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77.xml" ContentType="application/vnd.openxmlformats-officedocument.presentationml.tags+xml"/>
  <Override PartName="/ppt/notesSlides/notesSlide1.xml" ContentType="application/vnd.openxmlformats-officedocument.presentationml.notesSlide+xml"/>
  <Override PartName="/ppt/tags/tag78.xml" ContentType="application/vnd.openxmlformats-officedocument.presentationml.tags+xml"/>
  <Override PartName="/ppt/notesSlides/notesSlide2.xml" ContentType="application/vnd.openxmlformats-officedocument.presentationml.notesSlide+xml"/>
  <Override PartName="/ppt/tags/tag79.xml" ContentType="application/vnd.openxmlformats-officedocument.presentationml.tags+xml"/>
  <Override PartName="/ppt/notesSlides/notesSlide3.xml" ContentType="application/vnd.openxmlformats-officedocument.presentationml.notesSlide+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notesSlides/notesSlide5.xml" ContentType="application/vnd.openxmlformats-officedocument.presentationml.notesSlide+xml"/>
  <Override PartName="/ppt/tags/tag82.xml" ContentType="application/vnd.openxmlformats-officedocument.presentationml.tags+xml"/>
  <Override PartName="/ppt/notesSlides/notesSlide6.xml" ContentType="application/vnd.openxmlformats-officedocument.presentationml.notesSlide+xml"/>
  <Override PartName="/ppt/tags/tag83.xml" ContentType="application/vnd.openxmlformats-officedocument.presentationml.tags+xml"/>
  <Override PartName="/ppt/notesSlides/notesSlide7.xml" ContentType="application/vnd.openxmlformats-officedocument.presentationml.notesSlide+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notesSlides/notesSlide10.xml" ContentType="application/vnd.openxmlformats-officedocument.presentationml.notesSlide+xml"/>
  <Override PartName="/ppt/tags/tag87.xml" ContentType="application/vnd.openxmlformats-officedocument.presentationml.tags+xml"/>
  <Override PartName="/ppt/notesSlides/notesSlide11.xml" ContentType="application/vnd.openxmlformats-officedocument.presentationml.notesSlide+xml"/>
  <Override PartName="/ppt/tags/tag88.xml" ContentType="application/vnd.openxmlformats-officedocument.presentationml.tags+xml"/>
  <Override PartName="/ppt/notesSlides/notesSlide12.xml" ContentType="application/vnd.openxmlformats-officedocument.presentationml.notesSlide+xml"/>
  <Override PartName="/ppt/tags/tag89.xml" ContentType="application/vnd.openxmlformats-officedocument.presentationml.tags+xml"/>
  <Override PartName="/ppt/notesSlides/notesSlide13.xml" ContentType="application/vnd.openxmlformats-officedocument.presentationml.notesSlide+xml"/>
  <Override PartName="/ppt/tags/tag90.xml" ContentType="application/vnd.openxmlformats-officedocument.presentationml.tags+xml"/>
  <Override PartName="/ppt/notesSlides/notesSlide14.xml" ContentType="application/vnd.openxmlformats-officedocument.presentationml.notesSlide+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notesSlides/notesSlide16.xml" ContentType="application/vnd.openxmlformats-officedocument.presentationml.notesSlide+xml"/>
  <Override PartName="/ppt/tags/tag93.xml" ContentType="application/vnd.openxmlformats-officedocument.presentationml.tags+xml"/>
  <Override PartName="/ppt/notesSlides/notesSlide17.xml" ContentType="application/vnd.openxmlformats-officedocument.presentationml.notesSlide+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notesSlides/notesSlide19.xml" ContentType="application/vnd.openxmlformats-officedocument.presentationml.notesSlide+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notesSlides/notesSlide21.xml" ContentType="application/vnd.openxmlformats-officedocument.presentationml.notesSlide+xml"/>
  <Override PartName="/ppt/tags/tag98.xml" ContentType="application/vnd.openxmlformats-officedocument.presentationml.tags+xml"/>
  <Override PartName="/ppt/notesSlides/notesSlide22.xml" ContentType="application/vnd.openxmlformats-officedocument.presentationml.notesSlide+xml"/>
  <Override PartName="/ppt/tags/tag99.xml" ContentType="application/vnd.openxmlformats-officedocument.presentationml.tags+xml"/>
  <Override PartName="/ppt/notesSlides/notesSlide23.xml" ContentType="application/vnd.openxmlformats-officedocument.presentationml.notesSlide+xml"/>
  <Override PartName="/ppt/tags/tag100.xml" ContentType="application/vnd.openxmlformats-officedocument.presentationml.tags+xml"/>
  <Override PartName="/ppt/notesSlides/notesSlide24.xml" ContentType="application/vnd.openxmlformats-officedocument.presentationml.notesSlide+xml"/>
  <Override PartName="/ppt/tags/tag101.xml" ContentType="application/vnd.openxmlformats-officedocument.presentationml.tags+xml"/>
  <Override PartName="/ppt/notesSlides/notesSlide25.xml" ContentType="application/vnd.openxmlformats-officedocument.presentationml.notesSlide+xml"/>
  <Override PartName="/ppt/tags/tag102.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Lst>
  <p:notesMasterIdLst>
    <p:notesMasterId r:id="rId29"/>
  </p:notesMasterIdLst>
  <p:handoutMasterIdLst>
    <p:handoutMasterId r:id="rId30"/>
  </p:handoutMasterIdLst>
  <p:sldIdLst>
    <p:sldId id="257" r:id="rId3"/>
    <p:sldId id="260" r:id="rId4"/>
    <p:sldId id="261" r:id="rId5"/>
    <p:sldId id="258" r:id="rId6"/>
    <p:sldId id="265" r:id="rId7"/>
    <p:sldId id="263" r:id="rId8"/>
    <p:sldId id="266" r:id="rId9"/>
    <p:sldId id="267" r:id="rId10"/>
    <p:sldId id="259" r:id="rId11"/>
    <p:sldId id="268" r:id="rId12"/>
    <p:sldId id="287" r:id="rId13"/>
    <p:sldId id="270" r:id="rId14"/>
    <p:sldId id="271" r:id="rId15"/>
    <p:sldId id="272" r:id="rId16"/>
    <p:sldId id="274" r:id="rId17"/>
    <p:sldId id="273" r:id="rId18"/>
    <p:sldId id="275" r:id="rId19"/>
    <p:sldId id="276" r:id="rId20"/>
    <p:sldId id="277" r:id="rId21"/>
    <p:sldId id="281" r:id="rId22"/>
    <p:sldId id="282" r:id="rId23"/>
    <p:sldId id="262" r:id="rId24"/>
    <p:sldId id="283" r:id="rId25"/>
    <p:sldId id="284" r:id="rId26"/>
    <p:sldId id="285" r:id="rId27"/>
    <p:sldId id="286"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FE5"/>
    <a:srgbClr val="FFFFFF"/>
    <a:srgbClr val="35240D"/>
    <a:srgbClr val="BFBFBF"/>
    <a:srgbClr val="0C855A"/>
    <a:srgbClr val="C7E3BA"/>
    <a:srgbClr val="F7F4F7"/>
    <a:srgbClr val="C5E1B7"/>
    <a:srgbClr val="F5F2F5"/>
    <a:srgbClr val="B9E3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8" d="100"/>
          <a:sy n="108" d="100"/>
        </p:scale>
        <p:origin x="780" y="114"/>
      </p:cViewPr>
      <p:guideLst>
        <p:guide orient="horz" pos="2198"/>
        <p:guide pos="383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2023-04-17</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63384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368783262"/>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a:t>
            </a:fld>
            <a:endParaRPr lang="zh-CN" altLang="en-US"/>
          </a:p>
        </p:txBody>
      </p:sp>
    </p:spTree>
    <p:extLst>
      <p:ext uri="{BB962C8B-B14F-4D97-AF65-F5344CB8AC3E}">
        <p14:creationId xmlns:p14="http://schemas.microsoft.com/office/powerpoint/2010/main" val="2575352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10</a:t>
            </a:fld>
            <a:endParaRPr lang="zh-CN" altLang="en-US"/>
          </a:p>
        </p:txBody>
      </p:sp>
    </p:spTree>
    <p:extLst>
      <p:ext uri="{BB962C8B-B14F-4D97-AF65-F5344CB8AC3E}">
        <p14:creationId xmlns:p14="http://schemas.microsoft.com/office/powerpoint/2010/main" val="2580199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solidFill>
                  <a:prstClr val="black"/>
                </a:solidFill>
                <a:latin typeface="Calibri"/>
                <a:ea typeface="宋体"/>
              </a:rPr>
              <a:pPr/>
              <a:t>11</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50088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12</a:t>
            </a:fld>
            <a:endParaRPr lang="zh-CN" altLang="en-US"/>
          </a:p>
        </p:txBody>
      </p:sp>
    </p:spTree>
    <p:extLst>
      <p:ext uri="{BB962C8B-B14F-4D97-AF65-F5344CB8AC3E}">
        <p14:creationId xmlns:p14="http://schemas.microsoft.com/office/powerpoint/2010/main" val="44833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t>13</a:t>
            </a:fld>
            <a:endParaRPr lang="zh-CN" altLang="en-US"/>
          </a:p>
        </p:txBody>
      </p:sp>
    </p:spTree>
    <p:extLst>
      <p:ext uri="{BB962C8B-B14F-4D97-AF65-F5344CB8AC3E}">
        <p14:creationId xmlns:p14="http://schemas.microsoft.com/office/powerpoint/2010/main" val="3409305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14</a:t>
            </a:fld>
            <a:endParaRPr lang="zh-CN" altLang="en-US"/>
          </a:p>
        </p:txBody>
      </p:sp>
    </p:spTree>
    <p:extLst>
      <p:ext uri="{BB962C8B-B14F-4D97-AF65-F5344CB8AC3E}">
        <p14:creationId xmlns:p14="http://schemas.microsoft.com/office/powerpoint/2010/main" val="411923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15</a:t>
            </a:fld>
            <a:endParaRPr lang="zh-CN" altLang="en-US"/>
          </a:p>
        </p:txBody>
      </p:sp>
    </p:spTree>
    <p:extLst>
      <p:ext uri="{BB962C8B-B14F-4D97-AF65-F5344CB8AC3E}">
        <p14:creationId xmlns:p14="http://schemas.microsoft.com/office/powerpoint/2010/main" val="60835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16</a:t>
            </a:fld>
            <a:endParaRPr lang="zh-CN" altLang="en-US"/>
          </a:p>
        </p:txBody>
      </p:sp>
    </p:spTree>
    <p:extLst>
      <p:ext uri="{BB962C8B-B14F-4D97-AF65-F5344CB8AC3E}">
        <p14:creationId xmlns:p14="http://schemas.microsoft.com/office/powerpoint/2010/main" val="1492435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17</a:t>
            </a:fld>
            <a:endParaRPr lang="zh-CN" altLang="en-US"/>
          </a:p>
        </p:txBody>
      </p:sp>
    </p:spTree>
    <p:extLst>
      <p:ext uri="{BB962C8B-B14F-4D97-AF65-F5344CB8AC3E}">
        <p14:creationId xmlns:p14="http://schemas.microsoft.com/office/powerpoint/2010/main" val="2933935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18</a:t>
            </a:fld>
            <a:endParaRPr lang="zh-CN" altLang="en-US"/>
          </a:p>
        </p:txBody>
      </p:sp>
    </p:spTree>
    <p:extLst>
      <p:ext uri="{BB962C8B-B14F-4D97-AF65-F5344CB8AC3E}">
        <p14:creationId xmlns:p14="http://schemas.microsoft.com/office/powerpoint/2010/main" val="63698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19</a:t>
            </a:fld>
            <a:endParaRPr lang="zh-CN" altLang="en-US"/>
          </a:p>
        </p:txBody>
      </p:sp>
    </p:spTree>
    <p:extLst>
      <p:ext uri="{BB962C8B-B14F-4D97-AF65-F5344CB8AC3E}">
        <p14:creationId xmlns:p14="http://schemas.microsoft.com/office/powerpoint/2010/main" val="226744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a:t>
            </a:fld>
            <a:endParaRPr lang="zh-CN" altLang="en-US"/>
          </a:p>
        </p:txBody>
      </p:sp>
    </p:spTree>
    <p:extLst>
      <p:ext uri="{BB962C8B-B14F-4D97-AF65-F5344CB8AC3E}">
        <p14:creationId xmlns:p14="http://schemas.microsoft.com/office/powerpoint/2010/main" val="3844811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20</a:t>
            </a:fld>
            <a:endParaRPr lang="zh-CN" altLang="en-US"/>
          </a:p>
        </p:txBody>
      </p:sp>
    </p:spTree>
    <p:extLst>
      <p:ext uri="{BB962C8B-B14F-4D97-AF65-F5344CB8AC3E}">
        <p14:creationId xmlns:p14="http://schemas.microsoft.com/office/powerpoint/2010/main" val="140204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21</a:t>
            </a:fld>
            <a:endParaRPr lang="zh-CN" altLang="en-US"/>
          </a:p>
        </p:txBody>
      </p:sp>
    </p:spTree>
    <p:extLst>
      <p:ext uri="{BB962C8B-B14F-4D97-AF65-F5344CB8AC3E}">
        <p14:creationId xmlns:p14="http://schemas.microsoft.com/office/powerpoint/2010/main" val="47858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22</a:t>
            </a:fld>
            <a:endParaRPr lang="zh-CN" altLang="en-US"/>
          </a:p>
        </p:txBody>
      </p:sp>
    </p:spTree>
    <p:extLst>
      <p:ext uri="{BB962C8B-B14F-4D97-AF65-F5344CB8AC3E}">
        <p14:creationId xmlns:p14="http://schemas.microsoft.com/office/powerpoint/2010/main" val="1191592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23</a:t>
            </a:fld>
            <a:endParaRPr lang="zh-CN" altLang="en-US"/>
          </a:p>
        </p:txBody>
      </p:sp>
    </p:spTree>
    <p:extLst>
      <p:ext uri="{BB962C8B-B14F-4D97-AF65-F5344CB8AC3E}">
        <p14:creationId xmlns:p14="http://schemas.microsoft.com/office/powerpoint/2010/main" val="2402911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24</a:t>
            </a:fld>
            <a:endParaRPr lang="zh-CN" altLang="en-US"/>
          </a:p>
        </p:txBody>
      </p:sp>
    </p:spTree>
    <p:extLst>
      <p:ext uri="{BB962C8B-B14F-4D97-AF65-F5344CB8AC3E}">
        <p14:creationId xmlns:p14="http://schemas.microsoft.com/office/powerpoint/2010/main" val="3956262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25</a:t>
            </a:fld>
            <a:endParaRPr lang="zh-CN" altLang="en-US"/>
          </a:p>
        </p:txBody>
      </p:sp>
    </p:spTree>
    <p:extLst>
      <p:ext uri="{BB962C8B-B14F-4D97-AF65-F5344CB8AC3E}">
        <p14:creationId xmlns:p14="http://schemas.microsoft.com/office/powerpoint/2010/main" val="2421322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26</a:t>
            </a:fld>
            <a:endParaRPr lang="zh-CN" altLang="en-US"/>
          </a:p>
        </p:txBody>
      </p:sp>
    </p:spTree>
    <p:extLst>
      <p:ext uri="{BB962C8B-B14F-4D97-AF65-F5344CB8AC3E}">
        <p14:creationId xmlns:p14="http://schemas.microsoft.com/office/powerpoint/2010/main" val="197058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3</a:t>
            </a:fld>
            <a:endParaRPr lang="zh-CN" altLang="en-US"/>
          </a:p>
        </p:txBody>
      </p:sp>
    </p:spTree>
    <p:extLst>
      <p:ext uri="{BB962C8B-B14F-4D97-AF65-F5344CB8AC3E}">
        <p14:creationId xmlns:p14="http://schemas.microsoft.com/office/powerpoint/2010/main" val="271401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4</a:t>
            </a:fld>
            <a:endParaRPr lang="zh-CN" altLang="en-US"/>
          </a:p>
        </p:txBody>
      </p:sp>
    </p:spTree>
    <p:extLst>
      <p:ext uri="{BB962C8B-B14F-4D97-AF65-F5344CB8AC3E}">
        <p14:creationId xmlns:p14="http://schemas.microsoft.com/office/powerpoint/2010/main" val="1637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5</a:t>
            </a:fld>
            <a:endParaRPr lang="zh-CN" altLang="en-US"/>
          </a:p>
        </p:txBody>
      </p:sp>
    </p:spTree>
    <p:extLst>
      <p:ext uri="{BB962C8B-B14F-4D97-AF65-F5344CB8AC3E}">
        <p14:creationId xmlns:p14="http://schemas.microsoft.com/office/powerpoint/2010/main" val="317410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6</a:t>
            </a:fld>
            <a:endParaRPr lang="zh-CN" altLang="en-US"/>
          </a:p>
        </p:txBody>
      </p:sp>
    </p:spTree>
    <p:extLst>
      <p:ext uri="{BB962C8B-B14F-4D97-AF65-F5344CB8AC3E}">
        <p14:creationId xmlns:p14="http://schemas.microsoft.com/office/powerpoint/2010/main" val="385988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7</a:t>
            </a:fld>
            <a:endParaRPr lang="zh-CN" altLang="en-US"/>
          </a:p>
        </p:txBody>
      </p:sp>
    </p:spTree>
    <p:extLst>
      <p:ext uri="{BB962C8B-B14F-4D97-AF65-F5344CB8AC3E}">
        <p14:creationId xmlns:p14="http://schemas.microsoft.com/office/powerpoint/2010/main" val="360509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8</a:t>
            </a:fld>
            <a:endParaRPr lang="zh-CN" altLang="en-US"/>
          </a:p>
        </p:txBody>
      </p:sp>
    </p:spTree>
    <p:extLst>
      <p:ext uri="{BB962C8B-B14F-4D97-AF65-F5344CB8AC3E}">
        <p14:creationId xmlns:p14="http://schemas.microsoft.com/office/powerpoint/2010/main" val="108964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t>9</a:t>
            </a:fld>
            <a:endParaRPr lang="zh-CN" altLang="en-US"/>
          </a:p>
        </p:txBody>
      </p:sp>
    </p:spTree>
    <p:extLst>
      <p:ext uri="{BB962C8B-B14F-4D97-AF65-F5344CB8AC3E}">
        <p14:creationId xmlns:p14="http://schemas.microsoft.com/office/powerpoint/2010/main" val="1839037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xiazai/"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9_CUS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1" y="39"/>
            <a:ext cx="5449403" cy="6857961"/>
          </a:xfrm>
          <a:custGeom>
            <a:avLst/>
            <a:gdLst>
              <a:gd name="connsiteX0" fmla="*/ 0 w 10900226"/>
              <a:gd name="connsiteY0" fmla="*/ 0 h 13715922"/>
              <a:gd name="connsiteX1" fmla="*/ 10900226 w 10900226"/>
              <a:gd name="connsiteY1" fmla="*/ 13715922 h 13715922"/>
              <a:gd name="connsiteX2" fmla="*/ 0 w 10900226"/>
              <a:gd name="connsiteY2" fmla="*/ 13715922 h 13715922"/>
            </a:gdLst>
            <a:ahLst/>
            <a:cxnLst>
              <a:cxn ang="0">
                <a:pos x="connsiteX0" y="connsiteY0"/>
              </a:cxn>
              <a:cxn ang="0">
                <a:pos x="connsiteX1" y="connsiteY1"/>
              </a:cxn>
              <a:cxn ang="0">
                <a:pos x="connsiteX2" y="connsiteY2"/>
              </a:cxn>
            </a:cxnLst>
            <a:rect l="l" t="t" r="r" b="b"/>
            <a:pathLst>
              <a:path w="10900226" h="13715922">
                <a:moveTo>
                  <a:pt x="0" y="0"/>
                </a:moveTo>
                <a:lnTo>
                  <a:pt x="10900226" y="13715922"/>
                </a:lnTo>
                <a:lnTo>
                  <a:pt x="0" y="13715922"/>
                </a:lnTo>
                <a:close/>
              </a:path>
            </a:pathLst>
          </a:custGeom>
        </p:spPr>
        <p:txBody>
          <a:bodyPr wrap="square">
            <a:noAutofit/>
          </a:bodyPr>
          <a:lstStyle>
            <a:lvl1pPr algn="ctr">
              <a:defRPr sz="1400"/>
            </a:lvl1p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prstClr val="black">
                    <a:tint val="75000"/>
                  </a:prstClr>
                </a:solidFill>
              </a:rPr>
              <a:pPr/>
              <a:t>2023-04-17</a:t>
            </a:fld>
            <a:endParaRPr lang="zh-CN" altLang="en-US" dirty="0">
              <a:solidFill>
                <a:prstClr val="black">
                  <a:tint val="75000"/>
                </a:prst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prstClr val="black">
                    <a:tint val="75000"/>
                  </a:prstClr>
                </a:solidFill>
              </a:rPr>
              <a:pPr/>
              <a:t>‹#›</a:t>
            </a:fld>
            <a:endParaRPr lang="zh-CN" altLang="en-US">
              <a:solidFill>
                <a:prstClr val="black">
                  <a:tint val="75000"/>
                </a:prst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703280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05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prstClr val="black">
                    <a:tint val="75000"/>
                  </a:prstClr>
                </a:solidFill>
              </a:rPr>
              <a:pPr/>
              <a:t>2023-04-17</a:t>
            </a:fld>
            <a:endParaRPr lang="zh-CN" altLang="en-US">
              <a:solidFill>
                <a:prstClr val="black">
                  <a:tint val="75000"/>
                </a:prst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extLst>
      <p:ext uri="{BB962C8B-B14F-4D97-AF65-F5344CB8AC3E}">
        <p14:creationId xmlns:p14="http://schemas.microsoft.com/office/powerpoint/2010/main" val="77158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0_CUS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1" y="39"/>
            <a:ext cx="5449403" cy="6857961"/>
          </a:xfrm>
          <a:custGeom>
            <a:avLst/>
            <a:gdLst>
              <a:gd name="connsiteX0" fmla="*/ 0 w 10900226"/>
              <a:gd name="connsiteY0" fmla="*/ 0 h 13715922"/>
              <a:gd name="connsiteX1" fmla="*/ 10900226 w 10900226"/>
              <a:gd name="connsiteY1" fmla="*/ 13715922 h 13715922"/>
              <a:gd name="connsiteX2" fmla="*/ 0 w 10900226"/>
              <a:gd name="connsiteY2" fmla="*/ 13715922 h 13715922"/>
            </a:gdLst>
            <a:ahLst/>
            <a:cxnLst>
              <a:cxn ang="0">
                <a:pos x="connsiteX0" y="connsiteY0"/>
              </a:cxn>
              <a:cxn ang="0">
                <a:pos x="connsiteX1" y="connsiteY1"/>
              </a:cxn>
              <a:cxn ang="0">
                <a:pos x="connsiteX2" y="connsiteY2"/>
              </a:cxn>
            </a:cxnLst>
            <a:rect l="l" t="t" r="r" b="b"/>
            <a:pathLst>
              <a:path w="10900226" h="13715922">
                <a:moveTo>
                  <a:pt x="0" y="0"/>
                </a:moveTo>
                <a:lnTo>
                  <a:pt x="10900226" y="13715922"/>
                </a:lnTo>
                <a:lnTo>
                  <a:pt x="0" y="13715922"/>
                </a:lnTo>
                <a:close/>
              </a:path>
            </a:pathLst>
          </a:custGeom>
        </p:spPr>
        <p:txBody>
          <a:bodyPr wrap="square">
            <a:noAutofit/>
          </a:bodyPr>
          <a:lstStyle>
            <a:lvl1pPr algn="ctr">
              <a:defRPr sz="1400"/>
            </a:lvl1pPr>
          </a:lstStyle>
          <a:p>
            <a:endParaRPr lang="en-US"/>
          </a:p>
        </p:txBody>
      </p:sp>
    </p:spTree>
    <p:extLst>
      <p:ext uri="{BB962C8B-B14F-4D97-AF65-F5344CB8AC3E}">
        <p14:creationId xmlns:p14="http://schemas.microsoft.com/office/powerpoint/2010/main" val="2025384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9655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800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50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2023-04-17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2023-04-17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3137784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2023-04-17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2023-04-17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2023-04-17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0"/>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2023-04-17</a:t>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4" r:id="rId6"/>
    <p:sldLayoutId id="2147483654" r:id="rId7"/>
    <p:sldLayoutId id="2147483655" r:id="rId8"/>
    <p:sldLayoutId id="2147483656" r:id="rId9"/>
    <p:sldLayoutId id="2147483657" r:id="rId10"/>
    <p:sldLayoutId id="2147483658" r:id="rId11"/>
    <p:sldLayoutId id="2147483659" r:id="rId12"/>
    <p:sldLayoutId id="2147483660" r:id="rId13"/>
    <p:sldLayoutId id="2147483669" r:id="rId14"/>
    <p:sldLayoutId id="2147483671" r:id="rId15"/>
    <p:sldLayoutId id="2147483672" r:id="rId16"/>
    <p:sldLayoutId id="2147483673" r:id="rId17"/>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6759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6.xml"/><Relationship Id="rId5" Type="http://schemas.openxmlformats.org/officeDocument/2006/relationships/image" Target="../media/image1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7.xml"/><Relationship Id="rId5" Type="http://schemas.openxmlformats.org/officeDocument/2006/relationships/image" Target="../media/image1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notesSlide" Target="../notesSlides/notesSlide12.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88.xml"/><Relationship Id="rId6" Type="http://schemas.openxmlformats.org/officeDocument/2006/relationships/image" Target="../media/image19.svg"/><Relationship Id="rId5"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1.svg"/><Relationship Id="rId2" Type="http://schemas.openxmlformats.org/officeDocument/2006/relationships/slideLayout" Target="../slideLayouts/slideLayout2.xml"/><Relationship Id="rId1" Type="http://schemas.openxmlformats.org/officeDocument/2006/relationships/tags" Target="../tags/tag8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4.xml"/><Relationship Id="rId7" Type="http://schemas.openxmlformats.org/officeDocument/2006/relationships/image" Target="../media/image33.svg"/><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11.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1.xml"/><Relationship Id="rId5" Type="http://schemas.openxmlformats.org/officeDocument/2006/relationships/image" Target="../media/image35.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2.xml"/><Relationship Id="rId5" Type="http://schemas.openxmlformats.org/officeDocument/2006/relationships/image" Target="../media/image3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9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95.xml"/><Relationship Id="rId6" Type="http://schemas.openxmlformats.org/officeDocument/2006/relationships/image" Target="../media/image11.pn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8.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96.xml"/><Relationship Id="rId5" Type="http://schemas.openxmlformats.org/officeDocument/2006/relationships/image" Target="../media/image44.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9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99.xml"/><Relationship Id="rId5" Type="http://schemas.openxmlformats.org/officeDocument/2006/relationships/image" Target="../media/image47.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00.xml"/><Relationship Id="rId5" Type="http://schemas.openxmlformats.org/officeDocument/2006/relationships/image" Target="../media/image48.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01.xml"/><Relationship Id="rId5" Type="http://schemas.openxmlformats.org/officeDocument/2006/relationships/image" Target="../media/image49.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6.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8.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15.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image" Target="../media/image11.pn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DCF4"/>
        </a:solidFill>
        <a:effectLst/>
      </p:bgPr>
    </p:bg>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2860" y="8890"/>
            <a:ext cx="12261215" cy="6829425"/>
          </a:xfrm>
          <a:prstGeom prst="rect">
            <a:avLst/>
          </a:prstGeom>
        </p:spPr>
      </p:pic>
      <p:pic>
        <p:nvPicPr>
          <p:cNvPr id="8" name="图片 7" descr="f54b54b4d70c8b1d8daae07ca9a118c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275" y="507365"/>
            <a:ext cx="5428615" cy="5428615"/>
          </a:xfrm>
          <a:prstGeom prst="rect">
            <a:avLst/>
          </a:prstGeom>
        </p:spPr>
      </p:pic>
      <p:grpSp>
        <p:nvGrpSpPr>
          <p:cNvPr id="22" name="组合 21"/>
          <p:cNvGrpSpPr/>
          <p:nvPr/>
        </p:nvGrpSpPr>
        <p:grpSpPr>
          <a:xfrm>
            <a:off x="654685" y="5292090"/>
            <a:ext cx="4450080" cy="838835"/>
            <a:chOff x="1031" y="8334"/>
            <a:chExt cx="7008" cy="1321"/>
          </a:xfrm>
        </p:grpSpPr>
        <p:sp>
          <p:nvSpPr>
            <p:cNvPr id="9" name="TextBox 5"/>
            <p:cNvSpPr txBox="1"/>
            <p:nvPr/>
          </p:nvSpPr>
          <p:spPr>
            <a:xfrm>
              <a:off x="1080" y="8524"/>
              <a:ext cx="6837" cy="919"/>
            </a:xfrm>
            <a:prstGeom prst="rect">
              <a:avLst/>
            </a:prstGeom>
            <a:noFill/>
          </p:spPr>
          <p:txBody>
            <a:bodyPr wrap="square" rtlCol="0">
              <a:spAutoFit/>
            </a:bodyPr>
            <a:lstStyle/>
            <a:p>
              <a:r>
                <a:rPr lang="zh-CN" altLang="en-US" sz="3200" dirty="0">
                  <a:solidFill>
                    <a:schemeClr val="tx1"/>
                  </a:solidFill>
                  <a:latin typeface="方正正黑简体" panose="02000000000000000000" pitchFamily="2" charset="-122"/>
                  <a:ea typeface="方正正黑简体" panose="02000000000000000000" pitchFamily="2" charset="-122"/>
                  <a:cs typeface="+mn-ea"/>
                  <a:sym typeface="+mn-lt"/>
                </a:rPr>
                <a:t>美丽中国，我是行动者</a:t>
              </a:r>
            </a:p>
          </p:txBody>
        </p:sp>
        <p:cxnSp>
          <p:nvCxnSpPr>
            <p:cNvPr id="10" name="直接连接符 9"/>
            <p:cNvCxnSpPr/>
            <p:nvPr/>
          </p:nvCxnSpPr>
          <p:spPr>
            <a:xfrm>
              <a:off x="1031" y="8334"/>
              <a:ext cx="7009" cy="0"/>
            </a:xfrm>
            <a:prstGeom prst="line">
              <a:avLst/>
            </a:prstGeom>
            <a:ln w="34925" cmpd="thickThi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31" y="9655"/>
              <a:ext cx="7009" cy="0"/>
            </a:xfrm>
            <a:prstGeom prst="line">
              <a:avLst/>
            </a:prstGeom>
            <a:ln w="34925" cmpd="thickThi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409065" y="523240"/>
            <a:ext cx="3136900" cy="539750"/>
            <a:chOff x="2324" y="525"/>
            <a:chExt cx="4940" cy="850"/>
          </a:xfrm>
        </p:grpSpPr>
        <p:grpSp>
          <p:nvGrpSpPr>
            <p:cNvPr id="15" name="组合 14"/>
            <p:cNvGrpSpPr/>
            <p:nvPr/>
          </p:nvGrpSpPr>
          <p:grpSpPr>
            <a:xfrm>
              <a:off x="2324" y="576"/>
              <a:ext cx="4940" cy="724"/>
              <a:chOff x="2324" y="576"/>
              <a:chExt cx="4940" cy="724"/>
            </a:xfrm>
          </p:grpSpPr>
          <p:sp>
            <p:nvSpPr>
              <p:cNvPr id="12" name="圆角矩形 11"/>
              <p:cNvSpPr/>
              <p:nvPr/>
            </p:nvSpPr>
            <p:spPr>
              <a:xfrm>
                <a:off x="3514" y="576"/>
                <a:ext cx="2560" cy="7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a:stCxn id="12" idx="3"/>
              </p:cNvCxnSpPr>
              <p:nvPr/>
            </p:nvCxnSpPr>
            <p:spPr>
              <a:xfrm flipV="1">
                <a:off x="6074" y="912"/>
                <a:ext cx="1190" cy="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324" y="938"/>
                <a:ext cx="1190" cy="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descr="a4bbd2447c30821c3e448f073d1e816a"/>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 y="525"/>
              <a:ext cx="775" cy="775"/>
            </a:xfrm>
            <a:prstGeom prst="rect">
              <a:avLst/>
            </a:prstGeom>
          </p:spPr>
        </p:pic>
        <p:pic>
          <p:nvPicPr>
            <p:cNvPr id="17" name="图片 16" descr="e765854c8e1a1ed70748ea9402225c9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41" y="525"/>
              <a:ext cx="850" cy="850"/>
            </a:xfrm>
            <a:prstGeom prst="rect">
              <a:avLst/>
            </a:prstGeom>
          </p:spPr>
        </p:pic>
        <p:sp>
          <p:nvSpPr>
            <p:cNvPr id="18" name="文本框 17"/>
            <p:cNvSpPr txBox="1"/>
            <p:nvPr/>
          </p:nvSpPr>
          <p:spPr>
            <a:xfrm>
              <a:off x="4159" y="525"/>
              <a:ext cx="848" cy="822"/>
            </a:xfrm>
            <a:prstGeom prst="rect">
              <a:avLst/>
            </a:prstGeom>
            <a:noFill/>
          </p:spPr>
          <p:txBody>
            <a:bodyPr wrap="none" rtlCol="0">
              <a:spAutoFit/>
            </a:bodyPr>
            <a:lstStyle/>
            <a:p>
              <a:r>
                <a:rPr lang="zh-CN" altLang="zh-CN" sz="2800">
                  <a:solidFill>
                    <a:srgbClr val="0C855A"/>
                  </a:solidFill>
                  <a:cs typeface="+mn-ea"/>
                  <a:sym typeface="+mn-lt"/>
                </a:rPr>
                <a:t>月</a:t>
              </a:r>
            </a:p>
          </p:txBody>
        </p:sp>
        <p:sp>
          <p:nvSpPr>
            <p:cNvPr id="19" name="文本框 18"/>
            <p:cNvSpPr txBox="1"/>
            <p:nvPr/>
          </p:nvSpPr>
          <p:spPr>
            <a:xfrm>
              <a:off x="5230" y="525"/>
              <a:ext cx="848" cy="822"/>
            </a:xfrm>
            <a:prstGeom prst="rect">
              <a:avLst/>
            </a:prstGeom>
            <a:noFill/>
          </p:spPr>
          <p:txBody>
            <a:bodyPr wrap="none" rtlCol="0">
              <a:spAutoFit/>
            </a:bodyPr>
            <a:lstStyle/>
            <a:p>
              <a:r>
                <a:rPr lang="zh-CN" altLang="zh-CN" sz="2800">
                  <a:solidFill>
                    <a:srgbClr val="0C855A"/>
                  </a:solidFill>
                  <a:cs typeface="+mn-ea"/>
                  <a:sym typeface="+mn-lt"/>
                </a:rPr>
                <a:t>日</a:t>
              </a:r>
            </a:p>
          </p:txBody>
        </p:sp>
      </p:grpSp>
      <p:pic>
        <p:nvPicPr>
          <p:cNvPr id="21" name="图片 20" descr="a49e16902cd268d9d67e53e6b1536d7b"/>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18225" y="293370"/>
            <a:ext cx="5050790" cy="505079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80">
                                          <p:stCondLst>
                                            <p:cond delay="0"/>
                                          </p:stCondLst>
                                        </p:cTn>
                                        <p:tgtEl>
                                          <p:spTgt spid="21"/>
                                        </p:tgtEl>
                                      </p:cBhvr>
                                    </p:animEffect>
                                    <p:anim calcmode="lin" valueType="num">
                                      <p:cBhvr>
                                        <p:cTn id="1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7" dur="26">
                                          <p:stCondLst>
                                            <p:cond delay="650"/>
                                          </p:stCondLst>
                                        </p:cTn>
                                        <p:tgtEl>
                                          <p:spTgt spid="21"/>
                                        </p:tgtEl>
                                      </p:cBhvr>
                                      <p:to x="100000" y="60000"/>
                                    </p:animScale>
                                    <p:animScale>
                                      <p:cBhvr>
                                        <p:cTn id="18" dur="166" decel="50000">
                                          <p:stCondLst>
                                            <p:cond delay="676"/>
                                          </p:stCondLst>
                                        </p:cTn>
                                        <p:tgtEl>
                                          <p:spTgt spid="21"/>
                                        </p:tgtEl>
                                      </p:cBhvr>
                                      <p:to x="100000" y="100000"/>
                                    </p:animScale>
                                    <p:animScale>
                                      <p:cBhvr>
                                        <p:cTn id="19" dur="26">
                                          <p:stCondLst>
                                            <p:cond delay="1312"/>
                                          </p:stCondLst>
                                        </p:cTn>
                                        <p:tgtEl>
                                          <p:spTgt spid="21"/>
                                        </p:tgtEl>
                                      </p:cBhvr>
                                      <p:to x="100000" y="80000"/>
                                    </p:animScale>
                                    <p:animScale>
                                      <p:cBhvr>
                                        <p:cTn id="20" dur="166" decel="50000">
                                          <p:stCondLst>
                                            <p:cond delay="1338"/>
                                          </p:stCondLst>
                                        </p:cTn>
                                        <p:tgtEl>
                                          <p:spTgt spid="21"/>
                                        </p:tgtEl>
                                      </p:cBhvr>
                                      <p:to x="100000" y="100000"/>
                                    </p:animScale>
                                    <p:animScale>
                                      <p:cBhvr>
                                        <p:cTn id="21" dur="26">
                                          <p:stCondLst>
                                            <p:cond delay="1642"/>
                                          </p:stCondLst>
                                        </p:cTn>
                                        <p:tgtEl>
                                          <p:spTgt spid="21"/>
                                        </p:tgtEl>
                                      </p:cBhvr>
                                      <p:to x="100000" y="90000"/>
                                    </p:animScale>
                                    <p:animScale>
                                      <p:cBhvr>
                                        <p:cTn id="22" dur="166" decel="50000">
                                          <p:stCondLst>
                                            <p:cond delay="1668"/>
                                          </p:stCondLst>
                                        </p:cTn>
                                        <p:tgtEl>
                                          <p:spTgt spid="21"/>
                                        </p:tgtEl>
                                      </p:cBhvr>
                                      <p:to x="100000" y="100000"/>
                                    </p:animScale>
                                    <p:animScale>
                                      <p:cBhvr>
                                        <p:cTn id="23" dur="26">
                                          <p:stCondLst>
                                            <p:cond delay="1808"/>
                                          </p:stCondLst>
                                        </p:cTn>
                                        <p:tgtEl>
                                          <p:spTgt spid="21"/>
                                        </p:tgtEl>
                                      </p:cBhvr>
                                      <p:to x="100000" y="95000"/>
                                    </p:animScale>
                                    <p:animScale>
                                      <p:cBhvr>
                                        <p:cTn id="24" dur="166" decel="50000">
                                          <p:stCondLst>
                                            <p:cond delay="1834"/>
                                          </p:stCondLst>
                                        </p:cTn>
                                        <p:tgtEl>
                                          <p:spTgt spid="21"/>
                                        </p:tgtEl>
                                      </p:cBhvr>
                                      <p:to x="100000" y="100000"/>
                                    </p:animScale>
                                  </p:childTnLst>
                                </p:cTn>
                              </p:par>
                            </p:childTnLst>
                          </p:cTn>
                        </p:par>
                        <p:par>
                          <p:cTn id="25" fill="hold">
                            <p:stCondLst>
                              <p:cond delay="2500"/>
                            </p:stCondLst>
                            <p:childTnLst>
                              <p:par>
                                <p:cTn id="26" presetID="49" presetClass="entr" presetSubtype="0" de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grpSp>
        <p:nvGrpSpPr>
          <p:cNvPr id="36" name="Group 35"/>
          <p:cNvGrpSpPr/>
          <p:nvPr/>
        </p:nvGrpSpPr>
        <p:grpSpPr>
          <a:xfrm>
            <a:off x="4920615" y="1583055"/>
            <a:ext cx="6856095" cy="4502150"/>
            <a:chOff x="855093" y="1524106"/>
            <a:chExt cx="4341747" cy="4289571"/>
          </a:xfrm>
        </p:grpSpPr>
        <p:grpSp>
          <p:nvGrpSpPr>
            <p:cNvPr id="37" name="Group 36"/>
            <p:cNvGrpSpPr/>
            <p:nvPr/>
          </p:nvGrpSpPr>
          <p:grpSpPr>
            <a:xfrm>
              <a:off x="1463290" y="1524106"/>
              <a:ext cx="3733550" cy="3711478"/>
              <a:chOff x="1463290" y="1524106"/>
              <a:chExt cx="3733550" cy="3711478"/>
            </a:xfrm>
          </p:grpSpPr>
          <p:cxnSp>
            <p:nvCxnSpPr>
              <p:cNvPr id="104" name="Straight Connector 103"/>
              <p:cNvCxnSpPr/>
              <p:nvPr/>
            </p:nvCxnSpPr>
            <p:spPr>
              <a:xfrm flipV="1">
                <a:off x="1463290" y="1524106"/>
                <a:ext cx="0" cy="37114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63290" y="5235584"/>
                <a:ext cx="373355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855093" y="1578670"/>
              <a:ext cx="4246501" cy="4235007"/>
              <a:chOff x="855093" y="1578670"/>
              <a:chExt cx="4246501" cy="4235007"/>
            </a:xfrm>
          </p:grpSpPr>
          <p:grpSp>
            <p:nvGrpSpPr>
              <p:cNvPr id="39" name="Group 38"/>
              <p:cNvGrpSpPr/>
              <p:nvPr/>
            </p:nvGrpSpPr>
            <p:grpSpPr>
              <a:xfrm rot="16200000">
                <a:off x="1658248" y="1817682"/>
                <a:ext cx="3380379" cy="3455432"/>
                <a:chOff x="1166487" y="1846495"/>
                <a:chExt cx="3964315" cy="1879752"/>
              </a:xfrm>
            </p:grpSpPr>
            <p:grpSp>
              <p:nvGrpSpPr>
                <p:cNvPr id="86" name="Group 85"/>
                <p:cNvGrpSpPr/>
                <p:nvPr/>
              </p:nvGrpSpPr>
              <p:grpSpPr>
                <a:xfrm>
                  <a:off x="1166488" y="1846495"/>
                  <a:ext cx="3964313" cy="165252"/>
                  <a:chOff x="1166488" y="1846495"/>
                  <a:chExt cx="3964313" cy="226322"/>
                </a:xfrm>
              </p:grpSpPr>
              <p:sp>
                <p:nvSpPr>
                  <p:cNvPr id="102" name="Rectangle 101"/>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3" name="Rectangle 102"/>
                  <p:cNvSpPr/>
                  <p:nvPr/>
                </p:nvSpPr>
                <p:spPr>
                  <a:xfrm>
                    <a:off x="1166488" y="1846495"/>
                    <a:ext cx="2002970"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87" name="Group 86"/>
                <p:cNvGrpSpPr/>
                <p:nvPr/>
              </p:nvGrpSpPr>
              <p:grpSpPr>
                <a:xfrm>
                  <a:off x="1166489" y="2189395"/>
                  <a:ext cx="3964313" cy="165252"/>
                  <a:chOff x="1166488" y="1846495"/>
                  <a:chExt cx="3964313" cy="226322"/>
                </a:xfrm>
              </p:grpSpPr>
              <p:sp>
                <p:nvSpPr>
                  <p:cNvPr id="100" name="Rectangle 99"/>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1" name="Rectangle 100"/>
                  <p:cNvSpPr/>
                  <p:nvPr/>
                </p:nvSpPr>
                <p:spPr>
                  <a:xfrm>
                    <a:off x="1166488" y="1846495"/>
                    <a:ext cx="2324424"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88" name="Group 87"/>
                <p:cNvGrpSpPr/>
                <p:nvPr/>
              </p:nvGrpSpPr>
              <p:grpSpPr>
                <a:xfrm>
                  <a:off x="1166487" y="2532295"/>
                  <a:ext cx="3964314" cy="165252"/>
                  <a:chOff x="1166487" y="1846495"/>
                  <a:chExt cx="3964314" cy="226322"/>
                </a:xfrm>
              </p:grpSpPr>
              <p:sp>
                <p:nvSpPr>
                  <p:cNvPr id="98" name="Rectangle 97"/>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9" name="Rectangle 98"/>
                  <p:cNvSpPr/>
                  <p:nvPr/>
                </p:nvSpPr>
                <p:spPr>
                  <a:xfrm>
                    <a:off x="1166487" y="1846495"/>
                    <a:ext cx="3469917"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89" name="Group 88"/>
                <p:cNvGrpSpPr/>
                <p:nvPr/>
              </p:nvGrpSpPr>
              <p:grpSpPr>
                <a:xfrm>
                  <a:off x="1166488" y="2875194"/>
                  <a:ext cx="3964314" cy="165251"/>
                  <a:chOff x="1166487" y="1846496"/>
                  <a:chExt cx="3964314" cy="226321"/>
                </a:xfrm>
              </p:grpSpPr>
              <p:sp>
                <p:nvSpPr>
                  <p:cNvPr id="96" name="Rectangle 95"/>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7" name="Rectangle 96"/>
                  <p:cNvSpPr/>
                  <p:nvPr/>
                </p:nvSpPr>
                <p:spPr>
                  <a:xfrm>
                    <a:off x="1166487" y="1846496"/>
                    <a:ext cx="3780735"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90" name="Group 89"/>
                <p:cNvGrpSpPr/>
                <p:nvPr/>
              </p:nvGrpSpPr>
              <p:grpSpPr>
                <a:xfrm>
                  <a:off x="1166487" y="3218095"/>
                  <a:ext cx="3964314" cy="165252"/>
                  <a:chOff x="1166487" y="1846495"/>
                  <a:chExt cx="3964314" cy="226322"/>
                </a:xfrm>
              </p:grpSpPr>
              <p:sp>
                <p:nvSpPr>
                  <p:cNvPr id="94" name="Rectangle 93"/>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5" name="Rectangle 94"/>
                  <p:cNvSpPr/>
                  <p:nvPr/>
                </p:nvSpPr>
                <p:spPr>
                  <a:xfrm>
                    <a:off x="1166487" y="1846495"/>
                    <a:ext cx="3029276"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91" name="Group 90"/>
                <p:cNvGrpSpPr/>
                <p:nvPr/>
              </p:nvGrpSpPr>
              <p:grpSpPr>
                <a:xfrm>
                  <a:off x="1166489" y="3560995"/>
                  <a:ext cx="3964313" cy="165252"/>
                  <a:chOff x="1166488" y="1846495"/>
                  <a:chExt cx="3964313" cy="226322"/>
                </a:xfrm>
              </p:grpSpPr>
              <p:sp>
                <p:nvSpPr>
                  <p:cNvPr id="92" name="Rectangle 91"/>
                  <p:cNvSpPr/>
                  <p:nvPr/>
                </p:nvSpPr>
                <p:spPr>
                  <a:xfrm>
                    <a:off x="1166489" y="1855208"/>
                    <a:ext cx="3964312" cy="21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3" name="Rectangle 92"/>
                  <p:cNvSpPr/>
                  <p:nvPr/>
                </p:nvSpPr>
                <p:spPr>
                  <a:xfrm>
                    <a:off x="1166488" y="1846495"/>
                    <a:ext cx="1437011" cy="217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grpSp>
            <p:nvGrpSpPr>
              <p:cNvPr id="40" name="Group 39"/>
              <p:cNvGrpSpPr/>
              <p:nvPr/>
            </p:nvGrpSpPr>
            <p:grpSpPr>
              <a:xfrm>
                <a:off x="855093" y="1578670"/>
                <a:ext cx="4246501" cy="4235007"/>
                <a:chOff x="855093" y="1578670"/>
                <a:chExt cx="4246501" cy="4235007"/>
              </a:xfrm>
            </p:grpSpPr>
            <p:sp>
              <p:nvSpPr>
                <p:cNvPr id="41" name="TextBox 40"/>
                <p:cNvSpPr txBox="1"/>
                <p:nvPr/>
              </p:nvSpPr>
              <p:spPr>
                <a:xfrm>
                  <a:off x="1571382" y="5311791"/>
                  <a:ext cx="378552" cy="292223"/>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农业</a:t>
                  </a:r>
                </a:p>
              </p:txBody>
            </p:sp>
            <p:sp>
              <p:nvSpPr>
                <p:cNvPr id="42" name="TextBox 41"/>
                <p:cNvSpPr txBox="1"/>
                <p:nvPr/>
              </p:nvSpPr>
              <p:spPr>
                <a:xfrm>
                  <a:off x="2201715" y="5311791"/>
                  <a:ext cx="378552" cy="497324"/>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电子产品</a:t>
                  </a:r>
                </a:p>
              </p:txBody>
            </p:sp>
            <p:sp>
              <p:nvSpPr>
                <p:cNvPr id="43" name="TextBox 42"/>
                <p:cNvSpPr txBox="1"/>
                <p:nvPr/>
              </p:nvSpPr>
              <p:spPr>
                <a:xfrm>
                  <a:off x="2826071" y="5311791"/>
                  <a:ext cx="378552" cy="292223"/>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汽车</a:t>
                  </a:r>
                </a:p>
              </p:txBody>
            </p:sp>
            <p:sp>
              <p:nvSpPr>
                <p:cNvPr id="44" name="TextBox 43"/>
                <p:cNvSpPr txBox="1"/>
                <p:nvPr/>
              </p:nvSpPr>
              <p:spPr>
                <a:xfrm>
                  <a:off x="3462500" y="5316353"/>
                  <a:ext cx="468455" cy="497324"/>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建筑与工程</a:t>
                  </a:r>
                </a:p>
              </p:txBody>
            </p:sp>
            <p:sp>
              <p:nvSpPr>
                <p:cNvPr id="45" name="TextBox 44"/>
                <p:cNvSpPr txBox="1"/>
                <p:nvPr/>
              </p:nvSpPr>
              <p:spPr>
                <a:xfrm>
                  <a:off x="4086735" y="5306624"/>
                  <a:ext cx="378552" cy="497324"/>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消费品</a:t>
                  </a:r>
                </a:p>
              </p:txBody>
            </p:sp>
            <p:sp>
              <p:nvSpPr>
                <p:cNvPr id="46" name="TextBox 45"/>
                <p:cNvSpPr txBox="1"/>
                <p:nvPr/>
              </p:nvSpPr>
              <p:spPr>
                <a:xfrm>
                  <a:off x="4723042" y="5306625"/>
                  <a:ext cx="378552" cy="292223"/>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包装</a:t>
                  </a:r>
                </a:p>
              </p:txBody>
            </p:sp>
            <p:sp>
              <p:nvSpPr>
                <p:cNvPr id="47" name="TextBox 46"/>
                <p:cNvSpPr txBox="1"/>
                <p:nvPr/>
              </p:nvSpPr>
              <p:spPr>
                <a:xfrm>
                  <a:off x="858010" y="5089444"/>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0</a:t>
                  </a:r>
                  <a:endParaRPr lang="en-US" sz="900" dirty="0">
                    <a:solidFill>
                      <a:schemeClr val="bg1">
                        <a:lumMod val="75000"/>
                      </a:schemeClr>
                    </a:solidFill>
                    <a:cs typeface="+mn-ea"/>
                    <a:sym typeface="+mn-lt"/>
                  </a:endParaRPr>
                </a:p>
              </p:txBody>
            </p:sp>
            <p:sp>
              <p:nvSpPr>
                <p:cNvPr id="48" name="TextBox 47"/>
                <p:cNvSpPr txBox="1"/>
                <p:nvPr/>
              </p:nvSpPr>
              <p:spPr>
                <a:xfrm>
                  <a:off x="858010" y="4737019"/>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10</a:t>
                  </a:r>
                  <a:endParaRPr lang="en-US" sz="900" dirty="0">
                    <a:solidFill>
                      <a:schemeClr val="bg1">
                        <a:lumMod val="75000"/>
                      </a:schemeClr>
                    </a:solidFill>
                    <a:cs typeface="+mn-ea"/>
                    <a:sym typeface="+mn-lt"/>
                  </a:endParaRPr>
                </a:p>
              </p:txBody>
            </p:sp>
            <p:sp>
              <p:nvSpPr>
                <p:cNvPr id="49" name="TextBox 48"/>
                <p:cNvSpPr txBox="1"/>
                <p:nvPr/>
              </p:nvSpPr>
              <p:spPr>
                <a:xfrm>
                  <a:off x="861332" y="4384594"/>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20</a:t>
                  </a:r>
                  <a:endParaRPr lang="en-US" sz="900" dirty="0">
                    <a:solidFill>
                      <a:schemeClr val="bg1">
                        <a:lumMod val="75000"/>
                      </a:schemeClr>
                    </a:solidFill>
                    <a:cs typeface="+mn-ea"/>
                    <a:sym typeface="+mn-lt"/>
                  </a:endParaRPr>
                </a:p>
              </p:txBody>
            </p:sp>
            <p:sp>
              <p:nvSpPr>
                <p:cNvPr id="50" name="TextBox 49"/>
                <p:cNvSpPr txBox="1"/>
                <p:nvPr/>
              </p:nvSpPr>
              <p:spPr>
                <a:xfrm>
                  <a:off x="861332" y="4032169"/>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30</a:t>
                  </a:r>
                  <a:endParaRPr lang="en-US" sz="900" dirty="0">
                    <a:solidFill>
                      <a:schemeClr val="bg1">
                        <a:lumMod val="75000"/>
                      </a:schemeClr>
                    </a:solidFill>
                    <a:cs typeface="+mn-ea"/>
                    <a:sym typeface="+mn-lt"/>
                  </a:endParaRPr>
                </a:p>
              </p:txBody>
            </p:sp>
            <p:sp>
              <p:nvSpPr>
                <p:cNvPr id="51" name="TextBox 50"/>
                <p:cNvSpPr txBox="1"/>
                <p:nvPr/>
              </p:nvSpPr>
              <p:spPr>
                <a:xfrm>
                  <a:off x="855093" y="3679744"/>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40</a:t>
                  </a:r>
                  <a:endParaRPr lang="en-US" sz="900" dirty="0">
                    <a:solidFill>
                      <a:schemeClr val="bg1">
                        <a:lumMod val="75000"/>
                      </a:schemeClr>
                    </a:solidFill>
                    <a:cs typeface="+mn-ea"/>
                    <a:sym typeface="+mn-lt"/>
                  </a:endParaRPr>
                </a:p>
              </p:txBody>
            </p:sp>
            <p:sp>
              <p:nvSpPr>
                <p:cNvPr id="52" name="TextBox 51"/>
                <p:cNvSpPr txBox="1"/>
                <p:nvPr/>
              </p:nvSpPr>
              <p:spPr>
                <a:xfrm>
                  <a:off x="855093" y="3327319"/>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50</a:t>
                  </a:r>
                  <a:endParaRPr lang="en-US" sz="900" dirty="0">
                    <a:solidFill>
                      <a:schemeClr val="bg1">
                        <a:lumMod val="75000"/>
                      </a:schemeClr>
                    </a:solidFill>
                    <a:cs typeface="+mn-ea"/>
                    <a:sym typeface="+mn-lt"/>
                  </a:endParaRPr>
                </a:p>
              </p:txBody>
            </p:sp>
            <p:sp>
              <p:nvSpPr>
                <p:cNvPr id="81" name="TextBox 80"/>
                <p:cNvSpPr txBox="1"/>
                <p:nvPr/>
              </p:nvSpPr>
              <p:spPr>
                <a:xfrm>
                  <a:off x="858415" y="2974894"/>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60</a:t>
                  </a:r>
                  <a:endParaRPr lang="en-US" sz="900" dirty="0">
                    <a:solidFill>
                      <a:schemeClr val="bg1">
                        <a:lumMod val="75000"/>
                      </a:schemeClr>
                    </a:solidFill>
                    <a:cs typeface="+mn-ea"/>
                    <a:sym typeface="+mn-lt"/>
                  </a:endParaRPr>
                </a:p>
              </p:txBody>
            </p:sp>
            <p:sp>
              <p:nvSpPr>
                <p:cNvPr id="82" name="TextBox 81"/>
                <p:cNvSpPr txBox="1"/>
                <p:nvPr/>
              </p:nvSpPr>
              <p:spPr>
                <a:xfrm>
                  <a:off x="858415" y="2622470"/>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70</a:t>
                  </a:r>
                  <a:endParaRPr lang="en-US" sz="900" dirty="0">
                    <a:solidFill>
                      <a:schemeClr val="bg1">
                        <a:lumMod val="75000"/>
                      </a:schemeClr>
                    </a:solidFill>
                    <a:cs typeface="+mn-ea"/>
                    <a:sym typeface="+mn-lt"/>
                  </a:endParaRPr>
                </a:p>
              </p:txBody>
            </p:sp>
            <p:sp>
              <p:nvSpPr>
                <p:cNvPr id="83" name="TextBox 82"/>
                <p:cNvSpPr txBox="1"/>
                <p:nvPr/>
              </p:nvSpPr>
              <p:spPr>
                <a:xfrm>
                  <a:off x="858010" y="2276782"/>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80</a:t>
                  </a:r>
                  <a:endParaRPr lang="en-US" sz="900" dirty="0">
                    <a:solidFill>
                      <a:schemeClr val="bg1">
                        <a:lumMod val="75000"/>
                      </a:schemeClr>
                    </a:solidFill>
                    <a:cs typeface="+mn-ea"/>
                    <a:sym typeface="+mn-lt"/>
                  </a:endParaRPr>
                </a:p>
              </p:txBody>
            </p:sp>
            <p:sp>
              <p:nvSpPr>
                <p:cNvPr id="84" name="TextBox 83"/>
                <p:cNvSpPr txBox="1"/>
                <p:nvPr/>
              </p:nvSpPr>
              <p:spPr>
                <a:xfrm>
                  <a:off x="858010" y="1924356"/>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90</a:t>
                  </a:r>
                  <a:endParaRPr lang="en-US" sz="900" dirty="0">
                    <a:solidFill>
                      <a:schemeClr val="bg1">
                        <a:lumMod val="75000"/>
                      </a:schemeClr>
                    </a:solidFill>
                    <a:cs typeface="+mn-ea"/>
                    <a:sym typeface="+mn-lt"/>
                  </a:endParaRPr>
                </a:p>
              </p:txBody>
            </p:sp>
            <p:sp>
              <p:nvSpPr>
                <p:cNvPr id="85" name="TextBox 84"/>
                <p:cNvSpPr txBox="1"/>
                <p:nvPr/>
              </p:nvSpPr>
              <p:spPr>
                <a:xfrm>
                  <a:off x="855093" y="1578670"/>
                  <a:ext cx="559347" cy="219016"/>
                </a:xfrm>
                <a:prstGeom prst="rect">
                  <a:avLst/>
                </a:prstGeom>
                <a:noFill/>
              </p:spPr>
              <p:txBody>
                <a:bodyPr wrap="square" rtlCol="0">
                  <a:spAutoFit/>
                </a:bodyPr>
                <a:lstStyle/>
                <a:p>
                  <a:pPr algn="r"/>
                  <a:r>
                    <a:rPr lang="id-ID" sz="900" dirty="0">
                      <a:solidFill>
                        <a:schemeClr val="bg1">
                          <a:lumMod val="75000"/>
                        </a:schemeClr>
                      </a:solidFill>
                      <a:cs typeface="+mn-ea"/>
                      <a:sym typeface="+mn-lt"/>
                    </a:rPr>
                    <a:t>100</a:t>
                  </a:r>
                  <a:endParaRPr lang="en-US" sz="900" dirty="0">
                    <a:solidFill>
                      <a:schemeClr val="bg1">
                        <a:lumMod val="75000"/>
                      </a:schemeClr>
                    </a:solidFill>
                    <a:cs typeface="+mn-ea"/>
                    <a:sym typeface="+mn-lt"/>
                  </a:endParaRPr>
                </a:p>
              </p:txBody>
            </p:sp>
          </p:grpSp>
        </p:grpSp>
      </p:grpSp>
      <p:grpSp>
        <p:nvGrpSpPr>
          <p:cNvPr id="2" name="组合 1"/>
          <p:cNvGrpSpPr/>
          <p:nvPr/>
        </p:nvGrpSpPr>
        <p:grpSpPr>
          <a:xfrm>
            <a:off x="677063" y="2300604"/>
            <a:ext cx="2622397" cy="537682"/>
            <a:chOff x="1721" y="2891"/>
            <a:chExt cx="4130" cy="847"/>
          </a:xfrm>
        </p:grpSpPr>
        <p:sp>
          <p:nvSpPr>
            <p:cNvPr id="106"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cs typeface="+mn-ea"/>
                  <a:sym typeface="+mn-lt"/>
                </a:rPr>
                <a:t>1</a:t>
              </a:r>
            </a:p>
          </p:txBody>
        </p:sp>
        <p:sp>
          <p:nvSpPr>
            <p:cNvPr id="107"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农业</a:t>
              </a:r>
            </a:p>
          </p:txBody>
        </p:sp>
      </p:grpSp>
      <p:grpSp>
        <p:nvGrpSpPr>
          <p:cNvPr id="3" name="组合 2"/>
          <p:cNvGrpSpPr/>
          <p:nvPr/>
        </p:nvGrpSpPr>
        <p:grpSpPr>
          <a:xfrm>
            <a:off x="676910" y="3269615"/>
            <a:ext cx="2622550" cy="537845"/>
            <a:chOff x="1721" y="2891"/>
            <a:chExt cx="4130" cy="847"/>
          </a:xfrm>
        </p:grpSpPr>
        <p:sp>
          <p:nvSpPr>
            <p:cNvPr id="4"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2</a:t>
              </a:r>
            </a:p>
          </p:txBody>
        </p:sp>
        <p:sp>
          <p:nvSpPr>
            <p:cNvPr id="8" name="Rectangle 106"/>
            <p:cNvSpPr/>
            <p:nvPr/>
          </p:nvSpPr>
          <p:spPr>
            <a:xfrm>
              <a:off x="2964" y="2891"/>
              <a:ext cx="2887" cy="677"/>
            </a:xfrm>
            <a:prstGeom prst="rect">
              <a:avLst/>
            </a:prstGeom>
          </p:spPr>
          <p:txBody>
            <a:bodyPr wrap="square">
              <a:spAutoFit/>
            </a:bodyPr>
            <a:lstStyle/>
            <a:p>
              <a:pPr indent="0">
                <a:lnSpc>
                  <a:spcPct val="120000"/>
                </a:lnSpc>
                <a:buFont typeface="Wingdings" panose="05000000000000000000" pitchFamily="2" charset="2"/>
                <a:buChar char="ü"/>
              </a:pPr>
              <a:r>
                <a:rPr lang="zh-CN" altLang="en-US" sz="2000" dirty="0">
                  <a:solidFill>
                    <a:srgbClr val="35240D"/>
                  </a:solidFill>
                  <a:cs typeface="+mn-ea"/>
                  <a:sym typeface="+mn-lt"/>
                </a:rPr>
                <a:t>电子产品</a:t>
              </a:r>
            </a:p>
          </p:txBody>
        </p:sp>
      </p:grpSp>
      <p:grpSp>
        <p:nvGrpSpPr>
          <p:cNvPr id="13" name="组合 12"/>
          <p:cNvGrpSpPr/>
          <p:nvPr/>
        </p:nvGrpSpPr>
        <p:grpSpPr>
          <a:xfrm>
            <a:off x="676910" y="4238625"/>
            <a:ext cx="2622550" cy="537845"/>
            <a:chOff x="1721" y="2891"/>
            <a:chExt cx="4130" cy="847"/>
          </a:xfrm>
        </p:grpSpPr>
        <p:sp>
          <p:nvSpPr>
            <p:cNvPr id="14"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3</a:t>
              </a:r>
            </a:p>
          </p:txBody>
        </p:sp>
        <p:sp>
          <p:nvSpPr>
            <p:cNvPr id="15"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汽车</a:t>
              </a:r>
            </a:p>
          </p:txBody>
        </p:sp>
      </p:grpSp>
      <p:grpSp>
        <p:nvGrpSpPr>
          <p:cNvPr id="16" name="组合 15"/>
          <p:cNvGrpSpPr/>
          <p:nvPr/>
        </p:nvGrpSpPr>
        <p:grpSpPr>
          <a:xfrm>
            <a:off x="3159125" y="2334895"/>
            <a:ext cx="2622550" cy="537845"/>
            <a:chOff x="1721" y="2891"/>
            <a:chExt cx="4130" cy="847"/>
          </a:xfrm>
        </p:grpSpPr>
        <p:sp>
          <p:nvSpPr>
            <p:cNvPr id="17"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4</a:t>
              </a:r>
            </a:p>
          </p:txBody>
        </p:sp>
        <p:sp>
          <p:nvSpPr>
            <p:cNvPr id="18"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建筑与工程</a:t>
              </a:r>
            </a:p>
          </p:txBody>
        </p:sp>
      </p:grpSp>
      <p:grpSp>
        <p:nvGrpSpPr>
          <p:cNvPr id="19" name="组合 18"/>
          <p:cNvGrpSpPr/>
          <p:nvPr/>
        </p:nvGrpSpPr>
        <p:grpSpPr>
          <a:xfrm>
            <a:off x="3159125" y="3303905"/>
            <a:ext cx="2622550" cy="537845"/>
            <a:chOff x="1721" y="2891"/>
            <a:chExt cx="4130" cy="847"/>
          </a:xfrm>
        </p:grpSpPr>
        <p:sp>
          <p:nvSpPr>
            <p:cNvPr id="20"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5</a:t>
              </a:r>
            </a:p>
          </p:txBody>
        </p:sp>
        <p:sp>
          <p:nvSpPr>
            <p:cNvPr id="21"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消费品</a:t>
              </a:r>
            </a:p>
          </p:txBody>
        </p:sp>
      </p:grpSp>
      <p:grpSp>
        <p:nvGrpSpPr>
          <p:cNvPr id="22" name="组合 21"/>
          <p:cNvGrpSpPr/>
          <p:nvPr/>
        </p:nvGrpSpPr>
        <p:grpSpPr>
          <a:xfrm>
            <a:off x="3159125" y="4272915"/>
            <a:ext cx="2622550" cy="537845"/>
            <a:chOff x="1721" y="2891"/>
            <a:chExt cx="4130" cy="847"/>
          </a:xfrm>
        </p:grpSpPr>
        <p:sp>
          <p:nvSpPr>
            <p:cNvPr id="23" name="Oval 105"/>
            <p:cNvSpPr/>
            <p:nvPr/>
          </p:nvSpPr>
          <p:spPr>
            <a:xfrm>
              <a:off x="1721" y="2945"/>
              <a:ext cx="793" cy="793"/>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cs typeface="+mn-ea"/>
                  <a:sym typeface="+mn-lt"/>
                </a:rPr>
                <a:t>6</a:t>
              </a:r>
            </a:p>
          </p:txBody>
        </p:sp>
        <p:sp>
          <p:nvSpPr>
            <p:cNvPr id="24" name="Rectangle 106"/>
            <p:cNvSpPr/>
            <p:nvPr/>
          </p:nvSpPr>
          <p:spPr>
            <a:xfrm>
              <a:off x="2964" y="2891"/>
              <a:ext cx="2887" cy="677"/>
            </a:xfrm>
            <a:prstGeom prst="rect">
              <a:avLst/>
            </a:prstGeom>
          </p:spPr>
          <p:txBody>
            <a:bodyPr wrap="square">
              <a:spAutoFit/>
            </a:bodyPr>
            <a:lstStyle/>
            <a:p>
              <a:pPr marL="171450" indent="-171450">
                <a:lnSpc>
                  <a:spcPct val="120000"/>
                </a:lnSpc>
                <a:buFont typeface="Wingdings" panose="05000000000000000000" pitchFamily="2" charset="2"/>
                <a:buChar char="ü"/>
              </a:pPr>
              <a:r>
                <a:rPr lang="zh-CN" altLang="en-US" sz="2000" dirty="0">
                  <a:solidFill>
                    <a:srgbClr val="35240D"/>
                  </a:solidFill>
                  <a:cs typeface="+mn-ea"/>
                  <a:sym typeface="+mn-lt"/>
                </a:rPr>
                <a:t>包装</a:t>
              </a:r>
            </a:p>
          </p:txBody>
        </p:sp>
      </p:grpSp>
      <p:pic>
        <p:nvPicPr>
          <p:cNvPr id="25" name="图片 24" descr="f80f5c59d135093ad2cf124e276a78f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6910" y="5184775"/>
            <a:ext cx="3272790" cy="1692275"/>
          </a:xfrm>
          <a:prstGeom prst="rect">
            <a:avLst/>
          </a:prstGeom>
        </p:spPr>
      </p:pic>
      <p:sp>
        <p:nvSpPr>
          <p:cNvPr id="401" name="文本框 400"/>
          <p:cNvSpPr txBox="1"/>
          <p:nvPr/>
        </p:nvSpPr>
        <p:spPr>
          <a:xfrm>
            <a:off x="7547506" y="1184013"/>
            <a:ext cx="2475784" cy="398780"/>
          </a:xfrm>
          <a:prstGeom prst="rect">
            <a:avLst/>
          </a:prstGeom>
          <a:noFill/>
        </p:spPr>
        <p:txBody>
          <a:bodyPr wrap="square" rtlCol="0">
            <a:spAutoFit/>
          </a:bodyPr>
          <a:lstStyle/>
          <a:p>
            <a:pPr algn="ctr"/>
            <a:r>
              <a:rPr lang="zh-CN" altLang="en-US" sz="2000" b="1" dirty="0">
                <a:solidFill>
                  <a:srgbClr val="35240D"/>
                </a:solidFill>
                <a:cs typeface="+mn-ea"/>
                <a:sym typeface="+mn-lt"/>
              </a:rPr>
              <a:t>塑料都产自哪儿？</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185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350"/>
                            </p:stCondLst>
                            <p:childTnLst>
                              <p:par>
                                <p:cTn id="30" presetID="2" presetClass="entr" presetSubtype="8"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par>
                          <p:cTn id="34" fill="hold">
                            <p:stCondLst>
                              <p:cond delay="2850"/>
                            </p:stCondLst>
                            <p:childTnLst>
                              <p:par>
                                <p:cTn id="35" presetID="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35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3850"/>
                            </p:stCondLst>
                            <p:childTnLst>
                              <p:par>
                                <p:cTn id="45" presetID="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par>
                          <p:cTn id="49" fill="hold">
                            <p:stCondLst>
                              <p:cond delay="4350"/>
                            </p:stCondLst>
                            <p:childTnLst>
                              <p:par>
                                <p:cTn id="50" presetID="2" presetClass="entr" presetSubtype="8"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0-#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p:stCondLst>
                              <p:cond delay="4850"/>
                            </p:stCondLst>
                            <p:childTnLst>
                              <p:par>
                                <p:cTn id="55" presetID="2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5350"/>
                            </p:stCondLst>
                            <p:childTnLst>
                              <p:par>
                                <p:cTn id="59" presetID="49" presetClass="entr" presetSubtype="0" decel="100000" fill="hold" grpId="0" nodeType="afterEffect">
                                  <p:stCondLst>
                                    <p:cond delay="0"/>
                                  </p:stCondLst>
                                  <p:childTnLst>
                                    <p:set>
                                      <p:cBhvr>
                                        <p:cTn id="60" dur="1" fill="hold">
                                          <p:stCondLst>
                                            <p:cond delay="0"/>
                                          </p:stCondLst>
                                        </p:cTn>
                                        <p:tgtEl>
                                          <p:spTgt spid="401"/>
                                        </p:tgtEl>
                                        <p:attrNameLst>
                                          <p:attrName>style.visibility</p:attrName>
                                        </p:attrNameLst>
                                      </p:cBhvr>
                                      <p:to>
                                        <p:strVal val="visible"/>
                                      </p:to>
                                    </p:set>
                                    <p:anim calcmode="lin" valueType="num">
                                      <p:cBhvr>
                                        <p:cTn id="61" dur="500" fill="hold"/>
                                        <p:tgtEl>
                                          <p:spTgt spid="401"/>
                                        </p:tgtEl>
                                        <p:attrNameLst>
                                          <p:attrName>ppt_w</p:attrName>
                                        </p:attrNameLst>
                                      </p:cBhvr>
                                      <p:tavLst>
                                        <p:tav tm="0">
                                          <p:val>
                                            <p:fltVal val="0"/>
                                          </p:val>
                                        </p:tav>
                                        <p:tav tm="100000">
                                          <p:val>
                                            <p:strVal val="#ppt_w"/>
                                          </p:val>
                                        </p:tav>
                                      </p:tavLst>
                                    </p:anim>
                                    <p:anim calcmode="lin" valueType="num">
                                      <p:cBhvr>
                                        <p:cTn id="62" dur="500" fill="hold"/>
                                        <p:tgtEl>
                                          <p:spTgt spid="401"/>
                                        </p:tgtEl>
                                        <p:attrNameLst>
                                          <p:attrName>ppt_h</p:attrName>
                                        </p:attrNameLst>
                                      </p:cBhvr>
                                      <p:tavLst>
                                        <p:tav tm="0">
                                          <p:val>
                                            <p:fltVal val="0"/>
                                          </p:val>
                                        </p:tav>
                                        <p:tav tm="100000">
                                          <p:val>
                                            <p:strVal val="#ppt_h"/>
                                          </p:val>
                                        </p:tav>
                                      </p:tavLst>
                                    </p:anim>
                                    <p:anim calcmode="lin" valueType="num">
                                      <p:cBhvr>
                                        <p:cTn id="63" dur="500" fill="hold"/>
                                        <p:tgtEl>
                                          <p:spTgt spid="401"/>
                                        </p:tgtEl>
                                        <p:attrNameLst>
                                          <p:attrName>style.rotation</p:attrName>
                                        </p:attrNameLst>
                                      </p:cBhvr>
                                      <p:tavLst>
                                        <p:tav tm="0">
                                          <p:val>
                                            <p:fltVal val="360"/>
                                          </p:val>
                                        </p:tav>
                                        <p:tav tm="100000">
                                          <p:val>
                                            <p:fltVal val="0"/>
                                          </p:val>
                                        </p:tav>
                                      </p:tavLst>
                                    </p:anim>
                                    <p:animEffect transition="in" filter="fade">
                                      <p:cBhvr>
                                        <p:cTn id="64"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a:buFont typeface="Arial" panose="020B0604020202020204" pitchFamily="34" charset="0"/>
              <a:buNone/>
            </a:pPr>
            <a:r>
              <a:rPr lang="zh-CN" altLang="en-US" sz="2800" b="1" dirty="0">
                <a:solidFill>
                  <a:prstClr val="black"/>
                </a:solidFill>
                <a:cs typeface="+mn-ea"/>
                <a:sym typeface="+mn-lt"/>
              </a:rPr>
              <a:t>塑料污染相关数据</a:t>
            </a:r>
            <a:endParaRPr lang="zh-CN" altLang="en-US" sz="2800" b="1">
              <a:solidFill>
                <a:srgbClr val="35240D"/>
              </a:solidFill>
              <a:cs typeface="+mn-ea"/>
              <a:sym typeface="+mn-lt"/>
            </a:endParaRPr>
          </a:p>
        </p:txBody>
      </p:sp>
      <p:sp>
        <p:nvSpPr>
          <p:cNvPr id="401" name="文本框 400"/>
          <p:cNvSpPr txBox="1"/>
          <p:nvPr/>
        </p:nvSpPr>
        <p:spPr>
          <a:xfrm>
            <a:off x="5231026" y="6044303"/>
            <a:ext cx="2475784" cy="398780"/>
          </a:xfrm>
          <a:prstGeom prst="rect">
            <a:avLst/>
          </a:prstGeom>
          <a:noFill/>
        </p:spPr>
        <p:txBody>
          <a:bodyPr wrap="square" rtlCol="0">
            <a:spAutoFit/>
          </a:bodyPr>
          <a:lstStyle/>
          <a:p>
            <a:pPr algn="ctr"/>
            <a:r>
              <a:rPr lang="zh-CN" altLang="en-US" sz="2000" b="1" dirty="0">
                <a:solidFill>
                  <a:srgbClr val="35240D"/>
                </a:solidFill>
                <a:cs typeface="+mn-ea"/>
                <a:sym typeface="+mn-lt"/>
              </a:rPr>
              <a:t>塑料都产自哪儿？</a:t>
            </a:r>
          </a:p>
        </p:txBody>
      </p:sp>
      <p:pic>
        <p:nvPicPr>
          <p:cNvPr id="1027" name="Picture 3"/>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100" y="863020"/>
            <a:ext cx="10467975" cy="570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4333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401"/>
                                        </p:tgtEl>
                                        <p:attrNameLst>
                                          <p:attrName>style.visibility</p:attrName>
                                        </p:attrNameLst>
                                      </p:cBhvr>
                                      <p:to>
                                        <p:strVal val="visible"/>
                                      </p:to>
                                    </p:set>
                                    <p:anim calcmode="lin" valueType="num">
                                      <p:cBhvr>
                                        <p:cTn id="22" dur="500" fill="hold"/>
                                        <p:tgtEl>
                                          <p:spTgt spid="401"/>
                                        </p:tgtEl>
                                        <p:attrNameLst>
                                          <p:attrName>ppt_w</p:attrName>
                                        </p:attrNameLst>
                                      </p:cBhvr>
                                      <p:tavLst>
                                        <p:tav tm="0">
                                          <p:val>
                                            <p:fltVal val="0"/>
                                          </p:val>
                                        </p:tav>
                                        <p:tav tm="100000">
                                          <p:val>
                                            <p:strVal val="#ppt_w"/>
                                          </p:val>
                                        </p:tav>
                                      </p:tavLst>
                                    </p:anim>
                                    <p:anim calcmode="lin" valueType="num">
                                      <p:cBhvr>
                                        <p:cTn id="23" dur="500" fill="hold"/>
                                        <p:tgtEl>
                                          <p:spTgt spid="401"/>
                                        </p:tgtEl>
                                        <p:attrNameLst>
                                          <p:attrName>ppt_h</p:attrName>
                                        </p:attrNameLst>
                                      </p:cBhvr>
                                      <p:tavLst>
                                        <p:tav tm="0">
                                          <p:val>
                                            <p:fltVal val="0"/>
                                          </p:val>
                                        </p:tav>
                                        <p:tav tm="100000">
                                          <p:val>
                                            <p:strVal val="#ppt_h"/>
                                          </p:val>
                                        </p:tav>
                                      </p:tavLst>
                                    </p:anim>
                                    <p:anim calcmode="lin" valueType="num">
                                      <p:cBhvr>
                                        <p:cTn id="24" dur="500" fill="hold"/>
                                        <p:tgtEl>
                                          <p:spTgt spid="401"/>
                                        </p:tgtEl>
                                        <p:attrNameLst>
                                          <p:attrName>style.rotation</p:attrName>
                                        </p:attrNameLst>
                                      </p:cBhvr>
                                      <p:tavLst>
                                        <p:tav tm="0">
                                          <p:val>
                                            <p:fltVal val="360"/>
                                          </p:val>
                                        </p:tav>
                                        <p:tav tm="100000">
                                          <p:val>
                                            <p:fltVal val="0"/>
                                          </p:val>
                                        </p:tav>
                                      </p:tavLst>
                                    </p:anim>
                                    <p:animEffect transition="in" filter="fade">
                                      <p:cBhvr>
                                        <p:cTn id="25"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0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grpSp>
        <p:nvGrpSpPr>
          <p:cNvPr id="75" name="组合 74"/>
          <p:cNvGrpSpPr/>
          <p:nvPr/>
        </p:nvGrpSpPr>
        <p:grpSpPr>
          <a:xfrm>
            <a:off x="324485" y="1446530"/>
            <a:ext cx="11406513" cy="4644194"/>
            <a:chOff x="511" y="2278"/>
            <a:chExt cx="17963" cy="7314"/>
          </a:xfrm>
        </p:grpSpPr>
        <p:grpSp>
          <p:nvGrpSpPr>
            <p:cNvPr id="10" name="组合 9"/>
            <p:cNvGrpSpPr/>
            <p:nvPr/>
          </p:nvGrpSpPr>
          <p:grpSpPr>
            <a:xfrm>
              <a:off x="4067" y="3253"/>
              <a:ext cx="11251" cy="5610"/>
              <a:chOff x="67" y="2332"/>
              <a:chExt cx="7630" cy="3804"/>
            </a:xfrm>
          </p:grpSpPr>
          <p:cxnSp>
            <p:nvCxnSpPr>
              <p:cNvPr id="14" name="肘形连接符 13"/>
              <p:cNvCxnSpPr/>
              <p:nvPr/>
            </p:nvCxnSpPr>
            <p:spPr>
              <a:xfrm flipV="1">
                <a:off x="4378" y="2332"/>
                <a:ext cx="3024" cy="969"/>
              </a:xfrm>
              <a:prstGeom prst="bentConnector3">
                <a:avLst>
                  <a:gd name="adj1" fmla="val 50022"/>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4378" y="3679"/>
                <a:ext cx="3024" cy="957"/>
              </a:xfrm>
              <a:prstGeom prst="bentConnector3">
                <a:avLst>
                  <a:gd name="adj1" fmla="val 50022"/>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flipV="1">
                <a:off x="5109" y="3591"/>
                <a:ext cx="2588" cy="901"/>
              </a:xfrm>
              <a:prstGeom prst="bentConnector3">
                <a:avLst>
                  <a:gd name="adj1" fmla="val 5003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5058" y="4846"/>
                <a:ext cx="2559" cy="1290"/>
              </a:xfrm>
              <a:prstGeom prst="bentConnector3">
                <a:avLst>
                  <a:gd name="adj1" fmla="val 50006"/>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rot="10800000">
                <a:off x="67" y="2439"/>
                <a:ext cx="2596" cy="906"/>
              </a:xfrm>
              <a:prstGeom prst="bentConnector3">
                <a:avLst>
                  <a:gd name="adj1" fmla="val 4996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 name="肘形连接符 3"/>
              <p:cNvCxnSpPr/>
              <p:nvPr/>
            </p:nvCxnSpPr>
            <p:spPr>
              <a:xfrm flipH="1">
                <a:off x="67" y="4726"/>
                <a:ext cx="3024" cy="957"/>
              </a:xfrm>
              <a:prstGeom prst="bentConnector3">
                <a:avLst>
                  <a:gd name="adj1" fmla="val 50022"/>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24" y="4073"/>
                <a:ext cx="19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7994" y="8489"/>
              <a:ext cx="3213" cy="919"/>
            </a:xfrm>
            <a:prstGeom prst="rect">
              <a:avLst/>
            </a:prstGeom>
            <a:noFill/>
          </p:spPr>
          <p:txBody>
            <a:bodyPr wrap="square" rtlCol="0">
              <a:spAutoFit/>
            </a:bodyPr>
            <a:lstStyle/>
            <a:p>
              <a:pPr algn="ctr"/>
              <a:r>
                <a:rPr lang="zh-CN" altLang="en-US" sz="3200" b="1" dirty="0">
                  <a:solidFill>
                    <a:schemeClr val="accent6"/>
                  </a:solidFill>
                  <a:cs typeface="+mn-ea"/>
                  <a:sym typeface="+mn-lt"/>
                </a:rPr>
                <a:t>你知道吗？</a:t>
              </a:r>
            </a:p>
          </p:txBody>
        </p:sp>
        <p:grpSp>
          <p:nvGrpSpPr>
            <p:cNvPr id="11" name="组合 10"/>
            <p:cNvGrpSpPr/>
            <p:nvPr/>
          </p:nvGrpSpPr>
          <p:grpSpPr>
            <a:xfrm>
              <a:off x="3580" y="2824"/>
              <a:ext cx="1151" cy="1151"/>
              <a:chOff x="3913188" y="4344257"/>
              <a:chExt cx="730820" cy="730820"/>
            </a:xfrm>
          </p:grpSpPr>
          <p:sp>
            <p:nvSpPr>
              <p:cNvPr id="12" name="椭圆 11"/>
              <p:cNvSpPr/>
              <p:nvPr/>
            </p:nvSpPr>
            <p:spPr>
              <a:xfrm>
                <a:off x="3913188" y="4344257"/>
                <a:ext cx="730820" cy="730820"/>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形 21" descr="购物袋"/>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972598" y="4389290"/>
                <a:ext cx="612000" cy="612000"/>
              </a:xfrm>
              <a:prstGeom prst="rect">
                <a:avLst/>
              </a:prstGeom>
            </p:spPr>
          </p:pic>
        </p:grpSp>
        <p:sp>
          <p:nvSpPr>
            <p:cNvPr id="27" name="文本框 26"/>
            <p:cNvSpPr txBox="1"/>
            <p:nvPr/>
          </p:nvSpPr>
          <p:spPr>
            <a:xfrm>
              <a:off x="511" y="2568"/>
              <a:ext cx="2729" cy="1670"/>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每一年，在世界范围内，塑料袋的消耗数量为</a:t>
              </a:r>
              <a:r>
                <a:rPr lang="en-US" altLang="zh-CN" sz="1400" dirty="0">
                  <a:solidFill>
                    <a:schemeClr val="tx1"/>
                  </a:solidFill>
                  <a:cs typeface="+mn-ea"/>
                  <a:sym typeface="+mn-lt"/>
                </a:rPr>
                <a:t>5000</a:t>
              </a:r>
              <a:r>
                <a:rPr lang="zh-CN" altLang="en-US" sz="1400" dirty="0">
                  <a:solidFill>
                    <a:schemeClr val="tx1"/>
                  </a:solidFill>
                  <a:cs typeface="+mn-ea"/>
                  <a:sym typeface="+mn-lt"/>
                </a:rPr>
                <a:t>亿个</a:t>
              </a:r>
            </a:p>
          </p:txBody>
        </p:sp>
        <p:grpSp>
          <p:nvGrpSpPr>
            <p:cNvPr id="28" name="组合 27"/>
            <p:cNvGrpSpPr/>
            <p:nvPr/>
          </p:nvGrpSpPr>
          <p:grpSpPr>
            <a:xfrm>
              <a:off x="3580" y="5246"/>
              <a:ext cx="1151" cy="1151"/>
              <a:chOff x="5784585" y="1988840"/>
              <a:chExt cx="730820" cy="730820"/>
            </a:xfrm>
          </p:grpSpPr>
          <p:sp>
            <p:nvSpPr>
              <p:cNvPr id="29" name="椭圆 28"/>
              <p:cNvSpPr/>
              <p:nvPr/>
            </p:nvSpPr>
            <p:spPr>
              <a:xfrm>
                <a:off x="5784585" y="1988840"/>
                <a:ext cx="730820" cy="730820"/>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312"/>
              <p:cNvSpPr/>
              <p:nvPr/>
            </p:nvSpPr>
            <p:spPr>
              <a:xfrm>
                <a:off x="5933641" y="2160867"/>
                <a:ext cx="432708" cy="432486"/>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cs typeface="+mn-ea"/>
                  <a:sym typeface="+mn-lt"/>
                </a:endParaRPr>
              </a:p>
            </p:txBody>
          </p:sp>
        </p:grpSp>
        <p:grpSp>
          <p:nvGrpSpPr>
            <p:cNvPr id="34" name="组合 33"/>
            <p:cNvGrpSpPr/>
            <p:nvPr/>
          </p:nvGrpSpPr>
          <p:grpSpPr>
            <a:xfrm>
              <a:off x="3579" y="7712"/>
              <a:ext cx="1151" cy="1151"/>
              <a:chOff x="7709475" y="2646365"/>
              <a:chExt cx="730820" cy="730820"/>
            </a:xfrm>
          </p:grpSpPr>
          <p:sp>
            <p:nvSpPr>
              <p:cNvPr id="32" name="椭圆 31"/>
              <p:cNvSpPr/>
              <p:nvPr/>
            </p:nvSpPr>
            <p:spPr>
              <a:xfrm>
                <a:off x="7709475" y="2646365"/>
                <a:ext cx="730820" cy="730820"/>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258"/>
              <p:cNvSpPr/>
              <p:nvPr/>
            </p:nvSpPr>
            <p:spPr>
              <a:xfrm>
                <a:off x="7876561" y="2795421"/>
                <a:ext cx="396648" cy="432707"/>
              </a:xfrm>
              <a:custGeom>
                <a:avLst/>
                <a:gdLst/>
                <a:ahLst/>
                <a:cxnLst/>
                <a:rect l="l" t="t" r="r" b="b"/>
                <a:pathLst>
                  <a:path w="396648" h="432707">
                    <a:moveTo>
                      <a:pt x="153250" y="0"/>
                    </a:moveTo>
                    <a:lnTo>
                      <a:pt x="243398" y="0"/>
                    </a:lnTo>
                    <a:cubicBezTo>
                      <a:pt x="250910" y="0"/>
                      <a:pt x="258328" y="2441"/>
                      <a:pt x="265653" y="7324"/>
                    </a:cubicBezTo>
                    <a:cubicBezTo>
                      <a:pt x="272977" y="12208"/>
                      <a:pt x="278048" y="18123"/>
                      <a:pt x="280865" y="25072"/>
                    </a:cubicBezTo>
                    <a:lnTo>
                      <a:pt x="300585" y="72118"/>
                    </a:lnTo>
                    <a:lnTo>
                      <a:pt x="387633" y="72118"/>
                    </a:lnTo>
                    <a:cubicBezTo>
                      <a:pt x="390262" y="72118"/>
                      <a:pt x="392422" y="72963"/>
                      <a:pt x="394113" y="74653"/>
                    </a:cubicBezTo>
                    <a:cubicBezTo>
                      <a:pt x="395802" y="76343"/>
                      <a:pt x="396648" y="78503"/>
                      <a:pt x="396648" y="81132"/>
                    </a:cubicBezTo>
                    <a:lnTo>
                      <a:pt x="396648" y="99162"/>
                    </a:lnTo>
                    <a:cubicBezTo>
                      <a:pt x="396648" y="101791"/>
                      <a:pt x="395802" y="103951"/>
                      <a:pt x="394113" y="105641"/>
                    </a:cubicBezTo>
                    <a:cubicBezTo>
                      <a:pt x="392422" y="107332"/>
                      <a:pt x="390262" y="108177"/>
                      <a:pt x="387633" y="108177"/>
                    </a:cubicBezTo>
                    <a:lnTo>
                      <a:pt x="360589" y="108177"/>
                    </a:lnTo>
                    <a:lnTo>
                      <a:pt x="360589" y="375238"/>
                    </a:lnTo>
                    <a:cubicBezTo>
                      <a:pt x="360589" y="390826"/>
                      <a:pt x="356175" y="404301"/>
                      <a:pt x="347348" y="415664"/>
                    </a:cubicBezTo>
                    <a:cubicBezTo>
                      <a:pt x="338522" y="427026"/>
                      <a:pt x="327910" y="432707"/>
                      <a:pt x="315515" y="432707"/>
                    </a:cubicBezTo>
                    <a:lnTo>
                      <a:pt x="81132" y="432707"/>
                    </a:lnTo>
                    <a:cubicBezTo>
                      <a:pt x="68737" y="432707"/>
                      <a:pt x="58125" y="427214"/>
                      <a:pt x="49299" y="416227"/>
                    </a:cubicBezTo>
                    <a:cubicBezTo>
                      <a:pt x="40472" y="405240"/>
                      <a:pt x="36059" y="391953"/>
                      <a:pt x="36059" y="376365"/>
                    </a:cubicBezTo>
                    <a:lnTo>
                      <a:pt x="36059" y="108177"/>
                    </a:lnTo>
                    <a:lnTo>
                      <a:pt x="9014" y="108177"/>
                    </a:lnTo>
                    <a:cubicBezTo>
                      <a:pt x="6385" y="108177"/>
                      <a:pt x="4225" y="107332"/>
                      <a:pt x="2535" y="105641"/>
                    </a:cubicBezTo>
                    <a:cubicBezTo>
                      <a:pt x="844" y="103951"/>
                      <a:pt x="0" y="101791"/>
                      <a:pt x="0" y="99162"/>
                    </a:cubicBezTo>
                    <a:lnTo>
                      <a:pt x="0" y="81132"/>
                    </a:lnTo>
                    <a:cubicBezTo>
                      <a:pt x="0" y="78503"/>
                      <a:pt x="844" y="76343"/>
                      <a:pt x="2535" y="74653"/>
                    </a:cubicBezTo>
                    <a:cubicBezTo>
                      <a:pt x="4225" y="72963"/>
                      <a:pt x="6385" y="72118"/>
                      <a:pt x="9014" y="72118"/>
                    </a:cubicBezTo>
                    <a:lnTo>
                      <a:pt x="96063" y="72118"/>
                    </a:lnTo>
                    <a:lnTo>
                      <a:pt x="115783" y="25072"/>
                    </a:lnTo>
                    <a:cubicBezTo>
                      <a:pt x="118600" y="18123"/>
                      <a:pt x="123671" y="12208"/>
                      <a:pt x="130995" y="7324"/>
                    </a:cubicBezTo>
                    <a:cubicBezTo>
                      <a:pt x="138319" y="2441"/>
                      <a:pt x="145737" y="0"/>
                      <a:pt x="153250" y="0"/>
                    </a:cubicBezTo>
                    <a:close/>
                    <a:moveTo>
                      <a:pt x="153814" y="36059"/>
                    </a:moveTo>
                    <a:cubicBezTo>
                      <a:pt x="151935" y="36435"/>
                      <a:pt x="150339" y="37467"/>
                      <a:pt x="149024" y="39158"/>
                    </a:cubicBezTo>
                    <a:lnTo>
                      <a:pt x="135221" y="72118"/>
                    </a:lnTo>
                    <a:lnTo>
                      <a:pt x="261427" y="72118"/>
                    </a:lnTo>
                    <a:lnTo>
                      <a:pt x="247906" y="39158"/>
                    </a:lnTo>
                    <a:cubicBezTo>
                      <a:pt x="246591" y="37467"/>
                      <a:pt x="244994" y="36435"/>
                      <a:pt x="243116" y="36059"/>
                    </a:cubicBezTo>
                    <a:lnTo>
                      <a:pt x="153814" y="36059"/>
                    </a:lnTo>
                    <a:close/>
                    <a:moveTo>
                      <a:pt x="117191" y="144236"/>
                    </a:moveTo>
                    <a:cubicBezTo>
                      <a:pt x="114562" y="144236"/>
                      <a:pt x="112402" y="145081"/>
                      <a:pt x="110712" y="146771"/>
                    </a:cubicBezTo>
                    <a:cubicBezTo>
                      <a:pt x="109022" y="148461"/>
                      <a:pt x="108176" y="150621"/>
                      <a:pt x="108176" y="153250"/>
                    </a:cubicBezTo>
                    <a:lnTo>
                      <a:pt x="108176" y="351575"/>
                    </a:lnTo>
                    <a:cubicBezTo>
                      <a:pt x="108176" y="354204"/>
                      <a:pt x="109022" y="356364"/>
                      <a:pt x="110712" y="358054"/>
                    </a:cubicBezTo>
                    <a:cubicBezTo>
                      <a:pt x="112402" y="359744"/>
                      <a:pt x="114562" y="360589"/>
                      <a:pt x="117191" y="360589"/>
                    </a:cubicBezTo>
                    <a:lnTo>
                      <a:pt x="135221" y="360589"/>
                    </a:lnTo>
                    <a:cubicBezTo>
                      <a:pt x="137849" y="360589"/>
                      <a:pt x="140010" y="359744"/>
                      <a:pt x="141700" y="358054"/>
                    </a:cubicBezTo>
                    <a:cubicBezTo>
                      <a:pt x="143390" y="356364"/>
                      <a:pt x="144235" y="354204"/>
                      <a:pt x="144235" y="351575"/>
                    </a:cubicBezTo>
                    <a:lnTo>
                      <a:pt x="144235" y="153250"/>
                    </a:lnTo>
                    <a:cubicBezTo>
                      <a:pt x="144235" y="150621"/>
                      <a:pt x="143390" y="148461"/>
                      <a:pt x="141700" y="146771"/>
                    </a:cubicBezTo>
                    <a:cubicBezTo>
                      <a:pt x="140010" y="145081"/>
                      <a:pt x="137849" y="144236"/>
                      <a:pt x="135221" y="144236"/>
                    </a:cubicBezTo>
                    <a:lnTo>
                      <a:pt x="117191" y="144236"/>
                    </a:lnTo>
                    <a:close/>
                    <a:moveTo>
                      <a:pt x="189309" y="144236"/>
                    </a:moveTo>
                    <a:cubicBezTo>
                      <a:pt x="186680" y="144236"/>
                      <a:pt x="184520" y="145081"/>
                      <a:pt x="182830" y="146771"/>
                    </a:cubicBezTo>
                    <a:cubicBezTo>
                      <a:pt x="181139" y="148461"/>
                      <a:pt x="180294" y="150621"/>
                      <a:pt x="180294" y="153250"/>
                    </a:cubicBezTo>
                    <a:lnTo>
                      <a:pt x="180294" y="351575"/>
                    </a:lnTo>
                    <a:cubicBezTo>
                      <a:pt x="180294" y="354204"/>
                      <a:pt x="181139" y="356364"/>
                      <a:pt x="182830" y="358054"/>
                    </a:cubicBezTo>
                    <a:cubicBezTo>
                      <a:pt x="184520" y="359744"/>
                      <a:pt x="186680" y="360589"/>
                      <a:pt x="189309" y="360589"/>
                    </a:cubicBezTo>
                    <a:lnTo>
                      <a:pt x="207338" y="360589"/>
                    </a:lnTo>
                    <a:cubicBezTo>
                      <a:pt x="209967" y="360589"/>
                      <a:pt x="212128" y="359744"/>
                      <a:pt x="213818" y="358054"/>
                    </a:cubicBezTo>
                    <a:cubicBezTo>
                      <a:pt x="215508" y="356364"/>
                      <a:pt x="216353" y="354204"/>
                      <a:pt x="216353" y="351575"/>
                    </a:cubicBezTo>
                    <a:lnTo>
                      <a:pt x="216353" y="153250"/>
                    </a:lnTo>
                    <a:cubicBezTo>
                      <a:pt x="216353" y="150621"/>
                      <a:pt x="215508" y="148461"/>
                      <a:pt x="213818" y="146771"/>
                    </a:cubicBezTo>
                    <a:cubicBezTo>
                      <a:pt x="212128" y="145081"/>
                      <a:pt x="209967" y="144236"/>
                      <a:pt x="207338" y="144236"/>
                    </a:cubicBezTo>
                    <a:lnTo>
                      <a:pt x="189309" y="144236"/>
                    </a:lnTo>
                    <a:close/>
                    <a:moveTo>
                      <a:pt x="261427" y="144236"/>
                    </a:moveTo>
                    <a:cubicBezTo>
                      <a:pt x="258798" y="144236"/>
                      <a:pt x="256638" y="145081"/>
                      <a:pt x="254948" y="146771"/>
                    </a:cubicBezTo>
                    <a:cubicBezTo>
                      <a:pt x="253258" y="148461"/>
                      <a:pt x="252412" y="150621"/>
                      <a:pt x="252412" y="153250"/>
                    </a:cubicBezTo>
                    <a:lnTo>
                      <a:pt x="252412" y="351575"/>
                    </a:lnTo>
                    <a:cubicBezTo>
                      <a:pt x="252412" y="354204"/>
                      <a:pt x="253258" y="356364"/>
                      <a:pt x="254948" y="358054"/>
                    </a:cubicBezTo>
                    <a:cubicBezTo>
                      <a:pt x="256638" y="359744"/>
                      <a:pt x="258798" y="360589"/>
                      <a:pt x="261427" y="360589"/>
                    </a:cubicBezTo>
                    <a:lnTo>
                      <a:pt x="279457" y="360589"/>
                    </a:lnTo>
                    <a:cubicBezTo>
                      <a:pt x="282086" y="360589"/>
                      <a:pt x="284245" y="359744"/>
                      <a:pt x="285936" y="358054"/>
                    </a:cubicBezTo>
                    <a:cubicBezTo>
                      <a:pt x="287626" y="356364"/>
                      <a:pt x="288472" y="354204"/>
                      <a:pt x="288472" y="351575"/>
                    </a:cubicBezTo>
                    <a:lnTo>
                      <a:pt x="288472" y="153250"/>
                    </a:lnTo>
                    <a:cubicBezTo>
                      <a:pt x="288472" y="150621"/>
                      <a:pt x="287626" y="148461"/>
                      <a:pt x="285936" y="146771"/>
                    </a:cubicBezTo>
                    <a:cubicBezTo>
                      <a:pt x="284245" y="145081"/>
                      <a:pt x="282086" y="144236"/>
                      <a:pt x="279457" y="144236"/>
                    </a:cubicBezTo>
                    <a:lnTo>
                      <a:pt x="261427" y="1442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3" name="文本框 32"/>
            <p:cNvSpPr txBox="1"/>
            <p:nvPr/>
          </p:nvSpPr>
          <p:spPr>
            <a:xfrm>
              <a:off x="699" y="5130"/>
              <a:ext cx="2541" cy="1670"/>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过去</a:t>
              </a:r>
              <a:r>
                <a:rPr lang="en-US" altLang="zh-CN" sz="1400" dirty="0">
                  <a:solidFill>
                    <a:schemeClr val="tx1"/>
                  </a:solidFill>
                  <a:cs typeface="+mn-ea"/>
                  <a:sym typeface="+mn-lt"/>
                </a:rPr>
                <a:t>10</a:t>
              </a:r>
              <a:r>
                <a:rPr lang="zh-CN" altLang="en-US" sz="1400" dirty="0">
                  <a:solidFill>
                    <a:schemeClr val="tx1"/>
                  </a:solidFill>
                  <a:cs typeface="+mn-ea"/>
                  <a:sym typeface="+mn-lt"/>
                </a:rPr>
                <a:t>年中生产的塑料比上个世纪的总量还多</a:t>
              </a:r>
            </a:p>
          </p:txBody>
        </p:sp>
        <p:sp>
          <p:nvSpPr>
            <p:cNvPr id="44" name="文本框 43"/>
            <p:cNvSpPr txBox="1"/>
            <p:nvPr/>
          </p:nvSpPr>
          <p:spPr>
            <a:xfrm>
              <a:off x="699" y="7947"/>
              <a:ext cx="2541" cy="1103"/>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我们使用的塑料有</a:t>
              </a:r>
              <a:r>
                <a:rPr lang="en-US" altLang="zh-CN" sz="1400" dirty="0">
                  <a:solidFill>
                    <a:schemeClr val="tx1"/>
                  </a:solidFill>
                  <a:cs typeface="+mn-ea"/>
                  <a:sym typeface="+mn-lt"/>
                </a:rPr>
                <a:t>50%</a:t>
              </a:r>
              <a:r>
                <a:rPr lang="zh-CN" altLang="en-US" sz="1400" dirty="0">
                  <a:solidFill>
                    <a:schemeClr val="tx1"/>
                  </a:solidFill>
                  <a:cs typeface="+mn-ea"/>
                  <a:sym typeface="+mn-lt"/>
                </a:rPr>
                <a:t>是一次性的</a:t>
              </a:r>
            </a:p>
          </p:txBody>
        </p:sp>
        <p:grpSp>
          <p:nvGrpSpPr>
            <p:cNvPr id="45" name="组合 44"/>
            <p:cNvGrpSpPr/>
            <p:nvPr/>
          </p:nvGrpSpPr>
          <p:grpSpPr>
            <a:xfrm>
              <a:off x="14352" y="2645"/>
              <a:ext cx="1151" cy="1151"/>
              <a:chOff x="6838032" y="2512431"/>
              <a:chExt cx="730820" cy="730820"/>
            </a:xfrm>
          </p:grpSpPr>
          <p:sp>
            <p:nvSpPr>
              <p:cNvPr id="46" name="椭圆 45"/>
              <p:cNvSpPr/>
              <p:nvPr/>
            </p:nvSpPr>
            <p:spPr>
              <a:xfrm>
                <a:off x="6838032" y="2512431"/>
                <a:ext cx="730820" cy="730820"/>
              </a:xfrm>
              <a:prstGeom prst="ellipse">
                <a:avLst/>
              </a:prstGeom>
              <a:gradFill>
                <a:gsLst>
                  <a:gs pos="0">
                    <a:srgbClr val="0C855A"/>
                  </a:gs>
                  <a:gs pos="100000">
                    <a:schemeClr val="accent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形 17" descr="秒表"/>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47725" y="2625841"/>
                <a:ext cx="504000" cy="504000"/>
              </a:xfrm>
              <a:prstGeom prst="rect">
                <a:avLst/>
              </a:prstGeom>
            </p:spPr>
          </p:pic>
        </p:grpSp>
        <p:sp>
          <p:nvSpPr>
            <p:cNvPr id="48" name="文本框 47"/>
            <p:cNvSpPr txBox="1"/>
            <p:nvPr/>
          </p:nvSpPr>
          <p:spPr>
            <a:xfrm>
              <a:off x="16066" y="4238"/>
              <a:ext cx="2408" cy="2179"/>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我们每年消耗</a:t>
              </a:r>
              <a:r>
                <a:rPr lang="en-US" altLang="zh-CN" sz="1400" dirty="0">
                  <a:solidFill>
                    <a:schemeClr val="tx1"/>
                  </a:solidFill>
                  <a:cs typeface="+mn-ea"/>
                  <a:sym typeface="+mn-lt"/>
                </a:rPr>
                <a:t>1700</a:t>
              </a:r>
              <a:r>
                <a:rPr lang="zh-CN" altLang="en-US" sz="1400" dirty="0">
                  <a:solidFill>
                    <a:schemeClr val="tx1"/>
                  </a:solidFill>
                  <a:cs typeface="+mn-ea"/>
                  <a:sym typeface="+mn-lt"/>
                </a:rPr>
                <a:t>万桶原油生产用于装水的塑料瓶</a:t>
              </a:r>
            </a:p>
          </p:txBody>
        </p:sp>
        <p:sp>
          <p:nvSpPr>
            <p:cNvPr id="49" name="文本框 48"/>
            <p:cNvSpPr txBox="1"/>
            <p:nvPr/>
          </p:nvSpPr>
          <p:spPr>
            <a:xfrm>
              <a:off x="15904" y="6549"/>
              <a:ext cx="2569" cy="1670"/>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全球在</a:t>
              </a:r>
              <a:r>
                <a:rPr lang="en-US" altLang="zh-CN" sz="1400" dirty="0">
                  <a:solidFill>
                    <a:schemeClr val="tx1"/>
                  </a:solidFill>
                  <a:cs typeface="+mn-ea"/>
                  <a:sym typeface="+mn-lt"/>
                </a:rPr>
                <a:t>2016</a:t>
              </a:r>
              <a:r>
                <a:rPr lang="zh-CN" altLang="en-US" sz="1400" dirty="0">
                  <a:solidFill>
                    <a:schemeClr val="tx1"/>
                  </a:solidFill>
                  <a:cs typeface="+mn-ea"/>
                  <a:sym typeface="+mn-lt"/>
                </a:rPr>
                <a:t>年卖出超过</a:t>
              </a:r>
              <a:r>
                <a:rPr lang="en-US" altLang="zh-CN" sz="1400" dirty="0">
                  <a:solidFill>
                    <a:schemeClr val="tx1"/>
                  </a:solidFill>
                  <a:cs typeface="+mn-ea"/>
                  <a:sym typeface="+mn-lt"/>
                </a:rPr>
                <a:t>4800</a:t>
              </a:r>
              <a:r>
                <a:rPr lang="zh-CN" altLang="en-US" sz="1400" dirty="0">
                  <a:solidFill>
                    <a:schemeClr val="tx1"/>
                  </a:solidFill>
                  <a:cs typeface="+mn-ea"/>
                  <a:sym typeface="+mn-lt"/>
                </a:rPr>
                <a:t>亿个塑料饮料瓶</a:t>
              </a:r>
            </a:p>
          </p:txBody>
        </p:sp>
        <p:sp>
          <p:nvSpPr>
            <p:cNvPr id="50" name="文本框 49"/>
            <p:cNvSpPr txBox="1"/>
            <p:nvPr/>
          </p:nvSpPr>
          <p:spPr>
            <a:xfrm>
              <a:off x="16093" y="8489"/>
              <a:ext cx="2381" cy="1103"/>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塑料占到废物总量的</a:t>
              </a:r>
              <a:r>
                <a:rPr lang="en-US" altLang="zh-CN" sz="1400" dirty="0">
                  <a:solidFill>
                    <a:schemeClr val="tx1"/>
                  </a:solidFill>
                  <a:cs typeface="+mn-ea"/>
                  <a:sym typeface="+mn-lt"/>
                </a:rPr>
                <a:t>10%</a:t>
              </a:r>
              <a:endParaRPr lang="zh-CN" altLang="en-US" sz="1400" dirty="0">
                <a:solidFill>
                  <a:schemeClr val="tx1"/>
                </a:solidFill>
                <a:cs typeface="+mn-ea"/>
                <a:sym typeface="+mn-lt"/>
              </a:endParaRPr>
            </a:p>
          </p:txBody>
        </p:sp>
        <p:sp>
          <p:nvSpPr>
            <p:cNvPr id="51" name="文本框 50"/>
            <p:cNvSpPr txBox="1"/>
            <p:nvPr/>
          </p:nvSpPr>
          <p:spPr>
            <a:xfrm>
              <a:off x="15798" y="2698"/>
              <a:ext cx="2381" cy="1103"/>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全球每分钟卖出</a:t>
              </a:r>
              <a:r>
                <a:rPr lang="en-US" altLang="zh-CN" sz="1400" dirty="0">
                  <a:solidFill>
                    <a:schemeClr val="tx1"/>
                  </a:solidFill>
                  <a:cs typeface="+mn-ea"/>
                  <a:sym typeface="+mn-lt"/>
                </a:rPr>
                <a:t>100</a:t>
              </a:r>
              <a:r>
                <a:rPr lang="zh-CN" altLang="en-US" sz="1400" dirty="0">
                  <a:solidFill>
                    <a:schemeClr val="tx1"/>
                  </a:solidFill>
                  <a:cs typeface="+mn-ea"/>
                  <a:sym typeface="+mn-lt"/>
                </a:rPr>
                <a:t>万个塑料瓶</a:t>
              </a:r>
            </a:p>
          </p:txBody>
        </p:sp>
        <p:grpSp>
          <p:nvGrpSpPr>
            <p:cNvPr id="52" name="组合 51"/>
            <p:cNvGrpSpPr/>
            <p:nvPr/>
          </p:nvGrpSpPr>
          <p:grpSpPr>
            <a:xfrm>
              <a:off x="14753" y="4536"/>
              <a:ext cx="1151" cy="1151"/>
              <a:chOff x="1646314" y="5301748"/>
              <a:chExt cx="529459" cy="529459"/>
            </a:xfrm>
          </p:grpSpPr>
          <p:sp>
            <p:nvSpPr>
              <p:cNvPr id="53" name="Freeform 58"/>
              <p:cNvSpPr/>
              <p:nvPr/>
            </p:nvSpPr>
            <p:spPr bwMode="auto">
              <a:xfrm>
                <a:off x="1646314" y="5301748"/>
                <a:ext cx="529459" cy="529459"/>
              </a:xfrm>
              <a:custGeom>
                <a:avLst/>
                <a:gdLst>
                  <a:gd name="T0" fmla="*/ 232 w 281"/>
                  <a:gd name="T1" fmla="*/ 49 h 281"/>
                  <a:gd name="T2" fmla="*/ 232 w 281"/>
                  <a:gd name="T3" fmla="*/ 231 h 281"/>
                  <a:gd name="T4" fmla="*/ 50 w 281"/>
                  <a:gd name="T5" fmla="*/ 231 h 281"/>
                  <a:gd name="T6" fmla="*/ 50 w 281"/>
                  <a:gd name="T7" fmla="*/ 49 h 281"/>
                  <a:gd name="T8" fmla="*/ 232 w 281"/>
                  <a:gd name="T9" fmla="*/ 49 h 281"/>
                </a:gdLst>
                <a:ahLst/>
                <a:cxnLst>
                  <a:cxn ang="0">
                    <a:pos x="T0" y="T1"/>
                  </a:cxn>
                  <a:cxn ang="0">
                    <a:pos x="T2" y="T3"/>
                  </a:cxn>
                  <a:cxn ang="0">
                    <a:pos x="T4" y="T5"/>
                  </a:cxn>
                  <a:cxn ang="0">
                    <a:pos x="T6" y="T7"/>
                  </a:cxn>
                  <a:cxn ang="0">
                    <a:pos x="T8" y="T9"/>
                  </a:cxn>
                </a:cxnLst>
                <a:rect l="0" t="0" r="r" b="b"/>
                <a:pathLst>
                  <a:path w="281" h="281">
                    <a:moveTo>
                      <a:pt x="232" y="49"/>
                    </a:moveTo>
                    <a:cubicBezTo>
                      <a:pt x="281" y="99"/>
                      <a:pt x="281" y="181"/>
                      <a:pt x="232" y="231"/>
                    </a:cubicBezTo>
                    <a:cubicBezTo>
                      <a:pt x="182" y="281"/>
                      <a:pt x="100" y="281"/>
                      <a:pt x="50" y="231"/>
                    </a:cubicBezTo>
                    <a:cubicBezTo>
                      <a:pt x="0" y="181"/>
                      <a:pt x="1" y="99"/>
                      <a:pt x="50" y="49"/>
                    </a:cubicBezTo>
                    <a:cubicBezTo>
                      <a:pt x="100" y="0"/>
                      <a:pt x="182" y="0"/>
                      <a:pt x="232" y="49"/>
                    </a:cubicBez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4" name="Freeform 59"/>
              <p:cNvSpPr/>
              <p:nvPr/>
            </p:nvSpPr>
            <p:spPr bwMode="auto">
              <a:xfrm>
                <a:off x="1798930" y="5422666"/>
                <a:ext cx="354538" cy="388583"/>
              </a:xfrm>
              <a:custGeom>
                <a:avLst/>
                <a:gdLst>
                  <a:gd name="T0" fmla="*/ 51 w 188"/>
                  <a:gd name="T1" fmla="*/ 204 h 206"/>
                  <a:gd name="T2" fmla="*/ 151 w 188"/>
                  <a:gd name="T3" fmla="*/ 167 h 206"/>
                  <a:gd name="T4" fmla="*/ 188 w 188"/>
                  <a:gd name="T5" fmla="*/ 84 h 206"/>
                  <a:gd name="T6" fmla="*/ 104 w 188"/>
                  <a:gd name="T7" fmla="*/ 0 h 206"/>
                  <a:gd name="T8" fmla="*/ 0 w 188"/>
                  <a:gd name="T9" fmla="*/ 152 h 206"/>
                  <a:gd name="T10" fmla="*/ 51 w 188"/>
                  <a:gd name="T11" fmla="*/ 204 h 206"/>
                </a:gdLst>
                <a:ahLst/>
                <a:cxnLst>
                  <a:cxn ang="0">
                    <a:pos x="T0" y="T1"/>
                  </a:cxn>
                  <a:cxn ang="0">
                    <a:pos x="T2" y="T3"/>
                  </a:cxn>
                  <a:cxn ang="0">
                    <a:pos x="T4" y="T5"/>
                  </a:cxn>
                  <a:cxn ang="0">
                    <a:pos x="T6" y="T7"/>
                  </a:cxn>
                  <a:cxn ang="0">
                    <a:pos x="T8" y="T9"/>
                  </a:cxn>
                  <a:cxn ang="0">
                    <a:pos x="T10" y="T11"/>
                  </a:cxn>
                </a:cxnLst>
                <a:rect l="0" t="0" r="r" b="b"/>
                <a:pathLst>
                  <a:path w="188" h="206">
                    <a:moveTo>
                      <a:pt x="51" y="204"/>
                    </a:moveTo>
                    <a:cubicBezTo>
                      <a:pt x="87" y="206"/>
                      <a:pt x="123" y="194"/>
                      <a:pt x="151" y="167"/>
                    </a:cubicBezTo>
                    <a:cubicBezTo>
                      <a:pt x="174" y="143"/>
                      <a:pt x="186" y="114"/>
                      <a:pt x="188" y="84"/>
                    </a:cubicBezTo>
                    <a:cubicBezTo>
                      <a:pt x="104" y="0"/>
                      <a:pt x="104" y="0"/>
                      <a:pt x="104" y="0"/>
                    </a:cubicBezTo>
                    <a:cubicBezTo>
                      <a:pt x="0" y="152"/>
                      <a:pt x="0" y="152"/>
                      <a:pt x="0" y="152"/>
                    </a:cubicBezTo>
                    <a:lnTo>
                      <a:pt x="51" y="204"/>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5" name="Rectangle 60"/>
              <p:cNvSpPr>
                <a:spLocks noChangeArrowheads="1"/>
              </p:cNvSpPr>
              <p:nvPr/>
            </p:nvSpPr>
            <p:spPr bwMode="auto">
              <a:xfrm>
                <a:off x="1820061" y="5422666"/>
                <a:ext cx="174921" cy="243011"/>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6" name="Freeform 61"/>
              <p:cNvSpPr/>
              <p:nvPr/>
            </p:nvSpPr>
            <p:spPr bwMode="auto">
              <a:xfrm>
                <a:off x="1994982" y="5456711"/>
                <a:ext cx="65742" cy="174921"/>
              </a:xfrm>
              <a:custGeom>
                <a:avLst/>
                <a:gdLst>
                  <a:gd name="T0" fmla="*/ 6 w 35"/>
                  <a:gd name="T1" fmla="*/ 0 h 93"/>
                  <a:gd name="T2" fmla="*/ 0 w 35"/>
                  <a:gd name="T3" fmla="*/ 0 h 93"/>
                  <a:gd name="T4" fmla="*/ 0 w 35"/>
                  <a:gd name="T5" fmla="*/ 13 h 93"/>
                  <a:gd name="T6" fmla="*/ 6 w 35"/>
                  <a:gd name="T7" fmla="*/ 11 h 93"/>
                  <a:gd name="T8" fmla="*/ 24 w 35"/>
                  <a:gd name="T9" fmla="*/ 29 h 93"/>
                  <a:gd name="T10" fmla="*/ 24 w 35"/>
                  <a:gd name="T11" fmla="*/ 70 h 93"/>
                  <a:gd name="T12" fmla="*/ 24 w 35"/>
                  <a:gd name="T13" fmla="*/ 70 h 93"/>
                  <a:gd name="T14" fmla="*/ 24 w 35"/>
                  <a:gd name="T15" fmla="*/ 70 h 93"/>
                  <a:gd name="T16" fmla="*/ 12 w 35"/>
                  <a:gd name="T17" fmla="*/ 82 h 93"/>
                  <a:gd name="T18" fmla="*/ 0 w 35"/>
                  <a:gd name="T19" fmla="*/ 73 h 93"/>
                  <a:gd name="T20" fmla="*/ 0 w 35"/>
                  <a:gd name="T21" fmla="*/ 90 h 93"/>
                  <a:gd name="T22" fmla="*/ 12 w 35"/>
                  <a:gd name="T23" fmla="*/ 93 h 93"/>
                  <a:gd name="T24" fmla="*/ 35 w 35"/>
                  <a:gd name="T25" fmla="*/ 70 h 93"/>
                  <a:gd name="T26" fmla="*/ 35 w 35"/>
                  <a:gd name="T27" fmla="*/ 29 h 93"/>
                  <a:gd name="T28" fmla="*/ 6 w 35"/>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93">
                    <a:moveTo>
                      <a:pt x="6" y="0"/>
                    </a:moveTo>
                    <a:cubicBezTo>
                      <a:pt x="4" y="0"/>
                      <a:pt x="2" y="0"/>
                      <a:pt x="0" y="0"/>
                    </a:cubicBezTo>
                    <a:cubicBezTo>
                      <a:pt x="0" y="13"/>
                      <a:pt x="0" y="13"/>
                      <a:pt x="0" y="13"/>
                    </a:cubicBezTo>
                    <a:cubicBezTo>
                      <a:pt x="2" y="12"/>
                      <a:pt x="4" y="11"/>
                      <a:pt x="6" y="11"/>
                    </a:cubicBezTo>
                    <a:cubicBezTo>
                      <a:pt x="16" y="11"/>
                      <a:pt x="24" y="19"/>
                      <a:pt x="24" y="29"/>
                    </a:cubicBezTo>
                    <a:cubicBezTo>
                      <a:pt x="24" y="70"/>
                      <a:pt x="24" y="70"/>
                      <a:pt x="24" y="70"/>
                    </a:cubicBezTo>
                    <a:cubicBezTo>
                      <a:pt x="24" y="70"/>
                      <a:pt x="24" y="70"/>
                      <a:pt x="24" y="70"/>
                    </a:cubicBezTo>
                    <a:cubicBezTo>
                      <a:pt x="24" y="70"/>
                      <a:pt x="24" y="70"/>
                      <a:pt x="24" y="70"/>
                    </a:cubicBezTo>
                    <a:cubicBezTo>
                      <a:pt x="24" y="77"/>
                      <a:pt x="18" y="82"/>
                      <a:pt x="12" y="82"/>
                    </a:cubicBezTo>
                    <a:cubicBezTo>
                      <a:pt x="6" y="82"/>
                      <a:pt x="2" y="78"/>
                      <a:pt x="0" y="73"/>
                    </a:cubicBezTo>
                    <a:cubicBezTo>
                      <a:pt x="0" y="90"/>
                      <a:pt x="0" y="90"/>
                      <a:pt x="0" y="90"/>
                    </a:cubicBezTo>
                    <a:cubicBezTo>
                      <a:pt x="4" y="92"/>
                      <a:pt x="8" y="93"/>
                      <a:pt x="12" y="93"/>
                    </a:cubicBezTo>
                    <a:cubicBezTo>
                      <a:pt x="25" y="93"/>
                      <a:pt x="35" y="83"/>
                      <a:pt x="35" y="70"/>
                    </a:cubicBezTo>
                    <a:cubicBezTo>
                      <a:pt x="35" y="29"/>
                      <a:pt x="35" y="29"/>
                      <a:pt x="35" y="29"/>
                    </a:cubicBezTo>
                    <a:cubicBezTo>
                      <a:pt x="35" y="13"/>
                      <a:pt x="22" y="0"/>
                      <a:pt x="6" y="0"/>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7" name="Rectangle 62"/>
              <p:cNvSpPr>
                <a:spLocks noChangeArrowheads="1"/>
              </p:cNvSpPr>
              <p:nvPr/>
            </p:nvSpPr>
            <p:spPr bwMode="auto">
              <a:xfrm>
                <a:off x="1851758" y="5456711"/>
                <a:ext cx="109179" cy="10917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8" name="Rectangle 63"/>
              <p:cNvSpPr>
                <a:spLocks noChangeArrowheads="1"/>
              </p:cNvSpPr>
              <p:nvPr/>
            </p:nvSpPr>
            <p:spPr bwMode="auto">
              <a:xfrm>
                <a:off x="1798930" y="5665678"/>
                <a:ext cx="218358" cy="43437"/>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59" name="组合 58"/>
            <p:cNvGrpSpPr/>
            <p:nvPr/>
          </p:nvGrpSpPr>
          <p:grpSpPr>
            <a:xfrm>
              <a:off x="14710" y="8359"/>
              <a:ext cx="1151" cy="1151"/>
              <a:chOff x="8465726" y="3749428"/>
              <a:chExt cx="483014" cy="483015"/>
            </a:xfrm>
          </p:grpSpPr>
          <p:sp>
            <p:nvSpPr>
              <p:cNvPr id="60" name="Oval 111"/>
              <p:cNvSpPr>
                <a:spLocks noChangeArrowheads="1"/>
              </p:cNvSpPr>
              <p:nvPr/>
            </p:nvSpPr>
            <p:spPr bwMode="auto">
              <a:xfrm>
                <a:off x="8465726" y="3749428"/>
                <a:ext cx="483014" cy="483014"/>
              </a:xfrm>
              <a:prstGeom prst="ellipse">
                <a:avLst/>
              </a:pr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1" name="Freeform 112"/>
              <p:cNvSpPr/>
              <p:nvPr/>
            </p:nvSpPr>
            <p:spPr bwMode="auto">
              <a:xfrm>
                <a:off x="8609102" y="3862249"/>
                <a:ext cx="339638" cy="370194"/>
              </a:xfrm>
              <a:custGeom>
                <a:avLst/>
                <a:gdLst>
                  <a:gd name="T0" fmla="*/ 128 w 180"/>
                  <a:gd name="T1" fmla="*/ 10 h 196"/>
                  <a:gd name="T2" fmla="*/ 104 w 180"/>
                  <a:gd name="T3" fmla="*/ 36 h 196"/>
                  <a:gd name="T4" fmla="*/ 68 w 180"/>
                  <a:gd name="T5" fmla="*/ 0 h 196"/>
                  <a:gd name="T6" fmla="*/ 43 w 180"/>
                  <a:gd name="T7" fmla="*/ 25 h 196"/>
                  <a:gd name="T8" fmla="*/ 80 w 180"/>
                  <a:gd name="T9" fmla="*/ 63 h 196"/>
                  <a:gd name="T10" fmla="*/ 0 w 180"/>
                  <a:gd name="T11" fmla="*/ 152 h 196"/>
                  <a:gd name="T12" fmla="*/ 44 w 180"/>
                  <a:gd name="T13" fmla="*/ 196 h 196"/>
                  <a:gd name="T14" fmla="*/ 52 w 180"/>
                  <a:gd name="T15" fmla="*/ 196 h 196"/>
                  <a:gd name="T16" fmla="*/ 180 w 180"/>
                  <a:gd name="T17" fmla="*/ 68 h 196"/>
                  <a:gd name="T18" fmla="*/ 180 w 180"/>
                  <a:gd name="T19" fmla="*/ 62 h 196"/>
                  <a:gd name="T20" fmla="*/ 128 w 180"/>
                  <a:gd name="T21" fmla="*/ 1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96">
                    <a:moveTo>
                      <a:pt x="128" y="10"/>
                    </a:moveTo>
                    <a:cubicBezTo>
                      <a:pt x="104" y="36"/>
                      <a:pt x="104" y="36"/>
                      <a:pt x="104" y="36"/>
                    </a:cubicBezTo>
                    <a:cubicBezTo>
                      <a:pt x="68" y="0"/>
                      <a:pt x="68" y="0"/>
                      <a:pt x="68" y="0"/>
                    </a:cubicBezTo>
                    <a:cubicBezTo>
                      <a:pt x="43" y="25"/>
                      <a:pt x="43" y="25"/>
                      <a:pt x="43" y="25"/>
                    </a:cubicBezTo>
                    <a:cubicBezTo>
                      <a:pt x="80" y="63"/>
                      <a:pt x="80" y="63"/>
                      <a:pt x="80" y="63"/>
                    </a:cubicBezTo>
                    <a:cubicBezTo>
                      <a:pt x="0" y="152"/>
                      <a:pt x="0" y="152"/>
                      <a:pt x="0" y="152"/>
                    </a:cubicBezTo>
                    <a:cubicBezTo>
                      <a:pt x="44" y="196"/>
                      <a:pt x="44" y="196"/>
                      <a:pt x="44" y="196"/>
                    </a:cubicBezTo>
                    <a:cubicBezTo>
                      <a:pt x="47" y="196"/>
                      <a:pt x="49" y="196"/>
                      <a:pt x="52" y="196"/>
                    </a:cubicBezTo>
                    <a:cubicBezTo>
                      <a:pt x="123" y="196"/>
                      <a:pt x="180" y="139"/>
                      <a:pt x="180" y="68"/>
                    </a:cubicBezTo>
                    <a:cubicBezTo>
                      <a:pt x="180" y="66"/>
                      <a:pt x="180" y="64"/>
                      <a:pt x="180" y="62"/>
                    </a:cubicBezTo>
                    <a:lnTo>
                      <a:pt x="128" y="10"/>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2" name="Freeform 113"/>
              <p:cNvSpPr/>
              <p:nvPr/>
            </p:nvSpPr>
            <p:spPr bwMode="auto">
              <a:xfrm>
                <a:off x="8584423" y="3913958"/>
                <a:ext cx="246796" cy="235044"/>
              </a:xfrm>
              <a:custGeom>
                <a:avLst/>
                <a:gdLst>
                  <a:gd name="T0" fmla="*/ 0 w 210"/>
                  <a:gd name="T1" fmla="*/ 0 h 200"/>
                  <a:gd name="T2" fmla="*/ 21 w 210"/>
                  <a:gd name="T3" fmla="*/ 200 h 200"/>
                  <a:gd name="T4" fmla="*/ 188 w 210"/>
                  <a:gd name="T5" fmla="*/ 200 h 200"/>
                  <a:gd name="T6" fmla="*/ 210 w 210"/>
                  <a:gd name="T7" fmla="*/ 0 h 200"/>
                  <a:gd name="T8" fmla="*/ 0 w 210"/>
                  <a:gd name="T9" fmla="*/ 0 h 200"/>
                </a:gdLst>
                <a:ahLst/>
                <a:cxnLst>
                  <a:cxn ang="0">
                    <a:pos x="T0" y="T1"/>
                  </a:cxn>
                  <a:cxn ang="0">
                    <a:pos x="T2" y="T3"/>
                  </a:cxn>
                  <a:cxn ang="0">
                    <a:pos x="T4" y="T5"/>
                  </a:cxn>
                  <a:cxn ang="0">
                    <a:pos x="T6" y="T7"/>
                  </a:cxn>
                  <a:cxn ang="0">
                    <a:pos x="T8" y="T9"/>
                  </a:cxn>
                </a:cxnLst>
                <a:rect l="0" t="0" r="r" b="b"/>
                <a:pathLst>
                  <a:path w="210" h="200">
                    <a:moveTo>
                      <a:pt x="0" y="0"/>
                    </a:moveTo>
                    <a:lnTo>
                      <a:pt x="21" y="200"/>
                    </a:lnTo>
                    <a:lnTo>
                      <a:pt x="188" y="200"/>
                    </a:lnTo>
                    <a:lnTo>
                      <a:pt x="210" y="0"/>
                    </a:lnTo>
                    <a:lnTo>
                      <a:pt x="0" y="0"/>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3" name="Rectangle 114"/>
              <p:cNvSpPr>
                <a:spLocks noChangeArrowheads="1"/>
              </p:cNvSpPr>
              <p:nvPr/>
            </p:nvSpPr>
            <p:spPr bwMode="auto">
              <a:xfrm>
                <a:off x="8696068"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4" name="Rectangle 115"/>
              <p:cNvSpPr>
                <a:spLocks noChangeArrowheads="1"/>
              </p:cNvSpPr>
              <p:nvPr/>
            </p:nvSpPr>
            <p:spPr bwMode="auto">
              <a:xfrm>
                <a:off x="8643183"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5" name="Rectangle 116"/>
              <p:cNvSpPr>
                <a:spLocks noChangeArrowheads="1"/>
              </p:cNvSpPr>
              <p:nvPr/>
            </p:nvSpPr>
            <p:spPr bwMode="auto">
              <a:xfrm>
                <a:off x="8750128" y="3955091"/>
                <a:ext cx="21154"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6" name="Rectangle 117"/>
              <p:cNvSpPr>
                <a:spLocks noChangeArrowheads="1"/>
              </p:cNvSpPr>
              <p:nvPr/>
            </p:nvSpPr>
            <p:spPr bwMode="auto">
              <a:xfrm>
                <a:off x="8563269" y="3881052"/>
                <a:ext cx="286753" cy="3290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7" name="Rectangle 118"/>
              <p:cNvSpPr>
                <a:spLocks noChangeArrowheads="1"/>
              </p:cNvSpPr>
              <p:nvPr/>
            </p:nvSpPr>
            <p:spPr bwMode="auto">
              <a:xfrm>
                <a:off x="8671389" y="3862249"/>
                <a:ext cx="65812" cy="18803"/>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68" name="组合 67"/>
            <p:cNvGrpSpPr/>
            <p:nvPr/>
          </p:nvGrpSpPr>
          <p:grpSpPr>
            <a:xfrm>
              <a:off x="14496" y="6180"/>
              <a:ext cx="1151" cy="1154"/>
              <a:chOff x="918454" y="1556792"/>
              <a:chExt cx="481327" cy="482501"/>
            </a:xfrm>
          </p:grpSpPr>
          <p:sp>
            <p:nvSpPr>
              <p:cNvPr id="69" name="Oval 419"/>
              <p:cNvSpPr>
                <a:spLocks noChangeArrowheads="1"/>
              </p:cNvSpPr>
              <p:nvPr/>
            </p:nvSpPr>
            <p:spPr bwMode="auto">
              <a:xfrm>
                <a:off x="918454" y="1556792"/>
                <a:ext cx="481327" cy="482501"/>
              </a:xfrm>
              <a:prstGeom prst="ellipse">
                <a:avLst/>
              </a:pr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70" name="Freeform 420"/>
              <p:cNvSpPr/>
              <p:nvPr/>
            </p:nvSpPr>
            <p:spPr bwMode="auto">
              <a:xfrm>
                <a:off x="1105115" y="1664797"/>
                <a:ext cx="279404" cy="373322"/>
              </a:xfrm>
              <a:custGeom>
                <a:avLst/>
                <a:gdLst>
                  <a:gd name="T0" fmla="*/ 32 w 149"/>
                  <a:gd name="T1" fmla="*/ 0 h 198"/>
                  <a:gd name="T2" fmla="*/ 28 w 149"/>
                  <a:gd name="T3" fmla="*/ 37 h 198"/>
                  <a:gd name="T4" fmla="*/ 57 w 149"/>
                  <a:gd name="T5" fmla="*/ 66 h 198"/>
                  <a:gd name="T6" fmla="*/ 0 w 149"/>
                  <a:gd name="T7" fmla="*/ 152 h 198"/>
                  <a:gd name="T8" fmla="*/ 46 w 149"/>
                  <a:gd name="T9" fmla="*/ 198 h 198"/>
                  <a:gd name="T10" fmla="*/ 149 w 149"/>
                  <a:gd name="T11" fmla="*/ 114 h 198"/>
                  <a:gd name="T12" fmla="*/ 75 w 149"/>
                  <a:gd name="T13" fmla="*/ 40 h 198"/>
                  <a:gd name="T14" fmla="*/ 74 w 149"/>
                  <a:gd name="T15" fmla="*/ 42 h 198"/>
                  <a:gd name="T16" fmla="*/ 32 w 149"/>
                  <a:gd name="T17"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98">
                    <a:moveTo>
                      <a:pt x="32" y="0"/>
                    </a:moveTo>
                    <a:cubicBezTo>
                      <a:pt x="28" y="37"/>
                      <a:pt x="28" y="37"/>
                      <a:pt x="28" y="37"/>
                    </a:cubicBezTo>
                    <a:cubicBezTo>
                      <a:pt x="57" y="66"/>
                      <a:pt x="57" y="66"/>
                      <a:pt x="57" y="66"/>
                    </a:cubicBezTo>
                    <a:cubicBezTo>
                      <a:pt x="0" y="152"/>
                      <a:pt x="0" y="152"/>
                      <a:pt x="0" y="152"/>
                    </a:cubicBezTo>
                    <a:cubicBezTo>
                      <a:pt x="46" y="198"/>
                      <a:pt x="46" y="198"/>
                      <a:pt x="46" y="198"/>
                    </a:cubicBezTo>
                    <a:cubicBezTo>
                      <a:pt x="94" y="191"/>
                      <a:pt x="134" y="158"/>
                      <a:pt x="149" y="114"/>
                    </a:cubicBezTo>
                    <a:cubicBezTo>
                      <a:pt x="75" y="40"/>
                      <a:pt x="75" y="40"/>
                      <a:pt x="75" y="40"/>
                    </a:cubicBezTo>
                    <a:cubicBezTo>
                      <a:pt x="74" y="42"/>
                      <a:pt x="74" y="42"/>
                      <a:pt x="74" y="42"/>
                    </a:cubicBezTo>
                    <a:lnTo>
                      <a:pt x="32" y="0"/>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71" name="Freeform 421"/>
              <p:cNvSpPr/>
              <p:nvPr/>
            </p:nvSpPr>
            <p:spPr bwMode="auto">
              <a:xfrm>
                <a:off x="1081636" y="1762236"/>
                <a:ext cx="154964" cy="189009"/>
              </a:xfrm>
              <a:custGeom>
                <a:avLst/>
                <a:gdLst>
                  <a:gd name="T0" fmla="*/ 20 w 132"/>
                  <a:gd name="T1" fmla="*/ 161 h 161"/>
                  <a:gd name="T2" fmla="*/ 113 w 132"/>
                  <a:gd name="T3" fmla="*/ 161 h 161"/>
                  <a:gd name="T4" fmla="*/ 132 w 132"/>
                  <a:gd name="T5" fmla="*/ 0 h 161"/>
                  <a:gd name="T6" fmla="*/ 0 w 132"/>
                  <a:gd name="T7" fmla="*/ 0 h 161"/>
                  <a:gd name="T8" fmla="*/ 20 w 132"/>
                  <a:gd name="T9" fmla="*/ 161 h 161"/>
                </a:gdLst>
                <a:ahLst/>
                <a:cxnLst>
                  <a:cxn ang="0">
                    <a:pos x="T0" y="T1"/>
                  </a:cxn>
                  <a:cxn ang="0">
                    <a:pos x="T2" y="T3"/>
                  </a:cxn>
                  <a:cxn ang="0">
                    <a:pos x="T4" y="T5"/>
                  </a:cxn>
                  <a:cxn ang="0">
                    <a:pos x="T6" y="T7"/>
                  </a:cxn>
                  <a:cxn ang="0">
                    <a:pos x="T8" y="T9"/>
                  </a:cxn>
                </a:cxnLst>
                <a:rect l="0" t="0" r="r" b="b"/>
                <a:pathLst>
                  <a:path w="132" h="161">
                    <a:moveTo>
                      <a:pt x="20" y="161"/>
                    </a:moveTo>
                    <a:lnTo>
                      <a:pt x="113" y="161"/>
                    </a:lnTo>
                    <a:lnTo>
                      <a:pt x="132" y="0"/>
                    </a:lnTo>
                    <a:lnTo>
                      <a:pt x="0" y="0"/>
                    </a:lnTo>
                    <a:lnTo>
                      <a:pt x="20" y="161"/>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72" name="Rectangle 422"/>
              <p:cNvSpPr>
                <a:spLocks noChangeArrowheads="1"/>
              </p:cNvSpPr>
              <p:nvPr/>
            </p:nvSpPr>
            <p:spPr bwMode="auto">
              <a:xfrm>
                <a:off x="1071070" y="1739931"/>
                <a:ext cx="176095" cy="22305"/>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73" name="Rectangle 423"/>
              <p:cNvSpPr>
                <a:spLocks noChangeArrowheads="1"/>
              </p:cNvSpPr>
              <p:nvPr/>
            </p:nvSpPr>
            <p:spPr bwMode="auto">
              <a:xfrm>
                <a:off x="1153248" y="1664797"/>
                <a:ext cx="11740" cy="75134"/>
              </a:xfrm>
              <a:prstGeom prst="rect">
                <a:avLst/>
              </a:prstGeom>
              <a:solidFill>
                <a:srgbClr val="F2C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pic>
          <p:nvPicPr>
            <p:cNvPr id="74" name="Picture 3"/>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6184" y="2278"/>
              <a:ext cx="6512" cy="6512"/>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down)">
                                      <p:cBhvr>
                                        <p:cTn id="2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grpSp>
        <p:nvGrpSpPr>
          <p:cNvPr id="114" name="组合 113"/>
          <p:cNvGrpSpPr/>
          <p:nvPr/>
        </p:nvGrpSpPr>
        <p:grpSpPr>
          <a:xfrm>
            <a:off x="6581775" y="864870"/>
            <a:ext cx="4949190" cy="683260"/>
            <a:chOff x="10323" y="1340"/>
            <a:chExt cx="7794" cy="1076"/>
          </a:xfrm>
        </p:grpSpPr>
        <p:sp>
          <p:nvSpPr>
            <p:cNvPr id="113" name="圆角矩形 112"/>
            <p:cNvSpPr/>
            <p:nvPr/>
          </p:nvSpPr>
          <p:spPr>
            <a:xfrm>
              <a:off x="10323" y="1425"/>
              <a:ext cx="7794" cy="9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TextBox 7"/>
            <p:cNvSpPr txBox="1"/>
            <p:nvPr/>
          </p:nvSpPr>
          <p:spPr>
            <a:xfrm>
              <a:off x="10460" y="1340"/>
              <a:ext cx="7520" cy="915"/>
            </a:xfrm>
            <a:prstGeom prst="rect">
              <a:avLst/>
            </a:prstGeom>
            <a:noFill/>
          </p:spPr>
          <p:txBody>
            <a:bodyPr wrap="square" rtlCol="0">
              <a:spAutoFit/>
            </a:bodyPr>
            <a:lstStyle/>
            <a:p>
              <a:pPr algn="ctr">
                <a:lnSpc>
                  <a:spcPct val="150000"/>
                </a:lnSpc>
              </a:pPr>
              <a:r>
                <a:rPr lang="zh-CN" altLang="en-US" sz="2400" b="1" dirty="0">
                  <a:solidFill>
                    <a:schemeClr val="bg1"/>
                  </a:solidFill>
                  <a:cs typeface="+mn-ea"/>
                  <a:sym typeface="+mn-lt"/>
                </a:rPr>
                <a:t>你在沙滩都捡到过哪些塑料？</a:t>
              </a:r>
            </a:p>
          </p:txBody>
        </p:sp>
      </p:grpSp>
      <p:pic>
        <p:nvPicPr>
          <p:cNvPr id="109" name="图片 10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89528" y="3926321"/>
            <a:ext cx="3509036" cy="3514435"/>
          </a:xfrm>
          <a:prstGeom prst="rect">
            <a:avLst/>
          </a:prstGeom>
        </p:spPr>
      </p:pic>
      <p:grpSp>
        <p:nvGrpSpPr>
          <p:cNvPr id="110" name="组合 109"/>
          <p:cNvGrpSpPr/>
          <p:nvPr/>
        </p:nvGrpSpPr>
        <p:grpSpPr>
          <a:xfrm>
            <a:off x="8059059" y="1645030"/>
            <a:ext cx="2969977" cy="3567453"/>
            <a:chOff x="2486475" y="1376567"/>
            <a:chExt cx="2508503" cy="3013143"/>
          </a:xfrm>
        </p:grpSpPr>
        <p:pic>
          <p:nvPicPr>
            <p:cNvPr id="111" name="图片 1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486475" y="1376567"/>
              <a:ext cx="2508503" cy="3013143"/>
            </a:xfrm>
            <a:prstGeom prst="rect">
              <a:avLst/>
            </a:prstGeom>
          </p:spPr>
        </p:pic>
        <p:pic>
          <p:nvPicPr>
            <p:cNvPr id="112" name="图片 111"/>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3080325" y="2883138"/>
              <a:ext cx="1320801" cy="1127464"/>
            </a:xfrm>
            <a:prstGeom prst="rect">
              <a:avLst/>
            </a:prstGeom>
          </p:spPr>
        </p:pic>
      </p:grpSp>
      <p:grpSp>
        <p:nvGrpSpPr>
          <p:cNvPr id="124" name="组合 123"/>
          <p:cNvGrpSpPr/>
          <p:nvPr/>
        </p:nvGrpSpPr>
        <p:grpSpPr>
          <a:xfrm>
            <a:off x="1301750" y="1000760"/>
            <a:ext cx="5431790" cy="5608955"/>
            <a:chOff x="2050" y="1576"/>
            <a:chExt cx="8554" cy="8833"/>
          </a:xfrm>
        </p:grpSpPr>
        <p:sp>
          <p:nvSpPr>
            <p:cNvPr id="123" name="椭圆 122"/>
            <p:cNvSpPr/>
            <p:nvPr/>
          </p:nvSpPr>
          <p:spPr>
            <a:xfrm>
              <a:off x="2050" y="1855"/>
              <a:ext cx="8554" cy="8554"/>
            </a:xfrm>
            <a:prstGeom prst="ellipse">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8500" y="7707"/>
              <a:ext cx="675" cy="1422"/>
              <a:chOff x="7245776" y="3933056"/>
              <a:chExt cx="428767" cy="903008"/>
            </a:xfrm>
            <a:gradFill>
              <a:gsLst>
                <a:gs pos="0">
                  <a:srgbClr val="0C855A"/>
                </a:gs>
                <a:gs pos="100000">
                  <a:schemeClr val="accent6"/>
                </a:gs>
              </a:gsLst>
              <a:lin ang="2700000" scaled="0"/>
            </a:gradFill>
          </p:grpSpPr>
          <p:sp>
            <p:nvSpPr>
              <p:cNvPr id="2" name="Rectangle 20"/>
              <p:cNvSpPr>
                <a:spLocks noChangeArrowheads="1"/>
              </p:cNvSpPr>
              <p:nvPr/>
            </p:nvSpPr>
            <p:spPr bwMode="auto">
              <a:xfrm>
                <a:off x="7372909" y="3933056"/>
                <a:ext cx="174499" cy="1109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262526"/>
                  </a:solidFill>
                  <a:effectLst/>
                  <a:uLnTx/>
                  <a:uFillTx/>
                  <a:cs typeface="+mn-ea"/>
                  <a:sym typeface="+mn-lt"/>
                </a:endParaRPr>
              </a:p>
            </p:txBody>
          </p:sp>
          <p:sp>
            <p:nvSpPr>
              <p:cNvPr id="7" name="Freeform 21"/>
              <p:cNvSpPr>
                <a:spLocks noEditPoints="1"/>
              </p:cNvSpPr>
              <p:nvPr/>
            </p:nvSpPr>
            <p:spPr bwMode="auto">
              <a:xfrm>
                <a:off x="7245776" y="4069303"/>
                <a:ext cx="428767" cy="766761"/>
              </a:xfrm>
              <a:custGeom>
                <a:avLst/>
                <a:gdLst>
                  <a:gd name="T0" fmla="*/ 59 w 88"/>
                  <a:gd name="T1" fmla="*/ 0 h 163"/>
                  <a:gd name="T2" fmla="*/ 29 w 88"/>
                  <a:gd name="T3" fmla="*/ 0 h 163"/>
                  <a:gd name="T4" fmla="*/ 0 w 88"/>
                  <a:gd name="T5" fmla="*/ 53 h 163"/>
                  <a:gd name="T6" fmla="*/ 0 w 88"/>
                  <a:gd name="T7" fmla="*/ 144 h 163"/>
                  <a:gd name="T8" fmla="*/ 19 w 88"/>
                  <a:gd name="T9" fmla="*/ 163 h 163"/>
                  <a:gd name="T10" fmla="*/ 68 w 88"/>
                  <a:gd name="T11" fmla="*/ 163 h 163"/>
                  <a:gd name="T12" fmla="*/ 88 w 88"/>
                  <a:gd name="T13" fmla="*/ 144 h 163"/>
                  <a:gd name="T14" fmla="*/ 88 w 88"/>
                  <a:gd name="T15" fmla="*/ 53 h 163"/>
                  <a:gd name="T16" fmla="*/ 59 w 88"/>
                  <a:gd name="T17" fmla="*/ 0 h 163"/>
                  <a:gd name="T18" fmla="*/ 67 w 88"/>
                  <a:gd name="T19" fmla="*/ 117 h 163"/>
                  <a:gd name="T20" fmla="*/ 60 w 88"/>
                  <a:gd name="T21" fmla="*/ 124 h 163"/>
                  <a:gd name="T22" fmla="*/ 28 w 88"/>
                  <a:gd name="T23" fmla="*/ 124 h 163"/>
                  <a:gd name="T24" fmla="*/ 21 w 88"/>
                  <a:gd name="T25" fmla="*/ 117 h 163"/>
                  <a:gd name="T26" fmla="*/ 21 w 88"/>
                  <a:gd name="T27" fmla="*/ 73 h 163"/>
                  <a:gd name="T28" fmla="*/ 28 w 88"/>
                  <a:gd name="T29" fmla="*/ 66 h 163"/>
                  <a:gd name="T30" fmla="*/ 60 w 88"/>
                  <a:gd name="T31" fmla="*/ 66 h 163"/>
                  <a:gd name="T32" fmla="*/ 67 w 88"/>
                  <a:gd name="T33" fmla="*/ 73 h 163"/>
                  <a:gd name="T34" fmla="*/ 67 w 88"/>
                  <a:gd name="T35" fmla="*/ 11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163">
                    <a:moveTo>
                      <a:pt x="59" y="0"/>
                    </a:moveTo>
                    <a:cubicBezTo>
                      <a:pt x="29" y="0"/>
                      <a:pt x="29" y="0"/>
                      <a:pt x="29" y="0"/>
                    </a:cubicBezTo>
                    <a:cubicBezTo>
                      <a:pt x="19" y="0"/>
                      <a:pt x="0" y="42"/>
                      <a:pt x="0" y="53"/>
                    </a:cubicBezTo>
                    <a:cubicBezTo>
                      <a:pt x="0" y="144"/>
                      <a:pt x="0" y="144"/>
                      <a:pt x="0" y="144"/>
                    </a:cubicBezTo>
                    <a:cubicBezTo>
                      <a:pt x="0" y="154"/>
                      <a:pt x="9" y="163"/>
                      <a:pt x="19" y="163"/>
                    </a:cubicBezTo>
                    <a:cubicBezTo>
                      <a:pt x="68" y="163"/>
                      <a:pt x="68" y="163"/>
                      <a:pt x="68" y="163"/>
                    </a:cubicBezTo>
                    <a:cubicBezTo>
                      <a:pt x="79" y="163"/>
                      <a:pt x="88" y="154"/>
                      <a:pt x="88" y="144"/>
                    </a:cubicBezTo>
                    <a:cubicBezTo>
                      <a:pt x="88" y="53"/>
                      <a:pt x="88" y="53"/>
                      <a:pt x="88" y="53"/>
                    </a:cubicBezTo>
                    <a:cubicBezTo>
                      <a:pt x="88" y="42"/>
                      <a:pt x="69" y="0"/>
                      <a:pt x="59" y="0"/>
                    </a:cubicBezTo>
                    <a:close/>
                    <a:moveTo>
                      <a:pt x="67" y="117"/>
                    </a:moveTo>
                    <a:cubicBezTo>
                      <a:pt x="67" y="121"/>
                      <a:pt x="64" y="124"/>
                      <a:pt x="60" y="124"/>
                    </a:cubicBezTo>
                    <a:cubicBezTo>
                      <a:pt x="28" y="124"/>
                      <a:pt x="28" y="124"/>
                      <a:pt x="28" y="124"/>
                    </a:cubicBezTo>
                    <a:cubicBezTo>
                      <a:pt x="24" y="124"/>
                      <a:pt x="21" y="121"/>
                      <a:pt x="21" y="117"/>
                    </a:cubicBezTo>
                    <a:cubicBezTo>
                      <a:pt x="21" y="73"/>
                      <a:pt x="21" y="73"/>
                      <a:pt x="21" y="73"/>
                    </a:cubicBezTo>
                    <a:cubicBezTo>
                      <a:pt x="21" y="69"/>
                      <a:pt x="24" y="66"/>
                      <a:pt x="28" y="66"/>
                    </a:cubicBezTo>
                    <a:cubicBezTo>
                      <a:pt x="60" y="66"/>
                      <a:pt x="60" y="66"/>
                      <a:pt x="60" y="66"/>
                    </a:cubicBezTo>
                    <a:cubicBezTo>
                      <a:pt x="64" y="66"/>
                      <a:pt x="67" y="69"/>
                      <a:pt x="67" y="73"/>
                    </a:cubicBezTo>
                    <a:lnTo>
                      <a:pt x="67"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262526"/>
                  </a:solidFill>
                  <a:effectLst/>
                  <a:uLnTx/>
                  <a:uFillTx/>
                  <a:cs typeface="+mn-ea"/>
                  <a:sym typeface="+mn-lt"/>
                </a:endParaRPr>
              </a:p>
            </p:txBody>
          </p:sp>
        </p:grpSp>
        <p:grpSp>
          <p:nvGrpSpPr>
            <p:cNvPr id="16" name="组合 15"/>
            <p:cNvGrpSpPr/>
            <p:nvPr/>
          </p:nvGrpSpPr>
          <p:grpSpPr>
            <a:xfrm>
              <a:off x="8375" y="3134"/>
              <a:ext cx="800" cy="948"/>
              <a:chOff x="5569916" y="3042764"/>
              <a:chExt cx="508077" cy="602260"/>
            </a:xfrm>
          </p:grpSpPr>
          <p:sp>
            <p:nvSpPr>
              <p:cNvPr id="9" name="Freeform 426"/>
              <p:cNvSpPr/>
              <p:nvPr/>
            </p:nvSpPr>
            <p:spPr bwMode="auto">
              <a:xfrm>
                <a:off x="5609570" y="3154294"/>
                <a:ext cx="428767" cy="490730"/>
              </a:xfrm>
              <a:custGeom>
                <a:avLst/>
                <a:gdLst>
                  <a:gd name="T0" fmla="*/ 0 w 173"/>
                  <a:gd name="T1" fmla="*/ 0 h 198"/>
                  <a:gd name="T2" fmla="*/ 13 w 173"/>
                  <a:gd name="T3" fmla="*/ 85 h 198"/>
                  <a:gd name="T4" fmla="*/ 31 w 173"/>
                  <a:gd name="T5" fmla="*/ 198 h 198"/>
                  <a:gd name="T6" fmla="*/ 143 w 173"/>
                  <a:gd name="T7" fmla="*/ 198 h 198"/>
                  <a:gd name="T8" fmla="*/ 161 w 173"/>
                  <a:gd name="T9" fmla="*/ 85 h 198"/>
                  <a:gd name="T10" fmla="*/ 173 w 173"/>
                  <a:gd name="T11" fmla="*/ 0 h 198"/>
                  <a:gd name="T12" fmla="*/ 0 w 17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173" h="198">
                    <a:moveTo>
                      <a:pt x="0" y="0"/>
                    </a:moveTo>
                    <a:lnTo>
                      <a:pt x="13" y="85"/>
                    </a:lnTo>
                    <a:lnTo>
                      <a:pt x="31" y="198"/>
                    </a:lnTo>
                    <a:lnTo>
                      <a:pt x="143" y="198"/>
                    </a:lnTo>
                    <a:lnTo>
                      <a:pt x="161" y="85"/>
                    </a:lnTo>
                    <a:lnTo>
                      <a:pt x="173" y="0"/>
                    </a:lnTo>
                    <a:lnTo>
                      <a:pt x="0" y="0"/>
                    </a:lnTo>
                    <a:close/>
                  </a:path>
                </a:pathLst>
              </a:custGeom>
              <a:solidFill>
                <a:srgbClr val="A6A6A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0" name="Freeform 427"/>
              <p:cNvSpPr/>
              <p:nvPr/>
            </p:nvSpPr>
            <p:spPr bwMode="auto">
              <a:xfrm>
                <a:off x="5569916" y="3042764"/>
                <a:ext cx="508077" cy="111530"/>
              </a:xfrm>
              <a:custGeom>
                <a:avLst/>
                <a:gdLst>
                  <a:gd name="T0" fmla="*/ 186 w 205"/>
                  <a:gd name="T1" fmla="*/ 18 h 45"/>
                  <a:gd name="T2" fmla="*/ 169 w 205"/>
                  <a:gd name="T3" fmla="*/ 18 h 45"/>
                  <a:gd name="T4" fmla="*/ 149 w 205"/>
                  <a:gd name="T5" fmla="*/ 0 h 45"/>
                  <a:gd name="T6" fmla="*/ 56 w 205"/>
                  <a:gd name="T7" fmla="*/ 0 h 45"/>
                  <a:gd name="T8" fmla="*/ 37 w 205"/>
                  <a:gd name="T9" fmla="*/ 18 h 45"/>
                  <a:gd name="T10" fmla="*/ 19 w 205"/>
                  <a:gd name="T11" fmla="*/ 18 h 45"/>
                  <a:gd name="T12" fmla="*/ 0 w 205"/>
                  <a:gd name="T13" fmla="*/ 45 h 45"/>
                  <a:gd name="T14" fmla="*/ 205 w 205"/>
                  <a:gd name="T15" fmla="*/ 45 h 45"/>
                  <a:gd name="T16" fmla="*/ 186 w 205"/>
                  <a:gd name="T17"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45">
                    <a:moveTo>
                      <a:pt x="186" y="18"/>
                    </a:moveTo>
                    <a:lnTo>
                      <a:pt x="169" y="18"/>
                    </a:lnTo>
                    <a:lnTo>
                      <a:pt x="149" y="0"/>
                    </a:lnTo>
                    <a:lnTo>
                      <a:pt x="56" y="0"/>
                    </a:lnTo>
                    <a:lnTo>
                      <a:pt x="37" y="18"/>
                    </a:lnTo>
                    <a:lnTo>
                      <a:pt x="19" y="18"/>
                    </a:lnTo>
                    <a:lnTo>
                      <a:pt x="0" y="45"/>
                    </a:lnTo>
                    <a:lnTo>
                      <a:pt x="205" y="45"/>
                    </a:lnTo>
                    <a:lnTo>
                      <a:pt x="186" y="18"/>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1" name="Freeform 428"/>
              <p:cNvSpPr/>
              <p:nvPr/>
            </p:nvSpPr>
            <p:spPr bwMode="auto">
              <a:xfrm>
                <a:off x="5641790" y="3317871"/>
                <a:ext cx="366807" cy="183405"/>
              </a:xfrm>
              <a:custGeom>
                <a:avLst/>
                <a:gdLst>
                  <a:gd name="T0" fmla="*/ 92 w 92"/>
                  <a:gd name="T1" fmla="*/ 12 h 46"/>
                  <a:gd name="T2" fmla="*/ 66 w 92"/>
                  <a:gd name="T3" fmla="*/ 12 h 46"/>
                  <a:gd name="T4" fmla="*/ 46 w 92"/>
                  <a:gd name="T5" fmla="*/ 0 h 46"/>
                  <a:gd name="T6" fmla="*/ 26 w 92"/>
                  <a:gd name="T7" fmla="*/ 12 h 46"/>
                  <a:gd name="T8" fmla="*/ 0 w 92"/>
                  <a:gd name="T9" fmla="*/ 12 h 46"/>
                  <a:gd name="T10" fmla="*/ 4 w 92"/>
                  <a:gd name="T11" fmla="*/ 35 h 46"/>
                  <a:gd name="T12" fmla="*/ 26 w 92"/>
                  <a:gd name="T13" fmla="*/ 35 h 46"/>
                  <a:gd name="T14" fmla="*/ 46 w 92"/>
                  <a:gd name="T15" fmla="*/ 46 h 46"/>
                  <a:gd name="T16" fmla="*/ 66 w 92"/>
                  <a:gd name="T17" fmla="*/ 35 h 46"/>
                  <a:gd name="T18" fmla="*/ 88 w 92"/>
                  <a:gd name="T19" fmla="*/ 35 h 46"/>
                  <a:gd name="T20" fmla="*/ 92 w 92"/>
                  <a:gd name="T21"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46">
                    <a:moveTo>
                      <a:pt x="92" y="12"/>
                    </a:moveTo>
                    <a:cubicBezTo>
                      <a:pt x="66" y="12"/>
                      <a:pt x="66" y="12"/>
                      <a:pt x="66" y="12"/>
                    </a:cubicBezTo>
                    <a:cubicBezTo>
                      <a:pt x="62" y="5"/>
                      <a:pt x="55" y="0"/>
                      <a:pt x="46" y="0"/>
                    </a:cubicBezTo>
                    <a:cubicBezTo>
                      <a:pt x="37" y="0"/>
                      <a:pt x="30" y="5"/>
                      <a:pt x="26" y="12"/>
                    </a:cubicBezTo>
                    <a:cubicBezTo>
                      <a:pt x="0" y="12"/>
                      <a:pt x="0" y="12"/>
                      <a:pt x="0" y="12"/>
                    </a:cubicBezTo>
                    <a:cubicBezTo>
                      <a:pt x="4" y="35"/>
                      <a:pt x="4" y="35"/>
                      <a:pt x="4" y="35"/>
                    </a:cubicBezTo>
                    <a:cubicBezTo>
                      <a:pt x="26" y="35"/>
                      <a:pt x="26" y="35"/>
                      <a:pt x="26" y="35"/>
                    </a:cubicBezTo>
                    <a:cubicBezTo>
                      <a:pt x="30" y="42"/>
                      <a:pt x="38" y="46"/>
                      <a:pt x="46" y="46"/>
                    </a:cubicBezTo>
                    <a:cubicBezTo>
                      <a:pt x="54" y="46"/>
                      <a:pt x="62" y="42"/>
                      <a:pt x="66" y="35"/>
                    </a:cubicBezTo>
                    <a:cubicBezTo>
                      <a:pt x="88" y="35"/>
                      <a:pt x="88" y="35"/>
                      <a:pt x="88" y="35"/>
                    </a:cubicBezTo>
                    <a:lnTo>
                      <a:pt x="92" y="12"/>
                    </a:lnTo>
                    <a:close/>
                  </a:path>
                </a:pathLst>
              </a:custGeom>
              <a:gradFill>
                <a:gsLst>
                  <a:gs pos="0">
                    <a:srgbClr val="0C855A"/>
                  </a:gs>
                  <a:gs pos="100000">
                    <a:schemeClr val="accent6"/>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25" name="组合 24"/>
            <p:cNvGrpSpPr/>
            <p:nvPr/>
          </p:nvGrpSpPr>
          <p:grpSpPr>
            <a:xfrm>
              <a:off x="9263" y="5273"/>
              <a:ext cx="585" cy="1477"/>
              <a:chOff x="7944634" y="4502300"/>
              <a:chExt cx="453924" cy="1145492"/>
            </a:xfrm>
            <a:gradFill>
              <a:gsLst>
                <a:gs pos="0">
                  <a:srgbClr val="0C855A"/>
                </a:gs>
                <a:gs pos="100000">
                  <a:schemeClr val="accent6"/>
                </a:gs>
              </a:gsLst>
              <a:lin ang="2700000" scaled="0"/>
            </a:gradFill>
          </p:grpSpPr>
          <p:sp>
            <p:nvSpPr>
              <p:cNvPr id="22" name="Freeform 17"/>
              <p:cNvSpPr/>
              <p:nvPr/>
            </p:nvSpPr>
            <p:spPr bwMode="auto">
              <a:xfrm>
                <a:off x="7944634" y="4502300"/>
                <a:ext cx="453924" cy="625866"/>
              </a:xfrm>
              <a:custGeom>
                <a:avLst/>
                <a:gdLst>
                  <a:gd name="T0" fmla="*/ 82 w 82"/>
                  <a:gd name="T1" fmla="*/ 52 h 113"/>
                  <a:gd name="T2" fmla="*/ 41 w 82"/>
                  <a:gd name="T3" fmla="*/ 0 h 113"/>
                  <a:gd name="T4" fmla="*/ 0 w 82"/>
                  <a:gd name="T5" fmla="*/ 52 h 113"/>
                  <a:gd name="T6" fmla="*/ 35 w 82"/>
                  <a:gd name="T7" fmla="*/ 104 h 113"/>
                  <a:gd name="T8" fmla="*/ 30 w 82"/>
                  <a:gd name="T9" fmla="*/ 113 h 113"/>
                  <a:gd name="T10" fmla="*/ 48 w 82"/>
                  <a:gd name="T11" fmla="*/ 113 h 113"/>
                  <a:gd name="T12" fmla="*/ 43 w 82"/>
                  <a:gd name="T13" fmla="*/ 104 h 113"/>
                  <a:gd name="T14" fmla="*/ 82 w 82"/>
                  <a:gd name="T15" fmla="*/ 5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13">
                    <a:moveTo>
                      <a:pt x="82" y="52"/>
                    </a:moveTo>
                    <a:cubicBezTo>
                      <a:pt x="82" y="23"/>
                      <a:pt x="63" y="0"/>
                      <a:pt x="41" y="0"/>
                    </a:cubicBezTo>
                    <a:cubicBezTo>
                      <a:pt x="19" y="0"/>
                      <a:pt x="0" y="23"/>
                      <a:pt x="0" y="52"/>
                    </a:cubicBezTo>
                    <a:cubicBezTo>
                      <a:pt x="0" y="78"/>
                      <a:pt x="15" y="100"/>
                      <a:pt x="35" y="104"/>
                    </a:cubicBezTo>
                    <a:cubicBezTo>
                      <a:pt x="30" y="113"/>
                      <a:pt x="30" y="113"/>
                      <a:pt x="30" y="113"/>
                    </a:cubicBezTo>
                    <a:cubicBezTo>
                      <a:pt x="48" y="113"/>
                      <a:pt x="48" y="113"/>
                      <a:pt x="48" y="113"/>
                    </a:cubicBezTo>
                    <a:cubicBezTo>
                      <a:pt x="43" y="104"/>
                      <a:pt x="43" y="104"/>
                      <a:pt x="43" y="104"/>
                    </a:cubicBezTo>
                    <a:cubicBezTo>
                      <a:pt x="65" y="103"/>
                      <a:pt x="82" y="80"/>
                      <a:pt x="82" y="52"/>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24" name="Rectangle 19"/>
              <p:cNvSpPr>
                <a:spLocks noChangeArrowheads="1"/>
              </p:cNvSpPr>
              <p:nvPr/>
            </p:nvSpPr>
            <p:spPr bwMode="auto">
              <a:xfrm>
                <a:off x="8171596" y="5021926"/>
                <a:ext cx="45719" cy="625866"/>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26" name="组合 25"/>
            <p:cNvGrpSpPr/>
            <p:nvPr/>
          </p:nvGrpSpPr>
          <p:grpSpPr>
            <a:xfrm>
              <a:off x="9795" y="5840"/>
              <a:ext cx="361" cy="910"/>
              <a:chOff x="7944634" y="4502300"/>
              <a:chExt cx="453924" cy="1145492"/>
            </a:xfrm>
            <a:gradFill>
              <a:gsLst>
                <a:gs pos="0">
                  <a:srgbClr val="0C855A"/>
                </a:gs>
                <a:gs pos="100000">
                  <a:schemeClr val="accent6"/>
                </a:gs>
              </a:gsLst>
              <a:lin ang="2700000" scaled="0"/>
            </a:gradFill>
          </p:grpSpPr>
          <p:sp>
            <p:nvSpPr>
              <p:cNvPr id="23" name="Freeform 17"/>
              <p:cNvSpPr/>
              <p:nvPr/>
            </p:nvSpPr>
            <p:spPr bwMode="auto">
              <a:xfrm>
                <a:off x="7944634" y="4502300"/>
                <a:ext cx="453924" cy="625866"/>
              </a:xfrm>
              <a:custGeom>
                <a:avLst/>
                <a:gdLst>
                  <a:gd name="T0" fmla="*/ 82 w 82"/>
                  <a:gd name="T1" fmla="*/ 52 h 113"/>
                  <a:gd name="T2" fmla="*/ 41 w 82"/>
                  <a:gd name="T3" fmla="*/ 0 h 113"/>
                  <a:gd name="T4" fmla="*/ 0 w 82"/>
                  <a:gd name="T5" fmla="*/ 52 h 113"/>
                  <a:gd name="T6" fmla="*/ 35 w 82"/>
                  <a:gd name="T7" fmla="*/ 104 h 113"/>
                  <a:gd name="T8" fmla="*/ 30 w 82"/>
                  <a:gd name="T9" fmla="*/ 113 h 113"/>
                  <a:gd name="T10" fmla="*/ 48 w 82"/>
                  <a:gd name="T11" fmla="*/ 113 h 113"/>
                  <a:gd name="T12" fmla="*/ 43 w 82"/>
                  <a:gd name="T13" fmla="*/ 104 h 113"/>
                  <a:gd name="T14" fmla="*/ 82 w 82"/>
                  <a:gd name="T15" fmla="*/ 52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13">
                    <a:moveTo>
                      <a:pt x="82" y="52"/>
                    </a:moveTo>
                    <a:cubicBezTo>
                      <a:pt x="82" y="23"/>
                      <a:pt x="63" y="0"/>
                      <a:pt x="41" y="0"/>
                    </a:cubicBezTo>
                    <a:cubicBezTo>
                      <a:pt x="19" y="0"/>
                      <a:pt x="0" y="23"/>
                      <a:pt x="0" y="52"/>
                    </a:cubicBezTo>
                    <a:cubicBezTo>
                      <a:pt x="0" y="78"/>
                      <a:pt x="15" y="100"/>
                      <a:pt x="35" y="104"/>
                    </a:cubicBezTo>
                    <a:cubicBezTo>
                      <a:pt x="30" y="113"/>
                      <a:pt x="30" y="113"/>
                      <a:pt x="30" y="113"/>
                    </a:cubicBezTo>
                    <a:cubicBezTo>
                      <a:pt x="48" y="113"/>
                      <a:pt x="48" y="113"/>
                      <a:pt x="48" y="113"/>
                    </a:cubicBezTo>
                    <a:cubicBezTo>
                      <a:pt x="43" y="104"/>
                      <a:pt x="43" y="104"/>
                      <a:pt x="43" y="104"/>
                    </a:cubicBezTo>
                    <a:cubicBezTo>
                      <a:pt x="65" y="103"/>
                      <a:pt x="82" y="80"/>
                      <a:pt x="82" y="52"/>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6" name="Rectangle 19"/>
              <p:cNvSpPr>
                <a:spLocks noChangeArrowheads="1"/>
              </p:cNvSpPr>
              <p:nvPr/>
            </p:nvSpPr>
            <p:spPr bwMode="auto">
              <a:xfrm>
                <a:off x="8171596" y="5021926"/>
                <a:ext cx="45719" cy="625866"/>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37" name="组合 36"/>
            <p:cNvGrpSpPr/>
            <p:nvPr/>
          </p:nvGrpSpPr>
          <p:grpSpPr>
            <a:xfrm>
              <a:off x="3166" y="3161"/>
              <a:ext cx="953" cy="1070"/>
              <a:chOff x="9748838" y="323850"/>
              <a:chExt cx="604838" cy="679451"/>
            </a:xfrm>
            <a:gradFill>
              <a:gsLst>
                <a:gs pos="0">
                  <a:srgbClr val="0C855A"/>
                </a:gs>
                <a:gs pos="100000">
                  <a:schemeClr val="accent6"/>
                </a:gs>
              </a:gsLst>
              <a:lin ang="2700000" scaled="0"/>
            </a:gradFill>
          </p:grpSpPr>
          <p:sp>
            <p:nvSpPr>
              <p:cNvPr id="38" name="Freeform 206"/>
              <p:cNvSpPr>
                <a:spLocks noEditPoints="1"/>
              </p:cNvSpPr>
              <p:nvPr/>
            </p:nvSpPr>
            <p:spPr bwMode="auto">
              <a:xfrm>
                <a:off x="9748838" y="323850"/>
                <a:ext cx="220663" cy="244475"/>
              </a:xfrm>
              <a:custGeom>
                <a:avLst/>
                <a:gdLst>
                  <a:gd name="T0" fmla="*/ 17 w 59"/>
                  <a:gd name="T1" fmla="*/ 58 h 65"/>
                  <a:gd name="T2" fmla="*/ 41 w 59"/>
                  <a:gd name="T3" fmla="*/ 58 h 65"/>
                  <a:gd name="T4" fmla="*/ 44 w 59"/>
                  <a:gd name="T5" fmla="*/ 57 h 65"/>
                  <a:gd name="T6" fmla="*/ 51 w 59"/>
                  <a:gd name="T7" fmla="*/ 16 h 65"/>
                  <a:gd name="T8" fmla="*/ 45 w 59"/>
                  <a:gd name="T9" fmla="*/ 10 h 65"/>
                  <a:gd name="T10" fmla="*/ 30 w 59"/>
                  <a:gd name="T11" fmla="*/ 8 h 65"/>
                  <a:gd name="T12" fmla="*/ 14 w 59"/>
                  <a:gd name="T13" fmla="*/ 10 h 65"/>
                  <a:gd name="T14" fmla="*/ 9 w 59"/>
                  <a:gd name="T15" fmla="*/ 16 h 65"/>
                  <a:gd name="T16" fmla="*/ 16 w 59"/>
                  <a:gd name="T17" fmla="*/ 57 h 65"/>
                  <a:gd name="T18" fmla="*/ 17 w 59"/>
                  <a:gd name="T19" fmla="*/ 58 h 65"/>
                  <a:gd name="T20" fmla="*/ 42 w 59"/>
                  <a:gd name="T21" fmla="*/ 65 h 65"/>
                  <a:gd name="T22" fmla="*/ 17 w 59"/>
                  <a:gd name="T23" fmla="*/ 65 h 65"/>
                  <a:gd name="T24" fmla="*/ 9 w 59"/>
                  <a:gd name="T25" fmla="*/ 58 h 65"/>
                  <a:gd name="T26" fmla="*/ 2 w 59"/>
                  <a:gd name="T27" fmla="*/ 17 h 65"/>
                  <a:gd name="T28" fmla="*/ 12 w 59"/>
                  <a:gd name="T29" fmla="*/ 3 h 65"/>
                  <a:gd name="T30" fmla="*/ 30 w 59"/>
                  <a:gd name="T31" fmla="*/ 0 h 65"/>
                  <a:gd name="T32" fmla="*/ 47 w 59"/>
                  <a:gd name="T33" fmla="*/ 3 h 65"/>
                  <a:gd name="T34" fmla="*/ 58 w 59"/>
                  <a:gd name="T35" fmla="*/ 17 h 65"/>
                  <a:gd name="T36" fmla="*/ 51 w 59"/>
                  <a:gd name="T37" fmla="*/ 58 h 65"/>
                  <a:gd name="T38" fmla="*/ 42 w 59"/>
                  <a:gd name="T3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17" y="58"/>
                    </a:moveTo>
                    <a:cubicBezTo>
                      <a:pt x="41" y="58"/>
                      <a:pt x="41" y="58"/>
                      <a:pt x="41" y="58"/>
                    </a:cubicBezTo>
                    <a:cubicBezTo>
                      <a:pt x="43" y="58"/>
                      <a:pt x="44" y="58"/>
                      <a:pt x="44" y="57"/>
                    </a:cubicBezTo>
                    <a:cubicBezTo>
                      <a:pt x="51" y="16"/>
                      <a:pt x="51" y="16"/>
                      <a:pt x="51" y="16"/>
                    </a:cubicBezTo>
                    <a:cubicBezTo>
                      <a:pt x="51" y="14"/>
                      <a:pt x="49" y="12"/>
                      <a:pt x="45" y="10"/>
                    </a:cubicBezTo>
                    <a:cubicBezTo>
                      <a:pt x="41" y="8"/>
                      <a:pt x="35" y="8"/>
                      <a:pt x="30" y="8"/>
                    </a:cubicBezTo>
                    <a:cubicBezTo>
                      <a:pt x="24" y="8"/>
                      <a:pt x="18" y="8"/>
                      <a:pt x="14" y="10"/>
                    </a:cubicBezTo>
                    <a:cubicBezTo>
                      <a:pt x="11" y="11"/>
                      <a:pt x="8" y="14"/>
                      <a:pt x="9" y="16"/>
                    </a:cubicBezTo>
                    <a:cubicBezTo>
                      <a:pt x="16" y="57"/>
                      <a:pt x="16" y="57"/>
                      <a:pt x="16" y="57"/>
                    </a:cubicBezTo>
                    <a:cubicBezTo>
                      <a:pt x="16" y="58"/>
                      <a:pt x="16" y="58"/>
                      <a:pt x="17" y="58"/>
                    </a:cubicBezTo>
                    <a:close/>
                    <a:moveTo>
                      <a:pt x="42" y="65"/>
                    </a:moveTo>
                    <a:cubicBezTo>
                      <a:pt x="17" y="65"/>
                      <a:pt x="17" y="65"/>
                      <a:pt x="17" y="65"/>
                    </a:cubicBezTo>
                    <a:cubicBezTo>
                      <a:pt x="13" y="65"/>
                      <a:pt x="9" y="62"/>
                      <a:pt x="9" y="58"/>
                    </a:cubicBezTo>
                    <a:cubicBezTo>
                      <a:pt x="2" y="17"/>
                      <a:pt x="2" y="17"/>
                      <a:pt x="2" y="17"/>
                    </a:cubicBezTo>
                    <a:cubicBezTo>
                      <a:pt x="0" y="11"/>
                      <a:pt x="5" y="6"/>
                      <a:pt x="12" y="3"/>
                    </a:cubicBezTo>
                    <a:cubicBezTo>
                      <a:pt x="17" y="1"/>
                      <a:pt x="23" y="0"/>
                      <a:pt x="30" y="0"/>
                    </a:cubicBezTo>
                    <a:cubicBezTo>
                      <a:pt x="36" y="0"/>
                      <a:pt x="42" y="1"/>
                      <a:pt x="47" y="3"/>
                    </a:cubicBezTo>
                    <a:cubicBezTo>
                      <a:pt x="55" y="6"/>
                      <a:pt x="59" y="11"/>
                      <a:pt x="58" y="17"/>
                    </a:cubicBezTo>
                    <a:cubicBezTo>
                      <a:pt x="51" y="58"/>
                      <a:pt x="51" y="58"/>
                      <a:pt x="51" y="58"/>
                    </a:cubicBezTo>
                    <a:cubicBezTo>
                      <a:pt x="50" y="62"/>
                      <a:pt x="47" y="65"/>
                      <a:pt x="4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07"/>
              <p:cNvSpPr/>
              <p:nvPr/>
            </p:nvSpPr>
            <p:spPr bwMode="auto">
              <a:xfrm>
                <a:off x="9801225" y="395288"/>
                <a:ext cx="41275" cy="120650"/>
              </a:xfrm>
              <a:custGeom>
                <a:avLst/>
                <a:gdLst>
                  <a:gd name="T0" fmla="*/ 8 w 11"/>
                  <a:gd name="T1" fmla="*/ 3 h 32"/>
                  <a:gd name="T2" fmla="*/ 4 w 11"/>
                  <a:gd name="T3" fmla="*/ 0 h 32"/>
                  <a:gd name="T4" fmla="*/ 0 w 11"/>
                  <a:gd name="T5" fmla="*/ 4 h 32"/>
                  <a:gd name="T6" fmla="*/ 3 w 11"/>
                  <a:gd name="T7" fmla="*/ 29 h 32"/>
                  <a:gd name="T8" fmla="*/ 7 w 11"/>
                  <a:gd name="T9" fmla="*/ 32 h 32"/>
                  <a:gd name="T10" fmla="*/ 10 w 11"/>
                  <a:gd name="T11" fmla="*/ 28 h 32"/>
                  <a:gd name="T12" fmla="*/ 8 w 11"/>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11" h="32">
                    <a:moveTo>
                      <a:pt x="8" y="3"/>
                    </a:moveTo>
                    <a:cubicBezTo>
                      <a:pt x="7" y="1"/>
                      <a:pt x="6" y="0"/>
                      <a:pt x="4" y="0"/>
                    </a:cubicBezTo>
                    <a:cubicBezTo>
                      <a:pt x="2" y="0"/>
                      <a:pt x="0" y="2"/>
                      <a:pt x="0" y="4"/>
                    </a:cubicBezTo>
                    <a:cubicBezTo>
                      <a:pt x="3" y="29"/>
                      <a:pt x="3" y="29"/>
                      <a:pt x="3" y="29"/>
                    </a:cubicBezTo>
                    <a:cubicBezTo>
                      <a:pt x="3" y="31"/>
                      <a:pt x="5" y="32"/>
                      <a:pt x="7" y="32"/>
                    </a:cubicBezTo>
                    <a:cubicBezTo>
                      <a:pt x="9" y="32"/>
                      <a:pt x="11" y="30"/>
                      <a:pt x="10" y="28"/>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08"/>
              <p:cNvSpPr/>
              <p:nvPr/>
            </p:nvSpPr>
            <p:spPr bwMode="auto">
              <a:xfrm>
                <a:off x="9879013" y="395288"/>
                <a:ext cx="38100" cy="120650"/>
              </a:xfrm>
              <a:custGeom>
                <a:avLst/>
                <a:gdLst>
                  <a:gd name="T0" fmla="*/ 0 w 10"/>
                  <a:gd name="T1" fmla="*/ 28 h 32"/>
                  <a:gd name="T2" fmla="*/ 4 w 10"/>
                  <a:gd name="T3" fmla="*/ 32 h 32"/>
                  <a:gd name="T4" fmla="*/ 8 w 10"/>
                  <a:gd name="T5" fmla="*/ 29 h 32"/>
                  <a:gd name="T6" fmla="*/ 10 w 10"/>
                  <a:gd name="T7" fmla="*/ 4 h 32"/>
                  <a:gd name="T8" fmla="*/ 7 w 10"/>
                  <a:gd name="T9" fmla="*/ 0 h 32"/>
                  <a:gd name="T10" fmla="*/ 3 w 10"/>
                  <a:gd name="T11" fmla="*/ 3 h 32"/>
                  <a:gd name="T12" fmla="*/ 0 w 10"/>
                  <a:gd name="T13" fmla="*/ 28 h 32"/>
                </a:gdLst>
                <a:ahLst/>
                <a:cxnLst>
                  <a:cxn ang="0">
                    <a:pos x="T0" y="T1"/>
                  </a:cxn>
                  <a:cxn ang="0">
                    <a:pos x="T2" y="T3"/>
                  </a:cxn>
                  <a:cxn ang="0">
                    <a:pos x="T4" y="T5"/>
                  </a:cxn>
                  <a:cxn ang="0">
                    <a:pos x="T6" y="T7"/>
                  </a:cxn>
                  <a:cxn ang="0">
                    <a:pos x="T8" y="T9"/>
                  </a:cxn>
                  <a:cxn ang="0">
                    <a:pos x="T10" y="T11"/>
                  </a:cxn>
                  <a:cxn ang="0">
                    <a:pos x="T12" y="T13"/>
                  </a:cxn>
                </a:cxnLst>
                <a:rect l="0" t="0" r="r" b="b"/>
                <a:pathLst>
                  <a:path w="10" h="32">
                    <a:moveTo>
                      <a:pt x="0" y="28"/>
                    </a:moveTo>
                    <a:cubicBezTo>
                      <a:pt x="0" y="30"/>
                      <a:pt x="2" y="32"/>
                      <a:pt x="4" y="32"/>
                    </a:cubicBezTo>
                    <a:cubicBezTo>
                      <a:pt x="6" y="32"/>
                      <a:pt x="7" y="31"/>
                      <a:pt x="8" y="29"/>
                    </a:cubicBezTo>
                    <a:cubicBezTo>
                      <a:pt x="10" y="4"/>
                      <a:pt x="10" y="4"/>
                      <a:pt x="10" y="4"/>
                    </a:cubicBezTo>
                    <a:cubicBezTo>
                      <a:pt x="10" y="2"/>
                      <a:pt x="9" y="0"/>
                      <a:pt x="7" y="0"/>
                    </a:cubicBezTo>
                    <a:cubicBezTo>
                      <a:pt x="5" y="0"/>
                      <a:pt x="3" y="1"/>
                      <a:pt x="3" y="3"/>
                    </a:cubicBezTo>
                    <a:cubicBezTo>
                      <a:pt x="0" y="28"/>
                      <a:pt x="0"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09"/>
              <p:cNvSpPr/>
              <p:nvPr/>
            </p:nvSpPr>
            <p:spPr bwMode="auto">
              <a:xfrm>
                <a:off x="9845675" y="373063"/>
                <a:ext cx="26988" cy="142875"/>
              </a:xfrm>
              <a:custGeom>
                <a:avLst/>
                <a:gdLst>
                  <a:gd name="T0" fmla="*/ 7 w 7"/>
                  <a:gd name="T1" fmla="*/ 3 h 38"/>
                  <a:gd name="T2" fmla="*/ 4 w 7"/>
                  <a:gd name="T3" fmla="*/ 0 h 38"/>
                  <a:gd name="T4" fmla="*/ 0 w 7"/>
                  <a:gd name="T5" fmla="*/ 3 h 38"/>
                  <a:gd name="T6" fmla="*/ 0 w 7"/>
                  <a:gd name="T7" fmla="*/ 34 h 38"/>
                  <a:gd name="T8" fmla="*/ 4 w 7"/>
                  <a:gd name="T9" fmla="*/ 38 h 38"/>
                  <a:gd name="T10" fmla="*/ 7 w 7"/>
                  <a:gd name="T11" fmla="*/ 34 h 38"/>
                  <a:gd name="T12" fmla="*/ 7 w 7"/>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7" h="38">
                    <a:moveTo>
                      <a:pt x="7" y="3"/>
                    </a:moveTo>
                    <a:cubicBezTo>
                      <a:pt x="7" y="1"/>
                      <a:pt x="6" y="0"/>
                      <a:pt x="4" y="0"/>
                    </a:cubicBezTo>
                    <a:cubicBezTo>
                      <a:pt x="2" y="0"/>
                      <a:pt x="0" y="1"/>
                      <a:pt x="0" y="3"/>
                    </a:cubicBezTo>
                    <a:cubicBezTo>
                      <a:pt x="0" y="34"/>
                      <a:pt x="0" y="34"/>
                      <a:pt x="0" y="34"/>
                    </a:cubicBezTo>
                    <a:cubicBezTo>
                      <a:pt x="0" y="36"/>
                      <a:pt x="2" y="38"/>
                      <a:pt x="4" y="38"/>
                    </a:cubicBezTo>
                    <a:cubicBezTo>
                      <a:pt x="6" y="38"/>
                      <a:pt x="7" y="36"/>
                      <a:pt x="7" y="34"/>
                    </a:cubicBezTo>
                    <a:cubicBezTo>
                      <a:pt x="7" y="3"/>
                      <a:pt x="7" y="3"/>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10"/>
              <p:cNvSpPr/>
              <p:nvPr/>
            </p:nvSpPr>
            <p:spPr bwMode="auto">
              <a:xfrm>
                <a:off x="9834563" y="549275"/>
                <a:ext cx="49213" cy="195263"/>
              </a:xfrm>
              <a:custGeom>
                <a:avLst/>
                <a:gdLst>
                  <a:gd name="T0" fmla="*/ 9 w 13"/>
                  <a:gd name="T1" fmla="*/ 52 h 52"/>
                  <a:gd name="T2" fmla="*/ 4 w 13"/>
                  <a:gd name="T3" fmla="*/ 52 h 52"/>
                  <a:gd name="T4" fmla="*/ 0 w 13"/>
                  <a:gd name="T5" fmla="*/ 49 h 52"/>
                  <a:gd name="T6" fmla="*/ 0 w 13"/>
                  <a:gd name="T7" fmla="*/ 3 h 52"/>
                  <a:gd name="T8" fmla="*/ 4 w 13"/>
                  <a:gd name="T9" fmla="*/ 0 h 52"/>
                  <a:gd name="T10" fmla="*/ 9 w 13"/>
                  <a:gd name="T11" fmla="*/ 0 h 52"/>
                  <a:gd name="T12" fmla="*/ 13 w 13"/>
                  <a:gd name="T13" fmla="*/ 3 h 52"/>
                  <a:gd name="T14" fmla="*/ 13 w 13"/>
                  <a:gd name="T15" fmla="*/ 49 h 52"/>
                  <a:gd name="T16" fmla="*/ 9 w 13"/>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2">
                    <a:moveTo>
                      <a:pt x="9" y="52"/>
                    </a:moveTo>
                    <a:cubicBezTo>
                      <a:pt x="4" y="52"/>
                      <a:pt x="4" y="52"/>
                      <a:pt x="4" y="52"/>
                    </a:cubicBezTo>
                    <a:cubicBezTo>
                      <a:pt x="2" y="52"/>
                      <a:pt x="0" y="51"/>
                      <a:pt x="0" y="49"/>
                    </a:cubicBezTo>
                    <a:cubicBezTo>
                      <a:pt x="0" y="3"/>
                      <a:pt x="0" y="3"/>
                      <a:pt x="0" y="3"/>
                    </a:cubicBezTo>
                    <a:cubicBezTo>
                      <a:pt x="0" y="1"/>
                      <a:pt x="2" y="0"/>
                      <a:pt x="4" y="0"/>
                    </a:cubicBezTo>
                    <a:cubicBezTo>
                      <a:pt x="9" y="0"/>
                      <a:pt x="9" y="0"/>
                      <a:pt x="9" y="0"/>
                    </a:cubicBezTo>
                    <a:cubicBezTo>
                      <a:pt x="11" y="0"/>
                      <a:pt x="13" y="1"/>
                      <a:pt x="13" y="3"/>
                    </a:cubicBezTo>
                    <a:cubicBezTo>
                      <a:pt x="13" y="49"/>
                      <a:pt x="13" y="49"/>
                      <a:pt x="13" y="49"/>
                    </a:cubicBezTo>
                    <a:cubicBezTo>
                      <a:pt x="13" y="51"/>
                      <a:pt x="11" y="52"/>
                      <a:pt x="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11"/>
              <p:cNvSpPr>
                <a:spLocks noEditPoints="1"/>
              </p:cNvSpPr>
              <p:nvPr/>
            </p:nvSpPr>
            <p:spPr bwMode="auto">
              <a:xfrm>
                <a:off x="9812338" y="725488"/>
                <a:ext cx="96838" cy="277813"/>
              </a:xfrm>
              <a:custGeom>
                <a:avLst/>
                <a:gdLst>
                  <a:gd name="T0" fmla="*/ 21 w 26"/>
                  <a:gd name="T1" fmla="*/ 74 h 74"/>
                  <a:gd name="T2" fmla="*/ 3 w 26"/>
                  <a:gd name="T3" fmla="*/ 74 h 74"/>
                  <a:gd name="T4" fmla="*/ 1 w 26"/>
                  <a:gd name="T5" fmla="*/ 72 h 74"/>
                  <a:gd name="T6" fmla="*/ 0 w 26"/>
                  <a:gd name="T7" fmla="*/ 69 h 74"/>
                  <a:gd name="T8" fmla="*/ 4 w 26"/>
                  <a:gd name="T9" fmla="*/ 5 h 74"/>
                  <a:gd name="T10" fmla="*/ 5 w 26"/>
                  <a:gd name="T11" fmla="*/ 1 h 74"/>
                  <a:gd name="T12" fmla="*/ 8 w 26"/>
                  <a:gd name="T13" fmla="*/ 0 h 74"/>
                  <a:gd name="T14" fmla="*/ 18 w 26"/>
                  <a:gd name="T15" fmla="*/ 0 h 74"/>
                  <a:gd name="T16" fmla="*/ 21 w 26"/>
                  <a:gd name="T17" fmla="*/ 1 h 74"/>
                  <a:gd name="T18" fmla="*/ 22 w 26"/>
                  <a:gd name="T19" fmla="*/ 5 h 74"/>
                  <a:gd name="T20" fmla="*/ 26 w 26"/>
                  <a:gd name="T21" fmla="*/ 69 h 74"/>
                  <a:gd name="T22" fmla="*/ 25 w 26"/>
                  <a:gd name="T23" fmla="*/ 73 h 74"/>
                  <a:gd name="T24" fmla="*/ 21 w 26"/>
                  <a:gd name="T25" fmla="*/ 74 h 74"/>
                  <a:gd name="T26" fmla="*/ 7 w 26"/>
                  <a:gd name="T27" fmla="*/ 66 h 74"/>
                  <a:gd name="T28" fmla="*/ 18 w 26"/>
                  <a:gd name="T29" fmla="*/ 66 h 74"/>
                  <a:gd name="T30" fmla="*/ 15 w 26"/>
                  <a:gd name="T31" fmla="*/ 7 h 74"/>
                  <a:gd name="T32" fmla="*/ 11 w 26"/>
                  <a:gd name="T33" fmla="*/ 7 h 74"/>
                  <a:gd name="T34" fmla="*/ 7 w 26"/>
                  <a:gd name="T35"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74">
                    <a:moveTo>
                      <a:pt x="21" y="74"/>
                    </a:moveTo>
                    <a:cubicBezTo>
                      <a:pt x="3" y="74"/>
                      <a:pt x="3" y="74"/>
                      <a:pt x="3" y="74"/>
                    </a:cubicBezTo>
                    <a:cubicBezTo>
                      <a:pt x="2" y="74"/>
                      <a:pt x="1" y="73"/>
                      <a:pt x="1" y="72"/>
                    </a:cubicBezTo>
                    <a:cubicBezTo>
                      <a:pt x="0" y="71"/>
                      <a:pt x="0" y="70"/>
                      <a:pt x="0" y="69"/>
                    </a:cubicBezTo>
                    <a:cubicBezTo>
                      <a:pt x="4" y="5"/>
                      <a:pt x="4" y="5"/>
                      <a:pt x="4" y="5"/>
                    </a:cubicBezTo>
                    <a:cubicBezTo>
                      <a:pt x="4" y="3"/>
                      <a:pt x="4" y="2"/>
                      <a:pt x="5" y="1"/>
                    </a:cubicBezTo>
                    <a:cubicBezTo>
                      <a:pt x="6" y="0"/>
                      <a:pt x="7" y="0"/>
                      <a:pt x="8" y="0"/>
                    </a:cubicBezTo>
                    <a:cubicBezTo>
                      <a:pt x="18" y="0"/>
                      <a:pt x="18" y="0"/>
                      <a:pt x="18" y="0"/>
                    </a:cubicBezTo>
                    <a:cubicBezTo>
                      <a:pt x="19" y="0"/>
                      <a:pt x="20" y="1"/>
                      <a:pt x="21" y="1"/>
                    </a:cubicBezTo>
                    <a:cubicBezTo>
                      <a:pt x="22" y="2"/>
                      <a:pt x="22" y="3"/>
                      <a:pt x="22" y="5"/>
                    </a:cubicBezTo>
                    <a:cubicBezTo>
                      <a:pt x="26" y="69"/>
                      <a:pt x="26" y="69"/>
                      <a:pt x="26" y="69"/>
                    </a:cubicBezTo>
                    <a:cubicBezTo>
                      <a:pt x="26" y="71"/>
                      <a:pt x="26" y="72"/>
                      <a:pt x="25" y="73"/>
                    </a:cubicBezTo>
                    <a:cubicBezTo>
                      <a:pt x="24" y="74"/>
                      <a:pt x="23" y="74"/>
                      <a:pt x="21" y="74"/>
                    </a:cubicBezTo>
                    <a:close/>
                    <a:moveTo>
                      <a:pt x="7" y="66"/>
                    </a:moveTo>
                    <a:cubicBezTo>
                      <a:pt x="18" y="66"/>
                      <a:pt x="18" y="66"/>
                      <a:pt x="18" y="66"/>
                    </a:cubicBezTo>
                    <a:cubicBezTo>
                      <a:pt x="15" y="7"/>
                      <a:pt x="15" y="7"/>
                      <a:pt x="15" y="7"/>
                    </a:cubicBezTo>
                    <a:cubicBezTo>
                      <a:pt x="11" y="7"/>
                      <a:pt x="11" y="7"/>
                      <a:pt x="11" y="7"/>
                    </a:cubicBezTo>
                    <a:cubicBezTo>
                      <a:pt x="7" y="66"/>
                      <a:pt x="7" y="66"/>
                      <a:pt x="7"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212"/>
              <p:cNvSpPr/>
              <p:nvPr/>
            </p:nvSpPr>
            <p:spPr bwMode="auto">
              <a:xfrm>
                <a:off x="10029825" y="571500"/>
                <a:ext cx="49213" cy="255588"/>
              </a:xfrm>
              <a:custGeom>
                <a:avLst/>
                <a:gdLst>
                  <a:gd name="T0" fmla="*/ 4 w 13"/>
                  <a:gd name="T1" fmla="*/ 0 h 68"/>
                  <a:gd name="T2" fmla="*/ 9 w 13"/>
                  <a:gd name="T3" fmla="*/ 0 h 68"/>
                  <a:gd name="T4" fmla="*/ 13 w 13"/>
                  <a:gd name="T5" fmla="*/ 4 h 68"/>
                  <a:gd name="T6" fmla="*/ 13 w 13"/>
                  <a:gd name="T7" fmla="*/ 64 h 68"/>
                  <a:gd name="T8" fmla="*/ 9 w 13"/>
                  <a:gd name="T9" fmla="*/ 68 h 68"/>
                  <a:gd name="T10" fmla="*/ 4 w 13"/>
                  <a:gd name="T11" fmla="*/ 68 h 68"/>
                  <a:gd name="T12" fmla="*/ 0 w 13"/>
                  <a:gd name="T13" fmla="*/ 64 h 68"/>
                  <a:gd name="T14" fmla="*/ 0 w 13"/>
                  <a:gd name="T15" fmla="*/ 4 h 68"/>
                  <a:gd name="T16" fmla="*/ 4 w 13"/>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8">
                    <a:moveTo>
                      <a:pt x="4" y="0"/>
                    </a:moveTo>
                    <a:cubicBezTo>
                      <a:pt x="9" y="0"/>
                      <a:pt x="9" y="0"/>
                      <a:pt x="9" y="0"/>
                    </a:cubicBezTo>
                    <a:cubicBezTo>
                      <a:pt x="11" y="0"/>
                      <a:pt x="13" y="2"/>
                      <a:pt x="13" y="4"/>
                    </a:cubicBezTo>
                    <a:cubicBezTo>
                      <a:pt x="13" y="64"/>
                      <a:pt x="13" y="64"/>
                      <a:pt x="13" y="64"/>
                    </a:cubicBezTo>
                    <a:cubicBezTo>
                      <a:pt x="13" y="66"/>
                      <a:pt x="11" y="68"/>
                      <a:pt x="9" y="68"/>
                    </a:cubicBezTo>
                    <a:cubicBezTo>
                      <a:pt x="4" y="68"/>
                      <a:pt x="4" y="68"/>
                      <a:pt x="4" y="68"/>
                    </a:cubicBezTo>
                    <a:cubicBezTo>
                      <a:pt x="2" y="68"/>
                      <a:pt x="0" y="66"/>
                      <a:pt x="0" y="64"/>
                    </a:cubicBezTo>
                    <a:cubicBezTo>
                      <a:pt x="0" y="4"/>
                      <a:pt x="0" y="4"/>
                      <a:pt x="0" y="4"/>
                    </a:cubicBezTo>
                    <a:cubicBezTo>
                      <a:pt x="0" y="2"/>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213"/>
              <p:cNvSpPr>
                <a:spLocks noEditPoints="1"/>
              </p:cNvSpPr>
              <p:nvPr/>
            </p:nvSpPr>
            <p:spPr bwMode="auto">
              <a:xfrm>
                <a:off x="9917113" y="774700"/>
                <a:ext cx="274638" cy="228600"/>
              </a:xfrm>
              <a:custGeom>
                <a:avLst/>
                <a:gdLst>
                  <a:gd name="T0" fmla="*/ 36 w 73"/>
                  <a:gd name="T1" fmla="*/ 61 h 61"/>
                  <a:gd name="T2" fmla="*/ 12 w 73"/>
                  <a:gd name="T3" fmla="*/ 53 h 61"/>
                  <a:gd name="T4" fmla="*/ 0 w 73"/>
                  <a:gd name="T5" fmla="*/ 33 h 61"/>
                  <a:gd name="T6" fmla="*/ 7 w 73"/>
                  <a:gd name="T7" fmla="*/ 20 h 61"/>
                  <a:gd name="T8" fmla="*/ 24 w 73"/>
                  <a:gd name="T9" fmla="*/ 14 h 61"/>
                  <a:gd name="T10" fmla="*/ 28 w 73"/>
                  <a:gd name="T11" fmla="*/ 11 h 61"/>
                  <a:gd name="T12" fmla="*/ 32 w 73"/>
                  <a:gd name="T13" fmla="*/ 5 h 61"/>
                  <a:gd name="T14" fmla="*/ 40 w 73"/>
                  <a:gd name="T15" fmla="*/ 6 h 61"/>
                  <a:gd name="T16" fmla="*/ 44 w 73"/>
                  <a:gd name="T17" fmla="*/ 10 h 61"/>
                  <a:gd name="T18" fmla="*/ 47 w 73"/>
                  <a:gd name="T19" fmla="*/ 13 h 61"/>
                  <a:gd name="T20" fmla="*/ 51 w 73"/>
                  <a:gd name="T21" fmla="*/ 14 h 61"/>
                  <a:gd name="T22" fmla="*/ 66 w 73"/>
                  <a:gd name="T23" fmla="*/ 20 h 61"/>
                  <a:gd name="T24" fmla="*/ 73 w 73"/>
                  <a:gd name="T25" fmla="*/ 33 h 61"/>
                  <a:gd name="T26" fmla="*/ 60 w 73"/>
                  <a:gd name="T27" fmla="*/ 53 h 61"/>
                  <a:gd name="T28" fmla="*/ 36 w 73"/>
                  <a:gd name="T29" fmla="*/ 61 h 61"/>
                  <a:gd name="T30" fmla="*/ 16 w 73"/>
                  <a:gd name="T31" fmla="*/ 47 h 61"/>
                  <a:gd name="T32" fmla="*/ 36 w 73"/>
                  <a:gd name="T33" fmla="*/ 53 h 61"/>
                  <a:gd name="T34" fmla="*/ 56 w 73"/>
                  <a:gd name="T35" fmla="*/ 47 h 61"/>
                  <a:gd name="T36" fmla="*/ 66 w 73"/>
                  <a:gd name="T37" fmla="*/ 33 h 61"/>
                  <a:gd name="T38" fmla="*/ 61 w 73"/>
                  <a:gd name="T39" fmla="*/ 26 h 61"/>
                  <a:gd name="T40" fmla="*/ 51 w 73"/>
                  <a:gd name="T41" fmla="*/ 21 h 61"/>
                  <a:gd name="T42" fmla="*/ 46 w 73"/>
                  <a:gd name="T43" fmla="*/ 20 h 61"/>
                  <a:gd name="T44" fmla="*/ 39 w 73"/>
                  <a:gd name="T45" fmla="*/ 16 h 61"/>
                  <a:gd name="T46" fmla="*/ 36 w 73"/>
                  <a:gd name="T47" fmla="*/ 12 h 61"/>
                  <a:gd name="T48" fmla="*/ 33 w 73"/>
                  <a:gd name="T49" fmla="*/ 16 h 61"/>
                  <a:gd name="T50" fmla="*/ 25 w 73"/>
                  <a:gd name="T51" fmla="*/ 21 h 61"/>
                  <a:gd name="T52" fmla="*/ 11 w 73"/>
                  <a:gd name="T53" fmla="*/ 26 h 61"/>
                  <a:gd name="T54" fmla="*/ 7 w 73"/>
                  <a:gd name="T55" fmla="*/ 33 h 61"/>
                  <a:gd name="T56" fmla="*/ 16 w 73"/>
                  <a:gd name="T57" fmla="*/ 4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61">
                    <a:moveTo>
                      <a:pt x="36" y="61"/>
                    </a:moveTo>
                    <a:cubicBezTo>
                      <a:pt x="27" y="61"/>
                      <a:pt x="19" y="57"/>
                      <a:pt x="12" y="53"/>
                    </a:cubicBezTo>
                    <a:cubicBezTo>
                      <a:pt x="5" y="47"/>
                      <a:pt x="0" y="39"/>
                      <a:pt x="0" y="33"/>
                    </a:cubicBezTo>
                    <a:cubicBezTo>
                      <a:pt x="0" y="28"/>
                      <a:pt x="2" y="24"/>
                      <a:pt x="7" y="20"/>
                    </a:cubicBezTo>
                    <a:cubicBezTo>
                      <a:pt x="11" y="17"/>
                      <a:pt x="17" y="15"/>
                      <a:pt x="24" y="14"/>
                    </a:cubicBezTo>
                    <a:cubicBezTo>
                      <a:pt x="25" y="13"/>
                      <a:pt x="26" y="12"/>
                      <a:pt x="28" y="11"/>
                    </a:cubicBezTo>
                    <a:cubicBezTo>
                      <a:pt x="29" y="9"/>
                      <a:pt x="31" y="7"/>
                      <a:pt x="32" y="5"/>
                    </a:cubicBezTo>
                    <a:cubicBezTo>
                      <a:pt x="35" y="0"/>
                      <a:pt x="37" y="2"/>
                      <a:pt x="40" y="6"/>
                    </a:cubicBezTo>
                    <a:cubicBezTo>
                      <a:pt x="41" y="7"/>
                      <a:pt x="42" y="9"/>
                      <a:pt x="44" y="10"/>
                    </a:cubicBezTo>
                    <a:cubicBezTo>
                      <a:pt x="45" y="11"/>
                      <a:pt x="46" y="12"/>
                      <a:pt x="47" y="13"/>
                    </a:cubicBezTo>
                    <a:cubicBezTo>
                      <a:pt x="49" y="14"/>
                      <a:pt x="50" y="14"/>
                      <a:pt x="51" y="14"/>
                    </a:cubicBezTo>
                    <a:cubicBezTo>
                      <a:pt x="57" y="16"/>
                      <a:pt x="62" y="18"/>
                      <a:pt x="66" y="20"/>
                    </a:cubicBezTo>
                    <a:cubicBezTo>
                      <a:pt x="70" y="24"/>
                      <a:pt x="73" y="28"/>
                      <a:pt x="73" y="33"/>
                    </a:cubicBezTo>
                    <a:cubicBezTo>
                      <a:pt x="73" y="39"/>
                      <a:pt x="68" y="47"/>
                      <a:pt x="60" y="53"/>
                    </a:cubicBezTo>
                    <a:cubicBezTo>
                      <a:pt x="54" y="57"/>
                      <a:pt x="45" y="61"/>
                      <a:pt x="36" y="61"/>
                    </a:cubicBezTo>
                    <a:close/>
                    <a:moveTo>
                      <a:pt x="16" y="47"/>
                    </a:moveTo>
                    <a:cubicBezTo>
                      <a:pt x="22" y="51"/>
                      <a:pt x="29" y="53"/>
                      <a:pt x="36" y="53"/>
                    </a:cubicBezTo>
                    <a:cubicBezTo>
                      <a:pt x="44" y="53"/>
                      <a:pt x="51" y="51"/>
                      <a:pt x="56" y="47"/>
                    </a:cubicBezTo>
                    <a:cubicBezTo>
                      <a:pt x="62" y="43"/>
                      <a:pt x="66" y="37"/>
                      <a:pt x="66" y="33"/>
                    </a:cubicBezTo>
                    <a:cubicBezTo>
                      <a:pt x="66" y="31"/>
                      <a:pt x="64" y="28"/>
                      <a:pt x="61" y="26"/>
                    </a:cubicBezTo>
                    <a:cubicBezTo>
                      <a:pt x="59" y="24"/>
                      <a:pt x="55" y="23"/>
                      <a:pt x="51" y="21"/>
                    </a:cubicBezTo>
                    <a:cubicBezTo>
                      <a:pt x="49" y="21"/>
                      <a:pt x="47" y="21"/>
                      <a:pt x="46" y="20"/>
                    </a:cubicBezTo>
                    <a:cubicBezTo>
                      <a:pt x="44" y="19"/>
                      <a:pt x="42" y="18"/>
                      <a:pt x="39" y="16"/>
                    </a:cubicBezTo>
                    <a:cubicBezTo>
                      <a:pt x="38" y="15"/>
                      <a:pt x="37" y="13"/>
                      <a:pt x="36" y="12"/>
                    </a:cubicBezTo>
                    <a:cubicBezTo>
                      <a:pt x="35" y="13"/>
                      <a:pt x="34" y="15"/>
                      <a:pt x="33" y="16"/>
                    </a:cubicBezTo>
                    <a:cubicBezTo>
                      <a:pt x="30" y="18"/>
                      <a:pt x="28" y="20"/>
                      <a:pt x="25" y="21"/>
                    </a:cubicBezTo>
                    <a:cubicBezTo>
                      <a:pt x="19" y="22"/>
                      <a:pt x="15" y="24"/>
                      <a:pt x="11" y="26"/>
                    </a:cubicBezTo>
                    <a:cubicBezTo>
                      <a:pt x="9" y="28"/>
                      <a:pt x="7" y="31"/>
                      <a:pt x="7" y="33"/>
                    </a:cubicBezTo>
                    <a:cubicBezTo>
                      <a:pt x="7" y="37"/>
                      <a:pt x="11" y="43"/>
                      <a:pt x="1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214"/>
              <p:cNvSpPr/>
              <p:nvPr/>
            </p:nvSpPr>
            <p:spPr bwMode="auto">
              <a:xfrm>
                <a:off x="9920288" y="868363"/>
                <a:ext cx="263525" cy="79375"/>
              </a:xfrm>
              <a:custGeom>
                <a:avLst/>
                <a:gdLst>
                  <a:gd name="T0" fmla="*/ 70 w 70"/>
                  <a:gd name="T1" fmla="*/ 3 h 21"/>
                  <a:gd name="T2" fmla="*/ 67 w 70"/>
                  <a:gd name="T3" fmla="*/ 0 h 21"/>
                  <a:gd name="T4" fmla="*/ 63 w 70"/>
                  <a:gd name="T5" fmla="*/ 3 h 21"/>
                  <a:gd name="T6" fmla="*/ 56 w 70"/>
                  <a:gd name="T7" fmla="*/ 10 h 21"/>
                  <a:gd name="T8" fmla="*/ 35 w 70"/>
                  <a:gd name="T9" fmla="*/ 13 h 21"/>
                  <a:gd name="T10" fmla="*/ 14 w 70"/>
                  <a:gd name="T11" fmla="*/ 10 h 21"/>
                  <a:gd name="T12" fmla="*/ 7 w 70"/>
                  <a:gd name="T13" fmla="*/ 3 h 21"/>
                  <a:gd name="T14" fmla="*/ 4 w 70"/>
                  <a:gd name="T15" fmla="*/ 0 h 21"/>
                  <a:gd name="T16" fmla="*/ 0 w 70"/>
                  <a:gd name="T17" fmla="*/ 3 h 21"/>
                  <a:gd name="T18" fmla="*/ 12 w 70"/>
                  <a:gd name="T19" fmla="*/ 16 h 21"/>
                  <a:gd name="T20" fmla="*/ 35 w 70"/>
                  <a:gd name="T21" fmla="*/ 21 h 21"/>
                  <a:gd name="T22" fmla="*/ 59 w 70"/>
                  <a:gd name="T23" fmla="*/ 16 h 21"/>
                  <a:gd name="T24" fmla="*/ 70 w 70"/>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21">
                    <a:moveTo>
                      <a:pt x="70" y="3"/>
                    </a:moveTo>
                    <a:cubicBezTo>
                      <a:pt x="70" y="1"/>
                      <a:pt x="69" y="0"/>
                      <a:pt x="67" y="0"/>
                    </a:cubicBezTo>
                    <a:cubicBezTo>
                      <a:pt x="65" y="0"/>
                      <a:pt x="63" y="1"/>
                      <a:pt x="63" y="3"/>
                    </a:cubicBezTo>
                    <a:cubicBezTo>
                      <a:pt x="63" y="6"/>
                      <a:pt x="60" y="8"/>
                      <a:pt x="56" y="10"/>
                    </a:cubicBezTo>
                    <a:cubicBezTo>
                      <a:pt x="51" y="12"/>
                      <a:pt x="43" y="13"/>
                      <a:pt x="35" y="13"/>
                    </a:cubicBezTo>
                    <a:cubicBezTo>
                      <a:pt x="27" y="13"/>
                      <a:pt x="20" y="12"/>
                      <a:pt x="14" y="10"/>
                    </a:cubicBezTo>
                    <a:cubicBezTo>
                      <a:pt x="10" y="8"/>
                      <a:pt x="7" y="6"/>
                      <a:pt x="7" y="3"/>
                    </a:cubicBezTo>
                    <a:cubicBezTo>
                      <a:pt x="7" y="1"/>
                      <a:pt x="6" y="0"/>
                      <a:pt x="4" y="0"/>
                    </a:cubicBezTo>
                    <a:cubicBezTo>
                      <a:pt x="2" y="0"/>
                      <a:pt x="0" y="1"/>
                      <a:pt x="0" y="3"/>
                    </a:cubicBezTo>
                    <a:cubicBezTo>
                      <a:pt x="0" y="9"/>
                      <a:pt x="5" y="13"/>
                      <a:pt x="12" y="16"/>
                    </a:cubicBezTo>
                    <a:cubicBezTo>
                      <a:pt x="18" y="19"/>
                      <a:pt x="26" y="21"/>
                      <a:pt x="35" y="21"/>
                    </a:cubicBezTo>
                    <a:cubicBezTo>
                      <a:pt x="44" y="21"/>
                      <a:pt x="53" y="19"/>
                      <a:pt x="59" y="16"/>
                    </a:cubicBezTo>
                    <a:cubicBezTo>
                      <a:pt x="66" y="13"/>
                      <a:pt x="70" y="9"/>
                      <a:pt x="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15"/>
              <p:cNvSpPr>
                <a:spLocks noEditPoints="1"/>
              </p:cNvSpPr>
              <p:nvPr/>
            </p:nvSpPr>
            <p:spPr bwMode="auto">
              <a:xfrm>
                <a:off x="10002838" y="323850"/>
                <a:ext cx="98425" cy="277813"/>
              </a:xfrm>
              <a:custGeom>
                <a:avLst/>
                <a:gdLst>
                  <a:gd name="T0" fmla="*/ 22 w 26"/>
                  <a:gd name="T1" fmla="*/ 0 h 74"/>
                  <a:gd name="T2" fmla="*/ 4 w 26"/>
                  <a:gd name="T3" fmla="*/ 0 h 74"/>
                  <a:gd name="T4" fmla="*/ 1 w 26"/>
                  <a:gd name="T5" fmla="*/ 2 h 74"/>
                  <a:gd name="T6" fmla="*/ 0 w 26"/>
                  <a:gd name="T7" fmla="*/ 5 h 74"/>
                  <a:gd name="T8" fmla="*/ 4 w 26"/>
                  <a:gd name="T9" fmla="*/ 69 h 74"/>
                  <a:gd name="T10" fmla="*/ 5 w 26"/>
                  <a:gd name="T11" fmla="*/ 73 h 74"/>
                  <a:gd name="T12" fmla="*/ 9 w 26"/>
                  <a:gd name="T13" fmla="*/ 74 h 74"/>
                  <a:gd name="T14" fmla="*/ 19 w 26"/>
                  <a:gd name="T15" fmla="*/ 74 h 74"/>
                  <a:gd name="T16" fmla="*/ 22 w 26"/>
                  <a:gd name="T17" fmla="*/ 73 h 74"/>
                  <a:gd name="T18" fmla="*/ 22 w 26"/>
                  <a:gd name="T19" fmla="*/ 69 h 74"/>
                  <a:gd name="T20" fmla="*/ 26 w 26"/>
                  <a:gd name="T21" fmla="*/ 5 h 74"/>
                  <a:gd name="T22" fmla="*/ 25 w 26"/>
                  <a:gd name="T23" fmla="*/ 1 h 74"/>
                  <a:gd name="T24" fmla="*/ 22 w 26"/>
                  <a:gd name="T25" fmla="*/ 0 h 74"/>
                  <a:gd name="T26" fmla="*/ 8 w 26"/>
                  <a:gd name="T27" fmla="*/ 8 h 74"/>
                  <a:gd name="T28" fmla="*/ 19 w 26"/>
                  <a:gd name="T29" fmla="*/ 8 h 74"/>
                  <a:gd name="T30" fmla="*/ 15 w 26"/>
                  <a:gd name="T31" fmla="*/ 67 h 74"/>
                  <a:gd name="T32" fmla="*/ 11 w 26"/>
                  <a:gd name="T33" fmla="*/ 67 h 74"/>
                  <a:gd name="T34" fmla="*/ 8 w 26"/>
                  <a:gd name="T35"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74">
                    <a:moveTo>
                      <a:pt x="22" y="0"/>
                    </a:moveTo>
                    <a:cubicBezTo>
                      <a:pt x="4" y="0"/>
                      <a:pt x="4" y="0"/>
                      <a:pt x="4" y="0"/>
                    </a:cubicBezTo>
                    <a:cubicBezTo>
                      <a:pt x="3" y="0"/>
                      <a:pt x="2" y="1"/>
                      <a:pt x="1" y="2"/>
                    </a:cubicBezTo>
                    <a:cubicBezTo>
                      <a:pt x="0" y="3"/>
                      <a:pt x="0" y="4"/>
                      <a:pt x="0" y="5"/>
                    </a:cubicBezTo>
                    <a:cubicBezTo>
                      <a:pt x="4" y="69"/>
                      <a:pt x="4" y="69"/>
                      <a:pt x="4" y="69"/>
                    </a:cubicBezTo>
                    <a:cubicBezTo>
                      <a:pt x="4" y="71"/>
                      <a:pt x="4" y="72"/>
                      <a:pt x="5" y="73"/>
                    </a:cubicBezTo>
                    <a:cubicBezTo>
                      <a:pt x="6" y="74"/>
                      <a:pt x="7" y="74"/>
                      <a:pt x="9" y="74"/>
                    </a:cubicBezTo>
                    <a:cubicBezTo>
                      <a:pt x="19" y="74"/>
                      <a:pt x="19" y="74"/>
                      <a:pt x="19" y="74"/>
                    </a:cubicBezTo>
                    <a:cubicBezTo>
                      <a:pt x="20" y="74"/>
                      <a:pt x="21" y="73"/>
                      <a:pt x="22" y="73"/>
                    </a:cubicBezTo>
                    <a:cubicBezTo>
                      <a:pt x="22" y="72"/>
                      <a:pt x="22" y="70"/>
                      <a:pt x="22" y="69"/>
                    </a:cubicBezTo>
                    <a:cubicBezTo>
                      <a:pt x="26" y="5"/>
                      <a:pt x="26" y="5"/>
                      <a:pt x="26" y="5"/>
                    </a:cubicBezTo>
                    <a:cubicBezTo>
                      <a:pt x="26" y="3"/>
                      <a:pt x="26" y="2"/>
                      <a:pt x="25" y="1"/>
                    </a:cubicBezTo>
                    <a:cubicBezTo>
                      <a:pt x="24" y="0"/>
                      <a:pt x="23" y="0"/>
                      <a:pt x="22" y="0"/>
                    </a:cubicBezTo>
                    <a:close/>
                    <a:moveTo>
                      <a:pt x="8" y="8"/>
                    </a:moveTo>
                    <a:cubicBezTo>
                      <a:pt x="19" y="8"/>
                      <a:pt x="19" y="8"/>
                      <a:pt x="19" y="8"/>
                    </a:cubicBezTo>
                    <a:cubicBezTo>
                      <a:pt x="15" y="67"/>
                      <a:pt x="15" y="67"/>
                      <a:pt x="15" y="67"/>
                    </a:cubicBezTo>
                    <a:cubicBezTo>
                      <a:pt x="11" y="67"/>
                      <a:pt x="11" y="67"/>
                      <a:pt x="11" y="67"/>
                    </a:cubicBezTo>
                    <a:cubicBezTo>
                      <a:pt x="8" y="8"/>
                      <a:pt x="8"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6"/>
              <p:cNvSpPr>
                <a:spLocks noEditPoints="1"/>
              </p:cNvSpPr>
              <p:nvPr/>
            </p:nvSpPr>
            <p:spPr bwMode="auto">
              <a:xfrm>
                <a:off x="10142538" y="331788"/>
                <a:ext cx="211138" cy="288925"/>
              </a:xfrm>
              <a:custGeom>
                <a:avLst/>
                <a:gdLst>
                  <a:gd name="T0" fmla="*/ 30 w 56"/>
                  <a:gd name="T1" fmla="*/ 77 h 77"/>
                  <a:gd name="T2" fmla="*/ 26 w 56"/>
                  <a:gd name="T3" fmla="*/ 77 h 77"/>
                  <a:gd name="T4" fmla="*/ 10 w 56"/>
                  <a:gd name="T5" fmla="*/ 59 h 77"/>
                  <a:gd name="T6" fmla="*/ 0 w 56"/>
                  <a:gd name="T7" fmla="*/ 26 h 77"/>
                  <a:gd name="T8" fmla="*/ 0 w 56"/>
                  <a:gd name="T9" fmla="*/ 23 h 77"/>
                  <a:gd name="T10" fmla="*/ 9 w 56"/>
                  <a:gd name="T11" fmla="*/ 6 h 77"/>
                  <a:gd name="T12" fmla="*/ 28 w 56"/>
                  <a:gd name="T13" fmla="*/ 0 h 77"/>
                  <a:gd name="T14" fmla="*/ 47 w 56"/>
                  <a:gd name="T15" fmla="*/ 6 h 77"/>
                  <a:gd name="T16" fmla="*/ 56 w 56"/>
                  <a:gd name="T17" fmla="*/ 23 h 77"/>
                  <a:gd name="T18" fmla="*/ 56 w 56"/>
                  <a:gd name="T19" fmla="*/ 27 h 77"/>
                  <a:gd name="T20" fmla="*/ 46 w 56"/>
                  <a:gd name="T21" fmla="*/ 59 h 77"/>
                  <a:gd name="T22" fmla="*/ 30 w 56"/>
                  <a:gd name="T23" fmla="*/ 77 h 77"/>
                  <a:gd name="T24" fmla="*/ 28 w 56"/>
                  <a:gd name="T25" fmla="*/ 70 h 77"/>
                  <a:gd name="T26" fmla="*/ 40 w 56"/>
                  <a:gd name="T27" fmla="*/ 55 h 77"/>
                  <a:gd name="T28" fmla="*/ 49 w 56"/>
                  <a:gd name="T29" fmla="*/ 27 h 77"/>
                  <a:gd name="T30" fmla="*/ 49 w 56"/>
                  <a:gd name="T31" fmla="*/ 23 h 77"/>
                  <a:gd name="T32" fmla="*/ 43 w 56"/>
                  <a:gd name="T33" fmla="*/ 12 h 77"/>
                  <a:gd name="T34" fmla="*/ 28 w 56"/>
                  <a:gd name="T35" fmla="*/ 7 h 77"/>
                  <a:gd name="T36" fmla="*/ 13 w 56"/>
                  <a:gd name="T37" fmla="*/ 11 h 77"/>
                  <a:gd name="T38" fmla="*/ 7 w 56"/>
                  <a:gd name="T39" fmla="*/ 23 h 77"/>
                  <a:gd name="T40" fmla="*/ 7 w 56"/>
                  <a:gd name="T41" fmla="*/ 26 h 77"/>
                  <a:gd name="T42" fmla="*/ 17 w 56"/>
                  <a:gd name="T43" fmla="*/ 55 h 77"/>
                  <a:gd name="T44" fmla="*/ 28 w 56"/>
                  <a:gd name="T45"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77">
                    <a:moveTo>
                      <a:pt x="30" y="77"/>
                    </a:moveTo>
                    <a:cubicBezTo>
                      <a:pt x="26" y="77"/>
                      <a:pt x="26" y="77"/>
                      <a:pt x="26" y="77"/>
                    </a:cubicBezTo>
                    <a:cubicBezTo>
                      <a:pt x="22" y="75"/>
                      <a:pt x="16" y="68"/>
                      <a:pt x="10" y="59"/>
                    </a:cubicBezTo>
                    <a:cubicBezTo>
                      <a:pt x="5" y="49"/>
                      <a:pt x="0" y="37"/>
                      <a:pt x="0" y="26"/>
                    </a:cubicBezTo>
                    <a:cubicBezTo>
                      <a:pt x="0" y="25"/>
                      <a:pt x="0" y="24"/>
                      <a:pt x="0" y="23"/>
                    </a:cubicBezTo>
                    <a:cubicBezTo>
                      <a:pt x="1" y="16"/>
                      <a:pt x="3" y="10"/>
                      <a:pt x="9" y="6"/>
                    </a:cubicBezTo>
                    <a:cubicBezTo>
                      <a:pt x="13" y="2"/>
                      <a:pt x="19" y="0"/>
                      <a:pt x="28" y="0"/>
                    </a:cubicBezTo>
                    <a:cubicBezTo>
                      <a:pt x="37" y="0"/>
                      <a:pt x="43" y="2"/>
                      <a:pt x="47" y="6"/>
                    </a:cubicBezTo>
                    <a:cubicBezTo>
                      <a:pt x="53" y="10"/>
                      <a:pt x="55" y="16"/>
                      <a:pt x="56" y="23"/>
                    </a:cubicBezTo>
                    <a:cubicBezTo>
                      <a:pt x="56" y="24"/>
                      <a:pt x="56" y="25"/>
                      <a:pt x="56" y="27"/>
                    </a:cubicBezTo>
                    <a:cubicBezTo>
                      <a:pt x="56" y="37"/>
                      <a:pt x="52" y="49"/>
                      <a:pt x="46" y="59"/>
                    </a:cubicBezTo>
                    <a:cubicBezTo>
                      <a:pt x="41" y="68"/>
                      <a:pt x="35" y="75"/>
                      <a:pt x="30" y="77"/>
                    </a:cubicBezTo>
                    <a:close/>
                    <a:moveTo>
                      <a:pt x="28" y="70"/>
                    </a:moveTo>
                    <a:cubicBezTo>
                      <a:pt x="30" y="69"/>
                      <a:pt x="35" y="64"/>
                      <a:pt x="40" y="55"/>
                    </a:cubicBezTo>
                    <a:cubicBezTo>
                      <a:pt x="45" y="47"/>
                      <a:pt x="49" y="36"/>
                      <a:pt x="49" y="27"/>
                    </a:cubicBezTo>
                    <a:cubicBezTo>
                      <a:pt x="49" y="25"/>
                      <a:pt x="49" y="24"/>
                      <a:pt x="49" y="23"/>
                    </a:cubicBezTo>
                    <a:cubicBezTo>
                      <a:pt x="48" y="19"/>
                      <a:pt x="46" y="14"/>
                      <a:pt x="43" y="12"/>
                    </a:cubicBezTo>
                    <a:cubicBezTo>
                      <a:pt x="40" y="9"/>
                      <a:pt x="35" y="7"/>
                      <a:pt x="28" y="7"/>
                    </a:cubicBezTo>
                    <a:cubicBezTo>
                      <a:pt x="21" y="7"/>
                      <a:pt x="16" y="9"/>
                      <a:pt x="13" y="11"/>
                    </a:cubicBezTo>
                    <a:cubicBezTo>
                      <a:pt x="10" y="14"/>
                      <a:pt x="8" y="18"/>
                      <a:pt x="7" y="23"/>
                    </a:cubicBezTo>
                    <a:cubicBezTo>
                      <a:pt x="7" y="24"/>
                      <a:pt x="7" y="25"/>
                      <a:pt x="7" y="26"/>
                    </a:cubicBezTo>
                    <a:cubicBezTo>
                      <a:pt x="7" y="36"/>
                      <a:pt x="11" y="47"/>
                      <a:pt x="17" y="55"/>
                    </a:cubicBezTo>
                    <a:cubicBezTo>
                      <a:pt x="21" y="63"/>
                      <a:pt x="26" y="69"/>
                      <a:pt x="2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217"/>
              <p:cNvSpPr/>
              <p:nvPr/>
            </p:nvSpPr>
            <p:spPr bwMode="auto">
              <a:xfrm>
                <a:off x="10233025" y="331788"/>
                <a:ext cx="30163" cy="288925"/>
              </a:xfrm>
              <a:custGeom>
                <a:avLst/>
                <a:gdLst>
                  <a:gd name="T0" fmla="*/ 0 w 8"/>
                  <a:gd name="T1" fmla="*/ 73 h 77"/>
                  <a:gd name="T2" fmla="*/ 4 w 8"/>
                  <a:gd name="T3" fmla="*/ 77 h 77"/>
                  <a:gd name="T4" fmla="*/ 8 w 8"/>
                  <a:gd name="T5" fmla="*/ 73 h 77"/>
                  <a:gd name="T6" fmla="*/ 8 w 8"/>
                  <a:gd name="T7" fmla="*/ 4 h 77"/>
                  <a:gd name="T8" fmla="*/ 4 w 8"/>
                  <a:gd name="T9" fmla="*/ 0 h 77"/>
                  <a:gd name="T10" fmla="*/ 0 w 8"/>
                  <a:gd name="T11" fmla="*/ 4 h 77"/>
                  <a:gd name="T12" fmla="*/ 0 w 8"/>
                  <a:gd name="T13" fmla="*/ 73 h 77"/>
                </a:gdLst>
                <a:ahLst/>
                <a:cxnLst>
                  <a:cxn ang="0">
                    <a:pos x="T0" y="T1"/>
                  </a:cxn>
                  <a:cxn ang="0">
                    <a:pos x="T2" y="T3"/>
                  </a:cxn>
                  <a:cxn ang="0">
                    <a:pos x="T4" y="T5"/>
                  </a:cxn>
                  <a:cxn ang="0">
                    <a:pos x="T6" y="T7"/>
                  </a:cxn>
                  <a:cxn ang="0">
                    <a:pos x="T8" y="T9"/>
                  </a:cxn>
                  <a:cxn ang="0">
                    <a:pos x="T10" y="T11"/>
                  </a:cxn>
                  <a:cxn ang="0">
                    <a:pos x="T12" y="T13"/>
                  </a:cxn>
                </a:cxnLst>
                <a:rect l="0" t="0" r="r" b="b"/>
                <a:pathLst>
                  <a:path w="8" h="77">
                    <a:moveTo>
                      <a:pt x="0" y="73"/>
                    </a:moveTo>
                    <a:cubicBezTo>
                      <a:pt x="0" y="75"/>
                      <a:pt x="2" y="77"/>
                      <a:pt x="4" y="77"/>
                    </a:cubicBezTo>
                    <a:cubicBezTo>
                      <a:pt x="6" y="77"/>
                      <a:pt x="8" y="75"/>
                      <a:pt x="8" y="73"/>
                    </a:cubicBezTo>
                    <a:cubicBezTo>
                      <a:pt x="8" y="4"/>
                      <a:pt x="8" y="4"/>
                      <a:pt x="8" y="4"/>
                    </a:cubicBezTo>
                    <a:cubicBezTo>
                      <a:pt x="8" y="2"/>
                      <a:pt x="6" y="0"/>
                      <a:pt x="4" y="0"/>
                    </a:cubicBezTo>
                    <a:cubicBezTo>
                      <a:pt x="2" y="0"/>
                      <a:pt x="0" y="2"/>
                      <a:pt x="0" y="4"/>
                    </a:cubicBezTo>
                    <a:cubicBezTo>
                      <a:pt x="0" y="73"/>
                      <a:pt x="0" y="73"/>
                      <a:pt x="0"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218"/>
              <p:cNvSpPr>
                <a:spLocks noEditPoints="1"/>
              </p:cNvSpPr>
              <p:nvPr/>
            </p:nvSpPr>
            <p:spPr bwMode="auto">
              <a:xfrm>
                <a:off x="10180638" y="331788"/>
                <a:ext cx="134938" cy="292100"/>
              </a:xfrm>
              <a:custGeom>
                <a:avLst/>
                <a:gdLst>
                  <a:gd name="T0" fmla="*/ 21 w 36"/>
                  <a:gd name="T1" fmla="*/ 76 h 78"/>
                  <a:gd name="T2" fmla="*/ 15 w 36"/>
                  <a:gd name="T3" fmla="*/ 75 h 78"/>
                  <a:gd name="T4" fmla="*/ 6 w 36"/>
                  <a:gd name="T5" fmla="*/ 59 h 78"/>
                  <a:gd name="T6" fmla="*/ 0 w 36"/>
                  <a:gd name="T7" fmla="*/ 26 h 78"/>
                  <a:gd name="T8" fmla="*/ 1 w 36"/>
                  <a:gd name="T9" fmla="*/ 23 h 78"/>
                  <a:gd name="T10" fmla="*/ 5 w 36"/>
                  <a:gd name="T11" fmla="*/ 6 h 78"/>
                  <a:gd name="T12" fmla="*/ 18 w 36"/>
                  <a:gd name="T13" fmla="*/ 0 h 78"/>
                  <a:gd name="T14" fmla="*/ 31 w 36"/>
                  <a:gd name="T15" fmla="*/ 7 h 78"/>
                  <a:gd name="T16" fmla="*/ 35 w 36"/>
                  <a:gd name="T17" fmla="*/ 23 h 78"/>
                  <a:gd name="T18" fmla="*/ 36 w 36"/>
                  <a:gd name="T19" fmla="*/ 27 h 78"/>
                  <a:gd name="T20" fmla="*/ 30 w 36"/>
                  <a:gd name="T21" fmla="*/ 59 h 78"/>
                  <a:gd name="T22" fmla="*/ 21 w 36"/>
                  <a:gd name="T23" fmla="*/ 76 h 78"/>
                  <a:gd name="T24" fmla="*/ 18 w 36"/>
                  <a:gd name="T25" fmla="*/ 70 h 78"/>
                  <a:gd name="T26" fmla="*/ 23 w 36"/>
                  <a:gd name="T27" fmla="*/ 56 h 78"/>
                  <a:gd name="T28" fmla="*/ 28 w 36"/>
                  <a:gd name="T29" fmla="*/ 27 h 78"/>
                  <a:gd name="T30" fmla="*/ 28 w 36"/>
                  <a:gd name="T31" fmla="*/ 23 h 78"/>
                  <a:gd name="T32" fmla="*/ 25 w 36"/>
                  <a:gd name="T33" fmla="*/ 11 h 78"/>
                  <a:gd name="T34" fmla="*/ 18 w 36"/>
                  <a:gd name="T35" fmla="*/ 7 h 78"/>
                  <a:gd name="T36" fmla="*/ 11 w 36"/>
                  <a:gd name="T37" fmla="*/ 11 h 78"/>
                  <a:gd name="T38" fmla="*/ 8 w 36"/>
                  <a:gd name="T39" fmla="*/ 23 h 78"/>
                  <a:gd name="T40" fmla="*/ 8 w 36"/>
                  <a:gd name="T41" fmla="*/ 26 h 78"/>
                  <a:gd name="T42" fmla="*/ 13 w 36"/>
                  <a:gd name="T43" fmla="*/ 56 h 78"/>
                  <a:gd name="T44" fmla="*/ 18 w 36"/>
                  <a:gd name="T45"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78">
                    <a:moveTo>
                      <a:pt x="21" y="76"/>
                    </a:moveTo>
                    <a:cubicBezTo>
                      <a:pt x="19" y="78"/>
                      <a:pt x="17" y="77"/>
                      <a:pt x="15" y="75"/>
                    </a:cubicBezTo>
                    <a:cubicBezTo>
                      <a:pt x="12" y="72"/>
                      <a:pt x="9" y="66"/>
                      <a:pt x="6" y="59"/>
                    </a:cubicBezTo>
                    <a:cubicBezTo>
                      <a:pt x="3" y="49"/>
                      <a:pt x="0" y="37"/>
                      <a:pt x="0" y="26"/>
                    </a:cubicBezTo>
                    <a:cubicBezTo>
                      <a:pt x="0" y="25"/>
                      <a:pt x="1" y="24"/>
                      <a:pt x="1" y="23"/>
                    </a:cubicBezTo>
                    <a:cubicBezTo>
                      <a:pt x="1" y="16"/>
                      <a:pt x="2" y="10"/>
                      <a:pt x="5" y="6"/>
                    </a:cubicBezTo>
                    <a:cubicBezTo>
                      <a:pt x="8" y="2"/>
                      <a:pt x="12" y="0"/>
                      <a:pt x="18" y="0"/>
                    </a:cubicBezTo>
                    <a:cubicBezTo>
                      <a:pt x="24" y="0"/>
                      <a:pt x="28" y="3"/>
                      <a:pt x="31" y="7"/>
                    </a:cubicBezTo>
                    <a:cubicBezTo>
                      <a:pt x="34" y="11"/>
                      <a:pt x="35" y="16"/>
                      <a:pt x="35" y="23"/>
                    </a:cubicBezTo>
                    <a:cubicBezTo>
                      <a:pt x="36" y="24"/>
                      <a:pt x="36" y="25"/>
                      <a:pt x="36" y="27"/>
                    </a:cubicBezTo>
                    <a:cubicBezTo>
                      <a:pt x="36" y="37"/>
                      <a:pt x="33" y="49"/>
                      <a:pt x="30" y="59"/>
                    </a:cubicBezTo>
                    <a:cubicBezTo>
                      <a:pt x="27" y="67"/>
                      <a:pt x="24" y="73"/>
                      <a:pt x="21" y="76"/>
                    </a:cubicBezTo>
                    <a:close/>
                    <a:moveTo>
                      <a:pt x="18" y="70"/>
                    </a:moveTo>
                    <a:cubicBezTo>
                      <a:pt x="19" y="69"/>
                      <a:pt x="21" y="63"/>
                      <a:pt x="23" y="56"/>
                    </a:cubicBezTo>
                    <a:cubicBezTo>
                      <a:pt x="26" y="48"/>
                      <a:pt x="28" y="36"/>
                      <a:pt x="28" y="27"/>
                    </a:cubicBezTo>
                    <a:cubicBezTo>
                      <a:pt x="28" y="25"/>
                      <a:pt x="28" y="24"/>
                      <a:pt x="28" y="23"/>
                    </a:cubicBezTo>
                    <a:cubicBezTo>
                      <a:pt x="28" y="18"/>
                      <a:pt x="27" y="14"/>
                      <a:pt x="25" y="11"/>
                    </a:cubicBezTo>
                    <a:cubicBezTo>
                      <a:pt x="23" y="9"/>
                      <a:pt x="21" y="7"/>
                      <a:pt x="18" y="7"/>
                    </a:cubicBezTo>
                    <a:cubicBezTo>
                      <a:pt x="15" y="7"/>
                      <a:pt x="13" y="9"/>
                      <a:pt x="11" y="11"/>
                    </a:cubicBezTo>
                    <a:cubicBezTo>
                      <a:pt x="9" y="13"/>
                      <a:pt x="8" y="18"/>
                      <a:pt x="8" y="23"/>
                    </a:cubicBezTo>
                    <a:cubicBezTo>
                      <a:pt x="8" y="24"/>
                      <a:pt x="8" y="25"/>
                      <a:pt x="8" y="26"/>
                    </a:cubicBezTo>
                    <a:cubicBezTo>
                      <a:pt x="8" y="36"/>
                      <a:pt x="10" y="47"/>
                      <a:pt x="13" y="56"/>
                    </a:cubicBezTo>
                    <a:cubicBezTo>
                      <a:pt x="16" y="63"/>
                      <a:pt x="17" y="69"/>
                      <a:pt x="1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219"/>
              <p:cNvSpPr/>
              <p:nvPr/>
            </p:nvSpPr>
            <p:spPr bwMode="auto">
              <a:xfrm>
                <a:off x="10225088" y="549275"/>
                <a:ext cx="44450" cy="195263"/>
              </a:xfrm>
              <a:custGeom>
                <a:avLst/>
                <a:gdLst>
                  <a:gd name="T0" fmla="*/ 9 w 12"/>
                  <a:gd name="T1" fmla="*/ 52 h 52"/>
                  <a:gd name="T2" fmla="*/ 3 w 12"/>
                  <a:gd name="T3" fmla="*/ 52 h 52"/>
                  <a:gd name="T4" fmla="*/ 0 w 12"/>
                  <a:gd name="T5" fmla="*/ 49 h 52"/>
                  <a:gd name="T6" fmla="*/ 0 w 12"/>
                  <a:gd name="T7" fmla="*/ 3 h 52"/>
                  <a:gd name="T8" fmla="*/ 3 w 12"/>
                  <a:gd name="T9" fmla="*/ 0 h 52"/>
                  <a:gd name="T10" fmla="*/ 9 w 12"/>
                  <a:gd name="T11" fmla="*/ 0 h 52"/>
                  <a:gd name="T12" fmla="*/ 12 w 12"/>
                  <a:gd name="T13" fmla="*/ 3 h 52"/>
                  <a:gd name="T14" fmla="*/ 12 w 12"/>
                  <a:gd name="T15" fmla="*/ 49 h 52"/>
                  <a:gd name="T16" fmla="*/ 9 w 12"/>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2">
                    <a:moveTo>
                      <a:pt x="9" y="52"/>
                    </a:moveTo>
                    <a:cubicBezTo>
                      <a:pt x="3" y="52"/>
                      <a:pt x="3" y="52"/>
                      <a:pt x="3" y="52"/>
                    </a:cubicBezTo>
                    <a:cubicBezTo>
                      <a:pt x="1" y="52"/>
                      <a:pt x="0" y="51"/>
                      <a:pt x="0" y="49"/>
                    </a:cubicBezTo>
                    <a:cubicBezTo>
                      <a:pt x="0" y="3"/>
                      <a:pt x="0" y="3"/>
                      <a:pt x="0" y="3"/>
                    </a:cubicBezTo>
                    <a:cubicBezTo>
                      <a:pt x="0" y="1"/>
                      <a:pt x="1" y="0"/>
                      <a:pt x="3" y="0"/>
                    </a:cubicBezTo>
                    <a:cubicBezTo>
                      <a:pt x="9" y="0"/>
                      <a:pt x="9" y="0"/>
                      <a:pt x="9" y="0"/>
                    </a:cubicBezTo>
                    <a:cubicBezTo>
                      <a:pt x="11" y="0"/>
                      <a:pt x="12" y="1"/>
                      <a:pt x="12" y="3"/>
                    </a:cubicBezTo>
                    <a:cubicBezTo>
                      <a:pt x="12" y="49"/>
                      <a:pt x="12" y="49"/>
                      <a:pt x="12" y="49"/>
                    </a:cubicBezTo>
                    <a:cubicBezTo>
                      <a:pt x="12" y="51"/>
                      <a:pt x="11" y="52"/>
                      <a:pt x="9"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220"/>
              <p:cNvSpPr>
                <a:spLocks noEditPoints="1"/>
              </p:cNvSpPr>
              <p:nvPr/>
            </p:nvSpPr>
            <p:spPr bwMode="auto">
              <a:xfrm>
                <a:off x="10198100" y="725488"/>
                <a:ext cx="98425" cy="277813"/>
              </a:xfrm>
              <a:custGeom>
                <a:avLst/>
                <a:gdLst>
                  <a:gd name="T0" fmla="*/ 22 w 26"/>
                  <a:gd name="T1" fmla="*/ 74 h 74"/>
                  <a:gd name="T2" fmla="*/ 4 w 26"/>
                  <a:gd name="T3" fmla="*/ 74 h 74"/>
                  <a:gd name="T4" fmla="*/ 1 w 26"/>
                  <a:gd name="T5" fmla="*/ 72 h 74"/>
                  <a:gd name="T6" fmla="*/ 0 w 26"/>
                  <a:gd name="T7" fmla="*/ 69 h 74"/>
                  <a:gd name="T8" fmla="*/ 4 w 26"/>
                  <a:gd name="T9" fmla="*/ 5 h 74"/>
                  <a:gd name="T10" fmla="*/ 5 w 26"/>
                  <a:gd name="T11" fmla="*/ 1 h 74"/>
                  <a:gd name="T12" fmla="*/ 8 w 26"/>
                  <a:gd name="T13" fmla="*/ 0 h 74"/>
                  <a:gd name="T14" fmla="*/ 19 w 26"/>
                  <a:gd name="T15" fmla="*/ 0 h 74"/>
                  <a:gd name="T16" fmla="*/ 21 w 26"/>
                  <a:gd name="T17" fmla="*/ 1 h 74"/>
                  <a:gd name="T18" fmla="*/ 22 w 26"/>
                  <a:gd name="T19" fmla="*/ 5 h 74"/>
                  <a:gd name="T20" fmla="*/ 26 w 26"/>
                  <a:gd name="T21" fmla="*/ 69 h 74"/>
                  <a:gd name="T22" fmla="*/ 25 w 26"/>
                  <a:gd name="T23" fmla="*/ 73 h 74"/>
                  <a:gd name="T24" fmla="*/ 22 w 26"/>
                  <a:gd name="T25" fmla="*/ 74 h 74"/>
                  <a:gd name="T26" fmla="*/ 8 w 26"/>
                  <a:gd name="T27" fmla="*/ 66 h 74"/>
                  <a:gd name="T28" fmla="*/ 19 w 26"/>
                  <a:gd name="T29" fmla="*/ 66 h 74"/>
                  <a:gd name="T30" fmla="*/ 15 w 26"/>
                  <a:gd name="T31" fmla="*/ 7 h 74"/>
                  <a:gd name="T32" fmla="*/ 11 w 26"/>
                  <a:gd name="T33" fmla="*/ 7 h 74"/>
                  <a:gd name="T34" fmla="*/ 8 w 26"/>
                  <a:gd name="T35"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74">
                    <a:moveTo>
                      <a:pt x="22" y="74"/>
                    </a:moveTo>
                    <a:cubicBezTo>
                      <a:pt x="4" y="74"/>
                      <a:pt x="4" y="74"/>
                      <a:pt x="4" y="74"/>
                    </a:cubicBezTo>
                    <a:cubicBezTo>
                      <a:pt x="3" y="74"/>
                      <a:pt x="2" y="73"/>
                      <a:pt x="1" y="72"/>
                    </a:cubicBezTo>
                    <a:cubicBezTo>
                      <a:pt x="0" y="71"/>
                      <a:pt x="0" y="70"/>
                      <a:pt x="0" y="69"/>
                    </a:cubicBezTo>
                    <a:cubicBezTo>
                      <a:pt x="4" y="5"/>
                      <a:pt x="4" y="5"/>
                      <a:pt x="4" y="5"/>
                    </a:cubicBezTo>
                    <a:cubicBezTo>
                      <a:pt x="4" y="3"/>
                      <a:pt x="4" y="2"/>
                      <a:pt x="5" y="1"/>
                    </a:cubicBezTo>
                    <a:cubicBezTo>
                      <a:pt x="6" y="0"/>
                      <a:pt x="7" y="0"/>
                      <a:pt x="8" y="0"/>
                    </a:cubicBezTo>
                    <a:cubicBezTo>
                      <a:pt x="19" y="0"/>
                      <a:pt x="19" y="0"/>
                      <a:pt x="19" y="0"/>
                    </a:cubicBezTo>
                    <a:cubicBezTo>
                      <a:pt x="20" y="0"/>
                      <a:pt x="21" y="1"/>
                      <a:pt x="21" y="1"/>
                    </a:cubicBezTo>
                    <a:cubicBezTo>
                      <a:pt x="22" y="2"/>
                      <a:pt x="22" y="3"/>
                      <a:pt x="22" y="5"/>
                    </a:cubicBezTo>
                    <a:cubicBezTo>
                      <a:pt x="26" y="69"/>
                      <a:pt x="26" y="69"/>
                      <a:pt x="26" y="69"/>
                    </a:cubicBezTo>
                    <a:cubicBezTo>
                      <a:pt x="26" y="71"/>
                      <a:pt x="26" y="72"/>
                      <a:pt x="25" y="73"/>
                    </a:cubicBezTo>
                    <a:cubicBezTo>
                      <a:pt x="24" y="74"/>
                      <a:pt x="23" y="74"/>
                      <a:pt x="22" y="74"/>
                    </a:cubicBezTo>
                    <a:close/>
                    <a:moveTo>
                      <a:pt x="8" y="66"/>
                    </a:moveTo>
                    <a:cubicBezTo>
                      <a:pt x="19" y="66"/>
                      <a:pt x="19" y="66"/>
                      <a:pt x="19" y="66"/>
                    </a:cubicBezTo>
                    <a:cubicBezTo>
                      <a:pt x="15" y="7"/>
                      <a:pt x="15" y="7"/>
                      <a:pt x="15" y="7"/>
                    </a:cubicBezTo>
                    <a:cubicBezTo>
                      <a:pt x="11" y="7"/>
                      <a:pt x="11" y="7"/>
                      <a:pt x="11" y="7"/>
                    </a:cubicBezTo>
                    <a:cubicBezTo>
                      <a:pt x="8" y="66"/>
                      <a:pt x="8" y="66"/>
                      <a:pt x="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5" name="TextBox 4"/>
            <p:cNvSpPr txBox="1"/>
            <p:nvPr/>
          </p:nvSpPr>
          <p:spPr>
            <a:xfrm>
              <a:off x="5825" y="3090"/>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烟头</a:t>
              </a:r>
            </a:p>
          </p:txBody>
        </p:sp>
        <p:sp>
          <p:nvSpPr>
            <p:cNvPr id="86" name="TextBox 43"/>
            <p:cNvSpPr txBox="1"/>
            <p:nvPr/>
          </p:nvSpPr>
          <p:spPr>
            <a:xfrm>
              <a:off x="5825" y="9748"/>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塑料袋</a:t>
              </a:r>
            </a:p>
          </p:txBody>
        </p:sp>
        <p:sp>
          <p:nvSpPr>
            <p:cNvPr id="87" name="TextBox 45"/>
            <p:cNvSpPr txBox="1"/>
            <p:nvPr/>
          </p:nvSpPr>
          <p:spPr>
            <a:xfrm>
              <a:off x="9088" y="6751"/>
              <a:ext cx="1414"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气球和气球棒</a:t>
              </a:r>
            </a:p>
          </p:txBody>
        </p:sp>
        <p:sp>
          <p:nvSpPr>
            <p:cNvPr id="88" name="TextBox 46"/>
            <p:cNvSpPr txBox="1"/>
            <p:nvPr/>
          </p:nvSpPr>
          <p:spPr>
            <a:xfrm>
              <a:off x="8068" y="4311"/>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塑料袋</a:t>
              </a:r>
            </a:p>
          </p:txBody>
        </p:sp>
        <p:sp>
          <p:nvSpPr>
            <p:cNvPr id="89" name="TextBox 47"/>
            <p:cNvSpPr txBox="1"/>
            <p:nvPr/>
          </p:nvSpPr>
          <p:spPr>
            <a:xfrm>
              <a:off x="2940" y="4311"/>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废弃餐具</a:t>
              </a:r>
            </a:p>
          </p:txBody>
        </p:sp>
        <p:sp>
          <p:nvSpPr>
            <p:cNvPr id="90" name="TextBox 48"/>
            <p:cNvSpPr txBox="1"/>
            <p:nvPr/>
          </p:nvSpPr>
          <p:spPr>
            <a:xfrm>
              <a:off x="8068" y="9089"/>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水瓶</a:t>
              </a:r>
            </a:p>
          </p:txBody>
        </p:sp>
        <p:grpSp>
          <p:nvGrpSpPr>
            <p:cNvPr id="91" name="组合 90"/>
            <p:cNvGrpSpPr/>
            <p:nvPr/>
          </p:nvGrpSpPr>
          <p:grpSpPr>
            <a:xfrm>
              <a:off x="5804" y="8561"/>
              <a:ext cx="1420" cy="1280"/>
              <a:chOff x="6489700" y="2346325"/>
              <a:chExt cx="901701" cy="812801"/>
            </a:xfrm>
            <a:gradFill>
              <a:gsLst>
                <a:gs pos="0">
                  <a:srgbClr val="0C855A"/>
                </a:gs>
                <a:gs pos="100000">
                  <a:schemeClr val="accent6"/>
                </a:gs>
              </a:gsLst>
              <a:lin ang="2700000" scaled="0"/>
            </a:gradFill>
          </p:grpSpPr>
          <p:sp>
            <p:nvSpPr>
              <p:cNvPr id="92" name="Rectangle 115"/>
              <p:cNvSpPr>
                <a:spLocks noChangeArrowheads="1"/>
              </p:cNvSpPr>
              <p:nvPr/>
            </p:nvSpPr>
            <p:spPr bwMode="auto">
              <a:xfrm>
                <a:off x="6519863" y="2346325"/>
                <a:ext cx="841375" cy="150813"/>
              </a:xfrm>
              <a:prstGeom prst="rect">
                <a:avLst/>
              </a:pr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3" name="Freeform 116"/>
              <p:cNvSpPr/>
              <p:nvPr/>
            </p:nvSpPr>
            <p:spPr bwMode="auto">
              <a:xfrm>
                <a:off x="6519863" y="2346325"/>
                <a:ext cx="60325" cy="150813"/>
              </a:xfrm>
              <a:custGeom>
                <a:avLst/>
                <a:gdLst>
                  <a:gd name="T0" fmla="*/ 38 w 38"/>
                  <a:gd name="T1" fmla="*/ 95 h 95"/>
                  <a:gd name="T2" fmla="*/ 0 w 38"/>
                  <a:gd name="T3" fmla="*/ 95 h 95"/>
                  <a:gd name="T4" fmla="*/ 0 w 38"/>
                  <a:gd name="T5" fmla="*/ 0 h 95"/>
                  <a:gd name="T6" fmla="*/ 38 w 38"/>
                  <a:gd name="T7" fmla="*/ 38 h 95"/>
                  <a:gd name="T8" fmla="*/ 38 w 38"/>
                  <a:gd name="T9" fmla="*/ 95 h 95"/>
                </a:gdLst>
                <a:ahLst/>
                <a:cxnLst>
                  <a:cxn ang="0">
                    <a:pos x="T0" y="T1"/>
                  </a:cxn>
                  <a:cxn ang="0">
                    <a:pos x="T2" y="T3"/>
                  </a:cxn>
                  <a:cxn ang="0">
                    <a:pos x="T4" y="T5"/>
                  </a:cxn>
                  <a:cxn ang="0">
                    <a:pos x="T6" y="T7"/>
                  </a:cxn>
                  <a:cxn ang="0">
                    <a:pos x="T8" y="T9"/>
                  </a:cxn>
                </a:cxnLst>
                <a:rect l="0" t="0" r="r" b="b"/>
                <a:pathLst>
                  <a:path w="38" h="95">
                    <a:moveTo>
                      <a:pt x="38" y="95"/>
                    </a:moveTo>
                    <a:lnTo>
                      <a:pt x="0" y="95"/>
                    </a:lnTo>
                    <a:lnTo>
                      <a:pt x="0" y="0"/>
                    </a:lnTo>
                    <a:lnTo>
                      <a:pt x="38" y="38"/>
                    </a:lnTo>
                    <a:lnTo>
                      <a:pt x="38" y="95"/>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4" name="Freeform 117"/>
              <p:cNvSpPr/>
              <p:nvPr/>
            </p:nvSpPr>
            <p:spPr bwMode="auto">
              <a:xfrm>
                <a:off x="7300913" y="2346325"/>
                <a:ext cx="60325" cy="150813"/>
              </a:xfrm>
              <a:custGeom>
                <a:avLst/>
                <a:gdLst>
                  <a:gd name="T0" fmla="*/ 0 w 38"/>
                  <a:gd name="T1" fmla="*/ 95 h 95"/>
                  <a:gd name="T2" fmla="*/ 38 w 38"/>
                  <a:gd name="T3" fmla="*/ 95 h 95"/>
                  <a:gd name="T4" fmla="*/ 38 w 38"/>
                  <a:gd name="T5" fmla="*/ 0 h 95"/>
                  <a:gd name="T6" fmla="*/ 0 w 38"/>
                  <a:gd name="T7" fmla="*/ 38 h 95"/>
                  <a:gd name="T8" fmla="*/ 0 w 38"/>
                  <a:gd name="T9" fmla="*/ 95 h 95"/>
                </a:gdLst>
                <a:ahLst/>
                <a:cxnLst>
                  <a:cxn ang="0">
                    <a:pos x="T0" y="T1"/>
                  </a:cxn>
                  <a:cxn ang="0">
                    <a:pos x="T2" y="T3"/>
                  </a:cxn>
                  <a:cxn ang="0">
                    <a:pos x="T4" y="T5"/>
                  </a:cxn>
                  <a:cxn ang="0">
                    <a:pos x="T6" y="T7"/>
                  </a:cxn>
                  <a:cxn ang="0">
                    <a:pos x="T8" y="T9"/>
                  </a:cxn>
                </a:cxnLst>
                <a:rect l="0" t="0" r="r" b="b"/>
                <a:pathLst>
                  <a:path w="38" h="95">
                    <a:moveTo>
                      <a:pt x="0" y="95"/>
                    </a:moveTo>
                    <a:lnTo>
                      <a:pt x="38" y="95"/>
                    </a:lnTo>
                    <a:lnTo>
                      <a:pt x="38" y="0"/>
                    </a:lnTo>
                    <a:lnTo>
                      <a:pt x="0" y="38"/>
                    </a:lnTo>
                    <a:lnTo>
                      <a:pt x="0" y="95"/>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5" name="Freeform 118"/>
              <p:cNvSpPr/>
              <p:nvPr/>
            </p:nvSpPr>
            <p:spPr bwMode="auto">
              <a:xfrm>
                <a:off x="6489700" y="2557463"/>
                <a:ext cx="901700" cy="601663"/>
              </a:xfrm>
              <a:custGeom>
                <a:avLst/>
                <a:gdLst>
                  <a:gd name="T0" fmla="*/ 240 w 240"/>
                  <a:gd name="T1" fmla="*/ 136 h 160"/>
                  <a:gd name="T2" fmla="*/ 216 w 240"/>
                  <a:gd name="T3" fmla="*/ 160 h 160"/>
                  <a:gd name="T4" fmla="*/ 24 w 240"/>
                  <a:gd name="T5" fmla="*/ 160 h 160"/>
                  <a:gd name="T6" fmla="*/ 0 w 240"/>
                  <a:gd name="T7" fmla="*/ 136 h 160"/>
                  <a:gd name="T8" fmla="*/ 0 w 240"/>
                  <a:gd name="T9" fmla="*/ 0 h 160"/>
                  <a:gd name="T10" fmla="*/ 240 w 240"/>
                  <a:gd name="T11" fmla="*/ 0 h 160"/>
                  <a:gd name="T12" fmla="*/ 240 w 240"/>
                  <a:gd name="T13" fmla="*/ 136 h 160"/>
                </a:gdLst>
                <a:ahLst/>
                <a:cxnLst>
                  <a:cxn ang="0">
                    <a:pos x="T0" y="T1"/>
                  </a:cxn>
                  <a:cxn ang="0">
                    <a:pos x="T2" y="T3"/>
                  </a:cxn>
                  <a:cxn ang="0">
                    <a:pos x="T4" y="T5"/>
                  </a:cxn>
                  <a:cxn ang="0">
                    <a:pos x="T6" y="T7"/>
                  </a:cxn>
                  <a:cxn ang="0">
                    <a:pos x="T8" y="T9"/>
                  </a:cxn>
                  <a:cxn ang="0">
                    <a:pos x="T10" y="T11"/>
                  </a:cxn>
                  <a:cxn ang="0">
                    <a:pos x="T12" y="T13"/>
                  </a:cxn>
                </a:cxnLst>
                <a:rect l="0" t="0" r="r" b="b"/>
                <a:pathLst>
                  <a:path w="240" h="160">
                    <a:moveTo>
                      <a:pt x="240" y="136"/>
                    </a:moveTo>
                    <a:cubicBezTo>
                      <a:pt x="240" y="149"/>
                      <a:pt x="229" y="160"/>
                      <a:pt x="216" y="160"/>
                    </a:cubicBezTo>
                    <a:cubicBezTo>
                      <a:pt x="24" y="160"/>
                      <a:pt x="24" y="160"/>
                      <a:pt x="24" y="160"/>
                    </a:cubicBezTo>
                    <a:cubicBezTo>
                      <a:pt x="11" y="160"/>
                      <a:pt x="0" y="149"/>
                      <a:pt x="0" y="136"/>
                    </a:cubicBezTo>
                    <a:cubicBezTo>
                      <a:pt x="0" y="0"/>
                      <a:pt x="0" y="0"/>
                      <a:pt x="0" y="0"/>
                    </a:cubicBezTo>
                    <a:cubicBezTo>
                      <a:pt x="240" y="0"/>
                      <a:pt x="240" y="0"/>
                      <a:pt x="240" y="0"/>
                    </a:cubicBezTo>
                    <a:lnTo>
                      <a:pt x="240" y="136"/>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6" name="Freeform 119"/>
              <p:cNvSpPr/>
              <p:nvPr/>
            </p:nvSpPr>
            <p:spPr bwMode="auto">
              <a:xfrm>
                <a:off x="6489700" y="2497138"/>
                <a:ext cx="901700" cy="601663"/>
              </a:xfrm>
              <a:custGeom>
                <a:avLst/>
                <a:gdLst>
                  <a:gd name="T0" fmla="*/ 240 w 240"/>
                  <a:gd name="T1" fmla="*/ 136 h 160"/>
                  <a:gd name="T2" fmla="*/ 216 w 240"/>
                  <a:gd name="T3" fmla="*/ 160 h 160"/>
                  <a:gd name="T4" fmla="*/ 24 w 240"/>
                  <a:gd name="T5" fmla="*/ 160 h 160"/>
                  <a:gd name="T6" fmla="*/ 0 w 240"/>
                  <a:gd name="T7" fmla="*/ 136 h 160"/>
                  <a:gd name="T8" fmla="*/ 0 w 240"/>
                  <a:gd name="T9" fmla="*/ 0 h 160"/>
                  <a:gd name="T10" fmla="*/ 240 w 240"/>
                  <a:gd name="T11" fmla="*/ 0 h 160"/>
                  <a:gd name="T12" fmla="*/ 240 w 240"/>
                  <a:gd name="T13" fmla="*/ 136 h 160"/>
                </a:gdLst>
                <a:ahLst/>
                <a:cxnLst>
                  <a:cxn ang="0">
                    <a:pos x="T0" y="T1"/>
                  </a:cxn>
                  <a:cxn ang="0">
                    <a:pos x="T2" y="T3"/>
                  </a:cxn>
                  <a:cxn ang="0">
                    <a:pos x="T4" y="T5"/>
                  </a:cxn>
                  <a:cxn ang="0">
                    <a:pos x="T6" y="T7"/>
                  </a:cxn>
                  <a:cxn ang="0">
                    <a:pos x="T8" y="T9"/>
                  </a:cxn>
                  <a:cxn ang="0">
                    <a:pos x="T10" y="T11"/>
                  </a:cxn>
                  <a:cxn ang="0">
                    <a:pos x="T12" y="T13"/>
                  </a:cxn>
                </a:cxnLst>
                <a:rect l="0" t="0" r="r" b="b"/>
                <a:pathLst>
                  <a:path w="240" h="160">
                    <a:moveTo>
                      <a:pt x="240" y="136"/>
                    </a:moveTo>
                    <a:cubicBezTo>
                      <a:pt x="240" y="149"/>
                      <a:pt x="229" y="160"/>
                      <a:pt x="216" y="160"/>
                    </a:cubicBezTo>
                    <a:cubicBezTo>
                      <a:pt x="24" y="160"/>
                      <a:pt x="24" y="160"/>
                      <a:pt x="24" y="160"/>
                    </a:cubicBezTo>
                    <a:cubicBezTo>
                      <a:pt x="11" y="160"/>
                      <a:pt x="0" y="149"/>
                      <a:pt x="0" y="136"/>
                    </a:cubicBezTo>
                    <a:cubicBezTo>
                      <a:pt x="0" y="0"/>
                      <a:pt x="0" y="0"/>
                      <a:pt x="0" y="0"/>
                    </a:cubicBezTo>
                    <a:cubicBezTo>
                      <a:pt x="240" y="0"/>
                      <a:pt x="240" y="0"/>
                      <a:pt x="240" y="0"/>
                    </a:cubicBezTo>
                    <a:lnTo>
                      <a:pt x="240" y="136"/>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7" name="Freeform 120"/>
              <p:cNvSpPr/>
              <p:nvPr/>
            </p:nvSpPr>
            <p:spPr bwMode="auto">
              <a:xfrm>
                <a:off x="6489700" y="2406650"/>
                <a:ext cx="90488" cy="90488"/>
              </a:xfrm>
              <a:custGeom>
                <a:avLst/>
                <a:gdLst>
                  <a:gd name="T0" fmla="*/ 57 w 57"/>
                  <a:gd name="T1" fmla="*/ 0 h 57"/>
                  <a:gd name="T2" fmla="*/ 0 w 57"/>
                  <a:gd name="T3" fmla="*/ 57 h 57"/>
                  <a:gd name="T4" fmla="*/ 57 w 57"/>
                  <a:gd name="T5" fmla="*/ 57 h 57"/>
                  <a:gd name="T6" fmla="*/ 57 w 57"/>
                  <a:gd name="T7" fmla="*/ 0 h 57"/>
                </a:gdLst>
                <a:ahLst/>
                <a:cxnLst>
                  <a:cxn ang="0">
                    <a:pos x="T0" y="T1"/>
                  </a:cxn>
                  <a:cxn ang="0">
                    <a:pos x="T2" y="T3"/>
                  </a:cxn>
                  <a:cxn ang="0">
                    <a:pos x="T4" y="T5"/>
                  </a:cxn>
                  <a:cxn ang="0">
                    <a:pos x="T6" y="T7"/>
                  </a:cxn>
                </a:cxnLst>
                <a:rect l="0" t="0" r="r" b="b"/>
                <a:pathLst>
                  <a:path w="57" h="57">
                    <a:moveTo>
                      <a:pt x="57" y="0"/>
                    </a:moveTo>
                    <a:lnTo>
                      <a:pt x="0" y="57"/>
                    </a:lnTo>
                    <a:lnTo>
                      <a:pt x="57" y="57"/>
                    </a:lnTo>
                    <a:lnTo>
                      <a:pt x="57" y="0"/>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8" name="Freeform 121"/>
              <p:cNvSpPr/>
              <p:nvPr/>
            </p:nvSpPr>
            <p:spPr bwMode="auto">
              <a:xfrm>
                <a:off x="7300913" y="2406650"/>
                <a:ext cx="90488" cy="90488"/>
              </a:xfrm>
              <a:custGeom>
                <a:avLst/>
                <a:gdLst>
                  <a:gd name="T0" fmla="*/ 57 w 57"/>
                  <a:gd name="T1" fmla="*/ 57 h 57"/>
                  <a:gd name="T2" fmla="*/ 0 w 57"/>
                  <a:gd name="T3" fmla="*/ 0 h 57"/>
                  <a:gd name="T4" fmla="*/ 0 w 57"/>
                  <a:gd name="T5" fmla="*/ 57 h 57"/>
                  <a:gd name="T6" fmla="*/ 57 w 57"/>
                  <a:gd name="T7" fmla="*/ 57 h 57"/>
                </a:gdLst>
                <a:ahLst/>
                <a:cxnLst>
                  <a:cxn ang="0">
                    <a:pos x="T0" y="T1"/>
                  </a:cxn>
                  <a:cxn ang="0">
                    <a:pos x="T2" y="T3"/>
                  </a:cxn>
                  <a:cxn ang="0">
                    <a:pos x="T4" y="T5"/>
                  </a:cxn>
                  <a:cxn ang="0">
                    <a:pos x="T6" y="T7"/>
                  </a:cxn>
                </a:cxnLst>
                <a:rect l="0" t="0" r="r" b="b"/>
                <a:pathLst>
                  <a:path w="57" h="57">
                    <a:moveTo>
                      <a:pt x="57" y="57"/>
                    </a:moveTo>
                    <a:lnTo>
                      <a:pt x="0" y="0"/>
                    </a:lnTo>
                    <a:lnTo>
                      <a:pt x="0" y="57"/>
                    </a:lnTo>
                    <a:lnTo>
                      <a:pt x="57" y="57"/>
                    </a:ln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99" name="Oval 122"/>
              <p:cNvSpPr>
                <a:spLocks noChangeArrowheads="1"/>
              </p:cNvSpPr>
              <p:nvPr/>
            </p:nvSpPr>
            <p:spPr bwMode="auto">
              <a:xfrm>
                <a:off x="6669088" y="2601913"/>
                <a:ext cx="60325" cy="60325"/>
              </a:xfrm>
              <a:prstGeom prst="ellipse">
                <a:avLst/>
              </a:pr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100" name="Oval 123"/>
              <p:cNvSpPr>
                <a:spLocks noChangeArrowheads="1"/>
              </p:cNvSpPr>
              <p:nvPr/>
            </p:nvSpPr>
            <p:spPr bwMode="auto">
              <a:xfrm>
                <a:off x="7150100" y="2601913"/>
                <a:ext cx="60325" cy="60325"/>
              </a:xfrm>
              <a:prstGeom prst="ellipse">
                <a:avLst/>
              </a:pr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101" name="Freeform 124"/>
              <p:cNvSpPr/>
              <p:nvPr/>
            </p:nvSpPr>
            <p:spPr bwMode="auto">
              <a:xfrm>
                <a:off x="6684963" y="2617788"/>
                <a:ext cx="511175" cy="330200"/>
              </a:xfrm>
              <a:custGeom>
                <a:avLst/>
                <a:gdLst>
                  <a:gd name="T0" fmla="*/ 68 w 136"/>
                  <a:gd name="T1" fmla="*/ 88 h 88"/>
                  <a:gd name="T2" fmla="*/ 0 w 136"/>
                  <a:gd name="T3" fmla="*/ 4 h 88"/>
                  <a:gd name="T4" fmla="*/ 4 w 136"/>
                  <a:gd name="T5" fmla="*/ 0 h 88"/>
                  <a:gd name="T6" fmla="*/ 8 w 136"/>
                  <a:gd name="T7" fmla="*/ 4 h 88"/>
                  <a:gd name="T8" fmla="*/ 68 w 136"/>
                  <a:gd name="T9" fmla="*/ 80 h 88"/>
                  <a:gd name="T10" fmla="*/ 128 w 136"/>
                  <a:gd name="T11" fmla="*/ 4 h 88"/>
                  <a:gd name="T12" fmla="*/ 132 w 136"/>
                  <a:gd name="T13" fmla="*/ 0 h 88"/>
                  <a:gd name="T14" fmla="*/ 136 w 136"/>
                  <a:gd name="T15" fmla="*/ 4 h 88"/>
                  <a:gd name="T16" fmla="*/ 68 w 136"/>
                  <a:gd name="T1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88">
                    <a:moveTo>
                      <a:pt x="68" y="88"/>
                    </a:moveTo>
                    <a:cubicBezTo>
                      <a:pt x="24" y="88"/>
                      <a:pt x="0" y="45"/>
                      <a:pt x="0" y="4"/>
                    </a:cubicBezTo>
                    <a:cubicBezTo>
                      <a:pt x="0" y="2"/>
                      <a:pt x="2" y="0"/>
                      <a:pt x="4" y="0"/>
                    </a:cubicBezTo>
                    <a:cubicBezTo>
                      <a:pt x="6" y="0"/>
                      <a:pt x="8" y="2"/>
                      <a:pt x="8" y="4"/>
                    </a:cubicBezTo>
                    <a:cubicBezTo>
                      <a:pt x="8" y="33"/>
                      <a:pt x="24" y="80"/>
                      <a:pt x="68" y="80"/>
                    </a:cubicBezTo>
                    <a:cubicBezTo>
                      <a:pt x="112" y="80"/>
                      <a:pt x="128" y="33"/>
                      <a:pt x="128" y="4"/>
                    </a:cubicBezTo>
                    <a:cubicBezTo>
                      <a:pt x="128" y="2"/>
                      <a:pt x="130" y="0"/>
                      <a:pt x="132" y="0"/>
                    </a:cubicBezTo>
                    <a:cubicBezTo>
                      <a:pt x="134" y="0"/>
                      <a:pt x="136" y="2"/>
                      <a:pt x="136" y="4"/>
                    </a:cubicBezTo>
                    <a:cubicBezTo>
                      <a:pt x="136" y="45"/>
                      <a:pt x="112" y="88"/>
                      <a:pt x="68" y="88"/>
                    </a:cubicBez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sp>
            <p:nvSpPr>
              <p:cNvPr id="102" name="Freeform 125"/>
              <p:cNvSpPr/>
              <p:nvPr/>
            </p:nvSpPr>
            <p:spPr bwMode="auto">
              <a:xfrm>
                <a:off x="6684963" y="2617788"/>
                <a:ext cx="511175" cy="269875"/>
              </a:xfrm>
              <a:custGeom>
                <a:avLst/>
                <a:gdLst>
                  <a:gd name="T0" fmla="*/ 68 w 136"/>
                  <a:gd name="T1" fmla="*/ 72 h 72"/>
                  <a:gd name="T2" fmla="*/ 0 w 136"/>
                  <a:gd name="T3" fmla="*/ 4 h 72"/>
                  <a:gd name="T4" fmla="*/ 4 w 136"/>
                  <a:gd name="T5" fmla="*/ 0 h 72"/>
                  <a:gd name="T6" fmla="*/ 8 w 136"/>
                  <a:gd name="T7" fmla="*/ 4 h 72"/>
                  <a:gd name="T8" fmla="*/ 68 w 136"/>
                  <a:gd name="T9" fmla="*/ 64 h 72"/>
                  <a:gd name="T10" fmla="*/ 128 w 136"/>
                  <a:gd name="T11" fmla="*/ 4 h 72"/>
                  <a:gd name="T12" fmla="*/ 132 w 136"/>
                  <a:gd name="T13" fmla="*/ 0 h 72"/>
                  <a:gd name="T14" fmla="*/ 136 w 136"/>
                  <a:gd name="T15" fmla="*/ 4 h 72"/>
                  <a:gd name="T16" fmla="*/ 68 w 136"/>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72">
                    <a:moveTo>
                      <a:pt x="68" y="72"/>
                    </a:moveTo>
                    <a:cubicBezTo>
                      <a:pt x="31" y="72"/>
                      <a:pt x="0" y="41"/>
                      <a:pt x="0" y="4"/>
                    </a:cubicBezTo>
                    <a:cubicBezTo>
                      <a:pt x="0" y="2"/>
                      <a:pt x="2" y="0"/>
                      <a:pt x="4" y="0"/>
                    </a:cubicBezTo>
                    <a:cubicBezTo>
                      <a:pt x="6" y="0"/>
                      <a:pt x="8" y="2"/>
                      <a:pt x="8" y="4"/>
                    </a:cubicBezTo>
                    <a:cubicBezTo>
                      <a:pt x="8" y="37"/>
                      <a:pt x="35" y="64"/>
                      <a:pt x="68" y="64"/>
                    </a:cubicBezTo>
                    <a:cubicBezTo>
                      <a:pt x="101" y="64"/>
                      <a:pt x="128" y="37"/>
                      <a:pt x="128" y="4"/>
                    </a:cubicBezTo>
                    <a:cubicBezTo>
                      <a:pt x="128" y="2"/>
                      <a:pt x="130" y="0"/>
                      <a:pt x="132" y="0"/>
                    </a:cubicBezTo>
                    <a:cubicBezTo>
                      <a:pt x="134" y="0"/>
                      <a:pt x="136" y="2"/>
                      <a:pt x="136" y="4"/>
                    </a:cubicBezTo>
                    <a:cubicBezTo>
                      <a:pt x="136" y="41"/>
                      <a:pt x="105" y="72"/>
                      <a:pt x="68" y="72"/>
                    </a:cubicBezTo>
                    <a:close/>
                  </a:path>
                </a:pathLst>
              </a:custGeom>
              <a:grpFill/>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lstStyle/>
              <a:p>
                <a:endParaRPr lang="zh-CN" altLang="en-US">
                  <a:cs typeface="+mn-ea"/>
                  <a:sym typeface="+mn-lt"/>
                </a:endParaRPr>
              </a:p>
            </p:txBody>
          </p:sp>
        </p:grpSp>
        <p:pic>
          <p:nvPicPr>
            <p:cNvPr id="1026" name="Picture 2"/>
            <p:cNvPicPr>
              <a:picLocks noChangeAspect="1" noChangeArrowheads="1"/>
            </p:cNvPicPr>
            <p:nvPr/>
          </p:nvPicPr>
          <p:blipFill>
            <a:blip r:embed="rId8">
              <a:duotone>
                <a:prstClr val="black"/>
                <a:schemeClr val="bg1">
                  <a:tint val="45000"/>
                  <a:satMod val="400000"/>
                </a:schemeClr>
              </a:duotone>
              <a:extLst>
                <a:ext uri="{BEBA8EAE-BF5A-486C-A8C5-ECC9F3942E4B}">
                  <a14:imgProps xmlns:a14="http://schemas.microsoft.com/office/drawing/2010/main">
                    <a14:imgLayer>
                      <a14:imgEffect>
                        <a14:backgroundRemoval t="9195" b="96552" l="10000" r="90000"/>
                      </a14:imgEffect>
                    </a14:imgLayer>
                  </a14:imgProps>
                </a:ext>
                <a:ext uri="{28A0092B-C50C-407E-A947-70E740481C1C}">
                  <a14:useLocalDpi xmlns:a14="http://schemas.microsoft.com/office/drawing/2010/main"/>
                </a:ext>
              </a:extLst>
            </a:blip>
            <a:srcRect/>
            <a:stretch>
              <a:fillRect/>
            </a:stretch>
          </p:blipFill>
          <p:spPr bwMode="auto">
            <a:xfrm>
              <a:off x="3192" y="7765"/>
              <a:ext cx="1650" cy="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grayscl/>
              <a:extLst>
                <a:ext uri="{BEBA8EAE-BF5A-486C-A8C5-ECC9F3942E4B}">
                  <a14:imgProps xmlns:a14="http://schemas.microsoft.com/office/drawing/2010/main">
                    <a14:imgLayer>
                      <a14:imgEffect>
                        <a14:backgroundRemoval t="9091" b="94318" l="9524" r="89286"/>
                      </a14:imgEffect>
                    </a14:imgLayer>
                  </a14:imgProps>
                </a:ext>
                <a:ext uri="{28A0092B-C50C-407E-A947-70E740481C1C}">
                  <a14:useLocalDpi xmlns:a14="http://schemas.microsoft.com/office/drawing/2010/main"/>
                </a:ext>
              </a:extLst>
            </a:blip>
            <a:srcRect/>
            <a:stretch>
              <a:fillRect/>
            </a:stretch>
          </p:blipFill>
          <p:spPr bwMode="auto">
            <a:xfrm>
              <a:off x="2229" y="5352"/>
              <a:ext cx="1337" cy="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62"/>
            <p:cNvSpPr txBox="1"/>
            <p:nvPr/>
          </p:nvSpPr>
          <p:spPr>
            <a:xfrm>
              <a:off x="2209" y="6751"/>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零食袋</a:t>
              </a:r>
            </a:p>
          </p:txBody>
        </p:sp>
        <p:sp>
          <p:nvSpPr>
            <p:cNvPr id="104" name="TextBox 63"/>
            <p:cNvSpPr txBox="1"/>
            <p:nvPr/>
          </p:nvSpPr>
          <p:spPr>
            <a:xfrm>
              <a:off x="2940" y="9011"/>
              <a:ext cx="1414"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糖果纸</a:t>
              </a:r>
            </a:p>
          </p:txBody>
        </p:sp>
        <p:pic>
          <p:nvPicPr>
            <p:cNvPr id="105" name="Picture 2"/>
            <p:cNvPicPr>
              <a:picLocks noChangeAspect="1" noChangeArrowheads="1"/>
            </p:cNvPicPr>
            <p:nvPr/>
          </p:nvPicPr>
          <p:blipFill>
            <a:blip r:embed="rId10" cstate="screen">
              <a:duotone>
                <a:schemeClr val="bg2">
                  <a:shade val="45000"/>
                  <a:satMod val="135000"/>
                </a:schemeClr>
                <a:prstClr val="white"/>
              </a:duotone>
              <a:extLst>
                <a:ext uri="{BEBA8EAE-BF5A-486C-A8C5-ECC9F3942E4B}">
                  <a14:imgProps xmlns:a14="http://schemas.microsoft.com/office/drawing/2010/main">
                    <a14:imgLayer>
                      <a14:imgEffect>
                        <a14:backgroundRemoval t="9195" b="96552" l="10000" r="90000"/>
                      </a14:imgEffect>
                    </a14:imgLayer>
                  </a14:imgProps>
                </a:ext>
                <a:ext uri="{28A0092B-C50C-407E-A947-70E740481C1C}">
                  <a14:useLocalDpi xmlns:a14="http://schemas.microsoft.com/office/drawing/2010/main"/>
                </a:ext>
              </a:extLst>
            </a:blip>
            <a:srcRect/>
            <a:stretch>
              <a:fillRect/>
            </a:stretch>
          </p:blipFill>
          <p:spPr bwMode="auto">
            <a:xfrm rot="17100000">
              <a:off x="2248" y="8340"/>
              <a:ext cx="684" cy="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3"/>
            <p:cNvPicPr>
              <a:picLocks noChangeAspect="1" noChangeArrowheads="1"/>
            </p:cNvPicPr>
            <p:nvPr/>
          </p:nvPicPr>
          <p:blipFill>
            <a:blip r:embed="rId11" cstate="screen">
              <a:duotone>
                <a:schemeClr val="bg2">
                  <a:shade val="45000"/>
                  <a:satMod val="135000"/>
                </a:schemeClr>
                <a:prstClr val="white"/>
              </a:duotone>
              <a:extLst>
                <a:ext uri="{BEBA8EAE-BF5A-486C-A8C5-ECC9F3942E4B}">
                  <a14:imgProps xmlns:a14="http://schemas.microsoft.com/office/drawing/2010/main">
                    <a14:imgLayer>
                      <a14:imgEffect>
                        <a14:backgroundRemoval t="9091" b="94318" l="9524" r="89286"/>
                      </a14:imgEffect>
                    </a14:imgLayer>
                  </a14:imgProps>
                </a:ext>
                <a:ext uri="{28A0092B-C50C-407E-A947-70E740481C1C}">
                  <a14:useLocalDpi xmlns:a14="http://schemas.microsoft.com/office/drawing/2010/main"/>
                </a:ext>
              </a:extLst>
            </a:blip>
            <a:srcRect/>
            <a:stretch>
              <a:fillRect/>
            </a:stretch>
          </p:blipFill>
          <p:spPr bwMode="auto">
            <a:xfrm rot="1847510">
              <a:off x="4946" y="7753"/>
              <a:ext cx="438"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图形 2" descr="吸烟区"/>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 r:embed="rId17"/>
                </a:ext>
              </a:extLst>
            </a:blip>
            <a:stretch>
              <a:fillRect/>
            </a:stretch>
          </p:blipFill>
          <p:spPr>
            <a:xfrm rot="1290444">
              <a:off x="5839" y="1576"/>
              <a:ext cx="1440" cy="1440"/>
            </a:xfrm>
            <a:prstGeom prst="rect">
              <a:avLst/>
            </a:prstGeom>
          </p:spPr>
        </p:pic>
        <p:grpSp>
          <p:nvGrpSpPr>
            <p:cNvPr id="118" name="组合 117"/>
            <p:cNvGrpSpPr/>
            <p:nvPr/>
          </p:nvGrpSpPr>
          <p:grpSpPr>
            <a:xfrm>
              <a:off x="6344" y="3817"/>
              <a:ext cx="354" cy="2023"/>
              <a:chOff x="769" y="4134"/>
              <a:chExt cx="354" cy="2023"/>
            </a:xfrm>
          </p:grpSpPr>
          <p:sp>
            <p:nvSpPr>
              <p:cNvPr id="116" name="矩形 115"/>
              <p:cNvSpPr/>
              <p:nvPr/>
            </p:nvSpPr>
            <p:spPr>
              <a:xfrm>
                <a:off x="880" y="4363"/>
                <a:ext cx="158" cy="1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等腰三角形 116"/>
              <p:cNvSpPr/>
              <p:nvPr/>
            </p:nvSpPr>
            <p:spPr>
              <a:xfrm>
                <a:off x="769" y="4134"/>
                <a:ext cx="354" cy="3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9" name="组合 118"/>
            <p:cNvGrpSpPr/>
            <p:nvPr/>
          </p:nvGrpSpPr>
          <p:grpSpPr>
            <a:xfrm rot="7620000">
              <a:off x="7141" y="5393"/>
              <a:ext cx="354" cy="2023"/>
              <a:chOff x="769" y="4134"/>
              <a:chExt cx="354" cy="2023"/>
            </a:xfrm>
          </p:grpSpPr>
          <p:sp>
            <p:nvSpPr>
              <p:cNvPr id="120" name="矩形 119"/>
              <p:cNvSpPr/>
              <p:nvPr/>
            </p:nvSpPr>
            <p:spPr>
              <a:xfrm>
                <a:off x="880" y="4363"/>
                <a:ext cx="158" cy="1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等腰三角形 120"/>
              <p:cNvSpPr/>
              <p:nvPr/>
            </p:nvSpPr>
            <p:spPr>
              <a:xfrm>
                <a:off x="769" y="4134"/>
                <a:ext cx="354" cy="3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2" name="椭圆 121"/>
            <p:cNvSpPr/>
            <p:nvPr/>
          </p:nvSpPr>
          <p:spPr>
            <a:xfrm>
              <a:off x="6320" y="5601"/>
              <a:ext cx="479" cy="479"/>
            </a:xfrm>
            <a:prstGeom prst="ellipse">
              <a:avLst/>
            </a:prstGeom>
            <a:solidFill>
              <a:srgbClr val="35240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42" presetClass="entr" presetSubtype="0" fill="hold" nodeType="after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000"/>
                                        <p:tgtEl>
                                          <p:spTgt spid="110"/>
                                        </p:tgtEl>
                                      </p:cBhvr>
                                    </p:animEffect>
                                    <p:anim calcmode="lin" valueType="num">
                                      <p:cBhvr>
                                        <p:cTn id="23" dur="1000" fill="hold"/>
                                        <p:tgtEl>
                                          <p:spTgt spid="110"/>
                                        </p:tgtEl>
                                        <p:attrNameLst>
                                          <p:attrName>ppt_x</p:attrName>
                                        </p:attrNameLst>
                                      </p:cBhvr>
                                      <p:tavLst>
                                        <p:tav tm="0">
                                          <p:val>
                                            <p:strVal val="#ppt_x"/>
                                          </p:val>
                                        </p:tav>
                                        <p:tav tm="100000">
                                          <p:val>
                                            <p:strVal val="#ppt_x"/>
                                          </p:val>
                                        </p:tav>
                                      </p:tavLst>
                                    </p:anim>
                                    <p:anim calcmode="lin" valueType="num">
                                      <p:cBhvr>
                                        <p:cTn id="24" dur="1000" fill="hold"/>
                                        <p:tgtEl>
                                          <p:spTgt spid="110"/>
                                        </p:tgtEl>
                                        <p:attrNameLst>
                                          <p:attrName>ppt_y</p:attrName>
                                        </p:attrNameLst>
                                      </p:cBhvr>
                                      <p:tavLst>
                                        <p:tav tm="0">
                                          <p:val>
                                            <p:strVal val="#ppt_y+.1"/>
                                          </p:val>
                                        </p:tav>
                                        <p:tav tm="100000">
                                          <p:val>
                                            <p:strVal val="#ppt_y"/>
                                          </p:val>
                                        </p:tav>
                                      </p:tavLst>
                                    </p:anim>
                                  </p:childTnLst>
                                </p:cTn>
                              </p:par>
                            </p:childTnLst>
                          </p:cTn>
                        </p:par>
                        <p:par>
                          <p:cTn id="25" fill="hold">
                            <p:stCondLst>
                              <p:cond delay="2350"/>
                            </p:stCondLst>
                            <p:childTnLst>
                              <p:par>
                                <p:cTn id="26" presetID="42" presetClass="entr" presetSubtype="0"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1000"/>
                                        <p:tgtEl>
                                          <p:spTgt spid="109"/>
                                        </p:tgtEl>
                                      </p:cBhvr>
                                    </p:animEffect>
                                    <p:anim calcmode="lin" valueType="num">
                                      <p:cBhvr>
                                        <p:cTn id="29" dur="1000" fill="hold"/>
                                        <p:tgtEl>
                                          <p:spTgt spid="109"/>
                                        </p:tgtEl>
                                        <p:attrNameLst>
                                          <p:attrName>ppt_x</p:attrName>
                                        </p:attrNameLst>
                                      </p:cBhvr>
                                      <p:tavLst>
                                        <p:tav tm="0">
                                          <p:val>
                                            <p:strVal val="#ppt_x"/>
                                          </p:val>
                                        </p:tav>
                                        <p:tav tm="100000">
                                          <p:val>
                                            <p:strVal val="#ppt_x"/>
                                          </p:val>
                                        </p:tav>
                                      </p:tavLst>
                                    </p:anim>
                                    <p:anim calcmode="lin" valueType="num">
                                      <p:cBhvr>
                                        <p:cTn id="30" dur="1000" fill="hold"/>
                                        <p:tgtEl>
                                          <p:spTgt spid="109"/>
                                        </p:tgtEl>
                                        <p:attrNameLst>
                                          <p:attrName>ppt_y</p:attrName>
                                        </p:attrNameLst>
                                      </p:cBhvr>
                                      <p:tavLst>
                                        <p:tav tm="0">
                                          <p:val>
                                            <p:strVal val="#ppt_y+.1"/>
                                          </p:val>
                                        </p:tav>
                                        <p:tav tm="100000">
                                          <p:val>
                                            <p:strVal val="#ppt_y"/>
                                          </p:val>
                                        </p:tav>
                                      </p:tavLst>
                                    </p:anim>
                                  </p:childTnLst>
                                </p:cTn>
                              </p:par>
                            </p:childTnLst>
                          </p:cTn>
                        </p:par>
                        <p:par>
                          <p:cTn id="31" fill="hold">
                            <p:stCondLst>
                              <p:cond delay="3350"/>
                            </p:stCondLst>
                            <p:childTnLst>
                              <p:par>
                                <p:cTn id="32" presetID="21" presetClass="entr" presetSubtype="1" fill="hold"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heel(1)">
                                      <p:cBhvr>
                                        <p:cTn id="34" dur="2000"/>
                                        <p:tgtEl>
                                          <p:spTgt spid="124"/>
                                        </p:tgtEl>
                                      </p:cBhvr>
                                    </p:animEffect>
                                  </p:childTnLst>
                                </p:cTn>
                              </p:par>
                            </p:childTnLst>
                          </p:cTn>
                        </p:par>
                        <p:par>
                          <p:cTn id="35" fill="hold">
                            <p:stCondLst>
                              <p:cond delay="5350"/>
                            </p:stCondLst>
                            <p:childTnLst>
                              <p:par>
                                <p:cTn id="36" presetID="16" presetClass="entr" presetSubtype="21" fill="hold" nodeType="after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barn(inVertical)">
                                      <p:cBhvr>
                                        <p:cTn id="38"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pic>
        <p:nvPicPr>
          <p:cNvPr id="12" name="图片 11" descr="ecb1a088cd65a2fc039dda941aad286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445" y="1403985"/>
            <a:ext cx="3527425" cy="5168900"/>
          </a:xfrm>
          <a:prstGeom prst="rect">
            <a:avLst/>
          </a:prstGeom>
        </p:spPr>
      </p:pic>
      <p:grpSp>
        <p:nvGrpSpPr>
          <p:cNvPr id="147" name="组合 146"/>
          <p:cNvGrpSpPr/>
          <p:nvPr/>
        </p:nvGrpSpPr>
        <p:grpSpPr>
          <a:xfrm>
            <a:off x="3630930" y="1654175"/>
            <a:ext cx="7595235" cy="4171950"/>
            <a:chOff x="5718" y="2605"/>
            <a:chExt cx="11961" cy="6570"/>
          </a:xfrm>
        </p:grpSpPr>
        <p:grpSp>
          <p:nvGrpSpPr>
            <p:cNvPr id="144" name="组合 143"/>
            <p:cNvGrpSpPr/>
            <p:nvPr/>
          </p:nvGrpSpPr>
          <p:grpSpPr>
            <a:xfrm>
              <a:off x="9617" y="7874"/>
              <a:ext cx="7794" cy="1076"/>
              <a:chOff x="10323" y="1340"/>
              <a:chExt cx="7794" cy="1076"/>
            </a:xfrm>
          </p:grpSpPr>
          <p:sp>
            <p:nvSpPr>
              <p:cNvPr id="145" name="圆角矩形 144"/>
              <p:cNvSpPr/>
              <p:nvPr/>
            </p:nvSpPr>
            <p:spPr>
              <a:xfrm>
                <a:off x="10323" y="1425"/>
                <a:ext cx="7794" cy="9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6" name="TextBox 7"/>
              <p:cNvSpPr txBox="1"/>
              <p:nvPr/>
            </p:nvSpPr>
            <p:spPr>
              <a:xfrm>
                <a:off x="10460" y="1340"/>
                <a:ext cx="7520" cy="915"/>
              </a:xfrm>
              <a:prstGeom prst="rect">
                <a:avLst/>
              </a:prstGeom>
              <a:noFill/>
            </p:spPr>
            <p:txBody>
              <a:bodyPr wrap="square" rtlCol="0">
                <a:spAutoFit/>
              </a:bodyPr>
              <a:lstStyle/>
              <a:p>
                <a:pPr algn="ctr">
                  <a:lnSpc>
                    <a:spcPct val="150000"/>
                  </a:lnSpc>
                </a:pPr>
                <a:r>
                  <a:rPr lang="zh-CN" altLang="en-US" sz="2400" b="1" dirty="0">
                    <a:solidFill>
                      <a:schemeClr val="bg1"/>
                    </a:solidFill>
                    <a:cs typeface="+mn-ea"/>
                    <a:sym typeface="+mn-lt"/>
                  </a:rPr>
                  <a:t>塑料管理</a:t>
                </a:r>
              </a:p>
            </p:txBody>
          </p:sp>
        </p:grpSp>
        <p:grpSp>
          <p:nvGrpSpPr>
            <p:cNvPr id="13" name="组合 12"/>
            <p:cNvGrpSpPr/>
            <p:nvPr/>
          </p:nvGrpSpPr>
          <p:grpSpPr>
            <a:xfrm>
              <a:off x="10148" y="5253"/>
              <a:ext cx="1150" cy="1150"/>
              <a:chOff x="6625" y="6517"/>
              <a:chExt cx="1150" cy="1150"/>
            </a:xfrm>
          </p:grpSpPr>
          <p:sp>
            <p:nvSpPr>
              <p:cNvPr id="14" name="椭圆 13"/>
              <p:cNvSpPr/>
              <p:nvPr/>
            </p:nvSpPr>
            <p:spPr>
              <a:xfrm>
                <a:off x="6625" y="6517"/>
                <a:ext cx="1151" cy="1151"/>
              </a:xfrm>
              <a:prstGeom prst="ellipse">
                <a:avLst/>
              </a:prstGeom>
              <a:gradFill>
                <a:gsLst>
                  <a:gs pos="0">
                    <a:schemeClr val="accent6"/>
                  </a:gs>
                  <a:gs pos="95000">
                    <a:srgbClr val="0C855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形 5" descr="沙漏"/>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775" y="6696"/>
                <a:ext cx="850" cy="850"/>
              </a:xfrm>
              <a:prstGeom prst="rect">
                <a:avLst/>
              </a:prstGeom>
            </p:spPr>
          </p:pic>
        </p:grpSp>
        <p:grpSp>
          <p:nvGrpSpPr>
            <p:cNvPr id="132" name="组合 131"/>
            <p:cNvGrpSpPr/>
            <p:nvPr/>
          </p:nvGrpSpPr>
          <p:grpSpPr>
            <a:xfrm>
              <a:off x="5718" y="5253"/>
              <a:ext cx="1151" cy="1150"/>
              <a:chOff x="970556" y="5372754"/>
              <a:chExt cx="478796" cy="478796"/>
            </a:xfrm>
          </p:grpSpPr>
          <p:sp>
            <p:nvSpPr>
              <p:cNvPr id="133" name="Oval 76"/>
              <p:cNvSpPr>
                <a:spLocks noChangeArrowheads="1"/>
              </p:cNvSpPr>
              <p:nvPr/>
            </p:nvSpPr>
            <p:spPr bwMode="auto">
              <a:xfrm>
                <a:off x="970556" y="5372754"/>
                <a:ext cx="478796" cy="478796"/>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4" name="Freeform 77"/>
              <p:cNvSpPr/>
              <p:nvPr/>
            </p:nvSpPr>
            <p:spPr bwMode="auto">
              <a:xfrm>
                <a:off x="1079161" y="5479023"/>
                <a:ext cx="369024" cy="372527"/>
              </a:xfrm>
              <a:custGeom>
                <a:avLst/>
                <a:gdLst>
                  <a:gd name="T0" fmla="*/ 86 w 197"/>
                  <a:gd name="T1" fmla="*/ 0 h 199"/>
                  <a:gd name="T2" fmla="*/ 70 w 197"/>
                  <a:gd name="T3" fmla="*/ 25 h 199"/>
                  <a:gd name="T4" fmla="*/ 56 w 197"/>
                  <a:gd name="T5" fmla="*/ 0 h 199"/>
                  <a:gd name="T6" fmla="*/ 37 w 197"/>
                  <a:gd name="T7" fmla="*/ 4 h 199"/>
                  <a:gd name="T8" fmla="*/ 31 w 197"/>
                  <a:gd name="T9" fmla="*/ 33 h 199"/>
                  <a:gd name="T10" fmla="*/ 83 w 197"/>
                  <a:gd name="T11" fmla="*/ 86 h 199"/>
                  <a:gd name="T12" fmla="*/ 63 w 197"/>
                  <a:gd name="T13" fmla="*/ 101 h 199"/>
                  <a:gd name="T14" fmla="*/ 13 w 197"/>
                  <a:gd name="T15" fmla="*/ 51 h 199"/>
                  <a:gd name="T16" fmla="*/ 0 w 197"/>
                  <a:gd name="T17" fmla="*/ 64 h 199"/>
                  <a:gd name="T18" fmla="*/ 49 w 197"/>
                  <a:gd name="T19" fmla="*/ 113 h 199"/>
                  <a:gd name="T20" fmla="*/ 6 w 197"/>
                  <a:gd name="T21" fmla="*/ 147 h 199"/>
                  <a:gd name="T22" fmla="*/ 57 w 197"/>
                  <a:gd name="T23" fmla="*/ 198 h 199"/>
                  <a:gd name="T24" fmla="*/ 70 w 197"/>
                  <a:gd name="T25" fmla="*/ 199 h 199"/>
                  <a:gd name="T26" fmla="*/ 197 w 197"/>
                  <a:gd name="T27" fmla="*/ 90 h 199"/>
                  <a:gd name="T28" fmla="*/ 109 w 197"/>
                  <a:gd name="T29" fmla="*/ 2 h 199"/>
                  <a:gd name="T30" fmla="*/ 104 w 197"/>
                  <a:gd name="T31" fmla="*/ 6 h 199"/>
                  <a:gd name="T32" fmla="*/ 86 w 197"/>
                  <a:gd name="T3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99">
                    <a:moveTo>
                      <a:pt x="86" y="0"/>
                    </a:moveTo>
                    <a:cubicBezTo>
                      <a:pt x="70" y="25"/>
                      <a:pt x="70" y="25"/>
                      <a:pt x="70" y="25"/>
                    </a:cubicBezTo>
                    <a:cubicBezTo>
                      <a:pt x="56" y="0"/>
                      <a:pt x="56" y="0"/>
                      <a:pt x="56" y="0"/>
                    </a:cubicBezTo>
                    <a:cubicBezTo>
                      <a:pt x="37" y="4"/>
                      <a:pt x="37" y="4"/>
                      <a:pt x="37" y="4"/>
                    </a:cubicBezTo>
                    <a:cubicBezTo>
                      <a:pt x="31" y="33"/>
                      <a:pt x="31" y="33"/>
                      <a:pt x="31" y="33"/>
                    </a:cubicBezTo>
                    <a:cubicBezTo>
                      <a:pt x="83" y="86"/>
                      <a:pt x="83" y="86"/>
                      <a:pt x="83" y="86"/>
                    </a:cubicBezTo>
                    <a:cubicBezTo>
                      <a:pt x="63" y="101"/>
                      <a:pt x="63" y="101"/>
                      <a:pt x="63" y="101"/>
                    </a:cubicBezTo>
                    <a:cubicBezTo>
                      <a:pt x="13" y="51"/>
                      <a:pt x="13" y="51"/>
                      <a:pt x="13" y="51"/>
                    </a:cubicBezTo>
                    <a:cubicBezTo>
                      <a:pt x="0" y="64"/>
                      <a:pt x="0" y="64"/>
                      <a:pt x="0" y="64"/>
                    </a:cubicBezTo>
                    <a:cubicBezTo>
                      <a:pt x="49" y="113"/>
                      <a:pt x="49" y="113"/>
                      <a:pt x="49" y="113"/>
                    </a:cubicBezTo>
                    <a:cubicBezTo>
                      <a:pt x="6" y="147"/>
                      <a:pt x="6" y="147"/>
                      <a:pt x="6" y="147"/>
                    </a:cubicBezTo>
                    <a:cubicBezTo>
                      <a:pt x="57" y="198"/>
                      <a:pt x="57" y="198"/>
                      <a:pt x="57" y="198"/>
                    </a:cubicBezTo>
                    <a:cubicBezTo>
                      <a:pt x="61" y="199"/>
                      <a:pt x="66" y="199"/>
                      <a:pt x="70" y="199"/>
                    </a:cubicBezTo>
                    <a:cubicBezTo>
                      <a:pt x="134" y="199"/>
                      <a:pt x="188" y="152"/>
                      <a:pt x="197" y="90"/>
                    </a:cubicBezTo>
                    <a:cubicBezTo>
                      <a:pt x="109" y="2"/>
                      <a:pt x="109" y="2"/>
                      <a:pt x="109" y="2"/>
                    </a:cubicBezTo>
                    <a:cubicBezTo>
                      <a:pt x="104" y="6"/>
                      <a:pt x="104" y="6"/>
                      <a:pt x="104" y="6"/>
                    </a:cubicBezTo>
                    <a:lnTo>
                      <a:pt x="86"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5" name="Rectangle 78"/>
              <p:cNvSpPr>
                <a:spLocks noChangeArrowheads="1"/>
              </p:cNvSpPr>
              <p:nvPr/>
            </p:nvSpPr>
            <p:spPr bwMode="auto">
              <a:xfrm>
                <a:off x="1079161" y="5554930"/>
                <a:ext cx="262754" cy="4437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6" name="Rectangle 79"/>
              <p:cNvSpPr>
                <a:spLocks noChangeArrowheads="1"/>
              </p:cNvSpPr>
              <p:nvPr/>
            </p:nvSpPr>
            <p:spPr bwMode="auto">
              <a:xfrm>
                <a:off x="1090839" y="5599306"/>
                <a:ext cx="239398" cy="155317"/>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7" name="Freeform 80"/>
              <p:cNvSpPr>
                <a:spLocks noEditPoints="1"/>
              </p:cNvSpPr>
              <p:nvPr/>
            </p:nvSpPr>
            <p:spPr bwMode="auto">
              <a:xfrm>
                <a:off x="1125873" y="5469681"/>
                <a:ext cx="168163" cy="85249"/>
              </a:xfrm>
              <a:custGeom>
                <a:avLst/>
                <a:gdLst>
                  <a:gd name="T0" fmla="*/ 68 w 90"/>
                  <a:gd name="T1" fmla="*/ 0 h 45"/>
                  <a:gd name="T2" fmla="*/ 45 w 90"/>
                  <a:gd name="T3" fmla="*/ 23 h 45"/>
                  <a:gd name="T4" fmla="*/ 22 w 90"/>
                  <a:gd name="T5" fmla="*/ 0 h 45"/>
                  <a:gd name="T6" fmla="*/ 0 w 90"/>
                  <a:gd name="T7" fmla="*/ 23 h 45"/>
                  <a:gd name="T8" fmla="*/ 22 w 90"/>
                  <a:gd name="T9" fmla="*/ 45 h 45"/>
                  <a:gd name="T10" fmla="*/ 45 w 90"/>
                  <a:gd name="T11" fmla="*/ 45 h 45"/>
                  <a:gd name="T12" fmla="*/ 68 w 90"/>
                  <a:gd name="T13" fmla="*/ 45 h 45"/>
                  <a:gd name="T14" fmla="*/ 90 w 90"/>
                  <a:gd name="T15" fmla="*/ 23 h 45"/>
                  <a:gd name="T16" fmla="*/ 68 w 90"/>
                  <a:gd name="T17" fmla="*/ 0 h 45"/>
                  <a:gd name="T18" fmla="*/ 33 w 90"/>
                  <a:gd name="T19" fmla="*/ 34 h 45"/>
                  <a:gd name="T20" fmla="*/ 22 w 90"/>
                  <a:gd name="T21" fmla="*/ 34 h 45"/>
                  <a:gd name="T22" fmla="*/ 11 w 90"/>
                  <a:gd name="T23" fmla="*/ 23 h 45"/>
                  <a:gd name="T24" fmla="*/ 22 w 90"/>
                  <a:gd name="T25" fmla="*/ 12 h 45"/>
                  <a:gd name="T26" fmla="*/ 33 w 90"/>
                  <a:gd name="T27" fmla="*/ 23 h 45"/>
                  <a:gd name="T28" fmla="*/ 33 w 90"/>
                  <a:gd name="T29" fmla="*/ 34 h 45"/>
                  <a:gd name="T30" fmla="*/ 68 w 90"/>
                  <a:gd name="T31" fmla="*/ 34 h 45"/>
                  <a:gd name="T32" fmla="*/ 57 w 90"/>
                  <a:gd name="T33" fmla="*/ 34 h 45"/>
                  <a:gd name="T34" fmla="*/ 57 w 90"/>
                  <a:gd name="T35" fmla="*/ 23 h 45"/>
                  <a:gd name="T36" fmla="*/ 68 w 90"/>
                  <a:gd name="T37" fmla="*/ 12 h 45"/>
                  <a:gd name="T38" fmla="*/ 79 w 90"/>
                  <a:gd name="T39" fmla="*/ 23 h 45"/>
                  <a:gd name="T40" fmla="*/ 68 w 90"/>
                  <a:gd name="T4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45">
                    <a:moveTo>
                      <a:pt x="68" y="0"/>
                    </a:moveTo>
                    <a:cubicBezTo>
                      <a:pt x="55" y="0"/>
                      <a:pt x="45" y="10"/>
                      <a:pt x="45" y="23"/>
                    </a:cubicBezTo>
                    <a:cubicBezTo>
                      <a:pt x="45" y="10"/>
                      <a:pt x="35" y="0"/>
                      <a:pt x="22" y="0"/>
                    </a:cubicBezTo>
                    <a:cubicBezTo>
                      <a:pt x="10" y="0"/>
                      <a:pt x="0" y="10"/>
                      <a:pt x="0" y="23"/>
                    </a:cubicBezTo>
                    <a:cubicBezTo>
                      <a:pt x="0" y="35"/>
                      <a:pt x="10" y="45"/>
                      <a:pt x="22" y="45"/>
                    </a:cubicBezTo>
                    <a:cubicBezTo>
                      <a:pt x="45" y="45"/>
                      <a:pt x="45" y="45"/>
                      <a:pt x="45" y="45"/>
                    </a:cubicBezTo>
                    <a:cubicBezTo>
                      <a:pt x="68" y="45"/>
                      <a:pt x="68" y="45"/>
                      <a:pt x="68" y="45"/>
                    </a:cubicBezTo>
                    <a:cubicBezTo>
                      <a:pt x="80" y="45"/>
                      <a:pt x="90" y="35"/>
                      <a:pt x="90" y="23"/>
                    </a:cubicBezTo>
                    <a:cubicBezTo>
                      <a:pt x="90" y="10"/>
                      <a:pt x="80" y="0"/>
                      <a:pt x="68" y="0"/>
                    </a:cubicBezTo>
                    <a:close/>
                    <a:moveTo>
                      <a:pt x="33" y="34"/>
                    </a:moveTo>
                    <a:cubicBezTo>
                      <a:pt x="22" y="34"/>
                      <a:pt x="22" y="34"/>
                      <a:pt x="22" y="34"/>
                    </a:cubicBezTo>
                    <a:cubicBezTo>
                      <a:pt x="16" y="34"/>
                      <a:pt x="11" y="29"/>
                      <a:pt x="11" y="23"/>
                    </a:cubicBezTo>
                    <a:cubicBezTo>
                      <a:pt x="11" y="17"/>
                      <a:pt x="16" y="12"/>
                      <a:pt x="22" y="12"/>
                    </a:cubicBezTo>
                    <a:cubicBezTo>
                      <a:pt x="28" y="12"/>
                      <a:pt x="33" y="17"/>
                      <a:pt x="33" y="23"/>
                    </a:cubicBezTo>
                    <a:lnTo>
                      <a:pt x="33" y="34"/>
                    </a:lnTo>
                    <a:close/>
                    <a:moveTo>
                      <a:pt x="68" y="34"/>
                    </a:moveTo>
                    <a:cubicBezTo>
                      <a:pt x="57" y="34"/>
                      <a:pt x="57" y="34"/>
                      <a:pt x="57" y="34"/>
                    </a:cubicBezTo>
                    <a:cubicBezTo>
                      <a:pt x="57" y="23"/>
                      <a:pt x="57" y="23"/>
                      <a:pt x="57" y="23"/>
                    </a:cubicBezTo>
                    <a:cubicBezTo>
                      <a:pt x="57" y="17"/>
                      <a:pt x="62" y="12"/>
                      <a:pt x="68" y="12"/>
                    </a:cubicBezTo>
                    <a:cubicBezTo>
                      <a:pt x="74" y="12"/>
                      <a:pt x="79" y="17"/>
                      <a:pt x="79" y="23"/>
                    </a:cubicBezTo>
                    <a:cubicBezTo>
                      <a:pt x="79" y="29"/>
                      <a:pt x="74" y="34"/>
                      <a:pt x="68" y="34"/>
                    </a:cubicBezTo>
                    <a:close/>
                  </a:path>
                </a:pathLst>
              </a:custGeom>
              <a:solidFill>
                <a:srgbClr val="C5E1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8" name="Rectangle 81"/>
              <p:cNvSpPr>
                <a:spLocks noChangeArrowheads="1"/>
              </p:cNvSpPr>
              <p:nvPr/>
            </p:nvSpPr>
            <p:spPr bwMode="auto">
              <a:xfrm>
                <a:off x="1187766" y="5599306"/>
                <a:ext cx="45544" cy="155317"/>
              </a:xfrm>
              <a:prstGeom prst="rect">
                <a:avLst/>
              </a:prstGeom>
              <a:solidFill>
                <a:srgbClr val="C5E1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9" name="Rectangle 82"/>
              <p:cNvSpPr>
                <a:spLocks noChangeArrowheads="1"/>
              </p:cNvSpPr>
              <p:nvPr/>
            </p:nvSpPr>
            <p:spPr bwMode="auto">
              <a:xfrm>
                <a:off x="1187766" y="5554930"/>
                <a:ext cx="45544" cy="44376"/>
              </a:xfrm>
              <a:prstGeom prst="rect">
                <a:avLst/>
              </a:prstGeom>
              <a:solidFill>
                <a:srgbClr val="C5E1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44" name="组合 43"/>
            <p:cNvGrpSpPr/>
            <p:nvPr/>
          </p:nvGrpSpPr>
          <p:grpSpPr>
            <a:xfrm>
              <a:off x="10056" y="2605"/>
              <a:ext cx="1148" cy="1151"/>
              <a:chOff x="141288" y="5301748"/>
              <a:chExt cx="528285" cy="529459"/>
            </a:xfrm>
          </p:grpSpPr>
          <p:sp>
            <p:nvSpPr>
              <p:cNvPr id="45" name="Freeform 68"/>
              <p:cNvSpPr/>
              <p:nvPr/>
            </p:nvSpPr>
            <p:spPr bwMode="auto">
              <a:xfrm>
                <a:off x="141288" y="5301748"/>
                <a:ext cx="528285" cy="529459"/>
              </a:xfrm>
              <a:custGeom>
                <a:avLst/>
                <a:gdLst>
                  <a:gd name="T0" fmla="*/ 231 w 281"/>
                  <a:gd name="T1" fmla="*/ 49 h 281"/>
                  <a:gd name="T2" fmla="*/ 231 w 281"/>
                  <a:gd name="T3" fmla="*/ 231 h 281"/>
                  <a:gd name="T4" fmla="*/ 50 w 281"/>
                  <a:gd name="T5" fmla="*/ 231 h 281"/>
                  <a:gd name="T6" fmla="*/ 50 w 281"/>
                  <a:gd name="T7" fmla="*/ 49 h 281"/>
                  <a:gd name="T8" fmla="*/ 231 w 281"/>
                  <a:gd name="T9" fmla="*/ 49 h 281"/>
                </a:gdLst>
                <a:ahLst/>
                <a:cxnLst>
                  <a:cxn ang="0">
                    <a:pos x="T0" y="T1"/>
                  </a:cxn>
                  <a:cxn ang="0">
                    <a:pos x="T2" y="T3"/>
                  </a:cxn>
                  <a:cxn ang="0">
                    <a:pos x="T4" y="T5"/>
                  </a:cxn>
                  <a:cxn ang="0">
                    <a:pos x="T6" y="T7"/>
                  </a:cxn>
                  <a:cxn ang="0">
                    <a:pos x="T8" y="T9"/>
                  </a:cxn>
                </a:cxnLst>
                <a:rect l="0" t="0" r="r" b="b"/>
                <a:pathLst>
                  <a:path w="281" h="281">
                    <a:moveTo>
                      <a:pt x="231" y="49"/>
                    </a:moveTo>
                    <a:cubicBezTo>
                      <a:pt x="281" y="99"/>
                      <a:pt x="281" y="181"/>
                      <a:pt x="231" y="231"/>
                    </a:cubicBezTo>
                    <a:cubicBezTo>
                      <a:pt x="181" y="281"/>
                      <a:pt x="100" y="281"/>
                      <a:pt x="50" y="231"/>
                    </a:cubicBezTo>
                    <a:cubicBezTo>
                      <a:pt x="0" y="181"/>
                      <a:pt x="0" y="99"/>
                      <a:pt x="50" y="49"/>
                    </a:cubicBezTo>
                    <a:cubicBezTo>
                      <a:pt x="100" y="0"/>
                      <a:pt x="181" y="0"/>
                      <a:pt x="231" y="49"/>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6" name="Freeform 69"/>
              <p:cNvSpPr/>
              <p:nvPr/>
            </p:nvSpPr>
            <p:spPr bwMode="auto">
              <a:xfrm>
                <a:off x="304469" y="5463755"/>
                <a:ext cx="339277" cy="341625"/>
              </a:xfrm>
              <a:custGeom>
                <a:avLst/>
                <a:gdLst>
                  <a:gd name="T0" fmla="*/ 73 w 180"/>
                  <a:gd name="T1" fmla="*/ 181 h 181"/>
                  <a:gd name="T2" fmla="*/ 144 w 180"/>
                  <a:gd name="T3" fmla="*/ 145 h 181"/>
                  <a:gd name="T4" fmla="*/ 180 w 180"/>
                  <a:gd name="T5" fmla="*/ 73 h 181"/>
                  <a:gd name="T6" fmla="*/ 108 w 180"/>
                  <a:gd name="T7" fmla="*/ 0 h 181"/>
                  <a:gd name="T8" fmla="*/ 0 w 180"/>
                  <a:gd name="T9" fmla="*/ 108 h 181"/>
                  <a:gd name="T10" fmla="*/ 73 w 180"/>
                  <a:gd name="T11" fmla="*/ 181 h 181"/>
                </a:gdLst>
                <a:ahLst/>
                <a:cxnLst>
                  <a:cxn ang="0">
                    <a:pos x="T0" y="T1"/>
                  </a:cxn>
                  <a:cxn ang="0">
                    <a:pos x="T2" y="T3"/>
                  </a:cxn>
                  <a:cxn ang="0">
                    <a:pos x="T4" y="T5"/>
                  </a:cxn>
                  <a:cxn ang="0">
                    <a:pos x="T6" y="T7"/>
                  </a:cxn>
                  <a:cxn ang="0">
                    <a:pos x="T8" y="T9"/>
                  </a:cxn>
                  <a:cxn ang="0">
                    <a:pos x="T10" y="T11"/>
                  </a:cxn>
                </a:cxnLst>
                <a:rect l="0" t="0" r="r" b="b"/>
                <a:pathLst>
                  <a:path w="180" h="181">
                    <a:moveTo>
                      <a:pt x="73" y="181"/>
                    </a:moveTo>
                    <a:cubicBezTo>
                      <a:pt x="99" y="177"/>
                      <a:pt x="124" y="165"/>
                      <a:pt x="144" y="145"/>
                    </a:cubicBezTo>
                    <a:cubicBezTo>
                      <a:pt x="165" y="124"/>
                      <a:pt x="177" y="99"/>
                      <a:pt x="180" y="73"/>
                    </a:cubicBezTo>
                    <a:cubicBezTo>
                      <a:pt x="108" y="0"/>
                      <a:pt x="108" y="0"/>
                      <a:pt x="108" y="0"/>
                    </a:cubicBezTo>
                    <a:cubicBezTo>
                      <a:pt x="0" y="108"/>
                      <a:pt x="0" y="108"/>
                      <a:pt x="0" y="108"/>
                    </a:cubicBezTo>
                    <a:lnTo>
                      <a:pt x="73" y="181"/>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9" name="Oval 70"/>
              <p:cNvSpPr>
                <a:spLocks noChangeArrowheads="1"/>
              </p:cNvSpPr>
              <p:nvPr/>
            </p:nvSpPr>
            <p:spPr bwMode="auto">
              <a:xfrm>
                <a:off x="263381" y="5422666"/>
                <a:ext cx="286448" cy="28644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0" name="Freeform 71"/>
              <p:cNvSpPr/>
              <p:nvPr/>
            </p:nvSpPr>
            <p:spPr bwMode="auto">
              <a:xfrm>
                <a:off x="423040" y="5507192"/>
                <a:ext cx="5870" cy="4696"/>
              </a:xfrm>
              <a:custGeom>
                <a:avLst/>
                <a:gdLst>
                  <a:gd name="T0" fmla="*/ 3 w 3"/>
                  <a:gd name="T1" fmla="*/ 0 h 2"/>
                  <a:gd name="T2" fmla="*/ 3 w 3"/>
                  <a:gd name="T3" fmla="*/ 0 h 2"/>
                  <a:gd name="T4" fmla="*/ 3 w 3"/>
                  <a:gd name="T5" fmla="*/ 0 h 2"/>
                  <a:gd name="T6" fmla="*/ 2 w 3"/>
                  <a:gd name="T7" fmla="*/ 0 h 2"/>
                  <a:gd name="T8" fmla="*/ 2 w 3"/>
                  <a:gd name="T9" fmla="*/ 0 h 2"/>
                  <a:gd name="T10" fmla="*/ 2 w 3"/>
                  <a:gd name="T11" fmla="*/ 0 h 2"/>
                  <a:gd name="T12" fmla="*/ 1 w 3"/>
                  <a:gd name="T13" fmla="*/ 1 h 2"/>
                  <a:gd name="T14" fmla="*/ 1 w 3"/>
                  <a:gd name="T15" fmla="*/ 0 h 2"/>
                  <a:gd name="T16" fmla="*/ 0 w 3"/>
                  <a:gd name="T17" fmla="*/ 0 h 2"/>
                  <a:gd name="T18" fmla="*/ 0 w 3"/>
                  <a:gd name="T19" fmla="*/ 0 h 2"/>
                  <a:gd name="T20" fmla="*/ 0 w 3"/>
                  <a:gd name="T21" fmla="*/ 1 h 2"/>
                  <a:gd name="T22" fmla="*/ 0 w 3"/>
                  <a:gd name="T23" fmla="*/ 1 h 2"/>
                  <a:gd name="T24" fmla="*/ 0 w 3"/>
                  <a:gd name="T25" fmla="*/ 1 h 2"/>
                  <a:gd name="T26" fmla="*/ 0 w 3"/>
                  <a:gd name="T27" fmla="*/ 1 h 2"/>
                  <a:gd name="T28" fmla="*/ 2 w 3"/>
                  <a:gd name="T29" fmla="*/ 2 h 2"/>
                  <a:gd name="T30" fmla="*/ 2 w 3"/>
                  <a:gd name="T31" fmla="*/ 2 h 2"/>
                  <a:gd name="T32" fmla="*/ 2 w 3"/>
                  <a:gd name="T33" fmla="*/ 2 h 2"/>
                  <a:gd name="T34" fmla="*/ 3 w 3"/>
                  <a:gd name="T35" fmla="*/ 2 h 2"/>
                  <a:gd name="T36" fmla="*/ 3 w 3"/>
                  <a:gd name="T37" fmla="*/ 2 h 2"/>
                  <a:gd name="T38" fmla="*/ 3 w 3"/>
                  <a:gd name="T39" fmla="*/ 1 h 2"/>
                  <a:gd name="T40" fmla="*/ 3 w 3"/>
                  <a:gd name="T41" fmla="*/ 0 h 2"/>
                  <a:gd name="T42" fmla="*/ 3 w 3"/>
                  <a:gd name="T4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2">
                    <a:moveTo>
                      <a:pt x="3" y="0"/>
                    </a:moveTo>
                    <a:cubicBezTo>
                      <a:pt x="3" y="0"/>
                      <a:pt x="3" y="0"/>
                      <a:pt x="3" y="0"/>
                    </a:cubicBezTo>
                    <a:cubicBezTo>
                      <a:pt x="3" y="0"/>
                      <a:pt x="3" y="0"/>
                      <a:pt x="3" y="0"/>
                    </a:cubicBezTo>
                    <a:cubicBezTo>
                      <a:pt x="3" y="0"/>
                      <a:pt x="3" y="0"/>
                      <a:pt x="2" y="0"/>
                    </a:cubicBezTo>
                    <a:cubicBezTo>
                      <a:pt x="2" y="0"/>
                      <a:pt x="2" y="0"/>
                      <a:pt x="2" y="0"/>
                    </a:cubicBezTo>
                    <a:cubicBezTo>
                      <a:pt x="2" y="1"/>
                      <a:pt x="2" y="0"/>
                      <a:pt x="2" y="0"/>
                    </a:cubicBezTo>
                    <a:cubicBezTo>
                      <a:pt x="2" y="0"/>
                      <a:pt x="2" y="1"/>
                      <a:pt x="1" y="1"/>
                    </a:cubicBezTo>
                    <a:cubicBezTo>
                      <a:pt x="1" y="1"/>
                      <a:pt x="1" y="0"/>
                      <a:pt x="1" y="0"/>
                    </a:cubicBezTo>
                    <a:cubicBezTo>
                      <a:pt x="1" y="0"/>
                      <a:pt x="1" y="1"/>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1" y="1"/>
                      <a:pt x="1" y="2"/>
                      <a:pt x="2" y="2"/>
                    </a:cubicBezTo>
                    <a:cubicBezTo>
                      <a:pt x="2" y="2"/>
                      <a:pt x="2" y="2"/>
                      <a:pt x="2" y="2"/>
                    </a:cubicBezTo>
                    <a:cubicBezTo>
                      <a:pt x="2" y="2"/>
                      <a:pt x="2" y="2"/>
                      <a:pt x="2" y="2"/>
                    </a:cubicBezTo>
                    <a:cubicBezTo>
                      <a:pt x="2" y="2"/>
                      <a:pt x="3" y="2"/>
                      <a:pt x="3" y="2"/>
                    </a:cubicBezTo>
                    <a:cubicBezTo>
                      <a:pt x="3" y="2"/>
                      <a:pt x="3" y="2"/>
                      <a:pt x="3" y="2"/>
                    </a:cubicBezTo>
                    <a:cubicBezTo>
                      <a:pt x="3" y="1"/>
                      <a:pt x="3" y="1"/>
                      <a:pt x="3" y="1"/>
                    </a:cubicBezTo>
                    <a:cubicBezTo>
                      <a:pt x="3" y="1"/>
                      <a:pt x="3" y="1"/>
                      <a:pt x="3" y="0"/>
                    </a:cubicBezTo>
                    <a:cubicBezTo>
                      <a:pt x="3" y="0"/>
                      <a:pt x="3" y="0"/>
                      <a:pt x="3" y="0"/>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4" name="Freeform 72"/>
              <p:cNvSpPr/>
              <p:nvPr/>
            </p:nvSpPr>
            <p:spPr bwMode="auto">
              <a:xfrm>
                <a:off x="388995" y="5459059"/>
                <a:ext cx="14088" cy="16436"/>
              </a:xfrm>
              <a:custGeom>
                <a:avLst/>
                <a:gdLst>
                  <a:gd name="T0" fmla="*/ 6 w 7"/>
                  <a:gd name="T1" fmla="*/ 8 h 9"/>
                  <a:gd name="T2" fmla="*/ 6 w 7"/>
                  <a:gd name="T3" fmla="*/ 7 h 9"/>
                  <a:gd name="T4" fmla="*/ 6 w 7"/>
                  <a:gd name="T5" fmla="*/ 7 h 9"/>
                  <a:gd name="T6" fmla="*/ 5 w 7"/>
                  <a:gd name="T7" fmla="*/ 6 h 9"/>
                  <a:gd name="T8" fmla="*/ 5 w 7"/>
                  <a:gd name="T9" fmla="*/ 6 h 9"/>
                  <a:gd name="T10" fmla="*/ 5 w 7"/>
                  <a:gd name="T11" fmla="*/ 5 h 9"/>
                  <a:gd name="T12" fmla="*/ 5 w 7"/>
                  <a:gd name="T13" fmla="*/ 5 h 9"/>
                  <a:gd name="T14" fmla="*/ 5 w 7"/>
                  <a:gd name="T15" fmla="*/ 4 h 9"/>
                  <a:gd name="T16" fmla="*/ 4 w 7"/>
                  <a:gd name="T17" fmla="*/ 4 h 9"/>
                  <a:gd name="T18" fmla="*/ 4 w 7"/>
                  <a:gd name="T19" fmla="*/ 4 h 9"/>
                  <a:gd name="T20" fmla="*/ 4 w 7"/>
                  <a:gd name="T21" fmla="*/ 4 h 9"/>
                  <a:gd name="T22" fmla="*/ 4 w 7"/>
                  <a:gd name="T23" fmla="*/ 2 h 9"/>
                  <a:gd name="T24" fmla="*/ 3 w 7"/>
                  <a:gd name="T25" fmla="*/ 1 h 9"/>
                  <a:gd name="T26" fmla="*/ 3 w 7"/>
                  <a:gd name="T27" fmla="*/ 1 h 9"/>
                  <a:gd name="T28" fmla="*/ 4 w 7"/>
                  <a:gd name="T29" fmla="*/ 0 h 9"/>
                  <a:gd name="T30" fmla="*/ 3 w 7"/>
                  <a:gd name="T31" fmla="*/ 0 h 9"/>
                  <a:gd name="T32" fmla="*/ 2 w 7"/>
                  <a:gd name="T33" fmla="*/ 0 h 9"/>
                  <a:gd name="T34" fmla="*/ 2 w 7"/>
                  <a:gd name="T35" fmla="*/ 1 h 9"/>
                  <a:gd name="T36" fmla="*/ 1 w 7"/>
                  <a:gd name="T37" fmla="*/ 1 h 9"/>
                  <a:gd name="T38" fmla="*/ 1 w 7"/>
                  <a:gd name="T39" fmla="*/ 1 h 9"/>
                  <a:gd name="T40" fmla="*/ 2 w 7"/>
                  <a:gd name="T41" fmla="*/ 1 h 9"/>
                  <a:gd name="T42" fmla="*/ 2 w 7"/>
                  <a:gd name="T43" fmla="*/ 1 h 9"/>
                  <a:gd name="T44" fmla="*/ 1 w 7"/>
                  <a:gd name="T45" fmla="*/ 2 h 9"/>
                  <a:gd name="T46" fmla="*/ 1 w 7"/>
                  <a:gd name="T47" fmla="*/ 2 h 9"/>
                  <a:gd name="T48" fmla="*/ 1 w 7"/>
                  <a:gd name="T49" fmla="*/ 2 h 9"/>
                  <a:gd name="T50" fmla="*/ 1 w 7"/>
                  <a:gd name="T51" fmla="*/ 3 h 9"/>
                  <a:gd name="T52" fmla="*/ 1 w 7"/>
                  <a:gd name="T53" fmla="*/ 3 h 9"/>
                  <a:gd name="T54" fmla="*/ 1 w 7"/>
                  <a:gd name="T55" fmla="*/ 3 h 9"/>
                  <a:gd name="T56" fmla="*/ 2 w 7"/>
                  <a:gd name="T57" fmla="*/ 3 h 9"/>
                  <a:gd name="T58" fmla="*/ 2 w 7"/>
                  <a:gd name="T59" fmla="*/ 3 h 9"/>
                  <a:gd name="T60" fmla="*/ 2 w 7"/>
                  <a:gd name="T61" fmla="*/ 4 h 9"/>
                  <a:gd name="T62" fmla="*/ 2 w 7"/>
                  <a:gd name="T63" fmla="*/ 4 h 9"/>
                  <a:gd name="T64" fmla="*/ 2 w 7"/>
                  <a:gd name="T65" fmla="*/ 4 h 9"/>
                  <a:gd name="T66" fmla="*/ 2 w 7"/>
                  <a:gd name="T67" fmla="*/ 4 h 9"/>
                  <a:gd name="T68" fmla="*/ 2 w 7"/>
                  <a:gd name="T69" fmla="*/ 4 h 9"/>
                  <a:gd name="T70" fmla="*/ 3 w 7"/>
                  <a:gd name="T71" fmla="*/ 4 h 9"/>
                  <a:gd name="T72" fmla="*/ 2 w 7"/>
                  <a:gd name="T73" fmla="*/ 5 h 9"/>
                  <a:gd name="T74" fmla="*/ 1 w 7"/>
                  <a:gd name="T75" fmla="*/ 5 h 9"/>
                  <a:gd name="T76" fmla="*/ 1 w 7"/>
                  <a:gd name="T77" fmla="*/ 6 h 9"/>
                  <a:gd name="T78" fmla="*/ 1 w 7"/>
                  <a:gd name="T79" fmla="*/ 6 h 9"/>
                  <a:gd name="T80" fmla="*/ 1 w 7"/>
                  <a:gd name="T81" fmla="*/ 6 h 9"/>
                  <a:gd name="T82" fmla="*/ 1 w 7"/>
                  <a:gd name="T83" fmla="*/ 6 h 9"/>
                  <a:gd name="T84" fmla="*/ 1 w 7"/>
                  <a:gd name="T85" fmla="*/ 7 h 9"/>
                  <a:gd name="T86" fmla="*/ 1 w 7"/>
                  <a:gd name="T87" fmla="*/ 7 h 9"/>
                  <a:gd name="T88" fmla="*/ 2 w 7"/>
                  <a:gd name="T89" fmla="*/ 8 h 9"/>
                  <a:gd name="T90" fmla="*/ 2 w 7"/>
                  <a:gd name="T91" fmla="*/ 8 h 9"/>
                  <a:gd name="T92" fmla="*/ 2 w 7"/>
                  <a:gd name="T93" fmla="*/ 8 h 9"/>
                  <a:gd name="T94" fmla="*/ 2 w 7"/>
                  <a:gd name="T95" fmla="*/ 8 h 9"/>
                  <a:gd name="T96" fmla="*/ 1 w 7"/>
                  <a:gd name="T97" fmla="*/ 8 h 9"/>
                  <a:gd name="T98" fmla="*/ 0 w 7"/>
                  <a:gd name="T99" fmla="*/ 9 h 9"/>
                  <a:gd name="T100" fmla="*/ 0 w 7"/>
                  <a:gd name="T101" fmla="*/ 9 h 9"/>
                  <a:gd name="T102" fmla="*/ 1 w 7"/>
                  <a:gd name="T103" fmla="*/ 9 h 9"/>
                  <a:gd name="T104" fmla="*/ 1 w 7"/>
                  <a:gd name="T105" fmla="*/ 9 h 9"/>
                  <a:gd name="T106" fmla="*/ 2 w 7"/>
                  <a:gd name="T107" fmla="*/ 9 h 9"/>
                  <a:gd name="T108" fmla="*/ 4 w 7"/>
                  <a:gd name="T109" fmla="*/ 9 h 9"/>
                  <a:gd name="T110" fmla="*/ 5 w 7"/>
                  <a:gd name="T111" fmla="*/ 9 h 9"/>
                  <a:gd name="T112" fmla="*/ 6 w 7"/>
                  <a:gd name="T113" fmla="*/ 8 h 9"/>
                  <a:gd name="T114" fmla="*/ 6 w 7"/>
                  <a:gd name="T115" fmla="*/ 8 h 9"/>
                  <a:gd name="T116" fmla="*/ 6 w 7"/>
                  <a:gd name="T1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9">
                    <a:moveTo>
                      <a:pt x="6" y="8"/>
                    </a:moveTo>
                    <a:cubicBezTo>
                      <a:pt x="6" y="8"/>
                      <a:pt x="6" y="8"/>
                      <a:pt x="6" y="8"/>
                    </a:cubicBezTo>
                    <a:cubicBezTo>
                      <a:pt x="6" y="8"/>
                      <a:pt x="6" y="8"/>
                      <a:pt x="6" y="8"/>
                    </a:cubicBezTo>
                    <a:cubicBezTo>
                      <a:pt x="6" y="8"/>
                      <a:pt x="6" y="8"/>
                      <a:pt x="6" y="7"/>
                    </a:cubicBezTo>
                    <a:cubicBezTo>
                      <a:pt x="6" y="7"/>
                      <a:pt x="6" y="7"/>
                      <a:pt x="7" y="7"/>
                    </a:cubicBezTo>
                    <a:cubicBezTo>
                      <a:pt x="7" y="7"/>
                      <a:pt x="7" y="7"/>
                      <a:pt x="6" y="7"/>
                    </a:cubicBezTo>
                    <a:cubicBezTo>
                      <a:pt x="6" y="7"/>
                      <a:pt x="6" y="7"/>
                      <a:pt x="6" y="7"/>
                    </a:cubicBezTo>
                    <a:cubicBezTo>
                      <a:pt x="6" y="7"/>
                      <a:pt x="5" y="6"/>
                      <a:pt x="5" y="6"/>
                    </a:cubicBezTo>
                    <a:cubicBezTo>
                      <a:pt x="5" y="6"/>
                      <a:pt x="5" y="6"/>
                      <a:pt x="5" y="6"/>
                    </a:cubicBezTo>
                    <a:cubicBezTo>
                      <a:pt x="5" y="6"/>
                      <a:pt x="5" y="6"/>
                      <a:pt x="5" y="6"/>
                    </a:cubicBezTo>
                    <a:cubicBezTo>
                      <a:pt x="5" y="6"/>
                      <a:pt x="5" y="6"/>
                      <a:pt x="5" y="6"/>
                    </a:cubicBezTo>
                    <a:cubicBezTo>
                      <a:pt x="5" y="6"/>
                      <a:pt x="5" y="6"/>
                      <a:pt x="5" y="5"/>
                    </a:cubicBezTo>
                    <a:cubicBezTo>
                      <a:pt x="5" y="5"/>
                      <a:pt x="5" y="5"/>
                      <a:pt x="5" y="5"/>
                    </a:cubicBezTo>
                    <a:cubicBezTo>
                      <a:pt x="5" y="5"/>
                      <a:pt x="5" y="5"/>
                      <a:pt x="5" y="5"/>
                    </a:cubicBezTo>
                    <a:cubicBezTo>
                      <a:pt x="5" y="5"/>
                      <a:pt x="5" y="5"/>
                      <a:pt x="5" y="5"/>
                    </a:cubicBezTo>
                    <a:cubicBezTo>
                      <a:pt x="5" y="4"/>
                      <a:pt x="5" y="4"/>
                      <a:pt x="5" y="4"/>
                    </a:cubicBezTo>
                    <a:cubicBezTo>
                      <a:pt x="5"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3"/>
                      <a:pt x="4" y="3"/>
                    </a:cubicBezTo>
                    <a:cubicBezTo>
                      <a:pt x="4" y="3"/>
                      <a:pt x="4" y="2"/>
                      <a:pt x="4" y="2"/>
                    </a:cubicBezTo>
                    <a:cubicBezTo>
                      <a:pt x="4" y="2"/>
                      <a:pt x="4" y="1"/>
                      <a:pt x="4" y="1"/>
                    </a:cubicBezTo>
                    <a:cubicBezTo>
                      <a:pt x="5" y="1"/>
                      <a:pt x="3" y="1"/>
                      <a:pt x="3" y="1"/>
                    </a:cubicBezTo>
                    <a:cubicBezTo>
                      <a:pt x="3" y="1"/>
                      <a:pt x="3" y="1"/>
                      <a:pt x="3" y="1"/>
                    </a:cubicBezTo>
                    <a:cubicBezTo>
                      <a:pt x="3" y="1"/>
                      <a:pt x="3" y="1"/>
                      <a:pt x="3" y="1"/>
                    </a:cubicBezTo>
                    <a:cubicBezTo>
                      <a:pt x="3" y="1"/>
                      <a:pt x="3" y="1"/>
                      <a:pt x="3" y="1"/>
                    </a:cubicBezTo>
                    <a:cubicBezTo>
                      <a:pt x="3" y="0"/>
                      <a:pt x="4" y="0"/>
                      <a:pt x="4" y="0"/>
                    </a:cubicBezTo>
                    <a:cubicBezTo>
                      <a:pt x="4" y="0"/>
                      <a:pt x="4" y="0"/>
                      <a:pt x="4" y="0"/>
                    </a:cubicBezTo>
                    <a:cubicBezTo>
                      <a:pt x="3" y="0"/>
                      <a:pt x="3" y="0"/>
                      <a:pt x="3" y="0"/>
                    </a:cubicBezTo>
                    <a:cubicBezTo>
                      <a:pt x="3" y="0"/>
                      <a:pt x="3" y="0"/>
                      <a:pt x="3" y="0"/>
                    </a:cubicBezTo>
                    <a:cubicBezTo>
                      <a:pt x="3" y="0"/>
                      <a:pt x="2" y="0"/>
                      <a:pt x="2" y="0"/>
                    </a:cubicBezTo>
                    <a:cubicBezTo>
                      <a:pt x="2" y="0"/>
                      <a:pt x="2" y="1"/>
                      <a:pt x="2" y="1"/>
                    </a:cubicBezTo>
                    <a:cubicBezTo>
                      <a:pt x="2" y="1"/>
                      <a:pt x="2" y="1"/>
                      <a:pt x="2" y="1"/>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2" y="1"/>
                      <a:pt x="2" y="1"/>
                    </a:cubicBezTo>
                    <a:cubicBezTo>
                      <a:pt x="2"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1" y="4"/>
                      <a:pt x="1"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3" y="4"/>
                      <a:pt x="3" y="4"/>
                    </a:cubicBezTo>
                    <a:cubicBezTo>
                      <a:pt x="3" y="4"/>
                      <a:pt x="3" y="4"/>
                      <a:pt x="3" y="4"/>
                    </a:cubicBezTo>
                    <a:cubicBezTo>
                      <a:pt x="3" y="4"/>
                      <a:pt x="3" y="4"/>
                      <a:pt x="3" y="4"/>
                    </a:cubicBezTo>
                    <a:cubicBezTo>
                      <a:pt x="3" y="5"/>
                      <a:pt x="3" y="5"/>
                      <a:pt x="2" y="5"/>
                    </a:cubicBezTo>
                    <a:cubicBezTo>
                      <a:pt x="2" y="6"/>
                      <a:pt x="2" y="6"/>
                      <a:pt x="1" y="5"/>
                    </a:cubicBezTo>
                    <a:cubicBezTo>
                      <a:pt x="1" y="5"/>
                      <a:pt x="1" y="5"/>
                      <a:pt x="1" y="5"/>
                    </a:cubicBezTo>
                    <a:cubicBezTo>
                      <a:pt x="1" y="5"/>
                      <a:pt x="1" y="5"/>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2" y="6"/>
                      <a:pt x="2" y="7"/>
                      <a:pt x="1" y="7"/>
                    </a:cubicBezTo>
                    <a:cubicBezTo>
                      <a:pt x="1" y="7"/>
                      <a:pt x="1" y="7"/>
                      <a:pt x="1" y="7"/>
                    </a:cubicBezTo>
                    <a:cubicBezTo>
                      <a:pt x="1" y="7"/>
                      <a:pt x="0" y="7"/>
                      <a:pt x="0" y="7"/>
                    </a:cubicBezTo>
                    <a:cubicBezTo>
                      <a:pt x="0" y="7"/>
                      <a:pt x="0" y="7"/>
                      <a:pt x="1" y="7"/>
                    </a:cubicBezTo>
                    <a:cubicBezTo>
                      <a:pt x="1" y="8"/>
                      <a:pt x="1" y="7"/>
                      <a:pt x="1" y="7"/>
                    </a:cubicBezTo>
                    <a:cubicBezTo>
                      <a:pt x="1" y="7"/>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1" y="8"/>
                    </a:cubicBezTo>
                    <a:cubicBezTo>
                      <a:pt x="1" y="8"/>
                      <a:pt x="1" y="8"/>
                      <a:pt x="0" y="9"/>
                    </a:cubicBezTo>
                    <a:cubicBezTo>
                      <a:pt x="0" y="9"/>
                      <a:pt x="0" y="9"/>
                      <a:pt x="0" y="9"/>
                    </a:cubicBezTo>
                    <a:cubicBezTo>
                      <a:pt x="0" y="9"/>
                      <a:pt x="0" y="9"/>
                      <a:pt x="0" y="9"/>
                    </a:cubicBezTo>
                    <a:cubicBezTo>
                      <a:pt x="0" y="9"/>
                      <a:pt x="0" y="9"/>
                      <a:pt x="0" y="9"/>
                    </a:cubicBezTo>
                    <a:cubicBezTo>
                      <a:pt x="0" y="9"/>
                      <a:pt x="0" y="9"/>
                      <a:pt x="0" y="9"/>
                    </a:cubicBezTo>
                    <a:cubicBezTo>
                      <a:pt x="1" y="9"/>
                      <a:pt x="1" y="9"/>
                      <a:pt x="1" y="9"/>
                    </a:cubicBezTo>
                    <a:cubicBezTo>
                      <a:pt x="1" y="9"/>
                      <a:pt x="1" y="9"/>
                      <a:pt x="1" y="9"/>
                    </a:cubicBezTo>
                    <a:cubicBezTo>
                      <a:pt x="1" y="9"/>
                      <a:pt x="1" y="9"/>
                      <a:pt x="1" y="9"/>
                    </a:cubicBezTo>
                    <a:cubicBezTo>
                      <a:pt x="1" y="9"/>
                      <a:pt x="1" y="9"/>
                      <a:pt x="2" y="9"/>
                    </a:cubicBezTo>
                    <a:cubicBezTo>
                      <a:pt x="2" y="9"/>
                      <a:pt x="2" y="9"/>
                      <a:pt x="2" y="9"/>
                    </a:cubicBezTo>
                    <a:cubicBezTo>
                      <a:pt x="3" y="9"/>
                      <a:pt x="3" y="8"/>
                      <a:pt x="3" y="8"/>
                    </a:cubicBezTo>
                    <a:cubicBezTo>
                      <a:pt x="3" y="8"/>
                      <a:pt x="4" y="9"/>
                      <a:pt x="4" y="9"/>
                    </a:cubicBezTo>
                    <a:cubicBezTo>
                      <a:pt x="4" y="9"/>
                      <a:pt x="4" y="9"/>
                      <a:pt x="4" y="9"/>
                    </a:cubicBezTo>
                    <a:cubicBezTo>
                      <a:pt x="4" y="9"/>
                      <a:pt x="5" y="9"/>
                      <a:pt x="5" y="9"/>
                    </a:cubicBezTo>
                    <a:cubicBezTo>
                      <a:pt x="5" y="9"/>
                      <a:pt x="5" y="9"/>
                      <a:pt x="5" y="9"/>
                    </a:cubicBezTo>
                    <a:cubicBezTo>
                      <a:pt x="5" y="9"/>
                      <a:pt x="6" y="9"/>
                      <a:pt x="6"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7" name="Freeform 73"/>
              <p:cNvSpPr/>
              <p:nvPr/>
            </p:nvSpPr>
            <p:spPr bwMode="auto">
              <a:xfrm>
                <a:off x="381951" y="5463755"/>
                <a:ext cx="9392" cy="8218"/>
              </a:xfrm>
              <a:custGeom>
                <a:avLst/>
                <a:gdLst>
                  <a:gd name="T0" fmla="*/ 4 w 5"/>
                  <a:gd name="T1" fmla="*/ 1 h 4"/>
                  <a:gd name="T2" fmla="*/ 5 w 5"/>
                  <a:gd name="T3" fmla="*/ 1 h 4"/>
                  <a:gd name="T4" fmla="*/ 4 w 5"/>
                  <a:gd name="T5" fmla="*/ 0 h 4"/>
                  <a:gd name="T6" fmla="*/ 2 w 5"/>
                  <a:gd name="T7" fmla="*/ 1 h 4"/>
                  <a:gd name="T8" fmla="*/ 2 w 5"/>
                  <a:gd name="T9" fmla="*/ 1 h 4"/>
                  <a:gd name="T10" fmla="*/ 2 w 5"/>
                  <a:gd name="T11" fmla="*/ 1 h 4"/>
                  <a:gd name="T12" fmla="*/ 1 w 5"/>
                  <a:gd name="T13" fmla="*/ 2 h 4"/>
                  <a:gd name="T14" fmla="*/ 1 w 5"/>
                  <a:gd name="T15" fmla="*/ 2 h 4"/>
                  <a:gd name="T16" fmla="*/ 1 w 5"/>
                  <a:gd name="T17" fmla="*/ 3 h 4"/>
                  <a:gd name="T18" fmla="*/ 0 w 5"/>
                  <a:gd name="T19" fmla="*/ 4 h 4"/>
                  <a:gd name="T20" fmla="*/ 0 w 5"/>
                  <a:gd name="T21" fmla="*/ 4 h 4"/>
                  <a:gd name="T22" fmla="*/ 1 w 5"/>
                  <a:gd name="T23" fmla="*/ 4 h 4"/>
                  <a:gd name="T24" fmla="*/ 2 w 5"/>
                  <a:gd name="T25" fmla="*/ 4 h 4"/>
                  <a:gd name="T26" fmla="*/ 2 w 5"/>
                  <a:gd name="T27" fmla="*/ 4 h 4"/>
                  <a:gd name="T28" fmla="*/ 3 w 5"/>
                  <a:gd name="T29" fmla="*/ 3 h 4"/>
                  <a:gd name="T30" fmla="*/ 4 w 5"/>
                  <a:gd name="T31" fmla="*/ 3 h 4"/>
                  <a:gd name="T32" fmla="*/ 4 w 5"/>
                  <a:gd name="T33" fmla="*/ 2 h 4"/>
                  <a:gd name="T34" fmla="*/ 4 w 5"/>
                  <a:gd name="T35" fmla="*/ 2 h 4"/>
                  <a:gd name="T36" fmla="*/ 4 w 5"/>
                  <a:gd name="T3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4">
                    <a:moveTo>
                      <a:pt x="4" y="1"/>
                    </a:moveTo>
                    <a:cubicBezTo>
                      <a:pt x="5" y="1"/>
                      <a:pt x="5" y="1"/>
                      <a:pt x="5" y="1"/>
                    </a:cubicBezTo>
                    <a:cubicBezTo>
                      <a:pt x="5" y="1"/>
                      <a:pt x="4" y="0"/>
                      <a:pt x="4" y="0"/>
                    </a:cubicBezTo>
                    <a:cubicBezTo>
                      <a:pt x="3" y="0"/>
                      <a:pt x="3" y="1"/>
                      <a:pt x="2" y="1"/>
                    </a:cubicBezTo>
                    <a:cubicBezTo>
                      <a:pt x="2" y="1"/>
                      <a:pt x="2" y="1"/>
                      <a:pt x="2" y="1"/>
                    </a:cubicBezTo>
                    <a:cubicBezTo>
                      <a:pt x="2" y="1"/>
                      <a:pt x="2" y="1"/>
                      <a:pt x="2" y="1"/>
                    </a:cubicBezTo>
                    <a:cubicBezTo>
                      <a:pt x="2" y="2"/>
                      <a:pt x="1" y="2"/>
                      <a:pt x="1" y="2"/>
                    </a:cubicBezTo>
                    <a:cubicBezTo>
                      <a:pt x="1" y="2"/>
                      <a:pt x="1" y="2"/>
                      <a:pt x="1" y="2"/>
                    </a:cubicBezTo>
                    <a:cubicBezTo>
                      <a:pt x="1" y="2"/>
                      <a:pt x="1" y="2"/>
                      <a:pt x="1" y="3"/>
                    </a:cubicBezTo>
                    <a:cubicBezTo>
                      <a:pt x="1" y="3"/>
                      <a:pt x="1" y="3"/>
                      <a:pt x="0" y="4"/>
                    </a:cubicBezTo>
                    <a:cubicBezTo>
                      <a:pt x="0" y="4"/>
                      <a:pt x="0" y="4"/>
                      <a:pt x="0" y="4"/>
                    </a:cubicBezTo>
                    <a:cubicBezTo>
                      <a:pt x="0" y="4"/>
                      <a:pt x="1" y="4"/>
                      <a:pt x="1" y="4"/>
                    </a:cubicBezTo>
                    <a:cubicBezTo>
                      <a:pt x="2" y="4"/>
                      <a:pt x="2" y="4"/>
                      <a:pt x="2" y="4"/>
                    </a:cubicBezTo>
                    <a:cubicBezTo>
                      <a:pt x="2" y="4"/>
                      <a:pt x="2" y="4"/>
                      <a:pt x="2" y="4"/>
                    </a:cubicBezTo>
                    <a:cubicBezTo>
                      <a:pt x="3" y="4"/>
                      <a:pt x="3" y="4"/>
                      <a:pt x="3" y="3"/>
                    </a:cubicBezTo>
                    <a:cubicBezTo>
                      <a:pt x="4" y="3"/>
                      <a:pt x="4" y="3"/>
                      <a:pt x="4" y="3"/>
                    </a:cubicBezTo>
                    <a:cubicBezTo>
                      <a:pt x="4" y="3"/>
                      <a:pt x="4" y="2"/>
                      <a:pt x="4" y="2"/>
                    </a:cubicBezTo>
                    <a:cubicBezTo>
                      <a:pt x="4" y="2"/>
                      <a:pt x="4" y="2"/>
                      <a:pt x="4" y="2"/>
                    </a:cubicBezTo>
                    <a:cubicBezTo>
                      <a:pt x="4" y="1"/>
                      <a:pt x="4" y="1"/>
                      <a:pt x="4" y="1"/>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8" name="Freeform 74"/>
              <p:cNvSpPr/>
              <p:nvPr/>
            </p:nvSpPr>
            <p:spPr bwMode="auto">
              <a:xfrm>
                <a:off x="263381" y="5544759"/>
                <a:ext cx="46959" cy="113875"/>
              </a:xfrm>
              <a:custGeom>
                <a:avLst/>
                <a:gdLst>
                  <a:gd name="T0" fmla="*/ 17 w 25"/>
                  <a:gd name="T1" fmla="*/ 30 h 60"/>
                  <a:gd name="T2" fmla="*/ 14 w 25"/>
                  <a:gd name="T3" fmla="*/ 27 h 60"/>
                  <a:gd name="T4" fmla="*/ 14 w 25"/>
                  <a:gd name="T5" fmla="*/ 26 h 60"/>
                  <a:gd name="T6" fmla="*/ 12 w 25"/>
                  <a:gd name="T7" fmla="*/ 25 h 60"/>
                  <a:gd name="T8" fmla="*/ 11 w 25"/>
                  <a:gd name="T9" fmla="*/ 21 h 60"/>
                  <a:gd name="T10" fmla="*/ 4 w 25"/>
                  <a:gd name="T11" fmla="*/ 11 h 60"/>
                  <a:gd name="T12" fmla="*/ 2 w 25"/>
                  <a:gd name="T13" fmla="*/ 3 h 60"/>
                  <a:gd name="T14" fmla="*/ 2 w 25"/>
                  <a:gd name="T15" fmla="*/ 1 h 60"/>
                  <a:gd name="T16" fmla="*/ 1 w 25"/>
                  <a:gd name="T17" fmla="*/ 0 h 60"/>
                  <a:gd name="T18" fmla="*/ 1 w 25"/>
                  <a:gd name="T19" fmla="*/ 0 h 60"/>
                  <a:gd name="T20" fmla="*/ 0 w 25"/>
                  <a:gd name="T21" fmla="*/ 11 h 60"/>
                  <a:gd name="T22" fmla="*/ 18 w 25"/>
                  <a:gd name="T23" fmla="*/ 60 h 60"/>
                  <a:gd name="T24" fmla="*/ 20 w 25"/>
                  <a:gd name="T25" fmla="*/ 57 h 60"/>
                  <a:gd name="T26" fmla="*/ 21 w 25"/>
                  <a:gd name="T27" fmla="*/ 57 h 60"/>
                  <a:gd name="T28" fmla="*/ 22 w 25"/>
                  <a:gd name="T29" fmla="*/ 56 h 60"/>
                  <a:gd name="T30" fmla="*/ 22 w 25"/>
                  <a:gd name="T31" fmla="*/ 54 h 60"/>
                  <a:gd name="T32" fmla="*/ 22 w 25"/>
                  <a:gd name="T33" fmla="*/ 49 h 60"/>
                  <a:gd name="T34" fmla="*/ 22 w 25"/>
                  <a:gd name="T35" fmla="*/ 48 h 60"/>
                  <a:gd name="T36" fmla="*/ 22 w 25"/>
                  <a:gd name="T37" fmla="*/ 48 h 60"/>
                  <a:gd name="T38" fmla="*/ 23 w 25"/>
                  <a:gd name="T39" fmla="*/ 43 h 60"/>
                  <a:gd name="T40" fmla="*/ 24 w 25"/>
                  <a:gd name="T41" fmla="*/ 42 h 60"/>
                  <a:gd name="T42" fmla="*/ 25 w 25"/>
                  <a:gd name="T43" fmla="*/ 40 h 60"/>
                  <a:gd name="T44" fmla="*/ 17 w 25"/>
                  <a:gd name="T4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60">
                    <a:moveTo>
                      <a:pt x="17" y="30"/>
                    </a:moveTo>
                    <a:cubicBezTo>
                      <a:pt x="16" y="29"/>
                      <a:pt x="15" y="27"/>
                      <a:pt x="14" y="27"/>
                    </a:cubicBezTo>
                    <a:cubicBezTo>
                      <a:pt x="14" y="26"/>
                      <a:pt x="14" y="26"/>
                      <a:pt x="14" y="26"/>
                    </a:cubicBezTo>
                    <a:cubicBezTo>
                      <a:pt x="13" y="25"/>
                      <a:pt x="13" y="25"/>
                      <a:pt x="12" y="25"/>
                    </a:cubicBezTo>
                    <a:cubicBezTo>
                      <a:pt x="12" y="25"/>
                      <a:pt x="10" y="22"/>
                      <a:pt x="11" y="21"/>
                    </a:cubicBezTo>
                    <a:cubicBezTo>
                      <a:pt x="11" y="19"/>
                      <a:pt x="8" y="14"/>
                      <a:pt x="4" y="11"/>
                    </a:cubicBezTo>
                    <a:cubicBezTo>
                      <a:pt x="4" y="10"/>
                      <a:pt x="2" y="3"/>
                      <a:pt x="2" y="3"/>
                    </a:cubicBezTo>
                    <a:cubicBezTo>
                      <a:pt x="2" y="3"/>
                      <a:pt x="2" y="1"/>
                      <a:pt x="2" y="1"/>
                    </a:cubicBezTo>
                    <a:cubicBezTo>
                      <a:pt x="2" y="0"/>
                      <a:pt x="1" y="0"/>
                      <a:pt x="1" y="0"/>
                    </a:cubicBezTo>
                    <a:cubicBezTo>
                      <a:pt x="1" y="0"/>
                      <a:pt x="1" y="0"/>
                      <a:pt x="1" y="0"/>
                    </a:cubicBezTo>
                    <a:cubicBezTo>
                      <a:pt x="0" y="3"/>
                      <a:pt x="0" y="7"/>
                      <a:pt x="0" y="11"/>
                    </a:cubicBezTo>
                    <a:cubicBezTo>
                      <a:pt x="0" y="30"/>
                      <a:pt x="7" y="47"/>
                      <a:pt x="18" y="60"/>
                    </a:cubicBezTo>
                    <a:cubicBezTo>
                      <a:pt x="19" y="59"/>
                      <a:pt x="20" y="57"/>
                      <a:pt x="20" y="57"/>
                    </a:cubicBezTo>
                    <a:cubicBezTo>
                      <a:pt x="20" y="56"/>
                      <a:pt x="21" y="56"/>
                      <a:pt x="21" y="57"/>
                    </a:cubicBezTo>
                    <a:cubicBezTo>
                      <a:pt x="22" y="57"/>
                      <a:pt x="22" y="56"/>
                      <a:pt x="22" y="56"/>
                    </a:cubicBezTo>
                    <a:cubicBezTo>
                      <a:pt x="22" y="55"/>
                      <a:pt x="22" y="55"/>
                      <a:pt x="22" y="54"/>
                    </a:cubicBezTo>
                    <a:cubicBezTo>
                      <a:pt x="22" y="53"/>
                      <a:pt x="22" y="50"/>
                      <a:pt x="22" y="49"/>
                    </a:cubicBezTo>
                    <a:cubicBezTo>
                      <a:pt x="22" y="49"/>
                      <a:pt x="22" y="49"/>
                      <a:pt x="22" y="48"/>
                    </a:cubicBezTo>
                    <a:cubicBezTo>
                      <a:pt x="22" y="48"/>
                      <a:pt x="22" y="48"/>
                      <a:pt x="22" y="48"/>
                    </a:cubicBezTo>
                    <a:cubicBezTo>
                      <a:pt x="22" y="51"/>
                      <a:pt x="22" y="44"/>
                      <a:pt x="23" y="43"/>
                    </a:cubicBezTo>
                    <a:cubicBezTo>
                      <a:pt x="23" y="43"/>
                      <a:pt x="24" y="43"/>
                      <a:pt x="24" y="42"/>
                    </a:cubicBezTo>
                    <a:cubicBezTo>
                      <a:pt x="24" y="41"/>
                      <a:pt x="25" y="40"/>
                      <a:pt x="25" y="40"/>
                    </a:cubicBezTo>
                    <a:cubicBezTo>
                      <a:pt x="25" y="38"/>
                      <a:pt x="19" y="31"/>
                      <a:pt x="17" y="30"/>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59" name="Freeform 75"/>
              <p:cNvSpPr/>
              <p:nvPr/>
            </p:nvSpPr>
            <p:spPr bwMode="auto">
              <a:xfrm>
                <a:off x="313861" y="545671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0" name="Freeform 76"/>
              <p:cNvSpPr/>
              <p:nvPr/>
            </p:nvSpPr>
            <p:spPr bwMode="auto">
              <a:xfrm>
                <a:off x="316209" y="5454363"/>
                <a:ext cx="1174" cy="2348"/>
              </a:xfrm>
              <a:custGeom>
                <a:avLst/>
                <a:gdLst>
                  <a:gd name="T0" fmla="*/ 0 w 1"/>
                  <a:gd name="T1" fmla="*/ 1 h 1"/>
                  <a:gd name="T2" fmla="*/ 0 w 1"/>
                  <a:gd name="T3" fmla="*/ 0 h 1"/>
                  <a:gd name="T4" fmla="*/ 1 w 1"/>
                  <a:gd name="T5" fmla="*/ 0 h 1"/>
                  <a:gd name="T6" fmla="*/ 1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0"/>
                      <a:pt x="0" y="0"/>
                    </a:cubicBezTo>
                    <a:cubicBezTo>
                      <a:pt x="0" y="0"/>
                      <a:pt x="0" y="0"/>
                      <a:pt x="1" y="0"/>
                    </a:cubicBezTo>
                    <a:cubicBezTo>
                      <a:pt x="1" y="0"/>
                      <a:pt x="1" y="0"/>
                      <a:pt x="1" y="0"/>
                    </a:cubicBezTo>
                    <a:cubicBezTo>
                      <a:pt x="0" y="0"/>
                      <a:pt x="0" y="0"/>
                      <a:pt x="0" y="0"/>
                    </a:cubicBezTo>
                    <a:cubicBezTo>
                      <a:pt x="0" y="1"/>
                      <a:pt x="0" y="1"/>
                      <a:pt x="0" y="1"/>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1" name="Freeform 77"/>
              <p:cNvSpPr/>
              <p:nvPr/>
            </p:nvSpPr>
            <p:spPr bwMode="auto">
              <a:xfrm>
                <a:off x="310339" y="5459059"/>
                <a:ext cx="3522" cy="1174"/>
              </a:xfrm>
              <a:custGeom>
                <a:avLst/>
                <a:gdLst>
                  <a:gd name="T0" fmla="*/ 1 w 2"/>
                  <a:gd name="T1" fmla="*/ 1 h 1"/>
                  <a:gd name="T2" fmla="*/ 1 w 2"/>
                  <a:gd name="T3" fmla="*/ 0 h 1"/>
                  <a:gd name="T4" fmla="*/ 1 w 2"/>
                  <a:gd name="T5" fmla="*/ 0 h 1"/>
                  <a:gd name="T6" fmla="*/ 2 w 2"/>
                  <a:gd name="T7" fmla="*/ 0 h 1"/>
                  <a:gd name="T8" fmla="*/ 0 w 2"/>
                  <a:gd name="T9" fmla="*/ 1 h 1"/>
                  <a:gd name="T10" fmla="*/ 1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1" y="1"/>
                    </a:moveTo>
                    <a:cubicBezTo>
                      <a:pt x="1" y="1"/>
                      <a:pt x="1" y="1"/>
                      <a:pt x="1" y="0"/>
                    </a:cubicBezTo>
                    <a:cubicBezTo>
                      <a:pt x="1" y="0"/>
                      <a:pt x="1" y="0"/>
                      <a:pt x="1" y="0"/>
                    </a:cubicBezTo>
                    <a:cubicBezTo>
                      <a:pt x="1" y="0"/>
                      <a:pt x="1" y="0"/>
                      <a:pt x="2" y="0"/>
                    </a:cubicBezTo>
                    <a:cubicBezTo>
                      <a:pt x="1" y="0"/>
                      <a:pt x="0" y="1"/>
                      <a:pt x="0" y="1"/>
                    </a:cubicBezTo>
                    <a:cubicBezTo>
                      <a:pt x="0" y="1"/>
                      <a:pt x="1" y="1"/>
                      <a:pt x="1" y="1"/>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2" name="Freeform 78"/>
              <p:cNvSpPr/>
              <p:nvPr/>
            </p:nvSpPr>
            <p:spPr bwMode="auto">
              <a:xfrm>
                <a:off x="319731" y="5441450"/>
                <a:ext cx="17610" cy="12914"/>
              </a:xfrm>
              <a:custGeom>
                <a:avLst/>
                <a:gdLst>
                  <a:gd name="T0" fmla="*/ 0 w 9"/>
                  <a:gd name="T1" fmla="*/ 6 h 7"/>
                  <a:gd name="T2" fmla="*/ 1 w 9"/>
                  <a:gd name="T3" fmla="*/ 7 h 7"/>
                  <a:gd name="T4" fmla="*/ 2 w 9"/>
                  <a:gd name="T5" fmla="*/ 7 h 7"/>
                  <a:gd name="T6" fmla="*/ 5 w 9"/>
                  <a:gd name="T7" fmla="*/ 6 h 7"/>
                  <a:gd name="T8" fmla="*/ 5 w 9"/>
                  <a:gd name="T9" fmla="*/ 6 h 7"/>
                  <a:gd name="T10" fmla="*/ 8 w 9"/>
                  <a:gd name="T11" fmla="*/ 0 h 7"/>
                  <a:gd name="T12" fmla="*/ 9 w 9"/>
                  <a:gd name="T13" fmla="*/ 0 h 7"/>
                  <a:gd name="T14" fmla="*/ 9 w 9"/>
                  <a:gd name="T15" fmla="*/ 0 h 7"/>
                  <a:gd name="T16" fmla="*/ 0 w 9"/>
                  <a:gd name="T17" fmla="*/ 6 h 7"/>
                  <a:gd name="T18" fmla="*/ 0 w 9"/>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0" y="6"/>
                    </a:moveTo>
                    <a:cubicBezTo>
                      <a:pt x="1" y="7"/>
                      <a:pt x="1" y="7"/>
                      <a:pt x="1" y="7"/>
                    </a:cubicBezTo>
                    <a:cubicBezTo>
                      <a:pt x="1" y="7"/>
                      <a:pt x="1" y="7"/>
                      <a:pt x="2" y="7"/>
                    </a:cubicBezTo>
                    <a:cubicBezTo>
                      <a:pt x="3" y="6"/>
                      <a:pt x="3" y="7"/>
                      <a:pt x="5" y="6"/>
                    </a:cubicBezTo>
                    <a:cubicBezTo>
                      <a:pt x="5" y="6"/>
                      <a:pt x="5" y="6"/>
                      <a:pt x="5" y="6"/>
                    </a:cubicBezTo>
                    <a:cubicBezTo>
                      <a:pt x="6" y="6"/>
                      <a:pt x="6" y="2"/>
                      <a:pt x="8" y="0"/>
                    </a:cubicBezTo>
                    <a:cubicBezTo>
                      <a:pt x="8" y="0"/>
                      <a:pt x="9" y="0"/>
                      <a:pt x="9" y="0"/>
                    </a:cubicBezTo>
                    <a:cubicBezTo>
                      <a:pt x="9" y="0"/>
                      <a:pt x="9" y="0"/>
                      <a:pt x="9" y="0"/>
                    </a:cubicBezTo>
                    <a:cubicBezTo>
                      <a:pt x="6" y="2"/>
                      <a:pt x="3" y="4"/>
                      <a:pt x="0" y="6"/>
                    </a:cubicBezTo>
                    <a:cubicBezTo>
                      <a:pt x="0" y="6"/>
                      <a:pt x="0" y="6"/>
                      <a:pt x="0" y="6"/>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63" name="Freeform 79"/>
              <p:cNvSpPr/>
              <p:nvPr/>
            </p:nvSpPr>
            <p:spPr bwMode="auto">
              <a:xfrm>
                <a:off x="351428" y="5422666"/>
                <a:ext cx="56350" cy="22305"/>
              </a:xfrm>
              <a:custGeom>
                <a:avLst/>
                <a:gdLst>
                  <a:gd name="T0" fmla="*/ 0 w 30"/>
                  <a:gd name="T1" fmla="*/ 11 h 12"/>
                  <a:gd name="T2" fmla="*/ 1 w 30"/>
                  <a:gd name="T3" fmla="*/ 12 h 12"/>
                  <a:gd name="T4" fmla="*/ 1 w 30"/>
                  <a:gd name="T5" fmla="*/ 11 h 12"/>
                  <a:gd name="T6" fmla="*/ 2 w 30"/>
                  <a:gd name="T7" fmla="*/ 11 h 12"/>
                  <a:gd name="T8" fmla="*/ 4 w 30"/>
                  <a:gd name="T9" fmla="*/ 10 h 12"/>
                  <a:gd name="T10" fmla="*/ 4 w 30"/>
                  <a:gd name="T11" fmla="*/ 9 h 12"/>
                  <a:gd name="T12" fmla="*/ 6 w 30"/>
                  <a:gd name="T13" fmla="*/ 9 h 12"/>
                  <a:gd name="T14" fmla="*/ 6 w 30"/>
                  <a:gd name="T15" fmla="*/ 8 h 12"/>
                  <a:gd name="T16" fmla="*/ 7 w 30"/>
                  <a:gd name="T17" fmla="*/ 8 h 12"/>
                  <a:gd name="T18" fmla="*/ 9 w 30"/>
                  <a:gd name="T19" fmla="*/ 7 h 12"/>
                  <a:gd name="T20" fmla="*/ 9 w 30"/>
                  <a:gd name="T21" fmla="*/ 7 h 12"/>
                  <a:gd name="T22" fmla="*/ 9 w 30"/>
                  <a:gd name="T23" fmla="*/ 8 h 12"/>
                  <a:gd name="T24" fmla="*/ 9 w 30"/>
                  <a:gd name="T25" fmla="*/ 8 h 12"/>
                  <a:gd name="T26" fmla="*/ 10 w 30"/>
                  <a:gd name="T27" fmla="*/ 8 h 12"/>
                  <a:gd name="T28" fmla="*/ 12 w 30"/>
                  <a:gd name="T29" fmla="*/ 7 h 12"/>
                  <a:gd name="T30" fmla="*/ 12 w 30"/>
                  <a:gd name="T31" fmla="*/ 7 h 12"/>
                  <a:gd name="T32" fmla="*/ 14 w 30"/>
                  <a:gd name="T33" fmla="*/ 6 h 12"/>
                  <a:gd name="T34" fmla="*/ 14 w 30"/>
                  <a:gd name="T35" fmla="*/ 6 h 12"/>
                  <a:gd name="T36" fmla="*/ 14 w 30"/>
                  <a:gd name="T37" fmla="*/ 6 h 12"/>
                  <a:gd name="T38" fmla="*/ 15 w 30"/>
                  <a:gd name="T39" fmla="*/ 6 h 12"/>
                  <a:gd name="T40" fmla="*/ 16 w 30"/>
                  <a:gd name="T41" fmla="*/ 7 h 12"/>
                  <a:gd name="T42" fmla="*/ 29 w 30"/>
                  <a:gd name="T43" fmla="*/ 1 h 12"/>
                  <a:gd name="T44" fmla="*/ 30 w 30"/>
                  <a:gd name="T45" fmla="*/ 0 h 12"/>
                  <a:gd name="T46" fmla="*/ 29 w 30"/>
                  <a:gd name="T47" fmla="*/ 0 h 12"/>
                  <a:gd name="T48" fmla="*/ 9 w 30"/>
                  <a:gd name="T49" fmla="*/ 3 h 12"/>
                  <a:gd name="T50" fmla="*/ 8 w 30"/>
                  <a:gd name="T51" fmla="*/ 3 h 12"/>
                  <a:gd name="T52" fmla="*/ 8 w 30"/>
                  <a:gd name="T53" fmla="*/ 3 h 12"/>
                  <a:gd name="T54" fmla="*/ 5 w 30"/>
                  <a:gd name="T55" fmla="*/ 5 h 12"/>
                  <a:gd name="T56" fmla="*/ 3 w 30"/>
                  <a:gd name="T57" fmla="*/ 6 h 12"/>
                  <a:gd name="T58" fmla="*/ 4 w 30"/>
                  <a:gd name="T59" fmla="*/ 6 h 12"/>
                  <a:gd name="T60" fmla="*/ 1 w 30"/>
                  <a:gd name="T61" fmla="*/ 8 h 12"/>
                  <a:gd name="T62" fmla="*/ 1 w 30"/>
                  <a:gd name="T63" fmla="*/ 9 h 12"/>
                  <a:gd name="T64" fmla="*/ 1 w 30"/>
                  <a:gd name="T65" fmla="*/ 9 h 12"/>
                  <a:gd name="T66" fmla="*/ 1 w 30"/>
                  <a:gd name="T67" fmla="*/ 10 h 12"/>
                  <a:gd name="T68" fmla="*/ 1 w 30"/>
                  <a:gd name="T69" fmla="*/ 11 h 12"/>
                  <a:gd name="T70" fmla="*/ 0 w 30"/>
                  <a:gd name="T7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2">
                    <a:moveTo>
                      <a:pt x="0" y="11"/>
                    </a:moveTo>
                    <a:cubicBezTo>
                      <a:pt x="0" y="11"/>
                      <a:pt x="0" y="12"/>
                      <a:pt x="1" y="12"/>
                    </a:cubicBezTo>
                    <a:cubicBezTo>
                      <a:pt x="1" y="12"/>
                      <a:pt x="1" y="12"/>
                      <a:pt x="1" y="11"/>
                    </a:cubicBezTo>
                    <a:cubicBezTo>
                      <a:pt x="1" y="11"/>
                      <a:pt x="2" y="11"/>
                      <a:pt x="2" y="11"/>
                    </a:cubicBezTo>
                    <a:cubicBezTo>
                      <a:pt x="3" y="10"/>
                      <a:pt x="3" y="10"/>
                      <a:pt x="4" y="10"/>
                    </a:cubicBezTo>
                    <a:cubicBezTo>
                      <a:pt x="4" y="10"/>
                      <a:pt x="4" y="9"/>
                      <a:pt x="4" y="9"/>
                    </a:cubicBezTo>
                    <a:cubicBezTo>
                      <a:pt x="4" y="10"/>
                      <a:pt x="6" y="9"/>
                      <a:pt x="6" y="9"/>
                    </a:cubicBezTo>
                    <a:cubicBezTo>
                      <a:pt x="6" y="8"/>
                      <a:pt x="6" y="8"/>
                      <a:pt x="6" y="8"/>
                    </a:cubicBezTo>
                    <a:cubicBezTo>
                      <a:pt x="6" y="8"/>
                      <a:pt x="7" y="8"/>
                      <a:pt x="7" y="8"/>
                    </a:cubicBezTo>
                    <a:cubicBezTo>
                      <a:pt x="7" y="8"/>
                      <a:pt x="8" y="7"/>
                      <a:pt x="9" y="7"/>
                    </a:cubicBezTo>
                    <a:cubicBezTo>
                      <a:pt x="9" y="8"/>
                      <a:pt x="9" y="8"/>
                      <a:pt x="9" y="7"/>
                    </a:cubicBezTo>
                    <a:cubicBezTo>
                      <a:pt x="10" y="7"/>
                      <a:pt x="9" y="8"/>
                      <a:pt x="9" y="8"/>
                    </a:cubicBezTo>
                    <a:cubicBezTo>
                      <a:pt x="9" y="8"/>
                      <a:pt x="9" y="8"/>
                      <a:pt x="9" y="8"/>
                    </a:cubicBezTo>
                    <a:cubicBezTo>
                      <a:pt x="9" y="8"/>
                      <a:pt x="10" y="8"/>
                      <a:pt x="10" y="8"/>
                    </a:cubicBezTo>
                    <a:cubicBezTo>
                      <a:pt x="10" y="8"/>
                      <a:pt x="12" y="7"/>
                      <a:pt x="12" y="7"/>
                    </a:cubicBezTo>
                    <a:cubicBezTo>
                      <a:pt x="12" y="7"/>
                      <a:pt x="12" y="7"/>
                      <a:pt x="12" y="7"/>
                    </a:cubicBezTo>
                    <a:cubicBezTo>
                      <a:pt x="13" y="6"/>
                      <a:pt x="14" y="6"/>
                      <a:pt x="14" y="6"/>
                    </a:cubicBezTo>
                    <a:cubicBezTo>
                      <a:pt x="14" y="6"/>
                      <a:pt x="14" y="6"/>
                      <a:pt x="14" y="6"/>
                    </a:cubicBezTo>
                    <a:cubicBezTo>
                      <a:pt x="14" y="6"/>
                      <a:pt x="14" y="6"/>
                      <a:pt x="14" y="6"/>
                    </a:cubicBezTo>
                    <a:cubicBezTo>
                      <a:pt x="14" y="7"/>
                      <a:pt x="14" y="6"/>
                      <a:pt x="15" y="6"/>
                    </a:cubicBezTo>
                    <a:cubicBezTo>
                      <a:pt x="15" y="6"/>
                      <a:pt x="15" y="7"/>
                      <a:pt x="16" y="7"/>
                    </a:cubicBezTo>
                    <a:cubicBezTo>
                      <a:pt x="15" y="7"/>
                      <a:pt x="24" y="5"/>
                      <a:pt x="29" y="1"/>
                    </a:cubicBezTo>
                    <a:cubicBezTo>
                      <a:pt x="29" y="1"/>
                      <a:pt x="29" y="0"/>
                      <a:pt x="30" y="0"/>
                    </a:cubicBezTo>
                    <a:cubicBezTo>
                      <a:pt x="30" y="0"/>
                      <a:pt x="29" y="0"/>
                      <a:pt x="29" y="0"/>
                    </a:cubicBezTo>
                    <a:cubicBezTo>
                      <a:pt x="22" y="0"/>
                      <a:pt x="15" y="1"/>
                      <a:pt x="9" y="3"/>
                    </a:cubicBezTo>
                    <a:cubicBezTo>
                      <a:pt x="9" y="3"/>
                      <a:pt x="8" y="3"/>
                      <a:pt x="8" y="3"/>
                    </a:cubicBezTo>
                    <a:cubicBezTo>
                      <a:pt x="8" y="3"/>
                      <a:pt x="8" y="3"/>
                      <a:pt x="8" y="3"/>
                    </a:cubicBezTo>
                    <a:cubicBezTo>
                      <a:pt x="7" y="3"/>
                      <a:pt x="5" y="4"/>
                      <a:pt x="5" y="5"/>
                    </a:cubicBezTo>
                    <a:cubicBezTo>
                      <a:pt x="4" y="5"/>
                      <a:pt x="4" y="5"/>
                      <a:pt x="3" y="6"/>
                    </a:cubicBezTo>
                    <a:cubicBezTo>
                      <a:pt x="3" y="6"/>
                      <a:pt x="3" y="6"/>
                      <a:pt x="4" y="6"/>
                    </a:cubicBezTo>
                    <a:cubicBezTo>
                      <a:pt x="4" y="6"/>
                      <a:pt x="1" y="8"/>
                      <a:pt x="1" y="8"/>
                    </a:cubicBezTo>
                    <a:cubicBezTo>
                      <a:pt x="1" y="8"/>
                      <a:pt x="1" y="8"/>
                      <a:pt x="1" y="9"/>
                    </a:cubicBezTo>
                    <a:cubicBezTo>
                      <a:pt x="1" y="9"/>
                      <a:pt x="1" y="9"/>
                      <a:pt x="1" y="9"/>
                    </a:cubicBezTo>
                    <a:cubicBezTo>
                      <a:pt x="1" y="9"/>
                      <a:pt x="1" y="10"/>
                      <a:pt x="1" y="10"/>
                    </a:cubicBezTo>
                    <a:cubicBezTo>
                      <a:pt x="1" y="10"/>
                      <a:pt x="1" y="11"/>
                      <a:pt x="1" y="11"/>
                    </a:cubicBezTo>
                    <a:cubicBezTo>
                      <a:pt x="1" y="11"/>
                      <a:pt x="0" y="11"/>
                      <a:pt x="0" y="11"/>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5" name="Freeform 80"/>
              <p:cNvSpPr/>
              <p:nvPr/>
            </p:nvSpPr>
            <p:spPr bwMode="auto">
              <a:xfrm>
                <a:off x="342036" y="5434406"/>
                <a:ext cx="199574" cy="255925"/>
              </a:xfrm>
              <a:custGeom>
                <a:avLst/>
                <a:gdLst>
                  <a:gd name="T0" fmla="*/ 60 w 106"/>
                  <a:gd name="T1" fmla="*/ 2 h 136"/>
                  <a:gd name="T2" fmla="*/ 57 w 106"/>
                  <a:gd name="T3" fmla="*/ 6 h 136"/>
                  <a:gd name="T4" fmla="*/ 50 w 106"/>
                  <a:gd name="T5" fmla="*/ 1 h 136"/>
                  <a:gd name="T6" fmla="*/ 43 w 106"/>
                  <a:gd name="T7" fmla="*/ 4 h 136"/>
                  <a:gd name="T8" fmla="*/ 37 w 106"/>
                  <a:gd name="T9" fmla="*/ 9 h 136"/>
                  <a:gd name="T10" fmla="*/ 42 w 106"/>
                  <a:gd name="T11" fmla="*/ 16 h 136"/>
                  <a:gd name="T12" fmla="*/ 47 w 106"/>
                  <a:gd name="T13" fmla="*/ 7 h 136"/>
                  <a:gd name="T14" fmla="*/ 50 w 106"/>
                  <a:gd name="T15" fmla="*/ 11 h 136"/>
                  <a:gd name="T16" fmla="*/ 51 w 106"/>
                  <a:gd name="T17" fmla="*/ 12 h 136"/>
                  <a:gd name="T18" fmla="*/ 50 w 106"/>
                  <a:gd name="T19" fmla="*/ 14 h 136"/>
                  <a:gd name="T20" fmla="*/ 43 w 106"/>
                  <a:gd name="T21" fmla="*/ 18 h 136"/>
                  <a:gd name="T22" fmla="*/ 40 w 106"/>
                  <a:gd name="T23" fmla="*/ 17 h 136"/>
                  <a:gd name="T24" fmla="*/ 37 w 106"/>
                  <a:gd name="T25" fmla="*/ 19 h 136"/>
                  <a:gd name="T26" fmla="*/ 35 w 106"/>
                  <a:gd name="T27" fmla="*/ 20 h 136"/>
                  <a:gd name="T28" fmla="*/ 30 w 106"/>
                  <a:gd name="T29" fmla="*/ 24 h 136"/>
                  <a:gd name="T30" fmla="*/ 28 w 106"/>
                  <a:gd name="T31" fmla="*/ 25 h 136"/>
                  <a:gd name="T32" fmla="*/ 27 w 106"/>
                  <a:gd name="T33" fmla="*/ 26 h 136"/>
                  <a:gd name="T34" fmla="*/ 18 w 106"/>
                  <a:gd name="T35" fmla="*/ 39 h 136"/>
                  <a:gd name="T36" fmla="*/ 23 w 106"/>
                  <a:gd name="T37" fmla="*/ 40 h 136"/>
                  <a:gd name="T38" fmla="*/ 27 w 106"/>
                  <a:gd name="T39" fmla="*/ 37 h 136"/>
                  <a:gd name="T40" fmla="*/ 39 w 106"/>
                  <a:gd name="T41" fmla="*/ 31 h 136"/>
                  <a:gd name="T42" fmla="*/ 47 w 106"/>
                  <a:gd name="T43" fmla="*/ 38 h 136"/>
                  <a:gd name="T44" fmla="*/ 46 w 106"/>
                  <a:gd name="T45" fmla="*/ 34 h 136"/>
                  <a:gd name="T46" fmla="*/ 42 w 106"/>
                  <a:gd name="T47" fmla="*/ 29 h 136"/>
                  <a:gd name="T48" fmla="*/ 46 w 106"/>
                  <a:gd name="T49" fmla="*/ 31 h 136"/>
                  <a:gd name="T50" fmla="*/ 52 w 106"/>
                  <a:gd name="T51" fmla="*/ 37 h 136"/>
                  <a:gd name="T52" fmla="*/ 54 w 106"/>
                  <a:gd name="T53" fmla="*/ 37 h 136"/>
                  <a:gd name="T54" fmla="*/ 55 w 106"/>
                  <a:gd name="T55" fmla="*/ 35 h 136"/>
                  <a:gd name="T56" fmla="*/ 59 w 106"/>
                  <a:gd name="T57" fmla="*/ 35 h 136"/>
                  <a:gd name="T58" fmla="*/ 58 w 106"/>
                  <a:gd name="T59" fmla="*/ 38 h 136"/>
                  <a:gd name="T60" fmla="*/ 70 w 106"/>
                  <a:gd name="T61" fmla="*/ 41 h 136"/>
                  <a:gd name="T62" fmla="*/ 58 w 106"/>
                  <a:gd name="T63" fmla="*/ 47 h 136"/>
                  <a:gd name="T64" fmla="*/ 44 w 106"/>
                  <a:gd name="T65" fmla="*/ 47 h 136"/>
                  <a:gd name="T66" fmla="*/ 39 w 106"/>
                  <a:gd name="T67" fmla="*/ 40 h 136"/>
                  <a:gd name="T68" fmla="*/ 16 w 106"/>
                  <a:gd name="T69" fmla="*/ 45 h 136"/>
                  <a:gd name="T70" fmla="*/ 9 w 106"/>
                  <a:gd name="T71" fmla="*/ 51 h 136"/>
                  <a:gd name="T72" fmla="*/ 2 w 106"/>
                  <a:gd name="T73" fmla="*/ 75 h 136"/>
                  <a:gd name="T74" fmla="*/ 29 w 106"/>
                  <a:gd name="T75" fmla="*/ 87 h 136"/>
                  <a:gd name="T76" fmla="*/ 37 w 106"/>
                  <a:gd name="T77" fmla="*/ 91 h 136"/>
                  <a:gd name="T78" fmla="*/ 43 w 106"/>
                  <a:gd name="T79" fmla="*/ 108 h 136"/>
                  <a:gd name="T80" fmla="*/ 45 w 106"/>
                  <a:gd name="T81" fmla="*/ 124 h 136"/>
                  <a:gd name="T82" fmla="*/ 49 w 106"/>
                  <a:gd name="T83" fmla="*/ 135 h 136"/>
                  <a:gd name="T84" fmla="*/ 68 w 106"/>
                  <a:gd name="T85" fmla="*/ 127 h 136"/>
                  <a:gd name="T86" fmla="*/ 81 w 106"/>
                  <a:gd name="T87" fmla="*/ 109 h 136"/>
                  <a:gd name="T88" fmla="*/ 93 w 106"/>
                  <a:gd name="T89" fmla="*/ 78 h 136"/>
                  <a:gd name="T90" fmla="*/ 85 w 106"/>
                  <a:gd name="T91" fmla="*/ 74 h 136"/>
                  <a:gd name="T92" fmla="*/ 68 w 106"/>
                  <a:gd name="T93" fmla="*/ 49 h 136"/>
                  <a:gd name="T94" fmla="*/ 71 w 106"/>
                  <a:gd name="T95" fmla="*/ 50 h 136"/>
                  <a:gd name="T96" fmla="*/ 83 w 106"/>
                  <a:gd name="T97" fmla="*/ 66 h 136"/>
                  <a:gd name="T98" fmla="*/ 98 w 106"/>
                  <a:gd name="T99" fmla="*/ 63 h 136"/>
                  <a:gd name="T100" fmla="*/ 98 w 106"/>
                  <a:gd name="T101" fmla="*/ 52 h 136"/>
                  <a:gd name="T102" fmla="*/ 93 w 106"/>
                  <a:gd name="T103" fmla="*/ 52 h 136"/>
                  <a:gd name="T104" fmla="*/ 87 w 106"/>
                  <a:gd name="T105" fmla="*/ 49 h 136"/>
                  <a:gd name="T106" fmla="*/ 105 w 106"/>
                  <a:gd name="T107" fmla="*/ 4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2" y="0"/>
                    </a:moveTo>
                    <a:cubicBezTo>
                      <a:pt x="62" y="0"/>
                      <a:pt x="62" y="0"/>
                      <a:pt x="62" y="0"/>
                    </a:cubicBezTo>
                    <a:cubicBezTo>
                      <a:pt x="62" y="0"/>
                      <a:pt x="61" y="0"/>
                      <a:pt x="61" y="1"/>
                    </a:cubicBezTo>
                    <a:cubicBezTo>
                      <a:pt x="61" y="1"/>
                      <a:pt x="61" y="1"/>
                      <a:pt x="61" y="1"/>
                    </a:cubicBezTo>
                    <a:cubicBezTo>
                      <a:pt x="60" y="1"/>
                      <a:pt x="60" y="2"/>
                      <a:pt x="60" y="2"/>
                    </a:cubicBezTo>
                    <a:cubicBezTo>
                      <a:pt x="60" y="2"/>
                      <a:pt x="59" y="3"/>
                      <a:pt x="59" y="3"/>
                    </a:cubicBezTo>
                    <a:cubicBezTo>
                      <a:pt x="59" y="3"/>
                      <a:pt x="59" y="3"/>
                      <a:pt x="59" y="3"/>
                    </a:cubicBezTo>
                    <a:cubicBezTo>
                      <a:pt x="59" y="3"/>
                      <a:pt x="59" y="3"/>
                      <a:pt x="58" y="3"/>
                    </a:cubicBezTo>
                    <a:cubicBezTo>
                      <a:pt x="58" y="3"/>
                      <a:pt x="57" y="4"/>
                      <a:pt x="57" y="4"/>
                    </a:cubicBezTo>
                    <a:cubicBezTo>
                      <a:pt x="57" y="4"/>
                      <a:pt x="56" y="6"/>
                      <a:pt x="57" y="6"/>
                    </a:cubicBezTo>
                    <a:cubicBezTo>
                      <a:pt x="57" y="6"/>
                      <a:pt x="57" y="6"/>
                      <a:pt x="56" y="6"/>
                    </a:cubicBezTo>
                    <a:cubicBezTo>
                      <a:pt x="56" y="6"/>
                      <a:pt x="55" y="6"/>
                      <a:pt x="55" y="5"/>
                    </a:cubicBezTo>
                    <a:cubicBezTo>
                      <a:pt x="54" y="5"/>
                      <a:pt x="56" y="4"/>
                      <a:pt x="56" y="3"/>
                    </a:cubicBezTo>
                    <a:cubicBezTo>
                      <a:pt x="56" y="3"/>
                      <a:pt x="53" y="2"/>
                      <a:pt x="52" y="1"/>
                    </a:cubicBezTo>
                    <a:cubicBezTo>
                      <a:pt x="51" y="1"/>
                      <a:pt x="50" y="1"/>
                      <a:pt x="50" y="1"/>
                    </a:cubicBezTo>
                    <a:cubicBezTo>
                      <a:pt x="50" y="1"/>
                      <a:pt x="50" y="1"/>
                      <a:pt x="50" y="0"/>
                    </a:cubicBezTo>
                    <a:cubicBezTo>
                      <a:pt x="49" y="0"/>
                      <a:pt x="49" y="0"/>
                      <a:pt x="49" y="0"/>
                    </a:cubicBezTo>
                    <a:cubicBezTo>
                      <a:pt x="49" y="0"/>
                      <a:pt x="48" y="0"/>
                      <a:pt x="47" y="0"/>
                    </a:cubicBezTo>
                    <a:cubicBezTo>
                      <a:pt x="45" y="1"/>
                      <a:pt x="44" y="3"/>
                      <a:pt x="44" y="3"/>
                    </a:cubicBezTo>
                    <a:cubicBezTo>
                      <a:pt x="44" y="3"/>
                      <a:pt x="43" y="3"/>
                      <a:pt x="43" y="4"/>
                    </a:cubicBezTo>
                    <a:cubicBezTo>
                      <a:pt x="43" y="4"/>
                      <a:pt x="42" y="4"/>
                      <a:pt x="42" y="5"/>
                    </a:cubicBezTo>
                    <a:cubicBezTo>
                      <a:pt x="42" y="5"/>
                      <a:pt x="42" y="5"/>
                      <a:pt x="42" y="5"/>
                    </a:cubicBezTo>
                    <a:cubicBezTo>
                      <a:pt x="42" y="5"/>
                      <a:pt x="41" y="5"/>
                      <a:pt x="41" y="6"/>
                    </a:cubicBezTo>
                    <a:cubicBezTo>
                      <a:pt x="41" y="6"/>
                      <a:pt x="40" y="8"/>
                      <a:pt x="37" y="9"/>
                    </a:cubicBezTo>
                    <a:cubicBezTo>
                      <a:pt x="37" y="9"/>
                      <a:pt x="37" y="9"/>
                      <a:pt x="37" y="9"/>
                    </a:cubicBezTo>
                    <a:cubicBezTo>
                      <a:pt x="36" y="9"/>
                      <a:pt x="35" y="10"/>
                      <a:pt x="36" y="11"/>
                    </a:cubicBezTo>
                    <a:cubicBezTo>
                      <a:pt x="36" y="12"/>
                      <a:pt x="36" y="12"/>
                      <a:pt x="36" y="12"/>
                    </a:cubicBezTo>
                    <a:cubicBezTo>
                      <a:pt x="36" y="16"/>
                      <a:pt x="36" y="16"/>
                      <a:pt x="41" y="14"/>
                    </a:cubicBezTo>
                    <a:cubicBezTo>
                      <a:pt x="41" y="14"/>
                      <a:pt x="42" y="15"/>
                      <a:pt x="42" y="15"/>
                    </a:cubicBezTo>
                    <a:cubicBezTo>
                      <a:pt x="42" y="15"/>
                      <a:pt x="42" y="16"/>
                      <a:pt x="42" y="16"/>
                    </a:cubicBezTo>
                    <a:cubicBezTo>
                      <a:pt x="42" y="16"/>
                      <a:pt x="45" y="16"/>
                      <a:pt x="45" y="15"/>
                    </a:cubicBezTo>
                    <a:cubicBezTo>
                      <a:pt x="45" y="15"/>
                      <a:pt x="45" y="14"/>
                      <a:pt x="45" y="13"/>
                    </a:cubicBezTo>
                    <a:cubicBezTo>
                      <a:pt x="45" y="13"/>
                      <a:pt x="45" y="13"/>
                      <a:pt x="45" y="13"/>
                    </a:cubicBezTo>
                    <a:cubicBezTo>
                      <a:pt x="45" y="12"/>
                      <a:pt x="46" y="11"/>
                      <a:pt x="45" y="11"/>
                    </a:cubicBezTo>
                    <a:cubicBezTo>
                      <a:pt x="45" y="10"/>
                      <a:pt x="47" y="8"/>
                      <a:pt x="47" y="7"/>
                    </a:cubicBezTo>
                    <a:cubicBezTo>
                      <a:pt x="47" y="7"/>
                      <a:pt x="49" y="5"/>
                      <a:pt x="49" y="6"/>
                    </a:cubicBezTo>
                    <a:cubicBezTo>
                      <a:pt x="49" y="6"/>
                      <a:pt x="49" y="6"/>
                      <a:pt x="49" y="6"/>
                    </a:cubicBezTo>
                    <a:cubicBezTo>
                      <a:pt x="49" y="7"/>
                      <a:pt x="49" y="7"/>
                      <a:pt x="48" y="8"/>
                    </a:cubicBezTo>
                    <a:cubicBezTo>
                      <a:pt x="48" y="8"/>
                      <a:pt x="48" y="9"/>
                      <a:pt x="48" y="10"/>
                    </a:cubicBezTo>
                    <a:cubicBezTo>
                      <a:pt x="48" y="11"/>
                      <a:pt x="50" y="11"/>
                      <a:pt x="50" y="11"/>
                    </a:cubicBezTo>
                    <a:cubicBezTo>
                      <a:pt x="50" y="11"/>
                      <a:pt x="50" y="11"/>
                      <a:pt x="50" y="11"/>
                    </a:cubicBezTo>
                    <a:cubicBezTo>
                      <a:pt x="50" y="11"/>
                      <a:pt x="53" y="11"/>
                      <a:pt x="54" y="11"/>
                    </a:cubicBezTo>
                    <a:cubicBezTo>
                      <a:pt x="54" y="11"/>
                      <a:pt x="54" y="11"/>
                      <a:pt x="54" y="11"/>
                    </a:cubicBezTo>
                    <a:cubicBezTo>
                      <a:pt x="54" y="11"/>
                      <a:pt x="54" y="11"/>
                      <a:pt x="54" y="11"/>
                    </a:cubicBezTo>
                    <a:cubicBezTo>
                      <a:pt x="53" y="12"/>
                      <a:pt x="52" y="12"/>
                      <a:pt x="51" y="12"/>
                    </a:cubicBezTo>
                    <a:cubicBezTo>
                      <a:pt x="51" y="12"/>
                      <a:pt x="51" y="12"/>
                      <a:pt x="51" y="12"/>
                    </a:cubicBezTo>
                    <a:cubicBezTo>
                      <a:pt x="51" y="13"/>
                      <a:pt x="51" y="13"/>
                      <a:pt x="51" y="13"/>
                    </a:cubicBezTo>
                    <a:cubicBezTo>
                      <a:pt x="51" y="13"/>
                      <a:pt x="51" y="13"/>
                      <a:pt x="51" y="13"/>
                    </a:cubicBezTo>
                    <a:cubicBezTo>
                      <a:pt x="51" y="13"/>
                      <a:pt x="51" y="14"/>
                      <a:pt x="51" y="14"/>
                    </a:cubicBezTo>
                    <a:cubicBezTo>
                      <a:pt x="50" y="14"/>
                      <a:pt x="50" y="14"/>
                      <a:pt x="50" y="14"/>
                    </a:cubicBezTo>
                    <a:cubicBezTo>
                      <a:pt x="50" y="14"/>
                      <a:pt x="50" y="14"/>
                      <a:pt x="49" y="14"/>
                    </a:cubicBezTo>
                    <a:cubicBezTo>
                      <a:pt x="49" y="14"/>
                      <a:pt x="49" y="16"/>
                      <a:pt x="49" y="16"/>
                    </a:cubicBezTo>
                    <a:cubicBezTo>
                      <a:pt x="49" y="17"/>
                      <a:pt x="48" y="18"/>
                      <a:pt x="48" y="18"/>
                    </a:cubicBezTo>
                    <a:cubicBezTo>
                      <a:pt x="47" y="18"/>
                      <a:pt x="45" y="18"/>
                      <a:pt x="45" y="19"/>
                    </a:cubicBezTo>
                    <a:cubicBezTo>
                      <a:pt x="44" y="19"/>
                      <a:pt x="44" y="19"/>
                      <a:pt x="43" y="18"/>
                    </a:cubicBezTo>
                    <a:cubicBezTo>
                      <a:pt x="43" y="18"/>
                      <a:pt x="43" y="18"/>
                      <a:pt x="43" y="18"/>
                    </a:cubicBezTo>
                    <a:cubicBezTo>
                      <a:pt x="43" y="18"/>
                      <a:pt x="41" y="18"/>
                      <a:pt x="41" y="19"/>
                    </a:cubicBezTo>
                    <a:cubicBezTo>
                      <a:pt x="41" y="19"/>
                      <a:pt x="41" y="18"/>
                      <a:pt x="41" y="18"/>
                    </a:cubicBezTo>
                    <a:cubicBezTo>
                      <a:pt x="41" y="18"/>
                      <a:pt x="41" y="18"/>
                      <a:pt x="41" y="18"/>
                    </a:cubicBezTo>
                    <a:cubicBezTo>
                      <a:pt x="41" y="18"/>
                      <a:pt x="40" y="18"/>
                      <a:pt x="40" y="17"/>
                    </a:cubicBezTo>
                    <a:cubicBezTo>
                      <a:pt x="39" y="17"/>
                      <a:pt x="40" y="17"/>
                      <a:pt x="40" y="16"/>
                    </a:cubicBezTo>
                    <a:cubicBezTo>
                      <a:pt x="39" y="16"/>
                      <a:pt x="37" y="16"/>
                      <a:pt x="39" y="17"/>
                    </a:cubicBezTo>
                    <a:cubicBezTo>
                      <a:pt x="39" y="17"/>
                      <a:pt x="39" y="17"/>
                      <a:pt x="39" y="18"/>
                    </a:cubicBezTo>
                    <a:cubicBezTo>
                      <a:pt x="39" y="19"/>
                      <a:pt x="37" y="19"/>
                      <a:pt x="37" y="19"/>
                    </a:cubicBezTo>
                    <a:cubicBezTo>
                      <a:pt x="37" y="19"/>
                      <a:pt x="37" y="19"/>
                      <a:pt x="37" y="19"/>
                    </a:cubicBezTo>
                    <a:cubicBezTo>
                      <a:pt x="37" y="19"/>
                      <a:pt x="37" y="19"/>
                      <a:pt x="36" y="19"/>
                    </a:cubicBezTo>
                    <a:cubicBezTo>
                      <a:pt x="36" y="19"/>
                      <a:pt x="36" y="19"/>
                      <a:pt x="36" y="19"/>
                    </a:cubicBezTo>
                    <a:cubicBezTo>
                      <a:pt x="36" y="19"/>
                      <a:pt x="36" y="20"/>
                      <a:pt x="36" y="20"/>
                    </a:cubicBezTo>
                    <a:cubicBezTo>
                      <a:pt x="36" y="20"/>
                      <a:pt x="36" y="20"/>
                      <a:pt x="36" y="20"/>
                    </a:cubicBezTo>
                    <a:cubicBezTo>
                      <a:pt x="35" y="20"/>
                      <a:pt x="35" y="20"/>
                      <a:pt x="35" y="20"/>
                    </a:cubicBezTo>
                    <a:cubicBezTo>
                      <a:pt x="34" y="21"/>
                      <a:pt x="34" y="21"/>
                      <a:pt x="33" y="22"/>
                    </a:cubicBezTo>
                    <a:cubicBezTo>
                      <a:pt x="32" y="22"/>
                      <a:pt x="32" y="22"/>
                      <a:pt x="32" y="23"/>
                    </a:cubicBezTo>
                    <a:cubicBezTo>
                      <a:pt x="31" y="23"/>
                      <a:pt x="31" y="23"/>
                      <a:pt x="30" y="23"/>
                    </a:cubicBezTo>
                    <a:cubicBezTo>
                      <a:pt x="30" y="23"/>
                      <a:pt x="30" y="24"/>
                      <a:pt x="30" y="24"/>
                    </a:cubicBezTo>
                    <a:cubicBezTo>
                      <a:pt x="30" y="24"/>
                      <a:pt x="30" y="24"/>
                      <a:pt x="30" y="24"/>
                    </a:cubicBezTo>
                    <a:cubicBezTo>
                      <a:pt x="29" y="24"/>
                      <a:pt x="29" y="24"/>
                      <a:pt x="29" y="24"/>
                    </a:cubicBezTo>
                    <a:cubicBezTo>
                      <a:pt x="28" y="23"/>
                      <a:pt x="28" y="24"/>
                      <a:pt x="28" y="24"/>
                    </a:cubicBezTo>
                    <a:cubicBezTo>
                      <a:pt x="28" y="24"/>
                      <a:pt x="28" y="24"/>
                      <a:pt x="28" y="24"/>
                    </a:cubicBezTo>
                    <a:cubicBezTo>
                      <a:pt x="28" y="24"/>
                      <a:pt x="28" y="24"/>
                      <a:pt x="28" y="24"/>
                    </a:cubicBezTo>
                    <a:cubicBezTo>
                      <a:pt x="28" y="25"/>
                      <a:pt x="28" y="25"/>
                      <a:pt x="28" y="25"/>
                    </a:cubicBezTo>
                    <a:cubicBezTo>
                      <a:pt x="27" y="25"/>
                      <a:pt x="27" y="25"/>
                      <a:pt x="26" y="24"/>
                    </a:cubicBezTo>
                    <a:cubicBezTo>
                      <a:pt x="26" y="24"/>
                      <a:pt x="26" y="24"/>
                      <a:pt x="26" y="24"/>
                    </a:cubicBezTo>
                    <a:cubicBezTo>
                      <a:pt x="26" y="25"/>
                      <a:pt x="25" y="25"/>
                      <a:pt x="25" y="25"/>
                    </a:cubicBezTo>
                    <a:cubicBezTo>
                      <a:pt x="26" y="26"/>
                      <a:pt x="26" y="26"/>
                      <a:pt x="27" y="26"/>
                    </a:cubicBezTo>
                    <a:cubicBezTo>
                      <a:pt x="27" y="26"/>
                      <a:pt x="27" y="26"/>
                      <a:pt x="27" y="26"/>
                    </a:cubicBezTo>
                    <a:cubicBezTo>
                      <a:pt x="27" y="27"/>
                      <a:pt x="27" y="27"/>
                      <a:pt x="27" y="27"/>
                    </a:cubicBezTo>
                    <a:cubicBezTo>
                      <a:pt x="30" y="29"/>
                      <a:pt x="23" y="29"/>
                      <a:pt x="22" y="31"/>
                    </a:cubicBezTo>
                    <a:cubicBezTo>
                      <a:pt x="22" y="31"/>
                      <a:pt x="22" y="31"/>
                      <a:pt x="22" y="31"/>
                    </a:cubicBezTo>
                    <a:cubicBezTo>
                      <a:pt x="17" y="29"/>
                      <a:pt x="17" y="29"/>
                      <a:pt x="18" y="37"/>
                    </a:cubicBezTo>
                    <a:cubicBezTo>
                      <a:pt x="18" y="38"/>
                      <a:pt x="18" y="39"/>
                      <a:pt x="18" y="39"/>
                    </a:cubicBezTo>
                    <a:cubicBezTo>
                      <a:pt x="18" y="40"/>
                      <a:pt x="19" y="39"/>
                      <a:pt x="19" y="39"/>
                    </a:cubicBezTo>
                    <a:cubicBezTo>
                      <a:pt x="19" y="39"/>
                      <a:pt x="19" y="39"/>
                      <a:pt x="20" y="40"/>
                    </a:cubicBezTo>
                    <a:cubicBezTo>
                      <a:pt x="20" y="40"/>
                      <a:pt x="20" y="41"/>
                      <a:pt x="21" y="41"/>
                    </a:cubicBezTo>
                    <a:cubicBezTo>
                      <a:pt x="21" y="41"/>
                      <a:pt x="21" y="41"/>
                      <a:pt x="21" y="41"/>
                    </a:cubicBezTo>
                    <a:cubicBezTo>
                      <a:pt x="21" y="41"/>
                      <a:pt x="21" y="41"/>
                      <a:pt x="23" y="40"/>
                    </a:cubicBezTo>
                    <a:cubicBezTo>
                      <a:pt x="23" y="40"/>
                      <a:pt x="24" y="41"/>
                      <a:pt x="25" y="40"/>
                    </a:cubicBezTo>
                    <a:cubicBezTo>
                      <a:pt x="25" y="40"/>
                      <a:pt x="25" y="39"/>
                      <a:pt x="26" y="39"/>
                    </a:cubicBezTo>
                    <a:cubicBezTo>
                      <a:pt x="26" y="39"/>
                      <a:pt x="26" y="39"/>
                      <a:pt x="27" y="39"/>
                    </a:cubicBezTo>
                    <a:cubicBezTo>
                      <a:pt x="27" y="39"/>
                      <a:pt x="27" y="39"/>
                      <a:pt x="27" y="38"/>
                    </a:cubicBezTo>
                    <a:cubicBezTo>
                      <a:pt x="27" y="38"/>
                      <a:pt x="27" y="38"/>
                      <a:pt x="27" y="37"/>
                    </a:cubicBezTo>
                    <a:cubicBezTo>
                      <a:pt x="27" y="37"/>
                      <a:pt x="27" y="37"/>
                      <a:pt x="27" y="37"/>
                    </a:cubicBezTo>
                    <a:cubicBezTo>
                      <a:pt x="27" y="37"/>
                      <a:pt x="30" y="35"/>
                      <a:pt x="32" y="34"/>
                    </a:cubicBezTo>
                    <a:cubicBezTo>
                      <a:pt x="32" y="33"/>
                      <a:pt x="32" y="32"/>
                      <a:pt x="33" y="32"/>
                    </a:cubicBezTo>
                    <a:cubicBezTo>
                      <a:pt x="34" y="31"/>
                      <a:pt x="38" y="30"/>
                      <a:pt x="39" y="30"/>
                    </a:cubicBezTo>
                    <a:cubicBezTo>
                      <a:pt x="39" y="30"/>
                      <a:pt x="39" y="31"/>
                      <a:pt x="39" y="31"/>
                    </a:cubicBezTo>
                    <a:cubicBezTo>
                      <a:pt x="40" y="31"/>
                      <a:pt x="40" y="31"/>
                      <a:pt x="40" y="31"/>
                    </a:cubicBezTo>
                    <a:cubicBezTo>
                      <a:pt x="41" y="33"/>
                      <a:pt x="45" y="35"/>
                      <a:pt x="45" y="36"/>
                    </a:cubicBezTo>
                    <a:cubicBezTo>
                      <a:pt x="45" y="36"/>
                      <a:pt x="46" y="36"/>
                      <a:pt x="47" y="38"/>
                    </a:cubicBezTo>
                    <a:cubicBezTo>
                      <a:pt x="47" y="38"/>
                      <a:pt x="47" y="38"/>
                      <a:pt x="47" y="38"/>
                    </a:cubicBezTo>
                    <a:cubicBezTo>
                      <a:pt x="47" y="38"/>
                      <a:pt x="47" y="38"/>
                      <a:pt x="47" y="38"/>
                    </a:cubicBezTo>
                    <a:cubicBezTo>
                      <a:pt x="47" y="39"/>
                      <a:pt x="46" y="39"/>
                      <a:pt x="46" y="39"/>
                    </a:cubicBezTo>
                    <a:cubicBezTo>
                      <a:pt x="47" y="39"/>
                      <a:pt x="47" y="39"/>
                      <a:pt x="47" y="39"/>
                    </a:cubicBezTo>
                    <a:cubicBezTo>
                      <a:pt x="47" y="39"/>
                      <a:pt x="47" y="39"/>
                      <a:pt x="47" y="39"/>
                    </a:cubicBezTo>
                    <a:cubicBezTo>
                      <a:pt x="48" y="38"/>
                      <a:pt x="48" y="38"/>
                      <a:pt x="48" y="38"/>
                    </a:cubicBezTo>
                    <a:cubicBezTo>
                      <a:pt x="48" y="38"/>
                      <a:pt x="48" y="38"/>
                      <a:pt x="46" y="34"/>
                    </a:cubicBezTo>
                    <a:cubicBezTo>
                      <a:pt x="46" y="34"/>
                      <a:pt x="45" y="34"/>
                      <a:pt x="45" y="34"/>
                    </a:cubicBezTo>
                    <a:cubicBezTo>
                      <a:pt x="45" y="34"/>
                      <a:pt x="45" y="33"/>
                      <a:pt x="44" y="33"/>
                    </a:cubicBezTo>
                    <a:cubicBezTo>
                      <a:pt x="42" y="30"/>
                      <a:pt x="42" y="30"/>
                      <a:pt x="42" y="30"/>
                    </a:cubicBezTo>
                    <a:cubicBezTo>
                      <a:pt x="42" y="30"/>
                      <a:pt x="42" y="30"/>
                      <a:pt x="42" y="30"/>
                    </a:cubicBezTo>
                    <a:cubicBezTo>
                      <a:pt x="42" y="30"/>
                      <a:pt x="42" y="29"/>
                      <a:pt x="42" y="29"/>
                    </a:cubicBezTo>
                    <a:cubicBezTo>
                      <a:pt x="42" y="29"/>
                      <a:pt x="42" y="29"/>
                      <a:pt x="42" y="29"/>
                    </a:cubicBezTo>
                    <a:cubicBezTo>
                      <a:pt x="43" y="29"/>
                      <a:pt x="43" y="29"/>
                      <a:pt x="43" y="30"/>
                    </a:cubicBezTo>
                    <a:cubicBezTo>
                      <a:pt x="44" y="30"/>
                      <a:pt x="44" y="30"/>
                      <a:pt x="44" y="30"/>
                    </a:cubicBezTo>
                    <a:cubicBezTo>
                      <a:pt x="44" y="30"/>
                      <a:pt x="44" y="30"/>
                      <a:pt x="45" y="30"/>
                    </a:cubicBezTo>
                    <a:cubicBezTo>
                      <a:pt x="45" y="30"/>
                      <a:pt x="45" y="31"/>
                      <a:pt x="46" y="31"/>
                    </a:cubicBezTo>
                    <a:cubicBezTo>
                      <a:pt x="47" y="32"/>
                      <a:pt x="47" y="32"/>
                      <a:pt x="51" y="36"/>
                    </a:cubicBezTo>
                    <a:cubicBezTo>
                      <a:pt x="51" y="36"/>
                      <a:pt x="51" y="36"/>
                      <a:pt x="51" y="36"/>
                    </a:cubicBezTo>
                    <a:cubicBezTo>
                      <a:pt x="51" y="37"/>
                      <a:pt x="51" y="37"/>
                      <a:pt x="51" y="37"/>
                    </a:cubicBezTo>
                    <a:cubicBezTo>
                      <a:pt x="52" y="37"/>
                      <a:pt x="52" y="37"/>
                      <a:pt x="52" y="37"/>
                    </a:cubicBezTo>
                    <a:cubicBezTo>
                      <a:pt x="52" y="37"/>
                      <a:pt x="52" y="37"/>
                      <a:pt x="52" y="37"/>
                    </a:cubicBezTo>
                    <a:cubicBezTo>
                      <a:pt x="52" y="37"/>
                      <a:pt x="52" y="37"/>
                      <a:pt x="52" y="37"/>
                    </a:cubicBezTo>
                    <a:cubicBezTo>
                      <a:pt x="52" y="37"/>
                      <a:pt x="52" y="37"/>
                      <a:pt x="52" y="37"/>
                    </a:cubicBezTo>
                    <a:cubicBezTo>
                      <a:pt x="53" y="37"/>
                      <a:pt x="53" y="38"/>
                      <a:pt x="54" y="38"/>
                    </a:cubicBezTo>
                    <a:cubicBezTo>
                      <a:pt x="54" y="38"/>
                      <a:pt x="54" y="37"/>
                      <a:pt x="54" y="37"/>
                    </a:cubicBezTo>
                    <a:cubicBezTo>
                      <a:pt x="54" y="37"/>
                      <a:pt x="54" y="37"/>
                      <a:pt x="54" y="37"/>
                    </a:cubicBezTo>
                    <a:cubicBezTo>
                      <a:pt x="55" y="37"/>
                      <a:pt x="54" y="36"/>
                      <a:pt x="54" y="36"/>
                    </a:cubicBezTo>
                    <a:cubicBezTo>
                      <a:pt x="54" y="36"/>
                      <a:pt x="54" y="36"/>
                      <a:pt x="54" y="36"/>
                    </a:cubicBezTo>
                    <a:cubicBezTo>
                      <a:pt x="54" y="35"/>
                      <a:pt x="54" y="35"/>
                      <a:pt x="55" y="36"/>
                    </a:cubicBezTo>
                    <a:cubicBezTo>
                      <a:pt x="55" y="36"/>
                      <a:pt x="55" y="36"/>
                      <a:pt x="55" y="36"/>
                    </a:cubicBezTo>
                    <a:cubicBezTo>
                      <a:pt x="55" y="35"/>
                      <a:pt x="55" y="35"/>
                      <a:pt x="55" y="35"/>
                    </a:cubicBezTo>
                    <a:cubicBezTo>
                      <a:pt x="55" y="35"/>
                      <a:pt x="56" y="35"/>
                      <a:pt x="56" y="35"/>
                    </a:cubicBezTo>
                    <a:cubicBezTo>
                      <a:pt x="57" y="35"/>
                      <a:pt x="57" y="35"/>
                      <a:pt x="58" y="35"/>
                    </a:cubicBezTo>
                    <a:cubicBezTo>
                      <a:pt x="58" y="35"/>
                      <a:pt x="58" y="35"/>
                      <a:pt x="58" y="35"/>
                    </a:cubicBezTo>
                    <a:cubicBezTo>
                      <a:pt x="58" y="35"/>
                      <a:pt x="58" y="35"/>
                      <a:pt x="59" y="35"/>
                    </a:cubicBezTo>
                    <a:cubicBezTo>
                      <a:pt x="59" y="35"/>
                      <a:pt x="59" y="35"/>
                      <a:pt x="59" y="35"/>
                    </a:cubicBezTo>
                    <a:cubicBezTo>
                      <a:pt x="59" y="35"/>
                      <a:pt x="59" y="35"/>
                      <a:pt x="59" y="35"/>
                    </a:cubicBezTo>
                    <a:cubicBezTo>
                      <a:pt x="59" y="35"/>
                      <a:pt x="58" y="35"/>
                      <a:pt x="58" y="35"/>
                    </a:cubicBezTo>
                    <a:cubicBezTo>
                      <a:pt x="58" y="35"/>
                      <a:pt x="58" y="35"/>
                      <a:pt x="58" y="35"/>
                    </a:cubicBezTo>
                    <a:cubicBezTo>
                      <a:pt x="58" y="35"/>
                      <a:pt x="58" y="36"/>
                      <a:pt x="58" y="36"/>
                    </a:cubicBezTo>
                    <a:cubicBezTo>
                      <a:pt x="58" y="37"/>
                      <a:pt x="59" y="37"/>
                      <a:pt x="58" y="38"/>
                    </a:cubicBezTo>
                    <a:cubicBezTo>
                      <a:pt x="58" y="38"/>
                      <a:pt x="58" y="38"/>
                      <a:pt x="58" y="38"/>
                    </a:cubicBezTo>
                    <a:cubicBezTo>
                      <a:pt x="59" y="38"/>
                      <a:pt x="59" y="38"/>
                      <a:pt x="59" y="39"/>
                    </a:cubicBezTo>
                    <a:cubicBezTo>
                      <a:pt x="60" y="39"/>
                      <a:pt x="60" y="39"/>
                      <a:pt x="60" y="40"/>
                    </a:cubicBezTo>
                    <a:cubicBezTo>
                      <a:pt x="61" y="40"/>
                      <a:pt x="61" y="40"/>
                      <a:pt x="61" y="40"/>
                    </a:cubicBezTo>
                    <a:cubicBezTo>
                      <a:pt x="61" y="41"/>
                      <a:pt x="67" y="41"/>
                      <a:pt x="70" y="41"/>
                    </a:cubicBezTo>
                    <a:cubicBezTo>
                      <a:pt x="70" y="41"/>
                      <a:pt x="70" y="41"/>
                      <a:pt x="70" y="42"/>
                    </a:cubicBezTo>
                    <a:cubicBezTo>
                      <a:pt x="70" y="43"/>
                      <a:pt x="71" y="45"/>
                      <a:pt x="69" y="47"/>
                    </a:cubicBezTo>
                    <a:cubicBezTo>
                      <a:pt x="69" y="47"/>
                      <a:pt x="63" y="47"/>
                      <a:pt x="60" y="47"/>
                    </a:cubicBezTo>
                    <a:cubicBezTo>
                      <a:pt x="59" y="48"/>
                      <a:pt x="58" y="47"/>
                      <a:pt x="58" y="47"/>
                    </a:cubicBezTo>
                    <a:cubicBezTo>
                      <a:pt x="58" y="47"/>
                      <a:pt x="58" y="47"/>
                      <a:pt x="58" y="47"/>
                    </a:cubicBezTo>
                    <a:cubicBezTo>
                      <a:pt x="58" y="47"/>
                      <a:pt x="58" y="47"/>
                      <a:pt x="58" y="47"/>
                    </a:cubicBezTo>
                    <a:cubicBezTo>
                      <a:pt x="57" y="47"/>
                      <a:pt x="57" y="47"/>
                      <a:pt x="57" y="47"/>
                    </a:cubicBezTo>
                    <a:cubicBezTo>
                      <a:pt x="56" y="47"/>
                      <a:pt x="55" y="45"/>
                      <a:pt x="53" y="46"/>
                    </a:cubicBezTo>
                    <a:cubicBezTo>
                      <a:pt x="53" y="47"/>
                      <a:pt x="52" y="47"/>
                      <a:pt x="52" y="48"/>
                    </a:cubicBezTo>
                    <a:cubicBezTo>
                      <a:pt x="53" y="52"/>
                      <a:pt x="45" y="47"/>
                      <a:pt x="44" y="47"/>
                    </a:cubicBezTo>
                    <a:cubicBezTo>
                      <a:pt x="43" y="46"/>
                      <a:pt x="40" y="45"/>
                      <a:pt x="40" y="45"/>
                    </a:cubicBezTo>
                    <a:cubicBezTo>
                      <a:pt x="40" y="45"/>
                      <a:pt x="40" y="45"/>
                      <a:pt x="40" y="44"/>
                    </a:cubicBezTo>
                    <a:cubicBezTo>
                      <a:pt x="41" y="43"/>
                      <a:pt x="41" y="43"/>
                      <a:pt x="41" y="43"/>
                    </a:cubicBezTo>
                    <a:cubicBezTo>
                      <a:pt x="40" y="41"/>
                      <a:pt x="40" y="41"/>
                      <a:pt x="40" y="41"/>
                    </a:cubicBezTo>
                    <a:cubicBezTo>
                      <a:pt x="40" y="40"/>
                      <a:pt x="39" y="40"/>
                      <a:pt x="39" y="40"/>
                    </a:cubicBezTo>
                    <a:cubicBezTo>
                      <a:pt x="28" y="41"/>
                      <a:pt x="26" y="41"/>
                      <a:pt x="24" y="42"/>
                    </a:cubicBezTo>
                    <a:cubicBezTo>
                      <a:pt x="24" y="42"/>
                      <a:pt x="23" y="43"/>
                      <a:pt x="23" y="42"/>
                    </a:cubicBezTo>
                    <a:cubicBezTo>
                      <a:pt x="22" y="42"/>
                      <a:pt x="22" y="42"/>
                      <a:pt x="21" y="42"/>
                    </a:cubicBezTo>
                    <a:cubicBezTo>
                      <a:pt x="21" y="42"/>
                      <a:pt x="20" y="42"/>
                      <a:pt x="19" y="42"/>
                    </a:cubicBezTo>
                    <a:cubicBezTo>
                      <a:pt x="16" y="45"/>
                      <a:pt x="16" y="45"/>
                      <a:pt x="16" y="45"/>
                    </a:cubicBezTo>
                    <a:cubicBezTo>
                      <a:pt x="15" y="45"/>
                      <a:pt x="15" y="46"/>
                      <a:pt x="15" y="46"/>
                    </a:cubicBezTo>
                    <a:cubicBezTo>
                      <a:pt x="14" y="47"/>
                      <a:pt x="14" y="48"/>
                      <a:pt x="14" y="48"/>
                    </a:cubicBezTo>
                    <a:cubicBezTo>
                      <a:pt x="14" y="49"/>
                      <a:pt x="11" y="51"/>
                      <a:pt x="9" y="51"/>
                    </a:cubicBezTo>
                    <a:cubicBezTo>
                      <a:pt x="9" y="51"/>
                      <a:pt x="9" y="51"/>
                      <a:pt x="9" y="51"/>
                    </a:cubicBezTo>
                    <a:cubicBezTo>
                      <a:pt x="9" y="51"/>
                      <a:pt x="9" y="51"/>
                      <a:pt x="9" y="51"/>
                    </a:cubicBezTo>
                    <a:cubicBezTo>
                      <a:pt x="8" y="52"/>
                      <a:pt x="8" y="52"/>
                      <a:pt x="4" y="57"/>
                    </a:cubicBezTo>
                    <a:cubicBezTo>
                      <a:pt x="2" y="60"/>
                      <a:pt x="2" y="60"/>
                      <a:pt x="2" y="61"/>
                    </a:cubicBezTo>
                    <a:cubicBezTo>
                      <a:pt x="2" y="62"/>
                      <a:pt x="3" y="62"/>
                      <a:pt x="3" y="65"/>
                    </a:cubicBezTo>
                    <a:cubicBezTo>
                      <a:pt x="2" y="65"/>
                      <a:pt x="1" y="71"/>
                      <a:pt x="1" y="71"/>
                    </a:cubicBezTo>
                    <a:cubicBezTo>
                      <a:pt x="0" y="72"/>
                      <a:pt x="2" y="75"/>
                      <a:pt x="2" y="75"/>
                    </a:cubicBezTo>
                    <a:cubicBezTo>
                      <a:pt x="2" y="75"/>
                      <a:pt x="2" y="76"/>
                      <a:pt x="2" y="76"/>
                    </a:cubicBezTo>
                    <a:cubicBezTo>
                      <a:pt x="2" y="76"/>
                      <a:pt x="3" y="80"/>
                      <a:pt x="4" y="82"/>
                    </a:cubicBezTo>
                    <a:cubicBezTo>
                      <a:pt x="4" y="83"/>
                      <a:pt x="10" y="88"/>
                      <a:pt x="11" y="88"/>
                    </a:cubicBezTo>
                    <a:cubicBezTo>
                      <a:pt x="14" y="89"/>
                      <a:pt x="20" y="90"/>
                      <a:pt x="20" y="90"/>
                    </a:cubicBezTo>
                    <a:cubicBezTo>
                      <a:pt x="23" y="90"/>
                      <a:pt x="26" y="87"/>
                      <a:pt x="29" y="87"/>
                    </a:cubicBezTo>
                    <a:cubicBezTo>
                      <a:pt x="29" y="87"/>
                      <a:pt x="31" y="88"/>
                      <a:pt x="31" y="90"/>
                    </a:cubicBezTo>
                    <a:cubicBezTo>
                      <a:pt x="31" y="91"/>
                      <a:pt x="34" y="91"/>
                      <a:pt x="35" y="90"/>
                    </a:cubicBezTo>
                    <a:cubicBezTo>
                      <a:pt x="36" y="90"/>
                      <a:pt x="36" y="90"/>
                      <a:pt x="37" y="91"/>
                    </a:cubicBezTo>
                    <a:cubicBezTo>
                      <a:pt x="37" y="91"/>
                      <a:pt x="37" y="91"/>
                      <a:pt x="37" y="91"/>
                    </a:cubicBezTo>
                    <a:cubicBezTo>
                      <a:pt x="37" y="91"/>
                      <a:pt x="37" y="91"/>
                      <a:pt x="37" y="91"/>
                    </a:cubicBezTo>
                    <a:cubicBezTo>
                      <a:pt x="37" y="91"/>
                      <a:pt x="38" y="91"/>
                      <a:pt x="38" y="91"/>
                    </a:cubicBezTo>
                    <a:cubicBezTo>
                      <a:pt x="38" y="92"/>
                      <a:pt x="38" y="97"/>
                      <a:pt x="37" y="98"/>
                    </a:cubicBezTo>
                    <a:cubicBezTo>
                      <a:pt x="37" y="98"/>
                      <a:pt x="37" y="98"/>
                      <a:pt x="37" y="98"/>
                    </a:cubicBezTo>
                    <a:cubicBezTo>
                      <a:pt x="38" y="101"/>
                      <a:pt x="40" y="102"/>
                      <a:pt x="40" y="102"/>
                    </a:cubicBezTo>
                    <a:cubicBezTo>
                      <a:pt x="41" y="102"/>
                      <a:pt x="43" y="106"/>
                      <a:pt x="43" y="108"/>
                    </a:cubicBezTo>
                    <a:cubicBezTo>
                      <a:pt x="43" y="110"/>
                      <a:pt x="43" y="110"/>
                      <a:pt x="43" y="110"/>
                    </a:cubicBezTo>
                    <a:cubicBezTo>
                      <a:pt x="45" y="112"/>
                      <a:pt x="44" y="113"/>
                      <a:pt x="43" y="113"/>
                    </a:cubicBezTo>
                    <a:cubicBezTo>
                      <a:pt x="43" y="113"/>
                      <a:pt x="41" y="118"/>
                      <a:pt x="41" y="118"/>
                    </a:cubicBezTo>
                    <a:cubicBezTo>
                      <a:pt x="41" y="119"/>
                      <a:pt x="42" y="120"/>
                      <a:pt x="42" y="120"/>
                    </a:cubicBezTo>
                    <a:cubicBezTo>
                      <a:pt x="45" y="124"/>
                      <a:pt x="45" y="124"/>
                      <a:pt x="45" y="124"/>
                    </a:cubicBezTo>
                    <a:cubicBezTo>
                      <a:pt x="45" y="124"/>
                      <a:pt x="45" y="124"/>
                      <a:pt x="45" y="124"/>
                    </a:cubicBezTo>
                    <a:cubicBezTo>
                      <a:pt x="46" y="126"/>
                      <a:pt x="45" y="127"/>
                      <a:pt x="45" y="128"/>
                    </a:cubicBezTo>
                    <a:cubicBezTo>
                      <a:pt x="46" y="129"/>
                      <a:pt x="46" y="130"/>
                      <a:pt x="47" y="130"/>
                    </a:cubicBezTo>
                    <a:cubicBezTo>
                      <a:pt x="47" y="131"/>
                      <a:pt x="50" y="134"/>
                      <a:pt x="49" y="135"/>
                    </a:cubicBezTo>
                    <a:cubicBezTo>
                      <a:pt x="49" y="135"/>
                      <a:pt x="49" y="135"/>
                      <a:pt x="49" y="135"/>
                    </a:cubicBezTo>
                    <a:cubicBezTo>
                      <a:pt x="49" y="136"/>
                      <a:pt x="52" y="136"/>
                      <a:pt x="53" y="136"/>
                    </a:cubicBezTo>
                    <a:cubicBezTo>
                      <a:pt x="54" y="135"/>
                      <a:pt x="57" y="135"/>
                      <a:pt x="59" y="135"/>
                    </a:cubicBezTo>
                    <a:cubicBezTo>
                      <a:pt x="60" y="135"/>
                      <a:pt x="69" y="129"/>
                      <a:pt x="68" y="127"/>
                    </a:cubicBezTo>
                    <a:cubicBezTo>
                      <a:pt x="68" y="127"/>
                      <a:pt x="68" y="127"/>
                      <a:pt x="68" y="127"/>
                    </a:cubicBezTo>
                    <a:cubicBezTo>
                      <a:pt x="68" y="127"/>
                      <a:pt x="68" y="127"/>
                      <a:pt x="68" y="127"/>
                    </a:cubicBezTo>
                    <a:cubicBezTo>
                      <a:pt x="69" y="125"/>
                      <a:pt x="72" y="124"/>
                      <a:pt x="72" y="124"/>
                    </a:cubicBezTo>
                    <a:cubicBezTo>
                      <a:pt x="72" y="124"/>
                      <a:pt x="72" y="124"/>
                      <a:pt x="72" y="124"/>
                    </a:cubicBezTo>
                    <a:cubicBezTo>
                      <a:pt x="73" y="123"/>
                      <a:pt x="73" y="119"/>
                      <a:pt x="75" y="118"/>
                    </a:cubicBezTo>
                    <a:cubicBezTo>
                      <a:pt x="76" y="117"/>
                      <a:pt x="77" y="116"/>
                      <a:pt x="79" y="115"/>
                    </a:cubicBezTo>
                    <a:cubicBezTo>
                      <a:pt x="81" y="114"/>
                      <a:pt x="81" y="113"/>
                      <a:pt x="81" y="109"/>
                    </a:cubicBezTo>
                    <a:cubicBezTo>
                      <a:pt x="81" y="105"/>
                      <a:pt x="80" y="102"/>
                      <a:pt x="80" y="101"/>
                    </a:cubicBezTo>
                    <a:cubicBezTo>
                      <a:pt x="80" y="100"/>
                      <a:pt x="80" y="100"/>
                      <a:pt x="80" y="99"/>
                    </a:cubicBezTo>
                    <a:cubicBezTo>
                      <a:pt x="81" y="97"/>
                      <a:pt x="88" y="88"/>
                      <a:pt x="89" y="87"/>
                    </a:cubicBezTo>
                    <a:cubicBezTo>
                      <a:pt x="89" y="87"/>
                      <a:pt x="89" y="87"/>
                      <a:pt x="89" y="87"/>
                    </a:cubicBezTo>
                    <a:cubicBezTo>
                      <a:pt x="91" y="85"/>
                      <a:pt x="92" y="81"/>
                      <a:pt x="93" y="78"/>
                    </a:cubicBezTo>
                    <a:cubicBezTo>
                      <a:pt x="93" y="78"/>
                      <a:pt x="93" y="77"/>
                      <a:pt x="94" y="76"/>
                    </a:cubicBezTo>
                    <a:cubicBezTo>
                      <a:pt x="94" y="76"/>
                      <a:pt x="94" y="76"/>
                      <a:pt x="94" y="75"/>
                    </a:cubicBezTo>
                    <a:cubicBezTo>
                      <a:pt x="94" y="75"/>
                      <a:pt x="94" y="74"/>
                      <a:pt x="91" y="73"/>
                    </a:cubicBezTo>
                    <a:cubicBezTo>
                      <a:pt x="90" y="73"/>
                      <a:pt x="90" y="73"/>
                      <a:pt x="90" y="73"/>
                    </a:cubicBezTo>
                    <a:cubicBezTo>
                      <a:pt x="88" y="74"/>
                      <a:pt x="86" y="74"/>
                      <a:pt x="85" y="74"/>
                    </a:cubicBezTo>
                    <a:cubicBezTo>
                      <a:pt x="85" y="74"/>
                      <a:pt x="85" y="73"/>
                      <a:pt x="84" y="73"/>
                    </a:cubicBezTo>
                    <a:cubicBezTo>
                      <a:pt x="84" y="72"/>
                      <a:pt x="84" y="72"/>
                      <a:pt x="84" y="71"/>
                    </a:cubicBezTo>
                    <a:cubicBezTo>
                      <a:pt x="81" y="69"/>
                      <a:pt x="77" y="68"/>
                      <a:pt x="76" y="62"/>
                    </a:cubicBezTo>
                    <a:cubicBezTo>
                      <a:pt x="76" y="61"/>
                      <a:pt x="69" y="52"/>
                      <a:pt x="68" y="50"/>
                    </a:cubicBezTo>
                    <a:cubicBezTo>
                      <a:pt x="68" y="50"/>
                      <a:pt x="68" y="49"/>
                      <a:pt x="68" y="49"/>
                    </a:cubicBezTo>
                    <a:cubicBezTo>
                      <a:pt x="68" y="49"/>
                      <a:pt x="68" y="49"/>
                      <a:pt x="68" y="49"/>
                    </a:cubicBezTo>
                    <a:cubicBezTo>
                      <a:pt x="68" y="50"/>
                      <a:pt x="69" y="51"/>
                      <a:pt x="70" y="52"/>
                    </a:cubicBezTo>
                    <a:cubicBezTo>
                      <a:pt x="70" y="52"/>
                      <a:pt x="70" y="52"/>
                      <a:pt x="70" y="52"/>
                    </a:cubicBezTo>
                    <a:cubicBezTo>
                      <a:pt x="70" y="52"/>
                      <a:pt x="70" y="51"/>
                      <a:pt x="70" y="50"/>
                    </a:cubicBezTo>
                    <a:cubicBezTo>
                      <a:pt x="70" y="50"/>
                      <a:pt x="71" y="50"/>
                      <a:pt x="71" y="50"/>
                    </a:cubicBezTo>
                    <a:cubicBezTo>
                      <a:pt x="71" y="51"/>
                      <a:pt x="71" y="51"/>
                      <a:pt x="71" y="52"/>
                    </a:cubicBezTo>
                    <a:cubicBezTo>
                      <a:pt x="72" y="53"/>
                      <a:pt x="73" y="54"/>
                      <a:pt x="74" y="55"/>
                    </a:cubicBezTo>
                    <a:cubicBezTo>
                      <a:pt x="74" y="56"/>
                      <a:pt x="75" y="56"/>
                      <a:pt x="76" y="57"/>
                    </a:cubicBezTo>
                    <a:cubicBezTo>
                      <a:pt x="77" y="57"/>
                      <a:pt x="77" y="58"/>
                      <a:pt x="78" y="60"/>
                    </a:cubicBezTo>
                    <a:cubicBezTo>
                      <a:pt x="78" y="63"/>
                      <a:pt x="81" y="64"/>
                      <a:pt x="83" y="66"/>
                    </a:cubicBezTo>
                    <a:cubicBezTo>
                      <a:pt x="83" y="68"/>
                      <a:pt x="86" y="71"/>
                      <a:pt x="86" y="71"/>
                    </a:cubicBezTo>
                    <a:cubicBezTo>
                      <a:pt x="88" y="71"/>
                      <a:pt x="89" y="69"/>
                      <a:pt x="90" y="69"/>
                    </a:cubicBezTo>
                    <a:cubicBezTo>
                      <a:pt x="90" y="69"/>
                      <a:pt x="90" y="69"/>
                      <a:pt x="90" y="69"/>
                    </a:cubicBezTo>
                    <a:cubicBezTo>
                      <a:pt x="91" y="68"/>
                      <a:pt x="91" y="68"/>
                      <a:pt x="91" y="68"/>
                    </a:cubicBezTo>
                    <a:cubicBezTo>
                      <a:pt x="98" y="66"/>
                      <a:pt x="98" y="66"/>
                      <a:pt x="98" y="63"/>
                    </a:cubicBezTo>
                    <a:cubicBezTo>
                      <a:pt x="98" y="63"/>
                      <a:pt x="98" y="62"/>
                      <a:pt x="98" y="62"/>
                    </a:cubicBezTo>
                    <a:cubicBezTo>
                      <a:pt x="98" y="61"/>
                      <a:pt x="98" y="60"/>
                      <a:pt x="98" y="58"/>
                    </a:cubicBezTo>
                    <a:cubicBezTo>
                      <a:pt x="98" y="58"/>
                      <a:pt x="98" y="58"/>
                      <a:pt x="98" y="58"/>
                    </a:cubicBezTo>
                    <a:cubicBezTo>
                      <a:pt x="98" y="56"/>
                      <a:pt x="98" y="53"/>
                      <a:pt x="99" y="53"/>
                    </a:cubicBezTo>
                    <a:cubicBezTo>
                      <a:pt x="99" y="53"/>
                      <a:pt x="98" y="52"/>
                      <a:pt x="98" y="52"/>
                    </a:cubicBezTo>
                    <a:cubicBezTo>
                      <a:pt x="98" y="52"/>
                      <a:pt x="98" y="52"/>
                      <a:pt x="98" y="52"/>
                    </a:cubicBezTo>
                    <a:cubicBezTo>
                      <a:pt x="97" y="52"/>
                      <a:pt x="96" y="52"/>
                      <a:pt x="96" y="52"/>
                    </a:cubicBezTo>
                    <a:cubicBezTo>
                      <a:pt x="96" y="52"/>
                      <a:pt x="96" y="51"/>
                      <a:pt x="95" y="51"/>
                    </a:cubicBezTo>
                    <a:cubicBezTo>
                      <a:pt x="95" y="51"/>
                      <a:pt x="95" y="51"/>
                      <a:pt x="94" y="51"/>
                    </a:cubicBezTo>
                    <a:cubicBezTo>
                      <a:pt x="94" y="51"/>
                      <a:pt x="93" y="52"/>
                      <a:pt x="93" y="52"/>
                    </a:cubicBezTo>
                    <a:cubicBezTo>
                      <a:pt x="93" y="52"/>
                      <a:pt x="93" y="52"/>
                      <a:pt x="93" y="52"/>
                    </a:cubicBezTo>
                    <a:cubicBezTo>
                      <a:pt x="93" y="52"/>
                      <a:pt x="93" y="53"/>
                      <a:pt x="92" y="53"/>
                    </a:cubicBezTo>
                    <a:cubicBezTo>
                      <a:pt x="91" y="53"/>
                      <a:pt x="92" y="53"/>
                      <a:pt x="91" y="53"/>
                    </a:cubicBezTo>
                    <a:cubicBezTo>
                      <a:pt x="90" y="53"/>
                      <a:pt x="90" y="53"/>
                      <a:pt x="87" y="50"/>
                    </a:cubicBezTo>
                    <a:cubicBezTo>
                      <a:pt x="87" y="49"/>
                      <a:pt x="87" y="49"/>
                      <a:pt x="87" y="49"/>
                    </a:cubicBezTo>
                    <a:cubicBezTo>
                      <a:pt x="86" y="47"/>
                      <a:pt x="92" y="47"/>
                      <a:pt x="91" y="49"/>
                    </a:cubicBezTo>
                    <a:cubicBezTo>
                      <a:pt x="91" y="49"/>
                      <a:pt x="92" y="49"/>
                      <a:pt x="92" y="49"/>
                    </a:cubicBezTo>
                    <a:cubicBezTo>
                      <a:pt x="92" y="49"/>
                      <a:pt x="92" y="49"/>
                      <a:pt x="92" y="49"/>
                    </a:cubicBezTo>
                    <a:cubicBezTo>
                      <a:pt x="92" y="49"/>
                      <a:pt x="93" y="49"/>
                      <a:pt x="93" y="49"/>
                    </a:cubicBezTo>
                    <a:cubicBezTo>
                      <a:pt x="98" y="47"/>
                      <a:pt x="98" y="47"/>
                      <a:pt x="105" y="46"/>
                    </a:cubicBezTo>
                    <a:cubicBezTo>
                      <a:pt x="105" y="46"/>
                      <a:pt x="105" y="46"/>
                      <a:pt x="106" y="46"/>
                    </a:cubicBezTo>
                    <a:cubicBezTo>
                      <a:pt x="106" y="46"/>
                      <a:pt x="106" y="46"/>
                      <a:pt x="106" y="46"/>
                    </a:cubicBezTo>
                    <a:cubicBezTo>
                      <a:pt x="99" y="25"/>
                      <a:pt x="83" y="8"/>
                      <a:pt x="62" y="0"/>
                    </a:cubicBezTo>
                    <a:close/>
                  </a:path>
                </a:pathLst>
              </a:custGeom>
              <a:solidFill>
                <a:srgbClr val="AFD3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56" name="组合 55"/>
            <p:cNvGrpSpPr/>
            <p:nvPr/>
          </p:nvGrpSpPr>
          <p:grpSpPr>
            <a:xfrm>
              <a:off x="5718" y="2605"/>
              <a:ext cx="1151" cy="1151"/>
              <a:chOff x="4243626" y="1988840"/>
              <a:chExt cx="730820" cy="730820"/>
            </a:xfrm>
          </p:grpSpPr>
          <p:grpSp>
            <p:nvGrpSpPr>
              <p:cNvPr id="28" name="组合 27"/>
              <p:cNvGrpSpPr/>
              <p:nvPr/>
            </p:nvGrpSpPr>
            <p:grpSpPr>
              <a:xfrm>
                <a:off x="4243626" y="1988840"/>
                <a:ext cx="730820" cy="730820"/>
                <a:chOff x="4663628" y="1988840"/>
                <a:chExt cx="730820" cy="730820"/>
              </a:xfrm>
            </p:grpSpPr>
            <p:sp>
              <p:nvSpPr>
                <p:cNvPr id="18" name="椭圆 17"/>
                <p:cNvSpPr/>
                <p:nvPr/>
              </p:nvSpPr>
              <p:spPr>
                <a:xfrm>
                  <a:off x="4663628" y="1988840"/>
                  <a:ext cx="730820" cy="730820"/>
                </a:xfrm>
                <a:prstGeom prst="ellipse">
                  <a:avLst/>
                </a:prstGeom>
                <a:gradFill>
                  <a:gsLst>
                    <a:gs pos="0">
                      <a:schemeClr val="accent6"/>
                    </a:gs>
                    <a:gs pos="100000">
                      <a:srgbClr val="0C855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4763341" y="2088553"/>
                  <a:ext cx="531394" cy="5313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9" name="图形 21" descr="购物袋"/>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rot="10800000" flipV="1">
                  <a:off x="4860072" y="2225081"/>
                  <a:ext cx="360000" cy="360000"/>
                </a:xfrm>
                <a:prstGeom prst="rect">
                  <a:avLst/>
                </a:prstGeom>
              </p:spPr>
            </p:pic>
          </p:grpSp>
          <p:sp>
            <p:nvSpPr>
              <p:cNvPr id="48" name="任意多边形: 形状 47"/>
              <p:cNvSpPr/>
              <p:nvPr/>
            </p:nvSpPr>
            <p:spPr>
              <a:xfrm rot="2203855">
                <a:off x="4393841" y="2136645"/>
                <a:ext cx="97721" cy="91010"/>
              </a:xfrm>
              <a:custGeom>
                <a:avLst/>
                <a:gdLst>
                  <a:gd name="connsiteX0" fmla="*/ 197077 w 220954"/>
                  <a:gd name="connsiteY0" fmla="*/ 0 h 205780"/>
                  <a:gd name="connsiteX1" fmla="*/ 210802 w 220954"/>
                  <a:gd name="connsiteY1" fmla="*/ 20962 h 205780"/>
                  <a:gd name="connsiteX2" fmla="*/ 220954 w 220954"/>
                  <a:gd name="connsiteY2" fmla="*/ 72745 h 205780"/>
                  <a:gd name="connsiteX3" fmla="*/ 91762 w 220954"/>
                  <a:gd name="connsiteY3" fmla="*/ 205780 h 205780"/>
                  <a:gd name="connsiteX4" fmla="*/ 410 w 220954"/>
                  <a:gd name="connsiteY4" fmla="*/ 166815 h 205780"/>
                  <a:gd name="connsiteX5" fmla="*/ 0 w 220954"/>
                  <a:gd name="connsiteY5" fmla="*/ 166190 h 205780"/>
                  <a:gd name="connsiteX6" fmla="*/ 22580 w 220954"/>
                  <a:gd name="connsiteY6" fmla="*/ 124590 h 205780"/>
                  <a:gd name="connsiteX7" fmla="*/ 159841 w 220954"/>
                  <a:gd name="connsiteY7" fmla="*/ 11559 h 2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54" h="205780">
                    <a:moveTo>
                      <a:pt x="197077" y="0"/>
                    </a:moveTo>
                    <a:lnTo>
                      <a:pt x="210802" y="20962"/>
                    </a:lnTo>
                    <a:cubicBezTo>
                      <a:pt x="217339" y="36878"/>
                      <a:pt x="220954" y="54377"/>
                      <a:pt x="220954" y="72745"/>
                    </a:cubicBezTo>
                    <a:cubicBezTo>
                      <a:pt x="220954" y="146218"/>
                      <a:pt x="163113" y="205780"/>
                      <a:pt x="91762" y="205780"/>
                    </a:cubicBezTo>
                    <a:cubicBezTo>
                      <a:pt x="56087" y="205780"/>
                      <a:pt x="23789" y="190890"/>
                      <a:pt x="410" y="166815"/>
                    </a:cubicBezTo>
                    <a:lnTo>
                      <a:pt x="0" y="166190"/>
                    </a:lnTo>
                    <a:lnTo>
                      <a:pt x="22580" y="124590"/>
                    </a:lnTo>
                    <a:cubicBezTo>
                      <a:pt x="56219" y="74798"/>
                      <a:pt x="103854" y="35239"/>
                      <a:pt x="159841" y="1155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形状 50"/>
              <p:cNvSpPr/>
              <p:nvPr/>
            </p:nvSpPr>
            <p:spPr>
              <a:xfrm rot="2203855">
                <a:off x="4510296" y="2136645"/>
                <a:ext cx="97721" cy="91010"/>
              </a:xfrm>
              <a:custGeom>
                <a:avLst/>
                <a:gdLst>
                  <a:gd name="connsiteX0" fmla="*/ 197077 w 220954"/>
                  <a:gd name="connsiteY0" fmla="*/ 0 h 205780"/>
                  <a:gd name="connsiteX1" fmla="*/ 210802 w 220954"/>
                  <a:gd name="connsiteY1" fmla="*/ 20962 h 205780"/>
                  <a:gd name="connsiteX2" fmla="*/ 220954 w 220954"/>
                  <a:gd name="connsiteY2" fmla="*/ 72745 h 205780"/>
                  <a:gd name="connsiteX3" fmla="*/ 91762 w 220954"/>
                  <a:gd name="connsiteY3" fmla="*/ 205780 h 205780"/>
                  <a:gd name="connsiteX4" fmla="*/ 410 w 220954"/>
                  <a:gd name="connsiteY4" fmla="*/ 166815 h 205780"/>
                  <a:gd name="connsiteX5" fmla="*/ 0 w 220954"/>
                  <a:gd name="connsiteY5" fmla="*/ 166190 h 205780"/>
                  <a:gd name="connsiteX6" fmla="*/ 22580 w 220954"/>
                  <a:gd name="connsiteY6" fmla="*/ 124590 h 205780"/>
                  <a:gd name="connsiteX7" fmla="*/ 159841 w 220954"/>
                  <a:gd name="connsiteY7" fmla="*/ 11559 h 2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54" h="205780">
                    <a:moveTo>
                      <a:pt x="197077" y="0"/>
                    </a:moveTo>
                    <a:lnTo>
                      <a:pt x="210802" y="20962"/>
                    </a:lnTo>
                    <a:cubicBezTo>
                      <a:pt x="217339" y="36878"/>
                      <a:pt x="220954" y="54377"/>
                      <a:pt x="220954" y="72745"/>
                    </a:cubicBezTo>
                    <a:cubicBezTo>
                      <a:pt x="220954" y="146218"/>
                      <a:pt x="163113" y="205780"/>
                      <a:pt x="91762" y="205780"/>
                    </a:cubicBezTo>
                    <a:cubicBezTo>
                      <a:pt x="56087" y="205780"/>
                      <a:pt x="23789" y="190890"/>
                      <a:pt x="410" y="166815"/>
                    </a:cubicBezTo>
                    <a:lnTo>
                      <a:pt x="0" y="166190"/>
                    </a:lnTo>
                    <a:lnTo>
                      <a:pt x="22580" y="124590"/>
                    </a:lnTo>
                    <a:cubicBezTo>
                      <a:pt x="56219" y="74798"/>
                      <a:pt x="103854" y="35239"/>
                      <a:pt x="159841" y="1155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形状 51"/>
              <p:cNvSpPr/>
              <p:nvPr/>
            </p:nvSpPr>
            <p:spPr>
              <a:xfrm rot="2203855">
                <a:off x="4614002" y="2136645"/>
                <a:ext cx="97721" cy="91010"/>
              </a:xfrm>
              <a:custGeom>
                <a:avLst/>
                <a:gdLst>
                  <a:gd name="connsiteX0" fmla="*/ 197077 w 220954"/>
                  <a:gd name="connsiteY0" fmla="*/ 0 h 205780"/>
                  <a:gd name="connsiteX1" fmla="*/ 210802 w 220954"/>
                  <a:gd name="connsiteY1" fmla="*/ 20962 h 205780"/>
                  <a:gd name="connsiteX2" fmla="*/ 220954 w 220954"/>
                  <a:gd name="connsiteY2" fmla="*/ 72745 h 205780"/>
                  <a:gd name="connsiteX3" fmla="*/ 91762 w 220954"/>
                  <a:gd name="connsiteY3" fmla="*/ 205780 h 205780"/>
                  <a:gd name="connsiteX4" fmla="*/ 410 w 220954"/>
                  <a:gd name="connsiteY4" fmla="*/ 166815 h 205780"/>
                  <a:gd name="connsiteX5" fmla="*/ 0 w 220954"/>
                  <a:gd name="connsiteY5" fmla="*/ 166190 h 205780"/>
                  <a:gd name="connsiteX6" fmla="*/ 22580 w 220954"/>
                  <a:gd name="connsiteY6" fmla="*/ 124590 h 205780"/>
                  <a:gd name="connsiteX7" fmla="*/ 159841 w 220954"/>
                  <a:gd name="connsiteY7" fmla="*/ 11559 h 2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54" h="205780">
                    <a:moveTo>
                      <a:pt x="197077" y="0"/>
                    </a:moveTo>
                    <a:lnTo>
                      <a:pt x="210802" y="20962"/>
                    </a:lnTo>
                    <a:cubicBezTo>
                      <a:pt x="217339" y="36878"/>
                      <a:pt x="220954" y="54377"/>
                      <a:pt x="220954" y="72745"/>
                    </a:cubicBezTo>
                    <a:cubicBezTo>
                      <a:pt x="220954" y="146218"/>
                      <a:pt x="163113" y="205780"/>
                      <a:pt x="91762" y="205780"/>
                    </a:cubicBezTo>
                    <a:cubicBezTo>
                      <a:pt x="56087" y="205780"/>
                      <a:pt x="23789" y="190890"/>
                      <a:pt x="410" y="166815"/>
                    </a:cubicBezTo>
                    <a:lnTo>
                      <a:pt x="0" y="166190"/>
                    </a:lnTo>
                    <a:lnTo>
                      <a:pt x="22580" y="124590"/>
                    </a:lnTo>
                    <a:cubicBezTo>
                      <a:pt x="56219" y="74798"/>
                      <a:pt x="103854" y="35239"/>
                      <a:pt x="159841" y="1155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任意多边形: 形状 52"/>
              <p:cNvSpPr/>
              <p:nvPr/>
            </p:nvSpPr>
            <p:spPr>
              <a:xfrm rot="2203855">
                <a:off x="4726765" y="2136645"/>
                <a:ext cx="97721" cy="91010"/>
              </a:xfrm>
              <a:custGeom>
                <a:avLst/>
                <a:gdLst>
                  <a:gd name="connsiteX0" fmla="*/ 197077 w 220954"/>
                  <a:gd name="connsiteY0" fmla="*/ 0 h 205780"/>
                  <a:gd name="connsiteX1" fmla="*/ 210802 w 220954"/>
                  <a:gd name="connsiteY1" fmla="*/ 20962 h 205780"/>
                  <a:gd name="connsiteX2" fmla="*/ 220954 w 220954"/>
                  <a:gd name="connsiteY2" fmla="*/ 72745 h 205780"/>
                  <a:gd name="connsiteX3" fmla="*/ 91762 w 220954"/>
                  <a:gd name="connsiteY3" fmla="*/ 205780 h 205780"/>
                  <a:gd name="connsiteX4" fmla="*/ 410 w 220954"/>
                  <a:gd name="connsiteY4" fmla="*/ 166815 h 205780"/>
                  <a:gd name="connsiteX5" fmla="*/ 0 w 220954"/>
                  <a:gd name="connsiteY5" fmla="*/ 166190 h 205780"/>
                  <a:gd name="connsiteX6" fmla="*/ 22580 w 220954"/>
                  <a:gd name="connsiteY6" fmla="*/ 124590 h 205780"/>
                  <a:gd name="connsiteX7" fmla="*/ 159841 w 220954"/>
                  <a:gd name="connsiteY7" fmla="*/ 11559 h 20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54" h="205780">
                    <a:moveTo>
                      <a:pt x="197077" y="0"/>
                    </a:moveTo>
                    <a:lnTo>
                      <a:pt x="210802" y="20962"/>
                    </a:lnTo>
                    <a:cubicBezTo>
                      <a:pt x="217339" y="36878"/>
                      <a:pt x="220954" y="54377"/>
                      <a:pt x="220954" y="72745"/>
                    </a:cubicBezTo>
                    <a:cubicBezTo>
                      <a:pt x="220954" y="146218"/>
                      <a:pt x="163113" y="205780"/>
                      <a:pt x="91762" y="205780"/>
                    </a:cubicBezTo>
                    <a:cubicBezTo>
                      <a:pt x="56087" y="205780"/>
                      <a:pt x="23789" y="190890"/>
                      <a:pt x="410" y="166815"/>
                    </a:cubicBezTo>
                    <a:lnTo>
                      <a:pt x="0" y="166190"/>
                    </a:lnTo>
                    <a:lnTo>
                      <a:pt x="22580" y="124590"/>
                    </a:lnTo>
                    <a:cubicBezTo>
                      <a:pt x="56219" y="74798"/>
                      <a:pt x="103854" y="35239"/>
                      <a:pt x="159841" y="1155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形状 54"/>
              <p:cNvSpPr/>
              <p:nvPr/>
            </p:nvSpPr>
            <p:spPr>
              <a:xfrm>
                <a:off x="4403627" y="2051408"/>
                <a:ext cx="438373" cy="144016"/>
              </a:xfrm>
              <a:custGeom>
                <a:avLst/>
                <a:gdLst>
                  <a:gd name="connsiteX0" fmla="*/ 139039 w 278078"/>
                  <a:gd name="connsiteY0" fmla="*/ 0 h 144016"/>
                  <a:gd name="connsiteX1" fmla="*/ 266332 w 278078"/>
                  <a:gd name="connsiteY1" fmla="*/ 55524 h 144016"/>
                  <a:gd name="connsiteX2" fmla="*/ 278078 w 278078"/>
                  <a:gd name="connsiteY2" fmla="*/ 73869 h 144016"/>
                  <a:gd name="connsiteX3" fmla="*/ 266332 w 278078"/>
                  <a:gd name="connsiteY3" fmla="*/ 91289 h 144016"/>
                  <a:gd name="connsiteX4" fmla="*/ 139039 w 278078"/>
                  <a:gd name="connsiteY4" fmla="*/ 144016 h 144016"/>
                  <a:gd name="connsiteX5" fmla="*/ 11746 w 278078"/>
                  <a:gd name="connsiteY5" fmla="*/ 91289 h 144016"/>
                  <a:gd name="connsiteX6" fmla="*/ 0 w 278078"/>
                  <a:gd name="connsiteY6" fmla="*/ 73869 h 144016"/>
                  <a:gd name="connsiteX7" fmla="*/ 11746 w 278078"/>
                  <a:gd name="connsiteY7" fmla="*/ 55524 h 144016"/>
                  <a:gd name="connsiteX8" fmla="*/ 139039 w 278078"/>
                  <a:gd name="connsiteY8" fmla="*/ 0 h 14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78" h="144016">
                    <a:moveTo>
                      <a:pt x="139039" y="0"/>
                    </a:moveTo>
                    <a:cubicBezTo>
                      <a:pt x="188750" y="0"/>
                      <a:pt x="233755" y="21218"/>
                      <a:pt x="266332" y="55524"/>
                    </a:cubicBezTo>
                    <a:lnTo>
                      <a:pt x="278078" y="73869"/>
                    </a:lnTo>
                    <a:lnTo>
                      <a:pt x="266332" y="91289"/>
                    </a:lnTo>
                    <a:cubicBezTo>
                      <a:pt x="233755" y="123867"/>
                      <a:pt x="188750" y="144016"/>
                      <a:pt x="139039" y="144016"/>
                    </a:cubicBezTo>
                    <a:cubicBezTo>
                      <a:pt x="89328" y="144016"/>
                      <a:pt x="44323" y="123867"/>
                      <a:pt x="11746" y="91289"/>
                    </a:cubicBezTo>
                    <a:lnTo>
                      <a:pt x="0" y="73869"/>
                    </a:lnTo>
                    <a:lnTo>
                      <a:pt x="11746" y="55524"/>
                    </a:lnTo>
                    <a:cubicBezTo>
                      <a:pt x="44323" y="21218"/>
                      <a:pt x="89328" y="0"/>
                      <a:pt x="139039"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Rectangle 70"/>
            <p:cNvSpPr/>
            <p:nvPr/>
          </p:nvSpPr>
          <p:spPr>
            <a:xfrm>
              <a:off x="7144" y="2713"/>
              <a:ext cx="2187" cy="1452"/>
            </a:xfrm>
            <a:prstGeom prst="rect">
              <a:avLst/>
            </a:prstGeom>
          </p:spPr>
          <p:txBody>
            <a:bodyPr wrap="square">
              <a:spAutoFit/>
            </a:bodyPr>
            <a:lstStyle/>
            <a:p>
              <a:pPr algn="l">
                <a:lnSpc>
                  <a:spcPct val="150000"/>
                </a:lnSpc>
              </a:pPr>
              <a:r>
                <a:rPr lang="zh-CN" altLang="en-US" sz="1200" dirty="0">
                  <a:cs typeface="+mn-ea"/>
                  <a:sym typeface="+mn-lt"/>
                </a:rPr>
                <a:t>每年</a:t>
              </a:r>
              <a:r>
                <a:rPr lang="en-US" altLang="zh-CN" sz="1200" dirty="0">
                  <a:cs typeface="+mn-ea"/>
                  <a:sym typeface="+mn-lt"/>
                </a:rPr>
                <a:t>,</a:t>
              </a:r>
              <a:r>
                <a:rPr lang="zh-CN" altLang="en-US" sz="1200" dirty="0">
                  <a:cs typeface="+mn-ea"/>
                  <a:sym typeface="+mn-lt"/>
                </a:rPr>
                <a:t>高达</a:t>
              </a:r>
              <a:r>
                <a:rPr lang="en-US" altLang="zh-CN" sz="1200" dirty="0">
                  <a:cs typeface="+mn-ea"/>
                  <a:sym typeface="+mn-lt"/>
                </a:rPr>
                <a:t>1300</a:t>
              </a:r>
              <a:r>
                <a:rPr lang="zh-CN" altLang="en-US" sz="1200" dirty="0">
                  <a:cs typeface="+mn-ea"/>
                  <a:sym typeface="+mn-lt"/>
                </a:rPr>
                <a:t>万吨的塑料流向海洋</a:t>
              </a:r>
              <a:endParaRPr lang="en-US" altLang="zh-CN" sz="1200" dirty="0">
                <a:solidFill>
                  <a:schemeClr val="bg1">
                    <a:lumMod val="50000"/>
                  </a:schemeClr>
                </a:solidFill>
                <a:cs typeface="+mn-ea"/>
                <a:sym typeface="+mn-lt"/>
              </a:endParaRPr>
            </a:p>
          </p:txBody>
        </p:sp>
        <p:sp>
          <p:nvSpPr>
            <p:cNvPr id="72" name="Rectangle 71"/>
            <p:cNvSpPr/>
            <p:nvPr/>
          </p:nvSpPr>
          <p:spPr>
            <a:xfrm>
              <a:off x="11337" y="2705"/>
              <a:ext cx="2187" cy="966"/>
            </a:xfrm>
            <a:prstGeom prst="rect">
              <a:avLst/>
            </a:prstGeom>
          </p:spPr>
          <p:txBody>
            <a:bodyPr wrap="square">
              <a:spAutoFit/>
            </a:bodyPr>
            <a:lstStyle/>
            <a:p>
              <a:pPr algn="l">
                <a:lnSpc>
                  <a:spcPct val="150000"/>
                </a:lnSpc>
              </a:pPr>
              <a:r>
                <a:rPr lang="zh-CN" altLang="en-US" sz="1200" dirty="0">
                  <a:cs typeface="+mn-ea"/>
                  <a:sym typeface="+mn-lt"/>
                </a:rPr>
                <a:t>每年丢弃的塑料足够绕地球四圈</a:t>
              </a:r>
              <a:endParaRPr lang="en-US" altLang="zh-CN" sz="1200" dirty="0">
                <a:solidFill>
                  <a:schemeClr val="bg1">
                    <a:lumMod val="50000"/>
                  </a:schemeClr>
                </a:solidFill>
                <a:cs typeface="+mn-ea"/>
                <a:sym typeface="+mn-lt"/>
              </a:endParaRPr>
            </a:p>
          </p:txBody>
        </p:sp>
        <p:sp>
          <p:nvSpPr>
            <p:cNvPr id="75" name="Rectangle 74"/>
            <p:cNvSpPr/>
            <p:nvPr/>
          </p:nvSpPr>
          <p:spPr>
            <a:xfrm>
              <a:off x="7144" y="5240"/>
              <a:ext cx="2187" cy="1452"/>
            </a:xfrm>
            <a:prstGeom prst="rect">
              <a:avLst/>
            </a:prstGeom>
          </p:spPr>
          <p:txBody>
            <a:bodyPr wrap="square">
              <a:spAutoFit/>
            </a:bodyPr>
            <a:lstStyle/>
            <a:p>
              <a:pPr algn="l">
                <a:lnSpc>
                  <a:spcPct val="150000"/>
                </a:lnSpc>
              </a:pPr>
              <a:r>
                <a:rPr lang="en-US" altLang="zh-CN" sz="1200" dirty="0">
                  <a:cs typeface="+mn-ea"/>
                  <a:sym typeface="+mn-lt"/>
                </a:rPr>
                <a:t>95%</a:t>
              </a:r>
              <a:r>
                <a:rPr lang="zh-CN" altLang="en-US" sz="1200" dirty="0">
                  <a:cs typeface="+mn-ea"/>
                  <a:sym typeface="+mn-lt"/>
                </a:rPr>
                <a:t>的一次性包装塑料材料被浪费</a:t>
              </a:r>
              <a:endParaRPr lang="en-US" altLang="zh-CN" sz="1200" dirty="0">
                <a:solidFill>
                  <a:schemeClr val="bg1">
                    <a:lumMod val="50000"/>
                  </a:schemeClr>
                </a:solidFill>
                <a:cs typeface="+mn-ea"/>
                <a:sym typeface="+mn-lt"/>
              </a:endParaRPr>
            </a:p>
          </p:txBody>
        </p:sp>
        <p:sp>
          <p:nvSpPr>
            <p:cNvPr id="3" name="Rectangle 75"/>
            <p:cNvSpPr/>
            <p:nvPr/>
          </p:nvSpPr>
          <p:spPr>
            <a:xfrm>
              <a:off x="11337" y="5232"/>
              <a:ext cx="2187" cy="966"/>
            </a:xfrm>
            <a:prstGeom prst="rect">
              <a:avLst/>
            </a:prstGeom>
          </p:spPr>
          <p:txBody>
            <a:bodyPr wrap="square">
              <a:spAutoFit/>
            </a:bodyPr>
            <a:lstStyle/>
            <a:p>
              <a:pPr algn="l">
                <a:lnSpc>
                  <a:spcPct val="150000"/>
                </a:lnSpc>
              </a:pPr>
              <a:r>
                <a:rPr lang="zh-CN" altLang="en-US" sz="1200" dirty="0">
                  <a:cs typeface="+mn-ea"/>
                  <a:sym typeface="+mn-lt"/>
                </a:rPr>
                <a:t>塑料在自然界能存活</a:t>
              </a:r>
              <a:r>
                <a:rPr lang="en-US" altLang="zh-CN" sz="1200" dirty="0">
                  <a:cs typeface="+mn-ea"/>
                  <a:sym typeface="+mn-lt"/>
                </a:rPr>
                <a:t>500</a:t>
              </a:r>
              <a:r>
                <a:rPr lang="zh-CN" altLang="en-US" sz="1200" dirty="0">
                  <a:cs typeface="+mn-ea"/>
                  <a:sym typeface="+mn-lt"/>
                </a:rPr>
                <a:t>年</a:t>
              </a:r>
              <a:endParaRPr lang="en-US" sz="1200" dirty="0">
                <a:solidFill>
                  <a:schemeClr val="bg1">
                    <a:lumMod val="50000"/>
                  </a:schemeClr>
                </a:solidFill>
                <a:cs typeface="+mn-ea"/>
                <a:sym typeface="+mn-lt"/>
              </a:endParaRPr>
            </a:p>
          </p:txBody>
        </p:sp>
        <p:sp>
          <p:nvSpPr>
            <p:cNvPr id="8" name="Rectangle 77"/>
            <p:cNvSpPr/>
            <p:nvPr/>
          </p:nvSpPr>
          <p:spPr>
            <a:xfrm>
              <a:off x="15492" y="2705"/>
              <a:ext cx="2187" cy="1452"/>
            </a:xfrm>
            <a:prstGeom prst="rect">
              <a:avLst/>
            </a:prstGeom>
          </p:spPr>
          <p:txBody>
            <a:bodyPr wrap="square">
              <a:spAutoFit/>
            </a:bodyPr>
            <a:lstStyle/>
            <a:p>
              <a:pPr algn="l">
                <a:lnSpc>
                  <a:spcPct val="150000"/>
                </a:lnSpc>
              </a:pPr>
              <a:r>
                <a:rPr lang="zh-CN" altLang="en-US" sz="1200" dirty="0">
                  <a:cs typeface="+mn-ea"/>
                  <a:sym typeface="+mn-lt"/>
                </a:rPr>
                <a:t>海洋垃圾中，一次性塑料占到</a:t>
              </a:r>
              <a:r>
                <a:rPr lang="en-US" altLang="zh-CN" sz="1200" dirty="0">
                  <a:cs typeface="+mn-ea"/>
                  <a:sym typeface="+mn-lt"/>
                </a:rPr>
                <a:t>50%</a:t>
              </a:r>
              <a:endParaRPr lang="en-US" altLang="zh-CN" sz="1200" dirty="0">
                <a:solidFill>
                  <a:schemeClr val="bg1">
                    <a:lumMod val="50000"/>
                  </a:schemeClr>
                </a:solidFill>
                <a:cs typeface="+mn-ea"/>
                <a:sym typeface="+mn-lt"/>
              </a:endParaRPr>
            </a:p>
          </p:txBody>
        </p:sp>
        <p:sp>
          <p:nvSpPr>
            <p:cNvPr id="10" name="Oval 78"/>
            <p:cNvSpPr/>
            <p:nvPr/>
          </p:nvSpPr>
          <p:spPr>
            <a:xfrm>
              <a:off x="14467" y="5504"/>
              <a:ext cx="793" cy="793"/>
            </a:xfrm>
            <a:prstGeom prst="ellipse">
              <a:avLst/>
            </a:prstGeom>
            <a:gradFill>
              <a:gsLst>
                <a:gs pos="0">
                  <a:schemeClr val="accent1"/>
                </a:gs>
                <a:gs pos="100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cs typeface="+mn-ea"/>
                  <a:sym typeface="+mn-lt"/>
                </a:rPr>
                <a:t>6</a:t>
              </a:r>
            </a:p>
          </p:txBody>
        </p:sp>
        <p:sp>
          <p:nvSpPr>
            <p:cNvPr id="11" name="Rectangle 79"/>
            <p:cNvSpPr/>
            <p:nvPr/>
          </p:nvSpPr>
          <p:spPr>
            <a:xfrm>
              <a:off x="15492" y="5232"/>
              <a:ext cx="2187" cy="1452"/>
            </a:xfrm>
            <a:prstGeom prst="rect">
              <a:avLst/>
            </a:prstGeom>
          </p:spPr>
          <p:txBody>
            <a:bodyPr wrap="square">
              <a:spAutoFit/>
            </a:bodyPr>
            <a:lstStyle/>
            <a:p>
              <a:pPr algn="l">
                <a:lnSpc>
                  <a:spcPct val="150000"/>
                </a:lnSpc>
              </a:pPr>
              <a:r>
                <a:rPr lang="zh-CN" altLang="en-US" sz="1200" dirty="0">
                  <a:cs typeface="+mn-ea"/>
                  <a:sym typeface="+mn-lt"/>
                </a:rPr>
                <a:t>回收塑料相比制造塑料少耗能</a:t>
              </a:r>
              <a:r>
                <a:rPr lang="en-US" altLang="zh-CN" sz="1200" dirty="0">
                  <a:cs typeface="+mn-ea"/>
                  <a:sym typeface="+mn-lt"/>
                </a:rPr>
                <a:t>88%</a:t>
              </a:r>
              <a:endParaRPr lang="en-US" sz="1200" dirty="0">
                <a:solidFill>
                  <a:schemeClr val="bg1">
                    <a:lumMod val="50000"/>
                  </a:schemeClr>
                </a:solidFill>
                <a:cs typeface="+mn-ea"/>
                <a:sym typeface="+mn-lt"/>
              </a:endParaRPr>
            </a:p>
          </p:txBody>
        </p:sp>
        <p:grpSp>
          <p:nvGrpSpPr>
            <p:cNvPr id="141" name="组合 140"/>
            <p:cNvGrpSpPr/>
            <p:nvPr/>
          </p:nvGrpSpPr>
          <p:grpSpPr>
            <a:xfrm>
              <a:off x="13930" y="2605"/>
              <a:ext cx="1148" cy="1150"/>
              <a:chOff x="13930" y="2605"/>
              <a:chExt cx="1148" cy="1150"/>
            </a:xfrm>
          </p:grpSpPr>
          <p:sp>
            <p:nvSpPr>
              <p:cNvPr id="140" name="Freeform 68"/>
              <p:cNvSpPr/>
              <p:nvPr/>
            </p:nvSpPr>
            <p:spPr bwMode="auto">
              <a:xfrm>
                <a:off x="13930" y="2605"/>
                <a:ext cx="1148" cy="1151"/>
              </a:xfrm>
              <a:custGeom>
                <a:avLst/>
                <a:gdLst>
                  <a:gd name="T0" fmla="*/ 231 w 281"/>
                  <a:gd name="T1" fmla="*/ 49 h 281"/>
                  <a:gd name="T2" fmla="*/ 231 w 281"/>
                  <a:gd name="T3" fmla="*/ 231 h 281"/>
                  <a:gd name="T4" fmla="*/ 50 w 281"/>
                  <a:gd name="T5" fmla="*/ 231 h 281"/>
                  <a:gd name="T6" fmla="*/ 50 w 281"/>
                  <a:gd name="T7" fmla="*/ 49 h 281"/>
                  <a:gd name="T8" fmla="*/ 231 w 281"/>
                  <a:gd name="T9" fmla="*/ 49 h 281"/>
                </a:gdLst>
                <a:ahLst/>
                <a:cxnLst>
                  <a:cxn ang="0">
                    <a:pos x="T0" y="T1"/>
                  </a:cxn>
                  <a:cxn ang="0">
                    <a:pos x="T2" y="T3"/>
                  </a:cxn>
                  <a:cxn ang="0">
                    <a:pos x="T4" y="T5"/>
                  </a:cxn>
                  <a:cxn ang="0">
                    <a:pos x="T6" y="T7"/>
                  </a:cxn>
                  <a:cxn ang="0">
                    <a:pos x="T8" y="T9"/>
                  </a:cxn>
                </a:cxnLst>
                <a:rect l="0" t="0" r="r" b="b"/>
                <a:pathLst>
                  <a:path w="281" h="281">
                    <a:moveTo>
                      <a:pt x="231" y="49"/>
                    </a:moveTo>
                    <a:cubicBezTo>
                      <a:pt x="281" y="99"/>
                      <a:pt x="281" y="181"/>
                      <a:pt x="231" y="231"/>
                    </a:cubicBezTo>
                    <a:cubicBezTo>
                      <a:pt x="181" y="281"/>
                      <a:pt x="100" y="281"/>
                      <a:pt x="50" y="231"/>
                    </a:cubicBezTo>
                    <a:cubicBezTo>
                      <a:pt x="0" y="181"/>
                      <a:pt x="0" y="99"/>
                      <a:pt x="50" y="49"/>
                    </a:cubicBezTo>
                    <a:cubicBezTo>
                      <a:pt x="100" y="0"/>
                      <a:pt x="181" y="0"/>
                      <a:pt x="231" y="49"/>
                    </a:cubicBezTo>
                    <a:close/>
                  </a:path>
                </a:pathLst>
              </a:custGeom>
              <a:gradFill>
                <a:gsLst>
                  <a:gs pos="0">
                    <a:schemeClr val="accent6"/>
                  </a:gs>
                  <a:gs pos="100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pic>
            <p:nvPicPr>
              <p:cNvPr id="47" name="图形 46" descr="购物袋"/>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4079" y="2713"/>
                <a:ext cx="850" cy="850"/>
              </a:xfrm>
              <a:prstGeom prst="rect">
                <a:avLst/>
              </a:prstGeom>
            </p:spPr>
          </p:pic>
        </p:grpSp>
        <p:grpSp>
          <p:nvGrpSpPr>
            <p:cNvPr id="27" name="组合 26"/>
            <p:cNvGrpSpPr/>
            <p:nvPr/>
          </p:nvGrpSpPr>
          <p:grpSpPr>
            <a:xfrm>
              <a:off x="14194" y="5253"/>
              <a:ext cx="1151" cy="1151"/>
              <a:chOff x="5985046" y="4134186"/>
              <a:chExt cx="730820" cy="730820"/>
            </a:xfrm>
          </p:grpSpPr>
          <p:sp>
            <p:nvSpPr>
              <p:cNvPr id="29" name="椭圆 28"/>
              <p:cNvSpPr/>
              <p:nvPr/>
            </p:nvSpPr>
            <p:spPr>
              <a:xfrm>
                <a:off x="5985046" y="4134186"/>
                <a:ext cx="730820" cy="730820"/>
              </a:xfrm>
              <a:prstGeom prst="ellipse">
                <a:avLst/>
              </a:prstGeom>
              <a:gradFill>
                <a:gsLst>
                  <a:gs pos="0">
                    <a:schemeClr val="accent6"/>
                  </a:gs>
                  <a:gs pos="95000">
                    <a:srgbClr val="0C855A"/>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Freeform 181"/>
              <p:cNvSpPr/>
              <p:nvPr/>
            </p:nvSpPr>
            <p:spPr bwMode="auto">
              <a:xfrm>
                <a:off x="6243846" y="4338866"/>
                <a:ext cx="212392" cy="321459"/>
              </a:xfrm>
              <a:custGeom>
                <a:avLst/>
                <a:gdLst>
                  <a:gd name="T0" fmla="*/ 74 w 74"/>
                  <a:gd name="T1" fmla="*/ 0 h 112"/>
                  <a:gd name="T2" fmla="*/ 11 w 74"/>
                  <a:gd name="T3" fmla="*/ 59 h 112"/>
                  <a:gd name="T4" fmla="*/ 32 w 74"/>
                  <a:gd name="T5" fmla="*/ 59 h 112"/>
                  <a:gd name="T6" fmla="*/ 0 w 74"/>
                  <a:gd name="T7" fmla="*/ 112 h 112"/>
                  <a:gd name="T8" fmla="*/ 69 w 74"/>
                  <a:gd name="T9" fmla="*/ 47 h 112"/>
                  <a:gd name="T10" fmla="*/ 48 w 74"/>
                  <a:gd name="T11" fmla="*/ 47 h 112"/>
                  <a:gd name="T12" fmla="*/ 74 w 74"/>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4" h="112">
                    <a:moveTo>
                      <a:pt x="74" y="0"/>
                    </a:moveTo>
                    <a:lnTo>
                      <a:pt x="11" y="59"/>
                    </a:lnTo>
                    <a:lnTo>
                      <a:pt x="32" y="59"/>
                    </a:lnTo>
                    <a:lnTo>
                      <a:pt x="0" y="112"/>
                    </a:lnTo>
                    <a:lnTo>
                      <a:pt x="69" y="47"/>
                    </a:lnTo>
                    <a:lnTo>
                      <a:pt x="48" y="47"/>
                    </a:lnTo>
                    <a:lnTo>
                      <a:pt x="74" y="0"/>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grpSp>
            <p:nvGrpSpPr>
              <p:cNvPr id="31" name="组合 30"/>
              <p:cNvGrpSpPr/>
              <p:nvPr/>
            </p:nvGrpSpPr>
            <p:grpSpPr>
              <a:xfrm>
                <a:off x="6093941" y="4229257"/>
                <a:ext cx="512202" cy="540676"/>
                <a:chOff x="6203664" y="4325193"/>
                <a:chExt cx="318589" cy="336300"/>
              </a:xfrm>
            </p:grpSpPr>
            <p:sp>
              <p:nvSpPr>
                <p:cNvPr id="65" name="Rectangle 544"/>
                <p:cNvSpPr>
                  <a:spLocks noChangeArrowheads="1"/>
                </p:cNvSpPr>
                <p:nvPr/>
              </p:nvSpPr>
              <p:spPr bwMode="auto">
                <a:xfrm>
                  <a:off x="6352912" y="4325193"/>
                  <a:ext cx="20092" cy="80365"/>
                </a:xfrm>
                <a:prstGeom prst="rect">
                  <a:avLst/>
                </a:pr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66" name="Rectangle 545"/>
                <p:cNvSpPr>
                  <a:spLocks noChangeArrowheads="1"/>
                </p:cNvSpPr>
                <p:nvPr/>
              </p:nvSpPr>
              <p:spPr bwMode="auto">
                <a:xfrm>
                  <a:off x="6348917" y="4581128"/>
                  <a:ext cx="20092" cy="80365"/>
                </a:xfrm>
                <a:prstGeom prst="rect">
                  <a:avLst/>
                </a:pr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67" name="Rectangle 546"/>
                <p:cNvSpPr>
                  <a:spLocks noChangeArrowheads="1"/>
                </p:cNvSpPr>
                <p:nvPr/>
              </p:nvSpPr>
              <p:spPr bwMode="auto">
                <a:xfrm>
                  <a:off x="6444758" y="4474441"/>
                  <a:ext cx="77495" cy="20092"/>
                </a:xfrm>
                <a:prstGeom prst="rect">
                  <a:avLst/>
                </a:pr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68" name="Rectangle 547"/>
                <p:cNvSpPr>
                  <a:spLocks noChangeArrowheads="1"/>
                </p:cNvSpPr>
                <p:nvPr/>
              </p:nvSpPr>
              <p:spPr bwMode="auto">
                <a:xfrm>
                  <a:off x="6203664" y="4474441"/>
                  <a:ext cx="80365" cy="20092"/>
                </a:xfrm>
                <a:prstGeom prst="rect">
                  <a:avLst/>
                </a:pr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32" name="Freeform 548"/>
                <p:cNvSpPr/>
                <p:nvPr/>
              </p:nvSpPr>
              <p:spPr bwMode="auto">
                <a:xfrm>
                  <a:off x="6413187" y="4365375"/>
                  <a:ext cx="71755" cy="68884"/>
                </a:xfrm>
                <a:custGeom>
                  <a:avLst/>
                  <a:gdLst>
                    <a:gd name="T0" fmla="*/ 25 w 25"/>
                    <a:gd name="T1" fmla="*/ 5 h 24"/>
                    <a:gd name="T2" fmla="*/ 20 w 25"/>
                    <a:gd name="T3" fmla="*/ 0 h 24"/>
                    <a:gd name="T4" fmla="*/ 0 w 25"/>
                    <a:gd name="T5" fmla="*/ 19 h 24"/>
                    <a:gd name="T6" fmla="*/ 5 w 25"/>
                    <a:gd name="T7" fmla="*/ 24 h 24"/>
                    <a:gd name="T8" fmla="*/ 25 w 25"/>
                    <a:gd name="T9" fmla="*/ 5 h 24"/>
                  </a:gdLst>
                  <a:ahLst/>
                  <a:cxnLst>
                    <a:cxn ang="0">
                      <a:pos x="T0" y="T1"/>
                    </a:cxn>
                    <a:cxn ang="0">
                      <a:pos x="T2" y="T3"/>
                    </a:cxn>
                    <a:cxn ang="0">
                      <a:pos x="T4" y="T5"/>
                    </a:cxn>
                    <a:cxn ang="0">
                      <a:pos x="T6" y="T7"/>
                    </a:cxn>
                    <a:cxn ang="0">
                      <a:pos x="T8" y="T9"/>
                    </a:cxn>
                  </a:cxnLst>
                  <a:rect l="0" t="0" r="r" b="b"/>
                  <a:pathLst>
                    <a:path w="25" h="24">
                      <a:moveTo>
                        <a:pt x="25" y="5"/>
                      </a:moveTo>
                      <a:lnTo>
                        <a:pt x="20" y="0"/>
                      </a:lnTo>
                      <a:lnTo>
                        <a:pt x="0" y="19"/>
                      </a:lnTo>
                      <a:lnTo>
                        <a:pt x="5" y="24"/>
                      </a:lnTo>
                      <a:lnTo>
                        <a:pt x="25" y="5"/>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33" name="Freeform 549"/>
                <p:cNvSpPr/>
                <p:nvPr/>
              </p:nvSpPr>
              <p:spPr bwMode="auto">
                <a:xfrm>
                  <a:off x="6243846" y="4534714"/>
                  <a:ext cx="71755" cy="68884"/>
                </a:xfrm>
                <a:custGeom>
                  <a:avLst/>
                  <a:gdLst>
                    <a:gd name="T0" fmla="*/ 0 w 25"/>
                    <a:gd name="T1" fmla="*/ 19 h 24"/>
                    <a:gd name="T2" fmla="*/ 5 w 25"/>
                    <a:gd name="T3" fmla="*/ 24 h 24"/>
                    <a:gd name="T4" fmla="*/ 25 w 25"/>
                    <a:gd name="T5" fmla="*/ 5 h 24"/>
                    <a:gd name="T6" fmla="*/ 20 w 25"/>
                    <a:gd name="T7" fmla="*/ 0 h 24"/>
                    <a:gd name="T8" fmla="*/ 0 w 25"/>
                    <a:gd name="T9" fmla="*/ 19 h 24"/>
                  </a:gdLst>
                  <a:ahLst/>
                  <a:cxnLst>
                    <a:cxn ang="0">
                      <a:pos x="T0" y="T1"/>
                    </a:cxn>
                    <a:cxn ang="0">
                      <a:pos x="T2" y="T3"/>
                    </a:cxn>
                    <a:cxn ang="0">
                      <a:pos x="T4" y="T5"/>
                    </a:cxn>
                    <a:cxn ang="0">
                      <a:pos x="T6" y="T7"/>
                    </a:cxn>
                    <a:cxn ang="0">
                      <a:pos x="T8" y="T9"/>
                    </a:cxn>
                  </a:cxnLst>
                  <a:rect l="0" t="0" r="r" b="b"/>
                  <a:pathLst>
                    <a:path w="25" h="24">
                      <a:moveTo>
                        <a:pt x="0" y="19"/>
                      </a:moveTo>
                      <a:lnTo>
                        <a:pt x="5" y="24"/>
                      </a:lnTo>
                      <a:lnTo>
                        <a:pt x="25" y="5"/>
                      </a:lnTo>
                      <a:lnTo>
                        <a:pt x="20" y="0"/>
                      </a:lnTo>
                      <a:lnTo>
                        <a:pt x="0" y="19"/>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34" name="Freeform 550"/>
                <p:cNvSpPr/>
                <p:nvPr/>
              </p:nvSpPr>
              <p:spPr bwMode="auto">
                <a:xfrm>
                  <a:off x="6413187" y="4531845"/>
                  <a:ext cx="71755" cy="71755"/>
                </a:xfrm>
                <a:custGeom>
                  <a:avLst/>
                  <a:gdLst>
                    <a:gd name="T0" fmla="*/ 0 w 25"/>
                    <a:gd name="T1" fmla="*/ 5 h 25"/>
                    <a:gd name="T2" fmla="*/ 20 w 25"/>
                    <a:gd name="T3" fmla="*/ 25 h 25"/>
                    <a:gd name="T4" fmla="*/ 25 w 25"/>
                    <a:gd name="T5" fmla="*/ 20 h 25"/>
                    <a:gd name="T6" fmla="*/ 5 w 25"/>
                    <a:gd name="T7" fmla="*/ 0 h 25"/>
                    <a:gd name="T8" fmla="*/ 0 w 25"/>
                    <a:gd name="T9" fmla="*/ 5 h 25"/>
                  </a:gdLst>
                  <a:ahLst/>
                  <a:cxnLst>
                    <a:cxn ang="0">
                      <a:pos x="T0" y="T1"/>
                    </a:cxn>
                    <a:cxn ang="0">
                      <a:pos x="T2" y="T3"/>
                    </a:cxn>
                    <a:cxn ang="0">
                      <a:pos x="T4" y="T5"/>
                    </a:cxn>
                    <a:cxn ang="0">
                      <a:pos x="T6" y="T7"/>
                    </a:cxn>
                    <a:cxn ang="0">
                      <a:pos x="T8" y="T9"/>
                    </a:cxn>
                  </a:cxnLst>
                  <a:rect l="0" t="0" r="r" b="b"/>
                  <a:pathLst>
                    <a:path w="25" h="25">
                      <a:moveTo>
                        <a:pt x="0" y="5"/>
                      </a:moveTo>
                      <a:lnTo>
                        <a:pt x="20" y="25"/>
                      </a:lnTo>
                      <a:lnTo>
                        <a:pt x="25" y="20"/>
                      </a:lnTo>
                      <a:lnTo>
                        <a:pt x="5" y="0"/>
                      </a:lnTo>
                      <a:lnTo>
                        <a:pt x="0" y="5"/>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sp>
              <p:nvSpPr>
                <p:cNvPr id="35" name="Freeform 551"/>
                <p:cNvSpPr/>
                <p:nvPr/>
              </p:nvSpPr>
              <p:spPr bwMode="auto">
                <a:xfrm>
                  <a:off x="6243846" y="4365375"/>
                  <a:ext cx="71755" cy="68884"/>
                </a:xfrm>
                <a:custGeom>
                  <a:avLst/>
                  <a:gdLst>
                    <a:gd name="T0" fmla="*/ 25 w 25"/>
                    <a:gd name="T1" fmla="*/ 19 h 24"/>
                    <a:gd name="T2" fmla="*/ 5 w 25"/>
                    <a:gd name="T3" fmla="*/ 0 h 24"/>
                    <a:gd name="T4" fmla="*/ 0 w 25"/>
                    <a:gd name="T5" fmla="*/ 4 h 24"/>
                    <a:gd name="T6" fmla="*/ 20 w 25"/>
                    <a:gd name="T7" fmla="*/ 24 h 24"/>
                    <a:gd name="T8" fmla="*/ 25 w 25"/>
                    <a:gd name="T9" fmla="*/ 19 h 24"/>
                  </a:gdLst>
                  <a:ahLst/>
                  <a:cxnLst>
                    <a:cxn ang="0">
                      <a:pos x="T0" y="T1"/>
                    </a:cxn>
                    <a:cxn ang="0">
                      <a:pos x="T2" y="T3"/>
                    </a:cxn>
                    <a:cxn ang="0">
                      <a:pos x="T4" y="T5"/>
                    </a:cxn>
                    <a:cxn ang="0">
                      <a:pos x="T6" y="T7"/>
                    </a:cxn>
                    <a:cxn ang="0">
                      <a:pos x="T8" y="T9"/>
                    </a:cxn>
                  </a:cxnLst>
                  <a:rect l="0" t="0" r="r" b="b"/>
                  <a:pathLst>
                    <a:path w="25" h="24">
                      <a:moveTo>
                        <a:pt x="25" y="19"/>
                      </a:moveTo>
                      <a:lnTo>
                        <a:pt x="5" y="0"/>
                      </a:lnTo>
                      <a:lnTo>
                        <a:pt x="0" y="4"/>
                      </a:lnTo>
                      <a:lnTo>
                        <a:pt x="20" y="24"/>
                      </a:lnTo>
                      <a:lnTo>
                        <a:pt x="25" y="19"/>
                      </a:lnTo>
                      <a:close/>
                    </a:path>
                  </a:pathLst>
                </a:custGeom>
                <a:solidFill>
                  <a:schemeClr val="bg1"/>
                </a:solidFill>
                <a:ln>
                  <a:noFill/>
                </a:ln>
              </p:spPr>
              <p:txBody>
                <a:bodyPr vert="horz" wrap="square" lIns="91440" tIns="45720" rIns="91440" bIns="45720" numCol="1" anchor="t" anchorCtr="0" compatLnSpc="1"/>
                <a:lstStyle/>
                <a:p>
                  <a:pPr fontAlgn="auto">
                    <a:spcBef>
                      <a:spcPts val="0"/>
                    </a:spcBef>
                    <a:spcAft>
                      <a:spcPts val="0"/>
                    </a:spcAft>
                  </a:pPr>
                  <a:endParaRPr lang="zh-CN" altLang="en-US">
                    <a:solidFill>
                      <a:prstClr val="black"/>
                    </a:solidFill>
                    <a:cs typeface="+mn-ea"/>
                    <a:sym typeface="+mn-lt"/>
                  </a:endParaRPr>
                </a:p>
              </p:txBody>
            </p:sp>
          </p:grpSp>
        </p:grpSp>
        <p:grpSp>
          <p:nvGrpSpPr>
            <p:cNvPr id="125" name="组合 124"/>
            <p:cNvGrpSpPr/>
            <p:nvPr/>
          </p:nvGrpSpPr>
          <p:grpSpPr>
            <a:xfrm>
              <a:off x="5718" y="7723"/>
              <a:ext cx="1151" cy="1156"/>
              <a:chOff x="2401175" y="5301748"/>
              <a:chExt cx="527111" cy="529459"/>
            </a:xfrm>
          </p:grpSpPr>
          <p:sp>
            <p:nvSpPr>
              <p:cNvPr id="126" name="Freeform 52"/>
              <p:cNvSpPr/>
              <p:nvPr/>
            </p:nvSpPr>
            <p:spPr bwMode="auto">
              <a:xfrm>
                <a:off x="2401175" y="5301748"/>
                <a:ext cx="527111" cy="529459"/>
              </a:xfrm>
              <a:custGeom>
                <a:avLst/>
                <a:gdLst>
                  <a:gd name="T0" fmla="*/ 231 w 280"/>
                  <a:gd name="T1" fmla="*/ 49 h 281"/>
                  <a:gd name="T2" fmla="*/ 231 w 280"/>
                  <a:gd name="T3" fmla="*/ 231 h 281"/>
                  <a:gd name="T4" fmla="*/ 49 w 280"/>
                  <a:gd name="T5" fmla="*/ 231 h 281"/>
                  <a:gd name="T6" fmla="*/ 49 w 280"/>
                  <a:gd name="T7" fmla="*/ 49 h 281"/>
                  <a:gd name="T8" fmla="*/ 231 w 280"/>
                  <a:gd name="T9" fmla="*/ 49 h 281"/>
                </a:gdLst>
                <a:ahLst/>
                <a:cxnLst>
                  <a:cxn ang="0">
                    <a:pos x="T0" y="T1"/>
                  </a:cxn>
                  <a:cxn ang="0">
                    <a:pos x="T2" y="T3"/>
                  </a:cxn>
                  <a:cxn ang="0">
                    <a:pos x="T4" y="T5"/>
                  </a:cxn>
                  <a:cxn ang="0">
                    <a:pos x="T6" y="T7"/>
                  </a:cxn>
                  <a:cxn ang="0">
                    <a:pos x="T8" y="T9"/>
                  </a:cxn>
                </a:cxnLst>
                <a:rect l="0" t="0" r="r" b="b"/>
                <a:pathLst>
                  <a:path w="280" h="281">
                    <a:moveTo>
                      <a:pt x="231" y="49"/>
                    </a:moveTo>
                    <a:cubicBezTo>
                      <a:pt x="280" y="99"/>
                      <a:pt x="280" y="181"/>
                      <a:pt x="231" y="231"/>
                    </a:cubicBezTo>
                    <a:cubicBezTo>
                      <a:pt x="181" y="281"/>
                      <a:pt x="99" y="281"/>
                      <a:pt x="49" y="231"/>
                    </a:cubicBezTo>
                    <a:cubicBezTo>
                      <a:pt x="0" y="181"/>
                      <a:pt x="0" y="99"/>
                      <a:pt x="49" y="49"/>
                    </a:cubicBezTo>
                    <a:cubicBezTo>
                      <a:pt x="99" y="0"/>
                      <a:pt x="181" y="0"/>
                      <a:pt x="231" y="49"/>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7" name="Freeform 53"/>
              <p:cNvSpPr/>
              <p:nvPr/>
            </p:nvSpPr>
            <p:spPr bwMode="auto">
              <a:xfrm>
                <a:off x="2551443" y="5422666"/>
                <a:ext cx="369800" cy="388583"/>
              </a:xfrm>
              <a:custGeom>
                <a:avLst/>
                <a:gdLst>
                  <a:gd name="T0" fmla="*/ 146 w 196"/>
                  <a:gd name="T1" fmla="*/ 0 h 206"/>
                  <a:gd name="T2" fmla="*/ 140 w 196"/>
                  <a:gd name="T3" fmla="*/ 13 h 206"/>
                  <a:gd name="T4" fmla="*/ 126 w 196"/>
                  <a:gd name="T5" fmla="*/ 22 h 206"/>
                  <a:gd name="T6" fmla="*/ 104 w 196"/>
                  <a:gd name="T7" fmla="*/ 0 h 206"/>
                  <a:gd name="T8" fmla="*/ 0 w 196"/>
                  <a:gd name="T9" fmla="*/ 152 h 206"/>
                  <a:gd name="T10" fmla="*/ 51 w 196"/>
                  <a:gd name="T11" fmla="*/ 204 h 206"/>
                  <a:gd name="T12" fmla="*/ 151 w 196"/>
                  <a:gd name="T13" fmla="*/ 167 h 206"/>
                  <a:gd name="T14" fmla="*/ 182 w 196"/>
                  <a:gd name="T15" fmla="*/ 36 h 206"/>
                  <a:gd name="T16" fmla="*/ 146 w 196"/>
                  <a:gd name="T1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06">
                    <a:moveTo>
                      <a:pt x="146" y="0"/>
                    </a:moveTo>
                    <a:cubicBezTo>
                      <a:pt x="140" y="13"/>
                      <a:pt x="140" y="13"/>
                      <a:pt x="140" y="13"/>
                    </a:cubicBezTo>
                    <a:cubicBezTo>
                      <a:pt x="126" y="22"/>
                      <a:pt x="126" y="22"/>
                      <a:pt x="126" y="22"/>
                    </a:cubicBezTo>
                    <a:cubicBezTo>
                      <a:pt x="104" y="0"/>
                      <a:pt x="104" y="0"/>
                      <a:pt x="104" y="0"/>
                    </a:cubicBezTo>
                    <a:cubicBezTo>
                      <a:pt x="0" y="152"/>
                      <a:pt x="0" y="152"/>
                      <a:pt x="0" y="152"/>
                    </a:cubicBezTo>
                    <a:cubicBezTo>
                      <a:pt x="51" y="204"/>
                      <a:pt x="51" y="204"/>
                      <a:pt x="51" y="204"/>
                    </a:cubicBezTo>
                    <a:cubicBezTo>
                      <a:pt x="87" y="206"/>
                      <a:pt x="123" y="194"/>
                      <a:pt x="151" y="167"/>
                    </a:cubicBezTo>
                    <a:cubicBezTo>
                      <a:pt x="186" y="131"/>
                      <a:pt x="196" y="80"/>
                      <a:pt x="182" y="36"/>
                    </a:cubicBezTo>
                    <a:lnTo>
                      <a:pt x="146"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8" name="Rectangle 54"/>
              <p:cNvSpPr>
                <a:spLocks noChangeArrowheads="1"/>
              </p:cNvSpPr>
              <p:nvPr/>
            </p:nvSpPr>
            <p:spPr bwMode="auto">
              <a:xfrm>
                <a:off x="2572574" y="5422666"/>
                <a:ext cx="174921" cy="243011"/>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9" name="Rectangle 55"/>
              <p:cNvSpPr>
                <a:spLocks noChangeArrowheads="1"/>
              </p:cNvSpPr>
              <p:nvPr/>
            </p:nvSpPr>
            <p:spPr bwMode="auto">
              <a:xfrm>
                <a:off x="2604272" y="5456711"/>
                <a:ext cx="109179" cy="10917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0" name="Rectangle 56"/>
              <p:cNvSpPr>
                <a:spLocks noChangeArrowheads="1"/>
              </p:cNvSpPr>
              <p:nvPr/>
            </p:nvSpPr>
            <p:spPr bwMode="auto">
              <a:xfrm>
                <a:off x="2551443" y="5665678"/>
                <a:ext cx="218358" cy="43437"/>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31" name="Freeform 57"/>
              <p:cNvSpPr/>
              <p:nvPr/>
            </p:nvSpPr>
            <p:spPr bwMode="auto">
              <a:xfrm>
                <a:off x="2747496" y="5422666"/>
                <a:ext cx="88048" cy="208966"/>
              </a:xfrm>
              <a:custGeom>
                <a:avLst/>
                <a:gdLst>
                  <a:gd name="T0" fmla="*/ 42 w 47"/>
                  <a:gd name="T1" fmla="*/ 0 h 111"/>
                  <a:gd name="T2" fmla="*/ 35 w 47"/>
                  <a:gd name="T3" fmla="*/ 0 h 111"/>
                  <a:gd name="T4" fmla="*/ 35 w 47"/>
                  <a:gd name="T5" fmla="*/ 12 h 111"/>
                  <a:gd name="T6" fmla="*/ 24 w 47"/>
                  <a:gd name="T7" fmla="*/ 12 h 111"/>
                  <a:gd name="T8" fmla="*/ 24 w 47"/>
                  <a:gd name="T9" fmla="*/ 0 h 111"/>
                  <a:gd name="T10" fmla="*/ 17 w 47"/>
                  <a:gd name="T11" fmla="*/ 0 h 111"/>
                  <a:gd name="T12" fmla="*/ 17 w 47"/>
                  <a:gd name="T13" fmla="*/ 12 h 111"/>
                  <a:gd name="T14" fmla="*/ 12 w 47"/>
                  <a:gd name="T15" fmla="*/ 12 h 111"/>
                  <a:gd name="T16" fmla="*/ 12 w 47"/>
                  <a:gd name="T17" fmla="*/ 18 h 111"/>
                  <a:gd name="T18" fmla="*/ 24 w 47"/>
                  <a:gd name="T19" fmla="*/ 35 h 111"/>
                  <a:gd name="T20" fmla="*/ 24 w 47"/>
                  <a:gd name="T21" fmla="*/ 88 h 111"/>
                  <a:gd name="T22" fmla="*/ 24 w 47"/>
                  <a:gd name="T23" fmla="*/ 88 h 111"/>
                  <a:gd name="T24" fmla="*/ 24 w 47"/>
                  <a:gd name="T25" fmla="*/ 88 h 111"/>
                  <a:gd name="T26" fmla="*/ 12 w 47"/>
                  <a:gd name="T27" fmla="*/ 100 h 111"/>
                  <a:gd name="T28" fmla="*/ 0 w 47"/>
                  <a:gd name="T29" fmla="*/ 91 h 111"/>
                  <a:gd name="T30" fmla="*/ 0 w 47"/>
                  <a:gd name="T31" fmla="*/ 108 h 111"/>
                  <a:gd name="T32" fmla="*/ 12 w 47"/>
                  <a:gd name="T33" fmla="*/ 111 h 111"/>
                  <a:gd name="T34" fmla="*/ 35 w 47"/>
                  <a:gd name="T35" fmla="*/ 88 h 111"/>
                  <a:gd name="T36" fmla="*/ 35 w 47"/>
                  <a:gd name="T37" fmla="*/ 35 h 111"/>
                  <a:gd name="T38" fmla="*/ 47 w 47"/>
                  <a:gd name="T39" fmla="*/ 18 h 111"/>
                  <a:gd name="T40" fmla="*/ 47 w 47"/>
                  <a:gd name="T41" fmla="*/ 12 h 111"/>
                  <a:gd name="T42" fmla="*/ 42 w 47"/>
                  <a:gd name="T43" fmla="*/ 12 h 111"/>
                  <a:gd name="T44" fmla="*/ 42 w 47"/>
                  <a:gd name="T4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11">
                    <a:moveTo>
                      <a:pt x="42" y="0"/>
                    </a:moveTo>
                    <a:cubicBezTo>
                      <a:pt x="35" y="0"/>
                      <a:pt x="35" y="0"/>
                      <a:pt x="35" y="0"/>
                    </a:cubicBezTo>
                    <a:cubicBezTo>
                      <a:pt x="35" y="12"/>
                      <a:pt x="35" y="12"/>
                      <a:pt x="35" y="12"/>
                    </a:cubicBezTo>
                    <a:cubicBezTo>
                      <a:pt x="24" y="12"/>
                      <a:pt x="24" y="12"/>
                      <a:pt x="24" y="12"/>
                    </a:cubicBezTo>
                    <a:cubicBezTo>
                      <a:pt x="24" y="0"/>
                      <a:pt x="24" y="0"/>
                      <a:pt x="24" y="0"/>
                    </a:cubicBezTo>
                    <a:cubicBezTo>
                      <a:pt x="17" y="0"/>
                      <a:pt x="17" y="0"/>
                      <a:pt x="17" y="0"/>
                    </a:cubicBezTo>
                    <a:cubicBezTo>
                      <a:pt x="17" y="12"/>
                      <a:pt x="17" y="12"/>
                      <a:pt x="17" y="12"/>
                    </a:cubicBezTo>
                    <a:cubicBezTo>
                      <a:pt x="12" y="12"/>
                      <a:pt x="12" y="12"/>
                      <a:pt x="12" y="12"/>
                    </a:cubicBezTo>
                    <a:cubicBezTo>
                      <a:pt x="12" y="18"/>
                      <a:pt x="12" y="18"/>
                      <a:pt x="12" y="18"/>
                    </a:cubicBezTo>
                    <a:cubicBezTo>
                      <a:pt x="12" y="26"/>
                      <a:pt x="17" y="32"/>
                      <a:pt x="24" y="35"/>
                    </a:cubicBezTo>
                    <a:cubicBezTo>
                      <a:pt x="24" y="88"/>
                      <a:pt x="24" y="88"/>
                      <a:pt x="24" y="88"/>
                    </a:cubicBezTo>
                    <a:cubicBezTo>
                      <a:pt x="24" y="88"/>
                      <a:pt x="24" y="88"/>
                      <a:pt x="24" y="88"/>
                    </a:cubicBezTo>
                    <a:cubicBezTo>
                      <a:pt x="24" y="88"/>
                      <a:pt x="24" y="88"/>
                      <a:pt x="24" y="88"/>
                    </a:cubicBezTo>
                    <a:cubicBezTo>
                      <a:pt x="24" y="95"/>
                      <a:pt x="18" y="100"/>
                      <a:pt x="12" y="100"/>
                    </a:cubicBezTo>
                    <a:cubicBezTo>
                      <a:pt x="6" y="100"/>
                      <a:pt x="2" y="96"/>
                      <a:pt x="0" y="91"/>
                    </a:cubicBezTo>
                    <a:cubicBezTo>
                      <a:pt x="0" y="108"/>
                      <a:pt x="0" y="108"/>
                      <a:pt x="0" y="108"/>
                    </a:cubicBezTo>
                    <a:cubicBezTo>
                      <a:pt x="4" y="110"/>
                      <a:pt x="8" y="111"/>
                      <a:pt x="12" y="111"/>
                    </a:cubicBezTo>
                    <a:cubicBezTo>
                      <a:pt x="25" y="111"/>
                      <a:pt x="35" y="101"/>
                      <a:pt x="35" y="88"/>
                    </a:cubicBezTo>
                    <a:cubicBezTo>
                      <a:pt x="35" y="35"/>
                      <a:pt x="35" y="35"/>
                      <a:pt x="35" y="35"/>
                    </a:cubicBezTo>
                    <a:cubicBezTo>
                      <a:pt x="42" y="33"/>
                      <a:pt x="47" y="26"/>
                      <a:pt x="47" y="18"/>
                    </a:cubicBezTo>
                    <a:cubicBezTo>
                      <a:pt x="47" y="12"/>
                      <a:pt x="47" y="12"/>
                      <a:pt x="47" y="12"/>
                    </a:cubicBezTo>
                    <a:cubicBezTo>
                      <a:pt x="42" y="12"/>
                      <a:pt x="42" y="12"/>
                      <a:pt x="42" y="12"/>
                    </a:cubicBezTo>
                    <a:lnTo>
                      <a:pt x="42" y="0"/>
                    </a:ln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sp>
          <p:nvSpPr>
            <p:cNvPr id="142" name="Rectangle 74"/>
            <p:cNvSpPr/>
            <p:nvPr/>
          </p:nvSpPr>
          <p:spPr>
            <a:xfrm>
              <a:off x="7144" y="7723"/>
              <a:ext cx="2187" cy="1452"/>
            </a:xfrm>
            <a:prstGeom prst="rect">
              <a:avLst/>
            </a:prstGeom>
          </p:spPr>
          <p:txBody>
            <a:bodyPr wrap="square">
              <a:spAutoFit/>
            </a:bodyPr>
            <a:lstStyle/>
            <a:p>
              <a:pPr algn="l">
                <a:lnSpc>
                  <a:spcPct val="150000"/>
                </a:lnSpc>
              </a:pPr>
              <a:r>
                <a:rPr lang="zh-CN" altLang="en-US" sz="1200" dirty="0">
                  <a:cs typeface="+mn-ea"/>
                  <a:sym typeface="+mn-lt"/>
                </a:rPr>
                <a:t>每回收一吨塑料可节省</a:t>
              </a:r>
              <a:r>
                <a:rPr lang="en-US" altLang="zh-CN" sz="1200" dirty="0">
                  <a:cs typeface="+mn-ea"/>
                  <a:sym typeface="+mn-lt"/>
                </a:rPr>
                <a:t>1000-2000</a:t>
              </a:r>
              <a:r>
                <a:rPr lang="zh-CN" altLang="en-US" sz="1200" dirty="0">
                  <a:cs typeface="+mn-ea"/>
                  <a:sym typeface="+mn-lt"/>
                </a:rPr>
                <a:t>加仑的汽油</a:t>
              </a:r>
              <a:endParaRPr lang="en-US" altLang="zh-CN" sz="1200" dirty="0">
                <a:solidFill>
                  <a:schemeClr val="bg1">
                    <a:lumMod val="50000"/>
                  </a:schemeClr>
                </a:solidFill>
                <a:cs typeface="+mn-ea"/>
                <a:sym typeface="+mn-lt"/>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2" presetClass="entr" presetSubtype="4"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down)">
                                      <p:cBhvr>
                                        <p:cTn id="22" dur="500"/>
                                        <p:tgtEl>
                                          <p:spTgt spid="147"/>
                                        </p:tgtEl>
                                      </p:cBhvr>
                                    </p:animEffect>
                                  </p:childTnLst>
                                </p:cTn>
                              </p:par>
                            </p:childTnLst>
                          </p:cTn>
                        </p:par>
                        <p:par>
                          <p:cTn id="23" fill="hold">
                            <p:stCondLst>
                              <p:cond delay="1850"/>
                            </p:stCondLst>
                            <p:childTnLst>
                              <p:par>
                                <p:cTn id="24" presetID="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sp>
        <p:nvSpPr>
          <p:cNvPr id="57" name="文本框 56"/>
          <p:cNvSpPr txBox="1"/>
          <p:nvPr/>
        </p:nvSpPr>
        <p:spPr>
          <a:xfrm>
            <a:off x="601980" y="1625600"/>
            <a:ext cx="4721860" cy="1568450"/>
          </a:xfrm>
          <a:prstGeom prst="rect">
            <a:avLst/>
          </a:prstGeom>
          <a:noFill/>
        </p:spPr>
        <p:txBody>
          <a:bodyPr wrap="square" rtlCol="0">
            <a:spAutoFit/>
          </a:bodyPr>
          <a:lstStyle/>
          <a:p>
            <a:pPr algn="ctr"/>
            <a:r>
              <a:rPr lang="zh-CN" altLang="en-US" sz="3200" b="1" dirty="0">
                <a:solidFill>
                  <a:schemeClr val="accent6"/>
                </a:solidFill>
                <a:cs typeface="+mn-ea"/>
                <a:sym typeface="+mn-lt"/>
              </a:rPr>
              <a:t>你能做什么？</a:t>
            </a:r>
            <a:endParaRPr lang="en-US" altLang="zh-CN" sz="3200" b="1" dirty="0">
              <a:solidFill>
                <a:schemeClr val="accent6"/>
              </a:solidFill>
              <a:cs typeface="+mn-ea"/>
              <a:sym typeface="+mn-lt"/>
            </a:endParaRPr>
          </a:p>
          <a:p>
            <a:pPr algn="ctr"/>
            <a:r>
              <a:rPr lang="zh-CN" altLang="en-US" sz="3200" b="1" dirty="0">
                <a:solidFill>
                  <a:schemeClr val="accent6"/>
                </a:solidFill>
                <a:cs typeface="+mn-ea"/>
                <a:sym typeface="+mn-lt"/>
              </a:rPr>
              <a:t>不能重复使用？</a:t>
            </a:r>
            <a:endParaRPr lang="en-US" altLang="zh-CN" sz="3200" b="1" dirty="0">
              <a:solidFill>
                <a:schemeClr val="accent6"/>
              </a:solidFill>
              <a:cs typeface="+mn-ea"/>
              <a:sym typeface="+mn-lt"/>
            </a:endParaRPr>
          </a:p>
          <a:p>
            <a:pPr algn="ctr"/>
            <a:r>
              <a:rPr lang="zh-CN" altLang="en-US" sz="3200" b="1" dirty="0">
                <a:solidFill>
                  <a:schemeClr val="accent6"/>
                </a:solidFill>
                <a:cs typeface="+mn-ea"/>
                <a:sym typeface="+mn-lt"/>
              </a:rPr>
              <a:t>干脆不用！</a:t>
            </a:r>
          </a:p>
        </p:txBody>
      </p:sp>
      <p:grpSp>
        <p:nvGrpSpPr>
          <p:cNvPr id="17" name="组合 16"/>
          <p:cNvGrpSpPr/>
          <p:nvPr/>
        </p:nvGrpSpPr>
        <p:grpSpPr>
          <a:xfrm>
            <a:off x="5323840" y="741680"/>
            <a:ext cx="6198235" cy="6099175"/>
            <a:chOff x="8384" y="1168"/>
            <a:chExt cx="9761" cy="9605"/>
          </a:xfrm>
        </p:grpSpPr>
        <p:sp>
          <p:nvSpPr>
            <p:cNvPr id="123" name="椭圆 122"/>
            <p:cNvSpPr/>
            <p:nvPr/>
          </p:nvSpPr>
          <p:spPr>
            <a:xfrm>
              <a:off x="8540" y="1168"/>
              <a:ext cx="9605" cy="9605"/>
            </a:xfrm>
            <a:prstGeom prst="ellipse">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8680" y="4894"/>
              <a:ext cx="1573" cy="1529"/>
              <a:chOff x="5423935" y="1893922"/>
              <a:chExt cx="349215" cy="339378"/>
            </a:xfrm>
          </p:grpSpPr>
          <p:sp>
            <p:nvSpPr>
              <p:cNvPr id="7" name="Freeform 21"/>
              <p:cNvSpPr/>
              <p:nvPr/>
            </p:nvSpPr>
            <p:spPr bwMode="auto">
              <a:xfrm>
                <a:off x="5614118" y="2092302"/>
                <a:ext cx="159032" cy="140998"/>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8" name="Freeform 22"/>
              <p:cNvSpPr/>
              <p:nvPr/>
            </p:nvSpPr>
            <p:spPr bwMode="auto">
              <a:xfrm>
                <a:off x="5596084" y="1900480"/>
                <a:ext cx="124603" cy="109847"/>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9" name="Freeform 23"/>
              <p:cNvSpPr/>
              <p:nvPr/>
            </p:nvSpPr>
            <p:spPr bwMode="auto">
              <a:xfrm>
                <a:off x="5658385" y="2000490"/>
                <a:ext cx="114765" cy="111486"/>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10" name="Freeform 24"/>
              <p:cNvSpPr/>
              <p:nvPr/>
            </p:nvSpPr>
            <p:spPr bwMode="auto">
              <a:xfrm>
                <a:off x="5423935" y="2015246"/>
                <a:ext cx="122962" cy="177067"/>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11" name="Freeform 25"/>
              <p:cNvSpPr/>
              <p:nvPr/>
            </p:nvSpPr>
            <p:spPr bwMode="auto">
              <a:xfrm>
                <a:off x="5481318" y="2121813"/>
                <a:ext cx="108207" cy="83615"/>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sp>
            <p:nvSpPr>
              <p:cNvPr id="12" name="Freeform 26"/>
              <p:cNvSpPr/>
              <p:nvPr/>
            </p:nvSpPr>
            <p:spPr bwMode="auto">
              <a:xfrm>
                <a:off x="5481318" y="1893922"/>
                <a:ext cx="170509" cy="127882"/>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solidFill>
                <a:srgbClr val="549E39"/>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srgbClr val="8AB833"/>
                  </a:solidFill>
                  <a:effectLst/>
                  <a:uLnTx/>
                  <a:uFillTx/>
                  <a:cs typeface="+mn-ea"/>
                  <a:sym typeface="+mn-lt"/>
                </a:endParaRPr>
              </a:p>
            </p:txBody>
          </p:sp>
        </p:grpSp>
        <p:sp>
          <p:nvSpPr>
            <p:cNvPr id="14" name="Freeform 323"/>
            <p:cNvSpPr/>
            <p:nvPr/>
          </p:nvSpPr>
          <p:spPr bwMode="auto">
            <a:xfrm flipH="1">
              <a:off x="12175" y="4532"/>
              <a:ext cx="2430" cy="2876"/>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chemeClr val="bg1">
                <a:lumMod val="8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AU" sz="2400" b="0" i="0" u="none" strike="noStrike" kern="0" cap="none" spc="0" normalizeH="0" baseline="0" noProof="0">
                <a:ln>
                  <a:noFill/>
                </a:ln>
                <a:solidFill>
                  <a:srgbClr val="000000"/>
                </a:solidFill>
                <a:effectLst/>
                <a:uLnTx/>
                <a:uFillTx/>
                <a:cs typeface="+mn-ea"/>
                <a:sym typeface="+mn-lt"/>
              </a:endParaRPr>
            </a:p>
          </p:txBody>
        </p:sp>
        <p:grpSp>
          <p:nvGrpSpPr>
            <p:cNvPr id="27" name="组合 26"/>
            <p:cNvGrpSpPr/>
            <p:nvPr/>
          </p:nvGrpSpPr>
          <p:grpSpPr>
            <a:xfrm>
              <a:off x="16363" y="5030"/>
              <a:ext cx="1325" cy="1328"/>
              <a:chOff x="9867901" y="5287963"/>
              <a:chExt cx="841375" cy="842963"/>
            </a:xfrm>
          </p:grpSpPr>
          <p:sp>
            <p:nvSpPr>
              <p:cNvPr id="28" name="Freeform 116"/>
              <p:cNvSpPr/>
              <p:nvPr/>
            </p:nvSpPr>
            <p:spPr bwMode="auto">
              <a:xfrm>
                <a:off x="9867901" y="5287963"/>
                <a:ext cx="150813" cy="812800"/>
              </a:xfrm>
              <a:custGeom>
                <a:avLst/>
                <a:gdLst>
                  <a:gd name="T0" fmla="*/ 24 w 40"/>
                  <a:gd name="T1" fmla="*/ 200 h 216"/>
                  <a:gd name="T2" fmla="*/ 24 w 40"/>
                  <a:gd name="T3" fmla="*/ 0 h 216"/>
                  <a:gd name="T4" fmla="*/ 0 w 40"/>
                  <a:gd name="T5" fmla="*/ 0 h 216"/>
                  <a:gd name="T6" fmla="*/ 0 w 40"/>
                  <a:gd name="T7" fmla="*/ 200 h 216"/>
                  <a:gd name="T8" fmla="*/ 16 w 40"/>
                  <a:gd name="T9" fmla="*/ 216 h 216"/>
                  <a:gd name="T10" fmla="*/ 40 w 40"/>
                  <a:gd name="T11" fmla="*/ 216 h 216"/>
                  <a:gd name="T12" fmla="*/ 24 w 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40" h="216">
                    <a:moveTo>
                      <a:pt x="24" y="200"/>
                    </a:moveTo>
                    <a:cubicBezTo>
                      <a:pt x="24" y="0"/>
                      <a:pt x="24" y="0"/>
                      <a:pt x="24" y="0"/>
                    </a:cubicBezTo>
                    <a:cubicBezTo>
                      <a:pt x="0" y="0"/>
                      <a:pt x="0" y="0"/>
                      <a:pt x="0" y="0"/>
                    </a:cubicBezTo>
                    <a:cubicBezTo>
                      <a:pt x="0" y="200"/>
                      <a:pt x="0" y="200"/>
                      <a:pt x="0" y="200"/>
                    </a:cubicBezTo>
                    <a:cubicBezTo>
                      <a:pt x="0" y="209"/>
                      <a:pt x="7" y="216"/>
                      <a:pt x="16" y="216"/>
                    </a:cubicBezTo>
                    <a:cubicBezTo>
                      <a:pt x="40" y="216"/>
                      <a:pt x="40" y="216"/>
                      <a:pt x="40" y="216"/>
                    </a:cubicBezTo>
                    <a:cubicBezTo>
                      <a:pt x="31" y="216"/>
                      <a:pt x="24" y="209"/>
                      <a:pt x="24" y="200"/>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17"/>
              <p:cNvSpPr/>
              <p:nvPr/>
            </p:nvSpPr>
            <p:spPr bwMode="auto">
              <a:xfrm>
                <a:off x="9958388" y="5287963"/>
                <a:ext cx="525463" cy="812800"/>
              </a:xfrm>
              <a:custGeom>
                <a:avLst/>
                <a:gdLst>
                  <a:gd name="T0" fmla="*/ 140 w 140"/>
                  <a:gd name="T1" fmla="*/ 200 h 216"/>
                  <a:gd name="T2" fmla="*/ 140 w 140"/>
                  <a:gd name="T3" fmla="*/ 0 h 216"/>
                  <a:gd name="T4" fmla="*/ 0 w 140"/>
                  <a:gd name="T5" fmla="*/ 0 h 216"/>
                  <a:gd name="T6" fmla="*/ 0 w 140"/>
                  <a:gd name="T7" fmla="*/ 200 h 216"/>
                  <a:gd name="T8" fmla="*/ 16 w 140"/>
                  <a:gd name="T9" fmla="*/ 216 h 216"/>
                  <a:gd name="T10" fmla="*/ 124 w 140"/>
                  <a:gd name="T11" fmla="*/ 216 h 216"/>
                  <a:gd name="T12" fmla="*/ 140 w 1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140" h="216">
                    <a:moveTo>
                      <a:pt x="140" y="200"/>
                    </a:moveTo>
                    <a:cubicBezTo>
                      <a:pt x="140" y="0"/>
                      <a:pt x="140" y="0"/>
                      <a:pt x="140" y="0"/>
                    </a:cubicBezTo>
                    <a:cubicBezTo>
                      <a:pt x="0" y="0"/>
                      <a:pt x="0" y="0"/>
                      <a:pt x="0" y="0"/>
                    </a:cubicBezTo>
                    <a:cubicBezTo>
                      <a:pt x="0" y="200"/>
                      <a:pt x="0" y="200"/>
                      <a:pt x="0" y="200"/>
                    </a:cubicBezTo>
                    <a:cubicBezTo>
                      <a:pt x="0" y="209"/>
                      <a:pt x="7" y="216"/>
                      <a:pt x="16" y="216"/>
                    </a:cubicBezTo>
                    <a:cubicBezTo>
                      <a:pt x="124" y="216"/>
                      <a:pt x="124" y="216"/>
                      <a:pt x="124" y="216"/>
                    </a:cubicBezTo>
                    <a:cubicBezTo>
                      <a:pt x="133" y="216"/>
                      <a:pt x="140" y="209"/>
                      <a:pt x="140" y="200"/>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Rectangle 118"/>
              <p:cNvSpPr>
                <a:spLocks noChangeArrowheads="1"/>
              </p:cNvSpPr>
              <p:nvPr/>
            </p:nvSpPr>
            <p:spPr bwMode="auto">
              <a:xfrm>
                <a:off x="9867901" y="5287963"/>
                <a:ext cx="615950" cy="60325"/>
              </a:xfrm>
              <a:prstGeom prst="rect">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19"/>
              <p:cNvSpPr/>
              <p:nvPr/>
            </p:nvSpPr>
            <p:spPr bwMode="auto">
              <a:xfrm>
                <a:off x="9928226" y="6100763"/>
                <a:ext cx="495300" cy="30163"/>
              </a:xfrm>
              <a:custGeom>
                <a:avLst/>
                <a:gdLst>
                  <a:gd name="T0" fmla="*/ 303 w 312"/>
                  <a:gd name="T1" fmla="*/ 19 h 19"/>
                  <a:gd name="T2" fmla="*/ 9 w 312"/>
                  <a:gd name="T3" fmla="*/ 19 h 19"/>
                  <a:gd name="T4" fmla="*/ 0 w 312"/>
                  <a:gd name="T5" fmla="*/ 0 h 19"/>
                  <a:gd name="T6" fmla="*/ 312 w 312"/>
                  <a:gd name="T7" fmla="*/ 0 h 19"/>
                  <a:gd name="T8" fmla="*/ 303 w 312"/>
                  <a:gd name="T9" fmla="*/ 19 h 19"/>
                </a:gdLst>
                <a:ahLst/>
                <a:cxnLst>
                  <a:cxn ang="0">
                    <a:pos x="T0" y="T1"/>
                  </a:cxn>
                  <a:cxn ang="0">
                    <a:pos x="T2" y="T3"/>
                  </a:cxn>
                  <a:cxn ang="0">
                    <a:pos x="T4" y="T5"/>
                  </a:cxn>
                  <a:cxn ang="0">
                    <a:pos x="T6" y="T7"/>
                  </a:cxn>
                  <a:cxn ang="0">
                    <a:pos x="T8" y="T9"/>
                  </a:cxn>
                </a:cxnLst>
                <a:rect l="0" t="0" r="r" b="b"/>
                <a:pathLst>
                  <a:path w="312" h="19">
                    <a:moveTo>
                      <a:pt x="303" y="19"/>
                    </a:moveTo>
                    <a:lnTo>
                      <a:pt x="9" y="19"/>
                    </a:lnTo>
                    <a:lnTo>
                      <a:pt x="0" y="0"/>
                    </a:lnTo>
                    <a:lnTo>
                      <a:pt x="312" y="0"/>
                    </a:lnTo>
                    <a:lnTo>
                      <a:pt x="303" y="19"/>
                    </a:lnTo>
                    <a:close/>
                  </a:path>
                </a:pathLst>
              </a:custGeom>
              <a:solidFill>
                <a:srgbClr val="1C74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20"/>
              <p:cNvSpPr/>
              <p:nvPr/>
            </p:nvSpPr>
            <p:spPr bwMode="auto">
              <a:xfrm>
                <a:off x="10483851" y="5438775"/>
                <a:ext cx="225425" cy="541338"/>
              </a:xfrm>
              <a:custGeom>
                <a:avLst/>
                <a:gdLst>
                  <a:gd name="T0" fmla="*/ 60 w 60"/>
                  <a:gd name="T1" fmla="*/ 72 h 144"/>
                  <a:gd name="T2" fmla="*/ 0 w 60"/>
                  <a:gd name="T3" fmla="*/ 0 h 144"/>
                  <a:gd name="T4" fmla="*/ 0 w 60"/>
                  <a:gd name="T5" fmla="*/ 28 h 144"/>
                  <a:gd name="T6" fmla="*/ 36 w 60"/>
                  <a:gd name="T7" fmla="*/ 72 h 144"/>
                  <a:gd name="T8" fmla="*/ 0 w 60"/>
                  <a:gd name="T9" fmla="*/ 116 h 144"/>
                  <a:gd name="T10" fmla="*/ 0 w 60"/>
                  <a:gd name="T11" fmla="*/ 144 h 144"/>
                  <a:gd name="T12" fmla="*/ 60 w 60"/>
                  <a:gd name="T13" fmla="*/ 72 h 144"/>
                </a:gdLst>
                <a:ahLst/>
                <a:cxnLst>
                  <a:cxn ang="0">
                    <a:pos x="T0" y="T1"/>
                  </a:cxn>
                  <a:cxn ang="0">
                    <a:pos x="T2" y="T3"/>
                  </a:cxn>
                  <a:cxn ang="0">
                    <a:pos x="T4" y="T5"/>
                  </a:cxn>
                  <a:cxn ang="0">
                    <a:pos x="T6" y="T7"/>
                  </a:cxn>
                  <a:cxn ang="0">
                    <a:pos x="T8" y="T9"/>
                  </a:cxn>
                  <a:cxn ang="0">
                    <a:pos x="T10" y="T11"/>
                  </a:cxn>
                  <a:cxn ang="0">
                    <a:pos x="T12" y="T13"/>
                  </a:cxn>
                </a:cxnLst>
                <a:rect l="0" t="0" r="r" b="b"/>
                <a:pathLst>
                  <a:path w="60" h="144">
                    <a:moveTo>
                      <a:pt x="60" y="72"/>
                    </a:moveTo>
                    <a:cubicBezTo>
                      <a:pt x="60" y="36"/>
                      <a:pt x="36" y="8"/>
                      <a:pt x="0" y="0"/>
                    </a:cubicBezTo>
                    <a:cubicBezTo>
                      <a:pt x="0" y="28"/>
                      <a:pt x="0" y="28"/>
                      <a:pt x="0" y="28"/>
                    </a:cubicBezTo>
                    <a:cubicBezTo>
                      <a:pt x="20" y="32"/>
                      <a:pt x="36" y="49"/>
                      <a:pt x="36" y="72"/>
                    </a:cubicBezTo>
                    <a:cubicBezTo>
                      <a:pt x="36" y="95"/>
                      <a:pt x="20" y="112"/>
                      <a:pt x="0" y="116"/>
                    </a:cubicBezTo>
                    <a:cubicBezTo>
                      <a:pt x="0" y="144"/>
                      <a:pt x="0" y="144"/>
                      <a:pt x="0" y="144"/>
                    </a:cubicBezTo>
                    <a:cubicBezTo>
                      <a:pt x="36" y="136"/>
                      <a:pt x="60" y="108"/>
                      <a:pt x="60" y="72"/>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Rectangle 121"/>
              <p:cNvSpPr>
                <a:spLocks noChangeArrowheads="1"/>
              </p:cNvSpPr>
              <p:nvPr/>
            </p:nvSpPr>
            <p:spPr bwMode="auto">
              <a:xfrm>
                <a:off x="10093326" y="5287963"/>
                <a:ext cx="30163" cy="24130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122"/>
              <p:cNvSpPr/>
              <p:nvPr/>
            </p:nvSpPr>
            <p:spPr bwMode="auto">
              <a:xfrm>
                <a:off x="10018713" y="5529263"/>
                <a:ext cx="179388" cy="179388"/>
              </a:xfrm>
              <a:custGeom>
                <a:avLst/>
                <a:gdLst>
                  <a:gd name="T0" fmla="*/ 48 w 48"/>
                  <a:gd name="T1" fmla="*/ 40 h 48"/>
                  <a:gd name="T2" fmla="*/ 40 w 48"/>
                  <a:gd name="T3" fmla="*/ 48 h 48"/>
                  <a:gd name="T4" fmla="*/ 8 w 48"/>
                  <a:gd name="T5" fmla="*/ 48 h 48"/>
                  <a:gd name="T6" fmla="*/ 0 w 48"/>
                  <a:gd name="T7" fmla="*/ 40 h 48"/>
                  <a:gd name="T8" fmla="*/ 0 w 48"/>
                  <a:gd name="T9" fmla="*/ 8 h 48"/>
                  <a:gd name="T10" fmla="*/ 8 w 48"/>
                  <a:gd name="T11" fmla="*/ 0 h 48"/>
                  <a:gd name="T12" fmla="*/ 40 w 48"/>
                  <a:gd name="T13" fmla="*/ 0 h 48"/>
                  <a:gd name="T14" fmla="*/ 48 w 48"/>
                  <a:gd name="T15" fmla="*/ 8 h 48"/>
                  <a:gd name="T16" fmla="*/ 48 w 4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8" y="40"/>
                    </a:moveTo>
                    <a:cubicBezTo>
                      <a:pt x="48" y="44"/>
                      <a:pt x="44" y="48"/>
                      <a:pt x="40" y="48"/>
                    </a:cubicBezTo>
                    <a:cubicBezTo>
                      <a:pt x="8" y="48"/>
                      <a:pt x="8" y="48"/>
                      <a:pt x="8" y="48"/>
                    </a:cubicBezTo>
                    <a:cubicBezTo>
                      <a:pt x="4" y="48"/>
                      <a:pt x="0" y="44"/>
                      <a:pt x="0" y="40"/>
                    </a:cubicBezTo>
                    <a:cubicBezTo>
                      <a:pt x="0" y="8"/>
                      <a:pt x="0" y="8"/>
                      <a:pt x="0" y="8"/>
                    </a:cubicBezTo>
                    <a:cubicBezTo>
                      <a:pt x="0" y="4"/>
                      <a:pt x="4" y="0"/>
                      <a:pt x="8" y="0"/>
                    </a:cubicBezTo>
                    <a:cubicBezTo>
                      <a:pt x="40" y="0"/>
                      <a:pt x="40" y="0"/>
                      <a:pt x="40" y="0"/>
                    </a:cubicBezTo>
                    <a:cubicBezTo>
                      <a:pt x="44" y="0"/>
                      <a:pt x="48" y="4"/>
                      <a:pt x="48" y="8"/>
                    </a:cubicBezTo>
                    <a:lnTo>
                      <a:pt x="48" y="40"/>
                    </a:lnTo>
                    <a:close/>
                  </a:path>
                </a:pathLst>
              </a:custGeom>
              <a:solidFill>
                <a:srgbClr val="FB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Rectangle 123"/>
              <p:cNvSpPr>
                <a:spLocks noChangeArrowheads="1"/>
              </p:cNvSpPr>
              <p:nvPr/>
            </p:nvSpPr>
            <p:spPr bwMode="auto">
              <a:xfrm>
                <a:off x="10048876" y="5559425"/>
                <a:ext cx="119063" cy="1206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 name="组合 1"/>
            <p:cNvGrpSpPr/>
            <p:nvPr/>
          </p:nvGrpSpPr>
          <p:grpSpPr>
            <a:xfrm>
              <a:off x="10373" y="1654"/>
              <a:ext cx="1547" cy="1551"/>
              <a:chOff x="970556" y="1628800"/>
              <a:chExt cx="478796" cy="479964"/>
            </a:xfrm>
          </p:grpSpPr>
          <p:sp>
            <p:nvSpPr>
              <p:cNvPr id="36" name="Oval 449"/>
              <p:cNvSpPr>
                <a:spLocks noChangeArrowheads="1"/>
              </p:cNvSpPr>
              <p:nvPr/>
            </p:nvSpPr>
            <p:spPr bwMode="auto">
              <a:xfrm>
                <a:off x="970556" y="1628800"/>
                <a:ext cx="478796" cy="479964"/>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7" name="Freeform 450"/>
              <p:cNvSpPr/>
              <p:nvPr/>
            </p:nvSpPr>
            <p:spPr bwMode="auto">
              <a:xfrm>
                <a:off x="1158572" y="1736237"/>
                <a:ext cx="289613" cy="370191"/>
              </a:xfrm>
              <a:custGeom>
                <a:avLst/>
                <a:gdLst>
                  <a:gd name="T0" fmla="*/ 31 w 155"/>
                  <a:gd name="T1" fmla="*/ 48 h 198"/>
                  <a:gd name="T2" fmla="*/ 0 w 155"/>
                  <a:gd name="T3" fmla="*/ 152 h 198"/>
                  <a:gd name="T4" fmla="*/ 46 w 155"/>
                  <a:gd name="T5" fmla="*/ 198 h 198"/>
                  <a:gd name="T6" fmla="*/ 155 w 155"/>
                  <a:gd name="T7" fmla="*/ 85 h 198"/>
                  <a:gd name="T8" fmla="*/ 70 w 155"/>
                  <a:gd name="T9" fmla="*/ 0 h 198"/>
                  <a:gd name="T10" fmla="*/ 40 w 155"/>
                  <a:gd name="T11" fmla="*/ 17 h 198"/>
                  <a:gd name="T12" fmla="*/ 31 w 155"/>
                  <a:gd name="T13" fmla="*/ 48 h 198"/>
                </a:gdLst>
                <a:ahLst/>
                <a:cxnLst>
                  <a:cxn ang="0">
                    <a:pos x="T0" y="T1"/>
                  </a:cxn>
                  <a:cxn ang="0">
                    <a:pos x="T2" y="T3"/>
                  </a:cxn>
                  <a:cxn ang="0">
                    <a:pos x="T4" y="T5"/>
                  </a:cxn>
                  <a:cxn ang="0">
                    <a:pos x="T6" y="T7"/>
                  </a:cxn>
                  <a:cxn ang="0">
                    <a:pos x="T8" y="T9"/>
                  </a:cxn>
                  <a:cxn ang="0">
                    <a:pos x="T10" y="T11"/>
                  </a:cxn>
                  <a:cxn ang="0">
                    <a:pos x="T12" y="T13"/>
                  </a:cxn>
                </a:cxnLst>
                <a:rect l="0" t="0" r="r" b="b"/>
                <a:pathLst>
                  <a:path w="155" h="198">
                    <a:moveTo>
                      <a:pt x="31" y="48"/>
                    </a:moveTo>
                    <a:cubicBezTo>
                      <a:pt x="0" y="152"/>
                      <a:pt x="0" y="152"/>
                      <a:pt x="0" y="152"/>
                    </a:cubicBezTo>
                    <a:cubicBezTo>
                      <a:pt x="46" y="198"/>
                      <a:pt x="46" y="198"/>
                      <a:pt x="46" y="198"/>
                    </a:cubicBezTo>
                    <a:cubicBezTo>
                      <a:pt x="104" y="190"/>
                      <a:pt x="149" y="143"/>
                      <a:pt x="155" y="85"/>
                    </a:cubicBezTo>
                    <a:cubicBezTo>
                      <a:pt x="70" y="0"/>
                      <a:pt x="70" y="0"/>
                      <a:pt x="70" y="0"/>
                    </a:cubicBezTo>
                    <a:cubicBezTo>
                      <a:pt x="40" y="17"/>
                      <a:pt x="40" y="17"/>
                      <a:pt x="40" y="17"/>
                    </a:cubicBezTo>
                    <a:lnTo>
                      <a:pt x="31" y="48"/>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8" name="Freeform 451"/>
              <p:cNvSpPr/>
              <p:nvPr/>
            </p:nvSpPr>
            <p:spPr bwMode="auto">
              <a:xfrm>
                <a:off x="1125873" y="1823822"/>
                <a:ext cx="154149" cy="196190"/>
              </a:xfrm>
              <a:custGeom>
                <a:avLst/>
                <a:gdLst>
                  <a:gd name="T0" fmla="*/ 0 w 132"/>
                  <a:gd name="T1" fmla="*/ 0 h 168"/>
                  <a:gd name="T2" fmla="*/ 28 w 132"/>
                  <a:gd name="T3" fmla="*/ 168 h 168"/>
                  <a:gd name="T4" fmla="*/ 29 w 132"/>
                  <a:gd name="T5" fmla="*/ 168 h 168"/>
                  <a:gd name="T6" fmla="*/ 101 w 132"/>
                  <a:gd name="T7" fmla="*/ 168 h 168"/>
                  <a:gd name="T8" fmla="*/ 103 w 132"/>
                  <a:gd name="T9" fmla="*/ 168 h 168"/>
                  <a:gd name="T10" fmla="*/ 103 w 132"/>
                  <a:gd name="T11" fmla="*/ 165 h 168"/>
                  <a:gd name="T12" fmla="*/ 132 w 132"/>
                  <a:gd name="T13" fmla="*/ 0 h 168"/>
                  <a:gd name="T14" fmla="*/ 0 w 132"/>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8">
                    <a:moveTo>
                      <a:pt x="0" y="0"/>
                    </a:moveTo>
                    <a:lnTo>
                      <a:pt x="28" y="168"/>
                    </a:lnTo>
                    <a:lnTo>
                      <a:pt x="29" y="168"/>
                    </a:lnTo>
                    <a:lnTo>
                      <a:pt x="101" y="168"/>
                    </a:lnTo>
                    <a:lnTo>
                      <a:pt x="103" y="168"/>
                    </a:lnTo>
                    <a:lnTo>
                      <a:pt x="103" y="165"/>
                    </a:lnTo>
                    <a:lnTo>
                      <a:pt x="132" y="0"/>
                    </a:lnTo>
                    <a:lnTo>
                      <a:pt x="0" y="0"/>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39" name="Freeform 452"/>
              <p:cNvSpPr/>
              <p:nvPr/>
            </p:nvSpPr>
            <p:spPr bwMode="auto">
              <a:xfrm>
                <a:off x="1190102" y="1736237"/>
                <a:ext cx="103934" cy="181008"/>
              </a:xfrm>
              <a:custGeom>
                <a:avLst/>
                <a:gdLst>
                  <a:gd name="T0" fmla="*/ 0 w 89"/>
                  <a:gd name="T1" fmla="*/ 155 h 155"/>
                  <a:gd name="T2" fmla="*/ 11 w 89"/>
                  <a:gd name="T3" fmla="*/ 155 h 155"/>
                  <a:gd name="T4" fmla="*/ 40 w 89"/>
                  <a:gd name="T5" fmla="*/ 29 h 155"/>
                  <a:gd name="T6" fmla="*/ 89 w 89"/>
                  <a:gd name="T7" fmla="*/ 9 h 155"/>
                  <a:gd name="T8" fmla="*/ 85 w 89"/>
                  <a:gd name="T9" fmla="*/ 0 h 155"/>
                  <a:gd name="T10" fmla="*/ 32 w 89"/>
                  <a:gd name="T11" fmla="*/ 22 h 155"/>
                  <a:gd name="T12" fmla="*/ 0 w 8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89" h="155">
                    <a:moveTo>
                      <a:pt x="0" y="155"/>
                    </a:moveTo>
                    <a:lnTo>
                      <a:pt x="11" y="155"/>
                    </a:lnTo>
                    <a:lnTo>
                      <a:pt x="40" y="29"/>
                    </a:lnTo>
                    <a:lnTo>
                      <a:pt x="89" y="9"/>
                    </a:lnTo>
                    <a:lnTo>
                      <a:pt x="85" y="0"/>
                    </a:lnTo>
                    <a:lnTo>
                      <a:pt x="32" y="22"/>
                    </a:lnTo>
                    <a:lnTo>
                      <a:pt x="0" y="155"/>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0" name="Freeform 453"/>
              <p:cNvSpPr/>
              <p:nvPr/>
            </p:nvSpPr>
            <p:spPr bwMode="auto">
              <a:xfrm>
                <a:off x="1141055" y="1917246"/>
                <a:ext cx="121451" cy="102766"/>
              </a:xfrm>
              <a:custGeom>
                <a:avLst/>
                <a:gdLst>
                  <a:gd name="T0" fmla="*/ 0 w 104"/>
                  <a:gd name="T1" fmla="*/ 0 h 88"/>
                  <a:gd name="T2" fmla="*/ 15 w 104"/>
                  <a:gd name="T3" fmla="*/ 88 h 88"/>
                  <a:gd name="T4" fmla="*/ 16 w 104"/>
                  <a:gd name="T5" fmla="*/ 88 h 88"/>
                  <a:gd name="T6" fmla="*/ 88 w 104"/>
                  <a:gd name="T7" fmla="*/ 88 h 88"/>
                  <a:gd name="T8" fmla="*/ 90 w 104"/>
                  <a:gd name="T9" fmla="*/ 88 h 88"/>
                  <a:gd name="T10" fmla="*/ 90 w 104"/>
                  <a:gd name="T11" fmla="*/ 85 h 88"/>
                  <a:gd name="T12" fmla="*/ 104 w 104"/>
                  <a:gd name="T13" fmla="*/ 0 h 88"/>
                  <a:gd name="T14" fmla="*/ 0 w 104"/>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88">
                    <a:moveTo>
                      <a:pt x="0" y="0"/>
                    </a:moveTo>
                    <a:lnTo>
                      <a:pt x="15" y="88"/>
                    </a:lnTo>
                    <a:lnTo>
                      <a:pt x="16" y="88"/>
                    </a:lnTo>
                    <a:lnTo>
                      <a:pt x="88" y="88"/>
                    </a:lnTo>
                    <a:lnTo>
                      <a:pt x="90" y="88"/>
                    </a:lnTo>
                    <a:lnTo>
                      <a:pt x="90" y="85"/>
                    </a:lnTo>
                    <a:lnTo>
                      <a:pt x="104" y="0"/>
                    </a:lnTo>
                    <a:lnTo>
                      <a:pt x="0" y="0"/>
                    </a:lnTo>
                    <a:close/>
                  </a:path>
                </a:pathLst>
              </a:custGeom>
              <a:solidFill>
                <a:srgbClr val="DE6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3" name="组合 2"/>
            <p:cNvGrpSpPr/>
            <p:nvPr/>
          </p:nvGrpSpPr>
          <p:grpSpPr>
            <a:xfrm>
              <a:off x="15164" y="1647"/>
              <a:ext cx="1551" cy="1551"/>
              <a:chOff x="970556" y="5372754"/>
              <a:chExt cx="478796" cy="478796"/>
            </a:xfrm>
          </p:grpSpPr>
          <p:sp>
            <p:nvSpPr>
              <p:cNvPr id="41" name="Oval 76"/>
              <p:cNvSpPr>
                <a:spLocks noChangeArrowheads="1"/>
              </p:cNvSpPr>
              <p:nvPr/>
            </p:nvSpPr>
            <p:spPr bwMode="auto">
              <a:xfrm>
                <a:off x="970556" y="5372754"/>
                <a:ext cx="478796" cy="478796"/>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2" name="Freeform 77"/>
              <p:cNvSpPr/>
              <p:nvPr/>
            </p:nvSpPr>
            <p:spPr bwMode="auto">
              <a:xfrm>
                <a:off x="1079161" y="5479023"/>
                <a:ext cx="369024" cy="372527"/>
              </a:xfrm>
              <a:custGeom>
                <a:avLst/>
                <a:gdLst>
                  <a:gd name="T0" fmla="*/ 86 w 197"/>
                  <a:gd name="T1" fmla="*/ 0 h 199"/>
                  <a:gd name="T2" fmla="*/ 70 w 197"/>
                  <a:gd name="T3" fmla="*/ 25 h 199"/>
                  <a:gd name="T4" fmla="*/ 56 w 197"/>
                  <a:gd name="T5" fmla="*/ 0 h 199"/>
                  <a:gd name="T6" fmla="*/ 37 w 197"/>
                  <a:gd name="T7" fmla="*/ 4 h 199"/>
                  <a:gd name="T8" fmla="*/ 31 w 197"/>
                  <a:gd name="T9" fmla="*/ 33 h 199"/>
                  <a:gd name="T10" fmla="*/ 83 w 197"/>
                  <a:gd name="T11" fmla="*/ 86 h 199"/>
                  <a:gd name="T12" fmla="*/ 63 w 197"/>
                  <a:gd name="T13" fmla="*/ 101 h 199"/>
                  <a:gd name="T14" fmla="*/ 13 w 197"/>
                  <a:gd name="T15" fmla="*/ 51 h 199"/>
                  <a:gd name="T16" fmla="*/ 0 w 197"/>
                  <a:gd name="T17" fmla="*/ 64 h 199"/>
                  <a:gd name="T18" fmla="*/ 49 w 197"/>
                  <a:gd name="T19" fmla="*/ 113 h 199"/>
                  <a:gd name="T20" fmla="*/ 6 w 197"/>
                  <a:gd name="T21" fmla="*/ 147 h 199"/>
                  <a:gd name="T22" fmla="*/ 57 w 197"/>
                  <a:gd name="T23" fmla="*/ 198 h 199"/>
                  <a:gd name="T24" fmla="*/ 70 w 197"/>
                  <a:gd name="T25" fmla="*/ 199 h 199"/>
                  <a:gd name="T26" fmla="*/ 197 w 197"/>
                  <a:gd name="T27" fmla="*/ 90 h 199"/>
                  <a:gd name="T28" fmla="*/ 109 w 197"/>
                  <a:gd name="T29" fmla="*/ 2 h 199"/>
                  <a:gd name="T30" fmla="*/ 104 w 197"/>
                  <a:gd name="T31" fmla="*/ 6 h 199"/>
                  <a:gd name="T32" fmla="*/ 86 w 197"/>
                  <a:gd name="T3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99">
                    <a:moveTo>
                      <a:pt x="86" y="0"/>
                    </a:moveTo>
                    <a:cubicBezTo>
                      <a:pt x="70" y="25"/>
                      <a:pt x="70" y="25"/>
                      <a:pt x="70" y="25"/>
                    </a:cubicBezTo>
                    <a:cubicBezTo>
                      <a:pt x="56" y="0"/>
                      <a:pt x="56" y="0"/>
                      <a:pt x="56" y="0"/>
                    </a:cubicBezTo>
                    <a:cubicBezTo>
                      <a:pt x="37" y="4"/>
                      <a:pt x="37" y="4"/>
                      <a:pt x="37" y="4"/>
                    </a:cubicBezTo>
                    <a:cubicBezTo>
                      <a:pt x="31" y="33"/>
                      <a:pt x="31" y="33"/>
                      <a:pt x="31" y="33"/>
                    </a:cubicBezTo>
                    <a:cubicBezTo>
                      <a:pt x="83" y="86"/>
                      <a:pt x="83" y="86"/>
                      <a:pt x="83" y="86"/>
                    </a:cubicBezTo>
                    <a:cubicBezTo>
                      <a:pt x="63" y="101"/>
                      <a:pt x="63" y="101"/>
                      <a:pt x="63" y="101"/>
                    </a:cubicBezTo>
                    <a:cubicBezTo>
                      <a:pt x="13" y="51"/>
                      <a:pt x="13" y="51"/>
                      <a:pt x="13" y="51"/>
                    </a:cubicBezTo>
                    <a:cubicBezTo>
                      <a:pt x="0" y="64"/>
                      <a:pt x="0" y="64"/>
                      <a:pt x="0" y="64"/>
                    </a:cubicBezTo>
                    <a:cubicBezTo>
                      <a:pt x="49" y="113"/>
                      <a:pt x="49" y="113"/>
                      <a:pt x="49" y="113"/>
                    </a:cubicBezTo>
                    <a:cubicBezTo>
                      <a:pt x="6" y="147"/>
                      <a:pt x="6" y="147"/>
                      <a:pt x="6" y="147"/>
                    </a:cubicBezTo>
                    <a:cubicBezTo>
                      <a:pt x="57" y="198"/>
                      <a:pt x="57" y="198"/>
                      <a:pt x="57" y="198"/>
                    </a:cubicBezTo>
                    <a:cubicBezTo>
                      <a:pt x="61" y="199"/>
                      <a:pt x="66" y="199"/>
                      <a:pt x="70" y="199"/>
                    </a:cubicBezTo>
                    <a:cubicBezTo>
                      <a:pt x="134" y="199"/>
                      <a:pt x="188" y="152"/>
                      <a:pt x="197" y="90"/>
                    </a:cubicBezTo>
                    <a:cubicBezTo>
                      <a:pt x="109" y="2"/>
                      <a:pt x="109" y="2"/>
                      <a:pt x="109" y="2"/>
                    </a:cubicBezTo>
                    <a:cubicBezTo>
                      <a:pt x="104" y="6"/>
                      <a:pt x="104" y="6"/>
                      <a:pt x="104" y="6"/>
                    </a:cubicBezTo>
                    <a:lnTo>
                      <a:pt x="86"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3" name="Rectangle 78"/>
              <p:cNvSpPr>
                <a:spLocks noChangeArrowheads="1"/>
              </p:cNvSpPr>
              <p:nvPr/>
            </p:nvSpPr>
            <p:spPr bwMode="auto">
              <a:xfrm>
                <a:off x="1079161" y="5554930"/>
                <a:ext cx="262754" cy="4437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4" name="Rectangle 79"/>
              <p:cNvSpPr>
                <a:spLocks noChangeArrowheads="1"/>
              </p:cNvSpPr>
              <p:nvPr/>
            </p:nvSpPr>
            <p:spPr bwMode="auto">
              <a:xfrm>
                <a:off x="1090839" y="5599306"/>
                <a:ext cx="239398" cy="155317"/>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5" name="Freeform 80"/>
              <p:cNvSpPr>
                <a:spLocks noEditPoints="1"/>
              </p:cNvSpPr>
              <p:nvPr/>
            </p:nvSpPr>
            <p:spPr bwMode="auto">
              <a:xfrm>
                <a:off x="1125873" y="5469681"/>
                <a:ext cx="168163" cy="85249"/>
              </a:xfrm>
              <a:custGeom>
                <a:avLst/>
                <a:gdLst>
                  <a:gd name="T0" fmla="*/ 68 w 90"/>
                  <a:gd name="T1" fmla="*/ 0 h 45"/>
                  <a:gd name="T2" fmla="*/ 45 w 90"/>
                  <a:gd name="T3" fmla="*/ 23 h 45"/>
                  <a:gd name="T4" fmla="*/ 22 w 90"/>
                  <a:gd name="T5" fmla="*/ 0 h 45"/>
                  <a:gd name="T6" fmla="*/ 0 w 90"/>
                  <a:gd name="T7" fmla="*/ 23 h 45"/>
                  <a:gd name="T8" fmla="*/ 22 w 90"/>
                  <a:gd name="T9" fmla="*/ 45 h 45"/>
                  <a:gd name="T10" fmla="*/ 45 w 90"/>
                  <a:gd name="T11" fmla="*/ 45 h 45"/>
                  <a:gd name="T12" fmla="*/ 68 w 90"/>
                  <a:gd name="T13" fmla="*/ 45 h 45"/>
                  <a:gd name="T14" fmla="*/ 90 w 90"/>
                  <a:gd name="T15" fmla="*/ 23 h 45"/>
                  <a:gd name="T16" fmla="*/ 68 w 90"/>
                  <a:gd name="T17" fmla="*/ 0 h 45"/>
                  <a:gd name="T18" fmla="*/ 33 w 90"/>
                  <a:gd name="T19" fmla="*/ 34 h 45"/>
                  <a:gd name="T20" fmla="*/ 22 w 90"/>
                  <a:gd name="T21" fmla="*/ 34 h 45"/>
                  <a:gd name="T22" fmla="*/ 11 w 90"/>
                  <a:gd name="T23" fmla="*/ 23 h 45"/>
                  <a:gd name="T24" fmla="*/ 22 w 90"/>
                  <a:gd name="T25" fmla="*/ 12 h 45"/>
                  <a:gd name="T26" fmla="*/ 33 w 90"/>
                  <a:gd name="T27" fmla="*/ 23 h 45"/>
                  <a:gd name="T28" fmla="*/ 33 w 90"/>
                  <a:gd name="T29" fmla="*/ 34 h 45"/>
                  <a:gd name="T30" fmla="*/ 68 w 90"/>
                  <a:gd name="T31" fmla="*/ 34 h 45"/>
                  <a:gd name="T32" fmla="*/ 57 w 90"/>
                  <a:gd name="T33" fmla="*/ 34 h 45"/>
                  <a:gd name="T34" fmla="*/ 57 w 90"/>
                  <a:gd name="T35" fmla="*/ 23 h 45"/>
                  <a:gd name="T36" fmla="*/ 68 w 90"/>
                  <a:gd name="T37" fmla="*/ 12 h 45"/>
                  <a:gd name="T38" fmla="*/ 79 w 90"/>
                  <a:gd name="T39" fmla="*/ 23 h 45"/>
                  <a:gd name="T40" fmla="*/ 68 w 90"/>
                  <a:gd name="T4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45">
                    <a:moveTo>
                      <a:pt x="68" y="0"/>
                    </a:moveTo>
                    <a:cubicBezTo>
                      <a:pt x="55" y="0"/>
                      <a:pt x="45" y="10"/>
                      <a:pt x="45" y="23"/>
                    </a:cubicBezTo>
                    <a:cubicBezTo>
                      <a:pt x="45" y="10"/>
                      <a:pt x="35" y="0"/>
                      <a:pt x="22" y="0"/>
                    </a:cubicBezTo>
                    <a:cubicBezTo>
                      <a:pt x="10" y="0"/>
                      <a:pt x="0" y="10"/>
                      <a:pt x="0" y="23"/>
                    </a:cubicBezTo>
                    <a:cubicBezTo>
                      <a:pt x="0" y="35"/>
                      <a:pt x="10" y="45"/>
                      <a:pt x="22" y="45"/>
                    </a:cubicBezTo>
                    <a:cubicBezTo>
                      <a:pt x="45" y="45"/>
                      <a:pt x="45" y="45"/>
                      <a:pt x="45" y="45"/>
                    </a:cubicBezTo>
                    <a:cubicBezTo>
                      <a:pt x="68" y="45"/>
                      <a:pt x="68" y="45"/>
                      <a:pt x="68" y="45"/>
                    </a:cubicBezTo>
                    <a:cubicBezTo>
                      <a:pt x="80" y="45"/>
                      <a:pt x="90" y="35"/>
                      <a:pt x="90" y="23"/>
                    </a:cubicBezTo>
                    <a:cubicBezTo>
                      <a:pt x="90" y="10"/>
                      <a:pt x="80" y="0"/>
                      <a:pt x="68" y="0"/>
                    </a:cubicBezTo>
                    <a:close/>
                    <a:moveTo>
                      <a:pt x="33" y="34"/>
                    </a:moveTo>
                    <a:cubicBezTo>
                      <a:pt x="22" y="34"/>
                      <a:pt x="22" y="34"/>
                      <a:pt x="22" y="34"/>
                    </a:cubicBezTo>
                    <a:cubicBezTo>
                      <a:pt x="16" y="34"/>
                      <a:pt x="11" y="29"/>
                      <a:pt x="11" y="23"/>
                    </a:cubicBezTo>
                    <a:cubicBezTo>
                      <a:pt x="11" y="17"/>
                      <a:pt x="16" y="12"/>
                      <a:pt x="22" y="12"/>
                    </a:cubicBezTo>
                    <a:cubicBezTo>
                      <a:pt x="28" y="12"/>
                      <a:pt x="33" y="17"/>
                      <a:pt x="33" y="23"/>
                    </a:cubicBezTo>
                    <a:lnTo>
                      <a:pt x="33" y="34"/>
                    </a:lnTo>
                    <a:close/>
                    <a:moveTo>
                      <a:pt x="68" y="34"/>
                    </a:moveTo>
                    <a:cubicBezTo>
                      <a:pt x="57" y="34"/>
                      <a:pt x="57" y="34"/>
                      <a:pt x="57" y="34"/>
                    </a:cubicBezTo>
                    <a:cubicBezTo>
                      <a:pt x="57" y="23"/>
                      <a:pt x="57" y="23"/>
                      <a:pt x="57" y="23"/>
                    </a:cubicBezTo>
                    <a:cubicBezTo>
                      <a:pt x="57" y="17"/>
                      <a:pt x="62" y="12"/>
                      <a:pt x="68" y="12"/>
                    </a:cubicBezTo>
                    <a:cubicBezTo>
                      <a:pt x="74" y="12"/>
                      <a:pt x="79" y="17"/>
                      <a:pt x="79" y="23"/>
                    </a:cubicBezTo>
                    <a:cubicBezTo>
                      <a:pt x="79" y="29"/>
                      <a:pt x="74" y="34"/>
                      <a:pt x="68" y="34"/>
                    </a:cubicBezTo>
                    <a:close/>
                  </a:path>
                </a:pathLst>
              </a:custGeom>
              <a:solidFill>
                <a:srgbClr val="BD46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6" name="Rectangle 81"/>
              <p:cNvSpPr>
                <a:spLocks noChangeArrowheads="1"/>
              </p:cNvSpPr>
              <p:nvPr/>
            </p:nvSpPr>
            <p:spPr bwMode="auto">
              <a:xfrm>
                <a:off x="1187766" y="5599306"/>
                <a:ext cx="45544" cy="155317"/>
              </a:xfrm>
              <a:prstGeom prst="rect">
                <a:avLst/>
              </a:prstGeom>
              <a:solidFill>
                <a:srgbClr val="BD4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47" name="Rectangle 82"/>
              <p:cNvSpPr>
                <a:spLocks noChangeArrowheads="1"/>
              </p:cNvSpPr>
              <p:nvPr/>
            </p:nvSpPr>
            <p:spPr bwMode="auto">
              <a:xfrm>
                <a:off x="1187766" y="5554930"/>
                <a:ext cx="45544" cy="44376"/>
              </a:xfrm>
              <a:prstGeom prst="rect">
                <a:avLst/>
              </a:prstGeom>
              <a:solidFill>
                <a:srgbClr val="CF56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cxnSp>
          <p:nvCxnSpPr>
            <p:cNvPr id="50" name="直接连接符 49"/>
            <p:cNvCxnSpPr/>
            <p:nvPr/>
          </p:nvCxnSpPr>
          <p:spPr>
            <a:xfrm>
              <a:off x="15372" y="1944"/>
              <a:ext cx="1109" cy="10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0104" y="3341"/>
              <a:ext cx="2357" cy="594"/>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拒绝一次性饮料</a:t>
              </a:r>
            </a:p>
          </p:txBody>
        </p:sp>
        <p:sp>
          <p:nvSpPr>
            <p:cNvPr id="53" name="文本框 52"/>
            <p:cNvSpPr txBox="1"/>
            <p:nvPr/>
          </p:nvSpPr>
          <p:spPr>
            <a:xfrm>
              <a:off x="14837" y="3341"/>
              <a:ext cx="2357"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少买独立包装的物品</a:t>
              </a:r>
            </a:p>
          </p:txBody>
        </p:sp>
        <p:sp>
          <p:nvSpPr>
            <p:cNvPr id="54" name="文本框 53"/>
            <p:cNvSpPr txBox="1"/>
            <p:nvPr/>
          </p:nvSpPr>
          <p:spPr>
            <a:xfrm>
              <a:off x="8384" y="6429"/>
              <a:ext cx="2357"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推动市政当局实行回收计划</a:t>
              </a:r>
            </a:p>
          </p:txBody>
        </p:sp>
        <p:sp>
          <p:nvSpPr>
            <p:cNvPr id="55" name="文本框 54"/>
            <p:cNvSpPr txBox="1"/>
            <p:nvPr/>
          </p:nvSpPr>
          <p:spPr>
            <a:xfrm>
              <a:off x="9582" y="9270"/>
              <a:ext cx="3318"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日常生活中寻找创新方法替代一次性塑料</a:t>
              </a:r>
            </a:p>
          </p:txBody>
        </p:sp>
        <p:sp>
          <p:nvSpPr>
            <p:cNvPr id="56" name="文本框 55"/>
            <p:cNvSpPr txBox="1"/>
            <p:nvPr/>
          </p:nvSpPr>
          <p:spPr>
            <a:xfrm>
              <a:off x="15657" y="6429"/>
              <a:ext cx="2357" cy="594"/>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自带水杯</a:t>
              </a:r>
            </a:p>
          </p:txBody>
        </p:sp>
        <p:grpSp>
          <p:nvGrpSpPr>
            <p:cNvPr id="63" name="组合 62"/>
            <p:cNvGrpSpPr/>
            <p:nvPr/>
          </p:nvGrpSpPr>
          <p:grpSpPr>
            <a:xfrm>
              <a:off x="15461" y="7543"/>
              <a:ext cx="1109" cy="1628"/>
              <a:chOff x="10448371" y="1944409"/>
              <a:chExt cx="296750" cy="435596"/>
            </a:xfrm>
            <a:gradFill>
              <a:gsLst>
                <a:gs pos="0">
                  <a:schemeClr val="accent6"/>
                </a:gs>
                <a:gs pos="95000">
                  <a:srgbClr val="0C855A"/>
                </a:gs>
              </a:gsLst>
              <a:lin ang="2700000" scaled="0"/>
            </a:gradFill>
          </p:grpSpPr>
          <p:sp>
            <p:nvSpPr>
              <p:cNvPr id="61" name="Freeform 354"/>
              <p:cNvSpPr>
                <a:spLocks noEditPoints="1"/>
              </p:cNvSpPr>
              <p:nvPr/>
            </p:nvSpPr>
            <p:spPr bwMode="auto">
              <a:xfrm>
                <a:off x="10448371" y="1944409"/>
                <a:ext cx="296750" cy="435596"/>
              </a:xfrm>
              <a:custGeom>
                <a:avLst/>
                <a:gdLst>
                  <a:gd name="T0" fmla="*/ 87 w 92"/>
                  <a:gd name="T1" fmla="*/ 33 h 135"/>
                  <a:gd name="T2" fmla="*/ 73 w 92"/>
                  <a:gd name="T3" fmla="*/ 33 h 135"/>
                  <a:gd name="T4" fmla="*/ 73 w 92"/>
                  <a:gd name="T5" fmla="*/ 26 h 135"/>
                  <a:gd name="T6" fmla="*/ 48 w 92"/>
                  <a:gd name="T7" fmla="*/ 0 h 135"/>
                  <a:gd name="T8" fmla="*/ 22 w 92"/>
                  <a:gd name="T9" fmla="*/ 26 h 135"/>
                  <a:gd name="T10" fmla="*/ 22 w 92"/>
                  <a:gd name="T11" fmla="*/ 33 h 135"/>
                  <a:gd name="T12" fmla="*/ 5 w 92"/>
                  <a:gd name="T13" fmla="*/ 33 h 135"/>
                  <a:gd name="T14" fmla="*/ 0 w 92"/>
                  <a:gd name="T15" fmla="*/ 132 h 135"/>
                  <a:gd name="T16" fmla="*/ 92 w 92"/>
                  <a:gd name="T17" fmla="*/ 132 h 135"/>
                  <a:gd name="T18" fmla="*/ 87 w 92"/>
                  <a:gd name="T19" fmla="*/ 33 h 135"/>
                  <a:gd name="T20" fmla="*/ 73 w 92"/>
                  <a:gd name="T21" fmla="*/ 42 h 135"/>
                  <a:gd name="T22" fmla="*/ 73 w 92"/>
                  <a:gd name="T23" fmla="*/ 40 h 135"/>
                  <a:gd name="T24" fmla="*/ 75 w 92"/>
                  <a:gd name="T25" fmla="*/ 44 h 135"/>
                  <a:gd name="T26" fmla="*/ 71 w 92"/>
                  <a:gd name="T27" fmla="*/ 48 h 135"/>
                  <a:gd name="T28" fmla="*/ 67 w 92"/>
                  <a:gd name="T29" fmla="*/ 44 h 135"/>
                  <a:gd name="T30" fmla="*/ 70 w 92"/>
                  <a:gd name="T31" fmla="*/ 40 h 135"/>
                  <a:gd name="T32" fmla="*/ 70 w 92"/>
                  <a:gd name="T33" fmla="*/ 42 h 135"/>
                  <a:gd name="T34" fmla="*/ 70 w 92"/>
                  <a:gd name="T35" fmla="*/ 45 h 135"/>
                  <a:gd name="T36" fmla="*/ 73 w 92"/>
                  <a:gd name="T37" fmla="*/ 45 h 135"/>
                  <a:gd name="T38" fmla="*/ 73 w 92"/>
                  <a:gd name="T39" fmla="*/ 42 h 135"/>
                  <a:gd name="T40" fmla="*/ 26 w 92"/>
                  <a:gd name="T41" fmla="*/ 26 h 135"/>
                  <a:gd name="T42" fmla="*/ 48 w 92"/>
                  <a:gd name="T43" fmla="*/ 4 h 135"/>
                  <a:gd name="T44" fmla="*/ 70 w 92"/>
                  <a:gd name="T45" fmla="*/ 26 h 135"/>
                  <a:gd name="T46" fmla="*/ 70 w 92"/>
                  <a:gd name="T47" fmla="*/ 33 h 135"/>
                  <a:gd name="T48" fmla="*/ 26 w 92"/>
                  <a:gd name="T49" fmla="*/ 33 h 135"/>
                  <a:gd name="T50" fmla="*/ 26 w 92"/>
                  <a:gd name="T51" fmla="*/ 26 h 135"/>
                  <a:gd name="T52" fmla="*/ 20 w 92"/>
                  <a:gd name="T53" fmla="*/ 44 h 135"/>
                  <a:gd name="T54" fmla="*/ 22 w 92"/>
                  <a:gd name="T55" fmla="*/ 40 h 135"/>
                  <a:gd name="T56" fmla="*/ 22 w 92"/>
                  <a:gd name="T57" fmla="*/ 42 h 135"/>
                  <a:gd name="T58" fmla="*/ 22 w 92"/>
                  <a:gd name="T59" fmla="*/ 45 h 135"/>
                  <a:gd name="T60" fmla="*/ 26 w 92"/>
                  <a:gd name="T61" fmla="*/ 45 h 135"/>
                  <a:gd name="T62" fmla="*/ 26 w 92"/>
                  <a:gd name="T63" fmla="*/ 42 h 135"/>
                  <a:gd name="T64" fmla="*/ 26 w 92"/>
                  <a:gd name="T65" fmla="*/ 40 h 135"/>
                  <a:gd name="T66" fmla="*/ 28 w 92"/>
                  <a:gd name="T67" fmla="*/ 44 h 135"/>
                  <a:gd name="T68" fmla="*/ 24 w 92"/>
                  <a:gd name="T69" fmla="*/ 48 h 135"/>
                  <a:gd name="T70" fmla="*/ 20 w 92"/>
                  <a:gd name="T71" fmla="*/ 44 h 135"/>
                  <a:gd name="T72" fmla="*/ 49 w 92"/>
                  <a:gd name="T73" fmla="*/ 108 h 135"/>
                  <a:gd name="T74" fmla="*/ 25 w 92"/>
                  <a:gd name="T75" fmla="*/ 86 h 135"/>
                  <a:gd name="T76" fmla="*/ 56 w 92"/>
                  <a:gd name="T77" fmla="*/ 51 h 135"/>
                  <a:gd name="T78" fmla="*/ 74 w 92"/>
                  <a:gd name="T79" fmla="*/ 54 h 135"/>
                  <a:gd name="T80" fmla="*/ 81 w 92"/>
                  <a:gd name="T81" fmla="*/ 72 h 135"/>
                  <a:gd name="T82" fmla="*/ 49 w 92"/>
                  <a:gd name="T8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35">
                    <a:moveTo>
                      <a:pt x="87" y="33"/>
                    </a:moveTo>
                    <a:cubicBezTo>
                      <a:pt x="82" y="33"/>
                      <a:pt x="78" y="33"/>
                      <a:pt x="73" y="33"/>
                    </a:cubicBezTo>
                    <a:cubicBezTo>
                      <a:pt x="73" y="26"/>
                      <a:pt x="73" y="26"/>
                      <a:pt x="73" y="26"/>
                    </a:cubicBezTo>
                    <a:cubicBezTo>
                      <a:pt x="73" y="12"/>
                      <a:pt x="62" y="0"/>
                      <a:pt x="48" y="0"/>
                    </a:cubicBezTo>
                    <a:cubicBezTo>
                      <a:pt x="34" y="0"/>
                      <a:pt x="22" y="12"/>
                      <a:pt x="22" y="26"/>
                    </a:cubicBezTo>
                    <a:cubicBezTo>
                      <a:pt x="22" y="33"/>
                      <a:pt x="22" y="33"/>
                      <a:pt x="22" y="33"/>
                    </a:cubicBezTo>
                    <a:cubicBezTo>
                      <a:pt x="17" y="33"/>
                      <a:pt x="11" y="33"/>
                      <a:pt x="5" y="33"/>
                    </a:cubicBezTo>
                    <a:cubicBezTo>
                      <a:pt x="6" y="66"/>
                      <a:pt x="1" y="99"/>
                      <a:pt x="0" y="132"/>
                    </a:cubicBezTo>
                    <a:cubicBezTo>
                      <a:pt x="30" y="135"/>
                      <a:pt x="61" y="135"/>
                      <a:pt x="92" y="132"/>
                    </a:cubicBezTo>
                    <a:cubicBezTo>
                      <a:pt x="91" y="99"/>
                      <a:pt x="86" y="66"/>
                      <a:pt x="87" y="33"/>
                    </a:cubicBezTo>
                    <a:close/>
                    <a:moveTo>
                      <a:pt x="73" y="42"/>
                    </a:moveTo>
                    <a:cubicBezTo>
                      <a:pt x="73" y="40"/>
                      <a:pt x="73" y="40"/>
                      <a:pt x="73" y="40"/>
                    </a:cubicBezTo>
                    <a:cubicBezTo>
                      <a:pt x="75" y="41"/>
                      <a:pt x="75" y="42"/>
                      <a:pt x="75" y="44"/>
                    </a:cubicBezTo>
                    <a:cubicBezTo>
                      <a:pt x="75" y="46"/>
                      <a:pt x="74" y="48"/>
                      <a:pt x="71" y="48"/>
                    </a:cubicBezTo>
                    <a:cubicBezTo>
                      <a:pt x="69" y="48"/>
                      <a:pt x="67" y="46"/>
                      <a:pt x="67" y="44"/>
                    </a:cubicBezTo>
                    <a:cubicBezTo>
                      <a:pt x="67" y="42"/>
                      <a:pt x="68" y="41"/>
                      <a:pt x="70" y="40"/>
                    </a:cubicBezTo>
                    <a:cubicBezTo>
                      <a:pt x="70" y="42"/>
                      <a:pt x="70" y="42"/>
                      <a:pt x="70" y="42"/>
                    </a:cubicBezTo>
                    <a:cubicBezTo>
                      <a:pt x="70" y="43"/>
                      <a:pt x="70" y="44"/>
                      <a:pt x="70" y="45"/>
                    </a:cubicBezTo>
                    <a:cubicBezTo>
                      <a:pt x="73" y="45"/>
                      <a:pt x="73" y="45"/>
                      <a:pt x="73" y="45"/>
                    </a:cubicBezTo>
                    <a:cubicBezTo>
                      <a:pt x="73" y="44"/>
                      <a:pt x="73" y="43"/>
                      <a:pt x="73" y="42"/>
                    </a:cubicBezTo>
                    <a:close/>
                    <a:moveTo>
                      <a:pt x="26" y="26"/>
                    </a:moveTo>
                    <a:cubicBezTo>
                      <a:pt x="26" y="14"/>
                      <a:pt x="36" y="4"/>
                      <a:pt x="48" y="4"/>
                    </a:cubicBezTo>
                    <a:cubicBezTo>
                      <a:pt x="60" y="4"/>
                      <a:pt x="70" y="14"/>
                      <a:pt x="70" y="26"/>
                    </a:cubicBezTo>
                    <a:cubicBezTo>
                      <a:pt x="70" y="33"/>
                      <a:pt x="70" y="33"/>
                      <a:pt x="70" y="33"/>
                    </a:cubicBezTo>
                    <a:cubicBezTo>
                      <a:pt x="55" y="33"/>
                      <a:pt x="40" y="33"/>
                      <a:pt x="26" y="33"/>
                    </a:cubicBezTo>
                    <a:lnTo>
                      <a:pt x="26" y="26"/>
                    </a:lnTo>
                    <a:close/>
                    <a:moveTo>
                      <a:pt x="20" y="44"/>
                    </a:moveTo>
                    <a:cubicBezTo>
                      <a:pt x="20" y="42"/>
                      <a:pt x="21" y="41"/>
                      <a:pt x="22" y="40"/>
                    </a:cubicBezTo>
                    <a:cubicBezTo>
                      <a:pt x="22" y="42"/>
                      <a:pt x="22" y="42"/>
                      <a:pt x="22" y="42"/>
                    </a:cubicBezTo>
                    <a:cubicBezTo>
                      <a:pt x="22" y="43"/>
                      <a:pt x="22" y="44"/>
                      <a:pt x="22" y="45"/>
                    </a:cubicBezTo>
                    <a:cubicBezTo>
                      <a:pt x="26" y="45"/>
                      <a:pt x="26" y="45"/>
                      <a:pt x="26" y="45"/>
                    </a:cubicBezTo>
                    <a:cubicBezTo>
                      <a:pt x="26" y="44"/>
                      <a:pt x="26" y="43"/>
                      <a:pt x="26" y="42"/>
                    </a:cubicBezTo>
                    <a:cubicBezTo>
                      <a:pt x="26" y="40"/>
                      <a:pt x="26" y="40"/>
                      <a:pt x="26" y="40"/>
                    </a:cubicBezTo>
                    <a:cubicBezTo>
                      <a:pt x="27" y="41"/>
                      <a:pt x="28" y="42"/>
                      <a:pt x="28" y="44"/>
                    </a:cubicBezTo>
                    <a:cubicBezTo>
                      <a:pt x="28" y="46"/>
                      <a:pt x="27" y="48"/>
                      <a:pt x="24" y="48"/>
                    </a:cubicBezTo>
                    <a:cubicBezTo>
                      <a:pt x="22" y="48"/>
                      <a:pt x="20" y="46"/>
                      <a:pt x="20" y="44"/>
                    </a:cubicBezTo>
                    <a:close/>
                    <a:moveTo>
                      <a:pt x="49" y="108"/>
                    </a:moveTo>
                    <a:cubicBezTo>
                      <a:pt x="25" y="86"/>
                      <a:pt x="25" y="86"/>
                      <a:pt x="25" y="86"/>
                    </a:cubicBezTo>
                    <a:cubicBezTo>
                      <a:pt x="56" y="51"/>
                      <a:pt x="56" y="51"/>
                      <a:pt x="56" y="51"/>
                    </a:cubicBezTo>
                    <a:cubicBezTo>
                      <a:pt x="74" y="54"/>
                      <a:pt x="74" y="54"/>
                      <a:pt x="74" y="54"/>
                    </a:cubicBezTo>
                    <a:cubicBezTo>
                      <a:pt x="81" y="72"/>
                      <a:pt x="81" y="72"/>
                      <a:pt x="81" y="72"/>
                    </a:cubicBezTo>
                    <a:lnTo>
                      <a:pt x="49"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355"/>
              <p:cNvSpPr/>
              <p:nvPr/>
            </p:nvSpPr>
            <p:spPr bwMode="auto">
              <a:xfrm>
                <a:off x="10645750" y="2130899"/>
                <a:ext cx="35392" cy="36754"/>
              </a:xfrm>
              <a:custGeom>
                <a:avLst/>
                <a:gdLst>
                  <a:gd name="T0" fmla="*/ 2 w 11"/>
                  <a:gd name="T1" fmla="*/ 2 h 11"/>
                  <a:gd name="T2" fmla="*/ 2 w 11"/>
                  <a:gd name="T3" fmla="*/ 9 h 11"/>
                  <a:gd name="T4" fmla="*/ 9 w 11"/>
                  <a:gd name="T5" fmla="*/ 9 h 11"/>
                  <a:gd name="T6" fmla="*/ 8 w 11"/>
                  <a:gd name="T7" fmla="*/ 2 h 11"/>
                  <a:gd name="T8" fmla="*/ 2 w 11"/>
                  <a:gd name="T9" fmla="*/ 2 h 11"/>
                </a:gdLst>
                <a:ahLst/>
                <a:cxnLst>
                  <a:cxn ang="0">
                    <a:pos x="T0" y="T1"/>
                  </a:cxn>
                  <a:cxn ang="0">
                    <a:pos x="T2" y="T3"/>
                  </a:cxn>
                  <a:cxn ang="0">
                    <a:pos x="T4" y="T5"/>
                  </a:cxn>
                  <a:cxn ang="0">
                    <a:pos x="T6" y="T7"/>
                  </a:cxn>
                  <a:cxn ang="0">
                    <a:pos x="T8" y="T9"/>
                  </a:cxn>
                </a:cxnLst>
                <a:rect l="0" t="0" r="r" b="b"/>
                <a:pathLst>
                  <a:path w="11" h="11">
                    <a:moveTo>
                      <a:pt x="2" y="2"/>
                    </a:moveTo>
                    <a:cubicBezTo>
                      <a:pt x="0" y="4"/>
                      <a:pt x="0" y="8"/>
                      <a:pt x="2" y="9"/>
                    </a:cubicBezTo>
                    <a:cubicBezTo>
                      <a:pt x="4" y="11"/>
                      <a:pt x="7" y="11"/>
                      <a:pt x="9" y="9"/>
                    </a:cubicBezTo>
                    <a:cubicBezTo>
                      <a:pt x="11" y="7"/>
                      <a:pt x="10" y="4"/>
                      <a:pt x="8" y="2"/>
                    </a:cubicBezTo>
                    <a:cubicBezTo>
                      <a:pt x="6" y="0"/>
                      <a:pt x="3"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64" name="文本框 63"/>
            <p:cNvSpPr txBox="1"/>
            <p:nvPr/>
          </p:nvSpPr>
          <p:spPr>
            <a:xfrm>
              <a:off x="14761" y="9283"/>
              <a:ext cx="2357" cy="1103"/>
            </a:xfrm>
            <a:prstGeom prst="rect">
              <a:avLst/>
            </a:prstGeom>
            <a:noFill/>
          </p:spPr>
          <p:txBody>
            <a:bodyPr wrap="square" rtlCol="0">
              <a:spAutoFit/>
            </a:bodyPr>
            <a:lstStyle/>
            <a:p>
              <a:pPr algn="ctr">
                <a:lnSpc>
                  <a:spcPct val="150000"/>
                </a:lnSpc>
              </a:pPr>
              <a:r>
                <a:rPr lang="zh-CN" altLang="en-US" sz="1400" dirty="0">
                  <a:solidFill>
                    <a:schemeClr val="tx1"/>
                  </a:solidFill>
                  <a:cs typeface="+mn-ea"/>
                  <a:sym typeface="+mn-lt"/>
                </a:rPr>
                <a:t>携带可重复使用的购物袋</a:t>
              </a:r>
            </a:p>
          </p:txBody>
        </p:sp>
        <p:grpSp>
          <p:nvGrpSpPr>
            <p:cNvPr id="15" name="组合 14"/>
            <p:cNvGrpSpPr/>
            <p:nvPr/>
          </p:nvGrpSpPr>
          <p:grpSpPr>
            <a:xfrm>
              <a:off x="10358" y="7408"/>
              <a:ext cx="1559" cy="1663"/>
              <a:chOff x="6025477" y="5703965"/>
              <a:chExt cx="522158" cy="557080"/>
            </a:xfrm>
            <a:gradFill>
              <a:gsLst>
                <a:gs pos="0">
                  <a:schemeClr val="accent6"/>
                </a:gs>
                <a:gs pos="95000">
                  <a:srgbClr val="0C855A"/>
                </a:gs>
              </a:gsLst>
              <a:lin ang="2700000" scaled="0"/>
            </a:gradFill>
          </p:grpSpPr>
          <p:sp>
            <p:nvSpPr>
              <p:cNvPr id="65" name="Freeform 348"/>
              <p:cNvSpPr/>
              <p:nvPr/>
            </p:nvSpPr>
            <p:spPr bwMode="auto">
              <a:xfrm>
                <a:off x="6278241" y="5703965"/>
                <a:ext cx="31596" cy="78158"/>
              </a:xfrm>
              <a:custGeom>
                <a:avLst/>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6" name="Freeform 349"/>
              <p:cNvSpPr/>
              <p:nvPr/>
            </p:nvSpPr>
            <p:spPr bwMode="auto">
              <a:xfrm>
                <a:off x="6153521" y="5730572"/>
                <a:ext cx="58203" cy="73169"/>
              </a:xfrm>
              <a:custGeom>
                <a:avLst/>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7" name="Freeform 350"/>
              <p:cNvSpPr/>
              <p:nvPr/>
            </p:nvSpPr>
            <p:spPr bwMode="auto">
              <a:xfrm>
                <a:off x="6060397" y="5818707"/>
                <a:ext cx="76495" cy="56539"/>
              </a:xfrm>
              <a:custGeom>
                <a:avLst/>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8" name="Freeform 351"/>
              <p:cNvSpPr/>
              <p:nvPr/>
            </p:nvSpPr>
            <p:spPr bwMode="auto">
              <a:xfrm>
                <a:off x="6025477" y="5943426"/>
                <a:ext cx="78158" cy="28270"/>
              </a:xfrm>
              <a:custGeom>
                <a:avLst/>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9" name="Freeform 352"/>
              <p:cNvSpPr/>
              <p:nvPr/>
            </p:nvSpPr>
            <p:spPr bwMode="auto">
              <a:xfrm>
                <a:off x="6052083" y="6041539"/>
                <a:ext cx="76495" cy="56539"/>
              </a:xfrm>
              <a:custGeom>
                <a:avLst/>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0" name="Freeform 353"/>
              <p:cNvSpPr/>
              <p:nvPr/>
            </p:nvSpPr>
            <p:spPr bwMode="auto">
              <a:xfrm>
                <a:off x="6437882" y="6053179"/>
                <a:ext cx="76495" cy="56539"/>
              </a:xfrm>
              <a:custGeom>
                <a:avLst/>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1" name="Freeform 354"/>
              <p:cNvSpPr/>
              <p:nvPr/>
            </p:nvSpPr>
            <p:spPr bwMode="auto">
              <a:xfrm>
                <a:off x="6471140" y="5958393"/>
                <a:ext cx="76495" cy="28270"/>
              </a:xfrm>
              <a:custGeom>
                <a:avLst/>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2" name="Freeform 355"/>
              <p:cNvSpPr/>
              <p:nvPr/>
            </p:nvSpPr>
            <p:spPr bwMode="auto">
              <a:xfrm>
                <a:off x="6446196" y="5830347"/>
                <a:ext cx="76495" cy="56539"/>
              </a:xfrm>
              <a:custGeom>
                <a:avLst/>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3" name="Freeform 356"/>
              <p:cNvSpPr/>
              <p:nvPr/>
            </p:nvSpPr>
            <p:spPr bwMode="auto">
              <a:xfrm>
                <a:off x="6376353" y="5738887"/>
                <a:ext cx="59865" cy="73169"/>
              </a:xfrm>
              <a:custGeom>
                <a:avLst/>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4" name="Freeform 357"/>
              <p:cNvSpPr>
                <a:spLocks noEditPoints="1"/>
              </p:cNvSpPr>
              <p:nvPr/>
            </p:nvSpPr>
            <p:spPr bwMode="auto">
              <a:xfrm>
                <a:off x="6146870" y="5828685"/>
                <a:ext cx="281035" cy="337574"/>
              </a:xfrm>
              <a:custGeom>
                <a:avLst/>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5" name="Freeform 358"/>
              <p:cNvSpPr/>
              <p:nvPr/>
            </p:nvSpPr>
            <p:spPr bwMode="auto">
              <a:xfrm>
                <a:off x="6211724" y="6176235"/>
                <a:ext cx="148001" cy="84810"/>
              </a:xfrm>
              <a:custGeom>
                <a:avLst/>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grpSp>
      <p:pic>
        <p:nvPicPr>
          <p:cNvPr id="16" name="图片 15" descr="30a1936dbfd54e43dca612dbfe8c26a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1750" y="3586480"/>
            <a:ext cx="3004185" cy="300228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1"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par>
                          <p:cTn id="23" fill="hold">
                            <p:stCondLst>
                              <p:cond delay="33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childTnLst>
                          </p:cTn>
                        </p:par>
                        <p:par>
                          <p:cTn id="31" fill="hold">
                            <p:stCondLst>
                              <p:cond delay="4699"/>
                            </p:stCondLst>
                            <p:childTnLst>
                              <p:par>
                                <p:cTn id="32" presetID="49" presetClass="entr" presetSubtype="0" decel="10000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 calcmode="lin" valueType="num">
                                      <p:cBhvr>
                                        <p:cTn id="36" dur="500" fill="hold"/>
                                        <p:tgtEl>
                                          <p:spTgt spid="16"/>
                                        </p:tgtEl>
                                        <p:attrNameLst>
                                          <p:attrName>style.rotation</p:attrName>
                                        </p:attrNameLst>
                                      </p:cBhvr>
                                      <p:tavLst>
                                        <p:tav tm="0">
                                          <p:val>
                                            <p:fltVal val="360"/>
                                          </p:val>
                                        </p:tav>
                                        <p:tav tm="100000">
                                          <p:val>
                                            <p:fltVal val="0"/>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cs typeface="+mn-ea"/>
                <a:sym typeface="+mn-lt"/>
              </a:rPr>
              <a:t>塑料污染相关数据</a:t>
            </a:r>
            <a:endParaRPr lang="zh-CN" altLang="en-US" sz="2800" b="1">
              <a:solidFill>
                <a:srgbClr val="35240D"/>
              </a:solidFill>
              <a:cs typeface="+mn-ea"/>
              <a:sym typeface="+mn-lt"/>
            </a:endParaRPr>
          </a:p>
        </p:txBody>
      </p:sp>
      <p:grpSp>
        <p:nvGrpSpPr>
          <p:cNvPr id="173" name="组合 172"/>
          <p:cNvGrpSpPr/>
          <p:nvPr/>
        </p:nvGrpSpPr>
        <p:grpSpPr>
          <a:xfrm>
            <a:off x="1301750" y="972185"/>
            <a:ext cx="9407525" cy="5622925"/>
            <a:chOff x="2050" y="1531"/>
            <a:chExt cx="14815" cy="8855"/>
          </a:xfrm>
        </p:grpSpPr>
        <p:grpSp>
          <p:nvGrpSpPr>
            <p:cNvPr id="92" name="组合 91"/>
            <p:cNvGrpSpPr/>
            <p:nvPr/>
          </p:nvGrpSpPr>
          <p:grpSpPr>
            <a:xfrm>
              <a:off x="5389" y="1986"/>
              <a:ext cx="8140" cy="8140"/>
              <a:chOff x="5389" y="1986"/>
              <a:chExt cx="8140" cy="8140"/>
            </a:xfrm>
          </p:grpSpPr>
          <p:sp>
            <p:nvSpPr>
              <p:cNvPr id="76" name="同心圆 75"/>
              <p:cNvSpPr/>
              <p:nvPr/>
            </p:nvSpPr>
            <p:spPr>
              <a:xfrm>
                <a:off x="5389" y="1986"/>
                <a:ext cx="8140" cy="8140"/>
              </a:xfrm>
              <a:prstGeom prst="donut">
                <a:avLst>
                  <a:gd name="adj" fmla="val 146"/>
                </a:avLst>
              </a:prstGeom>
              <a:solidFill>
                <a:srgbClr val="469A58"/>
              </a:solidFill>
              <a:ln>
                <a:solidFill>
                  <a:srgbClr val="352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91" name="图片 90" descr="8d8b725598a19ef81d307cdca9660e7c"/>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947" y="2097"/>
                <a:ext cx="6867" cy="7551"/>
              </a:xfrm>
              <a:prstGeom prst="rect">
                <a:avLst/>
              </a:prstGeom>
            </p:spPr>
          </p:pic>
        </p:grpSp>
        <p:grpSp>
          <p:nvGrpSpPr>
            <p:cNvPr id="114" name="组合 113"/>
            <p:cNvGrpSpPr/>
            <p:nvPr/>
          </p:nvGrpSpPr>
          <p:grpSpPr>
            <a:xfrm>
              <a:off x="6865" y="9310"/>
              <a:ext cx="5627" cy="1076"/>
              <a:chOff x="11196" y="1340"/>
              <a:chExt cx="5627" cy="1076"/>
            </a:xfrm>
          </p:grpSpPr>
          <p:sp>
            <p:nvSpPr>
              <p:cNvPr id="113" name="圆角矩形 112"/>
              <p:cNvSpPr/>
              <p:nvPr/>
            </p:nvSpPr>
            <p:spPr>
              <a:xfrm>
                <a:off x="11506" y="1425"/>
                <a:ext cx="4874" cy="9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TextBox 7"/>
              <p:cNvSpPr txBox="1"/>
              <p:nvPr/>
            </p:nvSpPr>
            <p:spPr>
              <a:xfrm>
                <a:off x="11196" y="1340"/>
                <a:ext cx="5627" cy="915"/>
              </a:xfrm>
              <a:prstGeom prst="rect">
                <a:avLst/>
              </a:prstGeom>
              <a:noFill/>
            </p:spPr>
            <p:txBody>
              <a:bodyPr wrap="square" rtlCol="0">
                <a:spAutoFit/>
              </a:bodyPr>
              <a:lstStyle/>
              <a:p>
                <a:pPr algn="ctr">
                  <a:lnSpc>
                    <a:spcPct val="150000"/>
                  </a:lnSpc>
                </a:pPr>
                <a:r>
                  <a:rPr lang="zh-CN" altLang="en-US" sz="2400" b="1" dirty="0">
                    <a:solidFill>
                      <a:schemeClr val="bg1"/>
                    </a:solidFill>
                    <a:cs typeface="+mn-ea"/>
                    <a:sym typeface="+mn-lt"/>
                  </a:rPr>
                  <a:t>重新思考塑料的未来</a:t>
                </a:r>
              </a:p>
            </p:txBody>
          </p:sp>
        </p:grpSp>
        <p:grpSp>
          <p:nvGrpSpPr>
            <p:cNvPr id="95" name="组合 94"/>
            <p:cNvGrpSpPr/>
            <p:nvPr/>
          </p:nvGrpSpPr>
          <p:grpSpPr>
            <a:xfrm>
              <a:off x="12818" y="5922"/>
              <a:ext cx="1160" cy="1163"/>
              <a:chOff x="6918602" y="5301748"/>
              <a:chExt cx="528285" cy="529459"/>
            </a:xfrm>
          </p:grpSpPr>
          <p:sp>
            <p:nvSpPr>
              <p:cNvPr id="96" name="Freeform 21"/>
              <p:cNvSpPr/>
              <p:nvPr/>
            </p:nvSpPr>
            <p:spPr bwMode="auto">
              <a:xfrm>
                <a:off x="6918602" y="5301748"/>
                <a:ext cx="528285" cy="529459"/>
              </a:xfrm>
              <a:custGeom>
                <a:avLst/>
                <a:gdLst>
                  <a:gd name="T0" fmla="*/ 231 w 281"/>
                  <a:gd name="T1" fmla="*/ 50 h 281"/>
                  <a:gd name="T2" fmla="*/ 231 w 281"/>
                  <a:gd name="T3" fmla="*/ 231 h 281"/>
                  <a:gd name="T4" fmla="*/ 49 w 281"/>
                  <a:gd name="T5" fmla="*/ 231 h 281"/>
                  <a:gd name="T6" fmla="*/ 49 w 281"/>
                  <a:gd name="T7" fmla="*/ 50 h 281"/>
                  <a:gd name="T8" fmla="*/ 231 w 281"/>
                  <a:gd name="T9" fmla="*/ 50 h 281"/>
                </a:gdLst>
                <a:ahLst/>
                <a:cxnLst>
                  <a:cxn ang="0">
                    <a:pos x="T0" y="T1"/>
                  </a:cxn>
                  <a:cxn ang="0">
                    <a:pos x="T2" y="T3"/>
                  </a:cxn>
                  <a:cxn ang="0">
                    <a:pos x="T4" y="T5"/>
                  </a:cxn>
                  <a:cxn ang="0">
                    <a:pos x="T6" y="T7"/>
                  </a:cxn>
                  <a:cxn ang="0">
                    <a:pos x="T8" y="T9"/>
                  </a:cxn>
                </a:cxnLst>
                <a:rect l="0" t="0" r="r" b="b"/>
                <a:pathLst>
                  <a:path w="281" h="281">
                    <a:moveTo>
                      <a:pt x="231" y="50"/>
                    </a:moveTo>
                    <a:cubicBezTo>
                      <a:pt x="280" y="99"/>
                      <a:pt x="281" y="181"/>
                      <a:pt x="231" y="231"/>
                    </a:cubicBezTo>
                    <a:cubicBezTo>
                      <a:pt x="181" y="281"/>
                      <a:pt x="99" y="280"/>
                      <a:pt x="49" y="231"/>
                    </a:cubicBezTo>
                    <a:cubicBezTo>
                      <a:pt x="0" y="181"/>
                      <a:pt x="0" y="99"/>
                      <a:pt x="49" y="50"/>
                    </a:cubicBezTo>
                    <a:cubicBezTo>
                      <a:pt x="99" y="0"/>
                      <a:pt x="181" y="0"/>
                      <a:pt x="231" y="50"/>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97" name="Freeform 22"/>
              <p:cNvSpPr/>
              <p:nvPr/>
            </p:nvSpPr>
            <p:spPr bwMode="auto">
              <a:xfrm>
                <a:off x="7055956" y="5443798"/>
                <a:ext cx="355712" cy="365104"/>
              </a:xfrm>
              <a:custGeom>
                <a:avLst/>
                <a:gdLst>
                  <a:gd name="T0" fmla="*/ 82 w 189"/>
                  <a:gd name="T1" fmla="*/ 0 h 194"/>
                  <a:gd name="T2" fmla="*/ 69 w 189"/>
                  <a:gd name="T3" fmla="*/ 13 h 194"/>
                  <a:gd name="T4" fmla="*/ 60 w 189"/>
                  <a:gd name="T5" fmla="*/ 5 h 194"/>
                  <a:gd name="T6" fmla="*/ 20 w 189"/>
                  <a:gd name="T7" fmla="*/ 44 h 194"/>
                  <a:gd name="T8" fmla="*/ 93 w 189"/>
                  <a:gd name="T9" fmla="*/ 117 h 194"/>
                  <a:gd name="T10" fmla="*/ 87 w 189"/>
                  <a:gd name="T11" fmla="*/ 123 h 194"/>
                  <a:gd name="T12" fmla="*/ 25 w 189"/>
                  <a:gd name="T13" fmla="*/ 61 h 194"/>
                  <a:gd name="T14" fmla="*/ 26 w 189"/>
                  <a:gd name="T15" fmla="*/ 75 h 194"/>
                  <a:gd name="T16" fmla="*/ 0 w 189"/>
                  <a:gd name="T17" fmla="*/ 128 h 194"/>
                  <a:gd name="T18" fmla="*/ 64 w 189"/>
                  <a:gd name="T19" fmla="*/ 193 h 194"/>
                  <a:gd name="T20" fmla="*/ 158 w 189"/>
                  <a:gd name="T21" fmla="*/ 156 h 194"/>
                  <a:gd name="T22" fmla="*/ 189 w 189"/>
                  <a:gd name="T23" fmla="*/ 102 h 194"/>
                  <a:gd name="T24" fmla="*/ 105 w 189"/>
                  <a:gd name="T25" fmla="*/ 18 h 194"/>
                  <a:gd name="T26" fmla="*/ 102 w 189"/>
                  <a:gd name="T27" fmla="*/ 21 h 194"/>
                  <a:gd name="T28" fmla="*/ 82 w 189"/>
                  <a:gd name="T2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194">
                    <a:moveTo>
                      <a:pt x="82" y="0"/>
                    </a:moveTo>
                    <a:cubicBezTo>
                      <a:pt x="69" y="13"/>
                      <a:pt x="69" y="13"/>
                      <a:pt x="69" y="13"/>
                    </a:cubicBezTo>
                    <a:cubicBezTo>
                      <a:pt x="60" y="5"/>
                      <a:pt x="60" y="5"/>
                      <a:pt x="60" y="5"/>
                    </a:cubicBezTo>
                    <a:cubicBezTo>
                      <a:pt x="20" y="44"/>
                      <a:pt x="20" y="44"/>
                      <a:pt x="20" y="44"/>
                    </a:cubicBezTo>
                    <a:cubicBezTo>
                      <a:pt x="93" y="117"/>
                      <a:pt x="93" y="117"/>
                      <a:pt x="93" y="117"/>
                    </a:cubicBezTo>
                    <a:cubicBezTo>
                      <a:pt x="87" y="123"/>
                      <a:pt x="87" y="123"/>
                      <a:pt x="87" y="123"/>
                    </a:cubicBezTo>
                    <a:cubicBezTo>
                      <a:pt x="25" y="61"/>
                      <a:pt x="25" y="61"/>
                      <a:pt x="25" y="61"/>
                    </a:cubicBezTo>
                    <a:cubicBezTo>
                      <a:pt x="26" y="75"/>
                      <a:pt x="26" y="75"/>
                      <a:pt x="26" y="75"/>
                    </a:cubicBezTo>
                    <a:cubicBezTo>
                      <a:pt x="0" y="128"/>
                      <a:pt x="0" y="128"/>
                      <a:pt x="0" y="128"/>
                    </a:cubicBezTo>
                    <a:cubicBezTo>
                      <a:pt x="64" y="193"/>
                      <a:pt x="64" y="193"/>
                      <a:pt x="64" y="193"/>
                    </a:cubicBezTo>
                    <a:cubicBezTo>
                      <a:pt x="98" y="194"/>
                      <a:pt x="132" y="181"/>
                      <a:pt x="158" y="156"/>
                    </a:cubicBezTo>
                    <a:cubicBezTo>
                      <a:pt x="173" y="140"/>
                      <a:pt x="183" y="122"/>
                      <a:pt x="189" y="102"/>
                    </a:cubicBezTo>
                    <a:cubicBezTo>
                      <a:pt x="105" y="18"/>
                      <a:pt x="105" y="18"/>
                      <a:pt x="105" y="18"/>
                    </a:cubicBezTo>
                    <a:cubicBezTo>
                      <a:pt x="102" y="21"/>
                      <a:pt x="102" y="21"/>
                      <a:pt x="102" y="21"/>
                    </a:cubicBezTo>
                    <a:lnTo>
                      <a:pt x="82"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98" name="Freeform 23"/>
              <p:cNvSpPr/>
              <p:nvPr/>
            </p:nvSpPr>
            <p:spPr bwMode="auto">
              <a:xfrm>
                <a:off x="7190962" y="5616371"/>
                <a:ext cx="133832" cy="86874"/>
              </a:xfrm>
              <a:custGeom>
                <a:avLst/>
                <a:gdLst>
                  <a:gd name="T0" fmla="*/ 32 w 114"/>
                  <a:gd name="T1" fmla="*/ 20 h 74"/>
                  <a:gd name="T2" fmla="*/ 32 w 114"/>
                  <a:gd name="T3" fmla="*/ 0 h 74"/>
                  <a:gd name="T4" fmla="*/ 0 w 114"/>
                  <a:gd name="T5" fmla="*/ 37 h 74"/>
                  <a:gd name="T6" fmla="*/ 32 w 114"/>
                  <a:gd name="T7" fmla="*/ 74 h 74"/>
                  <a:gd name="T8" fmla="*/ 32 w 114"/>
                  <a:gd name="T9" fmla="*/ 57 h 74"/>
                  <a:gd name="T10" fmla="*/ 77 w 114"/>
                  <a:gd name="T11" fmla="*/ 57 h 74"/>
                  <a:gd name="T12" fmla="*/ 114 w 114"/>
                  <a:gd name="T13" fmla="*/ 20 h 74"/>
                  <a:gd name="T14" fmla="*/ 114 w 114"/>
                  <a:gd name="T15" fmla="*/ 20 h 74"/>
                  <a:gd name="T16" fmla="*/ 32 w 114"/>
                  <a:gd name="T17" fmla="*/ 2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74">
                    <a:moveTo>
                      <a:pt x="32" y="20"/>
                    </a:moveTo>
                    <a:lnTo>
                      <a:pt x="32" y="0"/>
                    </a:lnTo>
                    <a:lnTo>
                      <a:pt x="0" y="37"/>
                    </a:lnTo>
                    <a:lnTo>
                      <a:pt x="32" y="74"/>
                    </a:lnTo>
                    <a:lnTo>
                      <a:pt x="32" y="57"/>
                    </a:lnTo>
                    <a:lnTo>
                      <a:pt x="77" y="57"/>
                    </a:lnTo>
                    <a:lnTo>
                      <a:pt x="114" y="20"/>
                    </a:lnTo>
                    <a:lnTo>
                      <a:pt x="114" y="20"/>
                    </a:lnTo>
                    <a:lnTo>
                      <a:pt x="32" y="20"/>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99" name="Freeform 24"/>
              <p:cNvSpPr/>
              <p:nvPr/>
            </p:nvSpPr>
            <p:spPr bwMode="auto">
              <a:xfrm>
                <a:off x="7228529" y="5540063"/>
                <a:ext cx="96265" cy="99787"/>
              </a:xfrm>
              <a:custGeom>
                <a:avLst/>
                <a:gdLst>
                  <a:gd name="T0" fmla="*/ 0 w 82"/>
                  <a:gd name="T1" fmla="*/ 19 h 85"/>
                  <a:gd name="T2" fmla="*/ 39 w 82"/>
                  <a:gd name="T3" fmla="*/ 85 h 85"/>
                  <a:gd name="T4" fmla="*/ 82 w 82"/>
                  <a:gd name="T5" fmla="*/ 85 h 85"/>
                  <a:gd name="T6" fmla="*/ 32 w 82"/>
                  <a:gd name="T7" fmla="*/ 0 h 85"/>
                  <a:gd name="T8" fmla="*/ 0 w 82"/>
                  <a:gd name="T9" fmla="*/ 19 h 85"/>
                </a:gdLst>
                <a:ahLst/>
                <a:cxnLst>
                  <a:cxn ang="0">
                    <a:pos x="T0" y="T1"/>
                  </a:cxn>
                  <a:cxn ang="0">
                    <a:pos x="T2" y="T3"/>
                  </a:cxn>
                  <a:cxn ang="0">
                    <a:pos x="T4" y="T5"/>
                  </a:cxn>
                  <a:cxn ang="0">
                    <a:pos x="T6" y="T7"/>
                  </a:cxn>
                  <a:cxn ang="0">
                    <a:pos x="T8" y="T9"/>
                  </a:cxn>
                </a:cxnLst>
                <a:rect l="0" t="0" r="r" b="b"/>
                <a:pathLst>
                  <a:path w="82" h="85">
                    <a:moveTo>
                      <a:pt x="0" y="19"/>
                    </a:moveTo>
                    <a:lnTo>
                      <a:pt x="39" y="85"/>
                    </a:lnTo>
                    <a:lnTo>
                      <a:pt x="82" y="85"/>
                    </a:lnTo>
                    <a:lnTo>
                      <a:pt x="32" y="0"/>
                    </a:lnTo>
                    <a:lnTo>
                      <a:pt x="0" y="19"/>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0" name="Freeform 25"/>
              <p:cNvSpPr/>
              <p:nvPr/>
            </p:nvSpPr>
            <p:spPr bwMode="auto">
              <a:xfrm>
                <a:off x="7149873" y="5428536"/>
                <a:ext cx="103309" cy="103309"/>
              </a:xfrm>
              <a:custGeom>
                <a:avLst/>
                <a:gdLst>
                  <a:gd name="T0" fmla="*/ 40 w 88"/>
                  <a:gd name="T1" fmla="*/ 71 h 88"/>
                  <a:gd name="T2" fmla="*/ 24 w 88"/>
                  <a:gd name="T3" fmla="*/ 80 h 88"/>
                  <a:gd name="T4" fmla="*/ 72 w 88"/>
                  <a:gd name="T5" fmla="*/ 88 h 88"/>
                  <a:gd name="T6" fmla="*/ 88 w 88"/>
                  <a:gd name="T7" fmla="*/ 42 h 88"/>
                  <a:gd name="T8" fmla="*/ 72 w 88"/>
                  <a:gd name="T9" fmla="*/ 51 h 88"/>
                  <a:gd name="T10" fmla="*/ 51 w 88"/>
                  <a:gd name="T11" fmla="*/ 13 h 88"/>
                  <a:gd name="T12" fmla="*/ 0 w 88"/>
                  <a:gd name="T13" fmla="*/ 0 h 88"/>
                  <a:gd name="T14" fmla="*/ 0 w 88"/>
                  <a:gd name="T15" fmla="*/ 0 h 88"/>
                  <a:gd name="T16" fmla="*/ 40 w 88"/>
                  <a:gd name="T17"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40" y="71"/>
                    </a:moveTo>
                    <a:lnTo>
                      <a:pt x="24" y="80"/>
                    </a:lnTo>
                    <a:lnTo>
                      <a:pt x="72" y="88"/>
                    </a:lnTo>
                    <a:lnTo>
                      <a:pt x="88" y="42"/>
                    </a:lnTo>
                    <a:lnTo>
                      <a:pt x="72" y="51"/>
                    </a:lnTo>
                    <a:lnTo>
                      <a:pt x="51" y="13"/>
                    </a:lnTo>
                    <a:lnTo>
                      <a:pt x="0" y="0"/>
                    </a:lnTo>
                    <a:lnTo>
                      <a:pt x="0" y="0"/>
                    </a:lnTo>
                    <a:lnTo>
                      <a:pt x="40" y="71"/>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1" name="Freeform 26"/>
              <p:cNvSpPr/>
              <p:nvPr/>
            </p:nvSpPr>
            <p:spPr bwMode="auto">
              <a:xfrm>
                <a:off x="7093523" y="5428536"/>
                <a:ext cx="82178" cy="120919"/>
              </a:xfrm>
              <a:custGeom>
                <a:avLst/>
                <a:gdLst>
                  <a:gd name="T0" fmla="*/ 32 w 70"/>
                  <a:gd name="T1" fmla="*/ 103 h 103"/>
                  <a:gd name="T2" fmla="*/ 70 w 70"/>
                  <a:gd name="T3" fmla="*/ 37 h 103"/>
                  <a:gd name="T4" fmla="*/ 48 w 70"/>
                  <a:gd name="T5" fmla="*/ 0 h 103"/>
                  <a:gd name="T6" fmla="*/ 0 w 70"/>
                  <a:gd name="T7" fmla="*/ 83 h 103"/>
                  <a:gd name="T8" fmla="*/ 32 w 70"/>
                  <a:gd name="T9" fmla="*/ 103 h 103"/>
                </a:gdLst>
                <a:ahLst/>
                <a:cxnLst>
                  <a:cxn ang="0">
                    <a:pos x="T0" y="T1"/>
                  </a:cxn>
                  <a:cxn ang="0">
                    <a:pos x="T2" y="T3"/>
                  </a:cxn>
                  <a:cxn ang="0">
                    <a:pos x="T4" y="T5"/>
                  </a:cxn>
                  <a:cxn ang="0">
                    <a:pos x="T6" y="T7"/>
                  </a:cxn>
                  <a:cxn ang="0">
                    <a:pos x="T8" y="T9"/>
                  </a:cxn>
                </a:cxnLst>
                <a:rect l="0" t="0" r="r" b="b"/>
                <a:pathLst>
                  <a:path w="70" h="103">
                    <a:moveTo>
                      <a:pt x="32" y="103"/>
                    </a:moveTo>
                    <a:lnTo>
                      <a:pt x="70" y="37"/>
                    </a:lnTo>
                    <a:lnTo>
                      <a:pt x="48" y="0"/>
                    </a:lnTo>
                    <a:lnTo>
                      <a:pt x="0" y="83"/>
                    </a:lnTo>
                    <a:lnTo>
                      <a:pt x="32" y="103"/>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2" name="Freeform 27"/>
              <p:cNvSpPr/>
              <p:nvPr/>
            </p:nvSpPr>
            <p:spPr bwMode="auto">
              <a:xfrm>
                <a:off x="7038346" y="5558847"/>
                <a:ext cx="83352" cy="125615"/>
              </a:xfrm>
              <a:custGeom>
                <a:avLst/>
                <a:gdLst>
                  <a:gd name="T0" fmla="*/ 55 w 71"/>
                  <a:gd name="T1" fmla="*/ 37 h 107"/>
                  <a:gd name="T2" fmla="*/ 71 w 71"/>
                  <a:gd name="T3" fmla="*/ 46 h 107"/>
                  <a:gd name="T4" fmla="*/ 55 w 71"/>
                  <a:gd name="T5" fmla="*/ 0 h 107"/>
                  <a:gd name="T6" fmla="*/ 7 w 71"/>
                  <a:gd name="T7" fmla="*/ 9 h 107"/>
                  <a:gd name="T8" fmla="*/ 23 w 71"/>
                  <a:gd name="T9" fmla="*/ 19 h 107"/>
                  <a:gd name="T10" fmla="*/ 0 w 71"/>
                  <a:gd name="T11" fmla="*/ 56 h 107"/>
                  <a:gd name="T12" fmla="*/ 15 w 71"/>
                  <a:gd name="T13" fmla="*/ 107 h 107"/>
                  <a:gd name="T14" fmla="*/ 15 w 71"/>
                  <a:gd name="T15" fmla="*/ 107 h 107"/>
                  <a:gd name="T16" fmla="*/ 55 w 71"/>
                  <a:gd name="T17" fmla="*/ 3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07">
                    <a:moveTo>
                      <a:pt x="55" y="37"/>
                    </a:moveTo>
                    <a:lnTo>
                      <a:pt x="71" y="46"/>
                    </a:lnTo>
                    <a:lnTo>
                      <a:pt x="55" y="0"/>
                    </a:lnTo>
                    <a:lnTo>
                      <a:pt x="7" y="9"/>
                    </a:lnTo>
                    <a:lnTo>
                      <a:pt x="23" y="19"/>
                    </a:lnTo>
                    <a:lnTo>
                      <a:pt x="0" y="56"/>
                    </a:lnTo>
                    <a:lnTo>
                      <a:pt x="15" y="107"/>
                    </a:lnTo>
                    <a:lnTo>
                      <a:pt x="15" y="107"/>
                    </a:lnTo>
                    <a:lnTo>
                      <a:pt x="55" y="37"/>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3" name="Freeform 28"/>
              <p:cNvSpPr/>
              <p:nvPr/>
            </p:nvSpPr>
            <p:spPr bwMode="auto">
              <a:xfrm>
                <a:off x="7055956" y="5641024"/>
                <a:ext cx="112701" cy="43437"/>
              </a:xfrm>
              <a:custGeom>
                <a:avLst/>
                <a:gdLst>
                  <a:gd name="T0" fmla="*/ 96 w 96"/>
                  <a:gd name="T1" fmla="*/ 0 h 37"/>
                  <a:gd name="T2" fmla="*/ 20 w 96"/>
                  <a:gd name="T3" fmla="*/ 0 h 37"/>
                  <a:gd name="T4" fmla="*/ 0 w 96"/>
                  <a:gd name="T5" fmla="*/ 37 h 37"/>
                  <a:gd name="T6" fmla="*/ 96 w 96"/>
                  <a:gd name="T7" fmla="*/ 37 h 37"/>
                  <a:gd name="T8" fmla="*/ 96 w 96"/>
                  <a:gd name="T9" fmla="*/ 0 h 37"/>
                </a:gdLst>
                <a:ahLst/>
                <a:cxnLst>
                  <a:cxn ang="0">
                    <a:pos x="T0" y="T1"/>
                  </a:cxn>
                  <a:cxn ang="0">
                    <a:pos x="T2" y="T3"/>
                  </a:cxn>
                  <a:cxn ang="0">
                    <a:pos x="T4" y="T5"/>
                  </a:cxn>
                  <a:cxn ang="0">
                    <a:pos x="T6" y="T7"/>
                  </a:cxn>
                  <a:cxn ang="0">
                    <a:pos x="T8" y="T9"/>
                  </a:cxn>
                </a:cxnLst>
                <a:rect l="0" t="0" r="r" b="b"/>
                <a:pathLst>
                  <a:path w="96" h="37">
                    <a:moveTo>
                      <a:pt x="96" y="0"/>
                    </a:moveTo>
                    <a:lnTo>
                      <a:pt x="20" y="0"/>
                    </a:lnTo>
                    <a:lnTo>
                      <a:pt x="0" y="37"/>
                    </a:lnTo>
                    <a:lnTo>
                      <a:pt x="96" y="37"/>
                    </a:lnTo>
                    <a:lnTo>
                      <a:pt x="96" y="0"/>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04" name="组合 103"/>
            <p:cNvGrpSpPr/>
            <p:nvPr/>
          </p:nvGrpSpPr>
          <p:grpSpPr>
            <a:xfrm>
              <a:off x="12308" y="3311"/>
              <a:ext cx="1163" cy="1163"/>
              <a:chOff x="6949427" y="3817764"/>
              <a:chExt cx="481033" cy="481033"/>
            </a:xfrm>
          </p:grpSpPr>
          <p:sp>
            <p:nvSpPr>
              <p:cNvPr id="105" name="Oval 162"/>
              <p:cNvSpPr>
                <a:spLocks noChangeArrowheads="1"/>
              </p:cNvSpPr>
              <p:nvPr/>
            </p:nvSpPr>
            <p:spPr bwMode="auto">
              <a:xfrm>
                <a:off x="6949427" y="3817764"/>
                <a:ext cx="481033" cy="481033"/>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6" name="Freeform 163"/>
              <p:cNvSpPr/>
              <p:nvPr/>
            </p:nvSpPr>
            <p:spPr bwMode="auto">
              <a:xfrm>
                <a:off x="7056980" y="3915862"/>
                <a:ext cx="372298" cy="382935"/>
              </a:xfrm>
              <a:custGeom>
                <a:avLst/>
                <a:gdLst>
                  <a:gd name="T0" fmla="*/ 12 w 198"/>
                  <a:gd name="T1" fmla="*/ 0 h 204"/>
                  <a:gd name="T2" fmla="*/ 0 w 198"/>
                  <a:gd name="T3" fmla="*/ 152 h 204"/>
                  <a:gd name="T4" fmla="*/ 50 w 198"/>
                  <a:gd name="T5" fmla="*/ 202 h 204"/>
                  <a:gd name="T6" fmla="*/ 71 w 198"/>
                  <a:gd name="T7" fmla="*/ 204 h 204"/>
                  <a:gd name="T8" fmla="*/ 198 w 198"/>
                  <a:gd name="T9" fmla="*/ 95 h 204"/>
                  <a:gd name="T10" fmla="*/ 129 w 198"/>
                  <a:gd name="T11" fmla="*/ 26 h 204"/>
                  <a:gd name="T12" fmla="*/ 87 w 198"/>
                  <a:gd name="T13" fmla="*/ 76 h 204"/>
                  <a:gd name="T14" fmla="*/ 12 w 198"/>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04">
                    <a:moveTo>
                      <a:pt x="12" y="0"/>
                    </a:moveTo>
                    <a:cubicBezTo>
                      <a:pt x="0" y="152"/>
                      <a:pt x="0" y="152"/>
                      <a:pt x="0" y="152"/>
                    </a:cubicBezTo>
                    <a:cubicBezTo>
                      <a:pt x="50" y="202"/>
                      <a:pt x="50" y="202"/>
                      <a:pt x="50" y="202"/>
                    </a:cubicBezTo>
                    <a:cubicBezTo>
                      <a:pt x="57" y="203"/>
                      <a:pt x="64" y="204"/>
                      <a:pt x="71" y="204"/>
                    </a:cubicBezTo>
                    <a:cubicBezTo>
                      <a:pt x="135" y="204"/>
                      <a:pt x="189" y="156"/>
                      <a:pt x="198" y="95"/>
                    </a:cubicBezTo>
                    <a:cubicBezTo>
                      <a:pt x="129" y="26"/>
                      <a:pt x="129" y="26"/>
                      <a:pt x="129" y="26"/>
                    </a:cubicBezTo>
                    <a:cubicBezTo>
                      <a:pt x="87" y="76"/>
                      <a:pt x="87" y="76"/>
                      <a:pt x="87" y="76"/>
                    </a:cubicBezTo>
                    <a:lnTo>
                      <a:pt x="12"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8" name="Freeform 164"/>
              <p:cNvSpPr/>
              <p:nvPr/>
            </p:nvSpPr>
            <p:spPr bwMode="auto">
              <a:xfrm>
                <a:off x="7056980" y="3915862"/>
                <a:ext cx="286019" cy="286020"/>
              </a:xfrm>
              <a:custGeom>
                <a:avLst/>
                <a:gdLst>
                  <a:gd name="T0" fmla="*/ 19 w 242"/>
                  <a:gd name="T1" fmla="*/ 223 h 242"/>
                  <a:gd name="T2" fmla="*/ 19 w 242"/>
                  <a:gd name="T3" fmla="*/ 0 h 242"/>
                  <a:gd name="T4" fmla="*/ 0 w 242"/>
                  <a:gd name="T5" fmla="*/ 0 h 242"/>
                  <a:gd name="T6" fmla="*/ 0 w 242"/>
                  <a:gd name="T7" fmla="*/ 242 h 242"/>
                  <a:gd name="T8" fmla="*/ 242 w 242"/>
                  <a:gd name="T9" fmla="*/ 242 h 242"/>
                  <a:gd name="T10" fmla="*/ 242 w 242"/>
                  <a:gd name="T11" fmla="*/ 223 h 242"/>
                  <a:gd name="T12" fmla="*/ 19 w 242"/>
                  <a:gd name="T13" fmla="*/ 223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19" y="223"/>
                    </a:moveTo>
                    <a:lnTo>
                      <a:pt x="19" y="0"/>
                    </a:lnTo>
                    <a:lnTo>
                      <a:pt x="0" y="0"/>
                    </a:lnTo>
                    <a:lnTo>
                      <a:pt x="0" y="242"/>
                    </a:lnTo>
                    <a:lnTo>
                      <a:pt x="242" y="242"/>
                    </a:lnTo>
                    <a:lnTo>
                      <a:pt x="242" y="223"/>
                    </a:lnTo>
                    <a:lnTo>
                      <a:pt x="19" y="223"/>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9" name="Freeform 165"/>
              <p:cNvSpPr/>
              <p:nvPr/>
            </p:nvSpPr>
            <p:spPr bwMode="auto">
              <a:xfrm>
                <a:off x="7100710" y="3964319"/>
                <a:ext cx="242289" cy="165466"/>
              </a:xfrm>
              <a:custGeom>
                <a:avLst/>
                <a:gdLst>
                  <a:gd name="T0" fmla="*/ 82 w 205"/>
                  <a:gd name="T1" fmla="*/ 140 h 140"/>
                  <a:gd name="T2" fmla="*/ 168 w 205"/>
                  <a:gd name="T3" fmla="*/ 42 h 140"/>
                  <a:gd name="T4" fmla="*/ 205 w 205"/>
                  <a:gd name="T5" fmla="*/ 83 h 140"/>
                  <a:gd name="T6" fmla="*/ 205 w 205"/>
                  <a:gd name="T7" fmla="*/ 42 h 140"/>
                  <a:gd name="T8" fmla="*/ 168 w 205"/>
                  <a:gd name="T9" fmla="*/ 0 h 140"/>
                  <a:gd name="T10" fmla="*/ 82 w 205"/>
                  <a:gd name="T11" fmla="*/ 99 h 140"/>
                  <a:gd name="T12" fmla="*/ 44 w 205"/>
                  <a:gd name="T13" fmla="*/ 56 h 140"/>
                  <a:gd name="T14" fmla="*/ 0 w 205"/>
                  <a:gd name="T15" fmla="*/ 56 h 140"/>
                  <a:gd name="T16" fmla="*/ 0 w 205"/>
                  <a:gd name="T17" fmla="*/ 83 h 140"/>
                  <a:gd name="T18" fmla="*/ 31 w 205"/>
                  <a:gd name="T19" fmla="*/ 83 h 140"/>
                  <a:gd name="T20" fmla="*/ 82 w 205"/>
                  <a:gd name="T2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140">
                    <a:moveTo>
                      <a:pt x="82" y="140"/>
                    </a:moveTo>
                    <a:lnTo>
                      <a:pt x="168" y="42"/>
                    </a:lnTo>
                    <a:lnTo>
                      <a:pt x="205" y="83"/>
                    </a:lnTo>
                    <a:lnTo>
                      <a:pt x="205" y="42"/>
                    </a:lnTo>
                    <a:lnTo>
                      <a:pt x="168" y="0"/>
                    </a:lnTo>
                    <a:lnTo>
                      <a:pt x="82" y="99"/>
                    </a:lnTo>
                    <a:lnTo>
                      <a:pt x="44" y="56"/>
                    </a:lnTo>
                    <a:lnTo>
                      <a:pt x="0" y="56"/>
                    </a:lnTo>
                    <a:lnTo>
                      <a:pt x="0" y="83"/>
                    </a:lnTo>
                    <a:lnTo>
                      <a:pt x="31" y="83"/>
                    </a:lnTo>
                    <a:lnTo>
                      <a:pt x="82" y="140"/>
                    </a:lnTo>
                    <a:close/>
                  </a:path>
                </a:pathLst>
              </a:custGeom>
              <a:solidFill>
                <a:srgbClr val="F2C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10" name="组合 109"/>
            <p:cNvGrpSpPr/>
            <p:nvPr/>
          </p:nvGrpSpPr>
          <p:grpSpPr>
            <a:xfrm>
              <a:off x="6027" y="2518"/>
              <a:ext cx="1148" cy="1148"/>
              <a:chOff x="5446052" y="3066077"/>
              <a:chExt cx="481033" cy="481033"/>
            </a:xfrm>
          </p:grpSpPr>
          <p:sp>
            <p:nvSpPr>
              <p:cNvPr id="111" name="Oval 257"/>
              <p:cNvSpPr>
                <a:spLocks noChangeArrowheads="1"/>
              </p:cNvSpPr>
              <p:nvPr/>
            </p:nvSpPr>
            <p:spPr bwMode="auto">
              <a:xfrm>
                <a:off x="5446052" y="3066077"/>
                <a:ext cx="481033" cy="481033"/>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2" name="Freeform 258"/>
              <p:cNvSpPr/>
              <p:nvPr/>
            </p:nvSpPr>
            <p:spPr bwMode="auto">
              <a:xfrm>
                <a:off x="5553605" y="3185449"/>
                <a:ext cx="373480" cy="361661"/>
              </a:xfrm>
              <a:custGeom>
                <a:avLst/>
                <a:gdLst>
                  <a:gd name="T0" fmla="*/ 139 w 199"/>
                  <a:gd name="T1" fmla="*/ 0 h 192"/>
                  <a:gd name="T2" fmla="*/ 0 w 199"/>
                  <a:gd name="T3" fmla="*/ 140 h 192"/>
                  <a:gd name="T4" fmla="*/ 50 w 199"/>
                  <a:gd name="T5" fmla="*/ 190 h 192"/>
                  <a:gd name="T6" fmla="*/ 71 w 199"/>
                  <a:gd name="T7" fmla="*/ 192 h 192"/>
                  <a:gd name="T8" fmla="*/ 199 w 199"/>
                  <a:gd name="T9" fmla="*/ 64 h 192"/>
                  <a:gd name="T10" fmla="*/ 199 w 199"/>
                  <a:gd name="T11" fmla="*/ 60 h 192"/>
                  <a:gd name="T12" fmla="*/ 139 w 19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199" h="192">
                    <a:moveTo>
                      <a:pt x="139" y="0"/>
                    </a:moveTo>
                    <a:cubicBezTo>
                      <a:pt x="0" y="140"/>
                      <a:pt x="0" y="140"/>
                      <a:pt x="0" y="140"/>
                    </a:cubicBezTo>
                    <a:cubicBezTo>
                      <a:pt x="50" y="190"/>
                      <a:pt x="50" y="190"/>
                      <a:pt x="50" y="190"/>
                    </a:cubicBezTo>
                    <a:cubicBezTo>
                      <a:pt x="57" y="191"/>
                      <a:pt x="64" y="192"/>
                      <a:pt x="71" y="192"/>
                    </a:cubicBezTo>
                    <a:cubicBezTo>
                      <a:pt x="142" y="192"/>
                      <a:pt x="199" y="135"/>
                      <a:pt x="199" y="64"/>
                    </a:cubicBezTo>
                    <a:cubicBezTo>
                      <a:pt x="199" y="63"/>
                      <a:pt x="199" y="61"/>
                      <a:pt x="199" y="60"/>
                    </a:cubicBezTo>
                    <a:lnTo>
                      <a:pt x="139"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6" name="Freeform 259"/>
              <p:cNvSpPr/>
              <p:nvPr/>
            </p:nvSpPr>
            <p:spPr bwMode="auto">
              <a:xfrm>
                <a:off x="5760437" y="3162992"/>
                <a:ext cx="79187" cy="78005"/>
              </a:xfrm>
              <a:custGeom>
                <a:avLst/>
                <a:gdLst>
                  <a:gd name="T0" fmla="*/ 27 w 67"/>
                  <a:gd name="T1" fmla="*/ 0 h 66"/>
                  <a:gd name="T2" fmla="*/ 0 w 67"/>
                  <a:gd name="T3" fmla="*/ 26 h 66"/>
                  <a:gd name="T4" fmla="*/ 40 w 67"/>
                  <a:gd name="T5" fmla="*/ 66 h 66"/>
                  <a:gd name="T6" fmla="*/ 67 w 67"/>
                  <a:gd name="T7" fmla="*/ 40 h 66"/>
                  <a:gd name="T8" fmla="*/ 27 w 67"/>
                  <a:gd name="T9" fmla="*/ 0 h 66"/>
                </a:gdLst>
                <a:ahLst/>
                <a:cxnLst>
                  <a:cxn ang="0">
                    <a:pos x="T0" y="T1"/>
                  </a:cxn>
                  <a:cxn ang="0">
                    <a:pos x="T2" y="T3"/>
                  </a:cxn>
                  <a:cxn ang="0">
                    <a:pos x="T4" y="T5"/>
                  </a:cxn>
                  <a:cxn ang="0">
                    <a:pos x="T6" y="T7"/>
                  </a:cxn>
                  <a:cxn ang="0">
                    <a:pos x="T8" y="T9"/>
                  </a:cxn>
                </a:cxnLst>
                <a:rect l="0" t="0" r="r" b="b"/>
                <a:pathLst>
                  <a:path w="67" h="66">
                    <a:moveTo>
                      <a:pt x="27" y="0"/>
                    </a:moveTo>
                    <a:lnTo>
                      <a:pt x="0" y="26"/>
                    </a:lnTo>
                    <a:lnTo>
                      <a:pt x="40" y="66"/>
                    </a:lnTo>
                    <a:lnTo>
                      <a:pt x="67" y="40"/>
                    </a:lnTo>
                    <a:lnTo>
                      <a:pt x="27" y="0"/>
                    </a:lnTo>
                    <a:close/>
                  </a:path>
                </a:pathLst>
              </a:custGeom>
              <a:solidFill>
                <a:srgbClr val="D486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7" name="Freeform 260"/>
              <p:cNvSpPr/>
              <p:nvPr/>
            </p:nvSpPr>
            <p:spPr bwMode="auto">
              <a:xfrm>
                <a:off x="5553605" y="3397008"/>
                <a:ext cx="50822" cy="52004"/>
              </a:xfrm>
              <a:custGeom>
                <a:avLst/>
                <a:gdLst>
                  <a:gd name="T0" fmla="*/ 0 w 43"/>
                  <a:gd name="T1" fmla="*/ 44 h 44"/>
                  <a:gd name="T2" fmla="*/ 43 w 43"/>
                  <a:gd name="T3" fmla="*/ 39 h 44"/>
                  <a:gd name="T4" fmla="*/ 5 w 43"/>
                  <a:gd name="T5" fmla="*/ 0 h 44"/>
                  <a:gd name="T6" fmla="*/ 0 w 43"/>
                  <a:gd name="T7" fmla="*/ 44 h 44"/>
                </a:gdLst>
                <a:ahLst/>
                <a:cxnLst>
                  <a:cxn ang="0">
                    <a:pos x="T0" y="T1"/>
                  </a:cxn>
                  <a:cxn ang="0">
                    <a:pos x="T2" y="T3"/>
                  </a:cxn>
                  <a:cxn ang="0">
                    <a:pos x="T4" y="T5"/>
                  </a:cxn>
                  <a:cxn ang="0">
                    <a:pos x="T6" y="T7"/>
                  </a:cxn>
                </a:cxnLst>
                <a:rect l="0" t="0" r="r" b="b"/>
                <a:pathLst>
                  <a:path w="43" h="44">
                    <a:moveTo>
                      <a:pt x="0" y="44"/>
                    </a:moveTo>
                    <a:lnTo>
                      <a:pt x="43" y="39"/>
                    </a:lnTo>
                    <a:lnTo>
                      <a:pt x="5" y="0"/>
                    </a:lnTo>
                    <a:lnTo>
                      <a:pt x="0" y="44"/>
                    </a:lnTo>
                    <a:close/>
                  </a:path>
                </a:pathLst>
              </a:custGeom>
              <a:solidFill>
                <a:srgbClr val="F2C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8" name="Freeform 261"/>
              <p:cNvSpPr/>
              <p:nvPr/>
            </p:nvSpPr>
            <p:spPr bwMode="auto">
              <a:xfrm>
                <a:off x="5559515" y="3210268"/>
                <a:ext cx="232834" cy="232834"/>
              </a:xfrm>
              <a:custGeom>
                <a:avLst/>
                <a:gdLst>
                  <a:gd name="T0" fmla="*/ 157 w 197"/>
                  <a:gd name="T1" fmla="*/ 0 h 197"/>
                  <a:gd name="T2" fmla="*/ 0 w 197"/>
                  <a:gd name="T3" fmla="*/ 158 h 197"/>
                  <a:gd name="T4" fmla="*/ 38 w 197"/>
                  <a:gd name="T5" fmla="*/ 197 h 197"/>
                  <a:gd name="T6" fmla="*/ 197 w 197"/>
                  <a:gd name="T7" fmla="*/ 38 h 197"/>
                  <a:gd name="T8" fmla="*/ 157 w 197"/>
                  <a:gd name="T9" fmla="*/ 0 h 197"/>
                </a:gdLst>
                <a:ahLst/>
                <a:cxnLst>
                  <a:cxn ang="0">
                    <a:pos x="T0" y="T1"/>
                  </a:cxn>
                  <a:cxn ang="0">
                    <a:pos x="T2" y="T3"/>
                  </a:cxn>
                  <a:cxn ang="0">
                    <a:pos x="T4" y="T5"/>
                  </a:cxn>
                  <a:cxn ang="0">
                    <a:pos x="T6" y="T7"/>
                  </a:cxn>
                  <a:cxn ang="0">
                    <a:pos x="T8" y="T9"/>
                  </a:cxn>
                </a:cxnLst>
                <a:rect l="0" t="0" r="r" b="b"/>
                <a:pathLst>
                  <a:path w="197" h="197">
                    <a:moveTo>
                      <a:pt x="157" y="0"/>
                    </a:moveTo>
                    <a:lnTo>
                      <a:pt x="0" y="158"/>
                    </a:lnTo>
                    <a:lnTo>
                      <a:pt x="38" y="197"/>
                    </a:lnTo>
                    <a:lnTo>
                      <a:pt x="197" y="38"/>
                    </a:lnTo>
                    <a:lnTo>
                      <a:pt x="157" y="0"/>
                    </a:lnTo>
                    <a:close/>
                  </a:path>
                </a:pathLst>
              </a:custGeom>
              <a:solidFill>
                <a:srgbClr val="E6BA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19" name="Freeform 262"/>
              <p:cNvSpPr/>
              <p:nvPr/>
            </p:nvSpPr>
            <p:spPr bwMode="auto">
              <a:xfrm>
                <a:off x="5729708" y="3193722"/>
                <a:ext cx="78005" cy="79187"/>
              </a:xfrm>
              <a:custGeom>
                <a:avLst/>
                <a:gdLst>
                  <a:gd name="T0" fmla="*/ 40 w 66"/>
                  <a:gd name="T1" fmla="*/ 67 h 67"/>
                  <a:gd name="T2" fmla="*/ 0 w 66"/>
                  <a:gd name="T3" fmla="*/ 27 h 67"/>
                  <a:gd name="T4" fmla="*/ 26 w 66"/>
                  <a:gd name="T5" fmla="*/ 0 h 67"/>
                  <a:gd name="T6" fmla="*/ 66 w 66"/>
                  <a:gd name="T7" fmla="*/ 40 h 67"/>
                  <a:gd name="T8" fmla="*/ 40 w 66"/>
                  <a:gd name="T9" fmla="*/ 67 h 67"/>
                </a:gdLst>
                <a:ahLst/>
                <a:cxnLst>
                  <a:cxn ang="0">
                    <a:pos x="T0" y="T1"/>
                  </a:cxn>
                  <a:cxn ang="0">
                    <a:pos x="T2" y="T3"/>
                  </a:cxn>
                  <a:cxn ang="0">
                    <a:pos x="T4" y="T5"/>
                  </a:cxn>
                  <a:cxn ang="0">
                    <a:pos x="T6" y="T7"/>
                  </a:cxn>
                  <a:cxn ang="0">
                    <a:pos x="T8" y="T9"/>
                  </a:cxn>
                </a:cxnLst>
                <a:rect l="0" t="0" r="r" b="b"/>
                <a:pathLst>
                  <a:path w="66" h="67">
                    <a:moveTo>
                      <a:pt x="40" y="67"/>
                    </a:moveTo>
                    <a:lnTo>
                      <a:pt x="0" y="27"/>
                    </a:lnTo>
                    <a:lnTo>
                      <a:pt x="26" y="0"/>
                    </a:lnTo>
                    <a:lnTo>
                      <a:pt x="66" y="40"/>
                    </a:lnTo>
                    <a:lnTo>
                      <a:pt x="40" y="67"/>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20" name="组合 119"/>
            <p:cNvGrpSpPr/>
            <p:nvPr/>
          </p:nvGrpSpPr>
          <p:grpSpPr>
            <a:xfrm>
              <a:off x="10219" y="1743"/>
              <a:ext cx="1163" cy="1163"/>
              <a:chOff x="4694365" y="3066077"/>
              <a:chExt cx="481033" cy="481033"/>
            </a:xfrm>
          </p:grpSpPr>
          <p:sp>
            <p:nvSpPr>
              <p:cNvPr id="121" name="Oval 263"/>
              <p:cNvSpPr>
                <a:spLocks noChangeArrowheads="1"/>
              </p:cNvSpPr>
              <p:nvPr/>
            </p:nvSpPr>
            <p:spPr bwMode="auto">
              <a:xfrm>
                <a:off x="4694365" y="3066077"/>
                <a:ext cx="481033" cy="481033"/>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2" name="Freeform 264"/>
              <p:cNvSpPr/>
              <p:nvPr/>
            </p:nvSpPr>
            <p:spPr bwMode="auto">
              <a:xfrm>
                <a:off x="4820828" y="3194904"/>
                <a:ext cx="354570" cy="352206"/>
              </a:xfrm>
              <a:custGeom>
                <a:avLst/>
                <a:gdLst>
                  <a:gd name="T0" fmla="*/ 134 w 189"/>
                  <a:gd name="T1" fmla="*/ 0 h 187"/>
                  <a:gd name="T2" fmla="*/ 0 w 189"/>
                  <a:gd name="T3" fmla="*/ 135 h 187"/>
                  <a:gd name="T4" fmla="*/ 52 w 189"/>
                  <a:gd name="T5" fmla="*/ 187 h 187"/>
                  <a:gd name="T6" fmla="*/ 61 w 189"/>
                  <a:gd name="T7" fmla="*/ 187 h 187"/>
                  <a:gd name="T8" fmla="*/ 189 w 189"/>
                  <a:gd name="T9" fmla="*/ 59 h 187"/>
                  <a:gd name="T10" fmla="*/ 189 w 189"/>
                  <a:gd name="T11" fmla="*/ 55 h 187"/>
                  <a:gd name="T12" fmla="*/ 134 w 18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189" h="187">
                    <a:moveTo>
                      <a:pt x="134" y="0"/>
                    </a:moveTo>
                    <a:cubicBezTo>
                      <a:pt x="0" y="135"/>
                      <a:pt x="0" y="135"/>
                      <a:pt x="0" y="135"/>
                    </a:cubicBezTo>
                    <a:cubicBezTo>
                      <a:pt x="52" y="187"/>
                      <a:pt x="52" y="187"/>
                      <a:pt x="52" y="187"/>
                    </a:cubicBezTo>
                    <a:cubicBezTo>
                      <a:pt x="55" y="187"/>
                      <a:pt x="58" y="187"/>
                      <a:pt x="61" y="187"/>
                    </a:cubicBezTo>
                    <a:cubicBezTo>
                      <a:pt x="132" y="187"/>
                      <a:pt x="189" y="130"/>
                      <a:pt x="189" y="59"/>
                    </a:cubicBezTo>
                    <a:cubicBezTo>
                      <a:pt x="189" y="58"/>
                      <a:pt x="189" y="57"/>
                      <a:pt x="189" y="55"/>
                    </a:cubicBezTo>
                    <a:lnTo>
                      <a:pt x="134"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3" name="Freeform 265"/>
              <p:cNvSpPr/>
              <p:nvPr/>
            </p:nvSpPr>
            <p:spPr bwMode="auto">
              <a:xfrm>
                <a:off x="4820828" y="3194904"/>
                <a:ext cx="217469" cy="254108"/>
              </a:xfrm>
              <a:custGeom>
                <a:avLst/>
                <a:gdLst>
                  <a:gd name="T0" fmla="*/ 109 w 184"/>
                  <a:gd name="T1" fmla="*/ 215 h 215"/>
                  <a:gd name="T2" fmla="*/ 0 w 184"/>
                  <a:gd name="T3" fmla="*/ 215 h 215"/>
                  <a:gd name="T4" fmla="*/ 0 w 184"/>
                  <a:gd name="T5" fmla="*/ 0 h 215"/>
                  <a:gd name="T6" fmla="*/ 184 w 184"/>
                  <a:gd name="T7" fmla="*/ 0 h 215"/>
                  <a:gd name="T8" fmla="*/ 184 w 184"/>
                  <a:gd name="T9" fmla="*/ 140 h 215"/>
                  <a:gd name="T10" fmla="*/ 109 w 184"/>
                  <a:gd name="T11" fmla="*/ 215 h 215"/>
                </a:gdLst>
                <a:ahLst/>
                <a:cxnLst>
                  <a:cxn ang="0">
                    <a:pos x="T0" y="T1"/>
                  </a:cxn>
                  <a:cxn ang="0">
                    <a:pos x="T2" y="T3"/>
                  </a:cxn>
                  <a:cxn ang="0">
                    <a:pos x="T4" y="T5"/>
                  </a:cxn>
                  <a:cxn ang="0">
                    <a:pos x="T6" y="T7"/>
                  </a:cxn>
                  <a:cxn ang="0">
                    <a:pos x="T8" y="T9"/>
                  </a:cxn>
                  <a:cxn ang="0">
                    <a:pos x="T10" y="T11"/>
                  </a:cxn>
                </a:cxnLst>
                <a:rect l="0" t="0" r="r" b="b"/>
                <a:pathLst>
                  <a:path w="184" h="215">
                    <a:moveTo>
                      <a:pt x="109" y="215"/>
                    </a:moveTo>
                    <a:lnTo>
                      <a:pt x="0" y="215"/>
                    </a:lnTo>
                    <a:lnTo>
                      <a:pt x="0" y="0"/>
                    </a:lnTo>
                    <a:lnTo>
                      <a:pt x="184" y="0"/>
                    </a:lnTo>
                    <a:lnTo>
                      <a:pt x="184" y="140"/>
                    </a:lnTo>
                    <a:lnTo>
                      <a:pt x="109" y="215"/>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4" name="Freeform 266"/>
              <p:cNvSpPr/>
              <p:nvPr/>
            </p:nvSpPr>
            <p:spPr bwMode="auto">
              <a:xfrm>
                <a:off x="4949655" y="3360370"/>
                <a:ext cx="88642" cy="88642"/>
              </a:xfrm>
              <a:custGeom>
                <a:avLst/>
                <a:gdLst>
                  <a:gd name="T0" fmla="*/ 0 w 75"/>
                  <a:gd name="T1" fmla="*/ 0 h 75"/>
                  <a:gd name="T2" fmla="*/ 75 w 75"/>
                  <a:gd name="T3" fmla="*/ 0 h 75"/>
                  <a:gd name="T4" fmla="*/ 0 w 75"/>
                  <a:gd name="T5" fmla="*/ 75 h 75"/>
                  <a:gd name="T6" fmla="*/ 0 w 75"/>
                  <a:gd name="T7" fmla="*/ 0 h 75"/>
                </a:gdLst>
                <a:ahLst/>
                <a:cxnLst>
                  <a:cxn ang="0">
                    <a:pos x="T0" y="T1"/>
                  </a:cxn>
                  <a:cxn ang="0">
                    <a:pos x="T2" y="T3"/>
                  </a:cxn>
                  <a:cxn ang="0">
                    <a:pos x="T4" y="T5"/>
                  </a:cxn>
                  <a:cxn ang="0">
                    <a:pos x="T6" y="T7"/>
                  </a:cxn>
                </a:cxnLst>
                <a:rect l="0" t="0" r="r" b="b"/>
                <a:pathLst>
                  <a:path w="75" h="75">
                    <a:moveTo>
                      <a:pt x="0" y="0"/>
                    </a:moveTo>
                    <a:lnTo>
                      <a:pt x="75" y="0"/>
                    </a:lnTo>
                    <a:lnTo>
                      <a:pt x="0" y="75"/>
                    </a:lnTo>
                    <a:lnTo>
                      <a:pt x="0" y="0"/>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43" name="Freeform 267"/>
              <p:cNvSpPr/>
              <p:nvPr/>
            </p:nvSpPr>
            <p:spPr bwMode="auto">
              <a:xfrm>
                <a:off x="4926017" y="3166538"/>
                <a:ext cx="150101" cy="152465"/>
              </a:xfrm>
              <a:custGeom>
                <a:avLst/>
                <a:gdLst>
                  <a:gd name="T0" fmla="*/ 0 w 127"/>
                  <a:gd name="T1" fmla="*/ 101 h 129"/>
                  <a:gd name="T2" fmla="*/ 27 w 127"/>
                  <a:gd name="T3" fmla="*/ 129 h 129"/>
                  <a:gd name="T4" fmla="*/ 27 w 127"/>
                  <a:gd name="T5" fmla="*/ 129 h 129"/>
                  <a:gd name="T6" fmla="*/ 127 w 127"/>
                  <a:gd name="T7" fmla="*/ 29 h 129"/>
                  <a:gd name="T8" fmla="*/ 100 w 127"/>
                  <a:gd name="T9" fmla="*/ 0 h 129"/>
                  <a:gd name="T10" fmla="*/ 0 w 127"/>
                  <a:gd name="T11" fmla="*/ 101 h 129"/>
                  <a:gd name="T12" fmla="*/ 0 w 127"/>
                  <a:gd name="T13" fmla="*/ 101 h 129"/>
                </a:gdLst>
                <a:ahLst/>
                <a:cxnLst>
                  <a:cxn ang="0">
                    <a:pos x="T0" y="T1"/>
                  </a:cxn>
                  <a:cxn ang="0">
                    <a:pos x="T2" y="T3"/>
                  </a:cxn>
                  <a:cxn ang="0">
                    <a:pos x="T4" y="T5"/>
                  </a:cxn>
                  <a:cxn ang="0">
                    <a:pos x="T6" y="T7"/>
                  </a:cxn>
                  <a:cxn ang="0">
                    <a:pos x="T8" y="T9"/>
                  </a:cxn>
                  <a:cxn ang="0">
                    <a:pos x="T10" y="T11"/>
                  </a:cxn>
                  <a:cxn ang="0">
                    <a:pos x="T12" y="T13"/>
                  </a:cxn>
                </a:cxnLst>
                <a:rect l="0" t="0" r="r" b="b"/>
                <a:pathLst>
                  <a:path w="127" h="129">
                    <a:moveTo>
                      <a:pt x="0" y="101"/>
                    </a:moveTo>
                    <a:lnTo>
                      <a:pt x="27" y="129"/>
                    </a:lnTo>
                    <a:lnTo>
                      <a:pt x="27" y="129"/>
                    </a:lnTo>
                    <a:lnTo>
                      <a:pt x="127" y="29"/>
                    </a:lnTo>
                    <a:lnTo>
                      <a:pt x="100" y="0"/>
                    </a:lnTo>
                    <a:lnTo>
                      <a:pt x="0" y="101"/>
                    </a:lnTo>
                    <a:lnTo>
                      <a:pt x="0" y="101"/>
                    </a:lnTo>
                    <a:close/>
                  </a:path>
                </a:pathLst>
              </a:custGeom>
              <a:solidFill>
                <a:srgbClr val="474B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48" name="Freeform 268"/>
              <p:cNvSpPr/>
              <p:nvPr/>
            </p:nvSpPr>
            <p:spPr bwMode="auto">
              <a:xfrm>
                <a:off x="4913016" y="3285910"/>
                <a:ext cx="44912" cy="44912"/>
              </a:xfrm>
              <a:custGeom>
                <a:avLst/>
                <a:gdLst>
                  <a:gd name="T0" fmla="*/ 0 w 38"/>
                  <a:gd name="T1" fmla="*/ 38 h 38"/>
                  <a:gd name="T2" fmla="*/ 11 w 38"/>
                  <a:gd name="T3" fmla="*/ 0 h 38"/>
                  <a:gd name="T4" fmla="*/ 38 w 38"/>
                  <a:gd name="T5" fmla="*/ 28 h 38"/>
                  <a:gd name="T6" fmla="*/ 0 w 38"/>
                  <a:gd name="T7" fmla="*/ 38 h 38"/>
                </a:gdLst>
                <a:ahLst/>
                <a:cxnLst>
                  <a:cxn ang="0">
                    <a:pos x="T0" y="T1"/>
                  </a:cxn>
                  <a:cxn ang="0">
                    <a:pos x="T2" y="T3"/>
                  </a:cxn>
                  <a:cxn ang="0">
                    <a:pos x="T4" y="T5"/>
                  </a:cxn>
                  <a:cxn ang="0">
                    <a:pos x="T6" y="T7"/>
                  </a:cxn>
                </a:cxnLst>
                <a:rect l="0" t="0" r="r" b="b"/>
                <a:pathLst>
                  <a:path w="38" h="38">
                    <a:moveTo>
                      <a:pt x="0" y="38"/>
                    </a:moveTo>
                    <a:lnTo>
                      <a:pt x="11" y="0"/>
                    </a:lnTo>
                    <a:lnTo>
                      <a:pt x="38" y="28"/>
                    </a:lnTo>
                    <a:lnTo>
                      <a:pt x="0" y="38"/>
                    </a:lnTo>
                    <a:close/>
                  </a:path>
                </a:pathLst>
              </a:custGeom>
              <a:solidFill>
                <a:srgbClr val="CCD0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49" name="组合 148"/>
            <p:cNvGrpSpPr/>
            <p:nvPr/>
          </p:nvGrpSpPr>
          <p:grpSpPr>
            <a:xfrm>
              <a:off x="5761" y="8133"/>
              <a:ext cx="1148" cy="1151"/>
              <a:chOff x="6163741" y="5301748"/>
              <a:chExt cx="528285" cy="529459"/>
            </a:xfrm>
          </p:grpSpPr>
          <p:sp>
            <p:nvSpPr>
              <p:cNvPr id="150" name="Freeform 29"/>
              <p:cNvSpPr/>
              <p:nvPr/>
            </p:nvSpPr>
            <p:spPr bwMode="auto">
              <a:xfrm>
                <a:off x="6163741" y="5301748"/>
                <a:ext cx="528285" cy="529459"/>
              </a:xfrm>
              <a:custGeom>
                <a:avLst/>
                <a:gdLst>
                  <a:gd name="T0" fmla="*/ 232 w 281"/>
                  <a:gd name="T1" fmla="*/ 50 h 281"/>
                  <a:gd name="T2" fmla="*/ 232 w 281"/>
                  <a:gd name="T3" fmla="*/ 231 h 281"/>
                  <a:gd name="T4" fmla="*/ 50 w 281"/>
                  <a:gd name="T5" fmla="*/ 231 h 281"/>
                  <a:gd name="T6" fmla="*/ 50 w 281"/>
                  <a:gd name="T7" fmla="*/ 50 h 281"/>
                  <a:gd name="T8" fmla="*/ 232 w 281"/>
                  <a:gd name="T9" fmla="*/ 50 h 281"/>
                </a:gdLst>
                <a:ahLst/>
                <a:cxnLst>
                  <a:cxn ang="0">
                    <a:pos x="T0" y="T1"/>
                  </a:cxn>
                  <a:cxn ang="0">
                    <a:pos x="T2" y="T3"/>
                  </a:cxn>
                  <a:cxn ang="0">
                    <a:pos x="T4" y="T5"/>
                  </a:cxn>
                  <a:cxn ang="0">
                    <a:pos x="T6" y="T7"/>
                  </a:cxn>
                  <a:cxn ang="0">
                    <a:pos x="T8" y="T9"/>
                  </a:cxn>
                </a:cxnLst>
                <a:rect l="0" t="0" r="r" b="b"/>
                <a:pathLst>
                  <a:path w="281" h="281">
                    <a:moveTo>
                      <a:pt x="232" y="50"/>
                    </a:moveTo>
                    <a:cubicBezTo>
                      <a:pt x="281" y="100"/>
                      <a:pt x="281" y="181"/>
                      <a:pt x="232" y="231"/>
                    </a:cubicBezTo>
                    <a:cubicBezTo>
                      <a:pt x="182" y="281"/>
                      <a:pt x="100" y="281"/>
                      <a:pt x="50" y="231"/>
                    </a:cubicBezTo>
                    <a:cubicBezTo>
                      <a:pt x="0" y="181"/>
                      <a:pt x="1" y="100"/>
                      <a:pt x="50" y="50"/>
                    </a:cubicBezTo>
                    <a:cubicBezTo>
                      <a:pt x="100" y="0"/>
                      <a:pt x="182" y="0"/>
                      <a:pt x="232" y="50"/>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1" name="Freeform 30"/>
              <p:cNvSpPr/>
              <p:nvPr/>
            </p:nvSpPr>
            <p:spPr bwMode="auto">
              <a:xfrm>
                <a:off x="6330444" y="5432058"/>
                <a:ext cx="341625" cy="376844"/>
              </a:xfrm>
              <a:custGeom>
                <a:avLst/>
                <a:gdLst>
                  <a:gd name="T0" fmla="*/ 112 w 181"/>
                  <a:gd name="T1" fmla="*/ 0 h 200"/>
                  <a:gd name="T2" fmla="*/ 107 w 181"/>
                  <a:gd name="T3" fmla="*/ 7 h 200"/>
                  <a:gd name="T4" fmla="*/ 107 w 181"/>
                  <a:gd name="T5" fmla="*/ 6 h 200"/>
                  <a:gd name="T6" fmla="*/ 39 w 181"/>
                  <a:gd name="T7" fmla="*/ 6 h 200"/>
                  <a:gd name="T8" fmla="*/ 23 w 181"/>
                  <a:gd name="T9" fmla="*/ 37 h 200"/>
                  <a:gd name="T10" fmla="*/ 86 w 181"/>
                  <a:gd name="T11" fmla="*/ 35 h 200"/>
                  <a:gd name="T12" fmla="*/ 0 w 181"/>
                  <a:gd name="T13" fmla="*/ 149 h 200"/>
                  <a:gd name="T14" fmla="*/ 50 w 181"/>
                  <a:gd name="T15" fmla="*/ 199 h 200"/>
                  <a:gd name="T16" fmla="*/ 143 w 181"/>
                  <a:gd name="T17" fmla="*/ 162 h 200"/>
                  <a:gd name="T18" fmla="*/ 180 w 181"/>
                  <a:gd name="T19" fmla="*/ 68 h 200"/>
                  <a:gd name="T20" fmla="*/ 112 w 181"/>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00">
                    <a:moveTo>
                      <a:pt x="112" y="0"/>
                    </a:moveTo>
                    <a:cubicBezTo>
                      <a:pt x="107" y="7"/>
                      <a:pt x="107" y="7"/>
                      <a:pt x="107" y="7"/>
                    </a:cubicBezTo>
                    <a:cubicBezTo>
                      <a:pt x="107" y="6"/>
                      <a:pt x="107" y="6"/>
                      <a:pt x="107" y="6"/>
                    </a:cubicBezTo>
                    <a:cubicBezTo>
                      <a:pt x="39" y="6"/>
                      <a:pt x="39" y="6"/>
                      <a:pt x="39" y="6"/>
                    </a:cubicBezTo>
                    <a:cubicBezTo>
                      <a:pt x="23" y="37"/>
                      <a:pt x="23" y="37"/>
                      <a:pt x="23" y="37"/>
                    </a:cubicBezTo>
                    <a:cubicBezTo>
                      <a:pt x="86" y="35"/>
                      <a:pt x="86" y="35"/>
                      <a:pt x="86" y="35"/>
                    </a:cubicBezTo>
                    <a:cubicBezTo>
                      <a:pt x="0" y="149"/>
                      <a:pt x="0" y="149"/>
                      <a:pt x="0" y="149"/>
                    </a:cubicBezTo>
                    <a:cubicBezTo>
                      <a:pt x="50" y="199"/>
                      <a:pt x="50" y="199"/>
                      <a:pt x="50" y="199"/>
                    </a:cubicBezTo>
                    <a:cubicBezTo>
                      <a:pt x="83" y="200"/>
                      <a:pt x="117" y="187"/>
                      <a:pt x="143" y="162"/>
                    </a:cubicBezTo>
                    <a:cubicBezTo>
                      <a:pt x="168" y="136"/>
                      <a:pt x="181" y="102"/>
                      <a:pt x="180" y="68"/>
                    </a:cubicBezTo>
                    <a:lnTo>
                      <a:pt x="112" y="0"/>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2" name="Freeform 31"/>
              <p:cNvSpPr/>
              <p:nvPr/>
            </p:nvSpPr>
            <p:spPr bwMode="auto">
              <a:xfrm>
                <a:off x="6316356" y="5469625"/>
                <a:ext cx="41089" cy="42263"/>
              </a:xfrm>
              <a:custGeom>
                <a:avLst/>
                <a:gdLst>
                  <a:gd name="T0" fmla="*/ 35 w 35"/>
                  <a:gd name="T1" fmla="*/ 13 h 36"/>
                  <a:gd name="T2" fmla="*/ 22 w 35"/>
                  <a:gd name="T3" fmla="*/ 0 h 36"/>
                  <a:gd name="T4" fmla="*/ 0 w 35"/>
                  <a:gd name="T5" fmla="*/ 23 h 36"/>
                  <a:gd name="T6" fmla="*/ 12 w 35"/>
                  <a:gd name="T7" fmla="*/ 36 h 36"/>
                  <a:gd name="T8" fmla="*/ 35 w 35"/>
                  <a:gd name="T9" fmla="*/ 13 h 36"/>
                </a:gdLst>
                <a:ahLst/>
                <a:cxnLst>
                  <a:cxn ang="0">
                    <a:pos x="T0" y="T1"/>
                  </a:cxn>
                  <a:cxn ang="0">
                    <a:pos x="T2" y="T3"/>
                  </a:cxn>
                  <a:cxn ang="0">
                    <a:pos x="T4" y="T5"/>
                  </a:cxn>
                  <a:cxn ang="0">
                    <a:pos x="T6" y="T7"/>
                  </a:cxn>
                  <a:cxn ang="0">
                    <a:pos x="T8" y="T9"/>
                  </a:cxn>
                </a:cxnLst>
                <a:rect l="0" t="0" r="r" b="b"/>
                <a:pathLst>
                  <a:path w="35" h="36">
                    <a:moveTo>
                      <a:pt x="35" y="13"/>
                    </a:moveTo>
                    <a:lnTo>
                      <a:pt x="22" y="0"/>
                    </a:lnTo>
                    <a:lnTo>
                      <a:pt x="0" y="23"/>
                    </a:lnTo>
                    <a:lnTo>
                      <a:pt x="12" y="36"/>
                    </a:lnTo>
                    <a:lnTo>
                      <a:pt x="35" y="13"/>
                    </a:ln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3" name="Freeform 32"/>
              <p:cNvSpPr>
                <a:spLocks noEditPoints="1"/>
              </p:cNvSpPr>
              <p:nvPr/>
            </p:nvSpPr>
            <p:spPr bwMode="auto">
              <a:xfrm>
                <a:off x="6323400" y="5432058"/>
                <a:ext cx="218358" cy="286448"/>
              </a:xfrm>
              <a:custGeom>
                <a:avLst/>
                <a:gdLst>
                  <a:gd name="T0" fmla="*/ 46 w 116"/>
                  <a:gd name="T1" fmla="*/ 0 h 152"/>
                  <a:gd name="T2" fmla="*/ 46 w 116"/>
                  <a:gd name="T3" fmla="*/ 0 h 152"/>
                  <a:gd name="T4" fmla="*/ 0 w 116"/>
                  <a:gd name="T5" fmla="*/ 47 h 152"/>
                  <a:gd name="T6" fmla="*/ 0 w 116"/>
                  <a:gd name="T7" fmla="*/ 140 h 152"/>
                  <a:gd name="T8" fmla="*/ 11 w 116"/>
                  <a:gd name="T9" fmla="*/ 152 h 152"/>
                  <a:gd name="T10" fmla="*/ 104 w 116"/>
                  <a:gd name="T11" fmla="*/ 152 h 152"/>
                  <a:gd name="T12" fmla="*/ 116 w 116"/>
                  <a:gd name="T13" fmla="*/ 140 h 152"/>
                  <a:gd name="T14" fmla="*/ 116 w 116"/>
                  <a:gd name="T15" fmla="*/ 0 h 152"/>
                  <a:gd name="T16" fmla="*/ 46 w 116"/>
                  <a:gd name="T17" fmla="*/ 0 h 152"/>
                  <a:gd name="T18" fmla="*/ 104 w 116"/>
                  <a:gd name="T19" fmla="*/ 23 h 152"/>
                  <a:gd name="T20" fmla="*/ 39 w 116"/>
                  <a:gd name="T21" fmla="*/ 23 h 152"/>
                  <a:gd name="T22" fmla="*/ 51 w 116"/>
                  <a:gd name="T23" fmla="*/ 12 h 152"/>
                  <a:gd name="T24" fmla="*/ 104 w 116"/>
                  <a:gd name="T25" fmla="*/ 12 h 152"/>
                  <a:gd name="T26" fmla="*/ 104 w 116"/>
                  <a:gd name="T27"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52">
                    <a:moveTo>
                      <a:pt x="46" y="0"/>
                    </a:moveTo>
                    <a:cubicBezTo>
                      <a:pt x="46" y="0"/>
                      <a:pt x="46" y="0"/>
                      <a:pt x="46" y="0"/>
                    </a:cubicBezTo>
                    <a:cubicBezTo>
                      <a:pt x="0" y="47"/>
                      <a:pt x="0" y="47"/>
                      <a:pt x="0" y="47"/>
                    </a:cubicBezTo>
                    <a:cubicBezTo>
                      <a:pt x="0" y="140"/>
                      <a:pt x="0" y="140"/>
                      <a:pt x="0" y="140"/>
                    </a:cubicBezTo>
                    <a:cubicBezTo>
                      <a:pt x="0" y="147"/>
                      <a:pt x="5" y="152"/>
                      <a:pt x="11" y="152"/>
                    </a:cubicBezTo>
                    <a:cubicBezTo>
                      <a:pt x="104" y="152"/>
                      <a:pt x="104" y="152"/>
                      <a:pt x="104" y="152"/>
                    </a:cubicBezTo>
                    <a:cubicBezTo>
                      <a:pt x="111" y="152"/>
                      <a:pt x="116" y="147"/>
                      <a:pt x="116" y="140"/>
                    </a:cubicBezTo>
                    <a:cubicBezTo>
                      <a:pt x="116" y="0"/>
                      <a:pt x="116" y="0"/>
                      <a:pt x="116" y="0"/>
                    </a:cubicBezTo>
                    <a:lnTo>
                      <a:pt x="46" y="0"/>
                    </a:lnTo>
                    <a:close/>
                    <a:moveTo>
                      <a:pt x="104" y="23"/>
                    </a:moveTo>
                    <a:cubicBezTo>
                      <a:pt x="39" y="23"/>
                      <a:pt x="39" y="23"/>
                      <a:pt x="39" y="23"/>
                    </a:cubicBezTo>
                    <a:cubicBezTo>
                      <a:pt x="51" y="12"/>
                      <a:pt x="51" y="12"/>
                      <a:pt x="51" y="12"/>
                    </a:cubicBezTo>
                    <a:cubicBezTo>
                      <a:pt x="104" y="12"/>
                      <a:pt x="104" y="12"/>
                      <a:pt x="104" y="12"/>
                    </a:cubicBezTo>
                    <a:lnTo>
                      <a:pt x="104" y="23"/>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4" name="Freeform 33"/>
              <p:cNvSpPr/>
              <p:nvPr/>
            </p:nvSpPr>
            <p:spPr bwMode="auto">
              <a:xfrm>
                <a:off x="6372707" y="5547107"/>
                <a:ext cx="118571" cy="120919"/>
              </a:xfrm>
              <a:custGeom>
                <a:avLst/>
                <a:gdLst>
                  <a:gd name="T0" fmla="*/ 32 w 63"/>
                  <a:gd name="T1" fmla="*/ 7 h 64"/>
                  <a:gd name="T2" fmla="*/ 10 w 63"/>
                  <a:gd name="T3" fmla="*/ 32 h 64"/>
                  <a:gd name="T4" fmla="*/ 13 w 63"/>
                  <a:gd name="T5" fmla="*/ 46 h 64"/>
                  <a:gd name="T6" fmla="*/ 0 w 63"/>
                  <a:gd name="T7" fmla="*/ 59 h 64"/>
                  <a:gd name="T8" fmla="*/ 5 w 63"/>
                  <a:gd name="T9" fmla="*/ 64 h 64"/>
                  <a:gd name="T10" fmla="*/ 19 w 63"/>
                  <a:gd name="T11" fmla="*/ 51 h 64"/>
                  <a:gd name="T12" fmla="*/ 32 w 63"/>
                  <a:gd name="T13" fmla="*/ 54 h 64"/>
                  <a:gd name="T14" fmla="*/ 57 w 63"/>
                  <a:gd name="T15" fmla="*/ 32 h 64"/>
                  <a:gd name="T16" fmla="*/ 57 w 63"/>
                  <a:gd name="T17" fmla="*/ 32 h 64"/>
                  <a:gd name="T18" fmla="*/ 63 w 63"/>
                  <a:gd name="T19" fmla="*/ 0 h 64"/>
                  <a:gd name="T20" fmla="*/ 32 w 63"/>
                  <a:gd name="T21" fmla="*/ 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64">
                    <a:moveTo>
                      <a:pt x="32" y="7"/>
                    </a:moveTo>
                    <a:cubicBezTo>
                      <a:pt x="20" y="9"/>
                      <a:pt x="10" y="20"/>
                      <a:pt x="10" y="32"/>
                    </a:cubicBezTo>
                    <a:cubicBezTo>
                      <a:pt x="9" y="37"/>
                      <a:pt x="11" y="42"/>
                      <a:pt x="13" y="46"/>
                    </a:cubicBezTo>
                    <a:cubicBezTo>
                      <a:pt x="0" y="59"/>
                      <a:pt x="0" y="59"/>
                      <a:pt x="0" y="59"/>
                    </a:cubicBezTo>
                    <a:cubicBezTo>
                      <a:pt x="5" y="64"/>
                      <a:pt x="5" y="64"/>
                      <a:pt x="5" y="64"/>
                    </a:cubicBezTo>
                    <a:cubicBezTo>
                      <a:pt x="19" y="51"/>
                      <a:pt x="19" y="51"/>
                      <a:pt x="19" y="51"/>
                    </a:cubicBezTo>
                    <a:cubicBezTo>
                      <a:pt x="22" y="53"/>
                      <a:pt x="27" y="54"/>
                      <a:pt x="32" y="54"/>
                    </a:cubicBezTo>
                    <a:cubicBezTo>
                      <a:pt x="44" y="53"/>
                      <a:pt x="54" y="44"/>
                      <a:pt x="57" y="32"/>
                    </a:cubicBezTo>
                    <a:cubicBezTo>
                      <a:pt x="57" y="32"/>
                      <a:pt x="57" y="32"/>
                      <a:pt x="57" y="32"/>
                    </a:cubicBezTo>
                    <a:cubicBezTo>
                      <a:pt x="63" y="0"/>
                      <a:pt x="63" y="0"/>
                      <a:pt x="63" y="0"/>
                    </a:cubicBezTo>
                    <a:cubicBezTo>
                      <a:pt x="32" y="7"/>
                      <a:pt x="32" y="7"/>
                      <a:pt x="32" y="7"/>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55" name="组合 154"/>
            <p:cNvGrpSpPr/>
            <p:nvPr/>
          </p:nvGrpSpPr>
          <p:grpSpPr>
            <a:xfrm>
              <a:off x="12158" y="8015"/>
              <a:ext cx="1160" cy="1163"/>
              <a:chOff x="7671115" y="5301748"/>
              <a:chExt cx="528285" cy="529459"/>
            </a:xfrm>
          </p:grpSpPr>
          <p:sp>
            <p:nvSpPr>
              <p:cNvPr id="156" name="Freeform 14"/>
              <p:cNvSpPr/>
              <p:nvPr/>
            </p:nvSpPr>
            <p:spPr bwMode="auto">
              <a:xfrm>
                <a:off x="7671115" y="5301748"/>
                <a:ext cx="528285" cy="529459"/>
              </a:xfrm>
              <a:custGeom>
                <a:avLst/>
                <a:gdLst>
                  <a:gd name="T0" fmla="*/ 231 w 281"/>
                  <a:gd name="T1" fmla="*/ 49 h 281"/>
                  <a:gd name="T2" fmla="*/ 231 w 281"/>
                  <a:gd name="T3" fmla="*/ 231 h 281"/>
                  <a:gd name="T4" fmla="*/ 49 w 281"/>
                  <a:gd name="T5" fmla="*/ 231 h 281"/>
                  <a:gd name="T6" fmla="*/ 49 w 281"/>
                  <a:gd name="T7" fmla="*/ 49 h 281"/>
                  <a:gd name="T8" fmla="*/ 231 w 281"/>
                  <a:gd name="T9" fmla="*/ 49 h 281"/>
                </a:gdLst>
                <a:ahLst/>
                <a:cxnLst>
                  <a:cxn ang="0">
                    <a:pos x="T0" y="T1"/>
                  </a:cxn>
                  <a:cxn ang="0">
                    <a:pos x="T2" y="T3"/>
                  </a:cxn>
                  <a:cxn ang="0">
                    <a:pos x="T4" y="T5"/>
                  </a:cxn>
                  <a:cxn ang="0">
                    <a:pos x="T6" y="T7"/>
                  </a:cxn>
                  <a:cxn ang="0">
                    <a:pos x="T8" y="T9"/>
                  </a:cxn>
                </a:cxnLst>
                <a:rect l="0" t="0" r="r" b="b"/>
                <a:pathLst>
                  <a:path w="281" h="281">
                    <a:moveTo>
                      <a:pt x="231" y="49"/>
                    </a:moveTo>
                    <a:cubicBezTo>
                      <a:pt x="281" y="99"/>
                      <a:pt x="281" y="181"/>
                      <a:pt x="231" y="231"/>
                    </a:cubicBezTo>
                    <a:cubicBezTo>
                      <a:pt x="181" y="281"/>
                      <a:pt x="99" y="281"/>
                      <a:pt x="49" y="231"/>
                    </a:cubicBezTo>
                    <a:cubicBezTo>
                      <a:pt x="0" y="181"/>
                      <a:pt x="0" y="99"/>
                      <a:pt x="49" y="49"/>
                    </a:cubicBezTo>
                    <a:cubicBezTo>
                      <a:pt x="99" y="0"/>
                      <a:pt x="181" y="0"/>
                      <a:pt x="231" y="49"/>
                    </a:cubicBez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7" name="Freeform 15"/>
              <p:cNvSpPr/>
              <p:nvPr/>
            </p:nvSpPr>
            <p:spPr bwMode="auto">
              <a:xfrm>
                <a:off x="7989260" y="5462581"/>
                <a:ext cx="184313" cy="243011"/>
              </a:xfrm>
              <a:custGeom>
                <a:avLst/>
                <a:gdLst>
                  <a:gd name="T0" fmla="*/ 0 w 98"/>
                  <a:gd name="T1" fmla="*/ 54 h 129"/>
                  <a:gd name="T2" fmla="*/ 75 w 98"/>
                  <a:gd name="T3" fmla="*/ 129 h 129"/>
                  <a:gd name="T4" fmla="*/ 98 w 98"/>
                  <a:gd name="T5" fmla="*/ 74 h 129"/>
                  <a:gd name="T6" fmla="*/ 23 w 98"/>
                  <a:gd name="T7" fmla="*/ 0 h 129"/>
                  <a:gd name="T8" fmla="*/ 0 w 98"/>
                  <a:gd name="T9" fmla="*/ 54 h 129"/>
                </a:gdLst>
                <a:ahLst/>
                <a:cxnLst>
                  <a:cxn ang="0">
                    <a:pos x="T0" y="T1"/>
                  </a:cxn>
                  <a:cxn ang="0">
                    <a:pos x="T2" y="T3"/>
                  </a:cxn>
                  <a:cxn ang="0">
                    <a:pos x="T4" y="T5"/>
                  </a:cxn>
                  <a:cxn ang="0">
                    <a:pos x="T6" y="T7"/>
                  </a:cxn>
                  <a:cxn ang="0">
                    <a:pos x="T8" y="T9"/>
                  </a:cxn>
                </a:cxnLst>
                <a:rect l="0" t="0" r="r" b="b"/>
                <a:pathLst>
                  <a:path w="98" h="129">
                    <a:moveTo>
                      <a:pt x="0" y="54"/>
                    </a:moveTo>
                    <a:cubicBezTo>
                      <a:pt x="75" y="129"/>
                      <a:pt x="75" y="129"/>
                      <a:pt x="75" y="129"/>
                    </a:cubicBezTo>
                    <a:cubicBezTo>
                      <a:pt x="87" y="113"/>
                      <a:pt x="95" y="94"/>
                      <a:pt x="98" y="74"/>
                    </a:cubicBezTo>
                    <a:cubicBezTo>
                      <a:pt x="23" y="0"/>
                      <a:pt x="23" y="0"/>
                      <a:pt x="23" y="0"/>
                    </a:cubicBezTo>
                    <a:lnTo>
                      <a:pt x="0" y="54"/>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8" name="Freeform 16"/>
              <p:cNvSpPr/>
              <p:nvPr/>
            </p:nvSpPr>
            <p:spPr bwMode="auto">
              <a:xfrm>
                <a:off x="7790859" y="5441450"/>
                <a:ext cx="339277" cy="361582"/>
              </a:xfrm>
              <a:custGeom>
                <a:avLst/>
                <a:gdLst>
                  <a:gd name="T0" fmla="*/ 0 w 180"/>
                  <a:gd name="T1" fmla="*/ 66 h 192"/>
                  <a:gd name="T2" fmla="*/ 52 w 180"/>
                  <a:gd name="T3" fmla="*/ 117 h 192"/>
                  <a:gd name="T4" fmla="*/ 38 w 180"/>
                  <a:gd name="T5" fmla="*/ 131 h 192"/>
                  <a:gd name="T6" fmla="*/ 99 w 180"/>
                  <a:gd name="T7" fmla="*/ 192 h 192"/>
                  <a:gd name="T8" fmla="*/ 167 w 180"/>
                  <a:gd name="T9" fmla="*/ 157 h 192"/>
                  <a:gd name="T10" fmla="*/ 180 w 180"/>
                  <a:gd name="T11" fmla="*/ 141 h 192"/>
                  <a:gd name="T12" fmla="*/ 38 w 180"/>
                  <a:gd name="T13" fmla="*/ 0 h 192"/>
                  <a:gd name="T14" fmla="*/ 0 w 180"/>
                  <a:gd name="T15" fmla="*/ 66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92">
                    <a:moveTo>
                      <a:pt x="0" y="66"/>
                    </a:moveTo>
                    <a:cubicBezTo>
                      <a:pt x="52" y="117"/>
                      <a:pt x="52" y="117"/>
                      <a:pt x="52" y="117"/>
                    </a:cubicBezTo>
                    <a:cubicBezTo>
                      <a:pt x="38" y="131"/>
                      <a:pt x="38" y="131"/>
                      <a:pt x="38" y="131"/>
                    </a:cubicBezTo>
                    <a:cubicBezTo>
                      <a:pt x="99" y="192"/>
                      <a:pt x="99" y="192"/>
                      <a:pt x="99" y="192"/>
                    </a:cubicBezTo>
                    <a:cubicBezTo>
                      <a:pt x="124" y="187"/>
                      <a:pt x="147" y="176"/>
                      <a:pt x="167" y="157"/>
                    </a:cubicBezTo>
                    <a:cubicBezTo>
                      <a:pt x="171" y="152"/>
                      <a:pt x="176" y="146"/>
                      <a:pt x="180" y="141"/>
                    </a:cubicBezTo>
                    <a:cubicBezTo>
                      <a:pt x="38" y="0"/>
                      <a:pt x="38" y="0"/>
                      <a:pt x="38" y="0"/>
                    </a:cubicBezTo>
                    <a:lnTo>
                      <a:pt x="0" y="66"/>
                    </a:lnTo>
                    <a:close/>
                  </a:path>
                </a:pathLst>
              </a:cu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9" name="Oval 17"/>
              <p:cNvSpPr>
                <a:spLocks noChangeArrowheads="1"/>
              </p:cNvSpPr>
              <p:nvPr/>
            </p:nvSpPr>
            <p:spPr bwMode="auto">
              <a:xfrm>
                <a:off x="7902386" y="5534193"/>
                <a:ext cx="63394" cy="65742"/>
              </a:xfrm>
              <a:prstGeom prst="ellipse">
                <a:avLst/>
              </a:pr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0" name="Freeform 18"/>
              <p:cNvSpPr/>
              <p:nvPr/>
            </p:nvSpPr>
            <p:spPr bwMode="auto">
              <a:xfrm>
                <a:off x="7862471" y="5612849"/>
                <a:ext cx="143224" cy="102135"/>
              </a:xfrm>
              <a:custGeom>
                <a:avLst/>
                <a:gdLst>
                  <a:gd name="T0" fmla="*/ 38 w 76"/>
                  <a:gd name="T1" fmla="*/ 4 h 54"/>
                  <a:gd name="T2" fmla="*/ 23 w 76"/>
                  <a:gd name="T3" fmla="*/ 0 h 54"/>
                  <a:gd name="T4" fmla="*/ 0 w 76"/>
                  <a:gd name="T5" fmla="*/ 40 h 54"/>
                  <a:gd name="T6" fmla="*/ 76 w 76"/>
                  <a:gd name="T7" fmla="*/ 40 h 54"/>
                  <a:gd name="T8" fmla="*/ 53 w 76"/>
                  <a:gd name="T9" fmla="*/ 0 h 54"/>
                  <a:gd name="T10" fmla="*/ 38 w 76"/>
                  <a:gd name="T11" fmla="*/ 4 h 54"/>
                </a:gdLst>
                <a:ahLst/>
                <a:cxnLst>
                  <a:cxn ang="0">
                    <a:pos x="T0" y="T1"/>
                  </a:cxn>
                  <a:cxn ang="0">
                    <a:pos x="T2" y="T3"/>
                  </a:cxn>
                  <a:cxn ang="0">
                    <a:pos x="T4" y="T5"/>
                  </a:cxn>
                  <a:cxn ang="0">
                    <a:pos x="T6" y="T7"/>
                  </a:cxn>
                  <a:cxn ang="0">
                    <a:pos x="T8" y="T9"/>
                  </a:cxn>
                  <a:cxn ang="0">
                    <a:pos x="T10" y="T11"/>
                  </a:cxn>
                </a:cxnLst>
                <a:rect l="0" t="0" r="r" b="b"/>
                <a:pathLst>
                  <a:path w="76" h="54">
                    <a:moveTo>
                      <a:pt x="38" y="4"/>
                    </a:moveTo>
                    <a:cubicBezTo>
                      <a:pt x="33" y="4"/>
                      <a:pt x="28" y="3"/>
                      <a:pt x="23" y="0"/>
                    </a:cubicBezTo>
                    <a:cubicBezTo>
                      <a:pt x="0" y="40"/>
                      <a:pt x="0" y="40"/>
                      <a:pt x="0" y="40"/>
                    </a:cubicBezTo>
                    <a:cubicBezTo>
                      <a:pt x="23" y="53"/>
                      <a:pt x="52" y="54"/>
                      <a:pt x="76" y="40"/>
                    </a:cubicBezTo>
                    <a:cubicBezTo>
                      <a:pt x="53" y="0"/>
                      <a:pt x="53" y="0"/>
                      <a:pt x="53" y="0"/>
                    </a:cubicBezTo>
                    <a:cubicBezTo>
                      <a:pt x="48" y="3"/>
                      <a:pt x="43" y="4"/>
                      <a:pt x="38" y="4"/>
                    </a:cubicBez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1" name="Freeform 19"/>
              <p:cNvSpPr/>
              <p:nvPr/>
            </p:nvSpPr>
            <p:spPr bwMode="auto">
              <a:xfrm>
                <a:off x="7790859" y="5441450"/>
                <a:ext cx="115049" cy="122093"/>
              </a:xfrm>
              <a:custGeom>
                <a:avLst/>
                <a:gdLst>
                  <a:gd name="T0" fmla="*/ 61 w 61"/>
                  <a:gd name="T1" fmla="*/ 41 h 65"/>
                  <a:gd name="T2" fmla="*/ 38 w 61"/>
                  <a:gd name="T3" fmla="*/ 0 h 65"/>
                  <a:gd name="T4" fmla="*/ 0 w 61"/>
                  <a:gd name="T5" fmla="*/ 65 h 65"/>
                  <a:gd name="T6" fmla="*/ 47 w 61"/>
                  <a:gd name="T7" fmla="*/ 65 h 65"/>
                  <a:gd name="T8" fmla="*/ 61 w 61"/>
                  <a:gd name="T9" fmla="*/ 41 h 65"/>
                </a:gdLst>
                <a:ahLst/>
                <a:cxnLst>
                  <a:cxn ang="0">
                    <a:pos x="T0" y="T1"/>
                  </a:cxn>
                  <a:cxn ang="0">
                    <a:pos x="T2" y="T3"/>
                  </a:cxn>
                  <a:cxn ang="0">
                    <a:pos x="T4" y="T5"/>
                  </a:cxn>
                  <a:cxn ang="0">
                    <a:pos x="T6" y="T7"/>
                  </a:cxn>
                  <a:cxn ang="0">
                    <a:pos x="T8" y="T9"/>
                  </a:cxn>
                </a:cxnLst>
                <a:rect l="0" t="0" r="r" b="b"/>
                <a:pathLst>
                  <a:path w="61" h="65">
                    <a:moveTo>
                      <a:pt x="61" y="41"/>
                    </a:moveTo>
                    <a:cubicBezTo>
                      <a:pt x="38" y="0"/>
                      <a:pt x="38" y="0"/>
                      <a:pt x="38" y="0"/>
                    </a:cubicBezTo>
                    <a:cubicBezTo>
                      <a:pt x="14" y="14"/>
                      <a:pt x="0" y="39"/>
                      <a:pt x="0" y="65"/>
                    </a:cubicBezTo>
                    <a:cubicBezTo>
                      <a:pt x="47" y="65"/>
                      <a:pt x="47" y="65"/>
                      <a:pt x="47" y="65"/>
                    </a:cubicBezTo>
                    <a:cubicBezTo>
                      <a:pt x="47" y="55"/>
                      <a:pt x="53" y="46"/>
                      <a:pt x="61" y="41"/>
                    </a:cubicBez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2" name="Freeform 20"/>
              <p:cNvSpPr/>
              <p:nvPr/>
            </p:nvSpPr>
            <p:spPr bwMode="auto">
              <a:xfrm>
                <a:off x="7962259" y="5441450"/>
                <a:ext cx="115049" cy="122093"/>
              </a:xfrm>
              <a:custGeom>
                <a:avLst/>
                <a:gdLst>
                  <a:gd name="T0" fmla="*/ 14 w 61"/>
                  <a:gd name="T1" fmla="*/ 65 h 65"/>
                  <a:gd name="T2" fmla="*/ 61 w 61"/>
                  <a:gd name="T3" fmla="*/ 65 h 65"/>
                  <a:gd name="T4" fmla="*/ 51 w 61"/>
                  <a:gd name="T5" fmla="*/ 28 h 65"/>
                  <a:gd name="T6" fmla="*/ 23 w 61"/>
                  <a:gd name="T7" fmla="*/ 0 h 65"/>
                  <a:gd name="T8" fmla="*/ 0 w 61"/>
                  <a:gd name="T9" fmla="*/ 41 h 65"/>
                  <a:gd name="T10" fmla="*/ 14 w 61"/>
                  <a:gd name="T11" fmla="*/ 65 h 65"/>
                </a:gdLst>
                <a:ahLst/>
                <a:cxnLst>
                  <a:cxn ang="0">
                    <a:pos x="T0" y="T1"/>
                  </a:cxn>
                  <a:cxn ang="0">
                    <a:pos x="T2" y="T3"/>
                  </a:cxn>
                  <a:cxn ang="0">
                    <a:pos x="T4" y="T5"/>
                  </a:cxn>
                  <a:cxn ang="0">
                    <a:pos x="T6" y="T7"/>
                  </a:cxn>
                  <a:cxn ang="0">
                    <a:pos x="T8" y="T9"/>
                  </a:cxn>
                  <a:cxn ang="0">
                    <a:pos x="T10" y="T11"/>
                  </a:cxn>
                </a:cxnLst>
                <a:rect l="0" t="0" r="r" b="b"/>
                <a:pathLst>
                  <a:path w="61" h="65">
                    <a:moveTo>
                      <a:pt x="14" y="65"/>
                    </a:moveTo>
                    <a:cubicBezTo>
                      <a:pt x="61" y="65"/>
                      <a:pt x="61" y="65"/>
                      <a:pt x="61" y="65"/>
                    </a:cubicBezTo>
                    <a:cubicBezTo>
                      <a:pt x="61" y="53"/>
                      <a:pt x="58" y="40"/>
                      <a:pt x="51" y="28"/>
                    </a:cubicBezTo>
                    <a:cubicBezTo>
                      <a:pt x="44" y="16"/>
                      <a:pt x="34" y="6"/>
                      <a:pt x="23" y="0"/>
                    </a:cubicBezTo>
                    <a:cubicBezTo>
                      <a:pt x="0" y="41"/>
                      <a:pt x="0" y="41"/>
                      <a:pt x="0" y="41"/>
                    </a:cubicBezTo>
                    <a:cubicBezTo>
                      <a:pt x="8" y="46"/>
                      <a:pt x="14" y="55"/>
                      <a:pt x="14" y="65"/>
                    </a:cubicBez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grpSp>
          <p:nvGrpSpPr>
            <p:cNvPr id="163" name="组合 162"/>
            <p:cNvGrpSpPr/>
            <p:nvPr/>
          </p:nvGrpSpPr>
          <p:grpSpPr>
            <a:xfrm>
              <a:off x="4798" y="5604"/>
              <a:ext cx="1148" cy="1151"/>
              <a:chOff x="5925335" y="1913934"/>
              <a:chExt cx="729200" cy="730978"/>
            </a:xfrm>
          </p:grpSpPr>
          <p:sp>
            <p:nvSpPr>
              <p:cNvPr id="164" name="Oval 225"/>
              <p:cNvSpPr>
                <a:spLocks noChangeArrowheads="1"/>
              </p:cNvSpPr>
              <p:nvPr/>
            </p:nvSpPr>
            <p:spPr bwMode="auto">
              <a:xfrm>
                <a:off x="5925335" y="1913934"/>
                <a:ext cx="729200" cy="730978"/>
              </a:xfrm>
              <a:prstGeom prst="ellipse">
                <a:avLst/>
              </a:prstGeom>
              <a:gradFill>
                <a:gsLst>
                  <a:gs pos="0">
                    <a:schemeClr val="accent6"/>
                  </a:gs>
                  <a:gs pos="95000">
                    <a:srgbClr val="0C855A"/>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5" name="Freeform 46"/>
              <p:cNvSpPr>
                <a:spLocks noEditPoints="1"/>
              </p:cNvSpPr>
              <p:nvPr/>
            </p:nvSpPr>
            <p:spPr bwMode="auto">
              <a:xfrm>
                <a:off x="6012160" y="2164864"/>
                <a:ext cx="515060" cy="262992"/>
              </a:xfrm>
              <a:custGeom>
                <a:avLst/>
                <a:gdLst>
                  <a:gd name="T0" fmla="*/ 168 w 490"/>
                  <a:gd name="T1" fmla="*/ 218 h 250"/>
                  <a:gd name="T2" fmla="*/ 124 w 490"/>
                  <a:gd name="T3" fmla="*/ 218 h 250"/>
                  <a:gd name="T4" fmla="*/ 136 w 490"/>
                  <a:gd name="T5" fmla="*/ 206 h 250"/>
                  <a:gd name="T6" fmla="*/ 271 w 490"/>
                  <a:gd name="T7" fmla="*/ 187 h 250"/>
                  <a:gd name="T8" fmla="*/ 239 w 490"/>
                  <a:gd name="T9" fmla="*/ 218 h 250"/>
                  <a:gd name="T10" fmla="*/ 283 w 490"/>
                  <a:gd name="T11" fmla="*/ 218 h 250"/>
                  <a:gd name="T12" fmla="*/ 390 w 490"/>
                  <a:gd name="T13" fmla="*/ 218 h 250"/>
                  <a:gd name="T14" fmla="*/ 421 w 490"/>
                  <a:gd name="T15" fmla="*/ 250 h 250"/>
                  <a:gd name="T16" fmla="*/ 421 w 490"/>
                  <a:gd name="T17" fmla="*/ 230 h 250"/>
                  <a:gd name="T18" fmla="*/ 409 w 490"/>
                  <a:gd name="T19" fmla="*/ 218 h 250"/>
                  <a:gd name="T20" fmla="*/ 417 w 490"/>
                  <a:gd name="T21" fmla="*/ 37 h 250"/>
                  <a:gd name="T22" fmla="*/ 409 w 490"/>
                  <a:gd name="T23" fmla="*/ 28 h 250"/>
                  <a:gd name="T24" fmla="*/ 366 w 490"/>
                  <a:gd name="T25" fmla="*/ 87 h 250"/>
                  <a:gd name="T26" fmla="*/ 490 w 490"/>
                  <a:gd name="T27" fmla="*/ 150 h 250"/>
                  <a:gd name="T28" fmla="*/ 370 w 490"/>
                  <a:gd name="T29" fmla="*/ 15 h 250"/>
                  <a:gd name="T30" fmla="*/ 441 w 490"/>
                  <a:gd name="T31" fmla="*/ 91 h 250"/>
                  <a:gd name="T32" fmla="*/ 149 w 490"/>
                  <a:gd name="T33" fmla="*/ 94 h 250"/>
                  <a:gd name="T34" fmla="*/ 204 w 490"/>
                  <a:gd name="T35" fmla="*/ 39 h 250"/>
                  <a:gd name="T36" fmla="*/ 61 w 490"/>
                  <a:gd name="T37" fmla="*/ 0 h 250"/>
                  <a:gd name="T38" fmla="*/ 343 w 490"/>
                  <a:gd name="T39" fmla="*/ 198 h 250"/>
                  <a:gd name="T40" fmla="*/ 271 w 490"/>
                  <a:gd name="T41" fmla="*/ 180 h 250"/>
                  <a:gd name="T42" fmla="*/ 136 w 490"/>
                  <a:gd name="T43" fmla="*/ 180 h 250"/>
                  <a:gd name="T44" fmla="*/ 0 w 490"/>
                  <a:gd name="T45" fmla="*/ 174 h 250"/>
                  <a:gd name="T46" fmla="*/ 176 w 490"/>
                  <a:gd name="T47" fmla="*/ 116 h 250"/>
                  <a:gd name="T48" fmla="*/ 201 w 490"/>
                  <a:gd name="T49" fmla="*/ 128 h 250"/>
                  <a:gd name="T50" fmla="*/ 223 w 490"/>
                  <a:gd name="T51" fmla="*/ 58 h 250"/>
                  <a:gd name="T52" fmla="*/ 223 w 490"/>
                  <a:gd name="T53" fmla="*/ 78 h 250"/>
                  <a:gd name="T54" fmla="*/ 205 w 490"/>
                  <a:gd name="T55" fmla="*/ 66 h 250"/>
                  <a:gd name="T56" fmla="*/ 223 w 490"/>
                  <a:gd name="T57" fmla="*/ 58 h 250"/>
                  <a:gd name="T58" fmla="*/ 192 w 490"/>
                  <a:gd name="T59" fmla="*/ 52 h 250"/>
                  <a:gd name="T60" fmla="*/ 193 w 490"/>
                  <a:gd name="T61" fmla="*/ 84 h 250"/>
                  <a:gd name="T62" fmla="*/ 238 w 490"/>
                  <a:gd name="T63" fmla="*/ 106 h 250"/>
                  <a:gd name="T64" fmla="*/ 236 w 490"/>
                  <a:gd name="T65" fmla="*/ 79 h 250"/>
                  <a:gd name="T66" fmla="*/ 218 w 490"/>
                  <a:gd name="T67" fmla="*/ 108 h 250"/>
                  <a:gd name="T68" fmla="*/ 234 w 490"/>
                  <a:gd name="T69" fmla="*/ 124 h 250"/>
                  <a:gd name="T70" fmla="*/ 218 w 490"/>
                  <a:gd name="T71" fmla="*/ 135 h 250"/>
                  <a:gd name="T72" fmla="*/ 218 w 490"/>
                  <a:gd name="T73" fmla="*/ 108 h 250"/>
                  <a:gd name="T74" fmla="*/ 175 w 490"/>
                  <a:gd name="T75" fmla="*/ 125 h 250"/>
                  <a:gd name="T76" fmla="*/ 167 w 490"/>
                  <a:gd name="T77" fmla="*/ 88 h 250"/>
                  <a:gd name="T78" fmla="*/ 191 w 490"/>
                  <a:gd name="T79" fmla="*/ 102 h 250"/>
                  <a:gd name="T80" fmla="*/ 490 w 490"/>
                  <a:gd name="T81" fmla="*/ 190 h 250"/>
                  <a:gd name="T82" fmla="*/ 421 w 490"/>
                  <a:gd name="T83" fmla="*/ 180 h 250"/>
                  <a:gd name="T84" fmla="*/ 353 w 490"/>
                  <a:gd name="T85" fmla="*/ 19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0" h="250">
                    <a:moveTo>
                      <a:pt x="105" y="218"/>
                    </a:moveTo>
                    <a:cubicBezTo>
                      <a:pt x="105" y="201"/>
                      <a:pt x="119" y="187"/>
                      <a:pt x="136" y="187"/>
                    </a:cubicBezTo>
                    <a:cubicBezTo>
                      <a:pt x="154" y="187"/>
                      <a:pt x="168" y="201"/>
                      <a:pt x="168" y="218"/>
                    </a:cubicBezTo>
                    <a:cubicBezTo>
                      <a:pt x="168" y="235"/>
                      <a:pt x="154" y="250"/>
                      <a:pt x="136" y="250"/>
                    </a:cubicBezTo>
                    <a:cubicBezTo>
                      <a:pt x="119" y="250"/>
                      <a:pt x="105" y="235"/>
                      <a:pt x="105" y="218"/>
                    </a:cubicBezTo>
                    <a:close/>
                    <a:moveTo>
                      <a:pt x="124" y="218"/>
                    </a:moveTo>
                    <a:cubicBezTo>
                      <a:pt x="124" y="225"/>
                      <a:pt x="129" y="230"/>
                      <a:pt x="136" y="230"/>
                    </a:cubicBezTo>
                    <a:cubicBezTo>
                      <a:pt x="143" y="230"/>
                      <a:pt x="149" y="225"/>
                      <a:pt x="149" y="218"/>
                    </a:cubicBezTo>
                    <a:cubicBezTo>
                      <a:pt x="149" y="211"/>
                      <a:pt x="143" y="206"/>
                      <a:pt x="136" y="206"/>
                    </a:cubicBezTo>
                    <a:cubicBezTo>
                      <a:pt x="129" y="206"/>
                      <a:pt x="124" y="211"/>
                      <a:pt x="124" y="218"/>
                    </a:cubicBezTo>
                    <a:close/>
                    <a:moveTo>
                      <a:pt x="239" y="218"/>
                    </a:moveTo>
                    <a:cubicBezTo>
                      <a:pt x="239" y="201"/>
                      <a:pt x="253" y="187"/>
                      <a:pt x="271" y="187"/>
                    </a:cubicBezTo>
                    <a:cubicBezTo>
                      <a:pt x="288" y="187"/>
                      <a:pt x="302" y="201"/>
                      <a:pt x="302" y="218"/>
                    </a:cubicBezTo>
                    <a:cubicBezTo>
                      <a:pt x="302" y="235"/>
                      <a:pt x="288" y="250"/>
                      <a:pt x="271" y="250"/>
                    </a:cubicBezTo>
                    <a:cubicBezTo>
                      <a:pt x="253" y="250"/>
                      <a:pt x="239" y="235"/>
                      <a:pt x="239" y="218"/>
                    </a:cubicBezTo>
                    <a:close/>
                    <a:moveTo>
                      <a:pt x="259" y="218"/>
                    </a:moveTo>
                    <a:cubicBezTo>
                      <a:pt x="259" y="225"/>
                      <a:pt x="264" y="230"/>
                      <a:pt x="271" y="230"/>
                    </a:cubicBezTo>
                    <a:cubicBezTo>
                      <a:pt x="278" y="230"/>
                      <a:pt x="283" y="225"/>
                      <a:pt x="283" y="218"/>
                    </a:cubicBezTo>
                    <a:cubicBezTo>
                      <a:pt x="283" y="211"/>
                      <a:pt x="278" y="206"/>
                      <a:pt x="271" y="206"/>
                    </a:cubicBezTo>
                    <a:cubicBezTo>
                      <a:pt x="264" y="206"/>
                      <a:pt x="259" y="211"/>
                      <a:pt x="259" y="218"/>
                    </a:cubicBezTo>
                    <a:close/>
                    <a:moveTo>
                      <a:pt x="390" y="218"/>
                    </a:moveTo>
                    <a:cubicBezTo>
                      <a:pt x="390" y="201"/>
                      <a:pt x="404" y="187"/>
                      <a:pt x="421" y="187"/>
                    </a:cubicBezTo>
                    <a:cubicBezTo>
                      <a:pt x="439" y="187"/>
                      <a:pt x="453" y="201"/>
                      <a:pt x="453" y="218"/>
                    </a:cubicBezTo>
                    <a:cubicBezTo>
                      <a:pt x="453" y="235"/>
                      <a:pt x="439" y="250"/>
                      <a:pt x="421" y="250"/>
                    </a:cubicBezTo>
                    <a:cubicBezTo>
                      <a:pt x="404" y="250"/>
                      <a:pt x="390" y="235"/>
                      <a:pt x="390" y="218"/>
                    </a:cubicBezTo>
                    <a:close/>
                    <a:moveTo>
                      <a:pt x="409" y="218"/>
                    </a:moveTo>
                    <a:cubicBezTo>
                      <a:pt x="409" y="225"/>
                      <a:pt x="415" y="230"/>
                      <a:pt x="421" y="230"/>
                    </a:cubicBezTo>
                    <a:cubicBezTo>
                      <a:pt x="428" y="230"/>
                      <a:pt x="434" y="225"/>
                      <a:pt x="434" y="218"/>
                    </a:cubicBezTo>
                    <a:cubicBezTo>
                      <a:pt x="434" y="211"/>
                      <a:pt x="428" y="206"/>
                      <a:pt x="421" y="206"/>
                    </a:cubicBezTo>
                    <a:cubicBezTo>
                      <a:pt x="415" y="206"/>
                      <a:pt x="409" y="211"/>
                      <a:pt x="409" y="218"/>
                    </a:cubicBezTo>
                    <a:close/>
                    <a:moveTo>
                      <a:pt x="366" y="87"/>
                    </a:moveTo>
                    <a:cubicBezTo>
                      <a:pt x="426" y="87"/>
                      <a:pt x="426" y="87"/>
                      <a:pt x="426" y="87"/>
                    </a:cubicBezTo>
                    <a:cubicBezTo>
                      <a:pt x="417" y="37"/>
                      <a:pt x="417" y="37"/>
                      <a:pt x="417" y="37"/>
                    </a:cubicBezTo>
                    <a:cubicBezTo>
                      <a:pt x="416" y="36"/>
                      <a:pt x="416" y="36"/>
                      <a:pt x="416" y="36"/>
                    </a:cubicBezTo>
                    <a:cubicBezTo>
                      <a:pt x="416" y="34"/>
                      <a:pt x="416" y="34"/>
                      <a:pt x="416" y="34"/>
                    </a:cubicBezTo>
                    <a:cubicBezTo>
                      <a:pt x="416" y="31"/>
                      <a:pt x="413" y="28"/>
                      <a:pt x="409" y="28"/>
                    </a:cubicBezTo>
                    <a:cubicBezTo>
                      <a:pt x="370" y="28"/>
                      <a:pt x="370" y="28"/>
                      <a:pt x="370" y="28"/>
                    </a:cubicBezTo>
                    <a:cubicBezTo>
                      <a:pt x="367" y="28"/>
                      <a:pt x="366" y="29"/>
                      <a:pt x="366" y="35"/>
                    </a:cubicBezTo>
                    <a:cubicBezTo>
                      <a:pt x="366" y="87"/>
                      <a:pt x="366" y="87"/>
                      <a:pt x="366" y="87"/>
                    </a:cubicBezTo>
                    <a:close/>
                    <a:moveTo>
                      <a:pt x="484" y="105"/>
                    </a:moveTo>
                    <a:cubicBezTo>
                      <a:pt x="488" y="109"/>
                      <a:pt x="490" y="137"/>
                      <a:pt x="490" y="142"/>
                    </a:cubicBezTo>
                    <a:cubicBezTo>
                      <a:pt x="490" y="150"/>
                      <a:pt x="490" y="150"/>
                      <a:pt x="490" y="150"/>
                    </a:cubicBezTo>
                    <a:cubicBezTo>
                      <a:pt x="353" y="150"/>
                      <a:pt x="353" y="150"/>
                      <a:pt x="353" y="150"/>
                    </a:cubicBezTo>
                    <a:cubicBezTo>
                      <a:pt x="353" y="107"/>
                      <a:pt x="353" y="33"/>
                      <a:pt x="353" y="33"/>
                    </a:cubicBezTo>
                    <a:cubicBezTo>
                      <a:pt x="352" y="23"/>
                      <a:pt x="359" y="15"/>
                      <a:pt x="370" y="15"/>
                    </a:cubicBezTo>
                    <a:cubicBezTo>
                      <a:pt x="409" y="15"/>
                      <a:pt x="409" y="15"/>
                      <a:pt x="409" y="15"/>
                    </a:cubicBezTo>
                    <a:cubicBezTo>
                      <a:pt x="420" y="15"/>
                      <a:pt x="429" y="23"/>
                      <a:pt x="430" y="33"/>
                    </a:cubicBezTo>
                    <a:cubicBezTo>
                      <a:pt x="430" y="34"/>
                      <a:pt x="437" y="74"/>
                      <a:pt x="441" y="91"/>
                    </a:cubicBezTo>
                    <a:cubicBezTo>
                      <a:pt x="469" y="96"/>
                      <a:pt x="469" y="96"/>
                      <a:pt x="469" y="96"/>
                    </a:cubicBezTo>
                    <a:cubicBezTo>
                      <a:pt x="475" y="97"/>
                      <a:pt x="480" y="101"/>
                      <a:pt x="484" y="105"/>
                    </a:cubicBezTo>
                    <a:close/>
                    <a:moveTo>
                      <a:pt x="149" y="94"/>
                    </a:moveTo>
                    <a:cubicBezTo>
                      <a:pt x="149" y="124"/>
                      <a:pt x="173" y="149"/>
                      <a:pt x="204" y="149"/>
                    </a:cubicBezTo>
                    <a:cubicBezTo>
                      <a:pt x="234" y="149"/>
                      <a:pt x="259" y="124"/>
                      <a:pt x="259" y="94"/>
                    </a:cubicBezTo>
                    <a:cubicBezTo>
                      <a:pt x="259" y="63"/>
                      <a:pt x="234" y="39"/>
                      <a:pt x="204" y="39"/>
                    </a:cubicBezTo>
                    <a:cubicBezTo>
                      <a:pt x="173" y="39"/>
                      <a:pt x="149" y="63"/>
                      <a:pt x="149" y="94"/>
                    </a:cubicBezTo>
                    <a:close/>
                    <a:moveTo>
                      <a:pt x="0" y="93"/>
                    </a:moveTo>
                    <a:cubicBezTo>
                      <a:pt x="61" y="0"/>
                      <a:pt x="61" y="0"/>
                      <a:pt x="61" y="0"/>
                    </a:cubicBezTo>
                    <a:cubicBezTo>
                      <a:pt x="322" y="0"/>
                      <a:pt x="322" y="0"/>
                      <a:pt x="322" y="0"/>
                    </a:cubicBezTo>
                    <a:cubicBezTo>
                      <a:pt x="333" y="0"/>
                      <a:pt x="343" y="10"/>
                      <a:pt x="343" y="21"/>
                    </a:cubicBezTo>
                    <a:cubicBezTo>
                      <a:pt x="343" y="198"/>
                      <a:pt x="343" y="198"/>
                      <a:pt x="343" y="198"/>
                    </a:cubicBezTo>
                    <a:cubicBezTo>
                      <a:pt x="343" y="209"/>
                      <a:pt x="333" y="218"/>
                      <a:pt x="322" y="218"/>
                    </a:cubicBezTo>
                    <a:cubicBezTo>
                      <a:pt x="309" y="218"/>
                      <a:pt x="309" y="218"/>
                      <a:pt x="309" y="218"/>
                    </a:cubicBezTo>
                    <a:cubicBezTo>
                      <a:pt x="309" y="197"/>
                      <a:pt x="292" y="180"/>
                      <a:pt x="271" y="180"/>
                    </a:cubicBezTo>
                    <a:cubicBezTo>
                      <a:pt x="250" y="180"/>
                      <a:pt x="232" y="197"/>
                      <a:pt x="232" y="218"/>
                    </a:cubicBezTo>
                    <a:cubicBezTo>
                      <a:pt x="175" y="218"/>
                      <a:pt x="175" y="218"/>
                      <a:pt x="175" y="218"/>
                    </a:cubicBezTo>
                    <a:cubicBezTo>
                      <a:pt x="175" y="197"/>
                      <a:pt x="158" y="180"/>
                      <a:pt x="136" y="180"/>
                    </a:cubicBezTo>
                    <a:cubicBezTo>
                      <a:pt x="115" y="180"/>
                      <a:pt x="98" y="197"/>
                      <a:pt x="98" y="218"/>
                    </a:cubicBezTo>
                    <a:cubicBezTo>
                      <a:pt x="61" y="218"/>
                      <a:pt x="61" y="218"/>
                      <a:pt x="61" y="218"/>
                    </a:cubicBezTo>
                    <a:cubicBezTo>
                      <a:pt x="0" y="174"/>
                      <a:pt x="0" y="174"/>
                      <a:pt x="0" y="174"/>
                    </a:cubicBezTo>
                    <a:cubicBezTo>
                      <a:pt x="0" y="93"/>
                      <a:pt x="0" y="93"/>
                      <a:pt x="0" y="93"/>
                    </a:cubicBezTo>
                    <a:close/>
                    <a:moveTo>
                      <a:pt x="176" y="124"/>
                    </a:moveTo>
                    <a:cubicBezTo>
                      <a:pt x="175" y="122"/>
                      <a:pt x="175" y="119"/>
                      <a:pt x="176" y="116"/>
                    </a:cubicBezTo>
                    <a:cubicBezTo>
                      <a:pt x="181" y="108"/>
                      <a:pt x="181" y="108"/>
                      <a:pt x="181" y="108"/>
                    </a:cubicBezTo>
                    <a:cubicBezTo>
                      <a:pt x="201" y="108"/>
                      <a:pt x="201" y="108"/>
                      <a:pt x="201" y="108"/>
                    </a:cubicBezTo>
                    <a:cubicBezTo>
                      <a:pt x="201" y="128"/>
                      <a:pt x="201" y="128"/>
                      <a:pt x="201" y="128"/>
                    </a:cubicBezTo>
                    <a:cubicBezTo>
                      <a:pt x="183" y="128"/>
                      <a:pt x="183" y="128"/>
                      <a:pt x="183" y="128"/>
                    </a:cubicBezTo>
                    <a:cubicBezTo>
                      <a:pt x="180" y="128"/>
                      <a:pt x="178" y="127"/>
                      <a:pt x="176" y="124"/>
                    </a:cubicBezTo>
                    <a:close/>
                    <a:moveTo>
                      <a:pt x="223" y="58"/>
                    </a:moveTo>
                    <a:cubicBezTo>
                      <a:pt x="227" y="64"/>
                      <a:pt x="227" y="64"/>
                      <a:pt x="227" y="64"/>
                    </a:cubicBezTo>
                    <a:cubicBezTo>
                      <a:pt x="233" y="61"/>
                      <a:pt x="233" y="61"/>
                      <a:pt x="233" y="61"/>
                    </a:cubicBezTo>
                    <a:cubicBezTo>
                      <a:pt x="223" y="78"/>
                      <a:pt x="223" y="78"/>
                      <a:pt x="223" y="78"/>
                    </a:cubicBezTo>
                    <a:cubicBezTo>
                      <a:pt x="203" y="78"/>
                      <a:pt x="203" y="78"/>
                      <a:pt x="203" y="78"/>
                    </a:cubicBezTo>
                    <a:cubicBezTo>
                      <a:pt x="210" y="74"/>
                      <a:pt x="210" y="74"/>
                      <a:pt x="210" y="74"/>
                    </a:cubicBezTo>
                    <a:cubicBezTo>
                      <a:pt x="205" y="66"/>
                      <a:pt x="205" y="66"/>
                      <a:pt x="205" y="66"/>
                    </a:cubicBezTo>
                    <a:cubicBezTo>
                      <a:pt x="210" y="58"/>
                      <a:pt x="210" y="58"/>
                      <a:pt x="210" y="58"/>
                    </a:cubicBezTo>
                    <a:cubicBezTo>
                      <a:pt x="211" y="56"/>
                      <a:pt x="214" y="54"/>
                      <a:pt x="217" y="54"/>
                    </a:cubicBezTo>
                    <a:cubicBezTo>
                      <a:pt x="219" y="54"/>
                      <a:pt x="222" y="56"/>
                      <a:pt x="223" y="58"/>
                    </a:cubicBezTo>
                    <a:close/>
                    <a:moveTo>
                      <a:pt x="175" y="74"/>
                    </a:moveTo>
                    <a:cubicBezTo>
                      <a:pt x="175" y="74"/>
                      <a:pt x="184" y="59"/>
                      <a:pt x="186" y="56"/>
                    </a:cubicBezTo>
                    <a:cubicBezTo>
                      <a:pt x="187" y="54"/>
                      <a:pt x="189" y="52"/>
                      <a:pt x="192" y="52"/>
                    </a:cubicBezTo>
                    <a:cubicBezTo>
                      <a:pt x="217" y="52"/>
                      <a:pt x="217" y="52"/>
                      <a:pt x="217" y="52"/>
                    </a:cubicBezTo>
                    <a:cubicBezTo>
                      <a:pt x="213" y="52"/>
                      <a:pt x="210" y="54"/>
                      <a:pt x="208" y="57"/>
                    </a:cubicBezTo>
                    <a:cubicBezTo>
                      <a:pt x="193" y="84"/>
                      <a:pt x="193" y="84"/>
                      <a:pt x="193" y="84"/>
                    </a:cubicBezTo>
                    <a:cubicBezTo>
                      <a:pt x="175" y="74"/>
                      <a:pt x="175" y="74"/>
                      <a:pt x="175" y="74"/>
                    </a:cubicBezTo>
                    <a:close/>
                    <a:moveTo>
                      <a:pt x="245" y="102"/>
                    </a:moveTo>
                    <a:cubicBezTo>
                      <a:pt x="243" y="104"/>
                      <a:pt x="240" y="106"/>
                      <a:pt x="238" y="106"/>
                    </a:cubicBezTo>
                    <a:cubicBezTo>
                      <a:pt x="228" y="106"/>
                      <a:pt x="228" y="106"/>
                      <a:pt x="228" y="106"/>
                    </a:cubicBezTo>
                    <a:cubicBezTo>
                      <a:pt x="218" y="88"/>
                      <a:pt x="218" y="88"/>
                      <a:pt x="218" y="88"/>
                    </a:cubicBezTo>
                    <a:cubicBezTo>
                      <a:pt x="236" y="79"/>
                      <a:pt x="236" y="79"/>
                      <a:pt x="236" y="79"/>
                    </a:cubicBezTo>
                    <a:cubicBezTo>
                      <a:pt x="244" y="94"/>
                      <a:pt x="244" y="94"/>
                      <a:pt x="244" y="94"/>
                    </a:cubicBezTo>
                    <a:cubicBezTo>
                      <a:pt x="246" y="96"/>
                      <a:pt x="246" y="99"/>
                      <a:pt x="245" y="102"/>
                    </a:cubicBezTo>
                    <a:close/>
                    <a:moveTo>
                      <a:pt x="218" y="108"/>
                    </a:moveTo>
                    <a:cubicBezTo>
                      <a:pt x="237" y="108"/>
                      <a:pt x="237" y="108"/>
                      <a:pt x="237" y="108"/>
                    </a:cubicBezTo>
                    <a:cubicBezTo>
                      <a:pt x="241" y="108"/>
                      <a:pt x="244" y="106"/>
                      <a:pt x="246" y="103"/>
                    </a:cubicBezTo>
                    <a:cubicBezTo>
                      <a:pt x="234" y="124"/>
                      <a:pt x="234" y="124"/>
                      <a:pt x="234" y="124"/>
                    </a:cubicBezTo>
                    <a:cubicBezTo>
                      <a:pt x="232" y="127"/>
                      <a:pt x="230" y="128"/>
                      <a:pt x="228" y="128"/>
                    </a:cubicBezTo>
                    <a:cubicBezTo>
                      <a:pt x="218" y="128"/>
                      <a:pt x="218" y="128"/>
                      <a:pt x="218" y="128"/>
                    </a:cubicBezTo>
                    <a:cubicBezTo>
                      <a:pt x="218" y="135"/>
                      <a:pt x="218" y="135"/>
                      <a:pt x="218" y="135"/>
                    </a:cubicBezTo>
                    <a:cubicBezTo>
                      <a:pt x="208" y="118"/>
                      <a:pt x="208" y="118"/>
                      <a:pt x="208" y="118"/>
                    </a:cubicBezTo>
                    <a:cubicBezTo>
                      <a:pt x="218" y="101"/>
                      <a:pt x="218" y="101"/>
                      <a:pt x="218" y="101"/>
                    </a:cubicBezTo>
                    <a:cubicBezTo>
                      <a:pt x="218" y="108"/>
                      <a:pt x="218" y="108"/>
                      <a:pt x="218" y="108"/>
                    </a:cubicBezTo>
                    <a:close/>
                    <a:moveTo>
                      <a:pt x="185" y="98"/>
                    </a:moveTo>
                    <a:cubicBezTo>
                      <a:pt x="175" y="115"/>
                      <a:pt x="175" y="115"/>
                      <a:pt x="175" y="115"/>
                    </a:cubicBezTo>
                    <a:cubicBezTo>
                      <a:pt x="173" y="118"/>
                      <a:pt x="173" y="122"/>
                      <a:pt x="175" y="125"/>
                    </a:cubicBezTo>
                    <a:cubicBezTo>
                      <a:pt x="162" y="104"/>
                      <a:pt x="162" y="104"/>
                      <a:pt x="162" y="104"/>
                    </a:cubicBezTo>
                    <a:cubicBezTo>
                      <a:pt x="161" y="101"/>
                      <a:pt x="161" y="99"/>
                      <a:pt x="162" y="97"/>
                    </a:cubicBezTo>
                    <a:cubicBezTo>
                      <a:pt x="167" y="88"/>
                      <a:pt x="167" y="88"/>
                      <a:pt x="167" y="88"/>
                    </a:cubicBezTo>
                    <a:cubicBezTo>
                      <a:pt x="161" y="84"/>
                      <a:pt x="161" y="84"/>
                      <a:pt x="161" y="84"/>
                    </a:cubicBezTo>
                    <a:cubicBezTo>
                      <a:pt x="181" y="84"/>
                      <a:pt x="181" y="84"/>
                      <a:pt x="181" y="84"/>
                    </a:cubicBezTo>
                    <a:cubicBezTo>
                      <a:pt x="191" y="102"/>
                      <a:pt x="191" y="102"/>
                      <a:pt x="191" y="102"/>
                    </a:cubicBezTo>
                    <a:cubicBezTo>
                      <a:pt x="185" y="98"/>
                      <a:pt x="185" y="98"/>
                      <a:pt x="185" y="98"/>
                    </a:cubicBezTo>
                    <a:close/>
                    <a:moveTo>
                      <a:pt x="490" y="158"/>
                    </a:moveTo>
                    <a:cubicBezTo>
                      <a:pt x="490" y="190"/>
                      <a:pt x="490" y="190"/>
                      <a:pt x="490" y="190"/>
                    </a:cubicBezTo>
                    <a:cubicBezTo>
                      <a:pt x="490" y="201"/>
                      <a:pt x="481" y="211"/>
                      <a:pt x="469" y="211"/>
                    </a:cubicBezTo>
                    <a:cubicBezTo>
                      <a:pt x="459" y="211"/>
                      <a:pt x="459" y="211"/>
                      <a:pt x="459" y="211"/>
                    </a:cubicBezTo>
                    <a:cubicBezTo>
                      <a:pt x="455" y="193"/>
                      <a:pt x="440" y="180"/>
                      <a:pt x="421" y="180"/>
                    </a:cubicBezTo>
                    <a:cubicBezTo>
                      <a:pt x="403" y="180"/>
                      <a:pt x="387" y="193"/>
                      <a:pt x="384" y="211"/>
                    </a:cubicBezTo>
                    <a:cubicBezTo>
                      <a:pt x="373" y="211"/>
                      <a:pt x="373" y="211"/>
                      <a:pt x="373" y="211"/>
                    </a:cubicBezTo>
                    <a:cubicBezTo>
                      <a:pt x="362" y="211"/>
                      <a:pt x="353" y="201"/>
                      <a:pt x="353" y="190"/>
                    </a:cubicBezTo>
                    <a:cubicBezTo>
                      <a:pt x="353" y="158"/>
                      <a:pt x="353" y="158"/>
                      <a:pt x="353" y="158"/>
                    </a:cubicBezTo>
                    <a:cubicBezTo>
                      <a:pt x="490" y="158"/>
                      <a:pt x="490" y="158"/>
                      <a:pt x="490" y="1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66" name="文本框 165"/>
            <p:cNvSpPr txBox="1"/>
            <p:nvPr/>
          </p:nvSpPr>
          <p:spPr>
            <a:xfrm>
              <a:off x="2631" y="2256"/>
              <a:ext cx="2959" cy="1103"/>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重新设计和创新：使塑料产品更易回收</a:t>
              </a:r>
            </a:p>
          </p:txBody>
        </p:sp>
        <p:sp>
          <p:nvSpPr>
            <p:cNvPr id="167" name="文本框 166"/>
            <p:cNvSpPr txBox="1"/>
            <p:nvPr/>
          </p:nvSpPr>
          <p:spPr>
            <a:xfrm>
              <a:off x="2050" y="5794"/>
              <a:ext cx="2381" cy="1103"/>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加强废物收集分类和处理</a:t>
              </a:r>
            </a:p>
          </p:txBody>
        </p:sp>
        <p:sp>
          <p:nvSpPr>
            <p:cNvPr id="168" name="文本框 167"/>
            <p:cNvSpPr txBox="1"/>
            <p:nvPr/>
          </p:nvSpPr>
          <p:spPr>
            <a:xfrm>
              <a:off x="3008" y="8733"/>
              <a:ext cx="2381" cy="1103"/>
            </a:xfrm>
            <a:prstGeom prst="rect">
              <a:avLst/>
            </a:prstGeom>
            <a:noFill/>
          </p:spPr>
          <p:txBody>
            <a:bodyPr wrap="square" rtlCol="0">
              <a:spAutoFit/>
            </a:bodyPr>
            <a:lstStyle/>
            <a:p>
              <a:pPr algn="r">
                <a:lnSpc>
                  <a:spcPct val="150000"/>
                </a:lnSpc>
              </a:pPr>
              <a:r>
                <a:rPr lang="zh-CN" altLang="en-US" sz="1400" dirty="0">
                  <a:solidFill>
                    <a:schemeClr val="tx1"/>
                  </a:solidFill>
                  <a:cs typeface="+mn-ea"/>
                  <a:sym typeface="+mn-lt"/>
                </a:rPr>
                <a:t>推荐重复使用的塑料包装</a:t>
              </a:r>
            </a:p>
          </p:txBody>
        </p:sp>
        <p:sp>
          <p:nvSpPr>
            <p:cNvPr id="169" name="文本框 168"/>
            <p:cNvSpPr txBox="1"/>
            <p:nvPr/>
          </p:nvSpPr>
          <p:spPr>
            <a:xfrm>
              <a:off x="14483" y="6277"/>
              <a:ext cx="2381" cy="594"/>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实行回收计划</a:t>
              </a:r>
            </a:p>
          </p:txBody>
        </p:sp>
        <p:sp>
          <p:nvSpPr>
            <p:cNvPr id="170" name="文本框 169"/>
            <p:cNvSpPr txBox="1"/>
            <p:nvPr/>
          </p:nvSpPr>
          <p:spPr>
            <a:xfrm>
              <a:off x="13901" y="8216"/>
              <a:ext cx="2964" cy="1103"/>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建立清晰的生物塑料降解管理框架</a:t>
              </a:r>
            </a:p>
          </p:txBody>
        </p:sp>
        <p:sp>
          <p:nvSpPr>
            <p:cNvPr id="171" name="文本框 170"/>
            <p:cNvSpPr txBox="1"/>
            <p:nvPr/>
          </p:nvSpPr>
          <p:spPr>
            <a:xfrm>
              <a:off x="12102" y="1531"/>
              <a:ext cx="3169" cy="594"/>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制定全球塑料协议</a:t>
              </a:r>
            </a:p>
          </p:txBody>
        </p:sp>
        <p:sp>
          <p:nvSpPr>
            <p:cNvPr id="172" name="文本框 171"/>
            <p:cNvSpPr txBox="1"/>
            <p:nvPr/>
          </p:nvSpPr>
          <p:spPr>
            <a:xfrm>
              <a:off x="14167" y="3308"/>
              <a:ext cx="2381" cy="1103"/>
            </a:xfrm>
            <a:prstGeom prst="rect">
              <a:avLst/>
            </a:prstGeom>
            <a:noFill/>
          </p:spPr>
          <p:txBody>
            <a:bodyPr wrap="square" rtlCol="0">
              <a:spAutoFit/>
            </a:bodyPr>
            <a:lstStyle/>
            <a:p>
              <a:pPr algn="l">
                <a:lnSpc>
                  <a:spcPct val="150000"/>
                </a:lnSpc>
              </a:pPr>
              <a:r>
                <a:rPr lang="zh-CN" altLang="en-US" sz="1400" dirty="0">
                  <a:solidFill>
                    <a:schemeClr val="tx1"/>
                  </a:solidFill>
                  <a:cs typeface="+mn-ea"/>
                  <a:sym typeface="+mn-lt"/>
                </a:rPr>
                <a:t>为再生塑料创造可行的市场</a:t>
              </a:r>
            </a:p>
          </p:txBody>
        </p:sp>
      </p:grpSp>
      <p:sp>
        <p:nvSpPr>
          <p:cNvPr id="64" name="TextBox 63"/>
          <p:cNvSpPr txBox="1"/>
          <p:nvPr/>
        </p:nvSpPr>
        <p:spPr>
          <a:xfrm>
            <a:off x="10967864" y="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下载 </a:t>
            </a:r>
            <a:r>
              <a:rPr kumimoji="0" lang="en-US" altLang="zh-CN" sz="100" b="0" i="0" u="none" strike="noStrike" kern="0" cap="none" spc="0" normalizeH="0" baseline="0" noProof="0" smtClean="0">
                <a:ln>
                  <a:noFill/>
                </a:ln>
                <a:solidFill>
                  <a:schemeClr val="bg1"/>
                </a:solidFill>
                <a:effectLst/>
                <a:uLnTx/>
                <a:uFillTx/>
              </a:rPr>
              <a:t>http://www.PPT818.com/xiazai/</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21" presetClass="entr" presetSubtype="1" fill="hold" nodeType="after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wheel(1)">
                                      <p:cBhvr>
                                        <p:cTn id="22" dur="2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grpSp>
        <p:nvGrpSpPr>
          <p:cNvPr id="48" name="组合 47"/>
          <p:cNvGrpSpPr/>
          <p:nvPr/>
        </p:nvGrpSpPr>
        <p:grpSpPr>
          <a:xfrm>
            <a:off x="6203952" y="811173"/>
            <a:ext cx="4878825" cy="4872369"/>
            <a:chOff x="6203952" y="811173"/>
            <a:chExt cx="4878825" cy="4872369"/>
          </a:xfrm>
        </p:grpSpPr>
        <p:pic>
          <p:nvPicPr>
            <p:cNvPr id="26" name="图片 2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203952" y="1716526"/>
              <a:ext cx="1585584" cy="3967016"/>
            </a:xfrm>
            <a:custGeom>
              <a:avLst/>
              <a:gdLst>
                <a:gd name="connsiteX0" fmla="*/ 0 w 2392220"/>
                <a:gd name="connsiteY0" fmla="*/ 0 h 5985163"/>
                <a:gd name="connsiteX1" fmla="*/ 2392220 w 2392220"/>
                <a:gd name="connsiteY1" fmla="*/ 0 h 5985163"/>
                <a:gd name="connsiteX2" fmla="*/ 2392220 w 2392220"/>
                <a:gd name="connsiteY2" fmla="*/ 5985163 h 5985163"/>
                <a:gd name="connsiteX3" fmla="*/ 0 w 2392220"/>
                <a:gd name="connsiteY3" fmla="*/ 5985163 h 5985163"/>
                <a:gd name="connsiteX4" fmla="*/ 0 w 2392220"/>
                <a:gd name="connsiteY4" fmla="*/ 0 h 5985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220" h="5985163">
                  <a:moveTo>
                    <a:pt x="0" y="0"/>
                  </a:moveTo>
                  <a:lnTo>
                    <a:pt x="2392220" y="0"/>
                  </a:lnTo>
                  <a:lnTo>
                    <a:pt x="2392220" y="5985163"/>
                  </a:lnTo>
                  <a:lnTo>
                    <a:pt x="0" y="5985163"/>
                  </a:lnTo>
                  <a:lnTo>
                    <a:pt x="0" y="0"/>
                  </a:lnTo>
                  <a:close/>
                </a:path>
              </a:pathLst>
            </a:custGeom>
          </p:spPr>
        </p:pic>
        <p:pic>
          <p:nvPicPr>
            <p:cNvPr id="25" name="图片 2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7847569" y="1264678"/>
              <a:ext cx="1585584" cy="3967016"/>
            </a:xfrm>
            <a:custGeom>
              <a:avLst/>
              <a:gdLst>
                <a:gd name="connsiteX0" fmla="*/ 0 w 2392220"/>
                <a:gd name="connsiteY0" fmla="*/ 0 h 5985163"/>
                <a:gd name="connsiteX1" fmla="*/ 2392220 w 2392220"/>
                <a:gd name="connsiteY1" fmla="*/ 0 h 5985163"/>
                <a:gd name="connsiteX2" fmla="*/ 2392220 w 2392220"/>
                <a:gd name="connsiteY2" fmla="*/ 5985163 h 5985163"/>
                <a:gd name="connsiteX3" fmla="*/ 0 w 2392220"/>
                <a:gd name="connsiteY3" fmla="*/ 5985163 h 5985163"/>
                <a:gd name="connsiteX4" fmla="*/ 0 w 2392220"/>
                <a:gd name="connsiteY4" fmla="*/ 0 h 5985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220" h="5985163">
                  <a:moveTo>
                    <a:pt x="0" y="0"/>
                  </a:moveTo>
                  <a:lnTo>
                    <a:pt x="2392220" y="0"/>
                  </a:lnTo>
                  <a:lnTo>
                    <a:pt x="2392220" y="5985163"/>
                  </a:lnTo>
                  <a:lnTo>
                    <a:pt x="0" y="5985163"/>
                  </a:lnTo>
                  <a:lnTo>
                    <a:pt x="0" y="0"/>
                  </a:lnTo>
                  <a:close/>
                </a:path>
              </a:pathLst>
            </a:custGeom>
          </p:spPr>
        </p:pic>
        <p:pic>
          <p:nvPicPr>
            <p:cNvPr id="24" name="图片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9497193" y="811173"/>
              <a:ext cx="1585584" cy="3967016"/>
            </a:xfrm>
            <a:custGeom>
              <a:avLst/>
              <a:gdLst>
                <a:gd name="connsiteX0" fmla="*/ 0 w 2392220"/>
                <a:gd name="connsiteY0" fmla="*/ 0 h 5985163"/>
                <a:gd name="connsiteX1" fmla="*/ 2392220 w 2392220"/>
                <a:gd name="connsiteY1" fmla="*/ 0 h 5985163"/>
                <a:gd name="connsiteX2" fmla="*/ 2392220 w 2392220"/>
                <a:gd name="connsiteY2" fmla="*/ 5985163 h 5985163"/>
                <a:gd name="connsiteX3" fmla="*/ 0 w 2392220"/>
                <a:gd name="connsiteY3" fmla="*/ 5985163 h 5985163"/>
                <a:gd name="connsiteX4" fmla="*/ 0 w 2392220"/>
                <a:gd name="connsiteY4" fmla="*/ 0 h 5985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220" h="5985163">
                  <a:moveTo>
                    <a:pt x="0" y="0"/>
                  </a:moveTo>
                  <a:lnTo>
                    <a:pt x="2392220" y="0"/>
                  </a:lnTo>
                  <a:lnTo>
                    <a:pt x="2392220" y="5985163"/>
                  </a:lnTo>
                  <a:lnTo>
                    <a:pt x="0" y="5985163"/>
                  </a:lnTo>
                  <a:lnTo>
                    <a:pt x="0" y="0"/>
                  </a:lnTo>
                  <a:close/>
                </a:path>
              </a:pathLst>
            </a:custGeom>
          </p:spPr>
        </p:pic>
      </p:grpSp>
      <p:sp>
        <p:nvSpPr>
          <p:cNvPr id="27" name="文本框 26"/>
          <p:cNvSpPr txBox="1"/>
          <p:nvPr/>
        </p:nvSpPr>
        <p:spPr>
          <a:xfrm>
            <a:off x="1752600" y="1668780"/>
            <a:ext cx="3951605" cy="1946910"/>
          </a:xfrm>
          <a:prstGeom prst="rect">
            <a:avLst/>
          </a:prstGeom>
          <a:noFill/>
        </p:spPr>
        <p:txBody>
          <a:bodyPr wrap="square" rtlCol="0">
            <a:spAutoFit/>
          </a:bodyPr>
          <a:lstStyle/>
          <a:p>
            <a:pPr>
              <a:lnSpc>
                <a:spcPct val="170000"/>
              </a:lnSpc>
            </a:pPr>
            <a:r>
              <a:rPr lang="zh-CN" altLang="en-US" b="1" dirty="0">
                <a:cs typeface="+mn-ea"/>
                <a:sym typeface="+mn-lt"/>
              </a:rPr>
              <a:t>（一）全球气候变暖</a:t>
            </a:r>
            <a:endParaRPr lang="zh-CN" altLang="en-US" sz="1400" b="1" dirty="0">
              <a:cs typeface="+mn-ea"/>
              <a:sym typeface="+mn-lt"/>
            </a:endParaRPr>
          </a:p>
          <a:p>
            <a:pPr>
              <a:lnSpc>
                <a:spcPct val="150000"/>
              </a:lnSpc>
            </a:pPr>
            <a:r>
              <a:rPr lang="zh-CN" altLang="en-US" sz="1200" dirty="0">
                <a:cs typeface="+mn-ea"/>
                <a:sym typeface="+mn-lt"/>
              </a:rPr>
              <a:t>在人类使用化石燃料煤炭的过程中，在某些工业生产过程中，不断地释放出二氧化碳、甲烷、氮氧化物等气体。这些气体阻止地球表面热量散发，引起两极冰川的融化，会带来频繁的暴风雨，会导致生物物种的减少，更会使海平面上升。</a:t>
            </a:r>
            <a:endParaRPr lang="zh-CN" altLang="en-US" sz="1200" dirty="0">
              <a:solidFill>
                <a:srgbClr val="086D39"/>
              </a:solidFill>
              <a:cs typeface="+mn-ea"/>
              <a:sym typeface="+mn-lt"/>
            </a:endParaRPr>
          </a:p>
        </p:txBody>
      </p:sp>
      <p:grpSp>
        <p:nvGrpSpPr>
          <p:cNvPr id="30" name="组合 29"/>
          <p:cNvGrpSpPr/>
          <p:nvPr/>
        </p:nvGrpSpPr>
        <p:grpSpPr>
          <a:xfrm>
            <a:off x="909623" y="1759758"/>
            <a:ext cx="852103" cy="780199"/>
            <a:chOff x="2522538" y="1457325"/>
            <a:chExt cx="4025900" cy="3686175"/>
          </a:xfrm>
          <a:solidFill>
            <a:srgbClr val="086D39"/>
          </a:solidFill>
        </p:grpSpPr>
        <p:sp>
          <p:nvSpPr>
            <p:cNvPr id="31" name="Freeform 25"/>
            <p:cNvSpPr/>
            <p:nvPr/>
          </p:nvSpPr>
          <p:spPr bwMode="auto">
            <a:xfrm>
              <a:off x="3270250" y="1595438"/>
              <a:ext cx="1485900" cy="1546225"/>
            </a:xfrm>
            <a:custGeom>
              <a:avLst/>
              <a:gdLst>
                <a:gd name="T0" fmla="*/ 2147483646 w 968"/>
                <a:gd name="T1" fmla="*/ 2147483646 h 1008"/>
                <a:gd name="T2" fmla="*/ 2147483646 w 968"/>
                <a:gd name="T3" fmla="*/ 0 h 1008"/>
                <a:gd name="T4" fmla="*/ 2147483646 w 968"/>
                <a:gd name="T5" fmla="*/ 2147483646 h 1008"/>
                <a:gd name="T6" fmla="*/ 2147483646 w 968"/>
                <a:gd name="T7" fmla="*/ 2147483646 h 1008"/>
                <a:gd name="T8" fmla="*/ 2147483646 w 968"/>
                <a:gd name="T9" fmla="*/ 2147483646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8">
                  <a:moveTo>
                    <a:pt x="593" y="1008"/>
                  </a:moveTo>
                  <a:cubicBezTo>
                    <a:pt x="593" y="1008"/>
                    <a:pt x="0" y="806"/>
                    <a:pt x="142" y="0"/>
                  </a:cubicBezTo>
                  <a:cubicBezTo>
                    <a:pt x="142" y="0"/>
                    <a:pt x="968" y="186"/>
                    <a:pt x="671" y="957"/>
                  </a:cubicBezTo>
                  <a:cubicBezTo>
                    <a:pt x="671" y="957"/>
                    <a:pt x="434" y="615"/>
                    <a:pt x="395" y="432"/>
                  </a:cubicBezTo>
                  <a:cubicBezTo>
                    <a:pt x="395" y="432"/>
                    <a:pt x="449" y="854"/>
                    <a:pt x="59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2" name="Freeform 19"/>
            <p:cNvSpPr/>
            <p:nvPr/>
          </p:nvSpPr>
          <p:spPr bwMode="auto">
            <a:xfrm>
              <a:off x="4117975" y="1457325"/>
              <a:ext cx="1936750" cy="1828800"/>
            </a:xfrm>
            <a:custGeom>
              <a:avLst/>
              <a:gdLst>
                <a:gd name="T0" fmla="*/ 2147483646 w 1261"/>
                <a:gd name="T1" fmla="*/ 2147483646 h 1191"/>
                <a:gd name="T2" fmla="*/ 2147483646 w 1261"/>
                <a:gd name="T3" fmla="*/ 0 h 1191"/>
                <a:gd name="T4" fmla="*/ 2147483646 w 1261"/>
                <a:gd name="T5" fmla="*/ 2147483646 h 1191"/>
                <a:gd name="T6" fmla="*/ 2147483646 w 1261"/>
                <a:gd name="T7" fmla="*/ 2147483646 h 1191"/>
                <a:gd name="T8" fmla="*/ 2147483646 w 1261"/>
                <a:gd name="T9" fmla="*/ 2147483646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1">
                  <a:moveTo>
                    <a:pt x="388" y="1185"/>
                  </a:moveTo>
                  <a:cubicBezTo>
                    <a:pt x="388" y="1185"/>
                    <a:pt x="0" y="614"/>
                    <a:pt x="659" y="0"/>
                  </a:cubicBezTo>
                  <a:cubicBezTo>
                    <a:pt x="659" y="0"/>
                    <a:pt x="1261" y="709"/>
                    <a:pt x="490" y="1191"/>
                  </a:cubicBezTo>
                  <a:cubicBezTo>
                    <a:pt x="490" y="1191"/>
                    <a:pt x="508" y="734"/>
                    <a:pt x="595" y="547"/>
                  </a:cubicBezTo>
                  <a:cubicBezTo>
                    <a:pt x="595" y="547"/>
                    <a:pt x="363" y="953"/>
                    <a:pt x="388" y="1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3" name="Freeform 21"/>
            <p:cNvSpPr/>
            <p:nvPr/>
          </p:nvSpPr>
          <p:spPr bwMode="auto">
            <a:xfrm>
              <a:off x="5116513" y="2590800"/>
              <a:ext cx="1431925" cy="1403350"/>
            </a:xfrm>
            <a:custGeom>
              <a:avLst/>
              <a:gdLst>
                <a:gd name="T0" fmla="*/ 0 w 933"/>
                <a:gd name="T1" fmla="*/ 2147483646 h 915"/>
                <a:gd name="T2" fmla="*/ 2147483646 w 933"/>
                <a:gd name="T3" fmla="*/ 2147483646 h 915"/>
                <a:gd name="T4" fmla="*/ 2147483646 w 933"/>
                <a:gd name="T5" fmla="*/ 2147483646 h 915"/>
                <a:gd name="T6" fmla="*/ 2147483646 w 933"/>
                <a:gd name="T7" fmla="*/ 2147483646 h 915"/>
                <a:gd name="T8" fmla="*/ 0 w 933"/>
                <a:gd name="T9" fmla="*/ 2147483646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5"/>
                  </a:cubicBezTo>
                  <a:cubicBezTo>
                    <a:pt x="37" y="575"/>
                    <a:pt x="362" y="402"/>
                    <a:pt x="527" y="386"/>
                  </a:cubicBezTo>
                  <a:cubicBezTo>
                    <a:pt x="527" y="386"/>
                    <a:pt x="151" y="390"/>
                    <a:pt x="0" y="5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4" name="Freeform 23"/>
            <p:cNvSpPr/>
            <p:nvPr/>
          </p:nvSpPr>
          <p:spPr bwMode="auto">
            <a:xfrm>
              <a:off x="2522538" y="2297113"/>
              <a:ext cx="1487487" cy="1571625"/>
            </a:xfrm>
            <a:custGeom>
              <a:avLst/>
              <a:gdLst>
                <a:gd name="T0" fmla="*/ 2147483646 w 969"/>
                <a:gd name="T1" fmla="*/ 2147483646 h 1025"/>
                <a:gd name="T2" fmla="*/ 0 w 969"/>
                <a:gd name="T3" fmla="*/ 2147483646 h 1025"/>
                <a:gd name="T4" fmla="*/ 2147483646 w 969"/>
                <a:gd name="T5" fmla="*/ 2147483646 h 1025"/>
                <a:gd name="T6" fmla="*/ 2147483646 w 969"/>
                <a:gd name="T7" fmla="*/ 2147483646 h 1025"/>
                <a:gd name="T8" fmla="*/ 2147483646 w 969"/>
                <a:gd name="T9" fmla="*/ 2147483646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025">
                  <a:moveTo>
                    <a:pt x="965" y="703"/>
                  </a:moveTo>
                  <a:cubicBezTo>
                    <a:pt x="965" y="703"/>
                    <a:pt x="507" y="1025"/>
                    <a:pt x="0" y="498"/>
                  </a:cubicBezTo>
                  <a:cubicBezTo>
                    <a:pt x="0" y="498"/>
                    <a:pt x="568" y="0"/>
                    <a:pt x="969" y="620"/>
                  </a:cubicBezTo>
                  <a:cubicBezTo>
                    <a:pt x="969" y="620"/>
                    <a:pt x="598" y="611"/>
                    <a:pt x="445" y="543"/>
                  </a:cubicBezTo>
                  <a:cubicBezTo>
                    <a:pt x="445" y="543"/>
                    <a:pt x="777" y="726"/>
                    <a:pt x="965" y="7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5" name="任意多边形 41"/>
            <p:cNvSpPr/>
            <p:nvPr/>
          </p:nvSpPr>
          <p:spPr bwMode="auto">
            <a:xfrm>
              <a:off x="2924175" y="3140075"/>
              <a:ext cx="3359150" cy="2003425"/>
            </a:xfrm>
            <a:custGeom>
              <a:avLst/>
              <a:gdLst>
                <a:gd name="T0" fmla="*/ 1573481 w 3359497"/>
                <a:gd name="T1" fmla="*/ 628 h 2003589"/>
                <a:gd name="T2" fmla="*/ 1594731 w 3359497"/>
                <a:gd name="T3" fmla="*/ 4973 h 2003589"/>
                <a:gd name="T4" fmla="*/ 1778901 w 3359497"/>
                <a:gd name="T5" fmla="*/ 442405 h 2003589"/>
                <a:gd name="T6" fmla="*/ 1996838 w 3359497"/>
                <a:gd name="T7" fmla="*/ 284316 h 2003589"/>
                <a:gd name="T8" fmla="*/ 2113480 w 3359497"/>
                <a:gd name="T9" fmla="*/ 261294 h 2003589"/>
                <a:gd name="T10" fmla="*/ 1880197 w 3359497"/>
                <a:gd name="T11" fmla="*/ 804629 h 2003589"/>
                <a:gd name="T12" fmla="*/ 1883497 w 3359497"/>
                <a:gd name="T13" fmla="*/ 1543344 h 2003589"/>
                <a:gd name="T14" fmla="*/ 1897501 w 3359497"/>
                <a:gd name="T15" fmla="*/ 1632832 h 2003589"/>
                <a:gd name="T16" fmla="*/ 1978506 w 3359497"/>
                <a:gd name="T17" fmla="*/ 1634620 h 2003589"/>
                <a:gd name="T18" fmla="*/ 3343630 w 3359497"/>
                <a:gd name="T19" fmla="*/ 1967700 h 2003589"/>
                <a:gd name="T20" fmla="*/ 3357762 w 3359497"/>
                <a:gd name="T21" fmla="*/ 2002769 h 2003589"/>
                <a:gd name="T22" fmla="*/ 3161448 w 3359497"/>
                <a:gd name="T23" fmla="*/ 1954958 h 2003589"/>
                <a:gd name="T24" fmla="*/ 1664258 w 3359497"/>
                <a:gd name="T25" fmla="*/ 1830339 h 2003589"/>
                <a:gd name="T26" fmla="*/ 167069 w 3359497"/>
                <a:gd name="T27" fmla="*/ 1954958 h 2003589"/>
                <a:gd name="T28" fmla="*/ 0 w 3359497"/>
                <a:gd name="T29" fmla="*/ 1995649 h 2003589"/>
                <a:gd name="T30" fmla="*/ 11262 w 3359497"/>
                <a:gd name="T31" fmla="*/ 1967700 h 2003589"/>
                <a:gd name="T32" fmla="*/ 1376388 w 3359497"/>
                <a:gd name="T33" fmla="*/ 1634620 h 2003589"/>
                <a:gd name="T34" fmla="*/ 1517323 w 3359497"/>
                <a:gd name="T35" fmla="*/ 1631508 h 2003589"/>
                <a:gd name="T36" fmla="*/ 1522316 w 3359497"/>
                <a:gd name="T37" fmla="*/ 1578422 h 2003589"/>
                <a:gd name="T38" fmla="*/ 1551761 w 3359497"/>
                <a:gd name="T39" fmla="*/ 993417 h 2003589"/>
                <a:gd name="T40" fmla="*/ 1217182 w 3359497"/>
                <a:gd name="T41" fmla="*/ 594353 h 2003589"/>
                <a:gd name="T42" fmla="*/ 1154259 w 3359497"/>
                <a:gd name="T43" fmla="*/ 454684 h 2003589"/>
                <a:gd name="T44" fmla="*/ 1362984 w 3359497"/>
                <a:gd name="T45" fmla="*/ 563658 h 2003589"/>
                <a:gd name="T46" fmla="*/ 1143516 w 3359497"/>
                <a:gd name="T47" fmla="*/ 311939 h 2003589"/>
                <a:gd name="T48" fmla="*/ 1148118 w 3359497"/>
                <a:gd name="T49" fmla="*/ 196829 h 2003589"/>
                <a:gd name="T50" fmla="*/ 1418233 w 3359497"/>
                <a:gd name="T51" fmla="*/ 443941 h 2003589"/>
                <a:gd name="T52" fmla="*/ 1255551 w 3359497"/>
                <a:gd name="T53" fmla="*/ 77111 h 2003589"/>
                <a:gd name="T54" fmla="*/ 1392144 w 3359497"/>
                <a:gd name="T55" fmla="*/ 179943 h 2003589"/>
                <a:gd name="T56" fmla="*/ 1576315 w 3359497"/>
                <a:gd name="T57" fmla="*/ 295059 h 2003589"/>
                <a:gd name="T58" fmla="*/ 1573481 w 3359497"/>
                <a:gd name="T59" fmla="*/ 628 h 20035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59497" h="2003589">
                  <a:moveTo>
                    <a:pt x="1574296" y="628"/>
                  </a:moveTo>
                  <a:cubicBezTo>
                    <a:pt x="1580081" y="-929"/>
                    <a:pt x="1587111" y="367"/>
                    <a:pt x="1595556" y="4973"/>
                  </a:cubicBezTo>
                  <a:cubicBezTo>
                    <a:pt x="1663120" y="43360"/>
                    <a:pt x="1687689" y="424160"/>
                    <a:pt x="1779821" y="442585"/>
                  </a:cubicBezTo>
                  <a:cubicBezTo>
                    <a:pt x="1873489" y="462547"/>
                    <a:pt x="1973299" y="341244"/>
                    <a:pt x="1997868" y="284431"/>
                  </a:cubicBezTo>
                  <a:cubicBezTo>
                    <a:pt x="2022436" y="229153"/>
                    <a:pt x="2099214" y="199980"/>
                    <a:pt x="2114570" y="261399"/>
                  </a:cubicBezTo>
                  <a:cubicBezTo>
                    <a:pt x="2129925" y="321282"/>
                    <a:pt x="1977906" y="405734"/>
                    <a:pt x="1881167" y="804959"/>
                  </a:cubicBezTo>
                  <a:cubicBezTo>
                    <a:pt x="1828263" y="1024125"/>
                    <a:pt x="1852051" y="1320439"/>
                    <a:pt x="1884472" y="1543974"/>
                  </a:cubicBezTo>
                  <a:lnTo>
                    <a:pt x="1898481" y="1633502"/>
                  </a:lnTo>
                  <a:lnTo>
                    <a:pt x="1979526" y="1635290"/>
                  </a:lnTo>
                  <a:cubicBezTo>
                    <a:pt x="2663894" y="1665869"/>
                    <a:pt x="3206522" y="1798791"/>
                    <a:pt x="3345357" y="1968505"/>
                  </a:cubicBezTo>
                  <a:lnTo>
                    <a:pt x="3359497" y="2003589"/>
                  </a:lnTo>
                  <a:lnTo>
                    <a:pt x="3163083" y="1955758"/>
                  </a:lnTo>
                  <a:cubicBezTo>
                    <a:pt x="2779720" y="1878732"/>
                    <a:pt x="2250110" y="1831089"/>
                    <a:pt x="1665118" y="1831089"/>
                  </a:cubicBezTo>
                  <a:cubicBezTo>
                    <a:pt x="1080127" y="1831089"/>
                    <a:pt x="550516" y="1878732"/>
                    <a:pt x="167154" y="1955758"/>
                  </a:cubicBezTo>
                  <a:lnTo>
                    <a:pt x="0" y="1996464"/>
                  </a:lnTo>
                  <a:lnTo>
                    <a:pt x="11267" y="1968505"/>
                  </a:lnTo>
                  <a:cubicBezTo>
                    <a:pt x="150103" y="1798791"/>
                    <a:pt x="692731" y="1665869"/>
                    <a:pt x="1377098" y="1635290"/>
                  </a:cubicBezTo>
                  <a:lnTo>
                    <a:pt x="1518108" y="1632178"/>
                  </a:lnTo>
                  <a:lnTo>
                    <a:pt x="1523101" y="1579067"/>
                  </a:lnTo>
                  <a:cubicBezTo>
                    <a:pt x="1537508" y="1420976"/>
                    <a:pt x="1557600" y="1162102"/>
                    <a:pt x="1552561" y="993822"/>
                  </a:cubicBezTo>
                  <a:cubicBezTo>
                    <a:pt x="1544883" y="735862"/>
                    <a:pt x="1313016" y="662159"/>
                    <a:pt x="1217812" y="594598"/>
                  </a:cubicBezTo>
                  <a:cubicBezTo>
                    <a:pt x="1122609" y="525501"/>
                    <a:pt x="1101111" y="451798"/>
                    <a:pt x="1154854" y="454869"/>
                  </a:cubicBezTo>
                  <a:cubicBezTo>
                    <a:pt x="1207064" y="457940"/>
                    <a:pt x="1352940" y="588456"/>
                    <a:pt x="1363689" y="563888"/>
                  </a:cubicBezTo>
                  <a:cubicBezTo>
                    <a:pt x="1374438" y="539321"/>
                    <a:pt x="1199386" y="396521"/>
                    <a:pt x="1144106" y="312069"/>
                  </a:cubicBezTo>
                  <a:cubicBezTo>
                    <a:pt x="1087291" y="226083"/>
                    <a:pt x="1125680" y="204586"/>
                    <a:pt x="1148713" y="196909"/>
                  </a:cubicBezTo>
                  <a:cubicBezTo>
                    <a:pt x="1171746" y="189231"/>
                    <a:pt x="1405149" y="459476"/>
                    <a:pt x="1418968" y="444121"/>
                  </a:cubicBezTo>
                  <a:cubicBezTo>
                    <a:pt x="1432789" y="428766"/>
                    <a:pt x="1246988" y="103244"/>
                    <a:pt x="1256201" y="77141"/>
                  </a:cubicBezTo>
                  <a:cubicBezTo>
                    <a:pt x="1263878" y="51038"/>
                    <a:pt x="1311480" y="-2704"/>
                    <a:pt x="1392864" y="180018"/>
                  </a:cubicBezTo>
                  <a:cubicBezTo>
                    <a:pt x="1474248" y="362740"/>
                    <a:pt x="1603234" y="447192"/>
                    <a:pt x="1577130" y="295179"/>
                  </a:cubicBezTo>
                  <a:cubicBezTo>
                    <a:pt x="1554288" y="162168"/>
                    <a:pt x="1533798" y="11524"/>
                    <a:pt x="1574296" y="6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rgbClr val="404040"/>
                </a:solidFill>
                <a:cs typeface="+mn-ea"/>
                <a:sym typeface="+mn-lt"/>
              </a:endParaRPr>
            </a:p>
          </p:txBody>
        </p:sp>
      </p:grpSp>
      <p:grpSp>
        <p:nvGrpSpPr>
          <p:cNvPr id="36" name="组合 35"/>
          <p:cNvGrpSpPr/>
          <p:nvPr/>
        </p:nvGrpSpPr>
        <p:grpSpPr>
          <a:xfrm>
            <a:off x="909623" y="4114454"/>
            <a:ext cx="852103" cy="780199"/>
            <a:chOff x="2522538" y="1457325"/>
            <a:chExt cx="4025900" cy="3686175"/>
          </a:xfrm>
          <a:solidFill>
            <a:srgbClr val="086D39"/>
          </a:solidFill>
        </p:grpSpPr>
        <p:sp>
          <p:nvSpPr>
            <p:cNvPr id="37" name="Freeform 25"/>
            <p:cNvSpPr/>
            <p:nvPr/>
          </p:nvSpPr>
          <p:spPr bwMode="auto">
            <a:xfrm>
              <a:off x="3270250" y="1595438"/>
              <a:ext cx="1485900" cy="1546225"/>
            </a:xfrm>
            <a:custGeom>
              <a:avLst/>
              <a:gdLst>
                <a:gd name="T0" fmla="*/ 2147483646 w 968"/>
                <a:gd name="T1" fmla="*/ 2147483646 h 1008"/>
                <a:gd name="T2" fmla="*/ 2147483646 w 968"/>
                <a:gd name="T3" fmla="*/ 0 h 1008"/>
                <a:gd name="T4" fmla="*/ 2147483646 w 968"/>
                <a:gd name="T5" fmla="*/ 2147483646 h 1008"/>
                <a:gd name="T6" fmla="*/ 2147483646 w 968"/>
                <a:gd name="T7" fmla="*/ 2147483646 h 1008"/>
                <a:gd name="T8" fmla="*/ 2147483646 w 968"/>
                <a:gd name="T9" fmla="*/ 2147483646 h 10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8" h="1008">
                  <a:moveTo>
                    <a:pt x="593" y="1008"/>
                  </a:moveTo>
                  <a:cubicBezTo>
                    <a:pt x="593" y="1008"/>
                    <a:pt x="0" y="806"/>
                    <a:pt x="142" y="0"/>
                  </a:cubicBezTo>
                  <a:cubicBezTo>
                    <a:pt x="142" y="0"/>
                    <a:pt x="968" y="186"/>
                    <a:pt x="671" y="957"/>
                  </a:cubicBezTo>
                  <a:cubicBezTo>
                    <a:pt x="671" y="957"/>
                    <a:pt x="434" y="615"/>
                    <a:pt x="395" y="432"/>
                  </a:cubicBezTo>
                  <a:cubicBezTo>
                    <a:pt x="395" y="432"/>
                    <a:pt x="449" y="854"/>
                    <a:pt x="593" y="10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8" name="Freeform 19"/>
            <p:cNvSpPr/>
            <p:nvPr/>
          </p:nvSpPr>
          <p:spPr bwMode="auto">
            <a:xfrm>
              <a:off x="4117975" y="1457325"/>
              <a:ext cx="1936750" cy="1828800"/>
            </a:xfrm>
            <a:custGeom>
              <a:avLst/>
              <a:gdLst>
                <a:gd name="T0" fmla="*/ 2147483646 w 1261"/>
                <a:gd name="T1" fmla="*/ 2147483646 h 1191"/>
                <a:gd name="T2" fmla="*/ 2147483646 w 1261"/>
                <a:gd name="T3" fmla="*/ 0 h 1191"/>
                <a:gd name="T4" fmla="*/ 2147483646 w 1261"/>
                <a:gd name="T5" fmla="*/ 2147483646 h 1191"/>
                <a:gd name="T6" fmla="*/ 2147483646 w 1261"/>
                <a:gd name="T7" fmla="*/ 2147483646 h 1191"/>
                <a:gd name="T8" fmla="*/ 2147483646 w 1261"/>
                <a:gd name="T9" fmla="*/ 2147483646 h 1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 h="1191">
                  <a:moveTo>
                    <a:pt x="388" y="1185"/>
                  </a:moveTo>
                  <a:cubicBezTo>
                    <a:pt x="388" y="1185"/>
                    <a:pt x="0" y="614"/>
                    <a:pt x="659" y="0"/>
                  </a:cubicBezTo>
                  <a:cubicBezTo>
                    <a:pt x="659" y="0"/>
                    <a:pt x="1261" y="709"/>
                    <a:pt x="490" y="1191"/>
                  </a:cubicBezTo>
                  <a:cubicBezTo>
                    <a:pt x="490" y="1191"/>
                    <a:pt x="508" y="734"/>
                    <a:pt x="595" y="547"/>
                  </a:cubicBezTo>
                  <a:cubicBezTo>
                    <a:pt x="595" y="547"/>
                    <a:pt x="363" y="953"/>
                    <a:pt x="388" y="1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39" name="Freeform 21"/>
            <p:cNvSpPr/>
            <p:nvPr/>
          </p:nvSpPr>
          <p:spPr bwMode="auto">
            <a:xfrm>
              <a:off x="5116513" y="2590800"/>
              <a:ext cx="1431925" cy="1403350"/>
            </a:xfrm>
            <a:custGeom>
              <a:avLst/>
              <a:gdLst>
                <a:gd name="T0" fmla="*/ 0 w 933"/>
                <a:gd name="T1" fmla="*/ 2147483646 h 915"/>
                <a:gd name="T2" fmla="*/ 2147483646 w 933"/>
                <a:gd name="T3" fmla="*/ 2147483646 h 915"/>
                <a:gd name="T4" fmla="*/ 2147483646 w 933"/>
                <a:gd name="T5" fmla="*/ 2147483646 h 915"/>
                <a:gd name="T6" fmla="*/ 2147483646 w 933"/>
                <a:gd name="T7" fmla="*/ 2147483646 h 915"/>
                <a:gd name="T8" fmla="*/ 0 w 933"/>
                <a:gd name="T9" fmla="*/ 2147483646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3" h="915">
                  <a:moveTo>
                    <a:pt x="0" y="502"/>
                  </a:moveTo>
                  <a:cubicBezTo>
                    <a:pt x="0" y="502"/>
                    <a:pt x="238" y="0"/>
                    <a:pt x="933" y="207"/>
                  </a:cubicBezTo>
                  <a:cubicBezTo>
                    <a:pt x="933" y="207"/>
                    <a:pt x="686" y="915"/>
                    <a:pt x="37" y="575"/>
                  </a:cubicBezTo>
                  <a:cubicBezTo>
                    <a:pt x="37" y="575"/>
                    <a:pt x="362" y="402"/>
                    <a:pt x="527" y="386"/>
                  </a:cubicBezTo>
                  <a:cubicBezTo>
                    <a:pt x="527" y="386"/>
                    <a:pt x="151" y="390"/>
                    <a:pt x="0" y="5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40" name="Freeform 23"/>
            <p:cNvSpPr/>
            <p:nvPr/>
          </p:nvSpPr>
          <p:spPr bwMode="auto">
            <a:xfrm>
              <a:off x="2522538" y="2297113"/>
              <a:ext cx="1487487" cy="1571625"/>
            </a:xfrm>
            <a:custGeom>
              <a:avLst/>
              <a:gdLst>
                <a:gd name="T0" fmla="*/ 2147483646 w 969"/>
                <a:gd name="T1" fmla="*/ 2147483646 h 1025"/>
                <a:gd name="T2" fmla="*/ 0 w 969"/>
                <a:gd name="T3" fmla="*/ 2147483646 h 1025"/>
                <a:gd name="T4" fmla="*/ 2147483646 w 969"/>
                <a:gd name="T5" fmla="*/ 2147483646 h 1025"/>
                <a:gd name="T6" fmla="*/ 2147483646 w 969"/>
                <a:gd name="T7" fmla="*/ 2147483646 h 1025"/>
                <a:gd name="T8" fmla="*/ 2147483646 w 969"/>
                <a:gd name="T9" fmla="*/ 2147483646 h 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9" h="1025">
                  <a:moveTo>
                    <a:pt x="965" y="703"/>
                  </a:moveTo>
                  <a:cubicBezTo>
                    <a:pt x="965" y="703"/>
                    <a:pt x="507" y="1025"/>
                    <a:pt x="0" y="498"/>
                  </a:cubicBezTo>
                  <a:cubicBezTo>
                    <a:pt x="0" y="498"/>
                    <a:pt x="568" y="0"/>
                    <a:pt x="969" y="620"/>
                  </a:cubicBezTo>
                  <a:cubicBezTo>
                    <a:pt x="969" y="620"/>
                    <a:pt x="598" y="611"/>
                    <a:pt x="445" y="543"/>
                  </a:cubicBezTo>
                  <a:cubicBezTo>
                    <a:pt x="445" y="543"/>
                    <a:pt x="777" y="726"/>
                    <a:pt x="965" y="7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404040"/>
                </a:solidFill>
                <a:cs typeface="+mn-ea"/>
                <a:sym typeface="+mn-lt"/>
              </a:endParaRPr>
            </a:p>
          </p:txBody>
        </p:sp>
        <p:sp>
          <p:nvSpPr>
            <p:cNvPr id="41" name="任意多边形 41"/>
            <p:cNvSpPr/>
            <p:nvPr/>
          </p:nvSpPr>
          <p:spPr bwMode="auto">
            <a:xfrm>
              <a:off x="2924175" y="3140075"/>
              <a:ext cx="3359150" cy="2003425"/>
            </a:xfrm>
            <a:custGeom>
              <a:avLst/>
              <a:gdLst>
                <a:gd name="T0" fmla="*/ 1573481 w 3359497"/>
                <a:gd name="T1" fmla="*/ 628 h 2003589"/>
                <a:gd name="T2" fmla="*/ 1594731 w 3359497"/>
                <a:gd name="T3" fmla="*/ 4973 h 2003589"/>
                <a:gd name="T4" fmla="*/ 1778901 w 3359497"/>
                <a:gd name="T5" fmla="*/ 442405 h 2003589"/>
                <a:gd name="T6" fmla="*/ 1996838 w 3359497"/>
                <a:gd name="T7" fmla="*/ 284316 h 2003589"/>
                <a:gd name="T8" fmla="*/ 2113480 w 3359497"/>
                <a:gd name="T9" fmla="*/ 261294 h 2003589"/>
                <a:gd name="T10" fmla="*/ 1880197 w 3359497"/>
                <a:gd name="T11" fmla="*/ 804629 h 2003589"/>
                <a:gd name="T12" fmla="*/ 1883497 w 3359497"/>
                <a:gd name="T13" fmla="*/ 1543344 h 2003589"/>
                <a:gd name="T14" fmla="*/ 1897501 w 3359497"/>
                <a:gd name="T15" fmla="*/ 1632832 h 2003589"/>
                <a:gd name="T16" fmla="*/ 1978506 w 3359497"/>
                <a:gd name="T17" fmla="*/ 1634620 h 2003589"/>
                <a:gd name="T18" fmla="*/ 3343630 w 3359497"/>
                <a:gd name="T19" fmla="*/ 1967700 h 2003589"/>
                <a:gd name="T20" fmla="*/ 3357762 w 3359497"/>
                <a:gd name="T21" fmla="*/ 2002769 h 2003589"/>
                <a:gd name="T22" fmla="*/ 3161448 w 3359497"/>
                <a:gd name="T23" fmla="*/ 1954958 h 2003589"/>
                <a:gd name="T24" fmla="*/ 1664258 w 3359497"/>
                <a:gd name="T25" fmla="*/ 1830339 h 2003589"/>
                <a:gd name="T26" fmla="*/ 167069 w 3359497"/>
                <a:gd name="T27" fmla="*/ 1954958 h 2003589"/>
                <a:gd name="T28" fmla="*/ 0 w 3359497"/>
                <a:gd name="T29" fmla="*/ 1995649 h 2003589"/>
                <a:gd name="T30" fmla="*/ 11262 w 3359497"/>
                <a:gd name="T31" fmla="*/ 1967700 h 2003589"/>
                <a:gd name="T32" fmla="*/ 1376388 w 3359497"/>
                <a:gd name="T33" fmla="*/ 1634620 h 2003589"/>
                <a:gd name="T34" fmla="*/ 1517323 w 3359497"/>
                <a:gd name="T35" fmla="*/ 1631508 h 2003589"/>
                <a:gd name="T36" fmla="*/ 1522316 w 3359497"/>
                <a:gd name="T37" fmla="*/ 1578422 h 2003589"/>
                <a:gd name="T38" fmla="*/ 1551761 w 3359497"/>
                <a:gd name="T39" fmla="*/ 993417 h 2003589"/>
                <a:gd name="T40" fmla="*/ 1217182 w 3359497"/>
                <a:gd name="T41" fmla="*/ 594353 h 2003589"/>
                <a:gd name="T42" fmla="*/ 1154259 w 3359497"/>
                <a:gd name="T43" fmla="*/ 454684 h 2003589"/>
                <a:gd name="T44" fmla="*/ 1362984 w 3359497"/>
                <a:gd name="T45" fmla="*/ 563658 h 2003589"/>
                <a:gd name="T46" fmla="*/ 1143516 w 3359497"/>
                <a:gd name="T47" fmla="*/ 311939 h 2003589"/>
                <a:gd name="T48" fmla="*/ 1148118 w 3359497"/>
                <a:gd name="T49" fmla="*/ 196829 h 2003589"/>
                <a:gd name="T50" fmla="*/ 1418233 w 3359497"/>
                <a:gd name="T51" fmla="*/ 443941 h 2003589"/>
                <a:gd name="T52" fmla="*/ 1255551 w 3359497"/>
                <a:gd name="T53" fmla="*/ 77111 h 2003589"/>
                <a:gd name="T54" fmla="*/ 1392144 w 3359497"/>
                <a:gd name="T55" fmla="*/ 179943 h 2003589"/>
                <a:gd name="T56" fmla="*/ 1576315 w 3359497"/>
                <a:gd name="T57" fmla="*/ 295059 h 2003589"/>
                <a:gd name="T58" fmla="*/ 1573481 w 3359497"/>
                <a:gd name="T59" fmla="*/ 628 h 20035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59497" h="2003589">
                  <a:moveTo>
                    <a:pt x="1574296" y="628"/>
                  </a:moveTo>
                  <a:cubicBezTo>
                    <a:pt x="1580081" y="-929"/>
                    <a:pt x="1587111" y="367"/>
                    <a:pt x="1595556" y="4973"/>
                  </a:cubicBezTo>
                  <a:cubicBezTo>
                    <a:pt x="1663120" y="43360"/>
                    <a:pt x="1687689" y="424160"/>
                    <a:pt x="1779821" y="442585"/>
                  </a:cubicBezTo>
                  <a:cubicBezTo>
                    <a:pt x="1873489" y="462547"/>
                    <a:pt x="1973299" y="341244"/>
                    <a:pt x="1997868" y="284431"/>
                  </a:cubicBezTo>
                  <a:cubicBezTo>
                    <a:pt x="2022436" y="229153"/>
                    <a:pt x="2099214" y="199980"/>
                    <a:pt x="2114570" y="261399"/>
                  </a:cubicBezTo>
                  <a:cubicBezTo>
                    <a:pt x="2129925" y="321282"/>
                    <a:pt x="1977906" y="405734"/>
                    <a:pt x="1881167" y="804959"/>
                  </a:cubicBezTo>
                  <a:cubicBezTo>
                    <a:pt x="1828263" y="1024125"/>
                    <a:pt x="1852051" y="1320439"/>
                    <a:pt x="1884472" y="1543974"/>
                  </a:cubicBezTo>
                  <a:lnTo>
                    <a:pt x="1898481" y="1633502"/>
                  </a:lnTo>
                  <a:lnTo>
                    <a:pt x="1979526" y="1635290"/>
                  </a:lnTo>
                  <a:cubicBezTo>
                    <a:pt x="2663894" y="1665869"/>
                    <a:pt x="3206522" y="1798791"/>
                    <a:pt x="3345357" y="1968505"/>
                  </a:cubicBezTo>
                  <a:lnTo>
                    <a:pt x="3359497" y="2003589"/>
                  </a:lnTo>
                  <a:lnTo>
                    <a:pt x="3163083" y="1955758"/>
                  </a:lnTo>
                  <a:cubicBezTo>
                    <a:pt x="2779720" y="1878732"/>
                    <a:pt x="2250110" y="1831089"/>
                    <a:pt x="1665118" y="1831089"/>
                  </a:cubicBezTo>
                  <a:cubicBezTo>
                    <a:pt x="1080127" y="1831089"/>
                    <a:pt x="550516" y="1878732"/>
                    <a:pt x="167154" y="1955758"/>
                  </a:cubicBezTo>
                  <a:lnTo>
                    <a:pt x="0" y="1996464"/>
                  </a:lnTo>
                  <a:lnTo>
                    <a:pt x="11267" y="1968505"/>
                  </a:lnTo>
                  <a:cubicBezTo>
                    <a:pt x="150103" y="1798791"/>
                    <a:pt x="692731" y="1665869"/>
                    <a:pt x="1377098" y="1635290"/>
                  </a:cubicBezTo>
                  <a:lnTo>
                    <a:pt x="1518108" y="1632178"/>
                  </a:lnTo>
                  <a:lnTo>
                    <a:pt x="1523101" y="1579067"/>
                  </a:lnTo>
                  <a:cubicBezTo>
                    <a:pt x="1537508" y="1420976"/>
                    <a:pt x="1557600" y="1162102"/>
                    <a:pt x="1552561" y="993822"/>
                  </a:cubicBezTo>
                  <a:cubicBezTo>
                    <a:pt x="1544883" y="735862"/>
                    <a:pt x="1313016" y="662159"/>
                    <a:pt x="1217812" y="594598"/>
                  </a:cubicBezTo>
                  <a:cubicBezTo>
                    <a:pt x="1122609" y="525501"/>
                    <a:pt x="1101111" y="451798"/>
                    <a:pt x="1154854" y="454869"/>
                  </a:cubicBezTo>
                  <a:cubicBezTo>
                    <a:pt x="1207064" y="457940"/>
                    <a:pt x="1352940" y="588456"/>
                    <a:pt x="1363689" y="563888"/>
                  </a:cubicBezTo>
                  <a:cubicBezTo>
                    <a:pt x="1374438" y="539321"/>
                    <a:pt x="1199386" y="396521"/>
                    <a:pt x="1144106" y="312069"/>
                  </a:cubicBezTo>
                  <a:cubicBezTo>
                    <a:pt x="1087291" y="226083"/>
                    <a:pt x="1125680" y="204586"/>
                    <a:pt x="1148713" y="196909"/>
                  </a:cubicBezTo>
                  <a:cubicBezTo>
                    <a:pt x="1171746" y="189231"/>
                    <a:pt x="1405149" y="459476"/>
                    <a:pt x="1418968" y="444121"/>
                  </a:cubicBezTo>
                  <a:cubicBezTo>
                    <a:pt x="1432789" y="428766"/>
                    <a:pt x="1246988" y="103244"/>
                    <a:pt x="1256201" y="77141"/>
                  </a:cubicBezTo>
                  <a:cubicBezTo>
                    <a:pt x="1263878" y="51038"/>
                    <a:pt x="1311480" y="-2704"/>
                    <a:pt x="1392864" y="180018"/>
                  </a:cubicBezTo>
                  <a:cubicBezTo>
                    <a:pt x="1474248" y="362740"/>
                    <a:pt x="1603234" y="447192"/>
                    <a:pt x="1577130" y="295179"/>
                  </a:cubicBezTo>
                  <a:cubicBezTo>
                    <a:pt x="1554288" y="162168"/>
                    <a:pt x="1533798" y="11524"/>
                    <a:pt x="1574296" y="6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solidFill>
                  <a:srgbClr val="404040"/>
                </a:solidFill>
                <a:cs typeface="+mn-ea"/>
                <a:sym typeface="+mn-lt"/>
              </a:endParaRPr>
            </a:p>
          </p:txBody>
        </p:sp>
      </p:grpSp>
      <p:sp>
        <p:nvSpPr>
          <p:cNvPr id="56" name="文本框 55"/>
          <p:cNvSpPr txBox="1"/>
          <p:nvPr/>
        </p:nvSpPr>
        <p:spPr>
          <a:xfrm>
            <a:off x="1800860" y="3916045"/>
            <a:ext cx="3951605" cy="1780540"/>
          </a:xfrm>
          <a:prstGeom prst="rect">
            <a:avLst/>
          </a:prstGeom>
          <a:noFill/>
        </p:spPr>
        <p:txBody>
          <a:bodyPr wrap="square" rtlCol="0">
            <a:spAutoFit/>
          </a:bodyPr>
          <a:lstStyle/>
          <a:p>
            <a:pPr>
              <a:lnSpc>
                <a:spcPct val="110000"/>
              </a:lnSpc>
            </a:pPr>
            <a:r>
              <a:rPr lang="zh-CN" altLang="en-US" b="1" dirty="0">
                <a:cs typeface="+mn-ea"/>
                <a:sym typeface="+mn-lt"/>
              </a:rPr>
              <a:t>（二）臭氧层的耗损与破坏</a:t>
            </a:r>
          </a:p>
          <a:p>
            <a:pPr>
              <a:lnSpc>
                <a:spcPct val="150000"/>
              </a:lnSpc>
            </a:pPr>
            <a:r>
              <a:rPr lang="zh-CN" altLang="en-US" sz="1200" dirty="0">
                <a:cs typeface="+mn-ea"/>
                <a:sym typeface="+mn-lt"/>
              </a:rPr>
              <a:t>数十年来，人类广泛使用氟氯烃类化合物与哈龙作制冷剂、除臭剂、喷雾剂等，这些化学物质释入大气破坏臭氧层，它将导致人类皮肤癌和白内障的发病率增高，使人类的免疫系统受到损害，它还会严重地破坏海洋和陆地的生态系统，阻碍植物的正常生长。</a:t>
            </a:r>
            <a:endParaRPr lang="zh-CN" altLang="en-US" sz="1200" dirty="0">
              <a:solidFill>
                <a:srgbClr val="086D39"/>
              </a:solidFill>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16" presetClass="entr" presetSubtype="21"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1000"/>
                                        <p:tgtEl>
                                          <p:spTgt spid="48"/>
                                        </p:tgtEl>
                                      </p:cBhvr>
                                    </p:animEffect>
                                  </p:childTnLst>
                                </p:cTn>
                              </p:par>
                            </p:childTnLst>
                          </p:cTn>
                        </p:par>
                        <p:par>
                          <p:cTn id="23" fill="hold">
                            <p:stCondLst>
                              <p:cond delay="2250"/>
                            </p:stCondLst>
                            <p:childTnLst>
                              <p:par>
                                <p:cTn id="24" presetID="53" presetClass="entr" presetSubtype="16"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250"/>
                            </p:stCondLst>
                            <p:childTnLst>
                              <p:par>
                                <p:cTn id="36" presetID="22" presetClass="entr" presetSubtype="4"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down)">
                                      <p:cBhvr>
                                        <p:cTn id="4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sp>
        <p:nvSpPr>
          <p:cNvPr id="28" name="Freeform 5"/>
          <p:cNvSpPr/>
          <p:nvPr/>
        </p:nvSpPr>
        <p:spPr bwMode="auto">
          <a:xfrm rot="1855731">
            <a:off x="584835" y="4716145"/>
            <a:ext cx="583565" cy="5264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chemeClr val="accent6"/>
              </a:gs>
              <a:gs pos="95000">
                <a:srgbClr val="0C855A"/>
              </a:gs>
            </a:gsLst>
            <a:lin ang="2700000" scaled="0"/>
          </a:gradFill>
          <a:ln w="12700" cap="flat">
            <a:noFill/>
            <a:prstDash val="solid"/>
            <a:miter lim="800000"/>
          </a:ln>
          <a:effectLst/>
        </p:spPr>
        <p:txBody>
          <a:bodyPr vert="horz" wrap="square" lIns="91440" tIns="45720" rIns="91440" bIns="45720" numCol="1" anchor="t" anchorCtr="0" compatLnSpc="1"/>
          <a:lstStyle/>
          <a:p>
            <a:endParaRPr lang="zh-CN" altLang="en-US" dirty="0">
              <a:cs typeface="+mn-ea"/>
              <a:sym typeface="+mn-lt"/>
            </a:endParaRPr>
          </a:p>
        </p:txBody>
      </p:sp>
      <p:sp>
        <p:nvSpPr>
          <p:cNvPr id="4" name="Freeform 5"/>
          <p:cNvSpPr/>
          <p:nvPr/>
        </p:nvSpPr>
        <p:spPr bwMode="auto">
          <a:xfrm rot="1855731">
            <a:off x="624840" y="4799330"/>
            <a:ext cx="501650" cy="4527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solidFill>
            <a:prstDash val="sysDash"/>
            <a:miter lim="800000"/>
          </a:ln>
          <a:effectLst/>
        </p:spPr>
        <p:txBody>
          <a:bodyPr vert="horz" wrap="square" lIns="91440" tIns="45720" rIns="91440" bIns="45720" numCol="1" anchor="t" anchorCtr="0" compatLnSpc="1"/>
          <a:lstStyle/>
          <a:p>
            <a:endParaRPr lang="zh-CN" altLang="en-US" dirty="0">
              <a:cs typeface="+mn-ea"/>
              <a:sym typeface="+mn-lt"/>
            </a:endParaRPr>
          </a:p>
        </p:txBody>
      </p:sp>
      <p:sp>
        <p:nvSpPr>
          <p:cNvPr id="7" name="文本框 9"/>
          <p:cNvSpPr txBox="1"/>
          <p:nvPr/>
        </p:nvSpPr>
        <p:spPr>
          <a:xfrm>
            <a:off x="1369695" y="4670425"/>
            <a:ext cx="2075815" cy="327660"/>
          </a:xfrm>
          <a:prstGeom prst="rect">
            <a:avLst/>
          </a:prstGeom>
          <a:noFill/>
        </p:spPr>
        <p:txBody>
          <a:bodyPr wrap="square" lIns="51428" tIns="25714" rIns="51428" bIns="25714" rtlCol="0">
            <a:spAutoFit/>
          </a:bodyPr>
          <a:lstStyle/>
          <a:p>
            <a:pPr marL="0" lvl="1"/>
            <a:r>
              <a:rPr lang="zh-CN" altLang="en-US" b="1" dirty="0">
                <a:solidFill>
                  <a:srgbClr val="35240D"/>
                </a:solidFill>
                <a:cs typeface="+mn-ea"/>
                <a:sym typeface="+mn-lt"/>
              </a:rPr>
              <a:t>（四）酸雨蔓延</a:t>
            </a:r>
          </a:p>
        </p:txBody>
      </p:sp>
      <p:cxnSp>
        <p:nvCxnSpPr>
          <p:cNvPr id="8" name="直接连接符 7"/>
          <p:cNvCxnSpPr/>
          <p:nvPr/>
        </p:nvCxnSpPr>
        <p:spPr>
          <a:xfrm>
            <a:off x="1450340" y="5136515"/>
            <a:ext cx="9053195"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9" name="TextBox 34"/>
          <p:cNvSpPr txBox="1"/>
          <p:nvPr/>
        </p:nvSpPr>
        <p:spPr>
          <a:xfrm>
            <a:off x="1342390" y="5300345"/>
            <a:ext cx="9472295" cy="677483"/>
          </a:xfrm>
          <a:prstGeom prst="rect">
            <a:avLst/>
          </a:prstGeom>
          <a:noFill/>
        </p:spPr>
        <p:txBody>
          <a:bodyPr wrap="square" lIns="68571" tIns="34285" rIns="68571" bIns="34285" rtlCol="0">
            <a:spAutoFit/>
          </a:bodyPr>
          <a:lstStyle/>
          <a:p>
            <a:pPr>
              <a:lnSpc>
                <a:spcPct val="150000"/>
              </a:lnSpc>
            </a:pPr>
            <a:r>
              <a:rPr lang="zh-CN" altLang="en-US" sz="1400" dirty="0">
                <a:solidFill>
                  <a:srgbClr val="35240D"/>
                </a:solidFill>
                <a:cs typeface="+mn-ea"/>
                <a:sym typeface="+mn-lt"/>
              </a:rPr>
              <a:t>人类的生活和生产活动排放出大量二氧化硫和氮氧化物，降雨时溶解在水中，即形成酸雨。酸雨具有腐蚀性，降落地面会损害农作物的生长，导致林木枯萎，湖泊酸化，鱼类死亡，建筑物及名胜古迹遭受破坏。</a:t>
            </a:r>
          </a:p>
        </p:txBody>
      </p:sp>
      <p:pic>
        <p:nvPicPr>
          <p:cNvPr id="12" name="图片占位符 5"/>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715250" y="1506220"/>
            <a:ext cx="3618230" cy="2597785"/>
          </a:xfrm>
          <a:prstGeom prst="rect">
            <a:avLst/>
          </a:prstGeom>
          <a:effectLst/>
        </p:spPr>
      </p:pic>
      <p:pic>
        <p:nvPicPr>
          <p:cNvPr id="11" name="图片占位符 10" descr="图片包含 天空, 户外, 地面, 动物&#10;&#10;已生成极高可信度的说明"/>
          <p:cNvPicPr>
            <a:picLocks noGrp="1" noChangeAspect="1"/>
          </p:cNvPicPr>
          <p:nvPr>
            <p:ph type="pic" sz="quarter" idx="11"/>
          </p:nvPr>
        </p:nvPicPr>
        <p:blipFill>
          <a:blip r:embed="rId6" cstate="screen">
            <a:extLst>
              <a:ext uri="{28A0092B-C50C-407E-A947-70E740481C1C}">
                <a14:useLocalDpi xmlns:a14="http://schemas.microsoft.com/office/drawing/2010/main"/>
              </a:ext>
            </a:extLst>
          </a:blip>
          <a:srcRect/>
          <a:stretch>
            <a:fillRect/>
          </a:stretch>
        </p:blipFill>
        <p:spPr>
          <a:xfrm>
            <a:off x="572770" y="1506220"/>
            <a:ext cx="3555365" cy="2591435"/>
          </a:xfrm>
        </p:spPr>
      </p:pic>
      <p:sp>
        <p:nvSpPr>
          <p:cNvPr id="22" name="Rectangle 2"/>
          <p:cNvSpPr/>
          <p:nvPr/>
        </p:nvSpPr>
        <p:spPr>
          <a:xfrm>
            <a:off x="3924300" y="1506220"/>
            <a:ext cx="3990975" cy="2587625"/>
          </a:xfrm>
          <a:prstGeom prst="rect">
            <a:avLst/>
          </a:prstGeom>
          <a:gradFill>
            <a:gsLst>
              <a:gs pos="0">
                <a:schemeClr val="accent6"/>
              </a:gs>
              <a:gs pos="95000">
                <a:srgbClr val="0C855A"/>
              </a:gs>
            </a:gsLst>
            <a:lin ang="27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anchor="ctr"/>
          <a:lstStyle/>
          <a:p>
            <a:pPr algn="ctr">
              <a:defRPr/>
            </a:pPr>
            <a:endParaRPr lang="en-US" dirty="0">
              <a:solidFill>
                <a:schemeClr val="bg1">
                  <a:lumMod val="95000"/>
                </a:schemeClr>
              </a:solidFill>
              <a:cs typeface="+mn-ea"/>
              <a:sym typeface="+mn-lt"/>
            </a:endParaRPr>
          </a:p>
        </p:txBody>
      </p:sp>
      <p:sp>
        <p:nvSpPr>
          <p:cNvPr id="23" name="TextBox 59"/>
          <p:cNvSpPr txBox="1">
            <a:spLocks noChangeArrowheads="1"/>
          </p:cNvSpPr>
          <p:nvPr/>
        </p:nvSpPr>
        <p:spPr bwMode="auto">
          <a:xfrm flipH="1">
            <a:off x="4083685" y="1654175"/>
            <a:ext cx="2916555" cy="363220"/>
          </a:xfrm>
          <a:prstGeom prst="rect">
            <a:avLst/>
          </a:prstGeom>
          <a:noFill/>
          <a:ln>
            <a:noFill/>
          </a:ln>
        </p:spPr>
        <p:txBody>
          <a:bodyPr wrap="square" lIns="86385" tIns="43193" rIns="86385" bIns="431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b="1" dirty="0">
                <a:solidFill>
                  <a:schemeClr val="bg1"/>
                </a:solidFill>
                <a:latin typeface="+mn-lt"/>
                <a:ea typeface="+mn-ea"/>
                <a:cs typeface="+mn-ea"/>
                <a:sym typeface="+mn-lt"/>
              </a:rPr>
              <a:t>（三）生物多样性减少</a:t>
            </a:r>
          </a:p>
        </p:txBody>
      </p:sp>
      <p:sp>
        <p:nvSpPr>
          <p:cNvPr id="2" name="矩形 47"/>
          <p:cNvSpPr>
            <a:spLocks noChangeArrowheads="1"/>
          </p:cNvSpPr>
          <p:nvPr/>
        </p:nvSpPr>
        <p:spPr bwMode="auto">
          <a:xfrm>
            <a:off x="4084955" y="2036445"/>
            <a:ext cx="3630295" cy="202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82" tIns="43190" rIns="86382" bIns="4319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indent="0">
              <a:lnSpc>
                <a:spcPct val="150000"/>
              </a:lnSpc>
              <a:buNone/>
            </a:pPr>
            <a:r>
              <a:rPr lang="zh-CN" altLang="en-US" sz="1200" dirty="0">
                <a:solidFill>
                  <a:schemeClr val="bg1"/>
                </a:solidFill>
                <a:latin typeface="+mn-lt"/>
                <a:ea typeface="+mn-ea"/>
                <a:cs typeface="+mn-ea"/>
                <a:sym typeface="+mn-lt"/>
              </a:rPr>
              <a:t>随着科学技术的进步和工业建设的发展，人类对动植物的破坏与日俱增。统计表明，目前每年要有４０００～６０００种生物从地球上消失，更多的物种正受到威胁，每年还有１０００万公顷的热带森林被毁坏。动植物的生死存亡必将影响人类的命运。人类威胁其他生物生存的最终结果将是威胁到自己的生存。</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2" presetClass="entr" presetSubtype="4"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25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25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3750"/>
                            </p:stCondLst>
                            <p:childTnLst>
                              <p:par>
                                <p:cTn id="45" presetID="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par>
                          <p:cTn id="59" fill="hold">
                            <p:stCondLst>
                              <p:cond delay="5250"/>
                            </p:stCondLst>
                            <p:childTnLst>
                              <p:par>
                                <p:cTn id="60" presetID="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par>
                          <p:cTn id="64" fill="hold">
                            <p:stCondLst>
                              <p:cond delay="5750"/>
                            </p:stCondLst>
                            <p:childTnLst>
                              <p:par>
                                <p:cTn id="65" presetID="2" presetClass="entr" presetSubtype="4"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animBg="1"/>
      <p:bldP spid="4" grpId="0" animBg="1"/>
      <p:bldP spid="7" grpId="0"/>
      <p:bldP spid="9" grpId="0"/>
      <p:bldP spid="22" grpId="0" animBg="1"/>
      <p:bldP spid="2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2" name="图片占位符 5" descr="图片包含 户外, 天空, 草, 田野&#10;&#10;已生成极高可信度的说明"/>
          <p:cNvPicPr>
            <a:picLocks noGrp="1"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36615" y="1365250"/>
            <a:ext cx="5603875" cy="4907280"/>
          </a:xfrm>
          <a:prstGeom prst="rect">
            <a:avLst/>
          </a:prstGeom>
          <a:effectLst>
            <a:outerShdw blurRad="50800" dist="38100" dir="2700000" algn="tl" rotWithShape="0">
              <a:prstClr val="black">
                <a:alpha val="40000"/>
              </a:prstClr>
            </a:outerShdw>
          </a:effectLst>
        </p:spPr>
      </p:pic>
      <p:pic>
        <p:nvPicPr>
          <p:cNvPr id="24" name="图片占位符 23" descr="图片包含 户外, 草, 自然, 树&#10;&#10;已生成极高可信度的说明"/>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a:xfrm>
            <a:off x="3417570" y="1365250"/>
            <a:ext cx="2385060" cy="2386965"/>
          </a:xfrm>
        </p:spPr>
      </p:pic>
      <p:pic>
        <p:nvPicPr>
          <p:cNvPr id="5" name="图片 4" descr="30a1936dbfd54e43dca612dbfe8c26a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grpSp>
        <p:nvGrpSpPr>
          <p:cNvPr id="20" name="组合 19"/>
          <p:cNvGrpSpPr/>
          <p:nvPr/>
        </p:nvGrpSpPr>
        <p:grpSpPr>
          <a:xfrm>
            <a:off x="898256" y="1365393"/>
            <a:ext cx="4904012" cy="4906820"/>
            <a:chOff x="1967" y="2123"/>
            <a:chExt cx="5330" cy="5333"/>
          </a:xfrm>
        </p:grpSpPr>
        <p:grpSp>
          <p:nvGrpSpPr>
            <p:cNvPr id="14" name="组合 8"/>
            <p:cNvGrpSpPr/>
            <p:nvPr/>
          </p:nvGrpSpPr>
          <p:grpSpPr bwMode="auto">
            <a:xfrm>
              <a:off x="1968" y="2123"/>
              <a:ext cx="2592" cy="2593"/>
              <a:chOff x="1249901" y="1419622"/>
              <a:chExt cx="1646453" cy="1646453"/>
            </a:xfrm>
          </p:grpSpPr>
          <p:sp>
            <p:nvSpPr>
              <p:cNvPr id="15" name="矩形 14"/>
              <p:cNvSpPr/>
              <p:nvPr/>
            </p:nvSpPr>
            <p:spPr>
              <a:xfrm>
                <a:off x="1249901" y="1419622"/>
                <a:ext cx="1646453" cy="1646453"/>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900" dirty="0">
                  <a:solidFill>
                    <a:schemeClr val="tx1">
                      <a:lumMod val="50000"/>
                      <a:lumOff val="50000"/>
                    </a:schemeClr>
                  </a:solidFill>
                  <a:cs typeface="+mn-ea"/>
                  <a:sym typeface="+mn-lt"/>
                </a:endParaRPr>
              </a:p>
            </p:txBody>
          </p:sp>
          <p:sp>
            <p:nvSpPr>
              <p:cNvPr id="16" name="矩形 1"/>
              <p:cNvSpPr>
                <a:spLocks noChangeArrowheads="1"/>
              </p:cNvSpPr>
              <p:nvPr/>
            </p:nvSpPr>
            <p:spPr bwMode="auto">
              <a:xfrm>
                <a:off x="1303823" y="1966956"/>
                <a:ext cx="1566379" cy="101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cs typeface="+mn-ea"/>
                    <a:sym typeface="+mn-lt"/>
                  </a:rPr>
                  <a:t>在今天的地球上，我们的绿色屏障</a:t>
                </a:r>
                <a:r>
                  <a:rPr lang="en-US" altLang="zh-CN" sz="1000" dirty="0">
                    <a:cs typeface="+mn-ea"/>
                    <a:sym typeface="+mn-lt"/>
                  </a:rPr>
                  <a:t>——</a:t>
                </a:r>
                <a:r>
                  <a:rPr lang="zh-CN" altLang="en-US" sz="1000" dirty="0">
                    <a:cs typeface="+mn-ea"/>
                    <a:sym typeface="+mn-lt"/>
                  </a:rPr>
                  <a:t>森林正以平均每年</a:t>
                </a:r>
                <a:r>
                  <a:rPr lang="en-US" altLang="zh-CN" sz="1000" dirty="0">
                    <a:cs typeface="+mn-ea"/>
                    <a:sym typeface="+mn-lt"/>
                  </a:rPr>
                  <a:t>4000</a:t>
                </a:r>
                <a:r>
                  <a:rPr lang="zh-CN" altLang="en-US" sz="1000" dirty="0">
                    <a:cs typeface="+mn-ea"/>
                    <a:sym typeface="+mn-lt"/>
                  </a:rPr>
                  <a:t>平方公里的速度消失。森林的减少使其涵养水源的功能受到破坏，造成了物种的减少和水土流失，对二氧化碳的吸收减少进而又加剧了温室效应。</a:t>
                </a:r>
                <a:endParaRPr lang="zh-CN" altLang="en-US" sz="1000" kern="0" dirty="0">
                  <a:solidFill>
                    <a:schemeClr val="tx1">
                      <a:lumMod val="50000"/>
                      <a:lumOff val="50000"/>
                    </a:schemeClr>
                  </a:solidFill>
                  <a:cs typeface="+mn-ea"/>
                  <a:sym typeface="+mn-lt"/>
                </a:endParaRPr>
              </a:p>
            </p:txBody>
          </p:sp>
        </p:grpSp>
        <p:sp>
          <p:nvSpPr>
            <p:cNvPr id="18" name="矩形 17"/>
            <p:cNvSpPr/>
            <p:nvPr/>
          </p:nvSpPr>
          <p:spPr>
            <a:xfrm>
              <a:off x="1967" y="4862"/>
              <a:ext cx="5330" cy="2594"/>
            </a:xfrm>
            <a:prstGeom prst="rect">
              <a:avLst/>
            </a:prstGeom>
            <a:solidFill>
              <a:schemeClr val="bg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900" dirty="0">
                <a:solidFill>
                  <a:schemeClr val="tx1">
                    <a:lumMod val="50000"/>
                    <a:lumOff val="50000"/>
                  </a:schemeClr>
                </a:solidFill>
                <a:cs typeface="+mn-ea"/>
                <a:sym typeface="+mn-lt"/>
              </a:endParaRPr>
            </a:p>
          </p:txBody>
        </p:sp>
      </p:grpSp>
      <p:sp>
        <p:nvSpPr>
          <p:cNvPr id="21" name="文本框 20"/>
          <p:cNvSpPr txBox="1"/>
          <p:nvPr/>
        </p:nvSpPr>
        <p:spPr>
          <a:xfrm>
            <a:off x="1199515" y="1623060"/>
            <a:ext cx="1783080" cy="368300"/>
          </a:xfrm>
          <a:prstGeom prst="rect">
            <a:avLst/>
          </a:prstGeom>
          <a:noFill/>
        </p:spPr>
        <p:txBody>
          <a:bodyPr wrap="none" rtlCol="0" anchor="t">
            <a:spAutoFit/>
          </a:bodyPr>
          <a:lstStyle/>
          <a:p>
            <a:pPr>
              <a:lnSpc>
                <a:spcPct val="100000"/>
              </a:lnSpc>
            </a:pPr>
            <a:r>
              <a:rPr lang="zh-CN" altLang="en-US" b="1" dirty="0">
                <a:solidFill>
                  <a:schemeClr val="accent6"/>
                </a:solidFill>
                <a:cs typeface="+mn-ea"/>
                <a:sym typeface="+mn-lt"/>
              </a:rPr>
              <a:t>（五）森林锐减</a:t>
            </a:r>
          </a:p>
        </p:txBody>
      </p:sp>
      <p:sp>
        <p:nvSpPr>
          <p:cNvPr id="25" name="文本框 24"/>
          <p:cNvSpPr txBox="1"/>
          <p:nvPr/>
        </p:nvSpPr>
        <p:spPr>
          <a:xfrm>
            <a:off x="2370455" y="4093845"/>
            <a:ext cx="2011680" cy="368300"/>
          </a:xfrm>
          <a:prstGeom prst="rect">
            <a:avLst/>
          </a:prstGeom>
          <a:noFill/>
        </p:spPr>
        <p:txBody>
          <a:bodyPr wrap="none" rtlCol="0" anchor="t">
            <a:spAutoFit/>
          </a:bodyPr>
          <a:lstStyle/>
          <a:p>
            <a:pPr algn="l">
              <a:lnSpc>
                <a:spcPct val="100000"/>
              </a:lnSpc>
            </a:pPr>
            <a:r>
              <a:rPr lang="zh-CN" altLang="en-US" b="1" dirty="0">
                <a:solidFill>
                  <a:schemeClr val="accent6"/>
                </a:solidFill>
                <a:cs typeface="+mn-ea"/>
                <a:sym typeface="+mn-lt"/>
              </a:rPr>
              <a:t>（六）土地荒漠化</a:t>
            </a:r>
          </a:p>
        </p:txBody>
      </p:sp>
      <p:sp>
        <p:nvSpPr>
          <p:cNvPr id="26" name="文本框 25"/>
          <p:cNvSpPr txBox="1"/>
          <p:nvPr/>
        </p:nvSpPr>
        <p:spPr>
          <a:xfrm>
            <a:off x="1199515" y="4709795"/>
            <a:ext cx="4480560" cy="1322070"/>
          </a:xfrm>
          <a:prstGeom prst="rect">
            <a:avLst/>
          </a:prstGeom>
          <a:noFill/>
        </p:spPr>
        <p:txBody>
          <a:bodyPr wrap="square" rtlCol="0" anchor="t">
            <a:spAutoFit/>
          </a:bodyPr>
          <a:lstStyle/>
          <a:p>
            <a:pPr>
              <a:lnSpc>
                <a:spcPct val="160000"/>
              </a:lnSpc>
            </a:pPr>
            <a:r>
              <a:rPr lang="zh-CN" altLang="en-US" sz="1000" dirty="0">
                <a:cs typeface="+mn-ea"/>
                <a:sym typeface="+mn-lt"/>
              </a:rPr>
              <a:t>全球陆地面积占</a:t>
            </a:r>
            <a:r>
              <a:rPr lang="en-US" altLang="zh-CN" sz="1000" dirty="0">
                <a:cs typeface="+mn-ea"/>
                <a:sym typeface="+mn-lt"/>
              </a:rPr>
              <a:t>60%</a:t>
            </a:r>
            <a:r>
              <a:rPr lang="zh-CN" altLang="en-US" sz="1000" dirty="0">
                <a:cs typeface="+mn-ea"/>
                <a:sym typeface="+mn-lt"/>
              </a:rPr>
              <a:t>，其中沙漠和沙漠化面积</a:t>
            </a:r>
            <a:r>
              <a:rPr lang="en-US" altLang="zh-CN" sz="1000" dirty="0">
                <a:cs typeface="+mn-ea"/>
                <a:sym typeface="+mn-lt"/>
              </a:rPr>
              <a:t>29%</a:t>
            </a:r>
            <a:r>
              <a:rPr lang="zh-CN" altLang="en-US" sz="1000" dirty="0">
                <a:cs typeface="+mn-ea"/>
                <a:sym typeface="+mn-lt"/>
              </a:rPr>
              <a:t>。每年有</a:t>
            </a:r>
            <a:r>
              <a:rPr lang="en-US" altLang="zh-CN" sz="1000" dirty="0">
                <a:cs typeface="+mn-ea"/>
                <a:sym typeface="+mn-lt"/>
              </a:rPr>
              <a:t>600</a:t>
            </a:r>
            <a:r>
              <a:rPr lang="zh-CN" altLang="en-US" sz="1000" dirty="0">
                <a:cs typeface="+mn-ea"/>
                <a:sym typeface="+mn-lt"/>
              </a:rPr>
              <a:t>万公顷的土地变成沙漠。经济损失每年</a:t>
            </a:r>
            <a:r>
              <a:rPr lang="en-US" altLang="zh-CN" sz="1000" dirty="0">
                <a:cs typeface="+mn-ea"/>
                <a:sym typeface="+mn-lt"/>
              </a:rPr>
              <a:t>423</a:t>
            </a:r>
            <a:r>
              <a:rPr lang="zh-CN" altLang="en-US" sz="1000" dirty="0">
                <a:cs typeface="+mn-ea"/>
                <a:sym typeface="+mn-lt"/>
              </a:rPr>
              <a:t>亿美元。全球共有干旱、半干旱土地</a:t>
            </a:r>
            <a:r>
              <a:rPr lang="en-US" altLang="zh-CN" sz="1000" dirty="0">
                <a:cs typeface="+mn-ea"/>
                <a:sym typeface="+mn-lt"/>
              </a:rPr>
              <a:t>50</a:t>
            </a:r>
            <a:r>
              <a:rPr lang="zh-CN" altLang="en-US" sz="1000" dirty="0">
                <a:cs typeface="+mn-ea"/>
                <a:sym typeface="+mn-lt"/>
              </a:rPr>
              <a:t>亿公顷，其中</a:t>
            </a:r>
            <a:r>
              <a:rPr lang="en-US" altLang="zh-CN" sz="1000" dirty="0">
                <a:cs typeface="+mn-ea"/>
                <a:sym typeface="+mn-lt"/>
              </a:rPr>
              <a:t>33</a:t>
            </a:r>
            <a:r>
              <a:rPr lang="zh-CN" altLang="en-US" sz="1000" dirty="0">
                <a:cs typeface="+mn-ea"/>
                <a:sym typeface="+mn-lt"/>
              </a:rPr>
              <a:t>亿遭到荒漠化威胁。致使每年有</a:t>
            </a:r>
            <a:r>
              <a:rPr lang="en-US" altLang="zh-CN" sz="1000" dirty="0">
                <a:cs typeface="+mn-ea"/>
                <a:sym typeface="+mn-lt"/>
              </a:rPr>
              <a:t>600</a:t>
            </a:r>
            <a:r>
              <a:rPr lang="zh-CN" altLang="en-US" sz="1000" dirty="0">
                <a:cs typeface="+mn-ea"/>
                <a:sym typeface="+mn-lt"/>
              </a:rPr>
              <a:t>万公顷的农田、</a:t>
            </a:r>
            <a:r>
              <a:rPr lang="en-US" altLang="zh-CN" sz="1000" dirty="0">
                <a:cs typeface="+mn-ea"/>
                <a:sym typeface="+mn-lt"/>
              </a:rPr>
              <a:t>900</a:t>
            </a:r>
            <a:r>
              <a:rPr lang="zh-CN" altLang="en-US" sz="1000" dirty="0">
                <a:cs typeface="+mn-ea"/>
                <a:sym typeface="+mn-lt"/>
              </a:rPr>
              <a:t>万公顷的牧区失去生产力。人类文明的摇篮底格里斯河、幼发拉底河流域，已由沃土变成荒漠。中国的黄河流域，水土流失亦十分严重。</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250"/>
                            </p:stCondLst>
                            <p:childTnLst>
                              <p:par>
                                <p:cTn id="32" presetID="2" presetClass="entr" presetSubtype="4"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145" y="-13335"/>
            <a:ext cx="12227560" cy="6930390"/>
          </a:xfrm>
          <a:prstGeom prst="rect">
            <a:avLst/>
          </a:prstGeom>
        </p:spPr>
      </p:pic>
      <p:sp>
        <p:nvSpPr>
          <p:cNvPr id="5" name="文本框 4"/>
          <p:cNvSpPr txBox="1"/>
          <p:nvPr/>
        </p:nvSpPr>
        <p:spPr>
          <a:xfrm>
            <a:off x="6835796" y="2519783"/>
            <a:ext cx="5040623" cy="830580"/>
          </a:xfrm>
          <a:prstGeom prst="rect">
            <a:avLst/>
          </a:prstGeom>
          <a:noFill/>
        </p:spPr>
        <p:txBody>
          <a:bodyPr wrap="square" lIns="0" tIns="0" rIns="0" bIns="0" rtlCol="0">
            <a:spAutoFit/>
          </a:bodyPr>
          <a:lstStyle/>
          <a:p>
            <a:r>
              <a:rPr lang="en-US" altLang="zh-CN" sz="5400" b="1" dirty="0">
                <a:solidFill>
                  <a:schemeClr val="accent6"/>
                </a:solidFill>
                <a:cs typeface="+mn-ea"/>
                <a:sym typeface="+mn-lt"/>
              </a:rPr>
              <a:t>6·5 </a:t>
            </a:r>
            <a:r>
              <a:rPr lang="zh-CN" altLang="en-US" sz="5400" b="1" dirty="0">
                <a:solidFill>
                  <a:schemeClr val="accent6"/>
                </a:solidFill>
                <a:cs typeface="+mn-ea"/>
                <a:sym typeface="+mn-lt"/>
              </a:rPr>
              <a:t>世界环境日</a:t>
            </a:r>
          </a:p>
        </p:txBody>
      </p:sp>
      <p:cxnSp>
        <p:nvCxnSpPr>
          <p:cNvPr id="6" name="直接连接符 5"/>
          <p:cNvCxnSpPr/>
          <p:nvPr/>
        </p:nvCxnSpPr>
        <p:spPr>
          <a:xfrm>
            <a:off x="6305178" y="2309750"/>
            <a:ext cx="0" cy="2556000"/>
          </a:xfrm>
          <a:prstGeom prst="line">
            <a:avLst/>
          </a:prstGeom>
          <a:ln>
            <a:solidFill>
              <a:srgbClr val="35240D"/>
            </a:solidFill>
            <a:prstDash val="dash"/>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6769297" y="3371790"/>
            <a:ext cx="4824533" cy="825419"/>
          </a:xfrm>
          <a:prstGeom prst="rect">
            <a:avLst/>
          </a:prstGeom>
          <a:noFill/>
        </p:spPr>
        <p:txBody>
          <a:bodyPr wrap="square" rtlCol="0">
            <a:spAutoFit/>
          </a:bodyPr>
          <a:lstStyle/>
          <a:p>
            <a:pPr>
              <a:lnSpc>
                <a:spcPct val="150000"/>
              </a:lnSpc>
            </a:pPr>
            <a:r>
              <a:rPr lang="zh-CN" altLang="en-US" sz="3600" b="1" dirty="0">
                <a:solidFill>
                  <a:srgbClr val="35240D"/>
                </a:solidFill>
                <a:cs typeface="+mn-ea"/>
                <a:sym typeface="+mn-lt"/>
              </a:rPr>
              <a:t>聚焦“空气污染”主题</a:t>
            </a:r>
          </a:p>
        </p:txBody>
      </p:sp>
      <p:pic>
        <p:nvPicPr>
          <p:cNvPr id="7" name="图片 6" descr="ecb1a088cd65a2fc039dda941aad286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84150" y="737235"/>
            <a:ext cx="5825490" cy="5789295"/>
          </a:xfrm>
          <a:prstGeom prst="rect">
            <a:avLst/>
          </a:prstGeom>
          <a:effectLst>
            <a:innerShdw blurRad="114300">
              <a:prstClr val="black"/>
            </a:innerShdw>
          </a:effec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3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39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53"/>
                                        </p:tgtEl>
                                        <p:attrNameLst>
                                          <p:attrName>ppt_y</p:attrName>
                                        </p:attrNameLst>
                                      </p:cBhvr>
                                      <p:tavLst>
                                        <p:tav tm="0">
                                          <p:val>
                                            <p:strVal val="#ppt_y"/>
                                          </p:val>
                                        </p:tav>
                                        <p:tav tm="100000">
                                          <p:val>
                                            <p:strVal val="#ppt_y"/>
                                          </p:val>
                                        </p:tav>
                                      </p:tavLst>
                                    </p:anim>
                                    <p:anim calcmode="lin" valueType="num">
                                      <p:cBhvr>
                                        <p:cTn id="2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grpSp>
        <p:nvGrpSpPr>
          <p:cNvPr id="3" name="组合 2"/>
          <p:cNvGrpSpPr/>
          <p:nvPr/>
        </p:nvGrpSpPr>
        <p:grpSpPr>
          <a:xfrm>
            <a:off x="4737455" y="1082411"/>
            <a:ext cx="7250902" cy="4937584"/>
            <a:chOff x="4737455" y="625211"/>
            <a:chExt cx="7250902" cy="4937584"/>
          </a:xfrm>
        </p:grpSpPr>
        <p:grpSp>
          <p:nvGrpSpPr>
            <p:cNvPr id="4" name="Group 247"/>
            <p:cNvGrpSpPr/>
            <p:nvPr/>
          </p:nvGrpSpPr>
          <p:grpSpPr bwMode="auto">
            <a:xfrm>
              <a:off x="9882875" y="2093085"/>
              <a:ext cx="2076896" cy="3215395"/>
              <a:chOff x="5380" y="1046"/>
              <a:chExt cx="2107" cy="3262"/>
            </a:xfrm>
          </p:grpSpPr>
          <p:sp>
            <p:nvSpPr>
              <p:cNvPr id="381" name="Freeform 47"/>
              <p:cNvSpPr/>
              <p:nvPr/>
            </p:nvSpPr>
            <p:spPr bwMode="auto">
              <a:xfrm>
                <a:off x="6643" y="3400"/>
                <a:ext cx="7" cy="7"/>
              </a:xfrm>
              <a:custGeom>
                <a:avLst/>
                <a:gdLst>
                  <a:gd name="T0" fmla="*/ 3 w 3"/>
                  <a:gd name="T1" fmla="*/ 0 h 3"/>
                  <a:gd name="T2" fmla="*/ 0 w 3"/>
                  <a:gd name="T3" fmla="*/ 2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0"/>
                      <a:pt x="0" y="1"/>
                      <a:pt x="0" y="2"/>
                    </a:cubicBezTo>
                    <a:cubicBezTo>
                      <a:pt x="0" y="3"/>
                      <a:pt x="0" y="3"/>
                      <a:pt x="0" y="3"/>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2" name="Freeform 48"/>
              <p:cNvSpPr/>
              <p:nvPr/>
            </p:nvSpPr>
            <p:spPr bwMode="auto">
              <a:xfrm>
                <a:off x="5948" y="3686"/>
                <a:ext cx="113" cy="111"/>
              </a:xfrm>
              <a:custGeom>
                <a:avLst/>
                <a:gdLst>
                  <a:gd name="T0" fmla="*/ 48 w 48"/>
                  <a:gd name="T1" fmla="*/ 0 h 47"/>
                  <a:gd name="T2" fmla="*/ 40 w 48"/>
                  <a:gd name="T3" fmla="*/ 2 h 47"/>
                  <a:gd name="T4" fmla="*/ 29 w 48"/>
                  <a:gd name="T5" fmla="*/ 4 h 47"/>
                  <a:gd name="T6" fmla="*/ 0 w 48"/>
                  <a:gd name="T7" fmla="*/ 33 h 47"/>
                  <a:gd name="T8" fmla="*/ 0 w 48"/>
                  <a:gd name="T9" fmla="*/ 37 h 47"/>
                  <a:gd name="T10" fmla="*/ 2 w 48"/>
                  <a:gd name="T11" fmla="*/ 47 h 47"/>
                  <a:gd name="T12" fmla="*/ 48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8" y="0"/>
                    </a:moveTo>
                    <a:cubicBezTo>
                      <a:pt x="45" y="1"/>
                      <a:pt x="42" y="2"/>
                      <a:pt x="40" y="2"/>
                    </a:cubicBezTo>
                    <a:cubicBezTo>
                      <a:pt x="37" y="3"/>
                      <a:pt x="33" y="3"/>
                      <a:pt x="29" y="4"/>
                    </a:cubicBezTo>
                    <a:cubicBezTo>
                      <a:pt x="0" y="33"/>
                      <a:pt x="0" y="33"/>
                      <a:pt x="0" y="33"/>
                    </a:cubicBezTo>
                    <a:cubicBezTo>
                      <a:pt x="0" y="34"/>
                      <a:pt x="0" y="36"/>
                      <a:pt x="0" y="37"/>
                    </a:cubicBezTo>
                    <a:cubicBezTo>
                      <a:pt x="0" y="42"/>
                      <a:pt x="1" y="45"/>
                      <a:pt x="2" y="47"/>
                    </a:cubicBezTo>
                    <a:cubicBezTo>
                      <a:pt x="48" y="0"/>
                      <a:pt x="48" y="0"/>
                      <a:pt x="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3" name="Freeform 49"/>
              <p:cNvSpPr/>
              <p:nvPr/>
            </p:nvSpPr>
            <p:spPr bwMode="auto">
              <a:xfrm>
                <a:off x="6132" y="3612"/>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4" name="Freeform 50"/>
              <p:cNvSpPr/>
              <p:nvPr/>
            </p:nvSpPr>
            <p:spPr bwMode="auto">
              <a:xfrm>
                <a:off x="6284" y="3523"/>
                <a:ext cx="16" cy="16"/>
              </a:xfrm>
              <a:custGeom>
                <a:avLst/>
                <a:gdLst>
                  <a:gd name="T0" fmla="*/ 7 w 7"/>
                  <a:gd name="T1" fmla="*/ 0 h 7"/>
                  <a:gd name="T2" fmla="*/ 1 w 7"/>
                  <a:gd name="T3" fmla="*/ 5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4" y="1"/>
                      <a:pt x="1" y="3"/>
                      <a:pt x="1" y="5"/>
                    </a:cubicBezTo>
                    <a:cubicBezTo>
                      <a:pt x="1" y="6"/>
                      <a:pt x="1" y="6"/>
                      <a:pt x="0" y="7"/>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5" name="Freeform 51"/>
              <p:cNvSpPr/>
              <p:nvPr/>
            </p:nvSpPr>
            <p:spPr bwMode="auto">
              <a:xfrm>
                <a:off x="5948" y="3556"/>
                <a:ext cx="298" cy="305"/>
              </a:xfrm>
              <a:custGeom>
                <a:avLst/>
                <a:gdLst>
                  <a:gd name="T0" fmla="*/ 119 w 126"/>
                  <a:gd name="T1" fmla="*/ 0 h 129"/>
                  <a:gd name="T2" fmla="*/ 0 w 126"/>
                  <a:gd name="T3" fmla="*/ 118 h 129"/>
                  <a:gd name="T4" fmla="*/ 4 w 126"/>
                  <a:gd name="T5" fmla="*/ 123 h 129"/>
                  <a:gd name="T6" fmla="*/ 6 w 126"/>
                  <a:gd name="T7" fmla="*/ 129 h 129"/>
                  <a:gd name="T8" fmla="*/ 126 w 126"/>
                  <a:gd name="T9" fmla="*/ 10 h 129"/>
                  <a:gd name="T10" fmla="*/ 119 w 126"/>
                  <a:gd name="T11" fmla="*/ 0 h 129"/>
                </a:gdLst>
                <a:ahLst/>
                <a:cxnLst>
                  <a:cxn ang="0">
                    <a:pos x="T0" y="T1"/>
                  </a:cxn>
                  <a:cxn ang="0">
                    <a:pos x="T2" y="T3"/>
                  </a:cxn>
                  <a:cxn ang="0">
                    <a:pos x="T4" y="T5"/>
                  </a:cxn>
                  <a:cxn ang="0">
                    <a:pos x="T6" y="T7"/>
                  </a:cxn>
                  <a:cxn ang="0">
                    <a:pos x="T8" y="T9"/>
                  </a:cxn>
                  <a:cxn ang="0">
                    <a:pos x="T10" y="T11"/>
                  </a:cxn>
                </a:cxnLst>
                <a:rect l="0" t="0" r="r" b="b"/>
                <a:pathLst>
                  <a:path w="126" h="129">
                    <a:moveTo>
                      <a:pt x="119" y="0"/>
                    </a:moveTo>
                    <a:cubicBezTo>
                      <a:pt x="0" y="118"/>
                      <a:pt x="0" y="118"/>
                      <a:pt x="0" y="118"/>
                    </a:cubicBezTo>
                    <a:cubicBezTo>
                      <a:pt x="2" y="120"/>
                      <a:pt x="3" y="121"/>
                      <a:pt x="4" y="123"/>
                    </a:cubicBezTo>
                    <a:cubicBezTo>
                      <a:pt x="5" y="125"/>
                      <a:pt x="5" y="128"/>
                      <a:pt x="6" y="129"/>
                    </a:cubicBezTo>
                    <a:cubicBezTo>
                      <a:pt x="126" y="10"/>
                      <a:pt x="126" y="10"/>
                      <a:pt x="126" y="10"/>
                    </a:cubicBezTo>
                    <a:cubicBezTo>
                      <a:pt x="125" y="5"/>
                      <a:pt x="123" y="1"/>
                      <a:pt x="1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6" name="Rectangle 52"/>
              <p:cNvSpPr>
                <a:spLocks noChangeArrowheads="1"/>
              </p:cNvSpPr>
              <p:nvPr/>
            </p:nvSpPr>
            <p:spPr bwMode="auto">
              <a:xfrm>
                <a:off x="6326" y="3496"/>
                <a:ext cx="1" cy="1"/>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387" name="Freeform 53"/>
              <p:cNvSpPr/>
              <p:nvPr/>
            </p:nvSpPr>
            <p:spPr bwMode="auto">
              <a:xfrm>
                <a:off x="6326" y="349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8" name="Freeform 54"/>
              <p:cNvSpPr/>
              <p:nvPr/>
            </p:nvSpPr>
            <p:spPr bwMode="auto">
              <a:xfrm>
                <a:off x="5969" y="3508"/>
                <a:ext cx="414" cy="412"/>
              </a:xfrm>
              <a:custGeom>
                <a:avLst/>
                <a:gdLst>
                  <a:gd name="T0" fmla="*/ 162 w 175"/>
                  <a:gd name="T1" fmla="*/ 0 h 174"/>
                  <a:gd name="T2" fmla="*/ 0 w 175"/>
                  <a:gd name="T3" fmla="*/ 161 h 174"/>
                  <a:gd name="T4" fmla="*/ 3 w 175"/>
                  <a:gd name="T5" fmla="*/ 173 h 174"/>
                  <a:gd name="T6" fmla="*/ 4 w 175"/>
                  <a:gd name="T7" fmla="*/ 174 h 174"/>
                  <a:gd name="T8" fmla="*/ 175 w 175"/>
                  <a:gd name="T9" fmla="*/ 3 h 174"/>
                  <a:gd name="T10" fmla="*/ 162 w 175"/>
                  <a:gd name="T11" fmla="*/ 0 h 174"/>
                </a:gdLst>
                <a:ahLst/>
                <a:cxnLst>
                  <a:cxn ang="0">
                    <a:pos x="T0" y="T1"/>
                  </a:cxn>
                  <a:cxn ang="0">
                    <a:pos x="T2" y="T3"/>
                  </a:cxn>
                  <a:cxn ang="0">
                    <a:pos x="T4" y="T5"/>
                  </a:cxn>
                  <a:cxn ang="0">
                    <a:pos x="T6" y="T7"/>
                  </a:cxn>
                  <a:cxn ang="0">
                    <a:pos x="T8" y="T9"/>
                  </a:cxn>
                  <a:cxn ang="0">
                    <a:pos x="T10" y="T11"/>
                  </a:cxn>
                </a:cxnLst>
                <a:rect l="0" t="0" r="r" b="b"/>
                <a:pathLst>
                  <a:path w="175" h="174">
                    <a:moveTo>
                      <a:pt x="162" y="0"/>
                    </a:moveTo>
                    <a:cubicBezTo>
                      <a:pt x="0" y="161"/>
                      <a:pt x="0" y="161"/>
                      <a:pt x="0" y="161"/>
                    </a:cubicBezTo>
                    <a:cubicBezTo>
                      <a:pt x="1" y="165"/>
                      <a:pt x="2" y="168"/>
                      <a:pt x="3" y="173"/>
                    </a:cubicBezTo>
                    <a:cubicBezTo>
                      <a:pt x="4" y="173"/>
                      <a:pt x="4" y="174"/>
                      <a:pt x="4" y="174"/>
                    </a:cubicBezTo>
                    <a:cubicBezTo>
                      <a:pt x="175" y="3"/>
                      <a:pt x="175" y="3"/>
                      <a:pt x="175" y="3"/>
                    </a:cubicBezTo>
                    <a:cubicBezTo>
                      <a:pt x="170" y="3"/>
                      <a:pt x="166" y="2"/>
                      <a:pt x="16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9" name="Freeform 55"/>
              <p:cNvSpPr/>
              <p:nvPr/>
            </p:nvSpPr>
            <p:spPr bwMode="auto">
              <a:xfrm>
                <a:off x="5976" y="3515"/>
                <a:ext cx="452" cy="483"/>
              </a:xfrm>
              <a:custGeom>
                <a:avLst/>
                <a:gdLst>
                  <a:gd name="T0" fmla="*/ 188 w 191"/>
                  <a:gd name="T1" fmla="*/ 0 h 204"/>
                  <a:gd name="T2" fmla="*/ 6 w 191"/>
                  <a:gd name="T3" fmla="*/ 182 h 204"/>
                  <a:gd name="T4" fmla="*/ 7 w 191"/>
                  <a:gd name="T5" fmla="*/ 189 h 204"/>
                  <a:gd name="T6" fmla="*/ 0 w 191"/>
                  <a:gd name="T7" fmla="*/ 203 h 204"/>
                  <a:gd name="T8" fmla="*/ 0 w 191"/>
                  <a:gd name="T9" fmla="*/ 204 h 204"/>
                  <a:gd name="T10" fmla="*/ 180 w 191"/>
                  <a:gd name="T11" fmla="*/ 24 h 204"/>
                  <a:gd name="T12" fmla="*/ 183 w 191"/>
                  <a:gd name="T13" fmla="*/ 10 h 204"/>
                  <a:gd name="T14" fmla="*/ 191 w 191"/>
                  <a:gd name="T15" fmla="*/ 4 h 204"/>
                  <a:gd name="T16" fmla="*/ 188 w 191"/>
                  <a:gd name="T1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204">
                    <a:moveTo>
                      <a:pt x="188" y="0"/>
                    </a:moveTo>
                    <a:cubicBezTo>
                      <a:pt x="6" y="182"/>
                      <a:pt x="6" y="182"/>
                      <a:pt x="6" y="182"/>
                    </a:cubicBezTo>
                    <a:cubicBezTo>
                      <a:pt x="6" y="184"/>
                      <a:pt x="7" y="187"/>
                      <a:pt x="7" y="189"/>
                    </a:cubicBezTo>
                    <a:cubicBezTo>
                      <a:pt x="7" y="196"/>
                      <a:pt x="0" y="198"/>
                      <a:pt x="0" y="203"/>
                    </a:cubicBezTo>
                    <a:cubicBezTo>
                      <a:pt x="0" y="203"/>
                      <a:pt x="0" y="204"/>
                      <a:pt x="0" y="204"/>
                    </a:cubicBezTo>
                    <a:cubicBezTo>
                      <a:pt x="180" y="24"/>
                      <a:pt x="180" y="24"/>
                      <a:pt x="180" y="24"/>
                    </a:cubicBezTo>
                    <a:cubicBezTo>
                      <a:pt x="183" y="10"/>
                      <a:pt x="183" y="10"/>
                      <a:pt x="183" y="10"/>
                    </a:cubicBezTo>
                    <a:cubicBezTo>
                      <a:pt x="186" y="8"/>
                      <a:pt x="191" y="8"/>
                      <a:pt x="191" y="4"/>
                    </a:cubicBezTo>
                    <a:cubicBezTo>
                      <a:pt x="191" y="2"/>
                      <a:pt x="189" y="1"/>
                      <a:pt x="18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0" name="Freeform 56"/>
              <p:cNvSpPr/>
              <p:nvPr/>
            </p:nvSpPr>
            <p:spPr bwMode="auto">
              <a:xfrm>
                <a:off x="6539" y="3485"/>
                <a:ext cx="19" cy="30"/>
              </a:xfrm>
              <a:custGeom>
                <a:avLst/>
                <a:gdLst>
                  <a:gd name="T0" fmla="*/ 7 w 8"/>
                  <a:gd name="T1" fmla="*/ 0 h 13"/>
                  <a:gd name="T2" fmla="*/ 0 w 8"/>
                  <a:gd name="T3" fmla="*/ 10 h 13"/>
                  <a:gd name="T4" fmla="*/ 0 w 8"/>
                  <a:gd name="T5" fmla="*/ 13 h 13"/>
                  <a:gd name="T6" fmla="*/ 8 w 8"/>
                  <a:gd name="T7" fmla="*/ 5 h 13"/>
                  <a:gd name="T8" fmla="*/ 7 w 8"/>
                  <a:gd name="T9" fmla="*/ 0 h 13"/>
                </a:gdLst>
                <a:ahLst/>
                <a:cxnLst>
                  <a:cxn ang="0">
                    <a:pos x="T0" y="T1"/>
                  </a:cxn>
                  <a:cxn ang="0">
                    <a:pos x="T2" y="T3"/>
                  </a:cxn>
                  <a:cxn ang="0">
                    <a:pos x="T4" y="T5"/>
                  </a:cxn>
                  <a:cxn ang="0">
                    <a:pos x="T6" y="T7"/>
                  </a:cxn>
                  <a:cxn ang="0">
                    <a:pos x="T8" y="T9"/>
                  </a:cxn>
                </a:cxnLst>
                <a:rect l="0" t="0" r="r" b="b"/>
                <a:pathLst>
                  <a:path w="8" h="13">
                    <a:moveTo>
                      <a:pt x="7" y="0"/>
                    </a:moveTo>
                    <a:cubicBezTo>
                      <a:pt x="1" y="3"/>
                      <a:pt x="6" y="7"/>
                      <a:pt x="0" y="10"/>
                    </a:cubicBezTo>
                    <a:cubicBezTo>
                      <a:pt x="0" y="13"/>
                      <a:pt x="0" y="13"/>
                      <a:pt x="0" y="13"/>
                    </a:cubicBezTo>
                    <a:cubicBezTo>
                      <a:pt x="8" y="5"/>
                      <a:pt x="8" y="5"/>
                      <a:pt x="8" y="5"/>
                    </a:cubicBezTo>
                    <a:cubicBezTo>
                      <a:pt x="7" y="3"/>
                      <a:pt x="7"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1" name="Freeform 57"/>
              <p:cNvSpPr/>
              <p:nvPr/>
            </p:nvSpPr>
            <p:spPr bwMode="auto">
              <a:xfrm>
                <a:off x="5998" y="3591"/>
                <a:ext cx="449" cy="431"/>
              </a:xfrm>
              <a:custGeom>
                <a:avLst/>
                <a:gdLst>
                  <a:gd name="T0" fmla="*/ 179 w 190"/>
                  <a:gd name="T1" fmla="*/ 0 h 182"/>
                  <a:gd name="T2" fmla="*/ 0 w 190"/>
                  <a:gd name="T3" fmla="*/ 179 h 182"/>
                  <a:gd name="T4" fmla="*/ 10 w 190"/>
                  <a:gd name="T5" fmla="*/ 182 h 182"/>
                  <a:gd name="T6" fmla="*/ 14 w 190"/>
                  <a:gd name="T7" fmla="*/ 181 h 182"/>
                  <a:gd name="T8" fmla="*/ 190 w 190"/>
                  <a:gd name="T9" fmla="*/ 6 h 182"/>
                  <a:gd name="T10" fmla="*/ 180 w 190"/>
                  <a:gd name="T11" fmla="*/ 2 h 182"/>
                  <a:gd name="T12" fmla="*/ 179 w 190"/>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90" h="182">
                    <a:moveTo>
                      <a:pt x="179" y="0"/>
                    </a:moveTo>
                    <a:cubicBezTo>
                      <a:pt x="0" y="179"/>
                      <a:pt x="0" y="179"/>
                      <a:pt x="0" y="179"/>
                    </a:cubicBezTo>
                    <a:cubicBezTo>
                      <a:pt x="4" y="180"/>
                      <a:pt x="8" y="182"/>
                      <a:pt x="10" y="182"/>
                    </a:cubicBezTo>
                    <a:cubicBezTo>
                      <a:pt x="12" y="182"/>
                      <a:pt x="13" y="182"/>
                      <a:pt x="14" y="181"/>
                    </a:cubicBezTo>
                    <a:cubicBezTo>
                      <a:pt x="190" y="6"/>
                      <a:pt x="190" y="6"/>
                      <a:pt x="190" y="6"/>
                    </a:cubicBezTo>
                    <a:cubicBezTo>
                      <a:pt x="187" y="5"/>
                      <a:pt x="184" y="4"/>
                      <a:pt x="180" y="2"/>
                    </a:cubicBezTo>
                    <a:cubicBezTo>
                      <a:pt x="180" y="2"/>
                      <a:pt x="179" y="1"/>
                      <a:pt x="17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2" name="Freeform 58"/>
              <p:cNvSpPr/>
              <p:nvPr/>
            </p:nvSpPr>
            <p:spPr bwMode="auto">
              <a:xfrm>
                <a:off x="6090" y="3615"/>
                <a:ext cx="404" cy="383"/>
              </a:xfrm>
              <a:custGeom>
                <a:avLst/>
                <a:gdLst>
                  <a:gd name="T0" fmla="*/ 162 w 171"/>
                  <a:gd name="T1" fmla="*/ 0 h 162"/>
                  <a:gd name="T2" fmla="*/ 0 w 171"/>
                  <a:gd name="T3" fmla="*/ 162 h 162"/>
                  <a:gd name="T4" fmla="*/ 1 w 171"/>
                  <a:gd name="T5" fmla="*/ 162 h 162"/>
                  <a:gd name="T6" fmla="*/ 6 w 171"/>
                  <a:gd name="T7" fmla="*/ 160 h 162"/>
                  <a:gd name="T8" fmla="*/ 9 w 171"/>
                  <a:gd name="T9" fmla="*/ 162 h 162"/>
                  <a:gd name="T10" fmla="*/ 17 w 171"/>
                  <a:gd name="T11" fmla="*/ 161 h 162"/>
                  <a:gd name="T12" fmla="*/ 171 w 171"/>
                  <a:gd name="T13" fmla="*/ 7 h 162"/>
                  <a:gd name="T14" fmla="*/ 162 w 171"/>
                  <a:gd name="T15" fmla="*/ 0 h 162"/>
                  <a:gd name="T16" fmla="*/ 162 w 171"/>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62">
                    <a:moveTo>
                      <a:pt x="162" y="0"/>
                    </a:moveTo>
                    <a:cubicBezTo>
                      <a:pt x="0" y="162"/>
                      <a:pt x="0" y="162"/>
                      <a:pt x="0" y="162"/>
                    </a:cubicBezTo>
                    <a:cubicBezTo>
                      <a:pt x="1" y="162"/>
                      <a:pt x="1" y="162"/>
                      <a:pt x="1" y="162"/>
                    </a:cubicBezTo>
                    <a:cubicBezTo>
                      <a:pt x="3" y="162"/>
                      <a:pt x="4" y="160"/>
                      <a:pt x="6" y="160"/>
                    </a:cubicBezTo>
                    <a:cubicBezTo>
                      <a:pt x="6" y="160"/>
                      <a:pt x="7" y="161"/>
                      <a:pt x="9" y="162"/>
                    </a:cubicBezTo>
                    <a:cubicBezTo>
                      <a:pt x="12" y="162"/>
                      <a:pt x="15" y="161"/>
                      <a:pt x="17" y="161"/>
                    </a:cubicBezTo>
                    <a:cubicBezTo>
                      <a:pt x="171" y="7"/>
                      <a:pt x="171" y="7"/>
                      <a:pt x="171" y="7"/>
                    </a:cubicBezTo>
                    <a:cubicBezTo>
                      <a:pt x="168" y="5"/>
                      <a:pt x="165" y="1"/>
                      <a:pt x="162" y="0"/>
                    </a:cubicBezTo>
                    <a:cubicBezTo>
                      <a:pt x="162" y="0"/>
                      <a:pt x="162" y="0"/>
                      <a:pt x="16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3" name="Freeform 59"/>
              <p:cNvSpPr/>
              <p:nvPr/>
            </p:nvSpPr>
            <p:spPr bwMode="auto">
              <a:xfrm>
                <a:off x="6532" y="3523"/>
                <a:ext cx="38" cy="73"/>
              </a:xfrm>
              <a:custGeom>
                <a:avLst/>
                <a:gdLst>
                  <a:gd name="T0" fmla="*/ 14 w 16"/>
                  <a:gd name="T1" fmla="*/ 0 h 31"/>
                  <a:gd name="T2" fmla="*/ 3 w 16"/>
                  <a:gd name="T3" fmla="*/ 12 h 31"/>
                  <a:gd name="T4" fmla="*/ 3 w 16"/>
                  <a:gd name="T5" fmla="*/ 22 h 31"/>
                  <a:gd name="T6" fmla="*/ 0 w 16"/>
                  <a:gd name="T7" fmla="*/ 31 h 31"/>
                  <a:gd name="T8" fmla="*/ 16 w 16"/>
                  <a:gd name="T9" fmla="*/ 14 h 31"/>
                  <a:gd name="T10" fmla="*/ 15 w 16"/>
                  <a:gd name="T11" fmla="*/ 4 h 31"/>
                  <a:gd name="T12" fmla="*/ 14 w 1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6" h="31">
                    <a:moveTo>
                      <a:pt x="14" y="0"/>
                    </a:moveTo>
                    <a:cubicBezTo>
                      <a:pt x="3" y="12"/>
                      <a:pt x="3" y="12"/>
                      <a:pt x="3" y="12"/>
                    </a:cubicBezTo>
                    <a:cubicBezTo>
                      <a:pt x="3" y="22"/>
                      <a:pt x="3" y="22"/>
                      <a:pt x="3" y="22"/>
                    </a:cubicBezTo>
                    <a:cubicBezTo>
                      <a:pt x="0" y="24"/>
                      <a:pt x="1" y="28"/>
                      <a:pt x="0" y="31"/>
                    </a:cubicBezTo>
                    <a:cubicBezTo>
                      <a:pt x="16" y="14"/>
                      <a:pt x="16" y="14"/>
                      <a:pt x="16" y="14"/>
                    </a:cubicBezTo>
                    <a:cubicBezTo>
                      <a:pt x="15" y="11"/>
                      <a:pt x="16" y="7"/>
                      <a:pt x="15" y="4"/>
                    </a:cubicBezTo>
                    <a:cubicBezTo>
                      <a:pt x="14" y="3"/>
                      <a:pt x="14" y="2"/>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4" name="Freeform 60"/>
              <p:cNvSpPr/>
              <p:nvPr/>
            </p:nvSpPr>
            <p:spPr bwMode="auto">
              <a:xfrm>
                <a:off x="6201" y="3567"/>
                <a:ext cx="407" cy="396"/>
              </a:xfrm>
              <a:custGeom>
                <a:avLst/>
                <a:gdLst>
                  <a:gd name="T0" fmla="*/ 167 w 172"/>
                  <a:gd name="T1" fmla="*/ 0 h 167"/>
                  <a:gd name="T2" fmla="*/ 0 w 172"/>
                  <a:gd name="T3" fmla="*/ 167 h 167"/>
                  <a:gd name="T4" fmla="*/ 18 w 172"/>
                  <a:gd name="T5" fmla="*/ 164 h 167"/>
                  <a:gd name="T6" fmla="*/ 20 w 172"/>
                  <a:gd name="T7" fmla="*/ 163 h 167"/>
                  <a:gd name="T8" fmla="*/ 172 w 172"/>
                  <a:gd name="T9" fmla="*/ 11 h 167"/>
                  <a:gd name="T10" fmla="*/ 168 w 172"/>
                  <a:gd name="T11" fmla="*/ 0 h 167"/>
                  <a:gd name="T12" fmla="*/ 167 w 172"/>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72" h="167">
                    <a:moveTo>
                      <a:pt x="167" y="0"/>
                    </a:moveTo>
                    <a:cubicBezTo>
                      <a:pt x="0" y="167"/>
                      <a:pt x="0" y="167"/>
                      <a:pt x="0" y="167"/>
                    </a:cubicBezTo>
                    <a:cubicBezTo>
                      <a:pt x="5" y="166"/>
                      <a:pt x="12" y="166"/>
                      <a:pt x="18" y="164"/>
                    </a:cubicBezTo>
                    <a:cubicBezTo>
                      <a:pt x="19" y="164"/>
                      <a:pt x="19" y="164"/>
                      <a:pt x="20" y="163"/>
                    </a:cubicBezTo>
                    <a:cubicBezTo>
                      <a:pt x="172" y="11"/>
                      <a:pt x="172" y="11"/>
                      <a:pt x="172" y="11"/>
                    </a:cubicBezTo>
                    <a:cubicBezTo>
                      <a:pt x="171" y="7"/>
                      <a:pt x="170" y="2"/>
                      <a:pt x="168" y="0"/>
                    </a:cubicBezTo>
                    <a:cubicBezTo>
                      <a:pt x="167" y="0"/>
                      <a:pt x="167" y="0"/>
                      <a:pt x="16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5" name="Freeform 61"/>
              <p:cNvSpPr/>
              <p:nvPr/>
            </p:nvSpPr>
            <p:spPr bwMode="auto">
              <a:xfrm>
                <a:off x="6298" y="3624"/>
                <a:ext cx="328" cy="320"/>
              </a:xfrm>
              <a:custGeom>
                <a:avLst/>
                <a:gdLst>
                  <a:gd name="T0" fmla="*/ 134 w 139"/>
                  <a:gd name="T1" fmla="*/ 0 h 135"/>
                  <a:gd name="T2" fmla="*/ 0 w 139"/>
                  <a:gd name="T3" fmla="*/ 133 h 135"/>
                  <a:gd name="T4" fmla="*/ 15 w 139"/>
                  <a:gd name="T5" fmla="*/ 135 h 135"/>
                  <a:gd name="T6" fmla="*/ 139 w 139"/>
                  <a:gd name="T7" fmla="*/ 11 h 135"/>
                  <a:gd name="T8" fmla="*/ 134 w 139"/>
                  <a:gd name="T9" fmla="*/ 0 h 135"/>
                </a:gdLst>
                <a:ahLst/>
                <a:cxnLst>
                  <a:cxn ang="0">
                    <a:pos x="T0" y="T1"/>
                  </a:cxn>
                  <a:cxn ang="0">
                    <a:pos x="T2" y="T3"/>
                  </a:cxn>
                  <a:cxn ang="0">
                    <a:pos x="T4" y="T5"/>
                  </a:cxn>
                  <a:cxn ang="0">
                    <a:pos x="T6" y="T7"/>
                  </a:cxn>
                  <a:cxn ang="0">
                    <a:pos x="T8" y="T9"/>
                  </a:cxn>
                </a:cxnLst>
                <a:rect l="0" t="0" r="r" b="b"/>
                <a:pathLst>
                  <a:path w="139" h="135">
                    <a:moveTo>
                      <a:pt x="134" y="0"/>
                    </a:moveTo>
                    <a:cubicBezTo>
                      <a:pt x="0" y="133"/>
                      <a:pt x="0" y="133"/>
                      <a:pt x="0" y="133"/>
                    </a:cubicBezTo>
                    <a:cubicBezTo>
                      <a:pt x="5" y="133"/>
                      <a:pt x="10" y="134"/>
                      <a:pt x="15" y="135"/>
                    </a:cubicBezTo>
                    <a:cubicBezTo>
                      <a:pt x="139" y="11"/>
                      <a:pt x="139" y="11"/>
                      <a:pt x="139" y="11"/>
                    </a:cubicBezTo>
                    <a:cubicBezTo>
                      <a:pt x="137" y="7"/>
                      <a:pt x="136" y="4"/>
                      <a:pt x="1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6" name="Freeform 62"/>
              <p:cNvSpPr/>
              <p:nvPr/>
            </p:nvSpPr>
            <p:spPr bwMode="auto">
              <a:xfrm>
                <a:off x="6359" y="3672"/>
                <a:ext cx="308" cy="302"/>
              </a:xfrm>
              <a:custGeom>
                <a:avLst/>
                <a:gdLst>
                  <a:gd name="T0" fmla="*/ 120 w 130"/>
                  <a:gd name="T1" fmla="*/ 0 h 128"/>
                  <a:gd name="T2" fmla="*/ 0 w 130"/>
                  <a:gd name="T3" fmla="*/ 119 h 128"/>
                  <a:gd name="T4" fmla="*/ 4 w 130"/>
                  <a:gd name="T5" fmla="*/ 122 h 128"/>
                  <a:gd name="T6" fmla="*/ 8 w 130"/>
                  <a:gd name="T7" fmla="*/ 128 h 128"/>
                  <a:gd name="T8" fmla="*/ 130 w 130"/>
                  <a:gd name="T9" fmla="*/ 6 h 128"/>
                  <a:gd name="T10" fmla="*/ 120 w 130"/>
                  <a:gd name="T11" fmla="*/ 0 h 128"/>
                </a:gdLst>
                <a:ahLst/>
                <a:cxnLst>
                  <a:cxn ang="0">
                    <a:pos x="T0" y="T1"/>
                  </a:cxn>
                  <a:cxn ang="0">
                    <a:pos x="T2" y="T3"/>
                  </a:cxn>
                  <a:cxn ang="0">
                    <a:pos x="T4" y="T5"/>
                  </a:cxn>
                  <a:cxn ang="0">
                    <a:pos x="T6" y="T7"/>
                  </a:cxn>
                  <a:cxn ang="0">
                    <a:pos x="T8" y="T9"/>
                  </a:cxn>
                  <a:cxn ang="0">
                    <a:pos x="T10" y="T11"/>
                  </a:cxn>
                </a:cxnLst>
                <a:rect l="0" t="0" r="r" b="b"/>
                <a:pathLst>
                  <a:path w="130" h="128">
                    <a:moveTo>
                      <a:pt x="120" y="0"/>
                    </a:moveTo>
                    <a:cubicBezTo>
                      <a:pt x="0" y="119"/>
                      <a:pt x="0" y="119"/>
                      <a:pt x="0" y="119"/>
                    </a:cubicBezTo>
                    <a:cubicBezTo>
                      <a:pt x="2" y="120"/>
                      <a:pt x="3" y="121"/>
                      <a:pt x="4" y="122"/>
                    </a:cubicBezTo>
                    <a:cubicBezTo>
                      <a:pt x="5" y="123"/>
                      <a:pt x="6" y="126"/>
                      <a:pt x="8" y="128"/>
                    </a:cubicBezTo>
                    <a:cubicBezTo>
                      <a:pt x="130" y="6"/>
                      <a:pt x="130" y="6"/>
                      <a:pt x="130" y="6"/>
                    </a:cubicBezTo>
                    <a:cubicBezTo>
                      <a:pt x="127" y="4"/>
                      <a:pt x="123" y="2"/>
                      <a:pt x="1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7" name="Freeform 63"/>
              <p:cNvSpPr/>
              <p:nvPr/>
            </p:nvSpPr>
            <p:spPr bwMode="auto">
              <a:xfrm>
                <a:off x="6390" y="3705"/>
                <a:ext cx="305" cy="312"/>
              </a:xfrm>
              <a:custGeom>
                <a:avLst/>
                <a:gdLst>
                  <a:gd name="T0" fmla="*/ 124 w 129"/>
                  <a:gd name="T1" fmla="*/ 0 h 132"/>
                  <a:gd name="T2" fmla="*/ 0 w 129"/>
                  <a:gd name="T3" fmla="*/ 124 h 132"/>
                  <a:gd name="T4" fmla="*/ 2 w 129"/>
                  <a:gd name="T5" fmla="*/ 127 h 132"/>
                  <a:gd name="T6" fmla="*/ 5 w 129"/>
                  <a:gd name="T7" fmla="*/ 132 h 132"/>
                  <a:gd name="T8" fmla="*/ 24 w 129"/>
                  <a:gd name="T9" fmla="*/ 111 h 132"/>
                  <a:gd name="T10" fmla="*/ 24 w 129"/>
                  <a:gd name="T11" fmla="*/ 117 h 132"/>
                  <a:gd name="T12" fmla="*/ 129 w 129"/>
                  <a:gd name="T13" fmla="*/ 11 h 132"/>
                  <a:gd name="T14" fmla="*/ 127 w 129"/>
                  <a:gd name="T15" fmla="*/ 9 h 132"/>
                  <a:gd name="T16" fmla="*/ 124 w 129"/>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2">
                    <a:moveTo>
                      <a:pt x="124" y="0"/>
                    </a:moveTo>
                    <a:cubicBezTo>
                      <a:pt x="0" y="124"/>
                      <a:pt x="0" y="124"/>
                      <a:pt x="0" y="124"/>
                    </a:cubicBezTo>
                    <a:cubicBezTo>
                      <a:pt x="1" y="126"/>
                      <a:pt x="2" y="127"/>
                      <a:pt x="2" y="127"/>
                    </a:cubicBezTo>
                    <a:cubicBezTo>
                      <a:pt x="2" y="127"/>
                      <a:pt x="1" y="132"/>
                      <a:pt x="5" y="132"/>
                    </a:cubicBezTo>
                    <a:cubicBezTo>
                      <a:pt x="11" y="132"/>
                      <a:pt x="19" y="116"/>
                      <a:pt x="24" y="111"/>
                    </a:cubicBezTo>
                    <a:cubicBezTo>
                      <a:pt x="24" y="112"/>
                      <a:pt x="24" y="114"/>
                      <a:pt x="24" y="117"/>
                    </a:cubicBezTo>
                    <a:cubicBezTo>
                      <a:pt x="129" y="11"/>
                      <a:pt x="129" y="11"/>
                      <a:pt x="129" y="11"/>
                    </a:cubicBezTo>
                    <a:cubicBezTo>
                      <a:pt x="128" y="11"/>
                      <a:pt x="127" y="10"/>
                      <a:pt x="127" y="9"/>
                    </a:cubicBezTo>
                    <a:cubicBezTo>
                      <a:pt x="126" y="6"/>
                      <a:pt x="126" y="3"/>
                      <a:pt x="1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8" name="Freeform 64"/>
              <p:cNvSpPr/>
              <p:nvPr/>
            </p:nvSpPr>
            <p:spPr bwMode="auto">
              <a:xfrm>
                <a:off x="6456" y="3747"/>
                <a:ext cx="277" cy="289"/>
              </a:xfrm>
              <a:custGeom>
                <a:avLst/>
                <a:gdLst>
                  <a:gd name="T0" fmla="*/ 110 w 117"/>
                  <a:gd name="T1" fmla="*/ 0 h 122"/>
                  <a:gd name="T2" fmla="*/ 0 w 117"/>
                  <a:gd name="T3" fmla="*/ 110 h 122"/>
                  <a:gd name="T4" fmla="*/ 2 w 117"/>
                  <a:gd name="T5" fmla="*/ 115 h 122"/>
                  <a:gd name="T6" fmla="*/ 0 w 117"/>
                  <a:gd name="T7" fmla="*/ 122 h 122"/>
                  <a:gd name="T8" fmla="*/ 3 w 117"/>
                  <a:gd name="T9" fmla="*/ 122 h 122"/>
                  <a:gd name="T10" fmla="*/ 5 w 117"/>
                  <a:gd name="T11" fmla="*/ 122 h 122"/>
                  <a:gd name="T12" fmla="*/ 117 w 117"/>
                  <a:gd name="T13" fmla="*/ 10 h 122"/>
                  <a:gd name="T14" fmla="*/ 110 w 117"/>
                  <a:gd name="T15" fmla="*/ 0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2">
                    <a:moveTo>
                      <a:pt x="110" y="0"/>
                    </a:moveTo>
                    <a:cubicBezTo>
                      <a:pt x="0" y="110"/>
                      <a:pt x="0" y="110"/>
                      <a:pt x="0" y="110"/>
                    </a:cubicBezTo>
                    <a:cubicBezTo>
                      <a:pt x="1" y="111"/>
                      <a:pt x="2" y="113"/>
                      <a:pt x="2" y="115"/>
                    </a:cubicBezTo>
                    <a:cubicBezTo>
                      <a:pt x="2" y="118"/>
                      <a:pt x="1" y="119"/>
                      <a:pt x="0" y="122"/>
                    </a:cubicBezTo>
                    <a:cubicBezTo>
                      <a:pt x="3" y="122"/>
                      <a:pt x="3" y="122"/>
                      <a:pt x="3" y="122"/>
                    </a:cubicBezTo>
                    <a:cubicBezTo>
                      <a:pt x="4" y="122"/>
                      <a:pt x="4" y="122"/>
                      <a:pt x="5" y="122"/>
                    </a:cubicBezTo>
                    <a:cubicBezTo>
                      <a:pt x="117" y="10"/>
                      <a:pt x="117" y="10"/>
                      <a:pt x="117" y="10"/>
                    </a:cubicBezTo>
                    <a:cubicBezTo>
                      <a:pt x="114" y="7"/>
                      <a:pt x="111" y="4"/>
                      <a:pt x="1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9" name="Freeform 65"/>
              <p:cNvSpPr/>
              <p:nvPr/>
            </p:nvSpPr>
            <p:spPr bwMode="auto">
              <a:xfrm>
                <a:off x="6487" y="3787"/>
                <a:ext cx="277" cy="294"/>
              </a:xfrm>
              <a:custGeom>
                <a:avLst/>
                <a:gdLst>
                  <a:gd name="T0" fmla="*/ 112 w 117"/>
                  <a:gd name="T1" fmla="*/ 0 h 124"/>
                  <a:gd name="T2" fmla="*/ 0 w 117"/>
                  <a:gd name="T3" fmla="*/ 112 h 124"/>
                  <a:gd name="T4" fmla="*/ 1 w 117"/>
                  <a:gd name="T5" fmla="*/ 116 h 124"/>
                  <a:gd name="T6" fmla="*/ 5 w 117"/>
                  <a:gd name="T7" fmla="*/ 124 h 124"/>
                  <a:gd name="T8" fmla="*/ 117 w 117"/>
                  <a:gd name="T9" fmla="*/ 11 h 124"/>
                  <a:gd name="T10" fmla="*/ 113 w 117"/>
                  <a:gd name="T11" fmla="*/ 2 h 124"/>
                  <a:gd name="T12" fmla="*/ 113 w 117"/>
                  <a:gd name="T13" fmla="*/ 1 h 124"/>
                  <a:gd name="T14" fmla="*/ 112 w 117"/>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24">
                    <a:moveTo>
                      <a:pt x="112" y="0"/>
                    </a:moveTo>
                    <a:cubicBezTo>
                      <a:pt x="0" y="112"/>
                      <a:pt x="0" y="112"/>
                      <a:pt x="0" y="112"/>
                    </a:cubicBezTo>
                    <a:cubicBezTo>
                      <a:pt x="1" y="113"/>
                      <a:pt x="1" y="114"/>
                      <a:pt x="1" y="116"/>
                    </a:cubicBezTo>
                    <a:cubicBezTo>
                      <a:pt x="1" y="119"/>
                      <a:pt x="2" y="122"/>
                      <a:pt x="5" y="124"/>
                    </a:cubicBezTo>
                    <a:cubicBezTo>
                      <a:pt x="117" y="11"/>
                      <a:pt x="117" y="11"/>
                      <a:pt x="117" y="11"/>
                    </a:cubicBezTo>
                    <a:cubicBezTo>
                      <a:pt x="116" y="7"/>
                      <a:pt x="115" y="4"/>
                      <a:pt x="113" y="2"/>
                    </a:cubicBezTo>
                    <a:cubicBezTo>
                      <a:pt x="113" y="1"/>
                      <a:pt x="113" y="1"/>
                      <a:pt x="113" y="1"/>
                    </a:cubicBezTo>
                    <a:cubicBezTo>
                      <a:pt x="112" y="0"/>
                      <a:pt x="112" y="0"/>
                      <a:pt x="1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0" name="Freeform 66"/>
              <p:cNvSpPr/>
              <p:nvPr/>
            </p:nvSpPr>
            <p:spPr bwMode="auto">
              <a:xfrm>
                <a:off x="6518" y="3844"/>
                <a:ext cx="255" cy="263"/>
              </a:xfrm>
              <a:custGeom>
                <a:avLst/>
                <a:gdLst>
                  <a:gd name="T0" fmla="*/ 107 w 108"/>
                  <a:gd name="T1" fmla="*/ 0 h 111"/>
                  <a:gd name="T2" fmla="*/ 0 w 108"/>
                  <a:gd name="T3" fmla="*/ 107 h 111"/>
                  <a:gd name="T4" fmla="*/ 12 w 108"/>
                  <a:gd name="T5" fmla="*/ 111 h 111"/>
                  <a:gd name="T6" fmla="*/ 108 w 108"/>
                  <a:gd name="T7" fmla="*/ 16 h 111"/>
                  <a:gd name="T8" fmla="*/ 108 w 108"/>
                  <a:gd name="T9" fmla="*/ 10 h 111"/>
                  <a:gd name="T10" fmla="*/ 107 w 108"/>
                  <a:gd name="T11" fmla="*/ 0 h 111"/>
                </a:gdLst>
                <a:ahLst/>
                <a:cxnLst>
                  <a:cxn ang="0">
                    <a:pos x="T0" y="T1"/>
                  </a:cxn>
                  <a:cxn ang="0">
                    <a:pos x="T2" y="T3"/>
                  </a:cxn>
                  <a:cxn ang="0">
                    <a:pos x="T4" y="T5"/>
                  </a:cxn>
                  <a:cxn ang="0">
                    <a:pos x="T6" y="T7"/>
                  </a:cxn>
                  <a:cxn ang="0">
                    <a:pos x="T8" y="T9"/>
                  </a:cxn>
                  <a:cxn ang="0">
                    <a:pos x="T10" y="T11"/>
                  </a:cxn>
                </a:cxnLst>
                <a:rect l="0" t="0" r="r" b="b"/>
                <a:pathLst>
                  <a:path w="108" h="111">
                    <a:moveTo>
                      <a:pt x="107" y="0"/>
                    </a:moveTo>
                    <a:cubicBezTo>
                      <a:pt x="0" y="107"/>
                      <a:pt x="0" y="107"/>
                      <a:pt x="0" y="107"/>
                    </a:cubicBezTo>
                    <a:cubicBezTo>
                      <a:pt x="4" y="109"/>
                      <a:pt x="8" y="110"/>
                      <a:pt x="12" y="111"/>
                    </a:cubicBezTo>
                    <a:cubicBezTo>
                      <a:pt x="108" y="16"/>
                      <a:pt x="108" y="16"/>
                      <a:pt x="108" y="16"/>
                    </a:cubicBezTo>
                    <a:cubicBezTo>
                      <a:pt x="108" y="14"/>
                      <a:pt x="108" y="12"/>
                      <a:pt x="108" y="10"/>
                    </a:cubicBezTo>
                    <a:cubicBezTo>
                      <a:pt x="108" y="7"/>
                      <a:pt x="108" y="4"/>
                      <a:pt x="10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1" name="Freeform 67"/>
              <p:cNvSpPr/>
              <p:nvPr/>
            </p:nvSpPr>
            <p:spPr bwMode="auto">
              <a:xfrm>
                <a:off x="6596" y="3929"/>
                <a:ext cx="170" cy="180"/>
              </a:xfrm>
              <a:custGeom>
                <a:avLst/>
                <a:gdLst>
                  <a:gd name="T0" fmla="*/ 72 w 72"/>
                  <a:gd name="T1" fmla="*/ 0 h 76"/>
                  <a:gd name="T2" fmla="*/ 0 w 72"/>
                  <a:gd name="T3" fmla="*/ 70 h 76"/>
                  <a:gd name="T4" fmla="*/ 10 w 72"/>
                  <a:gd name="T5" fmla="*/ 76 h 76"/>
                  <a:gd name="T6" fmla="*/ 54 w 72"/>
                  <a:gd name="T7" fmla="*/ 33 h 76"/>
                  <a:gd name="T8" fmla="*/ 55 w 72"/>
                  <a:gd name="T9" fmla="*/ 29 h 76"/>
                  <a:gd name="T10" fmla="*/ 69 w 72"/>
                  <a:gd name="T11" fmla="*/ 8 h 76"/>
                  <a:gd name="T12" fmla="*/ 72 w 72"/>
                  <a:gd name="T13" fmla="*/ 2 h 76"/>
                  <a:gd name="T14" fmla="*/ 72 w 72"/>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6">
                    <a:moveTo>
                      <a:pt x="72" y="0"/>
                    </a:moveTo>
                    <a:cubicBezTo>
                      <a:pt x="0" y="70"/>
                      <a:pt x="0" y="70"/>
                      <a:pt x="0" y="70"/>
                    </a:cubicBezTo>
                    <a:cubicBezTo>
                      <a:pt x="2" y="72"/>
                      <a:pt x="6" y="75"/>
                      <a:pt x="10" y="76"/>
                    </a:cubicBezTo>
                    <a:cubicBezTo>
                      <a:pt x="54" y="33"/>
                      <a:pt x="54" y="33"/>
                      <a:pt x="54" y="33"/>
                    </a:cubicBezTo>
                    <a:cubicBezTo>
                      <a:pt x="54" y="32"/>
                      <a:pt x="55" y="30"/>
                      <a:pt x="55" y="29"/>
                    </a:cubicBezTo>
                    <a:cubicBezTo>
                      <a:pt x="58" y="19"/>
                      <a:pt x="64" y="16"/>
                      <a:pt x="69" y="8"/>
                    </a:cubicBezTo>
                    <a:cubicBezTo>
                      <a:pt x="71" y="5"/>
                      <a:pt x="72" y="4"/>
                      <a:pt x="72" y="2"/>
                    </a:cubicBezTo>
                    <a:cubicBezTo>
                      <a:pt x="72" y="0"/>
                      <a:pt x="72" y="0"/>
                      <a:pt x="7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2" name="Freeform 68"/>
              <p:cNvSpPr>
                <a:spLocks noEditPoints="1"/>
              </p:cNvSpPr>
              <p:nvPr/>
            </p:nvSpPr>
            <p:spPr bwMode="auto">
              <a:xfrm>
                <a:off x="6686" y="4059"/>
                <a:ext cx="23" cy="24"/>
              </a:xfrm>
              <a:custGeom>
                <a:avLst/>
                <a:gdLst>
                  <a:gd name="T0" fmla="*/ 10 w 10"/>
                  <a:gd name="T1" fmla="*/ 1 h 10"/>
                  <a:gd name="T2" fmla="*/ 10 w 10"/>
                  <a:gd name="T3" fmla="*/ 1 h 10"/>
                  <a:gd name="T4" fmla="*/ 10 w 10"/>
                  <a:gd name="T5" fmla="*/ 2 h 10"/>
                  <a:gd name="T6" fmla="*/ 10 w 10"/>
                  <a:gd name="T7" fmla="*/ 1 h 10"/>
                  <a:gd name="T8" fmla="*/ 10 w 10"/>
                  <a:gd name="T9" fmla="*/ 0 h 10"/>
                  <a:gd name="T10" fmla="*/ 0 w 10"/>
                  <a:gd name="T11" fmla="*/ 10 h 10"/>
                  <a:gd name="T12" fmla="*/ 10 w 10"/>
                  <a:gd name="T13" fmla="*/ 1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1"/>
                    </a:moveTo>
                    <a:cubicBezTo>
                      <a:pt x="10" y="1"/>
                      <a:pt x="10" y="1"/>
                      <a:pt x="10" y="1"/>
                    </a:cubicBezTo>
                    <a:cubicBezTo>
                      <a:pt x="10" y="1"/>
                      <a:pt x="10" y="2"/>
                      <a:pt x="10" y="2"/>
                    </a:cubicBezTo>
                    <a:cubicBezTo>
                      <a:pt x="10" y="1"/>
                      <a:pt x="10" y="1"/>
                      <a:pt x="10" y="1"/>
                    </a:cubicBezTo>
                    <a:moveTo>
                      <a:pt x="10" y="0"/>
                    </a:moveTo>
                    <a:cubicBezTo>
                      <a:pt x="0" y="10"/>
                      <a:pt x="0" y="10"/>
                      <a:pt x="0" y="10"/>
                    </a:cubicBezTo>
                    <a:cubicBezTo>
                      <a:pt x="5" y="9"/>
                      <a:pt x="7" y="6"/>
                      <a:pt x="10" y="1"/>
                    </a:cubicBezTo>
                    <a:cubicBezTo>
                      <a:pt x="10" y="1"/>
                      <a:pt x="10"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3" name="Freeform 69"/>
              <p:cNvSpPr/>
              <p:nvPr/>
            </p:nvSpPr>
            <p:spPr bwMode="auto">
              <a:xfrm>
                <a:off x="6669" y="3371"/>
                <a:ext cx="10" cy="5"/>
              </a:xfrm>
              <a:custGeom>
                <a:avLst/>
                <a:gdLst>
                  <a:gd name="T0" fmla="*/ 4 w 4"/>
                  <a:gd name="T1" fmla="*/ 0 h 2"/>
                  <a:gd name="T2" fmla="*/ 0 w 4"/>
                  <a:gd name="T3" fmla="*/ 0 h 2"/>
                  <a:gd name="T4" fmla="*/ 2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0" y="0"/>
                      <a:pt x="0" y="0"/>
                      <a:pt x="0" y="0"/>
                    </a:cubicBezTo>
                    <a:cubicBezTo>
                      <a:pt x="1" y="1"/>
                      <a:pt x="1" y="1"/>
                      <a:pt x="2" y="2"/>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4" name="Freeform 70"/>
              <p:cNvSpPr/>
              <p:nvPr/>
            </p:nvSpPr>
            <p:spPr bwMode="auto">
              <a:xfrm>
                <a:off x="6695" y="3345"/>
                <a:ext cx="57" cy="47"/>
              </a:xfrm>
              <a:custGeom>
                <a:avLst/>
                <a:gdLst>
                  <a:gd name="T0" fmla="*/ 21 w 24"/>
                  <a:gd name="T1" fmla="*/ 0 h 20"/>
                  <a:gd name="T2" fmla="*/ 14 w 24"/>
                  <a:gd name="T3" fmla="*/ 9 h 20"/>
                  <a:gd name="T4" fmla="*/ 10 w 24"/>
                  <a:gd name="T5" fmla="*/ 10 h 20"/>
                  <a:gd name="T6" fmla="*/ 0 w 24"/>
                  <a:gd name="T7" fmla="*/ 20 h 20"/>
                  <a:gd name="T8" fmla="*/ 2 w 24"/>
                  <a:gd name="T9" fmla="*/ 20 h 20"/>
                  <a:gd name="T10" fmla="*/ 17 w 24"/>
                  <a:gd name="T11" fmla="*/ 16 h 20"/>
                  <a:gd name="T12" fmla="*/ 24 w 24"/>
                  <a:gd name="T13" fmla="*/ 5 h 20"/>
                  <a:gd name="T14" fmla="*/ 21 w 24"/>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0">
                    <a:moveTo>
                      <a:pt x="21" y="0"/>
                    </a:moveTo>
                    <a:cubicBezTo>
                      <a:pt x="16" y="0"/>
                      <a:pt x="18" y="7"/>
                      <a:pt x="14" y="9"/>
                    </a:cubicBezTo>
                    <a:cubicBezTo>
                      <a:pt x="13" y="10"/>
                      <a:pt x="11" y="10"/>
                      <a:pt x="10" y="10"/>
                    </a:cubicBezTo>
                    <a:cubicBezTo>
                      <a:pt x="0" y="20"/>
                      <a:pt x="0" y="20"/>
                      <a:pt x="0" y="20"/>
                    </a:cubicBezTo>
                    <a:cubicBezTo>
                      <a:pt x="1" y="20"/>
                      <a:pt x="2" y="20"/>
                      <a:pt x="2" y="20"/>
                    </a:cubicBezTo>
                    <a:cubicBezTo>
                      <a:pt x="9" y="20"/>
                      <a:pt x="12" y="17"/>
                      <a:pt x="17" y="16"/>
                    </a:cubicBezTo>
                    <a:cubicBezTo>
                      <a:pt x="17" y="10"/>
                      <a:pt x="24" y="12"/>
                      <a:pt x="24" y="5"/>
                    </a:cubicBezTo>
                    <a:cubicBezTo>
                      <a:pt x="24" y="3"/>
                      <a:pt x="23"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5" name="Freeform 71"/>
              <p:cNvSpPr/>
              <p:nvPr/>
            </p:nvSpPr>
            <p:spPr bwMode="auto">
              <a:xfrm>
                <a:off x="6300" y="3267"/>
                <a:ext cx="29" cy="24"/>
              </a:xfrm>
              <a:custGeom>
                <a:avLst/>
                <a:gdLst>
                  <a:gd name="T0" fmla="*/ 12 w 12"/>
                  <a:gd name="T1" fmla="*/ 0 h 10"/>
                  <a:gd name="T2" fmla="*/ 4 w 12"/>
                  <a:gd name="T3" fmla="*/ 5 h 10"/>
                  <a:gd name="T4" fmla="*/ 0 w 12"/>
                  <a:gd name="T5" fmla="*/ 7 h 10"/>
                  <a:gd name="T6" fmla="*/ 2 w 12"/>
                  <a:gd name="T7" fmla="*/ 10 h 10"/>
                  <a:gd name="T8" fmla="*/ 12 w 12"/>
                  <a:gd name="T9" fmla="*/ 0 h 10"/>
                </a:gdLst>
                <a:ahLst/>
                <a:cxnLst>
                  <a:cxn ang="0">
                    <a:pos x="T0" y="T1"/>
                  </a:cxn>
                  <a:cxn ang="0">
                    <a:pos x="T2" y="T3"/>
                  </a:cxn>
                  <a:cxn ang="0">
                    <a:pos x="T4" y="T5"/>
                  </a:cxn>
                  <a:cxn ang="0">
                    <a:pos x="T6" y="T7"/>
                  </a:cxn>
                  <a:cxn ang="0">
                    <a:pos x="T8" y="T9"/>
                  </a:cxn>
                </a:cxnLst>
                <a:rect l="0" t="0" r="r" b="b"/>
                <a:pathLst>
                  <a:path w="12" h="10">
                    <a:moveTo>
                      <a:pt x="12" y="0"/>
                    </a:moveTo>
                    <a:cubicBezTo>
                      <a:pt x="9" y="1"/>
                      <a:pt x="7" y="5"/>
                      <a:pt x="4" y="5"/>
                    </a:cubicBezTo>
                    <a:cubicBezTo>
                      <a:pt x="2" y="5"/>
                      <a:pt x="0" y="6"/>
                      <a:pt x="0" y="7"/>
                    </a:cubicBezTo>
                    <a:cubicBezTo>
                      <a:pt x="0" y="9"/>
                      <a:pt x="1" y="10"/>
                      <a:pt x="2" y="10"/>
                    </a:cubicBezTo>
                    <a:cubicBezTo>
                      <a:pt x="12" y="0"/>
                      <a:pt x="12" y="0"/>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6" name="Freeform 72"/>
              <p:cNvSpPr/>
              <p:nvPr/>
            </p:nvSpPr>
            <p:spPr bwMode="auto">
              <a:xfrm>
                <a:off x="6326" y="3274"/>
                <a:ext cx="47" cy="57"/>
              </a:xfrm>
              <a:custGeom>
                <a:avLst/>
                <a:gdLst>
                  <a:gd name="T0" fmla="*/ 14 w 20"/>
                  <a:gd name="T1" fmla="*/ 0 h 24"/>
                  <a:gd name="T2" fmla="*/ 1 w 20"/>
                  <a:gd name="T3" fmla="*/ 14 h 24"/>
                  <a:gd name="T4" fmla="*/ 0 w 20"/>
                  <a:gd name="T5" fmla="*/ 14 h 24"/>
                  <a:gd name="T6" fmla="*/ 2 w 20"/>
                  <a:gd name="T7" fmla="*/ 14 h 24"/>
                  <a:gd name="T8" fmla="*/ 5 w 20"/>
                  <a:gd name="T9" fmla="*/ 14 h 24"/>
                  <a:gd name="T10" fmla="*/ 8 w 20"/>
                  <a:gd name="T11" fmla="*/ 14 h 24"/>
                  <a:gd name="T12" fmla="*/ 14 w 20"/>
                  <a:gd name="T13" fmla="*/ 12 h 24"/>
                  <a:gd name="T14" fmla="*/ 16 w 20"/>
                  <a:gd name="T15" fmla="*/ 12 h 24"/>
                  <a:gd name="T16" fmla="*/ 0 w 20"/>
                  <a:gd name="T17" fmla="*/ 18 h 24"/>
                  <a:gd name="T18" fmla="*/ 6 w 20"/>
                  <a:gd name="T19" fmla="*/ 22 h 24"/>
                  <a:gd name="T20" fmla="*/ 7 w 20"/>
                  <a:gd name="T21" fmla="*/ 24 h 24"/>
                  <a:gd name="T22" fmla="*/ 20 w 20"/>
                  <a:gd name="T23" fmla="*/ 12 h 24"/>
                  <a:gd name="T24" fmla="*/ 20 w 20"/>
                  <a:gd name="T25" fmla="*/ 3 h 24"/>
                  <a:gd name="T26" fmla="*/ 14 w 20"/>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4">
                    <a:moveTo>
                      <a:pt x="14" y="0"/>
                    </a:moveTo>
                    <a:cubicBezTo>
                      <a:pt x="1" y="14"/>
                      <a:pt x="1" y="14"/>
                      <a:pt x="1" y="14"/>
                    </a:cubicBezTo>
                    <a:cubicBezTo>
                      <a:pt x="0" y="14"/>
                      <a:pt x="0" y="14"/>
                      <a:pt x="0" y="14"/>
                    </a:cubicBezTo>
                    <a:cubicBezTo>
                      <a:pt x="1" y="14"/>
                      <a:pt x="1" y="14"/>
                      <a:pt x="2" y="14"/>
                    </a:cubicBezTo>
                    <a:cubicBezTo>
                      <a:pt x="3" y="14"/>
                      <a:pt x="4" y="14"/>
                      <a:pt x="5" y="14"/>
                    </a:cubicBezTo>
                    <a:cubicBezTo>
                      <a:pt x="6" y="14"/>
                      <a:pt x="7" y="14"/>
                      <a:pt x="8" y="14"/>
                    </a:cubicBezTo>
                    <a:cubicBezTo>
                      <a:pt x="10" y="14"/>
                      <a:pt x="11" y="14"/>
                      <a:pt x="14" y="12"/>
                    </a:cubicBezTo>
                    <a:cubicBezTo>
                      <a:pt x="16" y="12"/>
                      <a:pt x="16" y="12"/>
                      <a:pt x="16" y="12"/>
                    </a:cubicBezTo>
                    <a:cubicBezTo>
                      <a:pt x="14" y="17"/>
                      <a:pt x="4" y="16"/>
                      <a:pt x="0" y="18"/>
                    </a:cubicBezTo>
                    <a:cubicBezTo>
                      <a:pt x="1" y="20"/>
                      <a:pt x="4" y="20"/>
                      <a:pt x="6" y="22"/>
                    </a:cubicBezTo>
                    <a:cubicBezTo>
                      <a:pt x="6" y="23"/>
                      <a:pt x="7" y="23"/>
                      <a:pt x="7" y="24"/>
                    </a:cubicBezTo>
                    <a:cubicBezTo>
                      <a:pt x="20" y="12"/>
                      <a:pt x="20" y="12"/>
                      <a:pt x="20" y="12"/>
                    </a:cubicBezTo>
                    <a:cubicBezTo>
                      <a:pt x="20" y="9"/>
                      <a:pt x="20" y="6"/>
                      <a:pt x="20" y="3"/>
                    </a:cubicBezTo>
                    <a:cubicBezTo>
                      <a:pt x="17" y="2"/>
                      <a:pt x="16" y="1"/>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7" name="Freeform 73"/>
              <p:cNvSpPr/>
              <p:nvPr/>
            </p:nvSpPr>
            <p:spPr bwMode="auto">
              <a:xfrm>
                <a:off x="6369" y="3288"/>
                <a:ext cx="90" cy="67"/>
              </a:xfrm>
              <a:custGeom>
                <a:avLst/>
                <a:gdLst>
                  <a:gd name="T0" fmla="*/ 35 w 38"/>
                  <a:gd name="T1" fmla="*/ 0 h 28"/>
                  <a:gd name="T2" fmla="*/ 25 w 38"/>
                  <a:gd name="T3" fmla="*/ 7 h 28"/>
                  <a:gd name="T4" fmla="*/ 18 w 38"/>
                  <a:gd name="T5" fmla="*/ 11 h 28"/>
                  <a:gd name="T6" fmla="*/ 12 w 38"/>
                  <a:gd name="T7" fmla="*/ 16 h 28"/>
                  <a:gd name="T8" fmla="*/ 8 w 38"/>
                  <a:gd name="T9" fmla="*/ 14 h 28"/>
                  <a:gd name="T10" fmla="*/ 0 w 38"/>
                  <a:gd name="T11" fmla="*/ 22 h 28"/>
                  <a:gd name="T12" fmla="*/ 9 w 38"/>
                  <a:gd name="T13" fmla="*/ 28 h 28"/>
                  <a:gd name="T14" fmla="*/ 10 w 38"/>
                  <a:gd name="T15" fmla="*/ 28 h 28"/>
                  <a:gd name="T16" fmla="*/ 38 w 38"/>
                  <a:gd name="T17" fmla="*/ 1 h 28"/>
                  <a:gd name="T18" fmla="*/ 37 w 38"/>
                  <a:gd name="T19" fmla="*/ 1 h 28"/>
                  <a:gd name="T20" fmla="*/ 35 w 38"/>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35" y="0"/>
                    </a:moveTo>
                    <a:cubicBezTo>
                      <a:pt x="32" y="0"/>
                      <a:pt x="28" y="6"/>
                      <a:pt x="25" y="7"/>
                    </a:cubicBezTo>
                    <a:cubicBezTo>
                      <a:pt x="21" y="8"/>
                      <a:pt x="20" y="9"/>
                      <a:pt x="18" y="11"/>
                    </a:cubicBezTo>
                    <a:cubicBezTo>
                      <a:pt x="17" y="12"/>
                      <a:pt x="14" y="16"/>
                      <a:pt x="12" y="16"/>
                    </a:cubicBezTo>
                    <a:cubicBezTo>
                      <a:pt x="11" y="16"/>
                      <a:pt x="10" y="15"/>
                      <a:pt x="8" y="14"/>
                    </a:cubicBezTo>
                    <a:cubicBezTo>
                      <a:pt x="0" y="22"/>
                      <a:pt x="0" y="22"/>
                      <a:pt x="0" y="22"/>
                    </a:cubicBezTo>
                    <a:cubicBezTo>
                      <a:pt x="3" y="23"/>
                      <a:pt x="5" y="28"/>
                      <a:pt x="9" y="28"/>
                    </a:cubicBezTo>
                    <a:cubicBezTo>
                      <a:pt x="9" y="28"/>
                      <a:pt x="10" y="28"/>
                      <a:pt x="10" y="28"/>
                    </a:cubicBezTo>
                    <a:cubicBezTo>
                      <a:pt x="38" y="1"/>
                      <a:pt x="38" y="1"/>
                      <a:pt x="38" y="1"/>
                    </a:cubicBezTo>
                    <a:cubicBezTo>
                      <a:pt x="37" y="1"/>
                      <a:pt x="37" y="1"/>
                      <a:pt x="37" y="1"/>
                    </a:cubicBezTo>
                    <a:cubicBezTo>
                      <a:pt x="36" y="1"/>
                      <a:pt x="35" y="1"/>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8" name="Freeform 74"/>
              <p:cNvSpPr/>
              <p:nvPr/>
            </p:nvSpPr>
            <p:spPr bwMode="auto">
              <a:xfrm>
                <a:off x="6426" y="3303"/>
                <a:ext cx="87" cy="70"/>
              </a:xfrm>
              <a:custGeom>
                <a:avLst/>
                <a:gdLst>
                  <a:gd name="T0" fmla="*/ 31 w 37"/>
                  <a:gd name="T1" fmla="*/ 0 h 30"/>
                  <a:gd name="T2" fmla="*/ 24 w 37"/>
                  <a:gd name="T3" fmla="*/ 0 h 30"/>
                  <a:gd name="T4" fmla="*/ 0 w 37"/>
                  <a:gd name="T5" fmla="*/ 24 h 30"/>
                  <a:gd name="T6" fmla="*/ 1 w 37"/>
                  <a:gd name="T7" fmla="*/ 25 h 30"/>
                  <a:gd name="T8" fmla="*/ 10 w 37"/>
                  <a:gd name="T9" fmla="*/ 30 h 30"/>
                  <a:gd name="T10" fmla="*/ 36 w 37"/>
                  <a:gd name="T11" fmla="*/ 4 h 30"/>
                  <a:gd name="T12" fmla="*/ 36 w 37"/>
                  <a:gd name="T13" fmla="*/ 3 h 30"/>
                  <a:gd name="T14" fmla="*/ 37 w 37"/>
                  <a:gd name="T15" fmla="*/ 3 h 30"/>
                  <a:gd name="T16" fmla="*/ 31 w 37"/>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0">
                    <a:moveTo>
                      <a:pt x="31" y="0"/>
                    </a:moveTo>
                    <a:cubicBezTo>
                      <a:pt x="24" y="0"/>
                      <a:pt x="24" y="0"/>
                      <a:pt x="24" y="0"/>
                    </a:cubicBezTo>
                    <a:cubicBezTo>
                      <a:pt x="0" y="24"/>
                      <a:pt x="0" y="24"/>
                      <a:pt x="0" y="24"/>
                    </a:cubicBezTo>
                    <a:cubicBezTo>
                      <a:pt x="0" y="25"/>
                      <a:pt x="1" y="25"/>
                      <a:pt x="1" y="25"/>
                    </a:cubicBezTo>
                    <a:cubicBezTo>
                      <a:pt x="3" y="26"/>
                      <a:pt x="7" y="28"/>
                      <a:pt x="10" y="30"/>
                    </a:cubicBezTo>
                    <a:cubicBezTo>
                      <a:pt x="36" y="4"/>
                      <a:pt x="36" y="4"/>
                      <a:pt x="36" y="4"/>
                    </a:cubicBezTo>
                    <a:cubicBezTo>
                      <a:pt x="36" y="3"/>
                      <a:pt x="36" y="3"/>
                      <a:pt x="36" y="3"/>
                    </a:cubicBezTo>
                    <a:cubicBezTo>
                      <a:pt x="37" y="3"/>
                      <a:pt x="37" y="3"/>
                      <a:pt x="37" y="3"/>
                    </a:cubicBezTo>
                    <a:cubicBezTo>
                      <a:pt x="35" y="3"/>
                      <a:pt x="32" y="3"/>
                      <a:pt x="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9" name="Freeform 75"/>
              <p:cNvSpPr/>
              <p:nvPr/>
            </p:nvSpPr>
            <p:spPr bwMode="auto">
              <a:xfrm>
                <a:off x="6449" y="3324"/>
                <a:ext cx="121" cy="109"/>
              </a:xfrm>
              <a:custGeom>
                <a:avLst/>
                <a:gdLst>
                  <a:gd name="T0" fmla="*/ 37 w 51"/>
                  <a:gd name="T1" fmla="*/ 0 h 46"/>
                  <a:gd name="T2" fmla="*/ 5 w 51"/>
                  <a:gd name="T3" fmla="*/ 32 h 46"/>
                  <a:gd name="T4" fmla="*/ 8 w 51"/>
                  <a:gd name="T5" fmla="*/ 38 h 46"/>
                  <a:gd name="T6" fmla="*/ 0 w 51"/>
                  <a:gd name="T7" fmla="*/ 44 h 46"/>
                  <a:gd name="T8" fmla="*/ 4 w 51"/>
                  <a:gd name="T9" fmla="*/ 46 h 46"/>
                  <a:gd name="T10" fmla="*/ 5 w 51"/>
                  <a:gd name="T11" fmla="*/ 46 h 46"/>
                  <a:gd name="T12" fmla="*/ 7 w 51"/>
                  <a:gd name="T13" fmla="*/ 46 h 46"/>
                  <a:gd name="T14" fmla="*/ 51 w 51"/>
                  <a:gd name="T15" fmla="*/ 3 h 46"/>
                  <a:gd name="T16" fmla="*/ 48 w 51"/>
                  <a:gd name="T17" fmla="*/ 2 h 46"/>
                  <a:gd name="T18" fmla="*/ 37 w 51"/>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6">
                    <a:moveTo>
                      <a:pt x="37" y="0"/>
                    </a:moveTo>
                    <a:cubicBezTo>
                      <a:pt x="5" y="32"/>
                      <a:pt x="5" y="32"/>
                      <a:pt x="5" y="32"/>
                    </a:cubicBezTo>
                    <a:cubicBezTo>
                      <a:pt x="5" y="34"/>
                      <a:pt x="6" y="36"/>
                      <a:pt x="8" y="38"/>
                    </a:cubicBezTo>
                    <a:cubicBezTo>
                      <a:pt x="6" y="39"/>
                      <a:pt x="0" y="40"/>
                      <a:pt x="0" y="44"/>
                    </a:cubicBezTo>
                    <a:cubicBezTo>
                      <a:pt x="0" y="46"/>
                      <a:pt x="2" y="46"/>
                      <a:pt x="4" y="46"/>
                    </a:cubicBezTo>
                    <a:cubicBezTo>
                      <a:pt x="4" y="46"/>
                      <a:pt x="5" y="46"/>
                      <a:pt x="5" y="46"/>
                    </a:cubicBezTo>
                    <a:cubicBezTo>
                      <a:pt x="7" y="46"/>
                      <a:pt x="7" y="46"/>
                      <a:pt x="7" y="46"/>
                    </a:cubicBezTo>
                    <a:cubicBezTo>
                      <a:pt x="51" y="3"/>
                      <a:pt x="51" y="3"/>
                      <a:pt x="51" y="3"/>
                    </a:cubicBezTo>
                    <a:cubicBezTo>
                      <a:pt x="50" y="2"/>
                      <a:pt x="49" y="2"/>
                      <a:pt x="48" y="2"/>
                    </a:cubicBezTo>
                    <a:cubicBezTo>
                      <a:pt x="45" y="2"/>
                      <a:pt x="41" y="1"/>
                      <a:pt x="3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0" name="Freeform 76"/>
              <p:cNvSpPr/>
              <p:nvPr/>
            </p:nvSpPr>
            <p:spPr bwMode="auto">
              <a:xfrm>
                <a:off x="6501" y="3345"/>
                <a:ext cx="114" cy="107"/>
              </a:xfrm>
              <a:custGeom>
                <a:avLst/>
                <a:gdLst>
                  <a:gd name="T0" fmla="*/ 38 w 48"/>
                  <a:gd name="T1" fmla="*/ 0 h 45"/>
                  <a:gd name="T2" fmla="*/ 0 w 48"/>
                  <a:gd name="T3" fmla="*/ 38 h 45"/>
                  <a:gd name="T4" fmla="*/ 9 w 48"/>
                  <a:gd name="T5" fmla="*/ 45 h 45"/>
                  <a:gd name="T6" fmla="*/ 48 w 48"/>
                  <a:gd name="T7" fmla="*/ 7 h 45"/>
                  <a:gd name="T8" fmla="*/ 39 w 48"/>
                  <a:gd name="T9" fmla="*/ 0 h 45"/>
                  <a:gd name="T10" fmla="*/ 38 w 48"/>
                  <a:gd name="T11" fmla="*/ 0 h 45"/>
                </a:gdLst>
                <a:ahLst/>
                <a:cxnLst>
                  <a:cxn ang="0">
                    <a:pos x="T0" y="T1"/>
                  </a:cxn>
                  <a:cxn ang="0">
                    <a:pos x="T2" y="T3"/>
                  </a:cxn>
                  <a:cxn ang="0">
                    <a:pos x="T4" y="T5"/>
                  </a:cxn>
                  <a:cxn ang="0">
                    <a:pos x="T6" y="T7"/>
                  </a:cxn>
                  <a:cxn ang="0">
                    <a:pos x="T8" y="T9"/>
                  </a:cxn>
                  <a:cxn ang="0">
                    <a:pos x="T10" y="T11"/>
                  </a:cxn>
                </a:cxnLst>
                <a:rect l="0" t="0" r="r" b="b"/>
                <a:pathLst>
                  <a:path w="48" h="45">
                    <a:moveTo>
                      <a:pt x="38" y="0"/>
                    </a:moveTo>
                    <a:cubicBezTo>
                      <a:pt x="0" y="38"/>
                      <a:pt x="0" y="38"/>
                      <a:pt x="0" y="38"/>
                    </a:cubicBezTo>
                    <a:cubicBezTo>
                      <a:pt x="3" y="40"/>
                      <a:pt x="5" y="44"/>
                      <a:pt x="9" y="45"/>
                    </a:cubicBezTo>
                    <a:cubicBezTo>
                      <a:pt x="48" y="7"/>
                      <a:pt x="48" y="7"/>
                      <a:pt x="48" y="7"/>
                    </a:cubicBezTo>
                    <a:cubicBezTo>
                      <a:pt x="46" y="4"/>
                      <a:pt x="43" y="2"/>
                      <a:pt x="39" y="0"/>
                    </a:cubicBezTo>
                    <a:cubicBezTo>
                      <a:pt x="39" y="0"/>
                      <a:pt x="38" y="0"/>
                      <a:pt x="3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1" name="Freeform 77"/>
              <p:cNvSpPr/>
              <p:nvPr/>
            </p:nvSpPr>
            <p:spPr bwMode="auto">
              <a:xfrm>
                <a:off x="6593" y="3381"/>
                <a:ext cx="64" cy="49"/>
              </a:xfrm>
              <a:custGeom>
                <a:avLst/>
                <a:gdLst>
                  <a:gd name="T0" fmla="*/ 16 w 27"/>
                  <a:gd name="T1" fmla="*/ 0 h 21"/>
                  <a:gd name="T2" fmla="*/ 0 w 27"/>
                  <a:gd name="T3" fmla="*/ 15 h 21"/>
                  <a:gd name="T4" fmla="*/ 11 w 27"/>
                  <a:gd name="T5" fmla="*/ 21 h 21"/>
                  <a:gd name="T6" fmla="*/ 21 w 27"/>
                  <a:gd name="T7" fmla="*/ 11 h 21"/>
                  <a:gd name="T8" fmla="*/ 21 w 27"/>
                  <a:gd name="T9" fmla="*/ 10 h 21"/>
                  <a:gd name="T10" fmla="*/ 24 w 27"/>
                  <a:gd name="T11" fmla="*/ 8 h 21"/>
                  <a:gd name="T12" fmla="*/ 27 w 27"/>
                  <a:gd name="T13" fmla="*/ 5 h 21"/>
                  <a:gd name="T14" fmla="*/ 27 w 27"/>
                  <a:gd name="T15" fmla="*/ 5 h 21"/>
                  <a:gd name="T16" fmla="*/ 22 w 27"/>
                  <a:gd name="T17" fmla="*/ 1 h 21"/>
                  <a:gd name="T18" fmla="*/ 21 w 27"/>
                  <a:gd name="T19" fmla="*/ 1 h 21"/>
                  <a:gd name="T20" fmla="*/ 20 w 27"/>
                  <a:gd name="T21" fmla="*/ 1 h 21"/>
                  <a:gd name="T22" fmla="*/ 17 w 27"/>
                  <a:gd name="T23" fmla="*/ 1 h 21"/>
                  <a:gd name="T24" fmla="*/ 16 w 27"/>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1">
                    <a:moveTo>
                      <a:pt x="16" y="0"/>
                    </a:moveTo>
                    <a:cubicBezTo>
                      <a:pt x="0" y="15"/>
                      <a:pt x="0" y="15"/>
                      <a:pt x="0" y="15"/>
                    </a:cubicBezTo>
                    <a:cubicBezTo>
                      <a:pt x="5" y="16"/>
                      <a:pt x="8" y="18"/>
                      <a:pt x="11" y="21"/>
                    </a:cubicBezTo>
                    <a:cubicBezTo>
                      <a:pt x="21" y="11"/>
                      <a:pt x="21" y="11"/>
                      <a:pt x="21" y="11"/>
                    </a:cubicBezTo>
                    <a:cubicBezTo>
                      <a:pt x="21" y="10"/>
                      <a:pt x="21" y="10"/>
                      <a:pt x="21" y="10"/>
                    </a:cubicBezTo>
                    <a:cubicBezTo>
                      <a:pt x="21" y="9"/>
                      <a:pt x="23" y="8"/>
                      <a:pt x="24" y="8"/>
                    </a:cubicBezTo>
                    <a:cubicBezTo>
                      <a:pt x="27" y="5"/>
                      <a:pt x="27" y="5"/>
                      <a:pt x="27" y="5"/>
                    </a:cubicBezTo>
                    <a:cubicBezTo>
                      <a:pt x="27" y="5"/>
                      <a:pt x="27" y="5"/>
                      <a:pt x="27" y="5"/>
                    </a:cubicBezTo>
                    <a:cubicBezTo>
                      <a:pt x="27" y="1"/>
                      <a:pt x="24" y="1"/>
                      <a:pt x="22" y="1"/>
                    </a:cubicBezTo>
                    <a:cubicBezTo>
                      <a:pt x="21" y="1"/>
                      <a:pt x="21" y="1"/>
                      <a:pt x="21" y="1"/>
                    </a:cubicBezTo>
                    <a:cubicBezTo>
                      <a:pt x="21" y="1"/>
                      <a:pt x="20" y="1"/>
                      <a:pt x="20" y="1"/>
                    </a:cubicBezTo>
                    <a:cubicBezTo>
                      <a:pt x="19" y="1"/>
                      <a:pt x="18" y="1"/>
                      <a:pt x="17" y="1"/>
                    </a:cubicBezTo>
                    <a:cubicBezTo>
                      <a:pt x="17" y="0"/>
                      <a:pt x="16" y="0"/>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2" name="Freeform 78"/>
              <p:cNvSpPr/>
              <p:nvPr/>
            </p:nvSpPr>
            <p:spPr bwMode="auto">
              <a:xfrm>
                <a:off x="6638" y="3428"/>
                <a:ext cx="38" cy="42"/>
              </a:xfrm>
              <a:custGeom>
                <a:avLst/>
                <a:gdLst>
                  <a:gd name="T0" fmla="*/ 9 w 16"/>
                  <a:gd name="T1" fmla="*/ 0 h 18"/>
                  <a:gd name="T2" fmla="*/ 0 w 16"/>
                  <a:gd name="T3" fmla="*/ 9 h 18"/>
                  <a:gd name="T4" fmla="*/ 0 w 16"/>
                  <a:gd name="T5" fmla="*/ 10 h 18"/>
                  <a:gd name="T6" fmla="*/ 3 w 16"/>
                  <a:gd name="T7" fmla="*/ 13 h 18"/>
                  <a:gd name="T8" fmla="*/ 7 w 16"/>
                  <a:gd name="T9" fmla="*/ 18 h 18"/>
                  <a:gd name="T10" fmla="*/ 16 w 16"/>
                  <a:gd name="T11" fmla="*/ 9 h 18"/>
                  <a:gd name="T12" fmla="*/ 13 w 16"/>
                  <a:gd name="T13" fmla="*/ 7 h 18"/>
                  <a:gd name="T14" fmla="*/ 9 w 16"/>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9" y="0"/>
                    </a:moveTo>
                    <a:cubicBezTo>
                      <a:pt x="0" y="9"/>
                      <a:pt x="0" y="9"/>
                      <a:pt x="0" y="9"/>
                    </a:cubicBezTo>
                    <a:cubicBezTo>
                      <a:pt x="0" y="10"/>
                      <a:pt x="0" y="10"/>
                      <a:pt x="0" y="10"/>
                    </a:cubicBezTo>
                    <a:cubicBezTo>
                      <a:pt x="1" y="10"/>
                      <a:pt x="3" y="12"/>
                      <a:pt x="3" y="13"/>
                    </a:cubicBezTo>
                    <a:cubicBezTo>
                      <a:pt x="3" y="15"/>
                      <a:pt x="5" y="16"/>
                      <a:pt x="7" y="18"/>
                    </a:cubicBezTo>
                    <a:cubicBezTo>
                      <a:pt x="16" y="9"/>
                      <a:pt x="16" y="9"/>
                      <a:pt x="16" y="9"/>
                    </a:cubicBezTo>
                    <a:cubicBezTo>
                      <a:pt x="15" y="8"/>
                      <a:pt x="13" y="7"/>
                      <a:pt x="13" y="7"/>
                    </a:cubicBezTo>
                    <a:cubicBezTo>
                      <a:pt x="11" y="4"/>
                      <a:pt x="11" y="2"/>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3" name="Freeform 79"/>
              <p:cNvSpPr/>
              <p:nvPr/>
            </p:nvSpPr>
            <p:spPr bwMode="auto">
              <a:xfrm>
                <a:off x="6681" y="3461"/>
                <a:ext cx="40" cy="26"/>
              </a:xfrm>
              <a:custGeom>
                <a:avLst/>
                <a:gdLst>
                  <a:gd name="T0" fmla="*/ 8 w 17"/>
                  <a:gd name="T1" fmla="*/ 0 h 11"/>
                  <a:gd name="T2" fmla="*/ 0 w 17"/>
                  <a:gd name="T3" fmla="*/ 8 h 11"/>
                  <a:gd name="T4" fmla="*/ 5 w 17"/>
                  <a:gd name="T5" fmla="*/ 8 h 11"/>
                  <a:gd name="T6" fmla="*/ 11 w 17"/>
                  <a:gd name="T7" fmla="*/ 11 h 11"/>
                  <a:gd name="T8" fmla="*/ 13 w 17"/>
                  <a:gd name="T9" fmla="*/ 11 h 11"/>
                  <a:gd name="T10" fmla="*/ 17 w 17"/>
                  <a:gd name="T11" fmla="*/ 5 h 11"/>
                  <a:gd name="T12" fmla="*/ 11 w 17"/>
                  <a:gd name="T13" fmla="*/ 4 h 11"/>
                  <a:gd name="T14" fmla="*/ 8 w 1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8" y="0"/>
                    </a:moveTo>
                    <a:cubicBezTo>
                      <a:pt x="0" y="8"/>
                      <a:pt x="0" y="8"/>
                      <a:pt x="0" y="8"/>
                    </a:cubicBezTo>
                    <a:cubicBezTo>
                      <a:pt x="5" y="8"/>
                      <a:pt x="5" y="8"/>
                      <a:pt x="5" y="8"/>
                    </a:cubicBezTo>
                    <a:cubicBezTo>
                      <a:pt x="6" y="8"/>
                      <a:pt x="10" y="11"/>
                      <a:pt x="11" y="11"/>
                    </a:cubicBezTo>
                    <a:cubicBezTo>
                      <a:pt x="11" y="11"/>
                      <a:pt x="12" y="11"/>
                      <a:pt x="13" y="11"/>
                    </a:cubicBezTo>
                    <a:cubicBezTo>
                      <a:pt x="13" y="8"/>
                      <a:pt x="15" y="7"/>
                      <a:pt x="17" y="5"/>
                    </a:cubicBezTo>
                    <a:cubicBezTo>
                      <a:pt x="16" y="5"/>
                      <a:pt x="11" y="5"/>
                      <a:pt x="11" y="4"/>
                    </a:cubicBezTo>
                    <a:cubicBezTo>
                      <a:pt x="10" y="3"/>
                      <a:pt x="9" y="1"/>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4" name="Freeform 80"/>
              <p:cNvSpPr/>
              <p:nvPr/>
            </p:nvSpPr>
            <p:spPr bwMode="auto">
              <a:xfrm>
                <a:off x="6726" y="3314"/>
                <a:ext cx="7" cy="5"/>
              </a:xfrm>
              <a:custGeom>
                <a:avLst/>
                <a:gdLst>
                  <a:gd name="T0" fmla="*/ 0 w 3"/>
                  <a:gd name="T1" fmla="*/ 0 h 2"/>
                  <a:gd name="T2" fmla="*/ 2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1" y="1"/>
                      <a:pt x="2" y="1"/>
                      <a:pt x="2" y="2"/>
                    </a:cubicBezTo>
                    <a:cubicBezTo>
                      <a:pt x="3" y="1"/>
                      <a:pt x="3" y="1"/>
                      <a:pt x="3" y="1"/>
                    </a:cubicBezTo>
                    <a:cubicBezTo>
                      <a:pt x="2" y="0"/>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5" name="Freeform 81"/>
              <p:cNvSpPr/>
              <p:nvPr/>
            </p:nvSpPr>
            <p:spPr bwMode="auto">
              <a:xfrm>
                <a:off x="6752" y="3333"/>
                <a:ext cx="16" cy="22"/>
              </a:xfrm>
              <a:custGeom>
                <a:avLst/>
                <a:gdLst>
                  <a:gd name="T0" fmla="*/ 1 w 7"/>
                  <a:gd name="T1" fmla="*/ 0 h 9"/>
                  <a:gd name="T2" fmla="*/ 0 w 7"/>
                  <a:gd name="T3" fmla="*/ 1 h 9"/>
                  <a:gd name="T4" fmla="*/ 2 w 7"/>
                  <a:gd name="T5" fmla="*/ 3 h 9"/>
                  <a:gd name="T6" fmla="*/ 5 w 7"/>
                  <a:gd name="T7" fmla="*/ 9 h 9"/>
                  <a:gd name="T8" fmla="*/ 6 w 7"/>
                  <a:gd name="T9" fmla="*/ 9 h 9"/>
                  <a:gd name="T10" fmla="*/ 7 w 7"/>
                  <a:gd name="T11" fmla="*/ 9 h 9"/>
                  <a:gd name="T12" fmla="*/ 7 w 7"/>
                  <a:gd name="T13" fmla="*/ 7 h 9"/>
                  <a:gd name="T14" fmla="*/ 1 w 7"/>
                  <a:gd name="T15" fmla="*/ 1 h 9"/>
                  <a:gd name="T16" fmla="*/ 1 w 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1" y="0"/>
                    </a:moveTo>
                    <a:cubicBezTo>
                      <a:pt x="0" y="1"/>
                      <a:pt x="0" y="1"/>
                      <a:pt x="0" y="1"/>
                    </a:cubicBezTo>
                    <a:cubicBezTo>
                      <a:pt x="0" y="2"/>
                      <a:pt x="1" y="2"/>
                      <a:pt x="2" y="3"/>
                    </a:cubicBezTo>
                    <a:cubicBezTo>
                      <a:pt x="2" y="6"/>
                      <a:pt x="2" y="8"/>
                      <a:pt x="5" y="9"/>
                    </a:cubicBezTo>
                    <a:cubicBezTo>
                      <a:pt x="6" y="9"/>
                      <a:pt x="6" y="9"/>
                      <a:pt x="6" y="9"/>
                    </a:cubicBezTo>
                    <a:cubicBezTo>
                      <a:pt x="6" y="9"/>
                      <a:pt x="7" y="9"/>
                      <a:pt x="7" y="9"/>
                    </a:cubicBezTo>
                    <a:cubicBezTo>
                      <a:pt x="7" y="8"/>
                      <a:pt x="7" y="7"/>
                      <a:pt x="7" y="7"/>
                    </a:cubicBezTo>
                    <a:cubicBezTo>
                      <a:pt x="7" y="2"/>
                      <a:pt x="4" y="3"/>
                      <a:pt x="1" y="1"/>
                    </a:cubicBezTo>
                    <a:cubicBezTo>
                      <a:pt x="1" y="0"/>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6" name="Freeform 82"/>
              <p:cNvSpPr/>
              <p:nvPr/>
            </p:nvSpPr>
            <p:spPr bwMode="auto">
              <a:xfrm>
                <a:off x="6804" y="3373"/>
                <a:ext cx="12" cy="15"/>
              </a:xfrm>
              <a:custGeom>
                <a:avLst/>
                <a:gdLst>
                  <a:gd name="T0" fmla="*/ 0 w 5"/>
                  <a:gd name="T1" fmla="*/ 0 h 6"/>
                  <a:gd name="T2" fmla="*/ 4 w 5"/>
                  <a:gd name="T3" fmla="*/ 6 h 6"/>
                  <a:gd name="T4" fmla="*/ 5 w 5"/>
                  <a:gd name="T5" fmla="*/ 5 h 6"/>
                  <a:gd name="T6" fmla="*/ 0 w 5"/>
                  <a:gd name="T7" fmla="*/ 0 h 6"/>
                </a:gdLst>
                <a:ahLst/>
                <a:cxnLst>
                  <a:cxn ang="0">
                    <a:pos x="T0" y="T1"/>
                  </a:cxn>
                  <a:cxn ang="0">
                    <a:pos x="T2" y="T3"/>
                  </a:cxn>
                  <a:cxn ang="0">
                    <a:pos x="T4" y="T5"/>
                  </a:cxn>
                  <a:cxn ang="0">
                    <a:pos x="T6" y="T7"/>
                  </a:cxn>
                </a:cxnLst>
                <a:rect l="0" t="0" r="r" b="b"/>
                <a:pathLst>
                  <a:path w="5" h="6">
                    <a:moveTo>
                      <a:pt x="0" y="0"/>
                    </a:moveTo>
                    <a:cubicBezTo>
                      <a:pt x="0" y="2"/>
                      <a:pt x="2" y="5"/>
                      <a:pt x="4" y="6"/>
                    </a:cubicBezTo>
                    <a:cubicBezTo>
                      <a:pt x="5" y="5"/>
                      <a:pt x="5" y="5"/>
                      <a:pt x="5" y="5"/>
                    </a:cubicBezTo>
                    <a:cubicBezTo>
                      <a:pt x="4" y="3"/>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7" name="Freeform 83"/>
              <p:cNvSpPr/>
              <p:nvPr/>
            </p:nvSpPr>
            <p:spPr bwMode="auto">
              <a:xfrm>
                <a:off x="6941" y="3470"/>
                <a:ext cx="9" cy="12"/>
              </a:xfrm>
              <a:custGeom>
                <a:avLst/>
                <a:gdLst>
                  <a:gd name="T0" fmla="*/ 0 w 4"/>
                  <a:gd name="T1" fmla="*/ 0 h 5"/>
                  <a:gd name="T2" fmla="*/ 2 w 4"/>
                  <a:gd name="T3" fmla="*/ 5 h 5"/>
                  <a:gd name="T4" fmla="*/ 4 w 4"/>
                  <a:gd name="T5" fmla="*/ 2 h 5"/>
                  <a:gd name="T6" fmla="*/ 0 w 4"/>
                  <a:gd name="T7" fmla="*/ 0 h 5"/>
                </a:gdLst>
                <a:ahLst/>
                <a:cxnLst>
                  <a:cxn ang="0">
                    <a:pos x="T0" y="T1"/>
                  </a:cxn>
                  <a:cxn ang="0">
                    <a:pos x="T2" y="T3"/>
                  </a:cxn>
                  <a:cxn ang="0">
                    <a:pos x="T4" y="T5"/>
                  </a:cxn>
                  <a:cxn ang="0">
                    <a:pos x="T6" y="T7"/>
                  </a:cxn>
                </a:cxnLst>
                <a:rect l="0" t="0" r="r" b="b"/>
                <a:pathLst>
                  <a:path w="4" h="5">
                    <a:moveTo>
                      <a:pt x="0" y="0"/>
                    </a:moveTo>
                    <a:cubicBezTo>
                      <a:pt x="0" y="1"/>
                      <a:pt x="1" y="3"/>
                      <a:pt x="2" y="5"/>
                    </a:cubicBezTo>
                    <a:cubicBezTo>
                      <a:pt x="4" y="2"/>
                      <a:pt x="4" y="2"/>
                      <a:pt x="4" y="2"/>
                    </a:cubicBezTo>
                    <a:cubicBezTo>
                      <a:pt x="4" y="1"/>
                      <a:pt x="2"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8" name="Freeform 84"/>
              <p:cNvSpPr/>
              <p:nvPr/>
            </p:nvSpPr>
            <p:spPr bwMode="auto">
              <a:xfrm>
                <a:off x="6920" y="3461"/>
                <a:ext cx="14" cy="9"/>
              </a:xfrm>
              <a:custGeom>
                <a:avLst/>
                <a:gdLst>
                  <a:gd name="T0" fmla="*/ 3 w 6"/>
                  <a:gd name="T1" fmla="*/ 0 h 4"/>
                  <a:gd name="T2" fmla="*/ 0 w 6"/>
                  <a:gd name="T3" fmla="*/ 3 h 4"/>
                  <a:gd name="T4" fmla="*/ 5 w 6"/>
                  <a:gd name="T5" fmla="*/ 4 h 4"/>
                  <a:gd name="T6" fmla="*/ 6 w 6"/>
                  <a:gd name="T7" fmla="*/ 3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0" y="3"/>
                      <a:pt x="0" y="3"/>
                      <a:pt x="0" y="3"/>
                    </a:cubicBezTo>
                    <a:cubicBezTo>
                      <a:pt x="2" y="4"/>
                      <a:pt x="3" y="4"/>
                      <a:pt x="5" y="4"/>
                    </a:cubicBezTo>
                    <a:cubicBezTo>
                      <a:pt x="6" y="3"/>
                      <a:pt x="6" y="3"/>
                      <a:pt x="6" y="3"/>
                    </a:cubicBezTo>
                    <a:cubicBezTo>
                      <a:pt x="5" y="2"/>
                      <a:pt x="4"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9" name="Freeform 85"/>
              <p:cNvSpPr/>
              <p:nvPr/>
            </p:nvSpPr>
            <p:spPr bwMode="auto">
              <a:xfrm>
                <a:off x="6915" y="3430"/>
                <a:ext cx="5" cy="5"/>
              </a:xfrm>
              <a:custGeom>
                <a:avLst/>
                <a:gdLst>
                  <a:gd name="T0" fmla="*/ 0 w 2"/>
                  <a:gd name="T1" fmla="*/ 0 h 2"/>
                  <a:gd name="T2" fmla="*/ 1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1" y="2"/>
                    </a:cubicBezTo>
                    <a:cubicBezTo>
                      <a:pt x="2" y="1"/>
                      <a:pt x="2" y="1"/>
                      <a:pt x="2" y="1"/>
                    </a:cubicBezTo>
                    <a:cubicBezTo>
                      <a:pt x="1" y="1"/>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0" name="Freeform 86"/>
              <p:cNvSpPr/>
              <p:nvPr/>
            </p:nvSpPr>
            <p:spPr bwMode="auto">
              <a:xfrm>
                <a:off x="6887" y="3421"/>
                <a:ext cx="11" cy="7"/>
              </a:xfrm>
              <a:custGeom>
                <a:avLst/>
                <a:gdLst>
                  <a:gd name="T0" fmla="*/ 2 w 5"/>
                  <a:gd name="T1" fmla="*/ 0 h 3"/>
                  <a:gd name="T2" fmla="*/ 0 w 5"/>
                  <a:gd name="T3" fmla="*/ 3 h 3"/>
                  <a:gd name="T4" fmla="*/ 2 w 5"/>
                  <a:gd name="T5" fmla="*/ 3 h 3"/>
                  <a:gd name="T6" fmla="*/ 5 w 5"/>
                  <a:gd name="T7" fmla="*/ 2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cubicBezTo>
                      <a:pt x="0" y="3"/>
                      <a:pt x="0" y="3"/>
                      <a:pt x="0" y="3"/>
                    </a:cubicBezTo>
                    <a:cubicBezTo>
                      <a:pt x="1" y="3"/>
                      <a:pt x="2" y="3"/>
                      <a:pt x="2" y="3"/>
                    </a:cubicBezTo>
                    <a:cubicBezTo>
                      <a:pt x="3" y="3"/>
                      <a:pt x="4" y="2"/>
                      <a:pt x="5" y="2"/>
                    </a:cubicBezTo>
                    <a:cubicBezTo>
                      <a:pt x="4" y="1"/>
                      <a:pt x="3"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1" name="Freeform 87"/>
              <p:cNvSpPr/>
              <p:nvPr/>
            </p:nvSpPr>
            <p:spPr bwMode="auto">
              <a:xfrm>
                <a:off x="6839" y="3397"/>
                <a:ext cx="14" cy="7"/>
              </a:xfrm>
              <a:custGeom>
                <a:avLst/>
                <a:gdLst>
                  <a:gd name="T0" fmla="*/ 1 w 6"/>
                  <a:gd name="T1" fmla="*/ 0 h 3"/>
                  <a:gd name="T2" fmla="*/ 0 w 6"/>
                  <a:gd name="T3" fmla="*/ 1 h 3"/>
                  <a:gd name="T4" fmla="*/ 4 w 6"/>
                  <a:gd name="T5" fmla="*/ 3 h 3"/>
                  <a:gd name="T6" fmla="*/ 6 w 6"/>
                  <a:gd name="T7" fmla="*/ 3 h 3"/>
                  <a:gd name="T8" fmla="*/ 1 w 6"/>
                  <a:gd name="T9" fmla="*/ 0 h 3"/>
                </a:gdLst>
                <a:ahLst/>
                <a:cxnLst>
                  <a:cxn ang="0">
                    <a:pos x="T0" y="T1"/>
                  </a:cxn>
                  <a:cxn ang="0">
                    <a:pos x="T2" y="T3"/>
                  </a:cxn>
                  <a:cxn ang="0">
                    <a:pos x="T4" y="T5"/>
                  </a:cxn>
                  <a:cxn ang="0">
                    <a:pos x="T6" y="T7"/>
                  </a:cxn>
                  <a:cxn ang="0">
                    <a:pos x="T8" y="T9"/>
                  </a:cxn>
                </a:cxnLst>
                <a:rect l="0" t="0" r="r" b="b"/>
                <a:pathLst>
                  <a:path w="6" h="3">
                    <a:moveTo>
                      <a:pt x="1" y="0"/>
                    </a:moveTo>
                    <a:cubicBezTo>
                      <a:pt x="0" y="1"/>
                      <a:pt x="0" y="1"/>
                      <a:pt x="0" y="1"/>
                    </a:cubicBezTo>
                    <a:cubicBezTo>
                      <a:pt x="4" y="3"/>
                      <a:pt x="4" y="3"/>
                      <a:pt x="4" y="3"/>
                    </a:cubicBezTo>
                    <a:cubicBezTo>
                      <a:pt x="6" y="3"/>
                      <a:pt x="6" y="3"/>
                      <a:pt x="6" y="3"/>
                    </a:cubicBezTo>
                    <a:cubicBezTo>
                      <a:pt x="5" y="0"/>
                      <a:pt x="3" y="1"/>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2" name="Freeform 88"/>
              <p:cNvSpPr/>
              <p:nvPr/>
            </p:nvSpPr>
            <p:spPr bwMode="auto">
              <a:xfrm>
                <a:off x="6591" y="4156"/>
                <a:ext cx="59" cy="45"/>
              </a:xfrm>
              <a:custGeom>
                <a:avLst/>
                <a:gdLst>
                  <a:gd name="T0" fmla="*/ 25 w 25"/>
                  <a:gd name="T1" fmla="*/ 0 h 19"/>
                  <a:gd name="T2" fmla="*/ 15 w 25"/>
                  <a:gd name="T3" fmla="*/ 2 h 19"/>
                  <a:gd name="T4" fmla="*/ 8 w 25"/>
                  <a:gd name="T5" fmla="*/ 1 h 19"/>
                  <a:gd name="T6" fmla="*/ 0 w 25"/>
                  <a:gd name="T7" fmla="*/ 8 h 19"/>
                  <a:gd name="T8" fmla="*/ 5 w 25"/>
                  <a:gd name="T9" fmla="*/ 19 h 19"/>
                  <a:gd name="T10" fmla="*/ 25 w 25"/>
                  <a:gd name="T11" fmla="*/ 0 h 19"/>
                </a:gdLst>
                <a:ahLst/>
                <a:cxnLst>
                  <a:cxn ang="0">
                    <a:pos x="T0" y="T1"/>
                  </a:cxn>
                  <a:cxn ang="0">
                    <a:pos x="T2" y="T3"/>
                  </a:cxn>
                  <a:cxn ang="0">
                    <a:pos x="T4" y="T5"/>
                  </a:cxn>
                  <a:cxn ang="0">
                    <a:pos x="T6" y="T7"/>
                  </a:cxn>
                  <a:cxn ang="0">
                    <a:pos x="T8" y="T9"/>
                  </a:cxn>
                  <a:cxn ang="0">
                    <a:pos x="T10" y="T11"/>
                  </a:cxn>
                </a:cxnLst>
                <a:rect l="0" t="0" r="r" b="b"/>
                <a:pathLst>
                  <a:path w="25" h="19">
                    <a:moveTo>
                      <a:pt x="25" y="0"/>
                    </a:moveTo>
                    <a:cubicBezTo>
                      <a:pt x="22" y="1"/>
                      <a:pt x="18" y="2"/>
                      <a:pt x="15" y="2"/>
                    </a:cubicBezTo>
                    <a:cubicBezTo>
                      <a:pt x="15" y="2"/>
                      <a:pt x="12" y="1"/>
                      <a:pt x="8" y="1"/>
                    </a:cubicBezTo>
                    <a:cubicBezTo>
                      <a:pt x="0" y="8"/>
                      <a:pt x="0" y="8"/>
                      <a:pt x="0" y="8"/>
                    </a:cubicBezTo>
                    <a:cubicBezTo>
                      <a:pt x="1" y="11"/>
                      <a:pt x="3" y="15"/>
                      <a:pt x="5" y="19"/>
                    </a:cubicBezTo>
                    <a:cubicBezTo>
                      <a:pt x="25" y="0"/>
                      <a:pt x="25" y="0"/>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3" name="Freeform 89"/>
              <p:cNvSpPr/>
              <p:nvPr/>
            </p:nvSpPr>
            <p:spPr bwMode="auto">
              <a:xfrm>
                <a:off x="6619" y="4175"/>
                <a:ext cx="48" cy="55"/>
              </a:xfrm>
              <a:custGeom>
                <a:avLst/>
                <a:gdLst>
                  <a:gd name="T0" fmla="*/ 20 w 20"/>
                  <a:gd name="T1" fmla="*/ 0 h 23"/>
                  <a:gd name="T2" fmla="*/ 0 w 20"/>
                  <a:gd name="T3" fmla="*/ 20 h 23"/>
                  <a:gd name="T4" fmla="*/ 6 w 20"/>
                  <a:gd name="T5" fmla="*/ 23 h 23"/>
                  <a:gd name="T6" fmla="*/ 20 w 20"/>
                  <a:gd name="T7" fmla="*/ 0 h 23"/>
                </a:gdLst>
                <a:ahLst/>
                <a:cxnLst>
                  <a:cxn ang="0">
                    <a:pos x="T0" y="T1"/>
                  </a:cxn>
                  <a:cxn ang="0">
                    <a:pos x="T2" y="T3"/>
                  </a:cxn>
                  <a:cxn ang="0">
                    <a:pos x="T4" y="T5"/>
                  </a:cxn>
                  <a:cxn ang="0">
                    <a:pos x="T6" y="T7"/>
                  </a:cxn>
                </a:cxnLst>
                <a:rect l="0" t="0" r="r" b="b"/>
                <a:pathLst>
                  <a:path w="20" h="23">
                    <a:moveTo>
                      <a:pt x="20" y="0"/>
                    </a:moveTo>
                    <a:cubicBezTo>
                      <a:pt x="0" y="20"/>
                      <a:pt x="0" y="20"/>
                      <a:pt x="0" y="20"/>
                    </a:cubicBezTo>
                    <a:cubicBezTo>
                      <a:pt x="2" y="22"/>
                      <a:pt x="4" y="23"/>
                      <a:pt x="6" y="23"/>
                    </a:cubicBezTo>
                    <a:cubicBezTo>
                      <a:pt x="12" y="23"/>
                      <a:pt x="20" y="7"/>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4" name="Freeform 90"/>
              <p:cNvSpPr/>
              <p:nvPr/>
            </p:nvSpPr>
            <p:spPr bwMode="auto">
              <a:xfrm>
                <a:off x="6657" y="4133"/>
                <a:ext cx="10" cy="12"/>
              </a:xfrm>
              <a:custGeom>
                <a:avLst/>
                <a:gdLst>
                  <a:gd name="T0" fmla="*/ 4 w 4"/>
                  <a:gd name="T1" fmla="*/ 0 h 5"/>
                  <a:gd name="T2" fmla="*/ 2 w 4"/>
                  <a:gd name="T3" fmla="*/ 0 h 5"/>
                  <a:gd name="T4" fmla="*/ 0 w 4"/>
                  <a:gd name="T5" fmla="*/ 0 h 5"/>
                  <a:gd name="T6" fmla="*/ 2 w 4"/>
                  <a:gd name="T7" fmla="*/ 5 h 5"/>
                  <a:gd name="T8" fmla="*/ 3 w 4"/>
                  <a:gd name="T9" fmla="*/ 3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cubicBezTo>
                      <a:pt x="3" y="0"/>
                      <a:pt x="3" y="0"/>
                      <a:pt x="2" y="0"/>
                    </a:cubicBezTo>
                    <a:cubicBezTo>
                      <a:pt x="1" y="0"/>
                      <a:pt x="0" y="0"/>
                      <a:pt x="0" y="0"/>
                    </a:cubicBezTo>
                    <a:cubicBezTo>
                      <a:pt x="0" y="2"/>
                      <a:pt x="0" y="4"/>
                      <a:pt x="2" y="5"/>
                    </a:cubicBezTo>
                    <a:cubicBezTo>
                      <a:pt x="3" y="3"/>
                      <a:pt x="3" y="3"/>
                      <a:pt x="3" y="3"/>
                    </a:cubicBezTo>
                    <a:cubicBezTo>
                      <a:pt x="4" y="3"/>
                      <a:pt x="4" y="2"/>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5" name="Freeform 91"/>
              <p:cNvSpPr/>
              <p:nvPr/>
            </p:nvSpPr>
            <p:spPr bwMode="auto">
              <a:xfrm>
                <a:off x="6423" y="4033"/>
                <a:ext cx="24" cy="10"/>
              </a:xfrm>
              <a:custGeom>
                <a:avLst/>
                <a:gdLst>
                  <a:gd name="T0" fmla="*/ 5 w 10"/>
                  <a:gd name="T1" fmla="*/ 0 h 4"/>
                  <a:gd name="T2" fmla="*/ 3 w 10"/>
                  <a:gd name="T3" fmla="*/ 1 h 4"/>
                  <a:gd name="T4" fmla="*/ 0 w 10"/>
                  <a:gd name="T5" fmla="*/ 3 h 4"/>
                  <a:gd name="T6" fmla="*/ 4 w 10"/>
                  <a:gd name="T7" fmla="*/ 4 h 4"/>
                  <a:gd name="T8" fmla="*/ 10 w 10"/>
                  <a:gd name="T9" fmla="*/ 2 h 4"/>
                  <a:gd name="T10" fmla="*/ 5 w 10"/>
                  <a:gd name="T11" fmla="*/ 0 h 4"/>
                </a:gdLst>
                <a:ahLst/>
                <a:cxnLst>
                  <a:cxn ang="0">
                    <a:pos x="T0" y="T1"/>
                  </a:cxn>
                  <a:cxn ang="0">
                    <a:pos x="T2" y="T3"/>
                  </a:cxn>
                  <a:cxn ang="0">
                    <a:pos x="T4" y="T5"/>
                  </a:cxn>
                  <a:cxn ang="0">
                    <a:pos x="T6" y="T7"/>
                  </a:cxn>
                  <a:cxn ang="0">
                    <a:pos x="T8" y="T9"/>
                  </a:cxn>
                  <a:cxn ang="0">
                    <a:pos x="T10" y="T11"/>
                  </a:cxn>
                </a:cxnLst>
                <a:rect l="0" t="0" r="r" b="b"/>
                <a:pathLst>
                  <a:path w="10" h="4">
                    <a:moveTo>
                      <a:pt x="5" y="0"/>
                    </a:moveTo>
                    <a:cubicBezTo>
                      <a:pt x="4" y="0"/>
                      <a:pt x="3" y="1"/>
                      <a:pt x="3" y="1"/>
                    </a:cubicBezTo>
                    <a:cubicBezTo>
                      <a:pt x="0" y="3"/>
                      <a:pt x="0" y="3"/>
                      <a:pt x="0" y="3"/>
                    </a:cubicBezTo>
                    <a:cubicBezTo>
                      <a:pt x="1" y="4"/>
                      <a:pt x="3" y="4"/>
                      <a:pt x="4" y="4"/>
                    </a:cubicBezTo>
                    <a:cubicBezTo>
                      <a:pt x="6" y="4"/>
                      <a:pt x="8" y="3"/>
                      <a:pt x="10" y="2"/>
                    </a:cubicBezTo>
                    <a:cubicBezTo>
                      <a:pt x="7" y="1"/>
                      <a:pt x="6"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6" name="Freeform 92"/>
              <p:cNvSpPr/>
              <p:nvPr/>
            </p:nvSpPr>
            <p:spPr bwMode="auto">
              <a:xfrm>
                <a:off x="7125" y="4152"/>
                <a:ext cx="45" cy="59"/>
              </a:xfrm>
              <a:custGeom>
                <a:avLst/>
                <a:gdLst>
                  <a:gd name="T0" fmla="*/ 17 w 19"/>
                  <a:gd name="T1" fmla="*/ 0 h 25"/>
                  <a:gd name="T2" fmla="*/ 10 w 19"/>
                  <a:gd name="T3" fmla="*/ 11 h 25"/>
                  <a:gd name="T4" fmla="*/ 10 w 19"/>
                  <a:gd name="T5" fmla="*/ 12 h 25"/>
                  <a:gd name="T6" fmla="*/ 4 w 19"/>
                  <a:gd name="T7" fmla="*/ 16 h 25"/>
                  <a:gd name="T8" fmla="*/ 4 w 19"/>
                  <a:gd name="T9" fmla="*/ 19 h 25"/>
                  <a:gd name="T10" fmla="*/ 0 w 19"/>
                  <a:gd name="T11" fmla="*/ 25 h 25"/>
                  <a:gd name="T12" fmla="*/ 19 w 19"/>
                  <a:gd name="T13" fmla="*/ 5 h 25"/>
                  <a:gd name="T14" fmla="*/ 19 w 19"/>
                  <a:gd name="T15" fmla="*/ 3 h 25"/>
                  <a:gd name="T16" fmla="*/ 17 w 19"/>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7" y="0"/>
                    </a:moveTo>
                    <a:cubicBezTo>
                      <a:pt x="14" y="2"/>
                      <a:pt x="10" y="6"/>
                      <a:pt x="10" y="11"/>
                    </a:cubicBezTo>
                    <a:cubicBezTo>
                      <a:pt x="10" y="11"/>
                      <a:pt x="10" y="12"/>
                      <a:pt x="10" y="12"/>
                    </a:cubicBezTo>
                    <a:cubicBezTo>
                      <a:pt x="7" y="13"/>
                      <a:pt x="5" y="13"/>
                      <a:pt x="4" y="16"/>
                    </a:cubicBezTo>
                    <a:cubicBezTo>
                      <a:pt x="4" y="17"/>
                      <a:pt x="4" y="19"/>
                      <a:pt x="4" y="19"/>
                    </a:cubicBezTo>
                    <a:cubicBezTo>
                      <a:pt x="4" y="19"/>
                      <a:pt x="1" y="22"/>
                      <a:pt x="0" y="25"/>
                    </a:cubicBezTo>
                    <a:cubicBezTo>
                      <a:pt x="19" y="5"/>
                      <a:pt x="19" y="5"/>
                      <a:pt x="19" y="5"/>
                    </a:cubicBezTo>
                    <a:cubicBezTo>
                      <a:pt x="19" y="4"/>
                      <a:pt x="19" y="4"/>
                      <a:pt x="19" y="3"/>
                    </a:cubicBezTo>
                    <a:cubicBezTo>
                      <a:pt x="18" y="3"/>
                      <a:pt x="17" y="3"/>
                      <a:pt x="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7" name="Freeform 93"/>
              <p:cNvSpPr/>
              <p:nvPr/>
            </p:nvSpPr>
            <p:spPr bwMode="auto">
              <a:xfrm>
                <a:off x="7040" y="4213"/>
                <a:ext cx="81" cy="78"/>
              </a:xfrm>
              <a:custGeom>
                <a:avLst/>
                <a:gdLst>
                  <a:gd name="T0" fmla="*/ 34 w 34"/>
                  <a:gd name="T1" fmla="*/ 0 h 33"/>
                  <a:gd name="T2" fmla="*/ 34 w 34"/>
                  <a:gd name="T3" fmla="*/ 0 h 33"/>
                  <a:gd name="T4" fmla="*/ 17 w 34"/>
                  <a:gd name="T5" fmla="*/ 10 h 33"/>
                  <a:gd name="T6" fmla="*/ 12 w 34"/>
                  <a:gd name="T7" fmla="*/ 14 h 33"/>
                  <a:gd name="T8" fmla="*/ 0 w 34"/>
                  <a:gd name="T9" fmla="*/ 31 h 33"/>
                  <a:gd name="T10" fmla="*/ 1 w 34"/>
                  <a:gd name="T11" fmla="*/ 32 h 33"/>
                  <a:gd name="T12" fmla="*/ 1 w 34"/>
                  <a:gd name="T13" fmla="*/ 33 h 33"/>
                  <a:gd name="T14" fmla="*/ 34 w 3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3">
                    <a:moveTo>
                      <a:pt x="34" y="0"/>
                    </a:moveTo>
                    <a:cubicBezTo>
                      <a:pt x="34" y="0"/>
                      <a:pt x="34" y="0"/>
                      <a:pt x="34" y="0"/>
                    </a:cubicBezTo>
                    <a:cubicBezTo>
                      <a:pt x="29" y="3"/>
                      <a:pt x="24" y="10"/>
                      <a:pt x="17" y="10"/>
                    </a:cubicBezTo>
                    <a:cubicBezTo>
                      <a:pt x="15" y="10"/>
                      <a:pt x="13" y="12"/>
                      <a:pt x="12" y="14"/>
                    </a:cubicBezTo>
                    <a:cubicBezTo>
                      <a:pt x="9" y="19"/>
                      <a:pt x="0" y="23"/>
                      <a:pt x="0" y="31"/>
                    </a:cubicBezTo>
                    <a:cubicBezTo>
                      <a:pt x="0" y="32"/>
                      <a:pt x="0" y="32"/>
                      <a:pt x="1" y="32"/>
                    </a:cubicBezTo>
                    <a:cubicBezTo>
                      <a:pt x="1" y="33"/>
                      <a:pt x="1" y="33"/>
                      <a:pt x="1" y="33"/>
                    </a:cubicBezTo>
                    <a:cubicBezTo>
                      <a:pt x="34" y="0"/>
                      <a:pt x="34" y="0"/>
                      <a:pt x="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8" name="Freeform 94"/>
              <p:cNvSpPr/>
              <p:nvPr/>
            </p:nvSpPr>
            <p:spPr bwMode="auto">
              <a:xfrm>
                <a:off x="7069" y="4175"/>
                <a:ext cx="127" cy="133"/>
              </a:xfrm>
              <a:custGeom>
                <a:avLst/>
                <a:gdLst>
                  <a:gd name="T0" fmla="*/ 53 w 54"/>
                  <a:gd name="T1" fmla="*/ 0 h 56"/>
                  <a:gd name="T2" fmla="*/ 0 w 54"/>
                  <a:gd name="T3" fmla="*/ 54 h 56"/>
                  <a:gd name="T4" fmla="*/ 3 w 54"/>
                  <a:gd name="T5" fmla="*/ 54 h 56"/>
                  <a:gd name="T6" fmla="*/ 10 w 54"/>
                  <a:gd name="T7" fmla="*/ 56 h 56"/>
                  <a:gd name="T8" fmla="*/ 21 w 54"/>
                  <a:gd name="T9" fmla="*/ 49 h 56"/>
                  <a:gd name="T10" fmla="*/ 31 w 54"/>
                  <a:gd name="T11" fmla="*/ 27 h 56"/>
                  <a:gd name="T12" fmla="*/ 42 w 54"/>
                  <a:gd name="T13" fmla="*/ 26 h 56"/>
                  <a:gd name="T14" fmla="*/ 42 w 54"/>
                  <a:gd name="T15" fmla="*/ 16 h 56"/>
                  <a:gd name="T16" fmla="*/ 54 w 54"/>
                  <a:gd name="T17" fmla="*/ 1 h 56"/>
                  <a:gd name="T18" fmla="*/ 53 w 5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6">
                    <a:moveTo>
                      <a:pt x="53" y="0"/>
                    </a:moveTo>
                    <a:cubicBezTo>
                      <a:pt x="0" y="54"/>
                      <a:pt x="0" y="54"/>
                      <a:pt x="0" y="54"/>
                    </a:cubicBezTo>
                    <a:cubicBezTo>
                      <a:pt x="1" y="54"/>
                      <a:pt x="2" y="54"/>
                      <a:pt x="3" y="54"/>
                    </a:cubicBezTo>
                    <a:cubicBezTo>
                      <a:pt x="5" y="54"/>
                      <a:pt x="8" y="56"/>
                      <a:pt x="10" y="56"/>
                    </a:cubicBezTo>
                    <a:cubicBezTo>
                      <a:pt x="13" y="56"/>
                      <a:pt x="19" y="51"/>
                      <a:pt x="21" y="49"/>
                    </a:cubicBezTo>
                    <a:cubicBezTo>
                      <a:pt x="21" y="49"/>
                      <a:pt x="30" y="31"/>
                      <a:pt x="31" y="27"/>
                    </a:cubicBezTo>
                    <a:cubicBezTo>
                      <a:pt x="33" y="27"/>
                      <a:pt x="41" y="26"/>
                      <a:pt x="42" y="26"/>
                    </a:cubicBezTo>
                    <a:cubicBezTo>
                      <a:pt x="43" y="22"/>
                      <a:pt x="41" y="21"/>
                      <a:pt x="42" y="16"/>
                    </a:cubicBezTo>
                    <a:cubicBezTo>
                      <a:pt x="47" y="16"/>
                      <a:pt x="53" y="5"/>
                      <a:pt x="54" y="1"/>
                    </a:cubicBezTo>
                    <a:cubicBezTo>
                      <a:pt x="53" y="0"/>
                      <a:pt x="53" y="0"/>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9" name="Freeform 95"/>
              <p:cNvSpPr/>
              <p:nvPr/>
            </p:nvSpPr>
            <p:spPr bwMode="auto">
              <a:xfrm>
                <a:off x="7168" y="4003"/>
                <a:ext cx="5" cy="9"/>
              </a:xfrm>
              <a:custGeom>
                <a:avLst/>
                <a:gdLst>
                  <a:gd name="T0" fmla="*/ 0 w 2"/>
                  <a:gd name="T1" fmla="*/ 0 h 4"/>
                  <a:gd name="T2" fmla="*/ 1 w 2"/>
                  <a:gd name="T3" fmla="*/ 4 h 4"/>
                  <a:gd name="T4" fmla="*/ 2 w 2"/>
                  <a:gd name="T5" fmla="*/ 3 h 4"/>
                  <a:gd name="T6" fmla="*/ 0 w 2"/>
                  <a:gd name="T7" fmla="*/ 0 h 4"/>
                </a:gdLst>
                <a:ahLst/>
                <a:cxnLst>
                  <a:cxn ang="0">
                    <a:pos x="T0" y="T1"/>
                  </a:cxn>
                  <a:cxn ang="0">
                    <a:pos x="T2" y="T3"/>
                  </a:cxn>
                  <a:cxn ang="0">
                    <a:pos x="T4" y="T5"/>
                  </a:cxn>
                  <a:cxn ang="0">
                    <a:pos x="T6" y="T7"/>
                  </a:cxn>
                </a:cxnLst>
                <a:rect l="0" t="0" r="r" b="b"/>
                <a:pathLst>
                  <a:path w="2" h="4">
                    <a:moveTo>
                      <a:pt x="0" y="0"/>
                    </a:moveTo>
                    <a:cubicBezTo>
                      <a:pt x="0" y="2"/>
                      <a:pt x="1" y="3"/>
                      <a:pt x="1" y="4"/>
                    </a:cubicBezTo>
                    <a:cubicBezTo>
                      <a:pt x="2" y="3"/>
                      <a:pt x="2" y="3"/>
                      <a:pt x="2" y="3"/>
                    </a:cubicBezTo>
                    <a:cubicBezTo>
                      <a:pt x="1" y="2"/>
                      <a:pt x="1"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0" name="Freeform 96"/>
              <p:cNvSpPr/>
              <p:nvPr/>
            </p:nvSpPr>
            <p:spPr bwMode="auto">
              <a:xfrm>
                <a:off x="7182" y="4024"/>
                <a:ext cx="24" cy="38"/>
              </a:xfrm>
              <a:custGeom>
                <a:avLst/>
                <a:gdLst>
                  <a:gd name="T0" fmla="*/ 6 w 10"/>
                  <a:gd name="T1" fmla="*/ 0 h 16"/>
                  <a:gd name="T2" fmla="*/ 0 w 10"/>
                  <a:gd name="T3" fmla="*/ 6 h 16"/>
                  <a:gd name="T4" fmla="*/ 7 w 10"/>
                  <a:gd name="T5" fmla="*/ 10 h 16"/>
                  <a:gd name="T6" fmla="*/ 5 w 10"/>
                  <a:gd name="T7" fmla="*/ 13 h 16"/>
                  <a:gd name="T8" fmla="*/ 7 w 10"/>
                  <a:gd name="T9" fmla="*/ 16 h 16"/>
                  <a:gd name="T10" fmla="*/ 10 w 10"/>
                  <a:gd name="T11" fmla="*/ 12 h 16"/>
                  <a:gd name="T12" fmla="*/ 8 w 10"/>
                  <a:gd name="T13" fmla="*/ 7 h 16"/>
                  <a:gd name="T14" fmla="*/ 9 w 10"/>
                  <a:gd name="T15" fmla="*/ 5 h 16"/>
                  <a:gd name="T16" fmla="*/ 6 w 1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6" y="0"/>
                    </a:moveTo>
                    <a:cubicBezTo>
                      <a:pt x="0" y="6"/>
                      <a:pt x="0" y="6"/>
                      <a:pt x="0" y="6"/>
                    </a:cubicBezTo>
                    <a:cubicBezTo>
                      <a:pt x="2" y="8"/>
                      <a:pt x="4" y="10"/>
                      <a:pt x="7" y="10"/>
                    </a:cubicBezTo>
                    <a:cubicBezTo>
                      <a:pt x="7" y="11"/>
                      <a:pt x="5" y="12"/>
                      <a:pt x="5" y="13"/>
                    </a:cubicBezTo>
                    <a:cubicBezTo>
                      <a:pt x="5" y="14"/>
                      <a:pt x="6" y="15"/>
                      <a:pt x="7" y="16"/>
                    </a:cubicBezTo>
                    <a:cubicBezTo>
                      <a:pt x="10" y="12"/>
                      <a:pt x="10" y="12"/>
                      <a:pt x="10" y="12"/>
                    </a:cubicBezTo>
                    <a:cubicBezTo>
                      <a:pt x="9" y="10"/>
                      <a:pt x="8" y="8"/>
                      <a:pt x="8" y="7"/>
                    </a:cubicBezTo>
                    <a:cubicBezTo>
                      <a:pt x="8" y="6"/>
                      <a:pt x="9" y="6"/>
                      <a:pt x="9" y="5"/>
                    </a:cubicBezTo>
                    <a:cubicBezTo>
                      <a:pt x="7" y="4"/>
                      <a:pt x="7" y="2"/>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1" name="Freeform 97"/>
              <p:cNvSpPr/>
              <p:nvPr/>
            </p:nvSpPr>
            <p:spPr bwMode="auto">
              <a:xfrm>
                <a:off x="7189" y="4067"/>
                <a:ext cx="59" cy="66"/>
              </a:xfrm>
              <a:custGeom>
                <a:avLst/>
                <a:gdLst>
                  <a:gd name="T0" fmla="*/ 17 w 25"/>
                  <a:gd name="T1" fmla="*/ 0 h 28"/>
                  <a:gd name="T2" fmla="*/ 7 w 25"/>
                  <a:gd name="T3" fmla="*/ 10 h 28"/>
                  <a:gd name="T4" fmla="*/ 4 w 25"/>
                  <a:gd name="T5" fmla="*/ 19 h 28"/>
                  <a:gd name="T6" fmla="*/ 0 w 25"/>
                  <a:gd name="T7" fmla="*/ 24 h 28"/>
                  <a:gd name="T8" fmla="*/ 5 w 25"/>
                  <a:gd name="T9" fmla="*/ 28 h 28"/>
                  <a:gd name="T10" fmla="*/ 25 w 25"/>
                  <a:gd name="T11" fmla="*/ 8 h 28"/>
                  <a:gd name="T12" fmla="*/ 17 w 2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5" h="28">
                    <a:moveTo>
                      <a:pt x="17" y="0"/>
                    </a:moveTo>
                    <a:cubicBezTo>
                      <a:pt x="7" y="10"/>
                      <a:pt x="7" y="10"/>
                      <a:pt x="7" y="10"/>
                    </a:cubicBezTo>
                    <a:cubicBezTo>
                      <a:pt x="7" y="13"/>
                      <a:pt x="6" y="16"/>
                      <a:pt x="4" y="19"/>
                    </a:cubicBezTo>
                    <a:cubicBezTo>
                      <a:pt x="2" y="20"/>
                      <a:pt x="0" y="20"/>
                      <a:pt x="0" y="24"/>
                    </a:cubicBezTo>
                    <a:cubicBezTo>
                      <a:pt x="0" y="26"/>
                      <a:pt x="2" y="27"/>
                      <a:pt x="5" y="28"/>
                    </a:cubicBezTo>
                    <a:cubicBezTo>
                      <a:pt x="25" y="8"/>
                      <a:pt x="25" y="8"/>
                      <a:pt x="25" y="8"/>
                    </a:cubicBezTo>
                    <a:cubicBezTo>
                      <a:pt x="21" y="7"/>
                      <a:pt x="18" y="5"/>
                      <a:pt x="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2" name="Freeform 98"/>
              <p:cNvSpPr/>
              <p:nvPr/>
            </p:nvSpPr>
            <p:spPr bwMode="auto">
              <a:xfrm>
                <a:off x="7206" y="4090"/>
                <a:ext cx="75" cy="85"/>
              </a:xfrm>
              <a:custGeom>
                <a:avLst/>
                <a:gdLst>
                  <a:gd name="T0" fmla="*/ 32 w 32"/>
                  <a:gd name="T1" fmla="*/ 0 h 36"/>
                  <a:gd name="T2" fmla="*/ 0 w 32"/>
                  <a:gd name="T3" fmla="*/ 31 h 36"/>
                  <a:gd name="T4" fmla="*/ 0 w 32"/>
                  <a:gd name="T5" fmla="*/ 32 h 36"/>
                  <a:gd name="T6" fmla="*/ 5 w 32"/>
                  <a:gd name="T7" fmla="*/ 36 h 36"/>
                  <a:gd name="T8" fmla="*/ 16 w 32"/>
                  <a:gd name="T9" fmla="*/ 25 h 36"/>
                  <a:gd name="T10" fmla="*/ 21 w 32"/>
                  <a:gd name="T11" fmla="*/ 19 h 36"/>
                  <a:gd name="T12" fmla="*/ 19 w 32"/>
                  <a:gd name="T13" fmla="*/ 16 h 36"/>
                  <a:gd name="T14" fmla="*/ 26 w 32"/>
                  <a:gd name="T15" fmla="*/ 12 h 36"/>
                  <a:gd name="T16" fmla="*/ 26 w 32"/>
                  <a:gd name="T17" fmla="*/ 11 h 36"/>
                  <a:gd name="T18" fmla="*/ 28 w 32"/>
                  <a:gd name="T19" fmla="*/ 12 h 36"/>
                  <a:gd name="T20" fmla="*/ 32 w 32"/>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6">
                    <a:moveTo>
                      <a:pt x="32" y="0"/>
                    </a:moveTo>
                    <a:cubicBezTo>
                      <a:pt x="0" y="31"/>
                      <a:pt x="0" y="31"/>
                      <a:pt x="0" y="31"/>
                    </a:cubicBezTo>
                    <a:cubicBezTo>
                      <a:pt x="0" y="32"/>
                      <a:pt x="0" y="32"/>
                      <a:pt x="0" y="32"/>
                    </a:cubicBezTo>
                    <a:cubicBezTo>
                      <a:pt x="0" y="34"/>
                      <a:pt x="2" y="36"/>
                      <a:pt x="5" y="36"/>
                    </a:cubicBezTo>
                    <a:cubicBezTo>
                      <a:pt x="11" y="36"/>
                      <a:pt x="13" y="29"/>
                      <a:pt x="16" y="25"/>
                    </a:cubicBezTo>
                    <a:cubicBezTo>
                      <a:pt x="17" y="24"/>
                      <a:pt x="21" y="21"/>
                      <a:pt x="21" y="19"/>
                    </a:cubicBezTo>
                    <a:cubicBezTo>
                      <a:pt x="21" y="18"/>
                      <a:pt x="19" y="17"/>
                      <a:pt x="19" y="16"/>
                    </a:cubicBezTo>
                    <a:cubicBezTo>
                      <a:pt x="19" y="13"/>
                      <a:pt x="22" y="12"/>
                      <a:pt x="26" y="12"/>
                    </a:cubicBezTo>
                    <a:cubicBezTo>
                      <a:pt x="26" y="11"/>
                      <a:pt x="26" y="11"/>
                      <a:pt x="26" y="11"/>
                    </a:cubicBezTo>
                    <a:cubicBezTo>
                      <a:pt x="28" y="12"/>
                      <a:pt x="28" y="12"/>
                      <a:pt x="28" y="12"/>
                    </a:cubicBezTo>
                    <a:cubicBezTo>
                      <a:pt x="30" y="9"/>
                      <a:pt x="30" y="4"/>
                      <a:pt x="3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3" name="Freeform 99"/>
              <p:cNvSpPr/>
              <p:nvPr/>
            </p:nvSpPr>
            <p:spPr bwMode="auto">
              <a:xfrm>
                <a:off x="7277" y="3634"/>
                <a:ext cx="7" cy="7"/>
              </a:xfrm>
              <a:custGeom>
                <a:avLst/>
                <a:gdLst>
                  <a:gd name="T0" fmla="*/ 3 w 3"/>
                  <a:gd name="T1" fmla="*/ 0 h 3"/>
                  <a:gd name="T2" fmla="*/ 0 w 3"/>
                  <a:gd name="T3" fmla="*/ 3 h 3"/>
                  <a:gd name="T4" fmla="*/ 0 w 3"/>
                  <a:gd name="T5" fmla="*/ 3 h 3"/>
                  <a:gd name="T6" fmla="*/ 3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0" y="3"/>
                      <a:pt x="0" y="3"/>
                      <a:pt x="0" y="3"/>
                    </a:cubicBezTo>
                    <a:cubicBezTo>
                      <a:pt x="0" y="3"/>
                      <a:pt x="0" y="3"/>
                      <a:pt x="0" y="3"/>
                    </a:cubicBezTo>
                    <a:cubicBezTo>
                      <a:pt x="1" y="3"/>
                      <a:pt x="1" y="3"/>
                      <a:pt x="3" y="2"/>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4" name="Freeform 100"/>
              <p:cNvSpPr/>
              <p:nvPr/>
            </p:nvSpPr>
            <p:spPr bwMode="auto">
              <a:xfrm>
                <a:off x="7307" y="3605"/>
                <a:ext cx="5" cy="5"/>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1" y="1"/>
                      <a:pt x="2"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5" name="Freeform 101"/>
              <p:cNvSpPr/>
              <p:nvPr/>
            </p:nvSpPr>
            <p:spPr bwMode="auto">
              <a:xfrm>
                <a:off x="6295" y="3333"/>
                <a:ext cx="5" cy="5"/>
              </a:xfrm>
              <a:custGeom>
                <a:avLst/>
                <a:gdLst>
                  <a:gd name="T0" fmla="*/ 2 w 2"/>
                  <a:gd name="T1" fmla="*/ 0 h 2"/>
                  <a:gd name="T2" fmla="*/ 0 w 2"/>
                  <a:gd name="T3" fmla="*/ 2 h 2"/>
                  <a:gd name="T4" fmla="*/ 1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0" y="2"/>
                      <a:pt x="0" y="2"/>
                      <a:pt x="0" y="2"/>
                    </a:cubicBezTo>
                    <a:cubicBezTo>
                      <a:pt x="1" y="2"/>
                      <a:pt x="1" y="2"/>
                      <a:pt x="1" y="2"/>
                    </a:cubicBezTo>
                    <a:cubicBezTo>
                      <a:pt x="1" y="2"/>
                      <a:pt x="2" y="2"/>
                      <a:pt x="2" y="2"/>
                    </a:cubicBezTo>
                    <a:cubicBezTo>
                      <a:pt x="2" y="2"/>
                      <a:pt x="2" y="2"/>
                      <a:pt x="2" y="2"/>
                    </a:cubicBezTo>
                    <a:cubicBezTo>
                      <a:pt x="2" y="1"/>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6" name="Freeform 102"/>
              <p:cNvSpPr/>
              <p:nvPr/>
            </p:nvSpPr>
            <p:spPr bwMode="auto">
              <a:xfrm>
                <a:off x="6288" y="3496"/>
                <a:ext cx="31" cy="19"/>
              </a:xfrm>
              <a:custGeom>
                <a:avLst/>
                <a:gdLst>
                  <a:gd name="T0" fmla="*/ 12 w 13"/>
                  <a:gd name="T1" fmla="*/ 0 h 8"/>
                  <a:gd name="T2" fmla="*/ 0 w 13"/>
                  <a:gd name="T3" fmla="*/ 3 h 8"/>
                  <a:gd name="T4" fmla="*/ 8 w 13"/>
                  <a:gd name="T5" fmla="*/ 8 h 8"/>
                  <a:gd name="T6" fmla="*/ 9 w 13"/>
                  <a:gd name="T7" fmla="*/ 8 h 8"/>
                  <a:gd name="T8" fmla="*/ 13 w 13"/>
                  <a:gd name="T9" fmla="*/ 5 h 8"/>
                  <a:gd name="T10" fmla="*/ 13 w 13"/>
                  <a:gd name="T11" fmla="*/ 0 h 8"/>
                  <a:gd name="T12" fmla="*/ 12 w 1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12" y="0"/>
                    </a:moveTo>
                    <a:cubicBezTo>
                      <a:pt x="9" y="0"/>
                      <a:pt x="5" y="2"/>
                      <a:pt x="0" y="3"/>
                    </a:cubicBezTo>
                    <a:cubicBezTo>
                      <a:pt x="1" y="4"/>
                      <a:pt x="4" y="8"/>
                      <a:pt x="8" y="8"/>
                    </a:cubicBezTo>
                    <a:cubicBezTo>
                      <a:pt x="9" y="8"/>
                      <a:pt x="9" y="8"/>
                      <a:pt x="9" y="8"/>
                    </a:cubicBezTo>
                    <a:cubicBezTo>
                      <a:pt x="13" y="5"/>
                      <a:pt x="13" y="5"/>
                      <a:pt x="13" y="5"/>
                    </a:cubicBezTo>
                    <a:cubicBezTo>
                      <a:pt x="13" y="0"/>
                      <a:pt x="13" y="0"/>
                      <a:pt x="13" y="0"/>
                    </a:cubicBezTo>
                    <a:cubicBezTo>
                      <a:pt x="13" y="0"/>
                      <a:pt x="13" y="0"/>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7" name="Freeform 103"/>
              <p:cNvSpPr/>
              <p:nvPr/>
            </p:nvSpPr>
            <p:spPr bwMode="auto">
              <a:xfrm>
                <a:off x="6024" y="3243"/>
                <a:ext cx="28" cy="29"/>
              </a:xfrm>
              <a:custGeom>
                <a:avLst/>
                <a:gdLst>
                  <a:gd name="T0" fmla="*/ 7 w 12"/>
                  <a:gd name="T1" fmla="*/ 0 h 12"/>
                  <a:gd name="T2" fmla="*/ 4 w 12"/>
                  <a:gd name="T3" fmla="*/ 0 h 12"/>
                  <a:gd name="T4" fmla="*/ 3 w 12"/>
                  <a:gd name="T5" fmla="*/ 3 h 12"/>
                  <a:gd name="T6" fmla="*/ 0 w 12"/>
                  <a:gd name="T7" fmla="*/ 12 h 12"/>
                  <a:gd name="T8" fmla="*/ 12 w 12"/>
                  <a:gd name="T9" fmla="*/ 0 h 12"/>
                  <a:gd name="T10" fmla="*/ 12 w 12"/>
                  <a:gd name="T11" fmla="*/ 0 h 12"/>
                  <a:gd name="T12" fmla="*/ 11 w 12"/>
                  <a:gd name="T13" fmla="*/ 0 h 12"/>
                  <a:gd name="T14" fmla="*/ 11 w 12"/>
                  <a:gd name="T15" fmla="*/ 0 h 12"/>
                  <a:gd name="T16" fmla="*/ 11 w 12"/>
                  <a:gd name="T17" fmla="*/ 0 h 12"/>
                  <a:gd name="T18" fmla="*/ 11 w 12"/>
                  <a:gd name="T19" fmla="*/ 0 h 12"/>
                  <a:gd name="T20" fmla="*/ 11 w 12"/>
                  <a:gd name="T21" fmla="*/ 0 h 12"/>
                  <a:gd name="T22" fmla="*/ 10 w 12"/>
                  <a:gd name="T23" fmla="*/ 0 h 12"/>
                  <a:gd name="T24" fmla="*/ 7 w 12"/>
                  <a:gd name="T25" fmla="*/ 0 h 12"/>
                  <a:gd name="T26" fmla="*/ 7 w 1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7" y="0"/>
                    </a:moveTo>
                    <a:cubicBezTo>
                      <a:pt x="6" y="0"/>
                      <a:pt x="5" y="0"/>
                      <a:pt x="4" y="0"/>
                    </a:cubicBezTo>
                    <a:cubicBezTo>
                      <a:pt x="3" y="3"/>
                      <a:pt x="3" y="3"/>
                      <a:pt x="3" y="3"/>
                    </a:cubicBezTo>
                    <a:cubicBezTo>
                      <a:pt x="2" y="7"/>
                      <a:pt x="1" y="10"/>
                      <a:pt x="0" y="12"/>
                    </a:cubicBezTo>
                    <a:cubicBezTo>
                      <a:pt x="12" y="0"/>
                      <a:pt x="12" y="0"/>
                      <a:pt x="12" y="0"/>
                    </a:cubicBezTo>
                    <a:cubicBezTo>
                      <a:pt x="12" y="0"/>
                      <a:pt x="12" y="0"/>
                      <a:pt x="12" y="0"/>
                    </a:cubicBezTo>
                    <a:cubicBezTo>
                      <a:pt x="12"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10" y="0"/>
                      <a:pt x="10" y="0"/>
                    </a:cubicBezTo>
                    <a:cubicBezTo>
                      <a:pt x="9" y="0"/>
                      <a:pt x="8" y="0"/>
                      <a:pt x="7" y="0"/>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8" name="Freeform 104"/>
              <p:cNvSpPr/>
              <p:nvPr/>
            </p:nvSpPr>
            <p:spPr bwMode="auto">
              <a:xfrm>
                <a:off x="5610" y="3170"/>
                <a:ext cx="45" cy="45"/>
              </a:xfrm>
              <a:custGeom>
                <a:avLst/>
                <a:gdLst>
                  <a:gd name="T0" fmla="*/ 10 w 19"/>
                  <a:gd name="T1" fmla="*/ 0 h 19"/>
                  <a:gd name="T2" fmla="*/ 0 w 19"/>
                  <a:gd name="T3" fmla="*/ 10 h 19"/>
                  <a:gd name="T4" fmla="*/ 3 w 19"/>
                  <a:gd name="T5" fmla="*/ 16 h 19"/>
                  <a:gd name="T6" fmla="*/ 7 w 19"/>
                  <a:gd name="T7" fmla="*/ 19 h 19"/>
                  <a:gd name="T8" fmla="*/ 19 w 19"/>
                  <a:gd name="T9" fmla="*/ 7 h 19"/>
                  <a:gd name="T10" fmla="*/ 15 w 19"/>
                  <a:gd name="T11" fmla="*/ 5 h 19"/>
                  <a:gd name="T12" fmla="*/ 12 w 19"/>
                  <a:gd name="T13" fmla="*/ 3 h 19"/>
                  <a:gd name="T14" fmla="*/ 10 w 1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0" y="0"/>
                    </a:moveTo>
                    <a:cubicBezTo>
                      <a:pt x="0" y="10"/>
                      <a:pt x="0" y="10"/>
                      <a:pt x="0" y="10"/>
                    </a:cubicBezTo>
                    <a:cubicBezTo>
                      <a:pt x="1" y="12"/>
                      <a:pt x="2" y="13"/>
                      <a:pt x="3" y="16"/>
                    </a:cubicBezTo>
                    <a:cubicBezTo>
                      <a:pt x="4" y="18"/>
                      <a:pt x="5" y="18"/>
                      <a:pt x="7" y="19"/>
                    </a:cubicBezTo>
                    <a:cubicBezTo>
                      <a:pt x="19" y="7"/>
                      <a:pt x="19" y="7"/>
                      <a:pt x="19" y="7"/>
                    </a:cubicBezTo>
                    <a:cubicBezTo>
                      <a:pt x="18" y="6"/>
                      <a:pt x="17" y="6"/>
                      <a:pt x="15" y="5"/>
                    </a:cubicBezTo>
                    <a:cubicBezTo>
                      <a:pt x="14" y="5"/>
                      <a:pt x="13" y="5"/>
                      <a:pt x="12" y="3"/>
                    </a:cubicBezTo>
                    <a:cubicBezTo>
                      <a:pt x="11" y="2"/>
                      <a:pt x="11" y="1"/>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9" name="Freeform 105"/>
              <p:cNvSpPr/>
              <p:nvPr/>
            </p:nvSpPr>
            <p:spPr bwMode="auto">
              <a:xfrm>
                <a:off x="5643" y="3206"/>
                <a:ext cx="52" cy="54"/>
              </a:xfrm>
              <a:custGeom>
                <a:avLst/>
                <a:gdLst>
                  <a:gd name="T0" fmla="*/ 13 w 22"/>
                  <a:gd name="T1" fmla="*/ 0 h 23"/>
                  <a:gd name="T2" fmla="*/ 0 w 22"/>
                  <a:gd name="T3" fmla="*/ 12 h 23"/>
                  <a:gd name="T4" fmla="*/ 4 w 22"/>
                  <a:gd name="T5" fmla="*/ 22 h 23"/>
                  <a:gd name="T6" fmla="*/ 7 w 22"/>
                  <a:gd name="T7" fmla="*/ 23 h 23"/>
                  <a:gd name="T8" fmla="*/ 22 w 22"/>
                  <a:gd name="T9" fmla="*/ 7 h 23"/>
                  <a:gd name="T10" fmla="*/ 13 w 22"/>
                  <a:gd name="T11" fmla="*/ 0 h 23"/>
                </a:gdLst>
                <a:ahLst/>
                <a:cxnLst>
                  <a:cxn ang="0">
                    <a:pos x="T0" y="T1"/>
                  </a:cxn>
                  <a:cxn ang="0">
                    <a:pos x="T2" y="T3"/>
                  </a:cxn>
                  <a:cxn ang="0">
                    <a:pos x="T4" y="T5"/>
                  </a:cxn>
                  <a:cxn ang="0">
                    <a:pos x="T6" y="T7"/>
                  </a:cxn>
                  <a:cxn ang="0">
                    <a:pos x="T8" y="T9"/>
                  </a:cxn>
                  <a:cxn ang="0">
                    <a:pos x="T10" y="T11"/>
                  </a:cxn>
                </a:cxnLst>
                <a:rect l="0" t="0" r="r" b="b"/>
                <a:pathLst>
                  <a:path w="22" h="23">
                    <a:moveTo>
                      <a:pt x="13" y="0"/>
                    </a:moveTo>
                    <a:cubicBezTo>
                      <a:pt x="0" y="12"/>
                      <a:pt x="0" y="12"/>
                      <a:pt x="0" y="12"/>
                    </a:cubicBezTo>
                    <a:cubicBezTo>
                      <a:pt x="1" y="15"/>
                      <a:pt x="3" y="21"/>
                      <a:pt x="4" y="22"/>
                    </a:cubicBezTo>
                    <a:cubicBezTo>
                      <a:pt x="5" y="22"/>
                      <a:pt x="6" y="22"/>
                      <a:pt x="7" y="23"/>
                    </a:cubicBezTo>
                    <a:cubicBezTo>
                      <a:pt x="22" y="7"/>
                      <a:pt x="22" y="7"/>
                      <a:pt x="22" y="7"/>
                    </a:cubicBezTo>
                    <a:cubicBezTo>
                      <a:pt x="18" y="5"/>
                      <a:pt x="16" y="3"/>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0" name="Freeform 106"/>
              <p:cNvSpPr>
                <a:spLocks noEditPoints="1"/>
              </p:cNvSpPr>
              <p:nvPr/>
            </p:nvSpPr>
            <p:spPr bwMode="auto">
              <a:xfrm>
                <a:off x="5676" y="3234"/>
                <a:ext cx="66" cy="71"/>
              </a:xfrm>
              <a:custGeom>
                <a:avLst/>
                <a:gdLst>
                  <a:gd name="T0" fmla="*/ 24 w 28"/>
                  <a:gd name="T1" fmla="*/ 5 h 30"/>
                  <a:gd name="T2" fmla="*/ 25 w 28"/>
                  <a:gd name="T3" fmla="*/ 5 h 30"/>
                  <a:gd name="T4" fmla="*/ 24 w 28"/>
                  <a:gd name="T5" fmla="*/ 5 h 30"/>
                  <a:gd name="T6" fmla="*/ 19 w 28"/>
                  <a:gd name="T7" fmla="*/ 0 h 30"/>
                  <a:gd name="T8" fmla="*/ 0 w 28"/>
                  <a:gd name="T9" fmla="*/ 19 h 30"/>
                  <a:gd name="T10" fmla="*/ 1 w 28"/>
                  <a:gd name="T11" fmla="*/ 22 h 30"/>
                  <a:gd name="T12" fmla="*/ 5 w 28"/>
                  <a:gd name="T13" fmla="*/ 30 h 30"/>
                  <a:gd name="T14" fmla="*/ 28 w 28"/>
                  <a:gd name="T15" fmla="*/ 7 h 30"/>
                  <a:gd name="T16" fmla="*/ 27 w 28"/>
                  <a:gd name="T17" fmla="*/ 5 h 30"/>
                  <a:gd name="T18" fmla="*/ 25 w 28"/>
                  <a:gd name="T19" fmla="*/ 5 h 30"/>
                  <a:gd name="T20" fmla="*/ 24 w 28"/>
                  <a:gd name="T21" fmla="*/ 5 h 30"/>
                  <a:gd name="T22" fmla="*/ 25 w 28"/>
                  <a:gd name="T23" fmla="*/ 5 h 30"/>
                  <a:gd name="T24" fmla="*/ 25 w 28"/>
                  <a:gd name="T25" fmla="*/ 5 h 30"/>
                  <a:gd name="T26" fmla="*/ 19 w 28"/>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0">
                    <a:moveTo>
                      <a:pt x="24" y="5"/>
                    </a:moveTo>
                    <a:cubicBezTo>
                      <a:pt x="25" y="5"/>
                      <a:pt x="25" y="5"/>
                      <a:pt x="25" y="5"/>
                    </a:cubicBezTo>
                    <a:cubicBezTo>
                      <a:pt x="24" y="5"/>
                      <a:pt x="24" y="5"/>
                      <a:pt x="24" y="5"/>
                    </a:cubicBezTo>
                    <a:moveTo>
                      <a:pt x="19" y="0"/>
                    </a:moveTo>
                    <a:cubicBezTo>
                      <a:pt x="0" y="19"/>
                      <a:pt x="0" y="19"/>
                      <a:pt x="0" y="19"/>
                    </a:cubicBezTo>
                    <a:cubicBezTo>
                      <a:pt x="0" y="20"/>
                      <a:pt x="1" y="21"/>
                      <a:pt x="1" y="22"/>
                    </a:cubicBezTo>
                    <a:cubicBezTo>
                      <a:pt x="3" y="25"/>
                      <a:pt x="4" y="27"/>
                      <a:pt x="5" y="30"/>
                    </a:cubicBezTo>
                    <a:cubicBezTo>
                      <a:pt x="28" y="7"/>
                      <a:pt x="28" y="7"/>
                      <a:pt x="28" y="7"/>
                    </a:cubicBezTo>
                    <a:cubicBezTo>
                      <a:pt x="28" y="6"/>
                      <a:pt x="27" y="5"/>
                      <a:pt x="27" y="5"/>
                    </a:cubicBezTo>
                    <a:cubicBezTo>
                      <a:pt x="26" y="5"/>
                      <a:pt x="25" y="5"/>
                      <a:pt x="25" y="5"/>
                    </a:cubicBezTo>
                    <a:cubicBezTo>
                      <a:pt x="24" y="5"/>
                      <a:pt x="24" y="5"/>
                      <a:pt x="24" y="5"/>
                    </a:cubicBezTo>
                    <a:cubicBezTo>
                      <a:pt x="25" y="5"/>
                      <a:pt x="25" y="5"/>
                      <a:pt x="25" y="5"/>
                    </a:cubicBezTo>
                    <a:cubicBezTo>
                      <a:pt x="25" y="5"/>
                      <a:pt x="25" y="5"/>
                      <a:pt x="25" y="5"/>
                    </a:cubicBezTo>
                    <a:cubicBezTo>
                      <a:pt x="25" y="2"/>
                      <a:pt x="22" y="1"/>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1" name="Freeform 107"/>
              <p:cNvSpPr/>
              <p:nvPr/>
            </p:nvSpPr>
            <p:spPr bwMode="auto">
              <a:xfrm>
                <a:off x="5733" y="324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2" name="Freeform 108"/>
              <p:cNvSpPr/>
              <p:nvPr/>
            </p:nvSpPr>
            <p:spPr bwMode="auto">
              <a:xfrm>
                <a:off x="5733" y="3246"/>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3" name="Freeform 109"/>
              <p:cNvSpPr/>
              <p:nvPr/>
            </p:nvSpPr>
            <p:spPr bwMode="auto">
              <a:xfrm>
                <a:off x="5704" y="3279"/>
                <a:ext cx="64" cy="66"/>
              </a:xfrm>
              <a:custGeom>
                <a:avLst/>
                <a:gdLst>
                  <a:gd name="T0" fmla="*/ 20 w 27"/>
                  <a:gd name="T1" fmla="*/ 0 h 28"/>
                  <a:gd name="T2" fmla="*/ 0 w 27"/>
                  <a:gd name="T3" fmla="*/ 20 h 28"/>
                  <a:gd name="T4" fmla="*/ 1 w 27"/>
                  <a:gd name="T5" fmla="*/ 21 h 28"/>
                  <a:gd name="T6" fmla="*/ 8 w 27"/>
                  <a:gd name="T7" fmla="*/ 28 h 28"/>
                  <a:gd name="T8" fmla="*/ 27 w 27"/>
                  <a:gd name="T9" fmla="*/ 9 h 28"/>
                  <a:gd name="T10" fmla="*/ 22 w 27"/>
                  <a:gd name="T11" fmla="*/ 0 h 28"/>
                  <a:gd name="T12" fmla="*/ 20 w 27"/>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20" y="0"/>
                    </a:moveTo>
                    <a:cubicBezTo>
                      <a:pt x="0" y="20"/>
                      <a:pt x="0" y="20"/>
                      <a:pt x="0" y="20"/>
                    </a:cubicBezTo>
                    <a:cubicBezTo>
                      <a:pt x="0" y="20"/>
                      <a:pt x="1" y="21"/>
                      <a:pt x="1" y="21"/>
                    </a:cubicBezTo>
                    <a:cubicBezTo>
                      <a:pt x="4" y="24"/>
                      <a:pt x="6" y="26"/>
                      <a:pt x="8" y="28"/>
                    </a:cubicBezTo>
                    <a:cubicBezTo>
                      <a:pt x="27" y="9"/>
                      <a:pt x="27" y="9"/>
                      <a:pt x="27" y="9"/>
                    </a:cubicBezTo>
                    <a:cubicBezTo>
                      <a:pt x="24" y="7"/>
                      <a:pt x="22" y="5"/>
                      <a:pt x="22" y="0"/>
                    </a:cubicBezTo>
                    <a:cubicBezTo>
                      <a:pt x="21"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4" name="Freeform 110"/>
              <p:cNvSpPr/>
              <p:nvPr/>
            </p:nvSpPr>
            <p:spPr bwMode="auto">
              <a:xfrm>
                <a:off x="5745" y="3317"/>
                <a:ext cx="44" cy="64"/>
              </a:xfrm>
              <a:custGeom>
                <a:avLst/>
                <a:gdLst>
                  <a:gd name="T0" fmla="*/ 19 w 19"/>
                  <a:gd name="T1" fmla="*/ 0 h 27"/>
                  <a:gd name="T2" fmla="*/ 0 w 19"/>
                  <a:gd name="T3" fmla="*/ 18 h 27"/>
                  <a:gd name="T4" fmla="*/ 1 w 19"/>
                  <a:gd name="T5" fmla="*/ 19 h 27"/>
                  <a:gd name="T6" fmla="*/ 8 w 19"/>
                  <a:gd name="T7" fmla="*/ 27 h 27"/>
                  <a:gd name="T8" fmla="*/ 17 w 19"/>
                  <a:gd name="T9" fmla="*/ 19 h 27"/>
                  <a:gd name="T10" fmla="*/ 19 w 19"/>
                  <a:gd name="T11" fmla="*/ 15 h 27"/>
                  <a:gd name="T12" fmla="*/ 19 w 19"/>
                  <a:gd name="T13" fmla="*/ 1 h 27"/>
                  <a:gd name="T14" fmla="*/ 19 w 19"/>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7">
                    <a:moveTo>
                      <a:pt x="19" y="0"/>
                    </a:moveTo>
                    <a:cubicBezTo>
                      <a:pt x="0" y="18"/>
                      <a:pt x="0" y="18"/>
                      <a:pt x="0" y="18"/>
                    </a:cubicBezTo>
                    <a:cubicBezTo>
                      <a:pt x="1" y="19"/>
                      <a:pt x="1" y="19"/>
                      <a:pt x="1" y="19"/>
                    </a:cubicBezTo>
                    <a:cubicBezTo>
                      <a:pt x="1" y="20"/>
                      <a:pt x="6" y="26"/>
                      <a:pt x="8" y="27"/>
                    </a:cubicBezTo>
                    <a:cubicBezTo>
                      <a:pt x="17" y="19"/>
                      <a:pt x="17" y="19"/>
                      <a:pt x="17" y="19"/>
                    </a:cubicBezTo>
                    <a:cubicBezTo>
                      <a:pt x="17" y="17"/>
                      <a:pt x="16" y="15"/>
                      <a:pt x="19" y="15"/>
                    </a:cubicBezTo>
                    <a:cubicBezTo>
                      <a:pt x="19" y="8"/>
                      <a:pt x="19" y="5"/>
                      <a:pt x="19" y="1"/>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5" name="Freeform 111"/>
              <p:cNvSpPr/>
              <p:nvPr/>
            </p:nvSpPr>
            <p:spPr bwMode="auto">
              <a:xfrm>
                <a:off x="5924" y="3217"/>
                <a:ext cx="133" cy="116"/>
              </a:xfrm>
              <a:custGeom>
                <a:avLst/>
                <a:gdLst>
                  <a:gd name="T0" fmla="*/ 48 w 56"/>
                  <a:gd name="T1" fmla="*/ 0 h 49"/>
                  <a:gd name="T2" fmla="*/ 0 w 56"/>
                  <a:gd name="T3" fmla="*/ 48 h 49"/>
                  <a:gd name="T4" fmla="*/ 5 w 56"/>
                  <a:gd name="T5" fmla="*/ 46 h 49"/>
                  <a:gd name="T6" fmla="*/ 15 w 56"/>
                  <a:gd name="T7" fmla="*/ 49 h 49"/>
                  <a:gd name="T8" fmla="*/ 42 w 56"/>
                  <a:gd name="T9" fmla="*/ 23 h 49"/>
                  <a:gd name="T10" fmla="*/ 45 w 56"/>
                  <a:gd name="T11" fmla="*/ 14 h 49"/>
                  <a:gd name="T12" fmla="*/ 46 w 56"/>
                  <a:gd name="T13" fmla="*/ 11 h 49"/>
                  <a:gd name="T14" fmla="*/ 49 w 56"/>
                  <a:gd name="T15" fmla="*/ 11 h 49"/>
                  <a:gd name="T16" fmla="*/ 49 w 56"/>
                  <a:gd name="T17" fmla="*/ 11 h 49"/>
                  <a:gd name="T18" fmla="*/ 52 w 56"/>
                  <a:gd name="T19" fmla="*/ 11 h 49"/>
                  <a:gd name="T20" fmla="*/ 53 w 56"/>
                  <a:gd name="T21" fmla="*/ 11 h 49"/>
                  <a:gd name="T22" fmla="*/ 53 w 56"/>
                  <a:gd name="T23" fmla="*/ 11 h 49"/>
                  <a:gd name="T24" fmla="*/ 53 w 56"/>
                  <a:gd name="T25" fmla="*/ 11 h 49"/>
                  <a:gd name="T26" fmla="*/ 53 w 56"/>
                  <a:gd name="T27" fmla="*/ 11 h 49"/>
                  <a:gd name="T28" fmla="*/ 54 w 56"/>
                  <a:gd name="T29" fmla="*/ 11 h 49"/>
                  <a:gd name="T30" fmla="*/ 54 w 56"/>
                  <a:gd name="T31" fmla="*/ 11 h 49"/>
                  <a:gd name="T32" fmla="*/ 56 w 56"/>
                  <a:gd name="T33" fmla="*/ 9 h 49"/>
                  <a:gd name="T34" fmla="*/ 56 w 56"/>
                  <a:gd name="T35" fmla="*/ 8 h 49"/>
                  <a:gd name="T36" fmla="*/ 48 w 56"/>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49">
                    <a:moveTo>
                      <a:pt x="48" y="0"/>
                    </a:moveTo>
                    <a:cubicBezTo>
                      <a:pt x="0" y="48"/>
                      <a:pt x="0" y="48"/>
                      <a:pt x="0" y="48"/>
                    </a:cubicBezTo>
                    <a:cubicBezTo>
                      <a:pt x="2" y="47"/>
                      <a:pt x="3" y="46"/>
                      <a:pt x="5" y="46"/>
                    </a:cubicBezTo>
                    <a:cubicBezTo>
                      <a:pt x="9" y="46"/>
                      <a:pt x="12" y="48"/>
                      <a:pt x="15" y="49"/>
                    </a:cubicBezTo>
                    <a:cubicBezTo>
                      <a:pt x="42" y="23"/>
                      <a:pt x="42" y="23"/>
                      <a:pt x="42" y="23"/>
                    </a:cubicBezTo>
                    <a:cubicBezTo>
                      <a:pt x="43" y="21"/>
                      <a:pt x="44" y="18"/>
                      <a:pt x="45" y="14"/>
                    </a:cubicBezTo>
                    <a:cubicBezTo>
                      <a:pt x="46" y="11"/>
                      <a:pt x="46" y="11"/>
                      <a:pt x="46" y="11"/>
                    </a:cubicBezTo>
                    <a:cubicBezTo>
                      <a:pt x="47" y="11"/>
                      <a:pt x="48" y="11"/>
                      <a:pt x="49" y="11"/>
                    </a:cubicBezTo>
                    <a:cubicBezTo>
                      <a:pt x="49" y="11"/>
                      <a:pt x="49" y="11"/>
                      <a:pt x="49" y="11"/>
                    </a:cubicBezTo>
                    <a:cubicBezTo>
                      <a:pt x="50" y="11"/>
                      <a:pt x="51" y="11"/>
                      <a:pt x="52" y="11"/>
                    </a:cubicBezTo>
                    <a:cubicBezTo>
                      <a:pt x="52" y="11"/>
                      <a:pt x="52" y="11"/>
                      <a:pt x="53" y="11"/>
                    </a:cubicBezTo>
                    <a:cubicBezTo>
                      <a:pt x="53" y="11"/>
                      <a:pt x="53" y="11"/>
                      <a:pt x="53" y="11"/>
                    </a:cubicBezTo>
                    <a:cubicBezTo>
                      <a:pt x="53" y="11"/>
                      <a:pt x="53" y="11"/>
                      <a:pt x="53" y="11"/>
                    </a:cubicBezTo>
                    <a:cubicBezTo>
                      <a:pt x="53" y="11"/>
                      <a:pt x="53" y="11"/>
                      <a:pt x="53" y="11"/>
                    </a:cubicBezTo>
                    <a:cubicBezTo>
                      <a:pt x="53" y="11"/>
                      <a:pt x="54" y="11"/>
                      <a:pt x="54" y="11"/>
                    </a:cubicBezTo>
                    <a:cubicBezTo>
                      <a:pt x="54" y="11"/>
                      <a:pt x="54" y="11"/>
                      <a:pt x="54" y="11"/>
                    </a:cubicBezTo>
                    <a:cubicBezTo>
                      <a:pt x="56" y="9"/>
                      <a:pt x="56" y="9"/>
                      <a:pt x="56" y="9"/>
                    </a:cubicBezTo>
                    <a:cubicBezTo>
                      <a:pt x="56" y="9"/>
                      <a:pt x="56" y="8"/>
                      <a:pt x="56" y="8"/>
                    </a:cubicBezTo>
                    <a:cubicBezTo>
                      <a:pt x="54" y="8"/>
                      <a:pt x="51" y="4"/>
                      <a:pt x="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6" name="Freeform 112"/>
              <p:cNvSpPr/>
              <p:nvPr/>
            </p:nvSpPr>
            <p:spPr bwMode="auto">
              <a:xfrm>
                <a:off x="5993" y="3331"/>
                <a:ext cx="7" cy="7"/>
              </a:xfrm>
              <a:custGeom>
                <a:avLst/>
                <a:gdLst>
                  <a:gd name="T0" fmla="*/ 3 w 3"/>
                  <a:gd name="T1" fmla="*/ 0 h 3"/>
                  <a:gd name="T2" fmla="*/ 0 w 3"/>
                  <a:gd name="T3" fmla="*/ 3 h 3"/>
                  <a:gd name="T4" fmla="*/ 3 w 3"/>
                  <a:gd name="T5" fmla="*/ 2 h 3"/>
                  <a:gd name="T6" fmla="*/ 3 w 3"/>
                  <a:gd name="T7" fmla="*/ 0 h 3"/>
                </a:gdLst>
                <a:ahLst/>
                <a:cxnLst>
                  <a:cxn ang="0">
                    <a:pos x="T0" y="T1"/>
                  </a:cxn>
                  <a:cxn ang="0">
                    <a:pos x="T2" y="T3"/>
                  </a:cxn>
                  <a:cxn ang="0">
                    <a:pos x="T4" y="T5"/>
                  </a:cxn>
                  <a:cxn ang="0">
                    <a:pos x="T6" y="T7"/>
                  </a:cxn>
                </a:cxnLst>
                <a:rect l="0" t="0" r="r" b="b"/>
                <a:pathLst>
                  <a:path w="3" h="3">
                    <a:moveTo>
                      <a:pt x="3" y="0"/>
                    </a:moveTo>
                    <a:cubicBezTo>
                      <a:pt x="0" y="3"/>
                      <a:pt x="0" y="3"/>
                      <a:pt x="0" y="3"/>
                    </a:cubicBezTo>
                    <a:cubicBezTo>
                      <a:pt x="1" y="3"/>
                      <a:pt x="2" y="2"/>
                      <a:pt x="3" y="2"/>
                    </a:cubicBezTo>
                    <a:cubicBezTo>
                      <a:pt x="3" y="1"/>
                      <a:pt x="3"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7" name="Freeform 113"/>
              <p:cNvSpPr/>
              <p:nvPr/>
            </p:nvSpPr>
            <p:spPr bwMode="auto">
              <a:xfrm>
                <a:off x="6054" y="3232"/>
                <a:ext cx="78" cy="82"/>
              </a:xfrm>
              <a:custGeom>
                <a:avLst/>
                <a:gdLst>
                  <a:gd name="T0" fmla="*/ 20 w 33"/>
                  <a:gd name="T1" fmla="*/ 0 h 35"/>
                  <a:gd name="T2" fmla="*/ 19 w 33"/>
                  <a:gd name="T3" fmla="*/ 0 h 35"/>
                  <a:gd name="T4" fmla="*/ 9 w 33"/>
                  <a:gd name="T5" fmla="*/ 10 h 35"/>
                  <a:gd name="T6" fmla="*/ 8 w 33"/>
                  <a:gd name="T7" fmla="*/ 18 h 35"/>
                  <a:gd name="T8" fmla="*/ 5 w 33"/>
                  <a:gd name="T9" fmla="*/ 23 h 35"/>
                  <a:gd name="T10" fmla="*/ 0 w 33"/>
                  <a:gd name="T11" fmla="*/ 35 h 35"/>
                  <a:gd name="T12" fmla="*/ 14 w 33"/>
                  <a:gd name="T13" fmla="*/ 22 h 35"/>
                  <a:gd name="T14" fmla="*/ 12 w 33"/>
                  <a:gd name="T15" fmla="*/ 14 h 35"/>
                  <a:gd name="T16" fmla="*/ 18 w 33"/>
                  <a:gd name="T17" fmla="*/ 9 h 35"/>
                  <a:gd name="T18" fmla="*/ 22 w 33"/>
                  <a:gd name="T19" fmla="*/ 9 h 35"/>
                  <a:gd name="T20" fmla="*/ 27 w 33"/>
                  <a:gd name="T21" fmla="*/ 9 h 35"/>
                  <a:gd name="T22" fmla="*/ 33 w 33"/>
                  <a:gd name="T23" fmla="*/ 2 h 35"/>
                  <a:gd name="T24" fmla="*/ 20 w 33"/>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20" y="0"/>
                    </a:moveTo>
                    <a:cubicBezTo>
                      <a:pt x="19" y="0"/>
                      <a:pt x="19" y="0"/>
                      <a:pt x="19" y="0"/>
                    </a:cubicBezTo>
                    <a:cubicBezTo>
                      <a:pt x="9" y="10"/>
                      <a:pt x="9" y="10"/>
                      <a:pt x="9" y="10"/>
                    </a:cubicBezTo>
                    <a:cubicBezTo>
                      <a:pt x="8" y="13"/>
                      <a:pt x="8" y="16"/>
                      <a:pt x="8" y="18"/>
                    </a:cubicBezTo>
                    <a:cubicBezTo>
                      <a:pt x="8" y="20"/>
                      <a:pt x="5" y="22"/>
                      <a:pt x="5" y="23"/>
                    </a:cubicBezTo>
                    <a:cubicBezTo>
                      <a:pt x="3" y="28"/>
                      <a:pt x="1" y="31"/>
                      <a:pt x="0" y="35"/>
                    </a:cubicBezTo>
                    <a:cubicBezTo>
                      <a:pt x="14" y="22"/>
                      <a:pt x="14" y="22"/>
                      <a:pt x="14" y="22"/>
                    </a:cubicBezTo>
                    <a:cubicBezTo>
                      <a:pt x="13" y="20"/>
                      <a:pt x="12" y="17"/>
                      <a:pt x="12" y="14"/>
                    </a:cubicBezTo>
                    <a:cubicBezTo>
                      <a:pt x="12" y="9"/>
                      <a:pt x="14" y="9"/>
                      <a:pt x="18" y="9"/>
                    </a:cubicBezTo>
                    <a:cubicBezTo>
                      <a:pt x="19" y="9"/>
                      <a:pt x="21" y="9"/>
                      <a:pt x="22" y="9"/>
                    </a:cubicBezTo>
                    <a:cubicBezTo>
                      <a:pt x="24" y="9"/>
                      <a:pt x="26" y="9"/>
                      <a:pt x="27" y="9"/>
                    </a:cubicBezTo>
                    <a:cubicBezTo>
                      <a:pt x="33" y="2"/>
                      <a:pt x="33" y="2"/>
                      <a:pt x="33" y="2"/>
                    </a:cubicBezTo>
                    <a:cubicBezTo>
                      <a:pt x="20"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8" name="Freeform 114"/>
              <p:cNvSpPr/>
              <p:nvPr/>
            </p:nvSpPr>
            <p:spPr bwMode="auto">
              <a:xfrm>
                <a:off x="6154" y="3227"/>
                <a:ext cx="30" cy="28"/>
              </a:xfrm>
              <a:custGeom>
                <a:avLst/>
                <a:gdLst>
                  <a:gd name="T0" fmla="*/ 13 w 13"/>
                  <a:gd name="T1" fmla="*/ 0 h 12"/>
                  <a:gd name="T2" fmla="*/ 12 w 13"/>
                  <a:gd name="T3" fmla="*/ 0 h 12"/>
                  <a:gd name="T4" fmla="*/ 0 w 13"/>
                  <a:gd name="T5" fmla="*/ 12 h 12"/>
                  <a:gd name="T6" fmla="*/ 2 w 13"/>
                  <a:gd name="T7" fmla="*/ 12 h 12"/>
                  <a:gd name="T8" fmla="*/ 12 w 13"/>
                  <a:gd name="T9" fmla="*/ 2 h 12"/>
                  <a:gd name="T10" fmla="*/ 13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13" y="0"/>
                    </a:moveTo>
                    <a:cubicBezTo>
                      <a:pt x="12" y="0"/>
                      <a:pt x="12" y="0"/>
                      <a:pt x="12" y="0"/>
                    </a:cubicBezTo>
                    <a:cubicBezTo>
                      <a:pt x="0" y="12"/>
                      <a:pt x="0" y="12"/>
                      <a:pt x="0" y="12"/>
                    </a:cubicBezTo>
                    <a:cubicBezTo>
                      <a:pt x="1" y="12"/>
                      <a:pt x="1" y="12"/>
                      <a:pt x="2" y="12"/>
                    </a:cubicBezTo>
                    <a:cubicBezTo>
                      <a:pt x="9" y="12"/>
                      <a:pt x="11" y="7"/>
                      <a:pt x="12" y="2"/>
                    </a:cubicBezTo>
                    <a:cubicBezTo>
                      <a:pt x="12" y="2"/>
                      <a:pt x="13" y="0"/>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9" name="Freeform 115"/>
              <p:cNvSpPr>
                <a:spLocks noEditPoints="1"/>
              </p:cNvSpPr>
              <p:nvPr/>
            </p:nvSpPr>
            <p:spPr bwMode="auto">
              <a:xfrm>
                <a:off x="6071" y="3272"/>
                <a:ext cx="83" cy="104"/>
              </a:xfrm>
              <a:custGeom>
                <a:avLst/>
                <a:gdLst>
                  <a:gd name="T0" fmla="*/ 6 w 35"/>
                  <a:gd name="T1" fmla="*/ 23 h 44"/>
                  <a:gd name="T2" fmla="*/ 0 w 35"/>
                  <a:gd name="T3" fmla="*/ 28 h 44"/>
                  <a:gd name="T4" fmla="*/ 0 w 35"/>
                  <a:gd name="T5" fmla="*/ 41 h 44"/>
                  <a:gd name="T6" fmla="*/ 1 w 35"/>
                  <a:gd name="T7" fmla="*/ 44 h 44"/>
                  <a:gd name="T8" fmla="*/ 8 w 35"/>
                  <a:gd name="T9" fmla="*/ 36 h 44"/>
                  <a:gd name="T10" fmla="*/ 8 w 35"/>
                  <a:gd name="T11" fmla="*/ 33 h 44"/>
                  <a:gd name="T12" fmla="*/ 6 w 35"/>
                  <a:gd name="T13" fmla="*/ 23 h 44"/>
                  <a:gd name="T14" fmla="*/ 6 w 35"/>
                  <a:gd name="T15" fmla="*/ 23 h 44"/>
                  <a:gd name="T16" fmla="*/ 9 w 35"/>
                  <a:gd name="T17" fmla="*/ 19 h 44"/>
                  <a:gd name="T18" fmla="*/ 6 w 35"/>
                  <a:gd name="T19" fmla="*/ 23 h 44"/>
                  <a:gd name="T20" fmla="*/ 9 w 35"/>
                  <a:gd name="T21" fmla="*/ 19 h 44"/>
                  <a:gd name="T22" fmla="*/ 35 w 35"/>
                  <a:gd name="T23" fmla="*/ 0 h 44"/>
                  <a:gd name="T24" fmla="*/ 26 w 35"/>
                  <a:gd name="T25" fmla="*/ 2 h 44"/>
                  <a:gd name="T26" fmla="*/ 9 w 35"/>
                  <a:gd name="T27" fmla="*/ 19 h 44"/>
                  <a:gd name="T28" fmla="*/ 10 w 35"/>
                  <a:gd name="T29" fmla="*/ 19 h 44"/>
                  <a:gd name="T30" fmla="*/ 12 w 35"/>
                  <a:gd name="T31" fmla="*/ 19 h 44"/>
                  <a:gd name="T32" fmla="*/ 13 w 35"/>
                  <a:gd name="T33" fmla="*/ 19 h 44"/>
                  <a:gd name="T34" fmla="*/ 12 w 35"/>
                  <a:gd name="T35" fmla="*/ 26 h 44"/>
                  <a:gd name="T36" fmla="*/ 14 w 35"/>
                  <a:gd name="T37" fmla="*/ 30 h 44"/>
                  <a:gd name="T38" fmla="*/ 22 w 35"/>
                  <a:gd name="T39" fmla="*/ 22 h 44"/>
                  <a:gd name="T40" fmla="*/ 18 w 35"/>
                  <a:gd name="T41" fmla="*/ 11 h 44"/>
                  <a:gd name="T42" fmla="*/ 35 w 35"/>
                  <a:gd name="T43" fmla="*/ 2 h 44"/>
                  <a:gd name="T44" fmla="*/ 35 w 35"/>
                  <a:gd name="T45" fmla="*/ 0 h 44"/>
                  <a:gd name="T46" fmla="*/ 35 w 35"/>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 h="44">
                    <a:moveTo>
                      <a:pt x="6" y="23"/>
                    </a:moveTo>
                    <a:cubicBezTo>
                      <a:pt x="0" y="28"/>
                      <a:pt x="0" y="28"/>
                      <a:pt x="0" y="28"/>
                    </a:cubicBezTo>
                    <a:cubicBezTo>
                      <a:pt x="0" y="33"/>
                      <a:pt x="0" y="38"/>
                      <a:pt x="0" y="41"/>
                    </a:cubicBezTo>
                    <a:cubicBezTo>
                      <a:pt x="0" y="42"/>
                      <a:pt x="0" y="43"/>
                      <a:pt x="1" y="44"/>
                    </a:cubicBezTo>
                    <a:cubicBezTo>
                      <a:pt x="8" y="36"/>
                      <a:pt x="8" y="36"/>
                      <a:pt x="8" y="36"/>
                    </a:cubicBezTo>
                    <a:cubicBezTo>
                      <a:pt x="9" y="34"/>
                      <a:pt x="8" y="33"/>
                      <a:pt x="8" y="33"/>
                    </a:cubicBezTo>
                    <a:cubicBezTo>
                      <a:pt x="8" y="29"/>
                      <a:pt x="6" y="27"/>
                      <a:pt x="6" y="23"/>
                    </a:cubicBezTo>
                    <a:cubicBezTo>
                      <a:pt x="6" y="23"/>
                      <a:pt x="6" y="23"/>
                      <a:pt x="6" y="23"/>
                    </a:cubicBezTo>
                    <a:moveTo>
                      <a:pt x="9" y="19"/>
                    </a:moveTo>
                    <a:cubicBezTo>
                      <a:pt x="7" y="20"/>
                      <a:pt x="6" y="21"/>
                      <a:pt x="6" y="23"/>
                    </a:cubicBezTo>
                    <a:cubicBezTo>
                      <a:pt x="9" y="19"/>
                      <a:pt x="9" y="19"/>
                      <a:pt x="9" y="19"/>
                    </a:cubicBezTo>
                    <a:moveTo>
                      <a:pt x="35" y="0"/>
                    </a:moveTo>
                    <a:cubicBezTo>
                      <a:pt x="35" y="0"/>
                      <a:pt x="31" y="1"/>
                      <a:pt x="26" y="2"/>
                    </a:cubicBezTo>
                    <a:cubicBezTo>
                      <a:pt x="9" y="19"/>
                      <a:pt x="9" y="19"/>
                      <a:pt x="9" y="19"/>
                    </a:cubicBezTo>
                    <a:cubicBezTo>
                      <a:pt x="9" y="19"/>
                      <a:pt x="10" y="19"/>
                      <a:pt x="10" y="19"/>
                    </a:cubicBezTo>
                    <a:cubicBezTo>
                      <a:pt x="11" y="19"/>
                      <a:pt x="11" y="19"/>
                      <a:pt x="12" y="19"/>
                    </a:cubicBezTo>
                    <a:cubicBezTo>
                      <a:pt x="12" y="19"/>
                      <a:pt x="12" y="19"/>
                      <a:pt x="13" y="19"/>
                    </a:cubicBezTo>
                    <a:cubicBezTo>
                      <a:pt x="12" y="26"/>
                      <a:pt x="12" y="26"/>
                      <a:pt x="12" y="26"/>
                    </a:cubicBezTo>
                    <a:cubicBezTo>
                      <a:pt x="12" y="27"/>
                      <a:pt x="13" y="29"/>
                      <a:pt x="14" y="30"/>
                    </a:cubicBezTo>
                    <a:cubicBezTo>
                      <a:pt x="22" y="22"/>
                      <a:pt x="22" y="22"/>
                      <a:pt x="22" y="22"/>
                    </a:cubicBezTo>
                    <a:cubicBezTo>
                      <a:pt x="20" y="18"/>
                      <a:pt x="18" y="12"/>
                      <a:pt x="18" y="11"/>
                    </a:cubicBezTo>
                    <a:cubicBezTo>
                      <a:pt x="26" y="11"/>
                      <a:pt x="29" y="5"/>
                      <a:pt x="35" y="2"/>
                    </a:cubicBezTo>
                    <a:cubicBezTo>
                      <a:pt x="35" y="0"/>
                      <a:pt x="35" y="0"/>
                      <a:pt x="35" y="0"/>
                    </a:cubicBezTo>
                    <a:cubicBezTo>
                      <a:pt x="35" y="0"/>
                      <a:pt x="35" y="0"/>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0" name="Freeform 116"/>
              <p:cNvSpPr/>
              <p:nvPr/>
            </p:nvSpPr>
            <p:spPr bwMode="auto">
              <a:xfrm>
                <a:off x="6128" y="3347"/>
                <a:ext cx="7" cy="8"/>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1" y="3"/>
                      <a:pt x="3"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1" name="Freeform 117"/>
              <p:cNvSpPr/>
              <p:nvPr/>
            </p:nvSpPr>
            <p:spPr bwMode="auto">
              <a:xfrm>
                <a:off x="5782" y="3383"/>
                <a:ext cx="50" cy="33"/>
              </a:xfrm>
              <a:custGeom>
                <a:avLst/>
                <a:gdLst>
                  <a:gd name="T0" fmla="*/ 14 w 21"/>
                  <a:gd name="T1" fmla="*/ 0 h 14"/>
                  <a:gd name="T2" fmla="*/ 9 w 21"/>
                  <a:gd name="T3" fmla="*/ 1 h 14"/>
                  <a:gd name="T4" fmla="*/ 6 w 21"/>
                  <a:gd name="T5" fmla="*/ 0 h 14"/>
                  <a:gd name="T6" fmla="*/ 6 w 21"/>
                  <a:gd name="T7" fmla="*/ 0 h 14"/>
                  <a:gd name="T8" fmla="*/ 0 w 21"/>
                  <a:gd name="T9" fmla="*/ 7 h 14"/>
                  <a:gd name="T10" fmla="*/ 9 w 21"/>
                  <a:gd name="T11" fmla="*/ 13 h 14"/>
                  <a:gd name="T12" fmla="*/ 9 w 21"/>
                  <a:gd name="T13" fmla="*/ 14 h 14"/>
                  <a:gd name="T14" fmla="*/ 21 w 21"/>
                  <a:gd name="T15" fmla="*/ 2 h 14"/>
                  <a:gd name="T16" fmla="*/ 14 w 2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4">
                    <a:moveTo>
                      <a:pt x="14" y="0"/>
                    </a:moveTo>
                    <a:cubicBezTo>
                      <a:pt x="12" y="0"/>
                      <a:pt x="11" y="1"/>
                      <a:pt x="9" y="1"/>
                    </a:cubicBezTo>
                    <a:cubicBezTo>
                      <a:pt x="8" y="1"/>
                      <a:pt x="7" y="0"/>
                      <a:pt x="6" y="0"/>
                    </a:cubicBezTo>
                    <a:cubicBezTo>
                      <a:pt x="6" y="0"/>
                      <a:pt x="6" y="0"/>
                      <a:pt x="6" y="0"/>
                    </a:cubicBezTo>
                    <a:cubicBezTo>
                      <a:pt x="0" y="7"/>
                      <a:pt x="0" y="7"/>
                      <a:pt x="0" y="7"/>
                    </a:cubicBezTo>
                    <a:cubicBezTo>
                      <a:pt x="4" y="7"/>
                      <a:pt x="6" y="10"/>
                      <a:pt x="9" y="13"/>
                    </a:cubicBezTo>
                    <a:cubicBezTo>
                      <a:pt x="9" y="14"/>
                      <a:pt x="9" y="14"/>
                      <a:pt x="9" y="14"/>
                    </a:cubicBezTo>
                    <a:cubicBezTo>
                      <a:pt x="21" y="2"/>
                      <a:pt x="21" y="2"/>
                      <a:pt x="21" y="2"/>
                    </a:cubicBezTo>
                    <a:cubicBezTo>
                      <a:pt x="19" y="0"/>
                      <a:pt x="17"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2" name="Freeform 118"/>
              <p:cNvSpPr/>
              <p:nvPr/>
            </p:nvSpPr>
            <p:spPr bwMode="auto">
              <a:xfrm>
                <a:off x="5837" y="3395"/>
                <a:ext cx="61" cy="28"/>
              </a:xfrm>
              <a:custGeom>
                <a:avLst/>
                <a:gdLst>
                  <a:gd name="T0" fmla="*/ 23 w 26"/>
                  <a:gd name="T1" fmla="*/ 0 h 12"/>
                  <a:gd name="T2" fmla="*/ 14 w 26"/>
                  <a:gd name="T3" fmla="*/ 4 h 12"/>
                  <a:gd name="T4" fmla="*/ 8 w 26"/>
                  <a:gd name="T5" fmla="*/ 3 h 12"/>
                  <a:gd name="T6" fmla="*/ 0 w 26"/>
                  <a:gd name="T7" fmla="*/ 10 h 12"/>
                  <a:gd name="T8" fmla="*/ 15 w 26"/>
                  <a:gd name="T9" fmla="*/ 12 h 12"/>
                  <a:gd name="T10" fmla="*/ 26 w 26"/>
                  <a:gd name="T11" fmla="*/ 0 h 12"/>
                  <a:gd name="T12" fmla="*/ 23 w 2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23" y="0"/>
                    </a:moveTo>
                    <a:cubicBezTo>
                      <a:pt x="20" y="0"/>
                      <a:pt x="19" y="4"/>
                      <a:pt x="14" y="4"/>
                    </a:cubicBezTo>
                    <a:cubicBezTo>
                      <a:pt x="12" y="4"/>
                      <a:pt x="9" y="4"/>
                      <a:pt x="8" y="3"/>
                    </a:cubicBezTo>
                    <a:cubicBezTo>
                      <a:pt x="0" y="10"/>
                      <a:pt x="0" y="10"/>
                      <a:pt x="0" y="10"/>
                    </a:cubicBezTo>
                    <a:cubicBezTo>
                      <a:pt x="5" y="12"/>
                      <a:pt x="10" y="12"/>
                      <a:pt x="15" y="12"/>
                    </a:cubicBezTo>
                    <a:cubicBezTo>
                      <a:pt x="26" y="0"/>
                      <a:pt x="26" y="0"/>
                      <a:pt x="26" y="0"/>
                    </a:cubicBezTo>
                    <a:cubicBezTo>
                      <a:pt x="25" y="0"/>
                      <a:pt x="24"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3" name="Freeform 119"/>
              <p:cNvSpPr/>
              <p:nvPr/>
            </p:nvSpPr>
            <p:spPr bwMode="auto">
              <a:xfrm>
                <a:off x="5898" y="3404"/>
                <a:ext cx="55" cy="31"/>
              </a:xfrm>
              <a:custGeom>
                <a:avLst/>
                <a:gdLst>
                  <a:gd name="T0" fmla="*/ 23 w 23"/>
                  <a:gd name="T1" fmla="*/ 0 h 13"/>
                  <a:gd name="T2" fmla="*/ 20 w 23"/>
                  <a:gd name="T3" fmla="*/ 0 h 13"/>
                  <a:gd name="T4" fmla="*/ 11 w 23"/>
                  <a:gd name="T5" fmla="*/ 1 h 13"/>
                  <a:gd name="T6" fmla="*/ 11 w 23"/>
                  <a:gd name="T7" fmla="*/ 1 h 13"/>
                  <a:gd name="T8" fmla="*/ 0 w 23"/>
                  <a:gd name="T9" fmla="*/ 12 h 13"/>
                  <a:gd name="T10" fmla="*/ 16 w 23"/>
                  <a:gd name="T11" fmla="*/ 13 h 13"/>
                  <a:gd name="T12" fmla="*/ 23 w 23"/>
                  <a:gd name="T13" fmla="*/ 6 h 13"/>
                  <a:gd name="T14" fmla="*/ 11 w 23"/>
                  <a:gd name="T15" fmla="*/ 2 h 13"/>
                  <a:gd name="T16" fmla="*/ 12 w 23"/>
                  <a:gd name="T17" fmla="*/ 2 h 13"/>
                  <a:gd name="T18" fmla="*/ 23 w 23"/>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3">
                    <a:moveTo>
                      <a:pt x="23" y="0"/>
                    </a:moveTo>
                    <a:cubicBezTo>
                      <a:pt x="20" y="0"/>
                      <a:pt x="20" y="0"/>
                      <a:pt x="20" y="0"/>
                    </a:cubicBezTo>
                    <a:cubicBezTo>
                      <a:pt x="11" y="1"/>
                      <a:pt x="11" y="1"/>
                      <a:pt x="11" y="1"/>
                    </a:cubicBezTo>
                    <a:cubicBezTo>
                      <a:pt x="11" y="1"/>
                      <a:pt x="11" y="1"/>
                      <a:pt x="11" y="1"/>
                    </a:cubicBezTo>
                    <a:cubicBezTo>
                      <a:pt x="0" y="12"/>
                      <a:pt x="0" y="12"/>
                      <a:pt x="0" y="12"/>
                    </a:cubicBezTo>
                    <a:cubicBezTo>
                      <a:pt x="6" y="12"/>
                      <a:pt x="11" y="12"/>
                      <a:pt x="16" y="13"/>
                    </a:cubicBezTo>
                    <a:cubicBezTo>
                      <a:pt x="23" y="6"/>
                      <a:pt x="23" y="6"/>
                      <a:pt x="23" y="6"/>
                    </a:cubicBezTo>
                    <a:cubicBezTo>
                      <a:pt x="18" y="6"/>
                      <a:pt x="14" y="5"/>
                      <a:pt x="11" y="2"/>
                    </a:cubicBezTo>
                    <a:cubicBezTo>
                      <a:pt x="11" y="2"/>
                      <a:pt x="11" y="2"/>
                      <a:pt x="12" y="2"/>
                    </a:cubicBezTo>
                    <a:cubicBezTo>
                      <a:pt x="13" y="2"/>
                      <a:pt x="22"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4" name="Freeform 120"/>
              <p:cNvSpPr/>
              <p:nvPr/>
            </p:nvSpPr>
            <p:spPr bwMode="auto">
              <a:xfrm>
                <a:off x="5972" y="3428"/>
                <a:ext cx="18" cy="14"/>
              </a:xfrm>
              <a:custGeom>
                <a:avLst/>
                <a:gdLst>
                  <a:gd name="T0" fmla="*/ 4 w 8"/>
                  <a:gd name="T1" fmla="*/ 0 h 6"/>
                  <a:gd name="T2" fmla="*/ 0 w 8"/>
                  <a:gd name="T3" fmla="*/ 4 h 6"/>
                  <a:gd name="T4" fmla="*/ 5 w 8"/>
                  <a:gd name="T5" fmla="*/ 6 h 6"/>
                  <a:gd name="T6" fmla="*/ 8 w 8"/>
                  <a:gd name="T7" fmla="*/ 2 h 6"/>
                  <a:gd name="T8" fmla="*/ 4 w 8"/>
                  <a:gd name="T9" fmla="*/ 0 h 6"/>
                </a:gdLst>
                <a:ahLst/>
                <a:cxnLst>
                  <a:cxn ang="0">
                    <a:pos x="T0" y="T1"/>
                  </a:cxn>
                  <a:cxn ang="0">
                    <a:pos x="T2" y="T3"/>
                  </a:cxn>
                  <a:cxn ang="0">
                    <a:pos x="T4" y="T5"/>
                  </a:cxn>
                  <a:cxn ang="0">
                    <a:pos x="T6" y="T7"/>
                  </a:cxn>
                  <a:cxn ang="0">
                    <a:pos x="T8" y="T9"/>
                  </a:cxn>
                </a:cxnLst>
                <a:rect l="0" t="0" r="r" b="b"/>
                <a:pathLst>
                  <a:path w="8" h="6">
                    <a:moveTo>
                      <a:pt x="4" y="0"/>
                    </a:moveTo>
                    <a:cubicBezTo>
                      <a:pt x="0" y="4"/>
                      <a:pt x="0" y="4"/>
                      <a:pt x="0" y="4"/>
                    </a:cubicBezTo>
                    <a:cubicBezTo>
                      <a:pt x="2" y="4"/>
                      <a:pt x="2" y="6"/>
                      <a:pt x="5" y="6"/>
                    </a:cubicBezTo>
                    <a:cubicBezTo>
                      <a:pt x="5" y="6"/>
                      <a:pt x="7" y="4"/>
                      <a:pt x="8" y="2"/>
                    </a:cubicBezTo>
                    <a:cubicBezTo>
                      <a:pt x="6" y="1"/>
                      <a:pt x="6" y="1"/>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5" name="Freeform 121"/>
              <p:cNvSpPr/>
              <p:nvPr/>
            </p:nvSpPr>
            <p:spPr bwMode="auto">
              <a:xfrm>
                <a:off x="5964" y="3440"/>
                <a:ext cx="3" cy="4"/>
              </a:xfrm>
              <a:custGeom>
                <a:avLst/>
                <a:gdLst>
                  <a:gd name="T0" fmla="*/ 1 w 1"/>
                  <a:gd name="T1" fmla="*/ 0 h 2"/>
                  <a:gd name="T2" fmla="*/ 0 w 1"/>
                  <a:gd name="T3" fmla="*/ 1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1"/>
                      <a:pt x="1" y="1"/>
                      <a:pt x="1" y="2"/>
                    </a:cubicBezTo>
                    <a:cubicBezTo>
                      <a:pt x="1" y="1"/>
                      <a:pt x="1" y="1"/>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6" name="Freeform 122"/>
              <p:cNvSpPr/>
              <p:nvPr/>
            </p:nvSpPr>
            <p:spPr bwMode="auto">
              <a:xfrm>
                <a:off x="6078" y="3433"/>
                <a:ext cx="9" cy="9"/>
              </a:xfrm>
              <a:custGeom>
                <a:avLst/>
                <a:gdLst>
                  <a:gd name="T0" fmla="*/ 4 w 4"/>
                  <a:gd name="T1" fmla="*/ 0 h 4"/>
                  <a:gd name="T2" fmla="*/ 0 w 4"/>
                  <a:gd name="T3" fmla="*/ 3 h 4"/>
                  <a:gd name="T4" fmla="*/ 0 w 4"/>
                  <a:gd name="T5" fmla="*/ 4 h 4"/>
                  <a:gd name="T6" fmla="*/ 4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2" y="0"/>
                      <a:pt x="0" y="0"/>
                      <a:pt x="0" y="3"/>
                    </a:cubicBezTo>
                    <a:cubicBezTo>
                      <a:pt x="0" y="3"/>
                      <a:pt x="0" y="4"/>
                      <a:pt x="0" y="4"/>
                    </a:cubicBezTo>
                    <a:cubicBezTo>
                      <a:pt x="4" y="0"/>
                      <a:pt x="4" y="0"/>
                      <a:pt x="4" y="0"/>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7" name="Freeform 123"/>
              <p:cNvSpPr/>
              <p:nvPr/>
            </p:nvSpPr>
            <p:spPr bwMode="auto">
              <a:xfrm>
                <a:off x="6111" y="3430"/>
                <a:ext cx="28" cy="17"/>
              </a:xfrm>
              <a:custGeom>
                <a:avLst/>
                <a:gdLst>
                  <a:gd name="T0" fmla="*/ 12 w 12"/>
                  <a:gd name="T1" fmla="*/ 0 h 7"/>
                  <a:gd name="T2" fmla="*/ 4 w 12"/>
                  <a:gd name="T3" fmla="*/ 3 h 7"/>
                  <a:gd name="T4" fmla="*/ 0 w 12"/>
                  <a:gd name="T5" fmla="*/ 7 h 7"/>
                  <a:gd name="T6" fmla="*/ 4 w 12"/>
                  <a:gd name="T7" fmla="*/ 7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10" y="2"/>
                      <a:pt x="8" y="3"/>
                      <a:pt x="4" y="3"/>
                    </a:cubicBezTo>
                    <a:cubicBezTo>
                      <a:pt x="0" y="7"/>
                      <a:pt x="0" y="7"/>
                      <a:pt x="0" y="7"/>
                    </a:cubicBezTo>
                    <a:cubicBezTo>
                      <a:pt x="1" y="7"/>
                      <a:pt x="2" y="7"/>
                      <a:pt x="4" y="7"/>
                    </a:cubicBezTo>
                    <a:cubicBezTo>
                      <a:pt x="7" y="7"/>
                      <a:pt x="10" y="4"/>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8" name="Freeform 124"/>
              <p:cNvSpPr/>
              <p:nvPr/>
            </p:nvSpPr>
            <p:spPr bwMode="auto">
              <a:xfrm>
                <a:off x="6035" y="3433"/>
                <a:ext cx="24" cy="16"/>
              </a:xfrm>
              <a:custGeom>
                <a:avLst/>
                <a:gdLst>
                  <a:gd name="T0" fmla="*/ 10 w 10"/>
                  <a:gd name="T1" fmla="*/ 0 h 7"/>
                  <a:gd name="T2" fmla="*/ 6 w 10"/>
                  <a:gd name="T3" fmla="*/ 0 h 7"/>
                  <a:gd name="T4" fmla="*/ 0 w 10"/>
                  <a:gd name="T5" fmla="*/ 7 h 7"/>
                  <a:gd name="T6" fmla="*/ 5 w 10"/>
                  <a:gd name="T7" fmla="*/ 4 h 7"/>
                  <a:gd name="T8" fmla="*/ 7 w 10"/>
                  <a:gd name="T9" fmla="*/ 6 h 7"/>
                  <a:gd name="T10" fmla="*/ 10 w 10"/>
                  <a:gd name="T11" fmla="*/ 6 h 7"/>
                  <a:gd name="T12" fmla="*/ 10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0"/>
                    </a:moveTo>
                    <a:cubicBezTo>
                      <a:pt x="6" y="0"/>
                      <a:pt x="6" y="0"/>
                      <a:pt x="6" y="0"/>
                    </a:cubicBezTo>
                    <a:cubicBezTo>
                      <a:pt x="0" y="7"/>
                      <a:pt x="0" y="7"/>
                      <a:pt x="0" y="7"/>
                    </a:cubicBezTo>
                    <a:cubicBezTo>
                      <a:pt x="1" y="6"/>
                      <a:pt x="2" y="5"/>
                      <a:pt x="5" y="4"/>
                    </a:cubicBezTo>
                    <a:cubicBezTo>
                      <a:pt x="7" y="6"/>
                      <a:pt x="7" y="6"/>
                      <a:pt x="7" y="6"/>
                    </a:cubicBezTo>
                    <a:cubicBezTo>
                      <a:pt x="10" y="6"/>
                      <a:pt x="10" y="6"/>
                      <a:pt x="10" y="6"/>
                    </a:cubicBezTo>
                    <a:cubicBezTo>
                      <a:pt x="10" y="6"/>
                      <a:pt x="10" y="3"/>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9" name="Freeform 125"/>
              <p:cNvSpPr/>
              <p:nvPr/>
            </p:nvSpPr>
            <p:spPr bwMode="auto">
              <a:xfrm>
                <a:off x="6061" y="34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0" name="Freeform 126"/>
              <p:cNvSpPr/>
              <p:nvPr/>
            </p:nvSpPr>
            <p:spPr bwMode="auto">
              <a:xfrm>
                <a:off x="6061" y="345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1" name="Freeform 127"/>
              <p:cNvSpPr/>
              <p:nvPr/>
            </p:nvSpPr>
            <p:spPr bwMode="auto">
              <a:xfrm>
                <a:off x="6080" y="3468"/>
                <a:ext cx="12" cy="12"/>
              </a:xfrm>
              <a:custGeom>
                <a:avLst/>
                <a:gdLst>
                  <a:gd name="T0" fmla="*/ 4 w 5"/>
                  <a:gd name="T1" fmla="*/ 0 h 5"/>
                  <a:gd name="T2" fmla="*/ 0 w 5"/>
                  <a:gd name="T3" fmla="*/ 4 h 5"/>
                  <a:gd name="T4" fmla="*/ 2 w 5"/>
                  <a:gd name="T5" fmla="*/ 5 h 5"/>
                  <a:gd name="T6" fmla="*/ 3 w 5"/>
                  <a:gd name="T7" fmla="*/ 5 h 5"/>
                  <a:gd name="T8" fmla="*/ 5 w 5"/>
                  <a:gd name="T9" fmla="*/ 3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0" y="4"/>
                      <a:pt x="0" y="4"/>
                      <a:pt x="0" y="4"/>
                    </a:cubicBezTo>
                    <a:cubicBezTo>
                      <a:pt x="1" y="4"/>
                      <a:pt x="1" y="5"/>
                      <a:pt x="2" y="5"/>
                    </a:cubicBezTo>
                    <a:cubicBezTo>
                      <a:pt x="3" y="5"/>
                      <a:pt x="3" y="5"/>
                      <a:pt x="3" y="5"/>
                    </a:cubicBezTo>
                    <a:cubicBezTo>
                      <a:pt x="4" y="5"/>
                      <a:pt x="5" y="4"/>
                      <a:pt x="5" y="3"/>
                    </a:cubicBezTo>
                    <a:cubicBezTo>
                      <a:pt x="5" y="2"/>
                      <a:pt x="5" y="1"/>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2" name="Freeform 128"/>
              <p:cNvSpPr/>
              <p:nvPr/>
            </p:nvSpPr>
            <p:spPr bwMode="auto">
              <a:xfrm>
                <a:off x="5998" y="3433"/>
                <a:ext cx="11" cy="11"/>
              </a:xfrm>
              <a:custGeom>
                <a:avLst/>
                <a:gdLst>
                  <a:gd name="T0" fmla="*/ 3 w 5"/>
                  <a:gd name="T1" fmla="*/ 0 h 5"/>
                  <a:gd name="T2" fmla="*/ 0 w 5"/>
                  <a:gd name="T3" fmla="*/ 0 h 5"/>
                  <a:gd name="T4" fmla="*/ 0 w 5"/>
                  <a:gd name="T5" fmla="*/ 3 h 5"/>
                  <a:gd name="T6" fmla="*/ 2 w 5"/>
                  <a:gd name="T7" fmla="*/ 5 h 5"/>
                  <a:gd name="T8" fmla="*/ 5 w 5"/>
                  <a:gd name="T9" fmla="*/ 2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2" y="0"/>
                      <a:pt x="0" y="0"/>
                      <a:pt x="0" y="0"/>
                    </a:cubicBezTo>
                    <a:cubicBezTo>
                      <a:pt x="0" y="3"/>
                      <a:pt x="0" y="2"/>
                      <a:pt x="0" y="3"/>
                    </a:cubicBezTo>
                    <a:cubicBezTo>
                      <a:pt x="0" y="4"/>
                      <a:pt x="1" y="5"/>
                      <a:pt x="2" y="5"/>
                    </a:cubicBezTo>
                    <a:cubicBezTo>
                      <a:pt x="5" y="2"/>
                      <a:pt x="5" y="2"/>
                      <a:pt x="5" y="2"/>
                    </a:cubicBezTo>
                    <a:cubicBezTo>
                      <a:pt x="4" y="1"/>
                      <a:pt x="4"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3" name="Freeform 129"/>
              <p:cNvSpPr/>
              <p:nvPr/>
            </p:nvSpPr>
            <p:spPr bwMode="auto">
              <a:xfrm>
                <a:off x="6156" y="3437"/>
                <a:ext cx="71" cy="41"/>
              </a:xfrm>
              <a:custGeom>
                <a:avLst/>
                <a:gdLst>
                  <a:gd name="T0" fmla="*/ 24 w 30"/>
                  <a:gd name="T1" fmla="*/ 0 h 17"/>
                  <a:gd name="T2" fmla="*/ 16 w 30"/>
                  <a:gd name="T3" fmla="*/ 1 h 17"/>
                  <a:gd name="T4" fmla="*/ 0 w 30"/>
                  <a:gd name="T5" fmla="*/ 17 h 17"/>
                  <a:gd name="T6" fmla="*/ 0 w 30"/>
                  <a:gd name="T7" fmla="*/ 17 h 17"/>
                  <a:gd name="T8" fmla="*/ 11 w 30"/>
                  <a:gd name="T9" fmla="*/ 12 h 17"/>
                  <a:gd name="T10" fmla="*/ 11 w 30"/>
                  <a:gd name="T11" fmla="*/ 8 h 17"/>
                  <a:gd name="T12" fmla="*/ 30 w 30"/>
                  <a:gd name="T13" fmla="*/ 1 h 17"/>
                  <a:gd name="T14" fmla="*/ 24 w 30"/>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7">
                    <a:moveTo>
                      <a:pt x="24" y="0"/>
                    </a:moveTo>
                    <a:cubicBezTo>
                      <a:pt x="22" y="0"/>
                      <a:pt x="19" y="0"/>
                      <a:pt x="16" y="1"/>
                    </a:cubicBezTo>
                    <a:cubicBezTo>
                      <a:pt x="0" y="17"/>
                      <a:pt x="0" y="17"/>
                      <a:pt x="0" y="17"/>
                    </a:cubicBezTo>
                    <a:cubicBezTo>
                      <a:pt x="0" y="17"/>
                      <a:pt x="0" y="17"/>
                      <a:pt x="0" y="17"/>
                    </a:cubicBezTo>
                    <a:cubicBezTo>
                      <a:pt x="4" y="17"/>
                      <a:pt x="9" y="13"/>
                      <a:pt x="11" y="12"/>
                    </a:cubicBezTo>
                    <a:cubicBezTo>
                      <a:pt x="11" y="11"/>
                      <a:pt x="10" y="8"/>
                      <a:pt x="11" y="8"/>
                    </a:cubicBezTo>
                    <a:cubicBezTo>
                      <a:pt x="16" y="8"/>
                      <a:pt x="27" y="5"/>
                      <a:pt x="30" y="1"/>
                    </a:cubicBezTo>
                    <a:cubicBezTo>
                      <a:pt x="29" y="0"/>
                      <a:pt x="27" y="0"/>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4" name="Freeform 130"/>
              <p:cNvSpPr/>
              <p:nvPr/>
            </p:nvSpPr>
            <p:spPr bwMode="auto">
              <a:xfrm>
                <a:off x="6217" y="3333"/>
                <a:ext cx="8" cy="10"/>
              </a:xfrm>
              <a:custGeom>
                <a:avLst/>
                <a:gdLst>
                  <a:gd name="T0" fmla="*/ 3 w 3"/>
                  <a:gd name="T1" fmla="*/ 0 h 4"/>
                  <a:gd name="T2" fmla="*/ 0 w 3"/>
                  <a:gd name="T3" fmla="*/ 4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0" y="4"/>
                      <a:pt x="0" y="4"/>
                      <a:pt x="0" y="4"/>
                    </a:cubicBezTo>
                    <a:cubicBezTo>
                      <a:pt x="0" y="4"/>
                      <a:pt x="0" y="4"/>
                      <a:pt x="0" y="4"/>
                    </a:cubicBezTo>
                    <a:cubicBezTo>
                      <a:pt x="1" y="4"/>
                      <a:pt x="2"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5" name="Freeform 131"/>
              <p:cNvSpPr/>
              <p:nvPr/>
            </p:nvSpPr>
            <p:spPr bwMode="auto">
              <a:xfrm>
                <a:off x="6241" y="3321"/>
                <a:ext cx="33" cy="8"/>
              </a:xfrm>
              <a:custGeom>
                <a:avLst/>
                <a:gdLst>
                  <a:gd name="T0" fmla="*/ 14 w 14"/>
                  <a:gd name="T1" fmla="*/ 0 h 3"/>
                  <a:gd name="T2" fmla="*/ 2 w 14"/>
                  <a:gd name="T3" fmla="*/ 0 h 3"/>
                  <a:gd name="T4" fmla="*/ 0 w 14"/>
                  <a:gd name="T5" fmla="*/ 3 h 3"/>
                  <a:gd name="T6" fmla="*/ 6 w 14"/>
                  <a:gd name="T7" fmla="*/ 3 h 3"/>
                  <a:gd name="T8" fmla="*/ 11 w 14"/>
                  <a:gd name="T9" fmla="*/ 3 h 3"/>
                  <a:gd name="T10" fmla="*/ 14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14" y="0"/>
                    </a:moveTo>
                    <a:cubicBezTo>
                      <a:pt x="2" y="0"/>
                      <a:pt x="2" y="0"/>
                      <a:pt x="2" y="0"/>
                    </a:cubicBezTo>
                    <a:cubicBezTo>
                      <a:pt x="2" y="0"/>
                      <a:pt x="0" y="1"/>
                      <a:pt x="0" y="3"/>
                    </a:cubicBezTo>
                    <a:cubicBezTo>
                      <a:pt x="0" y="3"/>
                      <a:pt x="5" y="3"/>
                      <a:pt x="6" y="3"/>
                    </a:cubicBezTo>
                    <a:cubicBezTo>
                      <a:pt x="8" y="3"/>
                      <a:pt x="9" y="3"/>
                      <a:pt x="11" y="3"/>
                    </a:cubicBezTo>
                    <a:cubicBezTo>
                      <a:pt x="14" y="0"/>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6" name="Freeform 132"/>
              <p:cNvSpPr/>
              <p:nvPr/>
            </p:nvSpPr>
            <p:spPr bwMode="auto">
              <a:xfrm>
                <a:off x="6241" y="3260"/>
                <a:ext cx="7" cy="12"/>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0" y="2"/>
                      <a:pt x="1" y="5"/>
                      <a:pt x="3" y="5"/>
                    </a:cubicBezTo>
                    <a:cubicBezTo>
                      <a:pt x="2" y="3"/>
                      <a:pt x="0" y="2"/>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7" name="Freeform 133"/>
              <p:cNvSpPr/>
              <p:nvPr/>
            </p:nvSpPr>
            <p:spPr bwMode="auto">
              <a:xfrm>
                <a:off x="6241" y="3258"/>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8" name="Freeform 134"/>
              <p:cNvSpPr/>
              <p:nvPr/>
            </p:nvSpPr>
            <p:spPr bwMode="auto">
              <a:xfrm>
                <a:off x="6241" y="3229"/>
                <a:ext cx="17" cy="24"/>
              </a:xfrm>
              <a:custGeom>
                <a:avLst/>
                <a:gdLst>
                  <a:gd name="T0" fmla="*/ 5 w 7"/>
                  <a:gd name="T1" fmla="*/ 0 h 10"/>
                  <a:gd name="T2" fmla="*/ 0 w 7"/>
                  <a:gd name="T3" fmla="*/ 6 h 10"/>
                  <a:gd name="T4" fmla="*/ 1 w 7"/>
                  <a:gd name="T5" fmla="*/ 8 h 10"/>
                  <a:gd name="T6" fmla="*/ 1 w 7"/>
                  <a:gd name="T7" fmla="*/ 10 h 10"/>
                  <a:gd name="T8" fmla="*/ 7 w 7"/>
                  <a:gd name="T9" fmla="*/ 10 h 10"/>
                  <a:gd name="T10" fmla="*/ 4 w 7"/>
                  <a:gd name="T11" fmla="*/ 5 h 10"/>
                  <a:gd name="T12" fmla="*/ 7 w 7"/>
                  <a:gd name="T13" fmla="*/ 1 h 10"/>
                  <a:gd name="T14" fmla="*/ 5 w 7"/>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5" y="0"/>
                    </a:moveTo>
                    <a:cubicBezTo>
                      <a:pt x="0" y="6"/>
                      <a:pt x="0" y="6"/>
                      <a:pt x="0" y="6"/>
                    </a:cubicBezTo>
                    <a:cubicBezTo>
                      <a:pt x="0" y="6"/>
                      <a:pt x="1" y="7"/>
                      <a:pt x="1" y="8"/>
                    </a:cubicBezTo>
                    <a:cubicBezTo>
                      <a:pt x="1" y="9"/>
                      <a:pt x="1" y="10"/>
                      <a:pt x="1" y="10"/>
                    </a:cubicBezTo>
                    <a:cubicBezTo>
                      <a:pt x="4" y="10"/>
                      <a:pt x="6" y="10"/>
                      <a:pt x="7" y="10"/>
                    </a:cubicBezTo>
                    <a:cubicBezTo>
                      <a:pt x="7" y="7"/>
                      <a:pt x="4" y="7"/>
                      <a:pt x="4" y="5"/>
                    </a:cubicBezTo>
                    <a:cubicBezTo>
                      <a:pt x="4" y="3"/>
                      <a:pt x="7" y="3"/>
                      <a:pt x="7" y="1"/>
                    </a:cubicBezTo>
                    <a:cubicBezTo>
                      <a:pt x="6" y="1"/>
                      <a:pt x="6" y="1"/>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9" name="Freeform 135"/>
              <p:cNvSpPr/>
              <p:nvPr/>
            </p:nvSpPr>
            <p:spPr bwMode="auto">
              <a:xfrm>
                <a:off x="5792" y="3307"/>
                <a:ext cx="16" cy="14"/>
              </a:xfrm>
              <a:custGeom>
                <a:avLst/>
                <a:gdLst>
                  <a:gd name="T0" fmla="*/ 2 w 7"/>
                  <a:gd name="T1" fmla="*/ 0 h 6"/>
                  <a:gd name="T2" fmla="*/ 0 w 7"/>
                  <a:gd name="T3" fmla="*/ 3 h 6"/>
                  <a:gd name="T4" fmla="*/ 1 w 7"/>
                  <a:gd name="T5" fmla="*/ 4 h 6"/>
                  <a:gd name="T6" fmla="*/ 5 w 7"/>
                  <a:gd name="T7" fmla="*/ 6 h 6"/>
                  <a:gd name="T8" fmla="*/ 7 w 7"/>
                  <a:gd name="T9" fmla="*/ 6 h 6"/>
                  <a:gd name="T10" fmla="*/ 7 w 7"/>
                  <a:gd name="T11" fmla="*/ 3 h 6"/>
                  <a:gd name="T12" fmla="*/ 2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2" y="0"/>
                    </a:moveTo>
                    <a:cubicBezTo>
                      <a:pt x="0" y="3"/>
                      <a:pt x="0" y="3"/>
                      <a:pt x="0" y="3"/>
                    </a:cubicBezTo>
                    <a:cubicBezTo>
                      <a:pt x="0" y="4"/>
                      <a:pt x="1" y="4"/>
                      <a:pt x="1" y="4"/>
                    </a:cubicBezTo>
                    <a:cubicBezTo>
                      <a:pt x="2" y="4"/>
                      <a:pt x="3" y="6"/>
                      <a:pt x="5" y="6"/>
                    </a:cubicBezTo>
                    <a:cubicBezTo>
                      <a:pt x="5" y="6"/>
                      <a:pt x="6" y="6"/>
                      <a:pt x="7" y="6"/>
                    </a:cubicBezTo>
                    <a:cubicBezTo>
                      <a:pt x="7" y="6"/>
                      <a:pt x="7" y="4"/>
                      <a:pt x="7" y="3"/>
                    </a:cubicBezTo>
                    <a:cubicBezTo>
                      <a:pt x="5" y="3"/>
                      <a:pt x="3" y="2"/>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0" name="Freeform 136"/>
              <p:cNvSpPr/>
              <p:nvPr/>
            </p:nvSpPr>
            <p:spPr bwMode="auto">
              <a:xfrm>
                <a:off x="5629" y="3248"/>
                <a:ext cx="2" cy="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1"/>
                      <a:pt x="1" y="1"/>
                      <a:pt x="1" y="1"/>
                    </a:cubicBezTo>
                    <a:cubicBezTo>
                      <a:pt x="1" y="1"/>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1" name="Freeform 137"/>
              <p:cNvSpPr/>
              <p:nvPr/>
            </p:nvSpPr>
            <p:spPr bwMode="auto">
              <a:xfrm>
                <a:off x="5730" y="3206"/>
                <a:ext cx="26" cy="26"/>
              </a:xfrm>
              <a:custGeom>
                <a:avLst/>
                <a:gdLst>
                  <a:gd name="T0" fmla="*/ 8 w 11"/>
                  <a:gd name="T1" fmla="*/ 0 h 11"/>
                  <a:gd name="T2" fmla="*/ 0 w 11"/>
                  <a:gd name="T3" fmla="*/ 8 h 11"/>
                  <a:gd name="T4" fmla="*/ 5 w 11"/>
                  <a:gd name="T5" fmla="*/ 11 h 11"/>
                  <a:gd name="T6" fmla="*/ 7 w 11"/>
                  <a:gd name="T7" fmla="*/ 10 h 11"/>
                  <a:gd name="T8" fmla="*/ 11 w 11"/>
                  <a:gd name="T9" fmla="*/ 9 h 11"/>
                  <a:gd name="T10" fmla="*/ 8 w 11"/>
                  <a:gd name="T11" fmla="*/ 0 h 11"/>
                  <a:gd name="T12" fmla="*/ 8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8" y="0"/>
                    </a:moveTo>
                    <a:cubicBezTo>
                      <a:pt x="0" y="8"/>
                      <a:pt x="0" y="8"/>
                      <a:pt x="0" y="8"/>
                    </a:cubicBezTo>
                    <a:cubicBezTo>
                      <a:pt x="1" y="9"/>
                      <a:pt x="2" y="11"/>
                      <a:pt x="5" y="11"/>
                    </a:cubicBezTo>
                    <a:cubicBezTo>
                      <a:pt x="6" y="11"/>
                      <a:pt x="6" y="10"/>
                      <a:pt x="7" y="10"/>
                    </a:cubicBezTo>
                    <a:cubicBezTo>
                      <a:pt x="8" y="10"/>
                      <a:pt x="8" y="10"/>
                      <a:pt x="11" y="9"/>
                    </a:cubicBezTo>
                    <a:cubicBezTo>
                      <a:pt x="9" y="6"/>
                      <a:pt x="9" y="4"/>
                      <a:pt x="8" y="0"/>
                    </a:cubicBezTo>
                    <a:cubicBezTo>
                      <a:pt x="8" y="0"/>
                      <a:pt x="8"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2" name="Rectangle 138"/>
              <p:cNvSpPr>
                <a:spLocks noChangeArrowheads="1"/>
              </p:cNvSpPr>
              <p:nvPr/>
            </p:nvSpPr>
            <p:spPr bwMode="auto">
              <a:xfrm>
                <a:off x="5605" y="1046"/>
                <a:ext cx="1" cy="1"/>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473" name="Freeform 139"/>
              <p:cNvSpPr/>
              <p:nvPr/>
            </p:nvSpPr>
            <p:spPr bwMode="auto">
              <a:xfrm>
                <a:off x="5605" y="104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4" name="Freeform 140"/>
              <p:cNvSpPr/>
              <p:nvPr/>
            </p:nvSpPr>
            <p:spPr bwMode="auto">
              <a:xfrm>
                <a:off x="6139" y="1377"/>
                <a:ext cx="3" cy="2"/>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5" name="Freeform 141"/>
              <p:cNvSpPr/>
              <p:nvPr/>
            </p:nvSpPr>
            <p:spPr bwMode="auto">
              <a:xfrm>
                <a:off x="6139" y="1377"/>
                <a:ext cx="3" cy="2"/>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6" name="Freeform 142"/>
              <p:cNvSpPr/>
              <p:nvPr/>
            </p:nvSpPr>
            <p:spPr bwMode="auto">
              <a:xfrm>
                <a:off x="6416" y="1952"/>
                <a:ext cx="21" cy="21"/>
              </a:xfrm>
              <a:custGeom>
                <a:avLst/>
                <a:gdLst>
                  <a:gd name="T0" fmla="*/ 9 w 9"/>
                  <a:gd name="T1" fmla="*/ 0 h 9"/>
                  <a:gd name="T2" fmla="*/ 0 w 9"/>
                  <a:gd name="T3" fmla="*/ 9 h 9"/>
                  <a:gd name="T4" fmla="*/ 9 w 9"/>
                  <a:gd name="T5" fmla="*/ 0 h 9"/>
                </a:gdLst>
                <a:ahLst/>
                <a:cxnLst>
                  <a:cxn ang="0">
                    <a:pos x="T0" y="T1"/>
                  </a:cxn>
                  <a:cxn ang="0">
                    <a:pos x="T2" y="T3"/>
                  </a:cxn>
                  <a:cxn ang="0">
                    <a:pos x="T4" y="T5"/>
                  </a:cxn>
                </a:cxnLst>
                <a:rect l="0" t="0" r="r" b="b"/>
                <a:pathLst>
                  <a:path w="9" h="9">
                    <a:moveTo>
                      <a:pt x="9" y="0"/>
                    </a:moveTo>
                    <a:cubicBezTo>
                      <a:pt x="5" y="3"/>
                      <a:pt x="2" y="6"/>
                      <a:pt x="0" y="9"/>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7" name="Freeform 143"/>
              <p:cNvSpPr/>
              <p:nvPr/>
            </p:nvSpPr>
            <p:spPr bwMode="auto">
              <a:xfrm>
                <a:off x="6031" y="2399"/>
                <a:ext cx="33" cy="26"/>
              </a:xfrm>
              <a:custGeom>
                <a:avLst/>
                <a:gdLst>
                  <a:gd name="T0" fmla="*/ 14 w 14"/>
                  <a:gd name="T1" fmla="*/ 0 h 11"/>
                  <a:gd name="T2" fmla="*/ 14 w 14"/>
                  <a:gd name="T3" fmla="*/ 1 h 11"/>
                  <a:gd name="T4" fmla="*/ 0 w 14"/>
                  <a:gd name="T5" fmla="*/ 8 h 11"/>
                  <a:gd name="T6" fmla="*/ 3 w 14"/>
                  <a:gd name="T7" fmla="*/ 11 h 11"/>
                  <a:gd name="T8" fmla="*/ 3 w 14"/>
                  <a:gd name="T9" fmla="*/ 11 h 11"/>
                  <a:gd name="T10" fmla="*/ 3 w 14"/>
                  <a:gd name="T11" fmla="*/ 11 h 11"/>
                  <a:gd name="T12" fmla="*/ 14 w 1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4" h="11">
                    <a:moveTo>
                      <a:pt x="14" y="0"/>
                    </a:moveTo>
                    <a:cubicBezTo>
                      <a:pt x="14" y="1"/>
                      <a:pt x="14" y="1"/>
                      <a:pt x="14" y="1"/>
                    </a:cubicBezTo>
                    <a:cubicBezTo>
                      <a:pt x="9" y="4"/>
                      <a:pt x="0" y="2"/>
                      <a:pt x="0" y="8"/>
                    </a:cubicBezTo>
                    <a:cubicBezTo>
                      <a:pt x="0" y="10"/>
                      <a:pt x="2" y="11"/>
                      <a:pt x="3" y="11"/>
                    </a:cubicBezTo>
                    <a:cubicBezTo>
                      <a:pt x="3" y="11"/>
                      <a:pt x="3" y="11"/>
                      <a:pt x="3" y="11"/>
                    </a:cubicBezTo>
                    <a:cubicBezTo>
                      <a:pt x="3" y="11"/>
                      <a:pt x="3" y="11"/>
                      <a:pt x="3" y="11"/>
                    </a:cubicBezTo>
                    <a:cubicBezTo>
                      <a:pt x="14" y="0"/>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8" name="Freeform 144"/>
              <p:cNvSpPr/>
              <p:nvPr/>
            </p:nvSpPr>
            <p:spPr bwMode="auto">
              <a:xfrm>
                <a:off x="7114" y="1526"/>
                <a:ext cx="11" cy="12"/>
              </a:xfrm>
              <a:custGeom>
                <a:avLst/>
                <a:gdLst>
                  <a:gd name="T0" fmla="*/ 5 w 5"/>
                  <a:gd name="T1" fmla="*/ 0 h 5"/>
                  <a:gd name="T2" fmla="*/ 0 w 5"/>
                  <a:gd name="T3" fmla="*/ 4 h 5"/>
                  <a:gd name="T4" fmla="*/ 0 w 5"/>
                  <a:gd name="T5" fmla="*/ 4 h 5"/>
                  <a:gd name="T6" fmla="*/ 0 w 5"/>
                  <a:gd name="T7" fmla="*/ 5 h 5"/>
                  <a:gd name="T8" fmla="*/ 1 w 5"/>
                  <a:gd name="T9" fmla="*/ 5 h 5"/>
                  <a:gd name="T10" fmla="*/ 1 w 5"/>
                  <a:gd name="T11" fmla="*/ 5 h 5"/>
                  <a:gd name="T12" fmla="*/ 1 w 5"/>
                  <a:gd name="T13" fmla="*/ 5 h 5"/>
                  <a:gd name="T14" fmla="*/ 3 w 5"/>
                  <a:gd name="T15" fmla="*/ 5 h 5"/>
                  <a:gd name="T16" fmla="*/ 3 w 5"/>
                  <a:gd name="T17" fmla="*/ 5 h 5"/>
                  <a:gd name="T18" fmla="*/ 3 w 5"/>
                  <a:gd name="T19" fmla="*/ 5 h 5"/>
                  <a:gd name="T20" fmla="*/ 5 w 5"/>
                  <a:gd name="T21" fmla="*/ 0 h 5"/>
                  <a:gd name="T22" fmla="*/ 5 w 5"/>
                  <a:gd name="T23" fmla="*/ 0 h 5"/>
                  <a:gd name="T24" fmla="*/ 5 w 5"/>
                  <a:gd name="T25" fmla="*/ 0 h 5"/>
                  <a:gd name="T26" fmla="*/ 5 w 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5" y="0"/>
                    </a:moveTo>
                    <a:cubicBezTo>
                      <a:pt x="0" y="4"/>
                      <a:pt x="0" y="4"/>
                      <a:pt x="0" y="4"/>
                    </a:cubicBezTo>
                    <a:cubicBezTo>
                      <a:pt x="0" y="4"/>
                      <a:pt x="0" y="4"/>
                      <a:pt x="0" y="4"/>
                    </a:cubicBezTo>
                    <a:cubicBezTo>
                      <a:pt x="0" y="4"/>
                      <a:pt x="0" y="4"/>
                      <a:pt x="0" y="5"/>
                    </a:cubicBezTo>
                    <a:cubicBezTo>
                      <a:pt x="0" y="5"/>
                      <a:pt x="0" y="5"/>
                      <a:pt x="1" y="5"/>
                    </a:cubicBezTo>
                    <a:cubicBezTo>
                      <a:pt x="1" y="5"/>
                      <a:pt x="1" y="5"/>
                      <a:pt x="1" y="5"/>
                    </a:cubicBezTo>
                    <a:cubicBezTo>
                      <a:pt x="1" y="5"/>
                      <a:pt x="1" y="5"/>
                      <a:pt x="1" y="5"/>
                    </a:cubicBezTo>
                    <a:cubicBezTo>
                      <a:pt x="2" y="5"/>
                      <a:pt x="3" y="5"/>
                      <a:pt x="3" y="5"/>
                    </a:cubicBezTo>
                    <a:cubicBezTo>
                      <a:pt x="3" y="5"/>
                      <a:pt x="3" y="5"/>
                      <a:pt x="3" y="5"/>
                    </a:cubicBezTo>
                    <a:cubicBezTo>
                      <a:pt x="3" y="5"/>
                      <a:pt x="3" y="5"/>
                      <a:pt x="3" y="5"/>
                    </a:cubicBezTo>
                    <a:cubicBezTo>
                      <a:pt x="5" y="5"/>
                      <a:pt x="5" y="4"/>
                      <a:pt x="5" y="0"/>
                    </a:cubicBezTo>
                    <a:cubicBezTo>
                      <a:pt x="5" y="0"/>
                      <a:pt x="5" y="0"/>
                      <a:pt x="5" y="0"/>
                    </a:cubicBezTo>
                    <a:cubicBezTo>
                      <a:pt x="5" y="0"/>
                      <a:pt x="5" y="0"/>
                      <a:pt x="5" y="0"/>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9" name="Rectangle 145"/>
              <p:cNvSpPr>
                <a:spLocks noChangeArrowheads="1"/>
              </p:cNvSpPr>
              <p:nvPr/>
            </p:nvSpPr>
            <p:spPr bwMode="auto">
              <a:xfrm>
                <a:off x="6293" y="2546"/>
                <a:ext cx="1" cy="2"/>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480" name="Freeform 146"/>
              <p:cNvSpPr/>
              <p:nvPr/>
            </p:nvSpPr>
            <p:spPr bwMode="auto">
              <a:xfrm>
                <a:off x="6293" y="2546"/>
                <a:ext cx="0" cy="2"/>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lnTo>
                      <a:pt x="0" y="2"/>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1" name="Freeform 147"/>
              <p:cNvSpPr/>
              <p:nvPr/>
            </p:nvSpPr>
            <p:spPr bwMode="auto">
              <a:xfrm>
                <a:off x="6976" y="1829"/>
                <a:ext cx="36" cy="35"/>
              </a:xfrm>
              <a:custGeom>
                <a:avLst/>
                <a:gdLst>
                  <a:gd name="T0" fmla="*/ 15 w 15"/>
                  <a:gd name="T1" fmla="*/ 0 h 15"/>
                  <a:gd name="T2" fmla="*/ 0 w 15"/>
                  <a:gd name="T3" fmla="*/ 15 h 15"/>
                  <a:gd name="T4" fmla="*/ 15 w 15"/>
                  <a:gd name="T5" fmla="*/ 0 h 15"/>
                </a:gdLst>
                <a:ahLst/>
                <a:cxnLst>
                  <a:cxn ang="0">
                    <a:pos x="T0" y="T1"/>
                  </a:cxn>
                  <a:cxn ang="0">
                    <a:pos x="T2" y="T3"/>
                  </a:cxn>
                  <a:cxn ang="0">
                    <a:pos x="T4" y="T5"/>
                  </a:cxn>
                </a:cxnLst>
                <a:rect l="0" t="0" r="r" b="b"/>
                <a:pathLst>
                  <a:path w="15" h="15">
                    <a:moveTo>
                      <a:pt x="15" y="0"/>
                    </a:moveTo>
                    <a:cubicBezTo>
                      <a:pt x="10" y="3"/>
                      <a:pt x="5" y="7"/>
                      <a:pt x="0" y="15"/>
                    </a:cubicBezTo>
                    <a:cubicBezTo>
                      <a:pt x="15" y="0"/>
                      <a:pt x="15" y="0"/>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2" name="Freeform 148"/>
              <p:cNvSpPr/>
              <p:nvPr/>
            </p:nvSpPr>
            <p:spPr bwMode="auto">
              <a:xfrm>
                <a:off x="6868" y="2016"/>
                <a:ext cx="33" cy="33"/>
              </a:xfrm>
              <a:custGeom>
                <a:avLst/>
                <a:gdLst>
                  <a:gd name="T0" fmla="*/ 14 w 14"/>
                  <a:gd name="T1" fmla="*/ 0 h 14"/>
                  <a:gd name="T2" fmla="*/ 0 w 14"/>
                  <a:gd name="T3" fmla="*/ 14 h 14"/>
                  <a:gd name="T4" fmla="*/ 14 w 14"/>
                  <a:gd name="T5" fmla="*/ 0 h 14"/>
                </a:gdLst>
                <a:ahLst/>
                <a:cxnLst>
                  <a:cxn ang="0">
                    <a:pos x="T0" y="T1"/>
                  </a:cxn>
                  <a:cxn ang="0">
                    <a:pos x="T2" y="T3"/>
                  </a:cxn>
                  <a:cxn ang="0">
                    <a:pos x="T4" y="T5"/>
                  </a:cxn>
                </a:cxnLst>
                <a:rect l="0" t="0" r="r" b="b"/>
                <a:pathLst>
                  <a:path w="14" h="14">
                    <a:moveTo>
                      <a:pt x="14" y="0"/>
                    </a:moveTo>
                    <a:cubicBezTo>
                      <a:pt x="7" y="2"/>
                      <a:pt x="3" y="8"/>
                      <a:pt x="0" y="14"/>
                    </a:cubicBezTo>
                    <a:cubicBezTo>
                      <a:pt x="14" y="0"/>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3" name="Freeform 149"/>
              <p:cNvSpPr/>
              <p:nvPr/>
            </p:nvSpPr>
            <p:spPr bwMode="auto">
              <a:xfrm>
                <a:off x="7482" y="1656"/>
                <a:ext cx="5"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1"/>
                      <a:pt x="0"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4" name="Freeform 150"/>
              <p:cNvSpPr/>
              <p:nvPr/>
            </p:nvSpPr>
            <p:spPr bwMode="auto">
              <a:xfrm>
                <a:off x="6182" y="3035"/>
                <a:ext cx="2" cy="3"/>
              </a:xfrm>
              <a:custGeom>
                <a:avLst/>
                <a:gdLst>
                  <a:gd name="T0" fmla="*/ 0 w 2"/>
                  <a:gd name="T1" fmla="*/ 0 h 3"/>
                  <a:gd name="T2" fmla="*/ 0 w 2"/>
                  <a:gd name="T3" fmla="*/ 3 h 3"/>
                  <a:gd name="T4" fmla="*/ 2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0" y="3"/>
                    </a:lnTo>
                    <a:lnTo>
                      <a:pt x="2" y="0"/>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5" name="Freeform 151"/>
              <p:cNvSpPr/>
              <p:nvPr/>
            </p:nvSpPr>
            <p:spPr bwMode="auto">
              <a:xfrm>
                <a:off x="6182" y="3035"/>
                <a:ext cx="2" cy="3"/>
              </a:xfrm>
              <a:custGeom>
                <a:avLst/>
                <a:gdLst>
                  <a:gd name="T0" fmla="*/ 0 w 2"/>
                  <a:gd name="T1" fmla="*/ 0 h 3"/>
                  <a:gd name="T2" fmla="*/ 0 w 2"/>
                  <a:gd name="T3" fmla="*/ 3 h 3"/>
                  <a:gd name="T4" fmla="*/ 2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0" y="3"/>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6" name="Rectangle 152"/>
              <p:cNvSpPr>
                <a:spLocks noChangeArrowheads="1"/>
              </p:cNvSpPr>
              <p:nvPr/>
            </p:nvSpPr>
            <p:spPr bwMode="auto">
              <a:xfrm>
                <a:off x="6175" y="3080"/>
                <a:ext cx="1" cy="3"/>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487" name="Freeform 153"/>
              <p:cNvSpPr/>
              <p:nvPr/>
            </p:nvSpPr>
            <p:spPr bwMode="auto">
              <a:xfrm>
                <a:off x="6175" y="3080"/>
                <a:ext cx="0" cy="3"/>
              </a:xfrm>
              <a:custGeom>
                <a:avLst/>
                <a:gdLst>
                  <a:gd name="T0" fmla="*/ 0 h 3"/>
                  <a:gd name="T1" fmla="*/ 3 h 3"/>
                  <a:gd name="T2" fmla="*/ 3 h 3"/>
                  <a:gd name="T3" fmla="*/ 0 h 3"/>
                </a:gdLst>
                <a:ahLst/>
                <a:cxnLst>
                  <a:cxn ang="0">
                    <a:pos x="0" y="T0"/>
                  </a:cxn>
                  <a:cxn ang="0">
                    <a:pos x="0" y="T1"/>
                  </a:cxn>
                  <a:cxn ang="0">
                    <a:pos x="0" y="T2"/>
                  </a:cxn>
                  <a:cxn ang="0">
                    <a:pos x="0" y="T3"/>
                  </a:cxn>
                </a:cxnLst>
                <a:rect l="0" t="0" r="r" b="b"/>
                <a:pathLst>
                  <a:path h="3">
                    <a:moveTo>
                      <a:pt x="0" y="0"/>
                    </a:moveTo>
                    <a:lnTo>
                      <a:pt x="0" y="3"/>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8" name="Freeform 154"/>
              <p:cNvSpPr/>
              <p:nvPr/>
            </p:nvSpPr>
            <p:spPr bwMode="auto">
              <a:xfrm>
                <a:off x="6165" y="3085"/>
                <a:ext cx="5" cy="5"/>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1" y="2"/>
                      <a:pt x="2" y="2"/>
                    </a:cubicBezTo>
                    <a:cubicBezTo>
                      <a:pt x="2" y="1"/>
                      <a:pt x="2"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9" name="Freeform 155"/>
              <p:cNvSpPr/>
              <p:nvPr/>
            </p:nvSpPr>
            <p:spPr bwMode="auto">
              <a:xfrm>
                <a:off x="6182" y="3064"/>
                <a:ext cx="9" cy="11"/>
              </a:xfrm>
              <a:custGeom>
                <a:avLst/>
                <a:gdLst>
                  <a:gd name="T0" fmla="*/ 4 w 4"/>
                  <a:gd name="T1" fmla="*/ 0 h 5"/>
                  <a:gd name="T2" fmla="*/ 0 w 4"/>
                  <a:gd name="T3" fmla="*/ 5 h 5"/>
                  <a:gd name="T4" fmla="*/ 3 w 4"/>
                  <a:gd name="T5" fmla="*/ 3 h 5"/>
                  <a:gd name="T6" fmla="*/ 4 w 4"/>
                  <a:gd name="T7" fmla="*/ 0 h 5"/>
                </a:gdLst>
                <a:ahLst/>
                <a:cxnLst>
                  <a:cxn ang="0">
                    <a:pos x="T0" y="T1"/>
                  </a:cxn>
                  <a:cxn ang="0">
                    <a:pos x="T2" y="T3"/>
                  </a:cxn>
                  <a:cxn ang="0">
                    <a:pos x="T4" y="T5"/>
                  </a:cxn>
                  <a:cxn ang="0">
                    <a:pos x="T6" y="T7"/>
                  </a:cxn>
                </a:cxnLst>
                <a:rect l="0" t="0" r="r" b="b"/>
                <a:pathLst>
                  <a:path w="4" h="5">
                    <a:moveTo>
                      <a:pt x="4" y="0"/>
                    </a:moveTo>
                    <a:cubicBezTo>
                      <a:pt x="0" y="5"/>
                      <a:pt x="0" y="5"/>
                      <a:pt x="0" y="5"/>
                    </a:cubicBezTo>
                    <a:cubicBezTo>
                      <a:pt x="1" y="4"/>
                      <a:pt x="3" y="4"/>
                      <a:pt x="3" y="3"/>
                    </a:cubicBezTo>
                    <a:cubicBezTo>
                      <a:pt x="4" y="3"/>
                      <a:pt x="4" y="2"/>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0" name="Freeform 156"/>
              <p:cNvSpPr/>
              <p:nvPr/>
            </p:nvSpPr>
            <p:spPr bwMode="auto">
              <a:xfrm>
                <a:off x="5574" y="3146"/>
                <a:ext cx="41" cy="31"/>
              </a:xfrm>
              <a:custGeom>
                <a:avLst/>
                <a:gdLst>
                  <a:gd name="T0" fmla="*/ 3 w 17"/>
                  <a:gd name="T1" fmla="*/ 0 h 13"/>
                  <a:gd name="T2" fmla="*/ 0 w 17"/>
                  <a:gd name="T3" fmla="*/ 3 h 13"/>
                  <a:gd name="T4" fmla="*/ 6 w 17"/>
                  <a:gd name="T5" fmla="*/ 13 h 13"/>
                  <a:gd name="T6" fmla="*/ 17 w 17"/>
                  <a:gd name="T7" fmla="*/ 2 h 13"/>
                  <a:gd name="T8" fmla="*/ 16 w 17"/>
                  <a:gd name="T9" fmla="*/ 2 h 13"/>
                  <a:gd name="T10" fmla="*/ 6 w 17"/>
                  <a:gd name="T11" fmla="*/ 2 h 13"/>
                  <a:gd name="T12" fmla="*/ 3 w 17"/>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3" y="0"/>
                    </a:moveTo>
                    <a:cubicBezTo>
                      <a:pt x="0" y="3"/>
                      <a:pt x="0" y="3"/>
                      <a:pt x="0" y="3"/>
                    </a:cubicBezTo>
                    <a:cubicBezTo>
                      <a:pt x="1" y="6"/>
                      <a:pt x="4" y="11"/>
                      <a:pt x="6" y="13"/>
                    </a:cubicBezTo>
                    <a:cubicBezTo>
                      <a:pt x="17" y="2"/>
                      <a:pt x="17" y="2"/>
                      <a:pt x="17" y="2"/>
                    </a:cubicBezTo>
                    <a:cubicBezTo>
                      <a:pt x="16" y="2"/>
                      <a:pt x="16" y="2"/>
                      <a:pt x="16" y="2"/>
                    </a:cubicBezTo>
                    <a:cubicBezTo>
                      <a:pt x="6" y="2"/>
                      <a:pt x="6" y="2"/>
                      <a:pt x="6" y="2"/>
                    </a:cubicBezTo>
                    <a:cubicBezTo>
                      <a:pt x="4" y="2"/>
                      <a:pt x="3"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1" name="Freeform 157"/>
              <p:cNvSpPr/>
              <p:nvPr/>
            </p:nvSpPr>
            <p:spPr bwMode="auto">
              <a:xfrm>
                <a:off x="5853" y="3116"/>
                <a:ext cx="173" cy="160"/>
              </a:xfrm>
              <a:custGeom>
                <a:avLst/>
                <a:gdLst>
                  <a:gd name="T0" fmla="*/ 70 w 73"/>
                  <a:gd name="T1" fmla="*/ 0 h 68"/>
                  <a:gd name="T2" fmla="*/ 56 w 73"/>
                  <a:gd name="T3" fmla="*/ 16 h 68"/>
                  <a:gd name="T4" fmla="*/ 45 w 73"/>
                  <a:gd name="T5" fmla="*/ 20 h 68"/>
                  <a:gd name="T6" fmla="*/ 43 w 73"/>
                  <a:gd name="T7" fmla="*/ 22 h 68"/>
                  <a:gd name="T8" fmla="*/ 40 w 73"/>
                  <a:gd name="T9" fmla="*/ 25 h 68"/>
                  <a:gd name="T10" fmla="*/ 38 w 73"/>
                  <a:gd name="T11" fmla="*/ 28 h 68"/>
                  <a:gd name="T12" fmla="*/ 31 w 73"/>
                  <a:gd name="T13" fmla="*/ 35 h 68"/>
                  <a:gd name="T14" fmla="*/ 22 w 73"/>
                  <a:gd name="T15" fmla="*/ 37 h 68"/>
                  <a:gd name="T16" fmla="*/ 10 w 73"/>
                  <a:gd name="T17" fmla="*/ 51 h 68"/>
                  <a:gd name="T18" fmla="*/ 6 w 73"/>
                  <a:gd name="T19" fmla="*/ 51 h 68"/>
                  <a:gd name="T20" fmla="*/ 0 w 73"/>
                  <a:gd name="T21" fmla="*/ 58 h 68"/>
                  <a:gd name="T22" fmla="*/ 4 w 73"/>
                  <a:gd name="T23" fmla="*/ 67 h 68"/>
                  <a:gd name="T24" fmla="*/ 6 w 73"/>
                  <a:gd name="T25" fmla="*/ 68 h 68"/>
                  <a:gd name="T26" fmla="*/ 73 w 73"/>
                  <a:gd name="T27" fmla="*/ 0 h 68"/>
                  <a:gd name="T28" fmla="*/ 70 w 73"/>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8">
                    <a:moveTo>
                      <a:pt x="70" y="0"/>
                    </a:moveTo>
                    <a:cubicBezTo>
                      <a:pt x="65" y="0"/>
                      <a:pt x="59" y="11"/>
                      <a:pt x="56" y="16"/>
                    </a:cubicBezTo>
                    <a:cubicBezTo>
                      <a:pt x="55" y="19"/>
                      <a:pt x="48" y="17"/>
                      <a:pt x="45" y="20"/>
                    </a:cubicBezTo>
                    <a:cubicBezTo>
                      <a:pt x="44" y="21"/>
                      <a:pt x="44" y="22"/>
                      <a:pt x="43" y="22"/>
                    </a:cubicBezTo>
                    <a:cubicBezTo>
                      <a:pt x="42" y="23"/>
                      <a:pt x="42" y="24"/>
                      <a:pt x="40" y="25"/>
                    </a:cubicBezTo>
                    <a:cubicBezTo>
                      <a:pt x="40" y="25"/>
                      <a:pt x="37" y="27"/>
                      <a:pt x="38" y="28"/>
                    </a:cubicBezTo>
                    <a:cubicBezTo>
                      <a:pt x="36" y="31"/>
                      <a:pt x="36" y="34"/>
                      <a:pt x="31" y="35"/>
                    </a:cubicBezTo>
                    <a:cubicBezTo>
                      <a:pt x="28" y="35"/>
                      <a:pt x="25" y="35"/>
                      <a:pt x="22" y="37"/>
                    </a:cubicBezTo>
                    <a:cubicBezTo>
                      <a:pt x="18" y="42"/>
                      <a:pt x="19" y="51"/>
                      <a:pt x="10" y="51"/>
                    </a:cubicBezTo>
                    <a:cubicBezTo>
                      <a:pt x="9" y="51"/>
                      <a:pt x="8" y="51"/>
                      <a:pt x="6" y="51"/>
                    </a:cubicBezTo>
                    <a:cubicBezTo>
                      <a:pt x="0" y="58"/>
                      <a:pt x="0" y="58"/>
                      <a:pt x="0" y="58"/>
                    </a:cubicBezTo>
                    <a:cubicBezTo>
                      <a:pt x="1" y="61"/>
                      <a:pt x="3" y="67"/>
                      <a:pt x="4" y="67"/>
                    </a:cubicBezTo>
                    <a:cubicBezTo>
                      <a:pt x="5" y="67"/>
                      <a:pt x="5" y="67"/>
                      <a:pt x="6" y="68"/>
                    </a:cubicBezTo>
                    <a:cubicBezTo>
                      <a:pt x="73" y="0"/>
                      <a:pt x="73" y="0"/>
                      <a:pt x="73" y="0"/>
                    </a:cubicBezTo>
                    <a:cubicBezTo>
                      <a:pt x="73" y="0"/>
                      <a:pt x="72" y="0"/>
                      <a:pt x="7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2" name="Freeform 158"/>
              <p:cNvSpPr/>
              <p:nvPr/>
            </p:nvSpPr>
            <p:spPr bwMode="auto">
              <a:xfrm>
                <a:off x="5877" y="3142"/>
                <a:ext cx="184" cy="179"/>
              </a:xfrm>
              <a:custGeom>
                <a:avLst/>
                <a:gdLst>
                  <a:gd name="T0" fmla="*/ 68 w 78"/>
                  <a:gd name="T1" fmla="*/ 0 h 76"/>
                  <a:gd name="T2" fmla="*/ 0 w 78"/>
                  <a:gd name="T3" fmla="*/ 69 h 76"/>
                  <a:gd name="T4" fmla="*/ 8 w 78"/>
                  <a:gd name="T5" fmla="*/ 76 h 76"/>
                  <a:gd name="T6" fmla="*/ 9 w 78"/>
                  <a:gd name="T7" fmla="*/ 76 h 76"/>
                  <a:gd name="T8" fmla="*/ 63 w 78"/>
                  <a:gd name="T9" fmla="*/ 22 h 76"/>
                  <a:gd name="T10" fmla="*/ 62 w 78"/>
                  <a:gd name="T11" fmla="*/ 20 h 76"/>
                  <a:gd name="T12" fmla="*/ 64 w 78"/>
                  <a:gd name="T13" fmla="*/ 18 h 76"/>
                  <a:gd name="T14" fmla="*/ 63 w 78"/>
                  <a:gd name="T15" fmla="*/ 15 h 76"/>
                  <a:gd name="T16" fmla="*/ 72 w 78"/>
                  <a:gd name="T17" fmla="*/ 10 h 76"/>
                  <a:gd name="T18" fmla="*/ 71 w 78"/>
                  <a:gd name="T19" fmla="*/ 9 h 76"/>
                  <a:gd name="T20" fmla="*/ 78 w 78"/>
                  <a:gd name="T21" fmla="*/ 5 h 76"/>
                  <a:gd name="T22" fmla="*/ 68 w 78"/>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6">
                    <a:moveTo>
                      <a:pt x="68" y="0"/>
                    </a:moveTo>
                    <a:cubicBezTo>
                      <a:pt x="0" y="69"/>
                      <a:pt x="0" y="69"/>
                      <a:pt x="0" y="69"/>
                    </a:cubicBezTo>
                    <a:cubicBezTo>
                      <a:pt x="0" y="73"/>
                      <a:pt x="1" y="76"/>
                      <a:pt x="8" y="76"/>
                    </a:cubicBezTo>
                    <a:cubicBezTo>
                      <a:pt x="9" y="76"/>
                      <a:pt x="9" y="76"/>
                      <a:pt x="9" y="76"/>
                    </a:cubicBezTo>
                    <a:cubicBezTo>
                      <a:pt x="63" y="22"/>
                      <a:pt x="63" y="22"/>
                      <a:pt x="63" y="22"/>
                    </a:cubicBezTo>
                    <a:cubicBezTo>
                      <a:pt x="63" y="21"/>
                      <a:pt x="62" y="20"/>
                      <a:pt x="62" y="20"/>
                    </a:cubicBezTo>
                    <a:cubicBezTo>
                      <a:pt x="62" y="19"/>
                      <a:pt x="64" y="18"/>
                      <a:pt x="64" y="18"/>
                    </a:cubicBezTo>
                    <a:cubicBezTo>
                      <a:pt x="64" y="17"/>
                      <a:pt x="64" y="16"/>
                      <a:pt x="63" y="15"/>
                    </a:cubicBezTo>
                    <a:cubicBezTo>
                      <a:pt x="63" y="15"/>
                      <a:pt x="72" y="11"/>
                      <a:pt x="72" y="10"/>
                    </a:cubicBezTo>
                    <a:cubicBezTo>
                      <a:pt x="72" y="10"/>
                      <a:pt x="71" y="10"/>
                      <a:pt x="71" y="9"/>
                    </a:cubicBezTo>
                    <a:cubicBezTo>
                      <a:pt x="71" y="6"/>
                      <a:pt x="78" y="8"/>
                      <a:pt x="78" y="5"/>
                    </a:cubicBezTo>
                    <a:cubicBezTo>
                      <a:pt x="78" y="1"/>
                      <a:pt x="72" y="1"/>
                      <a:pt x="6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3" name="Freeform 159"/>
              <p:cNvSpPr/>
              <p:nvPr/>
            </p:nvSpPr>
            <p:spPr bwMode="auto">
              <a:xfrm>
                <a:off x="6149" y="3059"/>
                <a:ext cx="61" cy="68"/>
              </a:xfrm>
              <a:custGeom>
                <a:avLst/>
                <a:gdLst>
                  <a:gd name="T0" fmla="*/ 21 w 26"/>
                  <a:gd name="T1" fmla="*/ 0 h 29"/>
                  <a:gd name="T2" fmla="*/ 18 w 26"/>
                  <a:gd name="T3" fmla="*/ 2 h 29"/>
                  <a:gd name="T4" fmla="*/ 18 w 26"/>
                  <a:gd name="T5" fmla="*/ 2 h 29"/>
                  <a:gd name="T6" fmla="*/ 17 w 26"/>
                  <a:gd name="T7" fmla="*/ 5 h 29"/>
                  <a:gd name="T8" fmla="*/ 14 w 26"/>
                  <a:gd name="T9" fmla="*/ 7 h 29"/>
                  <a:gd name="T10" fmla="*/ 14 w 26"/>
                  <a:gd name="T11" fmla="*/ 7 h 29"/>
                  <a:gd name="T12" fmla="*/ 11 w 26"/>
                  <a:gd name="T13" fmla="*/ 9 h 29"/>
                  <a:gd name="T14" fmla="*/ 11 w 26"/>
                  <a:gd name="T15" fmla="*/ 10 h 29"/>
                  <a:gd name="T16" fmla="*/ 11 w 26"/>
                  <a:gd name="T17" fmla="*/ 10 h 29"/>
                  <a:gd name="T18" fmla="*/ 9 w 26"/>
                  <a:gd name="T19" fmla="*/ 11 h 29"/>
                  <a:gd name="T20" fmla="*/ 9 w 26"/>
                  <a:gd name="T21" fmla="*/ 11 h 29"/>
                  <a:gd name="T22" fmla="*/ 9 w 26"/>
                  <a:gd name="T23" fmla="*/ 13 h 29"/>
                  <a:gd name="T24" fmla="*/ 7 w 26"/>
                  <a:gd name="T25" fmla="*/ 13 h 29"/>
                  <a:gd name="T26" fmla="*/ 7 w 26"/>
                  <a:gd name="T27" fmla="*/ 13 h 29"/>
                  <a:gd name="T28" fmla="*/ 0 w 26"/>
                  <a:gd name="T29" fmla="*/ 21 h 29"/>
                  <a:gd name="T30" fmla="*/ 0 w 26"/>
                  <a:gd name="T31" fmla="*/ 21 h 29"/>
                  <a:gd name="T32" fmla="*/ 1 w 26"/>
                  <a:gd name="T33" fmla="*/ 20 h 29"/>
                  <a:gd name="T34" fmla="*/ 4 w 26"/>
                  <a:gd name="T35" fmla="*/ 21 h 29"/>
                  <a:gd name="T36" fmla="*/ 4 w 26"/>
                  <a:gd name="T37" fmla="*/ 19 h 29"/>
                  <a:gd name="T38" fmla="*/ 8 w 26"/>
                  <a:gd name="T39" fmla="*/ 19 h 29"/>
                  <a:gd name="T40" fmla="*/ 9 w 26"/>
                  <a:gd name="T41" fmla="*/ 22 h 29"/>
                  <a:gd name="T42" fmla="*/ 7 w 26"/>
                  <a:gd name="T43" fmla="*/ 25 h 29"/>
                  <a:gd name="T44" fmla="*/ 8 w 26"/>
                  <a:gd name="T45" fmla="*/ 29 h 29"/>
                  <a:gd name="T46" fmla="*/ 26 w 26"/>
                  <a:gd name="T47" fmla="*/ 10 h 29"/>
                  <a:gd name="T48" fmla="*/ 23 w 26"/>
                  <a:gd name="T49" fmla="*/ 1 h 29"/>
                  <a:gd name="T50" fmla="*/ 21 w 26"/>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9">
                    <a:moveTo>
                      <a:pt x="21" y="0"/>
                    </a:moveTo>
                    <a:cubicBezTo>
                      <a:pt x="18" y="2"/>
                      <a:pt x="18" y="2"/>
                      <a:pt x="18" y="2"/>
                    </a:cubicBezTo>
                    <a:cubicBezTo>
                      <a:pt x="18" y="2"/>
                      <a:pt x="18" y="2"/>
                      <a:pt x="18" y="2"/>
                    </a:cubicBezTo>
                    <a:cubicBezTo>
                      <a:pt x="18" y="4"/>
                      <a:pt x="18" y="5"/>
                      <a:pt x="17" y="5"/>
                    </a:cubicBezTo>
                    <a:cubicBezTo>
                      <a:pt x="17" y="6"/>
                      <a:pt x="15" y="6"/>
                      <a:pt x="14" y="7"/>
                    </a:cubicBezTo>
                    <a:cubicBezTo>
                      <a:pt x="14" y="7"/>
                      <a:pt x="14" y="7"/>
                      <a:pt x="14" y="7"/>
                    </a:cubicBezTo>
                    <a:cubicBezTo>
                      <a:pt x="11" y="9"/>
                      <a:pt x="11" y="9"/>
                      <a:pt x="11" y="9"/>
                    </a:cubicBezTo>
                    <a:cubicBezTo>
                      <a:pt x="11" y="10"/>
                      <a:pt x="11" y="10"/>
                      <a:pt x="11" y="10"/>
                    </a:cubicBezTo>
                    <a:cubicBezTo>
                      <a:pt x="11" y="10"/>
                      <a:pt x="11" y="10"/>
                      <a:pt x="11" y="10"/>
                    </a:cubicBezTo>
                    <a:cubicBezTo>
                      <a:pt x="9" y="11"/>
                      <a:pt x="9" y="11"/>
                      <a:pt x="9" y="11"/>
                    </a:cubicBezTo>
                    <a:cubicBezTo>
                      <a:pt x="9" y="11"/>
                      <a:pt x="9" y="11"/>
                      <a:pt x="9" y="11"/>
                    </a:cubicBezTo>
                    <a:cubicBezTo>
                      <a:pt x="9" y="12"/>
                      <a:pt x="9" y="12"/>
                      <a:pt x="9" y="13"/>
                    </a:cubicBezTo>
                    <a:cubicBezTo>
                      <a:pt x="8" y="13"/>
                      <a:pt x="8" y="13"/>
                      <a:pt x="7" y="13"/>
                    </a:cubicBezTo>
                    <a:cubicBezTo>
                      <a:pt x="7" y="13"/>
                      <a:pt x="7" y="13"/>
                      <a:pt x="7" y="13"/>
                    </a:cubicBezTo>
                    <a:cubicBezTo>
                      <a:pt x="0" y="21"/>
                      <a:pt x="0" y="21"/>
                      <a:pt x="0" y="21"/>
                    </a:cubicBezTo>
                    <a:cubicBezTo>
                      <a:pt x="0" y="21"/>
                      <a:pt x="0" y="21"/>
                      <a:pt x="0" y="21"/>
                    </a:cubicBezTo>
                    <a:cubicBezTo>
                      <a:pt x="1" y="20"/>
                      <a:pt x="1" y="20"/>
                      <a:pt x="1" y="20"/>
                    </a:cubicBezTo>
                    <a:cubicBezTo>
                      <a:pt x="1" y="20"/>
                      <a:pt x="2" y="21"/>
                      <a:pt x="4" y="21"/>
                    </a:cubicBezTo>
                    <a:cubicBezTo>
                      <a:pt x="3" y="20"/>
                      <a:pt x="4" y="20"/>
                      <a:pt x="4" y="19"/>
                    </a:cubicBezTo>
                    <a:cubicBezTo>
                      <a:pt x="8" y="19"/>
                      <a:pt x="8" y="19"/>
                      <a:pt x="8" y="19"/>
                    </a:cubicBezTo>
                    <a:cubicBezTo>
                      <a:pt x="8" y="20"/>
                      <a:pt x="8" y="21"/>
                      <a:pt x="9" y="22"/>
                    </a:cubicBezTo>
                    <a:cubicBezTo>
                      <a:pt x="8" y="22"/>
                      <a:pt x="7" y="23"/>
                      <a:pt x="7" y="25"/>
                    </a:cubicBezTo>
                    <a:cubicBezTo>
                      <a:pt x="7" y="26"/>
                      <a:pt x="7" y="28"/>
                      <a:pt x="8" y="29"/>
                    </a:cubicBezTo>
                    <a:cubicBezTo>
                      <a:pt x="26" y="10"/>
                      <a:pt x="26" y="10"/>
                      <a:pt x="26" y="10"/>
                    </a:cubicBezTo>
                    <a:cubicBezTo>
                      <a:pt x="25" y="6"/>
                      <a:pt x="24" y="2"/>
                      <a:pt x="23" y="1"/>
                    </a:cubicBezTo>
                    <a:cubicBezTo>
                      <a:pt x="22" y="1"/>
                      <a:pt x="21"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4" name="Freeform 160"/>
              <p:cNvSpPr/>
              <p:nvPr/>
            </p:nvSpPr>
            <p:spPr bwMode="auto">
              <a:xfrm>
                <a:off x="6128" y="3120"/>
                <a:ext cx="7" cy="10"/>
              </a:xfrm>
              <a:custGeom>
                <a:avLst/>
                <a:gdLst>
                  <a:gd name="T0" fmla="*/ 3 w 3"/>
                  <a:gd name="T1" fmla="*/ 0 h 4"/>
                  <a:gd name="T2" fmla="*/ 0 w 3"/>
                  <a:gd name="T3" fmla="*/ 3 h 4"/>
                  <a:gd name="T4" fmla="*/ 1 w 3"/>
                  <a:gd name="T5" fmla="*/ 4 h 4"/>
                  <a:gd name="T6" fmla="*/ 1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cubicBezTo>
                      <a:pt x="0" y="3"/>
                      <a:pt x="0" y="3"/>
                      <a:pt x="0" y="3"/>
                    </a:cubicBezTo>
                    <a:cubicBezTo>
                      <a:pt x="0" y="4"/>
                      <a:pt x="0" y="4"/>
                      <a:pt x="1" y="4"/>
                    </a:cubicBezTo>
                    <a:cubicBezTo>
                      <a:pt x="1" y="4"/>
                      <a:pt x="1" y="4"/>
                      <a:pt x="1" y="4"/>
                    </a:cubicBezTo>
                    <a:cubicBezTo>
                      <a:pt x="2" y="4"/>
                      <a:pt x="3"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5" name="Freeform 161"/>
              <p:cNvSpPr/>
              <p:nvPr/>
            </p:nvSpPr>
            <p:spPr bwMode="auto">
              <a:xfrm>
                <a:off x="6206" y="3113"/>
                <a:ext cx="11" cy="19"/>
              </a:xfrm>
              <a:custGeom>
                <a:avLst/>
                <a:gdLst>
                  <a:gd name="T0" fmla="*/ 5 w 5"/>
                  <a:gd name="T1" fmla="*/ 0 h 8"/>
                  <a:gd name="T2" fmla="*/ 0 w 5"/>
                  <a:gd name="T3" fmla="*/ 5 h 8"/>
                  <a:gd name="T4" fmla="*/ 2 w 5"/>
                  <a:gd name="T5" fmla="*/ 8 h 8"/>
                  <a:gd name="T6" fmla="*/ 5 w 5"/>
                  <a:gd name="T7" fmla="*/ 0 h 8"/>
                </a:gdLst>
                <a:ahLst/>
                <a:cxnLst>
                  <a:cxn ang="0">
                    <a:pos x="T0" y="T1"/>
                  </a:cxn>
                  <a:cxn ang="0">
                    <a:pos x="T2" y="T3"/>
                  </a:cxn>
                  <a:cxn ang="0">
                    <a:pos x="T4" y="T5"/>
                  </a:cxn>
                  <a:cxn ang="0">
                    <a:pos x="T6" y="T7"/>
                  </a:cxn>
                </a:cxnLst>
                <a:rect l="0" t="0" r="r" b="b"/>
                <a:pathLst>
                  <a:path w="5" h="8">
                    <a:moveTo>
                      <a:pt x="5" y="0"/>
                    </a:moveTo>
                    <a:cubicBezTo>
                      <a:pt x="0" y="5"/>
                      <a:pt x="0" y="5"/>
                      <a:pt x="0" y="5"/>
                    </a:cubicBezTo>
                    <a:cubicBezTo>
                      <a:pt x="1" y="7"/>
                      <a:pt x="1" y="8"/>
                      <a:pt x="2" y="8"/>
                    </a:cubicBezTo>
                    <a:cubicBezTo>
                      <a:pt x="2" y="4"/>
                      <a:pt x="4" y="2"/>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6" name="Freeform 162"/>
              <p:cNvSpPr/>
              <p:nvPr/>
            </p:nvSpPr>
            <p:spPr bwMode="auto">
              <a:xfrm>
                <a:off x="6189" y="3132"/>
                <a:ext cx="12" cy="12"/>
              </a:xfrm>
              <a:custGeom>
                <a:avLst/>
                <a:gdLst>
                  <a:gd name="T0" fmla="*/ 4 w 5"/>
                  <a:gd name="T1" fmla="*/ 0 h 5"/>
                  <a:gd name="T2" fmla="*/ 0 w 5"/>
                  <a:gd name="T3" fmla="*/ 4 h 5"/>
                  <a:gd name="T4" fmla="*/ 1 w 5"/>
                  <a:gd name="T5" fmla="*/ 5 h 5"/>
                  <a:gd name="T6" fmla="*/ 1 w 5"/>
                  <a:gd name="T7" fmla="*/ 5 h 5"/>
                  <a:gd name="T8" fmla="*/ 5 w 5"/>
                  <a:gd name="T9" fmla="*/ 1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0" y="4"/>
                      <a:pt x="0" y="4"/>
                      <a:pt x="0" y="4"/>
                    </a:cubicBezTo>
                    <a:cubicBezTo>
                      <a:pt x="1" y="5"/>
                      <a:pt x="1" y="5"/>
                      <a:pt x="1" y="5"/>
                    </a:cubicBezTo>
                    <a:cubicBezTo>
                      <a:pt x="1" y="5"/>
                      <a:pt x="1" y="5"/>
                      <a:pt x="1" y="5"/>
                    </a:cubicBezTo>
                    <a:cubicBezTo>
                      <a:pt x="3" y="5"/>
                      <a:pt x="5" y="4"/>
                      <a:pt x="5" y="1"/>
                    </a:cubicBezTo>
                    <a:cubicBezTo>
                      <a:pt x="5" y="1"/>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7" name="Freeform 163"/>
              <p:cNvSpPr/>
              <p:nvPr/>
            </p:nvSpPr>
            <p:spPr bwMode="auto">
              <a:xfrm>
                <a:off x="6038" y="3033"/>
                <a:ext cx="45" cy="50"/>
              </a:xfrm>
              <a:custGeom>
                <a:avLst/>
                <a:gdLst>
                  <a:gd name="T0" fmla="*/ 17 w 19"/>
                  <a:gd name="T1" fmla="*/ 0 h 21"/>
                  <a:gd name="T2" fmla="*/ 16 w 19"/>
                  <a:gd name="T3" fmla="*/ 4 h 21"/>
                  <a:gd name="T4" fmla="*/ 0 w 19"/>
                  <a:gd name="T5" fmla="*/ 21 h 21"/>
                  <a:gd name="T6" fmla="*/ 2 w 19"/>
                  <a:gd name="T7" fmla="*/ 21 h 21"/>
                  <a:gd name="T8" fmla="*/ 12 w 19"/>
                  <a:gd name="T9" fmla="*/ 9 h 21"/>
                  <a:gd name="T10" fmla="*/ 12 w 19"/>
                  <a:gd name="T11" fmla="*/ 9 h 21"/>
                  <a:gd name="T12" fmla="*/ 17 w 19"/>
                  <a:gd name="T13" fmla="*/ 6 h 21"/>
                  <a:gd name="T14" fmla="*/ 17 w 19"/>
                  <a:gd name="T15" fmla="*/ 6 h 21"/>
                  <a:gd name="T16" fmla="*/ 19 w 19"/>
                  <a:gd name="T17" fmla="*/ 5 h 21"/>
                  <a:gd name="T18" fmla="*/ 17 w 1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7" y="0"/>
                    </a:moveTo>
                    <a:cubicBezTo>
                      <a:pt x="16" y="1"/>
                      <a:pt x="16" y="2"/>
                      <a:pt x="16" y="4"/>
                    </a:cubicBezTo>
                    <a:cubicBezTo>
                      <a:pt x="12" y="10"/>
                      <a:pt x="3" y="13"/>
                      <a:pt x="0" y="21"/>
                    </a:cubicBezTo>
                    <a:cubicBezTo>
                      <a:pt x="2" y="21"/>
                      <a:pt x="2" y="21"/>
                      <a:pt x="2" y="21"/>
                    </a:cubicBezTo>
                    <a:cubicBezTo>
                      <a:pt x="5" y="19"/>
                      <a:pt x="11" y="15"/>
                      <a:pt x="12" y="9"/>
                    </a:cubicBezTo>
                    <a:cubicBezTo>
                      <a:pt x="12" y="9"/>
                      <a:pt x="12" y="9"/>
                      <a:pt x="12" y="9"/>
                    </a:cubicBezTo>
                    <a:cubicBezTo>
                      <a:pt x="14" y="9"/>
                      <a:pt x="16" y="9"/>
                      <a:pt x="17" y="6"/>
                    </a:cubicBezTo>
                    <a:cubicBezTo>
                      <a:pt x="17" y="6"/>
                      <a:pt x="17" y="6"/>
                      <a:pt x="17" y="6"/>
                    </a:cubicBezTo>
                    <a:cubicBezTo>
                      <a:pt x="18" y="6"/>
                      <a:pt x="18" y="5"/>
                      <a:pt x="19" y="5"/>
                    </a:cubicBezTo>
                    <a:cubicBezTo>
                      <a:pt x="18" y="4"/>
                      <a:pt x="17" y="3"/>
                      <a:pt x="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8" name="Freeform 164"/>
              <p:cNvSpPr/>
              <p:nvPr/>
            </p:nvSpPr>
            <p:spPr bwMode="auto">
              <a:xfrm>
                <a:off x="6080" y="2874"/>
                <a:ext cx="29" cy="36"/>
              </a:xfrm>
              <a:custGeom>
                <a:avLst/>
                <a:gdLst>
                  <a:gd name="T0" fmla="*/ 3 w 12"/>
                  <a:gd name="T1" fmla="*/ 0 h 15"/>
                  <a:gd name="T2" fmla="*/ 0 w 12"/>
                  <a:gd name="T3" fmla="*/ 5 h 15"/>
                  <a:gd name="T4" fmla="*/ 1 w 12"/>
                  <a:gd name="T5" fmla="*/ 14 h 15"/>
                  <a:gd name="T6" fmla="*/ 1 w 12"/>
                  <a:gd name="T7" fmla="*/ 15 h 15"/>
                  <a:gd name="T8" fmla="*/ 12 w 12"/>
                  <a:gd name="T9" fmla="*/ 4 h 15"/>
                  <a:gd name="T10" fmla="*/ 12 w 12"/>
                  <a:gd name="T11" fmla="*/ 4 h 15"/>
                  <a:gd name="T12" fmla="*/ 11 w 12"/>
                  <a:gd name="T13" fmla="*/ 2 h 15"/>
                  <a:gd name="T14" fmla="*/ 8 w 12"/>
                  <a:gd name="T15" fmla="*/ 5 h 15"/>
                  <a:gd name="T16" fmla="*/ 8 w 12"/>
                  <a:gd name="T17" fmla="*/ 5 h 15"/>
                  <a:gd name="T18" fmla="*/ 3 w 12"/>
                  <a:gd name="T19" fmla="*/ 0 h 15"/>
                  <a:gd name="T20" fmla="*/ 3 w 1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5">
                    <a:moveTo>
                      <a:pt x="3" y="0"/>
                    </a:moveTo>
                    <a:cubicBezTo>
                      <a:pt x="0" y="0"/>
                      <a:pt x="0" y="3"/>
                      <a:pt x="0" y="5"/>
                    </a:cubicBezTo>
                    <a:cubicBezTo>
                      <a:pt x="0" y="9"/>
                      <a:pt x="1" y="11"/>
                      <a:pt x="1" y="14"/>
                    </a:cubicBezTo>
                    <a:cubicBezTo>
                      <a:pt x="1" y="15"/>
                      <a:pt x="1" y="15"/>
                      <a:pt x="1" y="15"/>
                    </a:cubicBezTo>
                    <a:cubicBezTo>
                      <a:pt x="12" y="4"/>
                      <a:pt x="12" y="4"/>
                      <a:pt x="12" y="4"/>
                    </a:cubicBezTo>
                    <a:cubicBezTo>
                      <a:pt x="12" y="4"/>
                      <a:pt x="12" y="4"/>
                      <a:pt x="12" y="4"/>
                    </a:cubicBezTo>
                    <a:cubicBezTo>
                      <a:pt x="11" y="2"/>
                      <a:pt x="11" y="2"/>
                      <a:pt x="11" y="2"/>
                    </a:cubicBezTo>
                    <a:cubicBezTo>
                      <a:pt x="10" y="3"/>
                      <a:pt x="9" y="5"/>
                      <a:pt x="8" y="5"/>
                    </a:cubicBezTo>
                    <a:cubicBezTo>
                      <a:pt x="8" y="5"/>
                      <a:pt x="8" y="5"/>
                      <a:pt x="8" y="5"/>
                    </a:cubicBezTo>
                    <a:cubicBezTo>
                      <a:pt x="5" y="5"/>
                      <a:pt x="6" y="0"/>
                      <a:pt x="3" y="0"/>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9" name="Freeform 165"/>
              <p:cNvSpPr/>
              <p:nvPr/>
            </p:nvSpPr>
            <p:spPr bwMode="auto">
              <a:xfrm>
                <a:off x="6076" y="2912"/>
                <a:ext cx="42" cy="62"/>
              </a:xfrm>
              <a:custGeom>
                <a:avLst/>
                <a:gdLst>
                  <a:gd name="T0" fmla="*/ 18 w 18"/>
                  <a:gd name="T1" fmla="*/ 0 h 26"/>
                  <a:gd name="T2" fmla="*/ 0 w 18"/>
                  <a:gd name="T3" fmla="*/ 17 h 26"/>
                  <a:gd name="T4" fmla="*/ 5 w 18"/>
                  <a:gd name="T5" fmla="*/ 20 h 26"/>
                  <a:gd name="T6" fmla="*/ 5 w 18"/>
                  <a:gd name="T7" fmla="*/ 20 h 26"/>
                  <a:gd name="T8" fmla="*/ 7 w 18"/>
                  <a:gd name="T9" fmla="*/ 18 h 26"/>
                  <a:gd name="T10" fmla="*/ 9 w 18"/>
                  <a:gd name="T11" fmla="*/ 18 h 26"/>
                  <a:gd name="T12" fmla="*/ 9 w 18"/>
                  <a:gd name="T13" fmla="*/ 21 h 26"/>
                  <a:gd name="T14" fmla="*/ 7 w 18"/>
                  <a:gd name="T15" fmla="*/ 24 h 26"/>
                  <a:gd name="T16" fmla="*/ 8 w 18"/>
                  <a:gd name="T17" fmla="*/ 26 h 26"/>
                  <a:gd name="T18" fmla="*/ 14 w 18"/>
                  <a:gd name="T19" fmla="*/ 20 h 26"/>
                  <a:gd name="T20" fmla="*/ 13 w 18"/>
                  <a:gd name="T21" fmla="*/ 14 h 26"/>
                  <a:gd name="T22" fmla="*/ 18 w 18"/>
                  <a:gd name="T23" fmla="*/ 2 h 26"/>
                  <a:gd name="T24" fmla="*/ 18 w 18"/>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6">
                    <a:moveTo>
                      <a:pt x="18" y="0"/>
                    </a:moveTo>
                    <a:cubicBezTo>
                      <a:pt x="0" y="17"/>
                      <a:pt x="0" y="17"/>
                      <a:pt x="0" y="17"/>
                    </a:cubicBezTo>
                    <a:cubicBezTo>
                      <a:pt x="2" y="19"/>
                      <a:pt x="5" y="20"/>
                      <a:pt x="5" y="20"/>
                    </a:cubicBezTo>
                    <a:cubicBezTo>
                      <a:pt x="5" y="20"/>
                      <a:pt x="5" y="20"/>
                      <a:pt x="5" y="20"/>
                    </a:cubicBezTo>
                    <a:cubicBezTo>
                      <a:pt x="6" y="20"/>
                      <a:pt x="7" y="19"/>
                      <a:pt x="7" y="18"/>
                    </a:cubicBezTo>
                    <a:cubicBezTo>
                      <a:pt x="9" y="18"/>
                      <a:pt x="9" y="18"/>
                      <a:pt x="9" y="18"/>
                    </a:cubicBezTo>
                    <a:cubicBezTo>
                      <a:pt x="9" y="21"/>
                      <a:pt x="9" y="21"/>
                      <a:pt x="9" y="21"/>
                    </a:cubicBezTo>
                    <a:cubicBezTo>
                      <a:pt x="8" y="22"/>
                      <a:pt x="7" y="22"/>
                      <a:pt x="7" y="24"/>
                    </a:cubicBezTo>
                    <a:cubicBezTo>
                      <a:pt x="7" y="24"/>
                      <a:pt x="8" y="25"/>
                      <a:pt x="8" y="26"/>
                    </a:cubicBezTo>
                    <a:cubicBezTo>
                      <a:pt x="14" y="20"/>
                      <a:pt x="14" y="20"/>
                      <a:pt x="14" y="20"/>
                    </a:cubicBezTo>
                    <a:cubicBezTo>
                      <a:pt x="13" y="18"/>
                      <a:pt x="13" y="15"/>
                      <a:pt x="13" y="14"/>
                    </a:cubicBezTo>
                    <a:cubicBezTo>
                      <a:pt x="13" y="8"/>
                      <a:pt x="18" y="8"/>
                      <a:pt x="18" y="2"/>
                    </a:cubicBezTo>
                    <a:cubicBezTo>
                      <a:pt x="18" y="1"/>
                      <a:pt x="18" y="1"/>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0" name="Freeform 166"/>
              <p:cNvSpPr/>
              <p:nvPr/>
            </p:nvSpPr>
            <p:spPr bwMode="auto">
              <a:xfrm>
                <a:off x="6123" y="2969"/>
                <a:ext cx="31" cy="24"/>
              </a:xfrm>
              <a:custGeom>
                <a:avLst/>
                <a:gdLst>
                  <a:gd name="T0" fmla="*/ 5 w 13"/>
                  <a:gd name="T1" fmla="*/ 0 h 10"/>
                  <a:gd name="T2" fmla="*/ 0 w 13"/>
                  <a:gd name="T3" fmla="*/ 5 h 10"/>
                  <a:gd name="T4" fmla="*/ 4 w 13"/>
                  <a:gd name="T5" fmla="*/ 8 h 10"/>
                  <a:gd name="T6" fmla="*/ 4 w 13"/>
                  <a:gd name="T7" fmla="*/ 3 h 10"/>
                  <a:gd name="T8" fmla="*/ 12 w 13"/>
                  <a:gd name="T9" fmla="*/ 10 h 10"/>
                  <a:gd name="T10" fmla="*/ 13 w 13"/>
                  <a:gd name="T11" fmla="*/ 9 h 10"/>
                  <a:gd name="T12" fmla="*/ 13 w 13"/>
                  <a:gd name="T13" fmla="*/ 7 h 10"/>
                  <a:gd name="T14" fmla="*/ 11 w 13"/>
                  <a:gd name="T15" fmla="*/ 7 h 10"/>
                  <a:gd name="T16" fmla="*/ 11 w 13"/>
                  <a:gd name="T17" fmla="*/ 7 h 10"/>
                  <a:gd name="T18" fmla="*/ 12 w 13"/>
                  <a:gd name="T19" fmla="*/ 3 h 10"/>
                  <a:gd name="T20" fmla="*/ 11 w 13"/>
                  <a:gd name="T21" fmla="*/ 3 h 10"/>
                  <a:gd name="T22" fmla="*/ 11 w 13"/>
                  <a:gd name="T23" fmla="*/ 3 h 10"/>
                  <a:gd name="T24" fmla="*/ 9 w 13"/>
                  <a:gd name="T25" fmla="*/ 4 h 10"/>
                  <a:gd name="T26" fmla="*/ 8 w 13"/>
                  <a:gd name="T27" fmla="*/ 5 h 10"/>
                  <a:gd name="T28" fmla="*/ 8 w 13"/>
                  <a:gd name="T29" fmla="*/ 5 h 10"/>
                  <a:gd name="T30" fmla="*/ 5 w 13"/>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
                    <a:moveTo>
                      <a:pt x="5" y="0"/>
                    </a:moveTo>
                    <a:cubicBezTo>
                      <a:pt x="0" y="5"/>
                      <a:pt x="0" y="5"/>
                      <a:pt x="0" y="5"/>
                    </a:cubicBezTo>
                    <a:cubicBezTo>
                      <a:pt x="1" y="7"/>
                      <a:pt x="2" y="8"/>
                      <a:pt x="4" y="8"/>
                    </a:cubicBezTo>
                    <a:cubicBezTo>
                      <a:pt x="3" y="6"/>
                      <a:pt x="2" y="5"/>
                      <a:pt x="4" y="3"/>
                    </a:cubicBezTo>
                    <a:cubicBezTo>
                      <a:pt x="5" y="5"/>
                      <a:pt x="10" y="7"/>
                      <a:pt x="12" y="10"/>
                    </a:cubicBezTo>
                    <a:cubicBezTo>
                      <a:pt x="13" y="9"/>
                      <a:pt x="13" y="9"/>
                      <a:pt x="13" y="9"/>
                    </a:cubicBezTo>
                    <a:cubicBezTo>
                      <a:pt x="13" y="8"/>
                      <a:pt x="13" y="7"/>
                      <a:pt x="13" y="7"/>
                    </a:cubicBezTo>
                    <a:cubicBezTo>
                      <a:pt x="12" y="7"/>
                      <a:pt x="12" y="7"/>
                      <a:pt x="11" y="7"/>
                    </a:cubicBezTo>
                    <a:cubicBezTo>
                      <a:pt x="11" y="7"/>
                      <a:pt x="11" y="7"/>
                      <a:pt x="11" y="7"/>
                    </a:cubicBezTo>
                    <a:cubicBezTo>
                      <a:pt x="11" y="5"/>
                      <a:pt x="12" y="5"/>
                      <a:pt x="12" y="3"/>
                    </a:cubicBezTo>
                    <a:cubicBezTo>
                      <a:pt x="12" y="3"/>
                      <a:pt x="11" y="3"/>
                      <a:pt x="11" y="3"/>
                    </a:cubicBezTo>
                    <a:cubicBezTo>
                      <a:pt x="11" y="3"/>
                      <a:pt x="11" y="3"/>
                      <a:pt x="11" y="3"/>
                    </a:cubicBezTo>
                    <a:cubicBezTo>
                      <a:pt x="10" y="3"/>
                      <a:pt x="10" y="3"/>
                      <a:pt x="9" y="4"/>
                    </a:cubicBezTo>
                    <a:cubicBezTo>
                      <a:pt x="9" y="4"/>
                      <a:pt x="9" y="5"/>
                      <a:pt x="8" y="5"/>
                    </a:cubicBezTo>
                    <a:cubicBezTo>
                      <a:pt x="8" y="5"/>
                      <a:pt x="8" y="5"/>
                      <a:pt x="8" y="5"/>
                    </a:cubicBezTo>
                    <a:cubicBezTo>
                      <a:pt x="7" y="5"/>
                      <a:pt x="6" y="2"/>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1" name="Freeform 167"/>
              <p:cNvSpPr/>
              <p:nvPr/>
            </p:nvSpPr>
            <p:spPr bwMode="auto">
              <a:xfrm>
                <a:off x="6168" y="3004"/>
                <a:ext cx="26" cy="38"/>
              </a:xfrm>
              <a:custGeom>
                <a:avLst/>
                <a:gdLst>
                  <a:gd name="T0" fmla="*/ 4 w 11"/>
                  <a:gd name="T1" fmla="*/ 0 h 16"/>
                  <a:gd name="T2" fmla="*/ 1 w 11"/>
                  <a:gd name="T3" fmla="*/ 3 h 16"/>
                  <a:gd name="T4" fmla="*/ 5 w 11"/>
                  <a:gd name="T5" fmla="*/ 8 h 16"/>
                  <a:gd name="T6" fmla="*/ 4 w 11"/>
                  <a:gd name="T7" fmla="*/ 10 h 16"/>
                  <a:gd name="T8" fmla="*/ 0 w 11"/>
                  <a:gd name="T9" fmla="*/ 10 h 16"/>
                  <a:gd name="T10" fmla="*/ 0 w 11"/>
                  <a:gd name="T11" fmla="*/ 11 h 16"/>
                  <a:gd name="T12" fmla="*/ 4 w 11"/>
                  <a:gd name="T13" fmla="*/ 15 h 16"/>
                  <a:gd name="T14" fmla="*/ 4 w 11"/>
                  <a:gd name="T15" fmla="*/ 16 h 16"/>
                  <a:gd name="T16" fmla="*/ 6 w 11"/>
                  <a:gd name="T17" fmla="*/ 14 h 16"/>
                  <a:gd name="T18" fmla="*/ 6 w 11"/>
                  <a:gd name="T19" fmla="*/ 13 h 16"/>
                  <a:gd name="T20" fmla="*/ 7 w 11"/>
                  <a:gd name="T21" fmla="*/ 13 h 16"/>
                  <a:gd name="T22" fmla="*/ 11 w 11"/>
                  <a:gd name="T23" fmla="*/ 9 h 16"/>
                  <a:gd name="T24" fmla="*/ 9 w 11"/>
                  <a:gd name="T25" fmla="*/ 7 h 16"/>
                  <a:gd name="T26" fmla="*/ 9 w 11"/>
                  <a:gd name="T27" fmla="*/ 3 h 16"/>
                  <a:gd name="T28" fmla="*/ 7 w 11"/>
                  <a:gd name="T29" fmla="*/ 3 h 16"/>
                  <a:gd name="T30" fmla="*/ 7 w 11"/>
                  <a:gd name="T31" fmla="*/ 0 h 16"/>
                  <a:gd name="T32" fmla="*/ 4 w 11"/>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6">
                    <a:moveTo>
                      <a:pt x="4" y="0"/>
                    </a:moveTo>
                    <a:cubicBezTo>
                      <a:pt x="1" y="3"/>
                      <a:pt x="1" y="3"/>
                      <a:pt x="1" y="3"/>
                    </a:cubicBezTo>
                    <a:cubicBezTo>
                      <a:pt x="3" y="4"/>
                      <a:pt x="5" y="6"/>
                      <a:pt x="5" y="8"/>
                    </a:cubicBezTo>
                    <a:cubicBezTo>
                      <a:pt x="5" y="9"/>
                      <a:pt x="4" y="10"/>
                      <a:pt x="4" y="10"/>
                    </a:cubicBezTo>
                    <a:cubicBezTo>
                      <a:pt x="3" y="10"/>
                      <a:pt x="1" y="10"/>
                      <a:pt x="0" y="10"/>
                    </a:cubicBezTo>
                    <a:cubicBezTo>
                      <a:pt x="0" y="11"/>
                      <a:pt x="0" y="11"/>
                      <a:pt x="0" y="11"/>
                    </a:cubicBezTo>
                    <a:cubicBezTo>
                      <a:pt x="0" y="12"/>
                      <a:pt x="2" y="15"/>
                      <a:pt x="4" y="15"/>
                    </a:cubicBezTo>
                    <a:cubicBezTo>
                      <a:pt x="4" y="16"/>
                      <a:pt x="4" y="16"/>
                      <a:pt x="4" y="16"/>
                    </a:cubicBezTo>
                    <a:cubicBezTo>
                      <a:pt x="6" y="14"/>
                      <a:pt x="6" y="14"/>
                      <a:pt x="6" y="14"/>
                    </a:cubicBezTo>
                    <a:cubicBezTo>
                      <a:pt x="6" y="13"/>
                      <a:pt x="6" y="13"/>
                      <a:pt x="6" y="13"/>
                    </a:cubicBezTo>
                    <a:cubicBezTo>
                      <a:pt x="7" y="13"/>
                      <a:pt x="7" y="13"/>
                      <a:pt x="7" y="13"/>
                    </a:cubicBezTo>
                    <a:cubicBezTo>
                      <a:pt x="11" y="9"/>
                      <a:pt x="11" y="9"/>
                      <a:pt x="11" y="9"/>
                    </a:cubicBezTo>
                    <a:cubicBezTo>
                      <a:pt x="10" y="9"/>
                      <a:pt x="9" y="7"/>
                      <a:pt x="9" y="7"/>
                    </a:cubicBezTo>
                    <a:cubicBezTo>
                      <a:pt x="9" y="7"/>
                      <a:pt x="9" y="5"/>
                      <a:pt x="9" y="3"/>
                    </a:cubicBezTo>
                    <a:cubicBezTo>
                      <a:pt x="8" y="3"/>
                      <a:pt x="8" y="3"/>
                      <a:pt x="7" y="3"/>
                    </a:cubicBezTo>
                    <a:cubicBezTo>
                      <a:pt x="7" y="2"/>
                      <a:pt x="7" y="1"/>
                      <a:pt x="7" y="0"/>
                    </a:cubicBezTo>
                    <a:cubicBezTo>
                      <a:pt x="6" y="0"/>
                      <a:pt x="5"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2" name="Freeform 168"/>
              <p:cNvSpPr/>
              <p:nvPr/>
            </p:nvSpPr>
            <p:spPr bwMode="auto">
              <a:xfrm>
                <a:off x="6120" y="3016"/>
                <a:ext cx="8" cy="7"/>
              </a:xfrm>
              <a:custGeom>
                <a:avLst/>
                <a:gdLst>
                  <a:gd name="T0" fmla="*/ 2 w 3"/>
                  <a:gd name="T1" fmla="*/ 0 h 3"/>
                  <a:gd name="T2" fmla="*/ 0 w 3"/>
                  <a:gd name="T3" fmla="*/ 1 h 3"/>
                  <a:gd name="T4" fmla="*/ 0 w 3"/>
                  <a:gd name="T5" fmla="*/ 3 h 3"/>
                  <a:gd name="T6" fmla="*/ 3 w 3"/>
                  <a:gd name="T7" fmla="*/ 0 h 3"/>
                  <a:gd name="T8" fmla="*/ 2 w 3"/>
                  <a:gd name="T9" fmla="*/ 0 h 3"/>
                  <a:gd name="T10" fmla="*/ 3 w 3"/>
                  <a:gd name="T11" fmla="*/ 0 h 3"/>
                  <a:gd name="T12" fmla="*/ 3 w 3"/>
                  <a:gd name="T13" fmla="*/ 0 h 3"/>
                  <a:gd name="T14" fmla="*/ 2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0"/>
                    </a:moveTo>
                    <a:cubicBezTo>
                      <a:pt x="1" y="0"/>
                      <a:pt x="0" y="0"/>
                      <a:pt x="0" y="1"/>
                    </a:cubicBezTo>
                    <a:cubicBezTo>
                      <a:pt x="0" y="1"/>
                      <a:pt x="0" y="2"/>
                      <a:pt x="0" y="3"/>
                    </a:cubicBezTo>
                    <a:cubicBezTo>
                      <a:pt x="3" y="0"/>
                      <a:pt x="3" y="0"/>
                      <a:pt x="3" y="0"/>
                    </a:cubicBezTo>
                    <a:cubicBezTo>
                      <a:pt x="2" y="0"/>
                      <a:pt x="2" y="0"/>
                      <a:pt x="2" y="0"/>
                    </a:cubicBezTo>
                    <a:cubicBezTo>
                      <a:pt x="3" y="0"/>
                      <a:pt x="3" y="0"/>
                      <a:pt x="3" y="0"/>
                    </a:cubicBezTo>
                    <a:cubicBezTo>
                      <a:pt x="3" y="0"/>
                      <a:pt x="3" y="0"/>
                      <a:pt x="3"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3" name="Freeform 169"/>
              <p:cNvSpPr/>
              <p:nvPr/>
            </p:nvSpPr>
            <p:spPr bwMode="auto">
              <a:xfrm>
                <a:off x="6135" y="3035"/>
                <a:ext cx="23" cy="38"/>
              </a:xfrm>
              <a:custGeom>
                <a:avLst/>
                <a:gdLst>
                  <a:gd name="T0" fmla="*/ 7 w 10"/>
                  <a:gd name="T1" fmla="*/ 0 h 16"/>
                  <a:gd name="T2" fmla="*/ 6 w 10"/>
                  <a:gd name="T3" fmla="*/ 0 h 16"/>
                  <a:gd name="T4" fmla="*/ 3 w 10"/>
                  <a:gd name="T5" fmla="*/ 8 h 16"/>
                  <a:gd name="T6" fmla="*/ 3 w 10"/>
                  <a:gd name="T7" fmla="*/ 8 h 16"/>
                  <a:gd name="T8" fmla="*/ 0 w 10"/>
                  <a:gd name="T9" fmla="*/ 10 h 16"/>
                  <a:gd name="T10" fmla="*/ 5 w 10"/>
                  <a:gd name="T11" fmla="*/ 16 h 16"/>
                  <a:gd name="T12" fmla="*/ 7 w 10"/>
                  <a:gd name="T13" fmla="*/ 14 h 16"/>
                  <a:gd name="T14" fmla="*/ 7 w 10"/>
                  <a:gd name="T15" fmla="*/ 12 h 16"/>
                  <a:gd name="T16" fmla="*/ 10 w 10"/>
                  <a:gd name="T17" fmla="*/ 3 h 16"/>
                  <a:gd name="T18" fmla="*/ 7 w 10"/>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6">
                    <a:moveTo>
                      <a:pt x="7" y="0"/>
                    </a:moveTo>
                    <a:cubicBezTo>
                      <a:pt x="6" y="0"/>
                      <a:pt x="6" y="0"/>
                      <a:pt x="6" y="0"/>
                    </a:cubicBezTo>
                    <a:cubicBezTo>
                      <a:pt x="4" y="1"/>
                      <a:pt x="3" y="7"/>
                      <a:pt x="3" y="8"/>
                    </a:cubicBezTo>
                    <a:cubicBezTo>
                      <a:pt x="3" y="8"/>
                      <a:pt x="3" y="8"/>
                      <a:pt x="3" y="8"/>
                    </a:cubicBezTo>
                    <a:cubicBezTo>
                      <a:pt x="2" y="8"/>
                      <a:pt x="0" y="9"/>
                      <a:pt x="0" y="10"/>
                    </a:cubicBezTo>
                    <a:cubicBezTo>
                      <a:pt x="0" y="11"/>
                      <a:pt x="3" y="14"/>
                      <a:pt x="5" y="16"/>
                    </a:cubicBezTo>
                    <a:cubicBezTo>
                      <a:pt x="7" y="14"/>
                      <a:pt x="7" y="14"/>
                      <a:pt x="7" y="14"/>
                    </a:cubicBezTo>
                    <a:cubicBezTo>
                      <a:pt x="7" y="13"/>
                      <a:pt x="7" y="13"/>
                      <a:pt x="7" y="12"/>
                    </a:cubicBezTo>
                    <a:cubicBezTo>
                      <a:pt x="7" y="9"/>
                      <a:pt x="10" y="7"/>
                      <a:pt x="10" y="3"/>
                    </a:cubicBezTo>
                    <a:cubicBezTo>
                      <a:pt x="10" y="2"/>
                      <a:pt x="9"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4" name="Freeform 170"/>
              <p:cNvSpPr/>
              <p:nvPr/>
            </p:nvSpPr>
            <p:spPr bwMode="auto">
              <a:xfrm>
                <a:off x="6154" y="3038"/>
                <a:ext cx="11" cy="23"/>
              </a:xfrm>
              <a:custGeom>
                <a:avLst/>
                <a:gdLst>
                  <a:gd name="T0" fmla="*/ 3 w 5"/>
                  <a:gd name="T1" fmla="*/ 0 h 10"/>
                  <a:gd name="T2" fmla="*/ 0 w 5"/>
                  <a:gd name="T3" fmla="*/ 10 h 10"/>
                  <a:gd name="T4" fmla="*/ 2 w 5"/>
                  <a:gd name="T5" fmla="*/ 10 h 10"/>
                  <a:gd name="T6" fmla="*/ 5 w 5"/>
                  <a:gd name="T7" fmla="*/ 0 h 10"/>
                  <a:gd name="T8" fmla="*/ 3 w 5"/>
                  <a:gd name="T9" fmla="*/ 0 h 10"/>
                </a:gdLst>
                <a:ahLst/>
                <a:cxnLst>
                  <a:cxn ang="0">
                    <a:pos x="T0" y="T1"/>
                  </a:cxn>
                  <a:cxn ang="0">
                    <a:pos x="T2" y="T3"/>
                  </a:cxn>
                  <a:cxn ang="0">
                    <a:pos x="T4" y="T5"/>
                  </a:cxn>
                  <a:cxn ang="0">
                    <a:pos x="T6" y="T7"/>
                  </a:cxn>
                  <a:cxn ang="0">
                    <a:pos x="T8" y="T9"/>
                  </a:cxn>
                </a:cxnLst>
                <a:rect l="0" t="0" r="r" b="b"/>
                <a:pathLst>
                  <a:path w="5" h="10">
                    <a:moveTo>
                      <a:pt x="3" y="0"/>
                    </a:moveTo>
                    <a:cubicBezTo>
                      <a:pt x="3" y="5"/>
                      <a:pt x="1" y="7"/>
                      <a:pt x="0" y="10"/>
                    </a:cubicBezTo>
                    <a:cubicBezTo>
                      <a:pt x="2" y="10"/>
                      <a:pt x="2" y="10"/>
                      <a:pt x="2" y="10"/>
                    </a:cubicBezTo>
                    <a:cubicBezTo>
                      <a:pt x="2" y="6"/>
                      <a:pt x="5" y="5"/>
                      <a:pt x="5" y="0"/>
                    </a:cubicBezTo>
                    <a:cubicBezTo>
                      <a:pt x="5" y="0"/>
                      <a:pt x="4"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5" name="Freeform 171"/>
              <p:cNvSpPr/>
              <p:nvPr/>
            </p:nvSpPr>
            <p:spPr bwMode="auto">
              <a:xfrm>
                <a:off x="6165" y="305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6" name="Freeform 172"/>
              <p:cNvSpPr/>
              <p:nvPr/>
            </p:nvSpPr>
            <p:spPr bwMode="auto">
              <a:xfrm>
                <a:off x="6165" y="3052"/>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7" name="Freeform 173"/>
              <p:cNvSpPr/>
              <p:nvPr/>
            </p:nvSpPr>
            <p:spPr bwMode="auto">
              <a:xfrm>
                <a:off x="6104" y="2993"/>
                <a:ext cx="9" cy="14"/>
              </a:xfrm>
              <a:custGeom>
                <a:avLst/>
                <a:gdLst>
                  <a:gd name="T0" fmla="*/ 4 w 4"/>
                  <a:gd name="T1" fmla="*/ 0 h 6"/>
                  <a:gd name="T2" fmla="*/ 0 w 4"/>
                  <a:gd name="T3" fmla="*/ 4 h 6"/>
                  <a:gd name="T4" fmla="*/ 2 w 4"/>
                  <a:gd name="T5" fmla="*/ 6 h 6"/>
                  <a:gd name="T6" fmla="*/ 4 w 4"/>
                  <a:gd name="T7" fmla="*/ 1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cubicBezTo>
                      <a:pt x="0" y="4"/>
                      <a:pt x="0" y="4"/>
                      <a:pt x="0" y="4"/>
                    </a:cubicBezTo>
                    <a:cubicBezTo>
                      <a:pt x="0" y="5"/>
                      <a:pt x="1" y="6"/>
                      <a:pt x="2" y="6"/>
                    </a:cubicBezTo>
                    <a:cubicBezTo>
                      <a:pt x="3" y="6"/>
                      <a:pt x="4" y="3"/>
                      <a:pt x="4" y="1"/>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8" name="Freeform 174"/>
              <p:cNvSpPr/>
              <p:nvPr/>
            </p:nvSpPr>
            <p:spPr bwMode="auto">
              <a:xfrm>
                <a:off x="6118" y="2986"/>
                <a:ext cx="2" cy="2"/>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1"/>
                      <a:pt x="1" y="1"/>
                      <a:pt x="1" y="0"/>
                    </a:cubicBezTo>
                    <a:cubicBezTo>
                      <a:pt x="1" y="0"/>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9" name="Freeform 175"/>
              <p:cNvSpPr/>
              <p:nvPr/>
            </p:nvSpPr>
            <p:spPr bwMode="auto">
              <a:xfrm>
                <a:off x="6080" y="2723"/>
                <a:ext cx="31" cy="38"/>
              </a:xfrm>
              <a:custGeom>
                <a:avLst/>
                <a:gdLst>
                  <a:gd name="T0" fmla="*/ 11 w 13"/>
                  <a:gd name="T1" fmla="*/ 0 h 16"/>
                  <a:gd name="T2" fmla="*/ 0 w 13"/>
                  <a:gd name="T3" fmla="*/ 16 h 16"/>
                  <a:gd name="T4" fmla="*/ 13 w 13"/>
                  <a:gd name="T5" fmla="*/ 3 h 16"/>
                  <a:gd name="T6" fmla="*/ 11 w 13"/>
                  <a:gd name="T7" fmla="*/ 0 h 16"/>
                </a:gdLst>
                <a:ahLst/>
                <a:cxnLst>
                  <a:cxn ang="0">
                    <a:pos x="T0" y="T1"/>
                  </a:cxn>
                  <a:cxn ang="0">
                    <a:pos x="T2" y="T3"/>
                  </a:cxn>
                  <a:cxn ang="0">
                    <a:pos x="T4" y="T5"/>
                  </a:cxn>
                  <a:cxn ang="0">
                    <a:pos x="T6" y="T7"/>
                  </a:cxn>
                </a:cxnLst>
                <a:rect l="0" t="0" r="r" b="b"/>
                <a:pathLst>
                  <a:path w="13" h="16">
                    <a:moveTo>
                      <a:pt x="11" y="0"/>
                    </a:moveTo>
                    <a:cubicBezTo>
                      <a:pt x="7" y="0"/>
                      <a:pt x="2" y="9"/>
                      <a:pt x="0" y="16"/>
                    </a:cubicBezTo>
                    <a:cubicBezTo>
                      <a:pt x="13" y="3"/>
                      <a:pt x="13" y="3"/>
                      <a:pt x="13" y="3"/>
                    </a:cubicBezTo>
                    <a:cubicBezTo>
                      <a:pt x="13" y="1"/>
                      <a:pt x="12"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0" name="Freeform 176"/>
              <p:cNvSpPr/>
              <p:nvPr/>
            </p:nvSpPr>
            <p:spPr bwMode="auto">
              <a:xfrm>
                <a:off x="6090" y="2773"/>
                <a:ext cx="16" cy="14"/>
              </a:xfrm>
              <a:custGeom>
                <a:avLst/>
                <a:gdLst>
                  <a:gd name="T0" fmla="*/ 7 w 7"/>
                  <a:gd name="T1" fmla="*/ 0 h 6"/>
                  <a:gd name="T2" fmla="*/ 0 w 7"/>
                  <a:gd name="T3" fmla="*/ 6 h 6"/>
                  <a:gd name="T4" fmla="*/ 1 w 7"/>
                  <a:gd name="T5" fmla="*/ 6 h 6"/>
                  <a:gd name="T6" fmla="*/ 7 w 7"/>
                  <a:gd name="T7" fmla="*/ 0 h 6"/>
                </a:gdLst>
                <a:ahLst/>
                <a:cxnLst>
                  <a:cxn ang="0">
                    <a:pos x="T0" y="T1"/>
                  </a:cxn>
                  <a:cxn ang="0">
                    <a:pos x="T2" y="T3"/>
                  </a:cxn>
                  <a:cxn ang="0">
                    <a:pos x="T4" y="T5"/>
                  </a:cxn>
                  <a:cxn ang="0">
                    <a:pos x="T6" y="T7"/>
                  </a:cxn>
                </a:cxnLst>
                <a:rect l="0" t="0" r="r" b="b"/>
                <a:pathLst>
                  <a:path w="7" h="6">
                    <a:moveTo>
                      <a:pt x="7" y="0"/>
                    </a:moveTo>
                    <a:cubicBezTo>
                      <a:pt x="0" y="6"/>
                      <a:pt x="0" y="6"/>
                      <a:pt x="0" y="6"/>
                    </a:cubicBezTo>
                    <a:cubicBezTo>
                      <a:pt x="1" y="6"/>
                      <a:pt x="1" y="6"/>
                      <a:pt x="1" y="6"/>
                    </a:cubicBezTo>
                    <a:cubicBezTo>
                      <a:pt x="3" y="6"/>
                      <a:pt x="5" y="4"/>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1" name="Freeform 177"/>
              <p:cNvSpPr/>
              <p:nvPr/>
            </p:nvSpPr>
            <p:spPr bwMode="auto">
              <a:xfrm>
                <a:off x="5851" y="2839"/>
                <a:ext cx="40" cy="40"/>
              </a:xfrm>
              <a:custGeom>
                <a:avLst/>
                <a:gdLst>
                  <a:gd name="T0" fmla="*/ 16 w 17"/>
                  <a:gd name="T1" fmla="*/ 0 h 17"/>
                  <a:gd name="T2" fmla="*/ 0 w 17"/>
                  <a:gd name="T3" fmla="*/ 16 h 17"/>
                  <a:gd name="T4" fmla="*/ 5 w 17"/>
                  <a:gd name="T5" fmla="*/ 17 h 17"/>
                  <a:gd name="T6" fmla="*/ 17 w 17"/>
                  <a:gd name="T7" fmla="*/ 4 h 17"/>
                  <a:gd name="T8" fmla="*/ 16 w 17"/>
                  <a:gd name="T9" fmla="*/ 0 h 17"/>
                </a:gdLst>
                <a:ahLst/>
                <a:cxnLst>
                  <a:cxn ang="0">
                    <a:pos x="T0" y="T1"/>
                  </a:cxn>
                  <a:cxn ang="0">
                    <a:pos x="T2" y="T3"/>
                  </a:cxn>
                  <a:cxn ang="0">
                    <a:pos x="T4" y="T5"/>
                  </a:cxn>
                  <a:cxn ang="0">
                    <a:pos x="T6" y="T7"/>
                  </a:cxn>
                  <a:cxn ang="0">
                    <a:pos x="T8" y="T9"/>
                  </a:cxn>
                </a:cxnLst>
                <a:rect l="0" t="0" r="r" b="b"/>
                <a:pathLst>
                  <a:path w="17" h="17">
                    <a:moveTo>
                      <a:pt x="16" y="0"/>
                    </a:moveTo>
                    <a:cubicBezTo>
                      <a:pt x="0" y="16"/>
                      <a:pt x="0" y="16"/>
                      <a:pt x="0" y="16"/>
                    </a:cubicBezTo>
                    <a:cubicBezTo>
                      <a:pt x="1" y="17"/>
                      <a:pt x="2" y="17"/>
                      <a:pt x="5" y="17"/>
                    </a:cubicBezTo>
                    <a:cubicBezTo>
                      <a:pt x="9" y="17"/>
                      <a:pt x="17" y="8"/>
                      <a:pt x="17" y="4"/>
                    </a:cubicBezTo>
                    <a:cubicBezTo>
                      <a:pt x="17" y="2"/>
                      <a:pt x="17" y="1"/>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2" name="Freeform 178"/>
              <p:cNvSpPr/>
              <p:nvPr/>
            </p:nvSpPr>
            <p:spPr bwMode="auto">
              <a:xfrm>
                <a:off x="6279" y="2529"/>
                <a:ext cx="31" cy="26"/>
              </a:xfrm>
              <a:custGeom>
                <a:avLst/>
                <a:gdLst>
                  <a:gd name="T0" fmla="*/ 9 w 13"/>
                  <a:gd name="T1" fmla="*/ 0 h 11"/>
                  <a:gd name="T2" fmla="*/ 0 w 13"/>
                  <a:gd name="T3" fmla="*/ 8 h 11"/>
                  <a:gd name="T4" fmla="*/ 3 w 13"/>
                  <a:gd name="T5" fmla="*/ 11 h 11"/>
                  <a:gd name="T6" fmla="*/ 3 w 13"/>
                  <a:gd name="T7" fmla="*/ 11 h 11"/>
                  <a:gd name="T8" fmla="*/ 6 w 13"/>
                  <a:gd name="T9" fmla="*/ 8 h 11"/>
                  <a:gd name="T10" fmla="*/ 6 w 13"/>
                  <a:gd name="T11" fmla="*/ 7 h 11"/>
                  <a:gd name="T12" fmla="*/ 6 w 13"/>
                  <a:gd name="T13" fmla="*/ 8 h 11"/>
                  <a:gd name="T14" fmla="*/ 13 w 13"/>
                  <a:gd name="T15" fmla="*/ 1 h 11"/>
                  <a:gd name="T16" fmla="*/ 9 w 1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9" y="0"/>
                    </a:moveTo>
                    <a:cubicBezTo>
                      <a:pt x="8" y="0"/>
                      <a:pt x="0" y="6"/>
                      <a:pt x="0" y="8"/>
                    </a:cubicBezTo>
                    <a:cubicBezTo>
                      <a:pt x="0" y="9"/>
                      <a:pt x="1" y="11"/>
                      <a:pt x="3" y="11"/>
                    </a:cubicBezTo>
                    <a:cubicBezTo>
                      <a:pt x="3" y="11"/>
                      <a:pt x="3" y="11"/>
                      <a:pt x="3" y="11"/>
                    </a:cubicBezTo>
                    <a:cubicBezTo>
                      <a:pt x="6" y="8"/>
                      <a:pt x="6" y="8"/>
                      <a:pt x="6" y="8"/>
                    </a:cubicBezTo>
                    <a:cubicBezTo>
                      <a:pt x="6" y="7"/>
                      <a:pt x="6" y="7"/>
                      <a:pt x="6" y="7"/>
                    </a:cubicBezTo>
                    <a:cubicBezTo>
                      <a:pt x="6" y="8"/>
                      <a:pt x="6" y="8"/>
                      <a:pt x="6" y="8"/>
                    </a:cubicBezTo>
                    <a:cubicBezTo>
                      <a:pt x="13" y="1"/>
                      <a:pt x="13" y="1"/>
                      <a:pt x="13" y="1"/>
                    </a:cubicBezTo>
                    <a:cubicBezTo>
                      <a:pt x="11" y="1"/>
                      <a:pt x="10"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3" name="Freeform 179"/>
              <p:cNvSpPr/>
              <p:nvPr/>
            </p:nvSpPr>
            <p:spPr bwMode="auto">
              <a:xfrm>
                <a:off x="6321" y="2553"/>
                <a:ext cx="5" cy="4"/>
              </a:xfrm>
              <a:custGeom>
                <a:avLst/>
                <a:gdLst>
                  <a:gd name="T0" fmla="*/ 2 w 2"/>
                  <a:gd name="T1" fmla="*/ 0 h 2"/>
                  <a:gd name="T2" fmla="*/ 0 w 2"/>
                  <a:gd name="T3" fmla="*/ 2 h 2"/>
                  <a:gd name="T4" fmla="*/ 1 w 2"/>
                  <a:gd name="T5" fmla="*/ 2 h 2"/>
                  <a:gd name="T6" fmla="*/ 2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0" y="2"/>
                      <a:pt x="0" y="2"/>
                      <a:pt x="0" y="2"/>
                    </a:cubicBezTo>
                    <a:cubicBezTo>
                      <a:pt x="0" y="2"/>
                      <a:pt x="0" y="2"/>
                      <a:pt x="1" y="2"/>
                    </a:cubicBezTo>
                    <a:cubicBezTo>
                      <a:pt x="1" y="2"/>
                      <a:pt x="2" y="1"/>
                      <a:pt x="2" y="1"/>
                    </a:cubicBezTo>
                    <a:cubicBezTo>
                      <a:pt x="2" y="1"/>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4" name="Freeform 180"/>
              <p:cNvSpPr>
                <a:spLocks noEditPoints="1"/>
              </p:cNvSpPr>
              <p:nvPr/>
            </p:nvSpPr>
            <p:spPr bwMode="auto">
              <a:xfrm>
                <a:off x="6295" y="2557"/>
                <a:ext cx="26" cy="33"/>
              </a:xfrm>
              <a:custGeom>
                <a:avLst/>
                <a:gdLst>
                  <a:gd name="T0" fmla="*/ 3 w 11"/>
                  <a:gd name="T1" fmla="*/ 13 h 14"/>
                  <a:gd name="T2" fmla="*/ 4 w 11"/>
                  <a:gd name="T3" fmla="*/ 12 h 14"/>
                  <a:gd name="T4" fmla="*/ 4 w 11"/>
                  <a:gd name="T5" fmla="*/ 13 h 14"/>
                  <a:gd name="T6" fmla="*/ 3 w 11"/>
                  <a:gd name="T7" fmla="*/ 13 h 14"/>
                  <a:gd name="T8" fmla="*/ 11 w 11"/>
                  <a:gd name="T9" fmla="*/ 0 h 14"/>
                  <a:gd name="T10" fmla="*/ 0 w 11"/>
                  <a:gd name="T11" fmla="*/ 11 h 14"/>
                  <a:gd name="T12" fmla="*/ 3 w 11"/>
                  <a:gd name="T13" fmla="*/ 13 h 14"/>
                  <a:gd name="T14" fmla="*/ 3 w 11"/>
                  <a:gd name="T15" fmla="*/ 12 h 14"/>
                  <a:gd name="T16" fmla="*/ 3 w 11"/>
                  <a:gd name="T17" fmla="*/ 13 h 14"/>
                  <a:gd name="T18" fmla="*/ 3 w 11"/>
                  <a:gd name="T19" fmla="*/ 13 h 14"/>
                  <a:gd name="T20" fmla="*/ 4 w 11"/>
                  <a:gd name="T21" fmla="*/ 14 h 14"/>
                  <a:gd name="T22" fmla="*/ 11 w 11"/>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4">
                    <a:moveTo>
                      <a:pt x="3" y="13"/>
                    </a:moveTo>
                    <a:cubicBezTo>
                      <a:pt x="3" y="13"/>
                      <a:pt x="4" y="12"/>
                      <a:pt x="4" y="12"/>
                    </a:cubicBezTo>
                    <a:cubicBezTo>
                      <a:pt x="4" y="13"/>
                      <a:pt x="4" y="13"/>
                      <a:pt x="4" y="13"/>
                    </a:cubicBezTo>
                    <a:cubicBezTo>
                      <a:pt x="3" y="13"/>
                      <a:pt x="3" y="13"/>
                      <a:pt x="3" y="13"/>
                    </a:cubicBezTo>
                    <a:moveTo>
                      <a:pt x="11" y="0"/>
                    </a:moveTo>
                    <a:cubicBezTo>
                      <a:pt x="0" y="11"/>
                      <a:pt x="0" y="11"/>
                      <a:pt x="0" y="11"/>
                    </a:cubicBezTo>
                    <a:cubicBezTo>
                      <a:pt x="0" y="12"/>
                      <a:pt x="2" y="13"/>
                      <a:pt x="3" y="13"/>
                    </a:cubicBezTo>
                    <a:cubicBezTo>
                      <a:pt x="3" y="13"/>
                      <a:pt x="3" y="12"/>
                      <a:pt x="3" y="12"/>
                    </a:cubicBezTo>
                    <a:cubicBezTo>
                      <a:pt x="3" y="13"/>
                      <a:pt x="3" y="13"/>
                      <a:pt x="3" y="13"/>
                    </a:cubicBezTo>
                    <a:cubicBezTo>
                      <a:pt x="3" y="13"/>
                      <a:pt x="3" y="13"/>
                      <a:pt x="3" y="13"/>
                    </a:cubicBezTo>
                    <a:cubicBezTo>
                      <a:pt x="3" y="14"/>
                      <a:pt x="3" y="14"/>
                      <a:pt x="4" y="14"/>
                    </a:cubicBezTo>
                    <a:cubicBezTo>
                      <a:pt x="8" y="14"/>
                      <a:pt x="10" y="6"/>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5" name="Freeform 181"/>
              <p:cNvSpPr/>
              <p:nvPr/>
            </p:nvSpPr>
            <p:spPr bwMode="auto">
              <a:xfrm>
                <a:off x="6303" y="2586"/>
                <a:ext cx="0" cy="2"/>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1"/>
                      <a:pt x="0" y="1"/>
                    </a:cubicBezTo>
                    <a:cubicBezTo>
                      <a:pt x="0" y="1"/>
                      <a:pt x="0" y="1"/>
                      <a:pt x="0" y="1"/>
                    </a:cubicBezTo>
                    <a:cubicBezTo>
                      <a:pt x="0" y="1"/>
                      <a:pt x="0" y="1"/>
                      <a:pt x="0" y="1"/>
                    </a:cubicBezTo>
                    <a:cubicBezTo>
                      <a:pt x="0" y="1"/>
                      <a:pt x="0" y="1"/>
                      <a:pt x="0" y="1"/>
                    </a:cubicBezTo>
                    <a:cubicBezTo>
                      <a:pt x="0" y="0"/>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6" name="Freeform 182"/>
              <p:cNvSpPr/>
              <p:nvPr/>
            </p:nvSpPr>
            <p:spPr bwMode="auto">
              <a:xfrm>
                <a:off x="6338" y="2515"/>
                <a:ext cx="57" cy="38"/>
              </a:xfrm>
              <a:custGeom>
                <a:avLst/>
                <a:gdLst>
                  <a:gd name="T0" fmla="*/ 15 w 24"/>
                  <a:gd name="T1" fmla="*/ 0 h 16"/>
                  <a:gd name="T2" fmla="*/ 7 w 24"/>
                  <a:gd name="T3" fmla="*/ 4 h 16"/>
                  <a:gd name="T4" fmla="*/ 0 w 24"/>
                  <a:gd name="T5" fmla="*/ 11 h 16"/>
                  <a:gd name="T6" fmla="*/ 1 w 24"/>
                  <a:gd name="T7" fmla="*/ 12 h 16"/>
                  <a:gd name="T8" fmla="*/ 3 w 24"/>
                  <a:gd name="T9" fmla="*/ 16 h 16"/>
                  <a:gd name="T10" fmla="*/ 10 w 24"/>
                  <a:gd name="T11" fmla="*/ 9 h 16"/>
                  <a:gd name="T12" fmla="*/ 15 w 24"/>
                  <a:gd name="T13" fmla="*/ 11 h 16"/>
                  <a:gd name="T14" fmla="*/ 15 w 24"/>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6">
                    <a:moveTo>
                      <a:pt x="15" y="0"/>
                    </a:moveTo>
                    <a:cubicBezTo>
                      <a:pt x="12" y="0"/>
                      <a:pt x="11" y="3"/>
                      <a:pt x="7" y="4"/>
                    </a:cubicBezTo>
                    <a:cubicBezTo>
                      <a:pt x="0" y="11"/>
                      <a:pt x="0" y="11"/>
                      <a:pt x="0" y="11"/>
                    </a:cubicBezTo>
                    <a:cubicBezTo>
                      <a:pt x="0" y="11"/>
                      <a:pt x="1" y="11"/>
                      <a:pt x="1" y="12"/>
                    </a:cubicBezTo>
                    <a:cubicBezTo>
                      <a:pt x="1" y="13"/>
                      <a:pt x="1" y="16"/>
                      <a:pt x="3" y="16"/>
                    </a:cubicBezTo>
                    <a:cubicBezTo>
                      <a:pt x="7" y="16"/>
                      <a:pt x="8" y="12"/>
                      <a:pt x="10" y="9"/>
                    </a:cubicBezTo>
                    <a:cubicBezTo>
                      <a:pt x="11" y="9"/>
                      <a:pt x="15" y="11"/>
                      <a:pt x="15" y="11"/>
                    </a:cubicBezTo>
                    <a:cubicBezTo>
                      <a:pt x="21" y="11"/>
                      <a:pt x="24" y="0"/>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7" name="Freeform 183"/>
              <p:cNvSpPr/>
              <p:nvPr/>
            </p:nvSpPr>
            <p:spPr bwMode="auto">
              <a:xfrm>
                <a:off x="6305" y="2491"/>
                <a:ext cx="45" cy="33"/>
              </a:xfrm>
              <a:custGeom>
                <a:avLst/>
                <a:gdLst>
                  <a:gd name="T0" fmla="*/ 19 w 19"/>
                  <a:gd name="T1" fmla="*/ 0 h 14"/>
                  <a:gd name="T2" fmla="*/ 4 w 19"/>
                  <a:gd name="T3" fmla="*/ 11 h 14"/>
                  <a:gd name="T4" fmla="*/ 0 w 19"/>
                  <a:gd name="T5" fmla="*/ 13 h 14"/>
                  <a:gd name="T6" fmla="*/ 3 w 19"/>
                  <a:gd name="T7" fmla="*/ 14 h 14"/>
                  <a:gd name="T8" fmla="*/ 4 w 19"/>
                  <a:gd name="T9" fmla="*/ 14 h 14"/>
                  <a:gd name="T10" fmla="*/ 5 w 19"/>
                  <a:gd name="T11" fmla="*/ 14 h 14"/>
                  <a:gd name="T12" fmla="*/ 19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9" y="0"/>
                    </a:moveTo>
                    <a:cubicBezTo>
                      <a:pt x="13" y="1"/>
                      <a:pt x="10" y="7"/>
                      <a:pt x="4" y="11"/>
                    </a:cubicBezTo>
                    <a:cubicBezTo>
                      <a:pt x="3" y="12"/>
                      <a:pt x="0" y="12"/>
                      <a:pt x="0" y="13"/>
                    </a:cubicBezTo>
                    <a:cubicBezTo>
                      <a:pt x="0" y="14"/>
                      <a:pt x="1" y="14"/>
                      <a:pt x="3" y="14"/>
                    </a:cubicBezTo>
                    <a:cubicBezTo>
                      <a:pt x="3" y="14"/>
                      <a:pt x="4" y="14"/>
                      <a:pt x="4" y="14"/>
                    </a:cubicBezTo>
                    <a:cubicBezTo>
                      <a:pt x="5" y="14"/>
                      <a:pt x="5" y="14"/>
                      <a:pt x="5" y="14"/>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8" name="Freeform 184"/>
              <p:cNvSpPr/>
              <p:nvPr/>
            </p:nvSpPr>
            <p:spPr bwMode="auto">
              <a:xfrm>
                <a:off x="6366" y="2354"/>
                <a:ext cx="168" cy="163"/>
              </a:xfrm>
              <a:custGeom>
                <a:avLst/>
                <a:gdLst>
                  <a:gd name="T0" fmla="*/ 67 w 71"/>
                  <a:gd name="T1" fmla="*/ 0 h 69"/>
                  <a:gd name="T2" fmla="*/ 54 w 71"/>
                  <a:gd name="T3" fmla="*/ 13 h 69"/>
                  <a:gd name="T4" fmla="*/ 55 w 71"/>
                  <a:gd name="T5" fmla="*/ 15 h 69"/>
                  <a:gd name="T6" fmla="*/ 38 w 71"/>
                  <a:gd name="T7" fmla="*/ 40 h 69"/>
                  <a:gd name="T8" fmla="*/ 29 w 71"/>
                  <a:gd name="T9" fmla="*/ 44 h 69"/>
                  <a:gd name="T10" fmla="*/ 28 w 71"/>
                  <a:gd name="T11" fmla="*/ 43 h 69"/>
                  <a:gd name="T12" fmla="*/ 29 w 71"/>
                  <a:gd name="T13" fmla="*/ 39 h 69"/>
                  <a:gd name="T14" fmla="*/ 24 w 71"/>
                  <a:gd name="T15" fmla="*/ 48 h 69"/>
                  <a:gd name="T16" fmla="*/ 14 w 71"/>
                  <a:gd name="T17" fmla="*/ 58 h 69"/>
                  <a:gd name="T18" fmla="*/ 9 w 71"/>
                  <a:gd name="T19" fmla="*/ 58 h 69"/>
                  <a:gd name="T20" fmla="*/ 0 w 71"/>
                  <a:gd name="T21" fmla="*/ 67 h 69"/>
                  <a:gd name="T22" fmla="*/ 1 w 71"/>
                  <a:gd name="T23" fmla="*/ 67 h 69"/>
                  <a:gd name="T24" fmla="*/ 4 w 71"/>
                  <a:gd name="T25" fmla="*/ 64 h 69"/>
                  <a:gd name="T26" fmla="*/ 14 w 71"/>
                  <a:gd name="T27" fmla="*/ 67 h 69"/>
                  <a:gd name="T28" fmla="*/ 14 w 71"/>
                  <a:gd name="T29" fmla="*/ 69 h 69"/>
                  <a:gd name="T30" fmla="*/ 71 w 71"/>
                  <a:gd name="T31" fmla="*/ 12 h 69"/>
                  <a:gd name="T32" fmla="*/ 68 w 71"/>
                  <a:gd name="T33" fmla="*/ 6 h 69"/>
                  <a:gd name="T34" fmla="*/ 67 w 71"/>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69">
                    <a:moveTo>
                      <a:pt x="67" y="0"/>
                    </a:moveTo>
                    <a:cubicBezTo>
                      <a:pt x="54" y="13"/>
                      <a:pt x="54" y="13"/>
                      <a:pt x="54" y="13"/>
                    </a:cubicBezTo>
                    <a:cubicBezTo>
                      <a:pt x="54" y="13"/>
                      <a:pt x="55" y="14"/>
                      <a:pt x="55" y="15"/>
                    </a:cubicBezTo>
                    <a:cubicBezTo>
                      <a:pt x="55" y="25"/>
                      <a:pt x="45" y="38"/>
                      <a:pt x="38" y="40"/>
                    </a:cubicBezTo>
                    <a:cubicBezTo>
                      <a:pt x="34" y="41"/>
                      <a:pt x="34" y="44"/>
                      <a:pt x="29" y="44"/>
                    </a:cubicBezTo>
                    <a:cubicBezTo>
                      <a:pt x="29" y="44"/>
                      <a:pt x="28" y="43"/>
                      <a:pt x="28" y="43"/>
                    </a:cubicBezTo>
                    <a:cubicBezTo>
                      <a:pt x="28" y="41"/>
                      <a:pt x="28" y="40"/>
                      <a:pt x="29" y="39"/>
                    </a:cubicBezTo>
                    <a:cubicBezTo>
                      <a:pt x="28" y="40"/>
                      <a:pt x="24" y="48"/>
                      <a:pt x="24" y="48"/>
                    </a:cubicBezTo>
                    <a:cubicBezTo>
                      <a:pt x="21" y="48"/>
                      <a:pt x="19" y="58"/>
                      <a:pt x="14" y="58"/>
                    </a:cubicBezTo>
                    <a:cubicBezTo>
                      <a:pt x="12" y="58"/>
                      <a:pt x="10" y="58"/>
                      <a:pt x="9" y="58"/>
                    </a:cubicBezTo>
                    <a:cubicBezTo>
                      <a:pt x="0" y="67"/>
                      <a:pt x="0" y="67"/>
                      <a:pt x="0" y="67"/>
                    </a:cubicBezTo>
                    <a:cubicBezTo>
                      <a:pt x="0" y="67"/>
                      <a:pt x="0" y="67"/>
                      <a:pt x="1" y="67"/>
                    </a:cubicBezTo>
                    <a:cubicBezTo>
                      <a:pt x="2" y="66"/>
                      <a:pt x="2" y="64"/>
                      <a:pt x="4" y="64"/>
                    </a:cubicBezTo>
                    <a:cubicBezTo>
                      <a:pt x="8" y="64"/>
                      <a:pt x="10" y="66"/>
                      <a:pt x="14" y="67"/>
                    </a:cubicBezTo>
                    <a:cubicBezTo>
                      <a:pt x="14" y="68"/>
                      <a:pt x="14" y="68"/>
                      <a:pt x="14" y="69"/>
                    </a:cubicBezTo>
                    <a:cubicBezTo>
                      <a:pt x="71" y="12"/>
                      <a:pt x="71" y="12"/>
                      <a:pt x="71" y="12"/>
                    </a:cubicBezTo>
                    <a:cubicBezTo>
                      <a:pt x="70" y="10"/>
                      <a:pt x="68" y="8"/>
                      <a:pt x="68" y="6"/>
                    </a:cubicBezTo>
                    <a:cubicBezTo>
                      <a:pt x="68" y="4"/>
                      <a:pt x="68" y="2"/>
                      <a:pt x="6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9" name="Freeform 185"/>
              <p:cNvSpPr/>
              <p:nvPr/>
            </p:nvSpPr>
            <p:spPr bwMode="auto">
              <a:xfrm>
                <a:off x="6440" y="2439"/>
                <a:ext cx="75" cy="78"/>
              </a:xfrm>
              <a:custGeom>
                <a:avLst/>
                <a:gdLst>
                  <a:gd name="T0" fmla="*/ 32 w 32"/>
                  <a:gd name="T1" fmla="*/ 0 h 33"/>
                  <a:gd name="T2" fmla="*/ 0 w 32"/>
                  <a:gd name="T3" fmla="*/ 32 h 33"/>
                  <a:gd name="T4" fmla="*/ 4 w 32"/>
                  <a:gd name="T5" fmla="*/ 33 h 33"/>
                  <a:gd name="T6" fmla="*/ 10 w 32"/>
                  <a:gd name="T7" fmla="*/ 31 h 33"/>
                  <a:gd name="T8" fmla="*/ 13 w 32"/>
                  <a:gd name="T9" fmla="*/ 31 h 33"/>
                  <a:gd name="T10" fmla="*/ 14 w 32"/>
                  <a:gd name="T11" fmla="*/ 31 h 33"/>
                  <a:gd name="T12" fmla="*/ 23 w 32"/>
                  <a:gd name="T13" fmla="*/ 23 h 33"/>
                  <a:gd name="T14" fmla="*/ 22 w 32"/>
                  <a:gd name="T15" fmla="*/ 26 h 33"/>
                  <a:gd name="T16" fmla="*/ 29 w 32"/>
                  <a:gd name="T17" fmla="*/ 19 h 33"/>
                  <a:gd name="T18" fmla="*/ 28 w 32"/>
                  <a:gd name="T19" fmla="*/ 15 h 33"/>
                  <a:gd name="T20" fmla="*/ 32 w 32"/>
                  <a:gd name="T21" fmla="*/ 6 h 33"/>
                  <a:gd name="T22" fmla="*/ 32 w 32"/>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3">
                    <a:moveTo>
                      <a:pt x="32" y="0"/>
                    </a:moveTo>
                    <a:cubicBezTo>
                      <a:pt x="0" y="32"/>
                      <a:pt x="0" y="32"/>
                      <a:pt x="0" y="32"/>
                    </a:cubicBezTo>
                    <a:cubicBezTo>
                      <a:pt x="1" y="32"/>
                      <a:pt x="2" y="33"/>
                      <a:pt x="4" y="33"/>
                    </a:cubicBezTo>
                    <a:cubicBezTo>
                      <a:pt x="6" y="33"/>
                      <a:pt x="8" y="31"/>
                      <a:pt x="10" y="31"/>
                    </a:cubicBezTo>
                    <a:cubicBezTo>
                      <a:pt x="13" y="31"/>
                      <a:pt x="13" y="31"/>
                      <a:pt x="13" y="31"/>
                    </a:cubicBezTo>
                    <a:cubicBezTo>
                      <a:pt x="13" y="31"/>
                      <a:pt x="14" y="31"/>
                      <a:pt x="14" y="31"/>
                    </a:cubicBezTo>
                    <a:cubicBezTo>
                      <a:pt x="16" y="26"/>
                      <a:pt x="18" y="25"/>
                      <a:pt x="23" y="23"/>
                    </a:cubicBezTo>
                    <a:cubicBezTo>
                      <a:pt x="22" y="24"/>
                      <a:pt x="22" y="25"/>
                      <a:pt x="22" y="26"/>
                    </a:cubicBezTo>
                    <a:cubicBezTo>
                      <a:pt x="29" y="19"/>
                      <a:pt x="29" y="19"/>
                      <a:pt x="29" y="19"/>
                    </a:cubicBezTo>
                    <a:cubicBezTo>
                      <a:pt x="29" y="18"/>
                      <a:pt x="28" y="17"/>
                      <a:pt x="28" y="15"/>
                    </a:cubicBezTo>
                    <a:cubicBezTo>
                      <a:pt x="28" y="11"/>
                      <a:pt x="32" y="9"/>
                      <a:pt x="32" y="6"/>
                    </a:cubicBezTo>
                    <a:cubicBezTo>
                      <a:pt x="32" y="5"/>
                      <a:pt x="32" y="2"/>
                      <a:pt x="3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0" name="Freeform 186"/>
              <p:cNvSpPr>
                <a:spLocks noEditPoints="1"/>
              </p:cNvSpPr>
              <p:nvPr/>
            </p:nvSpPr>
            <p:spPr bwMode="auto">
              <a:xfrm>
                <a:off x="6508" y="2300"/>
                <a:ext cx="3" cy="2"/>
              </a:xfrm>
              <a:custGeom>
                <a:avLst/>
                <a:gdLst>
                  <a:gd name="T0" fmla="*/ 3 w 3"/>
                  <a:gd name="T1" fmla="*/ 2 h 2"/>
                  <a:gd name="T2" fmla="*/ 3 w 3"/>
                  <a:gd name="T3" fmla="*/ 2 h 2"/>
                  <a:gd name="T4" fmla="*/ 3 w 3"/>
                  <a:gd name="T5" fmla="*/ 2 h 2"/>
                  <a:gd name="T6" fmla="*/ 3 w 3"/>
                  <a:gd name="T7" fmla="*/ 2 h 2"/>
                  <a:gd name="T8" fmla="*/ 0 w 3"/>
                  <a:gd name="T9" fmla="*/ 0 h 2"/>
                  <a:gd name="T10" fmla="*/ 3 w 3"/>
                  <a:gd name="T11" fmla="*/ 2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2"/>
                    </a:moveTo>
                    <a:lnTo>
                      <a:pt x="3" y="2"/>
                    </a:lnTo>
                    <a:lnTo>
                      <a:pt x="3" y="2"/>
                    </a:lnTo>
                    <a:lnTo>
                      <a:pt x="3" y="2"/>
                    </a:lnTo>
                    <a:close/>
                    <a:moveTo>
                      <a:pt x="0" y="0"/>
                    </a:moveTo>
                    <a:lnTo>
                      <a:pt x="3" y="2"/>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1" name="Freeform 187"/>
              <p:cNvSpPr>
                <a:spLocks noEditPoints="1"/>
              </p:cNvSpPr>
              <p:nvPr/>
            </p:nvSpPr>
            <p:spPr bwMode="auto">
              <a:xfrm>
                <a:off x="6508" y="2300"/>
                <a:ext cx="3" cy="2"/>
              </a:xfrm>
              <a:custGeom>
                <a:avLst/>
                <a:gdLst>
                  <a:gd name="T0" fmla="*/ 3 w 3"/>
                  <a:gd name="T1" fmla="*/ 2 h 2"/>
                  <a:gd name="T2" fmla="*/ 3 w 3"/>
                  <a:gd name="T3" fmla="*/ 2 h 2"/>
                  <a:gd name="T4" fmla="*/ 3 w 3"/>
                  <a:gd name="T5" fmla="*/ 2 h 2"/>
                  <a:gd name="T6" fmla="*/ 3 w 3"/>
                  <a:gd name="T7" fmla="*/ 2 h 2"/>
                  <a:gd name="T8" fmla="*/ 0 w 3"/>
                  <a:gd name="T9" fmla="*/ 0 h 2"/>
                  <a:gd name="T10" fmla="*/ 3 w 3"/>
                  <a:gd name="T11" fmla="*/ 2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2"/>
                    </a:moveTo>
                    <a:lnTo>
                      <a:pt x="3" y="2"/>
                    </a:lnTo>
                    <a:lnTo>
                      <a:pt x="3" y="2"/>
                    </a:lnTo>
                    <a:lnTo>
                      <a:pt x="3" y="2"/>
                    </a:lnTo>
                    <a:moveTo>
                      <a:pt x="0" y="0"/>
                    </a:move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2" name="Freeform 188"/>
              <p:cNvSpPr>
                <a:spLocks noEditPoints="1"/>
              </p:cNvSpPr>
              <p:nvPr/>
            </p:nvSpPr>
            <p:spPr bwMode="auto">
              <a:xfrm>
                <a:off x="6499" y="2257"/>
                <a:ext cx="68" cy="83"/>
              </a:xfrm>
              <a:custGeom>
                <a:avLst/>
                <a:gdLst>
                  <a:gd name="T0" fmla="*/ 5 w 29"/>
                  <a:gd name="T1" fmla="*/ 18 h 35"/>
                  <a:gd name="T2" fmla="*/ 5 w 29"/>
                  <a:gd name="T3" fmla="*/ 18 h 35"/>
                  <a:gd name="T4" fmla="*/ 5 w 29"/>
                  <a:gd name="T5" fmla="*/ 18 h 35"/>
                  <a:gd name="T6" fmla="*/ 5 w 29"/>
                  <a:gd name="T7" fmla="*/ 18 h 35"/>
                  <a:gd name="T8" fmla="*/ 4 w 29"/>
                  <a:gd name="T9" fmla="*/ 18 h 35"/>
                  <a:gd name="T10" fmla="*/ 4 w 29"/>
                  <a:gd name="T11" fmla="*/ 18 h 35"/>
                  <a:gd name="T12" fmla="*/ 5 w 29"/>
                  <a:gd name="T13" fmla="*/ 19 h 35"/>
                  <a:gd name="T14" fmla="*/ 5 w 29"/>
                  <a:gd name="T15" fmla="*/ 19 h 35"/>
                  <a:gd name="T16" fmla="*/ 5 w 29"/>
                  <a:gd name="T17" fmla="*/ 18 h 35"/>
                  <a:gd name="T18" fmla="*/ 5 w 29"/>
                  <a:gd name="T19" fmla="*/ 18 h 35"/>
                  <a:gd name="T20" fmla="*/ 5 w 29"/>
                  <a:gd name="T21" fmla="*/ 18 h 35"/>
                  <a:gd name="T22" fmla="*/ 5 w 29"/>
                  <a:gd name="T23" fmla="*/ 18 h 35"/>
                  <a:gd name="T24" fmla="*/ 4 w 29"/>
                  <a:gd name="T25" fmla="*/ 18 h 35"/>
                  <a:gd name="T26" fmla="*/ 5 w 29"/>
                  <a:gd name="T27" fmla="*/ 17 h 35"/>
                  <a:gd name="T28" fmla="*/ 5 w 29"/>
                  <a:gd name="T29" fmla="*/ 18 h 35"/>
                  <a:gd name="T30" fmla="*/ 5 w 29"/>
                  <a:gd name="T31" fmla="*/ 17 h 35"/>
                  <a:gd name="T32" fmla="*/ 20 w 29"/>
                  <a:gd name="T33" fmla="*/ 0 h 35"/>
                  <a:gd name="T34" fmla="*/ 14 w 29"/>
                  <a:gd name="T35" fmla="*/ 5 h 35"/>
                  <a:gd name="T36" fmla="*/ 7 w 29"/>
                  <a:gd name="T37" fmla="*/ 18 h 35"/>
                  <a:gd name="T38" fmla="*/ 5 w 29"/>
                  <a:gd name="T39" fmla="*/ 18 h 35"/>
                  <a:gd name="T40" fmla="*/ 5 w 29"/>
                  <a:gd name="T41" fmla="*/ 19 h 35"/>
                  <a:gd name="T42" fmla="*/ 5 w 29"/>
                  <a:gd name="T43" fmla="*/ 19 h 35"/>
                  <a:gd name="T44" fmla="*/ 5 w 29"/>
                  <a:gd name="T45" fmla="*/ 19 h 35"/>
                  <a:gd name="T46" fmla="*/ 5 w 29"/>
                  <a:gd name="T47" fmla="*/ 20 h 35"/>
                  <a:gd name="T48" fmla="*/ 0 w 29"/>
                  <a:gd name="T49" fmla="*/ 27 h 35"/>
                  <a:gd name="T50" fmla="*/ 2 w 29"/>
                  <a:gd name="T51" fmla="*/ 30 h 35"/>
                  <a:gd name="T52" fmla="*/ 2 w 29"/>
                  <a:gd name="T53" fmla="*/ 35 h 35"/>
                  <a:gd name="T54" fmla="*/ 5 w 29"/>
                  <a:gd name="T55" fmla="*/ 32 h 35"/>
                  <a:gd name="T56" fmla="*/ 2 w 29"/>
                  <a:gd name="T57" fmla="*/ 29 h 35"/>
                  <a:gd name="T58" fmla="*/ 5 w 29"/>
                  <a:gd name="T59" fmla="*/ 26 h 35"/>
                  <a:gd name="T60" fmla="*/ 10 w 29"/>
                  <a:gd name="T61" fmla="*/ 26 h 35"/>
                  <a:gd name="T62" fmla="*/ 29 w 29"/>
                  <a:gd name="T63" fmla="*/ 7 h 35"/>
                  <a:gd name="T64" fmla="*/ 20 w 29"/>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35">
                    <a:moveTo>
                      <a:pt x="5" y="18"/>
                    </a:moveTo>
                    <a:cubicBezTo>
                      <a:pt x="5" y="18"/>
                      <a:pt x="5" y="18"/>
                      <a:pt x="5" y="18"/>
                    </a:cubicBezTo>
                    <a:cubicBezTo>
                      <a:pt x="5" y="18"/>
                      <a:pt x="5" y="18"/>
                      <a:pt x="5" y="18"/>
                    </a:cubicBezTo>
                    <a:cubicBezTo>
                      <a:pt x="5" y="18"/>
                      <a:pt x="5" y="18"/>
                      <a:pt x="5" y="18"/>
                    </a:cubicBezTo>
                    <a:moveTo>
                      <a:pt x="4" y="18"/>
                    </a:moveTo>
                    <a:cubicBezTo>
                      <a:pt x="4" y="18"/>
                      <a:pt x="4" y="18"/>
                      <a:pt x="4" y="18"/>
                    </a:cubicBezTo>
                    <a:cubicBezTo>
                      <a:pt x="5" y="19"/>
                      <a:pt x="5" y="19"/>
                      <a:pt x="5" y="19"/>
                    </a:cubicBezTo>
                    <a:cubicBezTo>
                      <a:pt x="5" y="19"/>
                      <a:pt x="5" y="19"/>
                      <a:pt x="5" y="19"/>
                    </a:cubicBezTo>
                    <a:cubicBezTo>
                      <a:pt x="5" y="18"/>
                      <a:pt x="5" y="18"/>
                      <a:pt x="5" y="18"/>
                    </a:cubicBezTo>
                    <a:cubicBezTo>
                      <a:pt x="5" y="18"/>
                      <a:pt x="5" y="18"/>
                      <a:pt x="5" y="18"/>
                    </a:cubicBezTo>
                    <a:cubicBezTo>
                      <a:pt x="5" y="18"/>
                      <a:pt x="5" y="18"/>
                      <a:pt x="5" y="18"/>
                    </a:cubicBezTo>
                    <a:cubicBezTo>
                      <a:pt x="5" y="18"/>
                      <a:pt x="5" y="18"/>
                      <a:pt x="5" y="18"/>
                    </a:cubicBezTo>
                    <a:cubicBezTo>
                      <a:pt x="4" y="18"/>
                      <a:pt x="4" y="18"/>
                      <a:pt x="4" y="18"/>
                    </a:cubicBezTo>
                    <a:moveTo>
                      <a:pt x="5" y="17"/>
                    </a:moveTo>
                    <a:cubicBezTo>
                      <a:pt x="5" y="18"/>
                      <a:pt x="5" y="18"/>
                      <a:pt x="5" y="18"/>
                    </a:cubicBezTo>
                    <a:cubicBezTo>
                      <a:pt x="5" y="17"/>
                      <a:pt x="5" y="17"/>
                      <a:pt x="5" y="17"/>
                    </a:cubicBezTo>
                    <a:moveTo>
                      <a:pt x="20" y="0"/>
                    </a:moveTo>
                    <a:cubicBezTo>
                      <a:pt x="14" y="5"/>
                      <a:pt x="14" y="5"/>
                      <a:pt x="14" y="5"/>
                    </a:cubicBezTo>
                    <a:cubicBezTo>
                      <a:pt x="14" y="11"/>
                      <a:pt x="11" y="18"/>
                      <a:pt x="7" y="18"/>
                    </a:cubicBezTo>
                    <a:cubicBezTo>
                      <a:pt x="7" y="18"/>
                      <a:pt x="6" y="18"/>
                      <a:pt x="5" y="18"/>
                    </a:cubicBezTo>
                    <a:cubicBezTo>
                      <a:pt x="5" y="19"/>
                      <a:pt x="5" y="19"/>
                      <a:pt x="5" y="19"/>
                    </a:cubicBezTo>
                    <a:cubicBezTo>
                      <a:pt x="5" y="19"/>
                      <a:pt x="5" y="19"/>
                      <a:pt x="5" y="19"/>
                    </a:cubicBezTo>
                    <a:cubicBezTo>
                      <a:pt x="5" y="19"/>
                      <a:pt x="5" y="19"/>
                      <a:pt x="5" y="19"/>
                    </a:cubicBezTo>
                    <a:cubicBezTo>
                      <a:pt x="5" y="20"/>
                      <a:pt x="5" y="20"/>
                      <a:pt x="5" y="20"/>
                    </a:cubicBezTo>
                    <a:cubicBezTo>
                      <a:pt x="5" y="22"/>
                      <a:pt x="0" y="24"/>
                      <a:pt x="0" y="27"/>
                    </a:cubicBezTo>
                    <a:cubicBezTo>
                      <a:pt x="0" y="29"/>
                      <a:pt x="2" y="29"/>
                      <a:pt x="2" y="30"/>
                    </a:cubicBezTo>
                    <a:cubicBezTo>
                      <a:pt x="2" y="31"/>
                      <a:pt x="2" y="33"/>
                      <a:pt x="2" y="35"/>
                    </a:cubicBezTo>
                    <a:cubicBezTo>
                      <a:pt x="5" y="32"/>
                      <a:pt x="5" y="32"/>
                      <a:pt x="5" y="32"/>
                    </a:cubicBezTo>
                    <a:cubicBezTo>
                      <a:pt x="4" y="31"/>
                      <a:pt x="2" y="30"/>
                      <a:pt x="2" y="29"/>
                    </a:cubicBezTo>
                    <a:cubicBezTo>
                      <a:pt x="2" y="26"/>
                      <a:pt x="3" y="26"/>
                      <a:pt x="5" y="26"/>
                    </a:cubicBezTo>
                    <a:cubicBezTo>
                      <a:pt x="6" y="26"/>
                      <a:pt x="8" y="26"/>
                      <a:pt x="10" y="26"/>
                    </a:cubicBezTo>
                    <a:cubicBezTo>
                      <a:pt x="29" y="7"/>
                      <a:pt x="29" y="7"/>
                      <a:pt x="29" y="7"/>
                    </a:cubicBezTo>
                    <a:cubicBezTo>
                      <a:pt x="26" y="5"/>
                      <a:pt x="23" y="2"/>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3" name="Freeform 189"/>
              <p:cNvSpPr/>
              <p:nvPr/>
            </p:nvSpPr>
            <p:spPr bwMode="auto">
              <a:xfrm>
                <a:off x="6553" y="2278"/>
                <a:ext cx="57" cy="52"/>
              </a:xfrm>
              <a:custGeom>
                <a:avLst/>
                <a:gdLst>
                  <a:gd name="T0" fmla="*/ 21 w 24"/>
                  <a:gd name="T1" fmla="*/ 0 h 22"/>
                  <a:gd name="T2" fmla="*/ 19 w 24"/>
                  <a:gd name="T3" fmla="*/ 1 h 22"/>
                  <a:gd name="T4" fmla="*/ 0 w 24"/>
                  <a:gd name="T5" fmla="*/ 20 h 22"/>
                  <a:gd name="T6" fmla="*/ 4 w 24"/>
                  <a:gd name="T7" fmla="*/ 22 h 22"/>
                  <a:gd name="T8" fmla="*/ 15 w 24"/>
                  <a:gd name="T9" fmla="*/ 11 h 22"/>
                  <a:gd name="T10" fmla="*/ 24 w 24"/>
                  <a:gd name="T11" fmla="*/ 9 h 22"/>
                  <a:gd name="T12" fmla="*/ 20 w 24"/>
                  <a:gd name="T13" fmla="*/ 5 h 22"/>
                  <a:gd name="T14" fmla="*/ 22 w 24"/>
                  <a:gd name="T15" fmla="*/ 1 h 22"/>
                  <a:gd name="T16" fmla="*/ 21 w 24"/>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2">
                    <a:moveTo>
                      <a:pt x="21" y="0"/>
                    </a:moveTo>
                    <a:cubicBezTo>
                      <a:pt x="20" y="0"/>
                      <a:pt x="20" y="1"/>
                      <a:pt x="19" y="1"/>
                    </a:cubicBezTo>
                    <a:cubicBezTo>
                      <a:pt x="0" y="20"/>
                      <a:pt x="0" y="20"/>
                      <a:pt x="0" y="20"/>
                    </a:cubicBezTo>
                    <a:cubicBezTo>
                      <a:pt x="1" y="20"/>
                      <a:pt x="2" y="21"/>
                      <a:pt x="4" y="22"/>
                    </a:cubicBezTo>
                    <a:cubicBezTo>
                      <a:pt x="6" y="18"/>
                      <a:pt x="8" y="11"/>
                      <a:pt x="15" y="11"/>
                    </a:cubicBezTo>
                    <a:cubicBezTo>
                      <a:pt x="19" y="11"/>
                      <a:pt x="21" y="10"/>
                      <a:pt x="24" y="9"/>
                    </a:cubicBezTo>
                    <a:cubicBezTo>
                      <a:pt x="23" y="8"/>
                      <a:pt x="20" y="6"/>
                      <a:pt x="20" y="5"/>
                    </a:cubicBezTo>
                    <a:cubicBezTo>
                      <a:pt x="20" y="3"/>
                      <a:pt x="22" y="2"/>
                      <a:pt x="22" y="1"/>
                    </a:cubicBezTo>
                    <a:cubicBezTo>
                      <a:pt x="22" y="1"/>
                      <a:pt x="21"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4" name="Freeform 190"/>
              <p:cNvSpPr/>
              <p:nvPr/>
            </p:nvSpPr>
            <p:spPr bwMode="auto">
              <a:xfrm>
                <a:off x="6624" y="2271"/>
                <a:ext cx="2" cy="0"/>
              </a:xfrm>
              <a:custGeom>
                <a:avLst/>
                <a:gdLst>
                  <a:gd name="T0" fmla="*/ 0 w 2"/>
                  <a:gd name="T1" fmla="*/ 0 w 2"/>
                  <a:gd name="T2" fmla="*/ 0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0" y="0"/>
                    </a:lnTo>
                    <a:lnTo>
                      <a:pt x="2" y="0"/>
                    </a:lnTo>
                    <a:lnTo>
                      <a:pt x="0"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5" name="Freeform 191"/>
              <p:cNvSpPr/>
              <p:nvPr/>
            </p:nvSpPr>
            <p:spPr bwMode="auto">
              <a:xfrm>
                <a:off x="6624" y="2271"/>
                <a:ext cx="2" cy="0"/>
              </a:xfrm>
              <a:custGeom>
                <a:avLst/>
                <a:gdLst>
                  <a:gd name="T0" fmla="*/ 0 w 2"/>
                  <a:gd name="T1" fmla="*/ 0 w 2"/>
                  <a:gd name="T2" fmla="*/ 0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6" name="Freeform 192"/>
              <p:cNvSpPr/>
              <p:nvPr/>
            </p:nvSpPr>
            <p:spPr bwMode="auto">
              <a:xfrm>
                <a:off x="6608" y="2271"/>
                <a:ext cx="18" cy="17"/>
              </a:xfrm>
              <a:custGeom>
                <a:avLst/>
                <a:gdLst>
                  <a:gd name="T0" fmla="*/ 7 w 8"/>
                  <a:gd name="T1" fmla="*/ 0 h 7"/>
                  <a:gd name="T2" fmla="*/ 7 w 8"/>
                  <a:gd name="T3" fmla="*/ 0 h 7"/>
                  <a:gd name="T4" fmla="*/ 1 w 8"/>
                  <a:gd name="T5" fmla="*/ 4 h 7"/>
                  <a:gd name="T6" fmla="*/ 1 w 8"/>
                  <a:gd name="T7" fmla="*/ 7 h 7"/>
                  <a:gd name="T8" fmla="*/ 8 w 8"/>
                  <a:gd name="T9" fmla="*/ 1 h 7"/>
                  <a:gd name="T10" fmla="*/ 7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7" y="0"/>
                    </a:moveTo>
                    <a:cubicBezTo>
                      <a:pt x="7" y="0"/>
                      <a:pt x="7" y="0"/>
                      <a:pt x="7" y="0"/>
                    </a:cubicBezTo>
                    <a:cubicBezTo>
                      <a:pt x="5" y="0"/>
                      <a:pt x="2" y="3"/>
                      <a:pt x="1" y="4"/>
                    </a:cubicBezTo>
                    <a:cubicBezTo>
                      <a:pt x="0" y="5"/>
                      <a:pt x="0" y="7"/>
                      <a:pt x="1" y="7"/>
                    </a:cubicBezTo>
                    <a:cubicBezTo>
                      <a:pt x="4" y="7"/>
                      <a:pt x="7" y="3"/>
                      <a:pt x="8" y="1"/>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7" name="Freeform 193"/>
              <p:cNvSpPr/>
              <p:nvPr/>
            </p:nvSpPr>
            <p:spPr bwMode="auto">
              <a:xfrm>
                <a:off x="6648" y="2243"/>
                <a:ext cx="26" cy="21"/>
              </a:xfrm>
              <a:custGeom>
                <a:avLst/>
                <a:gdLst>
                  <a:gd name="T0" fmla="*/ 8 w 11"/>
                  <a:gd name="T1" fmla="*/ 0 h 9"/>
                  <a:gd name="T2" fmla="*/ 0 w 11"/>
                  <a:gd name="T3" fmla="*/ 7 h 9"/>
                  <a:gd name="T4" fmla="*/ 0 w 11"/>
                  <a:gd name="T5" fmla="*/ 9 h 9"/>
                  <a:gd name="T6" fmla="*/ 6 w 11"/>
                  <a:gd name="T7" fmla="*/ 5 h 9"/>
                  <a:gd name="T8" fmla="*/ 11 w 11"/>
                  <a:gd name="T9" fmla="*/ 1 h 9"/>
                  <a:gd name="T10" fmla="*/ 8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8" y="0"/>
                    </a:moveTo>
                    <a:cubicBezTo>
                      <a:pt x="5" y="0"/>
                      <a:pt x="0" y="7"/>
                      <a:pt x="0" y="7"/>
                    </a:cubicBezTo>
                    <a:cubicBezTo>
                      <a:pt x="0" y="9"/>
                      <a:pt x="0" y="9"/>
                      <a:pt x="0" y="9"/>
                    </a:cubicBezTo>
                    <a:cubicBezTo>
                      <a:pt x="3" y="9"/>
                      <a:pt x="4" y="7"/>
                      <a:pt x="6" y="5"/>
                    </a:cubicBezTo>
                    <a:cubicBezTo>
                      <a:pt x="11" y="1"/>
                      <a:pt x="11" y="1"/>
                      <a:pt x="11" y="1"/>
                    </a:cubicBezTo>
                    <a:cubicBezTo>
                      <a:pt x="10" y="1"/>
                      <a:pt x="9"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8" name="Freeform 194"/>
              <p:cNvSpPr/>
              <p:nvPr/>
            </p:nvSpPr>
            <p:spPr bwMode="auto">
              <a:xfrm>
                <a:off x="6532" y="2020"/>
                <a:ext cx="31" cy="57"/>
              </a:xfrm>
              <a:custGeom>
                <a:avLst/>
                <a:gdLst>
                  <a:gd name="T0" fmla="*/ 10 w 13"/>
                  <a:gd name="T1" fmla="*/ 0 h 24"/>
                  <a:gd name="T2" fmla="*/ 1 w 13"/>
                  <a:gd name="T3" fmla="*/ 9 h 24"/>
                  <a:gd name="T4" fmla="*/ 0 w 13"/>
                  <a:gd name="T5" fmla="*/ 18 h 24"/>
                  <a:gd name="T6" fmla="*/ 2 w 13"/>
                  <a:gd name="T7" fmla="*/ 24 h 24"/>
                  <a:gd name="T8" fmla="*/ 12 w 13"/>
                  <a:gd name="T9" fmla="*/ 14 h 24"/>
                  <a:gd name="T10" fmla="*/ 12 w 13"/>
                  <a:gd name="T11" fmla="*/ 5 h 24"/>
                  <a:gd name="T12" fmla="*/ 10 w 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0" y="0"/>
                    </a:moveTo>
                    <a:cubicBezTo>
                      <a:pt x="1" y="9"/>
                      <a:pt x="1" y="9"/>
                      <a:pt x="1" y="9"/>
                    </a:cubicBezTo>
                    <a:cubicBezTo>
                      <a:pt x="0" y="12"/>
                      <a:pt x="0" y="15"/>
                      <a:pt x="0" y="18"/>
                    </a:cubicBezTo>
                    <a:cubicBezTo>
                      <a:pt x="0" y="21"/>
                      <a:pt x="1" y="22"/>
                      <a:pt x="2" y="24"/>
                    </a:cubicBezTo>
                    <a:cubicBezTo>
                      <a:pt x="12" y="14"/>
                      <a:pt x="12" y="14"/>
                      <a:pt x="12" y="14"/>
                    </a:cubicBezTo>
                    <a:cubicBezTo>
                      <a:pt x="12" y="11"/>
                      <a:pt x="13" y="8"/>
                      <a:pt x="12" y="5"/>
                    </a:cubicBezTo>
                    <a:cubicBezTo>
                      <a:pt x="12" y="3"/>
                      <a:pt x="11" y="2"/>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9" name="Freeform 195"/>
              <p:cNvSpPr/>
              <p:nvPr/>
            </p:nvSpPr>
            <p:spPr bwMode="auto">
              <a:xfrm>
                <a:off x="6539" y="2087"/>
                <a:ext cx="35" cy="66"/>
              </a:xfrm>
              <a:custGeom>
                <a:avLst/>
                <a:gdLst>
                  <a:gd name="T0" fmla="*/ 11 w 15"/>
                  <a:gd name="T1" fmla="*/ 0 h 28"/>
                  <a:gd name="T2" fmla="*/ 3 w 15"/>
                  <a:gd name="T3" fmla="*/ 9 h 28"/>
                  <a:gd name="T4" fmla="*/ 3 w 15"/>
                  <a:gd name="T5" fmla="*/ 19 h 28"/>
                  <a:gd name="T6" fmla="*/ 0 w 15"/>
                  <a:gd name="T7" fmla="*/ 28 h 28"/>
                  <a:gd name="T8" fmla="*/ 15 w 15"/>
                  <a:gd name="T9" fmla="*/ 12 h 28"/>
                  <a:gd name="T10" fmla="*/ 12 w 15"/>
                  <a:gd name="T11" fmla="*/ 6 h 28"/>
                  <a:gd name="T12" fmla="*/ 11 w 1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11" y="0"/>
                    </a:moveTo>
                    <a:cubicBezTo>
                      <a:pt x="3" y="9"/>
                      <a:pt x="3" y="9"/>
                      <a:pt x="3" y="9"/>
                    </a:cubicBezTo>
                    <a:cubicBezTo>
                      <a:pt x="3" y="12"/>
                      <a:pt x="3" y="15"/>
                      <a:pt x="3" y="19"/>
                    </a:cubicBezTo>
                    <a:cubicBezTo>
                      <a:pt x="3" y="23"/>
                      <a:pt x="0" y="24"/>
                      <a:pt x="0" y="28"/>
                    </a:cubicBezTo>
                    <a:cubicBezTo>
                      <a:pt x="15" y="12"/>
                      <a:pt x="15" y="12"/>
                      <a:pt x="15" y="12"/>
                    </a:cubicBezTo>
                    <a:cubicBezTo>
                      <a:pt x="14" y="10"/>
                      <a:pt x="13" y="8"/>
                      <a:pt x="12" y="6"/>
                    </a:cubicBezTo>
                    <a:cubicBezTo>
                      <a:pt x="12" y="4"/>
                      <a:pt x="12" y="2"/>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0" name="Freeform 196"/>
              <p:cNvSpPr/>
              <p:nvPr/>
            </p:nvSpPr>
            <p:spPr bwMode="auto">
              <a:xfrm>
                <a:off x="6582" y="2141"/>
                <a:ext cx="7" cy="10"/>
              </a:xfrm>
              <a:custGeom>
                <a:avLst/>
                <a:gdLst>
                  <a:gd name="T0" fmla="*/ 2 w 3"/>
                  <a:gd name="T1" fmla="*/ 0 h 4"/>
                  <a:gd name="T2" fmla="*/ 0 w 3"/>
                  <a:gd name="T3" fmla="*/ 1 h 4"/>
                  <a:gd name="T4" fmla="*/ 3 w 3"/>
                  <a:gd name="T5" fmla="*/ 4 h 4"/>
                  <a:gd name="T6" fmla="*/ 2 w 3"/>
                  <a:gd name="T7" fmla="*/ 0 h 4"/>
                </a:gdLst>
                <a:ahLst/>
                <a:cxnLst>
                  <a:cxn ang="0">
                    <a:pos x="T0" y="T1"/>
                  </a:cxn>
                  <a:cxn ang="0">
                    <a:pos x="T2" y="T3"/>
                  </a:cxn>
                  <a:cxn ang="0">
                    <a:pos x="T4" y="T5"/>
                  </a:cxn>
                  <a:cxn ang="0">
                    <a:pos x="T6" y="T7"/>
                  </a:cxn>
                </a:cxnLst>
                <a:rect l="0" t="0" r="r" b="b"/>
                <a:pathLst>
                  <a:path w="3" h="4">
                    <a:moveTo>
                      <a:pt x="2" y="0"/>
                    </a:moveTo>
                    <a:cubicBezTo>
                      <a:pt x="0" y="1"/>
                      <a:pt x="0" y="1"/>
                      <a:pt x="0" y="1"/>
                    </a:cubicBezTo>
                    <a:cubicBezTo>
                      <a:pt x="1" y="2"/>
                      <a:pt x="2" y="3"/>
                      <a:pt x="3" y="4"/>
                    </a:cubicBezTo>
                    <a:cubicBezTo>
                      <a:pt x="2" y="3"/>
                      <a:pt x="2"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1" name="Freeform 197"/>
              <p:cNvSpPr/>
              <p:nvPr/>
            </p:nvSpPr>
            <p:spPr bwMode="auto">
              <a:xfrm>
                <a:off x="6544" y="2177"/>
                <a:ext cx="19" cy="47"/>
              </a:xfrm>
              <a:custGeom>
                <a:avLst/>
                <a:gdLst>
                  <a:gd name="T0" fmla="*/ 3 w 8"/>
                  <a:gd name="T1" fmla="*/ 0 h 20"/>
                  <a:gd name="T2" fmla="*/ 1 w 8"/>
                  <a:gd name="T3" fmla="*/ 3 h 20"/>
                  <a:gd name="T4" fmla="*/ 1 w 8"/>
                  <a:gd name="T5" fmla="*/ 13 h 20"/>
                  <a:gd name="T6" fmla="*/ 1 w 8"/>
                  <a:gd name="T7" fmla="*/ 20 h 20"/>
                  <a:gd name="T8" fmla="*/ 8 w 8"/>
                  <a:gd name="T9" fmla="*/ 12 h 20"/>
                  <a:gd name="T10" fmla="*/ 3 w 8"/>
                  <a:gd name="T11" fmla="*/ 3 h 20"/>
                  <a:gd name="T12" fmla="*/ 3 w 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8" h="20">
                    <a:moveTo>
                      <a:pt x="3" y="0"/>
                    </a:moveTo>
                    <a:cubicBezTo>
                      <a:pt x="1" y="3"/>
                      <a:pt x="1" y="3"/>
                      <a:pt x="1" y="3"/>
                    </a:cubicBezTo>
                    <a:cubicBezTo>
                      <a:pt x="0" y="6"/>
                      <a:pt x="1" y="9"/>
                      <a:pt x="1" y="13"/>
                    </a:cubicBezTo>
                    <a:cubicBezTo>
                      <a:pt x="1" y="14"/>
                      <a:pt x="1" y="17"/>
                      <a:pt x="1" y="20"/>
                    </a:cubicBezTo>
                    <a:cubicBezTo>
                      <a:pt x="8" y="12"/>
                      <a:pt x="8" y="12"/>
                      <a:pt x="8" y="12"/>
                    </a:cubicBezTo>
                    <a:cubicBezTo>
                      <a:pt x="6" y="9"/>
                      <a:pt x="3" y="7"/>
                      <a:pt x="3" y="3"/>
                    </a:cubicBezTo>
                    <a:cubicBezTo>
                      <a:pt x="3" y="2"/>
                      <a:pt x="3"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2" name="Freeform 198"/>
              <p:cNvSpPr/>
              <p:nvPr/>
            </p:nvSpPr>
            <p:spPr bwMode="auto">
              <a:xfrm>
                <a:off x="5380" y="1282"/>
                <a:ext cx="64" cy="64"/>
              </a:xfrm>
              <a:custGeom>
                <a:avLst/>
                <a:gdLst>
                  <a:gd name="T0" fmla="*/ 27 w 27"/>
                  <a:gd name="T1" fmla="*/ 0 h 27"/>
                  <a:gd name="T2" fmla="*/ 9 w 27"/>
                  <a:gd name="T3" fmla="*/ 11 h 27"/>
                  <a:gd name="T4" fmla="*/ 0 w 27"/>
                  <a:gd name="T5" fmla="*/ 26 h 27"/>
                  <a:gd name="T6" fmla="*/ 0 w 27"/>
                  <a:gd name="T7" fmla="*/ 27 h 27"/>
                  <a:gd name="T8" fmla="*/ 27 w 27"/>
                  <a:gd name="T9" fmla="*/ 0 h 27"/>
                </a:gdLst>
                <a:ahLst/>
                <a:cxnLst>
                  <a:cxn ang="0">
                    <a:pos x="T0" y="T1"/>
                  </a:cxn>
                  <a:cxn ang="0">
                    <a:pos x="T2" y="T3"/>
                  </a:cxn>
                  <a:cxn ang="0">
                    <a:pos x="T4" y="T5"/>
                  </a:cxn>
                  <a:cxn ang="0">
                    <a:pos x="T6" y="T7"/>
                  </a:cxn>
                  <a:cxn ang="0">
                    <a:pos x="T8" y="T9"/>
                  </a:cxn>
                </a:cxnLst>
                <a:rect l="0" t="0" r="r" b="b"/>
                <a:pathLst>
                  <a:path w="27" h="27">
                    <a:moveTo>
                      <a:pt x="27" y="0"/>
                    </a:moveTo>
                    <a:cubicBezTo>
                      <a:pt x="20" y="3"/>
                      <a:pt x="14" y="7"/>
                      <a:pt x="9" y="11"/>
                    </a:cubicBezTo>
                    <a:cubicBezTo>
                      <a:pt x="6" y="15"/>
                      <a:pt x="4" y="23"/>
                      <a:pt x="0" y="26"/>
                    </a:cubicBezTo>
                    <a:cubicBezTo>
                      <a:pt x="0" y="27"/>
                      <a:pt x="0" y="27"/>
                      <a:pt x="0" y="27"/>
                    </a:cubicBezTo>
                    <a:cubicBezTo>
                      <a:pt x="27" y="0"/>
                      <a:pt x="27" y="0"/>
                      <a:pt x="2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3" name="Freeform 199"/>
              <p:cNvSpPr/>
              <p:nvPr/>
            </p:nvSpPr>
            <p:spPr bwMode="auto">
              <a:xfrm>
                <a:off x="5395" y="1254"/>
                <a:ext cx="153" cy="137"/>
              </a:xfrm>
              <a:custGeom>
                <a:avLst/>
                <a:gdLst>
                  <a:gd name="T0" fmla="*/ 65 w 65"/>
                  <a:gd name="T1" fmla="*/ 0 h 58"/>
                  <a:gd name="T2" fmla="*/ 44 w 65"/>
                  <a:gd name="T3" fmla="*/ 4 h 58"/>
                  <a:gd name="T4" fmla="*/ 0 w 65"/>
                  <a:gd name="T5" fmla="*/ 48 h 58"/>
                  <a:gd name="T6" fmla="*/ 7 w 65"/>
                  <a:gd name="T7" fmla="*/ 58 h 58"/>
                  <a:gd name="T8" fmla="*/ 65 w 65"/>
                  <a:gd name="T9" fmla="*/ 0 h 58"/>
                </a:gdLst>
                <a:ahLst/>
                <a:cxnLst>
                  <a:cxn ang="0">
                    <a:pos x="T0" y="T1"/>
                  </a:cxn>
                  <a:cxn ang="0">
                    <a:pos x="T2" y="T3"/>
                  </a:cxn>
                  <a:cxn ang="0">
                    <a:pos x="T4" y="T5"/>
                  </a:cxn>
                  <a:cxn ang="0">
                    <a:pos x="T6" y="T7"/>
                  </a:cxn>
                  <a:cxn ang="0">
                    <a:pos x="T8" y="T9"/>
                  </a:cxn>
                </a:cxnLst>
                <a:rect l="0" t="0" r="r" b="b"/>
                <a:pathLst>
                  <a:path w="65" h="58">
                    <a:moveTo>
                      <a:pt x="65" y="0"/>
                    </a:moveTo>
                    <a:cubicBezTo>
                      <a:pt x="59" y="1"/>
                      <a:pt x="52" y="2"/>
                      <a:pt x="44" y="4"/>
                    </a:cubicBezTo>
                    <a:cubicBezTo>
                      <a:pt x="0" y="48"/>
                      <a:pt x="0" y="48"/>
                      <a:pt x="0" y="48"/>
                    </a:cubicBezTo>
                    <a:cubicBezTo>
                      <a:pt x="2" y="51"/>
                      <a:pt x="4" y="55"/>
                      <a:pt x="7" y="58"/>
                    </a:cubicBezTo>
                    <a:cubicBezTo>
                      <a:pt x="65" y="0"/>
                      <a:pt x="65" y="0"/>
                      <a:pt x="6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4" name="Freeform 200"/>
              <p:cNvSpPr/>
              <p:nvPr/>
            </p:nvSpPr>
            <p:spPr bwMode="auto">
              <a:xfrm>
                <a:off x="5423" y="1256"/>
                <a:ext cx="196" cy="182"/>
              </a:xfrm>
              <a:custGeom>
                <a:avLst/>
                <a:gdLst>
                  <a:gd name="T0" fmla="*/ 67 w 83"/>
                  <a:gd name="T1" fmla="*/ 0 h 77"/>
                  <a:gd name="T2" fmla="*/ 0 w 83"/>
                  <a:gd name="T3" fmla="*/ 67 h 77"/>
                  <a:gd name="T4" fmla="*/ 7 w 83"/>
                  <a:gd name="T5" fmla="*/ 77 h 77"/>
                  <a:gd name="T6" fmla="*/ 83 w 83"/>
                  <a:gd name="T7" fmla="*/ 1 h 77"/>
                  <a:gd name="T8" fmla="*/ 74 w 83"/>
                  <a:gd name="T9" fmla="*/ 2 h 77"/>
                  <a:gd name="T10" fmla="*/ 67 w 83"/>
                  <a:gd name="T11" fmla="*/ 0 h 77"/>
                </a:gdLst>
                <a:ahLst/>
                <a:cxnLst>
                  <a:cxn ang="0">
                    <a:pos x="T0" y="T1"/>
                  </a:cxn>
                  <a:cxn ang="0">
                    <a:pos x="T2" y="T3"/>
                  </a:cxn>
                  <a:cxn ang="0">
                    <a:pos x="T4" y="T5"/>
                  </a:cxn>
                  <a:cxn ang="0">
                    <a:pos x="T6" y="T7"/>
                  </a:cxn>
                  <a:cxn ang="0">
                    <a:pos x="T8" y="T9"/>
                  </a:cxn>
                  <a:cxn ang="0">
                    <a:pos x="T10" y="T11"/>
                  </a:cxn>
                </a:cxnLst>
                <a:rect l="0" t="0" r="r" b="b"/>
                <a:pathLst>
                  <a:path w="83" h="77">
                    <a:moveTo>
                      <a:pt x="67" y="0"/>
                    </a:moveTo>
                    <a:cubicBezTo>
                      <a:pt x="0" y="67"/>
                      <a:pt x="0" y="67"/>
                      <a:pt x="0" y="67"/>
                    </a:cubicBezTo>
                    <a:cubicBezTo>
                      <a:pt x="3" y="70"/>
                      <a:pt x="5" y="74"/>
                      <a:pt x="7" y="77"/>
                    </a:cubicBezTo>
                    <a:cubicBezTo>
                      <a:pt x="83" y="1"/>
                      <a:pt x="83" y="1"/>
                      <a:pt x="83" y="1"/>
                    </a:cubicBezTo>
                    <a:cubicBezTo>
                      <a:pt x="79" y="2"/>
                      <a:pt x="76" y="2"/>
                      <a:pt x="74" y="2"/>
                    </a:cubicBezTo>
                    <a:cubicBezTo>
                      <a:pt x="71" y="2"/>
                      <a:pt x="68" y="2"/>
                      <a:pt x="6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5" name="Freeform 201"/>
              <p:cNvSpPr/>
              <p:nvPr/>
            </p:nvSpPr>
            <p:spPr bwMode="auto">
              <a:xfrm>
                <a:off x="5451" y="1192"/>
                <a:ext cx="310" cy="296"/>
              </a:xfrm>
              <a:custGeom>
                <a:avLst/>
                <a:gdLst>
                  <a:gd name="T0" fmla="*/ 128 w 131"/>
                  <a:gd name="T1" fmla="*/ 0 h 125"/>
                  <a:gd name="T2" fmla="*/ 97 w 131"/>
                  <a:gd name="T3" fmla="*/ 17 h 125"/>
                  <a:gd name="T4" fmla="*/ 96 w 131"/>
                  <a:gd name="T5" fmla="*/ 18 h 125"/>
                  <a:gd name="T6" fmla="*/ 0 w 131"/>
                  <a:gd name="T7" fmla="*/ 114 h 125"/>
                  <a:gd name="T8" fmla="*/ 6 w 131"/>
                  <a:gd name="T9" fmla="*/ 125 h 125"/>
                  <a:gd name="T10" fmla="*/ 131 w 131"/>
                  <a:gd name="T11" fmla="*/ 0 h 125"/>
                  <a:gd name="T12" fmla="*/ 128 w 131"/>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31" h="125">
                    <a:moveTo>
                      <a:pt x="128" y="0"/>
                    </a:moveTo>
                    <a:cubicBezTo>
                      <a:pt x="112" y="0"/>
                      <a:pt x="106" y="11"/>
                      <a:pt x="97" y="17"/>
                    </a:cubicBezTo>
                    <a:cubicBezTo>
                      <a:pt x="97" y="18"/>
                      <a:pt x="96" y="18"/>
                      <a:pt x="96" y="18"/>
                    </a:cubicBezTo>
                    <a:cubicBezTo>
                      <a:pt x="0" y="114"/>
                      <a:pt x="0" y="114"/>
                      <a:pt x="0" y="114"/>
                    </a:cubicBezTo>
                    <a:cubicBezTo>
                      <a:pt x="2" y="118"/>
                      <a:pt x="4" y="121"/>
                      <a:pt x="6" y="125"/>
                    </a:cubicBezTo>
                    <a:cubicBezTo>
                      <a:pt x="131" y="0"/>
                      <a:pt x="131" y="0"/>
                      <a:pt x="131" y="0"/>
                    </a:cubicBezTo>
                    <a:cubicBezTo>
                      <a:pt x="130" y="0"/>
                      <a:pt x="129" y="0"/>
                      <a:pt x="12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6" name="Freeform 202"/>
              <p:cNvSpPr/>
              <p:nvPr/>
            </p:nvSpPr>
            <p:spPr bwMode="auto">
              <a:xfrm>
                <a:off x="5477" y="1202"/>
                <a:ext cx="327" cy="336"/>
              </a:xfrm>
              <a:custGeom>
                <a:avLst/>
                <a:gdLst>
                  <a:gd name="T0" fmla="*/ 131 w 138"/>
                  <a:gd name="T1" fmla="*/ 0 h 142"/>
                  <a:gd name="T2" fmla="*/ 0 w 138"/>
                  <a:gd name="T3" fmla="*/ 131 h 142"/>
                  <a:gd name="T4" fmla="*/ 6 w 138"/>
                  <a:gd name="T5" fmla="*/ 142 h 142"/>
                  <a:gd name="T6" fmla="*/ 138 w 138"/>
                  <a:gd name="T7" fmla="*/ 9 h 142"/>
                  <a:gd name="T8" fmla="*/ 131 w 138"/>
                  <a:gd name="T9" fmla="*/ 0 h 142"/>
                </a:gdLst>
                <a:ahLst/>
                <a:cxnLst>
                  <a:cxn ang="0">
                    <a:pos x="T0" y="T1"/>
                  </a:cxn>
                  <a:cxn ang="0">
                    <a:pos x="T2" y="T3"/>
                  </a:cxn>
                  <a:cxn ang="0">
                    <a:pos x="T4" y="T5"/>
                  </a:cxn>
                  <a:cxn ang="0">
                    <a:pos x="T6" y="T7"/>
                  </a:cxn>
                  <a:cxn ang="0">
                    <a:pos x="T8" y="T9"/>
                  </a:cxn>
                </a:cxnLst>
                <a:rect l="0" t="0" r="r" b="b"/>
                <a:pathLst>
                  <a:path w="138" h="142">
                    <a:moveTo>
                      <a:pt x="131" y="0"/>
                    </a:moveTo>
                    <a:cubicBezTo>
                      <a:pt x="0" y="131"/>
                      <a:pt x="0" y="131"/>
                      <a:pt x="0" y="131"/>
                    </a:cubicBezTo>
                    <a:cubicBezTo>
                      <a:pt x="2" y="134"/>
                      <a:pt x="4" y="138"/>
                      <a:pt x="6" y="142"/>
                    </a:cubicBezTo>
                    <a:cubicBezTo>
                      <a:pt x="138" y="9"/>
                      <a:pt x="138" y="9"/>
                      <a:pt x="138" y="9"/>
                    </a:cubicBezTo>
                    <a:cubicBezTo>
                      <a:pt x="136" y="6"/>
                      <a:pt x="134" y="3"/>
                      <a:pt x="1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7" name="Freeform 203"/>
              <p:cNvSpPr/>
              <p:nvPr/>
            </p:nvSpPr>
            <p:spPr bwMode="auto">
              <a:xfrm>
                <a:off x="5503" y="1235"/>
                <a:ext cx="367" cy="353"/>
              </a:xfrm>
              <a:custGeom>
                <a:avLst/>
                <a:gdLst>
                  <a:gd name="T0" fmla="*/ 155 w 155"/>
                  <a:gd name="T1" fmla="*/ 0 h 149"/>
                  <a:gd name="T2" fmla="*/ 138 w 155"/>
                  <a:gd name="T3" fmla="*/ 0 h 149"/>
                  <a:gd name="T4" fmla="*/ 0 w 155"/>
                  <a:gd name="T5" fmla="*/ 138 h 149"/>
                  <a:gd name="T6" fmla="*/ 5 w 155"/>
                  <a:gd name="T7" fmla="*/ 149 h 149"/>
                  <a:gd name="T8" fmla="*/ 155 w 155"/>
                  <a:gd name="T9" fmla="*/ 0 h 149"/>
                </a:gdLst>
                <a:ahLst/>
                <a:cxnLst>
                  <a:cxn ang="0">
                    <a:pos x="T0" y="T1"/>
                  </a:cxn>
                  <a:cxn ang="0">
                    <a:pos x="T2" y="T3"/>
                  </a:cxn>
                  <a:cxn ang="0">
                    <a:pos x="T4" y="T5"/>
                  </a:cxn>
                  <a:cxn ang="0">
                    <a:pos x="T6" y="T7"/>
                  </a:cxn>
                  <a:cxn ang="0">
                    <a:pos x="T8" y="T9"/>
                  </a:cxn>
                </a:cxnLst>
                <a:rect l="0" t="0" r="r" b="b"/>
                <a:pathLst>
                  <a:path w="155" h="149">
                    <a:moveTo>
                      <a:pt x="155" y="0"/>
                    </a:moveTo>
                    <a:cubicBezTo>
                      <a:pt x="138" y="0"/>
                      <a:pt x="138" y="0"/>
                      <a:pt x="138" y="0"/>
                    </a:cubicBezTo>
                    <a:cubicBezTo>
                      <a:pt x="0" y="138"/>
                      <a:pt x="0" y="138"/>
                      <a:pt x="0" y="138"/>
                    </a:cubicBezTo>
                    <a:cubicBezTo>
                      <a:pt x="2" y="142"/>
                      <a:pt x="4" y="145"/>
                      <a:pt x="5" y="149"/>
                    </a:cubicBezTo>
                    <a:cubicBezTo>
                      <a:pt x="155" y="0"/>
                      <a:pt x="155" y="0"/>
                      <a:pt x="1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8" name="Freeform 204"/>
              <p:cNvSpPr/>
              <p:nvPr/>
            </p:nvSpPr>
            <p:spPr bwMode="auto">
              <a:xfrm>
                <a:off x="5527" y="1237"/>
                <a:ext cx="404" cy="403"/>
              </a:xfrm>
              <a:custGeom>
                <a:avLst/>
                <a:gdLst>
                  <a:gd name="T0" fmla="*/ 159 w 171"/>
                  <a:gd name="T1" fmla="*/ 0 h 170"/>
                  <a:gd name="T2" fmla="*/ 0 w 171"/>
                  <a:gd name="T3" fmla="*/ 159 h 170"/>
                  <a:gd name="T4" fmla="*/ 5 w 171"/>
                  <a:gd name="T5" fmla="*/ 170 h 170"/>
                  <a:gd name="T6" fmla="*/ 171 w 171"/>
                  <a:gd name="T7" fmla="*/ 4 h 170"/>
                  <a:gd name="T8" fmla="*/ 159 w 171"/>
                  <a:gd name="T9" fmla="*/ 0 h 170"/>
                </a:gdLst>
                <a:ahLst/>
                <a:cxnLst>
                  <a:cxn ang="0">
                    <a:pos x="T0" y="T1"/>
                  </a:cxn>
                  <a:cxn ang="0">
                    <a:pos x="T2" y="T3"/>
                  </a:cxn>
                  <a:cxn ang="0">
                    <a:pos x="T4" y="T5"/>
                  </a:cxn>
                  <a:cxn ang="0">
                    <a:pos x="T6" y="T7"/>
                  </a:cxn>
                  <a:cxn ang="0">
                    <a:pos x="T8" y="T9"/>
                  </a:cxn>
                </a:cxnLst>
                <a:rect l="0" t="0" r="r" b="b"/>
                <a:pathLst>
                  <a:path w="171" h="170">
                    <a:moveTo>
                      <a:pt x="159" y="0"/>
                    </a:moveTo>
                    <a:cubicBezTo>
                      <a:pt x="0" y="159"/>
                      <a:pt x="0" y="159"/>
                      <a:pt x="0" y="159"/>
                    </a:cubicBezTo>
                    <a:cubicBezTo>
                      <a:pt x="2" y="163"/>
                      <a:pt x="4" y="166"/>
                      <a:pt x="5" y="170"/>
                    </a:cubicBezTo>
                    <a:cubicBezTo>
                      <a:pt x="171" y="4"/>
                      <a:pt x="171" y="4"/>
                      <a:pt x="171" y="4"/>
                    </a:cubicBezTo>
                    <a:cubicBezTo>
                      <a:pt x="168" y="3"/>
                      <a:pt x="164" y="2"/>
                      <a:pt x="15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9" name="Freeform 205"/>
              <p:cNvSpPr/>
              <p:nvPr/>
            </p:nvSpPr>
            <p:spPr bwMode="auto">
              <a:xfrm>
                <a:off x="5551" y="1330"/>
                <a:ext cx="361" cy="364"/>
              </a:xfrm>
              <a:custGeom>
                <a:avLst/>
                <a:gdLst>
                  <a:gd name="T0" fmla="*/ 146 w 153"/>
                  <a:gd name="T1" fmla="*/ 0 h 154"/>
                  <a:gd name="T2" fmla="*/ 127 w 153"/>
                  <a:gd name="T3" fmla="*/ 15 h 154"/>
                  <a:gd name="T4" fmla="*/ 0 w 153"/>
                  <a:gd name="T5" fmla="*/ 142 h 154"/>
                  <a:gd name="T6" fmla="*/ 5 w 153"/>
                  <a:gd name="T7" fmla="*/ 154 h 154"/>
                  <a:gd name="T8" fmla="*/ 153 w 153"/>
                  <a:gd name="T9" fmla="*/ 5 h 154"/>
                  <a:gd name="T10" fmla="*/ 146 w 153"/>
                  <a:gd name="T11" fmla="*/ 0 h 154"/>
                </a:gdLst>
                <a:ahLst/>
                <a:cxnLst>
                  <a:cxn ang="0">
                    <a:pos x="T0" y="T1"/>
                  </a:cxn>
                  <a:cxn ang="0">
                    <a:pos x="T2" y="T3"/>
                  </a:cxn>
                  <a:cxn ang="0">
                    <a:pos x="T4" y="T5"/>
                  </a:cxn>
                  <a:cxn ang="0">
                    <a:pos x="T6" y="T7"/>
                  </a:cxn>
                  <a:cxn ang="0">
                    <a:pos x="T8" y="T9"/>
                  </a:cxn>
                  <a:cxn ang="0">
                    <a:pos x="T10" y="T11"/>
                  </a:cxn>
                </a:cxnLst>
                <a:rect l="0" t="0" r="r" b="b"/>
                <a:pathLst>
                  <a:path w="153" h="154">
                    <a:moveTo>
                      <a:pt x="146" y="0"/>
                    </a:moveTo>
                    <a:cubicBezTo>
                      <a:pt x="138" y="7"/>
                      <a:pt x="132" y="12"/>
                      <a:pt x="127" y="15"/>
                    </a:cubicBezTo>
                    <a:cubicBezTo>
                      <a:pt x="0" y="142"/>
                      <a:pt x="0" y="142"/>
                      <a:pt x="0" y="142"/>
                    </a:cubicBezTo>
                    <a:cubicBezTo>
                      <a:pt x="1" y="146"/>
                      <a:pt x="3" y="150"/>
                      <a:pt x="5" y="154"/>
                    </a:cubicBezTo>
                    <a:cubicBezTo>
                      <a:pt x="153" y="5"/>
                      <a:pt x="153" y="5"/>
                      <a:pt x="153" y="5"/>
                    </a:cubicBezTo>
                    <a:cubicBezTo>
                      <a:pt x="150" y="4"/>
                      <a:pt x="147" y="2"/>
                      <a:pt x="14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0" name="Freeform 206"/>
              <p:cNvSpPr/>
              <p:nvPr/>
            </p:nvSpPr>
            <p:spPr bwMode="auto">
              <a:xfrm>
                <a:off x="5896" y="1263"/>
                <a:ext cx="66" cy="57"/>
              </a:xfrm>
              <a:custGeom>
                <a:avLst/>
                <a:gdLst>
                  <a:gd name="T0" fmla="*/ 24 w 28"/>
                  <a:gd name="T1" fmla="*/ 0 h 24"/>
                  <a:gd name="T2" fmla="*/ 0 w 28"/>
                  <a:gd name="T3" fmla="*/ 24 h 24"/>
                  <a:gd name="T4" fmla="*/ 24 w 28"/>
                  <a:gd name="T5" fmla="*/ 0 h 24"/>
                </a:gdLst>
                <a:ahLst/>
                <a:cxnLst>
                  <a:cxn ang="0">
                    <a:pos x="T0" y="T1"/>
                  </a:cxn>
                  <a:cxn ang="0">
                    <a:pos x="T2" y="T3"/>
                  </a:cxn>
                  <a:cxn ang="0">
                    <a:pos x="T4" y="T5"/>
                  </a:cxn>
                </a:cxnLst>
                <a:rect l="0" t="0" r="r" b="b"/>
                <a:pathLst>
                  <a:path w="28" h="24">
                    <a:moveTo>
                      <a:pt x="24" y="0"/>
                    </a:moveTo>
                    <a:cubicBezTo>
                      <a:pt x="0" y="24"/>
                      <a:pt x="0" y="24"/>
                      <a:pt x="0" y="24"/>
                    </a:cubicBezTo>
                    <a:cubicBezTo>
                      <a:pt x="15" y="16"/>
                      <a:pt x="28" y="8"/>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1" name="Freeform 207"/>
              <p:cNvSpPr/>
              <p:nvPr/>
            </p:nvSpPr>
            <p:spPr bwMode="auto">
              <a:xfrm>
                <a:off x="5572" y="1353"/>
                <a:ext cx="397" cy="395"/>
              </a:xfrm>
              <a:custGeom>
                <a:avLst/>
                <a:gdLst>
                  <a:gd name="T0" fmla="*/ 155 w 168"/>
                  <a:gd name="T1" fmla="*/ 0 h 167"/>
                  <a:gd name="T2" fmla="*/ 0 w 168"/>
                  <a:gd name="T3" fmla="*/ 155 h 167"/>
                  <a:gd name="T4" fmla="*/ 4 w 168"/>
                  <a:gd name="T5" fmla="*/ 167 h 167"/>
                  <a:gd name="T6" fmla="*/ 168 w 168"/>
                  <a:gd name="T7" fmla="*/ 3 h 167"/>
                  <a:gd name="T8" fmla="*/ 155 w 168"/>
                  <a:gd name="T9" fmla="*/ 0 h 167"/>
                </a:gdLst>
                <a:ahLst/>
                <a:cxnLst>
                  <a:cxn ang="0">
                    <a:pos x="T0" y="T1"/>
                  </a:cxn>
                  <a:cxn ang="0">
                    <a:pos x="T2" y="T3"/>
                  </a:cxn>
                  <a:cxn ang="0">
                    <a:pos x="T4" y="T5"/>
                  </a:cxn>
                  <a:cxn ang="0">
                    <a:pos x="T6" y="T7"/>
                  </a:cxn>
                  <a:cxn ang="0">
                    <a:pos x="T8" y="T9"/>
                  </a:cxn>
                </a:cxnLst>
                <a:rect l="0" t="0" r="r" b="b"/>
                <a:pathLst>
                  <a:path w="168" h="167">
                    <a:moveTo>
                      <a:pt x="155" y="0"/>
                    </a:moveTo>
                    <a:cubicBezTo>
                      <a:pt x="0" y="155"/>
                      <a:pt x="0" y="155"/>
                      <a:pt x="0" y="155"/>
                    </a:cubicBezTo>
                    <a:cubicBezTo>
                      <a:pt x="1" y="159"/>
                      <a:pt x="3" y="163"/>
                      <a:pt x="4" y="167"/>
                    </a:cubicBezTo>
                    <a:cubicBezTo>
                      <a:pt x="168" y="3"/>
                      <a:pt x="168" y="3"/>
                      <a:pt x="168" y="3"/>
                    </a:cubicBezTo>
                    <a:cubicBezTo>
                      <a:pt x="164" y="2"/>
                      <a:pt x="159" y="1"/>
                      <a:pt x="1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2" name="Freeform 208"/>
              <p:cNvSpPr/>
              <p:nvPr/>
            </p:nvSpPr>
            <p:spPr bwMode="auto">
              <a:xfrm>
                <a:off x="5591" y="1368"/>
                <a:ext cx="442" cy="437"/>
              </a:xfrm>
              <a:custGeom>
                <a:avLst/>
                <a:gdLst>
                  <a:gd name="T0" fmla="*/ 173 w 187"/>
                  <a:gd name="T1" fmla="*/ 0 h 185"/>
                  <a:gd name="T2" fmla="*/ 0 w 187"/>
                  <a:gd name="T3" fmla="*/ 173 h 185"/>
                  <a:gd name="T4" fmla="*/ 4 w 187"/>
                  <a:gd name="T5" fmla="*/ 185 h 185"/>
                  <a:gd name="T6" fmla="*/ 187 w 187"/>
                  <a:gd name="T7" fmla="*/ 2 h 185"/>
                  <a:gd name="T8" fmla="*/ 173 w 187"/>
                  <a:gd name="T9" fmla="*/ 0 h 185"/>
                </a:gdLst>
                <a:ahLst/>
                <a:cxnLst>
                  <a:cxn ang="0">
                    <a:pos x="T0" y="T1"/>
                  </a:cxn>
                  <a:cxn ang="0">
                    <a:pos x="T2" y="T3"/>
                  </a:cxn>
                  <a:cxn ang="0">
                    <a:pos x="T4" y="T5"/>
                  </a:cxn>
                  <a:cxn ang="0">
                    <a:pos x="T6" y="T7"/>
                  </a:cxn>
                  <a:cxn ang="0">
                    <a:pos x="T8" y="T9"/>
                  </a:cxn>
                </a:cxnLst>
                <a:rect l="0" t="0" r="r" b="b"/>
                <a:pathLst>
                  <a:path w="187" h="185">
                    <a:moveTo>
                      <a:pt x="173" y="0"/>
                    </a:moveTo>
                    <a:cubicBezTo>
                      <a:pt x="0" y="173"/>
                      <a:pt x="0" y="173"/>
                      <a:pt x="0" y="173"/>
                    </a:cubicBezTo>
                    <a:cubicBezTo>
                      <a:pt x="2" y="177"/>
                      <a:pt x="3" y="181"/>
                      <a:pt x="4" y="185"/>
                    </a:cubicBezTo>
                    <a:cubicBezTo>
                      <a:pt x="187" y="2"/>
                      <a:pt x="187" y="2"/>
                      <a:pt x="187" y="2"/>
                    </a:cubicBezTo>
                    <a:cubicBezTo>
                      <a:pt x="183" y="1"/>
                      <a:pt x="178" y="1"/>
                      <a:pt x="17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3" name="Freeform 209"/>
              <p:cNvSpPr/>
              <p:nvPr/>
            </p:nvSpPr>
            <p:spPr bwMode="auto">
              <a:xfrm>
                <a:off x="5610" y="1379"/>
                <a:ext cx="494" cy="485"/>
              </a:xfrm>
              <a:custGeom>
                <a:avLst/>
                <a:gdLst>
                  <a:gd name="T0" fmla="*/ 209 w 209"/>
                  <a:gd name="T1" fmla="*/ 0 h 205"/>
                  <a:gd name="T2" fmla="*/ 192 w 209"/>
                  <a:gd name="T3" fmla="*/ 0 h 205"/>
                  <a:gd name="T4" fmla="*/ 0 w 209"/>
                  <a:gd name="T5" fmla="*/ 192 h 205"/>
                  <a:gd name="T6" fmla="*/ 4 w 209"/>
                  <a:gd name="T7" fmla="*/ 205 h 205"/>
                  <a:gd name="T8" fmla="*/ 209 w 209"/>
                  <a:gd name="T9" fmla="*/ 0 h 205"/>
                </a:gdLst>
                <a:ahLst/>
                <a:cxnLst>
                  <a:cxn ang="0">
                    <a:pos x="T0" y="T1"/>
                  </a:cxn>
                  <a:cxn ang="0">
                    <a:pos x="T2" y="T3"/>
                  </a:cxn>
                  <a:cxn ang="0">
                    <a:pos x="T4" y="T5"/>
                  </a:cxn>
                  <a:cxn ang="0">
                    <a:pos x="T6" y="T7"/>
                  </a:cxn>
                  <a:cxn ang="0">
                    <a:pos x="T8" y="T9"/>
                  </a:cxn>
                </a:cxnLst>
                <a:rect l="0" t="0" r="r" b="b"/>
                <a:pathLst>
                  <a:path w="209" h="205">
                    <a:moveTo>
                      <a:pt x="209" y="0"/>
                    </a:moveTo>
                    <a:cubicBezTo>
                      <a:pt x="192" y="0"/>
                      <a:pt x="192" y="0"/>
                      <a:pt x="192" y="0"/>
                    </a:cubicBezTo>
                    <a:cubicBezTo>
                      <a:pt x="0" y="192"/>
                      <a:pt x="0" y="192"/>
                      <a:pt x="0" y="192"/>
                    </a:cubicBezTo>
                    <a:cubicBezTo>
                      <a:pt x="1" y="196"/>
                      <a:pt x="2" y="200"/>
                      <a:pt x="4" y="205"/>
                    </a:cubicBezTo>
                    <a:cubicBezTo>
                      <a:pt x="209" y="0"/>
                      <a:pt x="209" y="0"/>
                      <a:pt x="20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4" name="Freeform 210"/>
              <p:cNvSpPr/>
              <p:nvPr/>
            </p:nvSpPr>
            <p:spPr bwMode="auto">
              <a:xfrm>
                <a:off x="5626" y="1349"/>
                <a:ext cx="577" cy="574"/>
              </a:xfrm>
              <a:custGeom>
                <a:avLst/>
                <a:gdLst>
                  <a:gd name="T0" fmla="*/ 230 w 244"/>
                  <a:gd name="T1" fmla="*/ 0 h 243"/>
                  <a:gd name="T2" fmla="*/ 218 w 244"/>
                  <a:gd name="T3" fmla="*/ 12 h 243"/>
                  <a:gd name="T4" fmla="*/ 218 w 244"/>
                  <a:gd name="T5" fmla="*/ 13 h 243"/>
                  <a:gd name="T6" fmla="*/ 217 w 244"/>
                  <a:gd name="T7" fmla="*/ 13 h 243"/>
                  <a:gd name="T8" fmla="*/ 0 w 244"/>
                  <a:gd name="T9" fmla="*/ 230 h 243"/>
                  <a:gd name="T10" fmla="*/ 3 w 244"/>
                  <a:gd name="T11" fmla="*/ 243 h 243"/>
                  <a:gd name="T12" fmla="*/ 244 w 244"/>
                  <a:gd name="T13" fmla="*/ 2 h 243"/>
                  <a:gd name="T14" fmla="*/ 230 w 244"/>
                  <a:gd name="T15" fmla="*/ 0 h 243"/>
                  <a:gd name="T16" fmla="*/ 230 w 244"/>
                  <a:gd name="T1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43">
                    <a:moveTo>
                      <a:pt x="230" y="0"/>
                    </a:moveTo>
                    <a:cubicBezTo>
                      <a:pt x="218" y="12"/>
                      <a:pt x="218" y="12"/>
                      <a:pt x="218" y="12"/>
                    </a:cubicBezTo>
                    <a:cubicBezTo>
                      <a:pt x="218" y="13"/>
                      <a:pt x="218" y="13"/>
                      <a:pt x="218" y="13"/>
                    </a:cubicBezTo>
                    <a:cubicBezTo>
                      <a:pt x="217" y="13"/>
                      <a:pt x="217" y="13"/>
                      <a:pt x="217" y="13"/>
                    </a:cubicBezTo>
                    <a:cubicBezTo>
                      <a:pt x="0" y="230"/>
                      <a:pt x="0" y="230"/>
                      <a:pt x="0" y="230"/>
                    </a:cubicBezTo>
                    <a:cubicBezTo>
                      <a:pt x="1" y="234"/>
                      <a:pt x="2" y="239"/>
                      <a:pt x="3" y="243"/>
                    </a:cubicBezTo>
                    <a:cubicBezTo>
                      <a:pt x="244" y="2"/>
                      <a:pt x="244" y="2"/>
                      <a:pt x="244" y="2"/>
                    </a:cubicBezTo>
                    <a:cubicBezTo>
                      <a:pt x="240" y="1"/>
                      <a:pt x="236" y="1"/>
                      <a:pt x="230" y="0"/>
                    </a:cubicBezTo>
                    <a:cubicBezTo>
                      <a:pt x="230" y="0"/>
                      <a:pt x="230" y="0"/>
                      <a:pt x="23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5" name="Freeform 211"/>
              <p:cNvSpPr/>
              <p:nvPr/>
            </p:nvSpPr>
            <p:spPr bwMode="auto">
              <a:xfrm>
                <a:off x="5641" y="1358"/>
                <a:ext cx="621" cy="627"/>
              </a:xfrm>
              <a:custGeom>
                <a:avLst/>
                <a:gdLst>
                  <a:gd name="T0" fmla="*/ 252 w 263"/>
                  <a:gd name="T1" fmla="*/ 0 h 265"/>
                  <a:gd name="T2" fmla="*/ 0 w 263"/>
                  <a:gd name="T3" fmla="*/ 251 h 265"/>
                  <a:gd name="T4" fmla="*/ 3 w 263"/>
                  <a:gd name="T5" fmla="*/ 265 h 265"/>
                  <a:gd name="T6" fmla="*/ 263 w 263"/>
                  <a:gd name="T7" fmla="*/ 5 h 265"/>
                  <a:gd name="T8" fmla="*/ 252 w 263"/>
                  <a:gd name="T9" fmla="*/ 0 h 265"/>
                </a:gdLst>
                <a:ahLst/>
                <a:cxnLst>
                  <a:cxn ang="0">
                    <a:pos x="T0" y="T1"/>
                  </a:cxn>
                  <a:cxn ang="0">
                    <a:pos x="T2" y="T3"/>
                  </a:cxn>
                  <a:cxn ang="0">
                    <a:pos x="T4" y="T5"/>
                  </a:cxn>
                  <a:cxn ang="0">
                    <a:pos x="T6" y="T7"/>
                  </a:cxn>
                  <a:cxn ang="0">
                    <a:pos x="T8" y="T9"/>
                  </a:cxn>
                </a:cxnLst>
                <a:rect l="0" t="0" r="r" b="b"/>
                <a:pathLst>
                  <a:path w="263" h="265">
                    <a:moveTo>
                      <a:pt x="252" y="0"/>
                    </a:moveTo>
                    <a:cubicBezTo>
                      <a:pt x="0" y="251"/>
                      <a:pt x="0" y="251"/>
                      <a:pt x="0" y="251"/>
                    </a:cubicBezTo>
                    <a:cubicBezTo>
                      <a:pt x="1" y="256"/>
                      <a:pt x="2" y="260"/>
                      <a:pt x="3" y="265"/>
                    </a:cubicBezTo>
                    <a:cubicBezTo>
                      <a:pt x="263" y="5"/>
                      <a:pt x="263" y="5"/>
                      <a:pt x="263" y="5"/>
                    </a:cubicBezTo>
                    <a:cubicBezTo>
                      <a:pt x="261" y="3"/>
                      <a:pt x="257" y="1"/>
                      <a:pt x="2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6" name="Freeform 212"/>
              <p:cNvSpPr/>
              <p:nvPr/>
            </p:nvSpPr>
            <p:spPr bwMode="auto">
              <a:xfrm>
                <a:off x="5655" y="1408"/>
                <a:ext cx="614" cy="641"/>
              </a:xfrm>
              <a:custGeom>
                <a:avLst/>
                <a:gdLst>
                  <a:gd name="T0" fmla="*/ 257 w 260"/>
                  <a:gd name="T1" fmla="*/ 0 h 271"/>
                  <a:gd name="T2" fmla="*/ 0 w 260"/>
                  <a:gd name="T3" fmla="*/ 257 h 271"/>
                  <a:gd name="T4" fmla="*/ 2 w 260"/>
                  <a:gd name="T5" fmla="*/ 271 h 271"/>
                  <a:gd name="T6" fmla="*/ 260 w 260"/>
                  <a:gd name="T7" fmla="*/ 13 h 271"/>
                  <a:gd name="T8" fmla="*/ 257 w 260"/>
                  <a:gd name="T9" fmla="*/ 0 h 271"/>
                </a:gdLst>
                <a:ahLst/>
                <a:cxnLst>
                  <a:cxn ang="0">
                    <a:pos x="T0" y="T1"/>
                  </a:cxn>
                  <a:cxn ang="0">
                    <a:pos x="T2" y="T3"/>
                  </a:cxn>
                  <a:cxn ang="0">
                    <a:pos x="T4" y="T5"/>
                  </a:cxn>
                  <a:cxn ang="0">
                    <a:pos x="T6" y="T7"/>
                  </a:cxn>
                  <a:cxn ang="0">
                    <a:pos x="T8" y="T9"/>
                  </a:cxn>
                </a:cxnLst>
                <a:rect l="0" t="0" r="r" b="b"/>
                <a:pathLst>
                  <a:path w="260" h="271">
                    <a:moveTo>
                      <a:pt x="257" y="0"/>
                    </a:moveTo>
                    <a:cubicBezTo>
                      <a:pt x="0" y="257"/>
                      <a:pt x="0" y="257"/>
                      <a:pt x="0" y="257"/>
                    </a:cubicBezTo>
                    <a:cubicBezTo>
                      <a:pt x="1" y="261"/>
                      <a:pt x="1" y="266"/>
                      <a:pt x="2" y="271"/>
                    </a:cubicBezTo>
                    <a:cubicBezTo>
                      <a:pt x="260" y="13"/>
                      <a:pt x="260" y="13"/>
                      <a:pt x="260" y="13"/>
                    </a:cubicBezTo>
                    <a:cubicBezTo>
                      <a:pt x="258" y="8"/>
                      <a:pt x="257" y="4"/>
                      <a:pt x="25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7" name="Freeform 213"/>
              <p:cNvSpPr/>
              <p:nvPr/>
            </p:nvSpPr>
            <p:spPr bwMode="auto">
              <a:xfrm>
                <a:off x="5664" y="1441"/>
                <a:ext cx="641" cy="667"/>
              </a:xfrm>
              <a:custGeom>
                <a:avLst/>
                <a:gdLst>
                  <a:gd name="T0" fmla="*/ 267 w 271"/>
                  <a:gd name="T1" fmla="*/ 0 h 282"/>
                  <a:gd name="T2" fmla="*/ 0 w 271"/>
                  <a:gd name="T3" fmla="*/ 268 h 282"/>
                  <a:gd name="T4" fmla="*/ 2 w 271"/>
                  <a:gd name="T5" fmla="*/ 282 h 282"/>
                  <a:gd name="T6" fmla="*/ 271 w 271"/>
                  <a:gd name="T7" fmla="*/ 13 h 282"/>
                  <a:gd name="T8" fmla="*/ 267 w 271"/>
                  <a:gd name="T9" fmla="*/ 0 h 282"/>
                </a:gdLst>
                <a:ahLst/>
                <a:cxnLst>
                  <a:cxn ang="0">
                    <a:pos x="T0" y="T1"/>
                  </a:cxn>
                  <a:cxn ang="0">
                    <a:pos x="T2" y="T3"/>
                  </a:cxn>
                  <a:cxn ang="0">
                    <a:pos x="T4" y="T5"/>
                  </a:cxn>
                  <a:cxn ang="0">
                    <a:pos x="T6" y="T7"/>
                  </a:cxn>
                  <a:cxn ang="0">
                    <a:pos x="T8" y="T9"/>
                  </a:cxn>
                </a:cxnLst>
                <a:rect l="0" t="0" r="r" b="b"/>
                <a:pathLst>
                  <a:path w="271" h="282">
                    <a:moveTo>
                      <a:pt x="267" y="0"/>
                    </a:moveTo>
                    <a:cubicBezTo>
                      <a:pt x="0" y="268"/>
                      <a:pt x="0" y="268"/>
                      <a:pt x="0" y="268"/>
                    </a:cubicBezTo>
                    <a:cubicBezTo>
                      <a:pt x="1" y="272"/>
                      <a:pt x="2" y="277"/>
                      <a:pt x="2" y="282"/>
                    </a:cubicBezTo>
                    <a:cubicBezTo>
                      <a:pt x="271" y="13"/>
                      <a:pt x="271" y="13"/>
                      <a:pt x="271" y="13"/>
                    </a:cubicBezTo>
                    <a:cubicBezTo>
                      <a:pt x="269" y="9"/>
                      <a:pt x="268" y="4"/>
                      <a:pt x="26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8" name="Freeform 214"/>
              <p:cNvSpPr/>
              <p:nvPr/>
            </p:nvSpPr>
            <p:spPr bwMode="auto">
              <a:xfrm>
                <a:off x="5674" y="1448"/>
                <a:ext cx="737" cy="733"/>
              </a:xfrm>
              <a:custGeom>
                <a:avLst/>
                <a:gdLst>
                  <a:gd name="T0" fmla="*/ 312 w 312"/>
                  <a:gd name="T1" fmla="*/ 0 h 310"/>
                  <a:gd name="T2" fmla="*/ 296 w 312"/>
                  <a:gd name="T3" fmla="*/ 0 h 310"/>
                  <a:gd name="T4" fmla="*/ 0 w 312"/>
                  <a:gd name="T5" fmla="*/ 295 h 310"/>
                  <a:gd name="T6" fmla="*/ 2 w 312"/>
                  <a:gd name="T7" fmla="*/ 310 h 310"/>
                  <a:gd name="T8" fmla="*/ 312 w 312"/>
                  <a:gd name="T9" fmla="*/ 0 h 310"/>
                </a:gdLst>
                <a:ahLst/>
                <a:cxnLst>
                  <a:cxn ang="0">
                    <a:pos x="T0" y="T1"/>
                  </a:cxn>
                  <a:cxn ang="0">
                    <a:pos x="T2" y="T3"/>
                  </a:cxn>
                  <a:cxn ang="0">
                    <a:pos x="T4" y="T5"/>
                  </a:cxn>
                  <a:cxn ang="0">
                    <a:pos x="T6" y="T7"/>
                  </a:cxn>
                  <a:cxn ang="0">
                    <a:pos x="T8" y="T9"/>
                  </a:cxn>
                </a:cxnLst>
                <a:rect l="0" t="0" r="r" b="b"/>
                <a:pathLst>
                  <a:path w="312" h="310">
                    <a:moveTo>
                      <a:pt x="312" y="0"/>
                    </a:moveTo>
                    <a:cubicBezTo>
                      <a:pt x="307" y="0"/>
                      <a:pt x="302" y="0"/>
                      <a:pt x="296" y="0"/>
                    </a:cubicBezTo>
                    <a:cubicBezTo>
                      <a:pt x="0" y="295"/>
                      <a:pt x="0" y="295"/>
                      <a:pt x="0" y="295"/>
                    </a:cubicBezTo>
                    <a:cubicBezTo>
                      <a:pt x="1" y="300"/>
                      <a:pt x="1" y="305"/>
                      <a:pt x="2" y="310"/>
                    </a:cubicBezTo>
                    <a:cubicBezTo>
                      <a:pt x="312" y="0"/>
                      <a:pt x="312" y="0"/>
                      <a:pt x="3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9" name="Freeform 215"/>
              <p:cNvSpPr/>
              <p:nvPr/>
            </p:nvSpPr>
            <p:spPr bwMode="auto">
              <a:xfrm>
                <a:off x="5681" y="1389"/>
                <a:ext cx="865" cy="863"/>
              </a:xfrm>
              <a:custGeom>
                <a:avLst/>
                <a:gdLst>
                  <a:gd name="T0" fmla="*/ 366 w 366"/>
                  <a:gd name="T1" fmla="*/ 0 h 365"/>
                  <a:gd name="T2" fmla="*/ 341 w 366"/>
                  <a:gd name="T3" fmla="*/ 25 h 365"/>
                  <a:gd name="T4" fmla="*/ 325 w 366"/>
                  <a:gd name="T5" fmla="*/ 25 h 365"/>
                  <a:gd name="T6" fmla="*/ 0 w 366"/>
                  <a:gd name="T7" fmla="*/ 349 h 365"/>
                  <a:gd name="T8" fmla="*/ 1 w 366"/>
                  <a:gd name="T9" fmla="*/ 365 h 365"/>
                  <a:gd name="T10" fmla="*/ 366 w 366"/>
                  <a:gd name="T11" fmla="*/ 0 h 365"/>
                </a:gdLst>
                <a:ahLst/>
                <a:cxnLst>
                  <a:cxn ang="0">
                    <a:pos x="T0" y="T1"/>
                  </a:cxn>
                  <a:cxn ang="0">
                    <a:pos x="T2" y="T3"/>
                  </a:cxn>
                  <a:cxn ang="0">
                    <a:pos x="T4" y="T5"/>
                  </a:cxn>
                  <a:cxn ang="0">
                    <a:pos x="T6" y="T7"/>
                  </a:cxn>
                  <a:cxn ang="0">
                    <a:pos x="T8" y="T9"/>
                  </a:cxn>
                  <a:cxn ang="0">
                    <a:pos x="T10" y="T11"/>
                  </a:cxn>
                </a:cxnLst>
                <a:rect l="0" t="0" r="r" b="b"/>
                <a:pathLst>
                  <a:path w="366" h="365">
                    <a:moveTo>
                      <a:pt x="366" y="0"/>
                    </a:moveTo>
                    <a:cubicBezTo>
                      <a:pt x="345" y="1"/>
                      <a:pt x="342" y="11"/>
                      <a:pt x="341" y="25"/>
                    </a:cubicBezTo>
                    <a:cubicBezTo>
                      <a:pt x="335" y="25"/>
                      <a:pt x="329" y="25"/>
                      <a:pt x="325" y="25"/>
                    </a:cubicBezTo>
                    <a:cubicBezTo>
                      <a:pt x="0" y="349"/>
                      <a:pt x="0" y="349"/>
                      <a:pt x="0" y="349"/>
                    </a:cubicBezTo>
                    <a:cubicBezTo>
                      <a:pt x="1" y="354"/>
                      <a:pt x="1" y="359"/>
                      <a:pt x="1" y="365"/>
                    </a:cubicBezTo>
                    <a:cubicBezTo>
                      <a:pt x="366" y="0"/>
                      <a:pt x="366" y="0"/>
                      <a:pt x="36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0" name="Freeform 216"/>
              <p:cNvSpPr/>
              <p:nvPr/>
            </p:nvSpPr>
            <p:spPr bwMode="auto">
              <a:xfrm>
                <a:off x="5685" y="1389"/>
                <a:ext cx="932" cy="934"/>
              </a:xfrm>
              <a:custGeom>
                <a:avLst/>
                <a:gdLst>
                  <a:gd name="T0" fmla="*/ 379 w 394"/>
                  <a:gd name="T1" fmla="*/ 0 h 395"/>
                  <a:gd name="T2" fmla="*/ 0 w 394"/>
                  <a:gd name="T3" fmla="*/ 379 h 395"/>
                  <a:gd name="T4" fmla="*/ 1 w 394"/>
                  <a:gd name="T5" fmla="*/ 395 h 395"/>
                  <a:gd name="T6" fmla="*/ 394 w 394"/>
                  <a:gd name="T7" fmla="*/ 2 h 395"/>
                  <a:gd name="T8" fmla="*/ 379 w 394"/>
                  <a:gd name="T9" fmla="*/ 0 h 395"/>
                </a:gdLst>
                <a:ahLst/>
                <a:cxnLst>
                  <a:cxn ang="0">
                    <a:pos x="T0" y="T1"/>
                  </a:cxn>
                  <a:cxn ang="0">
                    <a:pos x="T2" y="T3"/>
                  </a:cxn>
                  <a:cxn ang="0">
                    <a:pos x="T4" y="T5"/>
                  </a:cxn>
                  <a:cxn ang="0">
                    <a:pos x="T6" y="T7"/>
                  </a:cxn>
                  <a:cxn ang="0">
                    <a:pos x="T8" y="T9"/>
                  </a:cxn>
                </a:cxnLst>
                <a:rect l="0" t="0" r="r" b="b"/>
                <a:pathLst>
                  <a:path w="394" h="395">
                    <a:moveTo>
                      <a:pt x="379" y="0"/>
                    </a:moveTo>
                    <a:cubicBezTo>
                      <a:pt x="0" y="379"/>
                      <a:pt x="0" y="379"/>
                      <a:pt x="0" y="379"/>
                    </a:cubicBezTo>
                    <a:cubicBezTo>
                      <a:pt x="0" y="385"/>
                      <a:pt x="0" y="390"/>
                      <a:pt x="1" y="395"/>
                    </a:cubicBezTo>
                    <a:cubicBezTo>
                      <a:pt x="394" y="2"/>
                      <a:pt x="394" y="2"/>
                      <a:pt x="394" y="2"/>
                    </a:cubicBezTo>
                    <a:cubicBezTo>
                      <a:pt x="389" y="1"/>
                      <a:pt x="384" y="1"/>
                      <a:pt x="37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1" name="Freeform 217"/>
              <p:cNvSpPr/>
              <p:nvPr/>
            </p:nvSpPr>
            <p:spPr bwMode="auto">
              <a:xfrm>
                <a:off x="5688" y="1398"/>
                <a:ext cx="991" cy="1001"/>
              </a:xfrm>
              <a:custGeom>
                <a:avLst/>
                <a:gdLst>
                  <a:gd name="T0" fmla="*/ 406 w 419"/>
                  <a:gd name="T1" fmla="*/ 0 h 423"/>
                  <a:gd name="T2" fmla="*/ 0 w 419"/>
                  <a:gd name="T3" fmla="*/ 407 h 423"/>
                  <a:gd name="T4" fmla="*/ 0 w 419"/>
                  <a:gd name="T5" fmla="*/ 408 h 423"/>
                  <a:gd name="T6" fmla="*/ 0 w 419"/>
                  <a:gd name="T7" fmla="*/ 423 h 423"/>
                  <a:gd name="T8" fmla="*/ 419 w 419"/>
                  <a:gd name="T9" fmla="*/ 3 h 423"/>
                  <a:gd name="T10" fmla="*/ 406 w 419"/>
                  <a:gd name="T11" fmla="*/ 0 h 423"/>
                </a:gdLst>
                <a:ahLst/>
                <a:cxnLst>
                  <a:cxn ang="0">
                    <a:pos x="T0" y="T1"/>
                  </a:cxn>
                  <a:cxn ang="0">
                    <a:pos x="T2" y="T3"/>
                  </a:cxn>
                  <a:cxn ang="0">
                    <a:pos x="T4" y="T5"/>
                  </a:cxn>
                  <a:cxn ang="0">
                    <a:pos x="T6" y="T7"/>
                  </a:cxn>
                  <a:cxn ang="0">
                    <a:pos x="T8" y="T9"/>
                  </a:cxn>
                  <a:cxn ang="0">
                    <a:pos x="T10" y="T11"/>
                  </a:cxn>
                </a:cxnLst>
                <a:rect l="0" t="0" r="r" b="b"/>
                <a:pathLst>
                  <a:path w="419" h="423">
                    <a:moveTo>
                      <a:pt x="406" y="0"/>
                    </a:moveTo>
                    <a:cubicBezTo>
                      <a:pt x="0" y="407"/>
                      <a:pt x="0" y="407"/>
                      <a:pt x="0" y="407"/>
                    </a:cubicBezTo>
                    <a:cubicBezTo>
                      <a:pt x="0" y="407"/>
                      <a:pt x="0" y="408"/>
                      <a:pt x="0" y="408"/>
                    </a:cubicBezTo>
                    <a:cubicBezTo>
                      <a:pt x="0" y="413"/>
                      <a:pt x="0" y="418"/>
                      <a:pt x="0" y="423"/>
                    </a:cubicBezTo>
                    <a:cubicBezTo>
                      <a:pt x="419" y="3"/>
                      <a:pt x="419" y="3"/>
                      <a:pt x="419" y="3"/>
                    </a:cubicBezTo>
                    <a:cubicBezTo>
                      <a:pt x="415" y="2"/>
                      <a:pt x="411" y="1"/>
                      <a:pt x="40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2" name="Freeform 218"/>
              <p:cNvSpPr/>
              <p:nvPr/>
            </p:nvSpPr>
            <p:spPr bwMode="auto">
              <a:xfrm>
                <a:off x="5683" y="1415"/>
                <a:ext cx="1045" cy="1062"/>
              </a:xfrm>
              <a:custGeom>
                <a:avLst/>
                <a:gdLst>
                  <a:gd name="T0" fmla="*/ 433 w 442"/>
                  <a:gd name="T1" fmla="*/ 0 h 449"/>
                  <a:gd name="T2" fmla="*/ 1 w 442"/>
                  <a:gd name="T3" fmla="*/ 432 h 449"/>
                  <a:gd name="T4" fmla="*/ 0 w 442"/>
                  <a:gd name="T5" fmla="*/ 449 h 449"/>
                  <a:gd name="T6" fmla="*/ 442 w 442"/>
                  <a:gd name="T7" fmla="*/ 8 h 449"/>
                  <a:gd name="T8" fmla="*/ 433 w 442"/>
                  <a:gd name="T9" fmla="*/ 0 h 449"/>
                </a:gdLst>
                <a:ahLst/>
                <a:cxnLst>
                  <a:cxn ang="0">
                    <a:pos x="T0" y="T1"/>
                  </a:cxn>
                  <a:cxn ang="0">
                    <a:pos x="T2" y="T3"/>
                  </a:cxn>
                  <a:cxn ang="0">
                    <a:pos x="T4" y="T5"/>
                  </a:cxn>
                  <a:cxn ang="0">
                    <a:pos x="T6" y="T7"/>
                  </a:cxn>
                  <a:cxn ang="0">
                    <a:pos x="T8" y="T9"/>
                  </a:cxn>
                </a:cxnLst>
                <a:rect l="0" t="0" r="r" b="b"/>
                <a:pathLst>
                  <a:path w="442" h="449">
                    <a:moveTo>
                      <a:pt x="433" y="0"/>
                    </a:moveTo>
                    <a:cubicBezTo>
                      <a:pt x="1" y="432"/>
                      <a:pt x="1" y="432"/>
                      <a:pt x="1" y="432"/>
                    </a:cubicBezTo>
                    <a:cubicBezTo>
                      <a:pt x="1" y="438"/>
                      <a:pt x="1" y="444"/>
                      <a:pt x="0" y="449"/>
                    </a:cubicBezTo>
                    <a:cubicBezTo>
                      <a:pt x="442" y="8"/>
                      <a:pt x="442" y="8"/>
                      <a:pt x="442" y="8"/>
                    </a:cubicBezTo>
                    <a:cubicBezTo>
                      <a:pt x="439" y="5"/>
                      <a:pt x="437" y="2"/>
                      <a:pt x="43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3" name="Freeform 219"/>
              <p:cNvSpPr/>
              <p:nvPr/>
            </p:nvSpPr>
            <p:spPr bwMode="auto">
              <a:xfrm>
                <a:off x="5676" y="1453"/>
                <a:ext cx="1104" cy="1107"/>
              </a:xfrm>
              <a:custGeom>
                <a:avLst/>
                <a:gdLst>
                  <a:gd name="T0" fmla="*/ 452 w 467"/>
                  <a:gd name="T1" fmla="*/ 0 h 468"/>
                  <a:gd name="T2" fmla="*/ 2 w 467"/>
                  <a:gd name="T3" fmla="*/ 450 h 468"/>
                  <a:gd name="T4" fmla="*/ 0 w 467"/>
                  <a:gd name="T5" fmla="*/ 468 h 468"/>
                  <a:gd name="T6" fmla="*/ 467 w 467"/>
                  <a:gd name="T7" fmla="*/ 2 h 468"/>
                  <a:gd name="T8" fmla="*/ 462 w 467"/>
                  <a:gd name="T9" fmla="*/ 2 h 468"/>
                  <a:gd name="T10" fmla="*/ 452 w 467"/>
                  <a:gd name="T11" fmla="*/ 0 h 468"/>
                </a:gdLst>
                <a:ahLst/>
                <a:cxnLst>
                  <a:cxn ang="0">
                    <a:pos x="T0" y="T1"/>
                  </a:cxn>
                  <a:cxn ang="0">
                    <a:pos x="T2" y="T3"/>
                  </a:cxn>
                  <a:cxn ang="0">
                    <a:pos x="T4" y="T5"/>
                  </a:cxn>
                  <a:cxn ang="0">
                    <a:pos x="T6" y="T7"/>
                  </a:cxn>
                  <a:cxn ang="0">
                    <a:pos x="T8" y="T9"/>
                  </a:cxn>
                  <a:cxn ang="0">
                    <a:pos x="T10" y="T11"/>
                  </a:cxn>
                </a:cxnLst>
                <a:rect l="0" t="0" r="r" b="b"/>
                <a:pathLst>
                  <a:path w="467" h="468">
                    <a:moveTo>
                      <a:pt x="452" y="0"/>
                    </a:moveTo>
                    <a:cubicBezTo>
                      <a:pt x="2" y="450"/>
                      <a:pt x="2" y="450"/>
                      <a:pt x="2" y="450"/>
                    </a:cubicBezTo>
                    <a:cubicBezTo>
                      <a:pt x="2" y="456"/>
                      <a:pt x="1" y="462"/>
                      <a:pt x="0" y="468"/>
                    </a:cubicBezTo>
                    <a:cubicBezTo>
                      <a:pt x="467" y="2"/>
                      <a:pt x="467" y="2"/>
                      <a:pt x="467" y="2"/>
                    </a:cubicBezTo>
                    <a:cubicBezTo>
                      <a:pt x="465" y="2"/>
                      <a:pt x="464" y="2"/>
                      <a:pt x="462" y="2"/>
                    </a:cubicBezTo>
                    <a:cubicBezTo>
                      <a:pt x="458" y="2"/>
                      <a:pt x="455" y="1"/>
                      <a:pt x="4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4" name="Freeform 220"/>
              <p:cNvSpPr/>
              <p:nvPr/>
            </p:nvSpPr>
            <p:spPr bwMode="auto">
              <a:xfrm>
                <a:off x="5667" y="1453"/>
                <a:ext cx="1189" cy="1194"/>
              </a:xfrm>
              <a:custGeom>
                <a:avLst/>
                <a:gdLst>
                  <a:gd name="T0" fmla="*/ 489 w 503"/>
                  <a:gd name="T1" fmla="*/ 0 h 505"/>
                  <a:gd name="T2" fmla="*/ 488 w 503"/>
                  <a:gd name="T3" fmla="*/ 0 h 505"/>
                  <a:gd name="T4" fmla="*/ 2 w 503"/>
                  <a:gd name="T5" fmla="*/ 486 h 505"/>
                  <a:gd name="T6" fmla="*/ 0 w 503"/>
                  <a:gd name="T7" fmla="*/ 505 h 505"/>
                  <a:gd name="T8" fmla="*/ 503 w 503"/>
                  <a:gd name="T9" fmla="*/ 1 h 505"/>
                  <a:gd name="T10" fmla="*/ 489 w 503"/>
                  <a:gd name="T11" fmla="*/ 0 h 505"/>
                </a:gdLst>
                <a:ahLst/>
                <a:cxnLst>
                  <a:cxn ang="0">
                    <a:pos x="T0" y="T1"/>
                  </a:cxn>
                  <a:cxn ang="0">
                    <a:pos x="T2" y="T3"/>
                  </a:cxn>
                  <a:cxn ang="0">
                    <a:pos x="T4" y="T5"/>
                  </a:cxn>
                  <a:cxn ang="0">
                    <a:pos x="T6" y="T7"/>
                  </a:cxn>
                  <a:cxn ang="0">
                    <a:pos x="T8" y="T9"/>
                  </a:cxn>
                  <a:cxn ang="0">
                    <a:pos x="T10" y="T11"/>
                  </a:cxn>
                </a:cxnLst>
                <a:rect l="0" t="0" r="r" b="b"/>
                <a:pathLst>
                  <a:path w="503" h="505">
                    <a:moveTo>
                      <a:pt x="489" y="0"/>
                    </a:moveTo>
                    <a:cubicBezTo>
                      <a:pt x="489" y="0"/>
                      <a:pt x="488" y="0"/>
                      <a:pt x="488" y="0"/>
                    </a:cubicBezTo>
                    <a:cubicBezTo>
                      <a:pt x="2" y="486"/>
                      <a:pt x="2" y="486"/>
                      <a:pt x="2" y="486"/>
                    </a:cubicBezTo>
                    <a:cubicBezTo>
                      <a:pt x="1" y="492"/>
                      <a:pt x="1" y="499"/>
                      <a:pt x="0" y="505"/>
                    </a:cubicBezTo>
                    <a:cubicBezTo>
                      <a:pt x="503" y="1"/>
                      <a:pt x="503" y="1"/>
                      <a:pt x="503" y="1"/>
                    </a:cubicBezTo>
                    <a:cubicBezTo>
                      <a:pt x="499" y="1"/>
                      <a:pt x="494" y="0"/>
                      <a:pt x="48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5" name="Freeform 221"/>
              <p:cNvSpPr/>
              <p:nvPr/>
            </p:nvSpPr>
            <p:spPr bwMode="auto">
              <a:xfrm>
                <a:off x="5650" y="1467"/>
                <a:ext cx="1251" cy="1273"/>
              </a:xfrm>
              <a:custGeom>
                <a:avLst/>
                <a:gdLst>
                  <a:gd name="T0" fmla="*/ 521 w 529"/>
                  <a:gd name="T1" fmla="*/ 0 h 538"/>
                  <a:gd name="T2" fmla="*/ 3 w 529"/>
                  <a:gd name="T3" fmla="*/ 518 h 538"/>
                  <a:gd name="T4" fmla="*/ 0 w 529"/>
                  <a:gd name="T5" fmla="*/ 538 h 538"/>
                  <a:gd name="T6" fmla="*/ 324 w 529"/>
                  <a:gd name="T7" fmla="*/ 214 h 538"/>
                  <a:gd name="T8" fmla="*/ 333 w 529"/>
                  <a:gd name="T9" fmla="*/ 205 h 538"/>
                  <a:gd name="T10" fmla="*/ 529 w 529"/>
                  <a:gd name="T11" fmla="*/ 9 h 538"/>
                  <a:gd name="T12" fmla="*/ 521 w 529"/>
                  <a:gd name="T13" fmla="*/ 0 h 538"/>
                </a:gdLst>
                <a:ahLst/>
                <a:cxnLst>
                  <a:cxn ang="0">
                    <a:pos x="T0" y="T1"/>
                  </a:cxn>
                  <a:cxn ang="0">
                    <a:pos x="T2" y="T3"/>
                  </a:cxn>
                  <a:cxn ang="0">
                    <a:pos x="T4" y="T5"/>
                  </a:cxn>
                  <a:cxn ang="0">
                    <a:pos x="T6" y="T7"/>
                  </a:cxn>
                  <a:cxn ang="0">
                    <a:pos x="T8" y="T9"/>
                  </a:cxn>
                  <a:cxn ang="0">
                    <a:pos x="T10" y="T11"/>
                  </a:cxn>
                  <a:cxn ang="0">
                    <a:pos x="T12" y="T13"/>
                  </a:cxn>
                </a:cxnLst>
                <a:rect l="0" t="0" r="r" b="b"/>
                <a:pathLst>
                  <a:path w="529" h="538">
                    <a:moveTo>
                      <a:pt x="521" y="0"/>
                    </a:moveTo>
                    <a:cubicBezTo>
                      <a:pt x="3" y="518"/>
                      <a:pt x="3" y="518"/>
                      <a:pt x="3" y="518"/>
                    </a:cubicBezTo>
                    <a:cubicBezTo>
                      <a:pt x="2" y="524"/>
                      <a:pt x="1" y="531"/>
                      <a:pt x="0" y="538"/>
                    </a:cubicBezTo>
                    <a:cubicBezTo>
                      <a:pt x="324" y="214"/>
                      <a:pt x="324" y="214"/>
                      <a:pt x="324" y="214"/>
                    </a:cubicBezTo>
                    <a:cubicBezTo>
                      <a:pt x="326" y="211"/>
                      <a:pt x="329" y="208"/>
                      <a:pt x="333" y="205"/>
                    </a:cubicBezTo>
                    <a:cubicBezTo>
                      <a:pt x="529" y="9"/>
                      <a:pt x="529" y="9"/>
                      <a:pt x="529" y="9"/>
                    </a:cubicBezTo>
                    <a:cubicBezTo>
                      <a:pt x="527" y="5"/>
                      <a:pt x="524" y="2"/>
                      <a:pt x="5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6" name="Freeform 222"/>
              <p:cNvSpPr/>
              <p:nvPr/>
            </p:nvSpPr>
            <p:spPr bwMode="auto">
              <a:xfrm>
                <a:off x="6570" y="1505"/>
                <a:ext cx="388" cy="350"/>
              </a:xfrm>
              <a:custGeom>
                <a:avLst/>
                <a:gdLst>
                  <a:gd name="T0" fmla="*/ 148 w 164"/>
                  <a:gd name="T1" fmla="*/ 0 h 148"/>
                  <a:gd name="T2" fmla="*/ 0 w 164"/>
                  <a:gd name="T3" fmla="*/ 148 h 148"/>
                  <a:gd name="T4" fmla="*/ 18 w 164"/>
                  <a:gd name="T5" fmla="*/ 146 h 148"/>
                  <a:gd name="T6" fmla="*/ 164 w 164"/>
                  <a:gd name="T7" fmla="*/ 0 h 148"/>
                  <a:gd name="T8" fmla="*/ 148 w 164"/>
                  <a:gd name="T9" fmla="*/ 0 h 148"/>
                </a:gdLst>
                <a:ahLst/>
                <a:cxnLst>
                  <a:cxn ang="0">
                    <a:pos x="T0" y="T1"/>
                  </a:cxn>
                  <a:cxn ang="0">
                    <a:pos x="T2" y="T3"/>
                  </a:cxn>
                  <a:cxn ang="0">
                    <a:pos x="T4" y="T5"/>
                  </a:cxn>
                  <a:cxn ang="0">
                    <a:pos x="T6" y="T7"/>
                  </a:cxn>
                  <a:cxn ang="0">
                    <a:pos x="T8" y="T9"/>
                  </a:cxn>
                </a:cxnLst>
                <a:rect l="0" t="0" r="r" b="b"/>
                <a:pathLst>
                  <a:path w="164" h="148">
                    <a:moveTo>
                      <a:pt x="148" y="0"/>
                    </a:moveTo>
                    <a:cubicBezTo>
                      <a:pt x="0" y="148"/>
                      <a:pt x="0" y="148"/>
                      <a:pt x="0" y="148"/>
                    </a:cubicBezTo>
                    <a:cubicBezTo>
                      <a:pt x="5" y="147"/>
                      <a:pt x="12" y="147"/>
                      <a:pt x="18" y="146"/>
                    </a:cubicBezTo>
                    <a:cubicBezTo>
                      <a:pt x="164" y="0"/>
                      <a:pt x="164" y="0"/>
                      <a:pt x="164" y="0"/>
                    </a:cubicBezTo>
                    <a:cubicBezTo>
                      <a:pt x="148" y="0"/>
                      <a:pt x="148" y="0"/>
                      <a:pt x="1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7" name="Freeform 223"/>
              <p:cNvSpPr/>
              <p:nvPr/>
            </p:nvSpPr>
            <p:spPr bwMode="auto">
              <a:xfrm>
                <a:off x="5626" y="2004"/>
                <a:ext cx="818" cy="835"/>
              </a:xfrm>
              <a:custGeom>
                <a:avLst/>
                <a:gdLst>
                  <a:gd name="T0" fmla="*/ 336 w 346"/>
                  <a:gd name="T1" fmla="*/ 0 h 353"/>
                  <a:gd name="T2" fmla="*/ 5 w 346"/>
                  <a:gd name="T3" fmla="*/ 331 h 353"/>
                  <a:gd name="T4" fmla="*/ 0 w 346"/>
                  <a:gd name="T5" fmla="*/ 353 h 353"/>
                  <a:gd name="T6" fmla="*/ 174 w 346"/>
                  <a:gd name="T7" fmla="*/ 178 h 353"/>
                  <a:gd name="T8" fmla="*/ 171 w 346"/>
                  <a:gd name="T9" fmla="*/ 175 h 353"/>
                  <a:gd name="T10" fmla="*/ 171 w 346"/>
                  <a:gd name="T11" fmla="*/ 175 h 353"/>
                  <a:gd name="T12" fmla="*/ 185 w 346"/>
                  <a:gd name="T13" fmla="*/ 168 h 353"/>
                  <a:gd name="T14" fmla="*/ 185 w 346"/>
                  <a:gd name="T15" fmla="*/ 167 h 353"/>
                  <a:gd name="T16" fmla="*/ 346 w 346"/>
                  <a:gd name="T17" fmla="*/ 6 h 353"/>
                  <a:gd name="T18" fmla="*/ 336 w 346"/>
                  <a:gd name="T1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353">
                    <a:moveTo>
                      <a:pt x="336" y="0"/>
                    </a:moveTo>
                    <a:cubicBezTo>
                      <a:pt x="5" y="331"/>
                      <a:pt x="5" y="331"/>
                      <a:pt x="5" y="331"/>
                    </a:cubicBezTo>
                    <a:cubicBezTo>
                      <a:pt x="3" y="338"/>
                      <a:pt x="2" y="346"/>
                      <a:pt x="0" y="353"/>
                    </a:cubicBezTo>
                    <a:cubicBezTo>
                      <a:pt x="174" y="178"/>
                      <a:pt x="174" y="178"/>
                      <a:pt x="174" y="178"/>
                    </a:cubicBezTo>
                    <a:cubicBezTo>
                      <a:pt x="173" y="178"/>
                      <a:pt x="171" y="177"/>
                      <a:pt x="171" y="175"/>
                    </a:cubicBezTo>
                    <a:cubicBezTo>
                      <a:pt x="171" y="175"/>
                      <a:pt x="171" y="175"/>
                      <a:pt x="171" y="175"/>
                    </a:cubicBezTo>
                    <a:cubicBezTo>
                      <a:pt x="171" y="169"/>
                      <a:pt x="180" y="171"/>
                      <a:pt x="185" y="168"/>
                    </a:cubicBezTo>
                    <a:cubicBezTo>
                      <a:pt x="185" y="167"/>
                      <a:pt x="185" y="167"/>
                      <a:pt x="185" y="167"/>
                    </a:cubicBezTo>
                    <a:cubicBezTo>
                      <a:pt x="346" y="6"/>
                      <a:pt x="346" y="6"/>
                      <a:pt x="346" y="6"/>
                    </a:cubicBezTo>
                    <a:cubicBezTo>
                      <a:pt x="342" y="6"/>
                      <a:pt x="338" y="3"/>
                      <a:pt x="3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8" name="Freeform 224"/>
              <p:cNvSpPr/>
              <p:nvPr/>
            </p:nvSpPr>
            <p:spPr bwMode="auto">
              <a:xfrm>
                <a:off x="6652" y="1507"/>
                <a:ext cx="379" cy="338"/>
              </a:xfrm>
              <a:custGeom>
                <a:avLst/>
                <a:gdLst>
                  <a:gd name="T0" fmla="*/ 144 w 160"/>
                  <a:gd name="T1" fmla="*/ 0 h 143"/>
                  <a:gd name="T2" fmla="*/ 0 w 160"/>
                  <a:gd name="T3" fmla="*/ 143 h 143"/>
                  <a:gd name="T4" fmla="*/ 14 w 160"/>
                  <a:gd name="T5" fmla="*/ 143 h 143"/>
                  <a:gd name="T6" fmla="*/ 17 w 160"/>
                  <a:gd name="T7" fmla="*/ 143 h 143"/>
                  <a:gd name="T8" fmla="*/ 160 w 160"/>
                  <a:gd name="T9" fmla="*/ 0 h 143"/>
                  <a:gd name="T10" fmla="*/ 144 w 160"/>
                  <a:gd name="T11" fmla="*/ 0 h 143"/>
                </a:gdLst>
                <a:ahLst/>
                <a:cxnLst>
                  <a:cxn ang="0">
                    <a:pos x="T0" y="T1"/>
                  </a:cxn>
                  <a:cxn ang="0">
                    <a:pos x="T2" y="T3"/>
                  </a:cxn>
                  <a:cxn ang="0">
                    <a:pos x="T4" y="T5"/>
                  </a:cxn>
                  <a:cxn ang="0">
                    <a:pos x="T6" y="T7"/>
                  </a:cxn>
                  <a:cxn ang="0">
                    <a:pos x="T8" y="T9"/>
                  </a:cxn>
                  <a:cxn ang="0">
                    <a:pos x="T10" y="T11"/>
                  </a:cxn>
                </a:cxnLst>
                <a:rect l="0" t="0" r="r" b="b"/>
                <a:pathLst>
                  <a:path w="160" h="143">
                    <a:moveTo>
                      <a:pt x="144" y="0"/>
                    </a:moveTo>
                    <a:cubicBezTo>
                      <a:pt x="0" y="143"/>
                      <a:pt x="0" y="143"/>
                      <a:pt x="0" y="143"/>
                    </a:cubicBezTo>
                    <a:cubicBezTo>
                      <a:pt x="6" y="143"/>
                      <a:pt x="11" y="143"/>
                      <a:pt x="14" y="143"/>
                    </a:cubicBezTo>
                    <a:cubicBezTo>
                      <a:pt x="15" y="143"/>
                      <a:pt x="16" y="143"/>
                      <a:pt x="17" y="143"/>
                    </a:cubicBezTo>
                    <a:cubicBezTo>
                      <a:pt x="160" y="0"/>
                      <a:pt x="160" y="0"/>
                      <a:pt x="160" y="0"/>
                    </a:cubicBezTo>
                    <a:cubicBezTo>
                      <a:pt x="144" y="0"/>
                      <a:pt x="144" y="0"/>
                      <a:pt x="14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9" name="Freeform 225"/>
              <p:cNvSpPr/>
              <p:nvPr/>
            </p:nvSpPr>
            <p:spPr bwMode="auto">
              <a:xfrm>
                <a:off x="6106" y="2009"/>
                <a:ext cx="405" cy="399"/>
              </a:xfrm>
              <a:custGeom>
                <a:avLst/>
                <a:gdLst>
                  <a:gd name="T0" fmla="*/ 163 w 171"/>
                  <a:gd name="T1" fmla="*/ 0 h 169"/>
                  <a:gd name="T2" fmla="*/ 5 w 171"/>
                  <a:gd name="T3" fmla="*/ 158 h 169"/>
                  <a:gd name="T4" fmla="*/ 0 w 171"/>
                  <a:gd name="T5" fmla="*/ 169 h 169"/>
                  <a:gd name="T6" fmla="*/ 18 w 171"/>
                  <a:gd name="T7" fmla="*/ 161 h 169"/>
                  <a:gd name="T8" fmla="*/ 171 w 171"/>
                  <a:gd name="T9" fmla="*/ 8 h 169"/>
                  <a:gd name="T10" fmla="*/ 163 w 171"/>
                  <a:gd name="T11" fmla="*/ 0 h 169"/>
                </a:gdLst>
                <a:ahLst/>
                <a:cxnLst>
                  <a:cxn ang="0">
                    <a:pos x="T0" y="T1"/>
                  </a:cxn>
                  <a:cxn ang="0">
                    <a:pos x="T2" y="T3"/>
                  </a:cxn>
                  <a:cxn ang="0">
                    <a:pos x="T4" y="T5"/>
                  </a:cxn>
                  <a:cxn ang="0">
                    <a:pos x="T6" y="T7"/>
                  </a:cxn>
                  <a:cxn ang="0">
                    <a:pos x="T8" y="T9"/>
                  </a:cxn>
                  <a:cxn ang="0">
                    <a:pos x="T10" y="T11"/>
                  </a:cxn>
                </a:cxnLst>
                <a:rect l="0" t="0" r="r" b="b"/>
                <a:pathLst>
                  <a:path w="171" h="169">
                    <a:moveTo>
                      <a:pt x="163" y="0"/>
                    </a:moveTo>
                    <a:cubicBezTo>
                      <a:pt x="5" y="158"/>
                      <a:pt x="5" y="158"/>
                      <a:pt x="5" y="158"/>
                    </a:cubicBezTo>
                    <a:cubicBezTo>
                      <a:pt x="4" y="162"/>
                      <a:pt x="0" y="164"/>
                      <a:pt x="0" y="169"/>
                    </a:cubicBezTo>
                    <a:cubicBezTo>
                      <a:pt x="6" y="169"/>
                      <a:pt x="12" y="164"/>
                      <a:pt x="18" y="161"/>
                    </a:cubicBezTo>
                    <a:cubicBezTo>
                      <a:pt x="171" y="8"/>
                      <a:pt x="171" y="8"/>
                      <a:pt x="171" y="8"/>
                    </a:cubicBezTo>
                    <a:cubicBezTo>
                      <a:pt x="168" y="5"/>
                      <a:pt x="165" y="2"/>
                      <a:pt x="16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0" name="Freeform 226"/>
              <p:cNvSpPr/>
              <p:nvPr/>
            </p:nvSpPr>
            <p:spPr bwMode="auto">
              <a:xfrm>
                <a:off x="5605" y="2434"/>
                <a:ext cx="494" cy="488"/>
              </a:xfrm>
              <a:custGeom>
                <a:avLst/>
                <a:gdLst>
                  <a:gd name="T0" fmla="*/ 205 w 209"/>
                  <a:gd name="T1" fmla="*/ 0 h 206"/>
                  <a:gd name="T2" fmla="*/ 201 w 209"/>
                  <a:gd name="T3" fmla="*/ 7 h 206"/>
                  <a:gd name="T4" fmla="*/ 197 w 209"/>
                  <a:gd name="T5" fmla="*/ 7 h 206"/>
                  <a:gd name="T6" fmla="*/ 193 w 209"/>
                  <a:gd name="T7" fmla="*/ 7 h 206"/>
                  <a:gd name="T8" fmla="*/ 191 w 209"/>
                  <a:gd name="T9" fmla="*/ 4 h 206"/>
                  <a:gd name="T10" fmla="*/ 3 w 209"/>
                  <a:gd name="T11" fmla="*/ 192 h 206"/>
                  <a:gd name="T12" fmla="*/ 0 w 209"/>
                  <a:gd name="T13" fmla="*/ 201 h 206"/>
                  <a:gd name="T14" fmla="*/ 0 w 209"/>
                  <a:gd name="T15" fmla="*/ 202 h 206"/>
                  <a:gd name="T16" fmla="*/ 4 w 209"/>
                  <a:gd name="T17" fmla="*/ 204 h 206"/>
                  <a:gd name="T18" fmla="*/ 5 w 209"/>
                  <a:gd name="T19" fmla="*/ 206 h 206"/>
                  <a:gd name="T20" fmla="*/ 209 w 209"/>
                  <a:gd name="T21" fmla="*/ 2 h 206"/>
                  <a:gd name="T22" fmla="*/ 205 w 209"/>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206">
                    <a:moveTo>
                      <a:pt x="205" y="0"/>
                    </a:moveTo>
                    <a:cubicBezTo>
                      <a:pt x="203" y="0"/>
                      <a:pt x="203" y="7"/>
                      <a:pt x="201" y="7"/>
                    </a:cubicBezTo>
                    <a:cubicBezTo>
                      <a:pt x="200" y="7"/>
                      <a:pt x="198" y="7"/>
                      <a:pt x="197" y="7"/>
                    </a:cubicBezTo>
                    <a:cubicBezTo>
                      <a:pt x="195" y="7"/>
                      <a:pt x="194" y="7"/>
                      <a:pt x="193" y="7"/>
                    </a:cubicBezTo>
                    <a:cubicBezTo>
                      <a:pt x="192" y="6"/>
                      <a:pt x="191" y="5"/>
                      <a:pt x="191" y="4"/>
                    </a:cubicBezTo>
                    <a:cubicBezTo>
                      <a:pt x="3" y="192"/>
                      <a:pt x="3" y="192"/>
                      <a:pt x="3" y="192"/>
                    </a:cubicBezTo>
                    <a:cubicBezTo>
                      <a:pt x="2" y="195"/>
                      <a:pt x="1" y="198"/>
                      <a:pt x="0" y="201"/>
                    </a:cubicBezTo>
                    <a:cubicBezTo>
                      <a:pt x="0" y="202"/>
                      <a:pt x="0" y="202"/>
                      <a:pt x="0" y="202"/>
                    </a:cubicBezTo>
                    <a:cubicBezTo>
                      <a:pt x="1" y="203"/>
                      <a:pt x="4" y="202"/>
                      <a:pt x="4" y="204"/>
                    </a:cubicBezTo>
                    <a:cubicBezTo>
                      <a:pt x="5" y="204"/>
                      <a:pt x="5" y="205"/>
                      <a:pt x="5" y="206"/>
                    </a:cubicBezTo>
                    <a:cubicBezTo>
                      <a:pt x="209" y="2"/>
                      <a:pt x="209" y="2"/>
                      <a:pt x="209" y="2"/>
                    </a:cubicBezTo>
                    <a:cubicBezTo>
                      <a:pt x="208" y="1"/>
                      <a:pt x="207" y="0"/>
                      <a:pt x="20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1" name="Freeform 227"/>
              <p:cNvSpPr/>
              <p:nvPr/>
            </p:nvSpPr>
            <p:spPr bwMode="auto">
              <a:xfrm>
                <a:off x="6182" y="2054"/>
                <a:ext cx="338" cy="378"/>
              </a:xfrm>
              <a:custGeom>
                <a:avLst/>
                <a:gdLst>
                  <a:gd name="T0" fmla="*/ 143 w 143"/>
                  <a:gd name="T1" fmla="*/ 0 h 160"/>
                  <a:gd name="T2" fmla="*/ 0 w 143"/>
                  <a:gd name="T3" fmla="*/ 144 h 160"/>
                  <a:gd name="T4" fmla="*/ 3 w 143"/>
                  <a:gd name="T5" fmla="*/ 144 h 160"/>
                  <a:gd name="T6" fmla="*/ 3 w 143"/>
                  <a:gd name="T7" fmla="*/ 151 h 160"/>
                  <a:gd name="T8" fmla="*/ 0 w 143"/>
                  <a:gd name="T9" fmla="*/ 157 h 160"/>
                  <a:gd name="T10" fmla="*/ 0 w 143"/>
                  <a:gd name="T11" fmla="*/ 160 h 160"/>
                  <a:gd name="T12" fmla="*/ 136 w 143"/>
                  <a:gd name="T13" fmla="*/ 25 h 160"/>
                  <a:gd name="T14" fmla="*/ 138 w 143"/>
                  <a:gd name="T15" fmla="*/ 18 h 160"/>
                  <a:gd name="T16" fmla="*/ 143 w 143"/>
                  <a:gd name="T17" fmla="*/ 1 h 160"/>
                  <a:gd name="T18" fmla="*/ 143 w 143"/>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60">
                    <a:moveTo>
                      <a:pt x="143" y="0"/>
                    </a:moveTo>
                    <a:cubicBezTo>
                      <a:pt x="0" y="144"/>
                      <a:pt x="0" y="144"/>
                      <a:pt x="0" y="144"/>
                    </a:cubicBezTo>
                    <a:cubicBezTo>
                      <a:pt x="1" y="144"/>
                      <a:pt x="2" y="144"/>
                      <a:pt x="3" y="144"/>
                    </a:cubicBezTo>
                    <a:cubicBezTo>
                      <a:pt x="1" y="147"/>
                      <a:pt x="3" y="147"/>
                      <a:pt x="3" y="151"/>
                    </a:cubicBezTo>
                    <a:cubicBezTo>
                      <a:pt x="3" y="154"/>
                      <a:pt x="0" y="153"/>
                      <a:pt x="0" y="157"/>
                    </a:cubicBezTo>
                    <a:cubicBezTo>
                      <a:pt x="0" y="158"/>
                      <a:pt x="0" y="159"/>
                      <a:pt x="0" y="160"/>
                    </a:cubicBezTo>
                    <a:cubicBezTo>
                      <a:pt x="136" y="25"/>
                      <a:pt x="136" y="25"/>
                      <a:pt x="136" y="25"/>
                    </a:cubicBezTo>
                    <a:cubicBezTo>
                      <a:pt x="136" y="22"/>
                      <a:pt x="137" y="20"/>
                      <a:pt x="138" y="18"/>
                    </a:cubicBezTo>
                    <a:cubicBezTo>
                      <a:pt x="140" y="14"/>
                      <a:pt x="143" y="7"/>
                      <a:pt x="143" y="1"/>
                    </a:cubicBezTo>
                    <a:cubicBezTo>
                      <a:pt x="143" y="0"/>
                      <a:pt x="143" y="0"/>
                      <a:pt x="14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2" name="Freeform 228"/>
              <p:cNvSpPr/>
              <p:nvPr/>
            </p:nvSpPr>
            <p:spPr bwMode="auto">
              <a:xfrm>
                <a:off x="5622" y="2508"/>
                <a:ext cx="463" cy="478"/>
              </a:xfrm>
              <a:custGeom>
                <a:avLst/>
                <a:gdLst>
                  <a:gd name="T0" fmla="*/ 189 w 196"/>
                  <a:gd name="T1" fmla="*/ 0 h 202"/>
                  <a:gd name="T2" fmla="*/ 0 w 196"/>
                  <a:gd name="T3" fmla="*/ 189 h 202"/>
                  <a:gd name="T4" fmla="*/ 4 w 196"/>
                  <a:gd name="T5" fmla="*/ 202 h 202"/>
                  <a:gd name="T6" fmla="*/ 196 w 196"/>
                  <a:gd name="T7" fmla="*/ 9 h 202"/>
                  <a:gd name="T8" fmla="*/ 196 w 196"/>
                  <a:gd name="T9" fmla="*/ 5 h 202"/>
                  <a:gd name="T10" fmla="*/ 189 w 196"/>
                  <a:gd name="T11" fmla="*/ 0 h 202"/>
                </a:gdLst>
                <a:ahLst/>
                <a:cxnLst>
                  <a:cxn ang="0">
                    <a:pos x="T0" y="T1"/>
                  </a:cxn>
                  <a:cxn ang="0">
                    <a:pos x="T2" y="T3"/>
                  </a:cxn>
                  <a:cxn ang="0">
                    <a:pos x="T4" y="T5"/>
                  </a:cxn>
                  <a:cxn ang="0">
                    <a:pos x="T6" y="T7"/>
                  </a:cxn>
                  <a:cxn ang="0">
                    <a:pos x="T8" y="T9"/>
                  </a:cxn>
                  <a:cxn ang="0">
                    <a:pos x="T10" y="T11"/>
                  </a:cxn>
                </a:cxnLst>
                <a:rect l="0" t="0" r="r" b="b"/>
                <a:pathLst>
                  <a:path w="196" h="202">
                    <a:moveTo>
                      <a:pt x="189" y="0"/>
                    </a:moveTo>
                    <a:cubicBezTo>
                      <a:pt x="0" y="189"/>
                      <a:pt x="0" y="189"/>
                      <a:pt x="0" y="189"/>
                    </a:cubicBezTo>
                    <a:cubicBezTo>
                      <a:pt x="0" y="193"/>
                      <a:pt x="2" y="197"/>
                      <a:pt x="4" y="202"/>
                    </a:cubicBezTo>
                    <a:cubicBezTo>
                      <a:pt x="196" y="9"/>
                      <a:pt x="196" y="9"/>
                      <a:pt x="196" y="9"/>
                    </a:cubicBezTo>
                    <a:cubicBezTo>
                      <a:pt x="196" y="8"/>
                      <a:pt x="196" y="6"/>
                      <a:pt x="196" y="5"/>
                    </a:cubicBezTo>
                    <a:cubicBezTo>
                      <a:pt x="194" y="5"/>
                      <a:pt x="190" y="3"/>
                      <a:pt x="18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3" name="Freeform 229"/>
              <p:cNvSpPr/>
              <p:nvPr/>
            </p:nvSpPr>
            <p:spPr bwMode="auto">
              <a:xfrm>
                <a:off x="6113" y="2446"/>
                <a:ext cx="19" cy="14"/>
              </a:xfrm>
              <a:custGeom>
                <a:avLst/>
                <a:gdLst>
                  <a:gd name="T0" fmla="*/ 6 w 8"/>
                  <a:gd name="T1" fmla="*/ 0 h 6"/>
                  <a:gd name="T2" fmla="*/ 0 w 8"/>
                  <a:gd name="T3" fmla="*/ 6 h 6"/>
                  <a:gd name="T4" fmla="*/ 8 w 8"/>
                  <a:gd name="T5" fmla="*/ 2 h 6"/>
                  <a:gd name="T6" fmla="*/ 6 w 8"/>
                  <a:gd name="T7" fmla="*/ 0 h 6"/>
                </a:gdLst>
                <a:ahLst/>
                <a:cxnLst>
                  <a:cxn ang="0">
                    <a:pos x="T0" y="T1"/>
                  </a:cxn>
                  <a:cxn ang="0">
                    <a:pos x="T2" y="T3"/>
                  </a:cxn>
                  <a:cxn ang="0">
                    <a:pos x="T4" y="T5"/>
                  </a:cxn>
                  <a:cxn ang="0">
                    <a:pos x="T6" y="T7"/>
                  </a:cxn>
                </a:cxnLst>
                <a:rect l="0" t="0" r="r" b="b"/>
                <a:pathLst>
                  <a:path w="8" h="6">
                    <a:moveTo>
                      <a:pt x="6" y="0"/>
                    </a:moveTo>
                    <a:cubicBezTo>
                      <a:pt x="0" y="6"/>
                      <a:pt x="0" y="6"/>
                      <a:pt x="0" y="6"/>
                    </a:cubicBezTo>
                    <a:cubicBezTo>
                      <a:pt x="3" y="5"/>
                      <a:pt x="6" y="4"/>
                      <a:pt x="8" y="2"/>
                    </a:cubicBezTo>
                    <a:cubicBezTo>
                      <a:pt x="8" y="1"/>
                      <a:pt x="7"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4" name="Freeform 230"/>
              <p:cNvSpPr/>
              <p:nvPr/>
            </p:nvSpPr>
            <p:spPr bwMode="auto">
              <a:xfrm>
                <a:off x="6723" y="1507"/>
                <a:ext cx="372" cy="353"/>
              </a:xfrm>
              <a:custGeom>
                <a:avLst/>
                <a:gdLst>
                  <a:gd name="T0" fmla="*/ 146 w 157"/>
                  <a:gd name="T1" fmla="*/ 0 h 149"/>
                  <a:gd name="T2" fmla="*/ 0 w 157"/>
                  <a:gd name="T3" fmla="*/ 146 h 149"/>
                  <a:gd name="T4" fmla="*/ 10 w 157"/>
                  <a:gd name="T5" fmla="*/ 149 h 149"/>
                  <a:gd name="T6" fmla="*/ 13 w 157"/>
                  <a:gd name="T7" fmla="*/ 149 h 149"/>
                  <a:gd name="T8" fmla="*/ 157 w 157"/>
                  <a:gd name="T9" fmla="*/ 6 h 149"/>
                  <a:gd name="T10" fmla="*/ 148 w 157"/>
                  <a:gd name="T11" fmla="*/ 0 h 149"/>
                  <a:gd name="T12" fmla="*/ 148 w 157"/>
                  <a:gd name="T13" fmla="*/ 0 h 149"/>
                  <a:gd name="T14" fmla="*/ 146 w 15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49">
                    <a:moveTo>
                      <a:pt x="146" y="0"/>
                    </a:moveTo>
                    <a:cubicBezTo>
                      <a:pt x="0" y="146"/>
                      <a:pt x="0" y="146"/>
                      <a:pt x="0" y="146"/>
                    </a:cubicBezTo>
                    <a:cubicBezTo>
                      <a:pt x="3" y="148"/>
                      <a:pt x="6" y="149"/>
                      <a:pt x="10" y="149"/>
                    </a:cubicBezTo>
                    <a:cubicBezTo>
                      <a:pt x="11" y="149"/>
                      <a:pt x="12" y="149"/>
                      <a:pt x="13" y="149"/>
                    </a:cubicBezTo>
                    <a:cubicBezTo>
                      <a:pt x="157" y="6"/>
                      <a:pt x="157" y="6"/>
                      <a:pt x="157" y="6"/>
                    </a:cubicBezTo>
                    <a:cubicBezTo>
                      <a:pt x="153" y="3"/>
                      <a:pt x="150" y="0"/>
                      <a:pt x="148" y="0"/>
                    </a:cubicBezTo>
                    <a:cubicBezTo>
                      <a:pt x="148" y="0"/>
                      <a:pt x="148" y="0"/>
                      <a:pt x="148" y="0"/>
                    </a:cubicBezTo>
                    <a:cubicBezTo>
                      <a:pt x="146" y="0"/>
                      <a:pt x="146" y="0"/>
                      <a:pt x="14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5" name="Freeform 231"/>
              <p:cNvSpPr/>
              <p:nvPr/>
            </p:nvSpPr>
            <p:spPr bwMode="auto">
              <a:xfrm>
                <a:off x="6208" y="2408"/>
                <a:ext cx="52" cy="67"/>
              </a:xfrm>
              <a:custGeom>
                <a:avLst/>
                <a:gdLst>
                  <a:gd name="T0" fmla="*/ 14 w 22"/>
                  <a:gd name="T1" fmla="*/ 0 h 28"/>
                  <a:gd name="T2" fmla="*/ 2 w 22"/>
                  <a:gd name="T3" fmla="*/ 13 h 28"/>
                  <a:gd name="T4" fmla="*/ 5 w 22"/>
                  <a:gd name="T5" fmla="*/ 17 h 28"/>
                  <a:gd name="T6" fmla="*/ 0 w 22"/>
                  <a:gd name="T7" fmla="*/ 21 h 28"/>
                  <a:gd name="T8" fmla="*/ 0 w 22"/>
                  <a:gd name="T9" fmla="*/ 24 h 28"/>
                  <a:gd name="T10" fmla="*/ 3 w 22"/>
                  <a:gd name="T11" fmla="*/ 26 h 28"/>
                  <a:gd name="T12" fmla="*/ 3 w 22"/>
                  <a:gd name="T13" fmla="*/ 28 h 28"/>
                  <a:gd name="T14" fmla="*/ 22 w 22"/>
                  <a:gd name="T15" fmla="*/ 9 h 28"/>
                  <a:gd name="T16" fmla="*/ 16 w 22"/>
                  <a:gd name="T17" fmla="*/ 2 h 28"/>
                  <a:gd name="T18" fmla="*/ 14 w 22"/>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8">
                    <a:moveTo>
                      <a:pt x="14" y="0"/>
                    </a:moveTo>
                    <a:cubicBezTo>
                      <a:pt x="2" y="13"/>
                      <a:pt x="2" y="13"/>
                      <a:pt x="2" y="13"/>
                    </a:cubicBezTo>
                    <a:cubicBezTo>
                      <a:pt x="3" y="14"/>
                      <a:pt x="5" y="15"/>
                      <a:pt x="5" y="17"/>
                    </a:cubicBezTo>
                    <a:cubicBezTo>
                      <a:pt x="5" y="19"/>
                      <a:pt x="3" y="21"/>
                      <a:pt x="0" y="21"/>
                    </a:cubicBezTo>
                    <a:cubicBezTo>
                      <a:pt x="0" y="24"/>
                      <a:pt x="0" y="24"/>
                      <a:pt x="0" y="24"/>
                    </a:cubicBezTo>
                    <a:cubicBezTo>
                      <a:pt x="3" y="25"/>
                      <a:pt x="1" y="26"/>
                      <a:pt x="3" y="26"/>
                    </a:cubicBezTo>
                    <a:cubicBezTo>
                      <a:pt x="3" y="27"/>
                      <a:pt x="3" y="28"/>
                      <a:pt x="3" y="28"/>
                    </a:cubicBezTo>
                    <a:cubicBezTo>
                      <a:pt x="22" y="9"/>
                      <a:pt x="22" y="9"/>
                      <a:pt x="22" y="9"/>
                    </a:cubicBezTo>
                    <a:cubicBezTo>
                      <a:pt x="20" y="7"/>
                      <a:pt x="18" y="4"/>
                      <a:pt x="16" y="2"/>
                    </a:cubicBezTo>
                    <a:cubicBezTo>
                      <a:pt x="15" y="1"/>
                      <a:pt x="15" y="1"/>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6" name="Freeform 232"/>
              <p:cNvSpPr/>
              <p:nvPr/>
            </p:nvSpPr>
            <p:spPr bwMode="auto">
              <a:xfrm>
                <a:off x="5846" y="2555"/>
                <a:ext cx="265" cy="270"/>
              </a:xfrm>
              <a:custGeom>
                <a:avLst/>
                <a:gdLst>
                  <a:gd name="T0" fmla="*/ 106 w 112"/>
                  <a:gd name="T1" fmla="*/ 0 h 114"/>
                  <a:gd name="T2" fmla="*/ 0 w 112"/>
                  <a:gd name="T3" fmla="*/ 106 h 114"/>
                  <a:gd name="T4" fmla="*/ 9 w 112"/>
                  <a:gd name="T5" fmla="*/ 108 h 114"/>
                  <a:gd name="T6" fmla="*/ 9 w 112"/>
                  <a:gd name="T7" fmla="*/ 114 h 114"/>
                  <a:gd name="T8" fmla="*/ 112 w 112"/>
                  <a:gd name="T9" fmla="*/ 10 h 114"/>
                  <a:gd name="T10" fmla="*/ 106 w 112"/>
                  <a:gd name="T11" fmla="*/ 0 h 114"/>
                </a:gdLst>
                <a:ahLst/>
                <a:cxnLst>
                  <a:cxn ang="0">
                    <a:pos x="T0" y="T1"/>
                  </a:cxn>
                  <a:cxn ang="0">
                    <a:pos x="T2" y="T3"/>
                  </a:cxn>
                  <a:cxn ang="0">
                    <a:pos x="T4" y="T5"/>
                  </a:cxn>
                  <a:cxn ang="0">
                    <a:pos x="T6" y="T7"/>
                  </a:cxn>
                  <a:cxn ang="0">
                    <a:pos x="T8" y="T9"/>
                  </a:cxn>
                  <a:cxn ang="0">
                    <a:pos x="T10" y="T11"/>
                  </a:cxn>
                </a:cxnLst>
                <a:rect l="0" t="0" r="r" b="b"/>
                <a:pathLst>
                  <a:path w="112" h="114">
                    <a:moveTo>
                      <a:pt x="106" y="0"/>
                    </a:moveTo>
                    <a:cubicBezTo>
                      <a:pt x="0" y="106"/>
                      <a:pt x="0" y="106"/>
                      <a:pt x="0" y="106"/>
                    </a:cubicBezTo>
                    <a:cubicBezTo>
                      <a:pt x="2" y="107"/>
                      <a:pt x="5" y="107"/>
                      <a:pt x="9" y="108"/>
                    </a:cubicBezTo>
                    <a:cubicBezTo>
                      <a:pt x="9" y="109"/>
                      <a:pt x="8" y="112"/>
                      <a:pt x="9" y="114"/>
                    </a:cubicBezTo>
                    <a:cubicBezTo>
                      <a:pt x="112" y="10"/>
                      <a:pt x="112" y="10"/>
                      <a:pt x="112" y="10"/>
                    </a:cubicBezTo>
                    <a:cubicBezTo>
                      <a:pt x="111" y="7"/>
                      <a:pt x="109" y="3"/>
                      <a:pt x="10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7" name="Freeform 233"/>
              <p:cNvSpPr/>
              <p:nvPr/>
            </p:nvSpPr>
            <p:spPr bwMode="auto">
              <a:xfrm>
                <a:off x="5633" y="2988"/>
                <a:ext cx="34" cy="64"/>
              </a:xfrm>
              <a:custGeom>
                <a:avLst/>
                <a:gdLst>
                  <a:gd name="T0" fmla="*/ 12 w 14"/>
                  <a:gd name="T1" fmla="*/ 0 h 27"/>
                  <a:gd name="T2" fmla="*/ 2 w 14"/>
                  <a:gd name="T3" fmla="*/ 11 h 27"/>
                  <a:gd name="T4" fmla="*/ 2 w 14"/>
                  <a:gd name="T5" fmla="*/ 16 h 27"/>
                  <a:gd name="T6" fmla="*/ 2 w 14"/>
                  <a:gd name="T7" fmla="*/ 27 h 27"/>
                  <a:gd name="T8" fmla="*/ 5 w 14"/>
                  <a:gd name="T9" fmla="*/ 24 h 27"/>
                  <a:gd name="T10" fmla="*/ 14 w 14"/>
                  <a:gd name="T11" fmla="*/ 6 h 27"/>
                  <a:gd name="T12" fmla="*/ 12 w 14"/>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4" h="27">
                    <a:moveTo>
                      <a:pt x="12" y="0"/>
                    </a:moveTo>
                    <a:cubicBezTo>
                      <a:pt x="2" y="11"/>
                      <a:pt x="2" y="11"/>
                      <a:pt x="2" y="11"/>
                    </a:cubicBezTo>
                    <a:cubicBezTo>
                      <a:pt x="2" y="12"/>
                      <a:pt x="2" y="14"/>
                      <a:pt x="2" y="16"/>
                    </a:cubicBezTo>
                    <a:cubicBezTo>
                      <a:pt x="2" y="19"/>
                      <a:pt x="0" y="24"/>
                      <a:pt x="2" y="27"/>
                    </a:cubicBezTo>
                    <a:cubicBezTo>
                      <a:pt x="5" y="24"/>
                      <a:pt x="5" y="24"/>
                      <a:pt x="5" y="24"/>
                    </a:cubicBezTo>
                    <a:cubicBezTo>
                      <a:pt x="6" y="18"/>
                      <a:pt x="14" y="14"/>
                      <a:pt x="14" y="6"/>
                    </a:cubicBezTo>
                    <a:cubicBezTo>
                      <a:pt x="14" y="4"/>
                      <a:pt x="13" y="3"/>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8" name="Freeform 234"/>
              <p:cNvSpPr/>
              <p:nvPr/>
            </p:nvSpPr>
            <p:spPr bwMode="auto">
              <a:xfrm>
                <a:off x="5633" y="3054"/>
                <a:ext cx="3" cy="3"/>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lnTo>
                      <a:pt x="0" y="3"/>
                    </a:lnTo>
                    <a:lnTo>
                      <a:pt x="3" y="0"/>
                    </a:lnTo>
                    <a:close/>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9" name="Freeform 235"/>
              <p:cNvSpPr/>
              <p:nvPr/>
            </p:nvSpPr>
            <p:spPr bwMode="auto">
              <a:xfrm>
                <a:off x="5633" y="3054"/>
                <a:ext cx="3" cy="3"/>
              </a:xfrm>
              <a:custGeom>
                <a:avLst/>
                <a:gdLst>
                  <a:gd name="T0" fmla="*/ 3 w 3"/>
                  <a:gd name="T1" fmla="*/ 0 h 3"/>
                  <a:gd name="T2" fmla="*/ 3 w 3"/>
                  <a:gd name="T3" fmla="*/ 0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3" y="0"/>
                    </a:lnTo>
                    <a:lnTo>
                      <a:pt x="0" y="3"/>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0" name="Freeform 236"/>
              <p:cNvSpPr/>
              <p:nvPr/>
            </p:nvSpPr>
            <p:spPr bwMode="auto">
              <a:xfrm>
                <a:off x="5671" y="2867"/>
                <a:ext cx="130" cy="133"/>
              </a:xfrm>
              <a:custGeom>
                <a:avLst/>
                <a:gdLst>
                  <a:gd name="T0" fmla="*/ 48 w 55"/>
                  <a:gd name="T1" fmla="*/ 0 h 56"/>
                  <a:gd name="T2" fmla="*/ 0 w 55"/>
                  <a:gd name="T3" fmla="*/ 48 h 56"/>
                  <a:gd name="T4" fmla="*/ 6 w 55"/>
                  <a:gd name="T5" fmla="*/ 51 h 56"/>
                  <a:gd name="T6" fmla="*/ 8 w 55"/>
                  <a:gd name="T7" fmla="*/ 55 h 56"/>
                  <a:gd name="T8" fmla="*/ 9 w 55"/>
                  <a:gd name="T9" fmla="*/ 56 h 56"/>
                  <a:gd name="T10" fmla="*/ 55 w 55"/>
                  <a:gd name="T11" fmla="*/ 9 h 56"/>
                  <a:gd name="T12" fmla="*/ 50 w 55"/>
                  <a:gd name="T13" fmla="*/ 2 h 56"/>
                  <a:gd name="T14" fmla="*/ 48 w 55"/>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6">
                    <a:moveTo>
                      <a:pt x="48" y="0"/>
                    </a:moveTo>
                    <a:cubicBezTo>
                      <a:pt x="0" y="48"/>
                      <a:pt x="0" y="48"/>
                      <a:pt x="0" y="48"/>
                    </a:cubicBezTo>
                    <a:cubicBezTo>
                      <a:pt x="3" y="48"/>
                      <a:pt x="5" y="49"/>
                      <a:pt x="6" y="51"/>
                    </a:cubicBezTo>
                    <a:cubicBezTo>
                      <a:pt x="6" y="51"/>
                      <a:pt x="7" y="55"/>
                      <a:pt x="8" y="55"/>
                    </a:cubicBezTo>
                    <a:cubicBezTo>
                      <a:pt x="9" y="56"/>
                      <a:pt x="9" y="56"/>
                      <a:pt x="9" y="56"/>
                    </a:cubicBezTo>
                    <a:cubicBezTo>
                      <a:pt x="55" y="9"/>
                      <a:pt x="55" y="9"/>
                      <a:pt x="55" y="9"/>
                    </a:cubicBezTo>
                    <a:cubicBezTo>
                      <a:pt x="54" y="7"/>
                      <a:pt x="52" y="4"/>
                      <a:pt x="50" y="2"/>
                    </a:cubicBezTo>
                    <a:cubicBezTo>
                      <a:pt x="49" y="2"/>
                      <a:pt x="48" y="1"/>
                      <a:pt x="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1" name="Freeform 237"/>
              <p:cNvSpPr/>
              <p:nvPr/>
            </p:nvSpPr>
            <p:spPr bwMode="auto">
              <a:xfrm>
                <a:off x="6868" y="1493"/>
                <a:ext cx="326" cy="291"/>
              </a:xfrm>
              <a:custGeom>
                <a:avLst/>
                <a:gdLst>
                  <a:gd name="T0" fmla="*/ 123 w 138"/>
                  <a:gd name="T1" fmla="*/ 0 h 123"/>
                  <a:gd name="T2" fmla="*/ 109 w 138"/>
                  <a:gd name="T3" fmla="*/ 14 h 123"/>
                  <a:gd name="T4" fmla="*/ 109 w 138"/>
                  <a:gd name="T5" fmla="*/ 14 h 123"/>
                  <a:gd name="T6" fmla="*/ 109 w 138"/>
                  <a:gd name="T7" fmla="*/ 14 h 123"/>
                  <a:gd name="T8" fmla="*/ 109 w 138"/>
                  <a:gd name="T9" fmla="*/ 14 h 123"/>
                  <a:gd name="T10" fmla="*/ 107 w 138"/>
                  <a:gd name="T11" fmla="*/ 19 h 123"/>
                  <a:gd name="T12" fmla="*/ 107 w 138"/>
                  <a:gd name="T13" fmla="*/ 19 h 123"/>
                  <a:gd name="T14" fmla="*/ 107 w 138"/>
                  <a:gd name="T15" fmla="*/ 19 h 123"/>
                  <a:gd name="T16" fmla="*/ 107 w 138"/>
                  <a:gd name="T17" fmla="*/ 19 h 123"/>
                  <a:gd name="T18" fmla="*/ 105 w 138"/>
                  <a:gd name="T19" fmla="*/ 19 h 123"/>
                  <a:gd name="T20" fmla="*/ 105 w 138"/>
                  <a:gd name="T21" fmla="*/ 19 h 123"/>
                  <a:gd name="T22" fmla="*/ 105 w 138"/>
                  <a:gd name="T23" fmla="*/ 19 h 123"/>
                  <a:gd name="T24" fmla="*/ 104 w 138"/>
                  <a:gd name="T25" fmla="*/ 19 h 123"/>
                  <a:gd name="T26" fmla="*/ 104 w 138"/>
                  <a:gd name="T27" fmla="*/ 18 h 123"/>
                  <a:gd name="T28" fmla="*/ 104 w 138"/>
                  <a:gd name="T29" fmla="*/ 18 h 123"/>
                  <a:gd name="T30" fmla="*/ 104 w 138"/>
                  <a:gd name="T31" fmla="*/ 18 h 123"/>
                  <a:gd name="T32" fmla="*/ 0 w 138"/>
                  <a:gd name="T33" fmla="*/ 123 h 123"/>
                  <a:gd name="T34" fmla="*/ 1 w 138"/>
                  <a:gd name="T35" fmla="*/ 123 h 123"/>
                  <a:gd name="T36" fmla="*/ 11 w 138"/>
                  <a:gd name="T37" fmla="*/ 122 h 123"/>
                  <a:gd name="T38" fmla="*/ 17 w 138"/>
                  <a:gd name="T39" fmla="*/ 122 h 123"/>
                  <a:gd name="T40" fmla="*/ 138 w 138"/>
                  <a:gd name="T41" fmla="*/ 1 h 123"/>
                  <a:gd name="T42" fmla="*/ 123 w 138"/>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23">
                    <a:moveTo>
                      <a:pt x="123" y="0"/>
                    </a:moveTo>
                    <a:cubicBezTo>
                      <a:pt x="109" y="14"/>
                      <a:pt x="109" y="14"/>
                      <a:pt x="109" y="14"/>
                    </a:cubicBezTo>
                    <a:cubicBezTo>
                      <a:pt x="109" y="14"/>
                      <a:pt x="109" y="14"/>
                      <a:pt x="109" y="14"/>
                    </a:cubicBezTo>
                    <a:cubicBezTo>
                      <a:pt x="109" y="14"/>
                      <a:pt x="109" y="14"/>
                      <a:pt x="109" y="14"/>
                    </a:cubicBezTo>
                    <a:cubicBezTo>
                      <a:pt x="109" y="14"/>
                      <a:pt x="109" y="14"/>
                      <a:pt x="109" y="14"/>
                    </a:cubicBezTo>
                    <a:cubicBezTo>
                      <a:pt x="109" y="18"/>
                      <a:pt x="109" y="19"/>
                      <a:pt x="107" y="19"/>
                    </a:cubicBezTo>
                    <a:cubicBezTo>
                      <a:pt x="107" y="19"/>
                      <a:pt x="107" y="19"/>
                      <a:pt x="107" y="19"/>
                    </a:cubicBezTo>
                    <a:cubicBezTo>
                      <a:pt x="107" y="19"/>
                      <a:pt x="107" y="19"/>
                      <a:pt x="107" y="19"/>
                    </a:cubicBezTo>
                    <a:cubicBezTo>
                      <a:pt x="107" y="19"/>
                      <a:pt x="107" y="19"/>
                      <a:pt x="107" y="19"/>
                    </a:cubicBezTo>
                    <a:cubicBezTo>
                      <a:pt x="107" y="19"/>
                      <a:pt x="106" y="19"/>
                      <a:pt x="105" y="19"/>
                    </a:cubicBezTo>
                    <a:cubicBezTo>
                      <a:pt x="105" y="19"/>
                      <a:pt x="105" y="19"/>
                      <a:pt x="105" y="19"/>
                    </a:cubicBezTo>
                    <a:cubicBezTo>
                      <a:pt x="105" y="19"/>
                      <a:pt x="105" y="19"/>
                      <a:pt x="105" y="19"/>
                    </a:cubicBezTo>
                    <a:cubicBezTo>
                      <a:pt x="104" y="19"/>
                      <a:pt x="104" y="19"/>
                      <a:pt x="104" y="19"/>
                    </a:cubicBezTo>
                    <a:cubicBezTo>
                      <a:pt x="104" y="18"/>
                      <a:pt x="104" y="18"/>
                      <a:pt x="104" y="18"/>
                    </a:cubicBezTo>
                    <a:cubicBezTo>
                      <a:pt x="104" y="18"/>
                      <a:pt x="104" y="18"/>
                      <a:pt x="104" y="18"/>
                    </a:cubicBezTo>
                    <a:cubicBezTo>
                      <a:pt x="104" y="18"/>
                      <a:pt x="104" y="18"/>
                      <a:pt x="104" y="18"/>
                    </a:cubicBezTo>
                    <a:cubicBezTo>
                      <a:pt x="0" y="123"/>
                      <a:pt x="0" y="123"/>
                      <a:pt x="0" y="123"/>
                    </a:cubicBezTo>
                    <a:cubicBezTo>
                      <a:pt x="0" y="123"/>
                      <a:pt x="1" y="123"/>
                      <a:pt x="1" y="123"/>
                    </a:cubicBezTo>
                    <a:cubicBezTo>
                      <a:pt x="5" y="123"/>
                      <a:pt x="7" y="122"/>
                      <a:pt x="11" y="122"/>
                    </a:cubicBezTo>
                    <a:cubicBezTo>
                      <a:pt x="13" y="122"/>
                      <a:pt x="15" y="122"/>
                      <a:pt x="17" y="122"/>
                    </a:cubicBezTo>
                    <a:cubicBezTo>
                      <a:pt x="138" y="1"/>
                      <a:pt x="138" y="1"/>
                      <a:pt x="138" y="1"/>
                    </a:cubicBezTo>
                    <a:cubicBezTo>
                      <a:pt x="133" y="1"/>
                      <a:pt x="128" y="0"/>
                      <a:pt x="1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2" name="Freeform 238"/>
              <p:cNvSpPr/>
              <p:nvPr/>
            </p:nvSpPr>
            <p:spPr bwMode="auto">
              <a:xfrm>
                <a:off x="6333" y="2151"/>
                <a:ext cx="168" cy="170"/>
              </a:xfrm>
              <a:custGeom>
                <a:avLst/>
                <a:gdLst>
                  <a:gd name="T0" fmla="*/ 71 w 71"/>
                  <a:gd name="T1" fmla="*/ 0 h 72"/>
                  <a:gd name="T2" fmla="*/ 0 w 71"/>
                  <a:gd name="T3" fmla="*/ 71 h 72"/>
                  <a:gd name="T4" fmla="*/ 11 w 71"/>
                  <a:gd name="T5" fmla="*/ 72 h 72"/>
                  <a:gd name="T6" fmla="*/ 17 w 71"/>
                  <a:gd name="T7" fmla="*/ 70 h 72"/>
                  <a:gd name="T8" fmla="*/ 37 w 71"/>
                  <a:gd name="T9" fmla="*/ 50 h 72"/>
                  <a:gd name="T10" fmla="*/ 57 w 71"/>
                  <a:gd name="T11" fmla="*/ 23 h 72"/>
                  <a:gd name="T12" fmla="*/ 71 w 7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71" h="72">
                    <a:moveTo>
                      <a:pt x="71" y="0"/>
                    </a:moveTo>
                    <a:cubicBezTo>
                      <a:pt x="0" y="71"/>
                      <a:pt x="0" y="71"/>
                      <a:pt x="0" y="71"/>
                    </a:cubicBezTo>
                    <a:cubicBezTo>
                      <a:pt x="4" y="71"/>
                      <a:pt x="7" y="72"/>
                      <a:pt x="11" y="72"/>
                    </a:cubicBezTo>
                    <a:cubicBezTo>
                      <a:pt x="13" y="72"/>
                      <a:pt x="15" y="71"/>
                      <a:pt x="17" y="70"/>
                    </a:cubicBezTo>
                    <a:cubicBezTo>
                      <a:pt x="37" y="50"/>
                      <a:pt x="37" y="50"/>
                      <a:pt x="37" y="50"/>
                    </a:cubicBezTo>
                    <a:cubicBezTo>
                      <a:pt x="45" y="40"/>
                      <a:pt x="51" y="28"/>
                      <a:pt x="57" y="23"/>
                    </a:cubicBezTo>
                    <a:cubicBezTo>
                      <a:pt x="62" y="18"/>
                      <a:pt x="69" y="8"/>
                      <a:pt x="7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3" name="Freeform 239"/>
              <p:cNvSpPr/>
              <p:nvPr/>
            </p:nvSpPr>
            <p:spPr bwMode="auto">
              <a:xfrm>
                <a:off x="5643" y="3068"/>
                <a:ext cx="28" cy="41"/>
              </a:xfrm>
              <a:custGeom>
                <a:avLst/>
                <a:gdLst>
                  <a:gd name="T0" fmla="*/ 7 w 12"/>
                  <a:gd name="T1" fmla="*/ 0 h 17"/>
                  <a:gd name="T2" fmla="*/ 0 w 12"/>
                  <a:gd name="T3" fmla="*/ 6 h 17"/>
                  <a:gd name="T4" fmla="*/ 6 w 12"/>
                  <a:gd name="T5" fmla="*/ 17 h 17"/>
                  <a:gd name="T6" fmla="*/ 12 w 12"/>
                  <a:gd name="T7" fmla="*/ 11 h 17"/>
                  <a:gd name="T8" fmla="*/ 11 w 12"/>
                  <a:gd name="T9" fmla="*/ 9 h 17"/>
                  <a:gd name="T10" fmla="*/ 11 w 12"/>
                  <a:gd name="T11" fmla="*/ 9 h 17"/>
                  <a:gd name="T12" fmla="*/ 7 w 12"/>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2" h="17">
                    <a:moveTo>
                      <a:pt x="7" y="0"/>
                    </a:moveTo>
                    <a:cubicBezTo>
                      <a:pt x="0" y="6"/>
                      <a:pt x="0" y="6"/>
                      <a:pt x="0" y="6"/>
                    </a:cubicBezTo>
                    <a:cubicBezTo>
                      <a:pt x="3" y="8"/>
                      <a:pt x="5" y="13"/>
                      <a:pt x="6" y="17"/>
                    </a:cubicBezTo>
                    <a:cubicBezTo>
                      <a:pt x="12" y="11"/>
                      <a:pt x="12" y="11"/>
                      <a:pt x="12" y="11"/>
                    </a:cubicBezTo>
                    <a:cubicBezTo>
                      <a:pt x="11" y="10"/>
                      <a:pt x="11" y="9"/>
                      <a:pt x="11" y="9"/>
                    </a:cubicBezTo>
                    <a:cubicBezTo>
                      <a:pt x="11" y="9"/>
                      <a:pt x="11" y="9"/>
                      <a:pt x="11" y="9"/>
                    </a:cubicBezTo>
                    <a:cubicBezTo>
                      <a:pt x="11" y="3"/>
                      <a:pt x="9"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4" name="Freeform 240"/>
              <p:cNvSpPr/>
              <p:nvPr/>
            </p:nvSpPr>
            <p:spPr bwMode="auto">
              <a:xfrm>
                <a:off x="5719" y="2910"/>
                <a:ext cx="120" cy="123"/>
              </a:xfrm>
              <a:custGeom>
                <a:avLst/>
                <a:gdLst>
                  <a:gd name="T0" fmla="*/ 42 w 51"/>
                  <a:gd name="T1" fmla="*/ 0 h 52"/>
                  <a:gd name="T2" fmla="*/ 0 w 51"/>
                  <a:gd name="T3" fmla="*/ 42 h 52"/>
                  <a:gd name="T4" fmla="*/ 1 w 51"/>
                  <a:gd name="T5" fmla="*/ 43 h 52"/>
                  <a:gd name="T6" fmla="*/ 7 w 51"/>
                  <a:gd name="T7" fmla="*/ 52 h 52"/>
                  <a:gd name="T8" fmla="*/ 51 w 51"/>
                  <a:gd name="T9" fmla="*/ 7 h 52"/>
                  <a:gd name="T10" fmla="*/ 47 w 51"/>
                  <a:gd name="T11" fmla="*/ 4 h 52"/>
                  <a:gd name="T12" fmla="*/ 42 w 51"/>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1" h="52">
                    <a:moveTo>
                      <a:pt x="42" y="0"/>
                    </a:moveTo>
                    <a:cubicBezTo>
                      <a:pt x="0" y="42"/>
                      <a:pt x="0" y="42"/>
                      <a:pt x="0" y="42"/>
                    </a:cubicBezTo>
                    <a:cubicBezTo>
                      <a:pt x="0" y="43"/>
                      <a:pt x="1" y="43"/>
                      <a:pt x="1" y="43"/>
                    </a:cubicBezTo>
                    <a:cubicBezTo>
                      <a:pt x="5" y="47"/>
                      <a:pt x="2" y="51"/>
                      <a:pt x="7" y="52"/>
                    </a:cubicBezTo>
                    <a:cubicBezTo>
                      <a:pt x="51" y="7"/>
                      <a:pt x="51" y="7"/>
                      <a:pt x="51" y="7"/>
                    </a:cubicBezTo>
                    <a:cubicBezTo>
                      <a:pt x="50" y="6"/>
                      <a:pt x="49" y="5"/>
                      <a:pt x="47" y="4"/>
                    </a:cubicBezTo>
                    <a:cubicBezTo>
                      <a:pt x="45" y="3"/>
                      <a:pt x="44" y="1"/>
                      <a:pt x="4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5" name="Freeform 241"/>
              <p:cNvSpPr/>
              <p:nvPr/>
            </p:nvSpPr>
            <p:spPr bwMode="auto">
              <a:xfrm>
                <a:off x="5929" y="2612"/>
                <a:ext cx="187" cy="187"/>
              </a:xfrm>
              <a:custGeom>
                <a:avLst/>
                <a:gdLst>
                  <a:gd name="T0" fmla="*/ 79 w 79"/>
                  <a:gd name="T1" fmla="*/ 0 h 79"/>
                  <a:gd name="T2" fmla="*/ 0 w 79"/>
                  <a:gd name="T3" fmla="*/ 79 h 79"/>
                  <a:gd name="T4" fmla="*/ 5 w 79"/>
                  <a:gd name="T5" fmla="*/ 76 h 79"/>
                  <a:gd name="T6" fmla="*/ 9 w 79"/>
                  <a:gd name="T7" fmla="*/ 70 h 79"/>
                  <a:gd name="T8" fmla="*/ 17 w 79"/>
                  <a:gd name="T9" fmla="*/ 73 h 79"/>
                  <a:gd name="T10" fmla="*/ 23 w 79"/>
                  <a:gd name="T11" fmla="*/ 72 h 79"/>
                  <a:gd name="T12" fmla="*/ 61 w 79"/>
                  <a:gd name="T13" fmla="*/ 34 h 79"/>
                  <a:gd name="T14" fmla="*/ 74 w 79"/>
                  <a:gd name="T15" fmla="*/ 20 h 79"/>
                  <a:gd name="T16" fmla="*/ 79 w 79"/>
                  <a:gd name="T17" fmla="*/ 1 h 79"/>
                  <a:gd name="T18" fmla="*/ 79 w 79"/>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79" y="0"/>
                    </a:moveTo>
                    <a:cubicBezTo>
                      <a:pt x="0" y="79"/>
                      <a:pt x="0" y="79"/>
                      <a:pt x="0" y="79"/>
                    </a:cubicBezTo>
                    <a:cubicBezTo>
                      <a:pt x="2" y="78"/>
                      <a:pt x="4" y="77"/>
                      <a:pt x="5" y="76"/>
                    </a:cubicBezTo>
                    <a:cubicBezTo>
                      <a:pt x="5" y="76"/>
                      <a:pt x="8" y="70"/>
                      <a:pt x="9" y="70"/>
                    </a:cubicBezTo>
                    <a:cubicBezTo>
                      <a:pt x="12" y="70"/>
                      <a:pt x="14" y="73"/>
                      <a:pt x="17" y="73"/>
                    </a:cubicBezTo>
                    <a:cubicBezTo>
                      <a:pt x="19" y="73"/>
                      <a:pt x="21" y="72"/>
                      <a:pt x="23" y="72"/>
                    </a:cubicBezTo>
                    <a:cubicBezTo>
                      <a:pt x="61" y="34"/>
                      <a:pt x="61" y="34"/>
                      <a:pt x="61" y="34"/>
                    </a:cubicBezTo>
                    <a:cubicBezTo>
                      <a:pt x="64" y="29"/>
                      <a:pt x="70" y="20"/>
                      <a:pt x="74" y="20"/>
                    </a:cubicBezTo>
                    <a:cubicBezTo>
                      <a:pt x="74" y="13"/>
                      <a:pt x="79" y="10"/>
                      <a:pt x="79" y="1"/>
                    </a:cubicBezTo>
                    <a:cubicBezTo>
                      <a:pt x="79" y="0"/>
                      <a:pt x="79" y="0"/>
                      <a:pt x="7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6" name="Freeform 242"/>
              <p:cNvSpPr/>
              <p:nvPr/>
            </p:nvSpPr>
            <p:spPr bwMode="auto">
              <a:xfrm>
                <a:off x="6210" y="2456"/>
                <a:ext cx="62" cy="64"/>
              </a:xfrm>
              <a:custGeom>
                <a:avLst/>
                <a:gdLst>
                  <a:gd name="T0" fmla="*/ 26 w 26"/>
                  <a:gd name="T1" fmla="*/ 0 h 27"/>
                  <a:gd name="T2" fmla="*/ 0 w 26"/>
                  <a:gd name="T3" fmla="*/ 25 h 27"/>
                  <a:gd name="T4" fmla="*/ 0 w 26"/>
                  <a:gd name="T5" fmla="*/ 27 h 27"/>
                  <a:gd name="T6" fmla="*/ 4 w 26"/>
                  <a:gd name="T7" fmla="*/ 27 h 27"/>
                  <a:gd name="T8" fmla="*/ 11 w 26"/>
                  <a:gd name="T9" fmla="*/ 23 h 27"/>
                  <a:gd name="T10" fmla="*/ 20 w 26"/>
                  <a:gd name="T11" fmla="*/ 19 h 27"/>
                  <a:gd name="T12" fmla="*/ 26 w 26"/>
                  <a:gd name="T13" fmla="*/ 8 h 27"/>
                  <a:gd name="T14" fmla="*/ 26 w 2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6" y="0"/>
                    </a:moveTo>
                    <a:cubicBezTo>
                      <a:pt x="0" y="25"/>
                      <a:pt x="0" y="25"/>
                      <a:pt x="0" y="25"/>
                    </a:cubicBezTo>
                    <a:cubicBezTo>
                      <a:pt x="0" y="26"/>
                      <a:pt x="0" y="27"/>
                      <a:pt x="0" y="27"/>
                    </a:cubicBezTo>
                    <a:cubicBezTo>
                      <a:pt x="4" y="27"/>
                      <a:pt x="4" y="27"/>
                      <a:pt x="4" y="27"/>
                    </a:cubicBezTo>
                    <a:cubicBezTo>
                      <a:pt x="6" y="27"/>
                      <a:pt x="7" y="24"/>
                      <a:pt x="11" y="23"/>
                    </a:cubicBezTo>
                    <a:cubicBezTo>
                      <a:pt x="11" y="21"/>
                      <a:pt x="18" y="20"/>
                      <a:pt x="20" y="19"/>
                    </a:cubicBezTo>
                    <a:cubicBezTo>
                      <a:pt x="24" y="18"/>
                      <a:pt x="26" y="15"/>
                      <a:pt x="26" y="8"/>
                    </a:cubicBezTo>
                    <a:cubicBezTo>
                      <a:pt x="26" y="5"/>
                      <a:pt x="26" y="2"/>
                      <a:pt x="2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7" name="Freeform 243"/>
              <p:cNvSpPr/>
              <p:nvPr/>
            </p:nvSpPr>
            <p:spPr bwMode="auto">
              <a:xfrm>
                <a:off x="6820" y="1815"/>
                <a:ext cx="130" cy="130"/>
              </a:xfrm>
              <a:custGeom>
                <a:avLst/>
                <a:gdLst>
                  <a:gd name="T0" fmla="*/ 55 w 55"/>
                  <a:gd name="T1" fmla="*/ 0 h 55"/>
                  <a:gd name="T2" fmla="*/ 40 w 55"/>
                  <a:gd name="T3" fmla="*/ 8 h 55"/>
                  <a:gd name="T4" fmla="*/ 18 w 55"/>
                  <a:gd name="T5" fmla="*/ 34 h 55"/>
                  <a:gd name="T6" fmla="*/ 0 w 55"/>
                  <a:gd name="T7" fmla="*/ 55 h 55"/>
                  <a:gd name="T8" fmla="*/ 55 w 55"/>
                  <a:gd name="T9" fmla="*/ 0 h 55"/>
                </a:gdLst>
                <a:ahLst/>
                <a:cxnLst>
                  <a:cxn ang="0">
                    <a:pos x="T0" y="T1"/>
                  </a:cxn>
                  <a:cxn ang="0">
                    <a:pos x="T2" y="T3"/>
                  </a:cxn>
                  <a:cxn ang="0">
                    <a:pos x="T4" y="T5"/>
                  </a:cxn>
                  <a:cxn ang="0">
                    <a:pos x="T6" y="T7"/>
                  </a:cxn>
                  <a:cxn ang="0">
                    <a:pos x="T8" y="T9"/>
                  </a:cxn>
                </a:cxnLst>
                <a:rect l="0" t="0" r="r" b="b"/>
                <a:pathLst>
                  <a:path w="55" h="55">
                    <a:moveTo>
                      <a:pt x="55" y="0"/>
                    </a:moveTo>
                    <a:cubicBezTo>
                      <a:pt x="49" y="2"/>
                      <a:pt x="44" y="2"/>
                      <a:pt x="40" y="8"/>
                    </a:cubicBezTo>
                    <a:cubicBezTo>
                      <a:pt x="33" y="17"/>
                      <a:pt x="27" y="29"/>
                      <a:pt x="18" y="34"/>
                    </a:cubicBezTo>
                    <a:cubicBezTo>
                      <a:pt x="11" y="38"/>
                      <a:pt x="2" y="44"/>
                      <a:pt x="0" y="55"/>
                    </a:cubicBezTo>
                    <a:cubicBezTo>
                      <a:pt x="55" y="0"/>
                      <a:pt x="55" y="0"/>
                      <a:pt x="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8" name="Freeform 244"/>
              <p:cNvSpPr/>
              <p:nvPr/>
            </p:nvSpPr>
            <p:spPr bwMode="auto">
              <a:xfrm>
                <a:off x="6915" y="1500"/>
                <a:ext cx="340" cy="312"/>
              </a:xfrm>
              <a:custGeom>
                <a:avLst/>
                <a:gdLst>
                  <a:gd name="T0" fmla="*/ 131 w 144"/>
                  <a:gd name="T1" fmla="*/ 0 h 132"/>
                  <a:gd name="T2" fmla="*/ 0 w 144"/>
                  <a:gd name="T3" fmla="*/ 132 h 132"/>
                  <a:gd name="T4" fmla="*/ 26 w 144"/>
                  <a:gd name="T5" fmla="*/ 109 h 132"/>
                  <a:gd name="T6" fmla="*/ 26 w 144"/>
                  <a:gd name="T7" fmla="*/ 109 h 132"/>
                  <a:gd name="T8" fmla="*/ 34 w 144"/>
                  <a:gd name="T9" fmla="*/ 114 h 132"/>
                  <a:gd name="T10" fmla="*/ 144 w 144"/>
                  <a:gd name="T11" fmla="*/ 4 h 132"/>
                  <a:gd name="T12" fmla="*/ 131 w 144"/>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44" h="132">
                    <a:moveTo>
                      <a:pt x="131" y="0"/>
                    </a:moveTo>
                    <a:cubicBezTo>
                      <a:pt x="0" y="132"/>
                      <a:pt x="0" y="132"/>
                      <a:pt x="0" y="132"/>
                    </a:cubicBezTo>
                    <a:cubicBezTo>
                      <a:pt x="4" y="132"/>
                      <a:pt x="12" y="126"/>
                      <a:pt x="26" y="109"/>
                    </a:cubicBezTo>
                    <a:cubicBezTo>
                      <a:pt x="26" y="109"/>
                      <a:pt x="26" y="109"/>
                      <a:pt x="26" y="109"/>
                    </a:cubicBezTo>
                    <a:cubicBezTo>
                      <a:pt x="28" y="109"/>
                      <a:pt x="33" y="111"/>
                      <a:pt x="34" y="114"/>
                    </a:cubicBezTo>
                    <a:cubicBezTo>
                      <a:pt x="144" y="4"/>
                      <a:pt x="144" y="4"/>
                      <a:pt x="144" y="4"/>
                    </a:cubicBezTo>
                    <a:cubicBezTo>
                      <a:pt x="140" y="3"/>
                      <a:pt x="136" y="1"/>
                      <a:pt x="1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9" name="Freeform 245"/>
              <p:cNvSpPr/>
              <p:nvPr/>
            </p:nvSpPr>
            <p:spPr bwMode="auto">
              <a:xfrm>
                <a:off x="5756" y="2950"/>
                <a:ext cx="104" cy="125"/>
              </a:xfrm>
              <a:custGeom>
                <a:avLst/>
                <a:gdLst>
                  <a:gd name="T0" fmla="*/ 41 w 44"/>
                  <a:gd name="T1" fmla="*/ 0 h 53"/>
                  <a:gd name="T2" fmla="*/ 0 w 44"/>
                  <a:gd name="T3" fmla="*/ 41 h 53"/>
                  <a:gd name="T4" fmla="*/ 3 w 44"/>
                  <a:gd name="T5" fmla="*/ 41 h 53"/>
                  <a:gd name="T6" fmla="*/ 5 w 44"/>
                  <a:gd name="T7" fmla="*/ 45 h 53"/>
                  <a:gd name="T8" fmla="*/ 4 w 44"/>
                  <a:gd name="T9" fmla="*/ 50 h 53"/>
                  <a:gd name="T10" fmla="*/ 4 w 44"/>
                  <a:gd name="T11" fmla="*/ 53 h 53"/>
                  <a:gd name="T12" fmla="*/ 44 w 44"/>
                  <a:gd name="T13" fmla="*/ 13 h 53"/>
                  <a:gd name="T14" fmla="*/ 41 w 44"/>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3">
                    <a:moveTo>
                      <a:pt x="41" y="0"/>
                    </a:moveTo>
                    <a:cubicBezTo>
                      <a:pt x="0" y="41"/>
                      <a:pt x="0" y="41"/>
                      <a:pt x="0" y="41"/>
                    </a:cubicBezTo>
                    <a:cubicBezTo>
                      <a:pt x="1" y="41"/>
                      <a:pt x="2" y="41"/>
                      <a:pt x="3" y="41"/>
                    </a:cubicBezTo>
                    <a:cubicBezTo>
                      <a:pt x="3" y="42"/>
                      <a:pt x="4" y="45"/>
                      <a:pt x="5" y="45"/>
                    </a:cubicBezTo>
                    <a:cubicBezTo>
                      <a:pt x="4" y="46"/>
                      <a:pt x="4" y="47"/>
                      <a:pt x="4" y="50"/>
                    </a:cubicBezTo>
                    <a:cubicBezTo>
                      <a:pt x="4" y="51"/>
                      <a:pt x="4" y="52"/>
                      <a:pt x="4" y="53"/>
                    </a:cubicBezTo>
                    <a:cubicBezTo>
                      <a:pt x="44" y="13"/>
                      <a:pt x="44" y="13"/>
                      <a:pt x="44" y="13"/>
                    </a:cubicBezTo>
                    <a:cubicBezTo>
                      <a:pt x="43" y="9"/>
                      <a:pt x="42" y="4"/>
                      <a:pt x="4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0" name="Freeform 246"/>
              <p:cNvSpPr/>
              <p:nvPr/>
            </p:nvSpPr>
            <p:spPr bwMode="auto">
              <a:xfrm>
                <a:off x="6820" y="1519"/>
                <a:ext cx="492" cy="497"/>
              </a:xfrm>
              <a:custGeom>
                <a:avLst/>
                <a:gdLst>
                  <a:gd name="T0" fmla="*/ 196 w 208"/>
                  <a:gd name="T1" fmla="*/ 0 h 210"/>
                  <a:gd name="T2" fmla="*/ 0 w 208"/>
                  <a:gd name="T3" fmla="*/ 195 h 210"/>
                  <a:gd name="T4" fmla="*/ 2 w 208"/>
                  <a:gd name="T5" fmla="*/ 210 h 210"/>
                  <a:gd name="T6" fmla="*/ 66 w 208"/>
                  <a:gd name="T7" fmla="*/ 146 h 210"/>
                  <a:gd name="T8" fmla="*/ 81 w 208"/>
                  <a:gd name="T9" fmla="*/ 131 h 210"/>
                  <a:gd name="T10" fmla="*/ 208 w 208"/>
                  <a:gd name="T11" fmla="*/ 5 h 210"/>
                  <a:gd name="T12" fmla="*/ 196 w 208"/>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08" h="210">
                    <a:moveTo>
                      <a:pt x="196" y="0"/>
                    </a:moveTo>
                    <a:cubicBezTo>
                      <a:pt x="0" y="195"/>
                      <a:pt x="0" y="195"/>
                      <a:pt x="0" y="195"/>
                    </a:cubicBezTo>
                    <a:cubicBezTo>
                      <a:pt x="1" y="200"/>
                      <a:pt x="1" y="205"/>
                      <a:pt x="2" y="210"/>
                    </a:cubicBezTo>
                    <a:cubicBezTo>
                      <a:pt x="66" y="146"/>
                      <a:pt x="66" y="146"/>
                      <a:pt x="66" y="146"/>
                    </a:cubicBezTo>
                    <a:cubicBezTo>
                      <a:pt x="71" y="138"/>
                      <a:pt x="76" y="134"/>
                      <a:pt x="81" y="131"/>
                    </a:cubicBezTo>
                    <a:cubicBezTo>
                      <a:pt x="208" y="5"/>
                      <a:pt x="208" y="5"/>
                      <a:pt x="208" y="5"/>
                    </a:cubicBezTo>
                    <a:cubicBezTo>
                      <a:pt x="204" y="3"/>
                      <a:pt x="200" y="1"/>
                      <a:pt x="19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grpSp>
          <p:nvGrpSpPr>
            <p:cNvPr id="7" name="Group 448"/>
            <p:cNvGrpSpPr/>
            <p:nvPr/>
          </p:nvGrpSpPr>
          <p:grpSpPr bwMode="auto">
            <a:xfrm>
              <a:off x="4746327" y="2023100"/>
              <a:ext cx="7242030" cy="3539695"/>
              <a:chOff x="169" y="975"/>
              <a:chExt cx="7347" cy="3591"/>
            </a:xfrm>
          </p:grpSpPr>
          <p:sp>
            <p:nvSpPr>
              <p:cNvPr id="181" name="Freeform 248"/>
              <p:cNvSpPr/>
              <p:nvPr/>
            </p:nvSpPr>
            <p:spPr bwMode="auto">
              <a:xfrm>
                <a:off x="5669" y="3116"/>
                <a:ext cx="42" cy="49"/>
              </a:xfrm>
              <a:custGeom>
                <a:avLst/>
                <a:gdLst>
                  <a:gd name="T0" fmla="*/ 7 w 18"/>
                  <a:gd name="T1" fmla="*/ 0 h 21"/>
                  <a:gd name="T2" fmla="*/ 0 w 18"/>
                  <a:gd name="T3" fmla="*/ 8 h 21"/>
                  <a:gd name="T4" fmla="*/ 3 w 18"/>
                  <a:gd name="T5" fmla="*/ 21 h 21"/>
                  <a:gd name="T6" fmla="*/ 18 w 18"/>
                  <a:gd name="T7" fmla="*/ 6 h 21"/>
                  <a:gd name="T8" fmla="*/ 7 w 18"/>
                  <a:gd name="T9" fmla="*/ 0 h 21"/>
                </a:gdLst>
                <a:ahLst/>
                <a:cxnLst>
                  <a:cxn ang="0">
                    <a:pos x="T0" y="T1"/>
                  </a:cxn>
                  <a:cxn ang="0">
                    <a:pos x="T2" y="T3"/>
                  </a:cxn>
                  <a:cxn ang="0">
                    <a:pos x="T4" y="T5"/>
                  </a:cxn>
                  <a:cxn ang="0">
                    <a:pos x="T6" y="T7"/>
                  </a:cxn>
                  <a:cxn ang="0">
                    <a:pos x="T8" y="T9"/>
                  </a:cxn>
                </a:cxnLst>
                <a:rect l="0" t="0" r="r" b="b"/>
                <a:pathLst>
                  <a:path w="18" h="21">
                    <a:moveTo>
                      <a:pt x="7" y="0"/>
                    </a:moveTo>
                    <a:cubicBezTo>
                      <a:pt x="0" y="8"/>
                      <a:pt x="0" y="8"/>
                      <a:pt x="0" y="8"/>
                    </a:cubicBezTo>
                    <a:cubicBezTo>
                      <a:pt x="1" y="12"/>
                      <a:pt x="2" y="16"/>
                      <a:pt x="3" y="21"/>
                    </a:cubicBezTo>
                    <a:cubicBezTo>
                      <a:pt x="18" y="6"/>
                      <a:pt x="18" y="6"/>
                      <a:pt x="18" y="6"/>
                    </a:cubicBezTo>
                    <a:cubicBezTo>
                      <a:pt x="15" y="4"/>
                      <a:pt x="11"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2" name="Freeform 249"/>
              <p:cNvSpPr/>
              <p:nvPr/>
            </p:nvSpPr>
            <p:spPr bwMode="auto">
              <a:xfrm>
                <a:off x="5688" y="3146"/>
                <a:ext cx="52" cy="64"/>
              </a:xfrm>
              <a:custGeom>
                <a:avLst/>
                <a:gdLst>
                  <a:gd name="T0" fmla="*/ 19 w 22"/>
                  <a:gd name="T1" fmla="*/ 0 h 27"/>
                  <a:gd name="T2" fmla="*/ 0 w 22"/>
                  <a:gd name="T3" fmla="*/ 19 h 27"/>
                  <a:gd name="T4" fmla="*/ 8 w 22"/>
                  <a:gd name="T5" fmla="*/ 27 h 27"/>
                  <a:gd name="T6" fmla="*/ 20 w 22"/>
                  <a:gd name="T7" fmla="*/ 15 h 27"/>
                  <a:gd name="T8" fmla="*/ 20 w 22"/>
                  <a:gd name="T9" fmla="*/ 14 h 27"/>
                  <a:gd name="T10" fmla="*/ 22 w 22"/>
                  <a:gd name="T11" fmla="*/ 8 h 27"/>
                  <a:gd name="T12" fmla="*/ 19 w 2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2" h="27">
                    <a:moveTo>
                      <a:pt x="19" y="0"/>
                    </a:moveTo>
                    <a:cubicBezTo>
                      <a:pt x="0" y="19"/>
                      <a:pt x="0" y="19"/>
                      <a:pt x="0" y="19"/>
                    </a:cubicBezTo>
                    <a:cubicBezTo>
                      <a:pt x="2" y="22"/>
                      <a:pt x="5" y="25"/>
                      <a:pt x="8" y="27"/>
                    </a:cubicBezTo>
                    <a:cubicBezTo>
                      <a:pt x="20" y="15"/>
                      <a:pt x="20" y="15"/>
                      <a:pt x="20" y="15"/>
                    </a:cubicBezTo>
                    <a:cubicBezTo>
                      <a:pt x="20" y="14"/>
                      <a:pt x="20" y="14"/>
                      <a:pt x="20" y="14"/>
                    </a:cubicBezTo>
                    <a:cubicBezTo>
                      <a:pt x="20" y="12"/>
                      <a:pt x="22" y="12"/>
                      <a:pt x="22" y="8"/>
                    </a:cubicBezTo>
                    <a:cubicBezTo>
                      <a:pt x="22" y="5"/>
                      <a:pt x="21" y="2"/>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3" name="Freeform 250"/>
              <p:cNvSpPr/>
              <p:nvPr/>
            </p:nvSpPr>
            <p:spPr bwMode="auto">
              <a:xfrm>
                <a:off x="6832" y="1921"/>
                <a:ext cx="126" cy="154"/>
              </a:xfrm>
              <a:custGeom>
                <a:avLst/>
                <a:gdLst>
                  <a:gd name="T0" fmla="*/ 52 w 53"/>
                  <a:gd name="T1" fmla="*/ 0 h 65"/>
                  <a:gd name="T2" fmla="*/ 0 w 53"/>
                  <a:gd name="T3" fmla="*/ 53 h 65"/>
                  <a:gd name="T4" fmla="*/ 4 w 53"/>
                  <a:gd name="T5" fmla="*/ 65 h 65"/>
                  <a:gd name="T6" fmla="*/ 15 w 53"/>
                  <a:gd name="T7" fmla="*/ 54 h 65"/>
                  <a:gd name="T8" fmla="*/ 29 w 53"/>
                  <a:gd name="T9" fmla="*/ 40 h 65"/>
                  <a:gd name="T10" fmla="*/ 30 w 53"/>
                  <a:gd name="T11" fmla="*/ 39 h 65"/>
                  <a:gd name="T12" fmla="*/ 42 w 53"/>
                  <a:gd name="T13" fmla="*/ 23 h 65"/>
                  <a:gd name="T14" fmla="*/ 53 w 53"/>
                  <a:gd name="T15" fmla="*/ 5 h 65"/>
                  <a:gd name="T16" fmla="*/ 52 w 53"/>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5">
                    <a:moveTo>
                      <a:pt x="52" y="0"/>
                    </a:moveTo>
                    <a:cubicBezTo>
                      <a:pt x="0" y="53"/>
                      <a:pt x="0" y="53"/>
                      <a:pt x="0" y="53"/>
                    </a:cubicBezTo>
                    <a:cubicBezTo>
                      <a:pt x="1" y="58"/>
                      <a:pt x="2" y="62"/>
                      <a:pt x="4" y="65"/>
                    </a:cubicBezTo>
                    <a:cubicBezTo>
                      <a:pt x="15" y="54"/>
                      <a:pt x="15" y="54"/>
                      <a:pt x="15" y="54"/>
                    </a:cubicBezTo>
                    <a:cubicBezTo>
                      <a:pt x="18" y="48"/>
                      <a:pt x="22" y="42"/>
                      <a:pt x="29" y="40"/>
                    </a:cubicBezTo>
                    <a:cubicBezTo>
                      <a:pt x="30" y="39"/>
                      <a:pt x="30" y="39"/>
                      <a:pt x="30" y="39"/>
                    </a:cubicBezTo>
                    <a:cubicBezTo>
                      <a:pt x="29" y="31"/>
                      <a:pt x="42" y="29"/>
                      <a:pt x="42" y="23"/>
                    </a:cubicBezTo>
                    <a:cubicBezTo>
                      <a:pt x="42" y="13"/>
                      <a:pt x="53" y="10"/>
                      <a:pt x="53" y="5"/>
                    </a:cubicBezTo>
                    <a:cubicBezTo>
                      <a:pt x="53" y="3"/>
                      <a:pt x="53" y="2"/>
                      <a:pt x="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4" name="Freeform 251"/>
              <p:cNvSpPr/>
              <p:nvPr/>
            </p:nvSpPr>
            <p:spPr bwMode="auto">
              <a:xfrm>
                <a:off x="7052" y="1543"/>
                <a:ext cx="310" cy="295"/>
              </a:xfrm>
              <a:custGeom>
                <a:avLst/>
                <a:gdLst>
                  <a:gd name="T0" fmla="*/ 120 w 131"/>
                  <a:gd name="T1" fmla="*/ 0 h 125"/>
                  <a:gd name="T2" fmla="*/ 0 w 131"/>
                  <a:gd name="T3" fmla="*/ 120 h 125"/>
                  <a:gd name="T4" fmla="*/ 11 w 131"/>
                  <a:gd name="T5" fmla="*/ 125 h 125"/>
                  <a:gd name="T6" fmla="*/ 131 w 131"/>
                  <a:gd name="T7" fmla="*/ 5 h 125"/>
                  <a:gd name="T8" fmla="*/ 120 w 131"/>
                  <a:gd name="T9" fmla="*/ 0 h 125"/>
                </a:gdLst>
                <a:ahLst/>
                <a:cxnLst>
                  <a:cxn ang="0">
                    <a:pos x="T0" y="T1"/>
                  </a:cxn>
                  <a:cxn ang="0">
                    <a:pos x="T2" y="T3"/>
                  </a:cxn>
                  <a:cxn ang="0">
                    <a:pos x="T4" y="T5"/>
                  </a:cxn>
                  <a:cxn ang="0">
                    <a:pos x="T6" y="T7"/>
                  </a:cxn>
                  <a:cxn ang="0">
                    <a:pos x="T8" y="T9"/>
                  </a:cxn>
                </a:cxnLst>
                <a:rect l="0" t="0" r="r" b="b"/>
                <a:pathLst>
                  <a:path w="131" h="125">
                    <a:moveTo>
                      <a:pt x="120" y="0"/>
                    </a:moveTo>
                    <a:cubicBezTo>
                      <a:pt x="0" y="120"/>
                      <a:pt x="0" y="120"/>
                      <a:pt x="0" y="120"/>
                    </a:cubicBezTo>
                    <a:cubicBezTo>
                      <a:pt x="4" y="121"/>
                      <a:pt x="8" y="123"/>
                      <a:pt x="11" y="125"/>
                    </a:cubicBezTo>
                    <a:cubicBezTo>
                      <a:pt x="131" y="5"/>
                      <a:pt x="131" y="5"/>
                      <a:pt x="131" y="5"/>
                    </a:cubicBezTo>
                    <a:cubicBezTo>
                      <a:pt x="127" y="3"/>
                      <a:pt x="124" y="1"/>
                      <a:pt x="1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5" name="Freeform 252"/>
              <p:cNvSpPr/>
              <p:nvPr/>
            </p:nvSpPr>
            <p:spPr bwMode="auto">
              <a:xfrm>
                <a:off x="7116" y="1569"/>
                <a:ext cx="295" cy="269"/>
              </a:xfrm>
              <a:custGeom>
                <a:avLst/>
                <a:gdLst>
                  <a:gd name="T0" fmla="*/ 114 w 125"/>
                  <a:gd name="T1" fmla="*/ 0 h 114"/>
                  <a:gd name="T2" fmla="*/ 0 w 125"/>
                  <a:gd name="T3" fmla="*/ 114 h 114"/>
                  <a:gd name="T4" fmla="*/ 46 w 125"/>
                  <a:gd name="T5" fmla="*/ 84 h 114"/>
                  <a:gd name="T6" fmla="*/ 71 w 125"/>
                  <a:gd name="T7" fmla="*/ 59 h 114"/>
                  <a:gd name="T8" fmla="*/ 69 w 125"/>
                  <a:gd name="T9" fmla="*/ 57 h 114"/>
                  <a:gd name="T10" fmla="*/ 91 w 125"/>
                  <a:gd name="T11" fmla="*/ 39 h 114"/>
                  <a:gd name="T12" fmla="*/ 95 w 125"/>
                  <a:gd name="T13" fmla="*/ 28 h 114"/>
                  <a:gd name="T14" fmla="*/ 101 w 125"/>
                  <a:gd name="T15" fmla="*/ 29 h 114"/>
                  <a:gd name="T16" fmla="*/ 125 w 125"/>
                  <a:gd name="T17" fmla="*/ 5 h 114"/>
                  <a:gd name="T18" fmla="*/ 114 w 125"/>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4">
                    <a:moveTo>
                      <a:pt x="114" y="0"/>
                    </a:moveTo>
                    <a:cubicBezTo>
                      <a:pt x="0" y="114"/>
                      <a:pt x="0" y="114"/>
                      <a:pt x="0" y="114"/>
                    </a:cubicBezTo>
                    <a:cubicBezTo>
                      <a:pt x="17" y="109"/>
                      <a:pt x="31" y="92"/>
                      <a:pt x="46" y="84"/>
                    </a:cubicBezTo>
                    <a:cubicBezTo>
                      <a:pt x="71" y="59"/>
                      <a:pt x="71" y="59"/>
                      <a:pt x="71" y="59"/>
                    </a:cubicBezTo>
                    <a:cubicBezTo>
                      <a:pt x="70" y="58"/>
                      <a:pt x="69" y="58"/>
                      <a:pt x="69" y="57"/>
                    </a:cubicBezTo>
                    <a:cubicBezTo>
                      <a:pt x="69" y="44"/>
                      <a:pt x="87" y="46"/>
                      <a:pt x="91" y="39"/>
                    </a:cubicBezTo>
                    <a:cubicBezTo>
                      <a:pt x="92" y="36"/>
                      <a:pt x="89" y="28"/>
                      <a:pt x="95" y="28"/>
                    </a:cubicBezTo>
                    <a:cubicBezTo>
                      <a:pt x="97" y="28"/>
                      <a:pt x="99" y="28"/>
                      <a:pt x="101" y="29"/>
                    </a:cubicBezTo>
                    <a:cubicBezTo>
                      <a:pt x="125" y="5"/>
                      <a:pt x="125" y="5"/>
                      <a:pt x="125" y="5"/>
                    </a:cubicBezTo>
                    <a:cubicBezTo>
                      <a:pt x="121" y="3"/>
                      <a:pt x="117" y="1"/>
                      <a:pt x="1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6" name="Freeform 253"/>
              <p:cNvSpPr/>
              <p:nvPr/>
            </p:nvSpPr>
            <p:spPr bwMode="auto">
              <a:xfrm>
                <a:off x="7381" y="1590"/>
                <a:ext cx="85" cy="76"/>
              </a:xfrm>
              <a:custGeom>
                <a:avLst/>
                <a:gdLst>
                  <a:gd name="T0" fmla="*/ 24 w 36"/>
                  <a:gd name="T1" fmla="*/ 0 h 32"/>
                  <a:gd name="T2" fmla="*/ 0 w 36"/>
                  <a:gd name="T3" fmla="*/ 25 h 32"/>
                  <a:gd name="T4" fmla="*/ 9 w 36"/>
                  <a:gd name="T5" fmla="*/ 32 h 32"/>
                  <a:gd name="T6" fmla="*/ 36 w 36"/>
                  <a:gd name="T7" fmla="*/ 5 h 32"/>
                  <a:gd name="T8" fmla="*/ 24 w 36"/>
                  <a:gd name="T9" fmla="*/ 0 h 32"/>
                </a:gdLst>
                <a:ahLst/>
                <a:cxnLst>
                  <a:cxn ang="0">
                    <a:pos x="T0" y="T1"/>
                  </a:cxn>
                  <a:cxn ang="0">
                    <a:pos x="T2" y="T3"/>
                  </a:cxn>
                  <a:cxn ang="0">
                    <a:pos x="T4" y="T5"/>
                  </a:cxn>
                  <a:cxn ang="0">
                    <a:pos x="T6" y="T7"/>
                  </a:cxn>
                  <a:cxn ang="0">
                    <a:pos x="T8" y="T9"/>
                  </a:cxn>
                </a:cxnLst>
                <a:rect l="0" t="0" r="r" b="b"/>
                <a:pathLst>
                  <a:path w="36" h="32">
                    <a:moveTo>
                      <a:pt x="24" y="0"/>
                    </a:moveTo>
                    <a:cubicBezTo>
                      <a:pt x="0" y="25"/>
                      <a:pt x="0" y="25"/>
                      <a:pt x="0" y="25"/>
                    </a:cubicBezTo>
                    <a:cubicBezTo>
                      <a:pt x="3" y="27"/>
                      <a:pt x="6" y="29"/>
                      <a:pt x="9" y="32"/>
                    </a:cubicBezTo>
                    <a:cubicBezTo>
                      <a:pt x="36" y="5"/>
                      <a:pt x="36" y="5"/>
                      <a:pt x="36" y="5"/>
                    </a:cubicBezTo>
                    <a:cubicBezTo>
                      <a:pt x="32" y="3"/>
                      <a:pt x="28" y="2"/>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7" name="Freeform 254"/>
              <p:cNvSpPr/>
              <p:nvPr/>
            </p:nvSpPr>
            <p:spPr bwMode="auto">
              <a:xfrm>
                <a:off x="7272" y="1727"/>
                <a:ext cx="52" cy="31"/>
              </a:xfrm>
              <a:custGeom>
                <a:avLst/>
                <a:gdLst>
                  <a:gd name="T0" fmla="*/ 13 w 22"/>
                  <a:gd name="T1" fmla="*/ 0 h 13"/>
                  <a:gd name="T2" fmla="*/ 0 w 22"/>
                  <a:gd name="T3" fmla="*/ 13 h 13"/>
                  <a:gd name="T4" fmla="*/ 13 w 22"/>
                  <a:gd name="T5" fmla="*/ 0 h 13"/>
                </a:gdLst>
                <a:ahLst/>
                <a:cxnLst>
                  <a:cxn ang="0">
                    <a:pos x="T0" y="T1"/>
                  </a:cxn>
                  <a:cxn ang="0">
                    <a:pos x="T2" y="T3"/>
                  </a:cxn>
                  <a:cxn ang="0">
                    <a:pos x="T4" y="T5"/>
                  </a:cxn>
                </a:cxnLst>
                <a:rect l="0" t="0" r="r" b="b"/>
                <a:pathLst>
                  <a:path w="22" h="13">
                    <a:moveTo>
                      <a:pt x="13" y="0"/>
                    </a:moveTo>
                    <a:cubicBezTo>
                      <a:pt x="0" y="13"/>
                      <a:pt x="0" y="13"/>
                      <a:pt x="0" y="13"/>
                    </a:cubicBezTo>
                    <a:cubicBezTo>
                      <a:pt x="22" y="12"/>
                      <a:pt x="19" y="5"/>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8" name="Freeform 255"/>
              <p:cNvSpPr/>
              <p:nvPr/>
            </p:nvSpPr>
            <p:spPr bwMode="auto">
              <a:xfrm>
                <a:off x="7423" y="1614"/>
                <a:ext cx="93" cy="80"/>
              </a:xfrm>
              <a:custGeom>
                <a:avLst/>
                <a:gdLst>
                  <a:gd name="T0" fmla="*/ 29 w 39"/>
                  <a:gd name="T1" fmla="*/ 0 h 34"/>
                  <a:gd name="T2" fmla="*/ 0 w 39"/>
                  <a:gd name="T3" fmla="*/ 28 h 34"/>
                  <a:gd name="T4" fmla="*/ 11 w 39"/>
                  <a:gd name="T5" fmla="*/ 34 h 34"/>
                  <a:gd name="T6" fmla="*/ 25 w 39"/>
                  <a:gd name="T7" fmla="*/ 19 h 34"/>
                  <a:gd name="T8" fmla="*/ 27 w 39"/>
                  <a:gd name="T9" fmla="*/ 18 h 34"/>
                  <a:gd name="T10" fmla="*/ 39 w 39"/>
                  <a:gd name="T11" fmla="*/ 6 h 34"/>
                  <a:gd name="T12" fmla="*/ 29 w 39"/>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39" h="34">
                    <a:moveTo>
                      <a:pt x="29" y="0"/>
                    </a:moveTo>
                    <a:cubicBezTo>
                      <a:pt x="0" y="28"/>
                      <a:pt x="0" y="28"/>
                      <a:pt x="0" y="28"/>
                    </a:cubicBezTo>
                    <a:cubicBezTo>
                      <a:pt x="4" y="31"/>
                      <a:pt x="7" y="33"/>
                      <a:pt x="11" y="34"/>
                    </a:cubicBezTo>
                    <a:cubicBezTo>
                      <a:pt x="25" y="19"/>
                      <a:pt x="25" y="19"/>
                      <a:pt x="25" y="19"/>
                    </a:cubicBezTo>
                    <a:cubicBezTo>
                      <a:pt x="26" y="19"/>
                      <a:pt x="27" y="18"/>
                      <a:pt x="27" y="18"/>
                    </a:cubicBezTo>
                    <a:cubicBezTo>
                      <a:pt x="39" y="6"/>
                      <a:pt x="39" y="6"/>
                      <a:pt x="39" y="6"/>
                    </a:cubicBezTo>
                    <a:cubicBezTo>
                      <a:pt x="36" y="4"/>
                      <a:pt x="32" y="2"/>
                      <a:pt x="2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89" name="Freeform 256"/>
              <p:cNvSpPr/>
              <p:nvPr/>
            </p:nvSpPr>
            <p:spPr bwMode="auto">
              <a:xfrm>
                <a:off x="7289" y="1434"/>
                <a:ext cx="42" cy="30"/>
              </a:xfrm>
              <a:custGeom>
                <a:avLst/>
                <a:gdLst>
                  <a:gd name="T0" fmla="*/ 15 w 18"/>
                  <a:gd name="T1" fmla="*/ 0 h 13"/>
                  <a:gd name="T2" fmla="*/ 0 w 18"/>
                  <a:gd name="T3" fmla="*/ 10 h 13"/>
                  <a:gd name="T4" fmla="*/ 3 w 18"/>
                  <a:gd name="T5" fmla="*/ 13 h 13"/>
                  <a:gd name="T6" fmla="*/ 5 w 18"/>
                  <a:gd name="T7" fmla="*/ 13 h 13"/>
                  <a:gd name="T8" fmla="*/ 18 w 18"/>
                  <a:gd name="T9" fmla="*/ 0 h 13"/>
                  <a:gd name="T10" fmla="*/ 15 w 18"/>
                  <a:gd name="T11" fmla="*/ 0 h 13"/>
                </a:gdLst>
                <a:ahLst/>
                <a:cxnLst>
                  <a:cxn ang="0">
                    <a:pos x="T0" y="T1"/>
                  </a:cxn>
                  <a:cxn ang="0">
                    <a:pos x="T2" y="T3"/>
                  </a:cxn>
                  <a:cxn ang="0">
                    <a:pos x="T4" y="T5"/>
                  </a:cxn>
                  <a:cxn ang="0">
                    <a:pos x="T6" y="T7"/>
                  </a:cxn>
                  <a:cxn ang="0">
                    <a:pos x="T8" y="T9"/>
                  </a:cxn>
                  <a:cxn ang="0">
                    <a:pos x="T10" y="T11"/>
                  </a:cxn>
                </a:cxnLst>
                <a:rect l="0" t="0" r="r" b="b"/>
                <a:pathLst>
                  <a:path w="18" h="13">
                    <a:moveTo>
                      <a:pt x="15" y="0"/>
                    </a:moveTo>
                    <a:cubicBezTo>
                      <a:pt x="10" y="0"/>
                      <a:pt x="0" y="5"/>
                      <a:pt x="0" y="10"/>
                    </a:cubicBezTo>
                    <a:cubicBezTo>
                      <a:pt x="0" y="11"/>
                      <a:pt x="2" y="13"/>
                      <a:pt x="3" y="13"/>
                    </a:cubicBezTo>
                    <a:cubicBezTo>
                      <a:pt x="4" y="13"/>
                      <a:pt x="4" y="13"/>
                      <a:pt x="5" y="13"/>
                    </a:cubicBezTo>
                    <a:cubicBezTo>
                      <a:pt x="18" y="0"/>
                      <a:pt x="18" y="0"/>
                      <a:pt x="18" y="0"/>
                    </a:cubicBezTo>
                    <a:cubicBezTo>
                      <a:pt x="17" y="0"/>
                      <a:pt x="16" y="0"/>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0" name="Freeform 257"/>
              <p:cNvSpPr/>
              <p:nvPr/>
            </p:nvSpPr>
            <p:spPr bwMode="auto">
              <a:xfrm>
                <a:off x="7343" y="1443"/>
                <a:ext cx="19" cy="17"/>
              </a:xfrm>
              <a:custGeom>
                <a:avLst/>
                <a:gdLst>
                  <a:gd name="T0" fmla="*/ 6 w 8"/>
                  <a:gd name="T1" fmla="*/ 0 h 7"/>
                  <a:gd name="T2" fmla="*/ 0 w 8"/>
                  <a:gd name="T3" fmla="*/ 7 h 7"/>
                  <a:gd name="T4" fmla="*/ 8 w 8"/>
                  <a:gd name="T5" fmla="*/ 3 h 7"/>
                  <a:gd name="T6" fmla="*/ 6 w 8"/>
                  <a:gd name="T7" fmla="*/ 0 h 7"/>
                </a:gdLst>
                <a:ahLst/>
                <a:cxnLst>
                  <a:cxn ang="0">
                    <a:pos x="T0" y="T1"/>
                  </a:cxn>
                  <a:cxn ang="0">
                    <a:pos x="T2" y="T3"/>
                  </a:cxn>
                  <a:cxn ang="0">
                    <a:pos x="T4" y="T5"/>
                  </a:cxn>
                  <a:cxn ang="0">
                    <a:pos x="T6" y="T7"/>
                  </a:cxn>
                </a:cxnLst>
                <a:rect l="0" t="0" r="r" b="b"/>
                <a:pathLst>
                  <a:path w="8" h="7">
                    <a:moveTo>
                      <a:pt x="6" y="0"/>
                    </a:moveTo>
                    <a:cubicBezTo>
                      <a:pt x="0" y="7"/>
                      <a:pt x="0" y="7"/>
                      <a:pt x="0" y="7"/>
                    </a:cubicBezTo>
                    <a:cubicBezTo>
                      <a:pt x="4" y="6"/>
                      <a:pt x="8" y="5"/>
                      <a:pt x="8" y="3"/>
                    </a:cubicBezTo>
                    <a:cubicBezTo>
                      <a:pt x="8" y="2"/>
                      <a:pt x="7"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1" name="Freeform 258"/>
              <p:cNvSpPr/>
              <p:nvPr/>
            </p:nvSpPr>
            <p:spPr bwMode="auto">
              <a:xfrm>
                <a:off x="7073" y="1495"/>
                <a:ext cx="26" cy="14"/>
              </a:xfrm>
              <a:custGeom>
                <a:avLst/>
                <a:gdLst>
                  <a:gd name="T0" fmla="*/ 9 w 11"/>
                  <a:gd name="T1" fmla="*/ 0 h 6"/>
                  <a:gd name="T2" fmla="*/ 3 w 11"/>
                  <a:gd name="T3" fmla="*/ 0 h 6"/>
                  <a:gd name="T4" fmla="*/ 0 w 11"/>
                  <a:gd name="T5" fmla="*/ 3 h 6"/>
                  <a:gd name="T6" fmla="*/ 8 w 11"/>
                  <a:gd name="T7" fmla="*/ 6 h 6"/>
                  <a:gd name="T8" fmla="*/ 11 w 11"/>
                  <a:gd name="T9" fmla="*/ 3 h 6"/>
                  <a:gd name="T10" fmla="*/ 9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9" y="0"/>
                    </a:moveTo>
                    <a:cubicBezTo>
                      <a:pt x="3" y="0"/>
                      <a:pt x="3" y="0"/>
                      <a:pt x="3" y="0"/>
                    </a:cubicBezTo>
                    <a:cubicBezTo>
                      <a:pt x="0" y="3"/>
                      <a:pt x="0" y="3"/>
                      <a:pt x="0" y="3"/>
                    </a:cubicBezTo>
                    <a:cubicBezTo>
                      <a:pt x="2" y="5"/>
                      <a:pt x="5" y="6"/>
                      <a:pt x="8" y="6"/>
                    </a:cubicBezTo>
                    <a:cubicBezTo>
                      <a:pt x="9" y="6"/>
                      <a:pt x="11" y="5"/>
                      <a:pt x="11" y="3"/>
                    </a:cubicBezTo>
                    <a:cubicBezTo>
                      <a:pt x="11" y="2"/>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2" name="Freeform 259"/>
              <p:cNvSpPr/>
              <p:nvPr/>
            </p:nvSpPr>
            <p:spPr bwMode="auto">
              <a:xfrm>
                <a:off x="6395" y="1266"/>
                <a:ext cx="14" cy="14"/>
              </a:xfrm>
              <a:custGeom>
                <a:avLst/>
                <a:gdLst>
                  <a:gd name="T0" fmla="*/ 4 w 6"/>
                  <a:gd name="T1" fmla="*/ 0 h 6"/>
                  <a:gd name="T2" fmla="*/ 0 w 6"/>
                  <a:gd name="T3" fmla="*/ 3 h 6"/>
                  <a:gd name="T4" fmla="*/ 0 w 6"/>
                  <a:gd name="T5" fmla="*/ 3 h 6"/>
                  <a:gd name="T6" fmla="*/ 3 w 6"/>
                  <a:gd name="T7" fmla="*/ 6 h 6"/>
                  <a:gd name="T8" fmla="*/ 6 w 6"/>
                  <a:gd name="T9" fmla="*/ 2 h 6"/>
                  <a:gd name="T10" fmla="*/ 6 w 6"/>
                  <a:gd name="T11" fmla="*/ 2 h 6"/>
                  <a:gd name="T12" fmla="*/ 6 w 6"/>
                  <a:gd name="T13" fmla="*/ 2 h 6"/>
                  <a:gd name="T14" fmla="*/ 6 w 6"/>
                  <a:gd name="T15" fmla="*/ 1 h 6"/>
                  <a:gd name="T16" fmla="*/ 5 w 6"/>
                  <a:gd name="T17" fmla="*/ 1 h 6"/>
                  <a:gd name="T18" fmla="*/ 4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4" y="0"/>
                    </a:moveTo>
                    <a:cubicBezTo>
                      <a:pt x="0" y="3"/>
                      <a:pt x="0" y="3"/>
                      <a:pt x="0" y="3"/>
                    </a:cubicBezTo>
                    <a:cubicBezTo>
                      <a:pt x="0" y="3"/>
                      <a:pt x="0" y="3"/>
                      <a:pt x="0" y="3"/>
                    </a:cubicBezTo>
                    <a:cubicBezTo>
                      <a:pt x="0" y="5"/>
                      <a:pt x="1" y="6"/>
                      <a:pt x="3" y="6"/>
                    </a:cubicBezTo>
                    <a:cubicBezTo>
                      <a:pt x="5" y="6"/>
                      <a:pt x="5" y="4"/>
                      <a:pt x="6" y="2"/>
                    </a:cubicBezTo>
                    <a:cubicBezTo>
                      <a:pt x="6" y="2"/>
                      <a:pt x="6" y="2"/>
                      <a:pt x="6" y="2"/>
                    </a:cubicBezTo>
                    <a:cubicBezTo>
                      <a:pt x="6" y="2"/>
                      <a:pt x="6" y="2"/>
                      <a:pt x="6" y="2"/>
                    </a:cubicBezTo>
                    <a:cubicBezTo>
                      <a:pt x="6" y="1"/>
                      <a:pt x="6" y="1"/>
                      <a:pt x="6" y="1"/>
                    </a:cubicBezTo>
                    <a:cubicBezTo>
                      <a:pt x="5" y="1"/>
                      <a:pt x="5" y="1"/>
                      <a:pt x="5" y="1"/>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3" name="Freeform 260"/>
              <p:cNvSpPr/>
              <p:nvPr/>
            </p:nvSpPr>
            <p:spPr bwMode="auto">
              <a:xfrm>
                <a:off x="5908" y="1315"/>
                <a:ext cx="28" cy="19"/>
              </a:xfrm>
              <a:custGeom>
                <a:avLst/>
                <a:gdLst>
                  <a:gd name="T0" fmla="*/ 7 w 12"/>
                  <a:gd name="T1" fmla="*/ 0 h 8"/>
                  <a:gd name="T2" fmla="*/ 0 w 12"/>
                  <a:gd name="T3" fmla="*/ 5 h 8"/>
                  <a:gd name="T4" fmla="*/ 5 w 12"/>
                  <a:gd name="T5" fmla="*/ 8 h 8"/>
                  <a:gd name="T6" fmla="*/ 12 w 12"/>
                  <a:gd name="T7" fmla="*/ 1 h 8"/>
                  <a:gd name="T8" fmla="*/ 7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4" y="0"/>
                      <a:pt x="0" y="2"/>
                      <a:pt x="0" y="5"/>
                    </a:cubicBezTo>
                    <a:cubicBezTo>
                      <a:pt x="0" y="7"/>
                      <a:pt x="3" y="8"/>
                      <a:pt x="5" y="8"/>
                    </a:cubicBezTo>
                    <a:cubicBezTo>
                      <a:pt x="12" y="1"/>
                      <a:pt x="12" y="1"/>
                      <a:pt x="12" y="1"/>
                    </a:cubicBezTo>
                    <a:cubicBezTo>
                      <a:pt x="11" y="0"/>
                      <a:pt x="9"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4" name="Freeform 261"/>
              <p:cNvSpPr/>
              <p:nvPr/>
            </p:nvSpPr>
            <p:spPr bwMode="auto">
              <a:xfrm>
                <a:off x="5662" y="1110"/>
                <a:ext cx="94" cy="66"/>
              </a:xfrm>
              <a:custGeom>
                <a:avLst/>
                <a:gdLst>
                  <a:gd name="T0" fmla="*/ 28 w 40"/>
                  <a:gd name="T1" fmla="*/ 0 h 28"/>
                  <a:gd name="T2" fmla="*/ 0 w 40"/>
                  <a:gd name="T3" fmla="*/ 28 h 28"/>
                  <a:gd name="T4" fmla="*/ 1 w 40"/>
                  <a:gd name="T5" fmla="*/ 28 h 28"/>
                  <a:gd name="T6" fmla="*/ 17 w 40"/>
                  <a:gd name="T7" fmla="*/ 23 h 28"/>
                  <a:gd name="T8" fmla="*/ 22 w 40"/>
                  <a:gd name="T9" fmla="*/ 22 h 28"/>
                  <a:gd name="T10" fmla="*/ 40 w 40"/>
                  <a:gd name="T11" fmla="*/ 5 h 28"/>
                  <a:gd name="T12" fmla="*/ 32 w 40"/>
                  <a:gd name="T13" fmla="*/ 2 h 28"/>
                  <a:gd name="T14" fmla="*/ 27 w 40"/>
                  <a:gd name="T15" fmla="*/ 5 h 28"/>
                  <a:gd name="T16" fmla="*/ 28 w 4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8">
                    <a:moveTo>
                      <a:pt x="28" y="0"/>
                    </a:moveTo>
                    <a:cubicBezTo>
                      <a:pt x="0" y="28"/>
                      <a:pt x="0" y="28"/>
                      <a:pt x="0" y="28"/>
                    </a:cubicBezTo>
                    <a:cubicBezTo>
                      <a:pt x="1" y="28"/>
                      <a:pt x="1" y="28"/>
                      <a:pt x="1" y="28"/>
                    </a:cubicBezTo>
                    <a:cubicBezTo>
                      <a:pt x="17" y="23"/>
                      <a:pt x="17" y="23"/>
                      <a:pt x="17" y="23"/>
                    </a:cubicBezTo>
                    <a:cubicBezTo>
                      <a:pt x="17" y="23"/>
                      <a:pt x="20" y="23"/>
                      <a:pt x="22" y="22"/>
                    </a:cubicBezTo>
                    <a:cubicBezTo>
                      <a:pt x="40" y="5"/>
                      <a:pt x="40" y="5"/>
                      <a:pt x="40" y="5"/>
                    </a:cubicBezTo>
                    <a:cubicBezTo>
                      <a:pt x="37" y="3"/>
                      <a:pt x="34" y="2"/>
                      <a:pt x="32" y="2"/>
                    </a:cubicBezTo>
                    <a:cubicBezTo>
                      <a:pt x="30" y="2"/>
                      <a:pt x="29" y="4"/>
                      <a:pt x="27" y="5"/>
                    </a:cubicBezTo>
                    <a:cubicBezTo>
                      <a:pt x="28" y="3"/>
                      <a:pt x="28" y="2"/>
                      <a:pt x="2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5" name="Freeform 262"/>
              <p:cNvSpPr/>
              <p:nvPr/>
            </p:nvSpPr>
            <p:spPr bwMode="auto">
              <a:xfrm>
                <a:off x="5754" y="1138"/>
                <a:ext cx="24" cy="21"/>
              </a:xfrm>
              <a:custGeom>
                <a:avLst/>
                <a:gdLst>
                  <a:gd name="T0" fmla="*/ 9 w 10"/>
                  <a:gd name="T1" fmla="*/ 0 h 9"/>
                  <a:gd name="T2" fmla="*/ 0 w 10"/>
                  <a:gd name="T3" fmla="*/ 9 h 9"/>
                  <a:gd name="T4" fmla="*/ 10 w 10"/>
                  <a:gd name="T5" fmla="*/ 2 h 9"/>
                  <a:gd name="T6" fmla="*/ 9 w 10"/>
                  <a:gd name="T7" fmla="*/ 0 h 9"/>
                </a:gdLst>
                <a:ahLst/>
                <a:cxnLst>
                  <a:cxn ang="0">
                    <a:pos x="T0" y="T1"/>
                  </a:cxn>
                  <a:cxn ang="0">
                    <a:pos x="T2" y="T3"/>
                  </a:cxn>
                  <a:cxn ang="0">
                    <a:pos x="T4" y="T5"/>
                  </a:cxn>
                  <a:cxn ang="0">
                    <a:pos x="T6" y="T7"/>
                  </a:cxn>
                </a:cxnLst>
                <a:rect l="0" t="0" r="r" b="b"/>
                <a:pathLst>
                  <a:path w="10" h="9">
                    <a:moveTo>
                      <a:pt x="9" y="0"/>
                    </a:moveTo>
                    <a:cubicBezTo>
                      <a:pt x="0" y="9"/>
                      <a:pt x="0" y="9"/>
                      <a:pt x="0" y="9"/>
                    </a:cubicBezTo>
                    <a:cubicBezTo>
                      <a:pt x="5" y="8"/>
                      <a:pt x="10" y="6"/>
                      <a:pt x="10" y="2"/>
                    </a:cubicBezTo>
                    <a:cubicBezTo>
                      <a:pt x="10" y="1"/>
                      <a:pt x="10" y="1"/>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6" name="Freeform 263"/>
              <p:cNvSpPr/>
              <p:nvPr/>
            </p:nvSpPr>
            <p:spPr bwMode="auto">
              <a:xfrm>
                <a:off x="5477" y="1069"/>
                <a:ext cx="26" cy="22"/>
              </a:xfrm>
              <a:custGeom>
                <a:avLst/>
                <a:gdLst>
                  <a:gd name="T0" fmla="*/ 8 w 11"/>
                  <a:gd name="T1" fmla="*/ 0 h 9"/>
                  <a:gd name="T2" fmla="*/ 0 w 11"/>
                  <a:gd name="T3" fmla="*/ 4 h 9"/>
                  <a:gd name="T4" fmla="*/ 3 w 11"/>
                  <a:gd name="T5" fmla="*/ 9 h 9"/>
                  <a:gd name="T6" fmla="*/ 11 w 11"/>
                  <a:gd name="T7" fmla="*/ 1 h 9"/>
                  <a:gd name="T8" fmla="*/ 8 w 11"/>
                  <a:gd name="T9" fmla="*/ 0 h 9"/>
                </a:gdLst>
                <a:ahLst/>
                <a:cxnLst>
                  <a:cxn ang="0">
                    <a:pos x="T0" y="T1"/>
                  </a:cxn>
                  <a:cxn ang="0">
                    <a:pos x="T2" y="T3"/>
                  </a:cxn>
                  <a:cxn ang="0">
                    <a:pos x="T4" y="T5"/>
                  </a:cxn>
                  <a:cxn ang="0">
                    <a:pos x="T6" y="T7"/>
                  </a:cxn>
                  <a:cxn ang="0">
                    <a:pos x="T8" y="T9"/>
                  </a:cxn>
                </a:cxnLst>
                <a:rect l="0" t="0" r="r" b="b"/>
                <a:pathLst>
                  <a:path w="11" h="9">
                    <a:moveTo>
                      <a:pt x="8" y="0"/>
                    </a:moveTo>
                    <a:cubicBezTo>
                      <a:pt x="6" y="0"/>
                      <a:pt x="0" y="0"/>
                      <a:pt x="0" y="4"/>
                    </a:cubicBezTo>
                    <a:cubicBezTo>
                      <a:pt x="0" y="5"/>
                      <a:pt x="1" y="7"/>
                      <a:pt x="3" y="9"/>
                    </a:cubicBezTo>
                    <a:cubicBezTo>
                      <a:pt x="11" y="1"/>
                      <a:pt x="11" y="1"/>
                      <a:pt x="11" y="1"/>
                    </a:cubicBezTo>
                    <a:cubicBezTo>
                      <a:pt x="10" y="1"/>
                      <a:pt x="9"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7" name="Freeform 264"/>
              <p:cNvSpPr/>
              <p:nvPr/>
            </p:nvSpPr>
            <p:spPr bwMode="auto">
              <a:xfrm>
                <a:off x="5494" y="1017"/>
                <a:ext cx="64" cy="50"/>
              </a:xfrm>
              <a:custGeom>
                <a:avLst/>
                <a:gdLst>
                  <a:gd name="T0" fmla="*/ 27 w 27"/>
                  <a:gd name="T1" fmla="*/ 0 h 21"/>
                  <a:gd name="T2" fmla="*/ 0 w 27"/>
                  <a:gd name="T3" fmla="*/ 18 h 21"/>
                  <a:gd name="T4" fmla="*/ 6 w 27"/>
                  <a:gd name="T5" fmla="*/ 21 h 21"/>
                  <a:gd name="T6" fmla="*/ 27 w 27"/>
                  <a:gd name="T7" fmla="*/ 0 h 21"/>
                </a:gdLst>
                <a:ahLst/>
                <a:cxnLst>
                  <a:cxn ang="0">
                    <a:pos x="T0" y="T1"/>
                  </a:cxn>
                  <a:cxn ang="0">
                    <a:pos x="T2" y="T3"/>
                  </a:cxn>
                  <a:cxn ang="0">
                    <a:pos x="T4" y="T5"/>
                  </a:cxn>
                  <a:cxn ang="0">
                    <a:pos x="T6" y="T7"/>
                  </a:cxn>
                </a:cxnLst>
                <a:rect l="0" t="0" r="r" b="b"/>
                <a:pathLst>
                  <a:path w="27" h="21">
                    <a:moveTo>
                      <a:pt x="27" y="0"/>
                    </a:moveTo>
                    <a:cubicBezTo>
                      <a:pt x="16" y="3"/>
                      <a:pt x="11" y="14"/>
                      <a:pt x="0" y="18"/>
                    </a:cubicBezTo>
                    <a:cubicBezTo>
                      <a:pt x="2" y="19"/>
                      <a:pt x="4" y="20"/>
                      <a:pt x="6" y="21"/>
                    </a:cubicBezTo>
                    <a:cubicBezTo>
                      <a:pt x="27" y="0"/>
                      <a:pt x="27" y="0"/>
                      <a:pt x="2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8" name="Freeform 265"/>
              <p:cNvSpPr/>
              <p:nvPr/>
            </p:nvSpPr>
            <p:spPr bwMode="auto">
              <a:xfrm>
                <a:off x="5522" y="1077"/>
                <a:ext cx="52" cy="35"/>
              </a:xfrm>
              <a:custGeom>
                <a:avLst/>
                <a:gdLst>
                  <a:gd name="T0" fmla="*/ 22 w 22"/>
                  <a:gd name="T1" fmla="*/ 0 h 15"/>
                  <a:gd name="T2" fmla="*/ 0 w 22"/>
                  <a:gd name="T3" fmla="*/ 9 h 15"/>
                  <a:gd name="T4" fmla="*/ 7 w 22"/>
                  <a:gd name="T5" fmla="*/ 15 h 15"/>
                  <a:gd name="T6" fmla="*/ 22 w 22"/>
                  <a:gd name="T7" fmla="*/ 0 h 15"/>
                </a:gdLst>
                <a:ahLst/>
                <a:cxnLst>
                  <a:cxn ang="0">
                    <a:pos x="T0" y="T1"/>
                  </a:cxn>
                  <a:cxn ang="0">
                    <a:pos x="T2" y="T3"/>
                  </a:cxn>
                  <a:cxn ang="0">
                    <a:pos x="T4" y="T5"/>
                  </a:cxn>
                  <a:cxn ang="0">
                    <a:pos x="T6" y="T7"/>
                  </a:cxn>
                </a:cxnLst>
                <a:rect l="0" t="0" r="r" b="b"/>
                <a:pathLst>
                  <a:path w="22" h="15">
                    <a:moveTo>
                      <a:pt x="22" y="0"/>
                    </a:moveTo>
                    <a:cubicBezTo>
                      <a:pt x="13" y="3"/>
                      <a:pt x="10" y="6"/>
                      <a:pt x="0" y="9"/>
                    </a:cubicBezTo>
                    <a:cubicBezTo>
                      <a:pt x="2" y="10"/>
                      <a:pt x="4" y="13"/>
                      <a:pt x="7" y="15"/>
                    </a:cubicBezTo>
                    <a:cubicBezTo>
                      <a:pt x="22" y="0"/>
                      <a:pt x="22" y="0"/>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9" name="Freeform 266"/>
              <p:cNvSpPr/>
              <p:nvPr/>
            </p:nvSpPr>
            <p:spPr bwMode="auto">
              <a:xfrm>
                <a:off x="5539" y="1022"/>
                <a:ext cx="71" cy="55"/>
              </a:xfrm>
              <a:custGeom>
                <a:avLst/>
                <a:gdLst>
                  <a:gd name="T0" fmla="*/ 21 w 30"/>
                  <a:gd name="T1" fmla="*/ 0 h 23"/>
                  <a:gd name="T2" fmla="*/ 0 w 30"/>
                  <a:gd name="T3" fmla="*/ 22 h 23"/>
                  <a:gd name="T4" fmla="*/ 3 w 30"/>
                  <a:gd name="T5" fmla="*/ 22 h 23"/>
                  <a:gd name="T6" fmla="*/ 15 w 30"/>
                  <a:gd name="T7" fmla="*/ 23 h 23"/>
                  <a:gd name="T8" fmla="*/ 28 w 30"/>
                  <a:gd name="T9" fmla="*/ 10 h 23"/>
                  <a:gd name="T10" fmla="*/ 28 w 30"/>
                  <a:gd name="T11" fmla="*/ 10 h 23"/>
                  <a:gd name="T12" fmla="*/ 28 w 30"/>
                  <a:gd name="T13" fmla="*/ 10 h 23"/>
                  <a:gd name="T14" fmla="*/ 30 w 30"/>
                  <a:gd name="T15" fmla="*/ 8 h 23"/>
                  <a:gd name="T16" fmla="*/ 21 w 30"/>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3">
                    <a:moveTo>
                      <a:pt x="21" y="0"/>
                    </a:moveTo>
                    <a:cubicBezTo>
                      <a:pt x="0" y="22"/>
                      <a:pt x="0" y="22"/>
                      <a:pt x="0" y="22"/>
                    </a:cubicBezTo>
                    <a:cubicBezTo>
                      <a:pt x="1" y="22"/>
                      <a:pt x="2" y="22"/>
                      <a:pt x="3" y="22"/>
                    </a:cubicBezTo>
                    <a:cubicBezTo>
                      <a:pt x="5" y="22"/>
                      <a:pt x="12" y="23"/>
                      <a:pt x="15" y="23"/>
                    </a:cubicBezTo>
                    <a:cubicBezTo>
                      <a:pt x="28" y="10"/>
                      <a:pt x="28" y="10"/>
                      <a:pt x="28" y="10"/>
                    </a:cubicBezTo>
                    <a:cubicBezTo>
                      <a:pt x="28" y="10"/>
                      <a:pt x="28" y="10"/>
                      <a:pt x="28" y="10"/>
                    </a:cubicBezTo>
                    <a:cubicBezTo>
                      <a:pt x="28" y="10"/>
                      <a:pt x="28" y="10"/>
                      <a:pt x="28" y="10"/>
                    </a:cubicBezTo>
                    <a:cubicBezTo>
                      <a:pt x="30" y="8"/>
                      <a:pt x="30" y="8"/>
                      <a:pt x="30" y="8"/>
                    </a:cubicBezTo>
                    <a:cubicBezTo>
                      <a:pt x="27" y="6"/>
                      <a:pt x="24" y="3"/>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0" name="Freeform 267"/>
              <p:cNvSpPr/>
              <p:nvPr/>
            </p:nvSpPr>
            <p:spPr bwMode="auto">
              <a:xfrm>
                <a:off x="5562" y="1077"/>
                <a:ext cx="81" cy="54"/>
              </a:xfrm>
              <a:custGeom>
                <a:avLst/>
                <a:gdLst>
                  <a:gd name="T0" fmla="*/ 21 w 34"/>
                  <a:gd name="T1" fmla="*/ 0 h 23"/>
                  <a:gd name="T2" fmla="*/ 0 w 34"/>
                  <a:gd name="T3" fmla="*/ 20 h 23"/>
                  <a:gd name="T4" fmla="*/ 14 w 34"/>
                  <a:gd name="T5" fmla="*/ 23 h 23"/>
                  <a:gd name="T6" fmla="*/ 34 w 34"/>
                  <a:gd name="T7" fmla="*/ 3 h 23"/>
                  <a:gd name="T8" fmla="*/ 33 w 34"/>
                  <a:gd name="T9" fmla="*/ 3 h 23"/>
                  <a:gd name="T10" fmla="*/ 27 w 34"/>
                  <a:gd name="T11" fmla="*/ 3 h 23"/>
                  <a:gd name="T12" fmla="*/ 21 w 3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34" h="23">
                    <a:moveTo>
                      <a:pt x="21" y="0"/>
                    </a:moveTo>
                    <a:cubicBezTo>
                      <a:pt x="0" y="20"/>
                      <a:pt x="0" y="20"/>
                      <a:pt x="0" y="20"/>
                    </a:cubicBezTo>
                    <a:cubicBezTo>
                      <a:pt x="5" y="21"/>
                      <a:pt x="9" y="22"/>
                      <a:pt x="14" y="23"/>
                    </a:cubicBezTo>
                    <a:cubicBezTo>
                      <a:pt x="34" y="3"/>
                      <a:pt x="34" y="3"/>
                      <a:pt x="34" y="3"/>
                    </a:cubicBezTo>
                    <a:cubicBezTo>
                      <a:pt x="33" y="3"/>
                      <a:pt x="33" y="3"/>
                      <a:pt x="33" y="3"/>
                    </a:cubicBezTo>
                    <a:cubicBezTo>
                      <a:pt x="31" y="3"/>
                      <a:pt x="29" y="3"/>
                      <a:pt x="27" y="3"/>
                    </a:cubicBezTo>
                    <a:cubicBezTo>
                      <a:pt x="25" y="3"/>
                      <a:pt x="23" y="1"/>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1" name="Freeform 268"/>
              <p:cNvSpPr/>
              <p:nvPr/>
            </p:nvSpPr>
            <p:spPr bwMode="auto">
              <a:xfrm>
                <a:off x="5626" y="1103"/>
                <a:ext cx="33" cy="35"/>
              </a:xfrm>
              <a:custGeom>
                <a:avLst/>
                <a:gdLst>
                  <a:gd name="T0" fmla="*/ 14 w 14"/>
                  <a:gd name="T1" fmla="*/ 0 h 15"/>
                  <a:gd name="T2" fmla="*/ 0 w 14"/>
                  <a:gd name="T3" fmla="*/ 15 h 15"/>
                  <a:gd name="T4" fmla="*/ 6 w 14"/>
                  <a:gd name="T5" fmla="*/ 15 h 15"/>
                  <a:gd name="T6" fmla="*/ 13 w 14"/>
                  <a:gd name="T7" fmla="*/ 10 h 15"/>
                  <a:gd name="T8" fmla="*/ 8 w 14"/>
                  <a:gd name="T9" fmla="*/ 7 h 15"/>
                  <a:gd name="T10" fmla="*/ 14 w 14"/>
                  <a:gd name="T11" fmla="*/ 3 h 15"/>
                  <a:gd name="T12" fmla="*/ 14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0"/>
                    </a:moveTo>
                    <a:cubicBezTo>
                      <a:pt x="0" y="15"/>
                      <a:pt x="0" y="15"/>
                      <a:pt x="0" y="15"/>
                    </a:cubicBezTo>
                    <a:cubicBezTo>
                      <a:pt x="2" y="15"/>
                      <a:pt x="4" y="15"/>
                      <a:pt x="6" y="15"/>
                    </a:cubicBezTo>
                    <a:cubicBezTo>
                      <a:pt x="9" y="15"/>
                      <a:pt x="13" y="13"/>
                      <a:pt x="13" y="10"/>
                    </a:cubicBezTo>
                    <a:cubicBezTo>
                      <a:pt x="13" y="8"/>
                      <a:pt x="10" y="7"/>
                      <a:pt x="8" y="7"/>
                    </a:cubicBezTo>
                    <a:cubicBezTo>
                      <a:pt x="10" y="6"/>
                      <a:pt x="14" y="6"/>
                      <a:pt x="14" y="3"/>
                    </a:cubicBezTo>
                    <a:cubicBezTo>
                      <a:pt x="14" y="1"/>
                      <a:pt x="14" y="1"/>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2" name="Freeform 269"/>
              <p:cNvSpPr/>
              <p:nvPr/>
            </p:nvSpPr>
            <p:spPr bwMode="auto">
              <a:xfrm>
                <a:off x="5567" y="1214"/>
                <a:ext cx="21" cy="12"/>
              </a:xfrm>
              <a:custGeom>
                <a:avLst/>
                <a:gdLst>
                  <a:gd name="T0" fmla="*/ 9 w 9"/>
                  <a:gd name="T1" fmla="*/ 0 h 5"/>
                  <a:gd name="T2" fmla="*/ 5 w 9"/>
                  <a:gd name="T3" fmla="*/ 0 h 5"/>
                  <a:gd name="T4" fmla="*/ 0 w 9"/>
                  <a:gd name="T5" fmla="*/ 2 h 5"/>
                  <a:gd name="T6" fmla="*/ 3 w 9"/>
                  <a:gd name="T7" fmla="*/ 5 h 5"/>
                  <a:gd name="T8" fmla="*/ 4 w 9"/>
                  <a:gd name="T9" fmla="*/ 5 h 5"/>
                  <a:gd name="T10" fmla="*/ 9 w 9"/>
                  <a:gd name="T11" fmla="*/ 0 h 5"/>
                </a:gdLst>
                <a:ahLst/>
                <a:cxnLst>
                  <a:cxn ang="0">
                    <a:pos x="T0" y="T1"/>
                  </a:cxn>
                  <a:cxn ang="0">
                    <a:pos x="T2" y="T3"/>
                  </a:cxn>
                  <a:cxn ang="0">
                    <a:pos x="T4" y="T5"/>
                  </a:cxn>
                  <a:cxn ang="0">
                    <a:pos x="T6" y="T7"/>
                  </a:cxn>
                  <a:cxn ang="0">
                    <a:pos x="T8" y="T9"/>
                  </a:cxn>
                  <a:cxn ang="0">
                    <a:pos x="T10" y="T11"/>
                  </a:cxn>
                </a:cxnLst>
                <a:rect l="0" t="0" r="r" b="b"/>
                <a:pathLst>
                  <a:path w="9" h="5">
                    <a:moveTo>
                      <a:pt x="9" y="0"/>
                    </a:moveTo>
                    <a:cubicBezTo>
                      <a:pt x="5" y="0"/>
                      <a:pt x="5" y="0"/>
                      <a:pt x="5" y="0"/>
                    </a:cubicBezTo>
                    <a:cubicBezTo>
                      <a:pt x="4" y="0"/>
                      <a:pt x="2" y="2"/>
                      <a:pt x="0" y="2"/>
                    </a:cubicBezTo>
                    <a:cubicBezTo>
                      <a:pt x="1" y="4"/>
                      <a:pt x="2" y="5"/>
                      <a:pt x="3" y="5"/>
                    </a:cubicBezTo>
                    <a:cubicBezTo>
                      <a:pt x="4" y="5"/>
                      <a:pt x="4" y="5"/>
                      <a:pt x="4" y="5"/>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3" name="Freeform 270"/>
              <p:cNvSpPr/>
              <p:nvPr/>
            </p:nvSpPr>
            <p:spPr bwMode="auto">
              <a:xfrm>
                <a:off x="5458" y="1022"/>
                <a:ext cx="19" cy="7"/>
              </a:xfrm>
              <a:custGeom>
                <a:avLst/>
                <a:gdLst>
                  <a:gd name="T0" fmla="*/ 8 w 8"/>
                  <a:gd name="T1" fmla="*/ 0 h 3"/>
                  <a:gd name="T2" fmla="*/ 0 w 8"/>
                  <a:gd name="T3" fmla="*/ 0 h 3"/>
                  <a:gd name="T4" fmla="*/ 5 w 8"/>
                  <a:gd name="T5" fmla="*/ 3 h 3"/>
                  <a:gd name="T6" fmla="*/ 8 w 8"/>
                  <a:gd name="T7" fmla="*/ 0 h 3"/>
                </a:gdLst>
                <a:ahLst/>
                <a:cxnLst>
                  <a:cxn ang="0">
                    <a:pos x="T0" y="T1"/>
                  </a:cxn>
                  <a:cxn ang="0">
                    <a:pos x="T2" y="T3"/>
                  </a:cxn>
                  <a:cxn ang="0">
                    <a:pos x="T4" y="T5"/>
                  </a:cxn>
                  <a:cxn ang="0">
                    <a:pos x="T6" y="T7"/>
                  </a:cxn>
                </a:cxnLst>
                <a:rect l="0" t="0" r="r" b="b"/>
                <a:pathLst>
                  <a:path w="8" h="3">
                    <a:moveTo>
                      <a:pt x="8" y="0"/>
                    </a:moveTo>
                    <a:cubicBezTo>
                      <a:pt x="0" y="0"/>
                      <a:pt x="0" y="0"/>
                      <a:pt x="0" y="0"/>
                    </a:cubicBezTo>
                    <a:cubicBezTo>
                      <a:pt x="1" y="2"/>
                      <a:pt x="3" y="3"/>
                      <a:pt x="5" y="3"/>
                    </a:cubicBezTo>
                    <a:cubicBezTo>
                      <a:pt x="8" y="0"/>
                      <a:pt x="8"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4" name="Freeform 271"/>
              <p:cNvSpPr/>
              <p:nvPr/>
            </p:nvSpPr>
            <p:spPr bwMode="auto">
              <a:xfrm>
                <a:off x="6435" y="1247"/>
                <a:ext cx="26" cy="26"/>
              </a:xfrm>
              <a:custGeom>
                <a:avLst/>
                <a:gdLst>
                  <a:gd name="T0" fmla="*/ 11 w 11"/>
                  <a:gd name="T1" fmla="*/ 0 h 11"/>
                  <a:gd name="T2" fmla="*/ 0 w 11"/>
                  <a:gd name="T3" fmla="*/ 11 h 11"/>
                  <a:gd name="T4" fmla="*/ 11 w 11"/>
                  <a:gd name="T5" fmla="*/ 0 h 11"/>
                </a:gdLst>
                <a:ahLst/>
                <a:cxnLst>
                  <a:cxn ang="0">
                    <a:pos x="T0" y="T1"/>
                  </a:cxn>
                  <a:cxn ang="0">
                    <a:pos x="T2" y="T3"/>
                  </a:cxn>
                  <a:cxn ang="0">
                    <a:pos x="T4" y="T5"/>
                  </a:cxn>
                </a:cxnLst>
                <a:rect l="0" t="0" r="r" b="b"/>
                <a:pathLst>
                  <a:path w="11" h="11">
                    <a:moveTo>
                      <a:pt x="11" y="0"/>
                    </a:moveTo>
                    <a:cubicBezTo>
                      <a:pt x="5" y="1"/>
                      <a:pt x="0" y="6"/>
                      <a:pt x="0" y="11"/>
                    </a:cubicBezTo>
                    <a:cubicBezTo>
                      <a:pt x="11" y="0"/>
                      <a:pt x="11"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5" name="Freeform 272"/>
              <p:cNvSpPr/>
              <p:nvPr/>
            </p:nvSpPr>
            <p:spPr bwMode="auto">
              <a:xfrm>
                <a:off x="6444" y="1252"/>
                <a:ext cx="88" cy="56"/>
              </a:xfrm>
              <a:custGeom>
                <a:avLst/>
                <a:gdLst>
                  <a:gd name="T0" fmla="*/ 33 w 37"/>
                  <a:gd name="T1" fmla="*/ 0 h 24"/>
                  <a:gd name="T2" fmla="*/ 28 w 37"/>
                  <a:gd name="T3" fmla="*/ 8 h 24"/>
                  <a:gd name="T4" fmla="*/ 18 w 37"/>
                  <a:gd name="T5" fmla="*/ 2 h 24"/>
                  <a:gd name="T6" fmla="*/ 0 w 37"/>
                  <a:gd name="T7" fmla="*/ 20 h 24"/>
                  <a:gd name="T8" fmla="*/ 11 w 37"/>
                  <a:gd name="T9" fmla="*/ 24 h 24"/>
                  <a:gd name="T10" fmla="*/ 14 w 37"/>
                  <a:gd name="T11" fmla="*/ 23 h 24"/>
                  <a:gd name="T12" fmla="*/ 37 w 37"/>
                  <a:gd name="T13" fmla="*/ 0 h 24"/>
                  <a:gd name="T14" fmla="*/ 33 w 3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4">
                    <a:moveTo>
                      <a:pt x="33" y="0"/>
                    </a:moveTo>
                    <a:cubicBezTo>
                      <a:pt x="29" y="0"/>
                      <a:pt x="28" y="3"/>
                      <a:pt x="28" y="8"/>
                    </a:cubicBezTo>
                    <a:cubicBezTo>
                      <a:pt x="23" y="8"/>
                      <a:pt x="21" y="5"/>
                      <a:pt x="18" y="2"/>
                    </a:cubicBezTo>
                    <a:cubicBezTo>
                      <a:pt x="0" y="20"/>
                      <a:pt x="0" y="20"/>
                      <a:pt x="0" y="20"/>
                    </a:cubicBezTo>
                    <a:cubicBezTo>
                      <a:pt x="3" y="23"/>
                      <a:pt x="7" y="24"/>
                      <a:pt x="11" y="24"/>
                    </a:cubicBezTo>
                    <a:cubicBezTo>
                      <a:pt x="12" y="24"/>
                      <a:pt x="13" y="23"/>
                      <a:pt x="14" y="23"/>
                    </a:cubicBezTo>
                    <a:cubicBezTo>
                      <a:pt x="37" y="0"/>
                      <a:pt x="37" y="0"/>
                      <a:pt x="37" y="0"/>
                    </a:cubicBezTo>
                    <a:cubicBezTo>
                      <a:pt x="35" y="0"/>
                      <a:pt x="34" y="0"/>
                      <a:pt x="3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6" name="Freeform 273"/>
              <p:cNvSpPr/>
              <p:nvPr/>
            </p:nvSpPr>
            <p:spPr bwMode="auto">
              <a:xfrm>
                <a:off x="6525" y="1261"/>
                <a:ext cx="64" cy="40"/>
              </a:xfrm>
              <a:custGeom>
                <a:avLst/>
                <a:gdLst>
                  <a:gd name="T0" fmla="*/ 15 w 27"/>
                  <a:gd name="T1" fmla="*/ 0 h 17"/>
                  <a:gd name="T2" fmla="*/ 0 w 27"/>
                  <a:gd name="T3" fmla="*/ 14 h 17"/>
                  <a:gd name="T4" fmla="*/ 2 w 27"/>
                  <a:gd name="T5" fmla="*/ 14 h 17"/>
                  <a:gd name="T6" fmla="*/ 8 w 27"/>
                  <a:gd name="T7" fmla="*/ 17 h 17"/>
                  <a:gd name="T8" fmla="*/ 15 w 27"/>
                  <a:gd name="T9" fmla="*/ 15 h 17"/>
                  <a:gd name="T10" fmla="*/ 16 w 27"/>
                  <a:gd name="T11" fmla="*/ 15 h 17"/>
                  <a:gd name="T12" fmla="*/ 27 w 27"/>
                  <a:gd name="T13" fmla="*/ 4 h 17"/>
                  <a:gd name="T14" fmla="*/ 15 w 27"/>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7">
                    <a:moveTo>
                      <a:pt x="15" y="0"/>
                    </a:moveTo>
                    <a:cubicBezTo>
                      <a:pt x="0" y="14"/>
                      <a:pt x="0" y="14"/>
                      <a:pt x="0" y="14"/>
                    </a:cubicBezTo>
                    <a:cubicBezTo>
                      <a:pt x="1" y="14"/>
                      <a:pt x="1" y="14"/>
                      <a:pt x="2" y="14"/>
                    </a:cubicBezTo>
                    <a:cubicBezTo>
                      <a:pt x="4" y="14"/>
                      <a:pt x="5" y="17"/>
                      <a:pt x="8" y="17"/>
                    </a:cubicBezTo>
                    <a:cubicBezTo>
                      <a:pt x="11" y="17"/>
                      <a:pt x="13" y="15"/>
                      <a:pt x="15" y="15"/>
                    </a:cubicBezTo>
                    <a:cubicBezTo>
                      <a:pt x="16" y="15"/>
                      <a:pt x="16" y="15"/>
                      <a:pt x="16" y="15"/>
                    </a:cubicBezTo>
                    <a:cubicBezTo>
                      <a:pt x="27" y="4"/>
                      <a:pt x="27" y="4"/>
                      <a:pt x="27" y="4"/>
                    </a:cubicBezTo>
                    <a:cubicBezTo>
                      <a:pt x="24" y="3"/>
                      <a:pt x="19" y="1"/>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7" name="Freeform 274"/>
              <p:cNvSpPr/>
              <p:nvPr/>
            </p:nvSpPr>
            <p:spPr bwMode="auto">
              <a:xfrm>
                <a:off x="6501" y="1351"/>
                <a:ext cx="7" cy="7"/>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1" y="2"/>
                      <a:pt x="0" y="3"/>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8" name="Freeform 275"/>
              <p:cNvSpPr/>
              <p:nvPr/>
            </p:nvSpPr>
            <p:spPr bwMode="auto">
              <a:xfrm>
                <a:off x="6530" y="1346"/>
                <a:ext cx="35" cy="26"/>
              </a:xfrm>
              <a:custGeom>
                <a:avLst/>
                <a:gdLst>
                  <a:gd name="T0" fmla="*/ 9 w 15"/>
                  <a:gd name="T1" fmla="*/ 0 h 11"/>
                  <a:gd name="T2" fmla="*/ 0 w 15"/>
                  <a:gd name="T3" fmla="*/ 9 h 11"/>
                  <a:gd name="T4" fmla="*/ 6 w 15"/>
                  <a:gd name="T5" fmla="*/ 11 h 11"/>
                  <a:gd name="T6" fmla="*/ 14 w 15"/>
                  <a:gd name="T7" fmla="*/ 11 h 11"/>
                  <a:gd name="T8" fmla="*/ 15 w 15"/>
                  <a:gd name="T9" fmla="*/ 10 h 11"/>
                  <a:gd name="T10" fmla="*/ 9 w 15"/>
                  <a:gd name="T11" fmla="*/ 0 h 11"/>
                </a:gdLst>
                <a:ahLst/>
                <a:cxnLst>
                  <a:cxn ang="0">
                    <a:pos x="T0" y="T1"/>
                  </a:cxn>
                  <a:cxn ang="0">
                    <a:pos x="T2" y="T3"/>
                  </a:cxn>
                  <a:cxn ang="0">
                    <a:pos x="T4" y="T5"/>
                  </a:cxn>
                  <a:cxn ang="0">
                    <a:pos x="T6" y="T7"/>
                  </a:cxn>
                  <a:cxn ang="0">
                    <a:pos x="T8" y="T9"/>
                  </a:cxn>
                  <a:cxn ang="0">
                    <a:pos x="T10" y="T11"/>
                  </a:cxn>
                </a:cxnLst>
                <a:rect l="0" t="0" r="r" b="b"/>
                <a:pathLst>
                  <a:path w="15" h="11">
                    <a:moveTo>
                      <a:pt x="9" y="0"/>
                    </a:moveTo>
                    <a:cubicBezTo>
                      <a:pt x="0" y="9"/>
                      <a:pt x="0" y="9"/>
                      <a:pt x="0" y="9"/>
                    </a:cubicBezTo>
                    <a:cubicBezTo>
                      <a:pt x="2" y="9"/>
                      <a:pt x="4" y="10"/>
                      <a:pt x="6" y="11"/>
                    </a:cubicBezTo>
                    <a:cubicBezTo>
                      <a:pt x="14" y="11"/>
                      <a:pt x="14" y="11"/>
                      <a:pt x="14" y="11"/>
                    </a:cubicBezTo>
                    <a:cubicBezTo>
                      <a:pt x="15" y="10"/>
                      <a:pt x="15" y="10"/>
                      <a:pt x="15" y="10"/>
                    </a:cubicBezTo>
                    <a:cubicBezTo>
                      <a:pt x="15" y="5"/>
                      <a:pt x="12" y="1"/>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09" name="Freeform 276"/>
              <p:cNvSpPr/>
              <p:nvPr/>
            </p:nvSpPr>
            <p:spPr bwMode="auto">
              <a:xfrm>
                <a:off x="6626" y="1273"/>
                <a:ext cx="29" cy="19"/>
              </a:xfrm>
              <a:custGeom>
                <a:avLst/>
                <a:gdLst>
                  <a:gd name="T0" fmla="*/ 0 w 12"/>
                  <a:gd name="T1" fmla="*/ 0 h 8"/>
                  <a:gd name="T2" fmla="*/ 3 w 12"/>
                  <a:gd name="T3" fmla="*/ 3 h 8"/>
                  <a:gd name="T4" fmla="*/ 7 w 12"/>
                  <a:gd name="T5" fmla="*/ 8 h 8"/>
                  <a:gd name="T6" fmla="*/ 12 w 12"/>
                  <a:gd name="T7" fmla="*/ 3 h 8"/>
                  <a:gd name="T8" fmla="*/ 0 w 12"/>
                  <a:gd name="T9" fmla="*/ 0 h 8"/>
                </a:gdLst>
                <a:ahLst/>
                <a:cxnLst>
                  <a:cxn ang="0">
                    <a:pos x="T0" y="T1"/>
                  </a:cxn>
                  <a:cxn ang="0">
                    <a:pos x="T2" y="T3"/>
                  </a:cxn>
                  <a:cxn ang="0">
                    <a:pos x="T4" y="T5"/>
                  </a:cxn>
                  <a:cxn ang="0">
                    <a:pos x="T6" y="T7"/>
                  </a:cxn>
                  <a:cxn ang="0">
                    <a:pos x="T8" y="T9"/>
                  </a:cxn>
                </a:cxnLst>
                <a:rect l="0" t="0" r="r" b="b"/>
                <a:pathLst>
                  <a:path w="12" h="8">
                    <a:moveTo>
                      <a:pt x="0" y="0"/>
                    </a:moveTo>
                    <a:cubicBezTo>
                      <a:pt x="3" y="3"/>
                      <a:pt x="3" y="3"/>
                      <a:pt x="3" y="3"/>
                    </a:cubicBezTo>
                    <a:cubicBezTo>
                      <a:pt x="3" y="5"/>
                      <a:pt x="5" y="7"/>
                      <a:pt x="7" y="8"/>
                    </a:cubicBezTo>
                    <a:cubicBezTo>
                      <a:pt x="12" y="3"/>
                      <a:pt x="12" y="3"/>
                      <a:pt x="12" y="3"/>
                    </a:cubicBezTo>
                    <a:cubicBezTo>
                      <a:pt x="6" y="2"/>
                      <a:pt x="1"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0" name="Freeform 277"/>
              <p:cNvSpPr/>
              <p:nvPr/>
            </p:nvSpPr>
            <p:spPr bwMode="auto">
              <a:xfrm>
                <a:off x="6667" y="1285"/>
                <a:ext cx="52" cy="21"/>
              </a:xfrm>
              <a:custGeom>
                <a:avLst/>
                <a:gdLst>
                  <a:gd name="T0" fmla="*/ 8 w 22"/>
                  <a:gd name="T1" fmla="*/ 0 h 9"/>
                  <a:gd name="T2" fmla="*/ 0 w 22"/>
                  <a:gd name="T3" fmla="*/ 8 h 9"/>
                  <a:gd name="T4" fmla="*/ 9 w 22"/>
                  <a:gd name="T5" fmla="*/ 9 h 9"/>
                  <a:gd name="T6" fmla="*/ 16 w 22"/>
                  <a:gd name="T7" fmla="*/ 8 h 9"/>
                  <a:gd name="T8" fmla="*/ 22 w 22"/>
                  <a:gd name="T9" fmla="*/ 3 h 9"/>
                  <a:gd name="T10" fmla="*/ 20 w 22"/>
                  <a:gd name="T11" fmla="*/ 1 h 9"/>
                  <a:gd name="T12" fmla="*/ 8 w 2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8" y="0"/>
                    </a:moveTo>
                    <a:cubicBezTo>
                      <a:pt x="0" y="8"/>
                      <a:pt x="0" y="8"/>
                      <a:pt x="0" y="8"/>
                    </a:cubicBezTo>
                    <a:cubicBezTo>
                      <a:pt x="3" y="9"/>
                      <a:pt x="6" y="9"/>
                      <a:pt x="9" y="9"/>
                    </a:cubicBezTo>
                    <a:cubicBezTo>
                      <a:pt x="11" y="9"/>
                      <a:pt x="14" y="9"/>
                      <a:pt x="16" y="8"/>
                    </a:cubicBezTo>
                    <a:cubicBezTo>
                      <a:pt x="22" y="3"/>
                      <a:pt x="22" y="3"/>
                      <a:pt x="22" y="3"/>
                    </a:cubicBezTo>
                    <a:cubicBezTo>
                      <a:pt x="21" y="2"/>
                      <a:pt x="21" y="1"/>
                      <a:pt x="20" y="1"/>
                    </a:cubicBezTo>
                    <a:cubicBezTo>
                      <a:pt x="19" y="1"/>
                      <a:pt x="14" y="1"/>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1" name="Freeform 278"/>
              <p:cNvSpPr/>
              <p:nvPr/>
            </p:nvSpPr>
            <p:spPr bwMode="auto">
              <a:xfrm>
                <a:off x="6496" y="1327"/>
                <a:ext cx="19" cy="19"/>
              </a:xfrm>
              <a:custGeom>
                <a:avLst/>
                <a:gdLst>
                  <a:gd name="T0" fmla="*/ 4 w 8"/>
                  <a:gd name="T1" fmla="*/ 0 h 8"/>
                  <a:gd name="T2" fmla="*/ 0 w 8"/>
                  <a:gd name="T3" fmla="*/ 4 h 8"/>
                  <a:gd name="T4" fmla="*/ 3 w 8"/>
                  <a:gd name="T5" fmla="*/ 8 h 8"/>
                  <a:gd name="T6" fmla="*/ 8 w 8"/>
                  <a:gd name="T7" fmla="*/ 4 h 8"/>
                  <a:gd name="T8" fmla="*/ 4 w 8"/>
                  <a:gd name="T9" fmla="*/ 0 h 8"/>
                </a:gdLst>
                <a:ahLst/>
                <a:cxnLst>
                  <a:cxn ang="0">
                    <a:pos x="T0" y="T1"/>
                  </a:cxn>
                  <a:cxn ang="0">
                    <a:pos x="T2" y="T3"/>
                  </a:cxn>
                  <a:cxn ang="0">
                    <a:pos x="T4" y="T5"/>
                  </a:cxn>
                  <a:cxn ang="0">
                    <a:pos x="T6" y="T7"/>
                  </a:cxn>
                  <a:cxn ang="0">
                    <a:pos x="T8" y="T9"/>
                  </a:cxn>
                </a:cxnLst>
                <a:rect l="0" t="0" r="r" b="b"/>
                <a:pathLst>
                  <a:path w="8" h="8">
                    <a:moveTo>
                      <a:pt x="4" y="0"/>
                    </a:moveTo>
                    <a:cubicBezTo>
                      <a:pt x="2" y="0"/>
                      <a:pt x="0" y="1"/>
                      <a:pt x="0" y="4"/>
                    </a:cubicBezTo>
                    <a:cubicBezTo>
                      <a:pt x="0" y="7"/>
                      <a:pt x="0" y="8"/>
                      <a:pt x="3" y="8"/>
                    </a:cubicBezTo>
                    <a:cubicBezTo>
                      <a:pt x="5" y="8"/>
                      <a:pt x="8" y="7"/>
                      <a:pt x="8" y="4"/>
                    </a:cubicBezTo>
                    <a:cubicBezTo>
                      <a:pt x="8" y="1"/>
                      <a:pt x="6"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2" name="Freeform 279"/>
              <p:cNvSpPr/>
              <p:nvPr/>
            </p:nvSpPr>
            <p:spPr bwMode="auto">
              <a:xfrm>
                <a:off x="2084" y="4287"/>
                <a:ext cx="17" cy="26"/>
              </a:xfrm>
              <a:custGeom>
                <a:avLst/>
                <a:gdLst>
                  <a:gd name="T0" fmla="*/ 7 w 7"/>
                  <a:gd name="T1" fmla="*/ 0 h 11"/>
                  <a:gd name="T2" fmla="*/ 0 w 7"/>
                  <a:gd name="T3" fmla="*/ 7 h 11"/>
                  <a:gd name="T4" fmla="*/ 4 w 7"/>
                  <a:gd name="T5" fmla="*/ 11 h 11"/>
                  <a:gd name="T6" fmla="*/ 7 w 7"/>
                  <a:gd name="T7" fmla="*/ 0 h 11"/>
                </a:gdLst>
                <a:ahLst/>
                <a:cxnLst>
                  <a:cxn ang="0">
                    <a:pos x="T0" y="T1"/>
                  </a:cxn>
                  <a:cxn ang="0">
                    <a:pos x="T2" y="T3"/>
                  </a:cxn>
                  <a:cxn ang="0">
                    <a:pos x="T4" y="T5"/>
                  </a:cxn>
                  <a:cxn ang="0">
                    <a:pos x="T6" y="T7"/>
                  </a:cxn>
                </a:cxnLst>
                <a:rect l="0" t="0" r="r" b="b"/>
                <a:pathLst>
                  <a:path w="7" h="11">
                    <a:moveTo>
                      <a:pt x="7" y="0"/>
                    </a:moveTo>
                    <a:cubicBezTo>
                      <a:pt x="0" y="7"/>
                      <a:pt x="0" y="7"/>
                      <a:pt x="0" y="7"/>
                    </a:cubicBezTo>
                    <a:cubicBezTo>
                      <a:pt x="1" y="9"/>
                      <a:pt x="1" y="11"/>
                      <a:pt x="4" y="11"/>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3" name="Freeform 280"/>
              <p:cNvSpPr/>
              <p:nvPr/>
            </p:nvSpPr>
            <p:spPr bwMode="auto">
              <a:xfrm>
                <a:off x="2271" y="4175"/>
                <a:ext cx="47" cy="38"/>
              </a:xfrm>
              <a:custGeom>
                <a:avLst/>
                <a:gdLst>
                  <a:gd name="T0" fmla="*/ 6 w 20"/>
                  <a:gd name="T1" fmla="*/ 0 h 16"/>
                  <a:gd name="T2" fmla="*/ 0 w 20"/>
                  <a:gd name="T3" fmla="*/ 6 h 16"/>
                  <a:gd name="T4" fmla="*/ 6 w 20"/>
                  <a:gd name="T5" fmla="*/ 16 h 16"/>
                  <a:gd name="T6" fmla="*/ 8 w 20"/>
                  <a:gd name="T7" fmla="*/ 15 h 16"/>
                  <a:gd name="T8" fmla="*/ 8 w 20"/>
                  <a:gd name="T9" fmla="*/ 15 h 16"/>
                  <a:gd name="T10" fmla="*/ 8 w 20"/>
                  <a:gd name="T11" fmla="*/ 15 h 16"/>
                  <a:gd name="T12" fmla="*/ 20 w 20"/>
                  <a:gd name="T13" fmla="*/ 3 h 16"/>
                  <a:gd name="T14" fmla="*/ 17 w 20"/>
                  <a:gd name="T15" fmla="*/ 4 h 16"/>
                  <a:gd name="T16" fmla="*/ 17 w 20"/>
                  <a:gd name="T17" fmla="*/ 4 h 16"/>
                  <a:gd name="T18" fmla="*/ 17 w 20"/>
                  <a:gd name="T19" fmla="*/ 4 h 16"/>
                  <a:gd name="T20" fmla="*/ 6 w 20"/>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6">
                    <a:moveTo>
                      <a:pt x="6" y="0"/>
                    </a:moveTo>
                    <a:cubicBezTo>
                      <a:pt x="0" y="6"/>
                      <a:pt x="0" y="6"/>
                      <a:pt x="0" y="6"/>
                    </a:cubicBezTo>
                    <a:cubicBezTo>
                      <a:pt x="1" y="10"/>
                      <a:pt x="4" y="16"/>
                      <a:pt x="6" y="16"/>
                    </a:cubicBezTo>
                    <a:cubicBezTo>
                      <a:pt x="7" y="16"/>
                      <a:pt x="7" y="15"/>
                      <a:pt x="8" y="15"/>
                    </a:cubicBezTo>
                    <a:cubicBezTo>
                      <a:pt x="8" y="15"/>
                      <a:pt x="8" y="15"/>
                      <a:pt x="8" y="15"/>
                    </a:cubicBezTo>
                    <a:cubicBezTo>
                      <a:pt x="8" y="15"/>
                      <a:pt x="8" y="15"/>
                      <a:pt x="8" y="15"/>
                    </a:cubicBezTo>
                    <a:cubicBezTo>
                      <a:pt x="20" y="3"/>
                      <a:pt x="20" y="3"/>
                      <a:pt x="20" y="3"/>
                    </a:cubicBezTo>
                    <a:cubicBezTo>
                      <a:pt x="19" y="4"/>
                      <a:pt x="18" y="4"/>
                      <a:pt x="17" y="4"/>
                    </a:cubicBezTo>
                    <a:cubicBezTo>
                      <a:pt x="17" y="4"/>
                      <a:pt x="17" y="4"/>
                      <a:pt x="17" y="4"/>
                    </a:cubicBezTo>
                    <a:cubicBezTo>
                      <a:pt x="17" y="4"/>
                      <a:pt x="17" y="4"/>
                      <a:pt x="17" y="4"/>
                    </a:cubicBezTo>
                    <a:cubicBezTo>
                      <a:pt x="12" y="4"/>
                      <a:pt x="10"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4" name="Freeform 281"/>
              <p:cNvSpPr/>
              <p:nvPr/>
            </p:nvSpPr>
            <p:spPr bwMode="auto">
              <a:xfrm>
                <a:off x="2276" y="4218"/>
                <a:ext cx="7" cy="5"/>
              </a:xfrm>
              <a:custGeom>
                <a:avLst/>
                <a:gdLst>
                  <a:gd name="T0" fmla="*/ 0 w 3"/>
                  <a:gd name="T1" fmla="*/ 0 h 2"/>
                  <a:gd name="T2" fmla="*/ 1 w 3"/>
                  <a:gd name="T3" fmla="*/ 2 h 2"/>
                  <a:gd name="T4" fmla="*/ 3 w 3"/>
                  <a:gd name="T5" fmla="*/ 0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1" y="1"/>
                      <a:pt x="1" y="2"/>
                    </a:cubicBezTo>
                    <a:cubicBezTo>
                      <a:pt x="3" y="0"/>
                      <a:pt x="3" y="0"/>
                      <a:pt x="3" y="0"/>
                    </a:cubicBezTo>
                    <a:cubicBezTo>
                      <a:pt x="2" y="0"/>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5" name="Freeform 282"/>
              <p:cNvSpPr/>
              <p:nvPr/>
            </p:nvSpPr>
            <p:spPr bwMode="auto">
              <a:xfrm>
                <a:off x="2330" y="4126"/>
                <a:ext cx="48" cy="47"/>
              </a:xfrm>
              <a:custGeom>
                <a:avLst/>
                <a:gdLst>
                  <a:gd name="T0" fmla="*/ 7 w 20"/>
                  <a:gd name="T1" fmla="*/ 0 h 20"/>
                  <a:gd name="T2" fmla="*/ 2 w 20"/>
                  <a:gd name="T3" fmla="*/ 1 h 20"/>
                  <a:gd name="T4" fmla="*/ 1 w 20"/>
                  <a:gd name="T5" fmla="*/ 7 h 20"/>
                  <a:gd name="T6" fmla="*/ 1 w 20"/>
                  <a:gd name="T7" fmla="*/ 13 h 20"/>
                  <a:gd name="T8" fmla="*/ 0 w 20"/>
                  <a:gd name="T9" fmla="*/ 18 h 20"/>
                  <a:gd name="T10" fmla="*/ 0 w 20"/>
                  <a:gd name="T11" fmla="*/ 20 h 20"/>
                  <a:gd name="T12" fmla="*/ 0 w 20"/>
                  <a:gd name="T13" fmla="*/ 20 h 20"/>
                  <a:gd name="T14" fmla="*/ 0 w 20"/>
                  <a:gd name="T15" fmla="*/ 20 h 20"/>
                  <a:gd name="T16" fmla="*/ 20 w 20"/>
                  <a:gd name="T17" fmla="*/ 0 h 20"/>
                  <a:gd name="T18" fmla="*/ 17 w 20"/>
                  <a:gd name="T19" fmla="*/ 0 h 20"/>
                  <a:gd name="T20" fmla="*/ 17 w 20"/>
                  <a:gd name="T21" fmla="*/ 0 h 20"/>
                  <a:gd name="T22" fmla="*/ 16 w 20"/>
                  <a:gd name="T23" fmla="*/ 0 h 20"/>
                  <a:gd name="T24" fmla="*/ 12 w 20"/>
                  <a:gd name="T25" fmla="*/ 0 h 20"/>
                  <a:gd name="T26" fmla="*/ 7 w 2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7" y="0"/>
                    </a:moveTo>
                    <a:cubicBezTo>
                      <a:pt x="5" y="0"/>
                      <a:pt x="3" y="0"/>
                      <a:pt x="2" y="1"/>
                    </a:cubicBezTo>
                    <a:cubicBezTo>
                      <a:pt x="1" y="2"/>
                      <a:pt x="1" y="4"/>
                      <a:pt x="1" y="7"/>
                    </a:cubicBezTo>
                    <a:cubicBezTo>
                      <a:pt x="1" y="9"/>
                      <a:pt x="1" y="11"/>
                      <a:pt x="1" y="13"/>
                    </a:cubicBezTo>
                    <a:cubicBezTo>
                      <a:pt x="1" y="15"/>
                      <a:pt x="1" y="17"/>
                      <a:pt x="0" y="18"/>
                    </a:cubicBezTo>
                    <a:cubicBezTo>
                      <a:pt x="0" y="19"/>
                      <a:pt x="0" y="19"/>
                      <a:pt x="0" y="20"/>
                    </a:cubicBezTo>
                    <a:cubicBezTo>
                      <a:pt x="0" y="20"/>
                      <a:pt x="0" y="20"/>
                      <a:pt x="0" y="20"/>
                    </a:cubicBezTo>
                    <a:cubicBezTo>
                      <a:pt x="0" y="20"/>
                      <a:pt x="0" y="20"/>
                      <a:pt x="0" y="20"/>
                    </a:cubicBezTo>
                    <a:cubicBezTo>
                      <a:pt x="20" y="0"/>
                      <a:pt x="20" y="0"/>
                      <a:pt x="20" y="0"/>
                    </a:cubicBezTo>
                    <a:cubicBezTo>
                      <a:pt x="19" y="0"/>
                      <a:pt x="18" y="0"/>
                      <a:pt x="17" y="0"/>
                    </a:cubicBezTo>
                    <a:cubicBezTo>
                      <a:pt x="17" y="0"/>
                      <a:pt x="17" y="0"/>
                      <a:pt x="17" y="0"/>
                    </a:cubicBezTo>
                    <a:cubicBezTo>
                      <a:pt x="17" y="0"/>
                      <a:pt x="17" y="0"/>
                      <a:pt x="16" y="0"/>
                    </a:cubicBezTo>
                    <a:cubicBezTo>
                      <a:pt x="15" y="0"/>
                      <a:pt x="13" y="0"/>
                      <a:pt x="12" y="0"/>
                    </a:cubicBezTo>
                    <a:cubicBezTo>
                      <a:pt x="10" y="0"/>
                      <a:pt x="8"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6" name="Freeform 283"/>
              <p:cNvSpPr/>
              <p:nvPr/>
            </p:nvSpPr>
            <p:spPr bwMode="auto">
              <a:xfrm>
                <a:off x="2425" y="4022"/>
                <a:ext cx="45" cy="40"/>
              </a:xfrm>
              <a:custGeom>
                <a:avLst/>
                <a:gdLst>
                  <a:gd name="T0" fmla="*/ 6 w 19"/>
                  <a:gd name="T1" fmla="*/ 0 h 17"/>
                  <a:gd name="T2" fmla="*/ 0 w 19"/>
                  <a:gd name="T3" fmla="*/ 6 h 17"/>
                  <a:gd name="T4" fmla="*/ 0 w 19"/>
                  <a:gd name="T5" fmla="*/ 6 h 17"/>
                  <a:gd name="T6" fmla="*/ 0 w 19"/>
                  <a:gd name="T7" fmla="*/ 6 h 17"/>
                  <a:gd name="T8" fmla="*/ 2 w 19"/>
                  <a:gd name="T9" fmla="*/ 13 h 17"/>
                  <a:gd name="T10" fmla="*/ 6 w 19"/>
                  <a:gd name="T11" fmla="*/ 17 h 17"/>
                  <a:gd name="T12" fmla="*/ 19 w 19"/>
                  <a:gd name="T13" fmla="*/ 4 h 17"/>
                  <a:gd name="T14" fmla="*/ 8 w 19"/>
                  <a:gd name="T15" fmla="*/ 1 h 17"/>
                  <a:gd name="T16" fmla="*/ 6 w 19"/>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7">
                    <a:moveTo>
                      <a:pt x="6" y="0"/>
                    </a:moveTo>
                    <a:cubicBezTo>
                      <a:pt x="0" y="6"/>
                      <a:pt x="0" y="6"/>
                      <a:pt x="0" y="6"/>
                    </a:cubicBezTo>
                    <a:cubicBezTo>
                      <a:pt x="0" y="6"/>
                      <a:pt x="0" y="6"/>
                      <a:pt x="0" y="6"/>
                    </a:cubicBezTo>
                    <a:cubicBezTo>
                      <a:pt x="0" y="6"/>
                      <a:pt x="0" y="6"/>
                      <a:pt x="0" y="6"/>
                    </a:cubicBezTo>
                    <a:cubicBezTo>
                      <a:pt x="1" y="8"/>
                      <a:pt x="2" y="11"/>
                      <a:pt x="2" y="13"/>
                    </a:cubicBezTo>
                    <a:cubicBezTo>
                      <a:pt x="3" y="15"/>
                      <a:pt x="5" y="16"/>
                      <a:pt x="6" y="17"/>
                    </a:cubicBezTo>
                    <a:cubicBezTo>
                      <a:pt x="19" y="4"/>
                      <a:pt x="19" y="4"/>
                      <a:pt x="19" y="4"/>
                    </a:cubicBezTo>
                    <a:cubicBezTo>
                      <a:pt x="15" y="3"/>
                      <a:pt x="10" y="1"/>
                      <a:pt x="8" y="1"/>
                    </a:cubicBezTo>
                    <a:cubicBezTo>
                      <a:pt x="8" y="1"/>
                      <a:pt x="7"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7" name="Freeform 284"/>
              <p:cNvSpPr/>
              <p:nvPr/>
            </p:nvSpPr>
            <p:spPr bwMode="auto">
              <a:xfrm>
                <a:off x="1999" y="3040"/>
                <a:ext cx="85" cy="92"/>
              </a:xfrm>
              <a:custGeom>
                <a:avLst/>
                <a:gdLst>
                  <a:gd name="T0" fmla="*/ 34 w 36"/>
                  <a:gd name="T1" fmla="*/ 0 h 39"/>
                  <a:gd name="T2" fmla="*/ 29 w 36"/>
                  <a:gd name="T3" fmla="*/ 1 h 39"/>
                  <a:gd name="T4" fmla="*/ 21 w 36"/>
                  <a:gd name="T5" fmla="*/ 8 h 39"/>
                  <a:gd name="T6" fmla="*/ 18 w 36"/>
                  <a:gd name="T7" fmla="*/ 16 h 39"/>
                  <a:gd name="T8" fmla="*/ 14 w 36"/>
                  <a:gd name="T9" fmla="*/ 21 h 39"/>
                  <a:gd name="T10" fmla="*/ 12 w 36"/>
                  <a:gd name="T11" fmla="*/ 22 h 39"/>
                  <a:gd name="T12" fmla="*/ 12 w 36"/>
                  <a:gd name="T13" fmla="*/ 24 h 39"/>
                  <a:gd name="T14" fmla="*/ 10 w 36"/>
                  <a:gd name="T15" fmla="*/ 25 h 39"/>
                  <a:gd name="T16" fmla="*/ 8 w 36"/>
                  <a:gd name="T17" fmla="*/ 24 h 39"/>
                  <a:gd name="T18" fmla="*/ 6 w 36"/>
                  <a:gd name="T19" fmla="*/ 26 h 39"/>
                  <a:gd name="T20" fmla="*/ 1 w 36"/>
                  <a:gd name="T21" fmla="*/ 31 h 39"/>
                  <a:gd name="T22" fmla="*/ 0 w 36"/>
                  <a:gd name="T23" fmla="*/ 33 h 39"/>
                  <a:gd name="T24" fmla="*/ 4 w 36"/>
                  <a:gd name="T25" fmla="*/ 39 h 39"/>
                  <a:gd name="T26" fmla="*/ 36 w 36"/>
                  <a:gd name="T27" fmla="*/ 7 h 39"/>
                  <a:gd name="T28" fmla="*/ 34 w 36"/>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9">
                    <a:moveTo>
                      <a:pt x="34" y="0"/>
                    </a:moveTo>
                    <a:cubicBezTo>
                      <a:pt x="32" y="0"/>
                      <a:pt x="31" y="1"/>
                      <a:pt x="29" y="1"/>
                    </a:cubicBezTo>
                    <a:cubicBezTo>
                      <a:pt x="25" y="2"/>
                      <a:pt x="23" y="3"/>
                      <a:pt x="21" y="8"/>
                    </a:cubicBezTo>
                    <a:cubicBezTo>
                      <a:pt x="21" y="11"/>
                      <a:pt x="20" y="15"/>
                      <a:pt x="18" y="16"/>
                    </a:cubicBezTo>
                    <a:cubicBezTo>
                      <a:pt x="17" y="17"/>
                      <a:pt x="14" y="18"/>
                      <a:pt x="14" y="21"/>
                    </a:cubicBezTo>
                    <a:cubicBezTo>
                      <a:pt x="13" y="21"/>
                      <a:pt x="12" y="22"/>
                      <a:pt x="12" y="22"/>
                    </a:cubicBezTo>
                    <a:cubicBezTo>
                      <a:pt x="12" y="23"/>
                      <a:pt x="12" y="24"/>
                      <a:pt x="12" y="24"/>
                    </a:cubicBezTo>
                    <a:cubicBezTo>
                      <a:pt x="11" y="25"/>
                      <a:pt x="10" y="25"/>
                      <a:pt x="10" y="25"/>
                    </a:cubicBezTo>
                    <a:cubicBezTo>
                      <a:pt x="10" y="25"/>
                      <a:pt x="9" y="25"/>
                      <a:pt x="8" y="24"/>
                    </a:cubicBezTo>
                    <a:cubicBezTo>
                      <a:pt x="8" y="25"/>
                      <a:pt x="7" y="26"/>
                      <a:pt x="6" y="26"/>
                    </a:cubicBezTo>
                    <a:cubicBezTo>
                      <a:pt x="4" y="28"/>
                      <a:pt x="2" y="30"/>
                      <a:pt x="1" y="31"/>
                    </a:cubicBezTo>
                    <a:cubicBezTo>
                      <a:pt x="1" y="32"/>
                      <a:pt x="0" y="32"/>
                      <a:pt x="0" y="33"/>
                    </a:cubicBezTo>
                    <a:cubicBezTo>
                      <a:pt x="0" y="36"/>
                      <a:pt x="2" y="37"/>
                      <a:pt x="4" y="39"/>
                    </a:cubicBezTo>
                    <a:cubicBezTo>
                      <a:pt x="36" y="7"/>
                      <a:pt x="36" y="7"/>
                      <a:pt x="36" y="7"/>
                    </a:cubicBezTo>
                    <a:cubicBezTo>
                      <a:pt x="35" y="4"/>
                      <a:pt x="34" y="2"/>
                      <a:pt x="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8" name="Freeform 285"/>
              <p:cNvSpPr/>
              <p:nvPr/>
            </p:nvSpPr>
            <p:spPr bwMode="auto">
              <a:xfrm>
                <a:off x="2011" y="3083"/>
                <a:ext cx="97" cy="118"/>
              </a:xfrm>
              <a:custGeom>
                <a:avLst/>
                <a:gdLst>
                  <a:gd name="T0" fmla="*/ 36 w 41"/>
                  <a:gd name="T1" fmla="*/ 0 h 50"/>
                  <a:gd name="T2" fmla="*/ 0 w 41"/>
                  <a:gd name="T3" fmla="*/ 36 h 50"/>
                  <a:gd name="T4" fmla="*/ 1 w 41"/>
                  <a:gd name="T5" fmla="*/ 41 h 50"/>
                  <a:gd name="T6" fmla="*/ 1 w 41"/>
                  <a:gd name="T7" fmla="*/ 42 h 50"/>
                  <a:gd name="T8" fmla="*/ 0 w 41"/>
                  <a:gd name="T9" fmla="*/ 45 h 50"/>
                  <a:gd name="T10" fmla="*/ 3 w 41"/>
                  <a:gd name="T11" fmla="*/ 48 h 50"/>
                  <a:gd name="T12" fmla="*/ 2 w 41"/>
                  <a:gd name="T13" fmla="*/ 50 h 50"/>
                  <a:gd name="T14" fmla="*/ 41 w 41"/>
                  <a:gd name="T15" fmla="*/ 11 h 50"/>
                  <a:gd name="T16" fmla="*/ 36 w 41"/>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0">
                    <a:moveTo>
                      <a:pt x="36" y="0"/>
                    </a:moveTo>
                    <a:cubicBezTo>
                      <a:pt x="0" y="36"/>
                      <a:pt x="0" y="36"/>
                      <a:pt x="0" y="36"/>
                    </a:cubicBezTo>
                    <a:cubicBezTo>
                      <a:pt x="0" y="38"/>
                      <a:pt x="1" y="39"/>
                      <a:pt x="1" y="41"/>
                    </a:cubicBezTo>
                    <a:cubicBezTo>
                      <a:pt x="1" y="41"/>
                      <a:pt x="1" y="42"/>
                      <a:pt x="1" y="42"/>
                    </a:cubicBezTo>
                    <a:cubicBezTo>
                      <a:pt x="0" y="45"/>
                      <a:pt x="0" y="45"/>
                      <a:pt x="0" y="45"/>
                    </a:cubicBezTo>
                    <a:cubicBezTo>
                      <a:pt x="0" y="46"/>
                      <a:pt x="1" y="47"/>
                      <a:pt x="3" y="48"/>
                    </a:cubicBezTo>
                    <a:cubicBezTo>
                      <a:pt x="3" y="48"/>
                      <a:pt x="3" y="49"/>
                      <a:pt x="2" y="50"/>
                    </a:cubicBezTo>
                    <a:cubicBezTo>
                      <a:pt x="41" y="11"/>
                      <a:pt x="41" y="11"/>
                      <a:pt x="41" y="11"/>
                    </a:cubicBezTo>
                    <a:cubicBezTo>
                      <a:pt x="39" y="7"/>
                      <a:pt x="38" y="4"/>
                      <a:pt x="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19" name="Freeform 286"/>
              <p:cNvSpPr/>
              <p:nvPr/>
            </p:nvSpPr>
            <p:spPr bwMode="auto">
              <a:xfrm>
                <a:off x="1983" y="3210"/>
                <a:ext cx="23" cy="24"/>
              </a:xfrm>
              <a:custGeom>
                <a:avLst/>
                <a:gdLst>
                  <a:gd name="T0" fmla="*/ 10 w 10"/>
                  <a:gd name="T1" fmla="*/ 0 h 10"/>
                  <a:gd name="T2" fmla="*/ 2 w 10"/>
                  <a:gd name="T3" fmla="*/ 7 h 10"/>
                  <a:gd name="T4" fmla="*/ 0 w 10"/>
                  <a:gd name="T5" fmla="*/ 10 h 10"/>
                  <a:gd name="T6" fmla="*/ 10 w 10"/>
                  <a:gd name="T7" fmla="*/ 0 h 10"/>
                </a:gdLst>
                <a:ahLst/>
                <a:cxnLst>
                  <a:cxn ang="0">
                    <a:pos x="T0" y="T1"/>
                  </a:cxn>
                  <a:cxn ang="0">
                    <a:pos x="T2" y="T3"/>
                  </a:cxn>
                  <a:cxn ang="0">
                    <a:pos x="T4" y="T5"/>
                  </a:cxn>
                  <a:cxn ang="0">
                    <a:pos x="T6" y="T7"/>
                  </a:cxn>
                </a:cxnLst>
                <a:rect l="0" t="0" r="r" b="b"/>
                <a:pathLst>
                  <a:path w="10" h="10">
                    <a:moveTo>
                      <a:pt x="10" y="0"/>
                    </a:moveTo>
                    <a:cubicBezTo>
                      <a:pt x="7" y="2"/>
                      <a:pt x="4" y="3"/>
                      <a:pt x="2" y="7"/>
                    </a:cubicBezTo>
                    <a:cubicBezTo>
                      <a:pt x="1" y="8"/>
                      <a:pt x="1" y="9"/>
                      <a:pt x="0" y="10"/>
                    </a:cubicBezTo>
                    <a:cubicBezTo>
                      <a:pt x="10" y="0"/>
                      <a:pt x="10"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0" name="Freeform 287"/>
              <p:cNvSpPr/>
              <p:nvPr/>
            </p:nvSpPr>
            <p:spPr bwMode="auto">
              <a:xfrm>
                <a:off x="1942" y="3135"/>
                <a:ext cx="190" cy="196"/>
              </a:xfrm>
              <a:custGeom>
                <a:avLst/>
                <a:gdLst>
                  <a:gd name="T0" fmla="*/ 75 w 80"/>
                  <a:gd name="T1" fmla="*/ 0 h 83"/>
                  <a:gd name="T2" fmla="*/ 0 w 80"/>
                  <a:gd name="T3" fmla="*/ 75 h 83"/>
                  <a:gd name="T4" fmla="*/ 4 w 80"/>
                  <a:gd name="T5" fmla="*/ 82 h 83"/>
                  <a:gd name="T6" fmla="*/ 7 w 80"/>
                  <a:gd name="T7" fmla="*/ 81 h 83"/>
                  <a:gd name="T8" fmla="*/ 9 w 80"/>
                  <a:gd name="T9" fmla="*/ 82 h 83"/>
                  <a:gd name="T10" fmla="*/ 9 w 80"/>
                  <a:gd name="T11" fmla="*/ 83 h 83"/>
                  <a:gd name="T12" fmla="*/ 80 w 80"/>
                  <a:gd name="T13" fmla="*/ 11 h 83"/>
                  <a:gd name="T14" fmla="*/ 75 w 80"/>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3">
                    <a:moveTo>
                      <a:pt x="75" y="0"/>
                    </a:moveTo>
                    <a:cubicBezTo>
                      <a:pt x="0" y="75"/>
                      <a:pt x="0" y="75"/>
                      <a:pt x="0" y="75"/>
                    </a:cubicBezTo>
                    <a:cubicBezTo>
                      <a:pt x="0" y="78"/>
                      <a:pt x="1" y="82"/>
                      <a:pt x="4" y="82"/>
                    </a:cubicBezTo>
                    <a:cubicBezTo>
                      <a:pt x="6" y="82"/>
                      <a:pt x="6" y="81"/>
                      <a:pt x="7" y="81"/>
                    </a:cubicBezTo>
                    <a:cubicBezTo>
                      <a:pt x="7" y="81"/>
                      <a:pt x="8" y="81"/>
                      <a:pt x="9" y="82"/>
                    </a:cubicBezTo>
                    <a:cubicBezTo>
                      <a:pt x="9" y="83"/>
                      <a:pt x="9" y="83"/>
                      <a:pt x="9" y="83"/>
                    </a:cubicBezTo>
                    <a:cubicBezTo>
                      <a:pt x="80" y="11"/>
                      <a:pt x="80" y="11"/>
                      <a:pt x="80" y="11"/>
                    </a:cubicBezTo>
                    <a:cubicBezTo>
                      <a:pt x="78" y="8"/>
                      <a:pt x="77" y="4"/>
                      <a:pt x="7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1" name="Freeform 288"/>
              <p:cNvSpPr/>
              <p:nvPr/>
            </p:nvSpPr>
            <p:spPr bwMode="auto">
              <a:xfrm>
                <a:off x="1938" y="3184"/>
                <a:ext cx="220" cy="230"/>
              </a:xfrm>
              <a:custGeom>
                <a:avLst/>
                <a:gdLst>
                  <a:gd name="T0" fmla="*/ 87 w 93"/>
                  <a:gd name="T1" fmla="*/ 0 h 97"/>
                  <a:gd name="T2" fmla="*/ 0 w 93"/>
                  <a:gd name="T3" fmla="*/ 88 h 97"/>
                  <a:gd name="T4" fmla="*/ 6 w 93"/>
                  <a:gd name="T5" fmla="*/ 96 h 97"/>
                  <a:gd name="T6" fmla="*/ 7 w 93"/>
                  <a:gd name="T7" fmla="*/ 97 h 97"/>
                  <a:gd name="T8" fmla="*/ 93 w 93"/>
                  <a:gd name="T9" fmla="*/ 11 h 97"/>
                  <a:gd name="T10" fmla="*/ 87 w 93"/>
                  <a:gd name="T11" fmla="*/ 0 h 97"/>
                </a:gdLst>
                <a:ahLst/>
                <a:cxnLst>
                  <a:cxn ang="0">
                    <a:pos x="T0" y="T1"/>
                  </a:cxn>
                  <a:cxn ang="0">
                    <a:pos x="T2" y="T3"/>
                  </a:cxn>
                  <a:cxn ang="0">
                    <a:pos x="T4" y="T5"/>
                  </a:cxn>
                  <a:cxn ang="0">
                    <a:pos x="T6" y="T7"/>
                  </a:cxn>
                  <a:cxn ang="0">
                    <a:pos x="T8" y="T9"/>
                  </a:cxn>
                  <a:cxn ang="0">
                    <a:pos x="T10" y="T11"/>
                  </a:cxn>
                </a:cxnLst>
                <a:rect l="0" t="0" r="r" b="b"/>
                <a:pathLst>
                  <a:path w="93" h="97">
                    <a:moveTo>
                      <a:pt x="87" y="0"/>
                    </a:moveTo>
                    <a:cubicBezTo>
                      <a:pt x="0" y="88"/>
                      <a:pt x="0" y="88"/>
                      <a:pt x="0" y="88"/>
                    </a:cubicBezTo>
                    <a:cubicBezTo>
                      <a:pt x="1" y="91"/>
                      <a:pt x="4" y="94"/>
                      <a:pt x="6" y="96"/>
                    </a:cubicBezTo>
                    <a:cubicBezTo>
                      <a:pt x="6" y="96"/>
                      <a:pt x="7" y="96"/>
                      <a:pt x="7" y="97"/>
                    </a:cubicBezTo>
                    <a:cubicBezTo>
                      <a:pt x="93" y="11"/>
                      <a:pt x="93" y="11"/>
                      <a:pt x="93" y="11"/>
                    </a:cubicBezTo>
                    <a:cubicBezTo>
                      <a:pt x="91" y="8"/>
                      <a:pt x="89" y="4"/>
                      <a:pt x="8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2" name="Freeform 289"/>
              <p:cNvSpPr/>
              <p:nvPr/>
            </p:nvSpPr>
            <p:spPr bwMode="auto">
              <a:xfrm>
                <a:off x="1969" y="3234"/>
                <a:ext cx="215" cy="222"/>
              </a:xfrm>
              <a:custGeom>
                <a:avLst/>
                <a:gdLst>
                  <a:gd name="T0" fmla="*/ 85 w 91"/>
                  <a:gd name="T1" fmla="*/ 0 h 94"/>
                  <a:gd name="T2" fmla="*/ 0 w 91"/>
                  <a:gd name="T3" fmla="*/ 85 h 94"/>
                  <a:gd name="T4" fmla="*/ 1 w 91"/>
                  <a:gd name="T5" fmla="*/ 86 h 94"/>
                  <a:gd name="T6" fmla="*/ 5 w 91"/>
                  <a:gd name="T7" fmla="*/ 88 h 94"/>
                  <a:gd name="T8" fmla="*/ 8 w 91"/>
                  <a:gd name="T9" fmla="*/ 94 h 94"/>
                  <a:gd name="T10" fmla="*/ 91 w 91"/>
                  <a:gd name="T11" fmla="*/ 11 h 94"/>
                  <a:gd name="T12" fmla="*/ 85 w 91"/>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1" h="94">
                    <a:moveTo>
                      <a:pt x="85" y="0"/>
                    </a:moveTo>
                    <a:cubicBezTo>
                      <a:pt x="0" y="85"/>
                      <a:pt x="0" y="85"/>
                      <a:pt x="0" y="85"/>
                    </a:cubicBezTo>
                    <a:cubicBezTo>
                      <a:pt x="1" y="86"/>
                      <a:pt x="1" y="86"/>
                      <a:pt x="1" y="86"/>
                    </a:cubicBezTo>
                    <a:cubicBezTo>
                      <a:pt x="2" y="87"/>
                      <a:pt x="4" y="86"/>
                      <a:pt x="5" y="88"/>
                    </a:cubicBezTo>
                    <a:cubicBezTo>
                      <a:pt x="6" y="90"/>
                      <a:pt x="7" y="92"/>
                      <a:pt x="8" y="94"/>
                    </a:cubicBezTo>
                    <a:cubicBezTo>
                      <a:pt x="91" y="11"/>
                      <a:pt x="91" y="11"/>
                      <a:pt x="91" y="11"/>
                    </a:cubicBezTo>
                    <a:cubicBezTo>
                      <a:pt x="89" y="8"/>
                      <a:pt x="87" y="4"/>
                      <a:pt x="8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3" name="Freeform 290"/>
              <p:cNvSpPr/>
              <p:nvPr/>
            </p:nvSpPr>
            <p:spPr bwMode="auto">
              <a:xfrm>
                <a:off x="1997" y="3284"/>
                <a:ext cx="213" cy="224"/>
              </a:xfrm>
              <a:custGeom>
                <a:avLst/>
                <a:gdLst>
                  <a:gd name="T0" fmla="*/ 84 w 90"/>
                  <a:gd name="T1" fmla="*/ 0 h 95"/>
                  <a:gd name="T2" fmla="*/ 0 w 90"/>
                  <a:gd name="T3" fmla="*/ 84 h 95"/>
                  <a:gd name="T4" fmla="*/ 6 w 90"/>
                  <a:gd name="T5" fmla="*/ 95 h 95"/>
                  <a:gd name="T6" fmla="*/ 90 w 90"/>
                  <a:gd name="T7" fmla="*/ 10 h 95"/>
                  <a:gd name="T8" fmla="*/ 84 w 90"/>
                  <a:gd name="T9" fmla="*/ 0 h 95"/>
                </a:gdLst>
                <a:ahLst/>
                <a:cxnLst>
                  <a:cxn ang="0">
                    <a:pos x="T0" y="T1"/>
                  </a:cxn>
                  <a:cxn ang="0">
                    <a:pos x="T2" y="T3"/>
                  </a:cxn>
                  <a:cxn ang="0">
                    <a:pos x="T4" y="T5"/>
                  </a:cxn>
                  <a:cxn ang="0">
                    <a:pos x="T6" y="T7"/>
                  </a:cxn>
                  <a:cxn ang="0">
                    <a:pos x="T8" y="T9"/>
                  </a:cxn>
                </a:cxnLst>
                <a:rect l="0" t="0" r="r" b="b"/>
                <a:pathLst>
                  <a:path w="90" h="95">
                    <a:moveTo>
                      <a:pt x="84" y="0"/>
                    </a:moveTo>
                    <a:cubicBezTo>
                      <a:pt x="0" y="84"/>
                      <a:pt x="0" y="84"/>
                      <a:pt x="0" y="84"/>
                    </a:cubicBezTo>
                    <a:cubicBezTo>
                      <a:pt x="1" y="88"/>
                      <a:pt x="4" y="91"/>
                      <a:pt x="6" y="95"/>
                    </a:cubicBezTo>
                    <a:cubicBezTo>
                      <a:pt x="90" y="10"/>
                      <a:pt x="90" y="10"/>
                      <a:pt x="90" y="10"/>
                    </a:cubicBezTo>
                    <a:cubicBezTo>
                      <a:pt x="88" y="7"/>
                      <a:pt x="86" y="3"/>
                      <a:pt x="8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4" name="Freeform 291"/>
              <p:cNvSpPr/>
              <p:nvPr/>
            </p:nvSpPr>
            <p:spPr bwMode="auto">
              <a:xfrm>
                <a:off x="2023" y="3331"/>
                <a:ext cx="217" cy="227"/>
              </a:xfrm>
              <a:custGeom>
                <a:avLst/>
                <a:gdLst>
                  <a:gd name="T0" fmla="*/ 85 w 92"/>
                  <a:gd name="T1" fmla="*/ 0 h 96"/>
                  <a:gd name="T2" fmla="*/ 0 w 92"/>
                  <a:gd name="T3" fmla="*/ 85 h 96"/>
                  <a:gd name="T4" fmla="*/ 5 w 92"/>
                  <a:gd name="T5" fmla="*/ 95 h 96"/>
                  <a:gd name="T6" fmla="*/ 5 w 92"/>
                  <a:gd name="T7" fmla="*/ 96 h 96"/>
                  <a:gd name="T8" fmla="*/ 92 w 92"/>
                  <a:gd name="T9" fmla="*/ 10 h 96"/>
                  <a:gd name="T10" fmla="*/ 85 w 92"/>
                  <a:gd name="T11" fmla="*/ 0 h 96"/>
                </a:gdLst>
                <a:ahLst/>
                <a:cxnLst>
                  <a:cxn ang="0">
                    <a:pos x="T0" y="T1"/>
                  </a:cxn>
                  <a:cxn ang="0">
                    <a:pos x="T2" y="T3"/>
                  </a:cxn>
                  <a:cxn ang="0">
                    <a:pos x="T4" y="T5"/>
                  </a:cxn>
                  <a:cxn ang="0">
                    <a:pos x="T6" y="T7"/>
                  </a:cxn>
                  <a:cxn ang="0">
                    <a:pos x="T8" y="T9"/>
                  </a:cxn>
                  <a:cxn ang="0">
                    <a:pos x="T10" y="T11"/>
                  </a:cxn>
                </a:cxnLst>
                <a:rect l="0" t="0" r="r" b="b"/>
                <a:pathLst>
                  <a:path w="92" h="96">
                    <a:moveTo>
                      <a:pt x="85" y="0"/>
                    </a:moveTo>
                    <a:cubicBezTo>
                      <a:pt x="0" y="85"/>
                      <a:pt x="0" y="85"/>
                      <a:pt x="0" y="85"/>
                    </a:cubicBezTo>
                    <a:cubicBezTo>
                      <a:pt x="2" y="88"/>
                      <a:pt x="5" y="91"/>
                      <a:pt x="5" y="95"/>
                    </a:cubicBezTo>
                    <a:cubicBezTo>
                      <a:pt x="5" y="96"/>
                      <a:pt x="5" y="96"/>
                      <a:pt x="5" y="96"/>
                    </a:cubicBezTo>
                    <a:cubicBezTo>
                      <a:pt x="92" y="10"/>
                      <a:pt x="92" y="10"/>
                      <a:pt x="92" y="10"/>
                    </a:cubicBezTo>
                    <a:cubicBezTo>
                      <a:pt x="89" y="7"/>
                      <a:pt x="87" y="3"/>
                      <a:pt x="8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5" name="Freeform 292"/>
              <p:cNvSpPr/>
              <p:nvPr/>
            </p:nvSpPr>
            <p:spPr bwMode="auto">
              <a:xfrm>
                <a:off x="2047" y="3376"/>
                <a:ext cx="222" cy="227"/>
              </a:xfrm>
              <a:custGeom>
                <a:avLst/>
                <a:gdLst>
                  <a:gd name="T0" fmla="*/ 88 w 94"/>
                  <a:gd name="T1" fmla="*/ 0 h 96"/>
                  <a:gd name="T2" fmla="*/ 0 w 94"/>
                  <a:gd name="T3" fmla="*/ 88 h 96"/>
                  <a:gd name="T4" fmla="*/ 9 w 94"/>
                  <a:gd name="T5" fmla="*/ 96 h 96"/>
                  <a:gd name="T6" fmla="*/ 94 w 94"/>
                  <a:gd name="T7" fmla="*/ 10 h 96"/>
                  <a:gd name="T8" fmla="*/ 88 w 94"/>
                  <a:gd name="T9" fmla="*/ 0 h 96"/>
                </a:gdLst>
                <a:ahLst/>
                <a:cxnLst>
                  <a:cxn ang="0">
                    <a:pos x="T0" y="T1"/>
                  </a:cxn>
                  <a:cxn ang="0">
                    <a:pos x="T2" y="T3"/>
                  </a:cxn>
                  <a:cxn ang="0">
                    <a:pos x="T4" y="T5"/>
                  </a:cxn>
                  <a:cxn ang="0">
                    <a:pos x="T6" y="T7"/>
                  </a:cxn>
                  <a:cxn ang="0">
                    <a:pos x="T8" y="T9"/>
                  </a:cxn>
                </a:cxnLst>
                <a:rect l="0" t="0" r="r" b="b"/>
                <a:pathLst>
                  <a:path w="94" h="96">
                    <a:moveTo>
                      <a:pt x="88" y="0"/>
                    </a:moveTo>
                    <a:cubicBezTo>
                      <a:pt x="0" y="88"/>
                      <a:pt x="0" y="88"/>
                      <a:pt x="0" y="88"/>
                    </a:cubicBezTo>
                    <a:cubicBezTo>
                      <a:pt x="2" y="91"/>
                      <a:pt x="5" y="94"/>
                      <a:pt x="9" y="96"/>
                    </a:cubicBezTo>
                    <a:cubicBezTo>
                      <a:pt x="94" y="10"/>
                      <a:pt x="94" y="10"/>
                      <a:pt x="94" y="10"/>
                    </a:cubicBezTo>
                    <a:cubicBezTo>
                      <a:pt x="92" y="7"/>
                      <a:pt x="90" y="4"/>
                      <a:pt x="8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6" name="Freeform 293"/>
              <p:cNvSpPr/>
              <p:nvPr/>
            </p:nvSpPr>
            <p:spPr bwMode="auto">
              <a:xfrm>
                <a:off x="2094" y="3423"/>
                <a:ext cx="206" cy="206"/>
              </a:xfrm>
              <a:custGeom>
                <a:avLst/>
                <a:gdLst>
                  <a:gd name="T0" fmla="*/ 81 w 87"/>
                  <a:gd name="T1" fmla="*/ 0 h 87"/>
                  <a:gd name="T2" fmla="*/ 0 w 87"/>
                  <a:gd name="T3" fmla="*/ 80 h 87"/>
                  <a:gd name="T4" fmla="*/ 5 w 87"/>
                  <a:gd name="T5" fmla="*/ 84 h 87"/>
                  <a:gd name="T6" fmla="*/ 10 w 87"/>
                  <a:gd name="T7" fmla="*/ 87 h 87"/>
                  <a:gd name="T8" fmla="*/ 87 w 87"/>
                  <a:gd name="T9" fmla="*/ 9 h 87"/>
                  <a:gd name="T10" fmla="*/ 81 w 87"/>
                  <a:gd name="T11" fmla="*/ 0 h 87"/>
                </a:gdLst>
                <a:ahLst/>
                <a:cxnLst>
                  <a:cxn ang="0">
                    <a:pos x="T0" y="T1"/>
                  </a:cxn>
                  <a:cxn ang="0">
                    <a:pos x="T2" y="T3"/>
                  </a:cxn>
                  <a:cxn ang="0">
                    <a:pos x="T4" y="T5"/>
                  </a:cxn>
                  <a:cxn ang="0">
                    <a:pos x="T6" y="T7"/>
                  </a:cxn>
                  <a:cxn ang="0">
                    <a:pos x="T8" y="T9"/>
                  </a:cxn>
                  <a:cxn ang="0">
                    <a:pos x="T10" y="T11"/>
                  </a:cxn>
                </a:cxnLst>
                <a:rect l="0" t="0" r="r" b="b"/>
                <a:pathLst>
                  <a:path w="87" h="87">
                    <a:moveTo>
                      <a:pt x="81" y="0"/>
                    </a:moveTo>
                    <a:cubicBezTo>
                      <a:pt x="0" y="80"/>
                      <a:pt x="0" y="80"/>
                      <a:pt x="0" y="80"/>
                    </a:cubicBezTo>
                    <a:cubicBezTo>
                      <a:pt x="1" y="81"/>
                      <a:pt x="3" y="82"/>
                      <a:pt x="5" y="84"/>
                    </a:cubicBezTo>
                    <a:cubicBezTo>
                      <a:pt x="6" y="86"/>
                      <a:pt x="8" y="87"/>
                      <a:pt x="10" y="87"/>
                    </a:cubicBezTo>
                    <a:cubicBezTo>
                      <a:pt x="87" y="9"/>
                      <a:pt x="87" y="9"/>
                      <a:pt x="87" y="9"/>
                    </a:cubicBezTo>
                    <a:cubicBezTo>
                      <a:pt x="85" y="6"/>
                      <a:pt x="83" y="3"/>
                      <a:pt x="8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7" name="Freeform 294"/>
              <p:cNvSpPr/>
              <p:nvPr/>
            </p:nvSpPr>
            <p:spPr bwMode="auto">
              <a:xfrm>
                <a:off x="2141" y="3466"/>
                <a:ext cx="192" cy="196"/>
              </a:xfrm>
              <a:custGeom>
                <a:avLst/>
                <a:gdLst>
                  <a:gd name="T0" fmla="*/ 74 w 81"/>
                  <a:gd name="T1" fmla="*/ 0 h 83"/>
                  <a:gd name="T2" fmla="*/ 0 w 81"/>
                  <a:gd name="T3" fmla="*/ 74 h 83"/>
                  <a:gd name="T4" fmla="*/ 8 w 81"/>
                  <a:gd name="T5" fmla="*/ 83 h 83"/>
                  <a:gd name="T6" fmla="*/ 81 w 81"/>
                  <a:gd name="T7" fmla="*/ 9 h 83"/>
                  <a:gd name="T8" fmla="*/ 74 w 81"/>
                  <a:gd name="T9" fmla="*/ 0 h 83"/>
                </a:gdLst>
                <a:ahLst/>
                <a:cxnLst>
                  <a:cxn ang="0">
                    <a:pos x="T0" y="T1"/>
                  </a:cxn>
                  <a:cxn ang="0">
                    <a:pos x="T2" y="T3"/>
                  </a:cxn>
                  <a:cxn ang="0">
                    <a:pos x="T4" y="T5"/>
                  </a:cxn>
                  <a:cxn ang="0">
                    <a:pos x="T6" y="T7"/>
                  </a:cxn>
                  <a:cxn ang="0">
                    <a:pos x="T8" y="T9"/>
                  </a:cxn>
                </a:cxnLst>
                <a:rect l="0" t="0" r="r" b="b"/>
                <a:pathLst>
                  <a:path w="81" h="83">
                    <a:moveTo>
                      <a:pt x="74" y="0"/>
                    </a:moveTo>
                    <a:cubicBezTo>
                      <a:pt x="0" y="74"/>
                      <a:pt x="0" y="74"/>
                      <a:pt x="0" y="74"/>
                    </a:cubicBezTo>
                    <a:cubicBezTo>
                      <a:pt x="3" y="76"/>
                      <a:pt x="6" y="79"/>
                      <a:pt x="8" y="83"/>
                    </a:cubicBezTo>
                    <a:cubicBezTo>
                      <a:pt x="81" y="9"/>
                      <a:pt x="81" y="9"/>
                      <a:pt x="81" y="9"/>
                    </a:cubicBezTo>
                    <a:cubicBezTo>
                      <a:pt x="79" y="6"/>
                      <a:pt x="76" y="3"/>
                      <a:pt x="7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8" name="Freeform 295"/>
              <p:cNvSpPr/>
              <p:nvPr/>
            </p:nvSpPr>
            <p:spPr bwMode="auto">
              <a:xfrm>
                <a:off x="2167" y="3508"/>
                <a:ext cx="199" cy="218"/>
              </a:xfrm>
              <a:custGeom>
                <a:avLst/>
                <a:gdLst>
                  <a:gd name="T0" fmla="*/ 77 w 84"/>
                  <a:gd name="T1" fmla="*/ 0 h 92"/>
                  <a:gd name="T2" fmla="*/ 0 w 84"/>
                  <a:gd name="T3" fmla="*/ 77 h 92"/>
                  <a:gd name="T4" fmla="*/ 1 w 84"/>
                  <a:gd name="T5" fmla="*/ 92 h 92"/>
                  <a:gd name="T6" fmla="*/ 1 w 84"/>
                  <a:gd name="T7" fmla="*/ 92 h 92"/>
                  <a:gd name="T8" fmla="*/ 84 w 84"/>
                  <a:gd name="T9" fmla="*/ 9 h 92"/>
                  <a:gd name="T10" fmla="*/ 77 w 84"/>
                  <a:gd name="T11" fmla="*/ 0 h 92"/>
                </a:gdLst>
                <a:ahLst/>
                <a:cxnLst>
                  <a:cxn ang="0">
                    <a:pos x="T0" y="T1"/>
                  </a:cxn>
                  <a:cxn ang="0">
                    <a:pos x="T2" y="T3"/>
                  </a:cxn>
                  <a:cxn ang="0">
                    <a:pos x="T4" y="T5"/>
                  </a:cxn>
                  <a:cxn ang="0">
                    <a:pos x="T6" y="T7"/>
                  </a:cxn>
                  <a:cxn ang="0">
                    <a:pos x="T8" y="T9"/>
                  </a:cxn>
                  <a:cxn ang="0">
                    <a:pos x="T10" y="T11"/>
                  </a:cxn>
                </a:cxnLst>
                <a:rect l="0" t="0" r="r" b="b"/>
                <a:pathLst>
                  <a:path w="84" h="92">
                    <a:moveTo>
                      <a:pt x="77" y="0"/>
                    </a:moveTo>
                    <a:cubicBezTo>
                      <a:pt x="0" y="77"/>
                      <a:pt x="0" y="77"/>
                      <a:pt x="0" y="77"/>
                    </a:cubicBezTo>
                    <a:cubicBezTo>
                      <a:pt x="0" y="83"/>
                      <a:pt x="1" y="91"/>
                      <a:pt x="1" y="92"/>
                    </a:cubicBezTo>
                    <a:cubicBezTo>
                      <a:pt x="1" y="92"/>
                      <a:pt x="1" y="92"/>
                      <a:pt x="1" y="92"/>
                    </a:cubicBezTo>
                    <a:cubicBezTo>
                      <a:pt x="84" y="9"/>
                      <a:pt x="84" y="9"/>
                      <a:pt x="84" y="9"/>
                    </a:cubicBezTo>
                    <a:cubicBezTo>
                      <a:pt x="82" y="6"/>
                      <a:pt x="79" y="3"/>
                      <a:pt x="7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9" name="Freeform 296"/>
              <p:cNvSpPr/>
              <p:nvPr/>
            </p:nvSpPr>
            <p:spPr bwMode="auto">
              <a:xfrm>
                <a:off x="2160" y="3551"/>
                <a:ext cx="241" cy="262"/>
              </a:xfrm>
              <a:custGeom>
                <a:avLst/>
                <a:gdLst>
                  <a:gd name="T0" fmla="*/ 95 w 102"/>
                  <a:gd name="T1" fmla="*/ 0 h 111"/>
                  <a:gd name="T2" fmla="*/ 2 w 102"/>
                  <a:gd name="T3" fmla="*/ 93 h 111"/>
                  <a:gd name="T4" fmla="*/ 2 w 102"/>
                  <a:gd name="T5" fmla="*/ 105 h 111"/>
                  <a:gd name="T6" fmla="*/ 0 w 102"/>
                  <a:gd name="T7" fmla="*/ 111 h 111"/>
                  <a:gd name="T8" fmla="*/ 102 w 102"/>
                  <a:gd name="T9" fmla="*/ 9 h 111"/>
                  <a:gd name="T10" fmla="*/ 95 w 102"/>
                  <a:gd name="T11" fmla="*/ 0 h 111"/>
                </a:gdLst>
                <a:ahLst/>
                <a:cxnLst>
                  <a:cxn ang="0">
                    <a:pos x="T0" y="T1"/>
                  </a:cxn>
                  <a:cxn ang="0">
                    <a:pos x="T2" y="T3"/>
                  </a:cxn>
                  <a:cxn ang="0">
                    <a:pos x="T4" y="T5"/>
                  </a:cxn>
                  <a:cxn ang="0">
                    <a:pos x="T6" y="T7"/>
                  </a:cxn>
                  <a:cxn ang="0">
                    <a:pos x="T8" y="T9"/>
                  </a:cxn>
                  <a:cxn ang="0">
                    <a:pos x="T10" y="T11"/>
                  </a:cxn>
                </a:cxnLst>
                <a:rect l="0" t="0" r="r" b="b"/>
                <a:pathLst>
                  <a:path w="102" h="111">
                    <a:moveTo>
                      <a:pt x="95" y="0"/>
                    </a:moveTo>
                    <a:cubicBezTo>
                      <a:pt x="2" y="93"/>
                      <a:pt x="2" y="93"/>
                      <a:pt x="2" y="93"/>
                    </a:cubicBezTo>
                    <a:cubicBezTo>
                      <a:pt x="2" y="96"/>
                      <a:pt x="2" y="97"/>
                      <a:pt x="2" y="105"/>
                    </a:cubicBezTo>
                    <a:cubicBezTo>
                      <a:pt x="2" y="107"/>
                      <a:pt x="1" y="109"/>
                      <a:pt x="0" y="111"/>
                    </a:cubicBezTo>
                    <a:cubicBezTo>
                      <a:pt x="102" y="9"/>
                      <a:pt x="102" y="9"/>
                      <a:pt x="102" y="9"/>
                    </a:cubicBezTo>
                    <a:cubicBezTo>
                      <a:pt x="100" y="6"/>
                      <a:pt x="97" y="3"/>
                      <a:pt x="9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0" name="Freeform 297"/>
              <p:cNvSpPr/>
              <p:nvPr/>
            </p:nvSpPr>
            <p:spPr bwMode="auto">
              <a:xfrm>
                <a:off x="2141" y="3591"/>
                <a:ext cx="296" cy="317"/>
              </a:xfrm>
              <a:custGeom>
                <a:avLst/>
                <a:gdLst>
                  <a:gd name="T0" fmla="*/ 117 w 125"/>
                  <a:gd name="T1" fmla="*/ 0 h 134"/>
                  <a:gd name="T2" fmla="*/ 5 w 125"/>
                  <a:gd name="T3" fmla="*/ 112 h 134"/>
                  <a:gd name="T4" fmla="*/ 0 w 125"/>
                  <a:gd name="T5" fmla="*/ 132 h 134"/>
                  <a:gd name="T6" fmla="*/ 0 w 125"/>
                  <a:gd name="T7" fmla="*/ 134 h 134"/>
                  <a:gd name="T8" fmla="*/ 125 w 125"/>
                  <a:gd name="T9" fmla="*/ 9 h 134"/>
                  <a:gd name="T10" fmla="*/ 117 w 125"/>
                  <a:gd name="T11" fmla="*/ 0 h 134"/>
                </a:gdLst>
                <a:ahLst/>
                <a:cxnLst>
                  <a:cxn ang="0">
                    <a:pos x="T0" y="T1"/>
                  </a:cxn>
                  <a:cxn ang="0">
                    <a:pos x="T2" y="T3"/>
                  </a:cxn>
                  <a:cxn ang="0">
                    <a:pos x="T4" y="T5"/>
                  </a:cxn>
                  <a:cxn ang="0">
                    <a:pos x="T6" y="T7"/>
                  </a:cxn>
                  <a:cxn ang="0">
                    <a:pos x="T8" y="T9"/>
                  </a:cxn>
                  <a:cxn ang="0">
                    <a:pos x="T10" y="T11"/>
                  </a:cxn>
                </a:cxnLst>
                <a:rect l="0" t="0" r="r" b="b"/>
                <a:pathLst>
                  <a:path w="125" h="134">
                    <a:moveTo>
                      <a:pt x="117" y="0"/>
                    </a:moveTo>
                    <a:cubicBezTo>
                      <a:pt x="5" y="112"/>
                      <a:pt x="5" y="112"/>
                      <a:pt x="5" y="112"/>
                    </a:cubicBezTo>
                    <a:cubicBezTo>
                      <a:pt x="3" y="118"/>
                      <a:pt x="0" y="124"/>
                      <a:pt x="0" y="132"/>
                    </a:cubicBezTo>
                    <a:cubicBezTo>
                      <a:pt x="0" y="132"/>
                      <a:pt x="0" y="133"/>
                      <a:pt x="0" y="134"/>
                    </a:cubicBezTo>
                    <a:cubicBezTo>
                      <a:pt x="125" y="9"/>
                      <a:pt x="125" y="9"/>
                      <a:pt x="125" y="9"/>
                    </a:cubicBezTo>
                    <a:cubicBezTo>
                      <a:pt x="122" y="6"/>
                      <a:pt x="120" y="3"/>
                      <a:pt x="1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1" name="Freeform 298"/>
              <p:cNvSpPr/>
              <p:nvPr/>
            </p:nvSpPr>
            <p:spPr bwMode="auto">
              <a:xfrm>
                <a:off x="2136" y="3631"/>
                <a:ext cx="336" cy="355"/>
              </a:xfrm>
              <a:custGeom>
                <a:avLst/>
                <a:gdLst>
                  <a:gd name="T0" fmla="*/ 134 w 142"/>
                  <a:gd name="T1" fmla="*/ 0 h 150"/>
                  <a:gd name="T2" fmla="*/ 0 w 142"/>
                  <a:gd name="T3" fmla="*/ 134 h 150"/>
                  <a:gd name="T4" fmla="*/ 0 w 142"/>
                  <a:gd name="T5" fmla="*/ 150 h 150"/>
                  <a:gd name="T6" fmla="*/ 142 w 142"/>
                  <a:gd name="T7" fmla="*/ 8 h 150"/>
                  <a:gd name="T8" fmla="*/ 134 w 142"/>
                  <a:gd name="T9" fmla="*/ 0 h 150"/>
                </a:gdLst>
                <a:ahLst/>
                <a:cxnLst>
                  <a:cxn ang="0">
                    <a:pos x="T0" y="T1"/>
                  </a:cxn>
                  <a:cxn ang="0">
                    <a:pos x="T2" y="T3"/>
                  </a:cxn>
                  <a:cxn ang="0">
                    <a:pos x="T4" y="T5"/>
                  </a:cxn>
                  <a:cxn ang="0">
                    <a:pos x="T6" y="T7"/>
                  </a:cxn>
                  <a:cxn ang="0">
                    <a:pos x="T8" y="T9"/>
                  </a:cxn>
                </a:cxnLst>
                <a:rect l="0" t="0" r="r" b="b"/>
                <a:pathLst>
                  <a:path w="142" h="150">
                    <a:moveTo>
                      <a:pt x="134" y="0"/>
                    </a:moveTo>
                    <a:cubicBezTo>
                      <a:pt x="0" y="134"/>
                      <a:pt x="0" y="134"/>
                      <a:pt x="0" y="134"/>
                    </a:cubicBezTo>
                    <a:cubicBezTo>
                      <a:pt x="0" y="150"/>
                      <a:pt x="0" y="150"/>
                      <a:pt x="0" y="150"/>
                    </a:cubicBezTo>
                    <a:cubicBezTo>
                      <a:pt x="142" y="8"/>
                      <a:pt x="142" y="8"/>
                      <a:pt x="142" y="8"/>
                    </a:cubicBezTo>
                    <a:cubicBezTo>
                      <a:pt x="140" y="5"/>
                      <a:pt x="137" y="2"/>
                      <a:pt x="1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2" name="Freeform 299"/>
              <p:cNvSpPr/>
              <p:nvPr/>
            </p:nvSpPr>
            <p:spPr bwMode="auto">
              <a:xfrm>
                <a:off x="2099" y="3669"/>
                <a:ext cx="411" cy="433"/>
              </a:xfrm>
              <a:custGeom>
                <a:avLst/>
                <a:gdLst>
                  <a:gd name="T0" fmla="*/ 166 w 174"/>
                  <a:gd name="T1" fmla="*/ 0 h 183"/>
                  <a:gd name="T2" fmla="*/ 13 w 174"/>
                  <a:gd name="T3" fmla="*/ 152 h 183"/>
                  <a:gd name="T4" fmla="*/ 13 w 174"/>
                  <a:gd name="T5" fmla="*/ 156 h 183"/>
                  <a:gd name="T6" fmla="*/ 10 w 174"/>
                  <a:gd name="T7" fmla="*/ 158 h 183"/>
                  <a:gd name="T8" fmla="*/ 6 w 174"/>
                  <a:gd name="T9" fmla="*/ 167 h 183"/>
                  <a:gd name="T10" fmla="*/ 0 w 174"/>
                  <a:gd name="T11" fmla="*/ 183 h 183"/>
                  <a:gd name="T12" fmla="*/ 174 w 174"/>
                  <a:gd name="T13" fmla="*/ 8 h 183"/>
                  <a:gd name="T14" fmla="*/ 166 w 174"/>
                  <a:gd name="T15" fmla="*/ 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83">
                    <a:moveTo>
                      <a:pt x="166" y="0"/>
                    </a:moveTo>
                    <a:cubicBezTo>
                      <a:pt x="13" y="152"/>
                      <a:pt x="13" y="152"/>
                      <a:pt x="13" y="152"/>
                    </a:cubicBezTo>
                    <a:cubicBezTo>
                      <a:pt x="13" y="153"/>
                      <a:pt x="13" y="155"/>
                      <a:pt x="13" y="156"/>
                    </a:cubicBezTo>
                    <a:cubicBezTo>
                      <a:pt x="12" y="157"/>
                      <a:pt x="11" y="157"/>
                      <a:pt x="10" y="158"/>
                    </a:cubicBezTo>
                    <a:cubicBezTo>
                      <a:pt x="8" y="160"/>
                      <a:pt x="8" y="165"/>
                      <a:pt x="6" y="167"/>
                    </a:cubicBezTo>
                    <a:cubicBezTo>
                      <a:pt x="4" y="171"/>
                      <a:pt x="0" y="176"/>
                      <a:pt x="0" y="183"/>
                    </a:cubicBezTo>
                    <a:cubicBezTo>
                      <a:pt x="174" y="8"/>
                      <a:pt x="174" y="8"/>
                      <a:pt x="174" y="8"/>
                    </a:cubicBezTo>
                    <a:cubicBezTo>
                      <a:pt x="171" y="5"/>
                      <a:pt x="169" y="3"/>
                      <a:pt x="16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3" name="Freeform 300"/>
              <p:cNvSpPr/>
              <p:nvPr/>
            </p:nvSpPr>
            <p:spPr bwMode="auto">
              <a:xfrm>
                <a:off x="2091" y="3707"/>
                <a:ext cx="459" cy="475"/>
              </a:xfrm>
              <a:custGeom>
                <a:avLst/>
                <a:gdLst>
                  <a:gd name="T0" fmla="*/ 185 w 194"/>
                  <a:gd name="T1" fmla="*/ 0 h 201"/>
                  <a:gd name="T2" fmla="*/ 4 w 194"/>
                  <a:gd name="T3" fmla="*/ 180 h 201"/>
                  <a:gd name="T4" fmla="*/ 6 w 194"/>
                  <a:gd name="T5" fmla="*/ 183 h 201"/>
                  <a:gd name="T6" fmla="*/ 3 w 194"/>
                  <a:gd name="T7" fmla="*/ 185 h 201"/>
                  <a:gd name="T8" fmla="*/ 0 w 194"/>
                  <a:gd name="T9" fmla="*/ 199 h 201"/>
                  <a:gd name="T10" fmla="*/ 0 w 194"/>
                  <a:gd name="T11" fmla="*/ 201 h 201"/>
                  <a:gd name="T12" fmla="*/ 194 w 194"/>
                  <a:gd name="T13" fmla="*/ 8 h 201"/>
                  <a:gd name="T14" fmla="*/ 185 w 194"/>
                  <a:gd name="T15" fmla="*/ 0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201">
                    <a:moveTo>
                      <a:pt x="185" y="0"/>
                    </a:moveTo>
                    <a:cubicBezTo>
                      <a:pt x="4" y="180"/>
                      <a:pt x="4" y="180"/>
                      <a:pt x="4" y="180"/>
                    </a:cubicBezTo>
                    <a:cubicBezTo>
                      <a:pt x="5" y="181"/>
                      <a:pt x="6" y="182"/>
                      <a:pt x="6" y="183"/>
                    </a:cubicBezTo>
                    <a:cubicBezTo>
                      <a:pt x="6" y="184"/>
                      <a:pt x="5" y="185"/>
                      <a:pt x="3" y="185"/>
                    </a:cubicBezTo>
                    <a:cubicBezTo>
                      <a:pt x="2" y="191"/>
                      <a:pt x="0" y="193"/>
                      <a:pt x="0" y="199"/>
                    </a:cubicBezTo>
                    <a:cubicBezTo>
                      <a:pt x="0" y="200"/>
                      <a:pt x="0" y="200"/>
                      <a:pt x="0" y="201"/>
                    </a:cubicBezTo>
                    <a:cubicBezTo>
                      <a:pt x="194" y="8"/>
                      <a:pt x="194" y="8"/>
                      <a:pt x="194" y="8"/>
                    </a:cubicBezTo>
                    <a:cubicBezTo>
                      <a:pt x="191" y="5"/>
                      <a:pt x="188" y="2"/>
                      <a:pt x="18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4" name="Freeform 301"/>
              <p:cNvSpPr/>
              <p:nvPr/>
            </p:nvSpPr>
            <p:spPr bwMode="auto">
              <a:xfrm>
                <a:off x="2113" y="3743"/>
                <a:ext cx="477" cy="496"/>
              </a:xfrm>
              <a:custGeom>
                <a:avLst/>
                <a:gdLst>
                  <a:gd name="T0" fmla="*/ 193 w 202"/>
                  <a:gd name="T1" fmla="*/ 0 h 210"/>
                  <a:gd name="T2" fmla="*/ 3 w 202"/>
                  <a:gd name="T3" fmla="*/ 191 h 210"/>
                  <a:gd name="T4" fmla="*/ 5 w 202"/>
                  <a:gd name="T5" fmla="*/ 191 h 210"/>
                  <a:gd name="T6" fmla="*/ 5 w 202"/>
                  <a:gd name="T7" fmla="*/ 196 h 210"/>
                  <a:gd name="T8" fmla="*/ 0 w 202"/>
                  <a:gd name="T9" fmla="*/ 210 h 210"/>
                  <a:gd name="T10" fmla="*/ 202 w 202"/>
                  <a:gd name="T11" fmla="*/ 8 h 210"/>
                  <a:gd name="T12" fmla="*/ 193 w 202"/>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202" h="210">
                    <a:moveTo>
                      <a:pt x="193" y="0"/>
                    </a:moveTo>
                    <a:cubicBezTo>
                      <a:pt x="3" y="191"/>
                      <a:pt x="3" y="191"/>
                      <a:pt x="3" y="191"/>
                    </a:cubicBezTo>
                    <a:cubicBezTo>
                      <a:pt x="3" y="191"/>
                      <a:pt x="2" y="191"/>
                      <a:pt x="5" y="191"/>
                    </a:cubicBezTo>
                    <a:cubicBezTo>
                      <a:pt x="5" y="196"/>
                      <a:pt x="5" y="196"/>
                      <a:pt x="5" y="196"/>
                    </a:cubicBezTo>
                    <a:cubicBezTo>
                      <a:pt x="0" y="210"/>
                      <a:pt x="0" y="210"/>
                      <a:pt x="0" y="210"/>
                    </a:cubicBezTo>
                    <a:cubicBezTo>
                      <a:pt x="202" y="8"/>
                      <a:pt x="202" y="8"/>
                      <a:pt x="202" y="8"/>
                    </a:cubicBezTo>
                    <a:cubicBezTo>
                      <a:pt x="199" y="5"/>
                      <a:pt x="196" y="3"/>
                      <a:pt x="19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5" name="Freeform 302"/>
              <p:cNvSpPr/>
              <p:nvPr/>
            </p:nvSpPr>
            <p:spPr bwMode="auto">
              <a:xfrm>
                <a:off x="2063" y="3778"/>
                <a:ext cx="568" cy="584"/>
              </a:xfrm>
              <a:custGeom>
                <a:avLst/>
                <a:gdLst>
                  <a:gd name="T0" fmla="*/ 231 w 240"/>
                  <a:gd name="T1" fmla="*/ 0 h 247"/>
                  <a:gd name="T2" fmla="*/ 16 w 240"/>
                  <a:gd name="T3" fmla="*/ 215 h 247"/>
                  <a:gd name="T4" fmla="*/ 13 w 240"/>
                  <a:gd name="T5" fmla="*/ 226 h 247"/>
                  <a:gd name="T6" fmla="*/ 9 w 240"/>
                  <a:gd name="T7" fmla="*/ 222 h 247"/>
                  <a:gd name="T8" fmla="*/ 9 w 240"/>
                  <a:gd name="T9" fmla="*/ 222 h 247"/>
                  <a:gd name="T10" fmla="*/ 2 w 240"/>
                  <a:gd name="T11" fmla="*/ 228 h 247"/>
                  <a:gd name="T12" fmla="*/ 6 w 240"/>
                  <a:gd name="T13" fmla="*/ 237 h 247"/>
                  <a:gd name="T14" fmla="*/ 0 w 240"/>
                  <a:gd name="T15" fmla="*/ 247 h 247"/>
                  <a:gd name="T16" fmla="*/ 240 w 240"/>
                  <a:gd name="T17" fmla="*/ 7 h 247"/>
                  <a:gd name="T18" fmla="*/ 231 w 240"/>
                  <a:gd name="T19"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7">
                    <a:moveTo>
                      <a:pt x="231" y="0"/>
                    </a:moveTo>
                    <a:cubicBezTo>
                      <a:pt x="16" y="215"/>
                      <a:pt x="16" y="215"/>
                      <a:pt x="16" y="215"/>
                    </a:cubicBezTo>
                    <a:cubicBezTo>
                      <a:pt x="13" y="226"/>
                      <a:pt x="13" y="226"/>
                      <a:pt x="13" y="226"/>
                    </a:cubicBezTo>
                    <a:cubicBezTo>
                      <a:pt x="10" y="226"/>
                      <a:pt x="10" y="224"/>
                      <a:pt x="9" y="222"/>
                    </a:cubicBezTo>
                    <a:cubicBezTo>
                      <a:pt x="9" y="222"/>
                      <a:pt x="9" y="222"/>
                      <a:pt x="9" y="222"/>
                    </a:cubicBezTo>
                    <a:cubicBezTo>
                      <a:pt x="2" y="228"/>
                      <a:pt x="2" y="228"/>
                      <a:pt x="2" y="228"/>
                    </a:cubicBezTo>
                    <a:cubicBezTo>
                      <a:pt x="4" y="231"/>
                      <a:pt x="6" y="235"/>
                      <a:pt x="6" y="237"/>
                    </a:cubicBezTo>
                    <a:cubicBezTo>
                      <a:pt x="6" y="241"/>
                      <a:pt x="2" y="243"/>
                      <a:pt x="0" y="247"/>
                    </a:cubicBezTo>
                    <a:cubicBezTo>
                      <a:pt x="240" y="7"/>
                      <a:pt x="240" y="7"/>
                      <a:pt x="240" y="7"/>
                    </a:cubicBezTo>
                    <a:cubicBezTo>
                      <a:pt x="237" y="5"/>
                      <a:pt x="234" y="2"/>
                      <a:pt x="2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6" name="Freeform 303"/>
              <p:cNvSpPr/>
              <p:nvPr/>
            </p:nvSpPr>
            <p:spPr bwMode="auto">
              <a:xfrm>
                <a:off x="2439" y="3851"/>
                <a:ext cx="173" cy="180"/>
              </a:xfrm>
              <a:custGeom>
                <a:avLst/>
                <a:gdLst>
                  <a:gd name="T0" fmla="*/ 73 w 73"/>
                  <a:gd name="T1" fmla="*/ 0 h 76"/>
                  <a:gd name="T2" fmla="*/ 0 w 73"/>
                  <a:gd name="T3" fmla="*/ 72 h 76"/>
                  <a:gd name="T4" fmla="*/ 3 w 73"/>
                  <a:gd name="T5" fmla="*/ 73 h 76"/>
                  <a:gd name="T6" fmla="*/ 13 w 73"/>
                  <a:gd name="T7" fmla="*/ 76 h 76"/>
                  <a:gd name="T8" fmla="*/ 58 w 73"/>
                  <a:gd name="T9" fmla="*/ 32 h 76"/>
                  <a:gd name="T10" fmla="*/ 61 w 73"/>
                  <a:gd name="T11" fmla="*/ 24 h 76"/>
                  <a:gd name="T12" fmla="*/ 61 w 73"/>
                  <a:gd name="T13" fmla="*/ 25 h 76"/>
                  <a:gd name="T14" fmla="*/ 73 w 73"/>
                  <a:gd name="T15" fmla="*/ 10 h 76"/>
                  <a:gd name="T16" fmla="*/ 73 w 73"/>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6">
                    <a:moveTo>
                      <a:pt x="73" y="0"/>
                    </a:moveTo>
                    <a:cubicBezTo>
                      <a:pt x="0" y="72"/>
                      <a:pt x="0" y="72"/>
                      <a:pt x="0" y="72"/>
                    </a:cubicBezTo>
                    <a:cubicBezTo>
                      <a:pt x="1" y="73"/>
                      <a:pt x="2" y="73"/>
                      <a:pt x="3" y="73"/>
                    </a:cubicBezTo>
                    <a:cubicBezTo>
                      <a:pt x="4" y="73"/>
                      <a:pt x="9" y="75"/>
                      <a:pt x="13" y="76"/>
                    </a:cubicBezTo>
                    <a:cubicBezTo>
                      <a:pt x="58" y="32"/>
                      <a:pt x="58" y="32"/>
                      <a:pt x="58" y="32"/>
                    </a:cubicBezTo>
                    <a:cubicBezTo>
                      <a:pt x="59" y="29"/>
                      <a:pt x="58" y="27"/>
                      <a:pt x="61" y="24"/>
                    </a:cubicBezTo>
                    <a:cubicBezTo>
                      <a:pt x="61" y="25"/>
                      <a:pt x="61" y="25"/>
                      <a:pt x="61" y="25"/>
                    </a:cubicBezTo>
                    <a:cubicBezTo>
                      <a:pt x="64" y="18"/>
                      <a:pt x="67" y="13"/>
                      <a:pt x="73" y="10"/>
                    </a:cubicBezTo>
                    <a:cubicBezTo>
                      <a:pt x="73" y="0"/>
                      <a:pt x="73" y="0"/>
                      <a:pt x="7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7" name="Freeform 304"/>
              <p:cNvSpPr/>
              <p:nvPr/>
            </p:nvSpPr>
            <p:spPr bwMode="auto">
              <a:xfrm>
                <a:off x="2285" y="4036"/>
                <a:ext cx="154" cy="149"/>
              </a:xfrm>
              <a:custGeom>
                <a:avLst/>
                <a:gdLst>
                  <a:gd name="T0" fmla="*/ 59 w 65"/>
                  <a:gd name="T1" fmla="*/ 0 h 63"/>
                  <a:gd name="T2" fmla="*/ 59 w 65"/>
                  <a:gd name="T3" fmla="*/ 0 h 63"/>
                  <a:gd name="T4" fmla="*/ 0 w 65"/>
                  <a:gd name="T5" fmla="*/ 59 h 63"/>
                  <a:gd name="T6" fmla="*/ 11 w 65"/>
                  <a:gd name="T7" fmla="*/ 63 h 63"/>
                  <a:gd name="T8" fmla="*/ 11 w 65"/>
                  <a:gd name="T9" fmla="*/ 63 h 63"/>
                  <a:gd name="T10" fmla="*/ 14 w 65"/>
                  <a:gd name="T11" fmla="*/ 62 h 63"/>
                  <a:gd name="T12" fmla="*/ 14 w 65"/>
                  <a:gd name="T13" fmla="*/ 62 h 63"/>
                  <a:gd name="T14" fmla="*/ 19 w 65"/>
                  <a:gd name="T15" fmla="*/ 58 h 63"/>
                  <a:gd name="T16" fmla="*/ 19 w 65"/>
                  <a:gd name="T17" fmla="*/ 56 h 63"/>
                  <a:gd name="T18" fmla="*/ 19 w 65"/>
                  <a:gd name="T19" fmla="*/ 56 h 63"/>
                  <a:gd name="T20" fmla="*/ 20 w 65"/>
                  <a:gd name="T21" fmla="*/ 51 h 63"/>
                  <a:gd name="T22" fmla="*/ 20 w 65"/>
                  <a:gd name="T23" fmla="*/ 45 h 63"/>
                  <a:gd name="T24" fmla="*/ 21 w 65"/>
                  <a:gd name="T25" fmla="*/ 39 h 63"/>
                  <a:gd name="T26" fmla="*/ 26 w 65"/>
                  <a:gd name="T27" fmla="*/ 38 h 63"/>
                  <a:gd name="T28" fmla="*/ 26 w 65"/>
                  <a:gd name="T29" fmla="*/ 38 h 63"/>
                  <a:gd name="T30" fmla="*/ 31 w 65"/>
                  <a:gd name="T31" fmla="*/ 38 h 63"/>
                  <a:gd name="T32" fmla="*/ 35 w 65"/>
                  <a:gd name="T33" fmla="*/ 38 h 63"/>
                  <a:gd name="T34" fmla="*/ 36 w 65"/>
                  <a:gd name="T35" fmla="*/ 38 h 63"/>
                  <a:gd name="T36" fmla="*/ 38 w 65"/>
                  <a:gd name="T37" fmla="*/ 38 h 63"/>
                  <a:gd name="T38" fmla="*/ 65 w 65"/>
                  <a:gd name="T39" fmla="*/ 11 h 63"/>
                  <a:gd name="T40" fmla="*/ 65 w 65"/>
                  <a:gd name="T41" fmla="*/ 11 h 63"/>
                  <a:gd name="T42" fmla="*/ 61 w 65"/>
                  <a:gd name="T43" fmla="*/ 7 h 63"/>
                  <a:gd name="T44" fmla="*/ 59 w 65"/>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3">
                    <a:moveTo>
                      <a:pt x="59" y="0"/>
                    </a:moveTo>
                    <a:cubicBezTo>
                      <a:pt x="59" y="0"/>
                      <a:pt x="59" y="0"/>
                      <a:pt x="59" y="0"/>
                    </a:cubicBezTo>
                    <a:cubicBezTo>
                      <a:pt x="0" y="59"/>
                      <a:pt x="0" y="59"/>
                      <a:pt x="0" y="59"/>
                    </a:cubicBezTo>
                    <a:cubicBezTo>
                      <a:pt x="4" y="60"/>
                      <a:pt x="6" y="63"/>
                      <a:pt x="11" y="63"/>
                    </a:cubicBezTo>
                    <a:cubicBezTo>
                      <a:pt x="11" y="63"/>
                      <a:pt x="11" y="63"/>
                      <a:pt x="11" y="63"/>
                    </a:cubicBezTo>
                    <a:cubicBezTo>
                      <a:pt x="12" y="63"/>
                      <a:pt x="13" y="63"/>
                      <a:pt x="14" y="62"/>
                    </a:cubicBezTo>
                    <a:cubicBezTo>
                      <a:pt x="14" y="62"/>
                      <a:pt x="14" y="62"/>
                      <a:pt x="14" y="62"/>
                    </a:cubicBezTo>
                    <a:cubicBezTo>
                      <a:pt x="19" y="58"/>
                      <a:pt x="19" y="58"/>
                      <a:pt x="19" y="58"/>
                    </a:cubicBezTo>
                    <a:cubicBezTo>
                      <a:pt x="19" y="57"/>
                      <a:pt x="19" y="57"/>
                      <a:pt x="19" y="56"/>
                    </a:cubicBezTo>
                    <a:cubicBezTo>
                      <a:pt x="19" y="56"/>
                      <a:pt x="19" y="56"/>
                      <a:pt x="19" y="56"/>
                    </a:cubicBezTo>
                    <a:cubicBezTo>
                      <a:pt x="20" y="55"/>
                      <a:pt x="20" y="53"/>
                      <a:pt x="20" y="51"/>
                    </a:cubicBezTo>
                    <a:cubicBezTo>
                      <a:pt x="20" y="49"/>
                      <a:pt x="20" y="47"/>
                      <a:pt x="20" y="45"/>
                    </a:cubicBezTo>
                    <a:cubicBezTo>
                      <a:pt x="20" y="42"/>
                      <a:pt x="20" y="40"/>
                      <a:pt x="21" y="39"/>
                    </a:cubicBezTo>
                    <a:cubicBezTo>
                      <a:pt x="22" y="38"/>
                      <a:pt x="24" y="38"/>
                      <a:pt x="26" y="38"/>
                    </a:cubicBezTo>
                    <a:cubicBezTo>
                      <a:pt x="26" y="38"/>
                      <a:pt x="26" y="38"/>
                      <a:pt x="26" y="38"/>
                    </a:cubicBezTo>
                    <a:cubicBezTo>
                      <a:pt x="27" y="38"/>
                      <a:pt x="29" y="38"/>
                      <a:pt x="31" y="38"/>
                    </a:cubicBezTo>
                    <a:cubicBezTo>
                      <a:pt x="32" y="38"/>
                      <a:pt x="34" y="38"/>
                      <a:pt x="35" y="38"/>
                    </a:cubicBezTo>
                    <a:cubicBezTo>
                      <a:pt x="36" y="38"/>
                      <a:pt x="36" y="38"/>
                      <a:pt x="36" y="38"/>
                    </a:cubicBezTo>
                    <a:cubicBezTo>
                      <a:pt x="37" y="38"/>
                      <a:pt x="38" y="38"/>
                      <a:pt x="38" y="38"/>
                    </a:cubicBezTo>
                    <a:cubicBezTo>
                      <a:pt x="65" y="11"/>
                      <a:pt x="65" y="11"/>
                      <a:pt x="65" y="11"/>
                    </a:cubicBezTo>
                    <a:cubicBezTo>
                      <a:pt x="65" y="11"/>
                      <a:pt x="65" y="11"/>
                      <a:pt x="65" y="11"/>
                    </a:cubicBezTo>
                    <a:cubicBezTo>
                      <a:pt x="64" y="10"/>
                      <a:pt x="62" y="9"/>
                      <a:pt x="61" y="7"/>
                    </a:cubicBezTo>
                    <a:cubicBezTo>
                      <a:pt x="61" y="5"/>
                      <a:pt x="60" y="2"/>
                      <a:pt x="5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8" name="Freeform 305"/>
              <p:cNvSpPr/>
              <p:nvPr/>
            </p:nvSpPr>
            <p:spPr bwMode="auto">
              <a:xfrm>
                <a:off x="2068" y="4190"/>
                <a:ext cx="222" cy="239"/>
              </a:xfrm>
              <a:custGeom>
                <a:avLst/>
                <a:gdLst>
                  <a:gd name="T0" fmla="*/ 86 w 94"/>
                  <a:gd name="T1" fmla="*/ 0 h 101"/>
                  <a:gd name="T2" fmla="*/ 0 w 94"/>
                  <a:gd name="T3" fmla="*/ 87 h 101"/>
                  <a:gd name="T4" fmla="*/ 4 w 94"/>
                  <a:gd name="T5" fmla="*/ 99 h 101"/>
                  <a:gd name="T6" fmla="*/ 4 w 94"/>
                  <a:gd name="T7" fmla="*/ 101 h 101"/>
                  <a:gd name="T8" fmla="*/ 90 w 94"/>
                  <a:gd name="T9" fmla="*/ 14 h 101"/>
                  <a:gd name="T10" fmla="*/ 89 w 94"/>
                  <a:gd name="T11" fmla="*/ 14 h 101"/>
                  <a:gd name="T12" fmla="*/ 88 w 94"/>
                  <a:gd name="T13" fmla="*/ 12 h 101"/>
                  <a:gd name="T14" fmla="*/ 88 w 94"/>
                  <a:gd name="T15" fmla="*/ 12 h 101"/>
                  <a:gd name="T16" fmla="*/ 91 w 94"/>
                  <a:gd name="T17" fmla="*/ 12 h 101"/>
                  <a:gd name="T18" fmla="*/ 94 w 94"/>
                  <a:gd name="T19" fmla="*/ 9 h 101"/>
                  <a:gd name="T20" fmla="*/ 92 w 94"/>
                  <a:gd name="T21" fmla="*/ 10 h 101"/>
                  <a:gd name="T22" fmla="*/ 86 w 94"/>
                  <a:gd name="T23" fmla="*/ 0 h 101"/>
                  <a:gd name="T24" fmla="*/ 86 w 94"/>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01">
                    <a:moveTo>
                      <a:pt x="86" y="0"/>
                    </a:moveTo>
                    <a:cubicBezTo>
                      <a:pt x="0" y="87"/>
                      <a:pt x="0" y="87"/>
                      <a:pt x="0" y="87"/>
                    </a:cubicBezTo>
                    <a:cubicBezTo>
                      <a:pt x="2" y="91"/>
                      <a:pt x="4" y="95"/>
                      <a:pt x="4" y="99"/>
                    </a:cubicBezTo>
                    <a:cubicBezTo>
                      <a:pt x="4" y="100"/>
                      <a:pt x="4" y="100"/>
                      <a:pt x="4" y="101"/>
                    </a:cubicBezTo>
                    <a:cubicBezTo>
                      <a:pt x="90" y="14"/>
                      <a:pt x="90" y="14"/>
                      <a:pt x="90" y="14"/>
                    </a:cubicBezTo>
                    <a:cubicBezTo>
                      <a:pt x="90" y="14"/>
                      <a:pt x="89" y="14"/>
                      <a:pt x="89" y="14"/>
                    </a:cubicBezTo>
                    <a:cubicBezTo>
                      <a:pt x="89" y="13"/>
                      <a:pt x="88" y="12"/>
                      <a:pt x="88" y="12"/>
                    </a:cubicBezTo>
                    <a:cubicBezTo>
                      <a:pt x="88" y="12"/>
                      <a:pt x="88" y="12"/>
                      <a:pt x="88" y="12"/>
                    </a:cubicBezTo>
                    <a:cubicBezTo>
                      <a:pt x="89" y="12"/>
                      <a:pt x="90" y="12"/>
                      <a:pt x="91" y="12"/>
                    </a:cubicBezTo>
                    <a:cubicBezTo>
                      <a:pt x="94" y="9"/>
                      <a:pt x="94" y="9"/>
                      <a:pt x="94" y="9"/>
                    </a:cubicBezTo>
                    <a:cubicBezTo>
                      <a:pt x="93" y="9"/>
                      <a:pt x="93" y="10"/>
                      <a:pt x="92" y="10"/>
                    </a:cubicBezTo>
                    <a:cubicBezTo>
                      <a:pt x="90" y="10"/>
                      <a:pt x="87" y="4"/>
                      <a:pt x="86" y="0"/>
                    </a:cubicBezTo>
                    <a:cubicBezTo>
                      <a:pt x="86" y="0"/>
                      <a:pt x="86" y="0"/>
                      <a:pt x="8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9" name="Freeform 306"/>
              <p:cNvSpPr/>
              <p:nvPr/>
            </p:nvSpPr>
            <p:spPr bwMode="auto">
              <a:xfrm>
                <a:off x="2257" y="4270"/>
                <a:ext cx="12" cy="9"/>
              </a:xfrm>
              <a:custGeom>
                <a:avLst/>
                <a:gdLst>
                  <a:gd name="T0" fmla="*/ 5 w 5"/>
                  <a:gd name="T1" fmla="*/ 0 h 4"/>
                  <a:gd name="T2" fmla="*/ 0 w 5"/>
                  <a:gd name="T3" fmla="*/ 4 h 4"/>
                  <a:gd name="T4" fmla="*/ 4 w 5"/>
                  <a:gd name="T5" fmla="*/ 1 h 4"/>
                  <a:gd name="T6" fmla="*/ 5 w 5"/>
                  <a:gd name="T7" fmla="*/ 0 h 4"/>
                </a:gdLst>
                <a:ahLst/>
                <a:cxnLst>
                  <a:cxn ang="0">
                    <a:pos x="T0" y="T1"/>
                  </a:cxn>
                  <a:cxn ang="0">
                    <a:pos x="T2" y="T3"/>
                  </a:cxn>
                  <a:cxn ang="0">
                    <a:pos x="T4" y="T5"/>
                  </a:cxn>
                  <a:cxn ang="0">
                    <a:pos x="T6" y="T7"/>
                  </a:cxn>
                </a:cxnLst>
                <a:rect l="0" t="0" r="r" b="b"/>
                <a:pathLst>
                  <a:path w="5" h="4">
                    <a:moveTo>
                      <a:pt x="5" y="0"/>
                    </a:moveTo>
                    <a:cubicBezTo>
                      <a:pt x="0" y="4"/>
                      <a:pt x="0" y="4"/>
                      <a:pt x="0" y="4"/>
                    </a:cubicBezTo>
                    <a:cubicBezTo>
                      <a:pt x="2" y="4"/>
                      <a:pt x="4" y="3"/>
                      <a:pt x="4" y="1"/>
                    </a:cubicBezTo>
                    <a:cubicBezTo>
                      <a:pt x="4" y="1"/>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0" name="Freeform 307"/>
              <p:cNvSpPr/>
              <p:nvPr/>
            </p:nvSpPr>
            <p:spPr bwMode="auto">
              <a:xfrm>
                <a:off x="2080" y="4310"/>
                <a:ext cx="165" cy="185"/>
              </a:xfrm>
              <a:custGeom>
                <a:avLst/>
                <a:gdLst>
                  <a:gd name="T0" fmla="*/ 62 w 70"/>
                  <a:gd name="T1" fmla="*/ 0 h 78"/>
                  <a:gd name="T2" fmla="*/ 3 w 70"/>
                  <a:gd name="T3" fmla="*/ 59 h 78"/>
                  <a:gd name="T4" fmla="*/ 5 w 70"/>
                  <a:gd name="T5" fmla="*/ 65 h 78"/>
                  <a:gd name="T6" fmla="*/ 3 w 70"/>
                  <a:gd name="T7" fmla="*/ 70 h 78"/>
                  <a:gd name="T8" fmla="*/ 6 w 70"/>
                  <a:gd name="T9" fmla="*/ 71 h 78"/>
                  <a:gd name="T10" fmla="*/ 0 w 70"/>
                  <a:gd name="T11" fmla="*/ 77 h 78"/>
                  <a:gd name="T12" fmla="*/ 1 w 70"/>
                  <a:gd name="T13" fmla="*/ 78 h 78"/>
                  <a:gd name="T14" fmla="*/ 70 w 70"/>
                  <a:gd name="T15" fmla="*/ 9 h 78"/>
                  <a:gd name="T16" fmla="*/ 62 w 70"/>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8">
                    <a:moveTo>
                      <a:pt x="62" y="0"/>
                    </a:moveTo>
                    <a:cubicBezTo>
                      <a:pt x="3" y="59"/>
                      <a:pt x="3" y="59"/>
                      <a:pt x="3" y="59"/>
                    </a:cubicBezTo>
                    <a:cubicBezTo>
                      <a:pt x="4" y="61"/>
                      <a:pt x="5" y="62"/>
                      <a:pt x="5" y="65"/>
                    </a:cubicBezTo>
                    <a:cubicBezTo>
                      <a:pt x="5" y="66"/>
                      <a:pt x="4" y="68"/>
                      <a:pt x="3" y="70"/>
                    </a:cubicBezTo>
                    <a:cubicBezTo>
                      <a:pt x="4" y="70"/>
                      <a:pt x="5" y="71"/>
                      <a:pt x="6" y="71"/>
                    </a:cubicBezTo>
                    <a:cubicBezTo>
                      <a:pt x="5" y="74"/>
                      <a:pt x="0" y="74"/>
                      <a:pt x="0" y="77"/>
                    </a:cubicBezTo>
                    <a:cubicBezTo>
                      <a:pt x="0" y="77"/>
                      <a:pt x="0" y="77"/>
                      <a:pt x="1" y="78"/>
                    </a:cubicBezTo>
                    <a:cubicBezTo>
                      <a:pt x="70" y="9"/>
                      <a:pt x="70" y="9"/>
                      <a:pt x="70" y="9"/>
                    </a:cubicBezTo>
                    <a:cubicBezTo>
                      <a:pt x="67" y="7"/>
                      <a:pt x="63" y="6"/>
                      <a:pt x="6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1" name="Freeform 308"/>
              <p:cNvSpPr/>
              <p:nvPr/>
            </p:nvSpPr>
            <p:spPr bwMode="auto">
              <a:xfrm>
                <a:off x="2101" y="4386"/>
                <a:ext cx="125" cy="142"/>
              </a:xfrm>
              <a:custGeom>
                <a:avLst/>
                <a:gdLst>
                  <a:gd name="T0" fmla="*/ 53 w 53"/>
                  <a:gd name="T1" fmla="*/ 0 h 60"/>
                  <a:gd name="T2" fmla="*/ 0 w 53"/>
                  <a:gd name="T3" fmla="*/ 54 h 60"/>
                  <a:gd name="T4" fmla="*/ 8 w 53"/>
                  <a:gd name="T5" fmla="*/ 56 h 60"/>
                  <a:gd name="T6" fmla="*/ 10 w 53"/>
                  <a:gd name="T7" fmla="*/ 60 h 60"/>
                  <a:gd name="T8" fmla="*/ 38 w 53"/>
                  <a:gd name="T9" fmla="*/ 32 h 60"/>
                  <a:gd name="T10" fmla="*/ 36 w 53"/>
                  <a:gd name="T11" fmla="*/ 27 h 60"/>
                  <a:gd name="T12" fmla="*/ 42 w 53"/>
                  <a:gd name="T13" fmla="*/ 13 h 60"/>
                  <a:gd name="T14" fmla="*/ 51 w 53"/>
                  <a:gd name="T15" fmla="*/ 8 h 60"/>
                  <a:gd name="T16" fmla="*/ 53 w 53"/>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0">
                    <a:moveTo>
                      <a:pt x="53" y="0"/>
                    </a:moveTo>
                    <a:cubicBezTo>
                      <a:pt x="0" y="54"/>
                      <a:pt x="0" y="54"/>
                      <a:pt x="0" y="54"/>
                    </a:cubicBezTo>
                    <a:cubicBezTo>
                      <a:pt x="2" y="55"/>
                      <a:pt x="5" y="56"/>
                      <a:pt x="8" y="56"/>
                    </a:cubicBezTo>
                    <a:cubicBezTo>
                      <a:pt x="9" y="57"/>
                      <a:pt x="9" y="59"/>
                      <a:pt x="10" y="60"/>
                    </a:cubicBezTo>
                    <a:cubicBezTo>
                      <a:pt x="38" y="32"/>
                      <a:pt x="38" y="32"/>
                      <a:pt x="38" y="32"/>
                    </a:cubicBezTo>
                    <a:cubicBezTo>
                      <a:pt x="37" y="30"/>
                      <a:pt x="36" y="29"/>
                      <a:pt x="36" y="27"/>
                    </a:cubicBezTo>
                    <a:cubicBezTo>
                      <a:pt x="36" y="21"/>
                      <a:pt x="38" y="17"/>
                      <a:pt x="42" y="13"/>
                    </a:cubicBezTo>
                    <a:cubicBezTo>
                      <a:pt x="44" y="11"/>
                      <a:pt x="49" y="12"/>
                      <a:pt x="51" y="8"/>
                    </a:cubicBezTo>
                    <a:cubicBezTo>
                      <a:pt x="53" y="5"/>
                      <a:pt x="53" y="2"/>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2" name="Freeform 309"/>
              <p:cNvSpPr/>
              <p:nvPr/>
            </p:nvSpPr>
            <p:spPr bwMode="auto">
              <a:xfrm>
                <a:off x="2240" y="4355"/>
                <a:ext cx="17" cy="19"/>
              </a:xfrm>
              <a:custGeom>
                <a:avLst/>
                <a:gdLst>
                  <a:gd name="T0" fmla="*/ 7 w 7"/>
                  <a:gd name="T1" fmla="*/ 0 h 8"/>
                  <a:gd name="T2" fmla="*/ 0 w 7"/>
                  <a:gd name="T3" fmla="*/ 8 h 8"/>
                  <a:gd name="T4" fmla="*/ 7 w 7"/>
                  <a:gd name="T5" fmla="*/ 0 h 8"/>
                </a:gdLst>
                <a:ahLst/>
                <a:cxnLst>
                  <a:cxn ang="0">
                    <a:pos x="T0" y="T1"/>
                  </a:cxn>
                  <a:cxn ang="0">
                    <a:pos x="T2" y="T3"/>
                  </a:cxn>
                  <a:cxn ang="0">
                    <a:pos x="T4" y="T5"/>
                  </a:cxn>
                </a:cxnLst>
                <a:rect l="0" t="0" r="r" b="b"/>
                <a:pathLst>
                  <a:path w="7" h="8">
                    <a:moveTo>
                      <a:pt x="7" y="0"/>
                    </a:moveTo>
                    <a:cubicBezTo>
                      <a:pt x="0" y="8"/>
                      <a:pt x="0" y="8"/>
                      <a:pt x="0" y="8"/>
                    </a:cubicBezTo>
                    <a:cubicBezTo>
                      <a:pt x="3" y="6"/>
                      <a:pt x="6" y="4"/>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3" name="Freeform 310"/>
              <p:cNvSpPr/>
              <p:nvPr/>
            </p:nvSpPr>
            <p:spPr bwMode="auto">
              <a:xfrm>
                <a:off x="2151" y="4481"/>
                <a:ext cx="66" cy="71"/>
              </a:xfrm>
              <a:custGeom>
                <a:avLst/>
                <a:gdLst>
                  <a:gd name="T0" fmla="*/ 24 w 28"/>
                  <a:gd name="T1" fmla="*/ 0 h 30"/>
                  <a:gd name="T2" fmla="*/ 0 w 28"/>
                  <a:gd name="T3" fmla="*/ 25 h 30"/>
                  <a:gd name="T4" fmla="*/ 8 w 28"/>
                  <a:gd name="T5" fmla="*/ 27 h 30"/>
                  <a:gd name="T6" fmla="*/ 11 w 28"/>
                  <a:gd name="T7" fmla="*/ 30 h 30"/>
                  <a:gd name="T8" fmla="*/ 28 w 28"/>
                  <a:gd name="T9" fmla="*/ 13 h 30"/>
                  <a:gd name="T10" fmla="*/ 24 w 28"/>
                  <a:gd name="T11" fmla="*/ 0 h 30"/>
                </a:gdLst>
                <a:ahLst/>
                <a:cxnLst>
                  <a:cxn ang="0">
                    <a:pos x="T0" y="T1"/>
                  </a:cxn>
                  <a:cxn ang="0">
                    <a:pos x="T2" y="T3"/>
                  </a:cxn>
                  <a:cxn ang="0">
                    <a:pos x="T4" y="T5"/>
                  </a:cxn>
                  <a:cxn ang="0">
                    <a:pos x="T6" y="T7"/>
                  </a:cxn>
                  <a:cxn ang="0">
                    <a:pos x="T8" y="T9"/>
                  </a:cxn>
                  <a:cxn ang="0">
                    <a:pos x="T10" y="T11"/>
                  </a:cxn>
                </a:cxnLst>
                <a:rect l="0" t="0" r="r" b="b"/>
                <a:pathLst>
                  <a:path w="28" h="30">
                    <a:moveTo>
                      <a:pt x="24" y="0"/>
                    </a:moveTo>
                    <a:cubicBezTo>
                      <a:pt x="0" y="25"/>
                      <a:pt x="0" y="25"/>
                      <a:pt x="0" y="25"/>
                    </a:cubicBezTo>
                    <a:cubicBezTo>
                      <a:pt x="2" y="26"/>
                      <a:pt x="5" y="26"/>
                      <a:pt x="8" y="27"/>
                    </a:cubicBezTo>
                    <a:cubicBezTo>
                      <a:pt x="10" y="27"/>
                      <a:pt x="10" y="29"/>
                      <a:pt x="11" y="30"/>
                    </a:cubicBezTo>
                    <a:cubicBezTo>
                      <a:pt x="28" y="13"/>
                      <a:pt x="28" y="13"/>
                      <a:pt x="28" y="13"/>
                    </a:cubicBezTo>
                    <a:cubicBezTo>
                      <a:pt x="26" y="10"/>
                      <a:pt x="25" y="5"/>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4" name="Freeform 311"/>
              <p:cNvSpPr/>
              <p:nvPr/>
            </p:nvSpPr>
            <p:spPr bwMode="auto">
              <a:xfrm>
                <a:off x="2198" y="4528"/>
                <a:ext cx="64" cy="38"/>
              </a:xfrm>
              <a:custGeom>
                <a:avLst/>
                <a:gdLst>
                  <a:gd name="T0" fmla="*/ 16 w 27"/>
                  <a:gd name="T1" fmla="*/ 0 h 16"/>
                  <a:gd name="T2" fmla="*/ 0 w 27"/>
                  <a:gd name="T3" fmla="*/ 16 h 16"/>
                  <a:gd name="T4" fmla="*/ 6 w 27"/>
                  <a:gd name="T5" fmla="*/ 16 h 16"/>
                  <a:gd name="T6" fmla="*/ 9 w 27"/>
                  <a:gd name="T7" fmla="*/ 16 h 16"/>
                  <a:gd name="T8" fmla="*/ 13 w 27"/>
                  <a:gd name="T9" fmla="*/ 16 h 16"/>
                  <a:gd name="T10" fmla="*/ 21 w 27"/>
                  <a:gd name="T11" fmla="*/ 12 h 16"/>
                  <a:gd name="T12" fmla="*/ 27 w 27"/>
                  <a:gd name="T13" fmla="*/ 6 h 16"/>
                  <a:gd name="T14" fmla="*/ 16 w 27"/>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6">
                    <a:moveTo>
                      <a:pt x="16" y="0"/>
                    </a:moveTo>
                    <a:cubicBezTo>
                      <a:pt x="0" y="16"/>
                      <a:pt x="0" y="16"/>
                      <a:pt x="0" y="16"/>
                    </a:cubicBezTo>
                    <a:cubicBezTo>
                      <a:pt x="2" y="16"/>
                      <a:pt x="4" y="16"/>
                      <a:pt x="6" y="16"/>
                    </a:cubicBezTo>
                    <a:cubicBezTo>
                      <a:pt x="7" y="16"/>
                      <a:pt x="8" y="16"/>
                      <a:pt x="9" y="16"/>
                    </a:cubicBezTo>
                    <a:cubicBezTo>
                      <a:pt x="11" y="16"/>
                      <a:pt x="10" y="16"/>
                      <a:pt x="13" y="16"/>
                    </a:cubicBezTo>
                    <a:cubicBezTo>
                      <a:pt x="14" y="16"/>
                      <a:pt x="18" y="14"/>
                      <a:pt x="21" y="12"/>
                    </a:cubicBezTo>
                    <a:cubicBezTo>
                      <a:pt x="27" y="6"/>
                      <a:pt x="27" y="6"/>
                      <a:pt x="27" y="6"/>
                    </a:cubicBezTo>
                    <a:cubicBezTo>
                      <a:pt x="23" y="5"/>
                      <a:pt x="19" y="2"/>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5" name="Freeform 312"/>
              <p:cNvSpPr/>
              <p:nvPr/>
            </p:nvSpPr>
            <p:spPr bwMode="auto">
              <a:xfrm>
                <a:off x="1921" y="3073"/>
                <a:ext cx="69" cy="50"/>
              </a:xfrm>
              <a:custGeom>
                <a:avLst/>
                <a:gdLst>
                  <a:gd name="T0" fmla="*/ 23 w 29"/>
                  <a:gd name="T1" fmla="*/ 0 h 21"/>
                  <a:gd name="T2" fmla="*/ 8 w 29"/>
                  <a:gd name="T3" fmla="*/ 6 h 21"/>
                  <a:gd name="T4" fmla="*/ 0 w 29"/>
                  <a:gd name="T5" fmla="*/ 13 h 21"/>
                  <a:gd name="T6" fmla="*/ 0 w 29"/>
                  <a:gd name="T7" fmla="*/ 13 h 21"/>
                  <a:gd name="T8" fmla="*/ 9 w 29"/>
                  <a:gd name="T9" fmla="*/ 21 h 21"/>
                  <a:gd name="T10" fmla="*/ 14 w 29"/>
                  <a:gd name="T11" fmla="*/ 16 h 21"/>
                  <a:gd name="T12" fmla="*/ 13 w 29"/>
                  <a:gd name="T13" fmla="*/ 14 h 21"/>
                  <a:gd name="T14" fmla="*/ 13 w 29"/>
                  <a:gd name="T15" fmla="*/ 14 h 21"/>
                  <a:gd name="T16" fmla="*/ 13 w 29"/>
                  <a:gd name="T17" fmla="*/ 14 h 21"/>
                  <a:gd name="T18" fmla="*/ 24 w 29"/>
                  <a:gd name="T19" fmla="*/ 6 h 21"/>
                  <a:gd name="T20" fmla="*/ 24 w 29"/>
                  <a:gd name="T21" fmla="*/ 6 h 21"/>
                  <a:gd name="T22" fmla="*/ 24 w 29"/>
                  <a:gd name="T23" fmla="*/ 6 h 21"/>
                  <a:gd name="T24" fmla="*/ 24 w 29"/>
                  <a:gd name="T25" fmla="*/ 6 h 21"/>
                  <a:gd name="T26" fmla="*/ 29 w 29"/>
                  <a:gd name="T27" fmla="*/ 1 h 21"/>
                  <a:gd name="T28" fmla="*/ 23 w 29"/>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1">
                    <a:moveTo>
                      <a:pt x="23" y="0"/>
                    </a:moveTo>
                    <a:cubicBezTo>
                      <a:pt x="17" y="0"/>
                      <a:pt x="14" y="4"/>
                      <a:pt x="8" y="6"/>
                    </a:cubicBezTo>
                    <a:cubicBezTo>
                      <a:pt x="0" y="13"/>
                      <a:pt x="0" y="13"/>
                      <a:pt x="0" y="13"/>
                    </a:cubicBezTo>
                    <a:cubicBezTo>
                      <a:pt x="0" y="13"/>
                      <a:pt x="0" y="13"/>
                      <a:pt x="0" y="13"/>
                    </a:cubicBezTo>
                    <a:cubicBezTo>
                      <a:pt x="3" y="16"/>
                      <a:pt x="5" y="20"/>
                      <a:pt x="9" y="21"/>
                    </a:cubicBezTo>
                    <a:cubicBezTo>
                      <a:pt x="14" y="16"/>
                      <a:pt x="14" y="16"/>
                      <a:pt x="14" y="16"/>
                    </a:cubicBezTo>
                    <a:cubicBezTo>
                      <a:pt x="14" y="16"/>
                      <a:pt x="13" y="15"/>
                      <a:pt x="13" y="14"/>
                    </a:cubicBezTo>
                    <a:cubicBezTo>
                      <a:pt x="13" y="14"/>
                      <a:pt x="13" y="14"/>
                      <a:pt x="13" y="14"/>
                    </a:cubicBezTo>
                    <a:cubicBezTo>
                      <a:pt x="13" y="14"/>
                      <a:pt x="13" y="14"/>
                      <a:pt x="13" y="14"/>
                    </a:cubicBezTo>
                    <a:cubicBezTo>
                      <a:pt x="13" y="12"/>
                      <a:pt x="22" y="6"/>
                      <a:pt x="24" y="6"/>
                    </a:cubicBezTo>
                    <a:cubicBezTo>
                      <a:pt x="24" y="6"/>
                      <a:pt x="24" y="6"/>
                      <a:pt x="24" y="6"/>
                    </a:cubicBezTo>
                    <a:cubicBezTo>
                      <a:pt x="24" y="6"/>
                      <a:pt x="24" y="6"/>
                      <a:pt x="24" y="6"/>
                    </a:cubicBezTo>
                    <a:cubicBezTo>
                      <a:pt x="24" y="6"/>
                      <a:pt x="24" y="6"/>
                      <a:pt x="24" y="6"/>
                    </a:cubicBezTo>
                    <a:cubicBezTo>
                      <a:pt x="29" y="1"/>
                      <a:pt x="29" y="1"/>
                      <a:pt x="29" y="1"/>
                    </a:cubicBezTo>
                    <a:cubicBezTo>
                      <a:pt x="27" y="1"/>
                      <a:pt x="26"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6" name="Freeform 313"/>
              <p:cNvSpPr/>
              <p:nvPr/>
            </p:nvSpPr>
            <p:spPr bwMode="auto">
              <a:xfrm>
                <a:off x="1992" y="3092"/>
                <a:ext cx="26" cy="21"/>
              </a:xfrm>
              <a:custGeom>
                <a:avLst/>
                <a:gdLst>
                  <a:gd name="T0" fmla="*/ 8 w 11"/>
                  <a:gd name="T1" fmla="*/ 0 h 9"/>
                  <a:gd name="T2" fmla="*/ 0 w 11"/>
                  <a:gd name="T3" fmla="*/ 8 h 9"/>
                  <a:gd name="T4" fmla="*/ 3 w 11"/>
                  <a:gd name="T5" fmla="*/ 9 h 9"/>
                  <a:gd name="T6" fmla="*/ 4 w 11"/>
                  <a:gd name="T7" fmla="*/ 9 h 9"/>
                  <a:gd name="T8" fmla="*/ 4 w 11"/>
                  <a:gd name="T9" fmla="*/ 9 h 9"/>
                  <a:gd name="T10" fmla="*/ 4 w 11"/>
                  <a:gd name="T11" fmla="*/ 9 h 9"/>
                  <a:gd name="T12" fmla="*/ 9 w 11"/>
                  <a:gd name="T13" fmla="*/ 4 h 9"/>
                  <a:gd name="T14" fmla="*/ 9 w 11"/>
                  <a:gd name="T15" fmla="*/ 4 h 9"/>
                  <a:gd name="T16" fmla="*/ 9 w 11"/>
                  <a:gd name="T17" fmla="*/ 4 h 9"/>
                  <a:gd name="T18" fmla="*/ 9 w 11"/>
                  <a:gd name="T19" fmla="*/ 4 h 9"/>
                  <a:gd name="T20" fmla="*/ 9 w 11"/>
                  <a:gd name="T21" fmla="*/ 4 h 9"/>
                  <a:gd name="T22" fmla="*/ 11 w 11"/>
                  <a:gd name="T23" fmla="*/ 2 h 9"/>
                  <a:gd name="T24" fmla="*/ 8 w 1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0"/>
                    </a:moveTo>
                    <a:cubicBezTo>
                      <a:pt x="0" y="8"/>
                      <a:pt x="0" y="8"/>
                      <a:pt x="0" y="8"/>
                    </a:cubicBezTo>
                    <a:cubicBezTo>
                      <a:pt x="1" y="8"/>
                      <a:pt x="3" y="9"/>
                      <a:pt x="3" y="9"/>
                    </a:cubicBezTo>
                    <a:cubicBezTo>
                      <a:pt x="4" y="9"/>
                      <a:pt x="4" y="9"/>
                      <a:pt x="4" y="9"/>
                    </a:cubicBezTo>
                    <a:cubicBezTo>
                      <a:pt x="4" y="9"/>
                      <a:pt x="4" y="9"/>
                      <a:pt x="4" y="9"/>
                    </a:cubicBezTo>
                    <a:cubicBezTo>
                      <a:pt x="4" y="9"/>
                      <a:pt x="4" y="9"/>
                      <a:pt x="4" y="9"/>
                    </a:cubicBezTo>
                    <a:cubicBezTo>
                      <a:pt x="5" y="7"/>
                      <a:pt x="7" y="6"/>
                      <a:pt x="9" y="4"/>
                    </a:cubicBezTo>
                    <a:cubicBezTo>
                      <a:pt x="9" y="4"/>
                      <a:pt x="9" y="4"/>
                      <a:pt x="9" y="4"/>
                    </a:cubicBezTo>
                    <a:cubicBezTo>
                      <a:pt x="9" y="4"/>
                      <a:pt x="9" y="4"/>
                      <a:pt x="9" y="4"/>
                    </a:cubicBezTo>
                    <a:cubicBezTo>
                      <a:pt x="9" y="4"/>
                      <a:pt x="9" y="4"/>
                      <a:pt x="9" y="4"/>
                    </a:cubicBezTo>
                    <a:cubicBezTo>
                      <a:pt x="9" y="4"/>
                      <a:pt x="9" y="4"/>
                      <a:pt x="9" y="4"/>
                    </a:cubicBezTo>
                    <a:cubicBezTo>
                      <a:pt x="10" y="3"/>
                      <a:pt x="11" y="2"/>
                      <a:pt x="11" y="2"/>
                    </a:cubicBezTo>
                    <a:cubicBezTo>
                      <a:pt x="10" y="1"/>
                      <a:pt x="9" y="1"/>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7" name="Freeform 314"/>
              <p:cNvSpPr/>
              <p:nvPr/>
            </p:nvSpPr>
            <p:spPr bwMode="auto">
              <a:xfrm>
                <a:off x="2002" y="3101"/>
                <a:ext cx="11" cy="12"/>
              </a:xfrm>
              <a:custGeom>
                <a:avLst/>
                <a:gdLst>
                  <a:gd name="T0" fmla="*/ 5 w 5"/>
                  <a:gd name="T1" fmla="*/ 0 h 5"/>
                  <a:gd name="T2" fmla="*/ 0 w 5"/>
                  <a:gd name="T3" fmla="*/ 5 h 5"/>
                  <a:gd name="T4" fmla="*/ 0 w 5"/>
                  <a:gd name="T5" fmla="*/ 5 h 5"/>
                  <a:gd name="T6" fmla="*/ 5 w 5"/>
                  <a:gd name="T7" fmla="*/ 0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3" y="2"/>
                      <a:pt x="1" y="3"/>
                      <a:pt x="0" y="5"/>
                    </a:cubicBezTo>
                    <a:cubicBezTo>
                      <a:pt x="0" y="5"/>
                      <a:pt x="0" y="5"/>
                      <a:pt x="0" y="5"/>
                    </a:cubicBezTo>
                    <a:cubicBezTo>
                      <a:pt x="1" y="4"/>
                      <a:pt x="3" y="2"/>
                      <a:pt x="5" y="0"/>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8" name="Freeform 315"/>
              <p:cNvSpPr/>
              <p:nvPr/>
            </p:nvSpPr>
            <p:spPr bwMode="auto">
              <a:xfrm>
                <a:off x="212" y="1618"/>
                <a:ext cx="49" cy="38"/>
              </a:xfrm>
              <a:custGeom>
                <a:avLst/>
                <a:gdLst>
                  <a:gd name="T0" fmla="*/ 10 w 21"/>
                  <a:gd name="T1" fmla="*/ 0 h 16"/>
                  <a:gd name="T2" fmla="*/ 0 w 21"/>
                  <a:gd name="T3" fmla="*/ 10 h 16"/>
                  <a:gd name="T4" fmla="*/ 2 w 21"/>
                  <a:gd name="T5" fmla="*/ 9 h 16"/>
                  <a:gd name="T6" fmla="*/ 7 w 21"/>
                  <a:gd name="T7" fmla="*/ 9 h 16"/>
                  <a:gd name="T8" fmla="*/ 10 w 21"/>
                  <a:gd name="T9" fmla="*/ 16 h 16"/>
                  <a:gd name="T10" fmla="*/ 10 w 21"/>
                  <a:gd name="T11" fmla="*/ 16 h 16"/>
                  <a:gd name="T12" fmla="*/ 10 w 21"/>
                  <a:gd name="T13" fmla="*/ 16 h 16"/>
                  <a:gd name="T14" fmla="*/ 21 w 21"/>
                  <a:gd name="T15" fmla="*/ 6 h 16"/>
                  <a:gd name="T16" fmla="*/ 10 w 2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6">
                    <a:moveTo>
                      <a:pt x="10" y="0"/>
                    </a:moveTo>
                    <a:cubicBezTo>
                      <a:pt x="0" y="10"/>
                      <a:pt x="0" y="10"/>
                      <a:pt x="0" y="10"/>
                    </a:cubicBezTo>
                    <a:cubicBezTo>
                      <a:pt x="1" y="10"/>
                      <a:pt x="1" y="9"/>
                      <a:pt x="2" y="9"/>
                    </a:cubicBezTo>
                    <a:cubicBezTo>
                      <a:pt x="7" y="9"/>
                      <a:pt x="7" y="9"/>
                      <a:pt x="7" y="9"/>
                    </a:cubicBezTo>
                    <a:cubicBezTo>
                      <a:pt x="7" y="14"/>
                      <a:pt x="8" y="16"/>
                      <a:pt x="10" y="16"/>
                    </a:cubicBezTo>
                    <a:cubicBezTo>
                      <a:pt x="10" y="16"/>
                      <a:pt x="10" y="16"/>
                      <a:pt x="10" y="16"/>
                    </a:cubicBezTo>
                    <a:cubicBezTo>
                      <a:pt x="10" y="16"/>
                      <a:pt x="10" y="16"/>
                      <a:pt x="10" y="16"/>
                    </a:cubicBezTo>
                    <a:cubicBezTo>
                      <a:pt x="21" y="6"/>
                      <a:pt x="21" y="6"/>
                      <a:pt x="21" y="6"/>
                    </a:cubicBezTo>
                    <a:cubicBezTo>
                      <a:pt x="18" y="4"/>
                      <a:pt x="14" y="2"/>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49" name="Rectangle 316"/>
              <p:cNvSpPr>
                <a:spLocks noChangeArrowheads="1"/>
              </p:cNvSpPr>
              <p:nvPr/>
            </p:nvSpPr>
            <p:spPr bwMode="auto">
              <a:xfrm>
                <a:off x="294" y="1711"/>
                <a:ext cx="1" cy="1"/>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250" name="Freeform 317"/>
              <p:cNvSpPr/>
              <p:nvPr/>
            </p:nvSpPr>
            <p:spPr bwMode="auto">
              <a:xfrm>
                <a:off x="294" y="1711"/>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1" name="Freeform 318"/>
              <p:cNvSpPr/>
              <p:nvPr/>
            </p:nvSpPr>
            <p:spPr bwMode="auto">
              <a:xfrm>
                <a:off x="252" y="1718"/>
                <a:ext cx="40" cy="35"/>
              </a:xfrm>
              <a:custGeom>
                <a:avLst/>
                <a:gdLst>
                  <a:gd name="T0" fmla="*/ 15 w 17"/>
                  <a:gd name="T1" fmla="*/ 0 h 15"/>
                  <a:gd name="T2" fmla="*/ 0 w 17"/>
                  <a:gd name="T3" fmla="*/ 15 h 15"/>
                  <a:gd name="T4" fmla="*/ 17 w 17"/>
                  <a:gd name="T5" fmla="*/ 5 h 15"/>
                  <a:gd name="T6" fmla="*/ 15 w 17"/>
                  <a:gd name="T7" fmla="*/ 0 h 15"/>
                </a:gdLst>
                <a:ahLst/>
                <a:cxnLst>
                  <a:cxn ang="0">
                    <a:pos x="T0" y="T1"/>
                  </a:cxn>
                  <a:cxn ang="0">
                    <a:pos x="T2" y="T3"/>
                  </a:cxn>
                  <a:cxn ang="0">
                    <a:pos x="T4" y="T5"/>
                  </a:cxn>
                  <a:cxn ang="0">
                    <a:pos x="T6" y="T7"/>
                  </a:cxn>
                </a:cxnLst>
                <a:rect l="0" t="0" r="r" b="b"/>
                <a:pathLst>
                  <a:path w="17" h="15">
                    <a:moveTo>
                      <a:pt x="15" y="0"/>
                    </a:moveTo>
                    <a:cubicBezTo>
                      <a:pt x="0" y="15"/>
                      <a:pt x="0" y="15"/>
                      <a:pt x="0" y="15"/>
                    </a:cubicBezTo>
                    <a:cubicBezTo>
                      <a:pt x="7" y="13"/>
                      <a:pt x="17" y="8"/>
                      <a:pt x="17" y="5"/>
                    </a:cubicBezTo>
                    <a:cubicBezTo>
                      <a:pt x="17" y="4"/>
                      <a:pt x="16" y="2"/>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2" name="Freeform 319"/>
              <p:cNvSpPr/>
              <p:nvPr/>
            </p:nvSpPr>
            <p:spPr bwMode="auto">
              <a:xfrm>
                <a:off x="1198" y="1221"/>
                <a:ext cx="4" cy="2"/>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0"/>
                      <a:pt x="0" y="0"/>
                    </a:cubicBezTo>
                    <a:cubicBezTo>
                      <a:pt x="0" y="1"/>
                      <a:pt x="0" y="1"/>
                      <a:pt x="0"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3" name="Freeform 320"/>
              <p:cNvSpPr/>
              <p:nvPr/>
            </p:nvSpPr>
            <p:spPr bwMode="auto">
              <a:xfrm>
                <a:off x="1205" y="126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4" name="Freeform 321"/>
              <p:cNvSpPr/>
              <p:nvPr/>
            </p:nvSpPr>
            <p:spPr bwMode="auto">
              <a:xfrm>
                <a:off x="1224" y="1271"/>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5" name="Freeform 322"/>
              <p:cNvSpPr/>
              <p:nvPr/>
            </p:nvSpPr>
            <p:spPr bwMode="auto">
              <a:xfrm>
                <a:off x="945" y="1507"/>
                <a:ext cx="7" cy="7"/>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1" y="3"/>
                      <a:pt x="2"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6" name="Freeform 323"/>
              <p:cNvSpPr/>
              <p:nvPr/>
            </p:nvSpPr>
            <p:spPr bwMode="auto">
              <a:xfrm>
                <a:off x="1280" y="1171"/>
                <a:ext cx="45" cy="7"/>
              </a:xfrm>
              <a:custGeom>
                <a:avLst/>
                <a:gdLst>
                  <a:gd name="T0" fmla="*/ 19 w 19"/>
                  <a:gd name="T1" fmla="*/ 0 h 3"/>
                  <a:gd name="T2" fmla="*/ 17 w 19"/>
                  <a:gd name="T3" fmla="*/ 1 h 3"/>
                  <a:gd name="T4" fmla="*/ 4 w 19"/>
                  <a:gd name="T5" fmla="*/ 1 h 3"/>
                  <a:gd name="T6" fmla="*/ 2 w 19"/>
                  <a:gd name="T7" fmla="*/ 0 h 3"/>
                  <a:gd name="T8" fmla="*/ 0 w 19"/>
                  <a:gd name="T9" fmla="*/ 3 h 3"/>
                  <a:gd name="T10" fmla="*/ 16 w 19"/>
                  <a:gd name="T11" fmla="*/ 1 h 3"/>
                  <a:gd name="T12" fmla="*/ 18 w 19"/>
                  <a:gd name="T13" fmla="*/ 2 h 3"/>
                  <a:gd name="T14" fmla="*/ 18 w 19"/>
                  <a:gd name="T15" fmla="*/ 2 h 3"/>
                  <a:gd name="T16" fmla="*/ 18 w 19"/>
                  <a:gd name="T17" fmla="*/ 2 h 3"/>
                  <a:gd name="T18" fmla="*/ 19 w 1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
                    <a:moveTo>
                      <a:pt x="19" y="0"/>
                    </a:moveTo>
                    <a:cubicBezTo>
                      <a:pt x="18" y="0"/>
                      <a:pt x="18" y="1"/>
                      <a:pt x="17" y="1"/>
                    </a:cubicBezTo>
                    <a:cubicBezTo>
                      <a:pt x="8" y="1"/>
                      <a:pt x="10" y="1"/>
                      <a:pt x="4" y="1"/>
                    </a:cubicBezTo>
                    <a:cubicBezTo>
                      <a:pt x="3" y="1"/>
                      <a:pt x="3" y="0"/>
                      <a:pt x="2" y="0"/>
                    </a:cubicBezTo>
                    <a:cubicBezTo>
                      <a:pt x="0" y="3"/>
                      <a:pt x="0" y="3"/>
                      <a:pt x="0" y="3"/>
                    </a:cubicBezTo>
                    <a:cubicBezTo>
                      <a:pt x="6" y="1"/>
                      <a:pt x="12" y="1"/>
                      <a:pt x="16" y="1"/>
                    </a:cubicBezTo>
                    <a:cubicBezTo>
                      <a:pt x="16" y="1"/>
                      <a:pt x="17" y="1"/>
                      <a:pt x="18" y="2"/>
                    </a:cubicBezTo>
                    <a:cubicBezTo>
                      <a:pt x="18" y="2"/>
                      <a:pt x="18" y="2"/>
                      <a:pt x="18" y="2"/>
                    </a:cubicBezTo>
                    <a:cubicBezTo>
                      <a:pt x="18" y="2"/>
                      <a:pt x="18" y="2"/>
                      <a:pt x="18" y="2"/>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7" name="Freeform 324"/>
              <p:cNvSpPr/>
              <p:nvPr/>
            </p:nvSpPr>
            <p:spPr bwMode="auto">
              <a:xfrm>
                <a:off x="1299" y="1192"/>
                <a:ext cx="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2" y="0"/>
                      <a:pt x="2" y="0"/>
                      <a:pt x="2"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8" name="Freeform 325"/>
              <p:cNvSpPr/>
              <p:nvPr/>
            </p:nvSpPr>
            <p:spPr bwMode="auto">
              <a:xfrm>
                <a:off x="1325" y="1263"/>
                <a:ext cx="24" cy="22"/>
              </a:xfrm>
              <a:custGeom>
                <a:avLst/>
                <a:gdLst>
                  <a:gd name="T0" fmla="*/ 10 w 10"/>
                  <a:gd name="T1" fmla="*/ 0 h 9"/>
                  <a:gd name="T2" fmla="*/ 0 w 10"/>
                  <a:gd name="T3" fmla="*/ 9 h 9"/>
                  <a:gd name="T4" fmla="*/ 3 w 10"/>
                  <a:gd name="T5" fmla="*/ 9 h 9"/>
                  <a:gd name="T6" fmla="*/ 7 w 10"/>
                  <a:gd name="T7" fmla="*/ 9 h 9"/>
                  <a:gd name="T8" fmla="*/ 10 w 10"/>
                  <a:gd name="T9" fmla="*/ 6 h 9"/>
                  <a:gd name="T10" fmla="*/ 5 w 10"/>
                  <a:gd name="T11" fmla="*/ 5 h 9"/>
                  <a:gd name="T12" fmla="*/ 5 w 10"/>
                  <a:gd name="T13" fmla="*/ 5 h 9"/>
                  <a:gd name="T14" fmla="*/ 5 w 10"/>
                  <a:gd name="T15" fmla="*/ 5 h 9"/>
                  <a:gd name="T16" fmla="*/ 10 w 10"/>
                  <a:gd name="T17" fmla="*/ 4 h 9"/>
                  <a:gd name="T18" fmla="*/ 10 w 10"/>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10" y="0"/>
                    </a:moveTo>
                    <a:cubicBezTo>
                      <a:pt x="0" y="9"/>
                      <a:pt x="0" y="9"/>
                      <a:pt x="0" y="9"/>
                    </a:cubicBezTo>
                    <a:cubicBezTo>
                      <a:pt x="1" y="9"/>
                      <a:pt x="2" y="9"/>
                      <a:pt x="3" y="9"/>
                    </a:cubicBezTo>
                    <a:cubicBezTo>
                      <a:pt x="4" y="9"/>
                      <a:pt x="6" y="9"/>
                      <a:pt x="7" y="9"/>
                    </a:cubicBezTo>
                    <a:cubicBezTo>
                      <a:pt x="8" y="8"/>
                      <a:pt x="9" y="8"/>
                      <a:pt x="10" y="6"/>
                    </a:cubicBezTo>
                    <a:cubicBezTo>
                      <a:pt x="6" y="6"/>
                      <a:pt x="6" y="6"/>
                      <a:pt x="5" y="5"/>
                    </a:cubicBezTo>
                    <a:cubicBezTo>
                      <a:pt x="5" y="5"/>
                      <a:pt x="5" y="5"/>
                      <a:pt x="5" y="5"/>
                    </a:cubicBezTo>
                    <a:cubicBezTo>
                      <a:pt x="5" y="5"/>
                      <a:pt x="5" y="5"/>
                      <a:pt x="5" y="5"/>
                    </a:cubicBezTo>
                    <a:cubicBezTo>
                      <a:pt x="5" y="4"/>
                      <a:pt x="7" y="4"/>
                      <a:pt x="10" y="4"/>
                    </a:cubicBezTo>
                    <a:cubicBezTo>
                      <a:pt x="10" y="0"/>
                      <a:pt x="10"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9" name="Line 326"/>
              <p:cNvSpPr>
                <a:spLocks noChangeShapeType="1"/>
              </p:cNvSpPr>
              <p:nvPr/>
            </p:nvSpPr>
            <p:spPr bwMode="auto">
              <a:xfrm>
                <a:off x="1221" y="157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0" name="Line 327"/>
              <p:cNvSpPr>
                <a:spLocks noChangeShapeType="1"/>
              </p:cNvSpPr>
              <p:nvPr/>
            </p:nvSpPr>
            <p:spPr bwMode="auto">
              <a:xfrm>
                <a:off x="1221" y="157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1" name="Freeform 328"/>
              <p:cNvSpPr/>
              <p:nvPr/>
            </p:nvSpPr>
            <p:spPr bwMode="auto">
              <a:xfrm>
                <a:off x="1266" y="1493"/>
                <a:ext cx="7" cy="2"/>
              </a:xfrm>
              <a:custGeom>
                <a:avLst/>
                <a:gdLst>
                  <a:gd name="T0" fmla="*/ 1 w 3"/>
                  <a:gd name="T1" fmla="*/ 0 h 1"/>
                  <a:gd name="T2" fmla="*/ 0 w 3"/>
                  <a:gd name="T3" fmla="*/ 1 h 1"/>
                  <a:gd name="T4" fmla="*/ 3 w 3"/>
                  <a:gd name="T5" fmla="*/ 1 h 1"/>
                  <a:gd name="T6" fmla="*/ 1 w 3"/>
                  <a:gd name="T7" fmla="*/ 0 h 1"/>
                </a:gdLst>
                <a:ahLst/>
                <a:cxnLst>
                  <a:cxn ang="0">
                    <a:pos x="T0" y="T1"/>
                  </a:cxn>
                  <a:cxn ang="0">
                    <a:pos x="T2" y="T3"/>
                  </a:cxn>
                  <a:cxn ang="0">
                    <a:pos x="T4" y="T5"/>
                  </a:cxn>
                  <a:cxn ang="0">
                    <a:pos x="T6" y="T7"/>
                  </a:cxn>
                </a:cxnLst>
                <a:rect l="0" t="0" r="r" b="b"/>
                <a:pathLst>
                  <a:path w="3" h="1">
                    <a:moveTo>
                      <a:pt x="1" y="0"/>
                    </a:moveTo>
                    <a:cubicBezTo>
                      <a:pt x="0" y="1"/>
                      <a:pt x="0" y="1"/>
                      <a:pt x="0" y="1"/>
                    </a:cubicBezTo>
                    <a:cubicBezTo>
                      <a:pt x="1" y="1"/>
                      <a:pt x="2" y="1"/>
                      <a:pt x="3" y="1"/>
                    </a:cubicBezTo>
                    <a:cubicBezTo>
                      <a:pt x="2" y="0"/>
                      <a:pt x="2"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2" name="Freeform 329"/>
              <p:cNvSpPr/>
              <p:nvPr/>
            </p:nvSpPr>
            <p:spPr bwMode="auto">
              <a:xfrm>
                <a:off x="1354" y="1394"/>
                <a:ext cx="21" cy="42"/>
              </a:xfrm>
              <a:custGeom>
                <a:avLst/>
                <a:gdLst>
                  <a:gd name="T0" fmla="*/ 5 w 9"/>
                  <a:gd name="T1" fmla="*/ 0 h 18"/>
                  <a:gd name="T2" fmla="*/ 0 w 9"/>
                  <a:gd name="T3" fmla="*/ 5 h 18"/>
                  <a:gd name="T4" fmla="*/ 3 w 9"/>
                  <a:gd name="T5" fmla="*/ 9 h 18"/>
                  <a:gd name="T6" fmla="*/ 4 w 9"/>
                  <a:gd name="T7" fmla="*/ 18 h 18"/>
                  <a:gd name="T8" fmla="*/ 4 w 9"/>
                  <a:gd name="T9" fmla="*/ 18 h 18"/>
                  <a:gd name="T10" fmla="*/ 4 w 9"/>
                  <a:gd name="T11" fmla="*/ 18 h 18"/>
                  <a:gd name="T12" fmla="*/ 9 w 9"/>
                  <a:gd name="T13" fmla="*/ 13 h 18"/>
                  <a:gd name="T14" fmla="*/ 5 w 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5" y="0"/>
                    </a:moveTo>
                    <a:cubicBezTo>
                      <a:pt x="0" y="5"/>
                      <a:pt x="0" y="5"/>
                      <a:pt x="0" y="5"/>
                    </a:cubicBezTo>
                    <a:cubicBezTo>
                      <a:pt x="1" y="7"/>
                      <a:pt x="2" y="8"/>
                      <a:pt x="3" y="9"/>
                    </a:cubicBezTo>
                    <a:cubicBezTo>
                      <a:pt x="4" y="11"/>
                      <a:pt x="3" y="15"/>
                      <a:pt x="4" y="18"/>
                    </a:cubicBezTo>
                    <a:cubicBezTo>
                      <a:pt x="4" y="18"/>
                      <a:pt x="4" y="18"/>
                      <a:pt x="4" y="18"/>
                    </a:cubicBezTo>
                    <a:cubicBezTo>
                      <a:pt x="4" y="18"/>
                      <a:pt x="4" y="18"/>
                      <a:pt x="4" y="18"/>
                    </a:cubicBezTo>
                    <a:cubicBezTo>
                      <a:pt x="9" y="13"/>
                      <a:pt x="9" y="13"/>
                      <a:pt x="9" y="13"/>
                    </a:cubicBezTo>
                    <a:cubicBezTo>
                      <a:pt x="7" y="9"/>
                      <a:pt x="6" y="4"/>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3" name="Freeform 330"/>
              <p:cNvSpPr/>
              <p:nvPr/>
            </p:nvSpPr>
            <p:spPr bwMode="auto">
              <a:xfrm>
                <a:off x="1507" y="1247"/>
                <a:ext cx="34" cy="19"/>
              </a:xfrm>
              <a:custGeom>
                <a:avLst/>
                <a:gdLst>
                  <a:gd name="T0" fmla="*/ 4 w 14"/>
                  <a:gd name="T1" fmla="*/ 0 h 8"/>
                  <a:gd name="T2" fmla="*/ 0 w 14"/>
                  <a:gd name="T3" fmla="*/ 2 h 8"/>
                  <a:gd name="T4" fmla="*/ 1 w 14"/>
                  <a:gd name="T5" fmla="*/ 2 h 8"/>
                  <a:gd name="T6" fmla="*/ 1 w 14"/>
                  <a:gd name="T7" fmla="*/ 2 h 8"/>
                  <a:gd name="T8" fmla="*/ 3 w 14"/>
                  <a:gd name="T9" fmla="*/ 4 h 8"/>
                  <a:gd name="T10" fmla="*/ 12 w 14"/>
                  <a:gd name="T11" fmla="*/ 8 h 8"/>
                  <a:gd name="T12" fmla="*/ 14 w 14"/>
                  <a:gd name="T13" fmla="*/ 6 h 8"/>
                  <a:gd name="T14" fmla="*/ 14 w 14"/>
                  <a:gd name="T15" fmla="*/ 2 h 8"/>
                  <a:gd name="T16" fmla="*/ 4 w 1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4" y="0"/>
                    </a:moveTo>
                    <a:cubicBezTo>
                      <a:pt x="0" y="2"/>
                      <a:pt x="0" y="2"/>
                      <a:pt x="0" y="2"/>
                    </a:cubicBezTo>
                    <a:cubicBezTo>
                      <a:pt x="1" y="2"/>
                      <a:pt x="1" y="2"/>
                      <a:pt x="1" y="2"/>
                    </a:cubicBezTo>
                    <a:cubicBezTo>
                      <a:pt x="1" y="2"/>
                      <a:pt x="1" y="2"/>
                      <a:pt x="1" y="2"/>
                    </a:cubicBezTo>
                    <a:cubicBezTo>
                      <a:pt x="2" y="3"/>
                      <a:pt x="2" y="4"/>
                      <a:pt x="3" y="4"/>
                    </a:cubicBezTo>
                    <a:cubicBezTo>
                      <a:pt x="5" y="6"/>
                      <a:pt x="8" y="8"/>
                      <a:pt x="12" y="8"/>
                    </a:cubicBezTo>
                    <a:cubicBezTo>
                      <a:pt x="14" y="6"/>
                      <a:pt x="14" y="6"/>
                      <a:pt x="14" y="6"/>
                    </a:cubicBezTo>
                    <a:cubicBezTo>
                      <a:pt x="14" y="2"/>
                      <a:pt x="14" y="2"/>
                      <a:pt x="14" y="2"/>
                    </a:cubicBezTo>
                    <a:cubicBezTo>
                      <a:pt x="8" y="2"/>
                      <a:pt x="5" y="1"/>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4" name="Freeform 331"/>
              <p:cNvSpPr/>
              <p:nvPr/>
            </p:nvSpPr>
            <p:spPr bwMode="auto">
              <a:xfrm>
                <a:off x="1746" y="1008"/>
                <a:ext cx="10" cy="5"/>
              </a:xfrm>
              <a:custGeom>
                <a:avLst/>
                <a:gdLst>
                  <a:gd name="T0" fmla="*/ 4 w 4"/>
                  <a:gd name="T1" fmla="*/ 0 h 2"/>
                  <a:gd name="T2" fmla="*/ 3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cubicBezTo>
                      <a:pt x="3" y="0"/>
                      <a:pt x="3" y="0"/>
                      <a:pt x="3" y="0"/>
                    </a:cubicBezTo>
                    <a:cubicBezTo>
                      <a:pt x="0" y="2"/>
                      <a:pt x="0" y="2"/>
                      <a:pt x="0" y="2"/>
                    </a:cubicBezTo>
                    <a:cubicBezTo>
                      <a:pt x="2" y="2"/>
                      <a:pt x="3" y="1"/>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5" name="Freeform 332"/>
              <p:cNvSpPr/>
              <p:nvPr/>
            </p:nvSpPr>
            <p:spPr bwMode="auto">
              <a:xfrm>
                <a:off x="1496" y="1256"/>
                <a:ext cx="19" cy="17"/>
              </a:xfrm>
              <a:custGeom>
                <a:avLst/>
                <a:gdLst>
                  <a:gd name="T0" fmla="*/ 5 w 8"/>
                  <a:gd name="T1" fmla="*/ 0 h 7"/>
                  <a:gd name="T2" fmla="*/ 0 w 8"/>
                  <a:gd name="T3" fmla="*/ 4 h 7"/>
                  <a:gd name="T4" fmla="*/ 6 w 8"/>
                  <a:gd name="T5" fmla="*/ 7 h 7"/>
                  <a:gd name="T6" fmla="*/ 8 w 8"/>
                  <a:gd name="T7" fmla="*/ 6 h 7"/>
                  <a:gd name="T8" fmla="*/ 5 w 8"/>
                  <a:gd name="T9" fmla="*/ 1 h 7"/>
                  <a:gd name="T10" fmla="*/ 5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5" y="0"/>
                    </a:moveTo>
                    <a:cubicBezTo>
                      <a:pt x="0" y="4"/>
                      <a:pt x="0" y="4"/>
                      <a:pt x="0" y="4"/>
                    </a:cubicBezTo>
                    <a:cubicBezTo>
                      <a:pt x="2" y="6"/>
                      <a:pt x="4" y="7"/>
                      <a:pt x="6" y="7"/>
                    </a:cubicBezTo>
                    <a:cubicBezTo>
                      <a:pt x="7" y="7"/>
                      <a:pt x="8" y="7"/>
                      <a:pt x="8" y="6"/>
                    </a:cubicBezTo>
                    <a:cubicBezTo>
                      <a:pt x="6" y="5"/>
                      <a:pt x="5" y="3"/>
                      <a:pt x="5" y="1"/>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6" name="Freeform 333"/>
              <p:cNvSpPr/>
              <p:nvPr/>
            </p:nvSpPr>
            <p:spPr bwMode="auto">
              <a:xfrm>
                <a:off x="1711" y="1119"/>
                <a:ext cx="19" cy="7"/>
              </a:xfrm>
              <a:custGeom>
                <a:avLst/>
                <a:gdLst>
                  <a:gd name="T0" fmla="*/ 2 w 8"/>
                  <a:gd name="T1" fmla="*/ 0 h 3"/>
                  <a:gd name="T2" fmla="*/ 0 w 8"/>
                  <a:gd name="T3" fmla="*/ 3 h 3"/>
                  <a:gd name="T4" fmla="*/ 8 w 8"/>
                  <a:gd name="T5" fmla="*/ 2 h 3"/>
                  <a:gd name="T6" fmla="*/ 2 w 8"/>
                  <a:gd name="T7" fmla="*/ 0 h 3"/>
                </a:gdLst>
                <a:ahLst/>
                <a:cxnLst>
                  <a:cxn ang="0">
                    <a:pos x="T0" y="T1"/>
                  </a:cxn>
                  <a:cxn ang="0">
                    <a:pos x="T2" y="T3"/>
                  </a:cxn>
                  <a:cxn ang="0">
                    <a:pos x="T4" y="T5"/>
                  </a:cxn>
                  <a:cxn ang="0">
                    <a:pos x="T6" y="T7"/>
                  </a:cxn>
                </a:cxnLst>
                <a:rect l="0" t="0" r="r" b="b"/>
                <a:pathLst>
                  <a:path w="8" h="3">
                    <a:moveTo>
                      <a:pt x="2" y="0"/>
                    </a:moveTo>
                    <a:cubicBezTo>
                      <a:pt x="0" y="3"/>
                      <a:pt x="0" y="3"/>
                      <a:pt x="0" y="3"/>
                    </a:cubicBezTo>
                    <a:cubicBezTo>
                      <a:pt x="3" y="2"/>
                      <a:pt x="7" y="2"/>
                      <a:pt x="8" y="2"/>
                    </a:cubicBezTo>
                    <a:cubicBezTo>
                      <a:pt x="6" y="1"/>
                      <a:pt x="4"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7" name="Freeform 334"/>
              <p:cNvSpPr/>
              <p:nvPr/>
            </p:nvSpPr>
            <p:spPr bwMode="auto">
              <a:xfrm>
                <a:off x="1515" y="1384"/>
                <a:ext cx="26" cy="14"/>
              </a:xfrm>
              <a:custGeom>
                <a:avLst/>
                <a:gdLst>
                  <a:gd name="T0" fmla="*/ 6 w 11"/>
                  <a:gd name="T1" fmla="*/ 0 h 6"/>
                  <a:gd name="T2" fmla="*/ 0 w 11"/>
                  <a:gd name="T3" fmla="*/ 6 h 6"/>
                  <a:gd name="T4" fmla="*/ 4 w 11"/>
                  <a:gd name="T5" fmla="*/ 6 h 6"/>
                  <a:gd name="T6" fmla="*/ 4 w 11"/>
                  <a:gd name="T7" fmla="*/ 6 h 6"/>
                  <a:gd name="T8" fmla="*/ 11 w 11"/>
                  <a:gd name="T9" fmla="*/ 6 h 6"/>
                  <a:gd name="T10" fmla="*/ 11 w 11"/>
                  <a:gd name="T11" fmla="*/ 0 h 6"/>
                  <a:gd name="T12" fmla="*/ 6 w 1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6" y="0"/>
                    </a:moveTo>
                    <a:cubicBezTo>
                      <a:pt x="0" y="6"/>
                      <a:pt x="0" y="6"/>
                      <a:pt x="0" y="6"/>
                    </a:cubicBezTo>
                    <a:cubicBezTo>
                      <a:pt x="1" y="6"/>
                      <a:pt x="2" y="6"/>
                      <a:pt x="4" y="6"/>
                    </a:cubicBezTo>
                    <a:cubicBezTo>
                      <a:pt x="4" y="6"/>
                      <a:pt x="4" y="6"/>
                      <a:pt x="4" y="6"/>
                    </a:cubicBezTo>
                    <a:cubicBezTo>
                      <a:pt x="7" y="6"/>
                      <a:pt x="8" y="6"/>
                      <a:pt x="11" y="6"/>
                    </a:cubicBezTo>
                    <a:cubicBezTo>
                      <a:pt x="11" y="0"/>
                      <a:pt x="11" y="0"/>
                      <a:pt x="11" y="0"/>
                    </a:cubicBezTo>
                    <a:cubicBezTo>
                      <a:pt x="8" y="0"/>
                      <a:pt x="8" y="0"/>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8" name="Freeform 335"/>
              <p:cNvSpPr/>
              <p:nvPr/>
            </p:nvSpPr>
            <p:spPr bwMode="auto">
              <a:xfrm>
                <a:off x="1484" y="1517"/>
                <a:ext cx="26" cy="14"/>
              </a:xfrm>
              <a:custGeom>
                <a:avLst/>
                <a:gdLst>
                  <a:gd name="T0" fmla="*/ 4 w 11"/>
                  <a:gd name="T1" fmla="*/ 0 h 6"/>
                  <a:gd name="T2" fmla="*/ 0 w 11"/>
                  <a:gd name="T3" fmla="*/ 3 h 6"/>
                  <a:gd name="T4" fmla="*/ 0 w 11"/>
                  <a:gd name="T5" fmla="*/ 3 h 6"/>
                  <a:gd name="T6" fmla="*/ 5 w 11"/>
                  <a:gd name="T7" fmla="*/ 6 h 6"/>
                  <a:gd name="T8" fmla="*/ 5 w 11"/>
                  <a:gd name="T9" fmla="*/ 6 h 6"/>
                  <a:gd name="T10" fmla="*/ 5 w 11"/>
                  <a:gd name="T11" fmla="*/ 6 h 6"/>
                  <a:gd name="T12" fmla="*/ 5 w 11"/>
                  <a:gd name="T13" fmla="*/ 6 h 6"/>
                  <a:gd name="T14" fmla="*/ 11 w 11"/>
                  <a:gd name="T15" fmla="*/ 0 h 6"/>
                  <a:gd name="T16" fmla="*/ 11 w 11"/>
                  <a:gd name="T17" fmla="*/ 0 h 6"/>
                  <a:gd name="T18" fmla="*/ 9 w 11"/>
                  <a:gd name="T19" fmla="*/ 0 h 6"/>
                  <a:gd name="T20" fmla="*/ 9 w 11"/>
                  <a:gd name="T21" fmla="*/ 0 h 6"/>
                  <a:gd name="T22" fmla="*/ 9 w 11"/>
                  <a:gd name="T23" fmla="*/ 0 h 6"/>
                  <a:gd name="T24" fmla="*/ 9 w 11"/>
                  <a:gd name="T25" fmla="*/ 0 h 6"/>
                  <a:gd name="T26" fmla="*/ 9 w 11"/>
                  <a:gd name="T27" fmla="*/ 0 h 6"/>
                  <a:gd name="T28" fmla="*/ 8 w 11"/>
                  <a:gd name="T29" fmla="*/ 0 h 6"/>
                  <a:gd name="T30" fmla="*/ 4 w 11"/>
                  <a:gd name="T31" fmla="*/ 0 h 6"/>
                  <a:gd name="T32" fmla="*/ 4 w 11"/>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6">
                    <a:moveTo>
                      <a:pt x="4" y="0"/>
                    </a:moveTo>
                    <a:cubicBezTo>
                      <a:pt x="2" y="0"/>
                      <a:pt x="0" y="1"/>
                      <a:pt x="0" y="3"/>
                    </a:cubicBezTo>
                    <a:cubicBezTo>
                      <a:pt x="0" y="3"/>
                      <a:pt x="0" y="3"/>
                      <a:pt x="0" y="3"/>
                    </a:cubicBezTo>
                    <a:cubicBezTo>
                      <a:pt x="0" y="5"/>
                      <a:pt x="3" y="6"/>
                      <a:pt x="5" y="6"/>
                    </a:cubicBezTo>
                    <a:cubicBezTo>
                      <a:pt x="5" y="6"/>
                      <a:pt x="5" y="6"/>
                      <a:pt x="5" y="6"/>
                    </a:cubicBezTo>
                    <a:cubicBezTo>
                      <a:pt x="5" y="6"/>
                      <a:pt x="5" y="6"/>
                      <a:pt x="5" y="6"/>
                    </a:cubicBezTo>
                    <a:cubicBezTo>
                      <a:pt x="5" y="6"/>
                      <a:pt x="5" y="6"/>
                      <a:pt x="5" y="6"/>
                    </a:cubicBezTo>
                    <a:cubicBezTo>
                      <a:pt x="11" y="0"/>
                      <a:pt x="11" y="0"/>
                      <a:pt x="11" y="0"/>
                    </a:cubicBezTo>
                    <a:cubicBezTo>
                      <a:pt x="11" y="0"/>
                      <a:pt x="11" y="0"/>
                      <a:pt x="11" y="0"/>
                    </a:cubicBezTo>
                    <a:cubicBezTo>
                      <a:pt x="10" y="0"/>
                      <a:pt x="10" y="0"/>
                      <a:pt x="9" y="0"/>
                    </a:cubicBezTo>
                    <a:cubicBezTo>
                      <a:pt x="9" y="0"/>
                      <a:pt x="9" y="0"/>
                      <a:pt x="9" y="0"/>
                    </a:cubicBezTo>
                    <a:cubicBezTo>
                      <a:pt x="9" y="0"/>
                      <a:pt x="9" y="0"/>
                      <a:pt x="9" y="0"/>
                    </a:cubicBezTo>
                    <a:cubicBezTo>
                      <a:pt x="9" y="0"/>
                      <a:pt x="9" y="0"/>
                      <a:pt x="9" y="0"/>
                    </a:cubicBezTo>
                    <a:cubicBezTo>
                      <a:pt x="9" y="0"/>
                      <a:pt x="9" y="0"/>
                      <a:pt x="9" y="0"/>
                    </a:cubicBezTo>
                    <a:cubicBezTo>
                      <a:pt x="9" y="0"/>
                      <a:pt x="8" y="0"/>
                      <a:pt x="8" y="0"/>
                    </a:cubicBezTo>
                    <a:cubicBezTo>
                      <a:pt x="7" y="0"/>
                      <a:pt x="6" y="0"/>
                      <a:pt x="4" y="0"/>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69" name="Freeform 336"/>
              <p:cNvSpPr/>
              <p:nvPr/>
            </p:nvSpPr>
            <p:spPr bwMode="auto">
              <a:xfrm>
                <a:off x="1375" y="1609"/>
                <a:ext cx="2" cy="5"/>
              </a:xfrm>
              <a:custGeom>
                <a:avLst/>
                <a:gdLst>
                  <a:gd name="T0" fmla="*/ 1 w 1"/>
                  <a:gd name="T1" fmla="*/ 0 h 2"/>
                  <a:gd name="T2" fmla="*/ 0 w 1"/>
                  <a:gd name="T3" fmla="*/ 2 h 2"/>
                  <a:gd name="T4" fmla="*/ 1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2"/>
                      <a:pt x="0" y="2"/>
                      <a:pt x="0" y="2"/>
                    </a:cubicBezTo>
                    <a:cubicBezTo>
                      <a:pt x="1" y="2"/>
                      <a:pt x="1" y="2"/>
                      <a:pt x="1" y="2"/>
                    </a:cubicBezTo>
                    <a:cubicBezTo>
                      <a:pt x="1" y="2"/>
                      <a:pt x="1" y="2"/>
                      <a:pt x="1" y="1"/>
                    </a:cubicBezTo>
                    <a:cubicBezTo>
                      <a:pt x="1" y="1"/>
                      <a:pt x="1" y="1"/>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0" name="Freeform 337"/>
              <p:cNvSpPr/>
              <p:nvPr/>
            </p:nvSpPr>
            <p:spPr bwMode="auto">
              <a:xfrm>
                <a:off x="1916" y="1048"/>
                <a:ext cx="45" cy="21"/>
              </a:xfrm>
              <a:custGeom>
                <a:avLst/>
                <a:gdLst>
                  <a:gd name="T0" fmla="*/ 19 w 19"/>
                  <a:gd name="T1" fmla="*/ 0 h 9"/>
                  <a:gd name="T2" fmla="*/ 14 w 19"/>
                  <a:gd name="T3" fmla="*/ 0 h 9"/>
                  <a:gd name="T4" fmla="*/ 5 w 19"/>
                  <a:gd name="T5" fmla="*/ 5 h 9"/>
                  <a:gd name="T6" fmla="*/ 0 w 19"/>
                  <a:gd name="T7" fmla="*/ 9 h 9"/>
                  <a:gd name="T8" fmla="*/ 4 w 19"/>
                  <a:gd name="T9" fmla="*/ 9 h 9"/>
                  <a:gd name="T10" fmla="*/ 19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9" y="0"/>
                    </a:moveTo>
                    <a:cubicBezTo>
                      <a:pt x="14" y="0"/>
                      <a:pt x="14" y="0"/>
                      <a:pt x="14" y="0"/>
                    </a:cubicBezTo>
                    <a:cubicBezTo>
                      <a:pt x="11" y="2"/>
                      <a:pt x="8" y="3"/>
                      <a:pt x="5" y="5"/>
                    </a:cubicBezTo>
                    <a:cubicBezTo>
                      <a:pt x="0" y="9"/>
                      <a:pt x="0" y="9"/>
                      <a:pt x="0" y="9"/>
                    </a:cubicBezTo>
                    <a:cubicBezTo>
                      <a:pt x="4" y="9"/>
                      <a:pt x="4" y="9"/>
                      <a:pt x="4" y="9"/>
                    </a:cubicBezTo>
                    <a:cubicBezTo>
                      <a:pt x="10" y="6"/>
                      <a:pt x="15" y="3"/>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1" name="Freeform 338"/>
              <p:cNvSpPr/>
              <p:nvPr/>
            </p:nvSpPr>
            <p:spPr bwMode="auto">
              <a:xfrm>
                <a:off x="1848" y="1126"/>
                <a:ext cx="12" cy="12"/>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0" y="5"/>
                      <a:pt x="0" y="5"/>
                      <a:pt x="0" y="5"/>
                    </a:cubicBezTo>
                    <a:cubicBezTo>
                      <a:pt x="3" y="4"/>
                      <a:pt x="5" y="3"/>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2" name="Freeform 339"/>
              <p:cNvSpPr/>
              <p:nvPr/>
            </p:nvSpPr>
            <p:spPr bwMode="auto">
              <a:xfrm>
                <a:off x="1893" y="1088"/>
                <a:ext cx="19" cy="12"/>
              </a:xfrm>
              <a:custGeom>
                <a:avLst/>
                <a:gdLst>
                  <a:gd name="T0" fmla="*/ 2 w 8"/>
                  <a:gd name="T1" fmla="*/ 0 h 5"/>
                  <a:gd name="T2" fmla="*/ 0 w 8"/>
                  <a:gd name="T3" fmla="*/ 2 h 5"/>
                  <a:gd name="T4" fmla="*/ 0 w 8"/>
                  <a:gd name="T5" fmla="*/ 2 h 5"/>
                  <a:gd name="T6" fmla="*/ 0 w 8"/>
                  <a:gd name="T7" fmla="*/ 2 h 5"/>
                  <a:gd name="T8" fmla="*/ 0 w 8"/>
                  <a:gd name="T9" fmla="*/ 2 h 5"/>
                  <a:gd name="T10" fmla="*/ 7 w 8"/>
                  <a:gd name="T11" fmla="*/ 5 h 5"/>
                  <a:gd name="T12" fmla="*/ 7 w 8"/>
                  <a:gd name="T13" fmla="*/ 5 h 5"/>
                  <a:gd name="T14" fmla="*/ 7 w 8"/>
                  <a:gd name="T15" fmla="*/ 5 h 5"/>
                  <a:gd name="T16" fmla="*/ 8 w 8"/>
                  <a:gd name="T17" fmla="*/ 4 h 5"/>
                  <a:gd name="T18" fmla="*/ 8 w 8"/>
                  <a:gd name="T19" fmla="*/ 4 h 5"/>
                  <a:gd name="T20" fmla="*/ 8 w 8"/>
                  <a:gd name="T21" fmla="*/ 4 h 5"/>
                  <a:gd name="T22" fmla="*/ 2 w 8"/>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5">
                    <a:moveTo>
                      <a:pt x="2" y="0"/>
                    </a:moveTo>
                    <a:cubicBezTo>
                      <a:pt x="0" y="2"/>
                      <a:pt x="0" y="2"/>
                      <a:pt x="0" y="2"/>
                    </a:cubicBezTo>
                    <a:cubicBezTo>
                      <a:pt x="0" y="2"/>
                      <a:pt x="0" y="2"/>
                      <a:pt x="0" y="2"/>
                    </a:cubicBezTo>
                    <a:cubicBezTo>
                      <a:pt x="0" y="2"/>
                      <a:pt x="0" y="2"/>
                      <a:pt x="0" y="2"/>
                    </a:cubicBezTo>
                    <a:cubicBezTo>
                      <a:pt x="0" y="2"/>
                      <a:pt x="0" y="2"/>
                      <a:pt x="0" y="2"/>
                    </a:cubicBezTo>
                    <a:cubicBezTo>
                      <a:pt x="2" y="4"/>
                      <a:pt x="4" y="5"/>
                      <a:pt x="7" y="5"/>
                    </a:cubicBezTo>
                    <a:cubicBezTo>
                      <a:pt x="7" y="5"/>
                      <a:pt x="7" y="5"/>
                      <a:pt x="7" y="5"/>
                    </a:cubicBezTo>
                    <a:cubicBezTo>
                      <a:pt x="7" y="5"/>
                      <a:pt x="7" y="5"/>
                      <a:pt x="7" y="5"/>
                    </a:cubicBezTo>
                    <a:cubicBezTo>
                      <a:pt x="7" y="5"/>
                      <a:pt x="8" y="4"/>
                      <a:pt x="8" y="4"/>
                    </a:cubicBezTo>
                    <a:cubicBezTo>
                      <a:pt x="8" y="4"/>
                      <a:pt x="8" y="4"/>
                      <a:pt x="8" y="4"/>
                    </a:cubicBezTo>
                    <a:cubicBezTo>
                      <a:pt x="8" y="4"/>
                      <a:pt x="8" y="4"/>
                      <a:pt x="8" y="4"/>
                    </a:cubicBezTo>
                    <a:cubicBezTo>
                      <a:pt x="7" y="4"/>
                      <a:pt x="5" y="2"/>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3" name="Freeform 340"/>
              <p:cNvSpPr/>
              <p:nvPr/>
            </p:nvSpPr>
            <p:spPr bwMode="auto">
              <a:xfrm>
                <a:off x="1855" y="1204"/>
                <a:ext cx="5" cy="3"/>
              </a:xfrm>
              <a:custGeom>
                <a:avLst/>
                <a:gdLst>
                  <a:gd name="T0" fmla="*/ 1 w 2"/>
                  <a:gd name="T1" fmla="*/ 0 h 1"/>
                  <a:gd name="T2" fmla="*/ 0 w 2"/>
                  <a:gd name="T3" fmla="*/ 1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2" y="1"/>
                      <a:pt x="2" y="1"/>
                      <a:pt x="2" y="1"/>
                    </a:cubicBezTo>
                    <a:cubicBezTo>
                      <a:pt x="2" y="1"/>
                      <a:pt x="1" y="1"/>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4" name="Freeform 341"/>
              <p:cNvSpPr/>
              <p:nvPr/>
            </p:nvSpPr>
            <p:spPr bwMode="auto">
              <a:xfrm>
                <a:off x="2042" y="1110"/>
                <a:ext cx="26" cy="7"/>
              </a:xfrm>
              <a:custGeom>
                <a:avLst/>
                <a:gdLst>
                  <a:gd name="T0" fmla="*/ 11 w 11"/>
                  <a:gd name="T1" fmla="*/ 0 h 3"/>
                  <a:gd name="T2" fmla="*/ 0 w 11"/>
                  <a:gd name="T3" fmla="*/ 3 h 3"/>
                  <a:gd name="T4" fmla="*/ 7 w 11"/>
                  <a:gd name="T5" fmla="*/ 3 h 3"/>
                  <a:gd name="T6" fmla="*/ 11 w 11"/>
                  <a:gd name="T7" fmla="*/ 0 h 3"/>
                </a:gdLst>
                <a:ahLst/>
                <a:cxnLst>
                  <a:cxn ang="0">
                    <a:pos x="T0" y="T1"/>
                  </a:cxn>
                  <a:cxn ang="0">
                    <a:pos x="T2" y="T3"/>
                  </a:cxn>
                  <a:cxn ang="0">
                    <a:pos x="T4" y="T5"/>
                  </a:cxn>
                  <a:cxn ang="0">
                    <a:pos x="T6" y="T7"/>
                  </a:cxn>
                </a:cxnLst>
                <a:rect l="0" t="0" r="r" b="b"/>
                <a:pathLst>
                  <a:path w="11" h="3">
                    <a:moveTo>
                      <a:pt x="11" y="0"/>
                    </a:moveTo>
                    <a:cubicBezTo>
                      <a:pt x="7" y="1"/>
                      <a:pt x="3" y="2"/>
                      <a:pt x="0" y="3"/>
                    </a:cubicBezTo>
                    <a:cubicBezTo>
                      <a:pt x="7" y="3"/>
                      <a:pt x="7" y="3"/>
                      <a:pt x="7" y="3"/>
                    </a:cubicBezTo>
                    <a:cubicBezTo>
                      <a:pt x="11" y="0"/>
                      <a:pt x="11"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5" name="Rectangle 342"/>
              <p:cNvSpPr>
                <a:spLocks noChangeArrowheads="1"/>
              </p:cNvSpPr>
              <p:nvPr/>
            </p:nvSpPr>
            <p:spPr bwMode="auto">
              <a:xfrm>
                <a:off x="2042" y="1133"/>
                <a:ext cx="2" cy="1"/>
              </a:xfrm>
              <a:prstGeom prst="rect">
                <a:avLst/>
              </a:prstGeom>
              <a:solidFill>
                <a:srgbClr val="D4D1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276" name="Freeform 343"/>
              <p:cNvSpPr/>
              <p:nvPr/>
            </p:nvSpPr>
            <p:spPr bwMode="auto">
              <a:xfrm>
                <a:off x="2042" y="1133"/>
                <a:ext cx="2"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lnTo>
                      <a:pt x="2"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7" name="Freeform 344"/>
              <p:cNvSpPr/>
              <p:nvPr/>
            </p:nvSpPr>
            <p:spPr bwMode="auto">
              <a:xfrm>
                <a:off x="2148" y="1197"/>
                <a:ext cx="55" cy="19"/>
              </a:xfrm>
              <a:custGeom>
                <a:avLst/>
                <a:gdLst>
                  <a:gd name="T0" fmla="*/ 8 w 23"/>
                  <a:gd name="T1" fmla="*/ 0 h 8"/>
                  <a:gd name="T2" fmla="*/ 0 w 23"/>
                  <a:gd name="T3" fmla="*/ 8 h 8"/>
                  <a:gd name="T4" fmla="*/ 4 w 23"/>
                  <a:gd name="T5" fmla="*/ 7 h 8"/>
                  <a:gd name="T6" fmla="*/ 12 w 23"/>
                  <a:gd name="T7" fmla="*/ 7 h 8"/>
                  <a:gd name="T8" fmla="*/ 18 w 23"/>
                  <a:gd name="T9" fmla="*/ 7 h 8"/>
                  <a:gd name="T10" fmla="*/ 18 w 23"/>
                  <a:gd name="T11" fmla="*/ 7 h 8"/>
                  <a:gd name="T12" fmla="*/ 18 w 23"/>
                  <a:gd name="T13" fmla="*/ 7 h 8"/>
                  <a:gd name="T14" fmla="*/ 18 w 23"/>
                  <a:gd name="T15" fmla="*/ 7 h 8"/>
                  <a:gd name="T16" fmla="*/ 23 w 23"/>
                  <a:gd name="T17" fmla="*/ 1 h 8"/>
                  <a:gd name="T18" fmla="*/ 13 w 23"/>
                  <a:gd name="T19" fmla="*/ 1 h 8"/>
                  <a:gd name="T20" fmla="*/ 8 w 23"/>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
                    <a:moveTo>
                      <a:pt x="8" y="0"/>
                    </a:moveTo>
                    <a:cubicBezTo>
                      <a:pt x="0" y="8"/>
                      <a:pt x="0" y="8"/>
                      <a:pt x="0" y="8"/>
                    </a:cubicBezTo>
                    <a:cubicBezTo>
                      <a:pt x="2" y="7"/>
                      <a:pt x="3" y="7"/>
                      <a:pt x="4" y="7"/>
                    </a:cubicBezTo>
                    <a:cubicBezTo>
                      <a:pt x="8" y="7"/>
                      <a:pt x="10" y="7"/>
                      <a:pt x="12" y="7"/>
                    </a:cubicBezTo>
                    <a:cubicBezTo>
                      <a:pt x="15" y="7"/>
                      <a:pt x="16" y="7"/>
                      <a:pt x="18" y="7"/>
                    </a:cubicBezTo>
                    <a:cubicBezTo>
                      <a:pt x="18" y="7"/>
                      <a:pt x="18" y="7"/>
                      <a:pt x="18" y="7"/>
                    </a:cubicBezTo>
                    <a:cubicBezTo>
                      <a:pt x="18" y="7"/>
                      <a:pt x="18" y="7"/>
                      <a:pt x="18" y="7"/>
                    </a:cubicBezTo>
                    <a:cubicBezTo>
                      <a:pt x="18" y="7"/>
                      <a:pt x="18" y="7"/>
                      <a:pt x="18" y="7"/>
                    </a:cubicBezTo>
                    <a:cubicBezTo>
                      <a:pt x="23" y="1"/>
                      <a:pt x="23" y="1"/>
                      <a:pt x="23" y="1"/>
                    </a:cubicBezTo>
                    <a:cubicBezTo>
                      <a:pt x="19" y="1"/>
                      <a:pt x="17" y="1"/>
                      <a:pt x="13" y="1"/>
                    </a:cubicBezTo>
                    <a:cubicBezTo>
                      <a:pt x="13" y="1"/>
                      <a:pt x="11" y="1"/>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8" name="Freeform 345"/>
              <p:cNvSpPr/>
              <p:nvPr/>
            </p:nvSpPr>
            <p:spPr bwMode="auto">
              <a:xfrm>
                <a:off x="1950" y="1396"/>
                <a:ext cx="56" cy="26"/>
              </a:xfrm>
              <a:custGeom>
                <a:avLst/>
                <a:gdLst>
                  <a:gd name="T0" fmla="*/ 21 w 24"/>
                  <a:gd name="T1" fmla="*/ 0 h 11"/>
                  <a:gd name="T2" fmla="*/ 10 w 24"/>
                  <a:gd name="T3" fmla="*/ 3 h 11"/>
                  <a:gd name="T4" fmla="*/ 5 w 24"/>
                  <a:gd name="T5" fmla="*/ 3 h 11"/>
                  <a:gd name="T6" fmla="*/ 0 w 24"/>
                  <a:gd name="T7" fmla="*/ 8 h 11"/>
                  <a:gd name="T8" fmla="*/ 1 w 24"/>
                  <a:gd name="T9" fmla="*/ 8 h 11"/>
                  <a:gd name="T10" fmla="*/ 10 w 24"/>
                  <a:gd name="T11" fmla="*/ 11 h 11"/>
                  <a:gd name="T12" fmla="*/ 21 w 24"/>
                  <a:gd name="T13" fmla="*/ 3 h 11"/>
                  <a:gd name="T14" fmla="*/ 21 w 24"/>
                  <a:gd name="T15" fmla="*/ 3 h 11"/>
                  <a:gd name="T16" fmla="*/ 21 w 24"/>
                  <a:gd name="T17" fmla="*/ 3 h 11"/>
                  <a:gd name="T18" fmla="*/ 21 w 24"/>
                  <a:gd name="T19" fmla="*/ 3 h 11"/>
                  <a:gd name="T20" fmla="*/ 24 w 24"/>
                  <a:gd name="T21" fmla="*/ 0 h 11"/>
                  <a:gd name="T22" fmla="*/ 21 w 24"/>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1">
                    <a:moveTo>
                      <a:pt x="21" y="0"/>
                    </a:moveTo>
                    <a:cubicBezTo>
                      <a:pt x="18" y="0"/>
                      <a:pt x="15" y="3"/>
                      <a:pt x="10" y="3"/>
                    </a:cubicBezTo>
                    <a:cubicBezTo>
                      <a:pt x="8" y="3"/>
                      <a:pt x="7" y="3"/>
                      <a:pt x="5" y="3"/>
                    </a:cubicBezTo>
                    <a:cubicBezTo>
                      <a:pt x="0" y="8"/>
                      <a:pt x="0" y="8"/>
                      <a:pt x="0" y="8"/>
                    </a:cubicBezTo>
                    <a:cubicBezTo>
                      <a:pt x="0" y="8"/>
                      <a:pt x="1" y="8"/>
                      <a:pt x="1" y="8"/>
                    </a:cubicBezTo>
                    <a:cubicBezTo>
                      <a:pt x="5" y="8"/>
                      <a:pt x="7" y="11"/>
                      <a:pt x="10" y="11"/>
                    </a:cubicBezTo>
                    <a:cubicBezTo>
                      <a:pt x="15" y="11"/>
                      <a:pt x="16" y="4"/>
                      <a:pt x="21" y="3"/>
                    </a:cubicBezTo>
                    <a:cubicBezTo>
                      <a:pt x="21" y="3"/>
                      <a:pt x="21" y="3"/>
                      <a:pt x="21" y="3"/>
                    </a:cubicBezTo>
                    <a:cubicBezTo>
                      <a:pt x="21" y="3"/>
                      <a:pt x="21" y="3"/>
                      <a:pt x="21" y="3"/>
                    </a:cubicBezTo>
                    <a:cubicBezTo>
                      <a:pt x="21" y="3"/>
                      <a:pt x="21" y="3"/>
                      <a:pt x="21" y="3"/>
                    </a:cubicBezTo>
                    <a:cubicBezTo>
                      <a:pt x="24" y="0"/>
                      <a:pt x="24" y="0"/>
                      <a:pt x="24" y="0"/>
                    </a:cubicBezTo>
                    <a:cubicBezTo>
                      <a:pt x="23" y="0"/>
                      <a:pt x="22"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9" name="Freeform 346"/>
              <p:cNvSpPr/>
              <p:nvPr/>
            </p:nvSpPr>
            <p:spPr bwMode="auto">
              <a:xfrm>
                <a:off x="1772" y="1668"/>
                <a:ext cx="7" cy="2"/>
              </a:xfrm>
              <a:custGeom>
                <a:avLst/>
                <a:gdLst>
                  <a:gd name="T0" fmla="*/ 0 w 3"/>
                  <a:gd name="T1" fmla="*/ 0 h 1"/>
                  <a:gd name="T2" fmla="*/ 0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0" y="0"/>
                    </a:cubicBezTo>
                    <a:cubicBezTo>
                      <a:pt x="1" y="1"/>
                      <a:pt x="2" y="1"/>
                      <a:pt x="3" y="1"/>
                    </a:cubicBezTo>
                    <a:cubicBezTo>
                      <a:pt x="2" y="1"/>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0" name="Freeform 347"/>
              <p:cNvSpPr/>
              <p:nvPr/>
            </p:nvSpPr>
            <p:spPr bwMode="auto">
              <a:xfrm>
                <a:off x="2226" y="1202"/>
                <a:ext cx="12" cy="12"/>
              </a:xfrm>
              <a:custGeom>
                <a:avLst/>
                <a:gdLst>
                  <a:gd name="T0" fmla="*/ 5 w 5"/>
                  <a:gd name="T1" fmla="*/ 0 h 5"/>
                  <a:gd name="T2" fmla="*/ 0 w 5"/>
                  <a:gd name="T3" fmla="*/ 5 h 5"/>
                  <a:gd name="T4" fmla="*/ 2 w 5"/>
                  <a:gd name="T5" fmla="*/ 5 h 5"/>
                  <a:gd name="T6" fmla="*/ 5 w 5"/>
                  <a:gd name="T7" fmla="*/ 0 h 5"/>
                </a:gdLst>
                <a:ahLst/>
                <a:cxnLst>
                  <a:cxn ang="0">
                    <a:pos x="T0" y="T1"/>
                  </a:cxn>
                  <a:cxn ang="0">
                    <a:pos x="T2" y="T3"/>
                  </a:cxn>
                  <a:cxn ang="0">
                    <a:pos x="T4" y="T5"/>
                  </a:cxn>
                  <a:cxn ang="0">
                    <a:pos x="T6" y="T7"/>
                  </a:cxn>
                </a:cxnLst>
                <a:rect l="0" t="0" r="r" b="b"/>
                <a:pathLst>
                  <a:path w="5" h="5">
                    <a:moveTo>
                      <a:pt x="5" y="0"/>
                    </a:moveTo>
                    <a:cubicBezTo>
                      <a:pt x="0" y="5"/>
                      <a:pt x="0" y="5"/>
                      <a:pt x="0" y="5"/>
                    </a:cubicBezTo>
                    <a:cubicBezTo>
                      <a:pt x="2" y="5"/>
                      <a:pt x="2" y="5"/>
                      <a:pt x="2" y="5"/>
                    </a:cubicBezTo>
                    <a:cubicBezTo>
                      <a:pt x="4" y="3"/>
                      <a:pt x="5" y="2"/>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1" name="Freeform 348"/>
              <p:cNvSpPr/>
              <p:nvPr/>
            </p:nvSpPr>
            <p:spPr bwMode="auto">
              <a:xfrm>
                <a:off x="1791" y="1668"/>
                <a:ext cx="21" cy="9"/>
              </a:xfrm>
              <a:custGeom>
                <a:avLst/>
                <a:gdLst>
                  <a:gd name="T0" fmla="*/ 9 w 9"/>
                  <a:gd name="T1" fmla="*/ 0 h 4"/>
                  <a:gd name="T2" fmla="*/ 2 w 9"/>
                  <a:gd name="T3" fmla="*/ 3 h 4"/>
                  <a:gd name="T4" fmla="*/ 0 w 9"/>
                  <a:gd name="T5" fmla="*/ 2 h 4"/>
                  <a:gd name="T6" fmla="*/ 5 w 9"/>
                  <a:gd name="T7" fmla="*/ 4 h 4"/>
                  <a:gd name="T8" fmla="*/ 5 w 9"/>
                  <a:gd name="T9" fmla="*/ 4 h 4"/>
                  <a:gd name="T10" fmla="*/ 5 w 9"/>
                  <a:gd name="T11" fmla="*/ 4 h 4"/>
                  <a:gd name="T12" fmla="*/ 9 w 9"/>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0"/>
                    </a:moveTo>
                    <a:cubicBezTo>
                      <a:pt x="6" y="1"/>
                      <a:pt x="4" y="3"/>
                      <a:pt x="2" y="3"/>
                    </a:cubicBezTo>
                    <a:cubicBezTo>
                      <a:pt x="1" y="3"/>
                      <a:pt x="0" y="2"/>
                      <a:pt x="0" y="2"/>
                    </a:cubicBezTo>
                    <a:cubicBezTo>
                      <a:pt x="2" y="3"/>
                      <a:pt x="3" y="3"/>
                      <a:pt x="5" y="4"/>
                    </a:cubicBezTo>
                    <a:cubicBezTo>
                      <a:pt x="5" y="4"/>
                      <a:pt x="5" y="4"/>
                      <a:pt x="5" y="4"/>
                    </a:cubicBezTo>
                    <a:cubicBezTo>
                      <a:pt x="5" y="4"/>
                      <a:pt x="5" y="4"/>
                      <a:pt x="5" y="4"/>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2" name="Freeform 349"/>
              <p:cNvSpPr/>
              <p:nvPr/>
            </p:nvSpPr>
            <p:spPr bwMode="auto">
              <a:xfrm>
                <a:off x="1912" y="1559"/>
                <a:ext cx="7" cy="7"/>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1" y="2"/>
                      <a:pt x="0" y="3"/>
                    </a:cubicBezTo>
                    <a:cubicBezTo>
                      <a:pt x="3" y="0"/>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3" name="Freeform 350"/>
              <p:cNvSpPr/>
              <p:nvPr/>
            </p:nvSpPr>
            <p:spPr bwMode="auto">
              <a:xfrm>
                <a:off x="2531" y="975"/>
                <a:ext cx="14" cy="12"/>
              </a:xfrm>
              <a:custGeom>
                <a:avLst/>
                <a:gdLst>
                  <a:gd name="T0" fmla="*/ 4 w 6"/>
                  <a:gd name="T1" fmla="*/ 0 h 5"/>
                  <a:gd name="T2" fmla="*/ 0 w 6"/>
                  <a:gd name="T3" fmla="*/ 4 h 5"/>
                  <a:gd name="T4" fmla="*/ 1 w 6"/>
                  <a:gd name="T5" fmla="*/ 5 h 5"/>
                  <a:gd name="T6" fmla="*/ 6 w 6"/>
                  <a:gd name="T7" fmla="*/ 5 h 5"/>
                  <a:gd name="T8" fmla="*/ 4 w 6"/>
                  <a:gd name="T9" fmla="*/ 0 h 5"/>
                </a:gdLst>
                <a:ahLst/>
                <a:cxnLst>
                  <a:cxn ang="0">
                    <a:pos x="T0" y="T1"/>
                  </a:cxn>
                  <a:cxn ang="0">
                    <a:pos x="T2" y="T3"/>
                  </a:cxn>
                  <a:cxn ang="0">
                    <a:pos x="T4" y="T5"/>
                  </a:cxn>
                  <a:cxn ang="0">
                    <a:pos x="T6" y="T7"/>
                  </a:cxn>
                  <a:cxn ang="0">
                    <a:pos x="T8" y="T9"/>
                  </a:cxn>
                </a:cxnLst>
                <a:rect l="0" t="0" r="r" b="b"/>
                <a:pathLst>
                  <a:path w="6" h="5">
                    <a:moveTo>
                      <a:pt x="4" y="0"/>
                    </a:moveTo>
                    <a:cubicBezTo>
                      <a:pt x="0" y="4"/>
                      <a:pt x="0" y="4"/>
                      <a:pt x="0" y="4"/>
                    </a:cubicBezTo>
                    <a:cubicBezTo>
                      <a:pt x="0" y="5"/>
                      <a:pt x="1" y="5"/>
                      <a:pt x="1" y="5"/>
                    </a:cubicBezTo>
                    <a:cubicBezTo>
                      <a:pt x="3" y="5"/>
                      <a:pt x="6" y="5"/>
                      <a:pt x="6" y="5"/>
                    </a:cubicBezTo>
                    <a:cubicBezTo>
                      <a:pt x="5" y="3"/>
                      <a:pt x="4" y="2"/>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4" name="Freeform 351"/>
              <p:cNvSpPr/>
              <p:nvPr/>
            </p:nvSpPr>
            <p:spPr bwMode="auto">
              <a:xfrm>
                <a:off x="2082" y="1658"/>
                <a:ext cx="2" cy="3"/>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1" y="0"/>
                      <a:pt x="1" y="0"/>
                    </a:cubicBezTo>
                    <a:cubicBezTo>
                      <a:pt x="1" y="0"/>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5" name="Freeform 352"/>
              <p:cNvSpPr/>
              <p:nvPr/>
            </p:nvSpPr>
            <p:spPr bwMode="auto">
              <a:xfrm>
                <a:off x="1236" y="2590"/>
                <a:ext cx="21" cy="29"/>
              </a:xfrm>
              <a:custGeom>
                <a:avLst/>
                <a:gdLst>
                  <a:gd name="T0" fmla="*/ 0 w 9"/>
                  <a:gd name="T1" fmla="*/ 0 h 12"/>
                  <a:gd name="T2" fmla="*/ 0 w 9"/>
                  <a:gd name="T3" fmla="*/ 2 h 12"/>
                  <a:gd name="T4" fmla="*/ 0 w 9"/>
                  <a:gd name="T5" fmla="*/ 4 h 12"/>
                  <a:gd name="T6" fmla="*/ 2 w 9"/>
                  <a:gd name="T7" fmla="*/ 12 h 12"/>
                  <a:gd name="T8" fmla="*/ 2 w 9"/>
                  <a:gd name="T9" fmla="*/ 12 h 12"/>
                  <a:gd name="T10" fmla="*/ 2 w 9"/>
                  <a:gd name="T11" fmla="*/ 12 h 12"/>
                  <a:gd name="T12" fmla="*/ 9 w 9"/>
                  <a:gd name="T13" fmla="*/ 4 h 12"/>
                  <a:gd name="T14" fmla="*/ 0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0" y="0"/>
                    </a:moveTo>
                    <a:cubicBezTo>
                      <a:pt x="0" y="0"/>
                      <a:pt x="0" y="1"/>
                      <a:pt x="0" y="2"/>
                    </a:cubicBezTo>
                    <a:cubicBezTo>
                      <a:pt x="0" y="3"/>
                      <a:pt x="0" y="3"/>
                      <a:pt x="0" y="4"/>
                    </a:cubicBezTo>
                    <a:cubicBezTo>
                      <a:pt x="0" y="7"/>
                      <a:pt x="1" y="9"/>
                      <a:pt x="2" y="12"/>
                    </a:cubicBezTo>
                    <a:cubicBezTo>
                      <a:pt x="2" y="12"/>
                      <a:pt x="2" y="12"/>
                      <a:pt x="2" y="12"/>
                    </a:cubicBezTo>
                    <a:cubicBezTo>
                      <a:pt x="2" y="12"/>
                      <a:pt x="2" y="12"/>
                      <a:pt x="2" y="12"/>
                    </a:cubicBezTo>
                    <a:cubicBezTo>
                      <a:pt x="9" y="4"/>
                      <a:pt x="9" y="4"/>
                      <a:pt x="9" y="4"/>
                    </a:cubicBezTo>
                    <a:cubicBezTo>
                      <a:pt x="6" y="3"/>
                      <a:pt x="3" y="2"/>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6" name="Freeform 353"/>
              <p:cNvSpPr/>
              <p:nvPr/>
            </p:nvSpPr>
            <p:spPr bwMode="auto">
              <a:xfrm>
                <a:off x="1252" y="2619"/>
                <a:ext cx="36" cy="40"/>
              </a:xfrm>
              <a:custGeom>
                <a:avLst/>
                <a:gdLst>
                  <a:gd name="T0" fmla="*/ 10 w 15"/>
                  <a:gd name="T1" fmla="*/ 0 h 17"/>
                  <a:gd name="T2" fmla="*/ 0 w 15"/>
                  <a:gd name="T3" fmla="*/ 10 h 17"/>
                  <a:gd name="T4" fmla="*/ 8 w 15"/>
                  <a:gd name="T5" fmla="*/ 15 h 17"/>
                  <a:gd name="T6" fmla="*/ 9 w 15"/>
                  <a:gd name="T7" fmla="*/ 17 h 17"/>
                  <a:gd name="T8" fmla="*/ 9 w 15"/>
                  <a:gd name="T9" fmla="*/ 17 h 17"/>
                  <a:gd name="T10" fmla="*/ 9 w 15"/>
                  <a:gd name="T11" fmla="*/ 17 h 17"/>
                  <a:gd name="T12" fmla="*/ 15 w 15"/>
                  <a:gd name="T13" fmla="*/ 11 h 17"/>
                  <a:gd name="T14" fmla="*/ 12 w 15"/>
                  <a:gd name="T15" fmla="*/ 5 h 17"/>
                  <a:gd name="T16" fmla="*/ 10 w 15"/>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10" y="0"/>
                    </a:moveTo>
                    <a:cubicBezTo>
                      <a:pt x="0" y="10"/>
                      <a:pt x="0" y="10"/>
                      <a:pt x="0" y="10"/>
                    </a:cubicBezTo>
                    <a:cubicBezTo>
                      <a:pt x="2" y="12"/>
                      <a:pt x="5" y="13"/>
                      <a:pt x="8" y="15"/>
                    </a:cubicBezTo>
                    <a:cubicBezTo>
                      <a:pt x="8" y="16"/>
                      <a:pt x="9" y="16"/>
                      <a:pt x="9" y="17"/>
                    </a:cubicBezTo>
                    <a:cubicBezTo>
                      <a:pt x="9" y="17"/>
                      <a:pt x="9" y="17"/>
                      <a:pt x="9" y="17"/>
                    </a:cubicBezTo>
                    <a:cubicBezTo>
                      <a:pt x="9" y="17"/>
                      <a:pt x="9" y="17"/>
                      <a:pt x="9" y="17"/>
                    </a:cubicBezTo>
                    <a:cubicBezTo>
                      <a:pt x="15" y="11"/>
                      <a:pt x="15" y="11"/>
                      <a:pt x="15" y="11"/>
                    </a:cubicBezTo>
                    <a:cubicBezTo>
                      <a:pt x="14" y="9"/>
                      <a:pt x="14" y="6"/>
                      <a:pt x="12" y="5"/>
                    </a:cubicBezTo>
                    <a:cubicBezTo>
                      <a:pt x="11" y="3"/>
                      <a:pt x="10" y="2"/>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7" name="Freeform 354"/>
              <p:cNvSpPr/>
              <p:nvPr/>
            </p:nvSpPr>
            <p:spPr bwMode="auto">
              <a:xfrm>
                <a:off x="1739" y="2169"/>
                <a:ext cx="88" cy="62"/>
              </a:xfrm>
              <a:custGeom>
                <a:avLst/>
                <a:gdLst>
                  <a:gd name="T0" fmla="*/ 25 w 37"/>
                  <a:gd name="T1" fmla="*/ 0 h 26"/>
                  <a:gd name="T2" fmla="*/ 0 w 37"/>
                  <a:gd name="T3" fmla="*/ 26 h 26"/>
                  <a:gd name="T4" fmla="*/ 1 w 37"/>
                  <a:gd name="T5" fmla="*/ 26 h 26"/>
                  <a:gd name="T6" fmla="*/ 9 w 37"/>
                  <a:gd name="T7" fmla="*/ 22 h 26"/>
                  <a:gd name="T8" fmla="*/ 9 w 37"/>
                  <a:gd name="T9" fmla="*/ 22 h 26"/>
                  <a:gd name="T10" fmla="*/ 22 w 37"/>
                  <a:gd name="T11" fmla="*/ 16 h 26"/>
                  <a:gd name="T12" fmla="*/ 22 w 37"/>
                  <a:gd name="T13" fmla="*/ 16 h 26"/>
                  <a:gd name="T14" fmla="*/ 22 w 37"/>
                  <a:gd name="T15" fmla="*/ 16 h 26"/>
                  <a:gd name="T16" fmla="*/ 22 w 37"/>
                  <a:gd name="T17" fmla="*/ 16 h 26"/>
                  <a:gd name="T18" fmla="*/ 22 w 37"/>
                  <a:gd name="T19" fmla="*/ 16 h 26"/>
                  <a:gd name="T20" fmla="*/ 22 w 37"/>
                  <a:gd name="T21" fmla="*/ 20 h 26"/>
                  <a:gd name="T22" fmla="*/ 37 w 37"/>
                  <a:gd name="T23" fmla="*/ 5 h 26"/>
                  <a:gd name="T24" fmla="*/ 33 w 37"/>
                  <a:gd name="T25" fmla="*/ 2 h 26"/>
                  <a:gd name="T26" fmla="*/ 33 w 37"/>
                  <a:gd name="T27" fmla="*/ 2 h 26"/>
                  <a:gd name="T28" fmla="*/ 30 w 37"/>
                  <a:gd name="T29" fmla="*/ 2 h 26"/>
                  <a:gd name="T30" fmla="*/ 30 w 37"/>
                  <a:gd name="T31" fmla="*/ 4 h 26"/>
                  <a:gd name="T32" fmla="*/ 30 w 37"/>
                  <a:gd name="T33" fmla="*/ 6 h 26"/>
                  <a:gd name="T34" fmla="*/ 30 w 37"/>
                  <a:gd name="T35" fmla="*/ 6 h 26"/>
                  <a:gd name="T36" fmla="*/ 25 w 37"/>
                  <a:gd name="T37" fmla="*/ 0 h 26"/>
                  <a:gd name="T38" fmla="*/ 25 w 37"/>
                  <a:gd name="T39" fmla="*/ 0 h 26"/>
                  <a:gd name="T40" fmla="*/ 25 w 37"/>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6">
                    <a:moveTo>
                      <a:pt x="25" y="0"/>
                    </a:moveTo>
                    <a:cubicBezTo>
                      <a:pt x="0" y="26"/>
                      <a:pt x="0" y="26"/>
                      <a:pt x="0" y="26"/>
                    </a:cubicBezTo>
                    <a:cubicBezTo>
                      <a:pt x="1" y="26"/>
                      <a:pt x="1" y="26"/>
                      <a:pt x="1" y="26"/>
                    </a:cubicBezTo>
                    <a:cubicBezTo>
                      <a:pt x="6" y="26"/>
                      <a:pt x="6" y="22"/>
                      <a:pt x="9" y="22"/>
                    </a:cubicBezTo>
                    <a:cubicBezTo>
                      <a:pt x="9" y="22"/>
                      <a:pt x="9" y="22"/>
                      <a:pt x="9" y="22"/>
                    </a:cubicBezTo>
                    <a:cubicBezTo>
                      <a:pt x="12" y="22"/>
                      <a:pt x="18" y="17"/>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8"/>
                      <a:pt x="22" y="19"/>
                      <a:pt x="22" y="20"/>
                    </a:cubicBezTo>
                    <a:cubicBezTo>
                      <a:pt x="37" y="5"/>
                      <a:pt x="37" y="5"/>
                      <a:pt x="37" y="5"/>
                    </a:cubicBezTo>
                    <a:cubicBezTo>
                      <a:pt x="35" y="4"/>
                      <a:pt x="33" y="3"/>
                      <a:pt x="33" y="2"/>
                    </a:cubicBezTo>
                    <a:cubicBezTo>
                      <a:pt x="33" y="2"/>
                      <a:pt x="33" y="2"/>
                      <a:pt x="33" y="2"/>
                    </a:cubicBezTo>
                    <a:cubicBezTo>
                      <a:pt x="32" y="2"/>
                      <a:pt x="31" y="2"/>
                      <a:pt x="30" y="2"/>
                    </a:cubicBezTo>
                    <a:cubicBezTo>
                      <a:pt x="30" y="2"/>
                      <a:pt x="30" y="3"/>
                      <a:pt x="30" y="4"/>
                    </a:cubicBezTo>
                    <a:cubicBezTo>
                      <a:pt x="30" y="5"/>
                      <a:pt x="30" y="6"/>
                      <a:pt x="30" y="6"/>
                    </a:cubicBezTo>
                    <a:cubicBezTo>
                      <a:pt x="30" y="6"/>
                      <a:pt x="30" y="6"/>
                      <a:pt x="30" y="6"/>
                    </a:cubicBezTo>
                    <a:cubicBezTo>
                      <a:pt x="29" y="5"/>
                      <a:pt x="27" y="2"/>
                      <a:pt x="25" y="0"/>
                    </a:cubicBezTo>
                    <a:cubicBezTo>
                      <a:pt x="25" y="0"/>
                      <a:pt x="25" y="0"/>
                      <a:pt x="25" y="0"/>
                    </a:cubicBezTo>
                    <a:cubicBezTo>
                      <a:pt x="25" y="0"/>
                      <a:pt x="25" y="0"/>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8" name="Freeform 355"/>
              <p:cNvSpPr/>
              <p:nvPr/>
            </p:nvSpPr>
            <p:spPr bwMode="auto">
              <a:xfrm>
                <a:off x="1285" y="2666"/>
                <a:ext cx="40" cy="43"/>
              </a:xfrm>
              <a:custGeom>
                <a:avLst/>
                <a:gdLst>
                  <a:gd name="T0" fmla="*/ 7 w 17"/>
                  <a:gd name="T1" fmla="*/ 0 h 18"/>
                  <a:gd name="T2" fmla="*/ 0 w 17"/>
                  <a:gd name="T3" fmla="*/ 8 h 18"/>
                  <a:gd name="T4" fmla="*/ 0 w 17"/>
                  <a:gd name="T5" fmla="*/ 8 h 18"/>
                  <a:gd name="T6" fmla="*/ 6 w 17"/>
                  <a:gd name="T7" fmla="*/ 18 h 18"/>
                  <a:gd name="T8" fmla="*/ 6 w 17"/>
                  <a:gd name="T9" fmla="*/ 18 h 18"/>
                  <a:gd name="T10" fmla="*/ 6 w 17"/>
                  <a:gd name="T11" fmla="*/ 18 h 18"/>
                  <a:gd name="T12" fmla="*/ 17 w 17"/>
                  <a:gd name="T13" fmla="*/ 7 h 18"/>
                  <a:gd name="T14" fmla="*/ 17 w 17"/>
                  <a:gd name="T15" fmla="*/ 6 h 18"/>
                  <a:gd name="T16" fmla="*/ 14 w 17"/>
                  <a:gd name="T17" fmla="*/ 5 h 18"/>
                  <a:gd name="T18" fmla="*/ 13 w 17"/>
                  <a:gd name="T19" fmla="*/ 6 h 18"/>
                  <a:gd name="T20" fmla="*/ 7 w 17"/>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7" y="0"/>
                    </a:moveTo>
                    <a:cubicBezTo>
                      <a:pt x="0" y="8"/>
                      <a:pt x="0" y="8"/>
                      <a:pt x="0" y="8"/>
                    </a:cubicBezTo>
                    <a:cubicBezTo>
                      <a:pt x="0" y="8"/>
                      <a:pt x="0" y="8"/>
                      <a:pt x="0" y="8"/>
                    </a:cubicBezTo>
                    <a:cubicBezTo>
                      <a:pt x="1" y="12"/>
                      <a:pt x="4" y="15"/>
                      <a:pt x="6" y="18"/>
                    </a:cubicBezTo>
                    <a:cubicBezTo>
                      <a:pt x="6" y="18"/>
                      <a:pt x="6" y="18"/>
                      <a:pt x="6" y="18"/>
                    </a:cubicBezTo>
                    <a:cubicBezTo>
                      <a:pt x="6" y="18"/>
                      <a:pt x="6" y="18"/>
                      <a:pt x="6" y="18"/>
                    </a:cubicBezTo>
                    <a:cubicBezTo>
                      <a:pt x="17" y="7"/>
                      <a:pt x="17" y="7"/>
                      <a:pt x="17" y="7"/>
                    </a:cubicBezTo>
                    <a:cubicBezTo>
                      <a:pt x="17" y="7"/>
                      <a:pt x="17" y="7"/>
                      <a:pt x="17" y="6"/>
                    </a:cubicBezTo>
                    <a:cubicBezTo>
                      <a:pt x="15" y="6"/>
                      <a:pt x="14" y="5"/>
                      <a:pt x="14" y="5"/>
                    </a:cubicBezTo>
                    <a:cubicBezTo>
                      <a:pt x="14" y="5"/>
                      <a:pt x="14" y="6"/>
                      <a:pt x="13" y="6"/>
                    </a:cubicBezTo>
                    <a:cubicBezTo>
                      <a:pt x="11" y="4"/>
                      <a:pt x="9"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9" name="Freeform 356"/>
              <p:cNvSpPr/>
              <p:nvPr/>
            </p:nvSpPr>
            <p:spPr bwMode="auto">
              <a:xfrm>
                <a:off x="1810" y="2198"/>
                <a:ext cx="50" cy="38"/>
              </a:xfrm>
              <a:custGeom>
                <a:avLst/>
                <a:gdLst>
                  <a:gd name="T0" fmla="*/ 16 w 21"/>
                  <a:gd name="T1" fmla="*/ 0 h 16"/>
                  <a:gd name="T2" fmla="*/ 0 w 21"/>
                  <a:gd name="T3" fmla="*/ 16 h 16"/>
                  <a:gd name="T4" fmla="*/ 0 w 21"/>
                  <a:gd name="T5" fmla="*/ 16 h 16"/>
                  <a:gd name="T6" fmla="*/ 9 w 21"/>
                  <a:gd name="T7" fmla="*/ 11 h 16"/>
                  <a:gd name="T8" fmla="*/ 19 w 21"/>
                  <a:gd name="T9" fmla="*/ 13 h 16"/>
                  <a:gd name="T10" fmla="*/ 19 w 21"/>
                  <a:gd name="T11" fmla="*/ 13 h 16"/>
                  <a:gd name="T12" fmla="*/ 19 w 21"/>
                  <a:gd name="T13" fmla="*/ 13 h 16"/>
                  <a:gd name="T14" fmla="*/ 21 w 21"/>
                  <a:gd name="T15" fmla="*/ 11 h 16"/>
                  <a:gd name="T16" fmla="*/ 20 w 21"/>
                  <a:gd name="T17" fmla="*/ 10 h 16"/>
                  <a:gd name="T18" fmla="*/ 18 w 21"/>
                  <a:gd name="T19" fmla="*/ 2 h 16"/>
                  <a:gd name="T20" fmla="*/ 16 w 21"/>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6" y="0"/>
                    </a:moveTo>
                    <a:cubicBezTo>
                      <a:pt x="0" y="16"/>
                      <a:pt x="0" y="16"/>
                      <a:pt x="0" y="16"/>
                    </a:cubicBezTo>
                    <a:cubicBezTo>
                      <a:pt x="0" y="16"/>
                      <a:pt x="0" y="16"/>
                      <a:pt x="0" y="16"/>
                    </a:cubicBezTo>
                    <a:cubicBezTo>
                      <a:pt x="4" y="16"/>
                      <a:pt x="6" y="11"/>
                      <a:pt x="9" y="11"/>
                    </a:cubicBezTo>
                    <a:cubicBezTo>
                      <a:pt x="13" y="11"/>
                      <a:pt x="16" y="12"/>
                      <a:pt x="19" y="13"/>
                    </a:cubicBezTo>
                    <a:cubicBezTo>
                      <a:pt x="19" y="13"/>
                      <a:pt x="19" y="13"/>
                      <a:pt x="19" y="13"/>
                    </a:cubicBezTo>
                    <a:cubicBezTo>
                      <a:pt x="19" y="13"/>
                      <a:pt x="19" y="13"/>
                      <a:pt x="19" y="13"/>
                    </a:cubicBezTo>
                    <a:cubicBezTo>
                      <a:pt x="21" y="11"/>
                      <a:pt x="21" y="11"/>
                      <a:pt x="21" y="11"/>
                    </a:cubicBezTo>
                    <a:cubicBezTo>
                      <a:pt x="20" y="10"/>
                      <a:pt x="20" y="10"/>
                      <a:pt x="20" y="10"/>
                    </a:cubicBezTo>
                    <a:cubicBezTo>
                      <a:pt x="18" y="7"/>
                      <a:pt x="20" y="5"/>
                      <a:pt x="18" y="2"/>
                    </a:cubicBezTo>
                    <a:cubicBezTo>
                      <a:pt x="18" y="1"/>
                      <a:pt x="17" y="1"/>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0" name="Freeform 357"/>
              <p:cNvSpPr/>
              <p:nvPr/>
            </p:nvSpPr>
            <p:spPr bwMode="auto">
              <a:xfrm>
                <a:off x="1794" y="2243"/>
                <a:ext cx="47" cy="38"/>
              </a:xfrm>
              <a:custGeom>
                <a:avLst/>
                <a:gdLst>
                  <a:gd name="T0" fmla="*/ 20 w 20"/>
                  <a:gd name="T1" fmla="*/ 0 h 16"/>
                  <a:gd name="T2" fmla="*/ 0 w 20"/>
                  <a:gd name="T3" fmla="*/ 14 h 16"/>
                  <a:gd name="T4" fmla="*/ 7 w 20"/>
                  <a:gd name="T5" fmla="*/ 10 h 16"/>
                  <a:gd name="T6" fmla="*/ 7 w 20"/>
                  <a:gd name="T7" fmla="*/ 10 h 16"/>
                  <a:gd name="T8" fmla="*/ 7 w 20"/>
                  <a:gd name="T9" fmla="*/ 10 h 16"/>
                  <a:gd name="T10" fmla="*/ 4 w 20"/>
                  <a:gd name="T11" fmla="*/ 16 h 16"/>
                  <a:gd name="T12" fmla="*/ 20 w 20"/>
                  <a:gd name="T13" fmla="*/ 0 h 16"/>
                  <a:gd name="T14" fmla="*/ 20 w 20"/>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6">
                    <a:moveTo>
                      <a:pt x="20" y="0"/>
                    </a:moveTo>
                    <a:cubicBezTo>
                      <a:pt x="13" y="0"/>
                      <a:pt x="1" y="8"/>
                      <a:pt x="0" y="14"/>
                    </a:cubicBezTo>
                    <a:cubicBezTo>
                      <a:pt x="3" y="12"/>
                      <a:pt x="4" y="10"/>
                      <a:pt x="7" y="10"/>
                    </a:cubicBezTo>
                    <a:cubicBezTo>
                      <a:pt x="7" y="10"/>
                      <a:pt x="7" y="10"/>
                      <a:pt x="7" y="10"/>
                    </a:cubicBezTo>
                    <a:cubicBezTo>
                      <a:pt x="7" y="10"/>
                      <a:pt x="7" y="10"/>
                      <a:pt x="7" y="10"/>
                    </a:cubicBezTo>
                    <a:cubicBezTo>
                      <a:pt x="6" y="11"/>
                      <a:pt x="5" y="13"/>
                      <a:pt x="4" y="16"/>
                    </a:cubicBezTo>
                    <a:cubicBezTo>
                      <a:pt x="20" y="0"/>
                      <a:pt x="20" y="0"/>
                      <a:pt x="20" y="0"/>
                    </a:cubicBezTo>
                    <a:cubicBezTo>
                      <a:pt x="20"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1" name="Freeform 358"/>
              <p:cNvSpPr/>
              <p:nvPr/>
            </p:nvSpPr>
            <p:spPr bwMode="auto">
              <a:xfrm>
                <a:off x="1314" y="2702"/>
                <a:ext cx="42" cy="56"/>
              </a:xfrm>
              <a:custGeom>
                <a:avLst/>
                <a:gdLst>
                  <a:gd name="T0" fmla="*/ 12 w 18"/>
                  <a:gd name="T1" fmla="*/ 0 h 24"/>
                  <a:gd name="T2" fmla="*/ 0 w 18"/>
                  <a:gd name="T3" fmla="*/ 13 h 24"/>
                  <a:gd name="T4" fmla="*/ 0 w 18"/>
                  <a:gd name="T5" fmla="*/ 13 h 24"/>
                  <a:gd name="T6" fmla="*/ 0 w 18"/>
                  <a:gd name="T7" fmla="*/ 13 h 24"/>
                  <a:gd name="T8" fmla="*/ 5 w 18"/>
                  <a:gd name="T9" fmla="*/ 24 h 24"/>
                  <a:gd name="T10" fmla="*/ 18 w 18"/>
                  <a:gd name="T11" fmla="*/ 11 h 24"/>
                  <a:gd name="T12" fmla="*/ 17 w 18"/>
                  <a:gd name="T13" fmla="*/ 10 h 24"/>
                  <a:gd name="T14" fmla="*/ 17 w 18"/>
                  <a:gd name="T15" fmla="*/ 8 h 24"/>
                  <a:gd name="T16" fmla="*/ 17 w 18"/>
                  <a:gd name="T17" fmla="*/ 5 h 24"/>
                  <a:gd name="T18" fmla="*/ 12 w 18"/>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4">
                    <a:moveTo>
                      <a:pt x="12" y="0"/>
                    </a:moveTo>
                    <a:cubicBezTo>
                      <a:pt x="0" y="13"/>
                      <a:pt x="0" y="13"/>
                      <a:pt x="0" y="13"/>
                    </a:cubicBezTo>
                    <a:cubicBezTo>
                      <a:pt x="0" y="13"/>
                      <a:pt x="0" y="13"/>
                      <a:pt x="0" y="13"/>
                    </a:cubicBezTo>
                    <a:cubicBezTo>
                      <a:pt x="0" y="13"/>
                      <a:pt x="0" y="13"/>
                      <a:pt x="0" y="13"/>
                    </a:cubicBezTo>
                    <a:cubicBezTo>
                      <a:pt x="1" y="17"/>
                      <a:pt x="3" y="21"/>
                      <a:pt x="5" y="24"/>
                    </a:cubicBezTo>
                    <a:cubicBezTo>
                      <a:pt x="18" y="11"/>
                      <a:pt x="18" y="11"/>
                      <a:pt x="18" y="11"/>
                    </a:cubicBezTo>
                    <a:cubicBezTo>
                      <a:pt x="17" y="11"/>
                      <a:pt x="17" y="10"/>
                      <a:pt x="17" y="10"/>
                    </a:cubicBezTo>
                    <a:cubicBezTo>
                      <a:pt x="17" y="9"/>
                      <a:pt x="17" y="9"/>
                      <a:pt x="17" y="8"/>
                    </a:cubicBezTo>
                    <a:cubicBezTo>
                      <a:pt x="17" y="7"/>
                      <a:pt x="17" y="6"/>
                      <a:pt x="17" y="5"/>
                    </a:cubicBezTo>
                    <a:cubicBezTo>
                      <a:pt x="16" y="3"/>
                      <a:pt x="14" y="1"/>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2" name="Freeform 359"/>
              <p:cNvSpPr/>
              <p:nvPr/>
            </p:nvSpPr>
            <p:spPr bwMode="auto">
              <a:xfrm>
                <a:off x="1869" y="2236"/>
                <a:ext cx="45" cy="33"/>
              </a:xfrm>
              <a:custGeom>
                <a:avLst/>
                <a:gdLst>
                  <a:gd name="T0" fmla="*/ 6 w 19"/>
                  <a:gd name="T1" fmla="*/ 0 h 14"/>
                  <a:gd name="T2" fmla="*/ 0 w 19"/>
                  <a:gd name="T3" fmla="*/ 7 h 14"/>
                  <a:gd name="T4" fmla="*/ 9 w 19"/>
                  <a:gd name="T5" fmla="*/ 14 h 14"/>
                  <a:gd name="T6" fmla="*/ 19 w 19"/>
                  <a:gd name="T7" fmla="*/ 3 h 14"/>
                  <a:gd name="T8" fmla="*/ 6 w 19"/>
                  <a:gd name="T9" fmla="*/ 0 h 14"/>
                </a:gdLst>
                <a:ahLst/>
                <a:cxnLst>
                  <a:cxn ang="0">
                    <a:pos x="T0" y="T1"/>
                  </a:cxn>
                  <a:cxn ang="0">
                    <a:pos x="T2" y="T3"/>
                  </a:cxn>
                  <a:cxn ang="0">
                    <a:pos x="T4" y="T5"/>
                  </a:cxn>
                  <a:cxn ang="0">
                    <a:pos x="T6" y="T7"/>
                  </a:cxn>
                  <a:cxn ang="0">
                    <a:pos x="T8" y="T9"/>
                  </a:cxn>
                </a:cxnLst>
                <a:rect l="0" t="0" r="r" b="b"/>
                <a:pathLst>
                  <a:path w="19" h="14">
                    <a:moveTo>
                      <a:pt x="6" y="0"/>
                    </a:moveTo>
                    <a:cubicBezTo>
                      <a:pt x="0" y="7"/>
                      <a:pt x="0" y="7"/>
                      <a:pt x="0" y="7"/>
                    </a:cubicBezTo>
                    <a:cubicBezTo>
                      <a:pt x="4" y="8"/>
                      <a:pt x="8" y="11"/>
                      <a:pt x="9" y="14"/>
                    </a:cubicBezTo>
                    <a:cubicBezTo>
                      <a:pt x="19" y="3"/>
                      <a:pt x="19" y="3"/>
                      <a:pt x="19" y="3"/>
                    </a:cubicBezTo>
                    <a:cubicBezTo>
                      <a:pt x="15" y="2"/>
                      <a:pt x="11" y="1"/>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3" name="Freeform 360"/>
              <p:cNvSpPr/>
              <p:nvPr/>
            </p:nvSpPr>
            <p:spPr bwMode="auto">
              <a:xfrm>
                <a:off x="1794" y="2295"/>
                <a:ext cx="35" cy="57"/>
              </a:xfrm>
              <a:custGeom>
                <a:avLst/>
                <a:gdLst>
                  <a:gd name="T0" fmla="*/ 14 w 15"/>
                  <a:gd name="T1" fmla="*/ 0 h 24"/>
                  <a:gd name="T2" fmla="*/ 0 w 15"/>
                  <a:gd name="T3" fmla="*/ 13 h 24"/>
                  <a:gd name="T4" fmla="*/ 0 w 15"/>
                  <a:gd name="T5" fmla="*/ 18 h 24"/>
                  <a:gd name="T6" fmla="*/ 6 w 15"/>
                  <a:gd name="T7" fmla="*/ 24 h 24"/>
                  <a:gd name="T8" fmla="*/ 14 w 15"/>
                  <a:gd name="T9" fmla="*/ 17 h 24"/>
                  <a:gd name="T10" fmla="*/ 14 w 15"/>
                  <a:gd name="T11" fmla="*/ 17 h 24"/>
                  <a:gd name="T12" fmla="*/ 14 w 15"/>
                  <a:gd name="T13" fmla="*/ 17 h 24"/>
                  <a:gd name="T14" fmla="*/ 15 w 15"/>
                  <a:gd name="T15" fmla="*/ 11 h 24"/>
                  <a:gd name="T16" fmla="*/ 15 w 15"/>
                  <a:gd name="T17" fmla="*/ 2 h 24"/>
                  <a:gd name="T18" fmla="*/ 14 w 15"/>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4">
                    <a:moveTo>
                      <a:pt x="14" y="0"/>
                    </a:moveTo>
                    <a:cubicBezTo>
                      <a:pt x="0" y="13"/>
                      <a:pt x="0" y="13"/>
                      <a:pt x="0" y="13"/>
                    </a:cubicBezTo>
                    <a:cubicBezTo>
                      <a:pt x="0" y="15"/>
                      <a:pt x="0" y="17"/>
                      <a:pt x="0" y="18"/>
                    </a:cubicBezTo>
                    <a:cubicBezTo>
                      <a:pt x="0" y="21"/>
                      <a:pt x="3" y="24"/>
                      <a:pt x="6" y="24"/>
                    </a:cubicBezTo>
                    <a:cubicBezTo>
                      <a:pt x="14" y="17"/>
                      <a:pt x="14" y="17"/>
                      <a:pt x="14" y="17"/>
                    </a:cubicBezTo>
                    <a:cubicBezTo>
                      <a:pt x="14" y="17"/>
                      <a:pt x="14" y="17"/>
                      <a:pt x="14" y="17"/>
                    </a:cubicBezTo>
                    <a:cubicBezTo>
                      <a:pt x="14" y="17"/>
                      <a:pt x="14" y="17"/>
                      <a:pt x="14" y="17"/>
                    </a:cubicBezTo>
                    <a:cubicBezTo>
                      <a:pt x="14" y="15"/>
                      <a:pt x="15" y="13"/>
                      <a:pt x="15" y="11"/>
                    </a:cubicBezTo>
                    <a:cubicBezTo>
                      <a:pt x="15" y="8"/>
                      <a:pt x="15" y="2"/>
                      <a:pt x="15" y="2"/>
                    </a:cubicBezTo>
                    <a:cubicBezTo>
                      <a:pt x="15" y="1"/>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4" name="Freeform 361"/>
              <p:cNvSpPr/>
              <p:nvPr/>
            </p:nvSpPr>
            <p:spPr bwMode="auto">
              <a:xfrm>
                <a:off x="1898" y="2269"/>
                <a:ext cx="28" cy="45"/>
              </a:xfrm>
              <a:custGeom>
                <a:avLst/>
                <a:gdLst>
                  <a:gd name="T0" fmla="*/ 12 w 12"/>
                  <a:gd name="T1" fmla="*/ 0 h 19"/>
                  <a:gd name="T2" fmla="*/ 0 w 12"/>
                  <a:gd name="T3" fmla="*/ 12 h 19"/>
                  <a:gd name="T4" fmla="*/ 4 w 12"/>
                  <a:gd name="T5" fmla="*/ 19 h 19"/>
                  <a:gd name="T6" fmla="*/ 12 w 12"/>
                  <a:gd name="T7" fmla="*/ 0 h 19"/>
                </a:gdLst>
                <a:ahLst/>
                <a:cxnLst>
                  <a:cxn ang="0">
                    <a:pos x="T0" y="T1"/>
                  </a:cxn>
                  <a:cxn ang="0">
                    <a:pos x="T2" y="T3"/>
                  </a:cxn>
                  <a:cxn ang="0">
                    <a:pos x="T4" y="T5"/>
                  </a:cxn>
                  <a:cxn ang="0">
                    <a:pos x="T6" y="T7"/>
                  </a:cxn>
                </a:cxnLst>
                <a:rect l="0" t="0" r="r" b="b"/>
                <a:pathLst>
                  <a:path w="12" h="19">
                    <a:moveTo>
                      <a:pt x="12" y="0"/>
                    </a:moveTo>
                    <a:cubicBezTo>
                      <a:pt x="0" y="12"/>
                      <a:pt x="0" y="12"/>
                      <a:pt x="0" y="12"/>
                    </a:cubicBezTo>
                    <a:cubicBezTo>
                      <a:pt x="1" y="15"/>
                      <a:pt x="2" y="17"/>
                      <a:pt x="4" y="19"/>
                    </a:cubicBezTo>
                    <a:cubicBezTo>
                      <a:pt x="8" y="19"/>
                      <a:pt x="11" y="6"/>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5" name="Freeform 362"/>
              <p:cNvSpPr/>
              <p:nvPr/>
            </p:nvSpPr>
            <p:spPr bwMode="auto">
              <a:xfrm>
                <a:off x="1928" y="2252"/>
                <a:ext cx="26" cy="26"/>
              </a:xfrm>
              <a:custGeom>
                <a:avLst/>
                <a:gdLst>
                  <a:gd name="T0" fmla="*/ 7 w 11"/>
                  <a:gd name="T1" fmla="*/ 0 h 11"/>
                  <a:gd name="T2" fmla="*/ 0 w 11"/>
                  <a:gd name="T3" fmla="*/ 7 h 11"/>
                  <a:gd name="T4" fmla="*/ 8 w 11"/>
                  <a:gd name="T5" fmla="*/ 11 h 11"/>
                  <a:gd name="T6" fmla="*/ 11 w 11"/>
                  <a:gd name="T7" fmla="*/ 9 h 11"/>
                  <a:gd name="T8" fmla="*/ 11 w 11"/>
                  <a:gd name="T9" fmla="*/ 5 h 11"/>
                  <a:gd name="T10" fmla="*/ 7 w 11"/>
                  <a:gd name="T11" fmla="*/ 0 h 11"/>
                </a:gdLst>
                <a:ahLst/>
                <a:cxnLst>
                  <a:cxn ang="0">
                    <a:pos x="T0" y="T1"/>
                  </a:cxn>
                  <a:cxn ang="0">
                    <a:pos x="T2" y="T3"/>
                  </a:cxn>
                  <a:cxn ang="0">
                    <a:pos x="T4" y="T5"/>
                  </a:cxn>
                  <a:cxn ang="0">
                    <a:pos x="T6" y="T7"/>
                  </a:cxn>
                  <a:cxn ang="0">
                    <a:pos x="T8" y="T9"/>
                  </a:cxn>
                  <a:cxn ang="0">
                    <a:pos x="T10" y="T11"/>
                  </a:cxn>
                </a:cxnLst>
                <a:rect l="0" t="0" r="r" b="b"/>
                <a:pathLst>
                  <a:path w="11" h="11">
                    <a:moveTo>
                      <a:pt x="7" y="0"/>
                    </a:moveTo>
                    <a:cubicBezTo>
                      <a:pt x="0" y="7"/>
                      <a:pt x="0" y="7"/>
                      <a:pt x="0" y="7"/>
                    </a:cubicBezTo>
                    <a:cubicBezTo>
                      <a:pt x="1" y="8"/>
                      <a:pt x="5" y="11"/>
                      <a:pt x="8" y="11"/>
                    </a:cubicBezTo>
                    <a:cubicBezTo>
                      <a:pt x="9" y="11"/>
                      <a:pt x="10" y="10"/>
                      <a:pt x="11" y="9"/>
                    </a:cubicBezTo>
                    <a:cubicBezTo>
                      <a:pt x="11" y="8"/>
                      <a:pt x="11" y="7"/>
                      <a:pt x="11" y="5"/>
                    </a:cubicBezTo>
                    <a:cubicBezTo>
                      <a:pt x="10" y="3"/>
                      <a:pt x="9" y="1"/>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6" name="Freeform 363"/>
              <p:cNvSpPr/>
              <p:nvPr/>
            </p:nvSpPr>
            <p:spPr bwMode="auto">
              <a:xfrm>
                <a:off x="1890" y="2337"/>
                <a:ext cx="3" cy="5"/>
              </a:xfrm>
              <a:custGeom>
                <a:avLst/>
                <a:gdLst>
                  <a:gd name="T0" fmla="*/ 0 w 1"/>
                  <a:gd name="T1" fmla="*/ 0 h 2"/>
                  <a:gd name="T2" fmla="*/ 0 w 1"/>
                  <a:gd name="T3" fmla="*/ 2 h 2"/>
                  <a:gd name="T4" fmla="*/ 0 w 1"/>
                  <a:gd name="T5" fmla="*/ 2 h 2"/>
                  <a:gd name="T6" fmla="*/ 0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2"/>
                      <a:pt x="0" y="2"/>
                    </a:cubicBezTo>
                    <a:cubicBezTo>
                      <a:pt x="0" y="2"/>
                      <a:pt x="0" y="2"/>
                      <a:pt x="0" y="2"/>
                    </a:cubicBezTo>
                    <a:cubicBezTo>
                      <a:pt x="0" y="2"/>
                      <a:pt x="0" y="2"/>
                      <a:pt x="0" y="2"/>
                    </a:cubicBezTo>
                    <a:cubicBezTo>
                      <a:pt x="1" y="2"/>
                      <a:pt x="1" y="2"/>
                      <a:pt x="1" y="2"/>
                    </a:cubicBezTo>
                    <a:cubicBezTo>
                      <a:pt x="1" y="1"/>
                      <a:pt x="1"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7" name="Freeform 364"/>
              <p:cNvSpPr/>
              <p:nvPr/>
            </p:nvSpPr>
            <p:spPr bwMode="auto">
              <a:xfrm>
                <a:off x="1919" y="2335"/>
                <a:ext cx="33" cy="19"/>
              </a:xfrm>
              <a:custGeom>
                <a:avLst/>
                <a:gdLst>
                  <a:gd name="T0" fmla="*/ 9 w 14"/>
                  <a:gd name="T1" fmla="*/ 0 h 8"/>
                  <a:gd name="T2" fmla="*/ 8 w 14"/>
                  <a:gd name="T3" fmla="*/ 0 h 8"/>
                  <a:gd name="T4" fmla="*/ 0 w 14"/>
                  <a:gd name="T5" fmla="*/ 8 h 8"/>
                  <a:gd name="T6" fmla="*/ 14 w 14"/>
                  <a:gd name="T7" fmla="*/ 2 h 8"/>
                  <a:gd name="T8" fmla="*/ 14 w 14"/>
                  <a:gd name="T9" fmla="*/ 1 h 8"/>
                  <a:gd name="T10" fmla="*/ 9 w 14"/>
                  <a:gd name="T11" fmla="*/ 0 h 8"/>
                  <a:gd name="T12" fmla="*/ 9 w 1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9" y="0"/>
                    </a:moveTo>
                    <a:cubicBezTo>
                      <a:pt x="8" y="0"/>
                      <a:pt x="8" y="0"/>
                      <a:pt x="8" y="0"/>
                    </a:cubicBezTo>
                    <a:cubicBezTo>
                      <a:pt x="0" y="8"/>
                      <a:pt x="0" y="8"/>
                      <a:pt x="0" y="8"/>
                    </a:cubicBezTo>
                    <a:cubicBezTo>
                      <a:pt x="4" y="6"/>
                      <a:pt x="9" y="4"/>
                      <a:pt x="14" y="2"/>
                    </a:cubicBezTo>
                    <a:cubicBezTo>
                      <a:pt x="14" y="2"/>
                      <a:pt x="14" y="1"/>
                      <a:pt x="14" y="1"/>
                    </a:cubicBezTo>
                    <a:cubicBezTo>
                      <a:pt x="13" y="0"/>
                      <a:pt x="11" y="0"/>
                      <a:pt x="9" y="0"/>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8" name="Freeform 365"/>
              <p:cNvSpPr/>
              <p:nvPr/>
            </p:nvSpPr>
            <p:spPr bwMode="auto">
              <a:xfrm>
                <a:off x="1751" y="2621"/>
                <a:ext cx="12" cy="5"/>
              </a:xfrm>
              <a:custGeom>
                <a:avLst/>
                <a:gdLst>
                  <a:gd name="T0" fmla="*/ 5 w 5"/>
                  <a:gd name="T1" fmla="*/ 0 h 2"/>
                  <a:gd name="T2" fmla="*/ 0 w 5"/>
                  <a:gd name="T3" fmla="*/ 1 h 2"/>
                  <a:gd name="T4" fmla="*/ 0 w 5"/>
                  <a:gd name="T5" fmla="*/ 1 h 2"/>
                  <a:gd name="T6" fmla="*/ 1 w 5"/>
                  <a:gd name="T7" fmla="*/ 1 h 2"/>
                  <a:gd name="T8" fmla="*/ 1 w 5"/>
                  <a:gd name="T9" fmla="*/ 1 h 2"/>
                  <a:gd name="T10" fmla="*/ 1 w 5"/>
                  <a:gd name="T11" fmla="*/ 2 h 2"/>
                  <a:gd name="T12" fmla="*/ 1 w 5"/>
                  <a:gd name="T13" fmla="*/ 2 h 2"/>
                  <a:gd name="T14" fmla="*/ 1 w 5"/>
                  <a:gd name="T15" fmla="*/ 2 h 2"/>
                  <a:gd name="T16" fmla="*/ 1 w 5"/>
                  <a:gd name="T17" fmla="*/ 2 h 2"/>
                  <a:gd name="T18" fmla="*/ 1 w 5"/>
                  <a:gd name="T19" fmla="*/ 2 h 2"/>
                  <a:gd name="T20" fmla="*/ 1 w 5"/>
                  <a:gd name="T21" fmla="*/ 2 h 2"/>
                  <a:gd name="T22" fmla="*/ 3 w 5"/>
                  <a:gd name="T23" fmla="*/ 2 h 2"/>
                  <a:gd name="T24" fmla="*/ 3 w 5"/>
                  <a:gd name="T25" fmla="*/ 2 h 2"/>
                  <a:gd name="T26" fmla="*/ 3 w 5"/>
                  <a:gd name="T27" fmla="*/ 2 h 2"/>
                  <a:gd name="T28" fmla="*/ 4 w 5"/>
                  <a:gd name="T29" fmla="*/ 2 h 2"/>
                  <a:gd name="T30" fmla="*/ 4 w 5"/>
                  <a:gd name="T31" fmla="*/ 2 h 2"/>
                  <a:gd name="T32" fmla="*/ 4 w 5"/>
                  <a:gd name="T33" fmla="*/ 2 h 2"/>
                  <a:gd name="T34" fmla="*/ 4 w 5"/>
                  <a:gd name="T35" fmla="*/ 2 h 2"/>
                  <a:gd name="T36" fmla="*/ 4 w 5"/>
                  <a:gd name="T37" fmla="*/ 2 h 2"/>
                  <a:gd name="T38" fmla="*/ 5 w 5"/>
                  <a:gd name="T3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2">
                    <a:moveTo>
                      <a:pt x="5" y="0"/>
                    </a:moveTo>
                    <a:cubicBezTo>
                      <a:pt x="4" y="1"/>
                      <a:pt x="2" y="1"/>
                      <a:pt x="0" y="1"/>
                    </a:cubicBezTo>
                    <a:cubicBezTo>
                      <a:pt x="0" y="1"/>
                      <a:pt x="0" y="1"/>
                      <a:pt x="0" y="1"/>
                    </a:cubicBezTo>
                    <a:cubicBezTo>
                      <a:pt x="0" y="1"/>
                      <a:pt x="0" y="1"/>
                      <a:pt x="1"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2" y="2"/>
                      <a:pt x="3" y="2"/>
                      <a:pt x="3" y="2"/>
                    </a:cubicBezTo>
                    <a:cubicBezTo>
                      <a:pt x="3" y="2"/>
                      <a:pt x="3" y="2"/>
                      <a:pt x="3" y="2"/>
                    </a:cubicBezTo>
                    <a:cubicBezTo>
                      <a:pt x="3" y="2"/>
                      <a:pt x="3" y="2"/>
                      <a:pt x="3" y="2"/>
                    </a:cubicBezTo>
                    <a:cubicBezTo>
                      <a:pt x="3" y="2"/>
                      <a:pt x="3" y="2"/>
                      <a:pt x="4" y="2"/>
                    </a:cubicBezTo>
                    <a:cubicBezTo>
                      <a:pt x="4" y="2"/>
                      <a:pt x="4" y="2"/>
                      <a:pt x="4" y="2"/>
                    </a:cubicBezTo>
                    <a:cubicBezTo>
                      <a:pt x="4" y="2"/>
                      <a:pt x="4" y="2"/>
                      <a:pt x="4" y="2"/>
                    </a:cubicBezTo>
                    <a:cubicBezTo>
                      <a:pt x="4" y="2"/>
                      <a:pt x="4" y="2"/>
                      <a:pt x="4" y="2"/>
                    </a:cubicBezTo>
                    <a:cubicBezTo>
                      <a:pt x="4" y="2"/>
                      <a:pt x="4" y="2"/>
                      <a:pt x="4" y="2"/>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9" name="Freeform 366"/>
              <p:cNvSpPr/>
              <p:nvPr/>
            </p:nvSpPr>
            <p:spPr bwMode="auto">
              <a:xfrm>
                <a:off x="1794" y="2889"/>
                <a:ext cx="4" cy="4"/>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0"/>
                      <a:pt x="0" y="0"/>
                    </a:cubicBezTo>
                    <a:cubicBezTo>
                      <a:pt x="0" y="1"/>
                      <a:pt x="0" y="1"/>
                      <a:pt x="0" y="2"/>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0" name="Freeform 367"/>
              <p:cNvSpPr/>
              <p:nvPr/>
            </p:nvSpPr>
            <p:spPr bwMode="auto">
              <a:xfrm>
                <a:off x="1952" y="3087"/>
                <a:ext cx="26" cy="24"/>
              </a:xfrm>
              <a:custGeom>
                <a:avLst/>
                <a:gdLst>
                  <a:gd name="T0" fmla="*/ 11 w 11"/>
                  <a:gd name="T1" fmla="*/ 0 h 10"/>
                  <a:gd name="T2" fmla="*/ 0 w 11"/>
                  <a:gd name="T3" fmla="*/ 8 h 10"/>
                  <a:gd name="T4" fmla="*/ 0 w 11"/>
                  <a:gd name="T5" fmla="*/ 8 h 10"/>
                  <a:gd name="T6" fmla="*/ 1 w 11"/>
                  <a:gd name="T7" fmla="*/ 10 h 10"/>
                  <a:gd name="T8" fmla="*/ 11 w 11"/>
                  <a:gd name="T9" fmla="*/ 0 h 10"/>
                </a:gdLst>
                <a:ahLst/>
                <a:cxnLst>
                  <a:cxn ang="0">
                    <a:pos x="T0" y="T1"/>
                  </a:cxn>
                  <a:cxn ang="0">
                    <a:pos x="T2" y="T3"/>
                  </a:cxn>
                  <a:cxn ang="0">
                    <a:pos x="T4" y="T5"/>
                  </a:cxn>
                  <a:cxn ang="0">
                    <a:pos x="T6" y="T7"/>
                  </a:cxn>
                  <a:cxn ang="0">
                    <a:pos x="T8" y="T9"/>
                  </a:cxn>
                </a:cxnLst>
                <a:rect l="0" t="0" r="r" b="b"/>
                <a:pathLst>
                  <a:path w="11" h="10">
                    <a:moveTo>
                      <a:pt x="11" y="0"/>
                    </a:moveTo>
                    <a:cubicBezTo>
                      <a:pt x="9" y="0"/>
                      <a:pt x="0" y="6"/>
                      <a:pt x="0" y="8"/>
                    </a:cubicBezTo>
                    <a:cubicBezTo>
                      <a:pt x="0" y="8"/>
                      <a:pt x="0" y="8"/>
                      <a:pt x="0" y="8"/>
                    </a:cubicBezTo>
                    <a:cubicBezTo>
                      <a:pt x="0" y="9"/>
                      <a:pt x="1" y="10"/>
                      <a:pt x="1" y="10"/>
                    </a:cubicBezTo>
                    <a:cubicBezTo>
                      <a:pt x="11" y="0"/>
                      <a:pt x="11"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1" name="Freeform 368"/>
              <p:cNvSpPr/>
              <p:nvPr/>
            </p:nvSpPr>
            <p:spPr bwMode="auto">
              <a:xfrm>
                <a:off x="1957" y="3258"/>
                <a:ext cx="2" cy="2"/>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0"/>
                      <a:pt x="0" y="1"/>
                      <a:pt x="0" y="1"/>
                    </a:cubicBezTo>
                    <a:cubicBezTo>
                      <a:pt x="1" y="0"/>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2" name="Freeform 369"/>
              <p:cNvSpPr/>
              <p:nvPr/>
            </p:nvSpPr>
            <p:spPr bwMode="auto">
              <a:xfrm>
                <a:off x="1860" y="2784"/>
                <a:ext cx="45" cy="29"/>
              </a:xfrm>
              <a:custGeom>
                <a:avLst/>
                <a:gdLst>
                  <a:gd name="T0" fmla="*/ 19 w 19"/>
                  <a:gd name="T1" fmla="*/ 0 h 12"/>
                  <a:gd name="T2" fmla="*/ 0 w 19"/>
                  <a:gd name="T3" fmla="*/ 12 h 12"/>
                  <a:gd name="T4" fmla="*/ 3 w 19"/>
                  <a:gd name="T5" fmla="*/ 12 h 12"/>
                  <a:gd name="T6" fmla="*/ 11 w 19"/>
                  <a:gd name="T7" fmla="*/ 8 h 12"/>
                  <a:gd name="T8" fmla="*/ 19 w 19"/>
                  <a:gd name="T9" fmla="*/ 0 h 12"/>
                </a:gdLst>
                <a:ahLst/>
                <a:cxnLst>
                  <a:cxn ang="0">
                    <a:pos x="T0" y="T1"/>
                  </a:cxn>
                  <a:cxn ang="0">
                    <a:pos x="T2" y="T3"/>
                  </a:cxn>
                  <a:cxn ang="0">
                    <a:pos x="T4" y="T5"/>
                  </a:cxn>
                  <a:cxn ang="0">
                    <a:pos x="T6" y="T7"/>
                  </a:cxn>
                  <a:cxn ang="0">
                    <a:pos x="T8" y="T9"/>
                  </a:cxn>
                </a:cxnLst>
                <a:rect l="0" t="0" r="r" b="b"/>
                <a:pathLst>
                  <a:path w="19" h="12">
                    <a:moveTo>
                      <a:pt x="19" y="0"/>
                    </a:moveTo>
                    <a:cubicBezTo>
                      <a:pt x="9" y="2"/>
                      <a:pt x="4" y="8"/>
                      <a:pt x="0" y="12"/>
                    </a:cubicBezTo>
                    <a:cubicBezTo>
                      <a:pt x="3" y="12"/>
                      <a:pt x="3" y="12"/>
                      <a:pt x="3" y="12"/>
                    </a:cubicBezTo>
                    <a:cubicBezTo>
                      <a:pt x="5" y="11"/>
                      <a:pt x="8" y="9"/>
                      <a:pt x="11" y="8"/>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3" name="Freeform 370"/>
              <p:cNvSpPr/>
              <p:nvPr/>
            </p:nvSpPr>
            <p:spPr bwMode="auto">
              <a:xfrm>
                <a:off x="1919" y="2784"/>
                <a:ext cx="50" cy="26"/>
              </a:xfrm>
              <a:custGeom>
                <a:avLst/>
                <a:gdLst>
                  <a:gd name="T0" fmla="*/ 9 w 21"/>
                  <a:gd name="T1" fmla="*/ 0 h 11"/>
                  <a:gd name="T2" fmla="*/ 0 w 21"/>
                  <a:gd name="T3" fmla="*/ 9 h 11"/>
                  <a:gd name="T4" fmla="*/ 0 w 21"/>
                  <a:gd name="T5" fmla="*/ 10 h 11"/>
                  <a:gd name="T6" fmla="*/ 9 w 21"/>
                  <a:gd name="T7" fmla="*/ 10 h 11"/>
                  <a:gd name="T8" fmla="*/ 14 w 21"/>
                  <a:gd name="T9" fmla="*/ 11 h 11"/>
                  <a:gd name="T10" fmla="*/ 21 w 21"/>
                  <a:gd name="T11" fmla="*/ 4 h 11"/>
                  <a:gd name="T12" fmla="*/ 9 w 2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9" y="0"/>
                    </a:moveTo>
                    <a:cubicBezTo>
                      <a:pt x="0" y="9"/>
                      <a:pt x="0" y="9"/>
                      <a:pt x="0" y="9"/>
                    </a:cubicBezTo>
                    <a:cubicBezTo>
                      <a:pt x="0" y="10"/>
                      <a:pt x="0" y="10"/>
                      <a:pt x="0" y="10"/>
                    </a:cubicBezTo>
                    <a:cubicBezTo>
                      <a:pt x="9" y="10"/>
                      <a:pt x="9" y="10"/>
                      <a:pt x="9" y="10"/>
                    </a:cubicBezTo>
                    <a:cubicBezTo>
                      <a:pt x="11" y="10"/>
                      <a:pt x="12" y="10"/>
                      <a:pt x="14" y="11"/>
                    </a:cubicBezTo>
                    <a:cubicBezTo>
                      <a:pt x="21" y="4"/>
                      <a:pt x="21" y="4"/>
                      <a:pt x="21" y="4"/>
                    </a:cubicBezTo>
                    <a:cubicBezTo>
                      <a:pt x="17" y="3"/>
                      <a:pt x="13" y="1"/>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4" name="Freeform 371"/>
              <p:cNvSpPr/>
              <p:nvPr/>
            </p:nvSpPr>
            <p:spPr bwMode="auto">
              <a:xfrm>
                <a:off x="1980" y="2803"/>
                <a:ext cx="31" cy="34"/>
              </a:xfrm>
              <a:custGeom>
                <a:avLst/>
                <a:gdLst>
                  <a:gd name="T0" fmla="*/ 7 w 13"/>
                  <a:gd name="T1" fmla="*/ 0 h 14"/>
                  <a:gd name="T2" fmla="*/ 0 w 13"/>
                  <a:gd name="T3" fmla="*/ 6 h 14"/>
                  <a:gd name="T4" fmla="*/ 4 w 13"/>
                  <a:gd name="T5" fmla="*/ 9 h 14"/>
                  <a:gd name="T6" fmla="*/ 10 w 13"/>
                  <a:gd name="T7" fmla="*/ 14 h 14"/>
                  <a:gd name="T8" fmla="*/ 13 w 13"/>
                  <a:gd name="T9" fmla="*/ 11 h 14"/>
                  <a:gd name="T10" fmla="*/ 11 w 13"/>
                  <a:gd name="T11" fmla="*/ 3 h 14"/>
                  <a:gd name="T12" fmla="*/ 10 w 13"/>
                  <a:gd name="T13" fmla="*/ 2 h 14"/>
                  <a:gd name="T14" fmla="*/ 7 w 1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7" y="0"/>
                    </a:moveTo>
                    <a:cubicBezTo>
                      <a:pt x="0" y="6"/>
                      <a:pt x="0" y="6"/>
                      <a:pt x="0" y="6"/>
                    </a:cubicBezTo>
                    <a:cubicBezTo>
                      <a:pt x="1" y="7"/>
                      <a:pt x="1" y="9"/>
                      <a:pt x="4" y="9"/>
                    </a:cubicBezTo>
                    <a:cubicBezTo>
                      <a:pt x="4" y="12"/>
                      <a:pt x="7" y="13"/>
                      <a:pt x="10" y="14"/>
                    </a:cubicBezTo>
                    <a:cubicBezTo>
                      <a:pt x="13" y="11"/>
                      <a:pt x="13" y="11"/>
                      <a:pt x="13" y="11"/>
                    </a:cubicBezTo>
                    <a:cubicBezTo>
                      <a:pt x="12" y="8"/>
                      <a:pt x="11" y="6"/>
                      <a:pt x="11" y="3"/>
                    </a:cubicBezTo>
                    <a:cubicBezTo>
                      <a:pt x="10" y="3"/>
                      <a:pt x="10" y="3"/>
                      <a:pt x="10" y="2"/>
                    </a:cubicBezTo>
                    <a:cubicBezTo>
                      <a:pt x="9" y="2"/>
                      <a:pt x="8" y="1"/>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5" name="Freeform 372"/>
              <p:cNvSpPr/>
              <p:nvPr/>
            </p:nvSpPr>
            <p:spPr bwMode="auto">
              <a:xfrm>
                <a:off x="1999" y="2884"/>
                <a:ext cx="29" cy="14"/>
              </a:xfrm>
              <a:custGeom>
                <a:avLst/>
                <a:gdLst>
                  <a:gd name="T0" fmla="*/ 3 w 12"/>
                  <a:gd name="T1" fmla="*/ 0 h 6"/>
                  <a:gd name="T2" fmla="*/ 0 w 12"/>
                  <a:gd name="T3" fmla="*/ 1 h 6"/>
                  <a:gd name="T4" fmla="*/ 5 w 12"/>
                  <a:gd name="T5" fmla="*/ 6 h 6"/>
                  <a:gd name="T6" fmla="*/ 8 w 12"/>
                  <a:gd name="T7" fmla="*/ 6 h 6"/>
                  <a:gd name="T8" fmla="*/ 12 w 12"/>
                  <a:gd name="T9" fmla="*/ 2 h 6"/>
                  <a:gd name="T10" fmla="*/ 12 w 12"/>
                  <a:gd name="T11" fmla="*/ 2 h 6"/>
                  <a:gd name="T12" fmla="*/ 3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3" y="0"/>
                    </a:moveTo>
                    <a:cubicBezTo>
                      <a:pt x="2" y="0"/>
                      <a:pt x="0" y="0"/>
                      <a:pt x="0" y="1"/>
                    </a:cubicBezTo>
                    <a:cubicBezTo>
                      <a:pt x="0" y="4"/>
                      <a:pt x="2" y="6"/>
                      <a:pt x="5" y="6"/>
                    </a:cubicBezTo>
                    <a:cubicBezTo>
                      <a:pt x="6" y="6"/>
                      <a:pt x="7" y="6"/>
                      <a:pt x="8" y="6"/>
                    </a:cubicBezTo>
                    <a:cubicBezTo>
                      <a:pt x="12" y="2"/>
                      <a:pt x="12" y="2"/>
                      <a:pt x="12" y="2"/>
                    </a:cubicBezTo>
                    <a:cubicBezTo>
                      <a:pt x="12" y="2"/>
                      <a:pt x="12" y="2"/>
                      <a:pt x="12" y="2"/>
                    </a:cubicBezTo>
                    <a:cubicBezTo>
                      <a:pt x="9" y="1"/>
                      <a:pt x="6"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6" name="Freeform 373"/>
              <p:cNvSpPr/>
              <p:nvPr/>
            </p:nvSpPr>
            <p:spPr bwMode="auto">
              <a:xfrm>
                <a:off x="1980" y="2704"/>
                <a:ext cx="3" cy="2"/>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0" y="1"/>
                      <a:pt x="0" y="1"/>
                    </a:cubicBezTo>
                    <a:cubicBezTo>
                      <a:pt x="1" y="0"/>
                      <a:pt x="1" y="0"/>
                      <a:pt x="1" y="0"/>
                    </a:cubicBezTo>
                    <a:cubicBezTo>
                      <a:pt x="1" y="0"/>
                      <a:pt x="1" y="0"/>
                      <a:pt x="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7" name="Freeform 374"/>
              <p:cNvSpPr/>
              <p:nvPr/>
            </p:nvSpPr>
            <p:spPr bwMode="auto">
              <a:xfrm>
                <a:off x="176" y="1550"/>
                <a:ext cx="17" cy="16"/>
              </a:xfrm>
              <a:custGeom>
                <a:avLst/>
                <a:gdLst>
                  <a:gd name="T0" fmla="*/ 7 w 7"/>
                  <a:gd name="T1" fmla="*/ 0 h 7"/>
                  <a:gd name="T2" fmla="*/ 3 w 7"/>
                  <a:gd name="T3" fmla="*/ 0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3" y="0"/>
                      <a:pt x="3" y="0"/>
                      <a:pt x="3" y="0"/>
                    </a:cubicBezTo>
                    <a:cubicBezTo>
                      <a:pt x="3" y="2"/>
                      <a:pt x="1" y="5"/>
                      <a:pt x="0" y="7"/>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8" name="Freeform 375"/>
              <p:cNvSpPr/>
              <p:nvPr/>
            </p:nvSpPr>
            <p:spPr bwMode="auto">
              <a:xfrm>
                <a:off x="195" y="1481"/>
                <a:ext cx="140" cy="118"/>
              </a:xfrm>
              <a:custGeom>
                <a:avLst/>
                <a:gdLst>
                  <a:gd name="T0" fmla="*/ 53 w 59"/>
                  <a:gd name="T1" fmla="*/ 0 h 50"/>
                  <a:gd name="T2" fmla="*/ 51 w 59"/>
                  <a:gd name="T3" fmla="*/ 1 h 50"/>
                  <a:gd name="T4" fmla="*/ 33 w 59"/>
                  <a:gd name="T5" fmla="*/ 11 h 50"/>
                  <a:gd name="T6" fmla="*/ 0 w 59"/>
                  <a:gd name="T7" fmla="*/ 43 h 50"/>
                  <a:gd name="T8" fmla="*/ 7 w 59"/>
                  <a:gd name="T9" fmla="*/ 45 h 50"/>
                  <a:gd name="T10" fmla="*/ 10 w 59"/>
                  <a:gd name="T11" fmla="*/ 50 h 50"/>
                  <a:gd name="T12" fmla="*/ 59 w 59"/>
                  <a:gd name="T13" fmla="*/ 1 h 50"/>
                  <a:gd name="T14" fmla="*/ 53 w 59"/>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0">
                    <a:moveTo>
                      <a:pt x="53" y="0"/>
                    </a:moveTo>
                    <a:cubicBezTo>
                      <a:pt x="53" y="0"/>
                      <a:pt x="52" y="0"/>
                      <a:pt x="51" y="1"/>
                    </a:cubicBezTo>
                    <a:cubicBezTo>
                      <a:pt x="44" y="3"/>
                      <a:pt x="38" y="7"/>
                      <a:pt x="33" y="11"/>
                    </a:cubicBezTo>
                    <a:cubicBezTo>
                      <a:pt x="0" y="43"/>
                      <a:pt x="0" y="43"/>
                      <a:pt x="0" y="43"/>
                    </a:cubicBezTo>
                    <a:cubicBezTo>
                      <a:pt x="3" y="44"/>
                      <a:pt x="5" y="45"/>
                      <a:pt x="7" y="45"/>
                    </a:cubicBezTo>
                    <a:cubicBezTo>
                      <a:pt x="8" y="46"/>
                      <a:pt x="9" y="48"/>
                      <a:pt x="10" y="50"/>
                    </a:cubicBezTo>
                    <a:cubicBezTo>
                      <a:pt x="59" y="1"/>
                      <a:pt x="59" y="1"/>
                      <a:pt x="59" y="1"/>
                    </a:cubicBezTo>
                    <a:cubicBezTo>
                      <a:pt x="57" y="1"/>
                      <a:pt x="55" y="0"/>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9" name="Freeform 376"/>
              <p:cNvSpPr/>
              <p:nvPr/>
            </p:nvSpPr>
            <p:spPr bwMode="auto">
              <a:xfrm>
                <a:off x="169" y="1640"/>
                <a:ext cx="66" cy="61"/>
              </a:xfrm>
              <a:custGeom>
                <a:avLst/>
                <a:gdLst>
                  <a:gd name="T0" fmla="*/ 25 w 28"/>
                  <a:gd name="T1" fmla="*/ 0 h 26"/>
                  <a:gd name="T2" fmla="*/ 20 w 28"/>
                  <a:gd name="T3" fmla="*/ 0 h 26"/>
                  <a:gd name="T4" fmla="*/ 18 w 28"/>
                  <a:gd name="T5" fmla="*/ 1 h 26"/>
                  <a:gd name="T6" fmla="*/ 18 w 28"/>
                  <a:gd name="T7" fmla="*/ 1 h 26"/>
                  <a:gd name="T8" fmla="*/ 1 w 28"/>
                  <a:gd name="T9" fmla="*/ 19 h 26"/>
                  <a:gd name="T10" fmla="*/ 0 w 28"/>
                  <a:gd name="T11" fmla="*/ 19 h 26"/>
                  <a:gd name="T12" fmla="*/ 4 w 28"/>
                  <a:gd name="T13" fmla="*/ 26 h 26"/>
                  <a:gd name="T14" fmla="*/ 10 w 28"/>
                  <a:gd name="T15" fmla="*/ 26 h 26"/>
                  <a:gd name="T16" fmla="*/ 28 w 28"/>
                  <a:gd name="T17" fmla="*/ 7 h 26"/>
                  <a:gd name="T18" fmla="*/ 25 w 28"/>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6">
                    <a:moveTo>
                      <a:pt x="25" y="0"/>
                    </a:moveTo>
                    <a:cubicBezTo>
                      <a:pt x="20" y="0"/>
                      <a:pt x="20" y="0"/>
                      <a:pt x="20" y="0"/>
                    </a:cubicBezTo>
                    <a:cubicBezTo>
                      <a:pt x="19" y="0"/>
                      <a:pt x="19" y="1"/>
                      <a:pt x="18" y="1"/>
                    </a:cubicBezTo>
                    <a:cubicBezTo>
                      <a:pt x="18" y="1"/>
                      <a:pt x="18" y="1"/>
                      <a:pt x="18" y="1"/>
                    </a:cubicBezTo>
                    <a:cubicBezTo>
                      <a:pt x="1" y="19"/>
                      <a:pt x="1" y="19"/>
                      <a:pt x="1" y="19"/>
                    </a:cubicBezTo>
                    <a:cubicBezTo>
                      <a:pt x="0" y="19"/>
                      <a:pt x="0" y="19"/>
                      <a:pt x="0" y="19"/>
                    </a:cubicBezTo>
                    <a:cubicBezTo>
                      <a:pt x="0" y="22"/>
                      <a:pt x="4" y="23"/>
                      <a:pt x="4" y="26"/>
                    </a:cubicBezTo>
                    <a:cubicBezTo>
                      <a:pt x="5" y="26"/>
                      <a:pt x="7" y="26"/>
                      <a:pt x="10" y="26"/>
                    </a:cubicBezTo>
                    <a:cubicBezTo>
                      <a:pt x="28" y="7"/>
                      <a:pt x="28" y="7"/>
                      <a:pt x="28" y="7"/>
                    </a:cubicBezTo>
                    <a:cubicBezTo>
                      <a:pt x="26" y="7"/>
                      <a:pt x="25" y="5"/>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0" name="Freeform 377"/>
              <p:cNvSpPr/>
              <p:nvPr/>
            </p:nvSpPr>
            <p:spPr bwMode="auto">
              <a:xfrm>
                <a:off x="235" y="1467"/>
                <a:ext cx="180" cy="165"/>
              </a:xfrm>
              <a:custGeom>
                <a:avLst/>
                <a:gdLst>
                  <a:gd name="T0" fmla="*/ 64 w 76"/>
                  <a:gd name="T1" fmla="*/ 0 h 70"/>
                  <a:gd name="T2" fmla="*/ 0 w 76"/>
                  <a:gd name="T3" fmla="*/ 64 h 70"/>
                  <a:gd name="T4" fmla="*/ 11 w 76"/>
                  <a:gd name="T5" fmla="*/ 70 h 70"/>
                  <a:gd name="T6" fmla="*/ 76 w 76"/>
                  <a:gd name="T7" fmla="*/ 5 h 70"/>
                  <a:gd name="T8" fmla="*/ 73 w 76"/>
                  <a:gd name="T9" fmla="*/ 3 h 70"/>
                  <a:gd name="T10" fmla="*/ 67 w 76"/>
                  <a:gd name="T11" fmla="*/ 7 h 70"/>
                  <a:gd name="T12" fmla="*/ 65 w 76"/>
                  <a:gd name="T13" fmla="*/ 7 h 70"/>
                  <a:gd name="T14" fmla="*/ 68 w 76"/>
                  <a:gd name="T15" fmla="*/ 3 h 70"/>
                  <a:gd name="T16" fmla="*/ 64 w 76"/>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0">
                    <a:moveTo>
                      <a:pt x="64" y="0"/>
                    </a:moveTo>
                    <a:cubicBezTo>
                      <a:pt x="0" y="64"/>
                      <a:pt x="0" y="64"/>
                      <a:pt x="0" y="64"/>
                    </a:cubicBezTo>
                    <a:cubicBezTo>
                      <a:pt x="4" y="66"/>
                      <a:pt x="8" y="68"/>
                      <a:pt x="11" y="70"/>
                    </a:cubicBezTo>
                    <a:cubicBezTo>
                      <a:pt x="76" y="5"/>
                      <a:pt x="76" y="5"/>
                      <a:pt x="76" y="5"/>
                    </a:cubicBezTo>
                    <a:cubicBezTo>
                      <a:pt x="75" y="4"/>
                      <a:pt x="74" y="3"/>
                      <a:pt x="73" y="3"/>
                    </a:cubicBezTo>
                    <a:cubicBezTo>
                      <a:pt x="72" y="5"/>
                      <a:pt x="69" y="7"/>
                      <a:pt x="67" y="7"/>
                    </a:cubicBezTo>
                    <a:cubicBezTo>
                      <a:pt x="66" y="7"/>
                      <a:pt x="66" y="7"/>
                      <a:pt x="65" y="7"/>
                    </a:cubicBezTo>
                    <a:cubicBezTo>
                      <a:pt x="66" y="5"/>
                      <a:pt x="67" y="5"/>
                      <a:pt x="68" y="3"/>
                    </a:cubicBezTo>
                    <a:cubicBezTo>
                      <a:pt x="66" y="2"/>
                      <a:pt x="65" y="1"/>
                      <a:pt x="6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1" name="Freeform 378"/>
              <p:cNvSpPr/>
              <p:nvPr/>
            </p:nvSpPr>
            <p:spPr bwMode="auto">
              <a:xfrm>
                <a:off x="226" y="1481"/>
                <a:ext cx="251" cy="230"/>
              </a:xfrm>
              <a:custGeom>
                <a:avLst/>
                <a:gdLst>
                  <a:gd name="T0" fmla="*/ 99 w 106"/>
                  <a:gd name="T1" fmla="*/ 0 h 97"/>
                  <a:gd name="T2" fmla="*/ 94 w 106"/>
                  <a:gd name="T3" fmla="*/ 0 h 97"/>
                  <a:gd name="T4" fmla="*/ 0 w 106"/>
                  <a:gd name="T5" fmla="*/ 94 h 97"/>
                  <a:gd name="T6" fmla="*/ 10 w 106"/>
                  <a:gd name="T7" fmla="*/ 97 h 97"/>
                  <a:gd name="T8" fmla="*/ 15 w 106"/>
                  <a:gd name="T9" fmla="*/ 95 h 97"/>
                  <a:gd name="T10" fmla="*/ 106 w 106"/>
                  <a:gd name="T11" fmla="*/ 4 h 97"/>
                  <a:gd name="T12" fmla="*/ 99 w 106"/>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06" h="97">
                    <a:moveTo>
                      <a:pt x="99" y="0"/>
                    </a:moveTo>
                    <a:cubicBezTo>
                      <a:pt x="94" y="0"/>
                      <a:pt x="94" y="0"/>
                      <a:pt x="94" y="0"/>
                    </a:cubicBezTo>
                    <a:cubicBezTo>
                      <a:pt x="0" y="94"/>
                      <a:pt x="0" y="94"/>
                      <a:pt x="0" y="94"/>
                    </a:cubicBezTo>
                    <a:cubicBezTo>
                      <a:pt x="3" y="95"/>
                      <a:pt x="5" y="97"/>
                      <a:pt x="10" y="97"/>
                    </a:cubicBezTo>
                    <a:cubicBezTo>
                      <a:pt x="12" y="97"/>
                      <a:pt x="14" y="96"/>
                      <a:pt x="15" y="95"/>
                    </a:cubicBezTo>
                    <a:cubicBezTo>
                      <a:pt x="106" y="4"/>
                      <a:pt x="106" y="4"/>
                      <a:pt x="106" y="4"/>
                    </a:cubicBezTo>
                    <a:cubicBezTo>
                      <a:pt x="104" y="3"/>
                      <a:pt x="102" y="2"/>
                      <a:pt x="9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2" name="Freeform 379"/>
              <p:cNvSpPr/>
              <p:nvPr/>
            </p:nvSpPr>
            <p:spPr bwMode="auto">
              <a:xfrm>
                <a:off x="193" y="1495"/>
                <a:ext cx="352" cy="343"/>
              </a:xfrm>
              <a:custGeom>
                <a:avLst/>
                <a:gdLst>
                  <a:gd name="T0" fmla="*/ 146 w 149"/>
                  <a:gd name="T1" fmla="*/ 0 h 145"/>
                  <a:gd name="T2" fmla="*/ 134 w 149"/>
                  <a:gd name="T3" fmla="*/ 0 h 145"/>
                  <a:gd name="T4" fmla="*/ 44 w 149"/>
                  <a:gd name="T5" fmla="*/ 91 h 145"/>
                  <a:gd name="T6" fmla="*/ 44 w 149"/>
                  <a:gd name="T7" fmla="*/ 91 h 145"/>
                  <a:gd name="T8" fmla="*/ 44 w 149"/>
                  <a:gd name="T9" fmla="*/ 91 h 145"/>
                  <a:gd name="T10" fmla="*/ 40 w 149"/>
                  <a:gd name="T11" fmla="*/ 94 h 145"/>
                  <a:gd name="T12" fmla="*/ 43 w 149"/>
                  <a:gd name="T13" fmla="*/ 99 h 145"/>
                  <a:gd name="T14" fmla="*/ 25 w 149"/>
                  <a:gd name="T15" fmla="*/ 109 h 145"/>
                  <a:gd name="T16" fmla="*/ 0 w 149"/>
                  <a:gd name="T17" fmla="*/ 134 h 145"/>
                  <a:gd name="T18" fmla="*/ 8 w 149"/>
                  <a:gd name="T19" fmla="*/ 141 h 145"/>
                  <a:gd name="T20" fmla="*/ 3 w 149"/>
                  <a:gd name="T21" fmla="*/ 142 h 145"/>
                  <a:gd name="T22" fmla="*/ 6 w 149"/>
                  <a:gd name="T23" fmla="*/ 145 h 145"/>
                  <a:gd name="T24" fmla="*/ 149 w 149"/>
                  <a:gd name="T25" fmla="*/ 2 h 145"/>
                  <a:gd name="T26" fmla="*/ 146 w 149"/>
                  <a:gd name="T2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145">
                    <a:moveTo>
                      <a:pt x="146" y="0"/>
                    </a:moveTo>
                    <a:cubicBezTo>
                      <a:pt x="134" y="0"/>
                      <a:pt x="134" y="0"/>
                      <a:pt x="134" y="0"/>
                    </a:cubicBezTo>
                    <a:cubicBezTo>
                      <a:pt x="44" y="91"/>
                      <a:pt x="44" y="91"/>
                      <a:pt x="44" y="91"/>
                    </a:cubicBezTo>
                    <a:cubicBezTo>
                      <a:pt x="44" y="91"/>
                      <a:pt x="44" y="91"/>
                      <a:pt x="44" y="91"/>
                    </a:cubicBezTo>
                    <a:cubicBezTo>
                      <a:pt x="44" y="91"/>
                      <a:pt x="44" y="91"/>
                      <a:pt x="44" y="91"/>
                    </a:cubicBezTo>
                    <a:cubicBezTo>
                      <a:pt x="40" y="94"/>
                      <a:pt x="40" y="94"/>
                      <a:pt x="40" y="94"/>
                    </a:cubicBezTo>
                    <a:cubicBezTo>
                      <a:pt x="41" y="96"/>
                      <a:pt x="43" y="98"/>
                      <a:pt x="43" y="99"/>
                    </a:cubicBezTo>
                    <a:cubicBezTo>
                      <a:pt x="43" y="102"/>
                      <a:pt x="32" y="107"/>
                      <a:pt x="25" y="109"/>
                    </a:cubicBezTo>
                    <a:cubicBezTo>
                      <a:pt x="0" y="134"/>
                      <a:pt x="0" y="134"/>
                      <a:pt x="0" y="134"/>
                    </a:cubicBezTo>
                    <a:cubicBezTo>
                      <a:pt x="3" y="136"/>
                      <a:pt x="6" y="138"/>
                      <a:pt x="8" y="141"/>
                    </a:cubicBezTo>
                    <a:cubicBezTo>
                      <a:pt x="6" y="141"/>
                      <a:pt x="5" y="142"/>
                      <a:pt x="3" y="142"/>
                    </a:cubicBezTo>
                    <a:cubicBezTo>
                      <a:pt x="4" y="143"/>
                      <a:pt x="5" y="144"/>
                      <a:pt x="6" y="145"/>
                    </a:cubicBezTo>
                    <a:cubicBezTo>
                      <a:pt x="149" y="2"/>
                      <a:pt x="149" y="2"/>
                      <a:pt x="149" y="2"/>
                    </a:cubicBezTo>
                    <a:cubicBezTo>
                      <a:pt x="148" y="1"/>
                      <a:pt x="147" y="1"/>
                      <a:pt x="14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3" name="Freeform 380"/>
              <p:cNvSpPr/>
              <p:nvPr/>
            </p:nvSpPr>
            <p:spPr bwMode="auto">
              <a:xfrm>
                <a:off x="228" y="1509"/>
                <a:ext cx="379" cy="355"/>
              </a:xfrm>
              <a:custGeom>
                <a:avLst/>
                <a:gdLst>
                  <a:gd name="T0" fmla="*/ 145 w 160"/>
                  <a:gd name="T1" fmla="*/ 0 h 150"/>
                  <a:gd name="T2" fmla="*/ 0 w 160"/>
                  <a:gd name="T3" fmla="*/ 146 h 150"/>
                  <a:gd name="T4" fmla="*/ 9 w 160"/>
                  <a:gd name="T5" fmla="*/ 150 h 150"/>
                  <a:gd name="T6" fmla="*/ 16 w 160"/>
                  <a:gd name="T7" fmla="*/ 145 h 150"/>
                  <a:gd name="T8" fmla="*/ 16 w 160"/>
                  <a:gd name="T9" fmla="*/ 145 h 150"/>
                  <a:gd name="T10" fmla="*/ 160 w 160"/>
                  <a:gd name="T11" fmla="*/ 1 h 150"/>
                  <a:gd name="T12" fmla="*/ 145 w 16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60" h="150">
                    <a:moveTo>
                      <a:pt x="145" y="0"/>
                    </a:moveTo>
                    <a:cubicBezTo>
                      <a:pt x="0" y="146"/>
                      <a:pt x="0" y="146"/>
                      <a:pt x="0" y="146"/>
                    </a:cubicBezTo>
                    <a:cubicBezTo>
                      <a:pt x="3" y="148"/>
                      <a:pt x="7" y="150"/>
                      <a:pt x="9" y="150"/>
                    </a:cubicBezTo>
                    <a:cubicBezTo>
                      <a:pt x="10" y="150"/>
                      <a:pt x="13" y="145"/>
                      <a:pt x="16" y="145"/>
                    </a:cubicBezTo>
                    <a:cubicBezTo>
                      <a:pt x="16" y="145"/>
                      <a:pt x="16" y="145"/>
                      <a:pt x="16" y="145"/>
                    </a:cubicBezTo>
                    <a:cubicBezTo>
                      <a:pt x="160" y="1"/>
                      <a:pt x="160" y="1"/>
                      <a:pt x="160" y="1"/>
                    </a:cubicBezTo>
                    <a:cubicBezTo>
                      <a:pt x="156" y="1"/>
                      <a:pt x="150" y="1"/>
                      <a:pt x="14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4" name="Freeform 381"/>
              <p:cNvSpPr/>
              <p:nvPr/>
            </p:nvSpPr>
            <p:spPr bwMode="auto">
              <a:xfrm>
                <a:off x="276" y="1507"/>
                <a:ext cx="404" cy="390"/>
              </a:xfrm>
              <a:custGeom>
                <a:avLst/>
                <a:gdLst>
                  <a:gd name="T0" fmla="*/ 160 w 171"/>
                  <a:gd name="T1" fmla="*/ 0 h 165"/>
                  <a:gd name="T2" fmla="*/ 157 w 171"/>
                  <a:gd name="T3" fmla="*/ 1 h 165"/>
                  <a:gd name="T4" fmla="*/ 0 w 171"/>
                  <a:gd name="T5" fmla="*/ 158 h 165"/>
                  <a:gd name="T6" fmla="*/ 1 w 171"/>
                  <a:gd name="T7" fmla="*/ 165 h 165"/>
                  <a:gd name="T8" fmla="*/ 5 w 171"/>
                  <a:gd name="T9" fmla="*/ 163 h 165"/>
                  <a:gd name="T10" fmla="*/ 9 w 171"/>
                  <a:gd name="T11" fmla="*/ 163 h 165"/>
                  <a:gd name="T12" fmla="*/ 9 w 171"/>
                  <a:gd name="T13" fmla="*/ 158 h 165"/>
                  <a:gd name="T14" fmla="*/ 13 w 171"/>
                  <a:gd name="T15" fmla="*/ 161 h 165"/>
                  <a:gd name="T16" fmla="*/ 171 w 171"/>
                  <a:gd name="T17" fmla="*/ 3 h 165"/>
                  <a:gd name="T18" fmla="*/ 160 w 171"/>
                  <a:gd name="T1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65">
                    <a:moveTo>
                      <a:pt x="160" y="0"/>
                    </a:moveTo>
                    <a:cubicBezTo>
                      <a:pt x="159" y="0"/>
                      <a:pt x="158" y="0"/>
                      <a:pt x="157" y="1"/>
                    </a:cubicBezTo>
                    <a:cubicBezTo>
                      <a:pt x="0" y="158"/>
                      <a:pt x="0" y="158"/>
                      <a:pt x="0" y="158"/>
                    </a:cubicBezTo>
                    <a:cubicBezTo>
                      <a:pt x="0" y="161"/>
                      <a:pt x="0" y="165"/>
                      <a:pt x="1" y="165"/>
                    </a:cubicBezTo>
                    <a:cubicBezTo>
                      <a:pt x="3" y="165"/>
                      <a:pt x="3" y="163"/>
                      <a:pt x="5" y="163"/>
                    </a:cubicBezTo>
                    <a:cubicBezTo>
                      <a:pt x="6" y="163"/>
                      <a:pt x="6" y="163"/>
                      <a:pt x="9" y="163"/>
                    </a:cubicBezTo>
                    <a:cubicBezTo>
                      <a:pt x="9" y="161"/>
                      <a:pt x="8" y="160"/>
                      <a:pt x="9" y="158"/>
                    </a:cubicBezTo>
                    <a:cubicBezTo>
                      <a:pt x="11" y="159"/>
                      <a:pt x="12" y="160"/>
                      <a:pt x="13" y="161"/>
                    </a:cubicBezTo>
                    <a:cubicBezTo>
                      <a:pt x="171" y="3"/>
                      <a:pt x="171" y="3"/>
                      <a:pt x="171" y="3"/>
                    </a:cubicBezTo>
                    <a:cubicBezTo>
                      <a:pt x="168" y="2"/>
                      <a:pt x="165" y="0"/>
                      <a:pt x="16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5" name="Freeform 382"/>
              <p:cNvSpPr/>
              <p:nvPr/>
            </p:nvSpPr>
            <p:spPr bwMode="auto">
              <a:xfrm>
                <a:off x="214" y="1952"/>
                <a:ext cx="104" cy="66"/>
              </a:xfrm>
              <a:custGeom>
                <a:avLst/>
                <a:gdLst>
                  <a:gd name="T0" fmla="*/ 44 w 44"/>
                  <a:gd name="T1" fmla="*/ 0 h 28"/>
                  <a:gd name="T2" fmla="*/ 37 w 44"/>
                  <a:gd name="T3" fmla="*/ 7 h 28"/>
                  <a:gd name="T4" fmla="*/ 22 w 44"/>
                  <a:gd name="T5" fmla="*/ 11 h 28"/>
                  <a:gd name="T6" fmla="*/ 12 w 44"/>
                  <a:gd name="T7" fmla="*/ 21 h 28"/>
                  <a:gd name="T8" fmla="*/ 5 w 44"/>
                  <a:gd name="T9" fmla="*/ 23 h 28"/>
                  <a:gd name="T10" fmla="*/ 0 w 44"/>
                  <a:gd name="T11" fmla="*/ 28 h 28"/>
                  <a:gd name="T12" fmla="*/ 2 w 44"/>
                  <a:gd name="T13" fmla="*/ 28 h 28"/>
                  <a:gd name="T14" fmla="*/ 28 w 44"/>
                  <a:gd name="T15" fmla="*/ 16 h 28"/>
                  <a:gd name="T16" fmla="*/ 28 w 44"/>
                  <a:gd name="T17" fmla="*/ 16 h 28"/>
                  <a:gd name="T18" fmla="*/ 44 w 44"/>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28">
                    <a:moveTo>
                      <a:pt x="44" y="0"/>
                    </a:moveTo>
                    <a:cubicBezTo>
                      <a:pt x="41" y="2"/>
                      <a:pt x="39" y="4"/>
                      <a:pt x="37" y="7"/>
                    </a:cubicBezTo>
                    <a:cubicBezTo>
                      <a:pt x="33" y="11"/>
                      <a:pt x="27" y="8"/>
                      <a:pt x="22" y="11"/>
                    </a:cubicBezTo>
                    <a:cubicBezTo>
                      <a:pt x="19" y="13"/>
                      <a:pt x="16" y="19"/>
                      <a:pt x="12" y="21"/>
                    </a:cubicBezTo>
                    <a:cubicBezTo>
                      <a:pt x="10" y="22"/>
                      <a:pt x="7" y="23"/>
                      <a:pt x="5" y="23"/>
                    </a:cubicBezTo>
                    <a:cubicBezTo>
                      <a:pt x="0" y="28"/>
                      <a:pt x="0" y="28"/>
                      <a:pt x="0" y="28"/>
                    </a:cubicBezTo>
                    <a:cubicBezTo>
                      <a:pt x="1" y="28"/>
                      <a:pt x="2" y="28"/>
                      <a:pt x="2" y="28"/>
                    </a:cubicBezTo>
                    <a:cubicBezTo>
                      <a:pt x="12" y="28"/>
                      <a:pt x="18" y="18"/>
                      <a:pt x="28" y="16"/>
                    </a:cubicBezTo>
                    <a:cubicBezTo>
                      <a:pt x="28" y="16"/>
                      <a:pt x="28" y="16"/>
                      <a:pt x="28" y="16"/>
                    </a:cubicBezTo>
                    <a:cubicBezTo>
                      <a:pt x="44" y="0"/>
                      <a:pt x="44" y="0"/>
                      <a:pt x="4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6" name="Freeform 383"/>
              <p:cNvSpPr/>
              <p:nvPr/>
            </p:nvSpPr>
            <p:spPr bwMode="auto">
              <a:xfrm>
                <a:off x="342" y="1524"/>
                <a:ext cx="390" cy="371"/>
              </a:xfrm>
              <a:custGeom>
                <a:avLst/>
                <a:gdLst>
                  <a:gd name="T0" fmla="*/ 155 w 165"/>
                  <a:gd name="T1" fmla="*/ 0 h 157"/>
                  <a:gd name="T2" fmla="*/ 0 w 165"/>
                  <a:gd name="T3" fmla="*/ 155 h 157"/>
                  <a:gd name="T4" fmla="*/ 6 w 165"/>
                  <a:gd name="T5" fmla="*/ 157 h 157"/>
                  <a:gd name="T6" fmla="*/ 17 w 165"/>
                  <a:gd name="T7" fmla="*/ 154 h 157"/>
                  <a:gd name="T8" fmla="*/ 18 w 165"/>
                  <a:gd name="T9" fmla="*/ 154 h 157"/>
                  <a:gd name="T10" fmla="*/ 165 w 165"/>
                  <a:gd name="T11" fmla="*/ 6 h 157"/>
                  <a:gd name="T12" fmla="*/ 160 w 165"/>
                  <a:gd name="T13" fmla="*/ 3 h 157"/>
                  <a:gd name="T14" fmla="*/ 155 w 165"/>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57">
                    <a:moveTo>
                      <a:pt x="155" y="0"/>
                    </a:moveTo>
                    <a:cubicBezTo>
                      <a:pt x="0" y="155"/>
                      <a:pt x="0" y="155"/>
                      <a:pt x="0" y="155"/>
                    </a:cubicBezTo>
                    <a:cubicBezTo>
                      <a:pt x="2" y="156"/>
                      <a:pt x="3" y="157"/>
                      <a:pt x="6" y="157"/>
                    </a:cubicBezTo>
                    <a:cubicBezTo>
                      <a:pt x="11" y="157"/>
                      <a:pt x="13" y="154"/>
                      <a:pt x="17" y="154"/>
                    </a:cubicBezTo>
                    <a:cubicBezTo>
                      <a:pt x="18" y="154"/>
                      <a:pt x="18" y="154"/>
                      <a:pt x="18" y="154"/>
                    </a:cubicBezTo>
                    <a:cubicBezTo>
                      <a:pt x="165" y="6"/>
                      <a:pt x="165" y="6"/>
                      <a:pt x="165" y="6"/>
                    </a:cubicBezTo>
                    <a:cubicBezTo>
                      <a:pt x="163" y="5"/>
                      <a:pt x="161" y="4"/>
                      <a:pt x="160" y="3"/>
                    </a:cubicBezTo>
                    <a:cubicBezTo>
                      <a:pt x="159" y="3"/>
                      <a:pt x="156" y="1"/>
                      <a:pt x="1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7" name="Freeform 384"/>
              <p:cNvSpPr/>
              <p:nvPr/>
            </p:nvSpPr>
            <p:spPr bwMode="auto">
              <a:xfrm>
                <a:off x="344" y="1864"/>
                <a:ext cx="99" cy="100"/>
              </a:xfrm>
              <a:custGeom>
                <a:avLst/>
                <a:gdLst>
                  <a:gd name="T0" fmla="*/ 42 w 42"/>
                  <a:gd name="T1" fmla="*/ 0 h 42"/>
                  <a:gd name="T2" fmla="*/ 0 w 42"/>
                  <a:gd name="T3" fmla="*/ 42 h 42"/>
                  <a:gd name="T4" fmla="*/ 17 w 42"/>
                  <a:gd name="T5" fmla="*/ 30 h 42"/>
                  <a:gd name="T6" fmla="*/ 26 w 42"/>
                  <a:gd name="T7" fmla="*/ 23 h 42"/>
                  <a:gd name="T8" fmla="*/ 41 w 42"/>
                  <a:gd name="T9" fmla="*/ 10 h 42"/>
                  <a:gd name="T10" fmla="*/ 41 w 42"/>
                  <a:gd name="T11" fmla="*/ 6 h 42"/>
                  <a:gd name="T12" fmla="*/ 42 w 42"/>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2" h="42">
                    <a:moveTo>
                      <a:pt x="42" y="0"/>
                    </a:moveTo>
                    <a:cubicBezTo>
                      <a:pt x="0" y="42"/>
                      <a:pt x="0" y="42"/>
                      <a:pt x="0" y="42"/>
                    </a:cubicBezTo>
                    <a:cubicBezTo>
                      <a:pt x="6" y="38"/>
                      <a:pt x="13" y="35"/>
                      <a:pt x="17" y="30"/>
                    </a:cubicBezTo>
                    <a:cubicBezTo>
                      <a:pt x="20" y="27"/>
                      <a:pt x="22" y="24"/>
                      <a:pt x="26" y="23"/>
                    </a:cubicBezTo>
                    <a:cubicBezTo>
                      <a:pt x="33" y="20"/>
                      <a:pt x="41" y="17"/>
                      <a:pt x="41" y="10"/>
                    </a:cubicBezTo>
                    <a:cubicBezTo>
                      <a:pt x="41" y="9"/>
                      <a:pt x="41" y="7"/>
                      <a:pt x="41" y="6"/>
                    </a:cubicBezTo>
                    <a:cubicBezTo>
                      <a:pt x="41" y="4"/>
                      <a:pt x="41" y="2"/>
                      <a:pt x="4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8" name="Freeform 385"/>
              <p:cNvSpPr/>
              <p:nvPr/>
            </p:nvSpPr>
            <p:spPr bwMode="auto">
              <a:xfrm>
                <a:off x="789" y="1535"/>
                <a:ext cx="23" cy="15"/>
              </a:xfrm>
              <a:custGeom>
                <a:avLst/>
                <a:gdLst>
                  <a:gd name="T0" fmla="*/ 10 w 10"/>
                  <a:gd name="T1" fmla="*/ 0 h 6"/>
                  <a:gd name="T2" fmla="*/ 4 w 10"/>
                  <a:gd name="T3" fmla="*/ 6 h 6"/>
                  <a:gd name="T4" fmla="*/ 10 w 10"/>
                  <a:gd name="T5" fmla="*/ 0 h 6"/>
                </a:gdLst>
                <a:ahLst/>
                <a:cxnLst>
                  <a:cxn ang="0">
                    <a:pos x="T0" y="T1"/>
                  </a:cxn>
                  <a:cxn ang="0">
                    <a:pos x="T2" y="T3"/>
                  </a:cxn>
                  <a:cxn ang="0">
                    <a:pos x="T4" y="T5"/>
                  </a:cxn>
                </a:cxnLst>
                <a:rect l="0" t="0" r="r" b="b"/>
                <a:pathLst>
                  <a:path w="10" h="6">
                    <a:moveTo>
                      <a:pt x="10" y="0"/>
                    </a:moveTo>
                    <a:cubicBezTo>
                      <a:pt x="0" y="1"/>
                      <a:pt x="2" y="4"/>
                      <a:pt x="4" y="6"/>
                    </a:cubicBezTo>
                    <a:cubicBezTo>
                      <a:pt x="10" y="0"/>
                      <a:pt x="10"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9" name="Freeform 386"/>
              <p:cNvSpPr/>
              <p:nvPr/>
            </p:nvSpPr>
            <p:spPr bwMode="auto">
              <a:xfrm>
                <a:off x="472" y="1547"/>
                <a:ext cx="321" cy="327"/>
              </a:xfrm>
              <a:custGeom>
                <a:avLst/>
                <a:gdLst>
                  <a:gd name="T0" fmla="*/ 122 w 136"/>
                  <a:gd name="T1" fmla="*/ 0 h 138"/>
                  <a:gd name="T2" fmla="*/ 10 w 136"/>
                  <a:gd name="T3" fmla="*/ 112 h 138"/>
                  <a:gd name="T4" fmla="*/ 12 w 136"/>
                  <a:gd name="T5" fmla="*/ 112 h 138"/>
                  <a:gd name="T6" fmla="*/ 16 w 136"/>
                  <a:gd name="T7" fmla="*/ 112 h 138"/>
                  <a:gd name="T8" fmla="*/ 16 w 136"/>
                  <a:gd name="T9" fmla="*/ 115 h 138"/>
                  <a:gd name="T10" fmla="*/ 2 w 136"/>
                  <a:gd name="T11" fmla="*/ 130 h 138"/>
                  <a:gd name="T12" fmla="*/ 2 w 136"/>
                  <a:gd name="T13" fmla="*/ 134 h 138"/>
                  <a:gd name="T14" fmla="*/ 0 w 136"/>
                  <a:gd name="T15" fmla="*/ 137 h 138"/>
                  <a:gd name="T16" fmla="*/ 1 w 136"/>
                  <a:gd name="T17" fmla="*/ 138 h 138"/>
                  <a:gd name="T18" fmla="*/ 136 w 136"/>
                  <a:gd name="T19" fmla="*/ 2 h 138"/>
                  <a:gd name="T20" fmla="*/ 122 w 13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38">
                    <a:moveTo>
                      <a:pt x="122" y="0"/>
                    </a:moveTo>
                    <a:cubicBezTo>
                      <a:pt x="10" y="112"/>
                      <a:pt x="10" y="112"/>
                      <a:pt x="10" y="112"/>
                    </a:cubicBezTo>
                    <a:cubicBezTo>
                      <a:pt x="11" y="112"/>
                      <a:pt x="12" y="112"/>
                      <a:pt x="12" y="112"/>
                    </a:cubicBezTo>
                    <a:cubicBezTo>
                      <a:pt x="14" y="112"/>
                      <a:pt x="13" y="112"/>
                      <a:pt x="16" y="112"/>
                    </a:cubicBezTo>
                    <a:cubicBezTo>
                      <a:pt x="16" y="112"/>
                      <a:pt x="16" y="114"/>
                      <a:pt x="16" y="115"/>
                    </a:cubicBezTo>
                    <a:cubicBezTo>
                      <a:pt x="7" y="118"/>
                      <a:pt x="2" y="123"/>
                      <a:pt x="2" y="130"/>
                    </a:cubicBezTo>
                    <a:cubicBezTo>
                      <a:pt x="2" y="132"/>
                      <a:pt x="1" y="132"/>
                      <a:pt x="2" y="134"/>
                    </a:cubicBezTo>
                    <a:cubicBezTo>
                      <a:pt x="2" y="134"/>
                      <a:pt x="0" y="135"/>
                      <a:pt x="0" y="137"/>
                    </a:cubicBezTo>
                    <a:cubicBezTo>
                      <a:pt x="0" y="137"/>
                      <a:pt x="0" y="137"/>
                      <a:pt x="1" y="138"/>
                    </a:cubicBezTo>
                    <a:cubicBezTo>
                      <a:pt x="136" y="2"/>
                      <a:pt x="136" y="2"/>
                      <a:pt x="136" y="2"/>
                    </a:cubicBezTo>
                    <a:cubicBezTo>
                      <a:pt x="132" y="2"/>
                      <a:pt x="127" y="2"/>
                      <a:pt x="1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0" name="Freeform 387"/>
              <p:cNvSpPr/>
              <p:nvPr/>
            </p:nvSpPr>
            <p:spPr bwMode="auto">
              <a:xfrm>
                <a:off x="564" y="1507"/>
                <a:ext cx="350" cy="324"/>
              </a:xfrm>
              <a:custGeom>
                <a:avLst/>
                <a:gdLst>
                  <a:gd name="T0" fmla="*/ 148 w 148"/>
                  <a:gd name="T1" fmla="*/ 0 h 137"/>
                  <a:gd name="T2" fmla="*/ 132 w 148"/>
                  <a:gd name="T3" fmla="*/ 5 h 137"/>
                  <a:gd name="T4" fmla="*/ 123 w 148"/>
                  <a:gd name="T5" fmla="*/ 9 h 137"/>
                  <a:gd name="T6" fmla="*/ 0 w 148"/>
                  <a:gd name="T7" fmla="*/ 131 h 137"/>
                  <a:gd name="T8" fmla="*/ 4 w 148"/>
                  <a:gd name="T9" fmla="*/ 130 h 137"/>
                  <a:gd name="T10" fmla="*/ 11 w 148"/>
                  <a:gd name="T11" fmla="*/ 137 h 137"/>
                  <a:gd name="T12" fmla="*/ 148 w 148"/>
                  <a:gd name="T13" fmla="*/ 0 h 137"/>
                </a:gdLst>
                <a:ahLst/>
                <a:cxnLst>
                  <a:cxn ang="0">
                    <a:pos x="T0" y="T1"/>
                  </a:cxn>
                  <a:cxn ang="0">
                    <a:pos x="T2" y="T3"/>
                  </a:cxn>
                  <a:cxn ang="0">
                    <a:pos x="T4" y="T5"/>
                  </a:cxn>
                  <a:cxn ang="0">
                    <a:pos x="T6" y="T7"/>
                  </a:cxn>
                  <a:cxn ang="0">
                    <a:pos x="T8" y="T9"/>
                  </a:cxn>
                  <a:cxn ang="0">
                    <a:pos x="T10" y="T11"/>
                  </a:cxn>
                  <a:cxn ang="0">
                    <a:pos x="T12" y="T13"/>
                  </a:cxn>
                </a:cxnLst>
                <a:rect l="0" t="0" r="r" b="b"/>
                <a:pathLst>
                  <a:path w="148" h="137">
                    <a:moveTo>
                      <a:pt x="148" y="0"/>
                    </a:moveTo>
                    <a:cubicBezTo>
                      <a:pt x="142" y="2"/>
                      <a:pt x="139" y="3"/>
                      <a:pt x="132" y="5"/>
                    </a:cubicBezTo>
                    <a:cubicBezTo>
                      <a:pt x="130" y="6"/>
                      <a:pt x="126" y="8"/>
                      <a:pt x="123" y="9"/>
                    </a:cubicBezTo>
                    <a:cubicBezTo>
                      <a:pt x="0" y="131"/>
                      <a:pt x="0" y="131"/>
                      <a:pt x="0" y="131"/>
                    </a:cubicBezTo>
                    <a:cubicBezTo>
                      <a:pt x="2" y="131"/>
                      <a:pt x="3" y="131"/>
                      <a:pt x="4" y="130"/>
                    </a:cubicBezTo>
                    <a:cubicBezTo>
                      <a:pt x="6" y="133"/>
                      <a:pt x="8" y="136"/>
                      <a:pt x="11" y="137"/>
                    </a:cubicBezTo>
                    <a:cubicBezTo>
                      <a:pt x="148" y="0"/>
                      <a:pt x="148" y="0"/>
                      <a:pt x="1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1" name="Freeform 388"/>
              <p:cNvSpPr/>
              <p:nvPr/>
            </p:nvSpPr>
            <p:spPr bwMode="auto">
              <a:xfrm>
                <a:off x="529" y="1834"/>
                <a:ext cx="23" cy="21"/>
              </a:xfrm>
              <a:custGeom>
                <a:avLst/>
                <a:gdLst>
                  <a:gd name="T0" fmla="*/ 9 w 10"/>
                  <a:gd name="T1" fmla="*/ 0 h 9"/>
                  <a:gd name="T2" fmla="*/ 0 w 10"/>
                  <a:gd name="T3" fmla="*/ 9 h 9"/>
                  <a:gd name="T4" fmla="*/ 10 w 10"/>
                  <a:gd name="T5" fmla="*/ 1 h 9"/>
                  <a:gd name="T6" fmla="*/ 9 w 10"/>
                  <a:gd name="T7" fmla="*/ 0 h 9"/>
                </a:gdLst>
                <a:ahLst/>
                <a:cxnLst>
                  <a:cxn ang="0">
                    <a:pos x="T0" y="T1"/>
                  </a:cxn>
                  <a:cxn ang="0">
                    <a:pos x="T2" y="T3"/>
                  </a:cxn>
                  <a:cxn ang="0">
                    <a:pos x="T4" y="T5"/>
                  </a:cxn>
                  <a:cxn ang="0">
                    <a:pos x="T6" y="T7"/>
                  </a:cxn>
                </a:cxnLst>
                <a:rect l="0" t="0" r="r" b="b"/>
                <a:pathLst>
                  <a:path w="10" h="9">
                    <a:moveTo>
                      <a:pt x="9" y="0"/>
                    </a:moveTo>
                    <a:cubicBezTo>
                      <a:pt x="0" y="9"/>
                      <a:pt x="0" y="9"/>
                      <a:pt x="0" y="9"/>
                    </a:cubicBezTo>
                    <a:cubicBezTo>
                      <a:pt x="5" y="6"/>
                      <a:pt x="8" y="3"/>
                      <a:pt x="10" y="1"/>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2" name="Freeform 389"/>
              <p:cNvSpPr/>
              <p:nvPr/>
            </p:nvSpPr>
            <p:spPr bwMode="auto">
              <a:xfrm>
                <a:off x="616" y="1493"/>
                <a:ext cx="367" cy="359"/>
              </a:xfrm>
              <a:custGeom>
                <a:avLst/>
                <a:gdLst>
                  <a:gd name="T0" fmla="*/ 147 w 155"/>
                  <a:gd name="T1" fmla="*/ 0 h 152"/>
                  <a:gd name="T2" fmla="*/ 147 w 155"/>
                  <a:gd name="T3" fmla="*/ 1 h 152"/>
                  <a:gd name="T4" fmla="*/ 142 w 155"/>
                  <a:gd name="T5" fmla="*/ 6 h 152"/>
                  <a:gd name="T6" fmla="*/ 142 w 155"/>
                  <a:gd name="T7" fmla="*/ 6 h 152"/>
                  <a:gd name="T8" fmla="*/ 139 w 155"/>
                  <a:gd name="T9" fmla="*/ 9 h 152"/>
                  <a:gd name="T10" fmla="*/ 139 w 155"/>
                  <a:gd name="T11" fmla="*/ 9 h 152"/>
                  <a:gd name="T12" fmla="*/ 0 w 155"/>
                  <a:gd name="T13" fmla="*/ 148 h 152"/>
                  <a:gd name="T14" fmla="*/ 11 w 155"/>
                  <a:gd name="T15" fmla="*/ 152 h 152"/>
                  <a:gd name="T16" fmla="*/ 12 w 155"/>
                  <a:gd name="T17" fmla="*/ 152 h 152"/>
                  <a:gd name="T18" fmla="*/ 155 w 155"/>
                  <a:gd name="T19" fmla="*/ 9 h 152"/>
                  <a:gd name="T20" fmla="*/ 147 w 15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52">
                    <a:moveTo>
                      <a:pt x="147" y="0"/>
                    </a:moveTo>
                    <a:cubicBezTo>
                      <a:pt x="147" y="1"/>
                      <a:pt x="147" y="1"/>
                      <a:pt x="147" y="1"/>
                    </a:cubicBezTo>
                    <a:cubicBezTo>
                      <a:pt x="142" y="6"/>
                      <a:pt x="142" y="6"/>
                      <a:pt x="142" y="6"/>
                    </a:cubicBezTo>
                    <a:cubicBezTo>
                      <a:pt x="142" y="6"/>
                      <a:pt x="142" y="6"/>
                      <a:pt x="142" y="6"/>
                    </a:cubicBezTo>
                    <a:cubicBezTo>
                      <a:pt x="141" y="7"/>
                      <a:pt x="140" y="9"/>
                      <a:pt x="139" y="9"/>
                    </a:cubicBezTo>
                    <a:cubicBezTo>
                      <a:pt x="139" y="9"/>
                      <a:pt x="139" y="9"/>
                      <a:pt x="139" y="9"/>
                    </a:cubicBezTo>
                    <a:cubicBezTo>
                      <a:pt x="0" y="148"/>
                      <a:pt x="0" y="148"/>
                      <a:pt x="0" y="148"/>
                    </a:cubicBezTo>
                    <a:cubicBezTo>
                      <a:pt x="4" y="149"/>
                      <a:pt x="8" y="150"/>
                      <a:pt x="11" y="152"/>
                    </a:cubicBezTo>
                    <a:cubicBezTo>
                      <a:pt x="12" y="152"/>
                      <a:pt x="12" y="152"/>
                      <a:pt x="12" y="152"/>
                    </a:cubicBezTo>
                    <a:cubicBezTo>
                      <a:pt x="155" y="9"/>
                      <a:pt x="155" y="9"/>
                      <a:pt x="155" y="9"/>
                    </a:cubicBezTo>
                    <a:cubicBezTo>
                      <a:pt x="152" y="5"/>
                      <a:pt x="149" y="0"/>
                      <a:pt x="14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3" name="Freeform 390"/>
              <p:cNvSpPr/>
              <p:nvPr/>
            </p:nvSpPr>
            <p:spPr bwMode="auto">
              <a:xfrm>
                <a:off x="682" y="1507"/>
                <a:ext cx="364" cy="355"/>
              </a:xfrm>
              <a:custGeom>
                <a:avLst/>
                <a:gdLst>
                  <a:gd name="T0" fmla="*/ 147 w 154"/>
                  <a:gd name="T1" fmla="*/ 0 h 150"/>
                  <a:gd name="T2" fmla="*/ 138 w 154"/>
                  <a:gd name="T3" fmla="*/ 8 h 150"/>
                  <a:gd name="T4" fmla="*/ 0 w 154"/>
                  <a:gd name="T5" fmla="*/ 146 h 150"/>
                  <a:gd name="T6" fmla="*/ 0 w 154"/>
                  <a:gd name="T7" fmla="*/ 146 h 150"/>
                  <a:gd name="T8" fmla="*/ 13 w 154"/>
                  <a:gd name="T9" fmla="*/ 150 h 150"/>
                  <a:gd name="T10" fmla="*/ 154 w 154"/>
                  <a:gd name="T11" fmla="*/ 8 h 150"/>
                  <a:gd name="T12" fmla="*/ 147 w 154"/>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154" h="150">
                    <a:moveTo>
                      <a:pt x="147" y="0"/>
                    </a:moveTo>
                    <a:cubicBezTo>
                      <a:pt x="142" y="1"/>
                      <a:pt x="142" y="6"/>
                      <a:pt x="138" y="8"/>
                    </a:cubicBezTo>
                    <a:cubicBezTo>
                      <a:pt x="0" y="146"/>
                      <a:pt x="0" y="146"/>
                      <a:pt x="0" y="146"/>
                    </a:cubicBezTo>
                    <a:cubicBezTo>
                      <a:pt x="0" y="146"/>
                      <a:pt x="0" y="146"/>
                      <a:pt x="0" y="146"/>
                    </a:cubicBezTo>
                    <a:cubicBezTo>
                      <a:pt x="4" y="147"/>
                      <a:pt x="8" y="148"/>
                      <a:pt x="13" y="150"/>
                    </a:cubicBezTo>
                    <a:cubicBezTo>
                      <a:pt x="154" y="8"/>
                      <a:pt x="154" y="8"/>
                      <a:pt x="154" y="8"/>
                    </a:cubicBezTo>
                    <a:cubicBezTo>
                      <a:pt x="151" y="7"/>
                      <a:pt x="148" y="3"/>
                      <a:pt x="14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4" name="Freeform 391"/>
              <p:cNvSpPr/>
              <p:nvPr/>
            </p:nvSpPr>
            <p:spPr bwMode="auto">
              <a:xfrm>
                <a:off x="739" y="1519"/>
                <a:ext cx="381" cy="371"/>
              </a:xfrm>
              <a:custGeom>
                <a:avLst/>
                <a:gdLst>
                  <a:gd name="T0" fmla="*/ 149 w 161"/>
                  <a:gd name="T1" fmla="*/ 0 h 157"/>
                  <a:gd name="T2" fmla="*/ 0 w 161"/>
                  <a:gd name="T3" fmla="*/ 149 h 157"/>
                  <a:gd name="T4" fmla="*/ 4 w 161"/>
                  <a:gd name="T5" fmla="*/ 151 h 157"/>
                  <a:gd name="T6" fmla="*/ 8 w 161"/>
                  <a:gd name="T7" fmla="*/ 157 h 157"/>
                  <a:gd name="T8" fmla="*/ 161 w 161"/>
                  <a:gd name="T9" fmla="*/ 4 h 157"/>
                  <a:gd name="T10" fmla="*/ 149 w 161"/>
                  <a:gd name="T11" fmla="*/ 0 h 157"/>
                </a:gdLst>
                <a:ahLst/>
                <a:cxnLst>
                  <a:cxn ang="0">
                    <a:pos x="T0" y="T1"/>
                  </a:cxn>
                  <a:cxn ang="0">
                    <a:pos x="T2" y="T3"/>
                  </a:cxn>
                  <a:cxn ang="0">
                    <a:pos x="T4" y="T5"/>
                  </a:cxn>
                  <a:cxn ang="0">
                    <a:pos x="T6" y="T7"/>
                  </a:cxn>
                  <a:cxn ang="0">
                    <a:pos x="T8" y="T9"/>
                  </a:cxn>
                  <a:cxn ang="0">
                    <a:pos x="T10" y="T11"/>
                  </a:cxn>
                </a:cxnLst>
                <a:rect l="0" t="0" r="r" b="b"/>
                <a:pathLst>
                  <a:path w="161" h="157">
                    <a:moveTo>
                      <a:pt x="149" y="0"/>
                    </a:moveTo>
                    <a:cubicBezTo>
                      <a:pt x="0" y="149"/>
                      <a:pt x="0" y="149"/>
                      <a:pt x="0" y="149"/>
                    </a:cubicBezTo>
                    <a:cubicBezTo>
                      <a:pt x="1" y="150"/>
                      <a:pt x="2" y="150"/>
                      <a:pt x="4" y="151"/>
                    </a:cubicBezTo>
                    <a:cubicBezTo>
                      <a:pt x="5" y="152"/>
                      <a:pt x="7" y="154"/>
                      <a:pt x="8" y="157"/>
                    </a:cubicBezTo>
                    <a:cubicBezTo>
                      <a:pt x="161" y="4"/>
                      <a:pt x="161" y="4"/>
                      <a:pt x="161" y="4"/>
                    </a:cubicBezTo>
                    <a:cubicBezTo>
                      <a:pt x="157" y="2"/>
                      <a:pt x="153" y="1"/>
                      <a:pt x="14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5" name="Freeform 392"/>
              <p:cNvSpPr/>
              <p:nvPr/>
            </p:nvSpPr>
            <p:spPr bwMode="auto">
              <a:xfrm>
                <a:off x="782" y="1895"/>
                <a:ext cx="9" cy="9"/>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0" y="4"/>
                      <a:pt x="0" y="4"/>
                      <a:pt x="0" y="4"/>
                    </a:cubicBezTo>
                    <a:cubicBezTo>
                      <a:pt x="2" y="4"/>
                      <a:pt x="3" y="2"/>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6" name="Freeform 393"/>
              <p:cNvSpPr/>
              <p:nvPr/>
            </p:nvSpPr>
            <p:spPr bwMode="auto">
              <a:xfrm>
                <a:off x="793" y="1540"/>
                <a:ext cx="381" cy="362"/>
              </a:xfrm>
              <a:custGeom>
                <a:avLst/>
                <a:gdLst>
                  <a:gd name="T0" fmla="*/ 148 w 161"/>
                  <a:gd name="T1" fmla="*/ 0 h 153"/>
                  <a:gd name="T2" fmla="*/ 0 w 161"/>
                  <a:gd name="T3" fmla="*/ 149 h 153"/>
                  <a:gd name="T4" fmla="*/ 9 w 161"/>
                  <a:gd name="T5" fmla="*/ 153 h 153"/>
                  <a:gd name="T6" fmla="*/ 10 w 161"/>
                  <a:gd name="T7" fmla="*/ 152 h 153"/>
                  <a:gd name="T8" fmla="*/ 12 w 161"/>
                  <a:gd name="T9" fmla="*/ 153 h 153"/>
                  <a:gd name="T10" fmla="*/ 161 w 161"/>
                  <a:gd name="T11" fmla="*/ 4 h 153"/>
                  <a:gd name="T12" fmla="*/ 148 w 161"/>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61" h="153">
                    <a:moveTo>
                      <a:pt x="148" y="0"/>
                    </a:moveTo>
                    <a:cubicBezTo>
                      <a:pt x="0" y="149"/>
                      <a:pt x="0" y="149"/>
                      <a:pt x="0" y="149"/>
                    </a:cubicBezTo>
                    <a:cubicBezTo>
                      <a:pt x="2" y="151"/>
                      <a:pt x="4" y="153"/>
                      <a:pt x="9" y="153"/>
                    </a:cubicBezTo>
                    <a:cubicBezTo>
                      <a:pt x="9" y="152"/>
                      <a:pt x="9" y="152"/>
                      <a:pt x="10" y="152"/>
                    </a:cubicBezTo>
                    <a:cubicBezTo>
                      <a:pt x="11" y="152"/>
                      <a:pt x="11" y="152"/>
                      <a:pt x="12" y="153"/>
                    </a:cubicBezTo>
                    <a:cubicBezTo>
                      <a:pt x="161" y="4"/>
                      <a:pt x="161" y="4"/>
                      <a:pt x="161" y="4"/>
                    </a:cubicBezTo>
                    <a:cubicBezTo>
                      <a:pt x="156" y="4"/>
                      <a:pt x="152" y="2"/>
                      <a:pt x="1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7" name="Freeform 394"/>
              <p:cNvSpPr/>
              <p:nvPr/>
            </p:nvSpPr>
            <p:spPr bwMode="auto">
              <a:xfrm>
                <a:off x="829" y="1547"/>
                <a:ext cx="411" cy="407"/>
              </a:xfrm>
              <a:custGeom>
                <a:avLst/>
                <a:gdLst>
                  <a:gd name="T0" fmla="*/ 165 w 174"/>
                  <a:gd name="T1" fmla="*/ 0 h 172"/>
                  <a:gd name="T2" fmla="*/ 162 w 174"/>
                  <a:gd name="T3" fmla="*/ 1 h 172"/>
                  <a:gd name="T4" fmla="*/ 0 w 174"/>
                  <a:gd name="T5" fmla="*/ 162 h 172"/>
                  <a:gd name="T6" fmla="*/ 2 w 174"/>
                  <a:gd name="T7" fmla="*/ 163 h 172"/>
                  <a:gd name="T8" fmla="*/ 11 w 174"/>
                  <a:gd name="T9" fmla="*/ 159 h 172"/>
                  <a:gd name="T10" fmla="*/ 11 w 174"/>
                  <a:gd name="T11" fmla="*/ 163 h 172"/>
                  <a:gd name="T12" fmla="*/ 5 w 174"/>
                  <a:gd name="T13" fmla="*/ 168 h 172"/>
                  <a:gd name="T14" fmla="*/ 8 w 174"/>
                  <a:gd name="T15" fmla="*/ 172 h 172"/>
                  <a:gd name="T16" fmla="*/ 166 w 174"/>
                  <a:gd name="T17" fmla="*/ 13 h 172"/>
                  <a:gd name="T18" fmla="*/ 166 w 174"/>
                  <a:gd name="T19" fmla="*/ 13 h 172"/>
                  <a:gd name="T20" fmla="*/ 174 w 174"/>
                  <a:gd name="T21" fmla="*/ 5 h 172"/>
                  <a:gd name="T22" fmla="*/ 165 w 174"/>
                  <a:gd name="T2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172">
                    <a:moveTo>
                      <a:pt x="165" y="0"/>
                    </a:moveTo>
                    <a:cubicBezTo>
                      <a:pt x="164" y="0"/>
                      <a:pt x="163" y="0"/>
                      <a:pt x="162" y="1"/>
                    </a:cubicBezTo>
                    <a:cubicBezTo>
                      <a:pt x="0" y="162"/>
                      <a:pt x="0" y="162"/>
                      <a:pt x="0" y="162"/>
                    </a:cubicBezTo>
                    <a:cubicBezTo>
                      <a:pt x="2" y="163"/>
                      <a:pt x="2" y="163"/>
                      <a:pt x="2" y="163"/>
                    </a:cubicBezTo>
                    <a:cubicBezTo>
                      <a:pt x="6" y="163"/>
                      <a:pt x="5" y="159"/>
                      <a:pt x="11" y="159"/>
                    </a:cubicBezTo>
                    <a:cubicBezTo>
                      <a:pt x="11" y="159"/>
                      <a:pt x="11" y="161"/>
                      <a:pt x="11" y="163"/>
                    </a:cubicBezTo>
                    <a:cubicBezTo>
                      <a:pt x="11" y="165"/>
                      <a:pt x="5" y="165"/>
                      <a:pt x="5" y="168"/>
                    </a:cubicBezTo>
                    <a:cubicBezTo>
                      <a:pt x="5" y="169"/>
                      <a:pt x="6" y="171"/>
                      <a:pt x="8" y="172"/>
                    </a:cubicBezTo>
                    <a:cubicBezTo>
                      <a:pt x="166" y="13"/>
                      <a:pt x="166" y="13"/>
                      <a:pt x="166" y="13"/>
                    </a:cubicBezTo>
                    <a:cubicBezTo>
                      <a:pt x="166" y="13"/>
                      <a:pt x="166" y="13"/>
                      <a:pt x="166" y="13"/>
                    </a:cubicBezTo>
                    <a:cubicBezTo>
                      <a:pt x="174" y="5"/>
                      <a:pt x="174" y="5"/>
                      <a:pt x="174" y="5"/>
                    </a:cubicBezTo>
                    <a:cubicBezTo>
                      <a:pt x="171" y="2"/>
                      <a:pt x="169" y="0"/>
                      <a:pt x="16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8" name="Freeform 395"/>
              <p:cNvSpPr/>
              <p:nvPr/>
            </p:nvSpPr>
            <p:spPr bwMode="auto">
              <a:xfrm>
                <a:off x="878" y="1585"/>
                <a:ext cx="412" cy="405"/>
              </a:xfrm>
              <a:custGeom>
                <a:avLst/>
                <a:gdLst>
                  <a:gd name="T0" fmla="*/ 174 w 174"/>
                  <a:gd name="T1" fmla="*/ 0 h 171"/>
                  <a:gd name="T2" fmla="*/ 174 w 174"/>
                  <a:gd name="T3" fmla="*/ 0 h 171"/>
                  <a:gd name="T4" fmla="*/ 157 w 174"/>
                  <a:gd name="T5" fmla="*/ 2 h 171"/>
                  <a:gd name="T6" fmla="*/ 155 w 174"/>
                  <a:gd name="T7" fmla="*/ 2 h 171"/>
                  <a:gd name="T8" fmla="*/ 0 w 174"/>
                  <a:gd name="T9" fmla="*/ 158 h 171"/>
                  <a:gd name="T10" fmla="*/ 1 w 174"/>
                  <a:gd name="T11" fmla="*/ 161 h 171"/>
                  <a:gd name="T12" fmla="*/ 1 w 174"/>
                  <a:gd name="T13" fmla="*/ 166 h 171"/>
                  <a:gd name="T14" fmla="*/ 4 w 174"/>
                  <a:gd name="T15" fmla="*/ 171 h 171"/>
                  <a:gd name="T16" fmla="*/ 174 w 174"/>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1">
                    <a:moveTo>
                      <a:pt x="174" y="0"/>
                    </a:moveTo>
                    <a:cubicBezTo>
                      <a:pt x="174" y="0"/>
                      <a:pt x="174" y="0"/>
                      <a:pt x="174" y="0"/>
                    </a:cubicBezTo>
                    <a:cubicBezTo>
                      <a:pt x="168" y="0"/>
                      <a:pt x="164" y="2"/>
                      <a:pt x="157" y="2"/>
                    </a:cubicBezTo>
                    <a:cubicBezTo>
                      <a:pt x="156" y="2"/>
                      <a:pt x="156" y="2"/>
                      <a:pt x="155" y="2"/>
                    </a:cubicBezTo>
                    <a:cubicBezTo>
                      <a:pt x="0" y="158"/>
                      <a:pt x="0" y="158"/>
                      <a:pt x="0" y="158"/>
                    </a:cubicBezTo>
                    <a:cubicBezTo>
                      <a:pt x="0" y="159"/>
                      <a:pt x="1" y="160"/>
                      <a:pt x="1" y="161"/>
                    </a:cubicBezTo>
                    <a:cubicBezTo>
                      <a:pt x="1" y="164"/>
                      <a:pt x="1" y="163"/>
                      <a:pt x="1" y="166"/>
                    </a:cubicBezTo>
                    <a:cubicBezTo>
                      <a:pt x="1" y="167"/>
                      <a:pt x="2" y="169"/>
                      <a:pt x="4" y="171"/>
                    </a:cubicBezTo>
                    <a:cubicBezTo>
                      <a:pt x="174" y="0"/>
                      <a:pt x="174" y="0"/>
                      <a:pt x="17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9" name="Freeform 396"/>
              <p:cNvSpPr/>
              <p:nvPr/>
            </p:nvSpPr>
            <p:spPr bwMode="auto">
              <a:xfrm>
                <a:off x="914" y="1585"/>
                <a:ext cx="440" cy="447"/>
              </a:xfrm>
              <a:custGeom>
                <a:avLst/>
                <a:gdLst>
                  <a:gd name="T0" fmla="*/ 178 w 186"/>
                  <a:gd name="T1" fmla="*/ 0 h 189"/>
                  <a:gd name="T2" fmla="*/ 175 w 186"/>
                  <a:gd name="T3" fmla="*/ 0 h 189"/>
                  <a:gd name="T4" fmla="*/ 0 w 186"/>
                  <a:gd name="T5" fmla="*/ 175 h 189"/>
                  <a:gd name="T6" fmla="*/ 1 w 186"/>
                  <a:gd name="T7" fmla="*/ 179 h 189"/>
                  <a:gd name="T8" fmla="*/ 2 w 186"/>
                  <a:gd name="T9" fmla="*/ 189 h 189"/>
                  <a:gd name="T10" fmla="*/ 186 w 186"/>
                  <a:gd name="T11" fmla="*/ 4 h 189"/>
                  <a:gd name="T12" fmla="*/ 183 w 186"/>
                  <a:gd name="T13" fmla="*/ 2 h 189"/>
                  <a:gd name="T14" fmla="*/ 178 w 186"/>
                  <a:gd name="T15" fmla="*/ 0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89">
                    <a:moveTo>
                      <a:pt x="178" y="0"/>
                    </a:moveTo>
                    <a:cubicBezTo>
                      <a:pt x="177" y="0"/>
                      <a:pt x="176" y="0"/>
                      <a:pt x="175" y="0"/>
                    </a:cubicBezTo>
                    <a:cubicBezTo>
                      <a:pt x="0" y="175"/>
                      <a:pt x="0" y="175"/>
                      <a:pt x="0" y="175"/>
                    </a:cubicBezTo>
                    <a:cubicBezTo>
                      <a:pt x="0" y="176"/>
                      <a:pt x="1" y="177"/>
                      <a:pt x="1" y="179"/>
                    </a:cubicBezTo>
                    <a:cubicBezTo>
                      <a:pt x="1" y="182"/>
                      <a:pt x="1" y="186"/>
                      <a:pt x="2" y="189"/>
                    </a:cubicBezTo>
                    <a:cubicBezTo>
                      <a:pt x="186" y="4"/>
                      <a:pt x="186" y="4"/>
                      <a:pt x="186" y="4"/>
                    </a:cubicBezTo>
                    <a:cubicBezTo>
                      <a:pt x="185" y="3"/>
                      <a:pt x="184" y="2"/>
                      <a:pt x="183" y="2"/>
                    </a:cubicBezTo>
                    <a:cubicBezTo>
                      <a:pt x="178" y="0"/>
                      <a:pt x="178" y="0"/>
                      <a:pt x="17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0" name="Freeform 397"/>
              <p:cNvSpPr/>
              <p:nvPr/>
            </p:nvSpPr>
            <p:spPr bwMode="auto">
              <a:xfrm>
                <a:off x="1358" y="1547"/>
                <a:ext cx="45" cy="26"/>
              </a:xfrm>
              <a:custGeom>
                <a:avLst/>
                <a:gdLst>
                  <a:gd name="T0" fmla="*/ 19 w 19"/>
                  <a:gd name="T1" fmla="*/ 0 h 11"/>
                  <a:gd name="T2" fmla="*/ 0 w 19"/>
                  <a:gd name="T3" fmla="*/ 8 h 11"/>
                  <a:gd name="T4" fmla="*/ 4 w 19"/>
                  <a:gd name="T5" fmla="*/ 11 h 11"/>
                  <a:gd name="T6" fmla="*/ 8 w 19"/>
                  <a:gd name="T7" fmla="*/ 1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cubicBezTo>
                      <a:pt x="11" y="1"/>
                      <a:pt x="0" y="3"/>
                      <a:pt x="0" y="8"/>
                    </a:cubicBezTo>
                    <a:cubicBezTo>
                      <a:pt x="0" y="10"/>
                      <a:pt x="1" y="11"/>
                      <a:pt x="4" y="11"/>
                    </a:cubicBezTo>
                    <a:cubicBezTo>
                      <a:pt x="5" y="11"/>
                      <a:pt x="6" y="11"/>
                      <a:pt x="8" y="11"/>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1" name="Freeform 398"/>
              <p:cNvSpPr/>
              <p:nvPr/>
            </p:nvSpPr>
            <p:spPr bwMode="auto">
              <a:xfrm>
                <a:off x="938" y="1561"/>
                <a:ext cx="510" cy="511"/>
              </a:xfrm>
              <a:custGeom>
                <a:avLst/>
                <a:gdLst>
                  <a:gd name="T0" fmla="*/ 206 w 216"/>
                  <a:gd name="T1" fmla="*/ 0 h 216"/>
                  <a:gd name="T2" fmla="*/ 186 w 216"/>
                  <a:gd name="T3" fmla="*/ 20 h 216"/>
                  <a:gd name="T4" fmla="*/ 186 w 216"/>
                  <a:gd name="T5" fmla="*/ 21 h 216"/>
                  <a:gd name="T6" fmla="*/ 186 w 216"/>
                  <a:gd name="T7" fmla="*/ 22 h 216"/>
                  <a:gd name="T8" fmla="*/ 185 w 216"/>
                  <a:gd name="T9" fmla="*/ 22 h 216"/>
                  <a:gd name="T10" fmla="*/ 1 w 216"/>
                  <a:gd name="T11" fmla="*/ 205 h 216"/>
                  <a:gd name="T12" fmla="*/ 4 w 216"/>
                  <a:gd name="T13" fmla="*/ 214 h 216"/>
                  <a:gd name="T14" fmla="*/ 7 w 216"/>
                  <a:gd name="T15" fmla="*/ 216 h 216"/>
                  <a:gd name="T16" fmla="*/ 216 w 216"/>
                  <a:gd name="T17" fmla="*/ 7 h 216"/>
                  <a:gd name="T18" fmla="*/ 206 w 216"/>
                  <a:gd name="T1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206" y="0"/>
                    </a:moveTo>
                    <a:cubicBezTo>
                      <a:pt x="186" y="20"/>
                      <a:pt x="186" y="20"/>
                      <a:pt x="186" y="20"/>
                    </a:cubicBezTo>
                    <a:cubicBezTo>
                      <a:pt x="186" y="21"/>
                      <a:pt x="186" y="21"/>
                      <a:pt x="186" y="21"/>
                    </a:cubicBezTo>
                    <a:cubicBezTo>
                      <a:pt x="186" y="22"/>
                      <a:pt x="186" y="22"/>
                      <a:pt x="186" y="22"/>
                    </a:cubicBezTo>
                    <a:cubicBezTo>
                      <a:pt x="185" y="22"/>
                      <a:pt x="185" y="22"/>
                      <a:pt x="185" y="22"/>
                    </a:cubicBezTo>
                    <a:cubicBezTo>
                      <a:pt x="1" y="205"/>
                      <a:pt x="1" y="205"/>
                      <a:pt x="1" y="205"/>
                    </a:cubicBezTo>
                    <a:cubicBezTo>
                      <a:pt x="3" y="208"/>
                      <a:pt x="0" y="212"/>
                      <a:pt x="4" y="214"/>
                    </a:cubicBezTo>
                    <a:cubicBezTo>
                      <a:pt x="4" y="214"/>
                      <a:pt x="5" y="215"/>
                      <a:pt x="7" y="216"/>
                    </a:cubicBezTo>
                    <a:cubicBezTo>
                      <a:pt x="216" y="7"/>
                      <a:pt x="216" y="7"/>
                      <a:pt x="216" y="7"/>
                    </a:cubicBezTo>
                    <a:cubicBezTo>
                      <a:pt x="212" y="5"/>
                      <a:pt x="209" y="3"/>
                      <a:pt x="20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2" name="Freeform 399"/>
              <p:cNvSpPr/>
              <p:nvPr/>
            </p:nvSpPr>
            <p:spPr bwMode="auto">
              <a:xfrm>
                <a:off x="968" y="1585"/>
                <a:ext cx="544" cy="530"/>
              </a:xfrm>
              <a:custGeom>
                <a:avLst/>
                <a:gdLst>
                  <a:gd name="T0" fmla="*/ 215 w 230"/>
                  <a:gd name="T1" fmla="*/ 0 h 224"/>
                  <a:gd name="T2" fmla="*/ 0 w 230"/>
                  <a:gd name="T3" fmla="*/ 215 h 224"/>
                  <a:gd name="T4" fmla="*/ 7 w 230"/>
                  <a:gd name="T5" fmla="*/ 224 h 224"/>
                  <a:gd name="T6" fmla="*/ 230 w 230"/>
                  <a:gd name="T7" fmla="*/ 2 h 224"/>
                  <a:gd name="T8" fmla="*/ 228 w 230"/>
                  <a:gd name="T9" fmla="*/ 2 h 224"/>
                  <a:gd name="T10" fmla="*/ 215 w 230"/>
                  <a:gd name="T11" fmla="*/ 0 h 224"/>
                </a:gdLst>
                <a:ahLst/>
                <a:cxnLst>
                  <a:cxn ang="0">
                    <a:pos x="T0" y="T1"/>
                  </a:cxn>
                  <a:cxn ang="0">
                    <a:pos x="T2" y="T3"/>
                  </a:cxn>
                  <a:cxn ang="0">
                    <a:pos x="T4" y="T5"/>
                  </a:cxn>
                  <a:cxn ang="0">
                    <a:pos x="T6" y="T7"/>
                  </a:cxn>
                  <a:cxn ang="0">
                    <a:pos x="T8" y="T9"/>
                  </a:cxn>
                  <a:cxn ang="0">
                    <a:pos x="T10" y="T11"/>
                  </a:cxn>
                </a:cxnLst>
                <a:rect l="0" t="0" r="r" b="b"/>
                <a:pathLst>
                  <a:path w="230" h="224">
                    <a:moveTo>
                      <a:pt x="215" y="0"/>
                    </a:moveTo>
                    <a:cubicBezTo>
                      <a:pt x="0" y="215"/>
                      <a:pt x="0" y="215"/>
                      <a:pt x="0" y="215"/>
                    </a:cubicBezTo>
                    <a:cubicBezTo>
                      <a:pt x="2" y="219"/>
                      <a:pt x="3" y="223"/>
                      <a:pt x="7" y="224"/>
                    </a:cubicBezTo>
                    <a:cubicBezTo>
                      <a:pt x="230" y="2"/>
                      <a:pt x="230" y="2"/>
                      <a:pt x="230" y="2"/>
                    </a:cubicBezTo>
                    <a:cubicBezTo>
                      <a:pt x="229" y="2"/>
                      <a:pt x="229" y="2"/>
                      <a:pt x="228" y="2"/>
                    </a:cubicBezTo>
                    <a:cubicBezTo>
                      <a:pt x="224" y="2"/>
                      <a:pt x="219" y="1"/>
                      <a:pt x="2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3" name="Freeform 400"/>
              <p:cNvSpPr/>
              <p:nvPr/>
            </p:nvSpPr>
            <p:spPr bwMode="auto">
              <a:xfrm>
                <a:off x="1614" y="1438"/>
                <a:ext cx="45" cy="43"/>
              </a:xfrm>
              <a:custGeom>
                <a:avLst/>
                <a:gdLst>
                  <a:gd name="T0" fmla="*/ 12 w 19"/>
                  <a:gd name="T1" fmla="*/ 0 h 18"/>
                  <a:gd name="T2" fmla="*/ 9 w 19"/>
                  <a:gd name="T3" fmla="*/ 7 h 18"/>
                  <a:gd name="T4" fmla="*/ 0 w 19"/>
                  <a:gd name="T5" fmla="*/ 12 h 18"/>
                  <a:gd name="T6" fmla="*/ 3 w 19"/>
                  <a:gd name="T7" fmla="*/ 18 h 18"/>
                  <a:gd name="T8" fmla="*/ 19 w 19"/>
                  <a:gd name="T9" fmla="*/ 1 h 18"/>
                  <a:gd name="T10" fmla="*/ 12 w 19"/>
                  <a:gd name="T11" fmla="*/ 0 h 18"/>
                  <a:gd name="T12" fmla="*/ 12 w 1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9" h="18">
                    <a:moveTo>
                      <a:pt x="12" y="0"/>
                    </a:moveTo>
                    <a:cubicBezTo>
                      <a:pt x="6" y="0"/>
                      <a:pt x="9" y="4"/>
                      <a:pt x="9" y="7"/>
                    </a:cubicBezTo>
                    <a:cubicBezTo>
                      <a:pt x="5" y="8"/>
                      <a:pt x="0" y="7"/>
                      <a:pt x="0" y="12"/>
                    </a:cubicBezTo>
                    <a:cubicBezTo>
                      <a:pt x="0" y="14"/>
                      <a:pt x="2" y="16"/>
                      <a:pt x="3" y="18"/>
                    </a:cubicBezTo>
                    <a:cubicBezTo>
                      <a:pt x="19" y="1"/>
                      <a:pt x="19" y="1"/>
                      <a:pt x="19" y="1"/>
                    </a:cubicBezTo>
                    <a:cubicBezTo>
                      <a:pt x="17" y="1"/>
                      <a:pt x="15" y="0"/>
                      <a:pt x="12" y="0"/>
                    </a:cubicBezTo>
                    <a:cubicBezTo>
                      <a:pt x="12" y="0"/>
                      <a:pt x="12" y="0"/>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4" name="Freeform 401"/>
              <p:cNvSpPr/>
              <p:nvPr/>
            </p:nvSpPr>
            <p:spPr bwMode="auto">
              <a:xfrm>
                <a:off x="1011" y="1566"/>
                <a:ext cx="596" cy="577"/>
              </a:xfrm>
              <a:custGeom>
                <a:avLst/>
                <a:gdLst>
                  <a:gd name="T0" fmla="*/ 244 w 252"/>
                  <a:gd name="T1" fmla="*/ 0 h 244"/>
                  <a:gd name="T2" fmla="*/ 236 w 252"/>
                  <a:gd name="T3" fmla="*/ 10 h 244"/>
                  <a:gd name="T4" fmla="*/ 231 w 252"/>
                  <a:gd name="T5" fmla="*/ 9 h 244"/>
                  <a:gd name="T6" fmla="*/ 228 w 252"/>
                  <a:gd name="T7" fmla="*/ 9 h 244"/>
                  <a:gd name="T8" fmla="*/ 0 w 252"/>
                  <a:gd name="T9" fmla="*/ 237 h 244"/>
                  <a:gd name="T10" fmla="*/ 9 w 252"/>
                  <a:gd name="T11" fmla="*/ 243 h 244"/>
                  <a:gd name="T12" fmla="*/ 10 w 252"/>
                  <a:gd name="T13" fmla="*/ 244 h 244"/>
                  <a:gd name="T14" fmla="*/ 252 w 252"/>
                  <a:gd name="T15" fmla="*/ 1 h 244"/>
                  <a:gd name="T16" fmla="*/ 244 w 252"/>
                  <a:gd name="T1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44">
                    <a:moveTo>
                      <a:pt x="244" y="0"/>
                    </a:moveTo>
                    <a:cubicBezTo>
                      <a:pt x="239" y="0"/>
                      <a:pt x="236" y="3"/>
                      <a:pt x="236" y="10"/>
                    </a:cubicBezTo>
                    <a:cubicBezTo>
                      <a:pt x="235" y="9"/>
                      <a:pt x="233" y="9"/>
                      <a:pt x="231" y="9"/>
                    </a:cubicBezTo>
                    <a:cubicBezTo>
                      <a:pt x="230" y="9"/>
                      <a:pt x="229" y="9"/>
                      <a:pt x="228" y="9"/>
                    </a:cubicBezTo>
                    <a:cubicBezTo>
                      <a:pt x="0" y="237"/>
                      <a:pt x="0" y="237"/>
                      <a:pt x="0" y="237"/>
                    </a:cubicBezTo>
                    <a:cubicBezTo>
                      <a:pt x="4" y="238"/>
                      <a:pt x="8" y="239"/>
                      <a:pt x="9" y="243"/>
                    </a:cubicBezTo>
                    <a:cubicBezTo>
                      <a:pt x="10" y="244"/>
                      <a:pt x="10" y="244"/>
                      <a:pt x="10" y="244"/>
                    </a:cubicBezTo>
                    <a:cubicBezTo>
                      <a:pt x="252" y="1"/>
                      <a:pt x="252" y="1"/>
                      <a:pt x="252" y="1"/>
                    </a:cubicBezTo>
                    <a:cubicBezTo>
                      <a:pt x="250" y="0"/>
                      <a:pt x="246" y="0"/>
                      <a:pt x="24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5" name="Freeform 402"/>
              <p:cNvSpPr/>
              <p:nvPr/>
            </p:nvSpPr>
            <p:spPr bwMode="auto">
              <a:xfrm>
                <a:off x="1623" y="1457"/>
                <a:ext cx="69" cy="67"/>
              </a:xfrm>
              <a:custGeom>
                <a:avLst/>
                <a:gdLst>
                  <a:gd name="T0" fmla="*/ 25 w 29"/>
                  <a:gd name="T1" fmla="*/ 0 h 28"/>
                  <a:gd name="T2" fmla="*/ 0 w 29"/>
                  <a:gd name="T3" fmla="*/ 24 h 28"/>
                  <a:gd name="T4" fmla="*/ 13 w 29"/>
                  <a:gd name="T5" fmla="*/ 28 h 28"/>
                  <a:gd name="T6" fmla="*/ 29 w 29"/>
                  <a:gd name="T7" fmla="*/ 11 h 28"/>
                  <a:gd name="T8" fmla="*/ 27 w 29"/>
                  <a:gd name="T9" fmla="*/ 8 h 28"/>
                  <a:gd name="T10" fmla="*/ 25 w 29"/>
                  <a:gd name="T11" fmla="*/ 0 h 28"/>
                </a:gdLst>
                <a:ahLst/>
                <a:cxnLst>
                  <a:cxn ang="0">
                    <a:pos x="T0" y="T1"/>
                  </a:cxn>
                  <a:cxn ang="0">
                    <a:pos x="T2" y="T3"/>
                  </a:cxn>
                  <a:cxn ang="0">
                    <a:pos x="T4" y="T5"/>
                  </a:cxn>
                  <a:cxn ang="0">
                    <a:pos x="T6" y="T7"/>
                  </a:cxn>
                  <a:cxn ang="0">
                    <a:pos x="T8" y="T9"/>
                  </a:cxn>
                  <a:cxn ang="0">
                    <a:pos x="T10" y="T11"/>
                  </a:cxn>
                </a:cxnLst>
                <a:rect l="0" t="0" r="r" b="b"/>
                <a:pathLst>
                  <a:path w="29" h="28">
                    <a:moveTo>
                      <a:pt x="25" y="0"/>
                    </a:moveTo>
                    <a:cubicBezTo>
                      <a:pt x="0" y="24"/>
                      <a:pt x="0" y="24"/>
                      <a:pt x="0" y="24"/>
                    </a:cubicBezTo>
                    <a:cubicBezTo>
                      <a:pt x="4" y="25"/>
                      <a:pt x="10" y="26"/>
                      <a:pt x="13" y="28"/>
                    </a:cubicBezTo>
                    <a:cubicBezTo>
                      <a:pt x="29" y="11"/>
                      <a:pt x="29" y="11"/>
                      <a:pt x="29" y="11"/>
                    </a:cubicBezTo>
                    <a:cubicBezTo>
                      <a:pt x="28" y="11"/>
                      <a:pt x="27" y="10"/>
                      <a:pt x="27" y="8"/>
                    </a:cubicBezTo>
                    <a:cubicBezTo>
                      <a:pt x="27" y="5"/>
                      <a:pt x="26" y="2"/>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6" name="Freeform 403"/>
              <p:cNvSpPr/>
              <p:nvPr/>
            </p:nvSpPr>
            <p:spPr bwMode="auto">
              <a:xfrm>
                <a:off x="1035" y="2186"/>
                <a:ext cx="26" cy="24"/>
              </a:xfrm>
              <a:custGeom>
                <a:avLst/>
                <a:gdLst>
                  <a:gd name="T0" fmla="*/ 5 w 11"/>
                  <a:gd name="T1" fmla="*/ 0 h 10"/>
                  <a:gd name="T2" fmla="*/ 0 w 11"/>
                  <a:gd name="T3" fmla="*/ 2 h 10"/>
                  <a:gd name="T4" fmla="*/ 4 w 11"/>
                  <a:gd name="T5" fmla="*/ 10 h 10"/>
                  <a:gd name="T6" fmla="*/ 11 w 11"/>
                  <a:gd name="T7" fmla="*/ 2 h 10"/>
                  <a:gd name="T8" fmla="*/ 5 w 11"/>
                  <a:gd name="T9" fmla="*/ 0 h 10"/>
                </a:gdLst>
                <a:ahLst/>
                <a:cxnLst>
                  <a:cxn ang="0">
                    <a:pos x="T0" y="T1"/>
                  </a:cxn>
                  <a:cxn ang="0">
                    <a:pos x="T2" y="T3"/>
                  </a:cxn>
                  <a:cxn ang="0">
                    <a:pos x="T4" y="T5"/>
                  </a:cxn>
                  <a:cxn ang="0">
                    <a:pos x="T6" y="T7"/>
                  </a:cxn>
                  <a:cxn ang="0">
                    <a:pos x="T8" y="T9"/>
                  </a:cxn>
                </a:cxnLst>
                <a:rect l="0" t="0" r="r" b="b"/>
                <a:pathLst>
                  <a:path w="11" h="10">
                    <a:moveTo>
                      <a:pt x="5" y="0"/>
                    </a:moveTo>
                    <a:cubicBezTo>
                      <a:pt x="4" y="0"/>
                      <a:pt x="0" y="0"/>
                      <a:pt x="0" y="2"/>
                    </a:cubicBezTo>
                    <a:cubicBezTo>
                      <a:pt x="0" y="5"/>
                      <a:pt x="2" y="8"/>
                      <a:pt x="4" y="10"/>
                    </a:cubicBezTo>
                    <a:cubicBezTo>
                      <a:pt x="11" y="2"/>
                      <a:pt x="11" y="2"/>
                      <a:pt x="11" y="2"/>
                    </a:cubicBezTo>
                    <a:cubicBezTo>
                      <a:pt x="10" y="1"/>
                      <a:pt x="8"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7" name="Freeform 404"/>
              <p:cNvSpPr/>
              <p:nvPr/>
            </p:nvSpPr>
            <p:spPr bwMode="auto">
              <a:xfrm>
                <a:off x="1058" y="1521"/>
                <a:ext cx="667" cy="656"/>
              </a:xfrm>
              <a:custGeom>
                <a:avLst/>
                <a:gdLst>
                  <a:gd name="T0" fmla="*/ 269 w 282"/>
                  <a:gd name="T1" fmla="*/ 0 h 277"/>
                  <a:gd name="T2" fmla="*/ 254 w 282"/>
                  <a:gd name="T3" fmla="*/ 14 h 277"/>
                  <a:gd name="T4" fmla="*/ 259 w 282"/>
                  <a:gd name="T5" fmla="*/ 12 h 277"/>
                  <a:gd name="T6" fmla="*/ 243 w 282"/>
                  <a:gd name="T7" fmla="*/ 33 h 277"/>
                  <a:gd name="T8" fmla="*/ 240 w 282"/>
                  <a:gd name="T9" fmla="*/ 34 h 277"/>
                  <a:gd name="T10" fmla="*/ 237 w 282"/>
                  <a:gd name="T11" fmla="*/ 31 h 277"/>
                  <a:gd name="T12" fmla="*/ 0 w 282"/>
                  <a:gd name="T13" fmla="*/ 268 h 277"/>
                  <a:gd name="T14" fmla="*/ 1 w 282"/>
                  <a:gd name="T15" fmla="*/ 269 h 277"/>
                  <a:gd name="T16" fmla="*/ 4 w 282"/>
                  <a:gd name="T17" fmla="*/ 271 h 277"/>
                  <a:gd name="T18" fmla="*/ 4 w 282"/>
                  <a:gd name="T19" fmla="*/ 271 h 277"/>
                  <a:gd name="T20" fmla="*/ 8 w 282"/>
                  <a:gd name="T21" fmla="*/ 277 h 277"/>
                  <a:gd name="T22" fmla="*/ 282 w 282"/>
                  <a:gd name="T23" fmla="*/ 3 h 277"/>
                  <a:gd name="T24" fmla="*/ 269 w 282"/>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77">
                    <a:moveTo>
                      <a:pt x="269" y="0"/>
                    </a:moveTo>
                    <a:cubicBezTo>
                      <a:pt x="254" y="14"/>
                      <a:pt x="254" y="14"/>
                      <a:pt x="254" y="14"/>
                    </a:cubicBezTo>
                    <a:cubicBezTo>
                      <a:pt x="256" y="13"/>
                      <a:pt x="257" y="13"/>
                      <a:pt x="259" y="12"/>
                    </a:cubicBezTo>
                    <a:cubicBezTo>
                      <a:pt x="263" y="24"/>
                      <a:pt x="243" y="18"/>
                      <a:pt x="243" y="33"/>
                    </a:cubicBezTo>
                    <a:cubicBezTo>
                      <a:pt x="241" y="34"/>
                      <a:pt x="240" y="34"/>
                      <a:pt x="240" y="34"/>
                    </a:cubicBezTo>
                    <a:cubicBezTo>
                      <a:pt x="238" y="34"/>
                      <a:pt x="237" y="33"/>
                      <a:pt x="237" y="31"/>
                    </a:cubicBezTo>
                    <a:cubicBezTo>
                      <a:pt x="0" y="268"/>
                      <a:pt x="0" y="268"/>
                      <a:pt x="0" y="268"/>
                    </a:cubicBezTo>
                    <a:cubicBezTo>
                      <a:pt x="1" y="269"/>
                      <a:pt x="1" y="269"/>
                      <a:pt x="1" y="269"/>
                    </a:cubicBezTo>
                    <a:cubicBezTo>
                      <a:pt x="1" y="270"/>
                      <a:pt x="3" y="271"/>
                      <a:pt x="4" y="271"/>
                    </a:cubicBezTo>
                    <a:cubicBezTo>
                      <a:pt x="4" y="271"/>
                      <a:pt x="4" y="271"/>
                      <a:pt x="4" y="271"/>
                    </a:cubicBezTo>
                    <a:cubicBezTo>
                      <a:pt x="5" y="273"/>
                      <a:pt x="7" y="274"/>
                      <a:pt x="8" y="277"/>
                    </a:cubicBezTo>
                    <a:cubicBezTo>
                      <a:pt x="282" y="3"/>
                      <a:pt x="282" y="3"/>
                      <a:pt x="282" y="3"/>
                    </a:cubicBezTo>
                    <a:cubicBezTo>
                      <a:pt x="278" y="1"/>
                      <a:pt x="272" y="3"/>
                      <a:pt x="26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8" name="Freeform 405"/>
              <p:cNvSpPr/>
              <p:nvPr/>
            </p:nvSpPr>
            <p:spPr bwMode="auto">
              <a:xfrm>
                <a:off x="1701" y="1505"/>
                <a:ext cx="7" cy="7"/>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0" y="3"/>
                      <a:pt x="0" y="3"/>
                      <a:pt x="0" y="3"/>
                    </a:cubicBezTo>
                    <a:cubicBezTo>
                      <a:pt x="1" y="2"/>
                      <a:pt x="2"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9" name="Freeform 406"/>
              <p:cNvSpPr/>
              <p:nvPr/>
            </p:nvSpPr>
            <p:spPr bwMode="auto">
              <a:xfrm>
                <a:off x="1042" y="1535"/>
                <a:ext cx="740" cy="753"/>
              </a:xfrm>
              <a:custGeom>
                <a:avLst/>
                <a:gdLst>
                  <a:gd name="T0" fmla="*/ 306 w 313"/>
                  <a:gd name="T1" fmla="*/ 0 h 318"/>
                  <a:gd name="T2" fmla="*/ 294 w 313"/>
                  <a:gd name="T3" fmla="*/ 13 h 318"/>
                  <a:gd name="T4" fmla="*/ 293 w 313"/>
                  <a:gd name="T5" fmla="*/ 8 h 318"/>
                  <a:gd name="T6" fmla="*/ 5 w 313"/>
                  <a:gd name="T7" fmla="*/ 296 h 318"/>
                  <a:gd name="T8" fmla="*/ 0 w 313"/>
                  <a:gd name="T9" fmla="*/ 318 h 318"/>
                  <a:gd name="T10" fmla="*/ 313 w 313"/>
                  <a:gd name="T11" fmla="*/ 4 h 318"/>
                  <a:gd name="T12" fmla="*/ 306 w 313"/>
                  <a:gd name="T13" fmla="*/ 0 h 318"/>
                </a:gdLst>
                <a:ahLst/>
                <a:cxnLst>
                  <a:cxn ang="0">
                    <a:pos x="T0" y="T1"/>
                  </a:cxn>
                  <a:cxn ang="0">
                    <a:pos x="T2" y="T3"/>
                  </a:cxn>
                  <a:cxn ang="0">
                    <a:pos x="T4" y="T5"/>
                  </a:cxn>
                  <a:cxn ang="0">
                    <a:pos x="T6" y="T7"/>
                  </a:cxn>
                  <a:cxn ang="0">
                    <a:pos x="T8" y="T9"/>
                  </a:cxn>
                  <a:cxn ang="0">
                    <a:pos x="T10" y="T11"/>
                  </a:cxn>
                  <a:cxn ang="0">
                    <a:pos x="T12" y="T13"/>
                  </a:cxn>
                </a:cxnLst>
                <a:rect l="0" t="0" r="r" b="b"/>
                <a:pathLst>
                  <a:path w="313" h="318">
                    <a:moveTo>
                      <a:pt x="306" y="0"/>
                    </a:moveTo>
                    <a:cubicBezTo>
                      <a:pt x="297" y="0"/>
                      <a:pt x="303" y="13"/>
                      <a:pt x="294" y="13"/>
                    </a:cubicBezTo>
                    <a:cubicBezTo>
                      <a:pt x="294" y="11"/>
                      <a:pt x="294" y="9"/>
                      <a:pt x="293" y="8"/>
                    </a:cubicBezTo>
                    <a:cubicBezTo>
                      <a:pt x="5" y="296"/>
                      <a:pt x="5" y="296"/>
                      <a:pt x="5" y="296"/>
                    </a:cubicBezTo>
                    <a:cubicBezTo>
                      <a:pt x="4" y="303"/>
                      <a:pt x="1" y="311"/>
                      <a:pt x="0" y="318"/>
                    </a:cubicBezTo>
                    <a:cubicBezTo>
                      <a:pt x="313" y="4"/>
                      <a:pt x="313" y="4"/>
                      <a:pt x="313" y="4"/>
                    </a:cubicBezTo>
                    <a:cubicBezTo>
                      <a:pt x="310" y="2"/>
                      <a:pt x="308" y="0"/>
                      <a:pt x="30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0" name="Freeform 407"/>
              <p:cNvSpPr/>
              <p:nvPr/>
            </p:nvSpPr>
            <p:spPr bwMode="auto">
              <a:xfrm>
                <a:off x="1044" y="1583"/>
                <a:ext cx="757" cy="776"/>
              </a:xfrm>
              <a:custGeom>
                <a:avLst/>
                <a:gdLst>
                  <a:gd name="T0" fmla="*/ 312 w 320"/>
                  <a:gd name="T1" fmla="*/ 0 h 328"/>
                  <a:gd name="T2" fmla="*/ 0 w 320"/>
                  <a:gd name="T3" fmla="*/ 312 h 328"/>
                  <a:gd name="T4" fmla="*/ 0 w 320"/>
                  <a:gd name="T5" fmla="*/ 328 h 328"/>
                  <a:gd name="T6" fmla="*/ 320 w 320"/>
                  <a:gd name="T7" fmla="*/ 9 h 328"/>
                  <a:gd name="T8" fmla="*/ 312 w 320"/>
                  <a:gd name="T9" fmla="*/ 0 h 328"/>
                </a:gdLst>
                <a:ahLst/>
                <a:cxnLst>
                  <a:cxn ang="0">
                    <a:pos x="T0" y="T1"/>
                  </a:cxn>
                  <a:cxn ang="0">
                    <a:pos x="T2" y="T3"/>
                  </a:cxn>
                  <a:cxn ang="0">
                    <a:pos x="T4" y="T5"/>
                  </a:cxn>
                  <a:cxn ang="0">
                    <a:pos x="T6" y="T7"/>
                  </a:cxn>
                  <a:cxn ang="0">
                    <a:pos x="T8" y="T9"/>
                  </a:cxn>
                </a:cxnLst>
                <a:rect l="0" t="0" r="r" b="b"/>
                <a:pathLst>
                  <a:path w="320" h="328">
                    <a:moveTo>
                      <a:pt x="312" y="0"/>
                    </a:moveTo>
                    <a:cubicBezTo>
                      <a:pt x="0" y="312"/>
                      <a:pt x="0" y="312"/>
                      <a:pt x="0" y="312"/>
                    </a:cubicBezTo>
                    <a:cubicBezTo>
                      <a:pt x="0" y="317"/>
                      <a:pt x="0" y="323"/>
                      <a:pt x="0" y="328"/>
                    </a:cubicBezTo>
                    <a:cubicBezTo>
                      <a:pt x="320" y="9"/>
                      <a:pt x="320" y="9"/>
                      <a:pt x="320" y="9"/>
                    </a:cubicBezTo>
                    <a:cubicBezTo>
                      <a:pt x="316" y="7"/>
                      <a:pt x="313" y="3"/>
                      <a:pt x="3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1" name="Freeform 408"/>
              <p:cNvSpPr/>
              <p:nvPr/>
            </p:nvSpPr>
            <p:spPr bwMode="auto">
              <a:xfrm>
                <a:off x="1841" y="1514"/>
                <a:ext cx="42" cy="38"/>
              </a:xfrm>
              <a:custGeom>
                <a:avLst/>
                <a:gdLst>
                  <a:gd name="T0" fmla="*/ 8 w 18"/>
                  <a:gd name="T1" fmla="*/ 0 h 16"/>
                  <a:gd name="T2" fmla="*/ 0 w 18"/>
                  <a:gd name="T3" fmla="*/ 7 h 16"/>
                  <a:gd name="T4" fmla="*/ 5 w 18"/>
                  <a:gd name="T5" fmla="*/ 15 h 16"/>
                  <a:gd name="T6" fmla="*/ 5 w 18"/>
                  <a:gd name="T7" fmla="*/ 16 h 16"/>
                  <a:gd name="T8" fmla="*/ 18 w 18"/>
                  <a:gd name="T9" fmla="*/ 3 h 16"/>
                  <a:gd name="T10" fmla="*/ 16 w 18"/>
                  <a:gd name="T11" fmla="*/ 3 h 16"/>
                  <a:gd name="T12" fmla="*/ 8 w 1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8" y="0"/>
                    </a:moveTo>
                    <a:cubicBezTo>
                      <a:pt x="4" y="0"/>
                      <a:pt x="0" y="3"/>
                      <a:pt x="0" y="7"/>
                    </a:cubicBezTo>
                    <a:cubicBezTo>
                      <a:pt x="0" y="11"/>
                      <a:pt x="5" y="12"/>
                      <a:pt x="5" y="15"/>
                    </a:cubicBezTo>
                    <a:cubicBezTo>
                      <a:pt x="5" y="16"/>
                      <a:pt x="5" y="16"/>
                      <a:pt x="5" y="16"/>
                    </a:cubicBezTo>
                    <a:cubicBezTo>
                      <a:pt x="18" y="3"/>
                      <a:pt x="18" y="3"/>
                      <a:pt x="18" y="3"/>
                    </a:cubicBezTo>
                    <a:cubicBezTo>
                      <a:pt x="17" y="3"/>
                      <a:pt x="17" y="3"/>
                      <a:pt x="16" y="3"/>
                    </a:cubicBezTo>
                    <a:cubicBezTo>
                      <a:pt x="13" y="2"/>
                      <a:pt x="11"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2" name="Freeform 409"/>
              <p:cNvSpPr/>
              <p:nvPr/>
            </p:nvSpPr>
            <p:spPr bwMode="auto">
              <a:xfrm>
                <a:off x="1829" y="1554"/>
                <a:ext cx="21" cy="22"/>
              </a:xfrm>
              <a:custGeom>
                <a:avLst/>
                <a:gdLst>
                  <a:gd name="T0" fmla="*/ 9 w 9"/>
                  <a:gd name="T1" fmla="*/ 0 h 9"/>
                  <a:gd name="T2" fmla="*/ 1 w 9"/>
                  <a:gd name="T3" fmla="*/ 4 h 9"/>
                  <a:gd name="T4" fmla="*/ 0 w 9"/>
                  <a:gd name="T5" fmla="*/ 9 h 9"/>
                  <a:gd name="T6" fmla="*/ 9 w 9"/>
                  <a:gd name="T7" fmla="*/ 0 h 9"/>
                </a:gdLst>
                <a:ahLst/>
                <a:cxnLst>
                  <a:cxn ang="0">
                    <a:pos x="T0" y="T1"/>
                  </a:cxn>
                  <a:cxn ang="0">
                    <a:pos x="T2" y="T3"/>
                  </a:cxn>
                  <a:cxn ang="0">
                    <a:pos x="T4" y="T5"/>
                  </a:cxn>
                  <a:cxn ang="0">
                    <a:pos x="T6" y="T7"/>
                  </a:cxn>
                </a:cxnLst>
                <a:rect l="0" t="0" r="r" b="b"/>
                <a:pathLst>
                  <a:path w="9" h="9">
                    <a:moveTo>
                      <a:pt x="9" y="0"/>
                    </a:moveTo>
                    <a:cubicBezTo>
                      <a:pt x="7" y="1"/>
                      <a:pt x="3" y="2"/>
                      <a:pt x="1" y="4"/>
                    </a:cubicBezTo>
                    <a:cubicBezTo>
                      <a:pt x="1" y="6"/>
                      <a:pt x="0" y="7"/>
                      <a:pt x="0" y="9"/>
                    </a:cubicBezTo>
                    <a:cubicBezTo>
                      <a:pt x="9"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3" name="Freeform 410"/>
              <p:cNvSpPr/>
              <p:nvPr/>
            </p:nvSpPr>
            <p:spPr bwMode="auto">
              <a:xfrm>
                <a:off x="1716" y="1668"/>
                <a:ext cx="87" cy="64"/>
              </a:xfrm>
              <a:custGeom>
                <a:avLst/>
                <a:gdLst>
                  <a:gd name="T0" fmla="*/ 24 w 37"/>
                  <a:gd name="T1" fmla="*/ 0 h 27"/>
                  <a:gd name="T2" fmla="*/ 0 w 37"/>
                  <a:gd name="T3" fmla="*/ 24 h 27"/>
                  <a:gd name="T4" fmla="*/ 10 w 37"/>
                  <a:gd name="T5" fmla="*/ 27 h 27"/>
                  <a:gd name="T6" fmla="*/ 12 w 37"/>
                  <a:gd name="T7" fmla="*/ 27 h 27"/>
                  <a:gd name="T8" fmla="*/ 17 w 37"/>
                  <a:gd name="T9" fmla="*/ 20 h 27"/>
                  <a:gd name="T10" fmla="*/ 20 w 37"/>
                  <a:gd name="T11" fmla="*/ 20 h 27"/>
                  <a:gd name="T12" fmla="*/ 37 w 37"/>
                  <a:gd name="T13" fmla="*/ 4 h 27"/>
                  <a:gd name="T14" fmla="*/ 32 w 37"/>
                  <a:gd name="T15" fmla="*/ 2 h 27"/>
                  <a:gd name="T16" fmla="*/ 32 w 37"/>
                  <a:gd name="T17" fmla="*/ 2 h 27"/>
                  <a:gd name="T18" fmla="*/ 27 w 37"/>
                  <a:gd name="T19" fmla="*/ 1 h 27"/>
                  <a:gd name="T20" fmla="*/ 27 w 37"/>
                  <a:gd name="T21" fmla="*/ 1 h 27"/>
                  <a:gd name="T22" fmla="*/ 24 w 37"/>
                  <a:gd name="T23" fmla="*/ 0 h 27"/>
                  <a:gd name="T24" fmla="*/ 24 w 37"/>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7">
                    <a:moveTo>
                      <a:pt x="24" y="0"/>
                    </a:moveTo>
                    <a:cubicBezTo>
                      <a:pt x="0" y="24"/>
                      <a:pt x="0" y="24"/>
                      <a:pt x="0" y="24"/>
                    </a:cubicBezTo>
                    <a:cubicBezTo>
                      <a:pt x="3" y="24"/>
                      <a:pt x="6" y="25"/>
                      <a:pt x="10" y="27"/>
                    </a:cubicBezTo>
                    <a:cubicBezTo>
                      <a:pt x="11" y="27"/>
                      <a:pt x="12" y="27"/>
                      <a:pt x="12" y="27"/>
                    </a:cubicBezTo>
                    <a:cubicBezTo>
                      <a:pt x="16" y="27"/>
                      <a:pt x="13" y="20"/>
                      <a:pt x="17" y="20"/>
                    </a:cubicBezTo>
                    <a:cubicBezTo>
                      <a:pt x="17" y="20"/>
                      <a:pt x="18" y="20"/>
                      <a:pt x="20" y="20"/>
                    </a:cubicBezTo>
                    <a:cubicBezTo>
                      <a:pt x="37" y="4"/>
                      <a:pt x="37" y="4"/>
                      <a:pt x="37" y="4"/>
                    </a:cubicBezTo>
                    <a:cubicBezTo>
                      <a:pt x="35" y="3"/>
                      <a:pt x="34" y="3"/>
                      <a:pt x="32" y="2"/>
                    </a:cubicBezTo>
                    <a:cubicBezTo>
                      <a:pt x="32" y="2"/>
                      <a:pt x="32" y="2"/>
                      <a:pt x="32" y="2"/>
                    </a:cubicBezTo>
                    <a:cubicBezTo>
                      <a:pt x="30" y="2"/>
                      <a:pt x="29" y="2"/>
                      <a:pt x="27" y="1"/>
                    </a:cubicBezTo>
                    <a:cubicBezTo>
                      <a:pt x="27" y="1"/>
                      <a:pt x="27" y="1"/>
                      <a:pt x="27" y="1"/>
                    </a:cubicBezTo>
                    <a:cubicBezTo>
                      <a:pt x="26" y="1"/>
                      <a:pt x="25" y="1"/>
                      <a:pt x="24" y="0"/>
                    </a:cubicBezTo>
                    <a:cubicBezTo>
                      <a:pt x="24" y="0"/>
                      <a:pt x="24" y="0"/>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4" name="Freeform 411"/>
              <p:cNvSpPr/>
              <p:nvPr/>
            </p:nvSpPr>
            <p:spPr bwMode="auto">
              <a:xfrm>
                <a:off x="1046" y="1729"/>
                <a:ext cx="688" cy="689"/>
              </a:xfrm>
              <a:custGeom>
                <a:avLst/>
                <a:gdLst>
                  <a:gd name="T0" fmla="*/ 281 w 291"/>
                  <a:gd name="T1" fmla="*/ 0 h 291"/>
                  <a:gd name="T2" fmla="*/ 0 w 291"/>
                  <a:gd name="T3" fmla="*/ 281 h 291"/>
                  <a:gd name="T4" fmla="*/ 6 w 291"/>
                  <a:gd name="T5" fmla="*/ 291 h 291"/>
                  <a:gd name="T6" fmla="*/ 258 w 291"/>
                  <a:gd name="T7" fmla="*/ 39 h 291"/>
                  <a:gd name="T8" fmla="*/ 267 w 291"/>
                  <a:gd name="T9" fmla="*/ 27 h 291"/>
                  <a:gd name="T10" fmla="*/ 277 w 291"/>
                  <a:gd name="T11" fmla="*/ 12 h 291"/>
                  <a:gd name="T12" fmla="*/ 286 w 291"/>
                  <a:gd name="T13" fmla="*/ 11 h 291"/>
                  <a:gd name="T14" fmla="*/ 291 w 291"/>
                  <a:gd name="T15" fmla="*/ 6 h 291"/>
                  <a:gd name="T16" fmla="*/ 291 w 291"/>
                  <a:gd name="T17" fmla="*/ 6 h 291"/>
                  <a:gd name="T18" fmla="*/ 281 w 291"/>
                  <a:gd name="T1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1">
                    <a:moveTo>
                      <a:pt x="281" y="0"/>
                    </a:moveTo>
                    <a:cubicBezTo>
                      <a:pt x="0" y="281"/>
                      <a:pt x="0" y="281"/>
                      <a:pt x="0" y="281"/>
                    </a:cubicBezTo>
                    <a:cubicBezTo>
                      <a:pt x="2" y="285"/>
                      <a:pt x="4" y="288"/>
                      <a:pt x="6" y="291"/>
                    </a:cubicBezTo>
                    <a:cubicBezTo>
                      <a:pt x="258" y="39"/>
                      <a:pt x="258" y="39"/>
                      <a:pt x="258" y="39"/>
                    </a:cubicBezTo>
                    <a:cubicBezTo>
                      <a:pt x="260" y="35"/>
                      <a:pt x="263" y="31"/>
                      <a:pt x="267" y="27"/>
                    </a:cubicBezTo>
                    <a:cubicBezTo>
                      <a:pt x="269" y="25"/>
                      <a:pt x="274" y="13"/>
                      <a:pt x="277" y="12"/>
                    </a:cubicBezTo>
                    <a:cubicBezTo>
                      <a:pt x="279" y="11"/>
                      <a:pt x="283" y="12"/>
                      <a:pt x="286" y="11"/>
                    </a:cubicBezTo>
                    <a:cubicBezTo>
                      <a:pt x="291" y="6"/>
                      <a:pt x="291" y="6"/>
                      <a:pt x="291" y="6"/>
                    </a:cubicBezTo>
                    <a:cubicBezTo>
                      <a:pt x="291" y="6"/>
                      <a:pt x="291" y="6"/>
                      <a:pt x="291" y="6"/>
                    </a:cubicBezTo>
                    <a:cubicBezTo>
                      <a:pt x="291" y="3"/>
                      <a:pt x="285" y="2"/>
                      <a:pt x="28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5" name="Freeform 412"/>
              <p:cNvSpPr/>
              <p:nvPr/>
            </p:nvSpPr>
            <p:spPr bwMode="auto">
              <a:xfrm>
                <a:off x="1779" y="1670"/>
                <a:ext cx="12" cy="3"/>
              </a:xfrm>
              <a:custGeom>
                <a:avLst/>
                <a:gdLst>
                  <a:gd name="T0" fmla="*/ 0 w 5"/>
                  <a:gd name="T1" fmla="*/ 0 h 1"/>
                  <a:gd name="T2" fmla="*/ 5 w 5"/>
                  <a:gd name="T3" fmla="*/ 1 h 1"/>
                  <a:gd name="T4" fmla="*/ 0 w 5"/>
                  <a:gd name="T5" fmla="*/ 0 h 1"/>
                </a:gdLst>
                <a:ahLst/>
                <a:cxnLst>
                  <a:cxn ang="0">
                    <a:pos x="T0" y="T1"/>
                  </a:cxn>
                  <a:cxn ang="0">
                    <a:pos x="T2" y="T3"/>
                  </a:cxn>
                  <a:cxn ang="0">
                    <a:pos x="T4" y="T5"/>
                  </a:cxn>
                </a:cxnLst>
                <a:rect l="0" t="0" r="r" b="b"/>
                <a:pathLst>
                  <a:path w="5" h="1">
                    <a:moveTo>
                      <a:pt x="0" y="0"/>
                    </a:moveTo>
                    <a:cubicBezTo>
                      <a:pt x="2" y="1"/>
                      <a:pt x="3" y="1"/>
                      <a:pt x="5" y="1"/>
                    </a:cubicBezTo>
                    <a:cubicBezTo>
                      <a:pt x="3" y="1"/>
                      <a:pt x="2" y="1"/>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6" name="Freeform 413"/>
              <p:cNvSpPr/>
              <p:nvPr/>
            </p:nvSpPr>
            <p:spPr bwMode="auto">
              <a:xfrm>
                <a:off x="1772" y="1533"/>
                <a:ext cx="154" cy="142"/>
              </a:xfrm>
              <a:custGeom>
                <a:avLst/>
                <a:gdLst>
                  <a:gd name="T0" fmla="*/ 57 w 65"/>
                  <a:gd name="T1" fmla="*/ 0 h 60"/>
                  <a:gd name="T2" fmla="*/ 0 w 65"/>
                  <a:gd name="T3" fmla="*/ 57 h 60"/>
                  <a:gd name="T4" fmla="*/ 3 w 65"/>
                  <a:gd name="T5" fmla="*/ 58 h 60"/>
                  <a:gd name="T6" fmla="*/ 8 w 65"/>
                  <a:gd name="T7" fmla="*/ 59 h 60"/>
                  <a:gd name="T8" fmla="*/ 10 w 65"/>
                  <a:gd name="T9" fmla="*/ 60 h 60"/>
                  <a:gd name="T10" fmla="*/ 17 w 65"/>
                  <a:gd name="T11" fmla="*/ 57 h 60"/>
                  <a:gd name="T12" fmla="*/ 23 w 65"/>
                  <a:gd name="T13" fmla="*/ 51 h 60"/>
                  <a:gd name="T14" fmla="*/ 23 w 65"/>
                  <a:gd name="T15" fmla="*/ 49 h 60"/>
                  <a:gd name="T16" fmla="*/ 21 w 65"/>
                  <a:gd name="T17" fmla="*/ 42 h 60"/>
                  <a:gd name="T18" fmla="*/ 29 w 65"/>
                  <a:gd name="T19" fmla="*/ 45 h 60"/>
                  <a:gd name="T20" fmla="*/ 59 w 65"/>
                  <a:gd name="T21" fmla="*/ 14 h 60"/>
                  <a:gd name="T22" fmla="*/ 62 w 65"/>
                  <a:gd name="T23" fmla="*/ 11 h 60"/>
                  <a:gd name="T24" fmla="*/ 65 w 65"/>
                  <a:gd name="T25" fmla="*/ 8 h 60"/>
                  <a:gd name="T26" fmla="*/ 65 w 65"/>
                  <a:gd name="T27" fmla="*/ 2 h 60"/>
                  <a:gd name="T28" fmla="*/ 57 w 65"/>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60">
                    <a:moveTo>
                      <a:pt x="57" y="0"/>
                    </a:moveTo>
                    <a:cubicBezTo>
                      <a:pt x="0" y="57"/>
                      <a:pt x="0" y="57"/>
                      <a:pt x="0" y="57"/>
                    </a:cubicBezTo>
                    <a:cubicBezTo>
                      <a:pt x="1" y="57"/>
                      <a:pt x="2" y="58"/>
                      <a:pt x="3" y="58"/>
                    </a:cubicBezTo>
                    <a:cubicBezTo>
                      <a:pt x="5" y="59"/>
                      <a:pt x="6" y="59"/>
                      <a:pt x="8" y="59"/>
                    </a:cubicBezTo>
                    <a:cubicBezTo>
                      <a:pt x="8" y="59"/>
                      <a:pt x="9" y="60"/>
                      <a:pt x="10" y="60"/>
                    </a:cubicBezTo>
                    <a:cubicBezTo>
                      <a:pt x="12" y="60"/>
                      <a:pt x="14" y="58"/>
                      <a:pt x="17" y="57"/>
                    </a:cubicBezTo>
                    <a:cubicBezTo>
                      <a:pt x="23" y="51"/>
                      <a:pt x="23" y="51"/>
                      <a:pt x="23" y="51"/>
                    </a:cubicBezTo>
                    <a:cubicBezTo>
                      <a:pt x="23" y="50"/>
                      <a:pt x="23" y="49"/>
                      <a:pt x="23" y="49"/>
                    </a:cubicBezTo>
                    <a:cubicBezTo>
                      <a:pt x="23" y="48"/>
                      <a:pt x="19" y="42"/>
                      <a:pt x="21" y="42"/>
                    </a:cubicBezTo>
                    <a:cubicBezTo>
                      <a:pt x="24" y="42"/>
                      <a:pt x="27" y="43"/>
                      <a:pt x="29" y="45"/>
                    </a:cubicBezTo>
                    <a:cubicBezTo>
                      <a:pt x="59" y="14"/>
                      <a:pt x="59" y="14"/>
                      <a:pt x="59" y="14"/>
                    </a:cubicBezTo>
                    <a:cubicBezTo>
                      <a:pt x="60" y="13"/>
                      <a:pt x="61" y="12"/>
                      <a:pt x="62" y="11"/>
                    </a:cubicBezTo>
                    <a:cubicBezTo>
                      <a:pt x="65" y="8"/>
                      <a:pt x="65" y="8"/>
                      <a:pt x="65" y="8"/>
                    </a:cubicBezTo>
                    <a:cubicBezTo>
                      <a:pt x="65" y="7"/>
                      <a:pt x="65" y="6"/>
                      <a:pt x="65" y="2"/>
                    </a:cubicBezTo>
                    <a:cubicBezTo>
                      <a:pt x="61" y="2"/>
                      <a:pt x="59" y="1"/>
                      <a:pt x="5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7" name="Freeform 414"/>
              <p:cNvSpPr/>
              <p:nvPr/>
            </p:nvSpPr>
            <p:spPr bwMode="auto">
              <a:xfrm>
                <a:off x="1876" y="1640"/>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8" name="Freeform 415"/>
              <p:cNvSpPr/>
              <p:nvPr/>
            </p:nvSpPr>
            <p:spPr bwMode="auto">
              <a:xfrm>
                <a:off x="1077" y="1864"/>
                <a:ext cx="594" cy="603"/>
              </a:xfrm>
              <a:custGeom>
                <a:avLst/>
                <a:gdLst>
                  <a:gd name="T0" fmla="*/ 243 w 251"/>
                  <a:gd name="T1" fmla="*/ 0 h 255"/>
                  <a:gd name="T2" fmla="*/ 0 w 251"/>
                  <a:gd name="T3" fmla="*/ 243 h 255"/>
                  <a:gd name="T4" fmla="*/ 3 w 251"/>
                  <a:gd name="T5" fmla="*/ 244 h 255"/>
                  <a:gd name="T6" fmla="*/ 5 w 251"/>
                  <a:gd name="T7" fmla="*/ 255 h 255"/>
                  <a:gd name="T8" fmla="*/ 251 w 251"/>
                  <a:gd name="T9" fmla="*/ 8 h 255"/>
                  <a:gd name="T10" fmla="*/ 250 w 251"/>
                  <a:gd name="T11" fmla="*/ 8 h 255"/>
                  <a:gd name="T12" fmla="*/ 243 w 251"/>
                  <a:gd name="T13" fmla="*/ 11 h 255"/>
                  <a:gd name="T14" fmla="*/ 243 w 251"/>
                  <a:gd name="T15" fmla="*/ 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255">
                    <a:moveTo>
                      <a:pt x="243" y="0"/>
                    </a:moveTo>
                    <a:cubicBezTo>
                      <a:pt x="0" y="243"/>
                      <a:pt x="0" y="243"/>
                      <a:pt x="0" y="243"/>
                    </a:cubicBezTo>
                    <a:cubicBezTo>
                      <a:pt x="1" y="243"/>
                      <a:pt x="2" y="244"/>
                      <a:pt x="3" y="244"/>
                    </a:cubicBezTo>
                    <a:cubicBezTo>
                      <a:pt x="3" y="248"/>
                      <a:pt x="3" y="252"/>
                      <a:pt x="5" y="255"/>
                    </a:cubicBezTo>
                    <a:cubicBezTo>
                      <a:pt x="251" y="8"/>
                      <a:pt x="251" y="8"/>
                      <a:pt x="251" y="8"/>
                    </a:cubicBezTo>
                    <a:cubicBezTo>
                      <a:pt x="250" y="8"/>
                      <a:pt x="250" y="8"/>
                      <a:pt x="250" y="8"/>
                    </a:cubicBezTo>
                    <a:cubicBezTo>
                      <a:pt x="247" y="8"/>
                      <a:pt x="246" y="10"/>
                      <a:pt x="243" y="11"/>
                    </a:cubicBezTo>
                    <a:cubicBezTo>
                      <a:pt x="244" y="8"/>
                      <a:pt x="243" y="6"/>
                      <a:pt x="24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9" name="Freeform 416"/>
              <p:cNvSpPr/>
              <p:nvPr/>
            </p:nvSpPr>
            <p:spPr bwMode="auto">
              <a:xfrm>
                <a:off x="1883" y="1595"/>
                <a:ext cx="45" cy="42"/>
              </a:xfrm>
              <a:custGeom>
                <a:avLst/>
                <a:gdLst>
                  <a:gd name="T0" fmla="*/ 16 w 19"/>
                  <a:gd name="T1" fmla="*/ 0 h 18"/>
                  <a:gd name="T2" fmla="*/ 0 w 19"/>
                  <a:gd name="T3" fmla="*/ 16 h 18"/>
                  <a:gd name="T4" fmla="*/ 1 w 19"/>
                  <a:gd name="T5" fmla="*/ 18 h 18"/>
                  <a:gd name="T6" fmla="*/ 2 w 19"/>
                  <a:gd name="T7" fmla="*/ 18 h 18"/>
                  <a:gd name="T8" fmla="*/ 19 w 19"/>
                  <a:gd name="T9" fmla="*/ 3 h 18"/>
                  <a:gd name="T10" fmla="*/ 16 w 19"/>
                  <a:gd name="T11" fmla="*/ 0 h 18"/>
                </a:gdLst>
                <a:ahLst/>
                <a:cxnLst>
                  <a:cxn ang="0">
                    <a:pos x="T0" y="T1"/>
                  </a:cxn>
                  <a:cxn ang="0">
                    <a:pos x="T2" y="T3"/>
                  </a:cxn>
                  <a:cxn ang="0">
                    <a:pos x="T4" y="T5"/>
                  </a:cxn>
                  <a:cxn ang="0">
                    <a:pos x="T6" y="T7"/>
                  </a:cxn>
                  <a:cxn ang="0">
                    <a:pos x="T8" y="T9"/>
                  </a:cxn>
                  <a:cxn ang="0">
                    <a:pos x="T10" y="T11"/>
                  </a:cxn>
                </a:cxnLst>
                <a:rect l="0" t="0" r="r" b="b"/>
                <a:pathLst>
                  <a:path w="19" h="18">
                    <a:moveTo>
                      <a:pt x="16" y="0"/>
                    </a:moveTo>
                    <a:cubicBezTo>
                      <a:pt x="0" y="16"/>
                      <a:pt x="0" y="16"/>
                      <a:pt x="0" y="16"/>
                    </a:cubicBezTo>
                    <a:cubicBezTo>
                      <a:pt x="0" y="16"/>
                      <a:pt x="1" y="17"/>
                      <a:pt x="1" y="18"/>
                    </a:cubicBezTo>
                    <a:cubicBezTo>
                      <a:pt x="2" y="18"/>
                      <a:pt x="2" y="18"/>
                      <a:pt x="2" y="18"/>
                    </a:cubicBezTo>
                    <a:cubicBezTo>
                      <a:pt x="6" y="18"/>
                      <a:pt x="19" y="7"/>
                      <a:pt x="19" y="3"/>
                    </a:cubicBezTo>
                    <a:cubicBezTo>
                      <a:pt x="19" y="2"/>
                      <a:pt x="18" y="1"/>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0" name="Freeform 417"/>
              <p:cNvSpPr/>
              <p:nvPr/>
            </p:nvSpPr>
            <p:spPr bwMode="auto">
              <a:xfrm>
                <a:off x="1103" y="1902"/>
                <a:ext cx="594" cy="615"/>
              </a:xfrm>
              <a:custGeom>
                <a:avLst/>
                <a:gdLst>
                  <a:gd name="T0" fmla="*/ 247 w 251"/>
                  <a:gd name="T1" fmla="*/ 0 h 260"/>
                  <a:gd name="T2" fmla="*/ 0 w 251"/>
                  <a:gd name="T3" fmla="*/ 248 h 260"/>
                  <a:gd name="T4" fmla="*/ 3 w 251"/>
                  <a:gd name="T5" fmla="*/ 255 h 260"/>
                  <a:gd name="T6" fmla="*/ 4 w 251"/>
                  <a:gd name="T7" fmla="*/ 260 h 260"/>
                  <a:gd name="T8" fmla="*/ 251 w 251"/>
                  <a:gd name="T9" fmla="*/ 13 h 260"/>
                  <a:gd name="T10" fmla="*/ 247 w 251"/>
                  <a:gd name="T11" fmla="*/ 0 h 260"/>
                </a:gdLst>
                <a:ahLst/>
                <a:cxnLst>
                  <a:cxn ang="0">
                    <a:pos x="T0" y="T1"/>
                  </a:cxn>
                  <a:cxn ang="0">
                    <a:pos x="T2" y="T3"/>
                  </a:cxn>
                  <a:cxn ang="0">
                    <a:pos x="T4" y="T5"/>
                  </a:cxn>
                  <a:cxn ang="0">
                    <a:pos x="T6" y="T7"/>
                  </a:cxn>
                  <a:cxn ang="0">
                    <a:pos x="T8" y="T9"/>
                  </a:cxn>
                  <a:cxn ang="0">
                    <a:pos x="T10" y="T11"/>
                  </a:cxn>
                </a:cxnLst>
                <a:rect l="0" t="0" r="r" b="b"/>
                <a:pathLst>
                  <a:path w="251" h="260">
                    <a:moveTo>
                      <a:pt x="247" y="0"/>
                    </a:moveTo>
                    <a:cubicBezTo>
                      <a:pt x="0" y="248"/>
                      <a:pt x="0" y="248"/>
                      <a:pt x="0" y="248"/>
                    </a:cubicBezTo>
                    <a:cubicBezTo>
                      <a:pt x="1" y="250"/>
                      <a:pt x="2" y="252"/>
                      <a:pt x="3" y="255"/>
                    </a:cubicBezTo>
                    <a:cubicBezTo>
                      <a:pt x="4" y="257"/>
                      <a:pt x="4" y="258"/>
                      <a:pt x="4" y="260"/>
                    </a:cubicBezTo>
                    <a:cubicBezTo>
                      <a:pt x="251" y="13"/>
                      <a:pt x="251" y="13"/>
                      <a:pt x="251" y="13"/>
                    </a:cubicBezTo>
                    <a:cubicBezTo>
                      <a:pt x="250" y="10"/>
                      <a:pt x="249" y="5"/>
                      <a:pt x="24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1" name="Freeform 418"/>
              <p:cNvSpPr/>
              <p:nvPr/>
            </p:nvSpPr>
            <p:spPr bwMode="auto">
              <a:xfrm>
                <a:off x="1139" y="1931"/>
                <a:ext cx="621" cy="612"/>
              </a:xfrm>
              <a:custGeom>
                <a:avLst/>
                <a:gdLst>
                  <a:gd name="T0" fmla="*/ 252 w 263"/>
                  <a:gd name="T1" fmla="*/ 0 h 259"/>
                  <a:gd name="T2" fmla="*/ 0 w 263"/>
                  <a:gd name="T3" fmla="*/ 253 h 259"/>
                  <a:gd name="T4" fmla="*/ 11 w 263"/>
                  <a:gd name="T5" fmla="*/ 259 h 259"/>
                  <a:gd name="T6" fmla="*/ 263 w 263"/>
                  <a:gd name="T7" fmla="*/ 6 h 259"/>
                  <a:gd name="T8" fmla="*/ 261 w 263"/>
                  <a:gd name="T9" fmla="*/ 5 h 259"/>
                  <a:gd name="T10" fmla="*/ 252 w 263"/>
                  <a:gd name="T11" fmla="*/ 0 h 259"/>
                </a:gdLst>
                <a:ahLst/>
                <a:cxnLst>
                  <a:cxn ang="0">
                    <a:pos x="T0" y="T1"/>
                  </a:cxn>
                  <a:cxn ang="0">
                    <a:pos x="T2" y="T3"/>
                  </a:cxn>
                  <a:cxn ang="0">
                    <a:pos x="T4" y="T5"/>
                  </a:cxn>
                  <a:cxn ang="0">
                    <a:pos x="T6" y="T7"/>
                  </a:cxn>
                  <a:cxn ang="0">
                    <a:pos x="T8" y="T9"/>
                  </a:cxn>
                  <a:cxn ang="0">
                    <a:pos x="T10" y="T11"/>
                  </a:cxn>
                </a:cxnLst>
                <a:rect l="0" t="0" r="r" b="b"/>
                <a:pathLst>
                  <a:path w="263" h="259">
                    <a:moveTo>
                      <a:pt x="252" y="0"/>
                    </a:moveTo>
                    <a:cubicBezTo>
                      <a:pt x="0" y="253"/>
                      <a:pt x="0" y="253"/>
                      <a:pt x="0" y="253"/>
                    </a:cubicBezTo>
                    <a:cubicBezTo>
                      <a:pt x="4" y="255"/>
                      <a:pt x="7" y="256"/>
                      <a:pt x="11" y="259"/>
                    </a:cubicBezTo>
                    <a:cubicBezTo>
                      <a:pt x="263" y="6"/>
                      <a:pt x="263" y="6"/>
                      <a:pt x="263" y="6"/>
                    </a:cubicBezTo>
                    <a:cubicBezTo>
                      <a:pt x="263" y="5"/>
                      <a:pt x="262" y="5"/>
                      <a:pt x="261" y="5"/>
                    </a:cubicBezTo>
                    <a:cubicBezTo>
                      <a:pt x="260" y="4"/>
                      <a:pt x="256" y="2"/>
                      <a:pt x="2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2" name="Freeform 419"/>
              <p:cNvSpPr/>
              <p:nvPr/>
            </p:nvSpPr>
            <p:spPr bwMode="auto">
              <a:xfrm>
                <a:off x="1987" y="1763"/>
                <a:ext cx="31" cy="26"/>
              </a:xfrm>
              <a:custGeom>
                <a:avLst/>
                <a:gdLst>
                  <a:gd name="T0" fmla="*/ 10 w 13"/>
                  <a:gd name="T1" fmla="*/ 0 h 11"/>
                  <a:gd name="T2" fmla="*/ 0 w 13"/>
                  <a:gd name="T3" fmla="*/ 7 h 11"/>
                  <a:gd name="T4" fmla="*/ 3 w 13"/>
                  <a:gd name="T5" fmla="*/ 11 h 11"/>
                  <a:gd name="T6" fmla="*/ 13 w 13"/>
                  <a:gd name="T7" fmla="*/ 0 h 11"/>
                  <a:gd name="T8" fmla="*/ 10 w 13"/>
                  <a:gd name="T9" fmla="*/ 0 h 11"/>
                </a:gdLst>
                <a:ahLst/>
                <a:cxnLst>
                  <a:cxn ang="0">
                    <a:pos x="T0" y="T1"/>
                  </a:cxn>
                  <a:cxn ang="0">
                    <a:pos x="T2" y="T3"/>
                  </a:cxn>
                  <a:cxn ang="0">
                    <a:pos x="T4" y="T5"/>
                  </a:cxn>
                  <a:cxn ang="0">
                    <a:pos x="T6" y="T7"/>
                  </a:cxn>
                  <a:cxn ang="0">
                    <a:pos x="T8" y="T9"/>
                  </a:cxn>
                </a:cxnLst>
                <a:rect l="0" t="0" r="r" b="b"/>
                <a:pathLst>
                  <a:path w="13" h="11">
                    <a:moveTo>
                      <a:pt x="10" y="0"/>
                    </a:moveTo>
                    <a:cubicBezTo>
                      <a:pt x="5" y="0"/>
                      <a:pt x="0" y="2"/>
                      <a:pt x="0" y="7"/>
                    </a:cubicBezTo>
                    <a:cubicBezTo>
                      <a:pt x="0" y="8"/>
                      <a:pt x="1" y="9"/>
                      <a:pt x="3" y="11"/>
                    </a:cubicBezTo>
                    <a:cubicBezTo>
                      <a:pt x="13" y="0"/>
                      <a:pt x="13" y="0"/>
                      <a:pt x="13" y="0"/>
                    </a:cubicBezTo>
                    <a:cubicBezTo>
                      <a:pt x="12" y="0"/>
                      <a:pt x="11"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3" name="Freeform 420"/>
              <p:cNvSpPr/>
              <p:nvPr/>
            </p:nvSpPr>
            <p:spPr bwMode="auto">
              <a:xfrm>
                <a:off x="1184" y="1954"/>
                <a:ext cx="631" cy="629"/>
              </a:xfrm>
              <a:custGeom>
                <a:avLst/>
                <a:gdLst>
                  <a:gd name="T0" fmla="*/ 255 w 267"/>
                  <a:gd name="T1" fmla="*/ 0 h 266"/>
                  <a:gd name="T2" fmla="*/ 0 w 267"/>
                  <a:gd name="T3" fmla="*/ 255 h 266"/>
                  <a:gd name="T4" fmla="*/ 3 w 267"/>
                  <a:gd name="T5" fmla="*/ 259 h 266"/>
                  <a:gd name="T6" fmla="*/ 6 w 267"/>
                  <a:gd name="T7" fmla="*/ 259 h 266"/>
                  <a:gd name="T8" fmla="*/ 6 w 267"/>
                  <a:gd name="T9" fmla="*/ 262 h 266"/>
                  <a:gd name="T10" fmla="*/ 7 w 267"/>
                  <a:gd name="T11" fmla="*/ 266 h 266"/>
                  <a:gd name="T12" fmla="*/ 267 w 267"/>
                  <a:gd name="T13" fmla="*/ 6 h 266"/>
                  <a:gd name="T14" fmla="*/ 255 w 267"/>
                  <a:gd name="T15" fmla="*/ 0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266">
                    <a:moveTo>
                      <a:pt x="255" y="0"/>
                    </a:moveTo>
                    <a:cubicBezTo>
                      <a:pt x="0" y="255"/>
                      <a:pt x="0" y="255"/>
                      <a:pt x="0" y="255"/>
                    </a:cubicBezTo>
                    <a:cubicBezTo>
                      <a:pt x="2" y="256"/>
                      <a:pt x="2" y="258"/>
                      <a:pt x="3" y="259"/>
                    </a:cubicBezTo>
                    <a:cubicBezTo>
                      <a:pt x="6" y="259"/>
                      <a:pt x="6" y="259"/>
                      <a:pt x="6" y="259"/>
                    </a:cubicBezTo>
                    <a:cubicBezTo>
                      <a:pt x="6" y="262"/>
                      <a:pt x="6" y="262"/>
                      <a:pt x="6" y="262"/>
                    </a:cubicBezTo>
                    <a:cubicBezTo>
                      <a:pt x="6" y="263"/>
                      <a:pt x="6" y="265"/>
                      <a:pt x="7" y="266"/>
                    </a:cubicBezTo>
                    <a:cubicBezTo>
                      <a:pt x="267" y="6"/>
                      <a:pt x="267" y="6"/>
                      <a:pt x="267" y="6"/>
                    </a:cubicBezTo>
                    <a:cubicBezTo>
                      <a:pt x="263" y="4"/>
                      <a:pt x="259" y="2"/>
                      <a:pt x="2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4" name="Freeform 421"/>
              <p:cNvSpPr/>
              <p:nvPr/>
            </p:nvSpPr>
            <p:spPr bwMode="auto">
              <a:xfrm>
                <a:off x="1992" y="1772"/>
                <a:ext cx="57" cy="80"/>
              </a:xfrm>
              <a:custGeom>
                <a:avLst/>
                <a:gdLst>
                  <a:gd name="T0" fmla="*/ 23 w 24"/>
                  <a:gd name="T1" fmla="*/ 0 h 34"/>
                  <a:gd name="T2" fmla="*/ 0 w 24"/>
                  <a:gd name="T3" fmla="*/ 23 h 34"/>
                  <a:gd name="T4" fmla="*/ 5 w 24"/>
                  <a:gd name="T5" fmla="*/ 31 h 34"/>
                  <a:gd name="T6" fmla="*/ 5 w 24"/>
                  <a:gd name="T7" fmla="*/ 34 h 34"/>
                  <a:gd name="T8" fmla="*/ 16 w 24"/>
                  <a:gd name="T9" fmla="*/ 23 h 34"/>
                  <a:gd name="T10" fmla="*/ 24 w 24"/>
                  <a:gd name="T11" fmla="*/ 0 h 34"/>
                  <a:gd name="T12" fmla="*/ 23 w 24"/>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4" h="34">
                    <a:moveTo>
                      <a:pt x="23" y="0"/>
                    </a:moveTo>
                    <a:cubicBezTo>
                      <a:pt x="0" y="23"/>
                      <a:pt x="0" y="23"/>
                      <a:pt x="0" y="23"/>
                    </a:cubicBezTo>
                    <a:cubicBezTo>
                      <a:pt x="2" y="25"/>
                      <a:pt x="5" y="28"/>
                      <a:pt x="5" y="31"/>
                    </a:cubicBezTo>
                    <a:cubicBezTo>
                      <a:pt x="6" y="32"/>
                      <a:pt x="6" y="33"/>
                      <a:pt x="5" y="34"/>
                    </a:cubicBezTo>
                    <a:cubicBezTo>
                      <a:pt x="16" y="23"/>
                      <a:pt x="16" y="23"/>
                      <a:pt x="16" y="23"/>
                    </a:cubicBezTo>
                    <a:cubicBezTo>
                      <a:pt x="19" y="15"/>
                      <a:pt x="21" y="7"/>
                      <a:pt x="24" y="0"/>
                    </a:cubicBezTo>
                    <a:cubicBezTo>
                      <a:pt x="24" y="0"/>
                      <a:pt x="23"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5" name="Freeform 422"/>
              <p:cNvSpPr/>
              <p:nvPr/>
            </p:nvSpPr>
            <p:spPr bwMode="auto">
              <a:xfrm>
                <a:off x="1978" y="1874"/>
                <a:ext cx="5" cy="4"/>
              </a:xfrm>
              <a:custGeom>
                <a:avLst/>
                <a:gdLst>
                  <a:gd name="T0" fmla="*/ 2 w 2"/>
                  <a:gd name="T1" fmla="*/ 0 h 2"/>
                  <a:gd name="T2" fmla="*/ 0 w 2"/>
                  <a:gd name="T3" fmla="*/ 1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1"/>
                      <a:pt x="0" y="1"/>
                    </a:cubicBezTo>
                    <a:cubicBezTo>
                      <a:pt x="0" y="2"/>
                      <a:pt x="0" y="2"/>
                      <a:pt x="0" y="2"/>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6" name="Freeform 423"/>
              <p:cNvSpPr/>
              <p:nvPr/>
            </p:nvSpPr>
            <p:spPr bwMode="auto">
              <a:xfrm>
                <a:off x="1210" y="1980"/>
                <a:ext cx="664" cy="658"/>
              </a:xfrm>
              <a:custGeom>
                <a:avLst/>
                <a:gdLst>
                  <a:gd name="T0" fmla="*/ 266 w 281"/>
                  <a:gd name="T1" fmla="*/ 0 h 278"/>
                  <a:gd name="T2" fmla="*/ 0 w 281"/>
                  <a:gd name="T3" fmla="*/ 265 h 278"/>
                  <a:gd name="T4" fmla="*/ 4 w 281"/>
                  <a:gd name="T5" fmla="*/ 278 h 278"/>
                  <a:gd name="T6" fmla="*/ 13 w 281"/>
                  <a:gd name="T7" fmla="*/ 270 h 278"/>
                  <a:gd name="T8" fmla="*/ 11 w 281"/>
                  <a:gd name="T9" fmla="*/ 262 h 278"/>
                  <a:gd name="T10" fmla="*/ 11 w 281"/>
                  <a:gd name="T11" fmla="*/ 260 h 278"/>
                  <a:gd name="T12" fmla="*/ 11 w 281"/>
                  <a:gd name="T13" fmla="*/ 258 h 278"/>
                  <a:gd name="T14" fmla="*/ 20 w 281"/>
                  <a:gd name="T15" fmla="*/ 262 h 278"/>
                  <a:gd name="T16" fmla="*/ 281 w 281"/>
                  <a:gd name="T17" fmla="*/ 1 h 278"/>
                  <a:gd name="T18" fmla="*/ 269 w 281"/>
                  <a:gd name="T19" fmla="*/ 1 h 278"/>
                  <a:gd name="T20" fmla="*/ 266 w 281"/>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278">
                    <a:moveTo>
                      <a:pt x="266" y="0"/>
                    </a:moveTo>
                    <a:cubicBezTo>
                      <a:pt x="0" y="265"/>
                      <a:pt x="0" y="265"/>
                      <a:pt x="0" y="265"/>
                    </a:cubicBezTo>
                    <a:cubicBezTo>
                      <a:pt x="2" y="269"/>
                      <a:pt x="2" y="275"/>
                      <a:pt x="4" y="278"/>
                    </a:cubicBezTo>
                    <a:cubicBezTo>
                      <a:pt x="13" y="270"/>
                      <a:pt x="13" y="270"/>
                      <a:pt x="13" y="270"/>
                    </a:cubicBezTo>
                    <a:cubicBezTo>
                      <a:pt x="12" y="267"/>
                      <a:pt x="11" y="265"/>
                      <a:pt x="11" y="262"/>
                    </a:cubicBezTo>
                    <a:cubicBezTo>
                      <a:pt x="11" y="261"/>
                      <a:pt x="11" y="261"/>
                      <a:pt x="11" y="260"/>
                    </a:cubicBezTo>
                    <a:cubicBezTo>
                      <a:pt x="11" y="259"/>
                      <a:pt x="11" y="258"/>
                      <a:pt x="11" y="258"/>
                    </a:cubicBezTo>
                    <a:cubicBezTo>
                      <a:pt x="14" y="260"/>
                      <a:pt x="17" y="261"/>
                      <a:pt x="20" y="262"/>
                    </a:cubicBezTo>
                    <a:cubicBezTo>
                      <a:pt x="281" y="1"/>
                      <a:pt x="281" y="1"/>
                      <a:pt x="281" y="1"/>
                    </a:cubicBezTo>
                    <a:cubicBezTo>
                      <a:pt x="269" y="1"/>
                      <a:pt x="269" y="1"/>
                      <a:pt x="269" y="1"/>
                    </a:cubicBezTo>
                    <a:cubicBezTo>
                      <a:pt x="268" y="1"/>
                      <a:pt x="267" y="0"/>
                      <a:pt x="26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7" name="Freeform 424"/>
              <p:cNvSpPr/>
              <p:nvPr/>
            </p:nvSpPr>
            <p:spPr bwMode="auto">
              <a:xfrm>
                <a:off x="1238" y="2643"/>
                <a:ext cx="35" cy="35"/>
              </a:xfrm>
              <a:custGeom>
                <a:avLst/>
                <a:gdLst>
                  <a:gd name="T0" fmla="*/ 6 w 15"/>
                  <a:gd name="T1" fmla="*/ 0 h 15"/>
                  <a:gd name="T2" fmla="*/ 0 w 15"/>
                  <a:gd name="T3" fmla="*/ 6 h 15"/>
                  <a:gd name="T4" fmla="*/ 7 w 15"/>
                  <a:gd name="T5" fmla="*/ 15 h 15"/>
                  <a:gd name="T6" fmla="*/ 15 w 15"/>
                  <a:gd name="T7" fmla="*/ 7 h 15"/>
                  <a:gd name="T8" fmla="*/ 14 w 15"/>
                  <a:gd name="T9" fmla="*/ 5 h 15"/>
                  <a:gd name="T10" fmla="*/ 6 w 15"/>
                  <a:gd name="T11" fmla="*/ 0 h 15"/>
                  <a:gd name="T12" fmla="*/ 6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6" y="0"/>
                    </a:moveTo>
                    <a:cubicBezTo>
                      <a:pt x="0" y="6"/>
                      <a:pt x="0" y="6"/>
                      <a:pt x="0" y="6"/>
                    </a:cubicBezTo>
                    <a:cubicBezTo>
                      <a:pt x="2" y="9"/>
                      <a:pt x="5" y="12"/>
                      <a:pt x="7" y="15"/>
                    </a:cubicBezTo>
                    <a:cubicBezTo>
                      <a:pt x="15" y="7"/>
                      <a:pt x="15" y="7"/>
                      <a:pt x="15" y="7"/>
                    </a:cubicBezTo>
                    <a:cubicBezTo>
                      <a:pt x="15" y="6"/>
                      <a:pt x="14" y="6"/>
                      <a:pt x="14" y="5"/>
                    </a:cubicBezTo>
                    <a:cubicBezTo>
                      <a:pt x="11" y="3"/>
                      <a:pt x="8" y="2"/>
                      <a:pt x="6" y="0"/>
                    </a:cubicBezTo>
                    <a:cubicBezTo>
                      <a:pt x="6" y="0"/>
                      <a:pt x="6" y="0"/>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8" name="Freeform 425"/>
              <p:cNvSpPr/>
              <p:nvPr/>
            </p:nvSpPr>
            <p:spPr bwMode="auto">
              <a:xfrm>
                <a:off x="1995" y="1878"/>
                <a:ext cx="21" cy="36"/>
              </a:xfrm>
              <a:custGeom>
                <a:avLst/>
                <a:gdLst>
                  <a:gd name="T0" fmla="*/ 9 w 9"/>
                  <a:gd name="T1" fmla="*/ 0 h 15"/>
                  <a:gd name="T2" fmla="*/ 0 w 9"/>
                  <a:gd name="T3" fmla="*/ 8 h 15"/>
                  <a:gd name="T4" fmla="*/ 5 w 9"/>
                  <a:gd name="T5" fmla="*/ 15 h 15"/>
                  <a:gd name="T6" fmla="*/ 9 w 9"/>
                  <a:gd name="T7" fmla="*/ 0 h 15"/>
                </a:gdLst>
                <a:ahLst/>
                <a:cxnLst>
                  <a:cxn ang="0">
                    <a:pos x="T0" y="T1"/>
                  </a:cxn>
                  <a:cxn ang="0">
                    <a:pos x="T2" y="T3"/>
                  </a:cxn>
                  <a:cxn ang="0">
                    <a:pos x="T4" y="T5"/>
                  </a:cxn>
                  <a:cxn ang="0">
                    <a:pos x="T6" y="T7"/>
                  </a:cxn>
                </a:cxnLst>
                <a:rect l="0" t="0" r="r" b="b"/>
                <a:pathLst>
                  <a:path w="9" h="15">
                    <a:moveTo>
                      <a:pt x="9" y="0"/>
                    </a:moveTo>
                    <a:cubicBezTo>
                      <a:pt x="0" y="8"/>
                      <a:pt x="0" y="8"/>
                      <a:pt x="0" y="8"/>
                    </a:cubicBezTo>
                    <a:cubicBezTo>
                      <a:pt x="2" y="11"/>
                      <a:pt x="4" y="13"/>
                      <a:pt x="5" y="15"/>
                    </a:cubicBezTo>
                    <a:cubicBezTo>
                      <a:pt x="6" y="10"/>
                      <a:pt x="8" y="5"/>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9" name="Freeform 426"/>
              <p:cNvSpPr/>
              <p:nvPr/>
            </p:nvSpPr>
            <p:spPr bwMode="auto">
              <a:xfrm>
                <a:off x="1276" y="1992"/>
                <a:ext cx="633" cy="653"/>
              </a:xfrm>
              <a:custGeom>
                <a:avLst/>
                <a:gdLst>
                  <a:gd name="T0" fmla="*/ 265 w 268"/>
                  <a:gd name="T1" fmla="*/ 0 h 276"/>
                  <a:gd name="T2" fmla="*/ 0 w 268"/>
                  <a:gd name="T3" fmla="*/ 265 h 276"/>
                  <a:gd name="T4" fmla="*/ 2 w 268"/>
                  <a:gd name="T5" fmla="*/ 270 h 276"/>
                  <a:gd name="T6" fmla="*/ 5 w 268"/>
                  <a:gd name="T7" fmla="*/ 276 h 276"/>
                  <a:gd name="T8" fmla="*/ 268 w 268"/>
                  <a:gd name="T9" fmla="*/ 13 h 276"/>
                  <a:gd name="T10" fmla="*/ 265 w 268"/>
                  <a:gd name="T11" fmla="*/ 0 h 276"/>
                </a:gdLst>
                <a:ahLst/>
                <a:cxnLst>
                  <a:cxn ang="0">
                    <a:pos x="T0" y="T1"/>
                  </a:cxn>
                  <a:cxn ang="0">
                    <a:pos x="T2" y="T3"/>
                  </a:cxn>
                  <a:cxn ang="0">
                    <a:pos x="T4" y="T5"/>
                  </a:cxn>
                  <a:cxn ang="0">
                    <a:pos x="T6" y="T7"/>
                  </a:cxn>
                  <a:cxn ang="0">
                    <a:pos x="T8" y="T9"/>
                  </a:cxn>
                  <a:cxn ang="0">
                    <a:pos x="T10" y="T11"/>
                  </a:cxn>
                </a:cxnLst>
                <a:rect l="0" t="0" r="r" b="b"/>
                <a:pathLst>
                  <a:path w="268" h="276">
                    <a:moveTo>
                      <a:pt x="265" y="0"/>
                    </a:moveTo>
                    <a:cubicBezTo>
                      <a:pt x="0" y="265"/>
                      <a:pt x="0" y="265"/>
                      <a:pt x="0" y="265"/>
                    </a:cubicBezTo>
                    <a:cubicBezTo>
                      <a:pt x="0" y="267"/>
                      <a:pt x="1" y="268"/>
                      <a:pt x="2" y="270"/>
                    </a:cubicBezTo>
                    <a:cubicBezTo>
                      <a:pt x="4" y="271"/>
                      <a:pt x="4" y="274"/>
                      <a:pt x="5" y="276"/>
                    </a:cubicBezTo>
                    <a:cubicBezTo>
                      <a:pt x="268" y="13"/>
                      <a:pt x="268" y="13"/>
                      <a:pt x="268" y="13"/>
                    </a:cubicBezTo>
                    <a:cubicBezTo>
                      <a:pt x="268" y="8"/>
                      <a:pt x="268" y="4"/>
                      <a:pt x="26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0" name="Freeform 427"/>
              <p:cNvSpPr/>
              <p:nvPr/>
            </p:nvSpPr>
            <p:spPr bwMode="auto">
              <a:xfrm>
                <a:off x="1240" y="2687"/>
                <a:ext cx="5" cy="3"/>
              </a:xfrm>
              <a:custGeom>
                <a:avLst/>
                <a:gdLst>
                  <a:gd name="T0" fmla="*/ 0 w 2"/>
                  <a:gd name="T1" fmla="*/ 0 h 1"/>
                  <a:gd name="T2" fmla="*/ 1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1"/>
                    </a:cubicBezTo>
                    <a:cubicBezTo>
                      <a:pt x="2" y="0"/>
                      <a:pt x="2" y="0"/>
                      <a:pt x="2" y="0"/>
                    </a:cubicBezTo>
                    <a:cubicBezTo>
                      <a:pt x="1" y="0"/>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1" name="Freeform 428"/>
              <p:cNvSpPr/>
              <p:nvPr/>
            </p:nvSpPr>
            <p:spPr bwMode="auto">
              <a:xfrm>
                <a:off x="1302" y="2207"/>
                <a:ext cx="489" cy="476"/>
              </a:xfrm>
              <a:custGeom>
                <a:avLst/>
                <a:gdLst>
                  <a:gd name="T0" fmla="*/ 207 w 207"/>
                  <a:gd name="T1" fmla="*/ 0 h 201"/>
                  <a:gd name="T2" fmla="*/ 207 w 207"/>
                  <a:gd name="T3" fmla="*/ 0 h 201"/>
                  <a:gd name="T4" fmla="*/ 194 w 207"/>
                  <a:gd name="T5" fmla="*/ 6 h 201"/>
                  <a:gd name="T6" fmla="*/ 194 w 207"/>
                  <a:gd name="T7" fmla="*/ 6 h 201"/>
                  <a:gd name="T8" fmla="*/ 186 w 207"/>
                  <a:gd name="T9" fmla="*/ 10 h 201"/>
                  <a:gd name="T10" fmla="*/ 185 w 207"/>
                  <a:gd name="T11" fmla="*/ 10 h 201"/>
                  <a:gd name="T12" fmla="*/ 0 w 207"/>
                  <a:gd name="T13" fmla="*/ 194 h 201"/>
                  <a:gd name="T14" fmla="*/ 6 w 207"/>
                  <a:gd name="T15" fmla="*/ 200 h 201"/>
                  <a:gd name="T16" fmla="*/ 7 w 207"/>
                  <a:gd name="T17" fmla="*/ 199 h 201"/>
                  <a:gd name="T18" fmla="*/ 10 w 207"/>
                  <a:gd name="T19" fmla="*/ 200 h 201"/>
                  <a:gd name="T20" fmla="*/ 10 w 207"/>
                  <a:gd name="T21" fmla="*/ 201 h 201"/>
                  <a:gd name="T22" fmla="*/ 207 w 207"/>
                  <a:gd name="T23" fmla="*/ 4 h 201"/>
                  <a:gd name="T24" fmla="*/ 207 w 207"/>
                  <a:gd name="T25" fmla="*/ 4 h 201"/>
                  <a:gd name="T26" fmla="*/ 207 w 207"/>
                  <a:gd name="T2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 h="201">
                    <a:moveTo>
                      <a:pt x="207" y="0"/>
                    </a:moveTo>
                    <a:cubicBezTo>
                      <a:pt x="207" y="0"/>
                      <a:pt x="207" y="0"/>
                      <a:pt x="207" y="0"/>
                    </a:cubicBezTo>
                    <a:cubicBezTo>
                      <a:pt x="203" y="1"/>
                      <a:pt x="197" y="6"/>
                      <a:pt x="194" y="6"/>
                    </a:cubicBezTo>
                    <a:cubicBezTo>
                      <a:pt x="194" y="6"/>
                      <a:pt x="194" y="6"/>
                      <a:pt x="194" y="6"/>
                    </a:cubicBezTo>
                    <a:cubicBezTo>
                      <a:pt x="191" y="6"/>
                      <a:pt x="191" y="10"/>
                      <a:pt x="186" y="10"/>
                    </a:cubicBezTo>
                    <a:cubicBezTo>
                      <a:pt x="185" y="10"/>
                      <a:pt x="185" y="10"/>
                      <a:pt x="185" y="10"/>
                    </a:cubicBezTo>
                    <a:cubicBezTo>
                      <a:pt x="0" y="194"/>
                      <a:pt x="0" y="194"/>
                      <a:pt x="0" y="194"/>
                    </a:cubicBezTo>
                    <a:cubicBezTo>
                      <a:pt x="2" y="196"/>
                      <a:pt x="4" y="198"/>
                      <a:pt x="6" y="200"/>
                    </a:cubicBezTo>
                    <a:cubicBezTo>
                      <a:pt x="7" y="200"/>
                      <a:pt x="7" y="199"/>
                      <a:pt x="7" y="199"/>
                    </a:cubicBezTo>
                    <a:cubicBezTo>
                      <a:pt x="7" y="199"/>
                      <a:pt x="8" y="200"/>
                      <a:pt x="10" y="200"/>
                    </a:cubicBezTo>
                    <a:cubicBezTo>
                      <a:pt x="10" y="200"/>
                      <a:pt x="10" y="201"/>
                      <a:pt x="10" y="201"/>
                    </a:cubicBezTo>
                    <a:cubicBezTo>
                      <a:pt x="207" y="4"/>
                      <a:pt x="207" y="4"/>
                      <a:pt x="207" y="4"/>
                    </a:cubicBezTo>
                    <a:cubicBezTo>
                      <a:pt x="207" y="4"/>
                      <a:pt x="207" y="4"/>
                      <a:pt x="207" y="4"/>
                    </a:cubicBezTo>
                    <a:cubicBezTo>
                      <a:pt x="207" y="3"/>
                      <a:pt x="207" y="2"/>
                      <a:pt x="20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2" name="Freeform 429"/>
              <p:cNvSpPr/>
              <p:nvPr/>
            </p:nvSpPr>
            <p:spPr bwMode="auto">
              <a:xfrm>
                <a:off x="1961" y="1994"/>
                <a:ext cx="26" cy="36"/>
              </a:xfrm>
              <a:custGeom>
                <a:avLst/>
                <a:gdLst>
                  <a:gd name="T0" fmla="*/ 11 w 11"/>
                  <a:gd name="T1" fmla="*/ 0 h 15"/>
                  <a:gd name="T2" fmla="*/ 0 w 11"/>
                  <a:gd name="T3" fmla="*/ 6 h 15"/>
                  <a:gd name="T4" fmla="*/ 7 w 11"/>
                  <a:gd name="T5" fmla="*/ 15 h 15"/>
                  <a:gd name="T6" fmla="*/ 9 w 11"/>
                  <a:gd name="T7" fmla="*/ 13 h 15"/>
                  <a:gd name="T8" fmla="*/ 11 w 11"/>
                  <a:gd name="T9" fmla="*/ 0 h 15"/>
                </a:gdLst>
                <a:ahLst/>
                <a:cxnLst>
                  <a:cxn ang="0">
                    <a:pos x="T0" y="T1"/>
                  </a:cxn>
                  <a:cxn ang="0">
                    <a:pos x="T2" y="T3"/>
                  </a:cxn>
                  <a:cxn ang="0">
                    <a:pos x="T4" y="T5"/>
                  </a:cxn>
                  <a:cxn ang="0">
                    <a:pos x="T6" y="T7"/>
                  </a:cxn>
                  <a:cxn ang="0">
                    <a:pos x="T8" y="T9"/>
                  </a:cxn>
                </a:cxnLst>
                <a:rect l="0" t="0" r="r" b="b"/>
                <a:pathLst>
                  <a:path w="11" h="15">
                    <a:moveTo>
                      <a:pt x="11" y="0"/>
                    </a:moveTo>
                    <a:cubicBezTo>
                      <a:pt x="7" y="4"/>
                      <a:pt x="2" y="6"/>
                      <a:pt x="0" y="6"/>
                    </a:cubicBezTo>
                    <a:cubicBezTo>
                      <a:pt x="4" y="8"/>
                      <a:pt x="6" y="12"/>
                      <a:pt x="7" y="15"/>
                    </a:cubicBezTo>
                    <a:cubicBezTo>
                      <a:pt x="9" y="13"/>
                      <a:pt x="9" y="13"/>
                      <a:pt x="9" y="13"/>
                    </a:cubicBezTo>
                    <a:cubicBezTo>
                      <a:pt x="10" y="9"/>
                      <a:pt x="10" y="5"/>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3" name="Freeform 430"/>
              <p:cNvSpPr/>
              <p:nvPr/>
            </p:nvSpPr>
            <p:spPr bwMode="auto">
              <a:xfrm>
                <a:off x="1798" y="2056"/>
                <a:ext cx="130" cy="128"/>
              </a:xfrm>
              <a:custGeom>
                <a:avLst/>
                <a:gdLst>
                  <a:gd name="T0" fmla="*/ 48 w 55"/>
                  <a:gd name="T1" fmla="*/ 0 h 54"/>
                  <a:gd name="T2" fmla="*/ 0 w 55"/>
                  <a:gd name="T3" fmla="*/ 48 h 54"/>
                  <a:gd name="T4" fmla="*/ 0 w 55"/>
                  <a:gd name="T5" fmla="*/ 48 h 54"/>
                  <a:gd name="T6" fmla="*/ 5 w 55"/>
                  <a:gd name="T7" fmla="*/ 54 h 54"/>
                  <a:gd name="T8" fmla="*/ 5 w 55"/>
                  <a:gd name="T9" fmla="*/ 54 h 54"/>
                  <a:gd name="T10" fmla="*/ 5 w 55"/>
                  <a:gd name="T11" fmla="*/ 52 h 54"/>
                  <a:gd name="T12" fmla="*/ 5 w 55"/>
                  <a:gd name="T13" fmla="*/ 50 h 54"/>
                  <a:gd name="T14" fmla="*/ 5 w 55"/>
                  <a:gd name="T15" fmla="*/ 50 h 54"/>
                  <a:gd name="T16" fmla="*/ 8 w 55"/>
                  <a:gd name="T17" fmla="*/ 50 h 54"/>
                  <a:gd name="T18" fmla="*/ 8 w 55"/>
                  <a:gd name="T19" fmla="*/ 50 h 54"/>
                  <a:gd name="T20" fmla="*/ 12 w 55"/>
                  <a:gd name="T21" fmla="*/ 53 h 54"/>
                  <a:gd name="T22" fmla="*/ 12 w 55"/>
                  <a:gd name="T23" fmla="*/ 53 h 54"/>
                  <a:gd name="T24" fmla="*/ 55 w 55"/>
                  <a:gd name="T25" fmla="*/ 10 h 54"/>
                  <a:gd name="T26" fmla="*/ 48 w 55"/>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4">
                    <a:moveTo>
                      <a:pt x="48" y="0"/>
                    </a:moveTo>
                    <a:cubicBezTo>
                      <a:pt x="0" y="48"/>
                      <a:pt x="0" y="48"/>
                      <a:pt x="0" y="48"/>
                    </a:cubicBezTo>
                    <a:cubicBezTo>
                      <a:pt x="0" y="48"/>
                      <a:pt x="0" y="48"/>
                      <a:pt x="0" y="48"/>
                    </a:cubicBezTo>
                    <a:cubicBezTo>
                      <a:pt x="2" y="50"/>
                      <a:pt x="4" y="53"/>
                      <a:pt x="5" y="54"/>
                    </a:cubicBezTo>
                    <a:cubicBezTo>
                      <a:pt x="5" y="54"/>
                      <a:pt x="5" y="54"/>
                      <a:pt x="5" y="54"/>
                    </a:cubicBezTo>
                    <a:cubicBezTo>
                      <a:pt x="5" y="54"/>
                      <a:pt x="5" y="53"/>
                      <a:pt x="5" y="52"/>
                    </a:cubicBezTo>
                    <a:cubicBezTo>
                      <a:pt x="5" y="51"/>
                      <a:pt x="5" y="50"/>
                      <a:pt x="5" y="50"/>
                    </a:cubicBezTo>
                    <a:cubicBezTo>
                      <a:pt x="5" y="50"/>
                      <a:pt x="5" y="50"/>
                      <a:pt x="5" y="50"/>
                    </a:cubicBezTo>
                    <a:cubicBezTo>
                      <a:pt x="6" y="50"/>
                      <a:pt x="7" y="50"/>
                      <a:pt x="8" y="50"/>
                    </a:cubicBezTo>
                    <a:cubicBezTo>
                      <a:pt x="8" y="50"/>
                      <a:pt x="8" y="50"/>
                      <a:pt x="8" y="50"/>
                    </a:cubicBezTo>
                    <a:cubicBezTo>
                      <a:pt x="8" y="51"/>
                      <a:pt x="10" y="52"/>
                      <a:pt x="12" y="53"/>
                    </a:cubicBezTo>
                    <a:cubicBezTo>
                      <a:pt x="12" y="53"/>
                      <a:pt x="12" y="53"/>
                      <a:pt x="12" y="53"/>
                    </a:cubicBezTo>
                    <a:cubicBezTo>
                      <a:pt x="55" y="10"/>
                      <a:pt x="55" y="10"/>
                      <a:pt x="55" y="10"/>
                    </a:cubicBezTo>
                    <a:cubicBezTo>
                      <a:pt x="53" y="7"/>
                      <a:pt x="50" y="3"/>
                      <a:pt x="4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4" name="Freeform 431"/>
              <p:cNvSpPr/>
              <p:nvPr/>
            </p:nvSpPr>
            <p:spPr bwMode="auto">
              <a:xfrm>
                <a:off x="1269" y="2685"/>
                <a:ext cx="30" cy="36"/>
              </a:xfrm>
              <a:custGeom>
                <a:avLst/>
                <a:gdLst>
                  <a:gd name="T0" fmla="*/ 7 w 13"/>
                  <a:gd name="T1" fmla="*/ 0 h 15"/>
                  <a:gd name="T2" fmla="*/ 0 w 13"/>
                  <a:gd name="T3" fmla="*/ 7 h 15"/>
                  <a:gd name="T4" fmla="*/ 3 w 13"/>
                  <a:gd name="T5" fmla="*/ 9 h 15"/>
                  <a:gd name="T6" fmla="*/ 8 w 13"/>
                  <a:gd name="T7" fmla="*/ 15 h 15"/>
                  <a:gd name="T8" fmla="*/ 13 w 13"/>
                  <a:gd name="T9" fmla="*/ 10 h 15"/>
                  <a:gd name="T10" fmla="*/ 7 w 13"/>
                  <a:gd name="T11" fmla="*/ 0 h 15"/>
                  <a:gd name="T12" fmla="*/ 7 w 1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7" y="0"/>
                    </a:moveTo>
                    <a:cubicBezTo>
                      <a:pt x="0" y="7"/>
                      <a:pt x="0" y="7"/>
                      <a:pt x="0" y="7"/>
                    </a:cubicBezTo>
                    <a:cubicBezTo>
                      <a:pt x="1" y="7"/>
                      <a:pt x="2" y="8"/>
                      <a:pt x="3" y="9"/>
                    </a:cubicBezTo>
                    <a:cubicBezTo>
                      <a:pt x="5" y="11"/>
                      <a:pt x="7" y="13"/>
                      <a:pt x="8" y="15"/>
                    </a:cubicBezTo>
                    <a:cubicBezTo>
                      <a:pt x="13" y="10"/>
                      <a:pt x="13" y="10"/>
                      <a:pt x="13" y="10"/>
                    </a:cubicBezTo>
                    <a:cubicBezTo>
                      <a:pt x="11" y="7"/>
                      <a:pt x="8" y="4"/>
                      <a:pt x="7" y="0"/>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5" name="Freeform 432"/>
              <p:cNvSpPr/>
              <p:nvPr/>
            </p:nvSpPr>
            <p:spPr bwMode="auto">
              <a:xfrm>
                <a:off x="1299" y="2732"/>
                <a:ext cx="26" cy="36"/>
              </a:xfrm>
              <a:custGeom>
                <a:avLst/>
                <a:gdLst>
                  <a:gd name="T0" fmla="*/ 6 w 11"/>
                  <a:gd name="T1" fmla="*/ 0 h 15"/>
                  <a:gd name="T2" fmla="*/ 6 w 11"/>
                  <a:gd name="T3" fmla="*/ 0 h 15"/>
                  <a:gd name="T4" fmla="*/ 0 w 11"/>
                  <a:gd name="T5" fmla="*/ 6 h 15"/>
                  <a:gd name="T6" fmla="*/ 0 w 11"/>
                  <a:gd name="T7" fmla="*/ 7 h 15"/>
                  <a:gd name="T8" fmla="*/ 2 w 11"/>
                  <a:gd name="T9" fmla="*/ 9 h 15"/>
                  <a:gd name="T10" fmla="*/ 7 w 11"/>
                  <a:gd name="T11" fmla="*/ 15 h 15"/>
                  <a:gd name="T12" fmla="*/ 11 w 11"/>
                  <a:gd name="T13" fmla="*/ 11 h 15"/>
                  <a:gd name="T14" fmla="*/ 11 w 11"/>
                  <a:gd name="T15" fmla="*/ 11 h 15"/>
                  <a:gd name="T16" fmla="*/ 6 w 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5">
                    <a:moveTo>
                      <a:pt x="6" y="0"/>
                    </a:moveTo>
                    <a:cubicBezTo>
                      <a:pt x="6" y="0"/>
                      <a:pt x="6" y="0"/>
                      <a:pt x="6" y="0"/>
                    </a:cubicBezTo>
                    <a:cubicBezTo>
                      <a:pt x="0" y="6"/>
                      <a:pt x="0" y="6"/>
                      <a:pt x="0" y="6"/>
                    </a:cubicBezTo>
                    <a:cubicBezTo>
                      <a:pt x="0" y="7"/>
                      <a:pt x="0" y="7"/>
                      <a:pt x="0" y="7"/>
                    </a:cubicBezTo>
                    <a:cubicBezTo>
                      <a:pt x="0" y="8"/>
                      <a:pt x="1" y="8"/>
                      <a:pt x="2" y="9"/>
                    </a:cubicBezTo>
                    <a:cubicBezTo>
                      <a:pt x="4" y="10"/>
                      <a:pt x="5" y="13"/>
                      <a:pt x="7" y="15"/>
                    </a:cubicBezTo>
                    <a:cubicBezTo>
                      <a:pt x="11" y="11"/>
                      <a:pt x="11" y="11"/>
                      <a:pt x="11" y="11"/>
                    </a:cubicBezTo>
                    <a:cubicBezTo>
                      <a:pt x="11" y="11"/>
                      <a:pt x="11" y="11"/>
                      <a:pt x="11" y="11"/>
                    </a:cubicBezTo>
                    <a:cubicBezTo>
                      <a:pt x="9" y="8"/>
                      <a:pt x="7" y="4"/>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6" name="Freeform 433"/>
              <p:cNvSpPr/>
              <p:nvPr/>
            </p:nvSpPr>
            <p:spPr bwMode="auto">
              <a:xfrm>
                <a:off x="1342" y="2224"/>
                <a:ext cx="513" cy="504"/>
              </a:xfrm>
              <a:custGeom>
                <a:avLst/>
                <a:gdLst>
                  <a:gd name="T0" fmla="*/ 207 w 217"/>
                  <a:gd name="T1" fmla="*/ 0 h 213"/>
                  <a:gd name="T2" fmla="*/ 198 w 217"/>
                  <a:gd name="T3" fmla="*/ 5 h 213"/>
                  <a:gd name="T4" fmla="*/ 198 w 217"/>
                  <a:gd name="T5" fmla="*/ 5 h 213"/>
                  <a:gd name="T6" fmla="*/ 0 w 217"/>
                  <a:gd name="T7" fmla="*/ 202 h 213"/>
                  <a:gd name="T8" fmla="*/ 5 w 217"/>
                  <a:gd name="T9" fmla="*/ 207 h 213"/>
                  <a:gd name="T10" fmla="*/ 5 w 217"/>
                  <a:gd name="T11" fmla="*/ 210 h 213"/>
                  <a:gd name="T12" fmla="*/ 5 w 217"/>
                  <a:gd name="T13" fmla="*/ 212 h 213"/>
                  <a:gd name="T14" fmla="*/ 6 w 217"/>
                  <a:gd name="T15" fmla="*/ 213 h 213"/>
                  <a:gd name="T16" fmla="*/ 195 w 217"/>
                  <a:gd name="T17" fmla="*/ 24 h 213"/>
                  <a:gd name="T18" fmla="*/ 198 w 217"/>
                  <a:gd name="T19" fmla="*/ 18 h 213"/>
                  <a:gd name="T20" fmla="*/ 198 w 217"/>
                  <a:gd name="T21" fmla="*/ 18 h 213"/>
                  <a:gd name="T22" fmla="*/ 191 w 217"/>
                  <a:gd name="T23" fmla="*/ 22 h 213"/>
                  <a:gd name="T24" fmla="*/ 191 w 217"/>
                  <a:gd name="T25" fmla="*/ 22 h 213"/>
                  <a:gd name="T26" fmla="*/ 211 w 217"/>
                  <a:gd name="T27" fmla="*/ 8 h 213"/>
                  <a:gd name="T28" fmla="*/ 211 w 217"/>
                  <a:gd name="T29" fmla="*/ 8 h 213"/>
                  <a:gd name="T30" fmla="*/ 217 w 217"/>
                  <a:gd name="T31" fmla="*/ 2 h 213"/>
                  <a:gd name="T32" fmla="*/ 207 w 217"/>
                  <a:gd name="T3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213">
                    <a:moveTo>
                      <a:pt x="207" y="0"/>
                    </a:moveTo>
                    <a:cubicBezTo>
                      <a:pt x="204" y="0"/>
                      <a:pt x="202" y="5"/>
                      <a:pt x="198" y="5"/>
                    </a:cubicBezTo>
                    <a:cubicBezTo>
                      <a:pt x="198" y="5"/>
                      <a:pt x="198" y="5"/>
                      <a:pt x="198" y="5"/>
                    </a:cubicBezTo>
                    <a:cubicBezTo>
                      <a:pt x="0" y="202"/>
                      <a:pt x="0" y="202"/>
                      <a:pt x="0" y="202"/>
                    </a:cubicBezTo>
                    <a:cubicBezTo>
                      <a:pt x="2" y="203"/>
                      <a:pt x="4" y="205"/>
                      <a:pt x="5" y="207"/>
                    </a:cubicBezTo>
                    <a:cubicBezTo>
                      <a:pt x="5" y="208"/>
                      <a:pt x="5" y="209"/>
                      <a:pt x="5" y="210"/>
                    </a:cubicBezTo>
                    <a:cubicBezTo>
                      <a:pt x="5" y="211"/>
                      <a:pt x="5" y="211"/>
                      <a:pt x="5" y="212"/>
                    </a:cubicBezTo>
                    <a:cubicBezTo>
                      <a:pt x="5" y="212"/>
                      <a:pt x="5" y="213"/>
                      <a:pt x="6" y="213"/>
                    </a:cubicBezTo>
                    <a:cubicBezTo>
                      <a:pt x="195" y="24"/>
                      <a:pt x="195" y="24"/>
                      <a:pt x="195" y="24"/>
                    </a:cubicBezTo>
                    <a:cubicBezTo>
                      <a:pt x="196" y="21"/>
                      <a:pt x="197" y="19"/>
                      <a:pt x="198" y="18"/>
                    </a:cubicBezTo>
                    <a:cubicBezTo>
                      <a:pt x="198" y="18"/>
                      <a:pt x="198" y="18"/>
                      <a:pt x="198" y="18"/>
                    </a:cubicBezTo>
                    <a:cubicBezTo>
                      <a:pt x="195" y="18"/>
                      <a:pt x="194" y="20"/>
                      <a:pt x="191" y="22"/>
                    </a:cubicBezTo>
                    <a:cubicBezTo>
                      <a:pt x="191" y="22"/>
                      <a:pt x="191" y="22"/>
                      <a:pt x="191" y="22"/>
                    </a:cubicBezTo>
                    <a:cubicBezTo>
                      <a:pt x="192" y="16"/>
                      <a:pt x="204" y="8"/>
                      <a:pt x="211" y="8"/>
                    </a:cubicBezTo>
                    <a:cubicBezTo>
                      <a:pt x="211" y="8"/>
                      <a:pt x="211" y="8"/>
                      <a:pt x="211" y="8"/>
                    </a:cubicBezTo>
                    <a:cubicBezTo>
                      <a:pt x="217" y="2"/>
                      <a:pt x="217" y="2"/>
                      <a:pt x="217" y="2"/>
                    </a:cubicBezTo>
                    <a:cubicBezTo>
                      <a:pt x="214" y="1"/>
                      <a:pt x="211" y="0"/>
                      <a:pt x="20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7" name="Freeform 434"/>
              <p:cNvSpPr/>
              <p:nvPr/>
            </p:nvSpPr>
            <p:spPr bwMode="auto">
              <a:xfrm>
                <a:off x="1848" y="2091"/>
                <a:ext cx="123" cy="133"/>
              </a:xfrm>
              <a:custGeom>
                <a:avLst/>
                <a:gdLst>
                  <a:gd name="T0" fmla="*/ 52 w 52"/>
                  <a:gd name="T1" fmla="*/ 0 h 56"/>
                  <a:gd name="T2" fmla="*/ 45 w 52"/>
                  <a:gd name="T3" fmla="*/ 4 h 56"/>
                  <a:gd name="T4" fmla="*/ 44 w 52"/>
                  <a:gd name="T5" fmla="*/ 4 h 56"/>
                  <a:gd name="T6" fmla="*/ 42 w 52"/>
                  <a:gd name="T7" fmla="*/ 2 h 56"/>
                  <a:gd name="T8" fmla="*/ 0 w 52"/>
                  <a:gd name="T9" fmla="*/ 45 h 56"/>
                  <a:gd name="T10" fmla="*/ 2 w 52"/>
                  <a:gd name="T11" fmla="*/ 47 h 56"/>
                  <a:gd name="T12" fmla="*/ 4 w 52"/>
                  <a:gd name="T13" fmla="*/ 55 h 56"/>
                  <a:gd name="T14" fmla="*/ 5 w 52"/>
                  <a:gd name="T15" fmla="*/ 56 h 56"/>
                  <a:gd name="T16" fmla="*/ 51 w 52"/>
                  <a:gd name="T17" fmla="*/ 10 h 56"/>
                  <a:gd name="T18" fmla="*/ 52 w 5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6">
                    <a:moveTo>
                      <a:pt x="52" y="0"/>
                    </a:moveTo>
                    <a:cubicBezTo>
                      <a:pt x="50" y="1"/>
                      <a:pt x="47" y="4"/>
                      <a:pt x="45" y="4"/>
                    </a:cubicBezTo>
                    <a:cubicBezTo>
                      <a:pt x="45" y="4"/>
                      <a:pt x="45" y="4"/>
                      <a:pt x="44" y="4"/>
                    </a:cubicBezTo>
                    <a:cubicBezTo>
                      <a:pt x="43" y="3"/>
                      <a:pt x="43" y="3"/>
                      <a:pt x="42" y="2"/>
                    </a:cubicBezTo>
                    <a:cubicBezTo>
                      <a:pt x="0" y="45"/>
                      <a:pt x="0" y="45"/>
                      <a:pt x="0" y="45"/>
                    </a:cubicBezTo>
                    <a:cubicBezTo>
                      <a:pt x="1" y="46"/>
                      <a:pt x="2" y="46"/>
                      <a:pt x="2" y="47"/>
                    </a:cubicBezTo>
                    <a:cubicBezTo>
                      <a:pt x="4" y="50"/>
                      <a:pt x="2" y="52"/>
                      <a:pt x="4" y="55"/>
                    </a:cubicBezTo>
                    <a:cubicBezTo>
                      <a:pt x="5" y="56"/>
                      <a:pt x="5" y="56"/>
                      <a:pt x="5" y="56"/>
                    </a:cubicBezTo>
                    <a:cubicBezTo>
                      <a:pt x="51" y="10"/>
                      <a:pt x="51" y="10"/>
                      <a:pt x="51" y="10"/>
                    </a:cubicBezTo>
                    <a:cubicBezTo>
                      <a:pt x="51" y="7"/>
                      <a:pt x="52" y="4"/>
                      <a:pt x="5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8" name="Freeform 435"/>
              <p:cNvSpPr/>
              <p:nvPr/>
            </p:nvSpPr>
            <p:spPr bwMode="auto">
              <a:xfrm>
                <a:off x="1335" y="2775"/>
                <a:ext cx="12" cy="17"/>
              </a:xfrm>
              <a:custGeom>
                <a:avLst/>
                <a:gdLst>
                  <a:gd name="T0" fmla="*/ 5 w 5"/>
                  <a:gd name="T1" fmla="*/ 0 h 7"/>
                  <a:gd name="T2" fmla="*/ 0 w 5"/>
                  <a:gd name="T3" fmla="*/ 4 h 7"/>
                  <a:gd name="T4" fmla="*/ 3 w 5"/>
                  <a:gd name="T5" fmla="*/ 7 h 7"/>
                  <a:gd name="T6" fmla="*/ 5 w 5"/>
                  <a:gd name="T7" fmla="*/ 3 h 7"/>
                  <a:gd name="T8" fmla="*/ 5 w 5"/>
                  <a:gd name="T9" fmla="*/ 0 h 7"/>
                </a:gdLst>
                <a:ahLst/>
                <a:cxnLst>
                  <a:cxn ang="0">
                    <a:pos x="T0" y="T1"/>
                  </a:cxn>
                  <a:cxn ang="0">
                    <a:pos x="T2" y="T3"/>
                  </a:cxn>
                  <a:cxn ang="0">
                    <a:pos x="T4" y="T5"/>
                  </a:cxn>
                  <a:cxn ang="0">
                    <a:pos x="T6" y="T7"/>
                  </a:cxn>
                  <a:cxn ang="0">
                    <a:pos x="T8" y="T9"/>
                  </a:cxn>
                </a:cxnLst>
                <a:rect l="0" t="0" r="r" b="b"/>
                <a:pathLst>
                  <a:path w="5" h="7">
                    <a:moveTo>
                      <a:pt x="5" y="0"/>
                    </a:moveTo>
                    <a:cubicBezTo>
                      <a:pt x="0" y="4"/>
                      <a:pt x="0" y="4"/>
                      <a:pt x="0" y="4"/>
                    </a:cubicBezTo>
                    <a:cubicBezTo>
                      <a:pt x="2" y="6"/>
                      <a:pt x="3" y="7"/>
                      <a:pt x="3" y="7"/>
                    </a:cubicBezTo>
                    <a:cubicBezTo>
                      <a:pt x="4" y="7"/>
                      <a:pt x="5" y="4"/>
                      <a:pt x="5" y="3"/>
                    </a:cubicBezTo>
                    <a:cubicBezTo>
                      <a:pt x="5" y="2"/>
                      <a:pt x="5" y="1"/>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9" name="Freeform 436"/>
              <p:cNvSpPr/>
              <p:nvPr/>
            </p:nvSpPr>
            <p:spPr bwMode="auto">
              <a:xfrm>
                <a:off x="1883" y="2158"/>
                <a:ext cx="78" cy="85"/>
              </a:xfrm>
              <a:custGeom>
                <a:avLst/>
                <a:gdLst>
                  <a:gd name="T0" fmla="*/ 33 w 33"/>
                  <a:gd name="T1" fmla="*/ 0 h 36"/>
                  <a:gd name="T2" fmla="*/ 0 w 33"/>
                  <a:gd name="T3" fmla="*/ 33 h 36"/>
                  <a:gd name="T4" fmla="*/ 13 w 33"/>
                  <a:gd name="T5" fmla="*/ 36 h 36"/>
                  <a:gd name="T6" fmla="*/ 32 w 33"/>
                  <a:gd name="T7" fmla="*/ 18 h 36"/>
                  <a:gd name="T8" fmla="*/ 33 w 33"/>
                  <a:gd name="T9" fmla="*/ 0 h 36"/>
                </a:gdLst>
                <a:ahLst/>
                <a:cxnLst>
                  <a:cxn ang="0">
                    <a:pos x="T0" y="T1"/>
                  </a:cxn>
                  <a:cxn ang="0">
                    <a:pos x="T2" y="T3"/>
                  </a:cxn>
                  <a:cxn ang="0">
                    <a:pos x="T4" y="T5"/>
                  </a:cxn>
                  <a:cxn ang="0">
                    <a:pos x="T6" y="T7"/>
                  </a:cxn>
                  <a:cxn ang="0">
                    <a:pos x="T8" y="T9"/>
                  </a:cxn>
                </a:cxnLst>
                <a:rect l="0" t="0" r="r" b="b"/>
                <a:pathLst>
                  <a:path w="33" h="36">
                    <a:moveTo>
                      <a:pt x="33" y="0"/>
                    </a:moveTo>
                    <a:cubicBezTo>
                      <a:pt x="0" y="33"/>
                      <a:pt x="0" y="33"/>
                      <a:pt x="0" y="33"/>
                    </a:cubicBezTo>
                    <a:cubicBezTo>
                      <a:pt x="5" y="34"/>
                      <a:pt x="9" y="35"/>
                      <a:pt x="13" y="36"/>
                    </a:cubicBezTo>
                    <a:cubicBezTo>
                      <a:pt x="32" y="18"/>
                      <a:pt x="32" y="18"/>
                      <a:pt x="32" y="18"/>
                    </a:cubicBezTo>
                    <a:cubicBezTo>
                      <a:pt x="32" y="12"/>
                      <a:pt x="33" y="6"/>
                      <a:pt x="3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0" name="Freeform 437"/>
              <p:cNvSpPr/>
              <p:nvPr/>
            </p:nvSpPr>
            <p:spPr bwMode="auto">
              <a:xfrm>
                <a:off x="1375" y="2326"/>
                <a:ext cx="433" cy="437"/>
              </a:xfrm>
              <a:custGeom>
                <a:avLst/>
                <a:gdLst>
                  <a:gd name="T0" fmla="*/ 177 w 183"/>
                  <a:gd name="T1" fmla="*/ 0 h 185"/>
                  <a:gd name="T2" fmla="*/ 0 w 183"/>
                  <a:gd name="T3" fmla="*/ 177 h 185"/>
                  <a:gd name="T4" fmla="*/ 4 w 183"/>
                  <a:gd name="T5" fmla="*/ 180 h 185"/>
                  <a:gd name="T6" fmla="*/ 9 w 183"/>
                  <a:gd name="T7" fmla="*/ 185 h 185"/>
                  <a:gd name="T8" fmla="*/ 183 w 183"/>
                  <a:gd name="T9" fmla="*/ 11 h 185"/>
                  <a:gd name="T10" fmla="*/ 177 w 183"/>
                  <a:gd name="T11" fmla="*/ 5 h 185"/>
                  <a:gd name="T12" fmla="*/ 177 w 183"/>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183" h="185">
                    <a:moveTo>
                      <a:pt x="177" y="0"/>
                    </a:moveTo>
                    <a:cubicBezTo>
                      <a:pt x="0" y="177"/>
                      <a:pt x="0" y="177"/>
                      <a:pt x="0" y="177"/>
                    </a:cubicBezTo>
                    <a:cubicBezTo>
                      <a:pt x="1" y="178"/>
                      <a:pt x="3" y="179"/>
                      <a:pt x="4" y="180"/>
                    </a:cubicBezTo>
                    <a:cubicBezTo>
                      <a:pt x="5" y="181"/>
                      <a:pt x="7" y="183"/>
                      <a:pt x="9" y="185"/>
                    </a:cubicBezTo>
                    <a:cubicBezTo>
                      <a:pt x="183" y="11"/>
                      <a:pt x="183" y="11"/>
                      <a:pt x="183" y="11"/>
                    </a:cubicBezTo>
                    <a:cubicBezTo>
                      <a:pt x="180" y="11"/>
                      <a:pt x="177" y="8"/>
                      <a:pt x="177" y="5"/>
                    </a:cubicBezTo>
                    <a:cubicBezTo>
                      <a:pt x="177" y="4"/>
                      <a:pt x="177" y="2"/>
                      <a:pt x="17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1" name="Freeform 438"/>
              <p:cNvSpPr/>
              <p:nvPr/>
            </p:nvSpPr>
            <p:spPr bwMode="auto">
              <a:xfrm>
                <a:off x="1827" y="2252"/>
                <a:ext cx="63" cy="83"/>
              </a:xfrm>
              <a:custGeom>
                <a:avLst/>
                <a:gdLst>
                  <a:gd name="T0" fmla="*/ 18 w 27"/>
                  <a:gd name="T1" fmla="*/ 0 h 35"/>
                  <a:gd name="T2" fmla="*/ 0 w 27"/>
                  <a:gd name="T3" fmla="*/ 18 h 35"/>
                  <a:gd name="T4" fmla="*/ 1 w 27"/>
                  <a:gd name="T5" fmla="*/ 20 h 35"/>
                  <a:gd name="T6" fmla="*/ 1 w 27"/>
                  <a:gd name="T7" fmla="*/ 29 h 35"/>
                  <a:gd name="T8" fmla="*/ 1 w 27"/>
                  <a:gd name="T9" fmla="*/ 29 h 35"/>
                  <a:gd name="T10" fmla="*/ 0 w 27"/>
                  <a:gd name="T11" fmla="*/ 35 h 35"/>
                  <a:gd name="T12" fmla="*/ 0 w 27"/>
                  <a:gd name="T13" fmla="*/ 35 h 35"/>
                  <a:gd name="T14" fmla="*/ 27 w 27"/>
                  <a:gd name="T15" fmla="*/ 7 h 35"/>
                  <a:gd name="T16" fmla="*/ 27 w 27"/>
                  <a:gd name="T17" fmla="*/ 7 h 35"/>
                  <a:gd name="T18" fmla="*/ 18 w 27"/>
                  <a:gd name="T19" fmla="*/ 0 h 35"/>
                  <a:gd name="T20" fmla="*/ 18 w 27"/>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5">
                    <a:moveTo>
                      <a:pt x="18" y="0"/>
                    </a:moveTo>
                    <a:cubicBezTo>
                      <a:pt x="0" y="18"/>
                      <a:pt x="0" y="18"/>
                      <a:pt x="0" y="18"/>
                    </a:cubicBezTo>
                    <a:cubicBezTo>
                      <a:pt x="0" y="18"/>
                      <a:pt x="1" y="19"/>
                      <a:pt x="1" y="20"/>
                    </a:cubicBezTo>
                    <a:cubicBezTo>
                      <a:pt x="1" y="20"/>
                      <a:pt x="1" y="26"/>
                      <a:pt x="1" y="29"/>
                    </a:cubicBezTo>
                    <a:cubicBezTo>
                      <a:pt x="1" y="29"/>
                      <a:pt x="1" y="29"/>
                      <a:pt x="1" y="29"/>
                    </a:cubicBezTo>
                    <a:cubicBezTo>
                      <a:pt x="1" y="31"/>
                      <a:pt x="0" y="33"/>
                      <a:pt x="0" y="35"/>
                    </a:cubicBezTo>
                    <a:cubicBezTo>
                      <a:pt x="0" y="35"/>
                      <a:pt x="0" y="35"/>
                      <a:pt x="0" y="35"/>
                    </a:cubicBezTo>
                    <a:cubicBezTo>
                      <a:pt x="27" y="7"/>
                      <a:pt x="27" y="7"/>
                      <a:pt x="27" y="7"/>
                    </a:cubicBezTo>
                    <a:cubicBezTo>
                      <a:pt x="27" y="7"/>
                      <a:pt x="27" y="7"/>
                      <a:pt x="27" y="7"/>
                    </a:cubicBezTo>
                    <a:cubicBezTo>
                      <a:pt x="26" y="4"/>
                      <a:pt x="22" y="1"/>
                      <a:pt x="18" y="0"/>
                    </a:cubicBezTo>
                    <a:cubicBezTo>
                      <a:pt x="18" y="0"/>
                      <a:pt x="18" y="0"/>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2" name="Freeform 439"/>
              <p:cNvSpPr>
                <a:spLocks noEditPoints="1"/>
              </p:cNvSpPr>
              <p:nvPr/>
            </p:nvSpPr>
            <p:spPr bwMode="auto">
              <a:xfrm>
                <a:off x="1413" y="2240"/>
                <a:ext cx="541" cy="566"/>
              </a:xfrm>
              <a:custGeom>
                <a:avLst/>
                <a:gdLst>
                  <a:gd name="T0" fmla="*/ 218 w 229"/>
                  <a:gd name="T1" fmla="*/ 12 h 239"/>
                  <a:gd name="T2" fmla="*/ 217 w 229"/>
                  <a:gd name="T3" fmla="*/ 12 h 239"/>
                  <a:gd name="T4" fmla="*/ 217 w 229"/>
                  <a:gd name="T5" fmla="*/ 12 h 239"/>
                  <a:gd name="T6" fmla="*/ 209 w 229"/>
                  <a:gd name="T7" fmla="*/ 31 h 239"/>
                  <a:gd name="T8" fmla="*/ 205 w 229"/>
                  <a:gd name="T9" fmla="*/ 24 h 239"/>
                  <a:gd name="T10" fmla="*/ 205 w 229"/>
                  <a:gd name="T11" fmla="*/ 24 h 239"/>
                  <a:gd name="T12" fmla="*/ 0 w 229"/>
                  <a:gd name="T13" fmla="*/ 229 h 239"/>
                  <a:gd name="T14" fmla="*/ 7 w 229"/>
                  <a:gd name="T15" fmla="*/ 239 h 239"/>
                  <a:gd name="T16" fmla="*/ 202 w 229"/>
                  <a:gd name="T17" fmla="*/ 43 h 239"/>
                  <a:gd name="T18" fmla="*/ 202 w 229"/>
                  <a:gd name="T19" fmla="*/ 41 h 239"/>
                  <a:gd name="T20" fmla="*/ 202 w 229"/>
                  <a:gd name="T21" fmla="*/ 41 h 239"/>
                  <a:gd name="T22" fmla="*/ 203 w 229"/>
                  <a:gd name="T23" fmla="*/ 43 h 239"/>
                  <a:gd name="T24" fmla="*/ 228 w 229"/>
                  <a:gd name="T25" fmla="*/ 17 h 239"/>
                  <a:gd name="T26" fmla="*/ 229 w 229"/>
                  <a:gd name="T27" fmla="*/ 14 h 239"/>
                  <a:gd name="T28" fmla="*/ 226 w 229"/>
                  <a:gd name="T29" fmla="*/ 16 h 239"/>
                  <a:gd name="T30" fmla="*/ 218 w 229"/>
                  <a:gd name="T31" fmla="*/ 12 h 239"/>
                  <a:gd name="T32" fmla="*/ 218 w 229"/>
                  <a:gd name="T33" fmla="*/ 12 h 239"/>
                  <a:gd name="T34" fmla="*/ 229 w 229"/>
                  <a:gd name="T35" fmla="*/ 0 h 239"/>
                  <a:gd name="T36" fmla="*/ 225 w 229"/>
                  <a:gd name="T37" fmla="*/ 5 h 239"/>
                  <a:gd name="T38" fmla="*/ 229 w 229"/>
                  <a:gd name="T39" fmla="*/ 10 h 239"/>
                  <a:gd name="T40" fmla="*/ 229 w 229"/>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9" h="239">
                    <a:moveTo>
                      <a:pt x="218" y="12"/>
                    </a:moveTo>
                    <a:cubicBezTo>
                      <a:pt x="217" y="12"/>
                      <a:pt x="217" y="12"/>
                      <a:pt x="217" y="12"/>
                    </a:cubicBezTo>
                    <a:cubicBezTo>
                      <a:pt x="217" y="12"/>
                      <a:pt x="217" y="12"/>
                      <a:pt x="217" y="12"/>
                    </a:cubicBezTo>
                    <a:cubicBezTo>
                      <a:pt x="216" y="18"/>
                      <a:pt x="213" y="31"/>
                      <a:pt x="209" y="31"/>
                    </a:cubicBezTo>
                    <a:cubicBezTo>
                      <a:pt x="207" y="29"/>
                      <a:pt x="206" y="27"/>
                      <a:pt x="205" y="24"/>
                    </a:cubicBezTo>
                    <a:cubicBezTo>
                      <a:pt x="205" y="24"/>
                      <a:pt x="205" y="24"/>
                      <a:pt x="205" y="24"/>
                    </a:cubicBezTo>
                    <a:cubicBezTo>
                      <a:pt x="0" y="229"/>
                      <a:pt x="0" y="229"/>
                      <a:pt x="0" y="229"/>
                    </a:cubicBezTo>
                    <a:cubicBezTo>
                      <a:pt x="3" y="232"/>
                      <a:pt x="5" y="235"/>
                      <a:pt x="7" y="239"/>
                    </a:cubicBezTo>
                    <a:cubicBezTo>
                      <a:pt x="202" y="43"/>
                      <a:pt x="202" y="43"/>
                      <a:pt x="202" y="43"/>
                    </a:cubicBezTo>
                    <a:cubicBezTo>
                      <a:pt x="202" y="43"/>
                      <a:pt x="202" y="42"/>
                      <a:pt x="202" y="41"/>
                    </a:cubicBezTo>
                    <a:cubicBezTo>
                      <a:pt x="202" y="41"/>
                      <a:pt x="202" y="41"/>
                      <a:pt x="202" y="41"/>
                    </a:cubicBezTo>
                    <a:cubicBezTo>
                      <a:pt x="203" y="42"/>
                      <a:pt x="203" y="42"/>
                      <a:pt x="203" y="43"/>
                    </a:cubicBezTo>
                    <a:cubicBezTo>
                      <a:pt x="228" y="17"/>
                      <a:pt x="228" y="17"/>
                      <a:pt x="228" y="17"/>
                    </a:cubicBezTo>
                    <a:cubicBezTo>
                      <a:pt x="228" y="16"/>
                      <a:pt x="228" y="15"/>
                      <a:pt x="229" y="14"/>
                    </a:cubicBezTo>
                    <a:cubicBezTo>
                      <a:pt x="228" y="15"/>
                      <a:pt x="227" y="16"/>
                      <a:pt x="226" y="16"/>
                    </a:cubicBezTo>
                    <a:cubicBezTo>
                      <a:pt x="223" y="16"/>
                      <a:pt x="219" y="13"/>
                      <a:pt x="218" y="12"/>
                    </a:cubicBezTo>
                    <a:cubicBezTo>
                      <a:pt x="218" y="12"/>
                      <a:pt x="218" y="12"/>
                      <a:pt x="218" y="12"/>
                    </a:cubicBezTo>
                    <a:moveTo>
                      <a:pt x="229" y="0"/>
                    </a:moveTo>
                    <a:cubicBezTo>
                      <a:pt x="225" y="5"/>
                      <a:pt x="225" y="5"/>
                      <a:pt x="225" y="5"/>
                    </a:cubicBezTo>
                    <a:cubicBezTo>
                      <a:pt x="227" y="6"/>
                      <a:pt x="228" y="8"/>
                      <a:pt x="229" y="10"/>
                    </a:cubicBezTo>
                    <a:cubicBezTo>
                      <a:pt x="229" y="7"/>
                      <a:pt x="229" y="3"/>
                      <a:pt x="22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3" name="Freeform 440"/>
              <p:cNvSpPr>
                <a:spLocks noEditPoints="1"/>
              </p:cNvSpPr>
              <p:nvPr/>
            </p:nvSpPr>
            <p:spPr bwMode="auto">
              <a:xfrm>
                <a:off x="1434" y="2318"/>
                <a:ext cx="518" cy="549"/>
              </a:xfrm>
              <a:custGeom>
                <a:avLst/>
                <a:gdLst>
                  <a:gd name="T0" fmla="*/ 219 w 219"/>
                  <a:gd name="T1" fmla="*/ 9 h 232"/>
                  <a:gd name="T2" fmla="*/ 205 w 219"/>
                  <a:gd name="T3" fmla="*/ 15 h 232"/>
                  <a:gd name="T4" fmla="*/ 205 w 219"/>
                  <a:gd name="T5" fmla="*/ 15 h 232"/>
                  <a:gd name="T6" fmla="*/ 3 w 219"/>
                  <a:gd name="T7" fmla="*/ 217 h 232"/>
                  <a:gd name="T8" fmla="*/ 0 w 219"/>
                  <a:gd name="T9" fmla="*/ 225 h 232"/>
                  <a:gd name="T10" fmla="*/ 4 w 219"/>
                  <a:gd name="T11" fmla="*/ 231 h 232"/>
                  <a:gd name="T12" fmla="*/ 4 w 219"/>
                  <a:gd name="T13" fmla="*/ 232 h 232"/>
                  <a:gd name="T14" fmla="*/ 69 w 219"/>
                  <a:gd name="T15" fmla="*/ 167 h 232"/>
                  <a:gd name="T16" fmla="*/ 68 w 219"/>
                  <a:gd name="T17" fmla="*/ 165 h 232"/>
                  <a:gd name="T18" fmla="*/ 79 w 219"/>
                  <a:gd name="T19" fmla="*/ 145 h 232"/>
                  <a:gd name="T20" fmla="*/ 81 w 219"/>
                  <a:gd name="T21" fmla="*/ 145 h 232"/>
                  <a:gd name="T22" fmla="*/ 83 w 219"/>
                  <a:gd name="T23" fmla="*/ 145 h 232"/>
                  <a:gd name="T24" fmla="*/ 84 w 219"/>
                  <a:gd name="T25" fmla="*/ 145 h 232"/>
                  <a:gd name="T26" fmla="*/ 87 w 219"/>
                  <a:gd name="T27" fmla="*/ 144 h 232"/>
                  <a:gd name="T28" fmla="*/ 103 w 219"/>
                  <a:gd name="T29" fmla="*/ 133 h 232"/>
                  <a:gd name="T30" fmla="*/ 219 w 219"/>
                  <a:gd name="T31" fmla="*/ 17 h 232"/>
                  <a:gd name="T32" fmla="*/ 219 w 219"/>
                  <a:gd name="T33" fmla="*/ 9 h 232"/>
                  <a:gd name="T34" fmla="*/ 219 w 219"/>
                  <a:gd name="T35" fmla="*/ 0 h 232"/>
                  <a:gd name="T36" fmla="*/ 213 w 219"/>
                  <a:gd name="T37" fmla="*/ 7 h 232"/>
                  <a:gd name="T38" fmla="*/ 214 w 219"/>
                  <a:gd name="T39" fmla="*/ 7 h 232"/>
                  <a:gd name="T40" fmla="*/ 214 w 219"/>
                  <a:gd name="T41" fmla="*/ 7 h 232"/>
                  <a:gd name="T42" fmla="*/ 219 w 219"/>
                  <a:gd name="T43" fmla="*/ 8 h 232"/>
                  <a:gd name="T44" fmla="*/ 219 w 219"/>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232">
                    <a:moveTo>
                      <a:pt x="219" y="9"/>
                    </a:moveTo>
                    <a:cubicBezTo>
                      <a:pt x="214" y="11"/>
                      <a:pt x="209" y="13"/>
                      <a:pt x="205" y="15"/>
                    </a:cubicBezTo>
                    <a:cubicBezTo>
                      <a:pt x="205" y="15"/>
                      <a:pt x="205" y="15"/>
                      <a:pt x="205" y="15"/>
                    </a:cubicBezTo>
                    <a:cubicBezTo>
                      <a:pt x="3" y="217"/>
                      <a:pt x="3" y="217"/>
                      <a:pt x="3" y="217"/>
                    </a:cubicBezTo>
                    <a:cubicBezTo>
                      <a:pt x="2" y="220"/>
                      <a:pt x="0" y="222"/>
                      <a:pt x="0" y="225"/>
                    </a:cubicBezTo>
                    <a:cubicBezTo>
                      <a:pt x="0" y="228"/>
                      <a:pt x="1" y="231"/>
                      <a:pt x="4" y="231"/>
                    </a:cubicBezTo>
                    <a:cubicBezTo>
                      <a:pt x="4" y="232"/>
                      <a:pt x="4" y="232"/>
                      <a:pt x="4" y="232"/>
                    </a:cubicBezTo>
                    <a:cubicBezTo>
                      <a:pt x="69" y="167"/>
                      <a:pt x="69" y="167"/>
                      <a:pt x="69" y="167"/>
                    </a:cubicBezTo>
                    <a:cubicBezTo>
                      <a:pt x="69" y="166"/>
                      <a:pt x="68" y="166"/>
                      <a:pt x="68" y="165"/>
                    </a:cubicBezTo>
                    <a:cubicBezTo>
                      <a:pt x="68" y="156"/>
                      <a:pt x="72" y="148"/>
                      <a:pt x="79" y="145"/>
                    </a:cubicBezTo>
                    <a:cubicBezTo>
                      <a:pt x="80" y="145"/>
                      <a:pt x="81" y="145"/>
                      <a:pt x="81" y="145"/>
                    </a:cubicBezTo>
                    <a:cubicBezTo>
                      <a:pt x="82" y="145"/>
                      <a:pt x="82" y="145"/>
                      <a:pt x="83" y="145"/>
                    </a:cubicBezTo>
                    <a:cubicBezTo>
                      <a:pt x="83" y="145"/>
                      <a:pt x="84" y="145"/>
                      <a:pt x="84" y="145"/>
                    </a:cubicBezTo>
                    <a:cubicBezTo>
                      <a:pt x="85" y="145"/>
                      <a:pt x="86" y="145"/>
                      <a:pt x="87" y="144"/>
                    </a:cubicBezTo>
                    <a:cubicBezTo>
                      <a:pt x="91" y="140"/>
                      <a:pt x="95" y="133"/>
                      <a:pt x="103" y="133"/>
                    </a:cubicBezTo>
                    <a:cubicBezTo>
                      <a:pt x="219" y="17"/>
                      <a:pt x="219" y="17"/>
                      <a:pt x="219" y="17"/>
                    </a:cubicBezTo>
                    <a:cubicBezTo>
                      <a:pt x="219" y="14"/>
                      <a:pt x="219" y="12"/>
                      <a:pt x="219" y="9"/>
                    </a:cubicBezTo>
                    <a:moveTo>
                      <a:pt x="219" y="0"/>
                    </a:moveTo>
                    <a:cubicBezTo>
                      <a:pt x="213" y="7"/>
                      <a:pt x="213" y="7"/>
                      <a:pt x="213" y="7"/>
                    </a:cubicBezTo>
                    <a:cubicBezTo>
                      <a:pt x="214" y="7"/>
                      <a:pt x="214" y="7"/>
                      <a:pt x="214" y="7"/>
                    </a:cubicBezTo>
                    <a:cubicBezTo>
                      <a:pt x="214" y="7"/>
                      <a:pt x="214" y="7"/>
                      <a:pt x="214" y="7"/>
                    </a:cubicBezTo>
                    <a:cubicBezTo>
                      <a:pt x="216" y="7"/>
                      <a:pt x="218" y="7"/>
                      <a:pt x="219" y="8"/>
                    </a:cubicBezTo>
                    <a:cubicBezTo>
                      <a:pt x="219" y="5"/>
                      <a:pt x="219" y="3"/>
                      <a:pt x="2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4" name="Freeform 441"/>
              <p:cNvSpPr/>
              <p:nvPr/>
            </p:nvSpPr>
            <p:spPr bwMode="auto">
              <a:xfrm>
                <a:off x="1467" y="2749"/>
                <a:ext cx="133" cy="147"/>
              </a:xfrm>
              <a:custGeom>
                <a:avLst/>
                <a:gdLst>
                  <a:gd name="T0" fmla="*/ 56 w 56"/>
                  <a:gd name="T1" fmla="*/ 0 h 62"/>
                  <a:gd name="T2" fmla="*/ 0 w 56"/>
                  <a:gd name="T3" fmla="*/ 56 h 62"/>
                  <a:gd name="T4" fmla="*/ 4 w 56"/>
                  <a:gd name="T5" fmla="*/ 59 h 62"/>
                  <a:gd name="T6" fmla="*/ 8 w 56"/>
                  <a:gd name="T7" fmla="*/ 61 h 62"/>
                  <a:gd name="T8" fmla="*/ 10 w 56"/>
                  <a:gd name="T9" fmla="*/ 62 h 62"/>
                  <a:gd name="T10" fmla="*/ 54 w 56"/>
                  <a:gd name="T11" fmla="*/ 19 h 62"/>
                  <a:gd name="T12" fmla="*/ 54 w 56"/>
                  <a:gd name="T13" fmla="*/ 4 h 62"/>
                  <a:gd name="T14" fmla="*/ 56 w 56"/>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2">
                    <a:moveTo>
                      <a:pt x="56" y="0"/>
                    </a:moveTo>
                    <a:cubicBezTo>
                      <a:pt x="0" y="56"/>
                      <a:pt x="0" y="56"/>
                      <a:pt x="0" y="56"/>
                    </a:cubicBezTo>
                    <a:cubicBezTo>
                      <a:pt x="2" y="57"/>
                      <a:pt x="3" y="58"/>
                      <a:pt x="4" y="59"/>
                    </a:cubicBezTo>
                    <a:cubicBezTo>
                      <a:pt x="5" y="60"/>
                      <a:pt x="6" y="60"/>
                      <a:pt x="8" y="61"/>
                    </a:cubicBezTo>
                    <a:cubicBezTo>
                      <a:pt x="8" y="62"/>
                      <a:pt x="10" y="62"/>
                      <a:pt x="10" y="62"/>
                    </a:cubicBezTo>
                    <a:cubicBezTo>
                      <a:pt x="54" y="19"/>
                      <a:pt x="54" y="19"/>
                      <a:pt x="54" y="19"/>
                    </a:cubicBezTo>
                    <a:cubicBezTo>
                      <a:pt x="54" y="4"/>
                      <a:pt x="54" y="4"/>
                      <a:pt x="54" y="4"/>
                    </a:cubicBezTo>
                    <a:cubicBezTo>
                      <a:pt x="54" y="3"/>
                      <a:pt x="55" y="1"/>
                      <a:pt x="5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5" name="Freeform 442"/>
              <p:cNvSpPr/>
              <p:nvPr/>
            </p:nvSpPr>
            <p:spPr bwMode="auto">
              <a:xfrm>
                <a:off x="1713" y="2397"/>
                <a:ext cx="239" cy="250"/>
              </a:xfrm>
              <a:custGeom>
                <a:avLst/>
                <a:gdLst>
                  <a:gd name="T0" fmla="*/ 101 w 101"/>
                  <a:gd name="T1" fmla="*/ 0 h 106"/>
                  <a:gd name="T2" fmla="*/ 0 w 101"/>
                  <a:gd name="T3" fmla="*/ 100 h 106"/>
                  <a:gd name="T4" fmla="*/ 11 w 101"/>
                  <a:gd name="T5" fmla="*/ 106 h 106"/>
                  <a:gd name="T6" fmla="*/ 20 w 101"/>
                  <a:gd name="T7" fmla="*/ 97 h 106"/>
                  <a:gd name="T8" fmla="*/ 20 w 101"/>
                  <a:gd name="T9" fmla="*/ 97 h 106"/>
                  <a:gd name="T10" fmla="*/ 20 w 101"/>
                  <a:gd name="T11" fmla="*/ 97 h 106"/>
                  <a:gd name="T12" fmla="*/ 19 w 101"/>
                  <a:gd name="T13" fmla="*/ 97 h 106"/>
                  <a:gd name="T14" fmla="*/ 19 w 101"/>
                  <a:gd name="T15" fmla="*/ 97 h 106"/>
                  <a:gd name="T16" fmla="*/ 19 w 101"/>
                  <a:gd name="T17" fmla="*/ 97 h 106"/>
                  <a:gd name="T18" fmla="*/ 19 w 101"/>
                  <a:gd name="T19" fmla="*/ 97 h 106"/>
                  <a:gd name="T20" fmla="*/ 17 w 101"/>
                  <a:gd name="T21" fmla="*/ 97 h 106"/>
                  <a:gd name="T22" fmla="*/ 17 w 101"/>
                  <a:gd name="T23" fmla="*/ 97 h 106"/>
                  <a:gd name="T24" fmla="*/ 17 w 101"/>
                  <a:gd name="T25" fmla="*/ 97 h 106"/>
                  <a:gd name="T26" fmla="*/ 17 w 101"/>
                  <a:gd name="T27" fmla="*/ 97 h 106"/>
                  <a:gd name="T28" fmla="*/ 17 w 101"/>
                  <a:gd name="T29" fmla="*/ 97 h 106"/>
                  <a:gd name="T30" fmla="*/ 17 w 101"/>
                  <a:gd name="T31" fmla="*/ 97 h 106"/>
                  <a:gd name="T32" fmla="*/ 17 w 101"/>
                  <a:gd name="T33" fmla="*/ 96 h 106"/>
                  <a:gd name="T34" fmla="*/ 17 w 101"/>
                  <a:gd name="T35" fmla="*/ 96 h 106"/>
                  <a:gd name="T36" fmla="*/ 16 w 101"/>
                  <a:gd name="T37" fmla="*/ 96 h 106"/>
                  <a:gd name="T38" fmla="*/ 16 w 101"/>
                  <a:gd name="T39" fmla="*/ 96 h 106"/>
                  <a:gd name="T40" fmla="*/ 16 w 101"/>
                  <a:gd name="T41" fmla="*/ 96 h 106"/>
                  <a:gd name="T42" fmla="*/ 21 w 101"/>
                  <a:gd name="T43" fmla="*/ 95 h 106"/>
                  <a:gd name="T44" fmla="*/ 101 w 101"/>
                  <a:gd name="T45" fmla="*/ 16 h 106"/>
                  <a:gd name="T46" fmla="*/ 101 w 101"/>
                  <a:gd name="T4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106">
                    <a:moveTo>
                      <a:pt x="101" y="0"/>
                    </a:moveTo>
                    <a:cubicBezTo>
                      <a:pt x="0" y="100"/>
                      <a:pt x="0" y="100"/>
                      <a:pt x="0" y="100"/>
                    </a:cubicBezTo>
                    <a:cubicBezTo>
                      <a:pt x="3" y="101"/>
                      <a:pt x="7" y="104"/>
                      <a:pt x="11" y="106"/>
                    </a:cubicBezTo>
                    <a:cubicBezTo>
                      <a:pt x="20" y="97"/>
                      <a:pt x="20" y="97"/>
                      <a:pt x="20" y="97"/>
                    </a:cubicBezTo>
                    <a:cubicBezTo>
                      <a:pt x="20" y="97"/>
                      <a:pt x="20" y="97"/>
                      <a:pt x="20" y="97"/>
                    </a:cubicBezTo>
                    <a:cubicBezTo>
                      <a:pt x="20" y="97"/>
                      <a:pt x="20" y="97"/>
                      <a:pt x="20" y="97"/>
                    </a:cubicBezTo>
                    <a:cubicBezTo>
                      <a:pt x="19" y="97"/>
                      <a:pt x="19" y="97"/>
                      <a:pt x="19" y="97"/>
                    </a:cubicBezTo>
                    <a:cubicBezTo>
                      <a:pt x="19" y="97"/>
                      <a:pt x="19" y="97"/>
                      <a:pt x="19" y="97"/>
                    </a:cubicBezTo>
                    <a:cubicBezTo>
                      <a:pt x="19" y="97"/>
                      <a:pt x="19" y="97"/>
                      <a:pt x="19" y="97"/>
                    </a:cubicBezTo>
                    <a:cubicBezTo>
                      <a:pt x="19" y="97"/>
                      <a:pt x="19" y="97"/>
                      <a:pt x="19" y="97"/>
                    </a:cubicBezTo>
                    <a:cubicBezTo>
                      <a:pt x="19" y="97"/>
                      <a:pt x="18" y="97"/>
                      <a:pt x="17" y="97"/>
                    </a:cubicBezTo>
                    <a:cubicBezTo>
                      <a:pt x="17" y="97"/>
                      <a:pt x="17" y="97"/>
                      <a:pt x="17" y="97"/>
                    </a:cubicBezTo>
                    <a:cubicBezTo>
                      <a:pt x="17" y="97"/>
                      <a:pt x="17" y="97"/>
                      <a:pt x="17" y="97"/>
                    </a:cubicBezTo>
                    <a:cubicBezTo>
                      <a:pt x="17" y="97"/>
                      <a:pt x="17" y="97"/>
                      <a:pt x="17" y="97"/>
                    </a:cubicBezTo>
                    <a:cubicBezTo>
                      <a:pt x="17" y="97"/>
                      <a:pt x="17" y="97"/>
                      <a:pt x="17" y="97"/>
                    </a:cubicBezTo>
                    <a:cubicBezTo>
                      <a:pt x="17" y="97"/>
                      <a:pt x="17" y="97"/>
                      <a:pt x="17" y="97"/>
                    </a:cubicBezTo>
                    <a:cubicBezTo>
                      <a:pt x="17" y="97"/>
                      <a:pt x="17" y="96"/>
                      <a:pt x="17" y="96"/>
                    </a:cubicBezTo>
                    <a:cubicBezTo>
                      <a:pt x="17" y="96"/>
                      <a:pt x="17" y="96"/>
                      <a:pt x="17" y="96"/>
                    </a:cubicBezTo>
                    <a:cubicBezTo>
                      <a:pt x="16" y="96"/>
                      <a:pt x="16" y="96"/>
                      <a:pt x="16" y="96"/>
                    </a:cubicBezTo>
                    <a:cubicBezTo>
                      <a:pt x="16" y="96"/>
                      <a:pt x="16" y="96"/>
                      <a:pt x="16" y="96"/>
                    </a:cubicBezTo>
                    <a:cubicBezTo>
                      <a:pt x="16" y="96"/>
                      <a:pt x="16" y="96"/>
                      <a:pt x="16" y="96"/>
                    </a:cubicBezTo>
                    <a:cubicBezTo>
                      <a:pt x="18" y="96"/>
                      <a:pt x="20" y="96"/>
                      <a:pt x="21" y="95"/>
                    </a:cubicBezTo>
                    <a:cubicBezTo>
                      <a:pt x="101" y="16"/>
                      <a:pt x="101" y="16"/>
                      <a:pt x="101" y="16"/>
                    </a:cubicBezTo>
                    <a:cubicBezTo>
                      <a:pt x="101" y="10"/>
                      <a:pt x="101" y="5"/>
                      <a:pt x="10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6" name="Freeform 443"/>
              <p:cNvSpPr/>
              <p:nvPr/>
            </p:nvSpPr>
            <p:spPr bwMode="auto">
              <a:xfrm>
                <a:off x="1798" y="2467"/>
                <a:ext cx="159" cy="159"/>
              </a:xfrm>
              <a:custGeom>
                <a:avLst/>
                <a:gdLst>
                  <a:gd name="T0" fmla="*/ 66 w 67"/>
                  <a:gd name="T1" fmla="*/ 0 h 67"/>
                  <a:gd name="T2" fmla="*/ 0 w 67"/>
                  <a:gd name="T3" fmla="*/ 66 h 67"/>
                  <a:gd name="T4" fmla="*/ 7 w 67"/>
                  <a:gd name="T5" fmla="*/ 64 h 67"/>
                  <a:gd name="T6" fmla="*/ 15 w 67"/>
                  <a:gd name="T7" fmla="*/ 67 h 67"/>
                  <a:gd name="T8" fmla="*/ 67 w 67"/>
                  <a:gd name="T9" fmla="*/ 16 h 67"/>
                  <a:gd name="T10" fmla="*/ 66 w 67"/>
                  <a:gd name="T11" fmla="*/ 0 h 67"/>
                </a:gdLst>
                <a:ahLst/>
                <a:cxnLst>
                  <a:cxn ang="0">
                    <a:pos x="T0" y="T1"/>
                  </a:cxn>
                  <a:cxn ang="0">
                    <a:pos x="T2" y="T3"/>
                  </a:cxn>
                  <a:cxn ang="0">
                    <a:pos x="T4" y="T5"/>
                  </a:cxn>
                  <a:cxn ang="0">
                    <a:pos x="T6" y="T7"/>
                  </a:cxn>
                  <a:cxn ang="0">
                    <a:pos x="T8" y="T9"/>
                  </a:cxn>
                  <a:cxn ang="0">
                    <a:pos x="T10" y="T11"/>
                  </a:cxn>
                </a:cxnLst>
                <a:rect l="0" t="0" r="r" b="b"/>
                <a:pathLst>
                  <a:path w="67" h="67">
                    <a:moveTo>
                      <a:pt x="66" y="0"/>
                    </a:moveTo>
                    <a:cubicBezTo>
                      <a:pt x="0" y="66"/>
                      <a:pt x="0" y="66"/>
                      <a:pt x="0" y="66"/>
                    </a:cubicBezTo>
                    <a:cubicBezTo>
                      <a:pt x="2" y="66"/>
                      <a:pt x="3" y="64"/>
                      <a:pt x="7" y="64"/>
                    </a:cubicBezTo>
                    <a:cubicBezTo>
                      <a:pt x="10" y="64"/>
                      <a:pt x="13" y="66"/>
                      <a:pt x="15" y="67"/>
                    </a:cubicBezTo>
                    <a:cubicBezTo>
                      <a:pt x="67" y="16"/>
                      <a:pt x="67" y="16"/>
                      <a:pt x="67" y="16"/>
                    </a:cubicBezTo>
                    <a:cubicBezTo>
                      <a:pt x="66" y="11"/>
                      <a:pt x="66" y="5"/>
                      <a:pt x="6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7" name="Freeform 444"/>
              <p:cNvSpPr/>
              <p:nvPr/>
            </p:nvSpPr>
            <p:spPr bwMode="auto">
              <a:xfrm>
                <a:off x="1517" y="2822"/>
                <a:ext cx="97" cy="97"/>
              </a:xfrm>
              <a:custGeom>
                <a:avLst/>
                <a:gdLst>
                  <a:gd name="T0" fmla="*/ 35 w 41"/>
                  <a:gd name="T1" fmla="*/ 0 h 41"/>
                  <a:gd name="T2" fmla="*/ 0 w 41"/>
                  <a:gd name="T3" fmla="*/ 35 h 41"/>
                  <a:gd name="T4" fmla="*/ 6 w 41"/>
                  <a:gd name="T5" fmla="*/ 40 h 41"/>
                  <a:gd name="T6" fmla="*/ 8 w 41"/>
                  <a:gd name="T7" fmla="*/ 41 h 41"/>
                  <a:gd name="T8" fmla="*/ 11 w 41"/>
                  <a:gd name="T9" fmla="*/ 40 h 41"/>
                  <a:gd name="T10" fmla="*/ 41 w 41"/>
                  <a:gd name="T11" fmla="*/ 11 h 41"/>
                  <a:gd name="T12" fmla="*/ 36 w 41"/>
                  <a:gd name="T13" fmla="*/ 4 h 41"/>
                  <a:gd name="T14" fmla="*/ 35 w 4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35" y="0"/>
                    </a:moveTo>
                    <a:cubicBezTo>
                      <a:pt x="0" y="35"/>
                      <a:pt x="0" y="35"/>
                      <a:pt x="0" y="35"/>
                    </a:cubicBezTo>
                    <a:cubicBezTo>
                      <a:pt x="2" y="37"/>
                      <a:pt x="3" y="39"/>
                      <a:pt x="6" y="40"/>
                    </a:cubicBezTo>
                    <a:cubicBezTo>
                      <a:pt x="7" y="41"/>
                      <a:pt x="8" y="41"/>
                      <a:pt x="8" y="41"/>
                    </a:cubicBezTo>
                    <a:cubicBezTo>
                      <a:pt x="9" y="41"/>
                      <a:pt x="10" y="40"/>
                      <a:pt x="11" y="40"/>
                    </a:cubicBezTo>
                    <a:cubicBezTo>
                      <a:pt x="41" y="11"/>
                      <a:pt x="41" y="11"/>
                      <a:pt x="41" y="11"/>
                    </a:cubicBezTo>
                    <a:cubicBezTo>
                      <a:pt x="39" y="8"/>
                      <a:pt x="37" y="6"/>
                      <a:pt x="36" y="4"/>
                    </a:cubicBezTo>
                    <a:cubicBezTo>
                      <a:pt x="35" y="2"/>
                      <a:pt x="35" y="1"/>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8" name="Freeform 445"/>
              <p:cNvSpPr/>
              <p:nvPr/>
            </p:nvSpPr>
            <p:spPr bwMode="auto">
              <a:xfrm>
                <a:off x="1569" y="2867"/>
                <a:ext cx="83" cy="74"/>
              </a:xfrm>
              <a:custGeom>
                <a:avLst/>
                <a:gdLst>
                  <a:gd name="T0" fmla="*/ 26 w 35"/>
                  <a:gd name="T1" fmla="*/ 0 h 31"/>
                  <a:gd name="T2" fmla="*/ 0 w 35"/>
                  <a:gd name="T3" fmla="*/ 26 h 31"/>
                  <a:gd name="T4" fmla="*/ 10 w 35"/>
                  <a:gd name="T5" fmla="*/ 31 h 31"/>
                  <a:gd name="T6" fmla="*/ 12 w 35"/>
                  <a:gd name="T7" fmla="*/ 31 h 31"/>
                  <a:gd name="T8" fmla="*/ 35 w 35"/>
                  <a:gd name="T9" fmla="*/ 7 h 31"/>
                  <a:gd name="T10" fmla="*/ 35 w 35"/>
                  <a:gd name="T11" fmla="*/ 7 h 31"/>
                  <a:gd name="T12" fmla="*/ 26 w 35"/>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26" y="0"/>
                    </a:moveTo>
                    <a:cubicBezTo>
                      <a:pt x="0" y="26"/>
                      <a:pt x="0" y="26"/>
                      <a:pt x="0" y="26"/>
                    </a:cubicBezTo>
                    <a:cubicBezTo>
                      <a:pt x="4" y="28"/>
                      <a:pt x="8" y="31"/>
                      <a:pt x="10" y="31"/>
                    </a:cubicBezTo>
                    <a:cubicBezTo>
                      <a:pt x="11" y="31"/>
                      <a:pt x="11" y="31"/>
                      <a:pt x="12" y="31"/>
                    </a:cubicBezTo>
                    <a:cubicBezTo>
                      <a:pt x="35" y="7"/>
                      <a:pt x="35" y="7"/>
                      <a:pt x="35" y="7"/>
                    </a:cubicBezTo>
                    <a:cubicBezTo>
                      <a:pt x="35" y="7"/>
                      <a:pt x="35" y="7"/>
                      <a:pt x="35" y="7"/>
                    </a:cubicBezTo>
                    <a:cubicBezTo>
                      <a:pt x="30" y="5"/>
                      <a:pt x="28" y="3"/>
                      <a:pt x="2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9" name="Freeform 446"/>
              <p:cNvSpPr/>
              <p:nvPr/>
            </p:nvSpPr>
            <p:spPr bwMode="auto">
              <a:xfrm>
                <a:off x="1872" y="2538"/>
                <a:ext cx="89" cy="107"/>
              </a:xfrm>
              <a:custGeom>
                <a:avLst/>
                <a:gdLst>
                  <a:gd name="T0" fmla="*/ 37 w 38"/>
                  <a:gd name="T1" fmla="*/ 0 h 45"/>
                  <a:gd name="T2" fmla="*/ 0 w 38"/>
                  <a:gd name="T3" fmla="*/ 37 h 45"/>
                  <a:gd name="T4" fmla="*/ 9 w 38"/>
                  <a:gd name="T5" fmla="*/ 45 h 45"/>
                  <a:gd name="T6" fmla="*/ 23 w 38"/>
                  <a:gd name="T7" fmla="*/ 31 h 45"/>
                  <a:gd name="T8" fmla="*/ 38 w 38"/>
                  <a:gd name="T9" fmla="*/ 9 h 45"/>
                  <a:gd name="T10" fmla="*/ 37 w 38"/>
                  <a:gd name="T11" fmla="*/ 0 h 45"/>
                </a:gdLst>
                <a:ahLst/>
                <a:cxnLst>
                  <a:cxn ang="0">
                    <a:pos x="T0" y="T1"/>
                  </a:cxn>
                  <a:cxn ang="0">
                    <a:pos x="T2" y="T3"/>
                  </a:cxn>
                  <a:cxn ang="0">
                    <a:pos x="T4" y="T5"/>
                  </a:cxn>
                  <a:cxn ang="0">
                    <a:pos x="T6" y="T7"/>
                  </a:cxn>
                  <a:cxn ang="0">
                    <a:pos x="T8" y="T9"/>
                  </a:cxn>
                  <a:cxn ang="0">
                    <a:pos x="T10" y="T11"/>
                  </a:cxn>
                </a:cxnLst>
                <a:rect l="0" t="0" r="r" b="b"/>
                <a:pathLst>
                  <a:path w="38" h="45">
                    <a:moveTo>
                      <a:pt x="37" y="0"/>
                    </a:moveTo>
                    <a:cubicBezTo>
                      <a:pt x="0" y="37"/>
                      <a:pt x="0" y="37"/>
                      <a:pt x="0" y="37"/>
                    </a:cubicBezTo>
                    <a:cubicBezTo>
                      <a:pt x="5" y="38"/>
                      <a:pt x="7" y="41"/>
                      <a:pt x="9" y="45"/>
                    </a:cubicBezTo>
                    <a:cubicBezTo>
                      <a:pt x="23" y="31"/>
                      <a:pt x="23" y="31"/>
                      <a:pt x="23" y="31"/>
                    </a:cubicBezTo>
                    <a:cubicBezTo>
                      <a:pt x="24" y="20"/>
                      <a:pt x="30" y="14"/>
                      <a:pt x="38" y="9"/>
                    </a:cubicBezTo>
                    <a:cubicBezTo>
                      <a:pt x="38" y="6"/>
                      <a:pt x="37" y="3"/>
                      <a:pt x="3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0" name="Freeform 447"/>
              <p:cNvSpPr/>
              <p:nvPr/>
            </p:nvSpPr>
            <p:spPr bwMode="auto">
              <a:xfrm>
                <a:off x="1898" y="2643"/>
                <a:ext cx="44" cy="59"/>
              </a:xfrm>
              <a:custGeom>
                <a:avLst/>
                <a:gdLst>
                  <a:gd name="T0" fmla="*/ 14 w 19"/>
                  <a:gd name="T1" fmla="*/ 0 h 25"/>
                  <a:gd name="T2" fmla="*/ 0 w 19"/>
                  <a:gd name="T3" fmla="*/ 14 h 25"/>
                  <a:gd name="T4" fmla="*/ 2 w 19"/>
                  <a:gd name="T5" fmla="*/ 22 h 25"/>
                  <a:gd name="T6" fmla="*/ 5 w 19"/>
                  <a:gd name="T7" fmla="*/ 25 h 25"/>
                  <a:gd name="T8" fmla="*/ 19 w 19"/>
                  <a:gd name="T9" fmla="*/ 12 h 25"/>
                  <a:gd name="T10" fmla="*/ 14 w 19"/>
                  <a:gd name="T11" fmla="*/ 0 h 25"/>
                </a:gdLst>
                <a:ahLst/>
                <a:cxnLst>
                  <a:cxn ang="0">
                    <a:pos x="T0" y="T1"/>
                  </a:cxn>
                  <a:cxn ang="0">
                    <a:pos x="T2" y="T3"/>
                  </a:cxn>
                  <a:cxn ang="0">
                    <a:pos x="T4" y="T5"/>
                  </a:cxn>
                  <a:cxn ang="0">
                    <a:pos x="T6" y="T7"/>
                  </a:cxn>
                  <a:cxn ang="0">
                    <a:pos x="T8" y="T9"/>
                  </a:cxn>
                  <a:cxn ang="0">
                    <a:pos x="T10" y="T11"/>
                  </a:cxn>
                </a:cxnLst>
                <a:rect l="0" t="0" r="r" b="b"/>
                <a:pathLst>
                  <a:path w="19" h="25">
                    <a:moveTo>
                      <a:pt x="14" y="0"/>
                    </a:moveTo>
                    <a:cubicBezTo>
                      <a:pt x="0" y="14"/>
                      <a:pt x="0" y="14"/>
                      <a:pt x="0" y="14"/>
                    </a:cubicBezTo>
                    <a:cubicBezTo>
                      <a:pt x="1" y="17"/>
                      <a:pt x="1" y="19"/>
                      <a:pt x="2" y="22"/>
                    </a:cubicBezTo>
                    <a:cubicBezTo>
                      <a:pt x="3" y="23"/>
                      <a:pt x="4" y="24"/>
                      <a:pt x="5" y="25"/>
                    </a:cubicBezTo>
                    <a:cubicBezTo>
                      <a:pt x="19" y="12"/>
                      <a:pt x="19" y="12"/>
                      <a:pt x="19" y="12"/>
                    </a:cubicBezTo>
                    <a:cubicBezTo>
                      <a:pt x="18" y="7"/>
                      <a:pt x="16" y="4"/>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sp>
          <p:nvSpPr>
            <p:cNvPr id="8" name="Freeform 449"/>
            <p:cNvSpPr/>
            <p:nvPr/>
          </p:nvSpPr>
          <p:spPr bwMode="auto">
            <a:xfrm>
              <a:off x="6182510" y="3839768"/>
              <a:ext cx="165600" cy="128143"/>
            </a:xfrm>
            <a:custGeom>
              <a:avLst/>
              <a:gdLst>
                <a:gd name="T0" fmla="*/ 68 w 71"/>
                <a:gd name="T1" fmla="*/ 0 h 55"/>
                <a:gd name="T2" fmla="*/ 49 w 71"/>
                <a:gd name="T3" fmla="*/ 12 h 55"/>
                <a:gd name="T4" fmla="*/ 43 w 71"/>
                <a:gd name="T5" fmla="*/ 24 h 55"/>
                <a:gd name="T6" fmla="*/ 38 w 71"/>
                <a:gd name="T7" fmla="*/ 29 h 55"/>
                <a:gd name="T8" fmla="*/ 33 w 71"/>
                <a:gd name="T9" fmla="*/ 27 h 55"/>
                <a:gd name="T10" fmla="*/ 27 w 71"/>
                <a:gd name="T11" fmla="*/ 28 h 55"/>
                <a:gd name="T12" fmla="*/ 0 w 71"/>
                <a:gd name="T13" fmla="*/ 55 h 55"/>
                <a:gd name="T14" fmla="*/ 11 w 71"/>
                <a:gd name="T15" fmla="*/ 49 h 55"/>
                <a:gd name="T16" fmla="*/ 18 w 71"/>
                <a:gd name="T17" fmla="*/ 51 h 55"/>
                <a:gd name="T18" fmla="*/ 20 w 71"/>
                <a:gd name="T19" fmla="*/ 51 h 55"/>
                <a:gd name="T20" fmla="*/ 20 w 71"/>
                <a:gd name="T21" fmla="*/ 51 h 55"/>
                <a:gd name="T22" fmla="*/ 71 w 71"/>
                <a:gd name="T23" fmla="*/ 0 h 55"/>
                <a:gd name="T24" fmla="*/ 68 w 71"/>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55">
                  <a:moveTo>
                    <a:pt x="68" y="0"/>
                  </a:moveTo>
                  <a:cubicBezTo>
                    <a:pt x="60" y="0"/>
                    <a:pt x="49" y="3"/>
                    <a:pt x="49" y="12"/>
                  </a:cubicBezTo>
                  <a:cubicBezTo>
                    <a:pt x="49" y="17"/>
                    <a:pt x="44" y="21"/>
                    <a:pt x="43" y="24"/>
                  </a:cubicBezTo>
                  <a:cubicBezTo>
                    <a:pt x="42" y="25"/>
                    <a:pt x="41" y="29"/>
                    <a:pt x="38" y="29"/>
                  </a:cubicBezTo>
                  <a:cubicBezTo>
                    <a:pt x="37" y="29"/>
                    <a:pt x="36" y="27"/>
                    <a:pt x="33" y="27"/>
                  </a:cubicBezTo>
                  <a:cubicBezTo>
                    <a:pt x="30" y="27"/>
                    <a:pt x="29" y="28"/>
                    <a:pt x="27" y="28"/>
                  </a:cubicBezTo>
                  <a:cubicBezTo>
                    <a:pt x="0" y="55"/>
                    <a:pt x="0" y="55"/>
                    <a:pt x="0" y="55"/>
                  </a:cubicBezTo>
                  <a:cubicBezTo>
                    <a:pt x="5" y="55"/>
                    <a:pt x="6" y="49"/>
                    <a:pt x="11" y="49"/>
                  </a:cubicBezTo>
                  <a:cubicBezTo>
                    <a:pt x="14" y="49"/>
                    <a:pt x="15" y="51"/>
                    <a:pt x="18" y="51"/>
                  </a:cubicBezTo>
                  <a:cubicBezTo>
                    <a:pt x="20" y="51"/>
                    <a:pt x="20" y="51"/>
                    <a:pt x="20" y="51"/>
                  </a:cubicBezTo>
                  <a:cubicBezTo>
                    <a:pt x="20" y="51"/>
                    <a:pt x="20" y="51"/>
                    <a:pt x="20" y="51"/>
                  </a:cubicBezTo>
                  <a:cubicBezTo>
                    <a:pt x="71" y="0"/>
                    <a:pt x="71" y="0"/>
                    <a:pt x="71" y="0"/>
                  </a:cubicBezTo>
                  <a:cubicBezTo>
                    <a:pt x="70" y="0"/>
                    <a:pt x="69" y="0"/>
                    <a:pt x="6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 name="Freeform 450"/>
            <p:cNvSpPr>
              <a:spLocks noEditPoints="1"/>
            </p:cNvSpPr>
            <p:nvPr/>
          </p:nvSpPr>
          <p:spPr bwMode="auto">
            <a:xfrm>
              <a:off x="6249538" y="3850611"/>
              <a:ext cx="124200" cy="142929"/>
            </a:xfrm>
            <a:custGeom>
              <a:avLst/>
              <a:gdLst>
                <a:gd name="T0" fmla="*/ 42 w 53"/>
                <a:gd name="T1" fmla="*/ 25 h 61"/>
                <a:gd name="T2" fmla="*/ 42 w 53"/>
                <a:gd name="T3" fmla="*/ 25 h 61"/>
                <a:gd name="T4" fmla="*/ 42 w 53"/>
                <a:gd name="T5" fmla="*/ 25 h 61"/>
                <a:gd name="T6" fmla="*/ 53 w 53"/>
                <a:gd name="T7" fmla="*/ 0 h 61"/>
                <a:gd name="T8" fmla="*/ 0 w 53"/>
                <a:gd name="T9" fmla="*/ 53 h 61"/>
                <a:gd name="T10" fmla="*/ 9 w 53"/>
                <a:gd name="T11" fmla="*/ 61 h 61"/>
                <a:gd name="T12" fmla="*/ 42 w 53"/>
                <a:gd name="T13" fmla="*/ 28 h 61"/>
                <a:gd name="T14" fmla="*/ 42 w 53"/>
                <a:gd name="T15" fmla="*/ 27 h 61"/>
                <a:gd name="T16" fmla="*/ 42 w 53"/>
                <a:gd name="T17" fmla="*/ 25 h 61"/>
                <a:gd name="T18" fmla="*/ 42 w 53"/>
                <a:gd name="T19" fmla="*/ 25 h 61"/>
                <a:gd name="T20" fmla="*/ 44 w 53"/>
                <a:gd name="T21" fmla="*/ 25 h 61"/>
                <a:gd name="T22" fmla="*/ 45 w 53"/>
                <a:gd name="T23" fmla="*/ 25 h 61"/>
                <a:gd name="T24" fmla="*/ 45 w 53"/>
                <a:gd name="T25" fmla="*/ 25 h 61"/>
                <a:gd name="T26" fmla="*/ 45 w 53"/>
                <a:gd name="T27" fmla="*/ 25 h 61"/>
                <a:gd name="T28" fmla="*/ 45 w 53"/>
                <a:gd name="T29" fmla="*/ 25 h 61"/>
                <a:gd name="T30" fmla="*/ 48 w 53"/>
                <a:gd name="T31" fmla="*/ 15 h 61"/>
                <a:gd name="T32" fmla="*/ 53 w 53"/>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1">
                  <a:moveTo>
                    <a:pt x="42" y="25"/>
                  </a:moveTo>
                  <a:cubicBezTo>
                    <a:pt x="42" y="25"/>
                    <a:pt x="42" y="25"/>
                    <a:pt x="42" y="25"/>
                  </a:cubicBezTo>
                  <a:cubicBezTo>
                    <a:pt x="42" y="25"/>
                    <a:pt x="42" y="25"/>
                    <a:pt x="42" y="25"/>
                  </a:cubicBezTo>
                  <a:moveTo>
                    <a:pt x="53" y="0"/>
                  </a:moveTo>
                  <a:cubicBezTo>
                    <a:pt x="0" y="53"/>
                    <a:pt x="0" y="53"/>
                    <a:pt x="0" y="53"/>
                  </a:cubicBezTo>
                  <a:cubicBezTo>
                    <a:pt x="2" y="56"/>
                    <a:pt x="5" y="59"/>
                    <a:pt x="9" y="61"/>
                  </a:cubicBezTo>
                  <a:cubicBezTo>
                    <a:pt x="42" y="28"/>
                    <a:pt x="42" y="28"/>
                    <a:pt x="42" y="28"/>
                  </a:cubicBezTo>
                  <a:cubicBezTo>
                    <a:pt x="42" y="28"/>
                    <a:pt x="42" y="27"/>
                    <a:pt x="42" y="27"/>
                  </a:cubicBezTo>
                  <a:cubicBezTo>
                    <a:pt x="42" y="26"/>
                    <a:pt x="42" y="26"/>
                    <a:pt x="42" y="25"/>
                  </a:cubicBezTo>
                  <a:cubicBezTo>
                    <a:pt x="42" y="25"/>
                    <a:pt x="42" y="25"/>
                    <a:pt x="42" y="25"/>
                  </a:cubicBezTo>
                  <a:cubicBezTo>
                    <a:pt x="43" y="25"/>
                    <a:pt x="43" y="25"/>
                    <a:pt x="44" y="25"/>
                  </a:cubicBezTo>
                  <a:cubicBezTo>
                    <a:pt x="45" y="25"/>
                    <a:pt x="45" y="25"/>
                    <a:pt x="45" y="25"/>
                  </a:cubicBezTo>
                  <a:cubicBezTo>
                    <a:pt x="45" y="25"/>
                    <a:pt x="45" y="25"/>
                    <a:pt x="45" y="25"/>
                  </a:cubicBezTo>
                  <a:cubicBezTo>
                    <a:pt x="45" y="25"/>
                    <a:pt x="45" y="25"/>
                    <a:pt x="45" y="25"/>
                  </a:cubicBezTo>
                  <a:cubicBezTo>
                    <a:pt x="45" y="25"/>
                    <a:pt x="45" y="25"/>
                    <a:pt x="45" y="25"/>
                  </a:cubicBezTo>
                  <a:cubicBezTo>
                    <a:pt x="45" y="22"/>
                    <a:pt x="48" y="20"/>
                    <a:pt x="48" y="15"/>
                  </a:cubicBezTo>
                  <a:cubicBezTo>
                    <a:pt x="48" y="10"/>
                    <a:pt x="52" y="4"/>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 name="Freeform 451"/>
            <p:cNvSpPr/>
            <p:nvPr/>
          </p:nvSpPr>
          <p:spPr bwMode="auto">
            <a:xfrm>
              <a:off x="6478224" y="3720497"/>
              <a:ext cx="27600" cy="42385"/>
            </a:xfrm>
            <a:custGeom>
              <a:avLst/>
              <a:gdLst>
                <a:gd name="T0" fmla="*/ 11 w 12"/>
                <a:gd name="T1" fmla="*/ 0 h 18"/>
                <a:gd name="T2" fmla="*/ 0 w 12"/>
                <a:gd name="T3" fmla="*/ 11 h 18"/>
                <a:gd name="T4" fmla="*/ 6 w 12"/>
                <a:gd name="T5" fmla="*/ 18 h 18"/>
                <a:gd name="T6" fmla="*/ 12 w 12"/>
                <a:gd name="T7" fmla="*/ 5 h 18"/>
                <a:gd name="T8" fmla="*/ 11 w 12"/>
                <a:gd name="T9" fmla="*/ 0 h 18"/>
              </a:gdLst>
              <a:ahLst/>
              <a:cxnLst>
                <a:cxn ang="0">
                  <a:pos x="T0" y="T1"/>
                </a:cxn>
                <a:cxn ang="0">
                  <a:pos x="T2" y="T3"/>
                </a:cxn>
                <a:cxn ang="0">
                  <a:pos x="T4" y="T5"/>
                </a:cxn>
                <a:cxn ang="0">
                  <a:pos x="T6" y="T7"/>
                </a:cxn>
                <a:cxn ang="0">
                  <a:pos x="T8" y="T9"/>
                </a:cxn>
              </a:cxnLst>
              <a:rect l="0" t="0" r="r" b="b"/>
              <a:pathLst>
                <a:path w="12" h="18">
                  <a:moveTo>
                    <a:pt x="11" y="0"/>
                  </a:moveTo>
                  <a:cubicBezTo>
                    <a:pt x="0" y="11"/>
                    <a:pt x="0" y="11"/>
                    <a:pt x="0" y="11"/>
                  </a:cubicBezTo>
                  <a:cubicBezTo>
                    <a:pt x="2" y="14"/>
                    <a:pt x="2" y="18"/>
                    <a:pt x="6" y="18"/>
                  </a:cubicBezTo>
                  <a:cubicBezTo>
                    <a:pt x="11" y="18"/>
                    <a:pt x="12" y="12"/>
                    <a:pt x="12" y="5"/>
                  </a:cubicBezTo>
                  <a:cubicBezTo>
                    <a:pt x="12" y="3"/>
                    <a:pt x="11" y="2"/>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 name="Freeform 452"/>
            <p:cNvSpPr/>
            <p:nvPr/>
          </p:nvSpPr>
          <p:spPr bwMode="auto">
            <a:xfrm>
              <a:off x="6296853" y="3961011"/>
              <a:ext cx="78857" cy="51257"/>
            </a:xfrm>
            <a:custGeom>
              <a:avLst/>
              <a:gdLst>
                <a:gd name="T0" fmla="*/ 18 w 34"/>
                <a:gd name="T1" fmla="*/ 0 h 22"/>
                <a:gd name="T2" fmla="*/ 0 w 34"/>
                <a:gd name="T3" fmla="*/ 18 h 22"/>
                <a:gd name="T4" fmla="*/ 6 w 34"/>
                <a:gd name="T5" fmla="*/ 19 h 22"/>
                <a:gd name="T6" fmla="*/ 12 w 34"/>
                <a:gd name="T7" fmla="*/ 22 h 22"/>
                <a:gd name="T8" fmla="*/ 34 w 34"/>
                <a:gd name="T9" fmla="*/ 1 h 22"/>
                <a:gd name="T10" fmla="*/ 20 w 34"/>
                <a:gd name="T11" fmla="*/ 2 h 22"/>
                <a:gd name="T12" fmla="*/ 18 w 3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18" y="0"/>
                  </a:moveTo>
                  <a:cubicBezTo>
                    <a:pt x="0" y="18"/>
                    <a:pt x="0" y="18"/>
                    <a:pt x="0" y="18"/>
                  </a:cubicBezTo>
                  <a:cubicBezTo>
                    <a:pt x="2" y="18"/>
                    <a:pt x="4" y="18"/>
                    <a:pt x="6" y="19"/>
                  </a:cubicBezTo>
                  <a:cubicBezTo>
                    <a:pt x="8" y="20"/>
                    <a:pt x="10" y="21"/>
                    <a:pt x="12" y="22"/>
                  </a:cubicBezTo>
                  <a:cubicBezTo>
                    <a:pt x="34" y="1"/>
                    <a:pt x="34" y="1"/>
                    <a:pt x="34" y="1"/>
                  </a:cubicBezTo>
                  <a:cubicBezTo>
                    <a:pt x="29" y="1"/>
                    <a:pt x="25" y="2"/>
                    <a:pt x="20" y="2"/>
                  </a:cubicBezTo>
                  <a:cubicBezTo>
                    <a:pt x="19" y="2"/>
                    <a:pt x="18" y="1"/>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 name="Freeform 453"/>
            <p:cNvSpPr/>
            <p:nvPr/>
          </p:nvSpPr>
          <p:spPr bwMode="auto">
            <a:xfrm>
              <a:off x="6358952" y="3961011"/>
              <a:ext cx="76886" cy="76886"/>
            </a:xfrm>
            <a:custGeom>
              <a:avLst/>
              <a:gdLst>
                <a:gd name="T0" fmla="*/ 23 w 33"/>
                <a:gd name="T1" fmla="*/ 0 h 33"/>
                <a:gd name="T2" fmla="*/ 0 w 33"/>
                <a:gd name="T3" fmla="*/ 23 h 33"/>
                <a:gd name="T4" fmla="*/ 6 w 33"/>
                <a:gd name="T5" fmla="*/ 33 h 33"/>
                <a:gd name="T6" fmla="*/ 33 w 33"/>
                <a:gd name="T7" fmla="*/ 6 h 33"/>
                <a:gd name="T8" fmla="*/ 23 w 33"/>
                <a:gd name="T9" fmla="*/ 0 h 33"/>
              </a:gdLst>
              <a:ahLst/>
              <a:cxnLst>
                <a:cxn ang="0">
                  <a:pos x="T0" y="T1"/>
                </a:cxn>
                <a:cxn ang="0">
                  <a:pos x="T2" y="T3"/>
                </a:cxn>
                <a:cxn ang="0">
                  <a:pos x="T4" y="T5"/>
                </a:cxn>
                <a:cxn ang="0">
                  <a:pos x="T6" y="T7"/>
                </a:cxn>
                <a:cxn ang="0">
                  <a:pos x="T8" y="T9"/>
                </a:cxn>
              </a:cxnLst>
              <a:rect l="0" t="0" r="r" b="b"/>
              <a:pathLst>
                <a:path w="33" h="33">
                  <a:moveTo>
                    <a:pt x="23" y="0"/>
                  </a:moveTo>
                  <a:cubicBezTo>
                    <a:pt x="0" y="23"/>
                    <a:pt x="0" y="23"/>
                    <a:pt x="0" y="23"/>
                  </a:cubicBezTo>
                  <a:cubicBezTo>
                    <a:pt x="1" y="28"/>
                    <a:pt x="3" y="31"/>
                    <a:pt x="6" y="33"/>
                  </a:cubicBezTo>
                  <a:cubicBezTo>
                    <a:pt x="33" y="6"/>
                    <a:pt x="33" y="6"/>
                    <a:pt x="33" y="6"/>
                  </a:cubicBezTo>
                  <a:cubicBezTo>
                    <a:pt x="29" y="4"/>
                    <a:pt x="28" y="1"/>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 name="Freeform 454"/>
            <p:cNvSpPr/>
            <p:nvPr/>
          </p:nvSpPr>
          <p:spPr bwMode="auto">
            <a:xfrm>
              <a:off x="6394438" y="4007339"/>
              <a:ext cx="48300" cy="81814"/>
            </a:xfrm>
            <a:custGeom>
              <a:avLst/>
              <a:gdLst>
                <a:gd name="T0" fmla="*/ 21 w 21"/>
                <a:gd name="T1" fmla="*/ 0 h 35"/>
                <a:gd name="T2" fmla="*/ 0 w 21"/>
                <a:gd name="T3" fmla="*/ 21 h 35"/>
                <a:gd name="T4" fmla="*/ 1 w 21"/>
                <a:gd name="T5" fmla="*/ 24 h 35"/>
                <a:gd name="T6" fmla="*/ 2 w 21"/>
                <a:gd name="T7" fmla="*/ 35 h 35"/>
                <a:gd name="T8" fmla="*/ 21 w 21"/>
                <a:gd name="T9" fmla="*/ 16 h 35"/>
                <a:gd name="T10" fmla="*/ 21 w 21"/>
                <a:gd name="T11" fmla="*/ 4 h 35"/>
                <a:gd name="T12" fmla="*/ 21 w 2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1" h="35">
                  <a:moveTo>
                    <a:pt x="21" y="0"/>
                  </a:moveTo>
                  <a:cubicBezTo>
                    <a:pt x="0" y="21"/>
                    <a:pt x="0" y="21"/>
                    <a:pt x="0" y="21"/>
                  </a:cubicBezTo>
                  <a:cubicBezTo>
                    <a:pt x="0" y="22"/>
                    <a:pt x="0" y="23"/>
                    <a:pt x="1" y="24"/>
                  </a:cubicBezTo>
                  <a:cubicBezTo>
                    <a:pt x="2" y="27"/>
                    <a:pt x="1" y="32"/>
                    <a:pt x="2" y="35"/>
                  </a:cubicBezTo>
                  <a:cubicBezTo>
                    <a:pt x="21" y="16"/>
                    <a:pt x="21" y="16"/>
                    <a:pt x="21" y="16"/>
                  </a:cubicBezTo>
                  <a:cubicBezTo>
                    <a:pt x="21" y="13"/>
                    <a:pt x="21" y="9"/>
                    <a:pt x="21" y="4"/>
                  </a:cubicBezTo>
                  <a:cubicBezTo>
                    <a:pt x="21" y="3"/>
                    <a:pt x="21" y="2"/>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7" name="Freeform 455"/>
            <p:cNvSpPr/>
            <p:nvPr/>
          </p:nvSpPr>
          <p:spPr bwMode="auto">
            <a:xfrm>
              <a:off x="6426967" y="4077325"/>
              <a:ext cx="41400" cy="39428"/>
            </a:xfrm>
            <a:custGeom>
              <a:avLst/>
              <a:gdLst>
                <a:gd name="T0" fmla="*/ 8 w 18"/>
                <a:gd name="T1" fmla="*/ 0 h 17"/>
                <a:gd name="T2" fmla="*/ 0 w 18"/>
                <a:gd name="T3" fmla="*/ 8 h 17"/>
                <a:gd name="T4" fmla="*/ 4 w 18"/>
                <a:gd name="T5" fmla="*/ 11 h 17"/>
                <a:gd name="T6" fmla="*/ 8 w 18"/>
                <a:gd name="T7" fmla="*/ 17 h 17"/>
                <a:gd name="T8" fmla="*/ 18 w 18"/>
                <a:gd name="T9" fmla="*/ 6 h 17"/>
                <a:gd name="T10" fmla="*/ 16 w 18"/>
                <a:gd name="T11" fmla="*/ 5 h 17"/>
                <a:gd name="T12" fmla="*/ 8 w 1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8" y="0"/>
                  </a:moveTo>
                  <a:cubicBezTo>
                    <a:pt x="0" y="8"/>
                    <a:pt x="0" y="8"/>
                    <a:pt x="0" y="8"/>
                  </a:cubicBezTo>
                  <a:cubicBezTo>
                    <a:pt x="2" y="9"/>
                    <a:pt x="4" y="10"/>
                    <a:pt x="4" y="11"/>
                  </a:cubicBezTo>
                  <a:cubicBezTo>
                    <a:pt x="5" y="13"/>
                    <a:pt x="5" y="15"/>
                    <a:pt x="8" y="17"/>
                  </a:cubicBezTo>
                  <a:cubicBezTo>
                    <a:pt x="18" y="6"/>
                    <a:pt x="18" y="6"/>
                    <a:pt x="18" y="6"/>
                  </a:cubicBezTo>
                  <a:cubicBezTo>
                    <a:pt x="17" y="6"/>
                    <a:pt x="17" y="5"/>
                    <a:pt x="16" y="5"/>
                  </a:cubicBezTo>
                  <a:cubicBezTo>
                    <a:pt x="13" y="4"/>
                    <a:pt x="10" y="2"/>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 name="Freeform 456"/>
            <p:cNvSpPr/>
            <p:nvPr/>
          </p:nvSpPr>
          <p:spPr bwMode="auto">
            <a:xfrm>
              <a:off x="5427454" y="3004870"/>
              <a:ext cx="20700" cy="32528"/>
            </a:xfrm>
            <a:custGeom>
              <a:avLst/>
              <a:gdLst>
                <a:gd name="T0" fmla="*/ 2 w 9"/>
                <a:gd name="T1" fmla="*/ 0 h 14"/>
                <a:gd name="T2" fmla="*/ 0 w 9"/>
                <a:gd name="T3" fmla="*/ 2 h 14"/>
                <a:gd name="T4" fmla="*/ 1 w 9"/>
                <a:gd name="T5" fmla="*/ 2 h 14"/>
                <a:gd name="T6" fmla="*/ 1 w 9"/>
                <a:gd name="T7" fmla="*/ 8 h 14"/>
                <a:gd name="T8" fmla="*/ 5 w 9"/>
                <a:gd name="T9" fmla="*/ 14 h 14"/>
                <a:gd name="T10" fmla="*/ 9 w 9"/>
                <a:gd name="T11" fmla="*/ 10 h 14"/>
                <a:gd name="T12" fmla="*/ 2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2" y="0"/>
                  </a:moveTo>
                  <a:cubicBezTo>
                    <a:pt x="0" y="2"/>
                    <a:pt x="0" y="2"/>
                    <a:pt x="0" y="2"/>
                  </a:cubicBezTo>
                  <a:cubicBezTo>
                    <a:pt x="1" y="2"/>
                    <a:pt x="1" y="2"/>
                    <a:pt x="1" y="2"/>
                  </a:cubicBezTo>
                  <a:cubicBezTo>
                    <a:pt x="0" y="4"/>
                    <a:pt x="1" y="6"/>
                    <a:pt x="1" y="8"/>
                  </a:cubicBezTo>
                  <a:cubicBezTo>
                    <a:pt x="1" y="8"/>
                    <a:pt x="3" y="12"/>
                    <a:pt x="5" y="14"/>
                  </a:cubicBezTo>
                  <a:cubicBezTo>
                    <a:pt x="9" y="10"/>
                    <a:pt x="9" y="10"/>
                    <a:pt x="9" y="10"/>
                  </a:cubicBezTo>
                  <a:cubicBezTo>
                    <a:pt x="8" y="6"/>
                    <a:pt x="4" y="4"/>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 name="Freeform 457"/>
            <p:cNvSpPr/>
            <p:nvPr/>
          </p:nvSpPr>
          <p:spPr bwMode="auto">
            <a:xfrm>
              <a:off x="5359440" y="2936855"/>
              <a:ext cx="25629" cy="23657"/>
            </a:xfrm>
            <a:custGeom>
              <a:avLst/>
              <a:gdLst>
                <a:gd name="T0" fmla="*/ 11 w 11"/>
                <a:gd name="T1" fmla="*/ 0 h 10"/>
                <a:gd name="T2" fmla="*/ 8 w 11"/>
                <a:gd name="T3" fmla="*/ 2 h 10"/>
                <a:gd name="T4" fmla="*/ 4 w 11"/>
                <a:gd name="T5" fmla="*/ 0 h 10"/>
                <a:gd name="T6" fmla="*/ 0 w 11"/>
                <a:gd name="T7" fmla="*/ 3 h 10"/>
                <a:gd name="T8" fmla="*/ 3 w 11"/>
                <a:gd name="T9" fmla="*/ 10 h 10"/>
                <a:gd name="T10" fmla="*/ 11 w 11"/>
                <a:gd name="T11" fmla="*/ 2 h 10"/>
                <a:gd name="T12" fmla="*/ 11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11" y="0"/>
                  </a:moveTo>
                  <a:cubicBezTo>
                    <a:pt x="9" y="1"/>
                    <a:pt x="9" y="2"/>
                    <a:pt x="8" y="2"/>
                  </a:cubicBezTo>
                  <a:cubicBezTo>
                    <a:pt x="7" y="2"/>
                    <a:pt x="7" y="0"/>
                    <a:pt x="4" y="0"/>
                  </a:cubicBezTo>
                  <a:cubicBezTo>
                    <a:pt x="2" y="0"/>
                    <a:pt x="0" y="1"/>
                    <a:pt x="0" y="3"/>
                  </a:cubicBezTo>
                  <a:cubicBezTo>
                    <a:pt x="0" y="6"/>
                    <a:pt x="1" y="8"/>
                    <a:pt x="3" y="10"/>
                  </a:cubicBezTo>
                  <a:cubicBezTo>
                    <a:pt x="11" y="2"/>
                    <a:pt x="11" y="2"/>
                    <a:pt x="11" y="2"/>
                  </a:cubicBezTo>
                  <a:cubicBezTo>
                    <a:pt x="11" y="2"/>
                    <a:pt x="11" y="1"/>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3" name="Freeform 458"/>
            <p:cNvSpPr/>
            <p:nvPr/>
          </p:nvSpPr>
          <p:spPr bwMode="auto">
            <a:xfrm>
              <a:off x="5380139" y="2972341"/>
              <a:ext cx="16757" cy="22672"/>
            </a:xfrm>
            <a:custGeom>
              <a:avLst/>
              <a:gdLst>
                <a:gd name="T0" fmla="*/ 5 w 7"/>
                <a:gd name="T1" fmla="*/ 0 h 10"/>
                <a:gd name="T2" fmla="*/ 0 w 7"/>
                <a:gd name="T3" fmla="*/ 4 h 10"/>
                <a:gd name="T4" fmla="*/ 4 w 7"/>
                <a:gd name="T5" fmla="*/ 10 h 10"/>
                <a:gd name="T6" fmla="*/ 5 w 7"/>
                <a:gd name="T7" fmla="*/ 0 h 10"/>
              </a:gdLst>
              <a:ahLst/>
              <a:cxnLst>
                <a:cxn ang="0">
                  <a:pos x="T0" y="T1"/>
                </a:cxn>
                <a:cxn ang="0">
                  <a:pos x="T2" y="T3"/>
                </a:cxn>
                <a:cxn ang="0">
                  <a:pos x="T4" y="T5"/>
                </a:cxn>
                <a:cxn ang="0">
                  <a:pos x="T6" y="T7"/>
                </a:cxn>
              </a:cxnLst>
              <a:rect l="0" t="0" r="r" b="b"/>
              <a:pathLst>
                <a:path w="7" h="10">
                  <a:moveTo>
                    <a:pt x="5" y="0"/>
                  </a:moveTo>
                  <a:cubicBezTo>
                    <a:pt x="0" y="4"/>
                    <a:pt x="0" y="4"/>
                    <a:pt x="0" y="4"/>
                  </a:cubicBezTo>
                  <a:cubicBezTo>
                    <a:pt x="1" y="6"/>
                    <a:pt x="2" y="8"/>
                    <a:pt x="4" y="10"/>
                  </a:cubicBezTo>
                  <a:cubicBezTo>
                    <a:pt x="7" y="7"/>
                    <a:pt x="5" y="4"/>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7" name="Freeform 459"/>
            <p:cNvSpPr/>
            <p:nvPr/>
          </p:nvSpPr>
          <p:spPr bwMode="auto">
            <a:xfrm>
              <a:off x="5711339" y="2446956"/>
              <a:ext cx="18729" cy="18729"/>
            </a:xfrm>
            <a:custGeom>
              <a:avLst/>
              <a:gdLst>
                <a:gd name="T0" fmla="*/ 8 w 8"/>
                <a:gd name="T1" fmla="*/ 0 h 8"/>
                <a:gd name="T2" fmla="*/ 0 w 8"/>
                <a:gd name="T3" fmla="*/ 8 h 8"/>
                <a:gd name="T4" fmla="*/ 8 w 8"/>
                <a:gd name="T5" fmla="*/ 0 h 8"/>
              </a:gdLst>
              <a:ahLst/>
              <a:cxnLst>
                <a:cxn ang="0">
                  <a:pos x="T0" y="T1"/>
                </a:cxn>
                <a:cxn ang="0">
                  <a:pos x="T2" y="T3"/>
                </a:cxn>
                <a:cxn ang="0">
                  <a:pos x="T4" y="T5"/>
                </a:cxn>
              </a:cxnLst>
              <a:rect l="0" t="0" r="r" b="b"/>
              <a:pathLst>
                <a:path w="8" h="8">
                  <a:moveTo>
                    <a:pt x="8" y="0"/>
                  </a:moveTo>
                  <a:cubicBezTo>
                    <a:pt x="5" y="3"/>
                    <a:pt x="2" y="5"/>
                    <a:pt x="0" y="8"/>
                  </a:cubicBezTo>
                  <a:cubicBezTo>
                    <a:pt x="8" y="0"/>
                    <a:pt x="8"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8" name="Freeform 460"/>
            <p:cNvSpPr/>
            <p:nvPr/>
          </p:nvSpPr>
          <p:spPr bwMode="auto">
            <a:xfrm>
              <a:off x="5718239" y="2424285"/>
              <a:ext cx="88715" cy="99557"/>
            </a:xfrm>
            <a:custGeom>
              <a:avLst/>
              <a:gdLst>
                <a:gd name="T0" fmla="*/ 34 w 38"/>
                <a:gd name="T1" fmla="*/ 0 h 43"/>
                <a:gd name="T2" fmla="*/ 31 w 38"/>
                <a:gd name="T3" fmla="*/ 0 h 43"/>
                <a:gd name="T4" fmla="*/ 0 w 38"/>
                <a:gd name="T5" fmla="*/ 31 h 43"/>
                <a:gd name="T6" fmla="*/ 4 w 38"/>
                <a:gd name="T7" fmla="*/ 32 h 43"/>
                <a:gd name="T8" fmla="*/ 10 w 38"/>
                <a:gd name="T9" fmla="*/ 32 h 43"/>
                <a:gd name="T10" fmla="*/ 15 w 38"/>
                <a:gd name="T11" fmla="*/ 32 h 43"/>
                <a:gd name="T12" fmla="*/ 2 w 38"/>
                <a:gd name="T13" fmla="*/ 39 h 43"/>
                <a:gd name="T14" fmla="*/ 4 w 38"/>
                <a:gd name="T15" fmla="*/ 43 h 43"/>
                <a:gd name="T16" fmla="*/ 38 w 38"/>
                <a:gd name="T17" fmla="*/ 9 h 43"/>
                <a:gd name="T18" fmla="*/ 34 w 3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3">
                  <a:moveTo>
                    <a:pt x="34" y="0"/>
                  </a:moveTo>
                  <a:cubicBezTo>
                    <a:pt x="33" y="0"/>
                    <a:pt x="32" y="0"/>
                    <a:pt x="31" y="0"/>
                  </a:cubicBezTo>
                  <a:cubicBezTo>
                    <a:pt x="0" y="31"/>
                    <a:pt x="0" y="31"/>
                    <a:pt x="0" y="31"/>
                  </a:cubicBezTo>
                  <a:cubicBezTo>
                    <a:pt x="1" y="31"/>
                    <a:pt x="3" y="32"/>
                    <a:pt x="4" y="32"/>
                  </a:cubicBezTo>
                  <a:cubicBezTo>
                    <a:pt x="6" y="32"/>
                    <a:pt x="8" y="32"/>
                    <a:pt x="10" y="32"/>
                  </a:cubicBezTo>
                  <a:cubicBezTo>
                    <a:pt x="11" y="32"/>
                    <a:pt x="13" y="32"/>
                    <a:pt x="15" y="32"/>
                  </a:cubicBezTo>
                  <a:cubicBezTo>
                    <a:pt x="11" y="34"/>
                    <a:pt x="2" y="32"/>
                    <a:pt x="2" y="39"/>
                  </a:cubicBezTo>
                  <a:cubicBezTo>
                    <a:pt x="2" y="41"/>
                    <a:pt x="3" y="42"/>
                    <a:pt x="4" y="43"/>
                  </a:cubicBezTo>
                  <a:cubicBezTo>
                    <a:pt x="38" y="9"/>
                    <a:pt x="38" y="9"/>
                    <a:pt x="38" y="9"/>
                  </a:cubicBezTo>
                  <a:cubicBezTo>
                    <a:pt x="37" y="6"/>
                    <a:pt x="37" y="0"/>
                    <a:pt x="3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9" name="Freeform 461"/>
            <p:cNvSpPr/>
            <p:nvPr/>
          </p:nvSpPr>
          <p:spPr bwMode="auto">
            <a:xfrm>
              <a:off x="5741896" y="2535670"/>
              <a:ext cx="48300" cy="35485"/>
            </a:xfrm>
            <a:custGeom>
              <a:avLst/>
              <a:gdLst>
                <a:gd name="T0" fmla="*/ 21 w 21"/>
                <a:gd name="T1" fmla="*/ 0 h 15"/>
                <a:gd name="T2" fmla="*/ 0 w 21"/>
                <a:gd name="T3" fmla="*/ 7 h 15"/>
                <a:gd name="T4" fmla="*/ 6 w 21"/>
                <a:gd name="T5" fmla="*/ 15 h 15"/>
                <a:gd name="T6" fmla="*/ 21 w 21"/>
                <a:gd name="T7" fmla="*/ 0 h 15"/>
              </a:gdLst>
              <a:ahLst/>
              <a:cxnLst>
                <a:cxn ang="0">
                  <a:pos x="T0" y="T1"/>
                </a:cxn>
                <a:cxn ang="0">
                  <a:pos x="T2" y="T3"/>
                </a:cxn>
                <a:cxn ang="0">
                  <a:pos x="T4" y="T5"/>
                </a:cxn>
                <a:cxn ang="0">
                  <a:pos x="T6" y="T7"/>
                </a:cxn>
              </a:cxnLst>
              <a:rect l="0" t="0" r="r" b="b"/>
              <a:pathLst>
                <a:path w="21" h="15">
                  <a:moveTo>
                    <a:pt x="21" y="0"/>
                  </a:moveTo>
                  <a:cubicBezTo>
                    <a:pt x="12" y="1"/>
                    <a:pt x="5" y="3"/>
                    <a:pt x="0" y="7"/>
                  </a:cubicBezTo>
                  <a:cubicBezTo>
                    <a:pt x="1" y="9"/>
                    <a:pt x="3" y="12"/>
                    <a:pt x="6" y="15"/>
                  </a:cubicBezTo>
                  <a:cubicBezTo>
                    <a:pt x="21" y="0"/>
                    <a:pt x="21"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0" name="Freeform 462"/>
            <p:cNvSpPr/>
            <p:nvPr/>
          </p:nvSpPr>
          <p:spPr bwMode="auto">
            <a:xfrm>
              <a:off x="5757668" y="2438085"/>
              <a:ext cx="117300" cy="90685"/>
            </a:xfrm>
            <a:custGeom>
              <a:avLst/>
              <a:gdLst>
                <a:gd name="T0" fmla="*/ 39 w 50"/>
                <a:gd name="T1" fmla="*/ 0 h 39"/>
                <a:gd name="T2" fmla="*/ 0 w 50"/>
                <a:gd name="T3" fmla="*/ 39 h 39"/>
                <a:gd name="T4" fmla="*/ 9 w 50"/>
                <a:gd name="T5" fmla="*/ 39 h 39"/>
                <a:gd name="T6" fmla="*/ 17 w 50"/>
                <a:gd name="T7" fmla="*/ 39 h 39"/>
                <a:gd name="T8" fmla="*/ 50 w 50"/>
                <a:gd name="T9" fmla="*/ 6 h 39"/>
                <a:gd name="T10" fmla="*/ 45 w 50"/>
                <a:gd name="T11" fmla="*/ 8 h 39"/>
                <a:gd name="T12" fmla="*/ 39 w 5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50" h="39">
                  <a:moveTo>
                    <a:pt x="39" y="0"/>
                  </a:moveTo>
                  <a:cubicBezTo>
                    <a:pt x="0" y="39"/>
                    <a:pt x="0" y="39"/>
                    <a:pt x="0" y="39"/>
                  </a:cubicBezTo>
                  <a:cubicBezTo>
                    <a:pt x="4" y="39"/>
                    <a:pt x="7" y="39"/>
                    <a:pt x="9" y="39"/>
                  </a:cubicBezTo>
                  <a:cubicBezTo>
                    <a:pt x="11" y="39"/>
                    <a:pt x="14" y="39"/>
                    <a:pt x="17" y="39"/>
                  </a:cubicBezTo>
                  <a:cubicBezTo>
                    <a:pt x="50" y="6"/>
                    <a:pt x="50" y="6"/>
                    <a:pt x="50" y="6"/>
                  </a:cubicBezTo>
                  <a:cubicBezTo>
                    <a:pt x="48" y="7"/>
                    <a:pt x="47" y="7"/>
                    <a:pt x="45" y="8"/>
                  </a:cubicBezTo>
                  <a:cubicBezTo>
                    <a:pt x="44" y="4"/>
                    <a:pt x="42" y="2"/>
                    <a:pt x="3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1" name="Freeform 463"/>
            <p:cNvSpPr/>
            <p:nvPr/>
          </p:nvSpPr>
          <p:spPr bwMode="auto">
            <a:xfrm>
              <a:off x="5881868" y="2433157"/>
              <a:ext cx="10843" cy="9857"/>
            </a:xfrm>
            <a:custGeom>
              <a:avLst/>
              <a:gdLst>
                <a:gd name="T0" fmla="*/ 5 w 5"/>
                <a:gd name="T1" fmla="*/ 0 h 4"/>
                <a:gd name="T2" fmla="*/ 0 w 5"/>
                <a:gd name="T3" fmla="*/ 0 h 4"/>
                <a:gd name="T4" fmla="*/ 1 w 5"/>
                <a:gd name="T5" fmla="*/ 4 h 4"/>
                <a:gd name="T6" fmla="*/ 5 w 5"/>
                <a:gd name="T7" fmla="*/ 0 h 4"/>
              </a:gdLst>
              <a:ahLst/>
              <a:cxnLst>
                <a:cxn ang="0">
                  <a:pos x="T0" y="T1"/>
                </a:cxn>
                <a:cxn ang="0">
                  <a:pos x="T2" y="T3"/>
                </a:cxn>
                <a:cxn ang="0">
                  <a:pos x="T4" y="T5"/>
                </a:cxn>
                <a:cxn ang="0">
                  <a:pos x="T6" y="T7"/>
                </a:cxn>
              </a:cxnLst>
              <a:rect l="0" t="0" r="r" b="b"/>
              <a:pathLst>
                <a:path w="5" h="4">
                  <a:moveTo>
                    <a:pt x="5" y="0"/>
                  </a:moveTo>
                  <a:cubicBezTo>
                    <a:pt x="0" y="0"/>
                    <a:pt x="0" y="0"/>
                    <a:pt x="0" y="0"/>
                  </a:cubicBezTo>
                  <a:cubicBezTo>
                    <a:pt x="0" y="2"/>
                    <a:pt x="0" y="3"/>
                    <a:pt x="1" y="4"/>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2" name="Freeform 464"/>
            <p:cNvSpPr/>
            <p:nvPr/>
          </p:nvSpPr>
          <p:spPr bwMode="auto">
            <a:xfrm>
              <a:off x="5926224" y="2400628"/>
              <a:ext cx="69986" cy="65057"/>
            </a:xfrm>
            <a:custGeom>
              <a:avLst/>
              <a:gdLst>
                <a:gd name="T0" fmla="*/ 23 w 30"/>
                <a:gd name="T1" fmla="*/ 0 h 28"/>
                <a:gd name="T2" fmla="*/ 14 w 30"/>
                <a:gd name="T3" fmla="*/ 6 h 28"/>
                <a:gd name="T4" fmla="*/ 14 w 30"/>
                <a:gd name="T5" fmla="*/ 9 h 28"/>
                <a:gd name="T6" fmla="*/ 11 w 30"/>
                <a:gd name="T7" fmla="*/ 10 h 28"/>
                <a:gd name="T8" fmla="*/ 7 w 30"/>
                <a:gd name="T9" fmla="*/ 9 h 28"/>
                <a:gd name="T10" fmla="*/ 0 w 30"/>
                <a:gd name="T11" fmla="*/ 15 h 28"/>
                <a:gd name="T12" fmla="*/ 4 w 30"/>
                <a:gd name="T13" fmla="*/ 28 h 28"/>
                <a:gd name="T14" fmla="*/ 30 w 30"/>
                <a:gd name="T15" fmla="*/ 2 h 28"/>
                <a:gd name="T16" fmla="*/ 23 w 3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8">
                  <a:moveTo>
                    <a:pt x="23" y="0"/>
                  </a:moveTo>
                  <a:cubicBezTo>
                    <a:pt x="18" y="0"/>
                    <a:pt x="14" y="3"/>
                    <a:pt x="14" y="6"/>
                  </a:cubicBezTo>
                  <a:cubicBezTo>
                    <a:pt x="14" y="7"/>
                    <a:pt x="14" y="8"/>
                    <a:pt x="14" y="9"/>
                  </a:cubicBezTo>
                  <a:cubicBezTo>
                    <a:pt x="12" y="10"/>
                    <a:pt x="11" y="10"/>
                    <a:pt x="11" y="10"/>
                  </a:cubicBezTo>
                  <a:cubicBezTo>
                    <a:pt x="10" y="10"/>
                    <a:pt x="9" y="9"/>
                    <a:pt x="7" y="9"/>
                  </a:cubicBezTo>
                  <a:cubicBezTo>
                    <a:pt x="0" y="15"/>
                    <a:pt x="0" y="15"/>
                    <a:pt x="0" y="15"/>
                  </a:cubicBezTo>
                  <a:cubicBezTo>
                    <a:pt x="1" y="19"/>
                    <a:pt x="2" y="24"/>
                    <a:pt x="4" y="28"/>
                  </a:cubicBezTo>
                  <a:cubicBezTo>
                    <a:pt x="30" y="2"/>
                    <a:pt x="30" y="2"/>
                    <a:pt x="30" y="2"/>
                  </a:cubicBezTo>
                  <a:cubicBezTo>
                    <a:pt x="28" y="1"/>
                    <a:pt x="25"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3" name="Freeform 465"/>
            <p:cNvSpPr/>
            <p:nvPr/>
          </p:nvSpPr>
          <p:spPr bwMode="auto">
            <a:xfrm>
              <a:off x="5786253" y="2446956"/>
              <a:ext cx="137014" cy="136029"/>
            </a:xfrm>
            <a:custGeom>
              <a:avLst/>
              <a:gdLst>
                <a:gd name="T0" fmla="*/ 55 w 59"/>
                <a:gd name="T1" fmla="*/ 0 h 58"/>
                <a:gd name="T2" fmla="*/ 19 w 59"/>
                <a:gd name="T3" fmla="*/ 37 h 58"/>
                <a:gd name="T4" fmla="*/ 21 w 59"/>
                <a:gd name="T5" fmla="*/ 38 h 58"/>
                <a:gd name="T6" fmla="*/ 21 w 59"/>
                <a:gd name="T7" fmla="*/ 38 h 58"/>
                <a:gd name="T8" fmla="*/ 18 w 59"/>
                <a:gd name="T9" fmla="*/ 38 h 58"/>
                <a:gd name="T10" fmla="*/ 18 w 59"/>
                <a:gd name="T11" fmla="*/ 38 h 58"/>
                <a:gd name="T12" fmla="*/ 0 w 59"/>
                <a:gd name="T13" fmla="*/ 55 h 58"/>
                <a:gd name="T14" fmla="*/ 4 w 59"/>
                <a:gd name="T15" fmla="*/ 55 h 58"/>
                <a:gd name="T16" fmla="*/ 12 w 59"/>
                <a:gd name="T17" fmla="*/ 57 h 58"/>
                <a:gd name="T18" fmla="*/ 14 w 59"/>
                <a:gd name="T19" fmla="*/ 58 h 58"/>
                <a:gd name="T20" fmla="*/ 59 w 59"/>
                <a:gd name="T21" fmla="*/ 13 h 58"/>
                <a:gd name="T22" fmla="*/ 58 w 59"/>
                <a:gd name="T23" fmla="*/ 4 h 58"/>
                <a:gd name="T24" fmla="*/ 55 w 59"/>
                <a:gd name="T25" fmla="*/ 0 h 58"/>
                <a:gd name="T26" fmla="*/ 55 w 59"/>
                <a:gd name="T2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58">
                  <a:moveTo>
                    <a:pt x="55" y="0"/>
                  </a:moveTo>
                  <a:cubicBezTo>
                    <a:pt x="19" y="37"/>
                    <a:pt x="19" y="37"/>
                    <a:pt x="19" y="37"/>
                  </a:cubicBezTo>
                  <a:cubicBezTo>
                    <a:pt x="20" y="37"/>
                    <a:pt x="20" y="37"/>
                    <a:pt x="21" y="38"/>
                  </a:cubicBezTo>
                  <a:cubicBezTo>
                    <a:pt x="21" y="38"/>
                    <a:pt x="21" y="38"/>
                    <a:pt x="21" y="38"/>
                  </a:cubicBezTo>
                  <a:cubicBezTo>
                    <a:pt x="20" y="38"/>
                    <a:pt x="19" y="38"/>
                    <a:pt x="18" y="38"/>
                  </a:cubicBezTo>
                  <a:cubicBezTo>
                    <a:pt x="18" y="38"/>
                    <a:pt x="18" y="38"/>
                    <a:pt x="18" y="38"/>
                  </a:cubicBezTo>
                  <a:cubicBezTo>
                    <a:pt x="0" y="55"/>
                    <a:pt x="0" y="55"/>
                    <a:pt x="0" y="55"/>
                  </a:cubicBezTo>
                  <a:cubicBezTo>
                    <a:pt x="1" y="55"/>
                    <a:pt x="3" y="55"/>
                    <a:pt x="4" y="55"/>
                  </a:cubicBezTo>
                  <a:cubicBezTo>
                    <a:pt x="8" y="55"/>
                    <a:pt x="11" y="56"/>
                    <a:pt x="12" y="57"/>
                  </a:cubicBezTo>
                  <a:cubicBezTo>
                    <a:pt x="13" y="57"/>
                    <a:pt x="13" y="58"/>
                    <a:pt x="14" y="58"/>
                  </a:cubicBezTo>
                  <a:cubicBezTo>
                    <a:pt x="59" y="13"/>
                    <a:pt x="59" y="13"/>
                    <a:pt x="59" y="13"/>
                  </a:cubicBezTo>
                  <a:cubicBezTo>
                    <a:pt x="58" y="10"/>
                    <a:pt x="59" y="6"/>
                    <a:pt x="58" y="4"/>
                  </a:cubicBezTo>
                  <a:cubicBezTo>
                    <a:pt x="57" y="3"/>
                    <a:pt x="56" y="2"/>
                    <a:pt x="55" y="0"/>
                  </a:cubicBezTo>
                  <a:cubicBezTo>
                    <a:pt x="55" y="0"/>
                    <a:pt x="55" y="0"/>
                    <a:pt x="5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4" name="Freeform 466"/>
            <p:cNvSpPr/>
            <p:nvPr/>
          </p:nvSpPr>
          <p:spPr bwMode="auto">
            <a:xfrm>
              <a:off x="5839481" y="2449913"/>
              <a:ext cx="158699" cy="146872"/>
            </a:xfrm>
            <a:custGeom>
              <a:avLst/>
              <a:gdLst>
                <a:gd name="T0" fmla="*/ 64 w 68"/>
                <a:gd name="T1" fmla="*/ 0 h 63"/>
                <a:gd name="T2" fmla="*/ 0 w 68"/>
                <a:gd name="T3" fmla="*/ 63 h 63"/>
                <a:gd name="T4" fmla="*/ 17 w 68"/>
                <a:gd name="T5" fmla="*/ 63 h 63"/>
                <a:gd name="T6" fmla="*/ 68 w 68"/>
                <a:gd name="T7" fmla="*/ 12 h 63"/>
                <a:gd name="T8" fmla="*/ 64 w 68"/>
                <a:gd name="T9" fmla="*/ 0 h 63"/>
              </a:gdLst>
              <a:ahLst/>
              <a:cxnLst>
                <a:cxn ang="0">
                  <a:pos x="T0" y="T1"/>
                </a:cxn>
                <a:cxn ang="0">
                  <a:pos x="T2" y="T3"/>
                </a:cxn>
                <a:cxn ang="0">
                  <a:pos x="T4" y="T5"/>
                </a:cxn>
                <a:cxn ang="0">
                  <a:pos x="T6" y="T7"/>
                </a:cxn>
                <a:cxn ang="0">
                  <a:pos x="T8" y="T9"/>
                </a:cxn>
              </a:cxnLst>
              <a:rect l="0" t="0" r="r" b="b"/>
              <a:pathLst>
                <a:path w="68" h="63">
                  <a:moveTo>
                    <a:pt x="64" y="0"/>
                  </a:moveTo>
                  <a:cubicBezTo>
                    <a:pt x="0" y="63"/>
                    <a:pt x="0" y="63"/>
                    <a:pt x="0" y="63"/>
                  </a:cubicBezTo>
                  <a:cubicBezTo>
                    <a:pt x="5" y="63"/>
                    <a:pt x="10" y="63"/>
                    <a:pt x="17" y="63"/>
                  </a:cubicBezTo>
                  <a:cubicBezTo>
                    <a:pt x="68" y="12"/>
                    <a:pt x="68" y="12"/>
                    <a:pt x="68" y="12"/>
                  </a:cubicBezTo>
                  <a:cubicBezTo>
                    <a:pt x="67" y="8"/>
                    <a:pt x="65" y="4"/>
                    <a:pt x="6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5" name="Freeform 467"/>
            <p:cNvSpPr/>
            <p:nvPr/>
          </p:nvSpPr>
          <p:spPr bwMode="auto">
            <a:xfrm>
              <a:off x="5923267" y="2503142"/>
              <a:ext cx="102514" cy="83786"/>
            </a:xfrm>
            <a:custGeom>
              <a:avLst/>
              <a:gdLst>
                <a:gd name="T0" fmla="*/ 36 w 44"/>
                <a:gd name="T1" fmla="*/ 0 h 36"/>
                <a:gd name="T2" fmla="*/ 0 w 44"/>
                <a:gd name="T3" fmla="*/ 36 h 36"/>
                <a:gd name="T4" fmla="*/ 8 w 44"/>
                <a:gd name="T5" fmla="*/ 34 h 36"/>
                <a:gd name="T6" fmla="*/ 16 w 44"/>
                <a:gd name="T7" fmla="*/ 29 h 36"/>
                <a:gd name="T8" fmla="*/ 22 w 44"/>
                <a:gd name="T9" fmla="*/ 30 h 36"/>
                <a:gd name="T10" fmla="*/ 44 w 44"/>
                <a:gd name="T11" fmla="*/ 9 h 36"/>
                <a:gd name="T12" fmla="*/ 36 w 44"/>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4" h="36">
                  <a:moveTo>
                    <a:pt x="36" y="0"/>
                  </a:moveTo>
                  <a:cubicBezTo>
                    <a:pt x="0" y="36"/>
                    <a:pt x="0" y="36"/>
                    <a:pt x="0" y="36"/>
                  </a:cubicBezTo>
                  <a:cubicBezTo>
                    <a:pt x="3" y="36"/>
                    <a:pt x="6" y="36"/>
                    <a:pt x="8" y="34"/>
                  </a:cubicBezTo>
                  <a:cubicBezTo>
                    <a:pt x="13" y="32"/>
                    <a:pt x="11" y="29"/>
                    <a:pt x="16" y="29"/>
                  </a:cubicBezTo>
                  <a:cubicBezTo>
                    <a:pt x="19" y="29"/>
                    <a:pt x="21" y="30"/>
                    <a:pt x="22" y="30"/>
                  </a:cubicBezTo>
                  <a:cubicBezTo>
                    <a:pt x="44" y="9"/>
                    <a:pt x="44" y="9"/>
                    <a:pt x="44" y="9"/>
                  </a:cubicBezTo>
                  <a:cubicBezTo>
                    <a:pt x="40" y="6"/>
                    <a:pt x="37" y="3"/>
                    <a:pt x="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6" name="Freeform 468"/>
            <p:cNvSpPr/>
            <p:nvPr/>
          </p:nvSpPr>
          <p:spPr bwMode="auto">
            <a:xfrm>
              <a:off x="5998182" y="2535670"/>
              <a:ext cx="76886" cy="56186"/>
            </a:xfrm>
            <a:custGeom>
              <a:avLst/>
              <a:gdLst>
                <a:gd name="T0" fmla="*/ 22 w 33"/>
                <a:gd name="T1" fmla="*/ 0 h 24"/>
                <a:gd name="T2" fmla="*/ 0 w 33"/>
                <a:gd name="T3" fmla="*/ 22 h 24"/>
                <a:gd name="T4" fmla="*/ 9 w 33"/>
                <a:gd name="T5" fmla="*/ 24 h 24"/>
                <a:gd name="T6" fmla="*/ 11 w 33"/>
                <a:gd name="T7" fmla="*/ 24 h 24"/>
                <a:gd name="T8" fmla="*/ 15 w 33"/>
                <a:gd name="T9" fmla="*/ 24 h 24"/>
                <a:gd name="T10" fmla="*/ 24 w 33"/>
                <a:gd name="T11" fmla="*/ 15 h 24"/>
                <a:gd name="T12" fmla="*/ 24 w 33"/>
                <a:gd name="T13" fmla="*/ 15 h 24"/>
                <a:gd name="T14" fmla="*/ 24 w 33"/>
                <a:gd name="T15" fmla="*/ 15 h 24"/>
                <a:gd name="T16" fmla="*/ 24 w 33"/>
                <a:gd name="T17" fmla="*/ 15 h 24"/>
                <a:gd name="T18" fmla="*/ 19 w 33"/>
                <a:gd name="T19" fmla="*/ 12 h 24"/>
                <a:gd name="T20" fmla="*/ 19 w 33"/>
                <a:gd name="T21" fmla="*/ 12 h 24"/>
                <a:gd name="T22" fmla="*/ 19 w 33"/>
                <a:gd name="T23" fmla="*/ 12 h 24"/>
                <a:gd name="T24" fmla="*/ 23 w 33"/>
                <a:gd name="T25" fmla="*/ 9 h 24"/>
                <a:gd name="T26" fmla="*/ 23 w 33"/>
                <a:gd name="T27" fmla="*/ 9 h 24"/>
                <a:gd name="T28" fmla="*/ 27 w 33"/>
                <a:gd name="T29" fmla="*/ 9 h 24"/>
                <a:gd name="T30" fmla="*/ 28 w 33"/>
                <a:gd name="T31" fmla="*/ 9 h 24"/>
                <a:gd name="T32" fmla="*/ 28 w 33"/>
                <a:gd name="T33" fmla="*/ 9 h 24"/>
                <a:gd name="T34" fmla="*/ 28 w 33"/>
                <a:gd name="T35" fmla="*/ 9 h 24"/>
                <a:gd name="T36" fmla="*/ 28 w 33"/>
                <a:gd name="T37" fmla="*/ 9 h 24"/>
                <a:gd name="T38" fmla="*/ 30 w 33"/>
                <a:gd name="T39" fmla="*/ 9 h 24"/>
                <a:gd name="T40" fmla="*/ 30 w 33"/>
                <a:gd name="T41" fmla="*/ 9 h 24"/>
                <a:gd name="T42" fmla="*/ 33 w 33"/>
                <a:gd name="T43" fmla="*/ 5 h 24"/>
                <a:gd name="T44" fmla="*/ 22 w 33"/>
                <a:gd name="T4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4">
                  <a:moveTo>
                    <a:pt x="22" y="0"/>
                  </a:moveTo>
                  <a:cubicBezTo>
                    <a:pt x="0" y="22"/>
                    <a:pt x="0" y="22"/>
                    <a:pt x="0" y="22"/>
                  </a:cubicBezTo>
                  <a:cubicBezTo>
                    <a:pt x="3" y="23"/>
                    <a:pt x="6" y="24"/>
                    <a:pt x="9" y="24"/>
                  </a:cubicBezTo>
                  <a:cubicBezTo>
                    <a:pt x="10" y="24"/>
                    <a:pt x="10" y="24"/>
                    <a:pt x="11" y="24"/>
                  </a:cubicBezTo>
                  <a:cubicBezTo>
                    <a:pt x="12" y="24"/>
                    <a:pt x="13" y="24"/>
                    <a:pt x="15" y="24"/>
                  </a:cubicBezTo>
                  <a:cubicBezTo>
                    <a:pt x="24" y="15"/>
                    <a:pt x="24" y="15"/>
                    <a:pt x="24" y="15"/>
                  </a:cubicBezTo>
                  <a:cubicBezTo>
                    <a:pt x="24" y="15"/>
                    <a:pt x="24" y="15"/>
                    <a:pt x="24" y="15"/>
                  </a:cubicBezTo>
                  <a:cubicBezTo>
                    <a:pt x="24" y="15"/>
                    <a:pt x="24" y="15"/>
                    <a:pt x="24" y="15"/>
                  </a:cubicBezTo>
                  <a:cubicBezTo>
                    <a:pt x="24" y="15"/>
                    <a:pt x="24" y="15"/>
                    <a:pt x="24" y="15"/>
                  </a:cubicBezTo>
                  <a:cubicBezTo>
                    <a:pt x="22" y="15"/>
                    <a:pt x="19" y="14"/>
                    <a:pt x="19" y="12"/>
                  </a:cubicBezTo>
                  <a:cubicBezTo>
                    <a:pt x="19" y="12"/>
                    <a:pt x="19" y="12"/>
                    <a:pt x="19" y="12"/>
                  </a:cubicBezTo>
                  <a:cubicBezTo>
                    <a:pt x="19" y="12"/>
                    <a:pt x="19" y="12"/>
                    <a:pt x="19" y="12"/>
                  </a:cubicBezTo>
                  <a:cubicBezTo>
                    <a:pt x="19" y="10"/>
                    <a:pt x="21" y="9"/>
                    <a:pt x="23" y="9"/>
                  </a:cubicBezTo>
                  <a:cubicBezTo>
                    <a:pt x="23" y="9"/>
                    <a:pt x="23" y="9"/>
                    <a:pt x="23" y="9"/>
                  </a:cubicBezTo>
                  <a:cubicBezTo>
                    <a:pt x="25" y="9"/>
                    <a:pt x="26" y="9"/>
                    <a:pt x="27" y="9"/>
                  </a:cubicBezTo>
                  <a:cubicBezTo>
                    <a:pt x="27" y="9"/>
                    <a:pt x="28" y="9"/>
                    <a:pt x="28" y="9"/>
                  </a:cubicBezTo>
                  <a:cubicBezTo>
                    <a:pt x="28" y="9"/>
                    <a:pt x="28" y="9"/>
                    <a:pt x="28" y="9"/>
                  </a:cubicBezTo>
                  <a:cubicBezTo>
                    <a:pt x="28" y="9"/>
                    <a:pt x="28" y="9"/>
                    <a:pt x="28" y="9"/>
                  </a:cubicBezTo>
                  <a:cubicBezTo>
                    <a:pt x="28" y="9"/>
                    <a:pt x="28" y="9"/>
                    <a:pt x="28" y="9"/>
                  </a:cubicBezTo>
                  <a:cubicBezTo>
                    <a:pt x="29" y="9"/>
                    <a:pt x="29" y="9"/>
                    <a:pt x="30" y="9"/>
                  </a:cubicBezTo>
                  <a:cubicBezTo>
                    <a:pt x="30" y="9"/>
                    <a:pt x="30" y="9"/>
                    <a:pt x="30" y="9"/>
                  </a:cubicBezTo>
                  <a:cubicBezTo>
                    <a:pt x="33" y="5"/>
                    <a:pt x="33" y="5"/>
                    <a:pt x="33" y="5"/>
                  </a:cubicBezTo>
                  <a:cubicBezTo>
                    <a:pt x="31" y="4"/>
                    <a:pt x="27" y="2"/>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7" name="Freeform 469"/>
            <p:cNvSpPr/>
            <p:nvPr/>
          </p:nvSpPr>
          <p:spPr bwMode="auto">
            <a:xfrm>
              <a:off x="5574325" y="2373028"/>
              <a:ext cx="80829" cy="80829"/>
            </a:xfrm>
            <a:custGeom>
              <a:avLst/>
              <a:gdLst>
                <a:gd name="T0" fmla="*/ 35 w 35"/>
                <a:gd name="T1" fmla="*/ 0 h 35"/>
                <a:gd name="T2" fmla="*/ 27 w 35"/>
                <a:gd name="T3" fmla="*/ 2 h 35"/>
                <a:gd name="T4" fmla="*/ 18 w 35"/>
                <a:gd name="T5" fmla="*/ 1 h 35"/>
                <a:gd name="T6" fmla="*/ 11 w 35"/>
                <a:gd name="T7" fmla="*/ 8 h 35"/>
                <a:gd name="T8" fmla="*/ 13 w 35"/>
                <a:gd name="T9" fmla="*/ 13 h 35"/>
                <a:gd name="T10" fmla="*/ 0 w 35"/>
                <a:gd name="T11" fmla="*/ 35 h 35"/>
                <a:gd name="T12" fmla="*/ 35 w 3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5" h="35">
                  <a:moveTo>
                    <a:pt x="35" y="0"/>
                  </a:moveTo>
                  <a:cubicBezTo>
                    <a:pt x="32" y="0"/>
                    <a:pt x="29" y="2"/>
                    <a:pt x="27" y="2"/>
                  </a:cubicBezTo>
                  <a:cubicBezTo>
                    <a:pt x="23" y="2"/>
                    <a:pt x="20" y="2"/>
                    <a:pt x="18" y="1"/>
                  </a:cubicBezTo>
                  <a:cubicBezTo>
                    <a:pt x="11" y="8"/>
                    <a:pt x="11" y="8"/>
                    <a:pt x="11" y="8"/>
                  </a:cubicBezTo>
                  <a:cubicBezTo>
                    <a:pt x="12" y="10"/>
                    <a:pt x="13" y="12"/>
                    <a:pt x="13" y="13"/>
                  </a:cubicBezTo>
                  <a:cubicBezTo>
                    <a:pt x="13" y="21"/>
                    <a:pt x="5" y="28"/>
                    <a:pt x="0" y="35"/>
                  </a:cubicBezTo>
                  <a:cubicBezTo>
                    <a:pt x="35" y="0"/>
                    <a:pt x="35" y="0"/>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8" name="Freeform 470"/>
            <p:cNvSpPr/>
            <p:nvPr/>
          </p:nvSpPr>
          <p:spPr bwMode="auto">
            <a:xfrm>
              <a:off x="5583197" y="2381900"/>
              <a:ext cx="130114" cy="114343"/>
            </a:xfrm>
            <a:custGeom>
              <a:avLst/>
              <a:gdLst>
                <a:gd name="T0" fmla="*/ 43 w 56"/>
                <a:gd name="T1" fmla="*/ 0 h 49"/>
                <a:gd name="T2" fmla="*/ 0 w 56"/>
                <a:gd name="T3" fmla="*/ 42 h 49"/>
                <a:gd name="T4" fmla="*/ 8 w 56"/>
                <a:gd name="T5" fmla="*/ 45 h 49"/>
                <a:gd name="T6" fmla="*/ 10 w 56"/>
                <a:gd name="T7" fmla="*/ 49 h 49"/>
                <a:gd name="T8" fmla="*/ 56 w 56"/>
                <a:gd name="T9" fmla="*/ 3 h 49"/>
                <a:gd name="T10" fmla="*/ 54 w 56"/>
                <a:gd name="T11" fmla="*/ 3 h 49"/>
                <a:gd name="T12" fmla="*/ 51 w 56"/>
                <a:gd name="T13" fmla="*/ 2 h 49"/>
                <a:gd name="T14" fmla="*/ 43 w 56"/>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9">
                  <a:moveTo>
                    <a:pt x="43" y="0"/>
                  </a:moveTo>
                  <a:cubicBezTo>
                    <a:pt x="0" y="42"/>
                    <a:pt x="0" y="42"/>
                    <a:pt x="0" y="42"/>
                  </a:cubicBezTo>
                  <a:cubicBezTo>
                    <a:pt x="4" y="43"/>
                    <a:pt x="7" y="44"/>
                    <a:pt x="8" y="45"/>
                  </a:cubicBezTo>
                  <a:cubicBezTo>
                    <a:pt x="9" y="46"/>
                    <a:pt x="9" y="48"/>
                    <a:pt x="10" y="49"/>
                  </a:cubicBezTo>
                  <a:cubicBezTo>
                    <a:pt x="56" y="3"/>
                    <a:pt x="56" y="3"/>
                    <a:pt x="56" y="3"/>
                  </a:cubicBezTo>
                  <a:cubicBezTo>
                    <a:pt x="55" y="3"/>
                    <a:pt x="55" y="3"/>
                    <a:pt x="54" y="3"/>
                  </a:cubicBezTo>
                  <a:cubicBezTo>
                    <a:pt x="53" y="3"/>
                    <a:pt x="52" y="3"/>
                    <a:pt x="51" y="2"/>
                  </a:cubicBezTo>
                  <a:cubicBezTo>
                    <a:pt x="48" y="2"/>
                    <a:pt x="46" y="1"/>
                    <a:pt x="4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39" name="Freeform 471"/>
            <p:cNvSpPr/>
            <p:nvPr/>
          </p:nvSpPr>
          <p:spPr bwMode="auto">
            <a:xfrm>
              <a:off x="5632482" y="2391756"/>
              <a:ext cx="139971" cy="116314"/>
            </a:xfrm>
            <a:custGeom>
              <a:avLst/>
              <a:gdLst>
                <a:gd name="T0" fmla="*/ 50 w 60"/>
                <a:gd name="T1" fmla="*/ 0 h 50"/>
                <a:gd name="T2" fmla="*/ 0 w 60"/>
                <a:gd name="T3" fmla="*/ 50 h 50"/>
                <a:gd name="T4" fmla="*/ 20 w 60"/>
                <a:gd name="T5" fmla="*/ 40 h 50"/>
                <a:gd name="T6" fmla="*/ 43 w 60"/>
                <a:gd name="T7" fmla="*/ 17 h 50"/>
                <a:gd name="T8" fmla="*/ 50 w 60"/>
                <a:gd name="T9" fmla="*/ 16 h 50"/>
                <a:gd name="T10" fmla="*/ 60 w 60"/>
                <a:gd name="T11" fmla="*/ 6 h 50"/>
                <a:gd name="T12" fmla="*/ 50 w 6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60" h="50">
                  <a:moveTo>
                    <a:pt x="50" y="0"/>
                  </a:moveTo>
                  <a:cubicBezTo>
                    <a:pt x="0" y="50"/>
                    <a:pt x="0" y="50"/>
                    <a:pt x="0" y="50"/>
                  </a:cubicBezTo>
                  <a:cubicBezTo>
                    <a:pt x="7" y="47"/>
                    <a:pt x="20" y="42"/>
                    <a:pt x="20" y="40"/>
                  </a:cubicBezTo>
                  <a:cubicBezTo>
                    <a:pt x="20" y="33"/>
                    <a:pt x="33" y="20"/>
                    <a:pt x="43" y="17"/>
                  </a:cubicBezTo>
                  <a:cubicBezTo>
                    <a:pt x="44" y="17"/>
                    <a:pt x="47" y="16"/>
                    <a:pt x="50" y="16"/>
                  </a:cubicBezTo>
                  <a:cubicBezTo>
                    <a:pt x="60" y="6"/>
                    <a:pt x="60" y="6"/>
                    <a:pt x="60" y="6"/>
                  </a:cubicBezTo>
                  <a:cubicBezTo>
                    <a:pt x="58" y="3"/>
                    <a:pt x="54" y="1"/>
                    <a:pt x="5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 name="Freeform 472"/>
            <p:cNvSpPr>
              <a:spLocks noEditPoints="1"/>
            </p:cNvSpPr>
            <p:nvPr/>
          </p:nvSpPr>
          <p:spPr bwMode="auto">
            <a:xfrm>
              <a:off x="5734996" y="2291214"/>
              <a:ext cx="71957" cy="60128"/>
            </a:xfrm>
            <a:custGeom>
              <a:avLst/>
              <a:gdLst>
                <a:gd name="T0" fmla="*/ 14 w 31"/>
                <a:gd name="T1" fmla="*/ 8 h 26"/>
                <a:gd name="T2" fmla="*/ 14 w 31"/>
                <a:gd name="T3" fmla="*/ 8 h 26"/>
                <a:gd name="T4" fmla="*/ 14 w 31"/>
                <a:gd name="T5" fmla="*/ 8 h 26"/>
                <a:gd name="T6" fmla="*/ 14 w 31"/>
                <a:gd name="T7" fmla="*/ 8 h 26"/>
                <a:gd name="T8" fmla="*/ 14 w 31"/>
                <a:gd name="T9" fmla="*/ 8 h 26"/>
                <a:gd name="T10" fmla="*/ 14 w 31"/>
                <a:gd name="T11" fmla="*/ 8 h 26"/>
                <a:gd name="T12" fmla="*/ 24 w 31"/>
                <a:gd name="T13" fmla="*/ 5 h 26"/>
                <a:gd name="T14" fmla="*/ 25 w 31"/>
                <a:gd name="T15" fmla="*/ 5 h 26"/>
                <a:gd name="T16" fmla="*/ 24 w 31"/>
                <a:gd name="T17" fmla="*/ 5 h 26"/>
                <a:gd name="T18" fmla="*/ 22 w 31"/>
                <a:gd name="T19" fmla="*/ 0 h 26"/>
                <a:gd name="T20" fmla="*/ 17 w 31"/>
                <a:gd name="T21" fmla="*/ 0 h 26"/>
                <a:gd name="T22" fmla="*/ 16 w 31"/>
                <a:gd name="T23" fmla="*/ 1 h 26"/>
                <a:gd name="T24" fmla="*/ 18 w 31"/>
                <a:gd name="T25" fmla="*/ 4 h 26"/>
                <a:gd name="T26" fmla="*/ 17 w 31"/>
                <a:gd name="T27" fmla="*/ 4 h 26"/>
                <a:gd name="T28" fmla="*/ 11 w 31"/>
                <a:gd name="T29" fmla="*/ 7 h 26"/>
                <a:gd name="T30" fmla="*/ 13 w 31"/>
                <a:gd name="T31" fmla="*/ 8 h 26"/>
                <a:gd name="T32" fmla="*/ 13 w 31"/>
                <a:gd name="T33" fmla="*/ 8 h 26"/>
                <a:gd name="T34" fmla="*/ 11 w 31"/>
                <a:gd name="T35" fmla="*/ 8 h 26"/>
                <a:gd name="T36" fmla="*/ 11 w 31"/>
                <a:gd name="T37" fmla="*/ 13 h 26"/>
                <a:gd name="T38" fmla="*/ 12 w 31"/>
                <a:gd name="T39" fmla="*/ 14 h 26"/>
                <a:gd name="T40" fmla="*/ 8 w 31"/>
                <a:gd name="T41" fmla="*/ 14 h 26"/>
                <a:gd name="T42" fmla="*/ 0 w 31"/>
                <a:gd name="T43" fmla="*/ 17 h 26"/>
                <a:gd name="T44" fmla="*/ 0 w 31"/>
                <a:gd name="T45" fmla="*/ 21 h 26"/>
                <a:gd name="T46" fmla="*/ 5 w 31"/>
                <a:gd name="T47" fmla="*/ 26 h 26"/>
                <a:gd name="T48" fmla="*/ 7 w 31"/>
                <a:gd name="T49" fmla="*/ 26 h 26"/>
                <a:gd name="T50" fmla="*/ 23 w 31"/>
                <a:gd name="T51" fmla="*/ 10 h 26"/>
                <a:gd name="T52" fmla="*/ 23 w 31"/>
                <a:gd name="T53" fmla="*/ 10 h 26"/>
                <a:gd name="T54" fmla="*/ 22 w 31"/>
                <a:gd name="T55" fmla="*/ 10 h 26"/>
                <a:gd name="T56" fmla="*/ 22 w 31"/>
                <a:gd name="T57" fmla="*/ 10 h 26"/>
                <a:gd name="T58" fmla="*/ 23 w 31"/>
                <a:gd name="T59" fmla="*/ 10 h 26"/>
                <a:gd name="T60" fmla="*/ 31 w 31"/>
                <a:gd name="T61" fmla="*/ 2 h 26"/>
                <a:gd name="T62" fmla="*/ 26 w 31"/>
                <a:gd name="T63" fmla="*/ 0 h 26"/>
                <a:gd name="T64" fmla="*/ 22 w 31"/>
                <a:gd name="T6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26">
                  <a:moveTo>
                    <a:pt x="14" y="8"/>
                  </a:move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moveTo>
                    <a:pt x="24" y="5"/>
                  </a:moveTo>
                  <a:cubicBezTo>
                    <a:pt x="25" y="5"/>
                    <a:pt x="25" y="5"/>
                    <a:pt x="25" y="5"/>
                  </a:cubicBezTo>
                  <a:cubicBezTo>
                    <a:pt x="24" y="5"/>
                    <a:pt x="24" y="5"/>
                    <a:pt x="24" y="5"/>
                  </a:cubicBezTo>
                  <a:moveTo>
                    <a:pt x="22" y="0"/>
                  </a:moveTo>
                  <a:cubicBezTo>
                    <a:pt x="21" y="0"/>
                    <a:pt x="19" y="0"/>
                    <a:pt x="17" y="0"/>
                  </a:cubicBezTo>
                  <a:cubicBezTo>
                    <a:pt x="16" y="1"/>
                    <a:pt x="16" y="1"/>
                    <a:pt x="16" y="1"/>
                  </a:cubicBezTo>
                  <a:cubicBezTo>
                    <a:pt x="16" y="2"/>
                    <a:pt x="17" y="3"/>
                    <a:pt x="18" y="4"/>
                  </a:cubicBezTo>
                  <a:cubicBezTo>
                    <a:pt x="17" y="4"/>
                    <a:pt x="17" y="4"/>
                    <a:pt x="17" y="4"/>
                  </a:cubicBezTo>
                  <a:cubicBezTo>
                    <a:pt x="15" y="4"/>
                    <a:pt x="12" y="5"/>
                    <a:pt x="11" y="7"/>
                  </a:cubicBezTo>
                  <a:cubicBezTo>
                    <a:pt x="12" y="7"/>
                    <a:pt x="13" y="8"/>
                    <a:pt x="13" y="8"/>
                  </a:cubicBezTo>
                  <a:cubicBezTo>
                    <a:pt x="13" y="8"/>
                    <a:pt x="13" y="8"/>
                    <a:pt x="13" y="8"/>
                  </a:cubicBezTo>
                  <a:cubicBezTo>
                    <a:pt x="13" y="8"/>
                    <a:pt x="12" y="8"/>
                    <a:pt x="11" y="8"/>
                  </a:cubicBezTo>
                  <a:cubicBezTo>
                    <a:pt x="11" y="13"/>
                    <a:pt x="11" y="13"/>
                    <a:pt x="11" y="13"/>
                  </a:cubicBezTo>
                  <a:cubicBezTo>
                    <a:pt x="14" y="13"/>
                    <a:pt x="11" y="14"/>
                    <a:pt x="12" y="14"/>
                  </a:cubicBezTo>
                  <a:cubicBezTo>
                    <a:pt x="11" y="14"/>
                    <a:pt x="10" y="14"/>
                    <a:pt x="8" y="14"/>
                  </a:cubicBezTo>
                  <a:cubicBezTo>
                    <a:pt x="5" y="14"/>
                    <a:pt x="3" y="16"/>
                    <a:pt x="0" y="17"/>
                  </a:cubicBezTo>
                  <a:cubicBezTo>
                    <a:pt x="1" y="19"/>
                    <a:pt x="0" y="18"/>
                    <a:pt x="0" y="21"/>
                  </a:cubicBezTo>
                  <a:cubicBezTo>
                    <a:pt x="0" y="24"/>
                    <a:pt x="2" y="26"/>
                    <a:pt x="5" y="26"/>
                  </a:cubicBezTo>
                  <a:cubicBezTo>
                    <a:pt x="5" y="26"/>
                    <a:pt x="6" y="26"/>
                    <a:pt x="7" y="26"/>
                  </a:cubicBezTo>
                  <a:cubicBezTo>
                    <a:pt x="23" y="10"/>
                    <a:pt x="23" y="10"/>
                    <a:pt x="23" y="10"/>
                  </a:cubicBezTo>
                  <a:cubicBezTo>
                    <a:pt x="23" y="10"/>
                    <a:pt x="23" y="10"/>
                    <a:pt x="23" y="10"/>
                  </a:cubicBezTo>
                  <a:cubicBezTo>
                    <a:pt x="23" y="10"/>
                    <a:pt x="22" y="10"/>
                    <a:pt x="22" y="10"/>
                  </a:cubicBezTo>
                  <a:cubicBezTo>
                    <a:pt x="22" y="10"/>
                    <a:pt x="22" y="10"/>
                    <a:pt x="22" y="10"/>
                  </a:cubicBezTo>
                  <a:cubicBezTo>
                    <a:pt x="22" y="10"/>
                    <a:pt x="23" y="10"/>
                    <a:pt x="23" y="10"/>
                  </a:cubicBezTo>
                  <a:cubicBezTo>
                    <a:pt x="31" y="2"/>
                    <a:pt x="31" y="2"/>
                    <a:pt x="31" y="2"/>
                  </a:cubicBezTo>
                  <a:cubicBezTo>
                    <a:pt x="30" y="0"/>
                    <a:pt x="27" y="0"/>
                    <a:pt x="26" y="0"/>
                  </a:cubicBezTo>
                  <a:cubicBezTo>
                    <a:pt x="25" y="0"/>
                    <a:pt x="23" y="0"/>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1" name="Freeform 473"/>
            <p:cNvSpPr/>
            <p:nvPr/>
          </p:nvSpPr>
          <p:spPr bwMode="auto">
            <a:xfrm>
              <a:off x="5783296" y="2303042"/>
              <a:ext cx="76886" cy="55200"/>
            </a:xfrm>
            <a:custGeom>
              <a:avLst/>
              <a:gdLst>
                <a:gd name="T0" fmla="*/ 23 w 33"/>
                <a:gd name="T1" fmla="*/ 0 h 24"/>
                <a:gd name="T2" fmla="*/ 0 w 33"/>
                <a:gd name="T3" fmla="*/ 22 h 24"/>
                <a:gd name="T4" fmla="*/ 7 w 33"/>
                <a:gd name="T5" fmla="*/ 21 h 24"/>
                <a:gd name="T6" fmla="*/ 10 w 33"/>
                <a:gd name="T7" fmla="*/ 17 h 24"/>
                <a:gd name="T8" fmla="*/ 15 w 33"/>
                <a:gd name="T9" fmla="*/ 24 h 24"/>
                <a:gd name="T10" fmla="*/ 33 w 33"/>
                <a:gd name="T11" fmla="*/ 6 h 24"/>
                <a:gd name="T12" fmla="*/ 23 w 3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3" y="0"/>
                  </a:moveTo>
                  <a:cubicBezTo>
                    <a:pt x="0" y="22"/>
                    <a:pt x="0" y="22"/>
                    <a:pt x="0" y="22"/>
                  </a:cubicBezTo>
                  <a:cubicBezTo>
                    <a:pt x="2" y="22"/>
                    <a:pt x="5" y="21"/>
                    <a:pt x="7" y="21"/>
                  </a:cubicBezTo>
                  <a:cubicBezTo>
                    <a:pt x="7" y="19"/>
                    <a:pt x="9" y="17"/>
                    <a:pt x="10" y="17"/>
                  </a:cubicBezTo>
                  <a:cubicBezTo>
                    <a:pt x="11" y="20"/>
                    <a:pt x="14" y="21"/>
                    <a:pt x="15" y="24"/>
                  </a:cubicBezTo>
                  <a:cubicBezTo>
                    <a:pt x="33" y="6"/>
                    <a:pt x="33" y="6"/>
                    <a:pt x="33" y="6"/>
                  </a:cubicBezTo>
                  <a:cubicBezTo>
                    <a:pt x="29" y="4"/>
                    <a:pt x="26" y="1"/>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2" name="Freeform 474"/>
            <p:cNvSpPr/>
            <p:nvPr/>
          </p:nvSpPr>
          <p:spPr bwMode="auto">
            <a:xfrm>
              <a:off x="5800053" y="2358242"/>
              <a:ext cx="18729" cy="14786"/>
            </a:xfrm>
            <a:custGeom>
              <a:avLst/>
              <a:gdLst>
                <a:gd name="T0" fmla="*/ 5 w 8"/>
                <a:gd name="T1" fmla="*/ 0 h 6"/>
                <a:gd name="T2" fmla="*/ 0 w 8"/>
                <a:gd name="T3" fmla="*/ 4 h 6"/>
                <a:gd name="T4" fmla="*/ 2 w 8"/>
                <a:gd name="T5" fmla="*/ 6 h 6"/>
                <a:gd name="T6" fmla="*/ 8 w 8"/>
                <a:gd name="T7" fmla="*/ 0 h 6"/>
                <a:gd name="T8" fmla="*/ 5 w 8"/>
                <a:gd name="T9" fmla="*/ 0 h 6"/>
              </a:gdLst>
              <a:ahLst/>
              <a:cxnLst>
                <a:cxn ang="0">
                  <a:pos x="T0" y="T1"/>
                </a:cxn>
                <a:cxn ang="0">
                  <a:pos x="T2" y="T3"/>
                </a:cxn>
                <a:cxn ang="0">
                  <a:pos x="T4" y="T5"/>
                </a:cxn>
                <a:cxn ang="0">
                  <a:pos x="T6" y="T7"/>
                </a:cxn>
                <a:cxn ang="0">
                  <a:pos x="T8" y="T9"/>
                </a:cxn>
              </a:cxnLst>
              <a:rect l="0" t="0" r="r" b="b"/>
              <a:pathLst>
                <a:path w="8" h="6">
                  <a:moveTo>
                    <a:pt x="5" y="0"/>
                  </a:moveTo>
                  <a:cubicBezTo>
                    <a:pt x="2" y="0"/>
                    <a:pt x="0" y="0"/>
                    <a:pt x="0" y="4"/>
                  </a:cubicBezTo>
                  <a:cubicBezTo>
                    <a:pt x="0" y="4"/>
                    <a:pt x="1" y="5"/>
                    <a:pt x="2" y="6"/>
                  </a:cubicBezTo>
                  <a:cubicBezTo>
                    <a:pt x="8" y="0"/>
                    <a:pt x="8" y="0"/>
                    <a:pt x="8" y="0"/>
                  </a:cubicBezTo>
                  <a:cubicBezTo>
                    <a:pt x="7" y="0"/>
                    <a:pt x="6"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 name="Freeform 475"/>
            <p:cNvSpPr/>
            <p:nvPr/>
          </p:nvSpPr>
          <p:spPr bwMode="auto">
            <a:xfrm>
              <a:off x="5885810" y="2279385"/>
              <a:ext cx="11829" cy="11829"/>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3" y="1"/>
                    <a:pt x="1" y="3"/>
                    <a:pt x="0" y="5"/>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 name="Freeform 476"/>
            <p:cNvSpPr/>
            <p:nvPr/>
          </p:nvSpPr>
          <p:spPr bwMode="auto">
            <a:xfrm>
              <a:off x="5837511" y="2291214"/>
              <a:ext cx="102514" cy="85757"/>
            </a:xfrm>
            <a:custGeom>
              <a:avLst/>
              <a:gdLst>
                <a:gd name="T0" fmla="*/ 37 w 44"/>
                <a:gd name="T1" fmla="*/ 0 h 37"/>
                <a:gd name="T2" fmla="*/ 31 w 44"/>
                <a:gd name="T3" fmla="*/ 7 h 37"/>
                <a:gd name="T4" fmla="*/ 31 w 44"/>
                <a:gd name="T5" fmla="*/ 11 h 37"/>
                <a:gd name="T6" fmla="*/ 31 w 44"/>
                <a:gd name="T7" fmla="*/ 11 h 37"/>
                <a:gd name="T8" fmla="*/ 26 w 44"/>
                <a:gd name="T9" fmla="*/ 12 h 37"/>
                <a:gd name="T10" fmla="*/ 26 w 44"/>
                <a:gd name="T11" fmla="*/ 12 h 37"/>
                <a:gd name="T12" fmla="*/ 31 w 44"/>
                <a:gd name="T13" fmla="*/ 13 h 37"/>
                <a:gd name="T14" fmla="*/ 28 w 44"/>
                <a:gd name="T15" fmla="*/ 16 h 37"/>
                <a:gd name="T16" fmla="*/ 24 w 44"/>
                <a:gd name="T17" fmla="*/ 16 h 37"/>
                <a:gd name="T18" fmla="*/ 24 w 44"/>
                <a:gd name="T19" fmla="*/ 16 h 37"/>
                <a:gd name="T20" fmla="*/ 21 w 44"/>
                <a:gd name="T21" fmla="*/ 16 h 37"/>
                <a:gd name="T22" fmla="*/ 0 w 44"/>
                <a:gd name="T23" fmla="*/ 37 h 37"/>
                <a:gd name="T24" fmla="*/ 13 w 44"/>
                <a:gd name="T25" fmla="*/ 33 h 37"/>
                <a:gd name="T26" fmla="*/ 23 w 44"/>
                <a:gd name="T27" fmla="*/ 30 h 37"/>
                <a:gd name="T28" fmla="*/ 44 w 44"/>
                <a:gd name="T29" fmla="*/ 9 h 37"/>
                <a:gd name="T30" fmla="*/ 37 w 44"/>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37">
                  <a:moveTo>
                    <a:pt x="37" y="0"/>
                  </a:moveTo>
                  <a:cubicBezTo>
                    <a:pt x="31" y="7"/>
                    <a:pt x="31" y="7"/>
                    <a:pt x="31" y="7"/>
                  </a:cubicBezTo>
                  <a:cubicBezTo>
                    <a:pt x="31" y="11"/>
                    <a:pt x="31" y="11"/>
                    <a:pt x="31" y="11"/>
                  </a:cubicBezTo>
                  <a:cubicBezTo>
                    <a:pt x="31" y="11"/>
                    <a:pt x="31" y="11"/>
                    <a:pt x="31" y="11"/>
                  </a:cubicBezTo>
                  <a:cubicBezTo>
                    <a:pt x="28" y="11"/>
                    <a:pt x="26" y="11"/>
                    <a:pt x="26" y="12"/>
                  </a:cubicBezTo>
                  <a:cubicBezTo>
                    <a:pt x="26" y="12"/>
                    <a:pt x="26" y="12"/>
                    <a:pt x="26" y="12"/>
                  </a:cubicBezTo>
                  <a:cubicBezTo>
                    <a:pt x="27" y="13"/>
                    <a:pt x="28" y="13"/>
                    <a:pt x="31" y="13"/>
                  </a:cubicBezTo>
                  <a:cubicBezTo>
                    <a:pt x="30" y="15"/>
                    <a:pt x="29" y="15"/>
                    <a:pt x="28" y="16"/>
                  </a:cubicBezTo>
                  <a:cubicBezTo>
                    <a:pt x="27" y="16"/>
                    <a:pt x="25" y="16"/>
                    <a:pt x="24" y="16"/>
                  </a:cubicBezTo>
                  <a:cubicBezTo>
                    <a:pt x="24" y="16"/>
                    <a:pt x="24" y="16"/>
                    <a:pt x="24" y="16"/>
                  </a:cubicBezTo>
                  <a:cubicBezTo>
                    <a:pt x="23" y="16"/>
                    <a:pt x="22" y="16"/>
                    <a:pt x="21" y="16"/>
                  </a:cubicBezTo>
                  <a:cubicBezTo>
                    <a:pt x="0" y="37"/>
                    <a:pt x="0" y="37"/>
                    <a:pt x="0" y="37"/>
                  </a:cubicBezTo>
                  <a:cubicBezTo>
                    <a:pt x="4" y="36"/>
                    <a:pt x="9" y="34"/>
                    <a:pt x="13" y="33"/>
                  </a:cubicBezTo>
                  <a:cubicBezTo>
                    <a:pt x="13" y="33"/>
                    <a:pt x="18" y="32"/>
                    <a:pt x="23" y="30"/>
                  </a:cubicBezTo>
                  <a:cubicBezTo>
                    <a:pt x="44" y="9"/>
                    <a:pt x="44" y="9"/>
                    <a:pt x="44" y="9"/>
                  </a:cubicBezTo>
                  <a:cubicBezTo>
                    <a:pt x="40" y="7"/>
                    <a:pt x="38" y="4"/>
                    <a:pt x="3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 name="Freeform 477"/>
            <p:cNvSpPr/>
            <p:nvPr/>
          </p:nvSpPr>
          <p:spPr bwMode="auto">
            <a:xfrm>
              <a:off x="5933124" y="2309942"/>
              <a:ext cx="51257" cy="46328"/>
            </a:xfrm>
            <a:custGeom>
              <a:avLst/>
              <a:gdLst>
                <a:gd name="T0" fmla="*/ 20 w 22"/>
                <a:gd name="T1" fmla="*/ 0 h 20"/>
                <a:gd name="T2" fmla="*/ 0 w 22"/>
                <a:gd name="T3" fmla="*/ 20 h 20"/>
                <a:gd name="T4" fmla="*/ 11 w 22"/>
                <a:gd name="T5" fmla="*/ 20 h 20"/>
                <a:gd name="T6" fmla="*/ 12 w 22"/>
                <a:gd name="T7" fmla="*/ 20 h 20"/>
                <a:gd name="T8" fmla="*/ 22 w 22"/>
                <a:gd name="T9" fmla="*/ 6 h 20"/>
                <a:gd name="T10" fmla="*/ 20 w 22"/>
                <a:gd name="T11" fmla="*/ 0 h 20"/>
              </a:gdLst>
              <a:ahLst/>
              <a:cxnLst>
                <a:cxn ang="0">
                  <a:pos x="T0" y="T1"/>
                </a:cxn>
                <a:cxn ang="0">
                  <a:pos x="T2" y="T3"/>
                </a:cxn>
                <a:cxn ang="0">
                  <a:pos x="T4" y="T5"/>
                </a:cxn>
                <a:cxn ang="0">
                  <a:pos x="T6" y="T7"/>
                </a:cxn>
                <a:cxn ang="0">
                  <a:pos x="T8" y="T9"/>
                </a:cxn>
                <a:cxn ang="0">
                  <a:pos x="T10" y="T11"/>
                </a:cxn>
              </a:cxnLst>
              <a:rect l="0" t="0" r="r" b="b"/>
              <a:pathLst>
                <a:path w="22" h="20">
                  <a:moveTo>
                    <a:pt x="20" y="0"/>
                  </a:moveTo>
                  <a:cubicBezTo>
                    <a:pt x="0" y="20"/>
                    <a:pt x="0" y="20"/>
                    <a:pt x="0" y="20"/>
                  </a:cubicBezTo>
                  <a:cubicBezTo>
                    <a:pt x="4" y="20"/>
                    <a:pt x="8" y="20"/>
                    <a:pt x="11" y="20"/>
                  </a:cubicBezTo>
                  <a:cubicBezTo>
                    <a:pt x="11" y="20"/>
                    <a:pt x="12" y="20"/>
                    <a:pt x="12" y="20"/>
                  </a:cubicBezTo>
                  <a:cubicBezTo>
                    <a:pt x="15" y="19"/>
                    <a:pt x="22" y="10"/>
                    <a:pt x="22" y="6"/>
                  </a:cubicBezTo>
                  <a:cubicBezTo>
                    <a:pt x="22" y="4"/>
                    <a:pt x="21" y="2"/>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6" name="Freeform 478"/>
            <p:cNvSpPr/>
            <p:nvPr/>
          </p:nvSpPr>
          <p:spPr bwMode="auto">
            <a:xfrm>
              <a:off x="5699511" y="2311914"/>
              <a:ext cx="16757" cy="16757"/>
            </a:xfrm>
            <a:custGeom>
              <a:avLst/>
              <a:gdLst>
                <a:gd name="T0" fmla="*/ 7 w 7"/>
                <a:gd name="T1" fmla="*/ 0 h 7"/>
                <a:gd name="T2" fmla="*/ 0 w 7"/>
                <a:gd name="T3" fmla="*/ 6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cubicBezTo>
                    <a:pt x="3" y="2"/>
                    <a:pt x="0" y="4"/>
                    <a:pt x="0" y="6"/>
                  </a:cubicBezTo>
                  <a:cubicBezTo>
                    <a:pt x="0" y="7"/>
                    <a:pt x="0" y="7"/>
                    <a:pt x="0" y="7"/>
                  </a:cubicBezTo>
                  <a:cubicBezTo>
                    <a:pt x="7" y="0"/>
                    <a:pt x="7"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7" name="Freeform 479"/>
            <p:cNvSpPr/>
            <p:nvPr/>
          </p:nvSpPr>
          <p:spPr bwMode="auto">
            <a:xfrm>
              <a:off x="5788224" y="2279385"/>
              <a:ext cx="25629" cy="6900"/>
            </a:xfrm>
            <a:custGeom>
              <a:avLst/>
              <a:gdLst>
                <a:gd name="T0" fmla="*/ 11 w 11"/>
                <a:gd name="T1" fmla="*/ 0 h 3"/>
                <a:gd name="T2" fmla="*/ 0 w 11"/>
                <a:gd name="T3" fmla="*/ 0 h 3"/>
                <a:gd name="T4" fmla="*/ 4 w 11"/>
                <a:gd name="T5" fmla="*/ 3 h 3"/>
                <a:gd name="T6" fmla="*/ 11 w 11"/>
                <a:gd name="T7" fmla="*/ 3 h 3"/>
                <a:gd name="T8" fmla="*/ 11 w 11"/>
                <a:gd name="T9" fmla="*/ 0 h 3"/>
              </a:gdLst>
              <a:ahLst/>
              <a:cxnLst>
                <a:cxn ang="0">
                  <a:pos x="T0" y="T1"/>
                </a:cxn>
                <a:cxn ang="0">
                  <a:pos x="T2" y="T3"/>
                </a:cxn>
                <a:cxn ang="0">
                  <a:pos x="T4" y="T5"/>
                </a:cxn>
                <a:cxn ang="0">
                  <a:pos x="T6" y="T7"/>
                </a:cxn>
                <a:cxn ang="0">
                  <a:pos x="T8" y="T9"/>
                </a:cxn>
              </a:cxnLst>
              <a:rect l="0" t="0" r="r" b="b"/>
              <a:pathLst>
                <a:path w="11" h="3">
                  <a:moveTo>
                    <a:pt x="11" y="0"/>
                  </a:moveTo>
                  <a:cubicBezTo>
                    <a:pt x="0" y="0"/>
                    <a:pt x="0" y="0"/>
                    <a:pt x="0" y="0"/>
                  </a:cubicBezTo>
                  <a:cubicBezTo>
                    <a:pt x="0" y="3"/>
                    <a:pt x="3" y="3"/>
                    <a:pt x="4" y="3"/>
                  </a:cubicBezTo>
                  <a:cubicBezTo>
                    <a:pt x="11" y="3"/>
                    <a:pt x="11" y="3"/>
                    <a:pt x="11" y="3"/>
                  </a:cubicBezTo>
                  <a:cubicBezTo>
                    <a:pt x="11" y="0"/>
                    <a:pt x="11" y="0"/>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 name="Freeform 480"/>
            <p:cNvSpPr/>
            <p:nvPr/>
          </p:nvSpPr>
          <p:spPr bwMode="auto">
            <a:xfrm>
              <a:off x="5627553" y="2279385"/>
              <a:ext cx="46328" cy="37457"/>
            </a:xfrm>
            <a:custGeom>
              <a:avLst/>
              <a:gdLst>
                <a:gd name="T0" fmla="*/ 20 w 20"/>
                <a:gd name="T1" fmla="*/ 0 h 16"/>
                <a:gd name="T2" fmla="*/ 7 w 20"/>
                <a:gd name="T3" fmla="*/ 6 h 16"/>
                <a:gd name="T4" fmla="*/ 0 w 20"/>
                <a:gd name="T5" fmla="*/ 11 h 16"/>
                <a:gd name="T6" fmla="*/ 3 w 20"/>
                <a:gd name="T7" fmla="*/ 16 h 16"/>
                <a:gd name="T8" fmla="*/ 6 w 20"/>
                <a:gd name="T9" fmla="*/ 14 h 16"/>
                <a:gd name="T10" fmla="*/ 20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20" y="0"/>
                  </a:moveTo>
                  <a:cubicBezTo>
                    <a:pt x="15" y="3"/>
                    <a:pt x="11" y="3"/>
                    <a:pt x="7" y="6"/>
                  </a:cubicBezTo>
                  <a:cubicBezTo>
                    <a:pt x="5" y="6"/>
                    <a:pt x="0" y="10"/>
                    <a:pt x="0" y="11"/>
                  </a:cubicBezTo>
                  <a:cubicBezTo>
                    <a:pt x="0" y="12"/>
                    <a:pt x="2" y="14"/>
                    <a:pt x="3" y="16"/>
                  </a:cubicBezTo>
                  <a:cubicBezTo>
                    <a:pt x="5" y="16"/>
                    <a:pt x="5" y="15"/>
                    <a:pt x="6" y="14"/>
                  </a:cubicBezTo>
                  <a:cubicBezTo>
                    <a:pt x="20"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 name="Freeform 481"/>
            <p:cNvSpPr/>
            <p:nvPr/>
          </p:nvSpPr>
          <p:spPr bwMode="auto">
            <a:xfrm>
              <a:off x="5671910" y="2248828"/>
              <a:ext cx="97585" cy="72943"/>
            </a:xfrm>
            <a:custGeom>
              <a:avLst/>
              <a:gdLst>
                <a:gd name="T0" fmla="*/ 37 w 42"/>
                <a:gd name="T1" fmla="*/ 0 h 31"/>
                <a:gd name="T2" fmla="*/ 29 w 42"/>
                <a:gd name="T3" fmla="*/ 1 h 31"/>
                <a:gd name="T4" fmla="*/ 0 w 42"/>
                <a:gd name="T5" fmla="*/ 30 h 31"/>
                <a:gd name="T6" fmla="*/ 3 w 42"/>
                <a:gd name="T7" fmla="*/ 31 h 31"/>
                <a:gd name="T8" fmla="*/ 9 w 42"/>
                <a:gd name="T9" fmla="*/ 24 h 31"/>
                <a:gd name="T10" fmla="*/ 10 w 42"/>
                <a:gd name="T11" fmla="*/ 24 h 31"/>
                <a:gd name="T12" fmla="*/ 20 w 42"/>
                <a:gd name="T13" fmla="*/ 15 h 31"/>
                <a:gd name="T14" fmla="*/ 24 w 42"/>
                <a:gd name="T15" fmla="*/ 22 h 31"/>
                <a:gd name="T16" fmla="*/ 38 w 42"/>
                <a:gd name="T17" fmla="*/ 8 h 31"/>
                <a:gd name="T18" fmla="*/ 38 w 42"/>
                <a:gd name="T19" fmla="*/ 7 h 31"/>
                <a:gd name="T20" fmla="*/ 40 w 42"/>
                <a:gd name="T21" fmla="*/ 7 h 31"/>
                <a:gd name="T22" fmla="*/ 41 w 42"/>
                <a:gd name="T23" fmla="*/ 5 h 31"/>
                <a:gd name="T24" fmla="*/ 42 w 42"/>
                <a:gd name="T25" fmla="*/ 2 h 31"/>
                <a:gd name="T26" fmla="*/ 37 w 42"/>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1">
                  <a:moveTo>
                    <a:pt x="37" y="0"/>
                  </a:moveTo>
                  <a:cubicBezTo>
                    <a:pt x="34" y="0"/>
                    <a:pt x="32" y="0"/>
                    <a:pt x="29" y="1"/>
                  </a:cubicBezTo>
                  <a:cubicBezTo>
                    <a:pt x="0" y="30"/>
                    <a:pt x="0" y="30"/>
                    <a:pt x="0" y="30"/>
                  </a:cubicBezTo>
                  <a:cubicBezTo>
                    <a:pt x="1" y="30"/>
                    <a:pt x="2" y="31"/>
                    <a:pt x="3" y="31"/>
                  </a:cubicBezTo>
                  <a:cubicBezTo>
                    <a:pt x="6" y="31"/>
                    <a:pt x="9" y="27"/>
                    <a:pt x="9" y="24"/>
                  </a:cubicBezTo>
                  <a:cubicBezTo>
                    <a:pt x="10" y="24"/>
                    <a:pt x="10" y="24"/>
                    <a:pt x="10" y="24"/>
                  </a:cubicBezTo>
                  <a:cubicBezTo>
                    <a:pt x="15" y="24"/>
                    <a:pt x="19" y="20"/>
                    <a:pt x="20" y="15"/>
                  </a:cubicBezTo>
                  <a:cubicBezTo>
                    <a:pt x="22" y="16"/>
                    <a:pt x="22" y="20"/>
                    <a:pt x="24" y="22"/>
                  </a:cubicBezTo>
                  <a:cubicBezTo>
                    <a:pt x="38" y="8"/>
                    <a:pt x="38" y="8"/>
                    <a:pt x="38" y="8"/>
                  </a:cubicBezTo>
                  <a:cubicBezTo>
                    <a:pt x="38" y="7"/>
                    <a:pt x="38" y="7"/>
                    <a:pt x="38" y="7"/>
                  </a:cubicBezTo>
                  <a:cubicBezTo>
                    <a:pt x="39" y="7"/>
                    <a:pt x="39" y="7"/>
                    <a:pt x="40" y="7"/>
                  </a:cubicBezTo>
                  <a:cubicBezTo>
                    <a:pt x="41" y="5"/>
                    <a:pt x="41" y="5"/>
                    <a:pt x="41" y="5"/>
                  </a:cubicBezTo>
                  <a:cubicBezTo>
                    <a:pt x="42" y="4"/>
                    <a:pt x="42" y="3"/>
                    <a:pt x="42" y="2"/>
                  </a:cubicBezTo>
                  <a:cubicBezTo>
                    <a:pt x="42" y="0"/>
                    <a:pt x="40" y="0"/>
                    <a:pt x="3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0" name="Freeform 482"/>
            <p:cNvSpPr/>
            <p:nvPr/>
          </p:nvSpPr>
          <p:spPr bwMode="auto">
            <a:xfrm>
              <a:off x="5846381" y="2190671"/>
              <a:ext cx="51257" cy="28586"/>
            </a:xfrm>
            <a:custGeom>
              <a:avLst/>
              <a:gdLst>
                <a:gd name="T0" fmla="*/ 11 w 22"/>
                <a:gd name="T1" fmla="*/ 0 h 12"/>
                <a:gd name="T2" fmla="*/ 0 w 22"/>
                <a:gd name="T3" fmla="*/ 11 h 12"/>
                <a:gd name="T4" fmla="*/ 2 w 22"/>
                <a:gd name="T5" fmla="*/ 12 h 12"/>
                <a:gd name="T6" fmla="*/ 15 w 22"/>
                <a:gd name="T7" fmla="*/ 12 h 12"/>
                <a:gd name="T8" fmla="*/ 17 w 22"/>
                <a:gd name="T9" fmla="*/ 11 h 12"/>
                <a:gd name="T10" fmla="*/ 22 w 22"/>
                <a:gd name="T11" fmla="*/ 6 h 12"/>
                <a:gd name="T12" fmla="*/ 11 w 2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2" h="12">
                  <a:moveTo>
                    <a:pt x="11" y="0"/>
                  </a:moveTo>
                  <a:cubicBezTo>
                    <a:pt x="0" y="11"/>
                    <a:pt x="0" y="11"/>
                    <a:pt x="0" y="11"/>
                  </a:cubicBezTo>
                  <a:cubicBezTo>
                    <a:pt x="1" y="11"/>
                    <a:pt x="1" y="12"/>
                    <a:pt x="2" y="12"/>
                  </a:cubicBezTo>
                  <a:cubicBezTo>
                    <a:pt x="8" y="12"/>
                    <a:pt x="6" y="12"/>
                    <a:pt x="15" y="12"/>
                  </a:cubicBezTo>
                  <a:cubicBezTo>
                    <a:pt x="16" y="12"/>
                    <a:pt x="16" y="11"/>
                    <a:pt x="17" y="11"/>
                  </a:cubicBezTo>
                  <a:cubicBezTo>
                    <a:pt x="22" y="6"/>
                    <a:pt x="22" y="6"/>
                    <a:pt x="22" y="6"/>
                  </a:cubicBezTo>
                  <a:cubicBezTo>
                    <a:pt x="20" y="3"/>
                    <a:pt x="16" y="1"/>
                    <a:pt x="1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1" name="Freeform 483"/>
            <p:cNvSpPr/>
            <p:nvPr/>
          </p:nvSpPr>
          <p:spPr bwMode="auto">
            <a:xfrm>
              <a:off x="5820753" y="2219256"/>
              <a:ext cx="63086" cy="39428"/>
            </a:xfrm>
            <a:custGeom>
              <a:avLst/>
              <a:gdLst>
                <a:gd name="T0" fmla="*/ 25 w 27"/>
                <a:gd name="T1" fmla="*/ 0 h 17"/>
                <a:gd name="T2" fmla="*/ 9 w 27"/>
                <a:gd name="T3" fmla="*/ 2 h 17"/>
                <a:gd name="T4" fmla="*/ 9 w 27"/>
                <a:gd name="T5" fmla="*/ 2 h 17"/>
                <a:gd name="T6" fmla="*/ 0 w 27"/>
                <a:gd name="T7" fmla="*/ 10 h 17"/>
                <a:gd name="T8" fmla="*/ 9 w 27"/>
                <a:gd name="T9" fmla="*/ 17 h 17"/>
                <a:gd name="T10" fmla="*/ 10 w 27"/>
                <a:gd name="T11" fmla="*/ 17 h 17"/>
                <a:gd name="T12" fmla="*/ 19 w 27"/>
                <a:gd name="T13" fmla="*/ 8 h 17"/>
                <a:gd name="T14" fmla="*/ 17 w 27"/>
                <a:gd name="T15" fmla="*/ 8 h 17"/>
                <a:gd name="T16" fmla="*/ 19 w 27"/>
                <a:gd name="T17" fmla="*/ 8 h 17"/>
                <a:gd name="T18" fmla="*/ 27 w 27"/>
                <a:gd name="T19" fmla="*/ 1 h 17"/>
                <a:gd name="T20" fmla="*/ 25 w 2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7">
                  <a:moveTo>
                    <a:pt x="25" y="0"/>
                  </a:moveTo>
                  <a:cubicBezTo>
                    <a:pt x="21" y="0"/>
                    <a:pt x="15" y="0"/>
                    <a:pt x="9" y="2"/>
                  </a:cubicBezTo>
                  <a:cubicBezTo>
                    <a:pt x="9" y="2"/>
                    <a:pt x="9" y="2"/>
                    <a:pt x="9" y="2"/>
                  </a:cubicBezTo>
                  <a:cubicBezTo>
                    <a:pt x="0" y="10"/>
                    <a:pt x="0" y="10"/>
                    <a:pt x="0" y="10"/>
                  </a:cubicBezTo>
                  <a:cubicBezTo>
                    <a:pt x="2" y="13"/>
                    <a:pt x="6" y="17"/>
                    <a:pt x="9" y="17"/>
                  </a:cubicBezTo>
                  <a:cubicBezTo>
                    <a:pt x="10" y="17"/>
                    <a:pt x="10" y="17"/>
                    <a:pt x="10" y="17"/>
                  </a:cubicBezTo>
                  <a:cubicBezTo>
                    <a:pt x="19" y="8"/>
                    <a:pt x="19" y="8"/>
                    <a:pt x="19" y="8"/>
                  </a:cubicBezTo>
                  <a:cubicBezTo>
                    <a:pt x="17" y="8"/>
                    <a:pt x="17" y="8"/>
                    <a:pt x="17" y="8"/>
                  </a:cubicBezTo>
                  <a:cubicBezTo>
                    <a:pt x="18" y="8"/>
                    <a:pt x="18" y="8"/>
                    <a:pt x="19" y="8"/>
                  </a:cubicBezTo>
                  <a:cubicBezTo>
                    <a:pt x="27" y="1"/>
                    <a:pt x="27" y="1"/>
                    <a:pt x="27" y="1"/>
                  </a:cubicBezTo>
                  <a:cubicBezTo>
                    <a:pt x="26" y="0"/>
                    <a:pt x="25" y="0"/>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 name="Freeform 484"/>
            <p:cNvSpPr/>
            <p:nvPr/>
          </p:nvSpPr>
          <p:spPr bwMode="auto">
            <a:xfrm>
              <a:off x="5786253" y="2223199"/>
              <a:ext cx="13800" cy="13800"/>
            </a:xfrm>
            <a:custGeom>
              <a:avLst/>
              <a:gdLst>
                <a:gd name="T0" fmla="*/ 2 w 6"/>
                <a:gd name="T1" fmla="*/ 0 h 6"/>
                <a:gd name="T2" fmla="*/ 0 w 6"/>
                <a:gd name="T3" fmla="*/ 4 h 6"/>
                <a:gd name="T4" fmla="*/ 2 w 6"/>
                <a:gd name="T5" fmla="*/ 6 h 6"/>
                <a:gd name="T6" fmla="*/ 6 w 6"/>
                <a:gd name="T7" fmla="*/ 2 h 6"/>
                <a:gd name="T8" fmla="*/ 2 w 6"/>
                <a:gd name="T9" fmla="*/ 0 h 6"/>
              </a:gdLst>
              <a:ahLst/>
              <a:cxnLst>
                <a:cxn ang="0">
                  <a:pos x="T0" y="T1"/>
                </a:cxn>
                <a:cxn ang="0">
                  <a:pos x="T2" y="T3"/>
                </a:cxn>
                <a:cxn ang="0">
                  <a:pos x="T4" y="T5"/>
                </a:cxn>
                <a:cxn ang="0">
                  <a:pos x="T6" y="T7"/>
                </a:cxn>
                <a:cxn ang="0">
                  <a:pos x="T8" y="T9"/>
                </a:cxn>
              </a:cxnLst>
              <a:rect l="0" t="0" r="r" b="b"/>
              <a:pathLst>
                <a:path w="6" h="6">
                  <a:moveTo>
                    <a:pt x="2" y="0"/>
                  </a:moveTo>
                  <a:cubicBezTo>
                    <a:pt x="1" y="0"/>
                    <a:pt x="0" y="1"/>
                    <a:pt x="0" y="4"/>
                  </a:cubicBezTo>
                  <a:cubicBezTo>
                    <a:pt x="0" y="4"/>
                    <a:pt x="1" y="5"/>
                    <a:pt x="2" y="6"/>
                  </a:cubicBezTo>
                  <a:cubicBezTo>
                    <a:pt x="6" y="2"/>
                    <a:pt x="6" y="2"/>
                    <a:pt x="6" y="2"/>
                  </a:cubicBezTo>
                  <a:cubicBezTo>
                    <a:pt x="5" y="1"/>
                    <a:pt x="3"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 name="Freeform 485"/>
            <p:cNvSpPr/>
            <p:nvPr/>
          </p:nvSpPr>
          <p:spPr bwMode="auto">
            <a:xfrm>
              <a:off x="6058310" y="2400628"/>
              <a:ext cx="91671" cy="68014"/>
            </a:xfrm>
            <a:custGeom>
              <a:avLst/>
              <a:gdLst>
                <a:gd name="T0" fmla="*/ 22 w 39"/>
                <a:gd name="T1" fmla="*/ 0 h 29"/>
                <a:gd name="T2" fmla="*/ 12 w 39"/>
                <a:gd name="T3" fmla="*/ 11 h 29"/>
                <a:gd name="T4" fmla="*/ 17 w 39"/>
                <a:gd name="T5" fmla="*/ 11 h 29"/>
                <a:gd name="T6" fmla="*/ 17 w 39"/>
                <a:gd name="T7" fmla="*/ 17 h 29"/>
                <a:gd name="T8" fmla="*/ 17 w 39"/>
                <a:gd name="T9" fmla="*/ 17 h 29"/>
                <a:gd name="T10" fmla="*/ 10 w 39"/>
                <a:gd name="T11" fmla="*/ 17 h 29"/>
                <a:gd name="T12" fmla="*/ 10 w 39"/>
                <a:gd name="T13" fmla="*/ 17 h 29"/>
                <a:gd name="T14" fmla="*/ 5 w 39"/>
                <a:gd name="T15" fmla="*/ 17 h 29"/>
                <a:gd name="T16" fmla="*/ 0 w 39"/>
                <a:gd name="T17" fmla="*/ 22 h 29"/>
                <a:gd name="T18" fmla="*/ 10 w 39"/>
                <a:gd name="T19" fmla="*/ 29 h 29"/>
                <a:gd name="T20" fmla="*/ 39 w 39"/>
                <a:gd name="T21" fmla="*/ 0 h 29"/>
                <a:gd name="T22" fmla="*/ 38 w 39"/>
                <a:gd name="T23" fmla="*/ 0 h 29"/>
                <a:gd name="T24" fmla="*/ 25 w 39"/>
                <a:gd name="T25" fmla="*/ 0 h 29"/>
                <a:gd name="T26" fmla="*/ 22 w 39"/>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9">
                  <a:moveTo>
                    <a:pt x="22" y="0"/>
                  </a:moveTo>
                  <a:cubicBezTo>
                    <a:pt x="12" y="11"/>
                    <a:pt x="12" y="11"/>
                    <a:pt x="12" y="11"/>
                  </a:cubicBezTo>
                  <a:cubicBezTo>
                    <a:pt x="14" y="11"/>
                    <a:pt x="14" y="11"/>
                    <a:pt x="17" y="11"/>
                  </a:cubicBezTo>
                  <a:cubicBezTo>
                    <a:pt x="17" y="17"/>
                    <a:pt x="17" y="17"/>
                    <a:pt x="17" y="17"/>
                  </a:cubicBezTo>
                  <a:cubicBezTo>
                    <a:pt x="17" y="17"/>
                    <a:pt x="17" y="17"/>
                    <a:pt x="17" y="17"/>
                  </a:cubicBezTo>
                  <a:cubicBezTo>
                    <a:pt x="14" y="17"/>
                    <a:pt x="13" y="17"/>
                    <a:pt x="10" y="17"/>
                  </a:cubicBezTo>
                  <a:cubicBezTo>
                    <a:pt x="10" y="17"/>
                    <a:pt x="10" y="17"/>
                    <a:pt x="10" y="17"/>
                  </a:cubicBezTo>
                  <a:cubicBezTo>
                    <a:pt x="8" y="17"/>
                    <a:pt x="7" y="17"/>
                    <a:pt x="5" y="17"/>
                  </a:cubicBezTo>
                  <a:cubicBezTo>
                    <a:pt x="0" y="22"/>
                    <a:pt x="0" y="22"/>
                    <a:pt x="0" y="22"/>
                  </a:cubicBezTo>
                  <a:cubicBezTo>
                    <a:pt x="3" y="26"/>
                    <a:pt x="7" y="27"/>
                    <a:pt x="10" y="29"/>
                  </a:cubicBezTo>
                  <a:cubicBezTo>
                    <a:pt x="39" y="0"/>
                    <a:pt x="39" y="0"/>
                    <a:pt x="39" y="0"/>
                  </a:cubicBezTo>
                  <a:cubicBezTo>
                    <a:pt x="38" y="0"/>
                    <a:pt x="38" y="0"/>
                    <a:pt x="38" y="0"/>
                  </a:cubicBezTo>
                  <a:cubicBezTo>
                    <a:pt x="38" y="0"/>
                    <a:pt x="31" y="0"/>
                    <a:pt x="25" y="0"/>
                  </a:cubicBezTo>
                  <a:cubicBezTo>
                    <a:pt x="24" y="0"/>
                    <a:pt x="23" y="0"/>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 name="Freeform 486"/>
            <p:cNvSpPr/>
            <p:nvPr/>
          </p:nvSpPr>
          <p:spPr bwMode="auto">
            <a:xfrm>
              <a:off x="6105624" y="2433157"/>
              <a:ext cx="67029" cy="65057"/>
            </a:xfrm>
            <a:custGeom>
              <a:avLst/>
              <a:gdLst>
                <a:gd name="T0" fmla="*/ 20 w 29"/>
                <a:gd name="T1" fmla="*/ 0 h 28"/>
                <a:gd name="T2" fmla="*/ 0 w 29"/>
                <a:gd name="T3" fmla="*/ 20 h 28"/>
                <a:gd name="T4" fmla="*/ 4 w 29"/>
                <a:gd name="T5" fmla="*/ 23 h 28"/>
                <a:gd name="T6" fmla="*/ 9 w 29"/>
                <a:gd name="T7" fmla="*/ 28 h 28"/>
                <a:gd name="T8" fmla="*/ 29 w 29"/>
                <a:gd name="T9" fmla="*/ 8 h 28"/>
                <a:gd name="T10" fmla="*/ 29 w 29"/>
                <a:gd name="T11" fmla="*/ 8 h 28"/>
                <a:gd name="T12" fmla="*/ 21 w 29"/>
                <a:gd name="T13" fmla="*/ 6 h 28"/>
                <a:gd name="T14" fmla="*/ 22 w 29"/>
                <a:gd name="T15" fmla="*/ 2 h 28"/>
                <a:gd name="T16" fmla="*/ 20 w 2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0" y="0"/>
                  </a:moveTo>
                  <a:cubicBezTo>
                    <a:pt x="0" y="20"/>
                    <a:pt x="0" y="20"/>
                    <a:pt x="0" y="20"/>
                  </a:cubicBezTo>
                  <a:cubicBezTo>
                    <a:pt x="2" y="21"/>
                    <a:pt x="3" y="22"/>
                    <a:pt x="4" y="23"/>
                  </a:cubicBezTo>
                  <a:cubicBezTo>
                    <a:pt x="6" y="25"/>
                    <a:pt x="6" y="27"/>
                    <a:pt x="9" y="28"/>
                  </a:cubicBezTo>
                  <a:cubicBezTo>
                    <a:pt x="29" y="8"/>
                    <a:pt x="29" y="8"/>
                    <a:pt x="29" y="8"/>
                  </a:cubicBezTo>
                  <a:cubicBezTo>
                    <a:pt x="29" y="8"/>
                    <a:pt x="29" y="8"/>
                    <a:pt x="29" y="8"/>
                  </a:cubicBezTo>
                  <a:cubicBezTo>
                    <a:pt x="27" y="7"/>
                    <a:pt x="23" y="7"/>
                    <a:pt x="21" y="6"/>
                  </a:cubicBezTo>
                  <a:cubicBezTo>
                    <a:pt x="21" y="3"/>
                    <a:pt x="22" y="6"/>
                    <a:pt x="22" y="2"/>
                  </a:cubicBezTo>
                  <a:cubicBezTo>
                    <a:pt x="22" y="1"/>
                    <a:pt x="21"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5" name="Freeform 487"/>
            <p:cNvSpPr/>
            <p:nvPr/>
          </p:nvSpPr>
          <p:spPr bwMode="auto">
            <a:xfrm>
              <a:off x="6005082" y="2286285"/>
              <a:ext cx="27600" cy="23657"/>
            </a:xfrm>
            <a:custGeom>
              <a:avLst/>
              <a:gdLst>
                <a:gd name="T0" fmla="*/ 4 w 12"/>
                <a:gd name="T1" fmla="*/ 0 h 10"/>
                <a:gd name="T2" fmla="*/ 0 w 12"/>
                <a:gd name="T3" fmla="*/ 0 h 10"/>
                <a:gd name="T4" fmla="*/ 4 w 12"/>
                <a:gd name="T5" fmla="*/ 3 h 10"/>
                <a:gd name="T6" fmla="*/ 5 w 12"/>
                <a:gd name="T7" fmla="*/ 3 h 10"/>
                <a:gd name="T8" fmla="*/ 5 w 12"/>
                <a:gd name="T9" fmla="*/ 8 h 10"/>
                <a:gd name="T10" fmla="*/ 6 w 12"/>
                <a:gd name="T11" fmla="*/ 10 h 10"/>
                <a:gd name="T12" fmla="*/ 12 w 12"/>
                <a:gd name="T13" fmla="*/ 3 h 10"/>
                <a:gd name="T14" fmla="*/ 4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4" y="0"/>
                  </a:moveTo>
                  <a:cubicBezTo>
                    <a:pt x="3" y="0"/>
                    <a:pt x="2" y="0"/>
                    <a:pt x="0" y="0"/>
                  </a:cubicBezTo>
                  <a:cubicBezTo>
                    <a:pt x="0" y="0"/>
                    <a:pt x="3" y="2"/>
                    <a:pt x="4" y="3"/>
                  </a:cubicBezTo>
                  <a:cubicBezTo>
                    <a:pt x="5" y="3"/>
                    <a:pt x="5" y="3"/>
                    <a:pt x="5" y="3"/>
                  </a:cubicBezTo>
                  <a:cubicBezTo>
                    <a:pt x="5" y="8"/>
                    <a:pt x="5" y="8"/>
                    <a:pt x="5" y="8"/>
                  </a:cubicBezTo>
                  <a:cubicBezTo>
                    <a:pt x="5" y="9"/>
                    <a:pt x="5" y="9"/>
                    <a:pt x="6" y="10"/>
                  </a:cubicBezTo>
                  <a:cubicBezTo>
                    <a:pt x="12" y="3"/>
                    <a:pt x="12" y="3"/>
                    <a:pt x="12" y="3"/>
                  </a:cubicBezTo>
                  <a:cubicBezTo>
                    <a:pt x="10" y="1"/>
                    <a:pt x="7"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6" name="Freeform 488"/>
            <p:cNvSpPr/>
            <p:nvPr/>
          </p:nvSpPr>
          <p:spPr bwMode="auto">
            <a:xfrm>
              <a:off x="6075067" y="2284314"/>
              <a:ext cx="37457" cy="20700"/>
            </a:xfrm>
            <a:custGeom>
              <a:avLst/>
              <a:gdLst>
                <a:gd name="T0" fmla="*/ 2 w 16"/>
                <a:gd name="T1" fmla="*/ 0 h 9"/>
                <a:gd name="T2" fmla="*/ 0 w 16"/>
                <a:gd name="T3" fmla="*/ 3 h 9"/>
                <a:gd name="T4" fmla="*/ 10 w 16"/>
                <a:gd name="T5" fmla="*/ 5 h 9"/>
                <a:gd name="T6" fmla="*/ 10 w 16"/>
                <a:gd name="T7" fmla="*/ 9 h 9"/>
                <a:gd name="T8" fmla="*/ 16 w 16"/>
                <a:gd name="T9" fmla="*/ 3 h 9"/>
                <a:gd name="T10" fmla="*/ 3 w 16"/>
                <a:gd name="T11" fmla="*/ 0 h 9"/>
                <a:gd name="T12" fmla="*/ 2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2" y="0"/>
                  </a:moveTo>
                  <a:cubicBezTo>
                    <a:pt x="0" y="3"/>
                    <a:pt x="0" y="3"/>
                    <a:pt x="0" y="3"/>
                  </a:cubicBezTo>
                  <a:cubicBezTo>
                    <a:pt x="2" y="4"/>
                    <a:pt x="4" y="5"/>
                    <a:pt x="10" y="5"/>
                  </a:cubicBezTo>
                  <a:cubicBezTo>
                    <a:pt x="10" y="9"/>
                    <a:pt x="10" y="9"/>
                    <a:pt x="10" y="9"/>
                  </a:cubicBezTo>
                  <a:cubicBezTo>
                    <a:pt x="16" y="3"/>
                    <a:pt x="16" y="3"/>
                    <a:pt x="16" y="3"/>
                  </a:cubicBezTo>
                  <a:cubicBezTo>
                    <a:pt x="11" y="2"/>
                    <a:pt x="7" y="0"/>
                    <a:pt x="3"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 name="Freeform 489"/>
            <p:cNvSpPr/>
            <p:nvPr/>
          </p:nvSpPr>
          <p:spPr bwMode="auto">
            <a:xfrm>
              <a:off x="6039581" y="2296142"/>
              <a:ext cx="51257" cy="32528"/>
            </a:xfrm>
            <a:custGeom>
              <a:avLst/>
              <a:gdLst>
                <a:gd name="T0" fmla="*/ 12 w 22"/>
                <a:gd name="T1" fmla="*/ 0 h 14"/>
                <a:gd name="T2" fmla="*/ 12 w 22"/>
                <a:gd name="T3" fmla="*/ 0 h 14"/>
                <a:gd name="T4" fmla="*/ 11 w 22"/>
                <a:gd name="T5" fmla="*/ 2 h 14"/>
                <a:gd name="T6" fmla="*/ 11 w 22"/>
                <a:gd name="T7" fmla="*/ 3 h 14"/>
                <a:gd name="T8" fmla="*/ 14 w 22"/>
                <a:gd name="T9" fmla="*/ 8 h 14"/>
                <a:gd name="T10" fmla="*/ 14 w 22"/>
                <a:gd name="T11" fmla="*/ 8 h 14"/>
                <a:gd name="T12" fmla="*/ 12 w 22"/>
                <a:gd name="T13" fmla="*/ 9 h 14"/>
                <a:gd name="T14" fmla="*/ 12 w 22"/>
                <a:gd name="T15" fmla="*/ 9 h 14"/>
                <a:gd name="T16" fmla="*/ 5 w 22"/>
                <a:gd name="T17" fmla="*/ 6 h 14"/>
                <a:gd name="T18" fmla="*/ 0 w 22"/>
                <a:gd name="T19" fmla="*/ 12 h 14"/>
                <a:gd name="T20" fmla="*/ 3 w 22"/>
                <a:gd name="T21" fmla="*/ 14 h 14"/>
                <a:gd name="T22" fmla="*/ 16 w 22"/>
                <a:gd name="T23" fmla="*/ 12 h 14"/>
                <a:gd name="T24" fmla="*/ 22 w 22"/>
                <a:gd name="T25" fmla="*/ 6 h 14"/>
                <a:gd name="T26" fmla="*/ 14 w 22"/>
                <a:gd name="T27" fmla="*/ 2 h 14"/>
                <a:gd name="T28" fmla="*/ 12 w 22"/>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4">
                  <a:moveTo>
                    <a:pt x="12" y="0"/>
                  </a:moveTo>
                  <a:cubicBezTo>
                    <a:pt x="12" y="0"/>
                    <a:pt x="12" y="0"/>
                    <a:pt x="12" y="0"/>
                  </a:cubicBezTo>
                  <a:cubicBezTo>
                    <a:pt x="11" y="2"/>
                    <a:pt x="11" y="2"/>
                    <a:pt x="11" y="2"/>
                  </a:cubicBezTo>
                  <a:cubicBezTo>
                    <a:pt x="11" y="3"/>
                    <a:pt x="11" y="3"/>
                    <a:pt x="11" y="3"/>
                  </a:cubicBezTo>
                  <a:cubicBezTo>
                    <a:pt x="11" y="5"/>
                    <a:pt x="12" y="7"/>
                    <a:pt x="14" y="8"/>
                  </a:cubicBezTo>
                  <a:cubicBezTo>
                    <a:pt x="14" y="8"/>
                    <a:pt x="14" y="8"/>
                    <a:pt x="14" y="8"/>
                  </a:cubicBezTo>
                  <a:cubicBezTo>
                    <a:pt x="14" y="9"/>
                    <a:pt x="13" y="9"/>
                    <a:pt x="12" y="9"/>
                  </a:cubicBezTo>
                  <a:cubicBezTo>
                    <a:pt x="12" y="9"/>
                    <a:pt x="12" y="9"/>
                    <a:pt x="12" y="9"/>
                  </a:cubicBezTo>
                  <a:cubicBezTo>
                    <a:pt x="10" y="9"/>
                    <a:pt x="7" y="8"/>
                    <a:pt x="5" y="6"/>
                  </a:cubicBezTo>
                  <a:cubicBezTo>
                    <a:pt x="0" y="12"/>
                    <a:pt x="0" y="12"/>
                    <a:pt x="0" y="12"/>
                  </a:cubicBezTo>
                  <a:cubicBezTo>
                    <a:pt x="0" y="13"/>
                    <a:pt x="1" y="14"/>
                    <a:pt x="3" y="14"/>
                  </a:cubicBezTo>
                  <a:cubicBezTo>
                    <a:pt x="6" y="14"/>
                    <a:pt x="11" y="13"/>
                    <a:pt x="16" y="12"/>
                  </a:cubicBezTo>
                  <a:cubicBezTo>
                    <a:pt x="22" y="6"/>
                    <a:pt x="22" y="6"/>
                    <a:pt x="22" y="6"/>
                  </a:cubicBezTo>
                  <a:cubicBezTo>
                    <a:pt x="18" y="6"/>
                    <a:pt x="16" y="4"/>
                    <a:pt x="14" y="2"/>
                  </a:cubicBezTo>
                  <a:cubicBezTo>
                    <a:pt x="13" y="2"/>
                    <a:pt x="13" y="1"/>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 name="Freeform 490"/>
            <p:cNvSpPr/>
            <p:nvPr/>
          </p:nvSpPr>
          <p:spPr bwMode="auto">
            <a:xfrm>
              <a:off x="6086895" y="2296142"/>
              <a:ext cx="55200" cy="55200"/>
            </a:xfrm>
            <a:custGeom>
              <a:avLst/>
              <a:gdLst>
                <a:gd name="T0" fmla="*/ 23 w 24"/>
                <a:gd name="T1" fmla="*/ 0 h 24"/>
                <a:gd name="T2" fmla="*/ 0 w 24"/>
                <a:gd name="T3" fmla="*/ 24 h 24"/>
                <a:gd name="T4" fmla="*/ 4 w 24"/>
                <a:gd name="T5" fmla="*/ 24 h 24"/>
                <a:gd name="T6" fmla="*/ 9 w 24"/>
                <a:gd name="T7" fmla="*/ 24 h 24"/>
                <a:gd name="T8" fmla="*/ 16 w 24"/>
                <a:gd name="T9" fmla="*/ 24 h 24"/>
                <a:gd name="T10" fmla="*/ 21 w 24"/>
                <a:gd name="T11" fmla="*/ 19 h 24"/>
                <a:gd name="T12" fmla="*/ 24 w 24"/>
                <a:gd name="T13" fmla="*/ 3 h 24"/>
                <a:gd name="T14" fmla="*/ 23 w 2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23" y="0"/>
                  </a:moveTo>
                  <a:cubicBezTo>
                    <a:pt x="0" y="24"/>
                    <a:pt x="0" y="24"/>
                    <a:pt x="0" y="24"/>
                  </a:cubicBezTo>
                  <a:cubicBezTo>
                    <a:pt x="1" y="24"/>
                    <a:pt x="2" y="24"/>
                    <a:pt x="4" y="24"/>
                  </a:cubicBezTo>
                  <a:cubicBezTo>
                    <a:pt x="6" y="24"/>
                    <a:pt x="8" y="24"/>
                    <a:pt x="9" y="24"/>
                  </a:cubicBezTo>
                  <a:cubicBezTo>
                    <a:pt x="10" y="24"/>
                    <a:pt x="13" y="24"/>
                    <a:pt x="16" y="24"/>
                  </a:cubicBezTo>
                  <a:cubicBezTo>
                    <a:pt x="21" y="19"/>
                    <a:pt x="21" y="19"/>
                    <a:pt x="21" y="19"/>
                  </a:cubicBezTo>
                  <a:cubicBezTo>
                    <a:pt x="21" y="13"/>
                    <a:pt x="24" y="9"/>
                    <a:pt x="24" y="3"/>
                  </a:cubicBezTo>
                  <a:cubicBezTo>
                    <a:pt x="24" y="2"/>
                    <a:pt x="24" y="1"/>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9" name="Freeform 491"/>
            <p:cNvSpPr/>
            <p:nvPr/>
          </p:nvSpPr>
          <p:spPr bwMode="auto">
            <a:xfrm>
              <a:off x="6109567" y="2578056"/>
              <a:ext cx="9857" cy="6900"/>
            </a:xfrm>
            <a:custGeom>
              <a:avLst/>
              <a:gdLst>
                <a:gd name="T0" fmla="*/ 3 w 4"/>
                <a:gd name="T1" fmla="*/ 0 h 3"/>
                <a:gd name="T2" fmla="*/ 0 w 4"/>
                <a:gd name="T3" fmla="*/ 2 h 3"/>
                <a:gd name="T4" fmla="*/ 2 w 4"/>
                <a:gd name="T5" fmla="*/ 3 h 3"/>
                <a:gd name="T6" fmla="*/ 4 w 4"/>
                <a:gd name="T7" fmla="*/ 0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1" y="0"/>
                    <a:pt x="0" y="0"/>
                    <a:pt x="0" y="2"/>
                  </a:cubicBezTo>
                  <a:cubicBezTo>
                    <a:pt x="0" y="2"/>
                    <a:pt x="1" y="2"/>
                    <a:pt x="2" y="3"/>
                  </a:cubicBezTo>
                  <a:cubicBezTo>
                    <a:pt x="4" y="0"/>
                    <a:pt x="4" y="0"/>
                    <a:pt x="4" y="0"/>
                  </a:cubicBezTo>
                  <a:cubicBezTo>
                    <a:pt x="4" y="0"/>
                    <a:pt x="4"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0" name="Freeform 492"/>
            <p:cNvSpPr/>
            <p:nvPr/>
          </p:nvSpPr>
          <p:spPr bwMode="auto">
            <a:xfrm>
              <a:off x="6133224" y="2554399"/>
              <a:ext cx="8872" cy="11829"/>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2" y="1"/>
                    <a:pt x="1" y="3"/>
                    <a:pt x="0" y="5"/>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1" name="Freeform 493"/>
            <p:cNvSpPr/>
            <p:nvPr/>
          </p:nvSpPr>
          <p:spPr bwMode="auto">
            <a:xfrm>
              <a:off x="6140124" y="2568199"/>
              <a:ext cx="46328" cy="35485"/>
            </a:xfrm>
            <a:custGeom>
              <a:avLst/>
              <a:gdLst>
                <a:gd name="T0" fmla="*/ 12 w 20"/>
                <a:gd name="T1" fmla="*/ 0 h 15"/>
                <a:gd name="T2" fmla="*/ 0 w 20"/>
                <a:gd name="T3" fmla="*/ 11 h 15"/>
                <a:gd name="T4" fmla="*/ 13 w 20"/>
                <a:gd name="T5" fmla="*/ 15 h 15"/>
                <a:gd name="T6" fmla="*/ 20 w 20"/>
                <a:gd name="T7" fmla="*/ 8 h 15"/>
                <a:gd name="T8" fmla="*/ 12 w 20"/>
                <a:gd name="T9" fmla="*/ 0 h 15"/>
              </a:gdLst>
              <a:ahLst/>
              <a:cxnLst>
                <a:cxn ang="0">
                  <a:pos x="T0" y="T1"/>
                </a:cxn>
                <a:cxn ang="0">
                  <a:pos x="T2" y="T3"/>
                </a:cxn>
                <a:cxn ang="0">
                  <a:pos x="T4" y="T5"/>
                </a:cxn>
                <a:cxn ang="0">
                  <a:pos x="T6" y="T7"/>
                </a:cxn>
                <a:cxn ang="0">
                  <a:pos x="T8" y="T9"/>
                </a:cxn>
              </a:cxnLst>
              <a:rect l="0" t="0" r="r" b="b"/>
              <a:pathLst>
                <a:path w="20" h="15">
                  <a:moveTo>
                    <a:pt x="12" y="0"/>
                  </a:moveTo>
                  <a:cubicBezTo>
                    <a:pt x="0" y="11"/>
                    <a:pt x="0" y="11"/>
                    <a:pt x="0" y="11"/>
                  </a:cubicBezTo>
                  <a:cubicBezTo>
                    <a:pt x="5" y="13"/>
                    <a:pt x="10" y="15"/>
                    <a:pt x="13" y="15"/>
                  </a:cubicBezTo>
                  <a:cubicBezTo>
                    <a:pt x="20" y="8"/>
                    <a:pt x="20" y="8"/>
                    <a:pt x="20" y="8"/>
                  </a:cubicBezTo>
                  <a:cubicBezTo>
                    <a:pt x="18" y="5"/>
                    <a:pt x="15" y="2"/>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2" name="Freeform 494"/>
            <p:cNvSpPr/>
            <p:nvPr/>
          </p:nvSpPr>
          <p:spPr bwMode="auto">
            <a:xfrm>
              <a:off x="6193353" y="2386827"/>
              <a:ext cx="42385" cy="44357"/>
            </a:xfrm>
            <a:custGeom>
              <a:avLst/>
              <a:gdLst>
                <a:gd name="T0" fmla="*/ 12 w 18"/>
                <a:gd name="T1" fmla="*/ 0 h 19"/>
                <a:gd name="T2" fmla="*/ 4 w 18"/>
                <a:gd name="T3" fmla="*/ 5 h 19"/>
                <a:gd name="T4" fmla="*/ 4 w 18"/>
                <a:gd name="T5" fmla="*/ 9 h 19"/>
                <a:gd name="T6" fmla="*/ 0 w 18"/>
                <a:gd name="T7" fmla="*/ 9 h 19"/>
                <a:gd name="T8" fmla="*/ 0 w 18"/>
                <a:gd name="T9" fmla="*/ 13 h 19"/>
                <a:gd name="T10" fmla="*/ 0 w 18"/>
                <a:gd name="T11" fmla="*/ 19 h 19"/>
                <a:gd name="T12" fmla="*/ 18 w 18"/>
                <a:gd name="T13" fmla="*/ 1 h 19"/>
                <a:gd name="T14" fmla="*/ 12 w 18"/>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2" y="0"/>
                  </a:moveTo>
                  <a:cubicBezTo>
                    <a:pt x="6" y="0"/>
                    <a:pt x="4" y="5"/>
                    <a:pt x="4" y="5"/>
                  </a:cubicBezTo>
                  <a:cubicBezTo>
                    <a:pt x="4" y="6"/>
                    <a:pt x="3" y="6"/>
                    <a:pt x="4" y="9"/>
                  </a:cubicBezTo>
                  <a:cubicBezTo>
                    <a:pt x="2" y="9"/>
                    <a:pt x="3" y="9"/>
                    <a:pt x="0" y="9"/>
                  </a:cubicBezTo>
                  <a:cubicBezTo>
                    <a:pt x="0" y="13"/>
                    <a:pt x="0" y="13"/>
                    <a:pt x="0" y="13"/>
                  </a:cubicBezTo>
                  <a:cubicBezTo>
                    <a:pt x="0" y="16"/>
                    <a:pt x="0" y="17"/>
                    <a:pt x="0" y="19"/>
                  </a:cubicBezTo>
                  <a:cubicBezTo>
                    <a:pt x="18" y="1"/>
                    <a:pt x="18" y="1"/>
                    <a:pt x="18" y="1"/>
                  </a:cubicBezTo>
                  <a:cubicBezTo>
                    <a:pt x="16" y="1"/>
                    <a:pt x="14" y="0"/>
                    <a:pt x="1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3" name="Freeform 495"/>
            <p:cNvSpPr/>
            <p:nvPr/>
          </p:nvSpPr>
          <p:spPr bwMode="auto">
            <a:xfrm>
              <a:off x="6196309" y="2440057"/>
              <a:ext cx="30557" cy="28586"/>
            </a:xfrm>
            <a:custGeom>
              <a:avLst/>
              <a:gdLst>
                <a:gd name="T0" fmla="*/ 10 w 13"/>
                <a:gd name="T1" fmla="*/ 0 h 12"/>
                <a:gd name="T2" fmla="*/ 0 w 13"/>
                <a:gd name="T3" fmla="*/ 10 h 12"/>
                <a:gd name="T4" fmla="*/ 0 w 13"/>
                <a:gd name="T5" fmla="*/ 12 h 12"/>
                <a:gd name="T6" fmla="*/ 6 w 13"/>
                <a:gd name="T7" fmla="*/ 12 h 12"/>
                <a:gd name="T8" fmla="*/ 13 w 13"/>
                <a:gd name="T9" fmla="*/ 3 h 12"/>
                <a:gd name="T10" fmla="*/ 9 w 13"/>
                <a:gd name="T11" fmla="*/ 3 h 12"/>
                <a:gd name="T12" fmla="*/ 10 w 1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10" y="0"/>
                  </a:moveTo>
                  <a:cubicBezTo>
                    <a:pt x="0" y="10"/>
                    <a:pt x="0" y="10"/>
                    <a:pt x="0" y="10"/>
                  </a:cubicBezTo>
                  <a:cubicBezTo>
                    <a:pt x="0" y="11"/>
                    <a:pt x="0" y="11"/>
                    <a:pt x="0" y="12"/>
                  </a:cubicBezTo>
                  <a:cubicBezTo>
                    <a:pt x="6" y="12"/>
                    <a:pt x="6" y="12"/>
                    <a:pt x="6" y="12"/>
                  </a:cubicBezTo>
                  <a:cubicBezTo>
                    <a:pt x="10" y="9"/>
                    <a:pt x="12" y="9"/>
                    <a:pt x="13" y="3"/>
                  </a:cubicBezTo>
                  <a:cubicBezTo>
                    <a:pt x="9" y="3"/>
                    <a:pt x="9" y="3"/>
                    <a:pt x="9" y="3"/>
                  </a:cubicBezTo>
                  <a:cubicBezTo>
                    <a:pt x="10" y="2"/>
                    <a:pt x="10" y="1"/>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4" name="Freeform 496"/>
            <p:cNvSpPr/>
            <p:nvPr/>
          </p:nvSpPr>
          <p:spPr bwMode="auto">
            <a:xfrm>
              <a:off x="6221938" y="2393728"/>
              <a:ext cx="69986" cy="49286"/>
            </a:xfrm>
            <a:custGeom>
              <a:avLst/>
              <a:gdLst>
                <a:gd name="T0" fmla="*/ 19 w 30"/>
                <a:gd name="T1" fmla="*/ 0 h 21"/>
                <a:gd name="T2" fmla="*/ 0 w 30"/>
                <a:gd name="T3" fmla="*/ 19 h 21"/>
                <a:gd name="T4" fmla="*/ 7 w 30"/>
                <a:gd name="T5" fmla="*/ 21 h 21"/>
                <a:gd name="T6" fmla="*/ 24 w 30"/>
                <a:gd name="T7" fmla="*/ 9 h 21"/>
                <a:gd name="T8" fmla="*/ 30 w 30"/>
                <a:gd name="T9" fmla="*/ 5 h 21"/>
                <a:gd name="T10" fmla="*/ 30 w 30"/>
                <a:gd name="T11" fmla="*/ 1 h 21"/>
                <a:gd name="T12" fmla="*/ 19 w 30"/>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0" h="21">
                  <a:moveTo>
                    <a:pt x="19" y="0"/>
                  </a:moveTo>
                  <a:cubicBezTo>
                    <a:pt x="0" y="19"/>
                    <a:pt x="0" y="19"/>
                    <a:pt x="0" y="19"/>
                  </a:cubicBezTo>
                  <a:cubicBezTo>
                    <a:pt x="1" y="19"/>
                    <a:pt x="3" y="21"/>
                    <a:pt x="7" y="21"/>
                  </a:cubicBezTo>
                  <a:cubicBezTo>
                    <a:pt x="16" y="21"/>
                    <a:pt x="20" y="15"/>
                    <a:pt x="24" y="9"/>
                  </a:cubicBezTo>
                  <a:cubicBezTo>
                    <a:pt x="24" y="9"/>
                    <a:pt x="30" y="6"/>
                    <a:pt x="30" y="5"/>
                  </a:cubicBezTo>
                  <a:cubicBezTo>
                    <a:pt x="30" y="3"/>
                    <a:pt x="30" y="3"/>
                    <a:pt x="30" y="1"/>
                  </a:cubicBezTo>
                  <a:cubicBezTo>
                    <a:pt x="26" y="1"/>
                    <a:pt x="23" y="1"/>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5" name="Freeform 497"/>
            <p:cNvSpPr/>
            <p:nvPr/>
          </p:nvSpPr>
          <p:spPr bwMode="auto">
            <a:xfrm>
              <a:off x="5972553" y="2235028"/>
              <a:ext cx="27600" cy="25629"/>
            </a:xfrm>
            <a:custGeom>
              <a:avLst/>
              <a:gdLst>
                <a:gd name="T0" fmla="*/ 2 w 12"/>
                <a:gd name="T1" fmla="*/ 0 h 11"/>
                <a:gd name="T2" fmla="*/ 0 w 12"/>
                <a:gd name="T3" fmla="*/ 2 h 11"/>
                <a:gd name="T4" fmla="*/ 8 w 12"/>
                <a:gd name="T5" fmla="*/ 11 h 11"/>
                <a:gd name="T6" fmla="*/ 12 w 12"/>
                <a:gd name="T7" fmla="*/ 7 h 11"/>
                <a:gd name="T8" fmla="*/ 2 w 12"/>
                <a:gd name="T9" fmla="*/ 0 h 11"/>
              </a:gdLst>
              <a:ahLst/>
              <a:cxnLst>
                <a:cxn ang="0">
                  <a:pos x="T0" y="T1"/>
                </a:cxn>
                <a:cxn ang="0">
                  <a:pos x="T2" y="T3"/>
                </a:cxn>
                <a:cxn ang="0">
                  <a:pos x="T4" y="T5"/>
                </a:cxn>
                <a:cxn ang="0">
                  <a:pos x="T6" y="T7"/>
                </a:cxn>
                <a:cxn ang="0">
                  <a:pos x="T8" y="T9"/>
                </a:cxn>
              </a:cxnLst>
              <a:rect l="0" t="0" r="r" b="b"/>
              <a:pathLst>
                <a:path w="12" h="11">
                  <a:moveTo>
                    <a:pt x="2" y="0"/>
                  </a:moveTo>
                  <a:cubicBezTo>
                    <a:pt x="0" y="2"/>
                    <a:pt x="0" y="2"/>
                    <a:pt x="0" y="2"/>
                  </a:cubicBezTo>
                  <a:cubicBezTo>
                    <a:pt x="2" y="6"/>
                    <a:pt x="5" y="9"/>
                    <a:pt x="8" y="11"/>
                  </a:cubicBezTo>
                  <a:cubicBezTo>
                    <a:pt x="12" y="7"/>
                    <a:pt x="12" y="7"/>
                    <a:pt x="12" y="7"/>
                  </a:cubicBezTo>
                  <a:cubicBezTo>
                    <a:pt x="8" y="5"/>
                    <a:pt x="7"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6" name="Freeform 498"/>
            <p:cNvSpPr/>
            <p:nvPr/>
          </p:nvSpPr>
          <p:spPr bwMode="auto">
            <a:xfrm>
              <a:off x="6011982" y="2344442"/>
              <a:ext cx="4929" cy="6900"/>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0" y="3"/>
                    <a:pt x="0" y="3"/>
                    <a:pt x="0" y="3"/>
                  </a:cubicBezTo>
                  <a:cubicBezTo>
                    <a:pt x="1" y="3"/>
                    <a:pt x="2" y="2"/>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7" name="Freeform 499"/>
            <p:cNvSpPr/>
            <p:nvPr/>
          </p:nvSpPr>
          <p:spPr bwMode="auto">
            <a:xfrm>
              <a:off x="5981424" y="2163071"/>
              <a:ext cx="30557" cy="25629"/>
            </a:xfrm>
            <a:custGeom>
              <a:avLst/>
              <a:gdLst>
                <a:gd name="T0" fmla="*/ 9 w 13"/>
                <a:gd name="T1" fmla="*/ 0 h 11"/>
                <a:gd name="T2" fmla="*/ 0 w 13"/>
                <a:gd name="T3" fmla="*/ 3 h 11"/>
                <a:gd name="T4" fmla="*/ 5 w 13"/>
                <a:gd name="T5" fmla="*/ 7 h 11"/>
                <a:gd name="T6" fmla="*/ 3 w 13"/>
                <a:gd name="T7" fmla="*/ 11 h 11"/>
                <a:gd name="T8" fmla="*/ 3 w 13"/>
                <a:gd name="T9" fmla="*/ 11 h 11"/>
                <a:gd name="T10" fmla="*/ 13 w 13"/>
                <a:gd name="T11" fmla="*/ 1 h 11"/>
                <a:gd name="T12" fmla="*/ 9 w 1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9" y="0"/>
                  </a:moveTo>
                  <a:cubicBezTo>
                    <a:pt x="6" y="0"/>
                    <a:pt x="3" y="2"/>
                    <a:pt x="0" y="3"/>
                  </a:cubicBezTo>
                  <a:cubicBezTo>
                    <a:pt x="0" y="7"/>
                    <a:pt x="1" y="7"/>
                    <a:pt x="5" y="7"/>
                  </a:cubicBezTo>
                  <a:cubicBezTo>
                    <a:pt x="5" y="9"/>
                    <a:pt x="4" y="10"/>
                    <a:pt x="3" y="11"/>
                  </a:cubicBezTo>
                  <a:cubicBezTo>
                    <a:pt x="3" y="11"/>
                    <a:pt x="3" y="11"/>
                    <a:pt x="3" y="11"/>
                  </a:cubicBezTo>
                  <a:cubicBezTo>
                    <a:pt x="13" y="1"/>
                    <a:pt x="13" y="1"/>
                    <a:pt x="13" y="1"/>
                  </a:cubicBezTo>
                  <a:cubicBezTo>
                    <a:pt x="12" y="1"/>
                    <a:pt x="11"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8" name="Freeform 500"/>
            <p:cNvSpPr/>
            <p:nvPr/>
          </p:nvSpPr>
          <p:spPr bwMode="auto">
            <a:xfrm>
              <a:off x="6003110" y="2169971"/>
              <a:ext cx="62100" cy="44357"/>
            </a:xfrm>
            <a:custGeom>
              <a:avLst/>
              <a:gdLst>
                <a:gd name="T0" fmla="*/ 18 w 27"/>
                <a:gd name="T1" fmla="*/ 0 h 19"/>
                <a:gd name="T2" fmla="*/ 17 w 27"/>
                <a:gd name="T3" fmla="*/ 1 h 19"/>
                <a:gd name="T4" fmla="*/ 0 w 27"/>
                <a:gd name="T5" fmla="*/ 17 h 19"/>
                <a:gd name="T6" fmla="*/ 2 w 27"/>
                <a:gd name="T7" fmla="*/ 17 h 19"/>
                <a:gd name="T8" fmla="*/ 4 w 27"/>
                <a:gd name="T9" fmla="*/ 17 h 19"/>
                <a:gd name="T10" fmla="*/ 10 w 27"/>
                <a:gd name="T11" fmla="*/ 17 h 19"/>
                <a:gd name="T12" fmla="*/ 14 w 27"/>
                <a:gd name="T13" fmla="*/ 19 h 19"/>
                <a:gd name="T14" fmla="*/ 16 w 27"/>
                <a:gd name="T15" fmla="*/ 18 h 19"/>
                <a:gd name="T16" fmla="*/ 27 w 27"/>
                <a:gd name="T17" fmla="*/ 7 h 19"/>
                <a:gd name="T18" fmla="*/ 18 w 27"/>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19">
                  <a:moveTo>
                    <a:pt x="18" y="0"/>
                  </a:moveTo>
                  <a:cubicBezTo>
                    <a:pt x="18" y="0"/>
                    <a:pt x="17" y="1"/>
                    <a:pt x="17" y="1"/>
                  </a:cubicBezTo>
                  <a:cubicBezTo>
                    <a:pt x="0" y="17"/>
                    <a:pt x="0" y="17"/>
                    <a:pt x="0" y="17"/>
                  </a:cubicBezTo>
                  <a:cubicBezTo>
                    <a:pt x="1" y="17"/>
                    <a:pt x="1" y="17"/>
                    <a:pt x="2" y="17"/>
                  </a:cubicBezTo>
                  <a:cubicBezTo>
                    <a:pt x="2" y="17"/>
                    <a:pt x="3" y="17"/>
                    <a:pt x="4" y="17"/>
                  </a:cubicBezTo>
                  <a:cubicBezTo>
                    <a:pt x="6" y="17"/>
                    <a:pt x="8" y="17"/>
                    <a:pt x="10" y="17"/>
                  </a:cubicBezTo>
                  <a:cubicBezTo>
                    <a:pt x="12" y="17"/>
                    <a:pt x="13" y="17"/>
                    <a:pt x="14" y="19"/>
                  </a:cubicBezTo>
                  <a:cubicBezTo>
                    <a:pt x="14" y="18"/>
                    <a:pt x="15" y="18"/>
                    <a:pt x="16" y="18"/>
                  </a:cubicBezTo>
                  <a:cubicBezTo>
                    <a:pt x="27" y="7"/>
                    <a:pt x="27" y="7"/>
                    <a:pt x="27" y="7"/>
                  </a:cubicBezTo>
                  <a:cubicBezTo>
                    <a:pt x="24" y="6"/>
                    <a:pt x="24" y="0"/>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9" name="Freeform 501"/>
            <p:cNvSpPr/>
            <p:nvPr/>
          </p:nvSpPr>
          <p:spPr bwMode="auto">
            <a:xfrm>
              <a:off x="6073096" y="2193628"/>
              <a:ext cx="36471" cy="39428"/>
            </a:xfrm>
            <a:custGeom>
              <a:avLst/>
              <a:gdLst>
                <a:gd name="T0" fmla="*/ 9 w 16"/>
                <a:gd name="T1" fmla="*/ 0 h 17"/>
                <a:gd name="T2" fmla="*/ 0 w 16"/>
                <a:gd name="T3" fmla="*/ 10 h 17"/>
                <a:gd name="T4" fmla="*/ 9 w 16"/>
                <a:gd name="T5" fmla="*/ 17 h 17"/>
                <a:gd name="T6" fmla="*/ 16 w 16"/>
                <a:gd name="T7" fmla="*/ 10 h 17"/>
                <a:gd name="T8" fmla="*/ 9 w 16"/>
                <a:gd name="T9" fmla="*/ 5 h 17"/>
                <a:gd name="T10" fmla="*/ 11 w 16"/>
                <a:gd name="T11" fmla="*/ 2 h 17"/>
                <a:gd name="T12" fmla="*/ 9 w 1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9" y="0"/>
                  </a:moveTo>
                  <a:cubicBezTo>
                    <a:pt x="0" y="10"/>
                    <a:pt x="0" y="10"/>
                    <a:pt x="0" y="10"/>
                  </a:cubicBezTo>
                  <a:cubicBezTo>
                    <a:pt x="4" y="11"/>
                    <a:pt x="5" y="15"/>
                    <a:pt x="9" y="17"/>
                  </a:cubicBezTo>
                  <a:cubicBezTo>
                    <a:pt x="16" y="10"/>
                    <a:pt x="16" y="10"/>
                    <a:pt x="16" y="10"/>
                  </a:cubicBezTo>
                  <a:cubicBezTo>
                    <a:pt x="14" y="8"/>
                    <a:pt x="10" y="7"/>
                    <a:pt x="9" y="5"/>
                  </a:cubicBezTo>
                  <a:cubicBezTo>
                    <a:pt x="9" y="4"/>
                    <a:pt x="11" y="3"/>
                    <a:pt x="11" y="2"/>
                  </a:cubicBezTo>
                  <a:cubicBezTo>
                    <a:pt x="11" y="2"/>
                    <a:pt x="10" y="1"/>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0" name="Freeform 502"/>
            <p:cNvSpPr/>
            <p:nvPr/>
          </p:nvSpPr>
          <p:spPr bwMode="auto">
            <a:xfrm>
              <a:off x="6054367" y="2226156"/>
              <a:ext cx="13800" cy="8872"/>
            </a:xfrm>
            <a:custGeom>
              <a:avLst/>
              <a:gdLst>
                <a:gd name="T0" fmla="*/ 3 w 6"/>
                <a:gd name="T1" fmla="*/ 0 h 4"/>
                <a:gd name="T2" fmla="*/ 0 w 6"/>
                <a:gd name="T3" fmla="*/ 4 h 4"/>
                <a:gd name="T4" fmla="*/ 6 w 6"/>
                <a:gd name="T5" fmla="*/ 2 h 4"/>
                <a:gd name="T6" fmla="*/ 3 w 6"/>
                <a:gd name="T7" fmla="*/ 0 h 4"/>
              </a:gdLst>
              <a:ahLst/>
              <a:cxnLst>
                <a:cxn ang="0">
                  <a:pos x="T0" y="T1"/>
                </a:cxn>
                <a:cxn ang="0">
                  <a:pos x="T2" y="T3"/>
                </a:cxn>
                <a:cxn ang="0">
                  <a:pos x="T4" y="T5"/>
                </a:cxn>
                <a:cxn ang="0">
                  <a:pos x="T6" y="T7"/>
                </a:cxn>
              </a:cxnLst>
              <a:rect l="0" t="0" r="r" b="b"/>
              <a:pathLst>
                <a:path w="6" h="4">
                  <a:moveTo>
                    <a:pt x="3" y="0"/>
                  </a:moveTo>
                  <a:cubicBezTo>
                    <a:pt x="0" y="4"/>
                    <a:pt x="0" y="4"/>
                    <a:pt x="0" y="4"/>
                  </a:cubicBezTo>
                  <a:cubicBezTo>
                    <a:pt x="3" y="4"/>
                    <a:pt x="5" y="4"/>
                    <a:pt x="6" y="2"/>
                  </a:cubicBezTo>
                  <a:cubicBezTo>
                    <a:pt x="5" y="1"/>
                    <a:pt x="4"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1" name="Freeform 503"/>
            <p:cNvSpPr/>
            <p:nvPr/>
          </p:nvSpPr>
          <p:spPr bwMode="auto">
            <a:xfrm>
              <a:off x="6163781" y="2265585"/>
              <a:ext cx="41400" cy="25629"/>
            </a:xfrm>
            <a:custGeom>
              <a:avLst/>
              <a:gdLst>
                <a:gd name="T0" fmla="*/ 9 w 18"/>
                <a:gd name="T1" fmla="*/ 0 h 11"/>
                <a:gd name="T2" fmla="*/ 2 w 18"/>
                <a:gd name="T3" fmla="*/ 1 h 11"/>
                <a:gd name="T4" fmla="*/ 0 w 18"/>
                <a:gd name="T5" fmla="*/ 3 h 11"/>
                <a:gd name="T6" fmla="*/ 0 w 18"/>
                <a:gd name="T7" fmla="*/ 5 h 11"/>
                <a:gd name="T8" fmla="*/ 9 w 18"/>
                <a:gd name="T9" fmla="*/ 11 h 11"/>
                <a:gd name="T10" fmla="*/ 18 w 18"/>
                <a:gd name="T11" fmla="*/ 2 h 11"/>
                <a:gd name="T12" fmla="*/ 9 w 1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9" y="0"/>
                  </a:moveTo>
                  <a:cubicBezTo>
                    <a:pt x="7" y="0"/>
                    <a:pt x="4" y="0"/>
                    <a:pt x="2" y="1"/>
                  </a:cubicBezTo>
                  <a:cubicBezTo>
                    <a:pt x="0" y="3"/>
                    <a:pt x="0" y="3"/>
                    <a:pt x="0" y="3"/>
                  </a:cubicBezTo>
                  <a:cubicBezTo>
                    <a:pt x="0" y="4"/>
                    <a:pt x="0" y="4"/>
                    <a:pt x="0" y="5"/>
                  </a:cubicBezTo>
                  <a:cubicBezTo>
                    <a:pt x="0" y="6"/>
                    <a:pt x="4" y="9"/>
                    <a:pt x="9" y="11"/>
                  </a:cubicBezTo>
                  <a:cubicBezTo>
                    <a:pt x="18" y="2"/>
                    <a:pt x="18" y="2"/>
                    <a:pt x="18" y="2"/>
                  </a:cubicBezTo>
                  <a:cubicBezTo>
                    <a:pt x="15" y="1"/>
                    <a:pt x="13"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2" name="Freeform 504"/>
            <p:cNvSpPr/>
            <p:nvPr/>
          </p:nvSpPr>
          <p:spPr bwMode="auto">
            <a:xfrm>
              <a:off x="6210109" y="2284314"/>
              <a:ext cx="53228" cy="25629"/>
            </a:xfrm>
            <a:custGeom>
              <a:avLst/>
              <a:gdLst>
                <a:gd name="T0" fmla="*/ 7 w 23"/>
                <a:gd name="T1" fmla="*/ 0 h 11"/>
                <a:gd name="T2" fmla="*/ 0 w 23"/>
                <a:gd name="T3" fmla="*/ 7 h 11"/>
                <a:gd name="T4" fmla="*/ 2 w 23"/>
                <a:gd name="T5" fmla="*/ 8 h 11"/>
                <a:gd name="T6" fmla="*/ 8 w 23"/>
                <a:gd name="T7" fmla="*/ 5 h 11"/>
                <a:gd name="T8" fmla="*/ 13 w 23"/>
                <a:gd name="T9" fmla="*/ 11 h 11"/>
                <a:gd name="T10" fmla="*/ 23 w 23"/>
                <a:gd name="T11" fmla="*/ 1 h 11"/>
                <a:gd name="T12" fmla="*/ 22 w 23"/>
                <a:gd name="T13" fmla="*/ 1 h 11"/>
                <a:gd name="T14" fmla="*/ 16 w 23"/>
                <a:gd name="T15" fmla="*/ 3 h 11"/>
                <a:gd name="T16" fmla="*/ 7 w 2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
                  <a:moveTo>
                    <a:pt x="7" y="0"/>
                  </a:moveTo>
                  <a:cubicBezTo>
                    <a:pt x="0" y="7"/>
                    <a:pt x="0" y="7"/>
                    <a:pt x="0" y="7"/>
                  </a:cubicBezTo>
                  <a:cubicBezTo>
                    <a:pt x="1" y="7"/>
                    <a:pt x="1" y="8"/>
                    <a:pt x="2" y="8"/>
                  </a:cubicBezTo>
                  <a:cubicBezTo>
                    <a:pt x="4" y="8"/>
                    <a:pt x="6" y="6"/>
                    <a:pt x="8" y="5"/>
                  </a:cubicBezTo>
                  <a:cubicBezTo>
                    <a:pt x="10" y="7"/>
                    <a:pt x="12" y="9"/>
                    <a:pt x="13" y="11"/>
                  </a:cubicBezTo>
                  <a:cubicBezTo>
                    <a:pt x="23" y="1"/>
                    <a:pt x="23" y="1"/>
                    <a:pt x="23" y="1"/>
                  </a:cubicBezTo>
                  <a:cubicBezTo>
                    <a:pt x="23" y="1"/>
                    <a:pt x="22" y="1"/>
                    <a:pt x="22" y="1"/>
                  </a:cubicBezTo>
                  <a:cubicBezTo>
                    <a:pt x="21" y="1"/>
                    <a:pt x="19" y="3"/>
                    <a:pt x="16" y="3"/>
                  </a:cubicBezTo>
                  <a:cubicBezTo>
                    <a:pt x="12" y="3"/>
                    <a:pt x="10" y="2"/>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3" name="Freeform 505"/>
            <p:cNvSpPr/>
            <p:nvPr/>
          </p:nvSpPr>
          <p:spPr bwMode="auto">
            <a:xfrm>
              <a:off x="6280095" y="2298114"/>
              <a:ext cx="27600" cy="6900"/>
            </a:xfrm>
            <a:custGeom>
              <a:avLst/>
              <a:gdLst>
                <a:gd name="T0" fmla="*/ 3 w 12"/>
                <a:gd name="T1" fmla="*/ 0 h 3"/>
                <a:gd name="T2" fmla="*/ 0 w 12"/>
                <a:gd name="T3" fmla="*/ 3 h 3"/>
                <a:gd name="T4" fmla="*/ 12 w 12"/>
                <a:gd name="T5" fmla="*/ 3 h 3"/>
                <a:gd name="T6" fmla="*/ 3 w 12"/>
                <a:gd name="T7" fmla="*/ 0 h 3"/>
              </a:gdLst>
              <a:ahLst/>
              <a:cxnLst>
                <a:cxn ang="0">
                  <a:pos x="T0" y="T1"/>
                </a:cxn>
                <a:cxn ang="0">
                  <a:pos x="T2" y="T3"/>
                </a:cxn>
                <a:cxn ang="0">
                  <a:pos x="T4" y="T5"/>
                </a:cxn>
                <a:cxn ang="0">
                  <a:pos x="T6" y="T7"/>
                </a:cxn>
              </a:cxnLst>
              <a:rect l="0" t="0" r="r" b="b"/>
              <a:pathLst>
                <a:path w="12" h="3">
                  <a:moveTo>
                    <a:pt x="3" y="0"/>
                  </a:moveTo>
                  <a:cubicBezTo>
                    <a:pt x="0" y="3"/>
                    <a:pt x="0" y="3"/>
                    <a:pt x="0" y="3"/>
                  </a:cubicBezTo>
                  <a:cubicBezTo>
                    <a:pt x="12" y="3"/>
                    <a:pt x="12" y="3"/>
                    <a:pt x="12" y="3"/>
                  </a:cubicBezTo>
                  <a:cubicBezTo>
                    <a:pt x="10" y="2"/>
                    <a:pt x="7"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4" name="Freeform 506"/>
            <p:cNvSpPr/>
            <p:nvPr/>
          </p:nvSpPr>
          <p:spPr bwMode="auto">
            <a:xfrm>
              <a:off x="6249538" y="2306985"/>
              <a:ext cx="54214" cy="54214"/>
            </a:xfrm>
            <a:custGeom>
              <a:avLst/>
              <a:gdLst>
                <a:gd name="T0" fmla="*/ 13 w 23"/>
                <a:gd name="T1" fmla="*/ 0 h 23"/>
                <a:gd name="T2" fmla="*/ 3 w 23"/>
                <a:gd name="T3" fmla="*/ 10 h 23"/>
                <a:gd name="T4" fmla="*/ 3 w 23"/>
                <a:gd name="T5" fmla="*/ 10 h 23"/>
                <a:gd name="T6" fmla="*/ 0 w 23"/>
                <a:gd name="T7" fmla="*/ 15 h 23"/>
                <a:gd name="T8" fmla="*/ 6 w 23"/>
                <a:gd name="T9" fmla="*/ 23 h 23"/>
                <a:gd name="T10" fmla="*/ 23 w 23"/>
                <a:gd name="T11" fmla="*/ 5 h 23"/>
                <a:gd name="T12" fmla="*/ 13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3" y="0"/>
                  </a:moveTo>
                  <a:cubicBezTo>
                    <a:pt x="3" y="10"/>
                    <a:pt x="3" y="10"/>
                    <a:pt x="3" y="10"/>
                  </a:cubicBezTo>
                  <a:cubicBezTo>
                    <a:pt x="3" y="10"/>
                    <a:pt x="3" y="10"/>
                    <a:pt x="3" y="10"/>
                  </a:cubicBezTo>
                  <a:cubicBezTo>
                    <a:pt x="2" y="11"/>
                    <a:pt x="0" y="13"/>
                    <a:pt x="0" y="15"/>
                  </a:cubicBezTo>
                  <a:cubicBezTo>
                    <a:pt x="0" y="18"/>
                    <a:pt x="2" y="20"/>
                    <a:pt x="6" y="23"/>
                  </a:cubicBezTo>
                  <a:cubicBezTo>
                    <a:pt x="23" y="5"/>
                    <a:pt x="23" y="5"/>
                    <a:pt x="23" y="5"/>
                  </a:cubicBezTo>
                  <a:cubicBezTo>
                    <a:pt x="19" y="5"/>
                    <a:pt x="14" y="6"/>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5" name="Freeform 507"/>
            <p:cNvSpPr/>
            <p:nvPr/>
          </p:nvSpPr>
          <p:spPr bwMode="auto">
            <a:xfrm>
              <a:off x="6286995" y="2332613"/>
              <a:ext cx="71957" cy="44357"/>
            </a:xfrm>
            <a:custGeom>
              <a:avLst/>
              <a:gdLst>
                <a:gd name="T0" fmla="*/ 17 w 31"/>
                <a:gd name="T1" fmla="*/ 0 h 19"/>
                <a:gd name="T2" fmla="*/ 0 w 31"/>
                <a:gd name="T3" fmla="*/ 17 h 19"/>
                <a:gd name="T4" fmla="*/ 6 w 31"/>
                <a:gd name="T5" fmla="*/ 19 h 19"/>
                <a:gd name="T6" fmla="*/ 14 w 31"/>
                <a:gd name="T7" fmla="*/ 14 h 19"/>
                <a:gd name="T8" fmla="*/ 18 w 31"/>
                <a:gd name="T9" fmla="*/ 14 h 19"/>
                <a:gd name="T10" fmla="*/ 18 w 31"/>
                <a:gd name="T11" fmla="*/ 16 h 19"/>
                <a:gd name="T12" fmla="*/ 31 w 31"/>
                <a:gd name="T13" fmla="*/ 2 h 19"/>
                <a:gd name="T14" fmla="*/ 17 w 3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9">
                  <a:moveTo>
                    <a:pt x="17" y="0"/>
                  </a:moveTo>
                  <a:cubicBezTo>
                    <a:pt x="0" y="17"/>
                    <a:pt x="0" y="17"/>
                    <a:pt x="0" y="17"/>
                  </a:cubicBezTo>
                  <a:cubicBezTo>
                    <a:pt x="2" y="18"/>
                    <a:pt x="4" y="19"/>
                    <a:pt x="6" y="19"/>
                  </a:cubicBezTo>
                  <a:cubicBezTo>
                    <a:pt x="8" y="19"/>
                    <a:pt x="13" y="14"/>
                    <a:pt x="14" y="14"/>
                  </a:cubicBezTo>
                  <a:cubicBezTo>
                    <a:pt x="18" y="14"/>
                    <a:pt x="18" y="14"/>
                    <a:pt x="18" y="14"/>
                  </a:cubicBezTo>
                  <a:cubicBezTo>
                    <a:pt x="18" y="15"/>
                    <a:pt x="18" y="15"/>
                    <a:pt x="18" y="16"/>
                  </a:cubicBezTo>
                  <a:cubicBezTo>
                    <a:pt x="31" y="2"/>
                    <a:pt x="31" y="2"/>
                    <a:pt x="31" y="2"/>
                  </a:cubicBezTo>
                  <a:cubicBezTo>
                    <a:pt x="26" y="2"/>
                    <a:pt x="22" y="1"/>
                    <a:pt x="1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6" name="Freeform 508"/>
            <p:cNvSpPr/>
            <p:nvPr/>
          </p:nvSpPr>
          <p:spPr bwMode="auto">
            <a:xfrm>
              <a:off x="6355010" y="2321771"/>
              <a:ext cx="97585" cy="58157"/>
            </a:xfrm>
            <a:custGeom>
              <a:avLst/>
              <a:gdLst>
                <a:gd name="T0" fmla="*/ 42 w 42"/>
                <a:gd name="T1" fmla="*/ 0 h 25"/>
                <a:gd name="T2" fmla="*/ 20 w 42"/>
                <a:gd name="T3" fmla="*/ 5 h 25"/>
                <a:gd name="T4" fmla="*/ 0 w 42"/>
                <a:gd name="T5" fmla="*/ 25 h 25"/>
                <a:gd name="T6" fmla="*/ 4 w 42"/>
                <a:gd name="T7" fmla="*/ 25 h 25"/>
                <a:gd name="T8" fmla="*/ 16 w 42"/>
                <a:gd name="T9" fmla="*/ 25 h 25"/>
                <a:gd name="T10" fmla="*/ 42 w 42"/>
                <a:gd name="T11" fmla="*/ 0 h 25"/>
              </a:gdLst>
              <a:ahLst/>
              <a:cxnLst>
                <a:cxn ang="0">
                  <a:pos x="T0" y="T1"/>
                </a:cxn>
                <a:cxn ang="0">
                  <a:pos x="T2" y="T3"/>
                </a:cxn>
                <a:cxn ang="0">
                  <a:pos x="T4" y="T5"/>
                </a:cxn>
                <a:cxn ang="0">
                  <a:pos x="T6" y="T7"/>
                </a:cxn>
                <a:cxn ang="0">
                  <a:pos x="T8" y="T9"/>
                </a:cxn>
                <a:cxn ang="0">
                  <a:pos x="T10" y="T11"/>
                </a:cxn>
              </a:cxnLst>
              <a:rect l="0" t="0" r="r" b="b"/>
              <a:pathLst>
                <a:path w="42" h="25">
                  <a:moveTo>
                    <a:pt x="42" y="0"/>
                  </a:moveTo>
                  <a:cubicBezTo>
                    <a:pt x="33" y="0"/>
                    <a:pt x="27" y="3"/>
                    <a:pt x="20" y="5"/>
                  </a:cubicBezTo>
                  <a:cubicBezTo>
                    <a:pt x="0" y="25"/>
                    <a:pt x="0" y="25"/>
                    <a:pt x="0" y="25"/>
                  </a:cubicBezTo>
                  <a:cubicBezTo>
                    <a:pt x="2" y="25"/>
                    <a:pt x="3" y="25"/>
                    <a:pt x="4" y="25"/>
                  </a:cubicBezTo>
                  <a:cubicBezTo>
                    <a:pt x="16" y="25"/>
                    <a:pt x="16" y="25"/>
                    <a:pt x="16" y="25"/>
                  </a:cubicBezTo>
                  <a:cubicBezTo>
                    <a:pt x="42" y="0"/>
                    <a:pt x="42" y="0"/>
                    <a:pt x="4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7" name="Freeform 509"/>
            <p:cNvSpPr/>
            <p:nvPr/>
          </p:nvSpPr>
          <p:spPr bwMode="auto">
            <a:xfrm>
              <a:off x="6440766" y="2323743"/>
              <a:ext cx="69986" cy="53228"/>
            </a:xfrm>
            <a:custGeom>
              <a:avLst/>
              <a:gdLst>
                <a:gd name="T0" fmla="*/ 19 w 30"/>
                <a:gd name="T1" fmla="*/ 0 h 23"/>
                <a:gd name="T2" fmla="*/ 0 w 30"/>
                <a:gd name="T3" fmla="*/ 19 h 23"/>
                <a:gd name="T4" fmla="*/ 6 w 30"/>
                <a:gd name="T5" fmla="*/ 23 h 23"/>
                <a:gd name="T6" fmla="*/ 13 w 30"/>
                <a:gd name="T7" fmla="*/ 22 h 23"/>
                <a:gd name="T8" fmla="*/ 30 w 30"/>
                <a:gd name="T9" fmla="*/ 6 h 23"/>
                <a:gd name="T10" fmla="*/ 19 w 30"/>
                <a:gd name="T11" fmla="*/ 0 h 23"/>
              </a:gdLst>
              <a:ahLst/>
              <a:cxnLst>
                <a:cxn ang="0">
                  <a:pos x="T0" y="T1"/>
                </a:cxn>
                <a:cxn ang="0">
                  <a:pos x="T2" y="T3"/>
                </a:cxn>
                <a:cxn ang="0">
                  <a:pos x="T4" y="T5"/>
                </a:cxn>
                <a:cxn ang="0">
                  <a:pos x="T6" y="T7"/>
                </a:cxn>
                <a:cxn ang="0">
                  <a:pos x="T8" y="T9"/>
                </a:cxn>
                <a:cxn ang="0">
                  <a:pos x="T10" y="T11"/>
                </a:cxn>
              </a:cxnLst>
              <a:rect l="0" t="0" r="r" b="b"/>
              <a:pathLst>
                <a:path w="30" h="23">
                  <a:moveTo>
                    <a:pt x="19" y="0"/>
                  </a:moveTo>
                  <a:cubicBezTo>
                    <a:pt x="0" y="19"/>
                    <a:pt x="0" y="19"/>
                    <a:pt x="0" y="19"/>
                  </a:cubicBezTo>
                  <a:cubicBezTo>
                    <a:pt x="0" y="21"/>
                    <a:pt x="2" y="23"/>
                    <a:pt x="6" y="23"/>
                  </a:cubicBezTo>
                  <a:cubicBezTo>
                    <a:pt x="8" y="23"/>
                    <a:pt x="11" y="23"/>
                    <a:pt x="13" y="22"/>
                  </a:cubicBezTo>
                  <a:cubicBezTo>
                    <a:pt x="30" y="6"/>
                    <a:pt x="30" y="6"/>
                    <a:pt x="30" y="6"/>
                  </a:cubicBezTo>
                  <a:cubicBezTo>
                    <a:pt x="27" y="2"/>
                    <a:pt x="24" y="1"/>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8" name="Freeform 510"/>
            <p:cNvSpPr/>
            <p:nvPr/>
          </p:nvSpPr>
          <p:spPr bwMode="auto">
            <a:xfrm>
              <a:off x="6167724" y="2323743"/>
              <a:ext cx="49286" cy="37457"/>
            </a:xfrm>
            <a:custGeom>
              <a:avLst/>
              <a:gdLst>
                <a:gd name="T0" fmla="*/ 13 w 21"/>
                <a:gd name="T1" fmla="*/ 0 h 16"/>
                <a:gd name="T2" fmla="*/ 4 w 21"/>
                <a:gd name="T3" fmla="*/ 7 h 16"/>
                <a:gd name="T4" fmla="*/ 0 w 21"/>
                <a:gd name="T5" fmla="*/ 12 h 16"/>
                <a:gd name="T6" fmla="*/ 9 w 21"/>
                <a:gd name="T7" fmla="*/ 16 h 16"/>
                <a:gd name="T8" fmla="*/ 21 w 21"/>
                <a:gd name="T9" fmla="*/ 4 h 16"/>
                <a:gd name="T10" fmla="*/ 13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13" y="0"/>
                  </a:moveTo>
                  <a:cubicBezTo>
                    <a:pt x="6" y="0"/>
                    <a:pt x="7" y="7"/>
                    <a:pt x="4" y="7"/>
                  </a:cubicBezTo>
                  <a:cubicBezTo>
                    <a:pt x="3" y="7"/>
                    <a:pt x="0" y="9"/>
                    <a:pt x="0" y="12"/>
                  </a:cubicBezTo>
                  <a:cubicBezTo>
                    <a:pt x="0" y="12"/>
                    <a:pt x="4" y="14"/>
                    <a:pt x="9" y="16"/>
                  </a:cubicBezTo>
                  <a:cubicBezTo>
                    <a:pt x="21" y="4"/>
                    <a:pt x="21" y="4"/>
                    <a:pt x="21" y="4"/>
                  </a:cubicBezTo>
                  <a:cubicBezTo>
                    <a:pt x="19" y="2"/>
                    <a:pt x="16" y="0"/>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79" name="Freeform 511"/>
            <p:cNvSpPr/>
            <p:nvPr/>
          </p:nvSpPr>
          <p:spPr bwMode="auto">
            <a:xfrm>
              <a:off x="6215038" y="2358242"/>
              <a:ext cx="11829" cy="11829"/>
            </a:xfrm>
            <a:custGeom>
              <a:avLst/>
              <a:gdLst>
                <a:gd name="T0" fmla="*/ 5 w 5"/>
                <a:gd name="T1" fmla="*/ 0 h 5"/>
                <a:gd name="T2" fmla="*/ 0 w 5"/>
                <a:gd name="T3" fmla="*/ 5 h 5"/>
                <a:gd name="T4" fmla="*/ 5 w 5"/>
                <a:gd name="T5" fmla="*/ 0 h 5"/>
              </a:gdLst>
              <a:ahLst/>
              <a:cxnLst>
                <a:cxn ang="0">
                  <a:pos x="T0" y="T1"/>
                </a:cxn>
                <a:cxn ang="0">
                  <a:pos x="T2" y="T3"/>
                </a:cxn>
                <a:cxn ang="0">
                  <a:pos x="T4" y="T5"/>
                </a:cxn>
              </a:cxnLst>
              <a:rect l="0" t="0" r="r" b="b"/>
              <a:pathLst>
                <a:path w="5" h="5">
                  <a:moveTo>
                    <a:pt x="5" y="0"/>
                  </a:moveTo>
                  <a:cubicBezTo>
                    <a:pt x="0" y="5"/>
                    <a:pt x="0" y="5"/>
                    <a:pt x="0" y="5"/>
                  </a:cubicBezTo>
                  <a:cubicBezTo>
                    <a:pt x="3" y="5"/>
                    <a:pt x="5" y="3"/>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0" name="Freeform 512"/>
            <p:cNvSpPr/>
            <p:nvPr/>
          </p:nvSpPr>
          <p:spPr bwMode="auto">
            <a:xfrm>
              <a:off x="6191381" y="2235028"/>
              <a:ext cx="42385" cy="16757"/>
            </a:xfrm>
            <a:custGeom>
              <a:avLst/>
              <a:gdLst>
                <a:gd name="T0" fmla="*/ 18 w 18"/>
                <a:gd name="T1" fmla="*/ 0 h 7"/>
                <a:gd name="T2" fmla="*/ 16 w 18"/>
                <a:gd name="T3" fmla="*/ 0 h 7"/>
                <a:gd name="T4" fmla="*/ 14 w 18"/>
                <a:gd name="T5" fmla="*/ 0 h 7"/>
                <a:gd name="T6" fmla="*/ 4 w 18"/>
                <a:gd name="T7" fmla="*/ 0 h 7"/>
                <a:gd name="T8" fmla="*/ 0 w 18"/>
                <a:gd name="T9" fmla="*/ 5 h 7"/>
                <a:gd name="T10" fmla="*/ 13 w 18"/>
                <a:gd name="T11" fmla="*/ 7 h 7"/>
                <a:gd name="T12" fmla="*/ 15 w 18"/>
                <a:gd name="T13" fmla="*/ 7 h 7"/>
                <a:gd name="T14" fmla="*/ 18 w 18"/>
                <a:gd name="T15" fmla="*/ 4 h 7"/>
                <a:gd name="T16" fmla="*/ 18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8" y="0"/>
                  </a:moveTo>
                  <a:cubicBezTo>
                    <a:pt x="17" y="0"/>
                    <a:pt x="17" y="0"/>
                    <a:pt x="16" y="0"/>
                  </a:cubicBezTo>
                  <a:cubicBezTo>
                    <a:pt x="16" y="0"/>
                    <a:pt x="16" y="0"/>
                    <a:pt x="14" y="0"/>
                  </a:cubicBezTo>
                  <a:cubicBezTo>
                    <a:pt x="11" y="0"/>
                    <a:pt x="8" y="0"/>
                    <a:pt x="4" y="0"/>
                  </a:cubicBezTo>
                  <a:cubicBezTo>
                    <a:pt x="0" y="5"/>
                    <a:pt x="0" y="5"/>
                    <a:pt x="0" y="5"/>
                  </a:cubicBezTo>
                  <a:cubicBezTo>
                    <a:pt x="5" y="6"/>
                    <a:pt x="12" y="7"/>
                    <a:pt x="13" y="7"/>
                  </a:cubicBezTo>
                  <a:cubicBezTo>
                    <a:pt x="13" y="7"/>
                    <a:pt x="14" y="7"/>
                    <a:pt x="15" y="7"/>
                  </a:cubicBezTo>
                  <a:cubicBezTo>
                    <a:pt x="18" y="4"/>
                    <a:pt x="18" y="4"/>
                    <a:pt x="18" y="4"/>
                  </a:cubicBezTo>
                  <a:cubicBezTo>
                    <a:pt x="18" y="3"/>
                    <a:pt x="18" y="2"/>
                    <a:pt x="1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1" name="Freeform 513"/>
            <p:cNvSpPr/>
            <p:nvPr/>
          </p:nvSpPr>
          <p:spPr bwMode="auto">
            <a:xfrm>
              <a:off x="6133224" y="2181800"/>
              <a:ext cx="11829" cy="11829"/>
            </a:xfrm>
            <a:custGeom>
              <a:avLst/>
              <a:gdLst>
                <a:gd name="T0" fmla="*/ 5 w 5"/>
                <a:gd name="T1" fmla="*/ 0 h 5"/>
                <a:gd name="T2" fmla="*/ 0 w 5"/>
                <a:gd name="T3" fmla="*/ 5 h 5"/>
                <a:gd name="T4" fmla="*/ 0 w 5"/>
                <a:gd name="T5" fmla="*/ 5 h 5"/>
                <a:gd name="T6" fmla="*/ 5 w 5"/>
                <a:gd name="T7" fmla="*/ 0 h 5"/>
              </a:gdLst>
              <a:ahLst/>
              <a:cxnLst>
                <a:cxn ang="0">
                  <a:pos x="T0" y="T1"/>
                </a:cxn>
                <a:cxn ang="0">
                  <a:pos x="T2" y="T3"/>
                </a:cxn>
                <a:cxn ang="0">
                  <a:pos x="T4" y="T5"/>
                </a:cxn>
                <a:cxn ang="0">
                  <a:pos x="T6" y="T7"/>
                </a:cxn>
              </a:cxnLst>
              <a:rect l="0" t="0" r="r" b="b"/>
              <a:pathLst>
                <a:path w="5" h="5">
                  <a:moveTo>
                    <a:pt x="5" y="0"/>
                  </a:moveTo>
                  <a:cubicBezTo>
                    <a:pt x="2" y="1"/>
                    <a:pt x="0" y="2"/>
                    <a:pt x="0" y="5"/>
                  </a:cubicBezTo>
                  <a:cubicBezTo>
                    <a:pt x="0" y="5"/>
                    <a:pt x="0" y="5"/>
                    <a:pt x="0" y="5"/>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2" name="Freeform 514"/>
            <p:cNvSpPr/>
            <p:nvPr/>
          </p:nvSpPr>
          <p:spPr bwMode="auto">
            <a:xfrm>
              <a:off x="6149981" y="2193628"/>
              <a:ext cx="46328" cy="39428"/>
            </a:xfrm>
            <a:custGeom>
              <a:avLst/>
              <a:gdLst>
                <a:gd name="T0" fmla="*/ 9 w 20"/>
                <a:gd name="T1" fmla="*/ 0 h 17"/>
                <a:gd name="T2" fmla="*/ 0 w 20"/>
                <a:gd name="T3" fmla="*/ 9 h 17"/>
                <a:gd name="T4" fmla="*/ 3 w 20"/>
                <a:gd name="T5" fmla="*/ 11 h 17"/>
                <a:gd name="T6" fmla="*/ 0 w 20"/>
                <a:gd name="T7" fmla="*/ 14 h 17"/>
                <a:gd name="T8" fmla="*/ 5 w 20"/>
                <a:gd name="T9" fmla="*/ 17 h 17"/>
                <a:gd name="T10" fmla="*/ 8 w 20"/>
                <a:gd name="T11" fmla="*/ 17 h 17"/>
                <a:gd name="T12" fmla="*/ 20 w 20"/>
                <a:gd name="T13" fmla="*/ 5 h 17"/>
                <a:gd name="T14" fmla="*/ 10 w 20"/>
                <a:gd name="T15" fmla="*/ 0 h 17"/>
                <a:gd name="T16" fmla="*/ 9 w 2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7">
                  <a:moveTo>
                    <a:pt x="9" y="0"/>
                  </a:moveTo>
                  <a:cubicBezTo>
                    <a:pt x="0" y="9"/>
                    <a:pt x="0" y="9"/>
                    <a:pt x="0" y="9"/>
                  </a:cubicBezTo>
                  <a:cubicBezTo>
                    <a:pt x="1" y="10"/>
                    <a:pt x="2" y="10"/>
                    <a:pt x="3" y="11"/>
                  </a:cubicBezTo>
                  <a:cubicBezTo>
                    <a:pt x="2" y="12"/>
                    <a:pt x="0" y="13"/>
                    <a:pt x="0" y="14"/>
                  </a:cubicBezTo>
                  <a:cubicBezTo>
                    <a:pt x="0" y="16"/>
                    <a:pt x="2" y="17"/>
                    <a:pt x="5" y="17"/>
                  </a:cubicBezTo>
                  <a:cubicBezTo>
                    <a:pt x="6" y="17"/>
                    <a:pt x="7" y="17"/>
                    <a:pt x="8" y="17"/>
                  </a:cubicBezTo>
                  <a:cubicBezTo>
                    <a:pt x="20" y="5"/>
                    <a:pt x="20" y="5"/>
                    <a:pt x="20" y="5"/>
                  </a:cubicBezTo>
                  <a:cubicBezTo>
                    <a:pt x="18" y="2"/>
                    <a:pt x="10" y="6"/>
                    <a:pt x="10" y="0"/>
                  </a:cubicBezTo>
                  <a:cubicBezTo>
                    <a:pt x="10" y="0"/>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3" name="Freeform 515"/>
            <p:cNvSpPr/>
            <p:nvPr/>
          </p:nvSpPr>
          <p:spPr bwMode="auto">
            <a:xfrm>
              <a:off x="6105624" y="2134486"/>
              <a:ext cx="10843" cy="6900"/>
            </a:xfrm>
            <a:custGeom>
              <a:avLst/>
              <a:gdLst>
                <a:gd name="T0" fmla="*/ 5 w 5"/>
                <a:gd name="T1" fmla="*/ 0 h 3"/>
                <a:gd name="T2" fmla="*/ 0 w 5"/>
                <a:gd name="T3" fmla="*/ 0 h 3"/>
                <a:gd name="T4" fmla="*/ 2 w 5"/>
                <a:gd name="T5" fmla="*/ 3 h 3"/>
                <a:gd name="T6" fmla="*/ 5 w 5"/>
                <a:gd name="T7" fmla="*/ 0 h 3"/>
              </a:gdLst>
              <a:ahLst/>
              <a:cxnLst>
                <a:cxn ang="0">
                  <a:pos x="T0" y="T1"/>
                </a:cxn>
                <a:cxn ang="0">
                  <a:pos x="T2" y="T3"/>
                </a:cxn>
                <a:cxn ang="0">
                  <a:pos x="T4" y="T5"/>
                </a:cxn>
                <a:cxn ang="0">
                  <a:pos x="T6" y="T7"/>
                </a:cxn>
              </a:cxnLst>
              <a:rect l="0" t="0" r="r" b="b"/>
              <a:pathLst>
                <a:path w="5" h="3">
                  <a:moveTo>
                    <a:pt x="5" y="0"/>
                  </a:moveTo>
                  <a:cubicBezTo>
                    <a:pt x="4" y="0"/>
                    <a:pt x="2" y="0"/>
                    <a:pt x="0" y="0"/>
                  </a:cubicBezTo>
                  <a:cubicBezTo>
                    <a:pt x="0" y="1"/>
                    <a:pt x="1" y="2"/>
                    <a:pt x="2" y="3"/>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4" name="Freeform 516"/>
            <p:cNvSpPr/>
            <p:nvPr/>
          </p:nvSpPr>
          <p:spPr bwMode="auto">
            <a:xfrm>
              <a:off x="6201238" y="2069428"/>
              <a:ext cx="51257" cy="32528"/>
            </a:xfrm>
            <a:custGeom>
              <a:avLst/>
              <a:gdLst>
                <a:gd name="T0" fmla="*/ 8 w 22"/>
                <a:gd name="T1" fmla="*/ 0 h 14"/>
                <a:gd name="T2" fmla="*/ 8 w 22"/>
                <a:gd name="T3" fmla="*/ 0 h 14"/>
                <a:gd name="T4" fmla="*/ 17 w 22"/>
                <a:gd name="T5" fmla="*/ 5 h 14"/>
                <a:gd name="T6" fmla="*/ 11 w 22"/>
                <a:gd name="T7" fmla="*/ 5 h 14"/>
                <a:gd name="T8" fmla="*/ 0 w 22"/>
                <a:gd name="T9" fmla="*/ 9 h 14"/>
                <a:gd name="T10" fmla="*/ 4 w 22"/>
                <a:gd name="T11" fmla="*/ 14 h 14"/>
                <a:gd name="T12" fmla="*/ 9 w 22"/>
                <a:gd name="T13" fmla="*/ 13 h 14"/>
                <a:gd name="T14" fmla="*/ 10 w 22"/>
                <a:gd name="T15" fmla="*/ 14 h 14"/>
                <a:gd name="T16" fmla="*/ 22 w 22"/>
                <a:gd name="T17" fmla="*/ 2 h 14"/>
                <a:gd name="T18" fmla="*/ 8 w 22"/>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4">
                  <a:moveTo>
                    <a:pt x="8" y="0"/>
                  </a:moveTo>
                  <a:cubicBezTo>
                    <a:pt x="8" y="0"/>
                    <a:pt x="8" y="0"/>
                    <a:pt x="8" y="0"/>
                  </a:cubicBezTo>
                  <a:cubicBezTo>
                    <a:pt x="8" y="4"/>
                    <a:pt x="13" y="5"/>
                    <a:pt x="17" y="5"/>
                  </a:cubicBezTo>
                  <a:cubicBezTo>
                    <a:pt x="11" y="5"/>
                    <a:pt x="11" y="5"/>
                    <a:pt x="11" y="5"/>
                  </a:cubicBezTo>
                  <a:cubicBezTo>
                    <a:pt x="6" y="5"/>
                    <a:pt x="3" y="7"/>
                    <a:pt x="0" y="9"/>
                  </a:cubicBezTo>
                  <a:cubicBezTo>
                    <a:pt x="0" y="9"/>
                    <a:pt x="3" y="14"/>
                    <a:pt x="4" y="14"/>
                  </a:cubicBezTo>
                  <a:cubicBezTo>
                    <a:pt x="5" y="14"/>
                    <a:pt x="7" y="13"/>
                    <a:pt x="9" y="13"/>
                  </a:cubicBezTo>
                  <a:cubicBezTo>
                    <a:pt x="9" y="13"/>
                    <a:pt x="10" y="13"/>
                    <a:pt x="10" y="14"/>
                  </a:cubicBezTo>
                  <a:cubicBezTo>
                    <a:pt x="22" y="2"/>
                    <a:pt x="22" y="2"/>
                    <a:pt x="22" y="2"/>
                  </a:cubicBezTo>
                  <a:cubicBezTo>
                    <a:pt x="18" y="1"/>
                    <a:pt x="13"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5" name="Freeform 517"/>
            <p:cNvSpPr/>
            <p:nvPr/>
          </p:nvSpPr>
          <p:spPr bwMode="auto">
            <a:xfrm>
              <a:off x="6179553" y="2130543"/>
              <a:ext cx="16757" cy="10843"/>
            </a:xfrm>
            <a:custGeom>
              <a:avLst/>
              <a:gdLst>
                <a:gd name="T0" fmla="*/ 4 w 7"/>
                <a:gd name="T1" fmla="*/ 0 h 5"/>
                <a:gd name="T2" fmla="*/ 0 w 7"/>
                <a:gd name="T3" fmla="*/ 0 h 5"/>
                <a:gd name="T4" fmla="*/ 2 w 7"/>
                <a:gd name="T5" fmla="*/ 5 h 5"/>
                <a:gd name="T6" fmla="*/ 7 w 7"/>
                <a:gd name="T7" fmla="*/ 0 h 5"/>
                <a:gd name="T8" fmla="*/ 4 w 7"/>
                <a:gd name="T9" fmla="*/ 0 h 5"/>
              </a:gdLst>
              <a:ahLst/>
              <a:cxnLst>
                <a:cxn ang="0">
                  <a:pos x="T0" y="T1"/>
                </a:cxn>
                <a:cxn ang="0">
                  <a:pos x="T2" y="T3"/>
                </a:cxn>
                <a:cxn ang="0">
                  <a:pos x="T4" y="T5"/>
                </a:cxn>
                <a:cxn ang="0">
                  <a:pos x="T6" y="T7"/>
                </a:cxn>
                <a:cxn ang="0">
                  <a:pos x="T8" y="T9"/>
                </a:cxn>
              </a:cxnLst>
              <a:rect l="0" t="0" r="r" b="b"/>
              <a:pathLst>
                <a:path w="7" h="5">
                  <a:moveTo>
                    <a:pt x="4" y="0"/>
                  </a:moveTo>
                  <a:cubicBezTo>
                    <a:pt x="0" y="0"/>
                    <a:pt x="0" y="0"/>
                    <a:pt x="0" y="0"/>
                  </a:cubicBezTo>
                  <a:cubicBezTo>
                    <a:pt x="0" y="2"/>
                    <a:pt x="1" y="4"/>
                    <a:pt x="2" y="5"/>
                  </a:cubicBezTo>
                  <a:cubicBezTo>
                    <a:pt x="7" y="0"/>
                    <a:pt x="7" y="0"/>
                    <a:pt x="7" y="0"/>
                  </a:cubicBezTo>
                  <a:cubicBezTo>
                    <a:pt x="6" y="0"/>
                    <a:pt x="5"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6" name="Freeform 518"/>
            <p:cNvSpPr/>
            <p:nvPr/>
          </p:nvSpPr>
          <p:spPr bwMode="auto">
            <a:xfrm>
              <a:off x="6186453" y="2104914"/>
              <a:ext cx="30557" cy="18729"/>
            </a:xfrm>
            <a:custGeom>
              <a:avLst/>
              <a:gdLst>
                <a:gd name="T0" fmla="*/ 5 w 13"/>
                <a:gd name="T1" fmla="*/ 0 h 8"/>
                <a:gd name="T2" fmla="*/ 0 w 13"/>
                <a:gd name="T3" fmla="*/ 3 h 8"/>
                <a:gd name="T4" fmla="*/ 7 w 13"/>
                <a:gd name="T5" fmla="*/ 8 h 8"/>
                <a:gd name="T6" fmla="*/ 13 w 13"/>
                <a:gd name="T7" fmla="*/ 2 h 8"/>
                <a:gd name="T8" fmla="*/ 7 w 13"/>
                <a:gd name="T9" fmla="*/ 0 h 8"/>
                <a:gd name="T10" fmla="*/ 5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5" y="0"/>
                  </a:moveTo>
                  <a:cubicBezTo>
                    <a:pt x="3" y="0"/>
                    <a:pt x="0" y="0"/>
                    <a:pt x="0" y="3"/>
                  </a:cubicBezTo>
                  <a:cubicBezTo>
                    <a:pt x="0" y="5"/>
                    <a:pt x="3" y="7"/>
                    <a:pt x="7" y="8"/>
                  </a:cubicBezTo>
                  <a:cubicBezTo>
                    <a:pt x="13" y="2"/>
                    <a:pt x="13" y="2"/>
                    <a:pt x="13" y="2"/>
                  </a:cubicBezTo>
                  <a:cubicBezTo>
                    <a:pt x="11" y="1"/>
                    <a:pt x="10" y="0"/>
                    <a:pt x="7" y="0"/>
                  </a:cubicBezTo>
                  <a:cubicBezTo>
                    <a:pt x="6" y="0"/>
                    <a:pt x="6"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7" name="Freeform 519"/>
            <p:cNvSpPr/>
            <p:nvPr/>
          </p:nvSpPr>
          <p:spPr bwMode="auto">
            <a:xfrm>
              <a:off x="6203209" y="2088156"/>
              <a:ext cx="88715" cy="81814"/>
            </a:xfrm>
            <a:custGeom>
              <a:avLst/>
              <a:gdLst>
                <a:gd name="T0" fmla="*/ 30 w 38"/>
                <a:gd name="T1" fmla="*/ 0 h 35"/>
                <a:gd name="T2" fmla="*/ 4 w 38"/>
                <a:gd name="T3" fmla="*/ 27 h 35"/>
                <a:gd name="T4" fmla="*/ 7 w 38"/>
                <a:gd name="T5" fmla="*/ 27 h 35"/>
                <a:gd name="T6" fmla="*/ 0 w 38"/>
                <a:gd name="T7" fmla="*/ 31 h 35"/>
                <a:gd name="T8" fmla="*/ 3 w 38"/>
                <a:gd name="T9" fmla="*/ 33 h 35"/>
                <a:gd name="T10" fmla="*/ 9 w 38"/>
                <a:gd name="T11" fmla="*/ 31 h 35"/>
                <a:gd name="T12" fmla="*/ 12 w 38"/>
                <a:gd name="T13" fmla="*/ 35 h 35"/>
                <a:gd name="T14" fmla="*/ 38 w 38"/>
                <a:gd name="T15" fmla="*/ 9 h 35"/>
                <a:gd name="T16" fmla="*/ 36 w 38"/>
                <a:gd name="T17" fmla="*/ 9 h 35"/>
                <a:gd name="T18" fmla="*/ 30 w 38"/>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5">
                  <a:moveTo>
                    <a:pt x="30" y="0"/>
                  </a:moveTo>
                  <a:cubicBezTo>
                    <a:pt x="4" y="27"/>
                    <a:pt x="4" y="27"/>
                    <a:pt x="4" y="27"/>
                  </a:cubicBezTo>
                  <a:cubicBezTo>
                    <a:pt x="5" y="27"/>
                    <a:pt x="6" y="27"/>
                    <a:pt x="7" y="27"/>
                  </a:cubicBezTo>
                  <a:cubicBezTo>
                    <a:pt x="5" y="29"/>
                    <a:pt x="3" y="29"/>
                    <a:pt x="0" y="31"/>
                  </a:cubicBezTo>
                  <a:cubicBezTo>
                    <a:pt x="0" y="32"/>
                    <a:pt x="1" y="33"/>
                    <a:pt x="3" y="33"/>
                  </a:cubicBezTo>
                  <a:cubicBezTo>
                    <a:pt x="5" y="33"/>
                    <a:pt x="6" y="32"/>
                    <a:pt x="9" y="31"/>
                  </a:cubicBezTo>
                  <a:cubicBezTo>
                    <a:pt x="10" y="32"/>
                    <a:pt x="10" y="34"/>
                    <a:pt x="12" y="35"/>
                  </a:cubicBezTo>
                  <a:cubicBezTo>
                    <a:pt x="38" y="9"/>
                    <a:pt x="38" y="9"/>
                    <a:pt x="38" y="9"/>
                  </a:cubicBezTo>
                  <a:cubicBezTo>
                    <a:pt x="37" y="9"/>
                    <a:pt x="36" y="9"/>
                    <a:pt x="36" y="9"/>
                  </a:cubicBezTo>
                  <a:cubicBezTo>
                    <a:pt x="32" y="8"/>
                    <a:pt x="32" y="4"/>
                    <a:pt x="3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8" name="Freeform 520"/>
            <p:cNvSpPr/>
            <p:nvPr/>
          </p:nvSpPr>
          <p:spPr bwMode="auto">
            <a:xfrm>
              <a:off x="6240667" y="2115757"/>
              <a:ext cx="109414" cy="98571"/>
            </a:xfrm>
            <a:custGeom>
              <a:avLst/>
              <a:gdLst>
                <a:gd name="T0" fmla="*/ 35 w 47"/>
                <a:gd name="T1" fmla="*/ 0 h 42"/>
                <a:gd name="T2" fmla="*/ 13 w 47"/>
                <a:gd name="T3" fmla="*/ 21 h 42"/>
                <a:gd name="T4" fmla="*/ 19 w 47"/>
                <a:gd name="T5" fmla="*/ 23 h 42"/>
                <a:gd name="T6" fmla="*/ 19 w 47"/>
                <a:gd name="T7" fmla="*/ 23 h 42"/>
                <a:gd name="T8" fmla="*/ 11 w 47"/>
                <a:gd name="T9" fmla="*/ 24 h 42"/>
                <a:gd name="T10" fmla="*/ 11 w 47"/>
                <a:gd name="T11" fmla="*/ 24 h 42"/>
                <a:gd name="T12" fmla="*/ 0 w 47"/>
                <a:gd name="T13" fmla="*/ 34 h 42"/>
                <a:gd name="T14" fmla="*/ 10 w 47"/>
                <a:gd name="T15" fmla="*/ 37 h 42"/>
                <a:gd name="T16" fmla="*/ 6 w 47"/>
                <a:gd name="T17" fmla="*/ 39 h 42"/>
                <a:gd name="T18" fmla="*/ 9 w 47"/>
                <a:gd name="T19" fmla="*/ 42 h 42"/>
                <a:gd name="T20" fmla="*/ 47 w 47"/>
                <a:gd name="T21" fmla="*/ 4 h 42"/>
                <a:gd name="T22" fmla="*/ 43 w 47"/>
                <a:gd name="T23" fmla="*/ 0 h 42"/>
                <a:gd name="T24" fmla="*/ 39 w 47"/>
                <a:gd name="T25" fmla="*/ 0 h 42"/>
                <a:gd name="T26" fmla="*/ 44 w 47"/>
                <a:gd name="T27" fmla="*/ 2 h 42"/>
                <a:gd name="T28" fmla="*/ 44 w 47"/>
                <a:gd name="T29" fmla="*/ 6 h 42"/>
                <a:gd name="T30" fmla="*/ 37 w 47"/>
                <a:gd name="T31" fmla="*/ 6 h 42"/>
                <a:gd name="T32" fmla="*/ 35 w 47"/>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2">
                  <a:moveTo>
                    <a:pt x="35" y="0"/>
                  </a:moveTo>
                  <a:cubicBezTo>
                    <a:pt x="13" y="21"/>
                    <a:pt x="13" y="21"/>
                    <a:pt x="13" y="21"/>
                  </a:cubicBezTo>
                  <a:cubicBezTo>
                    <a:pt x="15" y="22"/>
                    <a:pt x="17" y="22"/>
                    <a:pt x="19" y="23"/>
                  </a:cubicBezTo>
                  <a:cubicBezTo>
                    <a:pt x="19" y="23"/>
                    <a:pt x="19" y="23"/>
                    <a:pt x="19" y="23"/>
                  </a:cubicBezTo>
                  <a:cubicBezTo>
                    <a:pt x="18" y="23"/>
                    <a:pt x="14" y="23"/>
                    <a:pt x="11" y="24"/>
                  </a:cubicBezTo>
                  <a:cubicBezTo>
                    <a:pt x="11" y="24"/>
                    <a:pt x="11" y="24"/>
                    <a:pt x="11" y="24"/>
                  </a:cubicBezTo>
                  <a:cubicBezTo>
                    <a:pt x="0" y="34"/>
                    <a:pt x="0" y="34"/>
                    <a:pt x="0" y="34"/>
                  </a:cubicBezTo>
                  <a:cubicBezTo>
                    <a:pt x="3" y="36"/>
                    <a:pt x="7" y="37"/>
                    <a:pt x="10" y="37"/>
                  </a:cubicBezTo>
                  <a:cubicBezTo>
                    <a:pt x="9" y="38"/>
                    <a:pt x="8" y="38"/>
                    <a:pt x="6" y="39"/>
                  </a:cubicBezTo>
                  <a:cubicBezTo>
                    <a:pt x="6" y="40"/>
                    <a:pt x="7" y="42"/>
                    <a:pt x="9" y="42"/>
                  </a:cubicBezTo>
                  <a:cubicBezTo>
                    <a:pt x="47" y="4"/>
                    <a:pt x="47" y="4"/>
                    <a:pt x="47" y="4"/>
                  </a:cubicBezTo>
                  <a:cubicBezTo>
                    <a:pt x="47" y="1"/>
                    <a:pt x="46" y="0"/>
                    <a:pt x="43" y="0"/>
                  </a:cubicBezTo>
                  <a:cubicBezTo>
                    <a:pt x="42" y="0"/>
                    <a:pt x="40" y="0"/>
                    <a:pt x="39" y="0"/>
                  </a:cubicBezTo>
                  <a:cubicBezTo>
                    <a:pt x="44" y="2"/>
                    <a:pt x="44" y="2"/>
                    <a:pt x="44" y="2"/>
                  </a:cubicBezTo>
                  <a:cubicBezTo>
                    <a:pt x="44" y="6"/>
                    <a:pt x="44" y="6"/>
                    <a:pt x="44" y="6"/>
                  </a:cubicBezTo>
                  <a:cubicBezTo>
                    <a:pt x="37" y="6"/>
                    <a:pt x="37" y="6"/>
                    <a:pt x="37" y="6"/>
                  </a:cubicBezTo>
                  <a:cubicBezTo>
                    <a:pt x="36" y="4"/>
                    <a:pt x="36" y="2"/>
                    <a:pt x="3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89" name="Freeform 521"/>
            <p:cNvSpPr/>
            <p:nvPr/>
          </p:nvSpPr>
          <p:spPr bwMode="auto">
            <a:xfrm>
              <a:off x="6307695" y="2149271"/>
              <a:ext cx="83786" cy="67029"/>
            </a:xfrm>
            <a:custGeom>
              <a:avLst/>
              <a:gdLst>
                <a:gd name="T0" fmla="*/ 24 w 36"/>
                <a:gd name="T1" fmla="*/ 0 h 29"/>
                <a:gd name="T2" fmla="*/ 23 w 36"/>
                <a:gd name="T3" fmla="*/ 0 h 29"/>
                <a:gd name="T4" fmla="*/ 0 w 36"/>
                <a:gd name="T5" fmla="*/ 24 h 29"/>
                <a:gd name="T6" fmla="*/ 11 w 36"/>
                <a:gd name="T7" fmla="*/ 29 h 29"/>
                <a:gd name="T8" fmla="*/ 12 w 36"/>
                <a:gd name="T9" fmla="*/ 29 h 29"/>
                <a:gd name="T10" fmla="*/ 12 w 36"/>
                <a:gd name="T11" fmla="*/ 24 h 29"/>
                <a:gd name="T12" fmla="*/ 13 w 36"/>
                <a:gd name="T13" fmla="*/ 24 h 29"/>
                <a:gd name="T14" fmla="*/ 9 w 36"/>
                <a:gd name="T15" fmla="*/ 18 h 29"/>
                <a:gd name="T16" fmla="*/ 13 w 36"/>
                <a:gd name="T17" fmla="*/ 14 h 29"/>
                <a:gd name="T18" fmla="*/ 18 w 36"/>
                <a:gd name="T19" fmla="*/ 20 h 29"/>
                <a:gd name="T20" fmla="*/ 28 w 36"/>
                <a:gd name="T21" fmla="*/ 12 h 29"/>
                <a:gd name="T22" fmla="*/ 36 w 36"/>
                <a:gd name="T23" fmla="*/ 4 h 29"/>
                <a:gd name="T24" fmla="*/ 24 w 36"/>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9">
                  <a:moveTo>
                    <a:pt x="24" y="0"/>
                  </a:moveTo>
                  <a:cubicBezTo>
                    <a:pt x="24" y="0"/>
                    <a:pt x="24" y="0"/>
                    <a:pt x="23" y="0"/>
                  </a:cubicBezTo>
                  <a:cubicBezTo>
                    <a:pt x="0" y="24"/>
                    <a:pt x="0" y="24"/>
                    <a:pt x="0" y="24"/>
                  </a:cubicBezTo>
                  <a:cubicBezTo>
                    <a:pt x="3" y="26"/>
                    <a:pt x="8" y="29"/>
                    <a:pt x="11" y="29"/>
                  </a:cubicBezTo>
                  <a:cubicBezTo>
                    <a:pt x="11" y="29"/>
                    <a:pt x="12" y="29"/>
                    <a:pt x="12" y="29"/>
                  </a:cubicBezTo>
                  <a:cubicBezTo>
                    <a:pt x="12" y="24"/>
                    <a:pt x="12" y="24"/>
                    <a:pt x="12" y="24"/>
                  </a:cubicBezTo>
                  <a:cubicBezTo>
                    <a:pt x="13" y="24"/>
                    <a:pt x="13" y="24"/>
                    <a:pt x="13" y="24"/>
                  </a:cubicBezTo>
                  <a:cubicBezTo>
                    <a:pt x="12" y="21"/>
                    <a:pt x="11" y="21"/>
                    <a:pt x="9" y="18"/>
                  </a:cubicBezTo>
                  <a:cubicBezTo>
                    <a:pt x="10" y="17"/>
                    <a:pt x="11" y="15"/>
                    <a:pt x="13" y="14"/>
                  </a:cubicBezTo>
                  <a:cubicBezTo>
                    <a:pt x="14" y="17"/>
                    <a:pt x="14" y="20"/>
                    <a:pt x="18" y="20"/>
                  </a:cubicBezTo>
                  <a:cubicBezTo>
                    <a:pt x="21" y="20"/>
                    <a:pt x="24" y="15"/>
                    <a:pt x="28" y="12"/>
                  </a:cubicBezTo>
                  <a:cubicBezTo>
                    <a:pt x="36" y="4"/>
                    <a:pt x="36" y="4"/>
                    <a:pt x="36" y="4"/>
                  </a:cubicBezTo>
                  <a:cubicBezTo>
                    <a:pt x="32" y="3"/>
                    <a:pt x="27" y="0"/>
                    <a:pt x="2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0" name="Freeform 522"/>
            <p:cNvSpPr/>
            <p:nvPr/>
          </p:nvSpPr>
          <p:spPr bwMode="auto">
            <a:xfrm>
              <a:off x="6293895" y="2209399"/>
              <a:ext cx="6900" cy="9857"/>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0" y="4"/>
                    <a:pt x="0" y="4"/>
                    <a:pt x="0" y="4"/>
                  </a:cubicBezTo>
                  <a:cubicBezTo>
                    <a:pt x="1" y="3"/>
                    <a:pt x="3" y="2"/>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1" name="Freeform 523"/>
            <p:cNvSpPr/>
            <p:nvPr/>
          </p:nvSpPr>
          <p:spPr bwMode="auto">
            <a:xfrm>
              <a:off x="6358952" y="2701270"/>
              <a:ext cx="69986" cy="68014"/>
            </a:xfrm>
            <a:custGeom>
              <a:avLst/>
              <a:gdLst>
                <a:gd name="T0" fmla="*/ 19 w 30"/>
                <a:gd name="T1" fmla="*/ 0 h 29"/>
                <a:gd name="T2" fmla="*/ 9 w 30"/>
                <a:gd name="T3" fmla="*/ 11 h 29"/>
                <a:gd name="T4" fmla="*/ 10 w 30"/>
                <a:gd name="T5" fmla="*/ 15 h 29"/>
                <a:gd name="T6" fmla="*/ 10 w 30"/>
                <a:gd name="T7" fmla="*/ 19 h 29"/>
                <a:gd name="T8" fmla="*/ 5 w 30"/>
                <a:gd name="T9" fmla="*/ 23 h 29"/>
                <a:gd name="T10" fmla="*/ 0 w 30"/>
                <a:gd name="T11" fmla="*/ 29 h 29"/>
                <a:gd name="T12" fmla="*/ 7 w 30"/>
                <a:gd name="T13" fmla="*/ 29 h 29"/>
                <a:gd name="T14" fmla="*/ 8 w 30"/>
                <a:gd name="T15" fmla="*/ 29 h 29"/>
                <a:gd name="T16" fmla="*/ 30 w 30"/>
                <a:gd name="T17" fmla="*/ 7 h 29"/>
                <a:gd name="T18" fmla="*/ 24 w 30"/>
                <a:gd name="T19" fmla="*/ 2 h 29"/>
                <a:gd name="T20" fmla="*/ 22 w 30"/>
                <a:gd name="T21" fmla="*/ 5 h 29"/>
                <a:gd name="T22" fmla="*/ 19 w 30"/>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29">
                  <a:moveTo>
                    <a:pt x="19" y="0"/>
                  </a:moveTo>
                  <a:cubicBezTo>
                    <a:pt x="9" y="11"/>
                    <a:pt x="9" y="11"/>
                    <a:pt x="9" y="11"/>
                  </a:cubicBezTo>
                  <a:cubicBezTo>
                    <a:pt x="9" y="12"/>
                    <a:pt x="10" y="14"/>
                    <a:pt x="10" y="15"/>
                  </a:cubicBezTo>
                  <a:cubicBezTo>
                    <a:pt x="10" y="17"/>
                    <a:pt x="10" y="16"/>
                    <a:pt x="10" y="19"/>
                  </a:cubicBezTo>
                  <a:cubicBezTo>
                    <a:pt x="10" y="21"/>
                    <a:pt x="7" y="22"/>
                    <a:pt x="5" y="23"/>
                  </a:cubicBezTo>
                  <a:cubicBezTo>
                    <a:pt x="5" y="25"/>
                    <a:pt x="0" y="24"/>
                    <a:pt x="0" y="29"/>
                  </a:cubicBezTo>
                  <a:cubicBezTo>
                    <a:pt x="1" y="29"/>
                    <a:pt x="4" y="29"/>
                    <a:pt x="7" y="29"/>
                  </a:cubicBezTo>
                  <a:cubicBezTo>
                    <a:pt x="7" y="29"/>
                    <a:pt x="7" y="29"/>
                    <a:pt x="8" y="29"/>
                  </a:cubicBezTo>
                  <a:cubicBezTo>
                    <a:pt x="30" y="7"/>
                    <a:pt x="30" y="7"/>
                    <a:pt x="30" y="7"/>
                  </a:cubicBezTo>
                  <a:cubicBezTo>
                    <a:pt x="28" y="6"/>
                    <a:pt x="26" y="4"/>
                    <a:pt x="24" y="2"/>
                  </a:cubicBezTo>
                  <a:cubicBezTo>
                    <a:pt x="23" y="3"/>
                    <a:pt x="22" y="4"/>
                    <a:pt x="22" y="5"/>
                  </a:cubicBezTo>
                  <a:cubicBezTo>
                    <a:pt x="21" y="3"/>
                    <a:pt x="20" y="2"/>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2" name="Freeform 524"/>
            <p:cNvSpPr/>
            <p:nvPr/>
          </p:nvSpPr>
          <p:spPr bwMode="auto">
            <a:xfrm>
              <a:off x="6403309" y="2726899"/>
              <a:ext cx="68014" cy="51257"/>
            </a:xfrm>
            <a:custGeom>
              <a:avLst/>
              <a:gdLst>
                <a:gd name="T0" fmla="*/ 22 w 29"/>
                <a:gd name="T1" fmla="*/ 0 h 22"/>
                <a:gd name="T2" fmla="*/ 0 w 29"/>
                <a:gd name="T3" fmla="*/ 22 h 22"/>
                <a:gd name="T4" fmla="*/ 0 w 29"/>
                <a:gd name="T5" fmla="*/ 22 h 22"/>
                <a:gd name="T6" fmla="*/ 12 w 29"/>
                <a:gd name="T7" fmla="*/ 10 h 22"/>
                <a:gd name="T8" fmla="*/ 23 w 29"/>
                <a:gd name="T9" fmla="*/ 16 h 22"/>
                <a:gd name="T10" fmla="*/ 29 w 29"/>
                <a:gd name="T11" fmla="*/ 9 h 22"/>
                <a:gd name="T12" fmla="*/ 27 w 29"/>
                <a:gd name="T13" fmla="*/ 4 h 22"/>
                <a:gd name="T14" fmla="*/ 22 w 29"/>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2">
                  <a:moveTo>
                    <a:pt x="22" y="0"/>
                  </a:moveTo>
                  <a:cubicBezTo>
                    <a:pt x="0" y="22"/>
                    <a:pt x="0" y="22"/>
                    <a:pt x="0" y="22"/>
                  </a:cubicBezTo>
                  <a:cubicBezTo>
                    <a:pt x="0" y="22"/>
                    <a:pt x="0" y="22"/>
                    <a:pt x="0" y="22"/>
                  </a:cubicBezTo>
                  <a:cubicBezTo>
                    <a:pt x="4" y="22"/>
                    <a:pt x="12" y="16"/>
                    <a:pt x="12" y="10"/>
                  </a:cubicBezTo>
                  <a:cubicBezTo>
                    <a:pt x="14" y="10"/>
                    <a:pt x="20" y="14"/>
                    <a:pt x="23" y="16"/>
                  </a:cubicBezTo>
                  <a:cubicBezTo>
                    <a:pt x="29" y="9"/>
                    <a:pt x="29" y="9"/>
                    <a:pt x="29" y="9"/>
                  </a:cubicBezTo>
                  <a:cubicBezTo>
                    <a:pt x="28" y="8"/>
                    <a:pt x="29" y="6"/>
                    <a:pt x="27" y="4"/>
                  </a:cubicBezTo>
                  <a:cubicBezTo>
                    <a:pt x="26" y="2"/>
                    <a:pt x="24" y="1"/>
                    <a:pt x="2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3" name="Freeform 525"/>
            <p:cNvSpPr/>
            <p:nvPr/>
          </p:nvSpPr>
          <p:spPr bwMode="auto">
            <a:xfrm>
              <a:off x="6492024" y="2757456"/>
              <a:ext cx="9857" cy="6900"/>
            </a:xfrm>
            <a:custGeom>
              <a:avLst/>
              <a:gdLst>
                <a:gd name="T0" fmla="*/ 3 w 4"/>
                <a:gd name="T1" fmla="*/ 0 h 3"/>
                <a:gd name="T2" fmla="*/ 0 w 4"/>
                <a:gd name="T3" fmla="*/ 3 h 3"/>
                <a:gd name="T4" fmla="*/ 4 w 4"/>
                <a:gd name="T5" fmla="*/ 1 h 3"/>
                <a:gd name="T6" fmla="*/ 3 w 4"/>
                <a:gd name="T7" fmla="*/ 0 h 3"/>
              </a:gdLst>
              <a:ahLst/>
              <a:cxnLst>
                <a:cxn ang="0">
                  <a:pos x="T0" y="T1"/>
                </a:cxn>
                <a:cxn ang="0">
                  <a:pos x="T2" y="T3"/>
                </a:cxn>
                <a:cxn ang="0">
                  <a:pos x="T4" y="T5"/>
                </a:cxn>
                <a:cxn ang="0">
                  <a:pos x="T6" y="T7"/>
                </a:cxn>
              </a:cxnLst>
              <a:rect l="0" t="0" r="r" b="b"/>
              <a:pathLst>
                <a:path w="4" h="3">
                  <a:moveTo>
                    <a:pt x="3" y="0"/>
                  </a:moveTo>
                  <a:cubicBezTo>
                    <a:pt x="0" y="3"/>
                    <a:pt x="0" y="3"/>
                    <a:pt x="0" y="3"/>
                  </a:cubicBezTo>
                  <a:cubicBezTo>
                    <a:pt x="1" y="3"/>
                    <a:pt x="3" y="2"/>
                    <a:pt x="4" y="1"/>
                  </a:cubicBezTo>
                  <a:cubicBezTo>
                    <a:pt x="4" y="1"/>
                    <a:pt x="3"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4" name="Freeform 526"/>
            <p:cNvSpPr/>
            <p:nvPr/>
          </p:nvSpPr>
          <p:spPr bwMode="auto">
            <a:xfrm>
              <a:off x="6562009" y="2610585"/>
              <a:ext cx="39428" cy="34500"/>
            </a:xfrm>
            <a:custGeom>
              <a:avLst/>
              <a:gdLst>
                <a:gd name="T0" fmla="*/ 10 w 17"/>
                <a:gd name="T1" fmla="*/ 0 h 15"/>
                <a:gd name="T2" fmla="*/ 0 w 17"/>
                <a:gd name="T3" fmla="*/ 9 h 15"/>
                <a:gd name="T4" fmla="*/ 5 w 17"/>
                <a:gd name="T5" fmla="*/ 15 h 15"/>
                <a:gd name="T6" fmla="*/ 17 w 17"/>
                <a:gd name="T7" fmla="*/ 3 h 15"/>
                <a:gd name="T8" fmla="*/ 10 w 17"/>
                <a:gd name="T9" fmla="*/ 0 h 15"/>
              </a:gdLst>
              <a:ahLst/>
              <a:cxnLst>
                <a:cxn ang="0">
                  <a:pos x="T0" y="T1"/>
                </a:cxn>
                <a:cxn ang="0">
                  <a:pos x="T2" y="T3"/>
                </a:cxn>
                <a:cxn ang="0">
                  <a:pos x="T4" y="T5"/>
                </a:cxn>
                <a:cxn ang="0">
                  <a:pos x="T6" y="T7"/>
                </a:cxn>
                <a:cxn ang="0">
                  <a:pos x="T8" y="T9"/>
                </a:cxn>
              </a:cxnLst>
              <a:rect l="0" t="0" r="r" b="b"/>
              <a:pathLst>
                <a:path w="17" h="15">
                  <a:moveTo>
                    <a:pt x="10" y="0"/>
                  </a:moveTo>
                  <a:cubicBezTo>
                    <a:pt x="5" y="0"/>
                    <a:pt x="0" y="3"/>
                    <a:pt x="0" y="9"/>
                  </a:cubicBezTo>
                  <a:cubicBezTo>
                    <a:pt x="0" y="13"/>
                    <a:pt x="2" y="15"/>
                    <a:pt x="5" y="15"/>
                  </a:cubicBezTo>
                  <a:cubicBezTo>
                    <a:pt x="17" y="3"/>
                    <a:pt x="17" y="3"/>
                    <a:pt x="17" y="3"/>
                  </a:cubicBezTo>
                  <a:cubicBezTo>
                    <a:pt x="16" y="1"/>
                    <a:pt x="13" y="0"/>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5" name="Freeform 527"/>
            <p:cNvSpPr/>
            <p:nvPr/>
          </p:nvSpPr>
          <p:spPr bwMode="auto">
            <a:xfrm>
              <a:off x="6445695" y="2789985"/>
              <a:ext cx="22672" cy="20700"/>
            </a:xfrm>
            <a:custGeom>
              <a:avLst/>
              <a:gdLst>
                <a:gd name="T0" fmla="*/ 9 w 10"/>
                <a:gd name="T1" fmla="*/ 0 h 9"/>
                <a:gd name="T2" fmla="*/ 0 w 10"/>
                <a:gd name="T3" fmla="*/ 9 h 9"/>
                <a:gd name="T4" fmla="*/ 10 w 10"/>
                <a:gd name="T5" fmla="*/ 1 h 9"/>
                <a:gd name="T6" fmla="*/ 9 w 10"/>
                <a:gd name="T7" fmla="*/ 0 h 9"/>
              </a:gdLst>
              <a:ahLst/>
              <a:cxnLst>
                <a:cxn ang="0">
                  <a:pos x="T0" y="T1"/>
                </a:cxn>
                <a:cxn ang="0">
                  <a:pos x="T2" y="T3"/>
                </a:cxn>
                <a:cxn ang="0">
                  <a:pos x="T4" y="T5"/>
                </a:cxn>
                <a:cxn ang="0">
                  <a:pos x="T6" y="T7"/>
                </a:cxn>
              </a:cxnLst>
              <a:rect l="0" t="0" r="r" b="b"/>
              <a:pathLst>
                <a:path w="10" h="9">
                  <a:moveTo>
                    <a:pt x="9" y="0"/>
                  </a:moveTo>
                  <a:cubicBezTo>
                    <a:pt x="0" y="9"/>
                    <a:pt x="0" y="9"/>
                    <a:pt x="0" y="9"/>
                  </a:cubicBezTo>
                  <a:cubicBezTo>
                    <a:pt x="4" y="7"/>
                    <a:pt x="8" y="3"/>
                    <a:pt x="10" y="1"/>
                  </a:cubicBezTo>
                  <a:cubicBezTo>
                    <a:pt x="9" y="1"/>
                    <a:pt x="9" y="0"/>
                    <a:pt x="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6" name="Freeform 528"/>
            <p:cNvSpPr/>
            <p:nvPr/>
          </p:nvSpPr>
          <p:spPr bwMode="auto">
            <a:xfrm>
              <a:off x="6487095" y="2402599"/>
              <a:ext cx="28586" cy="23657"/>
            </a:xfrm>
            <a:custGeom>
              <a:avLst/>
              <a:gdLst>
                <a:gd name="T0" fmla="*/ 6 w 12"/>
                <a:gd name="T1" fmla="*/ 0 h 10"/>
                <a:gd name="T2" fmla="*/ 0 w 12"/>
                <a:gd name="T3" fmla="*/ 5 h 10"/>
                <a:gd name="T4" fmla="*/ 4 w 12"/>
                <a:gd name="T5" fmla="*/ 10 h 10"/>
                <a:gd name="T6" fmla="*/ 12 w 12"/>
                <a:gd name="T7" fmla="*/ 1 h 10"/>
                <a:gd name="T8" fmla="*/ 6 w 12"/>
                <a:gd name="T9" fmla="*/ 0 h 10"/>
              </a:gdLst>
              <a:ahLst/>
              <a:cxnLst>
                <a:cxn ang="0">
                  <a:pos x="T0" y="T1"/>
                </a:cxn>
                <a:cxn ang="0">
                  <a:pos x="T2" y="T3"/>
                </a:cxn>
                <a:cxn ang="0">
                  <a:pos x="T4" y="T5"/>
                </a:cxn>
                <a:cxn ang="0">
                  <a:pos x="T6" y="T7"/>
                </a:cxn>
                <a:cxn ang="0">
                  <a:pos x="T8" y="T9"/>
                </a:cxn>
              </a:cxnLst>
              <a:rect l="0" t="0" r="r" b="b"/>
              <a:pathLst>
                <a:path w="12" h="10">
                  <a:moveTo>
                    <a:pt x="6" y="0"/>
                  </a:moveTo>
                  <a:cubicBezTo>
                    <a:pt x="3" y="0"/>
                    <a:pt x="0" y="2"/>
                    <a:pt x="0" y="5"/>
                  </a:cubicBezTo>
                  <a:cubicBezTo>
                    <a:pt x="0" y="7"/>
                    <a:pt x="2" y="8"/>
                    <a:pt x="4" y="10"/>
                  </a:cubicBezTo>
                  <a:cubicBezTo>
                    <a:pt x="12" y="1"/>
                    <a:pt x="12" y="1"/>
                    <a:pt x="12" y="1"/>
                  </a:cubicBezTo>
                  <a:cubicBezTo>
                    <a:pt x="11" y="1"/>
                    <a:pt x="8" y="0"/>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7" name="Freeform 529"/>
            <p:cNvSpPr/>
            <p:nvPr/>
          </p:nvSpPr>
          <p:spPr bwMode="auto">
            <a:xfrm>
              <a:off x="6512723" y="2410485"/>
              <a:ext cx="61114" cy="34500"/>
            </a:xfrm>
            <a:custGeom>
              <a:avLst/>
              <a:gdLst>
                <a:gd name="T0" fmla="*/ 15 w 26"/>
                <a:gd name="T1" fmla="*/ 0 h 15"/>
                <a:gd name="T2" fmla="*/ 0 w 26"/>
                <a:gd name="T3" fmla="*/ 15 h 15"/>
                <a:gd name="T4" fmla="*/ 5 w 26"/>
                <a:gd name="T5" fmla="*/ 15 h 15"/>
                <a:gd name="T6" fmla="*/ 16 w 26"/>
                <a:gd name="T7" fmla="*/ 12 h 15"/>
                <a:gd name="T8" fmla="*/ 19 w 26"/>
                <a:gd name="T9" fmla="*/ 12 h 15"/>
                <a:gd name="T10" fmla="*/ 26 w 26"/>
                <a:gd name="T11" fmla="*/ 6 h 15"/>
                <a:gd name="T12" fmla="*/ 15 w 2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6" h="15">
                  <a:moveTo>
                    <a:pt x="15" y="0"/>
                  </a:moveTo>
                  <a:cubicBezTo>
                    <a:pt x="0" y="15"/>
                    <a:pt x="0" y="15"/>
                    <a:pt x="0" y="15"/>
                  </a:cubicBezTo>
                  <a:cubicBezTo>
                    <a:pt x="2" y="15"/>
                    <a:pt x="3" y="15"/>
                    <a:pt x="5" y="15"/>
                  </a:cubicBezTo>
                  <a:cubicBezTo>
                    <a:pt x="10" y="15"/>
                    <a:pt x="13" y="12"/>
                    <a:pt x="16" y="12"/>
                  </a:cubicBezTo>
                  <a:cubicBezTo>
                    <a:pt x="17" y="12"/>
                    <a:pt x="18" y="12"/>
                    <a:pt x="19" y="12"/>
                  </a:cubicBezTo>
                  <a:cubicBezTo>
                    <a:pt x="26" y="6"/>
                    <a:pt x="26" y="6"/>
                    <a:pt x="26" y="6"/>
                  </a:cubicBezTo>
                  <a:cubicBezTo>
                    <a:pt x="22" y="4"/>
                    <a:pt x="19" y="2"/>
                    <a:pt x="1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8" name="Freeform 530"/>
            <p:cNvSpPr/>
            <p:nvPr/>
          </p:nvSpPr>
          <p:spPr bwMode="auto">
            <a:xfrm>
              <a:off x="6503852" y="2813641"/>
              <a:ext cx="16757" cy="15772"/>
            </a:xfrm>
            <a:custGeom>
              <a:avLst/>
              <a:gdLst>
                <a:gd name="T0" fmla="*/ 6 w 7"/>
                <a:gd name="T1" fmla="*/ 0 h 7"/>
                <a:gd name="T2" fmla="*/ 0 w 7"/>
                <a:gd name="T3" fmla="*/ 6 h 7"/>
                <a:gd name="T4" fmla="*/ 2 w 7"/>
                <a:gd name="T5" fmla="*/ 7 h 7"/>
                <a:gd name="T6" fmla="*/ 7 w 7"/>
                <a:gd name="T7" fmla="*/ 1 h 7"/>
                <a:gd name="T8" fmla="*/ 6 w 7"/>
                <a:gd name="T9" fmla="*/ 0 h 7"/>
              </a:gdLst>
              <a:ahLst/>
              <a:cxnLst>
                <a:cxn ang="0">
                  <a:pos x="T0" y="T1"/>
                </a:cxn>
                <a:cxn ang="0">
                  <a:pos x="T2" y="T3"/>
                </a:cxn>
                <a:cxn ang="0">
                  <a:pos x="T4" y="T5"/>
                </a:cxn>
                <a:cxn ang="0">
                  <a:pos x="T6" y="T7"/>
                </a:cxn>
                <a:cxn ang="0">
                  <a:pos x="T8" y="T9"/>
                </a:cxn>
              </a:cxnLst>
              <a:rect l="0" t="0" r="r" b="b"/>
              <a:pathLst>
                <a:path w="7" h="7">
                  <a:moveTo>
                    <a:pt x="6" y="0"/>
                  </a:moveTo>
                  <a:cubicBezTo>
                    <a:pt x="0" y="6"/>
                    <a:pt x="0" y="6"/>
                    <a:pt x="0" y="6"/>
                  </a:cubicBezTo>
                  <a:cubicBezTo>
                    <a:pt x="1" y="7"/>
                    <a:pt x="1" y="7"/>
                    <a:pt x="2" y="7"/>
                  </a:cubicBezTo>
                  <a:cubicBezTo>
                    <a:pt x="5" y="7"/>
                    <a:pt x="5" y="3"/>
                    <a:pt x="7" y="1"/>
                  </a:cubicBezTo>
                  <a:cubicBezTo>
                    <a:pt x="7" y="0"/>
                    <a:pt x="6" y="0"/>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99" name="Freeform 531"/>
            <p:cNvSpPr/>
            <p:nvPr/>
          </p:nvSpPr>
          <p:spPr bwMode="auto">
            <a:xfrm>
              <a:off x="6630023" y="2622413"/>
              <a:ext cx="8872" cy="4929"/>
            </a:xfrm>
            <a:custGeom>
              <a:avLst/>
              <a:gdLst>
                <a:gd name="T0" fmla="*/ 2 w 4"/>
                <a:gd name="T1" fmla="*/ 0 h 2"/>
                <a:gd name="T2" fmla="*/ 0 w 4"/>
                <a:gd name="T3" fmla="*/ 2 h 2"/>
                <a:gd name="T4" fmla="*/ 0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0" y="2"/>
                    <a:pt x="0" y="2"/>
                    <a:pt x="0" y="2"/>
                  </a:cubicBezTo>
                  <a:cubicBezTo>
                    <a:pt x="0" y="2"/>
                    <a:pt x="0" y="2"/>
                    <a:pt x="0" y="2"/>
                  </a:cubicBezTo>
                  <a:cubicBezTo>
                    <a:pt x="1" y="2"/>
                    <a:pt x="1" y="2"/>
                    <a:pt x="4" y="1"/>
                  </a:cubicBezTo>
                  <a:cubicBezTo>
                    <a:pt x="3" y="1"/>
                    <a:pt x="3"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0" name="Freeform 532"/>
            <p:cNvSpPr/>
            <p:nvPr/>
          </p:nvSpPr>
          <p:spPr bwMode="auto">
            <a:xfrm>
              <a:off x="6520609" y="2573127"/>
              <a:ext cx="17743" cy="16757"/>
            </a:xfrm>
            <a:custGeom>
              <a:avLst/>
              <a:gdLst>
                <a:gd name="T0" fmla="*/ 8 w 8"/>
                <a:gd name="T1" fmla="*/ 0 h 7"/>
                <a:gd name="T2" fmla="*/ 6 w 8"/>
                <a:gd name="T3" fmla="*/ 0 h 7"/>
                <a:gd name="T4" fmla="*/ 0 w 8"/>
                <a:gd name="T5" fmla="*/ 6 h 7"/>
                <a:gd name="T6" fmla="*/ 1 w 8"/>
                <a:gd name="T7" fmla="*/ 7 h 7"/>
                <a:gd name="T8" fmla="*/ 8 w 8"/>
                <a:gd name="T9" fmla="*/ 0 h 7"/>
              </a:gdLst>
              <a:ahLst/>
              <a:cxnLst>
                <a:cxn ang="0">
                  <a:pos x="T0" y="T1"/>
                </a:cxn>
                <a:cxn ang="0">
                  <a:pos x="T2" y="T3"/>
                </a:cxn>
                <a:cxn ang="0">
                  <a:pos x="T4" y="T5"/>
                </a:cxn>
                <a:cxn ang="0">
                  <a:pos x="T6" y="T7"/>
                </a:cxn>
                <a:cxn ang="0">
                  <a:pos x="T8" y="T9"/>
                </a:cxn>
              </a:cxnLst>
              <a:rect l="0" t="0" r="r" b="b"/>
              <a:pathLst>
                <a:path w="8" h="7">
                  <a:moveTo>
                    <a:pt x="8" y="0"/>
                  </a:moveTo>
                  <a:cubicBezTo>
                    <a:pt x="7" y="0"/>
                    <a:pt x="6" y="0"/>
                    <a:pt x="6" y="0"/>
                  </a:cubicBezTo>
                  <a:cubicBezTo>
                    <a:pt x="0" y="6"/>
                    <a:pt x="0" y="6"/>
                    <a:pt x="0" y="6"/>
                  </a:cubicBezTo>
                  <a:cubicBezTo>
                    <a:pt x="0" y="7"/>
                    <a:pt x="0" y="7"/>
                    <a:pt x="1" y="7"/>
                  </a:cubicBezTo>
                  <a:cubicBezTo>
                    <a:pt x="4" y="7"/>
                    <a:pt x="7" y="3"/>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1" name="Freeform 533"/>
            <p:cNvSpPr/>
            <p:nvPr/>
          </p:nvSpPr>
          <p:spPr bwMode="auto">
            <a:xfrm>
              <a:off x="6298824" y="2402599"/>
              <a:ext cx="71957" cy="72943"/>
            </a:xfrm>
            <a:custGeom>
              <a:avLst/>
              <a:gdLst>
                <a:gd name="T0" fmla="*/ 31 w 31"/>
                <a:gd name="T1" fmla="*/ 0 h 31"/>
                <a:gd name="T2" fmla="*/ 8 w 31"/>
                <a:gd name="T3" fmla="*/ 11 h 31"/>
                <a:gd name="T4" fmla="*/ 6 w 31"/>
                <a:gd name="T5" fmla="*/ 19 h 31"/>
                <a:gd name="T6" fmla="*/ 0 w 31"/>
                <a:gd name="T7" fmla="*/ 31 h 31"/>
                <a:gd name="T8" fmla="*/ 31 w 31"/>
                <a:gd name="T9" fmla="*/ 0 h 31"/>
              </a:gdLst>
              <a:ahLst/>
              <a:cxnLst>
                <a:cxn ang="0">
                  <a:pos x="T0" y="T1"/>
                </a:cxn>
                <a:cxn ang="0">
                  <a:pos x="T2" y="T3"/>
                </a:cxn>
                <a:cxn ang="0">
                  <a:pos x="T4" y="T5"/>
                </a:cxn>
                <a:cxn ang="0">
                  <a:pos x="T6" y="T7"/>
                </a:cxn>
                <a:cxn ang="0">
                  <a:pos x="T8" y="T9"/>
                </a:cxn>
              </a:cxnLst>
              <a:rect l="0" t="0" r="r" b="b"/>
              <a:pathLst>
                <a:path w="31" h="31">
                  <a:moveTo>
                    <a:pt x="31" y="0"/>
                  </a:moveTo>
                  <a:cubicBezTo>
                    <a:pt x="22" y="0"/>
                    <a:pt x="14" y="5"/>
                    <a:pt x="8" y="11"/>
                  </a:cubicBezTo>
                  <a:cubicBezTo>
                    <a:pt x="7" y="12"/>
                    <a:pt x="9" y="18"/>
                    <a:pt x="6" y="19"/>
                  </a:cubicBezTo>
                  <a:cubicBezTo>
                    <a:pt x="2" y="22"/>
                    <a:pt x="0" y="24"/>
                    <a:pt x="0" y="31"/>
                  </a:cubicBezTo>
                  <a:cubicBezTo>
                    <a:pt x="31" y="0"/>
                    <a:pt x="31" y="0"/>
                    <a:pt x="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2" name="Freeform 534"/>
            <p:cNvSpPr/>
            <p:nvPr/>
          </p:nvSpPr>
          <p:spPr bwMode="auto">
            <a:xfrm>
              <a:off x="6310653" y="2440057"/>
              <a:ext cx="63086" cy="63086"/>
            </a:xfrm>
            <a:custGeom>
              <a:avLst/>
              <a:gdLst>
                <a:gd name="T0" fmla="*/ 25 w 27"/>
                <a:gd name="T1" fmla="*/ 0 h 27"/>
                <a:gd name="T2" fmla="*/ 0 w 27"/>
                <a:gd name="T3" fmla="*/ 25 h 27"/>
                <a:gd name="T4" fmla="*/ 0 w 27"/>
                <a:gd name="T5" fmla="*/ 25 h 27"/>
                <a:gd name="T6" fmla="*/ 14 w 27"/>
                <a:gd name="T7" fmla="*/ 27 h 27"/>
                <a:gd name="T8" fmla="*/ 27 w 27"/>
                <a:gd name="T9" fmla="*/ 14 h 27"/>
                <a:gd name="T10" fmla="*/ 27 w 27"/>
                <a:gd name="T11" fmla="*/ 11 h 27"/>
                <a:gd name="T12" fmla="*/ 27 w 27"/>
                <a:gd name="T13" fmla="*/ 6 h 27"/>
                <a:gd name="T14" fmla="*/ 25 w 27"/>
                <a:gd name="T15" fmla="*/ 2 h 27"/>
                <a:gd name="T16" fmla="*/ 25 w 2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25" y="0"/>
                  </a:moveTo>
                  <a:cubicBezTo>
                    <a:pt x="0" y="25"/>
                    <a:pt x="0" y="25"/>
                    <a:pt x="0" y="25"/>
                  </a:cubicBezTo>
                  <a:cubicBezTo>
                    <a:pt x="0" y="25"/>
                    <a:pt x="0" y="25"/>
                    <a:pt x="0" y="25"/>
                  </a:cubicBezTo>
                  <a:cubicBezTo>
                    <a:pt x="0" y="25"/>
                    <a:pt x="9" y="26"/>
                    <a:pt x="14" y="27"/>
                  </a:cubicBezTo>
                  <a:cubicBezTo>
                    <a:pt x="27" y="14"/>
                    <a:pt x="27" y="14"/>
                    <a:pt x="27" y="14"/>
                  </a:cubicBezTo>
                  <a:cubicBezTo>
                    <a:pt x="27" y="13"/>
                    <a:pt x="27" y="12"/>
                    <a:pt x="27" y="11"/>
                  </a:cubicBezTo>
                  <a:cubicBezTo>
                    <a:pt x="27" y="11"/>
                    <a:pt x="27" y="8"/>
                    <a:pt x="27" y="6"/>
                  </a:cubicBezTo>
                  <a:cubicBezTo>
                    <a:pt x="26" y="6"/>
                    <a:pt x="25" y="4"/>
                    <a:pt x="25" y="2"/>
                  </a:cubicBezTo>
                  <a:cubicBezTo>
                    <a:pt x="25" y="2"/>
                    <a:pt x="25" y="1"/>
                    <a:pt x="2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3" name="Freeform 535"/>
            <p:cNvSpPr/>
            <p:nvPr/>
          </p:nvSpPr>
          <p:spPr bwMode="auto">
            <a:xfrm>
              <a:off x="6319523" y="2512999"/>
              <a:ext cx="13800" cy="10843"/>
            </a:xfrm>
            <a:custGeom>
              <a:avLst/>
              <a:gdLst>
                <a:gd name="T0" fmla="*/ 3 w 6"/>
                <a:gd name="T1" fmla="*/ 0 h 5"/>
                <a:gd name="T2" fmla="*/ 0 w 6"/>
                <a:gd name="T3" fmla="*/ 1 h 5"/>
                <a:gd name="T4" fmla="*/ 2 w 6"/>
                <a:gd name="T5" fmla="*/ 5 h 5"/>
                <a:gd name="T6" fmla="*/ 6 w 6"/>
                <a:gd name="T7" fmla="*/ 0 h 5"/>
                <a:gd name="T8" fmla="*/ 3 w 6"/>
                <a:gd name="T9" fmla="*/ 0 h 5"/>
              </a:gdLst>
              <a:ahLst/>
              <a:cxnLst>
                <a:cxn ang="0">
                  <a:pos x="T0" y="T1"/>
                </a:cxn>
                <a:cxn ang="0">
                  <a:pos x="T2" y="T3"/>
                </a:cxn>
                <a:cxn ang="0">
                  <a:pos x="T4" y="T5"/>
                </a:cxn>
                <a:cxn ang="0">
                  <a:pos x="T6" y="T7"/>
                </a:cxn>
                <a:cxn ang="0">
                  <a:pos x="T8" y="T9"/>
                </a:cxn>
              </a:cxnLst>
              <a:rect l="0" t="0" r="r" b="b"/>
              <a:pathLst>
                <a:path w="6" h="5">
                  <a:moveTo>
                    <a:pt x="3" y="0"/>
                  </a:moveTo>
                  <a:cubicBezTo>
                    <a:pt x="2" y="0"/>
                    <a:pt x="1" y="0"/>
                    <a:pt x="0" y="1"/>
                  </a:cubicBezTo>
                  <a:cubicBezTo>
                    <a:pt x="0" y="2"/>
                    <a:pt x="1" y="4"/>
                    <a:pt x="2" y="5"/>
                  </a:cubicBezTo>
                  <a:cubicBezTo>
                    <a:pt x="6" y="0"/>
                    <a:pt x="6" y="0"/>
                    <a:pt x="6" y="0"/>
                  </a:cubicBezTo>
                  <a:cubicBezTo>
                    <a:pt x="5" y="0"/>
                    <a:pt x="4" y="0"/>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4" name="Freeform 536"/>
            <p:cNvSpPr/>
            <p:nvPr/>
          </p:nvSpPr>
          <p:spPr bwMode="auto">
            <a:xfrm>
              <a:off x="6391481" y="2412456"/>
              <a:ext cx="4929" cy="4929"/>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0" y="2"/>
                    <a:pt x="0" y="2"/>
                    <a:pt x="0" y="2"/>
                  </a:cubicBezTo>
                  <a:cubicBezTo>
                    <a:pt x="1" y="2"/>
                    <a:pt x="1" y="1"/>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5" name="Freeform 537"/>
            <p:cNvSpPr/>
            <p:nvPr/>
          </p:nvSpPr>
          <p:spPr bwMode="auto">
            <a:xfrm>
              <a:off x="6387538" y="2410485"/>
              <a:ext cx="48300" cy="46328"/>
            </a:xfrm>
            <a:custGeom>
              <a:avLst/>
              <a:gdLst>
                <a:gd name="T0" fmla="*/ 21 w 21"/>
                <a:gd name="T1" fmla="*/ 0 h 20"/>
                <a:gd name="T2" fmla="*/ 0 w 21"/>
                <a:gd name="T3" fmla="*/ 15 h 20"/>
                <a:gd name="T4" fmla="*/ 2 w 21"/>
                <a:gd name="T5" fmla="*/ 20 h 20"/>
                <a:gd name="T6" fmla="*/ 21 w 21"/>
                <a:gd name="T7" fmla="*/ 0 h 20"/>
              </a:gdLst>
              <a:ahLst/>
              <a:cxnLst>
                <a:cxn ang="0">
                  <a:pos x="T0" y="T1"/>
                </a:cxn>
                <a:cxn ang="0">
                  <a:pos x="T2" y="T3"/>
                </a:cxn>
                <a:cxn ang="0">
                  <a:pos x="T4" y="T5"/>
                </a:cxn>
                <a:cxn ang="0">
                  <a:pos x="T6" y="T7"/>
                </a:cxn>
              </a:cxnLst>
              <a:rect l="0" t="0" r="r" b="b"/>
              <a:pathLst>
                <a:path w="21" h="20">
                  <a:moveTo>
                    <a:pt x="21" y="0"/>
                  </a:moveTo>
                  <a:cubicBezTo>
                    <a:pt x="11" y="2"/>
                    <a:pt x="0" y="6"/>
                    <a:pt x="0" y="15"/>
                  </a:cubicBezTo>
                  <a:cubicBezTo>
                    <a:pt x="0" y="17"/>
                    <a:pt x="1" y="18"/>
                    <a:pt x="2" y="20"/>
                  </a:cubicBezTo>
                  <a:cubicBezTo>
                    <a:pt x="21" y="0"/>
                    <a:pt x="21" y="0"/>
                    <a:pt x="2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6" name="Freeform 538"/>
            <p:cNvSpPr/>
            <p:nvPr/>
          </p:nvSpPr>
          <p:spPr bwMode="auto">
            <a:xfrm>
              <a:off x="6348109" y="2412456"/>
              <a:ext cx="137014" cy="133071"/>
            </a:xfrm>
            <a:custGeom>
              <a:avLst/>
              <a:gdLst>
                <a:gd name="T0" fmla="*/ 53 w 59"/>
                <a:gd name="T1" fmla="*/ 0 h 57"/>
                <a:gd name="T2" fmla="*/ 0 w 59"/>
                <a:gd name="T3" fmla="*/ 53 h 57"/>
                <a:gd name="T4" fmla="*/ 8 w 59"/>
                <a:gd name="T5" fmla="*/ 53 h 57"/>
                <a:gd name="T6" fmla="*/ 12 w 59"/>
                <a:gd name="T7" fmla="*/ 57 h 57"/>
                <a:gd name="T8" fmla="*/ 59 w 59"/>
                <a:gd name="T9" fmla="*/ 10 h 57"/>
                <a:gd name="T10" fmla="*/ 53 w 59"/>
                <a:gd name="T11" fmla="*/ 0 h 57"/>
              </a:gdLst>
              <a:ahLst/>
              <a:cxnLst>
                <a:cxn ang="0">
                  <a:pos x="T0" y="T1"/>
                </a:cxn>
                <a:cxn ang="0">
                  <a:pos x="T2" y="T3"/>
                </a:cxn>
                <a:cxn ang="0">
                  <a:pos x="T4" y="T5"/>
                </a:cxn>
                <a:cxn ang="0">
                  <a:pos x="T6" y="T7"/>
                </a:cxn>
                <a:cxn ang="0">
                  <a:pos x="T8" y="T9"/>
                </a:cxn>
                <a:cxn ang="0">
                  <a:pos x="T10" y="T11"/>
                </a:cxn>
              </a:cxnLst>
              <a:rect l="0" t="0" r="r" b="b"/>
              <a:pathLst>
                <a:path w="59" h="57">
                  <a:moveTo>
                    <a:pt x="53" y="0"/>
                  </a:moveTo>
                  <a:cubicBezTo>
                    <a:pt x="0" y="53"/>
                    <a:pt x="0" y="53"/>
                    <a:pt x="0" y="53"/>
                  </a:cubicBezTo>
                  <a:cubicBezTo>
                    <a:pt x="8" y="53"/>
                    <a:pt x="8" y="53"/>
                    <a:pt x="8" y="53"/>
                  </a:cubicBezTo>
                  <a:cubicBezTo>
                    <a:pt x="9" y="54"/>
                    <a:pt x="11" y="56"/>
                    <a:pt x="12" y="57"/>
                  </a:cubicBezTo>
                  <a:cubicBezTo>
                    <a:pt x="59" y="10"/>
                    <a:pt x="59" y="10"/>
                    <a:pt x="59" y="10"/>
                  </a:cubicBezTo>
                  <a:cubicBezTo>
                    <a:pt x="59" y="6"/>
                    <a:pt x="57" y="2"/>
                    <a:pt x="5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7" name="Freeform 539"/>
            <p:cNvSpPr/>
            <p:nvPr/>
          </p:nvSpPr>
          <p:spPr bwMode="auto">
            <a:xfrm>
              <a:off x="6408238" y="2444985"/>
              <a:ext cx="141943" cy="104485"/>
            </a:xfrm>
            <a:custGeom>
              <a:avLst/>
              <a:gdLst>
                <a:gd name="T0" fmla="*/ 61 w 61"/>
                <a:gd name="T1" fmla="*/ 0 h 45"/>
                <a:gd name="T2" fmla="*/ 50 w 61"/>
                <a:gd name="T3" fmla="*/ 8 h 45"/>
                <a:gd name="T4" fmla="*/ 41 w 61"/>
                <a:gd name="T5" fmla="*/ 5 h 45"/>
                <a:gd name="T6" fmla="*/ 40 w 61"/>
                <a:gd name="T7" fmla="*/ 5 h 45"/>
                <a:gd name="T8" fmla="*/ 40 w 61"/>
                <a:gd name="T9" fmla="*/ 5 h 45"/>
                <a:gd name="T10" fmla="*/ 0 w 61"/>
                <a:gd name="T11" fmla="*/ 45 h 45"/>
                <a:gd name="T12" fmla="*/ 17 w 61"/>
                <a:gd name="T13" fmla="*/ 45 h 45"/>
                <a:gd name="T14" fmla="*/ 61 w 61"/>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45">
                  <a:moveTo>
                    <a:pt x="61" y="0"/>
                  </a:moveTo>
                  <a:cubicBezTo>
                    <a:pt x="56" y="1"/>
                    <a:pt x="55" y="8"/>
                    <a:pt x="50" y="8"/>
                  </a:cubicBezTo>
                  <a:cubicBezTo>
                    <a:pt x="47" y="8"/>
                    <a:pt x="45" y="5"/>
                    <a:pt x="41" y="5"/>
                  </a:cubicBezTo>
                  <a:cubicBezTo>
                    <a:pt x="41" y="5"/>
                    <a:pt x="40" y="5"/>
                    <a:pt x="40" y="5"/>
                  </a:cubicBezTo>
                  <a:cubicBezTo>
                    <a:pt x="40" y="5"/>
                    <a:pt x="40" y="5"/>
                    <a:pt x="40" y="5"/>
                  </a:cubicBezTo>
                  <a:cubicBezTo>
                    <a:pt x="0" y="45"/>
                    <a:pt x="0" y="45"/>
                    <a:pt x="0" y="45"/>
                  </a:cubicBezTo>
                  <a:cubicBezTo>
                    <a:pt x="5" y="45"/>
                    <a:pt x="11" y="45"/>
                    <a:pt x="17" y="45"/>
                  </a:cubicBezTo>
                  <a:cubicBezTo>
                    <a:pt x="61" y="0"/>
                    <a:pt x="61" y="0"/>
                    <a:pt x="6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8" name="Freeform 540"/>
            <p:cNvSpPr/>
            <p:nvPr/>
          </p:nvSpPr>
          <p:spPr bwMode="auto">
            <a:xfrm>
              <a:off x="6483152" y="2446956"/>
              <a:ext cx="128143" cy="119271"/>
            </a:xfrm>
            <a:custGeom>
              <a:avLst/>
              <a:gdLst>
                <a:gd name="T0" fmla="*/ 44 w 55"/>
                <a:gd name="T1" fmla="*/ 0 h 51"/>
                <a:gd name="T2" fmla="*/ 0 w 55"/>
                <a:gd name="T3" fmla="*/ 44 h 51"/>
                <a:gd name="T4" fmla="*/ 6 w 55"/>
                <a:gd name="T5" fmla="*/ 44 h 51"/>
                <a:gd name="T6" fmla="*/ 8 w 55"/>
                <a:gd name="T7" fmla="*/ 51 h 51"/>
                <a:gd name="T8" fmla="*/ 10 w 55"/>
                <a:gd name="T9" fmla="*/ 51 h 51"/>
                <a:gd name="T10" fmla="*/ 55 w 55"/>
                <a:gd name="T11" fmla="*/ 5 h 51"/>
                <a:gd name="T12" fmla="*/ 53 w 55"/>
                <a:gd name="T13" fmla="*/ 3 h 51"/>
                <a:gd name="T14" fmla="*/ 44 w 55"/>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1">
                  <a:moveTo>
                    <a:pt x="44" y="0"/>
                  </a:moveTo>
                  <a:cubicBezTo>
                    <a:pt x="0" y="44"/>
                    <a:pt x="0" y="44"/>
                    <a:pt x="0" y="44"/>
                  </a:cubicBezTo>
                  <a:cubicBezTo>
                    <a:pt x="2" y="44"/>
                    <a:pt x="4" y="44"/>
                    <a:pt x="6" y="44"/>
                  </a:cubicBezTo>
                  <a:cubicBezTo>
                    <a:pt x="6" y="46"/>
                    <a:pt x="4" y="51"/>
                    <a:pt x="8" y="51"/>
                  </a:cubicBezTo>
                  <a:cubicBezTo>
                    <a:pt x="9" y="51"/>
                    <a:pt x="9" y="51"/>
                    <a:pt x="10" y="51"/>
                  </a:cubicBezTo>
                  <a:cubicBezTo>
                    <a:pt x="55" y="5"/>
                    <a:pt x="55" y="5"/>
                    <a:pt x="55" y="5"/>
                  </a:cubicBezTo>
                  <a:cubicBezTo>
                    <a:pt x="54" y="5"/>
                    <a:pt x="54" y="4"/>
                    <a:pt x="53" y="3"/>
                  </a:cubicBezTo>
                  <a:cubicBezTo>
                    <a:pt x="51" y="2"/>
                    <a:pt x="48" y="1"/>
                    <a:pt x="4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09" name="Freeform 541"/>
            <p:cNvSpPr/>
            <p:nvPr/>
          </p:nvSpPr>
          <p:spPr bwMode="auto">
            <a:xfrm>
              <a:off x="6555109" y="2479485"/>
              <a:ext cx="102514" cy="88715"/>
            </a:xfrm>
            <a:custGeom>
              <a:avLst/>
              <a:gdLst>
                <a:gd name="T0" fmla="*/ 31 w 44"/>
                <a:gd name="T1" fmla="*/ 0 h 38"/>
                <a:gd name="T2" fmla="*/ 0 w 44"/>
                <a:gd name="T3" fmla="*/ 30 h 38"/>
                <a:gd name="T4" fmla="*/ 10 w 44"/>
                <a:gd name="T5" fmla="*/ 38 h 38"/>
                <a:gd name="T6" fmla="*/ 44 w 44"/>
                <a:gd name="T7" fmla="*/ 4 h 38"/>
                <a:gd name="T8" fmla="*/ 41 w 44"/>
                <a:gd name="T9" fmla="*/ 4 h 38"/>
                <a:gd name="T10" fmla="*/ 31 w 44"/>
                <a:gd name="T11" fmla="*/ 0 h 38"/>
              </a:gdLst>
              <a:ahLst/>
              <a:cxnLst>
                <a:cxn ang="0">
                  <a:pos x="T0" y="T1"/>
                </a:cxn>
                <a:cxn ang="0">
                  <a:pos x="T2" y="T3"/>
                </a:cxn>
                <a:cxn ang="0">
                  <a:pos x="T4" y="T5"/>
                </a:cxn>
                <a:cxn ang="0">
                  <a:pos x="T6" y="T7"/>
                </a:cxn>
                <a:cxn ang="0">
                  <a:pos x="T8" y="T9"/>
                </a:cxn>
                <a:cxn ang="0">
                  <a:pos x="T10" y="T11"/>
                </a:cxn>
              </a:cxnLst>
              <a:rect l="0" t="0" r="r" b="b"/>
              <a:pathLst>
                <a:path w="44" h="38">
                  <a:moveTo>
                    <a:pt x="31" y="0"/>
                  </a:moveTo>
                  <a:cubicBezTo>
                    <a:pt x="0" y="30"/>
                    <a:pt x="0" y="30"/>
                    <a:pt x="0" y="30"/>
                  </a:cubicBezTo>
                  <a:cubicBezTo>
                    <a:pt x="4" y="33"/>
                    <a:pt x="7" y="36"/>
                    <a:pt x="10" y="38"/>
                  </a:cubicBezTo>
                  <a:cubicBezTo>
                    <a:pt x="44" y="4"/>
                    <a:pt x="44" y="4"/>
                    <a:pt x="44" y="4"/>
                  </a:cubicBezTo>
                  <a:cubicBezTo>
                    <a:pt x="43" y="4"/>
                    <a:pt x="42" y="4"/>
                    <a:pt x="41" y="4"/>
                  </a:cubicBezTo>
                  <a:cubicBezTo>
                    <a:pt x="37" y="4"/>
                    <a:pt x="34" y="2"/>
                    <a:pt x="3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0" name="Freeform 542"/>
            <p:cNvSpPr/>
            <p:nvPr/>
          </p:nvSpPr>
          <p:spPr bwMode="auto">
            <a:xfrm>
              <a:off x="6589609" y="2494271"/>
              <a:ext cx="119271" cy="102514"/>
            </a:xfrm>
            <a:custGeom>
              <a:avLst/>
              <a:gdLst>
                <a:gd name="T0" fmla="*/ 42 w 51"/>
                <a:gd name="T1" fmla="*/ 0 h 44"/>
                <a:gd name="T2" fmla="*/ 0 w 51"/>
                <a:gd name="T3" fmla="*/ 42 h 44"/>
                <a:gd name="T4" fmla="*/ 4 w 51"/>
                <a:gd name="T5" fmla="*/ 40 h 44"/>
                <a:gd name="T6" fmla="*/ 14 w 51"/>
                <a:gd name="T7" fmla="*/ 44 h 44"/>
                <a:gd name="T8" fmla="*/ 51 w 51"/>
                <a:gd name="T9" fmla="*/ 7 h 44"/>
                <a:gd name="T10" fmla="*/ 44 w 51"/>
                <a:gd name="T11" fmla="*/ 5 h 44"/>
                <a:gd name="T12" fmla="*/ 42 w 5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51" h="44">
                  <a:moveTo>
                    <a:pt x="42" y="0"/>
                  </a:moveTo>
                  <a:cubicBezTo>
                    <a:pt x="0" y="42"/>
                    <a:pt x="0" y="42"/>
                    <a:pt x="0" y="42"/>
                  </a:cubicBezTo>
                  <a:cubicBezTo>
                    <a:pt x="2" y="41"/>
                    <a:pt x="3" y="40"/>
                    <a:pt x="4" y="40"/>
                  </a:cubicBezTo>
                  <a:cubicBezTo>
                    <a:pt x="7" y="40"/>
                    <a:pt x="10" y="42"/>
                    <a:pt x="14" y="44"/>
                  </a:cubicBezTo>
                  <a:cubicBezTo>
                    <a:pt x="51" y="7"/>
                    <a:pt x="51" y="7"/>
                    <a:pt x="51" y="7"/>
                  </a:cubicBezTo>
                  <a:cubicBezTo>
                    <a:pt x="49" y="6"/>
                    <a:pt x="47" y="5"/>
                    <a:pt x="44" y="5"/>
                  </a:cubicBezTo>
                  <a:cubicBezTo>
                    <a:pt x="45" y="3"/>
                    <a:pt x="44" y="1"/>
                    <a:pt x="4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1" name="Freeform 543"/>
            <p:cNvSpPr/>
            <p:nvPr/>
          </p:nvSpPr>
          <p:spPr bwMode="auto">
            <a:xfrm>
              <a:off x="6543281" y="2706199"/>
              <a:ext cx="46328" cy="34500"/>
            </a:xfrm>
            <a:custGeom>
              <a:avLst/>
              <a:gdLst>
                <a:gd name="T0" fmla="*/ 20 w 20"/>
                <a:gd name="T1" fmla="*/ 0 h 15"/>
                <a:gd name="T2" fmla="*/ 12 w 20"/>
                <a:gd name="T3" fmla="*/ 0 h 15"/>
                <a:gd name="T4" fmla="*/ 0 w 20"/>
                <a:gd name="T5" fmla="*/ 9 h 15"/>
                <a:gd name="T6" fmla="*/ 5 w 20"/>
                <a:gd name="T7" fmla="*/ 15 h 15"/>
                <a:gd name="T8" fmla="*/ 20 w 20"/>
                <a:gd name="T9" fmla="*/ 0 h 15"/>
              </a:gdLst>
              <a:ahLst/>
              <a:cxnLst>
                <a:cxn ang="0">
                  <a:pos x="T0" y="T1"/>
                </a:cxn>
                <a:cxn ang="0">
                  <a:pos x="T2" y="T3"/>
                </a:cxn>
                <a:cxn ang="0">
                  <a:pos x="T4" y="T5"/>
                </a:cxn>
                <a:cxn ang="0">
                  <a:pos x="T6" y="T7"/>
                </a:cxn>
                <a:cxn ang="0">
                  <a:pos x="T8" y="T9"/>
                </a:cxn>
              </a:cxnLst>
              <a:rect l="0" t="0" r="r" b="b"/>
              <a:pathLst>
                <a:path w="20" h="15">
                  <a:moveTo>
                    <a:pt x="20" y="0"/>
                  </a:moveTo>
                  <a:cubicBezTo>
                    <a:pt x="17" y="0"/>
                    <a:pt x="15" y="0"/>
                    <a:pt x="12" y="0"/>
                  </a:cubicBezTo>
                  <a:cubicBezTo>
                    <a:pt x="8" y="0"/>
                    <a:pt x="0" y="6"/>
                    <a:pt x="0" y="9"/>
                  </a:cubicBezTo>
                  <a:cubicBezTo>
                    <a:pt x="0" y="11"/>
                    <a:pt x="2" y="13"/>
                    <a:pt x="5" y="15"/>
                  </a:cubicBezTo>
                  <a:cubicBezTo>
                    <a:pt x="20" y="0"/>
                    <a:pt x="20" y="0"/>
                    <a:pt x="2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2" name="Freeform 544"/>
            <p:cNvSpPr/>
            <p:nvPr/>
          </p:nvSpPr>
          <p:spPr bwMode="auto">
            <a:xfrm>
              <a:off x="6643823" y="2545528"/>
              <a:ext cx="67029" cy="88715"/>
            </a:xfrm>
            <a:custGeom>
              <a:avLst/>
              <a:gdLst>
                <a:gd name="T0" fmla="*/ 29 w 29"/>
                <a:gd name="T1" fmla="*/ 0 h 38"/>
                <a:gd name="T2" fmla="*/ 0 w 29"/>
                <a:gd name="T3" fmla="*/ 29 h 38"/>
                <a:gd name="T4" fmla="*/ 7 w 29"/>
                <a:gd name="T5" fmla="*/ 38 h 38"/>
                <a:gd name="T6" fmla="*/ 13 w 29"/>
                <a:gd name="T7" fmla="*/ 32 h 38"/>
                <a:gd name="T8" fmla="*/ 29 w 29"/>
                <a:gd name="T9" fmla="*/ 0 h 38"/>
              </a:gdLst>
              <a:ahLst/>
              <a:cxnLst>
                <a:cxn ang="0">
                  <a:pos x="T0" y="T1"/>
                </a:cxn>
                <a:cxn ang="0">
                  <a:pos x="T2" y="T3"/>
                </a:cxn>
                <a:cxn ang="0">
                  <a:pos x="T4" y="T5"/>
                </a:cxn>
                <a:cxn ang="0">
                  <a:pos x="T6" y="T7"/>
                </a:cxn>
                <a:cxn ang="0">
                  <a:pos x="T8" y="T9"/>
                </a:cxn>
              </a:cxnLst>
              <a:rect l="0" t="0" r="r" b="b"/>
              <a:pathLst>
                <a:path w="29" h="38">
                  <a:moveTo>
                    <a:pt x="29" y="0"/>
                  </a:moveTo>
                  <a:cubicBezTo>
                    <a:pt x="0" y="29"/>
                    <a:pt x="0" y="29"/>
                    <a:pt x="0" y="29"/>
                  </a:cubicBezTo>
                  <a:cubicBezTo>
                    <a:pt x="3" y="32"/>
                    <a:pt x="6" y="36"/>
                    <a:pt x="7" y="38"/>
                  </a:cubicBezTo>
                  <a:cubicBezTo>
                    <a:pt x="13" y="32"/>
                    <a:pt x="13" y="32"/>
                    <a:pt x="13" y="32"/>
                  </a:cubicBezTo>
                  <a:cubicBezTo>
                    <a:pt x="18" y="21"/>
                    <a:pt x="24" y="11"/>
                    <a:pt x="2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3" name="Freeform 545"/>
            <p:cNvSpPr/>
            <p:nvPr/>
          </p:nvSpPr>
          <p:spPr bwMode="auto">
            <a:xfrm>
              <a:off x="6592566" y="2685498"/>
              <a:ext cx="53228" cy="58157"/>
            </a:xfrm>
            <a:custGeom>
              <a:avLst/>
              <a:gdLst>
                <a:gd name="T0" fmla="*/ 23 w 23"/>
                <a:gd name="T1" fmla="*/ 0 h 25"/>
                <a:gd name="T2" fmla="*/ 18 w 23"/>
                <a:gd name="T3" fmla="*/ 5 h 25"/>
                <a:gd name="T4" fmla="*/ 18 w 23"/>
                <a:gd name="T5" fmla="*/ 5 h 25"/>
                <a:gd name="T6" fmla="*/ 18 w 23"/>
                <a:gd name="T7" fmla="*/ 5 h 25"/>
                <a:gd name="T8" fmla="*/ 17 w 23"/>
                <a:gd name="T9" fmla="*/ 6 h 25"/>
                <a:gd name="T10" fmla="*/ 17 w 23"/>
                <a:gd name="T11" fmla="*/ 6 h 25"/>
                <a:gd name="T12" fmla="*/ 0 w 23"/>
                <a:gd name="T13" fmla="*/ 23 h 25"/>
                <a:gd name="T14" fmla="*/ 1 w 23"/>
                <a:gd name="T15" fmla="*/ 22 h 25"/>
                <a:gd name="T16" fmla="*/ 6 w 23"/>
                <a:gd name="T17" fmla="*/ 25 h 25"/>
                <a:gd name="T18" fmla="*/ 13 w 23"/>
                <a:gd name="T19" fmla="*/ 20 h 25"/>
                <a:gd name="T20" fmla="*/ 14 w 23"/>
                <a:gd name="T21" fmla="*/ 21 h 25"/>
                <a:gd name="T22" fmla="*/ 23 w 23"/>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23" y="0"/>
                  </a:moveTo>
                  <a:cubicBezTo>
                    <a:pt x="18" y="5"/>
                    <a:pt x="18" y="5"/>
                    <a:pt x="18" y="5"/>
                  </a:cubicBezTo>
                  <a:cubicBezTo>
                    <a:pt x="18" y="5"/>
                    <a:pt x="18" y="5"/>
                    <a:pt x="18" y="5"/>
                  </a:cubicBezTo>
                  <a:cubicBezTo>
                    <a:pt x="18" y="5"/>
                    <a:pt x="18" y="5"/>
                    <a:pt x="18" y="5"/>
                  </a:cubicBezTo>
                  <a:cubicBezTo>
                    <a:pt x="18" y="5"/>
                    <a:pt x="17" y="6"/>
                    <a:pt x="17" y="6"/>
                  </a:cubicBezTo>
                  <a:cubicBezTo>
                    <a:pt x="17" y="6"/>
                    <a:pt x="17" y="6"/>
                    <a:pt x="17" y="6"/>
                  </a:cubicBezTo>
                  <a:cubicBezTo>
                    <a:pt x="0" y="23"/>
                    <a:pt x="0" y="23"/>
                    <a:pt x="0" y="23"/>
                  </a:cubicBezTo>
                  <a:cubicBezTo>
                    <a:pt x="1" y="22"/>
                    <a:pt x="1" y="22"/>
                    <a:pt x="1" y="22"/>
                  </a:cubicBezTo>
                  <a:cubicBezTo>
                    <a:pt x="4" y="22"/>
                    <a:pt x="3" y="25"/>
                    <a:pt x="6" y="25"/>
                  </a:cubicBezTo>
                  <a:cubicBezTo>
                    <a:pt x="9" y="25"/>
                    <a:pt x="11" y="22"/>
                    <a:pt x="13" y="20"/>
                  </a:cubicBezTo>
                  <a:cubicBezTo>
                    <a:pt x="13" y="20"/>
                    <a:pt x="14" y="21"/>
                    <a:pt x="14" y="21"/>
                  </a:cubicBezTo>
                  <a:cubicBezTo>
                    <a:pt x="17" y="14"/>
                    <a:pt x="20" y="7"/>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4" name="Freeform 546"/>
            <p:cNvSpPr/>
            <p:nvPr/>
          </p:nvSpPr>
          <p:spPr bwMode="auto">
            <a:xfrm>
              <a:off x="6550181" y="2776184"/>
              <a:ext cx="4929" cy="4929"/>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1"/>
                    <a:pt x="1" y="1"/>
                    <a:pt x="2"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5" name="Freeform 547"/>
            <p:cNvSpPr/>
            <p:nvPr/>
          </p:nvSpPr>
          <p:spPr bwMode="auto">
            <a:xfrm>
              <a:off x="6420067" y="2687470"/>
              <a:ext cx="13800" cy="13800"/>
            </a:xfrm>
            <a:custGeom>
              <a:avLst/>
              <a:gdLst>
                <a:gd name="T0" fmla="*/ 2 w 6"/>
                <a:gd name="T1" fmla="*/ 0 h 6"/>
                <a:gd name="T2" fmla="*/ 0 w 6"/>
                <a:gd name="T3" fmla="*/ 1 h 6"/>
                <a:gd name="T4" fmla="*/ 6 w 6"/>
                <a:gd name="T5" fmla="*/ 6 h 6"/>
                <a:gd name="T6" fmla="*/ 2 w 6"/>
                <a:gd name="T7" fmla="*/ 0 h 6"/>
              </a:gdLst>
              <a:ahLst/>
              <a:cxnLst>
                <a:cxn ang="0">
                  <a:pos x="T0" y="T1"/>
                </a:cxn>
                <a:cxn ang="0">
                  <a:pos x="T2" y="T3"/>
                </a:cxn>
                <a:cxn ang="0">
                  <a:pos x="T4" y="T5"/>
                </a:cxn>
                <a:cxn ang="0">
                  <a:pos x="T6" y="T7"/>
                </a:cxn>
              </a:cxnLst>
              <a:rect l="0" t="0" r="r" b="b"/>
              <a:pathLst>
                <a:path w="6" h="6">
                  <a:moveTo>
                    <a:pt x="2" y="0"/>
                  </a:moveTo>
                  <a:cubicBezTo>
                    <a:pt x="1" y="0"/>
                    <a:pt x="1" y="0"/>
                    <a:pt x="0" y="1"/>
                  </a:cubicBezTo>
                  <a:cubicBezTo>
                    <a:pt x="0" y="3"/>
                    <a:pt x="2" y="5"/>
                    <a:pt x="6" y="6"/>
                  </a:cubicBezTo>
                  <a:cubicBezTo>
                    <a:pt x="5" y="3"/>
                    <a:pt x="4"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6" name="Freeform 548"/>
            <p:cNvSpPr/>
            <p:nvPr/>
          </p:nvSpPr>
          <p:spPr bwMode="auto">
            <a:xfrm>
              <a:off x="6263338" y="2043800"/>
              <a:ext cx="18729" cy="18729"/>
            </a:xfrm>
            <a:custGeom>
              <a:avLst/>
              <a:gdLst>
                <a:gd name="T0" fmla="*/ 8 w 8"/>
                <a:gd name="T1" fmla="*/ 0 h 8"/>
                <a:gd name="T2" fmla="*/ 0 w 8"/>
                <a:gd name="T3" fmla="*/ 8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cubicBezTo>
                    <a:pt x="4" y="2"/>
                    <a:pt x="0" y="5"/>
                    <a:pt x="0" y="8"/>
                  </a:cubicBezTo>
                  <a:cubicBezTo>
                    <a:pt x="0" y="8"/>
                    <a:pt x="0" y="8"/>
                    <a:pt x="0" y="8"/>
                  </a:cubicBezTo>
                  <a:cubicBezTo>
                    <a:pt x="8" y="0"/>
                    <a:pt x="8" y="0"/>
                    <a:pt x="8"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7" name="Freeform 549"/>
            <p:cNvSpPr/>
            <p:nvPr/>
          </p:nvSpPr>
          <p:spPr bwMode="auto">
            <a:xfrm>
              <a:off x="6303753" y="2064500"/>
              <a:ext cx="32528" cy="18729"/>
            </a:xfrm>
            <a:custGeom>
              <a:avLst/>
              <a:gdLst>
                <a:gd name="T0" fmla="*/ 14 w 14"/>
                <a:gd name="T1" fmla="*/ 0 h 8"/>
                <a:gd name="T2" fmla="*/ 0 w 14"/>
                <a:gd name="T3" fmla="*/ 8 h 8"/>
                <a:gd name="T4" fmla="*/ 3 w 14"/>
                <a:gd name="T5" fmla="*/ 8 h 8"/>
                <a:gd name="T6" fmla="*/ 6 w 14"/>
                <a:gd name="T7" fmla="*/ 8 h 8"/>
                <a:gd name="T8" fmla="*/ 14 w 14"/>
                <a:gd name="T9" fmla="*/ 0 h 8"/>
              </a:gdLst>
              <a:ahLst/>
              <a:cxnLst>
                <a:cxn ang="0">
                  <a:pos x="T0" y="T1"/>
                </a:cxn>
                <a:cxn ang="0">
                  <a:pos x="T2" y="T3"/>
                </a:cxn>
                <a:cxn ang="0">
                  <a:pos x="T4" y="T5"/>
                </a:cxn>
                <a:cxn ang="0">
                  <a:pos x="T6" y="T7"/>
                </a:cxn>
                <a:cxn ang="0">
                  <a:pos x="T8" y="T9"/>
                </a:cxn>
              </a:cxnLst>
              <a:rect l="0" t="0" r="r" b="b"/>
              <a:pathLst>
                <a:path w="14" h="8">
                  <a:moveTo>
                    <a:pt x="14" y="0"/>
                  </a:moveTo>
                  <a:cubicBezTo>
                    <a:pt x="8" y="1"/>
                    <a:pt x="2" y="2"/>
                    <a:pt x="0" y="8"/>
                  </a:cubicBezTo>
                  <a:cubicBezTo>
                    <a:pt x="0" y="8"/>
                    <a:pt x="2" y="8"/>
                    <a:pt x="3" y="8"/>
                  </a:cubicBezTo>
                  <a:cubicBezTo>
                    <a:pt x="4" y="8"/>
                    <a:pt x="5" y="8"/>
                    <a:pt x="6" y="8"/>
                  </a:cubicBezTo>
                  <a:cubicBezTo>
                    <a:pt x="14" y="0"/>
                    <a:pt x="14" y="0"/>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8" name="Freeform 550"/>
            <p:cNvSpPr/>
            <p:nvPr/>
          </p:nvSpPr>
          <p:spPr bwMode="auto">
            <a:xfrm>
              <a:off x="6293895" y="2011271"/>
              <a:ext cx="93642" cy="61114"/>
            </a:xfrm>
            <a:custGeom>
              <a:avLst/>
              <a:gdLst>
                <a:gd name="T0" fmla="*/ 39 w 40"/>
                <a:gd name="T1" fmla="*/ 0 h 26"/>
                <a:gd name="T2" fmla="*/ 27 w 40"/>
                <a:gd name="T3" fmla="*/ 7 h 26"/>
                <a:gd name="T4" fmla="*/ 24 w 40"/>
                <a:gd name="T5" fmla="*/ 10 h 26"/>
                <a:gd name="T6" fmla="*/ 17 w 40"/>
                <a:gd name="T7" fmla="*/ 10 h 26"/>
                <a:gd name="T8" fmla="*/ 14 w 40"/>
                <a:gd name="T9" fmla="*/ 10 h 26"/>
                <a:gd name="T10" fmla="*/ 6 w 40"/>
                <a:gd name="T11" fmla="*/ 19 h 26"/>
                <a:gd name="T12" fmla="*/ 7 w 40"/>
                <a:gd name="T13" fmla="*/ 19 h 26"/>
                <a:gd name="T14" fmla="*/ 7 w 40"/>
                <a:gd name="T15" fmla="*/ 19 h 26"/>
                <a:gd name="T16" fmla="*/ 3 w 40"/>
                <a:gd name="T17" fmla="*/ 21 h 26"/>
                <a:gd name="T18" fmla="*/ 3 w 40"/>
                <a:gd name="T19" fmla="*/ 21 h 26"/>
                <a:gd name="T20" fmla="*/ 0 w 40"/>
                <a:gd name="T21" fmla="*/ 25 h 26"/>
                <a:gd name="T22" fmla="*/ 4 w 40"/>
                <a:gd name="T23" fmla="*/ 26 h 26"/>
                <a:gd name="T24" fmla="*/ 16 w 40"/>
                <a:gd name="T25" fmla="*/ 21 h 26"/>
                <a:gd name="T26" fmla="*/ 20 w 40"/>
                <a:gd name="T27" fmla="*/ 21 h 26"/>
                <a:gd name="T28" fmla="*/ 40 w 40"/>
                <a:gd name="T29" fmla="*/ 1 h 26"/>
                <a:gd name="T30" fmla="*/ 39 w 40"/>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26">
                  <a:moveTo>
                    <a:pt x="39" y="0"/>
                  </a:moveTo>
                  <a:cubicBezTo>
                    <a:pt x="32" y="0"/>
                    <a:pt x="36" y="7"/>
                    <a:pt x="27" y="7"/>
                  </a:cubicBezTo>
                  <a:cubicBezTo>
                    <a:pt x="27" y="9"/>
                    <a:pt x="25" y="10"/>
                    <a:pt x="24" y="10"/>
                  </a:cubicBezTo>
                  <a:cubicBezTo>
                    <a:pt x="24" y="10"/>
                    <a:pt x="21" y="10"/>
                    <a:pt x="17" y="10"/>
                  </a:cubicBezTo>
                  <a:cubicBezTo>
                    <a:pt x="16" y="10"/>
                    <a:pt x="15" y="10"/>
                    <a:pt x="14" y="10"/>
                  </a:cubicBezTo>
                  <a:cubicBezTo>
                    <a:pt x="6" y="19"/>
                    <a:pt x="6" y="19"/>
                    <a:pt x="6" y="19"/>
                  </a:cubicBezTo>
                  <a:cubicBezTo>
                    <a:pt x="7" y="19"/>
                    <a:pt x="7" y="19"/>
                    <a:pt x="7" y="19"/>
                  </a:cubicBezTo>
                  <a:cubicBezTo>
                    <a:pt x="7" y="19"/>
                    <a:pt x="7" y="19"/>
                    <a:pt x="7" y="19"/>
                  </a:cubicBezTo>
                  <a:cubicBezTo>
                    <a:pt x="6" y="20"/>
                    <a:pt x="5" y="21"/>
                    <a:pt x="3" y="21"/>
                  </a:cubicBezTo>
                  <a:cubicBezTo>
                    <a:pt x="3" y="21"/>
                    <a:pt x="3" y="21"/>
                    <a:pt x="3" y="21"/>
                  </a:cubicBezTo>
                  <a:cubicBezTo>
                    <a:pt x="0" y="25"/>
                    <a:pt x="0" y="25"/>
                    <a:pt x="0" y="25"/>
                  </a:cubicBezTo>
                  <a:cubicBezTo>
                    <a:pt x="1" y="25"/>
                    <a:pt x="3" y="26"/>
                    <a:pt x="4" y="26"/>
                  </a:cubicBezTo>
                  <a:cubicBezTo>
                    <a:pt x="10" y="26"/>
                    <a:pt x="10" y="21"/>
                    <a:pt x="16" y="21"/>
                  </a:cubicBezTo>
                  <a:cubicBezTo>
                    <a:pt x="18" y="21"/>
                    <a:pt x="19" y="21"/>
                    <a:pt x="20" y="21"/>
                  </a:cubicBezTo>
                  <a:cubicBezTo>
                    <a:pt x="40" y="1"/>
                    <a:pt x="40" y="1"/>
                    <a:pt x="40" y="1"/>
                  </a:cubicBezTo>
                  <a:cubicBezTo>
                    <a:pt x="40" y="1"/>
                    <a:pt x="39" y="0"/>
                    <a:pt x="3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19" name="Freeform 551"/>
            <p:cNvSpPr/>
            <p:nvPr/>
          </p:nvSpPr>
          <p:spPr bwMode="auto">
            <a:xfrm>
              <a:off x="6336281" y="1997471"/>
              <a:ext cx="139971" cy="107443"/>
            </a:xfrm>
            <a:custGeom>
              <a:avLst/>
              <a:gdLst>
                <a:gd name="T0" fmla="*/ 57 w 60"/>
                <a:gd name="T1" fmla="*/ 0 h 46"/>
                <a:gd name="T2" fmla="*/ 41 w 60"/>
                <a:gd name="T3" fmla="*/ 13 h 46"/>
                <a:gd name="T4" fmla="*/ 34 w 60"/>
                <a:gd name="T5" fmla="*/ 10 h 46"/>
                <a:gd name="T6" fmla="*/ 0 w 60"/>
                <a:gd name="T7" fmla="*/ 45 h 46"/>
                <a:gd name="T8" fmla="*/ 9 w 60"/>
                <a:gd name="T9" fmla="*/ 46 h 46"/>
                <a:gd name="T10" fmla="*/ 15 w 60"/>
                <a:gd name="T11" fmla="*/ 42 h 46"/>
                <a:gd name="T12" fmla="*/ 19 w 60"/>
                <a:gd name="T13" fmla="*/ 42 h 46"/>
                <a:gd name="T14" fmla="*/ 60 w 60"/>
                <a:gd name="T15" fmla="*/ 1 h 46"/>
                <a:gd name="T16" fmla="*/ 57 w 6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6">
                  <a:moveTo>
                    <a:pt x="57" y="0"/>
                  </a:moveTo>
                  <a:cubicBezTo>
                    <a:pt x="48" y="0"/>
                    <a:pt x="44" y="6"/>
                    <a:pt x="41" y="13"/>
                  </a:cubicBezTo>
                  <a:cubicBezTo>
                    <a:pt x="40" y="13"/>
                    <a:pt x="37" y="12"/>
                    <a:pt x="34" y="10"/>
                  </a:cubicBezTo>
                  <a:cubicBezTo>
                    <a:pt x="0" y="45"/>
                    <a:pt x="0" y="45"/>
                    <a:pt x="0" y="45"/>
                  </a:cubicBezTo>
                  <a:cubicBezTo>
                    <a:pt x="3" y="46"/>
                    <a:pt x="6" y="46"/>
                    <a:pt x="9" y="46"/>
                  </a:cubicBezTo>
                  <a:cubicBezTo>
                    <a:pt x="11" y="46"/>
                    <a:pt x="13" y="45"/>
                    <a:pt x="15" y="42"/>
                  </a:cubicBezTo>
                  <a:cubicBezTo>
                    <a:pt x="19" y="42"/>
                    <a:pt x="19" y="42"/>
                    <a:pt x="19" y="42"/>
                  </a:cubicBezTo>
                  <a:cubicBezTo>
                    <a:pt x="60" y="1"/>
                    <a:pt x="60" y="1"/>
                    <a:pt x="60" y="1"/>
                  </a:cubicBezTo>
                  <a:cubicBezTo>
                    <a:pt x="60" y="0"/>
                    <a:pt x="59" y="0"/>
                    <a:pt x="5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0" name="Freeform 552"/>
            <p:cNvSpPr/>
            <p:nvPr/>
          </p:nvSpPr>
          <p:spPr bwMode="auto">
            <a:xfrm>
              <a:off x="6370781" y="2118714"/>
              <a:ext cx="56186" cy="32528"/>
            </a:xfrm>
            <a:custGeom>
              <a:avLst/>
              <a:gdLst>
                <a:gd name="T0" fmla="*/ 13 w 24"/>
                <a:gd name="T1" fmla="*/ 0 h 14"/>
                <a:gd name="T2" fmla="*/ 9 w 24"/>
                <a:gd name="T3" fmla="*/ 0 h 14"/>
                <a:gd name="T4" fmla="*/ 0 w 24"/>
                <a:gd name="T5" fmla="*/ 10 h 14"/>
                <a:gd name="T6" fmla="*/ 12 w 24"/>
                <a:gd name="T7" fmla="*/ 14 h 14"/>
                <a:gd name="T8" fmla="*/ 24 w 24"/>
                <a:gd name="T9" fmla="*/ 2 h 14"/>
                <a:gd name="T10" fmla="*/ 21 w 24"/>
                <a:gd name="T11" fmla="*/ 1 h 14"/>
                <a:gd name="T12" fmla="*/ 13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3" y="0"/>
                  </a:moveTo>
                  <a:cubicBezTo>
                    <a:pt x="12" y="0"/>
                    <a:pt x="10" y="0"/>
                    <a:pt x="9" y="0"/>
                  </a:cubicBezTo>
                  <a:cubicBezTo>
                    <a:pt x="0" y="10"/>
                    <a:pt x="0" y="10"/>
                    <a:pt x="0" y="10"/>
                  </a:cubicBezTo>
                  <a:cubicBezTo>
                    <a:pt x="3" y="11"/>
                    <a:pt x="8" y="12"/>
                    <a:pt x="12" y="14"/>
                  </a:cubicBezTo>
                  <a:cubicBezTo>
                    <a:pt x="24" y="2"/>
                    <a:pt x="24" y="2"/>
                    <a:pt x="24" y="2"/>
                  </a:cubicBezTo>
                  <a:cubicBezTo>
                    <a:pt x="23" y="2"/>
                    <a:pt x="22" y="1"/>
                    <a:pt x="21" y="1"/>
                  </a:cubicBezTo>
                  <a:cubicBezTo>
                    <a:pt x="19" y="0"/>
                    <a:pt x="16" y="0"/>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1" name="Freeform 553"/>
            <p:cNvSpPr/>
            <p:nvPr/>
          </p:nvSpPr>
          <p:spPr bwMode="auto">
            <a:xfrm>
              <a:off x="6399366" y="1987614"/>
              <a:ext cx="162642" cy="124200"/>
            </a:xfrm>
            <a:custGeom>
              <a:avLst/>
              <a:gdLst>
                <a:gd name="T0" fmla="*/ 70 w 70"/>
                <a:gd name="T1" fmla="*/ 0 h 53"/>
                <a:gd name="T2" fmla="*/ 54 w 70"/>
                <a:gd name="T3" fmla="*/ 0 h 53"/>
                <a:gd name="T4" fmla="*/ 0 w 70"/>
                <a:gd name="T5" fmla="*/ 53 h 53"/>
                <a:gd name="T6" fmla="*/ 5 w 70"/>
                <a:gd name="T7" fmla="*/ 53 h 53"/>
                <a:gd name="T8" fmla="*/ 11 w 70"/>
                <a:gd name="T9" fmla="*/ 50 h 53"/>
                <a:gd name="T10" fmla="*/ 17 w 70"/>
                <a:gd name="T11" fmla="*/ 53 h 53"/>
                <a:gd name="T12" fmla="*/ 70 w 70"/>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70" h="53">
                  <a:moveTo>
                    <a:pt x="70" y="0"/>
                  </a:moveTo>
                  <a:cubicBezTo>
                    <a:pt x="64" y="0"/>
                    <a:pt x="59" y="0"/>
                    <a:pt x="54" y="0"/>
                  </a:cubicBezTo>
                  <a:cubicBezTo>
                    <a:pt x="0" y="53"/>
                    <a:pt x="0" y="53"/>
                    <a:pt x="0" y="53"/>
                  </a:cubicBezTo>
                  <a:cubicBezTo>
                    <a:pt x="2" y="53"/>
                    <a:pt x="3" y="53"/>
                    <a:pt x="5" y="53"/>
                  </a:cubicBezTo>
                  <a:cubicBezTo>
                    <a:pt x="7" y="53"/>
                    <a:pt x="8" y="50"/>
                    <a:pt x="11" y="50"/>
                  </a:cubicBezTo>
                  <a:cubicBezTo>
                    <a:pt x="13" y="50"/>
                    <a:pt x="14" y="52"/>
                    <a:pt x="17" y="53"/>
                  </a:cubicBezTo>
                  <a:cubicBezTo>
                    <a:pt x="70" y="0"/>
                    <a:pt x="70" y="0"/>
                    <a:pt x="7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2" name="Freeform 554"/>
            <p:cNvSpPr/>
            <p:nvPr/>
          </p:nvSpPr>
          <p:spPr bwMode="auto">
            <a:xfrm>
              <a:off x="6368810" y="1978742"/>
              <a:ext cx="275014" cy="256286"/>
            </a:xfrm>
            <a:custGeom>
              <a:avLst/>
              <a:gdLst>
                <a:gd name="T0" fmla="*/ 116 w 118"/>
                <a:gd name="T1" fmla="*/ 0 h 110"/>
                <a:gd name="T2" fmla="*/ 106 w 118"/>
                <a:gd name="T3" fmla="*/ 5 h 110"/>
                <a:gd name="T4" fmla="*/ 100 w 118"/>
                <a:gd name="T5" fmla="*/ 3 h 110"/>
                <a:gd name="T6" fmla="*/ 48 w 118"/>
                <a:gd name="T7" fmla="*/ 55 h 110"/>
                <a:gd name="T8" fmla="*/ 57 w 118"/>
                <a:gd name="T9" fmla="*/ 50 h 110"/>
                <a:gd name="T10" fmla="*/ 62 w 118"/>
                <a:gd name="T11" fmla="*/ 50 h 110"/>
                <a:gd name="T12" fmla="*/ 62 w 118"/>
                <a:gd name="T13" fmla="*/ 50 h 110"/>
                <a:gd name="T14" fmla="*/ 47 w 118"/>
                <a:gd name="T15" fmla="*/ 59 h 110"/>
                <a:gd name="T16" fmla="*/ 43 w 118"/>
                <a:gd name="T17" fmla="*/ 59 h 110"/>
                <a:gd name="T18" fmla="*/ 35 w 118"/>
                <a:gd name="T19" fmla="*/ 67 h 110"/>
                <a:gd name="T20" fmla="*/ 41 w 118"/>
                <a:gd name="T21" fmla="*/ 71 h 110"/>
                <a:gd name="T22" fmla="*/ 41 w 118"/>
                <a:gd name="T23" fmla="*/ 71 h 110"/>
                <a:gd name="T24" fmla="*/ 41 w 118"/>
                <a:gd name="T25" fmla="*/ 71 h 110"/>
                <a:gd name="T26" fmla="*/ 41 w 118"/>
                <a:gd name="T27" fmla="*/ 71 h 110"/>
                <a:gd name="T28" fmla="*/ 40 w 118"/>
                <a:gd name="T29" fmla="*/ 72 h 110"/>
                <a:gd name="T30" fmla="*/ 40 w 118"/>
                <a:gd name="T31" fmla="*/ 72 h 110"/>
                <a:gd name="T32" fmla="*/ 40 w 118"/>
                <a:gd name="T33" fmla="*/ 72 h 110"/>
                <a:gd name="T34" fmla="*/ 40 w 118"/>
                <a:gd name="T35" fmla="*/ 72 h 110"/>
                <a:gd name="T36" fmla="*/ 33 w 118"/>
                <a:gd name="T37" fmla="*/ 69 h 110"/>
                <a:gd name="T38" fmla="*/ 33 w 118"/>
                <a:gd name="T39" fmla="*/ 69 h 110"/>
                <a:gd name="T40" fmla="*/ 33 w 118"/>
                <a:gd name="T41" fmla="*/ 69 h 110"/>
                <a:gd name="T42" fmla="*/ 33 w 118"/>
                <a:gd name="T43" fmla="*/ 69 h 110"/>
                <a:gd name="T44" fmla="*/ 33 w 118"/>
                <a:gd name="T45" fmla="*/ 69 h 110"/>
                <a:gd name="T46" fmla="*/ 19 w 118"/>
                <a:gd name="T47" fmla="*/ 83 h 110"/>
                <a:gd name="T48" fmla="*/ 19 w 118"/>
                <a:gd name="T49" fmla="*/ 83 h 110"/>
                <a:gd name="T50" fmla="*/ 14 w 118"/>
                <a:gd name="T51" fmla="*/ 88 h 110"/>
                <a:gd name="T52" fmla="*/ 14 w 118"/>
                <a:gd name="T53" fmla="*/ 88 h 110"/>
                <a:gd name="T54" fmla="*/ 0 w 118"/>
                <a:gd name="T55" fmla="*/ 103 h 110"/>
                <a:gd name="T56" fmla="*/ 1 w 118"/>
                <a:gd name="T57" fmla="*/ 103 h 110"/>
                <a:gd name="T58" fmla="*/ 5 w 118"/>
                <a:gd name="T59" fmla="*/ 103 h 110"/>
                <a:gd name="T60" fmla="*/ 9 w 118"/>
                <a:gd name="T61" fmla="*/ 110 h 110"/>
                <a:gd name="T62" fmla="*/ 118 w 118"/>
                <a:gd name="T63" fmla="*/ 1 h 110"/>
                <a:gd name="T64" fmla="*/ 116 w 118"/>
                <a:gd name="T6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110">
                  <a:moveTo>
                    <a:pt x="116" y="0"/>
                  </a:moveTo>
                  <a:cubicBezTo>
                    <a:pt x="112" y="0"/>
                    <a:pt x="111" y="5"/>
                    <a:pt x="106" y="5"/>
                  </a:cubicBezTo>
                  <a:cubicBezTo>
                    <a:pt x="104" y="5"/>
                    <a:pt x="102" y="4"/>
                    <a:pt x="100" y="3"/>
                  </a:cubicBezTo>
                  <a:cubicBezTo>
                    <a:pt x="48" y="55"/>
                    <a:pt x="48" y="55"/>
                    <a:pt x="48" y="55"/>
                  </a:cubicBezTo>
                  <a:cubicBezTo>
                    <a:pt x="51" y="53"/>
                    <a:pt x="54" y="52"/>
                    <a:pt x="57" y="50"/>
                  </a:cubicBezTo>
                  <a:cubicBezTo>
                    <a:pt x="62" y="50"/>
                    <a:pt x="62" y="50"/>
                    <a:pt x="62" y="50"/>
                  </a:cubicBezTo>
                  <a:cubicBezTo>
                    <a:pt x="62" y="50"/>
                    <a:pt x="62" y="50"/>
                    <a:pt x="62" y="50"/>
                  </a:cubicBezTo>
                  <a:cubicBezTo>
                    <a:pt x="58" y="53"/>
                    <a:pt x="53" y="56"/>
                    <a:pt x="47" y="59"/>
                  </a:cubicBezTo>
                  <a:cubicBezTo>
                    <a:pt x="43" y="59"/>
                    <a:pt x="43" y="59"/>
                    <a:pt x="43" y="59"/>
                  </a:cubicBezTo>
                  <a:cubicBezTo>
                    <a:pt x="35" y="67"/>
                    <a:pt x="35" y="67"/>
                    <a:pt x="35" y="67"/>
                  </a:cubicBezTo>
                  <a:cubicBezTo>
                    <a:pt x="38" y="69"/>
                    <a:pt x="40" y="71"/>
                    <a:pt x="41" y="71"/>
                  </a:cubicBezTo>
                  <a:cubicBezTo>
                    <a:pt x="41" y="71"/>
                    <a:pt x="41" y="71"/>
                    <a:pt x="41" y="71"/>
                  </a:cubicBezTo>
                  <a:cubicBezTo>
                    <a:pt x="41" y="71"/>
                    <a:pt x="41" y="71"/>
                    <a:pt x="41" y="71"/>
                  </a:cubicBezTo>
                  <a:cubicBezTo>
                    <a:pt x="41" y="71"/>
                    <a:pt x="41" y="71"/>
                    <a:pt x="41" y="71"/>
                  </a:cubicBezTo>
                  <a:cubicBezTo>
                    <a:pt x="41" y="71"/>
                    <a:pt x="40" y="72"/>
                    <a:pt x="40" y="72"/>
                  </a:cubicBezTo>
                  <a:cubicBezTo>
                    <a:pt x="40" y="72"/>
                    <a:pt x="40" y="72"/>
                    <a:pt x="40" y="72"/>
                  </a:cubicBezTo>
                  <a:cubicBezTo>
                    <a:pt x="40" y="72"/>
                    <a:pt x="40" y="72"/>
                    <a:pt x="40" y="72"/>
                  </a:cubicBezTo>
                  <a:cubicBezTo>
                    <a:pt x="40" y="72"/>
                    <a:pt x="40" y="72"/>
                    <a:pt x="40" y="72"/>
                  </a:cubicBezTo>
                  <a:cubicBezTo>
                    <a:pt x="37" y="72"/>
                    <a:pt x="35" y="71"/>
                    <a:pt x="33" y="69"/>
                  </a:cubicBezTo>
                  <a:cubicBezTo>
                    <a:pt x="33" y="69"/>
                    <a:pt x="33" y="69"/>
                    <a:pt x="33" y="69"/>
                  </a:cubicBezTo>
                  <a:cubicBezTo>
                    <a:pt x="33" y="69"/>
                    <a:pt x="33" y="69"/>
                    <a:pt x="33" y="69"/>
                  </a:cubicBezTo>
                  <a:cubicBezTo>
                    <a:pt x="33" y="69"/>
                    <a:pt x="33" y="69"/>
                    <a:pt x="33" y="69"/>
                  </a:cubicBezTo>
                  <a:cubicBezTo>
                    <a:pt x="33" y="69"/>
                    <a:pt x="33" y="69"/>
                    <a:pt x="33" y="69"/>
                  </a:cubicBezTo>
                  <a:cubicBezTo>
                    <a:pt x="19" y="83"/>
                    <a:pt x="19" y="83"/>
                    <a:pt x="19" y="83"/>
                  </a:cubicBezTo>
                  <a:cubicBezTo>
                    <a:pt x="19" y="83"/>
                    <a:pt x="19" y="83"/>
                    <a:pt x="19" y="83"/>
                  </a:cubicBezTo>
                  <a:cubicBezTo>
                    <a:pt x="19" y="86"/>
                    <a:pt x="17" y="87"/>
                    <a:pt x="14" y="88"/>
                  </a:cubicBezTo>
                  <a:cubicBezTo>
                    <a:pt x="14" y="88"/>
                    <a:pt x="14" y="88"/>
                    <a:pt x="14" y="88"/>
                  </a:cubicBezTo>
                  <a:cubicBezTo>
                    <a:pt x="0" y="103"/>
                    <a:pt x="0" y="103"/>
                    <a:pt x="0" y="103"/>
                  </a:cubicBezTo>
                  <a:cubicBezTo>
                    <a:pt x="0" y="103"/>
                    <a:pt x="0" y="103"/>
                    <a:pt x="1" y="103"/>
                  </a:cubicBezTo>
                  <a:cubicBezTo>
                    <a:pt x="5" y="103"/>
                    <a:pt x="5" y="103"/>
                    <a:pt x="5" y="103"/>
                  </a:cubicBezTo>
                  <a:cubicBezTo>
                    <a:pt x="5" y="105"/>
                    <a:pt x="7" y="107"/>
                    <a:pt x="9" y="110"/>
                  </a:cubicBezTo>
                  <a:cubicBezTo>
                    <a:pt x="118" y="1"/>
                    <a:pt x="118" y="1"/>
                    <a:pt x="118" y="1"/>
                  </a:cubicBezTo>
                  <a:cubicBezTo>
                    <a:pt x="118" y="0"/>
                    <a:pt x="117" y="0"/>
                    <a:pt x="1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3" name="Freeform 555"/>
            <p:cNvSpPr/>
            <p:nvPr/>
          </p:nvSpPr>
          <p:spPr bwMode="auto">
            <a:xfrm>
              <a:off x="6310653" y="2230099"/>
              <a:ext cx="71957" cy="66043"/>
            </a:xfrm>
            <a:custGeom>
              <a:avLst/>
              <a:gdLst>
                <a:gd name="T0" fmla="*/ 19 w 31"/>
                <a:gd name="T1" fmla="*/ 0 h 28"/>
                <a:gd name="T2" fmla="*/ 13 w 31"/>
                <a:gd name="T3" fmla="*/ 7 h 28"/>
                <a:gd name="T4" fmla="*/ 22 w 31"/>
                <a:gd name="T5" fmla="*/ 13 h 28"/>
                <a:gd name="T6" fmla="*/ 0 w 31"/>
                <a:gd name="T7" fmla="*/ 25 h 28"/>
                <a:gd name="T8" fmla="*/ 3 w 31"/>
                <a:gd name="T9" fmla="*/ 28 h 28"/>
                <a:gd name="T10" fmla="*/ 6 w 31"/>
                <a:gd name="T11" fmla="*/ 24 h 28"/>
                <a:gd name="T12" fmla="*/ 10 w 31"/>
                <a:gd name="T13" fmla="*/ 26 h 28"/>
                <a:gd name="T14" fmla="*/ 31 w 31"/>
                <a:gd name="T15" fmla="*/ 4 h 28"/>
                <a:gd name="T16" fmla="*/ 20 w 31"/>
                <a:gd name="T17" fmla="*/ 1 h 28"/>
                <a:gd name="T18" fmla="*/ 19 w 3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8">
                  <a:moveTo>
                    <a:pt x="19" y="0"/>
                  </a:moveTo>
                  <a:cubicBezTo>
                    <a:pt x="13" y="7"/>
                    <a:pt x="13" y="7"/>
                    <a:pt x="13" y="7"/>
                  </a:cubicBezTo>
                  <a:cubicBezTo>
                    <a:pt x="15" y="10"/>
                    <a:pt x="19" y="11"/>
                    <a:pt x="22" y="13"/>
                  </a:cubicBezTo>
                  <a:cubicBezTo>
                    <a:pt x="16" y="17"/>
                    <a:pt x="0" y="13"/>
                    <a:pt x="0" y="25"/>
                  </a:cubicBezTo>
                  <a:cubicBezTo>
                    <a:pt x="0" y="26"/>
                    <a:pt x="1" y="28"/>
                    <a:pt x="3" y="28"/>
                  </a:cubicBezTo>
                  <a:cubicBezTo>
                    <a:pt x="4" y="28"/>
                    <a:pt x="5" y="26"/>
                    <a:pt x="6" y="24"/>
                  </a:cubicBezTo>
                  <a:cubicBezTo>
                    <a:pt x="8" y="25"/>
                    <a:pt x="9" y="25"/>
                    <a:pt x="10" y="26"/>
                  </a:cubicBezTo>
                  <a:cubicBezTo>
                    <a:pt x="31" y="4"/>
                    <a:pt x="31" y="4"/>
                    <a:pt x="31" y="4"/>
                  </a:cubicBezTo>
                  <a:cubicBezTo>
                    <a:pt x="28" y="2"/>
                    <a:pt x="25" y="1"/>
                    <a:pt x="20" y="1"/>
                  </a:cubicBezTo>
                  <a:cubicBezTo>
                    <a:pt x="19" y="0"/>
                    <a:pt x="19" y="0"/>
                    <a:pt x="1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4" name="Freeform 556"/>
            <p:cNvSpPr/>
            <p:nvPr/>
          </p:nvSpPr>
          <p:spPr bwMode="auto">
            <a:xfrm>
              <a:off x="6363881" y="1985643"/>
              <a:ext cx="346971" cy="314443"/>
            </a:xfrm>
            <a:custGeom>
              <a:avLst/>
              <a:gdLst>
                <a:gd name="T0" fmla="*/ 149 w 149"/>
                <a:gd name="T1" fmla="*/ 0 h 135"/>
                <a:gd name="T2" fmla="*/ 136 w 149"/>
                <a:gd name="T3" fmla="*/ 1 h 135"/>
                <a:gd name="T4" fmla="*/ 132 w 149"/>
                <a:gd name="T5" fmla="*/ 1 h 135"/>
                <a:gd name="T6" fmla="*/ 20 w 149"/>
                <a:gd name="T7" fmla="*/ 113 h 135"/>
                <a:gd name="T8" fmla="*/ 21 w 149"/>
                <a:gd name="T9" fmla="*/ 114 h 135"/>
                <a:gd name="T10" fmla="*/ 21 w 149"/>
                <a:gd name="T11" fmla="*/ 114 h 135"/>
                <a:gd name="T12" fmla="*/ 19 w 149"/>
                <a:gd name="T13" fmla="*/ 114 h 135"/>
                <a:gd name="T14" fmla="*/ 0 w 149"/>
                <a:gd name="T15" fmla="*/ 134 h 135"/>
                <a:gd name="T16" fmla="*/ 13 w 149"/>
                <a:gd name="T17" fmla="*/ 135 h 135"/>
                <a:gd name="T18" fmla="*/ 15 w 149"/>
                <a:gd name="T19" fmla="*/ 135 h 135"/>
                <a:gd name="T20" fmla="*/ 149 w 149"/>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35">
                  <a:moveTo>
                    <a:pt x="149" y="0"/>
                  </a:moveTo>
                  <a:cubicBezTo>
                    <a:pt x="144" y="1"/>
                    <a:pt x="139" y="1"/>
                    <a:pt x="136" y="1"/>
                  </a:cubicBezTo>
                  <a:cubicBezTo>
                    <a:pt x="135" y="1"/>
                    <a:pt x="134" y="1"/>
                    <a:pt x="132" y="1"/>
                  </a:cubicBezTo>
                  <a:cubicBezTo>
                    <a:pt x="20" y="113"/>
                    <a:pt x="20" y="113"/>
                    <a:pt x="20" y="113"/>
                  </a:cubicBezTo>
                  <a:cubicBezTo>
                    <a:pt x="20" y="114"/>
                    <a:pt x="21" y="114"/>
                    <a:pt x="21" y="114"/>
                  </a:cubicBezTo>
                  <a:cubicBezTo>
                    <a:pt x="21" y="114"/>
                    <a:pt x="21" y="114"/>
                    <a:pt x="21" y="114"/>
                  </a:cubicBezTo>
                  <a:cubicBezTo>
                    <a:pt x="19" y="114"/>
                    <a:pt x="19" y="114"/>
                    <a:pt x="19" y="114"/>
                  </a:cubicBezTo>
                  <a:cubicBezTo>
                    <a:pt x="0" y="134"/>
                    <a:pt x="0" y="134"/>
                    <a:pt x="0" y="134"/>
                  </a:cubicBezTo>
                  <a:cubicBezTo>
                    <a:pt x="4" y="135"/>
                    <a:pt x="8" y="135"/>
                    <a:pt x="13" y="135"/>
                  </a:cubicBezTo>
                  <a:cubicBezTo>
                    <a:pt x="13" y="135"/>
                    <a:pt x="14" y="135"/>
                    <a:pt x="15" y="135"/>
                  </a:cubicBezTo>
                  <a:cubicBezTo>
                    <a:pt x="149" y="0"/>
                    <a:pt x="149" y="0"/>
                    <a:pt x="14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5" name="Freeform 557"/>
            <p:cNvSpPr/>
            <p:nvPr/>
          </p:nvSpPr>
          <p:spPr bwMode="auto">
            <a:xfrm>
              <a:off x="6442738" y="1987614"/>
              <a:ext cx="334156" cy="308528"/>
            </a:xfrm>
            <a:custGeom>
              <a:avLst/>
              <a:gdLst>
                <a:gd name="T0" fmla="*/ 130 w 143"/>
                <a:gd name="T1" fmla="*/ 0 h 132"/>
                <a:gd name="T2" fmla="*/ 0 w 143"/>
                <a:gd name="T3" fmla="*/ 130 h 132"/>
                <a:gd name="T4" fmla="*/ 11 w 143"/>
                <a:gd name="T5" fmla="*/ 130 h 132"/>
                <a:gd name="T6" fmla="*/ 15 w 143"/>
                <a:gd name="T7" fmla="*/ 132 h 132"/>
                <a:gd name="T8" fmla="*/ 65 w 143"/>
                <a:gd name="T9" fmla="*/ 82 h 132"/>
                <a:gd name="T10" fmla="*/ 64 w 143"/>
                <a:gd name="T11" fmla="*/ 82 h 132"/>
                <a:gd name="T12" fmla="*/ 65 w 143"/>
                <a:gd name="T13" fmla="*/ 82 h 132"/>
                <a:gd name="T14" fmla="*/ 71 w 143"/>
                <a:gd name="T15" fmla="*/ 75 h 132"/>
                <a:gd name="T16" fmla="*/ 64 w 143"/>
                <a:gd name="T17" fmla="*/ 75 h 132"/>
                <a:gd name="T18" fmla="*/ 75 w 143"/>
                <a:gd name="T19" fmla="*/ 72 h 132"/>
                <a:gd name="T20" fmla="*/ 143 w 143"/>
                <a:gd name="T21" fmla="*/ 4 h 132"/>
                <a:gd name="T22" fmla="*/ 141 w 143"/>
                <a:gd name="T23" fmla="*/ 4 h 132"/>
                <a:gd name="T24" fmla="*/ 136 w 143"/>
                <a:gd name="T25" fmla="*/ 6 h 132"/>
                <a:gd name="T26" fmla="*/ 136 w 143"/>
                <a:gd name="T27" fmla="*/ 6 h 132"/>
                <a:gd name="T28" fmla="*/ 136 w 143"/>
                <a:gd name="T29" fmla="*/ 6 h 132"/>
                <a:gd name="T30" fmla="*/ 141 w 143"/>
                <a:gd name="T31" fmla="*/ 4 h 132"/>
                <a:gd name="T32" fmla="*/ 141 w 143"/>
                <a:gd name="T33" fmla="*/ 4 h 132"/>
                <a:gd name="T34" fmla="*/ 141 w 143"/>
                <a:gd name="T35" fmla="*/ 4 h 132"/>
                <a:gd name="T36" fmla="*/ 142 w 143"/>
                <a:gd name="T37" fmla="*/ 4 h 132"/>
                <a:gd name="T38" fmla="*/ 130 w 143"/>
                <a:gd name="T3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2">
                  <a:moveTo>
                    <a:pt x="130" y="0"/>
                  </a:moveTo>
                  <a:cubicBezTo>
                    <a:pt x="0" y="130"/>
                    <a:pt x="0" y="130"/>
                    <a:pt x="0" y="130"/>
                  </a:cubicBezTo>
                  <a:cubicBezTo>
                    <a:pt x="3" y="130"/>
                    <a:pt x="7" y="130"/>
                    <a:pt x="11" y="130"/>
                  </a:cubicBezTo>
                  <a:cubicBezTo>
                    <a:pt x="13" y="130"/>
                    <a:pt x="14" y="131"/>
                    <a:pt x="15" y="132"/>
                  </a:cubicBezTo>
                  <a:cubicBezTo>
                    <a:pt x="65" y="82"/>
                    <a:pt x="65" y="82"/>
                    <a:pt x="65" y="82"/>
                  </a:cubicBezTo>
                  <a:cubicBezTo>
                    <a:pt x="64" y="82"/>
                    <a:pt x="64" y="82"/>
                    <a:pt x="64" y="82"/>
                  </a:cubicBezTo>
                  <a:cubicBezTo>
                    <a:pt x="65" y="82"/>
                    <a:pt x="65" y="82"/>
                    <a:pt x="65" y="82"/>
                  </a:cubicBezTo>
                  <a:cubicBezTo>
                    <a:pt x="71" y="75"/>
                    <a:pt x="71" y="75"/>
                    <a:pt x="71" y="75"/>
                  </a:cubicBezTo>
                  <a:cubicBezTo>
                    <a:pt x="64" y="75"/>
                    <a:pt x="64" y="75"/>
                    <a:pt x="64" y="75"/>
                  </a:cubicBezTo>
                  <a:cubicBezTo>
                    <a:pt x="67" y="74"/>
                    <a:pt x="71" y="73"/>
                    <a:pt x="75" y="72"/>
                  </a:cubicBezTo>
                  <a:cubicBezTo>
                    <a:pt x="143" y="4"/>
                    <a:pt x="143" y="4"/>
                    <a:pt x="143" y="4"/>
                  </a:cubicBezTo>
                  <a:cubicBezTo>
                    <a:pt x="141" y="4"/>
                    <a:pt x="141" y="4"/>
                    <a:pt x="141" y="4"/>
                  </a:cubicBezTo>
                  <a:cubicBezTo>
                    <a:pt x="140" y="6"/>
                    <a:pt x="139" y="5"/>
                    <a:pt x="136" y="6"/>
                  </a:cubicBezTo>
                  <a:cubicBezTo>
                    <a:pt x="136" y="6"/>
                    <a:pt x="136" y="6"/>
                    <a:pt x="136" y="6"/>
                  </a:cubicBezTo>
                  <a:cubicBezTo>
                    <a:pt x="136" y="6"/>
                    <a:pt x="136" y="6"/>
                    <a:pt x="136" y="6"/>
                  </a:cubicBezTo>
                  <a:cubicBezTo>
                    <a:pt x="141" y="4"/>
                    <a:pt x="141" y="4"/>
                    <a:pt x="141" y="4"/>
                  </a:cubicBezTo>
                  <a:cubicBezTo>
                    <a:pt x="141" y="4"/>
                    <a:pt x="141" y="4"/>
                    <a:pt x="141" y="4"/>
                  </a:cubicBezTo>
                  <a:cubicBezTo>
                    <a:pt x="141" y="4"/>
                    <a:pt x="141" y="4"/>
                    <a:pt x="141" y="4"/>
                  </a:cubicBezTo>
                  <a:cubicBezTo>
                    <a:pt x="142" y="4"/>
                    <a:pt x="142" y="4"/>
                    <a:pt x="142" y="4"/>
                  </a:cubicBezTo>
                  <a:cubicBezTo>
                    <a:pt x="140" y="2"/>
                    <a:pt x="135" y="1"/>
                    <a:pt x="13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6" name="Freeform 558"/>
            <p:cNvSpPr/>
            <p:nvPr/>
          </p:nvSpPr>
          <p:spPr bwMode="auto">
            <a:xfrm>
              <a:off x="6760137" y="1997471"/>
              <a:ext cx="11829" cy="4929"/>
            </a:xfrm>
            <a:custGeom>
              <a:avLst/>
              <a:gdLst>
                <a:gd name="T0" fmla="*/ 5 w 5"/>
                <a:gd name="T1" fmla="*/ 0 h 2"/>
                <a:gd name="T2" fmla="*/ 0 w 5"/>
                <a:gd name="T3" fmla="*/ 2 h 2"/>
                <a:gd name="T4" fmla="*/ 0 w 5"/>
                <a:gd name="T5" fmla="*/ 2 h 2"/>
                <a:gd name="T6" fmla="*/ 5 w 5"/>
                <a:gd name="T7" fmla="*/ 0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0" y="2"/>
                    <a:pt x="0" y="2"/>
                    <a:pt x="0" y="2"/>
                  </a:cubicBezTo>
                  <a:cubicBezTo>
                    <a:pt x="0" y="2"/>
                    <a:pt x="0" y="2"/>
                    <a:pt x="0" y="2"/>
                  </a:cubicBezTo>
                  <a:cubicBezTo>
                    <a:pt x="3" y="1"/>
                    <a:pt x="4" y="2"/>
                    <a:pt x="5" y="0"/>
                  </a:cubicBezTo>
                  <a:cubicBezTo>
                    <a:pt x="5" y="0"/>
                    <a:pt x="5" y="0"/>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7" name="Freeform 559"/>
            <p:cNvSpPr/>
            <p:nvPr/>
          </p:nvSpPr>
          <p:spPr bwMode="auto">
            <a:xfrm>
              <a:off x="6578766" y="2207428"/>
              <a:ext cx="22672" cy="22672"/>
            </a:xfrm>
            <a:custGeom>
              <a:avLst/>
              <a:gdLst>
                <a:gd name="T0" fmla="*/ 10 w 10"/>
                <a:gd name="T1" fmla="*/ 0 h 10"/>
                <a:gd name="T2" fmla="*/ 0 w 10"/>
                <a:gd name="T3" fmla="*/ 10 h 10"/>
                <a:gd name="T4" fmla="*/ 1 w 10"/>
                <a:gd name="T5" fmla="*/ 10 h 10"/>
                <a:gd name="T6" fmla="*/ 10 w 10"/>
                <a:gd name="T7" fmla="*/ 0 h 10"/>
              </a:gdLst>
              <a:ahLst/>
              <a:cxnLst>
                <a:cxn ang="0">
                  <a:pos x="T0" y="T1"/>
                </a:cxn>
                <a:cxn ang="0">
                  <a:pos x="T2" y="T3"/>
                </a:cxn>
                <a:cxn ang="0">
                  <a:pos x="T4" y="T5"/>
                </a:cxn>
                <a:cxn ang="0">
                  <a:pos x="T6" y="T7"/>
                </a:cxn>
              </a:cxnLst>
              <a:rect l="0" t="0" r="r" b="b"/>
              <a:pathLst>
                <a:path w="10" h="10">
                  <a:moveTo>
                    <a:pt x="10" y="0"/>
                  </a:moveTo>
                  <a:cubicBezTo>
                    <a:pt x="0" y="10"/>
                    <a:pt x="0" y="10"/>
                    <a:pt x="0" y="10"/>
                  </a:cubicBezTo>
                  <a:cubicBezTo>
                    <a:pt x="0" y="10"/>
                    <a:pt x="1" y="10"/>
                    <a:pt x="1" y="10"/>
                  </a:cubicBezTo>
                  <a:cubicBezTo>
                    <a:pt x="5" y="8"/>
                    <a:pt x="7" y="4"/>
                    <a:pt x="1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8" name="Freeform 560"/>
            <p:cNvSpPr/>
            <p:nvPr/>
          </p:nvSpPr>
          <p:spPr bwMode="auto">
            <a:xfrm>
              <a:off x="6608338" y="2195600"/>
              <a:ext cx="4929" cy="4929"/>
            </a:xfrm>
            <a:custGeom>
              <a:avLst/>
              <a:gdLst>
                <a:gd name="T0" fmla="*/ 2 w 2"/>
                <a:gd name="T1" fmla="*/ 0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0" y="2"/>
                    <a:pt x="1" y="1"/>
                    <a:pt x="2" y="1"/>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29" name="Freeform 561"/>
            <p:cNvSpPr/>
            <p:nvPr/>
          </p:nvSpPr>
          <p:spPr bwMode="auto">
            <a:xfrm>
              <a:off x="6657623" y="1987614"/>
              <a:ext cx="186300" cy="163628"/>
            </a:xfrm>
            <a:custGeom>
              <a:avLst/>
              <a:gdLst>
                <a:gd name="T0" fmla="*/ 71 w 80"/>
                <a:gd name="T1" fmla="*/ 0 h 70"/>
                <a:gd name="T2" fmla="*/ 0 w 80"/>
                <a:gd name="T3" fmla="*/ 70 h 70"/>
                <a:gd name="T4" fmla="*/ 3 w 80"/>
                <a:gd name="T5" fmla="*/ 70 h 70"/>
                <a:gd name="T6" fmla="*/ 8 w 80"/>
                <a:gd name="T7" fmla="*/ 69 h 70"/>
                <a:gd name="T8" fmla="*/ 36 w 80"/>
                <a:gd name="T9" fmla="*/ 46 h 70"/>
                <a:gd name="T10" fmla="*/ 43 w 80"/>
                <a:gd name="T11" fmla="*/ 44 h 70"/>
                <a:gd name="T12" fmla="*/ 55 w 80"/>
                <a:gd name="T13" fmla="*/ 32 h 70"/>
                <a:gd name="T14" fmla="*/ 48 w 80"/>
                <a:gd name="T15" fmla="*/ 30 h 70"/>
                <a:gd name="T16" fmla="*/ 60 w 80"/>
                <a:gd name="T17" fmla="*/ 26 h 70"/>
                <a:gd name="T18" fmla="*/ 80 w 80"/>
                <a:gd name="T19" fmla="*/ 7 h 70"/>
                <a:gd name="T20" fmla="*/ 80 w 80"/>
                <a:gd name="T21" fmla="*/ 6 h 70"/>
                <a:gd name="T22" fmla="*/ 74 w 80"/>
                <a:gd name="T23" fmla="*/ 1 h 70"/>
                <a:gd name="T24" fmla="*/ 71 w 8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70">
                  <a:moveTo>
                    <a:pt x="71" y="0"/>
                  </a:moveTo>
                  <a:cubicBezTo>
                    <a:pt x="0" y="70"/>
                    <a:pt x="0" y="70"/>
                    <a:pt x="0" y="70"/>
                  </a:cubicBezTo>
                  <a:cubicBezTo>
                    <a:pt x="1" y="70"/>
                    <a:pt x="2" y="70"/>
                    <a:pt x="3" y="70"/>
                  </a:cubicBezTo>
                  <a:cubicBezTo>
                    <a:pt x="5" y="70"/>
                    <a:pt x="6" y="70"/>
                    <a:pt x="8" y="69"/>
                  </a:cubicBezTo>
                  <a:cubicBezTo>
                    <a:pt x="17" y="62"/>
                    <a:pt x="24" y="50"/>
                    <a:pt x="36" y="46"/>
                  </a:cubicBezTo>
                  <a:cubicBezTo>
                    <a:pt x="38" y="45"/>
                    <a:pt x="40" y="45"/>
                    <a:pt x="43" y="44"/>
                  </a:cubicBezTo>
                  <a:cubicBezTo>
                    <a:pt x="55" y="32"/>
                    <a:pt x="55" y="32"/>
                    <a:pt x="55" y="32"/>
                  </a:cubicBezTo>
                  <a:cubicBezTo>
                    <a:pt x="52" y="32"/>
                    <a:pt x="50" y="31"/>
                    <a:pt x="48" y="30"/>
                  </a:cubicBezTo>
                  <a:cubicBezTo>
                    <a:pt x="52" y="28"/>
                    <a:pt x="56" y="27"/>
                    <a:pt x="60" y="26"/>
                  </a:cubicBezTo>
                  <a:cubicBezTo>
                    <a:pt x="80" y="7"/>
                    <a:pt x="80" y="7"/>
                    <a:pt x="80" y="7"/>
                  </a:cubicBezTo>
                  <a:cubicBezTo>
                    <a:pt x="80" y="6"/>
                    <a:pt x="80" y="6"/>
                    <a:pt x="80" y="6"/>
                  </a:cubicBezTo>
                  <a:cubicBezTo>
                    <a:pt x="78" y="5"/>
                    <a:pt x="78" y="2"/>
                    <a:pt x="74" y="1"/>
                  </a:cubicBezTo>
                  <a:cubicBezTo>
                    <a:pt x="73" y="1"/>
                    <a:pt x="72" y="0"/>
                    <a:pt x="71"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0" name="Freeform 562"/>
            <p:cNvSpPr/>
            <p:nvPr/>
          </p:nvSpPr>
          <p:spPr bwMode="auto">
            <a:xfrm>
              <a:off x="6505823" y="2277413"/>
              <a:ext cx="42385" cy="25629"/>
            </a:xfrm>
            <a:custGeom>
              <a:avLst/>
              <a:gdLst>
                <a:gd name="T0" fmla="*/ 16 w 18"/>
                <a:gd name="T1" fmla="*/ 0 h 11"/>
                <a:gd name="T2" fmla="*/ 14 w 18"/>
                <a:gd name="T3" fmla="*/ 1 h 11"/>
                <a:gd name="T4" fmla="*/ 11 w 18"/>
                <a:gd name="T5" fmla="*/ 1 h 11"/>
                <a:gd name="T6" fmla="*/ 0 w 18"/>
                <a:gd name="T7" fmla="*/ 11 h 11"/>
                <a:gd name="T8" fmla="*/ 18 w 18"/>
                <a:gd name="T9" fmla="*/ 2 h 11"/>
                <a:gd name="T10" fmla="*/ 16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16" y="0"/>
                  </a:moveTo>
                  <a:cubicBezTo>
                    <a:pt x="15" y="0"/>
                    <a:pt x="14" y="1"/>
                    <a:pt x="14" y="1"/>
                  </a:cubicBezTo>
                  <a:cubicBezTo>
                    <a:pt x="13" y="1"/>
                    <a:pt x="12" y="1"/>
                    <a:pt x="11" y="1"/>
                  </a:cubicBezTo>
                  <a:cubicBezTo>
                    <a:pt x="0" y="11"/>
                    <a:pt x="0" y="11"/>
                    <a:pt x="0" y="11"/>
                  </a:cubicBezTo>
                  <a:cubicBezTo>
                    <a:pt x="8" y="9"/>
                    <a:pt x="18" y="6"/>
                    <a:pt x="18" y="2"/>
                  </a:cubicBezTo>
                  <a:cubicBezTo>
                    <a:pt x="18" y="1"/>
                    <a:pt x="17" y="0"/>
                    <a:pt x="1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1" name="Freeform 563"/>
            <p:cNvSpPr/>
            <p:nvPr/>
          </p:nvSpPr>
          <p:spPr bwMode="auto">
            <a:xfrm>
              <a:off x="6818294" y="2060557"/>
              <a:ext cx="4929" cy="3943"/>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0" y="2"/>
                    <a:pt x="0" y="2"/>
                    <a:pt x="0" y="2"/>
                  </a:cubicBezTo>
                  <a:cubicBezTo>
                    <a:pt x="1" y="2"/>
                    <a:pt x="2" y="1"/>
                    <a:pt x="2" y="0"/>
                  </a:cubicBezTo>
                  <a:cubicBezTo>
                    <a:pt x="2"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2" name="Freeform 564"/>
            <p:cNvSpPr/>
            <p:nvPr/>
          </p:nvSpPr>
          <p:spPr bwMode="auto">
            <a:xfrm>
              <a:off x="6838995" y="2011271"/>
              <a:ext cx="51257" cy="32528"/>
            </a:xfrm>
            <a:custGeom>
              <a:avLst/>
              <a:gdLst>
                <a:gd name="T0" fmla="*/ 14 w 22"/>
                <a:gd name="T1" fmla="*/ 0 h 14"/>
                <a:gd name="T2" fmla="*/ 0 w 22"/>
                <a:gd name="T3" fmla="*/ 14 h 14"/>
                <a:gd name="T4" fmla="*/ 14 w 22"/>
                <a:gd name="T5" fmla="*/ 9 h 14"/>
                <a:gd name="T6" fmla="*/ 22 w 22"/>
                <a:gd name="T7" fmla="*/ 4 h 14"/>
                <a:gd name="T8" fmla="*/ 14 w 22"/>
                <a:gd name="T9" fmla="*/ 0 h 14"/>
              </a:gdLst>
              <a:ahLst/>
              <a:cxnLst>
                <a:cxn ang="0">
                  <a:pos x="T0" y="T1"/>
                </a:cxn>
                <a:cxn ang="0">
                  <a:pos x="T2" y="T3"/>
                </a:cxn>
                <a:cxn ang="0">
                  <a:pos x="T4" y="T5"/>
                </a:cxn>
                <a:cxn ang="0">
                  <a:pos x="T6" y="T7"/>
                </a:cxn>
                <a:cxn ang="0">
                  <a:pos x="T8" y="T9"/>
                </a:cxn>
              </a:cxnLst>
              <a:rect l="0" t="0" r="r" b="b"/>
              <a:pathLst>
                <a:path w="22" h="14">
                  <a:moveTo>
                    <a:pt x="14" y="0"/>
                  </a:moveTo>
                  <a:cubicBezTo>
                    <a:pt x="0" y="14"/>
                    <a:pt x="0" y="14"/>
                    <a:pt x="0" y="14"/>
                  </a:cubicBezTo>
                  <a:cubicBezTo>
                    <a:pt x="5" y="13"/>
                    <a:pt x="10" y="12"/>
                    <a:pt x="14" y="9"/>
                  </a:cubicBezTo>
                  <a:cubicBezTo>
                    <a:pt x="16" y="7"/>
                    <a:pt x="22" y="8"/>
                    <a:pt x="22" y="4"/>
                  </a:cubicBezTo>
                  <a:cubicBezTo>
                    <a:pt x="22" y="2"/>
                    <a:pt x="18" y="1"/>
                    <a:pt x="1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3" name="Freeform 565"/>
            <p:cNvSpPr/>
            <p:nvPr/>
          </p:nvSpPr>
          <p:spPr bwMode="auto">
            <a:xfrm>
              <a:off x="6662552" y="2176871"/>
              <a:ext cx="83786" cy="56186"/>
            </a:xfrm>
            <a:custGeom>
              <a:avLst/>
              <a:gdLst>
                <a:gd name="T0" fmla="*/ 36 w 36"/>
                <a:gd name="T1" fmla="*/ 0 h 24"/>
                <a:gd name="T2" fmla="*/ 30 w 36"/>
                <a:gd name="T3" fmla="*/ 1 h 24"/>
                <a:gd name="T4" fmla="*/ 15 w 36"/>
                <a:gd name="T5" fmla="*/ 8 h 24"/>
                <a:gd name="T6" fmla="*/ 11 w 36"/>
                <a:gd name="T7" fmla="*/ 8 h 24"/>
                <a:gd name="T8" fmla="*/ 0 w 36"/>
                <a:gd name="T9" fmla="*/ 19 h 24"/>
                <a:gd name="T10" fmla="*/ 11 w 36"/>
                <a:gd name="T11" fmla="*/ 24 h 24"/>
                <a:gd name="T12" fmla="*/ 36 w 3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6" h="24">
                  <a:moveTo>
                    <a:pt x="36" y="0"/>
                  </a:moveTo>
                  <a:cubicBezTo>
                    <a:pt x="34" y="0"/>
                    <a:pt x="32" y="0"/>
                    <a:pt x="30" y="1"/>
                  </a:cubicBezTo>
                  <a:cubicBezTo>
                    <a:pt x="24" y="2"/>
                    <a:pt x="20" y="6"/>
                    <a:pt x="15" y="8"/>
                  </a:cubicBezTo>
                  <a:cubicBezTo>
                    <a:pt x="14" y="8"/>
                    <a:pt x="12" y="8"/>
                    <a:pt x="11" y="8"/>
                  </a:cubicBezTo>
                  <a:cubicBezTo>
                    <a:pt x="0" y="19"/>
                    <a:pt x="0" y="19"/>
                    <a:pt x="0" y="19"/>
                  </a:cubicBezTo>
                  <a:cubicBezTo>
                    <a:pt x="3" y="21"/>
                    <a:pt x="7" y="22"/>
                    <a:pt x="11" y="24"/>
                  </a:cubicBezTo>
                  <a:cubicBezTo>
                    <a:pt x="36" y="0"/>
                    <a:pt x="36" y="0"/>
                    <a:pt x="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4" name="Freeform 566"/>
            <p:cNvSpPr/>
            <p:nvPr/>
          </p:nvSpPr>
          <p:spPr bwMode="auto">
            <a:xfrm>
              <a:off x="6758166" y="2072386"/>
              <a:ext cx="90685" cy="60128"/>
            </a:xfrm>
            <a:custGeom>
              <a:avLst/>
              <a:gdLst>
                <a:gd name="T0" fmla="*/ 36 w 39"/>
                <a:gd name="T1" fmla="*/ 0 h 26"/>
                <a:gd name="T2" fmla="*/ 7 w 39"/>
                <a:gd name="T3" fmla="*/ 16 h 26"/>
                <a:gd name="T4" fmla="*/ 0 w 39"/>
                <a:gd name="T5" fmla="*/ 23 h 26"/>
                <a:gd name="T6" fmla="*/ 13 w 39"/>
                <a:gd name="T7" fmla="*/ 26 h 26"/>
                <a:gd name="T8" fmla="*/ 39 w 39"/>
                <a:gd name="T9" fmla="*/ 1 h 26"/>
                <a:gd name="T10" fmla="*/ 36 w 39"/>
                <a:gd name="T11" fmla="*/ 0 h 26"/>
              </a:gdLst>
              <a:ahLst/>
              <a:cxnLst>
                <a:cxn ang="0">
                  <a:pos x="T0" y="T1"/>
                </a:cxn>
                <a:cxn ang="0">
                  <a:pos x="T2" y="T3"/>
                </a:cxn>
                <a:cxn ang="0">
                  <a:pos x="T4" y="T5"/>
                </a:cxn>
                <a:cxn ang="0">
                  <a:pos x="T6" y="T7"/>
                </a:cxn>
                <a:cxn ang="0">
                  <a:pos x="T8" y="T9"/>
                </a:cxn>
                <a:cxn ang="0">
                  <a:pos x="T10" y="T11"/>
                </a:cxn>
              </a:cxnLst>
              <a:rect l="0" t="0" r="r" b="b"/>
              <a:pathLst>
                <a:path w="39" h="26">
                  <a:moveTo>
                    <a:pt x="36" y="0"/>
                  </a:moveTo>
                  <a:cubicBezTo>
                    <a:pt x="30" y="5"/>
                    <a:pt x="17" y="13"/>
                    <a:pt x="7" y="16"/>
                  </a:cubicBezTo>
                  <a:cubicBezTo>
                    <a:pt x="0" y="23"/>
                    <a:pt x="0" y="23"/>
                    <a:pt x="0" y="23"/>
                  </a:cubicBezTo>
                  <a:cubicBezTo>
                    <a:pt x="2" y="25"/>
                    <a:pt x="8" y="26"/>
                    <a:pt x="13" y="26"/>
                  </a:cubicBezTo>
                  <a:cubicBezTo>
                    <a:pt x="39" y="1"/>
                    <a:pt x="39" y="1"/>
                    <a:pt x="39" y="1"/>
                  </a:cubicBezTo>
                  <a:cubicBezTo>
                    <a:pt x="38" y="1"/>
                    <a:pt x="37" y="0"/>
                    <a:pt x="3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5" name="Freeform 567"/>
            <p:cNvSpPr/>
            <p:nvPr/>
          </p:nvSpPr>
          <p:spPr bwMode="auto">
            <a:xfrm>
              <a:off x="6715780" y="2025072"/>
              <a:ext cx="254314" cy="219814"/>
            </a:xfrm>
            <a:custGeom>
              <a:avLst/>
              <a:gdLst>
                <a:gd name="T0" fmla="*/ 109 w 109"/>
                <a:gd name="T1" fmla="*/ 0 h 94"/>
                <a:gd name="T2" fmla="*/ 103 w 109"/>
                <a:gd name="T3" fmla="*/ 2 h 94"/>
                <a:gd name="T4" fmla="*/ 89 w 109"/>
                <a:gd name="T5" fmla="*/ 4 h 94"/>
                <a:gd name="T6" fmla="*/ 40 w 109"/>
                <a:gd name="T7" fmla="*/ 53 h 94"/>
                <a:gd name="T8" fmla="*/ 33 w 109"/>
                <a:gd name="T9" fmla="*/ 63 h 94"/>
                <a:gd name="T10" fmla="*/ 28 w 109"/>
                <a:gd name="T11" fmla="*/ 65 h 94"/>
                <a:gd name="T12" fmla="*/ 0 w 109"/>
                <a:gd name="T13" fmla="*/ 93 h 94"/>
                <a:gd name="T14" fmla="*/ 5 w 109"/>
                <a:gd name="T15" fmla="*/ 94 h 94"/>
                <a:gd name="T16" fmla="*/ 15 w 109"/>
                <a:gd name="T17" fmla="*/ 94 h 94"/>
                <a:gd name="T18" fmla="*/ 109 w 109"/>
                <a:gd name="T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94">
                  <a:moveTo>
                    <a:pt x="109" y="0"/>
                  </a:moveTo>
                  <a:cubicBezTo>
                    <a:pt x="107" y="1"/>
                    <a:pt x="105" y="2"/>
                    <a:pt x="103" y="2"/>
                  </a:cubicBezTo>
                  <a:cubicBezTo>
                    <a:pt x="97" y="2"/>
                    <a:pt x="93" y="3"/>
                    <a:pt x="89" y="4"/>
                  </a:cubicBezTo>
                  <a:cubicBezTo>
                    <a:pt x="40" y="53"/>
                    <a:pt x="40" y="53"/>
                    <a:pt x="40" y="53"/>
                  </a:cubicBezTo>
                  <a:cubicBezTo>
                    <a:pt x="39" y="58"/>
                    <a:pt x="36" y="61"/>
                    <a:pt x="33" y="63"/>
                  </a:cubicBezTo>
                  <a:cubicBezTo>
                    <a:pt x="31" y="64"/>
                    <a:pt x="30" y="65"/>
                    <a:pt x="28" y="65"/>
                  </a:cubicBezTo>
                  <a:cubicBezTo>
                    <a:pt x="0" y="93"/>
                    <a:pt x="0" y="93"/>
                    <a:pt x="0" y="93"/>
                  </a:cubicBezTo>
                  <a:cubicBezTo>
                    <a:pt x="3" y="94"/>
                    <a:pt x="5" y="94"/>
                    <a:pt x="5" y="94"/>
                  </a:cubicBezTo>
                  <a:cubicBezTo>
                    <a:pt x="9" y="94"/>
                    <a:pt x="11" y="94"/>
                    <a:pt x="15" y="94"/>
                  </a:cubicBezTo>
                  <a:cubicBezTo>
                    <a:pt x="109" y="0"/>
                    <a:pt x="109" y="0"/>
                    <a:pt x="10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6" name="Freeform 568"/>
            <p:cNvSpPr/>
            <p:nvPr/>
          </p:nvSpPr>
          <p:spPr bwMode="auto">
            <a:xfrm>
              <a:off x="6685223" y="2258685"/>
              <a:ext cx="54214" cy="15772"/>
            </a:xfrm>
            <a:custGeom>
              <a:avLst/>
              <a:gdLst>
                <a:gd name="T0" fmla="*/ 23 w 23"/>
                <a:gd name="T1" fmla="*/ 0 h 7"/>
                <a:gd name="T2" fmla="*/ 17 w 23"/>
                <a:gd name="T3" fmla="*/ 0 h 7"/>
                <a:gd name="T4" fmla="*/ 9 w 23"/>
                <a:gd name="T5" fmla="*/ 0 h 7"/>
                <a:gd name="T6" fmla="*/ 5 w 23"/>
                <a:gd name="T7" fmla="*/ 1 h 7"/>
                <a:gd name="T8" fmla="*/ 5 w 23"/>
                <a:gd name="T9" fmla="*/ 1 h 7"/>
                <a:gd name="T10" fmla="*/ 0 w 23"/>
                <a:gd name="T11" fmla="*/ 6 h 7"/>
                <a:gd name="T12" fmla="*/ 0 w 23"/>
                <a:gd name="T13" fmla="*/ 6 h 7"/>
                <a:gd name="T14" fmla="*/ 4 w 23"/>
                <a:gd name="T15" fmla="*/ 7 h 7"/>
                <a:gd name="T16" fmla="*/ 11 w 23"/>
                <a:gd name="T17" fmla="*/ 6 h 7"/>
                <a:gd name="T18" fmla="*/ 15 w 23"/>
                <a:gd name="T19" fmla="*/ 7 h 7"/>
                <a:gd name="T20" fmla="*/ 23 w 2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7">
                  <a:moveTo>
                    <a:pt x="23" y="0"/>
                  </a:moveTo>
                  <a:cubicBezTo>
                    <a:pt x="21" y="0"/>
                    <a:pt x="20" y="0"/>
                    <a:pt x="17" y="0"/>
                  </a:cubicBezTo>
                  <a:cubicBezTo>
                    <a:pt x="15" y="0"/>
                    <a:pt x="13" y="0"/>
                    <a:pt x="9" y="0"/>
                  </a:cubicBezTo>
                  <a:cubicBezTo>
                    <a:pt x="8" y="0"/>
                    <a:pt x="7" y="0"/>
                    <a:pt x="5" y="1"/>
                  </a:cubicBezTo>
                  <a:cubicBezTo>
                    <a:pt x="5" y="1"/>
                    <a:pt x="5" y="1"/>
                    <a:pt x="5" y="1"/>
                  </a:cubicBezTo>
                  <a:cubicBezTo>
                    <a:pt x="0" y="6"/>
                    <a:pt x="0" y="6"/>
                    <a:pt x="0" y="6"/>
                  </a:cubicBezTo>
                  <a:cubicBezTo>
                    <a:pt x="0" y="6"/>
                    <a:pt x="0" y="6"/>
                    <a:pt x="0" y="6"/>
                  </a:cubicBezTo>
                  <a:cubicBezTo>
                    <a:pt x="2" y="7"/>
                    <a:pt x="3" y="7"/>
                    <a:pt x="4" y="7"/>
                  </a:cubicBezTo>
                  <a:cubicBezTo>
                    <a:pt x="6" y="7"/>
                    <a:pt x="6" y="6"/>
                    <a:pt x="11" y="6"/>
                  </a:cubicBezTo>
                  <a:cubicBezTo>
                    <a:pt x="12" y="6"/>
                    <a:pt x="14" y="7"/>
                    <a:pt x="15" y="7"/>
                  </a:cubicBezTo>
                  <a:cubicBezTo>
                    <a:pt x="23" y="0"/>
                    <a:pt x="23" y="0"/>
                    <a:pt x="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7" name="Freeform 569"/>
            <p:cNvSpPr/>
            <p:nvPr/>
          </p:nvSpPr>
          <p:spPr bwMode="auto">
            <a:xfrm>
              <a:off x="7035151" y="2016200"/>
              <a:ext cx="13800" cy="15772"/>
            </a:xfrm>
            <a:custGeom>
              <a:avLst/>
              <a:gdLst>
                <a:gd name="T0" fmla="*/ 3 w 6"/>
                <a:gd name="T1" fmla="*/ 0 h 7"/>
                <a:gd name="T2" fmla="*/ 0 w 6"/>
                <a:gd name="T3" fmla="*/ 2 h 7"/>
                <a:gd name="T4" fmla="*/ 2 w 6"/>
                <a:gd name="T5" fmla="*/ 7 h 7"/>
                <a:gd name="T6" fmla="*/ 6 w 6"/>
                <a:gd name="T7" fmla="*/ 3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0" y="2"/>
                    <a:pt x="0" y="2"/>
                    <a:pt x="0" y="2"/>
                  </a:cubicBezTo>
                  <a:cubicBezTo>
                    <a:pt x="0" y="4"/>
                    <a:pt x="1" y="5"/>
                    <a:pt x="2" y="7"/>
                  </a:cubicBezTo>
                  <a:cubicBezTo>
                    <a:pt x="6" y="3"/>
                    <a:pt x="6" y="3"/>
                    <a:pt x="6" y="3"/>
                  </a:cubicBezTo>
                  <a:cubicBezTo>
                    <a:pt x="5" y="2"/>
                    <a:pt x="4" y="1"/>
                    <a:pt x="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8" name="Freeform 570"/>
            <p:cNvSpPr/>
            <p:nvPr/>
          </p:nvSpPr>
          <p:spPr bwMode="auto">
            <a:xfrm>
              <a:off x="6729581" y="2016200"/>
              <a:ext cx="305571" cy="295714"/>
            </a:xfrm>
            <a:custGeom>
              <a:avLst/>
              <a:gdLst>
                <a:gd name="T0" fmla="*/ 123 w 131"/>
                <a:gd name="T1" fmla="*/ 0 h 127"/>
                <a:gd name="T2" fmla="*/ 24 w 131"/>
                <a:gd name="T3" fmla="*/ 99 h 127"/>
                <a:gd name="T4" fmla="*/ 24 w 131"/>
                <a:gd name="T5" fmla="*/ 99 h 127"/>
                <a:gd name="T6" fmla="*/ 21 w 131"/>
                <a:gd name="T7" fmla="*/ 104 h 127"/>
                <a:gd name="T8" fmla="*/ 19 w 131"/>
                <a:gd name="T9" fmla="*/ 104 h 127"/>
                <a:gd name="T10" fmla="*/ 0 w 131"/>
                <a:gd name="T11" fmla="*/ 123 h 127"/>
                <a:gd name="T12" fmla="*/ 12 w 131"/>
                <a:gd name="T13" fmla="*/ 127 h 127"/>
                <a:gd name="T14" fmla="*/ 131 w 131"/>
                <a:gd name="T15" fmla="*/ 8 h 127"/>
                <a:gd name="T16" fmla="*/ 123 w 131"/>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27">
                  <a:moveTo>
                    <a:pt x="123" y="0"/>
                  </a:moveTo>
                  <a:cubicBezTo>
                    <a:pt x="24" y="99"/>
                    <a:pt x="24" y="99"/>
                    <a:pt x="24" y="99"/>
                  </a:cubicBezTo>
                  <a:cubicBezTo>
                    <a:pt x="24" y="99"/>
                    <a:pt x="24" y="99"/>
                    <a:pt x="24" y="99"/>
                  </a:cubicBezTo>
                  <a:cubicBezTo>
                    <a:pt x="24" y="101"/>
                    <a:pt x="23" y="102"/>
                    <a:pt x="21" y="104"/>
                  </a:cubicBezTo>
                  <a:cubicBezTo>
                    <a:pt x="19" y="104"/>
                    <a:pt x="19" y="104"/>
                    <a:pt x="19" y="104"/>
                  </a:cubicBezTo>
                  <a:cubicBezTo>
                    <a:pt x="0" y="123"/>
                    <a:pt x="0" y="123"/>
                    <a:pt x="0" y="123"/>
                  </a:cubicBezTo>
                  <a:cubicBezTo>
                    <a:pt x="4" y="125"/>
                    <a:pt x="8" y="126"/>
                    <a:pt x="12" y="127"/>
                  </a:cubicBezTo>
                  <a:cubicBezTo>
                    <a:pt x="131" y="8"/>
                    <a:pt x="131" y="8"/>
                    <a:pt x="131" y="8"/>
                  </a:cubicBezTo>
                  <a:cubicBezTo>
                    <a:pt x="128" y="7"/>
                    <a:pt x="126" y="2"/>
                    <a:pt x="12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9" name="Freeform 571"/>
            <p:cNvSpPr/>
            <p:nvPr/>
          </p:nvSpPr>
          <p:spPr bwMode="auto">
            <a:xfrm>
              <a:off x="6799566" y="2009300"/>
              <a:ext cx="331199" cy="300642"/>
            </a:xfrm>
            <a:custGeom>
              <a:avLst/>
              <a:gdLst>
                <a:gd name="T0" fmla="*/ 129 w 142"/>
                <a:gd name="T1" fmla="*/ 0 h 129"/>
                <a:gd name="T2" fmla="*/ 128 w 142"/>
                <a:gd name="T3" fmla="*/ 0 h 129"/>
                <a:gd name="T4" fmla="*/ 122 w 142"/>
                <a:gd name="T5" fmla="*/ 6 h 129"/>
                <a:gd name="T6" fmla="*/ 124 w 142"/>
                <a:gd name="T7" fmla="*/ 11 h 129"/>
                <a:gd name="T8" fmla="*/ 124 w 142"/>
                <a:gd name="T9" fmla="*/ 11 h 129"/>
                <a:gd name="T10" fmla="*/ 119 w 142"/>
                <a:gd name="T11" fmla="*/ 11 h 129"/>
                <a:gd name="T12" fmla="*/ 118 w 142"/>
                <a:gd name="T13" fmla="*/ 10 h 129"/>
                <a:gd name="T14" fmla="*/ 118 w 142"/>
                <a:gd name="T15" fmla="*/ 10 h 129"/>
                <a:gd name="T16" fmla="*/ 0 w 142"/>
                <a:gd name="T17" fmla="*/ 127 h 129"/>
                <a:gd name="T18" fmla="*/ 4 w 142"/>
                <a:gd name="T19" fmla="*/ 129 h 129"/>
                <a:gd name="T20" fmla="*/ 14 w 142"/>
                <a:gd name="T21" fmla="*/ 124 h 129"/>
                <a:gd name="T22" fmla="*/ 20 w 142"/>
                <a:gd name="T23" fmla="*/ 124 h 129"/>
                <a:gd name="T24" fmla="*/ 73 w 142"/>
                <a:gd name="T25" fmla="*/ 72 h 129"/>
                <a:gd name="T26" fmla="*/ 133 w 142"/>
                <a:gd name="T27" fmla="*/ 12 h 129"/>
                <a:gd name="T28" fmla="*/ 142 w 142"/>
                <a:gd name="T29" fmla="*/ 2 h 129"/>
                <a:gd name="T30" fmla="*/ 129 w 142"/>
                <a:gd name="T3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129">
                  <a:moveTo>
                    <a:pt x="129" y="0"/>
                  </a:moveTo>
                  <a:cubicBezTo>
                    <a:pt x="128" y="0"/>
                    <a:pt x="128" y="0"/>
                    <a:pt x="128" y="0"/>
                  </a:cubicBezTo>
                  <a:cubicBezTo>
                    <a:pt x="122" y="6"/>
                    <a:pt x="122" y="6"/>
                    <a:pt x="122" y="6"/>
                  </a:cubicBezTo>
                  <a:cubicBezTo>
                    <a:pt x="122" y="8"/>
                    <a:pt x="123" y="9"/>
                    <a:pt x="124" y="11"/>
                  </a:cubicBezTo>
                  <a:cubicBezTo>
                    <a:pt x="124" y="11"/>
                    <a:pt x="124" y="11"/>
                    <a:pt x="124" y="11"/>
                  </a:cubicBezTo>
                  <a:cubicBezTo>
                    <a:pt x="124" y="11"/>
                    <a:pt x="121" y="11"/>
                    <a:pt x="119" y="11"/>
                  </a:cubicBezTo>
                  <a:cubicBezTo>
                    <a:pt x="119" y="11"/>
                    <a:pt x="118" y="11"/>
                    <a:pt x="118" y="10"/>
                  </a:cubicBezTo>
                  <a:cubicBezTo>
                    <a:pt x="118" y="10"/>
                    <a:pt x="118" y="10"/>
                    <a:pt x="118" y="10"/>
                  </a:cubicBezTo>
                  <a:cubicBezTo>
                    <a:pt x="0" y="127"/>
                    <a:pt x="0" y="127"/>
                    <a:pt x="0" y="127"/>
                  </a:cubicBezTo>
                  <a:cubicBezTo>
                    <a:pt x="2" y="128"/>
                    <a:pt x="3" y="129"/>
                    <a:pt x="4" y="129"/>
                  </a:cubicBezTo>
                  <a:cubicBezTo>
                    <a:pt x="8" y="129"/>
                    <a:pt x="10" y="124"/>
                    <a:pt x="14" y="124"/>
                  </a:cubicBezTo>
                  <a:cubicBezTo>
                    <a:pt x="16" y="124"/>
                    <a:pt x="17" y="124"/>
                    <a:pt x="20" y="124"/>
                  </a:cubicBezTo>
                  <a:cubicBezTo>
                    <a:pt x="73" y="72"/>
                    <a:pt x="73" y="72"/>
                    <a:pt x="73" y="72"/>
                  </a:cubicBezTo>
                  <a:cubicBezTo>
                    <a:pt x="92" y="51"/>
                    <a:pt x="112" y="30"/>
                    <a:pt x="133" y="12"/>
                  </a:cubicBezTo>
                  <a:cubicBezTo>
                    <a:pt x="142" y="2"/>
                    <a:pt x="142" y="2"/>
                    <a:pt x="142" y="2"/>
                  </a:cubicBezTo>
                  <a:cubicBezTo>
                    <a:pt x="138" y="1"/>
                    <a:pt x="134" y="0"/>
                    <a:pt x="129"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0" name="Freeform 572"/>
            <p:cNvSpPr/>
            <p:nvPr/>
          </p:nvSpPr>
          <p:spPr bwMode="auto">
            <a:xfrm>
              <a:off x="6468366" y="3083727"/>
              <a:ext cx="23657" cy="13800"/>
            </a:xfrm>
            <a:custGeom>
              <a:avLst/>
              <a:gdLst>
                <a:gd name="T0" fmla="*/ 0 w 10"/>
                <a:gd name="T1" fmla="*/ 0 h 6"/>
                <a:gd name="T2" fmla="*/ 0 w 10"/>
                <a:gd name="T3" fmla="*/ 0 h 6"/>
                <a:gd name="T4" fmla="*/ 0 w 10"/>
                <a:gd name="T5" fmla="*/ 3 h 6"/>
                <a:gd name="T6" fmla="*/ 9 w 10"/>
                <a:gd name="T7" fmla="*/ 6 h 6"/>
                <a:gd name="T8" fmla="*/ 10 w 10"/>
                <a:gd name="T9" fmla="*/ 6 h 6"/>
                <a:gd name="T10" fmla="*/ 0 w 10"/>
                <a:gd name="T11" fmla="*/ 0 h 6"/>
              </a:gdLst>
              <a:ahLst/>
              <a:cxnLst>
                <a:cxn ang="0">
                  <a:pos x="T0" y="T1"/>
                </a:cxn>
                <a:cxn ang="0">
                  <a:pos x="T2" y="T3"/>
                </a:cxn>
                <a:cxn ang="0">
                  <a:pos x="T4" y="T5"/>
                </a:cxn>
                <a:cxn ang="0">
                  <a:pos x="T6" y="T7"/>
                </a:cxn>
                <a:cxn ang="0">
                  <a:pos x="T8" y="T9"/>
                </a:cxn>
                <a:cxn ang="0">
                  <a:pos x="T10" y="T11"/>
                </a:cxn>
              </a:cxnLst>
              <a:rect l="0" t="0" r="r" b="b"/>
              <a:pathLst>
                <a:path w="10" h="6">
                  <a:moveTo>
                    <a:pt x="0" y="0"/>
                  </a:moveTo>
                  <a:cubicBezTo>
                    <a:pt x="0" y="0"/>
                    <a:pt x="0" y="0"/>
                    <a:pt x="0" y="0"/>
                  </a:cubicBezTo>
                  <a:cubicBezTo>
                    <a:pt x="0" y="1"/>
                    <a:pt x="0" y="2"/>
                    <a:pt x="0" y="3"/>
                  </a:cubicBezTo>
                  <a:cubicBezTo>
                    <a:pt x="2" y="4"/>
                    <a:pt x="6" y="6"/>
                    <a:pt x="9" y="6"/>
                  </a:cubicBezTo>
                  <a:cubicBezTo>
                    <a:pt x="10" y="6"/>
                    <a:pt x="10" y="6"/>
                    <a:pt x="10" y="6"/>
                  </a:cubicBezTo>
                  <a:cubicBezTo>
                    <a:pt x="10" y="0"/>
                    <a:pt x="6"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1" name="Freeform 573"/>
            <p:cNvSpPr/>
            <p:nvPr/>
          </p:nvSpPr>
          <p:spPr bwMode="auto">
            <a:xfrm>
              <a:off x="5525040" y="3148784"/>
              <a:ext cx="20700" cy="16757"/>
            </a:xfrm>
            <a:custGeom>
              <a:avLst/>
              <a:gdLst>
                <a:gd name="T0" fmla="*/ 4 w 9"/>
                <a:gd name="T1" fmla="*/ 0 h 7"/>
                <a:gd name="T2" fmla="*/ 0 w 9"/>
                <a:gd name="T3" fmla="*/ 1 h 7"/>
                <a:gd name="T4" fmla="*/ 1 w 9"/>
                <a:gd name="T5" fmla="*/ 1 h 7"/>
                <a:gd name="T6" fmla="*/ 6 w 9"/>
                <a:gd name="T7" fmla="*/ 3 h 7"/>
                <a:gd name="T8" fmla="*/ 3 w 9"/>
                <a:gd name="T9" fmla="*/ 6 h 7"/>
                <a:gd name="T10" fmla="*/ 4 w 9"/>
                <a:gd name="T11" fmla="*/ 7 h 7"/>
                <a:gd name="T12" fmla="*/ 9 w 9"/>
                <a:gd name="T13" fmla="*/ 2 h 7"/>
                <a:gd name="T14" fmla="*/ 4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4" y="0"/>
                  </a:moveTo>
                  <a:cubicBezTo>
                    <a:pt x="3" y="0"/>
                    <a:pt x="1" y="1"/>
                    <a:pt x="0" y="1"/>
                  </a:cubicBezTo>
                  <a:cubicBezTo>
                    <a:pt x="1" y="1"/>
                    <a:pt x="1" y="1"/>
                    <a:pt x="1" y="1"/>
                  </a:cubicBezTo>
                  <a:cubicBezTo>
                    <a:pt x="1" y="1"/>
                    <a:pt x="4" y="3"/>
                    <a:pt x="6" y="3"/>
                  </a:cubicBezTo>
                  <a:cubicBezTo>
                    <a:pt x="6" y="4"/>
                    <a:pt x="4" y="5"/>
                    <a:pt x="3" y="6"/>
                  </a:cubicBezTo>
                  <a:cubicBezTo>
                    <a:pt x="3" y="6"/>
                    <a:pt x="3" y="7"/>
                    <a:pt x="4" y="7"/>
                  </a:cubicBezTo>
                  <a:cubicBezTo>
                    <a:pt x="9" y="2"/>
                    <a:pt x="9" y="2"/>
                    <a:pt x="9" y="2"/>
                  </a:cubicBezTo>
                  <a:cubicBezTo>
                    <a:pt x="7" y="1"/>
                    <a:pt x="6"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2" name="Freeform 574"/>
            <p:cNvSpPr/>
            <p:nvPr/>
          </p:nvSpPr>
          <p:spPr bwMode="auto">
            <a:xfrm>
              <a:off x="5557568" y="3165541"/>
              <a:ext cx="37457" cy="30557"/>
            </a:xfrm>
            <a:custGeom>
              <a:avLst/>
              <a:gdLst>
                <a:gd name="T0" fmla="*/ 5 w 16"/>
                <a:gd name="T1" fmla="*/ 0 h 13"/>
                <a:gd name="T2" fmla="*/ 0 w 16"/>
                <a:gd name="T3" fmla="*/ 5 h 13"/>
                <a:gd name="T4" fmla="*/ 5 w 16"/>
                <a:gd name="T5" fmla="*/ 6 h 13"/>
                <a:gd name="T6" fmla="*/ 2 w 16"/>
                <a:gd name="T7" fmla="*/ 9 h 13"/>
                <a:gd name="T8" fmla="*/ 8 w 16"/>
                <a:gd name="T9" fmla="*/ 13 h 13"/>
                <a:gd name="T10" fmla="*/ 16 w 16"/>
                <a:gd name="T11" fmla="*/ 6 h 13"/>
                <a:gd name="T12" fmla="*/ 5 w 1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5" y="0"/>
                  </a:moveTo>
                  <a:cubicBezTo>
                    <a:pt x="0" y="5"/>
                    <a:pt x="0" y="5"/>
                    <a:pt x="0" y="5"/>
                  </a:cubicBezTo>
                  <a:cubicBezTo>
                    <a:pt x="2" y="6"/>
                    <a:pt x="3" y="6"/>
                    <a:pt x="5" y="6"/>
                  </a:cubicBezTo>
                  <a:cubicBezTo>
                    <a:pt x="4" y="7"/>
                    <a:pt x="2" y="7"/>
                    <a:pt x="2" y="9"/>
                  </a:cubicBezTo>
                  <a:cubicBezTo>
                    <a:pt x="3" y="10"/>
                    <a:pt x="6" y="12"/>
                    <a:pt x="8" y="13"/>
                  </a:cubicBezTo>
                  <a:cubicBezTo>
                    <a:pt x="16" y="6"/>
                    <a:pt x="16" y="6"/>
                    <a:pt x="16" y="6"/>
                  </a:cubicBezTo>
                  <a:cubicBezTo>
                    <a:pt x="13" y="4"/>
                    <a:pt x="9" y="2"/>
                    <a:pt x="5"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3" name="Freeform 575"/>
            <p:cNvSpPr/>
            <p:nvPr/>
          </p:nvSpPr>
          <p:spPr bwMode="auto">
            <a:xfrm>
              <a:off x="5601925" y="3196098"/>
              <a:ext cx="23657" cy="15772"/>
            </a:xfrm>
            <a:custGeom>
              <a:avLst/>
              <a:gdLst>
                <a:gd name="T0" fmla="*/ 6 w 10"/>
                <a:gd name="T1" fmla="*/ 0 h 7"/>
                <a:gd name="T2" fmla="*/ 0 w 10"/>
                <a:gd name="T3" fmla="*/ 6 h 7"/>
                <a:gd name="T4" fmla="*/ 5 w 10"/>
                <a:gd name="T5" fmla="*/ 7 h 7"/>
                <a:gd name="T6" fmla="*/ 10 w 10"/>
                <a:gd name="T7" fmla="*/ 7 h 7"/>
                <a:gd name="T8" fmla="*/ 10 w 10"/>
                <a:gd name="T9" fmla="*/ 4 h 7"/>
                <a:gd name="T10" fmla="*/ 6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6" y="0"/>
                  </a:moveTo>
                  <a:cubicBezTo>
                    <a:pt x="0" y="6"/>
                    <a:pt x="0" y="6"/>
                    <a:pt x="0" y="6"/>
                  </a:cubicBezTo>
                  <a:cubicBezTo>
                    <a:pt x="2" y="7"/>
                    <a:pt x="4" y="7"/>
                    <a:pt x="5" y="7"/>
                  </a:cubicBezTo>
                  <a:cubicBezTo>
                    <a:pt x="6" y="7"/>
                    <a:pt x="10" y="7"/>
                    <a:pt x="10" y="7"/>
                  </a:cubicBezTo>
                  <a:cubicBezTo>
                    <a:pt x="10" y="4"/>
                    <a:pt x="10" y="4"/>
                    <a:pt x="10" y="4"/>
                  </a:cubicBezTo>
                  <a:cubicBezTo>
                    <a:pt x="7" y="3"/>
                    <a:pt x="7" y="2"/>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4" name="Freeform 576"/>
            <p:cNvSpPr/>
            <p:nvPr/>
          </p:nvSpPr>
          <p:spPr bwMode="auto">
            <a:xfrm>
              <a:off x="5436325" y="3064998"/>
              <a:ext cx="18729" cy="37457"/>
            </a:xfrm>
            <a:custGeom>
              <a:avLst/>
              <a:gdLst>
                <a:gd name="T0" fmla="*/ 6 w 8"/>
                <a:gd name="T1" fmla="*/ 0 h 16"/>
                <a:gd name="T2" fmla="*/ 2 w 8"/>
                <a:gd name="T3" fmla="*/ 4 h 16"/>
                <a:gd name="T4" fmla="*/ 5 w 8"/>
                <a:gd name="T5" fmla="*/ 0 h 16"/>
                <a:gd name="T6" fmla="*/ 4 w 8"/>
                <a:gd name="T7" fmla="*/ 0 h 16"/>
                <a:gd name="T8" fmla="*/ 0 w 8"/>
                <a:gd name="T9" fmla="*/ 4 h 16"/>
                <a:gd name="T10" fmla="*/ 1 w 8"/>
                <a:gd name="T11" fmla="*/ 6 h 16"/>
                <a:gd name="T12" fmla="*/ 6 w 8"/>
                <a:gd name="T13" fmla="*/ 10 h 16"/>
                <a:gd name="T14" fmla="*/ 4 w 8"/>
                <a:gd name="T15" fmla="*/ 13 h 16"/>
                <a:gd name="T16" fmla="*/ 5 w 8"/>
                <a:gd name="T17" fmla="*/ 16 h 16"/>
                <a:gd name="T18" fmla="*/ 7 w 8"/>
                <a:gd name="T19" fmla="*/ 14 h 16"/>
                <a:gd name="T20" fmla="*/ 6 w 8"/>
                <a:gd name="T21" fmla="*/ 13 h 16"/>
                <a:gd name="T22" fmla="*/ 8 w 8"/>
                <a:gd name="T23" fmla="*/ 10 h 16"/>
                <a:gd name="T24" fmla="*/ 6 w 8"/>
                <a:gd name="T25" fmla="*/ 6 h 16"/>
                <a:gd name="T26" fmla="*/ 6 w 8"/>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6" y="0"/>
                  </a:moveTo>
                  <a:cubicBezTo>
                    <a:pt x="6" y="1"/>
                    <a:pt x="4" y="4"/>
                    <a:pt x="2" y="4"/>
                  </a:cubicBezTo>
                  <a:cubicBezTo>
                    <a:pt x="0" y="4"/>
                    <a:pt x="5" y="0"/>
                    <a:pt x="5" y="0"/>
                  </a:cubicBezTo>
                  <a:cubicBezTo>
                    <a:pt x="4" y="0"/>
                    <a:pt x="4" y="0"/>
                    <a:pt x="4" y="0"/>
                  </a:cubicBezTo>
                  <a:cubicBezTo>
                    <a:pt x="0" y="4"/>
                    <a:pt x="0" y="4"/>
                    <a:pt x="0" y="4"/>
                  </a:cubicBezTo>
                  <a:cubicBezTo>
                    <a:pt x="1" y="5"/>
                    <a:pt x="1" y="6"/>
                    <a:pt x="1" y="6"/>
                  </a:cubicBezTo>
                  <a:cubicBezTo>
                    <a:pt x="3" y="6"/>
                    <a:pt x="3" y="9"/>
                    <a:pt x="6" y="10"/>
                  </a:cubicBezTo>
                  <a:cubicBezTo>
                    <a:pt x="6" y="10"/>
                    <a:pt x="4" y="11"/>
                    <a:pt x="4" y="13"/>
                  </a:cubicBezTo>
                  <a:cubicBezTo>
                    <a:pt x="4" y="14"/>
                    <a:pt x="5" y="15"/>
                    <a:pt x="5" y="16"/>
                  </a:cubicBezTo>
                  <a:cubicBezTo>
                    <a:pt x="7" y="14"/>
                    <a:pt x="7" y="14"/>
                    <a:pt x="7" y="14"/>
                  </a:cubicBezTo>
                  <a:cubicBezTo>
                    <a:pt x="6" y="14"/>
                    <a:pt x="6" y="13"/>
                    <a:pt x="6" y="13"/>
                  </a:cubicBezTo>
                  <a:cubicBezTo>
                    <a:pt x="6" y="12"/>
                    <a:pt x="8" y="11"/>
                    <a:pt x="8" y="10"/>
                  </a:cubicBezTo>
                  <a:cubicBezTo>
                    <a:pt x="8" y="9"/>
                    <a:pt x="6" y="8"/>
                    <a:pt x="6" y="6"/>
                  </a:cubicBezTo>
                  <a:cubicBezTo>
                    <a:pt x="6" y="3"/>
                    <a:pt x="7" y="2"/>
                    <a:pt x="6"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5" name="Freeform 577"/>
            <p:cNvSpPr/>
            <p:nvPr/>
          </p:nvSpPr>
          <p:spPr bwMode="auto">
            <a:xfrm>
              <a:off x="5012469" y="2955584"/>
              <a:ext cx="29572" cy="23657"/>
            </a:xfrm>
            <a:custGeom>
              <a:avLst/>
              <a:gdLst>
                <a:gd name="T0" fmla="*/ 13 w 13"/>
                <a:gd name="T1" fmla="*/ 0 h 10"/>
                <a:gd name="T2" fmla="*/ 10 w 13"/>
                <a:gd name="T3" fmla="*/ 0 h 10"/>
                <a:gd name="T4" fmla="*/ 0 w 13"/>
                <a:gd name="T5" fmla="*/ 10 h 10"/>
                <a:gd name="T6" fmla="*/ 13 w 13"/>
                <a:gd name="T7" fmla="*/ 2 h 10"/>
                <a:gd name="T8" fmla="*/ 13 w 13"/>
                <a:gd name="T9" fmla="*/ 0 h 10"/>
              </a:gdLst>
              <a:ahLst/>
              <a:cxnLst>
                <a:cxn ang="0">
                  <a:pos x="T0" y="T1"/>
                </a:cxn>
                <a:cxn ang="0">
                  <a:pos x="T2" y="T3"/>
                </a:cxn>
                <a:cxn ang="0">
                  <a:pos x="T4" y="T5"/>
                </a:cxn>
                <a:cxn ang="0">
                  <a:pos x="T6" y="T7"/>
                </a:cxn>
                <a:cxn ang="0">
                  <a:pos x="T8" y="T9"/>
                </a:cxn>
              </a:cxnLst>
              <a:rect l="0" t="0" r="r" b="b"/>
              <a:pathLst>
                <a:path w="13" h="10">
                  <a:moveTo>
                    <a:pt x="13" y="0"/>
                  </a:moveTo>
                  <a:cubicBezTo>
                    <a:pt x="10" y="0"/>
                    <a:pt x="10" y="0"/>
                    <a:pt x="10" y="0"/>
                  </a:cubicBezTo>
                  <a:cubicBezTo>
                    <a:pt x="0" y="10"/>
                    <a:pt x="0" y="10"/>
                    <a:pt x="0" y="10"/>
                  </a:cubicBezTo>
                  <a:cubicBezTo>
                    <a:pt x="4" y="7"/>
                    <a:pt x="7" y="5"/>
                    <a:pt x="13" y="2"/>
                  </a:cubicBezTo>
                  <a:cubicBezTo>
                    <a:pt x="13" y="0"/>
                    <a:pt x="13" y="0"/>
                    <a:pt x="13"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6" name="Freeform 578"/>
            <p:cNvSpPr/>
            <p:nvPr/>
          </p:nvSpPr>
          <p:spPr bwMode="auto">
            <a:xfrm>
              <a:off x="4737455" y="2876727"/>
              <a:ext cx="32528" cy="10843"/>
            </a:xfrm>
            <a:custGeom>
              <a:avLst/>
              <a:gdLst>
                <a:gd name="T0" fmla="*/ 7 w 14"/>
                <a:gd name="T1" fmla="*/ 0 h 5"/>
                <a:gd name="T2" fmla="*/ 5 w 14"/>
                <a:gd name="T3" fmla="*/ 2 h 5"/>
                <a:gd name="T4" fmla="*/ 0 w 14"/>
                <a:gd name="T5" fmla="*/ 2 h 5"/>
                <a:gd name="T6" fmla="*/ 4 w 14"/>
                <a:gd name="T7" fmla="*/ 5 h 5"/>
                <a:gd name="T8" fmla="*/ 14 w 14"/>
                <a:gd name="T9" fmla="*/ 5 h 5"/>
                <a:gd name="T10" fmla="*/ 14 w 14"/>
                <a:gd name="T11" fmla="*/ 5 h 5"/>
                <a:gd name="T12" fmla="*/ 9 w 14"/>
                <a:gd name="T13" fmla="*/ 0 h 5"/>
                <a:gd name="T14" fmla="*/ 7 w 1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7" y="0"/>
                  </a:moveTo>
                  <a:cubicBezTo>
                    <a:pt x="6" y="0"/>
                    <a:pt x="6" y="0"/>
                    <a:pt x="5" y="2"/>
                  </a:cubicBezTo>
                  <a:cubicBezTo>
                    <a:pt x="0" y="2"/>
                    <a:pt x="0" y="2"/>
                    <a:pt x="0" y="2"/>
                  </a:cubicBezTo>
                  <a:cubicBezTo>
                    <a:pt x="1" y="2"/>
                    <a:pt x="3" y="5"/>
                    <a:pt x="4" y="5"/>
                  </a:cubicBezTo>
                  <a:cubicBezTo>
                    <a:pt x="14" y="5"/>
                    <a:pt x="14" y="5"/>
                    <a:pt x="14" y="5"/>
                  </a:cubicBezTo>
                  <a:cubicBezTo>
                    <a:pt x="14" y="5"/>
                    <a:pt x="14" y="5"/>
                    <a:pt x="14" y="5"/>
                  </a:cubicBezTo>
                  <a:cubicBezTo>
                    <a:pt x="13" y="2"/>
                    <a:pt x="13" y="0"/>
                    <a:pt x="9" y="0"/>
                  </a:cubicBezTo>
                  <a:cubicBezTo>
                    <a:pt x="9" y="0"/>
                    <a:pt x="8" y="0"/>
                    <a:pt x="7"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7" name="Freeform 579"/>
            <p:cNvSpPr/>
            <p:nvPr/>
          </p:nvSpPr>
          <p:spPr bwMode="auto">
            <a:xfrm>
              <a:off x="4981912" y="3892997"/>
              <a:ext cx="8872" cy="11829"/>
            </a:xfrm>
            <a:custGeom>
              <a:avLst/>
              <a:gdLst>
                <a:gd name="T0" fmla="*/ 4 w 4"/>
                <a:gd name="T1" fmla="*/ 0 h 5"/>
                <a:gd name="T2" fmla="*/ 0 w 4"/>
                <a:gd name="T3" fmla="*/ 5 h 5"/>
                <a:gd name="T4" fmla="*/ 4 w 4"/>
                <a:gd name="T5" fmla="*/ 3 h 5"/>
                <a:gd name="T6" fmla="*/ 4 w 4"/>
                <a:gd name="T7" fmla="*/ 1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cubicBezTo>
                    <a:pt x="0" y="5"/>
                    <a:pt x="0" y="5"/>
                    <a:pt x="0" y="5"/>
                  </a:cubicBezTo>
                  <a:cubicBezTo>
                    <a:pt x="1" y="4"/>
                    <a:pt x="2" y="4"/>
                    <a:pt x="4" y="3"/>
                  </a:cubicBezTo>
                  <a:cubicBezTo>
                    <a:pt x="4" y="1"/>
                    <a:pt x="4" y="1"/>
                    <a:pt x="4" y="1"/>
                  </a:cubicBezTo>
                  <a:cubicBezTo>
                    <a:pt x="4" y="0"/>
                    <a:pt x="4" y="0"/>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8" name="Freeform 580"/>
            <p:cNvSpPr/>
            <p:nvPr/>
          </p:nvSpPr>
          <p:spPr bwMode="auto">
            <a:xfrm>
              <a:off x="4961212" y="3865397"/>
              <a:ext cx="8872" cy="6900"/>
            </a:xfrm>
            <a:custGeom>
              <a:avLst/>
              <a:gdLst>
                <a:gd name="T0" fmla="*/ 0 w 4"/>
                <a:gd name="T1" fmla="*/ 0 h 3"/>
                <a:gd name="T2" fmla="*/ 3 w 4"/>
                <a:gd name="T3" fmla="*/ 3 h 3"/>
                <a:gd name="T4" fmla="*/ 4 w 4"/>
                <a:gd name="T5" fmla="*/ 2 h 3"/>
                <a:gd name="T6" fmla="*/ 0 w 4"/>
                <a:gd name="T7" fmla="*/ 0 h 3"/>
              </a:gdLst>
              <a:ahLst/>
              <a:cxnLst>
                <a:cxn ang="0">
                  <a:pos x="T0" y="T1"/>
                </a:cxn>
                <a:cxn ang="0">
                  <a:pos x="T2" y="T3"/>
                </a:cxn>
                <a:cxn ang="0">
                  <a:pos x="T4" y="T5"/>
                </a:cxn>
                <a:cxn ang="0">
                  <a:pos x="T6" y="T7"/>
                </a:cxn>
              </a:cxnLst>
              <a:rect l="0" t="0" r="r" b="b"/>
              <a:pathLst>
                <a:path w="4" h="3">
                  <a:moveTo>
                    <a:pt x="0" y="0"/>
                  </a:moveTo>
                  <a:cubicBezTo>
                    <a:pt x="1" y="1"/>
                    <a:pt x="1" y="3"/>
                    <a:pt x="3" y="3"/>
                  </a:cubicBezTo>
                  <a:cubicBezTo>
                    <a:pt x="4" y="2"/>
                    <a:pt x="4" y="2"/>
                    <a:pt x="4" y="2"/>
                  </a:cubicBezTo>
                  <a:cubicBezTo>
                    <a:pt x="3" y="1"/>
                    <a:pt x="1" y="0"/>
                    <a:pt x="0"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49" name="Freeform 581"/>
            <p:cNvSpPr/>
            <p:nvPr/>
          </p:nvSpPr>
          <p:spPr bwMode="auto">
            <a:xfrm>
              <a:off x="4946426" y="3855540"/>
              <a:ext cx="9857" cy="6900"/>
            </a:xfrm>
            <a:custGeom>
              <a:avLst/>
              <a:gdLst>
                <a:gd name="T0" fmla="*/ 4 w 4"/>
                <a:gd name="T1" fmla="*/ 0 h 3"/>
                <a:gd name="T2" fmla="*/ 3 w 4"/>
                <a:gd name="T3" fmla="*/ 0 h 3"/>
                <a:gd name="T4" fmla="*/ 0 w 4"/>
                <a:gd name="T5" fmla="*/ 3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3" y="0"/>
                    <a:pt x="3" y="0"/>
                  </a:cubicBezTo>
                  <a:cubicBezTo>
                    <a:pt x="0" y="3"/>
                    <a:pt x="0" y="3"/>
                    <a:pt x="0" y="3"/>
                  </a:cubicBezTo>
                  <a:cubicBezTo>
                    <a:pt x="2" y="3"/>
                    <a:pt x="3" y="3"/>
                    <a:pt x="4"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0" name="Freeform 582"/>
            <p:cNvSpPr/>
            <p:nvPr/>
          </p:nvSpPr>
          <p:spPr bwMode="auto">
            <a:xfrm>
              <a:off x="4898126" y="3834840"/>
              <a:ext cx="8872" cy="6900"/>
            </a:xfrm>
            <a:custGeom>
              <a:avLst/>
              <a:gdLst>
                <a:gd name="T0" fmla="*/ 2 w 4"/>
                <a:gd name="T1" fmla="*/ 0 h 3"/>
                <a:gd name="T2" fmla="*/ 0 w 4"/>
                <a:gd name="T3" fmla="*/ 2 h 3"/>
                <a:gd name="T4" fmla="*/ 2 w 4"/>
                <a:gd name="T5" fmla="*/ 3 h 3"/>
                <a:gd name="T6" fmla="*/ 4 w 4"/>
                <a:gd name="T7" fmla="*/ 3 h 3"/>
                <a:gd name="T8" fmla="*/ 4 w 4"/>
                <a:gd name="T9" fmla="*/ 0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0" y="2"/>
                    <a:pt x="0" y="2"/>
                    <a:pt x="0" y="2"/>
                  </a:cubicBezTo>
                  <a:cubicBezTo>
                    <a:pt x="0" y="2"/>
                    <a:pt x="1" y="3"/>
                    <a:pt x="2" y="3"/>
                  </a:cubicBezTo>
                  <a:cubicBezTo>
                    <a:pt x="2" y="3"/>
                    <a:pt x="3" y="3"/>
                    <a:pt x="4" y="3"/>
                  </a:cubicBezTo>
                  <a:cubicBezTo>
                    <a:pt x="4" y="2"/>
                    <a:pt x="4" y="1"/>
                    <a:pt x="4" y="0"/>
                  </a:cubicBezTo>
                  <a:cubicBezTo>
                    <a:pt x="3" y="0"/>
                    <a:pt x="2" y="0"/>
                    <a:pt x="2" y="0"/>
                  </a:cubicBezTo>
                </a:path>
              </a:pathLst>
            </a:custGeom>
            <a:solidFill>
              <a:srgbClr val="D4D1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1" name="Oval 583"/>
            <p:cNvSpPr>
              <a:spLocks noChangeArrowheads="1"/>
            </p:cNvSpPr>
            <p:nvPr/>
          </p:nvSpPr>
          <p:spPr bwMode="auto">
            <a:xfrm>
              <a:off x="6503852" y="1563757"/>
              <a:ext cx="3682622" cy="3657980"/>
            </a:xfrm>
            <a:prstGeom prst="ellipse">
              <a:avLst/>
            </a:pr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2" name="Oval 584"/>
            <p:cNvSpPr>
              <a:spLocks noChangeArrowheads="1"/>
            </p:cNvSpPr>
            <p:nvPr/>
          </p:nvSpPr>
          <p:spPr bwMode="auto">
            <a:xfrm>
              <a:off x="6666495" y="1726401"/>
              <a:ext cx="3356352" cy="3332695"/>
            </a:xfrm>
            <a:prstGeom prst="ellipse">
              <a:avLst/>
            </a:pr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3" name="Freeform 585"/>
            <p:cNvSpPr/>
            <p:nvPr/>
          </p:nvSpPr>
          <p:spPr bwMode="auto">
            <a:xfrm>
              <a:off x="8640877" y="3493783"/>
              <a:ext cx="2957" cy="14786"/>
            </a:xfrm>
            <a:custGeom>
              <a:avLst/>
              <a:gdLst>
                <a:gd name="T0" fmla="*/ 1 w 1"/>
                <a:gd name="T1" fmla="*/ 0 h 6"/>
                <a:gd name="T2" fmla="*/ 0 w 1"/>
                <a:gd name="T3" fmla="*/ 0 h 6"/>
                <a:gd name="T4" fmla="*/ 0 w 1"/>
                <a:gd name="T5" fmla="*/ 0 h 6"/>
                <a:gd name="T6" fmla="*/ 0 w 1"/>
                <a:gd name="T7" fmla="*/ 6 h 6"/>
                <a:gd name="T8" fmla="*/ 0 w 1"/>
                <a:gd name="T9" fmla="*/ 6 h 6"/>
                <a:gd name="T10" fmla="*/ 0 w 1"/>
                <a:gd name="T11" fmla="*/ 1 h 6"/>
                <a:gd name="T12" fmla="*/ 1 w 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 h="6">
                  <a:moveTo>
                    <a:pt x="1" y="0"/>
                  </a:moveTo>
                  <a:cubicBezTo>
                    <a:pt x="0" y="0"/>
                    <a:pt x="0" y="0"/>
                    <a:pt x="0" y="0"/>
                  </a:cubicBezTo>
                  <a:cubicBezTo>
                    <a:pt x="0" y="0"/>
                    <a:pt x="0" y="0"/>
                    <a:pt x="0" y="0"/>
                  </a:cubicBezTo>
                  <a:cubicBezTo>
                    <a:pt x="0" y="3"/>
                    <a:pt x="0" y="4"/>
                    <a:pt x="0" y="6"/>
                  </a:cubicBezTo>
                  <a:cubicBezTo>
                    <a:pt x="0" y="6"/>
                    <a:pt x="0" y="6"/>
                    <a:pt x="0" y="6"/>
                  </a:cubicBezTo>
                  <a:cubicBezTo>
                    <a:pt x="0" y="4"/>
                    <a:pt x="0" y="3"/>
                    <a:pt x="0" y="1"/>
                  </a:cubicBezTo>
                  <a:cubicBezTo>
                    <a:pt x="1" y="0"/>
                    <a:pt x="1" y="0"/>
                    <a:pt x="1"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4" name="Freeform 586"/>
            <p:cNvSpPr>
              <a:spLocks noEditPoints="1"/>
            </p:cNvSpPr>
            <p:nvPr/>
          </p:nvSpPr>
          <p:spPr bwMode="auto">
            <a:xfrm>
              <a:off x="9272719" y="2586927"/>
              <a:ext cx="8872" cy="0"/>
            </a:xfrm>
            <a:custGeom>
              <a:avLst/>
              <a:gdLst>
                <a:gd name="T0" fmla="*/ 1 w 4"/>
                <a:gd name="T1" fmla="*/ 0 w 4"/>
                <a:gd name="T2" fmla="*/ 1 w 4"/>
                <a:gd name="T3" fmla="*/ 4 w 4"/>
                <a:gd name="T4" fmla="*/ 3 w 4"/>
                <a:gd name="T5" fmla="*/ 1 w 4"/>
                <a:gd name="T6" fmla="*/ 4 w 4"/>
              </a:gdLst>
              <a:ahLst/>
              <a:cxnLst>
                <a:cxn ang="0">
                  <a:pos x="T0" y="0"/>
                </a:cxn>
                <a:cxn ang="0">
                  <a:pos x="T1" y="0"/>
                </a:cxn>
                <a:cxn ang="0">
                  <a:pos x="T2" y="0"/>
                </a:cxn>
                <a:cxn ang="0">
                  <a:pos x="T3" y="0"/>
                </a:cxn>
                <a:cxn ang="0">
                  <a:pos x="T4" y="0"/>
                </a:cxn>
                <a:cxn ang="0">
                  <a:pos x="T5" y="0"/>
                </a:cxn>
                <a:cxn ang="0">
                  <a:pos x="T6" y="0"/>
                </a:cxn>
              </a:cxnLst>
              <a:rect l="0" t="0" r="r" b="b"/>
              <a:pathLst>
                <a:path w="4">
                  <a:moveTo>
                    <a:pt x="1" y="0"/>
                  </a:moveTo>
                  <a:cubicBezTo>
                    <a:pt x="1" y="0"/>
                    <a:pt x="1" y="0"/>
                    <a:pt x="0" y="0"/>
                  </a:cubicBezTo>
                  <a:cubicBezTo>
                    <a:pt x="1" y="0"/>
                    <a:pt x="1" y="0"/>
                    <a:pt x="1" y="0"/>
                  </a:cubicBezTo>
                  <a:moveTo>
                    <a:pt x="4" y="0"/>
                  </a:moveTo>
                  <a:cubicBezTo>
                    <a:pt x="3" y="0"/>
                    <a:pt x="3" y="0"/>
                    <a:pt x="3" y="0"/>
                  </a:cubicBezTo>
                  <a:cubicBezTo>
                    <a:pt x="3" y="0"/>
                    <a:pt x="2" y="0"/>
                    <a:pt x="1" y="0"/>
                  </a:cubicBezTo>
                  <a:cubicBezTo>
                    <a:pt x="2" y="0"/>
                    <a:pt x="3" y="0"/>
                    <a:pt x="4"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5" name="Rectangle 587"/>
            <p:cNvSpPr>
              <a:spLocks noChangeArrowheads="1"/>
            </p:cNvSpPr>
            <p:nvPr/>
          </p:nvSpPr>
          <p:spPr bwMode="auto">
            <a:xfrm>
              <a:off x="8442749" y="2151242"/>
              <a:ext cx="986" cy="986"/>
            </a:xfrm>
            <a:prstGeom prst="rect">
              <a:avLst/>
            </a:prstGeom>
            <a:solidFill>
              <a:srgbClr val="BFE1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156" name="Freeform 588"/>
            <p:cNvSpPr/>
            <p:nvPr/>
          </p:nvSpPr>
          <p:spPr bwMode="auto">
            <a:xfrm>
              <a:off x="8442749" y="215124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7" name="Freeform 589"/>
            <p:cNvSpPr>
              <a:spLocks noEditPoints="1"/>
            </p:cNvSpPr>
            <p:nvPr/>
          </p:nvSpPr>
          <p:spPr bwMode="auto">
            <a:xfrm>
              <a:off x="9021362" y="3027541"/>
              <a:ext cx="1971" cy="0"/>
            </a:xfrm>
            <a:custGeom>
              <a:avLst/>
              <a:gdLst>
                <a:gd name="T0" fmla="*/ 0 w 1"/>
                <a:gd name="T1" fmla="*/ 0 w 1"/>
                <a:gd name="T2" fmla="*/ 0 w 1"/>
                <a:gd name="T3" fmla="*/ 0 w 1"/>
                <a:gd name="T4" fmla="*/ 1 w 1"/>
                <a:gd name="T5" fmla="*/ 0 w 1"/>
                <a:gd name="T6" fmla="*/ 0 w 1"/>
                <a:gd name="T7" fmla="*/ 1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1" y="0"/>
                    <a:pt x="0" y="0"/>
                    <a:pt x="0" y="0"/>
                  </a:cubicBezTo>
                  <a:cubicBezTo>
                    <a:pt x="0" y="0"/>
                    <a:pt x="0" y="0"/>
                    <a:pt x="0" y="0"/>
                  </a:cubicBezTo>
                  <a:cubicBezTo>
                    <a:pt x="0" y="0"/>
                    <a:pt x="1" y="0"/>
                    <a:pt x="1"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58" name="Rectangle 590"/>
            <p:cNvSpPr>
              <a:spLocks noChangeArrowheads="1"/>
            </p:cNvSpPr>
            <p:nvPr/>
          </p:nvSpPr>
          <p:spPr bwMode="auto">
            <a:xfrm>
              <a:off x="8372763" y="2255728"/>
              <a:ext cx="986" cy="986"/>
            </a:xfrm>
            <a:prstGeom prst="rect">
              <a:avLst/>
            </a:prstGeom>
            <a:solidFill>
              <a:srgbClr val="BFE1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cs typeface="+mn-ea"/>
                <a:sym typeface="+mn-lt"/>
              </a:endParaRPr>
            </a:p>
          </p:txBody>
        </p:sp>
        <p:sp>
          <p:nvSpPr>
            <p:cNvPr id="159" name="Freeform 591"/>
            <p:cNvSpPr/>
            <p:nvPr/>
          </p:nvSpPr>
          <p:spPr bwMode="auto">
            <a:xfrm>
              <a:off x="8372763" y="225572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0" name="Freeform 592"/>
            <p:cNvSpPr/>
            <p:nvPr/>
          </p:nvSpPr>
          <p:spPr bwMode="auto">
            <a:xfrm>
              <a:off x="8440778" y="2503142"/>
              <a:ext cx="1971" cy="197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lnTo>
                    <a:pt x="2" y="2"/>
                  </a:lnTo>
                  <a:lnTo>
                    <a:pt x="0" y="0"/>
                  </a:lnTo>
                  <a:close/>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1" name="Freeform 593"/>
            <p:cNvSpPr/>
            <p:nvPr/>
          </p:nvSpPr>
          <p:spPr bwMode="auto">
            <a:xfrm>
              <a:off x="8440778" y="2503142"/>
              <a:ext cx="1971" cy="197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2" name="Freeform 594"/>
            <p:cNvSpPr/>
            <p:nvPr/>
          </p:nvSpPr>
          <p:spPr bwMode="auto">
            <a:xfrm>
              <a:off x="9985389" y="3179341"/>
              <a:ext cx="42385" cy="160671"/>
            </a:xfrm>
            <a:custGeom>
              <a:avLst/>
              <a:gdLst>
                <a:gd name="T0" fmla="*/ 12 w 18"/>
                <a:gd name="T1" fmla="*/ 0 h 69"/>
                <a:gd name="T2" fmla="*/ 5 w 18"/>
                <a:gd name="T3" fmla="*/ 7 h 69"/>
                <a:gd name="T4" fmla="*/ 5 w 18"/>
                <a:gd name="T5" fmla="*/ 13 h 69"/>
                <a:gd name="T6" fmla="*/ 2 w 18"/>
                <a:gd name="T7" fmla="*/ 26 h 69"/>
                <a:gd name="T8" fmla="*/ 4 w 18"/>
                <a:gd name="T9" fmla="*/ 40 h 69"/>
                <a:gd name="T10" fmla="*/ 10 w 18"/>
                <a:gd name="T11" fmla="*/ 52 h 69"/>
                <a:gd name="T12" fmla="*/ 13 w 18"/>
                <a:gd name="T13" fmla="*/ 65 h 69"/>
                <a:gd name="T14" fmla="*/ 18 w 18"/>
                <a:gd name="T15" fmla="*/ 69 h 69"/>
                <a:gd name="T16" fmla="*/ 14 w 18"/>
                <a:gd name="T17" fmla="*/ 8 h 69"/>
                <a:gd name="T18" fmla="*/ 13 w 18"/>
                <a:gd name="T19" fmla="*/ 7 h 69"/>
                <a:gd name="T20" fmla="*/ 12 w 1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69">
                  <a:moveTo>
                    <a:pt x="12" y="0"/>
                  </a:moveTo>
                  <a:cubicBezTo>
                    <a:pt x="12" y="0"/>
                    <a:pt x="5" y="2"/>
                    <a:pt x="5" y="7"/>
                  </a:cubicBezTo>
                  <a:cubicBezTo>
                    <a:pt x="5" y="8"/>
                    <a:pt x="5" y="11"/>
                    <a:pt x="5" y="13"/>
                  </a:cubicBezTo>
                  <a:cubicBezTo>
                    <a:pt x="4" y="18"/>
                    <a:pt x="3" y="24"/>
                    <a:pt x="2" y="26"/>
                  </a:cubicBezTo>
                  <a:cubicBezTo>
                    <a:pt x="0" y="30"/>
                    <a:pt x="1" y="37"/>
                    <a:pt x="4" y="40"/>
                  </a:cubicBezTo>
                  <a:cubicBezTo>
                    <a:pt x="6" y="43"/>
                    <a:pt x="8" y="46"/>
                    <a:pt x="10" y="52"/>
                  </a:cubicBezTo>
                  <a:cubicBezTo>
                    <a:pt x="13" y="57"/>
                    <a:pt x="12" y="61"/>
                    <a:pt x="13" y="65"/>
                  </a:cubicBezTo>
                  <a:cubicBezTo>
                    <a:pt x="13" y="66"/>
                    <a:pt x="15" y="68"/>
                    <a:pt x="18" y="69"/>
                  </a:cubicBezTo>
                  <a:cubicBezTo>
                    <a:pt x="17" y="48"/>
                    <a:pt x="16" y="28"/>
                    <a:pt x="14" y="8"/>
                  </a:cubicBezTo>
                  <a:cubicBezTo>
                    <a:pt x="14" y="8"/>
                    <a:pt x="13" y="8"/>
                    <a:pt x="13" y="7"/>
                  </a:cubicBezTo>
                  <a:cubicBezTo>
                    <a:pt x="13" y="4"/>
                    <a:pt x="12" y="3"/>
                    <a:pt x="12" y="0"/>
                  </a:cubicBezTo>
                  <a:close/>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3" name="Freeform 595"/>
            <p:cNvSpPr/>
            <p:nvPr/>
          </p:nvSpPr>
          <p:spPr bwMode="auto">
            <a:xfrm>
              <a:off x="8594548" y="3505612"/>
              <a:ext cx="0" cy="6900"/>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0"/>
                    <a:pt x="0" y="2"/>
                    <a:pt x="0" y="3"/>
                  </a:cubicBezTo>
                  <a:cubicBezTo>
                    <a:pt x="0" y="0"/>
                    <a:pt x="0" y="0"/>
                    <a:pt x="0"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4" name="Freeform 596"/>
            <p:cNvSpPr/>
            <p:nvPr/>
          </p:nvSpPr>
          <p:spPr bwMode="auto">
            <a:xfrm>
              <a:off x="8587648" y="3547997"/>
              <a:ext cx="44357" cy="18729"/>
            </a:xfrm>
            <a:custGeom>
              <a:avLst/>
              <a:gdLst>
                <a:gd name="T0" fmla="*/ 0 w 19"/>
                <a:gd name="T1" fmla="*/ 0 h 8"/>
                <a:gd name="T2" fmla="*/ 0 w 19"/>
                <a:gd name="T3" fmla="*/ 0 h 8"/>
                <a:gd name="T4" fmla="*/ 2 w 19"/>
                <a:gd name="T5" fmla="*/ 8 h 8"/>
                <a:gd name="T6" fmla="*/ 5 w 19"/>
                <a:gd name="T7" fmla="*/ 4 h 8"/>
                <a:gd name="T8" fmla="*/ 10 w 19"/>
                <a:gd name="T9" fmla="*/ 5 h 8"/>
                <a:gd name="T10" fmla="*/ 16 w 19"/>
                <a:gd name="T11" fmla="*/ 6 h 8"/>
                <a:gd name="T12" fmla="*/ 19 w 19"/>
                <a:gd name="T13" fmla="*/ 4 h 8"/>
                <a:gd name="T14" fmla="*/ 19 w 19"/>
                <a:gd name="T15" fmla="*/ 4 h 8"/>
                <a:gd name="T16" fmla="*/ 16 w 19"/>
                <a:gd name="T17" fmla="*/ 6 h 8"/>
                <a:gd name="T18" fmla="*/ 10 w 19"/>
                <a:gd name="T19" fmla="*/ 5 h 8"/>
                <a:gd name="T20" fmla="*/ 5 w 19"/>
                <a:gd name="T21" fmla="*/ 4 h 8"/>
                <a:gd name="T22" fmla="*/ 2 w 19"/>
                <a:gd name="T23" fmla="*/ 8 h 8"/>
                <a:gd name="T24" fmla="*/ 0 w 1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8">
                  <a:moveTo>
                    <a:pt x="0" y="0"/>
                  </a:moveTo>
                  <a:cubicBezTo>
                    <a:pt x="0" y="0"/>
                    <a:pt x="0" y="0"/>
                    <a:pt x="0" y="0"/>
                  </a:cubicBezTo>
                  <a:cubicBezTo>
                    <a:pt x="0" y="1"/>
                    <a:pt x="2" y="8"/>
                    <a:pt x="2" y="8"/>
                  </a:cubicBezTo>
                  <a:cubicBezTo>
                    <a:pt x="3" y="7"/>
                    <a:pt x="4" y="6"/>
                    <a:pt x="5" y="4"/>
                  </a:cubicBezTo>
                  <a:cubicBezTo>
                    <a:pt x="5" y="4"/>
                    <a:pt x="9" y="5"/>
                    <a:pt x="10" y="5"/>
                  </a:cubicBezTo>
                  <a:cubicBezTo>
                    <a:pt x="10" y="6"/>
                    <a:pt x="16" y="6"/>
                    <a:pt x="16" y="6"/>
                  </a:cubicBezTo>
                  <a:cubicBezTo>
                    <a:pt x="17" y="5"/>
                    <a:pt x="18" y="5"/>
                    <a:pt x="19" y="4"/>
                  </a:cubicBezTo>
                  <a:cubicBezTo>
                    <a:pt x="19" y="4"/>
                    <a:pt x="19" y="4"/>
                    <a:pt x="19" y="4"/>
                  </a:cubicBezTo>
                  <a:cubicBezTo>
                    <a:pt x="18" y="5"/>
                    <a:pt x="17" y="5"/>
                    <a:pt x="16" y="6"/>
                  </a:cubicBezTo>
                  <a:cubicBezTo>
                    <a:pt x="16" y="6"/>
                    <a:pt x="10" y="5"/>
                    <a:pt x="10" y="5"/>
                  </a:cubicBezTo>
                  <a:cubicBezTo>
                    <a:pt x="9" y="5"/>
                    <a:pt x="5" y="4"/>
                    <a:pt x="5" y="4"/>
                  </a:cubicBezTo>
                  <a:cubicBezTo>
                    <a:pt x="4" y="5"/>
                    <a:pt x="3" y="6"/>
                    <a:pt x="2" y="8"/>
                  </a:cubicBezTo>
                  <a:cubicBezTo>
                    <a:pt x="2" y="8"/>
                    <a:pt x="0" y="1"/>
                    <a:pt x="0"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5" name="Freeform 597"/>
            <p:cNvSpPr/>
            <p:nvPr/>
          </p:nvSpPr>
          <p:spPr bwMode="auto">
            <a:xfrm>
              <a:off x="8622149" y="3529269"/>
              <a:ext cx="23657" cy="25629"/>
            </a:xfrm>
            <a:custGeom>
              <a:avLst/>
              <a:gdLst>
                <a:gd name="T0" fmla="*/ 6 w 10"/>
                <a:gd name="T1" fmla="*/ 0 h 11"/>
                <a:gd name="T2" fmla="*/ 6 w 10"/>
                <a:gd name="T3" fmla="*/ 3 h 11"/>
                <a:gd name="T4" fmla="*/ 4 w 10"/>
                <a:gd name="T5" fmla="*/ 3 h 11"/>
                <a:gd name="T6" fmla="*/ 3 w 10"/>
                <a:gd name="T7" fmla="*/ 7 h 11"/>
                <a:gd name="T8" fmla="*/ 1 w 10"/>
                <a:gd name="T9" fmla="*/ 8 h 11"/>
                <a:gd name="T10" fmla="*/ 0 w 10"/>
                <a:gd name="T11" fmla="*/ 11 h 11"/>
                <a:gd name="T12" fmla="*/ 0 w 10"/>
                <a:gd name="T13" fmla="*/ 11 h 11"/>
                <a:gd name="T14" fmla="*/ 1 w 10"/>
                <a:gd name="T15" fmla="*/ 8 h 11"/>
                <a:gd name="T16" fmla="*/ 3 w 10"/>
                <a:gd name="T17" fmla="*/ 7 h 11"/>
                <a:gd name="T18" fmla="*/ 4 w 10"/>
                <a:gd name="T19" fmla="*/ 3 h 11"/>
                <a:gd name="T20" fmla="*/ 6 w 10"/>
                <a:gd name="T21" fmla="*/ 4 h 11"/>
                <a:gd name="T22" fmla="*/ 6 w 10"/>
                <a:gd name="T23" fmla="*/ 1 h 11"/>
                <a:gd name="T24" fmla="*/ 10 w 10"/>
                <a:gd name="T25" fmla="*/ 1 h 11"/>
                <a:gd name="T26" fmla="*/ 9 w 10"/>
                <a:gd name="T27" fmla="*/ 1 h 11"/>
                <a:gd name="T28" fmla="*/ 6 w 10"/>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6" y="0"/>
                  </a:moveTo>
                  <a:cubicBezTo>
                    <a:pt x="6" y="2"/>
                    <a:pt x="6" y="2"/>
                    <a:pt x="6" y="3"/>
                  </a:cubicBezTo>
                  <a:cubicBezTo>
                    <a:pt x="5" y="3"/>
                    <a:pt x="5" y="3"/>
                    <a:pt x="4" y="3"/>
                  </a:cubicBezTo>
                  <a:cubicBezTo>
                    <a:pt x="4" y="4"/>
                    <a:pt x="4" y="5"/>
                    <a:pt x="3" y="7"/>
                  </a:cubicBezTo>
                  <a:cubicBezTo>
                    <a:pt x="2" y="7"/>
                    <a:pt x="2" y="7"/>
                    <a:pt x="1" y="8"/>
                  </a:cubicBezTo>
                  <a:cubicBezTo>
                    <a:pt x="0" y="9"/>
                    <a:pt x="0" y="9"/>
                    <a:pt x="0" y="11"/>
                  </a:cubicBezTo>
                  <a:cubicBezTo>
                    <a:pt x="0" y="11"/>
                    <a:pt x="0" y="11"/>
                    <a:pt x="0" y="11"/>
                  </a:cubicBezTo>
                  <a:cubicBezTo>
                    <a:pt x="0" y="10"/>
                    <a:pt x="0" y="9"/>
                    <a:pt x="1" y="8"/>
                  </a:cubicBezTo>
                  <a:cubicBezTo>
                    <a:pt x="2" y="8"/>
                    <a:pt x="2" y="7"/>
                    <a:pt x="3" y="7"/>
                  </a:cubicBezTo>
                  <a:cubicBezTo>
                    <a:pt x="4" y="6"/>
                    <a:pt x="4" y="5"/>
                    <a:pt x="4" y="3"/>
                  </a:cubicBezTo>
                  <a:cubicBezTo>
                    <a:pt x="5" y="3"/>
                    <a:pt x="5" y="3"/>
                    <a:pt x="6" y="4"/>
                  </a:cubicBezTo>
                  <a:cubicBezTo>
                    <a:pt x="6" y="2"/>
                    <a:pt x="6" y="2"/>
                    <a:pt x="6" y="1"/>
                  </a:cubicBezTo>
                  <a:cubicBezTo>
                    <a:pt x="8" y="1"/>
                    <a:pt x="8" y="1"/>
                    <a:pt x="10" y="1"/>
                  </a:cubicBezTo>
                  <a:cubicBezTo>
                    <a:pt x="9" y="1"/>
                    <a:pt x="9" y="1"/>
                    <a:pt x="9" y="1"/>
                  </a:cubicBezTo>
                  <a:cubicBezTo>
                    <a:pt x="8" y="1"/>
                    <a:pt x="7" y="0"/>
                    <a:pt x="6"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6" name="Freeform 598"/>
            <p:cNvSpPr/>
            <p:nvPr/>
          </p:nvSpPr>
          <p:spPr bwMode="auto">
            <a:xfrm>
              <a:off x="8627077" y="3489840"/>
              <a:ext cx="0" cy="197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0"/>
                    <a:pt x="0" y="0"/>
                    <a:pt x="0"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7" name="Freeform 599"/>
            <p:cNvSpPr/>
            <p:nvPr/>
          </p:nvSpPr>
          <p:spPr bwMode="auto">
            <a:xfrm>
              <a:off x="8584691" y="3522369"/>
              <a:ext cx="7886" cy="11829"/>
            </a:xfrm>
            <a:custGeom>
              <a:avLst/>
              <a:gdLst>
                <a:gd name="T0" fmla="*/ 0 w 3"/>
                <a:gd name="T1" fmla="*/ 0 h 5"/>
                <a:gd name="T2" fmla="*/ 0 w 3"/>
                <a:gd name="T3" fmla="*/ 0 h 5"/>
                <a:gd name="T4" fmla="*/ 3 w 3"/>
                <a:gd name="T5" fmla="*/ 5 h 5"/>
                <a:gd name="T6" fmla="*/ 3 w 3"/>
                <a:gd name="T7" fmla="*/ 4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0" y="0"/>
                    <a:pt x="0" y="0"/>
                    <a:pt x="0" y="0"/>
                  </a:cubicBezTo>
                  <a:cubicBezTo>
                    <a:pt x="1" y="2"/>
                    <a:pt x="2" y="3"/>
                    <a:pt x="3" y="5"/>
                  </a:cubicBezTo>
                  <a:cubicBezTo>
                    <a:pt x="3" y="4"/>
                    <a:pt x="3" y="4"/>
                    <a:pt x="3" y="4"/>
                  </a:cubicBezTo>
                  <a:cubicBezTo>
                    <a:pt x="2" y="3"/>
                    <a:pt x="2" y="2"/>
                    <a:pt x="0" y="0"/>
                  </a:cubicBezTo>
                </a:path>
              </a:pathLst>
            </a:custGeom>
            <a:solidFill>
              <a:srgbClr val="BFE1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8" name="Freeform 600"/>
            <p:cNvSpPr/>
            <p:nvPr/>
          </p:nvSpPr>
          <p:spPr bwMode="auto">
            <a:xfrm>
              <a:off x="8813376" y="3792454"/>
              <a:ext cx="186300" cy="361757"/>
            </a:xfrm>
            <a:custGeom>
              <a:avLst/>
              <a:gdLst>
                <a:gd name="T0" fmla="*/ 69 w 80"/>
                <a:gd name="T1" fmla="*/ 9 h 155"/>
                <a:gd name="T2" fmla="*/ 62 w 80"/>
                <a:gd name="T3" fmla="*/ 5 h 155"/>
                <a:gd name="T4" fmla="*/ 60 w 80"/>
                <a:gd name="T5" fmla="*/ 18 h 155"/>
                <a:gd name="T6" fmla="*/ 55 w 80"/>
                <a:gd name="T7" fmla="*/ 26 h 155"/>
                <a:gd name="T8" fmla="*/ 45 w 80"/>
                <a:gd name="T9" fmla="*/ 38 h 155"/>
                <a:gd name="T10" fmla="*/ 30 w 80"/>
                <a:gd name="T11" fmla="*/ 46 h 155"/>
                <a:gd name="T12" fmla="*/ 16 w 80"/>
                <a:gd name="T13" fmla="*/ 57 h 155"/>
                <a:gd name="T14" fmla="*/ 14 w 80"/>
                <a:gd name="T15" fmla="*/ 71 h 155"/>
                <a:gd name="T16" fmla="*/ 20 w 80"/>
                <a:gd name="T17" fmla="*/ 88 h 155"/>
                <a:gd name="T18" fmla="*/ 12 w 80"/>
                <a:gd name="T19" fmla="*/ 100 h 155"/>
                <a:gd name="T20" fmla="*/ 3 w 80"/>
                <a:gd name="T21" fmla="*/ 114 h 155"/>
                <a:gd name="T22" fmla="*/ 8 w 80"/>
                <a:gd name="T23" fmla="*/ 124 h 155"/>
                <a:gd name="T24" fmla="*/ 6 w 80"/>
                <a:gd name="T25" fmla="*/ 136 h 155"/>
                <a:gd name="T26" fmla="*/ 14 w 80"/>
                <a:gd name="T27" fmla="*/ 148 h 155"/>
                <a:gd name="T28" fmla="*/ 31 w 80"/>
                <a:gd name="T29" fmla="*/ 148 h 155"/>
                <a:gd name="T30" fmla="*/ 41 w 80"/>
                <a:gd name="T31" fmla="*/ 142 h 155"/>
                <a:gd name="T32" fmla="*/ 66 w 80"/>
                <a:gd name="T33" fmla="*/ 69 h 155"/>
                <a:gd name="T34" fmla="*/ 67 w 80"/>
                <a:gd name="T35" fmla="*/ 68 h 155"/>
                <a:gd name="T36" fmla="*/ 71 w 80"/>
                <a:gd name="T37" fmla="*/ 56 h 155"/>
                <a:gd name="T38" fmla="*/ 73 w 80"/>
                <a:gd name="T39" fmla="*/ 51 h 155"/>
                <a:gd name="T40" fmla="*/ 70 w 80"/>
                <a:gd name="T41" fmla="*/ 42 h 155"/>
                <a:gd name="T42" fmla="*/ 78 w 80"/>
                <a:gd name="T43" fmla="*/ 43 h 155"/>
                <a:gd name="T44" fmla="*/ 78 w 80"/>
                <a:gd name="T45" fmla="*/ 25 h 155"/>
                <a:gd name="T46" fmla="*/ 69 w 80"/>
                <a:gd name="T47"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55">
                  <a:moveTo>
                    <a:pt x="69" y="9"/>
                  </a:moveTo>
                  <a:cubicBezTo>
                    <a:pt x="61" y="0"/>
                    <a:pt x="62" y="5"/>
                    <a:pt x="62" y="5"/>
                  </a:cubicBezTo>
                  <a:cubicBezTo>
                    <a:pt x="62" y="5"/>
                    <a:pt x="60" y="14"/>
                    <a:pt x="60" y="18"/>
                  </a:cubicBezTo>
                  <a:cubicBezTo>
                    <a:pt x="60" y="21"/>
                    <a:pt x="58" y="21"/>
                    <a:pt x="55" y="26"/>
                  </a:cubicBezTo>
                  <a:cubicBezTo>
                    <a:pt x="51" y="31"/>
                    <a:pt x="48" y="33"/>
                    <a:pt x="45" y="38"/>
                  </a:cubicBezTo>
                  <a:cubicBezTo>
                    <a:pt x="42" y="43"/>
                    <a:pt x="33" y="42"/>
                    <a:pt x="30" y="46"/>
                  </a:cubicBezTo>
                  <a:cubicBezTo>
                    <a:pt x="28" y="49"/>
                    <a:pt x="19" y="53"/>
                    <a:pt x="16" y="57"/>
                  </a:cubicBezTo>
                  <a:cubicBezTo>
                    <a:pt x="13" y="61"/>
                    <a:pt x="14" y="63"/>
                    <a:pt x="14" y="71"/>
                  </a:cubicBezTo>
                  <a:cubicBezTo>
                    <a:pt x="14" y="80"/>
                    <a:pt x="16" y="80"/>
                    <a:pt x="20" y="88"/>
                  </a:cubicBezTo>
                  <a:cubicBezTo>
                    <a:pt x="23" y="95"/>
                    <a:pt x="16" y="92"/>
                    <a:pt x="12" y="100"/>
                  </a:cubicBezTo>
                  <a:cubicBezTo>
                    <a:pt x="8" y="108"/>
                    <a:pt x="6" y="106"/>
                    <a:pt x="3" y="114"/>
                  </a:cubicBezTo>
                  <a:cubicBezTo>
                    <a:pt x="0" y="121"/>
                    <a:pt x="5" y="122"/>
                    <a:pt x="8" y="124"/>
                  </a:cubicBezTo>
                  <a:cubicBezTo>
                    <a:pt x="10" y="126"/>
                    <a:pt x="7" y="131"/>
                    <a:pt x="6" y="136"/>
                  </a:cubicBezTo>
                  <a:cubicBezTo>
                    <a:pt x="5" y="142"/>
                    <a:pt x="6" y="141"/>
                    <a:pt x="14" y="148"/>
                  </a:cubicBezTo>
                  <a:cubicBezTo>
                    <a:pt x="21" y="155"/>
                    <a:pt x="26" y="148"/>
                    <a:pt x="31" y="148"/>
                  </a:cubicBezTo>
                  <a:cubicBezTo>
                    <a:pt x="35" y="148"/>
                    <a:pt x="41" y="142"/>
                    <a:pt x="41" y="142"/>
                  </a:cubicBezTo>
                  <a:cubicBezTo>
                    <a:pt x="49" y="118"/>
                    <a:pt x="58" y="94"/>
                    <a:pt x="66" y="69"/>
                  </a:cubicBezTo>
                  <a:cubicBezTo>
                    <a:pt x="66" y="69"/>
                    <a:pt x="66" y="68"/>
                    <a:pt x="67" y="68"/>
                  </a:cubicBezTo>
                  <a:cubicBezTo>
                    <a:pt x="66" y="60"/>
                    <a:pt x="65" y="56"/>
                    <a:pt x="71" y="56"/>
                  </a:cubicBezTo>
                  <a:cubicBezTo>
                    <a:pt x="77" y="56"/>
                    <a:pt x="73" y="51"/>
                    <a:pt x="73" y="51"/>
                  </a:cubicBezTo>
                  <a:cubicBezTo>
                    <a:pt x="73" y="51"/>
                    <a:pt x="70" y="49"/>
                    <a:pt x="70" y="42"/>
                  </a:cubicBezTo>
                  <a:cubicBezTo>
                    <a:pt x="69" y="36"/>
                    <a:pt x="76" y="45"/>
                    <a:pt x="78" y="43"/>
                  </a:cubicBezTo>
                  <a:cubicBezTo>
                    <a:pt x="80" y="42"/>
                    <a:pt x="79" y="35"/>
                    <a:pt x="78" y="25"/>
                  </a:cubicBezTo>
                  <a:cubicBezTo>
                    <a:pt x="77" y="15"/>
                    <a:pt x="77" y="18"/>
                    <a:pt x="69" y="9"/>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69" name="Freeform 601"/>
            <p:cNvSpPr/>
            <p:nvPr/>
          </p:nvSpPr>
          <p:spPr bwMode="auto">
            <a:xfrm>
              <a:off x="7750778" y="2183771"/>
              <a:ext cx="111385" cy="81814"/>
            </a:xfrm>
            <a:custGeom>
              <a:avLst/>
              <a:gdLst>
                <a:gd name="T0" fmla="*/ 6 w 48"/>
                <a:gd name="T1" fmla="*/ 34 h 35"/>
                <a:gd name="T2" fmla="*/ 17 w 48"/>
                <a:gd name="T3" fmla="*/ 31 h 35"/>
                <a:gd name="T4" fmla="*/ 30 w 48"/>
                <a:gd name="T5" fmla="*/ 27 h 35"/>
                <a:gd name="T6" fmla="*/ 35 w 48"/>
                <a:gd name="T7" fmla="*/ 13 h 35"/>
                <a:gd name="T8" fmla="*/ 34 w 48"/>
                <a:gd name="T9" fmla="*/ 12 h 35"/>
                <a:gd name="T10" fmla="*/ 37 w 48"/>
                <a:gd name="T11" fmla="*/ 7 h 35"/>
                <a:gd name="T12" fmla="*/ 36 w 48"/>
                <a:gd name="T13" fmla="*/ 1 h 35"/>
                <a:gd name="T14" fmla="*/ 25 w 48"/>
                <a:gd name="T15" fmla="*/ 1 h 35"/>
                <a:gd name="T16" fmla="*/ 20 w 48"/>
                <a:gd name="T17" fmla="*/ 9 h 35"/>
                <a:gd name="T18" fmla="*/ 12 w 48"/>
                <a:gd name="T19" fmla="*/ 8 h 35"/>
                <a:gd name="T20" fmla="*/ 5 w 48"/>
                <a:gd name="T21" fmla="*/ 14 h 35"/>
                <a:gd name="T22" fmla="*/ 10 w 48"/>
                <a:gd name="T23" fmla="*/ 18 h 35"/>
                <a:gd name="T24" fmla="*/ 6 w 48"/>
                <a:gd name="T25" fmla="*/ 22 h 35"/>
                <a:gd name="T26" fmla="*/ 0 w 48"/>
                <a:gd name="T27" fmla="*/ 29 h 35"/>
                <a:gd name="T28" fmla="*/ 6 w 48"/>
                <a:gd name="T29"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35">
                  <a:moveTo>
                    <a:pt x="6" y="34"/>
                  </a:moveTo>
                  <a:cubicBezTo>
                    <a:pt x="12" y="35"/>
                    <a:pt x="12" y="33"/>
                    <a:pt x="17" y="31"/>
                  </a:cubicBezTo>
                  <a:cubicBezTo>
                    <a:pt x="22" y="28"/>
                    <a:pt x="22" y="28"/>
                    <a:pt x="30" y="27"/>
                  </a:cubicBezTo>
                  <a:cubicBezTo>
                    <a:pt x="37" y="25"/>
                    <a:pt x="33" y="15"/>
                    <a:pt x="35" y="13"/>
                  </a:cubicBezTo>
                  <a:cubicBezTo>
                    <a:pt x="35" y="13"/>
                    <a:pt x="38" y="15"/>
                    <a:pt x="34" y="12"/>
                  </a:cubicBezTo>
                  <a:cubicBezTo>
                    <a:pt x="29" y="8"/>
                    <a:pt x="27" y="7"/>
                    <a:pt x="37" y="7"/>
                  </a:cubicBezTo>
                  <a:cubicBezTo>
                    <a:pt x="48" y="7"/>
                    <a:pt x="38" y="3"/>
                    <a:pt x="36" y="1"/>
                  </a:cubicBezTo>
                  <a:cubicBezTo>
                    <a:pt x="33" y="0"/>
                    <a:pt x="32" y="1"/>
                    <a:pt x="25" y="1"/>
                  </a:cubicBezTo>
                  <a:cubicBezTo>
                    <a:pt x="18" y="1"/>
                    <a:pt x="20" y="9"/>
                    <a:pt x="20" y="9"/>
                  </a:cubicBezTo>
                  <a:cubicBezTo>
                    <a:pt x="20" y="9"/>
                    <a:pt x="17" y="10"/>
                    <a:pt x="12" y="8"/>
                  </a:cubicBezTo>
                  <a:cubicBezTo>
                    <a:pt x="8" y="5"/>
                    <a:pt x="6" y="7"/>
                    <a:pt x="5" y="14"/>
                  </a:cubicBezTo>
                  <a:cubicBezTo>
                    <a:pt x="4" y="20"/>
                    <a:pt x="6" y="18"/>
                    <a:pt x="10" y="18"/>
                  </a:cubicBezTo>
                  <a:cubicBezTo>
                    <a:pt x="14" y="18"/>
                    <a:pt x="10" y="21"/>
                    <a:pt x="6" y="22"/>
                  </a:cubicBezTo>
                  <a:cubicBezTo>
                    <a:pt x="2" y="23"/>
                    <a:pt x="0" y="26"/>
                    <a:pt x="0" y="29"/>
                  </a:cubicBezTo>
                  <a:cubicBezTo>
                    <a:pt x="0" y="32"/>
                    <a:pt x="1" y="32"/>
                    <a:pt x="6" y="34"/>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0" name="Freeform 602"/>
            <p:cNvSpPr/>
            <p:nvPr/>
          </p:nvSpPr>
          <p:spPr bwMode="auto">
            <a:xfrm>
              <a:off x="8142107" y="1745129"/>
              <a:ext cx="218828" cy="58157"/>
            </a:xfrm>
            <a:custGeom>
              <a:avLst/>
              <a:gdLst>
                <a:gd name="T0" fmla="*/ 12 w 94"/>
                <a:gd name="T1" fmla="*/ 14 h 25"/>
                <a:gd name="T2" fmla="*/ 25 w 94"/>
                <a:gd name="T3" fmla="*/ 10 h 25"/>
                <a:gd name="T4" fmla="*/ 25 w 94"/>
                <a:gd name="T5" fmla="*/ 14 h 25"/>
                <a:gd name="T6" fmla="*/ 20 w 94"/>
                <a:gd name="T7" fmla="*/ 20 h 25"/>
                <a:gd name="T8" fmla="*/ 33 w 94"/>
                <a:gd name="T9" fmla="*/ 22 h 25"/>
                <a:gd name="T10" fmla="*/ 42 w 94"/>
                <a:gd name="T11" fmla="*/ 16 h 25"/>
                <a:gd name="T12" fmla="*/ 53 w 94"/>
                <a:gd name="T13" fmla="*/ 11 h 25"/>
                <a:gd name="T14" fmla="*/ 61 w 94"/>
                <a:gd name="T15" fmla="*/ 16 h 25"/>
                <a:gd name="T16" fmla="*/ 75 w 94"/>
                <a:gd name="T17" fmla="*/ 18 h 25"/>
                <a:gd name="T18" fmla="*/ 81 w 94"/>
                <a:gd name="T19" fmla="*/ 16 h 25"/>
                <a:gd name="T20" fmla="*/ 67 w 94"/>
                <a:gd name="T21" fmla="*/ 12 h 25"/>
                <a:gd name="T22" fmla="*/ 46 w 94"/>
                <a:gd name="T23" fmla="*/ 6 h 25"/>
                <a:gd name="T24" fmla="*/ 53 w 94"/>
                <a:gd name="T25" fmla="*/ 6 h 25"/>
                <a:gd name="T26" fmla="*/ 70 w 94"/>
                <a:gd name="T27" fmla="*/ 7 h 25"/>
                <a:gd name="T28" fmla="*/ 86 w 94"/>
                <a:gd name="T29" fmla="*/ 5 h 25"/>
                <a:gd name="T30" fmla="*/ 91 w 94"/>
                <a:gd name="T31" fmla="*/ 0 h 25"/>
                <a:gd name="T32" fmla="*/ 71 w 94"/>
                <a:gd name="T33" fmla="*/ 0 h 25"/>
                <a:gd name="T34" fmla="*/ 50 w 94"/>
                <a:gd name="T35" fmla="*/ 0 h 25"/>
                <a:gd name="T36" fmla="*/ 27 w 94"/>
                <a:gd name="T37" fmla="*/ 2 h 25"/>
                <a:gd name="T38" fmla="*/ 7 w 94"/>
                <a:gd name="T39" fmla="*/ 3 h 25"/>
                <a:gd name="T40" fmla="*/ 1 w 94"/>
                <a:gd name="T41" fmla="*/ 10 h 25"/>
                <a:gd name="T42" fmla="*/ 12 w 94"/>
                <a:gd name="T4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25">
                  <a:moveTo>
                    <a:pt x="12" y="14"/>
                  </a:moveTo>
                  <a:cubicBezTo>
                    <a:pt x="18" y="14"/>
                    <a:pt x="20" y="10"/>
                    <a:pt x="25" y="10"/>
                  </a:cubicBezTo>
                  <a:cubicBezTo>
                    <a:pt x="30" y="10"/>
                    <a:pt x="25" y="14"/>
                    <a:pt x="25" y="14"/>
                  </a:cubicBezTo>
                  <a:cubicBezTo>
                    <a:pt x="11" y="16"/>
                    <a:pt x="11" y="16"/>
                    <a:pt x="20" y="20"/>
                  </a:cubicBezTo>
                  <a:cubicBezTo>
                    <a:pt x="29" y="25"/>
                    <a:pt x="27" y="20"/>
                    <a:pt x="33" y="22"/>
                  </a:cubicBezTo>
                  <a:cubicBezTo>
                    <a:pt x="40" y="24"/>
                    <a:pt x="37" y="22"/>
                    <a:pt x="42" y="16"/>
                  </a:cubicBezTo>
                  <a:cubicBezTo>
                    <a:pt x="47" y="10"/>
                    <a:pt x="45" y="12"/>
                    <a:pt x="53" y="11"/>
                  </a:cubicBezTo>
                  <a:cubicBezTo>
                    <a:pt x="60" y="10"/>
                    <a:pt x="58" y="15"/>
                    <a:pt x="61" y="16"/>
                  </a:cubicBezTo>
                  <a:cubicBezTo>
                    <a:pt x="61" y="16"/>
                    <a:pt x="68" y="18"/>
                    <a:pt x="75" y="18"/>
                  </a:cubicBezTo>
                  <a:cubicBezTo>
                    <a:pt x="82" y="18"/>
                    <a:pt x="84" y="16"/>
                    <a:pt x="81" y="16"/>
                  </a:cubicBezTo>
                  <a:cubicBezTo>
                    <a:pt x="78" y="16"/>
                    <a:pt x="72" y="16"/>
                    <a:pt x="67" y="12"/>
                  </a:cubicBezTo>
                  <a:cubicBezTo>
                    <a:pt x="62" y="7"/>
                    <a:pt x="46" y="6"/>
                    <a:pt x="46" y="6"/>
                  </a:cubicBezTo>
                  <a:cubicBezTo>
                    <a:pt x="46" y="6"/>
                    <a:pt x="50" y="6"/>
                    <a:pt x="53" y="6"/>
                  </a:cubicBezTo>
                  <a:cubicBezTo>
                    <a:pt x="55" y="7"/>
                    <a:pt x="64" y="7"/>
                    <a:pt x="70" y="7"/>
                  </a:cubicBezTo>
                  <a:cubicBezTo>
                    <a:pt x="76" y="7"/>
                    <a:pt x="78" y="7"/>
                    <a:pt x="86" y="5"/>
                  </a:cubicBezTo>
                  <a:cubicBezTo>
                    <a:pt x="94" y="3"/>
                    <a:pt x="91" y="0"/>
                    <a:pt x="91" y="0"/>
                  </a:cubicBezTo>
                  <a:cubicBezTo>
                    <a:pt x="91" y="0"/>
                    <a:pt x="77" y="0"/>
                    <a:pt x="71" y="0"/>
                  </a:cubicBezTo>
                  <a:cubicBezTo>
                    <a:pt x="64" y="0"/>
                    <a:pt x="58" y="0"/>
                    <a:pt x="50" y="0"/>
                  </a:cubicBezTo>
                  <a:cubicBezTo>
                    <a:pt x="42" y="0"/>
                    <a:pt x="39" y="2"/>
                    <a:pt x="27" y="2"/>
                  </a:cubicBezTo>
                  <a:cubicBezTo>
                    <a:pt x="15" y="2"/>
                    <a:pt x="13" y="2"/>
                    <a:pt x="7" y="3"/>
                  </a:cubicBezTo>
                  <a:cubicBezTo>
                    <a:pt x="1" y="3"/>
                    <a:pt x="1" y="6"/>
                    <a:pt x="1" y="10"/>
                  </a:cubicBezTo>
                  <a:cubicBezTo>
                    <a:pt x="0" y="14"/>
                    <a:pt x="7" y="14"/>
                    <a:pt x="12" y="14"/>
                  </a:cubicBezTo>
                  <a:close/>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71" name="Freeform 603"/>
            <p:cNvSpPr/>
            <p:nvPr/>
          </p:nvSpPr>
          <p:spPr bwMode="auto">
            <a:xfrm>
              <a:off x="7592079" y="1973814"/>
              <a:ext cx="160671" cy="61114"/>
            </a:xfrm>
            <a:custGeom>
              <a:avLst/>
              <a:gdLst>
                <a:gd name="T0" fmla="*/ 15 w 69"/>
                <a:gd name="T1" fmla="*/ 9 h 26"/>
                <a:gd name="T2" fmla="*/ 12 w 69"/>
                <a:gd name="T3" fmla="*/ 11 h 26"/>
                <a:gd name="T4" fmla="*/ 2 w 69"/>
                <a:gd name="T5" fmla="*/ 16 h 26"/>
                <a:gd name="T6" fmla="*/ 12 w 69"/>
                <a:gd name="T7" fmla="*/ 18 h 26"/>
                <a:gd name="T8" fmla="*/ 6 w 69"/>
                <a:gd name="T9" fmla="*/ 22 h 26"/>
                <a:gd name="T10" fmla="*/ 16 w 69"/>
                <a:gd name="T11" fmla="*/ 23 h 26"/>
                <a:gd name="T12" fmla="*/ 28 w 69"/>
                <a:gd name="T13" fmla="*/ 26 h 26"/>
                <a:gd name="T14" fmla="*/ 36 w 69"/>
                <a:gd name="T15" fmla="*/ 24 h 26"/>
                <a:gd name="T16" fmla="*/ 54 w 69"/>
                <a:gd name="T17" fmla="*/ 18 h 26"/>
                <a:gd name="T18" fmla="*/ 69 w 69"/>
                <a:gd name="T19" fmla="*/ 9 h 26"/>
                <a:gd name="T20" fmla="*/ 52 w 69"/>
                <a:gd name="T21" fmla="*/ 2 h 26"/>
                <a:gd name="T22" fmla="*/ 42 w 69"/>
                <a:gd name="T23" fmla="*/ 3 h 26"/>
                <a:gd name="T24" fmla="*/ 32 w 69"/>
                <a:gd name="T25" fmla="*/ 5 h 26"/>
                <a:gd name="T26" fmla="*/ 22 w 69"/>
                <a:gd name="T27" fmla="*/ 8 h 26"/>
                <a:gd name="T28" fmla="*/ 18 w 69"/>
                <a:gd name="T29" fmla="*/ 3 h 26"/>
                <a:gd name="T30" fmla="*/ 1 w 69"/>
                <a:gd name="T31" fmla="*/ 10 h 26"/>
                <a:gd name="T32" fmla="*/ 15 w 69"/>
                <a:gd name="T3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26">
                  <a:moveTo>
                    <a:pt x="15" y="9"/>
                  </a:moveTo>
                  <a:cubicBezTo>
                    <a:pt x="20" y="8"/>
                    <a:pt x="14" y="11"/>
                    <a:pt x="12" y="11"/>
                  </a:cubicBezTo>
                  <a:cubicBezTo>
                    <a:pt x="11" y="11"/>
                    <a:pt x="2" y="16"/>
                    <a:pt x="2" y="16"/>
                  </a:cubicBezTo>
                  <a:cubicBezTo>
                    <a:pt x="6" y="16"/>
                    <a:pt x="8" y="17"/>
                    <a:pt x="12" y="18"/>
                  </a:cubicBezTo>
                  <a:cubicBezTo>
                    <a:pt x="10" y="19"/>
                    <a:pt x="9" y="20"/>
                    <a:pt x="6" y="22"/>
                  </a:cubicBezTo>
                  <a:cubicBezTo>
                    <a:pt x="6" y="22"/>
                    <a:pt x="15" y="21"/>
                    <a:pt x="16" y="23"/>
                  </a:cubicBezTo>
                  <a:cubicBezTo>
                    <a:pt x="18" y="24"/>
                    <a:pt x="24" y="26"/>
                    <a:pt x="28" y="26"/>
                  </a:cubicBezTo>
                  <a:cubicBezTo>
                    <a:pt x="32" y="25"/>
                    <a:pt x="36" y="25"/>
                    <a:pt x="36" y="24"/>
                  </a:cubicBezTo>
                  <a:cubicBezTo>
                    <a:pt x="37" y="22"/>
                    <a:pt x="47" y="19"/>
                    <a:pt x="54" y="18"/>
                  </a:cubicBezTo>
                  <a:cubicBezTo>
                    <a:pt x="62" y="17"/>
                    <a:pt x="69" y="9"/>
                    <a:pt x="69" y="9"/>
                  </a:cubicBezTo>
                  <a:cubicBezTo>
                    <a:pt x="69" y="4"/>
                    <a:pt x="58" y="0"/>
                    <a:pt x="52" y="2"/>
                  </a:cubicBezTo>
                  <a:cubicBezTo>
                    <a:pt x="46" y="5"/>
                    <a:pt x="47" y="3"/>
                    <a:pt x="42" y="3"/>
                  </a:cubicBezTo>
                  <a:cubicBezTo>
                    <a:pt x="37" y="3"/>
                    <a:pt x="35" y="4"/>
                    <a:pt x="32" y="5"/>
                  </a:cubicBezTo>
                  <a:cubicBezTo>
                    <a:pt x="29" y="7"/>
                    <a:pt x="25" y="7"/>
                    <a:pt x="22" y="8"/>
                  </a:cubicBezTo>
                  <a:cubicBezTo>
                    <a:pt x="18" y="8"/>
                    <a:pt x="21" y="5"/>
                    <a:pt x="18" y="3"/>
                  </a:cubicBezTo>
                  <a:cubicBezTo>
                    <a:pt x="15" y="1"/>
                    <a:pt x="0" y="7"/>
                    <a:pt x="1" y="10"/>
                  </a:cubicBezTo>
                  <a:cubicBezTo>
                    <a:pt x="3" y="12"/>
                    <a:pt x="9" y="9"/>
                    <a:pt x="15" y="9"/>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2" name="Freeform 604"/>
            <p:cNvSpPr/>
            <p:nvPr/>
          </p:nvSpPr>
          <p:spPr bwMode="auto">
            <a:xfrm>
              <a:off x="6669452" y="3279884"/>
              <a:ext cx="510599" cy="1014298"/>
            </a:xfrm>
            <a:custGeom>
              <a:avLst/>
              <a:gdLst>
                <a:gd name="T0" fmla="*/ 115 w 219"/>
                <a:gd name="T1" fmla="*/ 413 h 435"/>
                <a:gd name="T2" fmla="*/ 117 w 219"/>
                <a:gd name="T3" fmla="*/ 421 h 435"/>
                <a:gd name="T4" fmla="*/ 121 w 219"/>
                <a:gd name="T5" fmla="*/ 414 h 435"/>
                <a:gd name="T6" fmla="*/ 128 w 219"/>
                <a:gd name="T7" fmla="*/ 399 h 435"/>
                <a:gd name="T8" fmla="*/ 130 w 219"/>
                <a:gd name="T9" fmla="*/ 387 h 435"/>
                <a:gd name="T10" fmla="*/ 125 w 219"/>
                <a:gd name="T11" fmla="*/ 369 h 435"/>
                <a:gd name="T12" fmla="*/ 139 w 219"/>
                <a:gd name="T13" fmla="*/ 353 h 435"/>
                <a:gd name="T14" fmla="*/ 157 w 219"/>
                <a:gd name="T15" fmla="*/ 342 h 435"/>
                <a:gd name="T16" fmla="*/ 173 w 219"/>
                <a:gd name="T17" fmla="*/ 342 h 435"/>
                <a:gd name="T18" fmla="*/ 175 w 219"/>
                <a:gd name="T19" fmla="*/ 336 h 435"/>
                <a:gd name="T20" fmla="*/ 180 w 219"/>
                <a:gd name="T21" fmla="*/ 333 h 435"/>
                <a:gd name="T22" fmla="*/ 182 w 219"/>
                <a:gd name="T23" fmla="*/ 321 h 435"/>
                <a:gd name="T24" fmla="*/ 186 w 219"/>
                <a:gd name="T25" fmla="*/ 310 h 435"/>
                <a:gd name="T26" fmla="*/ 186 w 219"/>
                <a:gd name="T27" fmla="*/ 298 h 435"/>
                <a:gd name="T28" fmla="*/ 189 w 219"/>
                <a:gd name="T29" fmla="*/ 288 h 435"/>
                <a:gd name="T30" fmla="*/ 189 w 219"/>
                <a:gd name="T31" fmla="*/ 245 h 435"/>
                <a:gd name="T32" fmla="*/ 194 w 219"/>
                <a:gd name="T33" fmla="*/ 243 h 435"/>
                <a:gd name="T34" fmla="*/ 197 w 219"/>
                <a:gd name="T35" fmla="*/ 235 h 435"/>
                <a:gd name="T36" fmla="*/ 200 w 219"/>
                <a:gd name="T37" fmla="*/ 223 h 435"/>
                <a:gd name="T38" fmla="*/ 209 w 219"/>
                <a:gd name="T39" fmla="*/ 214 h 435"/>
                <a:gd name="T40" fmla="*/ 218 w 219"/>
                <a:gd name="T41" fmla="*/ 194 h 435"/>
                <a:gd name="T42" fmla="*/ 215 w 219"/>
                <a:gd name="T43" fmla="*/ 171 h 435"/>
                <a:gd name="T44" fmla="*/ 213 w 219"/>
                <a:gd name="T45" fmla="*/ 160 h 435"/>
                <a:gd name="T46" fmla="*/ 200 w 219"/>
                <a:gd name="T47" fmla="*/ 158 h 435"/>
                <a:gd name="T48" fmla="*/ 188 w 219"/>
                <a:gd name="T49" fmla="*/ 146 h 435"/>
                <a:gd name="T50" fmla="*/ 176 w 219"/>
                <a:gd name="T51" fmla="*/ 135 h 435"/>
                <a:gd name="T52" fmla="*/ 167 w 219"/>
                <a:gd name="T53" fmla="*/ 135 h 435"/>
                <a:gd name="T54" fmla="*/ 157 w 219"/>
                <a:gd name="T55" fmla="*/ 135 h 435"/>
                <a:gd name="T56" fmla="*/ 142 w 219"/>
                <a:gd name="T57" fmla="*/ 135 h 435"/>
                <a:gd name="T58" fmla="*/ 139 w 219"/>
                <a:gd name="T59" fmla="*/ 138 h 435"/>
                <a:gd name="T60" fmla="*/ 140 w 219"/>
                <a:gd name="T61" fmla="*/ 128 h 435"/>
                <a:gd name="T62" fmla="*/ 133 w 219"/>
                <a:gd name="T63" fmla="*/ 120 h 435"/>
                <a:gd name="T64" fmla="*/ 120 w 219"/>
                <a:gd name="T65" fmla="*/ 113 h 435"/>
                <a:gd name="T66" fmla="*/ 111 w 219"/>
                <a:gd name="T67" fmla="*/ 116 h 435"/>
                <a:gd name="T68" fmla="*/ 109 w 219"/>
                <a:gd name="T69" fmla="*/ 119 h 435"/>
                <a:gd name="T70" fmla="*/ 111 w 219"/>
                <a:gd name="T71" fmla="*/ 112 h 435"/>
                <a:gd name="T72" fmla="*/ 104 w 219"/>
                <a:gd name="T73" fmla="*/ 107 h 435"/>
                <a:gd name="T74" fmla="*/ 96 w 219"/>
                <a:gd name="T75" fmla="*/ 106 h 435"/>
                <a:gd name="T76" fmla="*/ 97 w 219"/>
                <a:gd name="T77" fmla="*/ 100 h 435"/>
                <a:gd name="T78" fmla="*/ 101 w 219"/>
                <a:gd name="T79" fmla="*/ 92 h 435"/>
                <a:gd name="T80" fmla="*/ 97 w 219"/>
                <a:gd name="T81" fmla="*/ 87 h 435"/>
                <a:gd name="T82" fmla="*/ 93 w 219"/>
                <a:gd name="T83" fmla="*/ 76 h 435"/>
                <a:gd name="T84" fmla="*/ 90 w 219"/>
                <a:gd name="T85" fmla="*/ 64 h 435"/>
                <a:gd name="T86" fmla="*/ 87 w 219"/>
                <a:gd name="T87" fmla="*/ 61 h 435"/>
                <a:gd name="T88" fmla="*/ 86 w 219"/>
                <a:gd name="T89" fmla="*/ 61 h 435"/>
                <a:gd name="T90" fmla="*/ 71 w 219"/>
                <a:gd name="T91" fmla="*/ 49 h 435"/>
                <a:gd name="T92" fmla="*/ 69 w 219"/>
                <a:gd name="T93" fmla="*/ 49 h 435"/>
                <a:gd name="T94" fmla="*/ 58 w 219"/>
                <a:gd name="T95" fmla="*/ 46 h 435"/>
                <a:gd name="T96" fmla="*/ 49 w 219"/>
                <a:gd name="T97" fmla="*/ 47 h 435"/>
                <a:gd name="T98" fmla="*/ 49 w 219"/>
                <a:gd name="T99" fmla="*/ 46 h 435"/>
                <a:gd name="T100" fmla="*/ 40 w 219"/>
                <a:gd name="T101" fmla="*/ 38 h 435"/>
                <a:gd name="T102" fmla="*/ 30 w 219"/>
                <a:gd name="T103" fmla="*/ 23 h 435"/>
                <a:gd name="T104" fmla="*/ 30 w 219"/>
                <a:gd name="T105" fmla="*/ 23 h 435"/>
                <a:gd name="T106" fmla="*/ 20 w 219"/>
                <a:gd name="T107" fmla="*/ 20 h 435"/>
                <a:gd name="T108" fmla="*/ 24 w 219"/>
                <a:gd name="T109" fmla="*/ 12 h 435"/>
                <a:gd name="T110" fmla="*/ 17 w 219"/>
                <a:gd name="T111" fmla="*/ 9 h 435"/>
                <a:gd name="T112" fmla="*/ 11 w 219"/>
                <a:gd name="T113" fmla="*/ 3 h 435"/>
                <a:gd name="T114" fmla="*/ 16 w 219"/>
                <a:gd name="T115" fmla="*/ 1 h 435"/>
                <a:gd name="T116" fmla="*/ 2 w 219"/>
                <a:gd name="T117" fmla="*/ 0 h 435"/>
                <a:gd name="T118" fmla="*/ 0 w 219"/>
                <a:gd name="T119" fmla="*/ 51 h 435"/>
                <a:gd name="T120" fmla="*/ 111 w 219"/>
                <a:gd name="T121" fmla="*/ 435 h 435"/>
                <a:gd name="T122" fmla="*/ 112 w 219"/>
                <a:gd name="T123" fmla="*/ 426 h 435"/>
                <a:gd name="T124" fmla="*/ 115 w 219"/>
                <a:gd name="T125" fmla="*/ 4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9" h="435">
                  <a:moveTo>
                    <a:pt x="115" y="413"/>
                  </a:moveTo>
                  <a:cubicBezTo>
                    <a:pt x="115" y="413"/>
                    <a:pt x="118" y="416"/>
                    <a:pt x="117" y="421"/>
                  </a:cubicBezTo>
                  <a:cubicBezTo>
                    <a:pt x="115" y="426"/>
                    <a:pt x="118" y="422"/>
                    <a:pt x="121" y="414"/>
                  </a:cubicBezTo>
                  <a:cubicBezTo>
                    <a:pt x="123" y="406"/>
                    <a:pt x="123" y="403"/>
                    <a:pt x="128" y="399"/>
                  </a:cubicBezTo>
                  <a:cubicBezTo>
                    <a:pt x="133" y="394"/>
                    <a:pt x="134" y="393"/>
                    <a:pt x="130" y="387"/>
                  </a:cubicBezTo>
                  <a:cubicBezTo>
                    <a:pt x="127" y="380"/>
                    <a:pt x="121" y="373"/>
                    <a:pt x="125" y="369"/>
                  </a:cubicBezTo>
                  <a:cubicBezTo>
                    <a:pt x="129" y="364"/>
                    <a:pt x="136" y="356"/>
                    <a:pt x="139" y="353"/>
                  </a:cubicBezTo>
                  <a:cubicBezTo>
                    <a:pt x="142" y="350"/>
                    <a:pt x="151" y="340"/>
                    <a:pt x="157" y="342"/>
                  </a:cubicBezTo>
                  <a:cubicBezTo>
                    <a:pt x="162" y="343"/>
                    <a:pt x="173" y="344"/>
                    <a:pt x="173" y="342"/>
                  </a:cubicBezTo>
                  <a:cubicBezTo>
                    <a:pt x="173" y="341"/>
                    <a:pt x="170" y="336"/>
                    <a:pt x="175" y="336"/>
                  </a:cubicBezTo>
                  <a:cubicBezTo>
                    <a:pt x="180" y="336"/>
                    <a:pt x="180" y="333"/>
                    <a:pt x="180" y="333"/>
                  </a:cubicBezTo>
                  <a:cubicBezTo>
                    <a:pt x="181" y="328"/>
                    <a:pt x="181" y="326"/>
                    <a:pt x="182" y="321"/>
                  </a:cubicBezTo>
                  <a:cubicBezTo>
                    <a:pt x="182" y="321"/>
                    <a:pt x="186" y="314"/>
                    <a:pt x="186" y="310"/>
                  </a:cubicBezTo>
                  <a:cubicBezTo>
                    <a:pt x="186" y="307"/>
                    <a:pt x="186" y="303"/>
                    <a:pt x="186" y="298"/>
                  </a:cubicBezTo>
                  <a:cubicBezTo>
                    <a:pt x="186" y="294"/>
                    <a:pt x="189" y="295"/>
                    <a:pt x="189" y="288"/>
                  </a:cubicBezTo>
                  <a:cubicBezTo>
                    <a:pt x="189" y="281"/>
                    <a:pt x="189" y="254"/>
                    <a:pt x="189" y="245"/>
                  </a:cubicBezTo>
                  <a:cubicBezTo>
                    <a:pt x="189" y="235"/>
                    <a:pt x="193" y="241"/>
                    <a:pt x="194" y="243"/>
                  </a:cubicBezTo>
                  <a:cubicBezTo>
                    <a:pt x="195" y="245"/>
                    <a:pt x="194" y="242"/>
                    <a:pt x="197" y="235"/>
                  </a:cubicBezTo>
                  <a:cubicBezTo>
                    <a:pt x="200" y="228"/>
                    <a:pt x="198" y="227"/>
                    <a:pt x="200" y="223"/>
                  </a:cubicBezTo>
                  <a:cubicBezTo>
                    <a:pt x="202" y="220"/>
                    <a:pt x="204" y="219"/>
                    <a:pt x="209" y="214"/>
                  </a:cubicBezTo>
                  <a:cubicBezTo>
                    <a:pt x="214" y="210"/>
                    <a:pt x="218" y="205"/>
                    <a:pt x="218" y="194"/>
                  </a:cubicBezTo>
                  <a:cubicBezTo>
                    <a:pt x="218" y="183"/>
                    <a:pt x="217" y="177"/>
                    <a:pt x="215" y="171"/>
                  </a:cubicBezTo>
                  <a:cubicBezTo>
                    <a:pt x="213" y="165"/>
                    <a:pt x="219" y="160"/>
                    <a:pt x="213" y="160"/>
                  </a:cubicBezTo>
                  <a:cubicBezTo>
                    <a:pt x="207" y="160"/>
                    <a:pt x="208" y="164"/>
                    <a:pt x="200" y="158"/>
                  </a:cubicBezTo>
                  <a:cubicBezTo>
                    <a:pt x="193" y="152"/>
                    <a:pt x="190" y="147"/>
                    <a:pt x="188" y="146"/>
                  </a:cubicBezTo>
                  <a:cubicBezTo>
                    <a:pt x="186" y="144"/>
                    <a:pt x="180" y="136"/>
                    <a:pt x="176" y="135"/>
                  </a:cubicBezTo>
                  <a:cubicBezTo>
                    <a:pt x="173" y="135"/>
                    <a:pt x="171" y="135"/>
                    <a:pt x="167" y="135"/>
                  </a:cubicBezTo>
                  <a:cubicBezTo>
                    <a:pt x="163" y="135"/>
                    <a:pt x="160" y="136"/>
                    <a:pt x="157" y="135"/>
                  </a:cubicBezTo>
                  <a:cubicBezTo>
                    <a:pt x="155" y="133"/>
                    <a:pt x="150" y="126"/>
                    <a:pt x="142" y="135"/>
                  </a:cubicBezTo>
                  <a:cubicBezTo>
                    <a:pt x="141" y="136"/>
                    <a:pt x="140" y="137"/>
                    <a:pt x="139" y="138"/>
                  </a:cubicBezTo>
                  <a:cubicBezTo>
                    <a:pt x="140" y="135"/>
                    <a:pt x="140" y="131"/>
                    <a:pt x="140" y="128"/>
                  </a:cubicBezTo>
                  <a:cubicBezTo>
                    <a:pt x="140" y="124"/>
                    <a:pt x="140" y="124"/>
                    <a:pt x="133" y="120"/>
                  </a:cubicBezTo>
                  <a:cubicBezTo>
                    <a:pt x="127" y="117"/>
                    <a:pt x="123" y="114"/>
                    <a:pt x="120" y="113"/>
                  </a:cubicBezTo>
                  <a:cubicBezTo>
                    <a:pt x="117" y="111"/>
                    <a:pt x="113" y="113"/>
                    <a:pt x="111" y="116"/>
                  </a:cubicBezTo>
                  <a:cubicBezTo>
                    <a:pt x="111" y="117"/>
                    <a:pt x="110" y="118"/>
                    <a:pt x="109" y="119"/>
                  </a:cubicBezTo>
                  <a:cubicBezTo>
                    <a:pt x="110" y="117"/>
                    <a:pt x="112" y="114"/>
                    <a:pt x="111" y="112"/>
                  </a:cubicBezTo>
                  <a:cubicBezTo>
                    <a:pt x="110" y="107"/>
                    <a:pt x="107" y="107"/>
                    <a:pt x="104" y="107"/>
                  </a:cubicBezTo>
                  <a:cubicBezTo>
                    <a:pt x="102" y="107"/>
                    <a:pt x="96" y="106"/>
                    <a:pt x="96" y="106"/>
                  </a:cubicBezTo>
                  <a:cubicBezTo>
                    <a:pt x="96" y="106"/>
                    <a:pt x="92" y="102"/>
                    <a:pt x="97" y="100"/>
                  </a:cubicBezTo>
                  <a:cubicBezTo>
                    <a:pt x="101" y="97"/>
                    <a:pt x="102" y="97"/>
                    <a:pt x="101" y="92"/>
                  </a:cubicBezTo>
                  <a:cubicBezTo>
                    <a:pt x="101" y="88"/>
                    <a:pt x="102" y="91"/>
                    <a:pt x="97" y="87"/>
                  </a:cubicBezTo>
                  <a:cubicBezTo>
                    <a:pt x="92" y="82"/>
                    <a:pt x="94" y="81"/>
                    <a:pt x="93" y="76"/>
                  </a:cubicBezTo>
                  <a:cubicBezTo>
                    <a:pt x="92" y="71"/>
                    <a:pt x="90" y="64"/>
                    <a:pt x="90" y="64"/>
                  </a:cubicBezTo>
                  <a:cubicBezTo>
                    <a:pt x="89" y="63"/>
                    <a:pt x="88" y="62"/>
                    <a:pt x="87" y="61"/>
                  </a:cubicBezTo>
                  <a:cubicBezTo>
                    <a:pt x="87" y="61"/>
                    <a:pt x="86" y="61"/>
                    <a:pt x="86" y="61"/>
                  </a:cubicBezTo>
                  <a:cubicBezTo>
                    <a:pt x="86" y="61"/>
                    <a:pt x="74" y="49"/>
                    <a:pt x="71" y="49"/>
                  </a:cubicBezTo>
                  <a:cubicBezTo>
                    <a:pt x="70" y="49"/>
                    <a:pt x="70" y="49"/>
                    <a:pt x="69" y="49"/>
                  </a:cubicBezTo>
                  <a:cubicBezTo>
                    <a:pt x="66" y="49"/>
                    <a:pt x="62" y="46"/>
                    <a:pt x="58" y="46"/>
                  </a:cubicBezTo>
                  <a:cubicBezTo>
                    <a:pt x="53" y="47"/>
                    <a:pt x="49" y="47"/>
                    <a:pt x="49" y="47"/>
                  </a:cubicBezTo>
                  <a:cubicBezTo>
                    <a:pt x="49" y="47"/>
                    <a:pt x="49" y="46"/>
                    <a:pt x="49" y="46"/>
                  </a:cubicBezTo>
                  <a:cubicBezTo>
                    <a:pt x="47" y="44"/>
                    <a:pt x="42" y="38"/>
                    <a:pt x="40" y="38"/>
                  </a:cubicBezTo>
                  <a:cubicBezTo>
                    <a:pt x="37" y="39"/>
                    <a:pt x="35" y="22"/>
                    <a:pt x="30" y="23"/>
                  </a:cubicBezTo>
                  <a:cubicBezTo>
                    <a:pt x="30" y="23"/>
                    <a:pt x="30" y="23"/>
                    <a:pt x="30" y="23"/>
                  </a:cubicBezTo>
                  <a:cubicBezTo>
                    <a:pt x="25" y="23"/>
                    <a:pt x="20" y="20"/>
                    <a:pt x="20" y="20"/>
                  </a:cubicBezTo>
                  <a:cubicBezTo>
                    <a:pt x="20" y="20"/>
                    <a:pt x="26" y="15"/>
                    <a:pt x="24" y="12"/>
                  </a:cubicBezTo>
                  <a:cubicBezTo>
                    <a:pt x="22" y="10"/>
                    <a:pt x="22" y="12"/>
                    <a:pt x="17" y="9"/>
                  </a:cubicBezTo>
                  <a:cubicBezTo>
                    <a:pt x="13" y="6"/>
                    <a:pt x="6" y="3"/>
                    <a:pt x="11" y="3"/>
                  </a:cubicBezTo>
                  <a:cubicBezTo>
                    <a:pt x="17" y="3"/>
                    <a:pt x="16" y="1"/>
                    <a:pt x="16" y="1"/>
                  </a:cubicBezTo>
                  <a:cubicBezTo>
                    <a:pt x="10" y="1"/>
                    <a:pt x="7" y="0"/>
                    <a:pt x="2" y="0"/>
                  </a:cubicBezTo>
                  <a:cubicBezTo>
                    <a:pt x="1" y="17"/>
                    <a:pt x="0" y="34"/>
                    <a:pt x="0" y="51"/>
                  </a:cubicBezTo>
                  <a:cubicBezTo>
                    <a:pt x="0" y="192"/>
                    <a:pt x="41" y="324"/>
                    <a:pt x="111" y="435"/>
                  </a:cubicBezTo>
                  <a:cubicBezTo>
                    <a:pt x="111" y="432"/>
                    <a:pt x="111" y="428"/>
                    <a:pt x="112" y="426"/>
                  </a:cubicBezTo>
                  <a:cubicBezTo>
                    <a:pt x="112" y="420"/>
                    <a:pt x="115" y="413"/>
                    <a:pt x="115" y="413"/>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3" name="Freeform 605"/>
            <p:cNvSpPr/>
            <p:nvPr/>
          </p:nvSpPr>
          <p:spPr bwMode="auto">
            <a:xfrm>
              <a:off x="8731563" y="1796386"/>
              <a:ext cx="189257" cy="95614"/>
            </a:xfrm>
            <a:custGeom>
              <a:avLst/>
              <a:gdLst>
                <a:gd name="T0" fmla="*/ 17 w 81"/>
                <a:gd name="T1" fmla="*/ 36 h 41"/>
                <a:gd name="T2" fmla="*/ 27 w 81"/>
                <a:gd name="T3" fmla="*/ 41 h 41"/>
                <a:gd name="T4" fmla="*/ 43 w 81"/>
                <a:gd name="T5" fmla="*/ 39 h 41"/>
                <a:gd name="T6" fmla="*/ 27 w 81"/>
                <a:gd name="T7" fmla="*/ 23 h 41"/>
                <a:gd name="T8" fmla="*/ 81 w 81"/>
                <a:gd name="T9" fmla="*/ 4 h 41"/>
                <a:gd name="T10" fmla="*/ 73 w 81"/>
                <a:gd name="T11" fmla="*/ 1 h 41"/>
                <a:gd name="T12" fmla="*/ 63 w 81"/>
                <a:gd name="T13" fmla="*/ 3 h 41"/>
                <a:gd name="T14" fmla="*/ 58 w 81"/>
                <a:gd name="T15" fmla="*/ 5 h 41"/>
                <a:gd name="T16" fmla="*/ 38 w 81"/>
                <a:gd name="T17" fmla="*/ 5 h 41"/>
                <a:gd name="T18" fmla="*/ 32 w 81"/>
                <a:gd name="T19" fmla="*/ 9 h 41"/>
                <a:gd name="T20" fmla="*/ 21 w 81"/>
                <a:gd name="T21" fmla="*/ 11 h 41"/>
                <a:gd name="T22" fmla="*/ 15 w 81"/>
                <a:gd name="T23" fmla="*/ 15 h 41"/>
                <a:gd name="T24" fmla="*/ 12 w 81"/>
                <a:gd name="T25" fmla="*/ 18 h 41"/>
                <a:gd name="T26" fmla="*/ 10 w 81"/>
                <a:gd name="T27" fmla="*/ 24 h 41"/>
                <a:gd name="T28" fmla="*/ 7 w 81"/>
                <a:gd name="T29" fmla="*/ 30 h 41"/>
                <a:gd name="T30" fmla="*/ 0 w 81"/>
                <a:gd name="T31" fmla="*/ 34 h 41"/>
                <a:gd name="T32" fmla="*/ 17 w 81"/>
                <a:gd name="T33"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41">
                  <a:moveTo>
                    <a:pt x="17" y="36"/>
                  </a:moveTo>
                  <a:cubicBezTo>
                    <a:pt x="21" y="39"/>
                    <a:pt x="26" y="41"/>
                    <a:pt x="27" y="41"/>
                  </a:cubicBezTo>
                  <a:cubicBezTo>
                    <a:pt x="29" y="41"/>
                    <a:pt x="43" y="39"/>
                    <a:pt x="43" y="39"/>
                  </a:cubicBezTo>
                  <a:cubicBezTo>
                    <a:pt x="37" y="38"/>
                    <a:pt x="16" y="34"/>
                    <a:pt x="27" y="23"/>
                  </a:cubicBezTo>
                  <a:cubicBezTo>
                    <a:pt x="38" y="12"/>
                    <a:pt x="81" y="4"/>
                    <a:pt x="81" y="4"/>
                  </a:cubicBezTo>
                  <a:cubicBezTo>
                    <a:pt x="76" y="0"/>
                    <a:pt x="76" y="1"/>
                    <a:pt x="73" y="1"/>
                  </a:cubicBezTo>
                  <a:cubicBezTo>
                    <a:pt x="70" y="1"/>
                    <a:pt x="66" y="3"/>
                    <a:pt x="63" y="3"/>
                  </a:cubicBezTo>
                  <a:cubicBezTo>
                    <a:pt x="60" y="3"/>
                    <a:pt x="60" y="5"/>
                    <a:pt x="58" y="5"/>
                  </a:cubicBezTo>
                  <a:cubicBezTo>
                    <a:pt x="55" y="5"/>
                    <a:pt x="43" y="5"/>
                    <a:pt x="38" y="5"/>
                  </a:cubicBezTo>
                  <a:cubicBezTo>
                    <a:pt x="34" y="5"/>
                    <a:pt x="35" y="9"/>
                    <a:pt x="32" y="9"/>
                  </a:cubicBezTo>
                  <a:cubicBezTo>
                    <a:pt x="29" y="9"/>
                    <a:pt x="24" y="11"/>
                    <a:pt x="21" y="11"/>
                  </a:cubicBezTo>
                  <a:cubicBezTo>
                    <a:pt x="17" y="11"/>
                    <a:pt x="20" y="15"/>
                    <a:pt x="15" y="15"/>
                  </a:cubicBezTo>
                  <a:cubicBezTo>
                    <a:pt x="10" y="16"/>
                    <a:pt x="14" y="18"/>
                    <a:pt x="12" y="18"/>
                  </a:cubicBezTo>
                  <a:cubicBezTo>
                    <a:pt x="11" y="18"/>
                    <a:pt x="11" y="20"/>
                    <a:pt x="10" y="24"/>
                  </a:cubicBezTo>
                  <a:cubicBezTo>
                    <a:pt x="9" y="27"/>
                    <a:pt x="10" y="28"/>
                    <a:pt x="7" y="30"/>
                  </a:cubicBezTo>
                  <a:cubicBezTo>
                    <a:pt x="3" y="31"/>
                    <a:pt x="0" y="31"/>
                    <a:pt x="0" y="34"/>
                  </a:cubicBezTo>
                  <a:cubicBezTo>
                    <a:pt x="0" y="37"/>
                    <a:pt x="13" y="33"/>
                    <a:pt x="17" y="36"/>
                  </a:cubicBezTo>
                  <a:close/>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74" name="Freeform 606"/>
            <p:cNvSpPr/>
            <p:nvPr/>
          </p:nvSpPr>
          <p:spPr bwMode="auto">
            <a:xfrm>
              <a:off x="8075078" y="2487371"/>
              <a:ext cx="34500" cy="55200"/>
            </a:xfrm>
            <a:custGeom>
              <a:avLst/>
              <a:gdLst>
                <a:gd name="T0" fmla="*/ 10 w 15"/>
                <a:gd name="T1" fmla="*/ 0 h 24"/>
                <a:gd name="T2" fmla="*/ 7 w 15"/>
                <a:gd name="T3" fmla="*/ 1 h 24"/>
                <a:gd name="T4" fmla="*/ 4 w 15"/>
                <a:gd name="T5" fmla="*/ 3 h 24"/>
                <a:gd name="T6" fmla="*/ 0 w 15"/>
                <a:gd name="T7" fmla="*/ 5 h 24"/>
                <a:gd name="T8" fmla="*/ 2 w 15"/>
                <a:gd name="T9" fmla="*/ 10 h 24"/>
                <a:gd name="T10" fmla="*/ 2 w 15"/>
                <a:gd name="T11" fmla="*/ 24 h 24"/>
                <a:gd name="T12" fmla="*/ 6 w 15"/>
                <a:gd name="T13" fmla="*/ 24 h 24"/>
                <a:gd name="T14" fmla="*/ 8 w 15"/>
                <a:gd name="T15" fmla="*/ 21 h 24"/>
                <a:gd name="T16" fmla="*/ 12 w 15"/>
                <a:gd name="T17" fmla="*/ 20 h 24"/>
                <a:gd name="T18" fmla="*/ 14 w 15"/>
                <a:gd name="T19" fmla="*/ 5 h 24"/>
                <a:gd name="T20" fmla="*/ 11 w 15"/>
                <a:gd name="T21" fmla="*/ 1 h 24"/>
                <a:gd name="T22" fmla="*/ 10 w 15"/>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4">
                  <a:moveTo>
                    <a:pt x="10" y="0"/>
                  </a:moveTo>
                  <a:cubicBezTo>
                    <a:pt x="9" y="0"/>
                    <a:pt x="7" y="1"/>
                    <a:pt x="7" y="1"/>
                  </a:cubicBezTo>
                  <a:cubicBezTo>
                    <a:pt x="6" y="2"/>
                    <a:pt x="5" y="2"/>
                    <a:pt x="4" y="3"/>
                  </a:cubicBezTo>
                  <a:cubicBezTo>
                    <a:pt x="2" y="4"/>
                    <a:pt x="1" y="4"/>
                    <a:pt x="0" y="5"/>
                  </a:cubicBezTo>
                  <a:cubicBezTo>
                    <a:pt x="1" y="7"/>
                    <a:pt x="1" y="8"/>
                    <a:pt x="2" y="10"/>
                  </a:cubicBezTo>
                  <a:cubicBezTo>
                    <a:pt x="2" y="16"/>
                    <a:pt x="2" y="19"/>
                    <a:pt x="2" y="24"/>
                  </a:cubicBezTo>
                  <a:cubicBezTo>
                    <a:pt x="4" y="24"/>
                    <a:pt x="5" y="24"/>
                    <a:pt x="6" y="24"/>
                  </a:cubicBezTo>
                  <a:cubicBezTo>
                    <a:pt x="7" y="23"/>
                    <a:pt x="8" y="22"/>
                    <a:pt x="8" y="21"/>
                  </a:cubicBezTo>
                  <a:cubicBezTo>
                    <a:pt x="10" y="20"/>
                    <a:pt x="11" y="20"/>
                    <a:pt x="12" y="20"/>
                  </a:cubicBezTo>
                  <a:cubicBezTo>
                    <a:pt x="12" y="20"/>
                    <a:pt x="15" y="6"/>
                    <a:pt x="14" y="5"/>
                  </a:cubicBezTo>
                  <a:cubicBezTo>
                    <a:pt x="14" y="5"/>
                    <a:pt x="12" y="2"/>
                    <a:pt x="11" y="1"/>
                  </a:cubicBezTo>
                  <a:cubicBezTo>
                    <a:pt x="11" y="0"/>
                    <a:pt x="11" y="0"/>
                    <a:pt x="10" y="0"/>
                  </a:cubicBezTo>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75" name="Freeform 607"/>
            <p:cNvSpPr/>
            <p:nvPr/>
          </p:nvSpPr>
          <p:spPr bwMode="auto">
            <a:xfrm>
              <a:off x="8079021" y="2453856"/>
              <a:ext cx="23657" cy="28586"/>
            </a:xfrm>
            <a:custGeom>
              <a:avLst/>
              <a:gdLst>
                <a:gd name="T0" fmla="*/ 5 w 10"/>
                <a:gd name="T1" fmla="*/ 0 h 12"/>
                <a:gd name="T2" fmla="*/ 2 w 10"/>
                <a:gd name="T3" fmla="*/ 2 h 12"/>
                <a:gd name="T4" fmla="*/ 5 w 10"/>
                <a:gd name="T5" fmla="*/ 12 h 12"/>
                <a:gd name="T6" fmla="*/ 5 w 10"/>
                <a:gd name="T7" fmla="*/ 12 h 12"/>
                <a:gd name="T8" fmla="*/ 10 w 10"/>
                <a:gd name="T9" fmla="*/ 5 h 12"/>
                <a:gd name="T10" fmla="*/ 5 w 10"/>
                <a:gd name="T11" fmla="*/ 0 h 12"/>
              </a:gdLst>
              <a:ahLst/>
              <a:cxnLst>
                <a:cxn ang="0">
                  <a:pos x="T0" y="T1"/>
                </a:cxn>
                <a:cxn ang="0">
                  <a:pos x="T2" y="T3"/>
                </a:cxn>
                <a:cxn ang="0">
                  <a:pos x="T4" y="T5"/>
                </a:cxn>
                <a:cxn ang="0">
                  <a:pos x="T6" y="T7"/>
                </a:cxn>
                <a:cxn ang="0">
                  <a:pos x="T8" y="T9"/>
                </a:cxn>
                <a:cxn ang="0">
                  <a:pos x="T10" y="T11"/>
                </a:cxn>
              </a:cxnLst>
              <a:rect l="0" t="0" r="r" b="b"/>
              <a:pathLst>
                <a:path w="10" h="12">
                  <a:moveTo>
                    <a:pt x="5" y="0"/>
                  </a:moveTo>
                  <a:cubicBezTo>
                    <a:pt x="4" y="0"/>
                    <a:pt x="3" y="1"/>
                    <a:pt x="2" y="2"/>
                  </a:cubicBezTo>
                  <a:cubicBezTo>
                    <a:pt x="2" y="2"/>
                    <a:pt x="0" y="12"/>
                    <a:pt x="5" y="12"/>
                  </a:cubicBezTo>
                  <a:cubicBezTo>
                    <a:pt x="5" y="12"/>
                    <a:pt x="5" y="12"/>
                    <a:pt x="5" y="12"/>
                  </a:cubicBezTo>
                  <a:cubicBezTo>
                    <a:pt x="9" y="12"/>
                    <a:pt x="10" y="9"/>
                    <a:pt x="10" y="5"/>
                  </a:cubicBezTo>
                  <a:cubicBezTo>
                    <a:pt x="10" y="2"/>
                    <a:pt x="7" y="0"/>
                    <a:pt x="5" y="0"/>
                  </a:cubicBezTo>
                </a:path>
              </a:pathLst>
            </a:custGeom>
            <a:solidFill>
              <a:schemeClr val="accent2"/>
            </a:solidFill>
            <a:ln>
              <a:noFill/>
            </a:ln>
          </p:spPr>
          <p:txBody>
            <a:bodyPr vert="horz" wrap="square" lIns="91440" tIns="45720" rIns="91440" bIns="45720" numCol="1" anchor="t" anchorCtr="0" compatLnSpc="1"/>
            <a:lstStyle/>
            <a:p>
              <a:endParaRPr lang="en-GB">
                <a:cs typeface="+mn-ea"/>
                <a:sym typeface="+mn-lt"/>
              </a:endParaRPr>
            </a:p>
          </p:txBody>
        </p:sp>
        <p:sp>
          <p:nvSpPr>
            <p:cNvPr id="176" name="Freeform 608"/>
            <p:cNvSpPr/>
            <p:nvPr/>
          </p:nvSpPr>
          <p:spPr bwMode="auto">
            <a:xfrm>
              <a:off x="9610818" y="3249326"/>
              <a:ext cx="63086" cy="114343"/>
            </a:xfrm>
            <a:custGeom>
              <a:avLst/>
              <a:gdLst>
                <a:gd name="T0" fmla="*/ 7 w 27"/>
                <a:gd name="T1" fmla="*/ 7 h 49"/>
                <a:gd name="T2" fmla="*/ 13 w 27"/>
                <a:gd name="T3" fmla="*/ 47 h 49"/>
                <a:gd name="T4" fmla="*/ 22 w 27"/>
                <a:gd name="T5" fmla="*/ 26 h 49"/>
                <a:gd name="T6" fmla="*/ 7 w 27"/>
                <a:gd name="T7" fmla="*/ 7 h 49"/>
              </a:gdLst>
              <a:ahLst/>
              <a:cxnLst>
                <a:cxn ang="0">
                  <a:pos x="T0" y="T1"/>
                </a:cxn>
                <a:cxn ang="0">
                  <a:pos x="T2" y="T3"/>
                </a:cxn>
                <a:cxn ang="0">
                  <a:pos x="T4" y="T5"/>
                </a:cxn>
                <a:cxn ang="0">
                  <a:pos x="T6" y="T7"/>
                </a:cxn>
              </a:cxnLst>
              <a:rect l="0" t="0" r="r" b="b"/>
              <a:pathLst>
                <a:path w="27" h="49">
                  <a:moveTo>
                    <a:pt x="7" y="7"/>
                  </a:moveTo>
                  <a:cubicBezTo>
                    <a:pt x="7" y="9"/>
                    <a:pt x="0" y="49"/>
                    <a:pt x="13" y="47"/>
                  </a:cubicBezTo>
                  <a:cubicBezTo>
                    <a:pt x="25" y="44"/>
                    <a:pt x="27" y="33"/>
                    <a:pt x="22" y="26"/>
                  </a:cubicBezTo>
                  <a:cubicBezTo>
                    <a:pt x="16" y="18"/>
                    <a:pt x="8" y="0"/>
                    <a:pt x="7" y="7"/>
                  </a:cubicBezTo>
                  <a:close/>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77" name="Freeform 609"/>
            <p:cNvSpPr>
              <a:spLocks noEditPoints="1"/>
            </p:cNvSpPr>
            <p:nvPr/>
          </p:nvSpPr>
          <p:spPr bwMode="auto">
            <a:xfrm>
              <a:off x="7520122" y="2582984"/>
              <a:ext cx="1505183" cy="1799912"/>
            </a:xfrm>
            <a:custGeom>
              <a:avLst/>
              <a:gdLst>
                <a:gd name="T0" fmla="*/ 590 w 646"/>
                <a:gd name="T1" fmla="*/ 281 h 772"/>
                <a:gd name="T2" fmla="*/ 566 w 646"/>
                <a:gd name="T3" fmla="*/ 264 h 772"/>
                <a:gd name="T4" fmla="*/ 522 w 646"/>
                <a:gd name="T5" fmla="*/ 205 h 772"/>
                <a:gd name="T6" fmla="*/ 495 w 646"/>
                <a:gd name="T7" fmla="*/ 152 h 772"/>
                <a:gd name="T8" fmla="*/ 470 w 646"/>
                <a:gd name="T9" fmla="*/ 99 h 772"/>
                <a:gd name="T10" fmla="*/ 477 w 646"/>
                <a:gd name="T11" fmla="*/ 89 h 772"/>
                <a:gd name="T12" fmla="*/ 442 w 646"/>
                <a:gd name="T13" fmla="*/ 58 h 772"/>
                <a:gd name="T14" fmla="*/ 384 w 646"/>
                <a:gd name="T15" fmla="*/ 55 h 772"/>
                <a:gd name="T16" fmla="*/ 344 w 646"/>
                <a:gd name="T17" fmla="*/ 66 h 772"/>
                <a:gd name="T18" fmla="*/ 302 w 646"/>
                <a:gd name="T19" fmla="*/ 54 h 772"/>
                <a:gd name="T20" fmla="*/ 263 w 646"/>
                <a:gd name="T21" fmla="*/ 39 h 772"/>
                <a:gd name="T22" fmla="*/ 264 w 646"/>
                <a:gd name="T23" fmla="*/ 3 h 772"/>
                <a:gd name="T24" fmla="*/ 227 w 646"/>
                <a:gd name="T25" fmla="*/ 3 h 772"/>
                <a:gd name="T26" fmla="*/ 170 w 646"/>
                <a:gd name="T27" fmla="*/ 12 h 772"/>
                <a:gd name="T28" fmla="*/ 148 w 646"/>
                <a:gd name="T29" fmla="*/ 24 h 772"/>
                <a:gd name="T30" fmla="*/ 116 w 646"/>
                <a:gd name="T31" fmla="*/ 16 h 772"/>
                <a:gd name="T32" fmla="*/ 94 w 646"/>
                <a:gd name="T33" fmla="*/ 42 h 772"/>
                <a:gd name="T34" fmla="*/ 76 w 646"/>
                <a:gd name="T35" fmla="*/ 78 h 772"/>
                <a:gd name="T36" fmla="*/ 45 w 646"/>
                <a:gd name="T37" fmla="*/ 101 h 772"/>
                <a:gd name="T38" fmla="*/ 9 w 646"/>
                <a:gd name="T39" fmla="*/ 161 h 772"/>
                <a:gd name="T40" fmla="*/ 12 w 646"/>
                <a:gd name="T41" fmla="*/ 200 h 772"/>
                <a:gd name="T42" fmla="*/ 3 w 646"/>
                <a:gd name="T43" fmla="*/ 240 h 772"/>
                <a:gd name="T44" fmla="*/ 5 w 646"/>
                <a:gd name="T45" fmla="*/ 265 h 772"/>
                <a:gd name="T46" fmla="*/ 24 w 646"/>
                <a:gd name="T47" fmla="*/ 284 h 772"/>
                <a:gd name="T48" fmla="*/ 41 w 646"/>
                <a:gd name="T49" fmla="*/ 314 h 772"/>
                <a:gd name="T50" fmla="*/ 79 w 646"/>
                <a:gd name="T51" fmla="*/ 346 h 772"/>
                <a:gd name="T52" fmla="*/ 111 w 646"/>
                <a:gd name="T53" fmla="*/ 340 h 772"/>
                <a:gd name="T54" fmla="*/ 145 w 646"/>
                <a:gd name="T55" fmla="*/ 341 h 772"/>
                <a:gd name="T56" fmla="*/ 173 w 646"/>
                <a:gd name="T57" fmla="*/ 328 h 772"/>
                <a:gd name="T58" fmla="*/ 207 w 646"/>
                <a:gd name="T59" fmla="*/ 344 h 772"/>
                <a:gd name="T60" fmla="*/ 242 w 646"/>
                <a:gd name="T61" fmla="*/ 349 h 772"/>
                <a:gd name="T62" fmla="*/ 245 w 646"/>
                <a:gd name="T63" fmla="*/ 388 h 772"/>
                <a:gd name="T64" fmla="*/ 273 w 646"/>
                <a:gd name="T65" fmla="*/ 459 h 772"/>
                <a:gd name="T66" fmla="*/ 268 w 646"/>
                <a:gd name="T67" fmla="*/ 579 h 772"/>
                <a:gd name="T68" fmla="*/ 313 w 646"/>
                <a:gd name="T69" fmla="*/ 702 h 772"/>
                <a:gd name="T70" fmla="*/ 398 w 646"/>
                <a:gd name="T71" fmla="*/ 756 h 772"/>
                <a:gd name="T72" fmla="*/ 460 w 646"/>
                <a:gd name="T73" fmla="*/ 678 h 772"/>
                <a:gd name="T74" fmla="*/ 500 w 646"/>
                <a:gd name="T75" fmla="*/ 595 h 772"/>
                <a:gd name="T76" fmla="*/ 541 w 646"/>
                <a:gd name="T77" fmla="*/ 530 h 772"/>
                <a:gd name="T78" fmla="*/ 527 w 646"/>
                <a:gd name="T79" fmla="*/ 457 h 772"/>
                <a:gd name="T80" fmla="*/ 551 w 646"/>
                <a:gd name="T81" fmla="*/ 413 h 772"/>
                <a:gd name="T82" fmla="*/ 593 w 646"/>
                <a:gd name="T83" fmla="*/ 372 h 772"/>
                <a:gd name="T84" fmla="*/ 639 w 646"/>
                <a:gd name="T85" fmla="*/ 266 h 772"/>
                <a:gd name="T86" fmla="*/ 481 w 646"/>
                <a:gd name="T87" fmla="*/ 397 h 772"/>
                <a:gd name="T88" fmla="*/ 475 w 646"/>
                <a:gd name="T89" fmla="*/ 390 h 772"/>
                <a:gd name="T90" fmla="*/ 461 w 646"/>
                <a:gd name="T91" fmla="*/ 399 h 772"/>
                <a:gd name="T92" fmla="*/ 460 w 646"/>
                <a:gd name="T93" fmla="*/ 408 h 772"/>
                <a:gd name="T94" fmla="*/ 463 w 646"/>
                <a:gd name="T95" fmla="*/ 418 h 772"/>
                <a:gd name="T96" fmla="*/ 463 w 646"/>
                <a:gd name="T97" fmla="*/ 418 h 772"/>
                <a:gd name="T98" fmla="*/ 479 w 646"/>
                <a:gd name="T99" fmla="*/ 410 h 772"/>
                <a:gd name="T100" fmla="*/ 473 w 646"/>
                <a:gd name="T101" fmla="*/ 417 h 772"/>
                <a:gd name="T102" fmla="*/ 479 w 646"/>
                <a:gd name="T103" fmla="*/ 40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6" h="772">
                  <a:moveTo>
                    <a:pt x="639" y="266"/>
                  </a:moveTo>
                  <a:cubicBezTo>
                    <a:pt x="639" y="266"/>
                    <a:pt x="634" y="270"/>
                    <a:pt x="631" y="273"/>
                  </a:cubicBezTo>
                  <a:cubicBezTo>
                    <a:pt x="628" y="275"/>
                    <a:pt x="623" y="274"/>
                    <a:pt x="614" y="274"/>
                  </a:cubicBezTo>
                  <a:cubicBezTo>
                    <a:pt x="606" y="274"/>
                    <a:pt x="607" y="276"/>
                    <a:pt x="601" y="276"/>
                  </a:cubicBezTo>
                  <a:cubicBezTo>
                    <a:pt x="594" y="276"/>
                    <a:pt x="596" y="280"/>
                    <a:pt x="590" y="281"/>
                  </a:cubicBezTo>
                  <a:cubicBezTo>
                    <a:pt x="584" y="282"/>
                    <a:pt x="580" y="282"/>
                    <a:pt x="576" y="282"/>
                  </a:cubicBezTo>
                  <a:cubicBezTo>
                    <a:pt x="572" y="282"/>
                    <a:pt x="572" y="277"/>
                    <a:pt x="570" y="277"/>
                  </a:cubicBezTo>
                  <a:cubicBezTo>
                    <a:pt x="568" y="277"/>
                    <a:pt x="566" y="275"/>
                    <a:pt x="566" y="273"/>
                  </a:cubicBezTo>
                  <a:cubicBezTo>
                    <a:pt x="566" y="273"/>
                    <a:pt x="566" y="273"/>
                    <a:pt x="566" y="272"/>
                  </a:cubicBezTo>
                  <a:cubicBezTo>
                    <a:pt x="566" y="270"/>
                    <a:pt x="566" y="267"/>
                    <a:pt x="566" y="264"/>
                  </a:cubicBezTo>
                  <a:cubicBezTo>
                    <a:pt x="566" y="260"/>
                    <a:pt x="563" y="257"/>
                    <a:pt x="560" y="255"/>
                  </a:cubicBezTo>
                  <a:cubicBezTo>
                    <a:pt x="557" y="252"/>
                    <a:pt x="557" y="250"/>
                    <a:pt x="553" y="245"/>
                  </a:cubicBezTo>
                  <a:cubicBezTo>
                    <a:pt x="548" y="240"/>
                    <a:pt x="542" y="234"/>
                    <a:pt x="536" y="232"/>
                  </a:cubicBezTo>
                  <a:cubicBezTo>
                    <a:pt x="530" y="231"/>
                    <a:pt x="535" y="229"/>
                    <a:pt x="527" y="217"/>
                  </a:cubicBezTo>
                  <a:cubicBezTo>
                    <a:pt x="519" y="206"/>
                    <a:pt x="524" y="213"/>
                    <a:pt x="522" y="205"/>
                  </a:cubicBezTo>
                  <a:cubicBezTo>
                    <a:pt x="521" y="202"/>
                    <a:pt x="520" y="200"/>
                    <a:pt x="519" y="200"/>
                  </a:cubicBezTo>
                  <a:cubicBezTo>
                    <a:pt x="518" y="198"/>
                    <a:pt x="515" y="198"/>
                    <a:pt x="511" y="194"/>
                  </a:cubicBezTo>
                  <a:cubicBezTo>
                    <a:pt x="505" y="187"/>
                    <a:pt x="506" y="189"/>
                    <a:pt x="505" y="187"/>
                  </a:cubicBezTo>
                  <a:cubicBezTo>
                    <a:pt x="504" y="184"/>
                    <a:pt x="505" y="177"/>
                    <a:pt x="504" y="175"/>
                  </a:cubicBezTo>
                  <a:cubicBezTo>
                    <a:pt x="504" y="173"/>
                    <a:pt x="498" y="159"/>
                    <a:pt x="495" y="152"/>
                  </a:cubicBezTo>
                  <a:cubicBezTo>
                    <a:pt x="493" y="146"/>
                    <a:pt x="488" y="149"/>
                    <a:pt x="490" y="147"/>
                  </a:cubicBezTo>
                  <a:cubicBezTo>
                    <a:pt x="491" y="146"/>
                    <a:pt x="490" y="145"/>
                    <a:pt x="489" y="143"/>
                  </a:cubicBezTo>
                  <a:cubicBezTo>
                    <a:pt x="488" y="141"/>
                    <a:pt x="487" y="138"/>
                    <a:pt x="486" y="133"/>
                  </a:cubicBezTo>
                  <a:cubicBezTo>
                    <a:pt x="484" y="123"/>
                    <a:pt x="479" y="116"/>
                    <a:pt x="474" y="109"/>
                  </a:cubicBezTo>
                  <a:cubicBezTo>
                    <a:pt x="468" y="103"/>
                    <a:pt x="470" y="104"/>
                    <a:pt x="470" y="99"/>
                  </a:cubicBezTo>
                  <a:cubicBezTo>
                    <a:pt x="470" y="94"/>
                    <a:pt x="460" y="86"/>
                    <a:pt x="460" y="83"/>
                  </a:cubicBezTo>
                  <a:cubicBezTo>
                    <a:pt x="460" y="80"/>
                    <a:pt x="457" y="75"/>
                    <a:pt x="458" y="76"/>
                  </a:cubicBezTo>
                  <a:cubicBezTo>
                    <a:pt x="459" y="78"/>
                    <a:pt x="463" y="85"/>
                    <a:pt x="465" y="89"/>
                  </a:cubicBezTo>
                  <a:cubicBezTo>
                    <a:pt x="467" y="92"/>
                    <a:pt x="466" y="91"/>
                    <a:pt x="474" y="98"/>
                  </a:cubicBezTo>
                  <a:cubicBezTo>
                    <a:pt x="482" y="104"/>
                    <a:pt x="476" y="96"/>
                    <a:pt x="477" y="89"/>
                  </a:cubicBezTo>
                  <a:cubicBezTo>
                    <a:pt x="477" y="87"/>
                    <a:pt x="477" y="84"/>
                    <a:pt x="476" y="80"/>
                  </a:cubicBezTo>
                  <a:cubicBezTo>
                    <a:pt x="475" y="72"/>
                    <a:pt x="472" y="63"/>
                    <a:pt x="471" y="63"/>
                  </a:cubicBezTo>
                  <a:cubicBezTo>
                    <a:pt x="469" y="63"/>
                    <a:pt x="467" y="62"/>
                    <a:pt x="462" y="62"/>
                  </a:cubicBezTo>
                  <a:cubicBezTo>
                    <a:pt x="458" y="62"/>
                    <a:pt x="459" y="61"/>
                    <a:pt x="454" y="61"/>
                  </a:cubicBezTo>
                  <a:cubicBezTo>
                    <a:pt x="449" y="61"/>
                    <a:pt x="450" y="58"/>
                    <a:pt x="442" y="58"/>
                  </a:cubicBezTo>
                  <a:cubicBezTo>
                    <a:pt x="434" y="58"/>
                    <a:pt x="433" y="63"/>
                    <a:pt x="427" y="65"/>
                  </a:cubicBezTo>
                  <a:cubicBezTo>
                    <a:pt x="421" y="68"/>
                    <a:pt x="410" y="58"/>
                    <a:pt x="407" y="58"/>
                  </a:cubicBezTo>
                  <a:cubicBezTo>
                    <a:pt x="404" y="57"/>
                    <a:pt x="395" y="58"/>
                    <a:pt x="392" y="58"/>
                  </a:cubicBezTo>
                  <a:cubicBezTo>
                    <a:pt x="391" y="58"/>
                    <a:pt x="389" y="56"/>
                    <a:pt x="387" y="55"/>
                  </a:cubicBezTo>
                  <a:cubicBezTo>
                    <a:pt x="386" y="55"/>
                    <a:pt x="385" y="55"/>
                    <a:pt x="384" y="55"/>
                  </a:cubicBezTo>
                  <a:cubicBezTo>
                    <a:pt x="381" y="55"/>
                    <a:pt x="373" y="50"/>
                    <a:pt x="373" y="50"/>
                  </a:cubicBezTo>
                  <a:cubicBezTo>
                    <a:pt x="373" y="50"/>
                    <a:pt x="370" y="49"/>
                    <a:pt x="366" y="44"/>
                  </a:cubicBezTo>
                  <a:cubicBezTo>
                    <a:pt x="362" y="40"/>
                    <a:pt x="357" y="44"/>
                    <a:pt x="353" y="44"/>
                  </a:cubicBezTo>
                  <a:cubicBezTo>
                    <a:pt x="349" y="44"/>
                    <a:pt x="347" y="49"/>
                    <a:pt x="344" y="52"/>
                  </a:cubicBezTo>
                  <a:cubicBezTo>
                    <a:pt x="341" y="54"/>
                    <a:pt x="344" y="61"/>
                    <a:pt x="344" y="66"/>
                  </a:cubicBezTo>
                  <a:cubicBezTo>
                    <a:pt x="344" y="70"/>
                    <a:pt x="342" y="67"/>
                    <a:pt x="339" y="69"/>
                  </a:cubicBezTo>
                  <a:cubicBezTo>
                    <a:pt x="335" y="72"/>
                    <a:pt x="328" y="70"/>
                    <a:pt x="324" y="67"/>
                  </a:cubicBezTo>
                  <a:cubicBezTo>
                    <a:pt x="321" y="64"/>
                    <a:pt x="323" y="64"/>
                    <a:pt x="320" y="61"/>
                  </a:cubicBezTo>
                  <a:cubicBezTo>
                    <a:pt x="317" y="58"/>
                    <a:pt x="308" y="60"/>
                    <a:pt x="306" y="60"/>
                  </a:cubicBezTo>
                  <a:cubicBezTo>
                    <a:pt x="303" y="60"/>
                    <a:pt x="302" y="60"/>
                    <a:pt x="302" y="54"/>
                  </a:cubicBezTo>
                  <a:cubicBezTo>
                    <a:pt x="301" y="48"/>
                    <a:pt x="297" y="47"/>
                    <a:pt x="297" y="47"/>
                  </a:cubicBezTo>
                  <a:cubicBezTo>
                    <a:pt x="297" y="47"/>
                    <a:pt x="287" y="46"/>
                    <a:pt x="283" y="46"/>
                  </a:cubicBezTo>
                  <a:cubicBezTo>
                    <a:pt x="278" y="46"/>
                    <a:pt x="275" y="45"/>
                    <a:pt x="271" y="45"/>
                  </a:cubicBezTo>
                  <a:cubicBezTo>
                    <a:pt x="270" y="45"/>
                    <a:pt x="268" y="43"/>
                    <a:pt x="267" y="42"/>
                  </a:cubicBezTo>
                  <a:cubicBezTo>
                    <a:pt x="266" y="40"/>
                    <a:pt x="265" y="39"/>
                    <a:pt x="263" y="39"/>
                  </a:cubicBezTo>
                  <a:cubicBezTo>
                    <a:pt x="259" y="39"/>
                    <a:pt x="258" y="36"/>
                    <a:pt x="258" y="36"/>
                  </a:cubicBezTo>
                  <a:cubicBezTo>
                    <a:pt x="258" y="36"/>
                    <a:pt x="256" y="33"/>
                    <a:pt x="256" y="29"/>
                  </a:cubicBezTo>
                  <a:cubicBezTo>
                    <a:pt x="257" y="25"/>
                    <a:pt x="260" y="24"/>
                    <a:pt x="262" y="20"/>
                  </a:cubicBezTo>
                  <a:cubicBezTo>
                    <a:pt x="264" y="18"/>
                    <a:pt x="261" y="13"/>
                    <a:pt x="260" y="11"/>
                  </a:cubicBezTo>
                  <a:cubicBezTo>
                    <a:pt x="258" y="9"/>
                    <a:pt x="264" y="3"/>
                    <a:pt x="264" y="3"/>
                  </a:cubicBezTo>
                  <a:cubicBezTo>
                    <a:pt x="264" y="3"/>
                    <a:pt x="258" y="7"/>
                    <a:pt x="258" y="4"/>
                  </a:cubicBezTo>
                  <a:cubicBezTo>
                    <a:pt x="259" y="1"/>
                    <a:pt x="251" y="0"/>
                    <a:pt x="251" y="0"/>
                  </a:cubicBezTo>
                  <a:cubicBezTo>
                    <a:pt x="248" y="1"/>
                    <a:pt x="246" y="1"/>
                    <a:pt x="243" y="2"/>
                  </a:cubicBezTo>
                  <a:cubicBezTo>
                    <a:pt x="243" y="2"/>
                    <a:pt x="237" y="2"/>
                    <a:pt x="235" y="2"/>
                  </a:cubicBezTo>
                  <a:cubicBezTo>
                    <a:pt x="233" y="2"/>
                    <a:pt x="227" y="3"/>
                    <a:pt x="227" y="3"/>
                  </a:cubicBezTo>
                  <a:cubicBezTo>
                    <a:pt x="223" y="3"/>
                    <a:pt x="221" y="3"/>
                    <a:pt x="217" y="3"/>
                  </a:cubicBezTo>
                  <a:cubicBezTo>
                    <a:pt x="217" y="3"/>
                    <a:pt x="211" y="5"/>
                    <a:pt x="200" y="7"/>
                  </a:cubicBezTo>
                  <a:cubicBezTo>
                    <a:pt x="188" y="9"/>
                    <a:pt x="188" y="8"/>
                    <a:pt x="186" y="8"/>
                  </a:cubicBezTo>
                  <a:cubicBezTo>
                    <a:pt x="184" y="8"/>
                    <a:pt x="180" y="9"/>
                    <a:pt x="180" y="9"/>
                  </a:cubicBezTo>
                  <a:cubicBezTo>
                    <a:pt x="180" y="9"/>
                    <a:pt x="173" y="11"/>
                    <a:pt x="170" y="12"/>
                  </a:cubicBezTo>
                  <a:cubicBezTo>
                    <a:pt x="168" y="14"/>
                    <a:pt x="167" y="16"/>
                    <a:pt x="165" y="16"/>
                  </a:cubicBezTo>
                  <a:cubicBezTo>
                    <a:pt x="162" y="16"/>
                    <a:pt x="160" y="17"/>
                    <a:pt x="155" y="19"/>
                  </a:cubicBezTo>
                  <a:cubicBezTo>
                    <a:pt x="150" y="22"/>
                    <a:pt x="155" y="19"/>
                    <a:pt x="153" y="22"/>
                  </a:cubicBezTo>
                  <a:cubicBezTo>
                    <a:pt x="152" y="24"/>
                    <a:pt x="151" y="24"/>
                    <a:pt x="149" y="24"/>
                  </a:cubicBezTo>
                  <a:cubicBezTo>
                    <a:pt x="149" y="24"/>
                    <a:pt x="148" y="24"/>
                    <a:pt x="148" y="24"/>
                  </a:cubicBezTo>
                  <a:cubicBezTo>
                    <a:pt x="144" y="24"/>
                    <a:pt x="144" y="23"/>
                    <a:pt x="143" y="23"/>
                  </a:cubicBezTo>
                  <a:cubicBezTo>
                    <a:pt x="141" y="22"/>
                    <a:pt x="139" y="23"/>
                    <a:pt x="137" y="23"/>
                  </a:cubicBezTo>
                  <a:cubicBezTo>
                    <a:pt x="134" y="23"/>
                    <a:pt x="131" y="23"/>
                    <a:pt x="129" y="23"/>
                  </a:cubicBezTo>
                  <a:cubicBezTo>
                    <a:pt x="126" y="23"/>
                    <a:pt x="123" y="21"/>
                    <a:pt x="123" y="21"/>
                  </a:cubicBezTo>
                  <a:cubicBezTo>
                    <a:pt x="123" y="21"/>
                    <a:pt x="121" y="17"/>
                    <a:pt x="116" y="16"/>
                  </a:cubicBezTo>
                  <a:cubicBezTo>
                    <a:pt x="112" y="16"/>
                    <a:pt x="113" y="19"/>
                    <a:pt x="113" y="19"/>
                  </a:cubicBezTo>
                  <a:cubicBezTo>
                    <a:pt x="113" y="19"/>
                    <a:pt x="112" y="22"/>
                    <a:pt x="111" y="24"/>
                  </a:cubicBezTo>
                  <a:cubicBezTo>
                    <a:pt x="111" y="26"/>
                    <a:pt x="108" y="29"/>
                    <a:pt x="108" y="32"/>
                  </a:cubicBezTo>
                  <a:cubicBezTo>
                    <a:pt x="108" y="35"/>
                    <a:pt x="103" y="35"/>
                    <a:pt x="102" y="38"/>
                  </a:cubicBezTo>
                  <a:cubicBezTo>
                    <a:pt x="101" y="40"/>
                    <a:pt x="98" y="40"/>
                    <a:pt x="94" y="42"/>
                  </a:cubicBezTo>
                  <a:cubicBezTo>
                    <a:pt x="91" y="44"/>
                    <a:pt x="88" y="44"/>
                    <a:pt x="85" y="48"/>
                  </a:cubicBezTo>
                  <a:cubicBezTo>
                    <a:pt x="83" y="52"/>
                    <a:pt x="80" y="55"/>
                    <a:pt x="79" y="58"/>
                  </a:cubicBezTo>
                  <a:cubicBezTo>
                    <a:pt x="78" y="61"/>
                    <a:pt x="76" y="62"/>
                    <a:pt x="76" y="66"/>
                  </a:cubicBezTo>
                  <a:cubicBezTo>
                    <a:pt x="76" y="69"/>
                    <a:pt x="77" y="74"/>
                    <a:pt x="77" y="74"/>
                  </a:cubicBezTo>
                  <a:cubicBezTo>
                    <a:pt x="76" y="76"/>
                    <a:pt x="76" y="77"/>
                    <a:pt x="76" y="78"/>
                  </a:cubicBezTo>
                  <a:cubicBezTo>
                    <a:pt x="76" y="78"/>
                    <a:pt x="71" y="83"/>
                    <a:pt x="71" y="87"/>
                  </a:cubicBezTo>
                  <a:cubicBezTo>
                    <a:pt x="71" y="91"/>
                    <a:pt x="62" y="91"/>
                    <a:pt x="62" y="91"/>
                  </a:cubicBezTo>
                  <a:cubicBezTo>
                    <a:pt x="62" y="91"/>
                    <a:pt x="55" y="95"/>
                    <a:pt x="54" y="97"/>
                  </a:cubicBezTo>
                  <a:cubicBezTo>
                    <a:pt x="52" y="99"/>
                    <a:pt x="47" y="101"/>
                    <a:pt x="45" y="101"/>
                  </a:cubicBezTo>
                  <a:cubicBezTo>
                    <a:pt x="45" y="101"/>
                    <a:pt x="45" y="101"/>
                    <a:pt x="45" y="101"/>
                  </a:cubicBezTo>
                  <a:cubicBezTo>
                    <a:pt x="43" y="102"/>
                    <a:pt x="46" y="109"/>
                    <a:pt x="37" y="115"/>
                  </a:cubicBezTo>
                  <a:cubicBezTo>
                    <a:pt x="27" y="120"/>
                    <a:pt x="27" y="130"/>
                    <a:pt x="26" y="133"/>
                  </a:cubicBezTo>
                  <a:cubicBezTo>
                    <a:pt x="24" y="135"/>
                    <a:pt x="24" y="136"/>
                    <a:pt x="21" y="139"/>
                  </a:cubicBezTo>
                  <a:cubicBezTo>
                    <a:pt x="19" y="142"/>
                    <a:pt x="17" y="148"/>
                    <a:pt x="17" y="148"/>
                  </a:cubicBezTo>
                  <a:cubicBezTo>
                    <a:pt x="17" y="148"/>
                    <a:pt x="11" y="156"/>
                    <a:pt x="9" y="161"/>
                  </a:cubicBezTo>
                  <a:cubicBezTo>
                    <a:pt x="6" y="166"/>
                    <a:pt x="7" y="163"/>
                    <a:pt x="6" y="167"/>
                  </a:cubicBezTo>
                  <a:cubicBezTo>
                    <a:pt x="6" y="172"/>
                    <a:pt x="8" y="172"/>
                    <a:pt x="9" y="175"/>
                  </a:cubicBezTo>
                  <a:cubicBezTo>
                    <a:pt x="10" y="178"/>
                    <a:pt x="9" y="177"/>
                    <a:pt x="12" y="178"/>
                  </a:cubicBezTo>
                  <a:cubicBezTo>
                    <a:pt x="15" y="179"/>
                    <a:pt x="12" y="186"/>
                    <a:pt x="12" y="192"/>
                  </a:cubicBezTo>
                  <a:cubicBezTo>
                    <a:pt x="12" y="197"/>
                    <a:pt x="12" y="195"/>
                    <a:pt x="12" y="200"/>
                  </a:cubicBezTo>
                  <a:cubicBezTo>
                    <a:pt x="12" y="206"/>
                    <a:pt x="11" y="207"/>
                    <a:pt x="11" y="214"/>
                  </a:cubicBezTo>
                  <a:cubicBezTo>
                    <a:pt x="11" y="216"/>
                    <a:pt x="11" y="218"/>
                    <a:pt x="11" y="219"/>
                  </a:cubicBezTo>
                  <a:cubicBezTo>
                    <a:pt x="11" y="221"/>
                    <a:pt x="10" y="221"/>
                    <a:pt x="10" y="223"/>
                  </a:cubicBezTo>
                  <a:cubicBezTo>
                    <a:pt x="8" y="224"/>
                    <a:pt x="4" y="233"/>
                    <a:pt x="4" y="233"/>
                  </a:cubicBezTo>
                  <a:cubicBezTo>
                    <a:pt x="4" y="233"/>
                    <a:pt x="3" y="237"/>
                    <a:pt x="3" y="240"/>
                  </a:cubicBezTo>
                  <a:cubicBezTo>
                    <a:pt x="3" y="243"/>
                    <a:pt x="3" y="243"/>
                    <a:pt x="3" y="247"/>
                  </a:cubicBezTo>
                  <a:cubicBezTo>
                    <a:pt x="3" y="251"/>
                    <a:pt x="3" y="247"/>
                    <a:pt x="2" y="253"/>
                  </a:cubicBezTo>
                  <a:cubicBezTo>
                    <a:pt x="0" y="258"/>
                    <a:pt x="2" y="253"/>
                    <a:pt x="1" y="257"/>
                  </a:cubicBezTo>
                  <a:cubicBezTo>
                    <a:pt x="0" y="261"/>
                    <a:pt x="5" y="264"/>
                    <a:pt x="5" y="264"/>
                  </a:cubicBezTo>
                  <a:cubicBezTo>
                    <a:pt x="5" y="264"/>
                    <a:pt x="5" y="264"/>
                    <a:pt x="5" y="265"/>
                  </a:cubicBezTo>
                  <a:cubicBezTo>
                    <a:pt x="6" y="265"/>
                    <a:pt x="6" y="266"/>
                    <a:pt x="7" y="268"/>
                  </a:cubicBezTo>
                  <a:cubicBezTo>
                    <a:pt x="10" y="272"/>
                    <a:pt x="15" y="270"/>
                    <a:pt x="15" y="270"/>
                  </a:cubicBezTo>
                  <a:cubicBezTo>
                    <a:pt x="14" y="273"/>
                    <a:pt x="17" y="276"/>
                    <a:pt x="19" y="277"/>
                  </a:cubicBezTo>
                  <a:cubicBezTo>
                    <a:pt x="19" y="277"/>
                    <a:pt x="20" y="277"/>
                    <a:pt x="20" y="277"/>
                  </a:cubicBezTo>
                  <a:cubicBezTo>
                    <a:pt x="20" y="277"/>
                    <a:pt x="22" y="282"/>
                    <a:pt x="24" y="284"/>
                  </a:cubicBezTo>
                  <a:cubicBezTo>
                    <a:pt x="27" y="285"/>
                    <a:pt x="26" y="287"/>
                    <a:pt x="30" y="290"/>
                  </a:cubicBezTo>
                  <a:cubicBezTo>
                    <a:pt x="32" y="292"/>
                    <a:pt x="33" y="295"/>
                    <a:pt x="34" y="297"/>
                  </a:cubicBezTo>
                  <a:cubicBezTo>
                    <a:pt x="35" y="299"/>
                    <a:pt x="35" y="300"/>
                    <a:pt x="35" y="300"/>
                  </a:cubicBezTo>
                  <a:cubicBezTo>
                    <a:pt x="35" y="300"/>
                    <a:pt x="35" y="305"/>
                    <a:pt x="35" y="307"/>
                  </a:cubicBezTo>
                  <a:cubicBezTo>
                    <a:pt x="35" y="309"/>
                    <a:pt x="39" y="312"/>
                    <a:pt x="41" y="314"/>
                  </a:cubicBezTo>
                  <a:cubicBezTo>
                    <a:pt x="43" y="316"/>
                    <a:pt x="44" y="316"/>
                    <a:pt x="48" y="319"/>
                  </a:cubicBezTo>
                  <a:cubicBezTo>
                    <a:pt x="49" y="319"/>
                    <a:pt x="50" y="320"/>
                    <a:pt x="50" y="320"/>
                  </a:cubicBezTo>
                  <a:cubicBezTo>
                    <a:pt x="52" y="322"/>
                    <a:pt x="53" y="324"/>
                    <a:pt x="55" y="326"/>
                  </a:cubicBezTo>
                  <a:cubicBezTo>
                    <a:pt x="57" y="328"/>
                    <a:pt x="68" y="338"/>
                    <a:pt x="68" y="338"/>
                  </a:cubicBezTo>
                  <a:cubicBezTo>
                    <a:pt x="68" y="338"/>
                    <a:pt x="74" y="342"/>
                    <a:pt x="79" y="346"/>
                  </a:cubicBezTo>
                  <a:cubicBezTo>
                    <a:pt x="84" y="351"/>
                    <a:pt x="86" y="348"/>
                    <a:pt x="86" y="348"/>
                  </a:cubicBezTo>
                  <a:cubicBezTo>
                    <a:pt x="86" y="348"/>
                    <a:pt x="87" y="348"/>
                    <a:pt x="87" y="348"/>
                  </a:cubicBezTo>
                  <a:cubicBezTo>
                    <a:pt x="89" y="347"/>
                    <a:pt x="90" y="347"/>
                    <a:pt x="92" y="347"/>
                  </a:cubicBezTo>
                  <a:cubicBezTo>
                    <a:pt x="92" y="347"/>
                    <a:pt x="99" y="343"/>
                    <a:pt x="100" y="343"/>
                  </a:cubicBezTo>
                  <a:cubicBezTo>
                    <a:pt x="102" y="343"/>
                    <a:pt x="105" y="340"/>
                    <a:pt x="111" y="340"/>
                  </a:cubicBezTo>
                  <a:cubicBezTo>
                    <a:pt x="118" y="340"/>
                    <a:pt x="120" y="340"/>
                    <a:pt x="125" y="340"/>
                  </a:cubicBezTo>
                  <a:cubicBezTo>
                    <a:pt x="131" y="340"/>
                    <a:pt x="128" y="342"/>
                    <a:pt x="131" y="344"/>
                  </a:cubicBezTo>
                  <a:cubicBezTo>
                    <a:pt x="134" y="345"/>
                    <a:pt x="136" y="345"/>
                    <a:pt x="137" y="344"/>
                  </a:cubicBezTo>
                  <a:cubicBezTo>
                    <a:pt x="138" y="344"/>
                    <a:pt x="139" y="344"/>
                    <a:pt x="139" y="344"/>
                  </a:cubicBezTo>
                  <a:cubicBezTo>
                    <a:pt x="141" y="343"/>
                    <a:pt x="142" y="342"/>
                    <a:pt x="145" y="341"/>
                  </a:cubicBezTo>
                  <a:cubicBezTo>
                    <a:pt x="145" y="341"/>
                    <a:pt x="150" y="340"/>
                    <a:pt x="152" y="339"/>
                  </a:cubicBezTo>
                  <a:cubicBezTo>
                    <a:pt x="153" y="337"/>
                    <a:pt x="157" y="335"/>
                    <a:pt x="160" y="335"/>
                  </a:cubicBezTo>
                  <a:cubicBezTo>
                    <a:pt x="163" y="335"/>
                    <a:pt x="164" y="332"/>
                    <a:pt x="168" y="332"/>
                  </a:cubicBezTo>
                  <a:cubicBezTo>
                    <a:pt x="171" y="332"/>
                    <a:pt x="171" y="328"/>
                    <a:pt x="171" y="328"/>
                  </a:cubicBezTo>
                  <a:cubicBezTo>
                    <a:pt x="171" y="328"/>
                    <a:pt x="172" y="328"/>
                    <a:pt x="173" y="328"/>
                  </a:cubicBezTo>
                  <a:cubicBezTo>
                    <a:pt x="176" y="327"/>
                    <a:pt x="180" y="327"/>
                    <a:pt x="182" y="326"/>
                  </a:cubicBezTo>
                  <a:cubicBezTo>
                    <a:pt x="183" y="326"/>
                    <a:pt x="183" y="326"/>
                    <a:pt x="183" y="326"/>
                  </a:cubicBezTo>
                  <a:cubicBezTo>
                    <a:pt x="186" y="326"/>
                    <a:pt x="191" y="326"/>
                    <a:pt x="195" y="326"/>
                  </a:cubicBezTo>
                  <a:cubicBezTo>
                    <a:pt x="200" y="326"/>
                    <a:pt x="200" y="329"/>
                    <a:pt x="206" y="334"/>
                  </a:cubicBezTo>
                  <a:cubicBezTo>
                    <a:pt x="213" y="339"/>
                    <a:pt x="208" y="339"/>
                    <a:pt x="207" y="344"/>
                  </a:cubicBezTo>
                  <a:cubicBezTo>
                    <a:pt x="206" y="350"/>
                    <a:pt x="209" y="349"/>
                    <a:pt x="213" y="349"/>
                  </a:cubicBezTo>
                  <a:cubicBezTo>
                    <a:pt x="217" y="349"/>
                    <a:pt x="222" y="347"/>
                    <a:pt x="226" y="347"/>
                  </a:cubicBezTo>
                  <a:cubicBezTo>
                    <a:pt x="229" y="347"/>
                    <a:pt x="238" y="343"/>
                    <a:pt x="238" y="343"/>
                  </a:cubicBezTo>
                  <a:cubicBezTo>
                    <a:pt x="238" y="343"/>
                    <a:pt x="238" y="343"/>
                    <a:pt x="238" y="343"/>
                  </a:cubicBezTo>
                  <a:cubicBezTo>
                    <a:pt x="240" y="345"/>
                    <a:pt x="241" y="347"/>
                    <a:pt x="242" y="349"/>
                  </a:cubicBezTo>
                  <a:cubicBezTo>
                    <a:pt x="242" y="349"/>
                    <a:pt x="245" y="352"/>
                    <a:pt x="250" y="359"/>
                  </a:cubicBezTo>
                  <a:cubicBezTo>
                    <a:pt x="253" y="364"/>
                    <a:pt x="252" y="367"/>
                    <a:pt x="250" y="370"/>
                  </a:cubicBezTo>
                  <a:cubicBezTo>
                    <a:pt x="249" y="371"/>
                    <a:pt x="249" y="372"/>
                    <a:pt x="248" y="373"/>
                  </a:cubicBezTo>
                  <a:cubicBezTo>
                    <a:pt x="248" y="376"/>
                    <a:pt x="247" y="380"/>
                    <a:pt x="246" y="383"/>
                  </a:cubicBezTo>
                  <a:cubicBezTo>
                    <a:pt x="246" y="385"/>
                    <a:pt x="245" y="387"/>
                    <a:pt x="245" y="388"/>
                  </a:cubicBezTo>
                  <a:cubicBezTo>
                    <a:pt x="245" y="392"/>
                    <a:pt x="241" y="395"/>
                    <a:pt x="240" y="404"/>
                  </a:cubicBezTo>
                  <a:cubicBezTo>
                    <a:pt x="239" y="412"/>
                    <a:pt x="250" y="426"/>
                    <a:pt x="259" y="436"/>
                  </a:cubicBezTo>
                  <a:cubicBezTo>
                    <a:pt x="261" y="438"/>
                    <a:pt x="263" y="439"/>
                    <a:pt x="265" y="441"/>
                  </a:cubicBezTo>
                  <a:cubicBezTo>
                    <a:pt x="267" y="443"/>
                    <a:pt x="269" y="446"/>
                    <a:pt x="270" y="448"/>
                  </a:cubicBezTo>
                  <a:cubicBezTo>
                    <a:pt x="272" y="452"/>
                    <a:pt x="273" y="455"/>
                    <a:pt x="273" y="459"/>
                  </a:cubicBezTo>
                  <a:cubicBezTo>
                    <a:pt x="274" y="464"/>
                    <a:pt x="275" y="470"/>
                    <a:pt x="277" y="475"/>
                  </a:cubicBezTo>
                  <a:cubicBezTo>
                    <a:pt x="280" y="485"/>
                    <a:pt x="287" y="487"/>
                    <a:pt x="283" y="487"/>
                  </a:cubicBezTo>
                  <a:cubicBezTo>
                    <a:pt x="279" y="487"/>
                    <a:pt x="282" y="502"/>
                    <a:pt x="285" y="504"/>
                  </a:cubicBezTo>
                  <a:cubicBezTo>
                    <a:pt x="289" y="506"/>
                    <a:pt x="290" y="521"/>
                    <a:pt x="283" y="533"/>
                  </a:cubicBezTo>
                  <a:cubicBezTo>
                    <a:pt x="277" y="542"/>
                    <a:pt x="270" y="565"/>
                    <a:pt x="268" y="579"/>
                  </a:cubicBezTo>
                  <a:cubicBezTo>
                    <a:pt x="268" y="581"/>
                    <a:pt x="267" y="583"/>
                    <a:pt x="267" y="585"/>
                  </a:cubicBezTo>
                  <a:cubicBezTo>
                    <a:pt x="266" y="597"/>
                    <a:pt x="291" y="638"/>
                    <a:pt x="291" y="638"/>
                  </a:cubicBezTo>
                  <a:cubicBezTo>
                    <a:pt x="291" y="638"/>
                    <a:pt x="297" y="663"/>
                    <a:pt x="297" y="674"/>
                  </a:cubicBezTo>
                  <a:cubicBezTo>
                    <a:pt x="298" y="684"/>
                    <a:pt x="307" y="694"/>
                    <a:pt x="311" y="700"/>
                  </a:cubicBezTo>
                  <a:cubicBezTo>
                    <a:pt x="312" y="701"/>
                    <a:pt x="312" y="702"/>
                    <a:pt x="313" y="702"/>
                  </a:cubicBezTo>
                  <a:cubicBezTo>
                    <a:pt x="314" y="706"/>
                    <a:pt x="314" y="716"/>
                    <a:pt x="323" y="727"/>
                  </a:cubicBezTo>
                  <a:cubicBezTo>
                    <a:pt x="331" y="738"/>
                    <a:pt x="320" y="746"/>
                    <a:pt x="329" y="759"/>
                  </a:cubicBezTo>
                  <a:cubicBezTo>
                    <a:pt x="338" y="772"/>
                    <a:pt x="344" y="768"/>
                    <a:pt x="354" y="762"/>
                  </a:cubicBezTo>
                  <a:cubicBezTo>
                    <a:pt x="363" y="756"/>
                    <a:pt x="370" y="762"/>
                    <a:pt x="375" y="762"/>
                  </a:cubicBezTo>
                  <a:cubicBezTo>
                    <a:pt x="380" y="762"/>
                    <a:pt x="391" y="756"/>
                    <a:pt x="398" y="756"/>
                  </a:cubicBezTo>
                  <a:cubicBezTo>
                    <a:pt x="405" y="756"/>
                    <a:pt x="403" y="745"/>
                    <a:pt x="418" y="740"/>
                  </a:cubicBezTo>
                  <a:cubicBezTo>
                    <a:pt x="433" y="735"/>
                    <a:pt x="435" y="732"/>
                    <a:pt x="438" y="720"/>
                  </a:cubicBezTo>
                  <a:cubicBezTo>
                    <a:pt x="440" y="708"/>
                    <a:pt x="449" y="704"/>
                    <a:pt x="458" y="698"/>
                  </a:cubicBezTo>
                  <a:cubicBezTo>
                    <a:pt x="465" y="693"/>
                    <a:pt x="465" y="690"/>
                    <a:pt x="462" y="682"/>
                  </a:cubicBezTo>
                  <a:cubicBezTo>
                    <a:pt x="461" y="681"/>
                    <a:pt x="461" y="680"/>
                    <a:pt x="460" y="678"/>
                  </a:cubicBezTo>
                  <a:cubicBezTo>
                    <a:pt x="455" y="667"/>
                    <a:pt x="480" y="661"/>
                    <a:pt x="480" y="661"/>
                  </a:cubicBezTo>
                  <a:cubicBezTo>
                    <a:pt x="484" y="661"/>
                    <a:pt x="487" y="656"/>
                    <a:pt x="489" y="643"/>
                  </a:cubicBezTo>
                  <a:cubicBezTo>
                    <a:pt x="490" y="631"/>
                    <a:pt x="489" y="623"/>
                    <a:pt x="481" y="616"/>
                  </a:cubicBezTo>
                  <a:cubicBezTo>
                    <a:pt x="474" y="608"/>
                    <a:pt x="484" y="607"/>
                    <a:pt x="488" y="604"/>
                  </a:cubicBezTo>
                  <a:cubicBezTo>
                    <a:pt x="493" y="602"/>
                    <a:pt x="496" y="599"/>
                    <a:pt x="500" y="595"/>
                  </a:cubicBezTo>
                  <a:cubicBezTo>
                    <a:pt x="504" y="591"/>
                    <a:pt x="505" y="587"/>
                    <a:pt x="508" y="584"/>
                  </a:cubicBezTo>
                  <a:cubicBezTo>
                    <a:pt x="510" y="582"/>
                    <a:pt x="521" y="579"/>
                    <a:pt x="524" y="576"/>
                  </a:cubicBezTo>
                  <a:cubicBezTo>
                    <a:pt x="527" y="574"/>
                    <a:pt x="533" y="570"/>
                    <a:pt x="538" y="564"/>
                  </a:cubicBezTo>
                  <a:cubicBezTo>
                    <a:pt x="542" y="557"/>
                    <a:pt x="543" y="557"/>
                    <a:pt x="541" y="550"/>
                  </a:cubicBezTo>
                  <a:cubicBezTo>
                    <a:pt x="539" y="543"/>
                    <a:pt x="541" y="543"/>
                    <a:pt x="541" y="530"/>
                  </a:cubicBezTo>
                  <a:cubicBezTo>
                    <a:pt x="541" y="516"/>
                    <a:pt x="542" y="513"/>
                    <a:pt x="542" y="513"/>
                  </a:cubicBezTo>
                  <a:cubicBezTo>
                    <a:pt x="542" y="513"/>
                    <a:pt x="541" y="510"/>
                    <a:pt x="539" y="506"/>
                  </a:cubicBezTo>
                  <a:cubicBezTo>
                    <a:pt x="538" y="501"/>
                    <a:pt x="535" y="494"/>
                    <a:pt x="534" y="490"/>
                  </a:cubicBezTo>
                  <a:cubicBezTo>
                    <a:pt x="532" y="481"/>
                    <a:pt x="534" y="477"/>
                    <a:pt x="532" y="473"/>
                  </a:cubicBezTo>
                  <a:cubicBezTo>
                    <a:pt x="529" y="470"/>
                    <a:pt x="528" y="466"/>
                    <a:pt x="527" y="457"/>
                  </a:cubicBezTo>
                  <a:cubicBezTo>
                    <a:pt x="527" y="449"/>
                    <a:pt x="533" y="454"/>
                    <a:pt x="533" y="448"/>
                  </a:cubicBezTo>
                  <a:cubicBezTo>
                    <a:pt x="533" y="447"/>
                    <a:pt x="533" y="447"/>
                    <a:pt x="533" y="447"/>
                  </a:cubicBezTo>
                  <a:cubicBezTo>
                    <a:pt x="533" y="440"/>
                    <a:pt x="534" y="438"/>
                    <a:pt x="537" y="435"/>
                  </a:cubicBezTo>
                  <a:cubicBezTo>
                    <a:pt x="541" y="433"/>
                    <a:pt x="536" y="424"/>
                    <a:pt x="541" y="423"/>
                  </a:cubicBezTo>
                  <a:cubicBezTo>
                    <a:pt x="545" y="422"/>
                    <a:pt x="550" y="415"/>
                    <a:pt x="551" y="413"/>
                  </a:cubicBezTo>
                  <a:cubicBezTo>
                    <a:pt x="552" y="413"/>
                    <a:pt x="552" y="412"/>
                    <a:pt x="552" y="412"/>
                  </a:cubicBezTo>
                  <a:cubicBezTo>
                    <a:pt x="552" y="412"/>
                    <a:pt x="559" y="406"/>
                    <a:pt x="560" y="404"/>
                  </a:cubicBezTo>
                  <a:cubicBezTo>
                    <a:pt x="561" y="402"/>
                    <a:pt x="569" y="392"/>
                    <a:pt x="571" y="388"/>
                  </a:cubicBezTo>
                  <a:cubicBezTo>
                    <a:pt x="573" y="385"/>
                    <a:pt x="582" y="378"/>
                    <a:pt x="584" y="377"/>
                  </a:cubicBezTo>
                  <a:cubicBezTo>
                    <a:pt x="586" y="375"/>
                    <a:pt x="592" y="374"/>
                    <a:pt x="593" y="372"/>
                  </a:cubicBezTo>
                  <a:cubicBezTo>
                    <a:pt x="595" y="369"/>
                    <a:pt x="603" y="358"/>
                    <a:pt x="606" y="356"/>
                  </a:cubicBezTo>
                  <a:cubicBezTo>
                    <a:pt x="609" y="354"/>
                    <a:pt x="616" y="345"/>
                    <a:pt x="618" y="340"/>
                  </a:cubicBezTo>
                  <a:cubicBezTo>
                    <a:pt x="621" y="334"/>
                    <a:pt x="622" y="328"/>
                    <a:pt x="629" y="315"/>
                  </a:cubicBezTo>
                  <a:cubicBezTo>
                    <a:pt x="637" y="302"/>
                    <a:pt x="638" y="275"/>
                    <a:pt x="642" y="269"/>
                  </a:cubicBezTo>
                  <a:cubicBezTo>
                    <a:pt x="646" y="264"/>
                    <a:pt x="639" y="266"/>
                    <a:pt x="639" y="266"/>
                  </a:cubicBezTo>
                  <a:close/>
                  <a:moveTo>
                    <a:pt x="481" y="391"/>
                  </a:moveTo>
                  <a:cubicBezTo>
                    <a:pt x="481" y="391"/>
                    <a:pt x="481" y="391"/>
                    <a:pt x="481" y="391"/>
                  </a:cubicBezTo>
                  <a:cubicBezTo>
                    <a:pt x="482" y="391"/>
                    <a:pt x="482" y="391"/>
                    <a:pt x="482" y="391"/>
                  </a:cubicBezTo>
                  <a:cubicBezTo>
                    <a:pt x="481" y="392"/>
                    <a:pt x="481" y="392"/>
                    <a:pt x="481" y="392"/>
                  </a:cubicBezTo>
                  <a:cubicBezTo>
                    <a:pt x="481" y="394"/>
                    <a:pt x="481" y="395"/>
                    <a:pt x="481" y="397"/>
                  </a:cubicBezTo>
                  <a:cubicBezTo>
                    <a:pt x="481" y="397"/>
                    <a:pt x="481" y="397"/>
                    <a:pt x="481" y="397"/>
                  </a:cubicBezTo>
                  <a:cubicBezTo>
                    <a:pt x="481" y="395"/>
                    <a:pt x="481" y="394"/>
                    <a:pt x="481" y="391"/>
                  </a:cubicBezTo>
                  <a:close/>
                  <a:moveTo>
                    <a:pt x="475" y="389"/>
                  </a:moveTo>
                  <a:cubicBezTo>
                    <a:pt x="475" y="390"/>
                    <a:pt x="475" y="390"/>
                    <a:pt x="475" y="390"/>
                  </a:cubicBezTo>
                  <a:cubicBezTo>
                    <a:pt x="475" y="390"/>
                    <a:pt x="475" y="390"/>
                    <a:pt x="475" y="390"/>
                  </a:cubicBezTo>
                  <a:lnTo>
                    <a:pt x="475" y="389"/>
                  </a:lnTo>
                  <a:close/>
                  <a:moveTo>
                    <a:pt x="461" y="399"/>
                  </a:moveTo>
                  <a:cubicBezTo>
                    <a:pt x="461" y="399"/>
                    <a:pt x="461" y="399"/>
                    <a:pt x="461" y="399"/>
                  </a:cubicBezTo>
                  <a:cubicBezTo>
                    <a:pt x="461" y="398"/>
                    <a:pt x="461" y="396"/>
                    <a:pt x="461" y="396"/>
                  </a:cubicBezTo>
                  <a:lnTo>
                    <a:pt x="461" y="399"/>
                  </a:lnTo>
                  <a:close/>
                  <a:moveTo>
                    <a:pt x="457" y="403"/>
                  </a:moveTo>
                  <a:cubicBezTo>
                    <a:pt x="457" y="403"/>
                    <a:pt x="457" y="403"/>
                    <a:pt x="457" y="403"/>
                  </a:cubicBezTo>
                  <a:cubicBezTo>
                    <a:pt x="457" y="403"/>
                    <a:pt x="457" y="403"/>
                    <a:pt x="457" y="403"/>
                  </a:cubicBezTo>
                  <a:cubicBezTo>
                    <a:pt x="459" y="405"/>
                    <a:pt x="459" y="406"/>
                    <a:pt x="460" y="407"/>
                  </a:cubicBezTo>
                  <a:cubicBezTo>
                    <a:pt x="460" y="408"/>
                    <a:pt x="460" y="408"/>
                    <a:pt x="460" y="408"/>
                  </a:cubicBezTo>
                  <a:cubicBezTo>
                    <a:pt x="459" y="406"/>
                    <a:pt x="458" y="405"/>
                    <a:pt x="457" y="403"/>
                  </a:cubicBezTo>
                  <a:close/>
                  <a:moveTo>
                    <a:pt x="477" y="418"/>
                  </a:moveTo>
                  <a:cubicBezTo>
                    <a:pt x="476" y="419"/>
                    <a:pt x="475" y="419"/>
                    <a:pt x="474" y="420"/>
                  </a:cubicBezTo>
                  <a:cubicBezTo>
                    <a:pt x="474" y="420"/>
                    <a:pt x="468" y="420"/>
                    <a:pt x="468" y="419"/>
                  </a:cubicBezTo>
                  <a:cubicBezTo>
                    <a:pt x="467" y="419"/>
                    <a:pt x="463" y="418"/>
                    <a:pt x="463" y="418"/>
                  </a:cubicBezTo>
                  <a:cubicBezTo>
                    <a:pt x="462" y="420"/>
                    <a:pt x="461" y="421"/>
                    <a:pt x="460" y="422"/>
                  </a:cubicBezTo>
                  <a:cubicBezTo>
                    <a:pt x="460" y="422"/>
                    <a:pt x="458" y="415"/>
                    <a:pt x="458" y="414"/>
                  </a:cubicBezTo>
                  <a:cubicBezTo>
                    <a:pt x="458" y="414"/>
                    <a:pt x="458" y="414"/>
                    <a:pt x="458" y="414"/>
                  </a:cubicBezTo>
                  <a:cubicBezTo>
                    <a:pt x="458" y="415"/>
                    <a:pt x="460" y="422"/>
                    <a:pt x="460" y="422"/>
                  </a:cubicBezTo>
                  <a:cubicBezTo>
                    <a:pt x="461" y="420"/>
                    <a:pt x="462" y="419"/>
                    <a:pt x="463" y="418"/>
                  </a:cubicBezTo>
                  <a:cubicBezTo>
                    <a:pt x="463" y="418"/>
                    <a:pt x="467" y="419"/>
                    <a:pt x="468" y="419"/>
                  </a:cubicBezTo>
                  <a:cubicBezTo>
                    <a:pt x="468" y="419"/>
                    <a:pt x="474" y="420"/>
                    <a:pt x="474" y="420"/>
                  </a:cubicBezTo>
                  <a:cubicBezTo>
                    <a:pt x="475" y="419"/>
                    <a:pt x="476" y="419"/>
                    <a:pt x="477" y="418"/>
                  </a:cubicBezTo>
                  <a:close/>
                  <a:moveTo>
                    <a:pt x="479" y="407"/>
                  </a:moveTo>
                  <a:cubicBezTo>
                    <a:pt x="479" y="408"/>
                    <a:pt x="479" y="408"/>
                    <a:pt x="479" y="410"/>
                  </a:cubicBezTo>
                  <a:cubicBezTo>
                    <a:pt x="478" y="409"/>
                    <a:pt x="478" y="409"/>
                    <a:pt x="477" y="409"/>
                  </a:cubicBezTo>
                  <a:cubicBezTo>
                    <a:pt x="477" y="411"/>
                    <a:pt x="477" y="412"/>
                    <a:pt x="476" y="413"/>
                  </a:cubicBezTo>
                  <a:cubicBezTo>
                    <a:pt x="475" y="413"/>
                    <a:pt x="475" y="414"/>
                    <a:pt x="474" y="414"/>
                  </a:cubicBezTo>
                  <a:cubicBezTo>
                    <a:pt x="473" y="415"/>
                    <a:pt x="473" y="416"/>
                    <a:pt x="473" y="417"/>
                  </a:cubicBezTo>
                  <a:cubicBezTo>
                    <a:pt x="473" y="417"/>
                    <a:pt x="473" y="417"/>
                    <a:pt x="473" y="417"/>
                  </a:cubicBezTo>
                  <a:cubicBezTo>
                    <a:pt x="473" y="415"/>
                    <a:pt x="473" y="415"/>
                    <a:pt x="474" y="414"/>
                  </a:cubicBezTo>
                  <a:cubicBezTo>
                    <a:pt x="475" y="413"/>
                    <a:pt x="475" y="413"/>
                    <a:pt x="476" y="413"/>
                  </a:cubicBezTo>
                  <a:cubicBezTo>
                    <a:pt x="477" y="411"/>
                    <a:pt x="477" y="410"/>
                    <a:pt x="477" y="409"/>
                  </a:cubicBezTo>
                  <a:cubicBezTo>
                    <a:pt x="478" y="409"/>
                    <a:pt x="478" y="409"/>
                    <a:pt x="479" y="409"/>
                  </a:cubicBezTo>
                  <a:cubicBezTo>
                    <a:pt x="479" y="408"/>
                    <a:pt x="479" y="408"/>
                    <a:pt x="479" y="406"/>
                  </a:cubicBezTo>
                  <a:cubicBezTo>
                    <a:pt x="480" y="406"/>
                    <a:pt x="481" y="407"/>
                    <a:pt x="482" y="407"/>
                  </a:cubicBezTo>
                  <a:cubicBezTo>
                    <a:pt x="483" y="407"/>
                    <a:pt x="483" y="407"/>
                    <a:pt x="483" y="407"/>
                  </a:cubicBezTo>
                  <a:cubicBezTo>
                    <a:pt x="481" y="407"/>
                    <a:pt x="481" y="407"/>
                    <a:pt x="479" y="407"/>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8" name="Freeform 610"/>
            <p:cNvSpPr>
              <a:spLocks noEditPoints="1"/>
            </p:cNvSpPr>
            <p:nvPr/>
          </p:nvSpPr>
          <p:spPr bwMode="auto">
            <a:xfrm>
              <a:off x="7715293" y="1883129"/>
              <a:ext cx="2312482" cy="1559398"/>
            </a:xfrm>
            <a:custGeom>
              <a:avLst/>
              <a:gdLst>
                <a:gd name="T0" fmla="*/ 588 w 992"/>
                <a:gd name="T1" fmla="*/ 25 h 669"/>
                <a:gd name="T2" fmla="*/ 598 w 992"/>
                <a:gd name="T3" fmla="*/ 51 h 669"/>
                <a:gd name="T4" fmla="*/ 569 w 992"/>
                <a:gd name="T5" fmla="*/ 16 h 669"/>
                <a:gd name="T6" fmla="*/ 555 w 992"/>
                <a:gd name="T7" fmla="*/ 29 h 669"/>
                <a:gd name="T8" fmla="*/ 500 w 992"/>
                <a:gd name="T9" fmla="*/ 27 h 669"/>
                <a:gd name="T10" fmla="*/ 465 w 992"/>
                <a:gd name="T11" fmla="*/ 31 h 669"/>
                <a:gd name="T12" fmla="*/ 408 w 992"/>
                <a:gd name="T13" fmla="*/ 32 h 669"/>
                <a:gd name="T14" fmla="*/ 363 w 992"/>
                <a:gd name="T15" fmla="*/ 64 h 669"/>
                <a:gd name="T16" fmla="*/ 361 w 992"/>
                <a:gd name="T17" fmla="*/ 50 h 669"/>
                <a:gd name="T18" fmla="*/ 310 w 992"/>
                <a:gd name="T19" fmla="*/ 20 h 669"/>
                <a:gd name="T20" fmla="*/ 277 w 992"/>
                <a:gd name="T21" fmla="*/ 20 h 669"/>
                <a:gd name="T22" fmla="*/ 230 w 992"/>
                <a:gd name="T23" fmla="*/ 26 h 669"/>
                <a:gd name="T24" fmla="*/ 181 w 992"/>
                <a:gd name="T25" fmla="*/ 65 h 669"/>
                <a:gd name="T26" fmla="*/ 154 w 992"/>
                <a:gd name="T27" fmla="*/ 90 h 669"/>
                <a:gd name="T28" fmla="*/ 180 w 992"/>
                <a:gd name="T29" fmla="*/ 103 h 669"/>
                <a:gd name="T30" fmla="*/ 215 w 992"/>
                <a:gd name="T31" fmla="*/ 133 h 669"/>
                <a:gd name="T32" fmla="*/ 260 w 992"/>
                <a:gd name="T33" fmla="*/ 55 h 669"/>
                <a:gd name="T34" fmla="*/ 262 w 992"/>
                <a:gd name="T35" fmla="*/ 96 h 669"/>
                <a:gd name="T36" fmla="*/ 315 w 992"/>
                <a:gd name="T37" fmla="*/ 96 h 669"/>
                <a:gd name="T38" fmla="*/ 260 w 992"/>
                <a:gd name="T39" fmla="*/ 117 h 669"/>
                <a:gd name="T40" fmla="*/ 222 w 992"/>
                <a:gd name="T41" fmla="*/ 145 h 669"/>
                <a:gd name="T42" fmla="*/ 178 w 992"/>
                <a:gd name="T43" fmla="*/ 134 h 669"/>
                <a:gd name="T44" fmla="*/ 165 w 992"/>
                <a:gd name="T45" fmla="*/ 144 h 669"/>
                <a:gd name="T46" fmla="*/ 106 w 992"/>
                <a:gd name="T47" fmla="*/ 181 h 669"/>
                <a:gd name="T48" fmla="*/ 86 w 992"/>
                <a:gd name="T49" fmla="*/ 147 h 669"/>
                <a:gd name="T50" fmla="*/ 79 w 992"/>
                <a:gd name="T51" fmla="*/ 114 h 669"/>
                <a:gd name="T52" fmla="*/ 61 w 992"/>
                <a:gd name="T53" fmla="*/ 140 h 669"/>
                <a:gd name="T54" fmla="*/ 53 w 992"/>
                <a:gd name="T55" fmla="*/ 171 h 669"/>
                <a:gd name="T56" fmla="*/ 97 w 992"/>
                <a:gd name="T57" fmla="*/ 183 h 669"/>
                <a:gd name="T58" fmla="*/ 70 w 992"/>
                <a:gd name="T59" fmla="*/ 203 h 669"/>
                <a:gd name="T60" fmla="*/ 67 w 992"/>
                <a:gd name="T61" fmla="*/ 255 h 669"/>
                <a:gd name="T62" fmla="*/ 12 w 992"/>
                <a:gd name="T63" fmla="*/ 320 h 669"/>
                <a:gd name="T64" fmla="*/ 75 w 992"/>
                <a:gd name="T65" fmla="*/ 314 h 669"/>
                <a:gd name="T66" fmla="*/ 151 w 992"/>
                <a:gd name="T67" fmla="*/ 249 h 669"/>
                <a:gd name="T68" fmla="*/ 213 w 992"/>
                <a:gd name="T69" fmla="*/ 303 h 669"/>
                <a:gd name="T70" fmla="*/ 237 w 992"/>
                <a:gd name="T71" fmla="*/ 285 h 669"/>
                <a:gd name="T72" fmla="*/ 193 w 992"/>
                <a:gd name="T73" fmla="*/ 232 h 669"/>
                <a:gd name="T74" fmla="*/ 249 w 992"/>
                <a:gd name="T75" fmla="*/ 266 h 669"/>
                <a:gd name="T76" fmla="*/ 284 w 992"/>
                <a:gd name="T77" fmla="*/ 316 h 669"/>
                <a:gd name="T78" fmla="*/ 282 w 992"/>
                <a:gd name="T79" fmla="*/ 282 h 669"/>
                <a:gd name="T80" fmla="*/ 310 w 992"/>
                <a:gd name="T81" fmla="*/ 287 h 669"/>
                <a:gd name="T82" fmla="*/ 362 w 992"/>
                <a:gd name="T83" fmla="*/ 320 h 669"/>
                <a:gd name="T84" fmla="*/ 397 w 992"/>
                <a:gd name="T85" fmla="*/ 352 h 669"/>
                <a:gd name="T86" fmla="*/ 442 w 992"/>
                <a:gd name="T87" fmla="*/ 491 h 669"/>
                <a:gd name="T88" fmla="*/ 507 w 992"/>
                <a:gd name="T89" fmla="*/ 566 h 669"/>
                <a:gd name="T90" fmla="*/ 589 w 992"/>
                <a:gd name="T91" fmla="*/ 529 h 669"/>
                <a:gd name="T92" fmla="*/ 622 w 992"/>
                <a:gd name="T93" fmla="*/ 464 h 669"/>
                <a:gd name="T94" fmla="*/ 553 w 992"/>
                <a:gd name="T95" fmla="*/ 452 h 669"/>
                <a:gd name="T96" fmla="*/ 593 w 992"/>
                <a:gd name="T97" fmla="*/ 420 h 669"/>
                <a:gd name="T98" fmla="*/ 722 w 992"/>
                <a:gd name="T99" fmla="*/ 465 h 669"/>
                <a:gd name="T100" fmla="*/ 782 w 992"/>
                <a:gd name="T101" fmla="*/ 593 h 669"/>
                <a:gd name="T102" fmla="*/ 820 w 992"/>
                <a:gd name="T103" fmla="*/ 543 h 669"/>
                <a:gd name="T104" fmla="*/ 879 w 992"/>
                <a:gd name="T105" fmla="*/ 482 h 669"/>
                <a:gd name="T106" fmla="*/ 927 w 992"/>
                <a:gd name="T107" fmla="*/ 516 h 669"/>
                <a:gd name="T108" fmla="*/ 970 w 992"/>
                <a:gd name="T109" fmla="*/ 613 h 669"/>
                <a:gd name="T110" fmla="*/ 992 w 992"/>
                <a:gd name="T111" fmla="*/ 640 h 669"/>
                <a:gd name="T112" fmla="*/ 987 w 992"/>
                <a:gd name="T113" fmla="*/ 578 h 669"/>
                <a:gd name="T114" fmla="*/ 312 w 992"/>
                <a:gd name="T115" fmla="*/ 130 h 669"/>
                <a:gd name="T116" fmla="*/ 671 w 992"/>
                <a:gd name="T117" fmla="*/ 31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2" h="669">
                  <a:moveTo>
                    <a:pt x="593" y="10"/>
                  </a:moveTo>
                  <a:cubicBezTo>
                    <a:pt x="592" y="12"/>
                    <a:pt x="610" y="18"/>
                    <a:pt x="610" y="18"/>
                  </a:cubicBezTo>
                  <a:cubicBezTo>
                    <a:pt x="610" y="18"/>
                    <a:pt x="605" y="18"/>
                    <a:pt x="597" y="18"/>
                  </a:cubicBezTo>
                  <a:cubicBezTo>
                    <a:pt x="590" y="17"/>
                    <a:pt x="588" y="18"/>
                    <a:pt x="588" y="14"/>
                  </a:cubicBezTo>
                  <a:cubicBezTo>
                    <a:pt x="587" y="11"/>
                    <a:pt x="585" y="7"/>
                    <a:pt x="581" y="5"/>
                  </a:cubicBezTo>
                  <a:cubicBezTo>
                    <a:pt x="578" y="3"/>
                    <a:pt x="580" y="10"/>
                    <a:pt x="580" y="10"/>
                  </a:cubicBezTo>
                  <a:cubicBezTo>
                    <a:pt x="580" y="10"/>
                    <a:pt x="571" y="14"/>
                    <a:pt x="579" y="17"/>
                  </a:cubicBezTo>
                  <a:cubicBezTo>
                    <a:pt x="586" y="20"/>
                    <a:pt x="589" y="21"/>
                    <a:pt x="588" y="25"/>
                  </a:cubicBezTo>
                  <a:cubicBezTo>
                    <a:pt x="587" y="28"/>
                    <a:pt x="586" y="32"/>
                    <a:pt x="593" y="32"/>
                  </a:cubicBezTo>
                  <a:cubicBezTo>
                    <a:pt x="600" y="33"/>
                    <a:pt x="619" y="32"/>
                    <a:pt x="621" y="38"/>
                  </a:cubicBezTo>
                  <a:cubicBezTo>
                    <a:pt x="622" y="45"/>
                    <a:pt x="630" y="44"/>
                    <a:pt x="630" y="44"/>
                  </a:cubicBezTo>
                  <a:cubicBezTo>
                    <a:pt x="627" y="44"/>
                    <a:pt x="625" y="44"/>
                    <a:pt x="622" y="45"/>
                  </a:cubicBezTo>
                  <a:cubicBezTo>
                    <a:pt x="622" y="45"/>
                    <a:pt x="615" y="35"/>
                    <a:pt x="610" y="35"/>
                  </a:cubicBezTo>
                  <a:cubicBezTo>
                    <a:pt x="604" y="35"/>
                    <a:pt x="597" y="35"/>
                    <a:pt x="597" y="35"/>
                  </a:cubicBezTo>
                  <a:cubicBezTo>
                    <a:pt x="597" y="35"/>
                    <a:pt x="603" y="38"/>
                    <a:pt x="603" y="42"/>
                  </a:cubicBezTo>
                  <a:cubicBezTo>
                    <a:pt x="603" y="46"/>
                    <a:pt x="600" y="51"/>
                    <a:pt x="598" y="51"/>
                  </a:cubicBezTo>
                  <a:cubicBezTo>
                    <a:pt x="597" y="50"/>
                    <a:pt x="597" y="54"/>
                    <a:pt x="597" y="54"/>
                  </a:cubicBezTo>
                  <a:cubicBezTo>
                    <a:pt x="595" y="53"/>
                    <a:pt x="594" y="53"/>
                    <a:pt x="591" y="53"/>
                  </a:cubicBezTo>
                  <a:cubicBezTo>
                    <a:pt x="591" y="53"/>
                    <a:pt x="578" y="54"/>
                    <a:pt x="572" y="48"/>
                  </a:cubicBezTo>
                  <a:cubicBezTo>
                    <a:pt x="572" y="48"/>
                    <a:pt x="591" y="49"/>
                    <a:pt x="592" y="43"/>
                  </a:cubicBezTo>
                  <a:cubicBezTo>
                    <a:pt x="593" y="38"/>
                    <a:pt x="591" y="37"/>
                    <a:pt x="588" y="35"/>
                  </a:cubicBezTo>
                  <a:cubicBezTo>
                    <a:pt x="585" y="34"/>
                    <a:pt x="582" y="35"/>
                    <a:pt x="581" y="31"/>
                  </a:cubicBezTo>
                  <a:cubicBezTo>
                    <a:pt x="580" y="27"/>
                    <a:pt x="583" y="26"/>
                    <a:pt x="578" y="23"/>
                  </a:cubicBezTo>
                  <a:cubicBezTo>
                    <a:pt x="574" y="19"/>
                    <a:pt x="572" y="17"/>
                    <a:pt x="569" y="16"/>
                  </a:cubicBezTo>
                  <a:cubicBezTo>
                    <a:pt x="565" y="14"/>
                    <a:pt x="567" y="8"/>
                    <a:pt x="567" y="8"/>
                  </a:cubicBezTo>
                  <a:cubicBezTo>
                    <a:pt x="567" y="8"/>
                    <a:pt x="557" y="0"/>
                    <a:pt x="551" y="0"/>
                  </a:cubicBezTo>
                  <a:cubicBezTo>
                    <a:pt x="544" y="0"/>
                    <a:pt x="540" y="1"/>
                    <a:pt x="542" y="5"/>
                  </a:cubicBezTo>
                  <a:cubicBezTo>
                    <a:pt x="544" y="10"/>
                    <a:pt x="544" y="14"/>
                    <a:pt x="541" y="14"/>
                  </a:cubicBezTo>
                  <a:cubicBezTo>
                    <a:pt x="538" y="14"/>
                    <a:pt x="534" y="18"/>
                    <a:pt x="538" y="19"/>
                  </a:cubicBezTo>
                  <a:cubicBezTo>
                    <a:pt x="542" y="20"/>
                    <a:pt x="543" y="22"/>
                    <a:pt x="543" y="22"/>
                  </a:cubicBezTo>
                  <a:cubicBezTo>
                    <a:pt x="543" y="22"/>
                    <a:pt x="541" y="24"/>
                    <a:pt x="547" y="26"/>
                  </a:cubicBezTo>
                  <a:cubicBezTo>
                    <a:pt x="553" y="28"/>
                    <a:pt x="554" y="26"/>
                    <a:pt x="555" y="29"/>
                  </a:cubicBezTo>
                  <a:cubicBezTo>
                    <a:pt x="556" y="32"/>
                    <a:pt x="562" y="33"/>
                    <a:pt x="562" y="33"/>
                  </a:cubicBezTo>
                  <a:cubicBezTo>
                    <a:pt x="562" y="33"/>
                    <a:pt x="564" y="38"/>
                    <a:pt x="561" y="37"/>
                  </a:cubicBezTo>
                  <a:cubicBezTo>
                    <a:pt x="558" y="37"/>
                    <a:pt x="558" y="39"/>
                    <a:pt x="553" y="35"/>
                  </a:cubicBezTo>
                  <a:cubicBezTo>
                    <a:pt x="548" y="31"/>
                    <a:pt x="547" y="34"/>
                    <a:pt x="539" y="29"/>
                  </a:cubicBezTo>
                  <a:cubicBezTo>
                    <a:pt x="532" y="25"/>
                    <a:pt x="528" y="25"/>
                    <a:pt x="523" y="25"/>
                  </a:cubicBezTo>
                  <a:cubicBezTo>
                    <a:pt x="519" y="25"/>
                    <a:pt x="502" y="26"/>
                    <a:pt x="502" y="26"/>
                  </a:cubicBezTo>
                  <a:cubicBezTo>
                    <a:pt x="502" y="26"/>
                    <a:pt x="491" y="17"/>
                    <a:pt x="488" y="21"/>
                  </a:cubicBezTo>
                  <a:cubicBezTo>
                    <a:pt x="486" y="25"/>
                    <a:pt x="500" y="27"/>
                    <a:pt x="500" y="27"/>
                  </a:cubicBezTo>
                  <a:cubicBezTo>
                    <a:pt x="500" y="27"/>
                    <a:pt x="509" y="30"/>
                    <a:pt x="505" y="34"/>
                  </a:cubicBezTo>
                  <a:cubicBezTo>
                    <a:pt x="501" y="38"/>
                    <a:pt x="500" y="33"/>
                    <a:pt x="500" y="33"/>
                  </a:cubicBezTo>
                  <a:cubicBezTo>
                    <a:pt x="500" y="33"/>
                    <a:pt x="498" y="30"/>
                    <a:pt x="494" y="30"/>
                  </a:cubicBezTo>
                  <a:cubicBezTo>
                    <a:pt x="491" y="30"/>
                    <a:pt x="487" y="34"/>
                    <a:pt x="487" y="34"/>
                  </a:cubicBezTo>
                  <a:cubicBezTo>
                    <a:pt x="482" y="34"/>
                    <a:pt x="479" y="33"/>
                    <a:pt x="474" y="33"/>
                  </a:cubicBezTo>
                  <a:cubicBezTo>
                    <a:pt x="473" y="34"/>
                    <a:pt x="472" y="34"/>
                    <a:pt x="471" y="35"/>
                  </a:cubicBezTo>
                  <a:cubicBezTo>
                    <a:pt x="467" y="36"/>
                    <a:pt x="465" y="36"/>
                    <a:pt x="461" y="36"/>
                  </a:cubicBezTo>
                  <a:cubicBezTo>
                    <a:pt x="461" y="36"/>
                    <a:pt x="464" y="34"/>
                    <a:pt x="465" y="31"/>
                  </a:cubicBezTo>
                  <a:cubicBezTo>
                    <a:pt x="465" y="28"/>
                    <a:pt x="458" y="29"/>
                    <a:pt x="456" y="30"/>
                  </a:cubicBezTo>
                  <a:cubicBezTo>
                    <a:pt x="455" y="30"/>
                    <a:pt x="450" y="32"/>
                    <a:pt x="450" y="32"/>
                  </a:cubicBezTo>
                  <a:cubicBezTo>
                    <a:pt x="450" y="32"/>
                    <a:pt x="444" y="33"/>
                    <a:pt x="441" y="34"/>
                  </a:cubicBezTo>
                  <a:cubicBezTo>
                    <a:pt x="437" y="36"/>
                    <a:pt x="431" y="40"/>
                    <a:pt x="431" y="40"/>
                  </a:cubicBezTo>
                  <a:cubicBezTo>
                    <a:pt x="430" y="42"/>
                    <a:pt x="430" y="43"/>
                    <a:pt x="429" y="45"/>
                  </a:cubicBezTo>
                  <a:cubicBezTo>
                    <a:pt x="429" y="45"/>
                    <a:pt x="417" y="46"/>
                    <a:pt x="414" y="44"/>
                  </a:cubicBezTo>
                  <a:cubicBezTo>
                    <a:pt x="411" y="42"/>
                    <a:pt x="408" y="38"/>
                    <a:pt x="416" y="38"/>
                  </a:cubicBezTo>
                  <a:cubicBezTo>
                    <a:pt x="424" y="38"/>
                    <a:pt x="415" y="32"/>
                    <a:pt x="408" y="32"/>
                  </a:cubicBezTo>
                  <a:cubicBezTo>
                    <a:pt x="400" y="32"/>
                    <a:pt x="399" y="32"/>
                    <a:pt x="400" y="38"/>
                  </a:cubicBezTo>
                  <a:cubicBezTo>
                    <a:pt x="401" y="44"/>
                    <a:pt x="408" y="47"/>
                    <a:pt x="408" y="50"/>
                  </a:cubicBezTo>
                  <a:cubicBezTo>
                    <a:pt x="409" y="53"/>
                    <a:pt x="406" y="51"/>
                    <a:pt x="406" y="51"/>
                  </a:cubicBezTo>
                  <a:cubicBezTo>
                    <a:pt x="406" y="51"/>
                    <a:pt x="403" y="48"/>
                    <a:pt x="398" y="48"/>
                  </a:cubicBezTo>
                  <a:cubicBezTo>
                    <a:pt x="394" y="48"/>
                    <a:pt x="383" y="52"/>
                    <a:pt x="381" y="55"/>
                  </a:cubicBezTo>
                  <a:cubicBezTo>
                    <a:pt x="380" y="57"/>
                    <a:pt x="388" y="61"/>
                    <a:pt x="385" y="62"/>
                  </a:cubicBezTo>
                  <a:cubicBezTo>
                    <a:pt x="382" y="63"/>
                    <a:pt x="372" y="62"/>
                    <a:pt x="367" y="59"/>
                  </a:cubicBezTo>
                  <a:cubicBezTo>
                    <a:pt x="362" y="56"/>
                    <a:pt x="354" y="61"/>
                    <a:pt x="363" y="64"/>
                  </a:cubicBezTo>
                  <a:cubicBezTo>
                    <a:pt x="373" y="68"/>
                    <a:pt x="370" y="72"/>
                    <a:pt x="365" y="69"/>
                  </a:cubicBezTo>
                  <a:cubicBezTo>
                    <a:pt x="361" y="66"/>
                    <a:pt x="358" y="64"/>
                    <a:pt x="355" y="64"/>
                  </a:cubicBezTo>
                  <a:cubicBezTo>
                    <a:pt x="353" y="64"/>
                    <a:pt x="348" y="64"/>
                    <a:pt x="348" y="64"/>
                  </a:cubicBezTo>
                  <a:cubicBezTo>
                    <a:pt x="348" y="64"/>
                    <a:pt x="350" y="62"/>
                    <a:pt x="346" y="58"/>
                  </a:cubicBezTo>
                  <a:cubicBezTo>
                    <a:pt x="343" y="54"/>
                    <a:pt x="345" y="51"/>
                    <a:pt x="345" y="51"/>
                  </a:cubicBezTo>
                  <a:cubicBezTo>
                    <a:pt x="345" y="51"/>
                    <a:pt x="339" y="50"/>
                    <a:pt x="334" y="47"/>
                  </a:cubicBezTo>
                  <a:cubicBezTo>
                    <a:pt x="329" y="44"/>
                    <a:pt x="336" y="46"/>
                    <a:pt x="338" y="46"/>
                  </a:cubicBezTo>
                  <a:cubicBezTo>
                    <a:pt x="340" y="46"/>
                    <a:pt x="351" y="50"/>
                    <a:pt x="361" y="50"/>
                  </a:cubicBezTo>
                  <a:cubicBezTo>
                    <a:pt x="371" y="51"/>
                    <a:pt x="385" y="49"/>
                    <a:pt x="385" y="45"/>
                  </a:cubicBezTo>
                  <a:cubicBezTo>
                    <a:pt x="385" y="40"/>
                    <a:pt x="380" y="36"/>
                    <a:pt x="373" y="35"/>
                  </a:cubicBezTo>
                  <a:cubicBezTo>
                    <a:pt x="366" y="34"/>
                    <a:pt x="362" y="34"/>
                    <a:pt x="357" y="30"/>
                  </a:cubicBezTo>
                  <a:cubicBezTo>
                    <a:pt x="353" y="26"/>
                    <a:pt x="344" y="26"/>
                    <a:pt x="336" y="26"/>
                  </a:cubicBezTo>
                  <a:cubicBezTo>
                    <a:pt x="327" y="26"/>
                    <a:pt x="326" y="24"/>
                    <a:pt x="323" y="23"/>
                  </a:cubicBezTo>
                  <a:cubicBezTo>
                    <a:pt x="321" y="22"/>
                    <a:pt x="310" y="25"/>
                    <a:pt x="310" y="25"/>
                  </a:cubicBezTo>
                  <a:cubicBezTo>
                    <a:pt x="310" y="25"/>
                    <a:pt x="305" y="20"/>
                    <a:pt x="307" y="20"/>
                  </a:cubicBezTo>
                  <a:cubicBezTo>
                    <a:pt x="310" y="20"/>
                    <a:pt x="310" y="20"/>
                    <a:pt x="310" y="20"/>
                  </a:cubicBezTo>
                  <a:cubicBezTo>
                    <a:pt x="310" y="20"/>
                    <a:pt x="307" y="20"/>
                    <a:pt x="304" y="18"/>
                  </a:cubicBezTo>
                  <a:cubicBezTo>
                    <a:pt x="302" y="17"/>
                    <a:pt x="295" y="16"/>
                    <a:pt x="295" y="16"/>
                  </a:cubicBezTo>
                  <a:cubicBezTo>
                    <a:pt x="295" y="17"/>
                    <a:pt x="295" y="17"/>
                    <a:pt x="294" y="18"/>
                  </a:cubicBezTo>
                  <a:cubicBezTo>
                    <a:pt x="294" y="16"/>
                    <a:pt x="294" y="15"/>
                    <a:pt x="294" y="13"/>
                  </a:cubicBezTo>
                  <a:cubicBezTo>
                    <a:pt x="291" y="14"/>
                    <a:pt x="290" y="15"/>
                    <a:pt x="288" y="16"/>
                  </a:cubicBezTo>
                  <a:cubicBezTo>
                    <a:pt x="286" y="18"/>
                    <a:pt x="285" y="18"/>
                    <a:pt x="283" y="20"/>
                  </a:cubicBezTo>
                  <a:cubicBezTo>
                    <a:pt x="283" y="18"/>
                    <a:pt x="283" y="17"/>
                    <a:pt x="283" y="15"/>
                  </a:cubicBezTo>
                  <a:cubicBezTo>
                    <a:pt x="281" y="17"/>
                    <a:pt x="279" y="18"/>
                    <a:pt x="277" y="20"/>
                  </a:cubicBezTo>
                  <a:cubicBezTo>
                    <a:pt x="278" y="17"/>
                    <a:pt x="278" y="16"/>
                    <a:pt x="279" y="13"/>
                  </a:cubicBezTo>
                  <a:cubicBezTo>
                    <a:pt x="279" y="13"/>
                    <a:pt x="276" y="12"/>
                    <a:pt x="271" y="14"/>
                  </a:cubicBezTo>
                  <a:cubicBezTo>
                    <a:pt x="266" y="15"/>
                    <a:pt x="263" y="18"/>
                    <a:pt x="263" y="19"/>
                  </a:cubicBezTo>
                  <a:cubicBezTo>
                    <a:pt x="263" y="21"/>
                    <a:pt x="260" y="19"/>
                    <a:pt x="258" y="19"/>
                  </a:cubicBezTo>
                  <a:cubicBezTo>
                    <a:pt x="256" y="19"/>
                    <a:pt x="251" y="20"/>
                    <a:pt x="251" y="20"/>
                  </a:cubicBezTo>
                  <a:cubicBezTo>
                    <a:pt x="251" y="20"/>
                    <a:pt x="250" y="21"/>
                    <a:pt x="245" y="21"/>
                  </a:cubicBezTo>
                  <a:cubicBezTo>
                    <a:pt x="241" y="22"/>
                    <a:pt x="238" y="19"/>
                    <a:pt x="238" y="22"/>
                  </a:cubicBezTo>
                  <a:cubicBezTo>
                    <a:pt x="238" y="24"/>
                    <a:pt x="232" y="25"/>
                    <a:pt x="230" y="26"/>
                  </a:cubicBezTo>
                  <a:cubicBezTo>
                    <a:pt x="228" y="26"/>
                    <a:pt x="227" y="32"/>
                    <a:pt x="227" y="32"/>
                  </a:cubicBezTo>
                  <a:cubicBezTo>
                    <a:pt x="227" y="32"/>
                    <a:pt x="218" y="33"/>
                    <a:pt x="216" y="32"/>
                  </a:cubicBezTo>
                  <a:cubicBezTo>
                    <a:pt x="215" y="31"/>
                    <a:pt x="212" y="34"/>
                    <a:pt x="212" y="37"/>
                  </a:cubicBezTo>
                  <a:cubicBezTo>
                    <a:pt x="211" y="41"/>
                    <a:pt x="207" y="41"/>
                    <a:pt x="205" y="42"/>
                  </a:cubicBezTo>
                  <a:cubicBezTo>
                    <a:pt x="204" y="42"/>
                    <a:pt x="198" y="47"/>
                    <a:pt x="198" y="47"/>
                  </a:cubicBezTo>
                  <a:cubicBezTo>
                    <a:pt x="197" y="49"/>
                    <a:pt x="197" y="50"/>
                    <a:pt x="196" y="53"/>
                  </a:cubicBezTo>
                  <a:cubicBezTo>
                    <a:pt x="196" y="53"/>
                    <a:pt x="194" y="58"/>
                    <a:pt x="191" y="59"/>
                  </a:cubicBezTo>
                  <a:cubicBezTo>
                    <a:pt x="189" y="59"/>
                    <a:pt x="184" y="65"/>
                    <a:pt x="181" y="65"/>
                  </a:cubicBezTo>
                  <a:cubicBezTo>
                    <a:pt x="178" y="65"/>
                    <a:pt x="176" y="71"/>
                    <a:pt x="174" y="71"/>
                  </a:cubicBezTo>
                  <a:cubicBezTo>
                    <a:pt x="172" y="71"/>
                    <a:pt x="170" y="71"/>
                    <a:pt x="169" y="71"/>
                  </a:cubicBezTo>
                  <a:cubicBezTo>
                    <a:pt x="167" y="71"/>
                    <a:pt x="158" y="71"/>
                    <a:pt x="158" y="71"/>
                  </a:cubicBezTo>
                  <a:cubicBezTo>
                    <a:pt x="158" y="71"/>
                    <a:pt x="157" y="78"/>
                    <a:pt x="155" y="79"/>
                  </a:cubicBezTo>
                  <a:cubicBezTo>
                    <a:pt x="153" y="80"/>
                    <a:pt x="152" y="80"/>
                    <a:pt x="148" y="82"/>
                  </a:cubicBezTo>
                  <a:cubicBezTo>
                    <a:pt x="143" y="83"/>
                    <a:pt x="140" y="84"/>
                    <a:pt x="140" y="85"/>
                  </a:cubicBezTo>
                  <a:cubicBezTo>
                    <a:pt x="140" y="87"/>
                    <a:pt x="143" y="90"/>
                    <a:pt x="143" y="90"/>
                  </a:cubicBezTo>
                  <a:cubicBezTo>
                    <a:pt x="147" y="90"/>
                    <a:pt x="149" y="90"/>
                    <a:pt x="154" y="90"/>
                  </a:cubicBezTo>
                  <a:cubicBezTo>
                    <a:pt x="148" y="90"/>
                    <a:pt x="145" y="91"/>
                    <a:pt x="139" y="91"/>
                  </a:cubicBezTo>
                  <a:cubicBezTo>
                    <a:pt x="140" y="95"/>
                    <a:pt x="140" y="97"/>
                    <a:pt x="140" y="100"/>
                  </a:cubicBezTo>
                  <a:cubicBezTo>
                    <a:pt x="144" y="99"/>
                    <a:pt x="146" y="98"/>
                    <a:pt x="150" y="96"/>
                  </a:cubicBezTo>
                  <a:cubicBezTo>
                    <a:pt x="147" y="100"/>
                    <a:pt x="145" y="102"/>
                    <a:pt x="142" y="105"/>
                  </a:cubicBezTo>
                  <a:cubicBezTo>
                    <a:pt x="144" y="108"/>
                    <a:pt x="145" y="110"/>
                    <a:pt x="146" y="112"/>
                  </a:cubicBezTo>
                  <a:cubicBezTo>
                    <a:pt x="146" y="112"/>
                    <a:pt x="146" y="117"/>
                    <a:pt x="157" y="115"/>
                  </a:cubicBezTo>
                  <a:cubicBezTo>
                    <a:pt x="168" y="113"/>
                    <a:pt x="170" y="109"/>
                    <a:pt x="173" y="108"/>
                  </a:cubicBezTo>
                  <a:cubicBezTo>
                    <a:pt x="175" y="108"/>
                    <a:pt x="180" y="99"/>
                    <a:pt x="180" y="103"/>
                  </a:cubicBezTo>
                  <a:cubicBezTo>
                    <a:pt x="180" y="107"/>
                    <a:pt x="180" y="107"/>
                    <a:pt x="185" y="107"/>
                  </a:cubicBezTo>
                  <a:cubicBezTo>
                    <a:pt x="185" y="107"/>
                    <a:pt x="186" y="107"/>
                    <a:pt x="186" y="107"/>
                  </a:cubicBezTo>
                  <a:cubicBezTo>
                    <a:pt x="192" y="107"/>
                    <a:pt x="179" y="110"/>
                    <a:pt x="185" y="113"/>
                  </a:cubicBezTo>
                  <a:cubicBezTo>
                    <a:pt x="192" y="115"/>
                    <a:pt x="190" y="115"/>
                    <a:pt x="193" y="123"/>
                  </a:cubicBezTo>
                  <a:cubicBezTo>
                    <a:pt x="195" y="130"/>
                    <a:pt x="194" y="131"/>
                    <a:pt x="193" y="133"/>
                  </a:cubicBezTo>
                  <a:cubicBezTo>
                    <a:pt x="193" y="135"/>
                    <a:pt x="196" y="138"/>
                    <a:pt x="199" y="138"/>
                  </a:cubicBezTo>
                  <a:cubicBezTo>
                    <a:pt x="203" y="138"/>
                    <a:pt x="205" y="137"/>
                    <a:pt x="205" y="135"/>
                  </a:cubicBezTo>
                  <a:cubicBezTo>
                    <a:pt x="206" y="133"/>
                    <a:pt x="211" y="133"/>
                    <a:pt x="215" y="133"/>
                  </a:cubicBezTo>
                  <a:cubicBezTo>
                    <a:pt x="219" y="133"/>
                    <a:pt x="224" y="131"/>
                    <a:pt x="223" y="125"/>
                  </a:cubicBezTo>
                  <a:cubicBezTo>
                    <a:pt x="223" y="118"/>
                    <a:pt x="225" y="112"/>
                    <a:pt x="225" y="112"/>
                  </a:cubicBezTo>
                  <a:cubicBezTo>
                    <a:pt x="225" y="112"/>
                    <a:pt x="241" y="107"/>
                    <a:pt x="239" y="101"/>
                  </a:cubicBezTo>
                  <a:cubicBezTo>
                    <a:pt x="237" y="95"/>
                    <a:pt x="227" y="97"/>
                    <a:pt x="226" y="87"/>
                  </a:cubicBezTo>
                  <a:cubicBezTo>
                    <a:pt x="224" y="76"/>
                    <a:pt x="236" y="75"/>
                    <a:pt x="243" y="71"/>
                  </a:cubicBezTo>
                  <a:cubicBezTo>
                    <a:pt x="250" y="66"/>
                    <a:pt x="255" y="63"/>
                    <a:pt x="255" y="63"/>
                  </a:cubicBezTo>
                  <a:cubicBezTo>
                    <a:pt x="255" y="63"/>
                    <a:pt x="249" y="61"/>
                    <a:pt x="252" y="59"/>
                  </a:cubicBezTo>
                  <a:cubicBezTo>
                    <a:pt x="256" y="57"/>
                    <a:pt x="257" y="55"/>
                    <a:pt x="260" y="55"/>
                  </a:cubicBezTo>
                  <a:cubicBezTo>
                    <a:pt x="263" y="55"/>
                    <a:pt x="268" y="53"/>
                    <a:pt x="270" y="53"/>
                  </a:cubicBezTo>
                  <a:cubicBezTo>
                    <a:pt x="271" y="53"/>
                    <a:pt x="272" y="53"/>
                    <a:pt x="273" y="53"/>
                  </a:cubicBezTo>
                  <a:cubicBezTo>
                    <a:pt x="277" y="53"/>
                    <a:pt x="284" y="54"/>
                    <a:pt x="282" y="56"/>
                  </a:cubicBezTo>
                  <a:cubicBezTo>
                    <a:pt x="280" y="59"/>
                    <a:pt x="281" y="61"/>
                    <a:pt x="279" y="61"/>
                  </a:cubicBezTo>
                  <a:cubicBezTo>
                    <a:pt x="277" y="61"/>
                    <a:pt x="263" y="70"/>
                    <a:pt x="263" y="70"/>
                  </a:cubicBezTo>
                  <a:cubicBezTo>
                    <a:pt x="263" y="70"/>
                    <a:pt x="253" y="74"/>
                    <a:pt x="255" y="80"/>
                  </a:cubicBezTo>
                  <a:cubicBezTo>
                    <a:pt x="257" y="86"/>
                    <a:pt x="258" y="93"/>
                    <a:pt x="258" y="93"/>
                  </a:cubicBezTo>
                  <a:cubicBezTo>
                    <a:pt x="258" y="93"/>
                    <a:pt x="258" y="95"/>
                    <a:pt x="262" y="96"/>
                  </a:cubicBezTo>
                  <a:cubicBezTo>
                    <a:pt x="265" y="96"/>
                    <a:pt x="268" y="99"/>
                    <a:pt x="271" y="99"/>
                  </a:cubicBezTo>
                  <a:cubicBezTo>
                    <a:pt x="274" y="99"/>
                    <a:pt x="280" y="99"/>
                    <a:pt x="282" y="99"/>
                  </a:cubicBezTo>
                  <a:cubicBezTo>
                    <a:pt x="283" y="99"/>
                    <a:pt x="289" y="98"/>
                    <a:pt x="291" y="98"/>
                  </a:cubicBezTo>
                  <a:cubicBezTo>
                    <a:pt x="293" y="98"/>
                    <a:pt x="295" y="98"/>
                    <a:pt x="297" y="98"/>
                  </a:cubicBezTo>
                  <a:cubicBezTo>
                    <a:pt x="299" y="97"/>
                    <a:pt x="302" y="94"/>
                    <a:pt x="302" y="94"/>
                  </a:cubicBezTo>
                  <a:cubicBezTo>
                    <a:pt x="303" y="94"/>
                    <a:pt x="303" y="94"/>
                    <a:pt x="304" y="94"/>
                  </a:cubicBezTo>
                  <a:cubicBezTo>
                    <a:pt x="306" y="94"/>
                    <a:pt x="307" y="94"/>
                    <a:pt x="309" y="94"/>
                  </a:cubicBezTo>
                  <a:cubicBezTo>
                    <a:pt x="311" y="95"/>
                    <a:pt x="313" y="95"/>
                    <a:pt x="315" y="96"/>
                  </a:cubicBezTo>
                  <a:cubicBezTo>
                    <a:pt x="312" y="97"/>
                    <a:pt x="311" y="98"/>
                    <a:pt x="308" y="99"/>
                  </a:cubicBezTo>
                  <a:cubicBezTo>
                    <a:pt x="307" y="100"/>
                    <a:pt x="306" y="101"/>
                    <a:pt x="304" y="102"/>
                  </a:cubicBezTo>
                  <a:cubicBezTo>
                    <a:pt x="295" y="102"/>
                    <a:pt x="291" y="102"/>
                    <a:pt x="282" y="102"/>
                  </a:cubicBezTo>
                  <a:cubicBezTo>
                    <a:pt x="282" y="102"/>
                    <a:pt x="266" y="109"/>
                    <a:pt x="275" y="113"/>
                  </a:cubicBezTo>
                  <a:cubicBezTo>
                    <a:pt x="277" y="114"/>
                    <a:pt x="279" y="115"/>
                    <a:pt x="280" y="116"/>
                  </a:cubicBezTo>
                  <a:cubicBezTo>
                    <a:pt x="285" y="120"/>
                    <a:pt x="284" y="124"/>
                    <a:pt x="280" y="125"/>
                  </a:cubicBezTo>
                  <a:cubicBezTo>
                    <a:pt x="275" y="125"/>
                    <a:pt x="274" y="122"/>
                    <a:pt x="274" y="122"/>
                  </a:cubicBezTo>
                  <a:cubicBezTo>
                    <a:pt x="274" y="122"/>
                    <a:pt x="268" y="114"/>
                    <a:pt x="260" y="117"/>
                  </a:cubicBezTo>
                  <a:cubicBezTo>
                    <a:pt x="253" y="120"/>
                    <a:pt x="253" y="120"/>
                    <a:pt x="257" y="125"/>
                  </a:cubicBezTo>
                  <a:cubicBezTo>
                    <a:pt x="261" y="131"/>
                    <a:pt x="257" y="129"/>
                    <a:pt x="259" y="131"/>
                  </a:cubicBezTo>
                  <a:cubicBezTo>
                    <a:pt x="261" y="133"/>
                    <a:pt x="257" y="135"/>
                    <a:pt x="260" y="137"/>
                  </a:cubicBezTo>
                  <a:cubicBezTo>
                    <a:pt x="261" y="138"/>
                    <a:pt x="259" y="139"/>
                    <a:pt x="256" y="140"/>
                  </a:cubicBezTo>
                  <a:cubicBezTo>
                    <a:pt x="254" y="141"/>
                    <a:pt x="250" y="142"/>
                    <a:pt x="253" y="143"/>
                  </a:cubicBezTo>
                  <a:cubicBezTo>
                    <a:pt x="259" y="145"/>
                    <a:pt x="241" y="146"/>
                    <a:pt x="241" y="146"/>
                  </a:cubicBezTo>
                  <a:cubicBezTo>
                    <a:pt x="239" y="144"/>
                    <a:pt x="238" y="143"/>
                    <a:pt x="236" y="141"/>
                  </a:cubicBezTo>
                  <a:cubicBezTo>
                    <a:pt x="236" y="141"/>
                    <a:pt x="227" y="144"/>
                    <a:pt x="222" y="145"/>
                  </a:cubicBezTo>
                  <a:cubicBezTo>
                    <a:pt x="217" y="147"/>
                    <a:pt x="207" y="150"/>
                    <a:pt x="207" y="150"/>
                  </a:cubicBezTo>
                  <a:cubicBezTo>
                    <a:pt x="207" y="150"/>
                    <a:pt x="206" y="149"/>
                    <a:pt x="205" y="149"/>
                  </a:cubicBezTo>
                  <a:cubicBezTo>
                    <a:pt x="204" y="149"/>
                    <a:pt x="203" y="149"/>
                    <a:pt x="201" y="148"/>
                  </a:cubicBezTo>
                  <a:cubicBezTo>
                    <a:pt x="201" y="148"/>
                    <a:pt x="195" y="144"/>
                    <a:pt x="193" y="146"/>
                  </a:cubicBezTo>
                  <a:cubicBezTo>
                    <a:pt x="191" y="147"/>
                    <a:pt x="186" y="149"/>
                    <a:pt x="184" y="149"/>
                  </a:cubicBezTo>
                  <a:cubicBezTo>
                    <a:pt x="182" y="149"/>
                    <a:pt x="178" y="148"/>
                    <a:pt x="176" y="146"/>
                  </a:cubicBezTo>
                  <a:cubicBezTo>
                    <a:pt x="175" y="145"/>
                    <a:pt x="170" y="147"/>
                    <a:pt x="171" y="141"/>
                  </a:cubicBezTo>
                  <a:cubicBezTo>
                    <a:pt x="172" y="136"/>
                    <a:pt x="173" y="137"/>
                    <a:pt x="178" y="134"/>
                  </a:cubicBezTo>
                  <a:cubicBezTo>
                    <a:pt x="183" y="132"/>
                    <a:pt x="184" y="132"/>
                    <a:pt x="182" y="130"/>
                  </a:cubicBezTo>
                  <a:cubicBezTo>
                    <a:pt x="180" y="127"/>
                    <a:pt x="175" y="130"/>
                    <a:pt x="177" y="126"/>
                  </a:cubicBezTo>
                  <a:cubicBezTo>
                    <a:pt x="179" y="123"/>
                    <a:pt x="183" y="119"/>
                    <a:pt x="179" y="119"/>
                  </a:cubicBezTo>
                  <a:cubicBezTo>
                    <a:pt x="177" y="119"/>
                    <a:pt x="174" y="120"/>
                    <a:pt x="171" y="122"/>
                  </a:cubicBezTo>
                  <a:cubicBezTo>
                    <a:pt x="169" y="124"/>
                    <a:pt x="166" y="126"/>
                    <a:pt x="166" y="126"/>
                  </a:cubicBezTo>
                  <a:cubicBezTo>
                    <a:pt x="166" y="126"/>
                    <a:pt x="159" y="126"/>
                    <a:pt x="159" y="128"/>
                  </a:cubicBezTo>
                  <a:cubicBezTo>
                    <a:pt x="159" y="131"/>
                    <a:pt x="158" y="134"/>
                    <a:pt x="159" y="136"/>
                  </a:cubicBezTo>
                  <a:cubicBezTo>
                    <a:pt x="159" y="138"/>
                    <a:pt x="165" y="144"/>
                    <a:pt x="165" y="144"/>
                  </a:cubicBezTo>
                  <a:cubicBezTo>
                    <a:pt x="165" y="144"/>
                    <a:pt x="163" y="151"/>
                    <a:pt x="161" y="151"/>
                  </a:cubicBezTo>
                  <a:cubicBezTo>
                    <a:pt x="158" y="151"/>
                    <a:pt x="161" y="152"/>
                    <a:pt x="150" y="155"/>
                  </a:cubicBezTo>
                  <a:cubicBezTo>
                    <a:pt x="150" y="155"/>
                    <a:pt x="149" y="155"/>
                    <a:pt x="149" y="156"/>
                  </a:cubicBezTo>
                  <a:cubicBezTo>
                    <a:pt x="135" y="160"/>
                    <a:pt x="135" y="155"/>
                    <a:pt x="130" y="162"/>
                  </a:cubicBezTo>
                  <a:cubicBezTo>
                    <a:pt x="126" y="170"/>
                    <a:pt x="130" y="171"/>
                    <a:pt x="121" y="173"/>
                  </a:cubicBezTo>
                  <a:cubicBezTo>
                    <a:pt x="120" y="173"/>
                    <a:pt x="120" y="173"/>
                    <a:pt x="119" y="173"/>
                  </a:cubicBezTo>
                  <a:cubicBezTo>
                    <a:pt x="112" y="175"/>
                    <a:pt x="114" y="176"/>
                    <a:pt x="113" y="178"/>
                  </a:cubicBezTo>
                  <a:cubicBezTo>
                    <a:pt x="112" y="179"/>
                    <a:pt x="108" y="180"/>
                    <a:pt x="106" y="181"/>
                  </a:cubicBezTo>
                  <a:cubicBezTo>
                    <a:pt x="107" y="180"/>
                    <a:pt x="106" y="179"/>
                    <a:pt x="105" y="178"/>
                  </a:cubicBezTo>
                  <a:cubicBezTo>
                    <a:pt x="99" y="176"/>
                    <a:pt x="96" y="181"/>
                    <a:pt x="99" y="176"/>
                  </a:cubicBezTo>
                  <a:cubicBezTo>
                    <a:pt x="103" y="170"/>
                    <a:pt x="105" y="172"/>
                    <a:pt x="107" y="168"/>
                  </a:cubicBezTo>
                  <a:cubicBezTo>
                    <a:pt x="109" y="163"/>
                    <a:pt x="111" y="163"/>
                    <a:pt x="107" y="162"/>
                  </a:cubicBezTo>
                  <a:cubicBezTo>
                    <a:pt x="103" y="161"/>
                    <a:pt x="99" y="166"/>
                    <a:pt x="96" y="163"/>
                  </a:cubicBezTo>
                  <a:cubicBezTo>
                    <a:pt x="93" y="161"/>
                    <a:pt x="97" y="162"/>
                    <a:pt x="96" y="157"/>
                  </a:cubicBezTo>
                  <a:cubicBezTo>
                    <a:pt x="94" y="152"/>
                    <a:pt x="97" y="151"/>
                    <a:pt x="92" y="148"/>
                  </a:cubicBezTo>
                  <a:cubicBezTo>
                    <a:pt x="88" y="145"/>
                    <a:pt x="86" y="147"/>
                    <a:pt x="86" y="147"/>
                  </a:cubicBezTo>
                  <a:cubicBezTo>
                    <a:pt x="86" y="147"/>
                    <a:pt x="90" y="139"/>
                    <a:pt x="82" y="137"/>
                  </a:cubicBezTo>
                  <a:cubicBezTo>
                    <a:pt x="74" y="134"/>
                    <a:pt x="71" y="136"/>
                    <a:pt x="71" y="136"/>
                  </a:cubicBezTo>
                  <a:cubicBezTo>
                    <a:pt x="71" y="136"/>
                    <a:pt x="71" y="136"/>
                    <a:pt x="79" y="132"/>
                  </a:cubicBezTo>
                  <a:cubicBezTo>
                    <a:pt x="87" y="129"/>
                    <a:pt x="87" y="123"/>
                    <a:pt x="87" y="123"/>
                  </a:cubicBezTo>
                  <a:cubicBezTo>
                    <a:pt x="87" y="123"/>
                    <a:pt x="79" y="122"/>
                    <a:pt x="75" y="122"/>
                  </a:cubicBezTo>
                  <a:cubicBezTo>
                    <a:pt x="72" y="122"/>
                    <a:pt x="69" y="125"/>
                    <a:pt x="68" y="124"/>
                  </a:cubicBezTo>
                  <a:cubicBezTo>
                    <a:pt x="68" y="123"/>
                    <a:pt x="69" y="120"/>
                    <a:pt x="73" y="118"/>
                  </a:cubicBezTo>
                  <a:cubicBezTo>
                    <a:pt x="76" y="117"/>
                    <a:pt x="79" y="114"/>
                    <a:pt x="79" y="114"/>
                  </a:cubicBezTo>
                  <a:cubicBezTo>
                    <a:pt x="73" y="114"/>
                    <a:pt x="70" y="114"/>
                    <a:pt x="64" y="113"/>
                  </a:cubicBezTo>
                  <a:cubicBezTo>
                    <a:pt x="64" y="113"/>
                    <a:pt x="61" y="118"/>
                    <a:pt x="57" y="122"/>
                  </a:cubicBezTo>
                  <a:cubicBezTo>
                    <a:pt x="53" y="125"/>
                    <a:pt x="52" y="127"/>
                    <a:pt x="52" y="130"/>
                  </a:cubicBezTo>
                  <a:cubicBezTo>
                    <a:pt x="52" y="132"/>
                    <a:pt x="59" y="133"/>
                    <a:pt x="59" y="133"/>
                  </a:cubicBezTo>
                  <a:cubicBezTo>
                    <a:pt x="59" y="133"/>
                    <a:pt x="53" y="138"/>
                    <a:pt x="55" y="137"/>
                  </a:cubicBezTo>
                  <a:cubicBezTo>
                    <a:pt x="57" y="137"/>
                    <a:pt x="65" y="136"/>
                    <a:pt x="63" y="137"/>
                  </a:cubicBezTo>
                  <a:cubicBezTo>
                    <a:pt x="60" y="138"/>
                    <a:pt x="56" y="140"/>
                    <a:pt x="56" y="140"/>
                  </a:cubicBezTo>
                  <a:cubicBezTo>
                    <a:pt x="58" y="140"/>
                    <a:pt x="59" y="140"/>
                    <a:pt x="61" y="140"/>
                  </a:cubicBezTo>
                  <a:cubicBezTo>
                    <a:pt x="61" y="140"/>
                    <a:pt x="54" y="145"/>
                    <a:pt x="55" y="145"/>
                  </a:cubicBezTo>
                  <a:cubicBezTo>
                    <a:pt x="57" y="145"/>
                    <a:pt x="66" y="143"/>
                    <a:pt x="66" y="143"/>
                  </a:cubicBezTo>
                  <a:cubicBezTo>
                    <a:pt x="66" y="143"/>
                    <a:pt x="70" y="141"/>
                    <a:pt x="69" y="146"/>
                  </a:cubicBezTo>
                  <a:cubicBezTo>
                    <a:pt x="69" y="150"/>
                    <a:pt x="72" y="154"/>
                    <a:pt x="72" y="154"/>
                  </a:cubicBezTo>
                  <a:cubicBezTo>
                    <a:pt x="72" y="154"/>
                    <a:pt x="79" y="155"/>
                    <a:pt x="71" y="158"/>
                  </a:cubicBezTo>
                  <a:cubicBezTo>
                    <a:pt x="62" y="162"/>
                    <a:pt x="63" y="162"/>
                    <a:pt x="61" y="162"/>
                  </a:cubicBezTo>
                  <a:cubicBezTo>
                    <a:pt x="59" y="162"/>
                    <a:pt x="66" y="168"/>
                    <a:pt x="63" y="169"/>
                  </a:cubicBezTo>
                  <a:cubicBezTo>
                    <a:pt x="60" y="170"/>
                    <a:pt x="54" y="169"/>
                    <a:pt x="53" y="171"/>
                  </a:cubicBezTo>
                  <a:cubicBezTo>
                    <a:pt x="53" y="172"/>
                    <a:pt x="56" y="175"/>
                    <a:pt x="59" y="175"/>
                  </a:cubicBezTo>
                  <a:cubicBezTo>
                    <a:pt x="62" y="175"/>
                    <a:pt x="67" y="179"/>
                    <a:pt x="72" y="173"/>
                  </a:cubicBezTo>
                  <a:cubicBezTo>
                    <a:pt x="72" y="173"/>
                    <a:pt x="69" y="179"/>
                    <a:pt x="63" y="179"/>
                  </a:cubicBezTo>
                  <a:cubicBezTo>
                    <a:pt x="57" y="179"/>
                    <a:pt x="52" y="182"/>
                    <a:pt x="50" y="189"/>
                  </a:cubicBezTo>
                  <a:cubicBezTo>
                    <a:pt x="50" y="189"/>
                    <a:pt x="55" y="187"/>
                    <a:pt x="62" y="187"/>
                  </a:cubicBezTo>
                  <a:cubicBezTo>
                    <a:pt x="70" y="187"/>
                    <a:pt x="69" y="185"/>
                    <a:pt x="73" y="185"/>
                  </a:cubicBezTo>
                  <a:cubicBezTo>
                    <a:pt x="78" y="185"/>
                    <a:pt x="78" y="185"/>
                    <a:pt x="83" y="184"/>
                  </a:cubicBezTo>
                  <a:cubicBezTo>
                    <a:pt x="88" y="184"/>
                    <a:pt x="93" y="184"/>
                    <a:pt x="97" y="183"/>
                  </a:cubicBezTo>
                  <a:cubicBezTo>
                    <a:pt x="98" y="183"/>
                    <a:pt x="102" y="182"/>
                    <a:pt x="104" y="182"/>
                  </a:cubicBezTo>
                  <a:cubicBezTo>
                    <a:pt x="103" y="182"/>
                    <a:pt x="103" y="183"/>
                    <a:pt x="103" y="183"/>
                  </a:cubicBezTo>
                  <a:cubicBezTo>
                    <a:pt x="103" y="186"/>
                    <a:pt x="102" y="191"/>
                    <a:pt x="99" y="191"/>
                  </a:cubicBezTo>
                  <a:cubicBezTo>
                    <a:pt x="96" y="191"/>
                    <a:pt x="95" y="195"/>
                    <a:pt x="95" y="195"/>
                  </a:cubicBezTo>
                  <a:cubicBezTo>
                    <a:pt x="95" y="195"/>
                    <a:pt x="88" y="198"/>
                    <a:pt x="84" y="195"/>
                  </a:cubicBezTo>
                  <a:cubicBezTo>
                    <a:pt x="79" y="191"/>
                    <a:pt x="79" y="192"/>
                    <a:pt x="80" y="196"/>
                  </a:cubicBezTo>
                  <a:cubicBezTo>
                    <a:pt x="81" y="201"/>
                    <a:pt x="83" y="202"/>
                    <a:pt x="79" y="202"/>
                  </a:cubicBezTo>
                  <a:cubicBezTo>
                    <a:pt x="74" y="202"/>
                    <a:pt x="70" y="203"/>
                    <a:pt x="70" y="203"/>
                  </a:cubicBezTo>
                  <a:cubicBezTo>
                    <a:pt x="70" y="203"/>
                    <a:pt x="61" y="201"/>
                    <a:pt x="58" y="202"/>
                  </a:cubicBezTo>
                  <a:cubicBezTo>
                    <a:pt x="55" y="203"/>
                    <a:pt x="55" y="209"/>
                    <a:pt x="55" y="211"/>
                  </a:cubicBezTo>
                  <a:cubicBezTo>
                    <a:pt x="55" y="214"/>
                    <a:pt x="59" y="208"/>
                    <a:pt x="66" y="213"/>
                  </a:cubicBezTo>
                  <a:cubicBezTo>
                    <a:pt x="72" y="219"/>
                    <a:pt x="77" y="223"/>
                    <a:pt x="77" y="225"/>
                  </a:cubicBezTo>
                  <a:cubicBezTo>
                    <a:pt x="78" y="227"/>
                    <a:pt x="79" y="231"/>
                    <a:pt x="79" y="235"/>
                  </a:cubicBezTo>
                  <a:cubicBezTo>
                    <a:pt x="79" y="240"/>
                    <a:pt x="80" y="252"/>
                    <a:pt x="76" y="252"/>
                  </a:cubicBezTo>
                  <a:cubicBezTo>
                    <a:pt x="75" y="252"/>
                    <a:pt x="74" y="253"/>
                    <a:pt x="72" y="253"/>
                  </a:cubicBezTo>
                  <a:cubicBezTo>
                    <a:pt x="69" y="254"/>
                    <a:pt x="67" y="255"/>
                    <a:pt x="67" y="255"/>
                  </a:cubicBezTo>
                  <a:cubicBezTo>
                    <a:pt x="50" y="254"/>
                    <a:pt x="41" y="253"/>
                    <a:pt x="24" y="251"/>
                  </a:cubicBezTo>
                  <a:cubicBezTo>
                    <a:pt x="24" y="251"/>
                    <a:pt x="6" y="255"/>
                    <a:pt x="12" y="264"/>
                  </a:cubicBezTo>
                  <a:cubicBezTo>
                    <a:pt x="12" y="264"/>
                    <a:pt x="12" y="266"/>
                    <a:pt x="12" y="267"/>
                  </a:cubicBezTo>
                  <a:cubicBezTo>
                    <a:pt x="12" y="270"/>
                    <a:pt x="13" y="274"/>
                    <a:pt x="12" y="280"/>
                  </a:cubicBezTo>
                  <a:cubicBezTo>
                    <a:pt x="12" y="289"/>
                    <a:pt x="7" y="292"/>
                    <a:pt x="5" y="295"/>
                  </a:cubicBezTo>
                  <a:cubicBezTo>
                    <a:pt x="3" y="298"/>
                    <a:pt x="0" y="304"/>
                    <a:pt x="3" y="304"/>
                  </a:cubicBezTo>
                  <a:cubicBezTo>
                    <a:pt x="6" y="304"/>
                    <a:pt x="7" y="318"/>
                    <a:pt x="7" y="318"/>
                  </a:cubicBezTo>
                  <a:cubicBezTo>
                    <a:pt x="7" y="318"/>
                    <a:pt x="5" y="320"/>
                    <a:pt x="12" y="320"/>
                  </a:cubicBezTo>
                  <a:cubicBezTo>
                    <a:pt x="19" y="320"/>
                    <a:pt x="18" y="321"/>
                    <a:pt x="19" y="320"/>
                  </a:cubicBezTo>
                  <a:cubicBezTo>
                    <a:pt x="20" y="320"/>
                    <a:pt x="20" y="320"/>
                    <a:pt x="20" y="320"/>
                  </a:cubicBezTo>
                  <a:cubicBezTo>
                    <a:pt x="22" y="318"/>
                    <a:pt x="28" y="317"/>
                    <a:pt x="30" y="323"/>
                  </a:cubicBezTo>
                  <a:cubicBezTo>
                    <a:pt x="31" y="330"/>
                    <a:pt x="32" y="331"/>
                    <a:pt x="35" y="330"/>
                  </a:cubicBezTo>
                  <a:cubicBezTo>
                    <a:pt x="39" y="329"/>
                    <a:pt x="37" y="323"/>
                    <a:pt x="43" y="323"/>
                  </a:cubicBezTo>
                  <a:cubicBezTo>
                    <a:pt x="49" y="323"/>
                    <a:pt x="50" y="321"/>
                    <a:pt x="57" y="321"/>
                  </a:cubicBezTo>
                  <a:cubicBezTo>
                    <a:pt x="63" y="321"/>
                    <a:pt x="67" y="321"/>
                    <a:pt x="67" y="321"/>
                  </a:cubicBezTo>
                  <a:cubicBezTo>
                    <a:pt x="67" y="321"/>
                    <a:pt x="72" y="314"/>
                    <a:pt x="75" y="314"/>
                  </a:cubicBezTo>
                  <a:cubicBezTo>
                    <a:pt x="78" y="315"/>
                    <a:pt x="79" y="304"/>
                    <a:pt x="83" y="303"/>
                  </a:cubicBezTo>
                  <a:cubicBezTo>
                    <a:pt x="87" y="303"/>
                    <a:pt x="80" y="292"/>
                    <a:pt x="87" y="287"/>
                  </a:cubicBezTo>
                  <a:cubicBezTo>
                    <a:pt x="94" y="281"/>
                    <a:pt x="95" y="276"/>
                    <a:pt x="100" y="275"/>
                  </a:cubicBezTo>
                  <a:cubicBezTo>
                    <a:pt x="105" y="275"/>
                    <a:pt x="110" y="273"/>
                    <a:pt x="110" y="273"/>
                  </a:cubicBezTo>
                  <a:cubicBezTo>
                    <a:pt x="111" y="268"/>
                    <a:pt x="112" y="266"/>
                    <a:pt x="113" y="261"/>
                  </a:cubicBezTo>
                  <a:cubicBezTo>
                    <a:pt x="113" y="261"/>
                    <a:pt x="112" y="252"/>
                    <a:pt x="120" y="252"/>
                  </a:cubicBezTo>
                  <a:cubicBezTo>
                    <a:pt x="128" y="252"/>
                    <a:pt x="135" y="258"/>
                    <a:pt x="141" y="256"/>
                  </a:cubicBezTo>
                  <a:cubicBezTo>
                    <a:pt x="146" y="255"/>
                    <a:pt x="148" y="252"/>
                    <a:pt x="151" y="249"/>
                  </a:cubicBezTo>
                  <a:cubicBezTo>
                    <a:pt x="151" y="248"/>
                    <a:pt x="151" y="248"/>
                    <a:pt x="152" y="247"/>
                  </a:cubicBezTo>
                  <a:cubicBezTo>
                    <a:pt x="152" y="244"/>
                    <a:pt x="152" y="242"/>
                    <a:pt x="160" y="243"/>
                  </a:cubicBezTo>
                  <a:cubicBezTo>
                    <a:pt x="171" y="245"/>
                    <a:pt x="174" y="245"/>
                    <a:pt x="174" y="252"/>
                  </a:cubicBezTo>
                  <a:cubicBezTo>
                    <a:pt x="174" y="259"/>
                    <a:pt x="174" y="257"/>
                    <a:pt x="180" y="262"/>
                  </a:cubicBezTo>
                  <a:cubicBezTo>
                    <a:pt x="187" y="267"/>
                    <a:pt x="192" y="272"/>
                    <a:pt x="197" y="274"/>
                  </a:cubicBezTo>
                  <a:cubicBezTo>
                    <a:pt x="203" y="275"/>
                    <a:pt x="208" y="272"/>
                    <a:pt x="214" y="283"/>
                  </a:cubicBezTo>
                  <a:cubicBezTo>
                    <a:pt x="220" y="294"/>
                    <a:pt x="227" y="296"/>
                    <a:pt x="222" y="298"/>
                  </a:cubicBezTo>
                  <a:cubicBezTo>
                    <a:pt x="216" y="299"/>
                    <a:pt x="223" y="303"/>
                    <a:pt x="213" y="303"/>
                  </a:cubicBezTo>
                  <a:cubicBezTo>
                    <a:pt x="203" y="303"/>
                    <a:pt x="203" y="304"/>
                    <a:pt x="197" y="304"/>
                  </a:cubicBezTo>
                  <a:cubicBezTo>
                    <a:pt x="191" y="305"/>
                    <a:pt x="189" y="308"/>
                    <a:pt x="190" y="310"/>
                  </a:cubicBezTo>
                  <a:cubicBezTo>
                    <a:pt x="192" y="312"/>
                    <a:pt x="212" y="320"/>
                    <a:pt x="212" y="320"/>
                  </a:cubicBezTo>
                  <a:cubicBezTo>
                    <a:pt x="214" y="315"/>
                    <a:pt x="214" y="313"/>
                    <a:pt x="216" y="309"/>
                  </a:cubicBezTo>
                  <a:cubicBezTo>
                    <a:pt x="216" y="309"/>
                    <a:pt x="223" y="308"/>
                    <a:pt x="225" y="304"/>
                  </a:cubicBezTo>
                  <a:cubicBezTo>
                    <a:pt x="228" y="300"/>
                    <a:pt x="230" y="296"/>
                    <a:pt x="234" y="296"/>
                  </a:cubicBezTo>
                  <a:cubicBezTo>
                    <a:pt x="237" y="296"/>
                    <a:pt x="230" y="288"/>
                    <a:pt x="228" y="286"/>
                  </a:cubicBezTo>
                  <a:cubicBezTo>
                    <a:pt x="225" y="285"/>
                    <a:pt x="231" y="278"/>
                    <a:pt x="237" y="285"/>
                  </a:cubicBezTo>
                  <a:cubicBezTo>
                    <a:pt x="243" y="293"/>
                    <a:pt x="250" y="287"/>
                    <a:pt x="239" y="279"/>
                  </a:cubicBezTo>
                  <a:cubicBezTo>
                    <a:pt x="227" y="270"/>
                    <a:pt x="223" y="272"/>
                    <a:pt x="221" y="271"/>
                  </a:cubicBezTo>
                  <a:cubicBezTo>
                    <a:pt x="219" y="269"/>
                    <a:pt x="219" y="265"/>
                    <a:pt x="219" y="265"/>
                  </a:cubicBezTo>
                  <a:cubicBezTo>
                    <a:pt x="215" y="264"/>
                    <a:pt x="213" y="264"/>
                    <a:pt x="209" y="262"/>
                  </a:cubicBezTo>
                  <a:cubicBezTo>
                    <a:pt x="208" y="260"/>
                    <a:pt x="208" y="259"/>
                    <a:pt x="206" y="256"/>
                  </a:cubicBezTo>
                  <a:cubicBezTo>
                    <a:pt x="206" y="256"/>
                    <a:pt x="206" y="253"/>
                    <a:pt x="200" y="249"/>
                  </a:cubicBezTo>
                  <a:cubicBezTo>
                    <a:pt x="194" y="245"/>
                    <a:pt x="191" y="242"/>
                    <a:pt x="191" y="242"/>
                  </a:cubicBezTo>
                  <a:cubicBezTo>
                    <a:pt x="191" y="242"/>
                    <a:pt x="188" y="232"/>
                    <a:pt x="193" y="232"/>
                  </a:cubicBezTo>
                  <a:cubicBezTo>
                    <a:pt x="197" y="232"/>
                    <a:pt x="198" y="229"/>
                    <a:pt x="200" y="230"/>
                  </a:cubicBezTo>
                  <a:cubicBezTo>
                    <a:pt x="200" y="230"/>
                    <a:pt x="201" y="231"/>
                    <a:pt x="203" y="233"/>
                  </a:cubicBezTo>
                  <a:cubicBezTo>
                    <a:pt x="207" y="239"/>
                    <a:pt x="210" y="241"/>
                    <a:pt x="212" y="242"/>
                  </a:cubicBezTo>
                  <a:cubicBezTo>
                    <a:pt x="214" y="243"/>
                    <a:pt x="216" y="249"/>
                    <a:pt x="221" y="251"/>
                  </a:cubicBezTo>
                  <a:cubicBezTo>
                    <a:pt x="226" y="252"/>
                    <a:pt x="227" y="255"/>
                    <a:pt x="230" y="256"/>
                  </a:cubicBezTo>
                  <a:cubicBezTo>
                    <a:pt x="232" y="256"/>
                    <a:pt x="237" y="256"/>
                    <a:pt x="237" y="256"/>
                  </a:cubicBezTo>
                  <a:cubicBezTo>
                    <a:pt x="237" y="257"/>
                    <a:pt x="237" y="257"/>
                    <a:pt x="238" y="257"/>
                  </a:cubicBezTo>
                  <a:cubicBezTo>
                    <a:pt x="242" y="260"/>
                    <a:pt x="245" y="262"/>
                    <a:pt x="249" y="266"/>
                  </a:cubicBezTo>
                  <a:cubicBezTo>
                    <a:pt x="249" y="266"/>
                    <a:pt x="248" y="277"/>
                    <a:pt x="250" y="279"/>
                  </a:cubicBezTo>
                  <a:cubicBezTo>
                    <a:pt x="251" y="281"/>
                    <a:pt x="253" y="291"/>
                    <a:pt x="257" y="290"/>
                  </a:cubicBezTo>
                  <a:cubicBezTo>
                    <a:pt x="258" y="290"/>
                    <a:pt x="258" y="290"/>
                    <a:pt x="259" y="290"/>
                  </a:cubicBezTo>
                  <a:cubicBezTo>
                    <a:pt x="261" y="290"/>
                    <a:pt x="261" y="292"/>
                    <a:pt x="262" y="295"/>
                  </a:cubicBezTo>
                  <a:cubicBezTo>
                    <a:pt x="263" y="299"/>
                    <a:pt x="264" y="305"/>
                    <a:pt x="264" y="305"/>
                  </a:cubicBezTo>
                  <a:cubicBezTo>
                    <a:pt x="265" y="308"/>
                    <a:pt x="266" y="309"/>
                    <a:pt x="268" y="312"/>
                  </a:cubicBezTo>
                  <a:cubicBezTo>
                    <a:pt x="268" y="312"/>
                    <a:pt x="272" y="315"/>
                    <a:pt x="275" y="315"/>
                  </a:cubicBezTo>
                  <a:cubicBezTo>
                    <a:pt x="277" y="316"/>
                    <a:pt x="284" y="316"/>
                    <a:pt x="284" y="316"/>
                  </a:cubicBezTo>
                  <a:cubicBezTo>
                    <a:pt x="284" y="314"/>
                    <a:pt x="284" y="313"/>
                    <a:pt x="284" y="310"/>
                  </a:cubicBezTo>
                  <a:cubicBezTo>
                    <a:pt x="285" y="310"/>
                    <a:pt x="286" y="310"/>
                    <a:pt x="287" y="310"/>
                  </a:cubicBezTo>
                  <a:cubicBezTo>
                    <a:pt x="285" y="307"/>
                    <a:pt x="284" y="306"/>
                    <a:pt x="282" y="304"/>
                  </a:cubicBezTo>
                  <a:cubicBezTo>
                    <a:pt x="285" y="305"/>
                    <a:pt x="287" y="306"/>
                    <a:pt x="290" y="307"/>
                  </a:cubicBezTo>
                  <a:cubicBezTo>
                    <a:pt x="292" y="306"/>
                    <a:pt x="292" y="305"/>
                    <a:pt x="294" y="304"/>
                  </a:cubicBezTo>
                  <a:cubicBezTo>
                    <a:pt x="290" y="300"/>
                    <a:pt x="288" y="298"/>
                    <a:pt x="285" y="294"/>
                  </a:cubicBezTo>
                  <a:cubicBezTo>
                    <a:pt x="283" y="290"/>
                    <a:pt x="282" y="289"/>
                    <a:pt x="280" y="285"/>
                  </a:cubicBezTo>
                  <a:cubicBezTo>
                    <a:pt x="280" y="285"/>
                    <a:pt x="279" y="278"/>
                    <a:pt x="282" y="282"/>
                  </a:cubicBezTo>
                  <a:cubicBezTo>
                    <a:pt x="285" y="287"/>
                    <a:pt x="285" y="285"/>
                    <a:pt x="288" y="281"/>
                  </a:cubicBezTo>
                  <a:cubicBezTo>
                    <a:pt x="291" y="278"/>
                    <a:pt x="285" y="279"/>
                    <a:pt x="291" y="278"/>
                  </a:cubicBezTo>
                  <a:cubicBezTo>
                    <a:pt x="297" y="277"/>
                    <a:pt x="299" y="274"/>
                    <a:pt x="301" y="276"/>
                  </a:cubicBezTo>
                  <a:cubicBezTo>
                    <a:pt x="302" y="276"/>
                    <a:pt x="302" y="276"/>
                    <a:pt x="302" y="276"/>
                  </a:cubicBezTo>
                  <a:cubicBezTo>
                    <a:pt x="304" y="279"/>
                    <a:pt x="310" y="281"/>
                    <a:pt x="311" y="281"/>
                  </a:cubicBezTo>
                  <a:cubicBezTo>
                    <a:pt x="312" y="281"/>
                    <a:pt x="312" y="281"/>
                    <a:pt x="312" y="281"/>
                  </a:cubicBezTo>
                  <a:cubicBezTo>
                    <a:pt x="311" y="281"/>
                    <a:pt x="311" y="281"/>
                    <a:pt x="311" y="281"/>
                  </a:cubicBezTo>
                  <a:cubicBezTo>
                    <a:pt x="311" y="281"/>
                    <a:pt x="310" y="283"/>
                    <a:pt x="310" y="287"/>
                  </a:cubicBezTo>
                  <a:cubicBezTo>
                    <a:pt x="310" y="295"/>
                    <a:pt x="312" y="298"/>
                    <a:pt x="313" y="301"/>
                  </a:cubicBezTo>
                  <a:cubicBezTo>
                    <a:pt x="314" y="304"/>
                    <a:pt x="317" y="310"/>
                    <a:pt x="320" y="310"/>
                  </a:cubicBezTo>
                  <a:cubicBezTo>
                    <a:pt x="323" y="310"/>
                    <a:pt x="325" y="310"/>
                    <a:pt x="326" y="313"/>
                  </a:cubicBezTo>
                  <a:cubicBezTo>
                    <a:pt x="328" y="316"/>
                    <a:pt x="330" y="322"/>
                    <a:pt x="330" y="322"/>
                  </a:cubicBezTo>
                  <a:cubicBezTo>
                    <a:pt x="335" y="322"/>
                    <a:pt x="337" y="322"/>
                    <a:pt x="342" y="323"/>
                  </a:cubicBezTo>
                  <a:cubicBezTo>
                    <a:pt x="342" y="323"/>
                    <a:pt x="346" y="325"/>
                    <a:pt x="347" y="323"/>
                  </a:cubicBezTo>
                  <a:cubicBezTo>
                    <a:pt x="349" y="322"/>
                    <a:pt x="352" y="319"/>
                    <a:pt x="352" y="319"/>
                  </a:cubicBezTo>
                  <a:cubicBezTo>
                    <a:pt x="352" y="319"/>
                    <a:pt x="357" y="315"/>
                    <a:pt x="362" y="320"/>
                  </a:cubicBezTo>
                  <a:cubicBezTo>
                    <a:pt x="368" y="325"/>
                    <a:pt x="367" y="325"/>
                    <a:pt x="375" y="325"/>
                  </a:cubicBezTo>
                  <a:cubicBezTo>
                    <a:pt x="382" y="324"/>
                    <a:pt x="379" y="317"/>
                    <a:pt x="383" y="318"/>
                  </a:cubicBezTo>
                  <a:cubicBezTo>
                    <a:pt x="387" y="319"/>
                    <a:pt x="394" y="319"/>
                    <a:pt x="397" y="319"/>
                  </a:cubicBezTo>
                  <a:cubicBezTo>
                    <a:pt x="398" y="319"/>
                    <a:pt x="399" y="320"/>
                    <a:pt x="400" y="320"/>
                  </a:cubicBezTo>
                  <a:cubicBezTo>
                    <a:pt x="400" y="321"/>
                    <a:pt x="400" y="322"/>
                    <a:pt x="400" y="324"/>
                  </a:cubicBezTo>
                  <a:cubicBezTo>
                    <a:pt x="400" y="327"/>
                    <a:pt x="401" y="340"/>
                    <a:pt x="401" y="343"/>
                  </a:cubicBezTo>
                  <a:cubicBezTo>
                    <a:pt x="400" y="346"/>
                    <a:pt x="400" y="349"/>
                    <a:pt x="398" y="351"/>
                  </a:cubicBezTo>
                  <a:cubicBezTo>
                    <a:pt x="397" y="352"/>
                    <a:pt x="397" y="352"/>
                    <a:pt x="397" y="352"/>
                  </a:cubicBezTo>
                  <a:cubicBezTo>
                    <a:pt x="394" y="354"/>
                    <a:pt x="390" y="355"/>
                    <a:pt x="390" y="360"/>
                  </a:cubicBezTo>
                  <a:cubicBezTo>
                    <a:pt x="390" y="365"/>
                    <a:pt x="391" y="368"/>
                    <a:pt x="391" y="372"/>
                  </a:cubicBezTo>
                  <a:cubicBezTo>
                    <a:pt x="391" y="375"/>
                    <a:pt x="391" y="385"/>
                    <a:pt x="393" y="395"/>
                  </a:cubicBezTo>
                  <a:cubicBezTo>
                    <a:pt x="394" y="400"/>
                    <a:pt x="395" y="405"/>
                    <a:pt x="397" y="409"/>
                  </a:cubicBezTo>
                  <a:cubicBezTo>
                    <a:pt x="403" y="418"/>
                    <a:pt x="400" y="412"/>
                    <a:pt x="410" y="425"/>
                  </a:cubicBezTo>
                  <a:cubicBezTo>
                    <a:pt x="419" y="437"/>
                    <a:pt x="415" y="442"/>
                    <a:pt x="422" y="449"/>
                  </a:cubicBezTo>
                  <a:cubicBezTo>
                    <a:pt x="428" y="455"/>
                    <a:pt x="433" y="451"/>
                    <a:pt x="437" y="466"/>
                  </a:cubicBezTo>
                  <a:cubicBezTo>
                    <a:pt x="437" y="466"/>
                    <a:pt x="434" y="485"/>
                    <a:pt x="442" y="491"/>
                  </a:cubicBezTo>
                  <a:cubicBezTo>
                    <a:pt x="450" y="497"/>
                    <a:pt x="453" y="495"/>
                    <a:pt x="458" y="507"/>
                  </a:cubicBezTo>
                  <a:cubicBezTo>
                    <a:pt x="464" y="518"/>
                    <a:pt x="470" y="520"/>
                    <a:pt x="474" y="525"/>
                  </a:cubicBezTo>
                  <a:cubicBezTo>
                    <a:pt x="476" y="527"/>
                    <a:pt x="477" y="528"/>
                    <a:pt x="477" y="530"/>
                  </a:cubicBezTo>
                  <a:cubicBezTo>
                    <a:pt x="478" y="531"/>
                    <a:pt x="478" y="533"/>
                    <a:pt x="478" y="536"/>
                  </a:cubicBezTo>
                  <a:cubicBezTo>
                    <a:pt x="478" y="542"/>
                    <a:pt x="477" y="546"/>
                    <a:pt x="478" y="555"/>
                  </a:cubicBezTo>
                  <a:cubicBezTo>
                    <a:pt x="479" y="563"/>
                    <a:pt x="479" y="566"/>
                    <a:pt x="482" y="569"/>
                  </a:cubicBezTo>
                  <a:cubicBezTo>
                    <a:pt x="486" y="573"/>
                    <a:pt x="485" y="576"/>
                    <a:pt x="494" y="573"/>
                  </a:cubicBezTo>
                  <a:cubicBezTo>
                    <a:pt x="504" y="570"/>
                    <a:pt x="496" y="566"/>
                    <a:pt x="507" y="566"/>
                  </a:cubicBezTo>
                  <a:cubicBezTo>
                    <a:pt x="517" y="566"/>
                    <a:pt x="530" y="562"/>
                    <a:pt x="530" y="562"/>
                  </a:cubicBezTo>
                  <a:cubicBezTo>
                    <a:pt x="530" y="562"/>
                    <a:pt x="531" y="553"/>
                    <a:pt x="539" y="553"/>
                  </a:cubicBezTo>
                  <a:cubicBezTo>
                    <a:pt x="547" y="553"/>
                    <a:pt x="547" y="549"/>
                    <a:pt x="553" y="546"/>
                  </a:cubicBezTo>
                  <a:cubicBezTo>
                    <a:pt x="560" y="543"/>
                    <a:pt x="564" y="543"/>
                    <a:pt x="564" y="538"/>
                  </a:cubicBezTo>
                  <a:cubicBezTo>
                    <a:pt x="565" y="534"/>
                    <a:pt x="568" y="529"/>
                    <a:pt x="570" y="529"/>
                  </a:cubicBezTo>
                  <a:cubicBezTo>
                    <a:pt x="570" y="529"/>
                    <a:pt x="570" y="529"/>
                    <a:pt x="570" y="529"/>
                  </a:cubicBezTo>
                  <a:cubicBezTo>
                    <a:pt x="572" y="529"/>
                    <a:pt x="573" y="529"/>
                    <a:pt x="577" y="529"/>
                  </a:cubicBezTo>
                  <a:cubicBezTo>
                    <a:pt x="582" y="529"/>
                    <a:pt x="586" y="529"/>
                    <a:pt x="589" y="529"/>
                  </a:cubicBezTo>
                  <a:cubicBezTo>
                    <a:pt x="593" y="528"/>
                    <a:pt x="583" y="519"/>
                    <a:pt x="591" y="519"/>
                  </a:cubicBezTo>
                  <a:cubicBezTo>
                    <a:pt x="599" y="520"/>
                    <a:pt x="602" y="521"/>
                    <a:pt x="602" y="515"/>
                  </a:cubicBezTo>
                  <a:cubicBezTo>
                    <a:pt x="603" y="510"/>
                    <a:pt x="611" y="507"/>
                    <a:pt x="611" y="507"/>
                  </a:cubicBezTo>
                  <a:cubicBezTo>
                    <a:pt x="611" y="507"/>
                    <a:pt x="611" y="502"/>
                    <a:pt x="610" y="501"/>
                  </a:cubicBezTo>
                  <a:cubicBezTo>
                    <a:pt x="610" y="499"/>
                    <a:pt x="607" y="491"/>
                    <a:pt x="612" y="491"/>
                  </a:cubicBezTo>
                  <a:cubicBezTo>
                    <a:pt x="618" y="491"/>
                    <a:pt x="615" y="491"/>
                    <a:pt x="622" y="485"/>
                  </a:cubicBezTo>
                  <a:cubicBezTo>
                    <a:pt x="629" y="479"/>
                    <a:pt x="628" y="472"/>
                    <a:pt x="626" y="469"/>
                  </a:cubicBezTo>
                  <a:cubicBezTo>
                    <a:pt x="625" y="466"/>
                    <a:pt x="625" y="467"/>
                    <a:pt x="622" y="464"/>
                  </a:cubicBezTo>
                  <a:cubicBezTo>
                    <a:pt x="620" y="462"/>
                    <a:pt x="617" y="456"/>
                    <a:pt x="615" y="456"/>
                  </a:cubicBezTo>
                  <a:cubicBezTo>
                    <a:pt x="613" y="456"/>
                    <a:pt x="607" y="457"/>
                    <a:pt x="604" y="454"/>
                  </a:cubicBezTo>
                  <a:cubicBezTo>
                    <a:pt x="601" y="452"/>
                    <a:pt x="597" y="449"/>
                    <a:pt x="595" y="445"/>
                  </a:cubicBezTo>
                  <a:cubicBezTo>
                    <a:pt x="595" y="445"/>
                    <a:pt x="594" y="443"/>
                    <a:pt x="594" y="442"/>
                  </a:cubicBezTo>
                  <a:cubicBezTo>
                    <a:pt x="593" y="438"/>
                    <a:pt x="593" y="431"/>
                    <a:pt x="593" y="431"/>
                  </a:cubicBezTo>
                  <a:cubicBezTo>
                    <a:pt x="593" y="431"/>
                    <a:pt x="580" y="448"/>
                    <a:pt x="575" y="450"/>
                  </a:cubicBezTo>
                  <a:cubicBezTo>
                    <a:pt x="570" y="452"/>
                    <a:pt x="558" y="450"/>
                    <a:pt x="555" y="452"/>
                  </a:cubicBezTo>
                  <a:cubicBezTo>
                    <a:pt x="554" y="452"/>
                    <a:pt x="554" y="452"/>
                    <a:pt x="553" y="452"/>
                  </a:cubicBezTo>
                  <a:cubicBezTo>
                    <a:pt x="549" y="450"/>
                    <a:pt x="541" y="442"/>
                    <a:pt x="537" y="435"/>
                  </a:cubicBezTo>
                  <a:cubicBezTo>
                    <a:pt x="533" y="427"/>
                    <a:pt x="538" y="428"/>
                    <a:pt x="531" y="421"/>
                  </a:cubicBezTo>
                  <a:cubicBezTo>
                    <a:pt x="526" y="416"/>
                    <a:pt x="521" y="409"/>
                    <a:pt x="518" y="404"/>
                  </a:cubicBezTo>
                  <a:cubicBezTo>
                    <a:pt x="516" y="402"/>
                    <a:pt x="516" y="400"/>
                    <a:pt x="516" y="399"/>
                  </a:cubicBezTo>
                  <a:cubicBezTo>
                    <a:pt x="516" y="394"/>
                    <a:pt x="526" y="379"/>
                    <a:pt x="531" y="389"/>
                  </a:cubicBezTo>
                  <a:cubicBezTo>
                    <a:pt x="537" y="398"/>
                    <a:pt x="542" y="409"/>
                    <a:pt x="554" y="413"/>
                  </a:cubicBezTo>
                  <a:cubicBezTo>
                    <a:pt x="554" y="413"/>
                    <a:pt x="560" y="423"/>
                    <a:pt x="569" y="425"/>
                  </a:cubicBezTo>
                  <a:cubicBezTo>
                    <a:pt x="578" y="427"/>
                    <a:pt x="589" y="416"/>
                    <a:pt x="593" y="420"/>
                  </a:cubicBezTo>
                  <a:cubicBezTo>
                    <a:pt x="597" y="424"/>
                    <a:pt x="596" y="434"/>
                    <a:pt x="608" y="436"/>
                  </a:cubicBezTo>
                  <a:cubicBezTo>
                    <a:pt x="619" y="438"/>
                    <a:pt x="629" y="443"/>
                    <a:pt x="635" y="443"/>
                  </a:cubicBezTo>
                  <a:cubicBezTo>
                    <a:pt x="637" y="443"/>
                    <a:pt x="639" y="443"/>
                    <a:pt x="641" y="443"/>
                  </a:cubicBezTo>
                  <a:cubicBezTo>
                    <a:pt x="646" y="442"/>
                    <a:pt x="652" y="442"/>
                    <a:pt x="663" y="442"/>
                  </a:cubicBezTo>
                  <a:cubicBezTo>
                    <a:pt x="680" y="443"/>
                    <a:pt x="681" y="437"/>
                    <a:pt x="685" y="444"/>
                  </a:cubicBezTo>
                  <a:cubicBezTo>
                    <a:pt x="689" y="451"/>
                    <a:pt x="687" y="456"/>
                    <a:pt x="698" y="456"/>
                  </a:cubicBezTo>
                  <a:cubicBezTo>
                    <a:pt x="699" y="456"/>
                    <a:pt x="700" y="457"/>
                    <a:pt x="701" y="457"/>
                  </a:cubicBezTo>
                  <a:cubicBezTo>
                    <a:pt x="707" y="460"/>
                    <a:pt x="704" y="469"/>
                    <a:pt x="722" y="465"/>
                  </a:cubicBezTo>
                  <a:cubicBezTo>
                    <a:pt x="722" y="465"/>
                    <a:pt x="721" y="472"/>
                    <a:pt x="710" y="472"/>
                  </a:cubicBezTo>
                  <a:cubicBezTo>
                    <a:pt x="714" y="478"/>
                    <a:pt x="717" y="481"/>
                    <a:pt x="721" y="486"/>
                  </a:cubicBezTo>
                  <a:cubicBezTo>
                    <a:pt x="721" y="486"/>
                    <a:pt x="726" y="492"/>
                    <a:pt x="734" y="487"/>
                  </a:cubicBezTo>
                  <a:cubicBezTo>
                    <a:pt x="742" y="483"/>
                    <a:pt x="741" y="465"/>
                    <a:pt x="744" y="477"/>
                  </a:cubicBezTo>
                  <a:cubicBezTo>
                    <a:pt x="746" y="489"/>
                    <a:pt x="747" y="505"/>
                    <a:pt x="749" y="514"/>
                  </a:cubicBezTo>
                  <a:cubicBezTo>
                    <a:pt x="751" y="523"/>
                    <a:pt x="754" y="533"/>
                    <a:pt x="757" y="539"/>
                  </a:cubicBezTo>
                  <a:cubicBezTo>
                    <a:pt x="760" y="545"/>
                    <a:pt x="768" y="555"/>
                    <a:pt x="769" y="564"/>
                  </a:cubicBezTo>
                  <a:cubicBezTo>
                    <a:pt x="769" y="573"/>
                    <a:pt x="780" y="585"/>
                    <a:pt x="782" y="593"/>
                  </a:cubicBezTo>
                  <a:cubicBezTo>
                    <a:pt x="784" y="600"/>
                    <a:pt x="788" y="625"/>
                    <a:pt x="797" y="623"/>
                  </a:cubicBezTo>
                  <a:cubicBezTo>
                    <a:pt x="807" y="620"/>
                    <a:pt x="807" y="613"/>
                    <a:pt x="807" y="613"/>
                  </a:cubicBezTo>
                  <a:cubicBezTo>
                    <a:pt x="807" y="613"/>
                    <a:pt x="809" y="610"/>
                    <a:pt x="811" y="607"/>
                  </a:cubicBezTo>
                  <a:cubicBezTo>
                    <a:pt x="812" y="605"/>
                    <a:pt x="818" y="603"/>
                    <a:pt x="817" y="597"/>
                  </a:cubicBezTo>
                  <a:cubicBezTo>
                    <a:pt x="817" y="591"/>
                    <a:pt x="816" y="591"/>
                    <a:pt x="816" y="585"/>
                  </a:cubicBezTo>
                  <a:cubicBezTo>
                    <a:pt x="816" y="579"/>
                    <a:pt x="820" y="580"/>
                    <a:pt x="819" y="574"/>
                  </a:cubicBezTo>
                  <a:cubicBezTo>
                    <a:pt x="819" y="568"/>
                    <a:pt x="816" y="563"/>
                    <a:pt x="816" y="559"/>
                  </a:cubicBezTo>
                  <a:cubicBezTo>
                    <a:pt x="816" y="554"/>
                    <a:pt x="813" y="543"/>
                    <a:pt x="820" y="543"/>
                  </a:cubicBezTo>
                  <a:cubicBezTo>
                    <a:pt x="827" y="544"/>
                    <a:pt x="832" y="538"/>
                    <a:pt x="833" y="533"/>
                  </a:cubicBezTo>
                  <a:cubicBezTo>
                    <a:pt x="833" y="528"/>
                    <a:pt x="838" y="526"/>
                    <a:pt x="840" y="522"/>
                  </a:cubicBezTo>
                  <a:cubicBezTo>
                    <a:pt x="842" y="519"/>
                    <a:pt x="845" y="515"/>
                    <a:pt x="848" y="514"/>
                  </a:cubicBezTo>
                  <a:cubicBezTo>
                    <a:pt x="850" y="513"/>
                    <a:pt x="852" y="508"/>
                    <a:pt x="852" y="508"/>
                  </a:cubicBezTo>
                  <a:cubicBezTo>
                    <a:pt x="852" y="508"/>
                    <a:pt x="853" y="502"/>
                    <a:pt x="856" y="503"/>
                  </a:cubicBezTo>
                  <a:cubicBezTo>
                    <a:pt x="859" y="503"/>
                    <a:pt x="863" y="502"/>
                    <a:pt x="864" y="498"/>
                  </a:cubicBezTo>
                  <a:cubicBezTo>
                    <a:pt x="865" y="494"/>
                    <a:pt x="864" y="486"/>
                    <a:pt x="868" y="486"/>
                  </a:cubicBezTo>
                  <a:cubicBezTo>
                    <a:pt x="873" y="486"/>
                    <a:pt x="874" y="482"/>
                    <a:pt x="879" y="482"/>
                  </a:cubicBezTo>
                  <a:cubicBezTo>
                    <a:pt x="881" y="482"/>
                    <a:pt x="882" y="482"/>
                    <a:pt x="883" y="481"/>
                  </a:cubicBezTo>
                  <a:cubicBezTo>
                    <a:pt x="886" y="481"/>
                    <a:pt x="889" y="481"/>
                    <a:pt x="890" y="481"/>
                  </a:cubicBezTo>
                  <a:cubicBezTo>
                    <a:pt x="891" y="481"/>
                    <a:pt x="900" y="480"/>
                    <a:pt x="900" y="480"/>
                  </a:cubicBezTo>
                  <a:cubicBezTo>
                    <a:pt x="900" y="480"/>
                    <a:pt x="905" y="487"/>
                    <a:pt x="906" y="489"/>
                  </a:cubicBezTo>
                  <a:cubicBezTo>
                    <a:pt x="906" y="490"/>
                    <a:pt x="907" y="491"/>
                    <a:pt x="907" y="491"/>
                  </a:cubicBezTo>
                  <a:cubicBezTo>
                    <a:pt x="908" y="492"/>
                    <a:pt x="909" y="493"/>
                    <a:pt x="911" y="495"/>
                  </a:cubicBezTo>
                  <a:cubicBezTo>
                    <a:pt x="914" y="498"/>
                    <a:pt x="920" y="500"/>
                    <a:pt x="922" y="506"/>
                  </a:cubicBezTo>
                  <a:cubicBezTo>
                    <a:pt x="923" y="511"/>
                    <a:pt x="926" y="507"/>
                    <a:pt x="927" y="516"/>
                  </a:cubicBezTo>
                  <a:cubicBezTo>
                    <a:pt x="928" y="526"/>
                    <a:pt x="934" y="524"/>
                    <a:pt x="932" y="531"/>
                  </a:cubicBezTo>
                  <a:cubicBezTo>
                    <a:pt x="929" y="538"/>
                    <a:pt x="931" y="551"/>
                    <a:pt x="942" y="545"/>
                  </a:cubicBezTo>
                  <a:cubicBezTo>
                    <a:pt x="952" y="540"/>
                    <a:pt x="951" y="531"/>
                    <a:pt x="954" y="536"/>
                  </a:cubicBezTo>
                  <a:cubicBezTo>
                    <a:pt x="957" y="540"/>
                    <a:pt x="960" y="550"/>
                    <a:pt x="960" y="550"/>
                  </a:cubicBezTo>
                  <a:cubicBezTo>
                    <a:pt x="960" y="550"/>
                    <a:pt x="961" y="557"/>
                    <a:pt x="961" y="561"/>
                  </a:cubicBezTo>
                  <a:cubicBezTo>
                    <a:pt x="962" y="564"/>
                    <a:pt x="965" y="572"/>
                    <a:pt x="967" y="576"/>
                  </a:cubicBezTo>
                  <a:cubicBezTo>
                    <a:pt x="968" y="579"/>
                    <a:pt x="969" y="584"/>
                    <a:pt x="968" y="589"/>
                  </a:cubicBezTo>
                  <a:cubicBezTo>
                    <a:pt x="968" y="595"/>
                    <a:pt x="970" y="610"/>
                    <a:pt x="970" y="613"/>
                  </a:cubicBezTo>
                  <a:cubicBezTo>
                    <a:pt x="970" y="616"/>
                    <a:pt x="966" y="615"/>
                    <a:pt x="968" y="620"/>
                  </a:cubicBezTo>
                  <a:cubicBezTo>
                    <a:pt x="971" y="626"/>
                    <a:pt x="976" y="625"/>
                    <a:pt x="978" y="628"/>
                  </a:cubicBezTo>
                  <a:cubicBezTo>
                    <a:pt x="979" y="631"/>
                    <a:pt x="979" y="637"/>
                    <a:pt x="983" y="640"/>
                  </a:cubicBezTo>
                  <a:cubicBezTo>
                    <a:pt x="986" y="643"/>
                    <a:pt x="985" y="648"/>
                    <a:pt x="985" y="654"/>
                  </a:cubicBezTo>
                  <a:cubicBezTo>
                    <a:pt x="985" y="659"/>
                    <a:pt x="989" y="663"/>
                    <a:pt x="991" y="666"/>
                  </a:cubicBezTo>
                  <a:cubicBezTo>
                    <a:pt x="991" y="667"/>
                    <a:pt x="991" y="668"/>
                    <a:pt x="992" y="669"/>
                  </a:cubicBezTo>
                  <a:cubicBezTo>
                    <a:pt x="992" y="664"/>
                    <a:pt x="992" y="658"/>
                    <a:pt x="992" y="653"/>
                  </a:cubicBezTo>
                  <a:cubicBezTo>
                    <a:pt x="992" y="649"/>
                    <a:pt x="992" y="644"/>
                    <a:pt x="992" y="640"/>
                  </a:cubicBezTo>
                  <a:cubicBezTo>
                    <a:pt x="989" y="639"/>
                    <a:pt x="987" y="637"/>
                    <a:pt x="987" y="635"/>
                  </a:cubicBezTo>
                  <a:cubicBezTo>
                    <a:pt x="986" y="632"/>
                    <a:pt x="987" y="628"/>
                    <a:pt x="984" y="622"/>
                  </a:cubicBezTo>
                  <a:cubicBezTo>
                    <a:pt x="982" y="617"/>
                    <a:pt x="980" y="614"/>
                    <a:pt x="978" y="611"/>
                  </a:cubicBezTo>
                  <a:cubicBezTo>
                    <a:pt x="975" y="608"/>
                    <a:pt x="974" y="600"/>
                    <a:pt x="976" y="597"/>
                  </a:cubicBezTo>
                  <a:cubicBezTo>
                    <a:pt x="977" y="594"/>
                    <a:pt x="978" y="589"/>
                    <a:pt x="979" y="584"/>
                  </a:cubicBezTo>
                  <a:cubicBezTo>
                    <a:pt x="979" y="581"/>
                    <a:pt x="979" y="579"/>
                    <a:pt x="979" y="577"/>
                  </a:cubicBezTo>
                  <a:cubicBezTo>
                    <a:pt x="979" y="573"/>
                    <a:pt x="986" y="570"/>
                    <a:pt x="986" y="570"/>
                  </a:cubicBezTo>
                  <a:cubicBezTo>
                    <a:pt x="986" y="573"/>
                    <a:pt x="987" y="575"/>
                    <a:pt x="987" y="578"/>
                  </a:cubicBezTo>
                  <a:cubicBezTo>
                    <a:pt x="987" y="578"/>
                    <a:pt x="988" y="578"/>
                    <a:pt x="988" y="578"/>
                  </a:cubicBezTo>
                  <a:cubicBezTo>
                    <a:pt x="962" y="329"/>
                    <a:pt x="810" y="118"/>
                    <a:pt x="597" y="9"/>
                  </a:cubicBezTo>
                  <a:cubicBezTo>
                    <a:pt x="595" y="9"/>
                    <a:pt x="593" y="9"/>
                    <a:pt x="593" y="10"/>
                  </a:cubicBezTo>
                  <a:close/>
                  <a:moveTo>
                    <a:pt x="282" y="174"/>
                  </a:moveTo>
                  <a:cubicBezTo>
                    <a:pt x="282" y="175"/>
                    <a:pt x="282" y="175"/>
                    <a:pt x="282" y="175"/>
                  </a:cubicBezTo>
                  <a:cubicBezTo>
                    <a:pt x="282" y="175"/>
                    <a:pt x="282" y="175"/>
                    <a:pt x="282" y="175"/>
                  </a:cubicBezTo>
                  <a:lnTo>
                    <a:pt x="282" y="174"/>
                  </a:lnTo>
                  <a:close/>
                  <a:moveTo>
                    <a:pt x="312" y="130"/>
                  </a:moveTo>
                  <a:cubicBezTo>
                    <a:pt x="312" y="130"/>
                    <a:pt x="312" y="130"/>
                    <a:pt x="312" y="130"/>
                  </a:cubicBezTo>
                  <a:cubicBezTo>
                    <a:pt x="312" y="130"/>
                    <a:pt x="312" y="130"/>
                    <a:pt x="312" y="130"/>
                  </a:cubicBezTo>
                  <a:close/>
                  <a:moveTo>
                    <a:pt x="561" y="506"/>
                  </a:moveTo>
                  <a:cubicBezTo>
                    <a:pt x="561" y="506"/>
                    <a:pt x="560" y="506"/>
                    <a:pt x="560" y="506"/>
                  </a:cubicBezTo>
                  <a:cubicBezTo>
                    <a:pt x="560" y="506"/>
                    <a:pt x="560" y="506"/>
                    <a:pt x="560" y="506"/>
                  </a:cubicBezTo>
                  <a:cubicBezTo>
                    <a:pt x="560" y="506"/>
                    <a:pt x="560" y="506"/>
                    <a:pt x="560" y="506"/>
                  </a:cubicBezTo>
                  <a:cubicBezTo>
                    <a:pt x="560" y="506"/>
                    <a:pt x="561" y="506"/>
                    <a:pt x="561" y="506"/>
                  </a:cubicBezTo>
                  <a:close/>
                  <a:moveTo>
                    <a:pt x="671" y="317"/>
                  </a:moveTo>
                  <a:cubicBezTo>
                    <a:pt x="672" y="317"/>
                    <a:pt x="672" y="317"/>
                    <a:pt x="672" y="317"/>
                  </a:cubicBezTo>
                  <a:cubicBezTo>
                    <a:pt x="670" y="317"/>
                    <a:pt x="670" y="317"/>
                    <a:pt x="668" y="317"/>
                  </a:cubicBezTo>
                  <a:cubicBezTo>
                    <a:pt x="669" y="317"/>
                    <a:pt x="670" y="317"/>
                    <a:pt x="671" y="317"/>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79" name="Freeform 611"/>
            <p:cNvSpPr/>
            <p:nvPr/>
          </p:nvSpPr>
          <p:spPr bwMode="auto">
            <a:xfrm>
              <a:off x="7238208" y="1833843"/>
              <a:ext cx="540171" cy="331199"/>
            </a:xfrm>
            <a:custGeom>
              <a:avLst/>
              <a:gdLst>
                <a:gd name="T0" fmla="*/ 14 w 232"/>
                <a:gd name="T1" fmla="*/ 141 h 142"/>
                <a:gd name="T2" fmla="*/ 20 w 232"/>
                <a:gd name="T3" fmla="*/ 136 h 142"/>
                <a:gd name="T4" fmla="*/ 29 w 232"/>
                <a:gd name="T5" fmla="*/ 125 h 142"/>
                <a:gd name="T6" fmla="*/ 33 w 232"/>
                <a:gd name="T7" fmla="*/ 117 h 142"/>
                <a:gd name="T8" fmla="*/ 41 w 232"/>
                <a:gd name="T9" fmla="*/ 113 h 142"/>
                <a:gd name="T10" fmla="*/ 52 w 232"/>
                <a:gd name="T11" fmla="*/ 103 h 142"/>
                <a:gd name="T12" fmla="*/ 53 w 232"/>
                <a:gd name="T13" fmla="*/ 97 h 142"/>
                <a:gd name="T14" fmla="*/ 64 w 232"/>
                <a:gd name="T15" fmla="*/ 92 h 142"/>
                <a:gd name="T16" fmla="*/ 81 w 232"/>
                <a:gd name="T17" fmla="*/ 90 h 142"/>
                <a:gd name="T18" fmla="*/ 102 w 232"/>
                <a:gd name="T19" fmla="*/ 80 h 142"/>
                <a:gd name="T20" fmla="*/ 113 w 232"/>
                <a:gd name="T21" fmla="*/ 73 h 142"/>
                <a:gd name="T22" fmla="*/ 130 w 232"/>
                <a:gd name="T23" fmla="*/ 69 h 142"/>
                <a:gd name="T24" fmla="*/ 147 w 232"/>
                <a:gd name="T25" fmla="*/ 64 h 142"/>
                <a:gd name="T26" fmla="*/ 179 w 232"/>
                <a:gd name="T27" fmla="*/ 55 h 142"/>
                <a:gd name="T28" fmla="*/ 187 w 232"/>
                <a:gd name="T29" fmla="*/ 53 h 142"/>
                <a:gd name="T30" fmla="*/ 163 w 232"/>
                <a:gd name="T31" fmla="*/ 50 h 142"/>
                <a:gd name="T32" fmla="*/ 168 w 232"/>
                <a:gd name="T33" fmla="*/ 45 h 142"/>
                <a:gd name="T34" fmla="*/ 175 w 232"/>
                <a:gd name="T35" fmla="*/ 45 h 142"/>
                <a:gd name="T36" fmla="*/ 185 w 232"/>
                <a:gd name="T37" fmla="*/ 49 h 142"/>
                <a:gd name="T38" fmla="*/ 193 w 232"/>
                <a:gd name="T39" fmla="*/ 44 h 142"/>
                <a:gd name="T40" fmla="*/ 187 w 232"/>
                <a:gd name="T41" fmla="*/ 37 h 142"/>
                <a:gd name="T42" fmla="*/ 179 w 232"/>
                <a:gd name="T43" fmla="*/ 34 h 142"/>
                <a:gd name="T44" fmla="*/ 172 w 232"/>
                <a:gd name="T45" fmla="*/ 30 h 142"/>
                <a:gd name="T46" fmla="*/ 186 w 232"/>
                <a:gd name="T47" fmla="*/ 28 h 142"/>
                <a:gd name="T48" fmla="*/ 199 w 232"/>
                <a:gd name="T49" fmla="*/ 28 h 142"/>
                <a:gd name="T50" fmla="*/ 207 w 232"/>
                <a:gd name="T51" fmla="*/ 27 h 142"/>
                <a:gd name="T52" fmla="*/ 203 w 232"/>
                <a:gd name="T53" fmla="*/ 24 h 142"/>
                <a:gd name="T54" fmla="*/ 214 w 232"/>
                <a:gd name="T55" fmla="*/ 23 h 142"/>
                <a:gd name="T56" fmla="*/ 218 w 232"/>
                <a:gd name="T57" fmla="*/ 18 h 142"/>
                <a:gd name="T58" fmla="*/ 223 w 232"/>
                <a:gd name="T59" fmla="*/ 14 h 142"/>
                <a:gd name="T60" fmla="*/ 219 w 232"/>
                <a:gd name="T61" fmla="*/ 9 h 142"/>
                <a:gd name="T62" fmla="*/ 215 w 232"/>
                <a:gd name="T63" fmla="*/ 5 h 142"/>
                <a:gd name="T64" fmla="*/ 230 w 232"/>
                <a:gd name="T65" fmla="*/ 2 h 142"/>
                <a:gd name="T66" fmla="*/ 224 w 232"/>
                <a:gd name="T67" fmla="*/ 0 h 142"/>
                <a:gd name="T68" fmla="*/ 0 w 232"/>
                <a:gd name="T69" fmla="*/ 136 h 142"/>
                <a:gd name="T70" fmla="*/ 3 w 232"/>
                <a:gd name="T71" fmla="*/ 140 h 142"/>
                <a:gd name="T72" fmla="*/ 14 w 232"/>
                <a:gd name="T73"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42">
                  <a:moveTo>
                    <a:pt x="14" y="141"/>
                  </a:moveTo>
                  <a:cubicBezTo>
                    <a:pt x="16" y="139"/>
                    <a:pt x="18" y="138"/>
                    <a:pt x="20" y="136"/>
                  </a:cubicBezTo>
                  <a:cubicBezTo>
                    <a:pt x="23" y="133"/>
                    <a:pt x="29" y="125"/>
                    <a:pt x="29" y="125"/>
                  </a:cubicBezTo>
                  <a:cubicBezTo>
                    <a:pt x="29" y="125"/>
                    <a:pt x="34" y="120"/>
                    <a:pt x="33" y="117"/>
                  </a:cubicBezTo>
                  <a:cubicBezTo>
                    <a:pt x="33" y="114"/>
                    <a:pt x="33" y="119"/>
                    <a:pt x="41" y="113"/>
                  </a:cubicBezTo>
                  <a:cubicBezTo>
                    <a:pt x="50" y="108"/>
                    <a:pt x="52" y="107"/>
                    <a:pt x="52" y="103"/>
                  </a:cubicBezTo>
                  <a:cubicBezTo>
                    <a:pt x="52" y="99"/>
                    <a:pt x="51" y="97"/>
                    <a:pt x="53" y="97"/>
                  </a:cubicBezTo>
                  <a:cubicBezTo>
                    <a:pt x="54" y="97"/>
                    <a:pt x="58" y="92"/>
                    <a:pt x="64" y="92"/>
                  </a:cubicBezTo>
                  <a:cubicBezTo>
                    <a:pt x="71" y="91"/>
                    <a:pt x="67" y="96"/>
                    <a:pt x="81" y="90"/>
                  </a:cubicBezTo>
                  <a:cubicBezTo>
                    <a:pt x="95" y="84"/>
                    <a:pt x="95" y="84"/>
                    <a:pt x="102" y="80"/>
                  </a:cubicBezTo>
                  <a:cubicBezTo>
                    <a:pt x="109" y="76"/>
                    <a:pt x="104" y="75"/>
                    <a:pt x="113" y="73"/>
                  </a:cubicBezTo>
                  <a:cubicBezTo>
                    <a:pt x="122" y="71"/>
                    <a:pt x="121" y="72"/>
                    <a:pt x="130" y="69"/>
                  </a:cubicBezTo>
                  <a:cubicBezTo>
                    <a:pt x="139" y="67"/>
                    <a:pt x="143" y="64"/>
                    <a:pt x="147" y="64"/>
                  </a:cubicBezTo>
                  <a:cubicBezTo>
                    <a:pt x="151" y="64"/>
                    <a:pt x="166" y="58"/>
                    <a:pt x="179" y="55"/>
                  </a:cubicBezTo>
                  <a:cubicBezTo>
                    <a:pt x="191" y="52"/>
                    <a:pt x="189" y="53"/>
                    <a:pt x="187" y="53"/>
                  </a:cubicBezTo>
                  <a:cubicBezTo>
                    <a:pt x="185" y="53"/>
                    <a:pt x="168" y="51"/>
                    <a:pt x="163" y="50"/>
                  </a:cubicBezTo>
                  <a:cubicBezTo>
                    <a:pt x="158" y="50"/>
                    <a:pt x="168" y="45"/>
                    <a:pt x="168" y="45"/>
                  </a:cubicBezTo>
                  <a:cubicBezTo>
                    <a:pt x="168" y="45"/>
                    <a:pt x="175" y="42"/>
                    <a:pt x="175" y="45"/>
                  </a:cubicBezTo>
                  <a:cubicBezTo>
                    <a:pt x="175" y="47"/>
                    <a:pt x="177" y="50"/>
                    <a:pt x="185" y="49"/>
                  </a:cubicBezTo>
                  <a:cubicBezTo>
                    <a:pt x="192" y="49"/>
                    <a:pt x="197" y="48"/>
                    <a:pt x="193" y="44"/>
                  </a:cubicBezTo>
                  <a:cubicBezTo>
                    <a:pt x="190" y="40"/>
                    <a:pt x="190" y="40"/>
                    <a:pt x="187" y="37"/>
                  </a:cubicBezTo>
                  <a:cubicBezTo>
                    <a:pt x="184" y="35"/>
                    <a:pt x="184" y="35"/>
                    <a:pt x="179" y="34"/>
                  </a:cubicBezTo>
                  <a:cubicBezTo>
                    <a:pt x="175" y="32"/>
                    <a:pt x="170" y="30"/>
                    <a:pt x="172" y="30"/>
                  </a:cubicBezTo>
                  <a:cubicBezTo>
                    <a:pt x="174" y="30"/>
                    <a:pt x="180" y="28"/>
                    <a:pt x="186" y="28"/>
                  </a:cubicBezTo>
                  <a:cubicBezTo>
                    <a:pt x="193" y="28"/>
                    <a:pt x="195" y="28"/>
                    <a:pt x="199" y="28"/>
                  </a:cubicBezTo>
                  <a:cubicBezTo>
                    <a:pt x="202" y="27"/>
                    <a:pt x="206" y="29"/>
                    <a:pt x="207" y="27"/>
                  </a:cubicBezTo>
                  <a:cubicBezTo>
                    <a:pt x="207" y="26"/>
                    <a:pt x="205" y="25"/>
                    <a:pt x="203" y="24"/>
                  </a:cubicBezTo>
                  <a:cubicBezTo>
                    <a:pt x="206" y="24"/>
                    <a:pt x="211" y="24"/>
                    <a:pt x="214" y="23"/>
                  </a:cubicBezTo>
                  <a:cubicBezTo>
                    <a:pt x="219" y="20"/>
                    <a:pt x="224" y="17"/>
                    <a:pt x="218" y="18"/>
                  </a:cubicBezTo>
                  <a:cubicBezTo>
                    <a:pt x="212" y="18"/>
                    <a:pt x="223" y="14"/>
                    <a:pt x="223" y="14"/>
                  </a:cubicBezTo>
                  <a:cubicBezTo>
                    <a:pt x="223" y="14"/>
                    <a:pt x="228" y="9"/>
                    <a:pt x="219" y="9"/>
                  </a:cubicBezTo>
                  <a:cubicBezTo>
                    <a:pt x="211" y="9"/>
                    <a:pt x="205" y="5"/>
                    <a:pt x="215" y="5"/>
                  </a:cubicBezTo>
                  <a:cubicBezTo>
                    <a:pt x="225" y="4"/>
                    <a:pt x="232" y="3"/>
                    <a:pt x="230" y="2"/>
                  </a:cubicBezTo>
                  <a:cubicBezTo>
                    <a:pt x="229" y="2"/>
                    <a:pt x="227" y="1"/>
                    <a:pt x="224" y="0"/>
                  </a:cubicBezTo>
                  <a:cubicBezTo>
                    <a:pt x="141" y="32"/>
                    <a:pt x="65" y="78"/>
                    <a:pt x="0" y="136"/>
                  </a:cubicBezTo>
                  <a:cubicBezTo>
                    <a:pt x="1" y="137"/>
                    <a:pt x="2" y="139"/>
                    <a:pt x="3" y="140"/>
                  </a:cubicBezTo>
                  <a:cubicBezTo>
                    <a:pt x="4" y="142"/>
                    <a:pt x="7" y="142"/>
                    <a:pt x="14" y="141"/>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180" name="Freeform 614"/>
            <p:cNvSpPr/>
            <p:nvPr/>
          </p:nvSpPr>
          <p:spPr bwMode="auto">
            <a:xfrm>
              <a:off x="7728944" y="625211"/>
              <a:ext cx="1372409" cy="1372410"/>
            </a:xfrm>
            <a:custGeom>
              <a:avLst/>
              <a:gdLst>
                <a:gd name="T0" fmla="*/ 439 w 523"/>
                <a:gd name="T1" fmla="*/ 412 h 523"/>
                <a:gd name="T2" fmla="*/ 412 w 523"/>
                <a:gd name="T3" fmla="*/ 83 h 523"/>
                <a:gd name="T4" fmla="*/ 83 w 523"/>
                <a:gd name="T5" fmla="*/ 111 h 523"/>
                <a:gd name="T6" fmla="*/ 111 w 523"/>
                <a:gd name="T7" fmla="*/ 439 h 523"/>
                <a:gd name="T8" fmla="*/ 439 w 523"/>
                <a:gd name="T9" fmla="*/ 412 h 523"/>
              </a:gdLst>
              <a:ahLst/>
              <a:cxnLst>
                <a:cxn ang="0">
                  <a:pos x="T0" y="T1"/>
                </a:cxn>
                <a:cxn ang="0">
                  <a:pos x="T2" y="T3"/>
                </a:cxn>
                <a:cxn ang="0">
                  <a:pos x="T4" y="T5"/>
                </a:cxn>
                <a:cxn ang="0">
                  <a:pos x="T6" y="T7"/>
                </a:cxn>
                <a:cxn ang="0">
                  <a:pos x="T8" y="T9"/>
                </a:cxn>
              </a:cxnLst>
              <a:rect l="0" t="0" r="r" b="b"/>
              <a:pathLst>
                <a:path w="523" h="523">
                  <a:moveTo>
                    <a:pt x="439" y="412"/>
                  </a:moveTo>
                  <a:cubicBezTo>
                    <a:pt x="523" y="314"/>
                    <a:pt x="511" y="167"/>
                    <a:pt x="412" y="83"/>
                  </a:cubicBezTo>
                  <a:cubicBezTo>
                    <a:pt x="314" y="0"/>
                    <a:pt x="167" y="12"/>
                    <a:pt x="83" y="111"/>
                  </a:cubicBezTo>
                  <a:cubicBezTo>
                    <a:pt x="0" y="209"/>
                    <a:pt x="12" y="356"/>
                    <a:pt x="111" y="439"/>
                  </a:cubicBezTo>
                  <a:cubicBezTo>
                    <a:pt x="209" y="523"/>
                    <a:pt x="356" y="510"/>
                    <a:pt x="439" y="4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1" name="Freeform 615"/>
            <p:cNvSpPr/>
            <p:nvPr/>
          </p:nvSpPr>
          <p:spPr bwMode="auto">
            <a:xfrm>
              <a:off x="6963194" y="4529768"/>
              <a:ext cx="32528" cy="32528"/>
            </a:xfrm>
            <a:custGeom>
              <a:avLst/>
              <a:gdLst>
                <a:gd name="T0" fmla="*/ 5 w 14"/>
                <a:gd name="T1" fmla="*/ 6 h 14"/>
                <a:gd name="T2" fmla="*/ 0 w 14"/>
                <a:gd name="T3" fmla="*/ 14 h 14"/>
                <a:gd name="T4" fmla="*/ 14 w 14"/>
                <a:gd name="T5" fmla="*/ 0 h 14"/>
                <a:gd name="T6" fmla="*/ 13 w 14"/>
                <a:gd name="T7" fmla="*/ 1 h 14"/>
                <a:gd name="T8" fmla="*/ 5 w 14"/>
                <a:gd name="T9" fmla="*/ 6 h 14"/>
              </a:gdLst>
              <a:ahLst/>
              <a:cxnLst>
                <a:cxn ang="0">
                  <a:pos x="T0" y="T1"/>
                </a:cxn>
                <a:cxn ang="0">
                  <a:pos x="T2" y="T3"/>
                </a:cxn>
                <a:cxn ang="0">
                  <a:pos x="T4" y="T5"/>
                </a:cxn>
                <a:cxn ang="0">
                  <a:pos x="T6" y="T7"/>
                </a:cxn>
                <a:cxn ang="0">
                  <a:pos x="T8" y="T9"/>
                </a:cxn>
              </a:cxnLst>
              <a:rect l="0" t="0" r="r" b="b"/>
              <a:pathLst>
                <a:path w="14" h="14">
                  <a:moveTo>
                    <a:pt x="5" y="6"/>
                  </a:moveTo>
                  <a:cubicBezTo>
                    <a:pt x="3" y="8"/>
                    <a:pt x="1" y="11"/>
                    <a:pt x="0" y="14"/>
                  </a:cubicBezTo>
                  <a:cubicBezTo>
                    <a:pt x="3" y="8"/>
                    <a:pt x="8" y="3"/>
                    <a:pt x="14" y="0"/>
                  </a:cubicBezTo>
                  <a:cubicBezTo>
                    <a:pt x="13" y="0"/>
                    <a:pt x="13" y="0"/>
                    <a:pt x="13" y="1"/>
                  </a:cubicBezTo>
                  <a:cubicBezTo>
                    <a:pt x="10" y="2"/>
                    <a:pt x="6" y="5"/>
                    <a:pt x="5" y="6"/>
                  </a:cubicBezTo>
                  <a:close/>
                </a:path>
              </a:pathLst>
            </a:custGeom>
            <a:solidFill>
              <a:srgbClr val="726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2" name="Freeform 616"/>
            <p:cNvSpPr>
              <a:spLocks noEditPoints="1"/>
            </p:cNvSpPr>
            <p:nvPr/>
          </p:nvSpPr>
          <p:spPr bwMode="auto">
            <a:xfrm>
              <a:off x="7930178" y="1133001"/>
              <a:ext cx="883198" cy="277971"/>
            </a:xfrm>
            <a:custGeom>
              <a:avLst/>
              <a:gdLst>
                <a:gd name="T0" fmla="*/ 376 w 379"/>
                <a:gd name="T1" fmla="*/ 51 h 119"/>
                <a:gd name="T2" fmla="*/ 371 w 379"/>
                <a:gd name="T3" fmla="*/ 33 h 119"/>
                <a:gd name="T4" fmla="*/ 341 w 379"/>
                <a:gd name="T5" fmla="*/ 30 h 119"/>
                <a:gd name="T6" fmla="*/ 326 w 379"/>
                <a:gd name="T7" fmla="*/ 28 h 119"/>
                <a:gd name="T8" fmla="*/ 294 w 379"/>
                <a:gd name="T9" fmla="*/ 13 h 119"/>
                <a:gd name="T10" fmla="*/ 272 w 379"/>
                <a:gd name="T11" fmla="*/ 5 h 119"/>
                <a:gd name="T12" fmla="*/ 247 w 379"/>
                <a:gd name="T13" fmla="*/ 1 h 119"/>
                <a:gd name="T14" fmla="*/ 213 w 379"/>
                <a:gd name="T15" fmla="*/ 0 h 119"/>
                <a:gd name="T16" fmla="*/ 168 w 379"/>
                <a:gd name="T17" fmla="*/ 5 h 119"/>
                <a:gd name="T18" fmla="*/ 128 w 379"/>
                <a:gd name="T19" fmla="*/ 23 h 119"/>
                <a:gd name="T20" fmla="*/ 97 w 379"/>
                <a:gd name="T21" fmla="*/ 32 h 119"/>
                <a:gd name="T22" fmla="*/ 66 w 379"/>
                <a:gd name="T23" fmla="*/ 37 h 119"/>
                <a:gd name="T24" fmla="*/ 36 w 379"/>
                <a:gd name="T25" fmla="*/ 43 h 119"/>
                <a:gd name="T26" fmla="*/ 16 w 379"/>
                <a:gd name="T27" fmla="*/ 49 h 119"/>
                <a:gd name="T28" fmla="*/ 5 w 379"/>
                <a:gd name="T29" fmla="*/ 59 h 119"/>
                <a:gd name="T30" fmla="*/ 0 w 379"/>
                <a:gd name="T31" fmla="*/ 72 h 119"/>
                <a:gd name="T32" fmla="*/ 1 w 379"/>
                <a:gd name="T33" fmla="*/ 87 h 119"/>
                <a:gd name="T34" fmla="*/ 6 w 379"/>
                <a:gd name="T35" fmla="*/ 96 h 119"/>
                <a:gd name="T36" fmla="*/ 27 w 379"/>
                <a:gd name="T37" fmla="*/ 100 h 119"/>
                <a:gd name="T38" fmla="*/ 87 w 379"/>
                <a:gd name="T39" fmla="*/ 100 h 119"/>
                <a:gd name="T40" fmla="*/ 149 w 379"/>
                <a:gd name="T41" fmla="*/ 99 h 119"/>
                <a:gd name="T42" fmla="*/ 238 w 379"/>
                <a:gd name="T43" fmla="*/ 99 h 119"/>
                <a:gd name="T44" fmla="*/ 264 w 379"/>
                <a:gd name="T45" fmla="*/ 99 h 119"/>
                <a:gd name="T46" fmla="*/ 266 w 379"/>
                <a:gd name="T47" fmla="*/ 90 h 119"/>
                <a:gd name="T48" fmla="*/ 268 w 379"/>
                <a:gd name="T49" fmla="*/ 89 h 119"/>
                <a:gd name="T50" fmla="*/ 331 w 379"/>
                <a:gd name="T51" fmla="*/ 89 h 119"/>
                <a:gd name="T52" fmla="*/ 332 w 379"/>
                <a:gd name="T53" fmla="*/ 87 h 119"/>
                <a:gd name="T54" fmla="*/ 336 w 379"/>
                <a:gd name="T55" fmla="*/ 95 h 119"/>
                <a:gd name="T56" fmla="*/ 367 w 379"/>
                <a:gd name="T57" fmla="*/ 91 h 119"/>
                <a:gd name="T58" fmla="*/ 378 w 379"/>
                <a:gd name="T59" fmla="*/ 81 h 119"/>
                <a:gd name="T60" fmla="*/ 271 w 379"/>
                <a:gd name="T61" fmla="*/ 76 h 119"/>
                <a:gd name="T62" fmla="*/ 284 w 379"/>
                <a:gd name="T63" fmla="*/ 63 h 119"/>
                <a:gd name="T64" fmla="*/ 271 w 379"/>
                <a:gd name="T65"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9" h="119">
                  <a:moveTo>
                    <a:pt x="378" y="67"/>
                  </a:moveTo>
                  <a:cubicBezTo>
                    <a:pt x="378" y="62"/>
                    <a:pt x="377" y="55"/>
                    <a:pt x="376" y="51"/>
                  </a:cubicBezTo>
                  <a:cubicBezTo>
                    <a:pt x="375" y="47"/>
                    <a:pt x="374" y="41"/>
                    <a:pt x="373" y="39"/>
                  </a:cubicBezTo>
                  <a:cubicBezTo>
                    <a:pt x="373" y="36"/>
                    <a:pt x="372" y="34"/>
                    <a:pt x="371" y="33"/>
                  </a:cubicBezTo>
                  <a:cubicBezTo>
                    <a:pt x="371" y="33"/>
                    <a:pt x="367" y="32"/>
                    <a:pt x="362" y="32"/>
                  </a:cubicBezTo>
                  <a:cubicBezTo>
                    <a:pt x="357" y="31"/>
                    <a:pt x="348" y="30"/>
                    <a:pt x="341" y="30"/>
                  </a:cubicBezTo>
                  <a:cubicBezTo>
                    <a:pt x="340" y="30"/>
                    <a:pt x="340" y="30"/>
                    <a:pt x="340" y="30"/>
                  </a:cubicBezTo>
                  <a:cubicBezTo>
                    <a:pt x="334" y="29"/>
                    <a:pt x="327" y="28"/>
                    <a:pt x="326" y="28"/>
                  </a:cubicBezTo>
                  <a:cubicBezTo>
                    <a:pt x="325" y="28"/>
                    <a:pt x="320" y="26"/>
                    <a:pt x="315" y="23"/>
                  </a:cubicBezTo>
                  <a:cubicBezTo>
                    <a:pt x="309" y="20"/>
                    <a:pt x="300" y="16"/>
                    <a:pt x="294" y="13"/>
                  </a:cubicBezTo>
                  <a:cubicBezTo>
                    <a:pt x="293" y="13"/>
                    <a:pt x="293" y="13"/>
                    <a:pt x="293" y="13"/>
                  </a:cubicBezTo>
                  <a:cubicBezTo>
                    <a:pt x="287" y="10"/>
                    <a:pt x="278" y="7"/>
                    <a:pt x="272" y="5"/>
                  </a:cubicBezTo>
                  <a:cubicBezTo>
                    <a:pt x="267" y="4"/>
                    <a:pt x="257" y="2"/>
                    <a:pt x="251" y="1"/>
                  </a:cubicBezTo>
                  <a:cubicBezTo>
                    <a:pt x="247" y="1"/>
                    <a:pt x="247" y="1"/>
                    <a:pt x="247" y="1"/>
                  </a:cubicBezTo>
                  <a:cubicBezTo>
                    <a:pt x="240" y="0"/>
                    <a:pt x="229" y="0"/>
                    <a:pt x="222" y="0"/>
                  </a:cubicBezTo>
                  <a:cubicBezTo>
                    <a:pt x="213" y="0"/>
                    <a:pt x="213" y="0"/>
                    <a:pt x="213" y="0"/>
                  </a:cubicBezTo>
                  <a:cubicBezTo>
                    <a:pt x="206" y="0"/>
                    <a:pt x="196" y="1"/>
                    <a:pt x="190" y="1"/>
                  </a:cubicBezTo>
                  <a:cubicBezTo>
                    <a:pt x="184" y="2"/>
                    <a:pt x="174" y="3"/>
                    <a:pt x="168" y="5"/>
                  </a:cubicBezTo>
                  <a:cubicBezTo>
                    <a:pt x="162" y="6"/>
                    <a:pt x="152" y="10"/>
                    <a:pt x="147" y="12"/>
                  </a:cubicBezTo>
                  <a:cubicBezTo>
                    <a:pt x="142" y="15"/>
                    <a:pt x="134" y="20"/>
                    <a:pt x="128" y="23"/>
                  </a:cubicBezTo>
                  <a:cubicBezTo>
                    <a:pt x="123" y="25"/>
                    <a:pt x="116" y="28"/>
                    <a:pt x="113" y="29"/>
                  </a:cubicBezTo>
                  <a:cubicBezTo>
                    <a:pt x="111" y="30"/>
                    <a:pt x="103" y="31"/>
                    <a:pt x="97" y="32"/>
                  </a:cubicBezTo>
                  <a:cubicBezTo>
                    <a:pt x="90" y="33"/>
                    <a:pt x="90" y="33"/>
                    <a:pt x="90" y="33"/>
                  </a:cubicBezTo>
                  <a:cubicBezTo>
                    <a:pt x="83" y="34"/>
                    <a:pt x="73" y="35"/>
                    <a:pt x="66" y="37"/>
                  </a:cubicBezTo>
                  <a:cubicBezTo>
                    <a:pt x="59" y="38"/>
                    <a:pt x="59" y="38"/>
                    <a:pt x="59" y="38"/>
                  </a:cubicBezTo>
                  <a:cubicBezTo>
                    <a:pt x="53" y="39"/>
                    <a:pt x="42" y="41"/>
                    <a:pt x="36" y="43"/>
                  </a:cubicBezTo>
                  <a:cubicBezTo>
                    <a:pt x="35" y="43"/>
                    <a:pt x="35" y="43"/>
                    <a:pt x="35" y="43"/>
                  </a:cubicBezTo>
                  <a:cubicBezTo>
                    <a:pt x="28" y="45"/>
                    <a:pt x="20" y="47"/>
                    <a:pt x="16" y="49"/>
                  </a:cubicBezTo>
                  <a:cubicBezTo>
                    <a:pt x="13" y="50"/>
                    <a:pt x="9" y="53"/>
                    <a:pt x="8" y="54"/>
                  </a:cubicBezTo>
                  <a:cubicBezTo>
                    <a:pt x="7" y="55"/>
                    <a:pt x="6" y="58"/>
                    <a:pt x="5" y="59"/>
                  </a:cubicBezTo>
                  <a:cubicBezTo>
                    <a:pt x="4" y="60"/>
                    <a:pt x="3" y="63"/>
                    <a:pt x="2" y="65"/>
                  </a:cubicBezTo>
                  <a:cubicBezTo>
                    <a:pt x="1" y="67"/>
                    <a:pt x="1" y="70"/>
                    <a:pt x="0" y="72"/>
                  </a:cubicBezTo>
                  <a:cubicBezTo>
                    <a:pt x="0" y="74"/>
                    <a:pt x="0" y="77"/>
                    <a:pt x="0" y="80"/>
                  </a:cubicBezTo>
                  <a:cubicBezTo>
                    <a:pt x="0" y="82"/>
                    <a:pt x="1" y="85"/>
                    <a:pt x="1" y="87"/>
                  </a:cubicBezTo>
                  <a:cubicBezTo>
                    <a:pt x="1" y="88"/>
                    <a:pt x="2" y="91"/>
                    <a:pt x="2" y="92"/>
                  </a:cubicBezTo>
                  <a:cubicBezTo>
                    <a:pt x="3" y="94"/>
                    <a:pt x="5" y="96"/>
                    <a:pt x="6" y="96"/>
                  </a:cubicBezTo>
                  <a:cubicBezTo>
                    <a:pt x="8" y="97"/>
                    <a:pt x="12" y="98"/>
                    <a:pt x="16" y="99"/>
                  </a:cubicBezTo>
                  <a:cubicBezTo>
                    <a:pt x="18" y="99"/>
                    <a:pt x="23" y="99"/>
                    <a:pt x="27" y="100"/>
                  </a:cubicBezTo>
                  <a:cubicBezTo>
                    <a:pt x="32" y="111"/>
                    <a:pt x="43" y="119"/>
                    <a:pt x="57" y="119"/>
                  </a:cubicBezTo>
                  <a:cubicBezTo>
                    <a:pt x="70" y="119"/>
                    <a:pt x="82" y="111"/>
                    <a:pt x="87" y="100"/>
                  </a:cubicBezTo>
                  <a:cubicBezTo>
                    <a:pt x="124" y="99"/>
                    <a:pt x="124" y="99"/>
                    <a:pt x="124" y="99"/>
                  </a:cubicBezTo>
                  <a:cubicBezTo>
                    <a:pt x="131" y="99"/>
                    <a:pt x="142" y="99"/>
                    <a:pt x="149" y="99"/>
                  </a:cubicBezTo>
                  <a:cubicBezTo>
                    <a:pt x="213" y="99"/>
                    <a:pt x="213" y="99"/>
                    <a:pt x="213" y="99"/>
                  </a:cubicBezTo>
                  <a:cubicBezTo>
                    <a:pt x="220" y="99"/>
                    <a:pt x="231" y="99"/>
                    <a:pt x="238" y="99"/>
                  </a:cubicBezTo>
                  <a:cubicBezTo>
                    <a:pt x="251" y="99"/>
                    <a:pt x="251" y="99"/>
                    <a:pt x="251" y="99"/>
                  </a:cubicBezTo>
                  <a:cubicBezTo>
                    <a:pt x="257" y="99"/>
                    <a:pt x="263" y="99"/>
                    <a:pt x="264" y="99"/>
                  </a:cubicBezTo>
                  <a:cubicBezTo>
                    <a:pt x="265" y="99"/>
                    <a:pt x="265" y="99"/>
                    <a:pt x="265" y="98"/>
                  </a:cubicBezTo>
                  <a:cubicBezTo>
                    <a:pt x="265" y="97"/>
                    <a:pt x="266" y="94"/>
                    <a:pt x="266" y="90"/>
                  </a:cubicBezTo>
                  <a:cubicBezTo>
                    <a:pt x="267" y="88"/>
                    <a:pt x="268" y="84"/>
                    <a:pt x="269" y="81"/>
                  </a:cubicBezTo>
                  <a:cubicBezTo>
                    <a:pt x="268" y="83"/>
                    <a:pt x="268" y="86"/>
                    <a:pt x="268" y="89"/>
                  </a:cubicBezTo>
                  <a:cubicBezTo>
                    <a:pt x="268" y="106"/>
                    <a:pt x="282" y="119"/>
                    <a:pt x="299" y="119"/>
                  </a:cubicBezTo>
                  <a:cubicBezTo>
                    <a:pt x="317" y="119"/>
                    <a:pt x="331" y="106"/>
                    <a:pt x="331" y="89"/>
                  </a:cubicBezTo>
                  <a:cubicBezTo>
                    <a:pt x="331" y="87"/>
                    <a:pt x="331" y="86"/>
                    <a:pt x="331" y="84"/>
                  </a:cubicBezTo>
                  <a:cubicBezTo>
                    <a:pt x="332" y="85"/>
                    <a:pt x="332" y="86"/>
                    <a:pt x="332" y="87"/>
                  </a:cubicBezTo>
                  <a:cubicBezTo>
                    <a:pt x="333" y="89"/>
                    <a:pt x="333" y="92"/>
                    <a:pt x="334" y="93"/>
                  </a:cubicBezTo>
                  <a:cubicBezTo>
                    <a:pt x="334" y="94"/>
                    <a:pt x="335" y="95"/>
                    <a:pt x="336" y="95"/>
                  </a:cubicBezTo>
                  <a:cubicBezTo>
                    <a:pt x="337" y="95"/>
                    <a:pt x="343" y="94"/>
                    <a:pt x="350" y="94"/>
                  </a:cubicBezTo>
                  <a:cubicBezTo>
                    <a:pt x="356" y="93"/>
                    <a:pt x="364" y="92"/>
                    <a:pt x="367" y="91"/>
                  </a:cubicBezTo>
                  <a:cubicBezTo>
                    <a:pt x="371" y="90"/>
                    <a:pt x="374" y="89"/>
                    <a:pt x="375" y="88"/>
                  </a:cubicBezTo>
                  <a:cubicBezTo>
                    <a:pt x="376" y="87"/>
                    <a:pt x="377" y="84"/>
                    <a:pt x="378" y="81"/>
                  </a:cubicBezTo>
                  <a:cubicBezTo>
                    <a:pt x="378" y="79"/>
                    <a:pt x="379" y="72"/>
                    <a:pt x="378" y="67"/>
                  </a:cubicBezTo>
                  <a:close/>
                  <a:moveTo>
                    <a:pt x="271" y="76"/>
                  </a:moveTo>
                  <a:cubicBezTo>
                    <a:pt x="272" y="73"/>
                    <a:pt x="274" y="70"/>
                    <a:pt x="276" y="68"/>
                  </a:cubicBezTo>
                  <a:cubicBezTo>
                    <a:pt x="277" y="67"/>
                    <a:pt x="281" y="64"/>
                    <a:pt x="284" y="63"/>
                  </a:cubicBezTo>
                  <a:cubicBezTo>
                    <a:pt x="284" y="62"/>
                    <a:pt x="284" y="62"/>
                    <a:pt x="285" y="62"/>
                  </a:cubicBezTo>
                  <a:cubicBezTo>
                    <a:pt x="279" y="65"/>
                    <a:pt x="274" y="70"/>
                    <a:pt x="271" y="76"/>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583" name="Freeform 617"/>
            <p:cNvSpPr>
              <a:spLocks noEditPoints="1"/>
            </p:cNvSpPr>
            <p:nvPr/>
          </p:nvSpPr>
          <p:spPr bwMode="auto">
            <a:xfrm>
              <a:off x="7219479" y="2134486"/>
              <a:ext cx="2740281" cy="1954668"/>
            </a:xfrm>
            <a:custGeom>
              <a:avLst/>
              <a:gdLst>
                <a:gd name="T0" fmla="*/ 5 w 1176"/>
                <a:gd name="T1" fmla="*/ 835 h 838"/>
                <a:gd name="T2" fmla="*/ 57 w 1176"/>
                <a:gd name="T3" fmla="*/ 826 h 838"/>
                <a:gd name="T4" fmla="*/ 107 w 1176"/>
                <a:gd name="T5" fmla="*/ 837 h 838"/>
                <a:gd name="T6" fmla="*/ 157 w 1176"/>
                <a:gd name="T7" fmla="*/ 821 h 838"/>
                <a:gd name="T8" fmla="*/ 107 w 1176"/>
                <a:gd name="T9" fmla="*/ 837 h 838"/>
                <a:gd name="T10" fmla="*/ 207 w 1176"/>
                <a:gd name="T11" fmla="*/ 814 h 838"/>
                <a:gd name="T12" fmla="*/ 258 w 1176"/>
                <a:gd name="T13" fmla="*/ 817 h 838"/>
                <a:gd name="T14" fmla="*/ 301 w 1176"/>
                <a:gd name="T15" fmla="*/ 802 h 838"/>
                <a:gd name="T16" fmla="*/ 361 w 1176"/>
                <a:gd name="T17" fmla="*/ 786 h 838"/>
                <a:gd name="T18" fmla="*/ 307 w 1176"/>
                <a:gd name="T19" fmla="*/ 806 h 838"/>
                <a:gd name="T20" fmla="*/ 402 w 1176"/>
                <a:gd name="T21" fmla="*/ 767 h 838"/>
                <a:gd name="T22" fmla="*/ 454 w 1176"/>
                <a:gd name="T23" fmla="*/ 763 h 838"/>
                <a:gd name="T24" fmla="*/ 499 w 1176"/>
                <a:gd name="T25" fmla="*/ 745 h 838"/>
                <a:gd name="T26" fmla="*/ 543 w 1176"/>
                <a:gd name="T27" fmla="*/ 714 h 838"/>
                <a:gd name="T28" fmla="*/ 501 w 1176"/>
                <a:gd name="T29" fmla="*/ 745 h 838"/>
                <a:gd name="T30" fmla="*/ 586 w 1176"/>
                <a:gd name="T31" fmla="*/ 701 h 838"/>
                <a:gd name="T32" fmla="*/ 642 w 1176"/>
                <a:gd name="T33" fmla="*/ 674 h 838"/>
                <a:gd name="T34" fmla="*/ 591 w 1176"/>
                <a:gd name="T35" fmla="*/ 705 h 838"/>
                <a:gd name="T36" fmla="*/ 678 w 1176"/>
                <a:gd name="T37" fmla="*/ 648 h 838"/>
                <a:gd name="T38" fmla="*/ 728 w 1176"/>
                <a:gd name="T39" fmla="*/ 633 h 838"/>
                <a:gd name="T40" fmla="*/ 768 w 1176"/>
                <a:gd name="T41" fmla="*/ 608 h 838"/>
                <a:gd name="T42" fmla="*/ 808 w 1176"/>
                <a:gd name="T43" fmla="*/ 570 h 838"/>
                <a:gd name="T44" fmla="*/ 772 w 1176"/>
                <a:gd name="T45" fmla="*/ 607 h 838"/>
                <a:gd name="T46" fmla="*/ 848 w 1176"/>
                <a:gd name="T47" fmla="*/ 550 h 838"/>
                <a:gd name="T48" fmla="*/ 898 w 1176"/>
                <a:gd name="T49" fmla="*/ 513 h 838"/>
                <a:gd name="T50" fmla="*/ 853 w 1176"/>
                <a:gd name="T51" fmla="*/ 552 h 838"/>
                <a:gd name="T52" fmla="*/ 930 w 1176"/>
                <a:gd name="T53" fmla="*/ 481 h 838"/>
                <a:gd name="T54" fmla="*/ 977 w 1176"/>
                <a:gd name="T55" fmla="*/ 458 h 838"/>
                <a:gd name="T56" fmla="*/ 1010 w 1176"/>
                <a:gd name="T57" fmla="*/ 426 h 838"/>
                <a:gd name="T58" fmla="*/ 1041 w 1176"/>
                <a:gd name="T59" fmla="*/ 380 h 838"/>
                <a:gd name="T60" fmla="*/ 1014 w 1176"/>
                <a:gd name="T61" fmla="*/ 424 h 838"/>
                <a:gd name="T62" fmla="*/ 1076 w 1176"/>
                <a:gd name="T63" fmla="*/ 351 h 838"/>
                <a:gd name="T64" fmla="*/ 1113 w 1176"/>
                <a:gd name="T65" fmla="*/ 302 h 838"/>
                <a:gd name="T66" fmla="*/ 1079 w 1176"/>
                <a:gd name="T67" fmla="*/ 353 h 838"/>
                <a:gd name="T68" fmla="*/ 1131 w 1176"/>
                <a:gd name="T69" fmla="*/ 261 h 838"/>
                <a:gd name="T70" fmla="*/ 1162 w 1176"/>
                <a:gd name="T71" fmla="*/ 219 h 838"/>
                <a:gd name="T72" fmla="*/ 1169 w 1176"/>
                <a:gd name="T73" fmla="*/ 175 h 838"/>
                <a:gd name="T74" fmla="*/ 1164 w 1176"/>
                <a:gd name="T75" fmla="*/ 142 h 838"/>
                <a:gd name="T76" fmla="*/ 1175 w 1176"/>
                <a:gd name="T77" fmla="*/ 117 h 838"/>
                <a:gd name="T78" fmla="*/ 1169 w 1176"/>
                <a:gd name="T79" fmla="*/ 175 h 838"/>
                <a:gd name="T80" fmla="*/ 1119 w 1176"/>
                <a:gd name="T81" fmla="*/ 35 h 838"/>
                <a:gd name="T82" fmla="*/ 1159 w 1176"/>
                <a:gd name="T83" fmla="*/ 68 h 838"/>
                <a:gd name="T84" fmla="*/ 1078 w 1176"/>
                <a:gd name="T85" fmla="*/ 14 h 838"/>
                <a:gd name="T86" fmla="*/ 1056 w 1176"/>
                <a:gd name="T87" fmla="*/ 6 h 838"/>
                <a:gd name="T88" fmla="*/ 1084 w 1176"/>
                <a:gd name="T89" fmla="*/ 9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6" h="838">
                  <a:moveTo>
                    <a:pt x="57" y="838"/>
                  </a:moveTo>
                  <a:cubicBezTo>
                    <a:pt x="57" y="838"/>
                    <a:pt x="57" y="838"/>
                    <a:pt x="57" y="838"/>
                  </a:cubicBezTo>
                  <a:cubicBezTo>
                    <a:pt x="24" y="838"/>
                    <a:pt x="6" y="835"/>
                    <a:pt x="5" y="835"/>
                  </a:cubicBezTo>
                  <a:cubicBezTo>
                    <a:pt x="2" y="835"/>
                    <a:pt x="0" y="832"/>
                    <a:pt x="0" y="828"/>
                  </a:cubicBezTo>
                  <a:cubicBezTo>
                    <a:pt x="1" y="825"/>
                    <a:pt x="4" y="823"/>
                    <a:pt x="7" y="823"/>
                  </a:cubicBezTo>
                  <a:cubicBezTo>
                    <a:pt x="7" y="823"/>
                    <a:pt x="25" y="826"/>
                    <a:pt x="57" y="826"/>
                  </a:cubicBezTo>
                  <a:cubicBezTo>
                    <a:pt x="60" y="826"/>
                    <a:pt x="63" y="829"/>
                    <a:pt x="63" y="832"/>
                  </a:cubicBezTo>
                  <a:cubicBezTo>
                    <a:pt x="63" y="835"/>
                    <a:pt x="60" y="838"/>
                    <a:pt x="57" y="838"/>
                  </a:cubicBezTo>
                  <a:close/>
                  <a:moveTo>
                    <a:pt x="107" y="837"/>
                  </a:moveTo>
                  <a:cubicBezTo>
                    <a:pt x="104" y="837"/>
                    <a:pt x="101" y="834"/>
                    <a:pt x="101" y="831"/>
                  </a:cubicBezTo>
                  <a:cubicBezTo>
                    <a:pt x="101" y="828"/>
                    <a:pt x="103" y="825"/>
                    <a:pt x="107" y="825"/>
                  </a:cubicBezTo>
                  <a:cubicBezTo>
                    <a:pt x="123" y="824"/>
                    <a:pt x="140" y="822"/>
                    <a:pt x="157" y="821"/>
                  </a:cubicBezTo>
                  <a:cubicBezTo>
                    <a:pt x="160" y="820"/>
                    <a:pt x="163" y="823"/>
                    <a:pt x="163" y="826"/>
                  </a:cubicBezTo>
                  <a:cubicBezTo>
                    <a:pt x="164" y="829"/>
                    <a:pt x="161" y="832"/>
                    <a:pt x="158" y="832"/>
                  </a:cubicBezTo>
                  <a:cubicBezTo>
                    <a:pt x="141" y="834"/>
                    <a:pt x="124" y="836"/>
                    <a:pt x="107" y="837"/>
                  </a:cubicBezTo>
                  <a:close/>
                  <a:moveTo>
                    <a:pt x="208" y="826"/>
                  </a:moveTo>
                  <a:cubicBezTo>
                    <a:pt x="205" y="826"/>
                    <a:pt x="202" y="824"/>
                    <a:pt x="202" y="821"/>
                  </a:cubicBezTo>
                  <a:cubicBezTo>
                    <a:pt x="201" y="818"/>
                    <a:pt x="203" y="815"/>
                    <a:pt x="207" y="814"/>
                  </a:cubicBezTo>
                  <a:cubicBezTo>
                    <a:pt x="223" y="812"/>
                    <a:pt x="240" y="809"/>
                    <a:pt x="256" y="805"/>
                  </a:cubicBezTo>
                  <a:cubicBezTo>
                    <a:pt x="259" y="805"/>
                    <a:pt x="262" y="807"/>
                    <a:pt x="263" y="810"/>
                  </a:cubicBezTo>
                  <a:cubicBezTo>
                    <a:pt x="264" y="813"/>
                    <a:pt x="262" y="816"/>
                    <a:pt x="258" y="817"/>
                  </a:cubicBezTo>
                  <a:cubicBezTo>
                    <a:pt x="242" y="820"/>
                    <a:pt x="225" y="823"/>
                    <a:pt x="208" y="826"/>
                  </a:cubicBezTo>
                  <a:close/>
                  <a:moveTo>
                    <a:pt x="307" y="806"/>
                  </a:moveTo>
                  <a:cubicBezTo>
                    <a:pt x="304" y="806"/>
                    <a:pt x="301" y="805"/>
                    <a:pt x="301" y="802"/>
                  </a:cubicBezTo>
                  <a:cubicBezTo>
                    <a:pt x="300" y="799"/>
                    <a:pt x="302" y="795"/>
                    <a:pt x="305" y="795"/>
                  </a:cubicBezTo>
                  <a:cubicBezTo>
                    <a:pt x="321" y="791"/>
                    <a:pt x="338" y="786"/>
                    <a:pt x="354" y="782"/>
                  </a:cubicBezTo>
                  <a:cubicBezTo>
                    <a:pt x="357" y="781"/>
                    <a:pt x="360" y="783"/>
                    <a:pt x="361" y="786"/>
                  </a:cubicBezTo>
                  <a:cubicBezTo>
                    <a:pt x="362" y="789"/>
                    <a:pt x="360" y="793"/>
                    <a:pt x="357" y="794"/>
                  </a:cubicBezTo>
                  <a:cubicBezTo>
                    <a:pt x="341" y="798"/>
                    <a:pt x="324" y="802"/>
                    <a:pt x="308" y="806"/>
                  </a:cubicBezTo>
                  <a:cubicBezTo>
                    <a:pt x="308" y="806"/>
                    <a:pt x="307" y="806"/>
                    <a:pt x="307" y="806"/>
                  </a:cubicBezTo>
                  <a:close/>
                  <a:moveTo>
                    <a:pt x="404" y="779"/>
                  </a:moveTo>
                  <a:cubicBezTo>
                    <a:pt x="401" y="779"/>
                    <a:pt x="399" y="778"/>
                    <a:pt x="398" y="775"/>
                  </a:cubicBezTo>
                  <a:cubicBezTo>
                    <a:pt x="397" y="772"/>
                    <a:pt x="399" y="769"/>
                    <a:pt x="402" y="767"/>
                  </a:cubicBezTo>
                  <a:cubicBezTo>
                    <a:pt x="418" y="762"/>
                    <a:pt x="434" y="757"/>
                    <a:pt x="450" y="751"/>
                  </a:cubicBezTo>
                  <a:cubicBezTo>
                    <a:pt x="453" y="750"/>
                    <a:pt x="456" y="752"/>
                    <a:pt x="457" y="755"/>
                  </a:cubicBezTo>
                  <a:cubicBezTo>
                    <a:pt x="458" y="758"/>
                    <a:pt x="457" y="762"/>
                    <a:pt x="454" y="763"/>
                  </a:cubicBezTo>
                  <a:cubicBezTo>
                    <a:pt x="438" y="768"/>
                    <a:pt x="422" y="774"/>
                    <a:pt x="406" y="779"/>
                  </a:cubicBezTo>
                  <a:cubicBezTo>
                    <a:pt x="405" y="779"/>
                    <a:pt x="404" y="779"/>
                    <a:pt x="404" y="779"/>
                  </a:cubicBezTo>
                  <a:close/>
                  <a:moveTo>
                    <a:pt x="499" y="745"/>
                  </a:moveTo>
                  <a:cubicBezTo>
                    <a:pt x="496" y="745"/>
                    <a:pt x="494" y="744"/>
                    <a:pt x="493" y="741"/>
                  </a:cubicBezTo>
                  <a:cubicBezTo>
                    <a:pt x="492" y="738"/>
                    <a:pt x="494" y="735"/>
                    <a:pt x="497" y="734"/>
                  </a:cubicBezTo>
                  <a:cubicBezTo>
                    <a:pt x="512" y="727"/>
                    <a:pt x="528" y="721"/>
                    <a:pt x="543" y="714"/>
                  </a:cubicBezTo>
                  <a:cubicBezTo>
                    <a:pt x="546" y="713"/>
                    <a:pt x="550" y="714"/>
                    <a:pt x="551" y="717"/>
                  </a:cubicBezTo>
                  <a:cubicBezTo>
                    <a:pt x="552" y="720"/>
                    <a:pt x="551" y="724"/>
                    <a:pt x="548" y="725"/>
                  </a:cubicBezTo>
                  <a:cubicBezTo>
                    <a:pt x="532" y="732"/>
                    <a:pt x="517" y="739"/>
                    <a:pt x="501" y="745"/>
                  </a:cubicBezTo>
                  <a:cubicBezTo>
                    <a:pt x="500" y="745"/>
                    <a:pt x="500" y="745"/>
                    <a:pt x="499" y="745"/>
                  </a:cubicBezTo>
                  <a:close/>
                  <a:moveTo>
                    <a:pt x="591" y="705"/>
                  </a:moveTo>
                  <a:cubicBezTo>
                    <a:pt x="589" y="705"/>
                    <a:pt x="587" y="704"/>
                    <a:pt x="586" y="701"/>
                  </a:cubicBezTo>
                  <a:cubicBezTo>
                    <a:pt x="585" y="698"/>
                    <a:pt x="586" y="695"/>
                    <a:pt x="589" y="693"/>
                  </a:cubicBezTo>
                  <a:cubicBezTo>
                    <a:pt x="604" y="686"/>
                    <a:pt x="619" y="679"/>
                    <a:pt x="634" y="671"/>
                  </a:cubicBezTo>
                  <a:cubicBezTo>
                    <a:pt x="637" y="670"/>
                    <a:pt x="641" y="671"/>
                    <a:pt x="642" y="674"/>
                  </a:cubicBezTo>
                  <a:cubicBezTo>
                    <a:pt x="644" y="677"/>
                    <a:pt x="642" y="680"/>
                    <a:pt x="639" y="682"/>
                  </a:cubicBezTo>
                  <a:cubicBezTo>
                    <a:pt x="624" y="690"/>
                    <a:pt x="609" y="697"/>
                    <a:pt x="594" y="704"/>
                  </a:cubicBezTo>
                  <a:cubicBezTo>
                    <a:pt x="593" y="705"/>
                    <a:pt x="592" y="705"/>
                    <a:pt x="591" y="705"/>
                  </a:cubicBezTo>
                  <a:close/>
                  <a:moveTo>
                    <a:pt x="681" y="659"/>
                  </a:moveTo>
                  <a:cubicBezTo>
                    <a:pt x="679" y="659"/>
                    <a:pt x="677" y="658"/>
                    <a:pt x="676" y="656"/>
                  </a:cubicBezTo>
                  <a:cubicBezTo>
                    <a:pt x="674" y="653"/>
                    <a:pt x="676" y="649"/>
                    <a:pt x="678" y="648"/>
                  </a:cubicBezTo>
                  <a:cubicBezTo>
                    <a:pt x="693" y="640"/>
                    <a:pt x="708" y="631"/>
                    <a:pt x="722" y="623"/>
                  </a:cubicBezTo>
                  <a:cubicBezTo>
                    <a:pt x="725" y="621"/>
                    <a:pt x="729" y="622"/>
                    <a:pt x="730" y="625"/>
                  </a:cubicBezTo>
                  <a:cubicBezTo>
                    <a:pt x="732" y="628"/>
                    <a:pt x="731" y="631"/>
                    <a:pt x="728" y="633"/>
                  </a:cubicBezTo>
                  <a:cubicBezTo>
                    <a:pt x="714" y="642"/>
                    <a:pt x="699" y="650"/>
                    <a:pt x="684" y="658"/>
                  </a:cubicBezTo>
                  <a:cubicBezTo>
                    <a:pt x="683" y="659"/>
                    <a:pt x="682" y="659"/>
                    <a:pt x="681" y="659"/>
                  </a:cubicBezTo>
                  <a:close/>
                  <a:moveTo>
                    <a:pt x="768" y="608"/>
                  </a:moveTo>
                  <a:cubicBezTo>
                    <a:pt x="766" y="608"/>
                    <a:pt x="764" y="607"/>
                    <a:pt x="763" y="605"/>
                  </a:cubicBezTo>
                  <a:cubicBezTo>
                    <a:pt x="762" y="602"/>
                    <a:pt x="762" y="599"/>
                    <a:pt x="765" y="597"/>
                  </a:cubicBezTo>
                  <a:cubicBezTo>
                    <a:pt x="779" y="588"/>
                    <a:pt x="794" y="579"/>
                    <a:pt x="808" y="570"/>
                  </a:cubicBezTo>
                  <a:cubicBezTo>
                    <a:pt x="810" y="568"/>
                    <a:pt x="814" y="569"/>
                    <a:pt x="816" y="571"/>
                  </a:cubicBezTo>
                  <a:cubicBezTo>
                    <a:pt x="818" y="574"/>
                    <a:pt x="817" y="578"/>
                    <a:pt x="814" y="580"/>
                  </a:cubicBezTo>
                  <a:cubicBezTo>
                    <a:pt x="800" y="589"/>
                    <a:pt x="786" y="598"/>
                    <a:pt x="772" y="607"/>
                  </a:cubicBezTo>
                  <a:cubicBezTo>
                    <a:pt x="771" y="608"/>
                    <a:pt x="770" y="608"/>
                    <a:pt x="768" y="608"/>
                  </a:cubicBezTo>
                  <a:close/>
                  <a:moveTo>
                    <a:pt x="853" y="552"/>
                  </a:moveTo>
                  <a:cubicBezTo>
                    <a:pt x="851" y="552"/>
                    <a:pt x="849" y="551"/>
                    <a:pt x="848" y="550"/>
                  </a:cubicBezTo>
                  <a:cubicBezTo>
                    <a:pt x="846" y="547"/>
                    <a:pt x="847" y="543"/>
                    <a:pt x="849" y="541"/>
                  </a:cubicBezTo>
                  <a:cubicBezTo>
                    <a:pt x="863" y="532"/>
                    <a:pt x="877" y="522"/>
                    <a:pt x="890" y="512"/>
                  </a:cubicBezTo>
                  <a:cubicBezTo>
                    <a:pt x="893" y="510"/>
                    <a:pt x="897" y="511"/>
                    <a:pt x="898" y="513"/>
                  </a:cubicBezTo>
                  <a:cubicBezTo>
                    <a:pt x="900" y="516"/>
                    <a:pt x="900" y="520"/>
                    <a:pt x="897" y="522"/>
                  </a:cubicBezTo>
                  <a:cubicBezTo>
                    <a:pt x="884" y="531"/>
                    <a:pt x="870" y="541"/>
                    <a:pt x="856" y="551"/>
                  </a:cubicBezTo>
                  <a:cubicBezTo>
                    <a:pt x="855" y="552"/>
                    <a:pt x="854" y="552"/>
                    <a:pt x="853" y="552"/>
                  </a:cubicBezTo>
                  <a:close/>
                  <a:moveTo>
                    <a:pt x="934" y="492"/>
                  </a:moveTo>
                  <a:cubicBezTo>
                    <a:pt x="932" y="492"/>
                    <a:pt x="930" y="491"/>
                    <a:pt x="929" y="490"/>
                  </a:cubicBezTo>
                  <a:cubicBezTo>
                    <a:pt x="927" y="487"/>
                    <a:pt x="927" y="483"/>
                    <a:pt x="930" y="481"/>
                  </a:cubicBezTo>
                  <a:cubicBezTo>
                    <a:pt x="943" y="471"/>
                    <a:pt x="956" y="460"/>
                    <a:pt x="969" y="449"/>
                  </a:cubicBezTo>
                  <a:cubicBezTo>
                    <a:pt x="971" y="447"/>
                    <a:pt x="975" y="447"/>
                    <a:pt x="977" y="450"/>
                  </a:cubicBezTo>
                  <a:cubicBezTo>
                    <a:pt x="979" y="452"/>
                    <a:pt x="979" y="456"/>
                    <a:pt x="977" y="458"/>
                  </a:cubicBezTo>
                  <a:cubicBezTo>
                    <a:pt x="964" y="469"/>
                    <a:pt x="951" y="480"/>
                    <a:pt x="937" y="491"/>
                  </a:cubicBezTo>
                  <a:cubicBezTo>
                    <a:pt x="936" y="492"/>
                    <a:pt x="935" y="492"/>
                    <a:pt x="934" y="492"/>
                  </a:cubicBezTo>
                  <a:close/>
                  <a:moveTo>
                    <a:pt x="1010" y="426"/>
                  </a:moveTo>
                  <a:cubicBezTo>
                    <a:pt x="1009" y="426"/>
                    <a:pt x="1007" y="425"/>
                    <a:pt x="1006" y="424"/>
                  </a:cubicBezTo>
                  <a:cubicBezTo>
                    <a:pt x="1003" y="422"/>
                    <a:pt x="1004" y="418"/>
                    <a:pt x="1006" y="416"/>
                  </a:cubicBezTo>
                  <a:cubicBezTo>
                    <a:pt x="1018" y="404"/>
                    <a:pt x="1030" y="392"/>
                    <a:pt x="1041" y="380"/>
                  </a:cubicBezTo>
                  <a:cubicBezTo>
                    <a:pt x="1044" y="378"/>
                    <a:pt x="1048" y="378"/>
                    <a:pt x="1050" y="380"/>
                  </a:cubicBezTo>
                  <a:cubicBezTo>
                    <a:pt x="1052" y="382"/>
                    <a:pt x="1052" y="386"/>
                    <a:pt x="1050" y="389"/>
                  </a:cubicBezTo>
                  <a:cubicBezTo>
                    <a:pt x="1039" y="400"/>
                    <a:pt x="1027" y="413"/>
                    <a:pt x="1014" y="424"/>
                  </a:cubicBezTo>
                  <a:cubicBezTo>
                    <a:pt x="1013" y="426"/>
                    <a:pt x="1012" y="426"/>
                    <a:pt x="1010" y="426"/>
                  </a:cubicBezTo>
                  <a:close/>
                  <a:moveTo>
                    <a:pt x="1079" y="353"/>
                  </a:moveTo>
                  <a:cubicBezTo>
                    <a:pt x="1078" y="353"/>
                    <a:pt x="1077" y="352"/>
                    <a:pt x="1076" y="351"/>
                  </a:cubicBezTo>
                  <a:cubicBezTo>
                    <a:pt x="1073" y="349"/>
                    <a:pt x="1073" y="345"/>
                    <a:pt x="1075" y="343"/>
                  </a:cubicBezTo>
                  <a:cubicBezTo>
                    <a:pt x="1086" y="330"/>
                    <a:pt x="1096" y="316"/>
                    <a:pt x="1105" y="303"/>
                  </a:cubicBezTo>
                  <a:cubicBezTo>
                    <a:pt x="1107" y="300"/>
                    <a:pt x="1110" y="300"/>
                    <a:pt x="1113" y="302"/>
                  </a:cubicBezTo>
                  <a:cubicBezTo>
                    <a:pt x="1116" y="303"/>
                    <a:pt x="1117" y="307"/>
                    <a:pt x="1115" y="310"/>
                  </a:cubicBezTo>
                  <a:cubicBezTo>
                    <a:pt x="1106" y="323"/>
                    <a:pt x="1095" y="337"/>
                    <a:pt x="1084" y="351"/>
                  </a:cubicBezTo>
                  <a:cubicBezTo>
                    <a:pt x="1083" y="352"/>
                    <a:pt x="1081" y="353"/>
                    <a:pt x="1079" y="353"/>
                  </a:cubicBezTo>
                  <a:close/>
                  <a:moveTo>
                    <a:pt x="1136" y="269"/>
                  </a:moveTo>
                  <a:cubicBezTo>
                    <a:pt x="1135" y="269"/>
                    <a:pt x="1134" y="269"/>
                    <a:pt x="1133" y="269"/>
                  </a:cubicBezTo>
                  <a:cubicBezTo>
                    <a:pt x="1130" y="267"/>
                    <a:pt x="1129" y="264"/>
                    <a:pt x="1131" y="261"/>
                  </a:cubicBezTo>
                  <a:cubicBezTo>
                    <a:pt x="1139" y="245"/>
                    <a:pt x="1146" y="230"/>
                    <a:pt x="1151" y="215"/>
                  </a:cubicBezTo>
                  <a:cubicBezTo>
                    <a:pt x="1152" y="212"/>
                    <a:pt x="1155" y="211"/>
                    <a:pt x="1159" y="212"/>
                  </a:cubicBezTo>
                  <a:cubicBezTo>
                    <a:pt x="1162" y="213"/>
                    <a:pt x="1163" y="216"/>
                    <a:pt x="1162" y="219"/>
                  </a:cubicBezTo>
                  <a:cubicBezTo>
                    <a:pt x="1157" y="235"/>
                    <a:pt x="1150" y="250"/>
                    <a:pt x="1141" y="266"/>
                  </a:cubicBezTo>
                  <a:cubicBezTo>
                    <a:pt x="1140" y="268"/>
                    <a:pt x="1138" y="269"/>
                    <a:pt x="1136" y="269"/>
                  </a:cubicBezTo>
                  <a:close/>
                  <a:moveTo>
                    <a:pt x="1169" y="175"/>
                  </a:moveTo>
                  <a:cubicBezTo>
                    <a:pt x="1168" y="174"/>
                    <a:pt x="1168" y="174"/>
                    <a:pt x="1168" y="174"/>
                  </a:cubicBezTo>
                  <a:cubicBezTo>
                    <a:pt x="1165" y="174"/>
                    <a:pt x="1162" y="171"/>
                    <a:pt x="1163" y="168"/>
                  </a:cubicBezTo>
                  <a:cubicBezTo>
                    <a:pt x="1164" y="159"/>
                    <a:pt x="1164" y="150"/>
                    <a:pt x="1164" y="142"/>
                  </a:cubicBezTo>
                  <a:cubicBezTo>
                    <a:pt x="1164" y="134"/>
                    <a:pt x="1164" y="127"/>
                    <a:pt x="1163" y="119"/>
                  </a:cubicBezTo>
                  <a:cubicBezTo>
                    <a:pt x="1162" y="116"/>
                    <a:pt x="1165" y="113"/>
                    <a:pt x="1168" y="112"/>
                  </a:cubicBezTo>
                  <a:cubicBezTo>
                    <a:pt x="1171" y="112"/>
                    <a:pt x="1174" y="114"/>
                    <a:pt x="1175" y="117"/>
                  </a:cubicBezTo>
                  <a:cubicBezTo>
                    <a:pt x="1176" y="125"/>
                    <a:pt x="1176" y="134"/>
                    <a:pt x="1176" y="142"/>
                  </a:cubicBezTo>
                  <a:cubicBezTo>
                    <a:pt x="1176" y="151"/>
                    <a:pt x="1176" y="160"/>
                    <a:pt x="1175" y="169"/>
                  </a:cubicBezTo>
                  <a:cubicBezTo>
                    <a:pt x="1174" y="172"/>
                    <a:pt x="1172" y="175"/>
                    <a:pt x="1169" y="175"/>
                  </a:cubicBezTo>
                  <a:close/>
                  <a:moveTo>
                    <a:pt x="1154" y="76"/>
                  </a:moveTo>
                  <a:cubicBezTo>
                    <a:pt x="1152" y="76"/>
                    <a:pt x="1150" y="75"/>
                    <a:pt x="1148" y="73"/>
                  </a:cubicBezTo>
                  <a:cubicBezTo>
                    <a:pt x="1141" y="58"/>
                    <a:pt x="1131" y="46"/>
                    <a:pt x="1119" y="35"/>
                  </a:cubicBezTo>
                  <a:cubicBezTo>
                    <a:pt x="1116" y="33"/>
                    <a:pt x="1116" y="30"/>
                    <a:pt x="1118" y="27"/>
                  </a:cubicBezTo>
                  <a:cubicBezTo>
                    <a:pt x="1120" y="24"/>
                    <a:pt x="1124" y="24"/>
                    <a:pt x="1127" y="26"/>
                  </a:cubicBezTo>
                  <a:cubicBezTo>
                    <a:pt x="1140" y="38"/>
                    <a:pt x="1151" y="52"/>
                    <a:pt x="1159" y="68"/>
                  </a:cubicBezTo>
                  <a:cubicBezTo>
                    <a:pt x="1161" y="70"/>
                    <a:pt x="1159" y="74"/>
                    <a:pt x="1157" y="76"/>
                  </a:cubicBezTo>
                  <a:cubicBezTo>
                    <a:pt x="1156" y="76"/>
                    <a:pt x="1155" y="76"/>
                    <a:pt x="1154" y="76"/>
                  </a:cubicBezTo>
                  <a:close/>
                  <a:moveTo>
                    <a:pt x="1078" y="14"/>
                  </a:moveTo>
                  <a:cubicBezTo>
                    <a:pt x="1078" y="14"/>
                    <a:pt x="1077" y="14"/>
                    <a:pt x="1077" y="13"/>
                  </a:cubicBezTo>
                  <a:cubicBezTo>
                    <a:pt x="1072" y="12"/>
                    <a:pt x="1067" y="12"/>
                    <a:pt x="1062" y="12"/>
                  </a:cubicBezTo>
                  <a:cubicBezTo>
                    <a:pt x="1058" y="12"/>
                    <a:pt x="1056" y="9"/>
                    <a:pt x="1056" y="6"/>
                  </a:cubicBezTo>
                  <a:cubicBezTo>
                    <a:pt x="1056" y="2"/>
                    <a:pt x="1058" y="0"/>
                    <a:pt x="1062" y="0"/>
                  </a:cubicBezTo>
                  <a:cubicBezTo>
                    <a:pt x="1067" y="0"/>
                    <a:pt x="1074" y="0"/>
                    <a:pt x="1080" y="2"/>
                  </a:cubicBezTo>
                  <a:cubicBezTo>
                    <a:pt x="1083" y="3"/>
                    <a:pt x="1085" y="6"/>
                    <a:pt x="1084" y="9"/>
                  </a:cubicBezTo>
                  <a:cubicBezTo>
                    <a:pt x="1084" y="12"/>
                    <a:pt x="1081" y="14"/>
                    <a:pt x="1078" y="14"/>
                  </a:cubicBezTo>
                  <a:close/>
                </a:path>
              </a:pathLst>
            </a:custGeom>
            <a:solidFill>
              <a:schemeClr val="accent3"/>
            </a:solidFill>
            <a:ln>
              <a:noFill/>
            </a:ln>
          </p:spPr>
          <p:txBody>
            <a:bodyPr vert="horz" wrap="square" lIns="91440" tIns="45720" rIns="91440" bIns="45720" numCol="1" anchor="t" anchorCtr="0" compatLnSpc="1"/>
            <a:lstStyle/>
            <a:p>
              <a:endParaRPr lang="en-GB">
                <a:cs typeface="+mn-ea"/>
                <a:sym typeface="+mn-lt"/>
              </a:endParaRPr>
            </a:p>
          </p:txBody>
        </p:sp>
        <p:sp>
          <p:nvSpPr>
            <p:cNvPr id="584" name="Freeform 618"/>
            <p:cNvSpPr>
              <a:spLocks noEditPoints="1"/>
            </p:cNvSpPr>
            <p:nvPr/>
          </p:nvSpPr>
          <p:spPr bwMode="auto">
            <a:xfrm>
              <a:off x="7701493" y="1941286"/>
              <a:ext cx="559885" cy="3367195"/>
            </a:xfrm>
            <a:custGeom>
              <a:avLst/>
              <a:gdLst>
                <a:gd name="T0" fmla="*/ 157 w 240"/>
                <a:gd name="T1" fmla="*/ 1434 h 1444"/>
                <a:gd name="T2" fmla="*/ 181 w 240"/>
                <a:gd name="T3" fmla="*/ 1432 h 1444"/>
                <a:gd name="T4" fmla="*/ 215 w 240"/>
                <a:gd name="T5" fmla="*/ 1436 h 1444"/>
                <a:gd name="T6" fmla="*/ 118 w 240"/>
                <a:gd name="T7" fmla="*/ 1411 h 1444"/>
                <a:gd name="T8" fmla="*/ 99 w 240"/>
                <a:gd name="T9" fmla="*/ 1363 h 1444"/>
                <a:gd name="T10" fmla="*/ 122 w 240"/>
                <a:gd name="T11" fmla="*/ 1413 h 1444"/>
                <a:gd name="T12" fmla="*/ 51 w 240"/>
                <a:gd name="T13" fmla="*/ 1274 h 1444"/>
                <a:gd name="T14" fmla="*/ 79 w 240"/>
                <a:gd name="T15" fmla="*/ 1318 h 1444"/>
                <a:gd name="T16" fmla="*/ 44 w 240"/>
                <a:gd name="T17" fmla="*/ 1229 h 1444"/>
                <a:gd name="T18" fmla="*/ 32 w 240"/>
                <a:gd name="T19" fmla="*/ 1168 h 1444"/>
                <a:gd name="T20" fmla="*/ 45 w 240"/>
                <a:gd name="T21" fmla="*/ 1229 h 1444"/>
                <a:gd name="T22" fmla="*/ 19 w 240"/>
                <a:gd name="T23" fmla="*/ 1125 h 1444"/>
                <a:gd name="T24" fmla="*/ 24 w 240"/>
                <a:gd name="T25" fmla="*/ 1073 h 1444"/>
                <a:gd name="T26" fmla="*/ 25 w 240"/>
                <a:gd name="T27" fmla="*/ 1130 h 1444"/>
                <a:gd name="T28" fmla="*/ 4 w 240"/>
                <a:gd name="T29" fmla="*/ 973 h 1444"/>
                <a:gd name="T30" fmla="*/ 19 w 240"/>
                <a:gd name="T31" fmla="*/ 1023 h 1444"/>
                <a:gd name="T32" fmla="*/ 7 w 240"/>
                <a:gd name="T33" fmla="*/ 929 h 1444"/>
                <a:gd name="T34" fmla="*/ 6 w 240"/>
                <a:gd name="T35" fmla="*/ 866 h 1444"/>
                <a:gd name="T36" fmla="*/ 13 w 240"/>
                <a:gd name="T37" fmla="*/ 922 h 1444"/>
                <a:gd name="T38" fmla="*/ 7 w 240"/>
                <a:gd name="T39" fmla="*/ 828 h 1444"/>
                <a:gd name="T40" fmla="*/ 2 w 240"/>
                <a:gd name="T41" fmla="*/ 771 h 1444"/>
                <a:gd name="T42" fmla="*/ 13 w 240"/>
                <a:gd name="T43" fmla="*/ 822 h 1444"/>
                <a:gd name="T44" fmla="*/ 11 w 240"/>
                <a:gd name="T45" fmla="*/ 727 h 1444"/>
                <a:gd name="T46" fmla="*/ 16 w 240"/>
                <a:gd name="T47" fmla="*/ 665 h 1444"/>
                <a:gd name="T48" fmla="*/ 11 w 240"/>
                <a:gd name="T49" fmla="*/ 727 h 1444"/>
                <a:gd name="T50" fmla="*/ 15 w 240"/>
                <a:gd name="T51" fmla="*/ 620 h 1444"/>
                <a:gd name="T52" fmla="*/ 33 w 240"/>
                <a:gd name="T53" fmla="*/ 571 h 1444"/>
                <a:gd name="T54" fmla="*/ 35 w 240"/>
                <a:gd name="T55" fmla="*/ 526 h 1444"/>
                <a:gd name="T56" fmla="*/ 39 w 240"/>
                <a:gd name="T57" fmla="*/ 470 h 1444"/>
                <a:gd name="T58" fmla="*/ 41 w 240"/>
                <a:gd name="T59" fmla="*/ 521 h 1444"/>
                <a:gd name="T60" fmla="*/ 54 w 240"/>
                <a:gd name="T61" fmla="*/ 427 h 1444"/>
                <a:gd name="T62" fmla="*/ 69 w 240"/>
                <a:gd name="T63" fmla="*/ 367 h 1444"/>
                <a:gd name="T64" fmla="*/ 56 w 240"/>
                <a:gd name="T65" fmla="*/ 427 h 1444"/>
                <a:gd name="T66" fmla="*/ 76 w 240"/>
                <a:gd name="T67" fmla="*/ 322 h 1444"/>
                <a:gd name="T68" fmla="*/ 103 w 240"/>
                <a:gd name="T69" fmla="*/ 278 h 1444"/>
                <a:gd name="T70" fmla="*/ 114 w 240"/>
                <a:gd name="T71" fmla="*/ 234 h 1444"/>
                <a:gd name="T72" fmla="*/ 128 w 240"/>
                <a:gd name="T73" fmla="*/ 179 h 1444"/>
                <a:gd name="T74" fmla="*/ 120 w 240"/>
                <a:gd name="T75" fmla="*/ 231 h 1444"/>
                <a:gd name="T76" fmla="*/ 152 w 240"/>
                <a:gd name="T77" fmla="*/ 141 h 1444"/>
                <a:gd name="T78" fmla="*/ 181 w 240"/>
                <a:gd name="T79" fmla="*/ 86 h 1444"/>
                <a:gd name="T80" fmla="*/ 154 w 240"/>
                <a:gd name="T81" fmla="*/ 142 h 1444"/>
                <a:gd name="T82" fmla="*/ 198 w 240"/>
                <a:gd name="T83" fmla="*/ 44 h 1444"/>
                <a:gd name="T84" fmla="*/ 237 w 240"/>
                <a:gd name="T85" fmla="*/ 1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1444">
                  <a:moveTo>
                    <a:pt x="181" y="1444"/>
                  </a:moveTo>
                  <a:cubicBezTo>
                    <a:pt x="174" y="1444"/>
                    <a:pt x="168" y="1443"/>
                    <a:pt x="161" y="1441"/>
                  </a:cubicBezTo>
                  <a:cubicBezTo>
                    <a:pt x="158" y="1440"/>
                    <a:pt x="156" y="1437"/>
                    <a:pt x="157" y="1434"/>
                  </a:cubicBezTo>
                  <a:cubicBezTo>
                    <a:pt x="158" y="1431"/>
                    <a:pt x="162" y="1429"/>
                    <a:pt x="165" y="1430"/>
                  </a:cubicBezTo>
                  <a:cubicBezTo>
                    <a:pt x="170" y="1431"/>
                    <a:pt x="176" y="1432"/>
                    <a:pt x="181" y="1432"/>
                  </a:cubicBezTo>
                  <a:cubicBezTo>
                    <a:pt x="181" y="1432"/>
                    <a:pt x="181" y="1432"/>
                    <a:pt x="181" y="1432"/>
                  </a:cubicBezTo>
                  <a:cubicBezTo>
                    <a:pt x="190" y="1432"/>
                    <a:pt x="200" y="1430"/>
                    <a:pt x="209" y="1425"/>
                  </a:cubicBezTo>
                  <a:cubicBezTo>
                    <a:pt x="212" y="1424"/>
                    <a:pt x="216" y="1425"/>
                    <a:pt x="217" y="1428"/>
                  </a:cubicBezTo>
                  <a:cubicBezTo>
                    <a:pt x="219" y="1431"/>
                    <a:pt x="218" y="1435"/>
                    <a:pt x="215" y="1436"/>
                  </a:cubicBezTo>
                  <a:cubicBezTo>
                    <a:pt x="203" y="1442"/>
                    <a:pt x="192" y="1444"/>
                    <a:pt x="181" y="1444"/>
                  </a:cubicBezTo>
                  <a:close/>
                  <a:moveTo>
                    <a:pt x="122" y="1413"/>
                  </a:moveTo>
                  <a:cubicBezTo>
                    <a:pt x="121" y="1413"/>
                    <a:pt x="119" y="1413"/>
                    <a:pt x="118" y="1411"/>
                  </a:cubicBezTo>
                  <a:cubicBezTo>
                    <a:pt x="108" y="1400"/>
                    <a:pt x="98" y="1385"/>
                    <a:pt x="89" y="1368"/>
                  </a:cubicBezTo>
                  <a:cubicBezTo>
                    <a:pt x="87" y="1366"/>
                    <a:pt x="88" y="1362"/>
                    <a:pt x="91" y="1360"/>
                  </a:cubicBezTo>
                  <a:cubicBezTo>
                    <a:pt x="94" y="1359"/>
                    <a:pt x="98" y="1360"/>
                    <a:pt x="99" y="1363"/>
                  </a:cubicBezTo>
                  <a:cubicBezTo>
                    <a:pt x="108" y="1379"/>
                    <a:pt x="117" y="1393"/>
                    <a:pt x="127" y="1403"/>
                  </a:cubicBezTo>
                  <a:cubicBezTo>
                    <a:pt x="129" y="1406"/>
                    <a:pt x="129" y="1409"/>
                    <a:pt x="126" y="1412"/>
                  </a:cubicBezTo>
                  <a:cubicBezTo>
                    <a:pt x="125" y="1413"/>
                    <a:pt x="124" y="1413"/>
                    <a:pt x="122" y="1413"/>
                  </a:cubicBezTo>
                  <a:close/>
                  <a:moveTo>
                    <a:pt x="73" y="1326"/>
                  </a:moveTo>
                  <a:cubicBezTo>
                    <a:pt x="71" y="1326"/>
                    <a:pt x="68" y="1324"/>
                    <a:pt x="67" y="1322"/>
                  </a:cubicBezTo>
                  <a:cubicBezTo>
                    <a:pt x="62" y="1307"/>
                    <a:pt x="56" y="1291"/>
                    <a:pt x="51" y="1274"/>
                  </a:cubicBezTo>
                  <a:cubicBezTo>
                    <a:pt x="50" y="1270"/>
                    <a:pt x="52" y="1267"/>
                    <a:pt x="55" y="1266"/>
                  </a:cubicBezTo>
                  <a:cubicBezTo>
                    <a:pt x="58" y="1265"/>
                    <a:pt x="61" y="1267"/>
                    <a:pt x="62" y="1270"/>
                  </a:cubicBezTo>
                  <a:cubicBezTo>
                    <a:pt x="67" y="1287"/>
                    <a:pt x="73" y="1303"/>
                    <a:pt x="79" y="1318"/>
                  </a:cubicBezTo>
                  <a:cubicBezTo>
                    <a:pt x="80" y="1321"/>
                    <a:pt x="78" y="1324"/>
                    <a:pt x="75" y="1325"/>
                  </a:cubicBezTo>
                  <a:cubicBezTo>
                    <a:pt x="74" y="1326"/>
                    <a:pt x="74" y="1326"/>
                    <a:pt x="73" y="1326"/>
                  </a:cubicBezTo>
                  <a:close/>
                  <a:moveTo>
                    <a:pt x="44" y="1229"/>
                  </a:moveTo>
                  <a:cubicBezTo>
                    <a:pt x="41" y="1229"/>
                    <a:pt x="38" y="1227"/>
                    <a:pt x="38" y="1224"/>
                  </a:cubicBezTo>
                  <a:cubicBezTo>
                    <a:pt x="34" y="1209"/>
                    <a:pt x="31" y="1192"/>
                    <a:pt x="27" y="1175"/>
                  </a:cubicBezTo>
                  <a:cubicBezTo>
                    <a:pt x="27" y="1172"/>
                    <a:pt x="29" y="1168"/>
                    <a:pt x="32" y="1168"/>
                  </a:cubicBezTo>
                  <a:cubicBezTo>
                    <a:pt x="35" y="1167"/>
                    <a:pt x="38" y="1169"/>
                    <a:pt x="39" y="1173"/>
                  </a:cubicBezTo>
                  <a:cubicBezTo>
                    <a:pt x="42" y="1190"/>
                    <a:pt x="46" y="1206"/>
                    <a:pt x="49" y="1222"/>
                  </a:cubicBezTo>
                  <a:cubicBezTo>
                    <a:pt x="50" y="1225"/>
                    <a:pt x="48" y="1228"/>
                    <a:pt x="45" y="1229"/>
                  </a:cubicBezTo>
                  <a:cubicBezTo>
                    <a:pt x="45" y="1229"/>
                    <a:pt x="44" y="1229"/>
                    <a:pt x="44" y="1229"/>
                  </a:cubicBezTo>
                  <a:close/>
                  <a:moveTo>
                    <a:pt x="25" y="1130"/>
                  </a:moveTo>
                  <a:cubicBezTo>
                    <a:pt x="22" y="1130"/>
                    <a:pt x="19" y="1128"/>
                    <a:pt x="19" y="1125"/>
                  </a:cubicBezTo>
                  <a:cubicBezTo>
                    <a:pt x="16" y="1109"/>
                    <a:pt x="14" y="1092"/>
                    <a:pt x="12" y="1074"/>
                  </a:cubicBezTo>
                  <a:cubicBezTo>
                    <a:pt x="12" y="1071"/>
                    <a:pt x="14" y="1068"/>
                    <a:pt x="17" y="1068"/>
                  </a:cubicBezTo>
                  <a:cubicBezTo>
                    <a:pt x="21" y="1067"/>
                    <a:pt x="24" y="1070"/>
                    <a:pt x="24" y="1073"/>
                  </a:cubicBezTo>
                  <a:cubicBezTo>
                    <a:pt x="26" y="1090"/>
                    <a:pt x="28" y="1107"/>
                    <a:pt x="31" y="1123"/>
                  </a:cubicBezTo>
                  <a:cubicBezTo>
                    <a:pt x="31" y="1126"/>
                    <a:pt x="29" y="1129"/>
                    <a:pt x="26" y="1130"/>
                  </a:cubicBezTo>
                  <a:lnTo>
                    <a:pt x="25" y="1130"/>
                  </a:lnTo>
                  <a:close/>
                  <a:moveTo>
                    <a:pt x="13" y="1030"/>
                  </a:moveTo>
                  <a:cubicBezTo>
                    <a:pt x="10" y="1030"/>
                    <a:pt x="7" y="1027"/>
                    <a:pt x="7" y="1024"/>
                  </a:cubicBezTo>
                  <a:cubicBezTo>
                    <a:pt x="6" y="1007"/>
                    <a:pt x="5" y="990"/>
                    <a:pt x="4" y="973"/>
                  </a:cubicBezTo>
                  <a:cubicBezTo>
                    <a:pt x="3" y="970"/>
                    <a:pt x="6" y="967"/>
                    <a:pt x="9" y="967"/>
                  </a:cubicBezTo>
                  <a:cubicBezTo>
                    <a:pt x="13" y="967"/>
                    <a:pt x="15" y="970"/>
                    <a:pt x="16" y="973"/>
                  </a:cubicBezTo>
                  <a:cubicBezTo>
                    <a:pt x="17" y="990"/>
                    <a:pt x="18" y="1007"/>
                    <a:pt x="19" y="1023"/>
                  </a:cubicBezTo>
                  <a:cubicBezTo>
                    <a:pt x="19" y="1026"/>
                    <a:pt x="17" y="1029"/>
                    <a:pt x="14" y="1030"/>
                  </a:cubicBezTo>
                  <a:lnTo>
                    <a:pt x="13" y="1030"/>
                  </a:lnTo>
                  <a:close/>
                  <a:moveTo>
                    <a:pt x="7" y="929"/>
                  </a:moveTo>
                  <a:cubicBezTo>
                    <a:pt x="4" y="929"/>
                    <a:pt x="1" y="926"/>
                    <a:pt x="1" y="923"/>
                  </a:cubicBezTo>
                  <a:cubicBezTo>
                    <a:pt x="1" y="906"/>
                    <a:pt x="0" y="889"/>
                    <a:pt x="0" y="872"/>
                  </a:cubicBezTo>
                  <a:cubicBezTo>
                    <a:pt x="0" y="869"/>
                    <a:pt x="3" y="866"/>
                    <a:pt x="6" y="866"/>
                  </a:cubicBezTo>
                  <a:cubicBezTo>
                    <a:pt x="6" y="866"/>
                    <a:pt x="6" y="866"/>
                    <a:pt x="6" y="866"/>
                  </a:cubicBezTo>
                  <a:cubicBezTo>
                    <a:pt x="10" y="866"/>
                    <a:pt x="12" y="869"/>
                    <a:pt x="12" y="872"/>
                  </a:cubicBezTo>
                  <a:cubicBezTo>
                    <a:pt x="12" y="889"/>
                    <a:pt x="13" y="906"/>
                    <a:pt x="13" y="922"/>
                  </a:cubicBezTo>
                  <a:cubicBezTo>
                    <a:pt x="13" y="926"/>
                    <a:pt x="11" y="929"/>
                    <a:pt x="8" y="929"/>
                  </a:cubicBezTo>
                  <a:lnTo>
                    <a:pt x="7" y="929"/>
                  </a:lnTo>
                  <a:close/>
                  <a:moveTo>
                    <a:pt x="7" y="828"/>
                  </a:moveTo>
                  <a:cubicBezTo>
                    <a:pt x="7" y="828"/>
                    <a:pt x="7" y="828"/>
                    <a:pt x="7" y="828"/>
                  </a:cubicBezTo>
                  <a:cubicBezTo>
                    <a:pt x="3" y="828"/>
                    <a:pt x="1" y="825"/>
                    <a:pt x="1" y="822"/>
                  </a:cubicBezTo>
                  <a:cubicBezTo>
                    <a:pt x="1" y="805"/>
                    <a:pt x="2" y="788"/>
                    <a:pt x="2" y="771"/>
                  </a:cubicBezTo>
                  <a:cubicBezTo>
                    <a:pt x="2" y="768"/>
                    <a:pt x="5" y="765"/>
                    <a:pt x="9" y="765"/>
                  </a:cubicBezTo>
                  <a:cubicBezTo>
                    <a:pt x="12" y="765"/>
                    <a:pt x="14" y="768"/>
                    <a:pt x="14" y="771"/>
                  </a:cubicBezTo>
                  <a:cubicBezTo>
                    <a:pt x="14" y="788"/>
                    <a:pt x="13" y="805"/>
                    <a:pt x="13" y="822"/>
                  </a:cubicBezTo>
                  <a:cubicBezTo>
                    <a:pt x="13" y="825"/>
                    <a:pt x="10" y="828"/>
                    <a:pt x="7" y="828"/>
                  </a:cubicBezTo>
                  <a:close/>
                  <a:moveTo>
                    <a:pt x="11" y="727"/>
                  </a:moveTo>
                  <a:cubicBezTo>
                    <a:pt x="11" y="727"/>
                    <a:pt x="11" y="727"/>
                    <a:pt x="11" y="727"/>
                  </a:cubicBezTo>
                  <a:cubicBezTo>
                    <a:pt x="7" y="727"/>
                    <a:pt x="5" y="724"/>
                    <a:pt x="5" y="720"/>
                  </a:cubicBezTo>
                  <a:cubicBezTo>
                    <a:pt x="6" y="703"/>
                    <a:pt x="8" y="686"/>
                    <a:pt x="9" y="670"/>
                  </a:cubicBezTo>
                  <a:cubicBezTo>
                    <a:pt x="10" y="667"/>
                    <a:pt x="13" y="664"/>
                    <a:pt x="16" y="665"/>
                  </a:cubicBezTo>
                  <a:cubicBezTo>
                    <a:pt x="19" y="665"/>
                    <a:pt x="22" y="668"/>
                    <a:pt x="21" y="671"/>
                  </a:cubicBezTo>
                  <a:cubicBezTo>
                    <a:pt x="20" y="688"/>
                    <a:pt x="18" y="704"/>
                    <a:pt x="17" y="721"/>
                  </a:cubicBezTo>
                  <a:cubicBezTo>
                    <a:pt x="17" y="724"/>
                    <a:pt x="14" y="727"/>
                    <a:pt x="11" y="727"/>
                  </a:cubicBezTo>
                  <a:close/>
                  <a:moveTo>
                    <a:pt x="21" y="626"/>
                  </a:moveTo>
                  <a:cubicBezTo>
                    <a:pt x="20" y="626"/>
                    <a:pt x="20" y="626"/>
                    <a:pt x="20" y="626"/>
                  </a:cubicBezTo>
                  <a:cubicBezTo>
                    <a:pt x="17" y="626"/>
                    <a:pt x="14" y="623"/>
                    <a:pt x="15" y="620"/>
                  </a:cubicBezTo>
                  <a:cubicBezTo>
                    <a:pt x="17" y="603"/>
                    <a:pt x="19" y="586"/>
                    <a:pt x="22" y="569"/>
                  </a:cubicBezTo>
                  <a:cubicBezTo>
                    <a:pt x="22" y="566"/>
                    <a:pt x="25" y="564"/>
                    <a:pt x="28" y="564"/>
                  </a:cubicBezTo>
                  <a:cubicBezTo>
                    <a:pt x="32" y="565"/>
                    <a:pt x="34" y="568"/>
                    <a:pt x="33" y="571"/>
                  </a:cubicBezTo>
                  <a:cubicBezTo>
                    <a:pt x="31" y="587"/>
                    <a:pt x="29" y="604"/>
                    <a:pt x="27" y="621"/>
                  </a:cubicBezTo>
                  <a:cubicBezTo>
                    <a:pt x="26" y="624"/>
                    <a:pt x="24" y="626"/>
                    <a:pt x="21" y="626"/>
                  </a:cubicBezTo>
                  <a:close/>
                  <a:moveTo>
                    <a:pt x="35" y="526"/>
                  </a:moveTo>
                  <a:cubicBezTo>
                    <a:pt x="34" y="526"/>
                    <a:pt x="34" y="526"/>
                    <a:pt x="34" y="526"/>
                  </a:cubicBezTo>
                  <a:cubicBezTo>
                    <a:pt x="31" y="526"/>
                    <a:pt x="29" y="523"/>
                    <a:pt x="30" y="519"/>
                  </a:cubicBezTo>
                  <a:cubicBezTo>
                    <a:pt x="32" y="503"/>
                    <a:pt x="36" y="486"/>
                    <a:pt x="39" y="470"/>
                  </a:cubicBezTo>
                  <a:cubicBezTo>
                    <a:pt x="40" y="466"/>
                    <a:pt x="43" y="464"/>
                    <a:pt x="46" y="465"/>
                  </a:cubicBezTo>
                  <a:cubicBezTo>
                    <a:pt x="49" y="466"/>
                    <a:pt x="51" y="469"/>
                    <a:pt x="51" y="472"/>
                  </a:cubicBezTo>
                  <a:cubicBezTo>
                    <a:pt x="47" y="488"/>
                    <a:pt x="44" y="505"/>
                    <a:pt x="41" y="521"/>
                  </a:cubicBezTo>
                  <a:cubicBezTo>
                    <a:pt x="41" y="524"/>
                    <a:pt x="38" y="526"/>
                    <a:pt x="35" y="526"/>
                  </a:cubicBezTo>
                  <a:close/>
                  <a:moveTo>
                    <a:pt x="56" y="427"/>
                  </a:moveTo>
                  <a:cubicBezTo>
                    <a:pt x="55" y="427"/>
                    <a:pt x="55" y="427"/>
                    <a:pt x="54" y="427"/>
                  </a:cubicBezTo>
                  <a:cubicBezTo>
                    <a:pt x="51" y="427"/>
                    <a:pt x="49" y="423"/>
                    <a:pt x="50" y="420"/>
                  </a:cubicBezTo>
                  <a:cubicBezTo>
                    <a:pt x="54" y="404"/>
                    <a:pt x="58" y="387"/>
                    <a:pt x="62" y="371"/>
                  </a:cubicBezTo>
                  <a:cubicBezTo>
                    <a:pt x="63" y="368"/>
                    <a:pt x="66" y="366"/>
                    <a:pt x="69" y="367"/>
                  </a:cubicBezTo>
                  <a:cubicBezTo>
                    <a:pt x="73" y="368"/>
                    <a:pt x="74" y="371"/>
                    <a:pt x="74" y="374"/>
                  </a:cubicBezTo>
                  <a:cubicBezTo>
                    <a:pt x="69" y="390"/>
                    <a:pt x="65" y="406"/>
                    <a:pt x="61" y="423"/>
                  </a:cubicBezTo>
                  <a:cubicBezTo>
                    <a:pt x="61" y="426"/>
                    <a:pt x="58" y="427"/>
                    <a:pt x="56" y="427"/>
                  </a:cubicBezTo>
                  <a:close/>
                  <a:moveTo>
                    <a:pt x="82" y="330"/>
                  </a:moveTo>
                  <a:cubicBezTo>
                    <a:pt x="81" y="330"/>
                    <a:pt x="80" y="330"/>
                    <a:pt x="80" y="330"/>
                  </a:cubicBezTo>
                  <a:cubicBezTo>
                    <a:pt x="77" y="329"/>
                    <a:pt x="75" y="325"/>
                    <a:pt x="76" y="322"/>
                  </a:cubicBezTo>
                  <a:cubicBezTo>
                    <a:pt x="81" y="306"/>
                    <a:pt x="86" y="290"/>
                    <a:pt x="91" y="274"/>
                  </a:cubicBezTo>
                  <a:cubicBezTo>
                    <a:pt x="92" y="271"/>
                    <a:pt x="96" y="269"/>
                    <a:pt x="99" y="270"/>
                  </a:cubicBezTo>
                  <a:cubicBezTo>
                    <a:pt x="102" y="271"/>
                    <a:pt x="104" y="275"/>
                    <a:pt x="103" y="278"/>
                  </a:cubicBezTo>
                  <a:cubicBezTo>
                    <a:pt x="97" y="293"/>
                    <a:pt x="92" y="310"/>
                    <a:pt x="87" y="326"/>
                  </a:cubicBezTo>
                  <a:cubicBezTo>
                    <a:pt x="87" y="328"/>
                    <a:pt x="84" y="330"/>
                    <a:pt x="82" y="330"/>
                  </a:cubicBezTo>
                  <a:close/>
                  <a:moveTo>
                    <a:pt x="114" y="234"/>
                  </a:moveTo>
                  <a:cubicBezTo>
                    <a:pt x="114" y="234"/>
                    <a:pt x="113" y="234"/>
                    <a:pt x="112" y="234"/>
                  </a:cubicBezTo>
                  <a:cubicBezTo>
                    <a:pt x="109" y="233"/>
                    <a:pt x="107" y="229"/>
                    <a:pt x="109" y="226"/>
                  </a:cubicBezTo>
                  <a:cubicBezTo>
                    <a:pt x="115" y="210"/>
                    <a:pt x="121" y="194"/>
                    <a:pt x="128" y="179"/>
                  </a:cubicBezTo>
                  <a:cubicBezTo>
                    <a:pt x="129" y="176"/>
                    <a:pt x="133" y="175"/>
                    <a:pt x="136" y="176"/>
                  </a:cubicBezTo>
                  <a:cubicBezTo>
                    <a:pt x="139" y="177"/>
                    <a:pt x="140" y="181"/>
                    <a:pt x="139" y="184"/>
                  </a:cubicBezTo>
                  <a:cubicBezTo>
                    <a:pt x="132" y="199"/>
                    <a:pt x="126" y="215"/>
                    <a:pt x="120" y="231"/>
                  </a:cubicBezTo>
                  <a:cubicBezTo>
                    <a:pt x="119" y="233"/>
                    <a:pt x="117" y="234"/>
                    <a:pt x="114" y="234"/>
                  </a:cubicBezTo>
                  <a:close/>
                  <a:moveTo>
                    <a:pt x="154" y="142"/>
                  </a:moveTo>
                  <a:cubicBezTo>
                    <a:pt x="153" y="142"/>
                    <a:pt x="153" y="142"/>
                    <a:pt x="152" y="141"/>
                  </a:cubicBezTo>
                  <a:cubicBezTo>
                    <a:pt x="149" y="140"/>
                    <a:pt x="147" y="136"/>
                    <a:pt x="149" y="133"/>
                  </a:cubicBezTo>
                  <a:cubicBezTo>
                    <a:pt x="157" y="118"/>
                    <a:pt x="164" y="102"/>
                    <a:pt x="172" y="88"/>
                  </a:cubicBezTo>
                  <a:cubicBezTo>
                    <a:pt x="174" y="85"/>
                    <a:pt x="178" y="84"/>
                    <a:pt x="181" y="86"/>
                  </a:cubicBezTo>
                  <a:cubicBezTo>
                    <a:pt x="183" y="87"/>
                    <a:pt x="184" y="91"/>
                    <a:pt x="183" y="94"/>
                  </a:cubicBezTo>
                  <a:cubicBezTo>
                    <a:pt x="175" y="108"/>
                    <a:pt x="167" y="123"/>
                    <a:pt x="160" y="138"/>
                  </a:cubicBezTo>
                  <a:cubicBezTo>
                    <a:pt x="159" y="141"/>
                    <a:pt x="157" y="142"/>
                    <a:pt x="154" y="142"/>
                  </a:cubicBezTo>
                  <a:close/>
                  <a:moveTo>
                    <a:pt x="204" y="54"/>
                  </a:moveTo>
                  <a:cubicBezTo>
                    <a:pt x="202" y="54"/>
                    <a:pt x="201" y="53"/>
                    <a:pt x="200" y="53"/>
                  </a:cubicBezTo>
                  <a:cubicBezTo>
                    <a:pt x="197" y="51"/>
                    <a:pt x="197" y="47"/>
                    <a:pt x="198" y="44"/>
                  </a:cubicBezTo>
                  <a:cubicBezTo>
                    <a:pt x="216" y="17"/>
                    <a:pt x="228" y="3"/>
                    <a:pt x="228" y="3"/>
                  </a:cubicBezTo>
                  <a:cubicBezTo>
                    <a:pt x="231" y="0"/>
                    <a:pt x="234" y="0"/>
                    <a:pt x="237" y="2"/>
                  </a:cubicBezTo>
                  <a:cubicBezTo>
                    <a:pt x="239" y="4"/>
                    <a:pt x="240" y="8"/>
                    <a:pt x="237" y="10"/>
                  </a:cubicBezTo>
                  <a:cubicBezTo>
                    <a:pt x="237" y="11"/>
                    <a:pt x="226" y="24"/>
                    <a:pt x="209" y="51"/>
                  </a:cubicBezTo>
                  <a:cubicBezTo>
                    <a:pt x="207" y="53"/>
                    <a:pt x="205" y="54"/>
                    <a:pt x="204" y="54"/>
                  </a:cubicBezTo>
                  <a:close/>
                </a:path>
              </a:pathLst>
            </a:custGeom>
            <a:solidFill>
              <a:srgbClr val="005931"/>
            </a:solidFill>
            <a:ln>
              <a:noFill/>
            </a:ln>
          </p:spPr>
          <p:txBody>
            <a:bodyPr vert="horz" wrap="square" lIns="91440" tIns="45720" rIns="91440" bIns="45720" numCol="1" anchor="t" anchorCtr="0" compatLnSpc="1"/>
            <a:lstStyle/>
            <a:p>
              <a:endParaRPr lang="en-GB">
                <a:cs typeface="+mn-ea"/>
                <a:sym typeface="+mn-lt"/>
              </a:endParaRPr>
            </a:p>
          </p:txBody>
        </p:sp>
        <p:sp>
          <p:nvSpPr>
            <p:cNvPr id="585" name="Freeform 619"/>
            <p:cNvSpPr>
              <a:spLocks noEditPoints="1"/>
            </p:cNvSpPr>
            <p:nvPr/>
          </p:nvSpPr>
          <p:spPr bwMode="auto">
            <a:xfrm>
              <a:off x="6780838" y="2009300"/>
              <a:ext cx="2377539" cy="2216868"/>
            </a:xfrm>
            <a:custGeom>
              <a:avLst/>
              <a:gdLst>
                <a:gd name="T0" fmla="*/ 963 w 1020"/>
                <a:gd name="T1" fmla="*/ 938 h 951"/>
                <a:gd name="T2" fmla="*/ 1015 w 1020"/>
                <a:gd name="T3" fmla="*/ 939 h 951"/>
                <a:gd name="T4" fmla="*/ 917 w 1020"/>
                <a:gd name="T5" fmla="*/ 922 h 951"/>
                <a:gd name="T6" fmla="*/ 864 w 1020"/>
                <a:gd name="T7" fmla="*/ 897 h 951"/>
                <a:gd name="T8" fmla="*/ 922 w 1020"/>
                <a:gd name="T9" fmla="*/ 918 h 951"/>
                <a:gd name="T10" fmla="*/ 820 w 1020"/>
                <a:gd name="T11" fmla="*/ 886 h 951"/>
                <a:gd name="T12" fmla="*/ 778 w 1020"/>
                <a:gd name="T13" fmla="*/ 855 h 951"/>
                <a:gd name="T14" fmla="*/ 822 w 1020"/>
                <a:gd name="T15" fmla="*/ 887 h 951"/>
                <a:gd name="T16" fmla="*/ 682 w 1020"/>
                <a:gd name="T17" fmla="*/ 823 h 951"/>
                <a:gd name="T18" fmla="*/ 732 w 1020"/>
                <a:gd name="T19" fmla="*/ 834 h 951"/>
                <a:gd name="T20" fmla="*/ 640 w 1020"/>
                <a:gd name="T21" fmla="*/ 800 h 951"/>
                <a:gd name="T22" fmla="*/ 590 w 1020"/>
                <a:gd name="T23" fmla="*/ 766 h 951"/>
                <a:gd name="T24" fmla="*/ 645 w 1020"/>
                <a:gd name="T25" fmla="*/ 797 h 951"/>
                <a:gd name="T26" fmla="*/ 549 w 1020"/>
                <a:gd name="T27" fmla="*/ 749 h 951"/>
                <a:gd name="T28" fmla="*/ 513 w 1020"/>
                <a:gd name="T29" fmla="*/ 712 h 951"/>
                <a:gd name="T30" fmla="*/ 552 w 1020"/>
                <a:gd name="T31" fmla="*/ 750 h 951"/>
                <a:gd name="T32" fmla="*/ 422 w 1020"/>
                <a:gd name="T33" fmla="*/ 665 h 951"/>
                <a:gd name="T34" fmla="*/ 471 w 1020"/>
                <a:gd name="T35" fmla="*/ 684 h 951"/>
                <a:gd name="T36" fmla="*/ 385 w 1020"/>
                <a:gd name="T37" fmla="*/ 637 h 951"/>
                <a:gd name="T38" fmla="*/ 340 w 1020"/>
                <a:gd name="T39" fmla="*/ 596 h 951"/>
                <a:gd name="T40" fmla="*/ 390 w 1020"/>
                <a:gd name="T41" fmla="*/ 634 h 951"/>
                <a:gd name="T42" fmla="*/ 302 w 1020"/>
                <a:gd name="T43" fmla="*/ 572 h 951"/>
                <a:gd name="T44" fmla="*/ 263 w 1020"/>
                <a:gd name="T45" fmla="*/ 531 h 951"/>
                <a:gd name="T46" fmla="*/ 310 w 1020"/>
                <a:gd name="T47" fmla="*/ 563 h 951"/>
                <a:gd name="T48" fmla="*/ 230 w 1020"/>
                <a:gd name="T49" fmla="*/ 507 h 951"/>
                <a:gd name="T50" fmla="*/ 190 w 1020"/>
                <a:gd name="T51" fmla="*/ 461 h 951"/>
                <a:gd name="T52" fmla="*/ 235 w 1020"/>
                <a:gd name="T53" fmla="*/ 505 h 951"/>
                <a:gd name="T54" fmla="*/ 155 w 1020"/>
                <a:gd name="T55" fmla="*/ 433 h 951"/>
                <a:gd name="T56" fmla="*/ 131 w 1020"/>
                <a:gd name="T57" fmla="*/ 387 h 951"/>
                <a:gd name="T58" fmla="*/ 160 w 1020"/>
                <a:gd name="T59" fmla="*/ 435 h 951"/>
                <a:gd name="T60" fmla="*/ 63 w 1020"/>
                <a:gd name="T61" fmla="*/ 312 h 951"/>
                <a:gd name="T62" fmla="*/ 101 w 1020"/>
                <a:gd name="T63" fmla="*/ 347 h 951"/>
                <a:gd name="T64" fmla="*/ 43 w 1020"/>
                <a:gd name="T65" fmla="*/ 271 h 951"/>
                <a:gd name="T66" fmla="*/ 21 w 1020"/>
                <a:gd name="T67" fmla="*/ 213 h 951"/>
                <a:gd name="T68" fmla="*/ 46 w 1020"/>
                <a:gd name="T69" fmla="*/ 270 h 951"/>
                <a:gd name="T70" fmla="*/ 4 w 1020"/>
                <a:gd name="T71" fmla="*/ 171 h 951"/>
                <a:gd name="T72" fmla="*/ 7 w 1020"/>
                <a:gd name="T73" fmla="*/ 113 h 951"/>
                <a:gd name="T74" fmla="*/ 16 w 1020"/>
                <a:gd name="T75" fmla="*/ 169 h 951"/>
                <a:gd name="T76" fmla="*/ 20 w 1020"/>
                <a:gd name="T77" fmla="*/ 77 h 951"/>
                <a:gd name="T78" fmla="*/ 49 w 1020"/>
                <a:gd name="T79" fmla="*/ 28 h 951"/>
                <a:gd name="T80" fmla="*/ 25 w 1020"/>
                <a:gd name="T81" fmla="*/ 74 h 951"/>
                <a:gd name="T82" fmla="*/ 92 w 1020"/>
                <a:gd name="T83" fmla="*/ 13 h 951"/>
                <a:gd name="T84" fmla="*/ 142 w 1020"/>
                <a:gd name="T85" fmla="*/ 5 h 951"/>
                <a:gd name="T86" fmla="*/ 98 w 1020"/>
                <a:gd name="T87" fmla="*/ 18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0" h="951">
                  <a:moveTo>
                    <a:pt x="1014" y="951"/>
                  </a:moveTo>
                  <a:cubicBezTo>
                    <a:pt x="1013" y="951"/>
                    <a:pt x="1013" y="951"/>
                    <a:pt x="1012" y="951"/>
                  </a:cubicBezTo>
                  <a:cubicBezTo>
                    <a:pt x="1012" y="951"/>
                    <a:pt x="994" y="947"/>
                    <a:pt x="963" y="938"/>
                  </a:cubicBezTo>
                  <a:cubicBezTo>
                    <a:pt x="960" y="937"/>
                    <a:pt x="958" y="933"/>
                    <a:pt x="959" y="930"/>
                  </a:cubicBezTo>
                  <a:cubicBezTo>
                    <a:pt x="960" y="927"/>
                    <a:pt x="963" y="925"/>
                    <a:pt x="967" y="926"/>
                  </a:cubicBezTo>
                  <a:cubicBezTo>
                    <a:pt x="997" y="935"/>
                    <a:pt x="1015" y="939"/>
                    <a:pt x="1015" y="939"/>
                  </a:cubicBezTo>
                  <a:cubicBezTo>
                    <a:pt x="1018" y="940"/>
                    <a:pt x="1020" y="943"/>
                    <a:pt x="1020" y="947"/>
                  </a:cubicBezTo>
                  <a:cubicBezTo>
                    <a:pt x="1019" y="949"/>
                    <a:pt x="1016" y="951"/>
                    <a:pt x="1014" y="951"/>
                  </a:cubicBezTo>
                  <a:close/>
                  <a:moveTo>
                    <a:pt x="917" y="922"/>
                  </a:moveTo>
                  <a:cubicBezTo>
                    <a:pt x="916" y="922"/>
                    <a:pt x="915" y="922"/>
                    <a:pt x="915" y="922"/>
                  </a:cubicBezTo>
                  <a:cubicBezTo>
                    <a:pt x="899" y="917"/>
                    <a:pt x="883" y="911"/>
                    <a:pt x="867" y="905"/>
                  </a:cubicBezTo>
                  <a:cubicBezTo>
                    <a:pt x="864" y="904"/>
                    <a:pt x="862" y="900"/>
                    <a:pt x="864" y="897"/>
                  </a:cubicBezTo>
                  <a:cubicBezTo>
                    <a:pt x="865" y="894"/>
                    <a:pt x="868" y="892"/>
                    <a:pt x="871" y="894"/>
                  </a:cubicBezTo>
                  <a:cubicBezTo>
                    <a:pt x="887" y="900"/>
                    <a:pt x="903" y="905"/>
                    <a:pt x="919" y="911"/>
                  </a:cubicBezTo>
                  <a:cubicBezTo>
                    <a:pt x="922" y="912"/>
                    <a:pt x="924" y="915"/>
                    <a:pt x="922" y="918"/>
                  </a:cubicBezTo>
                  <a:cubicBezTo>
                    <a:pt x="922" y="921"/>
                    <a:pt x="919" y="922"/>
                    <a:pt x="917" y="922"/>
                  </a:cubicBezTo>
                  <a:close/>
                  <a:moveTo>
                    <a:pt x="822" y="887"/>
                  </a:moveTo>
                  <a:cubicBezTo>
                    <a:pt x="821" y="887"/>
                    <a:pt x="821" y="886"/>
                    <a:pt x="820" y="886"/>
                  </a:cubicBezTo>
                  <a:cubicBezTo>
                    <a:pt x="804" y="880"/>
                    <a:pt x="789" y="873"/>
                    <a:pt x="773" y="866"/>
                  </a:cubicBezTo>
                  <a:cubicBezTo>
                    <a:pt x="770" y="865"/>
                    <a:pt x="769" y="861"/>
                    <a:pt x="770" y="858"/>
                  </a:cubicBezTo>
                  <a:cubicBezTo>
                    <a:pt x="772" y="855"/>
                    <a:pt x="775" y="854"/>
                    <a:pt x="778" y="855"/>
                  </a:cubicBezTo>
                  <a:cubicBezTo>
                    <a:pt x="794" y="862"/>
                    <a:pt x="809" y="869"/>
                    <a:pt x="825" y="875"/>
                  </a:cubicBezTo>
                  <a:cubicBezTo>
                    <a:pt x="828" y="876"/>
                    <a:pt x="829" y="880"/>
                    <a:pt x="828" y="883"/>
                  </a:cubicBezTo>
                  <a:cubicBezTo>
                    <a:pt x="827" y="885"/>
                    <a:pt x="825" y="887"/>
                    <a:pt x="822" y="887"/>
                  </a:cubicBezTo>
                  <a:close/>
                  <a:moveTo>
                    <a:pt x="730" y="846"/>
                  </a:moveTo>
                  <a:cubicBezTo>
                    <a:pt x="729" y="846"/>
                    <a:pt x="728" y="846"/>
                    <a:pt x="727" y="845"/>
                  </a:cubicBezTo>
                  <a:cubicBezTo>
                    <a:pt x="712" y="838"/>
                    <a:pt x="697" y="830"/>
                    <a:pt x="682" y="823"/>
                  </a:cubicBezTo>
                  <a:cubicBezTo>
                    <a:pt x="679" y="821"/>
                    <a:pt x="678" y="818"/>
                    <a:pt x="679" y="815"/>
                  </a:cubicBezTo>
                  <a:cubicBezTo>
                    <a:pt x="681" y="812"/>
                    <a:pt x="684" y="811"/>
                    <a:pt x="687" y="812"/>
                  </a:cubicBezTo>
                  <a:cubicBezTo>
                    <a:pt x="702" y="820"/>
                    <a:pt x="717" y="827"/>
                    <a:pt x="732" y="834"/>
                  </a:cubicBezTo>
                  <a:cubicBezTo>
                    <a:pt x="735" y="836"/>
                    <a:pt x="737" y="839"/>
                    <a:pt x="735" y="842"/>
                  </a:cubicBezTo>
                  <a:cubicBezTo>
                    <a:pt x="734" y="844"/>
                    <a:pt x="732" y="846"/>
                    <a:pt x="730" y="846"/>
                  </a:cubicBezTo>
                  <a:close/>
                  <a:moveTo>
                    <a:pt x="640" y="800"/>
                  </a:moveTo>
                  <a:cubicBezTo>
                    <a:pt x="639" y="800"/>
                    <a:pt x="638" y="800"/>
                    <a:pt x="637" y="799"/>
                  </a:cubicBezTo>
                  <a:cubicBezTo>
                    <a:pt x="622" y="791"/>
                    <a:pt x="607" y="783"/>
                    <a:pt x="593" y="775"/>
                  </a:cubicBezTo>
                  <a:cubicBezTo>
                    <a:pt x="590" y="773"/>
                    <a:pt x="589" y="769"/>
                    <a:pt x="590" y="766"/>
                  </a:cubicBezTo>
                  <a:cubicBezTo>
                    <a:pt x="592" y="764"/>
                    <a:pt x="596" y="763"/>
                    <a:pt x="599" y="764"/>
                  </a:cubicBezTo>
                  <a:cubicBezTo>
                    <a:pt x="613" y="772"/>
                    <a:pt x="628" y="781"/>
                    <a:pt x="643" y="789"/>
                  </a:cubicBezTo>
                  <a:cubicBezTo>
                    <a:pt x="646" y="790"/>
                    <a:pt x="647" y="794"/>
                    <a:pt x="645" y="797"/>
                  </a:cubicBezTo>
                  <a:cubicBezTo>
                    <a:pt x="644" y="799"/>
                    <a:pt x="642" y="800"/>
                    <a:pt x="640" y="800"/>
                  </a:cubicBezTo>
                  <a:close/>
                  <a:moveTo>
                    <a:pt x="552" y="750"/>
                  </a:moveTo>
                  <a:cubicBezTo>
                    <a:pt x="551" y="750"/>
                    <a:pt x="550" y="750"/>
                    <a:pt x="549" y="749"/>
                  </a:cubicBezTo>
                  <a:cubicBezTo>
                    <a:pt x="535" y="740"/>
                    <a:pt x="520" y="731"/>
                    <a:pt x="506" y="722"/>
                  </a:cubicBezTo>
                  <a:cubicBezTo>
                    <a:pt x="503" y="720"/>
                    <a:pt x="502" y="717"/>
                    <a:pt x="504" y="714"/>
                  </a:cubicBezTo>
                  <a:cubicBezTo>
                    <a:pt x="506" y="711"/>
                    <a:pt x="510" y="710"/>
                    <a:pt x="513" y="712"/>
                  </a:cubicBezTo>
                  <a:cubicBezTo>
                    <a:pt x="527" y="721"/>
                    <a:pt x="541" y="730"/>
                    <a:pt x="555" y="739"/>
                  </a:cubicBezTo>
                  <a:cubicBezTo>
                    <a:pt x="558" y="740"/>
                    <a:pt x="559" y="744"/>
                    <a:pt x="557" y="747"/>
                  </a:cubicBezTo>
                  <a:cubicBezTo>
                    <a:pt x="556" y="749"/>
                    <a:pt x="554" y="750"/>
                    <a:pt x="552" y="750"/>
                  </a:cubicBezTo>
                  <a:close/>
                  <a:moveTo>
                    <a:pt x="467" y="695"/>
                  </a:moveTo>
                  <a:cubicBezTo>
                    <a:pt x="466" y="695"/>
                    <a:pt x="465" y="695"/>
                    <a:pt x="464" y="694"/>
                  </a:cubicBezTo>
                  <a:cubicBezTo>
                    <a:pt x="450" y="685"/>
                    <a:pt x="436" y="675"/>
                    <a:pt x="422" y="665"/>
                  </a:cubicBezTo>
                  <a:cubicBezTo>
                    <a:pt x="419" y="663"/>
                    <a:pt x="419" y="660"/>
                    <a:pt x="421" y="657"/>
                  </a:cubicBezTo>
                  <a:cubicBezTo>
                    <a:pt x="423" y="654"/>
                    <a:pt x="426" y="654"/>
                    <a:pt x="429" y="656"/>
                  </a:cubicBezTo>
                  <a:cubicBezTo>
                    <a:pt x="443" y="665"/>
                    <a:pt x="457" y="675"/>
                    <a:pt x="471" y="684"/>
                  </a:cubicBezTo>
                  <a:cubicBezTo>
                    <a:pt x="473" y="686"/>
                    <a:pt x="474" y="690"/>
                    <a:pt x="472" y="693"/>
                  </a:cubicBezTo>
                  <a:cubicBezTo>
                    <a:pt x="471" y="694"/>
                    <a:pt x="469" y="695"/>
                    <a:pt x="467" y="695"/>
                  </a:cubicBezTo>
                  <a:close/>
                  <a:moveTo>
                    <a:pt x="385" y="637"/>
                  </a:moveTo>
                  <a:cubicBezTo>
                    <a:pt x="384" y="637"/>
                    <a:pt x="382" y="636"/>
                    <a:pt x="381" y="635"/>
                  </a:cubicBezTo>
                  <a:cubicBezTo>
                    <a:pt x="368" y="625"/>
                    <a:pt x="354" y="615"/>
                    <a:pt x="341" y="604"/>
                  </a:cubicBezTo>
                  <a:cubicBezTo>
                    <a:pt x="339" y="602"/>
                    <a:pt x="338" y="599"/>
                    <a:pt x="340" y="596"/>
                  </a:cubicBezTo>
                  <a:cubicBezTo>
                    <a:pt x="342" y="593"/>
                    <a:pt x="346" y="593"/>
                    <a:pt x="349" y="595"/>
                  </a:cubicBezTo>
                  <a:cubicBezTo>
                    <a:pt x="362" y="605"/>
                    <a:pt x="375" y="616"/>
                    <a:pt x="389" y="626"/>
                  </a:cubicBezTo>
                  <a:cubicBezTo>
                    <a:pt x="391" y="628"/>
                    <a:pt x="392" y="632"/>
                    <a:pt x="390" y="634"/>
                  </a:cubicBezTo>
                  <a:cubicBezTo>
                    <a:pt x="389" y="636"/>
                    <a:pt x="387" y="637"/>
                    <a:pt x="385" y="637"/>
                  </a:cubicBezTo>
                  <a:close/>
                  <a:moveTo>
                    <a:pt x="306" y="574"/>
                  </a:moveTo>
                  <a:cubicBezTo>
                    <a:pt x="304" y="574"/>
                    <a:pt x="303" y="573"/>
                    <a:pt x="302" y="572"/>
                  </a:cubicBezTo>
                  <a:cubicBezTo>
                    <a:pt x="298" y="569"/>
                    <a:pt x="298" y="569"/>
                    <a:pt x="298" y="569"/>
                  </a:cubicBezTo>
                  <a:cubicBezTo>
                    <a:pt x="286" y="559"/>
                    <a:pt x="275" y="549"/>
                    <a:pt x="264" y="539"/>
                  </a:cubicBezTo>
                  <a:cubicBezTo>
                    <a:pt x="261" y="537"/>
                    <a:pt x="261" y="533"/>
                    <a:pt x="263" y="531"/>
                  </a:cubicBezTo>
                  <a:cubicBezTo>
                    <a:pt x="265" y="529"/>
                    <a:pt x="269" y="528"/>
                    <a:pt x="272" y="530"/>
                  </a:cubicBezTo>
                  <a:cubicBezTo>
                    <a:pt x="283" y="540"/>
                    <a:pt x="294" y="550"/>
                    <a:pt x="306" y="560"/>
                  </a:cubicBezTo>
                  <a:cubicBezTo>
                    <a:pt x="310" y="563"/>
                    <a:pt x="310" y="563"/>
                    <a:pt x="310" y="563"/>
                  </a:cubicBezTo>
                  <a:cubicBezTo>
                    <a:pt x="312" y="565"/>
                    <a:pt x="313" y="569"/>
                    <a:pt x="310" y="572"/>
                  </a:cubicBezTo>
                  <a:cubicBezTo>
                    <a:pt x="309" y="573"/>
                    <a:pt x="308" y="574"/>
                    <a:pt x="306" y="574"/>
                  </a:cubicBezTo>
                  <a:close/>
                  <a:moveTo>
                    <a:pt x="230" y="507"/>
                  </a:moveTo>
                  <a:cubicBezTo>
                    <a:pt x="229" y="507"/>
                    <a:pt x="227" y="506"/>
                    <a:pt x="226" y="505"/>
                  </a:cubicBezTo>
                  <a:cubicBezTo>
                    <a:pt x="214" y="493"/>
                    <a:pt x="201" y="481"/>
                    <a:pt x="190" y="470"/>
                  </a:cubicBezTo>
                  <a:cubicBezTo>
                    <a:pt x="188" y="467"/>
                    <a:pt x="188" y="464"/>
                    <a:pt x="190" y="461"/>
                  </a:cubicBezTo>
                  <a:cubicBezTo>
                    <a:pt x="192" y="459"/>
                    <a:pt x="196" y="459"/>
                    <a:pt x="199" y="461"/>
                  </a:cubicBezTo>
                  <a:cubicBezTo>
                    <a:pt x="210" y="473"/>
                    <a:pt x="222" y="485"/>
                    <a:pt x="234" y="497"/>
                  </a:cubicBezTo>
                  <a:cubicBezTo>
                    <a:pt x="237" y="499"/>
                    <a:pt x="237" y="503"/>
                    <a:pt x="235" y="505"/>
                  </a:cubicBezTo>
                  <a:cubicBezTo>
                    <a:pt x="233" y="506"/>
                    <a:pt x="232" y="507"/>
                    <a:pt x="230" y="507"/>
                  </a:cubicBezTo>
                  <a:close/>
                  <a:moveTo>
                    <a:pt x="160" y="435"/>
                  </a:moveTo>
                  <a:cubicBezTo>
                    <a:pt x="158" y="435"/>
                    <a:pt x="156" y="434"/>
                    <a:pt x="155" y="433"/>
                  </a:cubicBezTo>
                  <a:cubicBezTo>
                    <a:pt x="144" y="420"/>
                    <a:pt x="133" y="407"/>
                    <a:pt x="122" y="394"/>
                  </a:cubicBezTo>
                  <a:cubicBezTo>
                    <a:pt x="120" y="392"/>
                    <a:pt x="120" y="388"/>
                    <a:pt x="123" y="386"/>
                  </a:cubicBezTo>
                  <a:cubicBezTo>
                    <a:pt x="126" y="384"/>
                    <a:pt x="129" y="384"/>
                    <a:pt x="131" y="387"/>
                  </a:cubicBezTo>
                  <a:cubicBezTo>
                    <a:pt x="142" y="399"/>
                    <a:pt x="153" y="412"/>
                    <a:pt x="164" y="425"/>
                  </a:cubicBezTo>
                  <a:cubicBezTo>
                    <a:pt x="166" y="427"/>
                    <a:pt x="166" y="431"/>
                    <a:pt x="164" y="433"/>
                  </a:cubicBezTo>
                  <a:cubicBezTo>
                    <a:pt x="163" y="434"/>
                    <a:pt x="161" y="435"/>
                    <a:pt x="160" y="435"/>
                  </a:cubicBezTo>
                  <a:close/>
                  <a:moveTo>
                    <a:pt x="96" y="356"/>
                  </a:moveTo>
                  <a:cubicBezTo>
                    <a:pt x="94" y="356"/>
                    <a:pt x="92" y="356"/>
                    <a:pt x="91" y="354"/>
                  </a:cubicBezTo>
                  <a:cubicBezTo>
                    <a:pt x="81" y="340"/>
                    <a:pt x="71" y="326"/>
                    <a:pt x="63" y="312"/>
                  </a:cubicBezTo>
                  <a:cubicBezTo>
                    <a:pt x="61" y="309"/>
                    <a:pt x="62" y="305"/>
                    <a:pt x="65" y="303"/>
                  </a:cubicBezTo>
                  <a:cubicBezTo>
                    <a:pt x="67" y="302"/>
                    <a:pt x="71" y="303"/>
                    <a:pt x="73" y="305"/>
                  </a:cubicBezTo>
                  <a:cubicBezTo>
                    <a:pt x="81" y="319"/>
                    <a:pt x="91" y="333"/>
                    <a:pt x="101" y="347"/>
                  </a:cubicBezTo>
                  <a:cubicBezTo>
                    <a:pt x="103" y="350"/>
                    <a:pt x="102" y="353"/>
                    <a:pt x="99" y="355"/>
                  </a:cubicBezTo>
                  <a:cubicBezTo>
                    <a:pt x="98" y="356"/>
                    <a:pt x="97" y="356"/>
                    <a:pt x="96" y="356"/>
                  </a:cubicBezTo>
                  <a:close/>
                  <a:moveTo>
                    <a:pt x="43" y="271"/>
                  </a:moveTo>
                  <a:cubicBezTo>
                    <a:pt x="41" y="271"/>
                    <a:pt x="39" y="269"/>
                    <a:pt x="38" y="267"/>
                  </a:cubicBezTo>
                  <a:cubicBezTo>
                    <a:pt x="30" y="251"/>
                    <a:pt x="23" y="236"/>
                    <a:pt x="17" y="220"/>
                  </a:cubicBezTo>
                  <a:cubicBezTo>
                    <a:pt x="16" y="217"/>
                    <a:pt x="18" y="214"/>
                    <a:pt x="21" y="213"/>
                  </a:cubicBezTo>
                  <a:cubicBezTo>
                    <a:pt x="24" y="212"/>
                    <a:pt x="28" y="213"/>
                    <a:pt x="29" y="216"/>
                  </a:cubicBezTo>
                  <a:cubicBezTo>
                    <a:pt x="34" y="231"/>
                    <a:pt x="41" y="246"/>
                    <a:pt x="48" y="262"/>
                  </a:cubicBezTo>
                  <a:cubicBezTo>
                    <a:pt x="50" y="265"/>
                    <a:pt x="49" y="268"/>
                    <a:pt x="46" y="270"/>
                  </a:cubicBezTo>
                  <a:cubicBezTo>
                    <a:pt x="45" y="270"/>
                    <a:pt x="44" y="271"/>
                    <a:pt x="43" y="271"/>
                  </a:cubicBezTo>
                  <a:close/>
                  <a:moveTo>
                    <a:pt x="10" y="176"/>
                  </a:moveTo>
                  <a:cubicBezTo>
                    <a:pt x="7" y="176"/>
                    <a:pt x="4" y="174"/>
                    <a:pt x="4" y="171"/>
                  </a:cubicBezTo>
                  <a:cubicBezTo>
                    <a:pt x="2" y="158"/>
                    <a:pt x="0" y="145"/>
                    <a:pt x="0" y="133"/>
                  </a:cubicBezTo>
                  <a:cubicBezTo>
                    <a:pt x="0" y="128"/>
                    <a:pt x="1" y="124"/>
                    <a:pt x="1" y="119"/>
                  </a:cubicBezTo>
                  <a:cubicBezTo>
                    <a:pt x="1" y="116"/>
                    <a:pt x="4" y="113"/>
                    <a:pt x="7" y="113"/>
                  </a:cubicBezTo>
                  <a:cubicBezTo>
                    <a:pt x="11" y="114"/>
                    <a:pt x="13" y="117"/>
                    <a:pt x="13" y="120"/>
                  </a:cubicBezTo>
                  <a:cubicBezTo>
                    <a:pt x="13" y="124"/>
                    <a:pt x="12" y="129"/>
                    <a:pt x="12" y="133"/>
                  </a:cubicBezTo>
                  <a:cubicBezTo>
                    <a:pt x="12" y="144"/>
                    <a:pt x="13" y="156"/>
                    <a:pt x="16" y="169"/>
                  </a:cubicBezTo>
                  <a:cubicBezTo>
                    <a:pt x="16" y="172"/>
                    <a:pt x="14" y="175"/>
                    <a:pt x="11" y="176"/>
                  </a:cubicBezTo>
                  <a:lnTo>
                    <a:pt x="10" y="176"/>
                  </a:lnTo>
                  <a:close/>
                  <a:moveTo>
                    <a:pt x="20" y="77"/>
                  </a:moveTo>
                  <a:cubicBezTo>
                    <a:pt x="19" y="77"/>
                    <a:pt x="18" y="77"/>
                    <a:pt x="17" y="76"/>
                  </a:cubicBezTo>
                  <a:cubicBezTo>
                    <a:pt x="14" y="75"/>
                    <a:pt x="13" y="71"/>
                    <a:pt x="15" y="68"/>
                  </a:cubicBezTo>
                  <a:cubicBezTo>
                    <a:pt x="23" y="52"/>
                    <a:pt x="34" y="39"/>
                    <a:pt x="49" y="28"/>
                  </a:cubicBezTo>
                  <a:cubicBezTo>
                    <a:pt x="52" y="26"/>
                    <a:pt x="55" y="27"/>
                    <a:pt x="57" y="29"/>
                  </a:cubicBezTo>
                  <a:cubicBezTo>
                    <a:pt x="59" y="32"/>
                    <a:pt x="59" y="36"/>
                    <a:pt x="56" y="38"/>
                  </a:cubicBezTo>
                  <a:cubicBezTo>
                    <a:pt x="43" y="47"/>
                    <a:pt x="33" y="59"/>
                    <a:pt x="25" y="74"/>
                  </a:cubicBezTo>
                  <a:cubicBezTo>
                    <a:pt x="24" y="76"/>
                    <a:pt x="22" y="77"/>
                    <a:pt x="20" y="77"/>
                  </a:cubicBezTo>
                  <a:close/>
                  <a:moveTo>
                    <a:pt x="98" y="18"/>
                  </a:moveTo>
                  <a:cubicBezTo>
                    <a:pt x="95" y="18"/>
                    <a:pt x="93" y="16"/>
                    <a:pt x="92" y="13"/>
                  </a:cubicBezTo>
                  <a:cubicBezTo>
                    <a:pt x="91" y="10"/>
                    <a:pt x="93" y="7"/>
                    <a:pt x="96" y="6"/>
                  </a:cubicBezTo>
                  <a:cubicBezTo>
                    <a:pt x="109" y="3"/>
                    <a:pt x="122" y="1"/>
                    <a:pt x="136" y="0"/>
                  </a:cubicBezTo>
                  <a:cubicBezTo>
                    <a:pt x="139" y="0"/>
                    <a:pt x="142" y="2"/>
                    <a:pt x="142" y="5"/>
                  </a:cubicBezTo>
                  <a:cubicBezTo>
                    <a:pt x="142" y="9"/>
                    <a:pt x="140" y="12"/>
                    <a:pt x="137" y="12"/>
                  </a:cubicBezTo>
                  <a:cubicBezTo>
                    <a:pt x="123" y="13"/>
                    <a:pt x="111" y="15"/>
                    <a:pt x="100" y="18"/>
                  </a:cubicBezTo>
                  <a:cubicBezTo>
                    <a:pt x="99" y="18"/>
                    <a:pt x="99" y="18"/>
                    <a:pt x="98" y="18"/>
                  </a:cubicBezTo>
                  <a:close/>
                </a:path>
              </a:pathLst>
            </a:custGeom>
            <a:solidFill>
              <a:srgbClr val="82B272"/>
            </a:solidFill>
            <a:ln>
              <a:noFill/>
            </a:ln>
          </p:spPr>
          <p:txBody>
            <a:bodyPr vert="horz" wrap="square" lIns="91440" tIns="45720" rIns="91440" bIns="45720" numCol="1" anchor="t" anchorCtr="0" compatLnSpc="1"/>
            <a:lstStyle/>
            <a:p>
              <a:endParaRPr lang="en-GB">
                <a:cs typeface="+mn-ea"/>
                <a:sym typeface="+mn-lt"/>
              </a:endParaRPr>
            </a:p>
          </p:txBody>
        </p:sp>
        <p:sp>
          <p:nvSpPr>
            <p:cNvPr id="586" name="Freeform 622"/>
            <p:cNvSpPr/>
            <p:nvPr/>
          </p:nvSpPr>
          <p:spPr bwMode="auto">
            <a:xfrm>
              <a:off x="9083462" y="3629812"/>
              <a:ext cx="1716126" cy="1716126"/>
            </a:xfrm>
            <a:custGeom>
              <a:avLst/>
              <a:gdLst>
                <a:gd name="T0" fmla="*/ 618 w 736"/>
                <a:gd name="T1" fmla="*/ 580 h 736"/>
                <a:gd name="T2" fmla="*/ 580 w 736"/>
                <a:gd name="T3" fmla="*/ 118 h 736"/>
                <a:gd name="T4" fmla="*/ 117 w 736"/>
                <a:gd name="T5" fmla="*/ 156 h 736"/>
                <a:gd name="T6" fmla="*/ 156 w 736"/>
                <a:gd name="T7" fmla="*/ 619 h 736"/>
                <a:gd name="T8" fmla="*/ 618 w 736"/>
                <a:gd name="T9" fmla="*/ 580 h 736"/>
              </a:gdLst>
              <a:ahLst/>
              <a:cxnLst>
                <a:cxn ang="0">
                  <a:pos x="T0" y="T1"/>
                </a:cxn>
                <a:cxn ang="0">
                  <a:pos x="T2" y="T3"/>
                </a:cxn>
                <a:cxn ang="0">
                  <a:pos x="T4" y="T5"/>
                </a:cxn>
                <a:cxn ang="0">
                  <a:pos x="T6" y="T7"/>
                </a:cxn>
                <a:cxn ang="0">
                  <a:pos x="T8" y="T9"/>
                </a:cxn>
              </a:cxnLst>
              <a:rect l="0" t="0" r="r" b="b"/>
              <a:pathLst>
                <a:path w="736" h="736">
                  <a:moveTo>
                    <a:pt x="618" y="580"/>
                  </a:moveTo>
                  <a:cubicBezTo>
                    <a:pt x="736" y="442"/>
                    <a:pt x="718" y="235"/>
                    <a:pt x="580" y="118"/>
                  </a:cubicBezTo>
                  <a:cubicBezTo>
                    <a:pt x="442" y="0"/>
                    <a:pt x="234" y="18"/>
                    <a:pt x="117" y="156"/>
                  </a:cubicBezTo>
                  <a:cubicBezTo>
                    <a:pt x="0" y="294"/>
                    <a:pt x="17" y="502"/>
                    <a:pt x="156" y="619"/>
                  </a:cubicBezTo>
                  <a:cubicBezTo>
                    <a:pt x="294" y="736"/>
                    <a:pt x="501" y="719"/>
                    <a:pt x="618" y="5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7" name="Freeform 623"/>
            <p:cNvSpPr/>
            <p:nvPr/>
          </p:nvSpPr>
          <p:spPr bwMode="auto">
            <a:xfrm>
              <a:off x="9374739" y="3993538"/>
              <a:ext cx="1174969" cy="932484"/>
            </a:xfrm>
            <a:custGeom>
              <a:avLst/>
              <a:gdLst>
                <a:gd name="T0" fmla="*/ 495 w 504"/>
                <a:gd name="T1" fmla="*/ 200 h 400"/>
                <a:gd name="T2" fmla="*/ 503 w 504"/>
                <a:gd name="T3" fmla="*/ 124 h 400"/>
                <a:gd name="T4" fmla="*/ 424 w 504"/>
                <a:gd name="T5" fmla="*/ 184 h 400"/>
                <a:gd name="T6" fmla="*/ 360 w 504"/>
                <a:gd name="T7" fmla="*/ 178 h 400"/>
                <a:gd name="T8" fmla="*/ 258 w 504"/>
                <a:gd name="T9" fmla="*/ 178 h 400"/>
                <a:gd name="T10" fmla="*/ 263 w 504"/>
                <a:gd name="T11" fmla="*/ 161 h 400"/>
                <a:gd name="T12" fmla="*/ 270 w 504"/>
                <a:gd name="T13" fmla="*/ 141 h 400"/>
                <a:gd name="T14" fmla="*/ 282 w 504"/>
                <a:gd name="T15" fmla="*/ 107 h 400"/>
                <a:gd name="T16" fmla="*/ 287 w 504"/>
                <a:gd name="T17" fmla="*/ 100 h 400"/>
                <a:gd name="T18" fmla="*/ 320 w 504"/>
                <a:gd name="T19" fmla="*/ 76 h 400"/>
                <a:gd name="T20" fmla="*/ 323 w 504"/>
                <a:gd name="T21" fmla="*/ 42 h 400"/>
                <a:gd name="T22" fmla="*/ 345 w 504"/>
                <a:gd name="T23" fmla="*/ 10 h 400"/>
                <a:gd name="T24" fmla="*/ 363 w 504"/>
                <a:gd name="T25" fmla="*/ 6 h 400"/>
                <a:gd name="T26" fmla="*/ 363 w 504"/>
                <a:gd name="T27" fmla="*/ 2 h 400"/>
                <a:gd name="T28" fmla="*/ 339 w 504"/>
                <a:gd name="T29" fmla="*/ 0 h 400"/>
                <a:gd name="T30" fmla="*/ 317 w 504"/>
                <a:gd name="T31" fmla="*/ 4 h 400"/>
                <a:gd name="T32" fmla="*/ 250 w 504"/>
                <a:gd name="T33" fmla="*/ 54 h 400"/>
                <a:gd name="T34" fmla="*/ 229 w 504"/>
                <a:gd name="T35" fmla="*/ 67 h 400"/>
                <a:gd name="T36" fmla="*/ 249 w 504"/>
                <a:gd name="T37" fmla="*/ 73 h 400"/>
                <a:gd name="T38" fmla="*/ 208 w 504"/>
                <a:gd name="T39" fmla="*/ 117 h 400"/>
                <a:gd name="T40" fmla="*/ 172 w 504"/>
                <a:gd name="T41" fmla="*/ 120 h 400"/>
                <a:gd name="T42" fmla="*/ 187 w 504"/>
                <a:gd name="T43" fmla="*/ 133 h 400"/>
                <a:gd name="T44" fmla="*/ 149 w 504"/>
                <a:gd name="T45" fmla="*/ 177 h 400"/>
                <a:gd name="T46" fmla="*/ 76 w 504"/>
                <a:gd name="T47" fmla="*/ 178 h 400"/>
                <a:gd name="T48" fmla="*/ 5 w 504"/>
                <a:gd name="T49" fmla="*/ 193 h 400"/>
                <a:gd name="T50" fmla="*/ 21 w 504"/>
                <a:gd name="T51" fmla="*/ 214 h 400"/>
                <a:gd name="T52" fmla="*/ 91 w 504"/>
                <a:gd name="T53" fmla="*/ 223 h 400"/>
                <a:gd name="T54" fmla="*/ 151 w 504"/>
                <a:gd name="T55" fmla="*/ 225 h 400"/>
                <a:gd name="T56" fmla="*/ 179 w 504"/>
                <a:gd name="T57" fmla="*/ 269 h 400"/>
                <a:gd name="T58" fmla="*/ 179 w 504"/>
                <a:gd name="T59" fmla="*/ 288 h 400"/>
                <a:gd name="T60" fmla="*/ 217 w 504"/>
                <a:gd name="T61" fmla="*/ 293 h 400"/>
                <a:gd name="T62" fmla="*/ 246 w 504"/>
                <a:gd name="T63" fmla="*/ 329 h 400"/>
                <a:gd name="T64" fmla="*/ 230 w 504"/>
                <a:gd name="T65" fmla="*/ 342 h 400"/>
                <a:gd name="T66" fmla="*/ 266 w 504"/>
                <a:gd name="T67" fmla="*/ 346 h 400"/>
                <a:gd name="T68" fmla="*/ 322 w 504"/>
                <a:gd name="T69" fmla="*/ 398 h 400"/>
                <a:gd name="T70" fmla="*/ 345 w 504"/>
                <a:gd name="T71" fmla="*/ 400 h 400"/>
                <a:gd name="T72" fmla="*/ 369 w 504"/>
                <a:gd name="T73" fmla="*/ 397 h 400"/>
                <a:gd name="T74" fmla="*/ 356 w 504"/>
                <a:gd name="T75" fmla="*/ 393 h 400"/>
                <a:gd name="T76" fmla="*/ 341 w 504"/>
                <a:gd name="T77" fmla="*/ 386 h 400"/>
                <a:gd name="T78" fmla="*/ 319 w 504"/>
                <a:gd name="T79" fmla="*/ 353 h 400"/>
                <a:gd name="T80" fmla="*/ 298 w 504"/>
                <a:gd name="T81" fmla="*/ 319 h 400"/>
                <a:gd name="T82" fmla="*/ 303 w 504"/>
                <a:gd name="T83" fmla="*/ 300 h 400"/>
                <a:gd name="T84" fmla="*/ 277 w 504"/>
                <a:gd name="T85" fmla="*/ 285 h 400"/>
                <a:gd name="T86" fmla="*/ 268 w 504"/>
                <a:gd name="T87" fmla="*/ 255 h 400"/>
                <a:gd name="T88" fmla="*/ 261 w 504"/>
                <a:gd name="T89" fmla="*/ 235 h 400"/>
                <a:gd name="T90" fmla="*/ 344 w 504"/>
                <a:gd name="T91" fmla="*/ 223 h 400"/>
                <a:gd name="T92" fmla="*/ 412 w 504"/>
                <a:gd name="T93" fmla="*/ 218 h 400"/>
                <a:gd name="T94" fmla="*/ 483 w 504"/>
                <a:gd name="T95" fmla="*/ 2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4" h="400">
                  <a:moveTo>
                    <a:pt x="504" y="275"/>
                  </a:moveTo>
                  <a:cubicBezTo>
                    <a:pt x="482" y="204"/>
                    <a:pt x="482" y="204"/>
                    <a:pt x="482" y="204"/>
                  </a:cubicBezTo>
                  <a:cubicBezTo>
                    <a:pt x="490" y="203"/>
                    <a:pt x="495" y="202"/>
                    <a:pt x="495" y="200"/>
                  </a:cubicBezTo>
                  <a:cubicBezTo>
                    <a:pt x="495" y="198"/>
                    <a:pt x="490" y="197"/>
                    <a:pt x="482" y="196"/>
                  </a:cubicBezTo>
                  <a:cubicBezTo>
                    <a:pt x="504" y="125"/>
                    <a:pt x="504" y="125"/>
                    <a:pt x="504" y="125"/>
                  </a:cubicBezTo>
                  <a:cubicBezTo>
                    <a:pt x="504" y="124"/>
                    <a:pt x="504" y="124"/>
                    <a:pt x="503" y="124"/>
                  </a:cubicBezTo>
                  <a:cubicBezTo>
                    <a:pt x="483" y="124"/>
                    <a:pt x="483" y="124"/>
                    <a:pt x="483" y="124"/>
                  </a:cubicBezTo>
                  <a:cubicBezTo>
                    <a:pt x="482" y="124"/>
                    <a:pt x="481" y="124"/>
                    <a:pt x="480" y="125"/>
                  </a:cubicBezTo>
                  <a:cubicBezTo>
                    <a:pt x="424" y="184"/>
                    <a:pt x="424" y="184"/>
                    <a:pt x="424" y="184"/>
                  </a:cubicBezTo>
                  <a:cubicBezTo>
                    <a:pt x="419" y="184"/>
                    <a:pt x="414" y="183"/>
                    <a:pt x="410" y="182"/>
                  </a:cubicBezTo>
                  <a:cubicBezTo>
                    <a:pt x="404" y="181"/>
                    <a:pt x="394" y="180"/>
                    <a:pt x="387" y="179"/>
                  </a:cubicBezTo>
                  <a:cubicBezTo>
                    <a:pt x="381" y="179"/>
                    <a:pt x="369" y="178"/>
                    <a:pt x="360" y="178"/>
                  </a:cubicBezTo>
                  <a:cubicBezTo>
                    <a:pt x="341" y="178"/>
                    <a:pt x="341" y="178"/>
                    <a:pt x="341" y="178"/>
                  </a:cubicBezTo>
                  <a:cubicBezTo>
                    <a:pt x="333" y="178"/>
                    <a:pt x="319" y="177"/>
                    <a:pt x="310" y="177"/>
                  </a:cubicBezTo>
                  <a:cubicBezTo>
                    <a:pt x="258" y="178"/>
                    <a:pt x="258" y="178"/>
                    <a:pt x="258" y="178"/>
                  </a:cubicBezTo>
                  <a:cubicBezTo>
                    <a:pt x="261" y="166"/>
                    <a:pt x="261" y="166"/>
                    <a:pt x="261" y="166"/>
                  </a:cubicBezTo>
                  <a:cubicBezTo>
                    <a:pt x="279" y="161"/>
                    <a:pt x="279" y="161"/>
                    <a:pt x="279" y="161"/>
                  </a:cubicBezTo>
                  <a:cubicBezTo>
                    <a:pt x="263" y="161"/>
                    <a:pt x="263" y="161"/>
                    <a:pt x="263" y="161"/>
                  </a:cubicBezTo>
                  <a:cubicBezTo>
                    <a:pt x="268" y="146"/>
                    <a:pt x="268" y="146"/>
                    <a:pt x="268" y="146"/>
                  </a:cubicBezTo>
                  <a:cubicBezTo>
                    <a:pt x="285" y="141"/>
                    <a:pt x="285" y="141"/>
                    <a:pt x="285" y="141"/>
                  </a:cubicBezTo>
                  <a:cubicBezTo>
                    <a:pt x="270" y="141"/>
                    <a:pt x="270" y="141"/>
                    <a:pt x="270" y="141"/>
                  </a:cubicBezTo>
                  <a:cubicBezTo>
                    <a:pt x="278" y="115"/>
                    <a:pt x="278" y="115"/>
                    <a:pt x="278" y="115"/>
                  </a:cubicBezTo>
                  <a:cubicBezTo>
                    <a:pt x="279" y="114"/>
                    <a:pt x="280" y="111"/>
                    <a:pt x="281" y="110"/>
                  </a:cubicBezTo>
                  <a:cubicBezTo>
                    <a:pt x="282" y="107"/>
                    <a:pt x="282" y="107"/>
                    <a:pt x="282" y="107"/>
                  </a:cubicBezTo>
                  <a:cubicBezTo>
                    <a:pt x="303" y="101"/>
                    <a:pt x="303" y="101"/>
                    <a:pt x="303" y="101"/>
                  </a:cubicBezTo>
                  <a:cubicBezTo>
                    <a:pt x="286" y="101"/>
                    <a:pt x="286" y="101"/>
                    <a:pt x="286" y="101"/>
                  </a:cubicBezTo>
                  <a:cubicBezTo>
                    <a:pt x="287" y="100"/>
                    <a:pt x="287" y="100"/>
                    <a:pt x="287" y="100"/>
                  </a:cubicBezTo>
                  <a:cubicBezTo>
                    <a:pt x="287" y="99"/>
                    <a:pt x="289" y="96"/>
                    <a:pt x="290" y="95"/>
                  </a:cubicBezTo>
                  <a:cubicBezTo>
                    <a:pt x="298" y="82"/>
                    <a:pt x="298" y="82"/>
                    <a:pt x="298" y="82"/>
                  </a:cubicBezTo>
                  <a:cubicBezTo>
                    <a:pt x="320" y="76"/>
                    <a:pt x="320" y="76"/>
                    <a:pt x="320" y="76"/>
                  </a:cubicBezTo>
                  <a:cubicBezTo>
                    <a:pt x="302" y="76"/>
                    <a:pt x="302" y="76"/>
                    <a:pt x="302" y="76"/>
                  </a:cubicBezTo>
                  <a:cubicBezTo>
                    <a:pt x="320" y="47"/>
                    <a:pt x="320" y="47"/>
                    <a:pt x="320" y="47"/>
                  </a:cubicBezTo>
                  <a:cubicBezTo>
                    <a:pt x="321" y="45"/>
                    <a:pt x="322" y="43"/>
                    <a:pt x="323" y="42"/>
                  </a:cubicBezTo>
                  <a:cubicBezTo>
                    <a:pt x="339" y="19"/>
                    <a:pt x="339" y="19"/>
                    <a:pt x="339" y="19"/>
                  </a:cubicBezTo>
                  <a:cubicBezTo>
                    <a:pt x="340" y="17"/>
                    <a:pt x="341" y="15"/>
                    <a:pt x="342" y="14"/>
                  </a:cubicBezTo>
                  <a:cubicBezTo>
                    <a:pt x="345" y="10"/>
                    <a:pt x="345" y="10"/>
                    <a:pt x="345" y="10"/>
                  </a:cubicBezTo>
                  <a:cubicBezTo>
                    <a:pt x="346" y="9"/>
                    <a:pt x="348" y="8"/>
                    <a:pt x="350" y="7"/>
                  </a:cubicBezTo>
                  <a:cubicBezTo>
                    <a:pt x="357" y="7"/>
                    <a:pt x="357" y="7"/>
                    <a:pt x="357" y="7"/>
                  </a:cubicBezTo>
                  <a:cubicBezTo>
                    <a:pt x="359" y="7"/>
                    <a:pt x="362" y="6"/>
                    <a:pt x="363" y="6"/>
                  </a:cubicBezTo>
                  <a:cubicBezTo>
                    <a:pt x="369" y="4"/>
                    <a:pt x="369" y="4"/>
                    <a:pt x="369" y="4"/>
                  </a:cubicBezTo>
                  <a:cubicBezTo>
                    <a:pt x="371" y="4"/>
                    <a:pt x="371" y="3"/>
                    <a:pt x="369" y="3"/>
                  </a:cubicBezTo>
                  <a:cubicBezTo>
                    <a:pt x="363" y="2"/>
                    <a:pt x="363" y="2"/>
                    <a:pt x="363" y="2"/>
                  </a:cubicBezTo>
                  <a:cubicBezTo>
                    <a:pt x="361" y="1"/>
                    <a:pt x="358" y="1"/>
                    <a:pt x="357" y="1"/>
                  </a:cubicBezTo>
                  <a:cubicBezTo>
                    <a:pt x="346" y="0"/>
                    <a:pt x="346" y="0"/>
                    <a:pt x="346" y="0"/>
                  </a:cubicBezTo>
                  <a:cubicBezTo>
                    <a:pt x="344" y="0"/>
                    <a:pt x="341" y="0"/>
                    <a:pt x="339" y="0"/>
                  </a:cubicBezTo>
                  <a:cubicBezTo>
                    <a:pt x="329" y="1"/>
                    <a:pt x="329" y="1"/>
                    <a:pt x="329" y="1"/>
                  </a:cubicBezTo>
                  <a:cubicBezTo>
                    <a:pt x="328" y="1"/>
                    <a:pt x="325" y="1"/>
                    <a:pt x="323" y="2"/>
                  </a:cubicBezTo>
                  <a:cubicBezTo>
                    <a:pt x="317" y="4"/>
                    <a:pt x="317" y="4"/>
                    <a:pt x="317" y="4"/>
                  </a:cubicBezTo>
                  <a:cubicBezTo>
                    <a:pt x="315" y="4"/>
                    <a:pt x="313" y="6"/>
                    <a:pt x="311" y="7"/>
                  </a:cubicBezTo>
                  <a:cubicBezTo>
                    <a:pt x="265" y="57"/>
                    <a:pt x="265" y="57"/>
                    <a:pt x="265" y="57"/>
                  </a:cubicBezTo>
                  <a:cubicBezTo>
                    <a:pt x="261" y="55"/>
                    <a:pt x="256" y="54"/>
                    <a:pt x="250" y="54"/>
                  </a:cubicBezTo>
                  <a:cubicBezTo>
                    <a:pt x="235" y="54"/>
                    <a:pt x="235" y="54"/>
                    <a:pt x="235" y="54"/>
                  </a:cubicBezTo>
                  <a:cubicBezTo>
                    <a:pt x="232" y="54"/>
                    <a:pt x="229" y="56"/>
                    <a:pt x="229" y="60"/>
                  </a:cubicBezTo>
                  <a:cubicBezTo>
                    <a:pt x="229" y="67"/>
                    <a:pt x="229" y="67"/>
                    <a:pt x="229" y="67"/>
                  </a:cubicBezTo>
                  <a:cubicBezTo>
                    <a:pt x="229" y="70"/>
                    <a:pt x="232" y="73"/>
                    <a:pt x="235" y="73"/>
                  </a:cubicBezTo>
                  <a:cubicBezTo>
                    <a:pt x="244" y="73"/>
                    <a:pt x="244" y="73"/>
                    <a:pt x="244" y="73"/>
                  </a:cubicBezTo>
                  <a:cubicBezTo>
                    <a:pt x="246" y="73"/>
                    <a:pt x="248" y="73"/>
                    <a:pt x="249" y="73"/>
                  </a:cubicBezTo>
                  <a:cubicBezTo>
                    <a:pt x="222" y="102"/>
                    <a:pt x="222" y="102"/>
                    <a:pt x="222" y="102"/>
                  </a:cubicBezTo>
                  <a:cubicBezTo>
                    <a:pt x="221" y="104"/>
                    <a:pt x="219" y="106"/>
                    <a:pt x="218" y="107"/>
                  </a:cubicBezTo>
                  <a:cubicBezTo>
                    <a:pt x="208" y="117"/>
                    <a:pt x="208" y="117"/>
                    <a:pt x="208" y="117"/>
                  </a:cubicBezTo>
                  <a:cubicBezTo>
                    <a:pt x="204" y="115"/>
                    <a:pt x="199" y="114"/>
                    <a:pt x="193" y="114"/>
                  </a:cubicBezTo>
                  <a:cubicBezTo>
                    <a:pt x="178" y="114"/>
                    <a:pt x="178" y="114"/>
                    <a:pt x="178" y="114"/>
                  </a:cubicBezTo>
                  <a:cubicBezTo>
                    <a:pt x="175" y="114"/>
                    <a:pt x="172" y="116"/>
                    <a:pt x="172" y="120"/>
                  </a:cubicBezTo>
                  <a:cubicBezTo>
                    <a:pt x="172" y="127"/>
                    <a:pt x="172" y="127"/>
                    <a:pt x="172" y="127"/>
                  </a:cubicBezTo>
                  <a:cubicBezTo>
                    <a:pt x="172" y="130"/>
                    <a:pt x="175" y="133"/>
                    <a:pt x="178" y="133"/>
                  </a:cubicBezTo>
                  <a:cubicBezTo>
                    <a:pt x="187" y="133"/>
                    <a:pt x="187" y="133"/>
                    <a:pt x="187" y="133"/>
                  </a:cubicBezTo>
                  <a:cubicBezTo>
                    <a:pt x="189" y="133"/>
                    <a:pt x="191" y="133"/>
                    <a:pt x="192" y="133"/>
                  </a:cubicBezTo>
                  <a:cubicBezTo>
                    <a:pt x="152" y="174"/>
                    <a:pt x="152" y="174"/>
                    <a:pt x="152" y="174"/>
                  </a:cubicBezTo>
                  <a:cubicBezTo>
                    <a:pt x="151" y="175"/>
                    <a:pt x="150" y="176"/>
                    <a:pt x="149" y="177"/>
                  </a:cubicBezTo>
                  <a:cubicBezTo>
                    <a:pt x="121" y="177"/>
                    <a:pt x="121" y="177"/>
                    <a:pt x="121" y="177"/>
                  </a:cubicBezTo>
                  <a:cubicBezTo>
                    <a:pt x="113" y="177"/>
                    <a:pt x="98" y="178"/>
                    <a:pt x="90" y="178"/>
                  </a:cubicBezTo>
                  <a:cubicBezTo>
                    <a:pt x="76" y="178"/>
                    <a:pt x="76" y="178"/>
                    <a:pt x="76" y="178"/>
                  </a:cubicBezTo>
                  <a:cubicBezTo>
                    <a:pt x="67" y="178"/>
                    <a:pt x="55" y="179"/>
                    <a:pt x="48" y="180"/>
                  </a:cubicBezTo>
                  <a:cubicBezTo>
                    <a:pt x="41" y="181"/>
                    <a:pt x="29" y="184"/>
                    <a:pt x="22" y="186"/>
                  </a:cubicBezTo>
                  <a:cubicBezTo>
                    <a:pt x="15" y="188"/>
                    <a:pt x="7" y="192"/>
                    <a:pt x="5" y="193"/>
                  </a:cubicBezTo>
                  <a:cubicBezTo>
                    <a:pt x="3" y="195"/>
                    <a:pt x="1" y="197"/>
                    <a:pt x="0" y="199"/>
                  </a:cubicBezTo>
                  <a:cubicBezTo>
                    <a:pt x="0" y="201"/>
                    <a:pt x="2" y="204"/>
                    <a:pt x="5" y="207"/>
                  </a:cubicBezTo>
                  <a:cubicBezTo>
                    <a:pt x="7" y="209"/>
                    <a:pt x="15" y="212"/>
                    <a:pt x="21" y="214"/>
                  </a:cubicBezTo>
                  <a:cubicBezTo>
                    <a:pt x="28" y="216"/>
                    <a:pt x="39" y="219"/>
                    <a:pt x="46" y="220"/>
                  </a:cubicBezTo>
                  <a:cubicBezTo>
                    <a:pt x="53" y="221"/>
                    <a:pt x="66" y="222"/>
                    <a:pt x="75" y="223"/>
                  </a:cubicBezTo>
                  <a:cubicBezTo>
                    <a:pt x="91" y="223"/>
                    <a:pt x="91" y="223"/>
                    <a:pt x="91" y="223"/>
                  </a:cubicBezTo>
                  <a:cubicBezTo>
                    <a:pt x="99" y="223"/>
                    <a:pt x="114" y="223"/>
                    <a:pt x="122" y="223"/>
                  </a:cubicBezTo>
                  <a:cubicBezTo>
                    <a:pt x="150" y="224"/>
                    <a:pt x="150" y="224"/>
                    <a:pt x="150" y="224"/>
                  </a:cubicBezTo>
                  <a:cubicBezTo>
                    <a:pt x="150" y="224"/>
                    <a:pt x="151" y="225"/>
                    <a:pt x="151" y="225"/>
                  </a:cubicBezTo>
                  <a:cubicBezTo>
                    <a:pt x="194" y="269"/>
                    <a:pt x="194" y="269"/>
                    <a:pt x="194" y="269"/>
                  </a:cubicBezTo>
                  <a:cubicBezTo>
                    <a:pt x="192" y="269"/>
                    <a:pt x="190" y="269"/>
                    <a:pt x="188" y="269"/>
                  </a:cubicBezTo>
                  <a:cubicBezTo>
                    <a:pt x="179" y="269"/>
                    <a:pt x="179" y="269"/>
                    <a:pt x="179" y="269"/>
                  </a:cubicBezTo>
                  <a:cubicBezTo>
                    <a:pt x="175" y="269"/>
                    <a:pt x="172" y="272"/>
                    <a:pt x="172" y="275"/>
                  </a:cubicBezTo>
                  <a:cubicBezTo>
                    <a:pt x="172" y="282"/>
                    <a:pt x="172" y="282"/>
                    <a:pt x="172" y="282"/>
                  </a:cubicBezTo>
                  <a:cubicBezTo>
                    <a:pt x="172" y="286"/>
                    <a:pt x="175" y="288"/>
                    <a:pt x="179" y="288"/>
                  </a:cubicBezTo>
                  <a:cubicBezTo>
                    <a:pt x="194" y="288"/>
                    <a:pt x="194" y="288"/>
                    <a:pt x="194" y="288"/>
                  </a:cubicBezTo>
                  <a:cubicBezTo>
                    <a:pt x="200" y="288"/>
                    <a:pt x="205" y="287"/>
                    <a:pt x="209" y="285"/>
                  </a:cubicBezTo>
                  <a:cubicBezTo>
                    <a:pt x="217" y="293"/>
                    <a:pt x="217" y="293"/>
                    <a:pt x="217" y="293"/>
                  </a:cubicBezTo>
                  <a:cubicBezTo>
                    <a:pt x="218" y="294"/>
                    <a:pt x="220" y="296"/>
                    <a:pt x="221" y="297"/>
                  </a:cubicBezTo>
                  <a:cubicBezTo>
                    <a:pt x="251" y="329"/>
                    <a:pt x="251" y="329"/>
                    <a:pt x="251" y="329"/>
                  </a:cubicBezTo>
                  <a:cubicBezTo>
                    <a:pt x="249" y="329"/>
                    <a:pt x="247" y="329"/>
                    <a:pt x="246" y="329"/>
                  </a:cubicBezTo>
                  <a:cubicBezTo>
                    <a:pt x="237" y="329"/>
                    <a:pt x="237" y="329"/>
                    <a:pt x="237" y="329"/>
                  </a:cubicBezTo>
                  <a:cubicBezTo>
                    <a:pt x="233" y="329"/>
                    <a:pt x="230" y="332"/>
                    <a:pt x="230" y="335"/>
                  </a:cubicBezTo>
                  <a:cubicBezTo>
                    <a:pt x="230" y="342"/>
                    <a:pt x="230" y="342"/>
                    <a:pt x="230" y="342"/>
                  </a:cubicBezTo>
                  <a:cubicBezTo>
                    <a:pt x="230" y="346"/>
                    <a:pt x="233" y="348"/>
                    <a:pt x="237" y="348"/>
                  </a:cubicBezTo>
                  <a:cubicBezTo>
                    <a:pt x="252" y="348"/>
                    <a:pt x="252" y="348"/>
                    <a:pt x="252" y="348"/>
                  </a:cubicBezTo>
                  <a:cubicBezTo>
                    <a:pt x="257" y="348"/>
                    <a:pt x="263" y="347"/>
                    <a:pt x="266" y="346"/>
                  </a:cubicBezTo>
                  <a:cubicBezTo>
                    <a:pt x="311" y="393"/>
                    <a:pt x="311" y="393"/>
                    <a:pt x="311" y="393"/>
                  </a:cubicBezTo>
                  <a:cubicBezTo>
                    <a:pt x="312" y="394"/>
                    <a:pt x="314" y="395"/>
                    <a:pt x="316" y="396"/>
                  </a:cubicBezTo>
                  <a:cubicBezTo>
                    <a:pt x="322" y="398"/>
                    <a:pt x="322" y="398"/>
                    <a:pt x="322" y="398"/>
                  </a:cubicBezTo>
                  <a:cubicBezTo>
                    <a:pt x="324" y="398"/>
                    <a:pt x="327" y="399"/>
                    <a:pt x="329" y="399"/>
                  </a:cubicBezTo>
                  <a:cubicBezTo>
                    <a:pt x="339" y="400"/>
                    <a:pt x="339" y="400"/>
                    <a:pt x="339" y="400"/>
                  </a:cubicBezTo>
                  <a:cubicBezTo>
                    <a:pt x="340" y="400"/>
                    <a:pt x="343" y="400"/>
                    <a:pt x="345" y="400"/>
                  </a:cubicBezTo>
                  <a:cubicBezTo>
                    <a:pt x="356" y="399"/>
                    <a:pt x="356" y="399"/>
                    <a:pt x="356" y="399"/>
                  </a:cubicBezTo>
                  <a:cubicBezTo>
                    <a:pt x="358" y="399"/>
                    <a:pt x="361" y="398"/>
                    <a:pt x="362" y="398"/>
                  </a:cubicBezTo>
                  <a:cubicBezTo>
                    <a:pt x="369" y="397"/>
                    <a:pt x="369" y="397"/>
                    <a:pt x="369" y="397"/>
                  </a:cubicBezTo>
                  <a:cubicBezTo>
                    <a:pt x="370" y="396"/>
                    <a:pt x="370" y="396"/>
                    <a:pt x="369" y="395"/>
                  </a:cubicBezTo>
                  <a:cubicBezTo>
                    <a:pt x="363" y="394"/>
                    <a:pt x="363" y="394"/>
                    <a:pt x="363" y="394"/>
                  </a:cubicBezTo>
                  <a:cubicBezTo>
                    <a:pt x="361" y="393"/>
                    <a:pt x="358" y="393"/>
                    <a:pt x="356" y="393"/>
                  </a:cubicBezTo>
                  <a:cubicBezTo>
                    <a:pt x="349" y="392"/>
                    <a:pt x="349" y="392"/>
                    <a:pt x="349" y="392"/>
                  </a:cubicBezTo>
                  <a:cubicBezTo>
                    <a:pt x="347" y="392"/>
                    <a:pt x="345" y="391"/>
                    <a:pt x="344" y="389"/>
                  </a:cubicBezTo>
                  <a:cubicBezTo>
                    <a:pt x="341" y="386"/>
                    <a:pt x="341" y="386"/>
                    <a:pt x="341" y="386"/>
                  </a:cubicBezTo>
                  <a:cubicBezTo>
                    <a:pt x="340" y="385"/>
                    <a:pt x="339" y="382"/>
                    <a:pt x="338" y="381"/>
                  </a:cubicBezTo>
                  <a:cubicBezTo>
                    <a:pt x="322" y="358"/>
                    <a:pt x="322" y="358"/>
                    <a:pt x="322" y="358"/>
                  </a:cubicBezTo>
                  <a:cubicBezTo>
                    <a:pt x="321" y="356"/>
                    <a:pt x="320" y="354"/>
                    <a:pt x="319" y="353"/>
                  </a:cubicBezTo>
                  <a:cubicBezTo>
                    <a:pt x="302" y="325"/>
                    <a:pt x="302" y="325"/>
                    <a:pt x="302" y="325"/>
                  </a:cubicBezTo>
                  <a:cubicBezTo>
                    <a:pt x="320" y="325"/>
                    <a:pt x="320" y="325"/>
                    <a:pt x="320" y="325"/>
                  </a:cubicBezTo>
                  <a:cubicBezTo>
                    <a:pt x="298" y="319"/>
                    <a:pt x="298" y="319"/>
                    <a:pt x="298" y="319"/>
                  </a:cubicBezTo>
                  <a:cubicBezTo>
                    <a:pt x="289" y="305"/>
                    <a:pt x="289" y="305"/>
                    <a:pt x="289" y="305"/>
                  </a:cubicBezTo>
                  <a:cubicBezTo>
                    <a:pt x="288" y="303"/>
                    <a:pt x="287" y="301"/>
                    <a:pt x="286" y="300"/>
                  </a:cubicBezTo>
                  <a:cubicBezTo>
                    <a:pt x="303" y="300"/>
                    <a:pt x="303" y="300"/>
                    <a:pt x="303" y="300"/>
                  </a:cubicBezTo>
                  <a:cubicBezTo>
                    <a:pt x="282" y="294"/>
                    <a:pt x="282" y="294"/>
                    <a:pt x="282" y="294"/>
                  </a:cubicBezTo>
                  <a:cubicBezTo>
                    <a:pt x="280" y="290"/>
                    <a:pt x="280" y="290"/>
                    <a:pt x="280" y="290"/>
                  </a:cubicBezTo>
                  <a:cubicBezTo>
                    <a:pt x="279" y="289"/>
                    <a:pt x="278" y="286"/>
                    <a:pt x="277" y="285"/>
                  </a:cubicBezTo>
                  <a:cubicBezTo>
                    <a:pt x="269" y="260"/>
                    <a:pt x="269" y="260"/>
                    <a:pt x="269" y="260"/>
                  </a:cubicBezTo>
                  <a:cubicBezTo>
                    <a:pt x="286" y="260"/>
                    <a:pt x="286" y="260"/>
                    <a:pt x="286" y="260"/>
                  </a:cubicBezTo>
                  <a:cubicBezTo>
                    <a:pt x="268" y="255"/>
                    <a:pt x="268" y="255"/>
                    <a:pt x="268" y="255"/>
                  </a:cubicBezTo>
                  <a:cubicBezTo>
                    <a:pt x="263" y="240"/>
                    <a:pt x="263" y="240"/>
                    <a:pt x="263" y="240"/>
                  </a:cubicBezTo>
                  <a:cubicBezTo>
                    <a:pt x="279" y="240"/>
                    <a:pt x="279" y="240"/>
                    <a:pt x="279" y="240"/>
                  </a:cubicBezTo>
                  <a:cubicBezTo>
                    <a:pt x="261" y="235"/>
                    <a:pt x="261" y="235"/>
                    <a:pt x="261" y="235"/>
                  </a:cubicBezTo>
                  <a:cubicBezTo>
                    <a:pt x="257" y="223"/>
                    <a:pt x="257" y="223"/>
                    <a:pt x="257" y="223"/>
                  </a:cubicBezTo>
                  <a:cubicBezTo>
                    <a:pt x="313" y="223"/>
                    <a:pt x="313" y="223"/>
                    <a:pt x="313" y="223"/>
                  </a:cubicBezTo>
                  <a:cubicBezTo>
                    <a:pt x="321" y="223"/>
                    <a:pt x="336" y="223"/>
                    <a:pt x="344" y="223"/>
                  </a:cubicBezTo>
                  <a:cubicBezTo>
                    <a:pt x="362" y="222"/>
                    <a:pt x="362" y="222"/>
                    <a:pt x="362" y="222"/>
                  </a:cubicBezTo>
                  <a:cubicBezTo>
                    <a:pt x="370" y="222"/>
                    <a:pt x="383" y="222"/>
                    <a:pt x="389" y="221"/>
                  </a:cubicBezTo>
                  <a:cubicBezTo>
                    <a:pt x="395" y="221"/>
                    <a:pt x="406" y="219"/>
                    <a:pt x="412" y="218"/>
                  </a:cubicBezTo>
                  <a:cubicBezTo>
                    <a:pt x="415" y="218"/>
                    <a:pt x="420" y="217"/>
                    <a:pt x="425" y="216"/>
                  </a:cubicBezTo>
                  <a:cubicBezTo>
                    <a:pt x="480" y="275"/>
                    <a:pt x="480" y="275"/>
                    <a:pt x="480" y="275"/>
                  </a:cubicBezTo>
                  <a:cubicBezTo>
                    <a:pt x="481" y="276"/>
                    <a:pt x="482" y="276"/>
                    <a:pt x="483" y="276"/>
                  </a:cubicBezTo>
                  <a:cubicBezTo>
                    <a:pt x="503" y="276"/>
                    <a:pt x="503" y="276"/>
                    <a:pt x="503" y="276"/>
                  </a:cubicBezTo>
                  <a:cubicBezTo>
                    <a:pt x="504" y="276"/>
                    <a:pt x="504" y="276"/>
                    <a:pt x="504" y="275"/>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588" name="Freeform 622"/>
            <p:cNvSpPr/>
            <p:nvPr/>
          </p:nvSpPr>
          <p:spPr bwMode="auto">
            <a:xfrm>
              <a:off x="6331025" y="3711626"/>
              <a:ext cx="1377040" cy="1377040"/>
            </a:xfrm>
            <a:custGeom>
              <a:avLst/>
              <a:gdLst>
                <a:gd name="T0" fmla="*/ 618 w 736"/>
                <a:gd name="T1" fmla="*/ 580 h 736"/>
                <a:gd name="T2" fmla="*/ 580 w 736"/>
                <a:gd name="T3" fmla="*/ 118 h 736"/>
                <a:gd name="T4" fmla="*/ 117 w 736"/>
                <a:gd name="T5" fmla="*/ 156 h 736"/>
                <a:gd name="T6" fmla="*/ 156 w 736"/>
                <a:gd name="T7" fmla="*/ 619 h 736"/>
                <a:gd name="T8" fmla="*/ 618 w 736"/>
                <a:gd name="T9" fmla="*/ 580 h 736"/>
              </a:gdLst>
              <a:ahLst/>
              <a:cxnLst>
                <a:cxn ang="0">
                  <a:pos x="T0" y="T1"/>
                </a:cxn>
                <a:cxn ang="0">
                  <a:pos x="T2" y="T3"/>
                </a:cxn>
                <a:cxn ang="0">
                  <a:pos x="T4" y="T5"/>
                </a:cxn>
                <a:cxn ang="0">
                  <a:pos x="T6" y="T7"/>
                </a:cxn>
                <a:cxn ang="0">
                  <a:pos x="T8" y="T9"/>
                </a:cxn>
              </a:cxnLst>
              <a:rect l="0" t="0" r="r" b="b"/>
              <a:pathLst>
                <a:path w="736" h="736">
                  <a:moveTo>
                    <a:pt x="618" y="580"/>
                  </a:moveTo>
                  <a:cubicBezTo>
                    <a:pt x="736" y="442"/>
                    <a:pt x="718" y="235"/>
                    <a:pt x="580" y="118"/>
                  </a:cubicBezTo>
                  <a:cubicBezTo>
                    <a:pt x="442" y="0"/>
                    <a:pt x="234" y="18"/>
                    <a:pt x="117" y="156"/>
                  </a:cubicBezTo>
                  <a:cubicBezTo>
                    <a:pt x="0" y="294"/>
                    <a:pt x="17" y="502"/>
                    <a:pt x="156" y="619"/>
                  </a:cubicBezTo>
                  <a:cubicBezTo>
                    <a:pt x="294" y="736"/>
                    <a:pt x="501" y="719"/>
                    <a:pt x="618" y="5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9" name="Freeform 627"/>
            <p:cNvSpPr/>
            <p:nvPr/>
          </p:nvSpPr>
          <p:spPr bwMode="auto">
            <a:xfrm>
              <a:off x="6457031" y="4277874"/>
              <a:ext cx="1003948" cy="263057"/>
            </a:xfrm>
            <a:custGeom>
              <a:avLst/>
              <a:gdLst>
                <a:gd name="T0" fmla="*/ 255 w 255"/>
                <a:gd name="T1" fmla="*/ 57 h 67"/>
                <a:gd name="T2" fmla="*/ 254 w 255"/>
                <a:gd name="T3" fmla="*/ 55 h 67"/>
                <a:gd name="T4" fmla="*/ 253 w 255"/>
                <a:gd name="T5" fmla="*/ 58 h 67"/>
                <a:gd name="T6" fmla="*/ 245 w 255"/>
                <a:gd name="T7" fmla="*/ 58 h 67"/>
                <a:gd name="T8" fmla="*/ 245 w 255"/>
                <a:gd name="T9" fmla="*/ 57 h 67"/>
                <a:gd name="T10" fmla="*/ 254 w 255"/>
                <a:gd name="T11" fmla="*/ 51 h 67"/>
                <a:gd name="T12" fmla="*/ 253 w 255"/>
                <a:gd name="T13" fmla="*/ 45 h 67"/>
                <a:gd name="T14" fmla="*/ 248 w 255"/>
                <a:gd name="T15" fmla="*/ 39 h 67"/>
                <a:gd name="T16" fmla="*/ 233 w 255"/>
                <a:gd name="T17" fmla="*/ 35 h 67"/>
                <a:gd name="T18" fmla="*/ 220 w 255"/>
                <a:gd name="T19" fmla="*/ 33 h 67"/>
                <a:gd name="T20" fmla="*/ 213 w 255"/>
                <a:gd name="T21" fmla="*/ 26 h 67"/>
                <a:gd name="T22" fmla="*/ 218 w 255"/>
                <a:gd name="T23" fmla="*/ 22 h 67"/>
                <a:gd name="T24" fmla="*/ 234 w 255"/>
                <a:gd name="T25" fmla="*/ 21 h 67"/>
                <a:gd name="T26" fmla="*/ 237 w 255"/>
                <a:gd name="T27" fmla="*/ 20 h 67"/>
                <a:gd name="T28" fmla="*/ 234 w 255"/>
                <a:gd name="T29" fmla="*/ 17 h 67"/>
                <a:gd name="T30" fmla="*/ 218 w 255"/>
                <a:gd name="T31" fmla="*/ 15 h 67"/>
                <a:gd name="T32" fmla="*/ 217 w 255"/>
                <a:gd name="T33" fmla="*/ 13 h 67"/>
                <a:gd name="T34" fmla="*/ 219 w 255"/>
                <a:gd name="T35" fmla="*/ 8 h 67"/>
                <a:gd name="T36" fmla="*/ 228 w 255"/>
                <a:gd name="T37" fmla="*/ 1 h 67"/>
                <a:gd name="T38" fmla="*/ 226 w 255"/>
                <a:gd name="T39" fmla="*/ 0 h 67"/>
                <a:gd name="T40" fmla="*/ 224 w 255"/>
                <a:gd name="T41" fmla="*/ 0 h 67"/>
                <a:gd name="T42" fmla="*/ 222 w 255"/>
                <a:gd name="T43" fmla="*/ 1 h 67"/>
                <a:gd name="T44" fmla="*/ 219 w 255"/>
                <a:gd name="T45" fmla="*/ 4 h 67"/>
                <a:gd name="T46" fmla="*/ 212 w 255"/>
                <a:gd name="T47" fmla="*/ 9 h 67"/>
                <a:gd name="T48" fmla="*/ 211 w 255"/>
                <a:gd name="T49" fmla="*/ 9 h 67"/>
                <a:gd name="T50" fmla="*/ 198 w 255"/>
                <a:gd name="T51" fmla="*/ 7 h 67"/>
                <a:gd name="T52" fmla="*/ 185 w 255"/>
                <a:gd name="T53" fmla="*/ 5 h 67"/>
                <a:gd name="T54" fmla="*/ 181 w 255"/>
                <a:gd name="T55" fmla="*/ 4 h 67"/>
                <a:gd name="T56" fmla="*/ 176 w 255"/>
                <a:gd name="T57" fmla="*/ 4 h 67"/>
                <a:gd name="T58" fmla="*/ 172 w 255"/>
                <a:gd name="T59" fmla="*/ 5 h 67"/>
                <a:gd name="T60" fmla="*/ 158 w 255"/>
                <a:gd name="T61" fmla="*/ 9 h 67"/>
                <a:gd name="T62" fmla="*/ 136 w 255"/>
                <a:gd name="T63" fmla="*/ 15 h 67"/>
                <a:gd name="T64" fmla="*/ 112 w 255"/>
                <a:gd name="T65" fmla="*/ 25 h 67"/>
                <a:gd name="T66" fmla="*/ 95 w 255"/>
                <a:gd name="T67" fmla="*/ 26 h 67"/>
                <a:gd name="T68" fmla="*/ 65 w 255"/>
                <a:gd name="T69" fmla="*/ 27 h 67"/>
                <a:gd name="T70" fmla="*/ 38 w 255"/>
                <a:gd name="T71" fmla="*/ 28 h 67"/>
                <a:gd name="T72" fmla="*/ 21 w 255"/>
                <a:gd name="T73" fmla="*/ 29 h 67"/>
                <a:gd name="T74" fmla="*/ 7 w 255"/>
                <a:gd name="T75" fmla="*/ 32 h 67"/>
                <a:gd name="T76" fmla="*/ 0 w 255"/>
                <a:gd name="T77" fmla="*/ 33 h 67"/>
                <a:gd name="T78" fmla="*/ 12 w 255"/>
                <a:gd name="T79" fmla="*/ 43 h 67"/>
                <a:gd name="T80" fmla="*/ 33 w 255"/>
                <a:gd name="T81" fmla="*/ 58 h 67"/>
                <a:gd name="T82" fmla="*/ 56 w 255"/>
                <a:gd name="T83" fmla="*/ 65 h 67"/>
                <a:gd name="T84" fmla="*/ 115 w 255"/>
                <a:gd name="T85" fmla="*/ 66 h 67"/>
                <a:gd name="T86" fmla="*/ 163 w 255"/>
                <a:gd name="T87" fmla="*/ 65 h 67"/>
                <a:gd name="T88" fmla="*/ 223 w 255"/>
                <a:gd name="T89" fmla="*/ 64 h 67"/>
                <a:gd name="T90" fmla="*/ 241 w 255"/>
                <a:gd name="T91" fmla="*/ 61 h 67"/>
                <a:gd name="T92" fmla="*/ 243 w 255"/>
                <a:gd name="T93" fmla="*/ 60 h 67"/>
                <a:gd name="T94" fmla="*/ 246 w 255"/>
                <a:gd name="T95" fmla="*/ 62 h 67"/>
                <a:gd name="T96" fmla="*/ 250 w 255"/>
                <a:gd name="T97" fmla="*/ 65 h 67"/>
                <a:gd name="T98" fmla="*/ 251 w 255"/>
                <a:gd name="T99" fmla="*/ 63 h 67"/>
                <a:gd name="T100" fmla="*/ 252 w 255"/>
                <a:gd name="T101" fmla="*/ 61 h 67"/>
                <a:gd name="T102" fmla="*/ 253 w 255"/>
                <a:gd name="T103" fmla="*/ 65 h 67"/>
                <a:gd name="T104" fmla="*/ 255 w 255"/>
                <a:gd name="T105" fmla="*/ 63 h 67"/>
                <a:gd name="T106" fmla="*/ 255 w 255"/>
                <a:gd name="T107"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5" h="67">
                  <a:moveTo>
                    <a:pt x="255" y="60"/>
                  </a:moveTo>
                  <a:cubicBezTo>
                    <a:pt x="255" y="59"/>
                    <a:pt x="255" y="58"/>
                    <a:pt x="255" y="57"/>
                  </a:cubicBezTo>
                  <a:cubicBezTo>
                    <a:pt x="255" y="57"/>
                    <a:pt x="255" y="57"/>
                    <a:pt x="255" y="57"/>
                  </a:cubicBezTo>
                  <a:cubicBezTo>
                    <a:pt x="255" y="56"/>
                    <a:pt x="254" y="55"/>
                    <a:pt x="254" y="55"/>
                  </a:cubicBezTo>
                  <a:cubicBezTo>
                    <a:pt x="254" y="55"/>
                    <a:pt x="253" y="56"/>
                    <a:pt x="253" y="57"/>
                  </a:cubicBezTo>
                  <a:cubicBezTo>
                    <a:pt x="253" y="57"/>
                    <a:pt x="253" y="58"/>
                    <a:pt x="253" y="58"/>
                  </a:cubicBezTo>
                  <a:cubicBezTo>
                    <a:pt x="252" y="58"/>
                    <a:pt x="252" y="59"/>
                    <a:pt x="252" y="59"/>
                  </a:cubicBezTo>
                  <a:cubicBezTo>
                    <a:pt x="245" y="58"/>
                    <a:pt x="245" y="58"/>
                    <a:pt x="245" y="58"/>
                  </a:cubicBezTo>
                  <a:cubicBezTo>
                    <a:pt x="244" y="58"/>
                    <a:pt x="244" y="58"/>
                    <a:pt x="244" y="58"/>
                  </a:cubicBezTo>
                  <a:cubicBezTo>
                    <a:pt x="245" y="58"/>
                    <a:pt x="245" y="58"/>
                    <a:pt x="245" y="57"/>
                  </a:cubicBezTo>
                  <a:cubicBezTo>
                    <a:pt x="247" y="56"/>
                    <a:pt x="249" y="55"/>
                    <a:pt x="251" y="54"/>
                  </a:cubicBezTo>
                  <a:cubicBezTo>
                    <a:pt x="252" y="53"/>
                    <a:pt x="254" y="52"/>
                    <a:pt x="254" y="51"/>
                  </a:cubicBezTo>
                  <a:cubicBezTo>
                    <a:pt x="255" y="50"/>
                    <a:pt x="255" y="49"/>
                    <a:pt x="254" y="48"/>
                  </a:cubicBezTo>
                  <a:cubicBezTo>
                    <a:pt x="254" y="47"/>
                    <a:pt x="254" y="46"/>
                    <a:pt x="253" y="45"/>
                  </a:cubicBezTo>
                  <a:cubicBezTo>
                    <a:pt x="253" y="45"/>
                    <a:pt x="252" y="43"/>
                    <a:pt x="252" y="42"/>
                  </a:cubicBezTo>
                  <a:cubicBezTo>
                    <a:pt x="251" y="42"/>
                    <a:pt x="249" y="40"/>
                    <a:pt x="248" y="39"/>
                  </a:cubicBezTo>
                  <a:cubicBezTo>
                    <a:pt x="247" y="37"/>
                    <a:pt x="246" y="36"/>
                    <a:pt x="245" y="36"/>
                  </a:cubicBezTo>
                  <a:cubicBezTo>
                    <a:pt x="244" y="36"/>
                    <a:pt x="239" y="35"/>
                    <a:pt x="233" y="35"/>
                  </a:cubicBezTo>
                  <a:cubicBezTo>
                    <a:pt x="229" y="35"/>
                    <a:pt x="224" y="34"/>
                    <a:pt x="220" y="34"/>
                  </a:cubicBezTo>
                  <a:cubicBezTo>
                    <a:pt x="220" y="33"/>
                    <a:pt x="220" y="33"/>
                    <a:pt x="220" y="33"/>
                  </a:cubicBezTo>
                  <a:cubicBezTo>
                    <a:pt x="218" y="32"/>
                    <a:pt x="216" y="29"/>
                    <a:pt x="215" y="28"/>
                  </a:cubicBezTo>
                  <a:cubicBezTo>
                    <a:pt x="214" y="27"/>
                    <a:pt x="213" y="26"/>
                    <a:pt x="213" y="26"/>
                  </a:cubicBezTo>
                  <a:cubicBezTo>
                    <a:pt x="213" y="25"/>
                    <a:pt x="213" y="24"/>
                    <a:pt x="213" y="24"/>
                  </a:cubicBezTo>
                  <a:cubicBezTo>
                    <a:pt x="214" y="23"/>
                    <a:pt x="216" y="22"/>
                    <a:pt x="218" y="22"/>
                  </a:cubicBezTo>
                  <a:cubicBezTo>
                    <a:pt x="220" y="22"/>
                    <a:pt x="223" y="22"/>
                    <a:pt x="226" y="22"/>
                  </a:cubicBezTo>
                  <a:cubicBezTo>
                    <a:pt x="229" y="22"/>
                    <a:pt x="232" y="21"/>
                    <a:pt x="234" y="21"/>
                  </a:cubicBezTo>
                  <a:cubicBezTo>
                    <a:pt x="235" y="21"/>
                    <a:pt x="237" y="21"/>
                    <a:pt x="237" y="21"/>
                  </a:cubicBezTo>
                  <a:cubicBezTo>
                    <a:pt x="237" y="21"/>
                    <a:pt x="237" y="20"/>
                    <a:pt x="237" y="20"/>
                  </a:cubicBezTo>
                  <a:cubicBezTo>
                    <a:pt x="237" y="19"/>
                    <a:pt x="236" y="19"/>
                    <a:pt x="236" y="18"/>
                  </a:cubicBezTo>
                  <a:cubicBezTo>
                    <a:pt x="235" y="18"/>
                    <a:pt x="235" y="17"/>
                    <a:pt x="234" y="17"/>
                  </a:cubicBezTo>
                  <a:cubicBezTo>
                    <a:pt x="234" y="17"/>
                    <a:pt x="230" y="16"/>
                    <a:pt x="226" y="16"/>
                  </a:cubicBezTo>
                  <a:cubicBezTo>
                    <a:pt x="222" y="15"/>
                    <a:pt x="219" y="15"/>
                    <a:pt x="218" y="15"/>
                  </a:cubicBezTo>
                  <a:cubicBezTo>
                    <a:pt x="218" y="15"/>
                    <a:pt x="218" y="15"/>
                    <a:pt x="217" y="14"/>
                  </a:cubicBezTo>
                  <a:cubicBezTo>
                    <a:pt x="217" y="14"/>
                    <a:pt x="217" y="13"/>
                    <a:pt x="217" y="13"/>
                  </a:cubicBezTo>
                  <a:cubicBezTo>
                    <a:pt x="217" y="12"/>
                    <a:pt x="217" y="12"/>
                    <a:pt x="217" y="12"/>
                  </a:cubicBezTo>
                  <a:cubicBezTo>
                    <a:pt x="217" y="11"/>
                    <a:pt x="218" y="10"/>
                    <a:pt x="219" y="8"/>
                  </a:cubicBezTo>
                  <a:cubicBezTo>
                    <a:pt x="221" y="7"/>
                    <a:pt x="223" y="5"/>
                    <a:pt x="225" y="3"/>
                  </a:cubicBezTo>
                  <a:cubicBezTo>
                    <a:pt x="226" y="2"/>
                    <a:pt x="227" y="1"/>
                    <a:pt x="228" y="1"/>
                  </a:cubicBezTo>
                  <a:cubicBezTo>
                    <a:pt x="228" y="0"/>
                    <a:pt x="228" y="0"/>
                    <a:pt x="228" y="0"/>
                  </a:cubicBezTo>
                  <a:cubicBezTo>
                    <a:pt x="228" y="0"/>
                    <a:pt x="227" y="0"/>
                    <a:pt x="226" y="0"/>
                  </a:cubicBezTo>
                  <a:cubicBezTo>
                    <a:pt x="226" y="0"/>
                    <a:pt x="225" y="0"/>
                    <a:pt x="225" y="0"/>
                  </a:cubicBezTo>
                  <a:cubicBezTo>
                    <a:pt x="225" y="0"/>
                    <a:pt x="225" y="0"/>
                    <a:pt x="224" y="0"/>
                  </a:cubicBezTo>
                  <a:cubicBezTo>
                    <a:pt x="224" y="0"/>
                    <a:pt x="224" y="0"/>
                    <a:pt x="224" y="0"/>
                  </a:cubicBezTo>
                  <a:cubicBezTo>
                    <a:pt x="223" y="0"/>
                    <a:pt x="223" y="0"/>
                    <a:pt x="222" y="1"/>
                  </a:cubicBezTo>
                  <a:cubicBezTo>
                    <a:pt x="222" y="1"/>
                    <a:pt x="222" y="1"/>
                    <a:pt x="222" y="1"/>
                  </a:cubicBezTo>
                  <a:cubicBezTo>
                    <a:pt x="221" y="1"/>
                    <a:pt x="220" y="3"/>
                    <a:pt x="219" y="4"/>
                  </a:cubicBezTo>
                  <a:cubicBezTo>
                    <a:pt x="218" y="5"/>
                    <a:pt x="216" y="7"/>
                    <a:pt x="215" y="8"/>
                  </a:cubicBezTo>
                  <a:cubicBezTo>
                    <a:pt x="214" y="8"/>
                    <a:pt x="213" y="9"/>
                    <a:pt x="212" y="9"/>
                  </a:cubicBezTo>
                  <a:cubicBezTo>
                    <a:pt x="212" y="9"/>
                    <a:pt x="212" y="9"/>
                    <a:pt x="211" y="9"/>
                  </a:cubicBezTo>
                  <a:cubicBezTo>
                    <a:pt x="211" y="9"/>
                    <a:pt x="211" y="9"/>
                    <a:pt x="211" y="9"/>
                  </a:cubicBezTo>
                  <a:cubicBezTo>
                    <a:pt x="206" y="8"/>
                    <a:pt x="206" y="8"/>
                    <a:pt x="206" y="8"/>
                  </a:cubicBezTo>
                  <a:cubicBezTo>
                    <a:pt x="204" y="8"/>
                    <a:pt x="200" y="7"/>
                    <a:pt x="198" y="7"/>
                  </a:cubicBezTo>
                  <a:cubicBezTo>
                    <a:pt x="195" y="6"/>
                    <a:pt x="190" y="5"/>
                    <a:pt x="188" y="5"/>
                  </a:cubicBezTo>
                  <a:cubicBezTo>
                    <a:pt x="187" y="5"/>
                    <a:pt x="186" y="5"/>
                    <a:pt x="185" y="5"/>
                  </a:cubicBezTo>
                  <a:cubicBezTo>
                    <a:pt x="184" y="4"/>
                    <a:pt x="184" y="4"/>
                    <a:pt x="184" y="4"/>
                  </a:cubicBezTo>
                  <a:cubicBezTo>
                    <a:pt x="183" y="4"/>
                    <a:pt x="182" y="4"/>
                    <a:pt x="181" y="4"/>
                  </a:cubicBezTo>
                  <a:cubicBezTo>
                    <a:pt x="180" y="4"/>
                    <a:pt x="180" y="4"/>
                    <a:pt x="180" y="4"/>
                  </a:cubicBezTo>
                  <a:cubicBezTo>
                    <a:pt x="179" y="4"/>
                    <a:pt x="177" y="4"/>
                    <a:pt x="176" y="4"/>
                  </a:cubicBezTo>
                  <a:cubicBezTo>
                    <a:pt x="175" y="4"/>
                    <a:pt x="174" y="4"/>
                    <a:pt x="173" y="4"/>
                  </a:cubicBezTo>
                  <a:cubicBezTo>
                    <a:pt x="172" y="5"/>
                    <a:pt x="172" y="5"/>
                    <a:pt x="172" y="5"/>
                  </a:cubicBezTo>
                  <a:cubicBezTo>
                    <a:pt x="171" y="5"/>
                    <a:pt x="169" y="6"/>
                    <a:pt x="166" y="7"/>
                  </a:cubicBezTo>
                  <a:cubicBezTo>
                    <a:pt x="164" y="7"/>
                    <a:pt x="160" y="8"/>
                    <a:pt x="158" y="9"/>
                  </a:cubicBezTo>
                  <a:cubicBezTo>
                    <a:pt x="155" y="10"/>
                    <a:pt x="150" y="11"/>
                    <a:pt x="147" y="12"/>
                  </a:cubicBezTo>
                  <a:cubicBezTo>
                    <a:pt x="144" y="13"/>
                    <a:pt x="139" y="14"/>
                    <a:pt x="136" y="15"/>
                  </a:cubicBezTo>
                  <a:cubicBezTo>
                    <a:pt x="133" y="16"/>
                    <a:pt x="128" y="18"/>
                    <a:pt x="125" y="19"/>
                  </a:cubicBezTo>
                  <a:cubicBezTo>
                    <a:pt x="122" y="20"/>
                    <a:pt x="116" y="23"/>
                    <a:pt x="112" y="25"/>
                  </a:cubicBezTo>
                  <a:cubicBezTo>
                    <a:pt x="110" y="25"/>
                    <a:pt x="109" y="26"/>
                    <a:pt x="107" y="26"/>
                  </a:cubicBezTo>
                  <a:cubicBezTo>
                    <a:pt x="103" y="26"/>
                    <a:pt x="98" y="26"/>
                    <a:pt x="95" y="26"/>
                  </a:cubicBezTo>
                  <a:cubicBezTo>
                    <a:pt x="92" y="26"/>
                    <a:pt x="86" y="26"/>
                    <a:pt x="81" y="26"/>
                  </a:cubicBezTo>
                  <a:cubicBezTo>
                    <a:pt x="76" y="27"/>
                    <a:pt x="69" y="27"/>
                    <a:pt x="65" y="27"/>
                  </a:cubicBezTo>
                  <a:cubicBezTo>
                    <a:pt x="61" y="27"/>
                    <a:pt x="55" y="27"/>
                    <a:pt x="52" y="27"/>
                  </a:cubicBezTo>
                  <a:cubicBezTo>
                    <a:pt x="48" y="27"/>
                    <a:pt x="42" y="27"/>
                    <a:pt x="38" y="28"/>
                  </a:cubicBezTo>
                  <a:cubicBezTo>
                    <a:pt x="34" y="28"/>
                    <a:pt x="30" y="28"/>
                    <a:pt x="28" y="28"/>
                  </a:cubicBezTo>
                  <a:cubicBezTo>
                    <a:pt x="25" y="29"/>
                    <a:pt x="22" y="29"/>
                    <a:pt x="21" y="29"/>
                  </a:cubicBezTo>
                  <a:cubicBezTo>
                    <a:pt x="19" y="30"/>
                    <a:pt x="17" y="30"/>
                    <a:pt x="15" y="31"/>
                  </a:cubicBezTo>
                  <a:cubicBezTo>
                    <a:pt x="12" y="31"/>
                    <a:pt x="9" y="32"/>
                    <a:pt x="7" y="32"/>
                  </a:cubicBezTo>
                  <a:cubicBezTo>
                    <a:pt x="3" y="32"/>
                    <a:pt x="0" y="32"/>
                    <a:pt x="0" y="33"/>
                  </a:cubicBezTo>
                  <a:cubicBezTo>
                    <a:pt x="0" y="33"/>
                    <a:pt x="0" y="33"/>
                    <a:pt x="0" y="33"/>
                  </a:cubicBezTo>
                  <a:cubicBezTo>
                    <a:pt x="0" y="33"/>
                    <a:pt x="2" y="35"/>
                    <a:pt x="4" y="36"/>
                  </a:cubicBezTo>
                  <a:cubicBezTo>
                    <a:pt x="6" y="37"/>
                    <a:pt x="9" y="40"/>
                    <a:pt x="12" y="43"/>
                  </a:cubicBezTo>
                  <a:cubicBezTo>
                    <a:pt x="15" y="45"/>
                    <a:pt x="20" y="49"/>
                    <a:pt x="23" y="51"/>
                  </a:cubicBezTo>
                  <a:cubicBezTo>
                    <a:pt x="26" y="53"/>
                    <a:pt x="31" y="56"/>
                    <a:pt x="33" y="58"/>
                  </a:cubicBezTo>
                  <a:cubicBezTo>
                    <a:pt x="36" y="59"/>
                    <a:pt x="41" y="61"/>
                    <a:pt x="44" y="62"/>
                  </a:cubicBezTo>
                  <a:cubicBezTo>
                    <a:pt x="47" y="63"/>
                    <a:pt x="52" y="64"/>
                    <a:pt x="56" y="65"/>
                  </a:cubicBezTo>
                  <a:cubicBezTo>
                    <a:pt x="60" y="65"/>
                    <a:pt x="71" y="66"/>
                    <a:pt x="80" y="66"/>
                  </a:cubicBezTo>
                  <a:cubicBezTo>
                    <a:pt x="89" y="67"/>
                    <a:pt x="105" y="67"/>
                    <a:pt x="115" y="66"/>
                  </a:cubicBezTo>
                  <a:cubicBezTo>
                    <a:pt x="127" y="66"/>
                    <a:pt x="127" y="66"/>
                    <a:pt x="127" y="66"/>
                  </a:cubicBezTo>
                  <a:cubicBezTo>
                    <a:pt x="137" y="66"/>
                    <a:pt x="153" y="65"/>
                    <a:pt x="163" y="65"/>
                  </a:cubicBezTo>
                  <a:cubicBezTo>
                    <a:pt x="189" y="65"/>
                    <a:pt x="189" y="65"/>
                    <a:pt x="189" y="65"/>
                  </a:cubicBezTo>
                  <a:cubicBezTo>
                    <a:pt x="199" y="64"/>
                    <a:pt x="214" y="64"/>
                    <a:pt x="223" y="64"/>
                  </a:cubicBezTo>
                  <a:cubicBezTo>
                    <a:pt x="231" y="64"/>
                    <a:pt x="238" y="63"/>
                    <a:pt x="239" y="63"/>
                  </a:cubicBezTo>
                  <a:cubicBezTo>
                    <a:pt x="239" y="63"/>
                    <a:pt x="240" y="62"/>
                    <a:pt x="241" y="61"/>
                  </a:cubicBezTo>
                  <a:cubicBezTo>
                    <a:pt x="241" y="61"/>
                    <a:pt x="242" y="60"/>
                    <a:pt x="242" y="60"/>
                  </a:cubicBezTo>
                  <a:cubicBezTo>
                    <a:pt x="243" y="60"/>
                    <a:pt x="243" y="60"/>
                    <a:pt x="243" y="60"/>
                  </a:cubicBezTo>
                  <a:cubicBezTo>
                    <a:pt x="244" y="60"/>
                    <a:pt x="246" y="61"/>
                    <a:pt x="246" y="62"/>
                  </a:cubicBezTo>
                  <a:cubicBezTo>
                    <a:pt x="246" y="62"/>
                    <a:pt x="246" y="62"/>
                    <a:pt x="246" y="62"/>
                  </a:cubicBezTo>
                  <a:cubicBezTo>
                    <a:pt x="247" y="63"/>
                    <a:pt x="248" y="64"/>
                    <a:pt x="248" y="64"/>
                  </a:cubicBezTo>
                  <a:cubicBezTo>
                    <a:pt x="249" y="64"/>
                    <a:pt x="249" y="65"/>
                    <a:pt x="250" y="65"/>
                  </a:cubicBezTo>
                  <a:cubicBezTo>
                    <a:pt x="251" y="65"/>
                    <a:pt x="251" y="64"/>
                    <a:pt x="251" y="63"/>
                  </a:cubicBezTo>
                  <a:cubicBezTo>
                    <a:pt x="251" y="63"/>
                    <a:pt x="251" y="63"/>
                    <a:pt x="251" y="63"/>
                  </a:cubicBezTo>
                  <a:cubicBezTo>
                    <a:pt x="251" y="62"/>
                    <a:pt x="251" y="61"/>
                    <a:pt x="251" y="61"/>
                  </a:cubicBezTo>
                  <a:cubicBezTo>
                    <a:pt x="251" y="61"/>
                    <a:pt x="252" y="61"/>
                    <a:pt x="252" y="61"/>
                  </a:cubicBezTo>
                  <a:cubicBezTo>
                    <a:pt x="253" y="63"/>
                    <a:pt x="253" y="63"/>
                    <a:pt x="253" y="63"/>
                  </a:cubicBezTo>
                  <a:cubicBezTo>
                    <a:pt x="253" y="64"/>
                    <a:pt x="253" y="65"/>
                    <a:pt x="253" y="65"/>
                  </a:cubicBezTo>
                  <a:cubicBezTo>
                    <a:pt x="254" y="65"/>
                    <a:pt x="254" y="65"/>
                    <a:pt x="254" y="65"/>
                  </a:cubicBezTo>
                  <a:cubicBezTo>
                    <a:pt x="254" y="65"/>
                    <a:pt x="254" y="64"/>
                    <a:pt x="255" y="63"/>
                  </a:cubicBezTo>
                  <a:cubicBezTo>
                    <a:pt x="255" y="62"/>
                    <a:pt x="255" y="61"/>
                    <a:pt x="255" y="61"/>
                  </a:cubicBezTo>
                  <a:lnTo>
                    <a:pt x="255" y="60"/>
                  </a:ln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grpSp>
      <p:pic>
        <p:nvPicPr>
          <p:cNvPr id="597" name="图片 596" descr="14410ee82a971a877284e9d8640a7ef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6615" y="2430145"/>
            <a:ext cx="2329815" cy="2329815"/>
          </a:xfrm>
          <a:prstGeom prst="rect">
            <a:avLst/>
          </a:prstGeom>
        </p:spPr>
      </p:pic>
      <p:grpSp>
        <p:nvGrpSpPr>
          <p:cNvPr id="603" name="组合 602"/>
          <p:cNvGrpSpPr/>
          <p:nvPr/>
        </p:nvGrpSpPr>
        <p:grpSpPr>
          <a:xfrm>
            <a:off x="1211580" y="1726565"/>
            <a:ext cx="4584065" cy="1314450"/>
            <a:chOff x="1908" y="2719"/>
            <a:chExt cx="7219" cy="2070"/>
          </a:xfrm>
        </p:grpSpPr>
        <p:sp>
          <p:nvSpPr>
            <p:cNvPr id="591" name="文本框 590"/>
            <p:cNvSpPr txBox="1"/>
            <p:nvPr/>
          </p:nvSpPr>
          <p:spPr>
            <a:xfrm>
              <a:off x="3391" y="2719"/>
              <a:ext cx="3821" cy="580"/>
            </a:xfrm>
            <a:prstGeom prst="rect">
              <a:avLst/>
            </a:prstGeom>
            <a:noFill/>
          </p:spPr>
          <p:txBody>
            <a:bodyPr wrap="square" rtlCol="0">
              <a:spAutoFit/>
            </a:bodyPr>
            <a:lstStyle/>
            <a:p>
              <a:r>
                <a:rPr lang="zh-CN" altLang="en-US" b="1" dirty="0">
                  <a:solidFill>
                    <a:srgbClr val="35240D"/>
                  </a:solidFill>
                  <a:cs typeface="+mn-ea"/>
                  <a:sym typeface="+mn-lt"/>
                </a:rPr>
                <a:t>（七）大气污染</a:t>
              </a:r>
            </a:p>
          </p:txBody>
        </p:sp>
        <p:sp>
          <p:nvSpPr>
            <p:cNvPr id="594" name="Freeform 630"/>
            <p:cNvSpPr/>
            <p:nvPr/>
          </p:nvSpPr>
          <p:spPr bwMode="auto">
            <a:xfrm>
              <a:off x="1908" y="2729"/>
              <a:ext cx="1063" cy="844"/>
            </a:xfrm>
            <a:custGeom>
              <a:avLst/>
              <a:gdLst>
                <a:gd name="T0" fmla="*/ 285 w 290"/>
                <a:gd name="T1" fmla="*/ 115 h 230"/>
                <a:gd name="T2" fmla="*/ 289 w 290"/>
                <a:gd name="T3" fmla="*/ 71 h 230"/>
                <a:gd name="T4" fmla="*/ 244 w 290"/>
                <a:gd name="T5" fmla="*/ 106 h 230"/>
                <a:gd name="T6" fmla="*/ 207 w 290"/>
                <a:gd name="T7" fmla="*/ 102 h 230"/>
                <a:gd name="T8" fmla="*/ 148 w 290"/>
                <a:gd name="T9" fmla="*/ 102 h 230"/>
                <a:gd name="T10" fmla="*/ 151 w 290"/>
                <a:gd name="T11" fmla="*/ 93 h 230"/>
                <a:gd name="T12" fmla="*/ 155 w 290"/>
                <a:gd name="T13" fmla="*/ 81 h 230"/>
                <a:gd name="T14" fmla="*/ 162 w 290"/>
                <a:gd name="T15" fmla="*/ 62 h 230"/>
                <a:gd name="T16" fmla="*/ 165 w 290"/>
                <a:gd name="T17" fmla="*/ 58 h 230"/>
                <a:gd name="T18" fmla="*/ 184 w 290"/>
                <a:gd name="T19" fmla="*/ 44 h 230"/>
                <a:gd name="T20" fmla="*/ 186 w 290"/>
                <a:gd name="T21" fmla="*/ 24 h 230"/>
                <a:gd name="T22" fmla="*/ 198 w 290"/>
                <a:gd name="T23" fmla="*/ 6 h 230"/>
                <a:gd name="T24" fmla="*/ 209 w 290"/>
                <a:gd name="T25" fmla="*/ 3 h 230"/>
                <a:gd name="T26" fmla="*/ 209 w 290"/>
                <a:gd name="T27" fmla="*/ 1 h 230"/>
                <a:gd name="T28" fmla="*/ 195 w 290"/>
                <a:gd name="T29" fmla="*/ 0 h 230"/>
                <a:gd name="T30" fmla="*/ 182 w 290"/>
                <a:gd name="T31" fmla="*/ 2 h 230"/>
                <a:gd name="T32" fmla="*/ 144 w 290"/>
                <a:gd name="T33" fmla="*/ 31 h 230"/>
                <a:gd name="T34" fmla="*/ 132 w 290"/>
                <a:gd name="T35" fmla="*/ 38 h 230"/>
                <a:gd name="T36" fmla="*/ 143 w 290"/>
                <a:gd name="T37" fmla="*/ 42 h 230"/>
                <a:gd name="T38" fmla="*/ 120 w 290"/>
                <a:gd name="T39" fmla="*/ 67 h 230"/>
                <a:gd name="T40" fmla="*/ 99 w 290"/>
                <a:gd name="T41" fmla="*/ 69 h 230"/>
                <a:gd name="T42" fmla="*/ 108 w 290"/>
                <a:gd name="T43" fmla="*/ 76 h 230"/>
                <a:gd name="T44" fmla="*/ 86 w 290"/>
                <a:gd name="T45" fmla="*/ 102 h 230"/>
                <a:gd name="T46" fmla="*/ 44 w 290"/>
                <a:gd name="T47" fmla="*/ 102 h 230"/>
                <a:gd name="T48" fmla="*/ 3 w 290"/>
                <a:gd name="T49" fmla="*/ 111 h 230"/>
                <a:gd name="T50" fmla="*/ 12 w 290"/>
                <a:gd name="T51" fmla="*/ 123 h 230"/>
                <a:gd name="T52" fmla="*/ 52 w 290"/>
                <a:gd name="T53" fmla="*/ 128 h 230"/>
                <a:gd name="T54" fmla="*/ 87 w 290"/>
                <a:gd name="T55" fmla="*/ 130 h 230"/>
                <a:gd name="T56" fmla="*/ 103 w 290"/>
                <a:gd name="T57" fmla="*/ 155 h 230"/>
                <a:gd name="T58" fmla="*/ 103 w 290"/>
                <a:gd name="T59" fmla="*/ 166 h 230"/>
                <a:gd name="T60" fmla="*/ 125 w 290"/>
                <a:gd name="T61" fmla="*/ 168 h 230"/>
                <a:gd name="T62" fmla="*/ 142 w 290"/>
                <a:gd name="T63" fmla="*/ 189 h 230"/>
                <a:gd name="T64" fmla="*/ 133 w 290"/>
                <a:gd name="T65" fmla="*/ 197 h 230"/>
                <a:gd name="T66" fmla="*/ 153 w 290"/>
                <a:gd name="T67" fmla="*/ 199 h 230"/>
                <a:gd name="T68" fmla="*/ 185 w 290"/>
                <a:gd name="T69" fmla="*/ 229 h 230"/>
                <a:gd name="T70" fmla="*/ 198 w 290"/>
                <a:gd name="T71" fmla="*/ 230 h 230"/>
                <a:gd name="T72" fmla="*/ 212 w 290"/>
                <a:gd name="T73" fmla="*/ 228 h 230"/>
                <a:gd name="T74" fmla="*/ 205 w 290"/>
                <a:gd name="T75" fmla="*/ 226 h 230"/>
                <a:gd name="T76" fmla="*/ 196 w 290"/>
                <a:gd name="T77" fmla="*/ 222 h 230"/>
                <a:gd name="T78" fmla="*/ 184 w 290"/>
                <a:gd name="T79" fmla="*/ 203 h 230"/>
                <a:gd name="T80" fmla="*/ 171 w 290"/>
                <a:gd name="T81" fmla="*/ 183 h 230"/>
                <a:gd name="T82" fmla="*/ 174 w 290"/>
                <a:gd name="T83" fmla="*/ 173 h 230"/>
                <a:gd name="T84" fmla="*/ 160 w 290"/>
                <a:gd name="T85" fmla="*/ 164 h 230"/>
                <a:gd name="T86" fmla="*/ 154 w 290"/>
                <a:gd name="T87" fmla="*/ 147 h 230"/>
                <a:gd name="T88" fmla="*/ 150 w 290"/>
                <a:gd name="T89" fmla="*/ 135 h 230"/>
                <a:gd name="T90" fmla="*/ 198 w 290"/>
                <a:gd name="T91" fmla="*/ 128 h 230"/>
                <a:gd name="T92" fmla="*/ 237 w 290"/>
                <a:gd name="T93" fmla="*/ 126 h 230"/>
                <a:gd name="T94" fmla="*/ 278 w 290"/>
                <a:gd name="T95" fmla="*/ 15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 h="230">
                  <a:moveTo>
                    <a:pt x="290" y="158"/>
                  </a:moveTo>
                  <a:cubicBezTo>
                    <a:pt x="278" y="117"/>
                    <a:pt x="278" y="117"/>
                    <a:pt x="278" y="117"/>
                  </a:cubicBezTo>
                  <a:cubicBezTo>
                    <a:pt x="282" y="117"/>
                    <a:pt x="285" y="116"/>
                    <a:pt x="285" y="115"/>
                  </a:cubicBezTo>
                  <a:cubicBezTo>
                    <a:pt x="285" y="114"/>
                    <a:pt x="282" y="113"/>
                    <a:pt x="278" y="113"/>
                  </a:cubicBezTo>
                  <a:cubicBezTo>
                    <a:pt x="290" y="72"/>
                    <a:pt x="290" y="72"/>
                    <a:pt x="290" y="72"/>
                  </a:cubicBezTo>
                  <a:cubicBezTo>
                    <a:pt x="290" y="72"/>
                    <a:pt x="290" y="71"/>
                    <a:pt x="289" y="71"/>
                  </a:cubicBezTo>
                  <a:cubicBezTo>
                    <a:pt x="278" y="71"/>
                    <a:pt x="278" y="71"/>
                    <a:pt x="278" y="71"/>
                  </a:cubicBezTo>
                  <a:cubicBezTo>
                    <a:pt x="277" y="71"/>
                    <a:pt x="277" y="71"/>
                    <a:pt x="276" y="72"/>
                  </a:cubicBezTo>
                  <a:cubicBezTo>
                    <a:pt x="244" y="106"/>
                    <a:pt x="244" y="106"/>
                    <a:pt x="244" y="106"/>
                  </a:cubicBezTo>
                  <a:cubicBezTo>
                    <a:pt x="241" y="106"/>
                    <a:pt x="238" y="105"/>
                    <a:pt x="236" y="105"/>
                  </a:cubicBezTo>
                  <a:cubicBezTo>
                    <a:pt x="232" y="104"/>
                    <a:pt x="226" y="104"/>
                    <a:pt x="223" y="103"/>
                  </a:cubicBezTo>
                  <a:cubicBezTo>
                    <a:pt x="219" y="103"/>
                    <a:pt x="212" y="103"/>
                    <a:pt x="207" y="102"/>
                  </a:cubicBezTo>
                  <a:cubicBezTo>
                    <a:pt x="196" y="102"/>
                    <a:pt x="196" y="102"/>
                    <a:pt x="196" y="102"/>
                  </a:cubicBezTo>
                  <a:cubicBezTo>
                    <a:pt x="191" y="102"/>
                    <a:pt x="183" y="102"/>
                    <a:pt x="178" y="102"/>
                  </a:cubicBezTo>
                  <a:cubicBezTo>
                    <a:pt x="148" y="102"/>
                    <a:pt x="148" y="102"/>
                    <a:pt x="148" y="102"/>
                  </a:cubicBezTo>
                  <a:cubicBezTo>
                    <a:pt x="150" y="96"/>
                    <a:pt x="150" y="96"/>
                    <a:pt x="150" y="96"/>
                  </a:cubicBezTo>
                  <a:cubicBezTo>
                    <a:pt x="161" y="93"/>
                    <a:pt x="161" y="93"/>
                    <a:pt x="161" y="93"/>
                  </a:cubicBezTo>
                  <a:cubicBezTo>
                    <a:pt x="151" y="93"/>
                    <a:pt x="151" y="93"/>
                    <a:pt x="151" y="93"/>
                  </a:cubicBezTo>
                  <a:cubicBezTo>
                    <a:pt x="154" y="84"/>
                    <a:pt x="154" y="84"/>
                    <a:pt x="154" y="84"/>
                  </a:cubicBezTo>
                  <a:cubicBezTo>
                    <a:pt x="164" y="81"/>
                    <a:pt x="164" y="81"/>
                    <a:pt x="164" y="81"/>
                  </a:cubicBezTo>
                  <a:cubicBezTo>
                    <a:pt x="155" y="81"/>
                    <a:pt x="155" y="81"/>
                    <a:pt x="155" y="81"/>
                  </a:cubicBezTo>
                  <a:cubicBezTo>
                    <a:pt x="160" y="66"/>
                    <a:pt x="160" y="66"/>
                    <a:pt x="160" y="66"/>
                  </a:cubicBezTo>
                  <a:cubicBezTo>
                    <a:pt x="160" y="65"/>
                    <a:pt x="161" y="64"/>
                    <a:pt x="162" y="63"/>
                  </a:cubicBezTo>
                  <a:cubicBezTo>
                    <a:pt x="162" y="62"/>
                    <a:pt x="162" y="62"/>
                    <a:pt x="162" y="62"/>
                  </a:cubicBezTo>
                  <a:cubicBezTo>
                    <a:pt x="174" y="58"/>
                    <a:pt x="174" y="58"/>
                    <a:pt x="174" y="58"/>
                  </a:cubicBezTo>
                  <a:cubicBezTo>
                    <a:pt x="164" y="58"/>
                    <a:pt x="164" y="58"/>
                    <a:pt x="164" y="58"/>
                  </a:cubicBezTo>
                  <a:cubicBezTo>
                    <a:pt x="165" y="58"/>
                    <a:pt x="165" y="58"/>
                    <a:pt x="165" y="58"/>
                  </a:cubicBezTo>
                  <a:cubicBezTo>
                    <a:pt x="165" y="57"/>
                    <a:pt x="166" y="55"/>
                    <a:pt x="167" y="55"/>
                  </a:cubicBezTo>
                  <a:cubicBezTo>
                    <a:pt x="171" y="47"/>
                    <a:pt x="171" y="47"/>
                    <a:pt x="171" y="47"/>
                  </a:cubicBezTo>
                  <a:cubicBezTo>
                    <a:pt x="184" y="44"/>
                    <a:pt x="184" y="44"/>
                    <a:pt x="184" y="44"/>
                  </a:cubicBezTo>
                  <a:cubicBezTo>
                    <a:pt x="174" y="44"/>
                    <a:pt x="174" y="44"/>
                    <a:pt x="174" y="44"/>
                  </a:cubicBezTo>
                  <a:cubicBezTo>
                    <a:pt x="184" y="27"/>
                    <a:pt x="184" y="27"/>
                    <a:pt x="184" y="27"/>
                  </a:cubicBezTo>
                  <a:cubicBezTo>
                    <a:pt x="185" y="26"/>
                    <a:pt x="185" y="25"/>
                    <a:pt x="186" y="24"/>
                  </a:cubicBezTo>
                  <a:cubicBezTo>
                    <a:pt x="195" y="11"/>
                    <a:pt x="195" y="11"/>
                    <a:pt x="195" y="11"/>
                  </a:cubicBezTo>
                  <a:cubicBezTo>
                    <a:pt x="195" y="10"/>
                    <a:pt x="196" y="9"/>
                    <a:pt x="197" y="8"/>
                  </a:cubicBezTo>
                  <a:cubicBezTo>
                    <a:pt x="198" y="6"/>
                    <a:pt x="198" y="6"/>
                    <a:pt x="198" y="6"/>
                  </a:cubicBezTo>
                  <a:cubicBezTo>
                    <a:pt x="199" y="5"/>
                    <a:pt x="200" y="4"/>
                    <a:pt x="201" y="4"/>
                  </a:cubicBezTo>
                  <a:cubicBezTo>
                    <a:pt x="206" y="4"/>
                    <a:pt x="206" y="4"/>
                    <a:pt x="206" y="4"/>
                  </a:cubicBezTo>
                  <a:cubicBezTo>
                    <a:pt x="207" y="4"/>
                    <a:pt x="208" y="4"/>
                    <a:pt x="209" y="3"/>
                  </a:cubicBezTo>
                  <a:cubicBezTo>
                    <a:pt x="213" y="3"/>
                    <a:pt x="213" y="3"/>
                    <a:pt x="213" y="3"/>
                  </a:cubicBezTo>
                  <a:cubicBezTo>
                    <a:pt x="214" y="2"/>
                    <a:pt x="214" y="2"/>
                    <a:pt x="213" y="2"/>
                  </a:cubicBezTo>
                  <a:cubicBezTo>
                    <a:pt x="209" y="1"/>
                    <a:pt x="209" y="1"/>
                    <a:pt x="209" y="1"/>
                  </a:cubicBezTo>
                  <a:cubicBezTo>
                    <a:pt x="208" y="1"/>
                    <a:pt x="206" y="0"/>
                    <a:pt x="205" y="0"/>
                  </a:cubicBezTo>
                  <a:cubicBezTo>
                    <a:pt x="199" y="0"/>
                    <a:pt x="199" y="0"/>
                    <a:pt x="199" y="0"/>
                  </a:cubicBezTo>
                  <a:cubicBezTo>
                    <a:pt x="198" y="0"/>
                    <a:pt x="196" y="0"/>
                    <a:pt x="195" y="0"/>
                  </a:cubicBezTo>
                  <a:cubicBezTo>
                    <a:pt x="189" y="0"/>
                    <a:pt x="189" y="0"/>
                    <a:pt x="189" y="0"/>
                  </a:cubicBezTo>
                  <a:cubicBezTo>
                    <a:pt x="188" y="0"/>
                    <a:pt x="187" y="1"/>
                    <a:pt x="186" y="1"/>
                  </a:cubicBezTo>
                  <a:cubicBezTo>
                    <a:pt x="182" y="2"/>
                    <a:pt x="182" y="2"/>
                    <a:pt x="182" y="2"/>
                  </a:cubicBezTo>
                  <a:cubicBezTo>
                    <a:pt x="181" y="2"/>
                    <a:pt x="180" y="3"/>
                    <a:pt x="179" y="4"/>
                  </a:cubicBezTo>
                  <a:cubicBezTo>
                    <a:pt x="152" y="32"/>
                    <a:pt x="152" y="32"/>
                    <a:pt x="152" y="32"/>
                  </a:cubicBezTo>
                  <a:cubicBezTo>
                    <a:pt x="150" y="31"/>
                    <a:pt x="147" y="31"/>
                    <a:pt x="144" y="31"/>
                  </a:cubicBezTo>
                  <a:cubicBezTo>
                    <a:pt x="135" y="31"/>
                    <a:pt x="135" y="31"/>
                    <a:pt x="135" y="31"/>
                  </a:cubicBezTo>
                  <a:cubicBezTo>
                    <a:pt x="133" y="31"/>
                    <a:pt x="132" y="32"/>
                    <a:pt x="132" y="34"/>
                  </a:cubicBezTo>
                  <a:cubicBezTo>
                    <a:pt x="132" y="38"/>
                    <a:pt x="132" y="38"/>
                    <a:pt x="132" y="38"/>
                  </a:cubicBezTo>
                  <a:cubicBezTo>
                    <a:pt x="132" y="40"/>
                    <a:pt x="133" y="42"/>
                    <a:pt x="135" y="42"/>
                  </a:cubicBezTo>
                  <a:cubicBezTo>
                    <a:pt x="141" y="42"/>
                    <a:pt x="141" y="42"/>
                    <a:pt x="141" y="42"/>
                  </a:cubicBezTo>
                  <a:cubicBezTo>
                    <a:pt x="142" y="42"/>
                    <a:pt x="142" y="42"/>
                    <a:pt x="143" y="42"/>
                  </a:cubicBezTo>
                  <a:cubicBezTo>
                    <a:pt x="128" y="59"/>
                    <a:pt x="128" y="59"/>
                    <a:pt x="128" y="59"/>
                  </a:cubicBezTo>
                  <a:cubicBezTo>
                    <a:pt x="127" y="60"/>
                    <a:pt x="126" y="61"/>
                    <a:pt x="125" y="61"/>
                  </a:cubicBezTo>
                  <a:cubicBezTo>
                    <a:pt x="120" y="67"/>
                    <a:pt x="120" y="67"/>
                    <a:pt x="120" y="67"/>
                  </a:cubicBezTo>
                  <a:cubicBezTo>
                    <a:pt x="118" y="66"/>
                    <a:pt x="115" y="65"/>
                    <a:pt x="111" y="65"/>
                  </a:cubicBezTo>
                  <a:cubicBezTo>
                    <a:pt x="103" y="65"/>
                    <a:pt x="103" y="65"/>
                    <a:pt x="103" y="65"/>
                  </a:cubicBezTo>
                  <a:cubicBezTo>
                    <a:pt x="101" y="65"/>
                    <a:pt x="99" y="67"/>
                    <a:pt x="99" y="69"/>
                  </a:cubicBezTo>
                  <a:cubicBezTo>
                    <a:pt x="99" y="73"/>
                    <a:pt x="99" y="73"/>
                    <a:pt x="99" y="73"/>
                  </a:cubicBezTo>
                  <a:cubicBezTo>
                    <a:pt x="99" y="75"/>
                    <a:pt x="101" y="76"/>
                    <a:pt x="103" y="76"/>
                  </a:cubicBezTo>
                  <a:cubicBezTo>
                    <a:pt x="108" y="76"/>
                    <a:pt x="108" y="76"/>
                    <a:pt x="108" y="76"/>
                  </a:cubicBezTo>
                  <a:cubicBezTo>
                    <a:pt x="109" y="77"/>
                    <a:pt x="110" y="77"/>
                    <a:pt x="111" y="77"/>
                  </a:cubicBezTo>
                  <a:cubicBezTo>
                    <a:pt x="88" y="100"/>
                    <a:pt x="88" y="100"/>
                    <a:pt x="88" y="100"/>
                  </a:cubicBezTo>
                  <a:cubicBezTo>
                    <a:pt x="87" y="101"/>
                    <a:pt x="87" y="101"/>
                    <a:pt x="86" y="102"/>
                  </a:cubicBezTo>
                  <a:cubicBezTo>
                    <a:pt x="70" y="102"/>
                    <a:pt x="70" y="102"/>
                    <a:pt x="70" y="102"/>
                  </a:cubicBezTo>
                  <a:cubicBezTo>
                    <a:pt x="65" y="102"/>
                    <a:pt x="57" y="102"/>
                    <a:pt x="52" y="102"/>
                  </a:cubicBezTo>
                  <a:cubicBezTo>
                    <a:pt x="44" y="102"/>
                    <a:pt x="44" y="102"/>
                    <a:pt x="44" y="102"/>
                  </a:cubicBezTo>
                  <a:cubicBezTo>
                    <a:pt x="39" y="102"/>
                    <a:pt x="31" y="103"/>
                    <a:pt x="27" y="104"/>
                  </a:cubicBezTo>
                  <a:cubicBezTo>
                    <a:pt x="23" y="104"/>
                    <a:pt x="17" y="106"/>
                    <a:pt x="13" y="107"/>
                  </a:cubicBezTo>
                  <a:cubicBezTo>
                    <a:pt x="9" y="108"/>
                    <a:pt x="4" y="110"/>
                    <a:pt x="3" y="111"/>
                  </a:cubicBezTo>
                  <a:cubicBezTo>
                    <a:pt x="2" y="112"/>
                    <a:pt x="0" y="114"/>
                    <a:pt x="0" y="115"/>
                  </a:cubicBezTo>
                  <a:cubicBezTo>
                    <a:pt x="0" y="116"/>
                    <a:pt x="1" y="118"/>
                    <a:pt x="3" y="119"/>
                  </a:cubicBezTo>
                  <a:cubicBezTo>
                    <a:pt x="4" y="120"/>
                    <a:pt x="9" y="122"/>
                    <a:pt x="12" y="123"/>
                  </a:cubicBezTo>
                  <a:cubicBezTo>
                    <a:pt x="16" y="125"/>
                    <a:pt x="23" y="126"/>
                    <a:pt x="27" y="127"/>
                  </a:cubicBezTo>
                  <a:cubicBezTo>
                    <a:pt x="31" y="127"/>
                    <a:pt x="38" y="128"/>
                    <a:pt x="43" y="128"/>
                  </a:cubicBezTo>
                  <a:cubicBezTo>
                    <a:pt x="52" y="128"/>
                    <a:pt x="52" y="128"/>
                    <a:pt x="52" y="128"/>
                  </a:cubicBezTo>
                  <a:cubicBezTo>
                    <a:pt x="57" y="128"/>
                    <a:pt x="65" y="129"/>
                    <a:pt x="70" y="129"/>
                  </a:cubicBezTo>
                  <a:cubicBezTo>
                    <a:pt x="86" y="129"/>
                    <a:pt x="86" y="129"/>
                    <a:pt x="86" y="129"/>
                  </a:cubicBezTo>
                  <a:cubicBezTo>
                    <a:pt x="87" y="130"/>
                    <a:pt x="87" y="130"/>
                    <a:pt x="87" y="130"/>
                  </a:cubicBezTo>
                  <a:cubicBezTo>
                    <a:pt x="111" y="155"/>
                    <a:pt x="111" y="155"/>
                    <a:pt x="111" y="155"/>
                  </a:cubicBezTo>
                  <a:cubicBezTo>
                    <a:pt x="110" y="155"/>
                    <a:pt x="109" y="155"/>
                    <a:pt x="108" y="155"/>
                  </a:cubicBezTo>
                  <a:cubicBezTo>
                    <a:pt x="103" y="155"/>
                    <a:pt x="103" y="155"/>
                    <a:pt x="103" y="155"/>
                  </a:cubicBezTo>
                  <a:cubicBezTo>
                    <a:pt x="101" y="155"/>
                    <a:pt x="99" y="156"/>
                    <a:pt x="99" y="158"/>
                  </a:cubicBezTo>
                  <a:cubicBezTo>
                    <a:pt x="99" y="162"/>
                    <a:pt x="99" y="162"/>
                    <a:pt x="99" y="162"/>
                  </a:cubicBezTo>
                  <a:cubicBezTo>
                    <a:pt x="99" y="164"/>
                    <a:pt x="101" y="166"/>
                    <a:pt x="103" y="166"/>
                  </a:cubicBezTo>
                  <a:cubicBezTo>
                    <a:pt x="111" y="166"/>
                    <a:pt x="111" y="166"/>
                    <a:pt x="111" y="166"/>
                  </a:cubicBezTo>
                  <a:cubicBezTo>
                    <a:pt x="115" y="166"/>
                    <a:pt x="118" y="165"/>
                    <a:pt x="120" y="164"/>
                  </a:cubicBezTo>
                  <a:cubicBezTo>
                    <a:pt x="125" y="168"/>
                    <a:pt x="125" y="168"/>
                    <a:pt x="125" y="168"/>
                  </a:cubicBezTo>
                  <a:cubicBezTo>
                    <a:pt x="125" y="169"/>
                    <a:pt x="127" y="170"/>
                    <a:pt x="127" y="171"/>
                  </a:cubicBezTo>
                  <a:cubicBezTo>
                    <a:pt x="144" y="189"/>
                    <a:pt x="144" y="189"/>
                    <a:pt x="144" y="189"/>
                  </a:cubicBezTo>
                  <a:cubicBezTo>
                    <a:pt x="143" y="189"/>
                    <a:pt x="142" y="189"/>
                    <a:pt x="142" y="189"/>
                  </a:cubicBezTo>
                  <a:cubicBezTo>
                    <a:pt x="136" y="189"/>
                    <a:pt x="136" y="189"/>
                    <a:pt x="136" y="189"/>
                  </a:cubicBezTo>
                  <a:cubicBezTo>
                    <a:pt x="134" y="189"/>
                    <a:pt x="133" y="191"/>
                    <a:pt x="133" y="193"/>
                  </a:cubicBezTo>
                  <a:cubicBezTo>
                    <a:pt x="133" y="197"/>
                    <a:pt x="133" y="197"/>
                    <a:pt x="133" y="197"/>
                  </a:cubicBezTo>
                  <a:cubicBezTo>
                    <a:pt x="133" y="199"/>
                    <a:pt x="134" y="200"/>
                    <a:pt x="136" y="200"/>
                  </a:cubicBezTo>
                  <a:cubicBezTo>
                    <a:pt x="145" y="200"/>
                    <a:pt x="145" y="200"/>
                    <a:pt x="145" y="200"/>
                  </a:cubicBezTo>
                  <a:cubicBezTo>
                    <a:pt x="148" y="200"/>
                    <a:pt x="151" y="200"/>
                    <a:pt x="153" y="199"/>
                  </a:cubicBezTo>
                  <a:cubicBezTo>
                    <a:pt x="179" y="226"/>
                    <a:pt x="179" y="226"/>
                    <a:pt x="179" y="226"/>
                  </a:cubicBezTo>
                  <a:cubicBezTo>
                    <a:pt x="179" y="227"/>
                    <a:pt x="181" y="227"/>
                    <a:pt x="182" y="228"/>
                  </a:cubicBezTo>
                  <a:cubicBezTo>
                    <a:pt x="185" y="229"/>
                    <a:pt x="185" y="229"/>
                    <a:pt x="185" y="229"/>
                  </a:cubicBezTo>
                  <a:cubicBezTo>
                    <a:pt x="186" y="229"/>
                    <a:pt x="188" y="229"/>
                    <a:pt x="189" y="229"/>
                  </a:cubicBezTo>
                  <a:cubicBezTo>
                    <a:pt x="195" y="230"/>
                    <a:pt x="195" y="230"/>
                    <a:pt x="195" y="230"/>
                  </a:cubicBezTo>
                  <a:cubicBezTo>
                    <a:pt x="196" y="230"/>
                    <a:pt x="197" y="230"/>
                    <a:pt x="198" y="230"/>
                  </a:cubicBezTo>
                  <a:cubicBezTo>
                    <a:pt x="205" y="229"/>
                    <a:pt x="205" y="229"/>
                    <a:pt x="205" y="229"/>
                  </a:cubicBezTo>
                  <a:cubicBezTo>
                    <a:pt x="206" y="229"/>
                    <a:pt x="207" y="229"/>
                    <a:pt x="208" y="229"/>
                  </a:cubicBezTo>
                  <a:cubicBezTo>
                    <a:pt x="212" y="228"/>
                    <a:pt x="212" y="228"/>
                    <a:pt x="212" y="228"/>
                  </a:cubicBezTo>
                  <a:cubicBezTo>
                    <a:pt x="213" y="228"/>
                    <a:pt x="213" y="228"/>
                    <a:pt x="212" y="227"/>
                  </a:cubicBezTo>
                  <a:cubicBezTo>
                    <a:pt x="209" y="227"/>
                    <a:pt x="209" y="227"/>
                    <a:pt x="209" y="227"/>
                  </a:cubicBezTo>
                  <a:cubicBezTo>
                    <a:pt x="208" y="226"/>
                    <a:pt x="206" y="226"/>
                    <a:pt x="205" y="226"/>
                  </a:cubicBezTo>
                  <a:cubicBezTo>
                    <a:pt x="201" y="226"/>
                    <a:pt x="201" y="226"/>
                    <a:pt x="201" y="226"/>
                  </a:cubicBezTo>
                  <a:cubicBezTo>
                    <a:pt x="200" y="226"/>
                    <a:pt x="199" y="225"/>
                    <a:pt x="198" y="224"/>
                  </a:cubicBezTo>
                  <a:cubicBezTo>
                    <a:pt x="196" y="222"/>
                    <a:pt x="196" y="222"/>
                    <a:pt x="196" y="222"/>
                  </a:cubicBezTo>
                  <a:cubicBezTo>
                    <a:pt x="196" y="221"/>
                    <a:pt x="195" y="220"/>
                    <a:pt x="194" y="219"/>
                  </a:cubicBezTo>
                  <a:cubicBezTo>
                    <a:pt x="185" y="206"/>
                    <a:pt x="185" y="206"/>
                    <a:pt x="185" y="206"/>
                  </a:cubicBezTo>
                  <a:cubicBezTo>
                    <a:pt x="185" y="205"/>
                    <a:pt x="184" y="204"/>
                    <a:pt x="184" y="203"/>
                  </a:cubicBezTo>
                  <a:cubicBezTo>
                    <a:pt x="174" y="187"/>
                    <a:pt x="174" y="187"/>
                    <a:pt x="174" y="187"/>
                  </a:cubicBezTo>
                  <a:cubicBezTo>
                    <a:pt x="184" y="187"/>
                    <a:pt x="184" y="187"/>
                    <a:pt x="184" y="187"/>
                  </a:cubicBezTo>
                  <a:cubicBezTo>
                    <a:pt x="171" y="183"/>
                    <a:pt x="171" y="183"/>
                    <a:pt x="171" y="183"/>
                  </a:cubicBezTo>
                  <a:cubicBezTo>
                    <a:pt x="166" y="175"/>
                    <a:pt x="166" y="175"/>
                    <a:pt x="166" y="175"/>
                  </a:cubicBezTo>
                  <a:cubicBezTo>
                    <a:pt x="166" y="174"/>
                    <a:pt x="165" y="173"/>
                    <a:pt x="165" y="172"/>
                  </a:cubicBezTo>
                  <a:cubicBezTo>
                    <a:pt x="174" y="173"/>
                    <a:pt x="174" y="173"/>
                    <a:pt x="174" y="173"/>
                  </a:cubicBezTo>
                  <a:cubicBezTo>
                    <a:pt x="162" y="169"/>
                    <a:pt x="162" y="169"/>
                    <a:pt x="162" y="169"/>
                  </a:cubicBezTo>
                  <a:cubicBezTo>
                    <a:pt x="161" y="167"/>
                    <a:pt x="161" y="167"/>
                    <a:pt x="161" y="167"/>
                  </a:cubicBezTo>
                  <a:cubicBezTo>
                    <a:pt x="161" y="166"/>
                    <a:pt x="160" y="165"/>
                    <a:pt x="160" y="164"/>
                  </a:cubicBezTo>
                  <a:cubicBezTo>
                    <a:pt x="155" y="150"/>
                    <a:pt x="155" y="150"/>
                    <a:pt x="155" y="150"/>
                  </a:cubicBezTo>
                  <a:cubicBezTo>
                    <a:pt x="164" y="150"/>
                    <a:pt x="164" y="150"/>
                    <a:pt x="164" y="150"/>
                  </a:cubicBezTo>
                  <a:cubicBezTo>
                    <a:pt x="154" y="147"/>
                    <a:pt x="154" y="147"/>
                    <a:pt x="154" y="147"/>
                  </a:cubicBezTo>
                  <a:cubicBezTo>
                    <a:pt x="151" y="138"/>
                    <a:pt x="151" y="138"/>
                    <a:pt x="151" y="138"/>
                  </a:cubicBezTo>
                  <a:cubicBezTo>
                    <a:pt x="161" y="138"/>
                    <a:pt x="161" y="138"/>
                    <a:pt x="161" y="138"/>
                  </a:cubicBezTo>
                  <a:cubicBezTo>
                    <a:pt x="150" y="135"/>
                    <a:pt x="150" y="135"/>
                    <a:pt x="150" y="135"/>
                  </a:cubicBezTo>
                  <a:cubicBezTo>
                    <a:pt x="148" y="128"/>
                    <a:pt x="148" y="128"/>
                    <a:pt x="148" y="128"/>
                  </a:cubicBezTo>
                  <a:cubicBezTo>
                    <a:pt x="180" y="128"/>
                    <a:pt x="180" y="128"/>
                    <a:pt x="180" y="128"/>
                  </a:cubicBezTo>
                  <a:cubicBezTo>
                    <a:pt x="185" y="128"/>
                    <a:pt x="193" y="128"/>
                    <a:pt x="198" y="128"/>
                  </a:cubicBezTo>
                  <a:cubicBezTo>
                    <a:pt x="208" y="128"/>
                    <a:pt x="208" y="128"/>
                    <a:pt x="208" y="128"/>
                  </a:cubicBezTo>
                  <a:cubicBezTo>
                    <a:pt x="213" y="128"/>
                    <a:pt x="220" y="127"/>
                    <a:pt x="224" y="127"/>
                  </a:cubicBezTo>
                  <a:cubicBezTo>
                    <a:pt x="227" y="127"/>
                    <a:pt x="233" y="126"/>
                    <a:pt x="237" y="126"/>
                  </a:cubicBezTo>
                  <a:cubicBezTo>
                    <a:pt x="239" y="125"/>
                    <a:pt x="241" y="125"/>
                    <a:pt x="244" y="124"/>
                  </a:cubicBezTo>
                  <a:cubicBezTo>
                    <a:pt x="276" y="158"/>
                    <a:pt x="276" y="158"/>
                    <a:pt x="276" y="158"/>
                  </a:cubicBezTo>
                  <a:cubicBezTo>
                    <a:pt x="277" y="159"/>
                    <a:pt x="277" y="159"/>
                    <a:pt x="278" y="159"/>
                  </a:cubicBezTo>
                  <a:cubicBezTo>
                    <a:pt x="289" y="159"/>
                    <a:pt x="289" y="159"/>
                    <a:pt x="289" y="159"/>
                  </a:cubicBezTo>
                  <a:cubicBezTo>
                    <a:pt x="290" y="159"/>
                    <a:pt x="290" y="159"/>
                    <a:pt x="290" y="158"/>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598" name="文本框 597"/>
            <p:cNvSpPr txBox="1"/>
            <p:nvPr/>
          </p:nvSpPr>
          <p:spPr>
            <a:xfrm>
              <a:off x="3391" y="3191"/>
              <a:ext cx="5736" cy="1598"/>
            </a:xfrm>
            <a:prstGeom prst="rect">
              <a:avLst/>
            </a:prstGeom>
            <a:noFill/>
          </p:spPr>
          <p:txBody>
            <a:bodyPr wrap="square" rtlCol="0" anchor="t">
              <a:spAutoFit/>
            </a:bodyPr>
            <a:lstStyle/>
            <a:p>
              <a:pPr>
                <a:lnSpc>
                  <a:spcPct val="150000"/>
                </a:lnSpc>
              </a:pPr>
              <a:r>
                <a:rPr lang="zh-CN" altLang="en-US" sz="1000" dirty="0">
                  <a:cs typeface="+mn-ea"/>
                  <a:sym typeface="+mn-lt"/>
                </a:rPr>
                <a:t>大气污染的主要因子为悬浮颗粒物、一氧化碳、臭氧、二氧化碳、氮氧化物、铅等。大气污染导致每年有</a:t>
              </a:r>
              <a:r>
                <a:rPr lang="en-US" altLang="zh-CN" sz="1000" dirty="0">
                  <a:cs typeface="+mn-ea"/>
                  <a:sym typeface="+mn-lt"/>
                </a:rPr>
                <a:t>30-70</a:t>
              </a:r>
              <a:r>
                <a:rPr lang="zh-CN" altLang="en-US" sz="1000" dirty="0">
                  <a:cs typeface="+mn-ea"/>
                  <a:sym typeface="+mn-lt"/>
                </a:rPr>
                <a:t>万人因烟尘污染提前死亡，</a:t>
              </a:r>
              <a:r>
                <a:rPr lang="en-US" altLang="zh-CN" sz="1000" dirty="0">
                  <a:cs typeface="+mn-ea"/>
                  <a:sym typeface="+mn-lt"/>
                </a:rPr>
                <a:t>2500</a:t>
              </a:r>
              <a:r>
                <a:rPr lang="zh-CN" altLang="en-US" sz="1000" dirty="0">
                  <a:cs typeface="+mn-ea"/>
                  <a:sym typeface="+mn-lt"/>
                </a:rPr>
                <a:t>万的儿童患慢性喉炎，</a:t>
              </a:r>
              <a:r>
                <a:rPr lang="en-US" altLang="zh-CN" sz="1000" dirty="0">
                  <a:cs typeface="+mn-ea"/>
                  <a:sym typeface="+mn-lt"/>
                </a:rPr>
                <a:t>400-700</a:t>
              </a:r>
              <a:r>
                <a:rPr lang="zh-CN" altLang="en-US" sz="1000" dirty="0">
                  <a:cs typeface="+mn-ea"/>
                  <a:sym typeface="+mn-lt"/>
                </a:rPr>
                <a:t>万的农村妇女儿童受害。</a:t>
              </a:r>
            </a:p>
          </p:txBody>
        </p:sp>
      </p:grpSp>
      <p:grpSp>
        <p:nvGrpSpPr>
          <p:cNvPr id="604" name="组合 603"/>
          <p:cNvGrpSpPr/>
          <p:nvPr/>
        </p:nvGrpSpPr>
        <p:grpSpPr>
          <a:xfrm>
            <a:off x="1145540" y="3261995"/>
            <a:ext cx="4650105" cy="1544320"/>
            <a:chOff x="1804" y="5137"/>
            <a:chExt cx="7323" cy="2432"/>
          </a:xfrm>
        </p:grpSpPr>
        <p:sp>
          <p:nvSpPr>
            <p:cNvPr id="593" name="Freeform 628"/>
            <p:cNvSpPr>
              <a:spLocks noEditPoints="1"/>
            </p:cNvSpPr>
            <p:nvPr/>
          </p:nvSpPr>
          <p:spPr bwMode="auto">
            <a:xfrm>
              <a:off x="1804" y="5646"/>
              <a:ext cx="1386" cy="436"/>
            </a:xfrm>
            <a:custGeom>
              <a:avLst/>
              <a:gdLst>
                <a:gd name="T0" fmla="*/ 376 w 378"/>
                <a:gd name="T1" fmla="*/ 51 h 119"/>
                <a:gd name="T2" fmla="*/ 371 w 378"/>
                <a:gd name="T3" fmla="*/ 33 h 119"/>
                <a:gd name="T4" fmla="*/ 341 w 378"/>
                <a:gd name="T5" fmla="*/ 30 h 119"/>
                <a:gd name="T6" fmla="*/ 326 w 378"/>
                <a:gd name="T7" fmla="*/ 28 h 119"/>
                <a:gd name="T8" fmla="*/ 293 w 378"/>
                <a:gd name="T9" fmla="*/ 13 h 119"/>
                <a:gd name="T10" fmla="*/ 272 w 378"/>
                <a:gd name="T11" fmla="*/ 5 h 119"/>
                <a:gd name="T12" fmla="*/ 246 w 378"/>
                <a:gd name="T13" fmla="*/ 1 h 119"/>
                <a:gd name="T14" fmla="*/ 212 w 378"/>
                <a:gd name="T15" fmla="*/ 0 h 119"/>
                <a:gd name="T16" fmla="*/ 167 w 378"/>
                <a:gd name="T17" fmla="*/ 5 h 119"/>
                <a:gd name="T18" fmla="*/ 128 w 378"/>
                <a:gd name="T19" fmla="*/ 23 h 119"/>
                <a:gd name="T20" fmla="*/ 96 w 378"/>
                <a:gd name="T21" fmla="*/ 32 h 119"/>
                <a:gd name="T22" fmla="*/ 66 w 378"/>
                <a:gd name="T23" fmla="*/ 36 h 119"/>
                <a:gd name="T24" fmla="*/ 35 w 378"/>
                <a:gd name="T25" fmla="*/ 43 h 119"/>
                <a:gd name="T26" fmla="*/ 16 w 378"/>
                <a:gd name="T27" fmla="*/ 49 h 119"/>
                <a:gd name="T28" fmla="*/ 5 w 378"/>
                <a:gd name="T29" fmla="*/ 59 h 119"/>
                <a:gd name="T30" fmla="*/ 0 w 378"/>
                <a:gd name="T31" fmla="*/ 72 h 119"/>
                <a:gd name="T32" fmla="*/ 0 w 378"/>
                <a:gd name="T33" fmla="*/ 87 h 119"/>
                <a:gd name="T34" fmla="*/ 6 w 378"/>
                <a:gd name="T35" fmla="*/ 96 h 119"/>
                <a:gd name="T36" fmla="*/ 27 w 378"/>
                <a:gd name="T37" fmla="*/ 100 h 119"/>
                <a:gd name="T38" fmla="*/ 86 w 378"/>
                <a:gd name="T39" fmla="*/ 100 h 119"/>
                <a:gd name="T40" fmla="*/ 148 w 378"/>
                <a:gd name="T41" fmla="*/ 99 h 119"/>
                <a:gd name="T42" fmla="*/ 237 w 378"/>
                <a:gd name="T43" fmla="*/ 99 h 119"/>
                <a:gd name="T44" fmla="*/ 264 w 378"/>
                <a:gd name="T45" fmla="*/ 99 h 119"/>
                <a:gd name="T46" fmla="*/ 266 w 378"/>
                <a:gd name="T47" fmla="*/ 90 h 119"/>
                <a:gd name="T48" fmla="*/ 267 w 378"/>
                <a:gd name="T49" fmla="*/ 89 h 119"/>
                <a:gd name="T50" fmla="*/ 330 w 378"/>
                <a:gd name="T51" fmla="*/ 89 h 119"/>
                <a:gd name="T52" fmla="*/ 332 w 378"/>
                <a:gd name="T53" fmla="*/ 87 h 119"/>
                <a:gd name="T54" fmla="*/ 336 w 378"/>
                <a:gd name="T55" fmla="*/ 95 h 119"/>
                <a:gd name="T56" fmla="*/ 367 w 378"/>
                <a:gd name="T57" fmla="*/ 91 h 119"/>
                <a:gd name="T58" fmla="*/ 377 w 378"/>
                <a:gd name="T59" fmla="*/ 81 h 119"/>
                <a:gd name="T60" fmla="*/ 270 w 378"/>
                <a:gd name="T61" fmla="*/ 76 h 119"/>
                <a:gd name="T62" fmla="*/ 283 w 378"/>
                <a:gd name="T63" fmla="*/ 62 h 119"/>
                <a:gd name="T64" fmla="*/ 270 w 378"/>
                <a:gd name="T65"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8" h="119">
                  <a:moveTo>
                    <a:pt x="378" y="67"/>
                  </a:moveTo>
                  <a:cubicBezTo>
                    <a:pt x="377" y="62"/>
                    <a:pt x="376" y="55"/>
                    <a:pt x="376" y="51"/>
                  </a:cubicBezTo>
                  <a:cubicBezTo>
                    <a:pt x="375" y="47"/>
                    <a:pt x="374" y="41"/>
                    <a:pt x="373" y="39"/>
                  </a:cubicBezTo>
                  <a:cubicBezTo>
                    <a:pt x="372" y="36"/>
                    <a:pt x="371" y="34"/>
                    <a:pt x="371" y="33"/>
                  </a:cubicBezTo>
                  <a:cubicBezTo>
                    <a:pt x="370" y="33"/>
                    <a:pt x="366" y="32"/>
                    <a:pt x="361" y="32"/>
                  </a:cubicBezTo>
                  <a:cubicBezTo>
                    <a:pt x="357" y="31"/>
                    <a:pt x="347" y="30"/>
                    <a:pt x="341" y="30"/>
                  </a:cubicBezTo>
                  <a:cubicBezTo>
                    <a:pt x="340" y="29"/>
                    <a:pt x="340" y="29"/>
                    <a:pt x="340" y="29"/>
                  </a:cubicBezTo>
                  <a:cubicBezTo>
                    <a:pt x="333" y="29"/>
                    <a:pt x="327" y="28"/>
                    <a:pt x="326" y="28"/>
                  </a:cubicBezTo>
                  <a:cubicBezTo>
                    <a:pt x="325" y="28"/>
                    <a:pt x="319" y="26"/>
                    <a:pt x="314" y="23"/>
                  </a:cubicBezTo>
                  <a:cubicBezTo>
                    <a:pt x="309" y="20"/>
                    <a:pt x="300" y="16"/>
                    <a:pt x="293" y="13"/>
                  </a:cubicBezTo>
                  <a:cubicBezTo>
                    <a:pt x="292" y="13"/>
                    <a:pt x="292" y="13"/>
                    <a:pt x="292" y="13"/>
                  </a:cubicBezTo>
                  <a:cubicBezTo>
                    <a:pt x="286" y="10"/>
                    <a:pt x="277" y="7"/>
                    <a:pt x="272" y="5"/>
                  </a:cubicBezTo>
                  <a:cubicBezTo>
                    <a:pt x="267" y="3"/>
                    <a:pt x="257" y="2"/>
                    <a:pt x="250" y="1"/>
                  </a:cubicBezTo>
                  <a:cubicBezTo>
                    <a:pt x="246" y="1"/>
                    <a:pt x="246" y="1"/>
                    <a:pt x="246" y="1"/>
                  </a:cubicBezTo>
                  <a:cubicBezTo>
                    <a:pt x="239" y="0"/>
                    <a:pt x="228" y="0"/>
                    <a:pt x="222" y="0"/>
                  </a:cubicBezTo>
                  <a:cubicBezTo>
                    <a:pt x="212" y="0"/>
                    <a:pt x="212" y="0"/>
                    <a:pt x="212" y="0"/>
                  </a:cubicBezTo>
                  <a:cubicBezTo>
                    <a:pt x="206" y="0"/>
                    <a:pt x="195" y="1"/>
                    <a:pt x="189" y="1"/>
                  </a:cubicBezTo>
                  <a:cubicBezTo>
                    <a:pt x="183" y="2"/>
                    <a:pt x="173" y="3"/>
                    <a:pt x="167" y="5"/>
                  </a:cubicBezTo>
                  <a:cubicBezTo>
                    <a:pt x="161" y="6"/>
                    <a:pt x="152" y="10"/>
                    <a:pt x="147" y="12"/>
                  </a:cubicBezTo>
                  <a:cubicBezTo>
                    <a:pt x="142" y="15"/>
                    <a:pt x="133" y="20"/>
                    <a:pt x="128" y="23"/>
                  </a:cubicBezTo>
                  <a:cubicBezTo>
                    <a:pt x="122" y="25"/>
                    <a:pt x="116" y="28"/>
                    <a:pt x="113" y="29"/>
                  </a:cubicBezTo>
                  <a:cubicBezTo>
                    <a:pt x="110" y="30"/>
                    <a:pt x="103" y="31"/>
                    <a:pt x="96" y="32"/>
                  </a:cubicBezTo>
                  <a:cubicBezTo>
                    <a:pt x="89" y="33"/>
                    <a:pt x="89" y="33"/>
                    <a:pt x="89" y="33"/>
                  </a:cubicBezTo>
                  <a:cubicBezTo>
                    <a:pt x="83" y="34"/>
                    <a:pt x="72" y="35"/>
                    <a:pt x="66" y="36"/>
                  </a:cubicBezTo>
                  <a:cubicBezTo>
                    <a:pt x="59" y="38"/>
                    <a:pt x="59" y="38"/>
                    <a:pt x="59" y="38"/>
                  </a:cubicBezTo>
                  <a:cubicBezTo>
                    <a:pt x="52" y="39"/>
                    <a:pt x="42" y="41"/>
                    <a:pt x="35" y="43"/>
                  </a:cubicBezTo>
                  <a:cubicBezTo>
                    <a:pt x="34" y="43"/>
                    <a:pt x="34" y="43"/>
                    <a:pt x="34" y="43"/>
                  </a:cubicBezTo>
                  <a:cubicBezTo>
                    <a:pt x="28" y="45"/>
                    <a:pt x="19" y="47"/>
                    <a:pt x="16" y="49"/>
                  </a:cubicBezTo>
                  <a:cubicBezTo>
                    <a:pt x="12" y="50"/>
                    <a:pt x="8" y="53"/>
                    <a:pt x="8" y="54"/>
                  </a:cubicBezTo>
                  <a:cubicBezTo>
                    <a:pt x="7" y="55"/>
                    <a:pt x="5" y="58"/>
                    <a:pt x="5" y="59"/>
                  </a:cubicBezTo>
                  <a:cubicBezTo>
                    <a:pt x="4" y="60"/>
                    <a:pt x="2" y="63"/>
                    <a:pt x="2" y="65"/>
                  </a:cubicBezTo>
                  <a:cubicBezTo>
                    <a:pt x="1" y="67"/>
                    <a:pt x="0" y="70"/>
                    <a:pt x="0" y="72"/>
                  </a:cubicBezTo>
                  <a:cubicBezTo>
                    <a:pt x="0" y="74"/>
                    <a:pt x="0" y="77"/>
                    <a:pt x="0" y="80"/>
                  </a:cubicBezTo>
                  <a:cubicBezTo>
                    <a:pt x="0" y="82"/>
                    <a:pt x="0" y="85"/>
                    <a:pt x="0" y="87"/>
                  </a:cubicBezTo>
                  <a:cubicBezTo>
                    <a:pt x="1" y="88"/>
                    <a:pt x="1" y="91"/>
                    <a:pt x="2" y="92"/>
                  </a:cubicBezTo>
                  <a:cubicBezTo>
                    <a:pt x="2" y="94"/>
                    <a:pt x="4" y="96"/>
                    <a:pt x="6" y="96"/>
                  </a:cubicBezTo>
                  <a:cubicBezTo>
                    <a:pt x="7" y="97"/>
                    <a:pt x="12" y="98"/>
                    <a:pt x="16" y="98"/>
                  </a:cubicBezTo>
                  <a:cubicBezTo>
                    <a:pt x="18" y="99"/>
                    <a:pt x="22" y="99"/>
                    <a:pt x="27" y="100"/>
                  </a:cubicBezTo>
                  <a:cubicBezTo>
                    <a:pt x="31" y="111"/>
                    <a:pt x="43" y="119"/>
                    <a:pt x="56" y="119"/>
                  </a:cubicBezTo>
                  <a:cubicBezTo>
                    <a:pt x="70" y="119"/>
                    <a:pt x="81" y="111"/>
                    <a:pt x="86" y="100"/>
                  </a:cubicBezTo>
                  <a:cubicBezTo>
                    <a:pt x="124" y="99"/>
                    <a:pt x="124" y="99"/>
                    <a:pt x="124" y="99"/>
                  </a:cubicBezTo>
                  <a:cubicBezTo>
                    <a:pt x="130" y="99"/>
                    <a:pt x="141" y="99"/>
                    <a:pt x="148" y="99"/>
                  </a:cubicBezTo>
                  <a:cubicBezTo>
                    <a:pt x="213" y="99"/>
                    <a:pt x="213" y="99"/>
                    <a:pt x="213" y="99"/>
                  </a:cubicBezTo>
                  <a:cubicBezTo>
                    <a:pt x="219" y="99"/>
                    <a:pt x="230" y="99"/>
                    <a:pt x="237" y="99"/>
                  </a:cubicBezTo>
                  <a:cubicBezTo>
                    <a:pt x="250" y="99"/>
                    <a:pt x="250" y="99"/>
                    <a:pt x="250" y="99"/>
                  </a:cubicBezTo>
                  <a:cubicBezTo>
                    <a:pt x="257" y="99"/>
                    <a:pt x="263" y="99"/>
                    <a:pt x="264" y="99"/>
                  </a:cubicBezTo>
                  <a:cubicBezTo>
                    <a:pt x="264" y="99"/>
                    <a:pt x="265" y="99"/>
                    <a:pt x="265" y="98"/>
                  </a:cubicBezTo>
                  <a:cubicBezTo>
                    <a:pt x="265" y="97"/>
                    <a:pt x="265" y="94"/>
                    <a:pt x="266" y="90"/>
                  </a:cubicBezTo>
                  <a:cubicBezTo>
                    <a:pt x="266" y="88"/>
                    <a:pt x="267" y="84"/>
                    <a:pt x="268" y="81"/>
                  </a:cubicBezTo>
                  <a:cubicBezTo>
                    <a:pt x="268" y="83"/>
                    <a:pt x="267" y="86"/>
                    <a:pt x="267" y="89"/>
                  </a:cubicBezTo>
                  <a:cubicBezTo>
                    <a:pt x="267" y="106"/>
                    <a:pt x="281" y="119"/>
                    <a:pt x="299" y="119"/>
                  </a:cubicBezTo>
                  <a:cubicBezTo>
                    <a:pt x="316" y="119"/>
                    <a:pt x="330" y="106"/>
                    <a:pt x="330" y="89"/>
                  </a:cubicBezTo>
                  <a:cubicBezTo>
                    <a:pt x="330" y="87"/>
                    <a:pt x="330" y="86"/>
                    <a:pt x="330" y="84"/>
                  </a:cubicBezTo>
                  <a:cubicBezTo>
                    <a:pt x="331" y="85"/>
                    <a:pt x="332" y="86"/>
                    <a:pt x="332" y="87"/>
                  </a:cubicBezTo>
                  <a:cubicBezTo>
                    <a:pt x="332" y="89"/>
                    <a:pt x="333" y="92"/>
                    <a:pt x="333" y="93"/>
                  </a:cubicBezTo>
                  <a:cubicBezTo>
                    <a:pt x="333" y="94"/>
                    <a:pt x="334" y="95"/>
                    <a:pt x="336" y="95"/>
                  </a:cubicBezTo>
                  <a:cubicBezTo>
                    <a:pt x="337" y="95"/>
                    <a:pt x="343" y="94"/>
                    <a:pt x="349" y="93"/>
                  </a:cubicBezTo>
                  <a:cubicBezTo>
                    <a:pt x="356" y="93"/>
                    <a:pt x="364" y="92"/>
                    <a:pt x="367" y="91"/>
                  </a:cubicBezTo>
                  <a:cubicBezTo>
                    <a:pt x="370" y="90"/>
                    <a:pt x="373" y="89"/>
                    <a:pt x="374" y="88"/>
                  </a:cubicBezTo>
                  <a:cubicBezTo>
                    <a:pt x="375" y="87"/>
                    <a:pt x="377" y="84"/>
                    <a:pt x="377" y="81"/>
                  </a:cubicBezTo>
                  <a:cubicBezTo>
                    <a:pt x="378" y="79"/>
                    <a:pt x="378" y="72"/>
                    <a:pt x="378" y="67"/>
                  </a:cubicBezTo>
                  <a:close/>
                  <a:moveTo>
                    <a:pt x="270" y="76"/>
                  </a:moveTo>
                  <a:cubicBezTo>
                    <a:pt x="272" y="73"/>
                    <a:pt x="274" y="70"/>
                    <a:pt x="275" y="68"/>
                  </a:cubicBezTo>
                  <a:cubicBezTo>
                    <a:pt x="277" y="67"/>
                    <a:pt x="280" y="64"/>
                    <a:pt x="283" y="62"/>
                  </a:cubicBezTo>
                  <a:cubicBezTo>
                    <a:pt x="283" y="62"/>
                    <a:pt x="284" y="62"/>
                    <a:pt x="284" y="62"/>
                  </a:cubicBezTo>
                  <a:cubicBezTo>
                    <a:pt x="278" y="65"/>
                    <a:pt x="273" y="70"/>
                    <a:pt x="270" y="76"/>
                  </a:cubicBez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599" name="文本框 598"/>
            <p:cNvSpPr txBox="1"/>
            <p:nvPr/>
          </p:nvSpPr>
          <p:spPr>
            <a:xfrm>
              <a:off x="3391" y="5137"/>
              <a:ext cx="3821" cy="580"/>
            </a:xfrm>
            <a:prstGeom prst="rect">
              <a:avLst/>
            </a:prstGeom>
            <a:noFill/>
          </p:spPr>
          <p:txBody>
            <a:bodyPr wrap="square" rtlCol="0">
              <a:spAutoFit/>
            </a:bodyPr>
            <a:lstStyle/>
            <a:p>
              <a:r>
                <a:rPr lang="zh-CN" altLang="en-US" b="1" dirty="0">
                  <a:cs typeface="+mn-ea"/>
                  <a:sym typeface="+mn-lt"/>
                </a:rPr>
                <a:t>（八）水污染</a:t>
              </a:r>
              <a:endParaRPr lang="zh-CN" altLang="en-US" b="1" dirty="0">
                <a:solidFill>
                  <a:srgbClr val="35240D"/>
                </a:solidFill>
                <a:cs typeface="+mn-ea"/>
                <a:sym typeface="+mn-lt"/>
              </a:endParaRPr>
            </a:p>
          </p:txBody>
        </p:sp>
        <p:sp>
          <p:nvSpPr>
            <p:cNvPr id="600" name="文本框 599"/>
            <p:cNvSpPr txBox="1"/>
            <p:nvPr/>
          </p:nvSpPr>
          <p:spPr>
            <a:xfrm>
              <a:off x="3391" y="5609"/>
              <a:ext cx="5736" cy="1961"/>
            </a:xfrm>
            <a:prstGeom prst="rect">
              <a:avLst/>
            </a:prstGeom>
            <a:noFill/>
          </p:spPr>
          <p:txBody>
            <a:bodyPr wrap="square" rtlCol="0" anchor="t">
              <a:spAutoFit/>
            </a:bodyPr>
            <a:lstStyle/>
            <a:p>
              <a:pPr>
                <a:lnSpc>
                  <a:spcPct val="150000"/>
                </a:lnSpc>
              </a:pPr>
              <a:r>
                <a:rPr lang="zh-CN" altLang="en-US" sz="1000" dirty="0">
                  <a:cs typeface="+mn-ea"/>
                  <a:sym typeface="+mn-lt"/>
                </a:rPr>
                <a:t>人口膨胀和工业发展所制造出来的越来越多的污水废水终于超过了天然水体的承受极限，本来足以滋养人体的水，常因含有有毒物质而使人染病，甚至致人于死地。水环境的污染使原来就短缺的水资源更为紧张。水资源的短缺，水环境的污染加上水的洪涝灾害，构成了足以毁灭人类的水危机。 </a:t>
              </a:r>
            </a:p>
          </p:txBody>
        </p:sp>
      </p:grpSp>
      <p:grpSp>
        <p:nvGrpSpPr>
          <p:cNvPr id="605" name="组合 604"/>
          <p:cNvGrpSpPr/>
          <p:nvPr/>
        </p:nvGrpSpPr>
        <p:grpSpPr>
          <a:xfrm>
            <a:off x="1032510" y="4910455"/>
            <a:ext cx="4832985" cy="1314450"/>
            <a:chOff x="1626" y="7733"/>
            <a:chExt cx="7611" cy="2070"/>
          </a:xfrm>
        </p:grpSpPr>
        <p:sp>
          <p:nvSpPr>
            <p:cNvPr id="595" name="Freeform 627"/>
            <p:cNvSpPr/>
            <p:nvPr/>
          </p:nvSpPr>
          <p:spPr bwMode="auto">
            <a:xfrm>
              <a:off x="1626" y="8105"/>
              <a:ext cx="1519" cy="398"/>
            </a:xfrm>
            <a:custGeom>
              <a:avLst/>
              <a:gdLst>
                <a:gd name="T0" fmla="*/ 255 w 255"/>
                <a:gd name="T1" fmla="*/ 57 h 67"/>
                <a:gd name="T2" fmla="*/ 254 w 255"/>
                <a:gd name="T3" fmla="*/ 55 h 67"/>
                <a:gd name="T4" fmla="*/ 253 w 255"/>
                <a:gd name="T5" fmla="*/ 58 h 67"/>
                <a:gd name="T6" fmla="*/ 245 w 255"/>
                <a:gd name="T7" fmla="*/ 58 h 67"/>
                <a:gd name="T8" fmla="*/ 245 w 255"/>
                <a:gd name="T9" fmla="*/ 57 h 67"/>
                <a:gd name="T10" fmla="*/ 254 w 255"/>
                <a:gd name="T11" fmla="*/ 51 h 67"/>
                <a:gd name="T12" fmla="*/ 253 w 255"/>
                <a:gd name="T13" fmla="*/ 45 h 67"/>
                <a:gd name="T14" fmla="*/ 248 w 255"/>
                <a:gd name="T15" fmla="*/ 39 h 67"/>
                <a:gd name="T16" fmla="*/ 233 w 255"/>
                <a:gd name="T17" fmla="*/ 35 h 67"/>
                <a:gd name="T18" fmla="*/ 220 w 255"/>
                <a:gd name="T19" fmla="*/ 33 h 67"/>
                <a:gd name="T20" fmla="*/ 213 w 255"/>
                <a:gd name="T21" fmla="*/ 26 h 67"/>
                <a:gd name="T22" fmla="*/ 218 w 255"/>
                <a:gd name="T23" fmla="*/ 22 h 67"/>
                <a:gd name="T24" fmla="*/ 234 w 255"/>
                <a:gd name="T25" fmla="*/ 21 h 67"/>
                <a:gd name="T26" fmla="*/ 237 w 255"/>
                <a:gd name="T27" fmla="*/ 20 h 67"/>
                <a:gd name="T28" fmla="*/ 234 w 255"/>
                <a:gd name="T29" fmla="*/ 17 h 67"/>
                <a:gd name="T30" fmla="*/ 218 w 255"/>
                <a:gd name="T31" fmla="*/ 15 h 67"/>
                <a:gd name="T32" fmla="*/ 217 w 255"/>
                <a:gd name="T33" fmla="*/ 13 h 67"/>
                <a:gd name="T34" fmla="*/ 219 w 255"/>
                <a:gd name="T35" fmla="*/ 8 h 67"/>
                <a:gd name="T36" fmla="*/ 228 w 255"/>
                <a:gd name="T37" fmla="*/ 1 h 67"/>
                <a:gd name="T38" fmla="*/ 226 w 255"/>
                <a:gd name="T39" fmla="*/ 0 h 67"/>
                <a:gd name="T40" fmla="*/ 224 w 255"/>
                <a:gd name="T41" fmla="*/ 0 h 67"/>
                <a:gd name="T42" fmla="*/ 222 w 255"/>
                <a:gd name="T43" fmla="*/ 1 h 67"/>
                <a:gd name="T44" fmla="*/ 219 w 255"/>
                <a:gd name="T45" fmla="*/ 4 h 67"/>
                <a:gd name="T46" fmla="*/ 212 w 255"/>
                <a:gd name="T47" fmla="*/ 9 h 67"/>
                <a:gd name="T48" fmla="*/ 211 w 255"/>
                <a:gd name="T49" fmla="*/ 9 h 67"/>
                <a:gd name="T50" fmla="*/ 198 w 255"/>
                <a:gd name="T51" fmla="*/ 7 h 67"/>
                <a:gd name="T52" fmla="*/ 185 w 255"/>
                <a:gd name="T53" fmla="*/ 5 h 67"/>
                <a:gd name="T54" fmla="*/ 181 w 255"/>
                <a:gd name="T55" fmla="*/ 4 h 67"/>
                <a:gd name="T56" fmla="*/ 176 w 255"/>
                <a:gd name="T57" fmla="*/ 4 h 67"/>
                <a:gd name="T58" fmla="*/ 172 w 255"/>
                <a:gd name="T59" fmla="*/ 5 h 67"/>
                <a:gd name="T60" fmla="*/ 158 w 255"/>
                <a:gd name="T61" fmla="*/ 9 h 67"/>
                <a:gd name="T62" fmla="*/ 136 w 255"/>
                <a:gd name="T63" fmla="*/ 15 h 67"/>
                <a:gd name="T64" fmla="*/ 112 w 255"/>
                <a:gd name="T65" fmla="*/ 25 h 67"/>
                <a:gd name="T66" fmla="*/ 95 w 255"/>
                <a:gd name="T67" fmla="*/ 26 h 67"/>
                <a:gd name="T68" fmla="*/ 65 w 255"/>
                <a:gd name="T69" fmla="*/ 27 h 67"/>
                <a:gd name="T70" fmla="*/ 38 w 255"/>
                <a:gd name="T71" fmla="*/ 28 h 67"/>
                <a:gd name="T72" fmla="*/ 21 w 255"/>
                <a:gd name="T73" fmla="*/ 29 h 67"/>
                <a:gd name="T74" fmla="*/ 7 w 255"/>
                <a:gd name="T75" fmla="*/ 32 h 67"/>
                <a:gd name="T76" fmla="*/ 0 w 255"/>
                <a:gd name="T77" fmla="*/ 33 h 67"/>
                <a:gd name="T78" fmla="*/ 12 w 255"/>
                <a:gd name="T79" fmla="*/ 43 h 67"/>
                <a:gd name="T80" fmla="*/ 33 w 255"/>
                <a:gd name="T81" fmla="*/ 58 h 67"/>
                <a:gd name="T82" fmla="*/ 56 w 255"/>
                <a:gd name="T83" fmla="*/ 65 h 67"/>
                <a:gd name="T84" fmla="*/ 115 w 255"/>
                <a:gd name="T85" fmla="*/ 66 h 67"/>
                <a:gd name="T86" fmla="*/ 163 w 255"/>
                <a:gd name="T87" fmla="*/ 65 h 67"/>
                <a:gd name="T88" fmla="*/ 223 w 255"/>
                <a:gd name="T89" fmla="*/ 64 h 67"/>
                <a:gd name="T90" fmla="*/ 241 w 255"/>
                <a:gd name="T91" fmla="*/ 61 h 67"/>
                <a:gd name="T92" fmla="*/ 243 w 255"/>
                <a:gd name="T93" fmla="*/ 60 h 67"/>
                <a:gd name="T94" fmla="*/ 246 w 255"/>
                <a:gd name="T95" fmla="*/ 62 h 67"/>
                <a:gd name="T96" fmla="*/ 250 w 255"/>
                <a:gd name="T97" fmla="*/ 65 h 67"/>
                <a:gd name="T98" fmla="*/ 251 w 255"/>
                <a:gd name="T99" fmla="*/ 63 h 67"/>
                <a:gd name="T100" fmla="*/ 252 w 255"/>
                <a:gd name="T101" fmla="*/ 61 h 67"/>
                <a:gd name="T102" fmla="*/ 253 w 255"/>
                <a:gd name="T103" fmla="*/ 65 h 67"/>
                <a:gd name="T104" fmla="*/ 255 w 255"/>
                <a:gd name="T105" fmla="*/ 63 h 67"/>
                <a:gd name="T106" fmla="*/ 255 w 255"/>
                <a:gd name="T107"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5" h="67">
                  <a:moveTo>
                    <a:pt x="255" y="60"/>
                  </a:moveTo>
                  <a:cubicBezTo>
                    <a:pt x="255" y="59"/>
                    <a:pt x="255" y="58"/>
                    <a:pt x="255" y="57"/>
                  </a:cubicBezTo>
                  <a:cubicBezTo>
                    <a:pt x="255" y="57"/>
                    <a:pt x="255" y="57"/>
                    <a:pt x="255" y="57"/>
                  </a:cubicBezTo>
                  <a:cubicBezTo>
                    <a:pt x="255" y="56"/>
                    <a:pt x="254" y="55"/>
                    <a:pt x="254" y="55"/>
                  </a:cubicBezTo>
                  <a:cubicBezTo>
                    <a:pt x="254" y="55"/>
                    <a:pt x="253" y="56"/>
                    <a:pt x="253" y="57"/>
                  </a:cubicBezTo>
                  <a:cubicBezTo>
                    <a:pt x="253" y="57"/>
                    <a:pt x="253" y="58"/>
                    <a:pt x="253" y="58"/>
                  </a:cubicBezTo>
                  <a:cubicBezTo>
                    <a:pt x="252" y="58"/>
                    <a:pt x="252" y="59"/>
                    <a:pt x="252" y="59"/>
                  </a:cubicBezTo>
                  <a:cubicBezTo>
                    <a:pt x="245" y="58"/>
                    <a:pt x="245" y="58"/>
                    <a:pt x="245" y="58"/>
                  </a:cubicBezTo>
                  <a:cubicBezTo>
                    <a:pt x="244" y="58"/>
                    <a:pt x="244" y="58"/>
                    <a:pt x="244" y="58"/>
                  </a:cubicBezTo>
                  <a:cubicBezTo>
                    <a:pt x="245" y="58"/>
                    <a:pt x="245" y="58"/>
                    <a:pt x="245" y="57"/>
                  </a:cubicBezTo>
                  <a:cubicBezTo>
                    <a:pt x="247" y="56"/>
                    <a:pt x="249" y="55"/>
                    <a:pt x="251" y="54"/>
                  </a:cubicBezTo>
                  <a:cubicBezTo>
                    <a:pt x="252" y="53"/>
                    <a:pt x="254" y="52"/>
                    <a:pt x="254" y="51"/>
                  </a:cubicBezTo>
                  <a:cubicBezTo>
                    <a:pt x="255" y="50"/>
                    <a:pt x="255" y="49"/>
                    <a:pt x="254" y="48"/>
                  </a:cubicBezTo>
                  <a:cubicBezTo>
                    <a:pt x="254" y="47"/>
                    <a:pt x="254" y="46"/>
                    <a:pt x="253" y="45"/>
                  </a:cubicBezTo>
                  <a:cubicBezTo>
                    <a:pt x="253" y="45"/>
                    <a:pt x="252" y="43"/>
                    <a:pt x="252" y="42"/>
                  </a:cubicBezTo>
                  <a:cubicBezTo>
                    <a:pt x="251" y="42"/>
                    <a:pt x="249" y="40"/>
                    <a:pt x="248" y="39"/>
                  </a:cubicBezTo>
                  <a:cubicBezTo>
                    <a:pt x="247" y="37"/>
                    <a:pt x="246" y="36"/>
                    <a:pt x="245" y="36"/>
                  </a:cubicBezTo>
                  <a:cubicBezTo>
                    <a:pt x="244" y="36"/>
                    <a:pt x="239" y="35"/>
                    <a:pt x="233" y="35"/>
                  </a:cubicBezTo>
                  <a:cubicBezTo>
                    <a:pt x="229" y="35"/>
                    <a:pt x="224" y="34"/>
                    <a:pt x="220" y="34"/>
                  </a:cubicBezTo>
                  <a:cubicBezTo>
                    <a:pt x="220" y="33"/>
                    <a:pt x="220" y="33"/>
                    <a:pt x="220" y="33"/>
                  </a:cubicBezTo>
                  <a:cubicBezTo>
                    <a:pt x="218" y="32"/>
                    <a:pt x="216" y="29"/>
                    <a:pt x="215" y="28"/>
                  </a:cubicBezTo>
                  <a:cubicBezTo>
                    <a:pt x="214" y="27"/>
                    <a:pt x="213" y="26"/>
                    <a:pt x="213" y="26"/>
                  </a:cubicBezTo>
                  <a:cubicBezTo>
                    <a:pt x="213" y="25"/>
                    <a:pt x="213" y="24"/>
                    <a:pt x="213" y="24"/>
                  </a:cubicBezTo>
                  <a:cubicBezTo>
                    <a:pt x="214" y="23"/>
                    <a:pt x="216" y="22"/>
                    <a:pt x="218" y="22"/>
                  </a:cubicBezTo>
                  <a:cubicBezTo>
                    <a:pt x="220" y="22"/>
                    <a:pt x="223" y="22"/>
                    <a:pt x="226" y="22"/>
                  </a:cubicBezTo>
                  <a:cubicBezTo>
                    <a:pt x="229" y="22"/>
                    <a:pt x="232" y="21"/>
                    <a:pt x="234" y="21"/>
                  </a:cubicBezTo>
                  <a:cubicBezTo>
                    <a:pt x="235" y="21"/>
                    <a:pt x="237" y="21"/>
                    <a:pt x="237" y="21"/>
                  </a:cubicBezTo>
                  <a:cubicBezTo>
                    <a:pt x="237" y="21"/>
                    <a:pt x="237" y="20"/>
                    <a:pt x="237" y="20"/>
                  </a:cubicBezTo>
                  <a:cubicBezTo>
                    <a:pt x="237" y="19"/>
                    <a:pt x="236" y="19"/>
                    <a:pt x="236" y="18"/>
                  </a:cubicBezTo>
                  <a:cubicBezTo>
                    <a:pt x="235" y="18"/>
                    <a:pt x="235" y="17"/>
                    <a:pt x="234" y="17"/>
                  </a:cubicBezTo>
                  <a:cubicBezTo>
                    <a:pt x="234" y="17"/>
                    <a:pt x="230" y="16"/>
                    <a:pt x="226" y="16"/>
                  </a:cubicBezTo>
                  <a:cubicBezTo>
                    <a:pt x="222" y="15"/>
                    <a:pt x="219" y="15"/>
                    <a:pt x="218" y="15"/>
                  </a:cubicBezTo>
                  <a:cubicBezTo>
                    <a:pt x="218" y="15"/>
                    <a:pt x="218" y="15"/>
                    <a:pt x="217" y="14"/>
                  </a:cubicBezTo>
                  <a:cubicBezTo>
                    <a:pt x="217" y="14"/>
                    <a:pt x="217" y="13"/>
                    <a:pt x="217" y="13"/>
                  </a:cubicBezTo>
                  <a:cubicBezTo>
                    <a:pt x="217" y="12"/>
                    <a:pt x="217" y="12"/>
                    <a:pt x="217" y="12"/>
                  </a:cubicBezTo>
                  <a:cubicBezTo>
                    <a:pt x="217" y="11"/>
                    <a:pt x="218" y="10"/>
                    <a:pt x="219" y="8"/>
                  </a:cubicBezTo>
                  <a:cubicBezTo>
                    <a:pt x="221" y="7"/>
                    <a:pt x="223" y="5"/>
                    <a:pt x="225" y="3"/>
                  </a:cubicBezTo>
                  <a:cubicBezTo>
                    <a:pt x="226" y="2"/>
                    <a:pt x="227" y="1"/>
                    <a:pt x="228" y="1"/>
                  </a:cubicBezTo>
                  <a:cubicBezTo>
                    <a:pt x="228" y="0"/>
                    <a:pt x="228" y="0"/>
                    <a:pt x="228" y="0"/>
                  </a:cubicBezTo>
                  <a:cubicBezTo>
                    <a:pt x="228" y="0"/>
                    <a:pt x="227" y="0"/>
                    <a:pt x="226" y="0"/>
                  </a:cubicBezTo>
                  <a:cubicBezTo>
                    <a:pt x="226" y="0"/>
                    <a:pt x="225" y="0"/>
                    <a:pt x="225" y="0"/>
                  </a:cubicBezTo>
                  <a:cubicBezTo>
                    <a:pt x="225" y="0"/>
                    <a:pt x="225" y="0"/>
                    <a:pt x="224" y="0"/>
                  </a:cubicBezTo>
                  <a:cubicBezTo>
                    <a:pt x="224" y="0"/>
                    <a:pt x="224" y="0"/>
                    <a:pt x="224" y="0"/>
                  </a:cubicBezTo>
                  <a:cubicBezTo>
                    <a:pt x="223" y="0"/>
                    <a:pt x="223" y="0"/>
                    <a:pt x="222" y="1"/>
                  </a:cubicBezTo>
                  <a:cubicBezTo>
                    <a:pt x="222" y="1"/>
                    <a:pt x="222" y="1"/>
                    <a:pt x="222" y="1"/>
                  </a:cubicBezTo>
                  <a:cubicBezTo>
                    <a:pt x="221" y="1"/>
                    <a:pt x="220" y="3"/>
                    <a:pt x="219" y="4"/>
                  </a:cubicBezTo>
                  <a:cubicBezTo>
                    <a:pt x="218" y="5"/>
                    <a:pt x="216" y="7"/>
                    <a:pt x="215" y="8"/>
                  </a:cubicBezTo>
                  <a:cubicBezTo>
                    <a:pt x="214" y="8"/>
                    <a:pt x="213" y="9"/>
                    <a:pt x="212" y="9"/>
                  </a:cubicBezTo>
                  <a:cubicBezTo>
                    <a:pt x="212" y="9"/>
                    <a:pt x="212" y="9"/>
                    <a:pt x="211" y="9"/>
                  </a:cubicBezTo>
                  <a:cubicBezTo>
                    <a:pt x="211" y="9"/>
                    <a:pt x="211" y="9"/>
                    <a:pt x="211" y="9"/>
                  </a:cubicBezTo>
                  <a:cubicBezTo>
                    <a:pt x="206" y="8"/>
                    <a:pt x="206" y="8"/>
                    <a:pt x="206" y="8"/>
                  </a:cubicBezTo>
                  <a:cubicBezTo>
                    <a:pt x="204" y="8"/>
                    <a:pt x="200" y="7"/>
                    <a:pt x="198" y="7"/>
                  </a:cubicBezTo>
                  <a:cubicBezTo>
                    <a:pt x="195" y="6"/>
                    <a:pt x="190" y="5"/>
                    <a:pt x="188" y="5"/>
                  </a:cubicBezTo>
                  <a:cubicBezTo>
                    <a:pt x="187" y="5"/>
                    <a:pt x="186" y="5"/>
                    <a:pt x="185" y="5"/>
                  </a:cubicBezTo>
                  <a:cubicBezTo>
                    <a:pt x="184" y="4"/>
                    <a:pt x="184" y="4"/>
                    <a:pt x="184" y="4"/>
                  </a:cubicBezTo>
                  <a:cubicBezTo>
                    <a:pt x="183" y="4"/>
                    <a:pt x="182" y="4"/>
                    <a:pt x="181" y="4"/>
                  </a:cubicBezTo>
                  <a:cubicBezTo>
                    <a:pt x="180" y="4"/>
                    <a:pt x="180" y="4"/>
                    <a:pt x="180" y="4"/>
                  </a:cubicBezTo>
                  <a:cubicBezTo>
                    <a:pt x="179" y="4"/>
                    <a:pt x="177" y="4"/>
                    <a:pt x="176" y="4"/>
                  </a:cubicBezTo>
                  <a:cubicBezTo>
                    <a:pt x="175" y="4"/>
                    <a:pt x="174" y="4"/>
                    <a:pt x="173" y="4"/>
                  </a:cubicBezTo>
                  <a:cubicBezTo>
                    <a:pt x="172" y="5"/>
                    <a:pt x="172" y="5"/>
                    <a:pt x="172" y="5"/>
                  </a:cubicBezTo>
                  <a:cubicBezTo>
                    <a:pt x="171" y="5"/>
                    <a:pt x="169" y="6"/>
                    <a:pt x="166" y="7"/>
                  </a:cubicBezTo>
                  <a:cubicBezTo>
                    <a:pt x="164" y="7"/>
                    <a:pt x="160" y="8"/>
                    <a:pt x="158" y="9"/>
                  </a:cubicBezTo>
                  <a:cubicBezTo>
                    <a:pt x="155" y="10"/>
                    <a:pt x="150" y="11"/>
                    <a:pt x="147" y="12"/>
                  </a:cubicBezTo>
                  <a:cubicBezTo>
                    <a:pt x="144" y="13"/>
                    <a:pt x="139" y="14"/>
                    <a:pt x="136" y="15"/>
                  </a:cubicBezTo>
                  <a:cubicBezTo>
                    <a:pt x="133" y="16"/>
                    <a:pt x="128" y="18"/>
                    <a:pt x="125" y="19"/>
                  </a:cubicBezTo>
                  <a:cubicBezTo>
                    <a:pt x="122" y="20"/>
                    <a:pt x="116" y="23"/>
                    <a:pt x="112" y="25"/>
                  </a:cubicBezTo>
                  <a:cubicBezTo>
                    <a:pt x="110" y="25"/>
                    <a:pt x="109" y="26"/>
                    <a:pt x="107" y="26"/>
                  </a:cubicBezTo>
                  <a:cubicBezTo>
                    <a:pt x="103" y="26"/>
                    <a:pt x="98" y="26"/>
                    <a:pt x="95" y="26"/>
                  </a:cubicBezTo>
                  <a:cubicBezTo>
                    <a:pt x="92" y="26"/>
                    <a:pt x="86" y="26"/>
                    <a:pt x="81" y="26"/>
                  </a:cubicBezTo>
                  <a:cubicBezTo>
                    <a:pt x="76" y="27"/>
                    <a:pt x="69" y="27"/>
                    <a:pt x="65" y="27"/>
                  </a:cubicBezTo>
                  <a:cubicBezTo>
                    <a:pt x="61" y="27"/>
                    <a:pt x="55" y="27"/>
                    <a:pt x="52" y="27"/>
                  </a:cubicBezTo>
                  <a:cubicBezTo>
                    <a:pt x="48" y="27"/>
                    <a:pt x="42" y="27"/>
                    <a:pt x="38" y="28"/>
                  </a:cubicBezTo>
                  <a:cubicBezTo>
                    <a:pt x="34" y="28"/>
                    <a:pt x="30" y="28"/>
                    <a:pt x="28" y="28"/>
                  </a:cubicBezTo>
                  <a:cubicBezTo>
                    <a:pt x="25" y="29"/>
                    <a:pt x="22" y="29"/>
                    <a:pt x="21" y="29"/>
                  </a:cubicBezTo>
                  <a:cubicBezTo>
                    <a:pt x="19" y="30"/>
                    <a:pt x="17" y="30"/>
                    <a:pt x="15" y="31"/>
                  </a:cubicBezTo>
                  <a:cubicBezTo>
                    <a:pt x="12" y="31"/>
                    <a:pt x="9" y="32"/>
                    <a:pt x="7" y="32"/>
                  </a:cubicBezTo>
                  <a:cubicBezTo>
                    <a:pt x="3" y="32"/>
                    <a:pt x="0" y="32"/>
                    <a:pt x="0" y="33"/>
                  </a:cubicBezTo>
                  <a:cubicBezTo>
                    <a:pt x="0" y="33"/>
                    <a:pt x="0" y="33"/>
                    <a:pt x="0" y="33"/>
                  </a:cubicBezTo>
                  <a:cubicBezTo>
                    <a:pt x="0" y="33"/>
                    <a:pt x="2" y="35"/>
                    <a:pt x="4" y="36"/>
                  </a:cubicBezTo>
                  <a:cubicBezTo>
                    <a:pt x="6" y="37"/>
                    <a:pt x="9" y="40"/>
                    <a:pt x="12" y="43"/>
                  </a:cubicBezTo>
                  <a:cubicBezTo>
                    <a:pt x="15" y="45"/>
                    <a:pt x="20" y="49"/>
                    <a:pt x="23" y="51"/>
                  </a:cubicBezTo>
                  <a:cubicBezTo>
                    <a:pt x="26" y="53"/>
                    <a:pt x="31" y="56"/>
                    <a:pt x="33" y="58"/>
                  </a:cubicBezTo>
                  <a:cubicBezTo>
                    <a:pt x="36" y="59"/>
                    <a:pt x="41" y="61"/>
                    <a:pt x="44" y="62"/>
                  </a:cubicBezTo>
                  <a:cubicBezTo>
                    <a:pt x="47" y="63"/>
                    <a:pt x="52" y="64"/>
                    <a:pt x="56" y="65"/>
                  </a:cubicBezTo>
                  <a:cubicBezTo>
                    <a:pt x="60" y="65"/>
                    <a:pt x="71" y="66"/>
                    <a:pt x="80" y="66"/>
                  </a:cubicBezTo>
                  <a:cubicBezTo>
                    <a:pt x="89" y="67"/>
                    <a:pt x="105" y="67"/>
                    <a:pt x="115" y="66"/>
                  </a:cubicBezTo>
                  <a:cubicBezTo>
                    <a:pt x="127" y="66"/>
                    <a:pt x="127" y="66"/>
                    <a:pt x="127" y="66"/>
                  </a:cubicBezTo>
                  <a:cubicBezTo>
                    <a:pt x="137" y="66"/>
                    <a:pt x="153" y="65"/>
                    <a:pt x="163" y="65"/>
                  </a:cubicBezTo>
                  <a:cubicBezTo>
                    <a:pt x="189" y="65"/>
                    <a:pt x="189" y="65"/>
                    <a:pt x="189" y="65"/>
                  </a:cubicBezTo>
                  <a:cubicBezTo>
                    <a:pt x="199" y="64"/>
                    <a:pt x="214" y="64"/>
                    <a:pt x="223" y="64"/>
                  </a:cubicBezTo>
                  <a:cubicBezTo>
                    <a:pt x="231" y="64"/>
                    <a:pt x="238" y="63"/>
                    <a:pt x="239" y="63"/>
                  </a:cubicBezTo>
                  <a:cubicBezTo>
                    <a:pt x="239" y="63"/>
                    <a:pt x="240" y="62"/>
                    <a:pt x="241" y="61"/>
                  </a:cubicBezTo>
                  <a:cubicBezTo>
                    <a:pt x="241" y="61"/>
                    <a:pt x="242" y="60"/>
                    <a:pt x="242" y="60"/>
                  </a:cubicBezTo>
                  <a:cubicBezTo>
                    <a:pt x="243" y="60"/>
                    <a:pt x="243" y="60"/>
                    <a:pt x="243" y="60"/>
                  </a:cubicBezTo>
                  <a:cubicBezTo>
                    <a:pt x="244" y="60"/>
                    <a:pt x="246" y="61"/>
                    <a:pt x="246" y="62"/>
                  </a:cubicBezTo>
                  <a:cubicBezTo>
                    <a:pt x="246" y="62"/>
                    <a:pt x="246" y="62"/>
                    <a:pt x="246" y="62"/>
                  </a:cubicBezTo>
                  <a:cubicBezTo>
                    <a:pt x="247" y="63"/>
                    <a:pt x="248" y="64"/>
                    <a:pt x="248" y="64"/>
                  </a:cubicBezTo>
                  <a:cubicBezTo>
                    <a:pt x="249" y="64"/>
                    <a:pt x="249" y="65"/>
                    <a:pt x="250" y="65"/>
                  </a:cubicBezTo>
                  <a:cubicBezTo>
                    <a:pt x="251" y="65"/>
                    <a:pt x="251" y="64"/>
                    <a:pt x="251" y="63"/>
                  </a:cubicBezTo>
                  <a:cubicBezTo>
                    <a:pt x="251" y="63"/>
                    <a:pt x="251" y="63"/>
                    <a:pt x="251" y="63"/>
                  </a:cubicBezTo>
                  <a:cubicBezTo>
                    <a:pt x="251" y="62"/>
                    <a:pt x="251" y="61"/>
                    <a:pt x="251" y="61"/>
                  </a:cubicBezTo>
                  <a:cubicBezTo>
                    <a:pt x="251" y="61"/>
                    <a:pt x="252" y="61"/>
                    <a:pt x="252" y="61"/>
                  </a:cubicBezTo>
                  <a:cubicBezTo>
                    <a:pt x="253" y="63"/>
                    <a:pt x="253" y="63"/>
                    <a:pt x="253" y="63"/>
                  </a:cubicBezTo>
                  <a:cubicBezTo>
                    <a:pt x="253" y="64"/>
                    <a:pt x="253" y="65"/>
                    <a:pt x="253" y="65"/>
                  </a:cubicBezTo>
                  <a:cubicBezTo>
                    <a:pt x="254" y="65"/>
                    <a:pt x="254" y="65"/>
                    <a:pt x="254" y="65"/>
                  </a:cubicBezTo>
                  <a:cubicBezTo>
                    <a:pt x="254" y="65"/>
                    <a:pt x="254" y="64"/>
                    <a:pt x="255" y="63"/>
                  </a:cubicBezTo>
                  <a:cubicBezTo>
                    <a:pt x="255" y="62"/>
                    <a:pt x="255" y="61"/>
                    <a:pt x="255" y="61"/>
                  </a:cubicBezTo>
                  <a:lnTo>
                    <a:pt x="255" y="60"/>
                  </a:lnTo>
                  <a:close/>
                </a:path>
              </a:pathLst>
            </a:custGeom>
            <a:solidFill>
              <a:srgbClr val="579E5D"/>
            </a:solidFill>
            <a:ln>
              <a:noFill/>
            </a:ln>
          </p:spPr>
          <p:txBody>
            <a:bodyPr vert="horz" wrap="square" lIns="91440" tIns="45720" rIns="91440" bIns="45720" numCol="1" anchor="t" anchorCtr="0" compatLnSpc="1"/>
            <a:lstStyle/>
            <a:p>
              <a:endParaRPr lang="en-GB">
                <a:cs typeface="+mn-ea"/>
                <a:sym typeface="+mn-lt"/>
              </a:endParaRPr>
            </a:p>
          </p:txBody>
        </p:sp>
        <p:sp>
          <p:nvSpPr>
            <p:cNvPr id="601" name="文本框 600"/>
            <p:cNvSpPr txBox="1"/>
            <p:nvPr/>
          </p:nvSpPr>
          <p:spPr>
            <a:xfrm>
              <a:off x="3501" y="7733"/>
              <a:ext cx="3821" cy="580"/>
            </a:xfrm>
            <a:prstGeom prst="rect">
              <a:avLst/>
            </a:prstGeom>
            <a:noFill/>
          </p:spPr>
          <p:txBody>
            <a:bodyPr wrap="square" rtlCol="0">
              <a:spAutoFit/>
            </a:bodyPr>
            <a:lstStyle/>
            <a:p>
              <a:pPr>
                <a:lnSpc>
                  <a:spcPct val="100000"/>
                </a:lnSpc>
              </a:pPr>
              <a:r>
                <a:rPr lang="zh-CN" altLang="en-US" b="1" dirty="0">
                  <a:cs typeface="+mn-ea"/>
                  <a:sym typeface="+mn-lt"/>
                </a:rPr>
                <a:t>（九）海洋污染</a:t>
              </a:r>
              <a:endParaRPr lang="zh-CN" altLang="en-US" b="1" dirty="0">
                <a:solidFill>
                  <a:srgbClr val="35240D"/>
                </a:solidFill>
                <a:cs typeface="+mn-ea"/>
                <a:sym typeface="+mn-lt"/>
              </a:endParaRPr>
            </a:p>
          </p:txBody>
        </p:sp>
        <p:sp>
          <p:nvSpPr>
            <p:cNvPr id="602" name="文本框 601"/>
            <p:cNvSpPr txBox="1"/>
            <p:nvPr/>
          </p:nvSpPr>
          <p:spPr>
            <a:xfrm>
              <a:off x="3501" y="8205"/>
              <a:ext cx="5736" cy="1598"/>
            </a:xfrm>
            <a:prstGeom prst="rect">
              <a:avLst/>
            </a:prstGeom>
            <a:noFill/>
          </p:spPr>
          <p:txBody>
            <a:bodyPr wrap="square" rtlCol="0" anchor="t">
              <a:spAutoFit/>
            </a:bodyPr>
            <a:lstStyle/>
            <a:p>
              <a:pPr>
                <a:lnSpc>
                  <a:spcPct val="150000"/>
                </a:lnSpc>
              </a:pPr>
              <a:r>
                <a:rPr lang="zh-CN" altLang="en-US" sz="1000" dirty="0">
                  <a:cs typeface="+mn-ea"/>
                  <a:sym typeface="+mn-lt"/>
                </a:rPr>
                <a:t>人类活动使近海区的氮和磷增加</a:t>
              </a:r>
              <a:r>
                <a:rPr lang="en-US" altLang="zh-CN" sz="1000" dirty="0">
                  <a:cs typeface="+mn-ea"/>
                  <a:sym typeface="+mn-lt"/>
                </a:rPr>
                <a:t>50%-200%</a:t>
              </a:r>
              <a:r>
                <a:rPr lang="zh-CN" altLang="en-US" sz="1000" dirty="0">
                  <a:cs typeface="+mn-ea"/>
                  <a:sym typeface="+mn-lt"/>
                </a:rPr>
                <a:t>；过量营养物导致沿海藻类大量生长；波罗的海、北海、黑海、东中国海（东海）等出现赤潮。海洋污染导致赤潮频繁发生，破坏了红树林、珊瑚礁、海草，使近海鱼虾锐减，渔业损失惨重。</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1750"/>
                            </p:stCondLst>
                            <p:childTnLst>
                              <p:par>
                                <p:cTn id="26" presetID="49" presetClass="entr" presetSubtype="0" decel="100000" fill="hold" nodeType="afterEffect">
                                  <p:stCondLst>
                                    <p:cond delay="0"/>
                                  </p:stCondLst>
                                  <p:childTnLst>
                                    <p:set>
                                      <p:cBhvr>
                                        <p:cTn id="27" dur="1" fill="hold">
                                          <p:stCondLst>
                                            <p:cond delay="0"/>
                                          </p:stCondLst>
                                        </p:cTn>
                                        <p:tgtEl>
                                          <p:spTgt spid="597"/>
                                        </p:tgtEl>
                                        <p:attrNameLst>
                                          <p:attrName>style.visibility</p:attrName>
                                        </p:attrNameLst>
                                      </p:cBhvr>
                                      <p:to>
                                        <p:strVal val="visible"/>
                                      </p:to>
                                    </p:set>
                                    <p:anim calcmode="lin" valueType="num">
                                      <p:cBhvr>
                                        <p:cTn id="28" dur="500" fill="hold"/>
                                        <p:tgtEl>
                                          <p:spTgt spid="597"/>
                                        </p:tgtEl>
                                        <p:attrNameLst>
                                          <p:attrName>ppt_w</p:attrName>
                                        </p:attrNameLst>
                                      </p:cBhvr>
                                      <p:tavLst>
                                        <p:tav tm="0">
                                          <p:val>
                                            <p:fltVal val="0"/>
                                          </p:val>
                                        </p:tav>
                                        <p:tav tm="100000">
                                          <p:val>
                                            <p:strVal val="#ppt_w"/>
                                          </p:val>
                                        </p:tav>
                                      </p:tavLst>
                                    </p:anim>
                                    <p:anim calcmode="lin" valueType="num">
                                      <p:cBhvr>
                                        <p:cTn id="29" dur="500" fill="hold"/>
                                        <p:tgtEl>
                                          <p:spTgt spid="597"/>
                                        </p:tgtEl>
                                        <p:attrNameLst>
                                          <p:attrName>ppt_h</p:attrName>
                                        </p:attrNameLst>
                                      </p:cBhvr>
                                      <p:tavLst>
                                        <p:tav tm="0">
                                          <p:val>
                                            <p:fltVal val="0"/>
                                          </p:val>
                                        </p:tav>
                                        <p:tav tm="100000">
                                          <p:val>
                                            <p:strVal val="#ppt_h"/>
                                          </p:val>
                                        </p:tav>
                                      </p:tavLst>
                                    </p:anim>
                                    <p:anim calcmode="lin" valueType="num">
                                      <p:cBhvr>
                                        <p:cTn id="30" dur="500" fill="hold"/>
                                        <p:tgtEl>
                                          <p:spTgt spid="597"/>
                                        </p:tgtEl>
                                        <p:attrNameLst>
                                          <p:attrName>style.rotation</p:attrName>
                                        </p:attrNameLst>
                                      </p:cBhvr>
                                      <p:tavLst>
                                        <p:tav tm="0">
                                          <p:val>
                                            <p:fltVal val="360"/>
                                          </p:val>
                                        </p:tav>
                                        <p:tav tm="100000">
                                          <p:val>
                                            <p:fltVal val="0"/>
                                          </p:val>
                                        </p:tav>
                                      </p:tavLst>
                                    </p:anim>
                                    <p:animEffect transition="in" filter="fade">
                                      <p:cBhvr>
                                        <p:cTn id="31" dur="500"/>
                                        <p:tgtEl>
                                          <p:spTgt spid="597"/>
                                        </p:tgtEl>
                                      </p:cBhvr>
                                    </p:animEffect>
                                  </p:childTnLst>
                                </p:cTn>
                              </p:par>
                            </p:childTnLst>
                          </p:cTn>
                        </p:par>
                        <p:par>
                          <p:cTn id="32" fill="hold">
                            <p:stCondLst>
                              <p:cond delay="2250"/>
                            </p:stCondLst>
                            <p:childTnLst>
                              <p:par>
                                <p:cTn id="33" presetID="22" presetClass="entr" presetSubtype="8" fill="hold" nodeType="afterEffect">
                                  <p:stCondLst>
                                    <p:cond delay="0"/>
                                  </p:stCondLst>
                                  <p:childTnLst>
                                    <p:set>
                                      <p:cBhvr>
                                        <p:cTn id="34" dur="1" fill="hold">
                                          <p:stCondLst>
                                            <p:cond delay="0"/>
                                          </p:stCondLst>
                                        </p:cTn>
                                        <p:tgtEl>
                                          <p:spTgt spid="603"/>
                                        </p:tgtEl>
                                        <p:attrNameLst>
                                          <p:attrName>style.visibility</p:attrName>
                                        </p:attrNameLst>
                                      </p:cBhvr>
                                      <p:to>
                                        <p:strVal val="visible"/>
                                      </p:to>
                                    </p:set>
                                    <p:animEffect transition="in" filter="wipe(left)">
                                      <p:cBhvr>
                                        <p:cTn id="35" dur="500"/>
                                        <p:tgtEl>
                                          <p:spTgt spid="603"/>
                                        </p:tgtEl>
                                      </p:cBhvr>
                                    </p:animEffect>
                                  </p:childTnLst>
                                </p:cTn>
                              </p:par>
                            </p:childTnLst>
                          </p:cTn>
                        </p:par>
                        <p:par>
                          <p:cTn id="36" fill="hold">
                            <p:stCondLst>
                              <p:cond delay="2750"/>
                            </p:stCondLst>
                            <p:childTnLst>
                              <p:par>
                                <p:cTn id="37" presetID="22" presetClass="entr" presetSubtype="8" fill="hold" nodeType="afterEffect">
                                  <p:stCondLst>
                                    <p:cond delay="0"/>
                                  </p:stCondLst>
                                  <p:childTnLst>
                                    <p:set>
                                      <p:cBhvr>
                                        <p:cTn id="38" dur="1" fill="hold">
                                          <p:stCondLst>
                                            <p:cond delay="0"/>
                                          </p:stCondLst>
                                        </p:cTn>
                                        <p:tgtEl>
                                          <p:spTgt spid="604"/>
                                        </p:tgtEl>
                                        <p:attrNameLst>
                                          <p:attrName>style.visibility</p:attrName>
                                        </p:attrNameLst>
                                      </p:cBhvr>
                                      <p:to>
                                        <p:strVal val="visible"/>
                                      </p:to>
                                    </p:set>
                                    <p:animEffect transition="in" filter="wipe(left)">
                                      <p:cBhvr>
                                        <p:cTn id="39" dur="500"/>
                                        <p:tgtEl>
                                          <p:spTgt spid="604"/>
                                        </p:tgtEl>
                                      </p:cBhvr>
                                    </p:animEffect>
                                  </p:childTnLst>
                                </p:cTn>
                              </p:par>
                            </p:childTnLst>
                          </p:cTn>
                        </p:par>
                        <p:par>
                          <p:cTn id="40" fill="hold">
                            <p:stCondLst>
                              <p:cond delay="3250"/>
                            </p:stCondLst>
                            <p:childTnLst>
                              <p:par>
                                <p:cTn id="41" presetID="22" presetClass="entr" presetSubtype="8" fill="hold" nodeType="afterEffect">
                                  <p:stCondLst>
                                    <p:cond delay="0"/>
                                  </p:stCondLst>
                                  <p:childTnLst>
                                    <p:set>
                                      <p:cBhvr>
                                        <p:cTn id="42" dur="1" fill="hold">
                                          <p:stCondLst>
                                            <p:cond delay="0"/>
                                          </p:stCondLst>
                                        </p:cTn>
                                        <p:tgtEl>
                                          <p:spTgt spid="605"/>
                                        </p:tgtEl>
                                        <p:attrNameLst>
                                          <p:attrName>style.visibility</p:attrName>
                                        </p:attrNameLst>
                                      </p:cBhvr>
                                      <p:to>
                                        <p:strVal val="visible"/>
                                      </p:to>
                                    </p:set>
                                    <p:animEffect transition="in" filter="wipe(left)">
                                      <p:cBhvr>
                                        <p:cTn id="43" dur="500"/>
                                        <p:tgtEl>
                                          <p:spTgt spid="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十大环境问题</a:t>
            </a:r>
          </a:p>
        </p:txBody>
      </p:sp>
      <p:grpSp>
        <p:nvGrpSpPr>
          <p:cNvPr id="15" name="组合 14"/>
          <p:cNvGrpSpPr/>
          <p:nvPr/>
        </p:nvGrpSpPr>
        <p:grpSpPr>
          <a:xfrm>
            <a:off x="3946525" y="-19685"/>
            <a:ext cx="7876540" cy="6878955"/>
            <a:chOff x="2675" y="0"/>
            <a:chExt cx="24734" cy="21600"/>
          </a:xfrm>
        </p:grpSpPr>
        <p:sp>
          <p:nvSpPr>
            <p:cNvPr id="2" name="Parallelogram 2"/>
            <p:cNvSpPr/>
            <p:nvPr/>
          </p:nvSpPr>
          <p:spPr>
            <a:xfrm>
              <a:off x="2675" y="0"/>
              <a:ext cx="21150" cy="21600"/>
            </a:xfrm>
            <a:prstGeom prst="parallelogram">
              <a:avLst>
                <a:gd name="adj" fmla="val 30768"/>
              </a:avLst>
            </a:prstGeom>
            <a:gradFill>
              <a:gsLst>
                <a:gs pos="42000">
                  <a:schemeClr val="accent6"/>
                </a:gs>
                <a:gs pos="100000">
                  <a:srgbClr val="0C855A"/>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1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39" y="4200"/>
              <a:ext cx="17370" cy="14073"/>
            </a:xfrm>
            <a:prstGeom prst="rect">
              <a:avLst/>
            </a:prstGeom>
          </p:spPr>
        </p:pic>
      </p:grpSp>
      <p:pic>
        <p:nvPicPr>
          <p:cNvPr id="16" name="图片占位符 15"/>
          <p:cNvPicPr>
            <a:picLocks noGrp="1" noChangeAspect="1"/>
          </p:cNvPicPr>
          <p:nvPr>
            <p:ph type="pic" sz="quarter" idx="11"/>
          </p:nvPr>
        </p:nvPicPr>
        <p:blipFill>
          <a:blip r:embed="rId6" cstate="screen">
            <a:extLst>
              <a:ext uri="{28A0092B-C50C-407E-A947-70E740481C1C}">
                <a14:useLocalDpi xmlns:a14="http://schemas.microsoft.com/office/drawing/2010/main"/>
              </a:ext>
            </a:extLst>
          </a:blip>
          <a:srcRect/>
          <a:stretch>
            <a:fillRect/>
          </a:stretch>
        </p:blipFill>
        <p:spPr>
          <a:xfrm>
            <a:off x="6572885" y="1612265"/>
            <a:ext cx="4914900" cy="2808605"/>
          </a:xfrm>
        </p:spPr>
      </p:pic>
      <p:sp>
        <p:nvSpPr>
          <p:cNvPr id="18" name="文本占位符 17"/>
          <p:cNvSpPr>
            <a:spLocks noGrp="1"/>
          </p:cNvSpPr>
          <p:nvPr>
            <p:ph type="body" sz="quarter" idx="12"/>
          </p:nvPr>
        </p:nvSpPr>
        <p:spPr>
          <a:xfrm>
            <a:off x="1136015" y="2134870"/>
            <a:ext cx="4209415" cy="3245485"/>
          </a:xfrm>
        </p:spPr>
        <p:txBody>
          <a:bodyPr>
            <a:normAutofit/>
          </a:bodyPr>
          <a:lstStyle/>
          <a:p>
            <a:pPr marL="0" indent="0">
              <a:lnSpc>
                <a:spcPct val="150000"/>
              </a:lnSpc>
              <a:spcAft>
                <a:spcPts val="0"/>
              </a:spcAft>
              <a:buNone/>
            </a:pPr>
            <a:r>
              <a:rPr lang="zh-CN" altLang="en-US" sz="2400" b="1" dirty="0">
                <a:cs typeface="+mn-ea"/>
                <a:sym typeface="+mn-lt"/>
              </a:rPr>
              <a:t>（十）危险性废物越境转移</a:t>
            </a:r>
            <a:endParaRPr lang="zh-CN" altLang="en-US" sz="1600" b="1" dirty="0">
              <a:cs typeface="+mn-ea"/>
              <a:sym typeface="+mn-lt"/>
            </a:endParaRPr>
          </a:p>
          <a:p>
            <a:pPr marL="0" indent="0">
              <a:lnSpc>
                <a:spcPct val="150000"/>
              </a:lnSpc>
              <a:spcAft>
                <a:spcPts val="0"/>
              </a:spcAft>
              <a:buNone/>
            </a:pPr>
            <a:r>
              <a:rPr lang="zh-CN" altLang="en-US" dirty="0">
                <a:cs typeface="+mn-ea"/>
                <a:sym typeface="+mn-lt"/>
              </a:rPr>
              <a:t>危险性废物是指除放射性废物以外，具有化学活性或毒性、爆炸性、腐蚀性和其他对人类生存环境存在具有害特性的废物。美国在资源保护与回收法中规定，所谓危险废物是指一种固体废物和几种固体的混合物，因其数量和浓度较高，可能造成或导致人类死亡，或引起严重的难以治愈疾病或致残的废物。</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16" presetClass="entr" presetSubtype="2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par>
                          <p:cTn id="28" fill="hold">
                            <p:stCondLst>
                              <p:cond delay="2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p:cTn id="31"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8">
                                            <p:txEl>
                                              <p:pRg st="0" end="0"/>
                                            </p:txEl>
                                          </p:spTgt>
                                        </p:tgtEl>
                                      </p:cBhvr>
                                    </p:animEffect>
                                  </p:childTnLst>
                                </p:cTn>
                              </p:par>
                            </p:childTnLst>
                          </p:cTn>
                        </p:par>
                        <p:par>
                          <p:cTn id="36" fill="hold">
                            <p:stCondLst>
                              <p:cond delay="3299"/>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p:cTn id="39" dur="500" fill="hold"/>
                                        <p:tgtEl>
                                          <p:spTgt spid="1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8">
                                            <p:txEl>
                                              <p:pRg st="1" end="1"/>
                                            </p:txEl>
                                          </p:spTgt>
                                        </p:tgtEl>
                                        <p:attrNameLst>
                                          <p:attrName>ppt_y</p:attrName>
                                        </p:attrNameLst>
                                      </p:cBhvr>
                                      <p:tavLst>
                                        <p:tav tm="0">
                                          <p:val>
                                            <p:strVal val="#ppt_y"/>
                                          </p:val>
                                        </p:tav>
                                        <p:tav tm="100000">
                                          <p:val>
                                            <p:strVal val="#ppt_y"/>
                                          </p:val>
                                        </p:tav>
                                      </p:tavLst>
                                    </p:anim>
                                    <p:anim calcmode="lin" valueType="num">
                                      <p:cBhvr>
                                        <p:cTn id="41" dur="500" fill="hold"/>
                                        <p:tgtEl>
                                          <p:spTgt spid="1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145" y="-13335"/>
            <a:ext cx="12227560" cy="6930390"/>
          </a:xfrm>
          <a:prstGeom prst="rect">
            <a:avLst/>
          </a:prstGeom>
        </p:spPr>
      </p:pic>
      <p:pic>
        <p:nvPicPr>
          <p:cNvPr id="7" name="图片 6" descr="42364ec04eeb70d0e9b442e1cd66719a"/>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42380" y="452120"/>
            <a:ext cx="6330950" cy="6358890"/>
          </a:xfrm>
          <a:prstGeom prst="rect">
            <a:avLst/>
          </a:prstGeom>
        </p:spPr>
      </p:pic>
      <p:sp>
        <p:nvSpPr>
          <p:cNvPr id="10" name="文本框 9"/>
          <p:cNvSpPr txBox="1"/>
          <p:nvPr/>
        </p:nvSpPr>
        <p:spPr>
          <a:xfrm>
            <a:off x="1126490" y="4751070"/>
            <a:ext cx="4450080" cy="829945"/>
          </a:xfrm>
          <a:prstGeom prst="rect">
            <a:avLst/>
          </a:prstGeom>
          <a:noFill/>
        </p:spPr>
        <p:txBody>
          <a:bodyPr wrap="none" rtlCol="0" anchor="t">
            <a:spAutoFit/>
          </a:bodyPr>
          <a:lstStyle/>
          <a:p>
            <a:pPr algn="ctr"/>
            <a:r>
              <a:rPr lang="zh-CN" altLang="en-US" sz="4800" b="1" dirty="0">
                <a:solidFill>
                  <a:schemeClr val="accent6"/>
                </a:solidFill>
                <a:cs typeface="+mn-ea"/>
                <a:sym typeface="+mn-lt"/>
              </a:rPr>
              <a:t>环保大家来参与</a:t>
            </a:r>
          </a:p>
        </p:txBody>
      </p:sp>
      <p:cxnSp>
        <p:nvCxnSpPr>
          <p:cNvPr id="11" name="直接连接符 10"/>
          <p:cNvCxnSpPr/>
          <p:nvPr/>
        </p:nvCxnSpPr>
        <p:spPr>
          <a:xfrm>
            <a:off x="1072515" y="5732780"/>
            <a:ext cx="4450715" cy="0"/>
          </a:xfrm>
          <a:prstGeom prst="line">
            <a:avLst/>
          </a:prstGeom>
          <a:ln w="19050" cmpd="thickThin">
            <a:solidFill>
              <a:srgbClr val="35240D"/>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403350" y="387350"/>
            <a:ext cx="3685540" cy="4204970"/>
            <a:chOff x="2210" y="610"/>
            <a:chExt cx="5804" cy="6622"/>
          </a:xfrm>
        </p:grpSpPr>
        <p:pic>
          <p:nvPicPr>
            <p:cNvPr id="5" name="图片 4" descr="8d8b725598a19ef81d307cdca9660e7c"/>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210" y="610"/>
              <a:ext cx="5804" cy="6622"/>
            </a:xfrm>
            <a:prstGeom prst="rect">
              <a:avLst/>
            </a:prstGeom>
          </p:spPr>
        </p:pic>
        <p:sp>
          <p:nvSpPr>
            <p:cNvPr id="12" name="文本框 11"/>
            <p:cNvSpPr txBox="1"/>
            <p:nvPr/>
          </p:nvSpPr>
          <p:spPr>
            <a:xfrm>
              <a:off x="3246" y="4844"/>
              <a:ext cx="4070" cy="1309"/>
            </a:xfrm>
            <a:prstGeom prst="rect">
              <a:avLst/>
            </a:prstGeom>
            <a:noFill/>
          </p:spPr>
          <p:txBody>
            <a:bodyPr wrap="none" rtlCol="0">
              <a:spAutoFit/>
            </a:bodyPr>
            <a:lstStyle/>
            <a:p>
              <a:pPr algn="ctr"/>
              <a:r>
                <a:rPr lang="en-US" altLang="zh-CN" sz="4800" dirty="0" smtClean="0">
                  <a:solidFill>
                    <a:schemeClr val="bg1"/>
                  </a:solidFill>
                  <a:cs typeface="+mn-ea"/>
                  <a:sym typeface="+mn-lt"/>
                </a:rPr>
                <a:t>PART 03</a:t>
              </a:r>
              <a:endParaRPr lang="en-US" altLang="zh-CN" sz="4800" dirty="0">
                <a:solidFill>
                  <a:schemeClr val="bg1"/>
                </a:solidFill>
                <a:cs typeface="+mn-ea"/>
                <a:sym typeface="+mn-lt"/>
              </a:endParaRPr>
            </a:p>
          </p:txBody>
        </p:sp>
      </p:grpSp>
      <p:sp>
        <p:nvSpPr>
          <p:cNvPr id="14" name="文本框 13"/>
          <p:cNvSpPr txBox="1"/>
          <p:nvPr/>
        </p:nvSpPr>
        <p:spPr>
          <a:xfrm>
            <a:off x="1072515" y="5908040"/>
            <a:ext cx="4263390" cy="368300"/>
          </a:xfrm>
          <a:prstGeom prst="rect">
            <a:avLst/>
          </a:prstGeom>
          <a:noFill/>
        </p:spPr>
        <p:txBody>
          <a:bodyPr wrap="square" rtlCol="0" anchor="t">
            <a:spAutoFit/>
          </a:bodyPr>
          <a:lstStyle/>
          <a:p>
            <a:pPr algn="dist"/>
            <a:r>
              <a:rPr lang="zh-CN" altLang="en-US">
                <a:solidFill>
                  <a:srgbClr val="35240D"/>
                </a:solidFill>
                <a:cs typeface="+mn-ea"/>
                <a:sym typeface="+mn-lt"/>
              </a:rPr>
              <a:t>Environmental protection, everybody</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3200"/>
                            </p:stCondLst>
                            <p:childTnLst>
                              <p:par>
                                <p:cTn id="34" presetID="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环保意识提升</a:t>
            </a:r>
          </a:p>
        </p:txBody>
      </p:sp>
      <p:grpSp>
        <p:nvGrpSpPr>
          <p:cNvPr id="611" name="组合 610"/>
          <p:cNvGrpSpPr/>
          <p:nvPr/>
        </p:nvGrpSpPr>
        <p:grpSpPr>
          <a:xfrm>
            <a:off x="657225" y="-422275"/>
            <a:ext cx="10455275" cy="8600440"/>
            <a:chOff x="1035" y="-665"/>
            <a:chExt cx="16465" cy="13544"/>
          </a:xfrm>
        </p:grpSpPr>
        <p:pic>
          <p:nvPicPr>
            <p:cNvPr id="610" name="图片 609"/>
            <p:cNvPicPr>
              <a:picLocks noChangeAspect="1"/>
            </p:cNvPicPr>
            <p:nvPr/>
          </p:nvPicPr>
          <p:blipFill>
            <a:blip r:embed="rId5"/>
            <a:stretch>
              <a:fillRect/>
            </a:stretch>
          </p:blipFill>
          <p:spPr>
            <a:xfrm>
              <a:off x="10342" y="3882"/>
              <a:ext cx="7159" cy="4482"/>
            </a:xfrm>
            <a:prstGeom prst="rect">
              <a:avLst/>
            </a:prstGeom>
          </p:spPr>
        </p:pic>
        <p:grpSp>
          <p:nvGrpSpPr>
            <p:cNvPr id="608" name="组合 607"/>
            <p:cNvGrpSpPr/>
            <p:nvPr/>
          </p:nvGrpSpPr>
          <p:grpSpPr>
            <a:xfrm>
              <a:off x="1035" y="-665"/>
              <a:ext cx="15896" cy="13545"/>
              <a:chOff x="-12505" y="-10694"/>
              <a:chExt cx="49999" cy="42600"/>
            </a:xfrm>
          </p:grpSpPr>
          <p:sp>
            <p:nvSpPr>
              <p:cNvPr id="16" name="Parallelogram 15"/>
              <p:cNvSpPr/>
              <p:nvPr/>
            </p:nvSpPr>
            <p:spPr>
              <a:xfrm flipV="1">
                <a:off x="24768" y="3506"/>
                <a:ext cx="9540" cy="14200"/>
              </a:xfrm>
              <a:prstGeom prst="parallelogram">
                <a:avLst>
                  <a:gd name="adj" fmla="val 79320"/>
                </a:avLst>
              </a:prstGeom>
              <a:gradFill flip="none" rotWithShape="1">
                <a:gsLst>
                  <a:gs pos="50000">
                    <a:schemeClr val="accent6">
                      <a:alpha val="72000"/>
                    </a:schemeClr>
                  </a:gs>
                  <a:gs pos="100000">
                    <a:srgbClr val="0C855A">
                      <a:alpha val="62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Parallelogram 16"/>
              <p:cNvSpPr/>
              <p:nvPr/>
            </p:nvSpPr>
            <p:spPr>
              <a:xfrm flipV="1">
                <a:off x="23708" y="3506"/>
                <a:ext cx="9540" cy="14200"/>
              </a:xfrm>
              <a:prstGeom prst="parallelogram">
                <a:avLst>
                  <a:gd name="adj" fmla="val 79320"/>
                </a:avLst>
              </a:prstGeom>
              <a:gradFill flip="none" rotWithShape="1">
                <a:gsLst>
                  <a:gs pos="50000">
                    <a:schemeClr val="accent6">
                      <a:alpha val="65000"/>
                    </a:schemeClr>
                  </a:gs>
                  <a:gs pos="100000">
                    <a:srgbClr val="0C855A">
                      <a:alpha val="76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Parallelogram 19"/>
              <p:cNvSpPr/>
              <p:nvPr/>
            </p:nvSpPr>
            <p:spPr>
              <a:xfrm flipH="1" flipV="1">
                <a:off x="20684" y="17706"/>
                <a:ext cx="9540" cy="14200"/>
              </a:xfrm>
              <a:prstGeom prst="parallelogram">
                <a:avLst>
                  <a:gd name="adj" fmla="val 79320"/>
                </a:avLst>
              </a:prstGeom>
              <a:gradFill flip="none" rotWithShape="1">
                <a:gsLst>
                  <a:gs pos="50000">
                    <a:schemeClr val="accent6">
                      <a:alpha val="65000"/>
                    </a:schemeClr>
                  </a:gs>
                  <a:gs pos="100000">
                    <a:srgbClr val="0C855A">
                      <a:alpha val="58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Parallelogram 20"/>
              <p:cNvSpPr/>
              <p:nvPr/>
            </p:nvSpPr>
            <p:spPr>
              <a:xfrm flipH="1" flipV="1">
                <a:off x="21744" y="17706"/>
                <a:ext cx="9540" cy="14200"/>
              </a:xfrm>
              <a:prstGeom prst="parallelogram">
                <a:avLst>
                  <a:gd name="adj" fmla="val 79320"/>
                </a:avLst>
              </a:prstGeom>
              <a:gradFill flip="none" rotWithShape="1">
                <a:gsLst>
                  <a:gs pos="50000">
                    <a:schemeClr val="accent6">
                      <a:alpha val="64000"/>
                    </a:schemeClr>
                  </a:gs>
                  <a:gs pos="100000">
                    <a:srgbClr val="0C855A">
                      <a:alpha val="6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5" name="Parallelogram 22"/>
              <p:cNvSpPr/>
              <p:nvPr/>
            </p:nvSpPr>
            <p:spPr>
              <a:xfrm flipH="1" flipV="1">
                <a:off x="26894" y="-10694"/>
                <a:ext cx="9540" cy="14200"/>
              </a:xfrm>
              <a:prstGeom prst="parallelogram">
                <a:avLst>
                  <a:gd name="adj" fmla="val 79320"/>
                </a:avLst>
              </a:prstGeom>
              <a:gradFill flip="none" rotWithShape="1">
                <a:gsLst>
                  <a:gs pos="50000">
                    <a:schemeClr val="accent6">
                      <a:alpha val="70000"/>
                    </a:schemeClr>
                  </a:gs>
                  <a:gs pos="100000">
                    <a:srgbClr val="0C855A">
                      <a:alpha val="71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Parallelogram 23"/>
              <p:cNvSpPr/>
              <p:nvPr/>
            </p:nvSpPr>
            <p:spPr>
              <a:xfrm flipH="1" flipV="1">
                <a:off x="27954" y="-10694"/>
                <a:ext cx="9540" cy="14200"/>
              </a:xfrm>
              <a:prstGeom prst="parallelogram">
                <a:avLst>
                  <a:gd name="adj" fmla="val 79320"/>
                </a:avLst>
              </a:prstGeom>
              <a:gradFill flip="none" rotWithShape="1">
                <a:gsLst>
                  <a:gs pos="50000">
                    <a:schemeClr val="accent6">
                      <a:alpha val="69000"/>
                    </a:schemeClr>
                  </a:gs>
                  <a:gs pos="100000">
                    <a:srgbClr val="0C855A">
                      <a:alpha val="6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96" name="Rectangle 11"/>
              <p:cNvSpPr/>
              <p:nvPr/>
            </p:nvSpPr>
            <p:spPr>
              <a:xfrm>
                <a:off x="-12505" y="3751"/>
                <a:ext cx="27500" cy="13256"/>
              </a:xfrm>
              <a:prstGeom prst="rect">
                <a:avLst/>
              </a:prstGeom>
              <a:noFill/>
            </p:spPr>
            <p:txBody>
              <a:bodyPr wrap="square" rtlCol="0">
                <a:spAutoFit/>
              </a:bodyPr>
              <a:lstStyle/>
              <a:p>
                <a:pPr>
                  <a:lnSpc>
                    <a:spcPct val="150000"/>
                  </a:lnSpc>
                </a:pPr>
                <a:r>
                  <a:rPr lang="zh-CN" sz="1600" dirty="0">
                    <a:solidFill>
                      <a:srgbClr val="35240D"/>
                    </a:solidFill>
                    <a:cs typeface="+mn-ea"/>
                    <a:sym typeface="+mn-lt"/>
                  </a:rPr>
                  <a:t>低碳生活代表着更健康、更自然、更安全、更环保的生活，同时也是一种低成本、低代价的生活方式。低碳不仅是企业行为，也是一项符合时代潮流的生活方式。低碳，（low carbon），意指较低（更低）的温室气体（二氧化碳为主）排放。就是低能量，低消耗的生活方式。 简单理解，低碳生活就是返璞归真地去进行人与自然的活动。因此低碳生活是我国提倡生活方式之一。</a:t>
                </a:r>
                <a:endParaRPr lang="zh-CN" altLang="en-US" sz="1600" dirty="0">
                  <a:solidFill>
                    <a:srgbClr val="35240D"/>
                  </a:solidFill>
                  <a:cs typeface="+mn-ea"/>
                  <a:sym typeface="+mn-lt"/>
                </a:endParaRPr>
              </a:p>
            </p:txBody>
          </p:sp>
          <p:sp>
            <p:nvSpPr>
              <p:cNvPr id="607" name="Rectangle: Rounded Corners 10"/>
              <p:cNvSpPr/>
              <p:nvPr/>
            </p:nvSpPr>
            <p:spPr>
              <a:xfrm>
                <a:off x="-12505" y="18371"/>
                <a:ext cx="8555" cy="1488"/>
              </a:xfrm>
              <a:prstGeom prst="roundRect">
                <a:avLst>
                  <a:gd name="adj" fmla="val 5000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zh-CN" altLang="en-ID" sz="1400">
                    <a:solidFill>
                      <a:srgbClr val="394656"/>
                    </a:solidFill>
                    <a:cs typeface="+mn-ea"/>
                    <a:sym typeface="+mn-lt"/>
                  </a:rPr>
                  <a:t>环保</a:t>
                </a:r>
              </a:p>
            </p:txBody>
          </p:sp>
        </p:grpSp>
      </p:grpSp>
      <p:sp>
        <p:nvSpPr>
          <p:cNvPr id="609" name="文本框 608"/>
          <p:cNvSpPr txBox="1"/>
          <p:nvPr/>
        </p:nvSpPr>
        <p:spPr>
          <a:xfrm>
            <a:off x="678815" y="1873885"/>
            <a:ext cx="3486852" cy="523220"/>
          </a:xfrm>
          <a:prstGeom prst="rect">
            <a:avLst/>
          </a:prstGeom>
          <a:noFill/>
        </p:spPr>
        <p:txBody>
          <a:bodyPr wrap="none" rtlCol="0" anchor="t">
            <a:spAutoFit/>
          </a:bodyPr>
          <a:lstStyle/>
          <a:p>
            <a:r>
              <a:rPr lang="zh-CN" altLang="en-US" sz="2800" b="1" dirty="0">
                <a:solidFill>
                  <a:schemeClr val="accent6"/>
                </a:solidFill>
                <a:cs typeface="+mn-ea"/>
                <a:sym typeface="+mn-lt"/>
              </a:rPr>
              <a:t>人人参与    低碳生活</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22" presetClass="entr" presetSubtype="4" fill="hold" nodeType="afterEffect">
                                  <p:stCondLst>
                                    <p:cond delay="0"/>
                                  </p:stCondLst>
                                  <p:childTnLst>
                                    <p:set>
                                      <p:cBhvr>
                                        <p:cTn id="21" dur="1" fill="hold">
                                          <p:stCondLst>
                                            <p:cond delay="0"/>
                                          </p:stCondLst>
                                        </p:cTn>
                                        <p:tgtEl>
                                          <p:spTgt spid="611"/>
                                        </p:tgtEl>
                                        <p:attrNameLst>
                                          <p:attrName>style.visibility</p:attrName>
                                        </p:attrNameLst>
                                      </p:cBhvr>
                                      <p:to>
                                        <p:strVal val="visible"/>
                                      </p:to>
                                    </p:set>
                                    <p:animEffect transition="in" filter="wipe(down)">
                                      <p:cBhvr>
                                        <p:cTn id="22" dur="500"/>
                                        <p:tgtEl>
                                          <p:spTgt spid="611"/>
                                        </p:tgtEl>
                                      </p:cBhvr>
                                    </p:animEffect>
                                  </p:childTnLst>
                                </p:cTn>
                              </p:par>
                            </p:childTnLst>
                          </p:cTn>
                        </p:par>
                        <p:par>
                          <p:cTn id="23" fill="hold">
                            <p:stCondLst>
                              <p:cond delay="17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09"/>
                                        </p:tgtEl>
                                        <p:attrNameLst>
                                          <p:attrName>style.visibility</p:attrName>
                                        </p:attrNameLst>
                                      </p:cBhvr>
                                      <p:to>
                                        <p:strVal val="visible"/>
                                      </p:to>
                                    </p:set>
                                    <p:anim calcmode="lin" valueType="num">
                                      <p:cBhvr>
                                        <p:cTn id="26" dur="500" fill="hold"/>
                                        <p:tgtEl>
                                          <p:spTgt spid="609"/>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09"/>
                                        </p:tgtEl>
                                        <p:attrNameLst>
                                          <p:attrName>ppt_y</p:attrName>
                                        </p:attrNameLst>
                                      </p:cBhvr>
                                      <p:tavLst>
                                        <p:tav tm="0">
                                          <p:val>
                                            <p:strVal val="#ppt_y"/>
                                          </p:val>
                                        </p:tav>
                                        <p:tav tm="100000">
                                          <p:val>
                                            <p:strVal val="#ppt_y"/>
                                          </p:val>
                                        </p:tav>
                                      </p:tavLst>
                                    </p:anim>
                                    <p:anim calcmode="lin" valueType="num">
                                      <p:cBhvr>
                                        <p:cTn id="28" dur="500" fill="hold"/>
                                        <p:tgtEl>
                                          <p:spTgt spid="609"/>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09"/>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0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环保意识提升</a:t>
            </a:r>
          </a:p>
        </p:txBody>
      </p:sp>
      <p:grpSp>
        <p:nvGrpSpPr>
          <p:cNvPr id="23" name="组合 22"/>
          <p:cNvGrpSpPr/>
          <p:nvPr/>
        </p:nvGrpSpPr>
        <p:grpSpPr>
          <a:xfrm>
            <a:off x="575307" y="2122236"/>
            <a:ext cx="8593455" cy="3992206"/>
            <a:chOff x="1045" y="1884"/>
            <a:chExt cx="10455" cy="4856"/>
          </a:xfrm>
        </p:grpSpPr>
        <p:grpSp>
          <p:nvGrpSpPr>
            <p:cNvPr id="2" name="Group 3"/>
            <p:cNvGrpSpPr/>
            <p:nvPr/>
          </p:nvGrpSpPr>
          <p:grpSpPr bwMode="auto">
            <a:xfrm>
              <a:off x="1045" y="3059"/>
              <a:ext cx="2010" cy="3681"/>
              <a:chOff x="0" y="0"/>
              <a:chExt cx="1276350" cy="2336800"/>
            </a:xfrm>
          </p:grpSpPr>
          <p:sp>
            <p:nvSpPr>
              <p:cNvPr id="189" name="Rectangle 45"/>
              <p:cNvSpPr>
                <a:spLocks noChangeArrowheads="1"/>
              </p:cNvSpPr>
              <p:nvPr/>
            </p:nvSpPr>
            <p:spPr bwMode="auto">
              <a:xfrm>
                <a:off x="141288" y="974725"/>
                <a:ext cx="1114425" cy="1362075"/>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3" name="Group 5"/>
              <p:cNvGrpSpPr/>
              <p:nvPr/>
            </p:nvGrpSpPr>
            <p:grpSpPr bwMode="auto">
              <a:xfrm>
                <a:off x="0" y="0"/>
                <a:ext cx="1276350" cy="1293813"/>
                <a:chOff x="0" y="0"/>
                <a:chExt cx="1881198" cy="1906780"/>
              </a:xfrm>
            </p:grpSpPr>
            <p:grpSp>
              <p:nvGrpSpPr>
                <p:cNvPr id="4" name="Group 6"/>
                <p:cNvGrpSpPr/>
                <p:nvPr/>
              </p:nvGrpSpPr>
              <p:grpSpPr bwMode="auto">
                <a:xfrm>
                  <a:off x="0" y="0"/>
                  <a:ext cx="1881198" cy="1906780"/>
                  <a:chOff x="0" y="0"/>
                  <a:chExt cx="1881198" cy="1906780"/>
                </a:xfrm>
              </p:grpSpPr>
              <p:sp>
                <p:nvSpPr>
                  <p:cNvPr id="197" name="Freeform 5"/>
                  <p:cNvSpPr/>
                  <p:nvPr/>
                </p:nvSpPr>
                <p:spPr bwMode="auto">
                  <a:xfrm>
                    <a:off x="0" y="37434"/>
                    <a:ext cx="1850781" cy="1869346"/>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w="9525">
                    <a:noFill/>
                    <a:round/>
                  </a:ln>
                  <a:effectLst/>
                </p:spPr>
                <p:txBody>
                  <a:bodyPr anchor="ctr"/>
                  <a:lstStyle/>
                  <a:p>
                    <a:endParaRPr lang="zh-CN" altLang="en-US" sz="1200" dirty="0">
                      <a:solidFill>
                        <a:schemeClr val="bg1"/>
                      </a:solidFill>
                      <a:cs typeface="+mn-ea"/>
                      <a:sym typeface="+mn-lt"/>
                    </a:endParaRPr>
                  </a:p>
                </p:txBody>
              </p:sp>
              <p:sp>
                <p:nvSpPr>
                  <p:cNvPr id="198" name="Freeform 10"/>
                  <p:cNvSpPr/>
                  <p:nvPr/>
                </p:nvSpPr>
                <p:spPr bwMode="auto">
                  <a:xfrm>
                    <a:off x="0" y="0"/>
                    <a:ext cx="1881198" cy="1817874"/>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gradFill>
                    <a:gsLst>
                      <a:gs pos="50000">
                        <a:schemeClr val="accent6">
                          <a:alpha val="65000"/>
                        </a:schemeClr>
                      </a:gs>
                      <a:gs pos="100000">
                        <a:srgbClr val="0C855A">
                          <a:alpha val="58000"/>
                        </a:srgbClr>
                      </a:gs>
                    </a:gsLst>
                    <a:lin ang="8100000" scaled="0"/>
                  </a:gradFill>
                  <a:ln w="9525">
                    <a:noFill/>
                    <a:round/>
                  </a:ln>
                  <a:effectLst/>
                </p:spPr>
                <p:txBody>
                  <a:bodyPr anchor="ctr"/>
                  <a:lstStyle/>
                  <a:p>
                    <a:endParaRPr lang="zh-CN" altLang="en-US" sz="1200" dirty="0">
                      <a:solidFill>
                        <a:schemeClr val="bg1"/>
                      </a:solidFill>
                      <a:cs typeface="+mn-ea"/>
                      <a:sym typeface="+mn-lt"/>
                    </a:endParaRPr>
                  </a:p>
                </p:txBody>
              </p:sp>
            </p:grpSp>
            <p:sp>
              <p:nvSpPr>
                <p:cNvPr id="194" name="TextBox 6"/>
                <p:cNvSpPr txBox="1">
                  <a:spLocks noChangeArrowheads="1"/>
                </p:cNvSpPr>
                <p:nvPr/>
              </p:nvSpPr>
              <p:spPr bwMode="auto">
                <a:xfrm rot="21026375">
                  <a:off x="271344" y="53482"/>
                  <a:ext cx="1308359" cy="1366000"/>
                </a:xfrm>
                <a:prstGeom prst="rect">
                  <a:avLst/>
                </a:prstGeom>
                <a:noFill/>
                <a:ln w="9525">
                  <a:noFill/>
                  <a:miter lim="800000"/>
                </a:ln>
                <a:effectLst/>
              </p:spPr>
              <p:txBody>
                <a:bodyPr>
                  <a:spAutoFit/>
                </a:bodyPr>
                <a:lstStyle/>
                <a:p>
                  <a:pPr marL="228600" indent="-228600" algn="ctr">
                    <a:lnSpc>
                      <a:spcPct val="150000"/>
                    </a:lnSpc>
                    <a:buFont typeface="+mj-ea"/>
                    <a:buAutoNum type="circleNumDbPlain"/>
                  </a:pPr>
                  <a:r>
                    <a:rPr lang="zh-CN" altLang="en-US" sz="1200" dirty="0">
                      <a:solidFill>
                        <a:schemeClr val="bg1"/>
                      </a:solidFill>
                      <a:effectLst/>
                      <a:cs typeface="+mn-ea"/>
                      <a:sym typeface="+mn-lt"/>
                    </a:rPr>
                    <a:t>少开空调一小时，减少碳排放</a:t>
                  </a:r>
                  <a:r>
                    <a:rPr lang="en-US" altLang="zh-CN" sz="1200" dirty="0">
                      <a:solidFill>
                        <a:schemeClr val="bg1"/>
                      </a:solidFill>
                      <a:effectLst/>
                      <a:cs typeface="+mn-ea"/>
                      <a:sym typeface="+mn-lt"/>
                    </a:rPr>
                    <a:t>621</a:t>
                  </a:r>
                  <a:r>
                    <a:rPr lang="zh-CN" altLang="en-US" sz="1200" dirty="0">
                      <a:solidFill>
                        <a:schemeClr val="bg1"/>
                      </a:solidFill>
                      <a:effectLst/>
                      <a:cs typeface="+mn-ea"/>
                      <a:sym typeface="+mn-lt"/>
                    </a:rPr>
                    <a:t>克；</a:t>
                  </a:r>
                </a:p>
              </p:txBody>
            </p:sp>
          </p:grpSp>
          <p:sp>
            <p:nvSpPr>
              <p:cNvPr id="191" name="TextBox 51"/>
              <p:cNvSpPr txBox="1">
                <a:spLocks noChangeArrowheads="1"/>
              </p:cNvSpPr>
              <p:nvPr/>
            </p:nvSpPr>
            <p:spPr bwMode="auto">
              <a:xfrm>
                <a:off x="141266" y="1298134"/>
                <a:ext cx="1066800" cy="925818"/>
              </a:xfrm>
              <a:prstGeom prst="rect">
                <a:avLst/>
              </a:prstGeom>
              <a:noFill/>
              <a:ln w="9525">
                <a:noFill/>
                <a:miter lim="800000"/>
              </a:ln>
              <a:effectLst/>
            </p:spPr>
            <p:txBody>
              <a:bodyPr>
                <a:spAutoFit/>
              </a:bodyPr>
              <a:lstStyle/>
              <a:p>
                <a:pPr marL="342900" indent="-342900">
                  <a:lnSpc>
                    <a:spcPct val="150000"/>
                  </a:lnSpc>
                  <a:buFont typeface="+mj-ea"/>
                  <a:buAutoNum type="circleNumDbPlain" startAt="6"/>
                </a:pPr>
                <a:r>
                  <a:rPr lang="zh-CN" altLang="en-US" sz="1200" dirty="0">
                    <a:solidFill>
                      <a:srgbClr val="35240D"/>
                    </a:solidFill>
                    <a:effectLst/>
                    <a:cs typeface="+mn-ea"/>
                    <a:sym typeface="+mn-lt"/>
                  </a:rPr>
                  <a:t>电视机一小时不待机，减少碳排放</a:t>
                </a:r>
                <a:r>
                  <a:rPr lang="en-US" altLang="zh-CN" sz="1200" dirty="0">
                    <a:solidFill>
                      <a:srgbClr val="35240D"/>
                    </a:solidFill>
                    <a:effectLst/>
                    <a:cs typeface="+mn-ea"/>
                    <a:sym typeface="+mn-lt"/>
                  </a:rPr>
                  <a:t>86</a:t>
                </a:r>
                <a:r>
                  <a:rPr lang="zh-CN" altLang="en-US" sz="1200" dirty="0">
                    <a:solidFill>
                      <a:srgbClr val="35240D"/>
                    </a:solidFill>
                    <a:effectLst/>
                    <a:cs typeface="+mn-ea"/>
                    <a:sym typeface="+mn-lt"/>
                  </a:rPr>
                  <a:t>克；</a:t>
                </a:r>
              </a:p>
            </p:txBody>
          </p:sp>
        </p:grpSp>
        <p:grpSp>
          <p:nvGrpSpPr>
            <p:cNvPr id="8" name="Group 14"/>
            <p:cNvGrpSpPr/>
            <p:nvPr/>
          </p:nvGrpSpPr>
          <p:grpSpPr bwMode="auto">
            <a:xfrm>
              <a:off x="3280" y="2427"/>
              <a:ext cx="1810" cy="3584"/>
              <a:chOff x="0" y="0"/>
              <a:chExt cx="1149350" cy="2276138"/>
            </a:xfrm>
          </p:grpSpPr>
          <p:sp>
            <p:nvSpPr>
              <p:cNvPr id="200" name="Rectangle 46"/>
              <p:cNvSpPr>
                <a:spLocks noChangeArrowheads="1"/>
              </p:cNvSpPr>
              <p:nvPr/>
            </p:nvSpPr>
            <p:spPr bwMode="auto">
              <a:xfrm>
                <a:off x="26987" y="894253"/>
                <a:ext cx="1112838" cy="1381885"/>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9" name="Group 16"/>
              <p:cNvGrpSpPr/>
              <p:nvPr/>
            </p:nvGrpSpPr>
            <p:grpSpPr bwMode="auto">
              <a:xfrm>
                <a:off x="0" y="0"/>
                <a:ext cx="1149350" cy="1148393"/>
                <a:chOff x="0" y="0"/>
                <a:chExt cx="1299909" cy="1300623"/>
              </a:xfrm>
            </p:grpSpPr>
            <p:sp>
              <p:nvSpPr>
                <p:cNvPr id="203" name="Rectangle 40"/>
                <p:cNvSpPr>
                  <a:spLocks noChangeArrowheads="1"/>
                </p:cNvSpPr>
                <p:nvPr/>
              </p:nvSpPr>
              <p:spPr bwMode="auto">
                <a:xfrm>
                  <a:off x="0" y="0"/>
                  <a:ext cx="1299909" cy="1300623"/>
                </a:xfrm>
                <a:prstGeom prst="rect">
                  <a:avLst/>
                </a:prstGeom>
                <a:gradFill>
                  <a:gsLst>
                    <a:gs pos="50000">
                      <a:schemeClr val="accent6">
                        <a:alpha val="65000"/>
                      </a:schemeClr>
                    </a:gs>
                    <a:gs pos="100000">
                      <a:srgbClr val="0C855A">
                        <a:alpha val="58000"/>
                      </a:srgbClr>
                    </a:gs>
                  </a:gsLst>
                  <a:lin ang="8100000" scaled="0"/>
                </a:gradFill>
                <a:ln w="9525">
                  <a:noFill/>
                  <a:miter lim="800000"/>
                </a:ln>
                <a:effectLst>
                  <a:outerShdw dist="50800" dir="5159974" algn="ctr" rotWithShape="0">
                    <a:srgbClr val="808080">
                      <a:alpha val="39999"/>
                    </a:srgbClr>
                  </a:outerShdw>
                </a:effectLst>
              </p:spPr>
              <p:txBody>
                <a:bodyPr anchor="ctr"/>
                <a:lstStyle/>
                <a:p>
                  <a:pPr algn="ctr"/>
                  <a:endParaRPr lang="en-US" sz="1200" dirty="0">
                    <a:solidFill>
                      <a:schemeClr val="bg1"/>
                    </a:solidFill>
                    <a:cs typeface="+mn-ea"/>
                    <a:sym typeface="+mn-lt"/>
                  </a:endParaRPr>
                </a:p>
              </p:txBody>
            </p:sp>
            <p:sp>
              <p:nvSpPr>
                <p:cNvPr id="205" name="TextBox 42"/>
                <p:cNvSpPr txBox="1">
                  <a:spLocks noChangeArrowheads="1"/>
                </p:cNvSpPr>
                <p:nvPr/>
              </p:nvSpPr>
              <p:spPr bwMode="auto">
                <a:xfrm>
                  <a:off x="0" y="214491"/>
                  <a:ext cx="1283280" cy="806845"/>
                </a:xfrm>
                <a:prstGeom prst="rect">
                  <a:avLst/>
                </a:prstGeom>
                <a:noFill/>
                <a:ln w="9525">
                  <a:noFill/>
                  <a:miter lim="800000"/>
                </a:ln>
                <a:effectLst/>
              </p:spPr>
              <p:txBody>
                <a:bodyPr>
                  <a:spAutoFit/>
                </a:bodyPr>
                <a:lstStyle/>
                <a:p>
                  <a:pPr marL="228600" indent="-228600" algn="ctr">
                    <a:lnSpc>
                      <a:spcPct val="150000"/>
                    </a:lnSpc>
                    <a:buFont typeface="+mj-ea"/>
                    <a:buAutoNum type="circleNumDbPlain" startAt="2"/>
                  </a:pPr>
                  <a:r>
                    <a:rPr lang="zh-CN" altLang="en-US" sz="1200" dirty="0">
                      <a:solidFill>
                        <a:schemeClr val="bg1"/>
                      </a:solidFill>
                      <a:effectLst/>
                      <a:cs typeface="+mn-ea"/>
                      <a:sym typeface="+mn-lt"/>
                    </a:rPr>
                    <a:t>少看一个小时电视，减少碳排放</a:t>
                  </a:r>
                  <a:r>
                    <a:rPr lang="en-US" altLang="zh-CN" sz="1200" dirty="0">
                      <a:solidFill>
                        <a:schemeClr val="bg1"/>
                      </a:solidFill>
                      <a:effectLst/>
                      <a:cs typeface="+mn-ea"/>
                      <a:sym typeface="+mn-lt"/>
                    </a:rPr>
                    <a:t>96</a:t>
                  </a:r>
                  <a:r>
                    <a:rPr lang="zh-CN" altLang="en-US" sz="1200" dirty="0">
                      <a:solidFill>
                        <a:schemeClr val="bg1"/>
                      </a:solidFill>
                      <a:effectLst/>
                      <a:cs typeface="+mn-ea"/>
                      <a:sym typeface="+mn-lt"/>
                    </a:rPr>
                    <a:t>克；</a:t>
                  </a:r>
                </a:p>
              </p:txBody>
            </p:sp>
          </p:grpSp>
          <p:sp>
            <p:nvSpPr>
              <p:cNvPr id="202" name="TextBox 52"/>
              <p:cNvSpPr txBox="1">
                <a:spLocks noChangeArrowheads="1"/>
              </p:cNvSpPr>
              <p:nvPr/>
            </p:nvSpPr>
            <p:spPr bwMode="auto">
              <a:xfrm>
                <a:off x="34726" y="1260476"/>
                <a:ext cx="1065213" cy="926328"/>
              </a:xfrm>
              <a:prstGeom prst="rect">
                <a:avLst/>
              </a:prstGeom>
              <a:noFill/>
              <a:ln w="9525">
                <a:noFill/>
                <a:miter lim="800000"/>
              </a:ln>
              <a:effectLst/>
            </p:spPr>
            <p:txBody>
              <a:bodyPr>
                <a:spAutoFit/>
              </a:bodyPr>
              <a:lstStyle/>
              <a:p>
                <a:pPr marL="342900" indent="-342900">
                  <a:lnSpc>
                    <a:spcPct val="150000"/>
                  </a:lnSpc>
                  <a:buFont typeface="+mj-ea"/>
                  <a:buAutoNum type="circleNumDbPlain" startAt="7"/>
                </a:pPr>
                <a:r>
                  <a:rPr lang="zh-CN" altLang="en-US" sz="1200" dirty="0">
                    <a:solidFill>
                      <a:srgbClr val="35240D"/>
                    </a:solidFill>
                    <a:effectLst/>
                    <a:cs typeface="+mn-ea"/>
                    <a:sym typeface="+mn-lt"/>
                  </a:rPr>
                  <a:t>外出散步一小时，减少碳排放</a:t>
                </a:r>
                <a:r>
                  <a:rPr lang="en-US" altLang="zh-CN" sz="1200" dirty="0">
                    <a:solidFill>
                      <a:srgbClr val="35240D"/>
                    </a:solidFill>
                    <a:effectLst/>
                    <a:cs typeface="+mn-ea"/>
                    <a:sym typeface="+mn-lt"/>
                  </a:rPr>
                  <a:t>2254</a:t>
                </a:r>
                <a:r>
                  <a:rPr lang="zh-CN" altLang="en-US" sz="1200" dirty="0">
                    <a:solidFill>
                      <a:srgbClr val="35240D"/>
                    </a:solidFill>
                    <a:effectLst/>
                    <a:cs typeface="+mn-ea"/>
                    <a:sym typeface="+mn-lt"/>
                  </a:rPr>
                  <a:t>克；</a:t>
                </a:r>
              </a:p>
            </p:txBody>
          </p:sp>
        </p:grpSp>
        <p:grpSp>
          <p:nvGrpSpPr>
            <p:cNvPr id="11" name="Group 23"/>
            <p:cNvGrpSpPr/>
            <p:nvPr/>
          </p:nvGrpSpPr>
          <p:grpSpPr bwMode="auto">
            <a:xfrm>
              <a:off x="5340" y="3012"/>
              <a:ext cx="1970" cy="3551"/>
              <a:chOff x="0" y="0"/>
              <a:chExt cx="1252537" cy="2255501"/>
            </a:xfrm>
          </p:grpSpPr>
          <p:sp>
            <p:nvSpPr>
              <p:cNvPr id="209" name="Rectangle 47"/>
              <p:cNvSpPr>
                <a:spLocks noChangeArrowheads="1"/>
              </p:cNvSpPr>
              <p:nvPr/>
            </p:nvSpPr>
            <p:spPr bwMode="auto">
              <a:xfrm>
                <a:off x="39687" y="962559"/>
                <a:ext cx="1112838" cy="1292942"/>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12" name="Group 25"/>
              <p:cNvGrpSpPr/>
              <p:nvPr/>
            </p:nvGrpSpPr>
            <p:grpSpPr bwMode="auto">
              <a:xfrm>
                <a:off x="0" y="0"/>
                <a:ext cx="1252537" cy="1192873"/>
                <a:chOff x="0" y="0"/>
                <a:chExt cx="1418082" cy="1350071"/>
              </a:xfrm>
            </p:grpSpPr>
            <p:grpSp>
              <p:nvGrpSpPr>
                <p:cNvPr id="13" name="Group 26"/>
                <p:cNvGrpSpPr/>
                <p:nvPr/>
              </p:nvGrpSpPr>
              <p:grpSpPr bwMode="auto">
                <a:xfrm>
                  <a:off x="0" y="0"/>
                  <a:ext cx="1418082" cy="1350071"/>
                  <a:chOff x="0" y="0"/>
                  <a:chExt cx="1828800" cy="1741090"/>
                </a:xfrm>
              </p:grpSpPr>
              <p:sp>
                <p:nvSpPr>
                  <p:cNvPr id="216" name="Freeform 17"/>
                  <p:cNvSpPr/>
                  <p:nvPr/>
                </p:nvSpPr>
                <p:spPr bwMode="auto">
                  <a:xfrm>
                    <a:off x="129801" y="129828"/>
                    <a:ext cx="1680456" cy="1611262"/>
                  </a:xfrm>
                  <a:custGeom>
                    <a:avLst/>
                    <a:gdLst/>
                    <a:ahLst/>
                    <a:cxnLst>
                      <a:cxn ang="0">
                        <a:pos x="1670046" y="60004"/>
                      </a:cxn>
                      <a:cxn ang="0">
                        <a:pos x="1680046" y="1610117"/>
                      </a:cxn>
                      <a:cxn ang="0">
                        <a:pos x="0" y="1590115"/>
                      </a:cxn>
                      <a:cxn ang="0">
                        <a:pos x="200006" y="0"/>
                      </a:cxn>
                      <a:cxn ang="0">
                        <a:pos x="1670046" y="60004"/>
                      </a:cxn>
                    </a:cxnLst>
                    <a:rect l="0" t="0" r="r" b="b"/>
                    <a:pathLst>
                      <a:path w="1680046" h="1610117">
                        <a:moveTo>
                          <a:pt x="1670046" y="60004"/>
                        </a:moveTo>
                        <a:cubicBezTo>
                          <a:pt x="1673379" y="576708"/>
                          <a:pt x="1676713" y="1093413"/>
                          <a:pt x="1680046" y="1610117"/>
                        </a:cubicBezTo>
                        <a:lnTo>
                          <a:pt x="0" y="1590115"/>
                        </a:lnTo>
                        <a:lnTo>
                          <a:pt x="200006" y="0"/>
                        </a:lnTo>
                        <a:lnTo>
                          <a:pt x="1670046" y="60004"/>
                        </a:lnTo>
                        <a:close/>
                      </a:path>
                    </a:pathLst>
                  </a:custGeom>
                  <a:gradFill rotWithShape="1">
                    <a:gsLst>
                      <a:gs pos="0">
                        <a:srgbClr val="A6A6A6"/>
                      </a:gs>
                      <a:gs pos="50000">
                        <a:srgbClr val="A6A6A6">
                          <a:alpha val="50000"/>
                        </a:srgbClr>
                      </a:gs>
                      <a:gs pos="100000">
                        <a:srgbClr val="A6A6A6">
                          <a:alpha val="0"/>
                        </a:srgbClr>
                      </a:gs>
                    </a:gsLst>
                    <a:path path="rect">
                      <a:fillToRect l="50000" t="50000" r="50000" b="50000"/>
                    </a:path>
                  </a:gradFill>
                  <a:ln w="9525">
                    <a:noFill/>
                    <a:round/>
                  </a:ln>
                  <a:effectLst/>
                </p:spPr>
                <p:txBody>
                  <a:bodyPr anchor="ctr"/>
                  <a:lstStyle/>
                  <a:p>
                    <a:endParaRPr lang="zh-CN" altLang="en-US" sz="1200" dirty="0">
                      <a:solidFill>
                        <a:schemeClr val="bg1"/>
                      </a:solidFill>
                      <a:cs typeface="+mn-ea"/>
                      <a:sym typeface="+mn-lt"/>
                    </a:endParaRPr>
                  </a:p>
                </p:txBody>
              </p:sp>
              <p:sp>
                <p:nvSpPr>
                  <p:cNvPr id="217" name="Freeform 7"/>
                  <p:cNvSpPr/>
                  <p:nvPr/>
                </p:nvSpPr>
                <p:spPr bwMode="auto">
                  <a:xfrm>
                    <a:off x="0" y="0"/>
                    <a:ext cx="1828800" cy="1694724"/>
                  </a:xfrm>
                  <a:custGeom>
                    <a:avLst/>
                    <a:gdLst/>
                    <a:ahLst/>
                    <a:cxnLst>
                      <a:cxn ang="0">
                        <a:pos x="152400" y="16279"/>
                      </a:cxn>
                      <a:cxn ang="0">
                        <a:pos x="1828800" y="16279"/>
                      </a:cxn>
                      <a:cxn ang="0">
                        <a:pos x="1676400" y="1692679"/>
                      </a:cxn>
                      <a:cxn ang="0">
                        <a:pos x="0" y="1692679"/>
                      </a:cxn>
                      <a:cxn ang="0">
                        <a:pos x="152400" y="16279"/>
                      </a:cxn>
                    </a:cxnLst>
                    <a:rect l="0" t="0" r="r" b="b"/>
                    <a:pathLst>
                      <a:path w="1828800" h="1692679">
                        <a:moveTo>
                          <a:pt x="152400" y="16279"/>
                        </a:moveTo>
                        <a:cubicBezTo>
                          <a:pt x="711200" y="16279"/>
                          <a:pt x="1491204" y="0"/>
                          <a:pt x="1828800" y="16279"/>
                        </a:cubicBezTo>
                        <a:cubicBezTo>
                          <a:pt x="1780413" y="324626"/>
                          <a:pt x="1727200" y="1133879"/>
                          <a:pt x="1676400" y="1692679"/>
                        </a:cubicBezTo>
                        <a:lnTo>
                          <a:pt x="0" y="1692679"/>
                        </a:lnTo>
                        <a:lnTo>
                          <a:pt x="152400" y="16279"/>
                        </a:lnTo>
                        <a:close/>
                      </a:path>
                    </a:pathLst>
                  </a:custGeom>
                  <a:gradFill>
                    <a:gsLst>
                      <a:gs pos="50000">
                        <a:schemeClr val="accent6">
                          <a:alpha val="65000"/>
                        </a:schemeClr>
                      </a:gs>
                      <a:gs pos="100000">
                        <a:srgbClr val="0C855A">
                          <a:alpha val="58000"/>
                        </a:srgbClr>
                      </a:gs>
                    </a:gsLst>
                    <a:lin ang="8100000" scaled="0"/>
                  </a:gradFill>
                  <a:ln w="9525">
                    <a:noFill/>
                    <a:round/>
                  </a:ln>
                  <a:effectLst/>
                </p:spPr>
                <p:txBody>
                  <a:bodyPr anchor="ctr"/>
                  <a:lstStyle/>
                  <a:p>
                    <a:endParaRPr lang="zh-CN" altLang="en-US" sz="1200" dirty="0">
                      <a:solidFill>
                        <a:schemeClr val="bg1"/>
                      </a:solidFill>
                      <a:cs typeface="+mn-ea"/>
                      <a:sym typeface="+mn-lt"/>
                    </a:endParaRPr>
                  </a:p>
                </p:txBody>
              </p:sp>
            </p:grpSp>
            <p:sp>
              <p:nvSpPr>
                <p:cNvPr id="215" name="TextBox 16"/>
                <p:cNvSpPr txBox="1">
                  <a:spLocks noChangeArrowheads="1"/>
                </p:cNvSpPr>
                <p:nvPr/>
              </p:nvSpPr>
              <p:spPr bwMode="auto">
                <a:xfrm>
                  <a:off x="44037" y="331176"/>
                  <a:ext cx="1329110" cy="806294"/>
                </a:xfrm>
                <a:prstGeom prst="rect">
                  <a:avLst/>
                </a:prstGeom>
                <a:noFill/>
                <a:ln w="9525">
                  <a:noFill/>
                  <a:miter lim="800000"/>
                </a:ln>
                <a:effectLst/>
              </p:spPr>
              <p:txBody>
                <a:bodyPr>
                  <a:spAutoFit/>
                </a:bodyPr>
                <a:lstStyle/>
                <a:p>
                  <a:pPr marL="228600" indent="-228600" algn="ctr">
                    <a:lnSpc>
                      <a:spcPct val="150000"/>
                    </a:lnSpc>
                    <a:buFont typeface="+mj-ea"/>
                    <a:buAutoNum type="circleNumDbPlain" startAt="3"/>
                  </a:pPr>
                  <a:r>
                    <a:rPr lang="zh-CN" altLang="en-US" sz="1200" dirty="0">
                      <a:solidFill>
                        <a:schemeClr val="bg1"/>
                      </a:solidFill>
                      <a:effectLst/>
                      <a:cs typeface="+mn-ea"/>
                      <a:sym typeface="+mn-lt"/>
                    </a:rPr>
                    <a:t>少用一个小时洗衣机，减少碳排放</a:t>
                  </a:r>
                  <a:r>
                    <a:rPr lang="en-US" altLang="zh-CN" sz="1200" dirty="0">
                      <a:solidFill>
                        <a:schemeClr val="bg1"/>
                      </a:solidFill>
                      <a:effectLst/>
                      <a:cs typeface="+mn-ea"/>
                      <a:sym typeface="+mn-lt"/>
                    </a:rPr>
                    <a:t>180</a:t>
                  </a:r>
                  <a:r>
                    <a:rPr lang="zh-CN" altLang="en-US" sz="1200" dirty="0">
                      <a:solidFill>
                        <a:schemeClr val="bg1"/>
                      </a:solidFill>
                      <a:effectLst/>
                      <a:cs typeface="+mn-ea"/>
                      <a:sym typeface="+mn-lt"/>
                    </a:rPr>
                    <a:t>克；</a:t>
                  </a:r>
                </a:p>
              </p:txBody>
            </p:sp>
          </p:grpSp>
          <p:sp>
            <p:nvSpPr>
              <p:cNvPr id="211" name="TextBox 53"/>
              <p:cNvSpPr txBox="1">
                <a:spLocks noChangeArrowheads="1"/>
              </p:cNvSpPr>
              <p:nvPr/>
            </p:nvSpPr>
            <p:spPr bwMode="auto">
              <a:xfrm>
                <a:off x="62894" y="1223647"/>
                <a:ext cx="1065213" cy="926331"/>
              </a:xfrm>
              <a:prstGeom prst="rect">
                <a:avLst/>
              </a:prstGeom>
              <a:noFill/>
              <a:ln w="9525">
                <a:noFill/>
                <a:miter lim="800000"/>
              </a:ln>
              <a:effectLst/>
            </p:spPr>
            <p:txBody>
              <a:bodyPr>
                <a:spAutoFit/>
              </a:bodyPr>
              <a:lstStyle/>
              <a:p>
                <a:pPr marL="342900" indent="-342900">
                  <a:lnSpc>
                    <a:spcPct val="150000"/>
                  </a:lnSpc>
                  <a:buFont typeface="+mj-lt"/>
                  <a:buAutoNum type="arabicPeriod" startAt="8"/>
                </a:pPr>
                <a:r>
                  <a:rPr lang="zh-CN" altLang="en-US" sz="1200" dirty="0">
                    <a:effectLst/>
                    <a:cs typeface="+mn-ea"/>
                    <a:sym typeface="+mn-lt"/>
                  </a:rPr>
                  <a:t>熄灯一小时，少用一度电减少碳排放</a:t>
                </a:r>
                <a:r>
                  <a:rPr lang="en-US" altLang="zh-CN" sz="1200" dirty="0">
                    <a:effectLst/>
                    <a:cs typeface="+mn-ea"/>
                    <a:sym typeface="+mn-lt"/>
                  </a:rPr>
                  <a:t>785</a:t>
                </a:r>
                <a:r>
                  <a:rPr lang="zh-CN" altLang="en-US" sz="1200" dirty="0">
                    <a:effectLst/>
                    <a:cs typeface="+mn-ea"/>
                    <a:sym typeface="+mn-lt"/>
                  </a:rPr>
                  <a:t>克；</a:t>
                </a:r>
                <a:endParaRPr lang="zh-CN" altLang="en-US" sz="1200" dirty="0">
                  <a:solidFill>
                    <a:schemeClr val="tx1">
                      <a:lumMod val="50000"/>
                      <a:lumOff val="50000"/>
                    </a:schemeClr>
                  </a:solidFill>
                  <a:effectLst/>
                  <a:cs typeface="+mn-ea"/>
                  <a:sym typeface="+mn-lt"/>
                </a:endParaRPr>
              </a:p>
            </p:txBody>
          </p:sp>
        </p:grpSp>
        <p:grpSp>
          <p:nvGrpSpPr>
            <p:cNvPr id="14" name="Group 33"/>
            <p:cNvGrpSpPr/>
            <p:nvPr/>
          </p:nvGrpSpPr>
          <p:grpSpPr bwMode="auto">
            <a:xfrm>
              <a:off x="7320" y="1884"/>
              <a:ext cx="2030" cy="3599"/>
              <a:chOff x="0" y="0"/>
              <a:chExt cx="1287463" cy="2285663"/>
            </a:xfrm>
          </p:grpSpPr>
          <p:sp>
            <p:nvSpPr>
              <p:cNvPr id="219" name="Rectangle 48"/>
              <p:cNvSpPr>
                <a:spLocks noChangeArrowheads="1"/>
              </p:cNvSpPr>
              <p:nvPr/>
            </p:nvSpPr>
            <p:spPr bwMode="auto">
              <a:xfrm>
                <a:off x="127000" y="913312"/>
                <a:ext cx="1112838" cy="1372351"/>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17" name="Group 35"/>
              <p:cNvGrpSpPr/>
              <p:nvPr/>
            </p:nvGrpSpPr>
            <p:grpSpPr bwMode="auto">
              <a:xfrm>
                <a:off x="0" y="0"/>
                <a:ext cx="1287463" cy="1313581"/>
                <a:chOff x="0" y="0"/>
                <a:chExt cx="1457824" cy="1485996"/>
              </a:xfrm>
            </p:grpSpPr>
            <p:grpSp>
              <p:nvGrpSpPr>
                <p:cNvPr id="18" name="Group 36"/>
                <p:cNvGrpSpPr/>
                <p:nvPr/>
              </p:nvGrpSpPr>
              <p:grpSpPr bwMode="auto">
                <a:xfrm>
                  <a:off x="0" y="0"/>
                  <a:ext cx="1457824" cy="1485996"/>
                  <a:chOff x="0" y="0"/>
                  <a:chExt cx="1880052" cy="1916383"/>
                </a:xfrm>
              </p:grpSpPr>
              <p:sp>
                <p:nvSpPr>
                  <p:cNvPr id="226" name="Freeform 24"/>
                  <p:cNvSpPr/>
                  <p:nvPr/>
                </p:nvSpPr>
                <p:spPr bwMode="auto">
                  <a:xfrm>
                    <a:off x="0" y="46345"/>
                    <a:ext cx="1849915" cy="1870038"/>
                  </a:xfrm>
                  <a:custGeom>
                    <a:avLst/>
                    <a:gdLst/>
                    <a:ahLst/>
                    <a:cxnLst>
                      <a:cxn ang="0">
                        <a:pos x="0" y="200014"/>
                      </a:cxn>
                      <a:cxn ang="0">
                        <a:pos x="180005" y="1870136"/>
                      </a:cxn>
                      <a:cxn ang="0">
                        <a:pos x="1850051" y="1530111"/>
                      </a:cxn>
                      <a:cxn ang="0">
                        <a:pos x="1470040" y="0"/>
                      </a:cxn>
                      <a:cxn ang="0">
                        <a:pos x="0" y="200014"/>
                      </a:cxn>
                    </a:cxnLst>
                    <a:rect l="0" t="0" r="r" b="b"/>
                    <a:pathLst>
                      <a:path w="1850051" h="1870136">
                        <a:moveTo>
                          <a:pt x="0" y="200014"/>
                        </a:moveTo>
                        <a:lnTo>
                          <a:pt x="180005" y="1870136"/>
                        </a:lnTo>
                        <a:lnTo>
                          <a:pt x="1850051" y="1530111"/>
                        </a:lnTo>
                        <a:lnTo>
                          <a:pt x="1470040" y="0"/>
                        </a:lnTo>
                        <a:lnTo>
                          <a:pt x="0" y="200014"/>
                        </a:lnTo>
                        <a:close/>
                      </a:path>
                    </a:pathLst>
                  </a:custGeom>
                  <a:gradFill rotWithShape="1">
                    <a:gsLst>
                      <a:gs pos="0">
                        <a:srgbClr val="A6A6A6"/>
                      </a:gs>
                      <a:gs pos="50999">
                        <a:srgbClr val="A6A6A6">
                          <a:alpha val="49001"/>
                        </a:srgbClr>
                      </a:gs>
                      <a:gs pos="100000">
                        <a:srgbClr val="FFFFFF">
                          <a:alpha val="0"/>
                        </a:srgbClr>
                      </a:gs>
                    </a:gsLst>
                    <a:path path="rect">
                      <a:fillToRect l="50000" t="50000" r="50000" b="50000"/>
                    </a:path>
                  </a:gradFill>
                  <a:ln w="9525">
                    <a:noFill/>
                    <a:round/>
                  </a:ln>
                  <a:effectLst/>
                </p:spPr>
                <p:txBody>
                  <a:bodyPr anchor="ctr"/>
                  <a:lstStyle/>
                  <a:p>
                    <a:endParaRPr lang="zh-CN" altLang="en-US" sz="1200" dirty="0">
                      <a:solidFill>
                        <a:schemeClr val="bg1"/>
                      </a:solidFill>
                      <a:cs typeface="+mn-ea"/>
                      <a:sym typeface="+mn-lt"/>
                    </a:endParaRPr>
                  </a:p>
                </p:txBody>
              </p:sp>
              <p:sp>
                <p:nvSpPr>
                  <p:cNvPr id="227" name="Freeform 4"/>
                  <p:cNvSpPr/>
                  <p:nvPr/>
                </p:nvSpPr>
                <p:spPr bwMode="auto">
                  <a:xfrm>
                    <a:off x="0" y="0"/>
                    <a:ext cx="1880052" cy="1819058"/>
                  </a:xfrm>
                  <a:custGeom>
                    <a:avLst/>
                    <a:gdLst/>
                    <a:ahLst/>
                    <a:cxnLst>
                      <a:cxn ang="0">
                        <a:pos x="0" y="206682"/>
                      </a:cxn>
                      <a:cxn ang="0">
                        <a:pos x="1560043" y="6667"/>
                      </a:cxn>
                      <a:cxn ang="0">
                        <a:pos x="1580044" y="96674"/>
                      </a:cxn>
                      <a:cxn ang="0">
                        <a:pos x="1650045" y="586709"/>
                      </a:cxn>
                      <a:cxn ang="0">
                        <a:pos x="1750048" y="1106747"/>
                      </a:cxn>
                      <a:cxn ang="0">
                        <a:pos x="1880052" y="1566781"/>
                      </a:cxn>
                      <a:cxn ang="0">
                        <a:pos x="1770049" y="1596783"/>
                      </a:cxn>
                      <a:cxn ang="0">
                        <a:pos x="1320036" y="1666788"/>
                      </a:cxn>
                      <a:cxn ang="0">
                        <a:pos x="370011" y="1806798"/>
                      </a:cxn>
                      <a:cxn ang="0">
                        <a:pos x="240007" y="1596783"/>
                      </a:cxn>
                      <a:cxn ang="0">
                        <a:pos x="160005" y="1146750"/>
                      </a:cxn>
                      <a:cxn ang="0">
                        <a:pos x="70002" y="566708"/>
                      </a:cxn>
                      <a:cxn ang="0">
                        <a:pos x="0" y="206682"/>
                      </a:cxn>
                    </a:cxnLst>
                    <a:rect l="0" t="0" r="r" b="b"/>
                    <a:pathLst>
                      <a:path w="1880052" h="1818466">
                        <a:moveTo>
                          <a:pt x="0" y="206682"/>
                        </a:moveTo>
                        <a:cubicBezTo>
                          <a:pt x="248340" y="113342"/>
                          <a:pt x="1296702" y="25002"/>
                          <a:pt x="1560043" y="6667"/>
                        </a:cubicBezTo>
                        <a:cubicBezTo>
                          <a:pt x="1580043" y="86673"/>
                          <a:pt x="1565044" y="0"/>
                          <a:pt x="1580044" y="96674"/>
                        </a:cubicBezTo>
                        <a:cubicBezTo>
                          <a:pt x="1595044" y="193348"/>
                          <a:pt x="1621711" y="418363"/>
                          <a:pt x="1650045" y="586709"/>
                        </a:cubicBezTo>
                        <a:cubicBezTo>
                          <a:pt x="1678379" y="755055"/>
                          <a:pt x="1711714" y="943402"/>
                          <a:pt x="1750048" y="1106747"/>
                        </a:cubicBezTo>
                        <a:cubicBezTo>
                          <a:pt x="1788382" y="1270092"/>
                          <a:pt x="1876718" y="1485108"/>
                          <a:pt x="1880052" y="1566781"/>
                        </a:cubicBezTo>
                        <a:cubicBezTo>
                          <a:pt x="1830050" y="1576338"/>
                          <a:pt x="1863385" y="1580115"/>
                          <a:pt x="1770049" y="1596783"/>
                        </a:cubicBezTo>
                        <a:cubicBezTo>
                          <a:pt x="1676713" y="1613451"/>
                          <a:pt x="1320036" y="1666788"/>
                          <a:pt x="1320036" y="1666788"/>
                        </a:cubicBezTo>
                        <a:cubicBezTo>
                          <a:pt x="1086696" y="1701790"/>
                          <a:pt x="550016" y="1818466"/>
                          <a:pt x="370011" y="1806798"/>
                        </a:cubicBezTo>
                        <a:cubicBezTo>
                          <a:pt x="290113" y="1691790"/>
                          <a:pt x="275008" y="1706791"/>
                          <a:pt x="240007" y="1596783"/>
                        </a:cubicBezTo>
                        <a:cubicBezTo>
                          <a:pt x="205006" y="1486775"/>
                          <a:pt x="188339" y="1318429"/>
                          <a:pt x="160005" y="1146750"/>
                        </a:cubicBezTo>
                        <a:cubicBezTo>
                          <a:pt x="131671" y="975071"/>
                          <a:pt x="95003" y="723386"/>
                          <a:pt x="70002" y="566708"/>
                        </a:cubicBezTo>
                        <a:cubicBezTo>
                          <a:pt x="45001" y="410030"/>
                          <a:pt x="30001" y="389417"/>
                          <a:pt x="0" y="206682"/>
                        </a:cubicBezTo>
                        <a:close/>
                      </a:path>
                    </a:pathLst>
                  </a:custGeom>
                  <a:gradFill>
                    <a:gsLst>
                      <a:gs pos="50000">
                        <a:schemeClr val="accent6">
                          <a:alpha val="65000"/>
                        </a:schemeClr>
                      </a:gs>
                      <a:gs pos="100000">
                        <a:srgbClr val="0C855A">
                          <a:alpha val="58000"/>
                        </a:srgbClr>
                      </a:gs>
                    </a:gsLst>
                    <a:lin ang="8100000" scaled="0"/>
                  </a:gradFill>
                  <a:ln w="9525">
                    <a:noFill/>
                    <a:round/>
                  </a:ln>
                  <a:effectLst/>
                </p:spPr>
                <p:txBody>
                  <a:bodyPr anchor="ctr"/>
                  <a:lstStyle/>
                  <a:p>
                    <a:endParaRPr lang="zh-CN" altLang="en-US" sz="1200" dirty="0">
                      <a:solidFill>
                        <a:schemeClr val="bg1"/>
                      </a:solidFill>
                      <a:cs typeface="+mn-ea"/>
                      <a:sym typeface="+mn-lt"/>
                    </a:endParaRPr>
                  </a:p>
                </p:txBody>
              </p:sp>
            </p:grpSp>
            <p:sp>
              <p:nvSpPr>
                <p:cNvPr id="225" name="TextBox 23"/>
                <p:cNvSpPr txBox="1">
                  <a:spLocks noChangeArrowheads="1"/>
                </p:cNvSpPr>
                <p:nvPr/>
              </p:nvSpPr>
              <p:spPr bwMode="auto">
                <a:xfrm rot="20984778">
                  <a:off x="61385" y="357868"/>
                  <a:ext cx="1238149" cy="805914"/>
                </a:xfrm>
                <a:prstGeom prst="rect">
                  <a:avLst/>
                </a:prstGeom>
                <a:noFill/>
                <a:ln w="9525">
                  <a:noFill/>
                  <a:miter lim="800000"/>
                </a:ln>
                <a:effectLst/>
              </p:spPr>
              <p:txBody>
                <a:bodyPr>
                  <a:spAutoFit/>
                </a:bodyPr>
                <a:lstStyle/>
                <a:p>
                  <a:pPr marL="228600" indent="-228600">
                    <a:lnSpc>
                      <a:spcPct val="150000"/>
                    </a:lnSpc>
                    <a:buFont typeface="+mj-ea"/>
                    <a:buAutoNum type="circleNumDbPlain" startAt="4"/>
                  </a:pPr>
                  <a:r>
                    <a:rPr lang="zh-CN" altLang="en-US" sz="1200" dirty="0">
                      <a:solidFill>
                        <a:schemeClr val="bg1"/>
                      </a:solidFill>
                      <a:effectLst/>
                      <a:cs typeface="+mn-ea"/>
                      <a:sym typeface="+mn-lt"/>
                    </a:rPr>
                    <a:t>少用一个小时电脑，减少碳排放</a:t>
                  </a:r>
                  <a:r>
                    <a:rPr lang="en-US" altLang="zh-CN" sz="1200" dirty="0">
                      <a:solidFill>
                        <a:schemeClr val="bg1"/>
                      </a:solidFill>
                      <a:effectLst/>
                      <a:cs typeface="+mn-ea"/>
                      <a:sym typeface="+mn-lt"/>
                    </a:rPr>
                    <a:t>190</a:t>
                  </a:r>
                  <a:r>
                    <a:rPr lang="zh-CN" altLang="en-US" sz="1200" dirty="0">
                      <a:solidFill>
                        <a:schemeClr val="bg1"/>
                      </a:solidFill>
                      <a:effectLst/>
                      <a:cs typeface="+mn-ea"/>
                      <a:sym typeface="+mn-lt"/>
                    </a:rPr>
                    <a:t>克；</a:t>
                  </a:r>
                </a:p>
              </p:txBody>
            </p:sp>
          </p:grpSp>
          <p:sp>
            <p:nvSpPr>
              <p:cNvPr id="221" name="TextBox 54"/>
              <p:cNvSpPr txBox="1">
                <a:spLocks noChangeArrowheads="1"/>
              </p:cNvSpPr>
              <p:nvPr/>
            </p:nvSpPr>
            <p:spPr bwMode="auto">
              <a:xfrm>
                <a:off x="161925" y="1270000"/>
                <a:ext cx="1065213" cy="926324"/>
              </a:xfrm>
              <a:prstGeom prst="rect">
                <a:avLst/>
              </a:prstGeom>
              <a:noFill/>
              <a:ln w="9525">
                <a:noFill/>
                <a:miter lim="800000"/>
              </a:ln>
              <a:effectLst/>
            </p:spPr>
            <p:txBody>
              <a:bodyPr>
                <a:spAutoFit/>
              </a:bodyPr>
              <a:lstStyle/>
              <a:p>
                <a:pPr marL="342900" indent="-342900">
                  <a:lnSpc>
                    <a:spcPct val="150000"/>
                  </a:lnSpc>
                  <a:buFont typeface="+mj-ea"/>
                  <a:buAutoNum type="circleNumDbPlain" startAt="9"/>
                </a:pPr>
                <a:r>
                  <a:rPr lang="zh-CN" altLang="en-US" sz="1200" dirty="0">
                    <a:effectLst/>
                    <a:cs typeface="+mn-ea"/>
                    <a:sym typeface="+mn-lt"/>
                  </a:rPr>
                  <a:t>一小时不坐电梯，少坐一层减少碳排放</a:t>
                </a:r>
                <a:r>
                  <a:rPr lang="en-US" altLang="zh-CN" sz="1200" dirty="0">
                    <a:effectLst/>
                    <a:cs typeface="+mn-ea"/>
                    <a:sym typeface="+mn-lt"/>
                  </a:rPr>
                  <a:t>218</a:t>
                </a:r>
                <a:r>
                  <a:rPr lang="zh-CN" altLang="en-US" sz="1200" dirty="0">
                    <a:effectLst/>
                    <a:cs typeface="+mn-ea"/>
                    <a:sym typeface="+mn-lt"/>
                  </a:rPr>
                  <a:t>克；</a:t>
                </a:r>
                <a:endParaRPr lang="zh-CN" altLang="en-US" sz="1200" dirty="0">
                  <a:solidFill>
                    <a:schemeClr val="tx1">
                      <a:lumMod val="50000"/>
                      <a:lumOff val="50000"/>
                    </a:schemeClr>
                  </a:solidFill>
                  <a:effectLst/>
                  <a:cs typeface="+mn-ea"/>
                  <a:sym typeface="+mn-lt"/>
                </a:endParaRPr>
              </a:p>
            </p:txBody>
          </p:sp>
        </p:grpSp>
        <p:grpSp>
          <p:nvGrpSpPr>
            <p:cNvPr id="19" name="Group 43"/>
            <p:cNvGrpSpPr/>
            <p:nvPr/>
          </p:nvGrpSpPr>
          <p:grpSpPr bwMode="auto">
            <a:xfrm>
              <a:off x="9619" y="2069"/>
              <a:ext cx="1881" cy="3801"/>
              <a:chOff x="-491" y="0"/>
              <a:chExt cx="1194291" cy="2413001"/>
            </a:xfrm>
          </p:grpSpPr>
          <p:sp>
            <p:nvSpPr>
              <p:cNvPr id="229" name="Rectangle 49"/>
              <p:cNvSpPr>
                <a:spLocks noChangeArrowheads="1"/>
              </p:cNvSpPr>
              <p:nvPr/>
            </p:nvSpPr>
            <p:spPr bwMode="auto">
              <a:xfrm>
                <a:off x="0" y="1060450"/>
                <a:ext cx="1112838" cy="1352551"/>
              </a:xfrm>
              <a:prstGeom prst="rect">
                <a:avLst/>
              </a:prstGeom>
              <a:gradFill rotWithShape="1">
                <a:gsLst>
                  <a:gs pos="0">
                    <a:srgbClr val="F2F2F2"/>
                  </a:gs>
                  <a:gs pos="100000">
                    <a:srgbClr val="D9D9D9"/>
                  </a:gs>
                </a:gsLst>
                <a:lin ang="5400000"/>
              </a:gradFill>
              <a:ln w="9525">
                <a:noFill/>
                <a:miter lim="800000"/>
              </a:ln>
              <a:effectLst>
                <a:outerShdw dist="23000" dir="5400000" algn="ctr" rotWithShape="0">
                  <a:srgbClr val="808080">
                    <a:alpha val="31999"/>
                  </a:srgbClr>
                </a:outerShdw>
              </a:effectLst>
            </p:spPr>
            <p:txBody>
              <a:bodyPr anchor="ctr"/>
              <a:lstStyle/>
              <a:p>
                <a:pPr algn="ctr"/>
                <a:endParaRPr lang="en-US" sz="1200" dirty="0">
                  <a:solidFill>
                    <a:schemeClr val="bg1"/>
                  </a:solidFill>
                  <a:cs typeface="+mn-ea"/>
                  <a:sym typeface="+mn-lt"/>
                </a:endParaRPr>
              </a:p>
            </p:txBody>
          </p:sp>
          <p:grpSp>
            <p:nvGrpSpPr>
              <p:cNvPr id="22" name="Group 45"/>
              <p:cNvGrpSpPr/>
              <p:nvPr/>
            </p:nvGrpSpPr>
            <p:grpSpPr bwMode="auto">
              <a:xfrm>
                <a:off x="46038" y="0"/>
                <a:ext cx="1147762" cy="1149350"/>
                <a:chOff x="0" y="0"/>
                <a:chExt cx="1299909" cy="1300423"/>
              </a:xfrm>
            </p:grpSpPr>
            <p:sp>
              <p:nvSpPr>
                <p:cNvPr id="232" name="Rectangle 27"/>
                <p:cNvSpPr>
                  <a:spLocks noChangeArrowheads="1"/>
                </p:cNvSpPr>
                <p:nvPr/>
              </p:nvSpPr>
              <p:spPr bwMode="auto">
                <a:xfrm rot="344736">
                  <a:off x="0" y="0"/>
                  <a:ext cx="1299909" cy="1300423"/>
                </a:xfrm>
                <a:prstGeom prst="rect">
                  <a:avLst/>
                </a:prstGeom>
                <a:gradFill>
                  <a:gsLst>
                    <a:gs pos="50000">
                      <a:schemeClr val="accent6">
                        <a:alpha val="65000"/>
                      </a:schemeClr>
                    </a:gs>
                    <a:gs pos="100000">
                      <a:srgbClr val="0C855A">
                        <a:alpha val="58000"/>
                      </a:srgbClr>
                    </a:gs>
                  </a:gsLst>
                  <a:lin ang="8100000" scaled="0"/>
                </a:gradFill>
                <a:ln w="9525">
                  <a:noFill/>
                  <a:miter lim="800000"/>
                </a:ln>
                <a:effectLst>
                  <a:outerShdw dist="63500" dir="5699981" algn="ctr" rotWithShape="0">
                    <a:srgbClr val="808080">
                      <a:alpha val="39999"/>
                    </a:srgbClr>
                  </a:outerShdw>
                </a:effectLst>
              </p:spPr>
              <p:txBody>
                <a:bodyPr anchor="ctr"/>
                <a:lstStyle/>
                <a:p>
                  <a:pPr algn="ctr"/>
                  <a:endParaRPr lang="en-US" sz="1200" dirty="0">
                    <a:solidFill>
                      <a:schemeClr val="bg1"/>
                    </a:solidFill>
                    <a:cs typeface="+mn-ea"/>
                    <a:sym typeface="+mn-lt"/>
                  </a:endParaRPr>
                </a:p>
              </p:txBody>
            </p:sp>
            <p:sp>
              <p:nvSpPr>
                <p:cNvPr id="235" name="TextBox 30"/>
                <p:cNvSpPr txBox="1">
                  <a:spLocks noChangeArrowheads="1"/>
                </p:cNvSpPr>
                <p:nvPr/>
              </p:nvSpPr>
              <p:spPr bwMode="auto">
                <a:xfrm rot="365450">
                  <a:off x="31233" y="265549"/>
                  <a:ext cx="1238149" cy="805607"/>
                </a:xfrm>
                <a:prstGeom prst="rect">
                  <a:avLst/>
                </a:prstGeom>
                <a:noFill/>
                <a:ln w="9525">
                  <a:noFill/>
                  <a:miter lim="800000"/>
                </a:ln>
                <a:effectLst/>
              </p:spPr>
              <p:txBody>
                <a:bodyPr>
                  <a:spAutoFit/>
                </a:bodyPr>
                <a:lstStyle/>
                <a:p>
                  <a:pPr marL="228600" indent="-228600">
                    <a:lnSpc>
                      <a:spcPct val="150000"/>
                    </a:lnSpc>
                    <a:buFont typeface="+mj-ea"/>
                    <a:buAutoNum type="circleNumDbPlain" startAt="5"/>
                  </a:pPr>
                  <a:r>
                    <a:rPr lang="zh-CN" altLang="en-US" sz="1200" dirty="0">
                      <a:solidFill>
                        <a:schemeClr val="bg1"/>
                      </a:solidFill>
                      <a:effectLst/>
                      <a:cs typeface="+mn-ea"/>
                      <a:sym typeface="+mn-lt"/>
                    </a:rPr>
                    <a:t>少开一小时车，减少碳排放</a:t>
                  </a:r>
                  <a:r>
                    <a:rPr lang="en-US" altLang="zh-CN" sz="1200" dirty="0">
                      <a:solidFill>
                        <a:schemeClr val="bg1"/>
                      </a:solidFill>
                      <a:effectLst/>
                      <a:cs typeface="+mn-ea"/>
                      <a:sym typeface="+mn-lt"/>
                    </a:rPr>
                    <a:t>22000</a:t>
                  </a:r>
                  <a:r>
                    <a:rPr lang="zh-CN" altLang="en-US" sz="1200" dirty="0">
                      <a:solidFill>
                        <a:schemeClr val="bg1"/>
                      </a:solidFill>
                      <a:effectLst/>
                      <a:cs typeface="+mn-ea"/>
                      <a:sym typeface="+mn-lt"/>
                    </a:rPr>
                    <a:t>克；</a:t>
                  </a:r>
                </a:p>
              </p:txBody>
            </p:sp>
          </p:grpSp>
          <p:sp>
            <p:nvSpPr>
              <p:cNvPr id="231" name="TextBox 55"/>
              <p:cNvSpPr txBox="1">
                <a:spLocks noChangeArrowheads="1"/>
              </p:cNvSpPr>
              <p:nvPr/>
            </p:nvSpPr>
            <p:spPr bwMode="auto">
              <a:xfrm>
                <a:off x="-491" y="1282809"/>
                <a:ext cx="1092997" cy="922070"/>
              </a:xfrm>
              <a:prstGeom prst="rect">
                <a:avLst/>
              </a:prstGeom>
              <a:noFill/>
              <a:ln w="9525">
                <a:noFill/>
                <a:miter lim="800000"/>
              </a:ln>
              <a:effectLst/>
            </p:spPr>
            <p:txBody>
              <a:bodyPr wrap="square">
                <a:spAutoFit/>
              </a:bodyPr>
              <a:lstStyle/>
              <a:p>
                <a:pPr marL="342900" indent="-342900">
                  <a:lnSpc>
                    <a:spcPct val="150000"/>
                  </a:lnSpc>
                  <a:buFont typeface="+mj-ea"/>
                  <a:buAutoNum type="circleNumDbPlain" startAt="10"/>
                </a:pPr>
                <a:r>
                  <a:rPr lang="zh-CN" altLang="en-US" sz="1200" dirty="0">
                    <a:effectLst/>
                    <a:cs typeface="+mn-ea"/>
                    <a:sym typeface="+mn-lt"/>
                  </a:rPr>
                  <a:t>一小时不饮酒，少喝一瓶啤酒减少碳排放</a:t>
                </a:r>
                <a:r>
                  <a:rPr lang="en-US" altLang="zh-CN" sz="1200" dirty="0">
                    <a:effectLst/>
                    <a:cs typeface="+mn-ea"/>
                    <a:sym typeface="+mn-lt"/>
                  </a:rPr>
                  <a:t>200</a:t>
                </a:r>
                <a:r>
                  <a:rPr lang="zh-CN" altLang="en-US" sz="1200" dirty="0">
                    <a:effectLst/>
                    <a:cs typeface="+mn-ea"/>
                    <a:sym typeface="+mn-lt"/>
                  </a:rPr>
                  <a:t>克。</a:t>
                </a:r>
                <a:endParaRPr lang="zh-CN" altLang="en-US" sz="1200" dirty="0">
                  <a:solidFill>
                    <a:schemeClr val="tx1">
                      <a:lumMod val="50000"/>
                      <a:lumOff val="50000"/>
                    </a:schemeClr>
                  </a:solidFill>
                  <a:effectLst/>
                  <a:cs typeface="+mn-ea"/>
                  <a:sym typeface="+mn-lt"/>
                </a:endParaRPr>
              </a:p>
            </p:txBody>
          </p:sp>
        </p:grpSp>
      </p:grpSp>
      <p:pic>
        <p:nvPicPr>
          <p:cNvPr id="24" name="图片 23" descr="f80f5c59d135093ad2cf124e276a78f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86190" y="447675"/>
            <a:ext cx="3319780" cy="6132830"/>
          </a:xfrm>
          <a:prstGeom prst="rect">
            <a:avLst/>
          </a:prstGeom>
        </p:spPr>
      </p:pic>
      <p:grpSp>
        <p:nvGrpSpPr>
          <p:cNvPr id="114" name="组合 113"/>
          <p:cNvGrpSpPr/>
          <p:nvPr/>
        </p:nvGrpSpPr>
        <p:grpSpPr>
          <a:xfrm>
            <a:off x="993775" y="1480820"/>
            <a:ext cx="4949190" cy="683260"/>
            <a:chOff x="10323" y="1340"/>
            <a:chExt cx="7794" cy="1076"/>
          </a:xfrm>
        </p:grpSpPr>
        <p:sp>
          <p:nvSpPr>
            <p:cNvPr id="113" name="圆角矩形 112"/>
            <p:cNvSpPr/>
            <p:nvPr/>
          </p:nvSpPr>
          <p:spPr>
            <a:xfrm>
              <a:off x="10323" y="1425"/>
              <a:ext cx="7794" cy="9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TextBox 7"/>
            <p:cNvSpPr txBox="1"/>
            <p:nvPr/>
          </p:nvSpPr>
          <p:spPr>
            <a:xfrm>
              <a:off x="10460" y="1340"/>
              <a:ext cx="7520" cy="915"/>
            </a:xfrm>
            <a:prstGeom prst="rect">
              <a:avLst/>
            </a:prstGeom>
            <a:noFill/>
          </p:spPr>
          <p:txBody>
            <a:bodyPr wrap="square" rtlCol="0">
              <a:spAutoFit/>
            </a:bodyPr>
            <a:lstStyle/>
            <a:p>
              <a:pPr algn="ctr">
                <a:lnSpc>
                  <a:spcPct val="150000"/>
                </a:lnSpc>
              </a:pPr>
              <a:r>
                <a:rPr lang="zh-CN" altLang="en-US" sz="2400" b="1" dirty="0">
                  <a:solidFill>
                    <a:schemeClr val="bg1"/>
                  </a:solidFill>
                  <a:effectLst/>
                  <a:cs typeface="+mn-ea"/>
                  <a:sym typeface="+mn-lt"/>
                </a:rPr>
                <a:t>“绿色</a:t>
              </a:r>
              <a:r>
                <a:rPr lang="en-US" altLang="zh-CN" sz="2400" b="1" dirty="0">
                  <a:solidFill>
                    <a:schemeClr val="bg1"/>
                  </a:solidFill>
                  <a:effectLst/>
                  <a:cs typeface="+mn-ea"/>
                  <a:sym typeface="+mn-lt"/>
                </a:rPr>
                <a:t>1</a:t>
              </a:r>
              <a:r>
                <a:rPr lang="zh-CN" altLang="en-US" sz="2400" b="1" dirty="0">
                  <a:solidFill>
                    <a:schemeClr val="bg1"/>
                  </a:solidFill>
                  <a:effectLst/>
                  <a:cs typeface="+mn-ea"/>
                  <a:sym typeface="+mn-lt"/>
                </a:rPr>
                <a:t>小时”的十种方法</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16" presetClass="entr" presetSubtype="21" fill="hold" nodeType="after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barn(inVertical)">
                                      <p:cBhvr>
                                        <p:cTn id="22" dur="500"/>
                                        <p:tgtEl>
                                          <p:spTgt spid="114"/>
                                        </p:tgtEl>
                                      </p:cBhvr>
                                    </p:animEffect>
                                  </p:childTnLst>
                                </p:cTn>
                              </p:par>
                            </p:childTnLst>
                          </p:cTn>
                        </p:par>
                        <p:par>
                          <p:cTn id="23" fill="hold">
                            <p:stCondLst>
                              <p:cond delay="1750"/>
                            </p:stCondLst>
                            <p:childTnLst>
                              <p:par>
                                <p:cTn id="24" presetID="16" presetClass="entr" presetSubtype="2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par>
                          <p:cTn id="27" fill="hold">
                            <p:stCondLst>
                              <p:cond delay="2250"/>
                            </p:stCondLst>
                            <p:childTnLst>
                              <p:par>
                                <p:cTn id="28" presetID="2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372485" cy="521970"/>
          </a:xfrm>
          <a:prstGeom prst="rect">
            <a:avLst/>
          </a:prstGeom>
          <a:noFill/>
        </p:spPr>
        <p:txBody>
          <a:bodyPr wrap="square" rtlCol="0" anchor="t">
            <a:spAutoFit/>
          </a:bodyPr>
          <a:lstStyle/>
          <a:p>
            <a:pPr indent="0" algn="l">
              <a:buFont typeface="Arial" panose="020B0604020202020204" pitchFamily="34" charset="0"/>
              <a:buNone/>
            </a:pPr>
            <a:r>
              <a:rPr lang="zh-CN" altLang="en-US" sz="2800" b="1" dirty="0">
                <a:solidFill>
                  <a:srgbClr val="35240D"/>
                </a:solidFill>
                <a:cs typeface="+mn-ea"/>
                <a:sym typeface="+mn-lt"/>
              </a:rPr>
              <a:t>环保意识提升</a:t>
            </a:r>
          </a:p>
        </p:txBody>
      </p:sp>
      <p:grpSp>
        <p:nvGrpSpPr>
          <p:cNvPr id="90" name="组合 89"/>
          <p:cNvGrpSpPr/>
          <p:nvPr/>
        </p:nvGrpSpPr>
        <p:grpSpPr>
          <a:xfrm>
            <a:off x="4296854" y="1707837"/>
            <a:ext cx="7609840" cy="4073525"/>
            <a:chOff x="4439729" y="1707837"/>
            <a:chExt cx="7609840" cy="4073525"/>
          </a:xfrm>
        </p:grpSpPr>
        <p:cxnSp>
          <p:nvCxnSpPr>
            <p:cNvPr id="78" name="直接箭头连接符 77"/>
            <p:cNvCxnSpPr/>
            <p:nvPr/>
          </p:nvCxnSpPr>
          <p:spPr>
            <a:xfrm>
              <a:off x="4907792" y="3307492"/>
              <a:ext cx="2564426" cy="12237"/>
            </a:xfrm>
            <a:prstGeom prst="straightConnector1">
              <a:avLst/>
            </a:prstGeom>
            <a:ln w="12700" cmpd="sng">
              <a:solidFill>
                <a:srgbClr val="00472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4767302" y="4308293"/>
              <a:ext cx="2704916" cy="2"/>
            </a:xfrm>
            <a:prstGeom prst="straightConnector1">
              <a:avLst/>
            </a:prstGeom>
            <a:ln w="12700" cmpd="sng">
              <a:solidFill>
                <a:srgbClr val="00472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V="1">
              <a:off x="4439729" y="5079804"/>
              <a:ext cx="3032489" cy="2"/>
            </a:xfrm>
            <a:prstGeom prst="straightConnector1">
              <a:avLst/>
            </a:prstGeom>
            <a:ln w="12700" cmpd="sng">
              <a:solidFill>
                <a:srgbClr val="004729"/>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4602316" y="2390663"/>
              <a:ext cx="2802677" cy="1"/>
            </a:xfrm>
            <a:prstGeom prst="straightConnector1">
              <a:avLst/>
            </a:prstGeom>
            <a:ln w="12700" cmpd="sng">
              <a:solidFill>
                <a:srgbClr val="004729"/>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7558849" y="1707837"/>
              <a:ext cx="4135755" cy="922020"/>
            </a:xfrm>
            <a:prstGeom prst="rect">
              <a:avLst/>
            </a:prstGeom>
            <a:noFill/>
          </p:spPr>
          <p:txBody>
            <a:bodyPr wrap="square" rtlCol="0">
              <a:spAutoFit/>
            </a:bodyPr>
            <a:lstStyle/>
            <a:p>
              <a:pPr marL="342900" indent="-342900" algn="l">
                <a:lnSpc>
                  <a:spcPct val="150000"/>
                </a:lnSpc>
                <a:buFont typeface="+mj-lt"/>
                <a:buAutoNum type="arabicPeriod"/>
              </a:pPr>
              <a:r>
                <a:rPr lang="zh-CN" altLang="en-US" sz="1200" dirty="0">
                  <a:solidFill>
                    <a:srgbClr val="35240D"/>
                  </a:solidFill>
                  <a:effectLst/>
                  <a:cs typeface="+mn-ea"/>
                  <a:sym typeface="+mn-lt"/>
                </a:rPr>
                <a:t>充电后及时拔掉充电器，减少对电的浪费；</a:t>
              </a:r>
              <a:endParaRPr lang="en-US" altLang="zh-CN" sz="1200" dirty="0">
                <a:solidFill>
                  <a:srgbClr val="35240D"/>
                </a:solidFill>
                <a:effectLst/>
                <a:cs typeface="+mn-ea"/>
                <a:sym typeface="+mn-lt"/>
              </a:endParaRPr>
            </a:p>
            <a:p>
              <a:pPr marL="342900" indent="-342900" algn="l">
                <a:lnSpc>
                  <a:spcPct val="150000"/>
                </a:lnSpc>
                <a:buFont typeface="+mj-lt"/>
                <a:buAutoNum type="arabicPeriod"/>
              </a:pPr>
              <a:r>
                <a:rPr lang="zh-CN" altLang="en-US" sz="1200" dirty="0">
                  <a:solidFill>
                    <a:srgbClr val="35240D"/>
                  </a:solidFill>
                  <a:effectLst/>
                  <a:cs typeface="+mn-ea"/>
                  <a:sym typeface="+mn-lt"/>
                </a:rPr>
                <a:t>使用节能灯，夏天将空调开到</a:t>
              </a:r>
              <a:r>
                <a:rPr lang="en-US" altLang="zh-CN" sz="1200" dirty="0">
                  <a:solidFill>
                    <a:srgbClr val="35240D"/>
                  </a:solidFill>
                  <a:effectLst/>
                  <a:cs typeface="+mn-ea"/>
                  <a:sym typeface="+mn-lt"/>
                </a:rPr>
                <a:t>26</a:t>
              </a:r>
              <a:r>
                <a:rPr lang="zh-CN" altLang="en-US" sz="1200" dirty="0">
                  <a:solidFill>
                    <a:srgbClr val="35240D"/>
                  </a:solidFill>
                  <a:effectLst/>
                  <a:cs typeface="+mn-ea"/>
                  <a:sym typeface="+mn-lt"/>
                </a:rPr>
                <a:t>摄氏度，节约能源；</a:t>
              </a:r>
              <a:endParaRPr lang="en-US" altLang="zh-CN" sz="1200" dirty="0">
                <a:solidFill>
                  <a:srgbClr val="35240D"/>
                </a:solidFill>
                <a:effectLst/>
                <a:cs typeface="+mn-ea"/>
                <a:sym typeface="+mn-lt"/>
              </a:endParaRPr>
            </a:p>
            <a:p>
              <a:pPr marL="342900" indent="-342900" algn="l">
                <a:lnSpc>
                  <a:spcPct val="150000"/>
                </a:lnSpc>
                <a:buFont typeface="+mj-lt"/>
                <a:buAutoNum type="arabicPeriod"/>
              </a:pPr>
              <a:r>
                <a:rPr lang="zh-CN" altLang="en-US" sz="1200" dirty="0">
                  <a:solidFill>
                    <a:srgbClr val="35240D"/>
                  </a:solidFill>
                  <a:effectLst/>
                  <a:cs typeface="+mn-ea"/>
                  <a:sym typeface="+mn-lt"/>
                </a:rPr>
                <a:t>用便携环保餐具自带午餐，不使用一次性餐具；</a:t>
              </a:r>
            </a:p>
          </p:txBody>
        </p:sp>
        <p:sp>
          <p:nvSpPr>
            <p:cNvPr id="86" name="文本框 85"/>
            <p:cNvSpPr txBox="1"/>
            <p:nvPr/>
          </p:nvSpPr>
          <p:spPr>
            <a:xfrm>
              <a:off x="7558849" y="2614617"/>
              <a:ext cx="4490720" cy="1198880"/>
            </a:xfrm>
            <a:prstGeom prst="rect">
              <a:avLst/>
            </a:prstGeom>
            <a:noFill/>
          </p:spPr>
          <p:txBody>
            <a:bodyPr wrap="square" rtlCol="0">
              <a:spAutoFit/>
            </a:bodyPr>
            <a:lstStyle/>
            <a:p>
              <a:pPr marL="342900" indent="-342900" algn="l">
                <a:lnSpc>
                  <a:spcPct val="150000"/>
                </a:lnSpc>
                <a:buFont typeface="+mj-lt"/>
                <a:buAutoNum type="arabicPeriod" startAt="4"/>
              </a:pPr>
              <a:r>
                <a:rPr lang="zh-CN" altLang="en-US" sz="1200" dirty="0">
                  <a:solidFill>
                    <a:srgbClr val="35240D"/>
                  </a:solidFill>
                  <a:effectLst/>
                  <a:cs typeface="+mn-ea"/>
                  <a:sym typeface="+mn-lt"/>
                </a:rPr>
                <a:t>在刷牙时把水龙头观赏，即时滴漏，</a:t>
              </a:r>
              <a:r>
                <a:rPr lang="en-US" altLang="zh-CN" sz="1200" dirty="0">
                  <a:solidFill>
                    <a:srgbClr val="35240D"/>
                  </a:solidFill>
                  <a:effectLst/>
                  <a:cs typeface="+mn-ea"/>
                  <a:sym typeface="+mn-lt"/>
                </a:rPr>
                <a:t>10</a:t>
              </a:r>
              <a:r>
                <a:rPr lang="zh-CN" altLang="en-US" sz="1200" dirty="0">
                  <a:solidFill>
                    <a:srgbClr val="35240D"/>
                  </a:solidFill>
                  <a:effectLst/>
                  <a:cs typeface="+mn-ea"/>
                  <a:sym typeface="+mn-lt"/>
                </a:rPr>
                <a:t>天也能滴漏掉</a:t>
              </a:r>
              <a:r>
                <a:rPr lang="en-US" altLang="zh-CN" sz="1200" dirty="0">
                  <a:solidFill>
                    <a:srgbClr val="35240D"/>
                  </a:solidFill>
                  <a:effectLst/>
                  <a:cs typeface="+mn-ea"/>
                  <a:sym typeface="+mn-lt"/>
                </a:rPr>
                <a:t>1</a:t>
              </a:r>
              <a:r>
                <a:rPr lang="zh-CN" altLang="en-US" sz="1200" dirty="0">
                  <a:solidFill>
                    <a:srgbClr val="35240D"/>
                  </a:solidFill>
                  <a:effectLst/>
                  <a:cs typeface="+mn-ea"/>
                  <a:sym typeface="+mn-lt"/>
                </a:rPr>
                <a:t>吨水；</a:t>
              </a:r>
              <a:endParaRPr lang="en-US" altLang="zh-CN" sz="1200" dirty="0">
                <a:solidFill>
                  <a:srgbClr val="35240D"/>
                </a:solidFill>
                <a:effectLst/>
                <a:cs typeface="+mn-ea"/>
                <a:sym typeface="+mn-lt"/>
              </a:endParaRPr>
            </a:p>
            <a:p>
              <a:pPr marL="342900" indent="-342900" algn="l">
                <a:lnSpc>
                  <a:spcPct val="150000"/>
                </a:lnSpc>
                <a:buFont typeface="+mj-lt"/>
                <a:buAutoNum type="arabicPeriod" startAt="4"/>
              </a:pPr>
              <a:r>
                <a:rPr lang="zh-CN" altLang="en-US" sz="1200" dirty="0">
                  <a:solidFill>
                    <a:srgbClr val="35240D"/>
                  </a:solidFill>
                  <a:effectLst/>
                  <a:cs typeface="+mn-ea"/>
                  <a:sym typeface="+mn-lt"/>
                </a:rPr>
                <a:t>用自备的菜篮子和布袋购物，一个一次性塑料袋需要</a:t>
              </a:r>
              <a:r>
                <a:rPr lang="en-US" altLang="zh-CN" sz="1200" dirty="0">
                  <a:solidFill>
                    <a:srgbClr val="35240D"/>
                  </a:solidFill>
                  <a:effectLst/>
                  <a:cs typeface="+mn-ea"/>
                  <a:sym typeface="+mn-lt"/>
                </a:rPr>
                <a:t>600</a:t>
              </a:r>
              <a:r>
                <a:rPr lang="zh-CN" altLang="en-US" sz="1200" dirty="0">
                  <a:solidFill>
                    <a:srgbClr val="35240D"/>
                  </a:solidFill>
                  <a:effectLst/>
                  <a:cs typeface="+mn-ea"/>
                  <a:sym typeface="+mn-lt"/>
                </a:rPr>
                <a:t>年才能腐烂；</a:t>
              </a:r>
              <a:endParaRPr lang="en-US" altLang="zh-CN" sz="1200" dirty="0">
                <a:solidFill>
                  <a:srgbClr val="35240D"/>
                </a:solidFill>
                <a:effectLst/>
                <a:cs typeface="+mn-ea"/>
                <a:sym typeface="+mn-lt"/>
              </a:endParaRPr>
            </a:p>
            <a:p>
              <a:pPr marL="342900" indent="-342900" algn="l">
                <a:lnSpc>
                  <a:spcPct val="150000"/>
                </a:lnSpc>
                <a:buFont typeface="+mj-lt"/>
                <a:buAutoNum type="arabicPeriod" startAt="4"/>
              </a:pPr>
              <a:r>
                <a:rPr lang="zh-CN" altLang="en-US" sz="1200" dirty="0">
                  <a:solidFill>
                    <a:srgbClr val="35240D"/>
                  </a:solidFill>
                  <a:effectLst/>
                  <a:cs typeface="+mn-ea"/>
                  <a:sym typeface="+mn-lt"/>
                </a:rPr>
                <a:t>自制果汁，不仅健康而且还能减少工业用水和用电；</a:t>
              </a:r>
            </a:p>
          </p:txBody>
        </p:sp>
        <p:sp>
          <p:nvSpPr>
            <p:cNvPr id="87" name="文本框 86"/>
            <p:cNvSpPr txBox="1"/>
            <p:nvPr/>
          </p:nvSpPr>
          <p:spPr>
            <a:xfrm>
              <a:off x="7558849" y="3871917"/>
              <a:ext cx="4394200" cy="922020"/>
            </a:xfrm>
            <a:prstGeom prst="rect">
              <a:avLst/>
            </a:prstGeom>
            <a:noFill/>
          </p:spPr>
          <p:txBody>
            <a:bodyPr wrap="square" rtlCol="0">
              <a:spAutoFit/>
            </a:bodyPr>
            <a:lstStyle/>
            <a:p>
              <a:pPr marL="342900" indent="-342900" algn="l">
                <a:lnSpc>
                  <a:spcPct val="150000"/>
                </a:lnSpc>
                <a:buFont typeface="+mj-lt"/>
                <a:buAutoNum type="arabicPeriod" startAt="7"/>
              </a:pPr>
              <a:r>
                <a:rPr lang="zh-CN" altLang="en-US" sz="1200" dirty="0">
                  <a:solidFill>
                    <a:srgbClr val="35240D"/>
                  </a:solidFill>
                  <a:effectLst/>
                  <a:cs typeface="+mn-ea"/>
                  <a:sym typeface="+mn-lt"/>
                </a:rPr>
                <a:t>多用微波炉加热和烹调食物，用电比用煤气污染少也更省钱，对健康和环保都好；</a:t>
              </a:r>
              <a:endParaRPr lang="en-US" altLang="zh-CN" sz="1200" dirty="0">
                <a:solidFill>
                  <a:srgbClr val="35240D"/>
                </a:solidFill>
                <a:effectLst/>
                <a:cs typeface="+mn-ea"/>
                <a:sym typeface="+mn-lt"/>
              </a:endParaRPr>
            </a:p>
            <a:p>
              <a:pPr marL="342900" indent="-342900" algn="l">
                <a:lnSpc>
                  <a:spcPct val="150000"/>
                </a:lnSpc>
                <a:buFont typeface="+mj-lt"/>
                <a:buAutoNum type="arabicPeriod" startAt="7"/>
              </a:pPr>
              <a:r>
                <a:rPr lang="zh-CN" altLang="en-US" sz="1200" dirty="0">
                  <a:solidFill>
                    <a:srgbClr val="35240D"/>
                  </a:solidFill>
                  <a:effectLst/>
                  <a:cs typeface="+mn-ea"/>
                  <a:sym typeface="+mn-lt"/>
                </a:rPr>
                <a:t>用完纸的两面，用手绢代替面巾纸，少看树木，造福子孙；</a:t>
              </a:r>
            </a:p>
          </p:txBody>
        </p:sp>
        <p:sp>
          <p:nvSpPr>
            <p:cNvPr id="88" name="文本框 87"/>
            <p:cNvSpPr txBox="1"/>
            <p:nvPr/>
          </p:nvSpPr>
          <p:spPr>
            <a:xfrm>
              <a:off x="7558849" y="4859342"/>
              <a:ext cx="4150360" cy="922020"/>
            </a:xfrm>
            <a:prstGeom prst="rect">
              <a:avLst/>
            </a:prstGeom>
            <a:noFill/>
          </p:spPr>
          <p:txBody>
            <a:bodyPr wrap="square" rtlCol="0">
              <a:spAutoFit/>
            </a:bodyPr>
            <a:lstStyle/>
            <a:p>
              <a:pPr marL="342900" indent="-342900" algn="l">
                <a:lnSpc>
                  <a:spcPct val="150000"/>
                </a:lnSpc>
                <a:buFont typeface="+mj-lt"/>
                <a:buAutoNum type="arabicPeriod" startAt="9"/>
              </a:pPr>
              <a:r>
                <a:rPr lang="zh-CN" altLang="en-US" sz="1200" dirty="0">
                  <a:solidFill>
                    <a:srgbClr val="35240D"/>
                  </a:solidFill>
                  <a:effectLst/>
                  <a:cs typeface="+mn-ea"/>
                  <a:sym typeface="+mn-lt"/>
                </a:rPr>
                <a:t>使用可降解、用量少的洗涤用品，减少对江河和海洋的污染；</a:t>
              </a:r>
              <a:endParaRPr lang="en-US" altLang="zh-CN" sz="1200" dirty="0">
                <a:solidFill>
                  <a:srgbClr val="35240D"/>
                </a:solidFill>
                <a:effectLst/>
                <a:cs typeface="+mn-ea"/>
                <a:sym typeface="+mn-lt"/>
              </a:endParaRPr>
            </a:p>
            <a:p>
              <a:pPr marL="342900" indent="-342900" algn="l">
                <a:lnSpc>
                  <a:spcPct val="150000"/>
                </a:lnSpc>
                <a:buFont typeface="+mj-lt"/>
                <a:buAutoNum type="arabicPeriod" startAt="9"/>
              </a:pPr>
              <a:r>
                <a:rPr lang="zh-CN" altLang="en-US" sz="1200" dirty="0">
                  <a:solidFill>
                    <a:srgbClr val="35240D"/>
                  </a:solidFill>
                  <a:effectLst/>
                  <a:cs typeface="+mn-ea"/>
                  <a:sym typeface="+mn-lt"/>
                </a:rPr>
                <a:t>无论外出和工作，携带自己的水杯，方便又卫生</a:t>
              </a:r>
            </a:p>
          </p:txBody>
        </p:sp>
      </p:grpSp>
      <p:grpSp>
        <p:nvGrpSpPr>
          <p:cNvPr id="89" name="组合 88"/>
          <p:cNvGrpSpPr/>
          <p:nvPr/>
        </p:nvGrpSpPr>
        <p:grpSpPr>
          <a:xfrm>
            <a:off x="-499507" y="1175872"/>
            <a:ext cx="5288801" cy="5089220"/>
            <a:chOff x="-356632" y="1175872"/>
            <a:chExt cx="5288801" cy="5089220"/>
          </a:xfrm>
        </p:grpSpPr>
        <p:sp>
          <p:nvSpPr>
            <p:cNvPr id="71" name="弧形 70"/>
            <p:cNvSpPr/>
            <p:nvPr/>
          </p:nvSpPr>
          <p:spPr>
            <a:xfrm rot="2699481">
              <a:off x="-356632" y="1175872"/>
              <a:ext cx="5089220" cy="5089220"/>
            </a:xfrm>
            <a:prstGeom prst="arc">
              <a:avLst/>
            </a:prstGeom>
            <a:ln w="38100">
              <a:solidFill>
                <a:srgbClr val="00472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2" name="椭圆 71"/>
            <p:cNvSpPr/>
            <p:nvPr/>
          </p:nvSpPr>
          <p:spPr>
            <a:xfrm>
              <a:off x="4133832" y="2195085"/>
              <a:ext cx="434109" cy="434109"/>
            </a:xfrm>
            <a:prstGeom prst="ellipse">
              <a:avLst/>
            </a:prstGeom>
            <a:gradFill>
              <a:gsLst>
                <a:gs pos="50000">
                  <a:schemeClr val="accent6">
                    <a:alpha val="100000"/>
                  </a:schemeClr>
                </a:gs>
                <a:gs pos="100000">
                  <a:srgbClr val="0C855A">
                    <a:alpha val="100000"/>
                  </a:srgbClr>
                </a:gs>
              </a:gsLst>
              <a:lin ang="81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a:off x="4498060" y="3102675"/>
              <a:ext cx="434109" cy="434109"/>
            </a:xfrm>
            <a:prstGeom prst="ellipse">
              <a:avLst/>
            </a:prstGeom>
            <a:gradFill>
              <a:gsLst>
                <a:gs pos="50000">
                  <a:schemeClr val="accent6"/>
                </a:gs>
                <a:gs pos="100000">
                  <a:srgbClr val="0C855A"/>
                </a:gs>
              </a:gsLst>
              <a:lin ang="81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p:cNvSpPr/>
            <p:nvPr/>
          </p:nvSpPr>
          <p:spPr>
            <a:xfrm>
              <a:off x="4439729" y="4074586"/>
              <a:ext cx="434109" cy="434109"/>
            </a:xfrm>
            <a:prstGeom prst="ellipse">
              <a:avLst/>
            </a:prstGeom>
            <a:gradFill>
              <a:gsLst>
                <a:gs pos="50000">
                  <a:schemeClr val="accent6"/>
                </a:gs>
                <a:gs pos="100000">
                  <a:srgbClr val="0C855A"/>
                </a:gs>
              </a:gsLst>
              <a:lin ang="81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p:cNvSpPr/>
            <p:nvPr/>
          </p:nvSpPr>
          <p:spPr>
            <a:xfrm>
              <a:off x="4098891" y="4862750"/>
              <a:ext cx="434109" cy="434109"/>
            </a:xfrm>
            <a:prstGeom prst="ellipse">
              <a:avLst/>
            </a:prstGeom>
            <a:gradFill>
              <a:gsLst>
                <a:gs pos="50000">
                  <a:schemeClr val="accent6"/>
                </a:gs>
                <a:gs pos="100000">
                  <a:srgbClr val="0C855A"/>
                </a:gs>
              </a:gsLst>
              <a:lin ang="8100000" scaled="0"/>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0" name="图片 9" descr="550f3429542ad0b4233d8c4bfd9e480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0800" y="1400175"/>
            <a:ext cx="3989705" cy="5167630"/>
          </a:xfrm>
          <a:prstGeom prst="rect">
            <a:avLst/>
          </a:prstGeom>
        </p:spPr>
      </p:pic>
      <p:sp>
        <p:nvSpPr>
          <p:cNvPr id="15" name="文本框 14"/>
          <p:cNvSpPr txBox="1"/>
          <p:nvPr/>
        </p:nvSpPr>
        <p:spPr>
          <a:xfrm>
            <a:off x="4297045" y="1400175"/>
            <a:ext cx="2754630" cy="521970"/>
          </a:xfrm>
          <a:prstGeom prst="rect">
            <a:avLst/>
          </a:prstGeom>
          <a:noFill/>
        </p:spPr>
        <p:txBody>
          <a:bodyPr wrap="none" rtlCol="0" anchor="t">
            <a:spAutoFit/>
          </a:bodyPr>
          <a:lstStyle/>
          <a:p>
            <a:r>
              <a:rPr lang="en-US" altLang="zh-CN" sz="2800" b="1" dirty="0">
                <a:effectLst/>
                <a:cs typeface="+mn-ea"/>
                <a:sym typeface="+mn-lt"/>
              </a:rPr>
              <a:t>10</a:t>
            </a:r>
            <a:r>
              <a:rPr lang="zh-CN" altLang="en-US" sz="2800" b="1" dirty="0">
                <a:effectLst/>
                <a:cs typeface="+mn-ea"/>
                <a:sym typeface="+mn-lt"/>
              </a:rPr>
              <a:t>个节约好习惯</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250"/>
                            </p:stCondLst>
                            <p:childTnLst>
                              <p:par>
                                <p:cTn id="20" presetID="42" presetClass="entr" presetSubtype="0" fill="hold"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42" presetClass="entr" presetSubtype="0" fill="hold"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1000"/>
                                        <p:tgtEl>
                                          <p:spTgt spid="89"/>
                                        </p:tgtEl>
                                      </p:cBhvr>
                                    </p:animEffect>
                                    <p:anim calcmode="lin" valueType="num">
                                      <p:cBhvr>
                                        <p:cTn id="29" dur="1000" fill="hold"/>
                                        <p:tgtEl>
                                          <p:spTgt spid="89"/>
                                        </p:tgtEl>
                                        <p:attrNameLst>
                                          <p:attrName>ppt_x</p:attrName>
                                        </p:attrNameLst>
                                      </p:cBhvr>
                                      <p:tavLst>
                                        <p:tav tm="0">
                                          <p:val>
                                            <p:strVal val="#ppt_x"/>
                                          </p:val>
                                        </p:tav>
                                        <p:tav tm="100000">
                                          <p:val>
                                            <p:strVal val="#ppt_x"/>
                                          </p:val>
                                        </p:tav>
                                      </p:tavLst>
                                    </p:anim>
                                    <p:anim calcmode="lin" valueType="num">
                                      <p:cBhvr>
                                        <p:cTn id="30" dur="1000" fill="hold"/>
                                        <p:tgtEl>
                                          <p:spTgt spid="89"/>
                                        </p:tgtEl>
                                        <p:attrNameLst>
                                          <p:attrName>ppt_y</p:attrName>
                                        </p:attrNameLst>
                                      </p:cBhvr>
                                      <p:tavLst>
                                        <p:tav tm="0">
                                          <p:val>
                                            <p:strVal val="#ppt_y+.1"/>
                                          </p:val>
                                        </p:tav>
                                        <p:tav tm="100000">
                                          <p:val>
                                            <p:strVal val="#ppt_y"/>
                                          </p:val>
                                        </p:tav>
                                      </p:tavLst>
                                    </p:anim>
                                  </p:childTnLst>
                                </p:cTn>
                              </p:par>
                            </p:childTnLst>
                          </p:cTn>
                        </p:par>
                        <p:par>
                          <p:cTn id="31" fill="hold">
                            <p:stCondLst>
                              <p:cond delay="3250"/>
                            </p:stCondLst>
                            <p:childTnLst>
                              <p:par>
                                <p:cTn id="32" presetID="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5"/>
                                        </p:tgtEl>
                                        <p:attrNameLst>
                                          <p:attrName>ppt_y</p:attrName>
                                        </p:attrNameLst>
                                      </p:cBhvr>
                                      <p:tavLst>
                                        <p:tav tm="0">
                                          <p:val>
                                            <p:strVal val="#ppt_y"/>
                                          </p:val>
                                        </p:tav>
                                        <p:tav tm="100000">
                                          <p:val>
                                            <p:strVal val="#ppt_y"/>
                                          </p:val>
                                        </p:tav>
                                      </p:tavLst>
                                    </p:anim>
                                    <p:anim calcmode="lin" valueType="num">
                                      <p:cBhvr>
                                        <p:cTn id="4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6DCF4"/>
        </a:solidFill>
        <a:effectLst/>
      </p:bgPr>
    </p:bg>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2860" y="8890"/>
            <a:ext cx="12261215" cy="6829425"/>
          </a:xfrm>
          <a:prstGeom prst="rect">
            <a:avLst/>
          </a:prstGeom>
        </p:spPr>
      </p:pic>
      <p:pic>
        <p:nvPicPr>
          <p:cNvPr id="8" name="图片 7" descr="f54b54b4d70c8b1d8daae07ca9a118c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275" y="507365"/>
            <a:ext cx="5428615" cy="5428615"/>
          </a:xfrm>
          <a:prstGeom prst="rect">
            <a:avLst/>
          </a:prstGeom>
        </p:spPr>
      </p:pic>
      <p:grpSp>
        <p:nvGrpSpPr>
          <p:cNvPr id="22" name="组合 21"/>
          <p:cNvGrpSpPr/>
          <p:nvPr/>
        </p:nvGrpSpPr>
        <p:grpSpPr>
          <a:xfrm>
            <a:off x="654685" y="5292090"/>
            <a:ext cx="4450715" cy="838835"/>
            <a:chOff x="1031" y="8334"/>
            <a:chExt cx="7009" cy="1321"/>
          </a:xfrm>
        </p:grpSpPr>
        <p:sp>
          <p:nvSpPr>
            <p:cNvPr id="9" name="TextBox 5"/>
            <p:cNvSpPr txBox="1"/>
            <p:nvPr/>
          </p:nvSpPr>
          <p:spPr>
            <a:xfrm>
              <a:off x="1080" y="8604"/>
              <a:ext cx="6837" cy="919"/>
            </a:xfrm>
            <a:prstGeom prst="rect">
              <a:avLst/>
            </a:prstGeom>
            <a:noFill/>
          </p:spPr>
          <p:txBody>
            <a:bodyPr wrap="square" rtlCol="0">
              <a:spAutoFit/>
            </a:bodyPr>
            <a:lstStyle/>
            <a:p>
              <a:pPr algn="dist"/>
              <a:r>
                <a:rPr lang="zh-CN" altLang="en-US" sz="3200" dirty="0">
                  <a:solidFill>
                    <a:schemeClr val="tx1"/>
                  </a:solidFill>
                  <a:latin typeface="方正正黑简体" panose="02000000000000000000" pitchFamily="2" charset="-122"/>
                  <a:ea typeface="方正正黑简体" panose="02000000000000000000" pitchFamily="2" charset="-122"/>
                  <a:cs typeface="+mn-ea"/>
                  <a:sym typeface="+mn-lt"/>
                </a:rPr>
                <a:t>谢谢您的聆听</a:t>
              </a:r>
            </a:p>
          </p:txBody>
        </p:sp>
        <p:cxnSp>
          <p:nvCxnSpPr>
            <p:cNvPr id="10" name="直接连接符 9"/>
            <p:cNvCxnSpPr/>
            <p:nvPr/>
          </p:nvCxnSpPr>
          <p:spPr>
            <a:xfrm>
              <a:off x="1031" y="8334"/>
              <a:ext cx="7009" cy="0"/>
            </a:xfrm>
            <a:prstGeom prst="line">
              <a:avLst/>
            </a:prstGeom>
            <a:ln w="34925" cmpd="thickThi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31" y="9655"/>
              <a:ext cx="7009" cy="0"/>
            </a:xfrm>
            <a:prstGeom prst="line">
              <a:avLst/>
            </a:prstGeom>
            <a:ln w="34925" cmpd="thickThi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409065" y="523240"/>
            <a:ext cx="3136900" cy="539750"/>
            <a:chOff x="2324" y="525"/>
            <a:chExt cx="4940" cy="850"/>
          </a:xfrm>
        </p:grpSpPr>
        <p:grpSp>
          <p:nvGrpSpPr>
            <p:cNvPr id="15" name="组合 14"/>
            <p:cNvGrpSpPr/>
            <p:nvPr/>
          </p:nvGrpSpPr>
          <p:grpSpPr>
            <a:xfrm>
              <a:off x="2324" y="576"/>
              <a:ext cx="4940" cy="724"/>
              <a:chOff x="2324" y="576"/>
              <a:chExt cx="4940" cy="724"/>
            </a:xfrm>
          </p:grpSpPr>
          <p:sp>
            <p:nvSpPr>
              <p:cNvPr id="12" name="圆角矩形 11"/>
              <p:cNvSpPr/>
              <p:nvPr/>
            </p:nvSpPr>
            <p:spPr>
              <a:xfrm>
                <a:off x="3514" y="576"/>
                <a:ext cx="2560" cy="7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p:cNvCxnSpPr>
                <a:stCxn id="12" idx="3"/>
              </p:cNvCxnSpPr>
              <p:nvPr/>
            </p:nvCxnSpPr>
            <p:spPr>
              <a:xfrm flipV="1">
                <a:off x="6074" y="912"/>
                <a:ext cx="1190" cy="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324" y="938"/>
                <a:ext cx="1190" cy="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图片 15" descr="a4bbd2447c30821c3e448f073d1e816a"/>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5" y="525"/>
              <a:ext cx="775" cy="775"/>
            </a:xfrm>
            <a:prstGeom prst="rect">
              <a:avLst/>
            </a:prstGeom>
          </p:spPr>
        </p:pic>
        <p:pic>
          <p:nvPicPr>
            <p:cNvPr id="17" name="图片 16" descr="e765854c8e1a1ed70748ea9402225c9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41" y="525"/>
              <a:ext cx="850" cy="850"/>
            </a:xfrm>
            <a:prstGeom prst="rect">
              <a:avLst/>
            </a:prstGeom>
          </p:spPr>
        </p:pic>
        <p:sp>
          <p:nvSpPr>
            <p:cNvPr id="18" name="文本框 17"/>
            <p:cNvSpPr txBox="1"/>
            <p:nvPr/>
          </p:nvSpPr>
          <p:spPr>
            <a:xfrm>
              <a:off x="4159" y="525"/>
              <a:ext cx="848" cy="822"/>
            </a:xfrm>
            <a:prstGeom prst="rect">
              <a:avLst/>
            </a:prstGeom>
            <a:noFill/>
          </p:spPr>
          <p:txBody>
            <a:bodyPr wrap="none" rtlCol="0">
              <a:spAutoFit/>
            </a:bodyPr>
            <a:lstStyle/>
            <a:p>
              <a:r>
                <a:rPr lang="zh-CN" altLang="zh-CN" sz="2800">
                  <a:solidFill>
                    <a:srgbClr val="0C855A"/>
                  </a:solidFill>
                  <a:cs typeface="+mn-ea"/>
                  <a:sym typeface="+mn-lt"/>
                </a:rPr>
                <a:t>月</a:t>
              </a:r>
            </a:p>
          </p:txBody>
        </p:sp>
        <p:sp>
          <p:nvSpPr>
            <p:cNvPr id="19" name="文本框 18"/>
            <p:cNvSpPr txBox="1"/>
            <p:nvPr/>
          </p:nvSpPr>
          <p:spPr>
            <a:xfrm>
              <a:off x="5230" y="525"/>
              <a:ext cx="848" cy="822"/>
            </a:xfrm>
            <a:prstGeom prst="rect">
              <a:avLst/>
            </a:prstGeom>
            <a:noFill/>
          </p:spPr>
          <p:txBody>
            <a:bodyPr wrap="none" rtlCol="0">
              <a:spAutoFit/>
            </a:bodyPr>
            <a:lstStyle/>
            <a:p>
              <a:r>
                <a:rPr lang="zh-CN" altLang="zh-CN" sz="2800">
                  <a:solidFill>
                    <a:srgbClr val="0C855A"/>
                  </a:solidFill>
                  <a:cs typeface="+mn-ea"/>
                  <a:sym typeface="+mn-lt"/>
                </a:rPr>
                <a:t>日</a:t>
              </a:r>
            </a:p>
          </p:txBody>
        </p:sp>
      </p:grpSp>
      <p:pic>
        <p:nvPicPr>
          <p:cNvPr id="21" name="图片 20" descr="a49e16902cd268d9d67e53e6b1536d7b"/>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18225" y="293370"/>
            <a:ext cx="5050790" cy="5050790"/>
          </a:xfrm>
          <a:prstGeom prst="rect">
            <a:avLst/>
          </a:prstGeom>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80">
                                          <p:stCondLst>
                                            <p:cond delay="0"/>
                                          </p:stCondLst>
                                        </p:cTn>
                                        <p:tgtEl>
                                          <p:spTgt spid="21"/>
                                        </p:tgtEl>
                                      </p:cBhvr>
                                    </p:animEffect>
                                    <p:anim calcmode="lin" valueType="num">
                                      <p:cBhvr>
                                        <p:cTn id="1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7" dur="26">
                                          <p:stCondLst>
                                            <p:cond delay="650"/>
                                          </p:stCondLst>
                                        </p:cTn>
                                        <p:tgtEl>
                                          <p:spTgt spid="21"/>
                                        </p:tgtEl>
                                      </p:cBhvr>
                                      <p:to x="100000" y="60000"/>
                                    </p:animScale>
                                    <p:animScale>
                                      <p:cBhvr>
                                        <p:cTn id="18" dur="166" decel="50000">
                                          <p:stCondLst>
                                            <p:cond delay="676"/>
                                          </p:stCondLst>
                                        </p:cTn>
                                        <p:tgtEl>
                                          <p:spTgt spid="21"/>
                                        </p:tgtEl>
                                      </p:cBhvr>
                                      <p:to x="100000" y="100000"/>
                                    </p:animScale>
                                    <p:animScale>
                                      <p:cBhvr>
                                        <p:cTn id="19" dur="26">
                                          <p:stCondLst>
                                            <p:cond delay="1312"/>
                                          </p:stCondLst>
                                        </p:cTn>
                                        <p:tgtEl>
                                          <p:spTgt spid="21"/>
                                        </p:tgtEl>
                                      </p:cBhvr>
                                      <p:to x="100000" y="80000"/>
                                    </p:animScale>
                                    <p:animScale>
                                      <p:cBhvr>
                                        <p:cTn id="20" dur="166" decel="50000">
                                          <p:stCondLst>
                                            <p:cond delay="1338"/>
                                          </p:stCondLst>
                                        </p:cTn>
                                        <p:tgtEl>
                                          <p:spTgt spid="21"/>
                                        </p:tgtEl>
                                      </p:cBhvr>
                                      <p:to x="100000" y="100000"/>
                                    </p:animScale>
                                    <p:animScale>
                                      <p:cBhvr>
                                        <p:cTn id="21" dur="26">
                                          <p:stCondLst>
                                            <p:cond delay="1642"/>
                                          </p:stCondLst>
                                        </p:cTn>
                                        <p:tgtEl>
                                          <p:spTgt spid="21"/>
                                        </p:tgtEl>
                                      </p:cBhvr>
                                      <p:to x="100000" y="90000"/>
                                    </p:animScale>
                                    <p:animScale>
                                      <p:cBhvr>
                                        <p:cTn id="22" dur="166" decel="50000">
                                          <p:stCondLst>
                                            <p:cond delay="1668"/>
                                          </p:stCondLst>
                                        </p:cTn>
                                        <p:tgtEl>
                                          <p:spTgt spid="21"/>
                                        </p:tgtEl>
                                      </p:cBhvr>
                                      <p:to x="100000" y="100000"/>
                                    </p:animScale>
                                    <p:animScale>
                                      <p:cBhvr>
                                        <p:cTn id="23" dur="26">
                                          <p:stCondLst>
                                            <p:cond delay="1808"/>
                                          </p:stCondLst>
                                        </p:cTn>
                                        <p:tgtEl>
                                          <p:spTgt spid="21"/>
                                        </p:tgtEl>
                                      </p:cBhvr>
                                      <p:to x="100000" y="95000"/>
                                    </p:animScale>
                                    <p:animScale>
                                      <p:cBhvr>
                                        <p:cTn id="24" dur="166" decel="50000">
                                          <p:stCondLst>
                                            <p:cond delay="1834"/>
                                          </p:stCondLst>
                                        </p:cTn>
                                        <p:tgtEl>
                                          <p:spTgt spid="21"/>
                                        </p:tgtEl>
                                      </p:cBhvr>
                                      <p:to x="100000" y="100000"/>
                                    </p:animScale>
                                  </p:childTnLst>
                                </p:cTn>
                              </p:par>
                            </p:childTnLst>
                          </p:cTn>
                        </p:par>
                        <p:par>
                          <p:cTn id="25" fill="hold">
                            <p:stCondLst>
                              <p:cond delay="2500"/>
                            </p:stCondLst>
                            <p:childTnLst>
                              <p:par>
                                <p:cTn id="26" presetID="49" presetClass="entr" presetSubtype="0" decel="1000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E3F4"/>
        </a:solidFill>
        <a:effectLst/>
      </p:bgPr>
    </p:bg>
    <p:spTree>
      <p:nvGrpSpPr>
        <p:cNvPr id="1" name=""/>
        <p:cNvGrpSpPr/>
        <p:nvPr/>
      </p:nvGrpSpPr>
      <p:grpSpPr>
        <a:xfrm>
          <a:off x="0" y="0"/>
          <a:ext cx="0" cy="0"/>
          <a:chOff x="0" y="0"/>
          <a:chExt cx="0" cy="0"/>
        </a:xfrm>
      </p:grpSpPr>
      <p:pic>
        <p:nvPicPr>
          <p:cNvPr id="6" name="图片 5" descr="20ebad7f64e0290da805991a476a7b4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145" y="-13335"/>
            <a:ext cx="12227560" cy="6930390"/>
          </a:xfrm>
          <a:prstGeom prst="rect">
            <a:avLst/>
          </a:prstGeom>
        </p:spPr>
      </p:pic>
      <p:grpSp>
        <p:nvGrpSpPr>
          <p:cNvPr id="44" name="组合 43"/>
          <p:cNvGrpSpPr/>
          <p:nvPr/>
        </p:nvGrpSpPr>
        <p:grpSpPr>
          <a:xfrm>
            <a:off x="1104008" y="1552505"/>
            <a:ext cx="2841186" cy="4478750"/>
            <a:chOff x="2934464" y="1570665"/>
            <a:chExt cx="2246649" cy="3541542"/>
          </a:xfrm>
        </p:grpSpPr>
        <p:sp>
          <p:nvSpPr>
            <p:cNvPr id="16" name="文本框 15"/>
            <p:cNvSpPr txBox="1"/>
            <p:nvPr/>
          </p:nvSpPr>
          <p:spPr>
            <a:xfrm>
              <a:off x="3444278" y="2259276"/>
              <a:ext cx="1069487" cy="1679269"/>
            </a:xfrm>
            <a:prstGeom prst="rect">
              <a:avLst/>
            </a:prstGeom>
            <a:noFill/>
          </p:spPr>
          <p:txBody>
            <a:bodyPr wrap="square" rtlCol="0">
              <a:spAutoFit/>
            </a:bodyPr>
            <a:lstStyle/>
            <a:p>
              <a:r>
                <a:rPr lang="zh-CN" altLang="en-US" sz="6600" b="1" dirty="0">
                  <a:solidFill>
                    <a:schemeClr val="accent6"/>
                  </a:solidFill>
                  <a:cs typeface="+mn-ea"/>
                  <a:sym typeface="+mn-lt"/>
                </a:rPr>
                <a:t>目</a:t>
              </a:r>
              <a:endParaRPr lang="en-US" altLang="zh-CN" sz="6600" b="1" dirty="0">
                <a:solidFill>
                  <a:schemeClr val="accent6"/>
                </a:solidFill>
                <a:cs typeface="+mn-ea"/>
                <a:sym typeface="+mn-lt"/>
              </a:endParaRPr>
            </a:p>
            <a:p>
              <a:r>
                <a:rPr lang="zh-CN" altLang="en-US" sz="6600" b="1" dirty="0">
                  <a:solidFill>
                    <a:schemeClr val="accent6"/>
                  </a:solidFill>
                  <a:cs typeface="+mn-ea"/>
                  <a:sym typeface="+mn-lt"/>
                </a:rPr>
                <a:t>录</a:t>
              </a:r>
            </a:p>
          </p:txBody>
        </p:sp>
        <p:sp>
          <p:nvSpPr>
            <p:cNvPr id="18" name="圆角矩形 17"/>
            <p:cNvSpPr/>
            <p:nvPr/>
          </p:nvSpPr>
          <p:spPr>
            <a:xfrm>
              <a:off x="3160219" y="1767225"/>
              <a:ext cx="1413276" cy="2863272"/>
            </a:xfrm>
            <a:prstGeom prst="roundRect">
              <a:avLst>
                <a:gd name="adj" fmla="val 0"/>
              </a:avLst>
            </a:prstGeom>
            <a:noFill/>
            <a:ln>
              <a:solidFill>
                <a:srgbClr val="004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等腰三角形 10"/>
            <p:cNvSpPr/>
            <p:nvPr/>
          </p:nvSpPr>
          <p:spPr>
            <a:xfrm rot="6604286">
              <a:off x="3333534" y="1391790"/>
              <a:ext cx="418388" cy="776138"/>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6456564">
              <a:off x="2832811" y="2796332"/>
              <a:ext cx="625902" cy="2316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等腰三角形 13"/>
            <p:cNvSpPr/>
            <p:nvPr/>
          </p:nvSpPr>
          <p:spPr>
            <a:xfrm rot="14820683">
              <a:off x="4192279" y="3815503"/>
              <a:ext cx="702702" cy="392189"/>
            </a:xfrm>
            <a:prstGeom prst="triangle">
              <a:avLst/>
            </a:prstGeom>
            <a:solidFill>
              <a:srgbClr val="0C8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9B27C"/>
                </a:solidFill>
                <a:cs typeface="+mn-ea"/>
                <a:sym typeface="+mn-lt"/>
              </a:endParaRPr>
            </a:p>
          </p:txBody>
        </p:sp>
        <p:sp>
          <p:nvSpPr>
            <p:cNvPr id="17" name="等腰三角形 16"/>
            <p:cNvSpPr/>
            <p:nvPr/>
          </p:nvSpPr>
          <p:spPr>
            <a:xfrm rot="18180219">
              <a:off x="2809754" y="2026890"/>
              <a:ext cx="564446" cy="315026"/>
            </a:xfrm>
            <a:prstGeom prst="triangle">
              <a:avLst/>
            </a:prstGeom>
            <a:solidFill>
              <a:srgbClr val="0C8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9B27C"/>
                </a:solidFill>
                <a:cs typeface="+mn-ea"/>
                <a:sym typeface="+mn-lt"/>
              </a:endParaRPr>
            </a:p>
          </p:txBody>
        </p:sp>
        <p:sp>
          <p:nvSpPr>
            <p:cNvPr id="19" name="等腰三角形 18"/>
            <p:cNvSpPr/>
            <p:nvPr/>
          </p:nvSpPr>
          <p:spPr>
            <a:xfrm rot="6604286">
              <a:off x="4507640" y="4333227"/>
              <a:ext cx="570807" cy="776138"/>
            </a:xfrm>
            <a:prstGeom prst="triangle">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16954279">
              <a:off x="3748284" y="4564761"/>
              <a:ext cx="702702" cy="392189"/>
            </a:xfrm>
            <a:prstGeom prst="triangle">
              <a:avLst>
                <a:gd name="adj" fmla="val 722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9B27C"/>
                </a:solidFill>
                <a:cs typeface="+mn-ea"/>
                <a:sym typeface="+mn-lt"/>
              </a:endParaRPr>
            </a:p>
          </p:txBody>
        </p:sp>
      </p:grpSp>
      <p:pic>
        <p:nvPicPr>
          <p:cNvPr id="4" name="图片 3" descr="f80f5c59d135093ad2cf124e276a78f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900000">
            <a:off x="2184400" y="658495"/>
            <a:ext cx="2540635" cy="2540635"/>
          </a:xfrm>
          <a:prstGeom prst="rect">
            <a:avLst/>
          </a:prstGeom>
        </p:spPr>
      </p:pic>
      <p:grpSp>
        <p:nvGrpSpPr>
          <p:cNvPr id="7" name="组合 6"/>
          <p:cNvGrpSpPr/>
          <p:nvPr/>
        </p:nvGrpSpPr>
        <p:grpSpPr>
          <a:xfrm>
            <a:off x="5078095" y="1840230"/>
            <a:ext cx="6544310" cy="896620"/>
            <a:chOff x="7997" y="2898"/>
            <a:chExt cx="10306" cy="1412"/>
          </a:xfrm>
        </p:grpSpPr>
        <p:sp>
          <p:nvSpPr>
            <p:cNvPr id="36" name="Freeform 11"/>
            <p:cNvSpPr/>
            <p:nvPr/>
          </p:nvSpPr>
          <p:spPr bwMode="auto">
            <a:xfrm>
              <a:off x="8289" y="2898"/>
              <a:ext cx="1594" cy="20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37" name="Freeform 10"/>
            <p:cNvSpPr/>
            <p:nvPr/>
          </p:nvSpPr>
          <p:spPr bwMode="auto">
            <a:xfrm>
              <a:off x="7997" y="3056"/>
              <a:ext cx="10307" cy="125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68562" tIns="34281" rIns="68562" bIns="34281" numCol="1" anchor="t" anchorCtr="0" compatLnSpc="1"/>
            <a:lstStyle/>
            <a:p>
              <a:endParaRPr lang="zh-CN" altLang="en-US" dirty="0">
                <a:cs typeface="+mn-ea"/>
                <a:sym typeface="+mn-lt"/>
              </a:endParaRPr>
            </a:p>
          </p:txBody>
        </p:sp>
        <p:sp>
          <p:nvSpPr>
            <p:cNvPr id="38" name="Rectangle 12"/>
            <p:cNvSpPr>
              <a:spLocks noChangeArrowheads="1"/>
            </p:cNvSpPr>
            <p:nvPr/>
          </p:nvSpPr>
          <p:spPr bwMode="auto">
            <a:xfrm>
              <a:off x="8442" y="2898"/>
              <a:ext cx="1288" cy="1320"/>
            </a:xfrm>
            <a:prstGeom prst="rect">
              <a:avLst/>
            </a:prstGeom>
            <a:solidFill>
              <a:schemeClr val="accent6"/>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73" name="TextBox 72"/>
            <p:cNvSpPr txBox="1"/>
            <p:nvPr/>
          </p:nvSpPr>
          <p:spPr>
            <a:xfrm>
              <a:off x="10104" y="3270"/>
              <a:ext cx="4732" cy="784"/>
            </a:xfrm>
            <a:prstGeom prst="rect">
              <a:avLst/>
            </a:prstGeom>
            <a:noFill/>
          </p:spPr>
          <p:txBody>
            <a:bodyPr wrap="square" lIns="68562" tIns="34281" rIns="68562" bIns="34281" rtlCol="0">
              <a:spAutoFit/>
            </a:bodyPr>
            <a:lstStyle/>
            <a:p>
              <a:r>
                <a:rPr lang="zh-CN" altLang="en-US" sz="2800" dirty="0">
                  <a:solidFill>
                    <a:srgbClr val="35240D"/>
                  </a:solidFill>
                  <a:cs typeface="+mn-ea"/>
                  <a:sym typeface="+mn-lt"/>
                </a:rPr>
                <a:t>世界环境日的由来</a:t>
              </a:r>
              <a:endParaRPr lang="zh-CN" altLang="en-US" sz="2800" b="1" dirty="0">
                <a:solidFill>
                  <a:srgbClr val="35240D"/>
                </a:solidFill>
                <a:cs typeface="+mn-ea"/>
                <a:sym typeface="+mn-lt"/>
              </a:endParaRPr>
            </a:p>
          </p:txBody>
        </p:sp>
        <p:sp>
          <p:nvSpPr>
            <p:cNvPr id="74" name="TextBox 73"/>
            <p:cNvSpPr txBox="1"/>
            <p:nvPr/>
          </p:nvSpPr>
          <p:spPr>
            <a:xfrm>
              <a:off x="8634" y="2977"/>
              <a:ext cx="651" cy="833"/>
            </a:xfrm>
            <a:prstGeom prst="rect">
              <a:avLst/>
            </a:prstGeom>
            <a:noFill/>
          </p:spPr>
          <p:txBody>
            <a:bodyPr wrap="square" lIns="68562" tIns="34281" rIns="68562" bIns="34281" rtlCol="0">
              <a:spAutoFit/>
            </a:bodyPr>
            <a:lstStyle/>
            <a:p>
              <a:r>
                <a:rPr lang="en-US" altLang="zh-CN" sz="3000" b="1" dirty="0">
                  <a:solidFill>
                    <a:srgbClr val="F8F8F8"/>
                  </a:solidFill>
                  <a:cs typeface="+mn-ea"/>
                  <a:sym typeface="+mn-lt"/>
                </a:rPr>
                <a:t>1</a:t>
              </a:r>
              <a:endParaRPr lang="zh-CN" altLang="en-US" sz="3000" b="1" dirty="0">
                <a:solidFill>
                  <a:srgbClr val="F8F8F8"/>
                </a:solidFill>
                <a:cs typeface="+mn-ea"/>
                <a:sym typeface="+mn-lt"/>
              </a:endParaRPr>
            </a:p>
          </p:txBody>
        </p:sp>
      </p:grpSp>
      <p:grpSp>
        <p:nvGrpSpPr>
          <p:cNvPr id="8" name="组合 7"/>
          <p:cNvGrpSpPr/>
          <p:nvPr/>
        </p:nvGrpSpPr>
        <p:grpSpPr>
          <a:xfrm>
            <a:off x="5078095" y="3218815"/>
            <a:ext cx="6544310" cy="896620"/>
            <a:chOff x="7997" y="5069"/>
            <a:chExt cx="10306" cy="1412"/>
          </a:xfrm>
        </p:grpSpPr>
        <p:sp>
          <p:nvSpPr>
            <p:cNvPr id="39" name="Freeform 11"/>
            <p:cNvSpPr/>
            <p:nvPr/>
          </p:nvSpPr>
          <p:spPr bwMode="auto">
            <a:xfrm>
              <a:off x="8289" y="5069"/>
              <a:ext cx="1594" cy="20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65" name="Freeform 10"/>
            <p:cNvSpPr/>
            <p:nvPr/>
          </p:nvSpPr>
          <p:spPr bwMode="auto">
            <a:xfrm>
              <a:off x="7997" y="5227"/>
              <a:ext cx="10307" cy="125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68562" tIns="34281" rIns="68562" bIns="34281" numCol="1" anchor="t" anchorCtr="0" compatLnSpc="1"/>
            <a:lstStyle/>
            <a:p>
              <a:endParaRPr lang="zh-CN" altLang="en-US" dirty="0">
                <a:cs typeface="+mn-ea"/>
                <a:sym typeface="+mn-lt"/>
              </a:endParaRPr>
            </a:p>
          </p:txBody>
        </p:sp>
        <p:sp>
          <p:nvSpPr>
            <p:cNvPr id="66" name="Rectangle 12"/>
            <p:cNvSpPr>
              <a:spLocks noChangeArrowheads="1"/>
            </p:cNvSpPr>
            <p:nvPr/>
          </p:nvSpPr>
          <p:spPr bwMode="auto">
            <a:xfrm>
              <a:off x="8442" y="5069"/>
              <a:ext cx="1288" cy="1320"/>
            </a:xfrm>
            <a:prstGeom prst="rect">
              <a:avLst/>
            </a:prstGeom>
            <a:solidFill>
              <a:srgbClr val="0C855A"/>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75" name="TextBox 74"/>
            <p:cNvSpPr txBox="1"/>
            <p:nvPr/>
          </p:nvSpPr>
          <p:spPr>
            <a:xfrm>
              <a:off x="10131" y="5433"/>
              <a:ext cx="4732" cy="784"/>
            </a:xfrm>
            <a:prstGeom prst="rect">
              <a:avLst/>
            </a:prstGeom>
            <a:noFill/>
          </p:spPr>
          <p:txBody>
            <a:bodyPr wrap="square" lIns="68562" tIns="34281" rIns="68562" bIns="34281" rtlCol="0">
              <a:spAutoFit/>
            </a:bodyPr>
            <a:lstStyle>
              <a:defPPr>
                <a:defRPr lang="zh-CN"/>
              </a:defPPr>
              <a:lvl1pPr>
                <a:defRPr sz="3000">
                  <a:solidFill>
                    <a:schemeClr val="accent1"/>
                  </a:solidFill>
                  <a:latin typeface="+mn-ea"/>
                  <a:ea typeface="+mn-ea"/>
                </a:defRPr>
              </a:lvl1pPr>
            </a:lstStyle>
            <a:p>
              <a:r>
                <a:rPr lang="zh-CN" altLang="en-US" sz="2800" dirty="0">
                  <a:solidFill>
                    <a:srgbClr val="35240D"/>
                  </a:solidFill>
                  <a:latin typeface="+mn-lt"/>
                  <a:cs typeface="+mn-ea"/>
                  <a:sym typeface="+mn-lt"/>
                </a:rPr>
                <a:t>世界环境问题</a:t>
              </a:r>
              <a:endParaRPr lang="zh-CN" altLang="en-US" sz="2800" b="1" dirty="0">
                <a:solidFill>
                  <a:srgbClr val="35240D"/>
                </a:solidFill>
                <a:latin typeface="+mn-lt"/>
                <a:cs typeface="+mn-ea"/>
                <a:sym typeface="+mn-lt"/>
              </a:endParaRPr>
            </a:p>
          </p:txBody>
        </p:sp>
        <p:sp>
          <p:nvSpPr>
            <p:cNvPr id="76" name="TextBox 75"/>
            <p:cNvSpPr txBox="1"/>
            <p:nvPr/>
          </p:nvSpPr>
          <p:spPr>
            <a:xfrm>
              <a:off x="8634" y="5104"/>
              <a:ext cx="816" cy="833"/>
            </a:xfrm>
            <a:prstGeom prst="rect">
              <a:avLst/>
            </a:prstGeom>
            <a:noFill/>
          </p:spPr>
          <p:txBody>
            <a:bodyPr wrap="square" lIns="68562" tIns="34281" rIns="68562" bIns="34281" rtlCol="0">
              <a:spAutoFit/>
            </a:bodyPr>
            <a:lstStyle/>
            <a:p>
              <a:r>
                <a:rPr lang="en-US" altLang="zh-CN" sz="3000" b="1" dirty="0">
                  <a:solidFill>
                    <a:srgbClr val="F8F8F8"/>
                  </a:solidFill>
                  <a:cs typeface="+mn-ea"/>
                  <a:sym typeface="+mn-lt"/>
                </a:rPr>
                <a:t>2</a:t>
              </a:r>
              <a:endParaRPr lang="zh-CN" altLang="en-US" sz="3000" b="1" dirty="0">
                <a:solidFill>
                  <a:srgbClr val="F8F8F8"/>
                </a:solidFill>
                <a:cs typeface="+mn-ea"/>
                <a:sym typeface="+mn-lt"/>
              </a:endParaRPr>
            </a:p>
          </p:txBody>
        </p:sp>
      </p:grpSp>
      <p:grpSp>
        <p:nvGrpSpPr>
          <p:cNvPr id="9" name="组合 8"/>
          <p:cNvGrpSpPr/>
          <p:nvPr/>
        </p:nvGrpSpPr>
        <p:grpSpPr>
          <a:xfrm>
            <a:off x="5078095" y="4575810"/>
            <a:ext cx="6544310" cy="896620"/>
            <a:chOff x="7997" y="7206"/>
            <a:chExt cx="10306" cy="1412"/>
          </a:xfrm>
        </p:grpSpPr>
        <p:sp>
          <p:nvSpPr>
            <p:cNvPr id="67" name="Freeform 11"/>
            <p:cNvSpPr/>
            <p:nvPr/>
          </p:nvSpPr>
          <p:spPr bwMode="auto">
            <a:xfrm>
              <a:off x="8289" y="7206"/>
              <a:ext cx="1594" cy="202"/>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3"/>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68" name="Freeform 10"/>
            <p:cNvSpPr/>
            <p:nvPr/>
          </p:nvSpPr>
          <p:spPr bwMode="auto">
            <a:xfrm>
              <a:off x="7997" y="7364"/>
              <a:ext cx="10307" cy="125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a:solidFill>
                <a:srgbClr val="A8A9AD"/>
              </a:solidFill>
              <a:prstDash val="solid"/>
              <a:miter lim="800000"/>
            </a:ln>
          </p:spPr>
          <p:txBody>
            <a:bodyPr vert="horz" wrap="square" lIns="68562" tIns="34281" rIns="68562" bIns="34281" numCol="1" anchor="t" anchorCtr="0" compatLnSpc="1"/>
            <a:lstStyle/>
            <a:p>
              <a:endParaRPr lang="zh-CN" altLang="en-US" dirty="0">
                <a:cs typeface="+mn-ea"/>
                <a:sym typeface="+mn-lt"/>
              </a:endParaRPr>
            </a:p>
          </p:txBody>
        </p:sp>
        <p:sp>
          <p:nvSpPr>
            <p:cNvPr id="69" name="Rectangle 12"/>
            <p:cNvSpPr>
              <a:spLocks noChangeArrowheads="1"/>
            </p:cNvSpPr>
            <p:nvPr/>
          </p:nvSpPr>
          <p:spPr bwMode="auto">
            <a:xfrm>
              <a:off x="8442" y="7206"/>
              <a:ext cx="1288" cy="1320"/>
            </a:xfrm>
            <a:prstGeom prst="rect">
              <a:avLst/>
            </a:prstGeom>
            <a:solidFill>
              <a:schemeClr val="accent6"/>
            </a:solidFill>
            <a:ln>
              <a:noFill/>
            </a:ln>
          </p:spPr>
          <p:txBody>
            <a:bodyPr vert="horz" wrap="square" lIns="68562" tIns="34281" rIns="68562" bIns="34281" numCol="1" anchor="t" anchorCtr="0" compatLnSpc="1"/>
            <a:lstStyle/>
            <a:p>
              <a:endParaRPr lang="zh-CN" altLang="en-US" dirty="0">
                <a:cs typeface="+mn-ea"/>
                <a:sym typeface="+mn-lt"/>
              </a:endParaRPr>
            </a:p>
          </p:txBody>
        </p:sp>
        <p:sp>
          <p:nvSpPr>
            <p:cNvPr id="77" name="TextBox 76"/>
            <p:cNvSpPr txBox="1"/>
            <p:nvPr/>
          </p:nvSpPr>
          <p:spPr>
            <a:xfrm>
              <a:off x="10104" y="7598"/>
              <a:ext cx="4732" cy="784"/>
            </a:xfrm>
            <a:prstGeom prst="rect">
              <a:avLst/>
            </a:prstGeom>
            <a:noFill/>
          </p:spPr>
          <p:txBody>
            <a:bodyPr wrap="square" lIns="68562" tIns="34281" rIns="68562" bIns="34281" rtlCol="0">
              <a:spAutoFit/>
            </a:bodyPr>
            <a:lstStyle>
              <a:defPPr>
                <a:defRPr lang="zh-CN"/>
              </a:defPPr>
              <a:lvl1pPr>
                <a:defRPr sz="3000">
                  <a:solidFill>
                    <a:schemeClr val="accent1"/>
                  </a:solidFill>
                  <a:latin typeface="+mn-ea"/>
                  <a:ea typeface="+mn-ea"/>
                </a:defRPr>
              </a:lvl1pPr>
            </a:lstStyle>
            <a:p>
              <a:r>
                <a:rPr lang="zh-CN" altLang="en-US" sz="2800" dirty="0">
                  <a:solidFill>
                    <a:srgbClr val="35240D"/>
                  </a:solidFill>
                  <a:latin typeface="+mn-lt"/>
                  <a:cs typeface="+mn-ea"/>
                  <a:sym typeface="+mn-lt"/>
                </a:rPr>
                <a:t>环保大家来参与</a:t>
              </a:r>
              <a:endParaRPr lang="zh-CN" altLang="en-US" sz="2800" b="1" dirty="0">
                <a:solidFill>
                  <a:srgbClr val="35240D"/>
                </a:solidFill>
                <a:latin typeface="+mn-lt"/>
                <a:cs typeface="+mn-ea"/>
                <a:sym typeface="+mn-lt"/>
              </a:endParaRPr>
            </a:p>
          </p:txBody>
        </p:sp>
        <p:sp>
          <p:nvSpPr>
            <p:cNvPr id="78" name="TextBox 77"/>
            <p:cNvSpPr txBox="1"/>
            <p:nvPr/>
          </p:nvSpPr>
          <p:spPr>
            <a:xfrm>
              <a:off x="8634" y="7241"/>
              <a:ext cx="811" cy="833"/>
            </a:xfrm>
            <a:prstGeom prst="rect">
              <a:avLst/>
            </a:prstGeom>
            <a:noFill/>
          </p:spPr>
          <p:txBody>
            <a:bodyPr wrap="square" lIns="68562" tIns="34281" rIns="68562" bIns="34281" rtlCol="0">
              <a:spAutoFit/>
            </a:bodyPr>
            <a:lstStyle/>
            <a:p>
              <a:r>
                <a:rPr lang="en-US" altLang="zh-CN" sz="3000" b="1" dirty="0">
                  <a:solidFill>
                    <a:srgbClr val="F8F8F8"/>
                  </a:solidFill>
                  <a:cs typeface="+mn-ea"/>
                  <a:sym typeface="+mn-lt"/>
                </a:rPr>
                <a:t>3</a:t>
              </a:r>
              <a:endParaRPr lang="zh-CN" altLang="en-US" sz="3000" b="1" dirty="0">
                <a:solidFill>
                  <a:srgbClr val="F8F8F8"/>
                </a:solidFill>
                <a:cs typeface="+mn-ea"/>
                <a:sym typeface="+mn-lt"/>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49" presetClass="entr" presetSubtype="0" decel="10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360"/>
                                          </p:val>
                                        </p:tav>
                                        <p:tav tm="100000">
                                          <p:val>
                                            <p:fltVal val="0"/>
                                          </p:val>
                                        </p:tav>
                                      </p:tavLst>
                                    </p:anim>
                                    <p:animEffect transition="in" filter="fade">
                                      <p:cBhvr>
                                        <p:cTn id="20" dur="5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145" y="-13335"/>
            <a:ext cx="12227560" cy="6930390"/>
          </a:xfrm>
          <a:prstGeom prst="rect">
            <a:avLst/>
          </a:prstGeom>
        </p:spPr>
      </p:pic>
      <p:pic>
        <p:nvPicPr>
          <p:cNvPr id="7" name="图片 6" descr="42364ec04eeb70d0e9b442e1cd66719a"/>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42380" y="452120"/>
            <a:ext cx="6330950" cy="6358890"/>
          </a:xfrm>
          <a:prstGeom prst="rect">
            <a:avLst/>
          </a:prstGeom>
        </p:spPr>
      </p:pic>
      <p:sp>
        <p:nvSpPr>
          <p:cNvPr id="10" name="文本框 9"/>
          <p:cNvSpPr txBox="1"/>
          <p:nvPr/>
        </p:nvSpPr>
        <p:spPr>
          <a:xfrm>
            <a:off x="821690" y="4751070"/>
            <a:ext cx="5059680" cy="829945"/>
          </a:xfrm>
          <a:prstGeom prst="rect">
            <a:avLst/>
          </a:prstGeom>
          <a:noFill/>
        </p:spPr>
        <p:txBody>
          <a:bodyPr wrap="none" rtlCol="0" anchor="t">
            <a:spAutoFit/>
          </a:bodyPr>
          <a:lstStyle/>
          <a:p>
            <a:pPr algn="ctr"/>
            <a:r>
              <a:rPr lang="zh-CN" altLang="en-US" sz="4800" b="1" dirty="0">
                <a:solidFill>
                  <a:srgbClr val="6EAA2E"/>
                </a:solidFill>
                <a:cs typeface="+mn-ea"/>
                <a:sym typeface="+mn-lt"/>
              </a:rPr>
              <a:t>世界环境日的由来</a:t>
            </a:r>
          </a:p>
        </p:txBody>
      </p:sp>
      <p:cxnSp>
        <p:nvCxnSpPr>
          <p:cNvPr id="11" name="直接连接符 10"/>
          <p:cNvCxnSpPr/>
          <p:nvPr/>
        </p:nvCxnSpPr>
        <p:spPr>
          <a:xfrm>
            <a:off x="1072515" y="5732780"/>
            <a:ext cx="4450715" cy="0"/>
          </a:xfrm>
          <a:prstGeom prst="line">
            <a:avLst/>
          </a:prstGeom>
          <a:ln w="19050" cmpd="thickThin">
            <a:solidFill>
              <a:srgbClr val="35240D"/>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403350" y="387350"/>
            <a:ext cx="3685540" cy="4204970"/>
            <a:chOff x="2210" y="610"/>
            <a:chExt cx="5804" cy="6622"/>
          </a:xfrm>
        </p:grpSpPr>
        <p:pic>
          <p:nvPicPr>
            <p:cNvPr id="5" name="图片 4" descr="8d8b725598a19ef81d307cdca9660e7c"/>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210" y="610"/>
              <a:ext cx="5804" cy="6622"/>
            </a:xfrm>
            <a:prstGeom prst="rect">
              <a:avLst/>
            </a:prstGeom>
          </p:spPr>
        </p:pic>
        <p:sp>
          <p:nvSpPr>
            <p:cNvPr id="12" name="文本框 11"/>
            <p:cNvSpPr txBox="1"/>
            <p:nvPr/>
          </p:nvSpPr>
          <p:spPr>
            <a:xfrm>
              <a:off x="3246" y="4844"/>
              <a:ext cx="4070" cy="1309"/>
            </a:xfrm>
            <a:prstGeom prst="rect">
              <a:avLst/>
            </a:prstGeom>
            <a:noFill/>
          </p:spPr>
          <p:txBody>
            <a:bodyPr wrap="none" rtlCol="0">
              <a:spAutoFit/>
            </a:bodyPr>
            <a:lstStyle/>
            <a:p>
              <a:pPr algn="ctr"/>
              <a:r>
                <a:rPr lang="en-US" altLang="zh-CN" sz="4800" smtClean="0">
                  <a:solidFill>
                    <a:schemeClr val="bg1"/>
                  </a:solidFill>
                  <a:cs typeface="+mn-ea"/>
                  <a:sym typeface="+mn-lt"/>
                </a:rPr>
                <a:t>PART 01</a:t>
              </a:r>
              <a:endParaRPr lang="en-US" altLang="zh-CN" sz="4800" dirty="0">
                <a:solidFill>
                  <a:schemeClr val="bg1"/>
                </a:solidFill>
                <a:cs typeface="+mn-ea"/>
                <a:sym typeface="+mn-lt"/>
              </a:endParaRPr>
            </a:p>
          </p:txBody>
        </p:sp>
      </p:grpSp>
      <p:sp>
        <p:nvSpPr>
          <p:cNvPr id="14" name="文本框 13"/>
          <p:cNvSpPr txBox="1"/>
          <p:nvPr/>
        </p:nvSpPr>
        <p:spPr>
          <a:xfrm>
            <a:off x="1072515" y="5908040"/>
            <a:ext cx="4263390" cy="368300"/>
          </a:xfrm>
          <a:prstGeom prst="rect">
            <a:avLst/>
          </a:prstGeom>
          <a:noFill/>
        </p:spPr>
        <p:txBody>
          <a:bodyPr wrap="square" rtlCol="0" anchor="t">
            <a:spAutoFit/>
          </a:bodyPr>
          <a:lstStyle/>
          <a:p>
            <a:pPr algn="dist"/>
            <a:r>
              <a:rPr lang="zh-CN" altLang="en-US">
                <a:solidFill>
                  <a:srgbClr val="35240D"/>
                </a:solidFill>
                <a:cs typeface="+mn-ea"/>
                <a:sym typeface="+mn-lt"/>
              </a:rPr>
              <a:t>World environment day</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906017" cy="523220"/>
          </a:xfrm>
          <a:prstGeom prst="rect">
            <a:avLst/>
          </a:prstGeom>
          <a:noFill/>
        </p:spPr>
        <p:txBody>
          <a:bodyPr wrap="none" rtlCol="0" anchor="t">
            <a:spAutoFit/>
          </a:bodyPr>
          <a:lstStyle/>
          <a:p>
            <a:pPr indent="0" algn="l">
              <a:buFont typeface="Arial" panose="020B0604020202020204" pitchFamily="34" charset="0"/>
              <a:buNone/>
            </a:pPr>
            <a:r>
              <a:rPr lang="zh-CN" altLang="en-US" sz="2800" b="1">
                <a:solidFill>
                  <a:srgbClr val="35240D"/>
                </a:solidFill>
                <a:cs typeface="+mn-ea"/>
                <a:sym typeface="+mn-lt"/>
              </a:rPr>
              <a:t>前言</a:t>
            </a:r>
          </a:p>
        </p:txBody>
      </p:sp>
      <p:sp>
        <p:nvSpPr>
          <p:cNvPr id="13" name="文本占位符 12"/>
          <p:cNvSpPr>
            <a:spLocks noGrp="1"/>
          </p:cNvSpPr>
          <p:nvPr>
            <p:ph type="body" sz="quarter" idx="12"/>
          </p:nvPr>
        </p:nvSpPr>
        <p:spPr>
          <a:xfrm>
            <a:off x="1136015" y="2385060"/>
            <a:ext cx="4001770" cy="2087880"/>
          </a:xfrm>
        </p:spPr>
        <p:txBody>
          <a:bodyPr>
            <a:noAutofit/>
          </a:bodyPr>
          <a:lstStyle/>
          <a:p>
            <a:pPr marL="0" indent="0">
              <a:lnSpc>
                <a:spcPct val="150000"/>
              </a:lnSpc>
              <a:buNone/>
            </a:pPr>
            <a:r>
              <a:rPr lang="en-US" altLang="zh-CN" dirty="0">
                <a:cs typeface="+mn-ea"/>
                <a:sym typeface="+mn-lt"/>
              </a:rPr>
              <a:t>3</a:t>
            </a:r>
            <a:r>
              <a:rPr lang="zh-CN" altLang="en-US" dirty="0">
                <a:cs typeface="+mn-ea"/>
                <a:sym typeface="+mn-lt"/>
              </a:rPr>
              <a:t>月</a:t>
            </a:r>
            <a:r>
              <a:rPr lang="en-US" altLang="zh-CN" dirty="0">
                <a:cs typeface="+mn-ea"/>
                <a:sym typeface="+mn-lt"/>
              </a:rPr>
              <a:t>15</a:t>
            </a:r>
            <a:r>
              <a:rPr lang="zh-CN" altLang="en-US" dirty="0">
                <a:cs typeface="+mn-ea"/>
                <a:sym typeface="+mn-lt"/>
              </a:rPr>
              <a:t>日，联合国环境大会中国代表团团长，生态环境部副部长赵英民与联合国环境署代理执行主任乔伊斯</a:t>
            </a:r>
            <a:r>
              <a:rPr lang="en-US" altLang="zh-CN" dirty="0">
                <a:cs typeface="+mn-ea"/>
                <a:sym typeface="+mn-lt"/>
              </a:rPr>
              <a:t>·</a:t>
            </a:r>
            <a:r>
              <a:rPr lang="zh-CN" altLang="en-US" dirty="0">
                <a:cs typeface="+mn-ea"/>
                <a:sym typeface="+mn-lt"/>
              </a:rPr>
              <a:t>姆苏亚（</a:t>
            </a:r>
            <a:r>
              <a:rPr lang="en-US" altLang="zh-CN" dirty="0">
                <a:cs typeface="+mn-ea"/>
                <a:sym typeface="+mn-lt"/>
              </a:rPr>
              <a:t>Joyce </a:t>
            </a:r>
            <a:r>
              <a:rPr lang="en-US" altLang="zh-CN" dirty="0" err="1">
                <a:cs typeface="+mn-ea"/>
                <a:sym typeface="+mn-lt"/>
              </a:rPr>
              <a:t>Msuya</a:t>
            </a:r>
            <a:r>
              <a:rPr lang="zh-CN" altLang="en-US" dirty="0">
                <a:cs typeface="+mn-ea"/>
                <a:sym typeface="+mn-lt"/>
              </a:rPr>
              <a:t>）共同宣布，中国将主办</a:t>
            </a:r>
            <a:r>
              <a:rPr lang="en-US" altLang="zh-CN" dirty="0">
                <a:cs typeface="+mn-ea"/>
                <a:sym typeface="+mn-lt"/>
              </a:rPr>
              <a:t>2019</a:t>
            </a:r>
            <a:r>
              <a:rPr lang="zh-CN" altLang="en-US" dirty="0">
                <a:cs typeface="+mn-ea"/>
                <a:sym typeface="+mn-lt"/>
              </a:rPr>
              <a:t>年世界环境日，聚焦“空气污染”主题。</a:t>
            </a:r>
          </a:p>
        </p:txBody>
      </p:sp>
      <p:pic>
        <p:nvPicPr>
          <p:cNvPr id="2" name="图片 1" descr="24aeecaeeb86e0196dc444eda922149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295900" y="601980"/>
            <a:ext cx="6873875" cy="6002655"/>
          </a:xfrm>
          <a:prstGeom prst="rect">
            <a:avLst/>
          </a:prstGeom>
        </p:spPr>
      </p:pic>
      <p:sp>
        <p:nvSpPr>
          <p:cNvPr id="27" name="Rectangle: Rounded Corners 10"/>
          <p:cNvSpPr/>
          <p:nvPr/>
        </p:nvSpPr>
        <p:spPr>
          <a:xfrm>
            <a:off x="1301750" y="5010150"/>
            <a:ext cx="3067685" cy="336550"/>
          </a:xfrm>
          <a:prstGeom prst="roundRect">
            <a:avLst>
              <a:gd name="adj" fmla="val 50000"/>
            </a:avLst>
          </a:prstGeom>
          <a:noFill/>
          <a:ln>
            <a:solidFill>
              <a:srgbClr val="3524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zh-CN" altLang="en-ID" sz="1400">
                <a:solidFill>
                  <a:srgbClr val="394656"/>
                </a:solidFill>
                <a:cs typeface="+mn-ea"/>
                <a:sym typeface="+mn-lt"/>
              </a:rPr>
              <a:t>世界环境日</a:t>
            </a:r>
          </a:p>
        </p:txBody>
      </p:sp>
      <p:sp>
        <p:nvSpPr>
          <p:cNvPr id="3" name="文本框 2"/>
          <p:cNvSpPr txBox="1"/>
          <p:nvPr/>
        </p:nvSpPr>
        <p:spPr>
          <a:xfrm>
            <a:off x="325120" y="1402672"/>
            <a:ext cx="1441536" cy="200055"/>
          </a:xfrm>
          <a:prstGeom prst="rect">
            <a:avLst/>
          </a:prstGeom>
          <a:noFill/>
        </p:spPr>
        <p:txBody>
          <a:bodyPr wrap="square" rtlCol="0">
            <a:spAutoFit/>
          </a:bodyPr>
          <a:lstStyle/>
          <a:p>
            <a:r>
              <a:rPr lang="en-US" altLang="zh-CN" sz="700" smtClean="0">
                <a:solidFill>
                  <a:srgbClr val="E9EFE5"/>
                </a:solidFill>
              </a:rPr>
              <a:t>https://www.PPT818.com/</a:t>
            </a:r>
            <a:endParaRPr lang="zh-CN" altLang="en-US" sz="700" dirty="0">
              <a:solidFill>
                <a:srgbClr val="E9EFE5"/>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049"/>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p:stCondLst>
                              <p:cond delay="1549"/>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p:cTn id="26"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3">
                                            <p:txEl>
                                              <p:pRg st="0" end="0"/>
                                            </p:txEl>
                                          </p:spTgt>
                                        </p:tgtEl>
                                      </p:cBhvr>
                                    </p:animEffect>
                                  </p:childTnLst>
                                </p:cTn>
                              </p:par>
                            </p:childTnLst>
                          </p:cTn>
                        </p:par>
                        <p:par>
                          <p:cTn id="31" fill="hold">
                            <p:stCondLst>
                              <p:cond delay="6850"/>
                            </p:stCondLst>
                            <p:childTnLst>
                              <p:par>
                                <p:cTn id="32" presetID="16" presetClass="entr" presetSubtype="2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build="p"/>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grpSp>
        <p:nvGrpSpPr>
          <p:cNvPr id="12" name="组合 11"/>
          <p:cNvGrpSpPr/>
          <p:nvPr/>
        </p:nvGrpSpPr>
        <p:grpSpPr>
          <a:xfrm>
            <a:off x="6289675" y="0"/>
            <a:ext cx="5880100" cy="6858000"/>
            <a:chOff x="9905" y="0"/>
            <a:chExt cx="9260" cy="10800"/>
          </a:xfrm>
        </p:grpSpPr>
        <p:sp>
          <p:nvSpPr>
            <p:cNvPr id="7" name="Rectangle 3"/>
            <p:cNvSpPr/>
            <p:nvPr userDrawn="1"/>
          </p:nvSpPr>
          <p:spPr>
            <a:xfrm flipH="1">
              <a:off x="9905" y="0"/>
              <a:ext cx="6515" cy="10800"/>
            </a:xfrm>
            <a:prstGeom prst="rect">
              <a:avLst/>
            </a:prstGeom>
            <a:gradFill flip="none" rotWithShape="1">
              <a:gsLst>
                <a:gs pos="0">
                  <a:schemeClr val="accent6"/>
                </a:gs>
                <a:gs pos="100000">
                  <a:srgbClr val="0C855A"/>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rcRect r="30360" b="6667"/>
            <a:stretch>
              <a:fillRect/>
            </a:stretch>
          </p:blipFill>
          <p:spPr>
            <a:xfrm>
              <a:off x="10340" y="504"/>
              <a:ext cx="5772" cy="5153"/>
            </a:xfrm>
            <a:prstGeom prst="rect">
              <a:avLst/>
            </a:prstGeom>
          </p:spPr>
        </p:pic>
        <p:pic>
          <p:nvPicPr>
            <p:cNvPr id="10" name="图片 9"/>
            <p:cNvPicPr>
              <a:picLocks noChangeAspect="1"/>
            </p:cNvPicPr>
            <p:nvPr/>
          </p:nvPicPr>
          <p:blipFill>
            <a:blip r:embed="rId5"/>
            <a:stretch>
              <a:fillRect/>
            </a:stretch>
          </p:blipFill>
          <p:spPr>
            <a:xfrm>
              <a:off x="10341" y="5679"/>
              <a:ext cx="8825" cy="5089"/>
            </a:xfrm>
            <a:prstGeom prst="rect">
              <a:avLst/>
            </a:prstGeom>
          </p:spPr>
        </p:pic>
      </p:grpSp>
      <p:pic>
        <p:nvPicPr>
          <p:cNvPr id="5" name="图片 4" descr="30a1936dbfd54e43dca612dbfe8c26a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070071" cy="523220"/>
          </a:xfrm>
          <a:prstGeom prst="rect">
            <a:avLst/>
          </a:prstGeom>
          <a:noFill/>
        </p:spPr>
        <p:txBody>
          <a:bodyPr wrap="none" rtlCol="0" anchor="t">
            <a:spAutoFit/>
          </a:bodyPr>
          <a:lstStyle/>
          <a:p>
            <a:pPr indent="0" algn="l">
              <a:buFont typeface="Arial" panose="020B0604020202020204" pitchFamily="34" charset="0"/>
              <a:buNone/>
            </a:pPr>
            <a:r>
              <a:rPr lang="zh-CN" altLang="en-US" sz="2800" b="1" dirty="0">
                <a:cs typeface="+mn-ea"/>
                <a:sym typeface="+mn-lt"/>
              </a:rPr>
              <a:t>世界环境日的由来</a:t>
            </a:r>
            <a:endParaRPr lang="zh-CN" altLang="en-US" sz="2800" b="1">
              <a:solidFill>
                <a:srgbClr val="35240D"/>
              </a:solidFill>
              <a:cs typeface="+mn-ea"/>
              <a:sym typeface="+mn-lt"/>
            </a:endParaRPr>
          </a:p>
        </p:txBody>
      </p:sp>
      <p:sp>
        <p:nvSpPr>
          <p:cNvPr id="13" name="文本占位符 12"/>
          <p:cNvSpPr>
            <a:spLocks noGrp="1"/>
          </p:cNvSpPr>
          <p:nvPr>
            <p:ph type="body" sz="quarter" idx="12"/>
          </p:nvPr>
        </p:nvSpPr>
        <p:spPr>
          <a:xfrm>
            <a:off x="1136015" y="1379220"/>
            <a:ext cx="4618355" cy="5067935"/>
          </a:xfrm>
        </p:spPr>
        <p:txBody>
          <a:bodyPr>
            <a:noAutofit/>
          </a:bodyPr>
          <a:lstStyle/>
          <a:p>
            <a:pPr marL="85725" marR="0" lvl="0" indent="0" algn="just" defTabSz="914400" rtl="0" eaLnBrk="1" fontAlgn="auto" latinLnBrk="0" hangingPunct="1">
              <a:lnSpc>
                <a:spcPct val="170000"/>
              </a:lnSpc>
              <a:spcBef>
                <a:spcPts val="1800"/>
              </a:spcBef>
              <a:spcAft>
                <a:spcPts val="0"/>
              </a:spcAft>
              <a:buClr>
                <a:srgbClr val="92D050"/>
              </a:buClr>
              <a:buSzPct val="70000"/>
              <a:buFont typeface="Wingdings" panose="05000000000000000000" pitchFamily="2" charset="2"/>
              <a:buNone/>
              <a:defRPr/>
            </a:pPr>
            <a:r>
              <a:rPr lang="en-US" altLang="zh-CN" spc="0" noProof="0" dirty="0">
                <a:ln>
                  <a:noFill/>
                </a:ln>
                <a:solidFill>
                  <a:srgbClr val="35240D"/>
                </a:solidFill>
                <a:effectLst/>
                <a:uLnTx/>
                <a:cs typeface="+mn-ea"/>
                <a:sym typeface="+mn-lt"/>
              </a:rPr>
              <a:t>1972</a:t>
            </a:r>
            <a:r>
              <a:rPr lang="zh-CN" altLang="en-US" spc="0" noProof="0" dirty="0">
                <a:ln>
                  <a:noFill/>
                </a:ln>
                <a:solidFill>
                  <a:srgbClr val="35240D"/>
                </a:solidFill>
                <a:effectLst/>
                <a:uLnTx/>
                <a:cs typeface="+mn-ea"/>
                <a:sym typeface="+mn-lt"/>
              </a:rPr>
              <a:t>年</a:t>
            </a:r>
            <a:r>
              <a:rPr lang="en-US" altLang="zh-CN" spc="0" noProof="0" dirty="0">
                <a:ln>
                  <a:noFill/>
                </a:ln>
                <a:solidFill>
                  <a:srgbClr val="35240D"/>
                </a:solidFill>
                <a:effectLst/>
                <a:uLnTx/>
                <a:cs typeface="+mn-ea"/>
                <a:sym typeface="+mn-lt"/>
              </a:rPr>
              <a:t>6</a:t>
            </a:r>
            <a:r>
              <a:rPr lang="zh-CN" altLang="en-US" spc="0" noProof="0" dirty="0">
                <a:ln>
                  <a:noFill/>
                </a:ln>
                <a:solidFill>
                  <a:srgbClr val="35240D"/>
                </a:solidFill>
                <a:effectLst/>
                <a:uLnTx/>
                <a:cs typeface="+mn-ea"/>
                <a:sym typeface="+mn-lt"/>
              </a:rPr>
              <a:t>月</a:t>
            </a:r>
            <a:r>
              <a:rPr lang="en-US" altLang="zh-CN" spc="0" noProof="0" dirty="0">
                <a:ln>
                  <a:noFill/>
                </a:ln>
                <a:solidFill>
                  <a:srgbClr val="35240D"/>
                </a:solidFill>
                <a:effectLst/>
                <a:uLnTx/>
                <a:cs typeface="+mn-ea"/>
                <a:sym typeface="+mn-lt"/>
              </a:rPr>
              <a:t>5</a:t>
            </a:r>
            <a:r>
              <a:rPr lang="zh-CN" altLang="en-US" spc="0" noProof="0" dirty="0">
                <a:ln>
                  <a:noFill/>
                </a:ln>
                <a:solidFill>
                  <a:srgbClr val="35240D"/>
                </a:solidFill>
                <a:effectLst/>
                <a:uLnTx/>
                <a:cs typeface="+mn-ea"/>
                <a:sym typeface="+mn-lt"/>
              </a:rPr>
              <a:t>曰</a:t>
            </a:r>
            <a:r>
              <a:rPr lang="en-US" altLang="zh-CN" spc="0" noProof="0" dirty="0">
                <a:ln>
                  <a:noFill/>
                </a:ln>
                <a:solidFill>
                  <a:srgbClr val="35240D"/>
                </a:solidFill>
                <a:effectLst/>
                <a:uLnTx/>
                <a:cs typeface="+mn-ea"/>
                <a:sym typeface="+mn-lt"/>
              </a:rPr>
              <a:t>-16</a:t>
            </a:r>
            <a:r>
              <a:rPr lang="zh-CN" altLang="en-US" spc="0" noProof="0" dirty="0">
                <a:ln>
                  <a:noFill/>
                </a:ln>
                <a:solidFill>
                  <a:srgbClr val="35240D"/>
                </a:solidFill>
                <a:effectLst/>
                <a:uLnTx/>
                <a:cs typeface="+mn-ea"/>
                <a:sym typeface="+mn-lt"/>
              </a:rPr>
              <a:t>日联合国在瑞典斯德哥尔摩召开了有</a:t>
            </a:r>
            <a:r>
              <a:rPr lang="en-US" altLang="zh-CN" spc="0" noProof="0" dirty="0">
                <a:ln>
                  <a:noFill/>
                </a:ln>
                <a:solidFill>
                  <a:srgbClr val="35240D"/>
                </a:solidFill>
                <a:effectLst/>
                <a:uLnTx/>
                <a:cs typeface="+mn-ea"/>
                <a:sym typeface="+mn-lt"/>
              </a:rPr>
              <a:t>113</a:t>
            </a:r>
            <a:r>
              <a:rPr lang="zh-CN" altLang="en-US" spc="0" noProof="0" dirty="0">
                <a:ln>
                  <a:noFill/>
                </a:ln>
                <a:solidFill>
                  <a:srgbClr val="35240D"/>
                </a:solidFill>
                <a:effectLst/>
                <a:uLnTx/>
                <a:cs typeface="+mn-ea"/>
                <a:sym typeface="+mn-lt"/>
              </a:rPr>
              <a:t>个国家参加的</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联合国人类环境会议</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。会议讨论了保护全球环境的行动计划，通过了</a:t>
            </a:r>
            <a:r>
              <a:rPr lang="en-US" altLang="zh-CN"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人类环境宣言</a:t>
            </a:r>
            <a:r>
              <a:rPr lang="en-US" altLang="zh-CN"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。会议建议联合国大会将这次会议开幕日的</a:t>
            </a:r>
            <a:r>
              <a:rPr lang="en-US" altLang="zh-CN" spc="0" noProof="0" dirty="0">
                <a:ln>
                  <a:noFill/>
                </a:ln>
                <a:solidFill>
                  <a:srgbClr val="35240D"/>
                </a:solidFill>
                <a:effectLst/>
                <a:uLnTx/>
                <a:cs typeface="+mn-ea"/>
                <a:sym typeface="+mn-lt"/>
              </a:rPr>
              <a:t>6</a:t>
            </a:r>
            <a:r>
              <a:rPr lang="zh-CN" altLang="en-US" spc="0" noProof="0" dirty="0">
                <a:ln>
                  <a:noFill/>
                </a:ln>
                <a:solidFill>
                  <a:srgbClr val="35240D"/>
                </a:solidFill>
                <a:effectLst/>
                <a:uLnTx/>
                <a:cs typeface="+mn-ea"/>
                <a:sym typeface="+mn-lt"/>
              </a:rPr>
              <a:t>月</a:t>
            </a:r>
            <a:r>
              <a:rPr lang="en-US" altLang="zh-CN" spc="0" noProof="0" dirty="0">
                <a:ln>
                  <a:noFill/>
                </a:ln>
                <a:solidFill>
                  <a:srgbClr val="35240D"/>
                </a:solidFill>
                <a:effectLst/>
                <a:uLnTx/>
                <a:cs typeface="+mn-ea"/>
                <a:sym typeface="+mn-lt"/>
              </a:rPr>
              <a:t>5</a:t>
            </a:r>
            <a:r>
              <a:rPr lang="zh-CN" altLang="en-US" spc="0" noProof="0" dirty="0">
                <a:ln>
                  <a:noFill/>
                </a:ln>
                <a:solidFill>
                  <a:srgbClr val="35240D"/>
                </a:solidFill>
                <a:effectLst/>
                <a:uLnTx/>
                <a:cs typeface="+mn-ea"/>
                <a:sym typeface="+mn-lt"/>
              </a:rPr>
              <a:t>日定为</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世界环境日</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。同年</a:t>
            </a:r>
            <a:r>
              <a:rPr lang="en-US" altLang="zh-CN" spc="0" noProof="0" dirty="0">
                <a:ln>
                  <a:noFill/>
                </a:ln>
                <a:solidFill>
                  <a:srgbClr val="35240D"/>
                </a:solidFill>
                <a:effectLst/>
                <a:uLnTx/>
                <a:cs typeface="+mn-ea"/>
                <a:sym typeface="+mn-lt"/>
              </a:rPr>
              <a:t>10</a:t>
            </a:r>
            <a:r>
              <a:rPr lang="zh-CN" altLang="en-US" spc="0" noProof="0" dirty="0">
                <a:ln>
                  <a:noFill/>
                </a:ln>
                <a:solidFill>
                  <a:srgbClr val="35240D"/>
                </a:solidFill>
                <a:effectLst/>
                <a:uLnTx/>
                <a:cs typeface="+mn-ea"/>
                <a:sym typeface="+mn-lt"/>
              </a:rPr>
              <a:t>月，联合国大会第</a:t>
            </a:r>
            <a:r>
              <a:rPr lang="en-US" altLang="zh-CN" spc="0" noProof="0" dirty="0">
                <a:ln>
                  <a:noFill/>
                </a:ln>
                <a:solidFill>
                  <a:srgbClr val="35240D"/>
                </a:solidFill>
                <a:effectLst/>
                <a:uLnTx/>
                <a:cs typeface="+mn-ea"/>
                <a:sym typeface="+mn-lt"/>
              </a:rPr>
              <a:t>27</a:t>
            </a:r>
            <a:r>
              <a:rPr lang="zh-CN" altLang="en-US" spc="0" noProof="0" dirty="0">
                <a:ln>
                  <a:noFill/>
                </a:ln>
                <a:solidFill>
                  <a:srgbClr val="35240D"/>
                </a:solidFill>
                <a:effectLst/>
                <a:uLnTx/>
                <a:cs typeface="+mn-ea"/>
                <a:sym typeface="+mn-lt"/>
              </a:rPr>
              <a:t>届会议接受并通过了这项建议。以后，每逢</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世界环境日</a:t>
            </a:r>
            <a:r>
              <a:rPr lang="en-US" altLang="x-none" spc="0" noProof="0" dirty="0">
                <a:ln>
                  <a:noFill/>
                </a:ln>
                <a:solidFill>
                  <a:srgbClr val="35240D"/>
                </a:solidFill>
                <a:effectLst/>
                <a:uLnTx/>
                <a:cs typeface="+mn-ea"/>
                <a:sym typeface="+mn-lt"/>
              </a:rPr>
              <a:t>”</a:t>
            </a:r>
            <a:r>
              <a:rPr lang="zh-CN" altLang="en-US" spc="0" noProof="0" dirty="0">
                <a:ln>
                  <a:noFill/>
                </a:ln>
                <a:solidFill>
                  <a:srgbClr val="35240D"/>
                </a:solidFill>
                <a:effectLst/>
                <a:uLnTx/>
                <a:cs typeface="+mn-ea"/>
                <a:sym typeface="+mn-lt"/>
              </a:rPr>
              <a:t>，世界各国都开展群众性的环境保护宣传纪念活动。世界环境日的作用在于唤起全世界人民都来注意保护人类赖以生存的环境，自觉采取行动参与保护环境，同时要求各国政府和联合国单位为推进环境保护进程做出贡献。</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3">
                                            <p:txEl>
                                              <p:pRg st="0" end="0"/>
                                            </p:txEl>
                                          </p:spTgt>
                                        </p:tgtEl>
                                      </p:cBhvr>
                                    </p:animEffect>
                                  </p:childTnLst>
                                </p:cTn>
                              </p:par>
                            </p:childTnLst>
                          </p:cTn>
                        </p:par>
                        <p:par>
                          <p:cTn id="27" fill="hold">
                            <p:stCondLst>
                              <p:cond delay="14150"/>
                            </p:stCondLst>
                            <p:childTnLst>
                              <p:par>
                                <p:cTn id="28" presetID="2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pic>
        <p:nvPicPr>
          <p:cNvPr id="5" name="图片 4" descr="30a1936dbfd54e43dca612dbfe8c26a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070071" cy="523220"/>
          </a:xfrm>
          <a:prstGeom prst="rect">
            <a:avLst/>
          </a:prstGeom>
          <a:noFill/>
        </p:spPr>
        <p:txBody>
          <a:bodyPr wrap="none" rtlCol="0" anchor="t">
            <a:spAutoFit/>
          </a:bodyPr>
          <a:lstStyle/>
          <a:p>
            <a:pPr indent="0" algn="l">
              <a:buFont typeface="Arial" panose="020B0604020202020204" pitchFamily="34" charset="0"/>
              <a:buNone/>
            </a:pPr>
            <a:r>
              <a:rPr lang="zh-CN" altLang="en-US" sz="2800" b="1" dirty="0">
                <a:cs typeface="+mn-ea"/>
                <a:sym typeface="+mn-lt"/>
              </a:rPr>
              <a:t>世界环境日的内涵</a:t>
            </a:r>
            <a:endParaRPr lang="zh-CN" altLang="en-US" sz="2800" b="1">
              <a:solidFill>
                <a:srgbClr val="35240D"/>
              </a:solidFill>
              <a:cs typeface="+mn-ea"/>
              <a:sym typeface="+mn-lt"/>
            </a:endParaRPr>
          </a:p>
        </p:txBody>
      </p:sp>
      <p:grpSp>
        <p:nvGrpSpPr>
          <p:cNvPr id="14" name="组合 13"/>
          <p:cNvGrpSpPr/>
          <p:nvPr/>
        </p:nvGrpSpPr>
        <p:grpSpPr>
          <a:xfrm>
            <a:off x="0" y="2356899"/>
            <a:ext cx="12192000" cy="2981719"/>
            <a:chOff x="0" y="2356899"/>
            <a:chExt cx="12192000" cy="2981719"/>
          </a:xfrm>
        </p:grpSpPr>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356899"/>
              <a:ext cx="4770145" cy="2981719"/>
            </a:xfrm>
            <a:prstGeom prst="rect">
              <a:avLst/>
            </a:prstGeom>
          </p:spPr>
        </p:pic>
        <p:sp>
          <p:nvSpPr>
            <p:cNvPr id="8" name="矩形 7"/>
            <p:cNvSpPr/>
            <p:nvPr/>
          </p:nvSpPr>
          <p:spPr>
            <a:xfrm>
              <a:off x="4770145" y="2356899"/>
              <a:ext cx="7421855" cy="2981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 name="矩形 3"/>
          <p:cNvSpPr/>
          <p:nvPr/>
        </p:nvSpPr>
        <p:spPr>
          <a:xfrm>
            <a:off x="5545455" y="2509520"/>
            <a:ext cx="6153150" cy="267652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bg1"/>
                </a:solidFill>
                <a:effectLst/>
                <a:uLnTx/>
                <a:uFillTx/>
                <a:cs typeface="+mn-ea"/>
                <a:sym typeface="+mn-lt"/>
              </a:rPr>
              <a:t>      联合国系统和各国政府，每年都在</a:t>
            </a:r>
            <a:r>
              <a:rPr kumimoji="0" lang="en-US" altLang="zh-CN" sz="1400" i="0" u="none" strike="noStrike" kern="1200" cap="none" spc="0" normalizeH="0" baseline="0" noProof="0" dirty="0">
                <a:ln>
                  <a:noFill/>
                </a:ln>
                <a:solidFill>
                  <a:schemeClr val="bg1"/>
                </a:solidFill>
                <a:effectLst/>
                <a:uLnTx/>
                <a:uFillTx/>
                <a:cs typeface="+mn-ea"/>
                <a:sym typeface="+mn-lt"/>
              </a:rPr>
              <a:t>6</a:t>
            </a:r>
            <a:r>
              <a:rPr kumimoji="0" lang="zh-CN" altLang="en-US" sz="1400" i="0" u="none" strike="noStrike" kern="1200" cap="none" spc="0" normalizeH="0" baseline="0" noProof="0" dirty="0">
                <a:ln>
                  <a:noFill/>
                </a:ln>
                <a:solidFill>
                  <a:schemeClr val="bg1"/>
                </a:solidFill>
                <a:effectLst/>
                <a:uLnTx/>
                <a:uFillTx/>
                <a:cs typeface="+mn-ea"/>
                <a:sym typeface="+mn-lt"/>
              </a:rPr>
              <a:t>月</a:t>
            </a:r>
            <a:r>
              <a:rPr kumimoji="0" lang="en-US" altLang="zh-CN" sz="1400" i="0" u="none" strike="noStrike" kern="1200" cap="none" spc="0" normalizeH="0" baseline="0" noProof="0" dirty="0">
                <a:ln>
                  <a:noFill/>
                </a:ln>
                <a:solidFill>
                  <a:schemeClr val="bg1"/>
                </a:solidFill>
                <a:effectLst/>
                <a:uLnTx/>
                <a:uFillTx/>
                <a:cs typeface="+mn-ea"/>
                <a:sym typeface="+mn-lt"/>
              </a:rPr>
              <a:t>5</a:t>
            </a:r>
            <a:r>
              <a:rPr kumimoji="0" lang="zh-CN" altLang="en-US" sz="1400" i="0" u="none" strike="noStrike" kern="1200" cap="none" spc="0" normalizeH="0" baseline="0" noProof="0" dirty="0">
                <a:ln>
                  <a:noFill/>
                </a:ln>
                <a:solidFill>
                  <a:schemeClr val="bg1"/>
                </a:solidFill>
                <a:effectLst/>
                <a:uLnTx/>
                <a:uFillTx/>
                <a:cs typeface="+mn-ea"/>
                <a:sym typeface="+mn-lt"/>
              </a:rPr>
              <a:t>日的这一天开展各项活动来宣传与强调保护和改善人类环境的重要性。</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bg1"/>
                </a:solidFill>
                <a:effectLst/>
                <a:uLnTx/>
                <a:uFillTx/>
                <a:cs typeface="+mn-ea"/>
                <a:sym typeface="+mn-lt"/>
              </a:rPr>
              <a:t>       联合国环境规划署在每年的年初公布当年的世界环境日主题，并在每年的世界环境日发表环境状况的年度报告书。</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bg1"/>
                </a:solidFill>
                <a:effectLst/>
                <a:uLnTx/>
                <a:uFillTx/>
                <a:cs typeface="+mn-ea"/>
                <a:sym typeface="+mn-lt"/>
              </a:rPr>
              <a:t>      地球是人类和其他物种的共同家园，然而由于人类常常采取乱砍滥伐、竭泽而渔等不良发展方式，地球上物种灭绝的速度大大加快。生物多样性丧失的趋势正使生态系统滑向不可恢复的临界点，如果地球生态系统最终发生不可挽回的恶化，人类文明所赖以存在的相对稳定的环境条件将不复存在。</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3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4F7"/>
            </a:gs>
            <a:gs pos="86000">
              <a:srgbClr val="C7E3BA"/>
            </a:gs>
          </a:gsLst>
          <a:lin ang="5400000" scaled="0"/>
        </a:gradFill>
        <a:effectLst/>
      </p:bgPr>
    </p:bg>
    <p:spTree>
      <p:nvGrpSpPr>
        <p:cNvPr id="1" name=""/>
        <p:cNvGrpSpPr/>
        <p:nvPr/>
      </p:nvGrpSpPr>
      <p:grpSpPr>
        <a:xfrm>
          <a:off x="0" y="0"/>
          <a:ext cx="0" cy="0"/>
          <a:chOff x="0" y="0"/>
          <a:chExt cx="0" cy="0"/>
        </a:xfrm>
      </p:grpSpPr>
      <p:grpSp>
        <p:nvGrpSpPr>
          <p:cNvPr id="12" name="组合 11"/>
          <p:cNvGrpSpPr/>
          <p:nvPr/>
        </p:nvGrpSpPr>
        <p:grpSpPr>
          <a:xfrm>
            <a:off x="778510" y="1644015"/>
            <a:ext cx="10524490" cy="4347210"/>
            <a:chOff x="1226" y="2589"/>
            <a:chExt cx="16574" cy="6846"/>
          </a:xfrm>
        </p:grpSpPr>
        <p:grpSp>
          <p:nvGrpSpPr>
            <p:cNvPr id="9" name="组合 8"/>
            <p:cNvGrpSpPr/>
            <p:nvPr/>
          </p:nvGrpSpPr>
          <p:grpSpPr>
            <a:xfrm>
              <a:off x="1226" y="2589"/>
              <a:ext cx="16574" cy="6847"/>
              <a:chOff x="1338" y="2123"/>
              <a:chExt cx="11532" cy="4764"/>
            </a:xfrm>
          </p:grpSpPr>
          <p:sp>
            <p:nvSpPr>
              <p:cNvPr id="154" name="圆角矩形 2"/>
              <p:cNvSpPr/>
              <p:nvPr/>
            </p:nvSpPr>
            <p:spPr>
              <a:xfrm>
                <a:off x="1338" y="2123"/>
                <a:ext cx="5655" cy="4764"/>
              </a:xfrm>
              <a:custGeom>
                <a:avLst/>
                <a:gdLst/>
                <a:ahLst/>
                <a:cxnLst/>
                <a:rect l="l" t="t" r="r" b="b"/>
                <a:pathLst>
                  <a:path w="3590926" h="3024336">
                    <a:moveTo>
                      <a:pt x="151640" y="0"/>
                    </a:moveTo>
                    <a:lnTo>
                      <a:pt x="3439286" y="0"/>
                    </a:lnTo>
                    <a:cubicBezTo>
                      <a:pt x="3523034" y="0"/>
                      <a:pt x="3590926" y="67892"/>
                      <a:pt x="3590926" y="151640"/>
                    </a:cubicBezTo>
                    <a:lnTo>
                      <a:pt x="3590926" y="944119"/>
                    </a:lnTo>
                    <a:cubicBezTo>
                      <a:pt x="3330190" y="980543"/>
                      <a:pt x="3130369" y="1205018"/>
                      <a:pt x="3130369" y="1476164"/>
                    </a:cubicBezTo>
                    <a:cubicBezTo>
                      <a:pt x="3130369" y="1747310"/>
                      <a:pt x="3330190" y="1971786"/>
                      <a:pt x="3590926" y="2008210"/>
                    </a:cubicBezTo>
                    <a:lnTo>
                      <a:pt x="3590926" y="2872696"/>
                    </a:lnTo>
                    <a:cubicBezTo>
                      <a:pt x="3590926" y="2956444"/>
                      <a:pt x="3523034" y="3024336"/>
                      <a:pt x="3439286" y="3024336"/>
                    </a:cubicBezTo>
                    <a:lnTo>
                      <a:pt x="151640" y="3024336"/>
                    </a:lnTo>
                    <a:cubicBezTo>
                      <a:pt x="67892" y="3024336"/>
                      <a:pt x="0" y="2956444"/>
                      <a:pt x="0" y="2872696"/>
                    </a:cubicBezTo>
                    <a:lnTo>
                      <a:pt x="0" y="151640"/>
                    </a:lnTo>
                    <a:cubicBezTo>
                      <a:pt x="0" y="67892"/>
                      <a:pt x="67892" y="0"/>
                      <a:pt x="151640" y="0"/>
                    </a:cubicBezTo>
                    <a:close/>
                  </a:path>
                </a:pathLst>
              </a:custGeom>
              <a:solidFill>
                <a:srgbClr val="0C855A"/>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cs typeface="+mn-ea"/>
                  <a:sym typeface="+mn-lt"/>
                </a:endParaRPr>
              </a:p>
            </p:txBody>
          </p:sp>
          <p:sp>
            <p:nvSpPr>
              <p:cNvPr id="155" name="圆角矩形 8"/>
              <p:cNvSpPr/>
              <p:nvPr/>
            </p:nvSpPr>
            <p:spPr>
              <a:xfrm>
                <a:off x="7215" y="2123"/>
                <a:ext cx="5655" cy="4764"/>
              </a:xfrm>
              <a:custGeom>
                <a:avLst/>
                <a:gdLst/>
                <a:ahLst/>
                <a:cxnLst/>
                <a:rect l="l" t="t" r="r" b="b"/>
                <a:pathLst>
                  <a:path w="3590926" h="3024336">
                    <a:moveTo>
                      <a:pt x="151640" y="0"/>
                    </a:moveTo>
                    <a:lnTo>
                      <a:pt x="3439286" y="0"/>
                    </a:lnTo>
                    <a:cubicBezTo>
                      <a:pt x="3523034" y="0"/>
                      <a:pt x="3590926" y="67892"/>
                      <a:pt x="3590926" y="151640"/>
                    </a:cubicBezTo>
                    <a:lnTo>
                      <a:pt x="3590926" y="2872696"/>
                    </a:lnTo>
                    <a:cubicBezTo>
                      <a:pt x="3590926" y="2956444"/>
                      <a:pt x="3523034" y="3024336"/>
                      <a:pt x="3439286" y="3024336"/>
                    </a:cubicBezTo>
                    <a:lnTo>
                      <a:pt x="151640" y="3024336"/>
                    </a:lnTo>
                    <a:cubicBezTo>
                      <a:pt x="67892" y="3024336"/>
                      <a:pt x="0" y="2956444"/>
                      <a:pt x="0" y="2872696"/>
                    </a:cubicBezTo>
                    <a:lnTo>
                      <a:pt x="0" y="2009983"/>
                    </a:lnTo>
                    <a:cubicBezTo>
                      <a:pt x="269269" y="1981825"/>
                      <a:pt x="478148" y="1753388"/>
                      <a:pt x="478148" y="1476164"/>
                    </a:cubicBezTo>
                    <a:cubicBezTo>
                      <a:pt x="478148" y="1198940"/>
                      <a:pt x="269269" y="970503"/>
                      <a:pt x="0" y="942345"/>
                    </a:cubicBezTo>
                    <a:lnTo>
                      <a:pt x="0" y="151640"/>
                    </a:lnTo>
                    <a:cubicBezTo>
                      <a:pt x="0" y="67892"/>
                      <a:pt x="67892" y="0"/>
                      <a:pt x="151640" y="0"/>
                    </a:cubicBezTo>
                    <a:close/>
                  </a:path>
                </a:pathLst>
              </a:custGeom>
              <a:solidFill>
                <a:schemeClr val="accent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cs typeface="+mn-ea"/>
                  <a:sym typeface="+mn-lt"/>
                </a:endParaRPr>
              </a:p>
            </p:txBody>
          </p:sp>
          <p:pic>
            <p:nvPicPr>
              <p:cNvPr id="156" name="图片 15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68" y="5324"/>
                <a:ext cx="697"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图片 15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68" y="2166"/>
                <a:ext cx="697"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157"/>
              <p:cNvGrpSpPr/>
              <p:nvPr/>
            </p:nvGrpSpPr>
            <p:grpSpPr bwMode="auto">
              <a:xfrm>
                <a:off x="6493" y="3827"/>
                <a:ext cx="1247" cy="1248"/>
                <a:chOff x="4123517" y="2427734"/>
                <a:chExt cx="792088" cy="792088"/>
              </a:xfrm>
            </p:grpSpPr>
            <p:sp>
              <p:nvSpPr>
                <p:cNvPr id="159" name="椭圆 158"/>
                <p:cNvSpPr/>
                <p:nvPr/>
              </p:nvSpPr>
              <p:spPr>
                <a:xfrm>
                  <a:off x="4123517" y="2427734"/>
                  <a:ext cx="792088" cy="792088"/>
                </a:xfrm>
                <a:prstGeom prst="ellipse">
                  <a:avLst/>
                </a:prstGeom>
                <a:solidFill>
                  <a:schemeClr val="accent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prstClr val="white"/>
                    </a:solidFill>
                    <a:cs typeface="+mn-ea"/>
                    <a:sym typeface="+mn-lt"/>
                  </a:endParaRPr>
                </a:p>
              </p:txBody>
            </p:sp>
            <p:sp>
              <p:nvSpPr>
                <p:cNvPr id="43024" name="Freeform 26"/>
                <p:cNvSpPr>
                  <a:spLocks noChangeAspect="1" noEditPoints="1"/>
                </p:cNvSpPr>
                <p:nvPr/>
              </p:nvSpPr>
              <p:spPr bwMode="auto">
                <a:xfrm>
                  <a:off x="4373384" y="2622608"/>
                  <a:ext cx="340442" cy="402339"/>
                </a:xfrm>
                <a:custGeom>
                  <a:avLst/>
                  <a:gdLst>
                    <a:gd name="T0" fmla="*/ 392680089 w 224"/>
                    <a:gd name="T1" fmla="*/ 0 h 264"/>
                    <a:gd name="T2" fmla="*/ 461976754 w 224"/>
                    <a:gd name="T3" fmla="*/ 69677800 h 264"/>
                    <a:gd name="T4" fmla="*/ 434258088 w 224"/>
                    <a:gd name="T5" fmla="*/ 241551229 h 264"/>
                    <a:gd name="T6" fmla="*/ 422708897 w 224"/>
                    <a:gd name="T7" fmla="*/ 41806680 h 264"/>
                    <a:gd name="T8" fmla="*/ 129354282 w 224"/>
                    <a:gd name="T9" fmla="*/ 30193713 h 264"/>
                    <a:gd name="T10" fmla="*/ 173240903 w 224"/>
                    <a:gd name="T11" fmla="*/ 85935953 h 264"/>
                    <a:gd name="T12" fmla="*/ 27718666 w 224"/>
                    <a:gd name="T13" fmla="*/ 260131976 h 264"/>
                    <a:gd name="T14" fmla="*/ 39267857 w 224"/>
                    <a:gd name="T15" fmla="*/ 557426968 h 264"/>
                    <a:gd name="T16" fmla="*/ 154762805 w 224"/>
                    <a:gd name="T17" fmla="*/ 569039935 h 264"/>
                    <a:gd name="T18" fmla="*/ 66986523 w 224"/>
                    <a:gd name="T19" fmla="*/ 596911055 h 264"/>
                    <a:gd name="T20" fmla="*/ 0 w 224"/>
                    <a:gd name="T21" fmla="*/ 529555849 h 264"/>
                    <a:gd name="T22" fmla="*/ 0 w 224"/>
                    <a:gd name="T23" fmla="*/ 250841602 h 264"/>
                    <a:gd name="T24" fmla="*/ 78535714 w 224"/>
                    <a:gd name="T25" fmla="*/ 6967780 h 264"/>
                    <a:gd name="T26" fmla="*/ 78535714 w 224"/>
                    <a:gd name="T27" fmla="*/ 6967780 h 264"/>
                    <a:gd name="T28" fmla="*/ 78535714 w 224"/>
                    <a:gd name="T29" fmla="*/ 6967780 h 264"/>
                    <a:gd name="T30" fmla="*/ 83155998 w 224"/>
                    <a:gd name="T31" fmla="*/ 4645187 h 264"/>
                    <a:gd name="T32" fmla="*/ 83155998 w 224"/>
                    <a:gd name="T33" fmla="*/ 4645187 h 264"/>
                    <a:gd name="T34" fmla="*/ 83155998 w 224"/>
                    <a:gd name="T35" fmla="*/ 4645187 h 264"/>
                    <a:gd name="T36" fmla="*/ 83155998 w 224"/>
                    <a:gd name="T37" fmla="*/ 4645187 h 264"/>
                    <a:gd name="T38" fmla="*/ 87776282 w 224"/>
                    <a:gd name="T39" fmla="*/ 0 h 264"/>
                    <a:gd name="T40" fmla="*/ 87776282 w 224"/>
                    <a:gd name="T41" fmla="*/ 0 h 264"/>
                    <a:gd name="T42" fmla="*/ 87776282 w 224"/>
                    <a:gd name="T43" fmla="*/ 0 h 264"/>
                    <a:gd name="T44" fmla="*/ 87776282 w 224"/>
                    <a:gd name="T45" fmla="*/ 0 h 264"/>
                    <a:gd name="T46" fmla="*/ 87776282 w 224"/>
                    <a:gd name="T47" fmla="*/ 0 h 264"/>
                    <a:gd name="T48" fmla="*/ 90084905 w 224"/>
                    <a:gd name="T49" fmla="*/ 0 h 264"/>
                    <a:gd name="T50" fmla="*/ 92395047 w 224"/>
                    <a:gd name="T51" fmla="*/ 0 h 264"/>
                    <a:gd name="T52" fmla="*/ 85466140 w 224"/>
                    <a:gd name="T53" fmla="*/ 418069845 h 264"/>
                    <a:gd name="T54" fmla="*/ 233298519 w 224"/>
                    <a:gd name="T55" fmla="*/ 394843912 h 264"/>
                    <a:gd name="T56" fmla="*/ 85466140 w 224"/>
                    <a:gd name="T57" fmla="*/ 332133893 h 264"/>
                    <a:gd name="T58" fmla="*/ 233298519 w 224"/>
                    <a:gd name="T59" fmla="*/ 355359826 h 264"/>
                    <a:gd name="T60" fmla="*/ 85466140 w 224"/>
                    <a:gd name="T61" fmla="*/ 332133893 h 264"/>
                    <a:gd name="T62" fmla="*/ 85466140 w 224"/>
                    <a:gd name="T63" fmla="*/ 294970875 h 264"/>
                    <a:gd name="T64" fmla="*/ 383441040 w 224"/>
                    <a:gd name="T65" fmla="*/ 271744942 h 264"/>
                    <a:gd name="T66" fmla="*/ 240227426 w 224"/>
                    <a:gd name="T67" fmla="*/ 199744549 h 264"/>
                    <a:gd name="T68" fmla="*/ 383441040 w 224"/>
                    <a:gd name="T69" fmla="*/ 222970483 h 264"/>
                    <a:gd name="T70" fmla="*/ 240227426 w 224"/>
                    <a:gd name="T71" fmla="*/ 199744549 h 264"/>
                    <a:gd name="T72" fmla="*/ 240227426 w 224"/>
                    <a:gd name="T73" fmla="*/ 160260463 h 264"/>
                    <a:gd name="T74" fmla="*/ 383441040 w 224"/>
                    <a:gd name="T75" fmla="*/ 137034530 h 264"/>
                    <a:gd name="T76" fmla="*/ 240227426 w 224"/>
                    <a:gd name="T77" fmla="*/ 78968173 h 264"/>
                    <a:gd name="T78" fmla="*/ 383441040 w 224"/>
                    <a:gd name="T79" fmla="*/ 102195630 h 264"/>
                    <a:gd name="T80" fmla="*/ 240227426 w 224"/>
                    <a:gd name="T81" fmla="*/ 78968173 h 264"/>
                    <a:gd name="T82" fmla="*/ 217129044 w 224"/>
                    <a:gd name="T83" fmla="*/ 504005798 h 264"/>
                    <a:gd name="T84" fmla="*/ 517414086 w 224"/>
                    <a:gd name="T85" fmla="*/ 341424266 h 264"/>
                    <a:gd name="T86" fmla="*/ 207889995 w 224"/>
                    <a:gd name="T87" fmla="*/ 515620289 h 264"/>
                    <a:gd name="T88" fmla="*/ 203269711 w 224"/>
                    <a:gd name="T89" fmla="*/ 613169208 h 264"/>
                    <a:gd name="T90" fmla="*/ 207889995 w 224"/>
                    <a:gd name="T91" fmla="*/ 515620289 h 264"/>
                    <a:gd name="T92" fmla="*/ 434258088 w 224"/>
                    <a:gd name="T93" fmla="*/ 476134678 h 264"/>
                    <a:gd name="T94" fmla="*/ 422708897 w 224"/>
                    <a:gd name="T95" fmla="*/ 557426968 h 264"/>
                    <a:gd name="T96" fmla="*/ 339552899 w 224"/>
                    <a:gd name="T97" fmla="*/ 569039935 h 264"/>
                    <a:gd name="T98" fmla="*/ 334932615 w 224"/>
                    <a:gd name="T99" fmla="*/ 596911055 h 264"/>
                    <a:gd name="T100" fmla="*/ 441188515 w 224"/>
                    <a:gd name="T101" fmla="*/ 576007715 h 264"/>
                    <a:gd name="T102" fmla="*/ 461976754 w 224"/>
                    <a:gd name="T103" fmla="*/ 445940965 h 264"/>
                    <a:gd name="T104" fmla="*/ 143212095 w 224"/>
                    <a:gd name="T105" fmla="*/ 78968173 h 264"/>
                    <a:gd name="T106" fmla="*/ 50817048 w 224"/>
                    <a:gd name="T107" fmla="*/ 188131583 h 2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grpSp>
          <p:sp>
            <p:nvSpPr>
              <p:cNvPr id="164" name="矩形 1"/>
              <p:cNvSpPr>
                <a:spLocks noChangeArrowheads="1"/>
              </p:cNvSpPr>
              <p:nvPr/>
            </p:nvSpPr>
            <p:spPr bwMode="auto">
              <a:xfrm>
                <a:off x="2090" y="4804"/>
                <a:ext cx="3863" cy="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lnSpc>
                    <a:spcPct val="150000"/>
                  </a:lnSpc>
                  <a:defRPr/>
                </a:pPr>
                <a:r>
                  <a:rPr lang="zh-CN" altLang="en-US" sz="1400" noProof="0" dirty="0">
                    <a:ln>
                      <a:noFill/>
                    </a:ln>
                    <a:solidFill>
                      <a:schemeClr val="bg1"/>
                    </a:solidFill>
                    <a:effectLst/>
                    <a:uLnTx/>
                    <a:uFillTx/>
                    <a:cs typeface="+mn-ea"/>
                    <a:sym typeface="+mn-lt"/>
                  </a:rPr>
                  <a:t>设立世界环境日，就是要提醒全世界注意全球环境状况和人类活动对环境的危害，强调保护和改善人类环境的重要性。它反映了世界各国人民对环境问题的认识和态度，表达了人类对美好环境的向往和追求。</a:t>
                </a:r>
                <a:endParaRPr lang="zh-CN" altLang="en-US" sz="1400" kern="0" noProof="0" dirty="0">
                  <a:ln>
                    <a:noFill/>
                  </a:ln>
                  <a:solidFill>
                    <a:schemeClr val="bg1"/>
                  </a:solidFill>
                  <a:effectLst/>
                  <a:uLnTx/>
                  <a:uFillTx/>
                  <a:cs typeface="+mn-ea"/>
                  <a:sym typeface="+mn-lt"/>
                </a:endParaRPr>
              </a:p>
            </p:txBody>
          </p:sp>
          <p:sp>
            <p:nvSpPr>
              <p:cNvPr id="166" name="矩形 1"/>
              <p:cNvSpPr>
                <a:spLocks noChangeArrowheads="1"/>
              </p:cNvSpPr>
              <p:nvPr/>
            </p:nvSpPr>
            <p:spPr bwMode="auto">
              <a:xfrm>
                <a:off x="8248" y="4804"/>
                <a:ext cx="3862" cy="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lang="zh-CN" altLang="en-US" sz="1400" noProof="0" dirty="0">
                    <a:ln>
                      <a:noFill/>
                    </a:ln>
                    <a:solidFill>
                      <a:schemeClr val="bg1"/>
                    </a:solidFill>
                    <a:effectLst/>
                    <a:uLnTx/>
                    <a:uFillTx/>
                    <a:cs typeface="+mn-ea"/>
                    <a:sym typeface="+mn-lt"/>
                  </a:rPr>
                  <a:t>世界环境日也是联合国提高全球环境意识、敦促各国政府对环境问题采取行动的主要媒介之一。</a:t>
                </a:r>
                <a:endParaRPr lang="zh-CN" altLang="en-US" sz="1400" kern="0" noProof="0" dirty="0">
                  <a:ln>
                    <a:noFill/>
                  </a:ln>
                  <a:solidFill>
                    <a:schemeClr val="bg1"/>
                  </a:solidFill>
                  <a:effectLst/>
                  <a:uLnTx/>
                  <a:uFillTx/>
                  <a:cs typeface="+mn-ea"/>
                  <a:sym typeface="+mn-lt"/>
                </a:endParaRPr>
              </a:p>
            </p:txBody>
          </p:sp>
        </p:grpSp>
        <p:pic>
          <p:nvPicPr>
            <p:cNvPr id="11" name="图片 1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2188" y="3129"/>
              <a:ext cx="3119" cy="3048"/>
            </a:xfrm>
            <a:prstGeom prst="ellipse">
              <a:avLst/>
            </a:prstGeom>
          </p:spPr>
        </p:pic>
        <p:pic>
          <p:nvPicPr>
            <p:cNvPr id="10" name="图片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762" y="3129"/>
              <a:ext cx="3119" cy="3048"/>
            </a:xfrm>
            <a:prstGeom prst="ellipse">
              <a:avLst/>
            </a:prstGeom>
          </p:spPr>
        </p:pic>
      </p:grpSp>
      <p:pic>
        <p:nvPicPr>
          <p:cNvPr id="5" name="图片 4" descr="30a1936dbfd54e43dca612dbfe8c26a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120" y="217805"/>
            <a:ext cx="810895" cy="810260"/>
          </a:xfrm>
          <a:prstGeom prst="rect">
            <a:avLst/>
          </a:prstGeom>
        </p:spPr>
      </p:pic>
      <p:sp>
        <p:nvSpPr>
          <p:cNvPr id="6" name="文本框 5"/>
          <p:cNvSpPr txBox="1"/>
          <p:nvPr/>
        </p:nvSpPr>
        <p:spPr>
          <a:xfrm>
            <a:off x="1301750" y="361950"/>
            <a:ext cx="3070071" cy="523220"/>
          </a:xfrm>
          <a:prstGeom prst="rect">
            <a:avLst/>
          </a:prstGeom>
          <a:noFill/>
        </p:spPr>
        <p:txBody>
          <a:bodyPr wrap="none" rtlCol="0" anchor="t">
            <a:spAutoFit/>
          </a:bodyPr>
          <a:lstStyle/>
          <a:p>
            <a:pPr indent="0" algn="l">
              <a:buFont typeface="Arial" panose="020B0604020202020204" pitchFamily="34" charset="0"/>
              <a:buNone/>
            </a:pPr>
            <a:r>
              <a:rPr lang="zh-CN" altLang="en-US" sz="2800" b="1" dirty="0">
                <a:cs typeface="+mn-ea"/>
                <a:sym typeface="+mn-lt"/>
              </a:rPr>
              <a:t>世界环境日的内涵</a:t>
            </a:r>
            <a:endParaRPr lang="zh-CN" altLang="en-US" sz="2800" b="1">
              <a:solidFill>
                <a:srgbClr val="35240D"/>
              </a:solidFill>
              <a:cs typeface="+mn-ea"/>
              <a:sym typeface="+mn-lt"/>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par>
                          <p:cTn id="19" fill="hold">
                            <p:stCondLst>
                              <p:cond delay="1350"/>
                            </p:stCondLst>
                            <p:childTnLst>
                              <p:par>
                                <p:cTn id="20" presetID="16" presetClass="entr" presetSubtype="2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0ebad7f64e0290da805991a476a7b4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145" y="-13335"/>
            <a:ext cx="12227560" cy="6930390"/>
          </a:xfrm>
          <a:prstGeom prst="rect">
            <a:avLst/>
          </a:prstGeom>
        </p:spPr>
      </p:pic>
      <p:pic>
        <p:nvPicPr>
          <p:cNvPr id="7" name="图片 6" descr="42364ec04eeb70d0e9b442e1cd66719a"/>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342380" y="452120"/>
            <a:ext cx="6330950" cy="6358890"/>
          </a:xfrm>
          <a:prstGeom prst="rect">
            <a:avLst/>
          </a:prstGeom>
        </p:spPr>
      </p:pic>
      <p:sp>
        <p:nvSpPr>
          <p:cNvPr id="10" name="文本框 9"/>
          <p:cNvSpPr txBox="1"/>
          <p:nvPr/>
        </p:nvSpPr>
        <p:spPr>
          <a:xfrm>
            <a:off x="1431290" y="4751070"/>
            <a:ext cx="3840480" cy="829945"/>
          </a:xfrm>
          <a:prstGeom prst="rect">
            <a:avLst/>
          </a:prstGeom>
          <a:noFill/>
        </p:spPr>
        <p:txBody>
          <a:bodyPr wrap="none" rtlCol="0" anchor="t">
            <a:spAutoFit/>
          </a:bodyPr>
          <a:lstStyle/>
          <a:p>
            <a:pPr algn="ctr"/>
            <a:r>
              <a:rPr lang="zh-CN" altLang="en-US" sz="4800" b="1" dirty="0">
                <a:solidFill>
                  <a:schemeClr val="accent6"/>
                </a:solidFill>
                <a:cs typeface="+mn-ea"/>
                <a:sym typeface="+mn-lt"/>
              </a:rPr>
              <a:t>世界环境问题</a:t>
            </a:r>
          </a:p>
        </p:txBody>
      </p:sp>
      <p:cxnSp>
        <p:nvCxnSpPr>
          <p:cNvPr id="11" name="直接连接符 10"/>
          <p:cNvCxnSpPr/>
          <p:nvPr/>
        </p:nvCxnSpPr>
        <p:spPr>
          <a:xfrm>
            <a:off x="1072515" y="5732780"/>
            <a:ext cx="4450715" cy="0"/>
          </a:xfrm>
          <a:prstGeom prst="line">
            <a:avLst/>
          </a:prstGeom>
          <a:ln w="19050" cmpd="thickThin">
            <a:solidFill>
              <a:srgbClr val="35240D"/>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403350" y="387350"/>
            <a:ext cx="3685540" cy="4204970"/>
            <a:chOff x="2210" y="610"/>
            <a:chExt cx="5804" cy="6622"/>
          </a:xfrm>
        </p:grpSpPr>
        <p:pic>
          <p:nvPicPr>
            <p:cNvPr id="5" name="图片 4" descr="8d8b725598a19ef81d307cdca9660e7c"/>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210" y="610"/>
              <a:ext cx="5804" cy="6622"/>
            </a:xfrm>
            <a:prstGeom prst="rect">
              <a:avLst/>
            </a:prstGeom>
          </p:spPr>
        </p:pic>
        <p:sp>
          <p:nvSpPr>
            <p:cNvPr id="12" name="文本框 11"/>
            <p:cNvSpPr txBox="1"/>
            <p:nvPr/>
          </p:nvSpPr>
          <p:spPr>
            <a:xfrm>
              <a:off x="3246" y="4844"/>
              <a:ext cx="4070" cy="1309"/>
            </a:xfrm>
            <a:prstGeom prst="rect">
              <a:avLst/>
            </a:prstGeom>
            <a:noFill/>
          </p:spPr>
          <p:txBody>
            <a:bodyPr wrap="none" rtlCol="0">
              <a:spAutoFit/>
            </a:bodyPr>
            <a:lstStyle>
              <a:defPPr>
                <a:defRPr lang="zh-CN"/>
              </a:defPPr>
              <a:lvl1pPr algn="ctr">
                <a:defRPr sz="4800">
                  <a:solidFill>
                    <a:schemeClr val="bg1"/>
                  </a:solidFill>
                  <a:cs typeface="+mn-ea"/>
                </a:defRPr>
              </a:lvl1pPr>
            </a:lstStyle>
            <a:p>
              <a:r>
                <a:rPr lang="en-US" altLang="zh-CN" dirty="0" smtClean="0">
                  <a:sym typeface="+mn-lt"/>
                </a:rPr>
                <a:t>PART 02</a:t>
              </a:r>
              <a:endParaRPr lang="en-US" altLang="zh-CN" dirty="0">
                <a:sym typeface="+mn-lt"/>
              </a:endParaRPr>
            </a:p>
          </p:txBody>
        </p:sp>
      </p:grpSp>
      <p:sp>
        <p:nvSpPr>
          <p:cNvPr id="14" name="文本框 13"/>
          <p:cNvSpPr txBox="1"/>
          <p:nvPr/>
        </p:nvSpPr>
        <p:spPr>
          <a:xfrm>
            <a:off x="1072515" y="5908040"/>
            <a:ext cx="4263390" cy="368300"/>
          </a:xfrm>
          <a:prstGeom prst="rect">
            <a:avLst/>
          </a:prstGeom>
          <a:noFill/>
        </p:spPr>
        <p:txBody>
          <a:bodyPr wrap="square" rtlCol="0" anchor="t">
            <a:spAutoFit/>
          </a:bodyPr>
          <a:lstStyle/>
          <a:p>
            <a:pPr algn="dist"/>
            <a:r>
              <a:rPr lang="zh-CN" altLang="en-US">
                <a:solidFill>
                  <a:srgbClr val="35240D"/>
                </a:solidFill>
                <a:cs typeface="+mn-ea"/>
                <a:sym typeface="+mn-lt"/>
              </a:rPr>
              <a:t>World environmental problems</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2849"/>
                            </p:stCondLst>
                            <p:childTnLst>
                              <p:par>
                                <p:cTn id="34" presetID="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卡通爱护环境6月5日世界环境日PPT.pptx"/>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fqihris">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TotalTime>
  <Words>2012</Words>
  <Application>Microsoft Office PowerPoint</Application>
  <PresentationFormat>宽屏</PresentationFormat>
  <Paragraphs>200</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方正正黑简体</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26</cp:revision>
  <dcterms:created xsi:type="dcterms:W3CDTF">2019-05-13T07:29:00Z</dcterms:created>
  <dcterms:modified xsi:type="dcterms:W3CDTF">2023-04-17T04:38:38Z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