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85" r:id="rId3"/>
    <p:sldId id="294" r:id="rId4"/>
    <p:sldId id="289" r:id="rId5"/>
    <p:sldId id="287" r:id="rId6"/>
    <p:sldId id="295" r:id="rId7"/>
    <p:sldId id="286" r:id="rId8"/>
    <p:sldId id="288" r:id="rId9"/>
    <p:sldId id="290" r:id="rId10"/>
    <p:sldId id="291" r:id="rId11"/>
    <p:sldId id="292" r:id="rId12"/>
    <p:sldId id="296" r:id="rId13"/>
    <p:sldId id="299" r:id="rId14"/>
    <p:sldId id="300" r:id="rId15"/>
    <p:sldId id="301" r:id="rId16"/>
    <p:sldId id="302" r:id="rId17"/>
    <p:sldId id="303" r:id="rId18"/>
    <p:sldId id="297" r:id="rId19"/>
    <p:sldId id="304" r:id="rId20"/>
    <p:sldId id="305" r:id="rId21"/>
    <p:sldId id="306" r:id="rId22"/>
    <p:sldId id="307" r:id="rId23"/>
    <p:sldId id="298" r:id="rId24"/>
    <p:sldId id="308" r:id="rId25"/>
    <p:sldId id="309" r:id="rId26"/>
    <p:sldId id="29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04EB0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40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479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36961" y="659055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565136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695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81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2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73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0AB26B-2285-4AFF-A0FF-0E09AFB75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2999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98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193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491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497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661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930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721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29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sv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3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7.svg"/><Relationship Id="rId4" Type="http://schemas.openxmlformats.org/officeDocument/2006/relationships/image" Target="../media/image30.png"/><Relationship Id="rId9" Type="http://schemas.openxmlformats.org/officeDocument/2006/relationships/image" Target="../media/image4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sv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45.svg"/><Relationship Id="rId10" Type="http://schemas.openxmlformats.org/officeDocument/2006/relationships/image" Target="../media/image43.sv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48.sv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9.sv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0D3839B-1E00-43A6-ADC6-D2902E04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FC68A3-894F-45DB-BBC0-11F62DDD60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285" y="934720"/>
            <a:ext cx="10347429" cy="3149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2EC8087-CCAB-4849-A8BE-DD74831CBB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9" t="30148" b="29185"/>
          <a:stretch/>
        </p:blipFill>
        <p:spPr>
          <a:xfrm>
            <a:off x="2895600" y="3733800"/>
            <a:ext cx="6736080" cy="20270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0AE6C91-410A-4B54-9C2E-999A7583173D}"/>
              </a:ext>
            </a:extLst>
          </p:cNvPr>
          <p:cNvSpPr txBox="1"/>
          <p:nvPr/>
        </p:nvSpPr>
        <p:spPr>
          <a:xfrm>
            <a:off x="4069835" y="4144445"/>
            <a:ext cx="4655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304EB0"/>
                </a:solidFill>
                <a:cs typeface="+mn-ea"/>
                <a:sym typeface="+mn-lt"/>
              </a:rPr>
              <a:t>做个有责任的人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097F6AE-69E5-4D98-9A61-0EE3DC0D80F4}"/>
              </a:ext>
            </a:extLst>
          </p:cNvPr>
          <p:cNvSpPr/>
          <p:nvPr/>
        </p:nvSpPr>
        <p:spPr>
          <a:xfrm>
            <a:off x="860142" y="976207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AD55364-449A-4AF1-94DA-06B7F6E44B51}"/>
              </a:ext>
            </a:extLst>
          </p:cNvPr>
          <p:cNvSpPr/>
          <p:nvPr/>
        </p:nvSpPr>
        <p:spPr>
          <a:xfrm>
            <a:off x="1055745" y="976207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CC1E4CC-9A05-4D27-BAA5-3D6A535BD0F4}"/>
              </a:ext>
            </a:extLst>
          </p:cNvPr>
          <p:cNvSpPr/>
          <p:nvPr/>
        </p:nvSpPr>
        <p:spPr>
          <a:xfrm>
            <a:off x="1251348" y="976207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4597CFC-5DDD-438D-964F-CDBA8AEDFF77}"/>
              </a:ext>
            </a:extLst>
          </p:cNvPr>
          <p:cNvSpPr/>
          <p:nvPr/>
        </p:nvSpPr>
        <p:spPr>
          <a:xfrm>
            <a:off x="4546940" y="785535"/>
            <a:ext cx="558173" cy="558173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0E83521-6A3C-409E-A301-1561ACFD4F89}"/>
              </a:ext>
            </a:extLst>
          </p:cNvPr>
          <p:cNvSpPr/>
          <p:nvPr/>
        </p:nvSpPr>
        <p:spPr>
          <a:xfrm>
            <a:off x="5257579" y="785535"/>
            <a:ext cx="558173" cy="558173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EEABCDCB-57C0-4BC0-AA23-6D3D7B682DA7}"/>
              </a:ext>
            </a:extLst>
          </p:cNvPr>
          <p:cNvSpPr/>
          <p:nvPr/>
        </p:nvSpPr>
        <p:spPr>
          <a:xfrm>
            <a:off x="5968218" y="785535"/>
            <a:ext cx="558173" cy="558173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99AB5AD-DB2C-4786-A287-59788E597CBE}"/>
              </a:ext>
            </a:extLst>
          </p:cNvPr>
          <p:cNvSpPr txBox="1"/>
          <p:nvPr/>
        </p:nvSpPr>
        <p:spPr>
          <a:xfrm>
            <a:off x="4552768" y="833789"/>
            <a:ext cx="54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47A43E5-F718-47C9-9196-AC5E146F7FF4}"/>
              </a:ext>
            </a:extLst>
          </p:cNvPr>
          <p:cNvSpPr txBox="1"/>
          <p:nvPr/>
        </p:nvSpPr>
        <p:spPr>
          <a:xfrm>
            <a:off x="5263408" y="833789"/>
            <a:ext cx="54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品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A9A9475-88A7-437F-94F6-CA128D92EDB9}"/>
              </a:ext>
            </a:extLst>
          </p:cNvPr>
          <p:cNvSpPr txBox="1"/>
          <p:nvPr/>
        </p:nvSpPr>
        <p:spPr>
          <a:xfrm>
            <a:off x="5982791" y="833789"/>
            <a:ext cx="54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4E79CB0-600C-4FCD-AEB0-24870F392FF8}"/>
              </a:ext>
            </a:extLst>
          </p:cNvPr>
          <p:cNvSpPr txBox="1"/>
          <p:nvPr/>
        </p:nvSpPr>
        <p:spPr>
          <a:xfrm>
            <a:off x="4556547" y="5603888"/>
            <a:ext cx="4500368" cy="73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412750" hangingPunct="0">
              <a:lnSpc>
                <a:spcPct val="150000"/>
              </a:lnSpc>
              <a:defRPr sz="1100" b="0" kern="0">
                <a:solidFill>
                  <a:srgbClr val="304EB0"/>
                </a:solidFill>
                <a:latin typeface="+mj-ea"/>
                <a:ea typeface="+mj-ea"/>
                <a:cs typeface="+mn-ea"/>
              </a:defRPr>
            </a:lvl1pPr>
          </a:lstStyle>
          <a:p>
            <a:pPr algn="l"/>
            <a:r>
              <a:rPr dirty="0">
                <a:sym typeface="+mn-lt"/>
              </a:rPr>
              <a:t>Synergistically utilize technically sound portals with frictionless chains. Dramatically customize</a:t>
            </a:r>
            <a:r>
              <a:rPr lang="en-US" dirty="0">
                <a:sym typeface="+mn-lt"/>
              </a:rPr>
              <a:t> </a:t>
            </a:r>
            <a:r>
              <a:rPr dirty="0">
                <a:sym typeface="+mn-lt"/>
              </a:rPr>
              <a:t>empowered networks rather than goal-opportunities. 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8817E77-B6BC-45D0-9A8D-687BCC1714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8944" y="565164"/>
            <a:ext cx="2059183" cy="82208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A7D7020-0898-4592-8420-A30D1E9137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711" y="1449186"/>
            <a:ext cx="1416914" cy="565673"/>
          </a:xfrm>
          <a:prstGeom prst="rect">
            <a:avLst/>
          </a:prstGeom>
        </p:spPr>
      </p:pic>
      <p:sp>
        <p:nvSpPr>
          <p:cNvPr id="20" name="iconfont-11910-5686862">
            <a:extLst>
              <a:ext uri="{FF2B5EF4-FFF2-40B4-BE49-F238E27FC236}">
                <a16:creationId xmlns:a16="http://schemas.microsoft.com/office/drawing/2014/main" id="{F33C2840-20FF-4A53-A89C-0145D57CDF3F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2216783" y="4631905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rgbClr val="9E7F4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iconfont-11910-5686862">
            <a:extLst>
              <a:ext uri="{FF2B5EF4-FFF2-40B4-BE49-F238E27FC236}">
                <a16:creationId xmlns:a16="http://schemas.microsoft.com/office/drawing/2014/main" id="{2EE44F60-1E9B-46AB-AED0-281E4382AA81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9739411" y="4579067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rgbClr val="9E7F4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57C8EA7-3D8F-4158-A484-137D0A8B81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982" y="4059767"/>
            <a:ext cx="1972617" cy="24041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A1B40B1-1CC9-4F75-88EE-4138D574F3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3" b="-1377"/>
          <a:stretch/>
        </p:blipFill>
        <p:spPr>
          <a:xfrm>
            <a:off x="9555210" y="4140506"/>
            <a:ext cx="1869620" cy="2230784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id="{EEABCDCB-57C0-4BC0-AA23-6D3D7B682DA7}"/>
              </a:ext>
            </a:extLst>
          </p:cNvPr>
          <p:cNvSpPr/>
          <p:nvPr/>
        </p:nvSpPr>
        <p:spPr>
          <a:xfrm>
            <a:off x="6701178" y="785535"/>
            <a:ext cx="558173" cy="558173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文本框 15">
            <a:extLst>
              <a:ext uri="{FF2B5EF4-FFF2-40B4-BE49-F238E27FC236}">
                <a16:creationId xmlns:a16="http://schemas.microsoft.com/office/drawing/2014/main" id="{7A9A9475-88A7-437F-94F6-CA128D92EDB9}"/>
              </a:ext>
            </a:extLst>
          </p:cNvPr>
          <p:cNvSpPr txBox="1"/>
          <p:nvPr/>
        </p:nvSpPr>
        <p:spPr>
          <a:xfrm>
            <a:off x="6715751" y="833789"/>
            <a:ext cx="54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EEABCDCB-57C0-4BC0-AA23-6D3D7B682DA7}"/>
              </a:ext>
            </a:extLst>
          </p:cNvPr>
          <p:cNvSpPr/>
          <p:nvPr/>
        </p:nvSpPr>
        <p:spPr>
          <a:xfrm>
            <a:off x="7397850" y="785535"/>
            <a:ext cx="558173" cy="558173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文本框 15">
            <a:extLst>
              <a:ext uri="{FF2B5EF4-FFF2-40B4-BE49-F238E27FC236}">
                <a16:creationId xmlns:a16="http://schemas.microsoft.com/office/drawing/2014/main" id="{7A9A9475-88A7-437F-94F6-CA128D92EDB9}"/>
              </a:ext>
            </a:extLst>
          </p:cNvPr>
          <p:cNvSpPr txBox="1"/>
          <p:nvPr/>
        </p:nvSpPr>
        <p:spPr>
          <a:xfrm>
            <a:off x="7412423" y="833789"/>
            <a:ext cx="54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68ACE7-6765-4D45-AD11-7B2CE76C6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A0177CF-13C1-43BC-AA8D-D1FBDCE38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248" y="-277792"/>
            <a:ext cx="4572896" cy="6858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446B8198-F839-4F0B-8588-437AAA4B08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726" y="883638"/>
            <a:ext cx="5291440" cy="5414816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F830FD98-5B52-46F4-A2DA-368A8F979EE1}"/>
              </a:ext>
            </a:extLst>
          </p:cNvPr>
          <p:cNvSpPr/>
          <p:nvPr/>
        </p:nvSpPr>
        <p:spPr>
          <a:xfrm>
            <a:off x="7543586" y="2259294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CDBA278-10F9-478F-9791-B9836DC2A421}"/>
              </a:ext>
            </a:extLst>
          </p:cNvPr>
          <p:cNvSpPr/>
          <p:nvPr/>
        </p:nvSpPr>
        <p:spPr>
          <a:xfrm>
            <a:off x="8712665" y="2259294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2F3DA8-8851-4C56-A97A-26953E7E2D7A}"/>
              </a:ext>
            </a:extLst>
          </p:cNvPr>
          <p:cNvSpPr txBox="1"/>
          <p:nvPr/>
        </p:nvSpPr>
        <p:spPr>
          <a:xfrm>
            <a:off x="7553174" y="2299642"/>
            <a:ext cx="89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情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A9E91B-49DF-492B-8AEB-5FD4634C49F9}"/>
              </a:ext>
            </a:extLst>
          </p:cNvPr>
          <p:cNvSpPr txBox="1"/>
          <p:nvPr/>
        </p:nvSpPr>
        <p:spPr>
          <a:xfrm>
            <a:off x="8722254" y="2299642"/>
            <a:ext cx="89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景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EA7175F-1D11-4C0D-B20A-A37104B8B11A}"/>
              </a:ext>
            </a:extLst>
          </p:cNvPr>
          <p:cNvSpPr txBox="1"/>
          <p:nvPr/>
        </p:nvSpPr>
        <p:spPr>
          <a:xfrm>
            <a:off x="6845970" y="3217897"/>
            <a:ext cx="3224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304EB0"/>
                </a:solidFill>
                <a:cs typeface="+mn-ea"/>
                <a:sym typeface="+mn-lt"/>
              </a:rPr>
              <a:t>一个不负责任的人是可怜又可恨的，他的行为将会给他人、社会带来痛苦与伤害！甚至最终遭人唾弃！</a:t>
            </a:r>
          </a:p>
        </p:txBody>
      </p:sp>
    </p:spTree>
    <p:extLst>
      <p:ext uri="{BB962C8B-B14F-4D97-AF65-F5344CB8AC3E}">
        <p14:creationId xmlns:p14="http://schemas.microsoft.com/office/powerpoint/2010/main" val="716477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2CF8EDA-56DD-4907-BBCD-4701EEB5F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3884978-4A05-4BD9-8BBD-4F5E7DB3E4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0462" y="914400"/>
            <a:ext cx="4572896" cy="55616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9EFEDDB-A880-45B7-B3E6-6F0A70D654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642" y="1145895"/>
            <a:ext cx="7685784" cy="533014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7E61AF9-8898-44C0-8041-07201F6A17C0}"/>
              </a:ext>
            </a:extLst>
          </p:cNvPr>
          <p:cNvSpPr txBox="1"/>
          <p:nvPr/>
        </p:nvSpPr>
        <p:spPr>
          <a:xfrm>
            <a:off x="1507812" y="3437241"/>
            <a:ext cx="44138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04EB0"/>
                </a:solidFill>
                <a:cs typeface="+mn-ea"/>
                <a:sym typeface="+mn-lt"/>
              </a:rPr>
              <a:t>当前一些中学生对自己、对家庭、对他人、对集体、对社会的责任意识逐渐淡漠。对自己没有责任，得过且过，不思进取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AEC686F-7677-4CE2-9383-81D57767BB70}"/>
              </a:ext>
            </a:extLst>
          </p:cNvPr>
          <p:cNvSpPr/>
          <p:nvPr/>
        </p:nvSpPr>
        <p:spPr>
          <a:xfrm>
            <a:off x="1704309" y="1486910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A8F3EAE-F259-4948-8DBF-746A6BADE97C}"/>
              </a:ext>
            </a:extLst>
          </p:cNvPr>
          <p:cNvSpPr/>
          <p:nvPr/>
        </p:nvSpPr>
        <p:spPr>
          <a:xfrm>
            <a:off x="2873388" y="1486910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F511A78-2F08-4495-A8A2-B0C9BA676E68}"/>
              </a:ext>
            </a:extLst>
          </p:cNvPr>
          <p:cNvSpPr/>
          <p:nvPr/>
        </p:nvSpPr>
        <p:spPr>
          <a:xfrm>
            <a:off x="4042466" y="1486908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88A1859-3273-4DC9-8654-F9CD62641753}"/>
              </a:ext>
            </a:extLst>
          </p:cNvPr>
          <p:cNvSpPr txBox="1"/>
          <p:nvPr/>
        </p:nvSpPr>
        <p:spPr>
          <a:xfrm>
            <a:off x="1713897" y="1527258"/>
            <a:ext cx="89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责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ACCBB3-02FD-4401-9C57-AB00DBA1DD45}"/>
              </a:ext>
            </a:extLst>
          </p:cNvPr>
          <p:cNvSpPr txBox="1"/>
          <p:nvPr/>
        </p:nvSpPr>
        <p:spPr>
          <a:xfrm>
            <a:off x="2882977" y="1527258"/>
            <a:ext cx="899077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任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52FE87C-84C3-4CD3-8B44-446B09EC1E3F}"/>
              </a:ext>
            </a:extLst>
          </p:cNvPr>
          <p:cNvSpPr txBox="1"/>
          <p:nvPr/>
        </p:nvSpPr>
        <p:spPr>
          <a:xfrm>
            <a:off x="4066440" y="1530109"/>
            <a:ext cx="89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表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4D2B943-9563-4285-A03B-6B0315CE6A00}"/>
              </a:ext>
            </a:extLst>
          </p:cNvPr>
          <p:cNvSpPr/>
          <p:nvPr/>
        </p:nvSpPr>
        <p:spPr>
          <a:xfrm>
            <a:off x="5179939" y="1486908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F353D3D-455D-4375-82B0-D5CF3758F569}"/>
              </a:ext>
            </a:extLst>
          </p:cNvPr>
          <p:cNvSpPr txBox="1"/>
          <p:nvPr/>
        </p:nvSpPr>
        <p:spPr>
          <a:xfrm>
            <a:off x="5203913" y="1530109"/>
            <a:ext cx="89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现</a:t>
            </a:r>
          </a:p>
        </p:txBody>
      </p:sp>
    </p:spTree>
    <p:extLst>
      <p:ext uri="{BB962C8B-B14F-4D97-AF65-F5344CB8AC3E}">
        <p14:creationId xmlns:p14="http://schemas.microsoft.com/office/powerpoint/2010/main" val="2255477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F94A799-BABA-42A7-B5A0-4D43FABA6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DE3E504-8977-4ADE-B570-D9E2A5C7A189}"/>
              </a:ext>
            </a:extLst>
          </p:cNvPr>
          <p:cNvSpPr/>
          <p:nvPr/>
        </p:nvSpPr>
        <p:spPr>
          <a:xfrm>
            <a:off x="598025" y="564266"/>
            <a:ext cx="10995949" cy="5729468"/>
          </a:xfrm>
          <a:prstGeom prst="roundRect">
            <a:avLst>
              <a:gd name="adj" fmla="val 12223"/>
            </a:avLst>
          </a:prstGeom>
          <a:solidFill>
            <a:schemeClr val="bg1"/>
          </a:solidFill>
          <a:ln w="76200">
            <a:solidFill>
              <a:srgbClr val="304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21F24D-ECCA-45EA-8241-7AB343E46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165" y="862630"/>
            <a:ext cx="4379668" cy="12539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9FBD597-3D4A-4084-A0D5-7472FA9A6AA1}"/>
              </a:ext>
            </a:extLst>
          </p:cNvPr>
          <p:cNvSpPr txBox="1"/>
          <p:nvPr/>
        </p:nvSpPr>
        <p:spPr>
          <a:xfrm>
            <a:off x="4747636" y="1130782"/>
            <a:ext cx="269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304EB0"/>
                </a:solidFill>
                <a:cs typeface="+mn-ea"/>
                <a:sym typeface="+mn-lt"/>
              </a:rPr>
              <a:t>做个有责任的人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507215D-B9FA-4171-925A-8F557664FE4E}"/>
              </a:ext>
            </a:extLst>
          </p:cNvPr>
          <p:cNvSpPr/>
          <p:nvPr/>
        </p:nvSpPr>
        <p:spPr>
          <a:xfrm>
            <a:off x="4481251" y="1386175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B0D6428-FEAF-443A-86A9-77A1500D4DA0}"/>
              </a:ext>
            </a:extLst>
          </p:cNvPr>
          <p:cNvSpPr/>
          <p:nvPr/>
        </p:nvSpPr>
        <p:spPr>
          <a:xfrm>
            <a:off x="7503900" y="1386174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F5ACFB8-2A33-4F20-8317-4FF06D9C27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6" y="802398"/>
            <a:ext cx="3678633" cy="367863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7B4A05B-03DE-49A8-B5F2-E4C90DC26857}"/>
              </a:ext>
            </a:extLst>
          </p:cNvPr>
          <p:cNvSpPr txBox="1"/>
          <p:nvPr/>
        </p:nvSpPr>
        <p:spPr>
          <a:xfrm>
            <a:off x="2034520" y="2431186"/>
            <a:ext cx="2012452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304EB0"/>
                </a:solidFill>
                <a:cs typeface="+mn-ea"/>
                <a:sym typeface="+mn-lt"/>
              </a:rPr>
              <a:t>1.</a:t>
            </a:r>
            <a:r>
              <a:rPr lang="zh-CN" altLang="en-US" sz="2000" dirty="0">
                <a:solidFill>
                  <a:srgbClr val="304EB0"/>
                </a:solidFill>
                <a:cs typeface="+mn-ea"/>
                <a:sym typeface="+mn-lt"/>
              </a:rPr>
              <a:t>答应别人的事，努力做到。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66D06D0-9560-4B9F-A3A6-A56E42AFC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536" y="1508717"/>
            <a:ext cx="4704110" cy="470411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B6C0E5E-48D8-4599-BB38-D0142D0F11C8}"/>
              </a:ext>
            </a:extLst>
          </p:cNvPr>
          <p:cNvSpPr txBox="1"/>
          <p:nvPr/>
        </p:nvSpPr>
        <p:spPr>
          <a:xfrm>
            <a:off x="5635772" y="3450719"/>
            <a:ext cx="2307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304EB0"/>
                </a:solidFill>
                <a:cs typeface="+mn-ea"/>
                <a:sym typeface="+mn-lt"/>
              </a:rPr>
              <a:t>3.</a:t>
            </a:r>
            <a:r>
              <a:rPr lang="zh-CN" altLang="en-US" sz="2000" dirty="0">
                <a:solidFill>
                  <a:srgbClr val="304EB0"/>
                </a:solidFill>
                <a:cs typeface="+mn-ea"/>
                <a:sym typeface="+mn-lt"/>
              </a:rPr>
              <a:t>无意中损害了班级的公物能尽快修理或主动赔偿。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266FCBD-4D58-48CD-84C1-B78E66081A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261" y="2834984"/>
            <a:ext cx="3678633" cy="367863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E0AFE34-19CD-4E7B-99CD-C01461B32BAB}"/>
              </a:ext>
            </a:extLst>
          </p:cNvPr>
          <p:cNvSpPr txBox="1"/>
          <p:nvPr/>
        </p:nvSpPr>
        <p:spPr>
          <a:xfrm>
            <a:off x="2395959" y="4463772"/>
            <a:ext cx="2319888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304EB0"/>
                </a:solidFill>
                <a:cs typeface="+mn-ea"/>
                <a:sym typeface="+mn-lt"/>
              </a:rPr>
              <a:t>2.</a:t>
            </a:r>
            <a:r>
              <a:rPr lang="zh-CN" altLang="en-US" sz="2000" dirty="0">
                <a:solidFill>
                  <a:srgbClr val="304EB0"/>
                </a:solidFill>
                <a:cs typeface="+mn-ea"/>
                <a:sym typeface="+mn-lt"/>
              </a:rPr>
              <a:t>主动弯下腰捡起掉在地上的纸屑。</a:t>
            </a:r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BD443E59-8230-42A7-844A-13325226AF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17642" y="2403080"/>
            <a:ext cx="2828076" cy="193705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BE23ADE-07DD-4E64-B9D0-1362B4F93B4C}"/>
              </a:ext>
            </a:extLst>
          </p:cNvPr>
          <p:cNvSpPr txBox="1"/>
          <p:nvPr/>
        </p:nvSpPr>
        <p:spPr>
          <a:xfrm>
            <a:off x="8116255" y="2403080"/>
            <a:ext cx="2647499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负责任的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具体表现</a:t>
            </a:r>
          </a:p>
        </p:txBody>
      </p:sp>
    </p:spTree>
    <p:extLst>
      <p:ext uri="{BB962C8B-B14F-4D97-AF65-F5344CB8AC3E}">
        <p14:creationId xmlns:p14="http://schemas.microsoft.com/office/powerpoint/2010/main" val="560465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/>
      <p:bldP spid="19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F94A799-BABA-42A7-B5A0-4D43FABA6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DE3E504-8977-4ADE-B570-D9E2A5C7A189}"/>
              </a:ext>
            </a:extLst>
          </p:cNvPr>
          <p:cNvSpPr/>
          <p:nvPr/>
        </p:nvSpPr>
        <p:spPr>
          <a:xfrm>
            <a:off x="598025" y="564266"/>
            <a:ext cx="10995949" cy="5729468"/>
          </a:xfrm>
          <a:prstGeom prst="roundRect">
            <a:avLst>
              <a:gd name="adj" fmla="val 12223"/>
            </a:avLst>
          </a:prstGeom>
          <a:solidFill>
            <a:schemeClr val="bg1"/>
          </a:solidFill>
          <a:ln w="76200">
            <a:solidFill>
              <a:srgbClr val="304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21F24D-ECCA-45EA-8241-7AB343E46E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165" y="862630"/>
            <a:ext cx="4379668" cy="12539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9FBD597-3D4A-4084-A0D5-7472FA9A6AA1}"/>
              </a:ext>
            </a:extLst>
          </p:cNvPr>
          <p:cNvSpPr txBox="1"/>
          <p:nvPr/>
        </p:nvSpPr>
        <p:spPr>
          <a:xfrm>
            <a:off x="4747636" y="1130782"/>
            <a:ext cx="269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304EB0"/>
                </a:solidFill>
                <a:cs typeface="+mn-ea"/>
                <a:sym typeface="+mn-lt"/>
              </a:rPr>
              <a:t>做个有责任的人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507215D-B9FA-4171-925A-8F557664FE4E}"/>
              </a:ext>
            </a:extLst>
          </p:cNvPr>
          <p:cNvSpPr/>
          <p:nvPr/>
        </p:nvSpPr>
        <p:spPr>
          <a:xfrm>
            <a:off x="4481251" y="1386175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B0D6428-FEAF-443A-86A9-77A1500D4DA0}"/>
              </a:ext>
            </a:extLst>
          </p:cNvPr>
          <p:cNvSpPr/>
          <p:nvPr/>
        </p:nvSpPr>
        <p:spPr>
          <a:xfrm>
            <a:off x="7503900" y="1386174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ECBB111E-9DA8-4F37-A3BA-9494BA57F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9874" y="2242764"/>
            <a:ext cx="3641412" cy="348445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5CA31D3-D55E-4D5E-996E-EC34C9049C8A}"/>
              </a:ext>
            </a:extLst>
          </p:cNvPr>
          <p:cNvSpPr txBox="1"/>
          <p:nvPr/>
        </p:nvSpPr>
        <p:spPr>
          <a:xfrm>
            <a:off x="1919450" y="2680832"/>
            <a:ext cx="2307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4.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班级、学校的荣辱看成自己的责任。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FFFD21B-A9A5-490C-B97C-E45E36863E1F}"/>
              </a:ext>
            </a:extLst>
          </p:cNvPr>
          <p:cNvSpPr txBox="1"/>
          <p:nvPr/>
        </p:nvSpPr>
        <p:spPr>
          <a:xfrm>
            <a:off x="3132044" y="3984991"/>
            <a:ext cx="145263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5.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主动将黑板擦干净。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ED883D5-EE3D-4E6E-B338-FD3FF551774C}"/>
              </a:ext>
            </a:extLst>
          </p:cNvPr>
          <p:cNvSpPr/>
          <p:nvPr/>
        </p:nvSpPr>
        <p:spPr>
          <a:xfrm>
            <a:off x="5771491" y="2863281"/>
            <a:ext cx="567644" cy="567644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6" name="îṧľíḋe">
            <a:extLst>
              <a:ext uri="{FF2B5EF4-FFF2-40B4-BE49-F238E27FC236}">
                <a16:creationId xmlns:a16="http://schemas.microsoft.com/office/drawing/2014/main" id="{8B85F52D-4CD1-43F2-A9F0-BC36D05432A8}"/>
              </a:ext>
            </a:extLst>
          </p:cNvPr>
          <p:cNvSpPr/>
          <p:nvPr/>
        </p:nvSpPr>
        <p:spPr bwMode="auto">
          <a:xfrm>
            <a:off x="5679311" y="2777481"/>
            <a:ext cx="739244" cy="739244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rot="0" spcFirstLastPara="0" vert="horz" wrap="squar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</a:p>
        </p:txBody>
      </p:sp>
      <p:grpSp>
        <p:nvGrpSpPr>
          <p:cNvPr id="17" name="íš1iḓê">
            <a:extLst>
              <a:ext uri="{FF2B5EF4-FFF2-40B4-BE49-F238E27FC236}">
                <a16:creationId xmlns:a16="http://schemas.microsoft.com/office/drawing/2014/main" id="{C97BAFCD-B7EF-4BA7-8C0F-0EFAC66E61D6}"/>
              </a:ext>
            </a:extLst>
          </p:cNvPr>
          <p:cNvGrpSpPr/>
          <p:nvPr/>
        </p:nvGrpSpPr>
        <p:grpSpPr>
          <a:xfrm>
            <a:off x="6523108" y="3038480"/>
            <a:ext cx="194460" cy="234124"/>
            <a:chOff x="6932220" y="2026513"/>
            <a:chExt cx="194460" cy="234124"/>
          </a:xfrm>
          <a:solidFill>
            <a:srgbClr val="304EB0"/>
          </a:solidFill>
        </p:grpSpPr>
        <p:sp>
          <p:nvSpPr>
            <p:cNvPr id="18" name="i$ļíḓe">
              <a:extLst>
                <a:ext uri="{FF2B5EF4-FFF2-40B4-BE49-F238E27FC236}">
                  <a16:creationId xmlns:a16="http://schemas.microsoft.com/office/drawing/2014/main" id="{49A35260-7E57-42C7-9F0B-609F44115A91}"/>
                </a:ext>
              </a:extLst>
            </p:cNvPr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304EB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9" name="ïṧḷïḓê">
              <a:extLst>
                <a:ext uri="{FF2B5EF4-FFF2-40B4-BE49-F238E27FC236}">
                  <a16:creationId xmlns:a16="http://schemas.microsoft.com/office/drawing/2014/main" id="{DEC1BE40-4BFD-40AD-97A7-B9519621A853}"/>
                </a:ext>
              </a:extLst>
            </p:cNvPr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solidFill>
                <a:srgbClr val="304EB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FAB6DB1F-0AD5-44AC-9CEB-C9FE841674E4}"/>
              </a:ext>
            </a:extLst>
          </p:cNvPr>
          <p:cNvSpPr txBox="1"/>
          <p:nvPr/>
        </p:nvSpPr>
        <p:spPr>
          <a:xfrm>
            <a:off x="6937160" y="2593436"/>
            <a:ext cx="3977767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04EB0"/>
                </a:solidFill>
                <a:cs typeface="+mn-ea"/>
                <a:sym typeface="+mn-lt"/>
              </a:rPr>
              <a:t>如果最后一个离开教室，关好门窗，关闭水电。 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2418608F-70C1-4A0F-8BDB-2A161A366C77}"/>
              </a:ext>
            </a:extLst>
          </p:cNvPr>
          <p:cNvSpPr/>
          <p:nvPr/>
        </p:nvSpPr>
        <p:spPr>
          <a:xfrm>
            <a:off x="5771491" y="4251785"/>
            <a:ext cx="567644" cy="567644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22" name="îṧľíḋe">
            <a:extLst>
              <a:ext uri="{FF2B5EF4-FFF2-40B4-BE49-F238E27FC236}">
                <a16:creationId xmlns:a16="http://schemas.microsoft.com/office/drawing/2014/main" id="{8838FDF6-E440-479D-8585-AA3544AF535A}"/>
              </a:ext>
            </a:extLst>
          </p:cNvPr>
          <p:cNvSpPr/>
          <p:nvPr/>
        </p:nvSpPr>
        <p:spPr bwMode="auto">
          <a:xfrm>
            <a:off x="5679311" y="4165985"/>
            <a:ext cx="739244" cy="739244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rot="0" spcFirstLastPara="0" vert="horz" wrap="squar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07</a:t>
            </a:r>
          </a:p>
        </p:txBody>
      </p:sp>
      <p:grpSp>
        <p:nvGrpSpPr>
          <p:cNvPr id="23" name="íš1iḓê">
            <a:extLst>
              <a:ext uri="{FF2B5EF4-FFF2-40B4-BE49-F238E27FC236}">
                <a16:creationId xmlns:a16="http://schemas.microsoft.com/office/drawing/2014/main" id="{5A823B70-6477-49C9-936D-0C4636465FD5}"/>
              </a:ext>
            </a:extLst>
          </p:cNvPr>
          <p:cNvGrpSpPr/>
          <p:nvPr/>
        </p:nvGrpSpPr>
        <p:grpSpPr>
          <a:xfrm>
            <a:off x="6523108" y="4426984"/>
            <a:ext cx="194460" cy="234124"/>
            <a:chOff x="6932220" y="2026513"/>
            <a:chExt cx="194460" cy="234124"/>
          </a:xfrm>
          <a:solidFill>
            <a:srgbClr val="304EB0"/>
          </a:solidFill>
        </p:grpSpPr>
        <p:sp>
          <p:nvSpPr>
            <p:cNvPr id="24" name="i$ļíḓe">
              <a:extLst>
                <a:ext uri="{FF2B5EF4-FFF2-40B4-BE49-F238E27FC236}">
                  <a16:creationId xmlns:a16="http://schemas.microsoft.com/office/drawing/2014/main" id="{8B7B4AE4-7BFC-4B3D-97D0-645CD99A6F46}"/>
                </a:ext>
              </a:extLst>
            </p:cNvPr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304EB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5" name="ïṧḷïḓê">
              <a:extLst>
                <a:ext uri="{FF2B5EF4-FFF2-40B4-BE49-F238E27FC236}">
                  <a16:creationId xmlns:a16="http://schemas.microsoft.com/office/drawing/2014/main" id="{64194C97-182F-42B6-8C37-851B25142AD5}"/>
                </a:ext>
              </a:extLst>
            </p:cNvPr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solidFill>
                <a:srgbClr val="304EB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AEAE1AC8-BFDB-4481-96E4-88F213F86568}"/>
              </a:ext>
            </a:extLst>
          </p:cNvPr>
          <p:cNvSpPr txBox="1"/>
          <p:nvPr/>
        </p:nvSpPr>
        <p:spPr>
          <a:xfrm>
            <a:off x="6947980" y="4090567"/>
            <a:ext cx="3977767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04EB0"/>
                </a:solidFill>
                <a:cs typeface="+mn-ea"/>
                <a:sym typeface="+mn-lt"/>
              </a:rPr>
              <a:t>在家应主动帮劳累的父母承担家务。</a:t>
            </a:r>
          </a:p>
        </p:txBody>
      </p:sp>
    </p:spTree>
    <p:extLst>
      <p:ext uri="{BB962C8B-B14F-4D97-AF65-F5344CB8AC3E}">
        <p14:creationId xmlns:p14="http://schemas.microsoft.com/office/powerpoint/2010/main" val="1710176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  <p:bldP spid="21" grpId="0" animBg="1"/>
      <p:bldP spid="2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F94A799-BABA-42A7-B5A0-4D43FABA6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DE3E504-8977-4ADE-B570-D9E2A5C7A189}"/>
              </a:ext>
            </a:extLst>
          </p:cNvPr>
          <p:cNvSpPr/>
          <p:nvPr/>
        </p:nvSpPr>
        <p:spPr>
          <a:xfrm>
            <a:off x="598025" y="564266"/>
            <a:ext cx="10995949" cy="5729468"/>
          </a:xfrm>
          <a:prstGeom prst="roundRect">
            <a:avLst>
              <a:gd name="adj" fmla="val 12223"/>
            </a:avLst>
          </a:prstGeom>
          <a:solidFill>
            <a:schemeClr val="bg1"/>
          </a:solidFill>
          <a:ln w="76200">
            <a:solidFill>
              <a:srgbClr val="304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21F24D-ECCA-45EA-8241-7AB343E46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165" y="862630"/>
            <a:ext cx="4379668" cy="12539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9FBD597-3D4A-4084-A0D5-7472FA9A6AA1}"/>
              </a:ext>
            </a:extLst>
          </p:cNvPr>
          <p:cNvSpPr txBox="1"/>
          <p:nvPr/>
        </p:nvSpPr>
        <p:spPr>
          <a:xfrm>
            <a:off x="4747636" y="1130782"/>
            <a:ext cx="269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304EB0"/>
                </a:solidFill>
                <a:cs typeface="+mn-ea"/>
                <a:sym typeface="+mn-lt"/>
              </a:rPr>
              <a:t>做个有责任的人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507215D-B9FA-4171-925A-8F557664FE4E}"/>
              </a:ext>
            </a:extLst>
          </p:cNvPr>
          <p:cNvSpPr/>
          <p:nvPr/>
        </p:nvSpPr>
        <p:spPr>
          <a:xfrm>
            <a:off x="4481251" y="1386175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B0D6428-FEAF-443A-86A9-77A1500D4DA0}"/>
              </a:ext>
            </a:extLst>
          </p:cNvPr>
          <p:cNvSpPr/>
          <p:nvPr/>
        </p:nvSpPr>
        <p:spPr>
          <a:xfrm>
            <a:off x="7503900" y="1386174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97E77E5F-22B0-4C9C-8240-5E628FCE18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6003" y="2685271"/>
            <a:ext cx="2574222" cy="271635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A1849DA-750D-47D5-8684-1487B1F50D22}"/>
              </a:ext>
            </a:extLst>
          </p:cNvPr>
          <p:cNvSpPr txBox="1"/>
          <p:nvPr/>
        </p:nvSpPr>
        <p:spPr>
          <a:xfrm>
            <a:off x="8092726" y="3082620"/>
            <a:ext cx="2647499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304EB0"/>
                </a:solidFill>
                <a:cs typeface="+mn-ea"/>
                <a:sym typeface="+mn-lt"/>
              </a:rPr>
              <a:t>负责任的</a:t>
            </a:r>
            <a:endParaRPr lang="en-US" altLang="zh-CN" sz="2800" dirty="0">
              <a:solidFill>
                <a:srgbClr val="304EB0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304EB0"/>
                </a:solidFill>
                <a:cs typeface="+mn-ea"/>
                <a:sym typeface="+mn-lt"/>
              </a:rPr>
              <a:t>具体表现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6D2A0B8-7504-4513-B88D-2EE39EC98396}"/>
              </a:ext>
            </a:extLst>
          </p:cNvPr>
          <p:cNvSpPr/>
          <p:nvPr/>
        </p:nvSpPr>
        <p:spPr>
          <a:xfrm>
            <a:off x="1708817" y="2909955"/>
            <a:ext cx="567644" cy="567644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3" name="îṧľíḋe">
            <a:extLst>
              <a:ext uri="{FF2B5EF4-FFF2-40B4-BE49-F238E27FC236}">
                <a16:creationId xmlns:a16="http://schemas.microsoft.com/office/drawing/2014/main" id="{C206D265-59B4-4675-81B3-09EB7842BA35}"/>
              </a:ext>
            </a:extLst>
          </p:cNvPr>
          <p:cNvSpPr/>
          <p:nvPr/>
        </p:nvSpPr>
        <p:spPr bwMode="auto">
          <a:xfrm>
            <a:off x="1616637" y="2824155"/>
            <a:ext cx="739244" cy="739244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rot="0" spcFirstLastPara="0" vert="horz" wrap="squar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08</a:t>
            </a:r>
          </a:p>
        </p:txBody>
      </p:sp>
      <p:grpSp>
        <p:nvGrpSpPr>
          <p:cNvPr id="14" name="íš1iḓê">
            <a:extLst>
              <a:ext uri="{FF2B5EF4-FFF2-40B4-BE49-F238E27FC236}">
                <a16:creationId xmlns:a16="http://schemas.microsoft.com/office/drawing/2014/main" id="{D8FF86F0-7AA1-4333-8250-77CC7CE46E3F}"/>
              </a:ext>
            </a:extLst>
          </p:cNvPr>
          <p:cNvGrpSpPr/>
          <p:nvPr/>
        </p:nvGrpSpPr>
        <p:grpSpPr>
          <a:xfrm>
            <a:off x="2460434" y="3085154"/>
            <a:ext cx="194460" cy="234124"/>
            <a:chOff x="6932220" y="2026513"/>
            <a:chExt cx="194460" cy="234124"/>
          </a:xfrm>
          <a:solidFill>
            <a:srgbClr val="304EB0"/>
          </a:solidFill>
        </p:grpSpPr>
        <p:sp>
          <p:nvSpPr>
            <p:cNvPr id="15" name="i$ļíḓe">
              <a:extLst>
                <a:ext uri="{FF2B5EF4-FFF2-40B4-BE49-F238E27FC236}">
                  <a16:creationId xmlns:a16="http://schemas.microsoft.com/office/drawing/2014/main" id="{29E3393C-85D1-47E1-8D8E-BEFE3932B1A1}"/>
                </a:ext>
              </a:extLst>
            </p:cNvPr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304EB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" name="ïṧḷïḓê">
              <a:extLst>
                <a:ext uri="{FF2B5EF4-FFF2-40B4-BE49-F238E27FC236}">
                  <a16:creationId xmlns:a16="http://schemas.microsoft.com/office/drawing/2014/main" id="{8E8EAC54-28C5-430C-8334-6676D09364B9}"/>
                </a:ext>
              </a:extLst>
            </p:cNvPr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solidFill>
                <a:srgbClr val="304EB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C6770C7B-0A83-496C-B508-7B680C81AE9C}"/>
              </a:ext>
            </a:extLst>
          </p:cNvPr>
          <p:cNvSpPr txBox="1"/>
          <p:nvPr/>
        </p:nvSpPr>
        <p:spPr>
          <a:xfrm>
            <a:off x="2874486" y="2640110"/>
            <a:ext cx="4732837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04EB0"/>
                </a:solidFill>
                <a:cs typeface="+mn-ea"/>
                <a:sym typeface="+mn-lt"/>
              </a:rPr>
              <a:t>上课专心听讲，积极思考，踊跃发言，课后认真完成各科作业。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A7B0B96A-B80C-4742-808C-6FC6A80F6505}"/>
              </a:ext>
            </a:extLst>
          </p:cNvPr>
          <p:cNvSpPr/>
          <p:nvPr/>
        </p:nvSpPr>
        <p:spPr>
          <a:xfrm>
            <a:off x="1708817" y="4298459"/>
            <a:ext cx="567644" cy="567644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9" name="îṧľíḋe">
            <a:extLst>
              <a:ext uri="{FF2B5EF4-FFF2-40B4-BE49-F238E27FC236}">
                <a16:creationId xmlns:a16="http://schemas.microsoft.com/office/drawing/2014/main" id="{319ED967-678F-43D3-886F-D6527D358846}"/>
              </a:ext>
            </a:extLst>
          </p:cNvPr>
          <p:cNvSpPr/>
          <p:nvPr/>
        </p:nvSpPr>
        <p:spPr bwMode="auto">
          <a:xfrm>
            <a:off x="1616637" y="4212659"/>
            <a:ext cx="739244" cy="739244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rot="0" spcFirstLastPara="0" vert="horz" wrap="squar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09</a:t>
            </a:r>
          </a:p>
        </p:txBody>
      </p:sp>
      <p:grpSp>
        <p:nvGrpSpPr>
          <p:cNvPr id="20" name="íš1iḓê">
            <a:extLst>
              <a:ext uri="{FF2B5EF4-FFF2-40B4-BE49-F238E27FC236}">
                <a16:creationId xmlns:a16="http://schemas.microsoft.com/office/drawing/2014/main" id="{08E0BE3A-7CC7-42E4-A2C7-FA66803FB8B1}"/>
              </a:ext>
            </a:extLst>
          </p:cNvPr>
          <p:cNvGrpSpPr/>
          <p:nvPr/>
        </p:nvGrpSpPr>
        <p:grpSpPr>
          <a:xfrm>
            <a:off x="2460434" y="4473658"/>
            <a:ext cx="194460" cy="234124"/>
            <a:chOff x="6932220" y="2026513"/>
            <a:chExt cx="194460" cy="234124"/>
          </a:xfrm>
          <a:solidFill>
            <a:srgbClr val="304EB0"/>
          </a:solidFill>
        </p:grpSpPr>
        <p:sp>
          <p:nvSpPr>
            <p:cNvPr id="21" name="i$ļíḓe">
              <a:extLst>
                <a:ext uri="{FF2B5EF4-FFF2-40B4-BE49-F238E27FC236}">
                  <a16:creationId xmlns:a16="http://schemas.microsoft.com/office/drawing/2014/main" id="{7BD97C7C-AADC-40F8-9FA8-4FA84319C549}"/>
                </a:ext>
              </a:extLst>
            </p:cNvPr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304EB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2" name="ïṧḷïḓê">
              <a:extLst>
                <a:ext uri="{FF2B5EF4-FFF2-40B4-BE49-F238E27FC236}">
                  <a16:creationId xmlns:a16="http://schemas.microsoft.com/office/drawing/2014/main" id="{0E6211CC-1F8E-4C9F-9EB5-AA25DE36474D}"/>
                </a:ext>
              </a:extLst>
            </p:cNvPr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solidFill>
                <a:srgbClr val="304EB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2797163D-58C6-482F-888A-BE94A0575555}"/>
              </a:ext>
            </a:extLst>
          </p:cNvPr>
          <p:cNvSpPr txBox="1"/>
          <p:nvPr/>
        </p:nvSpPr>
        <p:spPr>
          <a:xfrm>
            <a:off x="2885306" y="4137241"/>
            <a:ext cx="3977767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04EB0"/>
                </a:solidFill>
                <a:cs typeface="+mn-ea"/>
                <a:sym typeface="+mn-lt"/>
              </a:rPr>
              <a:t>主动打扫卫生，营造干净整洁的学习环境。</a:t>
            </a:r>
          </a:p>
        </p:txBody>
      </p:sp>
    </p:spTree>
    <p:extLst>
      <p:ext uri="{BB962C8B-B14F-4D97-AF65-F5344CB8AC3E}">
        <p14:creationId xmlns:p14="http://schemas.microsoft.com/office/powerpoint/2010/main" val="536509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7" grpId="0"/>
      <p:bldP spid="18" grpId="0" animBg="1"/>
      <p:bldP spid="19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F94A799-BABA-42A7-B5A0-4D43FABA6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DE3E504-8977-4ADE-B570-D9E2A5C7A189}"/>
              </a:ext>
            </a:extLst>
          </p:cNvPr>
          <p:cNvSpPr/>
          <p:nvPr/>
        </p:nvSpPr>
        <p:spPr>
          <a:xfrm>
            <a:off x="598025" y="564266"/>
            <a:ext cx="10995949" cy="5729468"/>
          </a:xfrm>
          <a:prstGeom prst="roundRect">
            <a:avLst>
              <a:gd name="adj" fmla="val 12223"/>
            </a:avLst>
          </a:prstGeom>
          <a:solidFill>
            <a:schemeClr val="bg1"/>
          </a:solidFill>
          <a:ln w="76200">
            <a:solidFill>
              <a:srgbClr val="304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21F24D-ECCA-45EA-8241-7AB343E46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165" y="862630"/>
            <a:ext cx="4379668" cy="12539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9FBD597-3D4A-4084-A0D5-7472FA9A6AA1}"/>
              </a:ext>
            </a:extLst>
          </p:cNvPr>
          <p:cNvSpPr txBox="1"/>
          <p:nvPr/>
        </p:nvSpPr>
        <p:spPr>
          <a:xfrm>
            <a:off x="4747636" y="1130782"/>
            <a:ext cx="269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304EB0"/>
                </a:solidFill>
                <a:cs typeface="+mn-ea"/>
                <a:sym typeface="+mn-lt"/>
              </a:rPr>
              <a:t>做个有责任的人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507215D-B9FA-4171-925A-8F557664FE4E}"/>
              </a:ext>
            </a:extLst>
          </p:cNvPr>
          <p:cNvSpPr/>
          <p:nvPr/>
        </p:nvSpPr>
        <p:spPr>
          <a:xfrm>
            <a:off x="4481251" y="1386175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B0D6428-FEAF-443A-86A9-77A1500D4DA0}"/>
              </a:ext>
            </a:extLst>
          </p:cNvPr>
          <p:cNvSpPr/>
          <p:nvPr/>
        </p:nvSpPr>
        <p:spPr>
          <a:xfrm>
            <a:off x="7503900" y="1386174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200DAFF8-F20C-42F8-8FE5-E302AA1CE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3112" y="2218268"/>
            <a:ext cx="3154524" cy="357512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7AA4327-6ACC-4B6C-9D95-CD4454AC478C}"/>
              </a:ext>
            </a:extLst>
          </p:cNvPr>
          <p:cNvSpPr txBox="1"/>
          <p:nvPr/>
        </p:nvSpPr>
        <p:spPr>
          <a:xfrm>
            <a:off x="1833752" y="2554177"/>
            <a:ext cx="2647499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rgbClr val="304E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思考！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0CA2E7-0FC0-49F5-A1D2-9B7AD8B4365F}"/>
              </a:ext>
            </a:extLst>
          </p:cNvPr>
          <p:cNvSpPr txBox="1"/>
          <p:nvPr/>
        </p:nvSpPr>
        <p:spPr>
          <a:xfrm>
            <a:off x="2171854" y="4411183"/>
            <a:ext cx="153406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我对周围人的要求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EB8219-7E9E-48AB-84CF-8676F06BF2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830" y="1787626"/>
            <a:ext cx="6273891" cy="443641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C54C6B8-0F89-452D-BEDE-B69DF4305DBD}"/>
              </a:ext>
            </a:extLst>
          </p:cNvPr>
          <p:cNvSpPr txBox="1"/>
          <p:nvPr/>
        </p:nvSpPr>
        <p:spPr>
          <a:xfrm>
            <a:off x="5944426" y="2554177"/>
            <a:ext cx="33257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304EB0"/>
                </a:solidFill>
                <a:cs typeface="+mn-ea"/>
                <a:sym typeface="+mn-lt"/>
              </a:rPr>
              <a:t>想想自己对身边的人最基本的要求，如对学校的老师、爸爸妈妈、商店服务员、警察的要求，然后，思考为什么对不同的人有不同的要求？</a:t>
            </a:r>
          </a:p>
        </p:txBody>
      </p:sp>
    </p:spTree>
    <p:extLst>
      <p:ext uri="{BB962C8B-B14F-4D97-AF65-F5344CB8AC3E}">
        <p14:creationId xmlns:p14="http://schemas.microsoft.com/office/powerpoint/2010/main" val="2159732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F94A799-BABA-42A7-B5A0-4D43FABA6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DE3E504-8977-4ADE-B570-D9E2A5C7A189}"/>
              </a:ext>
            </a:extLst>
          </p:cNvPr>
          <p:cNvSpPr/>
          <p:nvPr/>
        </p:nvSpPr>
        <p:spPr>
          <a:xfrm>
            <a:off x="598025" y="564266"/>
            <a:ext cx="10995949" cy="5729468"/>
          </a:xfrm>
          <a:prstGeom prst="roundRect">
            <a:avLst>
              <a:gd name="adj" fmla="val 12223"/>
            </a:avLst>
          </a:prstGeom>
          <a:solidFill>
            <a:schemeClr val="bg1"/>
          </a:solidFill>
          <a:ln w="76200">
            <a:solidFill>
              <a:srgbClr val="304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21F24D-ECCA-45EA-8241-7AB343E46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165" y="862630"/>
            <a:ext cx="4379668" cy="12539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9FBD597-3D4A-4084-A0D5-7472FA9A6AA1}"/>
              </a:ext>
            </a:extLst>
          </p:cNvPr>
          <p:cNvSpPr txBox="1"/>
          <p:nvPr/>
        </p:nvSpPr>
        <p:spPr>
          <a:xfrm>
            <a:off x="4747636" y="1130782"/>
            <a:ext cx="269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304EB0"/>
                </a:solidFill>
                <a:cs typeface="+mn-ea"/>
                <a:sym typeface="+mn-lt"/>
              </a:rPr>
              <a:t>做个有责任的人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507215D-B9FA-4171-925A-8F557664FE4E}"/>
              </a:ext>
            </a:extLst>
          </p:cNvPr>
          <p:cNvSpPr/>
          <p:nvPr/>
        </p:nvSpPr>
        <p:spPr>
          <a:xfrm>
            <a:off x="4481251" y="1386175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B0D6428-FEAF-443A-86A9-77A1500D4DA0}"/>
              </a:ext>
            </a:extLst>
          </p:cNvPr>
          <p:cNvSpPr/>
          <p:nvPr/>
        </p:nvSpPr>
        <p:spPr>
          <a:xfrm>
            <a:off x="7503900" y="1386174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2789FBBC-5ED5-4DBC-A4C0-D30F8FD63D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3938" y="2384718"/>
            <a:ext cx="3332726" cy="165574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A27A32E-A820-4464-ADD3-94C5D73766D2}"/>
              </a:ext>
            </a:extLst>
          </p:cNvPr>
          <p:cNvSpPr txBox="1"/>
          <p:nvPr/>
        </p:nvSpPr>
        <p:spPr>
          <a:xfrm>
            <a:off x="7444361" y="2492049"/>
            <a:ext cx="2689513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学生分组讨论，各组推选代表发言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36C3DBF-D309-4C56-90D3-44CEEA683C86}"/>
              </a:ext>
            </a:extLst>
          </p:cNvPr>
          <p:cNvSpPr txBox="1"/>
          <p:nvPr/>
        </p:nvSpPr>
        <p:spPr>
          <a:xfrm>
            <a:off x="1705336" y="2668923"/>
            <a:ext cx="47328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04EB0"/>
                </a:solidFill>
                <a:cs typeface="+mn-ea"/>
                <a:sym typeface="+mn-lt"/>
              </a:rPr>
              <a:t>责任感是每一个人安身立命的基础，也是社会正常发展的要求。不同岗位的人要承担不同的责任，这是因为社会对不同职业的人有不同的期待。那么我们学生的责任是什么呢？我们作为儿女的责任是什么呢？我们将来的责任是什么呢？</a:t>
            </a:r>
          </a:p>
        </p:txBody>
      </p:sp>
    </p:spTree>
    <p:extLst>
      <p:ext uri="{BB962C8B-B14F-4D97-AF65-F5344CB8AC3E}">
        <p14:creationId xmlns:p14="http://schemas.microsoft.com/office/powerpoint/2010/main" val="105434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2CF8EDA-56DD-4907-BBCD-4701EEB5F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3884978-4A05-4BD9-8BBD-4F5E7DB3E4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0462" y="914400"/>
            <a:ext cx="4572896" cy="55616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9EFEDDB-A880-45B7-B3E6-6F0A70D654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642" y="1145895"/>
            <a:ext cx="7685784" cy="533014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7E61AF9-8898-44C0-8041-07201F6A17C0}"/>
              </a:ext>
            </a:extLst>
          </p:cNvPr>
          <p:cNvSpPr txBox="1"/>
          <p:nvPr/>
        </p:nvSpPr>
        <p:spPr>
          <a:xfrm>
            <a:off x="1507812" y="3437241"/>
            <a:ext cx="44138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04EB0"/>
                </a:solidFill>
                <a:cs typeface="+mn-ea"/>
                <a:sym typeface="+mn-lt"/>
              </a:rPr>
              <a:t>当前一些中学生对自己、对家庭、对他人、对集体、对社会的责任意识逐渐淡漠。对自己没有责任，得过且过，不思进取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AEC686F-7677-4CE2-9383-81D57767BB70}"/>
              </a:ext>
            </a:extLst>
          </p:cNvPr>
          <p:cNvSpPr/>
          <p:nvPr/>
        </p:nvSpPr>
        <p:spPr>
          <a:xfrm>
            <a:off x="1704309" y="1486910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A8F3EAE-F259-4948-8DBF-746A6BADE97C}"/>
              </a:ext>
            </a:extLst>
          </p:cNvPr>
          <p:cNvSpPr/>
          <p:nvPr/>
        </p:nvSpPr>
        <p:spPr>
          <a:xfrm>
            <a:off x="2873388" y="1486910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F511A78-2F08-4495-A8A2-B0C9BA676E68}"/>
              </a:ext>
            </a:extLst>
          </p:cNvPr>
          <p:cNvSpPr/>
          <p:nvPr/>
        </p:nvSpPr>
        <p:spPr>
          <a:xfrm>
            <a:off x="4042466" y="1486908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88A1859-3273-4DC9-8654-F9CD62641753}"/>
              </a:ext>
            </a:extLst>
          </p:cNvPr>
          <p:cNvSpPr txBox="1"/>
          <p:nvPr/>
        </p:nvSpPr>
        <p:spPr>
          <a:xfrm>
            <a:off x="1713897" y="1527258"/>
            <a:ext cx="89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ACCBB3-02FD-4401-9C57-AB00DBA1DD45}"/>
              </a:ext>
            </a:extLst>
          </p:cNvPr>
          <p:cNvSpPr txBox="1"/>
          <p:nvPr/>
        </p:nvSpPr>
        <p:spPr>
          <a:xfrm>
            <a:off x="2882977" y="1527258"/>
            <a:ext cx="89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责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52FE87C-84C3-4CD3-8B44-446B09EC1E3F}"/>
              </a:ext>
            </a:extLst>
          </p:cNvPr>
          <p:cNvSpPr txBox="1"/>
          <p:nvPr/>
        </p:nvSpPr>
        <p:spPr>
          <a:xfrm>
            <a:off x="4066440" y="1530109"/>
            <a:ext cx="899077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任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4D2B943-9563-4285-A03B-6B0315CE6A00}"/>
              </a:ext>
            </a:extLst>
          </p:cNvPr>
          <p:cNvSpPr/>
          <p:nvPr/>
        </p:nvSpPr>
        <p:spPr>
          <a:xfrm>
            <a:off x="5179939" y="1486908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F353D3D-455D-4375-82B0-D5CF3758F569}"/>
              </a:ext>
            </a:extLst>
          </p:cNvPr>
          <p:cNvSpPr txBox="1"/>
          <p:nvPr/>
        </p:nvSpPr>
        <p:spPr>
          <a:xfrm>
            <a:off x="5179156" y="1583683"/>
            <a:ext cx="899077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心</a:t>
            </a:r>
          </a:p>
        </p:txBody>
      </p:sp>
    </p:spTree>
    <p:extLst>
      <p:ext uri="{BB962C8B-B14F-4D97-AF65-F5344CB8AC3E}">
        <p14:creationId xmlns:p14="http://schemas.microsoft.com/office/powerpoint/2010/main" val="394544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F94A799-BABA-42A7-B5A0-4D43FABA6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DE3E504-8977-4ADE-B570-D9E2A5C7A189}"/>
              </a:ext>
            </a:extLst>
          </p:cNvPr>
          <p:cNvSpPr/>
          <p:nvPr/>
        </p:nvSpPr>
        <p:spPr>
          <a:xfrm>
            <a:off x="598025" y="564266"/>
            <a:ext cx="10995949" cy="5729468"/>
          </a:xfrm>
          <a:prstGeom prst="roundRect">
            <a:avLst>
              <a:gd name="adj" fmla="val 12223"/>
            </a:avLst>
          </a:prstGeom>
          <a:solidFill>
            <a:schemeClr val="bg1"/>
          </a:solidFill>
          <a:ln w="76200">
            <a:solidFill>
              <a:srgbClr val="304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21F24D-ECCA-45EA-8241-7AB343E46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165" y="862630"/>
            <a:ext cx="4379668" cy="12539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9FBD597-3D4A-4084-A0D5-7472FA9A6AA1}"/>
              </a:ext>
            </a:extLst>
          </p:cNvPr>
          <p:cNvSpPr txBox="1"/>
          <p:nvPr/>
        </p:nvSpPr>
        <p:spPr>
          <a:xfrm>
            <a:off x="4747636" y="1130782"/>
            <a:ext cx="269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304EB0"/>
                </a:solidFill>
                <a:cs typeface="+mn-ea"/>
                <a:sym typeface="+mn-lt"/>
              </a:rPr>
              <a:t>做个有责任的人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507215D-B9FA-4171-925A-8F557664FE4E}"/>
              </a:ext>
            </a:extLst>
          </p:cNvPr>
          <p:cNvSpPr/>
          <p:nvPr/>
        </p:nvSpPr>
        <p:spPr>
          <a:xfrm>
            <a:off x="4481251" y="1386175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B0D6428-FEAF-443A-86A9-77A1500D4DA0}"/>
              </a:ext>
            </a:extLst>
          </p:cNvPr>
          <p:cNvSpPr/>
          <p:nvPr/>
        </p:nvSpPr>
        <p:spPr>
          <a:xfrm>
            <a:off x="7503900" y="1386174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4B5A58B6-8E7D-4585-B071-2F7C96D9A1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4022" y="2608207"/>
            <a:ext cx="3788782" cy="125393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320A022C-C19F-4A03-A038-47A41EB766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419679" y="2177547"/>
            <a:ext cx="4386880" cy="345858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71EBC61-FF55-411D-8B01-2CB2DBBFBEF9}"/>
              </a:ext>
            </a:extLst>
          </p:cNvPr>
          <p:cNvSpPr txBox="1"/>
          <p:nvPr/>
        </p:nvSpPr>
        <p:spPr>
          <a:xfrm>
            <a:off x="2020605" y="2805474"/>
            <a:ext cx="3142616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测测</a:t>
            </a:r>
            <a:endParaRPr lang="en-US" altLang="zh-CN" sz="32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你的责任心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FF4BFB8-5FA8-40B6-BF0E-E992F0526A1D}"/>
              </a:ext>
            </a:extLst>
          </p:cNvPr>
          <p:cNvSpPr txBox="1"/>
          <p:nvPr/>
        </p:nvSpPr>
        <p:spPr>
          <a:xfrm>
            <a:off x="6806236" y="2654643"/>
            <a:ext cx="295919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、同学们约好出去玩，你通常准时赴约吗</a:t>
            </a:r>
            <a:r>
              <a:rPr lang="en-US" altLang="zh-CN" dirty="0">
                <a:cs typeface="+mn-ea"/>
                <a:sym typeface="+mn-lt"/>
              </a:rPr>
              <a:t>? 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7534AA02-E1F0-4721-A843-522161B42D5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82613" y="4122558"/>
            <a:ext cx="3788782" cy="125393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46E0A57-D925-4679-BABE-91DA7F10034E}"/>
              </a:ext>
            </a:extLst>
          </p:cNvPr>
          <p:cNvSpPr txBox="1"/>
          <p:nvPr/>
        </p:nvSpPr>
        <p:spPr>
          <a:xfrm>
            <a:off x="6797407" y="4426409"/>
            <a:ext cx="295919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、你认为你这个人可靠吗？</a:t>
            </a:r>
          </a:p>
        </p:txBody>
      </p:sp>
    </p:spTree>
    <p:extLst>
      <p:ext uri="{BB962C8B-B14F-4D97-AF65-F5344CB8AC3E}">
        <p14:creationId xmlns:p14="http://schemas.microsoft.com/office/powerpoint/2010/main" val="4132513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F94A799-BABA-42A7-B5A0-4D43FABA6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DE3E504-8977-4ADE-B570-D9E2A5C7A189}"/>
              </a:ext>
            </a:extLst>
          </p:cNvPr>
          <p:cNvSpPr/>
          <p:nvPr/>
        </p:nvSpPr>
        <p:spPr>
          <a:xfrm>
            <a:off x="598025" y="564266"/>
            <a:ext cx="10995949" cy="5729468"/>
          </a:xfrm>
          <a:prstGeom prst="roundRect">
            <a:avLst>
              <a:gd name="adj" fmla="val 12223"/>
            </a:avLst>
          </a:prstGeom>
          <a:solidFill>
            <a:schemeClr val="bg1"/>
          </a:solidFill>
          <a:ln w="76200">
            <a:solidFill>
              <a:srgbClr val="304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21F24D-ECCA-45EA-8241-7AB343E46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165" y="862630"/>
            <a:ext cx="4379668" cy="12539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9FBD597-3D4A-4084-A0D5-7472FA9A6AA1}"/>
              </a:ext>
            </a:extLst>
          </p:cNvPr>
          <p:cNvSpPr txBox="1"/>
          <p:nvPr/>
        </p:nvSpPr>
        <p:spPr>
          <a:xfrm>
            <a:off x="4747636" y="1130782"/>
            <a:ext cx="269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304EB0"/>
                </a:solidFill>
                <a:cs typeface="+mn-ea"/>
                <a:sym typeface="+mn-lt"/>
              </a:rPr>
              <a:t>做个有责任的人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507215D-B9FA-4171-925A-8F557664FE4E}"/>
              </a:ext>
            </a:extLst>
          </p:cNvPr>
          <p:cNvSpPr/>
          <p:nvPr/>
        </p:nvSpPr>
        <p:spPr>
          <a:xfrm>
            <a:off x="4481251" y="1386175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B0D6428-FEAF-443A-86A9-77A1500D4DA0}"/>
              </a:ext>
            </a:extLst>
          </p:cNvPr>
          <p:cNvSpPr/>
          <p:nvPr/>
        </p:nvSpPr>
        <p:spPr>
          <a:xfrm>
            <a:off x="7503900" y="1386174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8234B32C-7B87-4DE5-B93D-7D687DA3B1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28015" y="2449642"/>
            <a:ext cx="3356659" cy="301220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34FBC46-0656-4CD1-A424-A4A62ABF6F60}"/>
              </a:ext>
            </a:extLst>
          </p:cNvPr>
          <p:cNvSpPr txBox="1"/>
          <p:nvPr/>
        </p:nvSpPr>
        <p:spPr>
          <a:xfrm>
            <a:off x="1922010" y="3100799"/>
            <a:ext cx="18211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、为了买一件喜欢的东西，你会节约自己的零用钱吗？</a:t>
            </a:r>
          </a:p>
        </p:txBody>
      </p:sp>
      <p:pic>
        <p:nvPicPr>
          <p:cNvPr id="10" name="图形 9">
            <a:extLst>
              <a:ext uri="{FF2B5EF4-FFF2-40B4-BE49-F238E27FC236}">
                <a16:creationId xmlns:a16="http://schemas.microsoft.com/office/drawing/2014/main" id="{F7E931C8-39EB-4273-90B9-7D8EE4EF03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82208" y="2433690"/>
            <a:ext cx="3356659" cy="301220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724841E-CC9C-41AE-B6CD-72E3A8CB91FE}"/>
              </a:ext>
            </a:extLst>
          </p:cNvPr>
          <p:cNvSpPr txBox="1"/>
          <p:nvPr/>
        </p:nvSpPr>
        <p:spPr>
          <a:xfrm>
            <a:off x="5423679" y="3119559"/>
            <a:ext cx="150317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、发现朋友犯法，你会通知警察吗？</a:t>
            </a:r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6E426B46-1A54-4067-B57A-D584B477F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915041" y="2449642"/>
            <a:ext cx="3356659" cy="301220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516948C-3B5D-4AF1-BC81-80FC0E8AA31E}"/>
              </a:ext>
            </a:extLst>
          </p:cNvPr>
          <p:cNvSpPr txBox="1"/>
          <p:nvPr/>
        </p:nvSpPr>
        <p:spPr>
          <a:xfrm>
            <a:off x="8754046" y="3066087"/>
            <a:ext cx="1811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、出外旅行，找不到垃圾桶时，你会用袋子把垃圾装起来吗？</a:t>
            </a:r>
          </a:p>
        </p:txBody>
      </p:sp>
    </p:spTree>
    <p:extLst>
      <p:ext uri="{BB962C8B-B14F-4D97-AF65-F5344CB8AC3E}">
        <p14:creationId xmlns:p14="http://schemas.microsoft.com/office/powerpoint/2010/main" val="403696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F94A799-BABA-42A7-B5A0-4D43FABA6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DE3E504-8977-4ADE-B570-D9E2A5C7A189}"/>
              </a:ext>
            </a:extLst>
          </p:cNvPr>
          <p:cNvSpPr/>
          <p:nvPr/>
        </p:nvSpPr>
        <p:spPr>
          <a:xfrm>
            <a:off x="598025" y="564266"/>
            <a:ext cx="10995949" cy="5729468"/>
          </a:xfrm>
          <a:prstGeom prst="roundRect">
            <a:avLst>
              <a:gd name="adj" fmla="val 12223"/>
            </a:avLst>
          </a:prstGeom>
          <a:solidFill>
            <a:schemeClr val="bg1"/>
          </a:solidFill>
          <a:ln w="76200">
            <a:solidFill>
              <a:srgbClr val="304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21F24D-ECCA-45EA-8241-7AB343E46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1190" y="1165173"/>
            <a:ext cx="5120640" cy="15409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9FBD597-3D4A-4084-A0D5-7472FA9A6AA1}"/>
              </a:ext>
            </a:extLst>
          </p:cNvPr>
          <p:cNvSpPr txBox="1"/>
          <p:nvPr/>
        </p:nvSpPr>
        <p:spPr>
          <a:xfrm>
            <a:off x="4674316" y="1431725"/>
            <a:ext cx="269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304EB0"/>
                </a:solidFill>
                <a:cs typeface="+mn-ea"/>
                <a:sym typeface="+mn-lt"/>
              </a:rPr>
              <a:t>班会目录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BA3071F-51C4-4C29-B83C-A78B94FA9C4C}"/>
              </a:ext>
            </a:extLst>
          </p:cNvPr>
          <p:cNvSpPr/>
          <p:nvPr/>
        </p:nvSpPr>
        <p:spPr>
          <a:xfrm>
            <a:off x="1356087" y="1778847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73C63FB-5CED-4DB0-963D-4E4C4BFAC518}"/>
              </a:ext>
            </a:extLst>
          </p:cNvPr>
          <p:cNvSpPr/>
          <p:nvPr/>
        </p:nvSpPr>
        <p:spPr>
          <a:xfrm>
            <a:off x="1551690" y="1778847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73A5615-B84B-488D-9CC6-FF0535223682}"/>
              </a:ext>
            </a:extLst>
          </p:cNvPr>
          <p:cNvSpPr/>
          <p:nvPr/>
        </p:nvSpPr>
        <p:spPr>
          <a:xfrm>
            <a:off x="1747293" y="1778847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8F2E653-B49A-438C-AF7F-700D2653DDE9}"/>
              </a:ext>
            </a:extLst>
          </p:cNvPr>
          <p:cNvSpPr/>
          <p:nvPr/>
        </p:nvSpPr>
        <p:spPr>
          <a:xfrm>
            <a:off x="2117682" y="3129499"/>
            <a:ext cx="567644" cy="567644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>
              <a:cs typeface="+mn-ea"/>
              <a:sym typeface="+mn-lt"/>
            </a:endParaRPr>
          </a:p>
        </p:txBody>
      </p:sp>
      <p:sp>
        <p:nvSpPr>
          <p:cNvPr id="20" name="îṧľíḋe">
            <a:extLst>
              <a:ext uri="{FF2B5EF4-FFF2-40B4-BE49-F238E27FC236}">
                <a16:creationId xmlns:a16="http://schemas.microsoft.com/office/drawing/2014/main" id="{8F01FA46-8101-4D51-8FE2-93D5775F3BBF}"/>
              </a:ext>
            </a:extLst>
          </p:cNvPr>
          <p:cNvSpPr/>
          <p:nvPr/>
        </p:nvSpPr>
        <p:spPr bwMode="auto">
          <a:xfrm>
            <a:off x="2025502" y="3043699"/>
            <a:ext cx="739244" cy="739244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rot="0" spcFirstLastPara="0" vert="horz" wrap="squar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altLang="zh-CN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íš1iḓê">
            <a:extLst>
              <a:ext uri="{FF2B5EF4-FFF2-40B4-BE49-F238E27FC236}">
                <a16:creationId xmlns:a16="http://schemas.microsoft.com/office/drawing/2014/main" id="{735CAA0E-EDEE-4227-97CB-4892B1A43133}"/>
              </a:ext>
            </a:extLst>
          </p:cNvPr>
          <p:cNvGrpSpPr/>
          <p:nvPr/>
        </p:nvGrpSpPr>
        <p:grpSpPr>
          <a:xfrm>
            <a:off x="2869299" y="3304698"/>
            <a:ext cx="194460" cy="234124"/>
            <a:chOff x="6932220" y="2026513"/>
            <a:chExt cx="194460" cy="234124"/>
          </a:xfrm>
          <a:solidFill>
            <a:srgbClr val="304EB0"/>
          </a:solidFill>
        </p:grpSpPr>
        <p:sp>
          <p:nvSpPr>
            <p:cNvPr id="22" name="i$ļíḓe">
              <a:extLst>
                <a:ext uri="{FF2B5EF4-FFF2-40B4-BE49-F238E27FC236}">
                  <a16:creationId xmlns:a16="http://schemas.microsoft.com/office/drawing/2014/main" id="{E5D2ED82-3F3F-4C20-BA7A-BFB1D313F19A}"/>
                </a:ext>
              </a:extLst>
            </p:cNvPr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304EB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endParaRPr lang="id-ID" b="1">
                <a:cs typeface="+mn-ea"/>
                <a:sym typeface="+mn-lt"/>
              </a:endParaRPr>
            </a:p>
          </p:txBody>
        </p:sp>
        <p:sp>
          <p:nvSpPr>
            <p:cNvPr id="23" name="ïṧḷïḓê">
              <a:extLst>
                <a:ext uri="{FF2B5EF4-FFF2-40B4-BE49-F238E27FC236}">
                  <a16:creationId xmlns:a16="http://schemas.microsoft.com/office/drawing/2014/main" id="{DC984588-6E82-4F50-A94F-6401123DCB6E}"/>
                </a:ext>
              </a:extLst>
            </p:cNvPr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solidFill>
                <a:srgbClr val="304EB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endParaRPr lang="id-ID" b="1"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128CB501-BFDD-4807-8A29-B4C9E52CE950}"/>
              </a:ext>
            </a:extLst>
          </p:cNvPr>
          <p:cNvSpPr txBox="1"/>
          <p:nvPr/>
        </p:nvSpPr>
        <p:spPr>
          <a:xfrm>
            <a:off x="3272205" y="3075057"/>
            <a:ext cx="229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304EB0"/>
                </a:solidFill>
                <a:cs typeface="+mn-ea"/>
                <a:sym typeface="+mn-lt"/>
              </a:rPr>
              <a:t>班会目的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ED5718B-F3E7-477A-AC1E-C24FDC869175}"/>
              </a:ext>
            </a:extLst>
          </p:cNvPr>
          <p:cNvSpPr/>
          <p:nvPr/>
        </p:nvSpPr>
        <p:spPr>
          <a:xfrm>
            <a:off x="6624577" y="3129499"/>
            <a:ext cx="567644" cy="567644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>
              <a:cs typeface="+mn-ea"/>
              <a:sym typeface="+mn-lt"/>
            </a:endParaRPr>
          </a:p>
        </p:txBody>
      </p:sp>
      <p:sp>
        <p:nvSpPr>
          <p:cNvPr id="26" name="îṧľíḋe">
            <a:extLst>
              <a:ext uri="{FF2B5EF4-FFF2-40B4-BE49-F238E27FC236}">
                <a16:creationId xmlns:a16="http://schemas.microsoft.com/office/drawing/2014/main" id="{705717F4-A54C-4557-B956-60E7714F3688}"/>
              </a:ext>
            </a:extLst>
          </p:cNvPr>
          <p:cNvSpPr/>
          <p:nvPr/>
        </p:nvSpPr>
        <p:spPr bwMode="auto">
          <a:xfrm>
            <a:off x="6532397" y="3043699"/>
            <a:ext cx="739244" cy="739244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rot="0" spcFirstLastPara="0" vert="horz" wrap="squar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27" name="íš1iḓê">
            <a:extLst>
              <a:ext uri="{FF2B5EF4-FFF2-40B4-BE49-F238E27FC236}">
                <a16:creationId xmlns:a16="http://schemas.microsoft.com/office/drawing/2014/main" id="{11D648DD-0EA8-4767-840E-91DEBECA903F}"/>
              </a:ext>
            </a:extLst>
          </p:cNvPr>
          <p:cNvGrpSpPr/>
          <p:nvPr/>
        </p:nvGrpSpPr>
        <p:grpSpPr>
          <a:xfrm>
            <a:off x="7376194" y="3304698"/>
            <a:ext cx="194460" cy="234124"/>
            <a:chOff x="6932220" y="2026513"/>
            <a:chExt cx="194460" cy="234124"/>
          </a:xfrm>
          <a:solidFill>
            <a:srgbClr val="304EB0"/>
          </a:solidFill>
        </p:grpSpPr>
        <p:sp>
          <p:nvSpPr>
            <p:cNvPr id="28" name="i$ļíḓe">
              <a:extLst>
                <a:ext uri="{FF2B5EF4-FFF2-40B4-BE49-F238E27FC236}">
                  <a16:creationId xmlns:a16="http://schemas.microsoft.com/office/drawing/2014/main" id="{4346AE2C-90A7-4655-8E04-0C2C8B373384}"/>
                </a:ext>
              </a:extLst>
            </p:cNvPr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304EB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endParaRPr lang="id-ID" b="1">
                <a:cs typeface="+mn-ea"/>
                <a:sym typeface="+mn-lt"/>
              </a:endParaRPr>
            </a:p>
          </p:txBody>
        </p:sp>
        <p:sp>
          <p:nvSpPr>
            <p:cNvPr id="29" name="ïṧḷïḓê">
              <a:extLst>
                <a:ext uri="{FF2B5EF4-FFF2-40B4-BE49-F238E27FC236}">
                  <a16:creationId xmlns:a16="http://schemas.microsoft.com/office/drawing/2014/main" id="{08D7E7FE-7AA7-46AD-9649-BA0AF8B59A1D}"/>
                </a:ext>
              </a:extLst>
            </p:cNvPr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solidFill>
                <a:srgbClr val="304EB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endParaRPr lang="id-ID" b="1">
                <a:cs typeface="+mn-ea"/>
                <a:sym typeface="+mn-lt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61BDDA09-4608-41D7-A8BF-DBF467C43370}"/>
              </a:ext>
            </a:extLst>
          </p:cNvPr>
          <p:cNvSpPr txBox="1"/>
          <p:nvPr/>
        </p:nvSpPr>
        <p:spPr>
          <a:xfrm>
            <a:off x="7779100" y="3075057"/>
            <a:ext cx="229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304EB0"/>
                </a:solidFill>
                <a:cs typeface="+mn-ea"/>
                <a:sym typeface="+mn-lt"/>
              </a:rPr>
              <a:t>生活情景</a:t>
            </a: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7E3FD751-D7E6-4622-A574-268119029BC4}"/>
              </a:ext>
            </a:extLst>
          </p:cNvPr>
          <p:cNvSpPr/>
          <p:nvPr/>
        </p:nvSpPr>
        <p:spPr>
          <a:xfrm>
            <a:off x="2117682" y="4235693"/>
            <a:ext cx="567644" cy="567644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>
              <a:cs typeface="+mn-ea"/>
              <a:sym typeface="+mn-lt"/>
            </a:endParaRPr>
          </a:p>
        </p:txBody>
      </p:sp>
      <p:sp>
        <p:nvSpPr>
          <p:cNvPr id="47" name="îṧľíḋe">
            <a:extLst>
              <a:ext uri="{FF2B5EF4-FFF2-40B4-BE49-F238E27FC236}">
                <a16:creationId xmlns:a16="http://schemas.microsoft.com/office/drawing/2014/main" id="{86AD1467-8187-435C-B6BE-40F5CFB0B0C8}"/>
              </a:ext>
            </a:extLst>
          </p:cNvPr>
          <p:cNvSpPr/>
          <p:nvPr/>
        </p:nvSpPr>
        <p:spPr bwMode="auto">
          <a:xfrm>
            <a:off x="2025502" y="4149893"/>
            <a:ext cx="739244" cy="739244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rot="0" spcFirstLastPara="0" vert="horz" wrap="squar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grpSp>
        <p:nvGrpSpPr>
          <p:cNvPr id="48" name="íš1iḓê">
            <a:extLst>
              <a:ext uri="{FF2B5EF4-FFF2-40B4-BE49-F238E27FC236}">
                <a16:creationId xmlns:a16="http://schemas.microsoft.com/office/drawing/2014/main" id="{12D8E69F-0771-483E-B385-871B04DB5054}"/>
              </a:ext>
            </a:extLst>
          </p:cNvPr>
          <p:cNvGrpSpPr/>
          <p:nvPr/>
        </p:nvGrpSpPr>
        <p:grpSpPr>
          <a:xfrm>
            <a:off x="2869299" y="4410892"/>
            <a:ext cx="194460" cy="234124"/>
            <a:chOff x="6932220" y="2026513"/>
            <a:chExt cx="194460" cy="234124"/>
          </a:xfrm>
          <a:solidFill>
            <a:srgbClr val="304EB0"/>
          </a:solidFill>
        </p:grpSpPr>
        <p:sp>
          <p:nvSpPr>
            <p:cNvPr id="49" name="i$ļíḓe">
              <a:extLst>
                <a:ext uri="{FF2B5EF4-FFF2-40B4-BE49-F238E27FC236}">
                  <a16:creationId xmlns:a16="http://schemas.microsoft.com/office/drawing/2014/main" id="{EBB94911-5378-4017-9172-78C303C7AF5F}"/>
                </a:ext>
              </a:extLst>
            </p:cNvPr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304EB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endParaRPr lang="id-ID" b="1">
                <a:cs typeface="+mn-ea"/>
                <a:sym typeface="+mn-lt"/>
              </a:endParaRPr>
            </a:p>
          </p:txBody>
        </p:sp>
        <p:sp>
          <p:nvSpPr>
            <p:cNvPr id="50" name="ïṧḷïḓê">
              <a:extLst>
                <a:ext uri="{FF2B5EF4-FFF2-40B4-BE49-F238E27FC236}">
                  <a16:creationId xmlns:a16="http://schemas.microsoft.com/office/drawing/2014/main" id="{3F2D8C83-66F4-475A-BF40-FEC03854052D}"/>
                </a:ext>
              </a:extLst>
            </p:cNvPr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solidFill>
                <a:srgbClr val="304EB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endParaRPr lang="id-ID" b="1">
                <a:cs typeface="+mn-ea"/>
                <a:sym typeface="+mn-lt"/>
              </a:endParaRPr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FC27F820-4093-4DB9-8776-3A4DB667E0B2}"/>
              </a:ext>
            </a:extLst>
          </p:cNvPr>
          <p:cNvSpPr txBox="1"/>
          <p:nvPr/>
        </p:nvSpPr>
        <p:spPr>
          <a:xfrm>
            <a:off x="3272205" y="4181251"/>
            <a:ext cx="229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304EB0"/>
                </a:solidFill>
                <a:cs typeface="+mn-ea"/>
                <a:sym typeface="+mn-lt"/>
              </a:rPr>
              <a:t>责任表现</a:t>
            </a: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639A4158-52F3-49A4-99E5-DC188DD72BD5}"/>
              </a:ext>
            </a:extLst>
          </p:cNvPr>
          <p:cNvSpPr/>
          <p:nvPr/>
        </p:nvSpPr>
        <p:spPr>
          <a:xfrm>
            <a:off x="6624577" y="4235693"/>
            <a:ext cx="567644" cy="567644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>
              <a:cs typeface="+mn-ea"/>
              <a:sym typeface="+mn-lt"/>
            </a:endParaRPr>
          </a:p>
        </p:txBody>
      </p:sp>
      <p:sp>
        <p:nvSpPr>
          <p:cNvPr id="53" name="îṧľíḋe">
            <a:extLst>
              <a:ext uri="{FF2B5EF4-FFF2-40B4-BE49-F238E27FC236}">
                <a16:creationId xmlns:a16="http://schemas.microsoft.com/office/drawing/2014/main" id="{E2B1D379-BA07-4BC4-9042-DFB3FB49E9BD}"/>
              </a:ext>
            </a:extLst>
          </p:cNvPr>
          <p:cNvSpPr/>
          <p:nvPr/>
        </p:nvSpPr>
        <p:spPr bwMode="auto">
          <a:xfrm>
            <a:off x="6532397" y="4149893"/>
            <a:ext cx="739244" cy="739244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rot="0" spcFirstLastPara="0" vert="horz" wrap="squar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54" name="íš1iḓê">
            <a:extLst>
              <a:ext uri="{FF2B5EF4-FFF2-40B4-BE49-F238E27FC236}">
                <a16:creationId xmlns:a16="http://schemas.microsoft.com/office/drawing/2014/main" id="{988F31CD-4019-4716-92C4-0591FB2FF625}"/>
              </a:ext>
            </a:extLst>
          </p:cNvPr>
          <p:cNvGrpSpPr/>
          <p:nvPr/>
        </p:nvGrpSpPr>
        <p:grpSpPr>
          <a:xfrm>
            <a:off x="7376194" y="4410892"/>
            <a:ext cx="194460" cy="234124"/>
            <a:chOff x="6932220" y="2026513"/>
            <a:chExt cx="194460" cy="234124"/>
          </a:xfrm>
          <a:solidFill>
            <a:srgbClr val="304EB0"/>
          </a:solidFill>
        </p:grpSpPr>
        <p:sp>
          <p:nvSpPr>
            <p:cNvPr id="55" name="i$ļíḓe">
              <a:extLst>
                <a:ext uri="{FF2B5EF4-FFF2-40B4-BE49-F238E27FC236}">
                  <a16:creationId xmlns:a16="http://schemas.microsoft.com/office/drawing/2014/main" id="{2E1E5728-68CE-4E52-9FDA-B39B2F8171E9}"/>
                </a:ext>
              </a:extLst>
            </p:cNvPr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304EB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endParaRPr lang="id-ID" b="1">
                <a:cs typeface="+mn-ea"/>
                <a:sym typeface="+mn-lt"/>
              </a:endParaRPr>
            </a:p>
          </p:txBody>
        </p:sp>
        <p:sp>
          <p:nvSpPr>
            <p:cNvPr id="56" name="ïṧḷïḓê">
              <a:extLst>
                <a:ext uri="{FF2B5EF4-FFF2-40B4-BE49-F238E27FC236}">
                  <a16:creationId xmlns:a16="http://schemas.microsoft.com/office/drawing/2014/main" id="{502E241B-876E-44C1-B809-2DEAD24102E9}"/>
                </a:ext>
              </a:extLst>
            </p:cNvPr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solidFill>
                <a:srgbClr val="304EB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endParaRPr lang="id-ID" b="1">
                <a:cs typeface="+mn-ea"/>
                <a:sym typeface="+mn-lt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8699D638-2CCB-41F1-9494-DEC0C247BACC}"/>
              </a:ext>
            </a:extLst>
          </p:cNvPr>
          <p:cNvSpPr txBox="1"/>
          <p:nvPr/>
        </p:nvSpPr>
        <p:spPr>
          <a:xfrm>
            <a:off x="7779100" y="4181251"/>
            <a:ext cx="229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304EB0"/>
                </a:solidFill>
                <a:cs typeface="+mn-ea"/>
                <a:sym typeface="+mn-lt"/>
              </a:rPr>
              <a:t>测责任心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10835" y="1322773"/>
            <a:ext cx="15180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FFFFFF"/>
                </a:solidFill>
              </a:rPr>
              <a:t>https://www.PPT818.com/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94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0" grpId="0"/>
      <p:bldP spid="24" grpId="0"/>
      <p:bldP spid="25" grpId="0" animBg="1"/>
      <p:bldP spid="26" grpId="0"/>
      <p:bldP spid="30" grpId="0"/>
      <p:bldP spid="46" grpId="0" animBg="1"/>
      <p:bldP spid="47" grpId="0"/>
      <p:bldP spid="51" grpId="0"/>
      <p:bldP spid="52" grpId="0" animBg="1"/>
      <p:bldP spid="53" grpId="0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F94A799-BABA-42A7-B5A0-4D43FABA6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DE3E504-8977-4ADE-B570-D9E2A5C7A189}"/>
              </a:ext>
            </a:extLst>
          </p:cNvPr>
          <p:cNvSpPr/>
          <p:nvPr/>
        </p:nvSpPr>
        <p:spPr>
          <a:xfrm>
            <a:off x="598025" y="564266"/>
            <a:ext cx="10995949" cy="5729468"/>
          </a:xfrm>
          <a:prstGeom prst="roundRect">
            <a:avLst>
              <a:gd name="adj" fmla="val 12223"/>
            </a:avLst>
          </a:prstGeom>
          <a:solidFill>
            <a:schemeClr val="bg1"/>
          </a:solidFill>
          <a:ln w="76200">
            <a:solidFill>
              <a:srgbClr val="304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21F24D-ECCA-45EA-8241-7AB343E46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165" y="862630"/>
            <a:ext cx="4379668" cy="12539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9FBD597-3D4A-4084-A0D5-7472FA9A6AA1}"/>
              </a:ext>
            </a:extLst>
          </p:cNvPr>
          <p:cNvSpPr txBox="1"/>
          <p:nvPr/>
        </p:nvSpPr>
        <p:spPr>
          <a:xfrm>
            <a:off x="4747636" y="1130782"/>
            <a:ext cx="269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304EB0"/>
                </a:solidFill>
                <a:cs typeface="+mn-ea"/>
                <a:sym typeface="+mn-lt"/>
              </a:rPr>
              <a:t>做个有责任的人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507215D-B9FA-4171-925A-8F557664FE4E}"/>
              </a:ext>
            </a:extLst>
          </p:cNvPr>
          <p:cNvSpPr/>
          <p:nvPr/>
        </p:nvSpPr>
        <p:spPr>
          <a:xfrm>
            <a:off x="4481251" y="1386175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B0D6428-FEAF-443A-86A9-77A1500D4DA0}"/>
              </a:ext>
            </a:extLst>
          </p:cNvPr>
          <p:cNvSpPr/>
          <p:nvPr/>
        </p:nvSpPr>
        <p:spPr>
          <a:xfrm>
            <a:off x="7503900" y="1386174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3BB4B688-BC00-4690-9EEE-1E847139B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171" y="1494534"/>
            <a:ext cx="4656361" cy="50304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436B213-D7E0-470C-B175-3E5F9DB1E7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251" y="3405226"/>
            <a:ext cx="1807618" cy="170597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3423341-4C1F-4B63-95E2-1411DAF19C8A}"/>
              </a:ext>
            </a:extLst>
          </p:cNvPr>
          <p:cNvSpPr txBox="1"/>
          <p:nvPr/>
        </p:nvSpPr>
        <p:spPr>
          <a:xfrm>
            <a:off x="2272347" y="3135523"/>
            <a:ext cx="123787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、你经常运动以保持健康吗？</a:t>
            </a:r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B98B743B-0C04-4AD3-89FD-A3D0FD21A2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466678" y="2116566"/>
            <a:ext cx="3499562" cy="2759026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B57AF115-36B1-4701-AFF4-EA592B7492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600696" y="3135522"/>
            <a:ext cx="2993278" cy="268611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22EE0BF-A36F-4148-940A-E5B365F5E057}"/>
              </a:ext>
            </a:extLst>
          </p:cNvPr>
          <p:cNvSpPr txBox="1"/>
          <p:nvPr/>
        </p:nvSpPr>
        <p:spPr>
          <a:xfrm>
            <a:off x="6310521" y="2432099"/>
            <a:ext cx="1898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7</a:t>
            </a:r>
            <a:r>
              <a:rPr lang="zh-CN" altLang="en-US" dirty="0">
                <a:cs typeface="+mn-ea"/>
                <a:sym typeface="+mn-lt"/>
              </a:rPr>
              <a:t>、你忌吃不洁食物、含脂肪过高或其他有害健康的食物吗？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64C23E9-4761-47F9-AB9C-D44C44A45ADA}"/>
              </a:ext>
            </a:extLst>
          </p:cNvPr>
          <p:cNvSpPr txBox="1"/>
          <p:nvPr/>
        </p:nvSpPr>
        <p:spPr>
          <a:xfrm>
            <a:off x="9357669" y="3574970"/>
            <a:ext cx="1729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8</a:t>
            </a:r>
            <a:r>
              <a:rPr lang="zh-CN" altLang="en-US" dirty="0">
                <a:cs typeface="+mn-ea"/>
                <a:sym typeface="+mn-lt"/>
              </a:rPr>
              <a:t>、你永远将正事列为优先，再做其他休闲吗？</a:t>
            </a:r>
          </a:p>
        </p:txBody>
      </p:sp>
    </p:spTree>
    <p:extLst>
      <p:ext uri="{BB962C8B-B14F-4D97-AF65-F5344CB8AC3E}">
        <p14:creationId xmlns:p14="http://schemas.microsoft.com/office/powerpoint/2010/main" val="2728665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F94A799-BABA-42A7-B5A0-4D43FABA6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DE3E504-8977-4ADE-B570-D9E2A5C7A189}"/>
              </a:ext>
            </a:extLst>
          </p:cNvPr>
          <p:cNvSpPr/>
          <p:nvPr/>
        </p:nvSpPr>
        <p:spPr>
          <a:xfrm>
            <a:off x="598025" y="564266"/>
            <a:ext cx="10995949" cy="5729468"/>
          </a:xfrm>
          <a:prstGeom prst="roundRect">
            <a:avLst>
              <a:gd name="adj" fmla="val 12223"/>
            </a:avLst>
          </a:prstGeom>
          <a:solidFill>
            <a:schemeClr val="bg1"/>
          </a:solidFill>
          <a:ln w="76200">
            <a:solidFill>
              <a:srgbClr val="304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21F24D-ECCA-45EA-8241-7AB343E46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165" y="862630"/>
            <a:ext cx="4379668" cy="12539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9FBD597-3D4A-4084-A0D5-7472FA9A6AA1}"/>
              </a:ext>
            </a:extLst>
          </p:cNvPr>
          <p:cNvSpPr txBox="1"/>
          <p:nvPr/>
        </p:nvSpPr>
        <p:spPr>
          <a:xfrm>
            <a:off x="4747636" y="1130782"/>
            <a:ext cx="269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304EB0"/>
                </a:solidFill>
                <a:cs typeface="+mn-ea"/>
                <a:sym typeface="+mn-lt"/>
              </a:rPr>
              <a:t>做个有责任的人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507215D-B9FA-4171-925A-8F557664FE4E}"/>
              </a:ext>
            </a:extLst>
          </p:cNvPr>
          <p:cNvSpPr/>
          <p:nvPr/>
        </p:nvSpPr>
        <p:spPr>
          <a:xfrm>
            <a:off x="4481251" y="1386175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B0D6428-FEAF-443A-86A9-77A1500D4DA0}"/>
              </a:ext>
            </a:extLst>
          </p:cNvPr>
          <p:cNvSpPr/>
          <p:nvPr/>
        </p:nvSpPr>
        <p:spPr>
          <a:xfrm>
            <a:off x="7503900" y="1386174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A3ACA83E-1206-4617-916A-C439F0A238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4158" y="2414930"/>
            <a:ext cx="3282044" cy="293289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30E9908-E28A-4126-9AA3-24AA08B17E8E}"/>
              </a:ext>
            </a:extLst>
          </p:cNvPr>
          <p:cNvSpPr txBox="1"/>
          <p:nvPr/>
        </p:nvSpPr>
        <p:spPr>
          <a:xfrm>
            <a:off x="2095831" y="2886807"/>
            <a:ext cx="2312327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9</a:t>
            </a:r>
            <a:r>
              <a:rPr lang="zh-CN" altLang="en-US" dirty="0">
                <a:cs typeface="+mn-ea"/>
                <a:sym typeface="+mn-lt"/>
              </a:rPr>
              <a:t>、你从来没有错过任何选举权利吗？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9338E6A-D1BA-4D18-9704-234E2B5BAB6E}"/>
              </a:ext>
            </a:extLst>
          </p:cNvPr>
          <p:cNvSpPr txBox="1"/>
          <p:nvPr/>
        </p:nvSpPr>
        <p:spPr>
          <a:xfrm>
            <a:off x="2044120" y="4237579"/>
            <a:ext cx="2312327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304E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测试一下！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B9B7AD3-3176-47BB-BF71-71FCD8A82E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7104" y="2250915"/>
            <a:ext cx="3573534" cy="329392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E7D57A3-4BAF-464A-868E-B5F8DB82FA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473" y="2114451"/>
            <a:ext cx="4062306" cy="374445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6B2A757-1026-4600-B501-24E1E191BB01}"/>
              </a:ext>
            </a:extLst>
          </p:cNvPr>
          <p:cNvSpPr txBox="1"/>
          <p:nvPr/>
        </p:nvSpPr>
        <p:spPr>
          <a:xfrm>
            <a:off x="5279298" y="3326254"/>
            <a:ext cx="2009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10</a:t>
            </a:r>
            <a:r>
              <a:rPr lang="zh-CN" altLang="en-US" sz="1600" dirty="0">
                <a:cs typeface="+mn-ea"/>
                <a:sym typeface="+mn-lt"/>
              </a:rPr>
              <a:t>、收到别人的信，你总会在一两天内就回信吗？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391F421-D7A1-4289-BD80-5CD1FF2CFCDB}"/>
              </a:ext>
            </a:extLst>
          </p:cNvPr>
          <p:cNvSpPr txBox="1"/>
          <p:nvPr/>
        </p:nvSpPr>
        <p:spPr>
          <a:xfrm>
            <a:off x="8285833" y="3222655"/>
            <a:ext cx="2009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、“既然决定做一件事情，那就把它做好。”你相信这句话吗？</a:t>
            </a:r>
          </a:p>
        </p:txBody>
      </p:sp>
    </p:spTree>
    <p:extLst>
      <p:ext uri="{BB962C8B-B14F-4D97-AF65-F5344CB8AC3E}">
        <p14:creationId xmlns:p14="http://schemas.microsoft.com/office/powerpoint/2010/main" val="410828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F94A799-BABA-42A7-B5A0-4D43FABA6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DE3E504-8977-4ADE-B570-D9E2A5C7A189}"/>
              </a:ext>
            </a:extLst>
          </p:cNvPr>
          <p:cNvSpPr/>
          <p:nvPr/>
        </p:nvSpPr>
        <p:spPr>
          <a:xfrm>
            <a:off x="598025" y="564266"/>
            <a:ext cx="10995949" cy="5729468"/>
          </a:xfrm>
          <a:prstGeom prst="roundRect">
            <a:avLst>
              <a:gd name="adj" fmla="val 12223"/>
            </a:avLst>
          </a:prstGeom>
          <a:solidFill>
            <a:schemeClr val="bg1"/>
          </a:solidFill>
          <a:ln w="76200">
            <a:solidFill>
              <a:srgbClr val="304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21F24D-ECCA-45EA-8241-7AB343E46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165" y="862630"/>
            <a:ext cx="4379668" cy="12539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9FBD597-3D4A-4084-A0D5-7472FA9A6AA1}"/>
              </a:ext>
            </a:extLst>
          </p:cNvPr>
          <p:cNvSpPr txBox="1"/>
          <p:nvPr/>
        </p:nvSpPr>
        <p:spPr>
          <a:xfrm>
            <a:off x="4747636" y="1130782"/>
            <a:ext cx="269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304EB0"/>
                </a:solidFill>
                <a:cs typeface="+mn-ea"/>
                <a:sym typeface="+mn-lt"/>
              </a:rPr>
              <a:t>做个有责任的人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507215D-B9FA-4171-925A-8F557664FE4E}"/>
              </a:ext>
            </a:extLst>
          </p:cNvPr>
          <p:cNvSpPr/>
          <p:nvPr/>
        </p:nvSpPr>
        <p:spPr>
          <a:xfrm>
            <a:off x="4481251" y="1386175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B0D6428-FEAF-443A-86A9-77A1500D4DA0}"/>
              </a:ext>
            </a:extLst>
          </p:cNvPr>
          <p:cNvSpPr/>
          <p:nvPr/>
        </p:nvSpPr>
        <p:spPr>
          <a:xfrm>
            <a:off x="7503900" y="1386174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CAA3CE-D053-4482-BADF-7326A66DCB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3575" y="2218268"/>
            <a:ext cx="4038600" cy="165925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07F297D-3EAF-4E55-AF58-00DD7B693BC4}"/>
              </a:ext>
            </a:extLst>
          </p:cNvPr>
          <p:cNvSpPr txBox="1"/>
          <p:nvPr/>
        </p:nvSpPr>
        <p:spPr>
          <a:xfrm>
            <a:off x="2199810" y="2467477"/>
            <a:ext cx="2846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、与别人约好的事，你从来不会耽误，即使自己生病时也不例外吗？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842FFAE-939F-44F6-AA2C-6389AF93B7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3575" y="3770568"/>
            <a:ext cx="3605033" cy="165925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565415B-B01D-47ED-BCAC-058B7E3E91D0}"/>
              </a:ext>
            </a:extLst>
          </p:cNvPr>
          <p:cNvSpPr txBox="1"/>
          <p:nvPr/>
        </p:nvSpPr>
        <p:spPr>
          <a:xfrm>
            <a:off x="2389617" y="4204443"/>
            <a:ext cx="202385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、你违反过学校的规章制度吗？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9878C8D-0767-406B-BDD4-CA3FA74A35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1844" y="2253806"/>
            <a:ext cx="4833245" cy="167781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1328329-F0A8-45A0-B653-0A4D2C88ADC6}"/>
              </a:ext>
            </a:extLst>
          </p:cNvPr>
          <p:cNvSpPr txBox="1"/>
          <p:nvPr/>
        </p:nvSpPr>
        <p:spPr>
          <a:xfrm>
            <a:off x="6552246" y="2710538"/>
            <a:ext cx="346717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、常拖延交作业吗？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649C109-5309-459C-A96B-ABE2C1F8BB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8608" y="3960161"/>
            <a:ext cx="4038269" cy="140184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4B84C9E-0E60-462C-A36D-5D02AED8EBC1}"/>
              </a:ext>
            </a:extLst>
          </p:cNvPr>
          <p:cNvSpPr txBox="1"/>
          <p:nvPr/>
        </p:nvSpPr>
        <p:spPr>
          <a:xfrm>
            <a:off x="5880199" y="4317776"/>
            <a:ext cx="277766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、经常帮忙做家务吗？</a:t>
            </a:r>
          </a:p>
        </p:txBody>
      </p:sp>
    </p:spTree>
    <p:extLst>
      <p:ext uri="{BB962C8B-B14F-4D97-AF65-F5344CB8AC3E}">
        <p14:creationId xmlns:p14="http://schemas.microsoft.com/office/powerpoint/2010/main" val="2454865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F94A799-BABA-42A7-B5A0-4D43FABA6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DE3E504-8977-4ADE-B570-D9E2A5C7A189}"/>
              </a:ext>
            </a:extLst>
          </p:cNvPr>
          <p:cNvSpPr/>
          <p:nvPr/>
        </p:nvSpPr>
        <p:spPr>
          <a:xfrm>
            <a:off x="598025" y="564266"/>
            <a:ext cx="10995949" cy="5729468"/>
          </a:xfrm>
          <a:prstGeom prst="roundRect">
            <a:avLst>
              <a:gd name="adj" fmla="val 12223"/>
            </a:avLst>
          </a:prstGeom>
          <a:solidFill>
            <a:schemeClr val="bg1"/>
          </a:solidFill>
          <a:ln w="76200">
            <a:solidFill>
              <a:srgbClr val="304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21F24D-ECCA-45EA-8241-7AB343E46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165" y="862630"/>
            <a:ext cx="4379668" cy="12539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9FBD597-3D4A-4084-A0D5-7472FA9A6AA1}"/>
              </a:ext>
            </a:extLst>
          </p:cNvPr>
          <p:cNvSpPr txBox="1"/>
          <p:nvPr/>
        </p:nvSpPr>
        <p:spPr>
          <a:xfrm>
            <a:off x="4747636" y="1130782"/>
            <a:ext cx="269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304EB0"/>
                </a:solidFill>
                <a:cs typeface="+mn-ea"/>
                <a:sym typeface="+mn-lt"/>
              </a:rPr>
              <a:t>做个有责任的人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507215D-B9FA-4171-925A-8F557664FE4E}"/>
              </a:ext>
            </a:extLst>
          </p:cNvPr>
          <p:cNvSpPr/>
          <p:nvPr/>
        </p:nvSpPr>
        <p:spPr>
          <a:xfrm>
            <a:off x="4481251" y="1386175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B0D6428-FEAF-443A-86A9-77A1500D4DA0}"/>
              </a:ext>
            </a:extLst>
          </p:cNvPr>
          <p:cNvSpPr/>
          <p:nvPr/>
        </p:nvSpPr>
        <p:spPr>
          <a:xfrm>
            <a:off x="7503900" y="1386174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6856B1A-908A-4718-BCC8-E1E28AA858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19679" y="2177547"/>
            <a:ext cx="3327957" cy="262373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05651C3-4313-48F1-8716-4186213FD447}"/>
              </a:ext>
            </a:extLst>
          </p:cNvPr>
          <p:cNvSpPr txBox="1"/>
          <p:nvPr/>
        </p:nvSpPr>
        <p:spPr>
          <a:xfrm>
            <a:off x="2340395" y="2551098"/>
            <a:ext cx="1486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记分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方法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D4A2903-4F3E-4628-A98A-4A4AFE9D68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3469" y="3021551"/>
            <a:ext cx="1807618" cy="170597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1164C3D-0EE9-4241-BDC6-793206808A06}"/>
              </a:ext>
            </a:extLst>
          </p:cNvPr>
          <p:cNvSpPr txBox="1"/>
          <p:nvPr/>
        </p:nvSpPr>
        <p:spPr>
          <a:xfrm>
            <a:off x="5246656" y="2414930"/>
            <a:ext cx="54381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分数为</a:t>
            </a:r>
            <a:r>
              <a:rPr lang="en-US" altLang="zh-CN" sz="1600" dirty="0">
                <a:cs typeface="+mn-ea"/>
                <a:sym typeface="+mn-lt"/>
              </a:rPr>
              <a:t>10-15</a:t>
            </a:r>
            <a:r>
              <a:rPr lang="zh-CN" altLang="en-US" sz="1600" dirty="0">
                <a:cs typeface="+mn-ea"/>
                <a:sym typeface="+mn-lt"/>
              </a:rPr>
              <a:t>：你是个非常有责任感的人。你行事谨慎、懂礼貌、为人可靠，并且相当诚实。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分数为</a:t>
            </a:r>
            <a:r>
              <a:rPr lang="en-US" altLang="zh-CN" sz="1600" dirty="0">
                <a:cs typeface="+mn-ea"/>
                <a:sym typeface="+mn-lt"/>
              </a:rPr>
              <a:t>3-9</a:t>
            </a:r>
            <a:r>
              <a:rPr lang="zh-CN" altLang="en-US" sz="1600" dirty="0">
                <a:cs typeface="+mn-ea"/>
                <a:sym typeface="+mn-lt"/>
              </a:rPr>
              <a:t>：大多数情况下，你都是很有责任感，只是偶尔有些率性而为，没有考虑得很周到。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分数为</a:t>
            </a:r>
            <a:r>
              <a:rPr lang="en-US" altLang="zh-CN" sz="1600" dirty="0">
                <a:cs typeface="+mn-ea"/>
                <a:sym typeface="+mn-lt"/>
              </a:rPr>
              <a:t>2</a:t>
            </a:r>
            <a:r>
              <a:rPr lang="zh-CN" altLang="en-US" sz="1600" dirty="0">
                <a:cs typeface="+mn-ea"/>
                <a:sym typeface="+mn-lt"/>
              </a:rPr>
              <a:t>分以下：你是个完全不负责任的人。你一次又一次地逃避责任，每个工作都干不长，手上的钱也是不够用。</a:t>
            </a:r>
          </a:p>
        </p:txBody>
      </p:sp>
    </p:spTree>
    <p:extLst>
      <p:ext uri="{BB962C8B-B14F-4D97-AF65-F5344CB8AC3E}">
        <p14:creationId xmlns:p14="http://schemas.microsoft.com/office/powerpoint/2010/main" val="2233969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F94A799-BABA-42A7-B5A0-4D43FABA6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DE3E504-8977-4ADE-B570-D9E2A5C7A189}"/>
              </a:ext>
            </a:extLst>
          </p:cNvPr>
          <p:cNvSpPr/>
          <p:nvPr/>
        </p:nvSpPr>
        <p:spPr>
          <a:xfrm>
            <a:off x="598025" y="564266"/>
            <a:ext cx="10995949" cy="5729468"/>
          </a:xfrm>
          <a:prstGeom prst="roundRect">
            <a:avLst>
              <a:gd name="adj" fmla="val 12223"/>
            </a:avLst>
          </a:prstGeom>
          <a:solidFill>
            <a:schemeClr val="bg1"/>
          </a:solidFill>
          <a:ln w="76200">
            <a:solidFill>
              <a:srgbClr val="304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21F24D-ECCA-45EA-8241-7AB343E46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165" y="862630"/>
            <a:ext cx="4379668" cy="12539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9FBD597-3D4A-4084-A0D5-7472FA9A6AA1}"/>
              </a:ext>
            </a:extLst>
          </p:cNvPr>
          <p:cNvSpPr txBox="1"/>
          <p:nvPr/>
        </p:nvSpPr>
        <p:spPr>
          <a:xfrm>
            <a:off x="4747636" y="1130782"/>
            <a:ext cx="269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304EB0"/>
                </a:solidFill>
                <a:cs typeface="+mn-ea"/>
                <a:sym typeface="+mn-lt"/>
              </a:rPr>
              <a:t>做个有责任的人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507215D-B9FA-4171-925A-8F557664FE4E}"/>
              </a:ext>
            </a:extLst>
          </p:cNvPr>
          <p:cNvSpPr/>
          <p:nvPr/>
        </p:nvSpPr>
        <p:spPr>
          <a:xfrm>
            <a:off x="4481251" y="1386175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B0D6428-FEAF-443A-86A9-77A1500D4DA0}"/>
              </a:ext>
            </a:extLst>
          </p:cNvPr>
          <p:cNvSpPr/>
          <p:nvPr/>
        </p:nvSpPr>
        <p:spPr>
          <a:xfrm>
            <a:off x="7503900" y="1386174"/>
            <a:ext cx="103423" cy="103423"/>
          </a:xfrm>
          <a:prstGeom prst="ellipse">
            <a:avLst/>
          </a:prstGeom>
          <a:solidFill>
            <a:srgbClr val="304EB0"/>
          </a:solidFill>
          <a:ln>
            <a:solidFill>
              <a:srgbClr val="304EB0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ísļîḋè">
            <a:extLst>
              <a:ext uri="{FF2B5EF4-FFF2-40B4-BE49-F238E27FC236}">
                <a16:creationId xmlns:a16="http://schemas.microsoft.com/office/drawing/2014/main" id="{EEC5728A-B580-4D0F-9325-E91BC17DB818}"/>
              </a:ext>
            </a:extLst>
          </p:cNvPr>
          <p:cNvSpPr/>
          <p:nvPr/>
        </p:nvSpPr>
        <p:spPr>
          <a:xfrm rot="16200000">
            <a:off x="2659900" y="2583653"/>
            <a:ext cx="784794" cy="2657974"/>
          </a:xfrm>
          <a:custGeom>
            <a:avLst/>
            <a:gdLst>
              <a:gd name="connsiteX0" fmla="*/ 0 w 1139191"/>
              <a:gd name="connsiteY0" fmla="*/ 0 h 3858401"/>
              <a:gd name="connsiteX1" fmla="*/ 167570 w 1139191"/>
              <a:gd name="connsiteY1" fmla="*/ 101801 h 3858401"/>
              <a:gd name="connsiteX2" fmla="*/ 1139191 w 1139191"/>
              <a:gd name="connsiteY2" fmla="*/ 1929200 h 3858401"/>
              <a:gd name="connsiteX3" fmla="*/ 167570 w 1139191"/>
              <a:gd name="connsiteY3" fmla="*/ 3756599 h 3858401"/>
              <a:gd name="connsiteX4" fmla="*/ 0 w 1139191"/>
              <a:gd name="connsiteY4" fmla="*/ 3858401 h 3858401"/>
              <a:gd name="connsiteX5" fmla="*/ 0 w 1139191"/>
              <a:gd name="connsiteY5" fmla="*/ 3228356 h 3858401"/>
              <a:gd name="connsiteX6" fmla="*/ 3932 w 1139191"/>
              <a:gd name="connsiteY6" fmla="*/ 3225416 h 3858401"/>
              <a:gd name="connsiteX7" fmla="*/ 615223 w 1139191"/>
              <a:gd name="connsiteY7" fmla="*/ 1929200 h 3858401"/>
              <a:gd name="connsiteX8" fmla="*/ 3932 w 1139191"/>
              <a:gd name="connsiteY8" fmla="*/ 632985 h 3858401"/>
              <a:gd name="connsiteX9" fmla="*/ 0 w 1139191"/>
              <a:gd name="connsiteY9" fmla="*/ 630045 h 385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9191" h="3858401">
                <a:moveTo>
                  <a:pt x="0" y="0"/>
                </a:moveTo>
                <a:lnTo>
                  <a:pt x="167570" y="101801"/>
                </a:lnTo>
                <a:cubicBezTo>
                  <a:pt x="753777" y="497834"/>
                  <a:pt x="1139191" y="1168508"/>
                  <a:pt x="1139191" y="1929200"/>
                </a:cubicBezTo>
                <a:cubicBezTo>
                  <a:pt x="1139191" y="2689892"/>
                  <a:pt x="753777" y="3360566"/>
                  <a:pt x="167570" y="3756599"/>
                </a:cubicBezTo>
                <a:lnTo>
                  <a:pt x="0" y="3858401"/>
                </a:lnTo>
                <a:lnTo>
                  <a:pt x="0" y="3228356"/>
                </a:lnTo>
                <a:lnTo>
                  <a:pt x="3932" y="3225416"/>
                </a:lnTo>
                <a:cubicBezTo>
                  <a:pt x="377263" y="2917316"/>
                  <a:pt x="615223" y="2451047"/>
                  <a:pt x="615223" y="1929200"/>
                </a:cubicBezTo>
                <a:cubicBezTo>
                  <a:pt x="615223" y="1407353"/>
                  <a:pt x="377263" y="941085"/>
                  <a:pt x="3932" y="632985"/>
                </a:cubicBezTo>
                <a:lnTo>
                  <a:pt x="0" y="630045"/>
                </a:lnTo>
                <a:close/>
              </a:path>
            </a:pathLst>
          </a:custGeom>
          <a:solidFill>
            <a:srgbClr val="304EB0"/>
          </a:solidFill>
          <a:ln w="3175" cap="flat" cmpd="sng" algn="ctr">
            <a:solidFill>
              <a:srgbClr val="304EB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íŝļiḑê">
            <a:extLst>
              <a:ext uri="{FF2B5EF4-FFF2-40B4-BE49-F238E27FC236}">
                <a16:creationId xmlns:a16="http://schemas.microsoft.com/office/drawing/2014/main" id="{0A69280A-C511-464A-AB1C-4CFEF1AA776D}"/>
              </a:ext>
            </a:extLst>
          </p:cNvPr>
          <p:cNvSpPr/>
          <p:nvPr/>
        </p:nvSpPr>
        <p:spPr>
          <a:xfrm>
            <a:off x="2868566" y="4539272"/>
            <a:ext cx="769045" cy="769045"/>
          </a:xfrm>
          <a:prstGeom prst="ellipse">
            <a:avLst/>
          </a:prstGeom>
          <a:solidFill>
            <a:srgbClr val="304EB0"/>
          </a:solidFill>
          <a:ln w="3175" cap="flat" cmpd="sng" algn="ctr">
            <a:solidFill>
              <a:srgbClr val="304EB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lvl="0" algn="ctr"/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iṧ1îḑé">
            <a:extLst>
              <a:ext uri="{FF2B5EF4-FFF2-40B4-BE49-F238E27FC236}">
                <a16:creationId xmlns:a16="http://schemas.microsoft.com/office/drawing/2014/main" id="{A827AB80-0BA6-4765-822E-9AA9CD599DD0}"/>
              </a:ext>
            </a:extLst>
          </p:cNvPr>
          <p:cNvSpPr/>
          <p:nvPr/>
        </p:nvSpPr>
        <p:spPr>
          <a:xfrm>
            <a:off x="3637611" y="2710515"/>
            <a:ext cx="521883" cy="521883"/>
          </a:xfrm>
          <a:prstGeom prst="ellipse">
            <a:avLst/>
          </a:prstGeom>
          <a:solidFill>
            <a:srgbClr val="304EB0"/>
          </a:solidFill>
          <a:ln w="3175" cap="flat" cmpd="sng" algn="ctr">
            <a:solidFill>
              <a:srgbClr val="304EB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lvl="0" algn="ctr"/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íśḷiďe">
            <a:extLst>
              <a:ext uri="{FF2B5EF4-FFF2-40B4-BE49-F238E27FC236}">
                <a16:creationId xmlns:a16="http://schemas.microsoft.com/office/drawing/2014/main" id="{8C05A1F1-4525-4CB8-AF41-BA079F0CB5F2}"/>
              </a:ext>
            </a:extLst>
          </p:cNvPr>
          <p:cNvSpPr/>
          <p:nvPr/>
        </p:nvSpPr>
        <p:spPr>
          <a:xfrm>
            <a:off x="4583058" y="4091340"/>
            <a:ext cx="427393" cy="427393"/>
          </a:xfrm>
          <a:prstGeom prst="ellipse">
            <a:avLst/>
          </a:prstGeom>
          <a:solidFill>
            <a:srgbClr val="304EB0"/>
          </a:solidFill>
          <a:ln w="3175" cap="flat" cmpd="sng" algn="ctr">
            <a:solidFill>
              <a:srgbClr val="304EB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fromWordArt="0" anchor="ctr" anchorCtr="0" forceAA="0" compatLnSpc="1">
            <a:normAutofit fontScale="90000" lnSpcReduction="10000"/>
          </a:bodyPr>
          <a:lstStyle/>
          <a:p>
            <a:pPr lvl="0" algn="ctr"/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D7AB9CF-1BAC-437B-8F8E-C86A4B6FA09D}"/>
              </a:ext>
            </a:extLst>
          </p:cNvPr>
          <p:cNvSpPr txBox="1"/>
          <p:nvPr/>
        </p:nvSpPr>
        <p:spPr>
          <a:xfrm>
            <a:off x="5278492" y="2883179"/>
            <a:ext cx="5418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同学们，读了以上事例，你有何感想呢？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一个不负责任的人是可怜又可恨的，他的行为将会给他人、社会带来痛苦与伤害！甚至最终遭人唾弃！</a:t>
            </a:r>
          </a:p>
        </p:txBody>
      </p:sp>
    </p:spTree>
    <p:extLst>
      <p:ext uri="{BB962C8B-B14F-4D97-AF65-F5344CB8AC3E}">
        <p14:creationId xmlns:p14="http://schemas.microsoft.com/office/powerpoint/2010/main" val="946896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0D3839B-1E00-43A6-ADC6-D2902E04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FC68A3-894F-45DB-BBC0-11F62DDD60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285" y="934720"/>
            <a:ext cx="10347429" cy="3149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2EC8087-CCAB-4849-A8BE-DD74831CBB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9" t="30148" b="29185"/>
          <a:stretch/>
        </p:blipFill>
        <p:spPr>
          <a:xfrm>
            <a:off x="2895600" y="3733800"/>
            <a:ext cx="6736080" cy="20270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0AE6C91-410A-4B54-9C2E-999A7583173D}"/>
              </a:ext>
            </a:extLst>
          </p:cNvPr>
          <p:cNvSpPr txBox="1"/>
          <p:nvPr/>
        </p:nvSpPr>
        <p:spPr>
          <a:xfrm>
            <a:off x="3806228" y="4195245"/>
            <a:ext cx="5226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304EB0"/>
                </a:solidFill>
                <a:cs typeface="+mn-ea"/>
                <a:sym typeface="+mn-lt"/>
              </a:rPr>
              <a:t>一起建设文明社会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097F6AE-69E5-4D98-9A61-0EE3DC0D80F4}"/>
              </a:ext>
            </a:extLst>
          </p:cNvPr>
          <p:cNvSpPr/>
          <p:nvPr/>
        </p:nvSpPr>
        <p:spPr>
          <a:xfrm>
            <a:off x="860142" y="976207"/>
            <a:ext cx="103423" cy="103423"/>
          </a:xfrm>
          <a:prstGeom prst="ellipse">
            <a:avLst/>
          </a:prstGeom>
          <a:solidFill>
            <a:srgbClr val="960013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AD55364-449A-4AF1-94DA-06B7F6E44B51}"/>
              </a:ext>
            </a:extLst>
          </p:cNvPr>
          <p:cNvSpPr/>
          <p:nvPr/>
        </p:nvSpPr>
        <p:spPr>
          <a:xfrm>
            <a:off x="1055745" y="976207"/>
            <a:ext cx="103423" cy="103423"/>
          </a:xfrm>
          <a:prstGeom prst="ellipse">
            <a:avLst/>
          </a:prstGeom>
          <a:solidFill>
            <a:srgbClr val="960013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CC1E4CC-9A05-4D27-BAA5-3D6A535BD0F4}"/>
              </a:ext>
            </a:extLst>
          </p:cNvPr>
          <p:cNvSpPr/>
          <p:nvPr/>
        </p:nvSpPr>
        <p:spPr>
          <a:xfrm>
            <a:off x="1251348" y="976207"/>
            <a:ext cx="103423" cy="103423"/>
          </a:xfrm>
          <a:prstGeom prst="ellipse">
            <a:avLst/>
          </a:prstGeom>
          <a:solidFill>
            <a:srgbClr val="960013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4E79CB0-600C-4FCD-AEB0-24870F392FF8}"/>
              </a:ext>
            </a:extLst>
          </p:cNvPr>
          <p:cNvSpPr txBox="1"/>
          <p:nvPr/>
        </p:nvSpPr>
        <p:spPr>
          <a:xfrm>
            <a:off x="4571060" y="5589374"/>
            <a:ext cx="4543911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304EB0"/>
                </a:solidFill>
                <a:latin typeface="+mj-ea"/>
                <a:ea typeface="+mj-ea"/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100" kern="0" dirty="0">
                <a:solidFill>
                  <a:srgbClr val="304EB0"/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sz="1100" kern="0" dirty="0">
                <a:solidFill>
                  <a:srgbClr val="304EB0"/>
                </a:solidFill>
                <a:latin typeface="+mj-ea"/>
                <a:ea typeface="+mj-ea"/>
                <a:cs typeface="+mn-ea"/>
                <a:sym typeface="+mn-lt"/>
              </a:rPr>
              <a:t>empowered networks rather than goal-opportunities. 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8817E77-B6BC-45D0-9A8D-687BCC1714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8944" y="565164"/>
            <a:ext cx="2059183" cy="82208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A7D7020-0898-4592-8420-A30D1E9137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711" y="1449186"/>
            <a:ext cx="1416914" cy="565673"/>
          </a:xfrm>
          <a:prstGeom prst="rect">
            <a:avLst/>
          </a:prstGeom>
        </p:spPr>
      </p:pic>
      <p:sp>
        <p:nvSpPr>
          <p:cNvPr id="20" name="iconfont-11910-5686862">
            <a:extLst>
              <a:ext uri="{FF2B5EF4-FFF2-40B4-BE49-F238E27FC236}">
                <a16:creationId xmlns:a16="http://schemas.microsoft.com/office/drawing/2014/main" id="{F33C2840-20FF-4A53-A89C-0145D57CDF3F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2216783" y="4631905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rgbClr val="9E7F4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iconfont-11910-5686862">
            <a:extLst>
              <a:ext uri="{FF2B5EF4-FFF2-40B4-BE49-F238E27FC236}">
                <a16:creationId xmlns:a16="http://schemas.microsoft.com/office/drawing/2014/main" id="{2EE44F60-1E9B-46AB-AED0-281E4382AA81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9739411" y="4579067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rgbClr val="9E7F4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57C8EA7-3D8F-4158-A484-137D0A8B81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982" y="4059767"/>
            <a:ext cx="1972617" cy="24041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A1B40B1-1CC9-4F75-88EE-4138D574F3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3" b="-1377"/>
          <a:stretch/>
        </p:blipFill>
        <p:spPr>
          <a:xfrm>
            <a:off x="9555210" y="4140506"/>
            <a:ext cx="1869620" cy="2230784"/>
          </a:xfrm>
          <a:prstGeom prst="rect">
            <a:avLst/>
          </a:prstGeom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id="{54597CFC-5DDD-438D-964F-CDBA8AEDFF77}"/>
              </a:ext>
            </a:extLst>
          </p:cNvPr>
          <p:cNvSpPr/>
          <p:nvPr/>
        </p:nvSpPr>
        <p:spPr>
          <a:xfrm>
            <a:off x="4546940" y="741993"/>
            <a:ext cx="558173" cy="558173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C0E83521-6A3C-409E-A301-1561ACFD4F89}"/>
              </a:ext>
            </a:extLst>
          </p:cNvPr>
          <p:cNvSpPr/>
          <p:nvPr/>
        </p:nvSpPr>
        <p:spPr>
          <a:xfrm>
            <a:off x="5257579" y="741993"/>
            <a:ext cx="558173" cy="558173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EEABCDCB-57C0-4BC0-AA23-6D3D7B682DA7}"/>
              </a:ext>
            </a:extLst>
          </p:cNvPr>
          <p:cNvSpPr/>
          <p:nvPr/>
        </p:nvSpPr>
        <p:spPr>
          <a:xfrm>
            <a:off x="5968218" y="741993"/>
            <a:ext cx="558173" cy="558173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文本框 13">
            <a:extLst>
              <a:ext uri="{FF2B5EF4-FFF2-40B4-BE49-F238E27FC236}">
                <a16:creationId xmlns:a16="http://schemas.microsoft.com/office/drawing/2014/main" id="{E99AB5AD-DB2C-4786-A287-59788E597CBE}"/>
              </a:ext>
            </a:extLst>
          </p:cNvPr>
          <p:cNvSpPr txBox="1"/>
          <p:nvPr/>
        </p:nvSpPr>
        <p:spPr>
          <a:xfrm>
            <a:off x="4552768" y="790247"/>
            <a:ext cx="54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优</a:t>
            </a:r>
          </a:p>
        </p:txBody>
      </p:sp>
      <p:sp>
        <p:nvSpPr>
          <p:cNvPr id="28" name="文本框 14">
            <a:extLst>
              <a:ext uri="{FF2B5EF4-FFF2-40B4-BE49-F238E27FC236}">
                <a16:creationId xmlns:a16="http://schemas.microsoft.com/office/drawing/2014/main" id="{047A43E5-F718-47C9-9196-AC5E146F7FF4}"/>
              </a:ext>
            </a:extLst>
          </p:cNvPr>
          <p:cNvSpPr txBox="1"/>
          <p:nvPr/>
        </p:nvSpPr>
        <p:spPr>
          <a:xfrm>
            <a:off x="5263408" y="790247"/>
            <a:ext cx="54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品</a:t>
            </a:r>
          </a:p>
        </p:txBody>
      </p:sp>
      <p:sp>
        <p:nvSpPr>
          <p:cNvPr id="29" name="文本框 15">
            <a:extLst>
              <a:ext uri="{FF2B5EF4-FFF2-40B4-BE49-F238E27FC236}">
                <a16:creationId xmlns:a16="http://schemas.microsoft.com/office/drawing/2014/main" id="{7A9A9475-88A7-437F-94F6-CA128D92EDB9}"/>
              </a:ext>
            </a:extLst>
          </p:cNvPr>
          <p:cNvSpPr txBox="1"/>
          <p:nvPr/>
        </p:nvSpPr>
        <p:spPr>
          <a:xfrm>
            <a:off x="5982791" y="790247"/>
            <a:ext cx="54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EEABCDCB-57C0-4BC0-AA23-6D3D7B682DA7}"/>
              </a:ext>
            </a:extLst>
          </p:cNvPr>
          <p:cNvSpPr/>
          <p:nvPr/>
        </p:nvSpPr>
        <p:spPr>
          <a:xfrm>
            <a:off x="6701178" y="741993"/>
            <a:ext cx="558173" cy="558173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文本框 15">
            <a:extLst>
              <a:ext uri="{FF2B5EF4-FFF2-40B4-BE49-F238E27FC236}">
                <a16:creationId xmlns:a16="http://schemas.microsoft.com/office/drawing/2014/main" id="{7A9A9475-88A7-437F-94F6-CA128D92EDB9}"/>
              </a:ext>
            </a:extLst>
          </p:cNvPr>
          <p:cNvSpPr txBox="1"/>
          <p:nvPr/>
        </p:nvSpPr>
        <p:spPr>
          <a:xfrm>
            <a:off x="6715751" y="790247"/>
            <a:ext cx="54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EEABCDCB-57C0-4BC0-AA23-6D3D7B682DA7}"/>
              </a:ext>
            </a:extLst>
          </p:cNvPr>
          <p:cNvSpPr/>
          <p:nvPr/>
        </p:nvSpPr>
        <p:spPr>
          <a:xfrm>
            <a:off x="7397850" y="741993"/>
            <a:ext cx="558173" cy="558173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文本框 15">
            <a:extLst>
              <a:ext uri="{FF2B5EF4-FFF2-40B4-BE49-F238E27FC236}">
                <a16:creationId xmlns:a16="http://schemas.microsoft.com/office/drawing/2014/main" id="{7A9A9475-88A7-437F-94F6-CA128D92EDB9}"/>
              </a:ext>
            </a:extLst>
          </p:cNvPr>
          <p:cNvSpPr txBox="1"/>
          <p:nvPr/>
        </p:nvSpPr>
        <p:spPr>
          <a:xfrm>
            <a:off x="7412423" y="790247"/>
            <a:ext cx="54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7799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2CF8EDA-56DD-4907-BBCD-4701EEB5F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3884978-4A05-4BD9-8BBD-4F5E7DB3E4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0462" y="914400"/>
            <a:ext cx="4572896" cy="55616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9EFEDDB-A880-45B7-B3E6-6F0A70D654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642" y="1145895"/>
            <a:ext cx="7685784" cy="533014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7E61AF9-8898-44C0-8041-07201F6A17C0}"/>
              </a:ext>
            </a:extLst>
          </p:cNvPr>
          <p:cNvSpPr txBox="1"/>
          <p:nvPr/>
        </p:nvSpPr>
        <p:spPr>
          <a:xfrm>
            <a:off x="1507812" y="3437241"/>
            <a:ext cx="44138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04EB0"/>
                </a:solidFill>
                <a:cs typeface="+mn-ea"/>
                <a:sym typeface="+mn-lt"/>
              </a:rPr>
              <a:t>当前一些中学生对自己、对家庭、对他人、对集体、对社会的责任意识逐渐淡漠。对自己没有责任，得过且过，不思进取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AEC686F-7677-4CE2-9383-81D57767BB70}"/>
              </a:ext>
            </a:extLst>
          </p:cNvPr>
          <p:cNvSpPr/>
          <p:nvPr/>
        </p:nvSpPr>
        <p:spPr>
          <a:xfrm>
            <a:off x="1704309" y="1486910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A8F3EAE-F259-4948-8DBF-746A6BADE97C}"/>
              </a:ext>
            </a:extLst>
          </p:cNvPr>
          <p:cNvSpPr/>
          <p:nvPr/>
        </p:nvSpPr>
        <p:spPr>
          <a:xfrm>
            <a:off x="2873388" y="1486910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F511A78-2F08-4495-A8A2-B0C9BA676E68}"/>
              </a:ext>
            </a:extLst>
          </p:cNvPr>
          <p:cNvSpPr/>
          <p:nvPr/>
        </p:nvSpPr>
        <p:spPr>
          <a:xfrm>
            <a:off x="4042466" y="1486908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88A1859-3273-4DC9-8654-F9CD62641753}"/>
              </a:ext>
            </a:extLst>
          </p:cNvPr>
          <p:cNvSpPr txBox="1"/>
          <p:nvPr/>
        </p:nvSpPr>
        <p:spPr>
          <a:xfrm>
            <a:off x="1713897" y="1527258"/>
            <a:ext cx="899077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班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ACCBB3-02FD-4401-9C57-AB00DBA1DD45}"/>
              </a:ext>
            </a:extLst>
          </p:cNvPr>
          <p:cNvSpPr txBox="1"/>
          <p:nvPr/>
        </p:nvSpPr>
        <p:spPr>
          <a:xfrm>
            <a:off x="2882977" y="1527258"/>
            <a:ext cx="899077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会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52FE87C-84C3-4CD3-8B44-446B09EC1E3F}"/>
              </a:ext>
            </a:extLst>
          </p:cNvPr>
          <p:cNvSpPr txBox="1"/>
          <p:nvPr/>
        </p:nvSpPr>
        <p:spPr>
          <a:xfrm>
            <a:off x="4066440" y="1530109"/>
            <a:ext cx="899077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4D2B943-9563-4285-A03B-6B0315CE6A00}"/>
              </a:ext>
            </a:extLst>
          </p:cNvPr>
          <p:cNvSpPr/>
          <p:nvPr/>
        </p:nvSpPr>
        <p:spPr>
          <a:xfrm>
            <a:off x="5179939" y="1486908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F353D3D-455D-4375-82B0-D5CF3758F569}"/>
              </a:ext>
            </a:extLst>
          </p:cNvPr>
          <p:cNvSpPr txBox="1"/>
          <p:nvPr/>
        </p:nvSpPr>
        <p:spPr>
          <a:xfrm>
            <a:off x="5203913" y="1530109"/>
            <a:ext cx="899077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的</a:t>
            </a:r>
          </a:p>
        </p:txBody>
      </p:sp>
    </p:spTree>
    <p:extLst>
      <p:ext uri="{BB962C8B-B14F-4D97-AF65-F5344CB8AC3E}">
        <p14:creationId xmlns:p14="http://schemas.microsoft.com/office/powerpoint/2010/main" val="3008668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2CF8EDA-56DD-4907-BBCD-4701EEB5F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BFE58B9-59DF-4926-B591-B9561151EA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216" y="687975"/>
            <a:ext cx="5102954" cy="621921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FFB0B4B-9B73-4FF7-8332-45F5B367DB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931" y="530885"/>
            <a:ext cx="8252750" cy="63271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463AEE-05A8-4DA8-8E18-C413499D1FB9}"/>
              </a:ext>
            </a:extLst>
          </p:cNvPr>
          <p:cNvSpPr txBox="1"/>
          <p:nvPr/>
        </p:nvSpPr>
        <p:spPr>
          <a:xfrm>
            <a:off x="6636460" y="2423998"/>
            <a:ext cx="36676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04EB0"/>
                </a:solidFill>
                <a:cs typeface="+mn-ea"/>
                <a:sym typeface="+mn-lt"/>
              </a:rPr>
              <a:t>                         对集体没有责任，张扬个性，不讲原则；对社会没有责任，迁怒抱怨，不求奉献。他们为人处世的原则就是以自我为中心，对别人漠不关心。可见，当今的中学生责任意识已经呈现弱化的倾向。</a:t>
            </a:r>
          </a:p>
        </p:txBody>
      </p:sp>
    </p:spTree>
    <p:extLst>
      <p:ext uri="{BB962C8B-B14F-4D97-AF65-F5344CB8AC3E}">
        <p14:creationId xmlns:p14="http://schemas.microsoft.com/office/powerpoint/2010/main" val="1760177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2CF8EDA-56DD-4907-BBCD-4701EEB5F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3884978-4A05-4BD9-8BBD-4F5E7DB3E4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0462" y="914400"/>
            <a:ext cx="4572896" cy="55616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9EFEDDB-A880-45B7-B3E6-6F0A70D654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642" y="1145895"/>
            <a:ext cx="7685784" cy="533014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7E61AF9-8898-44C0-8041-07201F6A17C0}"/>
              </a:ext>
            </a:extLst>
          </p:cNvPr>
          <p:cNvSpPr txBox="1"/>
          <p:nvPr/>
        </p:nvSpPr>
        <p:spPr>
          <a:xfrm>
            <a:off x="1507812" y="3437241"/>
            <a:ext cx="44138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04EB0"/>
                </a:solidFill>
                <a:cs typeface="+mn-ea"/>
                <a:sym typeface="+mn-lt"/>
              </a:rPr>
              <a:t>当前一些中学生对自己、对家庭、对他人、对集体、对社会的责任意识逐渐淡漠。对自己没有责任，得过且过，不思进取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AEC686F-7677-4CE2-9383-81D57767BB70}"/>
              </a:ext>
            </a:extLst>
          </p:cNvPr>
          <p:cNvSpPr/>
          <p:nvPr/>
        </p:nvSpPr>
        <p:spPr>
          <a:xfrm>
            <a:off x="1704309" y="1486910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A8F3EAE-F259-4948-8DBF-746A6BADE97C}"/>
              </a:ext>
            </a:extLst>
          </p:cNvPr>
          <p:cNvSpPr/>
          <p:nvPr/>
        </p:nvSpPr>
        <p:spPr>
          <a:xfrm>
            <a:off x="2873388" y="1486910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F511A78-2F08-4495-A8A2-B0C9BA676E68}"/>
              </a:ext>
            </a:extLst>
          </p:cNvPr>
          <p:cNvSpPr/>
          <p:nvPr/>
        </p:nvSpPr>
        <p:spPr>
          <a:xfrm>
            <a:off x="4042466" y="1486908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88A1859-3273-4DC9-8654-F9CD62641753}"/>
              </a:ext>
            </a:extLst>
          </p:cNvPr>
          <p:cNvSpPr txBox="1"/>
          <p:nvPr/>
        </p:nvSpPr>
        <p:spPr>
          <a:xfrm>
            <a:off x="1713897" y="1527258"/>
            <a:ext cx="89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ACCBB3-02FD-4401-9C57-AB00DBA1DD45}"/>
              </a:ext>
            </a:extLst>
          </p:cNvPr>
          <p:cNvSpPr txBox="1"/>
          <p:nvPr/>
        </p:nvSpPr>
        <p:spPr>
          <a:xfrm>
            <a:off x="2882977" y="1527258"/>
            <a:ext cx="89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活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52FE87C-84C3-4CD3-8B44-446B09EC1E3F}"/>
              </a:ext>
            </a:extLst>
          </p:cNvPr>
          <p:cNvSpPr txBox="1"/>
          <p:nvPr/>
        </p:nvSpPr>
        <p:spPr>
          <a:xfrm>
            <a:off x="4066440" y="1530109"/>
            <a:ext cx="89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情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4D2B943-9563-4285-A03B-6B0315CE6A00}"/>
              </a:ext>
            </a:extLst>
          </p:cNvPr>
          <p:cNvSpPr/>
          <p:nvPr/>
        </p:nvSpPr>
        <p:spPr>
          <a:xfrm>
            <a:off x="5179939" y="1486908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F353D3D-455D-4375-82B0-D5CF3758F569}"/>
              </a:ext>
            </a:extLst>
          </p:cNvPr>
          <p:cNvSpPr txBox="1"/>
          <p:nvPr/>
        </p:nvSpPr>
        <p:spPr>
          <a:xfrm>
            <a:off x="5203913" y="1530109"/>
            <a:ext cx="89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景</a:t>
            </a:r>
          </a:p>
        </p:txBody>
      </p:sp>
    </p:spTree>
    <p:extLst>
      <p:ext uri="{BB962C8B-B14F-4D97-AF65-F5344CB8AC3E}">
        <p14:creationId xmlns:p14="http://schemas.microsoft.com/office/powerpoint/2010/main" val="2975718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420404-AC96-4ED8-BEEE-2C63C18BF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3CC31EB-09E8-4EAE-984C-80900FD817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3" b="-1377"/>
          <a:stretch/>
        </p:blipFill>
        <p:spPr>
          <a:xfrm>
            <a:off x="7022144" y="943436"/>
            <a:ext cx="4564115" cy="5445789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2B3D6BB3-31A0-404D-B8E2-138F8D3755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142" y="943436"/>
            <a:ext cx="6397509" cy="4676967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0EAA429C-DDAF-4A4C-B3F4-44C282FD3651}"/>
              </a:ext>
            </a:extLst>
          </p:cNvPr>
          <p:cNvSpPr/>
          <p:nvPr/>
        </p:nvSpPr>
        <p:spPr>
          <a:xfrm>
            <a:off x="2921229" y="2158242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E3F34E7-5C1A-48A2-87EA-94E2246E8183}"/>
              </a:ext>
            </a:extLst>
          </p:cNvPr>
          <p:cNvSpPr/>
          <p:nvPr/>
        </p:nvSpPr>
        <p:spPr>
          <a:xfrm>
            <a:off x="4090308" y="2158242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D7C667-866C-4DE1-B018-81AF3E9C6B48}"/>
              </a:ext>
            </a:extLst>
          </p:cNvPr>
          <p:cNvSpPr txBox="1"/>
          <p:nvPr/>
        </p:nvSpPr>
        <p:spPr>
          <a:xfrm>
            <a:off x="2930817" y="2198590"/>
            <a:ext cx="89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情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BD114D4-8D73-46BC-ACF7-C8A9EF3779A7}"/>
              </a:ext>
            </a:extLst>
          </p:cNvPr>
          <p:cNvSpPr txBox="1"/>
          <p:nvPr/>
        </p:nvSpPr>
        <p:spPr>
          <a:xfrm>
            <a:off x="4099897" y="2198590"/>
            <a:ext cx="89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景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4504698-55C1-4829-83D4-05FF15404015}"/>
              </a:ext>
            </a:extLst>
          </p:cNvPr>
          <p:cNvSpPr txBox="1"/>
          <p:nvPr/>
        </p:nvSpPr>
        <p:spPr>
          <a:xfrm>
            <a:off x="2409652" y="3134307"/>
            <a:ext cx="311048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04EB0"/>
                </a:solidFill>
                <a:cs typeface="+mn-ea"/>
                <a:sym typeface="+mn-lt"/>
              </a:rPr>
              <a:t>托尔斯泰说：“一个人若没有热情，他将一事无成，而热情的基点正是责任心。”</a:t>
            </a: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2CF8EDA-56DD-4907-BBCD-4701EEB5F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B77900D-3510-47FE-858F-CD18F08B05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351" y="787078"/>
            <a:ext cx="4572896" cy="5561635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00601B8C-2D79-492D-B54A-2DA043FD59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247" y="1090516"/>
            <a:ext cx="6397509" cy="4676967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FEA9D98B-7393-45E8-925A-623344E29038}"/>
              </a:ext>
            </a:extLst>
          </p:cNvPr>
          <p:cNvSpPr/>
          <p:nvPr/>
        </p:nvSpPr>
        <p:spPr>
          <a:xfrm>
            <a:off x="7659334" y="2305322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EAF5D32-2027-41F8-831E-C833E59AEC1F}"/>
              </a:ext>
            </a:extLst>
          </p:cNvPr>
          <p:cNvSpPr/>
          <p:nvPr/>
        </p:nvSpPr>
        <p:spPr>
          <a:xfrm>
            <a:off x="8828413" y="2305322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F32695-D6A5-4058-9761-F304EC04F64F}"/>
              </a:ext>
            </a:extLst>
          </p:cNvPr>
          <p:cNvSpPr txBox="1"/>
          <p:nvPr/>
        </p:nvSpPr>
        <p:spPr>
          <a:xfrm>
            <a:off x="7668922" y="2345670"/>
            <a:ext cx="89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情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4B200EE-B809-40B4-8AE3-D5CFC28785E4}"/>
              </a:ext>
            </a:extLst>
          </p:cNvPr>
          <p:cNvSpPr txBox="1"/>
          <p:nvPr/>
        </p:nvSpPr>
        <p:spPr>
          <a:xfrm>
            <a:off x="8838002" y="2345670"/>
            <a:ext cx="89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6444250-C595-4F9B-8E24-94499F3C9778}"/>
              </a:ext>
            </a:extLst>
          </p:cNvPr>
          <p:cNvSpPr txBox="1"/>
          <p:nvPr/>
        </p:nvSpPr>
        <p:spPr>
          <a:xfrm>
            <a:off x="7147757" y="3281387"/>
            <a:ext cx="311048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304EB0"/>
                </a:solidFill>
                <a:cs typeface="+mn-ea"/>
                <a:sym typeface="+mn-lt"/>
              </a:rPr>
              <a:t>人要有爱心、信心、进取心等，但这些“心”中最重要的是责任心</a:t>
            </a:r>
          </a:p>
        </p:txBody>
      </p:sp>
    </p:spTree>
    <p:extLst>
      <p:ext uri="{BB962C8B-B14F-4D97-AF65-F5344CB8AC3E}">
        <p14:creationId xmlns:p14="http://schemas.microsoft.com/office/powerpoint/2010/main" val="2478110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8838836-1A35-46B5-B6C9-32C245A45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35C942F-6819-4E4F-8CB4-216833319C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597" y="578734"/>
            <a:ext cx="5261076" cy="6105646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142E9B4-564D-452F-B2BA-2FE7D1B442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247" y="1090516"/>
            <a:ext cx="6397509" cy="4676967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FF45EBE9-AF3B-44AB-B815-F1760C4BB961}"/>
              </a:ext>
            </a:extLst>
          </p:cNvPr>
          <p:cNvSpPr/>
          <p:nvPr/>
        </p:nvSpPr>
        <p:spPr>
          <a:xfrm>
            <a:off x="7659334" y="2224569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E2CA590-E4A0-4DD3-B4A5-AAB20D5BA96F}"/>
              </a:ext>
            </a:extLst>
          </p:cNvPr>
          <p:cNvSpPr/>
          <p:nvPr/>
        </p:nvSpPr>
        <p:spPr>
          <a:xfrm>
            <a:off x="8828413" y="2224569"/>
            <a:ext cx="918255" cy="918255"/>
          </a:xfrm>
          <a:prstGeom prst="ellipse">
            <a:avLst/>
          </a:prstGeom>
          <a:solidFill>
            <a:srgbClr val="304EB0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67A2348-1C5B-4830-9B93-BBDBC1C1C10C}"/>
              </a:ext>
            </a:extLst>
          </p:cNvPr>
          <p:cNvSpPr txBox="1"/>
          <p:nvPr/>
        </p:nvSpPr>
        <p:spPr>
          <a:xfrm>
            <a:off x="7668922" y="2264917"/>
            <a:ext cx="89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情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2AD1FB6-B435-475A-8598-15C16224B8EE}"/>
              </a:ext>
            </a:extLst>
          </p:cNvPr>
          <p:cNvSpPr txBox="1"/>
          <p:nvPr/>
        </p:nvSpPr>
        <p:spPr>
          <a:xfrm>
            <a:off x="8838002" y="2264917"/>
            <a:ext cx="89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27058E-7B3D-482D-AAE5-92F907390E34}"/>
              </a:ext>
            </a:extLst>
          </p:cNvPr>
          <p:cNvSpPr txBox="1"/>
          <p:nvPr/>
        </p:nvSpPr>
        <p:spPr>
          <a:xfrm>
            <a:off x="6961718" y="3183172"/>
            <a:ext cx="3752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304EB0"/>
                </a:solidFill>
                <a:cs typeface="+mn-ea"/>
                <a:sym typeface="+mn-lt"/>
              </a:rPr>
              <a:t>因为责任心是一个人能否立足社会、成就事业最基本的人格品质，某种程度上讲，责任心多大，你的人生舞台就有多大。</a:t>
            </a:r>
          </a:p>
        </p:txBody>
      </p:sp>
    </p:spTree>
    <p:extLst>
      <p:ext uri="{BB962C8B-B14F-4D97-AF65-F5344CB8AC3E}">
        <p14:creationId xmlns:p14="http://schemas.microsoft.com/office/powerpoint/2010/main" val="404479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7839" y="65760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AEFE9C7-16D2-459C-8320-CB1EBD0EB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819E60-D209-4965-948E-43FA9ED4B6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411" y="413291"/>
            <a:ext cx="3963177" cy="59436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18A629F0-EBE9-4E30-818D-1D6EC33F60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367" y="813845"/>
            <a:ext cx="4371975" cy="38481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C8B89CE-5F34-4DBF-87E9-C710A765CC42}"/>
              </a:ext>
            </a:extLst>
          </p:cNvPr>
          <p:cNvSpPr txBox="1"/>
          <p:nvPr/>
        </p:nvSpPr>
        <p:spPr>
          <a:xfrm>
            <a:off x="1383658" y="2090698"/>
            <a:ext cx="248288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304EB0"/>
                </a:solidFill>
                <a:cs typeface="+mn-ea"/>
                <a:sym typeface="+mn-lt"/>
              </a:rPr>
              <a:t>因为责任心是一个人能否立足社会、成就事业最基本的人格品质</a:t>
            </a:r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93A34263-58E5-48BA-9D18-A19251A8AD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7588" y="1890290"/>
            <a:ext cx="4371975" cy="38481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18835F8-30E5-4B4F-93C8-1F165A851CCD}"/>
              </a:ext>
            </a:extLst>
          </p:cNvPr>
          <p:cNvSpPr txBox="1"/>
          <p:nvPr/>
        </p:nvSpPr>
        <p:spPr>
          <a:xfrm>
            <a:off x="8809753" y="3190292"/>
            <a:ext cx="232195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304EB0"/>
                </a:solidFill>
                <a:cs typeface="+mn-ea"/>
                <a:sym typeface="+mn-lt"/>
              </a:rPr>
              <a:t>某种程度上讲，责任心多大，你的人生舞台就有多大。</a:t>
            </a:r>
          </a:p>
        </p:txBody>
      </p:sp>
    </p:spTree>
    <p:extLst>
      <p:ext uri="{BB962C8B-B14F-4D97-AF65-F5344CB8AC3E}">
        <p14:creationId xmlns:p14="http://schemas.microsoft.com/office/powerpoint/2010/main" val="2803442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3whiaz1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1111</Words>
  <Application>Microsoft Office PowerPoint</Application>
  <PresentationFormat>宽屏</PresentationFormat>
  <Paragraphs>123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336</cp:revision>
  <dcterms:created xsi:type="dcterms:W3CDTF">2019-03-29T12:25:33Z</dcterms:created>
  <dcterms:modified xsi:type="dcterms:W3CDTF">2023-04-17T04:39:07Z</dcterms:modified>
</cp:coreProperties>
</file>