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1.xml" ContentType="application/vnd.openxmlformats-officedocument.presentationml.tags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7" r:id="rId2"/>
  </p:sldMasterIdLst>
  <p:notesMasterIdLst>
    <p:notesMasterId r:id="rId25"/>
  </p:notesMasterIdLst>
  <p:handoutMasterIdLst>
    <p:handoutMasterId r:id="rId26"/>
  </p:handoutMasterIdLst>
  <p:sldIdLst>
    <p:sldId id="409" r:id="rId3"/>
    <p:sldId id="412" r:id="rId4"/>
    <p:sldId id="410" r:id="rId5"/>
    <p:sldId id="413" r:id="rId6"/>
    <p:sldId id="414" r:id="rId7"/>
    <p:sldId id="415" r:id="rId8"/>
    <p:sldId id="416" r:id="rId9"/>
    <p:sldId id="417" r:id="rId10"/>
    <p:sldId id="418" r:id="rId11"/>
    <p:sldId id="419" r:id="rId12"/>
    <p:sldId id="420" r:id="rId13"/>
    <p:sldId id="424" r:id="rId14"/>
    <p:sldId id="422" r:id="rId15"/>
    <p:sldId id="423" r:id="rId16"/>
    <p:sldId id="425" r:id="rId17"/>
    <p:sldId id="426" r:id="rId18"/>
    <p:sldId id="428" r:id="rId19"/>
    <p:sldId id="427" r:id="rId20"/>
    <p:sldId id="429" r:id="rId21"/>
    <p:sldId id="434" r:id="rId22"/>
    <p:sldId id="432" r:id="rId23"/>
    <p:sldId id="437" r:id="rId2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3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2C5990"/>
    <a:srgbClr val="164676"/>
    <a:srgbClr val="FFC000"/>
    <a:srgbClr val="1B4E83"/>
    <a:srgbClr val="1A518A"/>
    <a:srgbClr val="D6D5B7"/>
    <a:srgbClr val="D9D9D9"/>
    <a:srgbClr val="D1BA74"/>
    <a:srgbClr val="ECAD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906" y="78"/>
      </p:cViewPr>
      <p:guideLst>
        <p:guide orient="horz" pos="2143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ea typeface="字魂105号-简雅黑" panose="00000500000000000000" charset="-122"/>
              <a:cs typeface="字魂105号-简雅黑" panose="00000500000000000000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ea typeface="字魂105号-简雅黑" panose="00000500000000000000" charset="-122"/>
              </a:rPr>
              <a:t>2023-04-17</a:t>
            </a:fld>
            <a:endParaRPr lang="zh-CN" altLang="en-US">
              <a:ea typeface="字魂105号-简雅黑" panose="00000500000000000000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ea typeface="字魂105号-简雅黑" panose="00000500000000000000" charset="-122"/>
              <a:cs typeface="字魂105号-简雅黑" panose="00000500000000000000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ea typeface="字魂105号-简雅黑" panose="00000500000000000000" charset="-122"/>
              </a:rPr>
              <a:t>‹#›</a:t>
            </a:fld>
            <a:endParaRPr lang="zh-CN" altLang="en-US">
              <a:ea typeface="字魂105号-简雅黑" panose="00000500000000000000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882521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字魂105号-简雅黑" panose="00000500000000000000" charset="-122"/>
                <a:cs typeface="字魂105号-简雅黑" panose="00000500000000000000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字魂105号-简雅黑" panose="00000500000000000000" charset="-122"/>
                <a:cs typeface="字魂105号-简雅黑" panose="00000500000000000000" charset="-122"/>
              </a:defRPr>
            </a:lvl1pPr>
          </a:lstStyle>
          <a:p>
            <a:fld id="{D2A48B96-639E-45A3-A0BA-2464DFDB1FAA}" type="datetimeFigureOut">
              <a:rPr lang="zh-CN" altLang="en-US" smtClean="0"/>
              <a:t>2023-04-17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字魂105号-简雅黑" panose="00000500000000000000" charset="-122"/>
                <a:cs typeface="字魂105号-简雅黑" panose="00000500000000000000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字魂105号-简雅黑" panose="00000500000000000000" charset="-122"/>
                <a:cs typeface="字魂105号-简雅黑" panose="00000500000000000000" charset="-122"/>
              </a:defRPr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2543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字魂105号-简雅黑" panose="00000500000000000000" charset="-122"/>
        <a:cs typeface="字魂105号-简雅黑" panose="00000500000000000000" charset="-12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字魂105号-简雅黑" panose="00000500000000000000" charset="-122"/>
        <a:cs typeface="字魂105号-简雅黑" panose="00000500000000000000" charset="-122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字魂105号-简雅黑" panose="00000500000000000000" charset="-122"/>
        <a:cs typeface="字魂105号-简雅黑" panose="00000500000000000000" charset="-122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字魂105号-简雅黑" panose="00000500000000000000" charset="-122"/>
        <a:cs typeface="字魂105号-简雅黑" panose="00000500000000000000" charset="-122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字魂105号-简雅黑" panose="00000500000000000000" charset="-122"/>
        <a:cs typeface="字魂105号-简雅黑" panose="00000500000000000000" charset="-122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1559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bg>
      <p:bgPr>
        <a:solidFill>
          <a:srgbClr val="16467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19686707 -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2489835"/>
            <a:ext cx="3205480" cy="4369435"/>
          </a:xfrm>
          <a:prstGeom prst="rect">
            <a:avLst/>
          </a:prstGeom>
        </p:spPr>
      </p:pic>
      <p:pic>
        <p:nvPicPr>
          <p:cNvPr id="8" name="图片 7" descr="19686707 -3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2103120"/>
            <a:ext cx="3206115" cy="5027930"/>
          </a:xfrm>
          <a:prstGeom prst="rect">
            <a:avLst/>
          </a:prstGeom>
        </p:spPr>
      </p:pic>
      <p:sp>
        <p:nvSpPr>
          <p:cNvPr id="9" name="矩形 8"/>
          <p:cNvSpPr/>
          <p:nvPr userDrawn="1"/>
        </p:nvSpPr>
        <p:spPr>
          <a:xfrm>
            <a:off x="373380" y="244475"/>
            <a:ext cx="11567160" cy="6226810"/>
          </a:xfrm>
          <a:prstGeom prst="rect">
            <a:avLst/>
          </a:prstGeom>
          <a:noFill/>
          <a:ln w="285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533400" y="405130"/>
            <a:ext cx="11567160" cy="6226810"/>
          </a:xfrm>
          <a:prstGeom prst="rect">
            <a:avLst/>
          </a:prstGeom>
          <a:noFill/>
          <a:ln w="285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845820" y="594360"/>
            <a:ext cx="10907395" cy="5694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pic>
        <p:nvPicPr>
          <p:cNvPr id="12" name="图片 11" descr="19686707 -2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91540" y="760730"/>
            <a:ext cx="840105" cy="866775"/>
          </a:xfrm>
          <a:prstGeom prst="rect">
            <a:avLst/>
          </a:prstGeom>
        </p:spPr>
      </p:pic>
      <p:pic>
        <p:nvPicPr>
          <p:cNvPr id="13" name="图片 12" descr="19686707-6"/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62"/>
          <a:stretch>
            <a:fillRect/>
          </a:stretch>
        </p:blipFill>
        <p:spPr>
          <a:xfrm>
            <a:off x="10640695" y="4718685"/>
            <a:ext cx="1553845" cy="2082165"/>
          </a:xfrm>
          <a:prstGeom prst="rect">
            <a:avLst/>
          </a:prstGeom>
        </p:spPr>
      </p:pic>
      <p:pic>
        <p:nvPicPr>
          <p:cNvPr id="14" name="图片 13" descr="19686707 -2"/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57200" y="1468755"/>
            <a:ext cx="640715" cy="1422400"/>
          </a:xfrm>
          <a:prstGeom prst="rect">
            <a:avLst/>
          </a:prstGeom>
        </p:spPr>
      </p:pic>
      <p:pic>
        <p:nvPicPr>
          <p:cNvPr id="15" name="图片 14" descr="19686707 -2"/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3168015" cy="873125"/>
          </a:xfrm>
          <a:prstGeom prst="rect">
            <a:avLst/>
          </a:prstGeom>
        </p:spPr>
      </p:pic>
      <p:sp>
        <p:nvSpPr>
          <p:cNvPr id="16" name="文本框 15"/>
          <p:cNvSpPr txBox="1"/>
          <p:nvPr userDrawn="1"/>
        </p:nvSpPr>
        <p:spPr>
          <a:xfrm>
            <a:off x="1627505" y="790714"/>
            <a:ext cx="33254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000" b="1" dirty="0" smtClean="0">
                <a:solidFill>
                  <a:srgbClr val="164676"/>
                </a:solidFill>
                <a:latin typeface="+mn-ea"/>
                <a:ea typeface="+mn-ea"/>
                <a:cs typeface="字魂105号-简雅黑" panose="00000500000000000000" charset="-122"/>
              </a:rPr>
              <a:t>保持良好心态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881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2667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3734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2844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9198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8701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211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485304" y="6488953"/>
            <a:ext cx="1224136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下载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http://www.ypppt.com/xiazai/</a:t>
            </a:r>
          </a:p>
        </p:txBody>
      </p:sp>
    </p:spTree>
    <p:extLst>
      <p:ext uri="{BB962C8B-B14F-4D97-AF65-F5344CB8AC3E}">
        <p14:creationId xmlns:p14="http://schemas.microsoft.com/office/powerpoint/2010/main" val="2396965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9420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2023-04-17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315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bg>
      <p:bgPr>
        <a:gradFill>
          <a:gsLst>
            <a:gs pos="0">
              <a:srgbClr val="164676"/>
            </a:gs>
            <a:gs pos="51000">
              <a:srgbClr val="1A518A"/>
            </a:gs>
            <a:gs pos="100000">
              <a:srgbClr val="2C5990"/>
            </a:gs>
            <a:gs pos="72000">
              <a:srgbClr val="1B4E8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2023-04-17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286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9184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bg>
      <p:bgPr>
        <a:gradFill>
          <a:gsLst>
            <a:gs pos="0">
              <a:srgbClr val="164676"/>
            </a:gs>
            <a:gs pos="51000">
              <a:srgbClr val="1A518A"/>
            </a:gs>
            <a:gs pos="100000">
              <a:srgbClr val="2C5990"/>
            </a:gs>
            <a:gs pos="72000">
              <a:srgbClr val="1B4E8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3188970" y="828040"/>
            <a:ext cx="8751570" cy="5643245"/>
          </a:xfrm>
          <a:prstGeom prst="rect">
            <a:avLst/>
          </a:prstGeom>
          <a:noFill/>
          <a:ln w="285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3348990" y="988695"/>
            <a:ext cx="8751570" cy="5643245"/>
          </a:xfrm>
          <a:prstGeom prst="rect">
            <a:avLst/>
          </a:prstGeom>
          <a:noFill/>
          <a:ln w="285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sp>
        <p:nvSpPr>
          <p:cNvPr id="6" name="矩形 5"/>
          <p:cNvSpPr/>
          <p:nvPr userDrawn="1"/>
        </p:nvSpPr>
        <p:spPr>
          <a:xfrm>
            <a:off x="3500755" y="1127760"/>
            <a:ext cx="8252460" cy="5161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sp>
        <p:nvSpPr>
          <p:cNvPr id="13" name="流程图: 汇总连接 12"/>
          <p:cNvSpPr/>
          <p:nvPr userDrawn="1"/>
        </p:nvSpPr>
        <p:spPr>
          <a:xfrm>
            <a:off x="2994660" y="668020"/>
            <a:ext cx="709295" cy="652780"/>
          </a:xfrm>
          <a:prstGeom prst="flowChartSummingJunction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pic>
        <p:nvPicPr>
          <p:cNvPr id="14" name="图片 13" descr="19686707 -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2489835"/>
            <a:ext cx="3205480" cy="4369435"/>
          </a:xfrm>
          <a:prstGeom prst="rect">
            <a:avLst/>
          </a:prstGeom>
        </p:spPr>
      </p:pic>
      <p:pic>
        <p:nvPicPr>
          <p:cNvPr id="28" name="图片 27" descr="19686707 -3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41275" y="1887855"/>
            <a:ext cx="3206115" cy="5027930"/>
          </a:xfrm>
          <a:prstGeom prst="rect">
            <a:avLst/>
          </a:prstGeom>
        </p:spPr>
      </p:pic>
      <p:pic>
        <p:nvPicPr>
          <p:cNvPr id="29" name="图片 28" descr="19686707 -2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7315" y="668020"/>
            <a:ext cx="2167255" cy="1554480"/>
          </a:xfrm>
          <a:prstGeom prst="rect">
            <a:avLst/>
          </a:prstGeom>
        </p:spPr>
      </p:pic>
      <p:pic>
        <p:nvPicPr>
          <p:cNvPr id="31" name="图片 30" descr="19686707 -2"/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3168015" cy="873125"/>
          </a:xfrm>
          <a:prstGeom prst="rect">
            <a:avLst/>
          </a:prstGeom>
        </p:spPr>
      </p:pic>
      <p:sp>
        <p:nvSpPr>
          <p:cNvPr id="34" name="流程图: 汇总连接 33"/>
          <p:cNvSpPr/>
          <p:nvPr userDrawn="1"/>
        </p:nvSpPr>
        <p:spPr>
          <a:xfrm>
            <a:off x="3121660" y="795020"/>
            <a:ext cx="709295" cy="652780"/>
          </a:xfrm>
          <a:prstGeom prst="flowChartSummingJunction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cxnSp>
        <p:nvCxnSpPr>
          <p:cNvPr id="37" name="直接连接符 36"/>
          <p:cNvCxnSpPr/>
          <p:nvPr userDrawn="1"/>
        </p:nvCxnSpPr>
        <p:spPr>
          <a:xfrm>
            <a:off x="1508760" y="-15303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连接符 37"/>
          <p:cNvCxnSpPr/>
          <p:nvPr userDrawn="1"/>
        </p:nvCxnSpPr>
        <p:spPr>
          <a:xfrm>
            <a:off x="1635760" y="-2603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连接符 38"/>
          <p:cNvCxnSpPr/>
          <p:nvPr userDrawn="1"/>
        </p:nvCxnSpPr>
        <p:spPr>
          <a:xfrm>
            <a:off x="1762760" y="100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连接符 39"/>
          <p:cNvCxnSpPr/>
          <p:nvPr userDrawn="1"/>
        </p:nvCxnSpPr>
        <p:spPr>
          <a:xfrm>
            <a:off x="1889760" y="227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连接符 40"/>
          <p:cNvCxnSpPr/>
          <p:nvPr userDrawn="1"/>
        </p:nvCxnSpPr>
        <p:spPr>
          <a:xfrm>
            <a:off x="2016760" y="354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连接符 41"/>
          <p:cNvCxnSpPr/>
          <p:nvPr userDrawn="1"/>
        </p:nvCxnSpPr>
        <p:spPr>
          <a:xfrm>
            <a:off x="2143760" y="481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连接符 42"/>
          <p:cNvCxnSpPr/>
          <p:nvPr userDrawn="1"/>
        </p:nvCxnSpPr>
        <p:spPr>
          <a:xfrm>
            <a:off x="2270760" y="608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连接符 43"/>
          <p:cNvCxnSpPr/>
          <p:nvPr userDrawn="1"/>
        </p:nvCxnSpPr>
        <p:spPr>
          <a:xfrm>
            <a:off x="2397760" y="735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连接符 44"/>
          <p:cNvCxnSpPr/>
          <p:nvPr userDrawn="1"/>
        </p:nvCxnSpPr>
        <p:spPr>
          <a:xfrm>
            <a:off x="2524760" y="862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连接符 45"/>
          <p:cNvCxnSpPr/>
          <p:nvPr userDrawn="1"/>
        </p:nvCxnSpPr>
        <p:spPr>
          <a:xfrm>
            <a:off x="2651760" y="989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连接符 46"/>
          <p:cNvCxnSpPr/>
          <p:nvPr userDrawn="1"/>
        </p:nvCxnSpPr>
        <p:spPr>
          <a:xfrm>
            <a:off x="2778760" y="1116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接连接符 47"/>
          <p:cNvCxnSpPr/>
          <p:nvPr userDrawn="1"/>
        </p:nvCxnSpPr>
        <p:spPr>
          <a:xfrm>
            <a:off x="2905760" y="1243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连接符 48"/>
          <p:cNvCxnSpPr/>
          <p:nvPr userDrawn="1"/>
        </p:nvCxnSpPr>
        <p:spPr>
          <a:xfrm>
            <a:off x="3032760" y="1370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连接符 49"/>
          <p:cNvCxnSpPr/>
          <p:nvPr userDrawn="1"/>
        </p:nvCxnSpPr>
        <p:spPr>
          <a:xfrm>
            <a:off x="3159760" y="1497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连接符 50"/>
          <p:cNvCxnSpPr/>
          <p:nvPr userDrawn="1"/>
        </p:nvCxnSpPr>
        <p:spPr>
          <a:xfrm>
            <a:off x="3286760" y="1624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连接符 51"/>
          <p:cNvCxnSpPr/>
          <p:nvPr userDrawn="1"/>
        </p:nvCxnSpPr>
        <p:spPr>
          <a:xfrm>
            <a:off x="3413760" y="1751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接连接符 52"/>
          <p:cNvCxnSpPr/>
          <p:nvPr userDrawn="1"/>
        </p:nvCxnSpPr>
        <p:spPr>
          <a:xfrm>
            <a:off x="3540760" y="1878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接连接符 53"/>
          <p:cNvCxnSpPr/>
          <p:nvPr userDrawn="1"/>
        </p:nvCxnSpPr>
        <p:spPr>
          <a:xfrm>
            <a:off x="3667760" y="2005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接连接符 54"/>
          <p:cNvCxnSpPr/>
          <p:nvPr userDrawn="1"/>
        </p:nvCxnSpPr>
        <p:spPr>
          <a:xfrm>
            <a:off x="3794760" y="2132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接连接符 55"/>
          <p:cNvCxnSpPr/>
          <p:nvPr userDrawn="1"/>
        </p:nvCxnSpPr>
        <p:spPr>
          <a:xfrm>
            <a:off x="3921760" y="2259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连接符 56"/>
          <p:cNvCxnSpPr/>
          <p:nvPr userDrawn="1"/>
        </p:nvCxnSpPr>
        <p:spPr>
          <a:xfrm>
            <a:off x="4048760" y="2386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 57"/>
          <p:cNvCxnSpPr/>
          <p:nvPr userDrawn="1"/>
        </p:nvCxnSpPr>
        <p:spPr>
          <a:xfrm>
            <a:off x="4175760" y="2513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 userDrawn="1"/>
        </p:nvCxnSpPr>
        <p:spPr>
          <a:xfrm>
            <a:off x="4302760" y="2640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连接符 59"/>
          <p:cNvCxnSpPr/>
          <p:nvPr userDrawn="1"/>
        </p:nvCxnSpPr>
        <p:spPr>
          <a:xfrm>
            <a:off x="4429760" y="2767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接连接符 60"/>
          <p:cNvCxnSpPr/>
          <p:nvPr userDrawn="1"/>
        </p:nvCxnSpPr>
        <p:spPr>
          <a:xfrm>
            <a:off x="4556760" y="2894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接连接符 61"/>
          <p:cNvCxnSpPr/>
          <p:nvPr userDrawn="1"/>
        </p:nvCxnSpPr>
        <p:spPr>
          <a:xfrm>
            <a:off x="4683760" y="3021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接连接符 62"/>
          <p:cNvCxnSpPr/>
          <p:nvPr userDrawn="1"/>
        </p:nvCxnSpPr>
        <p:spPr>
          <a:xfrm>
            <a:off x="4810760" y="3148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接连接符 63"/>
          <p:cNvCxnSpPr/>
          <p:nvPr userDrawn="1"/>
        </p:nvCxnSpPr>
        <p:spPr>
          <a:xfrm>
            <a:off x="4937760" y="3275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接连接符 64"/>
          <p:cNvCxnSpPr/>
          <p:nvPr userDrawn="1"/>
        </p:nvCxnSpPr>
        <p:spPr>
          <a:xfrm>
            <a:off x="5064760" y="3402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接连接符 65"/>
          <p:cNvCxnSpPr/>
          <p:nvPr/>
        </p:nvCxnSpPr>
        <p:spPr>
          <a:xfrm>
            <a:off x="1511935" y="-140335"/>
            <a:ext cx="4571365" cy="457136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bg>
      <p:bgPr>
        <a:gradFill>
          <a:gsLst>
            <a:gs pos="0">
              <a:srgbClr val="164676"/>
            </a:gs>
            <a:gs pos="51000">
              <a:srgbClr val="1A518A"/>
            </a:gs>
            <a:gs pos="100000">
              <a:srgbClr val="2C5990"/>
            </a:gs>
            <a:gs pos="72000">
              <a:srgbClr val="1B4E8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流程图: 汇总连接 16"/>
          <p:cNvSpPr/>
          <p:nvPr userDrawn="1"/>
        </p:nvSpPr>
        <p:spPr>
          <a:xfrm>
            <a:off x="3312795" y="1315720"/>
            <a:ext cx="610173" cy="480605"/>
          </a:xfrm>
          <a:prstGeom prst="flowChartSummingJunction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pic>
        <p:nvPicPr>
          <p:cNvPr id="18" name="图片 17" descr="19686707 -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1" y="2078687"/>
            <a:ext cx="3507105" cy="4780584"/>
          </a:xfrm>
          <a:prstGeom prst="rect">
            <a:avLst/>
          </a:prstGeom>
        </p:spPr>
      </p:pic>
      <p:pic>
        <p:nvPicPr>
          <p:cNvPr id="19" name="图片 18" descr="19686707 -3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95199" y="2017305"/>
            <a:ext cx="3206115" cy="5027930"/>
          </a:xfrm>
          <a:prstGeom prst="rect">
            <a:avLst/>
          </a:prstGeom>
        </p:spPr>
      </p:pic>
      <p:pic>
        <p:nvPicPr>
          <p:cNvPr id="20" name="图片 19" descr="19686707 -2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7315" y="668020"/>
            <a:ext cx="2167255" cy="1554480"/>
          </a:xfrm>
          <a:prstGeom prst="rect">
            <a:avLst/>
          </a:prstGeom>
        </p:spPr>
      </p:pic>
      <p:pic>
        <p:nvPicPr>
          <p:cNvPr id="21" name="图片 20" descr="19686707 -2"/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3168015" cy="873125"/>
          </a:xfrm>
          <a:prstGeom prst="rect">
            <a:avLst/>
          </a:prstGeom>
        </p:spPr>
      </p:pic>
      <p:sp>
        <p:nvSpPr>
          <p:cNvPr id="22" name="流程图: 汇总连接 21"/>
          <p:cNvSpPr/>
          <p:nvPr userDrawn="1"/>
        </p:nvSpPr>
        <p:spPr>
          <a:xfrm>
            <a:off x="3439795" y="1442720"/>
            <a:ext cx="610173" cy="480605"/>
          </a:xfrm>
          <a:prstGeom prst="flowChartSummingJunction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sp>
        <p:nvSpPr>
          <p:cNvPr id="24" name="矩形 23"/>
          <p:cNvSpPr/>
          <p:nvPr userDrawn="1"/>
        </p:nvSpPr>
        <p:spPr>
          <a:xfrm>
            <a:off x="3507105" y="1475740"/>
            <a:ext cx="7528560" cy="4154805"/>
          </a:xfrm>
          <a:prstGeom prst="rect">
            <a:avLst/>
          </a:prstGeom>
          <a:noFill/>
          <a:ln w="285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sp>
        <p:nvSpPr>
          <p:cNvPr id="25" name="矩形 24"/>
          <p:cNvSpPr/>
          <p:nvPr userDrawn="1"/>
        </p:nvSpPr>
        <p:spPr>
          <a:xfrm>
            <a:off x="3667125" y="1636395"/>
            <a:ext cx="7528560" cy="4154805"/>
          </a:xfrm>
          <a:prstGeom prst="rect">
            <a:avLst/>
          </a:prstGeom>
          <a:noFill/>
          <a:ln w="285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sp>
        <p:nvSpPr>
          <p:cNvPr id="26" name="矩形 25"/>
          <p:cNvSpPr/>
          <p:nvPr userDrawn="1"/>
        </p:nvSpPr>
        <p:spPr>
          <a:xfrm>
            <a:off x="3818890" y="1775460"/>
            <a:ext cx="7099199" cy="37999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sp>
        <p:nvSpPr>
          <p:cNvPr id="27" name="流程图: 汇总连接 26"/>
          <p:cNvSpPr/>
          <p:nvPr userDrawn="1"/>
        </p:nvSpPr>
        <p:spPr>
          <a:xfrm>
            <a:off x="3566795" y="1569720"/>
            <a:ext cx="610173" cy="480605"/>
          </a:xfrm>
          <a:prstGeom prst="flowChartSummingJunction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sp>
        <p:nvSpPr>
          <p:cNvPr id="30" name="流程图: 汇总连接 29"/>
          <p:cNvSpPr/>
          <p:nvPr userDrawn="1"/>
        </p:nvSpPr>
        <p:spPr>
          <a:xfrm>
            <a:off x="3693795" y="1696720"/>
            <a:ext cx="610173" cy="480605"/>
          </a:xfrm>
          <a:prstGeom prst="flowChartSummingJunction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pic>
        <p:nvPicPr>
          <p:cNvPr id="13" name="图片 12" descr="19686707-6"/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62"/>
          <a:stretch>
            <a:fillRect/>
          </a:stretch>
        </p:blipFill>
        <p:spPr>
          <a:xfrm>
            <a:off x="10640695" y="4718685"/>
            <a:ext cx="1553845" cy="2082165"/>
          </a:xfrm>
          <a:prstGeom prst="rect">
            <a:avLst/>
          </a:prstGeom>
        </p:spPr>
      </p:pic>
      <p:pic>
        <p:nvPicPr>
          <p:cNvPr id="14" name="图片 13" descr="19686707 -2"/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417617" y="436562"/>
            <a:ext cx="640715" cy="14224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bg>
      <p:bgPr>
        <a:solidFill>
          <a:srgbClr val="16467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19686707 -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2489835"/>
            <a:ext cx="3205480" cy="4369435"/>
          </a:xfrm>
          <a:prstGeom prst="rect">
            <a:avLst/>
          </a:prstGeom>
        </p:spPr>
      </p:pic>
      <p:pic>
        <p:nvPicPr>
          <p:cNvPr id="8" name="图片 7" descr="19686707 -3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2103120"/>
            <a:ext cx="3206115" cy="5027930"/>
          </a:xfrm>
          <a:prstGeom prst="rect">
            <a:avLst/>
          </a:prstGeom>
        </p:spPr>
      </p:pic>
      <p:sp>
        <p:nvSpPr>
          <p:cNvPr id="9" name="矩形 8"/>
          <p:cNvSpPr/>
          <p:nvPr userDrawn="1"/>
        </p:nvSpPr>
        <p:spPr>
          <a:xfrm>
            <a:off x="373380" y="244475"/>
            <a:ext cx="11567160" cy="6226810"/>
          </a:xfrm>
          <a:prstGeom prst="rect">
            <a:avLst/>
          </a:prstGeom>
          <a:noFill/>
          <a:ln w="285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533400" y="405130"/>
            <a:ext cx="11567160" cy="6226810"/>
          </a:xfrm>
          <a:prstGeom prst="rect">
            <a:avLst/>
          </a:prstGeom>
          <a:noFill/>
          <a:ln w="285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845820" y="594360"/>
            <a:ext cx="10907395" cy="5694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pic>
        <p:nvPicPr>
          <p:cNvPr id="12" name="图片 11" descr="19686707 -2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91540" y="760730"/>
            <a:ext cx="840105" cy="866775"/>
          </a:xfrm>
          <a:prstGeom prst="rect">
            <a:avLst/>
          </a:prstGeom>
        </p:spPr>
      </p:pic>
      <p:pic>
        <p:nvPicPr>
          <p:cNvPr id="13" name="图片 12" descr="19686707-6"/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62"/>
          <a:stretch>
            <a:fillRect/>
          </a:stretch>
        </p:blipFill>
        <p:spPr>
          <a:xfrm>
            <a:off x="10640695" y="4718685"/>
            <a:ext cx="1553845" cy="2082165"/>
          </a:xfrm>
          <a:prstGeom prst="rect">
            <a:avLst/>
          </a:prstGeom>
        </p:spPr>
      </p:pic>
      <p:pic>
        <p:nvPicPr>
          <p:cNvPr id="14" name="图片 13" descr="19686707 -2"/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57200" y="1468755"/>
            <a:ext cx="640715" cy="1422400"/>
          </a:xfrm>
          <a:prstGeom prst="rect">
            <a:avLst/>
          </a:prstGeom>
        </p:spPr>
      </p:pic>
      <p:pic>
        <p:nvPicPr>
          <p:cNvPr id="15" name="图片 14" descr="19686707 -2"/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3168015" cy="873125"/>
          </a:xfrm>
          <a:prstGeom prst="rect">
            <a:avLst/>
          </a:prstGeom>
        </p:spPr>
      </p:pic>
      <p:sp>
        <p:nvSpPr>
          <p:cNvPr id="16" name="文本框 15"/>
          <p:cNvSpPr txBox="1"/>
          <p:nvPr userDrawn="1"/>
        </p:nvSpPr>
        <p:spPr>
          <a:xfrm>
            <a:off x="1627505" y="790714"/>
            <a:ext cx="29305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000" b="1" dirty="0" smtClean="0">
                <a:solidFill>
                  <a:srgbClr val="164676"/>
                </a:solidFill>
                <a:latin typeface="+mn-ea"/>
                <a:ea typeface="+mn-ea"/>
                <a:cs typeface="字魂105号-简雅黑" panose="00000500000000000000" charset="-122"/>
              </a:rPr>
              <a:t>狮子与羚羊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bg>
      <p:bgPr>
        <a:solidFill>
          <a:srgbClr val="16467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19686707 -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2489835"/>
            <a:ext cx="3205480" cy="4369435"/>
          </a:xfrm>
          <a:prstGeom prst="rect">
            <a:avLst/>
          </a:prstGeom>
        </p:spPr>
      </p:pic>
      <p:pic>
        <p:nvPicPr>
          <p:cNvPr id="8" name="图片 7" descr="19686707 -3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2103120"/>
            <a:ext cx="3206115" cy="5027930"/>
          </a:xfrm>
          <a:prstGeom prst="rect">
            <a:avLst/>
          </a:prstGeom>
        </p:spPr>
      </p:pic>
      <p:sp>
        <p:nvSpPr>
          <p:cNvPr id="9" name="矩形 8"/>
          <p:cNvSpPr/>
          <p:nvPr userDrawn="1"/>
        </p:nvSpPr>
        <p:spPr>
          <a:xfrm>
            <a:off x="373380" y="244475"/>
            <a:ext cx="11567160" cy="6226810"/>
          </a:xfrm>
          <a:prstGeom prst="rect">
            <a:avLst/>
          </a:prstGeom>
          <a:noFill/>
          <a:ln w="285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533400" y="405130"/>
            <a:ext cx="11567160" cy="6226810"/>
          </a:xfrm>
          <a:prstGeom prst="rect">
            <a:avLst/>
          </a:prstGeom>
          <a:noFill/>
          <a:ln w="285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845820" y="594360"/>
            <a:ext cx="10907395" cy="5694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pic>
        <p:nvPicPr>
          <p:cNvPr id="12" name="图片 11" descr="19686707 -2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91540" y="760730"/>
            <a:ext cx="840105" cy="866775"/>
          </a:xfrm>
          <a:prstGeom prst="rect">
            <a:avLst/>
          </a:prstGeom>
        </p:spPr>
      </p:pic>
      <p:pic>
        <p:nvPicPr>
          <p:cNvPr id="13" name="图片 12" descr="19686707-6"/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62"/>
          <a:stretch>
            <a:fillRect/>
          </a:stretch>
        </p:blipFill>
        <p:spPr>
          <a:xfrm>
            <a:off x="10640695" y="4718685"/>
            <a:ext cx="1553845" cy="2082165"/>
          </a:xfrm>
          <a:prstGeom prst="rect">
            <a:avLst/>
          </a:prstGeom>
        </p:spPr>
      </p:pic>
      <p:pic>
        <p:nvPicPr>
          <p:cNvPr id="14" name="图片 13" descr="19686707 -2"/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57200" y="1468755"/>
            <a:ext cx="640715" cy="1422400"/>
          </a:xfrm>
          <a:prstGeom prst="rect">
            <a:avLst/>
          </a:prstGeom>
        </p:spPr>
      </p:pic>
      <p:pic>
        <p:nvPicPr>
          <p:cNvPr id="15" name="图片 14" descr="19686707 -2"/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3168015" cy="873125"/>
          </a:xfrm>
          <a:prstGeom prst="rect">
            <a:avLst/>
          </a:prstGeom>
        </p:spPr>
      </p:pic>
      <p:sp>
        <p:nvSpPr>
          <p:cNvPr id="16" name="文本框 15"/>
          <p:cNvSpPr txBox="1"/>
          <p:nvPr userDrawn="1"/>
        </p:nvSpPr>
        <p:spPr>
          <a:xfrm>
            <a:off x="1627505" y="790714"/>
            <a:ext cx="29305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000" b="1" dirty="0" smtClean="0">
                <a:solidFill>
                  <a:srgbClr val="164676"/>
                </a:solidFill>
                <a:latin typeface="+mn-ea"/>
                <a:ea typeface="+mn-ea"/>
                <a:cs typeface="字魂105号-简雅黑" panose="00000500000000000000" charset="-122"/>
              </a:rPr>
              <a:t>龟兔赛跑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bg>
      <p:bgPr>
        <a:solidFill>
          <a:srgbClr val="16467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19686707 -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2489835"/>
            <a:ext cx="3205480" cy="4369435"/>
          </a:xfrm>
          <a:prstGeom prst="rect">
            <a:avLst/>
          </a:prstGeom>
        </p:spPr>
      </p:pic>
      <p:pic>
        <p:nvPicPr>
          <p:cNvPr id="8" name="图片 7" descr="19686707 -3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2103120"/>
            <a:ext cx="3206115" cy="5027930"/>
          </a:xfrm>
          <a:prstGeom prst="rect">
            <a:avLst/>
          </a:prstGeom>
        </p:spPr>
      </p:pic>
      <p:sp>
        <p:nvSpPr>
          <p:cNvPr id="9" name="矩形 8"/>
          <p:cNvSpPr/>
          <p:nvPr userDrawn="1"/>
        </p:nvSpPr>
        <p:spPr>
          <a:xfrm>
            <a:off x="373380" y="244475"/>
            <a:ext cx="11567160" cy="6226810"/>
          </a:xfrm>
          <a:prstGeom prst="rect">
            <a:avLst/>
          </a:prstGeom>
          <a:noFill/>
          <a:ln w="285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533400" y="405130"/>
            <a:ext cx="11567160" cy="6226810"/>
          </a:xfrm>
          <a:prstGeom prst="rect">
            <a:avLst/>
          </a:prstGeom>
          <a:noFill/>
          <a:ln w="285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845820" y="594360"/>
            <a:ext cx="10907395" cy="5694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pic>
        <p:nvPicPr>
          <p:cNvPr id="12" name="图片 11" descr="19686707 -2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91540" y="760730"/>
            <a:ext cx="840105" cy="866775"/>
          </a:xfrm>
          <a:prstGeom prst="rect">
            <a:avLst/>
          </a:prstGeom>
        </p:spPr>
      </p:pic>
      <p:pic>
        <p:nvPicPr>
          <p:cNvPr id="13" name="图片 12" descr="19686707-6"/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62"/>
          <a:stretch>
            <a:fillRect/>
          </a:stretch>
        </p:blipFill>
        <p:spPr>
          <a:xfrm>
            <a:off x="10640695" y="4718685"/>
            <a:ext cx="1553845" cy="2082165"/>
          </a:xfrm>
          <a:prstGeom prst="rect">
            <a:avLst/>
          </a:prstGeom>
        </p:spPr>
      </p:pic>
      <p:pic>
        <p:nvPicPr>
          <p:cNvPr id="14" name="图片 13" descr="19686707 -2"/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57200" y="1468755"/>
            <a:ext cx="640715" cy="1422400"/>
          </a:xfrm>
          <a:prstGeom prst="rect">
            <a:avLst/>
          </a:prstGeom>
        </p:spPr>
      </p:pic>
      <p:pic>
        <p:nvPicPr>
          <p:cNvPr id="15" name="图片 14" descr="19686707 -2"/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3168015" cy="873125"/>
          </a:xfrm>
          <a:prstGeom prst="rect">
            <a:avLst/>
          </a:prstGeom>
        </p:spPr>
      </p:pic>
      <p:sp>
        <p:nvSpPr>
          <p:cNvPr id="16" name="文本框 15"/>
          <p:cNvSpPr txBox="1"/>
          <p:nvPr userDrawn="1"/>
        </p:nvSpPr>
        <p:spPr>
          <a:xfrm>
            <a:off x="1627505" y="790714"/>
            <a:ext cx="29305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000" b="1" dirty="0" smtClean="0">
                <a:solidFill>
                  <a:srgbClr val="164676"/>
                </a:solidFill>
                <a:latin typeface="+mn-ea"/>
                <a:ea typeface="+mn-ea"/>
                <a:cs typeface="字魂105号-简雅黑" panose="00000500000000000000" charset="-122"/>
              </a:rPr>
              <a:t>馒 头 理 论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bg>
      <p:bgPr>
        <a:solidFill>
          <a:srgbClr val="16467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19686707 -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2489835"/>
            <a:ext cx="3205480" cy="4369435"/>
          </a:xfrm>
          <a:prstGeom prst="rect">
            <a:avLst/>
          </a:prstGeom>
        </p:spPr>
      </p:pic>
      <p:pic>
        <p:nvPicPr>
          <p:cNvPr id="8" name="图片 7" descr="19686707 -3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2103120"/>
            <a:ext cx="3206115" cy="5027930"/>
          </a:xfrm>
          <a:prstGeom prst="rect">
            <a:avLst/>
          </a:prstGeom>
        </p:spPr>
      </p:pic>
      <p:sp>
        <p:nvSpPr>
          <p:cNvPr id="9" name="矩形 8"/>
          <p:cNvSpPr/>
          <p:nvPr userDrawn="1"/>
        </p:nvSpPr>
        <p:spPr>
          <a:xfrm>
            <a:off x="373380" y="244475"/>
            <a:ext cx="11567160" cy="6226810"/>
          </a:xfrm>
          <a:prstGeom prst="rect">
            <a:avLst/>
          </a:prstGeom>
          <a:noFill/>
          <a:ln w="285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533400" y="405130"/>
            <a:ext cx="11567160" cy="6226810"/>
          </a:xfrm>
          <a:prstGeom prst="rect">
            <a:avLst/>
          </a:prstGeom>
          <a:noFill/>
          <a:ln w="285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845820" y="594360"/>
            <a:ext cx="10907395" cy="5694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pic>
        <p:nvPicPr>
          <p:cNvPr id="13" name="图片 12" descr="19686707-6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62"/>
          <a:stretch>
            <a:fillRect/>
          </a:stretch>
        </p:blipFill>
        <p:spPr>
          <a:xfrm>
            <a:off x="10640695" y="4718685"/>
            <a:ext cx="1553845" cy="2082165"/>
          </a:xfrm>
          <a:prstGeom prst="rect">
            <a:avLst/>
          </a:prstGeom>
        </p:spPr>
      </p:pic>
      <p:pic>
        <p:nvPicPr>
          <p:cNvPr id="14" name="图片 13" descr="19686707 -2"/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57200" y="1468755"/>
            <a:ext cx="640715" cy="1422400"/>
          </a:xfrm>
          <a:prstGeom prst="rect">
            <a:avLst/>
          </a:prstGeom>
        </p:spPr>
      </p:pic>
      <p:pic>
        <p:nvPicPr>
          <p:cNvPr id="15" name="图片 14" descr="19686707 -2"/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3168015" cy="8731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4078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:random/>
      </p:transition>
    </mc:Choice>
    <mc:Fallback xmlns="">
      <p:transition spd="slow" advTm="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20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mc:AlternateContent xmlns:mc="http://schemas.openxmlformats.org/markup-compatibility/2006" xmlns:p14="http://schemas.microsoft.com/office/powerpoint/2010/main">
    <mc:Choice Requires="p14">
      <p:transition spd="slow" p14:dur="1250" advTm="0">
        <p:random/>
      </p:transition>
    </mc:Choice>
    <mc:Fallback xmlns="">
      <p:transition spd="slow" advTm="0">
        <p:random/>
      </p:transition>
    </mc:Fallback>
  </mc:AlternateConten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2209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467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967936" y="3245536"/>
            <a:ext cx="66580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800" b="1" dirty="0">
                <a:solidFill>
                  <a:srgbClr val="164676"/>
                </a:solidFill>
                <a:cs typeface="+mn-ea"/>
                <a:sym typeface="+mn-lt"/>
              </a:rPr>
              <a:t>成功无捷径</a:t>
            </a:r>
            <a:r>
              <a:rPr lang="zh-CN" altLang="en-US" sz="4800" b="1" dirty="0" smtClean="0">
                <a:solidFill>
                  <a:srgbClr val="164676"/>
                </a:solidFill>
                <a:cs typeface="+mn-ea"/>
                <a:sym typeface="+mn-lt"/>
              </a:rPr>
              <a:t>学习当奋斗</a:t>
            </a:r>
            <a:endParaRPr lang="zh-CN" altLang="en-US" sz="4800" b="1" dirty="0">
              <a:solidFill>
                <a:srgbClr val="164676"/>
              </a:solidFill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552950" y="2299970"/>
            <a:ext cx="5734049" cy="550962"/>
          </a:xfrm>
          <a:prstGeom prst="snip2DiagRect">
            <a:avLst/>
          </a:prstGeom>
          <a:solidFill>
            <a:srgbClr val="164676"/>
          </a:solidFill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 smtClean="0">
                <a:solidFill>
                  <a:schemeClr val="bg1"/>
                </a:solidFill>
                <a:uFillTx/>
                <a:cs typeface="+mn-ea"/>
                <a:sym typeface="+mn-lt"/>
              </a:rPr>
              <a:t>青春励志努力学习奋勇拼搏主题班会</a:t>
            </a:r>
          </a:p>
        </p:txBody>
      </p:sp>
      <p:sp>
        <p:nvSpPr>
          <p:cNvPr id="3" name="椭圆 2"/>
          <p:cNvSpPr/>
          <p:nvPr/>
        </p:nvSpPr>
        <p:spPr>
          <a:xfrm>
            <a:off x="10011683" y="4762500"/>
            <a:ext cx="552450" cy="552450"/>
          </a:xfrm>
          <a:prstGeom prst="ellipse">
            <a:avLst/>
          </a:prstGeom>
          <a:gradFill>
            <a:gsLst>
              <a:gs pos="0">
                <a:srgbClr val="164676"/>
              </a:gs>
              <a:gs pos="52000">
                <a:srgbClr val="164676"/>
              </a:gs>
              <a:gs pos="100000">
                <a:srgbClr val="164676">
                  <a:alpha val="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4190003" y="4762500"/>
            <a:ext cx="552450" cy="552450"/>
          </a:xfrm>
          <a:prstGeom prst="ellipse">
            <a:avLst/>
          </a:prstGeom>
          <a:gradFill>
            <a:gsLst>
              <a:gs pos="0">
                <a:srgbClr val="164676"/>
              </a:gs>
              <a:gs pos="52000">
                <a:srgbClr val="164676"/>
              </a:gs>
              <a:gs pos="100000">
                <a:srgbClr val="164676">
                  <a:alpha val="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剪去对角的矩形 3"/>
          <p:cNvSpPr/>
          <p:nvPr/>
        </p:nvSpPr>
        <p:spPr>
          <a:xfrm>
            <a:off x="5586366" y="4400550"/>
            <a:ext cx="1576434" cy="495300"/>
          </a:xfrm>
          <a:prstGeom prst="snip2DiagRect">
            <a:avLst/>
          </a:prstGeom>
          <a:noFill/>
          <a:ln>
            <a:solidFill>
              <a:srgbClr val="1646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>
                <a:solidFill>
                  <a:srgbClr val="164676"/>
                </a:solidFill>
                <a:cs typeface="+mn-ea"/>
                <a:sym typeface="+mn-lt"/>
              </a:rPr>
              <a:t>PPT818</a:t>
            </a:r>
            <a:endParaRPr lang="zh-CN" altLang="en-US" dirty="0">
              <a:solidFill>
                <a:srgbClr val="164676"/>
              </a:solidFill>
              <a:cs typeface="+mn-ea"/>
              <a:sym typeface="+mn-lt"/>
            </a:endParaRPr>
          </a:p>
        </p:txBody>
      </p:sp>
      <p:sp>
        <p:nvSpPr>
          <p:cNvPr id="7" name="剪去对角的矩形 6"/>
          <p:cNvSpPr/>
          <p:nvPr/>
        </p:nvSpPr>
        <p:spPr>
          <a:xfrm>
            <a:off x="7419974" y="4400550"/>
            <a:ext cx="1576434" cy="495300"/>
          </a:xfrm>
          <a:prstGeom prst="snip2DiagRect">
            <a:avLst/>
          </a:prstGeom>
          <a:noFill/>
          <a:ln>
            <a:solidFill>
              <a:srgbClr val="1646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rgbClr val="164676"/>
                </a:solidFill>
                <a:cs typeface="+mn-ea"/>
                <a:sym typeface="+mn-lt"/>
              </a:rPr>
              <a:t>20XX</a:t>
            </a:r>
            <a:endParaRPr lang="zh-CN" altLang="en-US" dirty="0">
              <a:solidFill>
                <a:srgbClr val="164676"/>
              </a:solidFill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9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2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26" tmFilter="0, 0; 0.125,0.2665; 0.25,0.4; 0.375,0.465; 0.5,0.5;  0.625,0.535; 0.75,0.6; 0.875,0.7335; 1,1">
                                          <p:stCondLst>
                                            <p:cond delay="32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" tmFilter="0, 0; 0.125,0.2665; 0.25,0.4; 0.375,0.465; 0.5,0.5;  0.625,0.535; 0.75,0.6; 0.875,0.7335; 1,1">
                                          <p:stCondLst>
                                            <p:cond delay="65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" tmFilter="0, 0; 0.125,0.2665; 0.25,0.4; 0.375,0.465; 0.5,0.5;  0.625,0.535; 0.75,0.6; 0.875,0.7335; 1,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1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" decel="50000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1">
                                          <p:stCondLst>
                                            <p:cond delay="64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" decel="50000">
                                          <p:stCondLst>
                                            <p:cond delay="65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2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9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2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26" tmFilter="0, 0; 0.125,0.2665; 0.25,0.4; 0.375,0.465; 0.5,0.5;  0.625,0.535; 0.75,0.6; 0.875,0.7335; 1,1">
                                          <p:stCondLst>
                                            <p:cond delay="32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" tmFilter="0, 0; 0.125,0.2665; 0.25,0.4; 0.375,0.465; 0.5,0.5;  0.625,0.535; 0.75,0.6; 0.875,0.7335; 1,1">
                                          <p:stCondLst>
                                            <p:cond delay="65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" tmFilter="0, 0; 0.125,0.2665; 0.25,0.4; 0.375,0.465; 0.5,0.5;  0.625,0.535; 0.75,0.6; 0.875,0.7335; 1,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1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" decel="50000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1">
                                          <p:stCondLst>
                                            <p:cond delay="64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" decel="50000">
                                          <p:stCondLst>
                                            <p:cond delay="65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2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89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2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26" tmFilter="0, 0; 0.125,0.2665; 0.25,0.4; 0.375,0.465; 0.5,0.5;  0.625,0.535; 0.75,0.6; 0.875,0.7335; 1,1">
                                          <p:stCondLst>
                                            <p:cond delay="32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" tmFilter="0, 0; 0.125,0.2665; 0.25,0.4; 0.375,0.465; 0.5,0.5;  0.625,0.535; 0.75,0.6; 0.875,0.7335; 1,1">
                                          <p:stCondLst>
                                            <p:cond delay="65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" tmFilter="0, 0; 0.125,0.2665; 0.25,0.4; 0.375,0.465; 0.5,0.5;  0.625,0.535; 0.75,0.6; 0.875,0.7335; 1,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1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" decel="50000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1">
                                          <p:stCondLst>
                                            <p:cond delay="64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" decel="50000">
                                          <p:stCondLst>
                                            <p:cond delay="65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0"/>
                            </p:stCondLst>
                            <p:childTnLst>
                              <p:par>
                                <p:cTn id="6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2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89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2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26" tmFilter="0, 0; 0.125,0.2665; 0.25,0.4; 0.375,0.465; 0.5,0.5;  0.625,0.535; 0.75,0.6; 0.875,0.7335; 1,1">
                                          <p:stCondLst>
                                            <p:cond delay="32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" tmFilter="0, 0; 0.125,0.2665; 0.25,0.4; 0.375,0.465; 0.5,0.5;  0.625,0.535; 0.75,0.6; 0.875,0.7335; 1,1">
                                          <p:stCondLst>
                                            <p:cond delay="6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" tmFilter="0, 0; 0.125,0.2665; 0.25,0.4; 0.375,0.465; 0.5,0.5;  0.625,0.535; 0.75,0.6; 0.875,0.7335; 1,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1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" decel="50000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1">
                                          <p:stCondLst>
                                            <p:cond delay="64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" decel="50000">
                                          <p:stCondLst>
                                            <p:cond delay="65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3" grpId="0" animBg="1"/>
      <p:bldP spid="6" grpId="0" animBg="1"/>
      <p:bldP spid="4" grpId="0" animBg="1"/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4337"/>
          <p:cNvSpPr txBox="1">
            <a:spLocks noChangeArrowheads="1"/>
          </p:cNvSpPr>
          <p:nvPr/>
        </p:nvSpPr>
        <p:spPr bwMode="auto">
          <a:xfrm>
            <a:off x="3650655" y="1897754"/>
            <a:ext cx="7569796" cy="3083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80000"/>
              </a:lnSpc>
            </a:pPr>
            <a:r>
              <a:rPr lang="zh-CN" altLang="en-US" dirty="0" smtClean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很</a:t>
            </a:r>
            <a:r>
              <a:rPr lang="zh-CN" altLang="en-US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久以前，乌龟与兔子之间发生了争论，它们都说自己跑得比对方快。于是它们决定通过比赛来一决雌雄。确定了路线之后它们就开始跑了起来。</a:t>
            </a:r>
          </a:p>
          <a:p>
            <a:pPr algn="just">
              <a:lnSpc>
                <a:spcPct val="180000"/>
              </a:lnSpc>
            </a:pPr>
            <a:r>
              <a:rPr lang="zh-CN" altLang="en-US" dirty="0" smtClean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兔子</a:t>
            </a:r>
            <a:r>
              <a:rPr lang="zh-CN" altLang="en-US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一个箭步冲到了前面，并且一路领先。看到乌龟被远远抛在了后面，兔子觉得，自己应该先在树下休息一会儿，然后再继续比赛。 </a:t>
            </a:r>
          </a:p>
          <a:p>
            <a:pPr algn="just">
              <a:lnSpc>
                <a:spcPct val="180000"/>
              </a:lnSpc>
            </a:pPr>
            <a:r>
              <a:rPr lang="zh-CN" altLang="en-US" dirty="0" smtClean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于是</a:t>
            </a:r>
            <a:r>
              <a:rPr lang="zh-CN" altLang="en-US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，它在树下坐了下来，并且很快睡着了。乌龟慢慢地超过了它，并且完成了整个赛程，无可争辩地当上了冠军。兔子醒了过来，发现自己输了。 </a:t>
            </a: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3514433" y="5041901"/>
            <a:ext cx="7953667" cy="563420"/>
          </a:xfrm>
          <a:prstGeom prst="rect">
            <a:avLst/>
          </a:prstGeom>
        </p:spPr>
        <p:txBody>
          <a:bodyPr anchor="ctr"/>
          <a:lstStyle/>
          <a:p>
            <a:pPr marL="457200" indent="-457200" algn="dist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zh-CN" altLang="en-US" sz="2400" b="1" dirty="0">
                <a:solidFill>
                  <a:srgbClr val="164676"/>
                </a:solidFill>
                <a:cs typeface="+mn-ea"/>
                <a:sym typeface="+mn-lt"/>
              </a:rPr>
              <a:t>启示一：稳步前进者往往能够获得最终的胜利。 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1555416" y="1901377"/>
            <a:ext cx="1790700" cy="2521845"/>
            <a:chOff x="1555416" y="1901377"/>
            <a:chExt cx="1790700" cy="2521845"/>
          </a:xfrm>
        </p:grpSpPr>
        <p:sp>
          <p:nvSpPr>
            <p:cNvPr id="2" name="流程图: 顺序访问存储器 1"/>
            <p:cNvSpPr/>
            <p:nvPr/>
          </p:nvSpPr>
          <p:spPr>
            <a:xfrm>
              <a:off x="1555416" y="2247899"/>
              <a:ext cx="1790700" cy="1828800"/>
            </a:xfrm>
            <a:prstGeom prst="flowChartMagneticTape">
              <a:avLst/>
            </a:prstGeom>
            <a:solidFill>
              <a:srgbClr val="164676"/>
            </a:solidFill>
            <a:ln>
              <a:solidFill>
                <a:srgbClr val="1646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" name="矩形 14339"/>
            <p:cNvSpPr>
              <a:spLocks noChangeArrowheads="1" noChangeShapeType="1" noTextEdit="1"/>
            </p:cNvSpPr>
            <p:nvPr/>
          </p:nvSpPr>
          <p:spPr bwMode="auto">
            <a:xfrm>
              <a:off x="1688766" y="1901377"/>
              <a:ext cx="1150958" cy="2521845"/>
            </a:xfrm>
            <a:prstGeom prst="rect">
              <a:avLst/>
            </a:prstGeom>
          </p:spPr>
          <p:txBody>
            <a:bodyPr vert="eaVert" wrap="none" fromWordArt="1"/>
            <a:lstStyle/>
            <a:p>
              <a:pPr algn="ctr"/>
              <a:r>
                <a:rPr lang="zh-CN" altLang="en-US" sz="3600" b="1" kern="10" dirty="0" smtClean="0">
                  <a:solidFill>
                    <a:schemeClr val="bg1"/>
                  </a:solidFill>
                  <a:cs typeface="+mn-ea"/>
                  <a:sym typeface="+mn-lt"/>
                </a:rPr>
                <a:t>优品场</a:t>
              </a:r>
              <a:endParaRPr lang="zh-CN" altLang="en-US" sz="3600" b="1" kern="1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cxnSp>
        <p:nvCxnSpPr>
          <p:cNvPr id="4" name="直接连接符 3"/>
          <p:cNvCxnSpPr/>
          <p:nvPr/>
        </p:nvCxnSpPr>
        <p:spPr>
          <a:xfrm>
            <a:off x="13525500" y="3048000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文本框 15361"/>
          <p:cNvSpPr txBox="1">
            <a:spLocks noChangeArrowheads="1"/>
          </p:cNvSpPr>
          <p:nvPr/>
        </p:nvSpPr>
        <p:spPr bwMode="auto">
          <a:xfrm>
            <a:off x="2705099" y="2374030"/>
            <a:ext cx="6400801" cy="2547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ct val="200000"/>
              </a:lnSpc>
            </a:pPr>
            <a:r>
              <a:rPr lang="zh-CN" altLang="en-US" sz="2800" dirty="0" smtClean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学习</a:t>
            </a:r>
            <a:r>
              <a:rPr lang="zh-CN" altLang="en-US" sz="2800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是一种艰苦的脑力劳动，不能象兔子那样干事稍微有点起色，就骄傲自满。你的强项很可能被你变成自己的绊脚石。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613224" y="2685876"/>
            <a:ext cx="738664" cy="242296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dist"/>
            <a:r>
              <a:rPr lang="zh-CN" altLang="en-US" sz="3600" b="1" spc="800" dirty="0" smtClean="0">
                <a:solidFill>
                  <a:srgbClr val="164676"/>
                </a:solidFill>
                <a:cs typeface="+mn-ea"/>
                <a:sym typeface="+mn-lt"/>
              </a:rPr>
              <a:t>启示反思</a:t>
            </a:r>
            <a:endParaRPr lang="zh-CN" altLang="en-US" sz="3600" b="1" spc="800" dirty="0">
              <a:solidFill>
                <a:srgbClr val="164676"/>
              </a:solidFill>
              <a:cs typeface="+mn-ea"/>
              <a:sym typeface="+mn-lt"/>
            </a:endParaRPr>
          </a:p>
        </p:txBody>
      </p:sp>
      <p:sp>
        <p:nvSpPr>
          <p:cNvPr id="3" name="平行四边形 2"/>
          <p:cNvSpPr/>
          <p:nvPr/>
        </p:nvSpPr>
        <p:spPr>
          <a:xfrm>
            <a:off x="1613224" y="2628726"/>
            <a:ext cx="738664" cy="2422960"/>
          </a:xfrm>
          <a:prstGeom prst="parallelogram">
            <a:avLst>
              <a:gd name="adj" fmla="val 14684"/>
            </a:avLst>
          </a:prstGeom>
          <a:noFill/>
          <a:ln>
            <a:solidFill>
              <a:srgbClr val="1646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6" name="图片 5" descr="19686707 -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9067800" y="1763476"/>
            <a:ext cx="2680335" cy="50279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4337"/>
          <p:cNvSpPr txBox="1">
            <a:spLocks noChangeArrowheads="1"/>
          </p:cNvSpPr>
          <p:nvPr/>
        </p:nvSpPr>
        <p:spPr bwMode="auto">
          <a:xfrm>
            <a:off x="1502558" y="1957980"/>
            <a:ext cx="6864945" cy="3083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80000"/>
              </a:lnSpc>
            </a:pPr>
            <a:r>
              <a:rPr lang="zh-CN" altLang="en-US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兔子因为输掉了比赛而感到失望，它做了一些失利原因的分析。兔子发现，自己失败只是因为过于自信而导致粗心大意、疏于防范。 </a:t>
            </a:r>
          </a:p>
          <a:p>
            <a:pPr algn="just">
              <a:lnSpc>
                <a:spcPct val="180000"/>
              </a:lnSpc>
            </a:pPr>
            <a:r>
              <a:rPr lang="zh-CN" altLang="en-US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如果它不那么自以为是，乌龟根本没有获胜的可能。于是兔子向乌龟提出挑战：再比一次。乌龟同意了。 </a:t>
            </a:r>
          </a:p>
          <a:p>
            <a:pPr algn="just">
              <a:lnSpc>
                <a:spcPct val="180000"/>
              </a:lnSpc>
            </a:pPr>
            <a:r>
              <a:rPr lang="zh-CN" altLang="en-US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于是在这一次比赛中，兔子全力以赴，毫不停歇地从起点跑到了终点。它把乌龟甩在几公里之后。 </a:t>
            </a: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1502558" y="5289551"/>
            <a:ext cx="8867825" cy="563420"/>
          </a:xfrm>
          <a:prstGeom prst="rect">
            <a:avLst/>
          </a:prstGeom>
        </p:spPr>
        <p:txBody>
          <a:bodyPr anchor="ctr"/>
          <a:lstStyle/>
          <a:p>
            <a:pPr marL="457200" indent="-457200" algn="dist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zh-CN" altLang="en-US" sz="2400" b="1" dirty="0">
                <a:solidFill>
                  <a:srgbClr val="164676"/>
                </a:solidFill>
                <a:cs typeface="+mn-ea"/>
                <a:sym typeface="+mn-lt"/>
              </a:rPr>
              <a:t>启示二：迅速并且坚持下去一定能打败又稳又慢的对手。</a:t>
            </a:r>
          </a:p>
        </p:txBody>
      </p:sp>
      <p:grpSp>
        <p:nvGrpSpPr>
          <p:cNvPr id="5" name="组合 4"/>
          <p:cNvGrpSpPr/>
          <p:nvPr/>
        </p:nvGrpSpPr>
        <p:grpSpPr>
          <a:xfrm flipH="1">
            <a:off x="9060450" y="2133599"/>
            <a:ext cx="1860216" cy="1866900"/>
            <a:chOff x="1159052" y="2247899"/>
            <a:chExt cx="1790700" cy="1866900"/>
          </a:xfrm>
        </p:grpSpPr>
        <p:sp>
          <p:nvSpPr>
            <p:cNvPr id="2" name="流程图: 顺序访问存储器 1"/>
            <p:cNvSpPr/>
            <p:nvPr/>
          </p:nvSpPr>
          <p:spPr>
            <a:xfrm>
              <a:off x="1159052" y="2247899"/>
              <a:ext cx="1790700" cy="1828800"/>
            </a:xfrm>
            <a:prstGeom prst="flowChartMagneticTape">
              <a:avLst/>
            </a:prstGeom>
            <a:solidFill>
              <a:srgbClr val="164676"/>
            </a:solidFill>
            <a:ln>
              <a:solidFill>
                <a:srgbClr val="1646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" name="矩形 14339"/>
            <p:cNvSpPr>
              <a:spLocks noChangeArrowheads="1" noChangeShapeType="1" noTextEdit="1"/>
            </p:cNvSpPr>
            <p:nvPr/>
          </p:nvSpPr>
          <p:spPr bwMode="auto">
            <a:xfrm>
              <a:off x="1688771" y="2285999"/>
              <a:ext cx="1150958" cy="1828800"/>
            </a:xfrm>
            <a:prstGeom prst="rect">
              <a:avLst/>
            </a:prstGeom>
          </p:spPr>
          <p:txBody>
            <a:bodyPr vert="eaVert" wrap="none" fromWordArt="1"/>
            <a:lstStyle/>
            <a:p>
              <a:pPr algn="dist"/>
              <a:r>
                <a:rPr lang="zh-CN" altLang="en-US" sz="3600" b="1" kern="10" dirty="0" smtClean="0">
                  <a:solidFill>
                    <a:schemeClr val="bg1"/>
                  </a:solidFill>
                  <a:cs typeface="+mn-ea"/>
                  <a:sym typeface="+mn-lt"/>
                </a:rPr>
                <a:t>第 二 场</a:t>
              </a:r>
              <a:endParaRPr lang="zh-CN" altLang="en-US" sz="3600" b="1" kern="1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cxnSp>
        <p:nvCxnSpPr>
          <p:cNvPr id="4" name="直接连接符 3"/>
          <p:cNvCxnSpPr/>
          <p:nvPr/>
        </p:nvCxnSpPr>
        <p:spPr>
          <a:xfrm>
            <a:off x="13525500" y="3048000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4337"/>
          <p:cNvSpPr txBox="1">
            <a:spLocks noChangeArrowheads="1"/>
          </p:cNvSpPr>
          <p:nvPr/>
        </p:nvSpPr>
        <p:spPr bwMode="auto">
          <a:xfrm>
            <a:off x="3865117" y="1764350"/>
            <a:ext cx="7145783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dirty="0" smtClean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到</a:t>
            </a:r>
            <a:r>
              <a:rPr lang="zh-CN" altLang="en-US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这里故事还没有结束。这一次，乌龟又动了动脑筋，它意识到，以当前的比赛形式，它是不可能在比赛中胜过兔子的。 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它想了一阵子，然后向兔子发出了新的挑战，它要跟兔子再比一次，但是比赛</a:t>
            </a:r>
            <a:r>
              <a:rPr lang="zh-CN" altLang="en-US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路线会有所不同。 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兔子</a:t>
            </a:r>
            <a:r>
              <a:rPr lang="zh-CN" altLang="en-US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同意了。它们出发后，兔子遵循了原先的策略，坚持以最快的速度飞跑，直到面前出现了一条大河。终点位于河对岸两公里处。 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兔子</a:t>
            </a:r>
            <a:r>
              <a:rPr lang="zh-CN" altLang="en-US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坐了下来，思忖着下一步该怎么办。这时，乌龟赶了上来，它跳进了河里，游到了对岸，并继续向前迈进，最终达到了终点。 </a:t>
            </a: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1104900" y="4894920"/>
            <a:ext cx="11087100" cy="1376220"/>
          </a:xfrm>
          <a:prstGeom prst="rect">
            <a:avLst/>
          </a:prstGeom>
        </p:spPr>
        <p:txBody>
          <a:bodyPr anchor="ctr"/>
          <a:lstStyle/>
          <a:p>
            <a:pPr marL="457200" indent="-457200" algn="just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zh-CN" altLang="en-US" sz="2000" b="1" spc="100" dirty="0">
                <a:solidFill>
                  <a:srgbClr val="164676"/>
                </a:solidFill>
                <a:cs typeface="+mn-ea"/>
                <a:sym typeface="+mn-lt"/>
              </a:rPr>
              <a:t>启示三</a:t>
            </a:r>
            <a:r>
              <a:rPr lang="zh-CN" altLang="en-US" sz="2000" b="1" spc="100" dirty="0" smtClean="0">
                <a:solidFill>
                  <a:srgbClr val="164676"/>
                </a:solidFill>
                <a:cs typeface="+mn-ea"/>
                <a:sym typeface="+mn-lt"/>
              </a:rPr>
              <a:t>：</a:t>
            </a:r>
            <a:endParaRPr lang="en-US" altLang="zh-CN" sz="2000" b="1" spc="100" dirty="0" smtClean="0">
              <a:solidFill>
                <a:srgbClr val="164676"/>
              </a:solidFill>
              <a:cs typeface="+mn-ea"/>
              <a:sym typeface="+mn-lt"/>
            </a:endParaRPr>
          </a:p>
          <a:p>
            <a:pPr marL="457200" indent="-457200" algn="just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zh-CN" altLang="en-US" sz="2000" b="1" spc="100" dirty="0" smtClean="0">
                <a:solidFill>
                  <a:srgbClr val="164676"/>
                </a:solidFill>
                <a:cs typeface="+mn-ea"/>
                <a:sym typeface="+mn-lt"/>
              </a:rPr>
              <a:t>首先</a:t>
            </a:r>
            <a:r>
              <a:rPr lang="zh-CN" altLang="en-US" sz="2000" b="1" spc="100" dirty="0">
                <a:solidFill>
                  <a:srgbClr val="164676"/>
                </a:solidFill>
                <a:cs typeface="+mn-ea"/>
                <a:sym typeface="+mn-lt"/>
              </a:rPr>
              <a:t>应该找出自己的核心竞争力，然后选择适合展现自己核心竞争力的比赛场地。 </a:t>
            </a:r>
          </a:p>
          <a:p>
            <a:pPr marL="457200" indent="-457200" algn="just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zh-CN" altLang="en-US" sz="2000" b="1" dirty="0">
              <a:solidFill>
                <a:srgbClr val="164676"/>
              </a:solidFill>
              <a:cs typeface="+mn-ea"/>
              <a:sym typeface="+mn-lt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1555416" y="1901377"/>
            <a:ext cx="1790700" cy="2521845"/>
            <a:chOff x="1555416" y="1901377"/>
            <a:chExt cx="1790700" cy="2521845"/>
          </a:xfrm>
        </p:grpSpPr>
        <p:sp>
          <p:nvSpPr>
            <p:cNvPr id="8" name="流程图: 顺序访问存储器 7"/>
            <p:cNvSpPr/>
            <p:nvPr/>
          </p:nvSpPr>
          <p:spPr>
            <a:xfrm>
              <a:off x="1555416" y="2247899"/>
              <a:ext cx="1790700" cy="1828800"/>
            </a:xfrm>
            <a:prstGeom prst="flowChartMagneticTape">
              <a:avLst/>
            </a:prstGeom>
            <a:solidFill>
              <a:srgbClr val="164676"/>
            </a:solidFill>
            <a:ln>
              <a:solidFill>
                <a:srgbClr val="1646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矩形 14339"/>
            <p:cNvSpPr>
              <a:spLocks noChangeArrowheads="1" noChangeShapeType="1" noTextEdit="1"/>
            </p:cNvSpPr>
            <p:nvPr/>
          </p:nvSpPr>
          <p:spPr bwMode="auto">
            <a:xfrm>
              <a:off x="1688766" y="1901377"/>
              <a:ext cx="1150958" cy="2521845"/>
            </a:xfrm>
            <a:prstGeom prst="rect">
              <a:avLst/>
            </a:prstGeom>
          </p:spPr>
          <p:txBody>
            <a:bodyPr vert="eaVert" wrap="none" fromWordArt="1"/>
            <a:lstStyle/>
            <a:p>
              <a:pPr algn="ctr"/>
              <a:r>
                <a:rPr lang="zh-CN" altLang="en-US" sz="3600" b="1" kern="10" dirty="0" smtClean="0">
                  <a:solidFill>
                    <a:schemeClr val="bg1"/>
                  </a:solidFill>
                  <a:cs typeface="+mn-ea"/>
                  <a:sym typeface="+mn-lt"/>
                </a:rPr>
                <a:t>第 三 场</a:t>
              </a:r>
              <a:endParaRPr lang="zh-CN" altLang="en-US" sz="3600" b="1" kern="1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4337"/>
          <p:cNvSpPr txBox="1">
            <a:spLocks noChangeArrowheads="1"/>
          </p:cNvSpPr>
          <p:nvPr/>
        </p:nvSpPr>
        <p:spPr bwMode="auto">
          <a:xfrm>
            <a:off x="1358068" y="2025648"/>
            <a:ext cx="7553325" cy="216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dirty="0" smtClean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故事</a:t>
            </a:r>
            <a:r>
              <a:rPr lang="zh-CN" altLang="en-US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还有更新的版本。兔子和乌龟成了很要好的朋友，它们决定再比试一次，但是这次，它们两个作为一个团队的成员出现。 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它们</a:t>
            </a:r>
            <a:r>
              <a:rPr lang="zh-CN" altLang="en-US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出发了，这一次兔子扛着乌龟跑到了岸边，然后，相互对调了一下，乌龟驮着兔子游到了对岸。到了对岸之后，兔子又把乌龟扛了起来，最后，两人一齐冲过了终点线。两人都感到了莫大的满足感，比独自获胜还高兴。 </a:t>
            </a:r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auto">
          <a:xfrm>
            <a:off x="1358068" y="4298950"/>
            <a:ext cx="9695948" cy="1522866"/>
          </a:xfrm>
          <a:prstGeom prst="rect">
            <a:avLst/>
          </a:prstGeom>
        </p:spPr>
        <p:txBody>
          <a:bodyPr anchor="ctr"/>
          <a:lstStyle/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zh-CN" altLang="en-US" sz="2400" b="1" dirty="0">
                <a:solidFill>
                  <a:srgbClr val="164676"/>
                </a:solidFill>
                <a:cs typeface="+mn-ea"/>
                <a:sym typeface="+mn-lt"/>
              </a:rPr>
              <a:t>启示四：某个人工作出色、有很强的核心竞争力是件好事，但是除非你能够在一个团队中工作，并运用好每个人的核心竞争力，否则你常常会发现心有余而力不足，因为有些时候你的弱项正好是别人的强项。 </a:t>
            </a:r>
          </a:p>
        </p:txBody>
      </p:sp>
      <p:grpSp>
        <p:nvGrpSpPr>
          <p:cNvPr id="7" name="组合 6"/>
          <p:cNvGrpSpPr/>
          <p:nvPr/>
        </p:nvGrpSpPr>
        <p:grpSpPr>
          <a:xfrm flipH="1">
            <a:off x="9098550" y="2133599"/>
            <a:ext cx="1860216" cy="1866900"/>
            <a:chOff x="1159052" y="2247899"/>
            <a:chExt cx="1790700" cy="1866900"/>
          </a:xfrm>
        </p:grpSpPr>
        <p:sp>
          <p:nvSpPr>
            <p:cNvPr id="8" name="流程图: 顺序访问存储器 7"/>
            <p:cNvSpPr/>
            <p:nvPr/>
          </p:nvSpPr>
          <p:spPr>
            <a:xfrm>
              <a:off x="1159052" y="2247899"/>
              <a:ext cx="1790700" cy="1828800"/>
            </a:xfrm>
            <a:prstGeom prst="flowChartMagneticTape">
              <a:avLst/>
            </a:prstGeom>
            <a:solidFill>
              <a:srgbClr val="164676"/>
            </a:solidFill>
            <a:ln>
              <a:solidFill>
                <a:srgbClr val="1646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" name="矩形 14339"/>
            <p:cNvSpPr>
              <a:spLocks noChangeArrowheads="1" noChangeShapeType="1" noTextEdit="1"/>
            </p:cNvSpPr>
            <p:nvPr/>
          </p:nvSpPr>
          <p:spPr bwMode="auto">
            <a:xfrm>
              <a:off x="1688771" y="2285999"/>
              <a:ext cx="1150958" cy="1828800"/>
            </a:xfrm>
            <a:prstGeom prst="rect">
              <a:avLst/>
            </a:prstGeom>
          </p:spPr>
          <p:txBody>
            <a:bodyPr vert="eaVert" wrap="none" fromWordArt="1"/>
            <a:lstStyle/>
            <a:p>
              <a:pPr algn="dist"/>
              <a:r>
                <a:rPr lang="zh-CN" altLang="en-US" sz="3600" b="1" kern="10" dirty="0" smtClean="0">
                  <a:solidFill>
                    <a:schemeClr val="bg1"/>
                  </a:solidFill>
                  <a:cs typeface="+mn-ea"/>
                  <a:sym typeface="+mn-lt"/>
                </a:rPr>
                <a:t>第 四 场</a:t>
              </a:r>
              <a:endParaRPr lang="zh-CN" altLang="en-US" sz="3600" b="1" kern="1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926663" y="2386349"/>
            <a:ext cx="635992" cy="609600"/>
          </a:xfrm>
          <a:prstGeom prst="rect">
            <a:avLst/>
          </a:prstGeom>
          <a:solidFill>
            <a:srgbClr val="1646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 smtClean="0">
                <a:solidFill>
                  <a:srgbClr val="FFFFFF"/>
                </a:solidFill>
                <a:cs typeface="+mn-ea"/>
                <a:sym typeface="+mn-lt"/>
              </a:rPr>
              <a:t>03</a:t>
            </a:r>
            <a:endParaRPr lang="zh-CN" altLang="en-US" sz="2800" b="1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5049439" y="3390897"/>
            <a:ext cx="4390439" cy="1062863"/>
            <a:chOff x="4951170" y="3048000"/>
            <a:chExt cx="2648114" cy="933309"/>
          </a:xfrm>
        </p:grpSpPr>
        <p:sp>
          <p:nvSpPr>
            <p:cNvPr id="4" name="矩形 3"/>
            <p:cNvSpPr/>
            <p:nvPr/>
          </p:nvSpPr>
          <p:spPr>
            <a:xfrm>
              <a:off x="4951170" y="3048000"/>
              <a:ext cx="2648114" cy="933309"/>
            </a:xfrm>
            <a:prstGeom prst="rect">
              <a:avLst/>
            </a:prstGeom>
            <a:noFill/>
            <a:ln>
              <a:solidFill>
                <a:srgbClr val="1646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4951170" y="3113978"/>
              <a:ext cx="2648114" cy="8107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5400" b="1" dirty="0">
                  <a:solidFill>
                    <a:srgbClr val="164676"/>
                  </a:solidFill>
                  <a:cs typeface="+mn-ea"/>
                  <a:sym typeface="+mn-lt"/>
                </a:rPr>
                <a:t>馒 头 理 论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4337"/>
          <p:cNvSpPr txBox="1">
            <a:spLocks noChangeArrowheads="1"/>
          </p:cNvSpPr>
          <p:nvPr/>
        </p:nvSpPr>
        <p:spPr bwMode="auto">
          <a:xfrm>
            <a:off x="1314450" y="1790701"/>
            <a:ext cx="9886949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p"/>
            </a:pPr>
            <a:r>
              <a:rPr lang="zh-CN" altLang="en-US" sz="2400" spc="200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吃</a:t>
            </a:r>
            <a:r>
              <a:rPr lang="zh-CN" altLang="en-US" sz="2400" spc="200" dirty="0" smtClean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了优品个</a:t>
            </a:r>
            <a:r>
              <a:rPr lang="zh-CN" altLang="en-US" sz="2400" spc="200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馒头，没饱；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p"/>
            </a:pPr>
            <a:r>
              <a:rPr lang="zh-CN" altLang="en-US" sz="2400" spc="200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吃了第二个馒头，还没有饱；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p"/>
            </a:pPr>
            <a:r>
              <a:rPr lang="zh-CN" altLang="en-US" sz="2400" spc="200" dirty="0" smtClean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吃了第三个馒头，饱了。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zh-CN" altLang="en-US" sz="2400" spc="200" dirty="0" smtClean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由此下结论，只要吃第三个馒头就可以了。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zh-CN" altLang="en-US" sz="2400" b="1" spc="200" dirty="0" smtClean="0">
                <a:solidFill>
                  <a:srgbClr val="164676"/>
                </a:solidFill>
                <a:latin typeface="+mn-lt"/>
                <a:ea typeface="+mn-ea"/>
                <a:cs typeface="+mn-ea"/>
                <a:sym typeface="+mn-lt"/>
              </a:rPr>
              <a:t>其实，没有优品、第二两个馒头的基础，哪有第三个馒头的效果？</a:t>
            </a:r>
            <a:endParaRPr lang="zh-CN" altLang="en-US" sz="2400" b="1" spc="200" dirty="0">
              <a:solidFill>
                <a:srgbClr val="164676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1543052" y="1739900"/>
            <a:ext cx="7600948" cy="3670299"/>
          </a:xfrm>
          <a:prstGeom prst="rect">
            <a:avLst/>
          </a:prstGeom>
        </p:spPr>
        <p:txBody>
          <a:bodyPr anchor="ctr"/>
          <a:lstStyle/>
          <a:p>
            <a:pPr algn="just">
              <a:lnSpc>
                <a:spcPct val="200000"/>
              </a:lnSpc>
              <a:spcBef>
                <a:spcPct val="0"/>
              </a:spcBef>
            </a:pPr>
            <a:r>
              <a:rPr lang="zh-CN" altLang="en-US" sz="2800" b="1" spc="200" dirty="0" smtClean="0">
                <a:solidFill>
                  <a:srgbClr val="164676"/>
                </a:solidFill>
                <a:cs typeface="+mn-ea"/>
                <a:sym typeface="+mn-lt"/>
              </a:rPr>
              <a:t>基础</a:t>
            </a:r>
            <a:r>
              <a:rPr lang="zh-CN" altLang="en-US" sz="2800" b="1" spc="200" dirty="0">
                <a:solidFill>
                  <a:srgbClr val="164676"/>
                </a:solidFill>
                <a:cs typeface="+mn-ea"/>
                <a:sym typeface="+mn-lt"/>
              </a:rPr>
              <a:t>与发展息息相关</a:t>
            </a:r>
            <a:r>
              <a:rPr lang="zh-CN" altLang="en-US" sz="2800" b="1" spc="200" dirty="0" smtClean="0">
                <a:solidFill>
                  <a:srgbClr val="164676"/>
                </a:solidFill>
                <a:cs typeface="+mn-ea"/>
                <a:sym typeface="+mn-lt"/>
              </a:rPr>
              <a:t>。</a:t>
            </a:r>
            <a:endParaRPr lang="en-US" altLang="zh-CN" sz="2800" b="1" spc="200" dirty="0">
              <a:solidFill>
                <a:srgbClr val="164676"/>
              </a:solidFill>
              <a:cs typeface="+mn-ea"/>
              <a:sym typeface="+mn-lt"/>
            </a:endParaRPr>
          </a:p>
          <a:p>
            <a:pPr algn="just">
              <a:lnSpc>
                <a:spcPct val="200000"/>
              </a:lnSpc>
              <a:spcBef>
                <a:spcPct val="0"/>
              </a:spcBef>
            </a:pPr>
            <a:r>
              <a:rPr lang="zh-CN" altLang="en-US" sz="2400" spc="200" dirty="0" smtClean="0">
                <a:cs typeface="+mn-ea"/>
                <a:sym typeface="+mn-lt"/>
              </a:rPr>
              <a:t>就</a:t>
            </a:r>
            <a:r>
              <a:rPr lang="zh-CN" altLang="en-US" sz="2400" spc="200" dirty="0">
                <a:cs typeface="+mn-ea"/>
                <a:sym typeface="+mn-lt"/>
              </a:rPr>
              <a:t>像盖楼房一样，只打三层楼房的地基，是不能盖出四层楼的，要想盖四层，必须打下四层的地基</a:t>
            </a:r>
            <a:r>
              <a:rPr lang="zh-CN" altLang="en-US" sz="2400" spc="200" dirty="0" smtClean="0">
                <a:cs typeface="+mn-ea"/>
                <a:sym typeface="+mn-lt"/>
              </a:rPr>
              <a:t>。</a:t>
            </a:r>
            <a:endParaRPr lang="en-US" altLang="zh-CN" sz="2400" spc="200" dirty="0" smtClean="0">
              <a:cs typeface="+mn-ea"/>
              <a:sym typeface="+mn-lt"/>
            </a:endParaRPr>
          </a:p>
          <a:p>
            <a:pPr algn="just">
              <a:lnSpc>
                <a:spcPct val="200000"/>
              </a:lnSpc>
              <a:spcBef>
                <a:spcPct val="0"/>
              </a:spcBef>
            </a:pPr>
            <a:r>
              <a:rPr lang="zh-CN" altLang="en-US" sz="2400" spc="200" dirty="0" smtClean="0">
                <a:solidFill>
                  <a:srgbClr val="164676"/>
                </a:solidFill>
                <a:cs typeface="+mn-ea"/>
                <a:sym typeface="+mn-lt"/>
              </a:rPr>
              <a:t>学习</a:t>
            </a:r>
            <a:r>
              <a:rPr lang="zh-CN" altLang="en-US" sz="2400" spc="200" dirty="0">
                <a:solidFill>
                  <a:srgbClr val="164676"/>
                </a:solidFill>
                <a:cs typeface="+mn-ea"/>
                <a:sym typeface="+mn-lt"/>
              </a:rPr>
              <a:t>也是如此，基础扎实，终身受益；基础不牢，终生先天性不足</a:t>
            </a:r>
            <a:r>
              <a:rPr lang="zh-CN" altLang="en-US" sz="2400" spc="200" dirty="0" smtClean="0">
                <a:solidFill>
                  <a:srgbClr val="164676"/>
                </a:solidFill>
                <a:cs typeface="+mn-ea"/>
                <a:sym typeface="+mn-lt"/>
              </a:rPr>
              <a:t>。积累</a:t>
            </a:r>
            <a:r>
              <a:rPr lang="zh-CN" altLang="en-US" sz="2400" spc="200" dirty="0">
                <a:solidFill>
                  <a:srgbClr val="164676"/>
                </a:solidFill>
                <a:cs typeface="+mn-ea"/>
                <a:sym typeface="+mn-lt"/>
              </a:rPr>
              <a:t>是一个逐渐的过程。</a:t>
            </a:r>
          </a:p>
        </p:txBody>
      </p:sp>
      <p:pic>
        <p:nvPicPr>
          <p:cNvPr id="4" name="图片 3" descr="19686707 -2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9144000" y="1969123"/>
            <a:ext cx="3048000" cy="48888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8193"/>
          <p:cNvSpPr txBox="1">
            <a:spLocks noChangeArrowheads="1"/>
          </p:cNvSpPr>
          <p:nvPr/>
        </p:nvSpPr>
        <p:spPr bwMode="auto">
          <a:xfrm>
            <a:off x="1422400" y="1758950"/>
            <a:ext cx="995045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sz="2400" spc="200" dirty="0" smtClean="0">
                <a:solidFill>
                  <a:srgbClr val="164676"/>
                </a:solidFill>
                <a:latin typeface="+mn-lt"/>
                <a:ea typeface="+mn-ea"/>
                <a:cs typeface="+mn-ea"/>
                <a:sym typeface="+mn-lt"/>
              </a:rPr>
              <a:t>在</a:t>
            </a:r>
            <a:r>
              <a:rPr lang="zh-CN" altLang="en-US" sz="2400" spc="200" dirty="0">
                <a:solidFill>
                  <a:srgbClr val="164676"/>
                </a:solidFill>
                <a:latin typeface="+mn-lt"/>
                <a:ea typeface="+mn-ea"/>
                <a:cs typeface="+mn-ea"/>
                <a:sym typeface="+mn-lt"/>
              </a:rPr>
              <a:t>我们的一轮复习中，有些同学在那里感慨：</a:t>
            </a:r>
            <a:endParaRPr lang="en-US" altLang="zh-CN" sz="2400" spc="200" dirty="0">
              <a:solidFill>
                <a:srgbClr val="164676"/>
              </a:solidFill>
              <a:latin typeface="+mn-lt"/>
              <a:ea typeface="+mn-ea"/>
              <a:cs typeface="+mn-ea"/>
              <a:sym typeface="+mn-lt"/>
            </a:endParaRPr>
          </a:p>
          <a:p>
            <a:pPr>
              <a:lnSpc>
                <a:spcPct val="200000"/>
              </a:lnSpc>
            </a:pPr>
            <a:r>
              <a:rPr lang="zh-CN" altLang="en-US" sz="2400" spc="200" dirty="0">
                <a:solidFill>
                  <a:srgbClr val="164676"/>
                </a:solidFill>
                <a:latin typeface="+mn-lt"/>
                <a:ea typeface="+mn-ea"/>
                <a:cs typeface="+mn-ea"/>
                <a:sym typeface="+mn-lt"/>
              </a:rPr>
              <a:t>什么叫痛苦？   什么叫幸福？ </a:t>
            </a:r>
            <a:endParaRPr lang="en-US" altLang="zh-CN" sz="2400" spc="200" dirty="0">
              <a:solidFill>
                <a:srgbClr val="164676"/>
              </a:solidFill>
              <a:latin typeface="+mn-lt"/>
              <a:ea typeface="+mn-ea"/>
              <a:cs typeface="+mn-ea"/>
              <a:sym typeface="+mn-lt"/>
            </a:endParaRPr>
          </a:p>
          <a:p>
            <a:pPr>
              <a:lnSpc>
                <a:spcPct val="200000"/>
              </a:lnSpc>
            </a:pPr>
            <a:r>
              <a:rPr lang="zh-CN" altLang="en-US" sz="2400" spc="200" dirty="0">
                <a:solidFill>
                  <a:srgbClr val="164676"/>
                </a:solidFill>
                <a:latin typeface="+mn-lt"/>
                <a:ea typeface="+mn-ea"/>
                <a:cs typeface="+mn-ea"/>
                <a:sym typeface="+mn-lt"/>
              </a:rPr>
              <a:t>不经历残酷的高考，你又如何去体会！</a:t>
            </a:r>
            <a:endParaRPr lang="en-US" altLang="zh-CN" sz="2400" spc="200" dirty="0">
              <a:solidFill>
                <a:srgbClr val="164676"/>
              </a:solidFill>
              <a:latin typeface="+mn-lt"/>
              <a:ea typeface="+mn-ea"/>
              <a:cs typeface="+mn-ea"/>
              <a:sym typeface="+mn-lt"/>
            </a:endParaRPr>
          </a:p>
          <a:p>
            <a:pPr>
              <a:lnSpc>
                <a:spcPct val="200000"/>
              </a:lnSpc>
            </a:pPr>
            <a:r>
              <a:rPr lang="zh-CN" altLang="en-US" sz="2400" spc="200" dirty="0" smtClean="0">
                <a:solidFill>
                  <a:srgbClr val="164676"/>
                </a:solidFill>
                <a:latin typeface="+mn-lt"/>
                <a:ea typeface="+mn-ea"/>
                <a:cs typeface="+mn-ea"/>
                <a:sym typeface="+mn-lt"/>
              </a:rPr>
              <a:t>我们</a:t>
            </a:r>
            <a:r>
              <a:rPr lang="zh-CN" altLang="en-US" sz="2400" spc="200" dirty="0">
                <a:solidFill>
                  <a:srgbClr val="164676"/>
                </a:solidFill>
                <a:latin typeface="+mn-lt"/>
                <a:ea typeface="+mn-ea"/>
                <a:cs typeface="+mn-ea"/>
                <a:sym typeface="+mn-lt"/>
              </a:rPr>
              <a:t>现在的欢乐比起中考、高考成功带来的幸福，那又算得了什么？</a:t>
            </a:r>
            <a:endParaRPr lang="en-US" altLang="zh-CN" sz="2400" spc="200" dirty="0">
              <a:solidFill>
                <a:srgbClr val="164676"/>
              </a:solidFill>
              <a:latin typeface="+mn-lt"/>
              <a:ea typeface="+mn-ea"/>
              <a:cs typeface="+mn-ea"/>
              <a:sym typeface="+mn-lt"/>
            </a:endParaRPr>
          </a:p>
          <a:p>
            <a:pPr>
              <a:lnSpc>
                <a:spcPct val="200000"/>
              </a:lnSpc>
            </a:pPr>
            <a:r>
              <a:rPr lang="zh-CN" altLang="en-US" sz="2400" spc="200" dirty="0" smtClean="0">
                <a:solidFill>
                  <a:srgbClr val="164676"/>
                </a:solidFill>
                <a:latin typeface="+mn-lt"/>
                <a:ea typeface="+mn-ea"/>
                <a:cs typeface="+mn-ea"/>
                <a:sym typeface="+mn-lt"/>
              </a:rPr>
              <a:t>我们</a:t>
            </a:r>
            <a:r>
              <a:rPr lang="zh-CN" altLang="en-US" sz="2400" spc="200" dirty="0">
                <a:solidFill>
                  <a:srgbClr val="164676"/>
                </a:solidFill>
                <a:latin typeface="+mn-lt"/>
                <a:ea typeface="+mn-ea"/>
                <a:cs typeface="+mn-ea"/>
                <a:sym typeface="+mn-lt"/>
              </a:rPr>
              <a:t>现在的痛苦比起高考失败后的痛苦，那算得了什么？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926663" y="2386349"/>
            <a:ext cx="635992" cy="609600"/>
          </a:xfrm>
          <a:prstGeom prst="rect">
            <a:avLst/>
          </a:prstGeom>
          <a:solidFill>
            <a:srgbClr val="1646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 smtClean="0">
                <a:solidFill>
                  <a:srgbClr val="FFFFFF"/>
                </a:solidFill>
                <a:cs typeface="+mn-ea"/>
                <a:sym typeface="+mn-lt"/>
              </a:rPr>
              <a:t>04</a:t>
            </a:r>
            <a:endParaRPr lang="zh-CN" altLang="en-US" sz="2800" b="1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5049439" y="3390897"/>
            <a:ext cx="4390439" cy="1062863"/>
            <a:chOff x="4951170" y="3048000"/>
            <a:chExt cx="2648114" cy="933309"/>
          </a:xfrm>
        </p:grpSpPr>
        <p:sp>
          <p:nvSpPr>
            <p:cNvPr id="4" name="矩形 3"/>
            <p:cNvSpPr/>
            <p:nvPr/>
          </p:nvSpPr>
          <p:spPr>
            <a:xfrm>
              <a:off x="4951170" y="3048000"/>
              <a:ext cx="2648114" cy="933309"/>
            </a:xfrm>
            <a:prstGeom prst="rect">
              <a:avLst/>
            </a:prstGeom>
            <a:noFill/>
            <a:ln>
              <a:solidFill>
                <a:srgbClr val="1646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4951170" y="3113978"/>
              <a:ext cx="2648114" cy="8107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5400" b="1" dirty="0">
                  <a:solidFill>
                    <a:srgbClr val="164676"/>
                  </a:solidFill>
                  <a:cs typeface="+mn-ea"/>
                  <a:sym typeface="+mn-lt"/>
                </a:rPr>
                <a:t>保持良好心态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0"/>
          <p:cNvSpPr txBox="1">
            <a:spLocks noChangeArrowheads="1"/>
          </p:cNvSpPr>
          <p:nvPr/>
        </p:nvSpPr>
        <p:spPr bwMode="auto">
          <a:xfrm>
            <a:off x="4145558" y="2132052"/>
            <a:ext cx="164381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dist" eaLnBrk="1" hangingPunct="1"/>
            <a:r>
              <a:rPr lang="zh-CN" altLang="en-US" sz="6000" b="1" dirty="0">
                <a:solidFill>
                  <a:srgbClr val="164676"/>
                </a:solidFill>
                <a:latin typeface="+mn-lt"/>
                <a:ea typeface="+mn-ea"/>
                <a:cs typeface="+mn-ea"/>
                <a:sym typeface="+mn-lt"/>
              </a:rPr>
              <a:t>目录</a:t>
            </a:r>
            <a:endParaRPr lang="zh-CN" altLang="zh-CN" sz="6000" b="1" dirty="0">
              <a:solidFill>
                <a:srgbClr val="164676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Text Box 31"/>
          <p:cNvSpPr txBox="1">
            <a:spLocks noChangeArrowheads="1"/>
          </p:cNvSpPr>
          <p:nvPr/>
        </p:nvSpPr>
        <p:spPr bwMode="auto">
          <a:xfrm>
            <a:off x="5856828" y="2537612"/>
            <a:ext cx="21354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dist" eaLnBrk="1" hangingPunct="1"/>
            <a:r>
              <a:rPr lang="en-US" altLang="zh-CN" sz="2400" dirty="0">
                <a:solidFill>
                  <a:srgbClr val="164676"/>
                </a:solidFill>
                <a:latin typeface="+mn-lt"/>
                <a:ea typeface="+mn-ea"/>
                <a:cs typeface="+mn-ea"/>
                <a:sym typeface="+mn-lt"/>
              </a:rPr>
              <a:t>CONTENTS</a:t>
            </a:r>
            <a:endParaRPr lang="zh-CN" altLang="zh-CN" sz="2400" dirty="0">
              <a:solidFill>
                <a:srgbClr val="164676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183658" y="3390900"/>
            <a:ext cx="635992" cy="609600"/>
          </a:xfrm>
          <a:prstGeom prst="rect">
            <a:avLst/>
          </a:prstGeom>
          <a:solidFill>
            <a:srgbClr val="1646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cs typeface="+mn-ea"/>
                <a:sym typeface="+mn-lt"/>
              </a:rPr>
              <a:t>01</a:t>
            </a:r>
            <a:endParaRPr lang="zh-CN" altLang="en-US" sz="2800" dirty="0">
              <a:cs typeface="+mn-ea"/>
              <a:sym typeface="+mn-lt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4951171" y="3390900"/>
            <a:ext cx="2252486" cy="609600"/>
            <a:chOff x="4951171" y="3048000"/>
            <a:chExt cx="2252486" cy="609600"/>
          </a:xfrm>
        </p:grpSpPr>
        <p:sp>
          <p:nvSpPr>
            <p:cNvPr id="17" name="矩形 16"/>
            <p:cNvSpPr/>
            <p:nvPr/>
          </p:nvSpPr>
          <p:spPr>
            <a:xfrm>
              <a:off x="4951171" y="3048000"/>
              <a:ext cx="2252486" cy="609600"/>
            </a:xfrm>
            <a:prstGeom prst="rect">
              <a:avLst/>
            </a:prstGeom>
            <a:noFill/>
            <a:ln>
              <a:solidFill>
                <a:srgbClr val="1646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4967464" y="3110984"/>
              <a:ext cx="223619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2400" b="1" dirty="0">
                  <a:solidFill>
                    <a:srgbClr val="164676"/>
                  </a:solidFill>
                  <a:cs typeface="+mn-ea"/>
                  <a:sym typeface="+mn-lt"/>
                </a:rPr>
                <a:t>狮子与羚羊</a:t>
              </a:r>
            </a:p>
          </p:txBody>
        </p:sp>
      </p:grpSp>
      <p:sp>
        <p:nvSpPr>
          <p:cNvPr id="20" name="矩形 19"/>
          <p:cNvSpPr/>
          <p:nvPr/>
        </p:nvSpPr>
        <p:spPr>
          <a:xfrm>
            <a:off x="7517408" y="3390900"/>
            <a:ext cx="635992" cy="609600"/>
          </a:xfrm>
          <a:prstGeom prst="rect">
            <a:avLst/>
          </a:prstGeom>
          <a:solidFill>
            <a:srgbClr val="1646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cs typeface="+mn-ea"/>
                <a:sym typeface="+mn-lt"/>
              </a:rPr>
              <a:t>01</a:t>
            </a:r>
            <a:endParaRPr lang="zh-CN" altLang="en-US" sz="2800" dirty="0">
              <a:cs typeface="+mn-ea"/>
              <a:sym typeface="+mn-lt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8284921" y="3390900"/>
            <a:ext cx="2252486" cy="609600"/>
            <a:chOff x="4951171" y="3048000"/>
            <a:chExt cx="2252486" cy="609600"/>
          </a:xfrm>
        </p:grpSpPr>
        <p:sp>
          <p:nvSpPr>
            <p:cNvPr id="22" name="矩形 21"/>
            <p:cNvSpPr/>
            <p:nvPr/>
          </p:nvSpPr>
          <p:spPr>
            <a:xfrm>
              <a:off x="4951171" y="3048000"/>
              <a:ext cx="2252486" cy="609600"/>
            </a:xfrm>
            <a:prstGeom prst="rect">
              <a:avLst/>
            </a:prstGeom>
            <a:noFill/>
            <a:ln>
              <a:solidFill>
                <a:srgbClr val="1646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4967464" y="3110984"/>
              <a:ext cx="223619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2400" b="1" dirty="0">
                  <a:solidFill>
                    <a:srgbClr val="164676"/>
                  </a:solidFill>
                  <a:cs typeface="+mn-ea"/>
                  <a:sym typeface="+mn-lt"/>
                </a:rPr>
                <a:t>龟兔赛跑</a:t>
              </a:r>
            </a:p>
          </p:txBody>
        </p:sp>
      </p:grpSp>
      <p:sp>
        <p:nvSpPr>
          <p:cNvPr id="24" name="矩形 23"/>
          <p:cNvSpPr/>
          <p:nvPr/>
        </p:nvSpPr>
        <p:spPr>
          <a:xfrm>
            <a:off x="4183658" y="4400874"/>
            <a:ext cx="635992" cy="609600"/>
          </a:xfrm>
          <a:prstGeom prst="rect">
            <a:avLst/>
          </a:prstGeom>
          <a:solidFill>
            <a:srgbClr val="1646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cs typeface="+mn-ea"/>
                <a:sym typeface="+mn-lt"/>
              </a:rPr>
              <a:t>01</a:t>
            </a:r>
            <a:endParaRPr lang="zh-CN" altLang="en-US" sz="2800" dirty="0">
              <a:cs typeface="+mn-ea"/>
              <a:sym typeface="+mn-lt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4951171" y="4400874"/>
            <a:ext cx="2252486" cy="609600"/>
            <a:chOff x="4951171" y="3048000"/>
            <a:chExt cx="2252486" cy="609600"/>
          </a:xfrm>
        </p:grpSpPr>
        <p:sp>
          <p:nvSpPr>
            <p:cNvPr id="26" name="矩形 25"/>
            <p:cNvSpPr/>
            <p:nvPr/>
          </p:nvSpPr>
          <p:spPr>
            <a:xfrm>
              <a:off x="4951171" y="3048000"/>
              <a:ext cx="2252486" cy="609600"/>
            </a:xfrm>
            <a:prstGeom prst="rect">
              <a:avLst/>
            </a:prstGeom>
            <a:noFill/>
            <a:ln>
              <a:solidFill>
                <a:srgbClr val="1646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4967464" y="3110984"/>
              <a:ext cx="223619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2400" b="1" dirty="0">
                  <a:solidFill>
                    <a:srgbClr val="164676"/>
                  </a:solidFill>
                  <a:cs typeface="+mn-ea"/>
                  <a:sym typeface="+mn-lt"/>
                </a:rPr>
                <a:t>馒头理论</a:t>
              </a:r>
            </a:p>
          </p:txBody>
        </p:sp>
      </p:grpSp>
      <p:sp>
        <p:nvSpPr>
          <p:cNvPr id="28" name="矩形 27"/>
          <p:cNvSpPr/>
          <p:nvPr/>
        </p:nvSpPr>
        <p:spPr>
          <a:xfrm>
            <a:off x="7517408" y="4400874"/>
            <a:ext cx="635992" cy="609600"/>
          </a:xfrm>
          <a:prstGeom prst="rect">
            <a:avLst/>
          </a:prstGeom>
          <a:solidFill>
            <a:srgbClr val="1646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cs typeface="+mn-ea"/>
                <a:sym typeface="+mn-lt"/>
              </a:rPr>
              <a:t>01</a:t>
            </a:r>
            <a:endParaRPr lang="zh-CN" altLang="en-US" sz="2800" dirty="0">
              <a:cs typeface="+mn-ea"/>
              <a:sym typeface="+mn-lt"/>
            </a:endParaRPr>
          </a:p>
        </p:txBody>
      </p:sp>
      <p:grpSp>
        <p:nvGrpSpPr>
          <p:cNvPr id="29" name="组合 28"/>
          <p:cNvGrpSpPr/>
          <p:nvPr/>
        </p:nvGrpSpPr>
        <p:grpSpPr>
          <a:xfrm>
            <a:off x="8284921" y="4400874"/>
            <a:ext cx="2252486" cy="609600"/>
            <a:chOff x="4951171" y="3048000"/>
            <a:chExt cx="2252486" cy="609600"/>
          </a:xfrm>
        </p:grpSpPr>
        <p:sp>
          <p:nvSpPr>
            <p:cNvPr id="30" name="矩形 29"/>
            <p:cNvSpPr/>
            <p:nvPr/>
          </p:nvSpPr>
          <p:spPr>
            <a:xfrm>
              <a:off x="4951171" y="3048000"/>
              <a:ext cx="2252486" cy="609600"/>
            </a:xfrm>
            <a:prstGeom prst="rect">
              <a:avLst/>
            </a:prstGeom>
            <a:noFill/>
            <a:ln>
              <a:solidFill>
                <a:srgbClr val="1646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1" name="矩形 30"/>
            <p:cNvSpPr/>
            <p:nvPr/>
          </p:nvSpPr>
          <p:spPr>
            <a:xfrm>
              <a:off x="4967464" y="3110984"/>
              <a:ext cx="223619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2400" b="1" dirty="0" smtClean="0">
                  <a:solidFill>
                    <a:srgbClr val="164676"/>
                  </a:solidFill>
                  <a:cs typeface="+mn-ea"/>
                  <a:sym typeface="+mn-lt"/>
                </a:rPr>
                <a:t>保持良好心态</a:t>
              </a:r>
              <a:endParaRPr lang="zh-CN" altLang="en-US" sz="2400" b="1" dirty="0">
                <a:solidFill>
                  <a:srgbClr val="164676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6" grpId="0" animBg="1"/>
      <p:bldP spid="20" grpId="0" animBg="1"/>
      <p:bldP spid="24" grpId="0" animBg="1"/>
      <p:bldP spid="2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245448" y="2450226"/>
            <a:ext cx="5364902" cy="729421"/>
            <a:chOff x="3021663" y="2462193"/>
            <a:chExt cx="4086839" cy="1765676"/>
          </a:xfrm>
        </p:grpSpPr>
        <p:sp>
          <p:nvSpPr>
            <p:cNvPr id="14" name="ï$ľíḑê"/>
            <p:cNvSpPr/>
            <p:nvPr/>
          </p:nvSpPr>
          <p:spPr>
            <a:xfrm>
              <a:off x="3021663" y="2462193"/>
              <a:ext cx="4086839" cy="1765676"/>
            </a:xfrm>
            <a:prstGeom prst="rect">
              <a:avLst/>
            </a:prstGeom>
            <a:solidFill>
              <a:srgbClr val="1646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465">
                <a:cs typeface="+mn-ea"/>
                <a:sym typeface="+mn-lt"/>
              </a:endParaRPr>
            </a:p>
          </p:txBody>
        </p:sp>
        <p:sp>
          <p:nvSpPr>
            <p:cNvPr id="17" name="文本框 32"/>
            <p:cNvSpPr txBox="1"/>
            <p:nvPr/>
          </p:nvSpPr>
          <p:spPr>
            <a:xfrm>
              <a:off x="3468878" y="2784907"/>
              <a:ext cx="3562967" cy="121702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2665" dirty="0">
                  <a:solidFill>
                    <a:schemeClr val="bg1"/>
                  </a:solidFill>
                  <a:cs typeface="+mn-ea"/>
                  <a:sym typeface="+mn-lt"/>
                </a:rPr>
                <a:t>01  </a:t>
              </a:r>
              <a:r>
                <a:rPr lang="zh-CN" altLang="en-US" sz="2665" dirty="0">
                  <a:solidFill>
                    <a:schemeClr val="bg1"/>
                  </a:solidFill>
                  <a:cs typeface="+mn-ea"/>
                  <a:sym typeface="+mn-lt"/>
                </a:rPr>
                <a:t>要有目标和追求</a:t>
              </a:r>
            </a:p>
          </p:txBody>
        </p:sp>
      </p:grpSp>
      <p:sp>
        <p:nvSpPr>
          <p:cNvPr id="25" name="矩形 31747"/>
          <p:cNvSpPr>
            <a:spLocks noChangeArrowheads="1"/>
          </p:cNvSpPr>
          <p:nvPr/>
        </p:nvSpPr>
        <p:spPr bwMode="auto">
          <a:xfrm>
            <a:off x="4975649" y="1620560"/>
            <a:ext cx="3269402" cy="584775"/>
          </a:xfrm>
          <a:prstGeom prst="rect">
            <a:avLst/>
          </a:prstGeom>
          <a:noFill/>
          <a:ln w="9525">
            <a:solidFill>
              <a:srgbClr val="164676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dist"/>
            <a:r>
              <a:rPr lang="zh-CN" altLang="en-US" sz="3200" dirty="0">
                <a:solidFill>
                  <a:srgbClr val="164676"/>
                </a:solidFill>
                <a:latin typeface="+mn-lt"/>
                <a:ea typeface="+mn-ea"/>
                <a:cs typeface="+mn-ea"/>
                <a:sym typeface="+mn-lt"/>
              </a:rPr>
              <a:t>快乐的几种</a:t>
            </a:r>
            <a:r>
              <a:rPr lang="zh-CN" altLang="en-US" sz="3200" dirty="0" smtClean="0">
                <a:solidFill>
                  <a:srgbClr val="164676"/>
                </a:solidFill>
                <a:latin typeface="+mn-lt"/>
                <a:ea typeface="+mn-ea"/>
                <a:cs typeface="+mn-ea"/>
                <a:sym typeface="+mn-lt"/>
              </a:rPr>
              <a:t>技巧</a:t>
            </a:r>
            <a:endParaRPr lang="zh-CN" altLang="en-US" sz="3200" dirty="0">
              <a:solidFill>
                <a:srgbClr val="164676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33" name="组合 32"/>
          <p:cNvGrpSpPr/>
          <p:nvPr/>
        </p:nvGrpSpPr>
        <p:grpSpPr>
          <a:xfrm>
            <a:off x="1245448" y="3669428"/>
            <a:ext cx="5364902" cy="838468"/>
            <a:chOff x="-11245" y="4317964"/>
            <a:chExt cx="5599629" cy="2029639"/>
          </a:xfrm>
        </p:grpSpPr>
        <p:sp>
          <p:nvSpPr>
            <p:cNvPr id="9" name="işlïḋè"/>
            <p:cNvSpPr/>
            <p:nvPr/>
          </p:nvSpPr>
          <p:spPr>
            <a:xfrm>
              <a:off x="-11245" y="4317964"/>
              <a:ext cx="5599629" cy="1765676"/>
            </a:xfrm>
            <a:prstGeom prst="rect">
              <a:avLst/>
            </a:prstGeom>
            <a:solidFill>
              <a:srgbClr val="164676">
                <a:alpha val="8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465">
                <a:cs typeface="+mn-ea"/>
                <a:sym typeface="+mn-lt"/>
              </a:endParaRPr>
            </a:p>
          </p:txBody>
        </p:sp>
        <p:sp>
          <p:nvSpPr>
            <p:cNvPr id="30" name="文本框 32770"/>
            <p:cNvSpPr txBox="1">
              <a:spLocks noChangeArrowheads="1"/>
            </p:cNvSpPr>
            <p:nvPr/>
          </p:nvSpPr>
          <p:spPr bwMode="auto">
            <a:xfrm>
              <a:off x="505506" y="4584078"/>
              <a:ext cx="4400550" cy="17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2665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02  </a:t>
              </a:r>
              <a:r>
                <a:rPr lang="zh-CN" altLang="en-US" sz="2665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经常保持微笑</a:t>
              </a:r>
            </a:p>
            <a:p>
              <a:endParaRPr lang="zh-CN" altLang="en-US" sz="1465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1245448" y="4888627"/>
            <a:ext cx="5364902" cy="1027122"/>
            <a:chOff x="7195381" y="4317964"/>
            <a:chExt cx="4996621" cy="2486306"/>
          </a:xfrm>
        </p:grpSpPr>
        <p:sp>
          <p:nvSpPr>
            <p:cNvPr id="10" name="işḻïďé"/>
            <p:cNvSpPr/>
            <p:nvPr/>
          </p:nvSpPr>
          <p:spPr>
            <a:xfrm>
              <a:off x="7195381" y="4317964"/>
              <a:ext cx="4996621" cy="1765676"/>
            </a:xfrm>
            <a:prstGeom prst="rect">
              <a:avLst/>
            </a:prstGeom>
            <a:solidFill>
              <a:srgbClr val="164676"/>
            </a:solidFill>
            <a:ln>
              <a:solidFill>
                <a:srgbClr val="1646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465">
                <a:cs typeface="+mn-ea"/>
                <a:sym typeface="+mn-lt"/>
              </a:endParaRPr>
            </a:p>
          </p:txBody>
        </p:sp>
        <p:sp>
          <p:nvSpPr>
            <p:cNvPr id="31" name="文本框 33794"/>
            <p:cNvSpPr txBox="1">
              <a:spLocks noChangeArrowheads="1"/>
            </p:cNvSpPr>
            <p:nvPr/>
          </p:nvSpPr>
          <p:spPr bwMode="auto">
            <a:xfrm>
              <a:off x="7619417" y="4593732"/>
              <a:ext cx="4438830" cy="2210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2665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03  </a:t>
              </a:r>
              <a:r>
                <a:rPr lang="zh-CN" altLang="en-US" sz="2665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学会和别人一块分享喜悦</a:t>
              </a:r>
            </a:p>
            <a:p>
              <a:endParaRPr lang="zh-CN" altLang="en-US" sz="2665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6922026" y="2450226"/>
            <a:ext cx="4481405" cy="729421"/>
            <a:chOff x="3021663" y="2462193"/>
            <a:chExt cx="4086839" cy="1765676"/>
          </a:xfrm>
        </p:grpSpPr>
        <p:sp>
          <p:nvSpPr>
            <p:cNvPr id="15" name="ï$ľíḑê"/>
            <p:cNvSpPr/>
            <p:nvPr/>
          </p:nvSpPr>
          <p:spPr>
            <a:xfrm>
              <a:off x="3021663" y="2462193"/>
              <a:ext cx="4086839" cy="1765676"/>
            </a:xfrm>
            <a:prstGeom prst="rect">
              <a:avLst/>
            </a:prstGeom>
            <a:solidFill>
              <a:srgbClr val="1646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465">
                <a:cs typeface="+mn-ea"/>
                <a:sym typeface="+mn-lt"/>
              </a:endParaRPr>
            </a:p>
          </p:txBody>
        </p:sp>
        <p:sp>
          <p:nvSpPr>
            <p:cNvPr id="16" name="文本框 32"/>
            <p:cNvSpPr txBox="1"/>
            <p:nvPr/>
          </p:nvSpPr>
          <p:spPr>
            <a:xfrm>
              <a:off x="3468878" y="2784907"/>
              <a:ext cx="3562967" cy="121702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2665" dirty="0">
                  <a:solidFill>
                    <a:schemeClr val="bg1"/>
                  </a:solidFill>
                  <a:cs typeface="+mn-ea"/>
                  <a:sym typeface="+mn-lt"/>
                </a:rPr>
                <a:t>04  </a:t>
              </a:r>
              <a:r>
                <a:rPr lang="zh-CN" altLang="en-US" sz="2665" dirty="0">
                  <a:solidFill>
                    <a:schemeClr val="bg1"/>
                  </a:solidFill>
                  <a:cs typeface="+mn-ea"/>
                  <a:sym typeface="+mn-lt"/>
                </a:rPr>
                <a:t>保持高度的自信心</a:t>
              </a: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6922026" y="3669427"/>
            <a:ext cx="4481405" cy="729421"/>
            <a:chOff x="-11245" y="4317964"/>
            <a:chExt cx="5599629" cy="1765676"/>
          </a:xfrm>
        </p:grpSpPr>
        <p:sp>
          <p:nvSpPr>
            <p:cNvPr id="19" name="işlïḋè"/>
            <p:cNvSpPr/>
            <p:nvPr/>
          </p:nvSpPr>
          <p:spPr>
            <a:xfrm>
              <a:off x="-11245" y="4317964"/>
              <a:ext cx="5599629" cy="1765676"/>
            </a:xfrm>
            <a:prstGeom prst="rect">
              <a:avLst/>
            </a:prstGeom>
            <a:solidFill>
              <a:srgbClr val="164676">
                <a:alpha val="8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465">
                <a:cs typeface="+mn-ea"/>
                <a:sym typeface="+mn-lt"/>
              </a:endParaRPr>
            </a:p>
          </p:txBody>
        </p:sp>
        <p:sp>
          <p:nvSpPr>
            <p:cNvPr id="20" name="文本框 32770"/>
            <p:cNvSpPr txBox="1">
              <a:spLocks noChangeArrowheads="1"/>
            </p:cNvSpPr>
            <p:nvPr/>
          </p:nvSpPr>
          <p:spPr bwMode="auto">
            <a:xfrm>
              <a:off x="569025" y="4555118"/>
              <a:ext cx="4400550" cy="12170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2665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05  </a:t>
              </a:r>
              <a:r>
                <a:rPr lang="zh-CN" altLang="en-US" sz="2665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学会宽恕他人</a:t>
              </a: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6922026" y="4888627"/>
            <a:ext cx="4481405" cy="729421"/>
            <a:chOff x="7195381" y="4317964"/>
            <a:chExt cx="4996621" cy="1765676"/>
          </a:xfrm>
        </p:grpSpPr>
        <p:sp>
          <p:nvSpPr>
            <p:cNvPr id="22" name="işḻïďé"/>
            <p:cNvSpPr/>
            <p:nvPr/>
          </p:nvSpPr>
          <p:spPr>
            <a:xfrm>
              <a:off x="7195381" y="4317964"/>
              <a:ext cx="4996621" cy="1765676"/>
            </a:xfrm>
            <a:prstGeom prst="rect">
              <a:avLst/>
            </a:prstGeom>
            <a:solidFill>
              <a:srgbClr val="164676"/>
            </a:solidFill>
            <a:ln>
              <a:solidFill>
                <a:srgbClr val="1646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465">
                <a:cs typeface="+mn-ea"/>
                <a:sym typeface="+mn-lt"/>
              </a:endParaRPr>
            </a:p>
          </p:txBody>
        </p:sp>
        <p:sp>
          <p:nvSpPr>
            <p:cNvPr id="23" name="文本框 33794"/>
            <p:cNvSpPr txBox="1">
              <a:spLocks noChangeArrowheads="1"/>
            </p:cNvSpPr>
            <p:nvPr/>
          </p:nvSpPr>
          <p:spPr bwMode="auto">
            <a:xfrm>
              <a:off x="7619417" y="4593732"/>
              <a:ext cx="4438830" cy="12170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2665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06  </a:t>
              </a:r>
              <a:r>
                <a:rPr lang="zh-CN" altLang="en-US" sz="2665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有几个知心朋友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矩形 45057"/>
          <p:cNvSpPr>
            <a:spLocks noChangeArrowheads="1"/>
          </p:cNvSpPr>
          <p:nvPr/>
        </p:nvSpPr>
        <p:spPr bwMode="auto">
          <a:xfrm>
            <a:off x="1507285" y="2055359"/>
            <a:ext cx="4829104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1600" dirty="0">
                <a:solidFill>
                  <a:srgbClr val="164676"/>
                </a:solidFill>
                <a:cs typeface="+mn-ea"/>
                <a:sym typeface="+mn-lt"/>
              </a:rPr>
              <a:t>01  </a:t>
            </a:r>
            <a:r>
              <a:rPr lang="zh-CN" altLang="en-US" sz="1600" dirty="0">
                <a:solidFill>
                  <a:srgbClr val="164676"/>
                </a:solidFill>
                <a:cs typeface="+mn-ea"/>
                <a:sym typeface="+mn-lt"/>
              </a:rPr>
              <a:t>要经得起考试的考验。 </a:t>
            </a:r>
          </a:p>
        </p:txBody>
      </p:sp>
      <p:sp>
        <p:nvSpPr>
          <p:cNvPr id="26" name="矩形 25"/>
          <p:cNvSpPr/>
          <p:nvPr/>
        </p:nvSpPr>
        <p:spPr>
          <a:xfrm>
            <a:off x="1507285" y="2749534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1600" dirty="0">
                <a:solidFill>
                  <a:srgbClr val="164676"/>
                </a:solidFill>
                <a:cs typeface="+mn-ea"/>
                <a:sym typeface="+mn-lt"/>
              </a:rPr>
              <a:t>02  </a:t>
            </a:r>
            <a:r>
              <a:rPr lang="zh-CN" altLang="en-US" sz="1600" dirty="0">
                <a:solidFill>
                  <a:srgbClr val="164676"/>
                </a:solidFill>
                <a:cs typeface="+mn-ea"/>
                <a:sym typeface="+mn-lt"/>
              </a:rPr>
              <a:t>题海无边，总结是岸。</a:t>
            </a:r>
          </a:p>
        </p:txBody>
      </p:sp>
      <p:sp>
        <p:nvSpPr>
          <p:cNvPr id="27" name="矩形 26"/>
          <p:cNvSpPr/>
          <p:nvPr/>
        </p:nvSpPr>
        <p:spPr>
          <a:xfrm>
            <a:off x="1507285" y="4137884"/>
            <a:ext cx="68175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altLang="zh-CN" sz="1600" dirty="0">
                <a:solidFill>
                  <a:srgbClr val="164676"/>
                </a:solidFill>
                <a:cs typeface="+mn-ea"/>
                <a:sym typeface="+mn-lt"/>
              </a:rPr>
              <a:t>04  </a:t>
            </a:r>
            <a:r>
              <a:rPr lang="zh-CN" altLang="en-US" sz="1600" dirty="0">
                <a:solidFill>
                  <a:srgbClr val="164676"/>
                </a:solidFill>
                <a:cs typeface="+mn-ea"/>
                <a:sym typeface="+mn-lt"/>
              </a:rPr>
              <a:t>多学一点，多做一点，能力会更强一点。</a:t>
            </a:r>
          </a:p>
        </p:txBody>
      </p:sp>
      <p:sp>
        <p:nvSpPr>
          <p:cNvPr id="28" name="矩形 27"/>
          <p:cNvSpPr/>
          <p:nvPr/>
        </p:nvSpPr>
        <p:spPr>
          <a:xfrm>
            <a:off x="1507285" y="3443708"/>
            <a:ext cx="341952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1600" dirty="0">
                <a:solidFill>
                  <a:srgbClr val="164676"/>
                </a:solidFill>
                <a:cs typeface="+mn-ea"/>
                <a:sym typeface="+mn-lt"/>
              </a:rPr>
              <a:t>03  </a:t>
            </a:r>
            <a:r>
              <a:rPr lang="zh-CN" altLang="en-US" sz="1600" dirty="0">
                <a:solidFill>
                  <a:srgbClr val="164676"/>
                </a:solidFill>
                <a:cs typeface="+mn-ea"/>
                <a:sym typeface="+mn-lt"/>
              </a:rPr>
              <a:t>最淡的墨水也胜过最强的记忆。</a:t>
            </a:r>
          </a:p>
        </p:txBody>
      </p:sp>
      <p:sp>
        <p:nvSpPr>
          <p:cNvPr id="29" name="矩形 28"/>
          <p:cNvSpPr/>
          <p:nvPr/>
        </p:nvSpPr>
        <p:spPr>
          <a:xfrm>
            <a:off x="1507285" y="4832059"/>
            <a:ext cx="69191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altLang="zh-CN" sz="1600" dirty="0">
                <a:solidFill>
                  <a:srgbClr val="164676"/>
                </a:solidFill>
                <a:cs typeface="+mn-ea"/>
                <a:sym typeface="+mn-lt"/>
              </a:rPr>
              <a:t>05  </a:t>
            </a:r>
            <a:r>
              <a:rPr lang="zh-CN" altLang="en-US" sz="1600" dirty="0">
                <a:solidFill>
                  <a:srgbClr val="164676"/>
                </a:solidFill>
                <a:cs typeface="+mn-ea"/>
                <a:sym typeface="+mn-lt"/>
              </a:rPr>
              <a:t>一本好书，胜过任何珍宝，一本坏书，比强盗还坏</a:t>
            </a:r>
          </a:p>
        </p:txBody>
      </p:sp>
      <p:sp>
        <p:nvSpPr>
          <p:cNvPr id="30" name="矩形 29"/>
          <p:cNvSpPr/>
          <p:nvPr/>
        </p:nvSpPr>
        <p:spPr>
          <a:xfrm>
            <a:off x="1507286" y="5493134"/>
            <a:ext cx="239360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1600" dirty="0">
                <a:solidFill>
                  <a:srgbClr val="164676"/>
                </a:solidFill>
                <a:cs typeface="+mn-ea"/>
                <a:sym typeface="+mn-lt"/>
              </a:rPr>
              <a:t>06  </a:t>
            </a:r>
            <a:r>
              <a:rPr lang="zh-CN" altLang="en-US" sz="1600" dirty="0">
                <a:solidFill>
                  <a:srgbClr val="164676"/>
                </a:solidFill>
                <a:cs typeface="+mn-ea"/>
                <a:sym typeface="+mn-lt"/>
              </a:rPr>
              <a:t>请不要随意说放弃。</a:t>
            </a:r>
          </a:p>
        </p:txBody>
      </p:sp>
      <p:sp>
        <p:nvSpPr>
          <p:cNvPr id="10" name="矩形 46081"/>
          <p:cNvSpPr>
            <a:spLocks noChangeArrowheads="1"/>
          </p:cNvSpPr>
          <p:nvPr/>
        </p:nvSpPr>
        <p:spPr bwMode="auto">
          <a:xfrm>
            <a:off x="6576778" y="2019772"/>
            <a:ext cx="660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rgbClr val="164676"/>
                </a:solidFill>
                <a:cs typeface="+mn-ea"/>
                <a:sym typeface="+mn-lt"/>
              </a:rPr>
              <a:t>07  </a:t>
            </a:r>
            <a:r>
              <a:rPr lang="zh-CN" altLang="en-US" sz="1600" dirty="0">
                <a:solidFill>
                  <a:srgbClr val="164676"/>
                </a:solidFill>
                <a:cs typeface="+mn-ea"/>
                <a:sym typeface="+mn-lt"/>
              </a:rPr>
              <a:t>有信心未必会赢，没有信心一定会输。</a:t>
            </a:r>
          </a:p>
        </p:txBody>
      </p:sp>
      <p:sp>
        <p:nvSpPr>
          <p:cNvPr id="11" name="矩形 10"/>
          <p:cNvSpPr/>
          <p:nvPr/>
        </p:nvSpPr>
        <p:spPr>
          <a:xfrm>
            <a:off x="6576778" y="2722844"/>
            <a:ext cx="660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rgbClr val="164676"/>
                </a:solidFill>
                <a:cs typeface="+mn-ea"/>
                <a:sym typeface="+mn-lt"/>
              </a:rPr>
              <a:t>08  </a:t>
            </a:r>
            <a:r>
              <a:rPr lang="zh-CN" altLang="en-US" sz="1600" dirty="0">
                <a:solidFill>
                  <a:srgbClr val="164676"/>
                </a:solidFill>
                <a:cs typeface="+mn-ea"/>
                <a:sym typeface="+mn-lt"/>
              </a:rPr>
              <a:t>勤奋者天天都有希望，懒惰者除了失望还是失望。</a:t>
            </a:r>
          </a:p>
        </p:txBody>
      </p:sp>
      <p:sp>
        <p:nvSpPr>
          <p:cNvPr id="12" name="矩形 11"/>
          <p:cNvSpPr/>
          <p:nvPr/>
        </p:nvSpPr>
        <p:spPr>
          <a:xfrm>
            <a:off x="6576778" y="3425916"/>
            <a:ext cx="69970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rgbClr val="164676"/>
                </a:solidFill>
                <a:cs typeface="+mn-ea"/>
                <a:sym typeface="+mn-lt"/>
              </a:rPr>
              <a:t>09  </a:t>
            </a:r>
            <a:r>
              <a:rPr lang="zh-CN" altLang="en-US" sz="1600" dirty="0">
                <a:solidFill>
                  <a:srgbClr val="164676"/>
                </a:solidFill>
                <a:cs typeface="+mn-ea"/>
                <a:sym typeface="+mn-lt"/>
              </a:rPr>
              <a:t>坚定信心，多做实事，享受学习的乐趣。</a:t>
            </a:r>
          </a:p>
        </p:txBody>
      </p:sp>
      <p:sp>
        <p:nvSpPr>
          <p:cNvPr id="13" name="矩形 12"/>
          <p:cNvSpPr/>
          <p:nvPr/>
        </p:nvSpPr>
        <p:spPr>
          <a:xfrm>
            <a:off x="6576778" y="4128987"/>
            <a:ext cx="660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rgbClr val="164676"/>
                </a:solidFill>
                <a:cs typeface="+mn-ea"/>
                <a:sym typeface="+mn-lt"/>
              </a:rPr>
              <a:t>10  </a:t>
            </a:r>
            <a:r>
              <a:rPr lang="zh-CN" altLang="en-US" sz="1600" dirty="0">
                <a:solidFill>
                  <a:srgbClr val="164676"/>
                </a:solidFill>
                <a:cs typeface="+mn-ea"/>
                <a:sym typeface="+mn-lt"/>
              </a:rPr>
              <a:t>一人为全班，全班为一人。</a:t>
            </a:r>
          </a:p>
        </p:txBody>
      </p:sp>
      <p:sp>
        <p:nvSpPr>
          <p:cNvPr id="14" name="矩形 13"/>
          <p:cNvSpPr/>
          <p:nvPr/>
        </p:nvSpPr>
        <p:spPr>
          <a:xfrm>
            <a:off x="6576778" y="4832059"/>
            <a:ext cx="660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rgbClr val="164676"/>
                </a:solidFill>
                <a:cs typeface="+mn-ea"/>
                <a:sym typeface="+mn-lt"/>
              </a:rPr>
              <a:t>11  </a:t>
            </a:r>
            <a:r>
              <a:rPr lang="zh-CN" altLang="en-US" sz="1600" dirty="0">
                <a:solidFill>
                  <a:srgbClr val="164676"/>
                </a:solidFill>
                <a:cs typeface="+mn-ea"/>
                <a:sym typeface="+mn-lt"/>
              </a:rPr>
              <a:t>我们可以成为朋友。    </a:t>
            </a:r>
          </a:p>
        </p:txBody>
      </p:sp>
      <p:sp>
        <p:nvSpPr>
          <p:cNvPr id="15" name="矩形 14"/>
          <p:cNvSpPr/>
          <p:nvPr/>
        </p:nvSpPr>
        <p:spPr>
          <a:xfrm>
            <a:off x="6576779" y="5535129"/>
            <a:ext cx="623170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rgbClr val="164676"/>
                </a:solidFill>
                <a:cs typeface="+mn-ea"/>
                <a:sym typeface="+mn-lt"/>
              </a:rPr>
              <a:t>12  </a:t>
            </a:r>
            <a:r>
              <a:rPr lang="zh-CN" altLang="en-US" sz="1600" dirty="0">
                <a:solidFill>
                  <a:srgbClr val="164676"/>
                </a:solidFill>
                <a:cs typeface="+mn-ea"/>
                <a:sym typeface="+mn-lt"/>
              </a:rPr>
              <a:t>愿每个同学都成为最好的自己</a:t>
            </a:r>
          </a:p>
        </p:txBody>
      </p:sp>
      <p:sp>
        <p:nvSpPr>
          <p:cNvPr id="16" name="矩形 31747"/>
          <p:cNvSpPr>
            <a:spLocks noChangeArrowheads="1"/>
          </p:cNvSpPr>
          <p:nvPr/>
        </p:nvSpPr>
        <p:spPr bwMode="auto">
          <a:xfrm>
            <a:off x="6690149" y="1017303"/>
            <a:ext cx="3269402" cy="584775"/>
          </a:xfrm>
          <a:prstGeom prst="rect">
            <a:avLst/>
          </a:prstGeom>
          <a:solidFill>
            <a:srgbClr val="164676"/>
          </a:solidFill>
          <a:ln w="9525">
            <a:solidFill>
              <a:srgbClr val="164676"/>
            </a:solidFill>
            <a:miter lim="800000"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dist"/>
            <a:r>
              <a:rPr lang="zh-CN" altLang="en-US" sz="3200" dirty="0" smtClean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送给你十二句话</a:t>
            </a:r>
            <a:endParaRPr lang="zh-CN" altLang="en-US" sz="320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  <p:bldP spid="10" grpId="0"/>
      <p:bldP spid="11" grpId="0"/>
      <p:bldP spid="12" grpId="0"/>
      <p:bldP spid="13" grpId="0"/>
      <p:bldP spid="14" grpId="0"/>
      <p:bldP spid="15" grpId="0"/>
      <p:bldP spid="1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967936" y="3245536"/>
            <a:ext cx="66580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800" b="1" dirty="0" smtClean="0">
                <a:solidFill>
                  <a:srgbClr val="164676"/>
                </a:solidFill>
                <a:cs typeface="+mn-ea"/>
                <a:sym typeface="+mn-lt"/>
              </a:rPr>
              <a:t>演示已经完毕感谢</a:t>
            </a:r>
            <a:r>
              <a:rPr lang="zh-CN" altLang="en-US" sz="4800" b="1" dirty="0">
                <a:solidFill>
                  <a:srgbClr val="164676"/>
                </a:solidFill>
                <a:cs typeface="+mn-ea"/>
                <a:sym typeface="+mn-lt"/>
              </a:rPr>
              <a:t>聆听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552950" y="2299970"/>
            <a:ext cx="5734049" cy="550962"/>
          </a:xfrm>
          <a:prstGeom prst="snip2DiagRect">
            <a:avLst/>
          </a:prstGeom>
          <a:solidFill>
            <a:srgbClr val="164676"/>
          </a:solidFill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 smtClean="0">
                <a:solidFill>
                  <a:schemeClr val="bg1"/>
                </a:solidFill>
                <a:uFillTx/>
                <a:cs typeface="+mn-ea"/>
                <a:sym typeface="+mn-lt"/>
              </a:rPr>
              <a:t>青春励志努力学习奋勇拼搏主题班会</a:t>
            </a:r>
          </a:p>
        </p:txBody>
      </p:sp>
      <p:sp>
        <p:nvSpPr>
          <p:cNvPr id="3" name="椭圆 2"/>
          <p:cNvSpPr/>
          <p:nvPr/>
        </p:nvSpPr>
        <p:spPr>
          <a:xfrm>
            <a:off x="10011683" y="4762500"/>
            <a:ext cx="552450" cy="552450"/>
          </a:xfrm>
          <a:prstGeom prst="ellipse">
            <a:avLst/>
          </a:prstGeom>
          <a:gradFill>
            <a:gsLst>
              <a:gs pos="0">
                <a:srgbClr val="164676"/>
              </a:gs>
              <a:gs pos="52000">
                <a:srgbClr val="164676"/>
              </a:gs>
              <a:gs pos="100000">
                <a:srgbClr val="164676">
                  <a:alpha val="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4190003" y="4762500"/>
            <a:ext cx="552450" cy="552450"/>
          </a:xfrm>
          <a:prstGeom prst="ellipse">
            <a:avLst/>
          </a:prstGeom>
          <a:gradFill>
            <a:gsLst>
              <a:gs pos="0">
                <a:srgbClr val="164676"/>
              </a:gs>
              <a:gs pos="52000">
                <a:srgbClr val="164676"/>
              </a:gs>
              <a:gs pos="100000">
                <a:srgbClr val="164676">
                  <a:alpha val="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剪去对角的矩形 3"/>
          <p:cNvSpPr/>
          <p:nvPr/>
        </p:nvSpPr>
        <p:spPr>
          <a:xfrm>
            <a:off x="5586366" y="4400550"/>
            <a:ext cx="1576434" cy="495300"/>
          </a:xfrm>
          <a:prstGeom prst="snip2DiagRect">
            <a:avLst/>
          </a:prstGeom>
          <a:noFill/>
          <a:ln>
            <a:solidFill>
              <a:srgbClr val="1646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>
                <a:solidFill>
                  <a:srgbClr val="164676"/>
                </a:solidFill>
                <a:cs typeface="+mn-ea"/>
                <a:sym typeface="+mn-lt"/>
              </a:rPr>
              <a:t>PPT818</a:t>
            </a:r>
            <a:endParaRPr lang="zh-CN" altLang="en-US" dirty="0">
              <a:solidFill>
                <a:srgbClr val="164676"/>
              </a:solidFill>
              <a:cs typeface="+mn-ea"/>
              <a:sym typeface="+mn-lt"/>
            </a:endParaRPr>
          </a:p>
        </p:txBody>
      </p:sp>
      <p:sp>
        <p:nvSpPr>
          <p:cNvPr id="7" name="剪去对角的矩形 6"/>
          <p:cNvSpPr/>
          <p:nvPr/>
        </p:nvSpPr>
        <p:spPr>
          <a:xfrm>
            <a:off x="7419974" y="4400550"/>
            <a:ext cx="1576434" cy="495300"/>
          </a:xfrm>
          <a:prstGeom prst="snip2DiagRect">
            <a:avLst/>
          </a:prstGeom>
          <a:noFill/>
          <a:ln>
            <a:solidFill>
              <a:srgbClr val="1646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rgbClr val="164676"/>
                </a:solidFill>
                <a:cs typeface="+mn-ea"/>
                <a:sym typeface="+mn-lt"/>
              </a:rPr>
              <a:t>20XX</a:t>
            </a:r>
            <a:endParaRPr lang="zh-CN" altLang="en-US" dirty="0">
              <a:solidFill>
                <a:srgbClr val="164676"/>
              </a:solidFill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9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2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26" tmFilter="0, 0; 0.125,0.2665; 0.25,0.4; 0.375,0.465; 0.5,0.5;  0.625,0.535; 0.75,0.6; 0.875,0.7335; 1,1">
                                          <p:stCondLst>
                                            <p:cond delay="32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" tmFilter="0, 0; 0.125,0.2665; 0.25,0.4; 0.375,0.465; 0.5,0.5;  0.625,0.535; 0.75,0.6; 0.875,0.7335; 1,1">
                                          <p:stCondLst>
                                            <p:cond delay="65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" tmFilter="0, 0; 0.125,0.2665; 0.25,0.4; 0.375,0.465; 0.5,0.5;  0.625,0.535; 0.75,0.6; 0.875,0.7335; 1,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1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" decel="50000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1">
                                          <p:stCondLst>
                                            <p:cond delay="64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" decel="50000">
                                          <p:stCondLst>
                                            <p:cond delay="65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2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9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2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26" tmFilter="0, 0; 0.125,0.2665; 0.25,0.4; 0.375,0.465; 0.5,0.5;  0.625,0.535; 0.75,0.6; 0.875,0.7335; 1,1">
                                          <p:stCondLst>
                                            <p:cond delay="32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" tmFilter="0, 0; 0.125,0.2665; 0.25,0.4; 0.375,0.465; 0.5,0.5;  0.625,0.535; 0.75,0.6; 0.875,0.7335; 1,1">
                                          <p:stCondLst>
                                            <p:cond delay="65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" tmFilter="0, 0; 0.125,0.2665; 0.25,0.4; 0.375,0.465; 0.5,0.5;  0.625,0.535; 0.75,0.6; 0.875,0.7335; 1,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1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" decel="50000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1">
                                          <p:stCondLst>
                                            <p:cond delay="64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" decel="50000">
                                          <p:stCondLst>
                                            <p:cond delay="65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2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89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2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26" tmFilter="0, 0; 0.125,0.2665; 0.25,0.4; 0.375,0.465; 0.5,0.5;  0.625,0.535; 0.75,0.6; 0.875,0.7335; 1,1">
                                          <p:stCondLst>
                                            <p:cond delay="32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" tmFilter="0, 0; 0.125,0.2665; 0.25,0.4; 0.375,0.465; 0.5,0.5;  0.625,0.535; 0.75,0.6; 0.875,0.7335; 1,1">
                                          <p:stCondLst>
                                            <p:cond delay="65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" tmFilter="0, 0; 0.125,0.2665; 0.25,0.4; 0.375,0.465; 0.5,0.5;  0.625,0.535; 0.75,0.6; 0.875,0.7335; 1,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1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" decel="50000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1">
                                          <p:stCondLst>
                                            <p:cond delay="64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" decel="50000">
                                          <p:stCondLst>
                                            <p:cond delay="65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0"/>
                            </p:stCondLst>
                            <p:childTnLst>
                              <p:par>
                                <p:cTn id="6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2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89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2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26" tmFilter="0, 0; 0.125,0.2665; 0.25,0.4; 0.375,0.465; 0.5,0.5;  0.625,0.535; 0.75,0.6; 0.875,0.7335; 1,1">
                                          <p:stCondLst>
                                            <p:cond delay="32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" tmFilter="0, 0; 0.125,0.2665; 0.25,0.4; 0.375,0.465; 0.5,0.5;  0.625,0.535; 0.75,0.6; 0.875,0.7335; 1,1">
                                          <p:stCondLst>
                                            <p:cond delay="6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" tmFilter="0, 0; 0.125,0.2665; 0.25,0.4; 0.375,0.465; 0.5,0.5;  0.625,0.535; 0.75,0.6; 0.875,0.7335; 1,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1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" decel="50000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1">
                                          <p:stCondLst>
                                            <p:cond delay="64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" decel="50000">
                                          <p:stCondLst>
                                            <p:cond delay="65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3" grpId="0" animBg="1"/>
      <p:bldP spid="6" grpId="0" animBg="1"/>
      <p:bldP spid="4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926663" y="2386349"/>
            <a:ext cx="635992" cy="609600"/>
          </a:xfrm>
          <a:prstGeom prst="rect">
            <a:avLst/>
          </a:prstGeom>
          <a:solidFill>
            <a:srgbClr val="1646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 smtClean="0">
                <a:cs typeface="+mn-ea"/>
                <a:sym typeface="+mn-lt"/>
              </a:rPr>
              <a:t>01</a:t>
            </a:r>
            <a:endParaRPr lang="zh-CN" altLang="en-US" sz="2800" b="1" dirty="0">
              <a:cs typeface="+mn-ea"/>
              <a:sym typeface="+mn-lt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5049439" y="3390897"/>
            <a:ext cx="4390439" cy="1062863"/>
            <a:chOff x="4951170" y="3048000"/>
            <a:chExt cx="2648114" cy="933309"/>
          </a:xfrm>
        </p:grpSpPr>
        <p:sp>
          <p:nvSpPr>
            <p:cNvPr id="4" name="矩形 3"/>
            <p:cNvSpPr/>
            <p:nvPr/>
          </p:nvSpPr>
          <p:spPr>
            <a:xfrm>
              <a:off x="4951170" y="3048000"/>
              <a:ext cx="2648114" cy="933309"/>
            </a:xfrm>
            <a:prstGeom prst="rect">
              <a:avLst/>
            </a:prstGeom>
            <a:noFill/>
            <a:ln>
              <a:solidFill>
                <a:srgbClr val="1646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>
                <a:cs typeface="+mn-ea"/>
                <a:sym typeface="+mn-lt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4951170" y="3113978"/>
              <a:ext cx="2648114" cy="8107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5400" b="1" dirty="0">
                  <a:solidFill>
                    <a:srgbClr val="164676"/>
                  </a:solidFill>
                  <a:cs typeface="+mn-ea"/>
                  <a:sym typeface="+mn-lt"/>
                </a:rPr>
                <a:t>狮子与羚羊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7171"/>
          <p:cNvSpPr txBox="1">
            <a:spLocks noChangeArrowheads="1"/>
          </p:cNvSpPr>
          <p:nvPr/>
        </p:nvSpPr>
        <p:spPr bwMode="auto">
          <a:xfrm>
            <a:off x="1676401" y="2501900"/>
            <a:ext cx="5364863" cy="2965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200000"/>
              </a:lnSpc>
            </a:pPr>
            <a:r>
              <a:rPr lang="zh-CN" altLang="en-US" sz="1865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在非洲，每天早晨羚羊睁开眼睛，所想</a:t>
            </a:r>
            <a:r>
              <a:rPr lang="zh-CN" altLang="en-US" sz="1865" dirty="0" smtClean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的优品件</a:t>
            </a:r>
            <a:r>
              <a:rPr lang="zh-CN" altLang="en-US" sz="1865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事就是：我必须跑得更快。而在同一时刻，狮子从睡梦中醒来，首先闪现在脑海里的是，我必须跑得再快一些，以追上更多的羚羊。于是，几乎同时，羚羊和狮子一跃而起，迎着朝阳跑去。</a:t>
            </a:r>
          </a:p>
        </p:txBody>
      </p:sp>
      <p:sp>
        <p:nvSpPr>
          <p:cNvPr id="10" name="矩形 9"/>
          <p:cNvSpPr/>
          <p:nvPr/>
        </p:nvSpPr>
        <p:spPr>
          <a:xfrm>
            <a:off x="1676400" y="1993901"/>
            <a:ext cx="53648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schemeClr val="tx2"/>
                </a:solidFill>
                <a:cs typeface="+mn-ea"/>
                <a:sym typeface="+mn-lt"/>
              </a:rPr>
              <a:t>一个拼命地跑，一个拼命地追，为什么？</a:t>
            </a:r>
          </a:p>
        </p:txBody>
      </p:sp>
      <p:sp>
        <p:nvSpPr>
          <p:cNvPr id="13" name="任意多边形 12"/>
          <p:cNvSpPr/>
          <p:nvPr/>
        </p:nvSpPr>
        <p:spPr>
          <a:xfrm>
            <a:off x="7461251" y="1679031"/>
            <a:ext cx="3413223" cy="3844133"/>
          </a:xfrm>
          <a:custGeom>
            <a:avLst/>
            <a:gdLst>
              <a:gd name="connsiteX0" fmla="*/ 0 w 4521200"/>
              <a:gd name="connsiteY0" fmla="*/ 0 h 4559300"/>
              <a:gd name="connsiteX1" fmla="*/ 4521200 w 4521200"/>
              <a:gd name="connsiteY1" fmla="*/ 0 h 4559300"/>
              <a:gd name="connsiteX2" fmla="*/ 4521200 w 4521200"/>
              <a:gd name="connsiteY2" fmla="*/ 549775 h 4559300"/>
              <a:gd name="connsiteX3" fmla="*/ 4447233 w 4521200"/>
              <a:gd name="connsiteY3" fmla="*/ 549775 h 4559300"/>
              <a:gd name="connsiteX4" fmla="*/ 4447233 w 4521200"/>
              <a:gd name="connsiteY4" fmla="*/ 73967 h 4559300"/>
              <a:gd name="connsiteX5" fmla="*/ 73967 w 4521200"/>
              <a:gd name="connsiteY5" fmla="*/ 73967 h 4559300"/>
              <a:gd name="connsiteX6" fmla="*/ 73967 w 4521200"/>
              <a:gd name="connsiteY6" fmla="*/ 4485333 h 4559300"/>
              <a:gd name="connsiteX7" fmla="*/ 4447233 w 4521200"/>
              <a:gd name="connsiteY7" fmla="*/ 4485333 h 4559300"/>
              <a:gd name="connsiteX8" fmla="*/ 4447233 w 4521200"/>
              <a:gd name="connsiteY8" fmla="*/ 1380772 h 4559300"/>
              <a:gd name="connsiteX9" fmla="*/ 4521200 w 4521200"/>
              <a:gd name="connsiteY9" fmla="*/ 1380772 h 4559300"/>
              <a:gd name="connsiteX10" fmla="*/ 4521200 w 4521200"/>
              <a:gd name="connsiteY10" fmla="*/ 4559300 h 4559300"/>
              <a:gd name="connsiteX11" fmla="*/ 0 w 4521200"/>
              <a:gd name="connsiteY11" fmla="*/ 4559300 h 4559300"/>
              <a:gd name="connsiteX0-1" fmla="*/ 0 w 4521200"/>
              <a:gd name="connsiteY0-2" fmla="*/ 0 h 4559300"/>
              <a:gd name="connsiteX1-3" fmla="*/ 4521200 w 4521200"/>
              <a:gd name="connsiteY1-4" fmla="*/ 0 h 4559300"/>
              <a:gd name="connsiteX2-5" fmla="*/ 4521200 w 4521200"/>
              <a:gd name="connsiteY2-6" fmla="*/ 549775 h 4559300"/>
              <a:gd name="connsiteX3-7" fmla="*/ 4447233 w 4521200"/>
              <a:gd name="connsiteY3-8" fmla="*/ 549775 h 4559300"/>
              <a:gd name="connsiteX4-9" fmla="*/ 4447233 w 4521200"/>
              <a:gd name="connsiteY4-10" fmla="*/ 73967 h 4559300"/>
              <a:gd name="connsiteX5-11" fmla="*/ 73967 w 4521200"/>
              <a:gd name="connsiteY5-12" fmla="*/ 73967 h 4559300"/>
              <a:gd name="connsiteX6-13" fmla="*/ 73967 w 4521200"/>
              <a:gd name="connsiteY6-14" fmla="*/ 4485333 h 4559300"/>
              <a:gd name="connsiteX7-15" fmla="*/ 4447233 w 4521200"/>
              <a:gd name="connsiteY7-16" fmla="*/ 4485333 h 4559300"/>
              <a:gd name="connsiteX8-17" fmla="*/ 4447233 w 4521200"/>
              <a:gd name="connsiteY8-18" fmla="*/ 1695097 h 4559300"/>
              <a:gd name="connsiteX9-19" fmla="*/ 4521200 w 4521200"/>
              <a:gd name="connsiteY9-20" fmla="*/ 1380772 h 4559300"/>
              <a:gd name="connsiteX10-21" fmla="*/ 4521200 w 4521200"/>
              <a:gd name="connsiteY10-22" fmla="*/ 4559300 h 4559300"/>
              <a:gd name="connsiteX11-23" fmla="*/ 0 w 4521200"/>
              <a:gd name="connsiteY11-24" fmla="*/ 4559300 h 4559300"/>
              <a:gd name="connsiteX12" fmla="*/ 0 w 4521200"/>
              <a:gd name="connsiteY12" fmla="*/ 0 h 4559300"/>
              <a:gd name="connsiteX0-25" fmla="*/ 0 w 4521200"/>
              <a:gd name="connsiteY0-26" fmla="*/ 0 h 4559300"/>
              <a:gd name="connsiteX1-27" fmla="*/ 4521200 w 4521200"/>
              <a:gd name="connsiteY1-28" fmla="*/ 0 h 4559300"/>
              <a:gd name="connsiteX2-29" fmla="*/ 4521200 w 4521200"/>
              <a:gd name="connsiteY2-30" fmla="*/ 549775 h 4559300"/>
              <a:gd name="connsiteX3-31" fmla="*/ 4447233 w 4521200"/>
              <a:gd name="connsiteY3-32" fmla="*/ 549775 h 4559300"/>
              <a:gd name="connsiteX4-33" fmla="*/ 4447233 w 4521200"/>
              <a:gd name="connsiteY4-34" fmla="*/ 73967 h 4559300"/>
              <a:gd name="connsiteX5-35" fmla="*/ 73967 w 4521200"/>
              <a:gd name="connsiteY5-36" fmla="*/ 73967 h 4559300"/>
              <a:gd name="connsiteX6-37" fmla="*/ 73967 w 4521200"/>
              <a:gd name="connsiteY6-38" fmla="*/ 4485333 h 4559300"/>
              <a:gd name="connsiteX7-39" fmla="*/ 4447233 w 4521200"/>
              <a:gd name="connsiteY7-40" fmla="*/ 4485333 h 4559300"/>
              <a:gd name="connsiteX8-41" fmla="*/ 4447233 w 4521200"/>
              <a:gd name="connsiteY8-42" fmla="*/ 1695097 h 4559300"/>
              <a:gd name="connsiteX9-43" fmla="*/ 4521200 w 4521200"/>
              <a:gd name="connsiteY9-44" fmla="*/ 1709384 h 4559300"/>
              <a:gd name="connsiteX10-45" fmla="*/ 4521200 w 4521200"/>
              <a:gd name="connsiteY10-46" fmla="*/ 4559300 h 4559300"/>
              <a:gd name="connsiteX11-47" fmla="*/ 0 w 4521200"/>
              <a:gd name="connsiteY11-48" fmla="*/ 4559300 h 4559300"/>
              <a:gd name="connsiteX12-49" fmla="*/ 0 w 4521200"/>
              <a:gd name="connsiteY12-50" fmla="*/ 0 h 45593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49" y="connsiteY12-50"/>
              </a:cxn>
            </a:cxnLst>
            <a:rect l="l" t="t" r="r" b="b"/>
            <a:pathLst>
              <a:path w="4521200" h="4559300">
                <a:moveTo>
                  <a:pt x="0" y="0"/>
                </a:moveTo>
                <a:lnTo>
                  <a:pt x="4521200" y="0"/>
                </a:lnTo>
                <a:lnTo>
                  <a:pt x="4521200" y="549775"/>
                </a:lnTo>
                <a:lnTo>
                  <a:pt x="4447233" y="549775"/>
                </a:lnTo>
                <a:lnTo>
                  <a:pt x="4447233" y="73967"/>
                </a:lnTo>
                <a:lnTo>
                  <a:pt x="73967" y="73967"/>
                </a:lnTo>
                <a:lnTo>
                  <a:pt x="73967" y="4485333"/>
                </a:lnTo>
                <a:lnTo>
                  <a:pt x="4447233" y="4485333"/>
                </a:lnTo>
                <a:lnTo>
                  <a:pt x="4447233" y="1695097"/>
                </a:lnTo>
                <a:lnTo>
                  <a:pt x="4521200" y="1709384"/>
                </a:lnTo>
                <a:lnTo>
                  <a:pt x="4521200" y="4559300"/>
                </a:lnTo>
                <a:lnTo>
                  <a:pt x="0" y="4559300"/>
                </a:lnTo>
                <a:lnTo>
                  <a:pt x="0" y="0"/>
                </a:lnTo>
                <a:close/>
              </a:path>
            </a:pathLst>
          </a:custGeom>
          <a:solidFill>
            <a:srgbClr val="164676">
              <a:alpha val="69804"/>
            </a:srgbClr>
          </a:solidFill>
          <a:ln>
            <a:solidFill>
              <a:srgbClr val="16467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2" name="云形 11"/>
          <p:cNvSpPr/>
          <p:nvPr/>
        </p:nvSpPr>
        <p:spPr>
          <a:xfrm>
            <a:off x="7461250" y="2025346"/>
            <a:ext cx="3754915" cy="1980407"/>
          </a:xfrm>
          <a:prstGeom prst="cloud">
            <a:avLst/>
          </a:prstGeom>
          <a:solidFill>
            <a:srgbClr val="1646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826473" y="2501900"/>
            <a:ext cx="33480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chemeClr val="bg1"/>
                </a:solidFill>
                <a:cs typeface="+mn-ea"/>
                <a:sym typeface="+mn-lt"/>
              </a:rPr>
              <a:t>   保命就是它们共同的目标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915519" y="4252895"/>
            <a:ext cx="2409581" cy="9411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20000"/>
              </a:lnSpc>
            </a:pPr>
            <a:r>
              <a:rPr lang="zh-CN" altLang="en-US" sz="2400" dirty="0">
                <a:solidFill>
                  <a:schemeClr val="tx2"/>
                </a:solidFill>
                <a:cs typeface="+mn-ea"/>
                <a:sym typeface="+mn-lt"/>
              </a:rPr>
              <a:t>一个害怕被吃掉</a:t>
            </a:r>
            <a:endParaRPr lang="en-US" altLang="zh-CN" sz="2400" dirty="0">
              <a:solidFill>
                <a:schemeClr val="tx2"/>
              </a:solidFill>
              <a:cs typeface="+mn-ea"/>
              <a:sym typeface="+mn-lt"/>
            </a:endParaRPr>
          </a:p>
          <a:p>
            <a:pPr algn="dist">
              <a:lnSpc>
                <a:spcPct val="120000"/>
              </a:lnSpc>
            </a:pPr>
            <a:r>
              <a:rPr lang="zh-CN" altLang="en-US" sz="2400" dirty="0">
                <a:solidFill>
                  <a:schemeClr val="tx2"/>
                </a:solidFill>
                <a:cs typeface="+mn-ea"/>
                <a:sym typeface="+mn-lt"/>
              </a:rPr>
              <a:t>一个害怕被</a:t>
            </a:r>
            <a:r>
              <a:rPr lang="zh-CN" altLang="en-US" sz="2400" dirty="0" smtClean="0">
                <a:solidFill>
                  <a:schemeClr val="tx2"/>
                </a:solidFill>
                <a:cs typeface="+mn-ea"/>
                <a:sym typeface="+mn-lt"/>
              </a:rPr>
              <a:t>饿死</a:t>
            </a:r>
            <a:endParaRPr lang="zh-CN" altLang="en-US" sz="2400" dirty="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433134" y="923278"/>
            <a:ext cx="160813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smtClean="0">
                <a:solidFill>
                  <a:srgbClr val="FFFFFF"/>
                </a:solidFill>
              </a:rPr>
              <a:t>https://www.PPT818.com/</a:t>
            </a:r>
            <a:endParaRPr lang="zh-CN" altLang="en-US" sz="9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 animBg="1"/>
      <p:bldP spid="12" grpId="0" animBg="1"/>
      <p:bldP spid="16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8193"/>
          <p:cNvSpPr txBox="1">
            <a:spLocks noChangeArrowheads="1"/>
          </p:cNvSpPr>
          <p:nvPr/>
        </p:nvSpPr>
        <p:spPr bwMode="auto">
          <a:xfrm>
            <a:off x="1638300" y="1822451"/>
            <a:ext cx="91440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200000"/>
              </a:lnSpc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生活又何尝不是这样呢？处处都是千帆竞渡，处处都是芸芸的众生。生活是公正的，又是极其残酷的，在人生的每一道驿站，每一瞬，我们若消极懈怠，不思上进，必将被抛的老远，或是淘汰出局，或是被生活碾碎撕烂，体无完肤。因此，无论你是羚羊还是狮子，每当太阳升起的时候，就要毫不迟疑地向前奔跑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。</a:t>
            </a:r>
            <a:endParaRPr lang="en-US" altLang="zh-CN" sz="20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just">
              <a:lnSpc>
                <a:spcPct val="200000"/>
              </a:lnSpc>
            </a:pP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面对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学业，面对这个必将决定每个学生今后生活状况和人生轨迹的阶段，你也必须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“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奔跑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”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，而且必须跑得更快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！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2"/>
          <p:cNvSpPr txBox="1"/>
          <p:nvPr/>
        </p:nvSpPr>
        <p:spPr>
          <a:xfrm>
            <a:off x="2258444" y="2873372"/>
            <a:ext cx="3349501" cy="4347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/>
          <a:p>
            <a:pPr marL="381000" indent="-38100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zh-CN" altLang="en-US" sz="2135" dirty="0">
                <a:solidFill>
                  <a:schemeClr val="tx2"/>
                </a:solidFill>
                <a:cs typeface="+mn-ea"/>
                <a:sym typeface="+mn-lt"/>
              </a:rPr>
              <a:t>奔跑是一种学习方式</a:t>
            </a:r>
            <a:endParaRPr lang="en-US" sz="2135" dirty="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20" name="TextBox 7"/>
          <p:cNvSpPr txBox="1">
            <a:spLocks noChangeArrowheads="1"/>
          </p:cNvSpPr>
          <p:nvPr/>
        </p:nvSpPr>
        <p:spPr bwMode="auto">
          <a:xfrm flipH="1">
            <a:off x="2258444" y="3562197"/>
            <a:ext cx="3369388" cy="43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9pPr>
          </a:lstStyle>
          <a:p>
            <a:pPr marL="381000" indent="-3810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135" dirty="0">
                <a:solidFill>
                  <a:schemeClr val="tx2"/>
                </a:solidFill>
                <a:latin typeface="+mn-lt"/>
                <a:cs typeface="+mn-ea"/>
                <a:sym typeface="+mn-lt"/>
              </a:rPr>
              <a:t>集中精力，要事为先</a:t>
            </a:r>
            <a:endParaRPr lang="en-US" altLang="en-US" sz="2135" dirty="0">
              <a:solidFill>
                <a:schemeClr val="tx2"/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32" name="TextBox 12"/>
          <p:cNvSpPr txBox="1"/>
          <p:nvPr/>
        </p:nvSpPr>
        <p:spPr>
          <a:xfrm>
            <a:off x="6668520" y="2881156"/>
            <a:ext cx="3349501" cy="4347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/>
          <a:p>
            <a:pPr marL="381000" indent="-38100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zh-CN" altLang="en-US" sz="2135" dirty="0">
                <a:solidFill>
                  <a:schemeClr val="tx2"/>
                </a:solidFill>
                <a:cs typeface="+mn-ea"/>
                <a:sym typeface="+mn-lt"/>
              </a:rPr>
              <a:t>奔跑是一种做事原则</a:t>
            </a:r>
            <a:endParaRPr lang="en-US" sz="2135" dirty="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33" name="TextBox 7"/>
          <p:cNvSpPr txBox="1">
            <a:spLocks noChangeArrowheads="1"/>
          </p:cNvSpPr>
          <p:nvPr/>
        </p:nvSpPr>
        <p:spPr bwMode="auto">
          <a:xfrm flipH="1">
            <a:off x="6689013" y="3554101"/>
            <a:ext cx="3369388" cy="43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9pPr>
          </a:lstStyle>
          <a:p>
            <a:pPr marL="381000" indent="-3810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135" dirty="0">
                <a:solidFill>
                  <a:schemeClr val="tx2"/>
                </a:solidFill>
                <a:latin typeface="+mn-lt"/>
                <a:cs typeface="+mn-ea"/>
                <a:sym typeface="+mn-lt"/>
              </a:rPr>
              <a:t>脚踏实地，步步为营</a:t>
            </a:r>
            <a:endParaRPr lang="en-US" altLang="en-US" sz="2135" dirty="0">
              <a:solidFill>
                <a:schemeClr val="tx2"/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36" name="TextBox 12"/>
          <p:cNvSpPr txBox="1"/>
          <p:nvPr/>
        </p:nvSpPr>
        <p:spPr>
          <a:xfrm>
            <a:off x="2235201" y="4270205"/>
            <a:ext cx="3349501" cy="4347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/>
          <a:p>
            <a:pPr marL="381000" indent="-38100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zh-CN" altLang="en-US" sz="2135" dirty="0">
                <a:solidFill>
                  <a:schemeClr val="tx2"/>
                </a:solidFill>
                <a:cs typeface="+mn-ea"/>
                <a:sym typeface="+mn-lt"/>
              </a:rPr>
              <a:t>奔跑是一种精神追求</a:t>
            </a:r>
            <a:endParaRPr lang="en-US" sz="2135" dirty="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37" name="TextBox 7"/>
          <p:cNvSpPr txBox="1">
            <a:spLocks noChangeArrowheads="1"/>
          </p:cNvSpPr>
          <p:nvPr/>
        </p:nvSpPr>
        <p:spPr bwMode="auto">
          <a:xfrm flipH="1">
            <a:off x="2235201" y="4995432"/>
            <a:ext cx="3369388" cy="43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9pPr>
          </a:lstStyle>
          <a:p>
            <a:pPr marL="381000" indent="-3810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135" dirty="0">
                <a:solidFill>
                  <a:schemeClr val="tx2"/>
                </a:solidFill>
                <a:latin typeface="+mn-lt"/>
                <a:cs typeface="+mn-ea"/>
                <a:sym typeface="+mn-lt"/>
              </a:rPr>
              <a:t>挑战极限，勇创一流</a:t>
            </a:r>
            <a:endParaRPr lang="en-US" altLang="en-US" sz="2135" dirty="0">
              <a:solidFill>
                <a:schemeClr val="tx2"/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40" name="TextBox 12"/>
          <p:cNvSpPr txBox="1"/>
          <p:nvPr/>
        </p:nvSpPr>
        <p:spPr>
          <a:xfrm>
            <a:off x="6689013" y="4292697"/>
            <a:ext cx="3349501" cy="4347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/>
          <a:p>
            <a:pPr marL="381000" indent="-38100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zh-CN" altLang="en-US" sz="2135" dirty="0">
                <a:solidFill>
                  <a:schemeClr val="tx2"/>
                </a:solidFill>
                <a:cs typeface="+mn-ea"/>
                <a:sym typeface="+mn-lt"/>
              </a:rPr>
              <a:t>奔跑是一种理想信念</a:t>
            </a:r>
            <a:endParaRPr lang="en-US" sz="2135" dirty="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41" name="TextBox 7"/>
          <p:cNvSpPr txBox="1">
            <a:spLocks noChangeArrowheads="1"/>
          </p:cNvSpPr>
          <p:nvPr/>
        </p:nvSpPr>
        <p:spPr bwMode="auto">
          <a:xfrm flipH="1">
            <a:off x="6689013" y="4986780"/>
            <a:ext cx="3369388" cy="43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9pPr>
          </a:lstStyle>
          <a:p>
            <a:pPr marL="381000" indent="-3810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135" dirty="0">
                <a:solidFill>
                  <a:schemeClr val="tx2"/>
                </a:solidFill>
                <a:latin typeface="+mn-lt"/>
                <a:cs typeface="+mn-ea"/>
                <a:sym typeface="+mn-lt"/>
              </a:rPr>
              <a:t>相信自己，拼搏必胜</a:t>
            </a:r>
            <a:endParaRPr lang="en-US" altLang="en-US" sz="2135" dirty="0">
              <a:solidFill>
                <a:schemeClr val="tx2"/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2798298" y="1937043"/>
            <a:ext cx="639149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600" b="1" spc="800" dirty="0">
                <a:solidFill>
                  <a:srgbClr val="164676"/>
                </a:solidFill>
                <a:cs typeface="+mn-ea"/>
                <a:sym typeface="+mn-lt"/>
              </a:rPr>
              <a:t>让我们朝着目标不懈奔跑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627832" y="6712767"/>
            <a:ext cx="1224136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smtClean="0">
                <a:ln>
                  <a:noFill/>
                </a:ln>
                <a:solidFill>
                  <a:srgbClr val="2C5990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smtClean="0">
                <a:ln>
                  <a:noFill/>
                </a:ln>
                <a:solidFill>
                  <a:srgbClr val="2C5990"/>
                </a:solidFill>
                <a:effectLst/>
                <a:uLnTx/>
                <a:uFillTx/>
              </a:rPr>
              <a:t>下载 </a:t>
            </a:r>
            <a:r>
              <a:rPr kumimoji="0" lang="en-US" altLang="zh-CN" sz="100" b="0" i="0" u="none" strike="noStrike" kern="0" cap="none" spc="0" normalizeH="0" baseline="0" noProof="0" smtClean="0">
                <a:ln>
                  <a:noFill/>
                </a:ln>
                <a:solidFill>
                  <a:srgbClr val="2C5990"/>
                </a:solidFill>
                <a:effectLst/>
                <a:uLnTx/>
                <a:uFillTx/>
              </a:rPr>
              <a:t>http://www.PPT818.com/xiazai/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srgbClr val="2C599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32" grpId="0"/>
      <p:bldP spid="33" grpId="0"/>
      <p:bldP spid="36" grpId="0"/>
      <p:bldP spid="37" grpId="0"/>
      <p:bldP spid="40" grpId="0"/>
      <p:bldP spid="41" grpId="0"/>
      <p:bldP spid="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10241"/>
          <p:cNvSpPr txBox="1">
            <a:spLocks noChangeArrowheads="1"/>
          </p:cNvSpPr>
          <p:nvPr/>
        </p:nvSpPr>
        <p:spPr bwMode="auto">
          <a:xfrm>
            <a:off x="1371600" y="1854200"/>
            <a:ext cx="9855200" cy="3683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ts val="4000"/>
              </a:lnSpc>
            </a:pPr>
            <a:r>
              <a:rPr lang="zh-CN" altLang="en-US" sz="1600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美国</a:t>
            </a:r>
            <a:r>
              <a:rPr lang="en-US" altLang="zh-CN" sz="1600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Amherst</a:t>
            </a:r>
            <a:r>
              <a:rPr lang="zh-CN" altLang="en-US" sz="1600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学院进行了一个很有意思的实验。实验人员用很多铁圈将一个小南瓜整个箍住，观察它逐渐长大时，能抗住多大由铁圈给予它的压力。当初实验员估计南瓜最多能够承受</a:t>
            </a:r>
            <a:r>
              <a:rPr lang="en-US" altLang="zh-CN" sz="1600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500</a:t>
            </a:r>
            <a:r>
              <a:rPr lang="zh-CN" altLang="en-US" sz="1600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磅的压力。在实验</a:t>
            </a:r>
            <a:r>
              <a:rPr lang="zh-CN" altLang="en-US" sz="1600" dirty="0" smtClean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的优品个</a:t>
            </a:r>
            <a:r>
              <a:rPr lang="zh-CN" altLang="en-US" sz="1600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月，南瓜就承受了</a:t>
            </a:r>
            <a:r>
              <a:rPr lang="en-US" altLang="zh-CN" sz="1600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500</a:t>
            </a:r>
            <a:r>
              <a:rPr lang="zh-CN" altLang="en-US" sz="1600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磅的压力，第二个月，南瓜承受了</a:t>
            </a:r>
            <a:r>
              <a:rPr lang="en-US" altLang="zh-CN" sz="1600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1500</a:t>
            </a:r>
            <a:r>
              <a:rPr lang="zh-CN" altLang="en-US" sz="1600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磅的压力。当它承受到</a:t>
            </a:r>
            <a:r>
              <a:rPr lang="en-US" altLang="zh-CN" sz="1600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2000</a:t>
            </a:r>
            <a:r>
              <a:rPr lang="zh-CN" altLang="en-US" sz="1600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磅的压力时，研究人员开始对铁圈进行加固，以免南瓜把铁圈撑开。当研究结束时，南瓜承受了</a:t>
            </a:r>
            <a:r>
              <a:rPr lang="en-US" altLang="zh-CN" sz="1600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5000</a:t>
            </a:r>
            <a:r>
              <a:rPr lang="zh-CN" altLang="en-US" sz="1600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磅的压力时，瓜皮才因为巨大的反作用力产生破裂。当他们取下铁圈，费很大力气打开南瓜时，它已无法食用。因为试图想突破重重铁圈的压迫，南瓜中间充满了坚韧牢固的层层纤维。为了吸取养分，以便于提供向外膨胀的力量，南瓜的根系总长甚至超过了</a:t>
            </a:r>
            <a:r>
              <a:rPr lang="en-US" altLang="zh-CN" sz="1600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8</a:t>
            </a:r>
            <a:r>
              <a:rPr lang="zh-CN" altLang="en-US" sz="1600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万英尺，所有的根都不屈地往各个方向伸展，几乎穿透了整个花园的每一寸土地</a:t>
            </a:r>
            <a:r>
              <a:rPr lang="zh-CN" altLang="en-US" sz="1600" dirty="0" smtClean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。</a:t>
            </a:r>
            <a:endParaRPr lang="zh-CN" altLang="en-US" sz="1600" dirty="0">
              <a:solidFill>
                <a:schemeClr val="tx2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剪去单角的矩形 2"/>
          <p:cNvSpPr/>
          <p:nvPr/>
        </p:nvSpPr>
        <p:spPr>
          <a:xfrm>
            <a:off x="1371600" y="1930400"/>
            <a:ext cx="9855200" cy="3603679"/>
          </a:xfrm>
          <a:prstGeom prst="snip1Rect">
            <a:avLst>
              <a:gd name="adj" fmla="val 8209"/>
            </a:avLst>
          </a:prstGeom>
          <a:noFill/>
          <a:ln>
            <a:solidFill>
              <a:srgbClr val="1646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570864" y="1953897"/>
            <a:ext cx="8087486" cy="17538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000" dirty="0">
                <a:solidFill>
                  <a:schemeClr val="tx2"/>
                </a:solidFill>
                <a:cs typeface="+mn-ea"/>
                <a:sym typeface="+mn-lt"/>
              </a:rPr>
              <a:t>通常我们很难想象一个南瓜能承受如此大压力。倘若南瓜能够承受如此大的压力，那么人也一定能够承受。一个人的潜力能有多大？我无法准确回答，但我相信生命的潜能永远大于我们对它的估价！只要我们相信。</a:t>
            </a:r>
          </a:p>
        </p:txBody>
      </p:sp>
      <p:sp>
        <p:nvSpPr>
          <p:cNvPr id="2" name="矩形 1"/>
          <p:cNvSpPr/>
          <p:nvPr/>
        </p:nvSpPr>
        <p:spPr>
          <a:xfrm>
            <a:off x="1456564" y="3933906"/>
            <a:ext cx="8525636" cy="1612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200000"/>
              </a:lnSpc>
              <a:spcBef>
                <a:spcPts val="1200"/>
              </a:spcBef>
              <a:buFont typeface="Wingdings" panose="05000000000000000000" pitchFamily="2" charset="2"/>
              <a:buChar char="u"/>
            </a:pPr>
            <a:r>
              <a:rPr lang="zh-CN" altLang="en-US" sz="2400" b="1" spc="100" dirty="0">
                <a:solidFill>
                  <a:srgbClr val="164676"/>
                </a:solidFill>
                <a:cs typeface="+mn-ea"/>
                <a:sym typeface="+mn-lt"/>
              </a:rPr>
              <a:t>不是因为有些事情难以做到，我们才失去自信；</a:t>
            </a:r>
          </a:p>
          <a:p>
            <a:pPr marL="457200" indent="-457200">
              <a:lnSpc>
                <a:spcPct val="200000"/>
              </a:lnSpc>
              <a:spcBef>
                <a:spcPts val="1200"/>
              </a:spcBef>
              <a:buFont typeface="Wingdings" panose="05000000000000000000" pitchFamily="2" charset="2"/>
              <a:buChar char="u"/>
            </a:pPr>
            <a:r>
              <a:rPr lang="zh-CN" altLang="en-US" sz="2400" b="1" spc="100" dirty="0">
                <a:solidFill>
                  <a:srgbClr val="164676"/>
                </a:solidFill>
                <a:cs typeface="+mn-ea"/>
                <a:sym typeface="+mn-lt"/>
              </a:rPr>
              <a:t>而是因为我们失去了自信，有些事情才显得难以做到。</a:t>
            </a:r>
          </a:p>
        </p:txBody>
      </p:sp>
      <p:pic>
        <p:nvPicPr>
          <p:cNvPr id="6" name="图片 5" descr="19686707 -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9067800" y="1763476"/>
            <a:ext cx="2680335" cy="50279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926663" y="2386349"/>
            <a:ext cx="635992" cy="609600"/>
          </a:xfrm>
          <a:prstGeom prst="rect">
            <a:avLst/>
          </a:prstGeom>
          <a:solidFill>
            <a:srgbClr val="1646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 smtClean="0">
                <a:solidFill>
                  <a:srgbClr val="FFFFFF"/>
                </a:solidFill>
                <a:cs typeface="+mn-ea"/>
                <a:sym typeface="+mn-lt"/>
              </a:rPr>
              <a:t>02</a:t>
            </a:r>
            <a:endParaRPr lang="zh-CN" altLang="en-US" sz="2800" b="1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5049439" y="3390897"/>
            <a:ext cx="4390439" cy="1062863"/>
            <a:chOff x="4951170" y="3048000"/>
            <a:chExt cx="2648114" cy="933309"/>
          </a:xfrm>
        </p:grpSpPr>
        <p:sp>
          <p:nvSpPr>
            <p:cNvPr id="4" name="矩形 3"/>
            <p:cNvSpPr/>
            <p:nvPr/>
          </p:nvSpPr>
          <p:spPr>
            <a:xfrm>
              <a:off x="4951170" y="3048000"/>
              <a:ext cx="2648114" cy="933309"/>
            </a:xfrm>
            <a:prstGeom prst="rect">
              <a:avLst/>
            </a:prstGeom>
            <a:noFill/>
            <a:ln>
              <a:solidFill>
                <a:srgbClr val="1646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4951170" y="3113978"/>
              <a:ext cx="2648114" cy="8107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5400" b="1" dirty="0">
                  <a:solidFill>
                    <a:srgbClr val="164676"/>
                  </a:solidFill>
                  <a:cs typeface="+mn-ea"/>
                  <a:sym typeface="+mn-lt"/>
                </a:rPr>
                <a:t>龟 兔 赛 跑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heme/theme1.xml><?xml version="1.0" encoding="utf-8"?>
<a:theme xmlns:a="http://schemas.openxmlformats.org/drawingml/2006/main" name="第一PPT，www.1ppt.com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xybe3ef0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字魂105号-简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字魂35号-经典雅黑"/>
        <a:ea typeface=""/>
        <a:cs typeface=""/>
        <a:font script="Jpan" typeface="ＭＳ Ｐゴシック"/>
        <a:font script="Hang" typeface="맑은 고딕"/>
        <a:font script="Hans" typeface="字魂105号-简雅黑"/>
        <a:font script="Hant" typeface="新細明體"/>
        <a:font script="Arab" typeface="字魂105号-简雅黑"/>
        <a:font script="Hebr" typeface="字魂105号-简雅黑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字魂105号-简雅黑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字魂105号-简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字魂35号-经典雅黑"/>
        <a:ea typeface=""/>
        <a:cs typeface=""/>
        <a:font script="Jpan" typeface="ＭＳ Ｐゴシック"/>
        <a:font script="Hang" typeface="맑은 고딕"/>
        <a:font script="Hans" typeface="字魂105号-简雅黑"/>
        <a:font script="Hant" typeface="新細明體"/>
        <a:font script="Arab" typeface="字魂105号-简雅黑"/>
        <a:font script="Hebr" typeface="字魂105号-简雅黑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字魂105号-简雅黑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1645</Words>
  <Application>Microsoft Office PowerPoint</Application>
  <PresentationFormat>宽屏</PresentationFormat>
  <Paragraphs>106</Paragraphs>
  <Slides>22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22</vt:i4>
      </vt:variant>
    </vt:vector>
  </HeadingPairs>
  <TitlesOfParts>
    <vt:vector size="31" baseType="lpstr">
      <vt:lpstr>宋体</vt:lpstr>
      <vt:lpstr>微软雅黑</vt:lpstr>
      <vt:lpstr>字魂105号-简雅黑</vt:lpstr>
      <vt:lpstr>字魂35号-经典雅黑</vt:lpstr>
      <vt:lpstr>Arial</vt:lpstr>
      <vt:lpstr>Calibri</vt:lpstr>
      <vt:lpstr>Wingdings</vt:lpstr>
      <vt:lpstr>第一PPT，www.1ppt.com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www.ppt818.com</dc:title>
  <dc:subject>www.ppt818.com</dc:subject>
  <dc:creator>www.ppt818.com</dc:creator>
  <cp:keywords/>
  <dc:description>www.ppt818.com-提供资源下载</dc:description>
  <cp:lastModifiedBy>Windows 用户</cp:lastModifiedBy>
  <cp:revision>203</cp:revision>
  <dcterms:created xsi:type="dcterms:W3CDTF">2019-06-19T02:08:00Z</dcterms:created>
  <dcterms:modified xsi:type="dcterms:W3CDTF">2023-04-17T04:40:25Z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