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8" r:id="rId4"/>
    <p:sldId id="257" r:id="rId5"/>
    <p:sldId id="259" r:id="rId6"/>
    <p:sldId id="260" r:id="rId7"/>
    <p:sldId id="267" r:id="rId8"/>
    <p:sldId id="264" r:id="rId9"/>
    <p:sldId id="268" r:id="rId10"/>
    <p:sldId id="269" r:id="rId11"/>
    <p:sldId id="265" r:id="rId12"/>
    <p:sldId id="270" r:id="rId13"/>
    <p:sldId id="261" r:id="rId14"/>
    <p:sldId id="271" r:id="rId15"/>
    <p:sldId id="272" r:id="rId16"/>
    <p:sldId id="262" r:id="rId17"/>
    <p:sldId id="266" r:id="rId18"/>
    <p:sldId id="274" r:id="rId19"/>
    <p:sldId id="273" r:id="rId20"/>
    <p:sldId id="276" r:id="rId21"/>
    <p:sldId id="275" r:id="rId22"/>
    <p:sldId id="263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E4FA"/>
    <a:srgbClr val="FFFFFF"/>
    <a:srgbClr val="FFE201"/>
    <a:srgbClr val="F95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FA790-447E-46AA-AF7E-FA76C742838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B8526-0940-48C8-9FA1-9BF4F2C473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65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B8526-0940-48C8-9FA1-9BF4F2C473E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247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B8526-0940-48C8-9FA1-9BF4F2C473E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5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B8526-0940-48C8-9FA1-9BF4F2C473E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11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8526-0940-48C8-9FA1-9BF4F2C473E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90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B8526-0940-48C8-9FA1-9BF4F2C473E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72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8EDCC3-E879-467E-90FB-B125050E2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56C040-30D7-4364-903B-CDD108583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19F7CD-4B3C-4C52-9D6E-D6344BF2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29E86-0E6D-4F2A-A69B-46EC9A71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0C0152-64FA-45D3-9B45-EA729924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6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DE5C32-990D-4457-98A7-6250D62D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AC633B9-0BD1-412C-9F5D-8AC730180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97FB80-3CB1-4166-9021-A42F0EADD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7BE68E-557E-4A7E-AB44-67306938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6F4886-FD69-41FA-9C5D-5F4A60DA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5C5637-6F5C-474E-8E4D-300A9B28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0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9B690C-3C47-4BD6-8522-FB4B4904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A2614F-EAC7-4224-90D7-9D3AEF45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D0DFA6-784C-4777-8FA3-947B2DFE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D5255B-5756-4598-B252-B7EA8ADA4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EC5688-8C26-4500-81B9-3747C808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3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CDC878E-E1EC-4FE3-B431-AFAF074F2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EE4DE8-B68F-4754-A540-4EE0E2788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734049-BFA6-4D96-836D-95EF592A8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B4E343-C2C3-46E1-A50A-3ECA873D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36F8B5-6823-4306-886F-9E12DD4B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5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29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0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34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0C3530-E375-4227-B8A9-3A82B402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3674BF-BECF-411E-9135-B14201AE4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4847C-A8C9-4419-BF13-53A101B0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D518FC-C132-412E-9652-E089B0F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CE814E-4541-4171-B28C-1673E3A3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3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E5230-4209-44DA-9346-C50B8897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2AE896-C6D0-41B6-A676-B516A16F5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E921C7-2FDF-476B-BAEB-8368A55DC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49D3F-6278-44EC-BD3F-AB7E5411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3B367F-B9DD-4D1D-BAF4-983275A2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6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F20B11-7ECD-4BE0-BCDE-F1592320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07A968-F84A-4C21-BA6E-82F27EB36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805B33-49DB-4001-87A4-B3B6058AB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07DF49-7701-464F-909F-9B28FBFAC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5D68AD-2DE6-42AA-A888-8FDF84D8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6681C2-2B40-41AE-9459-919A5791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7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D384AE-2027-4BD0-878A-DC6B90EA4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76B3A7-E124-4858-9BCC-B67C207D1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D0F6FC-821E-4BD2-A35E-E6CFD566F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68EFC4-E6E5-41E7-83AE-C7BF1DE0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A251020-90EF-4B6F-BA7F-398EC4923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EA53C90-E344-4983-B567-96B44627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057F8B8-506B-4470-B25B-B4155069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05E666A-AFDF-48EC-9381-E8E751A8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51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D384AE-2027-4BD0-878A-DC6B90EA4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76B3A7-E124-4858-9BCC-B67C207D1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D0F6FC-821E-4BD2-A35E-E6CFD566F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68EFC4-E6E5-41E7-83AE-C7BF1DE0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A251020-90EF-4B6F-BA7F-398EC4923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EA53C90-E344-4983-B567-96B44627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057F8B8-506B-4470-B25B-B4155069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05E666A-AFDF-48EC-9381-E8E751A8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333292" y="650173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9339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8895EE-83A9-4AEC-B89A-AF7B8485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6889DD-C5E3-45AF-A13C-6E864D5C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8992A47-00D0-4242-8A44-A0A4A44D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B94746-4243-4625-9238-A22EC60C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31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8E35E23-FE73-43B0-ABDC-FFEBA410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AE2329-F082-4491-BE41-8248F54C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D6AB72-3C15-46EE-8F56-DE319377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44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D61EC6-CA7B-4014-8DFF-5CB5805D6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8B3732-5CE5-42F5-901C-7C1593FA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EA20DB-E9B9-4D89-8C6F-720A3F028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3F7498-A0DA-4D3D-8631-EF91DF0D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0B8DD3-82A8-44C3-86EC-240F35A4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25CBA9-3171-4D71-9963-67C4A237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3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96F0C3A-4DFF-466F-B8FF-B505903C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FD4651-587A-4AA3-9591-1A3266FAB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2083CF-F470-41DF-824D-210B2DA02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5885B-9E8C-4836-BDE1-2FE3880F4B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F98E0A-D216-488E-971B-44E7B692A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2248F6-5267-4FF6-AA0B-683D51395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46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8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8664244-D7EB-44EE-BF87-9EFABB0D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312693"/>
            <a:ext cx="2582416" cy="3179928"/>
          </a:xfrm>
          <a:prstGeom prst="rect">
            <a:avLst/>
          </a:prstGeom>
        </p:spPr>
      </p:pic>
      <p:pic>
        <p:nvPicPr>
          <p:cNvPr id="13" name="图片 12" descr="图片包含 运输, 轮子&#10;&#10;描述已自动生成">
            <a:extLst>
              <a:ext uri="{FF2B5EF4-FFF2-40B4-BE49-F238E27FC236}">
                <a16:creationId xmlns:a16="http://schemas.microsoft.com/office/drawing/2014/main" id="{B1DA929A-5BB8-4AFD-A7E7-A9DAC3F13E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83" y="-968992"/>
            <a:ext cx="3231267" cy="3029803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C9C561F2-01EE-4D84-95CF-A8ABCD8DA83A}"/>
              </a:ext>
            </a:extLst>
          </p:cNvPr>
          <p:cNvGrpSpPr/>
          <p:nvPr/>
        </p:nvGrpSpPr>
        <p:grpSpPr>
          <a:xfrm>
            <a:off x="1016724" y="1730852"/>
            <a:ext cx="8379797" cy="2581841"/>
            <a:chOff x="1030371" y="1679460"/>
            <a:chExt cx="8379797" cy="2581841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AE78E0F-CF5D-4D45-96CC-C78884E18C45}"/>
                </a:ext>
              </a:extLst>
            </p:cNvPr>
            <p:cNvSpPr txBox="1"/>
            <p:nvPr/>
          </p:nvSpPr>
          <p:spPr>
            <a:xfrm>
              <a:off x="1057667" y="1706756"/>
              <a:ext cx="8352501" cy="255454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防溺水</a:t>
              </a:r>
              <a:endParaRPr lang="en-US" altLang="zh-CN" sz="8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8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安全知识主题班会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9F831EB-8827-4F90-A40F-3C3BDACF1C08}"/>
                </a:ext>
              </a:extLst>
            </p:cNvPr>
            <p:cNvSpPr txBox="1"/>
            <p:nvPr/>
          </p:nvSpPr>
          <p:spPr>
            <a:xfrm>
              <a:off x="1030371" y="1679460"/>
              <a:ext cx="8352501" cy="255454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b="1" dirty="0">
                  <a:solidFill>
                    <a:schemeClr val="accent5">
                      <a:lumMod val="5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防溺水</a:t>
              </a:r>
              <a:endParaRPr lang="en-US" altLang="zh-CN" sz="8000" b="1" dirty="0">
                <a:solidFill>
                  <a:schemeClr val="accent5">
                    <a:lumMod val="5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8000" b="1" dirty="0">
                  <a:solidFill>
                    <a:schemeClr val="accent5">
                      <a:lumMod val="5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安全知识主题班会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0046A0A7-3238-46B2-B4D2-B711469D70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810" y="1608933"/>
            <a:ext cx="1385542" cy="1385542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8926782D-80A4-4032-9B73-AB296CADB487}"/>
              </a:ext>
            </a:extLst>
          </p:cNvPr>
          <p:cNvGrpSpPr/>
          <p:nvPr/>
        </p:nvGrpSpPr>
        <p:grpSpPr>
          <a:xfrm>
            <a:off x="3284204" y="4569587"/>
            <a:ext cx="4095044" cy="436728"/>
            <a:chOff x="3590650" y="4569587"/>
            <a:chExt cx="4095044" cy="436728"/>
          </a:xfrm>
        </p:grpSpPr>
        <p:sp>
          <p:nvSpPr>
            <p:cNvPr id="19" name="箭头: 五边形 18">
              <a:extLst>
                <a:ext uri="{FF2B5EF4-FFF2-40B4-BE49-F238E27FC236}">
                  <a16:creationId xmlns:a16="http://schemas.microsoft.com/office/drawing/2014/main" id="{F038A3E0-9980-40AC-A03F-B3C7230A0DD8}"/>
                </a:ext>
              </a:extLst>
            </p:cNvPr>
            <p:cNvSpPr/>
            <p:nvPr/>
          </p:nvSpPr>
          <p:spPr>
            <a:xfrm>
              <a:off x="5103278" y="4569587"/>
              <a:ext cx="2582416" cy="436728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五边形 19">
              <a:extLst>
                <a:ext uri="{FF2B5EF4-FFF2-40B4-BE49-F238E27FC236}">
                  <a16:creationId xmlns:a16="http://schemas.microsoft.com/office/drawing/2014/main" id="{708B3C31-FCCE-4B17-A68F-BE7668115753}"/>
                </a:ext>
              </a:extLst>
            </p:cNvPr>
            <p:cNvSpPr/>
            <p:nvPr/>
          </p:nvSpPr>
          <p:spPr>
            <a:xfrm flipH="1">
              <a:off x="3590650" y="4569587"/>
              <a:ext cx="1512627" cy="436728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DE988970-B173-434A-B4A5-DFC89E46F13C}"/>
              </a:ext>
            </a:extLst>
          </p:cNvPr>
          <p:cNvSpPr txBox="1"/>
          <p:nvPr/>
        </p:nvSpPr>
        <p:spPr>
          <a:xfrm>
            <a:off x="3513952" y="4634063"/>
            <a:ext cx="3635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演讲人：</a:t>
            </a:r>
            <a:r>
              <a:rPr lang="en-US" altLang="zh-CN" sz="16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PPT818    </a:t>
            </a:r>
            <a:r>
              <a:rPr lang="zh-CN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6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20XX.07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220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3957850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3200" b="1">
                <a:solidFill>
                  <a:srgbClr val="0070C0"/>
                </a:solidFill>
                <a:cs typeface="+mn-ea"/>
                <a:sym typeface="+mn-lt"/>
              </a:rPr>
              <a:t>7</a:t>
            </a:r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种迹象辨别溺水者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" name="平行四边形 1">
            <a:extLst>
              <a:ext uri="{FF2B5EF4-FFF2-40B4-BE49-F238E27FC236}">
                <a16:creationId xmlns:a16="http://schemas.microsoft.com/office/drawing/2014/main" id="{258972FA-B2AE-48C6-91E9-BB292BF3B0ED}"/>
              </a:ext>
            </a:extLst>
          </p:cNvPr>
          <p:cNvSpPr/>
          <p:nvPr/>
        </p:nvSpPr>
        <p:spPr>
          <a:xfrm>
            <a:off x="2008494" y="2024615"/>
            <a:ext cx="3807725" cy="1241946"/>
          </a:xfrm>
          <a:prstGeom prst="parallelogram">
            <a:avLst>
              <a:gd name="adj" fmla="val 1813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8B80C9-D7A8-404A-A55A-1ABB189F8B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0" y="1743692"/>
            <a:ext cx="1522869" cy="152286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68BA51B-9D47-447A-8516-03E4D2B6220B}"/>
              </a:ext>
            </a:extLst>
          </p:cNvPr>
          <p:cNvSpPr/>
          <p:nvPr/>
        </p:nvSpPr>
        <p:spPr>
          <a:xfrm>
            <a:off x="2523699" y="2183923"/>
            <a:ext cx="304458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溺水者的嘴会没入水中再浮出水面，没有时间呼救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96EF718-93ED-4893-9B94-06CFD62993EA}"/>
              </a:ext>
            </a:extLst>
          </p:cNvPr>
          <p:cNvSpPr/>
          <p:nvPr/>
        </p:nvSpPr>
        <p:spPr>
          <a:xfrm>
            <a:off x="2008494" y="4076845"/>
            <a:ext cx="3807725" cy="1241946"/>
          </a:xfrm>
          <a:prstGeom prst="parallelogram">
            <a:avLst>
              <a:gd name="adj" fmla="val 1813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08278DA-3387-4B1B-AF6C-1DED4432BF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0" y="3795922"/>
            <a:ext cx="1522869" cy="152286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EE3EC16-636A-4E34-BCC8-73C299E2379E}"/>
              </a:ext>
            </a:extLst>
          </p:cNvPr>
          <p:cNvSpPr/>
          <p:nvPr/>
        </p:nvSpPr>
        <p:spPr>
          <a:xfrm>
            <a:off x="2523699" y="4236153"/>
            <a:ext cx="304458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溺水者在水中是直立的，挣扎</a:t>
            </a:r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20-60</a:t>
            </a: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秒之后下沉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85BD6E53-6FAD-424F-9B67-D97F74CF5F1F}"/>
              </a:ext>
            </a:extLst>
          </p:cNvPr>
          <p:cNvSpPr/>
          <p:nvPr/>
        </p:nvSpPr>
        <p:spPr>
          <a:xfrm>
            <a:off x="7764438" y="2002667"/>
            <a:ext cx="3807725" cy="1241946"/>
          </a:xfrm>
          <a:prstGeom prst="parallelogram">
            <a:avLst>
              <a:gd name="adj" fmla="val 1813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F7EADE7-3ED3-4A51-B77E-7EEE191183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774" y="1721744"/>
            <a:ext cx="1522869" cy="152286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BB5CCB4-5550-4001-BB7B-69E82730D255}"/>
              </a:ext>
            </a:extLst>
          </p:cNvPr>
          <p:cNvSpPr/>
          <p:nvPr/>
        </p:nvSpPr>
        <p:spPr>
          <a:xfrm>
            <a:off x="8279643" y="2161975"/>
            <a:ext cx="304458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溺水儿童手臂可能前伸，但无法划水向救援者移动</a:t>
            </a:r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92FC13B0-FB79-42A7-B1CA-42E54BDE6C11}"/>
              </a:ext>
            </a:extLst>
          </p:cNvPr>
          <p:cNvSpPr/>
          <p:nvPr/>
        </p:nvSpPr>
        <p:spPr>
          <a:xfrm>
            <a:off x="7764438" y="4054897"/>
            <a:ext cx="3807725" cy="1241946"/>
          </a:xfrm>
          <a:prstGeom prst="parallelogram">
            <a:avLst>
              <a:gd name="adj" fmla="val 1813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9C496D6-7F83-4F20-9CB9-8D611F1EF1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774" y="3773974"/>
            <a:ext cx="1522869" cy="152286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E15362A-3CDE-4005-BD67-E58F95032C77}"/>
              </a:ext>
            </a:extLst>
          </p:cNvPr>
          <p:cNvSpPr/>
          <p:nvPr/>
        </p:nvSpPr>
        <p:spPr>
          <a:xfrm>
            <a:off x="8279643" y="4214205"/>
            <a:ext cx="304458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溺水者眼神呆滞，无法专注或闭上眼睛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45993" y="661091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161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0" grpId="0"/>
      <p:bldP spid="11" grpId="0" animBg="1"/>
      <p:bldP spid="13" grpId="0"/>
      <p:bldP spid="1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3957850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3200" b="1">
                <a:solidFill>
                  <a:srgbClr val="0070C0"/>
                </a:solidFill>
                <a:cs typeface="+mn-ea"/>
                <a:sym typeface="+mn-lt"/>
              </a:rPr>
              <a:t>7</a:t>
            </a:r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种迹象辨别溺水者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 descr="图片包含 木制, 建筑物, 木材, 户外&#10;&#10;描述已自动生成">
            <a:extLst>
              <a:ext uri="{FF2B5EF4-FFF2-40B4-BE49-F238E27FC236}">
                <a16:creationId xmlns:a16="http://schemas.microsoft.com/office/drawing/2014/main" id="{FE95B506-D384-4AF5-B70D-CF1E7A2B25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661" y="-1"/>
            <a:ext cx="6878478" cy="620973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FA14343-9A81-4FF6-BEFB-1375FEBD4FE1}"/>
              </a:ext>
            </a:extLst>
          </p:cNvPr>
          <p:cNvSpPr/>
          <p:nvPr/>
        </p:nvSpPr>
        <p:spPr>
          <a:xfrm>
            <a:off x="5678437" y="1448718"/>
            <a:ext cx="5573815" cy="83099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溺水儿童的头可能前倾，头在水中，嘴巴在水面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F1DA02-2827-41A8-9671-B1E9A2874EF1}"/>
              </a:ext>
            </a:extLst>
          </p:cNvPr>
          <p:cNvSpPr/>
          <p:nvPr/>
        </p:nvSpPr>
        <p:spPr>
          <a:xfrm>
            <a:off x="5581931" y="2854659"/>
            <a:ext cx="5573815" cy="113505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看起来不像溺水，只是在发呆，但如果对询问没有反应，就需要立即施出援手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C8A5DA9-BC29-4FED-BA48-A2D9AB3B9BC6}"/>
              </a:ext>
            </a:extLst>
          </p:cNvPr>
          <p:cNvSpPr/>
          <p:nvPr/>
        </p:nvSpPr>
        <p:spPr>
          <a:xfrm>
            <a:off x="5581932" y="4625682"/>
            <a:ext cx="5573815" cy="83099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小孩子戏水会发出很多声音，一旦安静无声要警醒</a:t>
            </a:r>
          </a:p>
        </p:txBody>
      </p:sp>
      <p:pic>
        <p:nvPicPr>
          <p:cNvPr id="10" name="图片 9" descr="图片包含 文字&#10;&#10;描述已自动生成">
            <a:extLst>
              <a:ext uri="{FF2B5EF4-FFF2-40B4-BE49-F238E27FC236}">
                <a16:creationId xmlns:a16="http://schemas.microsoft.com/office/drawing/2014/main" id="{D717BB55-717A-4A07-9EF5-F393784D6E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5" y="1654403"/>
            <a:ext cx="5415281" cy="35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3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788DF1-4138-4F42-BBFB-E1A675570B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0" t="14925" r="16899" b="14825"/>
          <a:stretch/>
        </p:blipFill>
        <p:spPr>
          <a:xfrm>
            <a:off x="873457" y="1514900"/>
            <a:ext cx="5513514" cy="480401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568EC9F-40F3-4B15-8D23-6571306D3DAF}"/>
              </a:ext>
            </a:extLst>
          </p:cNvPr>
          <p:cNvSpPr/>
          <p:nvPr/>
        </p:nvSpPr>
        <p:spPr>
          <a:xfrm>
            <a:off x="1146411" y="2255245"/>
            <a:ext cx="4844955" cy="101566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0C0"/>
                </a:solidFill>
                <a:cs typeface="+mn-ea"/>
                <a:sym typeface="+mn-lt"/>
              </a:rPr>
              <a:t>溺水施救方法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88ED515-3277-45B6-9219-0E389DB291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185" y="197886"/>
            <a:ext cx="6660114" cy="66601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E1670E8-05D1-4C96-AEF3-95397A897E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0597"/>
            <a:ext cx="2421517" cy="24258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F3EAF0-AAFE-4CE2-9460-F078B7B38F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884" y="2883630"/>
            <a:ext cx="1403301" cy="225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2465694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如何施救？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2C9C0B-B35F-4E94-93D6-32D9E0FF96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824" y="1264385"/>
            <a:ext cx="4558352" cy="432923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571834A3-ABE3-49DF-B467-CB53848B7340}"/>
              </a:ext>
            </a:extLst>
          </p:cNvPr>
          <p:cNvSpPr/>
          <p:nvPr/>
        </p:nvSpPr>
        <p:spPr>
          <a:xfrm>
            <a:off x="823983" y="2210887"/>
            <a:ext cx="2913228" cy="1428159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0070C0"/>
                </a:solidFill>
                <a:cs typeface="+mn-ea"/>
                <a:sym typeface="+mn-lt"/>
              </a:rPr>
              <a:t>迅速救上岸：最好从背部将落水者头部托起，或从上面拉起其胸部，使其面部露出水面，然后将其拖上岸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EAD46B1-27E7-4455-A6BA-C5F4BC3DA2B2}"/>
              </a:ext>
            </a:extLst>
          </p:cNvPr>
          <p:cNvSpPr/>
          <p:nvPr/>
        </p:nvSpPr>
        <p:spPr>
          <a:xfrm>
            <a:off x="1948501" y="1634098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1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1952408-0F1E-48A8-90C2-6E8B913D4B11}"/>
              </a:ext>
            </a:extLst>
          </p:cNvPr>
          <p:cNvSpPr/>
          <p:nvPr/>
        </p:nvSpPr>
        <p:spPr>
          <a:xfrm>
            <a:off x="823983" y="4364007"/>
            <a:ext cx="2913228" cy="1428159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b="1">
                <a:solidFill>
                  <a:srgbClr val="0070C0"/>
                </a:solidFill>
                <a:cs typeface="+mn-ea"/>
                <a:sym typeface="+mn-lt"/>
              </a:rPr>
              <a:t>清除口鼻堵塞物：让溺水者头朝下，撬开其牙齿，用手指清除口腔和鼻腔内杂物</a:t>
            </a:r>
            <a:endParaRPr lang="zh-CN" altLang="en-US" sz="1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0219151-9623-47A0-8238-894978BDCD85}"/>
              </a:ext>
            </a:extLst>
          </p:cNvPr>
          <p:cNvSpPr/>
          <p:nvPr/>
        </p:nvSpPr>
        <p:spPr>
          <a:xfrm>
            <a:off x="1948501" y="3787218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2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D805F3F3-515B-449E-B4D3-B005B407B511}"/>
              </a:ext>
            </a:extLst>
          </p:cNvPr>
          <p:cNvSpPr/>
          <p:nvPr/>
        </p:nvSpPr>
        <p:spPr>
          <a:xfrm>
            <a:off x="8619130" y="2219020"/>
            <a:ext cx="2913228" cy="1428159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0070C0"/>
                </a:solidFill>
                <a:cs typeface="+mn-ea"/>
                <a:sym typeface="+mn-lt"/>
              </a:rPr>
              <a:t>倒出呼吸道内积水：救人者半跪，顶住溺水者的腹部，让溺水者头朝下，拍背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B25B97F-44F6-419C-8986-63E3DEB4F96C}"/>
              </a:ext>
            </a:extLst>
          </p:cNvPr>
          <p:cNvSpPr/>
          <p:nvPr/>
        </p:nvSpPr>
        <p:spPr>
          <a:xfrm>
            <a:off x="9743648" y="1642231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3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7763F5A-5675-4473-B8CC-2FF9EF21151C}"/>
              </a:ext>
            </a:extLst>
          </p:cNvPr>
          <p:cNvSpPr/>
          <p:nvPr/>
        </p:nvSpPr>
        <p:spPr>
          <a:xfrm>
            <a:off x="8619130" y="4372140"/>
            <a:ext cx="2913228" cy="1428159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b="1">
                <a:solidFill>
                  <a:srgbClr val="0070C0"/>
                </a:solidFill>
                <a:cs typeface="+mn-ea"/>
                <a:sym typeface="+mn-lt"/>
              </a:rPr>
              <a:t>人工呼吸：对呼吸及心跳微弱或心跳刚刚停止的溺水者，迅速进行人工呼吸，同时做胸外心脏按压</a:t>
            </a:r>
            <a:endParaRPr lang="zh-CN" altLang="en-US" sz="1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E630D47A-A1E9-4898-8FE7-4DE65A87F205}"/>
              </a:ext>
            </a:extLst>
          </p:cNvPr>
          <p:cNvSpPr/>
          <p:nvPr/>
        </p:nvSpPr>
        <p:spPr>
          <a:xfrm>
            <a:off x="9743648" y="3795351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4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1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2465694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如何施救？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68FE591-3127-4A21-9BB6-D7D8B4C8DE1A}"/>
              </a:ext>
            </a:extLst>
          </p:cNvPr>
          <p:cNvSpPr/>
          <p:nvPr/>
        </p:nvSpPr>
        <p:spPr>
          <a:xfrm>
            <a:off x="859809" y="1883330"/>
            <a:ext cx="2019869" cy="1091882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吸 氧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CB25319-18C0-49BF-B6E4-0E1B277C46E9}"/>
              </a:ext>
            </a:extLst>
          </p:cNvPr>
          <p:cNvSpPr/>
          <p:nvPr/>
        </p:nvSpPr>
        <p:spPr>
          <a:xfrm>
            <a:off x="2902422" y="1883330"/>
            <a:ext cx="8429769" cy="10918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现场有医疗条件，可对溺水者注射强心药物及吸氧。条件不足的，用手或针刺溺水者的人中等穴位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AC9EF4-6963-4EB4-967B-DD81D3EB8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6717" y="2115403"/>
            <a:ext cx="1674131" cy="1091883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A1D78DF2-D654-4B41-A778-7958953A415E}"/>
              </a:ext>
            </a:extLst>
          </p:cNvPr>
          <p:cNvSpPr/>
          <p:nvPr/>
        </p:nvSpPr>
        <p:spPr>
          <a:xfrm>
            <a:off x="859809" y="3650716"/>
            <a:ext cx="2019869" cy="1091882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脱下外套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CDA4816-D49E-44AA-AE47-5BB12AF514CA}"/>
              </a:ext>
            </a:extLst>
          </p:cNvPr>
          <p:cNvSpPr/>
          <p:nvPr/>
        </p:nvSpPr>
        <p:spPr>
          <a:xfrm>
            <a:off x="2902422" y="3650716"/>
            <a:ext cx="8429769" cy="10918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如果溺水者身上穿着外套，要尽早脱下，湿漉漉的外套会带走身体热能，产生低温伤害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882C576-7DF2-4D1D-954C-6507EB1DCA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6717" y="3882789"/>
            <a:ext cx="1674131" cy="10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788DF1-4138-4F42-BBFB-E1A67557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0" t="14925" r="16899" b="14825"/>
          <a:stretch/>
        </p:blipFill>
        <p:spPr>
          <a:xfrm>
            <a:off x="873457" y="1514900"/>
            <a:ext cx="5513514" cy="480401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568EC9F-40F3-4B15-8D23-6571306D3DAF}"/>
              </a:ext>
            </a:extLst>
          </p:cNvPr>
          <p:cNvSpPr/>
          <p:nvPr/>
        </p:nvSpPr>
        <p:spPr>
          <a:xfrm>
            <a:off x="978091" y="2255245"/>
            <a:ext cx="5117909" cy="92333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0070C0"/>
                </a:solidFill>
                <a:cs typeface="+mn-ea"/>
                <a:sym typeface="+mn-lt"/>
              </a:rPr>
              <a:t>哪些地方易溺水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88ED515-3277-45B6-9219-0E389DB291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185" y="197886"/>
            <a:ext cx="6660114" cy="66601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E1670E8-05D1-4C96-AEF3-95397A897E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0597"/>
            <a:ext cx="2421517" cy="24258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F3EAF0-AAFE-4CE2-9460-F078B7B38F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884" y="2883630"/>
            <a:ext cx="1403301" cy="225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3193576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哪些地方易溺水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15C77B-F58A-425F-8D51-D3F84B7A4D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768858" y="1259005"/>
            <a:ext cx="6849936" cy="47596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A26E20-91BF-45E9-AB19-D7A3AD9A61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663" y="1956175"/>
            <a:ext cx="3939657" cy="393965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F549B42-48DF-4C9D-8058-FC936E40F4A7}"/>
              </a:ext>
            </a:extLst>
          </p:cNvPr>
          <p:cNvSpPr/>
          <p:nvPr/>
        </p:nvSpPr>
        <p:spPr>
          <a:xfrm>
            <a:off x="5600751" y="2574054"/>
            <a:ext cx="5186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一般发生溺水的地点通常在：游泳池、水库、水坑、池塘、河流、溪边、海边等场所。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在溺水者当中，有的是不会游泳的人，也有的是一些会游泳、水性好的人。</a:t>
            </a:r>
          </a:p>
        </p:txBody>
      </p:sp>
    </p:spTree>
    <p:extLst>
      <p:ext uri="{BB962C8B-B14F-4D97-AF65-F5344CB8AC3E}">
        <p14:creationId xmlns:p14="http://schemas.microsoft.com/office/powerpoint/2010/main" val="4018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山, 树, 火车, 户外&#10;&#10;描述已自动生成">
            <a:extLst>
              <a:ext uri="{FF2B5EF4-FFF2-40B4-BE49-F238E27FC236}">
                <a16:creationId xmlns:a16="http://schemas.microsoft.com/office/drawing/2014/main" id="{EADDB19E-7340-4C78-93F7-BD63C9634E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1833">
            <a:off x="6525479" y="2516387"/>
            <a:ext cx="4422890" cy="2948594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图片 6" descr="图片包含 草, 树, 户外, 绿色&#10;&#10;描述已自动生成">
            <a:extLst>
              <a:ext uri="{FF2B5EF4-FFF2-40B4-BE49-F238E27FC236}">
                <a16:creationId xmlns:a16="http://schemas.microsoft.com/office/drawing/2014/main" id="{F8DD20DE-E4BF-4189-B318-7D8F7016F2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7355">
            <a:off x="618671" y="2535072"/>
            <a:ext cx="4329752" cy="2886501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3193576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哪些地方易溺水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9E052F-2ABD-4BAA-ADCA-44057FA1C8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575" y="1378424"/>
            <a:ext cx="1722972" cy="150125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86FD7AD-EC9D-4ED0-BA13-937D52F90417}"/>
              </a:ext>
            </a:extLst>
          </p:cNvPr>
          <p:cNvSpPr/>
          <p:nvPr/>
        </p:nvSpPr>
        <p:spPr>
          <a:xfrm>
            <a:off x="1219201" y="1495892"/>
            <a:ext cx="1405720" cy="5232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cs typeface="+mn-ea"/>
                <a:sym typeface="+mn-lt"/>
              </a:rPr>
              <a:t>池塘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FB47991-B636-465E-8E6F-BFA5A4756D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7614" y="1521432"/>
            <a:ext cx="1722972" cy="150125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ED372CA-612A-4C13-BDE8-961169EADE97}"/>
              </a:ext>
            </a:extLst>
          </p:cNvPr>
          <p:cNvSpPr/>
          <p:nvPr/>
        </p:nvSpPr>
        <p:spPr>
          <a:xfrm>
            <a:off x="6926240" y="1638900"/>
            <a:ext cx="1405720" cy="5232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cs typeface="+mn-ea"/>
                <a:sym typeface="+mn-lt"/>
              </a:rPr>
              <a:t>水库</a:t>
            </a:r>
          </a:p>
        </p:txBody>
      </p:sp>
    </p:spTree>
    <p:extLst>
      <p:ext uri="{BB962C8B-B14F-4D97-AF65-F5344CB8AC3E}">
        <p14:creationId xmlns:p14="http://schemas.microsoft.com/office/powerpoint/2010/main" val="32431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草, 户外, 水, 动物&#10;&#10;描述已自动生成">
            <a:extLst>
              <a:ext uri="{FF2B5EF4-FFF2-40B4-BE49-F238E27FC236}">
                <a16:creationId xmlns:a16="http://schemas.microsoft.com/office/drawing/2014/main" id="{7A718F5F-9EE5-48A0-85BC-2AB86C4CA4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8948">
            <a:off x="6871065" y="2063896"/>
            <a:ext cx="4616125" cy="3057434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图片 6" descr="图片包含 草, 户外, 自然, 水&#10;&#10;描述已自动生成">
            <a:extLst>
              <a:ext uri="{FF2B5EF4-FFF2-40B4-BE49-F238E27FC236}">
                <a16:creationId xmlns:a16="http://schemas.microsoft.com/office/drawing/2014/main" id="{04FAB88A-7BAE-4C52-B64E-82588C6E1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4193">
            <a:off x="627797" y="2648095"/>
            <a:ext cx="4831307" cy="271761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3193576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哪些地方易溺水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F3B9CD1-7B06-4A0F-9880-51D042432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6663" y="1501252"/>
            <a:ext cx="1722972" cy="150125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B6B742C-8288-491D-8795-EBF92236A0F9}"/>
              </a:ext>
            </a:extLst>
          </p:cNvPr>
          <p:cNvSpPr/>
          <p:nvPr/>
        </p:nvSpPr>
        <p:spPr>
          <a:xfrm>
            <a:off x="1605289" y="1618720"/>
            <a:ext cx="1405720" cy="5232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cs typeface="+mn-ea"/>
                <a:sym typeface="+mn-lt"/>
              </a:rPr>
              <a:t>河沟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90F689F-39B8-4C6B-B13F-CBAB1E2E1F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9650" y="1105468"/>
            <a:ext cx="1722972" cy="150125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C5D0B0E-5BD8-43A2-8D7E-79E0CB2C14A7}"/>
              </a:ext>
            </a:extLst>
          </p:cNvPr>
          <p:cNvSpPr/>
          <p:nvPr/>
        </p:nvSpPr>
        <p:spPr>
          <a:xfrm>
            <a:off x="9638276" y="1222936"/>
            <a:ext cx="1405720" cy="5232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cs typeface="+mn-ea"/>
                <a:sym typeface="+mn-lt"/>
              </a:rPr>
              <a:t>积水坑</a:t>
            </a:r>
          </a:p>
        </p:txBody>
      </p:sp>
    </p:spTree>
    <p:extLst>
      <p:ext uri="{BB962C8B-B14F-4D97-AF65-F5344CB8AC3E}">
        <p14:creationId xmlns:p14="http://schemas.microsoft.com/office/powerpoint/2010/main" val="390131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3193576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哪些地方易溺水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CF922B-F7A0-4895-94F0-302FF25933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050" y="1982336"/>
            <a:ext cx="3755299" cy="327205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B388A1F-4182-44A4-968F-72813C6F3149}"/>
              </a:ext>
            </a:extLst>
          </p:cNvPr>
          <p:cNvSpPr/>
          <p:nvPr/>
        </p:nvSpPr>
        <p:spPr>
          <a:xfrm>
            <a:off x="1323392" y="2345462"/>
            <a:ext cx="2709209" cy="92333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0070C0"/>
                </a:solidFill>
                <a:cs typeface="+mn-ea"/>
                <a:sym typeface="+mn-lt"/>
              </a:rPr>
              <a:t>深水潭</a:t>
            </a:r>
          </a:p>
        </p:txBody>
      </p:sp>
      <p:pic>
        <p:nvPicPr>
          <p:cNvPr id="7" name="图片 6" descr="图片包含 水, 山, 户外, 天空&#10;&#10;描述已自动生成">
            <a:extLst>
              <a:ext uri="{FF2B5EF4-FFF2-40B4-BE49-F238E27FC236}">
                <a16:creationId xmlns:a16="http://schemas.microsoft.com/office/drawing/2014/main" id="{E3A15461-3687-4D28-A23B-BA04A89C20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691" y="1443608"/>
            <a:ext cx="5948265" cy="3970783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6E4C95F-1FD0-4864-9692-8567E54629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1026">
            <a:off x="9062630" y="4040430"/>
            <a:ext cx="3102519" cy="219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2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C5687882-4B31-4A31-B04C-A0A993CE88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41" y="271818"/>
            <a:ext cx="6702188" cy="67021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82F7B3-216A-4665-9E37-47401CDD93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017" y="1444006"/>
            <a:ext cx="5954983" cy="396998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820C0BB-9F9F-4228-AE89-9D4D824BF207}"/>
              </a:ext>
            </a:extLst>
          </p:cNvPr>
          <p:cNvSpPr txBox="1"/>
          <p:nvPr/>
        </p:nvSpPr>
        <p:spPr>
          <a:xfrm>
            <a:off x="1241946" y="1749376"/>
            <a:ext cx="499507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溺水是造成中小学生意外死亡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杀手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在此，我们希望广大家长务必增强安全意识和监护意识，切实承担起监护责任，加强对孩子的教育和管理。那么，如何避免悲剧发生？遇到儿童溺水怎么办？这里，提供一些“防溺水”知识。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30641" y="159798"/>
            <a:ext cx="2112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7CE4FA"/>
                </a:solidFill>
              </a:rPr>
              <a:t>https://www.PPT818.com/</a:t>
            </a:r>
            <a:endParaRPr lang="zh-CN" altLang="en-US" sz="1050" dirty="0">
              <a:solidFill>
                <a:srgbClr val="7CE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14B5195-A570-45F9-8A77-486C0A69D28C}"/>
              </a:ext>
            </a:extLst>
          </p:cNvPr>
          <p:cNvSpPr/>
          <p:nvPr/>
        </p:nvSpPr>
        <p:spPr>
          <a:xfrm>
            <a:off x="1446662" y="348633"/>
            <a:ext cx="4067033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野外水域为什么危险？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C97D82C-820A-4C1C-8AE1-5215ED0A6D19}"/>
              </a:ext>
            </a:extLst>
          </p:cNvPr>
          <p:cNvSpPr/>
          <p:nvPr/>
        </p:nvSpPr>
        <p:spPr>
          <a:xfrm>
            <a:off x="1122493" y="2744603"/>
            <a:ext cx="2897876" cy="31799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野外水域的未知因素多，游泳者往往对所在水域情况并不了解，有些水域看似平静，但水下经常会有漩涡、暗流，容易发生意外。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CD0DD3-4182-4906-9F6F-E4EE834C80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02" y="1269008"/>
            <a:ext cx="3466531" cy="244806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F4784EE-3F26-4C1C-9EA7-6C3F72BE82E9}"/>
              </a:ext>
            </a:extLst>
          </p:cNvPr>
          <p:cNvSpPr/>
          <p:nvPr/>
        </p:nvSpPr>
        <p:spPr>
          <a:xfrm>
            <a:off x="4880179" y="2735519"/>
            <a:ext cx="2897876" cy="31799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野外人员稀少，一旦出现体力不支等意外情况，很难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在优品时间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被施救。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7827E1C-17BE-4006-9FF0-3E10BBA415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543" y="1269008"/>
            <a:ext cx="1994914" cy="1994914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B0B26BF-E435-43B6-9CA1-D124932E26E3}"/>
              </a:ext>
            </a:extLst>
          </p:cNvPr>
          <p:cNvSpPr/>
          <p:nvPr/>
        </p:nvSpPr>
        <p:spPr>
          <a:xfrm>
            <a:off x="8476168" y="2744603"/>
            <a:ext cx="2897876" cy="31799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野外水质污染也比较多，游泳难免会喝水，对身体难免害处，有过敏体质的人也不适宜到这样的水域游泳。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D36E6DF-A77A-4989-B211-566E4C4045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077" y="1087864"/>
            <a:ext cx="2176058" cy="21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788DF1-4138-4F42-BBFB-E1A67557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0" t="14925" r="16899" b="14825"/>
          <a:stretch/>
        </p:blipFill>
        <p:spPr>
          <a:xfrm>
            <a:off x="873457" y="1514900"/>
            <a:ext cx="5513514" cy="480401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568EC9F-40F3-4B15-8D23-6571306D3DAF}"/>
              </a:ext>
            </a:extLst>
          </p:cNvPr>
          <p:cNvSpPr/>
          <p:nvPr/>
        </p:nvSpPr>
        <p:spPr>
          <a:xfrm>
            <a:off x="1146411" y="2255245"/>
            <a:ext cx="4844955" cy="101566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0C0"/>
                </a:solidFill>
                <a:cs typeface="+mn-ea"/>
                <a:sym typeface="+mn-lt"/>
              </a:rPr>
              <a:t>如何教育孩子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88ED515-3277-45B6-9219-0E389DB291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185" y="197886"/>
            <a:ext cx="6660114" cy="66601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E1670E8-05D1-4C96-AEF3-95397A897E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0597"/>
            <a:ext cx="2421517" cy="24258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F3EAF0-AAFE-4CE2-9460-F078B7B38F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884" y="2883630"/>
            <a:ext cx="1403301" cy="225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0D8FE1A0-F07A-4270-AA31-36ECB32F4C28}"/>
              </a:ext>
            </a:extLst>
          </p:cNvPr>
          <p:cNvSpPr/>
          <p:nvPr/>
        </p:nvSpPr>
        <p:spPr>
          <a:xfrm>
            <a:off x="4926842" y="-815454"/>
            <a:ext cx="8488908" cy="8488908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14B5195-A570-45F9-8A77-486C0A69D28C}"/>
              </a:ext>
            </a:extLst>
          </p:cNvPr>
          <p:cNvSpPr/>
          <p:nvPr/>
        </p:nvSpPr>
        <p:spPr>
          <a:xfrm>
            <a:off x="1446662" y="348633"/>
            <a:ext cx="6291619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盲目徒手救助溺水者非常危险！！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74D7A1-91D6-464F-80A0-654A4A7D09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5" y="1446663"/>
            <a:ext cx="4892722" cy="489272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2B60573-0102-48C1-A1A0-FA64A85AA021}"/>
              </a:ext>
            </a:extLst>
          </p:cNvPr>
          <p:cNvSpPr/>
          <p:nvPr/>
        </p:nvSpPr>
        <p:spPr>
          <a:xfrm>
            <a:off x="5823045" y="2097495"/>
            <a:ext cx="6096000" cy="30387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救助溺水者是非常危险的行动，溺水者的本能是抓住一切可以抓住的东西，有经验的救生员不会很快的接近溺水者，太着急接近很容易被溺水者抱住而无法挣开，悲剧也就再次重演！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366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14B5195-A570-45F9-8A77-486C0A69D28C}"/>
              </a:ext>
            </a:extLst>
          </p:cNvPr>
          <p:cNvSpPr/>
          <p:nvPr/>
        </p:nvSpPr>
        <p:spPr>
          <a:xfrm>
            <a:off x="1446662" y="348633"/>
            <a:ext cx="6291619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如果遇见有人溺水，该如何施救？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FAC5A0C-A840-4806-9106-2B2FC92465FA}"/>
              </a:ext>
            </a:extLst>
          </p:cNvPr>
          <p:cNvSpPr/>
          <p:nvPr/>
        </p:nvSpPr>
        <p:spPr>
          <a:xfrm>
            <a:off x="879140" y="1950782"/>
            <a:ext cx="5589900" cy="92889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如果发现有人溺水，首先要大声呼救，叫更多的人来帮忙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F02D88B-5903-48B0-95BF-3F164F1C0250}"/>
              </a:ext>
            </a:extLst>
          </p:cNvPr>
          <p:cNvSpPr/>
          <p:nvPr/>
        </p:nvSpPr>
        <p:spPr>
          <a:xfrm>
            <a:off x="879140" y="3264410"/>
            <a:ext cx="5589900" cy="92889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发现溺水者后，可充分利用现场器材，如绳、竿、木板、救生圈等救人。也可以将衣服连在一起当做绳索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688A87E4-8B41-41C2-9AA8-E714A938776E}"/>
              </a:ext>
            </a:extLst>
          </p:cNvPr>
          <p:cNvSpPr/>
          <p:nvPr/>
        </p:nvSpPr>
        <p:spPr>
          <a:xfrm>
            <a:off x="879140" y="4578038"/>
            <a:ext cx="5589900" cy="92889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需要下水就溺水的人的时候，一定要大声告诉他，不要惊慌，有人在救你</a:t>
            </a:r>
          </a:p>
        </p:txBody>
      </p:sp>
      <p:pic>
        <p:nvPicPr>
          <p:cNvPr id="10" name="图片 9" descr="图片包含 餐桌&#10;&#10;描述已自动生成">
            <a:extLst>
              <a:ext uri="{FF2B5EF4-FFF2-40B4-BE49-F238E27FC236}">
                <a16:creationId xmlns:a16="http://schemas.microsoft.com/office/drawing/2014/main" id="{4AD58FAB-3D68-4478-95D5-263AD5614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338" y="933408"/>
            <a:ext cx="5030343" cy="50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6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14B5195-A570-45F9-8A77-486C0A69D28C}"/>
              </a:ext>
            </a:extLst>
          </p:cNvPr>
          <p:cNvSpPr/>
          <p:nvPr/>
        </p:nvSpPr>
        <p:spPr>
          <a:xfrm>
            <a:off x="1446662" y="348633"/>
            <a:ext cx="6291619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如果遇见有人溺水，该如何施救？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 descr="图片包含 矢量图形, 文字&#10;&#10;描述已自动生成">
            <a:extLst>
              <a:ext uri="{FF2B5EF4-FFF2-40B4-BE49-F238E27FC236}">
                <a16:creationId xmlns:a16="http://schemas.microsoft.com/office/drawing/2014/main" id="{C4D10C41-1F71-4733-8A59-D0074BE161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5" y="1682603"/>
            <a:ext cx="4826764" cy="4826764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187B3816-7663-49DA-A4CC-C9AED26CA133}"/>
              </a:ext>
            </a:extLst>
          </p:cNvPr>
          <p:cNvSpPr/>
          <p:nvPr/>
        </p:nvSpPr>
        <p:spPr>
          <a:xfrm>
            <a:off x="5786651" y="4083515"/>
            <a:ext cx="6132394" cy="10918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施救者若不熟悉水性或不了解现场水情，不应轻易下水，应呼救或报警。未成年人不宜下水救人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6B39033-95FB-41A3-B0D1-6990656B8049}"/>
              </a:ext>
            </a:extLst>
          </p:cNvPr>
          <p:cNvSpPr/>
          <p:nvPr/>
        </p:nvSpPr>
        <p:spPr>
          <a:xfrm>
            <a:off x="4289945" y="2204114"/>
            <a:ext cx="6969457" cy="149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0070C0"/>
                </a:solidFill>
                <a:cs typeface="+mn-ea"/>
                <a:sym typeface="+mn-lt"/>
              </a:rPr>
              <a:t>下水救人时，不要从正面接近。救人者应绕到溺水者的背后或潜入水下，从其左腋下绕过胸部，然后握其右手，以仰游姿势将其拖向岸边，也可以在其背后拉腋窝拖带上岸</a:t>
            </a:r>
          </a:p>
        </p:txBody>
      </p:sp>
    </p:spTree>
    <p:extLst>
      <p:ext uri="{BB962C8B-B14F-4D97-AF65-F5344CB8AC3E}">
        <p14:creationId xmlns:p14="http://schemas.microsoft.com/office/powerpoint/2010/main" val="22235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8664244-D7EB-44EE-BF87-9EFABB0D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312693"/>
            <a:ext cx="2582416" cy="3179928"/>
          </a:xfrm>
          <a:prstGeom prst="rect">
            <a:avLst/>
          </a:prstGeom>
        </p:spPr>
      </p:pic>
      <p:pic>
        <p:nvPicPr>
          <p:cNvPr id="13" name="图片 12" descr="图片包含 运输, 轮子&#10;&#10;描述已自动生成">
            <a:extLst>
              <a:ext uri="{FF2B5EF4-FFF2-40B4-BE49-F238E27FC236}">
                <a16:creationId xmlns:a16="http://schemas.microsoft.com/office/drawing/2014/main" id="{B1DA929A-5BB8-4AFD-A7E7-A9DAC3F13E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83" y="-968992"/>
            <a:ext cx="3231267" cy="3029803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C9C561F2-01EE-4D84-95CF-A8ABCD8DA83A}"/>
              </a:ext>
            </a:extLst>
          </p:cNvPr>
          <p:cNvGrpSpPr/>
          <p:nvPr/>
        </p:nvGrpSpPr>
        <p:grpSpPr>
          <a:xfrm>
            <a:off x="1313262" y="2646655"/>
            <a:ext cx="7651916" cy="1337087"/>
            <a:chOff x="1505803" y="1785442"/>
            <a:chExt cx="7651916" cy="1337087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AE78E0F-CF5D-4D45-96CC-C78884E18C45}"/>
                </a:ext>
              </a:extLst>
            </p:cNvPr>
            <p:cNvSpPr txBox="1"/>
            <p:nvPr/>
          </p:nvSpPr>
          <p:spPr>
            <a:xfrm>
              <a:off x="1533169" y="1799090"/>
              <a:ext cx="7624550" cy="13234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感谢您的观看！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9F831EB-8827-4F90-A40F-3C3BDACF1C08}"/>
                </a:ext>
              </a:extLst>
            </p:cNvPr>
            <p:cNvSpPr txBox="1"/>
            <p:nvPr/>
          </p:nvSpPr>
          <p:spPr>
            <a:xfrm>
              <a:off x="1505803" y="1785442"/>
              <a:ext cx="7624550" cy="13234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dirty="0">
                  <a:solidFill>
                    <a:schemeClr val="accent5">
                      <a:lumMod val="5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感谢您的观看！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0046A0A7-3238-46B2-B4D2-B711469D70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810" y="1608933"/>
            <a:ext cx="1385542" cy="1385542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8926782D-80A4-4032-9B73-AB296CADB487}"/>
              </a:ext>
            </a:extLst>
          </p:cNvPr>
          <p:cNvGrpSpPr/>
          <p:nvPr/>
        </p:nvGrpSpPr>
        <p:grpSpPr>
          <a:xfrm>
            <a:off x="3284204" y="4569587"/>
            <a:ext cx="4095044" cy="436728"/>
            <a:chOff x="3590650" y="4569587"/>
            <a:chExt cx="4095044" cy="436728"/>
          </a:xfrm>
        </p:grpSpPr>
        <p:sp>
          <p:nvSpPr>
            <p:cNvPr id="19" name="箭头: 五边形 18">
              <a:extLst>
                <a:ext uri="{FF2B5EF4-FFF2-40B4-BE49-F238E27FC236}">
                  <a16:creationId xmlns:a16="http://schemas.microsoft.com/office/drawing/2014/main" id="{F038A3E0-9980-40AC-A03F-B3C7230A0DD8}"/>
                </a:ext>
              </a:extLst>
            </p:cNvPr>
            <p:cNvSpPr/>
            <p:nvPr/>
          </p:nvSpPr>
          <p:spPr>
            <a:xfrm>
              <a:off x="5103278" y="4569587"/>
              <a:ext cx="2582416" cy="436728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五边形 19">
              <a:extLst>
                <a:ext uri="{FF2B5EF4-FFF2-40B4-BE49-F238E27FC236}">
                  <a16:creationId xmlns:a16="http://schemas.microsoft.com/office/drawing/2014/main" id="{708B3C31-FCCE-4B17-A68F-BE7668115753}"/>
                </a:ext>
              </a:extLst>
            </p:cNvPr>
            <p:cNvSpPr/>
            <p:nvPr/>
          </p:nvSpPr>
          <p:spPr>
            <a:xfrm flipH="1">
              <a:off x="3590650" y="4569587"/>
              <a:ext cx="1512627" cy="436728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DE988970-B173-434A-B4A5-DFC89E46F13C}"/>
              </a:ext>
            </a:extLst>
          </p:cNvPr>
          <p:cNvSpPr txBox="1"/>
          <p:nvPr/>
        </p:nvSpPr>
        <p:spPr>
          <a:xfrm>
            <a:off x="3513952" y="4634063"/>
            <a:ext cx="3635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演讲人：</a:t>
            </a:r>
            <a:r>
              <a:rPr lang="en-US" altLang="zh-CN" sz="16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PPT818    </a:t>
            </a:r>
            <a:r>
              <a:rPr lang="zh-CN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6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20XX.07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83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服装&#10;&#10;描述已自动生成">
            <a:extLst>
              <a:ext uri="{FF2B5EF4-FFF2-40B4-BE49-F238E27FC236}">
                <a16:creationId xmlns:a16="http://schemas.microsoft.com/office/drawing/2014/main" id="{A9D22F24-4E4F-4357-9452-F5F51F9A5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46788" y="682385"/>
            <a:ext cx="4962105" cy="49621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2642652-AC02-4DA5-95D2-05EE0BC39969}"/>
              </a:ext>
            </a:extLst>
          </p:cNvPr>
          <p:cNvSpPr txBox="1"/>
          <p:nvPr/>
        </p:nvSpPr>
        <p:spPr>
          <a:xfrm>
            <a:off x="5868538" y="659512"/>
            <a:ext cx="4858604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目录 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CONTNTES</a:t>
            </a:r>
            <a:endParaRPr lang="zh-CN" altLang="en-US" sz="6600" b="1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D332A82-65C8-47FE-BC63-FCD13A70F645}"/>
              </a:ext>
            </a:extLst>
          </p:cNvPr>
          <p:cNvSpPr/>
          <p:nvPr/>
        </p:nvSpPr>
        <p:spPr>
          <a:xfrm>
            <a:off x="1091821" y="1205997"/>
            <a:ext cx="4312693" cy="743926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cs typeface="+mn-ea"/>
                <a:sym typeface="+mn-lt"/>
              </a:rPr>
              <a:t>01</a:t>
            </a:r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、如 何 防 溺 水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7C3F91C-ECD7-441B-9245-C9A3EA364716}"/>
              </a:ext>
            </a:extLst>
          </p:cNvPr>
          <p:cNvSpPr/>
          <p:nvPr/>
        </p:nvSpPr>
        <p:spPr>
          <a:xfrm>
            <a:off x="1091821" y="2437519"/>
            <a:ext cx="4312693" cy="743926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cs typeface="+mn-ea"/>
                <a:sym typeface="+mn-lt"/>
              </a:rPr>
              <a:t>02</a:t>
            </a:r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、溺水施救方法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B2392BD-B3A0-4E45-A7B9-9A727CC99601}"/>
              </a:ext>
            </a:extLst>
          </p:cNvPr>
          <p:cNvSpPr/>
          <p:nvPr/>
        </p:nvSpPr>
        <p:spPr>
          <a:xfrm>
            <a:off x="1091821" y="3669041"/>
            <a:ext cx="4312693" cy="743926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cs typeface="+mn-ea"/>
                <a:sym typeface="+mn-lt"/>
              </a:rPr>
              <a:t>03</a:t>
            </a:r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、哪些地方易溺水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CFA6C2B2-9275-4131-A41A-548DC6384931}"/>
              </a:ext>
            </a:extLst>
          </p:cNvPr>
          <p:cNvSpPr/>
          <p:nvPr/>
        </p:nvSpPr>
        <p:spPr>
          <a:xfrm>
            <a:off x="1091821" y="4900564"/>
            <a:ext cx="4312693" cy="743926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cs typeface="+mn-ea"/>
                <a:sym typeface="+mn-lt"/>
              </a:rPr>
              <a:t>04</a:t>
            </a:r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、如何教育孩子</a:t>
            </a:r>
          </a:p>
        </p:txBody>
      </p:sp>
    </p:spTree>
    <p:extLst>
      <p:ext uri="{BB962C8B-B14F-4D97-AF65-F5344CB8AC3E}">
        <p14:creationId xmlns:p14="http://schemas.microsoft.com/office/powerpoint/2010/main" val="8205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788DF1-4138-4F42-BBFB-E1A67557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0" t="14925" r="16899" b="14825"/>
          <a:stretch/>
        </p:blipFill>
        <p:spPr>
          <a:xfrm>
            <a:off x="873457" y="1514900"/>
            <a:ext cx="5513514" cy="480401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568EC9F-40F3-4B15-8D23-6571306D3DAF}"/>
              </a:ext>
            </a:extLst>
          </p:cNvPr>
          <p:cNvSpPr/>
          <p:nvPr/>
        </p:nvSpPr>
        <p:spPr>
          <a:xfrm>
            <a:off x="1464862" y="2255245"/>
            <a:ext cx="4048840" cy="101566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0C0"/>
                </a:solidFill>
                <a:cs typeface="+mn-ea"/>
                <a:sym typeface="+mn-lt"/>
              </a:rPr>
              <a:t>如何防溺水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88ED515-3277-45B6-9219-0E389DB291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185" y="197886"/>
            <a:ext cx="6660114" cy="66601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E1670E8-05D1-4C96-AEF3-95397A897E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0597"/>
            <a:ext cx="2421517" cy="24258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F3EAF0-AAFE-4CE2-9460-F078B7B38F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884" y="2883630"/>
            <a:ext cx="1403301" cy="225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14B5195-A570-45F9-8A77-486C0A69D28C}"/>
              </a:ext>
            </a:extLst>
          </p:cNvPr>
          <p:cNvSpPr/>
          <p:nvPr/>
        </p:nvSpPr>
        <p:spPr>
          <a:xfrm>
            <a:off x="1446662" y="348633"/>
            <a:ext cx="4926841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牢记防溺水措施”六不准”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285CCCD-BA01-4195-9ECA-85E6C04328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45491" y="2074460"/>
            <a:ext cx="5928012" cy="3370998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892DC5D1-93B5-4E55-B6B4-44279A8C003B}"/>
              </a:ext>
            </a:extLst>
          </p:cNvPr>
          <p:cNvSpPr/>
          <p:nvPr/>
        </p:nvSpPr>
        <p:spPr>
          <a:xfrm>
            <a:off x="6509987" y="1856034"/>
            <a:ext cx="4858602" cy="576679"/>
          </a:xfrm>
          <a:prstGeom prst="roundRect">
            <a:avLst>
              <a:gd name="adj" fmla="val 29509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不准私自下水游泳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655BE2B7-9199-4F10-9CF4-3ED4F2AE0993}"/>
              </a:ext>
            </a:extLst>
          </p:cNvPr>
          <p:cNvSpPr/>
          <p:nvPr/>
        </p:nvSpPr>
        <p:spPr>
          <a:xfrm>
            <a:off x="6509987" y="2975151"/>
            <a:ext cx="4858602" cy="576679"/>
          </a:xfrm>
          <a:prstGeom prst="roundRect">
            <a:avLst>
              <a:gd name="adj" fmla="val 29509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不准擅自与他人结伴游泳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7134BD8-B5BB-4E3D-829C-B762CBEBABCF}"/>
              </a:ext>
            </a:extLst>
          </p:cNvPr>
          <p:cNvSpPr/>
          <p:nvPr/>
        </p:nvSpPr>
        <p:spPr>
          <a:xfrm>
            <a:off x="6509987" y="4094267"/>
            <a:ext cx="4858602" cy="998023"/>
          </a:xfrm>
          <a:prstGeom prst="roundRect">
            <a:avLst>
              <a:gd name="adj" fmla="val 29509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不准在无家长或老师带队的情况下游泳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15B9E8E-7D48-4054-AF6D-EAE1E3497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487" y="4694831"/>
            <a:ext cx="2580946" cy="135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735F7A88-17C3-4D67-9B1F-D47DA8C91184}"/>
              </a:ext>
            </a:extLst>
          </p:cNvPr>
          <p:cNvSpPr/>
          <p:nvPr/>
        </p:nvSpPr>
        <p:spPr>
          <a:xfrm>
            <a:off x="975813" y="2486534"/>
            <a:ext cx="2879677" cy="287967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14B5195-A570-45F9-8A77-486C0A69D28C}"/>
              </a:ext>
            </a:extLst>
          </p:cNvPr>
          <p:cNvSpPr/>
          <p:nvPr/>
        </p:nvSpPr>
        <p:spPr>
          <a:xfrm>
            <a:off x="1446662" y="348633"/>
            <a:ext cx="4926841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牢记防溺水措施”六不准”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3F92237-1A12-4D0F-847B-00B097363441}"/>
              </a:ext>
            </a:extLst>
          </p:cNvPr>
          <p:cNvSpPr/>
          <p:nvPr/>
        </p:nvSpPr>
        <p:spPr>
          <a:xfrm>
            <a:off x="1244547" y="3500452"/>
            <a:ext cx="2342209" cy="113505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不准到不熟悉的水域游泳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EC44AED-B303-49DF-8913-4A2CC63A11E8}"/>
              </a:ext>
            </a:extLst>
          </p:cNvPr>
          <p:cNvSpPr/>
          <p:nvPr/>
        </p:nvSpPr>
        <p:spPr>
          <a:xfrm>
            <a:off x="4626816" y="2486534"/>
            <a:ext cx="2879677" cy="287967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C97C5F6-1908-428B-AFF5-4B2FAFC78380}"/>
              </a:ext>
            </a:extLst>
          </p:cNvPr>
          <p:cNvSpPr/>
          <p:nvPr/>
        </p:nvSpPr>
        <p:spPr>
          <a:xfrm>
            <a:off x="4895550" y="3310849"/>
            <a:ext cx="2342209" cy="175432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不准到无安全设施、无救护人员的水域游泳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A8157B7-26A1-432D-88EF-F443CA28CB97}"/>
              </a:ext>
            </a:extLst>
          </p:cNvPr>
          <p:cNvSpPr/>
          <p:nvPr/>
        </p:nvSpPr>
        <p:spPr>
          <a:xfrm>
            <a:off x="8384954" y="2486534"/>
            <a:ext cx="2879677" cy="287967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0023A63-07FB-415D-BFBD-7E1898C6E668}"/>
              </a:ext>
            </a:extLst>
          </p:cNvPr>
          <p:cNvSpPr/>
          <p:nvPr/>
        </p:nvSpPr>
        <p:spPr>
          <a:xfrm>
            <a:off x="8724098" y="3444962"/>
            <a:ext cx="2201389" cy="175432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不准不会水性的学生擅自下水施救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BAE2A20-864E-4234-AAB9-0C2018CDD8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496" y="1920191"/>
            <a:ext cx="1460311" cy="14193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22CFCFB-00E7-4F9F-B8F4-69F093798A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9920" y="1920191"/>
            <a:ext cx="1869744" cy="14193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7D88B2-B8B6-42A5-B647-B889311B46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917" y="1830748"/>
            <a:ext cx="1655475" cy="159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8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2465694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如何预防？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7" name="图片 6" descr="图片包含 包, 配件&#10;&#10;描述已自动生成">
            <a:extLst>
              <a:ext uri="{FF2B5EF4-FFF2-40B4-BE49-F238E27FC236}">
                <a16:creationId xmlns:a16="http://schemas.microsoft.com/office/drawing/2014/main" id="{0A9005E9-EEB2-43A5-A258-A85F494440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121" y="-197278"/>
            <a:ext cx="6641923" cy="66419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9AD1B8-4AC9-424E-AA0C-EAAD4B41C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3934" y="3033913"/>
            <a:ext cx="6215917" cy="347545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48D7A34-4523-498D-B2C6-CB86FC7FECEE}"/>
              </a:ext>
            </a:extLst>
          </p:cNvPr>
          <p:cNvSpPr txBox="1"/>
          <p:nvPr/>
        </p:nvSpPr>
        <p:spPr>
          <a:xfrm rot="929204">
            <a:off x="6383227" y="2032839"/>
            <a:ext cx="4392341" cy="274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家长或看护人，决不能将儿童单独留在浴缸、浴盆或开放的水源边。家长与儿童的距离要伸手可及，专心看管，不能疏忽。以下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个要点，家长们要牢记！</a:t>
            </a:r>
          </a:p>
        </p:txBody>
      </p:sp>
    </p:spTree>
    <p:extLst>
      <p:ext uri="{BB962C8B-B14F-4D97-AF65-F5344CB8AC3E}">
        <p14:creationId xmlns:p14="http://schemas.microsoft.com/office/powerpoint/2010/main" val="20665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2465694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如何预防？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058F04C-A5BF-4A27-BE84-46FCF932B96B}"/>
              </a:ext>
            </a:extLst>
          </p:cNvPr>
          <p:cNvSpPr/>
          <p:nvPr/>
        </p:nvSpPr>
        <p:spPr>
          <a:xfrm>
            <a:off x="485632" y="2347602"/>
            <a:ext cx="3300483" cy="1197591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 不要私自下水游泳，家长时刻看护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F549AEF2-C29D-4754-B9B1-5AC8A7995F61}"/>
              </a:ext>
            </a:extLst>
          </p:cNvPr>
          <p:cNvSpPr/>
          <p:nvPr/>
        </p:nvSpPr>
        <p:spPr>
          <a:xfrm>
            <a:off x="1803777" y="1770813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1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2C465B6-02B6-4F27-9CC7-053FD5E3D51A}"/>
              </a:ext>
            </a:extLst>
          </p:cNvPr>
          <p:cNvSpPr/>
          <p:nvPr/>
        </p:nvSpPr>
        <p:spPr>
          <a:xfrm>
            <a:off x="485632" y="4500722"/>
            <a:ext cx="3300483" cy="1197591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rgbClr val="0070C0"/>
                </a:solidFill>
                <a:cs typeface="+mn-ea"/>
                <a:sym typeface="+mn-lt"/>
              </a:rPr>
              <a:t>坚持让孩子穿高质量的浮身物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6D722D8-AD7B-4368-A58E-974E0A8E77A1}"/>
              </a:ext>
            </a:extLst>
          </p:cNvPr>
          <p:cNvSpPr/>
          <p:nvPr/>
        </p:nvSpPr>
        <p:spPr>
          <a:xfrm>
            <a:off x="1803777" y="3923933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2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6D7FCD14-B65B-4010-A456-D1F8268FCCBA}"/>
              </a:ext>
            </a:extLst>
          </p:cNvPr>
          <p:cNvSpPr/>
          <p:nvPr/>
        </p:nvSpPr>
        <p:spPr>
          <a:xfrm>
            <a:off x="4333733" y="2347602"/>
            <a:ext cx="3300483" cy="1197591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rgbClr val="0070C0"/>
                </a:solidFill>
                <a:cs typeface="+mn-ea"/>
                <a:sym typeface="+mn-lt"/>
              </a:rPr>
              <a:t>要求孩子下水前活动身体，避免出现抽筋等现象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2D498FE-77D6-4FD1-B254-FB3681747180}"/>
              </a:ext>
            </a:extLst>
          </p:cNvPr>
          <p:cNvSpPr/>
          <p:nvPr/>
        </p:nvSpPr>
        <p:spPr>
          <a:xfrm>
            <a:off x="5651878" y="1770813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3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B66B0B49-B692-4EE4-8FD3-7AEB33C28BC0}"/>
              </a:ext>
            </a:extLst>
          </p:cNvPr>
          <p:cNvSpPr/>
          <p:nvPr/>
        </p:nvSpPr>
        <p:spPr>
          <a:xfrm>
            <a:off x="4333733" y="4500722"/>
            <a:ext cx="3300483" cy="1197591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rgbClr val="0070C0"/>
                </a:solidFill>
                <a:cs typeface="+mn-ea"/>
                <a:sym typeface="+mn-lt"/>
              </a:rPr>
              <a:t>在水中不要喂孩子吃东西，有可能被呛住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6D114AA-A9D5-4AEB-AFDF-7E08C561B20D}"/>
              </a:ext>
            </a:extLst>
          </p:cNvPr>
          <p:cNvSpPr/>
          <p:nvPr/>
        </p:nvSpPr>
        <p:spPr>
          <a:xfrm>
            <a:off x="5651878" y="3923933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4</a:t>
            </a:r>
            <a:endParaRPr lang="zh-CN" altLang="en-US" sz="2800" b="1" dirty="0">
              <a:cs typeface="+mn-ea"/>
              <a:sym typeface="+mn-lt"/>
            </a:endParaRPr>
          </a:p>
        </p:txBody>
      </p:sp>
      <p:pic>
        <p:nvPicPr>
          <p:cNvPr id="14" name="图片 13" descr="图片包含 矢量图形&#10;&#10;描述已自动生成">
            <a:extLst>
              <a:ext uri="{FF2B5EF4-FFF2-40B4-BE49-F238E27FC236}">
                <a16:creationId xmlns:a16="http://schemas.microsoft.com/office/drawing/2014/main" id="{A4CBC8E1-B086-4202-8DC7-9D449C433A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936" y="1578584"/>
            <a:ext cx="4119729" cy="41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6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2465694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如何预防？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357016-9C33-41E3-8EF6-F069474A7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2625" y="1487605"/>
            <a:ext cx="5936777" cy="45788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B0E113-5F78-4A10-BB2F-700D1C504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34" y="2240951"/>
            <a:ext cx="6095496" cy="307213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EBF7034-FF4D-40C8-9F03-349CF446D5E7}"/>
              </a:ext>
            </a:extLst>
          </p:cNvPr>
          <p:cNvSpPr/>
          <p:nvPr/>
        </p:nvSpPr>
        <p:spPr>
          <a:xfrm>
            <a:off x="5868537" y="2413337"/>
            <a:ext cx="49814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70C0"/>
                </a:solidFill>
                <a:cs typeface="+mn-ea"/>
                <a:sym typeface="+mn-lt"/>
              </a:rPr>
              <a:t>教育孩子不在水中互相嬉闹，防止呛水窒息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16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70C0"/>
                </a:solidFill>
                <a:cs typeface="+mn-ea"/>
                <a:sym typeface="+mn-lt"/>
              </a:rPr>
              <a:t>教孩子学习游泳，并学习心肺复苏等技能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16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70C0"/>
                </a:solidFill>
                <a:cs typeface="+mn-ea"/>
                <a:sym typeface="+mn-lt"/>
              </a:rPr>
              <a:t>不到不熟悉、无安全设施、无救援人员的水域游泳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16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70C0"/>
                </a:solidFill>
                <a:cs typeface="+mn-ea"/>
                <a:sym typeface="+mn-lt"/>
              </a:rPr>
              <a:t>不熟悉水性、水下情况不明时，不要擅自下水施救　</a:t>
            </a:r>
          </a:p>
        </p:txBody>
      </p:sp>
    </p:spTree>
    <p:extLst>
      <p:ext uri="{BB962C8B-B14F-4D97-AF65-F5344CB8AC3E}">
        <p14:creationId xmlns:p14="http://schemas.microsoft.com/office/powerpoint/2010/main" val="29969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2c5zcud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1039</Words>
  <Application>Microsoft Office PowerPoint</Application>
  <PresentationFormat>宽屏</PresentationFormat>
  <Paragraphs>101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方正正黑简体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44</cp:revision>
  <dcterms:created xsi:type="dcterms:W3CDTF">2019-07-17T00:34:45Z</dcterms:created>
  <dcterms:modified xsi:type="dcterms:W3CDTF">2023-04-17T04:41:35Z</dcterms:modified>
</cp:coreProperties>
</file>