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7" r:id="rId22"/>
    <p:sldId id="275" r:id="rId23"/>
    <p:sldId id="276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FE0E4-9360-47D8-B793-728ED0AE311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6C9E-FB41-4557-AD82-A5C940631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9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96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44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44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5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8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716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32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929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47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2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0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17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6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2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75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95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4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1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A93BB-6B34-4B7C-9B12-DE545AECE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A4D1D1-15E9-4E18-8DBF-DEA960DC3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940F05-99F5-4418-AF49-0D6C80CF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015DDA-4ECA-4642-83CB-BD069808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B8AEB-1882-442B-B907-EF2C40C6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88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C8EB65-68E8-4A13-BA61-972AC6A2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398A4E-4FD8-4D3A-AD93-B564FEE71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9FE64C-9D2A-4F68-B539-58E58CE0E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3B5D25-683C-46E7-BF92-C0715B52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0634D6-E31E-4967-8650-D5B0854B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9D0BA2-D762-454B-8451-A4CB402E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A01C05-E2C6-4BC4-A1A1-71762E55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4D2616-7606-4A16-A956-48D3FE093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945082-8E39-4DB1-865F-F8539F33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7EA9B-8871-4EAF-A013-ACD4DE9C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201D3-D014-432A-9C71-CF14E459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47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D2AE05-C892-4210-9AD9-BDB39026E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CDDFC0-348E-4A48-ADC3-A706F45E8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ABFE6-498C-497B-A69D-A89DACCC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0B7508-562C-4932-8B28-FCDE739A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0DAED0-F544-4934-A2D9-E185B15E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9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2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29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7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F78025-2412-438E-8E5E-C7F1DF7B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035F57-AC86-437E-AD78-A902B05B4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754E8D-A674-4092-BEEC-7309F577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78623-0C8A-4EB8-AD65-0C9DE43F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B83D66-24DB-46C7-87F4-2FEF55AC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87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6E0FE-AEBA-47D5-936F-33D00A5C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BA6F24-E9E8-41D6-BD26-E088F71E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00F84D-1801-4380-8C79-7955D7F9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D8D1B5-3966-4FCC-A9BA-11108B21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E1BCB-050F-4C8F-A157-C47FBCDA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74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8516F-21A7-486E-8754-A517CE72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17571B-F355-47CE-81CD-66F3ACC61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238483-9F00-4D08-8FB5-636C1B9BF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60AF20-65A9-4CB9-9A65-9840CDC1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16E37E-BC3C-48D6-8CA8-025C44F1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E1CF21-B47B-446D-897B-CE6F17D9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4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39659-021D-4836-B7EF-A6A97558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99A80D-3D05-4C42-BE1A-412CDDA35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551575-6C33-40F9-9BA6-8BEF4D1AC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E998F5-E38C-4112-A8E3-EE0208B9C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B5158A-9C03-4FF6-B08C-B4010BD92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4DC6F92-EF17-4F30-A945-324FC990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21AC76-0332-4A50-98B0-3FF83B4E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507E39-8BD4-44F0-8D9B-FCD0F7F6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30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39659-021D-4836-B7EF-A6A97558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99A80D-3D05-4C42-BE1A-412CDDA35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551575-6C33-40F9-9BA6-8BEF4D1AC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E998F5-E38C-4112-A8E3-EE0208B9C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B5158A-9C03-4FF6-B08C-B4010BD92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4DC6F92-EF17-4F30-A945-324FC990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21AC76-0332-4A50-98B0-3FF83B4E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507E39-8BD4-44F0-8D9B-FCD0F7F6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http://www.ypppt.com/jieri/</a:t>
            </a:r>
          </a:p>
        </p:txBody>
      </p:sp>
    </p:spTree>
    <p:extLst>
      <p:ext uri="{BB962C8B-B14F-4D97-AF65-F5344CB8AC3E}">
        <p14:creationId xmlns:p14="http://schemas.microsoft.com/office/powerpoint/2010/main" val="274777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6B7F4-8082-4279-A75F-563DC444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28EF8F-1E1C-4313-AFCD-33E4F730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6B5F68-D980-49DC-9926-5D83DCE1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F58562-2F9B-40C3-B112-A692E8FA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96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F2D17E-B1B1-4C92-AD85-3F9221EC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9C800C-AC16-41B6-A5AE-A306AB95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20431B-26F6-493F-ADB4-8548E63B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2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D0B8B-5B56-4B01-A4A7-8E12D4BC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897E79-8326-4F0A-865C-62103D224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42D3C7-BB20-45A1-863D-B3ECAB748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6456CB-E5DF-498D-A619-E86941A4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2853C9-87CF-445B-98CF-FAF5DB7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8E4F57-1AFA-48A3-B319-0BDBE14A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53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99BE80-0C08-40D5-9C83-0D8F1E22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703459-B381-40DC-8EB9-AB0B05024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FA44A4-9CDC-432E-9066-2F84A734A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3553-965C-4C05-923E-4C3321B1910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77B58C-A118-4D3F-B17C-58A712D13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F2EC8C-9A80-46EC-9CCD-8522356C3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36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96090E8-0B7B-43C8-B423-90E145C92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276" y="0"/>
            <a:ext cx="570287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AF17B8-681A-4DD4-B82C-FEF8B4883B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880" y="-429898"/>
            <a:ext cx="9326226" cy="69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C318C8C-AB22-4B8F-BAA8-36EABFAEB28D}"/>
              </a:ext>
            </a:extLst>
          </p:cNvPr>
          <p:cNvGrpSpPr/>
          <p:nvPr/>
        </p:nvGrpSpPr>
        <p:grpSpPr>
          <a:xfrm>
            <a:off x="766716" y="1236445"/>
            <a:ext cx="4884902" cy="4385111"/>
            <a:chOff x="1211097" y="1297556"/>
            <a:chExt cx="4884902" cy="438511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D5BEE8F-ADBA-4B6E-8C68-B5AA4533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1097" y="1819801"/>
              <a:ext cx="3057330" cy="3738163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722F59-D338-4821-925D-ABACAB12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8985" y="1822435"/>
              <a:ext cx="2074718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FC5282-309F-42A8-9AEC-576A3A0A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62919" y="2979614"/>
              <a:ext cx="1836345" cy="228365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5A80794-13B5-411F-84F5-C9ABB7A7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0843" y="3187862"/>
              <a:ext cx="2117584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D165130-7D0F-4FA2-BD08-B2AA64DEBCF4}"/>
                </a:ext>
              </a:extLst>
            </p:cNvPr>
            <p:cNvSpPr txBox="1"/>
            <p:nvPr/>
          </p:nvSpPr>
          <p:spPr>
            <a:xfrm>
              <a:off x="3146499" y="2988856"/>
              <a:ext cx="2545251" cy="110799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TWO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02AD644-50E3-432E-B58B-4853074EB846}"/>
                </a:ext>
              </a:extLst>
            </p:cNvPr>
            <p:cNvCxnSpPr/>
            <p:nvPr/>
          </p:nvCxnSpPr>
          <p:spPr>
            <a:xfrm flipV="1">
              <a:off x="4881091" y="12975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19BCFA0-3CFB-4C62-AAAF-DBF7A5ADF9EF}"/>
                </a:ext>
              </a:extLst>
            </p:cNvPr>
            <p:cNvCxnSpPr/>
            <p:nvPr/>
          </p:nvCxnSpPr>
          <p:spPr>
            <a:xfrm flipV="1">
              <a:off x="4715215" y="1793571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689F0CC-C01F-48F7-9DA1-575D72F510A8}"/>
                </a:ext>
              </a:extLst>
            </p:cNvPr>
            <p:cNvCxnSpPr/>
            <p:nvPr/>
          </p:nvCxnSpPr>
          <p:spPr>
            <a:xfrm flipV="1">
              <a:off x="3128668" y="40419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3FFFD4E-3DC8-47AC-BC0D-B13108192ECB}"/>
                </a:ext>
              </a:extLst>
            </p:cNvPr>
            <p:cNvSpPr/>
            <p:nvPr/>
          </p:nvSpPr>
          <p:spPr>
            <a:xfrm>
              <a:off x="4488018" y="2206902"/>
              <a:ext cx="122642" cy="122642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1AC46E7-EEEE-4829-A71E-E5F518DB4A31}"/>
                </a:ext>
              </a:extLst>
            </p:cNvPr>
            <p:cNvSpPr/>
            <p:nvPr/>
          </p:nvSpPr>
          <p:spPr>
            <a:xfrm>
              <a:off x="2503918" y="4611876"/>
              <a:ext cx="146904" cy="146904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DB616F5-6A46-4184-A133-C17E5AD4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1796" y="4354198"/>
              <a:ext cx="432854" cy="43285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6FB5FB8-2B90-4698-8A17-004DF33CDE00}"/>
              </a:ext>
            </a:extLst>
          </p:cNvPr>
          <p:cNvSpPr txBox="1"/>
          <p:nvPr/>
        </p:nvSpPr>
        <p:spPr>
          <a:xfrm>
            <a:off x="5855865" y="3044280"/>
            <a:ext cx="6066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世界地球日活动影响</a:t>
            </a:r>
          </a:p>
        </p:txBody>
      </p:sp>
    </p:spTree>
    <p:extLst>
      <p:ext uri="{BB962C8B-B14F-4D97-AF65-F5344CB8AC3E}">
        <p14:creationId xmlns:p14="http://schemas.microsoft.com/office/powerpoint/2010/main" val="16578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53748" y="1175657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75A3998-1422-49FC-BAA2-426CFF41C308}"/>
              </a:ext>
            </a:extLst>
          </p:cNvPr>
          <p:cNvSpPr/>
          <p:nvPr/>
        </p:nvSpPr>
        <p:spPr>
          <a:xfrm>
            <a:off x="1202922" y="2926948"/>
            <a:ext cx="5586145" cy="23083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1990年4月22日这天，全世界有数亿人身穿蓝绿两色服装参加了“地球日”活动。他们为纪念“地球日”20周年，开展了捡拾废纸和塑料袋、严禁随地倒垃圾的活动。这些活动的目的是提醒人们重视保护地球环境，制止生态恶化，使每一位地球居民都为悍卫地球环境、改善地球环境作出贡献。身穿蓝绿两色服装是表示为捍卫地球环境而行动的决心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20B934-F61E-4C99-90D7-D0913D3DEA76}"/>
              </a:ext>
            </a:extLst>
          </p:cNvPr>
          <p:cNvSpPr txBox="1"/>
          <p:nvPr/>
        </p:nvSpPr>
        <p:spPr>
          <a:xfrm>
            <a:off x="2701653" y="2342173"/>
            <a:ext cx="203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活动影响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683671E-1B14-4E45-A43F-B749DD5057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004" y="382541"/>
            <a:ext cx="6092915" cy="60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864735" y="1163231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C267AB-69FD-4EC4-99AF-24F3581D580E}"/>
              </a:ext>
            </a:extLst>
          </p:cNvPr>
          <p:cNvSpPr/>
          <p:nvPr/>
        </p:nvSpPr>
        <p:spPr>
          <a:xfrm>
            <a:off x="5229882" y="2640497"/>
            <a:ext cx="5231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“地球日”这天，美国全国大约有1亿人把汽车放在家里不用，以防汽车排放出来的废气和其他有害的排放物散发到空气中去。在中国，当时的李鹏总理在4月21日通过电视发表了环境问题讲话，中央电视台还播放了“只有一个地球”的专题报道。从此，中国每年都进行“地球日”的纪念宣传活动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B67EF8-E755-4224-ADA9-C6E6D79AAC27}"/>
              </a:ext>
            </a:extLst>
          </p:cNvPr>
          <p:cNvSpPr txBox="1"/>
          <p:nvPr/>
        </p:nvSpPr>
        <p:spPr>
          <a:xfrm>
            <a:off x="6691075" y="2008576"/>
            <a:ext cx="203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活动影响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72F77CD-4D53-46D9-9D1C-AA1105949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" y="640717"/>
            <a:ext cx="5231288" cy="52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4" y="120339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F03C74-061D-4F40-8006-7CED13226DBD}"/>
              </a:ext>
            </a:extLst>
          </p:cNvPr>
          <p:cNvSpPr/>
          <p:nvPr/>
        </p:nvSpPr>
        <p:spPr>
          <a:xfrm>
            <a:off x="1451576" y="2569301"/>
            <a:ext cx="5132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sz="1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1999年“美国地球日”组织更名为“地球日网络”，成为一个面向全世界、推动每年“地球日”国际活动的组织。2000年的“地球日”，又是由盖洛·尼尔森和丹尼斯·海斯领导，所不同的是，这次他们在1970年“地球日”的基础上，加入了全球性的公众运动，并充分利用了网络这一新兴的信息手段，把各国人民的智慧和热情都聚集在了一起。在盖洛·尼尔森、丹尼斯·海斯和其战友们的努力下，今天的“地球日”已真正成为全地球的节日，提醒着人类保护地球、善待地球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EA3246-5570-4DC3-BEC3-96CB351A4E8D}"/>
              </a:ext>
            </a:extLst>
          </p:cNvPr>
          <p:cNvSpPr txBox="1"/>
          <p:nvPr/>
        </p:nvSpPr>
        <p:spPr>
          <a:xfrm>
            <a:off x="1294558" y="2209898"/>
            <a:ext cx="227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活动影响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428ADDE-40CF-4A25-9263-DB064D2C90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935" y="1203390"/>
            <a:ext cx="4011700" cy="48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3" y="1203390"/>
            <a:ext cx="9137163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2F01614-0AE0-49C7-9571-3B6ED8D6BB42}"/>
              </a:ext>
            </a:extLst>
          </p:cNvPr>
          <p:cNvSpPr/>
          <p:nvPr/>
        </p:nvSpPr>
        <p:spPr>
          <a:xfrm>
            <a:off x="1014248" y="1619510"/>
            <a:ext cx="8254451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2016年地球日</a:t>
            </a:r>
          </a:p>
          <a:p>
            <a:pPr>
              <a:lnSpc>
                <a:spcPct val="150000"/>
              </a:lnSpc>
            </a:pP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地球日网络与中国青年应对气候变化行动网络（CYCAN）联手，于2016年4月22日将亿绿行动带到中国，决心在2020年地球日之前收集10亿项关爱地球的绿色行动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2014年地球日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2014年4月22日是第45个世界地球日（以下简称“地球日”）。国土资源部办公厅日前发布通知指出，按照“十二五”期间地球日主题宣传活动要求，结合当前国土资源工作重点和社会关注热点，确定2014年地球日活动主题为“珍惜地球资源，转变发展方式——节约集约利用国土资源共同保护自然生态空间”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D73C7E-ADB3-4D8C-998D-9128BA0FB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179663">
            <a:off x="7751492" y="-55059"/>
            <a:ext cx="3917123" cy="33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C318C8C-AB22-4B8F-BAA8-36EABFAEB28D}"/>
              </a:ext>
            </a:extLst>
          </p:cNvPr>
          <p:cNvGrpSpPr/>
          <p:nvPr/>
        </p:nvGrpSpPr>
        <p:grpSpPr>
          <a:xfrm>
            <a:off x="766716" y="1236445"/>
            <a:ext cx="4884902" cy="4385111"/>
            <a:chOff x="1211097" y="1297556"/>
            <a:chExt cx="4884902" cy="438511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D5BEE8F-ADBA-4B6E-8C68-B5AA4533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1097" y="1819801"/>
              <a:ext cx="3057330" cy="3738163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722F59-D338-4821-925D-ABACAB12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8985" y="1822435"/>
              <a:ext cx="2074718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FC5282-309F-42A8-9AEC-576A3A0A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62919" y="2979614"/>
              <a:ext cx="1836345" cy="228365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5A80794-13B5-411F-84F5-C9ABB7A7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0843" y="3187862"/>
              <a:ext cx="2117584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D165130-7D0F-4FA2-BD08-B2AA64DEBCF4}"/>
                </a:ext>
              </a:extLst>
            </p:cNvPr>
            <p:cNvSpPr txBox="1"/>
            <p:nvPr/>
          </p:nvSpPr>
          <p:spPr>
            <a:xfrm>
              <a:off x="2003215" y="2988856"/>
              <a:ext cx="3688535" cy="110799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THREE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02AD644-50E3-432E-B58B-4853074EB846}"/>
                </a:ext>
              </a:extLst>
            </p:cNvPr>
            <p:cNvCxnSpPr/>
            <p:nvPr/>
          </p:nvCxnSpPr>
          <p:spPr>
            <a:xfrm flipV="1">
              <a:off x="4881091" y="12975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19BCFA0-3CFB-4C62-AAAF-DBF7A5ADF9EF}"/>
                </a:ext>
              </a:extLst>
            </p:cNvPr>
            <p:cNvCxnSpPr/>
            <p:nvPr/>
          </p:nvCxnSpPr>
          <p:spPr>
            <a:xfrm flipV="1">
              <a:off x="4715215" y="1793571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689F0CC-C01F-48F7-9DA1-575D72F510A8}"/>
                </a:ext>
              </a:extLst>
            </p:cNvPr>
            <p:cNvCxnSpPr/>
            <p:nvPr/>
          </p:nvCxnSpPr>
          <p:spPr>
            <a:xfrm flipV="1">
              <a:off x="3128668" y="40419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3FFFD4E-3DC8-47AC-BC0D-B13108192ECB}"/>
                </a:ext>
              </a:extLst>
            </p:cNvPr>
            <p:cNvSpPr/>
            <p:nvPr/>
          </p:nvSpPr>
          <p:spPr>
            <a:xfrm>
              <a:off x="4488018" y="2206902"/>
              <a:ext cx="122642" cy="122642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1AC46E7-EEEE-4829-A71E-E5F518DB4A31}"/>
                </a:ext>
              </a:extLst>
            </p:cNvPr>
            <p:cNvSpPr/>
            <p:nvPr/>
          </p:nvSpPr>
          <p:spPr>
            <a:xfrm>
              <a:off x="2503918" y="4611876"/>
              <a:ext cx="146904" cy="146904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DB616F5-6A46-4184-A133-C17E5AD4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1796" y="4354198"/>
              <a:ext cx="432854" cy="43285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6FB5FB8-2B90-4698-8A17-004DF33CDE00}"/>
              </a:ext>
            </a:extLst>
          </p:cNvPr>
          <p:cNvSpPr txBox="1"/>
          <p:nvPr/>
        </p:nvSpPr>
        <p:spPr>
          <a:xfrm>
            <a:off x="5855865" y="3044280"/>
            <a:ext cx="606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世界地球日环境问题</a:t>
            </a:r>
          </a:p>
        </p:txBody>
      </p:sp>
    </p:spTree>
    <p:extLst>
      <p:ext uri="{BB962C8B-B14F-4D97-AF65-F5344CB8AC3E}">
        <p14:creationId xmlns:p14="http://schemas.microsoft.com/office/powerpoint/2010/main" val="3102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4" y="1203390"/>
            <a:ext cx="920683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F42739-F116-40A9-9B51-99EC11927B18}"/>
              </a:ext>
            </a:extLst>
          </p:cNvPr>
          <p:cNvSpPr/>
          <p:nvPr/>
        </p:nvSpPr>
        <p:spPr>
          <a:xfrm>
            <a:off x="732819" y="2205982"/>
            <a:ext cx="85903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　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全球气候变暖，将会对全球产生各种不同的影响，较高的温度可使极地冰川融化，海平面每10年将升高6厘米，因而将使一些海岸地区被淹没。全球变暖也可能影响到降雨和大气环流的变化，使气候反常，易造成旱涝灾害</a:t>
            </a:r>
            <a:r>
              <a:rPr lang="zh-CN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lang="zh-CN" i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B5BB34-9245-460B-89B5-74A64C117DA0}"/>
              </a:ext>
            </a:extLst>
          </p:cNvPr>
          <p:cNvSpPr/>
          <p:nvPr/>
        </p:nvSpPr>
        <p:spPr>
          <a:xfrm>
            <a:off x="1311906" y="153351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（一）全球气候变暖　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D8BBC86-D417-435A-97EB-657A34ED1716}"/>
              </a:ext>
            </a:extLst>
          </p:cNvPr>
          <p:cNvSpPr/>
          <p:nvPr/>
        </p:nvSpPr>
        <p:spPr>
          <a:xfrm>
            <a:off x="1311906" y="3640070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（二）臭氧层的耗损与破坏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68144A2-E770-46F8-97A6-F8382A08B2C8}"/>
              </a:ext>
            </a:extLst>
          </p:cNvPr>
          <p:cNvSpPr/>
          <p:nvPr/>
        </p:nvSpPr>
        <p:spPr>
          <a:xfrm>
            <a:off x="880163" y="4366272"/>
            <a:ext cx="87112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使人类皮肤癌发病率增高；伤害眼睛，导致白内障而使眼睛失明；抑制植物如大豆、瓜类、蔬菜等的生长，并穿透10米深的水层，杀死浮游生物和微生物，从而危及水中生物的食物链和自由氧的来源，影响生态平衡和水体的自净能力。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7AFC720-2251-4134-900C-AE6B3FE823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4483" y="1439657"/>
            <a:ext cx="3384890" cy="33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4" y="120339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541842-9D61-4015-A6B8-759EBD5B90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208" y="3151566"/>
            <a:ext cx="2324556" cy="329438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98BF784-1335-48D5-8F14-558A4C094045}"/>
              </a:ext>
            </a:extLst>
          </p:cNvPr>
          <p:cNvSpPr/>
          <p:nvPr/>
        </p:nvSpPr>
        <p:spPr>
          <a:xfrm>
            <a:off x="1220095" y="2120947"/>
            <a:ext cx="3294384" cy="295465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（三）生物多样性减少</a:t>
            </a:r>
          </a:p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地球上的各种生物及其生态系统受到了极大的冲击，生物多样性也受到了很大的损害。有关学者估计，世界上每年至少有5万种生物物种灭绝，平均每天灭绝的物种达140个，估计到21世纪初，全世界野生生物的损失可达其总数的15%~30%。　　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BADA57-F95C-4EA6-8A6E-99D0FBCA05BD}"/>
              </a:ext>
            </a:extLst>
          </p:cNvPr>
          <p:cNvSpPr/>
          <p:nvPr/>
        </p:nvSpPr>
        <p:spPr>
          <a:xfrm>
            <a:off x="4809356" y="2806576"/>
            <a:ext cx="3228655" cy="2400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（四）酸雨蔓延</a:t>
            </a:r>
          </a:p>
          <a:p>
            <a:pPr algn="l"/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 酸雨是指大气降水中酸碱度（PH值）低于5.6的雨、雪或其他形式的降水。这是大气污染的一种表现。 酸雨对人类环境的影响是多方面的。　　</a:t>
            </a:r>
          </a:p>
          <a:p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世界已有三大酸雨区。中国华南酸雨区是唯一尚未治理的。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 　　</a:t>
            </a:r>
          </a:p>
        </p:txBody>
      </p:sp>
    </p:spTree>
    <p:extLst>
      <p:ext uri="{BB962C8B-B14F-4D97-AF65-F5344CB8AC3E}">
        <p14:creationId xmlns:p14="http://schemas.microsoft.com/office/powerpoint/2010/main" val="4271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4" y="120339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A97E7E-0512-4018-8549-587B3CA9D7C0}"/>
              </a:ext>
            </a:extLst>
          </p:cNvPr>
          <p:cNvSpPr/>
          <p:nvPr/>
        </p:nvSpPr>
        <p:spPr>
          <a:xfrm>
            <a:off x="1262471" y="2017139"/>
            <a:ext cx="528419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（五）森林锐减　</a:t>
            </a:r>
          </a:p>
          <a:p>
            <a:pPr>
              <a:lnSpc>
                <a:spcPct val="150000"/>
              </a:lnSpc>
            </a:pP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在今天的地球上，我们的绿色屏障——森林正以平均每年4000平方公里的速度消失。</a:t>
            </a:r>
            <a:endParaRPr lang="en-US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（六）土地荒漠化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全球陆地面积占60%，其中沙漠和沙漠化面积29%。每年有600万公顷的土地变成沙漠。经济损失每年423亿美元。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5E961CC-C66F-4173-BAD2-9A6B69723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719" y="1645975"/>
            <a:ext cx="3709878" cy="37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906102" y="1365802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7567B7-2931-4355-8745-FDB51C84E959}"/>
              </a:ext>
            </a:extLst>
          </p:cNvPr>
          <p:cNvSpPr/>
          <p:nvPr/>
        </p:nvSpPr>
        <p:spPr>
          <a:xfrm>
            <a:off x="4491181" y="1595573"/>
            <a:ext cx="70563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（七）大气污染</a:t>
            </a:r>
          </a:p>
          <a:p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在今天的地球上，我们的绿色屏障——森林正以平均每年4000平方公里的速度消失。</a:t>
            </a:r>
            <a:endParaRPr lang="en-US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endParaRPr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（八）水污染　</a:t>
            </a:r>
          </a:p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全球陆地面积占60%，其中沙漠和沙漠化面积29%。每年有600万公顷的土地变成沙漠。经济损失每年423亿美元。</a:t>
            </a: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（九）海洋污染</a:t>
            </a:r>
          </a:p>
          <a:p>
            <a:pPr algn="ctr"/>
            <a:endParaRPr lang="zh-CN" altLang="en-US" sz="20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（十）危险性废物越境转移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D333EDE-F29E-4680-A0E8-8AF7C28CC1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902334">
            <a:off x="894786" y="2324548"/>
            <a:ext cx="2863515" cy="28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597557B-77C5-482D-B7E8-F778BA0737AE}"/>
              </a:ext>
            </a:extLst>
          </p:cNvPr>
          <p:cNvSpPr/>
          <p:nvPr/>
        </p:nvSpPr>
        <p:spPr>
          <a:xfrm>
            <a:off x="572894" y="120339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458654-B274-49DB-8875-0570CB9D0B42}"/>
              </a:ext>
            </a:extLst>
          </p:cNvPr>
          <p:cNvSpPr txBox="1"/>
          <p:nvPr/>
        </p:nvSpPr>
        <p:spPr>
          <a:xfrm>
            <a:off x="1977329" y="2302857"/>
            <a:ext cx="411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世界地球日简介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6807C5-EDBE-46A5-B6F2-74F984F3EECB}"/>
              </a:ext>
            </a:extLst>
          </p:cNvPr>
          <p:cNvSpPr txBox="1"/>
          <p:nvPr/>
        </p:nvSpPr>
        <p:spPr>
          <a:xfrm>
            <a:off x="1977329" y="3081734"/>
            <a:ext cx="444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世界地球日活动影响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4CC37A-B410-43D7-AECD-1E558DF33CD7}"/>
              </a:ext>
            </a:extLst>
          </p:cNvPr>
          <p:cNvSpPr txBox="1"/>
          <p:nvPr/>
        </p:nvSpPr>
        <p:spPr>
          <a:xfrm>
            <a:off x="1977328" y="3860611"/>
            <a:ext cx="457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世界地球日环境问题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682808-47F5-43FB-B50D-287A9F9A3127}"/>
              </a:ext>
            </a:extLst>
          </p:cNvPr>
          <p:cNvSpPr txBox="1"/>
          <p:nvPr/>
        </p:nvSpPr>
        <p:spPr>
          <a:xfrm>
            <a:off x="1977329" y="4833589"/>
            <a:ext cx="49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讲好我们的地球故事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pic>
        <p:nvPicPr>
          <p:cNvPr id="32" name="图片 31">
            <a:extLst>
              <a:ext uri="{FF2B5EF4-FFF2-40B4-BE49-F238E27FC236}">
                <a16:creationId xmlns:a16="http://schemas.microsoft.com/office/drawing/2014/main" id="{4E56C737-70E2-45CC-B9A1-3D0D9E6228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41" y="2386737"/>
            <a:ext cx="432854" cy="4249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30BE2E7-5581-4F27-809E-8DE6B04417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41" y="4917469"/>
            <a:ext cx="432854" cy="42493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2037D2D-0423-45CC-88E2-0BBFAB0431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41" y="4073891"/>
            <a:ext cx="432854" cy="42493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95D089F-3050-4D26-90EC-2159D8ED95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41" y="3230314"/>
            <a:ext cx="432854" cy="42493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4949F96-76B3-49AE-A0B4-73ADACD18D64}"/>
              </a:ext>
            </a:extLst>
          </p:cNvPr>
          <p:cNvSpPr/>
          <p:nvPr/>
        </p:nvSpPr>
        <p:spPr>
          <a:xfrm>
            <a:off x="7854306" y="2295414"/>
            <a:ext cx="236036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目</a:t>
            </a:r>
            <a:endParaRPr lang="en-US" altLang="zh-CN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录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8091" y="262550"/>
            <a:ext cx="17925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C318C8C-AB22-4B8F-BAA8-36EABFAEB28D}"/>
              </a:ext>
            </a:extLst>
          </p:cNvPr>
          <p:cNvGrpSpPr/>
          <p:nvPr/>
        </p:nvGrpSpPr>
        <p:grpSpPr>
          <a:xfrm>
            <a:off x="766716" y="1236445"/>
            <a:ext cx="4884902" cy="4385111"/>
            <a:chOff x="1211097" y="1297556"/>
            <a:chExt cx="4884902" cy="438511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D5BEE8F-ADBA-4B6E-8C68-B5AA4533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1097" y="1819801"/>
              <a:ext cx="3057330" cy="3738163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722F59-D338-4821-925D-ABACAB12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8985" y="1822435"/>
              <a:ext cx="2074718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FC5282-309F-42A8-9AEC-576A3A0A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62919" y="2979614"/>
              <a:ext cx="1836345" cy="228365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5A80794-13B5-411F-84F5-C9ABB7A7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0843" y="3187862"/>
              <a:ext cx="2117584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D165130-7D0F-4FA2-BD08-B2AA64DEBCF4}"/>
                </a:ext>
              </a:extLst>
            </p:cNvPr>
            <p:cNvSpPr txBox="1"/>
            <p:nvPr/>
          </p:nvSpPr>
          <p:spPr>
            <a:xfrm>
              <a:off x="2003215" y="2988856"/>
              <a:ext cx="3688535" cy="110799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FOUR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02AD644-50E3-432E-B58B-4853074EB846}"/>
                </a:ext>
              </a:extLst>
            </p:cNvPr>
            <p:cNvCxnSpPr/>
            <p:nvPr/>
          </p:nvCxnSpPr>
          <p:spPr>
            <a:xfrm flipV="1">
              <a:off x="4881091" y="12975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19BCFA0-3CFB-4C62-AAAF-DBF7A5ADF9EF}"/>
                </a:ext>
              </a:extLst>
            </p:cNvPr>
            <p:cNvCxnSpPr/>
            <p:nvPr/>
          </p:nvCxnSpPr>
          <p:spPr>
            <a:xfrm flipV="1">
              <a:off x="4715215" y="1793571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689F0CC-C01F-48F7-9DA1-575D72F510A8}"/>
                </a:ext>
              </a:extLst>
            </p:cNvPr>
            <p:cNvCxnSpPr/>
            <p:nvPr/>
          </p:nvCxnSpPr>
          <p:spPr>
            <a:xfrm flipV="1">
              <a:off x="3128668" y="40419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3FFFD4E-3DC8-47AC-BC0D-B13108192ECB}"/>
                </a:ext>
              </a:extLst>
            </p:cNvPr>
            <p:cNvSpPr/>
            <p:nvPr/>
          </p:nvSpPr>
          <p:spPr>
            <a:xfrm>
              <a:off x="4488018" y="2206902"/>
              <a:ext cx="122642" cy="122642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1AC46E7-EEEE-4829-A71E-E5F518DB4A31}"/>
                </a:ext>
              </a:extLst>
            </p:cNvPr>
            <p:cNvSpPr/>
            <p:nvPr/>
          </p:nvSpPr>
          <p:spPr>
            <a:xfrm>
              <a:off x="2503918" y="4611876"/>
              <a:ext cx="146904" cy="146904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DB616F5-6A46-4184-A133-C17E5AD4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1796" y="4354198"/>
              <a:ext cx="432854" cy="43285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6FB5FB8-2B90-4698-8A17-004DF33CDE00}"/>
              </a:ext>
            </a:extLst>
          </p:cNvPr>
          <p:cNvSpPr txBox="1"/>
          <p:nvPr/>
        </p:nvSpPr>
        <p:spPr>
          <a:xfrm>
            <a:off x="5855865" y="3044280"/>
            <a:ext cx="606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讲好我们的地球故事</a:t>
            </a:r>
          </a:p>
        </p:txBody>
      </p:sp>
    </p:spTree>
    <p:extLst>
      <p:ext uri="{BB962C8B-B14F-4D97-AF65-F5344CB8AC3E}">
        <p14:creationId xmlns:p14="http://schemas.microsoft.com/office/powerpoint/2010/main" val="30511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1584960" y="1203390"/>
            <a:ext cx="8952411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6F1DE5-59E7-4ED8-A8F3-930348006CAB}"/>
              </a:ext>
            </a:extLst>
          </p:cNvPr>
          <p:cNvSpPr/>
          <p:nvPr/>
        </p:nvSpPr>
        <p:spPr>
          <a:xfrm>
            <a:off x="3767728" y="1838421"/>
            <a:ext cx="5777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* 节约用水。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水是生命之源，没有水，人类也无法生存。用水完毕后要及时拧紧水龙头，有些水可以重复利用，比如淘米水用来洗碗能够去除油渍，洗衣服的水可以用来洗拖把等，这样的做法能够节约不少水资源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0063637-32EA-41F8-83F6-0BA422E82C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017" y="3782008"/>
            <a:ext cx="2064190" cy="20641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61552E7-867D-441D-B11A-929E545DCA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591" y="1621372"/>
            <a:ext cx="1735295" cy="181909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5B8E532-CC65-49AC-8F7B-5BC23DB2175D}"/>
              </a:ext>
            </a:extLst>
          </p:cNvPr>
          <p:cNvSpPr/>
          <p:nvPr/>
        </p:nvSpPr>
        <p:spPr>
          <a:xfrm>
            <a:off x="2656089" y="4024337"/>
            <a:ext cx="5497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* </a:t>
            </a:r>
            <a:r>
              <a:rPr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节约用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电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。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水是生命之源，没有水，人类也无法生存。用水完毕后要及时拧紧水龙头，有些水可以重复利用，比如淘米水用来洗碗能够去除油渍，洗衣服的水可以用来洗拖把等，这样的做法能够节约不少水资源。</a:t>
            </a:r>
          </a:p>
        </p:txBody>
      </p:sp>
    </p:spTree>
    <p:extLst>
      <p:ext uri="{BB962C8B-B14F-4D97-AF65-F5344CB8AC3E}">
        <p14:creationId xmlns:p14="http://schemas.microsoft.com/office/powerpoint/2010/main" val="40079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1166949" y="1203390"/>
            <a:ext cx="9049715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FE4E2E-D4A5-45E1-BAF0-46CACAEBC782}"/>
              </a:ext>
            </a:extLst>
          </p:cNvPr>
          <p:cNvSpPr/>
          <p:nvPr/>
        </p:nvSpPr>
        <p:spPr>
          <a:xfrm>
            <a:off x="4055549" y="1894734"/>
            <a:ext cx="5231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* 拒绝一次性用品。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买菜的时候提个菜篮子或购物车，不要那些蓝色、绿色的塑料袋，这些都是极难降解的。去饭店吃饭的时候不要用一次性筷子，就是在挽救大树。用手帕取代餐巾纸，也是为了减少树木的砍伐。　　</a:t>
            </a:r>
          </a:p>
          <a:p>
            <a:endParaRPr sz="1600" dirty="0">
              <a:solidFill>
                <a:srgbClr val="754C29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63F59C5-AF4B-470F-BDDD-038D2E3117D9}"/>
              </a:ext>
            </a:extLst>
          </p:cNvPr>
          <p:cNvSpPr/>
          <p:nvPr/>
        </p:nvSpPr>
        <p:spPr>
          <a:xfrm>
            <a:off x="1975335" y="3984791"/>
            <a:ext cx="46957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* 生活垃圾分类。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许多国家都在倡导并施行生活垃圾分类，这样可以回收一些可重复利用的废品，如报纸、饮料瓶等，而不可回收的就进行相应的处理，这样可以减少污染，还能够再创造出其他的一些价值，比如纸板可以经过重新加工再次利用。　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DEAEA5C-8882-4D03-8E2D-631ED6B7EB43}"/>
              </a:ext>
            </a:extLst>
          </p:cNvPr>
          <p:cNvGrpSpPr/>
          <p:nvPr/>
        </p:nvGrpSpPr>
        <p:grpSpPr>
          <a:xfrm>
            <a:off x="1742682" y="1312214"/>
            <a:ext cx="1830644" cy="1951456"/>
            <a:chOff x="1510287" y="1455118"/>
            <a:chExt cx="1830644" cy="195145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2581AEB-0F8B-4301-BABD-2BE31364B110}"/>
                </a:ext>
              </a:extLst>
            </p:cNvPr>
            <p:cNvSpPr/>
            <p:nvPr/>
          </p:nvSpPr>
          <p:spPr>
            <a:xfrm>
              <a:off x="1552878" y="1661110"/>
              <a:ext cx="1745464" cy="1745464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3E847A9-ED5C-4D0B-882F-17CFE146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0287" y="1455118"/>
              <a:ext cx="1830644" cy="1830644"/>
            </a:xfrm>
            <a:prstGeom prst="rect">
              <a:avLst/>
            </a:prstGeom>
          </p:spPr>
        </p:pic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624C76-6652-4B2E-A1B9-61D4F6999930}"/>
                </a:ext>
              </a:extLst>
            </p:cNvPr>
            <p:cNvCxnSpPr/>
            <p:nvPr/>
          </p:nvCxnSpPr>
          <p:spPr>
            <a:xfrm flipV="1">
              <a:off x="1816155" y="1950898"/>
              <a:ext cx="1202423" cy="120242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9F174A02-F747-42DF-BBDB-121B905B9B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053" y="3019124"/>
            <a:ext cx="2862943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1105988" y="1203389"/>
            <a:ext cx="9389694" cy="50493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B71AD9-22C2-492A-A708-4574199E6894}"/>
              </a:ext>
            </a:extLst>
          </p:cNvPr>
          <p:cNvSpPr/>
          <p:nvPr/>
        </p:nvSpPr>
        <p:spPr>
          <a:xfrm>
            <a:off x="1623521" y="3258336"/>
            <a:ext cx="3690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* 爱护动物。不要购买皮草制品，不要吃珍惜保护动物，不要有贪念，就不会有那么多的杀戮。严重不良影响。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39EB96-3EC7-4065-B3E7-77657950478E}"/>
              </a:ext>
            </a:extLst>
          </p:cNvPr>
          <p:cNvSpPr txBox="1"/>
          <p:nvPr/>
        </p:nvSpPr>
        <p:spPr>
          <a:xfrm>
            <a:off x="1958193" y="2673562"/>
            <a:ext cx="251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爱护动物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2F86E99-B4BF-4C29-8D49-938A54DF16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76" y="1019745"/>
            <a:ext cx="5334006" cy="53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96090E8-0B7B-43C8-B423-90E145C92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276" y="0"/>
            <a:ext cx="570287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AF17B8-681A-4DD4-B82C-FEF8B4883B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880" y="-429898"/>
            <a:ext cx="9326226" cy="69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C318C8C-AB22-4B8F-BAA8-36EABFAEB28D}"/>
              </a:ext>
            </a:extLst>
          </p:cNvPr>
          <p:cNvGrpSpPr/>
          <p:nvPr/>
        </p:nvGrpSpPr>
        <p:grpSpPr>
          <a:xfrm>
            <a:off x="766716" y="1236445"/>
            <a:ext cx="4884902" cy="4385111"/>
            <a:chOff x="1211097" y="1297556"/>
            <a:chExt cx="4884902" cy="438511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D5BEE8F-ADBA-4B6E-8C68-B5AA4533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1097" y="1819801"/>
              <a:ext cx="3057330" cy="3738163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722F59-D338-4821-925D-ABACAB12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8985" y="1822435"/>
              <a:ext cx="2074718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FC5282-309F-42A8-9AEC-576A3A0A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62919" y="2979614"/>
              <a:ext cx="1836345" cy="228365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5A80794-13B5-411F-84F5-C9ABB7A7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0843" y="3187862"/>
              <a:ext cx="2117584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D165130-7D0F-4FA2-BD08-B2AA64DEBCF4}"/>
                </a:ext>
              </a:extLst>
            </p:cNvPr>
            <p:cNvSpPr txBox="1"/>
            <p:nvPr/>
          </p:nvSpPr>
          <p:spPr>
            <a:xfrm>
              <a:off x="3146499" y="2988856"/>
              <a:ext cx="2545251" cy="110799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ONE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02AD644-50E3-432E-B58B-4853074EB846}"/>
                </a:ext>
              </a:extLst>
            </p:cNvPr>
            <p:cNvCxnSpPr/>
            <p:nvPr/>
          </p:nvCxnSpPr>
          <p:spPr>
            <a:xfrm flipV="1">
              <a:off x="4881091" y="12975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19BCFA0-3CFB-4C62-AAAF-DBF7A5ADF9EF}"/>
                </a:ext>
              </a:extLst>
            </p:cNvPr>
            <p:cNvCxnSpPr/>
            <p:nvPr/>
          </p:nvCxnSpPr>
          <p:spPr>
            <a:xfrm flipV="1">
              <a:off x="4715215" y="1793571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689F0CC-C01F-48F7-9DA1-575D72F510A8}"/>
                </a:ext>
              </a:extLst>
            </p:cNvPr>
            <p:cNvCxnSpPr/>
            <p:nvPr/>
          </p:nvCxnSpPr>
          <p:spPr>
            <a:xfrm flipV="1">
              <a:off x="3128668" y="40419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3FFFD4E-3DC8-47AC-BC0D-B13108192ECB}"/>
                </a:ext>
              </a:extLst>
            </p:cNvPr>
            <p:cNvSpPr/>
            <p:nvPr/>
          </p:nvSpPr>
          <p:spPr>
            <a:xfrm>
              <a:off x="4488018" y="2206902"/>
              <a:ext cx="122642" cy="122642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1AC46E7-EEEE-4829-A71E-E5F518DB4A31}"/>
                </a:ext>
              </a:extLst>
            </p:cNvPr>
            <p:cNvSpPr/>
            <p:nvPr/>
          </p:nvSpPr>
          <p:spPr>
            <a:xfrm>
              <a:off x="2503918" y="4611876"/>
              <a:ext cx="146904" cy="146904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DB616F5-6A46-4184-A133-C17E5AD4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1796" y="4354198"/>
              <a:ext cx="432854" cy="43285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56FB5FB8-2B90-4698-8A17-004DF33CDE00}"/>
              </a:ext>
            </a:extLst>
          </p:cNvPr>
          <p:cNvSpPr txBox="1"/>
          <p:nvPr/>
        </p:nvSpPr>
        <p:spPr>
          <a:xfrm>
            <a:off x="5855865" y="3044280"/>
            <a:ext cx="4734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世界地球日简介</a:t>
            </a:r>
          </a:p>
        </p:txBody>
      </p:sp>
    </p:spTree>
    <p:extLst>
      <p:ext uri="{BB962C8B-B14F-4D97-AF65-F5344CB8AC3E}">
        <p14:creationId xmlns:p14="http://schemas.microsoft.com/office/powerpoint/2010/main" val="6055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5374E36-2AB4-4772-BF05-A86904116B9D}"/>
              </a:ext>
            </a:extLst>
          </p:cNvPr>
          <p:cNvSpPr/>
          <p:nvPr/>
        </p:nvSpPr>
        <p:spPr>
          <a:xfrm>
            <a:off x="600603" y="1038496"/>
            <a:ext cx="10556994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D12E4E3-7AAA-4D13-8BA5-F030BDAD7659}"/>
              </a:ext>
            </a:extLst>
          </p:cNvPr>
          <p:cNvSpPr txBox="1"/>
          <p:nvPr/>
        </p:nvSpPr>
        <p:spPr>
          <a:xfrm>
            <a:off x="1873568" y="2884256"/>
            <a:ext cx="8444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世界地球日（Earth Day）即每年的4月22日，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是一个专为世界环境保护而设立的节日，旨在提高民众对于现有环境问题的意识，并动员民众参与到环保运动中，通过绿色低碳生活，改善地球的整体环境。地球日由盖洛德·尼尔森和丹尼斯·海斯于1970年发起。现今，地球日的庆祝活动已发展至全球192个国家，每年有超过10亿人参与其中，使其成为世界上最大的民间环保节日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478122-36FA-4D7F-937C-E4955DDABD7E}"/>
              </a:ext>
            </a:extLst>
          </p:cNvPr>
          <p:cNvSpPr txBox="1"/>
          <p:nvPr/>
        </p:nvSpPr>
        <p:spPr>
          <a:xfrm>
            <a:off x="3449359" y="1550438"/>
            <a:ext cx="529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世界地球日简介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DD77BF1-D11F-4181-8E48-353E67FDEDD1}"/>
              </a:ext>
            </a:extLst>
          </p:cNvPr>
          <p:cNvCxnSpPr>
            <a:cxnSpLocks/>
          </p:cNvCxnSpPr>
          <p:nvPr/>
        </p:nvCxnSpPr>
        <p:spPr>
          <a:xfrm>
            <a:off x="1384634" y="2695073"/>
            <a:ext cx="942273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A832D0F-ECD2-4DE3-AD9C-8227C3777D4E}"/>
              </a:ext>
            </a:extLst>
          </p:cNvPr>
          <p:cNvSpPr txBox="1"/>
          <p:nvPr/>
        </p:nvSpPr>
        <p:spPr>
          <a:xfrm>
            <a:off x="1461832" y="2854636"/>
            <a:ext cx="750198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中国从20世纪90年代起，每年都会在4月22日举办世界地球日活动。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5A8679E-F8CC-4173-A5ED-F63CFA611F3A}"/>
              </a:ext>
            </a:extLst>
          </p:cNvPr>
          <p:cNvSpPr/>
          <p:nvPr/>
        </p:nvSpPr>
        <p:spPr>
          <a:xfrm>
            <a:off x="572894" y="1203390"/>
            <a:ext cx="979954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255CE5-FF20-4928-8EAB-EDCCD650844F}"/>
              </a:ext>
            </a:extLst>
          </p:cNvPr>
          <p:cNvSpPr txBox="1"/>
          <p:nvPr/>
        </p:nvSpPr>
        <p:spPr>
          <a:xfrm>
            <a:off x="1461832" y="3307506"/>
            <a:ext cx="8294111" cy="162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20世纪90年代以来，中国社会各界每年4月22日都要举办”世界地球日”活动。目前最主要的活动是由中国地质学会、国土资源部组织的纪念活动。每年中国纪念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”世界地球日”</a:t>
            </a: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都要确定一个主题。</a:t>
            </a:r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年珍惜自然资源呵护美丽国土——讲好我们的地球故事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16B2069-3A1A-4216-849A-342E6C9EA844}"/>
              </a:ext>
            </a:extLst>
          </p:cNvPr>
          <p:cNvSpPr txBox="1"/>
          <p:nvPr/>
        </p:nvSpPr>
        <p:spPr>
          <a:xfrm>
            <a:off x="1461832" y="1920315"/>
            <a:ext cx="540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l"/>
            <a:r>
              <a:rPr lang="zh-CN" altLang="en-US" sz="4000" dirty="0">
                <a:ln w="1270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世界地球日简介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D0A0193-0796-442A-9D64-0BACA9BE80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7232" flipH="1">
            <a:off x="7816805" y="4641507"/>
            <a:ext cx="3878273" cy="12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344091" y="1079863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602DAA-E09E-40AC-A80A-B01852A83F96}"/>
              </a:ext>
            </a:extLst>
          </p:cNvPr>
          <p:cNvSpPr/>
          <p:nvPr/>
        </p:nvSpPr>
        <p:spPr>
          <a:xfrm>
            <a:off x="4171652" y="2746823"/>
            <a:ext cx="5825787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1969年美国民主党参议员盖洛德·尼尔森在美国各大学举行演讲会，筹划在次年的4月22日组织以反对越战为主题的校园运动，但是在1969年西雅图召开的筹备会议上，活动的组织者之一，哈佛大学法学院学生丹尼斯·海斯提出将运动定位在于全美国的，以环境保护为主题的草根运动。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EDCD29-358A-46D7-A4BB-96AC1FAAD6FC}"/>
              </a:ext>
            </a:extLst>
          </p:cNvPr>
          <p:cNvSpPr txBox="1"/>
          <p:nvPr/>
        </p:nvSpPr>
        <p:spPr>
          <a:xfrm>
            <a:off x="4171653" y="1883395"/>
            <a:ext cx="156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创始人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EBB81D5-B6CF-4E96-A28E-A1710A462B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23" y="1215413"/>
            <a:ext cx="3940062" cy="39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0A9B9EA-92F3-4DB1-8124-62C11020FF45}"/>
              </a:ext>
            </a:extLst>
          </p:cNvPr>
          <p:cNvSpPr/>
          <p:nvPr/>
        </p:nvSpPr>
        <p:spPr>
          <a:xfrm>
            <a:off x="156754" y="97536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E13482-94FD-473E-82BB-A32BD15C36A2}"/>
              </a:ext>
            </a:extLst>
          </p:cNvPr>
          <p:cNvSpPr txBox="1"/>
          <p:nvPr/>
        </p:nvSpPr>
        <p:spPr>
          <a:xfrm>
            <a:off x="1041812" y="2044003"/>
            <a:ext cx="6325639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1970年4月22日的“地球日”活动，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是人类有史以来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优品</a:t>
            </a:r>
            <a:r>
              <a:rPr dirty="0" err="1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次规模宏大的群众性环境保护运动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。作为人类现代环保运动的开端，它推动了西方国家环境法规的建立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</a:t>
            </a:r>
          </a:p>
          <a:p>
            <a:pPr algn="l">
              <a:lnSpc>
                <a:spcPct val="150000"/>
              </a:lnSpc>
            </a:pP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这次运动催化了人类现代环境保护运动的发展，促进了已开发国家环境保护立法的进程，并且直接催生了1972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年联合国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优品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次人类环境会议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。而1970年活动的组织者丹尼斯·海斯也被人们称为地球日之父。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3BCB952-6B50-4131-AB36-C1135AD3D4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451" y="1252219"/>
            <a:ext cx="4504147" cy="45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344091" y="1079863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01776F6-134F-42F2-96A8-378C3269A281}"/>
              </a:ext>
            </a:extLst>
          </p:cNvPr>
          <p:cNvSpPr/>
          <p:nvPr/>
        </p:nvSpPr>
        <p:spPr>
          <a:xfrm>
            <a:off x="4981000" y="2394955"/>
            <a:ext cx="5417034" cy="3021773"/>
          </a:xfrm>
          <a:custGeom>
            <a:avLst/>
            <a:gdLst>
              <a:gd name="connsiteX0" fmla="*/ 0 w 813684"/>
              <a:gd name="connsiteY0" fmla="*/ 0 h 678070"/>
              <a:gd name="connsiteX1" fmla="*/ 813684 w 813684"/>
              <a:gd name="connsiteY1" fmla="*/ 0 h 678070"/>
              <a:gd name="connsiteX2" fmla="*/ 813684 w 813684"/>
              <a:gd name="connsiteY2" fmla="*/ 678070 h 678070"/>
              <a:gd name="connsiteX3" fmla="*/ 0 w 813684"/>
              <a:gd name="connsiteY3" fmla="*/ 678070 h 678070"/>
              <a:gd name="connsiteX4" fmla="*/ 0 w 813684"/>
              <a:gd name="connsiteY4" fmla="*/ 0 h 6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684" h="678070">
                <a:moveTo>
                  <a:pt x="0" y="0"/>
                </a:moveTo>
                <a:lnTo>
                  <a:pt x="813684" y="0"/>
                </a:lnTo>
                <a:lnTo>
                  <a:pt x="813684" y="678070"/>
                </a:lnTo>
                <a:lnTo>
                  <a:pt x="0" y="6780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6350" rIns="6350" bIns="6350" numCol="1" spcCol="1270" anchor="ctr" anchorCtr="0">
            <a:noAutofit/>
          </a:bodyPr>
          <a:lstStyle/>
          <a:p>
            <a:pPr marL="0" lvl="0" indent="0" algn="l" defTabSz="222250">
              <a:spcBef>
                <a:spcPct val="0"/>
              </a:spcBef>
              <a:spcAft>
                <a:spcPct val="35000"/>
              </a:spcAft>
              <a:buNone/>
            </a:pPr>
            <a:r>
              <a:rPr sz="1600" kern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鉴于丹尼斯·海斯在环保事业中所做出的重大贡献，他曾荣获Sierra Club、   联邦野生动物协会、美国慈善协会、美国太阳能协会、远离战争组织和 Interfaith Centerfor Corporate Responsibility的最高荣誉奖项。丹尼斯·海斯还荣获了1978年度，35岁以下杰弗逊最佳社会服务奖，还曾被形象杂志（Look Magazine）评为20世纪100个最具影响力的美国人之一，并被国家奥杜邦协会评为100个最杰出的环保人士之一。在2000年又被著名的时代周刊（Time Magazine）提名为100个“地球英雄”之一。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844B3B-3EE1-4BA0-BF73-9AA3F22EDBB2}"/>
              </a:ext>
            </a:extLst>
          </p:cNvPr>
          <p:cNvSpPr txBox="1"/>
          <p:nvPr/>
        </p:nvSpPr>
        <p:spPr>
          <a:xfrm>
            <a:off x="4828599" y="1944029"/>
            <a:ext cx="308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丹尼斯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海斯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6433E3E-27DA-488C-BD7C-456C64A844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74" y="1593136"/>
            <a:ext cx="4455980" cy="36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5914" y="64838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74468" y="1132115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AE15CA-69B3-42B5-BC8A-9430F8FF2E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25176" y="1331642"/>
            <a:ext cx="6858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528931F-27F6-4CD8-B7B1-065BBC97C0B9}"/>
              </a:ext>
            </a:extLst>
          </p:cNvPr>
          <p:cNvSpPr txBox="1"/>
          <p:nvPr/>
        </p:nvSpPr>
        <p:spPr>
          <a:xfrm>
            <a:off x="866654" y="1367891"/>
            <a:ext cx="5920113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中文名 世界地球日 英文名 Earth Day </a:t>
            </a: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节日时间 每年4月22日 流行地区 全球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节日意义 旨在提高民众对于现有环境问题的意识</a:t>
            </a:r>
            <a:endParaRPr lang="en-US" altLang="zh-CN" sz="1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设定时间 1970年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BD037C-12A3-4E4F-BE47-7252D6A47A57}"/>
              </a:ext>
            </a:extLst>
          </p:cNvPr>
          <p:cNvSpPr txBox="1"/>
          <p:nvPr/>
        </p:nvSpPr>
        <p:spPr>
          <a:xfrm>
            <a:off x="945994" y="4406699"/>
            <a:ext cx="2780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l"/>
            <a:r>
              <a:rPr lang="zh-CN" altLang="en-US" sz="4000" dirty="0">
                <a:ln w="127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基本概况</a:t>
            </a:r>
          </a:p>
        </p:txBody>
      </p:sp>
    </p:spTree>
    <p:extLst>
      <p:ext uri="{BB962C8B-B14F-4D97-AF65-F5344CB8AC3E}">
        <p14:creationId xmlns:p14="http://schemas.microsoft.com/office/powerpoint/2010/main" val="34996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4="http://schemas.microsoft.com/office/drawing/2010/main"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dk0owdr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1016</Words>
  <Application>Microsoft Office PowerPoint</Application>
  <PresentationFormat>宽屏</PresentationFormat>
  <Paragraphs>94</Paragraphs>
  <Slides>24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18</cp:revision>
  <dcterms:created xsi:type="dcterms:W3CDTF">2020-04-15T08:52:17Z</dcterms:created>
  <dcterms:modified xsi:type="dcterms:W3CDTF">2023-04-17T04:42:52Z</dcterms:modified>
</cp:coreProperties>
</file>