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3" r:id="rId2"/>
  </p:sldMasterIdLst>
  <p:notesMasterIdLst>
    <p:notesMasterId r:id="rId23"/>
  </p:notesMasterIdLst>
  <p:sldIdLst>
    <p:sldId id="256" r:id="rId3"/>
    <p:sldId id="257" r:id="rId4"/>
    <p:sldId id="260" r:id="rId5"/>
    <p:sldId id="258" r:id="rId6"/>
    <p:sldId id="267" r:id="rId7"/>
    <p:sldId id="265" r:id="rId8"/>
    <p:sldId id="262" r:id="rId9"/>
    <p:sldId id="266" r:id="rId10"/>
    <p:sldId id="269" r:id="rId11"/>
    <p:sldId id="268" r:id="rId12"/>
    <p:sldId id="261" r:id="rId13"/>
    <p:sldId id="270" r:id="rId14"/>
    <p:sldId id="264" r:id="rId15"/>
    <p:sldId id="271" r:id="rId16"/>
    <p:sldId id="263" r:id="rId17"/>
    <p:sldId id="272" r:id="rId18"/>
    <p:sldId id="273" r:id="rId19"/>
    <p:sldId id="306" r:id="rId20"/>
    <p:sldId id="274" r:id="rId21"/>
    <p:sldId id="275"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13B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60"/>
  </p:normalViewPr>
  <p:slideViewPr>
    <p:cSldViewPr snapToGrid="0" showGuides="1">
      <p:cViewPr varScale="1">
        <p:scale>
          <a:sx n="106" d="100"/>
          <a:sy n="106" d="100"/>
        </p:scale>
        <p:origin x="744" y="114"/>
      </p:cViewPr>
      <p:guideLst>
        <p:guide orient="horz" pos="2137"/>
        <p:guide pos="3840"/>
      </p:guideLst>
    </p:cSldViewPr>
  </p:slideViewPr>
  <p:notesTextViewPr>
    <p:cViewPr>
      <p:scale>
        <a:sx n="1" d="1"/>
        <a:sy n="1" d="1"/>
      </p:scale>
      <p:origin x="0" y="0"/>
    </p:cViewPr>
  </p:notesTextViewPr>
  <p:notesViewPr>
    <p:cSldViewPr snapToGrid="0" showGuides="1">
      <p:cViewPr varScale="1">
        <p:scale>
          <a:sx n="87" d="100"/>
          <a:sy n="87" d="100"/>
        </p:scale>
        <p:origin x="170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26F15-5246-40C7-A27F-26535D71B435}"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8BBFCB-F864-4DE1-8D20-0830134EF470}" type="slidenum">
              <a:rPr lang="zh-CN" altLang="en-US" smtClean="0"/>
              <a:t>‹#›</a:t>
            </a:fld>
            <a:endParaRPr lang="zh-CN" altLang="en-US"/>
          </a:p>
        </p:txBody>
      </p:sp>
    </p:spTree>
    <p:extLst>
      <p:ext uri="{BB962C8B-B14F-4D97-AF65-F5344CB8AC3E}">
        <p14:creationId xmlns:p14="http://schemas.microsoft.com/office/powerpoint/2010/main" val="1631525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EE8BBFCB-F864-4DE1-8D20-0830134EF470}" type="slidenum">
              <a:rPr lang="zh-CN" altLang="en-US" smtClean="0"/>
              <a:t>10</a:t>
            </a:fld>
            <a:endParaRPr lang="zh-CN" altLang="en-US"/>
          </a:p>
        </p:txBody>
      </p:sp>
    </p:spTree>
    <p:extLst>
      <p:ext uri="{BB962C8B-B14F-4D97-AF65-F5344CB8AC3E}">
        <p14:creationId xmlns:p14="http://schemas.microsoft.com/office/powerpoint/2010/main" val="1231286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C9EDB24-599F-4FA3-9BB2-F60AFA3C30C7}"/>
              </a:ext>
            </a:extLst>
          </p:cNvPr>
          <p:cNvSpPr>
            <a:spLocks noGrp="1"/>
          </p:cNvSpPr>
          <p:nvPr>
            <p:ph type="dt" sz="half" idx="10"/>
          </p:nvPr>
        </p:nvSpPr>
        <p:spPr/>
        <p:txBody>
          <a:bodyPr/>
          <a:lstStyle/>
          <a:p>
            <a:fld id="{D06AF807-C969-4F13-9FFA-E9BC923DFF15}" type="datetimeFigureOut">
              <a:rPr lang="zh-CN" altLang="en-US" smtClean="0"/>
              <a:t>2023-04-17</a:t>
            </a:fld>
            <a:endParaRPr lang="zh-CN" altLang="en-US"/>
          </a:p>
        </p:txBody>
      </p:sp>
      <p:sp>
        <p:nvSpPr>
          <p:cNvPr id="3" name="页脚占位符 2">
            <a:extLst>
              <a:ext uri="{FF2B5EF4-FFF2-40B4-BE49-F238E27FC236}">
                <a16:creationId xmlns:a16="http://schemas.microsoft.com/office/drawing/2014/main" id="{D0B17170-DC40-4FFE-9378-57E6AE49157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6E4FE79-CE2C-4E3D-BC13-B27416813AD4}"/>
              </a:ext>
            </a:extLst>
          </p:cNvPr>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1825608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2842825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1576955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858365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1032948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179758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2173316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
        <p:nvSpPr>
          <p:cNvPr id="7" name="TextBox 6"/>
          <p:cNvSpPr txBox="1"/>
          <p:nvPr userDrawn="1"/>
        </p:nvSpPr>
        <p:spPr>
          <a:xfrm>
            <a:off x="6581304" y="59664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http://www.ypppt.com/xiazai/</a:t>
            </a:r>
          </a:p>
        </p:txBody>
      </p:sp>
    </p:spTree>
    <p:extLst>
      <p:ext uri="{BB962C8B-B14F-4D97-AF65-F5344CB8AC3E}">
        <p14:creationId xmlns:p14="http://schemas.microsoft.com/office/powerpoint/2010/main" val="2774757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2509275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343603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94661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1479403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71454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23052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2411150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310128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390610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313118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1200968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1043933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3355890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E2E29B0-9C02-451D-B925-B40AA6575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D07B26C-77F6-407A-A93C-4955BC49BE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3C2AC08-5128-49AE-B2D0-1EF25C9773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AF807-C969-4F13-9FFA-E9BC923DFF15}"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07BAC438-EB3B-41AA-85CA-1A0F263AC8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C0DD2B2-DBD7-4643-AD9F-8683151CD8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75642E-CEE9-4AE3-954C-F233D4874A9D}" type="slidenum">
              <a:rPr lang="zh-CN" altLang="en-US" smtClean="0"/>
              <a:t>‹#›</a:t>
            </a:fld>
            <a:endParaRPr lang="zh-CN" altLang="en-US"/>
          </a:p>
        </p:txBody>
      </p:sp>
      <p:pic>
        <p:nvPicPr>
          <p:cNvPr id="8" name="图片 7">
            <a:extLst>
              <a:ext uri="{FF2B5EF4-FFF2-40B4-BE49-F238E27FC236}">
                <a16:creationId xmlns:a16="http://schemas.microsoft.com/office/drawing/2014/main" id="{12458CCE-8B5F-4362-991E-A657E777C109}"/>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61270947"/>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89039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85B3233-7EE4-4EA1-AD94-CC5E42FE1CD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14" name="直接连接符 13">
            <a:extLst>
              <a:ext uri="{FF2B5EF4-FFF2-40B4-BE49-F238E27FC236}">
                <a16:creationId xmlns:a16="http://schemas.microsoft.com/office/drawing/2014/main" id="{351C2C6A-1EAD-4888-98A8-FDE1AE357BE6}"/>
              </a:ext>
            </a:extLst>
          </p:cNvPr>
          <p:cNvCxnSpPr>
            <a:cxnSpLocks/>
          </p:cNvCxnSpPr>
          <p:nvPr/>
        </p:nvCxnSpPr>
        <p:spPr>
          <a:xfrm flipH="1">
            <a:off x="766931" y="5292272"/>
            <a:ext cx="518886" cy="5188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901AE1AE-F12A-4BBA-AFA7-636C9EB8AE2A}"/>
              </a:ext>
            </a:extLst>
          </p:cNvPr>
          <p:cNvSpPr txBox="1"/>
          <p:nvPr/>
        </p:nvSpPr>
        <p:spPr>
          <a:xfrm>
            <a:off x="6568508" y="383677"/>
            <a:ext cx="5111865" cy="307777"/>
          </a:xfrm>
          <a:prstGeom prst="rect">
            <a:avLst/>
          </a:prstGeom>
          <a:noFill/>
        </p:spPr>
        <p:txBody>
          <a:bodyPr wrap="square" rtlCol="0">
            <a:spAutoFit/>
          </a:bodyPr>
          <a:lstStyle/>
          <a:p>
            <a:pPr algn="dist"/>
            <a:r>
              <a:rPr lang="en-US" altLang="zh-CN" sz="1400" dirty="0">
                <a:solidFill>
                  <a:schemeClr val="bg1"/>
                </a:solidFill>
                <a:cs typeface="+mn-ea"/>
                <a:sym typeface="+mn-lt"/>
              </a:rPr>
              <a:t>4.22——</a:t>
            </a:r>
            <a:r>
              <a:rPr lang="zh-CN" altLang="en-US" sz="1400" dirty="0">
                <a:solidFill>
                  <a:schemeClr val="bg1"/>
                </a:solidFill>
                <a:cs typeface="+mn-ea"/>
                <a:sym typeface="+mn-lt"/>
              </a:rPr>
              <a:t>让</a:t>
            </a:r>
            <a:r>
              <a:rPr lang="en-US" altLang="zh-CN" sz="1400" dirty="0">
                <a:solidFill>
                  <a:schemeClr val="bg1"/>
                </a:solidFill>
                <a:cs typeface="+mn-ea"/>
                <a:sym typeface="+mn-lt"/>
              </a:rPr>
              <a:t>/</a:t>
            </a:r>
            <a:r>
              <a:rPr lang="zh-CN" altLang="en-US" sz="1400" dirty="0">
                <a:solidFill>
                  <a:schemeClr val="bg1"/>
                </a:solidFill>
                <a:cs typeface="+mn-ea"/>
                <a:sym typeface="+mn-lt"/>
              </a:rPr>
              <a:t>我</a:t>
            </a:r>
            <a:r>
              <a:rPr lang="en-US" altLang="zh-CN" sz="1400" dirty="0">
                <a:solidFill>
                  <a:schemeClr val="bg1"/>
                </a:solidFill>
                <a:cs typeface="+mn-ea"/>
                <a:sym typeface="+mn-lt"/>
              </a:rPr>
              <a:t>/</a:t>
            </a:r>
            <a:r>
              <a:rPr lang="zh-CN" altLang="en-US" sz="1400" dirty="0">
                <a:solidFill>
                  <a:schemeClr val="bg1"/>
                </a:solidFill>
                <a:cs typeface="+mn-ea"/>
                <a:sym typeface="+mn-lt"/>
              </a:rPr>
              <a:t>们</a:t>
            </a:r>
            <a:r>
              <a:rPr lang="en-US" altLang="zh-CN" sz="1400" dirty="0">
                <a:solidFill>
                  <a:schemeClr val="bg1"/>
                </a:solidFill>
                <a:cs typeface="+mn-ea"/>
                <a:sym typeface="+mn-lt"/>
              </a:rPr>
              <a:t>/</a:t>
            </a:r>
            <a:r>
              <a:rPr lang="zh-CN" altLang="en-US" sz="1400" dirty="0">
                <a:solidFill>
                  <a:schemeClr val="bg1"/>
                </a:solidFill>
                <a:cs typeface="+mn-ea"/>
                <a:sym typeface="+mn-lt"/>
              </a:rPr>
              <a:t>一</a:t>
            </a:r>
            <a:r>
              <a:rPr lang="en-US" altLang="zh-CN" sz="1400" dirty="0">
                <a:solidFill>
                  <a:schemeClr val="bg1"/>
                </a:solidFill>
                <a:cs typeface="+mn-ea"/>
                <a:sym typeface="+mn-lt"/>
              </a:rPr>
              <a:t>/</a:t>
            </a:r>
            <a:r>
              <a:rPr lang="zh-CN" altLang="en-US" sz="1400" dirty="0">
                <a:solidFill>
                  <a:schemeClr val="bg1"/>
                </a:solidFill>
                <a:cs typeface="+mn-ea"/>
                <a:sym typeface="+mn-lt"/>
              </a:rPr>
              <a:t>起</a:t>
            </a:r>
            <a:r>
              <a:rPr lang="en-US" altLang="zh-CN" sz="1400" dirty="0">
                <a:solidFill>
                  <a:schemeClr val="bg1"/>
                </a:solidFill>
                <a:cs typeface="+mn-ea"/>
                <a:sym typeface="+mn-lt"/>
              </a:rPr>
              <a:t>/</a:t>
            </a:r>
            <a:r>
              <a:rPr lang="zh-CN" altLang="en-US" sz="1400" dirty="0">
                <a:solidFill>
                  <a:schemeClr val="bg1"/>
                </a:solidFill>
                <a:cs typeface="+mn-ea"/>
                <a:sym typeface="+mn-lt"/>
              </a:rPr>
              <a:t>守</a:t>
            </a:r>
            <a:r>
              <a:rPr lang="en-US" altLang="zh-CN" sz="1400" dirty="0">
                <a:solidFill>
                  <a:schemeClr val="bg1"/>
                </a:solidFill>
                <a:cs typeface="+mn-ea"/>
                <a:sym typeface="+mn-lt"/>
              </a:rPr>
              <a:t>/</a:t>
            </a:r>
            <a:r>
              <a:rPr lang="zh-CN" altLang="en-US" sz="1400" dirty="0">
                <a:solidFill>
                  <a:schemeClr val="bg1"/>
                </a:solidFill>
                <a:cs typeface="+mn-ea"/>
                <a:sym typeface="+mn-lt"/>
              </a:rPr>
              <a:t>护</a:t>
            </a:r>
            <a:r>
              <a:rPr lang="en-US" altLang="zh-CN" sz="1400" dirty="0">
                <a:solidFill>
                  <a:schemeClr val="bg1"/>
                </a:solidFill>
                <a:cs typeface="+mn-ea"/>
                <a:sym typeface="+mn-lt"/>
              </a:rPr>
              <a:t>/</a:t>
            </a:r>
            <a:r>
              <a:rPr lang="zh-CN" altLang="en-US" sz="1400" dirty="0">
                <a:solidFill>
                  <a:schemeClr val="bg1"/>
                </a:solidFill>
                <a:cs typeface="+mn-ea"/>
                <a:sym typeface="+mn-lt"/>
              </a:rPr>
              <a:t>这</a:t>
            </a:r>
            <a:r>
              <a:rPr lang="en-US" altLang="zh-CN" sz="1400" dirty="0">
                <a:solidFill>
                  <a:schemeClr val="bg1"/>
                </a:solidFill>
                <a:cs typeface="+mn-ea"/>
                <a:sym typeface="+mn-lt"/>
              </a:rPr>
              <a:t>/</a:t>
            </a:r>
            <a:r>
              <a:rPr lang="zh-CN" altLang="en-US" sz="1400" dirty="0">
                <a:solidFill>
                  <a:schemeClr val="bg1"/>
                </a:solidFill>
                <a:cs typeface="+mn-ea"/>
                <a:sym typeface="+mn-lt"/>
              </a:rPr>
              <a:t>个</a:t>
            </a:r>
            <a:r>
              <a:rPr lang="en-US" altLang="zh-CN" sz="1400" dirty="0">
                <a:solidFill>
                  <a:schemeClr val="bg1"/>
                </a:solidFill>
                <a:cs typeface="+mn-ea"/>
                <a:sym typeface="+mn-lt"/>
              </a:rPr>
              <a:t>/</a:t>
            </a:r>
            <a:r>
              <a:rPr lang="zh-CN" altLang="en-US" sz="1400" dirty="0">
                <a:solidFill>
                  <a:schemeClr val="bg1"/>
                </a:solidFill>
                <a:cs typeface="+mn-ea"/>
                <a:sym typeface="+mn-lt"/>
              </a:rPr>
              <a:t>星</a:t>
            </a:r>
            <a:r>
              <a:rPr lang="en-US" altLang="zh-CN" sz="1400" dirty="0">
                <a:solidFill>
                  <a:schemeClr val="bg1"/>
                </a:solidFill>
                <a:cs typeface="+mn-ea"/>
                <a:sym typeface="+mn-lt"/>
              </a:rPr>
              <a:t>/</a:t>
            </a:r>
            <a:r>
              <a:rPr lang="zh-CN" altLang="en-US" sz="1400" dirty="0">
                <a:solidFill>
                  <a:schemeClr val="bg1"/>
                </a:solidFill>
                <a:cs typeface="+mn-ea"/>
                <a:sym typeface="+mn-lt"/>
              </a:rPr>
              <a:t>球</a:t>
            </a:r>
          </a:p>
        </p:txBody>
      </p:sp>
      <p:sp>
        <p:nvSpPr>
          <p:cNvPr id="2" name="文本框 1">
            <a:extLst>
              <a:ext uri="{FF2B5EF4-FFF2-40B4-BE49-F238E27FC236}">
                <a16:creationId xmlns:a16="http://schemas.microsoft.com/office/drawing/2014/main" id="{44BDDE76-2785-4235-86E0-3533258BB22B}"/>
              </a:ext>
            </a:extLst>
          </p:cNvPr>
          <p:cNvSpPr txBox="1"/>
          <p:nvPr/>
        </p:nvSpPr>
        <p:spPr>
          <a:xfrm>
            <a:off x="4713514" y="4607123"/>
            <a:ext cx="3056101" cy="307777"/>
          </a:xfrm>
          <a:prstGeom prst="rect">
            <a:avLst/>
          </a:prstGeom>
          <a:noFill/>
        </p:spPr>
        <p:txBody>
          <a:bodyPr wrap="square" rtlCol="0">
            <a:spAutoFit/>
          </a:bodyPr>
          <a:lstStyle>
            <a:defPPr>
              <a:defRPr lang="zh-CN"/>
            </a:defPPr>
            <a:lvl1pPr algn="dist">
              <a:defRPr sz="1400">
                <a:solidFill>
                  <a:schemeClr val="bg1"/>
                </a:solidFill>
                <a:latin typeface="字魂73号-江南手书" panose="00000500000000000000" pitchFamily="2" charset="-122"/>
                <a:ea typeface="字魂73号-江南手书" panose="00000500000000000000" pitchFamily="2" charset="-122"/>
              </a:defRPr>
            </a:lvl1pPr>
          </a:lstStyle>
          <a:p>
            <a:r>
              <a:rPr lang="zh-CN" altLang="en-US" dirty="0">
                <a:latin typeface="+mn-lt"/>
                <a:ea typeface="+mn-ea"/>
                <a:cs typeface="+mn-ea"/>
                <a:sym typeface="+mn-lt"/>
              </a:rPr>
              <a:t>保护环境主题</a:t>
            </a:r>
            <a:r>
              <a:rPr lang="en-US" altLang="zh-CN" dirty="0">
                <a:latin typeface="+mn-lt"/>
                <a:ea typeface="+mn-ea"/>
                <a:cs typeface="+mn-ea"/>
                <a:sym typeface="+mn-lt"/>
              </a:rPr>
              <a:t>ppt</a:t>
            </a:r>
            <a:r>
              <a:rPr lang="zh-CN" altLang="en-US" dirty="0">
                <a:latin typeface="+mn-lt"/>
                <a:ea typeface="+mn-ea"/>
                <a:cs typeface="+mn-ea"/>
                <a:sym typeface="+mn-lt"/>
              </a:rPr>
              <a:t>模板</a:t>
            </a:r>
          </a:p>
        </p:txBody>
      </p:sp>
    </p:spTree>
    <p:extLst>
      <p:ext uri="{BB962C8B-B14F-4D97-AF65-F5344CB8AC3E}">
        <p14:creationId xmlns:p14="http://schemas.microsoft.com/office/powerpoint/2010/main" val="1970100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2D5EB03-32DE-4653-B8F1-ADB2F116EEAE}"/>
              </a:ext>
            </a:extLst>
          </p:cNvPr>
          <p:cNvSpPr/>
          <p:nvPr/>
        </p:nvSpPr>
        <p:spPr>
          <a:xfrm>
            <a:off x="709780" y="432104"/>
            <a:ext cx="10772440" cy="599379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1943B38E-F7C1-4FFE-A790-DF5DDB5538F4}"/>
              </a:ext>
            </a:extLst>
          </p:cNvPr>
          <p:cNvGrpSpPr/>
          <p:nvPr/>
        </p:nvGrpSpPr>
        <p:grpSpPr>
          <a:xfrm>
            <a:off x="962587" y="597108"/>
            <a:ext cx="633187" cy="542470"/>
            <a:chOff x="1175145" y="1614716"/>
            <a:chExt cx="633187" cy="542470"/>
          </a:xfrm>
        </p:grpSpPr>
        <p:sp>
          <p:nvSpPr>
            <p:cNvPr id="7" name="半闭框 6">
              <a:extLst>
                <a:ext uri="{FF2B5EF4-FFF2-40B4-BE49-F238E27FC236}">
                  <a16:creationId xmlns:a16="http://schemas.microsoft.com/office/drawing/2014/main" id="{CE0808BA-7B4B-4AFE-A2C5-4AAF138C701C}"/>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半闭框 7">
              <a:extLst>
                <a:ext uri="{FF2B5EF4-FFF2-40B4-BE49-F238E27FC236}">
                  <a16:creationId xmlns:a16="http://schemas.microsoft.com/office/drawing/2014/main" id="{EC5DB693-525F-48F7-90BF-D28970296B37}"/>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 name="组合 8">
            <a:extLst>
              <a:ext uri="{FF2B5EF4-FFF2-40B4-BE49-F238E27FC236}">
                <a16:creationId xmlns:a16="http://schemas.microsoft.com/office/drawing/2014/main" id="{990F0714-F5FD-448E-82CA-0739E62D40A1}"/>
              </a:ext>
            </a:extLst>
          </p:cNvPr>
          <p:cNvGrpSpPr/>
          <p:nvPr/>
        </p:nvGrpSpPr>
        <p:grpSpPr>
          <a:xfrm flipH="1" flipV="1">
            <a:off x="10566778" y="5699765"/>
            <a:ext cx="633187" cy="542470"/>
            <a:chOff x="1175145" y="1614716"/>
            <a:chExt cx="633187" cy="542470"/>
          </a:xfrm>
        </p:grpSpPr>
        <p:sp>
          <p:nvSpPr>
            <p:cNvPr id="10" name="半闭框 9">
              <a:extLst>
                <a:ext uri="{FF2B5EF4-FFF2-40B4-BE49-F238E27FC236}">
                  <a16:creationId xmlns:a16="http://schemas.microsoft.com/office/drawing/2014/main" id="{066E082E-47AF-4342-9B90-B8538A3F000A}"/>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半闭框 10">
              <a:extLst>
                <a:ext uri="{FF2B5EF4-FFF2-40B4-BE49-F238E27FC236}">
                  <a16:creationId xmlns:a16="http://schemas.microsoft.com/office/drawing/2014/main" id="{2640C8B1-D7CB-4D61-85FE-17E147AE87CE}"/>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3" name="文本框 12">
            <a:extLst>
              <a:ext uri="{FF2B5EF4-FFF2-40B4-BE49-F238E27FC236}">
                <a16:creationId xmlns:a16="http://schemas.microsoft.com/office/drawing/2014/main" id="{31653A16-3CB0-4BFA-ADC2-2792DF0D6119}"/>
              </a:ext>
            </a:extLst>
          </p:cNvPr>
          <p:cNvSpPr txBox="1"/>
          <p:nvPr/>
        </p:nvSpPr>
        <p:spPr>
          <a:xfrm>
            <a:off x="1076887" y="712962"/>
            <a:ext cx="530615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effectLst/>
                <a:uLnTx/>
                <a:uFillTx/>
                <a:cs typeface="+mn-ea"/>
                <a:sym typeface="+mn-lt"/>
              </a:rPr>
              <a:t>地球日活动影响 </a:t>
            </a:r>
            <a:r>
              <a:rPr kumimoji="0" lang="en-US" altLang="zh-CN" sz="1600" b="1" i="0" u="none" strike="noStrike" kern="1200" cap="none" spc="0" normalizeH="0" baseline="0" noProof="0" dirty="0">
                <a:ln>
                  <a:noFill/>
                </a:ln>
                <a:solidFill>
                  <a:srgbClr val="013B9E"/>
                </a:solidFill>
                <a:effectLst/>
                <a:uLnTx/>
                <a:uFillTx/>
                <a:cs typeface="+mn-ea"/>
                <a:sym typeface="+mn-lt"/>
              </a:rPr>
              <a:t>TH E EARTH  DAY</a:t>
            </a:r>
            <a:endParaRPr kumimoji="0" lang="zh-CN" altLang="en-US" sz="2000" b="0" i="0" u="none" strike="noStrike" kern="1200" cap="none" spc="0" normalizeH="0" baseline="0" noProof="0" dirty="0">
              <a:ln>
                <a:noFill/>
              </a:ln>
              <a:solidFill>
                <a:srgbClr val="013B9E"/>
              </a:solidFill>
              <a:effectLst/>
              <a:uLnTx/>
              <a:uFillTx/>
              <a:cs typeface="+mn-ea"/>
              <a:sym typeface="+mn-lt"/>
            </a:endParaRPr>
          </a:p>
        </p:txBody>
      </p:sp>
      <p:grpSp>
        <p:nvGrpSpPr>
          <p:cNvPr id="18" name="组合 17">
            <a:extLst>
              <a:ext uri="{FF2B5EF4-FFF2-40B4-BE49-F238E27FC236}">
                <a16:creationId xmlns:a16="http://schemas.microsoft.com/office/drawing/2014/main" id="{51859EE9-B8AF-4549-93E0-32840CCCA40E}"/>
              </a:ext>
            </a:extLst>
          </p:cNvPr>
          <p:cNvGrpSpPr/>
          <p:nvPr/>
        </p:nvGrpSpPr>
        <p:grpSpPr>
          <a:xfrm>
            <a:off x="1247775" y="1915214"/>
            <a:ext cx="8143875" cy="1854130"/>
            <a:chOff x="1514475" y="1839014"/>
            <a:chExt cx="9410700" cy="1854130"/>
          </a:xfrm>
        </p:grpSpPr>
        <p:sp>
          <p:nvSpPr>
            <p:cNvPr id="19" name="矩形: 圆角 18">
              <a:extLst>
                <a:ext uri="{FF2B5EF4-FFF2-40B4-BE49-F238E27FC236}">
                  <a16:creationId xmlns:a16="http://schemas.microsoft.com/office/drawing/2014/main" id="{36271408-A129-4076-89B3-ABF27B4ADD0F}"/>
                </a:ext>
              </a:extLst>
            </p:cNvPr>
            <p:cNvSpPr/>
            <p:nvPr/>
          </p:nvSpPr>
          <p:spPr>
            <a:xfrm>
              <a:off x="1514475" y="1839014"/>
              <a:ext cx="9410700" cy="1854130"/>
            </a:xfrm>
            <a:prstGeom prst="roundRect">
              <a:avLst>
                <a:gd name="adj" fmla="val 10460"/>
              </a:avLst>
            </a:prstGeom>
            <a:noFill/>
            <a:ln w="19050">
              <a:solidFill>
                <a:srgbClr val="013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文本框 19">
              <a:extLst>
                <a:ext uri="{FF2B5EF4-FFF2-40B4-BE49-F238E27FC236}">
                  <a16:creationId xmlns:a16="http://schemas.microsoft.com/office/drawing/2014/main" id="{8907F20D-2A26-4A7C-A0AF-4F3E93D3C45B}"/>
                </a:ext>
              </a:extLst>
            </p:cNvPr>
            <p:cNvSpPr txBox="1"/>
            <p:nvPr/>
          </p:nvSpPr>
          <p:spPr>
            <a:xfrm>
              <a:off x="1933575" y="1920326"/>
              <a:ext cx="8686800" cy="1569660"/>
            </a:xfrm>
            <a:prstGeom prst="rect">
              <a:avLst/>
            </a:prstGeom>
            <a:noFill/>
          </p:spPr>
          <p:txBody>
            <a:bodyPr wrap="square" rtlCol="0">
              <a:spAutoFit/>
            </a:bodyPr>
            <a:lstStyle>
              <a:defPPr>
                <a:defRPr lang="zh-CN"/>
              </a:defPPr>
              <a:lvl1pPr algn="just">
                <a:lnSpc>
                  <a:spcPct val="150000"/>
                </a:lnSpc>
                <a:defRPr sz="2400" b="1">
                  <a:solidFill>
                    <a:srgbClr val="4B977F"/>
                  </a:solidFill>
                  <a:latin typeface="思源宋体 CN" panose="02020700000000000000" pitchFamily="18" charset="-122"/>
                  <a:ea typeface="思源宋体 CN" panose="02020700000000000000" pitchFamily="18" charset="-122"/>
                </a:defRPr>
              </a:lvl1pPr>
            </a:lstStyle>
            <a:p>
              <a:r>
                <a:rPr lang="en-US" altLang="zh-CN" sz="1600" b="0" dirty="0">
                  <a:solidFill>
                    <a:schemeClr val="tx1"/>
                  </a:solidFill>
                  <a:latin typeface="+mn-lt"/>
                  <a:ea typeface="+mn-ea"/>
                  <a:cs typeface="+mn-ea"/>
                  <a:sym typeface="+mn-lt"/>
                </a:rPr>
                <a:t>2014</a:t>
              </a:r>
              <a:r>
                <a:rPr lang="zh-CN" altLang="en-US" sz="1600" b="0" dirty="0">
                  <a:solidFill>
                    <a:schemeClr val="tx1"/>
                  </a:solidFill>
                  <a:latin typeface="+mn-lt"/>
                  <a:ea typeface="+mn-ea"/>
                  <a:cs typeface="+mn-ea"/>
                  <a:sym typeface="+mn-lt"/>
                </a:rPr>
                <a:t>年</a:t>
              </a:r>
              <a:r>
                <a:rPr lang="en-US" altLang="zh-CN" sz="1600" b="0" dirty="0">
                  <a:solidFill>
                    <a:schemeClr val="tx1"/>
                  </a:solidFill>
                  <a:latin typeface="+mn-lt"/>
                  <a:ea typeface="+mn-ea"/>
                  <a:cs typeface="+mn-ea"/>
                  <a:sym typeface="+mn-lt"/>
                </a:rPr>
                <a:t>4</a:t>
              </a:r>
              <a:r>
                <a:rPr lang="zh-CN" altLang="en-US" sz="1600" b="0" dirty="0">
                  <a:solidFill>
                    <a:schemeClr val="tx1"/>
                  </a:solidFill>
                  <a:latin typeface="+mn-lt"/>
                  <a:ea typeface="+mn-ea"/>
                  <a:cs typeface="+mn-ea"/>
                  <a:sym typeface="+mn-lt"/>
                </a:rPr>
                <a:t>月</a:t>
              </a:r>
              <a:r>
                <a:rPr lang="en-US" altLang="zh-CN" sz="1600" b="0" dirty="0">
                  <a:solidFill>
                    <a:schemeClr val="tx1"/>
                  </a:solidFill>
                  <a:latin typeface="+mn-lt"/>
                  <a:ea typeface="+mn-ea"/>
                  <a:cs typeface="+mn-ea"/>
                  <a:sym typeface="+mn-lt"/>
                </a:rPr>
                <a:t>22</a:t>
              </a:r>
              <a:r>
                <a:rPr lang="zh-CN" altLang="en-US" sz="1600" b="0" dirty="0">
                  <a:solidFill>
                    <a:schemeClr val="tx1"/>
                  </a:solidFill>
                  <a:latin typeface="+mn-lt"/>
                  <a:ea typeface="+mn-ea"/>
                  <a:cs typeface="+mn-ea"/>
                  <a:sym typeface="+mn-lt"/>
                </a:rPr>
                <a:t>日是第</a:t>
              </a:r>
              <a:r>
                <a:rPr lang="en-US" altLang="zh-CN" sz="1600" b="0" dirty="0">
                  <a:solidFill>
                    <a:schemeClr val="tx1"/>
                  </a:solidFill>
                  <a:latin typeface="+mn-lt"/>
                  <a:ea typeface="+mn-ea"/>
                  <a:cs typeface="+mn-ea"/>
                  <a:sym typeface="+mn-lt"/>
                </a:rPr>
                <a:t>45</a:t>
              </a:r>
              <a:r>
                <a:rPr lang="zh-CN" altLang="en-US" sz="1600" b="0" dirty="0">
                  <a:solidFill>
                    <a:schemeClr val="tx1"/>
                  </a:solidFill>
                  <a:latin typeface="+mn-lt"/>
                  <a:ea typeface="+mn-ea"/>
                  <a:cs typeface="+mn-ea"/>
                  <a:sym typeface="+mn-lt"/>
                </a:rPr>
                <a:t>个世界地球日（以下简称“地球日”）。国土资源部办公厅日前发布通知指出，按照“十二五”期间地球日主题宣传活动要求，结合当前国土资源工作重点和社会关注热点，确定</a:t>
              </a:r>
              <a:r>
                <a:rPr lang="en-US" altLang="zh-CN" sz="1600" b="0" dirty="0">
                  <a:solidFill>
                    <a:schemeClr val="tx1"/>
                  </a:solidFill>
                  <a:latin typeface="+mn-lt"/>
                  <a:ea typeface="+mn-ea"/>
                  <a:cs typeface="+mn-ea"/>
                  <a:sym typeface="+mn-lt"/>
                </a:rPr>
                <a:t>2014</a:t>
              </a:r>
              <a:r>
                <a:rPr lang="zh-CN" altLang="en-US" sz="1600" b="0" dirty="0">
                  <a:solidFill>
                    <a:schemeClr val="tx1"/>
                  </a:solidFill>
                  <a:latin typeface="+mn-lt"/>
                  <a:ea typeface="+mn-ea"/>
                  <a:cs typeface="+mn-ea"/>
                  <a:sym typeface="+mn-lt"/>
                </a:rPr>
                <a:t>年地球日活动主题为“珍惜地球资源，转变发展方式</a:t>
              </a:r>
              <a:r>
                <a:rPr lang="en-US" altLang="zh-CN" sz="1600" b="0" dirty="0">
                  <a:solidFill>
                    <a:schemeClr val="tx1"/>
                  </a:solidFill>
                  <a:latin typeface="+mn-lt"/>
                  <a:ea typeface="+mn-ea"/>
                  <a:cs typeface="+mn-ea"/>
                  <a:sym typeface="+mn-lt"/>
                </a:rPr>
                <a:t>——</a:t>
              </a:r>
              <a:r>
                <a:rPr lang="zh-CN" altLang="en-US" sz="1600" b="0" dirty="0">
                  <a:solidFill>
                    <a:schemeClr val="tx1"/>
                  </a:solidFill>
                  <a:latin typeface="+mn-lt"/>
                  <a:ea typeface="+mn-ea"/>
                  <a:cs typeface="+mn-ea"/>
                  <a:sym typeface="+mn-lt"/>
                </a:rPr>
                <a:t>节约集约利用国土资源共同保护自然生态空间”。</a:t>
              </a:r>
            </a:p>
          </p:txBody>
        </p:sp>
      </p:grpSp>
      <p:grpSp>
        <p:nvGrpSpPr>
          <p:cNvPr id="21" name="组合 20">
            <a:extLst>
              <a:ext uri="{FF2B5EF4-FFF2-40B4-BE49-F238E27FC236}">
                <a16:creationId xmlns:a16="http://schemas.microsoft.com/office/drawing/2014/main" id="{9566648B-D9FA-4531-82EB-AC90B9BEA07E}"/>
              </a:ext>
            </a:extLst>
          </p:cNvPr>
          <p:cNvGrpSpPr/>
          <p:nvPr/>
        </p:nvGrpSpPr>
        <p:grpSpPr>
          <a:xfrm>
            <a:off x="1304925" y="4209073"/>
            <a:ext cx="8094418" cy="1307172"/>
            <a:chOff x="1571625" y="4726841"/>
            <a:chExt cx="9353550" cy="1307172"/>
          </a:xfrm>
        </p:grpSpPr>
        <p:sp>
          <p:nvSpPr>
            <p:cNvPr id="22" name="矩形: 圆角 21">
              <a:extLst>
                <a:ext uri="{FF2B5EF4-FFF2-40B4-BE49-F238E27FC236}">
                  <a16:creationId xmlns:a16="http://schemas.microsoft.com/office/drawing/2014/main" id="{34E8266D-A812-4096-9A2C-F1B7E2AC772D}"/>
                </a:ext>
              </a:extLst>
            </p:cNvPr>
            <p:cNvSpPr/>
            <p:nvPr/>
          </p:nvSpPr>
          <p:spPr>
            <a:xfrm>
              <a:off x="1571625" y="4726841"/>
              <a:ext cx="9353550" cy="1128147"/>
            </a:xfrm>
            <a:prstGeom prst="roundRect">
              <a:avLst>
                <a:gd name="adj" fmla="val 10460"/>
              </a:avLst>
            </a:prstGeom>
            <a:noFill/>
            <a:ln w="19050">
              <a:solidFill>
                <a:srgbClr val="013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a:extLst>
                <a:ext uri="{FF2B5EF4-FFF2-40B4-BE49-F238E27FC236}">
                  <a16:creationId xmlns:a16="http://schemas.microsoft.com/office/drawing/2014/main" id="{5E45F7DB-CD99-466E-B366-3B711455B48A}"/>
                </a:ext>
              </a:extLst>
            </p:cNvPr>
            <p:cNvSpPr txBox="1"/>
            <p:nvPr/>
          </p:nvSpPr>
          <p:spPr>
            <a:xfrm>
              <a:off x="1933575" y="4877158"/>
              <a:ext cx="8686800" cy="1156855"/>
            </a:xfrm>
            <a:prstGeom prst="rect">
              <a:avLst/>
            </a:prstGeom>
            <a:noFill/>
          </p:spPr>
          <p:txBody>
            <a:bodyPr wrap="square" rtlCol="0">
              <a:spAutoFit/>
            </a:bodyPr>
            <a:lstStyle>
              <a:defPPr>
                <a:defRPr lang="zh-CN"/>
              </a:defPPr>
              <a:lvl1pPr algn="just">
                <a:lnSpc>
                  <a:spcPct val="150000"/>
                </a:lnSpc>
                <a:defRPr sz="2400" b="1">
                  <a:solidFill>
                    <a:srgbClr val="4B977F"/>
                  </a:solidFill>
                  <a:latin typeface="思源宋体 CN" panose="02020700000000000000" pitchFamily="18" charset="-122"/>
                  <a:ea typeface="思源宋体 CN" panose="02020700000000000000" pitchFamily="18" charset="-122"/>
                </a:defRPr>
              </a:lvl1pPr>
            </a:lstStyle>
            <a:p>
              <a:r>
                <a:rPr lang="zh-CN" altLang="en-US" sz="1600" b="0" dirty="0">
                  <a:solidFill>
                    <a:schemeClr val="tx1"/>
                  </a:solidFill>
                  <a:latin typeface="+mn-lt"/>
                  <a:ea typeface="+mn-ea"/>
                  <a:cs typeface="+mn-ea"/>
                  <a:sym typeface="+mn-lt"/>
                </a:rPr>
                <a:t>地球日网络与中国青年应对气候变化行动网络（</a:t>
              </a:r>
              <a:r>
                <a:rPr lang="en-US" altLang="zh-CN" sz="1600" b="0" dirty="0">
                  <a:solidFill>
                    <a:schemeClr val="tx1"/>
                  </a:solidFill>
                  <a:latin typeface="+mn-lt"/>
                  <a:ea typeface="+mn-ea"/>
                  <a:cs typeface="+mn-ea"/>
                  <a:sym typeface="+mn-lt"/>
                </a:rPr>
                <a:t>CYCAN</a:t>
              </a:r>
              <a:r>
                <a:rPr lang="zh-CN" altLang="en-US" sz="1600" b="0" dirty="0">
                  <a:solidFill>
                    <a:schemeClr val="tx1"/>
                  </a:solidFill>
                  <a:latin typeface="+mn-lt"/>
                  <a:ea typeface="+mn-ea"/>
                  <a:cs typeface="+mn-ea"/>
                  <a:sym typeface="+mn-lt"/>
                </a:rPr>
                <a:t>）联手，于</a:t>
              </a:r>
              <a:r>
                <a:rPr lang="en-US" altLang="zh-CN" sz="1600" b="0" dirty="0">
                  <a:solidFill>
                    <a:schemeClr val="tx1"/>
                  </a:solidFill>
                  <a:latin typeface="+mn-lt"/>
                  <a:ea typeface="+mn-ea"/>
                  <a:cs typeface="+mn-ea"/>
                  <a:sym typeface="+mn-lt"/>
                </a:rPr>
                <a:t>2016</a:t>
              </a:r>
              <a:r>
                <a:rPr lang="zh-CN" altLang="en-US" sz="1600" b="0" dirty="0">
                  <a:solidFill>
                    <a:schemeClr val="tx1"/>
                  </a:solidFill>
                  <a:latin typeface="+mn-lt"/>
                  <a:ea typeface="+mn-ea"/>
                  <a:cs typeface="+mn-ea"/>
                  <a:sym typeface="+mn-lt"/>
                </a:rPr>
                <a:t>年</a:t>
              </a:r>
              <a:r>
                <a:rPr lang="en-US" altLang="zh-CN" sz="1600" b="0" dirty="0">
                  <a:solidFill>
                    <a:schemeClr val="tx1"/>
                  </a:solidFill>
                  <a:latin typeface="+mn-lt"/>
                  <a:ea typeface="+mn-ea"/>
                  <a:cs typeface="+mn-ea"/>
                  <a:sym typeface="+mn-lt"/>
                </a:rPr>
                <a:t>4</a:t>
              </a:r>
              <a:r>
                <a:rPr lang="zh-CN" altLang="en-US" sz="1600" b="0" dirty="0">
                  <a:solidFill>
                    <a:schemeClr val="tx1"/>
                  </a:solidFill>
                  <a:latin typeface="+mn-lt"/>
                  <a:ea typeface="+mn-ea"/>
                  <a:cs typeface="+mn-ea"/>
                  <a:sym typeface="+mn-lt"/>
                </a:rPr>
                <a:t>月</a:t>
              </a:r>
              <a:r>
                <a:rPr lang="en-US" altLang="zh-CN" sz="1600" b="0" dirty="0">
                  <a:solidFill>
                    <a:schemeClr val="tx1"/>
                  </a:solidFill>
                  <a:latin typeface="+mn-lt"/>
                  <a:ea typeface="+mn-ea"/>
                  <a:cs typeface="+mn-ea"/>
                  <a:sym typeface="+mn-lt"/>
                </a:rPr>
                <a:t>22</a:t>
              </a:r>
              <a:r>
                <a:rPr lang="zh-CN" altLang="en-US" sz="1600" b="0" dirty="0">
                  <a:solidFill>
                    <a:schemeClr val="tx1"/>
                  </a:solidFill>
                  <a:latin typeface="+mn-lt"/>
                  <a:ea typeface="+mn-ea"/>
                  <a:cs typeface="+mn-ea"/>
                  <a:sym typeface="+mn-lt"/>
                </a:rPr>
                <a:t>日将亿绿行动带到中国，决心在</a:t>
              </a:r>
              <a:r>
                <a:rPr lang="en-US" altLang="zh-CN" sz="1600" b="0" dirty="0">
                  <a:solidFill>
                    <a:schemeClr val="tx1"/>
                  </a:solidFill>
                  <a:latin typeface="+mn-lt"/>
                  <a:ea typeface="+mn-ea"/>
                  <a:cs typeface="+mn-ea"/>
                  <a:sym typeface="+mn-lt"/>
                </a:rPr>
                <a:t>2020</a:t>
              </a:r>
              <a:r>
                <a:rPr lang="zh-CN" altLang="en-US" sz="1600" b="0" dirty="0">
                  <a:solidFill>
                    <a:schemeClr val="tx1"/>
                  </a:solidFill>
                  <a:latin typeface="+mn-lt"/>
                  <a:ea typeface="+mn-ea"/>
                  <a:cs typeface="+mn-ea"/>
                  <a:sym typeface="+mn-lt"/>
                </a:rPr>
                <a:t>年地球日之前收集</a:t>
              </a:r>
              <a:r>
                <a:rPr lang="en-US" altLang="zh-CN" sz="1600" b="0" dirty="0">
                  <a:solidFill>
                    <a:schemeClr val="tx1"/>
                  </a:solidFill>
                  <a:latin typeface="+mn-lt"/>
                  <a:ea typeface="+mn-ea"/>
                  <a:cs typeface="+mn-ea"/>
                  <a:sym typeface="+mn-lt"/>
                </a:rPr>
                <a:t>10</a:t>
              </a:r>
              <a:r>
                <a:rPr lang="zh-CN" altLang="en-US" sz="1600" b="0" dirty="0">
                  <a:solidFill>
                    <a:schemeClr val="tx1"/>
                  </a:solidFill>
                  <a:latin typeface="+mn-lt"/>
                  <a:ea typeface="+mn-ea"/>
                  <a:cs typeface="+mn-ea"/>
                  <a:sym typeface="+mn-lt"/>
                </a:rPr>
                <a:t>亿项关爱地球的绿色行动</a:t>
              </a:r>
              <a:r>
                <a:rPr lang="en-US" altLang="zh-CN" sz="1600" b="0" dirty="0">
                  <a:solidFill>
                    <a:schemeClr val="tx1"/>
                  </a:solidFill>
                  <a:latin typeface="+mn-lt"/>
                  <a:ea typeface="+mn-ea"/>
                  <a:cs typeface="+mn-ea"/>
                  <a:sym typeface="+mn-lt"/>
                </a:rPr>
                <a:t>.</a:t>
              </a:r>
            </a:p>
          </p:txBody>
        </p:sp>
      </p:grpSp>
      <p:pic>
        <p:nvPicPr>
          <p:cNvPr id="25" name="图片 24">
            <a:extLst>
              <a:ext uri="{FF2B5EF4-FFF2-40B4-BE49-F238E27FC236}">
                <a16:creationId xmlns:a16="http://schemas.microsoft.com/office/drawing/2014/main" id="{8B5B21CE-10BE-4A6E-BA45-3EFC13FDF66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151948" y="2362201"/>
            <a:ext cx="3666408" cy="3666406"/>
          </a:xfrm>
          <a:prstGeom prst="rect">
            <a:avLst/>
          </a:prstGeom>
        </p:spPr>
      </p:pic>
    </p:spTree>
    <p:extLst>
      <p:ext uri="{BB962C8B-B14F-4D97-AF65-F5344CB8AC3E}">
        <p14:creationId xmlns:p14="http://schemas.microsoft.com/office/powerpoint/2010/main" val="156891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6BE787B4-CC12-40A6-88D5-35B17BA9AC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9" name="矩形 18">
            <a:extLst>
              <a:ext uri="{FF2B5EF4-FFF2-40B4-BE49-F238E27FC236}">
                <a16:creationId xmlns:a16="http://schemas.microsoft.com/office/drawing/2014/main" id="{C3AD1BE0-F01F-40E9-871F-E483A14035A1}"/>
              </a:ext>
            </a:extLst>
          </p:cNvPr>
          <p:cNvSpPr/>
          <p:nvPr/>
        </p:nvSpPr>
        <p:spPr>
          <a:xfrm>
            <a:off x="2094953" y="1790614"/>
            <a:ext cx="2877839"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PART 0</a:t>
            </a:r>
            <a:r>
              <a:rPr lang="en-US" altLang="zh-CN" sz="4400" b="1" dirty="0">
                <a:solidFill>
                  <a:schemeClr val="bg1"/>
                </a:solidFill>
                <a:effectLst>
                  <a:outerShdw blurRad="38100" dist="38100" dir="2700000" algn="tl">
                    <a:srgbClr val="000000">
                      <a:alpha val="43137"/>
                    </a:srgbClr>
                  </a:outerShdw>
                </a:effectLst>
                <a:cs typeface="+mn-ea"/>
                <a:sym typeface="+mn-lt"/>
              </a:rPr>
              <a:t>3</a:t>
            </a:r>
            <a:r>
              <a:rPr kumimoji="0" lang="en-US" altLang="zh-C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  </a:t>
            </a:r>
          </a:p>
        </p:txBody>
      </p:sp>
      <p:sp>
        <p:nvSpPr>
          <p:cNvPr id="20" name="文本框 19">
            <a:extLst>
              <a:ext uri="{FF2B5EF4-FFF2-40B4-BE49-F238E27FC236}">
                <a16:creationId xmlns:a16="http://schemas.microsoft.com/office/drawing/2014/main" id="{A77157ED-346B-4EE4-9AA3-97913BC95009}"/>
              </a:ext>
            </a:extLst>
          </p:cNvPr>
          <p:cNvSpPr txBox="1"/>
          <p:nvPr/>
        </p:nvSpPr>
        <p:spPr>
          <a:xfrm>
            <a:off x="2094952" y="2444820"/>
            <a:ext cx="7125247" cy="1107996"/>
          </a:xfrm>
          <a:prstGeom prst="rect">
            <a:avLst/>
          </a:prstGeom>
          <a:noFill/>
        </p:spPr>
        <p:txBody>
          <a:bodyPr wrap="square">
            <a:spAutoFit/>
          </a:bodyPr>
          <a:lstStyle/>
          <a:p>
            <a:pPr lvl="0">
              <a:defRPr/>
            </a:pPr>
            <a:r>
              <a:rPr lang="zh-CN" altLang="en-US" sz="6600" b="1" dirty="0">
                <a:solidFill>
                  <a:schemeClr val="bg1"/>
                </a:solidFill>
                <a:effectLst>
                  <a:outerShdw blurRad="38100" dist="38100" dir="2700000" algn="tl">
                    <a:srgbClr val="000000">
                      <a:alpha val="43137"/>
                    </a:srgbClr>
                  </a:outerShdw>
                </a:effectLst>
                <a:cs typeface="+mn-ea"/>
                <a:sym typeface="+mn-lt"/>
              </a:rPr>
              <a:t>地球环境问题</a:t>
            </a:r>
            <a:endParaRPr lang="zh-CN" altLang="en-US" sz="6600" dirty="0">
              <a:solidFill>
                <a:schemeClr val="bg1"/>
              </a:solidFill>
              <a:effectLst>
                <a:outerShdw blurRad="38100" dist="38100" dir="2700000" algn="tl">
                  <a:srgbClr val="000000">
                    <a:alpha val="43137"/>
                  </a:srgbClr>
                </a:outerShdw>
              </a:effectLst>
              <a:cs typeface="+mn-ea"/>
              <a:sym typeface="+mn-lt"/>
            </a:endParaRPr>
          </a:p>
        </p:txBody>
      </p:sp>
      <p:sp>
        <p:nvSpPr>
          <p:cNvPr id="21" name="文本框 20">
            <a:extLst>
              <a:ext uri="{FF2B5EF4-FFF2-40B4-BE49-F238E27FC236}">
                <a16:creationId xmlns:a16="http://schemas.microsoft.com/office/drawing/2014/main" id="{D4722CC3-C2D2-4E2E-A930-C3F5113750C7}"/>
              </a:ext>
            </a:extLst>
          </p:cNvPr>
          <p:cNvSpPr txBox="1"/>
          <p:nvPr/>
        </p:nvSpPr>
        <p:spPr>
          <a:xfrm>
            <a:off x="2094953" y="3462136"/>
            <a:ext cx="5963892" cy="584775"/>
          </a:xfrm>
          <a:prstGeom prst="rect">
            <a:avLst/>
          </a:prstGeom>
          <a:noFill/>
        </p:spPr>
        <p:txBody>
          <a:bodyPr wrap="square" rtlCol="0">
            <a:spAutoFit/>
          </a:bodyPr>
          <a:lstStyle/>
          <a:p>
            <a:r>
              <a:rPr lang="zh-CN" altLang="en-US" sz="1600" spc="300" dirty="0">
                <a:solidFill>
                  <a:schemeClr val="bg1"/>
                </a:solidFill>
                <a:effectLst>
                  <a:outerShdw blurRad="38100" dist="38100" dir="2700000" algn="tl">
                    <a:srgbClr val="000000">
                      <a:alpha val="43137"/>
                    </a:srgbClr>
                  </a:outerShdw>
                </a:effectLst>
                <a:cs typeface="+mn-ea"/>
                <a:sym typeface="+mn-lt"/>
              </a:rPr>
              <a:t>点击此处输入内容点击此处输入内容点击此处输入内容点击此处输入内容</a:t>
            </a:r>
          </a:p>
        </p:txBody>
      </p:sp>
      <p:sp>
        <p:nvSpPr>
          <p:cNvPr id="22" name="矩形 21">
            <a:extLst>
              <a:ext uri="{FF2B5EF4-FFF2-40B4-BE49-F238E27FC236}">
                <a16:creationId xmlns:a16="http://schemas.microsoft.com/office/drawing/2014/main" id="{AE64D3A3-2A3E-464F-9A84-AD12EE451140}"/>
              </a:ext>
            </a:extLst>
          </p:cNvPr>
          <p:cNvSpPr/>
          <p:nvPr/>
        </p:nvSpPr>
        <p:spPr>
          <a:xfrm>
            <a:off x="370114" y="243114"/>
            <a:ext cx="11451772" cy="637177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22">
            <a:extLst>
              <a:ext uri="{FF2B5EF4-FFF2-40B4-BE49-F238E27FC236}">
                <a16:creationId xmlns:a16="http://schemas.microsoft.com/office/drawing/2014/main" id="{78EADECE-AE07-4CD4-9C9E-07D47FF5CB2C}"/>
              </a:ext>
            </a:extLst>
          </p:cNvPr>
          <p:cNvGrpSpPr/>
          <p:nvPr/>
        </p:nvGrpSpPr>
        <p:grpSpPr>
          <a:xfrm>
            <a:off x="709780" y="504372"/>
            <a:ext cx="633187" cy="542470"/>
            <a:chOff x="1175145" y="1614716"/>
            <a:chExt cx="633187" cy="542470"/>
          </a:xfrm>
        </p:grpSpPr>
        <p:sp>
          <p:nvSpPr>
            <p:cNvPr id="24" name="半闭框 23">
              <a:extLst>
                <a:ext uri="{FF2B5EF4-FFF2-40B4-BE49-F238E27FC236}">
                  <a16:creationId xmlns:a16="http://schemas.microsoft.com/office/drawing/2014/main" id="{CDCD738B-E5C5-4965-AC5E-41716ED3FCA4}"/>
                </a:ext>
              </a:extLst>
            </p:cNvPr>
            <p:cNvSpPr/>
            <p:nvPr/>
          </p:nvSpPr>
          <p:spPr>
            <a:xfrm>
              <a:off x="1289446" y="1714501"/>
              <a:ext cx="518886" cy="442685"/>
            </a:xfrm>
            <a:prstGeom prst="halfFrame">
              <a:avLst>
                <a:gd name="adj1" fmla="val 0"/>
                <a:gd name="adj2"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5" name="半闭框 24">
              <a:extLst>
                <a:ext uri="{FF2B5EF4-FFF2-40B4-BE49-F238E27FC236}">
                  <a16:creationId xmlns:a16="http://schemas.microsoft.com/office/drawing/2014/main" id="{F7B18BDF-CBB5-456E-A14B-6FF161FC6DB8}"/>
                </a:ext>
              </a:extLst>
            </p:cNvPr>
            <p:cNvSpPr/>
            <p:nvPr/>
          </p:nvSpPr>
          <p:spPr>
            <a:xfrm>
              <a:off x="1175145" y="1614716"/>
              <a:ext cx="518886" cy="442685"/>
            </a:xfrm>
            <a:prstGeom prst="halfFrame">
              <a:avLst>
                <a:gd name="adj1" fmla="val 0"/>
                <a:gd name="adj2"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26" name="椭圆 25">
            <a:extLst>
              <a:ext uri="{FF2B5EF4-FFF2-40B4-BE49-F238E27FC236}">
                <a16:creationId xmlns:a16="http://schemas.microsoft.com/office/drawing/2014/main" id="{01C507C1-1AC9-4DD4-9C3B-30F98F303B7A}"/>
              </a:ext>
            </a:extLst>
          </p:cNvPr>
          <p:cNvSpPr/>
          <p:nvPr/>
        </p:nvSpPr>
        <p:spPr>
          <a:xfrm>
            <a:off x="948324" y="5658548"/>
            <a:ext cx="522515" cy="52251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7" name="直接连接符 26">
            <a:extLst>
              <a:ext uri="{FF2B5EF4-FFF2-40B4-BE49-F238E27FC236}">
                <a16:creationId xmlns:a16="http://schemas.microsoft.com/office/drawing/2014/main" id="{D719EB87-AC99-4ECC-83CB-1EA6BCE13B6D}"/>
              </a:ext>
            </a:extLst>
          </p:cNvPr>
          <p:cNvCxnSpPr>
            <a:cxnSpLocks/>
          </p:cNvCxnSpPr>
          <p:nvPr/>
        </p:nvCxnSpPr>
        <p:spPr>
          <a:xfrm flipH="1">
            <a:off x="688881" y="5943391"/>
            <a:ext cx="518886" cy="5188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31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2D5EB03-32DE-4653-B8F1-ADB2F116EEAE}"/>
              </a:ext>
            </a:extLst>
          </p:cNvPr>
          <p:cNvSpPr/>
          <p:nvPr/>
        </p:nvSpPr>
        <p:spPr>
          <a:xfrm>
            <a:off x="709780" y="432104"/>
            <a:ext cx="10772440" cy="599379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1943B38E-F7C1-4FFE-A790-DF5DDB5538F4}"/>
              </a:ext>
            </a:extLst>
          </p:cNvPr>
          <p:cNvGrpSpPr/>
          <p:nvPr/>
        </p:nvGrpSpPr>
        <p:grpSpPr>
          <a:xfrm>
            <a:off x="962587" y="597108"/>
            <a:ext cx="633187" cy="542470"/>
            <a:chOff x="1175145" y="1614716"/>
            <a:chExt cx="633187" cy="542470"/>
          </a:xfrm>
        </p:grpSpPr>
        <p:sp>
          <p:nvSpPr>
            <p:cNvPr id="7" name="半闭框 6">
              <a:extLst>
                <a:ext uri="{FF2B5EF4-FFF2-40B4-BE49-F238E27FC236}">
                  <a16:creationId xmlns:a16="http://schemas.microsoft.com/office/drawing/2014/main" id="{CE0808BA-7B4B-4AFE-A2C5-4AAF138C701C}"/>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半闭框 7">
              <a:extLst>
                <a:ext uri="{FF2B5EF4-FFF2-40B4-BE49-F238E27FC236}">
                  <a16:creationId xmlns:a16="http://schemas.microsoft.com/office/drawing/2014/main" id="{EC5DB693-525F-48F7-90BF-D28970296B37}"/>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 name="组合 8">
            <a:extLst>
              <a:ext uri="{FF2B5EF4-FFF2-40B4-BE49-F238E27FC236}">
                <a16:creationId xmlns:a16="http://schemas.microsoft.com/office/drawing/2014/main" id="{990F0714-F5FD-448E-82CA-0739E62D40A1}"/>
              </a:ext>
            </a:extLst>
          </p:cNvPr>
          <p:cNvGrpSpPr/>
          <p:nvPr/>
        </p:nvGrpSpPr>
        <p:grpSpPr>
          <a:xfrm flipH="1" flipV="1">
            <a:off x="10566778" y="5699765"/>
            <a:ext cx="633187" cy="542470"/>
            <a:chOff x="1175145" y="1614716"/>
            <a:chExt cx="633187" cy="542470"/>
          </a:xfrm>
        </p:grpSpPr>
        <p:sp>
          <p:nvSpPr>
            <p:cNvPr id="10" name="半闭框 9">
              <a:extLst>
                <a:ext uri="{FF2B5EF4-FFF2-40B4-BE49-F238E27FC236}">
                  <a16:creationId xmlns:a16="http://schemas.microsoft.com/office/drawing/2014/main" id="{066E082E-47AF-4342-9B90-B8538A3F000A}"/>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半闭框 10">
              <a:extLst>
                <a:ext uri="{FF2B5EF4-FFF2-40B4-BE49-F238E27FC236}">
                  <a16:creationId xmlns:a16="http://schemas.microsoft.com/office/drawing/2014/main" id="{2640C8B1-D7CB-4D61-85FE-17E147AE87CE}"/>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3" name="文本框 12">
            <a:extLst>
              <a:ext uri="{FF2B5EF4-FFF2-40B4-BE49-F238E27FC236}">
                <a16:creationId xmlns:a16="http://schemas.microsoft.com/office/drawing/2014/main" id="{0CA6B802-1ED6-411B-A306-3D4753E91C93}"/>
              </a:ext>
            </a:extLst>
          </p:cNvPr>
          <p:cNvSpPr txBox="1"/>
          <p:nvPr/>
        </p:nvSpPr>
        <p:spPr>
          <a:xfrm>
            <a:off x="1076887" y="712962"/>
            <a:ext cx="530615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effectLst/>
                <a:uLnTx/>
                <a:uFillTx/>
                <a:cs typeface="+mn-ea"/>
                <a:sym typeface="+mn-lt"/>
              </a:rPr>
              <a:t>地球环境问题 </a:t>
            </a:r>
            <a:r>
              <a:rPr kumimoji="0" lang="en-US" altLang="zh-CN" sz="1600" b="1" i="0" u="none" strike="noStrike" kern="1200" cap="none" spc="0" normalizeH="0" baseline="0" noProof="0" dirty="0">
                <a:ln>
                  <a:noFill/>
                </a:ln>
                <a:solidFill>
                  <a:srgbClr val="013B9E"/>
                </a:solidFill>
                <a:effectLst/>
                <a:uLnTx/>
                <a:uFillTx/>
                <a:cs typeface="+mn-ea"/>
                <a:sym typeface="+mn-lt"/>
              </a:rPr>
              <a:t>TH E EARTH  DAY</a:t>
            </a:r>
            <a:endParaRPr kumimoji="0" lang="zh-CN" altLang="en-US" sz="2000" b="0" i="0" u="none" strike="noStrike" kern="1200" cap="none" spc="0" normalizeH="0" baseline="0" noProof="0" dirty="0">
              <a:ln>
                <a:noFill/>
              </a:ln>
              <a:solidFill>
                <a:srgbClr val="013B9E"/>
              </a:solidFill>
              <a:effectLst/>
              <a:uLnTx/>
              <a:uFillTx/>
              <a:cs typeface="+mn-ea"/>
              <a:sym typeface="+mn-lt"/>
            </a:endParaRPr>
          </a:p>
        </p:txBody>
      </p:sp>
      <p:pic>
        <p:nvPicPr>
          <p:cNvPr id="15" name="图片 14">
            <a:extLst>
              <a:ext uri="{FF2B5EF4-FFF2-40B4-BE49-F238E27FC236}">
                <a16:creationId xmlns:a16="http://schemas.microsoft.com/office/drawing/2014/main" id="{76D1CD03-034C-4CBE-9693-6AA68DD8AF2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69044" y="952501"/>
            <a:ext cx="5329980" cy="5329978"/>
          </a:xfrm>
          <a:prstGeom prst="rect">
            <a:avLst/>
          </a:prstGeom>
        </p:spPr>
      </p:pic>
      <p:sp>
        <p:nvSpPr>
          <p:cNvPr id="16" name="文本框 15">
            <a:extLst>
              <a:ext uri="{FF2B5EF4-FFF2-40B4-BE49-F238E27FC236}">
                <a16:creationId xmlns:a16="http://schemas.microsoft.com/office/drawing/2014/main" id="{818C5614-452F-44C3-87CF-19B8131F5CD5}"/>
              </a:ext>
            </a:extLst>
          </p:cNvPr>
          <p:cNvSpPr txBox="1"/>
          <p:nvPr/>
        </p:nvSpPr>
        <p:spPr>
          <a:xfrm>
            <a:off x="5405774" y="1941312"/>
            <a:ext cx="2029723" cy="461665"/>
          </a:xfrm>
          <a:prstGeom prst="rect">
            <a:avLst/>
          </a:prstGeom>
        </p:spPr>
        <p:txBody>
          <a:bodyPr wrap="none">
            <a:spAutoFit/>
          </a:bodyPr>
          <a:lstStyle>
            <a:defPPr>
              <a:defRPr lang="zh-CN"/>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gradFill>
                  <a:gsLst>
                    <a:gs pos="0">
                      <a:srgbClr val="5AD387"/>
                    </a:gs>
                    <a:gs pos="84000">
                      <a:srgbClr val="00478A"/>
                    </a:gs>
                  </a:gsLst>
                  <a:lin ang="9600000" scaled="0"/>
                </a:gradFill>
                <a:effectLst/>
                <a:uLnTx/>
                <a:uFillTx/>
                <a:latin typeface="字魂160号-檀宋" panose="00000500000000000000" pitchFamily="2" charset="-122"/>
                <a:ea typeface="字魂160号-檀宋" panose="00000500000000000000" pitchFamily="2" charset="-122"/>
              </a:defRPr>
            </a:lvl1pPr>
          </a:lstStyle>
          <a:p>
            <a:r>
              <a:rPr lang="en-US" altLang="zh-CN" sz="2400" b="0" dirty="0">
                <a:solidFill>
                  <a:srgbClr val="013B9E"/>
                </a:solidFill>
                <a:latin typeface="+mn-lt"/>
                <a:ea typeface="+mn-ea"/>
                <a:cs typeface="+mn-ea"/>
                <a:sym typeface="+mn-lt"/>
              </a:rPr>
              <a:t> / </a:t>
            </a:r>
            <a:r>
              <a:rPr lang="zh-CN" altLang="en-US" sz="2400" b="0" dirty="0">
                <a:solidFill>
                  <a:srgbClr val="013B9E"/>
                </a:solidFill>
                <a:latin typeface="+mn-lt"/>
                <a:ea typeface="+mn-ea"/>
                <a:cs typeface="+mn-ea"/>
                <a:sym typeface="+mn-lt"/>
              </a:rPr>
              <a:t>森林锐减　</a:t>
            </a:r>
          </a:p>
        </p:txBody>
      </p:sp>
      <p:sp>
        <p:nvSpPr>
          <p:cNvPr id="17" name="文本框 16">
            <a:extLst>
              <a:ext uri="{FF2B5EF4-FFF2-40B4-BE49-F238E27FC236}">
                <a16:creationId xmlns:a16="http://schemas.microsoft.com/office/drawing/2014/main" id="{440194BD-D476-4B8A-9816-11381FA58B32}"/>
              </a:ext>
            </a:extLst>
          </p:cNvPr>
          <p:cNvSpPr txBox="1"/>
          <p:nvPr/>
        </p:nvSpPr>
        <p:spPr>
          <a:xfrm>
            <a:off x="5405774" y="2402977"/>
            <a:ext cx="4818748" cy="874407"/>
          </a:xfrm>
          <a:prstGeom prst="rect">
            <a:avLst/>
          </a:prstGeom>
          <a:noFill/>
        </p:spPr>
        <p:txBody>
          <a:bodyPr wrap="square" rtlCol="0">
            <a:spAutoFit/>
          </a:bodyPr>
          <a:lstStyle>
            <a:defPPr>
              <a:defRPr lang="zh-CN"/>
            </a:defPPr>
            <a:lvl1pPr algn="just">
              <a:lnSpc>
                <a:spcPct val="150000"/>
              </a:lnSpc>
              <a:defRPr sz="2400" b="1">
                <a:solidFill>
                  <a:srgbClr val="4B977F"/>
                </a:solidFill>
                <a:latin typeface="思源宋体 CN" panose="02020700000000000000" pitchFamily="18" charset="-122"/>
                <a:ea typeface="思源宋体 CN" panose="02020700000000000000" pitchFamily="18" charset="-122"/>
              </a:defRPr>
            </a:lvl1pPr>
          </a:lstStyle>
          <a:p>
            <a:r>
              <a:rPr lang="zh-CN" altLang="en-US" sz="1800" b="0" dirty="0">
                <a:solidFill>
                  <a:schemeClr val="tx1"/>
                </a:solidFill>
                <a:latin typeface="+mn-lt"/>
                <a:ea typeface="+mn-ea"/>
                <a:cs typeface="+mn-ea"/>
                <a:sym typeface="+mn-lt"/>
              </a:rPr>
              <a:t>在今天的地球上，我们的绿色屏障</a:t>
            </a:r>
            <a:r>
              <a:rPr lang="en-US" altLang="zh-CN" sz="1800" b="0" dirty="0">
                <a:solidFill>
                  <a:schemeClr val="tx1"/>
                </a:solidFill>
                <a:latin typeface="+mn-lt"/>
                <a:ea typeface="+mn-ea"/>
                <a:cs typeface="+mn-ea"/>
                <a:sym typeface="+mn-lt"/>
              </a:rPr>
              <a:t>——</a:t>
            </a:r>
            <a:r>
              <a:rPr lang="zh-CN" altLang="en-US" sz="1800" b="0" dirty="0">
                <a:solidFill>
                  <a:schemeClr val="tx1"/>
                </a:solidFill>
                <a:latin typeface="+mn-lt"/>
                <a:ea typeface="+mn-ea"/>
                <a:cs typeface="+mn-ea"/>
                <a:sym typeface="+mn-lt"/>
              </a:rPr>
              <a:t>森林正以平均每年</a:t>
            </a:r>
            <a:r>
              <a:rPr lang="en-US" altLang="zh-CN" sz="1800" b="0" dirty="0">
                <a:solidFill>
                  <a:schemeClr val="tx1"/>
                </a:solidFill>
                <a:latin typeface="+mn-lt"/>
                <a:ea typeface="+mn-ea"/>
                <a:cs typeface="+mn-ea"/>
                <a:sym typeface="+mn-lt"/>
              </a:rPr>
              <a:t>4000</a:t>
            </a:r>
            <a:r>
              <a:rPr lang="zh-CN" altLang="en-US" sz="1800" b="0" dirty="0">
                <a:solidFill>
                  <a:schemeClr val="tx1"/>
                </a:solidFill>
                <a:latin typeface="+mn-lt"/>
                <a:ea typeface="+mn-ea"/>
                <a:cs typeface="+mn-ea"/>
                <a:sym typeface="+mn-lt"/>
              </a:rPr>
              <a:t>平方公里的速度消失。</a:t>
            </a:r>
          </a:p>
        </p:txBody>
      </p:sp>
      <p:sp>
        <p:nvSpPr>
          <p:cNvPr id="18" name="文本框 17">
            <a:extLst>
              <a:ext uri="{FF2B5EF4-FFF2-40B4-BE49-F238E27FC236}">
                <a16:creationId xmlns:a16="http://schemas.microsoft.com/office/drawing/2014/main" id="{7B84184E-A378-43F6-8F94-92E75A531E9E}"/>
              </a:ext>
            </a:extLst>
          </p:cNvPr>
          <p:cNvSpPr txBox="1"/>
          <p:nvPr/>
        </p:nvSpPr>
        <p:spPr>
          <a:xfrm>
            <a:off x="5405774" y="3956980"/>
            <a:ext cx="2276585" cy="461665"/>
          </a:xfrm>
          <a:prstGeom prst="rect">
            <a:avLst/>
          </a:prstGeom>
        </p:spPr>
        <p:txBody>
          <a:bodyPr wrap="none">
            <a:spAutoFit/>
          </a:bodyPr>
          <a:lstStyle>
            <a:defPPr>
              <a:defRPr lang="zh-CN"/>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gradFill>
                  <a:gsLst>
                    <a:gs pos="0">
                      <a:srgbClr val="5AD387"/>
                    </a:gs>
                    <a:gs pos="84000">
                      <a:srgbClr val="00478A"/>
                    </a:gs>
                  </a:gsLst>
                  <a:lin ang="9600000" scaled="0"/>
                </a:gradFill>
                <a:effectLst/>
                <a:uLnTx/>
                <a:uFillTx/>
                <a:latin typeface="字魂160号-檀宋" panose="00000500000000000000" pitchFamily="2" charset="-122"/>
                <a:ea typeface="字魂160号-檀宋" panose="00000500000000000000" pitchFamily="2" charset="-122"/>
              </a:defRPr>
            </a:lvl1pPr>
          </a:lstStyle>
          <a:p>
            <a:r>
              <a:rPr lang="en-US" altLang="zh-CN" sz="2400" b="0" dirty="0">
                <a:solidFill>
                  <a:srgbClr val="013B9E"/>
                </a:solidFill>
                <a:latin typeface="+mn-lt"/>
                <a:ea typeface="+mn-ea"/>
                <a:cs typeface="+mn-ea"/>
                <a:sym typeface="+mn-lt"/>
              </a:rPr>
              <a:t>/ </a:t>
            </a:r>
            <a:r>
              <a:rPr lang="zh-CN" altLang="en-US" sz="2400" b="0" dirty="0">
                <a:solidFill>
                  <a:srgbClr val="013B9E"/>
                </a:solidFill>
                <a:latin typeface="+mn-lt"/>
                <a:ea typeface="+mn-ea"/>
                <a:cs typeface="+mn-ea"/>
                <a:sym typeface="+mn-lt"/>
              </a:rPr>
              <a:t>土地荒漠化　</a:t>
            </a:r>
          </a:p>
        </p:txBody>
      </p:sp>
      <p:sp>
        <p:nvSpPr>
          <p:cNvPr id="19" name="文本框 18">
            <a:extLst>
              <a:ext uri="{FF2B5EF4-FFF2-40B4-BE49-F238E27FC236}">
                <a16:creationId xmlns:a16="http://schemas.microsoft.com/office/drawing/2014/main" id="{92CC8B3D-1F3C-45D7-B084-D8E9B7CF83A7}"/>
              </a:ext>
            </a:extLst>
          </p:cNvPr>
          <p:cNvSpPr txBox="1"/>
          <p:nvPr/>
        </p:nvSpPr>
        <p:spPr>
          <a:xfrm>
            <a:off x="5405774" y="4418645"/>
            <a:ext cx="4818748" cy="1338828"/>
          </a:xfrm>
          <a:prstGeom prst="rect">
            <a:avLst/>
          </a:prstGeom>
          <a:noFill/>
        </p:spPr>
        <p:txBody>
          <a:bodyPr wrap="square" rtlCol="0">
            <a:spAutoFit/>
          </a:bodyPr>
          <a:lstStyle>
            <a:defPPr>
              <a:defRPr lang="zh-CN"/>
            </a:defPPr>
            <a:lvl1pPr algn="just">
              <a:lnSpc>
                <a:spcPct val="150000"/>
              </a:lnSpc>
              <a:defRPr sz="2400" b="1">
                <a:solidFill>
                  <a:srgbClr val="4B977F"/>
                </a:solidFill>
                <a:latin typeface="思源宋体 CN" panose="02020700000000000000" pitchFamily="18" charset="-122"/>
                <a:ea typeface="思源宋体 CN" panose="02020700000000000000" pitchFamily="18" charset="-122"/>
              </a:defRPr>
            </a:lvl1pPr>
          </a:lstStyle>
          <a:p>
            <a:r>
              <a:rPr lang="zh-CN" altLang="en-US" sz="1800" b="0" dirty="0">
                <a:solidFill>
                  <a:schemeClr val="tx1"/>
                </a:solidFill>
                <a:latin typeface="+mn-lt"/>
                <a:ea typeface="+mn-ea"/>
                <a:cs typeface="+mn-ea"/>
                <a:sym typeface="+mn-lt"/>
              </a:rPr>
              <a:t>全球陆地面积占</a:t>
            </a:r>
            <a:r>
              <a:rPr lang="en-US" altLang="zh-CN" sz="1800" b="0" dirty="0">
                <a:solidFill>
                  <a:schemeClr val="tx1"/>
                </a:solidFill>
                <a:latin typeface="+mn-lt"/>
                <a:ea typeface="+mn-ea"/>
                <a:cs typeface="+mn-ea"/>
                <a:sym typeface="+mn-lt"/>
              </a:rPr>
              <a:t>60%</a:t>
            </a:r>
            <a:r>
              <a:rPr lang="zh-CN" altLang="en-US" sz="1800" b="0" dirty="0">
                <a:solidFill>
                  <a:schemeClr val="tx1"/>
                </a:solidFill>
                <a:latin typeface="+mn-lt"/>
                <a:ea typeface="+mn-ea"/>
                <a:cs typeface="+mn-ea"/>
                <a:sym typeface="+mn-lt"/>
              </a:rPr>
              <a:t>，其中沙漠和沙漠化面积</a:t>
            </a:r>
            <a:r>
              <a:rPr lang="en-US" altLang="zh-CN" sz="1800" b="0" dirty="0">
                <a:solidFill>
                  <a:schemeClr val="tx1"/>
                </a:solidFill>
                <a:latin typeface="+mn-lt"/>
                <a:ea typeface="+mn-ea"/>
                <a:cs typeface="+mn-ea"/>
                <a:sym typeface="+mn-lt"/>
              </a:rPr>
              <a:t>29%</a:t>
            </a:r>
            <a:r>
              <a:rPr lang="zh-CN" altLang="en-US" sz="1800" b="0" dirty="0">
                <a:solidFill>
                  <a:schemeClr val="tx1"/>
                </a:solidFill>
                <a:latin typeface="+mn-lt"/>
                <a:ea typeface="+mn-ea"/>
                <a:cs typeface="+mn-ea"/>
                <a:sym typeface="+mn-lt"/>
              </a:rPr>
              <a:t>。每年有</a:t>
            </a:r>
            <a:r>
              <a:rPr lang="en-US" altLang="zh-CN" sz="1800" b="0" dirty="0">
                <a:solidFill>
                  <a:schemeClr val="tx1"/>
                </a:solidFill>
                <a:latin typeface="+mn-lt"/>
                <a:ea typeface="+mn-ea"/>
                <a:cs typeface="+mn-ea"/>
                <a:sym typeface="+mn-lt"/>
              </a:rPr>
              <a:t>600</a:t>
            </a:r>
            <a:r>
              <a:rPr lang="zh-CN" altLang="en-US" sz="1800" b="0" dirty="0">
                <a:solidFill>
                  <a:schemeClr val="tx1"/>
                </a:solidFill>
                <a:latin typeface="+mn-lt"/>
                <a:ea typeface="+mn-ea"/>
                <a:cs typeface="+mn-ea"/>
                <a:sym typeface="+mn-lt"/>
              </a:rPr>
              <a:t>万公顷的土地变成沙漠。经济损失每年</a:t>
            </a:r>
            <a:r>
              <a:rPr lang="en-US" altLang="zh-CN" sz="1800" b="0" dirty="0">
                <a:solidFill>
                  <a:schemeClr val="tx1"/>
                </a:solidFill>
                <a:latin typeface="+mn-lt"/>
                <a:ea typeface="+mn-ea"/>
                <a:cs typeface="+mn-ea"/>
                <a:sym typeface="+mn-lt"/>
              </a:rPr>
              <a:t>423</a:t>
            </a:r>
            <a:r>
              <a:rPr lang="zh-CN" altLang="en-US" sz="1800" b="0" dirty="0">
                <a:solidFill>
                  <a:schemeClr val="tx1"/>
                </a:solidFill>
                <a:latin typeface="+mn-lt"/>
                <a:ea typeface="+mn-ea"/>
                <a:cs typeface="+mn-ea"/>
                <a:sym typeface="+mn-lt"/>
              </a:rPr>
              <a:t>亿美元。</a:t>
            </a:r>
          </a:p>
        </p:txBody>
      </p:sp>
    </p:spTree>
    <p:extLst>
      <p:ext uri="{BB962C8B-B14F-4D97-AF65-F5344CB8AC3E}">
        <p14:creationId xmlns:p14="http://schemas.microsoft.com/office/powerpoint/2010/main" val="254787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anim calcmode="lin" valueType="num">
                                      <p:cBhvr>
                                        <p:cTn id="19" dur="500" fill="hold"/>
                                        <p:tgtEl>
                                          <p:spTgt spid="18"/>
                                        </p:tgtEl>
                                        <p:attrNameLst>
                                          <p:attrName>ppt_x</p:attrName>
                                        </p:attrNameLst>
                                      </p:cBhvr>
                                      <p:tavLst>
                                        <p:tav tm="0">
                                          <p:val>
                                            <p:strVal val="#ppt_x"/>
                                          </p:val>
                                        </p:tav>
                                        <p:tav tm="100000">
                                          <p:val>
                                            <p:strVal val="#ppt_x"/>
                                          </p:val>
                                        </p:tav>
                                      </p:tavLst>
                                    </p:anim>
                                    <p:anim calcmode="lin" valueType="num">
                                      <p:cBhvr>
                                        <p:cTn id="20" dur="500" fill="hold"/>
                                        <p:tgtEl>
                                          <p:spTgt spid="1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2D5EB03-32DE-4653-B8F1-ADB2F116EEAE}"/>
              </a:ext>
            </a:extLst>
          </p:cNvPr>
          <p:cNvSpPr/>
          <p:nvPr/>
        </p:nvSpPr>
        <p:spPr>
          <a:xfrm>
            <a:off x="709780" y="432104"/>
            <a:ext cx="10772440" cy="599379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 name="组合 5">
            <a:extLst>
              <a:ext uri="{FF2B5EF4-FFF2-40B4-BE49-F238E27FC236}">
                <a16:creationId xmlns:a16="http://schemas.microsoft.com/office/drawing/2014/main" id="{1943B38E-F7C1-4FFE-A790-DF5DDB5538F4}"/>
              </a:ext>
            </a:extLst>
          </p:cNvPr>
          <p:cNvGrpSpPr/>
          <p:nvPr/>
        </p:nvGrpSpPr>
        <p:grpSpPr>
          <a:xfrm>
            <a:off x="962587" y="597108"/>
            <a:ext cx="633187" cy="542470"/>
            <a:chOff x="1175145" y="1614716"/>
            <a:chExt cx="633187" cy="542470"/>
          </a:xfrm>
        </p:grpSpPr>
        <p:sp>
          <p:nvSpPr>
            <p:cNvPr id="7" name="半闭框 6">
              <a:extLst>
                <a:ext uri="{FF2B5EF4-FFF2-40B4-BE49-F238E27FC236}">
                  <a16:creationId xmlns:a16="http://schemas.microsoft.com/office/drawing/2014/main" id="{CE0808BA-7B4B-4AFE-A2C5-4AAF138C701C}"/>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半闭框 7">
              <a:extLst>
                <a:ext uri="{FF2B5EF4-FFF2-40B4-BE49-F238E27FC236}">
                  <a16:creationId xmlns:a16="http://schemas.microsoft.com/office/drawing/2014/main" id="{EC5DB693-525F-48F7-90BF-D28970296B37}"/>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 name="组合 8">
            <a:extLst>
              <a:ext uri="{FF2B5EF4-FFF2-40B4-BE49-F238E27FC236}">
                <a16:creationId xmlns:a16="http://schemas.microsoft.com/office/drawing/2014/main" id="{990F0714-F5FD-448E-82CA-0739E62D40A1}"/>
              </a:ext>
            </a:extLst>
          </p:cNvPr>
          <p:cNvGrpSpPr/>
          <p:nvPr/>
        </p:nvGrpSpPr>
        <p:grpSpPr>
          <a:xfrm flipH="1" flipV="1">
            <a:off x="10566778" y="5699765"/>
            <a:ext cx="633187" cy="542470"/>
            <a:chOff x="1175145" y="1614716"/>
            <a:chExt cx="633187" cy="542470"/>
          </a:xfrm>
        </p:grpSpPr>
        <p:sp>
          <p:nvSpPr>
            <p:cNvPr id="10" name="半闭框 9">
              <a:extLst>
                <a:ext uri="{FF2B5EF4-FFF2-40B4-BE49-F238E27FC236}">
                  <a16:creationId xmlns:a16="http://schemas.microsoft.com/office/drawing/2014/main" id="{066E082E-47AF-4342-9B90-B8538A3F000A}"/>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半闭框 10">
              <a:extLst>
                <a:ext uri="{FF2B5EF4-FFF2-40B4-BE49-F238E27FC236}">
                  <a16:creationId xmlns:a16="http://schemas.microsoft.com/office/drawing/2014/main" id="{2640C8B1-D7CB-4D61-85FE-17E147AE87CE}"/>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3" name="文本框 12">
            <a:extLst>
              <a:ext uri="{FF2B5EF4-FFF2-40B4-BE49-F238E27FC236}">
                <a16:creationId xmlns:a16="http://schemas.microsoft.com/office/drawing/2014/main" id="{0CA6B802-1ED6-411B-A306-3D4753E91C93}"/>
              </a:ext>
            </a:extLst>
          </p:cNvPr>
          <p:cNvSpPr txBox="1"/>
          <p:nvPr/>
        </p:nvSpPr>
        <p:spPr>
          <a:xfrm>
            <a:off x="1076887" y="712962"/>
            <a:ext cx="530615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effectLst/>
                <a:uLnTx/>
                <a:uFillTx/>
                <a:cs typeface="+mn-ea"/>
                <a:sym typeface="+mn-lt"/>
              </a:rPr>
              <a:t>地球环境问题 </a:t>
            </a:r>
            <a:r>
              <a:rPr kumimoji="0" lang="en-US" altLang="zh-CN" sz="1600" b="1" i="0" u="none" strike="noStrike" kern="1200" cap="none" spc="0" normalizeH="0" baseline="0" noProof="0" dirty="0">
                <a:ln>
                  <a:noFill/>
                </a:ln>
                <a:solidFill>
                  <a:srgbClr val="013B9E"/>
                </a:solidFill>
                <a:effectLst/>
                <a:uLnTx/>
                <a:uFillTx/>
                <a:cs typeface="+mn-ea"/>
                <a:sym typeface="+mn-lt"/>
              </a:rPr>
              <a:t>TH E EARTH  DAY</a:t>
            </a:r>
            <a:endParaRPr kumimoji="0" lang="zh-CN" altLang="en-US" sz="2000" b="0" i="0" u="none" strike="noStrike" kern="1200" cap="none" spc="0" normalizeH="0" baseline="0" noProof="0" dirty="0">
              <a:ln>
                <a:noFill/>
              </a:ln>
              <a:solidFill>
                <a:srgbClr val="013B9E"/>
              </a:solidFill>
              <a:effectLst/>
              <a:uLnTx/>
              <a:uFillTx/>
              <a:cs typeface="+mn-ea"/>
              <a:sym typeface="+mn-lt"/>
            </a:endParaRPr>
          </a:p>
        </p:txBody>
      </p:sp>
      <p:pic>
        <p:nvPicPr>
          <p:cNvPr id="14" name="图片 13">
            <a:extLst>
              <a:ext uri="{FF2B5EF4-FFF2-40B4-BE49-F238E27FC236}">
                <a16:creationId xmlns:a16="http://schemas.microsoft.com/office/drawing/2014/main" id="{9F0B2990-B39E-4713-9939-AC87942E636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017119" y="1693189"/>
            <a:ext cx="2593732" cy="2593730"/>
          </a:xfrm>
          <a:prstGeom prst="rect">
            <a:avLst/>
          </a:prstGeom>
          <a:effectLst>
            <a:outerShdw blurRad="50800" dist="38100" dir="2700000" algn="tl" rotWithShape="0">
              <a:prstClr val="black">
                <a:alpha val="40000"/>
              </a:prstClr>
            </a:outerShdw>
          </a:effectLst>
        </p:spPr>
      </p:pic>
      <p:grpSp>
        <p:nvGrpSpPr>
          <p:cNvPr id="15" name="组合 14">
            <a:extLst>
              <a:ext uri="{FF2B5EF4-FFF2-40B4-BE49-F238E27FC236}">
                <a16:creationId xmlns:a16="http://schemas.microsoft.com/office/drawing/2014/main" id="{58E24329-D06D-48F3-B486-5680C4544F91}"/>
              </a:ext>
            </a:extLst>
          </p:cNvPr>
          <p:cNvGrpSpPr/>
          <p:nvPr/>
        </p:nvGrpSpPr>
        <p:grpSpPr>
          <a:xfrm>
            <a:off x="1531487" y="2004585"/>
            <a:ext cx="6237060" cy="2357515"/>
            <a:chOff x="2261937" y="1851953"/>
            <a:chExt cx="8663237" cy="2610134"/>
          </a:xfrm>
        </p:grpSpPr>
        <p:sp>
          <p:nvSpPr>
            <p:cNvPr id="16" name="文本框 15">
              <a:extLst>
                <a:ext uri="{FF2B5EF4-FFF2-40B4-BE49-F238E27FC236}">
                  <a16:creationId xmlns:a16="http://schemas.microsoft.com/office/drawing/2014/main" id="{D0CC00D1-A7C8-4A21-80D9-0BB392E2A59D}"/>
                </a:ext>
              </a:extLst>
            </p:cNvPr>
            <p:cNvSpPr txBox="1"/>
            <p:nvPr/>
          </p:nvSpPr>
          <p:spPr>
            <a:xfrm>
              <a:off x="2446888" y="1955376"/>
              <a:ext cx="8354462" cy="2402332"/>
            </a:xfrm>
            <a:prstGeom prst="rect">
              <a:avLst/>
            </a:prstGeom>
            <a:noFill/>
          </p:spPr>
          <p:txBody>
            <a:bodyPr wrap="square" rtlCol="0">
              <a:spAutoFit/>
            </a:bodyPr>
            <a:lstStyle>
              <a:defPPr>
                <a:defRPr lang="zh-CN"/>
              </a:defPPr>
              <a:lvl1pPr algn="just">
                <a:lnSpc>
                  <a:spcPct val="150000"/>
                </a:lnSpc>
                <a:defRPr sz="2400" b="1">
                  <a:solidFill>
                    <a:srgbClr val="4B977F"/>
                  </a:solidFill>
                  <a:latin typeface="思源宋体 CN" panose="02020700000000000000" pitchFamily="18" charset="-122"/>
                  <a:ea typeface="思源宋体 CN" panose="02020700000000000000" pitchFamily="18" charset="-122"/>
                </a:defRPr>
              </a:lvl1pPr>
            </a:lstStyle>
            <a:p>
              <a:r>
                <a:rPr lang="zh-CN" altLang="en-US" sz="1800" b="0" dirty="0">
                  <a:solidFill>
                    <a:schemeClr val="tx1"/>
                  </a:solidFill>
                  <a:latin typeface="+mn-lt"/>
                  <a:ea typeface="+mn-ea"/>
                  <a:cs typeface="+mn-ea"/>
                  <a:sym typeface="+mn-lt"/>
                </a:rPr>
                <a:t>地球上的各种生物及其生态系统受到了极大的冲击，生物多样性也受到了很大的损害。有关学者估计，世界上每年至少有</a:t>
              </a:r>
              <a:r>
                <a:rPr lang="en-US" altLang="zh-CN" sz="1800" b="0" dirty="0">
                  <a:solidFill>
                    <a:schemeClr val="tx1"/>
                  </a:solidFill>
                  <a:latin typeface="+mn-lt"/>
                  <a:ea typeface="+mn-ea"/>
                  <a:cs typeface="+mn-ea"/>
                  <a:sym typeface="+mn-lt"/>
                </a:rPr>
                <a:t>5</a:t>
              </a:r>
              <a:r>
                <a:rPr lang="zh-CN" altLang="en-US" sz="1800" b="0" dirty="0">
                  <a:solidFill>
                    <a:schemeClr val="tx1"/>
                  </a:solidFill>
                  <a:latin typeface="+mn-lt"/>
                  <a:ea typeface="+mn-ea"/>
                  <a:cs typeface="+mn-ea"/>
                  <a:sym typeface="+mn-lt"/>
                </a:rPr>
                <a:t>万种生物物种灭绝，平均每天灭绝的物种达</a:t>
              </a:r>
              <a:r>
                <a:rPr lang="en-US" altLang="zh-CN" sz="1800" b="0" dirty="0">
                  <a:solidFill>
                    <a:schemeClr val="tx1"/>
                  </a:solidFill>
                  <a:latin typeface="+mn-lt"/>
                  <a:ea typeface="+mn-ea"/>
                  <a:cs typeface="+mn-ea"/>
                  <a:sym typeface="+mn-lt"/>
                </a:rPr>
                <a:t>140</a:t>
              </a:r>
              <a:r>
                <a:rPr lang="zh-CN" altLang="en-US" sz="1800" b="0" dirty="0">
                  <a:solidFill>
                    <a:schemeClr val="tx1"/>
                  </a:solidFill>
                  <a:latin typeface="+mn-lt"/>
                  <a:ea typeface="+mn-ea"/>
                  <a:cs typeface="+mn-ea"/>
                  <a:sym typeface="+mn-lt"/>
                </a:rPr>
                <a:t>个，估计到</a:t>
              </a:r>
              <a:r>
                <a:rPr lang="en-US" altLang="zh-CN" sz="1800" b="0" dirty="0">
                  <a:solidFill>
                    <a:schemeClr val="tx1"/>
                  </a:solidFill>
                  <a:latin typeface="+mn-lt"/>
                  <a:ea typeface="+mn-ea"/>
                  <a:cs typeface="+mn-ea"/>
                  <a:sym typeface="+mn-lt"/>
                </a:rPr>
                <a:t>21</a:t>
              </a:r>
              <a:r>
                <a:rPr lang="zh-CN" altLang="en-US" sz="1800" b="0" dirty="0">
                  <a:solidFill>
                    <a:schemeClr val="tx1"/>
                  </a:solidFill>
                  <a:latin typeface="+mn-lt"/>
                  <a:ea typeface="+mn-ea"/>
                  <a:cs typeface="+mn-ea"/>
                  <a:sym typeface="+mn-lt"/>
                </a:rPr>
                <a:t>世纪初，全世界野生生物的损失可达其总数的</a:t>
              </a:r>
              <a:r>
                <a:rPr lang="en-US" altLang="zh-CN" sz="1800" b="0" dirty="0">
                  <a:solidFill>
                    <a:schemeClr val="tx1"/>
                  </a:solidFill>
                  <a:latin typeface="+mn-lt"/>
                  <a:ea typeface="+mn-ea"/>
                  <a:cs typeface="+mn-ea"/>
                  <a:sym typeface="+mn-lt"/>
                </a:rPr>
                <a:t>15%~30%</a:t>
              </a:r>
              <a:r>
                <a:rPr lang="zh-CN" altLang="en-US" sz="1800" b="0" dirty="0">
                  <a:solidFill>
                    <a:schemeClr val="tx1"/>
                  </a:solidFill>
                  <a:latin typeface="+mn-lt"/>
                  <a:ea typeface="+mn-ea"/>
                  <a:cs typeface="+mn-ea"/>
                  <a:sym typeface="+mn-lt"/>
                </a:rPr>
                <a:t>。</a:t>
              </a:r>
            </a:p>
          </p:txBody>
        </p:sp>
        <p:sp>
          <p:nvSpPr>
            <p:cNvPr id="17" name="矩形: 圆角 16">
              <a:extLst>
                <a:ext uri="{FF2B5EF4-FFF2-40B4-BE49-F238E27FC236}">
                  <a16:creationId xmlns:a16="http://schemas.microsoft.com/office/drawing/2014/main" id="{A8252FAB-C105-440A-9BD8-1F768EF9CB0A}"/>
                </a:ext>
              </a:extLst>
            </p:cNvPr>
            <p:cNvSpPr/>
            <p:nvPr/>
          </p:nvSpPr>
          <p:spPr>
            <a:xfrm>
              <a:off x="2261937" y="1851953"/>
              <a:ext cx="8663237" cy="2610134"/>
            </a:xfrm>
            <a:prstGeom prst="roundRect">
              <a:avLst>
                <a:gd name="adj" fmla="val 10460"/>
              </a:avLst>
            </a:prstGeom>
            <a:noFill/>
            <a:ln w="19050">
              <a:solidFill>
                <a:srgbClr val="013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CBD5EE1B-455F-4039-9D8E-8F16EC1F4425}"/>
              </a:ext>
            </a:extLst>
          </p:cNvPr>
          <p:cNvGrpSpPr/>
          <p:nvPr/>
        </p:nvGrpSpPr>
        <p:grpSpPr>
          <a:xfrm>
            <a:off x="1531487" y="4499811"/>
            <a:ext cx="9393687" cy="1449242"/>
            <a:chOff x="1531487" y="4499811"/>
            <a:chExt cx="9393687" cy="1449242"/>
          </a:xfrm>
        </p:grpSpPr>
        <p:sp>
          <p:nvSpPr>
            <p:cNvPr id="19" name="文本框 18">
              <a:extLst>
                <a:ext uri="{FF2B5EF4-FFF2-40B4-BE49-F238E27FC236}">
                  <a16:creationId xmlns:a16="http://schemas.microsoft.com/office/drawing/2014/main" id="{70E7BCF4-02D7-496F-BB95-457F60ED2B78}"/>
                </a:ext>
              </a:extLst>
            </p:cNvPr>
            <p:cNvSpPr txBox="1"/>
            <p:nvPr/>
          </p:nvSpPr>
          <p:spPr>
            <a:xfrm>
              <a:off x="1627739" y="4545761"/>
              <a:ext cx="9173612" cy="1338828"/>
            </a:xfrm>
            <a:prstGeom prst="rect">
              <a:avLst/>
            </a:prstGeom>
            <a:noFill/>
          </p:spPr>
          <p:txBody>
            <a:bodyPr wrap="square" rtlCol="0">
              <a:spAutoFit/>
            </a:bodyPr>
            <a:lstStyle>
              <a:defPPr>
                <a:defRPr lang="zh-CN"/>
              </a:defPPr>
              <a:lvl1pPr algn="just">
                <a:lnSpc>
                  <a:spcPct val="150000"/>
                </a:lnSpc>
                <a:defRPr sz="2400" b="1">
                  <a:solidFill>
                    <a:srgbClr val="4B977F"/>
                  </a:solidFill>
                  <a:latin typeface="思源宋体 CN" panose="02020700000000000000" pitchFamily="18" charset="-122"/>
                  <a:ea typeface="思源宋体 CN" panose="02020700000000000000" pitchFamily="18" charset="-122"/>
                </a:defRPr>
              </a:lvl1pPr>
            </a:lstStyle>
            <a:p>
              <a:r>
                <a:rPr lang="zh-CN" altLang="en-US" sz="1800" b="0" dirty="0">
                  <a:solidFill>
                    <a:schemeClr val="tx1"/>
                  </a:solidFill>
                  <a:latin typeface="+mn-lt"/>
                  <a:ea typeface="+mn-ea"/>
                  <a:cs typeface="+mn-ea"/>
                  <a:sym typeface="+mn-lt"/>
                </a:rPr>
                <a:t>酸雨是指大气降水中酸碱度（</a:t>
              </a:r>
              <a:r>
                <a:rPr lang="en-US" altLang="zh-CN" sz="1800" b="0" dirty="0">
                  <a:solidFill>
                    <a:schemeClr val="tx1"/>
                  </a:solidFill>
                  <a:latin typeface="+mn-lt"/>
                  <a:ea typeface="+mn-ea"/>
                  <a:cs typeface="+mn-ea"/>
                  <a:sym typeface="+mn-lt"/>
                </a:rPr>
                <a:t>PH</a:t>
              </a:r>
              <a:r>
                <a:rPr lang="zh-CN" altLang="en-US" sz="1800" b="0" dirty="0">
                  <a:solidFill>
                    <a:schemeClr val="tx1"/>
                  </a:solidFill>
                  <a:latin typeface="+mn-lt"/>
                  <a:ea typeface="+mn-ea"/>
                  <a:cs typeface="+mn-ea"/>
                  <a:sym typeface="+mn-lt"/>
                </a:rPr>
                <a:t>值）低于</a:t>
              </a:r>
              <a:r>
                <a:rPr lang="en-US" altLang="zh-CN" sz="1800" b="0" dirty="0">
                  <a:solidFill>
                    <a:schemeClr val="tx1"/>
                  </a:solidFill>
                  <a:latin typeface="+mn-lt"/>
                  <a:ea typeface="+mn-ea"/>
                  <a:cs typeface="+mn-ea"/>
                  <a:sym typeface="+mn-lt"/>
                </a:rPr>
                <a:t>5.6</a:t>
              </a:r>
              <a:r>
                <a:rPr lang="zh-CN" altLang="en-US" sz="1800" b="0" dirty="0">
                  <a:solidFill>
                    <a:schemeClr val="tx1"/>
                  </a:solidFill>
                  <a:latin typeface="+mn-lt"/>
                  <a:ea typeface="+mn-ea"/>
                  <a:cs typeface="+mn-ea"/>
                  <a:sym typeface="+mn-lt"/>
                </a:rPr>
                <a:t>的雨、雪或其他形式的降水。这是大气污染的一种表现。 酸雨对人类环境的影响是多方面的</a:t>
              </a:r>
              <a:r>
                <a:rPr lang="en-US" altLang="zh-CN" sz="1800" b="0" dirty="0">
                  <a:solidFill>
                    <a:schemeClr val="tx1"/>
                  </a:solidFill>
                  <a:latin typeface="+mn-lt"/>
                  <a:ea typeface="+mn-ea"/>
                  <a:cs typeface="+mn-ea"/>
                  <a:sym typeface="+mn-lt"/>
                </a:rPr>
                <a:t>.</a:t>
              </a:r>
              <a:r>
                <a:rPr lang="zh-CN" altLang="en-US" sz="1800" b="0" dirty="0">
                  <a:solidFill>
                    <a:schemeClr val="tx1"/>
                  </a:solidFill>
                  <a:latin typeface="+mn-lt"/>
                  <a:ea typeface="+mn-ea"/>
                  <a:cs typeface="+mn-ea"/>
                  <a:sym typeface="+mn-lt"/>
                </a:rPr>
                <a:t>世界已有三大酸雨区。中国华南酸雨区是唯一尚未治理的。</a:t>
              </a:r>
            </a:p>
          </p:txBody>
        </p:sp>
        <p:sp>
          <p:nvSpPr>
            <p:cNvPr id="20" name="矩形: 圆角 19">
              <a:extLst>
                <a:ext uri="{FF2B5EF4-FFF2-40B4-BE49-F238E27FC236}">
                  <a16:creationId xmlns:a16="http://schemas.microsoft.com/office/drawing/2014/main" id="{D310E8CE-F851-4B1B-AE5C-FC272428A44F}"/>
                </a:ext>
              </a:extLst>
            </p:cNvPr>
            <p:cNvSpPr/>
            <p:nvPr/>
          </p:nvSpPr>
          <p:spPr>
            <a:xfrm>
              <a:off x="1531487" y="4499811"/>
              <a:ext cx="9393687" cy="1449242"/>
            </a:xfrm>
            <a:prstGeom prst="roundRect">
              <a:avLst>
                <a:gd name="adj" fmla="val 10460"/>
              </a:avLst>
            </a:prstGeom>
            <a:noFill/>
            <a:ln w="19050">
              <a:solidFill>
                <a:srgbClr val="013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385245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2D5EB03-32DE-4653-B8F1-ADB2F116EEAE}"/>
              </a:ext>
            </a:extLst>
          </p:cNvPr>
          <p:cNvSpPr/>
          <p:nvPr/>
        </p:nvSpPr>
        <p:spPr>
          <a:xfrm>
            <a:off x="709780" y="432104"/>
            <a:ext cx="10772440" cy="599379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1943B38E-F7C1-4FFE-A790-DF5DDB5538F4}"/>
              </a:ext>
            </a:extLst>
          </p:cNvPr>
          <p:cNvGrpSpPr/>
          <p:nvPr/>
        </p:nvGrpSpPr>
        <p:grpSpPr>
          <a:xfrm>
            <a:off x="962587" y="597108"/>
            <a:ext cx="633187" cy="542470"/>
            <a:chOff x="1175145" y="1614716"/>
            <a:chExt cx="633187" cy="542470"/>
          </a:xfrm>
        </p:grpSpPr>
        <p:sp>
          <p:nvSpPr>
            <p:cNvPr id="7" name="半闭框 6">
              <a:extLst>
                <a:ext uri="{FF2B5EF4-FFF2-40B4-BE49-F238E27FC236}">
                  <a16:creationId xmlns:a16="http://schemas.microsoft.com/office/drawing/2014/main" id="{CE0808BA-7B4B-4AFE-A2C5-4AAF138C701C}"/>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半闭框 7">
              <a:extLst>
                <a:ext uri="{FF2B5EF4-FFF2-40B4-BE49-F238E27FC236}">
                  <a16:creationId xmlns:a16="http://schemas.microsoft.com/office/drawing/2014/main" id="{EC5DB693-525F-48F7-90BF-D28970296B37}"/>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 name="组合 8">
            <a:extLst>
              <a:ext uri="{FF2B5EF4-FFF2-40B4-BE49-F238E27FC236}">
                <a16:creationId xmlns:a16="http://schemas.microsoft.com/office/drawing/2014/main" id="{990F0714-F5FD-448E-82CA-0739E62D40A1}"/>
              </a:ext>
            </a:extLst>
          </p:cNvPr>
          <p:cNvGrpSpPr/>
          <p:nvPr/>
        </p:nvGrpSpPr>
        <p:grpSpPr>
          <a:xfrm flipH="1" flipV="1">
            <a:off x="10566778" y="5699765"/>
            <a:ext cx="633187" cy="542470"/>
            <a:chOff x="1175145" y="1614716"/>
            <a:chExt cx="633187" cy="542470"/>
          </a:xfrm>
        </p:grpSpPr>
        <p:sp>
          <p:nvSpPr>
            <p:cNvPr id="10" name="半闭框 9">
              <a:extLst>
                <a:ext uri="{FF2B5EF4-FFF2-40B4-BE49-F238E27FC236}">
                  <a16:creationId xmlns:a16="http://schemas.microsoft.com/office/drawing/2014/main" id="{066E082E-47AF-4342-9B90-B8538A3F000A}"/>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半闭框 10">
              <a:extLst>
                <a:ext uri="{FF2B5EF4-FFF2-40B4-BE49-F238E27FC236}">
                  <a16:creationId xmlns:a16="http://schemas.microsoft.com/office/drawing/2014/main" id="{2640C8B1-D7CB-4D61-85FE-17E147AE87CE}"/>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3" name="文本框 12">
            <a:extLst>
              <a:ext uri="{FF2B5EF4-FFF2-40B4-BE49-F238E27FC236}">
                <a16:creationId xmlns:a16="http://schemas.microsoft.com/office/drawing/2014/main" id="{0CA6B802-1ED6-411B-A306-3D4753E91C93}"/>
              </a:ext>
            </a:extLst>
          </p:cNvPr>
          <p:cNvSpPr txBox="1"/>
          <p:nvPr/>
        </p:nvSpPr>
        <p:spPr>
          <a:xfrm>
            <a:off x="1076887" y="712962"/>
            <a:ext cx="530615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effectLst/>
                <a:uLnTx/>
                <a:uFillTx/>
                <a:cs typeface="+mn-ea"/>
                <a:sym typeface="+mn-lt"/>
              </a:rPr>
              <a:t>地球环境问题 </a:t>
            </a:r>
            <a:r>
              <a:rPr kumimoji="0" lang="en-US" altLang="zh-CN" sz="1600" b="1" i="0" u="none" strike="noStrike" kern="1200" cap="none" spc="0" normalizeH="0" baseline="0" noProof="0" dirty="0">
                <a:ln>
                  <a:noFill/>
                </a:ln>
                <a:solidFill>
                  <a:srgbClr val="013B9E"/>
                </a:solidFill>
                <a:effectLst/>
                <a:uLnTx/>
                <a:uFillTx/>
                <a:cs typeface="+mn-ea"/>
                <a:sym typeface="+mn-lt"/>
              </a:rPr>
              <a:t>TH E EARTH  DAY</a:t>
            </a:r>
            <a:endParaRPr kumimoji="0" lang="zh-CN" altLang="en-US" sz="2000" b="0" i="0" u="none" strike="noStrike" kern="1200" cap="none" spc="0" normalizeH="0" baseline="0" noProof="0" dirty="0">
              <a:ln>
                <a:noFill/>
              </a:ln>
              <a:solidFill>
                <a:srgbClr val="013B9E"/>
              </a:solidFill>
              <a:effectLst/>
              <a:uLnTx/>
              <a:uFillTx/>
              <a:cs typeface="+mn-ea"/>
              <a:sym typeface="+mn-lt"/>
            </a:endParaRPr>
          </a:p>
        </p:txBody>
      </p:sp>
      <p:sp>
        <p:nvSpPr>
          <p:cNvPr id="16" name="文本框 15">
            <a:extLst>
              <a:ext uri="{FF2B5EF4-FFF2-40B4-BE49-F238E27FC236}">
                <a16:creationId xmlns:a16="http://schemas.microsoft.com/office/drawing/2014/main" id="{F637E721-3E09-4434-A739-8A930184A87F}"/>
              </a:ext>
            </a:extLst>
          </p:cNvPr>
          <p:cNvSpPr txBox="1"/>
          <p:nvPr/>
        </p:nvSpPr>
        <p:spPr>
          <a:xfrm>
            <a:off x="6819900" y="2671788"/>
            <a:ext cx="3813338" cy="1754326"/>
          </a:xfrm>
          <a:prstGeom prst="rect">
            <a:avLst/>
          </a:prstGeom>
          <a:noFill/>
        </p:spPr>
        <p:txBody>
          <a:bodyPr wrap="square" rtlCol="0">
            <a:spAutoFit/>
          </a:bodyPr>
          <a:lstStyle>
            <a:defPPr>
              <a:defRPr lang="zh-CN"/>
            </a:defPPr>
            <a:lvl1pPr algn="just">
              <a:lnSpc>
                <a:spcPct val="150000"/>
              </a:lnSpc>
              <a:defRPr sz="2400" b="1">
                <a:solidFill>
                  <a:srgbClr val="4B977F"/>
                </a:solidFill>
                <a:latin typeface="思源宋体 CN" panose="02020700000000000000" pitchFamily="18" charset="-122"/>
                <a:ea typeface="思源宋体 CN" panose="02020700000000000000" pitchFamily="18" charset="-122"/>
              </a:defRPr>
            </a:lvl1pPr>
          </a:lstStyle>
          <a:p>
            <a:pPr algn="l"/>
            <a:r>
              <a:rPr lang="zh-CN" altLang="en-US" sz="1800" b="0" spc="300" dirty="0">
                <a:solidFill>
                  <a:schemeClr val="tx1"/>
                </a:solidFill>
                <a:latin typeface="+mn-lt"/>
                <a:ea typeface="+mn-ea"/>
                <a:cs typeface="+mn-ea"/>
                <a:sym typeface="+mn-lt"/>
              </a:rPr>
              <a:t>全球陆地面积占</a:t>
            </a:r>
            <a:r>
              <a:rPr lang="en-US" altLang="zh-CN" sz="1800" b="0" spc="300" dirty="0">
                <a:solidFill>
                  <a:schemeClr val="tx1"/>
                </a:solidFill>
                <a:latin typeface="+mn-lt"/>
                <a:ea typeface="+mn-ea"/>
                <a:cs typeface="+mn-ea"/>
                <a:sym typeface="+mn-lt"/>
              </a:rPr>
              <a:t>60%</a:t>
            </a:r>
            <a:r>
              <a:rPr lang="zh-CN" altLang="en-US" sz="1800" b="0" spc="300" dirty="0">
                <a:solidFill>
                  <a:schemeClr val="tx1"/>
                </a:solidFill>
                <a:latin typeface="+mn-lt"/>
                <a:ea typeface="+mn-ea"/>
                <a:cs typeface="+mn-ea"/>
                <a:sym typeface="+mn-lt"/>
              </a:rPr>
              <a:t>，其中沙漠和沙漠化面积</a:t>
            </a:r>
            <a:r>
              <a:rPr lang="en-US" altLang="zh-CN" sz="1800" b="0" spc="300" dirty="0">
                <a:solidFill>
                  <a:schemeClr val="tx1"/>
                </a:solidFill>
                <a:latin typeface="+mn-lt"/>
                <a:ea typeface="+mn-ea"/>
                <a:cs typeface="+mn-ea"/>
                <a:sym typeface="+mn-lt"/>
              </a:rPr>
              <a:t>29%</a:t>
            </a:r>
            <a:r>
              <a:rPr lang="zh-CN" altLang="en-US" sz="1800" b="0" spc="300" dirty="0">
                <a:solidFill>
                  <a:schemeClr val="tx1"/>
                </a:solidFill>
                <a:latin typeface="+mn-lt"/>
                <a:ea typeface="+mn-ea"/>
                <a:cs typeface="+mn-ea"/>
                <a:sym typeface="+mn-lt"/>
              </a:rPr>
              <a:t>。每年有</a:t>
            </a:r>
            <a:r>
              <a:rPr lang="en-US" altLang="zh-CN" sz="1800" b="0" spc="300" dirty="0">
                <a:solidFill>
                  <a:schemeClr val="tx1"/>
                </a:solidFill>
                <a:latin typeface="+mn-lt"/>
                <a:ea typeface="+mn-ea"/>
                <a:cs typeface="+mn-ea"/>
                <a:sym typeface="+mn-lt"/>
              </a:rPr>
              <a:t>600</a:t>
            </a:r>
            <a:r>
              <a:rPr lang="zh-CN" altLang="en-US" sz="1800" b="0" spc="300" dirty="0">
                <a:solidFill>
                  <a:schemeClr val="tx1"/>
                </a:solidFill>
                <a:latin typeface="+mn-lt"/>
                <a:ea typeface="+mn-ea"/>
                <a:cs typeface="+mn-ea"/>
                <a:sym typeface="+mn-lt"/>
              </a:rPr>
              <a:t>万公顷的土地变成沙漠。经济损失每年</a:t>
            </a:r>
            <a:r>
              <a:rPr lang="en-US" altLang="zh-CN" sz="1800" b="0" spc="300" dirty="0">
                <a:solidFill>
                  <a:schemeClr val="tx1"/>
                </a:solidFill>
                <a:latin typeface="+mn-lt"/>
                <a:ea typeface="+mn-ea"/>
                <a:cs typeface="+mn-ea"/>
                <a:sym typeface="+mn-lt"/>
              </a:rPr>
              <a:t>423</a:t>
            </a:r>
            <a:r>
              <a:rPr lang="zh-CN" altLang="en-US" sz="1800" b="0" spc="300" dirty="0">
                <a:solidFill>
                  <a:schemeClr val="tx1"/>
                </a:solidFill>
                <a:latin typeface="+mn-lt"/>
                <a:ea typeface="+mn-ea"/>
                <a:cs typeface="+mn-ea"/>
                <a:sym typeface="+mn-lt"/>
              </a:rPr>
              <a:t>亿美元。</a:t>
            </a:r>
          </a:p>
        </p:txBody>
      </p:sp>
      <p:pic>
        <p:nvPicPr>
          <p:cNvPr id="18" name="图片 17">
            <a:extLst>
              <a:ext uri="{FF2B5EF4-FFF2-40B4-BE49-F238E27FC236}">
                <a16:creationId xmlns:a16="http://schemas.microsoft.com/office/drawing/2014/main" id="{D9E95A99-4D71-4822-A1DF-A0864E2AE51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05364" y="571500"/>
            <a:ext cx="6203042" cy="6203042"/>
          </a:xfrm>
          <a:prstGeom prst="rect">
            <a:avLst/>
          </a:prstGeom>
        </p:spPr>
      </p:pic>
    </p:spTree>
    <p:extLst>
      <p:ext uri="{BB962C8B-B14F-4D97-AF65-F5344CB8AC3E}">
        <p14:creationId xmlns:p14="http://schemas.microsoft.com/office/powerpoint/2010/main" val="103223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88EF8BED-1962-4A6F-A152-A2509E7AF7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3" name="矩形 22">
            <a:extLst>
              <a:ext uri="{FF2B5EF4-FFF2-40B4-BE49-F238E27FC236}">
                <a16:creationId xmlns:a16="http://schemas.microsoft.com/office/drawing/2014/main" id="{6E247884-4D38-41A3-A8D7-82291FA7F1B5}"/>
              </a:ext>
            </a:extLst>
          </p:cNvPr>
          <p:cNvSpPr/>
          <p:nvPr/>
        </p:nvSpPr>
        <p:spPr>
          <a:xfrm>
            <a:off x="2094953" y="1790614"/>
            <a:ext cx="2877839"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PART 0</a:t>
            </a:r>
            <a:r>
              <a:rPr lang="en-US" altLang="zh-CN" sz="4400" b="1" noProof="0" dirty="0">
                <a:solidFill>
                  <a:schemeClr val="bg1"/>
                </a:solidFill>
                <a:effectLst>
                  <a:outerShdw blurRad="38100" dist="38100" dir="2700000" algn="tl">
                    <a:srgbClr val="000000">
                      <a:alpha val="43137"/>
                    </a:srgbClr>
                  </a:outerShdw>
                </a:effectLst>
                <a:cs typeface="+mn-ea"/>
                <a:sym typeface="+mn-lt"/>
              </a:rPr>
              <a:t>4</a:t>
            </a:r>
            <a:r>
              <a:rPr kumimoji="0" lang="en-US" altLang="zh-C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  </a:t>
            </a:r>
          </a:p>
        </p:txBody>
      </p:sp>
      <p:sp>
        <p:nvSpPr>
          <p:cNvPr id="24" name="文本框 23">
            <a:extLst>
              <a:ext uri="{FF2B5EF4-FFF2-40B4-BE49-F238E27FC236}">
                <a16:creationId xmlns:a16="http://schemas.microsoft.com/office/drawing/2014/main" id="{419FB3A5-D1EF-44CB-A714-C8FE34244908}"/>
              </a:ext>
            </a:extLst>
          </p:cNvPr>
          <p:cNvSpPr txBox="1"/>
          <p:nvPr/>
        </p:nvSpPr>
        <p:spPr>
          <a:xfrm>
            <a:off x="2094952" y="2444820"/>
            <a:ext cx="7125247"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保护地球从我做起</a:t>
            </a:r>
            <a:endParaRPr kumimoji="0" lang="zh-CN" altLang="en-US" sz="6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endParaRPr>
          </a:p>
        </p:txBody>
      </p:sp>
      <p:sp>
        <p:nvSpPr>
          <p:cNvPr id="25" name="文本框 24">
            <a:extLst>
              <a:ext uri="{FF2B5EF4-FFF2-40B4-BE49-F238E27FC236}">
                <a16:creationId xmlns:a16="http://schemas.microsoft.com/office/drawing/2014/main" id="{C7B98D1C-C105-41AB-91C7-8F0DC1030271}"/>
              </a:ext>
            </a:extLst>
          </p:cNvPr>
          <p:cNvSpPr txBox="1"/>
          <p:nvPr/>
        </p:nvSpPr>
        <p:spPr>
          <a:xfrm>
            <a:off x="2094953" y="3462136"/>
            <a:ext cx="5963892" cy="584775"/>
          </a:xfrm>
          <a:prstGeom prst="rect">
            <a:avLst/>
          </a:prstGeom>
          <a:noFill/>
        </p:spPr>
        <p:txBody>
          <a:bodyPr wrap="square" rtlCol="0">
            <a:spAutoFit/>
          </a:bodyPr>
          <a:lstStyle/>
          <a:p>
            <a:r>
              <a:rPr lang="zh-CN" altLang="en-US" sz="1600" spc="300" dirty="0">
                <a:solidFill>
                  <a:schemeClr val="bg1"/>
                </a:solidFill>
                <a:effectLst>
                  <a:outerShdw blurRad="38100" dist="38100" dir="2700000" algn="tl">
                    <a:srgbClr val="000000">
                      <a:alpha val="43137"/>
                    </a:srgbClr>
                  </a:outerShdw>
                </a:effectLst>
                <a:cs typeface="+mn-ea"/>
                <a:sym typeface="+mn-lt"/>
              </a:rPr>
              <a:t>点击此处输入内容点击此处输入内容点击此处输入内容点击此处输入内容</a:t>
            </a:r>
          </a:p>
        </p:txBody>
      </p:sp>
      <p:sp>
        <p:nvSpPr>
          <p:cNvPr id="26" name="矩形 25">
            <a:extLst>
              <a:ext uri="{FF2B5EF4-FFF2-40B4-BE49-F238E27FC236}">
                <a16:creationId xmlns:a16="http://schemas.microsoft.com/office/drawing/2014/main" id="{9141FB55-A24B-495C-9EC7-BC9BCD7E51F6}"/>
              </a:ext>
            </a:extLst>
          </p:cNvPr>
          <p:cNvSpPr/>
          <p:nvPr/>
        </p:nvSpPr>
        <p:spPr>
          <a:xfrm>
            <a:off x="370114" y="243114"/>
            <a:ext cx="11451772" cy="637177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a:extLst>
              <a:ext uri="{FF2B5EF4-FFF2-40B4-BE49-F238E27FC236}">
                <a16:creationId xmlns:a16="http://schemas.microsoft.com/office/drawing/2014/main" id="{12FD0970-877C-4793-9B1B-42C6F9E6973E}"/>
              </a:ext>
            </a:extLst>
          </p:cNvPr>
          <p:cNvGrpSpPr/>
          <p:nvPr/>
        </p:nvGrpSpPr>
        <p:grpSpPr>
          <a:xfrm>
            <a:off x="709780" y="504372"/>
            <a:ext cx="633187" cy="542470"/>
            <a:chOff x="1175145" y="1614716"/>
            <a:chExt cx="633187" cy="542470"/>
          </a:xfrm>
        </p:grpSpPr>
        <p:sp>
          <p:nvSpPr>
            <p:cNvPr id="28" name="半闭框 27">
              <a:extLst>
                <a:ext uri="{FF2B5EF4-FFF2-40B4-BE49-F238E27FC236}">
                  <a16:creationId xmlns:a16="http://schemas.microsoft.com/office/drawing/2014/main" id="{701802BE-C9F4-4A49-AE2F-78DC8EA089AB}"/>
                </a:ext>
              </a:extLst>
            </p:cNvPr>
            <p:cNvSpPr/>
            <p:nvPr/>
          </p:nvSpPr>
          <p:spPr>
            <a:xfrm>
              <a:off x="1289446" y="1714501"/>
              <a:ext cx="518886" cy="442685"/>
            </a:xfrm>
            <a:prstGeom prst="halfFrame">
              <a:avLst>
                <a:gd name="adj1" fmla="val 0"/>
                <a:gd name="adj2"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9" name="半闭框 28">
              <a:extLst>
                <a:ext uri="{FF2B5EF4-FFF2-40B4-BE49-F238E27FC236}">
                  <a16:creationId xmlns:a16="http://schemas.microsoft.com/office/drawing/2014/main" id="{BC4A2D4E-F2A5-4D14-8EC3-B8D53433D4A1}"/>
                </a:ext>
              </a:extLst>
            </p:cNvPr>
            <p:cNvSpPr/>
            <p:nvPr/>
          </p:nvSpPr>
          <p:spPr>
            <a:xfrm>
              <a:off x="1175145" y="1614716"/>
              <a:ext cx="518886" cy="442685"/>
            </a:xfrm>
            <a:prstGeom prst="halfFrame">
              <a:avLst>
                <a:gd name="adj1" fmla="val 0"/>
                <a:gd name="adj2"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2" name="椭圆 11">
            <a:extLst>
              <a:ext uri="{FF2B5EF4-FFF2-40B4-BE49-F238E27FC236}">
                <a16:creationId xmlns:a16="http://schemas.microsoft.com/office/drawing/2014/main" id="{9788FC17-145B-42C2-9BC4-CBB3D9053409}"/>
              </a:ext>
            </a:extLst>
          </p:cNvPr>
          <p:cNvSpPr/>
          <p:nvPr/>
        </p:nvSpPr>
        <p:spPr>
          <a:xfrm>
            <a:off x="948324" y="5658548"/>
            <a:ext cx="522515" cy="52251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3" name="直接连接符 12">
            <a:extLst>
              <a:ext uri="{FF2B5EF4-FFF2-40B4-BE49-F238E27FC236}">
                <a16:creationId xmlns:a16="http://schemas.microsoft.com/office/drawing/2014/main" id="{DDCEB88D-59D6-42B0-9AAE-A829448B80F0}"/>
              </a:ext>
            </a:extLst>
          </p:cNvPr>
          <p:cNvCxnSpPr>
            <a:cxnSpLocks/>
          </p:cNvCxnSpPr>
          <p:nvPr/>
        </p:nvCxnSpPr>
        <p:spPr>
          <a:xfrm flipH="1">
            <a:off x="688881" y="5943391"/>
            <a:ext cx="518886" cy="5188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5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2D5EB03-32DE-4653-B8F1-ADB2F116EEAE}"/>
              </a:ext>
            </a:extLst>
          </p:cNvPr>
          <p:cNvSpPr/>
          <p:nvPr/>
        </p:nvSpPr>
        <p:spPr>
          <a:xfrm>
            <a:off x="709780" y="432104"/>
            <a:ext cx="10772440" cy="599379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 name="组合 5">
            <a:extLst>
              <a:ext uri="{FF2B5EF4-FFF2-40B4-BE49-F238E27FC236}">
                <a16:creationId xmlns:a16="http://schemas.microsoft.com/office/drawing/2014/main" id="{1943B38E-F7C1-4FFE-A790-DF5DDB5538F4}"/>
              </a:ext>
            </a:extLst>
          </p:cNvPr>
          <p:cNvGrpSpPr/>
          <p:nvPr/>
        </p:nvGrpSpPr>
        <p:grpSpPr>
          <a:xfrm>
            <a:off x="962587" y="597108"/>
            <a:ext cx="633187" cy="542470"/>
            <a:chOff x="1175145" y="1614716"/>
            <a:chExt cx="633187" cy="542470"/>
          </a:xfrm>
        </p:grpSpPr>
        <p:sp>
          <p:nvSpPr>
            <p:cNvPr id="7" name="半闭框 6">
              <a:extLst>
                <a:ext uri="{FF2B5EF4-FFF2-40B4-BE49-F238E27FC236}">
                  <a16:creationId xmlns:a16="http://schemas.microsoft.com/office/drawing/2014/main" id="{CE0808BA-7B4B-4AFE-A2C5-4AAF138C701C}"/>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半闭框 7">
              <a:extLst>
                <a:ext uri="{FF2B5EF4-FFF2-40B4-BE49-F238E27FC236}">
                  <a16:creationId xmlns:a16="http://schemas.microsoft.com/office/drawing/2014/main" id="{EC5DB693-525F-48F7-90BF-D28970296B37}"/>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 name="组合 8">
            <a:extLst>
              <a:ext uri="{FF2B5EF4-FFF2-40B4-BE49-F238E27FC236}">
                <a16:creationId xmlns:a16="http://schemas.microsoft.com/office/drawing/2014/main" id="{990F0714-F5FD-448E-82CA-0739E62D40A1}"/>
              </a:ext>
            </a:extLst>
          </p:cNvPr>
          <p:cNvGrpSpPr/>
          <p:nvPr/>
        </p:nvGrpSpPr>
        <p:grpSpPr>
          <a:xfrm flipH="1" flipV="1">
            <a:off x="10566778" y="5699765"/>
            <a:ext cx="633187" cy="542470"/>
            <a:chOff x="1175145" y="1614716"/>
            <a:chExt cx="633187" cy="542470"/>
          </a:xfrm>
        </p:grpSpPr>
        <p:sp>
          <p:nvSpPr>
            <p:cNvPr id="10" name="半闭框 9">
              <a:extLst>
                <a:ext uri="{FF2B5EF4-FFF2-40B4-BE49-F238E27FC236}">
                  <a16:creationId xmlns:a16="http://schemas.microsoft.com/office/drawing/2014/main" id="{066E082E-47AF-4342-9B90-B8538A3F000A}"/>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半闭框 10">
              <a:extLst>
                <a:ext uri="{FF2B5EF4-FFF2-40B4-BE49-F238E27FC236}">
                  <a16:creationId xmlns:a16="http://schemas.microsoft.com/office/drawing/2014/main" id="{2640C8B1-D7CB-4D61-85FE-17E147AE87CE}"/>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3" name="文本框 12">
            <a:extLst>
              <a:ext uri="{FF2B5EF4-FFF2-40B4-BE49-F238E27FC236}">
                <a16:creationId xmlns:a16="http://schemas.microsoft.com/office/drawing/2014/main" id="{0CA6B802-1ED6-411B-A306-3D4753E91C93}"/>
              </a:ext>
            </a:extLst>
          </p:cNvPr>
          <p:cNvSpPr txBox="1"/>
          <p:nvPr/>
        </p:nvSpPr>
        <p:spPr>
          <a:xfrm>
            <a:off x="1076887" y="712962"/>
            <a:ext cx="530615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effectLst/>
                <a:uLnTx/>
                <a:uFillTx/>
                <a:cs typeface="+mn-ea"/>
                <a:sym typeface="+mn-lt"/>
              </a:rPr>
              <a:t>地球环境问题 </a:t>
            </a:r>
            <a:r>
              <a:rPr kumimoji="0" lang="en-US" altLang="zh-CN" sz="1600" b="1" i="0" u="none" strike="noStrike" kern="1200" cap="none" spc="0" normalizeH="0" baseline="0" noProof="0" dirty="0">
                <a:ln>
                  <a:noFill/>
                </a:ln>
                <a:solidFill>
                  <a:srgbClr val="013B9E"/>
                </a:solidFill>
                <a:effectLst/>
                <a:uLnTx/>
                <a:uFillTx/>
                <a:cs typeface="+mn-ea"/>
                <a:sym typeface="+mn-lt"/>
              </a:rPr>
              <a:t>TH E EARTH  DAY</a:t>
            </a:r>
            <a:endParaRPr kumimoji="0" lang="zh-CN" altLang="en-US" sz="2000" b="0" i="0" u="none" strike="noStrike" kern="1200" cap="none" spc="0" normalizeH="0" baseline="0" noProof="0" dirty="0">
              <a:ln>
                <a:noFill/>
              </a:ln>
              <a:solidFill>
                <a:srgbClr val="013B9E"/>
              </a:solidFill>
              <a:effectLst/>
              <a:uLnTx/>
              <a:uFillTx/>
              <a:cs typeface="+mn-ea"/>
              <a:sym typeface="+mn-lt"/>
            </a:endParaRPr>
          </a:p>
        </p:txBody>
      </p:sp>
      <p:grpSp>
        <p:nvGrpSpPr>
          <p:cNvPr id="14" name="组合 13">
            <a:extLst>
              <a:ext uri="{FF2B5EF4-FFF2-40B4-BE49-F238E27FC236}">
                <a16:creationId xmlns:a16="http://schemas.microsoft.com/office/drawing/2014/main" id="{7B5BCF8F-302E-4514-B5DE-CA058D8DB2D0}"/>
              </a:ext>
            </a:extLst>
          </p:cNvPr>
          <p:cNvGrpSpPr/>
          <p:nvPr/>
        </p:nvGrpSpPr>
        <p:grpSpPr>
          <a:xfrm>
            <a:off x="4237829" y="1839949"/>
            <a:ext cx="6334125" cy="1183381"/>
            <a:chOff x="1819275" y="3370419"/>
            <a:chExt cx="4276725" cy="1574155"/>
          </a:xfrm>
        </p:grpSpPr>
        <p:sp>
          <p:nvSpPr>
            <p:cNvPr id="15" name="文本框 14">
              <a:extLst>
                <a:ext uri="{FF2B5EF4-FFF2-40B4-BE49-F238E27FC236}">
                  <a16:creationId xmlns:a16="http://schemas.microsoft.com/office/drawing/2014/main" id="{491462EB-4757-41BD-A7CD-118DF3E11D2B}"/>
                </a:ext>
              </a:extLst>
            </p:cNvPr>
            <p:cNvSpPr txBox="1"/>
            <p:nvPr/>
          </p:nvSpPr>
          <p:spPr>
            <a:xfrm>
              <a:off x="2089733" y="3370419"/>
              <a:ext cx="3735806" cy="1334165"/>
            </a:xfrm>
            <a:prstGeom prst="rect">
              <a:avLst/>
            </a:prstGeom>
            <a:noFill/>
          </p:spPr>
          <p:txBody>
            <a:bodyPr wrap="square" rtlCol="0">
              <a:spAutoFit/>
            </a:bodyPr>
            <a:lstStyle>
              <a:defPPr>
                <a:defRPr lang="zh-CN"/>
              </a:defPPr>
              <a:lvl1pPr algn="just">
                <a:lnSpc>
                  <a:spcPct val="150000"/>
                </a:lnSpc>
                <a:defRPr sz="2400" b="1">
                  <a:solidFill>
                    <a:srgbClr val="4B977F"/>
                  </a:solidFill>
                  <a:latin typeface="思源宋体 CN" panose="02020700000000000000" pitchFamily="18" charset="-122"/>
                  <a:ea typeface="思源宋体 CN" panose="02020700000000000000" pitchFamily="18" charset="-122"/>
                </a:defRPr>
              </a:lvl1pPr>
            </a:lstStyle>
            <a:p>
              <a:pPr>
                <a:lnSpc>
                  <a:spcPct val="200000"/>
                </a:lnSpc>
              </a:pPr>
              <a:r>
                <a:rPr lang="zh-CN" altLang="en-US" sz="1600" b="0" dirty="0">
                  <a:solidFill>
                    <a:schemeClr val="tx1"/>
                  </a:solidFill>
                  <a:latin typeface="+mn-lt"/>
                  <a:ea typeface="+mn-ea"/>
                  <a:cs typeface="+mn-ea"/>
                  <a:sym typeface="+mn-lt"/>
                </a:rPr>
                <a:t>不要购买皮草制品，不要吃珍惜保护动物，不要有贪念，就不会有那么多的杀戮。严重不良影响</a:t>
              </a:r>
            </a:p>
          </p:txBody>
        </p:sp>
        <p:sp>
          <p:nvSpPr>
            <p:cNvPr id="16" name="矩形: 圆角 15">
              <a:extLst>
                <a:ext uri="{FF2B5EF4-FFF2-40B4-BE49-F238E27FC236}">
                  <a16:creationId xmlns:a16="http://schemas.microsoft.com/office/drawing/2014/main" id="{7E87C7F0-E078-4394-BE64-1911AC809958}"/>
                </a:ext>
              </a:extLst>
            </p:cNvPr>
            <p:cNvSpPr/>
            <p:nvPr/>
          </p:nvSpPr>
          <p:spPr>
            <a:xfrm>
              <a:off x="1819275" y="3393098"/>
              <a:ext cx="4276725" cy="1551476"/>
            </a:xfrm>
            <a:prstGeom prst="roundRect">
              <a:avLst>
                <a:gd name="adj" fmla="val 10460"/>
              </a:avLst>
            </a:prstGeom>
            <a:noFill/>
            <a:ln w="19050">
              <a:solidFill>
                <a:srgbClr val="013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a:cs typeface="+mn-ea"/>
                <a:sym typeface="+mn-lt"/>
              </a:endParaRPr>
            </a:p>
          </p:txBody>
        </p:sp>
      </p:grpSp>
      <p:grpSp>
        <p:nvGrpSpPr>
          <p:cNvPr id="17" name="组合 16">
            <a:extLst>
              <a:ext uri="{FF2B5EF4-FFF2-40B4-BE49-F238E27FC236}">
                <a16:creationId xmlns:a16="http://schemas.microsoft.com/office/drawing/2014/main" id="{7C463D9C-59E1-4E15-BBF1-1BA85A472A88}"/>
              </a:ext>
            </a:extLst>
          </p:cNvPr>
          <p:cNvGrpSpPr/>
          <p:nvPr/>
        </p:nvGrpSpPr>
        <p:grpSpPr>
          <a:xfrm>
            <a:off x="4237829" y="3399378"/>
            <a:ext cx="6334125" cy="2150353"/>
            <a:chOff x="6500607" y="2106124"/>
            <a:chExt cx="4276725" cy="2874189"/>
          </a:xfrm>
        </p:grpSpPr>
        <p:sp>
          <p:nvSpPr>
            <p:cNvPr id="18" name="文本框 17">
              <a:extLst>
                <a:ext uri="{FF2B5EF4-FFF2-40B4-BE49-F238E27FC236}">
                  <a16:creationId xmlns:a16="http://schemas.microsoft.com/office/drawing/2014/main" id="{473AA945-26D6-459E-9334-AD0678C7049F}"/>
                </a:ext>
              </a:extLst>
            </p:cNvPr>
            <p:cNvSpPr txBox="1"/>
            <p:nvPr/>
          </p:nvSpPr>
          <p:spPr>
            <a:xfrm>
              <a:off x="6771065" y="2224080"/>
              <a:ext cx="3735806" cy="2756233"/>
            </a:xfrm>
            <a:prstGeom prst="rect">
              <a:avLst/>
            </a:prstGeom>
            <a:noFill/>
          </p:spPr>
          <p:txBody>
            <a:bodyPr wrap="square" rtlCol="0">
              <a:spAutoFit/>
            </a:bodyPr>
            <a:lstStyle>
              <a:defPPr>
                <a:defRPr lang="zh-CN"/>
              </a:defPPr>
              <a:lvl1pPr algn="just">
                <a:lnSpc>
                  <a:spcPct val="150000"/>
                </a:lnSpc>
                <a:defRPr sz="2400" b="1">
                  <a:solidFill>
                    <a:srgbClr val="4B977F"/>
                  </a:solidFill>
                  <a:latin typeface="思源宋体 CN" panose="02020700000000000000" pitchFamily="18" charset="-122"/>
                  <a:ea typeface="思源宋体 CN" panose="02020700000000000000" pitchFamily="18" charset="-122"/>
                </a:defRPr>
              </a:lvl1pPr>
            </a:lstStyle>
            <a:p>
              <a:pPr>
                <a:lnSpc>
                  <a:spcPct val="200000"/>
                </a:lnSpc>
              </a:pPr>
              <a:r>
                <a:rPr lang="zh-CN" altLang="en-US" sz="1600" b="0" dirty="0">
                  <a:solidFill>
                    <a:schemeClr val="tx1"/>
                  </a:solidFill>
                  <a:latin typeface="+mn-lt"/>
                  <a:ea typeface="+mn-ea"/>
                  <a:cs typeface="+mn-ea"/>
                  <a:sym typeface="+mn-lt"/>
                </a:rPr>
                <a:t>买菜的时候提个菜篮子或购物车，不要那些蓝色、绿色的塑料袋，这些都是极难降解的。去饭店吃饭的时候不要用一次性筷子，就是在挽救大树。用手帕取代餐巾纸，也是为了减少树木的砍伐。</a:t>
              </a:r>
            </a:p>
          </p:txBody>
        </p:sp>
        <p:sp>
          <p:nvSpPr>
            <p:cNvPr id="19" name="矩形: 圆角 18">
              <a:extLst>
                <a:ext uri="{FF2B5EF4-FFF2-40B4-BE49-F238E27FC236}">
                  <a16:creationId xmlns:a16="http://schemas.microsoft.com/office/drawing/2014/main" id="{A66AC6C8-9843-42CC-A5D6-46CB37EAE327}"/>
                </a:ext>
              </a:extLst>
            </p:cNvPr>
            <p:cNvSpPr/>
            <p:nvPr/>
          </p:nvSpPr>
          <p:spPr>
            <a:xfrm>
              <a:off x="6500607" y="2106124"/>
              <a:ext cx="4276725" cy="2865926"/>
            </a:xfrm>
            <a:prstGeom prst="roundRect">
              <a:avLst>
                <a:gd name="adj" fmla="val 10460"/>
              </a:avLst>
            </a:prstGeom>
            <a:noFill/>
            <a:ln w="19050">
              <a:solidFill>
                <a:srgbClr val="013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dirty="0">
                <a:cs typeface="+mn-ea"/>
                <a:sym typeface="+mn-lt"/>
              </a:endParaRPr>
            </a:p>
          </p:txBody>
        </p:sp>
      </p:grpSp>
      <p:pic>
        <p:nvPicPr>
          <p:cNvPr id="22" name="图片 21">
            <a:extLst>
              <a:ext uri="{FF2B5EF4-FFF2-40B4-BE49-F238E27FC236}">
                <a16:creationId xmlns:a16="http://schemas.microsoft.com/office/drawing/2014/main" id="{1022760F-807D-43FA-8B29-AA787C4A3C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400" y="1828800"/>
            <a:ext cx="4648200" cy="4648200"/>
          </a:xfrm>
          <a:prstGeom prst="rect">
            <a:avLst/>
          </a:prstGeom>
        </p:spPr>
      </p:pic>
    </p:spTree>
    <p:extLst>
      <p:ext uri="{BB962C8B-B14F-4D97-AF65-F5344CB8AC3E}">
        <p14:creationId xmlns:p14="http://schemas.microsoft.com/office/powerpoint/2010/main" val="29084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2D5EB03-32DE-4653-B8F1-ADB2F116EEAE}"/>
              </a:ext>
            </a:extLst>
          </p:cNvPr>
          <p:cNvSpPr/>
          <p:nvPr/>
        </p:nvSpPr>
        <p:spPr>
          <a:xfrm>
            <a:off x="709780" y="432104"/>
            <a:ext cx="10772440" cy="599379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1943B38E-F7C1-4FFE-A790-DF5DDB5538F4}"/>
              </a:ext>
            </a:extLst>
          </p:cNvPr>
          <p:cNvGrpSpPr/>
          <p:nvPr/>
        </p:nvGrpSpPr>
        <p:grpSpPr>
          <a:xfrm>
            <a:off x="962587" y="597108"/>
            <a:ext cx="633187" cy="542470"/>
            <a:chOff x="1175145" y="1614716"/>
            <a:chExt cx="633187" cy="542470"/>
          </a:xfrm>
        </p:grpSpPr>
        <p:sp>
          <p:nvSpPr>
            <p:cNvPr id="7" name="半闭框 6">
              <a:extLst>
                <a:ext uri="{FF2B5EF4-FFF2-40B4-BE49-F238E27FC236}">
                  <a16:creationId xmlns:a16="http://schemas.microsoft.com/office/drawing/2014/main" id="{CE0808BA-7B4B-4AFE-A2C5-4AAF138C701C}"/>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半闭框 7">
              <a:extLst>
                <a:ext uri="{FF2B5EF4-FFF2-40B4-BE49-F238E27FC236}">
                  <a16:creationId xmlns:a16="http://schemas.microsoft.com/office/drawing/2014/main" id="{EC5DB693-525F-48F7-90BF-D28970296B37}"/>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3" name="文本框 12">
            <a:extLst>
              <a:ext uri="{FF2B5EF4-FFF2-40B4-BE49-F238E27FC236}">
                <a16:creationId xmlns:a16="http://schemas.microsoft.com/office/drawing/2014/main" id="{0CA6B802-1ED6-411B-A306-3D4753E91C93}"/>
              </a:ext>
            </a:extLst>
          </p:cNvPr>
          <p:cNvSpPr txBox="1"/>
          <p:nvPr/>
        </p:nvSpPr>
        <p:spPr>
          <a:xfrm>
            <a:off x="1076887" y="712962"/>
            <a:ext cx="530615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effectLst/>
                <a:uLnTx/>
                <a:uFillTx/>
                <a:cs typeface="+mn-ea"/>
                <a:sym typeface="+mn-lt"/>
              </a:rPr>
              <a:t>地球环境问题 </a:t>
            </a:r>
            <a:r>
              <a:rPr kumimoji="0" lang="en-US" altLang="zh-CN" sz="1600" b="1" i="0" u="none" strike="noStrike" kern="1200" cap="none" spc="0" normalizeH="0" baseline="0" noProof="0" dirty="0">
                <a:ln>
                  <a:noFill/>
                </a:ln>
                <a:solidFill>
                  <a:srgbClr val="013B9E"/>
                </a:solidFill>
                <a:effectLst/>
                <a:uLnTx/>
                <a:uFillTx/>
                <a:cs typeface="+mn-ea"/>
                <a:sym typeface="+mn-lt"/>
              </a:rPr>
              <a:t>TH E EARTH  DAY</a:t>
            </a:r>
            <a:endParaRPr kumimoji="0" lang="zh-CN" altLang="en-US" sz="2000" b="0" i="0" u="none" strike="noStrike" kern="1200" cap="none" spc="0" normalizeH="0" baseline="0" noProof="0" dirty="0">
              <a:ln>
                <a:noFill/>
              </a:ln>
              <a:solidFill>
                <a:srgbClr val="013B9E"/>
              </a:solidFill>
              <a:effectLst/>
              <a:uLnTx/>
              <a:uFillTx/>
              <a:cs typeface="+mn-ea"/>
              <a:sym typeface="+mn-lt"/>
            </a:endParaRPr>
          </a:p>
        </p:txBody>
      </p:sp>
      <p:pic>
        <p:nvPicPr>
          <p:cNvPr id="16" name="图片 15">
            <a:extLst>
              <a:ext uri="{FF2B5EF4-FFF2-40B4-BE49-F238E27FC236}">
                <a16:creationId xmlns:a16="http://schemas.microsoft.com/office/drawing/2014/main" id="{5F996FD3-3CEA-47A4-A72F-D45432B418E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22033" y="803524"/>
            <a:ext cx="5220105" cy="3915079"/>
          </a:xfrm>
          <a:prstGeom prst="rect">
            <a:avLst/>
          </a:prstGeom>
        </p:spPr>
      </p:pic>
      <p:grpSp>
        <p:nvGrpSpPr>
          <p:cNvPr id="9" name="组合 8">
            <a:extLst>
              <a:ext uri="{FF2B5EF4-FFF2-40B4-BE49-F238E27FC236}">
                <a16:creationId xmlns:a16="http://schemas.microsoft.com/office/drawing/2014/main" id="{990F0714-F5FD-448E-82CA-0739E62D40A1}"/>
              </a:ext>
            </a:extLst>
          </p:cNvPr>
          <p:cNvGrpSpPr/>
          <p:nvPr/>
        </p:nvGrpSpPr>
        <p:grpSpPr>
          <a:xfrm flipH="1" flipV="1">
            <a:off x="10566778" y="5699765"/>
            <a:ext cx="633187" cy="542470"/>
            <a:chOff x="1175145" y="1614716"/>
            <a:chExt cx="633187" cy="542470"/>
          </a:xfrm>
        </p:grpSpPr>
        <p:sp>
          <p:nvSpPr>
            <p:cNvPr id="10" name="半闭框 9">
              <a:extLst>
                <a:ext uri="{FF2B5EF4-FFF2-40B4-BE49-F238E27FC236}">
                  <a16:creationId xmlns:a16="http://schemas.microsoft.com/office/drawing/2014/main" id="{066E082E-47AF-4342-9B90-B8538A3F000A}"/>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半闭框 10">
              <a:extLst>
                <a:ext uri="{FF2B5EF4-FFF2-40B4-BE49-F238E27FC236}">
                  <a16:creationId xmlns:a16="http://schemas.microsoft.com/office/drawing/2014/main" id="{2640C8B1-D7CB-4D61-85FE-17E147AE87CE}"/>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4" name="文本框 13">
            <a:extLst>
              <a:ext uri="{FF2B5EF4-FFF2-40B4-BE49-F238E27FC236}">
                <a16:creationId xmlns:a16="http://schemas.microsoft.com/office/drawing/2014/main" id="{C6D7EFBD-E7ED-4B60-94F8-B6062471ED79}"/>
              </a:ext>
            </a:extLst>
          </p:cNvPr>
          <p:cNvSpPr txBox="1"/>
          <p:nvPr/>
        </p:nvSpPr>
        <p:spPr>
          <a:xfrm>
            <a:off x="1852334" y="4399506"/>
            <a:ext cx="8828745" cy="1495409"/>
          </a:xfrm>
          <a:prstGeom prst="rect">
            <a:avLst/>
          </a:prstGeom>
          <a:noFill/>
        </p:spPr>
        <p:txBody>
          <a:bodyPr wrap="square" rtlCol="0">
            <a:spAutoFit/>
          </a:bodyPr>
          <a:lstStyle>
            <a:defPPr>
              <a:defRPr lang="zh-CN"/>
            </a:defPPr>
            <a:lvl1pPr algn="just">
              <a:lnSpc>
                <a:spcPct val="150000"/>
              </a:lnSpc>
              <a:defRPr sz="2400" b="1">
                <a:solidFill>
                  <a:srgbClr val="4B977F"/>
                </a:solidFill>
                <a:latin typeface="思源宋体 CN" panose="02020700000000000000" pitchFamily="18" charset="-122"/>
                <a:ea typeface="思源宋体 CN" panose="02020700000000000000" pitchFamily="18" charset="-122"/>
              </a:defRPr>
            </a:lvl1pPr>
          </a:lstStyle>
          <a:p>
            <a:pPr>
              <a:lnSpc>
                <a:spcPct val="200000"/>
              </a:lnSpc>
            </a:pPr>
            <a:r>
              <a:rPr lang="zh-CN" altLang="en-US" sz="1600" b="0" dirty="0">
                <a:solidFill>
                  <a:schemeClr val="tx1"/>
                </a:solidFill>
                <a:latin typeface="+mn-lt"/>
                <a:ea typeface="+mn-ea"/>
                <a:cs typeface="+mn-ea"/>
                <a:sym typeface="+mn-lt"/>
              </a:rPr>
              <a:t>许多国家都在倡导并施行生活垃圾分类，这样可以回收一些可重复利用的废品，如报纸、饮料瓶等，而不可回收的就进行相应的处理，这样可以减少污染，还能够再创造出其他的一些价值，比如纸板可以经过重新加工再次利用。</a:t>
            </a:r>
          </a:p>
        </p:txBody>
      </p:sp>
    </p:spTree>
    <p:extLst>
      <p:ext uri="{BB962C8B-B14F-4D97-AF65-F5344CB8AC3E}">
        <p14:creationId xmlns:p14="http://schemas.microsoft.com/office/powerpoint/2010/main" val="89276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2D5EB03-32DE-4653-B8F1-ADB2F116EEAE}"/>
              </a:ext>
            </a:extLst>
          </p:cNvPr>
          <p:cNvSpPr/>
          <p:nvPr/>
        </p:nvSpPr>
        <p:spPr>
          <a:xfrm>
            <a:off x="709780" y="432104"/>
            <a:ext cx="10772440" cy="599379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1943B38E-F7C1-4FFE-A790-DF5DDB5538F4}"/>
              </a:ext>
            </a:extLst>
          </p:cNvPr>
          <p:cNvGrpSpPr/>
          <p:nvPr/>
        </p:nvGrpSpPr>
        <p:grpSpPr>
          <a:xfrm>
            <a:off x="962587" y="597108"/>
            <a:ext cx="633187" cy="542470"/>
            <a:chOff x="1175145" y="1614716"/>
            <a:chExt cx="633187" cy="542470"/>
          </a:xfrm>
        </p:grpSpPr>
        <p:sp>
          <p:nvSpPr>
            <p:cNvPr id="7" name="半闭框 6">
              <a:extLst>
                <a:ext uri="{FF2B5EF4-FFF2-40B4-BE49-F238E27FC236}">
                  <a16:creationId xmlns:a16="http://schemas.microsoft.com/office/drawing/2014/main" id="{CE0808BA-7B4B-4AFE-A2C5-4AAF138C701C}"/>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半闭框 7">
              <a:extLst>
                <a:ext uri="{FF2B5EF4-FFF2-40B4-BE49-F238E27FC236}">
                  <a16:creationId xmlns:a16="http://schemas.microsoft.com/office/drawing/2014/main" id="{EC5DB693-525F-48F7-90BF-D28970296B37}"/>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 name="组合 8">
            <a:extLst>
              <a:ext uri="{FF2B5EF4-FFF2-40B4-BE49-F238E27FC236}">
                <a16:creationId xmlns:a16="http://schemas.microsoft.com/office/drawing/2014/main" id="{990F0714-F5FD-448E-82CA-0739E62D40A1}"/>
              </a:ext>
            </a:extLst>
          </p:cNvPr>
          <p:cNvGrpSpPr/>
          <p:nvPr/>
        </p:nvGrpSpPr>
        <p:grpSpPr>
          <a:xfrm flipH="1" flipV="1">
            <a:off x="10566778" y="5699765"/>
            <a:ext cx="633187" cy="542470"/>
            <a:chOff x="1175145" y="1614716"/>
            <a:chExt cx="633187" cy="542470"/>
          </a:xfrm>
        </p:grpSpPr>
        <p:sp>
          <p:nvSpPr>
            <p:cNvPr id="10" name="半闭框 9">
              <a:extLst>
                <a:ext uri="{FF2B5EF4-FFF2-40B4-BE49-F238E27FC236}">
                  <a16:creationId xmlns:a16="http://schemas.microsoft.com/office/drawing/2014/main" id="{066E082E-47AF-4342-9B90-B8538A3F000A}"/>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半闭框 10">
              <a:extLst>
                <a:ext uri="{FF2B5EF4-FFF2-40B4-BE49-F238E27FC236}">
                  <a16:creationId xmlns:a16="http://schemas.microsoft.com/office/drawing/2014/main" id="{2640C8B1-D7CB-4D61-85FE-17E147AE87CE}"/>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3" name="文本框 12">
            <a:extLst>
              <a:ext uri="{FF2B5EF4-FFF2-40B4-BE49-F238E27FC236}">
                <a16:creationId xmlns:a16="http://schemas.microsoft.com/office/drawing/2014/main" id="{0CA6B802-1ED6-411B-A306-3D4753E91C93}"/>
              </a:ext>
            </a:extLst>
          </p:cNvPr>
          <p:cNvSpPr txBox="1"/>
          <p:nvPr/>
        </p:nvSpPr>
        <p:spPr>
          <a:xfrm>
            <a:off x="1076887" y="712962"/>
            <a:ext cx="530615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effectLst/>
                <a:uLnTx/>
                <a:uFillTx/>
                <a:cs typeface="+mn-ea"/>
                <a:sym typeface="+mn-lt"/>
              </a:rPr>
              <a:t>地球环境问题 </a:t>
            </a:r>
            <a:r>
              <a:rPr kumimoji="0" lang="en-US" altLang="zh-CN" sz="1600" b="1" i="0" u="none" strike="noStrike" kern="1200" cap="none" spc="0" normalizeH="0" baseline="0" noProof="0" dirty="0">
                <a:ln>
                  <a:noFill/>
                </a:ln>
                <a:solidFill>
                  <a:srgbClr val="013B9E"/>
                </a:solidFill>
                <a:effectLst/>
                <a:uLnTx/>
                <a:uFillTx/>
                <a:cs typeface="+mn-ea"/>
                <a:sym typeface="+mn-lt"/>
              </a:rPr>
              <a:t>TH E EARTH  DAY</a:t>
            </a:r>
            <a:endParaRPr kumimoji="0" lang="zh-CN" altLang="en-US" sz="2000" b="0" i="0" u="none" strike="noStrike" kern="1200" cap="none" spc="0" normalizeH="0" baseline="0" noProof="0" dirty="0">
              <a:ln>
                <a:noFill/>
              </a:ln>
              <a:solidFill>
                <a:srgbClr val="013B9E"/>
              </a:solidFill>
              <a:effectLst/>
              <a:uLnTx/>
              <a:uFillTx/>
              <a:cs typeface="+mn-ea"/>
              <a:sym typeface="+mn-lt"/>
            </a:endParaRPr>
          </a:p>
        </p:txBody>
      </p:sp>
      <p:sp>
        <p:nvSpPr>
          <p:cNvPr id="14" name="文本框 13">
            <a:extLst>
              <a:ext uri="{FF2B5EF4-FFF2-40B4-BE49-F238E27FC236}">
                <a16:creationId xmlns:a16="http://schemas.microsoft.com/office/drawing/2014/main" id="{FBFF7516-1525-43B3-A8EA-D5727205181A}"/>
              </a:ext>
            </a:extLst>
          </p:cNvPr>
          <p:cNvSpPr txBox="1"/>
          <p:nvPr/>
        </p:nvSpPr>
        <p:spPr>
          <a:xfrm>
            <a:off x="6224923" y="2230593"/>
            <a:ext cx="4818748" cy="2062103"/>
          </a:xfrm>
          <a:prstGeom prst="rect">
            <a:avLst/>
          </a:prstGeom>
          <a:noFill/>
        </p:spPr>
        <p:txBody>
          <a:bodyPr wrap="square" rtlCol="0">
            <a:spAutoFit/>
          </a:bodyPr>
          <a:lstStyle>
            <a:defPPr>
              <a:defRPr lang="zh-CN"/>
            </a:defPPr>
            <a:lvl1pPr algn="just">
              <a:lnSpc>
                <a:spcPct val="150000"/>
              </a:lnSpc>
              <a:defRPr sz="2400" b="1">
                <a:solidFill>
                  <a:srgbClr val="4B977F"/>
                </a:solidFill>
                <a:latin typeface="思源宋体 CN" panose="02020700000000000000" pitchFamily="18" charset="-122"/>
                <a:ea typeface="思源宋体 CN" panose="02020700000000000000" pitchFamily="18" charset="-122"/>
              </a:defRPr>
            </a:lvl1pPr>
          </a:lstStyle>
          <a:p>
            <a:pPr>
              <a:lnSpc>
                <a:spcPct val="200000"/>
              </a:lnSpc>
            </a:pPr>
            <a:r>
              <a:rPr lang="zh-CN" altLang="en-US" sz="1600" b="0" dirty="0">
                <a:solidFill>
                  <a:schemeClr val="tx1"/>
                </a:solidFill>
                <a:latin typeface="+mn-lt"/>
                <a:ea typeface="+mn-ea"/>
                <a:cs typeface="+mn-ea"/>
                <a:sym typeface="+mn-lt"/>
              </a:rPr>
              <a:t>水是生命之源，没有水，人类也无法生存。用水完毕后要及时拧紧水龙头，有些水可以重复利用，比如淘米水用来洗碗能够去除油渍，洗衣服的水可以用来洗拖把等，这样的做法能够节约不少水资源。</a:t>
            </a:r>
          </a:p>
        </p:txBody>
      </p:sp>
      <p:pic>
        <p:nvPicPr>
          <p:cNvPr id="16" name="图片 15">
            <a:extLst>
              <a:ext uri="{FF2B5EF4-FFF2-40B4-BE49-F238E27FC236}">
                <a16:creationId xmlns:a16="http://schemas.microsoft.com/office/drawing/2014/main" id="{A611FBC7-FF03-4638-9A86-E1637E2F397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64130" y="-1546441"/>
            <a:ext cx="5641420" cy="8462130"/>
          </a:xfrm>
          <a:prstGeom prst="rect">
            <a:avLst/>
          </a:prstGeom>
        </p:spPr>
      </p:pic>
    </p:spTree>
    <p:extLst>
      <p:ext uri="{BB962C8B-B14F-4D97-AF65-F5344CB8AC3E}">
        <p14:creationId xmlns:p14="http://schemas.microsoft.com/office/powerpoint/2010/main" val="163322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2D5EB03-32DE-4653-B8F1-ADB2F116EEAE}"/>
              </a:ext>
            </a:extLst>
          </p:cNvPr>
          <p:cNvSpPr/>
          <p:nvPr/>
        </p:nvSpPr>
        <p:spPr>
          <a:xfrm>
            <a:off x="709780" y="432104"/>
            <a:ext cx="10772440" cy="599379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1943B38E-F7C1-4FFE-A790-DF5DDB5538F4}"/>
              </a:ext>
            </a:extLst>
          </p:cNvPr>
          <p:cNvGrpSpPr/>
          <p:nvPr/>
        </p:nvGrpSpPr>
        <p:grpSpPr>
          <a:xfrm>
            <a:off x="962587" y="597108"/>
            <a:ext cx="633187" cy="542470"/>
            <a:chOff x="1175145" y="1614716"/>
            <a:chExt cx="633187" cy="542470"/>
          </a:xfrm>
        </p:grpSpPr>
        <p:sp>
          <p:nvSpPr>
            <p:cNvPr id="7" name="半闭框 6">
              <a:extLst>
                <a:ext uri="{FF2B5EF4-FFF2-40B4-BE49-F238E27FC236}">
                  <a16:creationId xmlns:a16="http://schemas.microsoft.com/office/drawing/2014/main" id="{CE0808BA-7B4B-4AFE-A2C5-4AAF138C701C}"/>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半闭框 7">
              <a:extLst>
                <a:ext uri="{FF2B5EF4-FFF2-40B4-BE49-F238E27FC236}">
                  <a16:creationId xmlns:a16="http://schemas.microsoft.com/office/drawing/2014/main" id="{EC5DB693-525F-48F7-90BF-D28970296B37}"/>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 name="组合 8">
            <a:extLst>
              <a:ext uri="{FF2B5EF4-FFF2-40B4-BE49-F238E27FC236}">
                <a16:creationId xmlns:a16="http://schemas.microsoft.com/office/drawing/2014/main" id="{990F0714-F5FD-448E-82CA-0739E62D40A1}"/>
              </a:ext>
            </a:extLst>
          </p:cNvPr>
          <p:cNvGrpSpPr/>
          <p:nvPr/>
        </p:nvGrpSpPr>
        <p:grpSpPr>
          <a:xfrm flipH="1" flipV="1">
            <a:off x="10566778" y="5699765"/>
            <a:ext cx="633187" cy="542470"/>
            <a:chOff x="1175145" y="1614716"/>
            <a:chExt cx="633187" cy="542470"/>
          </a:xfrm>
        </p:grpSpPr>
        <p:sp>
          <p:nvSpPr>
            <p:cNvPr id="10" name="半闭框 9">
              <a:extLst>
                <a:ext uri="{FF2B5EF4-FFF2-40B4-BE49-F238E27FC236}">
                  <a16:creationId xmlns:a16="http://schemas.microsoft.com/office/drawing/2014/main" id="{066E082E-47AF-4342-9B90-B8538A3F000A}"/>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半闭框 10">
              <a:extLst>
                <a:ext uri="{FF2B5EF4-FFF2-40B4-BE49-F238E27FC236}">
                  <a16:creationId xmlns:a16="http://schemas.microsoft.com/office/drawing/2014/main" id="{2640C8B1-D7CB-4D61-85FE-17E147AE87CE}"/>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3" name="文本框 12">
            <a:extLst>
              <a:ext uri="{FF2B5EF4-FFF2-40B4-BE49-F238E27FC236}">
                <a16:creationId xmlns:a16="http://schemas.microsoft.com/office/drawing/2014/main" id="{0CA6B802-1ED6-411B-A306-3D4753E91C93}"/>
              </a:ext>
            </a:extLst>
          </p:cNvPr>
          <p:cNvSpPr txBox="1"/>
          <p:nvPr/>
        </p:nvSpPr>
        <p:spPr>
          <a:xfrm>
            <a:off x="1076887" y="712962"/>
            <a:ext cx="530615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effectLst/>
                <a:uLnTx/>
                <a:uFillTx/>
                <a:cs typeface="+mn-ea"/>
                <a:sym typeface="+mn-lt"/>
              </a:rPr>
              <a:t>地球环境问题 </a:t>
            </a:r>
            <a:r>
              <a:rPr kumimoji="0" lang="en-US" altLang="zh-CN" sz="1600" b="1" i="0" u="none" strike="noStrike" kern="1200" cap="none" spc="0" normalizeH="0" baseline="0" noProof="0" dirty="0">
                <a:ln>
                  <a:noFill/>
                </a:ln>
                <a:solidFill>
                  <a:srgbClr val="013B9E"/>
                </a:solidFill>
                <a:effectLst/>
                <a:uLnTx/>
                <a:uFillTx/>
                <a:cs typeface="+mn-ea"/>
                <a:sym typeface="+mn-lt"/>
              </a:rPr>
              <a:t>TH E EARTH  DAY</a:t>
            </a:r>
            <a:endParaRPr kumimoji="0" lang="zh-CN" altLang="en-US" sz="2000" b="0" i="0" u="none" strike="noStrike" kern="1200" cap="none" spc="0" normalizeH="0" baseline="0" noProof="0" dirty="0">
              <a:ln>
                <a:noFill/>
              </a:ln>
              <a:solidFill>
                <a:srgbClr val="013B9E"/>
              </a:solidFill>
              <a:effectLst/>
              <a:uLnTx/>
              <a:uFillTx/>
              <a:cs typeface="+mn-ea"/>
              <a:sym typeface="+mn-lt"/>
            </a:endParaRPr>
          </a:p>
        </p:txBody>
      </p:sp>
      <p:sp>
        <p:nvSpPr>
          <p:cNvPr id="14" name="文本框 13">
            <a:extLst>
              <a:ext uri="{FF2B5EF4-FFF2-40B4-BE49-F238E27FC236}">
                <a16:creationId xmlns:a16="http://schemas.microsoft.com/office/drawing/2014/main" id="{27CE5F16-B5FC-4921-A850-61B381298E81}"/>
              </a:ext>
            </a:extLst>
          </p:cNvPr>
          <p:cNvSpPr txBox="1"/>
          <p:nvPr/>
        </p:nvSpPr>
        <p:spPr>
          <a:xfrm>
            <a:off x="5411024" y="3937849"/>
            <a:ext cx="5555317" cy="2062103"/>
          </a:xfrm>
          <a:prstGeom prst="rect">
            <a:avLst/>
          </a:prstGeom>
          <a:noFill/>
        </p:spPr>
        <p:txBody>
          <a:bodyPr wrap="square" rtlCol="0">
            <a:spAutoFit/>
          </a:bodyPr>
          <a:lstStyle>
            <a:defPPr>
              <a:defRPr lang="zh-CN"/>
            </a:defPPr>
            <a:lvl1pPr algn="just">
              <a:lnSpc>
                <a:spcPct val="150000"/>
              </a:lnSpc>
              <a:defRPr sz="2400" b="1">
                <a:solidFill>
                  <a:srgbClr val="4B977F"/>
                </a:solidFill>
                <a:latin typeface="思源宋体 CN" panose="02020700000000000000" pitchFamily="18" charset="-122"/>
                <a:ea typeface="思源宋体 CN" panose="02020700000000000000" pitchFamily="18" charset="-122"/>
              </a:defRPr>
            </a:lvl1pPr>
          </a:lstStyle>
          <a:p>
            <a:pPr>
              <a:lnSpc>
                <a:spcPct val="200000"/>
              </a:lnSpc>
            </a:pPr>
            <a:r>
              <a:rPr lang="zh-CN" altLang="en-US" sz="1600" b="0" dirty="0">
                <a:solidFill>
                  <a:schemeClr val="tx1"/>
                </a:solidFill>
                <a:latin typeface="+mn-lt"/>
                <a:ea typeface="+mn-ea"/>
                <a:cs typeface="+mn-ea"/>
                <a:sym typeface="+mn-lt"/>
              </a:rPr>
              <a:t>许多国家都在倡导并施行生活垃圾分类，这样可以回收一些可重复利用的废品，如报纸、饮料瓶等，而不可回收的就进行相应的处理，这样可以减少污染，还能够再创造出其他的一些价值，比如纸板可以经过重新加工再次利用</a:t>
            </a:r>
          </a:p>
        </p:txBody>
      </p:sp>
      <p:pic>
        <p:nvPicPr>
          <p:cNvPr id="16" name="图片 15">
            <a:extLst>
              <a:ext uri="{FF2B5EF4-FFF2-40B4-BE49-F238E27FC236}">
                <a16:creationId xmlns:a16="http://schemas.microsoft.com/office/drawing/2014/main" id="{CD98089F-10C0-4A4A-BE57-3F6BC912E3B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53622" y="1351434"/>
            <a:ext cx="4448116" cy="4448116"/>
          </a:xfrm>
          <a:prstGeom prst="rect">
            <a:avLst/>
          </a:prstGeom>
        </p:spPr>
      </p:pic>
      <p:pic>
        <p:nvPicPr>
          <p:cNvPr id="18" name="图片 17">
            <a:extLst>
              <a:ext uri="{FF2B5EF4-FFF2-40B4-BE49-F238E27FC236}">
                <a16:creationId xmlns:a16="http://schemas.microsoft.com/office/drawing/2014/main" id="{F6423EFD-55BA-4CEF-BE26-C1AC6A8FA2C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827043" y="299613"/>
            <a:ext cx="4231358" cy="4231356"/>
          </a:xfrm>
          <a:prstGeom prst="rect">
            <a:avLst/>
          </a:prstGeom>
        </p:spPr>
      </p:pic>
    </p:spTree>
    <p:extLst>
      <p:ext uri="{BB962C8B-B14F-4D97-AF65-F5344CB8AC3E}">
        <p14:creationId xmlns:p14="http://schemas.microsoft.com/office/powerpoint/2010/main" val="200493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5A4849A-9BDF-470F-82A7-5F64925658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12192001" cy="6858001"/>
          </a:xfrm>
          <a:prstGeom prst="rect">
            <a:avLst/>
          </a:prstGeom>
        </p:spPr>
      </p:pic>
      <p:sp>
        <p:nvSpPr>
          <p:cNvPr id="22" name="文本框 21">
            <a:extLst>
              <a:ext uri="{FF2B5EF4-FFF2-40B4-BE49-F238E27FC236}">
                <a16:creationId xmlns:a16="http://schemas.microsoft.com/office/drawing/2014/main" id="{5A6E520D-52AF-4767-8872-9C362378249E}"/>
              </a:ext>
            </a:extLst>
          </p:cNvPr>
          <p:cNvSpPr txBox="1"/>
          <p:nvPr/>
        </p:nvSpPr>
        <p:spPr>
          <a:xfrm>
            <a:off x="6412082" y="705535"/>
            <a:ext cx="3252619" cy="1200329"/>
          </a:xfrm>
          <a:prstGeom prst="rect">
            <a:avLst/>
          </a:prstGeom>
          <a:noFill/>
        </p:spPr>
        <p:txBody>
          <a:bodyPr wrap="square" rtlCol="0">
            <a:spAutoFit/>
          </a:bodyPr>
          <a:lstStyle/>
          <a:p>
            <a:pPr algn="ctr"/>
            <a:r>
              <a:rPr lang="zh-CN" altLang="en-US" sz="7200" dirty="0">
                <a:solidFill>
                  <a:schemeClr val="bg1"/>
                </a:solidFill>
                <a:cs typeface="+mn-ea"/>
                <a:sym typeface="+mn-lt"/>
              </a:rPr>
              <a:t>目录</a:t>
            </a:r>
          </a:p>
        </p:txBody>
      </p:sp>
      <p:sp>
        <p:nvSpPr>
          <p:cNvPr id="23" name="文本框 22">
            <a:extLst>
              <a:ext uri="{FF2B5EF4-FFF2-40B4-BE49-F238E27FC236}">
                <a16:creationId xmlns:a16="http://schemas.microsoft.com/office/drawing/2014/main" id="{2472E0C0-EDB8-47A6-A2B6-D4C2E7100645}"/>
              </a:ext>
            </a:extLst>
          </p:cNvPr>
          <p:cNvSpPr txBox="1"/>
          <p:nvPr/>
        </p:nvSpPr>
        <p:spPr>
          <a:xfrm>
            <a:off x="9035195" y="1424799"/>
            <a:ext cx="1803400" cy="369332"/>
          </a:xfrm>
          <a:prstGeom prst="rect">
            <a:avLst/>
          </a:prstGeom>
          <a:noFill/>
        </p:spPr>
        <p:txBody>
          <a:bodyPr wrap="square" rtlCol="0">
            <a:spAutoFit/>
          </a:bodyPr>
          <a:lstStyle/>
          <a:p>
            <a:pPr algn="dist"/>
            <a:r>
              <a:rPr lang="en-US" altLang="zh-CN" dirty="0">
                <a:solidFill>
                  <a:schemeClr val="bg1"/>
                </a:solidFill>
                <a:cs typeface="+mn-ea"/>
                <a:sym typeface="+mn-lt"/>
              </a:rPr>
              <a:t>CONTENTS</a:t>
            </a:r>
            <a:endParaRPr lang="zh-CN" altLang="en-US" dirty="0">
              <a:solidFill>
                <a:schemeClr val="bg1"/>
              </a:solidFill>
              <a:cs typeface="+mn-ea"/>
              <a:sym typeface="+mn-lt"/>
            </a:endParaRPr>
          </a:p>
        </p:txBody>
      </p:sp>
      <p:sp>
        <p:nvSpPr>
          <p:cNvPr id="24" name="矩形 23">
            <a:extLst>
              <a:ext uri="{FF2B5EF4-FFF2-40B4-BE49-F238E27FC236}">
                <a16:creationId xmlns:a16="http://schemas.microsoft.com/office/drawing/2014/main" id="{06393BEE-FAAE-4C6E-A143-BE53C6EEEED9}"/>
              </a:ext>
            </a:extLst>
          </p:cNvPr>
          <p:cNvSpPr/>
          <p:nvPr/>
        </p:nvSpPr>
        <p:spPr>
          <a:xfrm>
            <a:off x="988381" y="2565121"/>
            <a:ext cx="380450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bg1"/>
                </a:solidFill>
                <a:effectLst/>
                <a:uLnTx/>
                <a:uFillTx/>
                <a:cs typeface="+mn-ea"/>
                <a:sym typeface="+mn-lt"/>
              </a:rPr>
              <a:t>PART 01  </a:t>
            </a:r>
            <a:r>
              <a:rPr kumimoji="0" lang="zh-CN" altLang="en-US" sz="2400" b="1" i="0" u="none" strike="noStrike" kern="1200" cap="none" spc="0" normalizeH="0" baseline="0" noProof="0" dirty="0">
                <a:ln>
                  <a:noFill/>
                </a:ln>
                <a:solidFill>
                  <a:schemeClr val="bg1"/>
                </a:solidFill>
                <a:effectLst/>
                <a:uLnTx/>
                <a:uFillTx/>
                <a:cs typeface="+mn-ea"/>
                <a:sym typeface="+mn-lt"/>
              </a:rPr>
              <a:t>世界地球日简介</a:t>
            </a:r>
            <a:endParaRPr kumimoji="0" lang="zh-CN" altLang="en-US" sz="2400" b="0" i="0" u="none" strike="noStrike" kern="1200" cap="none" spc="0" normalizeH="0" baseline="0" noProof="0" dirty="0">
              <a:ln>
                <a:noFill/>
              </a:ln>
              <a:solidFill>
                <a:schemeClr val="bg1"/>
              </a:solidFill>
              <a:effectLst/>
              <a:uLnTx/>
              <a:uFillTx/>
              <a:cs typeface="+mn-ea"/>
              <a:sym typeface="+mn-lt"/>
            </a:endParaRPr>
          </a:p>
        </p:txBody>
      </p:sp>
      <p:sp>
        <p:nvSpPr>
          <p:cNvPr id="25" name="矩形 24">
            <a:extLst>
              <a:ext uri="{FF2B5EF4-FFF2-40B4-BE49-F238E27FC236}">
                <a16:creationId xmlns:a16="http://schemas.microsoft.com/office/drawing/2014/main" id="{FB7D4005-0B9D-4503-9753-87B349981248}"/>
              </a:ext>
            </a:extLst>
          </p:cNvPr>
          <p:cNvSpPr/>
          <p:nvPr/>
        </p:nvSpPr>
        <p:spPr>
          <a:xfrm>
            <a:off x="988381" y="3619582"/>
            <a:ext cx="442005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bg1"/>
                </a:solidFill>
                <a:effectLst/>
                <a:uLnTx/>
                <a:uFillTx/>
                <a:cs typeface="+mn-ea"/>
                <a:sym typeface="+mn-lt"/>
              </a:rPr>
              <a:t>PART 02  </a:t>
            </a:r>
            <a:r>
              <a:rPr kumimoji="0" lang="zh-CN" altLang="en-US" sz="2400" b="1" i="0" u="none" strike="noStrike" kern="1200" cap="none" spc="0" normalizeH="0" baseline="0" noProof="0" dirty="0">
                <a:ln>
                  <a:noFill/>
                </a:ln>
                <a:solidFill>
                  <a:schemeClr val="bg1"/>
                </a:solidFill>
                <a:effectLst/>
                <a:uLnTx/>
                <a:uFillTx/>
                <a:cs typeface="+mn-ea"/>
                <a:sym typeface="+mn-lt"/>
              </a:rPr>
              <a:t>世界地球日活动影响</a:t>
            </a:r>
            <a:endParaRPr kumimoji="0" lang="zh-CN" altLang="en-US" sz="2400" b="0" i="0" u="none" strike="noStrike" kern="1200" cap="none" spc="0" normalizeH="0" baseline="0" noProof="0" dirty="0">
              <a:ln>
                <a:noFill/>
              </a:ln>
              <a:solidFill>
                <a:schemeClr val="bg1"/>
              </a:solidFill>
              <a:effectLst/>
              <a:uLnTx/>
              <a:uFillTx/>
              <a:cs typeface="+mn-ea"/>
              <a:sym typeface="+mn-lt"/>
            </a:endParaRPr>
          </a:p>
        </p:txBody>
      </p:sp>
      <p:sp>
        <p:nvSpPr>
          <p:cNvPr id="27" name="矩形 26">
            <a:extLst>
              <a:ext uri="{FF2B5EF4-FFF2-40B4-BE49-F238E27FC236}">
                <a16:creationId xmlns:a16="http://schemas.microsoft.com/office/drawing/2014/main" id="{33A5E5EB-B2FE-4A5B-8703-5C10961B45A6}"/>
              </a:ext>
            </a:extLst>
          </p:cNvPr>
          <p:cNvSpPr/>
          <p:nvPr/>
        </p:nvSpPr>
        <p:spPr>
          <a:xfrm>
            <a:off x="5371695" y="2565120"/>
            <a:ext cx="442005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bg1"/>
                </a:solidFill>
                <a:effectLst/>
                <a:uLnTx/>
                <a:uFillTx/>
                <a:cs typeface="+mn-ea"/>
                <a:sym typeface="+mn-lt"/>
              </a:rPr>
              <a:t>PART 03  </a:t>
            </a:r>
            <a:r>
              <a:rPr kumimoji="0" lang="zh-CN" altLang="en-US" sz="2400" b="1" i="0" u="none" strike="noStrike" kern="1200" cap="none" spc="0" normalizeH="0" baseline="0" noProof="0" dirty="0">
                <a:ln>
                  <a:noFill/>
                </a:ln>
                <a:solidFill>
                  <a:schemeClr val="bg1"/>
                </a:solidFill>
                <a:effectLst/>
                <a:uLnTx/>
                <a:uFillTx/>
                <a:cs typeface="+mn-ea"/>
                <a:sym typeface="+mn-lt"/>
              </a:rPr>
              <a:t>世界地球日环境问题</a:t>
            </a:r>
            <a:endParaRPr kumimoji="0" lang="zh-CN" altLang="en-US" sz="2400" b="0" i="0" u="none" strike="noStrike" kern="1200" cap="none" spc="0" normalizeH="0" baseline="0" noProof="0" dirty="0">
              <a:ln>
                <a:noFill/>
              </a:ln>
              <a:solidFill>
                <a:schemeClr val="bg1"/>
              </a:solidFill>
              <a:effectLst/>
              <a:uLnTx/>
              <a:uFillTx/>
              <a:cs typeface="+mn-ea"/>
              <a:sym typeface="+mn-lt"/>
            </a:endParaRPr>
          </a:p>
        </p:txBody>
      </p:sp>
      <p:sp>
        <p:nvSpPr>
          <p:cNvPr id="28" name="矩形 27">
            <a:extLst>
              <a:ext uri="{FF2B5EF4-FFF2-40B4-BE49-F238E27FC236}">
                <a16:creationId xmlns:a16="http://schemas.microsoft.com/office/drawing/2014/main" id="{21647754-4589-4CD5-A07E-C10DDCA139A6}"/>
              </a:ext>
            </a:extLst>
          </p:cNvPr>
          <p:cNvSpPr/>
          <p:nvPr/>
        </p:nvSpPr>
        <p:spPr>
          <a:xfrm>
            <a:off x="5371695" y="3619582"/>
            <a:ext cx="411228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bg1"/>
                </a:solidFill>
                <a:effectLst/>
                <a:uLnTx/>
                <a:uFillTx/>
                <a:cs typeface="+mn-ea"/>
                <a:sym typeface="+mn-lt"/>
              </a:rPr>
              <a:t>PART 04  </a:t>
            </a:r>
            <a:r>
              <a:rPr kumimoji="0" lang="zh-CN" altLang="en-US" sz="2400" b="1" i="0" u="none" strike="noStrike" kern="1200" cap="none" spc="0" normalizeH="0" baseline="0" noProof="0" dirty="0">
                <a:ln>
                  <a:noFill/>
                </a:ln>
                <a:solidFill>
                  <a:schemeClr val="bg1"/>
                </a:solidFill>
                <a:effectLst/>
                <a:uLnTx/>
                <a:uFillTx/>
                <a:cs typeface="+mn-ea"/>
                <a:sym typeface="+mn-lt"/>
              </a:rPr>
              <a:t>保护地球从我做起</a:t>
            </a:r>
            <a:endParaRPr kumimoji="0" lang="zh-CN" altLang="en-US" sz="2400" b="0" i="0" u="none" strike="noStrike" kern="1200" cap="none" spc="0" normalizeH="0" baseline="0" noProof="0" dirty="0">
              <a:ln>
                <a:noFill/>
              </a:ln>
              <a:solidFill>
                <a:schemeClr val="bg1"/>
              </a:solidFill>
              <a:effectLst/>
              <a:uLnTx/>
              <a:uFillTx/>
              <a:cs typeface="+mn-ea"/>
              <a:sym typeface="+mn-lt"/>
            </a:endParaRPr>
          </a:p>
        </p:txBody>
      </p:sp>
    </p:spTree>
    <p:extLst>
      <p:ext uri="{BB962C8B-B14F-4D97-AF65-F5344CB8AC3E}">
        <p14:creationId xmlns:p14="http://schemas.microsoft.com/office/powerpoint/2010/main" val="231930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6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622BF365-D8EE-4B85-B478-A686BF42CA1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26" name="直接连接符 25">
            <a:extLst>
              <a:ext uri="{FF2B5EF4-FFF2-40B4-BE49-F238E27FC236}">
                <a16:creationId xmlns:a16="http://schemas.microsoft.com/office/drawing/2014/main" id="{6F8277C1-FDF4-419E-A5C1-05FD782F44BF}"/>
              </a:ext>
            </a:extLst>
          </p:cNvPr>
          <p:cNvCxnSpPr>
            <a:cxnSpLocks/>
          </p:cNvCxnSpPr>
          <p:nvPr/>
        </p:nvCxnSpPr>
        <p:spPr>
          <a:xfrm flipH="1">
            <a:off x="766931" y="5292272"/>
            <a:ext cx="518886" cy="5188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8E12845B-D2E3-4D10-BC81-40141426A837}"/>
              </a:ext>
            </a:extLst>
          </p:cNvPr>
          <p:cNvSpPr txBox="1"/>
          <p:nvPr/>
        </p:nvSpPr>
        <p:spPr>
          <a:xfrm>
            <a:off x="6568508" y="383677"/>
            <a:ext cx="5111865" cy="307777"/>
          </a:xfrm>
          <a:prstGeom prst="rect">
            <a:avLst/>
          </a:prstGeom>
          <a:noFill/>
        </p:spPr>
        <p:txBody>
          <a:bodyPr wrap="square" rtlCol="0">
            <a:spAutoFit/>
          </a:bodyPr>
          <a:lstStyle/>
          <a:p>
            <a:pPr algn="dist"/>
            <a:r>
              <a:rPr lang="en-US" altLang="zh-CN" sz="1400" dirty="0">
                <a:solidFill>
                  <a:schemeClr val="bg1"/>
                </a:solidFill>
                <a:cs typeface="+mn-ea"/>
                <a:sym typeface="+mn-lt"/>
              </a:rPr>
              <a:t>4.22——</a:t>
            </a:r>
            <a:r>
              <a:rPr lang="zh-CN" altLang="en-US" sz="1400" dirty="0">
                <a:solidFill>
                  <a:schemeClr val="bg1"/>
                </a:solidFill>
                <a:cs typeface="+mn-ea"/>
                <a:sym typeface="+mn-lt"/>
              </a:rPr>
              <a:t>让</a:t>
            </a:r>
            <a:r>
              <a:rPr lang="en-US" altLang="zh-CN" sz="1400" dirty="0">
                <a:solidFill>
                  <a:schemeClr val="bg1"/>
                </a:solidFill>
                <a:cs typeface="+mn-ea"/>
                <a:sym typeface="+mn-lt"/>
              </a:rPr>
              <a:t>/</a:t>
            </a:r>
            <a:r>
              <a:rPr lang="zh-CN" altLang="en-US" sz="1400" dirty="0">
                <a:solidFill>
                  <a:schemeClr val="bg1"/>
                </a:solidFill>
                <a:cs typeface="+mn-ea"/>
                <a:sym typeface="+mn-lt"/>
              </a:rPr>
              <a:t>我</a:t>
            </a:r>
            <a:r>
              <a:rPr lang="en-US" altLang="zh-CN" sz="1400" dirty="0">
                <a:solidFill>
                  <a:schemeClr val="bg1"/>
                </a:solidFill>
                <a:cs typeface="+mn-ea"/>
                <a:sym typeface="+mn-lt"/>
              </a:rPr>
              <a:t>/</a:t>
            </a:r>
            <a:r>
              <a:rPr lang="zh-CN" altLang="en-US" sz="1400" dirty="0">
                <a:solidFill>
                  <a:schemeClr val="bg1"/>
                </a:solidFill>
                <a:cs typeface="+mn-ea"/>
                <a:sym typeface="+mn-lt"/>
              </a:rPr>
              <a:t>们</a:t>
            </a:r>
            <a:r>
              <a:rPr lang="en-US" altLang="zh-CN" sz="1400" dirty="0">
                <a:solidFill>
                  <a:schemeClr val="bg1"/>
                </a:solidFill>
                <a:cs typeface="+mn-ea"/>
                <a:sym typeface="+mn-lt"/>
              </a:rPr>
              <a:t>/</a:t>
            </a:r>
            <a:r>
              <a:rPr lang="zh-CN" altLang="en-US" sz="1400" dirty="0">
                <a:solidFill>
                  <a:schemeClr val="bg1"/>
                </a:solidFill>
                <a:cs typeface="+mn-ea"/>
                <a:sym typeface="+mn-lt"/>
              </a:rPr>
              <a:t>一</a:t>
            </a:r>
            <a:r>
              <a:rPr lang="en-US" altLang="zh-CN" sz="1400" dirty="0">
                <a:solidFill>
                  <a:schemeClr val="bg1"/>
                </a:solidFill>
                <a:cs typeface="+mn-ea"/>
                <a:sym typeface="+mn-lt"/>
              </a:rPr>
              <a:t>/</a:t>
            </a:r>
            <a:r>
              <a:rPr lang="zh-CN" altLang="en-US" sz="1400" dirty="0">
                <a:solidFill>
                  <a:schemeClr val="bg1"/>
                </a:solidFill>
                <a:cs typeface="+mn-ea"/>
                <a:sym typeface="+mn-lt"/>
              </a:rPr>
              <a:t>起</a:t>
            </a:r>
            <a:r>
              <a:rPr lang="en-US" altLang="zh-CN" sz="1400" dirty="0">
                <a:solidFill>
                  <a:schemeClr val="bg1"/>
                </a:solidFill>
                <a:cs typeface="+mn-ea"/>
                <a:sym typeface="+mn-lt"/>
              </a:rPr>
              <a:t>/</a:t>
            </a:r>
            <a:r>
              <a:rPr lang="zh-CN" altLang="en-US" sz="1400" dirty="0">
                <a:solidFill>
                  <a:schemeClr val="bg1"/>
                </a:solidFill>
                <a:cs typeface="+mn-ea"/>
                <a:sym typeface="+mn-lt"/>
              </a:rPr>
              <a:t>守</a:t>
            </a:r>
            <a:r>
              <a:rPr lang="en-US" altLang="zh-CN" sz="1400" dirty="0">
                <a:solidFill>
                  <a:schemeClr val="bg1"/>
                </a:solidFill>
                <a:cs typeface="+mn-ea"/>
                <a:sym typeface="+mn-lt"/>
              </a:rPr>
              <a:t>/</a:t>
            </a:r>
            <a:r>
              <a:rPr lang="zh-CN" altLang="en-US" sz="1400" dirty="0">
                <a:solidFill>
                  <a:schemeClr val="bg1"/>
                </a:solidFill>
                <a:cs typeface="+mn-ea"/>
                <a:sym typeface="+mn-lt"/>
              </a:rPr>
              <a:t>护</a:t>
            </a:r>
            <a:r>
              <a:rPr lang="en-US" altLang="zh-CN" sz="1400" dirty="0">
                <a:solidFill>
                  <a:schemeClr val="bg1"/>
                </a:solidFill>
                <a:cs typeface="+mn-ea"/>
                <a:sym typeface="+mn-lt"/>
              </a:rPr>
              <a:t>/</a:t>
            </a:r>
            <a:r>
              <a:rPr lang="zh-CN" altLang="en-US" sz="1400" dirty="0">
                <a:solidFill>
                  <a:schemeClr val="bg1"/>
                </a:solidFill>
                <a:cs typeface="+mn-ea"/>
                <a:sym typeface="+mn-lt"/>
              </a:rPr>
              <a:t>这</a:t>
            </a:r>
            <a:r>
              <a:rPr lang="en-US" altLang="zh-CN" sz="1400" dirty="0">
                <a:solidFill>
                  <a:schemeClr val="bg1"/>
                </a:solidFill>
                <a:cs typeface="+mn-ea"/>
                <a:sym typeface="+mn-lt"/>
              </a:rPr>
              <a:t>/</a:t>
            </a:r>
            <a:r>
              <a:rPr lang="zh-CN" altLang="en-US" sz="1400" dirty="0">
                <a:solidFill>
                  <a:schemeClr val="bg1"/>
                </a:solidFill>
                <a:cs typeface="+mn-ea"/>
                <a:sym typeface="+mn-lt"/>
              </a:rPr>
              <a:t>个</a:t>
            </a:r>
            <a:r>
              <a:rPr lang="en-US" altLang="zh-CN" sz="1400" dirty="0">
                <a:solidFill>
                  <a:schemeClr val="bg1"/>
                </a:solidFill>
                <a:cs typeface="+mn-ea"/>
                <a:sym typeface="+mn-lt"/>
              </a:rPr>
              <a:t>/</a:t>
            </a:r>
            <a:r>
              <a:rPr lang="zh-CN" altLang="en-US" sz="1400" dirty="0">
                <a:solidFill>
                  <a:schemeClr val="bg1"/>
                </a:solidFill>
                <a:cs typeface="+mn-ea"/>
                <a:sym typeface="+mn-lt"/>
              </a:rPr>
              <a:t>星</a:t>
            </a:r>
            <a:r>
              <a:rPr lang="en-US" altLang="zh-CN" sz="1400" dirty="0">
                <a:solidFill>
                  <a:schemeClr val="bg1"/>
                </a:solidFill>
                <a:cs typeface="+mn-ea"/>
                <a:sym typeface="+mn-lt"/>
              </a:rPr>
              <a:t>/</a:t>
            </a:r>
            <a:r>
              <a:rPr lang="zh-CN" altLang="en-US" sz="1400" dirty="0">
                <a:solidFill>
                  <a:schemeClr val="bg1"/>
                </a:solidFill>
                <a:cs typeface="+mn-ea"/>
                <a:sym typeface="+mn-lt"/>
              </a:rPr>
              <a:t>球</a:t>
            </a:r>
          </a:p>
        </p:txBody>
      </p:sp>
      <p:sp>
        <p:nvSpPr>
          <p:cNvPr id="28" name="文本框 27">
            <a:extLst>
              <a:ext uri="{FF2B5EF4-FFF2-40B4-BE49-F238E27FC236}">
                <a16:creationId xmlns:a16="http://schemas.microsoft.com/office/drawing/2014/main" id="{076142C2-B179-4AE4-85A2-C67376104768}"/>
              </a:ext>
            </a:extLst>
          </p:cNvPr>
          <p:cNvSpPr txBox="1"/>
          <p:nvPr/>
        </p:nvSpPr>
        <p:spPr>
          <a:xfrm>
            <a:off x="4713514" y="4607123"/>
            <a:ext cx="3056101" cy="307777"/>
          </a:xfrm>
          <a:prstGeom prst="rect">
            <a:avLst/>
          </a:prstGeom>
          <a:noFill/>
        </p:spPr>
        <p:txBody>
          <a:bodyPr wrap="square" rtlCol="0">
            <a:spAutoFit/>
          </a:bodyPr>
          <a:lstStyle>
            <a:defPPr>
              <a:defRPr lang="zh-CN"/>
            </a:defPPr>
            <a:lvl1pPr algn="dist">
              <a:defRPr sz="1400">
                <a:solidFill>
                  <a:schemeClr val="bg1"/>
                </a:solidFill>
                <a:latin typeface="字魂73号-江南手书" panose="00000500000000000000" pitchFamily="2" charset="-122"/>
                <a:ea typeface="字魂73号-江南手书" panose="00000500000000000000" pitchFamily="2" charset="-122"/>
              </a:defRPr>
            </a:lvl1pPr>
          </a:lstStyle>
          <a:p>
            <a:r>
              <a:rPr lang="zh-CN" altLang="en-US" dirty="0">
                <a:latin typeface="+mn-lt"/>
                <a:ea typeface="+mn-ea"/>
                <a:cs typeface="+mn-ea"/>
                <a:sym typeface="+mn-lt"/>
              </a:rPr>
              <a:t>保护环境主题</a:t>
            </a:r>
            <a:r>
              <a:rPr lang="en-US" altLang="zh-CN" dirty="0">
                <a:latin typeface="+mn-lt"/>
                <a:ea typeface="+mn-ea"/>
                <a:cs typeface="+mn-ea"/>
                <a:sym typeface="+mn-lt"/>
              </a:rPr>
              <a:t>ppt</a:t>
            </a:r>
            <a:r>
              <a:rPr lang="zh-CN" altLang="en-US" dirty="0">
                <a:latin typeface="+mn-lt"/>
                <a:ea typeface="+mn-ea"/>
                <a:cs typeface="+mn-ea"/>
                <a:sym typeface="+mn-lt"/>
              </a:rPr>
              <a:t>模板</a:t>
            </a:r>
          </a:p>
        </p:txBody>
      </p:sp>
    </p:spTree>
    <p:extLst>
      <p:ext uri="{BB962C8B-B14F-4D97-AF65-F5344CB8AC3E}">
        <p14:creationId xmlns:p14="http://schemas.microsoft.com/office/powerpoint/2010/main" val="1952213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9D415BDE-E5A6-4B8A-890B-E6876DBDCE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2" name="矩形 21">
            <a:extLst>
              <a:ext uri="{FF2B5EF4-FFF2-40B4-BE49-F238E27FC236}">
                <a16:creationId xmlns:a16="http://schemas.microsoft.com/office/drawing/2014/main" id="{1B32C631-9A8D-459B-92C2-87CC40C7F783}"/>
              </a:ext>
            </a:extLst>
          </p:cNvPr>
          <p:cNvSpPr/>
          <p:nvPr/>
        </p:nvSpPr>
        <p:spPr>
          <a:xfrm>
            <a:off x="2094953" y="1790614"/>
            <a:ext cx="2877839"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PART 0</a:t>
            </a:r>
            <a:r>
              <a:rPr lang="en-US" altLang="zh-CN" sz="4400" b="1" noProof="0" dirty="0">
                <a:solidFill>
                  <a:schemeClr val="bg1"/>
                </a:solidFill>
                <a:effectLst>
                  <a:outerShdw blurRad="38100" dist="38100" dir="2700000" algn="tl">
                    <a:srgbClr val="000000">
                      <a:alpha val="43137"/>
                    </a:srgbClr>
                  </a:outerShdw>
                </a:effectLst>
                <a:cs typeface="+mn-ea"/>
                <a:sym typeface="+mn-lt"/>
              </a:rPr>
              <a:t>1</a:t>
            </a:r>
            <a:r>
              <a:rPr kumimoji="0" lang="en-US" altLang="zh-C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  </a:t>
            </a:r>
          </a:p>
        </p:txBody>
      </p:sp>
      <p:sp>
        <p:nvSpPr>
          <p:cNvPr id="23" name="文本框 22">
            <a:extLst>
              <a:ext uri="{FF2B5EF4-FFF2-40B4-BE49-F238E27FC236}">
                <a16:creationId xmlns:a16="http://schemas.microsoft.com/office/drawing/2014/main" id="{EE8AB393-D6E3-49AB-AD42-68A5F7AE597D}"/>
              </a:ext>
            </a:extLst>
          </p:cNvPr>
          <p:cNvSpPr txBox="1"/>
          <p:nvPr/>
        </p:nvSpPr>
        <p:spPr>
          <a:xfrm>
            <a:off x="2094952" y="2444820"/>
            <a:ext cx="7125247" cy="1107996"/>
          </a:xfrm>
          <a:prstGeom prst="rect">
            <a:avLst/>
          </a:prstGeom>
          <a:noFill/>
        </p:spPr>
        <p:txBody>
          <a:bodyPr wrap="square">
            <a:spAutoFit/>
          </a:bodyPr>
          <a:lstStyle/>
          <a:p>
            <a:pPr lvl="0">
              <a:defRPr/>
            </a:pPr>
            <a:r>
              <a:rPr lang="zh-CN" altLang="en-US" sz="6600" b="1" dirty="0">
                <a:solidFill>
                  <a:schemeClr val="bg1"/>
                </a:solidFill>
                <a:effectLst>
                  <a:outerShdw blurRad="38100" dist="38100" dir="2700000" algn="tl">
                    <a:srgbClr val="000000">
                      <a:alpha val="43137"/>
                    </a:srgbClr>
                  </a:outerShdw>
                </a:effectLst>
                <a:cs typeface="+mn-ea"/>
                <a:sym typeface="+mn-lt"/>
              </a:rPr>
              <a:t>世界地球日简介</a:t>
            </a:r>
            <a:endParaRPr lang="zh-CN" altLang="en-US" sz="6600" dirty="0">
              <a:solidFill>
                <a:schemeClr val="bg1"/>
              </a:solidFill>
              <a:effectLst>
                <a:outerShdw blurRad="38100" dist="38100" dir="2700000" algn="tl">
                  <a:srgbClr val="000000">
                    <a:alpha val="43137"/>
                  </a:srgbClr>
                </a:outerShdw>
              </a:effectLst>
              <a:cs typeface="+mn-ea"/>
              <a:sym typeface="+mn-lt"/>
            </a:endParaRPr>
          </a:p>
        </p:txBody>
      </p:sp>
      <p:sp>
        <p:nvSpPr>
          <p:cNvPr id="24" name="文本框 23">
            <a:extLst>
              <a:ext uri="{FF2B5EF4-FFF2-40B4-BE49-F238E27FC236}">
                <a16:creationId xmlns:a16="http://schemas.microsoft.com/office/drawing/2014/main" id="{4F9F094A-3EA1-4E0B-BF55-97B1FEACF687}"/>
              </a:ext>
            </a:extLst>
          </p:cNvPr>
          <p:cNvSpPr txBox="1"/>
          <p:nvPr/>
        </p:nvSpPr>
        <p:spPr>
          <a:xfrm>
            <a:off x="2094953" y="3462136"/>
            <a:ext cx="5963892" cy="584775"/>
          </a:xfrm>
          <a:prstGeom prst="rect">
            <a:avLst/>
          </a:prstGeom>
          <a:noFill/>
        </p:spPr>
        <p:txBody>
          <a:bodyPr wrap="square" rtlCol="0">
            <a:spAutoFit/>
          </a:bodyPr>
          <a:lstStyle/>
          <a:p>
            <a:r>
              <a:rPr lang="zh-CN" altLang="en-US" sz="1600" spc="300" dirty="0">
                <a:solidFill>
                  <a:schemeClr val="bg1"/>
                </a:solidFill>
                <a:effectLst>
                  <a:outerShdw blurRad="38100" dist="38100" dir="2700000" algn="tl">
                    <a:srgbClr val="000000">
                      <a:alpha val="43137"/>
                    </a:srgbClr>
                  </a:outerShdw>
                </a:effectLst>
                <a:cs typeface="+mn-ea"/>
                <a:sym typeface="+mn-lt"/>
              </a:rPr>
              <a:t>点击此处输入内容点击此处输入内容点击此处输入内容点击此处输入内容</a:t>
            </a:r>
          </a:p>
        </p:txBody>
      </p:sp>
      <p:sp>
        <p:nvSpPr>
          <p:cNvPr id="25" name="矩形 24">
            <a:extLst>
              <a:ext uri="{FF2B5EF4-FFF2-40B4-BE49-F238E27FC236}">
                <a16:creationId xmlns:a16="http://schemas.microsoft.com/office/drawing/2014/main" id="{5CD0AD9A-3864-4998-9A6A-43B72A9AF3B6}"/>
              </a:ext>
            </a:extLst>
          </p:cNvPr>
          <p:cNvSpPr/>
          <p:nvPr/>
        </p:nvSpPr>
        <p:spPr>
          <a:xfrm>
            <a:off x="370114" y="243114"/>
            <a:ext cx="11451772" cy="637177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a:extLst>
              <a:ext uri="{FF2B5EF4-FFF2-40B4-BE49-F238E27FC236}">
                <a16:creationId xmlns:a16="http://schemas.microsoft.com/office/drawing/2014/main" id="{EB0DCE58-5575-4A95-B9BD-205F60147A86}"/>
              </a:ext>
            </a:extLst>
          </p:cNvPr>
          <p:cNvGrpSpPr/>
          <p:nvPr/>
        </p:nvGrpSpPr>
        <p:grpSpPr>
          <a:xfrm>
            <a:off x="709780" y="504372"/>
            <a:ext cx="633187" cy="542470"/>
            <a:chOff x="1175145" y="1614716"/>
            <a:chExt cx="633187" cy="542470"/>
          </a:xfrm>
        </p:grpSpPr>
        <p:sp>
          <p:nvSpPr>
            <p:cNvPr id="27" name="半闭框 26">
              <a:extLst>
                <a:ext uri="{FF2B5EF4-FFF2-40B4-BE49-F238E27FC236}">
                  <a16:creationId xmlns:a16="http://schemas.microsoft.com/office/drawing/2014/main" id="{A76804BD-F3D8-4EF2-A02B-4CB108EA47B2}"/>
                </a:ext>
              </a:extLst>
            </p:cNvPr>
            <p:cNvSpPr/>
            <p:nvPr/>
          </p:nvSpPr>
          <p:spPr>
            <a:xfrm>
              <a:off x="1289446" y="1714501"/>
              <a:ext cx="518886" cy="442685"/>
            </a:xfrm>
            <a:prstGeom prst="halfFrame">
              <a:avLst>
                <a:gd name="adj1" fmla="val 0"/>
                <a:gd name="adj2"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8" name="半闭框 27">
              <a:extLst>
                <a:ext uri="{FF2B5EF4-FFF2-40B4-BE49-F238E27FC236}">
                  <a16:creationId xmlns:a16="http://schemas.microsoft.com/office/drawing/2014/main" id="{B779EF11-353D-4B69-9A35-E09A879AC15E}"/>
                </a:ext>
              </a:extLst>
            </p:cNvPr>
            <p:cNvSpPr/>
            <p:nvPr/>
          </p:nvSpPr>
          <p:spPr>
            <a:xfrm>
              <a:off x="1175145" y="1614716"/>
              <a:ext cx="518886" cy="442685"/>
            </a:xfrm>
            <a:prstGeom prst="halfFrame">
              <a:avLst>
                <a:gd name="adj1" fmla="val 0"/>
                <a:gd name="adj2"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29" name="椭圆 28">
            <a:extLst>
              <a:ext uri="{FF2B5EF4-FFF2-40B4-BE49-F238E27FC236}">
                <a16:creationId xmlns:a16="http://schemas.microsoft.com/office/drawing/2014/main" id="{8B1AC253-CE82-4DB7-AD51-05B8724A99A1}"/>
              </a:ext>
            </a:extLst>
          </p:cNvPr>
          <p:cNvSpPr/>
          <p:nvPr/>
        </p:nvSpPr>
        <p:spPr>
          <a:xfrm>
            <a:off x="948324" y="5658548"/>
            <a:ext cx="522515" cy="52251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0" name="直接连接符 29">
            <a:extLst>
              <a:ext uri="{FF2B5EF4-FFF2-40B4-BE49-F238E27FC236}">
                <a16:creationId xmlns:a16="http://schemas.microsoft.com/office/drawing/2014/main" id="{FCD3D912-C88B-4739-93A9-6319C20DC1F0}"/>
              </a:ext>
            </a:extLst>
          </p:cNvPr>
          <p:cNvCxnSpPr>
            <a:cxnSpLocks/>
          </p:cNvCxnSpPr>
          <p:nvPr/>
        </p:nvCxnSpPr>
        <p:spPr>
          <a:xfrm flipH="1">
            <a:off x="688881" y="5943391"/>
            <a:ext cx="518886" cy="5188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47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2D5EB03-32DE-4653-B8F1-ADB2F116EEAE}"/>
              </a:ext>
            </a:extLst>
          </p:cNvPr>
          <p:cNvSpPr/>
          <p:nvPr/>
        </p:nvSpPr>
        <p:spPr>
          <a:xfrm>
            <a:off x="709780" y="432104"/>
            <a:ext cx="10772440" cy="599379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1943B38E-F7C1-4FFE-A790-DF5DDB5538F4}"/>
              </a:ext>
            </a:extLst>
          </p:cNvPr>
          <p:cNvGrpSpPr/>
          <p:nvPr/>
        </p:nvGrpSpPr>
        <p:grpSpPr>
          <a:xfrm>
            <a:off x="962587" y="597108"/>
            <a:ext cx="633187" cy="542470"/>
            <a:chOff x="1175145" y="1614716"/>
            <a:chExt cx="633187" cy="542470"/>
          </a:xfrm>
        </p:grpSpPr>
        <p:sp>
          <p:nvSpPr>
            <p:cNvPr id="7" name="半闭框 6">
              <a:extLst>
                <a:ext uri="{FF2B5EF4-FFF2-40B4-BE49-F238E27FC236}">
                  <a16:creationId xmlns:a16="http://schemas.microsoft.com/office/drawing/2014/main" id="{CE0808BA-7B4B-4AFE-A2C5-4AAF138C701C}"/>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半闭框 7">
              <a:extLst>
                <a:ext uri="{FF2B5EF4-FFF2-40B4-BE49-F238E27FC236}">
                  <a16:creationId xmlns:a16="http://schemas.microsoft.com/office/drawing/2014/main" id="{EC5DB693-525F-48F7-90BF-D28970296B37}"/>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 name="组合 8">
            <a:extLst>
              <a:ext uri="{FF2B5EF4-FFF2-40B4-BE49-F238E27FC236}">
                <a16:creationId xmlns:a16="http://schemas.microsoft.com/office/drawing/2014/main" id="{990F0714-F5FD-448E-82CA-0739E62D40A1}"/>
              </a:ext>
            </a:extLst>
          </p:cNvPr>
          <p:cNvGrpSpPr/>
          <p:nvPr/>
        </p:nvGrpSpPr>
        <p:grpSpPr>
          <a:xfrm flipH="1" flipV="1">
            <a:off x="10566778" y="5699765"/>
            <a:ext cx="633187" cy="542470"/>
            <a:chOff x="1175145" y="1614716"/>
            <a:chExt cx="633187" cy="542470"/>
          </a:xfrm>
        </p:grpSpPr>
        <p:sp>
          <p:nvSpPr>
            <p:cNvPr id="10" name="半闭框 9">
              <a:extLst>
                <a:ext uri="{FF2B5EF4-FFF2-40B4-BE49-F238E27FC236}">
                  <a16:creationId xmlns:a16="http://schemas.microsoft.com/office/drawing/2014/main" id="{066E082E-47AF-4342-9B90-B8538A3F000A}"/>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半闭框 10">
              <a:extLst>
                <a:ext uri="{FF2B5EF4-FFF2-40B4-BE49-F238E27FC236}">
                  <a16:creationId xmlns:a16="http://schemas.microsoft.com/office/drawing/2014/main" id="{2640C8B1-D7CB-4D61-85FE-17E147AE87CE}"/>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5" name="文本框 14">
            <a:extLst>
              <a:ext uri="{FF2B5EF4-FFF2-40B4-BE49-F238E27FC236}">
                <a16:creationId xmlns:a16="http://schemas.microsoft.com/office/drawing/2014/main" id="{D6C7A9BC-4F5C-4DA7-B371-722AAC954F52}"/>
              </a:ext>
            </a:extLst>
          </p:cNvPr>
          <p:cNvSpPr txBox="1"/>
          <p:nvPr/>
        </p:nvSpPr>
        <p:spPr>
          <a:xfrm>
            <a:off x="1284454" y="1902253"/>
            <a:ext cx="5065248" cy="3847207"/>
          </a:xfrm>
          <a:prstGeom prst="rect">
            <a:avLst/>
          </a:prstGeom>
          <a:noFill/>
        </p:spPr>
        <p:txBody>
          <a:bodyPr wrap="square" rtlCol="0">
            <a:spAutoFit/>
          </a:bodyPr>
          <a:lstStyle/>
          <a:p>
            <a:pPr indent="457200" algn="just">
              <a:lnSpc>
                <a:spcPct val="150000"/>
              </a:lnSpc>
            </a:pPr>
            <a:r>
              <a:rPr lang="zh-CN" altLang="en-US" sz="2000" b="1" spc="300" dirty="0">
                <a:solidFill>
                  <a:srgbClr val="013B9E"/>
                </a:solidFill>
                <a:cs typeface="+mn-ea"/>
                <a:sym typeface="+mn-lt"/>
              </a:rPr>
              <a:t>世界地球日（</a:t>
            </a:r>
            <a:r>
              <a:rPr lang="en-US" altLang="zh-CN" sz="2000" b="1" spc="300" dirty="0">
                <a:solidFill>
                  <a:srgbClr val="013B9E"/>
                </a:solidFill>
                <a:cs typeface="+mn-ea"/>
                <a:sym typeface="+mn-lt"/>
              </a:rPr>
              <a:t>Earth Day</a:t>
            </a:r>
            <a:r>
              <a:rPr lang="zh-CN" altLang="en-US" sz="2000" b="1" spc="300" dirty="0">
                <a:solidFill>
                  <a:srgbClr val="013B9E"/>
                </a:solidFill>
                <a:cs typeface="+mn-ea"/>
                <a:sym typeface="+mn-lt"/>
              </a:rPr>
              <a:t>）即每年的</a:t>
            </a:r>
            <a:r>
              <a:rPr lang="en-US" altLang="zh-CN" sz="2000" b="1" spc="300" dirty="0">
                <a:solidFill>
                  <a:srgbClr val="013B9E"/>
                </a:solidFill>
                <a:cs typeface="+mn-ea"/>
                <a:sym typeface="+mn-lt"/>
              </a:rPr>
              <a:t>4</a:t>
            </a:r>
            <a:r>
              <a:rPr lang="zh-CN" altLang="en-US" sz="2000" b="1" spc="300" dirty="0">
                <a:solidFill>
                  <a:srgbClr val="013B9E"/>
                </a:solidFill>
                <a:cs typeface="+mn-ea"/>
                <a:sym typeface="+mn-lt"/>
              </a:rPr>
              <a:t>月</a:t>
            </a:r>
            <a:r>
              <a:rPr lang="en-US" altLang="zh-CN" sz="2000" b="1" spc="300" dirty="0">
                <a:solidFill>
                  <a:srgbClr val="013B9E"/>
                </a:solidFill>
                <a:cs typeface="+mn-ea"/>
                <a:sym typeface="+mn-lt"/>
              </a:rPr>
              <a:t>22</a:t>
            </a:r>
            <a:r>
              <a:rPr lang="zh-CN" altLang="en-US" sz="2000" b="1" spc="300" dirty="0">
                <a:solidFill>
                  <a:srgbClr val="013B9E"/>
                </a:solidFill>
                <a:cs typeface="+mn-ea"/>
                <a:sym typeface="+mn-lt"/>
              </a:rPr>
              <a:t>日</a:t>
            </a:r>
            <a:r>
              <a:rPr lang="zh-CN" altLang="en-US" sz="2000" b="1" spc="300" dirty="0">
                <a:cs typeface="+mn-ea"/>
                <a:sym typeface="+mn-lt"/>
              </a:rPr>
              <a:t>，</a:t>
            </a:r>
            <a:r>
              <a:rPr lang="zh-CN" altLang="en-US" sz="1600" spc="300" dirty="0">
                <a:cs typeface="+mn-ea"/>
                <a:sym typeface="+mn-lt"/>
              </a:rPr>
              <a:t>是一个专为世界环境保护而设立的节日，旨在提高民众对于现有环境问题的意识，并动员民众参与到环保运动中，通过绿色低碳生活，改善地球的整体环境。地球日由盖洛德</a:t>
            </a:r>
            <a:r>
              <a:rPr lang="en-US" altLang="zh-CN" sz="1600" spc="300" dirty="0">
                <a:cs typeface="+mn-ea"/>
                <a:sym typeface="+mn-lt"/>
              </a:rPr>
              <a:t>·</a:t>
            </a:r>
            <a:r>
              <a:rPr lang="zh-CN" altLang="en-US" sz="1600" spc="300" dirty="0">
                <a:cs typeface="+mn-ea"/>
                <a:sym typeface="+mn-lt"/>
              </a:rPr>
              <a:t>尼尔森和丹尼斯</a:t>
            </a:r>
            <a:r>
              <a:rPr lang="en-US" altLang="zh-CN" sz="1600" spc="300" dirty="0">
                <a:cs typeface="+mn-ea"/>
                <a:sym typeface="+mn-lt"/>
              </a:rPr>
              <a:t>·</a:t>
            </a:r>
            <a:r>
              <a:rPr lang="zh-CN" altLang="en-US" sz="1600" spc="300" dirty="0">
                <a:cs typeface="+mn-ea"/>
                <a:sym typeface="+mn-lt"/>
              </a:rPr>
              <a:t>海斯于</a:t>
            </a:r>
            <a:r>
              <a:rPr lang="en-US" altLang="zh-CN" sz="1600" spc="300" dirty="0">
                <a:cs typeface="+mn-ea"/>
                <a:sym typeface="+mn-lt"/>
              </a:rPr>
              <a:t>1970</a:t>
            </a:r>
            <a:r>
              <a:rPr lang="zh-CN" altLang="en-US" sz="1600" spc="300" dirty="0">
                <a:cs typeface="+mn-ea"/>
                <a:sym typeface="+mn-lt"/>
              </a:rPr>
              <a:t>年发起。现今，地球日的庆祝活动已发展至全球</a:t>
            </a:r>
            <a:r>
              <a:rPr lang="en-US" altLang="zh-CN" sz="1600" spc="300" dirty="0">
                <a:cs typeface="+mn-ea"/>
                <a:sym typeface="+mn-lt"/>
              </a:rPr>
              <a:t>192</a:t>
            </a:r>
            <a:r>
              <a:rPr lang="zh-CN" altLang="en-US" sz="1600" spc="300" dirty="0">
                <a:cs typeface="+mn-ea"/>
                <a:sym typeface="+mn-lt"/>
              </a:rPr>
              <a:t>个国家，每年有超过</a:t>
            </a:r>
            <a:r>
              <a:rPr lang="en-US" altLang="zh-CN" sz="1600" spc="300" dirty="0">
                <a:cs typeface="+mn-ea"/>
                <a:sym typeface="+mn-lt"/>
              </a:rPr>
              <a:t>10</a:t>
            </a:r>
            <a:r>
              <a:rPr lang="zh-CN" altLang="en-US" sz="1600" spc="300" dirty="0">
                <a:cs typeface="+mn-ea"/>
                <a:sym typeface="+mn-lt"/>
              </a:rPr>
              <a:t>亿人参与其中，使其成为世界上最大的民间环保节日。</a:t>
            </a:r>
          </a:p>
          <a:p>
            <a:pPr indent="457200" algn="just"/>
            <a:endParaRPr lang="zh-CN" altLang="en-US" sz="1600" spc="300" dirty="0">
              <a:cs typeface="+mn-ea"/>
              <a:sym typeface="+mn-lt"/>
            </a:endParaRPr>
          </a:p>
        </p:txBody>
      </p:sp>
      <p:sp>
        <p:nvSpPr>
          <p:cNvPr id="18" name="文本框 17">
            <a:extLst>
              <a:ext uri="{FF2B5EF4-FFF2-40B4-BE49-F238E27FC236}">
                <a16:creationId xmlns:a16="http://schemas.microsoft.com/office/drawing/2014/main" id="{ECE2D7A5-9295-464A-BB13-81E20B5588A0}"/>
              </a:ext>
            </a:extLst>
          </p:cNvPr>
          <p:cNvSpPr txBox="1"/>
          <p:nvPr/>
        </p:nvSpPr>
        <p:spPr>
          <a:xfrm>
            <a:off x="1076887" y="712962"/>
            <a:ext cx="530615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effectLst/>
                <a:uLnTx/>
                <a:uFillTx/>
                <a:cs typeface="+mn-ea"/>
                <a:sym typeface="+mn-lt"/>
              </a:rPr>
              <a:t>世界地球日简介 </a:t>
            </a:r>
            <a:r>
              <a:rPr kumimoji="0" lang="en-US" altLang="zh-CN" sz="1600" i="0" u="none" strike="noStrike" kern="1200" cap="none" spc="0" normalizeH="0" baseline="0" noProof="0" dirty="0">
                <a:ln>
                  <a:noFill/>
                </a:ln>
                <a:solidFill>
                  <a:srgbClr val="013B9E"/>
                </a:solidFill>
                <a:effectLst/>
                <a:uLnTx/>
                <a:uFillTx/>
                <a:cs typeface="+mn-ea"/>
                <a:sym typeface="+mn-lt"/>
              </a:rPr>
              <a:t>TH E EARTH  DAY</a:t>
            </a:r>
            <a:endParaRPr kumimoji="0" lang="zh-CN" altLang="en-US" sz="2000" i="0" u="none" strike="noStrike" kern="1200" cap="none" spc="0" normalizeH="0" baseline="0" noProof="0" dirty="0">
              <a:ln>
                <a:noFill/>
              </a:ln>
              <a:solidFill>
                <a:srgbClr val="013B9E"/>
              </a:solidFill>
              <a:effectLst/>
              <a:uLnTx/>
              <a:uFillTx/>
              <a:cs typeface="+mn-ea"/>
              <a:sym typeface="+mn-lt"/>
            </a:endParaRPr>
          </a:p>
        </p:txBody>
      </p:sp>
      <p:pic>
        <p:nvPicPr>
          <p:cNvPr id="20" name="图片 19">
            <a:extLst>
              <a:ext uri="{FF2B5EF4-FFF2-40B4-BE49-F238E27FC236}">
                <a16:creationId xmlns:a16="http://schemas.microsoft.com/office/drawing/2014/main" id="{683BA601-7DFC-4A1B-8380-9D00AFEBEBF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4829" y="-2324812"/>
            <a:ext cx="5194290" cy="7792162"/>
          </a:xfrm>
          <a:prstGeom prst="rect">
            <a:avLst/>
          </a:prstGeom>
        </p:spPr>
      </p:pic>
      <p:sp>
        <p:nvSpPr>
          <p:cNvPr id="2" name="文本框 1"/>
          <p:cNvSpPr txBox="1"/>
          <p:nvPr/>
        </p:nvSpPr>
        <p:spPr>
          <a:xfrm>
            <a:off x="5667469" y="696893"/>
            <a:ext cx="1792586" cy="415498"/>
          </a:xfrm>
          <a:prstGeom prst="rect">
            <a:avLst/>
          </a:prstGeom>
          <a:noFill/>
        </p:spPr>
        <p:txBody>
          <a:bodyPr wrap="square" rtlCol="0">
            <a:spAutoFit/>
          </a:bodyPr>
          <a:lstStyle/>
          <a:p>
            <a:r>
              <a:rPr lang="en-US" altLang="zh-CN" sz="1050" smtClean="0">
                <a:solidFill>
                  <a:srgbClr val="FFFFFF"/>
                </a:solidFill>
              </a:rPr>
              <a:t>https://www.PPT818.com/</a:t>
            </a:r>
            <a:endParaRPr lang="zh-CN" altLang="en-US" sz="1050" dirty="0">
              <a:solidFill>
                <a:srgbClr val="FFFFFF"/>
              </a:solidFill>
            </a:endParaRPr>
          </a:p>
        </p:txBody>
      </p:sp>
    </p:spTree>
    <p:extLst>
      <p:ext uri="{BB962C8B-B14F-4D97-AF65-F5344CB8AC3E}">
        <p14:creationId xmlns:p14="http://schemas.microsoft.com/office/powerpoint/2010/main" val="150631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2D5EB03-32DE-4653-B8F1-ADB2F116EEAE}"/>
              </a:ext>
            </a:extLst>
          </p:cNvPr>
          <p:cNvSpPr/>
          <p:nvPr/>
        </p:nvSpPr>
        <p:spPr>
          <a:xfrm>
            <a:off x="709780" y="432104"/>
            <a:ext cx="10772440" cy="599379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1943B38E-F7C1-4FFE-A790-DF5DDB5538F4}"/>
              </a:ext>
            </a:extLst>
          </p:cNvPr>
          <p:cNvGrpSpPr/>
          <p:nvPr/>
        </p:nvGrpSpPr>
        <p:grpSpPr>
          <a:xfrm>
            <a:off x="962587" y="597108"/>
            <a:ext cx="633187" cy="542470"/>
            <a:chOff x="1175145" y="1614716"/>
            <a:chExt cx="633187" cy="542470"/>
          </a:xfrm>
        </p:grpSpPr>
        <p:sp>
          <p:nvSpPr>
            <p:cNvPr id="7" name="半闭框 6">
              <a:extLst>
                <a:ext uri="{FF2B5EF4-FFF2-40B4-BE49-F238E27FC236}">
                  <a16:creationId xmlns:a16="http://schemas.microsoft.com/office/drawing/2014/main" id="{CE0808BA-7B4B-4AFE-A2C5-4AAF138C701C}"/>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半闭框 7">
              <a:extLst>
                <a:ext uri="{FF2B5EF4-FFF2-40B4-BE49-F238E27FC236}">
                  <a16:creationId xmlns:a16="http://schemas.microsoft.com/office/drawing/2014/main" id="{EC5DB693-525F-48F7-90BF-D28970296B37}"/>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 name="组合 8">
            <a:extLst>
              <a:ext uri="{FF2B5EF4-FFF2-40B4-BE49-F238E27FC236}">
                <a16:creationId xmlns:a16="http://schemas.microsoft.com/office/drawing/2014/main" id="{990F0714-F5FD-448E-82CA-0739E62D40A1}"/>
              </a:ext>
            </a:extLst>
          </p:cNvPr>
          <p:cNvGrpSpPr/>
          <p:nvPr/>
        </p:nvGrpSpPr>
        <p:grpSpPr>
          <a:xfrm flipH="1" flipV="1">
            <a:off x="10566778" y="5699765"/>
            <a:ext cx="633187" cy="542470"/>
            <a:chOff x="1175145" y="1614716"/>
            <a:chExt cx="633187" cy="542470"/>
          </a:xfrm>
        </p:grpSpPr>
        <p:sp>
          <p:nvSpPr>
            <p:cNvPr id="10" name="半闭框 9">
              <a:extLst>
                <a:ext uri="{FF2B5EF4-FFF2-40B4-BE49-F238E27FC236}">
                  <a16:creationId xmlns:a16="http://schemas.microsoft.com/office/drawing/2014/main" id="{066E082E-47AF-4342-9B90-B8538A3F000A}"/>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半闭框 10">
              <a:extLst>
                <a:ext uri="{FF2B5EF4-FFF2-40B4-BE49-F238E27FC236}">
                  <a16:creationId xmlns:a16="http://schemas.microsoft.com/office/drawing/2014/main" id="{2640C8B1-D7CB-4D61-85FE-17E147AE87CE}"/>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3" name="文本框 12">
            <a:extLst>
              <a:ext uri="{FF2B5EF4-FFF2-40B4-BE49-F238E27FC236}">
                <a16:creationId xmlns:a16="http://schemas.microsoft.com/office/drawing/2014/main" id="{93C18B26-9247-4419-99AA-FA2744D1725E}"/>
              </a:ext>
            </a:extLst>
          </p:cNvPr>
          <p:cNvSpPr txBox="1"/>
          <p:nvPr/>
        </p:nvSpPr>
        <p:spPr>
          <a:xfrm>
            <a:off x="1076887" y="712962"/>
            <a:ext cx="530615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effectLst/>
                <a:uLnTx/>
                <a:uFillTx/>
                <a:cs typeface="+mn-ea"/>
                <a:sym typeface="+mn-lt"/>
              </a:rPr>
              <a:t>世界地球日简介 </a:t>
            </a:r>
            <a:r>
              <a:rPr kumimoji="0" lang="en-US" altLang="zh-CN" sz="1600" i="0" u="none" strike="noStrike" kern="1200" cap="none" spc="0" normalizeH="0" baseline="0" noProof="0" dirty="0">
                <a:ln>
                  <a:noFill/>
                </a:ln>
                <a:solidFill>
                  <a:srgbClr val="013B9E"/>
                </a:solidFill>
                <a:effectLst/>
                <a:uLnTx/>
                <a:uFillTx/>
                <a:cs typeface="+mn-ea"/>
                <a:sym typeface="+mn-lt"/>
              </a:rPr>
              <a:t>TH E EARTH  DAY</a:t>
            </a:r>
            <a:endParaRPr kumimoji="0" lang="zh-CN" altLang="en-US" sz="2000" i="0" u="none" strike="noStrike" kern="1200" cap="none" spc="0" normalizeH="0" baseline="0" noProof="0" dirty="0">
              <a:ln>
                <a:noFill/>
              </a:ln>
              <a:solidFill>
                <a:srgbClr val="013B9E"/>
              </a:solidFill>
              <a:effectLst/>
              <a:uLnTx/>
              <a:uFillTx/>
              <a:cs typeface="+mn-ea"/>
              <a:sym typeface="+mn-lt"/>
            </a:endParaRPr>
          </a:p>
        </p:txBody>
      </p:sp>
      <p:sp>
        <p:nvSpPr>
          <p:cNvPr id="14" name="文本框 13">
            <a:extLst>
              <a:ext uri="{FF2B5EF4-FFF2-40B4-BE49-F238E27FC236}">
                <a16:creationId xmlns:a16="http://schemas.microsoft.com/office/drawing/2014/main" id="{892BDBC1-1DD5-471A-915A-909F18E5E529}"/>
              </a:ext>
            </a:extLst>
          </p:cNvPr>
          <p:cNvSpPr txBox="1"/>
          <p:nvPr/>
        </p:nvSpPr>
        <p:spPr>
          <a:xfrm>
            <a:off x="1677554" y="4574976"/>
            <a:ext cx="8889224" cy="1200329"/>
          </a:xfrm>
          <a:prstGeom prst="rect">
            <a:avLst/>
          </a:prstGeom>
          <a:noFill/>
        </p:spPr>
        <p:txBody>
          <a:bodyPr wrap="square" rtlCol="0">
            <a:spAutoFit/>
          </a:bodyPr>
          <a:lstStyle>
            <a:defPPr>
              <a:defRPr lang="zh-CN"/>
            </a:defPPr>
            <a:lvl1pPr algn="just">
              <a:lnSpc>
                <a:spcPct val="150000"/>
              </a:lnSpc>
              <a:defRPr sz="2800" b="1">
                <a:gradFill>
                  <a:gsLst>
                    <a:gs pos="0">
                      <a:srgbClr val="0087C0"/>
                    </a:gs>
                    <a:gs pos="100000">
                      <a:srgbClr val="00478A"/>
                    </a:gs>
                  </a:gsLst>
                  <a:lin ang="0" scaled="0"/>
                </a:gradFill>
                <a:latin typeface="字魂160号-檀宋" panose="00000500000000000000" pitchFamily="2" charset="-122"/>
                <a:ea typeface="字魂160号-檀宋" panose="00000500000000000000" pitchFamily="2" charset="-122"/>
              </a:defRPr>
            </a:lvl1pPr>
          </a:lstStyle>
          <a:p>
            <a:pPr algn="ctr"/>
            <a:r>
              <a:rPr lang="zh-CN" altLang="en-US" sz="1600" b="0" spc="300" dirty="0">
                <a:solidFill>
                  <a:schemeClr val="tx1"/>
                </a:solidFill>
                <a:latin typeface="+mn-lt"/>
                <a:ea typeface="+mn-ea"/>
                <a:cs typeface="+mn-ea"/>
                <a:sym typeface="+mn-lt"/>
              </a:rPr>
              <a:t>中国从</a:t>
            </a:r>
            <a:r>
              <a:rPr lang="en-US" altLang="zh-CN" sz="1600" b="0" spc="300" dirty="0">
                <a:solidFill>
                  <a:schemeClr val="tx1"/>
                </a:solidFill>
                <a:latin typeface="+mn-lt"/>
                <a:ea typeface="+mn-ea"/>
                <a:cs typeface="+mn-ea"/>
                <a:sym typeface="+mn-lt"/>
              </a:rPr>
              <a:t>20</a:t>
            </a:r>
            <a:r>
              <a:rPr lang="zh-CN" altLang="en-US" sz="1600" b="0" spc="300" dirty="0">
                <a:solidFill>
                  <a:schemeClr val="tx1"/>
                </a:solidFill>
                <a:latin typeface="+mn-lt"/>
                <a:ea typeface="+mn-ea"/>
                <a:cs typeface="+mn-ea"/>
                <a:sym typeface="+mn-lt"/>
              </a:rPr>
              <a:t>世纪</a:t>
            </a:r>
            <a:r>
              <a:rPr lang="en-US" altLang="zh-CN" sz="1600" b="0" spc="300" dirty="0">
                <a:solidFill>
                  <a:schemeClr val="tx1"/>
                </a:solidFill>
                <a:latin typeface="+mn-lt"/>
                <a:ea typeface="+mn-ea"/>
                <a:cs typeface="+mn-ea"/>
                <a:sym typeface="+mn-lt"/>
              </a:rPr>
              <a:t>90</a:t>
            </a:r>
            <a:r>
              <a:rPr lang="zh-CN" altLang="en-US" sz="1600" b="0" spc="300" dirty="0">
                <a:solidFill>
                  <a:schemeClr val="tx1"/>
                </a:solidFill>
                <a:latin typeface="+mn-lt"/>
                <a:ea typeface="+mn-ea"/>
                <a:cs typeface="+mn-ea"/>
                <a:sym typeface="+mn-lt"/>
              </a:rPr>
              <a:t>年代起，每年都会在</a:t>
            </a:r>
            <a:r>
              <a:rPr lang="en-US" altLang="zh-CN" sz="1600" b="0" spc="300" dirty="0">
                <a:solidFill>
                  <a:srgbClr val="013B9E"/>
                </a:solidFill>
                <a:latin typeface="+mn-lt"/>
                <a:ea typeface="+mn-ea"/>
                <a:cs typeface="+mn-ea"/>
                <a:sym typeface="+mn-lt"/>
              </a:rPr>
              <a:t>4</a:t>
            </a:r>
            <a:r>
              <a:rPr lang="zh-CN" altLang="en-US" sz="1600" b="0" spc="300" dirty="0">
                <a:solidFill>
                  <a:srgbClr val="013B9E"/>
                </a:solidFill>
                <a:latin typeface="+mn-lt"/>
                <a:ea typeface="+mn-ea"/>
                <a:cs typeface="+mn-ea"/>
                <a:sym typeface="+mn-lt"/>
              </a:rPr>
              <a:t>月</a:t>
            </a:r>
            <a:r>
              <a:rPr lang="en-US" altLang="zh-CN" sz="1600" b="0" spc="300" dirty="0">
                <a:solidFill>
                  <a:srgbClr val="013B9E"/>
                </a:solidFill>
                <a:latin typeface="+mn-lt"/>
                <a:ea typeface="+mn-ea"/>
                <a:cs typeface="+mn-ea"/>
                <a:sym typeface="+mn-lt"/>
              </a:rPr>
              <a:t>22</a:t>
            </a:r>
            <a:r>
              <a:rPr lang="zh-CN" altLang="en-US" sz="1600" b="0" spc="300" dirty="0">
                <a:solidFill>
                  <a:srgbClr val="013B9E"/>
                </a:solidFill>
                <a:latin typeface="+mn-lt"/>
                <a:ea typeface="+mn-ea"/>
                <a:cs typeface="+mn-ea"/>
                <a:sym typeface="+mn-lt"/>
              </a:rPr>
              <a:t>日</a:t>
            </a:r>
            <a:r>
              <a:rPr lang="zh-CN" altLang="en-US" sz="1600" b="0" spc="300" dirty="0">
                <a:solidFill>
                  <a:schemeClr val="tx1"/>
                </a:solidFill>
                <a:latin typeface="+mn-lt"/>
                <a:ea typeface="+mn-ea"/>
                <a:cs typeface="+mn-ea"/>
                <a:sym typeface="+mn-lt"/>
              </a:rPr>
              <a:t>举办世界地球日活动。目前最主要的活动是由中国地质学会、国土资源部组织的纪念活动。每年中国纪念”世界地球日”，都要确定一个主题。</a:t>
            </a:r>
          </a:p>
        </p:txBody>
      </p:sp>
      <p:pic>
        <p:nvPicPr>
          <p:cNvPr id="16" name="图片 15">
            <a:extLst>
              <a:ext uri="{FF2B5EF4-FFF2-40B4-BE49-F238E27FC236}">
                <a16:creationId xmlns:a16="http://schemas.microsoft.com/office/drawing/2014/main" id="{FD0FBD81-6301-4E4A-AEAC-62622197BC9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448050" y="79486"/>
            <a:ext cx="5105400" cy="5060728"/>
          </a:xfrm>
          <a:prstGeom prst="rect">
            <a:avLst/>
          </a:prstGeom>
        </p:spPr>
      </p:pic>
    </p:spTree>
    <p:extLst>
      <p:ext uri="{BB962C8B-B14F-4D97-AF65-F5344CB8AC3E}">
        <p14:creationId xmlns:p14="http://schemas.microsoft.com/office/powerpoint/2010/main" val="362853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2D5EB03-32DE-4653-B8F1-ADB2F116EEAE}"/>
              </a:ext>
            </a:extLst>
          </p:cNvPr>
          <p:cNvSpPr/>
          <p:nvPr/>
        </p:nvSpPr>
        <p:spPr>
          <a:xfrm>
            <a:off x="709780" y="432104"/>
            <a:ext cx="10772440" cy="599379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1943B38E-F7C1-4FFE-A790-DF5DDB5538F4}"/>
              </a:ext>
            </a:extLst>
          </p:cNvPr>
          <p:cNvGrpSpPr/>
          <p:nvPr/>
        </p:nvGrpSpPr>
        <p:grpSpPr>
          <a:xfrm>
            <a:off x="962587" y="597108"/>
            <a:ext cx="633187" cy="542470"/>
            <a:chOff x="1175145" y="1614716"/>
            <a:chExt cx="633187" cy="542470"/>
          </a:xfrm>
        </p:grpSpPr>
        <p:sp>
          <p:nvSpPr>
            <p:cNvPr id="7" name="半闭框 6">
              <a:extLst>
                <a:ext uri="{FF2B5EF4-FFF2-40B4-BE49-F238E27FC236}">
                  <a16:creationId xmlns:a16="http://schemas.microsoft.com/office/drawing/2014/main" id="{CE0808BA-7B4B-4AFE-A2C5-4AAF138C701C}"/>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半闭框 7">
              <a:extLst>
                <a:ext uri="{FF2B5EF4-FFF2-40B4-BE49-F238E27FC236}">
                  <a16:creationId xmlns:a16="http://schemas.microsoft.com/office/drawing/2014/main" id="{EC5DB693-525F-48F7-90BF-D28970296B37}"/>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 name="组合 8">
            <a:extLst>
              <a:ext uri="{FF2B5EF4-FFF2-40B4-BE49-F238E27FC236}">
                <a16:creationId xmlns:a16="http://schemas.microsoft.com/office/drawing/2014/main" id="{990F0714-F5FD-448E-82CA-0739E62D40A1}"/>
              </a:ext>
            </a:extLst>
          </p:cNvPr>
          <p:cNvGrpSpPr/>
          <p:nvPr/>
        </p:nvGrpSpPr>
        <p:grpSpPr>
          <a:xfrm flipH="1" flipV="1">
            <a:off x="10566778" y="5699765"/>
            <a:ext cx="633187" cy="542470"/>
            <a:chOff x="1175145" y="1614716"/>
            <a:chExt cx="633187" cy="542470"/>
          </a:xfrm>
        </p:grpSpPr>
        <p:sp>
          <p:nvSpPr>
            <p:cNvPr id="10" name="半闭框 9">
              <a:extLst>
                <a:ext uri="{FF2B5EF4-FFF2-40B4-BE49-F238E27FC236}">
                  <a16:creationId xmlns:a16="http://schemas.microsoft.com/office/drawing/2014/main" id="{066E082E-47AF-4342-9B90-B8538A3F000A}"/>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半闭框 10">
              <a:extLst>
                <a:ext uri="{FF2B5EF4-FFF2-40B4-BE49-F238E27FC236}">
                  <a16:creationId xmlns:a16="http://schemas.microsoft.com/office/drawing/2014/main" id="{2640C8B1-D7CB-4D61-85FE-17E147AE87CE}"/>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3" name="文本框 12">
            <a:extLst>
              <a:ext uri="{FF2B5EF4-FFF2-40B4-BE49-F238E27FC236}">
                <a16:creationId xmlns:a16="http://schemas.microsoft.com/office/drawing/2014/main" id="{DDB5F122-5F9B-4E75-A3AD-13600C957CD5}"/>
              </a:ext>
            </a:extLst>
          </p:cNvPr>
          <p:cNvSpPr txBox="1"/>
          <p:nvPr/>
        </p:nvSpPr>
        <p:spPr>
          <a:xfrm>
            <a:off x="1076887" y="712962"/>
            <a:ext cx="530615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effectLst/>
                <a:uLnTx/>
                <a:uFillTx/>
                <a:cs typeface="+mn-ea"/>
                <a:sym typeface="+mn-lt"/>
              </a:rPr>
              <a:t>世界地球日简介 </a:t>
            </a:r>
            <a:r>
              <a:rPr kumimoji="0" lang="en-US" altLang="zh-CN" sz="1600" i="0" u="none" strike="noStrike" kern="1200" cap="none" spc="0" normalizeH="0" baseline="0" noProof="0" dirty="0">
                <a:ln>
                  <a:noFill/>
                </a:ln>
                <a:solidFill>
                  <a:srgbClr val="013B9E"/>
                </a:solidFill>
                <a:effectLst/>
                <a:uLnTx/>
                <a:uFillTx/>
                <a:cs typeface="+mn-ea"/>
                <a:sym typeface="+mn-lt"/>
              </a:rPr>
              <a:t>TH E EARTH  DAY</a:t>
            </a:r>
            <a:endParaRPr kumimoji="0" lang="zh-CN" altLang="en-US" sz="2000" i="0" u="none" strike="noStrike" kern="1200" cap="none" spc="0" normalizeH="0" baseline="0" noProof="0" dirty="0">
              <a:ln>
                <a:noFill/>
              </a:ln>
              <a:solidFill>
                <a:srgbClr val="013B9E"/>
              </a:solidFill>
              <a:effectLst/>
              <a:uLnTx/>
              <a:uFillTx/>
              <a:cs typeface="+mn-ea"/>
              <a:sym typeface="+mn-lt"/>
            </a:endParaRPr>
          </a:p>
        </p:txBody>
      </p:sp>
      <p:sp>
        <p:nvSpPr>
          <p:cNvPr id="14" name="矩形 13">
            <a:extLst>
              <a:ext uri="{FF2B5EF4-FFF2-40B4-BE49-F238E27FC236}">
                <a16:creationId xmlns:a16="http://schemas.microsoft.com/office/drawing/2014/main" id="{B493DDEF-3EF7-4679-83B7-1DE50C3E197A}"/>
              </a:ext>
            </a:extLst>
          </p:cNvPr>
          <p:cNvSpPr/>
          <p:nvPr/>
        </p:nvSpPr>
        <p:spPr>
          <a:xfrm>
            <a:off x="5626247" y="1858859"/>
            <a:ext cx="4984604" cy="3588418"/>
          </a:xfrm>
          <a:prstGeom prst="rect">
            <a:avLst/>
          </a:prstGeom>
          <a:noFill/>
        </p:spPr>
        <p:txBody>
          <a:bodyPr wrap="square" rtlCol="0">
            <a:spAutoFit/>
          </a:bodyPr>
          <a:lstStyle/>
          <a:p>
            <a:pPr indent="457200" algn="just">
              <a:lnSpc>
                <a:spcPct val="200000"/>
              </a:lnSpc>
            </a:pPr>
            <a:r>
              <a:rPr lang="en-US" altLang="zh-CN" sz="1600" spc="300" dirty="0">
                <a:cs typeface="+mn-ea"/>
                <a:sym typeface="+mn-lt"/>
              </a:rPr>
              <a:t>1969</a:t>
            </a:r>
            <a:r>
              <a:rPr lang="zh-CN" altLang="en-US" sz="1600" spc="300" dirty="0">
                <a:cs typeface="+mn-ea"/>
                <a:sym typeface="+mn-lt"/>
              </a:rPr>
              <a:t>年美国民主党参议员</a:t>
            </a:r>
            <a:r>
              <a:rPr lang="zh-CN" altLang="en-US" spc="300" dirty="0">
                <a:solidFill>
                  <a:srgbClr val="013B9E"/>
                </a:solidFill>
                <a:cs typeface="+mn-ea"/>
                <a:sym typeface="+mn-lt"/>
              </a:rPr>
              <a:t>盖洛德</a:t>
            </a:r>
            <a:r>
              <a:rPr lang="en-US" altLang="zh-CN" spc="300" dirty="0">
                <a:solidFill>
                  <a:srgbClr val="013B9E"/>
                </a:solidFill>
                <a:cs typeface="+mn-ea"/>
                <a:sym typeface="+mn-lt"/>
              </a:rPr>
              <a:t>·</a:t>
            </a:r>
            <a:r>
              <a:rPr lang="zh-CN" altLang="en-US" spc="300" dirty="0">
                <a:solidFill>
                  <a:srgbClr val="013B9E"/>
                </a:solidFill>
                <a:cs typeface="+mn-ea"/>
                <a:sym typeface="+mn-lt"/>
              </a:rPr>
              <a:t>尼尔森</a:t>
            </a:r>
            <a:r>
              <a:rPr lang="zh-CN" altLang="en-US" sz="1600" spc="300" dirty="0">
                <a:cs typeface="+mn-ea"/>
                <a:sym typeface="+mn-lt"/>
              </a:rPr>
              <a:t>在美国各大学举行演讲会，筹划在次年的</a:t>
            </a:r>
            <a:r>
              <a:rPr lang="en-US" altLang="zh-CN" sz="1600" spc="300" dirty="0">
                <a:cs typeface="+mn-ea"/>
                <a:sym typeface="+mn-lt"/>
              </a:rPr>
              <a:t>4</a:t>
            </a:r>
            <a:r>
              <a:rPr lang="zh-CN" altLang="en-US" sz="1600" spc="300" dirty="0">
                <a:cs typeface="+mn-ea"/>
                <a:sym typeface="+mn-lt"/>
              </a:rPr>
              <a:t>月</a:t>
            </a:r>
            <a:r>
              <a:rPr lang="en-US" altLang="zh-CN" sz="1600" spc="300" dirty="0">
                <a:cs typeface="+mn-ea"/>
                <a:sym typeface="+mn-lt"/>
              </a:rPr>
              <a:t>22</a:t>
            </a:r>
            <a:r>
              <a:rPr lang="zh-CN" altLang="en-US" sz="1600" spc="300" dirty="0">
                <a:cs typeface="+mn-ea"/>
                <a:sym typeface="+mn-lt"/>
              </a:rPr>
              <a:t>日组织以反对越战为主题的校园运动，但是在</a:t>
            </a:r>
            <a:r>
              <a:rPr lang="en-US" altLang="zh-CN" sz="1600" spc="300" dirty="0">
                <a:cs typeface="+mn-ea"/>
                <a:sym typeface="+mn-lt"/>
              </a:rPr>
              <a:t>1969</a:t>
            </a:r>
            <a:r>
              <a:rPr lang="zh-CN" altLang="en-US" sz="1600" spc="300" dirty="0">
                <a:cs typeface="+mn-ea"/>
                <a:sym typeface="+mn-lt"/>
              </a:rPr>
              <a:t>年西雅图召开的筹备会议上，活动的组织者之一，哈佛大学法学院学生丹尼斯</a:t>
            </a:r>
            <a:r>
              <a:rPr lang="en-US" altLang="zh-CN" sz="1600" spc="300" dirty="0">
                <a:cs typeface="+mn-ea"/>
                <a:sym typeface="+mn-lt"/>
              </a:rPr>
              <a:t>·</a:t>
            </a:r>
            <a:r>
              <a:rPr lang="zh-CN" altLang="en-US" sz="1600" spc="300" dirty="0">
                <a:cs typeface="+mn-ea"/>
                <a:sym typeface="+mn-lt"/>
              </a:rPr>
              <a:t>海斯提出将运动定位在于全美国的，以环境保护为主题的草根运动。</a:t>
            </a:r>
          </a:p>
        </p:txBody>
      </p:sp>
      <p:pic>
        <p:nvPicPr>
          <p:cNvPr id="16" name="图片 15">
            <a:extLst>
              <a:ext uri="{FF2B5EF4-FFF2-40B4-BE49-F238E27FC236}">
                <a16:creationId xmlns:a16="http://schemas.microsoft.com/office/drawing/2014/main" id="{A0662460-01D0-4C7A-A076-47F1D7A9325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07142" y="933450"/>
            <a:ext cx="5291474" cy="5291474"/>
          </a:xfrm>
          <a:prstGeom prst="rect">
            <a:avLst/>
          </a:prstGeom>
        </p:spPr>
      </p:pic>
    </p:spTree>
    <p:extLst>
      <p:ext uri="{BB962C8B-B14F-4D97-AF65-F5344CB8AC3E}">
        <p14:creationId xmlns:p14="http://schemas.microsoft.com/office/powerpoint/2010/main" val="1840482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A146CA01-2ED0-49B5-8240-A4419E065F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3" name="矩形 22">
            <a:extLst>
              <a:ext uri="{FF2B5EF4-FFF2-40B4-BE49-F238E27FC236}">
                <a16:creationId xmlns:a16="http://schemas.microsoft.com/office/drawing/2014/main" id="{F7E76B25-4339-4AD0-83DF-0A8C7775F248}"/>
              </a:ext>
            </a:extLst>
          </p:cNvPr>
          <p:cNvSpPr/>
          <p:nvPr/>
        </p:nvSpPr>
        <p:spPr>
          <a:xfrm>
            <a:off x="2094953" y="1790614"/>
            <a:ext cx="2877839"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PART 0</a:t>
            </a:r>
            <a:r>
              <a:rPr lang="en-US" altLang="zh-TW" sz="4400" b="1" dirty="0">
                <a:solidFill>
                  <a:schemeClr val="bg1"/>
                </a:solidFill>
                <a:effectLst>
                  <a:outerShdw blurRad="38100" dist="38100" dir="2700000" algn="tl">
                    <a:srgbClr val="000000">
                      <a:alpha val="43137"/>
                    </a:srgbClr>
                  </a:outerShdw>
                </a:effectLst>
                <a:cs typeface="+mn-ea"/>
                <a:sym typeface="+mn-lt"/>
              </a:rPr>
              <a:t>2</a:t>
            </a:r>
            <a:r>
              <a:rPr kumimoji="0" lang="en-US" altLang="zh-C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  </a:t>
            </a:r>
          </a:p>
        </p:txBody>
      </p:sp>
      <p:sp>
        <p:nvSpPr>
          <p:cNvPr id="24" name="文本框 23">
            <a:extLst>
              <a:ext uri="{FF2B5EF4-FFF2-40B4-BE49-F238E27FC236}">
                <a16:creationId xmlns:a16="http://schemas.microsoft.com/office/drawing/2014/main" id="{AC52045E-E98B-473D-B26A-B96835AB5E98}"/>
              </a:ext>
            </a:extLst>
          </p:cNvPr>
          <p:cNvSpPr txBox="1"/>
          <p:nvPr/>
        </p:nvSpPr>
        <p:spPr>
          <a:xfrm>
            <a:off x="2094952" y="2444820"/>
            <a:ext cx="7125247" cy="1107996"/>
          </a:xfrm>
          <a:prstGeom prst="rect">
            <a:avLst/>
          </a:prstGeom>
          <a:noFill/>
        </p:spPr>
        <p:txBody>
          <a:bodyPr wrap="square">
            <a:spAutoFit/>
          </a:bodyPr>
          <a:lstStyle/>
          <a:p>
            <a:pPr lvl="0">
              <a:defRPr/>
            </a:pPr>
            <a:r>
              <a:rPr lang="zh-CN" altLang="en-US" sz="6600" b="1" dirty="0">
                <a:solidFill>
                  <a:schemeClr val="bg1"/>
                </a:solidFill>
                <a:effectLst>
                  <a:outerShdw blurRad="38100" dist="38100" dir="2700000" algn="tl">
                    <a:srgbClr val="000000">
                      <a:alpha val="43137"/>
                    </a:srgbClr>
                  </a:outerShdw>
                </a:effectLst>
                <a:cs typeface="+mn-ea"/>
                <a:sym typeface="+mn-lt"/>
              </a:rPr>
              <a:t>地球日活动影响</a:t>
            </a:r>
            <a:endParaRPr lang="zh-CN" altLang="en-US" sz="6600" dirty="0">
              <a:solidFill>
                <a:schemeClr val="bg1"/>
              </a:solidFill>
              <a:effectLst>
                <a:outerShdw blurRad="38100" dist="38100" dir="2700000" algn="tl">
                  <a:srgbClr val="000000">
                    <a:alpha val="43137"/>
                  </a:srgbClr>
                </a:outerShdw>
              </a:effectLst>
              <a:cs typeface="+mn-ea"/>
              <a:sym typeface="+mn-lt"/>
            </a:endParaRPr>
          </a:p>
        </p:txBody>
      </p:sp>
      <p:sp>
        <p:nvSpPr>
          <p:cNvPr id="25" name="文本框 24">
            <a:extLst>
              <a:ext uri="{FF2B5EF4-FFF2-40B4-BE49-F238E27FC236}">
                <a16:creationId xmlns:a16="http://schemas.microsoft.com/office/drawing/2014/main" id="{66940950-B51E-4493-81F6-0C17D6A790A3}"/>
              </a:ext>
            </a:extLst>
          </p:cNvPr>
          <p:cNvSpPr txBox="1"/>
          <p:nvPr/>
        </p:nvSpPr>
        <p:spPr>
          <a:xfrm>
            <a:off x="2094953" y="3462136"/>
            <a:ext cx="5963892" cy="584775"/>
          </a:xfrm>
          <a:prstGeom prst="rect">
            <a:avLst/>
          </a:prstGeom>
          <a:noFill/>
        </p:spPr>
        <p:txBody>
          <a:bodyPr wrap="square" rtlCol="0">
            <a:spAutoFit/>
          </a:bodyPr>
          <a:lstStyle/>
          <a:p>
            <a:r>
              <a:rPr lang="zh-CN" altLang="en-US" sz="1600" spc="300" dirty="0">
                <a:solidFill>
                  <a:schemeClr val="bg1"/>
                </a:solidFill>
                <a:effectLst>
                  <a:outerShdw blurRad="38100" dist="38100" dir="2700000" algn="tl">
                    <a:srgbClr val="000000">
                      <a:alpha val="43137"/>
                    </a:srgbClr>
                  </a:outerShdw>
                </a:effectLst>
                <a:cs typeface="+mn-ea"/>
                <a:sym typeface="+mn-lt"/>
              </a:rPr>
              <a:t>点击此处输入内容点击此处输入内容点击此处输入内容点击此处输入内容</a:t>
            </a:r>
          </a:p>
        </p:txBody>
      </p:sp>
      <p:sp>
        <p:nvSpPr>
          <p:cNvPr id="26" name="矩形 25">
            <a:extLst>
              <a:ext uri="{FF2B5EF4-FFF2-40B4-BE49-F238E27FC236}">
                <a16:creationId xmlns:a16="http://schemas.microsoft.com/office/drawing/2014/main" id="{17587D8E-5B12-4056-AEC3-289BC928CBC5}"/>
              </a:ext>
            </a:extLst>
          </p:cNvPr>
          <p:cNvSpPr/>
          <p:nvPr/>
        </p:nvSpPr>
        <p:spPr>
          <a:xfrm>
            <a:off x="370114" y="243114"/>
            <a:ext cx="11451772" cy="637177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a:extLst>
              <a:ext uri="{FF2B5EF4-FFF2-40B4-BE49-F238E27FC236}">
                <a16:creationId xmlns:a16="http://schemas.microsoft.com/office/drawing/2014/main" id="{5ED6E41C-FC78-4080-8C8C-C095AA9F4A33}"/>
              </a:ext>
            </a:extLst>
          </p:cNvPr>
          <p:cNvGrpSpPr/>
          <p:nvPr/>
        </p:nvGrpSpPr>
        <p:grpSpPr>
          <a:xfrm>
            <a:off x="709780" y="504372"/>
            <a:ext cx="633187" cy="542470"/>
            <a:chOff x="1175145" y="1614716"/>
            <a:chExt cx="633187" cy="542470"/>
          </a:xfrm>
        </p:grpSpPr>
        <p:sp>
          <p:nvSpPr>
            <p:cNvPr id="28" name="半闭框 27">
              <a:extLst>
                <a:ext uri="{FF2B5EF4-FFF2-40B4-BE49-F238E27FC236}">
                  <a16:creationId xmlns:a16="http://schemas.microsoft.com/office/drawing/2014/main" id="{B318A46A-D4AF-47D8-83D0-9B6A6EEF81F9}"/>
                </a:ext>
              </a:extLst>
            </p:cNvPr>
            <p:cNvSpPr/>
            <p:nvPr/>
          </p:nvSpPr>
          <p:spPr>
            <a:xfrm>
              <a:off x="1289446" y="1714501"/>
              <a:ext cx="518886" cy="442685"/>
            </a:xfrm>
            <a:prstGeom prst="halfFrame">
              <a:avLst>
                <a:gd name="adj1" fmla="val 0"/>
                <a:gd name="adj2"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9" name="半闭框 28">
              <a:extLst>
                <a:ext uri="{FF2B5EF4-FFF2-40B4-BE49-F238E27FC236}">
                  <a16:creationId xmlns:a16="http://schemas.microsoft.com/office/drawing/2014/main" id="{6079268F-F38B-4A6C-8593-0B841B88D65B}"/>
                </a:ext>
              </a:extLst>
            </p:cNvPr>
            <p:cNvSpPr/>
            <p:nvPr/>
          </p:nvSpPr>
          <p:spPr>
            <a:xfrm>
              <a:off x="1175145" y="1614716"/>
              <a:ext cx="518886" cy="442685"/>
            </a:xfrm>
            <a:prstGeom prst="halfFrame">
              <a:avLst>
                <a:gd name="adj1" fmla="val 0"/>
                <a:gd name="adj2"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30" name="椭圆 29">
            <a:extLst>
              <a:ext uri="{FF2B5EF4-FFF2-40B4-BE49-F238E27FC236}">
                <a16:creationId xmlns:a16="http://schemas.microsoft.com/office/drawing/2014/main" id="{90196B66-785E-405B-ABE5-EECA8AE6F3FC}"/>
              </a:ext>
            </a:extLst>
          </p:cNvPr>
          <p:cNvSpPr/>
          <p:nvPr/>
        </p:nvSpPr>
        <p:spPr>
          <a:xfrm>
            <a:off x="948324" y="5658548"/>
            <a:ext cx="522515" cy="52251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1" name="直接连接符 30">
            <a:extLst>
              <a:ext uri="{FF2B5EF4-FFF2-40B4-BE49-F238E27FC236}">
                <a16:creationId xmlns:a16="http://schemas.microsoft.com/office/drawing/2014/main" id="{A6970384-D441-43CC-9998-AEC085E315CD}"/>
              </a:ext>
            </a:extLst>
          </p:cNvPr>
          <p:cNvCxnSpPr>
            <a:cxnSpLocks/>
          </p:cNvCxnSpPr>
          <p:nvPr/>
        </p:nvCxnSpPr>
        <p:spPr>
          <a:xfrm flipH="1">
            <a:off x="688881" y="5943391"/>
            <a:ext cx="518886" cy="5188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2D5EB03-32DE-4653-B8F1-ADB2F116EEAE}"/>
              </a:ext>
            </a:extLst>
          </p:cNvPr>
          <p:cNvSpPr/>
          <p:nvPr/>
        </p:nvSpPr>
        <p:spPr>
          <a:xfrm>
            <a:off x="709780" y="432104"/>
            <a:ext cx="10772440" cy="599379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1943B38E-F7C1-4FFE-A790-DF5DDB5538F4}"/>
              </a:ext>
            </a:extLst>
          </p:cNvPr>
          <p:cNvGrpSpPr/>
          <p:nvPr/>
        </p:nvGrpSpPr>
        <p:grpSpPr>
          <a:xfrm>
            <a:off x="962587" y="597108"/>
            <a:ext cx="633187" cy="542470"/>
            <a:chOff x="1175145" y="1614716"/>
            <a:chExt cx="633187" cy="542470"/>
          </a:xfrm>
        </p:grpSpPr>
        <p:sp>
          <p:nvSpPr>
            <p:cNvPr id="7" name="半闭框 6">
              <a:extLst>
                <a:ext uri="{FF2B5EF4-FFF2-40B4-BE49-F238E27FC236}">
                  <a16:creationId xmlns:a16="http://schemas.microsoft.com/office/drawing/2014/main" id="{CE0808BA-7B4B-4AFE-A2C5-4AAF138C701C}"/>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半闭框 7">
              <a:extLst>
                <a:ext uri="{FF2B5EF4-FFF2-40B4-BE49-F238E27FC236}">
                  <a16:creationId xmlns:a16="http://schemas.microsoft.com/office/drawing/2014/main" id="{EC5DB693-525F-48F7-90BF-D28970296B37}"/>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 name="组合 8">
            <a:extLst>
              <a:ext uri="{FF2B5EF4-FFF2-40B4-BE49-F238E27FC236}">
                <a16:creationId xmlns:a16="http://schemas.microsoft.com/office/drawing/2014/main" id="{990F0714-F5FD-448E-82CA-0739E62D40A1}"/>
              </a:ext>
            </a:extLst>
          </p:cNvPr>
          <p:cNvGrpSpPr/>
          <p:nvPr/>
        </p:nvGrpSpPr>
        <p:grpSpPr>
          <a:xfrm flipH="1" flipV="1">
            <a:off x="10566778" y="5699765"/>
            <a:ext cx="633187" cy="542470"/>
            <a:chOff x="1175145" y="1614716"/>
            <a:chExt cx="633187" cy="542470"/>
          </a:xfrm>
        </p:grpSpPr>
        <p:sp>
          <p:nvSpPr>
            <p:cNvPr id="10" name="半闭框 9">
              <a:extLst>
                <a:ext uri="{FF2B5EF4-FFF2-40B4-BE49-F238E27FC236}">
                  <a16:creationId xmlns:a16="http://schemas.microsoft.com/office/drawing/2014/main" id="{066E082E-47AF-4342-9B90-B8538A3F000A}"/>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半闭框 10">
              <a:extLst>
                <a:ext uri="{FF2B5EF4-FFF2-40B4-BE49-F238E27FC236}">
                  <a16:creationId xmlns:a16="http://schemas.microsoft.com/office/drawing/2014/main" id="{2640C8B1-D7CB-4D61-85FE-17E147AE87CE}"/>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3" name="文本框 12">
            <a:extLst>
              <a:ext uri="{FF2B5EF4-FFF2-40B4-BE49-F238E27FC236}">
                <a16:creationId xmlns:a16="http://schemas.microsoft.com/office/drawing/2014/main" id="{31653A16-3CB0-4BFA-ADC2-2792DF0D6119}"/>
              </a:ext>
            </a:extLst>
          </p:cNvPr>
          <p:cNvSpPr txBox="1"/>
          <p:nvPr/>
        </p:nvSpPr>
        <p:spPr>
          <a:xfrm>
            <a:off x="1076887" y="712962"/>
            <a:ext cx="530615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effectLst/>
                <a:uLnTx/>
                <a:uFillTx/>
                <a:cs typeface="+mn-ea"/>
                <a:sym typeface="+mn-lt"/>
              </a:rPr>
              <a:t>地球日活动影响 </a:t>
            </a:r>
            <a:r>
              <a:rPr kumimoji="0" lang="en-US" altLang="zh-CN" sz="1600" i="0" u="none" strike="noStrike" kern="1200" cap="none" spc="0" normalizeH="0" baseline="0" noProof="0" dirty="0">
                <a:ln>
                  <a:noFill/>
                </a:ln>
                <a:solidFill>
                  <a:srgbClr val="013B9E"/>
                </a:solidFill>
                <a:effectLst/>
                <a:uLnTx/>
                <a:uFillTx/>
                <a:cs typeface="+mn-ea"/>
                <a:sym typeface="+mn-lt"/>
              </a:rPr>
              <a:t>TH E EARTH  DAY</a:t>
            </a:r>
            <a:endParaRPr kumimoji="0" lang="zh-CN" altLang="en-US" sz="2000" i="0" u="none" strike="noStrike" kern="1200" cap="none" spc="0" normalizeH="0" baseline="0" noProof="0" dirty="0">
              <a:ln>
                <a:noFill/>
              </a:ln>
              <a:solidFill>
                <a:srgbClr val="013B9E"/>
              </a:solidFill>
              <a:effectLst/>
              <a:uLnTx/>
              <a:uFillTx/>
              <a:cs typeface="+mn-ea"/>
              <a:sym typeface="+mn-lt"/>
            </a:endParaRPr>
          </a:p>
        </p:txBody>
      </p:sp>
      <p:sp>
        <p:nvSpPr>
          <p:cNvPr id="14" name="文本框 13">
            <a:extLst>
              <a:ext uri="{FF2B5EF4-FFF2-40B4-BE49-F238E27FC236}">
                <a16:creationId xmlns:a16="http://schemas.microsoft.com/office/drawing/2014/main" id="{C693FD69-A0B2-4BAA-A40B-705AA78CB6F8}"/>
              </a:ext>
            </a:extLst>
          </p:cNvPr>
          <p:cNvSpPr txBox="1"/>
          <p:nvPr/>
        </p:nvSpPr>
        <p:spPr>
          <a:xfrm>
            <a:off x="5086350" y="1767322"/>
            <a:ext cx="5861384" cy="3816109"/>
          </a:xfrm>
          <a:prstGeom prst="rect">
            <a:avLst/>
          </a:prstGeom>
          <a:noFill/>
        </p:spPr>
        <p:txBody>
          <a:bodyPr wrap="square" rtlCol="0">
            <a:spAutoFit/>
          </a:bodyPr>
          <a:lstStyle>
            <a:defPPr>
              <a:defRPr lang="zh-CN"/>
            </a:defPPr>
            <a:lvl1pPr algn="just">
              <a:lnSpc>
                <a:spcPct val="150000"/>
              </a:lnSpc>
              <a:defRPr sz="2400" b="1">
                <a:solidFill>
                  <a:srgbClr val="4B977F"/>
                </a:solidFill>
                <a:latin typeface="思源宋体 CN" panose="02020700000000000000" pitchFamily="18" charset="-122"/>
                <a:ea typeface="思源宋体 CN" panose="02020700000000000000" pitchFamily="18" charset="-122"/>
              </a:defRPr>
            </a:lvl1pPr>
          </a:lstStyle>
          <a:p>
            <a:pPr indent="457200">
              <a:lnSpc>
                <a:spcPct val="200000"/>
              </a:lnSpc>
            </a:pPr>
            <a:r>
              <a:rPr lang="en-US" altLang="zh-CN" sz="1600" b="0" spc="300" dirty="0">
                <a:solidFill>
                  <a:schemeClr val="tx1"/>
                </a:solidFill>
                <a:latin typeface="+mn-lt"/>
                <a:ea typeface="+mn-ea"/>
                <a:cs typeface="+mn-ea"/>
                <a:sym typeface="+mn-lt"/>
              </a:rPr>
              <a:t>1990</a:t>
            </a:r>
            <a:r>
              <a:rPr lang="zh-CN" altLang="en-US" sz="1600" b="0" spc="300" dirty="0">
                <a:solidFill>
                  <a:schemeClr val="tx1"/>
                </a:solidFill>
                <a:latin typeface="+mn-lt"/>
                <a:ea typeface="+mn-ea"/>
                <a:cs typeface="+mn-ea"/>
                <a:sym typeface="+mn-lt"/>
              </a:rPr>
              <a:t>年</a:t>
            </a:r>
            <a:r>
              <a:rPr lang="en-US" altLang="zh-CN" sz="1600" b="0" spc="300" dirty="0">
                <a:solidFill>
                  <a:schemeClr val="tx1"/>
                </a:solidFill>
                <a:latin typeface="+mn-lt"/>
                <a:ea typeface="+mn-ea"/>
                <a:cs typeface="+mn-ea"/>
                <a:sym typeface="+mn-lt"/>
              </a:rPr>
              <a:t>4</a:t>
            </a:r>
            <a:r>
              <a:rPr lang="zh-CN" altLang="en-US" sz="1600" b="0" spc="300" dirty="0">
                <a:solidFill>
                  <a:schemeClr val="tx1"/>
                </a:solidFill>
                <a:latin typeface="+mn-lt"/>
                <a:ea typeface="+mn-ea"/>
                <a:cs typeface="+mn-ea"/>
                <a:sym typeface="+mn-lt"/>
              </a:rPr>
              <a:t>月</a:t>
            </a:r>
            <a:r>
              <a:rPr lang="en-US" altLang="zh-CN" sz="1600" b="0" spc="300" dirty="0">
                <a:solidFill>
                  <a:schemeClr val="tx1"/>
                </a:solidFill>
                <a:latin typeface="+mn-lt"/>
                <a:ea typeface="+mn-ea"/>
                <a:cs typeface="+mn-ea"/>
                <a:sym typeface="+mn-lt"/>
              </a:rPr>
              <a:t>22</a:t>
            </a:r>
            <a:r>
              <a:rPr lang="zh-CN" altLang="en-US" sz="1600" b="0" spc="300" dirty="0">
                <a:solidFill>
                  <a:schemeClr val="tx1"/>
                </a:solidFill>
                <a:latin typeface="+mn-lt"/>
                <a:ea typeface="+mn-ea"/>
                <a:cs typeface="+mn-ea"/>
                <a:sym typeface="+mn-lt"/>
              </a:rPr>
              <a:t>日这天，全世界有数亿人身穿蓝绿两色服装参加了“地球日”活动。他们为纪念“地球日”</a:t>
            </a:r>
            <a:r>
              <a:rPr lang="en-US" altLang="zh-CN" sz="1600" b="0" spc="300" dirty="0">
                <a:solidFill>
                  <a:schemeClr val="tx1"/>
                </a:solidFill>
                <a:latin typeface="+mn-lt"/>
                <a:ea typeface="+mn-ea"/>
                <a:cs typeface="+mn-ea"/>
                <a:sym typeface="+mn-lt"/>
              </a:rPr>
              <a:t>20</a:t>
            </a:r>
            <a:r>
              <a:rPr lang="zh-CN" altLang="en-US" sz="1600" b="0" spc="300" dirty="0">
                <a:solidFill>
                  <a:schemeClr val="tx1"/>
                </a:solidFill>
                <a:latin typeface="+mn-lt"/>
                <a:ea typeface="+mn-ea"/>
                <a:cs typeface="+mn-ea"/>
                <a:sym typeface="+mn-lt"/>
              </a:rPr>
              <a:t>周年，开展了捡拾废纸和塑料袋、严禁随地倒垃圾的活动。这些活动的目的是提醒人们重视保护地球环境，制止生态恶化，使每一位地球居民都为悍卫地球环境、改善地球环境作出贡献。</a:t>
            </a:r>
            <a:r>
              <a:rPr lang="zh-CN" altLang="en-US" sz="2000" b="0" spc="300" dirty="0">
                <a:solidFill>
                  <a:srgbClr val="013B9E"/>
                </a:solidFill>
                <a:latin typeface="+mn-lt"/>
                <a:ea typeface="+mn-ea"/>
                <a:cs typeface="+mn-ea"/>
                <a:sym typeface="+mn-lt"/>
              </a:rPr>
              <a:t>身穿蓝绿两色服装是表示为捍卫地球环境而行动的决心</a:t>
            </a:r>
            <a:r>
              <a:rPr lang="zh-CN" altLang="en-US" sz="1600" b="0" spc="300" dirty="0">
                <a:solidFill>
                  <a:schemeClr val="tx1"/>
                </a:solidFill>
                <a:latin typeface="+mn-lt"/>
                <a:ea typeface="+mn-ea"/>
                <a:cs typeface="+mn-ea"/>
                <a:sym typeface="+mn-lt"/>
              </a:rPr>
              <a:t>。</a:t>
            </a:r>
          </a:p>
        </p:txBody>
      </p:sp>
      <p:pic>
        <p:nvPicPr>
          <p:cNvPr id="16" name="图片 15">
            <a:extLst>
              <a:ext uri="{FF2B5EF4-FFF2-40B4-BE49-F238E27FC236}">
                <a16:creationId xmlns:a16="http://schemas.microsoft.com/office/drawing/2014/main" id="{513D3D31-F908-4949-9C24-D23B63AAEC5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14132" y="1527007"/>
            <a:ext cx="3915068" cy="3915066"/>
          </a:xfrm>
          <a:prstGeom prst="rect">
            <a:avLst/>
          </a:prstGeom>
        </p:spPr>
      </p:pic>
    </p:spTree>
    <p:extLst>
      <p:ext uri="{BB962C8B-B14F-4D97-AF65-F5344CB8AC3E}">
        <p14:creationId xmlns:p14="http://schemas.microsoft.com/office/powerpoint/2010/main" val="927498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2D5EB03-32DE-4653-B8F1-ADB2F116EEAE}"/>
              </a:ext>
            </a:extLst>
          </p:cNvPr>
          <p:cNvSpPr/>
          <p:nvPr/>
        </p:nvSpPr>
        <p:spPr>
          <a:xfrm>
            <a:off x="709780" y="432104"/>
            <a:ext cx="10772440" cy="599379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1943B38E-F7C1-4FFE-A790-DF5DDB5538F4}"/>
              </a:ext>
            </a:extLst>
          </p:cNvPr>
          <p:cNvGrpSpPr/>
          <p:nvPr/>
        </p:nvGrpSpPr>
        <p:grpSpPr>
          <a:xfrm>
            <a:off x="962587" y="597108"/>
            <a:ext cx="633187" cy="542470"/>
            <a:chOff x="1175145" y="1614716"/>
            <a:chExt cx="633187" cy="542470"/>
          </a:xfrm>
        </p:grpSpPr>
        <p:sp>
          <p:nvSpPr>
            <p:cNvPr id="7" name="半闭框 6">
              <a:extLst>
                <a:ext uri="{FF2B5EF4-FFF2-40B4-BE49-F238E27FC236}">
                  <a16:creationId xmlns:a16="http://schemas.microsoft.com/office/drawing/2014/main" id="{CE0808BA-7B4B-4AFE-A2C5-4AAF138C701C}"/>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半闭框 7">
              <a:extLst>
                <a:ext uri="{FF2B5EF4-FFF2-40B4-BE49-F238E27FC236}">
                  <a16:creationId xmlns:a16="http://schemas.microsoft.com/office/drawing/2014/main" id="{EC5DB693-525F-48F7-90BF-D28970296B37}"/>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 name="组合 8">
            <a:extLst>
              <a:ext uri="{FF2B5EF4-FFF2-40B4-BE49-F238E27FC236}">
                <a16:creationId xmlns:a16="http://schemas.microsoft.com/office/drawing/2014/main" id="{990F0714-F5FD-448E-82CA-0739E62D40A1}"/>
              </a:ext>
            </a:extLst>
          </p:cNvPr>
          <p:cNvGrpSpPr/>
          <p:nvPr/>
        </p:nvGrpSpPr>
        <p:grpSpPr>
          <a:xfrm flipH="1" flipV="1">
            <a:off x="10566778" y="5699765"/>
            <a:ext cx="633187" cy="542470"/>
            <a:chOff x="1175145" y="1614716"/>
            <a:chExt cx="633187" cy="542470"/>
          </a:xfrm>
        </p:grpSpPr>
        <p:sp>
          <p:nvSpPr>
            <p:cNvPr id="10" name="半闭框 9">
              <a:extLst>
                <a:ext uri="{FF2B5EF4-FFF2-40B4-BE49-F238E27FC236}">
                  <a16:creationId xmlns:a16="http://schemas.microsoft.com/office/drawing/2014/main" id="{066E082E-47AF-4342-9B90-B8538A3F000A}"/>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半闭框 10">
              <a:extLst>
                <a:ext uri="{FF2B5EF4-FFF2-40B4-BE49-F238E27FC236}">
                  <a16:creationId xmlns:a16="http://schemas.microsoft.com/office/drawing/2014/main" id="{2640C8B1-D7CB-4D61-85FE-17E147AE87CE}"/>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3" name="文本框 12">
            <a:extLst>
              <a:ext uri="{FF2B5EF4-FFF2-40B4-BE49-F238E27FC236}">
                <a16:creationId xmlns:a16="http://schemas.microsoft.com/office/drawing/2014/main" id="{31653A16-3CB0-4BFA-ADC2-2792DF0D6119}"/>
              </a:ext>
            </a:extLst>
          </p:cNvPr>
          <p:cNvSpPr txBox="1"/>
          <p:nvPr/>
        </p:nvSpPr>
        <p:spPr>
          <a:xfrm>
            <a:off x="1076887" y="712962"/>
            <a:ext cx="530615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effectLst/>
                <a:uLnTx/>
                <a:uFillTx/>
                <a:cs typeface="+mn-ea"/>
                <a:sym typeface="+mn-lt"/>
              </a:rPr>
              <a:t>地球日活动影响 </a:t>
            </a:r>
            <a:r>
              <a:rPr kumimoji="0" lang="en-US" altLang="zh-CN" sz="1600" b="1" i="0" u="none" strike="noStrike" kern="1200" cap="none" spc="0" normalizeH="0" baseline="0" noProof="0" dirty="0">
                <a:ln>
                  <a:noFill/>
                </a:ln>
                <a:solidFill>
                  <a:srgbClr val="013B9E"/>
                </a:solidFill>
                <a:effectLst/>
                <a:uLnTx/>
                <a:uFillTx/>
                <a:cs typeface="+mn-ea"/>
                <a:sym typeface="+mn-lt"/>
              </a:rPr>
              <a:t>TH E EARTH  DAY</a:t>
            </a:r>
            <a:endParaRPr kumimoji="0" lang="zh-CN" altLang="en-US" sz="2000" b="0" i="0" u="none" strike="noStrike" kern="1200" cap="none" spc="0" normalizeH="0" baseline="0" noProof="0" dirty="0">
              <a:ln>
                <a:noFill/>
              </a:ln>
              <a:solidFill>
                <a:srgbClr val="013B9E"/>
              </a:solidFill>
              <a:effectLst/>
              <a:uLnTx/>
              <a:uFillTx/>
              <a:cs typeface="+mn-ea"/>
              <a:sym typeface="+mn-lt"/>
            </a:endParaRPr>
          </a:p>
        </p:txBody>
      </p:sp>
      <p:sp>
        <p:nvSpPr>
          <p:cNvPr id="14" name="文本框 13">
            <a:extLst>
              <a:ext uri="{FF2B5EF4-FFF2-40B4-BE49-F238E27FC236}">
                <a16:creationId xmlns:a16="http://schemas.microsoft.com/office/drawing/2014/main" id="{EB58E0AA-57A2-4027-B839-3A131C05B0D1}"/>
              </a:ext>
            </a:extLst>
          </p:cNvPr>
          <p:cNvSpPr txBox="1"/>
          <p:nvPr/>
        </p:nvSpPr>
        <p:spPr>
          <a:xfrm>
            <a:off x="1539052" y="1756936"/>
            <a:ext cx="5831862" cy="3921395"/>
          </a:xfrm>
          <a:prstGeom prst="rect">
            <a:avLst/>
          </a:prstGeom>
          <a:noFill/>
        </p:spPr>
        <p:txBody>
          <a:bodyPr wrap="square" rtlCol="0">
            <a:spAutoFit/>
          </a:bodyPr>
          <a:lstStyle>
            <a:defPPr>
              <a:defRPr lang="zh-CN"/>
            </a:defPPr>
            <a:lvl1pPr algn="just">
              <a:lnSpc>
                <a:spcPct val="150000"/>
              </a:lnSpc>
              <a:defRPr sz="2400" b="1">
                <a:solidFill>
                  <a:srgbClr val="4B977F"/>
                </a:solidFill>
                <a:latin typeface="思源宋体 CN" panose="02020700000000000000" pitchFamily="18" charset="-122"/>
                <a:ea typeface="思源宋体 CN" panose="02020700000000000000" pitchFamily="18" charset="-122"/>
              </a:defRPr>
            </a:lvl1pPr>
          </a:lstStyle>
          <a:p>
            <a:r>
              <a:rPr lang="en-US" altLang="zh-CN" sz="1600" b="0" spc="300" dirty="0">
                <a:solidFill>
                  <a:schemeClr val="tx1"/>
                </a:solidFill>
                <a:latin typeface="+mn-lt"/>
                <a:ea typeface="+mn-ea"/>
                <a:cs typeface="+mn-ea"/>
                <a:sym typeface="+mn-lt"/>
              </a:rPr>
              <a:t>1999</a:t>
            </a:r>
            <a:r>
              <a:rPr lang="zh-CN" altLang="en-US" sz="1600" b="0" spc="300" dirty="0">
                <a:solidFill>
                  <a:schemeClr val="tx1"/>
                </a:solidFill>
                <a:latin typeface="+mn-lt"/>
                <a:ea typeface="+mn-ea"/>
                <a:cs typeface="+mn-ea"/>
                <a:sym typeface="+mn-lt"/>
              </a:rPr>
              <a:t>年“美国地球日”组织更名为</a:t>
            </a:r>
            <a:r>
              <a:rPr lang="zh-CN" altLang="en-US" sz="1800" b="0" spc="300" dirty="0">
                <a:solidFill>
                  <a:srgbClr val="013B9E"/>
                </a:solidFill>
                <a:latin typeface="+mn-lt"/>
                <a:ea typeface="+mn-ea"/>
                <a:cs typeface="+mn-ea"/>
                <a:sym typeface="+mn-lt"/>
              </a:rPr>
              <a:t>“地球日网络”</a:t>
            </a:r>
            <a:r>
              <a:rPr lang="zh-CN" altLang="en-US" sz="1600" b="0" spc="300" dirty="0">
                <a:solidFill>
                  <a:schemeClr val="tx1"/>
                </a:solidFill>
                <a:latin typeface="+mn-lt"/>
                <a:ea typeface="+mn-ea"/>
                <a:cs typeface="+mn-ea"/>
                <a:sym typeface="+mn-lt"/>
              </a:rPr>
              <a:t>，成为一个面向全世界、推动每年“地球日”国际活动的组织。</a:t>
            </a:r>
            <a:r>
              <a:rPr lang="en-US" altLang="zh-CN" sz="1600" b="0" spc="300" dirty="0">
                <a:solidFill>
                  <a:schemeClr val="tx1"/>
                </a:solidFill>
                <a:latin typeface="+mn-lt"/>
                <a:ea typeface="+mn-ea"/>
                <a:cs typeface="+mn-ea"/>
                <a:sym typeface="+mn-lt"/>
              </a:rPr>
              <a:t>2000</a:t>
            </a:r>
            <a:r>
              <a:rPr lang="zh-CN" altLang="en-US" sz="1600" b="0" spc="300" dirty="0">
                <a:solidFill>
                  <a:schemeClr val="tx1"/>
                </a:solidFill>
                <a:latin typeface="+mn-lt"/>
                <a:ea typeface="+mn-ea"/>
                <a:cs typeface="+mn-ea"/>
                <a:sym typeface="+mn-lt"/>
              </a:rPr>
              <a:t>年的“地球日”，又是由盖洛</a:t>
            </a:r>
            <a:r>
              <a:rPr lang="en-US" altLang="zh-CN" sz="1600" b="0" spc="300" dirty="0">
                <a:solidFill>
                  <a:schemeClr val="tx1"/>
                </a:solidFill>
                <a:latin typeface="+mn-lt"/>
                <a:ea typeface="+mn-ea"/>
                <a:cs typeface="+mn-ea"/>
                <a:sym typeface="+mn-lt"/>
              </a:rPr>
              <a:t>·</a:t>
            </a:r>
            <a:r>
              <a:rPr lang="zh-CN" altLang="en-US" sz="1600" b="0" spc="300" dirty="0">
                <a:solidFill>
                  <a:schemeClr val="tx1"/>
                </a:solidFill>
                <a:latin typeface="+mn-lt"/>
                <a:ea typeface="+mn-ea"/>
                <a:cs typeface="+mn-ea"/>
                <a:sym typeface="+mn-lt"/>
              </a:rPr>
              <a:t>尼尔森和丹尼斯</a:t>
            </a:r>
            <a:r>
              <a:rPr lang="en-US" altLang="zh-CN" sz="1600" b="0" spc="300" dirty="0">
                <a:solidFill>
                  <a:schemeClr val="tx1"/>
                </a:solidFill>
                <a:latin typeface="+mn-lt"/>
                <a:ea typeface="+mn-ea"/>
                <a:cs typeface="+mn-ea"/>
                <a:sym typeface="+mn-lt"/>
              </a:rPr>
              <a:t>·</a:t>
            </a:r>
            <a:r>
              <a:rPr lang="zh-CN" altLang="en-US" sz="1600" b="0" spc="300" dirty="0">
                <a:solidFill>
                  <a:schemeClr val="tx1"/>
                </a:solidFill>
                <a:latin typeface="+mn-lt"/>
                <a:ea typeface="+mn-ea"/>
                <a:cs typeface="+mn-ea"/>
                <a:sym typeface="+mn-lt"/>
              </a:rPr>
              <a:t>海斯领导，所不同的是，这次他们在</a:t>
            </a:r>
            <a:r>
              <a:rPr lang="en-US" altLang="zh-CN" sz="1600" b="0" spc="300" dirty="0">
                <a:solidFill>
                  <a:schemeClr val="tx1"/>
                </a:solidFill>
                <a:latin typeface="+mn-lt"/>
                <a:ea typeface="+mn-ea"/>
                <a:cs typeface="+mn-ea"/>
                <a:sym typeface="+mn-lt"/>
              </a:rPr>
              <a:t>1970</a:t>
            </a:r>
            <a:r>
              <a:rPr lang="zh-CN" altLang="en-US" sz="1600" b="0" spc="300" dirty="0">
                <a:solidFill>
                  <a:schemeClr val="tx1"/>
                </a:solidFill>
                <a:latin typeface="+mn-lt"/>
                <a:ea typeface="+mn-ea"/>
                <a:cs typeface="+mn-ea"/>
                <a:sym typeface="+mn-lt"/>
              </a:rPr>
              <a:t>年“地球日”的基础上，加入了全球性的公众运动，并充分利用了网络这一新兴的信息手段，把各国人民的智慧和热情都聚集在了一起。在盖洛</a:t>
            </a:r>
            <a:r>
              <a:rPr lang="en-US" altLang="zh-CN" sz="1600" b="0" spc="300" dirty="0">
                <a:solidFill>
                  <a:schemeClr val="tx1"/>
                </a:solidFill>
                <a:latin typeface="+mn-lt"/>
                <a:ea typeface="+mn-ea"/>
                <a:cs typeface="+mn-ea"/>
                <a:sym typeface="+mn-lt"/>
              </a:rPr>
              <a:t>·</a:t>
            </a:r>
            <a:r>
              <a:rPr lang="zh-CN" altLang="en-US" sz="1600" b="0" spc="300" dirty="0">
                <a:solidFill>
                  <a:schemeClr val="tx1"/>
                </a:solidFill>
                <a:latin typeface="+mn-lt"/>
                <a:ea typeface="+mn-ea"/>
                <a:cs typeface="+mn-ea"/>
                <a:sym typeface="+mn-lt"/>
              </a:rPr>
              <a:t>尼尔森、丹尼斯</a:t>
            </a:r>
            <a:r>
              <a:rPr lang="en-US" altLang="zh-CN" sz="1600" b="0" spc="300" dirty="0">
                <a:solidFill>
                  <a:schemeClr val="tx1"/>
                </a:solidFill>
                <a:latin typeface="+mn-lt"/>
                <a:ea typeface="+mn-ea"/>
                <a:cs typeface="+mn-ea"/>
                <a:sym typeface="+mn-lt"/>
              </a:rPr>
              <a:t>·</a:t>
            </a:r>
            <a:r>
              <a:rPr lang="zh-CN" altLang="en-US" sz="1600" b="0" spc="300" dirty="0">
                <a:solidFill>
                  <a:schemeClr val="tx1"/>
                </a:solidFill>
                <a:latin typeface="+mn-lt"/>
                <a:ea typeface="+mn-ea"/>
                <a:cs typeface="+mn-ea"/>
                <a:sym typeface="+mn-lt"/>
              </a:rPr>
              <a:t>海斯和其战友们的努力下，今天的</a:t>
            </a:r>
            <a:r>
              <a:rPr lang="zh-CN" altLang="en-US" sz="1800" b="0" spc="300" dirty="0">
                <a:solidFill>
                  <a:srgbClr val="013B9E"/>
                </a:solidFill>
                <a:latin typeface="+mn-lt"/>
                <a:ea typeface="+mn-ea"/>
                <a:cs typeface="+mn-ea"/>
                <a:sym typeface="+mn-lt"/>
              </a:rPr>
              <a:t>“地球日”已真正成为全地球的节日，提醒着人类保护地球、善待地球</a:t>
            </a:r>
            <a:r>
              <a:rPr lang="zh-CN" altLang="en-US" sz="1600" b="0" spc="300" dirty="0">
                <a:solidFill>
                  <a:schemeClr val="tx1"/>
                </a:solidFill>
                <a:latin typeface="+mn-lt"/>
                <a:ea typeface="+mn-ea"/>
                <a:cs typeface="+mn-ea"/>
                <a:sym typeface="+mn-lt"/>
              </a:rPr>
              <a:t>。</a:t>
            </a:r>
          </a:p>
        </p:txBody>
      </p:sp>
      <p:pic>
        <p:nvPicPr>
          <p:cNvPr id="16" name="图片 15">
            <a:extLst>
              <a:ext uri="{FF2B5EF4-FFF2-40B4-BE49-F238E27FC236}">
                <a16:creationId xmlns:a16="http://schemas.microsoft.com/office/drawing/2014/main" id="{C6384B56-F106-4F7D-BC9D-28446701959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869701" y="95250"/>
            <a:ext cx="4669698" cy="7001252"/>
          </a:xfrm>
          <a:prstGeom prst="rect">
            <a:avLst/>
          </a:prstGeom>
        </p:spPr>
      </p:pic>
      <p:sp>
        <p:nvSpPr>
          <p:cNvPr id="15" name="TextBox 14"/>
          <p:cNvSpPr txBox="1"/>
          <p:nvPr/>
        </p:nvSpPr>
        <p:spPr>
          <a:xfrm>
            <a:off x="3842915" y="673957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smtClean="0">
                <a:ln>
                  <a:noFill/>
                </a:ln>
                <a:solidFill>
                  <a:srgbClr val="00B050"/>
                </a:solidFill>
                <a:effectLst/>
                <a:uLnTx/>
                <a:uFillTx/>
              </a:rPr>
              <a:t>PPT</a:t>
            </a:r>
            <a:r>
              <a:rPr kumimoji="0" lang="zh-CN" altLang="en-US" sz="100" b="0" i="0" u="none" strike="noStrike" kern="0" cap="none" spc="0" normalizeH="0" baseline="0" noProof="0" smtClean="0">
                <a:ln>
                  <a:noFill/>
                </a:ln>
                <a:solidFill>
                  <a:srgbClr val="00B050"/>
                </a:solidFill>
                <a:effectLst/>
                <a:uLnTx/>
                <a:uFillTx/>
              </a:rPr>
              <a:t>下载 </a:t>
            </a:r>
            <a:r>
              <a:rPr kumimoji="0" lang="en-US" altLang="zh-CN" sz="100" b="0" i="0" u="none" strike="noStrike" kern="0" cap="none" spc="0" normalizeH="0" baseline="0" noProof="0" smtClean="0">
                <a:ln>
                  <a:noFill/>
                </a:ln>
                <a:solidFill>
                  <a:srgbClr val="00B050"/>
                </a:solidFill>
                <a:effectLst/>
                <a:uLnTx/>
                <a:uFillTx/>
              </a:rPr>
              <a:t>http://www.PPT818.com/xiazai/</a:t>
            </a:r>
            <a:endParaRPr kumimoji="0" lang="en-US" altLang="zh-CN" sz="100" b="0" i="0" u="none" strike="noStrike" kern="0" cap="none" spc="0" normalizeH="0" baseline="0" noProof="0" dirty="0" smtClean="0">
              <a:ln>
                <a:noFill/>
              </a:ln>
              <a:solidFill>
                <a:srgbClr val="00B050"/>
              </a:solidFill>
              <a:effectLst/>
              <a:uLnTx/>
              <a:uFillTx/>
            </a:endParaRPr>
          </a:p>
        </p:txBody>
      </p:sp>
    </p:spTree>
    <p:extLst>
      <p:ext uri="{BB962C8B-B14F-4D97-AF65-F5344CB8AC3E}">
        <p14:creationId xmlns:p14="http://schemas.microsoft.com/office/powerpoint/2010/main" val="1588115730"/>
      </p:ext>
    </p:extLst>
  </p:cSld>
  <p:clrMapOvr>
    <a:masterClrMapping/>
  </p:clrMapOvr>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ykjorb2">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1322</Words>
  <Application>Microsoft Office PowerPoint</Application>
  <PresentationFormat>宽屏</PresentationFormat>
  <Paragraphs>58</Paragraphs>
  <Slides>20</Slides>
  <Notes>1</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20</vt:i4>
      </vt:variant>
    </vt:vector>
  </HeadingPairs>
  <TitlesOfParts>
    <vt:vector size="27" baseType="lpstr">
      <vt:lpstr>等线</vt: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cp:keywords/>
  <dc:description>www.ppt818.com-提供资源下载</dc:description>
  <cp:lastModifiedBy/>
  <cp:revision>1</cp:revision>
  <dcterms:created xsi:type="dcterms:W3CDTF">2021-04-18T07:14:13Z</dcterms:created>
  <dcterms:modified xsi:type="dcterms:W3CDTF">2023-04-17T04:43:03Z</dcterms:modified>
</cp:coreProperties>
</file>