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7" r:id="rId2"/>
  </p:sldMasterIdLst>
  <p:notesMasterIdLst>
    <p:notesMasterId r:id="rId24"/>
  </p:notesMasterIdLst>
  <p:sldIdLst>
    <p:sldId id="301" r:id="rId3"/>
    <p:sldId id="257" r:id="rId4"/>
    <p:sldId id="279" r:id="rId5"/>
    <p:sldId id="280" r:id="rId6"/>
    <p:sldId id="281" r:id="rId7"/>
    <p:sldId id="282" r:id="rId8"/>
    <p:sldId id="283" r:id="rId9"/>
    <p:sldId id="297" r:id="rId10"/>
    <p:sldId id="285" r:id="rId11"/>
    <p:sldId id="286" r:id="rId12"/>
    <p:sldId id="287" r:id="rId13"/>
    <p:sldId id="298" r:id="rId14"/>
    <p:sldId id="289" r:id="rId15"/>
    <p:sldId id="290" r:id="rId16"/>
    <p:sldId id="291" r:id="rId17"/>
    <p:sldId id="299" r:id="rId18"/>
    <p:sldId id="293" r:id="rId19"/>
    <p:sldId id="294" r:id="rId20"/>
    <p:sldId id="295" r:id="rId21"/>
    <p:sldId id="296" r:id="rId22"/>
    <p:sldId id="300"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E7F9"/>
    <a:srgbClr val="FF0000"/>
    <a:srgbClr val="A95EA1"/>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96314" autoAdjust="0"/>
  </p:normalViewPr>
  <p:slideViewPr>
    <p:cSldViewPr snapToGrid="0">
      <p:cViewPr varScale="1">
        <p:scale>
          <a:sx n="108" d="100"/>
          <a:sy n="108" d="100"/>
        </p:scale>
        <p:origin x="870" y="114"/>
      </p:cViewPr>
      <p:guideLst>
        <p:guide orient="horz" pos="2160"/>
        <p:guide pos="3840"/>
      </p:guideLst>
    </p:cSldViewPr>
  </p:slideViewPr>
  <p:notesTextViewPr>
    <p:cViewPr>
      <p:scale>
        <a:sx n="1" d="1"/>
        <a:sy n="1" d="1"/>
      </p:scale>
      <p:origin x="0" y="0"/>
    </p:cViewPr>
  </p:notesTextViewPr>
  <p:notesViewPr>
    <p:cSldViewPr snapToGrid="0" showGuides="1">
      <p:cViewPr varScale="1">
        <p:scale>
          <a:sx n="87" d="100"/>
          <a:sy n="87" d="100"/>
        </p:scale>
        <p:origin x="193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ABE50-95BA-43E9-AC4B-DCA70F87F407}"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8D2A38-4868-4EEC-AA60-C259E209FE51}" type="slidenum">
              <a:rPr lang="zh-CN" altLang="en-US" smtClean="0"/>
              <a:t>‹#›</a:t>
            </a:fld>
            <a:endParaRPr lang="zh-CN" altLang="en-US"/>
          </a:p>
        </p:txBody>
      </p:sp>
    </p:spTree>
    <p:extLst>
      <p:ext uri="{BB962C8B-B14F-4D97-AF65-F5344CB8AC3E}">
        <p14:creationId xmlns:p14="http://schemas.microsoft.com/office/powerpoint/2010/main" val="338434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7B8D2A38-4868-4EEC-AA60-C259E209FE51}" type="slidenum">
              <a:rPr lang="zh-CN" altLang="en-US" smtClean="0"/>
              <a:t>10</a:t>
            </a:fld>
            <a:endParaRPr lang="zh-CN" altLang="en-US"/>
          </a:p>
        </p:txBody>
      </p:sp>
    </p:spTree>
    <p:extLst>
      <p:ext uri="{BB962C8B-B14F-4D97-AF65-F5344CB8AC3E}">
        <p14:creationId xmlns:p14="http://schemas.microsoft.com/office/powerpoint/2010/main" val="211080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kejian/"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6B33BF4-B0FF-4F40-A7B3-091E169D76B6}"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1125054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3586222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1695137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1896028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2998345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1807606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3467851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
        <p:nvSpPr>
          <p:cNvPr id="7" name="TextBox 6"/>
          <p:cNvSpPr txBox="1"/>
          <p:nvPr userDrawn="1"/>
        </p:nvSpPr>
        <p:spPr>
          <a:xfrm>
            <a:off x="1907704" y="6728804"/>
            <a:ext cx="1296144"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课件</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http://www.ypppt.com/kejian/</a:t>
            </a:r>
          </a:p>
        </p:txBody>
      </p:sp>
    </p:spTree>
    <p:extLst>
      <p:ext uri="{BB962C8B-B14F-4D97-AF65-F5344CB8AC3E}">
        <p14:creationId xmlns:p14="http://schemas.microsoft.com/office/powerpoint/2010/main" val="1856107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410803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3279555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22518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1035658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36805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25765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235625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238262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786701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2558084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2603863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1797898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420806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0" cstate="print">
            <a:extLst>
              <a:ext uri="{28A0092B-C50C-407E-A947-70E740481C1C}">
                <a14:useLocalDpi xmlns:a14="http://schemas.microsoft.com/office/drawing/2010/main" val="0"/>
              </a:ext>
            </a:extLst>
          </a:blip>
          <a:srcRect/>
          <a:stretch/>
        </p:blipFill>
        <p:spPr>
          <a:xfrm>
            <a:off x="323" y="181"/>
            <a:ext cx="12191354" cy="6857637"/>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33BF4-B0FF-4F40-A7B3-091E169D76B6}" type="datetimeFigureOut">
              <a:rPr lang="zh-CN" altLang="en-US" smtClean="0"/>
              <a:t>2023-04-17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1209924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74484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583BC17-20EC-4DFA-898F-A10196E9DA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文本框 3"/>
          <p:cNvSpPr txBox="1"/>
          <p:nvPr/>
        </p:nvSpPr>
        <p:spPr>
          <a:xfrm>
            <a:off x="3228361" y="1402118"/>
            <a:ext cx="8084264" cy="1446550"/>
          </a:xfrm>
          <a:prstGeom prst="rect">
            <a:avLst/>
          </a:prstGeom>
          <a:noFill/>
        </p:spPr>
        <p:txBody>
          <a:bodyPr wrap="none" rtlCol="0">
            <a:spAutoFit/>
          </a:bodyPr>
          <a:lstStyle/>
          <a:p>
            <a:r>
              <a:rPr lang="zh-CN" altLang="en-US" sz="8800" b="1"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cs typeface="+mn-ea"/>
                <a:sym typeface="+mn-lt"/>
              </a:rPr>
              <a:t>文明礼仪伴我行</a:t>
            </a:r>
          </a:p>
        </p:txBody>
      </p:sp>
      <p:sp>
        <p:nvSpPr>
          <p:cNvPr id="5" name="文本框 4"/>
          <p:cNvSpPr txBox="1"/>
          <p:nvPr/>
        </p:nvSpPr>
        <p:spPr>
          <a:xfrm>
            <a:off x="5256328" y="3436189"/>
            <a:ext cx="5826225" cy="461665"/>
          </a:xfrm>
          <a:prstGeom prst="rect">
            <a:avLst/>
          </a:prstGeom>
          <a:noFill/>
        </p:spPr>
        <p:txBody>
          <a:bodyPr wrap="square" rtlCol="0">
            <a:spAutoFit/>
          </a:bodyPr>
          <a:lstStyle/>
          <a:p>
            <a:pPr algn="dist"/>
            <a:r>
              <a:rPr lang="zh-CN" altLang="en-US" sz="2400" dirty="0">
                <a:cs typeface="+mn-ea"/>
                <a:sym typeface="+mn-lt"/>
              </a:rPr>
              <a:t>讲文明懂礼貌主题班会</a:t>
            </a:r>
          </a:p>
        </p:txBody>
      </p:sp>
      <p:sp>
        <p:nvSpPr>
          <p:cNvPr id="6" name="矩形 5"/>
          <p:cNvSpPr/>
          <p:nvPr/>
        </p:nvSpPr>
        <p:spPr>
          <a:xfrm>
            <a:off x="4144757" y="2789248"/>
            <a:ext cx="6937796" cy="523220"/>
          </a:xfrm>
          <a:prstGeom prst="rect">
            <a:avLst/>
          </a:prstGeom>
        </p:spPr>
        <p:txBody>
          <a:bodyPr wrap="square">
            <a:spAutoFit/>
          </a:bodyPr>
          <a:lstStyle/>
          <a:p>
            <a:pPr algn="dist"/>
            <a:r>
              <a:rPr lang="zh-CN" altLang="en-US" sz="2800" dirty="0">
                <a:cs typeface="+mn-ea"/>
                <a:sym typeface="+mn-lt"/>
              </a:rPr>
              <a:t>CIVILIZED ETIQUETTE ACCOMPANY ME</a:t>
            </a:r>
          </a:p>
        </p:txBody>
      </p:sp>
      <p:sp>
        <p:nvSpPr>
          <p:cNvPr id="7" name="文本框 6"/>
          <p:cNvSpPr txBox="1"/>
          <p:nvPr/>
        </p:nvSpPr>
        <p:spPr>
          <a:xfrm>
            <a:off x="6893398" y="3928631"/>
            <a:ext cx="4189155" cy="400110"/>
          </a:xfrm>
          <a:prstGeom prst="rect">
            <a:avLst/>
          </a:prstGeom>
          <a:noFill/>
        </p:spPr>
        <p:txBody>
          <a:bodyPr wrap="square" rtlCol="0">
            <a:spAutoFit/>
          </a:bodyPr>
          <a:lstStyle/>
          <a:p>
            <a:pPr algn="dist"/>
            <a:r>
              <a:rPr lang="zh-CN" altLang="en-US" sz="2000" smtClean="0">
                <a:cs typeface="+mn-ea"/>
                <a:sym typeface="+mn-lt"/>
              </a:rPr>
              <a:t>主讲人：</a:t>
            </a:r>
            <a:r>
              <a:rPr lang="en-US" altLang="zh-CN" sz="2000" smtClean="0">
                <a:cs typeface="+mn-ea"/>
                <a:sym typeface="+mn-lt"/>
              </a:rPr>
              <a:t>PPT818 </a:t>
            </a:r>
            <a:r>
              <a:rPr lang="zh-CN" altLang="en-US" sz="2000" smtClean="0">
                <a:cs typeface="+mn-ea"/>
                <a:sym typeface="+mn-lt"/>
              </a:rPr>
              <a:t>班级：</a:t>
            </a:r>
            <a:r>
              <a:rPr lang="en-US" altLang="zh-CN" sz="2000" smtClean="0">
                <a:cs typeface="+mn-ea"/>
                <a:sym typeface="+mn-lt"/>
              </a:rPr>
              <a:t>XXXX</a:t>
            </a:r>
            <a:endParaRPr lang="zh-CN" altLang="en-US" sz="2000" dirty="0">
              <a:cs typeface="+mn-ea"/>
              <a:sym typeface="+mn-lt"/>
            </a:endParaRPr>
          </a:p>
        </p:txBody>
      </p:sp>
      <p:sp>
        <p:nvSpPr>
          <p:cNvPr id="18" name="文本框 17"/>
          <p:cNvSpPr txBox="1"/>
          <p:nvPr/>
        </p:nvSpPr>
        <p:spPr>
          <a:xfrm>
            <a:off x="10394019" y="313500"/>
            <a:ext cx="1377068" cy="523220"/>
          </a:xfrm>
          <a:prstGeom prst="rect">
            <a:avLst/>
          </a:prstGeom>
          <a:noFill/>
        </p:spPr>
        <p:txBody>
          <a:bodyPr wrap="square" rtlCol="0">
            <a:spAutoFit/>
          </a:bodyPr>
          <a:lstStyle/>
          <a:p>
            <a:pPr algn="dist"/>
            <a:r>
              <a:rPr lang="en-US" altLang="zh-CN" sz="2800" b="1" dirty="0">
                <a:effectLst>
                  <a:reflection blurRad="6350" stA="60000" endA="900" endPos="60000" dist="29997" dir="5400000" sy="-100000" algn="bl" rotWithShape="0"/>
                </a:effectLst>
                <a:cs typeface="+mn-ea"/>
                <a:sym typeface="+mn-lt"/>
              </a:rPr>
              <a:t>LOGO</a:t>
            </a:r>
            <a:endParaRPr lang="zh-CN" altLang="en-US" sz="2000" b="1" dirty="0">
              <a:effectLst>
                <a:reflection blurRad="6350" stA="60000" endA="900" endPos="60000" dist="29997" dir="5400000" sy="-100000" algn="bl" rotWithShape="0"/>
              </a:effectLst>
              <a:cs typeface="+mn-ea"/>
              <a:sym typeface="+mn-lt"/>
            </a:endParaRPr>
          </a:p>
        </p:txBody>
      </p:sp>
      <p:pic>
        <p:nvPicPr>
          <p:cNvPr id="13" name="图片 12">
            <a:extLst>
              <a:ext uri="{FF2B5EF4-FFF2-40B4-BE49-F238E27FC236}">
                <a16:creationId xmlns:a16="http://schemas.microsoft.com/office/drawing/2014/main" id="{53DD75ED-934A-482D-9B67-1BAF2CF7CBCF}"/>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flipH="1">
            <a:off x="674529" y="1917290"/>
            <a:ext cx="2262762" cy="1607574"/>
          </a:xfrm>
          <a:prstGeom prst="rect">
            <a:avLst/>
          </a:prstGeom>
        </p:spPr>
      </p:pic>
    </p:spTree>
    <p:extLst>
      <p:ext uri="{BB962C8B-B14F-4D97-AF65-F5344CB8AC3E}">
        <p14:creationId xmlns:p14="http://schemas.microsoft.com/office/powerpoint/2010/main" val="1422713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621846" y="608693"/>
            <a:ext cx="511629" cy="511629"/>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749753" y="736600"/>
            <a:ext cx="255814" cy="25581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261382" y="658657"/>
            <a:ext cx="2646878" cy="461665"/>
          </a:xfrm>
          <a:prstGeom prst="rect">
            <a:avLst/>
          </a:prstGeom>
        </p:spPr>
        <p:txBody>
          <a:bodyPr wrap="none">
            <a:spAutoFit/>
          </a:bodyPr>
          <a:lstStyle/>
          <a:p>
            <a:r>
              <a:rPr lang="zh-CN" altLang="en-US" sz="2400" b="1" dirty="0">
                <a:solidFill>
                  <a:srgbClr val="161B1F"/>
                </a:solidFill>
                <a:cs typeface="+mn-ea"/>
                <a:sym typeface="+mn-lt"/>
              </a:rPr>
              <a:t>常用文明礼仪用语</a:t>
            </a:r>
          </a:p>
        </p:txBody>
      </p:sp>
      <p:sp>
        <p:nvSpPr>
          <p:cNvPr id="2" name="圆角矩形 1"/>
          <p:cNvSpPr/>
          <p:nvPr/>
        </p:nvSpPr>
        <p:spPr>
          <a:xfrm>
            <a:off x="5492297" y="1567543"/>
            <a:ext cx="2336800" cy="7402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400" b="1" kern="0">
                <a:cs typeface="+mn-ea"/>
                <a:sym typeface="+mn-lt"/>
              </a:rPr>
              <a:t>见面</a:t>
            </a:r>
            <a:endParaRPr lang="zh-CN" altLang="en-US" sz="2400" b="1" kern="0" dirty="0">
              <a:cs typeface="+mn-ea"/>
              <a:sym typeface="+mn-lt"/>
            </a:endParaRPr>
          </a:p>
        </p:txBody>
      </p:sp>
      <p:sp>
        <p:nvSpPr>
          <p:cNvPr id="33" name="圆角矩形 32"/>
          <p:cNvSpPr/>
          <p:nvPr/>
        </p:nvSpPr>
        <p:spPr>
          <a:xfrm>
            <a:off x="5492297" y="2510972"/>
            <a:ext cx="2336800" cy="7402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400" b="1" kern="0">
                <a:cs typeface="+mn-ea"/>
                <a:sym typeface="+mn-lt"/>
              </a:rPr>
              <a:t>致谢他人</a:t>
            </a:r>
            <a:endParaRPr lang="zh-CN" altLang="en-US" sz="2400" b="1" kern="0" dirty="0">
              <a:cs typeface="+mn-ea"/>
              <a:sym typeface="+mn-lt"/>
            </a:endParaRPr>
          </a:p>
        </p:txBody>
      </p:sp>
      <p:sp>
        <p:nvSpPr>
          <p:cNvPr id="34" name="圆角矩形 33"/>
          <p:cNvSpPr/>
          <p:nvPr/>
        </p:nvSpPr>
        <p:spPr>
          <a:xfrm>
            <a:off x="5492297" y="3454401"/>
            <a:ext cx="2336800" cy="7402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400" b="1" kern="0">
                <a:cs typeface="+mn-ea"/>
                <a:sym typeface="+mn-lt"/>
              </a:rPr>
              <a:t>客人到访</a:t>
            </a:r>
            <a:endParaRPr lang="zh-CN" altLang="en-US" sz="2400" b="1" kern="0" dirty="0">
              <a:cs typeface="+mn-ea"/>
              <a:sym typeface="+mn-lt"/>
            </a:endParaRPr>
          </a:p>
        </p:txBody>
      </p:sp>
      <p:sp>
        <p:nvSpPr>
          <p:cNvPr id="35" name="圆角矩形 34"/>
          <p:cNvSpPr/>
          <p:nvPr/>
        </p:nvSpPr>
        <p:spPr>
          <a:xfrm>
            <a:off x="5492297" y="4397830"/>
            <a:ext cx="2336800" cy="7402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400" b="1" kern="0">
                <a:cs typeface="+mn-ea"/>
                <a:sym typeface="+mn-lt"/>
              </a:rPr>
              <a:t>忙，走不开</a:t>
            </a:r>
            <a:endParaRPr lang="zh-CN" altLang="en-US" sz="2400" b="1" kern="0" dirty="0">
              <a:cs typeface="+mn-ea"/>
              <a:sym typeface="+mn-lt"/>
            </a:endParaRPr>
          </a:p>
        </p:txBody>
      </p:sp>
      <p:sp>
        <p:nvSpPr>
          <p:cNvPr id="36" name="圆角矩形 35"/>
          <p:cNvSpPr/>
          <p:nvPr/>
        </p:nvSpPr>
        <p:spPr>
          <a:xfrm>
            <a:off x="5492297" y="5341259"/>
            <a:ext cx="2336800" cy="7402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400" b="1" kern="0">
                <a:cs typeface="+mn-ea"/>
                <a:sym typeface="+mn-lt"/>
              </a:rPr>
              <a:t>做错了</a:t>
            </a:r>
            <a:endParaRPr lang="zh-CN" altLang="en-US" sz="2400" b="1" kern="0" dirty="0">
              <a:cs typeface="+mn-ea"/>
              <a:sym typeface="+mn-lt"/>
            </a:endParaRPr>
          </a:p>
        </p:txBody>
      </p:sp>
      <p:sp>
        <p:nvSpPr>
          <p:cNvPr id="37" name="圆角矩形 36"/>
          <p:cNvSpPr/>
          <p:nvPr/>
        </p:nvSpPr>
        <p:spPr>
          <a:xfrm>
            <a:off x="8569325" y="1567543"/>
            <a:ext cx="2336800" cy="74022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400" b="1">
                <a:solidFill>
                  <a:srgbClr val="FFFFFF"/>
                </a:solidFill>
                <a:cs typeface="+mn-ea"/>
                <a:sym typeface="+mn-lt"/>
              </a:rPr>
              <a:t>您好</a:t>
            </a:r>
            <a:endParaRPr lang="zh-CN" altLang="en-US" sz="2400" b="1" dirty="0">
              <a:solidFill>
                <a:srgbClr val="FFFFFF"/>
              </a:solidFill>
              <a:cs typeface="+mn-ea"/>
              <a:sym typeface="+mn-lt"/>
            </a:endParaRPr>
          </a:p>
        </p:txBody>
      </p:sp>
      <p:sp>
        <p:nvSpPr>
          <p:cNvPr id="38" name="圆角矩形 37"/>
          <p:cNvSpPr/>
          <p:nvPr/>
        </p:nvSpPr>
        <p:spPr>
          <a:xfrm>
            <a:off x="8569325" y="2510972"/>
            <a:ext cx="2336800" cy="74022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400" b="1">
                <a:solidFill>
                  <a:srgbClr val="FFFFFF"/>
                </a:solidFill>
                <a:cs typeface="+mn-ea"/>
                <a:sym typeface="+mn-lt"/>
              </a:rPr>
              <a:t>谢谢</a:t>
            </a:r>
            <a:endParaRPr lang="zh-CN" altLang="en-US" sz="2400" b="1" dirty="0">
              <a:solidFill>
                <a:srgbClr val="FFFFFF"/>
              </a:solidFill>
              <a:cs typeface="+mn-ea"/>
              <a:sym typeface="+mn-lt"/>
            </a:endParaRPr>
          </a:p>
        </p:txBody>
      </p:sp>
      <p:sp>
        <p:nvSpPr>
          <p:cNvPr id="39" name="圆角矩形 38"/>
          <p:cNvSpPr/>
          <p:nvPr/>
        </p:nvSpPr>
        <p:spPr>
          <a:xfrm>
            <a:off x="8569325" y="3454401"/>
            <a:ext cx="2336800" cy="74022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400" b="1" kern="0">
                <a:solidFill>
                  <a:schemeClr val="bg1"/>
                </a:solidFill>
                <a:cs typeface="+mn-ea"/>
                <a:sym typeface="+mn-lt"/>
              </a:rPr>
              <a:t>请进</a:t>
            </a:r>
            <a:endParaRPr lang="zh-CN" altLang="en-US" sz="2400" b="1" kern="0" dirty="0">
              <a:solidFill>
                <a:schemeClr val="bg1"/>
              </a:solidFill>
              <a:cs typeface="+mn-ea"/>
              <a:sym typeface="+mn-lt"/>
            </a:endParaRPr>
          </a:p>
        </p:txBody>
      </p:sp>
      <p:sp>
        <p:nvSpPr>
          <p:cNvPr id="40" name="圆角矩形 39"/>
          <p:cNvSpPr/>
          <p:nvPr/>
        </p:nvSpPr>
        <p:spPr>
          <a:xfrm>
            <a:off x="8569325" y="4397830"/>
            <a:ext cx="2336800" cy="74022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400" b="1" kern="0">
                <a:solidFill>
                  <a:schemeClr val="bg1"/>
                </a:solidFill>
                <a:cs typeface="+mn-ea"/>
                <a:sym typeface="+mn-lt"/>
              </a:rPr>
              <a:t>请稍等</a:t>
            </a:r>
            <a:endParaRPr lang="zh-CN" altLang="en-US" sz="2400" b="1" kern="0" dirty="0">
              <a:solidFill>
                <a:schemeClr val="bg1"/>
              </a:solidFill>
              <a:cs typeface="+mn-ea"/>
              <a:sym typeface="+mn-lt"/>
            </a:endParaRPr>
          </a:p>
        </p:txBody>
      </p:sp>
      <p:sp>
        <p:nvSpPr>
          <p:cNvPr id="41" name="圆角矩形 40"/>
          <p:cNvSpPr/>
          <p:nvPr/>
        </p:nvSpPr>
        <p:spPr>
          <a:xfrm>
            <a:off x="8569325" y="5341259"/>
            <a:ext cx="2336800" cy="74022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400" b="1">
                <a:solidFill>
                  <a:srgbClr val="FFFFFF"/>
                </a:solidFill>
                <a:cs typeface="+mn-ea"/>
                <a:sym typeface="+mn-lt"/>
              </a:rPr>
              <a:t>对不起</a:t>
            </a:r>
            <a:endParaRPr lang="zh-CN" altLang="en-US" sz="2400" b="1" dirty="0">
              <a:solidFill>
                <a:srgbClr val="FFFFFF"/>
              </a:solidFill>
              <a:cs typeface="+mn-ea"/>
              <a:sym typeface="+mn-lt"/>
            </a:endParaRPr>
          </a:p>
        </p:txBody>
      </p:sp>
      <p:sp>
        <p:nvSpPr>
          <p:cNvPr id="5" name="右箭头 4"/>
          <p:cNvSpPr/>
          <p:nvPr/>
        </p:nvSpPr>
        <p:spPr>
          <a:xfrm>
            <a:off x="7999350" y="1757924"/>
            <a:ext cx="420915" cy="35946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右箭头 41"/>
          <p:cNvSpPr/>
          <p:nvPr/>
        </p:nvSpPr>
        <p:spPr>
          <a:xfrm>
            <a:off x="7999350" y="2701353"/>
            <a:ext cx="420915" cy="35946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右箭头 42"/>
          <p:cNvSpPr/>
          <p:nvPr/>
        </p:nvSpPr>
        <p:spPr>
          <a:xfrm>
            <a:off x="7999350" y="3644782"/>
            <a:ext cx="420915" cy="35946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右箭头 43"/>
          <p:cNvSpPr/>
          <p:nvPr/>
        </p:nvSpPr>
        <p:spPr>
          <a:xfrm>
            <a:off x="7999350" y="4588211"/>
            <a:ext cx="420915" cy="35946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右箭头 44"/>
          <p:cNvSpPr/>
          <p:nvPr/>
        </p:nvSpPr>
        <p:spPr>
          <a:xfrm>
            <a:off x="7999350" y="5495355"/>
            <a:ext cx="420915" cy="35946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4" name="图片 6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74904" y="889489"/>
            <a:ext cx="5633122" cy="5633122"/>
          </a:xfrm>
          <a:prstGeom prst="rect">
            <a:avLst/>
          </a:prstGeom>
        </p:spPr>
      </p:pic>
    </p:spTree>
    <p:extLst>
      <p:ext uri="{BB962C8B-B14F-4D97-AF65-F5344CB8AC3E}">
        <p14:creationId xmlns:p14="http://schemas.microsoft.com/office/powerpoint/2010/main" val="1973496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621846" y="608693"/>
            <a:ext cx="511629" cy="511629"/>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749753" y="736600"/>
            <a:ext cx="255814" cy="25581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261382" y="658657"/>
            <a:ext cx="2031325" cy="461665"/>
          </a:xfrm>
          <a:prstGeom prst="rect">
            <a:avLst/>
          </a:prstGeom>
        </p:spPr>
        <p:txBody>
          <a:bodyPr wrap="none">
            <a:spAutoFit/>
          </a:bodyPr>
          <a:lstStyle/>
          <a:p>
            <a:r>
              <a:rPr lang="zh-CN" altLang="en-US" sz="2400" b="1" dirty="0">
                <a:solidFill>
                  <a:srgbClr val="161B1F"/>
                </a:solidFill>
                <a:cs typeface="+mn-ea"/>
                <a:sym typeface="+mn-lt"/>
              </a:rPr>
              <a:t>学生文明礼仪</a:t>
            </a:r>
          </a:p>
        </p:txBody>
      </p:sp>
      <p:sp>
        <p:nvSpPr>
          <p:cNvPr id="23" name="圆角矩形 22"/>
          <p:cNvSpPr/>
          <p:nvPr/>
        </p:nvSpPr>
        <p:spPr>
          <a:xfrm>
            <a:off x="874938" y="3763869"/>
            <a:ext cx="2336800" cy="7402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cs typeface="+mn-ea"/>
                <a:sym typeface="+mn-lt"/>
              </a:rPr>
              <a:t>心理文明</a:t>
            </a:r>
            <a:endParaRPr lang="en-US" altLang="zh-CN" sz="2400" dirty="0">
              <a:solidFill>
                <a:schemeClr val="bg1"/>
              </a:solidFill>
              <a:cs typeface="+mn-ea"/>
              <a:sym typeface="+mn-lt"/>
            </a:endParaRPr>
          </a:p>
        </p:txBody>
      </p:sp>
      <p:sp>
        <p:nvSpPr>
          <p:cNvPr id="28" name="矩形 27">
            <a:extLst>
              <a:ext uri="{FF2B5EF4-FFF2-40B4-BE49-F238E27FC236}">
                <a16:creationId xmlns:a16="http://schemas.microsoft.com/office/drawing/2014/main" id="{B1521ACC-1EDB-4253-92EA-659F545A782F}"/>
              </a:ext>
            </a:extLst>
          </p:cNvPr>
          <p:cNvSpPr/>
          <p:nvPr/>
        </p:nvSpPr>
        <p:spPr>
          <a:xfrm>
            <a:off x="899612" y="4558987"/>
            <a:ext cx="2342271" cy="874407"/>
          </a:xfrm>
          <a:prstGeom prst="rect">
            <a:avLst/>
          </a:prstGeom>
        </p:spPr>
        <p:txBody>
          <a:bodyPr wrap="square">
            <a:spAutoFit/>
          </a:bodyPr>
          <a:lstStyle/>
          <a:p>
            <a:pPr algn="ctr">
              <a:lnSpc>
                <a:spcPct val="150000"/>
              </a:lnSpc>
            </a:pPr>
            <a:r>
              <a:rPr lang="zh-CN" altLang="en-US" dirty="0">
                <a:cs typeface="+mn-ea"/>
                <a:sym typeface="+mn-lt"/>
              </a:rPr>
              <a:t>心理健康</a:t>
            </a:r>
            <a:endParaRPr lang="en-US" altLang="zh-CN" dirty="0">
              <a:cs typeface="+mn-ea"/>
              <a:sym typeface="+mn-lt"/>
            </a:endParaRPr>
          </a:p>
          <a:p>
            <a:pPr algn="ctr">
              <a:lnSpc>
                <a:spcPct val="150000"/>
              </a:lnSpc>
            </a:pPr>
            <a:r>
              <a:rPr lang="zh-CN" altLang="en-US" dirty="0">
                <a:cs typeface="+mn-ea"/>
                <a:sym typeface="+mn-lt"/>
              </a:rPr>
              <a:t>健全自我人格</a:t>
            </a:r>
          </a:p>
        </p:txBody>
      </p:sp>
      <p:sp>
        <p:nvSpPr>
          <p:cNvPr id="30" name="矩形 29">
            <a:extLst>
              <a:ext uri="{FF2B5EF4-FFF2-40B4-BE49-F238E27FC236}">
                <a16:creationId xmlns:a16="http://schemas.microsoft.com/office/drawing/2014/main" id="{2894A266-B778-4D46-AB4F-35832310851A}"/>
              </a:ext>
            </a:extLst>
          </p:cNvPr>
          <p:cNvSpPr/>
          <p:nvPr/>
        </p:nvSpPr>
        <p:spPr>
          <a:xfrm>
            <a:off x="3525579" y="4669777"/>
            <a:ext cx="2356787" cy="1200329"/>
          </a:xfrm>
          <a:prstGeom prst="rect">
            <a:avLst/>
          </a:prstGeom>
        </p:spPr>
        <p:txBody>
          <a:bodyPr wrap="square">
            <a:spAutoFit/>
          </a:bodyPr>
          <a:lstStyle/>
          <a:p>
            <a:pPr algn="ctr">
              <a:spcBef>
                <a:spcPct val="50000"/>
              </a:spcBef>
            </a:pPr>
            <a:r>
              <a:rPr lang="zh-CN" altLang="en-US" dirty="0">
                <a:cs typeface="+mn-ea"/>
                <a:sym typeface="+mn-lt"/>
              </a:rPr>
              <a:t>遵守公民道德规范</a:t>
            </a:r>
          </a:p>
          <a:p>
            <a:pPr algn="ctr">
              <a:spcBef>
                <a:spcPct val="50000"/>
              </a:spcBef>
            </a:pPr>
            <a:r>
              <a:rPr lang="zh-CN" altLang="en-US" dirty="0">
                <a:cs typeface="+mn-ea"/>
                <a:sym typeface="+mn-lt"/>
              </a:rPr>
              <a:t>遵守市民规范</a:t>
            </a:r>
          </a:p>
          <a:p>
            <a:pPr algn="ctr">
              <a:spcBef>
                <a:spcPct val="50000"/>
              </a:spcBef>
            </a:pPr>
            <a:r>
              <a:rPr lang="zh-CN" altLang="en-US" dirty="0">
                <a:cs typeface="+mn-ea"/>
                <a:sym typeface="+mn-lt"/>
              </a:rPr>
              <a:t>遵守学生规范</a:t>
            </a:r>
          </a:p>
        </p:txBody>
      </p:sp>
      <p:sp>
        <p:nvSpPr>
          <p:cNvPr id="49" name="圆角矩形 48"/>
          <p:cNvSpPr/>
          <p:nvPr/>
        </p:nvSpPr>
        <p:spPr>
          <a:xfrm>
            <a:off x="3545566" y="3763869"/>
            <a:ext cx="2336800" cy="7402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cs typeface="+mn-ea"/>
                <a:sym typeface="+mn-lt"/>
              </a:rPr>
              <a:t>行为文明</a:t>
            </a:r>
            <a:endParaRPr lang="en-US" altLang="zh-CN" sz="2400" dirty="0">
              <a:solidFill>
                <a:schemeClr val="bg1"/>
              </a:solidFill>
              <a:cs typeface="+mn-ea"/>
              <a:sym typeface="+mn-lt"/>
            </a:endParaRPr>
          </a:p>
        </p:txBody>
      </p:sp>
      <p:sp>
        <p:nvSpPr>
          <p:cNvPr id="50" name="矩形 49">
            <a:extLst>
              <a:ext uri="{FF2B5EF4-FFF2-40B4-BE49-F238E27FC236}">
                <a16:creationId xmlns:a16="http://schemas.microsoft.com/office/drawing/2014/main" id="{2894A266-B778-4D46-AB4F-35832310851A}"/>
              </a:ext>
            </a:extLst>
          </p:cNvPr>
          <p:cNvSpPr/>
          <p:nvPr/>
        </p:nvSpPr>
        <p:spPr>
          <a:xfrm>
            <a:off x="6231977" y="4669777"/>
            <a:ext cx="2356787" cy="1338828"/>
          </a:xfrm>
          <a:prstGeom prst="rect">
            <a:avLst/>
          </a:prstGeom>
        </p:spPr>
        <p:txBody>
          <a:bodyPr wrap="square">
            <a:spAutoFit/>
          </a:bodyPr>
          <a:lstStyle/>
          <a:p>
            <a:pPr algn="ctr">
              <a:lnSpc>
                <a:spcPct val="150000"/>
              </a:lnSpc>
            </a:pPr>
            <a:r>
              <a:rPr lang="zh-CN" altLang="en-US" dirty="0">
                <a:cs typeface="+mn-ea"/>
                <a:sym typeface="+mn-lt"/>
              </a:rPr>
              <a:t>学习文明用语</a:t>
            </a:r>
            <a:endParaRPr lang="en-US" altLang="zh-CN" dirty="0">
              <a:cs typeface="+mn-ea"/>
              <a:sym typeface="+mn-lt"/>
            </a:endParaRPr>
          </a:p>
          <a:p>
            <a:pPr algn="ctr">
              <a:lnSpc>
                <a:spcPct val="150000"/>
              </a:lnSpc>
            </a:pPr>
            <a:r>
              <a:rPr lang="zh-CN" altLang="en-US" dirty="0">
                <a:cs typeface="+mn-ea"/>
                <a:sym typeface="+mn-lt"/>
              </a:rPr>
              <a:t>校园内讲普通话</a:t>
            </a:r>
            <a:endParaRPr lang="en-US" altLang="zh-CN" dirty="0">
              <a:cs typeface="+mn-ea"/>
              <a:sym typeface="+mn-lt"/>
            </a:endParaRPr>
          </a:p>
          <a:p>
            <a:pPr algn="ctr">
              <a:lnSpc>
                <a:spcPct val="150000"/>
              </a:lnSpc>
            </a:pPr>
            <a:r>
              <a:rPr lang="zh-CN" altLang="en-US" dirty="0">
                <a:cs typeface="+mn-ea"/>
                <a:sym typeface="+mn-lt"/>
              </a:rPr>
              <a:t>放弃不文明语言</a:t>
            </a:r>
          </a:p>
        </p:txBody>
      </p:sp>
      <p:sp>
        <p:nvSpPr>
          <p:cNvPr id="51" name="圆角矩形 50"/>
          <p:cNvSpPr/>
          <p:nvPr/>
        </p:nvSpPr>
        <p:spPr>
          <a:xfrm>
            <a:off x="6251964" y="3763869"/>
            <a:ext cx="2336800" cy="7402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cs typeface="+mn-ea"/>
                <a:sym typeface="+mn-lt"/>
              </a:rPr>
              <a:t>语言文明</a:t>
            </a:r>
            <a:endParaRPr lang="en-US" altLang="zh-CN" sz="2400" dirty="0">
              <a:solidFill>
                <a:schemeClr val="bg1"/>
              </a:solidFill>
              <a:cs typeface="+mn-ea"/>
              <a:sym typeface="+mn-lt"/>
            </a:endParaRPr>
          </a:p>
        </p:txBody>
      </p:sp>
      <p:sp>
        <p:nvSpPr>
          <p:cNvPr id="52" name="矩形 51">
            <a:extLst>
              <a:ext uri="{FF2B5EF4-FFF2-40B4-BE49-F238E27FC236}">
                <a16:creationId xmlns:a16="http://schemas.microsoft.com/office/drawing/2014/main" id="{2894A266-B778-4D46-AB4F-35832310851A}"/>
              </a:ext>
            </a:extLst>
          </p:cNvPr>
          <p:cNvSpPr/>
          <p:nvPr/>
        </p:nvSpPr>
        <p:spPr>
          <a:xfrm>
            <a:off x="8938375" y="4669777"/>
            <a:ext cx="2003491" cy="874407"/>
          </a:xfrm>
          <a:prstGeom prst="rect">
            <a:avLst/>
          </a:prstGeom>
        </p:spPr>
        <p:txBody>
          <a:bodyPr wrap="square">
            <a:spAutoFit/>
          </a:bodyPr>
          <a:lstStyle/>
          <a:p>
            <a:pPr algn="ctr">
              <a:lnSpc>
                <a:spcPct val="150000"/>
              </a:lnSpc>
            </a:pPr>
            <a:r>
              <a:rPr lang="zh-CN" altLang="en-US" dirty="0">
                <a:cs typeface="+mn-ea"/>
                <a:sym typeface="+mn-lt"/>
              </a:rPr>
              <a:t>遵守青少年网络文明公约</a:t>
            </a:r>
          </a:p>
        </p:txBody>
      </p:sp>
      <p:sp>
        <p:nvSpPr>
          <p:cNvPr id="53" name="圆角矩形 52"/>
          <p:cNvSpPr/>
          <p:nvPr/>
        </p:nvSpPr>
        <p:spPr>
          <a:xfrm>
            <a:off x="8958362" y="3763869"/>
            <a:ext cx="2336800" cy="7402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cs typeface="+mn-ea"/>
                <a:sym typeface="+mn-lt"/>
              </a:rPr>
              <a:t>网络文明</a:t>
            </a:r>
            <a:endParaRPr lang="en-US" altLang="zh-CN" sz="2400" dirty="0">
              <a:solidFill>
                <a:schemeClr val="bg1"/>
              </a:solidFill>
              <a:cs typeface="+mn-ea"/>
              <a:sym typeface="+mn-lt"/>
            </a:endParaRPr>
          </a:p>
        </p:txBody>
      </p:sp>
      <p:pic>
        <p:nvPicPr>
          <p:cNvPr id="5" name="图片 4">
            <a:extLst>
              <a:ext uri="{FF2B5EF4-FFF2-40B4-BE49-F238E27FC236}">
                <a16:creationId xmlns:a16="http://schemas.microsoft.com/office/drawing/2014/main" id="{FE26D3BC-8A85-4D5D-9A8F-7D93DF3E40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520" y="1401669"/>
            <a:ext cx="2171700" cy="2171700"/>
          </a:xfrm>
          <a:prstGeom prst="rect">
            <a:avLst/>
          </a:prstGeom>
        </p:spPr>
      </p:pic>
      <p:pic>
        <p:nvPicPr>
          <p:cNvPr id="8" name="图片 7">
            <a:extLst>
              <a:ext uri="{FF2B5EF4-FFF2-40B4-BE49-F238E27FC236}">
                <a16:creationId xmlns:a16="http://schemas.microsoft.com/office/drawing/2014/main" id="{4848772E-23C8-4021-ADAB-E7794C7D7D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3080" y="1759258"/>
            <a:ext cx="1921772" cy="1921772"/>
          </a:xfrm>
          <a:prstGeom prst="rect">
            <a:avLst/>
          </a:prstGeom>
        </p:spPr>
      </p:pic>
      <p:pic>
        <p:nvPicPr>
          <p:cNvPr id="10" name="图片 9">
            <a:extLst>
              <a:ext uri="{FF2B5EF4-FFF2-40B4-BE49-F238E27FC236}">
                <a16:creationId xmlns:a16="http://schemas.microsoft.com/office/drawing/2014/main" id="{F5867BDF-4838-45E6-859B-7A16FC4167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888" y="1771783"/>
            <a:ext cx="1866900" cy="1866900"/>
          </a:xfrm>
          <a:prstGeom prst="rect">
            <a:avLst/>
          </a:prstGeom>
        </p:spPr>
      </p:pic>
      <p:pic>
        <p:nvPicPr>
          <p:cNvPr id="12" name="图片 11">
            <a:extLst>
              <a:ext uri="{FF2B5EF4-FFF2-40B4-BE49-F238E27FC236}">
                <a16:creationId xmlns:a16="http://schemas.microsoft.com/office/drawing/2014/main" id="{7FEDF011-BEFF-4A73-97B6-3896D2994C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44770" y="1733366"/>
            <a:ext cx="1790700" cy="1790700"/>
          </a:xfrm>
          <a:prstGeom prst="rect">
            <a:avLst/>
          </a:prstGeom>
        </p:spPr>
      </p:pic>
    </p:spTree>
    <p:extLst>
      <p:ext uri="{BB962C8B-B14F-4D97-AF65-F5344CB8AC3E}">
        <p14:creationId xmlns:p14="http://schemas.microsoft.com/office/powerpoint/2010/main" val="95954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anim calcmode="lin" valueType="num">
                                      <p:cBhvr>
                                        <p:cTn id="20" dur="1000" fill="hold"/>
                                        <p:tgtEl>
                                          <p:spTgt spid="50"/>
                                        </p:tgtEl>
                                        <p:attrNameLst>
                                          <p:attrName>ppt_x</p:attrName>
                                        </p:attrNameLst>
                                      </p:cBhvr>
                                      <p:tavLst>
                                        <p:tav tm="0">
                                          <p:val>
                                            <p:strVal val="#ppt_x"/>
                                          </p:val>
                                        </p:tav>
                                        <p:tav tm="100000">
                                          <p:val>
                                            <p:strVal val="#ppt_x"/>
                                          </p:val>
                                        </p:tav>
                                      </p:tavLst>
                                    </p:anim>
                                    <p:anim calcmode="lin" valueType="num">
                                      <p:cBhvr>
                                        <p:cTn id="21" dur="1000" fill="hold"/>
                                        <p:tgtEl>
                                          <p:spTgt spid="5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1000"/>
                                        <p:tgtEl>
                                          <p:spTgt spid="52"/>
                                        </p:tgtEl>
                                      </p:cBhvr>
                                    </p:animEffect>
                                    <p:anim calcmode="lin" valueType="num">
                                      <p:cBhvr>
                                        <p:cTn id="26" dur="1000" fill="hold"/>
                                        <p:tgtEl>
                                          <p:spTgt spid="52"/>
                                        </p:tgtEl>
                                        <p:attrNameLst>
                                          <p:attrName>ppt_x</p:attrName>
                                        </p:attrNameLst>
                                      </p:cBhvr>
                                      <p:tavLst>
                                        <p:tav tm="0">
                                          <p:val>
                                            <p:strVal val="#ppt_x"/>
                                          </p:val>
                                        </p:tav>
                                        <p:tav tm="100000">
                                          <p:val>
                                            <p:strVal val="#ppt_x"/>
                                          </p:val>
                                        </p:tav>
                                      </p:tavLst>
                                    </p:anim>
                                    <p:anim calcmode="lin" valueType="num">
                                      <p:cBhvr>
                                        <p:cTn id="27"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50"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BE91EF22-D169-492F-BFA7-B2AF141063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文本框">
            <a:extLst>
              <a:ext uri="{FF2B5EF4-FFF2-40B4-BE49-F238E27FC236}">
                <a16:creationId xmlns:a16="http://schemas.microsoft.com/office/drawing/2014/main" id="{07E71D45-BE68-4FF5-B242-1B5071CDB6A1}"/>
              </a:ext>
            </a:extLst>
          </p:cNvPr>
          <p:cNvSpPr/>
          <p:nvPr>
            <p:custDataLst>
              <p:tags r:id="rId1"/>
            </p:custDataLst>
          </p:nvPr>
        </p:nvSpPr>
        <p:spPr>
          <a:xfrm>
            <a:off x="5353050" y="1355713"/>
            <a:ext cx="1485900" cy="1485900"/>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6000" b="1" dirty="0">
                <a:solidFill>
                  <a:schemeClr val="bg1"/>
                </a:solidFill>
                <a:cs typeface="+mn-ea"/>
                <a:sym typeface="+mn-lt"/>
              </a:rPr>
              <a:t>3</a:t>
            </a:r>
            <a:endParaRPr lang="zh-CN" altLang="en-US" sz="6000" b="1" dirty="0">
              <a:solidFill>
                <a:schemeClr val="bg1"/>
              </a:solidFill>
              <a:cs typeface="+mn-ea"/>
              <a:sym typeface="+mn-lt"/>
            </a:endParaRPr>
          </a:p>
        </p:txBody>
      </p:sp>
      <p:sp>
        <p:nvSpPr>
          <p:cNvPr id="13" name="文本框">
            <a:extLst>
              <a:ext uri="{FF2B5EF4-FFF2-40B4-BE49-F238E27FC236}">
                <a16:creationId xmlns:a16="http://schemas.microsoft.com/office/drawing/2014/main" id="{915104EB-1062-4A38-8155-5BB808516343}"/>
              </a:ext>
            </a:extLst>
          </p:cNvPr>
          <p:cNvSpPr/>
          <p:nvPr>
            <p:custDataLst>
              <p:tags r:id="rId2"/>
            </p:custDataLst>
          </p:nvPr>
        </p:nvSpPr>
        <p:spPr>
          <a:xfrm>
            <a:off x="3448987" y="3025450"/>
            <a:ext cx="5294026" cy="7386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zh-CN" altLang="en-US" sz="4800" b="1" dirty="0">
                <a:solidFill>
                  <a:schemeClr val="tx1"/>
                </a:solidFill>
                <a:cs typeface="+mn-ea"/>
                <a:sym typeface="+mn-lt"/>
              </a:rPr>
              <a:t>校园文明规范</a:t>
            </a:r>
          </a:p>
        </p:txBody>
      </p:sp>
      <p:sp>
        <p:nvSpPr>
          <p:cNvPr id="14" name="矩形 13">
            <a:extLst>
              <a:ext uri="{FF2B5EF4-FFF2-40B4-BE49-F238E27FC236}">
                <a16:creationId xmlns:a16="http://schemas.microsoft.com/office/drawing/2014/main" id="{4C4068CA-E7E4-413B-A5BD-738D7EA21E28}"/>
              </a:ext>
            </a:extLst>
          </p:cNvPr>
          <p:cNvSpPr/>
          <p:nvPr/>
        </p:nvSpPr>
        <p:spPr>
          <a:xfrm>
            <a:off x="2171700" y="3773158"/>
            <a:ext cx="7848600" cy="787523"/>
          </a:xfrm>
          <a:prstGeom prst="rect">
            <a:avLst/>
          </a:prstGeom>
        </p:spPr>
        <p:txBody>
          <a:bodyPr wrap="square">
            <a:spAutoFit/>
          </a:bodyPr>
          <a:lstStyle/>
          <a:p>
            <a:pPr algn="ctr">
              <a:lnSpc>
                <a:spcPct val="150000"/>
              </a:lnSpc>
            </a:pPr>
            <a:r>
              <a:rPr lang="zh-CN" altLang="en-US" sz="1600" i="0" dirty="0">
                <a:effectLst/>
                <a:cs typeface="+mn-ea"/>
                <a:sym typeface="+mn-lt"/>
              </a:rPr>
              <a:t>中华民族传统美德，是指中国五千年历史流传下来，具有影响，可以继承，并得到不断创新发展，有益于下代的优秀道德遗产。</a:t>
            </a:r>
            <a:endParaRPr lang="zh-CN" altLang="en-US" sz="1600" dirty="0">
              <a:cs typeface="+mn-ea"/>
              <a:sym typeface="+mn-lt"/>
            </a:endParaRPr>
          </a:p>
        </p:txBody>
      </p:sp>
    </p:spTree>
    <p:extLst>
      <p:ext uri="{BB962C8B-B14F-4D97-AF65-F5344CB8AC3E}">
        <p14:creationId xmlns:p14="http://schemas.microsoft.com/office/powerpoint/2010/main" val="2938553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右箭头 4"/>
          <p:cNvSpPr/>
          <p:nvPr/>
        </p:nvSpPr>
        <p:spPr>
          <a:xfrm>
            <a:off x="4819650" y="2857501"/>
            <a:ext cx="6753794" cy="35696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621846" y="608693"/>
            <a:ext cx="511629" cy="511629"/>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749753" y="736600"/>
            <a:ext cx="255814" cy="25581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261382" y="658657"/>
            <a:ext cx="2031325" cy="461665"/>
          </a:xfrm>
          <a:prstGeom prst="rect">
            <a:avLst/>
          </a:prstGeom>
        </p:spPr>
        <p:txBody>
          <a:bodyPr wrap="none">
            <a:spAutoFit/>
          </a:bodyPr>
          <a:lstStyle/>
          <a:p>
            <a:r>
              <a:rPr lang="zh-CN" altLang="en-US" sz="2400" b="1" dirty="0">
                <a:solidFill>
                  <a:srgbClr val="161B1F"/>
                </a:solidFill>
                <a:cs typeface="+mn-ea"/>
                <a:sym typeface="+mn-lt"/>
              </a:rPr>
              <a:t>学生文明礼仪</a:t>
            </a:r>
          </a:p>
        </p:txBody>
      </p:sp>
      <p:sp>
        <p:nvSpPr>
          <p:cNvPr id="2" name="椭圆 1"/>
          <p:cNvSpPr/>
          <p:nvPr/>
        </p:nvSpPr>
        <p:spPr>
          <a:xfrm>
            <a:off x="5456464" y="2244271"/>
            <a:ext cx="1625600" cy="1625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35">
              <a:lnSpc>
                <a:spcPct val="120000"/>
              </a:lnSpc>
              <a:defRPr/>
            </a:pPr>
            <a:r>
              <a:rPr lang="zh-CN" altLang="en-US" sz="2800" b="1" dirty="0">
                <a:cs typeface="+mn-ea"/>
                <a:sym typeface="+mn-lt"/>
              </a:rPr>
              <a:t>学习</a:t>
            </a:r>
            <a:endParaRPr lang="en-US" altLang="zh-CN" sz="2800" b="1" dirty="0">
              <a:cs typeface="+mn-ea"/>
              <a:sym typeface="+mn-lt"/>
            </a:endParaRPr>
          </a:p>
          <a:p>
            <a:pPr algn="ctr" defTabSz="1218535">
              <a:lnSpc>
                <a:spcPct val="120000"/>
              </a:lnSpc>
              <a:defRPr/>
            </a:pPr>
            <a:r>
              <a:rPr lang="zh-CN" altLang="en-US" sz="2800" b="1" dirty="0">
                <a:cs typeface="+mn-ea"/>
                <a:sym typeface="+mn-lt"/>
              </a:rPr>
              <a:t>环境</a:t>
            </a:r>
            <a:endParaRPr lang="en-US" altLang="zh-CN" sz="2800" b="1" dirty="0">
              <a:cs typeface="+mn-ea"/>
              <a:sym typeface="+mn-lt"/>
            </a:endParaRPr>
          </a:p>
        </p:txBody>
      </p:sp>
      <p:sp>
        <p:nvSpPr>
          <p:cNvPr id="14" name="椭圆 13"/>
          <p:cNvSpPr/>
          <p:nvPr/>
        </p:nvSpPr>
        <p:spPr>
          <a:xfrm>
            <a:off x="7357835" y="2244271"/>
            <a:ext cx="1625600" cy="1625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35">
              <a:lnSpc>
                <a:spcPct val="120000"/>
              </a:lnSpc>
              <a:defRPr/>
            </a:pPr>
            <a:r>
              <a:rPr lang="zh-CN" altLang="en-US" sz="2800" b="1" dirty="0">
                <a:cs typeface="+mn-ea"/>
                <a:sym typeface="+mn-lt"/>
              </a:rPr>
              <a:t>生活</a:t>
            </a:r>
            <a:endParaRPr lang="en-US" altLang="zh-CN" sz="2800" b="1" dirty="0">
              <a:cs typeface="+mn-ea"/>
              <a:sym typeface="+mn-lt"/>
            </a:endParaRPr>
          </a:p>
          <a:p>
            <a:pPr algn="ctr" defTabSz="1218535">
              <a:lnSpc>
                <a:spcPct val="120000"/>
              </a:lnSpc>
              <a:defRPr/>
            </a:pPr>
            <a:r>
              <a:rPr lang="zh-CN" altLang="en-US" sz="2800" b="1" dirty="0">
                <a:cs typeface="+mn-ea"/>
                <a:sym typeface="+mn-lt"/>
              </a:rPr>
              <a:t>环境</a:t>
            </a:r>
            <a:endParaRPr lang="en-US" altLang="zh-CN" sz="2800" b="1" dirty="0">
              <a:cs typeface="+mn-ea"/>
              <a:sym typeface="+mn-lt"/>
            </a:endParaRPr>
          </a:p>
        </p:txBody>
      </p:sp>
      <p:sp>
        <p:nvSpPr>
          <p:cNvPr id="15" name="椭圆 14"/>
          <p:cNvSpPr/>
          <p:nvPr/>
        </p:nvSpPr>
        <p:spPr>
          <a:xfrm>
            <a:off x="9259206" y="2244271"/>
            <a:ext cx="1625600" cy="1625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35">
              <a:lnSpc>
                <a:spcPct val="120000"/>
              </a:lnSpc>
              <a:defRPr/>
            </a:pPr>
            <a:r>
              <a:rPr lang="zh-CN" altLang="en-US" sz="2800" b="1" dirty="0">
                <a:cs typeface="+mn-ea"/>
                <a:sym typeface="+mn-lt"/>
              </a:rPr>
              <a:t>人际</a:t>
            </a:r>
            <a:endParaRPr lang="en-US" altLang="zh-CN" sz="2800" b="1" dirty="0">
              <a:cs typeface="+mn-ea"/>
              <a:sym typeface="+mn-lt"/>
            </a:endParaRPr>
          </a:p>
          <a:p>
            <a:pPr algn="ctr" defTabSz="1218535">
              <a:lnSpc>
                <a:spcPct val="120000"/>
              </a:lnSpc>
              <a:defRPr/>
            </a:pPr>
            <a:r>
              <a:rPr lang="zh-CN" altLang="en-US" sz="2800" b="1" dirty="0">
                <a:cs typeface="+mn-ea"/>
                <a:sym typeface="+mn-lt"/>
              </a:rPr>
              <a:t>环境</a:t>
            </a:r>
            <a:endParaRPr lang="en-US" altLang="zh-CN" sz="2800" b="1" dirty="0">
              <a:cs typeface="+mn-ea"/>
              <a:sym typeface="+mn-lt"/>
            </a:endParaRPr>
          </a:p>
        </p:txBody>
      </p:sp>
      <p:pic>
        <p:nvPicPr>
          <p:cNvPr id="22" name="图片 21">
            <a:extLst>
              <a:ext uri="{FF2B5EF4-FFF2-40B4-BE49-F238E27FC236}">
                <a16:creationId xmlns:a16="http://schemas.microsoft.com/office/drawing/2014/main" id="{B5A65262-4F62-4032-BDA5-C3E893C15BE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61111" y="2045858"/>
            <a:ext cx="4475824" cy="4103210"/>
          </a:xfrm>
          <a:prstGeom prst="rect">
            <a:avLst/>
          </a:prstGeom>
        </p:spPr>
      </p:pic>
    </p:spTree>
    <p:extLst>
      <p:ext uri="{BB962C8B-B14F-4D97-AF65-F5344CB8AC3E}">
        <p14:creationId xmlns:p14="http://schemas.microsoft.com/office/powerpoint/2010/main" val="2926850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621846" y="608693"/>
            <a:ext cx="511629" cy="511629"/>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749753" y="736600"/>
            <a:ext cx="255814" cy="25581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261382" y="658657"/>
            <a:ext cx="2646878" cy="461665"/>
          </a:xfrm>
          <a:prstGeom prst="rect">
            <a:avLst/>
          </a:prstGeom>
        </p:spPr>
        <p:txBody>
          <a:bodyPr wrap="none">
            <a:spAutoFit/>
          </a:bodyPr>
          <a:lstStyle/>
          <a:p>
            <a:r>
              <a:rPr lang="zh-CN" altLang="en-US" sz="2400" b="1" dirty="0">
                <a:solidFill>
                  <a:srgbClr val="161B1F"/>
                </a:solidFill>
                <a:cs typeface="+mn-ea"/>
                <a:sym typeface="+mn-lt"/>
              </a:rPr>
              <a:t>优化校园学习环境</a:t>
            </a:r>
          </a:p>
        </p:txBody>
      </p:sp>
      <p:pic>
        <p:nvPicPr>
          <p:cNvPr id="8" name="图片 7">
            <a:extLst>
              <a:ext uri="{FF2B5EF4-FFF2-40B4-BE49-F238E27FC236}">
                <a16:creationId xmlns:a16="http://schemas.microsoft.com/office/drawing/2014/main" id="{AE59A909-DDCD-4391-9D4B-ACC7ED30B53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656128" y="1714501"/>
            <a:ext cx="4290400" cy="4290398"/>
          </a:xfrm>
          <a:prstGeom prst="rect">
            <a:avLst/>
          </a:prstGeom>
        </p:spPr>
      </p:pic>
      <p:sp>
        <p:nvSpPr>
          <p:cNvPr id="13" name="Shape 2022"/>
          <p:cNvSpPr/>
          <p:nvPr/>
        </p:nvSpPr>
        <p:spPr>
          <a:xfrm>
            <a:off x="2035006" y="1853623"/>
            <a:ext cx="4279331" cy="906387"/>
          </a:xfrm>
          <a:prstGeom prst="rect">
            <a:avLst/>
          </a:prstGeom>
          <a:ln w="12700">
            <a:miter lim="400000"/>
          </a:ln>
        </p:spPr>
        <p:txBody>
          <a:bodyPr lIns="0" tIns="0" rIns="0" bIns="0" anchor="ctr"/>
          <a:lstStyle>
            <a:lvl1pPr algn="l">
              <a:lnSpc>
                <a:spcPct val="120000"/>
              </a:lnSpc>
              <a:defRPr sz="3500">
                <a:solidFill>
                  <a:srgbClr val="53585F"/>
                </a:solidFill>
              </a:defRPr>
            </a:lvl1pPr>
          </a:lstStyle>
          <a:p>
            <a:pPr>
              <a:lnSpc>
                <a:spcPct val="100000"/>
              </a:lnSpc>
            </a:pPr>
            <a:r>
              <a:rPr lang="zh-CN" altLang="en-US" sz="1800" dirty="0">
                <a:solidFill>
                  <a:schemeClr val="tx1"/>
                </a:solidFill>
                <a:cs typeface="+mn-ea"/>
                <a:sym typeface="+mn-lt"/>
              </a:rPr>
              <a:t>出勤好，不迟到，不早退，不旷课。</a:t>
            </a:r>
          </a:p>
        </p:txBody>
      </p:sp>
      <p:sp>
        <p:nvSpPr>
          <p:cNvPr id="16" name="Shape 2024"/>
          <p:cNvSpPr/>
          <p:nvPr/>
        </p:nvSpPr>
        <p:spPr>
          <a:xfrm>
            <a:off x="2072992" y="2625290"/>
            <a:ext cx="4347420" cy="1353257"/>
          </a:xfrm>
          <a:prstGeom prst="rect">
            <a:avLst/>
          </a:prstGeom>
          <a:ln w="12700">
            <a:miter lim="400000"/>
          </a:ln>
        </p:spPr>
        <p:txBody>
          <a:bodyPr lIns="0" tIns="0" rIns="0" bIns="0" anchor="ctr"/>
          <a:lstStyle>
            <a:lvl1pPr algn="l">
              <a:lnSpc>
                <a:spcPct val="120000"/>
              </a:lnSpc>
              <a:defRPr sz="3500">
                <a:solidFill>
                  <a:srgbClr val="53585F"/>
                </a:solidFill>
              </a:defRPr>
            </a:lvl1pPr>
          </a:lstStyle>
          <a:p>
            <a:pPr>
              <a:lnSpc>
                <a:spcPct val="100000"/>
              </a:lnSpc>
            </a:pPr>
            <a:r>
              <a:rPr lang="zh-CN" altLang="en-US" sz="1800" dirty="0">
                <a:solidFill>
                  <a:schemeClr val="tx1"/>
                </a:solidFill>
                <a:cs typeface="+mn-ea"/>
                <a:sym typeface="+mn-lt"/>
              </a:rPr>
              <a:t>学习中要形成良好的、健康的、友好的同学间合作和竞争，互帮互学，共同进步。</a:t>
            </a:r>
          </a:p>
        </p:txBody>
      </p:sp>
      <p:sp>
        <p:nvSpPr>
          <p:cNvPr id="17" name="Shape 2026"/>
          <p:cNvSpPr/>
          <p:nvPr/>
        </p:nvSpPr>
        <p:spPr>
          <a:xfrm>
            <a:off x="2035006" y="3795044"/>
            <a:ext cx="4348941" cy="1088477"/>
          </a:xfrm>
          <a:prstGeom prst="rect">
            <a:avLst/>
          </a:prstGeom>
          <a:ln w="12700">
            <a:miter lim="400000"/>
          </a:ln>
        </p:spPr>
        <p:txBody>
          <a:bodyPr lIns="0" tIns="0" rIns="0" bIns="0" anchor="ctr"/>
          <a:lstStyle>
            <a:lvl1pPr algn="r">
              <a:defRPr sz="3500">
                <a:solidFill>
                  <a:srgbClr val="53585F"/>
                </a:solidFill>
              </a:defRPr>
            </a:lvl1pPr>
          </a:lstStyle>
          <a:p>
            <a:pPr algn="l">
              <a:spcBef>
                <a:spcPct val="50000"/>
              </a:spcBef>
            </a:pPr>
            <a:r>
              <a:rPr lang="zh-CN" altLang="en-US" sz="1800" dirty="0">
                <a:solidFill>
                  <a:schemeClr val="tx1"/>
                </a:solidFill>
                <a:cs typeface="+mn-ea"/>
                <a:sym typeface="+mn-lt"/>
              </a:rPr>
              <a:t>上课时要专心听讲，积极思维，认真完成作业。体现学习的主体性和主动性。</a:t>
            </a:r>
          </a:p>
        </p:txBody>
      </p:sp>
      <p:sp>
        <p:nvSpPr>
          <p:cNvPr id="18" name="Shape 2028"/>
          <p:cNvSpPr/>
          <p:nvPr/>
        </p:nvSpPr>
        <p:spPr>
          <a:xfrm>
            <a:off x="2072993" y="4854493"/>
            <a:ext cx="4454806" cy="954060"/>
          </a:xfrm>
          <a:prstGeom prst="rect">
            <a:avLst/>
          </a:prstGeom>
          <a:ln w="12700">
            <a:miter lim="400000"/>
          </a:ln>
        </p:spPr>
        <p:txBody>
          <a:bodyPr lIns="0" tIns="0" rIns="0" bIns="0" anchor="ctr"/>
          <a:lstStyle>
            <a:lvl1pPr algn="r">
              <a:defRPr sz="3500">
                <a:solidFill>
                  <a:srgbClr val="53585F"/>
                </a:solidFill>
              </a:defRPr>
            </a:lvl1pPr>
          </a:lstStyle>
          <a:p>
            <a:pPr algn="l"/>
            <a:r>
              <a:rPr lang="zh-CN" altLang="en-US" sz="1800" dirty="0">
                <a:solidFill>
                  <a:schemeClr val="tx1"/>
                </a:solidFill>
                <a:cs typeface="+mn-ea"/>
                <a:sym typeface="+mn-lt"/>
              </a:rPr>
              <a:t>课间要文明休息，不要在教学楼道嬉戏、哄闹或打球</a:t>
            </a:r>
          </a:p>
        </p:txBody>
      </p:sp>
      <p:sp>
        <p:nvSpPr>
          <p:cNvPr id="5" name="椭圆 4"/>
          <p:cNvSpPr/>
          <p:nvPr/>
        </p:nvSpPr>
        <p:spPr>
          <a:xfrm>
            <a:off x="1383106" y="1985243"/>
            <a:ext cx="564816" cy="5648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1</a:t>
            </a:r>
            <a:endParaRPr lang="zh-CN" altLang="en-US" dirty="0">
              <a:cs typeface="+mn-ea"/>
              <a:sym typeface="+mn-lt"/>
            </a:endParaRPr>
          </a:p>
        </p:txBody>
      </p:sp>
      <p:sp>
        <p:nvSpPr>
          <p:cNvPr id="19" name="椭圆 18"/>
          <p:cNvSpPr/>
          <p:nvPr/>
        </p:nvSpPr>
        <p:spPr>
          <a:xfrm>
            <a:off x="1383106" y="3018323"/>
            <a:ext cx="564816" cy="5648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sp>
        <p:nvSpPr>
          <p:cNvPr id="20" name="椭圆 19"/>
          <p:cNvSpPr/>
          <p:nvPr/>
        </p:nvSpPr>
        <p:spPr>
          <a:xfrm>
            <a:off x="1383106" y="4051403"/>
            <a:ext cx="564816" cy="5648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3</a:t>
            </a:r>
            <a:endParaRPr lang="zh-CN" altLang="en-US" dirty="0">
              <a:cs typeface="+mn-ea"/>
              <a:sym typeface="+mn-lt"/>
            </a:endParaRPr>
          </a:p>
        </p:txBody>
      </p:sp>
      <p:sp>
        <p:nvSpPr>
          <p:cNvPr id="21" name="椭圆 20"/>
          <p:cNvSpPr/>
          <p:nvPr/>
        </p:nvSpPr>
        <p:spPr>
          <a:xfrm>
            <a:off x="1383106" y="5084484"/>
            <a:ext cx="564816" cy="5648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4</a:t>
            </a:r>
            <a:endParaRPr lang="zh-CN" altLang="en-US" dirty="0">
              <a:cs typeface="+mn-ea"/>
              <a:sym typeface="+mn-lt"/>
            </a:endParaRPr>
          </a:p>
        </p:txBody>
      </p:sp>
    </p:spTree>
    <p:extLst>
      <p:ext uri="{BB962C8B-B14F-4D97-AF65-F5344CB8AC3E}">
        <p14:creationId xmlns:p14="http://schemas.microsoft.com/office/powerpoint/2010/main" val="67600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621846" y="608693"/>
            <a:ext cx="511629" cy="511629"/>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749753" y="736600"/>
            <a:ext cx="255814" cy="25581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261382" y="658657"/>
            <a:ext cx="2646878" cy="461665"/>
          </a:xfrm>
          <a:prstGeom prst="rect">
            <a:avLst/>
          </a:prstGeom>
        </p:spPr>
        <p:txBody>
          <a:bodyPr wrap="none">
            <a:spAutoFit/>
          </a:bodyPr>
          <a:lstStyle/>
          <a:p>
            <a:r>
              <a:rPr lang="zh-CN" altLang="en-US" sz="2400" b="1" dirty="0">
                <a:solidFill>
                  <a:srgbClr val="161B1F"/>
                </a:solidFill>
                <a:cs typeface="+mn-ea"/>
                <a:sym typeface="+mn-lt"/>
              </a:rPr>
              <a:t>优化校园人际环境</a:t>
            </a:r>
          </a:p>
        </p:txBody>
      </p:sp>
      <p:pic>
        <p:nvPicPr>
          <p:cNvPr id="82" name="图片 81"/>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951130" y="1752600"/>
            <a:ext cx="4309896" cy="4309896"/>
          </a:xfrm>
          <a:prstGeom prst="rect">
            <a:avLst/>
          </a:prstGeom>
        </p:spPr>
      </p:pic>
      <p:sp>
        <p:nvSpPr>
          <p:cNvPr id="83" name="矩形 1">
            <a:extLst>
              <a:ext uri="{FF2B5EF4-FFF2-40B4-BE49-F238E27FC236}">
                <a16:creationId xmlns:a16="http://schemas.microsoft.com/office/drawing/2014/main" id="{90725DDC-8FF7-44DC-83DA-22C77B995818}"/>
              </a:ext>
            </a:extLst>
          </p:cNvPr>
          <p:cNvSpPr/>
          <p:nvPr/>
        </p:nvSpPr>
        <p:spPr bwMode="auto">
          <a:xfrm>
            <a:off x="1326882" y="1981202"/>
            <a:ext cx="2774785" cy="86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r>
              <a:rPr lang="zh-CN" altLang="en-US" sz="1600" dirty="0">
                <a:cs typeface="+mn-ea"/>
                <a:sym typeface="+mn-lt"/>
              </a:rPr>
              <a:t>发式和服饰符合中学生的要求，仪表端正和讲究个人卫生，体现中职生良好的风貌。</a:t>
            </a:r>
          </a:p>
        </p:txBody>
      </p:sp>
      <p:sp>
        <p:nvSpPr>
          <p:cNvPr id="84" name="矩形 1">
            <a:extLst>
              <a:ext uri="{FF2B5EF4-FFF2-40B4-BE49-F238E27FC236}">
                <a16:creationId xmlns:a16="http://schemas.microsoft.com/office/drawing/2014/main" id="{90725DDC-8FF7-44DC-83DA-22C77B995818}"/>
              </a:ext>
            </a:extLst>
          </p:cNvPr>
          <p:cNvSpPr/>
          <p:nvPr/>
        </p:nvSpPr>
        <p:spPr bwMode="auto">
          <a:xfrm>
            <a:off x="1326882" y="3516665"/>
            <a:ext cx="2774785" cy="11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r>
              <a:rPr lang="zh-CN" altLang="en-US" sz="1600" dirty="0">
                <a:cs typeface="+mn-ea"/>
                <a:sym typeface="+mn-lt"/>
              </a:rPr>
              <a:t>举止得体，礼貌待人，不说脏话，校园内应说普通话。</a:t>
            </a:r>
            <a:endParaRPr lang="en-US" altLang="zh-CN" sz="1600" dirty="0">
              <a:cs typeface="+mn-ea"/>
              <a:sym typeface="+mn-lt"/>
            </a:endParaRPr>
          </a:p>
        </p:txBody>
      </p:sp>
      <p:sp>
        <p:nvSpPr>
          <p:cNvPr id="85" name="矩形 1">
            <a:extLst>
              <a:ext uri="{FF2B5EF4-FFF2-40B4-BE49-F238E27FC236}">
                <a16:creationId xmlns:a16="http://schemas.microsoft.com/office/drawing/2014/main" id="{90725DDC-8FF7-44DC-83DA-22C77B995818}"/>
              </a:ext>
            </a:extLst>
          </p:cNvPr>
          <p:cNvSpPr/>
          <p:nvPr/>
        </p:nvSpPr>
        <p:spPr bwMode="auto">
          <a:xfrm>
            <a:off x="1326882" y="4971032"/>
            <a:ext cx="2774785" cy="86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ts val="2000"/>
              </a:lnSpc>
            </a:pPr>
            <a:r>
              <a:rPr lang="zh-CN" altLang="en-US" sz="1600" dirty="0">
                <a:cs typeface="+mn-ea"/>
                <a:sym typeface="+mn-lt"/>
              </a:rPr>
              <a:t>自觉维护校园内的清洁卫生，不乱丢废弃物，不随地吐痰。对乱丢乱吐现象要坚决制止</a:t>
            </a:r>
            <a:endParaRPr lang="en-US" altLang="zh-CN" sz="1600" dirty="0">
              <a:solidFill>
                <a:schemeClr val="tx1">
                  <a:lumMod val="95000"/>
                  <a:lumOff val="5000"/>
                </a:schemeClr>
              </a:solidFill>
              <a:cs typeface="+mn-ea"/>
              <a:sym typeface="+mn-lt"/>
            </a:endParaRPr>
          </a:p>
        </p:txBody>
      </p:sp>
      <p:sp>
        <p:nvSpPr>
          <p:cNvPr id="86" name="矩形 1">
            <a:extLst>
              <a:ext uri="{FF2B5EF4-FFF2-40B4-BE49-F238E27FC236}">
                <a16:creationId xmlns:a16="http://schemas.microsoft.com/office/drawing/2014/main" id="{90725DDC-8FF7-44DC-83DA-22C77B995818}"/>
              </a:ext>
            </a:extLst>
          </p:cNvPr>
          <p:cNvSpPr/>
          <p:nvPr/>
        </p:nvSpPr>
        <p:spPr bwMode="auto">
          <a:xfrm>
            <a:off x="8428028" y="1981202"/>
            <a:ext cx="2774785" cy="86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50000"/>
              </a:spcBef>
            </a:pPr>
            <a:r>
              <a:rPr lang="zh-CN" altLang="en-US" sz="1600" dirty="0">
                <a:cs typeface="+mn-ea"/>
                <a:sym typeface="+mn-lt"/>
              </a:rPr>
              <a:t>校园内要保持“安静、干净、有序”。</a:t>
            </a:r>
          </a:p>
        </p:txBody>
      </p:sp>
      <p:sp>
        <p:nvSpPr>
          <p:cNvPr id="87" name="矩形 1">
            <a:extLst>
              <a:ext uri="{FF2B5EF4-FFF2-40B4-BE49-F238E27FC236}">
                <a16:creationId xmlns:a16="http://schemas.microsoft.com/office/drawing/2014/main" id="{90725DDC-8FF7-44DC-83DA-22C77B995818}"/>
              </a:ext>
            </a:extLst>
          </p:cNvPr>
          <p:cNvSpPr/>
          <p:nvPr/>
        </p:nvSpPr>
        <p:spPr bwMode="auto">
          <a:xfrm>
            <a:off x="8428028" y="3225117"/>
            <a:ext cx="2774785" cy="11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r>
              <a:rPr lang="zh-CN" altLang="en-US" sz="1600" dirty="0">
                <a:cs typeface="+mn-ea"/>
                <a:sym typeface="+mn-lt"/>
              </a:rPr>
              <a:t>同学之间要团结友爱，和睦相处，任何情况下不能发生打架现象，对违犯者要坚决举报和制止。</a:t>
            </a:r>
          </a:p>
          <a:p>
            <a:endParaRPr lang="en-US" altLang="zh-CN" sz="1600" dirty="0">
              <a:cs typeface="+mn-ea"/>
              <a:sym typeface="+mn-lt"/>
            </a:endParaRPr>
          </a:p>
        </p:txBody>
      </p:sp>
      <p:sp>
        <p:nvSpPr>
          <p:cNvPr id="88" name="矩形 1">
            <a:extLst>
              <a:ext uri="{FF2B5EF4-FFF2-40B4-BE49-F238E27FC236}">
                <a16:creationId xmlns:a16="http://schemas.microsoft.com/office/drawing/2014/main" id="{90725DDC-8FF7-44DC-83DA-22C77B995818}"/>
              </a:ext>
            </a:extLst>
          </p:cNvPr>
          <p:cNvSpPr/>
          <p:nvPr/>
        </p:nvSpPr>
        <p:spPr bwMode="auto">
          <a:xfrm>
            <a:off x="8428028" y="4971032"/>
            <a:ext cx="2774785" cy="86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50000"/>
              </a:spcBef>
            </a:pPr>
            <a:r>
              <a:rPr lang="zh-CN" altLang="en-US" sz="1600" dirty="0">
                <a:cs typeface="+mn-ea"/>
                <a:sym typeface="+mn-lt"/>
              </a:rPr>
              <a:t>有积极健康的心态，乐观向上的情绪，对人对事怀有一颗宽容的心、关爱的心。</a:t>
            </a:r>
          </a:p>
        </p:txBody>
      </p:sp>
    </p:spTree>
    <p:extLst>
      <p:ext uri="{BB962C8B-B14F-4D97-AF65-F5344CB8AC3E}">
        <p14:creationId xmlns:p14="http://schemas.microsoft.com/office/powerpoint/2010/main" val="23937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2000"/>
                                        <p:tgtEl>
                                          <p:spTgt spid="82"/>
                                        </p:tgtEl>
                                      </p:cBhvr>
                                    </p:animEffect>
                                    <p:anim calcmode="lin" valueType="num">
                                      <p:cBhvr>
                                        <p:cTn id="8" dur="2000" fill="hold"/>
                                        <p:tgtEl>
                                          <p:spTgt spid="82"/>
                                        </p:tgtEl>
                                        <p:attrNameLst>
                                          <p:attrName>ppt_x</p:attrName>
                                        </p:attrNameLst>
                                      </p:cBhvr>
                                      <p:tavLst>
                                        <p:tav tm="0">
                                          <p:val>
                                            <p:strVal val="#ppt_x"/>
                                          </p:val>
                                        </p:tav>
                                        <p:tav tm="100000">
                                          <p:val>
                                            <p:strVal val="#ppt_x"/>
                                          </p:val>
                                        </p:tav>
                                      </p:tavLst>
                                    </p:anim>
                                    <p:anim calcmode="lin" valueType="num">
                                      <p:cBhvr>
                                        <p:cTn id="9" dur="2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64DA84C5-4DA0-4668-ACB3-76C164FF7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文本框">
            <a:extLst>
              <a:ext uri="{FF2B5EF4-FFF2-40B4-BE49-F238E27FC236}">
                <a16:creationId xmlns:a16="http://schemas.microsoft.com/office/drawing/2014/main" id="{C340BAF6-38A9-46C1-89C0-C49E6B6CABB3}"/>
              </a:ext>
            </a:extLst>
          </p:cNvPr>
          <p:cNvSpPr/>
          <p:nvPr>
            <p:custDataLst>
              <p:tags r:id="rId1"/>
            </p:custDataLst>
          </p:nvPr>
        </p:nvSpPr>
        <p:spPr>
          <a:xfrm>
            <a:off x="5353050" y="1355713"/>
            <a:ext cx="1485900" cy="1485900"/>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6000" b="1" dirty="0">
                <a:solidFill>
                  <a:schemeClr val="bg1"/>
                </a:solidFill>
                <a:cs typeface="+mn-ea"/>
                <a:sym typeface="+mn-lt"/>
              </a:rPr>
              <a:t>4</a:t>
            </a:r>
            <a:endParaRPr lang="zh-CN" altLang="en-US" sz="6000" b="1" dirty="0">
              <a:solidFill>
                <a:schemeClr val="bg1"/>
              </a:solidFill>
              <a:cs typeface="+mn-ea"/>
              <a:sym typeface="+mn-lt"/>
            </a:endParaRPr>
          </a:p>
        </p:txBody>
      </p:sp>
      <p:sp>
        <p:nvSpPr>
          <p:cNvPr id="13" name="文本框">
            <a:extLst>
              <a:ext uri="{FF2B5EF4-FFF2-40B4-BE49-F238E27FC236}">
                <a16:creationId xmlns:a16="http://schemas.microsoft.com/office/drawing/2014/main" id="{7382AC90-360D-4829-AED4-18ADD3390C90}"/>
              </a:ext>
            </a:extLst>
          </p:cNvPr>
          <p:cNvSpPr/>
          <p:nvPr>
            <p:custDataLst>
              <p:tags r:id="rId2"/>
            </p:custDataLst>
          </p:nvPr>
        </p:nvSpPr>
        <p:spPr>
          <a:xfrm>
            <a:off x="3448987" y="3025450"/>
            <a:ext cx="5294026" cy="7386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zh-CN" altLang="en-US" sz="4800" b="1" dirty="0">
                <a:solidFill>
                  <a:schemeClr val="tx1"/>
                </a:solidFill>
                <a:cs typeface="+mn-ea"/>
                <a:sym typeface="+mn-lt"/>
              </a:rPr>
              <a:t>校园不文明行为</a:t>
            </a:r>
          </a:p>
        </p:txBody>
      </p:sp>
      <p:sp>
        <p:nvSpPr>
          <p:cNvPr id="14" name="矩形 13">
            <a:extLst>
              <a:ext uri="{FF2B5EF4-FFF2-40B4-BE49-F238E27FC236}">
                <a16:creationId xmlns:a16="http://schemas.microsoft.com/office/drawing/2014/main" id="{F3EC2F70-81AD-45E8-B80C-B514F2DC8017}"/>
              </a:ext>
            </a:extLst>
          </p:cNvPr>
          <p:cNvSpPr/>
          <p:nvPr/>
        </p:nvSpPr>
        <p:spPr>
          <a:xfrm>
            <a:off x="2171700" y="3773158"/>
            <a:ext cx="7848600" cy="787523"/>
          </a:xfrm>
          <a:prstGeom prst="rect">
            <a:avLst/>
          </a:prstGeom>
        </p:spPr>
        <p:txBody>
          <a:bodyPr wrap="square">
            <a:spAutoFit/>
          </a:bodyPr>
          <a:lstStyle/>
          <a:p>
            <a:pPr algn="ctr">
              <a:lnSpc>
                <a:spcPct val="150000"/>
              </a:lnSpc>
            </a:pPr>
            <a:r>
              <a:rPr lang="zh-CN" altLang="en-US" sz="1600" i="0" dirty="0">
                <a:effectLst/>
                <a:cs typeface="+mn-ea"/>
                <a:sym typeface="+mn-lt"/>
              </a:rPr>
              <a:t>中华民族传统美德，是指中国五千年历史流传下来，具有影响，可以继承，并得到不断创新发展，有益于下代的优秀道德遗产。</a:t>
            </a:r>
            <a:endParaRPr lang="zh-CN" altLang="en-US" sz="1600" dirty="0">
              <a:cs typeface="+mn-ea"/>
              <a:sym typeface="+mn-lt"/>
            </a:endParaRPr>
          </a:p>
        </p:txBody>
      </p:sp>
    </p:spTree>
    <p:extLst>
      <p:ext uri="{BB962C8B-B14F-4D97-AF65-F5344CB8AC3E}">
        <p14:creationId xmlns:p14="http://schemas.microsoft.com/office/powerpoint/2010/main" val="1685067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621846" y="608693"/>
            <a:ext cx="511629" cy="511629"/>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749753" y="736600"/>
            <a:ext cx="255814" cy="25581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261382" y="658657"/>
            <a:ext cx="2339102" cy="461665"/>
          </a:xfrm>
          <a:prstGeom prst="rect">
            <a:avLst/>
          </a:prstGeom>
        </p:spPr>
        <p:txBody>
          <a:bodyPr wrap="none">
            <a:spAutoFit/>
          </a:bodyPr>
          <a:lstStyle/>
          <a:p>
            <a:r>
              <a:rPr lang="zh-CN" altLang="en-US" sz="2400" b="1" dirty="0">
                <a:solidFill>
                  <a:srgbClr val="161B1F"/>
                </a:solidFill>
                <a:cs typeface="+mn-ea"/>
                <a:sym typeface="+mn-lt"/>
              </a:rPr>
              <a:t>学生不文明行为</a:t>
            </a:r>
          </a:p>
        </p:txBody>
      </p:sp>
      <p:sp>
        <p:nvSpPr>
          <p:cNvPr id="12" name="Rectangle 35"/>
          <p:cNvSpPr/>
          <p:nvPr/>
        </p:nvSpPr>
        <p:spPr>
          <a:xfrm>
            <a:off x="1970287" y="2035289"/>
            <a:ext cx="4102184" cy="398104"/>
          </a:xfrm>
          <a:prstGeom prst="rect">
            <a:avLst/>
          </a:prstGeom>
        </p:spPr>
        <p:txBody>
          <a:bodyPr wrap="square" lIns="109709" tIns="54855" rIns="109709" bIns="54855">
            <a:spAutoFit/>
          </a:bodyPr>
          <a:lstStyle/>
          <a:p>
            <a:r>
              <a:rPr lang="zh-CN" altLang="en-US" dirty="0">
                <a:cs typeface="+mn-ea"/>
                <a:sym typeface="+mn-lt"/>
              </a:rPr>
              <a:t>在校园内抽烟、酗酒</a:t>
            </a:r>
          </a:p>
        </p:txBody>
      </p:sp>
      <p:sp>
        <p:nvSpPr>
          <p:cNvPr id="13" name="Rectangle 99"/>
          <p:cNvSpPr/>
          <p:nvPr/>
        </p:nvSpPr>
        <p:spPr>
          <a:xfrm>
            <a:off x="1970287" y="2866941"/>
            <a:ext cx="5142902" cy="387780"/>
          </a:xfrm>
          <a:prstGeom prst="rect">
            <a:avLst/>
          </a:prstGeom>
        </p:spPr>
        <p:txBody>
          <a:bodyPr wrap="square" lIns="109709" tIns="54855" rIns="109709" bIns="54855">
            <a:spAutoFit/>
          </a:bodyPr>
          <a:lstStyle/>
          <a:p>
            <a:r>
              <a:rPr lang="zh-CN" altLang="en-US" dirty="0">
                <a:cs typeface="+mn-ea"/>
                <a:sym typeface="+mn-lt"/>
              </a:rPr>
              <a:t>在教室等学习场所喧哗吵闹，影响他人学习</a:t>
            </a:r>
          </a:p>
        </p:txBody>
      </p:sp>
      <p:sp>
        <p:nvSpPr>
          <p:cNvPr id="14" name="Rectangle 101"/>
          <p:cNvSpPr/>
          <p:nvPr/>
        </p:nvSpPr>
        <p:spPr>
          <a:xfrm>
            <a:off x="1970287" y="3688269"/>
            <a:ext cx="4928602" cy="398104"/>
          </a:xfrm>
          <a:prstGeom prst="rect">
            <a:avLst/>
          </a:prstGeom>
        </p:spPr>
        <p:txBody>
          <a:bodyPr wrap="square" lIns="109709" tIns="54855" rIns="109709" bIns="54855">
            <a:spAutoFit/>
          </a:bodyPr>
          <a:lstStyle/>
          <a:p>
            <a:r>
              <a:rPr lang="zh-CN" altLang="en-US" dirty="0">
                <a:cs typeface="+mn-ea"/>
                <a:sym typeface="+mn-lt"/>
              </a:rPr>
              <a:t>随意吐痰，乱扔果皮纸屑</a:t>
            </a:r>
          </a:p>
        </p:txBody>
      </p:sp>
      <p:sp>
        <p:nvSpPr>
          <p:cNvPr id="15" name="Rectangle 48"/>
          <p:cNvSpPr/>
          <p:nvPr/>
        </p:nvSpPr>
        <p:spPr>
          <a:xfrm>
            <a:off x="1970287" y="4519921"/>
            <a:ext cx="4928602" cy="398104"/>
          </a:xfrm>
          <a:prstGeom prst="rect">
            <a:avLst/>
          </a:prstGeom>
        </p:spPr>
        <p:txBody>
          <a:bodyPr wrap="square" lIns="109709" tIns="54855" rIns="109709" bIns="54855">
            <a:spAutoFit/>
          </a:bodyPr>
          <a:lstStyle/>
          <a:p>
            <a:r>
              <a:rPr lang="zh-CN" altLang="en-US" dirty="0">
                <a:cs typeface="+mn-ea"/>
                <a:sym typeface="+mn-lt"/>
              </a:rPr>
              <a:t>课堂不文明，不尊重老师</a:t>
            </a:r>
          </a:p>
        </p:txBody>
      </p:sp>
      <p:sp>
        <p:nvSpPr>
          <p:cNvPr id="16" name="Rectangle 48"/>
          <p:cNvSpPr/>
          <p:nvPr/>
        </p:nvSpPr>
        <p:spPr>
          <a:xfrm>
            <a:off x="1970287" y="5351573"/>
            <a:ext cx="4910700" cy="387780"/>
          </a:xfrm>
          <a:prstGeom prst="rect">
            <a:avLst/>
          </a:prstGeom>
        </p:spPr>
        <p:txBody>
          <a:bodyPr wrap="square" lIns="109709" tIns="54855" rIns="109709" bIns="54855">
            <a:spAutoFit/>
          </a:bodyPr>
          <a:lstStyle/>
          <a:p>
            <a:r>
              <a:rPr lang="zh-CN" altLang="en-US" dirty="0">
                <a:cs typeface="+mn-ea"/>
                <a:sym typeface="+mn-lt"/>
              </a:rPr>
              <a:t>在桌椅、图书和教室、墙上乱涂乱画</a:t>
            </a:r>
          </a:p>
        </p:txBody>
      </p:sp>
      <p:sp>
        <p:nvSpPr>
          <p:cNvPr id="17" name="椭圆 16"/>
          <p:cNvSpPr/>
          <p:nvPr/>
        </p:nvSpPr>
        <p:spPr>
          <a:xfrm>
            <a:off x="1405471" y="1956253"/>
            <a:ext cx="564816" cy="5648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1</a:t>
            </a:r>
            <a:endParaRPr lang="zh-CN" altLang="en-US" dirty="0">
              <a:cs typeface="+mn-ea"/>
              <a:sym typeface="+mn-lt"/>
            </a:endParaRPr>
          </a:p>
        </p:txBody>
      </p:sp>
      <p:sp>
        <p:nvSpPr>
          <p:cNvPr id="18" name="椭圆 17"/>
          <p:cNvSpPr/>
          <p:nvPr/>
        </p:nvSpPr>
        <p:spPr>
          <a:xfrm>
            <a:off x="1405471" y="2794017"/>
            <a:ext cx="564816" cy="5648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sp>
        <p:nvSpPr>
          <p:cNvPr id="19" name="椭圆 18"/>
          <p:cNvSpPr/>
          <p:nvPr/>
        </p:nvSpPr>
        <p:spPr>
          <a:xfrm>
            <a:off x="1405471" y="3598801"/>
            <a:ext cx="564816" cy="5648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3</a:t>
            </a:r>
            <a:endParaRPr lang="zh-CN" altLang="en-US" dirty="0">
              <a:cs typeface="+mn-ea"/>
              <a:sym typeface="+mn-lt"/>
            </a:endParaRPr>
          </a:p>
        </p:txBody>
      </p:sp>
      <p:sp>
        <p:nvSpPr>
          <p:cNvPr id="20" name="椭圆 19"/>
          <p:cNvSpPr/>
          <p:nvPr/>
        </p:nvSpPr>
        <p:spPr>
          <a:xfrm>
            <a:off x="1405471" y="4436565"/>
            <a:ext cx="564816" cy="5648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4</a:t>
            </a:r>
            <a:endParaRPr lang="zh-CN" altLang="en-US" dirty="0">
              <a:cs typeface="+mn-ea"/>
              <a:sym typeface="+mn-lt"/>
            </a:endParaRPr>
          </a:p>
        </p:txBody>
      </p:sp>
      <p:sp>
        <p:nvSpPr>
          <p:cNvPr id="21" name="椭圆 20"/>
          <p:cNvSpPr/>
          <p:nvPr/>
        </p:nvSpPr>
        <p:spPr>
          <a:xfrm>
            <a:off x="1405471" y="5262277"/>
            <a:ext cx="564816" cy="5648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5</a:t>
            </a:r>
            <a:endParaRPr lang="zh-CN" altLang="en-US" dirty="0">
              <a:cs typeface="+mn-ea"/>
              <a:sym typeface="+mn-lt"/>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533069" y="1447801"/>
            <a:ext cx="4507442" cy="4507440"/>
          </a:xfrm>
          <a:prstGeom prst="rect">
            <a:avLst/>
          </a:prstGeom>
        </p:spPr>
      </p:pic>
    </p:spTree>
    <p:extLst>
      <p:ext uri="{BB962C8B-B14F-4D97-AF65-F5344CB8AC3E}">
        <p14:creationId xmlns:p14="http://schemas.microsoft.com/office/powerpoint/2010/main" val="185576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621846" y="608693"/>
            <a:ext cx="511629" cy="511629"/>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749753" y="736600"/>
            <a:ext cx="255814" cy="25581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261382" y="658657"/>
            <a:ext cx="2646878" cy="461665"/>
          </a:xfrm>
          <a:prstGeom prst="rect">
            <a:avLst/>
          </a:prstGeom>
        </p:spPr>
        <p:txBody>
          <a:bodyPr wrap="none">
            <a:spAutoFit/>
          </a:bodyPr>
          <a:lstStyle/>
          <a:p>
            <a:r>
              <a:rPr lang="zh-CN" altLang="en-US" sz="2400" b="1" dirty="0">
                <a:solidFill>
                  <a:srgbClr val="161B1F"/>
                </a:solidFill>
                <a:cs typeface="+mn-ea"/>
                <a:sym typeface="+mn-lt"/>
              </a:rPr>
              <a:t>校园六“不”规范</a:t>
            </a:r>
          </a:p>
        </p:txBody>
      </p:sp>
      <p:sp>
        <p:nvSpPr>
          <p:cNvPr id="22" name="矩形 21"/>
          <p:cNvSpPr/>
          <p:nvPr/>
        </p:nvSpPr>
        <p:spPr>
          <a:xfrm>
            <a:off x="4275168" y="2141804"/>
            <a:ext cx="7106140" cy="3139321"/>
          </a:xfrm>
          <a:prstGeom prst="rect">
            <a:avLst/>
          </a:prstGeom>
        </p:spPr>
        <p:txBody>
          <a:bodyPr wrap="square">
            <a:spAutoFit/>
          </a:bodyPr>
          <a:lstStyle/>
          <a:p>
            <a:pPr algn="ctr">
              <a:lnSpc>
                <a:spcPct val="150000"/>
              </a:lnSpc>
              <a:spcBef>
                <a:spcPct val="50000"/>
              </a:spcBef>
              <a:defRPr/>
            </a:pPr>
            <a:r>
              <a:rPr lang="zh-CN" altLang="en-US" sz="4400" b="1" dirty="0">
                <a:solidFill>
                  <a:schemeClr val="accent1"/>
                </a:solidFill>
                <a:cs typeface="+mn-ea"/>
                <a:sym typeface="+mn-lt"/>
              </a:rPr>
              <a:t>不随地吐痰；　不损坏公物；不乱倒垃圾；　不乱停车辆；</a:t>
            </a:r>
            <a:br>
              <a:rPr lang="zh-CN" altLang="en-US" sz="4400" b="1" dirty="0">
                <a:solidFill>
                  <a:schemeClr val="accent1"/>
                </a:solidFill>
                <a:cs typeface="+mn-ea"/>
                <a:sym typeface="+mn-lt"/>
              </a:rPr>
            </a:br>
            <a:r>
              <a:rPr lang="zh-CN" altLang="en-US" sz="4400" b="1" dirty="0">
                <a:solidFill>
                  <a:schemeClr val="accent1"/>
                </a:solidFill>
                <a:cs typeface="+mn-ea"/>
                <a:sym typeface="+mn-lt"/>
              </a:rPr>
              <a:t>不挤占楼道；　不乱穿马路。 </a:t>
            </a:r>
          </a:p>
        </p:txBody>
      </p:sp>
      <p:pic>
        <p:nvPicPr>
          <p:cNvPr id="23" name="图片 22">
            <a:extLst>
              <a:ext uri="{FF2B5EF4-FFF2-40B4-BE49-F238E27FC236}">
                <a16:creationId xmlns:a16="http://schemas.microsoft.com/office/drawing/2014/main" id="{35F6D3DE-405C-4B08-9CD3-75672218D22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6970" y="2019301"/>
            <a:ext cx="4537234" cy="4537228"/>
          </a:xfrm>
          <a:prstGeom prst="rect">
            <a:avLst/>
          </a:prstGeom>
        </p:spPr>
      </p:pic>
    </p:spTree>
    <p:extLst>
      <p:ext uri="{BB962C8B-B14F-4D97-AF65-F5344CB8AC3E}">
        <p14:creationId xmlns:p14="http://schemas.microsoft.com/office/powerpoint/2010/main" val="8266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Left)">
                                      <p:cBhvr>
                                        <p:cTn id="7" dur="10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anim calcmode="lin" valueType="num">
                                      <p:cBhvr>
                                        <p:cTn id="11" dur="1000" fill="hold"/>
                                        <p:tgtEl>
                                          <p:spTgt spid="23"/>
                                        </p:tgtEl>
                                        <p:attrNameLst>
                                          <p:attrName>ppt_x</p:attrName>
                                        </p:attrNameLst>
                                      </p:cBhvr>
                                      <p:tavLst>
                                        <p:tav tm="0">
                                          <p:val>
                                            <p:strVal val="#ppt_x"/>
                                          </p:val>
                                        </p:tav>
                                        <p:tav tm="100000">
                                          <p:val>
                                            <p:strVal val="#ppt_x"/>
                                          </p:val>
                                        </p:tav>
                                      </p:tavLst>
                                    </p:anim>
                                    <p:anim calcmode="lin" valueType="num">
                                      <p:cBhvr>
                                        <p:cTn id="1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621846" y="608693"/>
            <a:ext cx="511629" cy="511629"/>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749753" y="736600"/>
            <a:ext cx="255814" cy="25581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261382" y="658657"/>
            <a:ext cx="2031325" cy="461665"/>
          </a:xfrm>
          <a:prstGeom prst="rect">
            <a:avLst/>
          </a:prstGeom>
        </p:spPr>
        <p:txBody>
          <a:bodyPr wrap="none">
            <a:spAutoFit/>
          </a:bodyPr>
          <a:lstStyle/>
          <a:p>
            <a:r>
              <a:rPr lang="zh-CN" altLang="en-US" sz="2400" b="1" dirty="0">
                <a:solidFill>
                  <a:srgbClr val="161B1F"/>
                </a:solidFill>
                <a:cs typeface="+mn-ea"/>
                <a:sym typeface="+mn-lt"/>
              </a:rPr>
              <a:t>全体学生宣誓</a:t>
            </a:r>
          </a:p>
        </p:txBody>
      </p:sp>
      <p:sp>
        <p:nvSpPr>
          <p:cNvPr id="6" name="文本框 5"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id="{77146204-F4CE-4907-AD8D-F9E753A506C0}"/>
              </a:ext>
            </a:extLst>
          </p:cNvPr>
          <p:cNvSpPr txBox="1"/>
          <p:nvPr/>
        </p:nvSpPr>
        <p:spPr>
          <a:xfrm>
            <a:off x="5510574" y="1959386"/>
            <a:ext cx="6292036" cy="743986"/>
          </a:xfrm>
          <a:prstGeom prst="rect">
            <a:avLst/>
          </a:prstGeom>
          <a:noFill/>
        </p:spPr>
        <p:txBody>
          <a:bodyPr wrap="square" rtlCol="0">
            <a:spAutoFit/>
          </a:bodyPr>
          <a:lstStyle/>
          <a:p>
            <a:pPr>
              <a:lnSpc>
                <a:spcPct val="150000"/>
              </a:lnSpc>
            </a:pPr>
            <a:r>
              <a:rPr lang="zh-CN" altLang="en-US" sz="3200" dirty="0">
                <a:cs typeface="+mn-ea"/>
                <a:sym typeface="+mn-lt"/>
              </a:rPr>
              <a:t>请举起右手，让我们一起宣誓：</a:t>
            </a:r>
          </a:p>
        </p:txBody>
      </p:sp>
      <p:sp>
        <p:nvSpPr>
          <p:cNvPr id="8" name="Rectangle 4"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id="{3BE3BD50-0B5A-435A-8749-E2BBB1AE3E73}"/>
              </a:ext>
            </a:extLst>
          </p:cNvPr>
          <p:cNvSpPr/>
          <p:nvPr/>
        </p:nvSpPr>
        <p:spPr>
          <a:xfrm>
            <a:off x="5510574" y="3349583"/>
            <a:ext cx="5011652" cy="2031325"/>
          </a:xfrm>
          <a:prstGeom prst="rect">
            <a:avLst/>
          </a:prstGeom>
        </p:spPr>
        <p:txBody>
          <a:bodyPr wrap="square">
            <a:spAutoFit/>
          </a:bodyPr>
          <a:lstStyle/>
          <a:p>
            <a:pPr>
              <a:lnSpc>
                <a:spcPct val="150000"/>
              </a:lnSpc>
            </a:pPr>
            <a:r>
              <a:rPr lang="zh-CN" altLang="en-US" sz="2800" b="1" dirty="0">
                <a:solidFill>
                  <a:schemeClr val="accent1"/>
                </a:solidFill>
                <a:cs typeface="+mn-ea"/>
                <a:sym typeface="+mn-lt"/>
              </a:rPr>
              <a:t>向不文明、不和谐、不友爱、不卫生现象宣战，</a:t>
            </a:r>
          </a:p>
          <a:p>
            <a:pPr>
              <a:lnSpc>
                <a:spcPct val="150000"/>
              </a:lnSpc>
            </a:pPr>
            <a:r>
              <a:rPr lang="zh-CN" altLang="en-US" sz="2800" b="1" dirty="0">
                <a:solidFill>
                  <a:schemeClr val="accent1"/>
                </a:solidFill>
                <a:cs typeface="+mn-ea"/>
                <a:sym typeface="+mn-lt"/>
              </a:rPr>
              <a:t>争做文明学生，创建和谐校园！</a:t>
            </a: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07316" y="1771617"/>
            <a:ext cx="5187256" cy="5187256"/>
          </a:xfrm>
          <a:prstGeom prst="rect">
            <a:avLst/>
          </a:prstGeom>
        </p:spPr>
      </p:pic>
    </p:spTree>
    <p:extLst>
      <p:ext uri="{BB962C8B-B14F-4D97-AF65-F5344CB8AC3E}">
        <p14:creationId xmlns:p14="http://schemas.microsoft.com/office/powerpoint/2010/main" val="123990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1FD949F-0792-4EE5-85DF-63BD2070052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6" name="文本框 1"/>
          <p:cNvSpPr txBox="1"/>
          <p:nvPr>
            <p:custDataLst>
              <p:tags r:id="rId1"/>
            </p:custDataLst>
          </p:nvPr>
        </p:nvSpPr>
        <p:spPr>
          <a:xfrm>
            <a:off x="390361" y="760226"/>
            <a:ext cx="3076784" cy="1015663"/>
          </a:xfrm>
          <a:prstGeom prst="rect">
            <a:avLst/>
          </a:prstGeom>
          <a:noFill/>
        </p:spPr>
        <p:txBody>
          <a:bodyPr vert="horz" wrap="square" lIns="0" tIns="0" rIns="0" bIns="0" rtlCol="0" anchor="ctr" anchorCtr="0">
            <a:spAutoFit/>
          </a:bodyPr>
          <a:lstStyle/>
          <a:p>
            <a:pPr algn="ctr"/>
            <a:r>
              <a:rPr lang="zh-CN" altLang="en-US" sz="6600" b="1" dirty="0">
                <a:cs typeface="+mn-ea"/>
                <a:sym typeface="+mn-lt"/>
              </a:rPr>
              <a:t>目 录</a:t>
            </a:r>
          </a:p>
        </p:txBody>
      </p:sp>
      <p:sp>
        <p:nvSpPr>
          <p:cNvPr id="7" name="文本框 2"/>
          <p:cNvSpPr txBox="1"/>
          <p:nvPr>
            <p:custDataLst>
              <p:tags r:id="rId2"/>
            </p:custDataLst>
          </p:nvPr>
        </p:nvSpPr>
        <p:spPr>
          <a:xfrm>
            <a:off x="2470759" y="1268057"/>
            <a:ext cx="3297916" cy="492443"/>
          </a:xfrm>
          <a:prstGeom prst="rect">
            <a:avLst/>
          </a:prstGeom>
          <a:noFill/>
        </p:spPr>
        <p:txBody>
          <a:bodyPr wrap="square" lIns="0" tIns="0" rIns="0" bIns="0">
            <a:spAutoFit/>
          </a:bodyPr>
          <a:lstStyle/>
          <a:p>
            <a:pPr algn="ctr">
              <a:defRPr/>
            </a:pPr>
            <a:r>
              <a:rPr lang="en-US" altLang="zh-CN" sz="3200" b="1" dirty="0">
                <a:cs typeface="+mn-ea"/>
                <a:sym typeface="+mn-lt"/>
              </a:rPr>
              <a:t>CONTENTS</a:t>
            </a:r>
            <a:endParaRPr lang="zh-CN" altLang="en-US" sz="3200" b="1" dirty="0">
              <a:cs typeface="+mn-ea"/>
              <a:sym typeface="+mn-lt"/>
            </a:endParaRPr>
          </a:p>
        </p:txBody>
      </p:sp>
      <p:sp>
        <p:nvSpPr>
          <p:cNvPr id="8" name="文本框 1"/>
          <p:cNvSpPr/>
          <p:nvPr>
            <p:custDataLst>
              <p:tags r:id="rId3"/>
            </p:custDataLst>
          </p:nvPr>
        </p:nvSpPr>
        <p:spPr>
          <a:xfrm>
            <a:off x="1929353" y="2326466"/>
            <a:ext cx="697704" cy="697704"/>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3200" b="1" dirty="0">
                <a:solidFill>
                  <a:schemeClr val="bg1"/>
                </a:solidFill>
                <a:cs typeface="+mn-ea"/>
                <a:sym typeface="+mn-lt"/>
              </a:rPr>
              <a:t>1</a:t>
            </a:r>
            <a:endParaRPr lang="zh-CN" altLang="en-US" sz="3200" b="1" dirty="0">
              <a:solidFill>
                <a:schemeClr val="bg1"/>
              </a:solidFill>
              <a:cs typeface="+mn-ea"/>
              <a:sym typeface="+mn-lt"/>
            </a:endParaRPr>
          </a:p>
        </p:txBody>
      </p:sp>
      <p:sp>
        <p:nvSpPr>
          <p:cNvPr id="9" name="文本框 1"/>
          <p:cNvSpPr/>
          <p:nvPr>
            <p:custDataLst>
              <p:tags r:id="rId4"/>
            </p:custDataLst>
          </p:nvPr>
        </p:nvSpPr>
        <p:spPr>
          <a:xfrm>
            <a:off x="2918943" y="2429096"/>
            <a:ext cx="3118064" cy="4924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zh-CN" altLang="en-US" sz="3200" b="1" dirty="0">
                <a:solidFill>
                  <a:schemeClr val="tx1"/>
                </a:solidFill>
                <a:cs typeface="+mn-ea"/>
                <a:sym typeface="+mn-lt"/>
              </a:rPr>
              <a:t>什么是文明礼仪</a:t>
            </a:r>
          </a:p>
        </p:txBody>
      </p:sp>
      <p:sp>
        <p:nvSpPr>
          <p:cNvPr id="10" name="文本框 2"/>
          <p:cNvSpPr/>
          <p:nvPr>
            <p:custDataLst>
              <p:tags r:id="rId5"/>
            </p:custDataLst>
          </p:nvPr>
        </p:nvSpPr>
        <p:spPr>
          <a:xfrm>
            <a:off x="1929353" y="3453647"/>
            <a:ext cx="697704" cy="697704"/>
          </a:xfrm>
          <a:prstGeom prst="ellips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3200" b="1" dirty="0">
                <a:solidFill>
                  <a:schemeClr val="bg1"/>
                </a:solidFill>
                <a:cs typeface="+mn-ea"/>
                <a:sym typeface="+mn-lt"/>
              </a:rPr>
              <a:t>2</a:t>
            </a:r>
            <a:endParaRPr lang="zh-CN" altLang="en-US" sz="3200" b="1" dirty="0">
              <a:solidFill>
                <a:schemeClr val="bg1"/>
              </a:solidFill>
              <a:cs typeface="+mn-ea"/>
              <a:sym typeface="+mn-lt"/>
            </a:endParaRPr>
          </a:p>
        </p:txBody>
      </p:sp>
      <p:sp>
        <p:nvSpPr>
          <p:cNvPr id="11" name="文本框 2"/>
          <p:cNvSpPr/>
          <p:nvPr>
            <p:custDataLst>
              <p:tags r:id="rId6"/>
            </p:custDataLst>
          </p:nvPr>
        </p:nvSpPr>
        <p:spPr>
          <a:xfrm>
            <a:off x="2918943" y="3556278"/>
            <a:ext cx="3118064" cy="4924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zh-CN" altLang="en-US" sz="3200" b="1" dirty="0">
                <a:solidFill>
                  <a:schemeClr val="tx1"/>
                </a:solidFill>
                <a:cs typeface="+mn-ea"/>
                <a:sym typeface="+mn-lt"/>
              </a:rPr>
              <a:t>校园礼仪</a:t>
            </a:r>
          </a:p>
        </p:txBody>
      </p:sp>
      <p:sp>
        <p:nvSpPr>
          <p:cNvPr id="12" name="文本框 3"/>
          <p:cNvSpPr/>
          <p:nvPr>
            <p:custDataLst>
              <p:tags r:id="rId7"/>
            </p:custDataLst>
          </p:nvPr>
        </p:nvSpPr>
        <p:spPr>
          <a:xfrm>
            <a:off x="6394436" y="2326815"/>
            <a:ext cx="697704" cy="697704"/>
          </a:xfrm>
          <a:prstGeom prst="ellipse">
            <a:avLst/>
          </a:prstGeom>
          <a:solidFill>
            <a:srgbClr val="FF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3200" b="1" dirty="0">
                <a:solidFill>
                  <a:schemeClr val="bg1"/>
                </a:solidFill>
                <a:cs typeface="+mn-ea"/>
                <a:sym typeface="+mn-lt"/>
              </a:rPr>
              <a:t>3</a:t>
            </a:r>
            <a:endParaRPr lang="zh-CN" altLang="en-US" sz="3200" b="1" dirty="0">
              <a:solidFill>
                <a:schemeClr val="bg1"/>
              </a:solidFill>
              <a:cs typeface="+mn-ea"/>
              <a:sym typeface="+mn-lt"/>
            </a:endParaRPr>
          </a:p>
        </p:txBody>
      </p:sp>
      <p:sp>
        <p:nvSpPr>
          <p:cNvPr id="13" name="文本框 3"/>
          <p:cNvSpPr/>
          <p:nvPr>
            <p:custDataLst>
              <p:tags r:id="rId8"/>
            </p:custDataLst>
          </p:nvPr>
        </p:nvSpPr>
        <p:spPr>
          <a:xfrm>
            <a:off x="7384026" y="2429096"/>
            <a:ext cx="3118064" cy="4924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zh-CN" altLang="en-US" sz="3200" b="1" dirty="0">
                <a:solidFill>
                  <a:schemeClr val="tx1"/>
                </a:solidFill>
                <a:cs typeface="+mn-ea"/>
                <a:sym typeface="+mn-lt"/>
              </a:rPr>
              <a:t>校园文明规范</a:t>
            </a:r>
          </a:p>
        </p:txBody>
      </p:sp>
      <p:sp>
        <p:nvSpPr>
          <p:cNvPr id="14" name="文本框 3"/>
          <p:cNvSpPr/>
          <p:nvPr>
            <p:custDataLst>
              <p:tags r:id="rId9"/>
            </p:custDataLst>
          </p:nvPr>
        </p:nvSpPr>
        <p:spPr>
          <a:xfrm>
            <a:off x="6394436" y="3476044"/>
            <a:ext cx="697704" cy="697704"/>
          </a:xfrm>
          <a:prstGeom prst="ellipse">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3200" b="1" dirty="0">
                <a:solidFill>
                  <a:schemeClr val="bg1"/>
                </a:solidFill>
                <a:cs typeface="+mn-ea"/>
                <a:sym typeface="+mn-lt"/>
              </a:rPr>
              <a:t>4</a:t>
            </a:r>
            <a:endParaRPr lang="zh-CN" altLang="en-US" sz="3200" b="1" dirty="0">
              <a:solidFill>
                <a:schemeClr val="bg1"/>
              </a:solidFill>
              <a:cs typeface="+mn-ea"/>
              <a:sym typeface="+mn-lt"/>
            </a:endParaRPr>
          </a:p>
        </p:txBody>
      </p:sp>
      <p:sp>
        <p:nvSpPr>
          <p:cNvPr id="15" name="文本框 3"/>
          <p:cNvSpPr/>
          <p:nvPr>
            <p:custDataLst>
              <p:tags r:id="rId10"/>
            </p:custDataLst>
          </p:nvPr>
        </p:nvSpPr>
        <p:spPr>
          <a:xfrm>
            <a:off x="7384026" y="3556278"/>
            <a:ext cx="3118064" cy="4924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zh-CN" altLang="en-US" sz="3200" b="1" dirty="0">
                <a:solidFill>
                  <a:schemeClr val="tx1"/>
                </a:solidFill>
                <a:cs typeface="+mn-ea"/>
                <a:sym typeface="+mn-lt"/>
              </a:rPr>
              <a:t>校园不文明行为</a:t>
            </a:r>
          </a:p>
        </p:txBody>
      </p:sp>
      <p:sp>
        <p:nvSpPr>
          <p:cNvPr id="2" name="文本框 1"/>
          <p:cNvSpPr txBox="1"/>
          <p:nvPr/>
        </p:nvSpPr>
        <p:spPr>
          <a:xfrm>
            <a:off x="8389398" y="292963"/>
            <a:ext cx="1686757" cy="230832"/>
          </a:xfrm>
          <a:prstGeom prst="rect">
            <a:avLst/>
          </a:prstGeom>
          <a:noFill/>
        </p:spPr>
        <p:txBody>
          <a:bodyPr wrap="square" rtlCol="0">
            <a:spAutoFit/>
          </a:bodyPr>
          <a:lstStyle/>
          <a:p>
            <a:r>
              <a:rPr lang="en-US" altLang="zh-CN" sz="900" smtClean="0">
                <a:solidFill>
                  <a:srgbClr val="CAE7F9"/>
                </a:solidFill>
              </a:rPr>
              <a:t>https://www.PPT818.com/</a:t>
            </a:r>
            <a:endParaRPr lang="zh-CN" altLang="en-US" sz="900" dirty="0">
              <a:solidFill>
                <a:srgbClr val="CAE7F9"/>
              </a:solidFill>
            </a:endParaRPr>
          </a:p>
        </p:txBody>
      </p:sp>
    </p:spTree>
    <p:extLst>
      <p:ext uri="{BB962C8B-B14F-4D97-AF65-F5344CB8AC3E}">
        <p14:creationId xmlns:p14="http://schemas.microsoft.com/office/powerpoint/2010/main" val="2345511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621846" y="608693"/>
            <a:ext cx="511629" cy="511629"/>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749753" y="736600"/>
            <a:ext cx="255814" cy="25581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261382" y="658657"/>
            <a:ext cx="1107996" cy="461665"/>
          </a:xfrm>
          <a:prstGeom prst="rect">
            <a:avLst/>
          </a:prstGeom>
        </p:spPr>
        <p:txBody>
          <a:bodyPr wrap="none">
            <a:spAutoFit/>
          </a:bodyPr>
          <a:lstStyle/>
          <a:p>
            <a:r>
              <a:rPr lang="zh-CN" altLang="en-US" sz="2400" b="1" dirty="0">
                <a:solidFill>
                  <a:srgbClr val="161B1F"/>
                </a:solidFill>
                <a:cs typeface="+mn-ea"/>
                <a:sym typeface="+mn-lt"/>
              </a:rPr>
              <a:t>结束语</a:t>
            </a:r>
          </a:p>
        </p:txBody>
      </p:sp>
      <p:sp>
        <p:nvSpPr>
          <p:cNvPr id="2" name="矩形 1"/>
          <p:cNvSpPr/>
          <p:nvPr/>
        </p:nvSpPr>
        <p:spPr>
          <a:xfrm>
            <a:off x="1036430" y="1656083"/>
            <a:ext cx="10431670" cy="2862322"/>
          </a:xfrm>
          <a:prstGeom prst="rect">
            <a:avLst/>
          </a:prstGeom>
        </p:spPr>
        <p:txBody>
          <a:bodyPr wrap="square">
            <a:spAutoFit/>
          </a:bodyPr>
          <a:lstStyle/>
          <a:p>
            <a:pPr>
              <a:lnSpc>
                <a:spcPct val="150000"/>
              </a:lnSpc>
            </a:pPr>
            <a:r>
              <a:rPr lang="zh-CN" altLang="zh-CN" sz="2400" spc="300" dirty="0">
                <a:solidFill>
                  <a:srgbClr val="161B1F"/>
                </a:solidFill>
                <a:cs typeface="+mn-ea"/>
                <a:sym typeface="+mn-lt"/>
              </a:rPr>
              <a:t>文明礼仪，不仅是个人素质、教养的体现，也是个人道德和社会公德的体现。中国，是有5000年历史的礼仪之邦，古有“</a:t>
            </a:r>
            <a:r>
              <a:rPr lang="zh-CN" altLang="en-US" sz="2400" spc="300" dirty="0">
                <a:cs typeface="+mn-ea"/>
                <a:sym typeface="+mn-lt"/>
              </a:rPr>
              <a:t>孔融让梨“</a:t>
            </a:r>
            <a:r>
              <a:rPr lang="zh-CN" altLang="zh-CN" sz="2400" spc="300" dirty="0">
                <a:solidFill>
                  <a:srgbClr val="161B1F"/>
                </a:solidFill>
                <a:cs typeface="+mn-ea"/>
                <a:sym typeface="+mn-lt"/>
              </a:rPr>
              <a:t>，今有“尊老爱幼”，希望大家踊跃参与，构建文明中国。</a:t>
            </a:r>
            <a:br>
              <a:rPr lang="zh-CN" altLang="zh-CN" sz="2400" spc="300" dirty="0">
                <a:solidFill>
                  <a:srgbClr val="161B1F"/>
                </a:solidFill>
                <a:cs typeface="+mn-ea"/>
                <a:sym typeface="+mn-lt"/>
              </a:rPr>
            </a:br>
            <a:r>
              <a:rPr lang="zh-CN" altLang="zh-CN" sz="2400" spc="300" dirty="0">
                <a:solidFill>
                  <a:srgbClr val="161B1F"/>
                </a:solidFill>
                <a:cs typeface="+mn-ea"/>
                <a:sym typeface="+mn-lt"/>
              </a:rPr>
              <a:t>文明的习惯，如果做得人多了，就会了一种风俗。希望大家在日后的日子里，文明礼貌，让礼仪之邦天下闻名</a:t>
            </a:r>
            <a:r>
              <a:rPr lang="zh-CN" altLang="en-US" sz="2400" spc="300" dirty="0">
                <a:solidFill>
                  <a:srgbClr val="161B1F"/>
                </a:solidFill>
                <a:cs typeface="+mn-ea"/>
                <a:sym typeface="+mn-lt"/>
              </a:rPr>
              <a:t>！</a:t>
            </a:r>
          </a:p>
        </p:txBody>
      </p:sp>
      <p:pic>
        <p:nvPicPr>
          <p:cNvPr id="8" name="图片 7">
            <a:extLst>
              <a:ext uri="{FF2B5EF4-FFF2-40B4-BE49-F238E27FC236}">
                <a16:creationId xmlns:a16="http://schemas.microsoft.com/office/drawing/2014/main" id="{23DC0C11-01E4-4EFA-A39A-5FAB0BE1A3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30280"/>
            <a:ext cx="12192000" cy="2827720"/>
          </a:xfrm>
          <a:prstGeom prst="rect">
            <a:avLst/>
          </a:prstGeom>
        </p:spPr>
      </p:pic>
    </p:spTree>
    <p:extLst>
      <p:ext uri="{BB962C8B-B14F-4D97-AF65-F5344CB8AC3E}">
        <p14:creationId xmlns:p14="http://schemas.microsoft.com/office/powerpoint/2010/main" val="398736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721CC3CC-9176-48D9-BD9E-2CD9CC131F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3" name="文本框 12">
            <a:extLst>
              <a:ext uri="{FF2B5EF4-FFF2-40B4-BE49-F238E27FC236}">
                <a16:creationId xmlns:a16="http://schemas.microsoft.com/office/drawing/2014/main" id="{44C21C86-4CED-46EC-BBA9-474AD25AA39C}"/>
              </a:ext>
            </a:extLst>
          </p:cNvPr>
          <p:cNvSpPr txBox="1"/>
          <p:nvPr/>
        </p:nvSpPr>
        <p:spPr>
          <a:xfrm>
            <a:off x="3228361" y="1402118"/>
            <a:ext cx="8084264" cy="1446550"/>
          </a:xfrm>
          <a:prstGeom prst="rect">
            <a:avLst/>
          </a:prstGeom>
          <a:noFill/>
        </p:spPr>
        <p:txBody>
          <a:bodyPr wrap="none" rtlCol="0">
            <a:spAutoFit/>
          </a:bodyPr>
          <a:lstStyle/>
          <a:p>
            <a:r>
              <a:rPr lang="zh-CN" altLang="en-US" sz="8800" b="1"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cs typeface="+mn-ea"/>
                <a:sym typeface="+mn-lt"/>
              </a:rPr>
              <a:t>文明礼仪伴我行</a:t>
            </a:r>
          </a:p>
        </p:txBody>
      </p:sp>
      <p:sp>
        <p:nvSpPr>
          <p:cNvPr id="14" name="文本框 13">
            <a:extLst>
              <a:ext uri="{FF2B5EF4-FFF2-40B4-BE49-F238E27FC236}">
                <a16:creationId xmlns:a16="http://schemas.microsoft.com/office/drawing/2014/main" id="{76D2A96F-7C16-4780-9A05-0464C790F95E}"/>
              </a:ext>
            </a:extLst>
          </p:cNvPr>
          <p:cNvSpPr txBox="1"/>
          <p:nvPr/>
        </p:nvSpPr>
        <p:spPr>
          <a:xfrm>
            <a:off x="5256328" y="3436189"/>
            <a:ext cx="5826225" cy="461665"/>
          </a:xfrm>
          <a:prstGeom prst="rect">
            <a:avLst/>
          </a:prstGeom>
          <a:noFill/>
        </p:spPr>
        <p:txBody>
          <a:bodyPr wrap="square" rtlCol="0">
            <a:spAutoFit/>
          </a:bodyPr>
          <a:lstStyle/>
          <a:p>
            <a:pPr algn="dist"/>
            <a:r>
              <a:rPr lang="zh-CN" altLang="en-US" sz="2400" dirty="0">
                <a:cs typeface="+mn-ea"/>
                <a:sym typeface="+mn-lt"/>
              </a:rPr>
              <a:t>讲文明懂礼貌主题班会</a:t>
            </a:r>
          </a:p>
        </p:txBody>
      </p:sp>
      <p:sp>
        <p:nvSpPr>
          <p:cNvPr id="15" name="矩形 14">
            <a:extLst>
              <a:ext uri="{FF2B5EF4-FFF2-40B4-BE49-F238E27FC236}">
                <a16:creationId xmlns:a16="http://schemas.microsoft.com/office/drawing/2014/main" id="{4D4457A3-1809-431D-A44A-C8382AC6A458}"/>
              </a:ext>
            </a:extLst>
          </p:cNvPr>
          <p:cNvSpPr/>
          <p:nvPr/>
        </p:nvSpPr>
        <p:spPr>
          <a:xfrm>
            <a:off x="4144757" y="2789248"/>
            <a:ext cx="6937796" cy="523220"/>
          </a:xfrm>
          <a:prstGeom prst="rect">
            <a:avLst/>
          </a:prstGeom>
        </p:spPr>
        <p:txBody>
          <a:bodyPr wrap="square">
            <a:spAutoFit/>
          </a:bodyPr>
          <a:lstStyle/>
          <a:p>
            <a:pPr algn="dist"/>
            <a:r>
              <a:rPr lang="zh-CN" altLang="en-US" sz="2800" dirty="0">
                <a:cs typeface="+mn-ea"/>
                <a:sym typeface="+mn-lt"/>
              </a:rPr>
              <a:t>CIVILIZED ETIQUETTE ACCOMPANY ME</a:t>
            </a:r>
          </a:p>
        </p:txBody>
      </p:sp>
      <p:sp>
        <p:nvSpPr>
          <p:cNvPr id="16" name="文本框 15">
            <a:extLst>
              <a:ext uri="{FF2B5EF4-FFF2-40B4-BE49-F238E27FC236}">
                <a16:creationId xmlns:a16="http://schemas.microsoft.com/office/drawing/2014/main" id="{8DF09F7B-5BAD-4C36-8EFF-5D7C5BD23C86}"/>
              </a:ext>
            </a:extLst>
          </p:cNvPr>
          <p:cNvSpPr txBox="1"/>
          <p:nvPr/>
        </p:nvSpPr>
        <p:spPr>
          <a:xfrm>
            <a:off x="6893398" y="3928631"/>
            <a:ext cx="4189155" cy="400110"/>
          </a:xfrm>
          <a:prstGeom prst="rect">
            <a:avLst/>
          </a:prstGeom>
          <a:noFill/>
        </p:spPr>
        <p:txBody>
          <a:bodyPr wrap="square" rtlCol="0">
            <a:spAutoFit/>
          </a:bodyPr>
          <a:lstStyle/>
          <a:p>
            <a:pPr algn="dist"/>
            <a:r>
              <a:rPr lang="zh-CN" altLang="en-US" sz="2000" smtClean="0">
                <a:cs typeface="+mn-ea"/>
                <a:sym typeface="+mn-lt"/>
              </a:rPr>
              <a:t>主讲人：</a:t>
            </a:r>
            <a:r>
              <a:rPr lang="en-US" altLang="zh-CN" sz="2000" smtClean="0">
                <a:cs typeface="+mn-ea"/>
                <a:sym typeface="+mn-lt"/>
              </a:rPr>
              <a:t>PPT818 </a:t>
            </a:r>
            <a:r>
              <a:rPr lang="zh-CN" altLang="en-US" sz="2000" smtClean="0">
                <a:cs typeface="+mn-ea"/>
                <a:sym typeface="+mn-lt"/>
              </a:rPr>
              <a:t>班级：</a:t>
            </a:r>
            <a:r>
              <a:rPr lang="en-US" altLang="zh-CN" sz="2000" smtClean="0">
                <a:cs typeface="+mn-ea"/>
                <a:sym typeface="+mn-lt"/>
              </a:rPr>
              <a:t>XXXX</a:t>
            </a:r>
            <a:endParaRPr lang="zh-CN" altLang="en-US" sz="2000" dirty="0">
              <a:cs typeface="+mn-ea"/>
              <a:sym typeface="+mn-lt"/>
            </a:endParaRPr>
          </a:p>
        </p:txBody>
      </p:sp>
      <p:sp>
        <p:nvSpPr>
          <p:cNvPr id="17" name="文本框 16">
            <a:extLst>
              <a:ext uri="{FF2B5EF4-FFF2-40B4-BE49-F238E27FC236}">
                <a16:creationId xmlns:a16="http://schemas.microsoft.com/office/drawing/2014/main" id="{6780D76E-7DCB-40E3-A868-C796D6BC2EBC}"/>
              </a:ext>
            </a:extLst>
          </p:cNvPr>
          <p:cNvSpPr txBox="1"/>
          <p:nvPr/>
        </p:nvSpPr>
        <p:spPr>
          <a:xfrm>
            <a:off x="10394019" y="313500"/>
            <a:ext cx="1377068" cy="523220"/>
          </a:xfrm>
          <a:prstGeom prst="rect">
            <a:avLst/>
          </a:prstGeom>
          <a:noFill/>
        </p:spPr>
        <p:txBody>
          <a:bodyPr wrap="square" rtlCol="0">
            <a:spAutoFit/>
          </a:bodyPr>
          <a:lstStyle/>
          <a:p>
            <a:pPr algn="dist"/>
            <a:r>
              <a:rPr lang="en-US" altLang="zh-CN" sz="2800" b="1" dirty="0">
                <a:effectLst>
                  <a:reflection blurRad="6350" stA="60000" endA="900" endPos="60000" dist="29997" dir="5400000" sy="-100000" algn="bl" rotWithShape="0"/>
                </a:effectLst>
                <a:cs typeface="+mn-ea"/>
                <a:sym typeface="+mn-lt"/>
              </a:rPr>
              <a:t>LOGO</a:t>
            </a:r>
            <a:endParaRPr lang="zh-CN" altLang="en-US" sz="2000" b="1" dirty="0">
              <a:effectLst>
                <a:reflection blurRad="6350" stA="60000" endA="900" endPos="60000" dist="29997" dir="5400000" sy="-100000" algn="bl" rotWithShape="0"/>
              </a:effectLst>
              <a:cs typeface="+mn-ea"/>
              <a:sym typeface="+mn-lt"/>
            </a:endParaRPr>
          </a:p>
        </p:txBody>
      </p:sp>
      <p:pic>
        <p:nvPicPr>
          <p:cNvPr id="18" name="图片 17">
            <a:extLst>
              <a:ext uri="{FF2B5EF4-FFF2-40B4-BE49-F238E27FC236}">
                <a16:creationId xmlns:a16="http://schemas.microsoft.com/office/drawing/2014/main" id="{FA8DB2DD-8C36-45CC-934C-727F858F63B4}"/>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flipH="1">
            <a:off x="674529" y="1917290"/>
            <a:ext cx="2262762" cy="1607574"/>
          </a:xfrm>
          <a:prstGeom prst="rect">
            <a:avLst/>
          </a:prstGeom>
        </p:spPr>
      </p:pic>
    </p:spTree>
    <p:extLst>
      <p:ext uri="{BB962C8B-B14F-4D97-AF65-F5344CB8AC3E}">
        <p14:creationId xmlns:p14="http://schemas.microsoft.com/office/powerpoint/2010/main" val="2277550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D9C4EE6-792F-406F-8D8C-A9AD39C8F3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文本框"/>
          <p:cNvSpPr/>
          <p:nvPr>
            <p:custDataLst>
              <p:tags r:id="rId1"/>
            </p:custDataLst>
          </p:nvPr>
        </p:nvSpPr>
        <p:spPr>
          <a:xfrm>
            <a:off x="5353050" y="1355713"/>
            <a:ext cx="1485900" cy="1485900"/>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6000" b="1" dirty="0">
                <a:solidFill>
                  <a:schemeClr val="bg1"/>
                </a:solidFill>
                <a:cs typeface="+mn-ea"/>
                <a:sym typeface="+mn-lt"/>
              </a:rPr>
              <a:t>1</a:t>
            </a:r>
            <a:endParaRPr lang="zh-CN" altLang="en-US" sz="6000" b="1" dirty="0">
              <a:solidFill>
                <a:schemeClr val="bg1"/>
              </a:solidFill>
              <a:cs typeface="+mn-ea"/>
              <a:sym typeface="+mn-lt"/>
            </a:endParaRPr>
          </a:p>
        </p:txBody>
      </p:sp>
      <p:sp>
        <p:nvSpPr>
          <p:cNvPr id="17" name="文本框"/>
          <p:cNvSpPr/>
          <p:nvPr>
            <p:custDataLst>
              <p:tags r:id="rId2"/>
            </p:custDataLst>
          </p:nvPr>
        </p:nvSpPr>
        <p:spPr>
          <a:xfrm>
            <a:off x="3448987" y="3025450"/>
            <a:ext cx="5294026" cy="7386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zh-CN" altLang="en-US" sz="4800" b="1" dirty="0">
                <a:solidFill>
                  <a:schemeClr val="tx1"/>
                </a:solidFill>
                <a:cs typeface="+mn-ea"/>
                <a:sym typeface="+mn-lt"/>
              </a:rPr>
              <a:t>什么是文明礼仪</a:t>
            </a:r>
          </a:p>
        </p:txBody>
      </p:sp>
      <p:sp>
        <p:nvSpPr>
          <p:cNvPr id="31" name="矩形 30"/>
          <p:cNvSpPr/>
          <p:nvPr/>
        </p:nvSpPr>
        <p:spPr>
          <a:xfrm>
            <a:off x="2171700" y="3773158"/>
            <a:ext cx="7848600" cy="787523"/>
          </a:xfrm>
          <a:prstGeom prst="rect">
            <a:avLst/>
          </a:prstGeom>
        </p:spPr>
        <p:txBody>
          <a:bodyPr wrap="square">
            <a:spAutoFit/>
          </a:bodyPr>
          <a:lstStyle/>
          <a:p>
            <a:pPr algn="ctr">
              <a:lnSpc>
                <a:spcPct val="150000"/>
              </a:lnSpc>
            </a:pPr>
            <a:r>
              <a:rPr lang="zh-CN" altLang="en-US" sz="1600" i="0" dirty="0">
                <a:effectLst/>
                <a:cs typeface="+mn-ea"/>
                <a:sym typeface="+mn-lt"/>
              </a:rPr>
              <a:t>中华民族传统美德，是指中国五千年历史流传下来，具有影响，可以继承，并得到不断创新发展，有益于下代的优秀道德遗产。</a:t>
            </a:r>
            <a:endParaRPr lang="zh-CN" altLang="en-US" sz="1600" dirty="0">
              <a:cs typeface="+mn-ea"/>
              <a:sym typeface="+mn-lt"/>
            </a:endParaRPr>
          </a:p>
        </p:txBody>
      </p:sp>
    </p:spTree>
    <p:extLst>
      <p:ext uri="{BB962C8B-B14F-4D97-AF65-F5344CB8AC3E}">
        <p14:creationId xmlns:p14="http://schemas.microsoft.com/office/powerpoint/2010/main" val="1512240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843596" y="4459893"/>
            <a:ext cx="5466095" cy="1143702"/>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圆角矩形 7"/>
          <p:cNvSpPr/>
          <p:nvPr/>
        </p:nvSpPr>
        <p:spPr>
          <a:xfrm>
            <a:off x="843596" y="2976447"/>
            <a:ext cx="5466095" cy="1143702"/>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621846" y="608693"/>
            <a:ext cx="511629" cy="511629"/>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749753" y="736600"/>
            <a:ext cx="255814" cy="25581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261382" y="658657"/>
            <a:ext cx="1723549" cy="461665"/>
          </a:xfrm>
          <a:prstGeom prst="rect">
            <a:avLst/>
          </a:prstGeom>
        </p:spPr>
        <p:txBody>
          <a:bodyPr wrap="none">
            <a:spAutoFit/>
          </a:bodyPr>
          <a:lstStyle/>
          <a:p>
            <a:r>
              <a:rPr lang="zh-CN" altLang="en-US" sz="2400" b="1" dirty="0">
                <a:solidFill>
                  <a:srgbClr val="161B1F"/>
                </a:solidFill>
                <a:cs typeface="+mn-ea"/>
                <a:sym typeface="+mn-lt"/>
              </a:rPr>
              <a:t>文明的概念</a:t>
            </a:r>
            <a:endParaRPr lang="en-US" altLang="zh-CN" sz="2400" b="1" dirty="0">
              <a:solidFill>
                <a:srgbClr val="161B1F"/>
              </a:solidFill>
              <a:cs typeface="+mn-ea"/>
              <a:sym typeface="+mn-lt"/>
            </a:endParaRPr>
          </a:p>
        </p:txBody>
      </p:sp>
      <p:sp>
        <p:nvSpPr>
          <p:cNvPr id="10" name="文本框 9">
            <a:extLst>
              <a:ext uri="{FF2B5EF4-FFF2-40B4-BE49-F238E27FC236}">
                <a16:creationId xmlns:a16="http://schemas.microsoft.com/office/drawing/2014/main" id="{57A8DAAD-3138-43C9-BBF8-AAE852E2827D}"/>
              </a:ext>
            </a:extLst>
          </p:cNvPr>
          <p:cNvSpPr txBox="1"/>
          <p:nvPr/>
        </p:nvSpPr>
        <p:spPr bwMode="auto">
          <a:xfrm>
            <a:off x="1261382" y="1428548"/>
            <a:ext cx="9777680" cy="961289"/>
          </a:xfrm>
          <a:prstGeom prst="rect">
            <a:avLst/>
          </a:prstGeom>
          <a:noFill/>
        </p:spPr>
        <p:txBody>
          <a:bodyPr wrap="square">
            <a:spAutoFit/>
          </a:bodyPr>
          <a:lstStyle/>
          <a:p>
            <a:pPr>
              <a:lnSpc>
                <a:spcPct val="150000"/>
              </a:lnSpc>
              <a:defRPr/>
            </a:pPr>
            <a:r>
              <a:rPr lang="zh-CN" altLang="en-US" sz="2000" dirty="0">
                <a:ln w="18415" cmpd="sng">
                  <a:noFill/>
                  <a:prstDash val="solid"/>
                </a:ln>
                <a:cs typeface="+mn-ea"/>
                <a:sym typeface="+mn-lt"/>
              </a:rPr>
              <a:t>       文明指一种社会进步状态，是人类在认识世界和改造世界的过程中所逐步形成的思想观念以及不断进化的人类本性的具体体现。</a:t>
            </a:r>
          </a:p>
        </p:txBody>
      </p:sp>
      <p:sp>
        <p:nvSpPr>
          <p:cNvPr id="11" name="文本框 10">
            <a:extLst>
              <a:ext uri="{FF2B5EF4-FFF2-40B4-BE49-F238E27FC236}">
                <a16:creationId xmlns:a16="http://schemas.microsoft.com/office/drawing/2014/main" id="{03759C04-387C-437E-86E9-6488617E5F3A}"/>
              </a:ext>
            </a:extLst>
          </p:cNvPr>
          <p:cNvSpPr txBox="1"/>
          <p:nvPr/>
        </p:nvSpPr>
        <p:spPr bwMode="auto">
          <a:xfrm>
            <a:off x="1015874" y="3219594"/>
            <a:ext cx="5161295" cy="707886"/>
          </a:xfrm>
          <a:prstGeom prst="rect">
            <a:avLst/>
          </a:prstGeom>
          <a:noFill/>
        </p:spPr>
        <p:txBody>
          <a:bodyPr wrap="square">
            <a:spAutoFit/>
          </a:bodyPr>
          <a:lstStyle/>
          <a:p>
            <a:pPr>
              <a:defRPr/>
            </a:pPr>
            <a:r>
              <a:rPr lang="zh-CN" altLang="en-US" sz="2000" dirty="0">
                <a:ln w="18415" cmpd="sng">
                  <a:noFill/>
                  <a:prstDash val="solid"/>
                </a:ln>
                <a:solidFill>
                  <a:schemeClr val="bg1"/>
                </a:solidFill>
                <a:cs typeface="+mn-ea"/>
                <a:sym typeface="+mn-lt"/>
              </a:rPr>
              <a:t>它与“野蛮”一词相对立。文明与文化这两个词汇有含义相近的地方，也有不同。</a:t>
            </a:r>
          </a:p>
        </p:txBody>
      </p:sp>
      <p:sp>
        <p:nvSpPr>
          <p:cNvPr id="12" name="文本框 11">
            <a:extLst>
              <a:ext uri="{FF2B5EF4-FFF2-40B4-BE49-F238E27FC236}">
                <a16:creationId xmlns:a16="http://schemas.microsoft.com/office/drawing/2014/main" id="{C4EE477C-EA04-43A8-AC5D-F11AD487C245}"/>
              </a:ext>
            </a:extLst>
          </p:cNvPr>
          <p:cNvSpPr txBox="1"/>
          <p:nvPr/>
        </p:nvSpPr>
        <p:spPr bwMode="auto">
          <a:xfrm>
            <a:off x="1015619" y="4710380"/>
            <a:ext cx="5267568" cy="707886"/>
          </a:xfrm>
          <a:prstGeom prst="rect">
            <a:avLst/>
          </a:prstGeom>
          <a:noFill/>
        </p:spPr>
        <p:txBody>
          <a:bodyPr wrap="square">
            <a:spAutoFit/>
          </a:bodyPr>
          <a:lstStyle/>
          <a:p>
            <a:pPr>
              <a:defRPr/>
            </a:pPr>
            <a:r>
              <a:rPr lang="zh-CN" altLang="en-US" sz="2000" dirty="0">
                <a:ln w="18415" cmpd="sng">
                  <a:noFill/>
                  <a:prstDash val="solid"/>
                </a:ln>
                <a:solidFill>
                  <a:schemeClr val="bg1"/>
                </a:solidFill>
                <a:cs typeface="+mn-ea"/>
                <a:sym typeface="+mn-lt"/>
              </a:rPr>
              <a:t>文化指一种存在方式</a:t>
            </a:r>
            <a:r>
              <a:rPr lang="en-US" altLang="zh-CN" sz="2000" dirty="0">
                <a:ln w="18415" cmpd="sng">
                  <a:noFill/>
                  <a:prstDash val="solid"/>
                </a:ln>
                <a:solidFill>
                  <a:schemeClr val="bg1"/>
                </a:solidFill>
                <a:cs typeface="+mn-ea"/>
                <a:sym typeface="+mn-lt"/>
              </a:rPr>
              <a:t>,</a:t>
            </a:r>
            <a:r>
              <a:rPr lang="zh-CN" altLang="en-US" sz="2000" dirty="0">
                <a:ln w="18415" cmpd="sng">
                  <a:noFill/>
                  <a:prstDash val="solid"/>
                </a:ln>
                <a:solidFill>
                  <a:schemeClr val="bg1"/>
                </a:solidFill>
                <a:cs typeface="+mn-ea"/>
                <a:sym typeface="+mn-lt"/>
              </a:rPr>
              <a:t>有文化意味着某种文明，但是没有文化并不意味“野蛮”。</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727794" y="1744534"/>
            <a:ext cx="6102256" cy="4315254"/>
          </a:xfrm>
          <a:prstGeom prst="rect">
            <a:avLst/>
          </a:prstGeom>
        </p:spPr>
      </p:pic>
    </p:spTree>
    <p:extLst>
      <p:ext uri="{BB962C8B-B14F-4D97-AF65-F5344CB8AC3E}">
        <p14:creationId xmlns:p14="http://schemas.microsoft.com/office/powerpoint/2010/main" val="206837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anim calcmode="lin" valueType="num">
                                      <p:cBhvr>
                                        <p:cTn id="14" dur="750" fill="hold"/>
                                        <p:tgtEl>
                                          <p:spTgt spid="11"/>
                                        </p:tgtEl>
                                        <p:attrNameLst>
                                          <p:attrName>ppt_x</p:attrName>
                                        </p:attrNameLst>
                                      </p:cBhvr>
                                      <p:tavLst>
                                        <p:tav tm="0">
                                          <p:val>
                                            <p:strVal val="#ppt_x"/>
                                          </p:val>
                                        </p:tav>
                                        <p:tav tm="100000">
                                          <p:val>
                                            <p:strVal val="#ppt_x"/>
                                          </p:val>
                                        </p:tav>
                                      </p:tavLst>
                                    </p:anim>
                                    <p:anim calcmode="lin" valueType="num">
                                      <p:cBhvr>
                                        <p:cTn id="15" dur="75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750"/>
                                        <p:tgtEl>
                                          <p:spTgt spid="12"/>
                                        </p:tgtEl>
                                      </p:cBhvr>
                                    </p:animEffect>
                                    <p:anim calcmode="lin" valueType="num">
                                      <p:cBhvr>
                                        <p:cTn id="20" dur="750" fill="hold"/>
                                        <p:tgtEl>
                                          <p:spTgt spid="12"/>
                                        </p:tgtEl>
                                        <p:attrNameLst>
                                          <p:attrName>ppt_x</p:attrName>
                                        </p:attrNameLst>
                                      </p:cBhvr>
                                      <p:tavLst>
                                        <p:tav tm="0">
                                          <p:val>
                                            <p:strVal val="#ppt_x"/>
                                          </p:val>
                                        </p:tav>
                                        <p:tav tm="100000">
                                          <p:val>
                                            <p:strVal val="#ppt_x"/>
                                          </p:val>
                                        </p:tav>
                                      </p:tavLst>
                                    </p:anim>
                                    <p:anim calcmode="lin" valueType="num">
                                      <p:cBhvr>
                                        <p:cTn id="21"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358762" y="1737905"/>
            <a:ext cx="2935301" cy="846270"/>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621846" y="608693"/>
            <a:ext cx="511629" cy="511629"/>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749753" y="736600"/>
            <a:ext cx="255814" cy="25581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261382" y="658657"/>
            <a:ext cx="1723549" cy="461665"/>
          </a:xfrm>
          <a:prstGeom prst="rect">
            <a:avLst/>
          </a:prstGeom>
        </p:spPr>
        <p:txBody>
          <a:bodyPr wrap="none">
            <a:spAutoFit/>
          </a:bodyPr>
          <a:lstStyle/>
          <a:p>
            <a:r>
              <a:rPr lang="zh-CN" altLang="en-US" sz="2400" b="1" dirty="0">
                <a:solidFill>
                  <a:srgbClr val="161B1F"/>
                </a:solidFill>
                <a:cs typeface="+mn-ea"/>
                <a:sym typeface="+mn-lt"/>
              </a:rPr>
              <a:t>文明的概念</a:t>
            </a:r>
            <a:endParaRPr lang="en-US" altLang="zh-CN" sz="2400" b="1" dirty="0">
              <a:solidFill>
                <a:srgbClr val="161B1F"/>
              </a:solidFill>
              <a:cs typeface="+mn-ea"/>
              <a:sym typeface="+mn-lt"/>
            </a:endParaRPr>
          </a:p>
        </p:txBody>
      </p:sp>
      <p:sp>
        <p:nvSpPr>
          <p:cNvPr id="9" name="TextBox 46">
            <a:extLst>
              <a:ext uri="{FF2B5EF4-FFF2-40B4-BE49-F238E27FC236}">
                <a16:creationId xmlns:a16="http://schemas.microsoft.com/office/drawing/2014/main" id="{15B1A15B-8ABC-4E7B-9597-0E4EDB6210DD}"/>
              </a:ext>
            </a:extLst>
          </p:cNvPr>
          <p:cNvSpPr txBox="1">
            <a:spLocks noChangeArrowheads="1"/>
          </p:cNvSpPr>
          <p:nvPr/>
        </p:nvSpPr>
        <p:spPr bwMode="auto">
          <a:xfrm>
            <a:off x="4439836" y="1680651"/>
            <a:ext cx="6652234" cy="9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2288">
              <a:defRPr sz="1300">
                <a:solidFill>
                  <a:schemeClr val="tx1"/>
                </a:solidFill>
                <a:latin typeface="Calibri" panose="020F0502020204030204" pitchFamily="34" charset="0"/>
                <a:ea typeface="宋体" panose="02010600030101010101" pitchFamily="2" charset="-122"/>
              </a:defRPr>
            </a:lvl1pPr>
            <a:lvl2pPr marL="742950" indent="-285750" defTabSz="522288">
              <a:defRPr sz="1300">
                <a:solidFill>
                  <a:schemeClr val="tx1"/>
                </a:solidFill>
                <a:latin typeface="Calibri" panose="020F0502020204030204" pitchFamily="34" charset="0"/>
                <a:ea typeface="宋体" panose="02010600030101010101" pitchFamily="2" charset="-122"/>
              </a:defRPr>
            </a:lvl2pPr>
            <a:lvl3pPr marL="1143000" indent="-228600" defTabSz="522288">
              <a:defRPr sz="1300">
                <a:solidFill>
                  <a:schemeClr val="tx1"/>
                </a:solidFill>
                <a:latin typeface="Calibri" panose="020F0502020204030204" pitchFamily="34" charset="0"/>
                <a:ea typeface="宋体" panose="02010600030101010101" pitchFamily="2" charset="-122"/>
              </a:defRPr>
            </a:lvl3pPr>
            <a:lvl4pPr marL="1600200" indent="-228600" defTabSz="522288">
              <a:defRPr sz="1300">
                <a:solidFill>
                  <a:schemeClr val="tx1"/>
                </a:solidFill>
                <a:latin typeface="Calibri" panose="020F0502020204030204" pitchFamily="34" charset="0"/>
                <a:ea typeface="宋体" panose="02010600030101010101" pitchFamily="2" charset="-122"/>
              </a:defRPr>
            </a:lvl4pPr>
            <a:lvl5pPr marL="2057400" indent="-228600" defTabSz="522288">
              <a:defRPr sz="1300">
                <a:solidFill>
                  <a:schemeClr val="tx1"/>
                </a:solidFill>
                <a:latin typeface="Calibri" panose="020F0502020204030204" pitchFamily="34" charset="0"/>
                <a:ea typeface="宋体" panose="02010600030101010101" pitchFamily="2" charset="-122"/>
              </a:defRPr>
            </a:lvl5pPr>
            <a:lvl6pPr marL="2514600" indent="-228600" defTabSz="522288"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288"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288"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288"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dirty="0">
                <a:solidFill>
                  <a:srgbClr val="161B1F"/>
                </a:solidFill>
                <a:latin typeface="+mn-lt"/>
                <a:ea typeface="+mn-ea"/>
                <a:cs typeface="+mn-ea"/>
                <a:sym typeface="+mn-lt"/>
              </a:rPr>
              <a:t>礼仪是人类为维系社会正常生活而要求人们共同遵守的最起码的道德规范。</a:t>
            </a:r>
          </a:p>
        </p:txBody>
      </p:sp>
      <p:sp>
        <p:nvSpPr>
          <p:cNvPr id="13" name="文本框 12">
            <a:extLst>
              <a:ext uri="{FF2B5EF4-FFF2-40B4-BE49-F238E27FC236}">
                <a16:creationId xmlns:a16="http://schemas.microsoft.com/office/drawing/2014/main" id="{127DDACB-83A7-4FA3-8703-6830ACC7CD18}"/>
              </a:ext>
            </a:extLst>
          </p:cNvPr>
          <p:cNvSpPr txBox="1">
            <a:spLocks noChangeArrowheads="1"/>
          </p:cNvSpPr>
          <p:nvPr/>
        </p:nvSpPr>
        <p:spPr bwMode="auto">
          <a:xfrm>
            <a:off x="2123156" y="1807096"/>
            <a:ext cx="13532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r>
              <a:rPr lang="zh-CN" altLang="en-US" sz="4000" b="1" dirty="0">
                <a:ln w="18415" cmpd="sng">
                  <a:noFill/>
                  <a:prstDash val="solid"/>
                </a:ln>
                <a:solidFill>
                  <a:schemeClr val="bg1"/>
                </a:solidFill>
                <a:latin typeface="+mn-lt"/>
                <a:ea typeface="+mn-ea"/>
                <a:cs typeface="+mn-ea"/>
                <a:sym typeface="+mn-lt"/>
              </a:rPr>
              <a:t>礼 仪</a:t>
            </a:r>
          </a:p>
        </p:txBody>
      </p:sp>
      <p:sp>
        <p:nvSpPr>
          <p:cNvPr id="14" name="TextBox 46">
            <a:extLst>
              <a:ext uri="{FF2B5EF4-FFF2-40B4-BE49-F238E27FC236}">
                <a16:creationId xmlns:a16="http://schemas.microsoft.com/office/drawing/2014/main" id="{2085C108-8677-4E12-8302-3495C457AC3F}"/>
              </a:ext>
            </a:extLst>
          </p:cNvPr>
          <p:cNvSpPr txBox="1">
            <a:spLocks noChangeArrowheads="1"/>
          </p:cNvSpPr>
          <p:nvPr/>
        </p:nvSpPr>
        <p:spPr bwMode="auto">
          <a:xfrm>
            <a:off x="1772837" y="3589252"/>
            <a:ext cx="488969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2288">
              <a:defRPr sz="1300">
                <a:solidFill>
                  <a:schemeClr val="tx1"/>
                </a:solidFill>
                <a:latin typeface="Calibri" panose="020F0502020204030204" pitchFamily="34" charset="0"/>
                <a:ea typeface="宋体" panose="02010600030101010101" pitchFamily="2" charset="-122"/>
              </a:defRPr>
            </a:lvl1pPr>
            <a:lvl2pPr marL="742950" indent="-285750" defTabSz="522288">
              <a:defRPr sz="1300">
                <a:solidFill>
                  <a:schemeClr val="tx1"/>
                </a:solidFill>
                <a:latin typeface="Calibri" panose="020F0502020204030204" pitchFamily="34" charset="0"/>
                <a:ea typeface="宋体" panose="02010600030101010101" pitchFamily="2" charset="-122"/>
              </a:defRPr>
            </a:lvl2pPr>
            <a:lvl3pPr marL="1143000" indent="-228600" defTabSz="522288">
              <a:defRPr sz="1300">
                <a:solidFill>
                  <a:schemeClr val="tx1"/>
                </a:solidFill>
                <a:latin typeface="Calibri" panose="020F0502020204030204" pitchFamily="34" charset="0"/>
                <a:ea typeface="宋体" panose="02010600030101010101" pitchFamily="2" charset="-122"/>
              </a:defRPr>
            </a:lvl3pPr>
            <a:lvl4pPr marL="1600200" indent="-228600" defTabSz="522288">
              <a:defRPr sz="1300">
                <a:solidFill>
                  <a:schemeClr val="tx1"/>
                </a:solidFill>
                <a:latin typeface="Calibri" panose="020F0502020204030204" pitchFamily="34" charset="0"/>
                <a:ea typeface="宋体" panose="02010600030101010101" pitchFamily="2" charset="-122"/>
              </a:defRPr>
            </a:lvl4pPr>
            <a:lvl5pPr marL="2057400" indent="-228600" defTabSz="522288">
              <a:defRPr sz="1300">
                <a:solidFill>
                  <a:schemeClr val="tx1"/>
                </a:solidFill>
                <a:latin typeface="Calibri" panose="020F0502020204030204" pitchFamily="34" charset="0"/>
                <a:ea typeface="宋体" panose="02010600030101010101" pitchFamily="2" charset="-122"/>
              </a:defRPr>
            </a:lvl5pPr>
            <a:lvl6pPr marL="2514600" indent="-228600" defTabSz="522288"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288"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288"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288"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nSpc>
                <a:spcPct val="150000"/>
              </a:lnSpc>
              <a:spcBef>
                <a:spcPct val="50000"/>
              </a:spcBef>
              <a:defRPr/>
            </a:pPr>
            <a:r>
              <a:rPr lang="zh-CN" altLang="en-US" sz="2000" dirty="0">
                <a:solidFill>
                  <a:srgbClr val="161B1F"/>
                </a:solidFill>
                <a:latin typeface="+mn-lt"/>
                <a:ea typeface="+mn-ea"/>
                <a:cs typeface="+mn-ea"/>
                <a:sym typeface="+mn-lt"/>
              </a:rPr>
              <a:t>对个人来说，礼仪是思想道德水平、文化修养、交际能力的外在表现，对社会来说，礼仪是一个国家社会文明程度、道德风尚和生活习惯的反映。</a:t>
            </a: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736195" y="2543487"/>
            <a:ext cx="2682968" cy="3346174"/>
          </a:xfrm>
          <a:prstGeom prst="rect">
            <a:avLst/>
          </a:prstGeom>
        </p:spPr>
      </p:pic>
      <p:sp>
        <p:nvSpPr>
          <p:cNvPr id="8" name="圆角矩形 7"/>
          <p:cNvSpPr/>
          <p:nvPr/>
        </p:nvSpPr>
        <p:spPr>
          <a:xfrm>
            <a:off x="1295399" y="3366052"/>
            <a:ext cx="5797815" cy="2411896"/>
          </a:xfrm>
          <a:prstGeom prst="roundRect">
            <a:avLst>
              <a:gd name="adj" fmla="val 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64102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900" decel="100000" fill="hold"/>
                                        <p:tgtEl>
                                          <p:spTgt spid="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089933" y="1902333"/>
            <a:ext cx="1336044" cy="13360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400" b="1" dirty="0">
                <a:ln w="18415" cmpd="sng">
                  <a:noFill/>
                  <a:prstDash val="solid"/>
                </a:ln>
                <a:cs typeface="+mn-ea"/>
                <a:sym typeface="+mn-lt"/>
              </a:rPr>
              <a:t>自律</a:t>
            </a:r>
            <a:endParaRPr lang="en-US" altLang="zh-CN" sz="2400" b="1" dirty="0">
              <a:ln w="18415" cmpd="sng">
                <a:noFill/>
                <a:prstDash val="solid"/>
              </a:ln>
              <a:cs typeface="+mn-ea"/>
              <a:sym typeface="+mn-lt"/>
            </a:endParaRPr>
          </a:p>
          <a:p>
            <a:pPr algn="ctr">
              <a:defRPr/>
            </a:pPr>
            <a:r>
              <a:rPr lang="zh-CN" altLang="en-US" sz="2400" b="1" dirty="0">
                <a:ln w="18415" cmpd="sng">
                  <a:noFill/>
                  <a:prstDash val="solid"/>
                </a:ln>
                <a:cs typeface="+mn-ea"/>
                <a:sym typeface="+mn-lt"/>
              </a:rPr>
              <a:t>原则</a:t>
            </a:r>
          </a:p>
        </p:txBody>
      </p:sp>
      <p:sp>
        <p:nvSpPr>
          <p:cNvPr id="17" name="圆角矩形 16"/>
          <p:cNvSpPr/>
          <p:nvPr/>
        </p:nvSpPr>
        <p:spPr>
          <a:xfrm>
            <a:off x="1089933" y="3923771"/>
            <a:ext cx="1336044" cy="13360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400" b="1" dirty="0">
                <a:ln w="18415" cmpd="sng">
                  <a:noFill/>
                  <a:prstDash val="solid"/>
                </a:ln>
                <a:cs typeface="+mn-ea"/>
                <a:sym typeface="+mn-lt"/>
              </a:rPr>
              <a:t>敬人</a:t>
            </a:r>
            <a:endParaRPr lang="en-US" altLang="zh-CN" sz="2400" b="1" dirty="0">
              <a:ln w="18415" cmpd="sng">
                <a:noFill/>
                <a:prstDash val="solid"/>
              </a:ln>
              <a:cs typeface="+mn-ea"/>
              <a:sym typeface="+mn-lt"/>
            </a:endParaRPr>
          </a:p>
          <a:p>
            <a:pPr algn="ctr">
              <a:defRPr/>
            </a:pPr>
            <a:r>
              <a:rPr lang="zh-CN" altLang="en-US" sz="2400" b="1" dirty="0">
                <a:ln w="18415" cmpd="sng">
                  <a:noFill/>
                  <a:prstDash val="solid"/>
                </a:ln>
                <a:cs typeface="+mn-ea"/>
                <a:sym typeface="+mn-lt"/>
              </a:rPr>
              <a:t>原则</a:t>
            </a:r>
          </a:p>
        </p:txBody>
      </p:sp>
      <p:sp>
        <p:nvSpPr>
          <p:cNvPr id="15" name="Text Box 15">
            <a:extLst>
              <a:ext uri="{FF2B5EF4-FFF2-40B4-BE49-F238E27FC236}">
                <a16:creationId xmlns:a16="http://schemas.microsoft.com/office/drawing/2014/main" id="{05C3EC5D-2DE2-4683-887C-475C6EA7130A}"/>
              </a:ext>
            </a:extLst>
          </p:cNvPr>
          <p:cNvSpPr txBox="1">
            <a:spLocks noChangeArrowheads="1"/>
          </p:cNvSpPr>
          <p:nvPr/>
        </p:nvSpPr>
        <p:spPr bwMode="auto">
          <a:xfrm>
            <a:off x="2712495" y="1820229"/>
            <a:ext cx="8173399" cy="138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867" dirty="0">
                <a:latin typeface="+mn-lt"/>
                <a:ea typeface="+mn-ea"/>
                <a:cs typeface="+mn-ea"/>
                <a:sym typeface="+mn-lt"/>
              </a:rPr>
              <a:t>自律，就是要克己，慎重；就是要在运用礼仪时，积极主动，自觉自愿，表里如一，自我对照，自我反省，自我要求，自我检点，自我约束。不允许妄自菲薄，自轻自贱；也不能人前人后不一样，生人熟人面前不相同。</a:t>
            </a:r>
          </a:p>
        </p:txBody>
      </p:sp>
      <p:sp>
        <p:nvSpPr>
          <p:cNvPr id="7" name="椭圆 6"/>
          <p:cNvSpPr/>
          <p:nvPr/>
        </p:nvSpPr>
        <p:spPr>
          <a:xfrm>
            <a:off x="621846" y="608693"/>
            <a:ext cx="511629" cy="511629"/>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749753" y="736600"/>
            <a:ext cx="255814" cy="25581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261382" y="658657"/>
            <a:ext cx="1723549" cy="461665"/>
          </a:xfrm>
          <a:prstGeom prst="rect">
            <a:avLst/>
          </a:prstGeom>
        </p:spPr>
        <p:txBody>
          <a:bodyPr wrap="none">
            <a:spAutoFit/>
          </a:bodyPr>
          <a:lstStyle/>
          <a:p>
            <a:r>
              <a:rPr lang="zh-CN" altLang="en-US" sz="2400" b="1" dirty="0">
                <a:solidFill>
                  <a:srgbClr val="161B1F"/>
                </a:solidFill>
                <a:cs typeface="+mn-ea"/>
                <a:sym typeface="+mn-lt"/>
              </a:rPr>
              <a:t>礼仪的原则</a:t>
            </a:r>
          </a:p>
        </p:txBody>
      </p:sp>
      <p:sp>
        <p:nvSpPr>
          <p:cNvPr id="11" name="Text Box 15">
            <a:extLst>
              <a:ext uri="{FF2B5EF4-FFF2-40B4-BE49-F238E27FC236}">
                <a16:creationId xmlns:a16="http://schemas.microsoft.com/office/drawing/2014/main" id="{3BC595E3-9E0D-440C-A37A-76721CC40AB9}"/>
              </a:ext>
            </a:extLst>
          </p:cNvPr>
          <p:cNvSpPr txBox="1">
            <a:spLocks noChangeArrowheads="1"/>
          </p:cNvSpPr>
          <p:nvPr/>
        </p:nvSpPr>
        <p:spPr bwMode="auto">
          <a:xfrm>
            <a:off x="2712494" y="3978284"/>
            <a:ext cx="6983955" cy="138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None/>
            </a:pPr>
            <a:r>
              <a:rPr lang="zh-CN" altLang="en-US" sz="1867" dirty="0">
                <a:latin typeface="+mn-lt"/>
                <a:ea typeface="+mn-ea"/>
                <a:cs typeface="+mn-ea"/>
                <a:sym typeface="+mn-lt"/>
              </a:rPr>
              <a:t>尊敬他人，是人际交往获得成功的重要保证，也是礼仪的核心。敬人的原则，就是要求在运用礼仪时，务必将对交往对象的恭敬与重视放在首位，切勿伤害对方的自尊心。</a:t>
            </a:r>
          </a:p>
        </p:txBody>
      </p:sp>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548530" y="2606699"/>
            <a:ext cx="3986370" cy="3986370"/>
          </a:xfrm>
          <a:prstGeom prst="rect">
            <a:avLst/>
          </a:prstGeom>
        </p:spPr>
      </p:pic>
    </p:spTree>
    <p:extLst>
      <p:ext uri="{BB962C8B-B14F-4D97-AF65-F5344CB8AC3E}">
        <p14:creationId xmlns:p14="http://schemas.microsoft.com/office/powerpoint/2010/main" val="326644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utoUpdateAnimBg="0"/>
      <p:bldP spid="11"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64790" y="2404417"/>
            <a:ext cx="4728710" cy="3343940"/>
          </a:xfrm>
          <a:prstGeom prst="rect">
            <a:avLst/>
          </a:prstGeom>
        </p:spPr>
      </p:pic>
      <p:sp>
        <p:nvSpPr>
          <p:cNvPr id="7" name="椭圆 6"/>
          <p:cNvSpPr/>
          <p:nvPr/>
        </p:nvSpPr>
        <p:spPr>
          <a:xfrm>
            <a:off x="621846" y="608693"/>
            <a:ext cx="511629" cy="511629"/>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749753" y="736600"/>
            <a:ext cx="255814" cy="25581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261382" y="658657"/>
            <a:ext cx="1723549" cy="461665"/>
          </a:xfrm>
          <a:prstGeom prst="rect">
            <a:avLst/>
          </a:prstGeom>
        </p:spPr>
        <p:txBody>
          <a:bodyPr wrap="none">
            <a:spAutoFit/>
          </a:bodyPr>
          <a:lstStyle/>
          <a:p>
            <a:r>
              <a:rPr lang="zh-CN" altLang="en-US" sz="2400" b="1" dirty="0">
                <a:solidFill>
                  <a:srgbClr val="161B1F"/>
                </a:solidFill>
                <a:cs typeface="+mn-ea"/>
                <a:sym typeface="+mn-lt"/>
              </a:rPr>
              <a:t>礼仪的原则</a:t>
            </a:r>
          </a:p>
        </p:txBody>
      </p:sp>
      <p:sp>
        <p:nvSpPr>
          <p:cNvPr id="5" name="文本框 4">
            <a:extLst>
              <a:ext uri="{FF2B5EF4-FFF2-40B4-BE49-F238E27FC236}">
                <a16:creationId xmlns:a16="http://schemas.microsoft.com/office/drawing/2014/main" id="{6A98FB52-C808-43E6-B3A3-DD0F44B451B3}"/>
              </a:ext>
            </a:extLst>
          </p:cNvPr>
          <p:cNvSpPr txBox="1"/>
          <p:nvPr/>
        </p:nvSpPr>
        <p:spPr bwMode="auto">
          <a:xfrm>
            <a:off x="1704561" y="1667249"/>
            <a:ext cx="5564767" cy="802912"/>
          </a:xfrm>
          <a:prstGeom prst="rect">
            <a:avLst/>
          </a:prstGeom>
          <a:noFill/>
        </p:spPr>
        <p:txBody>
          <a:bodyPr wrap="square">
            <a:spAutoFit/>
          </a:bodyPr>
          <a:lstStyle>
            <a:defPPr>
              <a:defRPr lang="zh-CN"/>
            </a:defPPr>
            <a:lvl1pPr algn="ctr" fontAlgn="auto">
              <a:lnSpc>
                <a:spcPct val="130000"/>
              </a:lnSpc>
              <a:spcBef>
                <a:spcPts val="0"/>
              </a:spcBef>
              <a:spcAft>
                <a:spcPts val="0"/>
              </a:spcAft>
              <a:defRPr sz="1600">
                <a:solidFill>
                  <a:schemeClr val="bg1">
                    <a:lumMod val="50000"/>
                  </a:schemeClr>
                </a:solidFill>
                <a:latin typeface="+mn-ea"/>
              </a:defRPr>
            </a:lvl1pPr>
          </a:lstStyle>
          <a:p>
            <a:pPr algn="l"/>
            <a:r>
              <a:rPr lang="zh-CN" altLang="en-US" sz="1867" dirty="0">
                <a:solidFill>
                  <a:schemeClr val="tx1"/>
                </a:solidFill>
                <a:latin typeface="+mn-lt"/>
                <a:cs typeface="+mn-ea"/>
                <a:sym typeface="+mn-lt"/>
              </a:rPr>
              <a:t>运用礼仪，与做其他事情一样，讲究具体问题具体分析，而且应当牢记过犹不及。</a:t>
            </a:r>
          </a:p>
        </p:txBody>
      </p:sp>
      <p:sp>
        <p:nvSpPr>
          <p:cNvPr id="6" name="文本框 5">
            <a:extLst>
              <a:ext uri="{FF2B5EF4-FFF2-40B4-BE49-F238E27FC236}">
                <a16:creationId xmlns:a16="http://schemas.microsoft.com/office/drawing/2014/main" id="{DD23BB4E-DCE8-4B42-9AFF-0C1D4A2DDCE6}"/>
              </a:ext>
            </a:extLst>
          </p:cNvPr>
          <p:cNvSpPr txBox="1"/>
          <p:nvPr/>
        </p:nvSpPr>
        <p:spPr bwMode="auto">
          <a:xfrm>
            <a:off x="1704561" y="2597863"/>
            <a:ext cx="5564769" cy="1172629"/>
          </a:xfrm>
          <a:prstGeom prst="rect">
            <a:avLst/>
          </a:prstGeom>
          <a:noFill/>
        </p:spPr>
        <p:txBody>
          <a:bodyPr wrap="square">
            <a:spAutoFit/>
          </a:bodyPr>
          <a:lstStyle>
            <a:defPPr>
              <a:defRPr lang="zh-CN"/>
            </a:defPPr>
            <a:lvl1pPr algn="ctr" fontAlgn="auto">
              <a:lnSpc>
                <a:spcPct val="130000"/>
              </a:lnSpc>
              <a:spcBef>
                <a:spcPts val="0"/>
              </a:spcBef>
              <a:spcAft>
                <a:spcPts val="0"/>
              </a:spcAft>
              <a:defRPr sz="1600">
                <a:solidFill>
                  <a:schemeClr val="bg1">
                    <a:lumMod val="50000"/>
                  </a:schemeClr>
                </a:solidFill>
                <a:latin typeface="+mn-ea"/>
              </a:defRPr>
            </a:lvl1pPr>
          </a:lstStyle>
          <a:p>
            <a:pPr algn="l"/>
            <a:r>
              <a:rPr lang="zh-CN" altLang="en-US" sz="1800" dirty="0">
                <a:solidFill>
                  <a:schemeClr val="tx1"/>
                </a:solidFill>
                <a:latin typeface="+mn-lt"/>
                <a:cs typeface="+mn-ea"/>
                <a:sym typeface="+mn-lt"/>
              </a:rPr>
              <a:t>所谓适度，就是要求在运用礼仪时，既要掌握普遍规律</a:t>
            </a:r>
            <a:r>
              <a:rPr lang="en-US" altLang="zh-CN" sz="1800" dirty="0">
                <a:solidFill>
                  <a:schemeClr val="tx1"/>
                </a:solidFill>
                <a:latin typeface="+mn-lt"/>
                <a:cs typeface="+mn-ea"/>
                <a:sym typeface="+mn-lt"/>
              </a:rPr>
              <a:t>,</a:t>
            </a:r>
            <a:r>
              <a:rPr lang="zh-CN" altLang="en-US" sz="1800" dirty="0">
                <a:solidFill>
                  <a:schemeClr val="tx1"/>
                </a:solidFill>
                <a:latin typeface="+mn-lt"/>
                <a:cs typeface="+mn-ea"/>
                <a:sym typeface="+mn-lt"/>
              </a:rPr>
              <a:t>又要针对具体情况，认真得体</a:t>
            </a:r>
            <a:r>
              <a:rPr lang="en-US" altLang="zh-CN" sz="1800" dirty="0">
                <a:solidFill>
                  <a:schemeClr val="tx1"/>
                </a:solidFill>
                <a:latin typeface="+mn-lt"/>
                <a:cs typeface="+mn-ea"/>
                <a:sym typeface="+mn-lt"/>
              </a:rPr>
              <a:t>,</a:t>
            </a:r>
            <a:r>
              <a:rPr lang="zh-CN" altLang="en-US" sz="1800" dirty="0">
                <a:solidFill>
                  <a:schemeClr val="tx1"/>
                </a:solidFill>
                <a:latin typeface="+mn-lt"/>
                <a:cs typeface="+mn-ea"/>
                <a:sym typeface="+mn-lt"/>
              </a:rPr>
              <a:t>掌握分寸，不能做得过了头</a:t>
            </a:r>
            <a:r>
              <a:rPr lang="en-US" altLang="zh-CN" sz="1800" dirty="0">
                <a:solidFill>
                  <a:schemeClr val="tx1"/>
                </a:solidFill>
                <a:latin typeface="+mn-lt"/>
                <a:cs typeface="+mn-ea"/>
                <a:sym typeface="+mn-lt"/>
              </a:rPr>
              <a:t>,</a:t>
            </a:r>
            <a:r>
              <a:rPr lang="zh-CN" altLang="en-US" sz="1800" dirty="0">
                <a:solidFill>
                  <a:schemeClr val="tx1"/>
                </a:solidFill>
                <a:latin typeface="+mn-lt"/>
                <a:cs typeface="+mn-ea"/>
                <a:sym typeface="+mn-lt"/>
              </a:rPr>
              <a:t>也不能做得不到位。</a:t>
            </a:r>
          </a:p>
        </p:txBody>
      </p:sp>
      <p:sp>
        <p:nvSpPr>
          <p:cNvPr id="8" name="文本框 7">
            <a:extLst>
              <a:ext uri="{FF2B5EF4-FFF2-40B4-BE49-F238E27FC236}">
                <a16:creationId xmlns:a16="http://schemas.microsoft.com/office/drawing/2014/main" id="{BF10F0D5-4B71-430B-881C-357D24313A1C}"/>
              </a:ext>
            </a:extLst>
          </p:cNvPr>
          <p:cNvSpPr txBox="1"/>
          <p:nvPr/>
        </p:nvSpPr>
        <p:spPr bwMode="auto">
          <a:xfrm>
            <a:off x="1704561" y="3907766"/>
            <a:ext cx="5564767" cy="802912"/>
          </a:xfrm>
          <a:prstGeom prst="rect">
            <a:avLst/>
          </a:prstGeom>
          <a:noFill/>
        </p:spPr>
        <p:txBody>
          <a:bodyPr wrap="square">
            <a:spAutoFit/>
          </a:bodyPr>
          <a:lstStyle>
            <a:defPPr>
              <a:defRPr lang="zh-CN"/>
            </a:defPPr>
            <a:lvl1pPr algn="ctr" fontAlgn="auto">
              <a:lnSpc>
                <a:spcPct val="130000"/>
              </a:lnSpc>
              <a:spcBef>
                <a:spcPts val="0"/>
              </a:spcBef>
              <a:spcAft>
                <a:spcPts val="0"/>
              </a:spcAft>
              <a:defRPr sz="1600">
                <a:solidFill>
                  <a:schemeClr val="bg1">
                    <a:lumMod val="50000"/>
                  </a:schemeClr>
                </a:solidFill>
                <a:latin typeface="+mn-ea"/>
              </a:defRPr>
            </a:lvl1pPr>
          </a:lstStyle>
          <a:p>
            <a:pPr algn="l"/>
            <a:r>
              <a:rPr lang="zh-CN" altLang="en-US" sz="1867" dirty="0">
                <a:solidFill>
                  <a:schemeClr val="tx1"/>
                </a:solidFill>
                <a:latin typeface="+mn-lt"/>
                <a:cs typeface="+mn-ea"/>
                <a:sym typeface="+mn-lt"/>
              </a:rPr>
              <a:t>应用礼仪，必须诚心诚意，待人以诚。这样去做，待人友好与敬意才易于为他人所接受。</a:t>
            </a:r>
          </a:p>
        </p:txBody>
      </p:sp>
      <p:sp>
        <p:nvSpPr>
          <p:cNvPr id="9" name="文本框 8">
            <a:extLst>
              <a:ext uri="{FF2B5EF4-FFF2-40B4-BE49-F238E27FC236}">
                <a16:creationId xmlns:a16="http://schemas.microsoft.com/office/drawing/2014/main" id="{D124559F-3525-40CD-AC8C-F22ECBA3B3AD}"/>
              </a:ext>
            </a:extLst>
          </p:cNvPr>
          <p:cNvSpPr txBox="1"/>
          <p:nvPr/>
        </p:nvSpPr>
        <p:spPr bwMode="auto">
          <a:xfrm>
            <a:off x="1704561" y="5020809"/>
            <a:ext cx="5564767" cy="802912"/>
          </a:xfrm>
          <a:prstGeom prst="rect">
            <a:avLst/>
          </a:prstGeom>
          <a:noFill/>
        </p:spPr>
        <p:txBody>
          <a:bodyPr wrap="square">
            <a:spAutoFit/>
          </a:bodyPr>
          <a:lstStyle>
            <a:defPPr>
              <a:defRPr lang="zh-CN"/>
            </a:defPPr>
            <a:lvl1pPr algn="ctr" fontAlgn="auto">
              <a:lnSpc>
                <a:spcPct val="130000"/>
              </a:lnSpc>
              <a:spcBef>
                <a:spcPts val="0"/>
              </a:spcBef>
              <a:spcAft>
                <a:spcPts val="0"/>
              </a:spcAft>
              <a:defRPr sz="1600">
                <a:solidFill>
                  <a:schemeClr val="bg1">
                    <a:lumMod val="50000"/>
                  </a:schemeClr>
                </a:solidFill>
                <a:latin typeface="+mn-ea"/>
              </a:defRPr>
            </a:lvl1pPr>
          </a:lstStyle>
          <a:p>
            <a:pPr algn="l">
              <a:buFont typeface="Wingdings" panose="05000000000000000000" pitchFamily="2" charset="2"/>
              <a:buNone/>
            </a:pPr>
            <a:r>
              <a:rPr lang="zh-CN" altLang="en-US" sz="1867" dirty="0">
                <a:solidFill>
                  <a:schemeClr val="tx1"/>
                </a:solidFill>
                <a:latin typeface="+mn-lt"/>
                <a:cs typeface="+mn-ea"/>
                <a:sym typeface="+mn-lt"/>
              </a:rPr>
              <a:t>不允许在运用礼仪时逢场作戏，言行不一，口是心非，投机取巧，做假骗人。</a:t>
            </a:r>
          </a:p>
        </p:txBody>
      </p:sp>
      <p:sp>
        <p:nvSpPr>
          <p:cNvPr id="2" name="椭圆 1"/>
          <p:cNvSpPr/>
          <p:nvPr/>
        </p:nvSpPr>
        <p:spPr>
          <a:xfrm>
            <a:off x="975691" y="1736913"/>
            <a:ext cx="728870" cy="7288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1</a:t>
            </a:r>
            <a:endParaRPr lang="zh-CN" altLang="en-US" dirty="0">
              <a:cs typeface="+mn-ea"/>
              <a:sym typeface="+mn-lt"/>
            </a:endParaRPr>
          </a:p>
        </p:txBody>
      </p:sp>
      <p:sp>
        <p:nvSpPr>
          <p:cNvPr id="10" name="椭圆 9"/>
          <p:cNvSpPr/>
          <p:nvPr/>
        </p:nvSpPr>
        <p:spPr>
          <a:xfrm>
            <a:off x="975691" y="2849955"/>
            <a:ext cx="728870" cy="7288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sp>
        <p:nvSpPr>
          <p:cNvPr id="11" name="椭圆 10"/>
          <p:cNvSpPr/>
          <p:nvPr/>
        </p:nvSpPr>
        <p:spPr>
          <a:xfrm>
            <a:off x="975691" y="3962997"/>
            <a:ext cx="728870" cy="7288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3</a:t>
            </a:r>
            <a:endParaRPr lang="zh-CN" altLang="en-US" dirty="0">
              <a:cs typeface="+mn-ea"/>
              <a:sym typeface="+mn-lt"/>
            </a:endParaRPr>
          </a:p>
        </p:txBody>
      </p:sp>
      <p:sp>
        <p:nvSpPr>
          <p:cNvPr id="12" name="椭圆 11"/>
          <p:cNvSpPr/>
          <p:nvPr/>
        </p:nvSpPr>
        <p:spPr>
          <a:xfrm>
            <a:off x="975691" y="5076040"/>
            <a:ext cx="728870" cy="7288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4</a:t>
            </a:r>
            <a:endParaRPr lang="zh-CN" altLang="en-US" dirty="0">
              <a:cs typeface="+mn-ea"/>
              <a:sym typeface="+mn-lt"/>
            </a:endParaRPr>
          </a:p>
        </p:txBody>
      </p:sp>
      <p:sp>
        <p:nvSpPr>
          <p:cNvPr id="16" name="TextBox 15"/>
          <p:cNvSpPr txBox="1"/>
          <p:nvPr/>
        </p:nvSpPr>
        <p:spPr>
          <a:xfrm>
            <a:off x="2123156" y="6685262"/>
            <a:ext cx="1296144"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课件 </a:t>
            </a:r>
            <a:r>
              <a:rPr kumimoji="0" lang="en-US" altLang="zh-CN" sz="100" b="0" i="0" u="none" strike="noStrike" kern="0" cap="none" spc="0" normalizeH="0" baseline="0" noProof="0" smtClean="0">
                <a:ln>
                  <a:noFill/>
                </a:ln>
                <a:solidFill>
                  <a:schemeClr val="bg1"/>
                </a:solidFill>
                <a:effectLst/>
                <a:uLnTx/>
                <a:uFillTx/>
              </a:rPr>
              <a:t>http://www.PPT818.com/kejian/</a:t>
            </a:r>
            <a:endParaRPr kumimoji="0" lang="en-US" altLang="zh-CN" sz="100" b="0" i="0" u="none" strike="noStrike" kern="0" cap="none" spc="0" normalizeH="0" baseline="0" noProof="0" dirty="0" smtClean="0">
              <a:ln>
                <a:noFill/>
              </a:ln>
              <a:solidFill>
                <a:schemeClr val="bg1"/>
              </a:solidFill>
              <a:effectLst/>
              <a:uLnTx/>
              <a:uFillTx/>
            </a:endParaRPr>
          </a:p>
        </p:txBody>
      </p:sp>
    </p:spTree>
    <p:extLst>
      <p:ext uri="{BB962C8B-B14F-4D97-AF65-F5344CB8AC3E}">
        <p14:creationId xmlns:p14="http://schemas.microsoft.com/office/powerpoint/2010/main" val="162340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par>
                          <p:cTn id="8" fill="hold">
                            <p:stCondLst>
                              <p:cond delay="725"/>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Effect transition="in" filter="fade">
                                      <p:cBhvr>
                                        <p:cTn id="11" dur="250"/>
                                        <p:tgtEl>
                                          <p:spTgt spid="6"/>
                                        </p:tgtEl>
                                      </p:cBhvr>
                                    </p:animEffect>
                                  </p:childTnLst>
                                </p:cTn>
                              </p:par>
                            </p:childTnLst>
                          </p:cTn>
                        </p:par>
                        <p:par>
                          <p:cTn id="12" fill="hold">
                            <p:stCondLst>
                              <p:cond delay="195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childTnLst>
                          </p:cTn>
                        </p:par>
                        <p:par>
                          <p:cTn id="16" fill="hold">
                            <p:stCondLst>
                              <p:cond delay="2800"/>
                            </p:stCondLst>
                            <p:childTnLst>
                              <p:par>
                                <p:cTn id="17" presetID="10" presetClass="entr" presetSubtype="0" fill="hold" grpId="0" nodeType="afterEffect">
                                  <p:stCondLst>
                                    <p:cond delay="0"/>
                                  </p:stCondLst>
                                  <p:iterate type="wd">
                                    <p:tmPct val="10000"/>
                                  </p:iterate>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EA2C85CE-23E2-4CC6-B0BE-CA14FCB23A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文本框">
            <a:extLst>
              <a:ext uri="{FF2B5EF4-FFF2-40B4-BE49-F238E27FC236}">
                <a16:creationId xmlns:a16="http://schemas.microsoft.com/office/drawing/2014/main" id="{849A8032-D4EC-4FD4-8F9D-D4FE53F72CF1}"/>
              </a:ext>
            </a:extLst>
          </p:cNvPr>
          <p:cNvSpPr/>
          <p:nvPr>
            <p:custDataLst>
              <p:tags r:id="rId1"/>
            </p:custDataLst>
          </p:nvPr>
        </p:nvSpPr>
        <p:spPr>
          <a:xfrm>
            <a:off x="5353050" y="1355713"/>
            <a:ext cx="1485900" cy="1485900"/>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6000" b="1" dirty="0">
                <a:solidFill>
                  <a:schemeClr val="bg1"/>
                </a:solidFill>
                <a:cs typeface="+mn-ea"/>
                <a:sym typeface="+mn-lt"/>
              </a:rPr>
              <a:t>2</a:t>
            </a:r>
            <a:endParaRPr lang="zh-CN" altLang="en-US" sz="6000" b="1" dirty="0">
              <a:solidFill>
                <a:schemeClr val="bg1"/>
              </a:solidFill>
              <a:cs typeface="+mn-ea"/>
              <a:sym typeface="+mn-lt"/>
            </a:endParaRPr>
          </a:p>
        </p:txBody>
      </p:sp>
      <p:sp>
        <p:nvSpPr>
          <p:cNvPr id="13" name="文本框">
            <a:extLst>
              <a:ext uri="{FF2B5EF4-FFF2-40B4-BE49-F238E27FC236}">
                <a16:creationId xmlns:a16="http://schemas.microsoft.com/office/drawing/2014/main" id="{FD9C88FD-EEAE-48C4-B795-50DF4F9ACDB2}"/>
              </a:ext>
            </a:extLst>
          </p:cNvPr>
          <p:cNvSpPr/>
          <p:nvPr>
            <p:custDataLst>
              <p:tags r:id="rId2"/>
            </p:custDataLst>
          </p:nvPr>
        </p:nvSpPr>
        <p:spPr>
          <a:xfrm>
            <a:off x="3448987" y="3025450"/>
            <a:ext cx="5294026" cy="7386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zh-CN" altLang="en-US" sz="4800" b="1" dirty="0">
                <a:solidFill>
                  <a:schemeClr val="tx1"/>
                </a:solidFill>
                <a:cs typeface="+mn-ea"/>
                <a:sym typeface="+mn-lt"/>
              </a:rPr>
              <a:t>校园礼仪</a:t>
            </a:r>
          </a:p>
        </p:txBody>
      </p:sp>
      <p:sp>
        <p:nvSpPr>
          <p:cNvPr id="14" name="矩形 13">
            <a:extLst>
              <a:ext uri="{FF2B5EF4-FFF2-40B4-BE49-F238E27FC236}">
                <a16:creationId xmlns:a16="http://schemas.microsoft.com/office/drawing/2014/main" id="{C9B4445C-EBDB-46E5-A819-104DACFF044E}"/>
              </a:ext>
            </a:extLst>
          </p:cNvPr>
          <p:cNvSpPr/>
          <p:nvPr/>
        </p:nvSpPr>
        <p:spPr>
          <a:xfrm>
            <a:off x="2171700" y="3773158"/>
            <a:ext cx="7848600" cy="787523"/>
          </a:xfrm>
          <a:prstGeom prst="rect">
            <a:avLst/>
          </a:prstGeom>
        </p:spPr>
        <p:txBody>
          <a:bodyPr wrap="square">
            <a:spAutoFit/>
          </a:bodyPr>
          <a:lstStyle/>
          <a:p>
            <a:pPr algn="ctr">
              <a:lnSpc>
                <a:spcPct val="150000"/>
              </a:lnSpc>
            </a:pPr>
            <a:r>
              <a:rPr lang="zh-CN" altLang="en-US" sz="1600" i="0" dirty="0">
                <a:effectLst/>
                <a:cs typeface="+mn-ea"/>
                <a:sym typeface="+mn-lt"/>
              </a:rPr>
              <a:t>中华民族传统美德，是指中国五千年历史流传下来，具有影响，可以继承，并得到不断创新发展，有益于下代的优秀道德遗产。</a:t>
            </a:r>
            <a:endParaRPr lang="zh-CN" altLang="en-US" sz="1600" dirty="0">
              <a:cs typeface="+mn-ea"/>
              <a:sym typeface="+mn-lt"/>
            </a:endParaRPr>
          </a:p>
        </p:txBody>
      </p:sp>
    </p:spTree>
    <p:extLst>
      <p:ext uri="{BB962C8B-B14F-4D97-AF65-F5344CB8AC3E}">
        <p14:creationId xmlns:p14="http://schemas.microsoft.com/office/powerpoint/2010/main" val="3435374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621846" y="608693"/>
            <a:ext cx="511629" cy="511629"/>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749753" y="736600"/>
            <a:ext cx="255814" cy="25581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261382" y="658657"/>
            <a:ext cx="2954655" cy="461665"/>
          </a:xfrm>
          <a:prstGeom prst="rect">
            <a:avLst/>
          </a:prstGeom>
        </p:spPr>
        <p:txBody>
          <a:bodyPr wrap="none">
            <a:spAutoFit/>
          </a:bodyPr>
          <a:lstStyle/>
          <a:p>
            <a:r>
              <a:rPr lang="zh-CN" altLang="en-US" sz="2400" b="1" dirty="0">
                <a:solidFill>
                  <a:srgbClr val="161B1F"/>
                </a:solidFill>
                <a:cs typeface="+mn-ea"/>
                <a:sym typeface="+mn-lt"/>
              </a:rPr>
              <a:t>你知道哪些校园礼仪</a:t>
            </a:r>
          </a:p>
        </p:txBody>
      </p:sp>
      <p:sp>
        <p:nvSpPr>
          <p:cNvPr id="15" name="TextBox 22">
            <a:extLst>
              <a:ext uri="{FF2B5EF4-FFF2-40B4-BE49-F238E27FC236}">
                <a16:creationId xmlns:a16="http://schemas.microsoft.com/office/drawing/2014/main" id="{1F81A379-F453-4551-88CD-9B27087C29D7}"/>
              </a:ext>
            </a:extLst>
          </p:cNvPr>
          <p:cNvSpPr>
            <a:spLocks noChangeArrowheads="1"/>
          </p:cNvSpPr>
          <p:nvPr/>
        </p:nvSpPr>
        <p:spPr bwMode="auto">
          <a:xfrm>
            <a:off x="9241497" y="3570846"/>
            <a:ext cx="249101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4000" b="1" kern="0" dirty="0">
                <a:solidFill>
                  <a:schemeClr val="accent1"/>
                </a:solidFill>
                <a:cs typeface="+mn-ea"/>
                <a:sym typeface="+mn-lt"/>
              </a:rPr>
              <a:t>礼仪种类</a:t>
            </a:r>
          </a:p>
        </p:txBody>
      </p:sp>
      <p:sp>
        <p:nvSpPr>
          <p:cNvPr id="16" name="矩形 15">
            <a:extLst>
              <a:ext uri="{FF2B5EF4-FFF2-40B4-BE49-F238E27FC236}">
                <a16:creationId xmlns:a16="http://schemas.microsoft.com/office/drawing/2014/main" id="{DDE694F2-6810-4029-BE4A-ABB29A2D1C38}"/>
              </a:ext>
            </a:extLst>
          </p:cNvPr>
          <p:cNvSpPr/>
          <p:nvPr/>
        </p:nvSpPr>
        <p:spPr>
          <a:xfrm>
            <a:off x="9460533" y="4288805"/>
            <a:ext cx="2052940" cy="379656"/>
          </a:xfrm>
          <a:prstGeom prst="rect">
            <a:avLst/>
          </a:prstGeom>
        </p:spPr>
        <p:txBody>
          <a:bodyPr wrap="square">
            <a:spAutoFit/>
          </a:bodyPr>
          <a:lstStyle/>
          <a:p>
            <a:pPr algn="ctr"/>
            <a:r>
              <a:rPr lang="zh-CN" altLang="en-US" sz="1867" dirty="0">
                <a:solidFill>
                  <a:srgbClr val="444444"/>
                </a:solidFill>
                <a:cs typeface="+mn-ea"/>
                <a:sym typeface="+mn-lt"/>
              </a:rPr>
              <a:t>你还知道更多吗？</a:t>
            </a:r>
            <a:endParaRPr lang="en-US" altLang="zh-CN" sz="1867" dirty="0">
              <a:solidFill>
                <a:srgbClr val="444444"/>
              </a:solidFill>
              <a:cs typeface="+mn-ea"/>
              <a:sym typeface="+mn-lt"/>
            </a:endParaRPr>
          </a:p>
        </p:txBody>
      </p:sp>
      <p:sp>
        <p:nvSpPr>
          <p:cNvPr id="13" name="圆角矩形 12"/>
          <p:cNvSpPr/>
          <p:nvPr/>
        </p:nvSpPr>
        <p:spPr>
          <a:xfrm>
            <a:off x="2942344" y="2751027"/>
            <a:ext cx="1722313" cy="769257"/>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7" name="圆角矩形 16"/>
          <p:cNvSpPr/>
          <p:nvPr/>
        </p:nvSpPr>
        <p:spPr>
          <a:xfrm>
            <a:off x="4917849" y="2751027"/>
            <a:ext cx="1722313" cy="769257"/>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8" name="圆角矩形 17"/>
          <p:cNvSpPr/>
          <p:nvPr/>
        </p:nvSpPr>
        <p:spPr>
          <a:xfrm>
            <a:off x="6893353" y="2751027"/>
            <a:ext cx="1722313" cy="769257"/>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9" name="圆角矩形 18"/>
          <p:cNvSpPr/>
          <p:nvPr/>
        </p:nvSpPr>
        <p:spPr>
          <a:xfrm>
            <a:off x="3046393" y="4902412"/>
            <a:ext cx="2630274" cy="769257"/>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0" name="圆角矩形 19"/>
          <p:cNvSpPr/>
          <p:nvPr/>
        </p:nvSpPr>
        <p:spPr>
          <a:xfrm>
            <a:off x="5881344" y="4902412"/>
            <a:ext cx="2630274" cy="769257"/>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2" name="椭圆 21"/>
          <p:cNvSpPr/>
          <p:nvPr/>
        </p:nvSpPr>
        <p:spPr>
          <a:xfrm>
            <a:off x="3455448" y="1865654"/>
            <a:ext cx="696104" cy="696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1</a:t>
            </a:r>
            <a:endParaRPr lang="zh-CN" altLang="en-US" sz="2400" b="1" dirty="0">
              <a:solidFill>
                <a:schemeClr val="bg1"/>
              </a:solidFill>
              <a:cs typeface="+mn-ea"/>
              <a:sym typeface="+mn-lt"/>
            </a:endParaRPr>
          </a:p>
        </p:txBody>
      </p:sp>
      <p:sp>
        <p:nvSpPr>
          <p:cNvPr id="23" name="椭圆 22"/>
          <p:cNvSpPr/>
          <p:nvPr/>
        </p:nvSpPr>
        <p:spPr>
          <a:xfrm>
            <a:off x="5430953" y="1865654"/>
            <a:ext cx="696104" cy="696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2</a:t>
            </a:r>
            <a:endParaRPr lang="zh-CN" altLang="en-US" sz="2400" b="1" dirty="0">
              <a:solidFill>
                <a:schemeClr val="bg1"/>
              </a:solidFill>
              <a:cs typeface="+mn-ea"/>
              <a:sym typeface="+mn-lt"/>
            </a:endParaRPr>
          </a:p>
        </p:txBody>
      </p:sp>
      <p:sp>
        <p:nvSpPr>
          <p:cNvPr id="24" name="椭圆 23"/>
          <p:cNvSpPr/>
          <p:nvPr/>
        </p:nvSpPr>
        <p:spPr>
          <a:xfrm>
            <a:off x="7406457" y="1865654"/>
            <a:ext cx="696104" cy="696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3</a:t>
            </a:r>
            <a:endParaRPr lang="zh-CN" altLang="en-US" sz="2400" b="1" dirty="0">
              <a:solidFill>
                <a:schemeClr val="bg1"/>
              </a:solidFill>
              <a:cs typeface="+mn-ea"/>
              <a:sym typeface="+mn-lt"/>
            </a:endParaRPr>
          </a:p>
        </p:txBody>
      </p:sp>
      <p:sp>
        <p:nvSpPr>
          <p:cNvPr id="25" name="椭圆 24"/>
          <p:cNvSpPr/>
          <p:nvPr/>
        </p:nvSpPr>
        <p:spPr>
          <a:xfrm>
            <a:off x="4013477" y="4017039"/>
            <a:ext cx="696104" cy="696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4</a:t>
            </a:r>
            <a:endParaRPr lang="zh-CN" altLang="en-US" sz="2400" b="1" dirty="0">
              <a:solidFill>
                <a:schemeClr val="bg1"/>
              </a:solidFill>
              <a:cs typeface="+mn-ea"/>
              <a:sym typeface="+mn-lt"/>
            </a:endParaRPr>
          </a:p>
        </p:txBody>
      </p:sp>
      <p:sp>
        <p:nvSpPr>
          <p:cNvPr id="26" name="椭圆 25"/>
          <p:cNvSpPr/>
          <p:nvPr/>
        </p:nvSpPr>
        <p:spPr>
          <a:xfrm>
            <a:off x="6848429" y="4017039"/>
            <a:ext cx="696104" cy="696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5</a:t>
            </a:r>
            <a:endParaRPr lang="zh-CN" altLang="en-US" sz="2400" b="1" dirty="0">
              <a:solidFill>
                <a:schemeClr val="bg1"/>
              </a:solidFill>
              <a:cs typeface="+mn-ea"/>
              <a:sym typeface="+mn-lt"/>
            </a:endParaRPr>
          </a:p>
        </p:txBody>
      </p:sp>
      <p:sp>
        <p:nvSpPr>
          <p:cNvPr id="27" name="TextBox 17">
            <a:extLst>
              <a:ext uri="{FF2B5EF4-FFF2-40B4-BE49-F238E27FC236}">
                <a16:creationId xmlns:a16="http://schemas.microsoft.com/office/drawing/2014/main" id="{D29DA2AD-D21F-4DBD-9915-C495A90CF004}"/>
              </a:ext>
            </a:extLst>
          </p:cNvPr>
          <p:cNvSpPr>
            <a:spLocks noChangeArrowheads="1"/>
          </p:cNvSpPr>
          <p:nvPr/>
        </p:nvSpPr>
        <p:spPr bwMode="auto">
          <a:xfrm>
            <a:off x="6632675" y="2927737"/>
            <a:ext cx="2243668"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667" kern="0" dirty="0">
                <a:solidFill>
                  <a:schemeClr val="bg1"/>
                </a:solidFill>
                <a:cs typeface="+mn-ea"/>
                <a:sym typeface="+mn-lt"/>
              </a:rPr>
              <a:t>升旗仪式</a:t>
            </a:r>
          </a:p>
        </p:txBody>
      </p:sp>
      <p:sp>
        <p:nvSpPr>
          <p:cNvPr id="28" name="TextBox 18">
            <a:extLst>
              <a:ext uri="{FF2B5EF4-FFF2-40B4-BE49-F238E27FC236}">
                <a16:creationId xmlns:a16="http://schemas.microsoft.com/office/drawing/2014/main" id="{AB26C1A0-2AC6-48A3-B410-B5F2B314BA4F}"/>
              </a:ext>
            </a:extLst>
          </p:cNvPr>
          <p:cNvSpPr>
            <a:spLocks noChangeArrowheads="1"/>
          </p:cNvSpPr>
          <p:nvPr/>
        </p:nvSpPr>
        <p:spPr bwMode="auto">
          <a:xfrm>
            <a:off x="3292105" y="5079121"/>
            <a:ext cx="2243665"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667" kern="0" dirty="0">
                <a:solidFill>
                  <a:schemeClr val="bg1"/>
                </a:solidFill>
                <a:cs typeface="+mn-ea"/>
                <a:sym typeface="+mn-lt"/>
              </a:rPr>
              <a:t>尊师重道礼仪</a:t>
            </a:r>
          </a:p>
        </p:txBody>
      </p:sp>
      <p:sp>
        <p:nvSpPr>
          <p:cNvPr id="29" name="TextBox 19">
            <a:extLst>
              <a:ext uri="{FF2B5EF4-FFF2-40B4-BE49-F238E27FC236}">
                <a16:creationId xmlns:a16="http://schemas.microsoft.com/office/drawing/2014/main" id="{37F7683E-6C2B-448F-A5EB-1BD601507A86}"/>
              </a:ext>
            </a:extLst>
          </p:cNvPr>
          <p:cNvSpPr>
            <a:spLocks noChangeArrowheads="1"/>
          </p:cNvSpPr>
          <p:nvPr/>
        </p:nvSpPr>
        <p:spPr bwMode="auto">
          <a:xfrm>
            <a:off x="6074646" y="5056020"/>
            <a:ext cx="2243668"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667" kern="0" dirty="0">
                <a:solidFill>
                  <a:schemeClr val="bg1"/>
                </a:solidFill>
                <a:cs typeface="+mn-ea"/>
                <a:sym typeface="+mn-lt"/>
              </a:rPr>
              <a:t>客人来访礼仪</a:t>
            </a:r>
          </a:p>
        </p:txBody>
      </p:sp>
      <p:sp>
        <p:nvSpPr>
          <p:cNvPr id="30" name="TextBox 20">
            <a:extLst>
              <a:ext uri="{FF2B5EF4-FFF2-40B4-BE49-F238E27FC236}">
                <a16:creationId xmlns:a16="http://schemas.microsoft.com/office/drawing/2014/main" id="{92A5A973-3326-439B-ACE5-79FE7FD1BC81}"/>
              </a:ext>
            </a:extLst>
          </p:cNvPr>
          <p:cNvSpPr>
            <a:spLocks noChangeArrowheads="1"/>
          </p:cNvSpPr>
          <p:nvPr/>
        </p:nvSpPr>
        <p:spPr bwMode="auto">
          <a:xfrm>
            <a:off x="4709581" y="2927737"/>
            <a:ext cx="2138848"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667" kern="0" dirty="0">
                <a:solidFill>
                  <a:schemeClr val="bg1"/>
                </a:solidFill>
                <a:cs typeface="+mn-ea"/>
                <a:sym typeface="+mn-lt"/>
              </a:rPr>
              <a:t>课堂礼仪</a:t>
            </a:r>
          </a:p>
        </p:txBody>
      </p:sp>
      <p:sp>
        <p:nvSpPr>
          <p:cNvPr id="31" name="TextBox 21">
            <a:extLst>
              <a:ext uri="{FF2B5EF4-FFF2-40B4-BE49-F238E27FC236}">
                <a16:creationId xmlns:a16="http://schemas.microsoft.com/office/drawing/2014/main" id="{97F8DECD-86CE-4445-A378-F9FB3648917A}"/>
              </a:ext>
            </a:extLst>
          </p:cNvPr>
          <p:cNvSpPr>
            <a:spLocks noChangeArrowheads="1"/>
          </p:cNvSpPr>
          <p:nvPr/>
        </p:nvSpPr>
        <p:spPr bwMode="auto">
          <a:xfrm>
            <a:off x="2842532" y="2930438"/>
            <a:ext cx="1921935"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667" kern="0" dirty="0">
                <a:solidFill>
                  <a:schemeClr val="bg1"/>
                </a:solidFill>
                <a:cs typeface="+mn-ea"/>
                <a:sym typeface="+mn-lt"/>
              </a:rPr>
              <a:t>自尊礼仪</a:t>
            </a:r>
          </a:p>
        </p:txBody>
      </p:sp>
      <p:sp>
        <p:nvSpPr>
          <p:cNvPr id="32" name="右大括号 31"/>
          <p:cNvSpPr/>
          <p:nvPr/>
        </p:nvSpPr>
        <p:spPr>
          <a:xfrm>
            <a:off x="8930362" y="2536180"/>
            <a:ext cx="345840" cy="2930273"/>
          </a:xfrm>
          <a:prstGeom prst="rightBrace">
            <a:avLst>
              <a:gd name="adj1" fmla="val 26420"/>
              <a:gd name="adj2" fmla="val 5195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pic>
        <p:nvPicPr>
          <p:cNvPr id="5" name="图片 4">
            <a:extLst>
              <a:ext uri="{FF2B5EF4-FFF2-40B4-BE49-F238E27FC236}">
                <a16:creationId xmlns:a16="http://schemas.microsoft.com/office/drawing/2014/main" id="{7A7C53A5-3946-441C-95ED-4161D37D81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57200" y="2552700"/>
            <a:ext cx="4343400" cy="4343400"/>
          </a:xfrm>
          <a:prstGeom prst="rect">
            <a:avLst/>
          </a:prstGeom>
        </p:spPr>
      </p:pic>
    </p:spTree>
    <p:extLst>
      <p:ext uri="{BB962C8B-B14F-4D97-AF65-F5344CB8AC3E}">
        <p14:creationId xmlns:p14="http://schemas.microsoft.com/office/powerpoint/2010/main" val="153885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p:cBhvr>
                                        <p:cTn id="9" dur="500"/>
                                        <p:tgtEl>
                                          <p:spTgt spid="1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p:cBhvr>
                                        <p:cTn id="19" dur="500"/>
                                        <p:tgtEl>
                                          <p:spTgt spid="2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p:cBhvr>
                                        <p:cTn id="23" dur="500"/>
                                        <p:tgtEl>
                                          <p:spTgt spid="2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p:cBhvr>
                                        <p:cTn id="27" dur="500"/>
                                        <p:tgtEl>
                                          <p:spTgt spid="2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p:cBhvr>
                                        <p:cTn id="31" dur="500"/>
                                        <p:tgtEl>
                                          <p:spTgt spid="3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utoUpdateAnimBg="0"/>
      <p:bldP spid="16" grpId="0"/>
      <p:bldP spid="27" grpId="0" bldLvl="0" autoUpdateAnimBg="0"/>
      <p:bldP spid="28" grpId="0" bldLvl="0" autoUpdateAnimBg="0"/>
      <p:bldP spid="29" grpId="0" bldLvl="0" autoUpdateAnimBg="0"/>
      <p:bldP spid="30" grpId="0" bldLvl="0" autoUpdateAnimBg="0"/>
      <p:bldP spid="31" grpId="0" bldLvl="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heme/theme1.xml><?xml version="1.0" encoding="utf-8"?>
<a:theme xmlns:a="http://schemas.openxmlformats.org/drawingml/2006/main" name="第一PPT，www.1ppt.com">
  <a:themeElements>
    <a:clrScheme name="自定义 23">
      <a:dk1>
        <a:srgbClr val="000000"/>
      </a:dk1>
      <a:lt1>
        <a:srgbClr val="FFFFFF"/>
      </a:lt1>
      <a:dk2>
        <a:srgbClr val="44546A"/>
      </a:dk2>
      <a:lt2>
        <a:srgbClr val="E7E6E6"/>
      </a:lt2>
      <a:accent1>
        <a:srgbClr val="C00000"/>
      </a:accent1>
      <a:accent2>
        <a:srgbClr val="FF0000"/>
      </a:accent2>
      <a:accent3>
        <a:srgbClr val="C00000"/>
      </a:accent3>
      <a:accent4>
        <a:srgbClr val="FF0000"/>
      </a:accent4>
      <a:accent5>
        <a:srgbClr val="C00000"/>
      </a:accent5>
      <a:accent6>
        <a:srgbClr val="FF0000"/>
      </a:accent6>
      <a:hlink>
        <a:srgbClr val="3A3838"/>
      </a:hlink>
      <a:folHlink>
        <a:srgbClr val="869FB7"/>
      </a:folHlink>
    </a:clrScheme>
    <a:fontScheme name="mmfij4xv">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1052</Words>
  <Application>Microsoft Office PowerPoint</Application>
  <PresentationFormat>宽屏</PresentationFormat>
  <Paragraphs>140</Paragraphs>
  <Slides>21</Slides>
  <Notes>1</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21</vt:i4>
      </vt:variant>
    </vt:vector>
  </HeadingPairs>
  <TitlesOfParts>
    <vt:vector size="28" baseType="lpstr">
      <vt:lpstr>宋体</vt: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cp:keywords/>
  <dc:description>www.ppt818.com-提供资源下载</dc:description>
  <cp:lastModifiedBy/>
  <cp:revision>1</cp:revision>
  <dcterms:created xsi:type="dcterms:W3CDTF">2021-02-24T02:24:10Z</dcterms:created>
  <dcterms:modified xsi:type="dcterms:W3CDTF">2023-04-17T04:44:46Z</dcterms:modified>
</cp:coreProperties>
</file>