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theme/themeOverride5.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theme/themeOverride7.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8.xml" ContentType="application/vnd.openxmlformats-officedocument.presentationml.notesSlide+xml"/>
  <Override PartName="/ppt/theme/themeOverride8.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9.xml" ContentType="application/vnd.openxmlformats-officedocument.presentationml.notesSlide+xml"/>
  <Override PartName="/ppt/theme/themeOverride9.xml" ContentType="application/vnd.openxmlformats-officedocument.themeOverr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0.xml" ContentType="application/vnd.openxmlformats-officedocument.presentationml.notesSlide+xml"/>
  <Override PartName="/ppt/theme/themeOverride10.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2.xml" ContentType="application/vnd.openxmlformats-officedocument.presentationml.notesSlide+xml"/>
  <Override PartName="/ppt/theme/themeOverride12.xml" ContentType="application/vnd.openxmlformats-officedocument.themeOverr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3.xml" ContentType="application/vnd.openxmlformats-officedocument.presentationml.notesSlide+xml"/>
  <Override PartName="/ppt/theme/themeOverride13.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4.xml" ContentType="application/vnd.openxmlformats-officedocument.presentationml.notesSlide+xml"/>
  <Override PartName="/ppt/theme/themeOverride14.xml" ContentType="application/vnd.openxmlformats-officedocument.themeOverr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5.xml" ContentType="application/vnd.openxmlformats-officedocument.presentationml.notesSlide+xml"/>
  <Override PartName="/ppt/theme/themeOverride15.xml" ContentType="application/vnd.openxmlformats-officedocument.themeOverr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6.xml" ContentType="application/vnd.openxmlformats-officedocument.presentationml.notesSlide+xml"/>
  <Override PartName="/ppt/theme/themeOverride16.xml" ContentType="application/vnd.openxmlformats-officedocument.themeOverr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7.xml" ContentType="application/vnd.openxmlformats-officedocument.presentationml.notesSlide+xml"/>
  <Override PartName="/ppt/theme/themeOverride17.xml" ContentType="application/vnd.openxmlformats-officedocument.themeOverr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8.xml" ContentType="application/vnd.openxmlformats-officedocument.presentationml.notesSlide+xml"/>
  <Override PartName="/ppt/theme/themeOverride18.xml" ContentType="application/vnd.openxmlformats-officedocument.themeOverr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19.xml" ContentType="application/vnd.openxmlformats-officedocument.presentationml.notesSlide+xml"/>
  <Override PartName="/ppt/theme/themeOverride19.xml" ContentType="application/vnd.openxmlformats-officedocument.themeOverr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0.xml" ContentType="application/vnd.openxmlformats-officedocument.presentationml.notesSlide+xml"/>
  <Override PartName="/ppt/theme/themeOverride20.xml" ContentType="application/vnd.openxmlformats-officedocument.themeOverr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21.xml" ContentType="application/vnd.openxmlformats-officedocument.presentationml.notesSlide+xml"/>
  <Override PartName="/ppt/theme/themeOverride21.xml" ContentType="application/vnd.openxmlformats-officedocument.themeOverr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22.xml" ContentType="application/vnd.openxmlformats-officedocument.presentationml.notesSlide+xml"/>
  <Override PartName="/ppt/theme/themeOverride22.xml" ContentType="application/vnd.openxmlformats-officedocument.themeOverr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23.xml" ContentType="application/vnd.openxmlformats-officedocument.presentationml.notesSlide+xml"/>
  <Override PartName="/ppt/theme/themeOverride23.xml" ContentType="application/vnd.openxmlformats-officedocument.themeOverr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24.xml" ContentType="application/vnd.openxmlformats-officedocument.presentationml.notesSlide+xml"/>
  <Override PartName="/ppt/theme/themeOverride24.xml" ContentType="application/vnd.openxmlformats-officedocument.themeOverr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25.xml" ContentType="application/vnd.openxmlformats-officedocument.presentationml.notesSlide+xml"/>
  <Override PartName="/ppt/theme/themeOverride25.xml" ContentType="application/vnd.openxmlformats-officedocument.themeOverr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26.xml" ContentType="application/vnd.openxmlformats-officedocument.presentationml.notesSlide+xml"/>
  <Override PartName="/ppt/theme/themeOverride26.xml" ContentType="application/vnd.openxmlformats-officedocument.themeOverr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27.xml" ContentType="application/vnd.openxmlformats-officedocument.presentationml.notesSlide+xml"/>
  <Override PartName="/ppt/theme/themeOverride27.xml" ContentType="application/vnd.openxmlformats-officedocument.themeOverr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28.xml" ContentType="application/vnd.openxmlformats-officedocument.presentationml.notesSlide+xml"/>
  <Override PartName="/ppt/theme/themeOverride28.xml" ContentType="application/vnd.openxmlformats-officedocument.themeOverr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29.xml" ContentType="application/vnd.openxmlformats-officedocument.presentationml.notesSlide+xml"/>
  <Override PartName="/ppt/theme/themeOverride29.xml" ContentType="application/vnd.openxmlformats-officedocument.themeOverr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30.xml" ContentType="application/vnd.openxmlformats-officedocument.presentationml.notesSlide+xml"/>
  <Override PartName="/ppt/theme/themeOverride30.xml" ContentType="application/vnd.openxmlformats-officedocument.themeOverr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31.xml" ContentType="application/vnd.openxmlformats-officedocument.presentationml.notesSlide+xml"/>
  <Override PartName="/ppt/theme/themeOverride31.xml" ContentType="application/vnd.openxmlformats-officedocument.themeOverr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32.xml" ContentType="application/vnd.openxmlformats-officedocument.presentationml.notesSlide+xml"/>
  <Override PartName="/ppt/theme/themeOverride32.xml" ContentType="application/vnd.openxmlformats-officedocument.themeOverr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33.xml" ContentType="application/vnd.openxmlformats-officedocument.presentationml.notesSlide+xml"/>
  <Override PartName="/ppt/theme/themeOverride33.xml" ContentType="application/vnd.openxmlformats-officedocument.themeOverr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34.xml" ContentType="application/vnd.openxmlformats-officedocument.presentationml.notesSlide+xml"/>
  <Override PartName="/ppt/theme/themeOverride34.xml" ContentType="application/vnd.openxmlformats-officedocument.themeOverr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35.xml" ContentType="application/vnd.openxmlformats-officedocument.presentationml.notesSlide+xml"/>
  <Override PartName="/ppt/theme/themeOverride35.xml" ContentType="application/vnd.openxmlformats-officedocument.themeOverr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notesSlides/notesSlide36.xml" ContentType="application/vnd.openxmlformats-officedocument.presentationml.notesSlide+xml"/>
  <Override PartName="/ppt/theme/themeOverride36.xml" ContentType="application/vnd.openxmlformats-officedocument.themeOverr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notesSlides/notesSlide37.xml" ContentType="application/vnd.openxmlformats-officedocument.presentationml.notesSlide+xml"/>
  <Override PartName="/ppt/theme/themeOverride37.xml" ContentType="application/vnd.openxmlformats-officedocument.themeOverr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38.xml" ContentType="application/vnd.openxmlformats-officedocument.presentationml.notesSlide+xml"/>
  <Override PartName="/ppt/theme/themeOverride38.xml" ContentType="application/vnd.openxmlformats-officedocument.themeOverr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39.xml" ContentType="application/vnd.openxmlformats-officedocument.presentationml.notesSlide+xml"/>
  <Override PartName="/ppt/theme/themeOverride39.xml" ContentType="application/vnd.openxmlformats-officedocument.themeOverrid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notesSlides/notesSlide40.xml" ContentType="application/vnd.openxmlformats-officedocument.presentationml.notesSlide+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 id="2147483989" r:id="rId2"/>
  </p:sldMasterIdLst>
  <p:notesMasterIdLst>
    <p:notesMasterId r:id="rId44"/>
  </p:notesMasterIdLst>
  <p:sldIdLst>
    <p:sldId id="964" r:id="rId3"/>
    <p:sldId id="1234" r:id="rId4"/>
    <p:sldId id="1251" r:id="rId5"/>
    <p:sldId id="1252" r:id="rId6"/>
    <p:sldId id="1284" r:id="rId7"/>
    <p:sldId id="1286" r:id="rId8"/>
    <p:sldId id="1287" r:id="rId9"/>
    <p:sldId id="1288" r:id="rId10"/>
    <p:sldId id="1291" r:id="rId11"/>
    <p:sldId id="1292" r:id="rId12"/>
    <p:sldId id="1293" r:id="rId13"/>
    <p:sldId id="1294" r:id="rId14"/>
    <p:sldId id="1289" r:id="rId15"/>
    <p:sldId id="1290" r:id="rId16"/>
    <p:sldId id="1295" r:id="rId17"/>
    <p:sldId id="1296" r:id="rId18"/>
    <p:sldId id="1362" r:id="rId19"/>
    <p:sldId id="1257" r:id="rId20"/>
    <p:sldId id="1303" r:id="rId21"/>
    <p:sldId id="1304" r:id="rId22"/>
    <p:sldId id="1305" r:id="rId23"/>
    <p:sldId id="1306" r:id="rId24"/>
    <p:sldId id="1300" r:id="rId25"/>
    <p:sldId id="1307" r:id="rId26"/>
    <p:sldId id="1308" r:id="rId27"/>
    <p:sldId id="1309" r:id="rId28"/>
    <p:sldId id="1363" r:id="rId29"/>
    <p:sldId id="1259" r:id="rId30"/>
    <p:sldId id="1313" r:id="rId31"/>
    <p:sldId id="1314" r:id="rId32"/>
    <p:sldId id="1315" r:id="rId33"/>
    <p:sldId id="1364" r:id="rId34"/>
    <p:sldId id="1318" r:id="rId35"/>
    <p:sldId id="1319" r:id="rId36"/>
    <p:sldId id="1321" r:id="rId37"/>
    <p:sldId id="1326" r:id="rId38"/>
    <p:sldId id="1327" r:id="rId39"/>
    <p:sldId id="1331" r:id="rId40"/>
    <p:sldId id="1332" r:id="rId41"/>
    <p:sldId id="1333" r:id="rId42"/>
    <p:sldId id="1366" r:id="rId43"/>
  </p:sldIdLst>
  <p:sldSz cx="12192000" cy="6858000"/>
  <p:notesSz cx="6858000" cy="9144000"/>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2F3"/>
    <a:srgbClr val="F9842B"/>
    <a:srgbClr val="FFCC82"/>
    <a:srgbClr val="F27F75"/>
    <a:srgbClr val="F9852C"/>
    <a:srgbClr val="F1B300"/>
    <a:srgbClr val="FBA60D"/>
    <a:srgbClr val="4A66A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5D513-5D28-404B-A39C-AA80BD785791}"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85DA3-FF79-4300-8084-9FE97C89C014}" type="slidenum">
              <a:rPr lang="zh-CN" altLang="en-US" smtClean="0"/>
              <a:t>‹#›</a:t>
            </a:fld>
            <a:endParaRPr lang="zh-CN" altLang="en-US"/>
          </a:p>
        </p:txBody>
      </p:sp>
    </p:spTree>
    <p:extLst>
      <p:ext uri="{BB962C8B-B14F-4D97-AF65-F5344CB8AC3E}">
        <p14:creationId xmlns:p14="http://schemas.microsoft.com/office/powerpoint/2010/main" val="240378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1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05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20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17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88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03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94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66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17</a:t>
            </a:fld>
            <a:endParaRPr kumimoji="0" 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157343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34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04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58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870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72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41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54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702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7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27</a:t>
            </a:fld>
            <a:endParaRPr kumimoji="0" 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864379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70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51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00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73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113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32</a:t>
            </a:fld>
            <a:endParaRPr kumimoji="0" 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10868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232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6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369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957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617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521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72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844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7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15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4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7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3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28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0" fontAlgn="auto" latinLnBrk="0" hangingPunct="0">
              <a:lnSpc>
                <a:spcPct val="100000"/>
              </a:lnSpc>
              <a:spcBef>
                <a:spcPts val="0"/>
              </a:spcBef>
              <a:spcAft>
                <a:spcPts val="0"/>
              </a:spcAft>
              <a:buClrTx/>
              <a:buSzTx/>
              <a:buFontTx/>
              <a:buNone/>
              <a:tabLst/>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170" rtl="0" eaLnBrk="0" fontAlgn="auto" latinLnBrk="0" hangingPunct="0">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05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dk1"/>
        </a:solidFill>
        <a:effectLst/>
      </p:bgPr>
    </p:bg>
    <p:spTree>
      <p:nvGrpSpPr>
        <p:cNvPr id="1" name="Shape 937"/>
        <p:cNvGrpSpPr/>
        <p:nvPr/>
      </p:nvGrpSpPr>
      <p:grpSpPr>
        <a:xfrm>
          <a:off x="0" y="0"/>
          <a:ext cx="0" cy="0"/>
          <a:chOff x="0" y="0"/>
          <a:chExt cx="0" cy="0"/>
        </a:xfrm>
      </p:grpSpPr>
      <p:grpSp>
        <p:nvGrpSpPr>
          <p:cNvPr id="938" name="Google Shape;938;p26"/>
          <p:cNvGrpSpPr/>
          <p:nvPr/>
        </p:nvGrpSpPr>
        <p:grpSpPr>
          <a:xfrm>
            <a:off x="34" y="-14200"/>
            <a:ext cx="12191932" cy="6877957"/>
            <a:chOff x="267864" y="140547"/>
            <a:chExt cx="8608500" cy="4856400"/>
          </a:xfrm>
        </p:grpSpPr>
        <p:sp>
          <p:nvSpPr>
            <p:cNvPr id="939" name="Google Shape;939;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41" name="Google Shape;941;p26"/>
          <p:cNvGrpSpPr/>
          <p:nvPr/>
        </p:nvGrpSpPr>
        <p:grpSpPr>
          <a:xfrm rot="10800000">
            <a:off x="67" y="-14200"/>
            <a:ext cx="12191932" cy="6877957"/>
            <a:chOff x="267864" y="140547"/>
            <a:chExt cx="8608500" cy="4856400"/>
          </a:xfrm>
        </p:grpSpPr>
        <p:sp>
          <p:nvSpPr>
            <p:cNvPr id="942" name="Google Shape;942;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18905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72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4394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0680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6945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567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0094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7565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TextBox 3"/>
          <p:cNvSpPr txBox="1"/>
          <p:nvPr userDrawn="1"/>
        </p:nvSpPr>
        <p:spPr>
          <a:xfrm>
            <a:off x="421804" y="6360139"/>
            <a:ext cx="1224136" cy="123111"/>
          </a:xfrm>
          <a:prstGeom prst="rect">
            <a:avLst/>
          </a:prstGeom>
          <a:noFill/>
        </p:spPr>
        <p:txBody>
          <a:bodyPr wrap="square" rtlCol="0">
            <a:spAutoFit/>
          </a:bodyPr>
          <a:lstStyle/>
          <a:p>
            <a:pPr>
              <a:lnSpc>
                <a:spcPct val="200000"/>
              </a:lnSpc>
              <a:buClrTx/>
              <a:buFontTx/>
              <a:buNone/>
            </a:pPr>
            <a:r>
              <a:rPr lang="en-US" altLang="zh-CN" sz="100" kern="12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kern="1200" dirty="0" smtClean="0">
                <a:solidFill>
                  <a:prstClr val="black"/>
                </a:solidFill>
                <a:latin typeface="微软雅黑" panose="020B0503020204020204" pitchFamily="34" charset="-122"/>
                <a:ea typeface="微软雅黑" panose="020B0503020204020204" pitchFamily="34" charset="-122"/>
                <a:cs typeface="+mn-cs"/>
                <a:hlinkClick r:id="rId2"/>
              </a:rPr>
              <a:t>下载</a:t>
            </a:r>
            <a:r>
              <a:rPr lang="zh-CN" altLang="en-US" sz="100" kern="1200" dirty="0" smtClean="0">
                <a:solidFill>
                  <a:prstClr val="black"/>
                </a:solidFill>
                <a:latin typeface="微软雅黑" panose="020B0503020204020204" pitchFamily="34" charset="-122"/>
                <a:ea typeface="微软雅黑" panose="020B0503020204020204" pitchFamily="34" charset="-122"/>
                <a:cs typeface="+mn-cs"/>
              </a:rPr>
              <a:t> </a:t>
            </a:r>
            <a:r>
              <a:rPr lang="en-US" altLang="zh-CN" sz="100" kern="1200" dirty="0">
                <a:solidFill>
                  <a:prstClr val="black"/>
                </a:solidFill>
                <a:latin typeface="微软雅黑" panose="020B0503020204020204" pitchFamily="34" charset="-122"/>
                <a:ea typeface="微软雅黑" panose="020B0503020204020204" pitchFamily="34" charset="-122"/>
                <a:cs typeface="+mn-cs"/>
              </a:rPr>
              <a:t>http://</a:t>
            </a:r>
            <a:r>
              <a:rPr lang="en-US" altLang="zh-CN" sz="100" kern="1200" dirty="0" smtClean="0">
                <a:solidFill>
                  <a:prstClr val="black"/>
                </a:solidFill>
                <a:latin typeface="微软雅黑" panose="020B0503020204020204" pitchFamily="34" charset="-122"/>
                <a:ea typeface="微软雅黑" panose="020B0503020204020204" pitchFamily="34" charset="-122"/>
                <a:cs typeface="+mn-cs"/>
              </a:rPr>
              <a:t>www.ypppt.com/xiazai</a:t>
            </a:r>
            <a:r>
              <a:rPr lang="en-US" altLang="zh-CN" sz="100" kern="1200" dirty="0">
                <a:solidFill>
                  <a:prstClr val="black"/>
                </a:solidFill>
                <a:latin typeface="微软雅黑" panose="020B0503020204020204" pitchFamily="34" charset="-122"/>
                <a:ea typeface="微软雅黑" panose="020B0503020204020204" pitchFamily="34" charset="-122"/>
                <a:cs typeface="+mn-cs"/>
              </a:rPr>
              <a:t>/</a:t>
            </a:r>
            <a:endParaRPr lang="en-US" altLang="zh-CN" sz="100" kern="1200" dirty="0" smtClean="0">
              <a:solidFill>
                <a:prstClr val="black"/>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5229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408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4175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944"/>
        <p:cNvGrpSpPr/>
        <p:nvPr/>
      </p:nvGrpSpPr>
      <p:grpSpPr>
        <a:xfrm>
          <a:off x="0" y="0"/>
          <a:ext cx="0" cy="0"/>
          <a:chOff x="0" y="0"/>
          <a:chExt cx="0" cy="0"/>
        </a:xfrm>
      </p:grpSpPr>
    </p:spTree>
    <p:extLst>
      <p:ext uri="{BB962C8B-B14F-4D97-AF65-F5344CB8AC3E}">
        <p14:creationId xmlns:p14="http://schemas.microsoft.com/office/powerpoint/2010/main" val="355451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a:buClrTx/>
              <a:buFontTx/>
              <a:buNone/>
            </a:pPr>
            <a:fld id="{2E3AAC11-D570-4EA9-AFC0-30FB72BA45EB}" type="datetimeFigureOut">
              <a:rPr lang="zh-CN" altLang="en-US" sz="1800" kern="1200" smtClean="0">
                <a:solidFill>
                  <a:prstClr val="black"/>
                </a:solidFill>
                <a:latin typeface="Calibri"/>
                <a:ea typeface="宋体"/>
                <a:cs typeface="+mn-cs"/>
              </a:rPr>
              <a:pPr>
                <a:buClrTx/>
                <a:buFontTx/>
                <a:buNone/>
              </a:pPr>
              <a:t>2023-04-17</a:t>
            </a:fld>
            <a:endParaRPr lang="zh-CN" altLang="en-US" sz="1800" kern="1200">
              <a:solidFill>
                <a:prstClr val="black"/>
              </a:solidFill>
              <a:latin typeface="Calibri"/>
              <a:ea typeface="宋体"/>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a:buClrTx/>
              <a:buFontTx/>
              <a:buNone/>
            </a:pPr>
            <a:endParaRPr lang="zh-CN" altLang="en-US" sz="1800" kern="12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a:buClrTx/>
              <a:buFontTx/>
              <a:buNone/>
            </a:pPr>
            <a:fld id="{55ECCFAA-F4FB-487C-9F1E-C8836D0C3DC9}" type="slidenum">
              <a:rPr lang="zh-CN" altLang="en-US" sz="1800" kern="1200" smtClean="0">
                <a:solidFill>
                  <a:prstClr val="black"/>
                </a:solidFill>
                <a:latin typeface="Calibri"/>
                <a:ea typeface="宋体"/>
                <a:cs typeface="+mn-cs"/>
              </a:rPr>
              <a:pPr>
                <a:buClrTx/>
                <a:buFontTx/>
                <a:buNone/>
              </a:pPr>
              <a:t>‹#›</a:t>
            </a:fld>
            <a:endParaRPr lang="zh-CN" altLang="en-US" sz="1800" kern="1200">
              <a:solidFill>
                <a:prstClr val="black"/>
              </a:solidFill>
              <a:latin typeface="Calibri"/>
              <a:ea typeface="宋体"/>
              <a:cs typeface="+mn-cs"/>
            </a:endParaRPr>
          </a:p>
        </p:txBody>
      </p:sp>
    </p:spTree>
    <p:extLst>
      <p:ext uri="{BB962C8B-B14F-4D97-AF65-F5344CB8AC3E}">
        <p14:creationId xmlns:p14="http://schemas.microsoft.com/office/powerpoint/2010/main" val="87740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a:buClrTx/>
              <a:buFontTx/>
              <a:buNone/>
            </a:pPr>
            <a:fld id="{2E3AAC11-D570-4EA9-AFC0-30FB72BA45EB}" type="datetimeFigureOut">
              <a:rPr lang="zh-CN" altLang="en-US" sz="1800" kern="1200" smtClean="0">
                <a:solidFill>
                  <a:prstClr val="black"/>
                </a:solidFill>
                <a:latin typeface="Calibri"/>
                <a:ea typeface="宋体"/>
                <a:cs typeface="+mn-cs"/>
              </a:rPr>
              <a:pPr>
                <a:buClrTx/>
                <a:buFontTx/>
                <a:buNone/>
              </a:pPr>
              <a:t>2023-04-17</a:t>
            </a:fld>
            <a:endParaRPr lang="zh-CN" altLang="en-US" sz="1800" kern="1200">
              <a:solidFill>
                <a:prstClr val="black"/>
              </a:solidFill>
              <a:latin typeface="Calibri"/>
              <a:ea typeface="宋体"/>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a:buClrTx/>
              <a:buFontTx/>
              <a:buNone/>
            </a:pPr>
            <a:endParaRPr lang="zh-CN" altLang="en-US" sz="1800" kern="12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a:buClrTx/>
              <a:buFontTx/>
              <a:buNone/>
            </a:pPr>
            <a:fld id="{55ECCFAA-F4FB-487C-9F1E-C8836D0C3DC9}" type="slidenum">
              <a:rPr lang="zh-CN" altLang="en-US" sz="1800" kern="1200" smtClean="0">
                <a:solidFill>
                  <a:prstClr val="black"/>
                </a:solidFill>
                <a:latin typeface="Calibri"/>
                <a:ea typeface="宋体"/>
                <a:cs typeface="+mn-cs"/>
              </a:rPr>
              <a:pPr>
                <a:buClrTx/>
                <a:buFontTx/>
                <a:buNone/>
              </a:pPr>
              <a:t>‹#›</a:t>
            </a:fld>
            <a:endParaRPr lang="zh-CN" altLang="en-US" sz="1800" kern="1200">
              <a:solidFill>
                <a:prstClr val="black"/>
              </a:solidFill>
              <a:latin typeface="Calibri"/>
              <a:ea typeface="宋体"/>
              <a:cs typeface="+mn-cs"/>
            </a:endParaRPr>
          </a:p>
        </p:txBody>
      </p:sp>
    </p:spTree>
    <p:extLst>
      <p:ext uri="{BB962C8B-B14F-4D97-AF65-F5344CB8AC3E}">
        <p14:creationId xmlns:p14="http://schemas.microsoft.com/office/powerpoint/2010/main" val="2930175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25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5"/>
        <p:cNvGrpSpPr/>
        <p:nvPr/>
      </p:nvGrpSpPr>
      <p:grpSpPr>
        <a:xfrm>
          <a:off x="0" y="0"/>
          <a:ext cx="0" cy="0"/>
          <a:chOff x="0" y="0"/>
          <a:chExt cx="0" cy="0"/>
        </a:xfrm>
      </p:grpSpPr>
    </p:spTree>
    <p:extLst>
      <p:ext uri="{BB962C8B-B14F-4D97-AF65-F5344CB8AC3E}">
        <p14:creationId xmlns:p14="http://schemas.microsoft.com/office/powerpoint/2010/main" val="235639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C9E60F58-3108-4415-857A-6D0360DF626E}" type="datetimeFigureOut">
              <a:rPr lang="zh-CN" altLang="en-US" smtClean="0"/>
              <a:t>2023-04-17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t>‹#›</a:t>
            </a:fld>
            <a:endParaRPr lang="zh-CN" altLang="en-US"/>
          </a:p>
        </p:txBody>
      </p:sp>
      <p:sp>
        <p:nvSpPr>
          <p:cNvPr id="3" name="KSO_CT2"/>
          <p:cNvSpPr>
            <a:spLocks noGrp="1"/>
          </p:cNvSpPr>
          <p:nvPr>
            <p:ph type="subTitle" idx="1" hasCustomPrompt="1"/>
          </p:nvPr>
        </p:nvSpPr>
        <p:spPr>
          <a:xfrm rot="19980000">
            <a:off x="2467083" y="3896311"/>
            <a:ext cx="9188868" cy="591299"/>
          </a:xfrm>
          <a:noFill/>
        </p:spPr>
        <p:txBody>
          <a:bodyPr>
            <a:noAutofit/>
          </a:bodyPr>
          <a:lstStyle>
            <a:lvl1pPr marL="0" indent="0" algn="ctr">
              <a:buNone/>
              <a:defRPr sz="2800" b="0">
                <a:solidFill>
                  <a:schemeClr val="tx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单击此处添加您的副标题</a:t>
            </a:r>
          </a:p>
        </p:txBody>
      </p:sp>
      <p:sp>
        <p:nvSpPr>
          <p:cNvPr id="7" name="KSO_CT1"/>
          <p:cNvSpPr>
            <a:spLocks noGrp="1"/>
          </p:cNvSpPr>
          <p:nvPr>
            <p:ph type="title" hasCustomPrompt="1"/>
          </p:nvPr>
        </p:nvSpPr>
        <p:spPr>
          <a:xfrm rot="19980000">
            <a:off x="1498246" y="2324830"/>
            <a:ext cx="9518580" cy="1334925"/>
          </a:xfrm>
        </p:spPr>
        <p:txBody>
          <a:bodyPr anchor="b">
            <a:noAutofit/>
          </a:bodyPr>
          <a:lstStyle>
            <a:lvl1pPr algn="ctr">
              <a:lnSpc>
                <a:spcPct val="100000"/>
              </a:lnSpc>
              <a:defRPr sz="4000" b="1" kern="1000" baseline="0">
                <a:solidFill>
                  <a:schemeClr val="bg1"/>
                </a:solidFill>
                <a:effectLst/>
                <a:latin typeface="+mj-ea"/>
                <a:ea typeface="+mj-ea"/>
              </a:defRPr>
            </a:lvl1pPr>
          </a:lstStyle>
          <a:p>
            <a:r>
              <a:rPr lang="zh-CN" altLang="en-US" dirty="0"/>
              <a:t>单击此处添加您的标题文字</a:t>
            </a:r>
          </a:p>
        </p:txBody>
      </p:sp>
    </p:spTree>
    <p:extLst>
      <p:ext uri="{BB962C8B-B14F-4D97-AF65-F5344CB8AC3E}">
        <p14:creationId xmlns:p14="http://schemas.microsoft.com/office/powerpoint/2010/main" val="33109388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65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tx1"/>
        </a:solidFill>
        <a:effectLst/>
      </p:bgPr>
    </p:bg>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13D0CE79-49FB-443D-BEF8-6B709DE8FD0C}" type="datetimeFigureOut">
              <a:rPr lang="zh-CN" altLang="en-US" smtClean="0"/>
              <a:t>2023-04-17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215764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9848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6256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0395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127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Bellota"/>
              <a:buNone/>
              <a:defRPr sz="2400" b="1">
                <a:solidFill>
                  <a:schemeClr val="lt1"/>
                </a:solidFill>
                <a:latin typeface="Bellota"/>
                <a:ea typeface="Bellota"/>
                <a:cs typeface="Bellota"/>
                <a:sym typeface="Bellota"/>
              </a:defRPr>
            </a:lvl1pPr>
            <a:lvl2pPr lvl="1">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2pPr>
            <a:lvl3pPr lvl="2">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3pPr>
            <a:lvl4pPr lvl="3">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4pPr>
            <a:lvl5pPr lvl="4">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5pPr>
            <a:lvl6pPr lvl="5">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6pPr>
            <a:lvl7pPr lvl="6">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7pPr>
            <a:lvl8pPr lvl="7">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8pPr>
            <a:lvl9pPr lvl="8">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349670926"/>
      </p:ext>
    </p:extLst>
  </p:cSld>
  <p:clrMap bg1="lt1" tx1="dk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0248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notesSlide" Target="../notesSlides/notesSlide10.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slideLayout" Target="../slideLayouts/slideLayout5.xml"/><Relationship Id="rId2" Type="http://schemas.openxmlformats.org/officeDocument/2006/relationships/tags" Target="../tags/tag118.xml"/><Relationship Id="rId1" Type="http://schemas.openxmlformats.org/officeDocument/2006/relationships/themeOverride" Target="../theme/themeOverride9.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slideLayout" Target="../slideLayouts/slideLayout5.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 Type="http://schemas.openxmlformats.org/officeDocument/2006/relationships/themeOverride" Target="../theme/themeOverride10.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image" Target="../media/image8.png"/><Relationship Id="rId2" Type="http://schemas.openxmlformats.org/officeDocument/2006/relationships/tags" Target="../tags/tag139.xml"/><Relationship Id="rId16" Type="http://schemas.openxmlformats.org/officeDocument/2006/relationships/notesSlide" Target="../notesSlides/notesSlide12.xml"/><Relationship Id="rId1" Type="http://schemas.openxmlformats.org/officeDocument/2006/relationships/themeOverride" Target="../theme/themeOverride11.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slideLayout" Target="../slideLayouts/slideLayout5.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s>
</file>

<file path=ppt/slides/_rels/slide13.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9.png"/><Relationship Id="rId2" Type="http://schemas.openxmlformats.org/officeDocument/2006/relationships/tags" Target="../tags/tag152.xml"/><Relationship Id="rId1" Type="http://schemas.openxmlformats.org/officeDocument/2006/relationships/themeOverride" Target="../theme/themeOverride12.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154.xml"/></Relationships>
</file>

<file path=ppt/slides/_rels/slide14.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slideLayout" Target="../slideLayouts/slideLayout5.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 Type="http://schemas.openxmlformats.org/officeDocument/2006/relationships/themeOverride" Target="../theme/themeOverride13.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67.xml"/><Relationship Id="rId7" Type="http://schemas.openxmlformats.org/officeDocument/2006/relationships/slideLayout" Target="../slideLayouts/slideLayout5.xml"/><Relationship Id="rId2" Type="http://schemas.openxmlformats.org/officeDocument/2006/relationships/tags" Target="../tags/tag166.xml"/><Relationship Id="rId1" Type="http://schemas.openxmlformats.org/officeDocument/2006/relationships/themeOverride" Target="../theme/themeOverride14.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9" Type="http://schemas.openxmlformats.org/officeDocument/2006/relationships/tags" Target="../tags/tag208.xml"/><Relationship Id="rId21" Type="http://schemas.openxmlformats.org/officeDocument/2006/relationships/tags" Target="../tags/tag190.xml"/><Relationship Id="rId34" Type="http://schemas.openxmlformats.org/officeDocument/2006/relationships/tags" Target="../tags/tag203.xml"/><Relationship Id="rId42" Type="http://schemas.openxmlformats.org/officeDocument/2006/relationships/tags" Target="../tags/tag211.xml"/><Relationship Id="rId7" Type="http://schemas.openxmlformats.org/officeDocument/2006/relationships/tags" Target="../tags/tag176.xml"/><Relationship Id="rId2" Type="http://schemas.openxmlformats.org/officeDocument/2006/relationships/tags" Target="../tags/tag171.xml"/><Relationship Id="rId16" Type="http://schemas.openxmlformats.org/officeDocument/2006/relationships/tags" Target="../tags/tag185.xml"/><Relationship Id="rId29" Type="http://schemas.openxmlformats.org/officeDocument/2006/relationships/tags" Target="../tags/tag198.xml"/><Relationship Id="rId1" Type="http://schemas.openxmlformats.org/officeDocument/2006/relationships/themeOverride" Target="../theme/themeOverride15.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tags" Target="../tags/tag201.xml"/><Relationship Id="rId37" Type="http://schemas.openxmlformats.org/officeDocument/2006/relationships/tags" Target="../tags/tag206.xml"/><Relationship Id="rId40" Type="http://schemas.openxmlformats.org/officeDocument/2006/relationships/tags" Target="../tags/tag209.xml"/><Relationship Id="rId45" Type="http://schemas.openxmlformats.org/officeDocument/2006/relationships/slideLayout" Target="../slideLayouts/slideLayout5.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tags" Target="../tags/tag197.xml"/><Relationship Id="rId36" Type="http://schemas.openxmlformats.org/officeDocument/2006/relationships/tags" Target="../tags/tag205.xml"/><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tags" Target="../tags/tag200.xml"/><Relationship Id="rId44" Type="http://schemas.openxmlformats.org/officeDocument/2006/relationships/tags" Target="../tags/tag213.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tags" Target="../tags/tag199.xml"/><Relationship Id="rId35" Type="http://schemas.openxmlformats.org/officeDocument/2006/relationships/tags" Target="../tags/tag204.xml"/><Relationship Id="rId43" Type="http://schemas.openxmlformats.org/officeDocument/2006/relationships/tags" Target="../tags/tag212.xml"/><Relationship Id="rId8" Type="http://schemas.openxmlformats.org/officeDocument/2006/relationships/tags" Target="../tags/tag177.xml"/><Relationship Id="rId3" Type="http://schemas.openxmlformats.org/officeDocument/2006/relationships/tags" Target="../tags/tag172.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tags" Target="../tags/tag202.xml"/><Relationship Id="rId38" Type="http://schemas.openxmlformats.org/officeDocument/2006/relationships/tags" Target="../tags/tag207.xml"/><Relationship Id="rId46" Type="http://schemas.openxmlformats.org/officeDocument/2006/relationships/notesSlide" Target="../notesSlides/notesSlide16.xml"/><Relationship Id="rId20" Type="http://schemas.openxmlformats.org/officeDocument/2006/relationships/tags" Target="../tags/tag189.xml"/><Relationship Id="rId41" Type="http://schemas.openxmlformats.org/officeDocument/2006/relationships/tags" Target="../tags/tag210.xml"/></Relationships>
</file>

<file path=ppt/slides/_rels/slide17.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notesSlide" Target="../notesSlides/notesSlide17.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slideLayout" Target="../slideLayouts/slideLayout6.xml"/><Relationship Id="rId2" Type="http://schemas.openxmlformats.org/officeDocument/2006/relationships/tags" Target="../tags/tag214.xml"/><Relationship Id="rId1" Type="http://schemas.openxmlformats.org/officeDocument/2006/relationships/themeOverride" Target="../theme/themeOverride16.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slideLayout" Target="../slideLayouts/slideLayout5.xml"/><Relationship Id="rId3" Type="http://schemas.openxmlformats.org/officeDocument/2006/relationships/tags" Target="../tags/tag225.xml"/><Relationship Id="rId21" Type="http://schemas.openxmlformats.org/officeDocument/2006/relationships/tags" Target="../tags/tag243.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tags" Target="../tags/tag247.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themeOverride" Target="../theme/themeOverride17.x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tags" Target="../tags/tag246.xml"/><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tags" Target="../tags/tag245.xml"/><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slideLayout" Target="../slideLayouts/slideLayout5.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2" Type="http://schemas.openxmlformats.org/officeDocument/2006/relationships/tags" Target="../tags/tag248.xml"/><Relationship Id="rId1" Type="http://schemas.openxmlformats.org/officeDocument/2006/relationships/themeOverride" Target="../theme/themeOverride18.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image" Target="../media/image11.png"/><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image" Target="../media/image2.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2.xml"/><Relationship Id="rId1" Type="http://schemas.openxmlformats.org/officeDocument/2006/relationships/themeOverride" Target="../theme/themeOverride1.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slideLayout" Target="../slideLayouts/slideLayout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notesSlide" Target="../notesSlides/notesSlide20.xml"/><Relationship Id="rId2" Type="http://schemas.openxmlformats.org/officeDocument/2006/relationships/tags" Target="../tags/tag259.xml"/><Relationship Id="rId16" Type="http://schemas.openxmlformats.org/officeDocument/2006/relationships/slideLayout" Target="../slideLayouts/slideLayout5.xml"/><Relationship Id="rId1" Type="http://schemas.openxmlformats.org/officeDocument/2006/relationships/themeOverride" Target="../theme/themeOverride19.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tags" Target="../tags/tag272.xml"/><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s>
</file>

<file path=ppt/slides/_rels/slide21.xml.rels><?xml version="1.0" encoding="UTF-8" standalone="yes"?>
<Relationships xmlns="http://schemas.openxmlformats.org/package/2006/relationships"><Relationship Id="rId8" Type="http://schemas.openxmlformats.org/officeDocument/2006/relationships/tags" Target="../tags/tag279.xml"/><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image" Target="../media/image12.png"/><Relationship Id="rId2" Type="http://schemas.openxmlformats.org/officeDocument/2006/relationships/tags" Target="../tags/tag273.xml"/><Relationship Id="rId1" Type="http://schemas.openxmlformats.org/officeDocument/2006/relationships/themeOverride" Target="../theme/themeOverride20.xml"/><Relationship Id="rId6" Type="http://schemas.openxmlformats.org/officeDocument/2006/relationships/tags" Target="../tags/tag277.xml"/><Relationship Id="rId11" Type="http://schemas.openxmlformats.org/officeDocument/2006/relationships/notesSlide" Target="../notesSlides/notesSlide21.xml"/><Relationship Id="rId5" Type="http://schemas.openxmlformats.org/officeDocument/2006/relationships/tags" Target="../tags/tag276.xml"/><Relationship Id="rId10" Type="http://schemas.openxmlformats.org/officeDocument/2006/relationships/slideLayout" Target="../slideLayouts/slideLayout5.xml"/><Relationship Id="rId4" Type="http://schemas.openxmlformats.org/officeDocument/2006/relationships/tags" Target="../tags/tag275.xml"/><Relationship Id="rId9" Type="http://schemas.openxmlformats.org/officeDocument/2006/relationships/tags" Target="../tags/tag280.xml"/></Relationships>
</file>

<file path=ppt/slides/_rels/slide2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notesSlide" Target="../notesSlides/notesSlide22.xml"/><Relationship Id="rId2" Type="http://schemas.openxmlformats.org/officeDocument/2006/relationships/tags" Target="../tags/tag281.xml"/><Relationship Id="rId16" Type="http://schemas.openxmlformats.org/officeDocument/2006/relationships/slideLayout" Target="../slideLayouts/slideLayout5.xml"/><Relationship Id="rId1" Type="http://schemas.openxmlformats.org/officeDocument/2006/relationships/themeOverride" Target="../theme/themeOverride21.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tags" Target="../tags/tag294.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23.xml.rels><?xml version="1.0" encoding="UTF-8" standalone="yes"?>
<Relationships xmlns="http://schemas.openxmlformats.org/package/2006/relationships"><Relationship Id="rId8" Type="http://schemas.openxmlformats.org/officeDocument/2006/relationships/tags" Target="../tags/tag301.xml"/><Relationship Id="rId3" Type="http://schemas.openxmlformats.org/officeDocument/2006/relationships/tags" Target="../tags/tag296.xml"/><Relationship Id="rId7" Type="http://schemas.openxmlformats.org/officeDocument/2006/relationships/tags" Target="../tags/tag300.xml"/><Relationship Id="rId2" Type="http://schemas.openxmlformats.org/officeDocument/2006/relationships/tags" Target="../tags/tag295.xml"/><Relationship Id="rId1" Type="http://schemas.openxmlformats.org/officeDocument/2006/relationships/themeOverride" Target="../theme/themeOverride22.xml"/><Relationship Id="rId6" Type="http://schemas.openxmlformats.org/officeDocument/2006/relationships/tags" Target="../tags/tag299.xml"/><Relationship Id="rId11" Type="http://schemas.openxmlformats.org/officeDocument/2006/relationships/notesSlide" Target="../notesSlides/notesSlide23.xml"/><Relationship Id="rId5" Type="http://schemas.openxmlformats.org/officeDocument/2006/relationships/tags" Target="../tags/tag298.xml"/><Relationship Id="rId10" Type="http://schemas.openxmlformats.org/officeDocument/2006/relationships/slideLayout" Target="../slideLayouts/slideLayout5.xml"/><Relationship Id="rId4" Type="http://schemas.openxmlformats.org/officeDocument/2006/relationships/tags" Target="../tags/tag297.xml"/><Relationship Id="rId9" Type="http://schemas.openxmlformats.org/officeDocument/2006/relationships/tags" Target="../tags/tag302.xml"/></Relationships>
</file>

<file path=ppt/slides/_rels/slide24.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image" Target="../media/image13.png"/><Relationship Id="rId2" Type="http://schemas.openxmlformats.org/officeDocument/2006/relationships/tags" Target="../tags/tag303.xml"/><Relationship Id="rId16" Type="http://schemas.openxmlformats.org/officeDocument/2006/relationships/notesSlide" Target="../notesSlides/notesSlide24.xml"/><Relationship Id="rId1" Type="http://schemas.openxmlformats.org/officeDocument/2006/relationships/themeOverride" Target="../theme/themeOverride23.xml"/><Relationship Id="rId6" Type="http://schemas.openxmlformats.org/officeDocument/2006/relationships/tags" Target="../tags/tag307.xml"/><Relationship Id="rId11" Type="http://schemas.openxmlformats.org/officeDocument/2006/relationships/tags" Target="../tags/tag312.xml"/><Relationship Id="rId5" Type="http://schemas.openxmlformats.org/officeDocument/2006/relationships/tags" Target="../tags/tag306.xml"/><Relationship Id="rId15" Type="http://schemas.openxmlformats.org/officeDocument/2006/relationships/slideLayout" Target="../slideLayouts/slideLayout5.xml"/><Relationship Id="rId10" Type="http://schemas.openxmlformats.org/officeDocument/2006/relationships/tags" Target="../tags/tag311.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s>
</file>

<file path=ppt/slides/_rels/slide25.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image" Target="../media/image14.png"/><Relationship Id="rId2" Type="http://schemas.openxmlformats.org/officeDocument/2006/relationships/tags" Target="../tags/tag316.xml"/><Relationship Id="rId16" Type="http://schemas.openxmlformats.org/officeDocument/2006/relationships/notesSlide" Target="../notesSlides/notesSlide25.xml"/><Relationship Id="rId1" Type="http://schemas.openxmlformats.org/officeDocument/2006/relationships/themeOverride" Target="../theme/themeOverride24.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slideLayout" Target="../slideLayouts/slideLayout5.xml"/><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s>
</file>

<file path=ppt/slides/_rels/slide26.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image" Target="../media/image15.png"/><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notesSlide" Target="../notesSlides/notesSlide26.xml"/><Relationship Id="rId2" Type="http://schemas.openxmlformats.org/officeDocument/2006/relationships/tags" Target="../tags/tag329.xml"/><Relationship Id="rId16" Type="http://schemas.openxmlformats.org/officeDocument/2006/relationships/slideLayout" Target="../slideLayouts/slideLayout5.xml"/><Relationship Id="rId1" Type="http://schemas.openxmlformats.org/officeDocument/2006/relationships/themeOverride" Target="../theme/themeOverride25.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tags" Target="../tags/tag342.xml"/><Relationship Id="rId10" Type="http://schemas.openxmlformats.org/officeDocument/2006/relationships/tags" Target="../tags/tag337.xml"/><Relationship Id="rId19" Type="http://schemas.openxmlformats.org/officeDocument/2006/relationships/image" Target="../media/image16.png"/><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s/_rels/slide27.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image" Target="../media/image2.png"/><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notesSlide" Target="../notesSlides/notesSlide27.xml"/><Relationship Id="rId2" Type="http://schemas.openxmlformats.org/officeDocument/2006/relationships/tags" Target="../tags/tag343.xml"/><Relationship Id="rId16" Type="http://schemas.openxmlformats.org/officeDocument/2006/relationships/slideLayout" Target="../slideLayouts/slideLayout6.xml"/><Relationship Id="rId1" Type="http://schemas.openxmlformats.org/officeDocument/2006/relationships/themeOverride" Target="../theme/themeOverride26.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5" Type="http://schemas.openxmlformats.org/officeDocument/2006/relationships/tags" Target="../tags/tag356.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s>
</file>

<file path=ppt/slides/_rels/slide28.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18" Type="http://schemas.openxmlformats.org/officeDocument/2006/relationships/image" Target="../media/image17.png"/><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notesSlide" Target="../notesSlides/notesSlide28.xml"/><Relationship Id="rId2" Type="http://schemas.openxmlformats.org/officeDocument/2006/relationships/tags" Target="../tags/tag357.xml"/><Relationship Id="rId16" Type="http://schemas.openxmlformats.org/officeDocument/2006/relationships/slideLayout" Target="../slideLayouts/slideLayout5.xml"/><Relationship Id="rId1" Type="http://schemas.openxmlformats.org/officeDocument/2006/relationships/themeOverride" Target="../theme/themeOverride27.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tags" Target="../tags/tag37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s>
</file>

<file path=ppt/slides/_rels/slide29.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image" Target="../media/image18.png"/><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notesSlide" Target="../notesSlides/notesSlide29.xml"/><Relationship Id="rId2" Type="http://schemas.openxmlformats.org/officeDocument/2006/relationships/tags" Target="../tags/tag371.xml"/><Relationship Id="rId1" Type="http://schemas.openxmlformats.org/officeDocument/2006/relationships/themeOverride" Target="../theme/themeOverride28.xml"/><Relationship Id="rId6" Type="http://schemas.openxmlformats.org/officeDocument/2006/relationships/tags" Target="../tags/tag375.xml"/><Relationship Id="rId11" Type="http://schemas.openxmlformats.org/officeDocument/2006/relationships/slideLayout" Target="../slideLayouts/slideLayout5.xml"/><Relationship Id="rId5" Type="http://schemas.openxmlformats.org/officeDocument/2006/relationships/tags" Target="../tags/tag374.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slideLayout" Target="../slideLayouts/slideLayout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image" Target="../media/image2.png"/><Relationship Id="rId1" Type="http://schemas.openxmlformats.org/officeDocument/2006/relationships/themeOverride" Target="../theme/themeOverride2.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19" Type="http://schemas.openxmlformats.org/officeDocument/2006/relationships/notesSlide" Target="../notesSlides/notesSlide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381.xml"/><Relationship Id="rId7" Type="http://schemas.openxmlformats.org/officeDocument/2006/relationships/notesSlide" Target="../notesSlides/notesSlide30.xml"/><Relationship Id="rId2" Type="http://schemas.openxmlformats.org/officeDocument/2006/relationships/tags" Target="../tags/tag380.xml"/><Relationship Id="rId1" Type="http://schemas.openxmlformats.org/officeDocument/2006/relationships/themeOverride" Target="../theme/themeOverride29.xml"/><Relationship Id="rId6" Type="http://schemas.openxmlformats.org/officeDocument/2006/relationships/slideLayout" Target="../slideLayouts/slideLayout5.xml"/><Relationship Id="rId5" Type="http://schemas.openxmlformats.org/officeDocument/2006/relationships/tags" Target="../tags/tag383.xml"/><Relationship Id="rId4" Type="http://schemas.openxmlformats.org/officeDocument/2006/relationships/tags" Target="../tags/tag382.xml"/></Relationships>
</file>

<file path=ppt/slides/_rels/slide31.xml.rels><?xml version="1.0" encoding="UTF-8" standalone="yes"?>
<Relationships xmlns="http://schemas.openxmlformats.org/package/2006/relationships"><Relationship Id="rId8" Type="http://schemas.openxmlformats.org/officeDocument/2006/relationships/tags" Target="../tags/tag390.xml"/><Relationship Id="rId13" Type="http://schemas.openxmlformats.org/officeDocument/2006/relationships/tags" Target="../tags/tag395.xml"/><Relationship Id="rId18" Type="http://schemas.openxmlformats.org/officeDocument/2006/relationships/tags" Target="../tags/tag400.xml"/><Relationship Id="rId3" Type="http://schemas.openxmlformats.org/officeDocument/2006/relationships/tags" Target="../tags/tag385.xml"/><Relationship Id="rId21" Type="http://schemas.openxmlformats.org/officeDocument/2006/relationships/tags" Target="../tags/tag403.xml"/><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tags" Target="../tags/tag399.xml"/><Relationship Id="rId2" Type="http://schemas.openxmlformats.org/officeDocument/2006/relationships/tags" Target="../tags/tag384.xml"/><Relationship Id="rId16" Type="http://schemas.openxmlformats.org/officeDocument/2006/relationships/tags" Target="../tags/tag398.xml"/><Relationship Id="rId20" Type="http://schemas.openxmlformats.org/officeDocument/2006/relationships/tags" Target="../tags/tag402.xml"/><Relationship Id="rId1" Type="http://schemas.openxmlformats.org/officeDocument/2006/relationships/themeOverride" Target="../theme/themeOverride30.xml"/><Relationship Id="rId6" Type="http://schemas.openxmlformats.org/officeDocument/2006/relationships/tags" Target="../tags/tag388.xml"/><Relationship Id="rId11" Type="http://schemas.openxmlformats.org/officeDocument/2006/relationships/tags" Target="../tags/tag393.xml"/><Relationship Id="rId24" Type="http://schemas.openxmlformats.org/officeDocument/2006/relationships/notesSlide" Target="../notesSlides/notesSlide31.xml"/><Relationship Id="rId5" Type="http://schemas.openxmlformats.org/officeDocument/2006/relationships/tags" Target="../tags/tag387.xml"/><Relationship Id="rId15" Type="http://schemas.openxmlformats.org/officeDocument/2006/relationships/tags" Target="../tags/tag397.xml"/><Relationship Id="rId23" Type="http://schemas.openxmlformats.org/officeDocument/2006/relationships/slideLayout" Target="../slideLayouts/slideLayout5.xml"/><Relationship Id="rId10" Type="http://schemas.openxmlformats.org/officeDocument/2006/relationships/tags" Target="../tags/tag392.xml"/><Relationship Id="rId19" Type="http://schemas.openxmlformats.org/officeDocument/2006/relationships/tags" Target="../tags/tag401.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 Id="rId22" Type="http://schemas.openxmlformats.org/officeDocument/2006/relationships/tags" Target="../tags/tag404.xml"/></Relationships>
</file>

<file path=ppt/slides/_rels/slide32.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tags" Target="../tags/tag416.xml"/><Relationship Id="rId18" Type="http://schemas.openxmlformats.org/officeDocument/2006/relationships/tags" Target="../tags/tag421.xml"/><Relationship Id="rId3" Type="http://schemas.openxmlformats.org/officeDocument/2006/relationships/tags" Target="../tags/tag406.xml"/><Relationship Id="rId21" Type="http://schemas.openxmlformats.org/officeDocument/2006/relationships/notesSlide" Target="../notesSlides/notesSlide32.xml"/><Relationship Id="rId7" Type="http://schemas.openxmlformats.org/officeDocument/2006/relationships/tags" Target="../tags/tag410.xml"/><Relationship Id="rId12" Type="http://schemas.openxmlformats.org/officeDocument/2006/relationships/tags" Target="../tags/tag415.xml"/><Relationship Id="rId17" Type="http://schemas.openxmlformats.org/officeDocument/2006/relationships/tags" Target="../tags/tag420.xml"/><Relationship Id="rId2" Type="http://schemas.openxmlformats.org/officeDocument/2006/relationships/tags" Target="../tags/tag405.xml"/><Relationship Id="rId16" Type="http://schemas.openxmlformats.org/officeDocument/2006/relationships/tags" Target="../tags/tag419.xml"/><Relationship Id="rId20" Type="http://schemas.openxmlformats.org/officeDocument/2006/relationships/slideLayout" Target="../slideLayouts/slideLayout6.xml"/><Relationship Id="rId1" Type="http://schemas.openxmlformats.org/officeDocument/2006/relationships/themeOverride" Target="../theme/themeOverride31.xml"/><Relationship Id="rId6" Type="http://schemas.openxmlformats.org/officeDocument/2006/relationships/tags" Target="../tags/tag409.xml"/><Relationship Id="rId11" Type="http://schemas.openxmlformats.org/officeDocument/2006/relationships/tags" Target="../tags/tag414.xml"/><Relationship Id="rId5" Type="http://schemas.openxmlformats.org/officeDocument/2006/relationships/tags" Target="../tags/tag408.xml"/><Relationship Id="rId15" Type="http://schemas.openxmlformats.org/officeDocument/2006/relationships/tags" Target="../tags/tag418.xml"/><Relationship Id="rId10" Type="http://schemas.openxmlformats.org/officeDocument/2006/relationships/tags" Target="../tags/tag413.xml"/><Relationship Id="rId19" Type="http://schemas.openxmlformats.org/officeDocument/2006/relationships/tags" Target="../tags/tag422.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tags" Target="../tags/tag417.xml"/><Relationship Id="rId22"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tags" Target="../tags/tag434.xml"/><Relationship Id="rId18" Type="http://schemas.openxmlformats.org/officeDocument/2006/relationships/tags" Target="../tags/tag439.xml"/><Relationship Id="rId26" Type="http://schemas.openxmlformats.org/officeDocument/2006/relationships/tags" Target="../tags/tag447.xml"/><Relationship Id="rId3" Type="http://schemas.openxmlformats.org/officeDocument/2006/relationships/tags" Target="../tags/tag424.xml"/><Relationship Id="rId21" Type="http://schemas.openxmlformats.org/officeDocument/2006/relationships/tags" Target="../tags/tag442.xml"/><Relationship Id="rId7" Type="http://schemas.openxmlformats.org/officeDocument/2006/relationships/tags" Target="../tags/tag428.xml"/><Relationship Id="rId12" Type="http://schemas.openxmlformats.org/officeDocument/2006/relationships/tags" Target="../tags/tag433.xml"/><Relationship Id="rId17" Type="http://schemas.openxmlformats.org/officeDocument/2006/relationships/tags" Target="../tags/tag438.xml"/><Relationship Id="rId25" Type="http://schemas.openxmlformats.org/officeDocument/2006/relationships/tags" Target="../tags/tag446.xml"/><Relationship Id="rId2" Type="http://schemas.openxmlformats.org/officeDocument/2006/relationships/tags" Target="../tags/tag423.xml"/><Relationship Id="rId16" Type="http://schemas.openxmlformats.org/officeDocument/2006/relationships/tags" Target="../tags/tag437.xml"/><Relationship Id="rId20" Type="http://schemas.openxmlformats.org/officeDocument/2006/relationships/tags" Target="../tags/tag441.xml"/><Relationship Id="rId29" Type="http://schemas.openxmlformats.org/officeDocument/2006/relationships/slideLayout" Target="../slideLayouts/slideLayout5.xml"/><Relationship Id="rId1" Type="http://schemas.openxmlformats.org/officeDocument/2006/relationships/themeOverride" Target="../theme/themeOverride32.xml"/><Relationship Id="rId6" Type="http://schemas.openxmlformats.org/officeDocument/2006/relationships/tags" Target="../tags/tag427.xml"/><Relationship Id="rId11" Type="http://schemas.openxmlformats.org/officeDocument/2006/relationships/tags" Target="../tags/tag432.xml"/><Relationship Id="rId24" Type="http://schemas.openxmlformats.org/officeDocument/2006/relationships/tags" Target="../tags/tag445.xml"/><Relationship Id="rId5" Type="http://schemas.openxmlformats.org/officeDocument/2006/relationships/tags" Target="../tags/tag426.xml"/><Relationship Id="rId15" Type="http://schemas.openxmlformats.org/officeDocument/2006/relationships/tags" Target="../tags/tag436.xml"/><Relationship Id="rId23" Type="http://schemas.openxmlformats.org/officeDocument/2006/relationships/tags" Target="../tags/tag444.xml"/><Relationship Id="rId28" Type="http://schemas.openxmlformats.org/officeDocument/2006/relationships/tags" Target="../tags/tag449.xml"/><Relationship Id="rId10" Type="http://schemas.openxmlformats.org/officeDocument/2006/relationships/tags" Target="../tags/tag431.xml"/><Relationship Id="rId19" Type="http://schemas.openxmlformats.org/officeDocument/2006/relationships/tags" Target="../tags/tag440.xml"/><Relationship Id="rId31" Type="http://schemas.openxmlformats.org/officeDocument/2006/relationships/image" Target="../media/image21.png"/><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tags" Target="../tags/tag435.xml"/><Relationship Id="rId22" Type="http://schemas.openxmlformats.org/officeDocument/2006/relationships/tags" Target="../tags/tag443.xml"/><Relationship Id="rId27" Type="http://schemas.openxmlformats.org/officeDocument/2006/relationships/tags" Target="../tags/tag448.xml"/><Relationship Id="rId30"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3" Type="http://schemas.openxmlformats.org/officeDocument/2006/relationships/tags" Target="../tags/tag461.xml"/><Relationship Id="rId18" Type="http://schemas.openxmlformats.org/officeDocument/2006/relationships/tags" Target="../tags/tag466.xml"/><Relationship Id="rId26" Type="http://schemas.openxmlformats.org/officeDocument/2006/relationships/tags" Target="../tags/tag474.xml"/><Relationship Id="rId3" Type="http://schemas.openxmlformats.org/officeDocument/2006/relationships/tags" Target="../tags/tag451.xml"/><Relationship Id="rId21" Type="http://schemas.openxmlformats.org/officeDocument/2006/relationships/tags" Target="../tags/tag469.xml"/><Relationship Id="rId34" Type="http://schemas.openxmlformats.org/officeDocument/2006/relationships/image" Target="../media/image23.png"/><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tags" Target="../tags/tag465.xml"/><Relationship Id="rId25" Type="http://schemas.openxmlformats.org/officeDocument/2006/relationships/tags" Target="../tags/tag473.xml"/><Relationship Id="rId33" Type="http://schemas.openxmlformats.org/officeDocument/2006/relationships/image" Target="../media/image22.png"/><Relationship Id="rId2" Type="http://schemas.openxmlformats.org/officeDocument/2006/relationships/tags" Target="../tags/tag450.xml"/><Relationship Id="rId16" Type="http://schemas.openxmlformats.org/officeDocument/2006/relationships/tags" Target="../tags/tag464.xml"/><Relationship Id="rId20" Type="http://schemas.openxmlformats.org/officeDocument/2006/relationships/tags" Target="../tags/tag468.xml"/><Relationship Id="rId29" Type="http://schemas.openxmlformats.org/officeDocument/2006/relationships/tags" Target="../tags/tag477.xml"/><Relationship Id="rId1" Type="http://schemas.openxmlformats.org/officeDocument/2006/relationships/themeOverride" Target="../theme/themeOverride33.xml"/><Relationship Id="rId6" Type="http://schemas.openxmlformats.org/officeDocument/2006/relationships/tags" Target="../tags/tag454.xml"/><Relationship Id="rId11" Type="http://schemas.openxmlformats.org/officeDocument/2006/relationships/tags" Target="../tags/tag459.xml"/><Relationship Id="rId24" Type="http://schemas.openxmlformats.org/officeDocument/2006/relationships/tags" Target="../tags/tag472.xml"/><Relationship Id="rId32" Type="http://schemas.openxmlformats.org/officeDocument/2006/relationships/notesSlide" Target="../notesSlides/notesSlide34.xml"/><Relationship Id="rId5" Type="http://schemas.openxmlformats.org/officeDocument/2006/relationships/tags" Target="../tags/tag453.xml"/><Relationship Id="rId15" Type="http://schemas.openxmlformats.org/officeDocument/2006/relationships/tags" Target="../tags/tag463.xml"/><Relationship Id="rId23" Type="http://schemas.openxmlformats.org/officeDocument/2006/relationships/tags" Target="../tags/tag471.xml"/><Relationship Id="rId28" Type="http://schemas.openxmlformats.org/officeDocument/2006/relationships/tags" Target="../tags/tag476.xml"/><Relationship Id="rId10" Type="http://schemas.openxmlformats.org/officeDocument/2006/relationships/tags" Target="../tags/tag458.xml"/><Relationship Id="rId19" Type="http://schemas.openxmlformats.org/officeDocument/2006/relationships/tags" Target="../tags/tag467.xml"/><Relationship Id="rId31" Type="http://schemas.openxmlformats.org/officeDocument/2006/relationships/slideLayout" Target="../slideLayouts/slideLayout5.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 Id="rId22" Type="http://schemas.openxmlformats.org/officeDocument/2006/relationships/tags" Target="../tags/tag470.xml"/><Relationship Id="rId27" Type="http://schemas.openxmlformats.org/officeDocument/2006/relationships/tags" Target="../tags/tag475.xml"/><Relationship Id="rId30" Type="http://schemas.openxmlformats.org/officeDocument/2006/relationships/tags" Target="../tags/tag478.xml"/><Relationship Id="rId8" Type="http://schemas.openxmlformats.org/officeDocument/2006/relationships/tags" Target="../tags/tag456.xml"/></Relationships>
</file>

<file path=ppt/slides/_rels/slide35.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tags" Target="../tags/tag490.xml"/><Relationship Id="rId18" Type="http://schemas.openxmlformats.org/officeDocument/2006/relationships/tags" Target="../tags/tag495.xml"/><Relationship Id="rId26" Type="http://schemas.openxmlformats.org/officeDocument/2006/relationships/slideLayout" Target="../slideLayouts/slideLayout5.xml"/><Relationship Id="rId3" Type="http://schemas.openxmlformats.org/officeDocument/2006/relationships/tags" Target="../tags/tag480.xml"/><Relationship Id="rId21" Type="http://schemas.openxmlformats.org/officeDocument/2006/relationships/tags" Target="../tags/tag498.xml"/><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tags" Target="../tags/tag497.xml"/><Relationship Id="rId1" Type="http://schemas.openxmlformats.org/officeDocument/2006/relationships/themeOverride" Target="../theme/themeOverride34.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tags" Target="../tags/tag501.xml"/><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image" Target="../media/image24.png"/><Relationship Id="rId10" Type="http://schemas.openxmlformats.org/officeDocument/2006/relationships/tags" Target="../tags/tag487.xml"/><Relationship Id="rId19" Type="http://schemas.openxmlformats.org/officeDocument/2006/relationships/tags" Target="../tags/tag496.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tags" Target="../tags/tag509.xml"/><Relationship Id="rId3" Type="http://schemas.openxmlformats.org/officeDocument/2006/relationships/tags" Target="../tags/tag504.xml"/><Relationship Id="rId7" Type="http://schemas.openxmlformats.org/officeDocument/2006/relationships/tags" Target="../tags/tag508.xml"/><Relationship Id="rId12" Type="http://schemas.openxmlformats.org/officeDocument/2006/relationships/notesSlide" Target="../notesSlides/notesSlide36.xml"/><Relationship Id="rId2" Type="http://schemas.openxmlformats.org/officeDocument/2006/relationships/tags" Target="../tags/tag503.xml"/><Relationship Id="rId1" Type="http://schemas.openxmlformats.org/officeDocument/2006/relationships/themeOverride" Target="../theme/themeOverride35.xml"/><Relationship Id="rId6" Type="http://schemas.openxmlformats.org/officeDocument/2006/relationships/tags" Target="../tags/tag507.xml"/><Relationship Id="rId11" Type="http://schemas.openxmlformats.org/officeDocument/2006/relationships/slideLayout" Target="../slideLayouts/slideLayout5.xml"/><Relationship Id="rId5" Type="http://schemas.openxmlformats.org/officeDocument/2006/relationships/tags" Target="../tags/tag506.xml"/><Relationship Id="rId10" Type="http://schemas.openxmlformats.org/officeDocument/2006/relationships/tags" Target="../tags/tag511.xml"/><Relationship Id="rId4" Type="http://schemas.openxmlformats.org/officeDocument/2006/relationships/tags" Target="../tags/tag505.xml"/><Relationship Id="rId9" Type="http://schemas.openxmlformats.org/officeDocument/2006/relationships/tags" Target="../tags/tag510.xml"/></Relationships>
</file>

<file path=ppt/slides/_rels/slide37.xml.rels><?xml version="1.0" encoding="UTF-8" standalone="yes"?>
<Relationships xmlns="http://schemas.openxmlformats.org/package/2006/relationships"><Relationship Id="rId8" Type="http://schemas.openxmlformats.org/officeDocument/2006/relationships/tags" Target="../tags/tag518.xml"/><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image" Target="../media/image26.png"/><Relationship Id="rId2" Type="http://schemas.openxmlformats.org/officeDocument/2006/relationships/tags" Target="../tags/tag512.xml"/><Relationship Id="rId1" Type="http://schemas.openxmlformats.org/officeDocument/2006/relationships/themeOverride" Target="../theme/themeOverride36.xml"/><Relationship Id="rId6" Type="http://schemas.openxmlformats.org/officeDocument/2006/relationships/tags" Target="../tags/tag516.xml"/><Relationship Id="rId11" Type="http://schemas.openxmlformats.org/officeDocument/2006/relationships/image" Target="../media/image25.png"/><Relationship Id="rId5" Type="http://schemas.openxmlformats.org/officeDocument/2006/relationships/tags" Target="../tags/tag515.xml"/><Relationship Id="rId10" Type="http://schemas.openxmlformats.org/officeDocument/2006/relationships/notesSlide" Target="../notesSlides/notesSlide37.xml"/><Relationship Id="rId4" Type="http://schemas.openxmlformats.org/officeDocument/2006/relationships/tags" Target="../tags/tag514.xml"/><Relationship Id="rId9"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20.xml"/><Relationship Id="rId7" Type="http://schemas.openxmlformats.org/officeDocument/2006/relationships/tags" Target="../tags/tag524.xml"/><Relationship Id="rId2" Type="http://schemas.openxmlformats.org/officeDocument/2006/relationships/tags" Target="../tags/tag519.xml"/><Relationship Id="rId1" Type="http://schemas.openxmlformats.org/officeDocument/2006/relationships/themeOverride" Target="../theme/themeOverride37.xml"/><Relationship Id="rId6" Type="http://schemas.openxmlformats.org/officeDocument/2006/relationships/tags" Target="../tags/tag523.xml"/><Relationship Id="rId11" Type="http://schemas.openxmlformats.org/officeDocument/2006/relationships/image" Target="../media/image28.jpeg"/><Relationship Id="rId5" Type="http://schemas.openxmlformats.org/officeDocument/2006/relationships/tags" Target="../tags/tag522.xml"/><Relationship Id="rId10" Type="http://schemas.openxmlformats.org/officeDocument/2006/relationships/image" Target="../media/image27.png"/><Relationship Id="rId4" Type="http://schemas.openxmlformats.org/officeDocument/2006/relationships/tags" Target="../tags/tag521.xml"/><Relationship Id="rId9"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26.xml"/><Relationship Id="rId7" Type="http://schemas.openxmlformats.org/officeDocument/2006/relationships/tags" Target="../tags/tag530.xml"/><Relationship Id="rId2" Type="http://schemas.openxmlformats.org/officeDocument/2006/relationships/tags" Target="../tags/tag525.xml"/><Relationship Id="rId1" Type="http://schemas.openxmlformats.org/officeDocument/2006/relationships/themeOverride" Target="../theme/themeOverride38.xml"/><Relationship Id="rId6" Type="http://schemas.openxmlformats.org/officeDocument/2006/relationships/tags" Target="../tags/tag529.xml"/><Relationship Id="rId5" Type="http://schemas.openxmlformats.org/officeDocument/2006/relationships/tags" Target="../tags/tag528.xml"/><Relationship Id="rId10" Type="http://schemas.openxmlformats.org/officeDocument/2006/relationships/image" Target="../media/image29.jpeg"/><Relationship Id="rId4" Type="http://schemas.openxmlformats.org/officeDocument/2006/relationships/tags" Target="../tags/tag527.xml"/><Relationship Id="rId9"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hemeOverride" Target="../theme/themeOverride3.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notesSlide" Target="../notesSlides/notesSlide4.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3" Type="http://schemas.openxmlformats.org/officeDocument/2006/relationships/tags" Target="../tags/tag532.xml"/><Relationship Id="rId7" Type="http://schemas.openxmlformats.org/officeDocument/2006/relationships/tags" Target="../tags/tag536.xml"/><Relationship Id="rId12" Type="http://schemas.openxmlformats.org/officeDocument/2006/relationships/tags" Target="../tags/tag541.xml"/><Relationship Id="rId2" Type="http://schemas.openxmlformats.org/officeDocument/2006/relationships/tags" Target="../tags/tag531.xml"/><Relationship Id="rId1" Type="http://schemas.openxmlformats.org/officeDocument/2006/relationships/themeOverride" Target="../theme/themeOverride39.xml"/><Relationship Id="rId6" Type="http://schemas.openxmlformats.org/officeDocument/2006/relationships/tags" Target="../tags/tag535.xml"/><Relationship Id="rId11" Type="http://schemas.openxmlformats.org/officeDocument/2006/relationships/tags" Target="../tags/tag540.xml"/><Relationship Id="rId5" Type="http://schemas.openxmlformats.org/officeDocument/2006/relationships/tags" Target="../tags/tag534.xml"/><Relationship Id="rId15" Type="http://schemas.openxmlformats.org/officeDocument/2006/relationships/notesSlide" Target="../notesSlides/notesSlide40.xml"/><Relationship Id="rId10" Type="http://schemas.openxmlformats.org/officeDocument/2006/relationships/tags" Target="../tags/tag539.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image" Target="../media/image1.jpeg"/><Relationship Id="rId5" Type="http://schemas.openxmlformats.org/officeDocument/2006/relationships/notesSlide" Target="../notesSlides/notesSlide41.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2" Type="http://schemas.openxmlformats.org/officeDocument/2006/relationships/tags" Target="../tags/tag66.xml"/><Relationship Id="rId16" Type="http://schemas.openxmlformats.org/officeDocument/2006/relationships/image" Target="../media/image3.png"/><Relationship Id="rId1" Type="http://schemas.openxmlformats.org/officeDocument/2006/relationships/themeOverride" Target="../theme/themeOverride4.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notesSlide" Target="../notesSlides/notesSlide5.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notesSlide" Target="../notesSlides/notesSlide6.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slideLayout" Target="../slideLayouts/slideLayout5.xml"/><Relationship Id="rId2" Type="http://schemas.openxmlformats.org/officeDocument/2006/relationships/tags" Target="../tags/tag78.xml"/><Relationship Id="rId1" Type="http://schemas.openxmlformats.org/officeDocument/2006/relationships/themeOverride" Target="../theme/themeOverride5.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5.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notesSlide" Target="../notesSlides/notesSlide7.xml"/><Relationship Id="rId2" Type="http://schemas.openxmlformats.org/officeDocument/2006/relationships/tags" Target="../tags/tag88.xml"/><Relationship Id="rId1" Type="http://schemas.openxmlformats.org/officeDocument/2006/relationships/themeOverride" Target="../theme/themeOverride6.xml"/><Relationship Id="rId6" Type="http://schemas.openxmlformats.org/officeDocument/2006/relationships/tags" Target="../tags/tag92.xml"/><Relationship Id="rId11" Type="http://schemas.openxmlformats.org/officeDocument/2006/relationships/slideLayout" Target="../slideLayouts/slideLayout5.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8.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notesSlide" Target="../notesSlides/notesSlide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5.xml"/><Relationship Id="rId2" Type="http://schemas.openxmlformats.org/officeDocument/2006/relationships/tags" Target="../tags/tag97.xml"/><Relationship Id="rId1" Type="http://schemas.openxmlformats.org/officeDocument/2006/relationships/themeOverride" Target="../theme/themeOverride7.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slideLayout" Target="../slideLayouts/slideLayout5.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2" Type="http://schemas.openxmlformats.org/officeDocument/2006/relationships/tags" Target="../tags/tag107.xml"/><Relationship Id="rId1" Type="http://schemas.openxmlformats.org/officeDocument/2006/relationships/themeOverride" Target="../theme/themeOverride8.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A-矩形 3">
            <a:extLst>
              <a:ext uri="{FF2B5EF4-FFF2-40B4-BE49-F238E27FC236}">
                <a16:creationId xmlns:a16="http://schemas.microsoft.com/office/drawing/2014/main" id="{3575110E-7C12-41E7-A77D-5374A2630DA3}"/>
              </a:ext>
            </a:extLst>
          </p:cNvPr>
          <p:cNvSpPr/>
          <p:nvPr>
            <p:custDataLst>
              <p:tags r:id="rId1"/>
            </p:custDataLst>
          </p:nvPr>
        </p:nvSpPr>
        <p:spPr>
          <a:xfrm>
            <a:off x="0" y="1819835"/>
            <a:ext cx="12192000" cy="3307977"/>
          </a:xfrm>
          <a:prstGeom prst="rect">
            <a:avLst/>
          </a:prstGeom>
          <a:solidFill>
            <a:schemeClr val="accent4">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
        <p:nvSpPr>
          <p:cNvPr id="31" name="PA-文本框 30">
            <a:extLst>
              <a:ext uri="{FF2B5EF4-FFF2-40B4-BE49-F238E27FC236}">
                <a16:creationId xmlns:a16="http://schemas.microsoft.com/office/drawing/2014/main" id="{5C1E7D83-CD20-44EC-8347-DB001EE62834}"/>
              </a:ext>
            </a:extLst>
          </p:cNvPr>
          <p:cNvSpPr txBox="1"/>
          <p:nvPr>
            <p:custDataLst>
              <p:tags r:id="rId2"/>
            </p:custDataLst>
          </p:nvPr>
        </p:nvSpPr>
        <p:spPr>
          <a:xfrm>
            <a:off x="3545031" y="2397078"/>
            <a:ext cx="8168245" cy="1107996"/>
          </a:xfrm>
          <a:prstGeom prst="rect">
            <a:avLst/>
          </a:prstGeom>
          <a:noFill/>
        </p:spPr>
        <p:txBody>
          <a:bodyPr wrap="square" rtlCol="0">
            <a:spAutoFit/>
          </a:bodyPr>
          <a:lstStyle/>
          <a:p>
            <a:pPr algn="r" defTabSz="1218682"/>
            <a:r>
              <a:rPr lang="zh-CN" altLang="en-US" sz="6600" b="1" dirty="0">
                <a:solidFill>
                  <a:srgbClr val="F0F0F0"/>
                </a:solidFill>
                <a:latin typeface="+mn-lt"/>
                <a:ea typeface="+mn-ea"/>
                <a:cs typeface="+mn-ea"/>
                <a:sym typeface="+mn-lt"/>
              </a:rPr>
              <a:t>安全生产知识培训</a:t>
            </a:r>
          </a:p>
        </p:txBody>
      </p:sp>
      <p:sp>
        <p:nvSpPr>
          <p:cNvPr id="32" name="PA-文本框 31">
            <a:extLst>
              <a:ext uri="{FF2B5EF4-FFF2-40B4-BE49-F238E27FC236}">
                <a16:creationId xmlns:a16="http://schemas.microsoft.com/office/drawing/2014/main" id="{41D078D2-A2B5-4194-B5A6-BECE34D1CA96}"/>
              </a:ext>
            </a:extLst>
          </p:cNvPr>
          <p:cNvSpPr txBox="1"/>
          <p:nvPr>
            <p:custDataLst>
              <p:tags r:id="rId3"/>
            </p:custDataLst>
          </p:nvPr>
        </p:nvSpPr>
        <p:spPr>
          <a:xfrm>
            <a:off x="4354480" y="3547014"/>
            <a:ext cx="7551975" cy="369188"/>
          </a:xfrm>
          <a:prstGeom prst="rect">
            <a:avLst/>
          </a:prstGeom>
          <a:noFill/>
        </p:spPr>
        <p:txBody>
          <a:bodyPr wrap="square" rtlCol="0">
            <a:spAutoFit/>
          </a:bodyPr>
          <a:lstStyle>
            <a:defPPr>
              <a:defRPr lang="zh-CN"/>
            </a:defPPr>
            <a:lvl1pPr algn="ctr">
              <a:defRPr sz="2400">
                <a:solidFill>
                  <a:schemeClr val="accent2"/>
                </a:solidFill>
                <a:latin typeface="+mj-ea"/>
                <a:ea typeface="+mj-ea"/>
              </a:defRPr>
            </a:lvl1pPr>
          </a:lstStyle>
          <a:p>
            <a:pPr algn="r" defTabSz="1218682"/>
            <a:r>
              <a:rPr lang="zh-CN" altLang="en-US" sz="1799" dirty="0">
                <a:solidFill>
                  <a:srgbClr val="F0F0F0"/>
                </a:solidFill>
                <a:latin typeface="+mn-lt"/>
                <a:ea typeface="+mn-ea"/>
                <a:cs typeface="+mn-ea"/>
                <a:sym typeface="+mn-lt"/>
              </a:rPr>
              <a:t>内容全面实用安全生产培训，适用行业广泛。</a:t>
            </a:r>
          </a:p>
        </p:txBody>
      </p:sp>
      <p:sp>
        <p:nvSpPr>
          <p:cNvPr id="33" name="PA-文本框 32">
            <a:extLst>
              <a:ext uri="{FF2B5EF4-FFF2-40B4-BE49-F238E27FC236}">
                <a16:creationId xmlns:a16="http://schemas.microsoft.com/office/drawing/2014/main" id="{D4BEFC79-2E90-4122-B117-177D11B35C27}"/>
              </a:ext>
            </a:extLst>
          </p:cNvPr>
          <p:cNvSpPr txBox="1"/>
          <p:nvPr>
            <p:custDataLst>
              <p:tags r:id="rId4"/>
            </p:custDataLst>
          </p:nvPr>
        </p:nvSpPr>
        <p:spPr>
          <a:xfrm>
            <a:off x="10295171" y="4327578"/>
            <a:ext cx="1290962" cy="388858"/>
          </a:xfrm>
          <a:prstGeom prst="rect">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defPPr>
              <a:defRPr lang="zh-CN"/>
            </a:defPPr>
            <a:lvl1pPr algn="ctr">
              <a:defRPr sz="2400">
                <a:solidFill>
                  <a:schemeClr val="accent2"/>
                </a:solidFill>
                <a:latin typeface="微软雅黑 Light" panose="020B0502040204020203" pitchFamily="34" charset="-122"/>
                <a:ea typeface="微软雅黑 Light" panose="020B0502040204020203" pitchFamily="34" charset="-122"/>
              </a:defRPr>
            </a:lvl1pPr>
          </a:lstStyle>
          <a:p>
            <a:pPr algn="l" defTabSz="1218682"/>
            <a:r>
              <a:rPr lang="en-US" altLang="zh-CN" sz="1999" dirty="0" smtClean="0">
                <a:solidFill>
                  <a:srgbClr val="F0F0F0"/>
                </a:solidFill>
                <a:latin typeface="+mn-lt"/>
                <a:ea typeface="+mn-ea"/>
                <a:cs typeface="+mn-ea"/>
                <a:sym typeface="+mn-lt"/>
              </a:rPr>
              <a:t>20XX-XX</a:t>
            </a:r>
            <a:endParaRPr lang="zh-CN" altLang="en-US" sz="1999" dirty="0">
              <a:solidFill>
                <a:srgbClr val="F0F0F0"/>
              </a:solidFill>
              <a:latin typeface="+mn-lt"/>
              <a:ea typeface="+mn-ea"/>
              <a:cs typeface="+mn-ea"/>
              <a:sym typeface="+mn-lt"/>
            </a:endParaRPr>
          </a:p>
        </p:txBody>
      </p:sp>
      <p:sp>
        <p:nvSpPr>
          <p:cNvPr id="35" name="PA-文本框 34">
            <a:extLst>
              <a:ext uri="{FF2B5EF4-FFF2-40B4-BE49-F238E27FC236}">
                <a16:creationId xmlns:a16="http://schemas.microsoft.com/office/drawing/2014/main" id="{90C1E377-7429-4B05-B730-6BB095236A2D}"/>
              </a:ext>
            </a:extLst>
          </p:cNvPr>
          <p:cNvSpPr txBox="1"/>
          <p:nvPr>
            <p:custDataLst>
              <p:tags r:id="rId5"/>
            </p:custDataLst>
          </p:nvPr>
        </p:nvSpPr>
        <p:spPr>
          <a:xfrm>
            <a:off x="8987876" y="4327578"/>
            <a:ext cx="1190209" cy="388858"/>
          </a:xfrm>
          <a:prstGeom prst="rect">
            <a:avLst/>
          </a:prstGeom>
          <a:solidFill>
            <a:schemeClr val="tx1">
              <a:lumMod val="75000"/>
            </a:schemeClr>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defPPr>
              <a:defRPr lang="zh-CN"/>
            </a:defPPr>
            <a:lvl1pPr algn="ctr">
              <a:defRPr sz="2400">
                <a:solidFill>
                  <a:schemeClr val="accent2"/>
                </a:solidFill>
                <a:latin typeface="微软雅黑 Light" panose="020B0502040204020203" pitchFamily="34" charset="-122"/>
                <a:ea typeface="微软雅黑 Light" panose="020B0502040204020203" pitchFamily="34" charset="-122"/>
              </a:defRPr>
            </a:lvl1pPr>
          </a:lstStyle>
          <a:p>
            <a:pPr algn="r" defTabSz="1218682"/>
            <a:r>
              <a:rPr lang="en-US" altLang="zh-CN" sz="1999" smtClean="0">
                <a:solidFill>
                  <a:srgbClr val="F0F0F0"/>
                </a:solidFill>
                <a:latin typeface="+mn-lt"/>
                <a:ea typeface="+mn-ea"/>
                <a:cs typeface="+mn-ea"/>
                <a:sym typeface="+mn-lt"/>
              </a:rPr>
              <a:t>PPT818</a:t>
            </a:r>
            <a:endParaRPr lang="zh-CN" altLang="en-US" sz="1999" dirty="0">
              <a:solidFill>
                <a:srgbClr val="F0F0F0"/>
              </a:solidFill>
              <a:latin typeface="+mn-lt"/>
              <a:ea typeface="+mn-ea"/>
              <a:cs typeface="+mn-ea"/>
              <a:sym typeface="+mn-lt"/>
            </a:endParaRPr>
          </a:p>
        </p:txBody>
      </p:sp>
      <p:sp>
        <p:nvSpPr>
          <p:cNvPr id="43" name="PA-任意多边形 23">
            <a:extLst>
              <a:ext uri="{FF2B5EF4-FFF2-40B4-BE49-F238E27FC236}">
                <a16:creationId xmlns:a16="http://schemas.microsoft.com/office/drawing/2014/main" id="{BD1367A6-4EA6-4F66-AA9F-A6E7402F953D}"/>
              </a:ext>
            </a:extLst>
          </p:cNvPr>
          <p:cNvSpPr>
            <a:spLocks noEditPoints="1"/>
          </p:cNvSpPr>
          <p:nvPr>
            <p:custDataLst>
              <p:tags r:id="rId6"/>
            </p:custDataLst>
          </p:nvPr>
        </p:nvSpPr>
        <p:spPr bwMode="auto">
          <a:xfrm>
            <a:off x="10290691" y="546780"/>
            <a:ext cx="1422585" cy="723796"/>
          </a:xfrm>
          <a:custGeom>
            <a:avLst/>
            <a:gdLst>
              <a:gd name="T0" fmla="*/ 1482 w 2028"/>
              <a:gd name="T1" fmla="*/ 144 h 1040"/>
              <a:gd name="T2" fmla="*/ 209 w 2028"/>
              <a:gd name="T3" fmla="*/ 1036 h 1040"/>
              <a:gd name="T4" fmla="*/ 197 w 2028"/>
              <a:gd name="T5" fmla="*/ 896 h 1040"/>
              <a:gd name="T6" fmla="*/ 214 w 2028"/>
              <a:gd name="T7" fmla="*/ 839 h 1040"/>
              <a:gd name="T8" fmla="*/ 214 w 2028"/>
              <a:gd name="T9" fmla="*/ 910 h 1040"/>
              <a:gd name="T10" fmla="*/ 104 w 2028"/>
              <a:gd name="T11" fmla="*/ 1001 h 1040"/>
              <a:gd name="T12" fmla="*/ 166 w 2028"/>
              <a:gd name="T13" fmla="*/ 962 h 1040"/>
              <a:gd name="T14" fmla="*/ 131 w 2028"/>
              <a:gd name="T15" fmla="*/ 876 h 1040"/>
              <a:gd name="T16" fmla="*/ 342 w 2028"/>
              <a:gd name="T17" fmla="*/ 1029 h 1040"/>
              <a:gd name="T18" fmla="*/ 437 w 2028"/>
              <a:gd name="T19" fmla="*/ 861 h 1040"/>
              <a:gd name="T20" fmla="*/ 495 w 2028"/>
              <a:gd name="T21" fmla="*/ 905 h 1040"/>
              <a:gd name="T22" fmla="*/ 401 w 2028"/>
              <a:gd name="T23" fmla="*/ 892 h 1040"/>
              <a:gd name="T24" fmla="*/ 363 w 2028"/>
              <a:gd name="T25" fmla="*/ 861 h 1040"/>
              <a:gd name="T26" fmla="*/ 393 w 2028"/>
              <a:gd name="T27" fmla="*/ 933 h 1040"/>
              <a:gd name="T28" fmla="*/ 457 w 2028"/>
              <a:gd name="T29" fmla="*/ 1015 h 1040"/>
              <a:gd name="T30" fmla="*/ 575 w 2028"/>
              <a:gd name="T31" fmla="*/ 964 h 1040"/>
              <a:gd name="T32" fmla="*/ 667 w 2028"/>
              <a:gd name="T33" fmla="*/ 902 h 1040"/>
              <a:gd name="T34" fmla="*/ 580 w 2028"/>
              <a:gd name="T35" fmla="*/ 1040 h 1040"/>
              <a:gd name="T36" fmla="*/ 520 w 2028"/>
              <a:gd name="T37" fmla="*/ 879 h 1040"/>
              <a:gd name="T38" fmla="*/ 580 w 2028"/>
              <a:gd name="T39" fmla="*/ 926 h 1040"/>
              <a:gd name="T40" fmla="*/ 543 w 2028"/>
              <a:gd name="T41" fmla="*/ 956 h 1040"/>
              <a:gd name="T42" fmla="*/ 639 w 2028"/>
              <a:gd name="T43" fmla="*/ 964 h 1040"/>
              <a:gd name="T44" fmla="*/ 824 w 2028"/>
              <a:gd name="T45" fmla="*/ 1024 h 1040"/>
              <a:gd name="T46" fmla="*/ 778 w 2028"/>
              <a:gd name="T47" fmla="*/ 997 h 1040"/>
              <a:gd name="T48" fmla="*/ 852 w 2028"/>
              <a:gd name="T49" fmla="*/ 875 h 1040"/>
              <a:gd name="T50" fmla="*/ 927 w 2028"/>
              <a:gd name="T51" fmla="*/ 918 h 1040"/>
              <a:gd name="T52" fmla="*/ 873 w 2028"/>
              <a:gd name="T53" fmla="*/ 1003 h 1040"/>
              <a:gd name="T54" fmla="*/ 1053 w 2028"/>
              <a:gd name="T55" fmla="*/ 839 h 1040"/>
              <a:gd name="T56" fmla="*/ 1027 w 2028"/>
              <a:gd name="T57" fmla="*/ 908 h 1040"/>
              <a:gd name="T58" fmla="*/ 1118 w 2028"/>
              <a:gd name="T59" fmla="*/ 990 h 1040"/>
              <a:gd name="T60" fmla="*/ 1001 w 2028"/>
              <a:gd name="T61" fmla="*/ 962 h 1040"/>
              <a:gd name="T62" fmla="*/ 1074 w 2028"/>
              <a:gd name="T63" fmla="*/ 960 h 1040"/>
              <a:gd name="T64" fmla="*/ 1147 w 2028"/>
              <a:gd name="T65" fmla="*/ 954 h 1040"/>
              <a:gd name="T66" fmla="*/ 1161 w 2028"/>
              <a:gd name="T67" fmla="*/ 1006 h 1040"/>
              <a:gd name="T68" fmla="*/ 1050 w 2028"/>
              <a:gd name="T69" fmla="*/ 963 h 1040"/>
              <a:gd name="T70" fmla="*/ 1265 w 2028"/>
              <a:gd name="T71" fmla="*/ 873 h 1040"/>
              <a:gd name="T72" fmla="*/ 1300 w 2028"/>
              <a:gd name="T73" fmla="*/ 840 h 1040"/>
              <a:gd name="T74" fmla="*/ 1331 w 2028"/>
              <a:gd name="T75" fmla="*/ 1019 h 1040"/>
              <a:gd name="T76" fmla="*/ 1203 w 2028"/>
              <a:gd name="T77" fmla="*/ 952 h 1040"/>
              <a:gd name="T78" fmla="*/ 1334 w 2028"/>
              <a:gd name="T79" fmla="*/ 966 h 1040"/>
              <a:gd name="T80" fmla="*/ 1486 w 2028"/>
              <a:gd name="T81" fmla="*/ 1012 h 1040"/>
              <a:gd name="T82" fmla="*/ 1504 w 2028"/>
              <a:gd name="T83" fmla="*/ 936 h 1040"/>
              <a:gd name="T84" fmla="*/ 1525 w 2028"/>
              <a:gd name="T85" fmla="*/ 934 h 1040"/>
              <a:gd name="T86" fmla="*/ 1766 w 2028"/>
              <a:gd name="T87" fmla="*/ 871 h 1040"/>
              <a:gd name="T88" fmla="*/ 1815 w 2028"/>
              <a:gd name="T89" fmla="*/ 930 h 1040"/>
              <a:gd name="T90" fmla="*/ 1873 w 2028"/>
              <a:gd name="T91" fmla="*/ 993 h 1040"/>
              <a:gd name="T92" fmla="*/ 1889 w 2028"/>
              <a:gd name="T93" fmla="*/ 888 h 1040"/>
              <a:gd name="T94" fmla="*/ 786 w 2028"/>
              <a:gd name="T95" fmla="*/ 74 h 1040"/>
              <a:gd name="T96" fmla="*/ 782 w 2028"/>
              <a:gd name="T97" fmla="*/ 438 h 1040"/>
              <a:gd name="T98" fmla="*/ 1374 w 2028"/>
              <a:gd name="T99" fmla="*/ 619 h 1040"/>
              <a:gd name="T100" fmla="*/ 1352 w 2028"/>
              <a:gd name="T101" fmla="*/ 359 h 1040"/>
              <a:gd name="T102" fmla="*/ 1256 w 2028"/>
              <a:gd name="T103" fmla="*/ 439 h 1040"/>
              <a:gd name="T104" fmla="*/ 1726 w 2028"/>
              <a:gd name="T105" fmla="*/ 409 h 1040"/>
              <a:gd name="T106" fmla="*/ 601 w 2028"/>
              <a:gd name="T107" fmla="*/ 593 h 1040"/>
              <a:gd name="T108" fmla="*/ 593 w 2028"/>
              <a:gd name="T109" fmla="*/ 155 h 1040"/>
              <a:gd name="T110" fmla="*/ 1077 w 2028"/>
              <a:gd name="T111" fmla="*/ 155 h 1040"/>
              <a:gd name="T112" fmla="*/ 1077 w 2028"/>
              <a:gd name="T113" fmla="*/ 201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8" h="1040">
                <a:moveTo>
                  <a:pt x="1435" y="0"/>
                </a:moveTo>
                <a:lnTo>
                  <a:pt x="2028" y="0"/>
                </a:lnTo>
                <a:lnTo>
                  <a:pt x="2028" y="593"/>
                </a:lnTo>
                <a:lnTo>
                  <a:pt x="1564" y="593"/>
                </a:lnTo>
                <a:lnTo>
                  <a:pt x="1564" y="547"/>
                </a:lnTo>
                <a:lnTo>
                  <a:pt x="1982" y="547"/>
                </a:lnTo>
                <a:lnTo>
                  <a:pt x="1982" y="46"/>
                </a:lnTo>
                <a:lnTo>
                  <a:pt x="1482" y="46"/>
                </a:lnTo>
                <a:lnTo>
                  <a:pt x="1482" y="144"/>
                </a:lnTo>
                <a:lnTo>
                  <a:pt x="1435" y="144"/>
                </a:lnTo>
                <a:lnTo>
                  <a:pt x="1435" y="0"/>
                </a:lnTo>
                <a:close/>
                <a:moveTo>
                  <a:pt x="166" y="1038"/>
                </a:moveTo>
                <a:lnTo>
                  <a:pt x="150" y="1038"/>
                </a:lnTo>
                <a:lnTo>
                  <a:pt x="150" y="935"/>
                </a:lnTo>
                <a:lnTo>
                  <a:pt x="262" y="935"/>
                </a:lnTo>
                <a:lnTo>
                  <a:pt x="262" y="1014"/>
                </a:lnTo>
                <a:cubicBezTo>
                  <a:pt x="262" y="1029"/>
                  <a:pt x="255" y="1036"/>
                  <a:pt x="240" y="1036"/>
                </a:cubicBezTo>
                <a:cubicBezTo>
                  <a:pt x="232" y="1036"/>
                  <a:pt x="222" y="1036"/>
                  <a:pt x="209" y="1036"/>
                </a:cubicBezTo>
                <a:cubicBezTo>
                  <a:pt x="209" y="1032"/>
                  <a:pt x="208" y="1027"/>
                  <a:pt x="206" y="1021"/>
                </a:cubicBezTo>
                <a:cubicBezTo>
                  <a:pt x="218" y="1022"/>
                  <a:pt x="228" y="1022"/>
                  <a:pt x="235" y="1022"/>
                </a:cubicBezTo>
                <a:cubicBezTo>
                  <a:pt x="243" y="1022"/>
                  <a:pt x="247" y="1018"/>
                  <a:pt x="247" y="1011"/>
                </a:cubicBezTo>
                <a:lnTo>
                  <a:pt x="247" y="1001"/>
                </a:lnTo>
                <a:lnTo>
                  <a:pt x="166" y="1001"/>
                </a:lnTo>
                <a:lnTo>
                  <a:pt x="166" y="1038"/>
                </a:lnTo>
                <a:close/>
                <a:moveTo>
                  <a:pt x="132" y="910"/>
                </a:moveTo>
                <a:lnTo>
                  <a:pt x="197" y="910"/>
                </a:lnTo>
                <a:lnTo>
                  <a:pt x="197" y="896"/>
                </a:lnTo>
                <a:lnTo>
                  <a:pt x="145" y="896"/>
                </a:lnTo>
                <a:lnTo>
                  <a:pt x="145" y="883"/>
                </a:lnTo>
                <a:lnTo>
                  <a:pt x="197" y="883"/>
                </a:lnTo>
                <a:lnTo>
                  <a:pt x="197" y="870"/>
                </a:lnTo>
                <a:lnTo>
                  <a:pt x="138" y="870"/>
                </a:lnTo>
                <a:lnTo>
                  <a:pt x="138" y="857"/>
                </a:lnTo>
                <a:lnTo>
                  <a:pt x="197" y="857"/>
                </a:lnTo>
                <a:lnTo>
                  <a:pt x="197" y="839"/>
                </a:lnTo>
                <a:lnTo>
                  <a:pt x="214" y="839"/>
                </a:lnTo>
                <a:lnTo>
                  <a:pt x="214" y="857"/>
                </a:lnTo>
                <a:lnTo>
                  <a:pt x="276" y="857"/>
                </a:lnTo>
                <a:lnTo>
                  <a:pt x="276" y="870"/>
                </a:lnTo>
                <a:lnTo>
                  <a:pt x="214" y="870"/>
                </a:lnTo>
                <a:lnTo>
                  <a:pt x="214" y="883"/>
                </a:lnTo>
                <a:lnTo>
                  <a:pt x="270" y="883"/>
                </a:lnTo>
                <a:lnTo>
                  <a:pt x="270" y="896"/>
                </a:lnTo>
                <a:lnTo>
                  <a:pt x="214" y="896"/>
                </a:lnTo>
                <a:lnTo>
                  <a:pt x="214" y="910"/>
                </a:lnTo>
                <a:lnTo>
                  <a:pt x="280" y="910"/>
                </a:lnTo>
                <a:lnTo>
                  <a:pt x="280" y="923"/>
                </a:lnTo>
                <a:lnTo>
                  <a:pt x="132" y="923"/>
                </a:lnTo>
                <a:lnTo>
                  <a:pt x="132" y="910"/>
                </a:lnTo>
                <a:close/>
                <a:moveTo>
                  <a:pt x="142" y="988"/>
                </a:moveTo>
                <a:cubicBezTo>
                  <a:pt x="142" y="995"/>
                  <a:pt x="143" y="1001"/>
                  <a:pt x="143" y="1006"/>
                </a:cubicBezTo>
                <a:cubicBezTo>
                  <a:pt x="129" y="1015"/>
                  <a:pt x="116" y="1024"/>
                  <a:pt x="106" y="1032"/>
                </a:cubicBezTo>
                <a:lnTo>
                  <a:pt x="97" y="1019"/>
                </a:lnTo>
                <a:cubicBezTo>
                  <a:pt x="101" y="1014"/>
                  <a:pt x="104" y="1008"/>
                  <a:pt x="104" y="1001"/>
                </a:cubicBezTo>
                <a:lnTo>
                  <a:pt x="104" y="924"/>
                </a:lnTo>
                <a:lnTo>
                  <a:pt x="79" y="924"/>
                </a:lnTo>
                <a:lnTo>
                  <a:pt x="79" y="909"/>
                </a:lnTo>
                <a:lnTo>
                  <a:pt x="119" y="909"/>
                </a:lnTo>
                <a:lnTo>
                  <a:pt x="119" y="1004"/>
                </a:lnTo>
                <a:cubicBezTo>
                  <a:pt x="127" y="999"/>
                  <a:pt x="134" y="993"/>
                  <a:pt x="142" y="988"/>
                </a:cubicBezTo>
                <a:close/>
                <a:moveTo>
                  <a:pt x="247" y="948"/>
                </a:moveTo>
                <a:lnTo>
                  <a:pt x="166" y="948"/>
                </a:lnTo>
                <a:lnTo>
                  <a:pt x="166" y="962"/>
                </a:lnTo>
                <a:lnTo>
                  <a:pt x="247" y="962"/>
                </a:lnTo>
                <a:lnTo>
                  <a:pt x="247" y="948"/>
                </a:lnTo>
                <a:close/>
                <a:moveTo>
                  <a:pt x="166" y="989"/>
                </a:moveTo>
                <a:lnTo>
                  <a:pt x="247" y="989"/>
                </a:lnTo>
                <a:lnTo>
                  <a:pt x="247" y="975"/>
                </a:lnTo>
                <a:lnTo>
                  <a:pt x="166" y="975"/>
                </a:lnTo>
                <a:lnTo>
                  <a:pt x="166" y="989"/>
                </a:lnTo>
                <a:close/>
                <a:moveTo>
                  <a:pt x="102" y="845"/>
                </a:moveTo>
                <a:cubicBezTo>
                  <a:pt x="113" y="856"/>
                  <a:pt x="123" y="867"/>
                  <a:pt x="131" y="876"/>
                </a:cubicBezTo>
                <a:lnTo>
                  <a:pt x="117" y="888"/>
                </a:lnTo>
                <a:cubicBezTo>
                  <a:pt x="108" y="876"/>
                  <a:pt x="99" y="865"/>
                  <a:pt x="90" y="856"/>
                </a:cubicBezTo>
                <a:lnTo>
                  <a:pt x="102" y="845"/>
                </a:lnTo>
                <a:close/>
                <a:moveTo>
                  <a:pt x="327" y="948"/>
                </a:moveTo>
                <a:lnTo>
                  <a:pt x="471" y="948"/>
                </a:lnTo>
                <a:lnTo>
                  <a:pt x="471" y="1040"/>
                </a:lnTo>
                <a:lnTo>
                  <a:pt x="457" y="1040"/>
                </a:lnTo>
                <a:lnTo>
                  <a:pt x="457" y="1029"/>
                </a:lnTo>
                <a:lnTo>
                  <a:pt x="342" y="1029"/>
                </a:lnTo>
                <a:lnTo>
                  <a:pt x="342" y="1040"/>
                </a:lnTo>
                <a:lnTo>
                  <a:pt x="327" y="1040"/>
                </a:lnTo>
                <a:lnTo>
                  <a:pt x="327" y="948"/>
                </a:lnTo>
                <a:close/>
                <a:moveTo>
                  <a:pt x="401" y="892"/>
                </a:moveTo>
                <a:lnTo>
                  <a:pt x="435" y="892"/>
                </a:lnTo>
                <a:cubicBezTo>
                  <a:pt x="436" y="887"/>
                  <a:pt x="437" y="881"/>
                  <a:pt x="437" y="874"/>
                </a:cubicBezTo>
                <a:lnTo>
                  <a:pt x="402" y="874"/>
                </a:lnTo>
                <a:lnTo>
                  <a:pt x="402" y="861"/>
                </a:lnTo>
                <a:lnTo>
                  <a:pt x="437" y="861"/>
                </a:lnTo>
                <a:lnTo>
                  <a:pt x="437" y="841"/>
                </a:lnTo>
                <a:lnTo>
                  <a:pt x="451" y="841"/>
                </a:lnTo>
                <a:lnTo>
                  <a:pt x="451" y="861"/>
                </a:lnTo>
                <a:lnTo>
                  <a:pt x="491" y="861"/>
                </a:lnTo>
                <a:lnTo>
                  <a:pt x="491" y="874"/>
                </a:lnTo>
                <a:lnTo>
                  <a:pt x="451" y="874"/>
                </a:lnTo>
                <a:cubicBezTo>
                  <a:pt x="451" y="881"/>
                  <a:pt x="450" y="887"/>
                  <a:pt x="450" y="892"/>
                </a:cubicBezTo>
                <a:lnTo>
                  <a:pt x="495" y="892"/>
                </a:lnTo>
                <a:lnTo>
                  <a:pt x="495" y="905"/>
                </a:lnTo>
                <a:lnTo>
                  <a:pt x="452" y="905"/>
                </a:lnTo>
                <a:cubicBezTo>
                  <a:pt x="462" y="923"/>
                  <a:pt x="478" y="935"/>
                  <a:pt x="500" y="941"/>
                </a:cubicBezTo>
                <a:cubicBezTo>
                  <a:pt x="496" y="945"/>
                  <a:pt x="493" y="949"/>
                  <a:pt x="490" y="954"/>
                </a:cubicBezTo>
                <a:cubicBezTo>
                  <a:pt x="469" y="946"/>
                  <a:pt x="453" y="932"/>
                  <a:pt x="443" y="914"/>
                </a:cubicBezTo>
                <a:cubicBezTo>
                  <a:pt x="437" y="925"/>
                  <a:pt x="424" y="935"/>
                  <a:pt x="403" y="944"/>
                </a:cubicBezTo>
                <a:cubicBezTo>
                  <a:pt x="401" y="940"/>
                  <a:pt x="398" y="936"/>
                  <a:pt x="395" y="932"/>
                </a:cubicBezTo>
                <a:cubicBezTo>
                  <a:pt x="414" y="925"/>
                  <a:pt x="426" y="916"/>
                  <a:pt x="432" y="905"/>
                </a:cubicBezTo>
                <a:lnTo>
                  <a:pt x="401" y="905"/>
                </a:lnTo>
                <a:lnTo>
                  <a:pt x="401" y="892"/>
                </a:lnTo>
                <a:close/>
                <a:moveTo>
                  <a:pt x="301" y="892"/>
                </a:moveTo>
                <a:lnTo>
                  <a:pt x="348" y="892"/>
                </a:lnTo>
                <a:cubicBezTo>
                  <a:pt x="349" y="887"/>
                  <a:pt x="349" y="881"/>
                  <a:pt x="349" y="874"/>
                </a:cubicBezTo>
                <a:lnTo>
                  <a:pt x="306" y="874"/>
                </a:lnTo>
                <a:lnTo>
                  <a:pt x="306" y="861"/>
                </a:lnTo>
                <a:lnTo>
                  <a:pt x="349" y="861"/>
                </a:lnTo>
                <a:lnTo>
                  <a:pt x="349" y="841"/>
                </a:lnTo>
                <a:lnTo>
                  <a:pt x="363" y="841"/>
                </a:lnTo>
                <a:lnTo>
                  <a:pt x="363" y="861"/>
                </a:lnTo>
                <a:lnTo>
                  <a:pt x="395" y="861"/>
                </a:lnTo>
                <a:lnTo>
                  <a:pt x="395" y="874"/>
                </a:lnTo>
                <a:lnTo>
                  <a:pt x="363" y="874"/>
                </a:lnTo>
                <a:cubicBezTo>
                  <a:pt x="363" y="881"/>
                  <a:pt x="363" y="887"/>
                  <a:pt x="362" y="892"/>
                </a:cubicBezTo>
                <a:lnTo>
                  <a:pt x="396" y="892"/>
                </a:lnTo>
                <a:lnTo>
                  <a:pt x="396" y="905"/>
                </a:lnTo>
                <a:lnTo>
                  <a:pt x="360" y="905"/>
                </a:lnTo>
                <a:cubicBezTo>
                  <a:pt x="359" y="907"/>
                  <a:pt x="359" y="909"/>
                  <a:pt x="358" y="911"/>
                </a:cubicBezTo>
                <a:cubicBezTo>
                  <a:pt x="370" y="917"/>
                  <a:pt x="381" y="924"/>
                  <a:pt x="393" y="933"/>
                </a:cubicBezTo>
                <a:lnTo>
                  <a:pt x="384" y="944"/>
                </a:lnTo>
                <a:cubicBezTo>
                  <a:pt x="374" y="936"/>
                  <a:pt x="364" y="928"/>
                  <a:pt x="353" y="922"/>
                </a:cubicBezTo>
                <a:cubicBezTo>
                  <a:pt x="345" y="935"/>
                  <a:pt x="329" y="947"/>
                  <a:pt x="308" y="958"/>
                </a:cubicBezTo>
                <a:cubicBezTo>
                  <a:pt x="305" y="954"/>
                  <a:pt x="302" y="950"/>
                  <a:pt x="298" y="945"/>
                </a:cubicBezTo>
                <a:cubicBezTo>
                  <a:pt x="325" y="934"/>
                  <a:pt x="341" y="920"/>
                  <a:pt x="345" y="905"/>
                </a:cubicBezTo>
                <a:lnTo>
                  <a:pt x="301" y="905"/>
                </a:lnTo>
                <a:lnTo>
                  <a:pt x="301" y="892"/>
                </a:lnTo>
                <a:close/>
                <a:moveTo>
                  <a:pt x="342" y="1015"/>
                </a:moveTo>
                <a:lnTo>
                  <a:pt x="457" y="1015"/>
                </a:lnTo>
                <a:lnTo>
                  <a:pt x="457" y="995"/>
                </a:lnTo>
                <a:lnTo>
                  <a:pt x="342" y="995"/>
                </a:lnTo>
                <a:lnTo>
                  <a:pt x="342" y="1015"/>
                </a:lnTo>
                <a:close/>
                <a:moveTo>
                  <a:pt x="457" y="961"/>
                </a:moveTo>
                <a:lnTo>
                  <a:pt x="342" y="961"/>
                </a:lnTo>
                <a:lnTo>
                  <a:pt x="342" y="981"/>
                </a:lnTo>
                <a:lnTo>
                  <a:pt x="457" y="981"/>
                </a:lnTo>
                <a:lnTo>
                  <a:pt x="457" y="961"/>
                </a:lnTo>
                <a:close/>
                <a:moveTo>
                  <a:pt x="575" y="964"/>
                </a:moveTo>
                <a:lnTo>
                  <a:pt x="593" y="964"/>
                </a:lnTo>
                <a:lnTo>
                  <a:pt x="593" y="909"/>
                </a:lnTo>
                <a:cubicBezTo>
                  <a:pt x="590" y="906"/>
                  <a:pt x="586" y="903"/>
                  <a:pt x="581" y="900"/>
                </a:cubicBezTo>
                <a:cubicBezTo>
                  <a:pt x="599" y="881"/>
                  <a:pt x="613" y="861"/>
                  <a:pt x="624" y="839"/>
                </a:cubicBezTo>
                <a:lnTo>
                  <a:pt x="640" y="841"/>
                </a:lnTo>
                <a:cubicBezTo>
                  <a:pt x="637" y="848"/>
                  <a:pt x="634" y="854"/>
                  <a:pt x="630" y="860"/>
                </a:cubicBezTo>
                <a:lnTo>
                  <a:pt x="691" y="860"/>
                </a:lnTo>
                <a:lnTo>
                  <a:pt x="691" y="874"/>
                </a:lnTo>
                <a:cubicBezTo>
                  <a:pt x="686" y="880"/>
                  <a:pt x="678" y="890"/>
                  <a:pt x="667" y="902"/>
                </a:cubicBezTo>
                <a:lnTo>
                  <a:pt x="704" y="902"/>
                </a:lnTo>
                <a:lnTo>
                  <a:pt x="704" y="964"/>
                </a:lnTo>
                <a:lnTo>
                  <a:pt x="720" y="964"/>
                </a:lnTo>
                <a:lnTo>
                  <a:pt x="720" y="978"/>
                </a:lnTo>
                <a:lnTo>
                  <a:pt x="657" y="978"/>
                </a:lnTo>
                <a:cubicBezTo>
                  <a:pt x="668" y="1001"/>
                  <a:pt x="688" y="1016"/>
                  <a:pt x="719" y="1022"/>
                </a:cubicBezTo>
                <a:cubicBezTo>
                  <a:pt x="714" y="1028"/>
                  <a:pt x="710" y="1034"/>
                  <a:pt x="707" y="1039"/>
                </a:cubicBezTo>
                <a:cubicBezTo>
                  <a:pt x="679" y="1029"/>
                  <a:pt x="659" y="1012"/>
                  <a:pt x="648" y="988"/>
                </a:cubicBezTo>
                <a:cubicBezTo>
                  <a:pt x="640" y="1009"/>
                  <a:pt x="618" y="1026"/>
                  <a:pt x="580" y="1040"/>
                </a:cubicBezTo>
                <a:cubicBezTo>
                  <a:pt x="577" y="1035"/>
                  <a:pt x="573" y="1030"/>
                  <a:pt x="569" y="1025"/>
                </a:cubicBezTo>
                <a:cubicBezTo>
                  <a:pt x="608" y="1014"/>
                  <a:pt x="630" y="998"/>
                  <a:pt x="636" y="978"/>
                </a:cubicBezTo>
                <a:lnTo>
                  <a:pt x="575" y="978"/>
                </a:lnTo>
                <a:lnTo>
                  <a:pt x="575" y="964"/>
                </a:lnTo>
                <a:close/>
                <a:moveTo>
                  <a:pt x="518" y="947"/>
                </a:moveTo>
                <a:cubicBezTo>
                  <a:pt x="526" y="945"/>
                  <a:pt x="534" y="942"/>
                  <a:pt x="543" y="939"/>
                </a:cubicBezTo>
                <a:lnTo>
                  <a:pt x="543" y="892"/>
                </a:lnTo>
                <a:lnTo>
                  <a:pt x="520" y="892"/>
                </a:lnTo>
                <a:lnTo>
                  <a:pt x="520" y="879"/>
                </a:lnTo>
                <a:lnTo>
                  <a:pt x="543" y="879"/>
                </a:lnTo>
                <a:lnTo>
                  <a:pt x="543" y="841"/>
                </a:lnTo>
                <a:lnTo>
                  <a:pt x="559" y="841"/>
                </a:lnTo>
                <a:lnTo>
                  <a:pt x="559" y="879"/>
                </a:lnTo>
                <a:lnTo>
                  <a:pt x="582" y="879"/>
                </a:lnTo>
                <a:lnTo>
                  <a:pt x="582" y="892"/>
                </a:lnTo>
                <a:lnTo>
                  <a:pt x="559" y="892"/>
                </a:lnTo>
                <a:lnTo>
                  <a:pt x="559" y="934"/>
                </a:lnTo>
                <a:cubicBezTo>
                  <a:pt x="566" y="932"/>
                  <a:pt x="573" y="929"/>
                  <a:pt x="580" y="926"/>
                </a:cubicBezTo>
                <a:cubicBezTo>
                  <a:pt x="580" y="933"/>
                  <a:pt x="580" y="938"/>
                  <a:pt x="580" y="942"/>
                </a:cubicBezTo>
                <a:cubicBezTo>
                  <a:pt x="579" y="943"/>
                  <a:pt x="572" y="945"/>
                  <a:pt x="559" y="950"/>
                </a:cubicBezTo>
                <a:lnTo>
                  <a:pt x="559" y="1015"/>
                </a:lnTo>
                <a:cubicBezTo>
                  <a:pt x="559" y="1029"/>
                  <a:pt x="553" y="1036"/>
                  <a:pt x="540" y="1037"/>
                </a:cubicBezTo>
                <a:cubicBezTo>
                  <a:pt x="534" y="1037"/>
                  <a:pt x="528" y="1037"/>
                  <a:pt x="520" y="1037"/>
                </a:cubicBezTo>
                <a:cubicBezTo>
                  <a:pt x="519" y="1032"/>
                  <a:pt x="518" y="1026"/>
                  <a:pt x="517" y="1020"/>
                </a:cubicBezTo>
                <a:cubicBezTo>
                  <a:pt x="525" y="1021"/>
                  <a:pt x="531" y="1022"/>
                  <a:pt x="536" y="1022"/>
                </a:cubicBezTo>
                <a:cubicBezTo>
                  <a:pt x="541" y="1022"/>
                  <a:pt x="543" y="1019"/>
                  <a:pt x="543" y="1013"/>
                </a:cubicBezTo>
                <a:lnTo>
                  <a:pt x="543" y="956"/>
                </a:lnTo>
                <a:cubicBezTo>
                  <a:pt x="537" y="958"/>
                  <a:pt x="529" y="961"/>
                  <a:pt x="520" y="964"/>
                </a:cubicBezTo>
                <a:lnTo>
                  <a:pt x="518" y="947"/>
                </a:lnTo>
                <a:close/>
                <a:moveTo>
                  <a:pt x="689" y="916"/>
                </a:moveTo>
                <a:lnTo>
                  <a:pt x="655" y="916"/>
                </a:lnTo>
                <a:cubicBezTo>
                  <a:pt x="655" y="933"/>
                  <a:pt x="655" y="949"/>
                  <a:pt x="654" y="964"/>
                </a:cubicBezTo>
                <a:lnTo>
                  <a:pt x="689" y="964"/>
                </a:lnTo>
                <a:lnTo>
                  <a:pt x="689" y="916"/>
                </a:lnTo>
                <a:close/>
                <a:moveTo>
                  <a:pt x="607" y="964"/>
                </a:moveTo>
                <a:lnTo>
                  <a:pt x="639" y="964"/>
                </a:lnTo>
                <a:cubicBezTo>
                  <a:pt x="640" y="957"/>
                  <a:pt x="641" y="941"/>
                  <a:pt x="641" y="916"/>
                </a:cubicBezTo>
                <a:lnTo>
                  <a:pt x="607" y="916"/>
                </a:lnTo>
                <a:lnTo>
                  <a:pt x="607" y="964"/>
                </a:lnTo>
                <a:close/>
                <a:moveTo>
                  <a:pt x="672" y="874"/>
                </a:moveTo>
                <a:lnTo>
                  <a:pt x="621" y="874"/>
                </a:lnTo>
                <a:cubicBezTo>
                  <a:pt x="614" y="884"/>
                  <a:pt x="607" y="893"/>
                  <a:pt x="599" y="902"/>
                </a:cubicBezTo>
                <a:lnTo>
                  <a:pt x="650" y="902"/>
                </a:lnTo>
                <a:cubicBezTo>
                  <a:pt x="659" y="891"/>
                  <a:pt x="667" y="882"/>
                  <a:pt x="672" y="874"/>
                </a:cubicBezTo>
                <a:close/>
                <a:moveTo>
                  <a:pt x="824" y="1024"/>
                </a:moveTo>
                <a:cubicBezTo>
                  <a:pt x="840" y="1013"/>
                  <a:pt x="854" y="1001"/>
                  <a:pt x="866" y="987"/>
                </a:cubicBezTo>
                <a:cubicBezTo>
                  <a:pt x="858" y="967"/>
                  <a:pt x="854" y="935"/>
                  <a:pt x="852" y="890"/>
                </a:cubicBezTo>
                <a:lnTo>
                  <a:pt x="776" y="890"/>
                </a:lnTo>
                <a:lnTo>
                  <a:pt x="776" y="921"/>
                </a:lnTo>
                <a:lnTo>
                  <a:pt x="834" y="921"/>
                </a:lnTo>
                <a:cubicBezTo>
                  <a:pt x="833" y="947"/>
                  <a:pt x="832" y="969"/>
                  <a:pt x="831" y="986"/>
                </a:cubicBezTo>
                <a:cubicBezTo>
                  <a:pt x="829" y="1005"/>
                  <a:pt x="820" y="1014"/>
                  <a:pt x="804" y="1014"/>
                </a:cubicBezTo>
                <a:cubicBezTo>
                  <a:pt x="798" y="1014"/>
                  <a:pt x="791" y="1014"/>
                  <a:pt x="782" y="1013"/>
                </a:cubicBezTo>
                <a:cubicBezTo>
                  <a:pt x="781" y="1008"/>
                  <a:pt x="780" y="1003"/>
                  <a:pt x="778" y="997"/>
                </a:cubicBezTo>
                <a:cubicBezTo>
                  <a:pt x="788" y="998"/>
                  <a:pt x="796" y="999"/>
                  <a:pt x="802" y="999"/>
                </a:cubicBezTo>
                <a:cubicBezTo>
                  <a:pt x="810" y="999"/>
                  <a:pt x="814" y="993"/>
                  <a:pt x="815" y="982"/>
                </a:cubicBezTo>
                <a:cubicBezTo>
                  <a:pt x="816" y="970"/>
                  <a:pt x="817" y="955"/>
                  <a:pt x="818" y="936"/>
                </a:cubicBezTo>
                <a:lnTo>
                  <a:pt x="776" y="936"/>
                </a:lnTo>
                <a:cubicBezTo>
                  <a:pt x="774" y="983"/>
                  <a:pt x="765" y="1018"/>
                  <a:pt x="747" y="1040"/>
                </a:cubicBezTo>
                <a:cubicBezTo>
                  <a:pt x="744" y="1036"/>
                  <a:pt x="740" y="1031"/>
                  <a:pt x="737" y="1026"/>
                </a:cubicBezTo>
                <a:cubicBezTo>
                  <a:pt x="752" y="1006"/>
                  <a:pt x="759" y="974"/>
                  <a:pt x="759" y="930"/>
                </a:cubicBezTo>
                <a:lnTo>
                  <a:pt x="759" y="875"/>
                </a:lnTo>
                <a:lnTo>
                  <a:pt x="852" y="875"/>
                </a:lnTo>
                <a:cubicBezTo>
                  <a:pt x="851" y="865"/>
                  <a:pt x="851" y="853"/>
                  <a:pt x="850" y="841"/>
                </a:cubicBezTo>
                <a:lnTo>
                  <a:pt x="867" y="841"/>
                </a:lnTo>
                <a:cubicBezTo>
                  <a:pt x="867" y="850"/>
                  <a:pt x="867" y="862"/>
                  <a:pt x="868" y="875"/>
                </a:cubicBezTo>
                <a:lnTo>
                  <a:pt x="938" y="875"/>
                </a:lnTo>
                <a:lnTo>
                  <a:pt x="938" y="890"/>
                </a:lnTo>
                <a:lnTo>
                  <a:pt x="868" y="890"/>
                </a:lnTo>
                <a:cubicBezTo>
                  <a:pt x="870" y="927"/>
                  <a:pt x="873" y="954"/>
                  <a:pt x="878" y="972"/>
                </a:cubicBezTo>
                <a:cubicBezTo>
                  <a:pt x="891" y="954"/>
                  <a:pt x="902" y="934"/>
                  <a:pt x="911" y="911"/>
                </a:cubicBezTo>
                <a:lnTo>
                  <a:pt x="927" y="918"/>
                </a:lnTo>
                <a:cubicBezTo>
                  <a:pt x="915" y="946"/>
                  <a:pt x="901" y="970"/>
                  <a:pt x="885" y="990"/>
                </a:cubicBezTo>
                <a:cubicBezTo>
                  <a:pt x="895" y="1010"/>
                  <a:pt x="904" y="1020"/>
                  <a:pt x="914" y="1020"/>
                </a:cubicBezTo>
                <a:cubicBezTo>
                  <a:pt x="917" y="1020"/>
                  <a:pt x="920" y="1017"/>
                  <a:pt x="922" y="1011"/>
                </a:cubicBezTo>
                <a:cubicBezTo>
                  <a:pt x="924" y="1001"/>
                  <a:pt x="925" y="991"/>
                  <a:pt x="926" y="980"/>
                </a:cubicBezTo>
                <a:cubicBezTo>
                  <a:pt x="932" y="983"/>
                  <a:pt x="937" y="985"/>
                  <a:pt x="942" y="986"/>
                </a:cubicBezTo>
                <a:cubicBezTo>
                  <a:pt x="940" y="1001"/>
                  <a:pt x="937" y="1012"/>
                  <a:pt x="935" y="1022"/>
                </a:cubicBezTo>
                <a:cubicBezTo>
                  <a:pt x="932" y="1031"/>
                  <a:pt x="927" y="1037"/>
                  <a:pt x="918" y="1038"/>
                </a:cubicBezTo>
                <a:cubicBezTo>
                  <a:pt x="910" y="1038"/>
                  <a:pt x="902" y="1035"/>
                  <a:pt x="894" y="1029"/>
                </a:cubicBezTo>
                <a:cubicBezTo>
                  <a:pt x="886" y="1023"/>
                  <a:pt x="879" y="1014"/>
                  <a:pt x="873" y="1003"/>
                </a:cubicBezTo>
                <a:cubicBezTo>
                  <a:pt x="862" y="1016"/>
                  <a:pt x="849" y="1026"/>
                  <a:pt x="836" y="1036"/>
                </a:cubicBezTo>
                <a:cubicBezTo>
                  <a:pt x="832" y="1032"/>
                  <a:pt x="829" y="1028"/>
                  <a:pt x="824" y="1024"/>
                </a:cubicBezTo>
                <a:close/>
                <a:moveTo>
                  <a:pt x="883" y="851"/>
                </a:moveTo>
                <a:lnTo>
                  <a:pt x="891" y="840"/>
                </a:lnTo>
                <a:cubicBezTo>
                  <a:pt x="902" y="846"/>
                  <a:pt x="913" y="853"/>
                  <a:pt x="923" y="860"/>
                </a:cubicBezTo>
                <a:lnTo>
                  <a:pt x="913" y="872"/>
                </a:lnTo>
                <a:cubicBezTo>
                  <a:pt x="903" y="865"/>
                  <a:pt x="893" y="857"/>
                  <a:pt x="883" y="851"/>
                </a:cubicBezTo>
                <a:close/>
                <a:moveTo>
                  <a:pt x="1014" y="898"/>
                </a:moveTo>
                <a:cubicBezTo>
                  <a:pt x="1029" y="881"/>
                  <a:pt x="1043" y="862"/>
                  <a:pt x="1053" y="839"/>
                </a:cubicBezTo>
                <a:lnTo>
                  <a:pt x="1068" y="843"/>
                </a:lnTo>
                <a:cubicBezTo>
                  <a:pt x="1066" y="849"/>
                  <a:pt x="1062" y="855"/>
                  <a:pt x="1059" y="861"/>
                </a:cubicBezTo>
                <a:lnTo>
                  <a:pt x="1151" y="861"/>
                </a:lnTo>
                <a:lnTo>
                  <a:pt x="1151" y="874"/>
                </a:lnTo>
                <a:lnTo>
                  <a:pt x="1137" y="904"/>
                </a:lnTo>
                <a:cubicBezTo>
                  <a:pt x="1132" y="901"/>
                  <a:pt x="1128" y="899"/>
                  <a:pt x="1123" y="897"/>
                </a:cubicBezTo>
                <a:lnTo>
                  <a:pt x="1134" y="875"/>
                </a:lnTo>
                <a:lnTo>
                  <a:pt x="1051" y="875"/>
                </a:lnTo>
                <a:cubicBezTo>
                  <a:pt x="1043" y="887"/>
                  <a:pt x="1035" y="898"/>
                  <a:pt x="1027" y="908"/>
                </a:cubicBezTo>
                <a:cubicBezTo>
                  <a:pt x="1023" y="905"/>
                  <a:pt x="1018" y="902"/>
                  <a:pt x="1014" y="898"/>
                </a:cubicBezTo>
                <a:close/>
                <a:moveTo>
                  <a:pt x="1007" y="973"/>
                </a:moveTo>
                <a:lnTo>
                  <a:pt x="1023" y="973"/>
                </a:lnTo>
                <a:lnTo>
                  <a:pt x="1023" y="1007"/>
                </a:lnTo>
                <a:cubicBezTo>
                  <a:pt x="1023" y="1015"/>
                  <a:pt x="1027" y="1019"/>
                  <a:pt x="1036" y="1019"/>
                </a:cubicBezTo>
                <a:lnTo>
                  <a:pt x="1080" y="1019"/>
                </a:lnTo>
                <a:cubicBezTo>
                  <a:pt x="1090" y="1019"/>
                  <a:pt x="1096" y="1015"/>
                  <a:pt x="1098" y="1008"/>
                </a:cubicBezTo>
                <a:cubicBezTo>
                  <a:pt x="1100" y="1001"/>
                  <a:pt x="1101" y="993"/>
                  <a:pt x="1102" y="984"/>
                </a:cubicBezTo>
                <a:cubicBezTo>
                  <a:pt x="1107" y="986"/>
                  <a:pt x="1112" y="988"/>
                  <a:pt x="1118" y="990"/>
                </a:cubicBezTo>
                <a:cubicBezTo>
                  <a:pt x="1116" y="1000"/>
                  <a:pt x="1114" y="1008"/>
                  <a:pt x="1113" y="1013"/>
                </a:cubicBezTo>
                <a:cubicBezTo>
                  <a:pt x="1110" y="1027"/>
                  <a:pt x="1100" y="1034"/>
                  <a:pt x="1084" y="1034"/>
                </a:cubicBezTo>
                <a:lnTo>
                  <a:pt x="1033" y="1034"/>
                </a:lnTo>
                <a:cubicBezTo>
                  <a:pt x="1016" y="1034"/>
                  <a:pt x="1007" y="1025"/>
                  <a:pt x="1007" y="1009"/>
                </a:cubicBezTo>
                <a:lnTo>
                  <a:pt x="1007" y="973"/>
                </a:lnTo>
                <a:close/>
                <a:moveTo>
                  <a:pt x="1003" y="838"/>
                </a:moveTo>
                <a:lnTo>
                  <a:pt x="1018" y="845"/>
                </a:lnTo>
                <a:cubicBezTo>
                  <a:pt x="1012" y="854"/>
                  <a:pt x="1007" y="863"/>
                  <a:pt x="1001" y="872"/>
                </a:cubicBezTo>
                <a:lnTo>
                  <a:pt x="1001" y="962"/>
                </a:lnTo>
                <a:lnTo>
                  <a:pt x="986" y="962"/>
                </a:lnTo>
                <a:lnTo>
                  <a:pt x="986" y="894"/>
                </a:lnTo>
                <a:cubicBezTo>
                  <a:pt x="980" y="901"/>
                  <a:pt x="974" y="908"/>
                  <a:pt x="969" y="915"/>
                </a:cubicBezTo>
                <a:cubicBezTo>
                  <a:pt x="965" y="911"/>
                  <a:pt x="962" y="907"/>
                  <a:pt x="957" y="903"/>
                </a:cubicBezTo>
                <a:cubicBezTo>
                  <a:pt x="975" y="884"/>
                  <a:pt x="990" y="862"/>
                  <a:pt x="1003" y="838"/>
                </a:cubicBezTo>
                <a:close/>
                <a:moveTo>
                  <a:pt x="1082" y="887"/>
                </a:moveTo>
                <a:lnTo>
                  <a:pt x="1097" y="887"/>
                </a:lnTo>
                <a:lnTo>
                  <a:pt x="1097" y="936"/>
                </a:lnTo>
                <a:cubicBezTo>
                  <a:pt x="1097" y="952"/>
                  <a:pt x="1089" y="960"/>
                  <a:pt x="1074" y="960"/>
                </a:cubicBezTo>
                <a:cubicBezTo>
                  <a:pt x="1069" y="960"/>
                  <a:pt x="1062" y="960"/>
                  <a:pt x="1053" y="960"/>
                </a:cubicBezTo>
                <a:cubicBezTo>
                  <a:pt x="1053" y="955"/>
                  <a:pt x="1052" y="950"/>
                  <a:pt x="1050" y="943"/>
                </a:cubicBezTo>
                <a:cubicBezTo>
                  <a:pt x="1058" y="944"/>
                  <a:pt x="1064" y="945"/>
                  <a:pt x="1069" y="945"/>
                </a:cubicBezTo>
                <a:cubicBezTo>
                  <a:pt x="1078" y="945"/>
                  <a:pt x="1082" y="940"/>
                  <a:pt x="1082" y="931"/>
                </a:cubicBezTo>
                <a:lnTo>
                  <a:pt x="1082" y="887"/>
                </a:lnTo>
                <a:close/>
                <a:moveTo>
                  <a:pt x="1107" y="917"/>
                </a:moveTo>
                <a:lnTo>
                  <a:pt x="1117" y="907"/>
                </a:lnTo>
                <a:cubicBezTo>
                  <a:pt x="1131" y="917"/>
                  <a:pt x="1144" y="929"/>
                  <a:pt x="1158" y="941"/>
                </a:cubicBezTo>
                <a:lnTo>
                  <a:pt x="1147" y="954"/>
                </a:lnTo>
                <a:cubicBezTo>
                  <a:pt x="1133" y="940"/>
                  <a:pt x="1120" y="928"/>
                  <a:pt x="1107" y="917"/>
                </a:cubicBezTo>
                <a:close/>
                <a:moveTo>
                  <a:pt x="1051" y="903"/>
                </a:moveTo>
                <a:lnTo>
                  <a:pt x="1064" y="912"/>
                </a:lnTo>
                <a:cubicBezTo>
                  <a:pt x="1052" y="926"/>
                  <a:pt x="1039" y="939"/>
                  <a:pt x="1024" y="954"/>
                </a:cubicBezTo>
                <a:cubicBezTo>
                  <a:pt x="1021" y="950"/>
                  <a:pt x="1017" y="947"/>
                  <a:pt x="1013" y="943"/>
                </a:cubicBezTo>
                <a:cubicBezTo>
                  <a:pt x="1026" y="931"/>
                  <a:pt x="1039" y="918"/>
                  <a:pt x="1051" y="903"/>
                </a:cubicBezTo>
                <a:close/>
                <a:moveTo>
                  <a:pt x="1115" y="973"/>
                </a:moveTo>
                <a:lnTo>
                  <a:pt x="1127" y="965"/>
                </a:lnTo>
                <a:cubicBezTo>
                  <a:pt x="1140" y="979"/>
                  <a:pt x="1151" y="993"/>
                  <a:pt x="1161" y="1006"/>
                </a:cubicBezTo>
                <a:lnTo>
                  <a:pt x="1148" y="1016"/>
                </a:lnTo>
                <a:cubicBezTo>
                  <a:pt x="1137" y="1001"/>
                  <a:pt x="1126" y="987"/>
                  <a:pt x="1115" y="973"/>
                </a:cubicBezTo>
                <a:close/>
                <a:moveTo>
                  <a:pt x="981" y="971"/>
                </a:moveTo>
                <a:lnTo>
                  <a:pt x="995" y="977"/>
                </a:lnTo>
                <a:cubicBezTo>
                  <a:pt x="989" y="994"/>
                  <a:pt x="982" y="1010"/>
                  <a:pt x="976" y="1024"/>
                </a:cubicBezTo>
                <a:cubicBezTo>
                  <a:pt x="971" y="1023"/>
                  <a:pt x="966" y="1021"/>
                  <a:pt x="961" y="1019"/>
                </a:cubicBezTo>
                <a:cubicBezTo>
                  <a:pt x="969" y="1003"/>
                  <a:pt x="976" y="987"/>
                  <a:pt x="981" y="971"/>
                </a:cubicBezTo>
                <a:close/>
                <a:moveTo>
                  <a:pt x="1040" y="972"/>
                </a:moveTo>
                <a:lnTo>
                  <a:pt x="1050" y="963"/>
                </a:lnTo>
                <a:cubicBezTo>
                  <a:pt x="1061" y="972"/>
                  <a:pt x="1072" y="981"/>
                  <a:pt x="1081" y="990"/>
                </a:cubicBezTo>
                <a:lnTo>
                  <a:pt x="1070" y="1001"/>
                </a:lnTo>
                <a:cubicBezTo>
                  <a:pt x="1060" y="991"/>
                  <a:pt x="1050" y="982"/>
                  <a:pt x="1040" y="972"/>
                </a:cubicBezTo>
                <a:close/>
                <a:moveTo>
                  <a:pt x="1187" y="873"/>
                </a:moveTo>
                <a:lnTo>
                  <a:pt x="1207" y="873"/>
                </a:lnTo>
                <a:cubicBezTo>
                  <a:pt x="1212" y="861"/>
                  <a:pt x="1216" y="850"/>
                  <a:pt x="1220" y="840"/>
                </a:cubicBezTo>
                <a:lnTo>
                  <a:pt x="1237" y="844"/>
                </a:lnTo>
                <a:cubicBezTo>
                  <a:pt x="1232" y="855"/>
                  <a:pt x="1228" y="864"/>
                  <a:pt x="1224" y="873"/>
                </a:cubicBezTo>
                <a:lnTo>
                  <a:pt x="1265" y="873"/>
                </a:lnTo>
                <a:lnTo>
                  <a:pt x="1265" y="1035"/>
                </a:lnTo>
                <a:lnTo>
                  <a:pt x="1249" y="1035"/>
                </a:lnTo>
                <a:lnTo>
                  <a:pt x="1249" y="1019"/>
                </a:lnTo>
                <a:lnTo>
                  <a:pt x="1203" y="1019"/>
                </a:lnTo>
                <a:lnTo>
                  <a:pt x="1203" y="1036"/>
                </a:lnTo>
                <a:lnTo>
                  <a:pt x="1187" y="1036"/>
                </a:lnTo>
                <a:lnTo>
                  <a:pt x="1187" y="873"/>
                </a:lnTo>
                <a:close/>
                <a:moveTo>
                  <a:pt x="1268" y="915"/>
                </a:moveTo>
                <a:cubicBezTo>
                  <a:pt x="1281" y="895"/>
                  <a:pt x="1291" y="870"/>
                  <a:pt x="1300" y="840"/>
                </a:cubicBezTo>
                <a:lnTo>
                  <a:pt x="1317" y="844"/>
                </a:lnTo>
                <a:cubicBezTo>
                  <a:pt x="1314" y="854"/>
                  <a:pt x="1310" y="864"/>
                  <a:pt x="1307" y="873"/>
                </a:cubicBezTo>
                <a:lnTo>
                  <a:pt x="1372" y="873"/>
                </a:lnTo>
                <a:cubicBezTo>
                  <a:pt x="1370" y="942"/>
                  <a:pt x="1369" y="986"/>
                  <a:pt x="1368" y="1004"/>
                </a:cubicBezTo>
                <a:cubicBezTo>
                  <a:pt x="1367" y="1025"/>
                  <a:pt x="1356" y="1036"/>
                  <a:pt x="1334" y="1036"/>
                </a:cubicBezTo>
                <a:cubicBezTo>
                  <a:pt x="1322" y="1036"/>
                  <a:pt x="1310" y="1035"/>
                  <a:pt x="1297" y="1035"/>
                </a:cubicBezTo>
                <a:cubicBezTo>
                  <a:pt x="1296" y="1028"/>
                  <a:pt x="1295" y="1022"/>
                  <a:pt x="1294" y="1016"/>
                </a:cubicBezTo>
                <a:lnTo>
                  <a:pt x="1294" y="1016"/>
                </a:lnTo>
                <a:cubicBezTo>
                  <a:pt x="1308" y="1018"/>
                  <a:pt x="1320" y="1019"/>
                  <a:pt x="1331" y="1019"/>
                </a:cubicBezTo>
                <a:cubicBezTo>
                  <a:pt x="1344" y="1019"/>
                  <a:pt x="1350" y="1013"/>
                  <a:pt x="1351" y="1000"/>
                </a:cubicBezTo>
                <a:cubicBezTo>
                  <a:pt x="1353" y="980"/>
                  <a:pt x="1354" y="942"/>
                  <a:pt x="1354" y="888"/>
                </a:cubicBezTo>
                <a:lnTo>
                  <a:pt x="1300" y="888"/>
                </a:lnTo>
                <a:cubicBezTo>
                  <a:pt x="1294" y="901"/>
                  <a:pt x="1288" y="912"/>
                  <a:pt x="1282" y="922"/>
                </a:cubicBezTo>
                <a:cubicBezTo>
                  <a:pt x="1278" y="920"/>
                  <a:pt x="1274" y="917"/>
                  <a:pt x="1268" y="915"/>
                </a:cubicBezTo>
                <a:close/>
                <a:moveTo>
                  <a:pt x="1203" y="1004"/>
                </a:moveTo>
                <a:lnTo>
                  <a:pt x="1249" y="1004"/>
                </a:lnTo>
                <a:lnTo>
                  <a:pt x="1249" y="952"/>
                </a:lnTo>
                <a:lnTo>
                  <a:pt x="1203" y="952"/>
                </a:lnTo>
                <a:lnTo>
                  <a:pt x="1203" y="1004"/>
                </a:lnTo>
                <a:close/>
                <a:moveTo>
                  <a:pt x="1249" y="888"/>
                </a:moveTo>
                <a:lnTo>
                  <a:pt x="1203" y="888"/>
                </a:lnTo>
                <a:lnTo>
                  <a:pt x="1203" y="938"/>
                </a:lnTo>
                <a:lnTo>
                  <a:pt x="1249" y="938"/>
                </a:lnTo>
                <a:lnTo>
                  <a:pt x="1249" y="888"/>
                </a:lnTo>
                <a:close/>
                <a:moveTo>
                  <a:pt x="1286" y="929"/>
                </a:moveTo>
                <a:lnTo>
                  <a:pt x="1298" y="920"/>
                </a:lnTo>
                <a:cubicBezTo>
                  <a:pt x="1313" y="937"/>
                  <a:pt x="1325" y="953"/>
                  <a:pt x="1334" y="966"/>
                </a:cubicBezTo>
                <a:lnTo>
                  <a:pt x="1319" y="976"/>
                </a:lnTo>
                <a:cubicBezTo>
                  <a:pt x="1309" y="960"/>
                  <a:pt x="1298" y="945"/>
                  <a:pt x="1286" y="929"/>
                </a:cubicBezTo>
                <a:close/>
                <a:moveTo>
                  <a:pt x="1486" y="1012"/>
                </a:moveTo>
                <a:lnTo>
                  <a:pt x="1403" y="1012"/>
                </a:lnTo>
                <a:lnTo>
                  <a:pt x="1403" y="855"/>
                </a:lnTo>
                <a:lnTo>
                  <a:pt x="1423" y="855"/>
                </a:lnTo>
                <a:lnTo>
                  <a:pt x="1423" y="994"/>
                </a:lnTo>
                <a:lnTo>
                  <a:pt x="1486" y="994"/>
                </a:lnTo>
                <a:lnTo>
                  <a:pt x="1486" y="1012"/>
                </a:lnTo>
                <a:close/>
                <a:moveTo>
                  <a:pt x="1504" y="936"/>
                </a:moveTo>
                <a:cubicBezTo>
                  <a:pt x="1504" y="910"/>
                  <a:pt x="1511" y="890"/>
                  <a:pt x="1525" y="875"/>
                </a:cubicBezTo>
                <a:cubicBezTo>
                  <a:pt x="1538" y="860"/>
                  <a:pt x="1557" y="853"/>
                  <a:pt x="1581" y="853"/>
                </a:cubicBezTo>
                <a:cubicBezTo>
                  <a:pt x="1602" y="853"/>
                  <a:pt x="1620" y="860"/>
                  <a:pt x="1633" y="875"/>
                </a:cubicBezTo>
                <a:cubicBezTo>
                  <a:pt x="1647" y="889"/>
                  <a:pt x="1653" y="908"/>
                  <a:pt x="1653" y="932"/>
                </a:cubicBezTo>
                <a:cubicBezTo>
                  <a:pt x="1653" y="957"/>
                  <a:pt x="1646" y="978"/>
                  <a:pt x="1633" y="993"/>
                </a:cubicBezTo>
                <a:cubicBezTo>
                  <a:pt x="1619" y="1007"/>
                  <a:pt x="1601" y="1015"/>
                  <a:pt x="1578" y="1015"/>
                </a:cubicBezTo>
                <a:cubicBezTo>
                  <a:pt x="1556" y="1015"/>
                  <a:pt x="1538" y="1008"/>
                  <a:pt x="1524" y="993"/>
                </a:cubicBezTo>
                <a:cubicBezTo>
                  <a:pt x="1511" y="978"/>
                  <a:pt x="1504" y="959"/>
                  <a:pt x="1504" y="936"/>
                </a:cubicBezTo>
                <a:close/>
                <a:moveTo>
                  <a:pt x="1525" y="934"/>
                </a:moveTo>
                <a:cubicBezTo>
                  <a:pt x="1525" y="953"/>
                  <a:pt x="1530" y="968"/>
                  <a:pt x="1540" y="980"/>
                </a:cubicBezTo>
                <a:cubicBezTo>
                  <a:pt x="1550" y="991"/>
                  <a:pt x="1562" y="997"/>
                  <a:pt x="1578" y="997"/>
                </a:cubicBezTo>
                <a:cubicBezTo>
                  <a:pt x="1595" y="997"/>
                  <a:pt x="1608" y="991"/>
                  <a:pt x="1618" y="980"/>
                </a:cubicBezTo>
                <a:cubicBezTo>
                  <a:pt x="1627" y="969"/>
                  <a:pt x="1632" y="954"/>
                  <a:pt x="1632" y="934"/>
                </a:cubicBezTo>
                <a:cubicBezTo>
                  <a:pt x="1632" y="914"/>
                  <a:pt x="1627" y="898"/>
                  <a:pt x="1618" y="887"/>
                </a:cubicBezTo>
                <a:cubicBezTo>
                  <a:pt x="1608" y="876"/>
                  <a:pt x="1596" y="871"/>
                  <a:pt x="1579" y="871"/>
                </a:cubicBezTo>
                <a:cubicBezTo>
                  <a:pt x="1563" y="871"/>
                  <a:pt x="1550" y="877"/>
                  <a:pt x="1540" y="888"/>
                </a:cubicBezTo>
                <a:cubicBezTo>
                  <a:pt x="1530" y="900"/>
                  <a:pt x="1525" y="915"/>
                  <a:pt x="1525" y="934"/>
                </a:cubicBezTo>
                <a:close/>
                <a:moveTo>
                  <a:pt x="1815" y="1002"/>
                </a:moveTo>
                <a:cubicBezTo>
                  <a:pt x="1799" y="1010"/>
                  <a:pt x="1781" y="1015"/>
                  <a:pt x="1761" y="1015"/>
                </a:cubicBezTo>
                <a:cubicBezTo>
                  <a:pt x="1739" y="1015"/>
                  <a:pt x="1720" y="1008"/>
                  <a:pt x="1707" y="993"/>
                </a:cubicBezTo>
                <a:cubicBezTo>
                  <a:pt x="1693" y="979"/>
                  <a:pt x="1686" y="960"/>
                  <a:pt x="1686" y="936"/>
                </a:cubicBezTo>
                <a:cubicBezTo>
                  <a:pt x="1686" y="912"/>
                  <a:pt x="1693" y="892"/>
                  <a:pt x="1709" y="876"/>
                </a:cubicBezTo>
                <a:cubicBezTo>
                  <a:pt x="1724" y="860"/>
                  <a:pt x="1744" y="853"/>
                  <a:pt x="1768" y="853"/>
                </a:cubicBezTo>
                <a:cubicBezTo>
                  <a:pt x="1785" y="853"/>
                  <a:pt x="1799" y="855"/>
                  <a:pt x="1811" y="861"/>
                </a:cubicBezTo>
                <a:lnTo>
                  <a:pt x="1811" y="883"/>
                </a:lnTo>
                <a:cubicBezTo>
                  <a:pt x="1798" y="875"/>
                  <a:pt x="1783" y="871"/>
                  <a:pt x="1766" y="871"/>
                </a:cubicBezTo>
                <a:cubicBezTo>
                  <a:pt x="1749" y="871"/>
                  <a:pt x="1735" y="877"/>
                  <a:pt x="1724" y="888"/>
                </a:cubicBezTo>
                <a:cubicBezTo>
                  <a:pt x="1713" y="900"/>
                  <a:pt x="1707" y="915"/>
                  <a:pt x="1707" y="935"/>
                </a:cubicBezTo>
                <a:cubicBezTo>
                  <a:pt x="1707" y="954"/>
                  <a:pt x="1712" y="970"/>
                  <a:pt x="1722" y="980"/>
                </a:cubicBezTo>
                <a:cubicBezTo>
                  <a:pt x="1733" y="991"/>
                  <a:pt x="1746" y="997"/>
                  <a:pt x="1764" y="997"/>
                </a:cubicBezTo>
                <a:cubicBezTo>
                  <a:pt x="1776" y="997"/>
                  <a:pt x="1786" y="995"/>
                  <a:pt x="1794" y="990"/>
                </a:cubicBezTo>
                <a:lnTo>
                  <a:pt x="1794" y="948"/>
                </a:lnTo>
                <a:lnTo>
                  <a:pt x="1760" y="948"/>
                </a:lnTo>
                <a:lnTo>
                  <a:pt x="1760" y="930"/>
                </a:lnTo>
                <a:lnTo>
                  <a:pt x="1815" y="930"/>
                </a:lnTo>
                <a:lnTo>
                  <a:pt x="1815" y="1002"/>
                </a:lnTo>
                <a:close/>
                <a:moveTo>
                  <a:pt x="1853" y="936"/>
                </a:moveTo>
                <a:cubicBezTo>
                  <a:pt x="1853" y="910"/>
                  <a:pt x="1859" y="890"/>
                  <a:pt x="1873" y="875"/>
                </a:cubicBezTo>
                <a:cubicBezTo>
                  <a:pt x="1887" y="860"/>
                  <a:pt x="1905" y="853"/>
                  <a:pt x="1929" y="853"/>
                </a:cubicBezTo>
                <a:cubicBezTo>
                  <a:pt x="1951" y="853"/>
                  <a:pt x="1968" y="860"/>
                  <a:pt x="1982" y="875"/>
                </a:cubicBezTo>
                <a:cubicBezTo>
                  <a:pt x="1995" y="889"/>
                  <a:pt x="2002" y="908"/>
                  <a:pt x="2002" y="932"/>
                </a:cubicBezTo>
                <a:cubicBezTo>
                  <a:pt x="2002" y="957"/>
                  <a:pt x="1995" y="978"/>
                  <a:pt x="1981" y="993"/>
                </a:cubicBezTo>
                <a:cubicBezTo>
                  <a:pt x="1967" y="1007"/>
                  <a:pt x="1949" y="1015"/>
                  <a:pt x="1926" y="1015"/>
                </a:cubicBezTo>
                <a:cubicBezTo>
                  <a:pt x="1904" y="1015"/>
                  <a:pt x="1886" y="1008"/>
                  <a:pt x="1873" y="993"/>
                </a:cubicBezTo>
                <a:cubicBezTo>
                  <a:pt x="1859" y="978"/>
                  <a:pt x="1853" y="959"/>
                  <a:pt x="1853" y="936"/>
                </a:cubicBezTo>
                <a:close/>
                <a:moveTo>
                  <a:pt x="1874" y="934"/>
                </a:moveTo>
                <a:cubicBezTo>
                  <a:pt x="1874" y="953"/>
                  <a:pt x="1879" y="968"/>
                  <a:pt x="1888" y="980"/>
                </a:cubicBezTo>
                <a:cubicBezTo>
                  <a:pt x="1898" y="991"/>
                  <a:pt x="1911" y="997"/>
                  <a:pt x="1926" y="997"/>
                </a:cubicBezTo>
                <a:cubicBezTo>
                  <a:pt x="1943" y="997"/>
                  <a:pt x="1956" y="991"/>
                  <a:pt x="1966" y="980"/>
                </a:cubicBezTo>
                <a:cubicBezTo>
                  <a:pt x="1975" y="969"/>
                  <a:pt x="1980" y="954"/>
                  <a:pt x="1980" y="934"/>
                </a:cubicBezTo>
                <a:cubicBezTo>
                  <a:pt x="1980" y="914"/>
                  <a:pt x="1976" y="898"/>
                  <a:pt x="1966" y="887"/>
                </a:cubicBezTo>
                <a:cubicBezTo>
                  <a:pt x="1957" y="876"/>
                  <a:pt x="1944" y="871"/>
                  <a:pt x="1928" y="871"/>
                </a:cubicBezTo>
                <a:cubicBezTo>
                  <a:pt x="1912" y="871"/>
                  <a:pt x="1899" y="877"/>
                  <a:pt x="1889" y="888"/>
                </a:cubicBezTo>
                <a:cubicBezTo>
                  <a:pt x="1879" y="900"/>
                  <a:pt x="1874" y="915"/>
                  <a:pt x="1874" y="934"/>
                </a:cubicBezTo>
                <a:close/>
                <a:moveTo>
                  <a:pt x="276" y="257"/>
                </a:moveTo>
                <a:lnTo>
                  <a:pt x="276" y="601"/>
                </a:lnTo>
                <a:lnTo>
                  <a:pt x="444" y="601"/>
                </a:lnTo>
                <a:lnTo>
                  <a:pt x="444" y="639"/>
                </a:lnTo>
                <a:lnTo>
                  <a:pt x="158" y="639"/>
                </a:lnTo>
                <a:lnTo>
                  <a:pt x="158" y="257"/>
                </a:lnTo>
                <a:lnTo>
                  <a:pt x="276" y="257"/>
                </a:lnTo>
                <a:close/>
                <a:moveTo>
                  <a:pt x="786" y="74"/>
                </a:moveTo>
                <a:cubicBezTo>
                  <a:pt x="905" y="74"/>
                  <a:pt x="964" y="140"/>
                  <a:pt x="964" y="271"/>
                </a:cubicBezTo>
                <a:cubicBezTo>
                  <a:pt x="964" y="403"/>
                  <a:pt x="904" y="469"/>
                  <a:pt x="782" y="469"/>
                </a:cubicBezTo>
                <a:cubicBezTo>
                  <a:pt x="661" y="469"/>
                  <a:pt x="600" y="401"/>
                  <a:pt x="600" y="267"/>
                </a:cubicBezTo>
                <a:cubicBezTo>
                  <a:pt x="600" y="138"/>
                  <a:pt x="662" y="74"/>
                  <a:pt x="786" y="74"/>
                </a:cubicBezTo>
                <a:close/>
                <a:moveTo>
                  <a:pt x="782" y="104"/>
                </a:moveTo>
                <a:cubicBezTo>
                  <a:pt x="760" y="104"/>
                  <a:pt x="745" y="116"/>
                  <a:pt x="737" y="139"/>
                </a:cubicBezTo>
                <a:cubicBezTo>
                  <a:pt x="729" y="162"/>
                  <a:pt x="725" y="206"/>
                  <a:pt x="725" y="271"/>
                </a:cubicBezTo>
                <a:cubicBezTo>
                  <a:pt x="725" y="337"/>
                  <a:pt x="729" y="381"/>
                  <a:pt x="737" y="404"/>
                </a:cubicBezTo>
                <a:cubicBezTo>
                  <a:pt x="745" y="427"/>
                  <a:pt x="760" y="438"/>
                  <a:pt x="782" y="438"/>
                </a:cubicBezTo>
                <a:cubicBezTo>
                  <a:pt x="805" y="438"/>
                  <a:pt x="820" y="427"/>
                  <a:pt x="828" y="404"/>
                </a:cubicBezTo>
                <a:cubicBezTo>
                  <a:pt x="836" y="381"/>
                  <a:pt x="840" y="337"/>
                  <a:pt x="840" y="271"/>
                </a:cubicBezTo>
                <a:cubicBezTo>
                  <a:pt x="840" y="206"/>
                  <a:pt x="836" y="162"/>
                  <a:pt x="828" y="139"/>
                </a:cubicBezTo>
                <a:cubicBezTo>
                  <a:pt x="820" y="116"/>
                  <a:pt x="805" y="104"/>
                  <a:pt x="782" y="104"/>
                </a:cubicBezTo>
                <a:close/>
                <a:moveTo>
                  <a:pt x="1256" y="439"/>
                </a:moveTo>
                <a:lnTo>
                  <a:pt x="1425" y="439"/>
                </a:lnTo>
                <a:lnTo>
                  <a:pt x="1425" y="645"/>
                </a:lnTo>
                <a:lnTo>
                  <a:pt x="1387" y="645"/>
                </a:lnTo>
                <a:lnTo>
                  <a:pt x="1374" y="619"/>
                </a:lnTo>
                <a:cubicBezTo>
                  <a:pt x="1341" y="641"/>
                  <a:pt x="1306" y="652"/>
                  <a:pt x="1270" y="652"/>
                </a:cubicBezTo>
                <a:cubicBezTo>
                  <a:pt x="1209" y="652"/>
                  <a:pt x="1162" y="635"/>
                  <a:pt x="1128" y="601"/>
                </a:cubicBezTo>
                <a:cubicBezTo>
                  <a:pt x="1095" y="567"/>
                  <a:pt x="1078" y="519"/>
                  <a:pt x="1078" y="458"/>
                </a:cubicBezTo>
                <a:cubicBezTo>
                  <a:pt x="1078" y="398"/>
                  <a:pt x="1096" y="350"/>
                  <a:pt x="1131" y="313"/>
                </a:cubicBezTo>
                <a:cubicBezTo>
                  <a:pt x="1167" y="276"/>
                  <a:pt x="1213" y="257"/>
                  <a:pt x="1271" y="257"/>
                </a:cubicBezTo>
                <a:cubicBezTo>
                  <a:pt x="1346" y="257"/>
                  <a:pt x="1392" y="293"/>
                  <a:pt x="1409" y="365"/>
                </a:cubicBezTo>
                <a:lnTo>
                  <a:pt x="1353" y="389"/>
                </a:lnTo>
                <a:lnTo>
                  <a:pt x="1353" y="380"/>
                </a:lnTo>
                <a:lnTo>
                  <a:pt x="1352" y="359"/>
                </a:lnTo>
                <a:cubicBezTo>
                  <a:pt x="1348" y="314"/>
                  <a:pt x="1326" y="291"/>
                  <a:pt x="1285" y="291"/>
                </a:cubicBezTo>
                <a:cubicBezTo>
                  <a:pt x="1255" y="291"/>
                  <a:pt x="1234" y="303"/>
                  <a:pt x="1223" y="327"/>
                </a:cubicBezTo>
                <a:cubicBezTo>
                  <a:pt x="1212" y="351"/>
                  <a:pt x="1207" y="396"/>
                  <a:pt x="1207" y="461"/>
                </a:cubicBezTo>
                <a:cubicBezTo>
                  <a:pt x="1207" y="521"/>
                  <a:pt x="1211" y="563"/>
                  <a:pt x="1220" y="585"/>
                </a:cubicBezTo>
                <a:cubicBezTo>
                  <a:pt x="1229" y="606"/>
                  <a:pt x="1246" y="617"/>
                  <a:pt x="1271" y="617"/>
                </a:cubicBezTo>
                <a:cubicBezTo>
                  <a:pt x="1301" y="617"/>
                  <a:pt x="1316" y="602"/>
                  <a:pt x="1316" y="571"/>
                </a:cubicBezTo>
                <a:lnTo>
                  <a:pt x="1316" y="478"/>
                </a:lnTo>
                <a:lnTo>
                  <a:pt x="1256" y="478"/>
                </a:lnTo>
                <a:lnTo>
                  <a:pt x="1256" y="439"/>
                </a:lnTo>
                <a:close/>
                <a:moveTo>
                  <a:pt x="1775" y="79"/>
                </a:moveTo>
                <a:cubicBezTo>
                  <a:pt x="1894" y="79"/>
                  <a:pt x="1954" y="145"/>
                  <a:pt x="1954" y="276"/>
                </a:cubicBezTo>
                <a:cubicBezTo>
                  <a:pt x="1954" y="408"/>
                  <a:pt x="1893" y="474"/>
                  <a:pt x="1772" y="474"/>
                </a:cubicBezTo>
                <a:cubicBezTo>
                  <a:pt x="1651" y="474"/>
                  <a:pt x="1590" y="406"/>
                  <a:pt x="1590" y="272"/>
                </a:cubicBezTo>
                <a:cubicBezTo>
                  <a:pt x="1590" y="143"/>
                  <a:pt x="1652" y="79"/>
                  <a:pt x="1775" y="79"/>
                </a:cubicBezTo>
                <a:close/>
                <a:moveTo>
                  <a:pt x="1772" y="109"/>
                </a:moveTo>
                <a:cubicBezTo>
                  <a:pt x="1750" y="109"/>
                  <a:pt x="1734" y="121"/>
                  <a:pt x="1726" y="144"/>
                </a:cubicBezTo>
                <a:cubicBezTo>
                  <a:pt x="1719" y="167"/>
                  <a:pt x="1715" y="211"/>
                  <a:pt x="1715" y="276"/>
                </a:cubicBezTo>
                <a:cubicBezTo>
                  <a:pt x="1715" y="342"/>
                  <a:pt x="1719" y="386"/>
                  <a:pt x="1726" y="409"/>
                </a:cubicBezTo>
                <a:cubicBezTo>
                  <a:pt x="1734" y="432"/>
                  <a:pt x="1750" y="443"/>
                  <a:pt x="1772" y="443"/>
                </a:cubicBezTo>
                <a:cubicBezTo>
                  <a:pt x="1794" y="443"/>
                  <a:pt x="1810" y="432"/>
                  <a:pt x="1818" y="409"/>
                </a:cubicBezTo>
                <a:cubicBezTo>
                  <a:pt x="1825" y="386"/>
                  <a:pt x="1829" y="342"/>
                  <a:pt x="1829" y="276"/>
                </a:cubicBezTo>
                <a:cubicBezTo>
                  <a:pt x="1829" y="211"/>
                  <a:pt x="1825" y="167"/>
                  <a:pt x="1818" y="144"/>
                </a:cubicBezTo>
                <a:cubicBezTo>
                  <a:pt x="1810" y="121"/>
                  <a:pt x="1794" y="109"/>
                  <a:pt x="1772" y="109"/>
                </a:cubicBezTo>
                <a:close/>
                <a:moveTo>
                  <a:pt x="474" y="0"/>
                </a:moveTo>
                <a:lnTo>
                  <a:pt x="1067" y="0"/>
                </a:lnTo>
                <a:lnTo>
                  <a:pt x="1067" y="593"/>
                </a:lnTo>
                <a:lnTo>
                  <a:pt x="601" y="593"/>
                </a:lnTo>
                <a:lnTo>
                  <a:pt x="601" y="547"/>
                </a:lnTo>
                <a:lnTo>
                  <a:pt x="1021" y="547"/>
                </a:lnTo>
                <a:lnTo>
                  <a:pt x="1021" y="46"/>
                </a:lnTo>
                <a:lnTo>
                  <a:pt x="520" y="46"/>
                </a:lnTo>
                <a:lnTo>
                  <a:pt x="520" y="147"/>
                </a:lnTo>
                <a:lnTo>
                  <a:pt x="474" y="147"/>
                </a:lnTo>
                <a:lnTo>
                  <a:pt x="474" y="0"/>
                </a:lnTo>
                <a:close/>
                <a:moveTo>
                  <a:pt x="0" y="155"/>
                </a:moveTo>
                <a:lnTo>
                  <a:pt x="593" y="155"/>
                </a:lnTo>
                <a:lnTo>
                  <a:pt x="593" y="747"/>
                </a:lnTo>
                <a:lnTo>
                  <a:pt x="0" y="747"/>
                </a:lnTo>
                <a:lnTo>
                  <a:pt x="0" y="155"/>
                </a:lnTo>
                <a:close/>
                <a:moveTo>
                  <a:pt x="46" y="201"/>
                </a:moveTo>
                <a:lnTo>
                  <a:pt x="547" y="201"/>
                </a:lnTo>
                <a:lnTo>
                  <a:pt x="547" y="701"/>
                </a:lnTo>
                <a:lnTo>
                  <a:pt x="46" y="701"/>
                </a:lnTo>
                <a:lnTo>
                  <a:pt x="46" y="201"/>
                </a:lnTo>
                <a:close/>
                <a:moveTo>
                  <a:pt x="1077" y="155"/>
                </a:moveTo>
                <a:lnTo>
                  <a:pt x="1554" y="155"/>
                </a:lnTo>
                <a:lnTo>
                  <a:pt x="1554" y="747"/>
                </a:lnTo>
                <a:lnTo>
                  <a:pt x="961" y="747"/>
                </a:lnTo>
                <a:lnTo>
                  <a:pt x="961" y="603"/>
                </a:lnTo>
                <a:lnTo>
                  <a:pt x="1007" y="603"/>
                </a:lnTo>
                <a:lnTo>
                  <a:pt x="1007" y="701"/>
                </a:lnTo>
                <a:lnTo>
                  <a:pt x="1508" y="701"/>
                </a:lnTo>
                <a:lnTo>
                  <a:pt x="1508" y="201"/>
                </a:lnTo>
                <a:lnTo>
                  <a:pt x="1077" y="201"/>
                </a:lnTo>
                <a:lnTo>
                  <a:pt x="1077" y="155"/>
                </a:lnTo>
                <a:close/>
              </a:path>
            </a:pathLst>
          </a:custGeom>
          <a:solidFill>
            <a:schemeClr val="dk1"/>
          </a:solidFill>
          <a:ln>
            <a:noFill/>
          </a:ln>
        </p:spPr>
        <p:txBody>
          <a:bodyPr vert="horz" wrap="square" lIns="91404" tIns="45702" rIns="91404" bIns="45702" numCol="1" anchor="t" anchorCtr="0" compatLnSpc="1">
            <a:prstTxWarp prst="textNoShape">
              <a:avLst/>
            </a:prstTxWarp>
          </a:bodyPr>
          <a:lstStyle/>
          <a:p>
            <a:pPr defTabSz="1218682"/>
            <a:endParaRPr lang="zh-CN" altLang="en-US" sz="2399" dirty="0">
              <a:solidFill>
                <a:srgbClr val="F8931D"/>
              </a:solidFill>
              <a:latin typeface="+mn-lt"/>
              <a:ea typeface="+mn-ea"/>
              <a:cs typeface="+mn-ea"/>
              <a:sym typeface="+mn-lt"/>
            </a:endParaRPr>
          </a:p>
        </p:txBody>
      </p:sp>
    </p:spTree>
    <p:extLst>
      <p:ext uri="{BB962C8B-B14F-4D97-AF65-F5344CB8AC3E}">
        <p14:creationId xmlns:p14="http://schemas.microsoft.com/office/powerpoint/2010/main" val="936504979"/>
      </p:ext>
    </p:extLst>
  </p:cSld>
  <p:clrMapOvr>
    <a:masterClrMapping/>
  </p:clrMapOvr>
  <mc:AlternateContent xmlns:mc="http://schemas.openxmlformats.org/markup-compatibility/2006" xmlns:p14="http://schemas.microsoft.com/office/powerpoint/2010/main">
    <mc:Choice Requires="p14">
      <p:transition spd="slow" p14:dur="2000" advTm="5327">
        <p:blinds dir="vert"/>
      </p:transition>
    </mc:Choice>
    <mc:Fallback xmlns="">
      <p:transition spd="slow" advTm="5327">
        <p:blinds dir="vert"/>
      </p:transition>
    </mc:Fallback>
  </mc:AlternateContent>
  <p:extLst mod="1">
    <p:ext uri="{E180D4A7-C9FB-4DFB-919C-405C955672EB}">
      <p14:showEvtLst xmlns:p14="http://schemas.microsoft.com/office/powerpoint/2010/main">
        <p14:playEvt time="1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0"/>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1"/>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554350"/>
            <a:ext cx="3128273" cy="461485"/>
          </a:xfrm>
          <a:prstGeom prst="rect">
            <a:avLst/>
          </a:prstGeom>
        </p:spPr>
        <p:txBody>
          <a:bodyPr wrap="squar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3</a:t>
            </a:r>
            <a:r>
              <a:rPr lang="zh-CN" altLang="en-US" sz="2399" b="1" dirty="0">
                <a:solidFill>
                  <a:srgbClr val="F0F0F0"/>
                </a:solidFill>
                <a:latin typeface="+mn-lt"/>
                <a:ea typeface="+mn-ea"/>
                <a:cs typeface="+mn-ea"/>
                <a:sym typeface="+mn-lt"/>
              </a:rPr>
              <a:t>）不被他人伤害</a:t>
            </a:r>
          </a:p>
        </p:txBody>
      </p:sp>
      <p:sp>
        <p:nvSpPr>
          <p:cNvPr id="6" name="PA-矩形 5">
            <a:extLst>
              <a:ext uri="{FF2B5EF4-FFF2-40B4-BE49-F238E27FC236}">
                <a16:creationId xmlns:a16="http://schemas.microsoft.com/office/drawing/2014/main" id="{1BF760D4-DE41-4AD2-9AFF-FD74A4F2C1EE}"/>
              </a:ext>
            </a:extLst>
          </p:cNvPr>
          <p:cNvSpPr/>
          <p:nvPr>
            <p:custDataLst>
              <p:tags r:id="rId4"/>
            </p:custDataLst>
          </p:nvPr>
        </p:nvSpPr>
        <p:spPr>
          <a:xfrm>
            <a:off x="1168231" y="2286377"/>
            <a:ext cx="6786253" cy="1200329"/>
          </a:xfrm>
          <a:prstGeom prst="rect">
            <a:avLst/>
          </a:prstGeom>
        </p:spPr>
        <p:txBody>
          <a:bodyPr wrap="square">
            <a:spAutoFit/>
          </a:bodyPr>
          <a:lstStyle/>
          <a:p>
            <a:pPr defTabSz="1218682">
              <a:lnSpc>
                <a:spcPct val="120000"/>
              </a:lnSpc>
              <a:spcBef>
                <a:spcPts val="600"/>
              </a:spcBef>
            </a:pPr>
            <a:r>
              <a:rPr lang="zh-CN" altLang="en-US" sz="2000" b="1" dirty="0">
                <a:solidFill>
                  <a:srgbClr val="595959"/>
                </a:solidFill>
                <a:latin typeface="+mn-lt"/>
                <a:ea typeface="+mn-ea"/>
                <a:cs typeface="+mn-ea"/>
                <a:sym typeface="+mn-lt"/>
              </a:rPr>
              <a:t>不被他人伤害，即每个人都要加强自我防范意识，工作中要避免他人的过失行为或作业环境及其他隐患对自己造成伤害。　</a:t>
            </a:r>
          </a:p>
        </p:txBody>
      </p:sp>
      <p:sp>
        <p:nvSpPr>
          <p:cNvPr id="27" name="PA-矩形 8">
            <a:extLst>
              <a:ext uri="{FF2B5EF4-FFF2-40B4-BE49-F238E27FC236}">
                <a16:creationId xmlns:a16="http://schemas.microsoft.com/office/drawing/2014/main" id="{FD04E603-F158-4AC6-A5A2-E7D314B5694D}"/>
              </a:ext>
            </a:extLst>
          </p:cNvPr>
          <p:cNvSpPr>
            <a:spLocks noChangeArrowheads="1"/>
          </p:cNvSpPr>
          <p:nvPr>
            <p:custDataLst>
              <p:tags r:id="rId5"/>
            </p:custDataLst>
          </p:nvPr>
        </p:nvSpPr>
        <p:spPr bwMode="auto">
          <a:xfrm>
            <a:off x="1156501" y="3933887"/>
            <a:ext cx="6786253" cy="2307170"/>
          </a:xfrm>
          <a:prstGeom prst="rect">
            <a:avLst/>
          </a:prstGeom>
          <a:noFill/>
          <a:ln w="9525">
            <a:noFill/>
            <a:miter lim="800000"/>
          </a:ln>
        </p:spPr>
        <p:txBody>
          <a:bodyPr wrap="square">
            <a:spAutoFit/>
          </a:bodyPr>
          <a:lstStyle/>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拒绝违章指挥，提高防范意识，保护自己；</a:t>
            </a:r>
          </a:p>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注意观察作业现场周围不安全因素，要加强警觉，一旦发现险情要及时制止和纠正他人的不安全行为并及时消除险情；</a:t>
            </a:r>
          </a:p>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要避免因他人失误、设备状态不良、管理缺陷等留下的隐患给自己带来的伤害。如发生危险性较大的中毒事故等，没有可靠的安全措施不得进入危险场所，以免盲目施救，自己被伤害。</a:t>
            </a:r>
          </a:p>
        </p:txBody>
      </p:sp>
      <p:sp>
        <p:nvSpPr>
          <p:cNvPr id="5" name="PA-矩形 4">
            <a:extLst>
              <a:ext uri="{FF2B5EF4-FFF2-40B4-BE49-F238E27FC236}">
                <a16:creationId xmlns:a16="http://schemas.microsoft.com/office/drawing/2014/main" id="{D51D87DF-BCF1-4AD5-AB8E-0E0E104D86B4}"/>
              </a:ext>
            </a:extLst>
          </p:cNvPr>
          <p:cNvSpPr/>
          <p:nvPr>
            <p:custDataLst>
              <p:tags r:id="rId6"/>
            </p:custDataLst>
          </p:nvPr>
        </p:nvSpPr>
        <p:spPr>
          <a:xfrm>
            <a:off x="1156501" y="3477116"/>
            <a:ext cx="6184706" cy="461537"/>
          </a:xfrm>
          <a:prstGeom prst="rect">
            <a:avLst/>
          </a:prstGeom>
        </p:spPr>
        <p:txBody>
          <a:bodyPr wrap="none">
            <a:spAutoFit/>
          </a:bodyPr>
          <a:lstStyle/>
          <a:p>
            <a:pPr defTabSz="1218682" eaLnBrk="0" hangingPunct="0"/>
            <a:r>
              <a:rPr lang="zh-CN" altLang="en-US" sz="2399" b="1" dirty="0">
                <a:solidFill>
                  <a:srgbClr val="E94822"/>
                </a:solidFill>
                <a:latin typeface="+mn-lt"/>
                <a:ea typeface="+mn-ea"/>
                <a:cs typeface="+mn-ea"/>
                <a:sym typeface="+mn-lt"/>
              </a:rPr>
              <a:t>要想做到我不被他人伤害，应做到以下方面</a:t>
            </a:r>
            <a:endParaRPr lang="en-US" altLang="zh-CN" sz="2399" b="1" dirty="0">
              <a:solidFill>
                <a:srgbClr val="E94822"/>
              </a:solidFill>
              <a:latin typeface="+mn-lt"/>
              <a:ea typeface="+mn-ea"/>
              <a:cs typeface="+mn-ea"/>
              <a:sym typeface="+mn-lt"/>
            </a:endParaRPr>
          </a:p>
        </p:txBody>
      </p:sp>
      <p:pic>
        <p:nvPicPr>
          <p:cNvPr id="28" name="PA-图片 4">
            <a:extLst>
              <a:ext uri="{FF2B5EF4-FFF2-40B4-BE49-F238E27FC236}">
                <a16:creationId xmlns:a16="http://schemas.microsoft.com/office/drawing/2014/main" id="{78CF2CE6-E335-472F-8E85-FD7C4FAB7EB5}"/>
              </a:ext>
            </a:extLst>
          </p:cNvPr>
          <p:cNvPicPr>
            <a:picLocks noChangeAspect="1"/>
          </p:cNvPicPr>
          <p:nvPr>
            <p:custDataLst>
              <p:tags r:id="rId7"/>
            </p:custDataLst>
          </p:nvPr>
        </p:nvPicPr>
        <p:blipFill>
          <a:blip r:embed="rId14" cstate="screen">
            <a:extLst>
              <a:ext uri="{28A0092B-C50C-407E-A947-70E740481C1C}">
                <a14:useLocalDpi xmlns:a14="http://schemas.microsoft.com/office/drawing/2010/main"/>
              </a:ext>
            </a:extLst>
          </a:blip>
          <a:srcRect/>
          <a:stretch/>
        </p:blipFill>
        <p:spPr bwMode="auto">
          <a:xfrm>
            <a:off x="7803716" y="1859656"/>
            <a:ext cx="4388284" cy="4388284"/>
          </a:xfrm>
          <a:prstGeom prst="rect">
            <a:avLst/>
          </a:prstGeom>
          <a:noFill/>
          <a:ln w="9525">
            <a:noFill/>
            <a:miter lim="800000"/>
            <a:headEnd/>
            <a:tailEnd/>
          </a:ln>
        </p:spPr>
      </p:pic>
      <p:sp>
        <p:nvSpPr>
          <p:cNvPr id="14" name="PA-文本框 16">
            <a:extLst>
              <a:ext uri="{FF2B5EF4-FFF2-40B4-BE49-F238E27FC236}">
                <a16:creationId xmlns:a16="http://schemas.microsoft.com/office/drawing/2014/main" id="{E3ED1CF5-5BA9-4AF2-B5E5-3330FA4F50A0}"/>
              </a:ext>
            </a:extLst>
          </p:cNvPr>
          <p:cNvSpPr txBox="1"/>
          <p:nvPr>
            <p:custDataLst>
              <p:tags r:id="rId8"/>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5" name="PA-燕尾箭头 14">
            <a:extLst>
              <a:ext uri="{FF2B5EF4-FFF2-40B4-BE49-F238E27FC236}">
                <a16:creationId xmlns:a16="http://schemas.microsoft.com/office/drawing/2014/main" id="{31226AB3-F5DC-4988-AEC2-EF7DEF853742}"/>
              </a:ext>
            </a:extLst>
          </p:cNvPr>
          <p:cNvSpPr/>
          <p:nvPr>
            <p:custDataLst>
              <p:tags r:id="rId9"/>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4185079801"/>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1"/>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2"/>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554350"/>
            <a:ext cx="3128273" cy="461485"/>
          </a:xfrm>
          <a:prstGeom prst="rect">
            <a:avLst/>
          </a:prstGeom>
        </p:spPr>
        <p:txBody>
          <a:bodyPr wrap="squar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3</a:t>
            </a:r>
            <a:r>
              <a:rPr lang="zh-CN" altLang="en-US" sz="2399" b="1" dirty="0">
                <a:solidFill>
                  <a:srgbClr val="F0F0F0"/>
                </a:solidFill>
                <a:latin typeface="+mn-lt"/>
                <a:ea typeface="+mn-ea"/>
                <a:cs typeface="+mn-ea"/>
                <a:sym typeface="+mn-lt"/>
              </a:rPr>
              <a:t>）不被他人伤害</a:t>
            </a:r>
          </a:p>
        </p:txBody>
      </p:sp>
      <p:sp>
        <p:nvSpPr>
          <p:cNvPr id="20" name="PA-矩形 8">
            <a:extLst>
              <a:ext uri="{FF2B5EF4-FFF2-40B4-BE49-F238E27FC236}">
                <a16:creationId xmlns:a16="http://schemas.microsoft.com/office/drawing/2014/main" id="{55F59A92-F901-4421-9A9A-5E91EA453175}"/>
              </a:ext>
            </a:extLst>
          </p:cNvPr>
          <p:cNvSpPr>
            <a:spLocks noChangeArrowheads="1"/>
          </p:cNvSpPr>
          <p:nvPr>
            <p:custDataLst>
              <p:tags r:id="rId4"/>
            </p:custDataLst>
          </p:nvPr>
        </p:nvSpPr>
        <p:spPr bwMode="auto">
          <a:xfrm>
            <a:off x="1144934" y="2810183"/>
            <a:ext cx="9140430" cy="1566292"/>
          </a:xfrm>
          <a:prstGeom prst="rect">
            <a:avLst/>
          </a:prstGeom>
          <a:noFill/>
          <a:ln w="9525">
            <a:noFill/>
            <a:miter lim="800000"/>
          </a:ln>
        </p:spPr>
        <p:txBody>
          <a:bodyPr wrap="square">
            <a:spAutoFit/>
          </a:bodyPr>
          <a:lstStyle/>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交叉作业时，要预料他人对自己可能造成的伤害，做好防范措施。检修电气设备时必须先验电，要防范他人误送电等；</a:t>
            </a:r>
          </a:p>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设备缺失安全保护装置或附件时，员工应及时向主管报告，应当及时予以处理；</a:t>
            </a:r>
          </a:p>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在危险性大的岗位（ 例如高空作业、交叉作业等），必须设有专人监护。</a:t>
            </a:r>
          </a:p>
        </p:txBody>
      </p:sp>
      <p:sp>
        <p:nvSpPr>
          <p:cNvPr id="8" name="PA-矩形 7">
            <a:extLst>
              <a:ext uri="{FF2B5EF4-FFF2-40B4-BE49-F238E27FC236}">
                <a16:creationId xmlns:a16="http://schemas.microsoft.com/office/drawing/2014/main" id="{6512A17E-E663-4563-B727-F837A613E7C5}"/>
              </a:ext>
            </a:extLst>
          </p:cNvPr>
          <p:cNvSpPr/>
          <p:nvPr>
            <p:custDataLst>
              <p:tags r:id="rId5"/>
            </p:custDataLst>
          </p:nvPr>
        </p:nvSpPr>
        <p:spPr>
          <a:xfrm>
            <a:off x="1111983" y="2318469"/>
            <a:ext cx="6184706" cy="461537"/>
          </a:xfrm>
          <a:prstGeom prst="rect">
            <a:avLst/>
          </a:prstGeom>
        </p:spPr>
        <p:txBody>
          <a:bodyPr wrap="none">
            <a:spAutoFit/>
          </a:bodyPr>
          <a:lstStyle/>
          <a:p>
            <a:pPr defTabSz="1218682" eaLnBrk="0" hangingPunct="0"/>
            <a:r>
              <a:rPr lang="zh-CN" altLang="en-US" sz="2399" b="1" dirty="0">
                <a:solidFill>
                  <a:schemeClr val="tx1">
                    <a:lumMod val="10000"/>
                  </a:schemeClr>
                </a:solidFill>
                <a:latin typeface="+mn-lt"/>
                <a:ea typeface="+mn-ea"/>
                <a:cs typeface="+mn-ea"/>
                <a:sym typeface="+mn-lt"/>
              </a:rPr>
              <a:t>要想做到我不被他人伤害，应做到以下方面</a:t>
            </a:r>
            <a:endParaRPr lang="en-US" altLang="zh-CN" sz="2399" b="1" dirty="0">
              <a:solidFill>
                <a:schemeClr val="tx1">
                  <a:lumMod val="10000"/>
                </a:schemeClr>
              </a:solidFill>
              <a:latin typeface="+mn-lt"/>
              <a:ea typeface="+mn-ea"/>
              <a:cs typeface="+mn-ea"/>
              <a:sym typeface="+mn-lt"/>
            </a:endParaRPr>
          </a:p>
        </p:txBody>
      </p:sp>
      <p:sp>
        <p:nvSpPr>
          <p:cNvPr id="30" name="PA-矩形 13">
            <a:extLst>
              <a:ext uri="{FF2B5EF4-FFF2-40B4-BE49-F238E27FC236}">
                <a16:creationId xmlns:a16="http://schemas.microsoft.com/office/drawing/2014/main" id="{2790F3A8-AF0A-4634-80EB-B9D4B3FDFE22}"/>
              </a:ext>
            </a:extLst>
          </p:cNvPr>
          <p:cNvSpPr>
            <a:spLocks noChangeArrowheads="1"/>
          </p:cNvSpPr>
          <p:nvPr>
            <p:custDataLst>
              <p:tags r:id="rId6"/>
            </p:custDataLst>
          </p:nvPr>
        </p:nvSpPr>
        <p:spPr bwMode="auto">
          <a:xfrm>
            <a:off x="1232546" y="5215492"/>
            <a:ext cx="10348988" cy="1129578"/>
          </a:xfrm>
          <a:prstGeom prst="rect">
            <a:avLst/>
          </a:prstGeom>
          <a:solidFill>
            <a:srgbClr val="FFCC82"/>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31" name="PA-矩形 15">
            <a:extLst>
              <a:ext uri="{FF2B5EF4-FFF2-40B4-BE49-F238E27FC236}">
                <a16:creationId xmlns:a16="http://schemas.microsoft.com/office/drawing/2014/main" id="{C78D60B7-B7F7-431B-8B10-14C3CF3E6CAB}"/>
              </a:ext>
            </a:extLst>
          </p:cNvPr>
          <p:cNvSpPr>
            <a:spLocks noChangeArrowheads="1"/>
          </p:cNvSpPr>
          <p:nvPr>
            <p:custDataLst>
              <p:tags r:id="rId7"/>
            </p:custDataLst>
          </p:nvPr>
        </p:nvSpPr>
        <p:spPr bwMode="auto">
          <a:xfrm>
            <a:off x="1365154" y="5310119"/>
            <a:ext cx="9775182" cy="960904"/>
          </a:xfrm>
          <a:prstGeom prst="rect">
            <a:avLst/>
          </a:prstGeom>
          <a:noFill/>
          <a:ln w="9525">
            <a:noFill/>
            <a:miter lim="800000"/>
          </a:ln>
        </p:spPr>
        <p:txBody>
          <a:bodyPr>
            <a:spAutoFit/>
          </a:bodyPr>
          <a:lstStyle/>
          <a:p>
            <a:pPr defTabSz="1218682" eaLnBrk="0" hangingPunct="0">
              <a:lnSpc>
                <a:spcPct val="150000"/>
              </a:lnSpc>
            </a:pPr>
            <a:r>
              <a:rPr lang="zh-CN" altLang="en-US" sz="1999" b="1" dirty="0">
                <a:solidFill>
                  <a:schemeClr val="tx1">
                    <a:lumMod val="10000"/>
                  </a:schemeClr>
                </a:solidFill>
                <a:latin typeface="+mn-lt"/>
                <a:ea typeface="+mn-ea"/>
                <a:cs typeface="+mn-ea"/>
                <a:sym typeface="+mn-lt"/>
              </a:rPr>
              <a:t>一旦发现“三违”现象，必须敢于抵制，及时果断处理隐患并报告，如果想着“事不关己”，不及时制止，一旦发生事故，就有可能危及自己。</a:t>
            </a:r>
          </a:p>
        </p:txBody>
      </p:sp>
      <p:sp>
        <p:nvSpPr>
          <p:cNvPr id="32" name="PA-等腰三角形 14">
            <a:extLst>
              <a:ext uri="{FF2B5EF4-FFF2-40B4-BE49-F238E27FC236}">
                <a16:creationId xmlns:a16="http://schemas.microsoft.com/office/drawing/2014/main" id="{CF33AF37-834A-4797-A1CD-69F8A42DE35E}"/>
              </a:ext>
            </a:extLst>
          </p:cNvPr>
          <p:cNvSpPr>
            <a:spLocks noChangeArrowheads="1"/>
          </p:cNvSpPr>
          <p:nvPr>
            <p:custDataLst>
              <p:tags r:id="rId8"/>
            </p:custDataLst>
          </p:nvPr>
        </p:nvSpPr>
        <p:spPr bwMode="auto">
          <a:xfrm>
            <a:off x="1604532" y="4998085"/>
            <a:ext cx="385269" cy="220579"/>
          </a:xfrm>
          <a:prstGeom prst="triangle">
            <a:avLst>
              <a:gd name="adj" fmla="val 50000"/>
            </a:avLst>
          </a:prstGeom>
          <a:solidFill>
            <a:srgbClr val="2C2D34"/>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15" name="PA-文本框 16">
            <a:extLst>
              <a:ext uri="{FF2B5EF4-FFF2-40B4-BE49-F238E27FC236}">
                <a16:creationId xmlns:a16="http://schemas.microsoft.com/office/drawing/2014/main" id="{313B85BE-F46B-4688-8569-CEA71DFF8945}"/>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6" name="PA-燕尾箭头 15">
            <a:extLst>
              <a:ext uri="{FF2B5EF4-FFF2-40B4-BE49-F238E27FC236}">
                <a16:creationId xmlns:a16="http://schemas.microsoft.com/office/drawing/2014/main" id="{32B05738-A538-475E-B0BA-32C0EDBE8839}"/>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453764917"/>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3"/>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4"/>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554350"/>
            <a:ext cx="5110280" cy="461485"/>
          </a:xfrm>
          <a:prstGeom prst="rect">
            <a:avLst/>
          </a:prstGeom>
        </p:spPr>
        <p:txBody>
          <a:bodyPr wrap="squar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4</a:t>
            </a:r>
            <a:r>
              <a:rPr lang="zh-CN" altLang="en-US" sz="2399" b="1" dirty="0">
                <a:solidFill>
                  <a:srgbClr val="F0F0F0"/>
                </a:solidFill>
                <a:latin typeface="+mn-lt"/>
                <a:ea typeface="+mn-ea"/>
                <a:cs typeface="+mn-ea"/>
                <a:sym typeface="+mn-lt"/>
              </a:rPr>
              <a:t>）保护他人不被伤害</a:t>
            </a:r>
          </a:p>
        </p:txBody>
      </p:sp>
      <p:sp>
        <p:nvSpPr>
          <p:cNvPr id="21" name="PA-矩形 8">
            <a:extLst>
              <a:ext uri="{FF2B5EF4-FFF2-40B4-BE49-F238E27FC236}">
                <a16:creationId xmlns:a16="http://schemas.microsoft.com/office/drawing/2014/main" id="{7B087D04-C49B-4864-A036-BE31183776EF}"/>
              </a:ext>
            </a:extLst>
          </p:cNvPr>
          <p:cNvSpPr>
            <a:spLocks noChangeArrowheads="1"/>
          </p:cNvSpPr>
          <p:nvPr>
            <p:custDataLst>
              <p:tags r:id="rId4"/>
            </p:custDataLst>
          </p:nvPr>
        </p:nvSpPr>
        <p:spPr bwMode="auto">
          <a:xfrm>
            <a:off x="1115358" y="2198019"/>
            <a:ext cx="6839125" cy="1200329"/>
          </a:xfrm>
          <a:prstGeom prst="rect">
            <a:avLst/>
          </a:prstGeom>
        </p:spPr>
        <p:txBody>
          <a:bodyPr wrap="square">
            <a:spAutoFit/>
          </a:bodyPr>
          <a:lstStyle/>
          <a:p>
            <a:pPr defTabSz="1218682">
              <a:lnSpc>
                <a:spcPct val="120000"/>
              </a:lnSpc>
              <a:spcBef>
                <a:spcPts val="600"/>
              </a:spcBef>
            </a:pPr>
            <a:r>
              <a:rPr lang="zh-CN" altLang="en-US" sz="2000" b="1" dirty="0">
                <a:solidFill>
                  <a:srgbClr val="595959"/>
                </a:solidFill>
                <a:latin typeface="+mn-lt"/>
                <a:ea typeface="+mn-ea"/>
                <a:cs typeface="+mn-ea"/>
                <a:sym typeface="+mn-lt"/>
              </a:rPr>
              <a:t>组织中的每个成员都是团队中的一份子，作为组织的一员有关心爱护他人的责任和义务，不仅要注意安全，还要保护团队的其他人员不受伤害</a:t>
            </a:r>
            <a:r>
              <a:rPr lang="en-US" altLang="zh-CN" sz="2000" b="1" dirty="0">
                <a:solidFill>
                  <a:srgbClr val="595959"/>
                </a:solidFill>
                <a:latin typeface="+mn-lt"/>
                <a:ea typeface="+mn-ea"/>
                <a:cs typeface="+mn-ea"/>
                <a:sym typeface="+mn-lt"/>
              </a:rPr>
              <a:t>.   </a:t>
            </a:r>
            <a:endParaRPr lang="zh-CN" altLang="en-US" sz="2000" b="1" dirty="0">
              <a:solidFill>
                <a:srgbClr val="595959"/>
              </a:solidFill>
              <a:latin typeface="+mn-lt"/>
              <a:ea typeface="+mn-ea"/>
              <a:cs typeface="+mn-ea"/>
              <a:sym typeface="+mn-lt"/>
            </a:endParaRPr>
          </a:p>
        </p:txBody>
      </p:sp>
      <p:pic>
        <p:nvPicPr>
          <p:cNvPr id="24" name="PA-图片 6">
            <a:extLst>
              <a:ext uri="{FF2B5EF4-FFF2-40B4-BE49-F238E27FC236}">
                <a16:creationId xmlns:a16="http://schemas.microsoft.com/office/drawing/2014/main" id="{CA937AFB-C27E-4806-A1D1-E8BDC4027A88}"/>
              </a:ext>
            </a:extLst>
          </p:cNvPr>
          <p:cNvPicPr>
            <a:picLocks noChangeAspect="1"/>
          </p:cNvPicPr>
          <p:nvPr>
            <p:custDataLst>
              <p:tags r:id="rId5"/>
            </p:custDataLst>
          </p:nvPr>
        </p:nvPicPr>
        <p:blipFill>
          <a:blip r:embed="rId17" cstate="screen">
            <a:extLst>
              <a:ext uri="{28A0092B-C50C-407E-A947-70E740481C1C}">
                <a14:useLocalDpi xmlns:a14="http://schemas.microsoft.com/office/drawing/2010/main"/>
              </a:ext>
            </a:extLst>
          </a:blip>
          <a:srcRect/>
          <a:stretch/>
        </p:blipFill>
        <p:spPr bwMode="auto">
          <a:xfrm>
            <a:off x="8615296" y="1619071"/>
            <a:ext cx="2840281" cy="2840281"/>
          </a:xfrm>
          <a:prstGeom prst="rect">
            <a:avLst/>
          </a:prstGeom>
          <a:noFill/>
          <a:ln w="9525">
            <a:noFill/>
            <a:miter lim="800000"/>
            <a:headEnd/>
            <a:tailEnd/>
          </a:ln>
        </p:spPr>
      </p:pic>
      <p:sp>
        <p:nvSpPr>
          <p:cNvPr id="33" name="PA-矩形 9">
            <a:extLst>
              <a:ext uri="{FF2B5EF4-FFF2-40B4-BE49-F238E27FC236}">
                <a16:creationId xmlns:a16="http://schemas.microsoft.com/office/drawing/2014/main" id="{31BB7D03-6548-433B-AB97-B13EFDEF713E}"/>
              </a:ext>
            </a:extLst>
          </p:cNvPr>
          <p:cNvSpPr>
            <a:spLocks noChangeArrowheads="1"/>
          </p:cNvSpPr>
          <p:nvPr>
            <p:custDataLst>
              <p:tags r:id="rId6"/>
            </p:custDataLst>
          </p:nvPr>
        </p:nvSpPr>
        <p:spPr bwMode="auto">
          <a:xfrm>
            <a:off x="1168613" y="3787598"/>
            <a:ext cx="8473940" cy="1569019"/>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任何人在任何地方发现任何事故隐患都要主动告知或提示他人；</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提示他人遵守各项规章制度和安全操作规程。</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提出安全建议，互相交流，向他人传递有用的信息；</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视安全为集体荣誉，为团队贡献安全知识，与其他人分享经验；关注他人身心健康。</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一旦发生事故，在保护自己的同时，要主动帮助身边的人摆脱困境。</a:t>
            </a:r>
          </a:p>
        </p:txBody>
      </p:sp>
      <p:sp>
        <p:nvSpPr>
          <p:cNvPr id="5" name="PA-矩形 4">
            <a:extLst>
              <a:ext uri="{FF2B5EF4-FFF2-40B4-BE49-F238E27FC236}">
                <a16:creationId xmlns:a16="http://schemas.microsoft.com/office/drawing/2014/main" id="{16E1F168-CF6D-49C9-AACF-FF0E238A4F6A}"/>
              </a:ext>
            </a:extLst>
          </p:cNvPr>
          <p:cNvSpPr/>
          <p:nvPr>
            <p:custDataLst>
              <p:tags r:id="rId7"/>
            </p:custDataLst>
          </p:nvPr>
        </p:nvSpPr>
        <p:spPr>
          <a:xfrm>
            <a:off x="1168230" y="3407304"/>
            <a:ext cx="5179623" cy="400110"/>
          </a:xfrm>
          <a:prstGeom prst="rect">
            <a:avLst/>
          </a:prstGeom>
        </p:spPr>
        <p:txBody>
          <a:bodyPr wrap="none">
            <a:spAutoFit/>
          </a:bodyPr>
          <a:lstStyle/>
          <a:p>
            <a:pPr defTabSz="1218682" eaLnBrk="0" hangingPunct="0"/>
            <a:r>
              <a:rPr lang="zh-CN" altLang="en-US" sz="2000" b="1" dirty="0">
                <a:latin typeface="+mn-lt"/>
                <a:ea typeface="+mn-ea"/>
                <a:cs typeface="+mn-ea"/>
                <a:sym typeface="+mn-lt"/>
              </a:rPr>
              <a:t>要保护他人不受伤害，应该做到以下方面：</a:t>
            </a:r>
            <a:endParaRPr lang="en-US" altLang="zh-CN" sz="2000" b="1" dirty="0">
              <a:latin typeface="+mn-lt"/>
              <a:ea typeface="+mn-ea"/>
              <a:cs typeface="+mn-ea"/>
              <a:sym typeface="+mn-lt"/>
            </a:endParaRPr>
          </a:p>
        </p:txBody>
      </p:sp>
      <p:sp>
        <p:nvSpPr>
          <p:cNvPr id="37" name="PA-矩形 13">
            <a:extLst>
              <a:ext uri="{FF2B5EF4-FFF2-40B4-BE49-F238E27FC236}">
                <a16:creationId xmlns:a16="http://schemas.microsoft.com/office/drawing/2014/main" id="{D1A96CB1-FA14-4CD6-8176-DE71667CFDB0}"/>
              </a:ext>
            </a:extLst>
          </p:cNvPr>
          <p:cNvSpPr>
            <a:spLocks noChangeArrowheads="1"/>
          </p:cNvSpPr>
          <p:nvPr>
            <p:custDataLst>
              <p:tags r:id="rId8"/>
            </p:custDataLst>
          </p:nvPr>
        </p:nvSpPr>
        <p:spPr bwMode="auto">
          <a:xfrm>
            <a:off x="1232546" y="5543669"/>
            <a:ext cx="10348988" cy="1129578"/>
          </a:xfrm>
          <a:prstGeom prst="rect">
            <a:avLst/>
          </a:prstGeom>
          <a:solidFill>
            <a:srgbClr val="FFCC82"/>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38" name="PA-矩形 15">
            <a:extLst>
              <a:ext uri="{FF2B5EF4-FFF2-40B4-BE49-F238E27FC236}">
                <a16:creationId xmlns:a16="http://schemas.microsoft.com/office/drawing/2014/main" id="{98F017BE-C9DA-4E07-A566-B1B680AA949D}"/>
              </a:ext>
            </a:extLst>
          </p:cNvPr>
          <p:cNvSpPr>
            <a:spLocks noChangeArrowheads="1"/>
          </p:cNvSpPr>
          <p:nvPr>
            <p:custDataLst>
              <p:tags r:id="rId9"/>
            </p:custDataLst>
          </p:nvPr>
        </p:nvSpPr>
        <p:spPr bwMode="auto">
          <a:xfrm>
            <a:off x="1365154" y="5638296"/>
            <a:ext cx="9775182" cy="960904"/>
          </a:xfrm>
          <a:prstGeom prst="rect">
            <a:avLst/>
          </a:prstGeom>
          <a:noFill/>
          <a:ln w="9525">
            <a:noFill/>
            <a:miter lim="800000"/>
          </a:ln>
        </p:spPr>
        <p:txBody>
          <a:bodyPr>
            <a:spAutoFit/>
          </a:bodyPr>
          <a:lstStyle/>
          <a:p>
            <a:pPr defTabSz="1218682" eaLnBrk="0" hangingPunct="0">
              <a:lnSpc>
                <a:spcPct val="150000"/>
              </a:lnSpc>
            </a:pPr>
            <a:r>
              <a:rPr lang="zh-CN" altLang="en-US" sz="1999" b="1" dirty="0">
                <a:solidFill>
                  <a:schemeClr val="tx1">
                    <a:lumMod val="10000"/>
                  </a:schemeClr>
                </a:solidFill>
                <a:latin typeface="+mn-lt"/>
                <a:ea typeface="+mn-ea"/>
                <a:cs typeface="+mn-ea"/>
                <a:sym typeface="+mn-lt"/>
              </a:rPr>
              <a:t>也许你的一个提示就能避免一场事故，甚至挽救一个生命。能及时纠正你违章作业的人，才是你真正的朋友。</a:t>
            </a:r>
          </a:p>
        </p:txBody>
      </p:sp>
      <p:sp>
        <p:nvSpPr>
          <p:cNvPr id="39" name="PA-等腰三角形 14">
            <a:extLst>
              <a:ext uri="{FF2B5EF4-FFF2-40B4-BE49-F238E27FC236}">
                <a16:creationId xmlns:a16="http://schemas.microsoft.com/office/drawing/2014/main" id="{6B902DD0-ACD9-47F3-BF26-629A30300979}"/>
              </a:ext>
            </a:extLst>
          </p:cNvPr>
          <p:cNvSpPr>
            <a:spLocks noChangeArrowheads="1"/>
          </p:cNvSpPr>
          <p:nvPr>
            <p:custDataLst>
              <p:tags r:id="rId10"/>
            </p:custDataLst>
          </p:nvPr>
        </p:nvSpPr>
        <p:spPr bwMode="auto">
          <a:xfrm>
            <a:off x="1604532" y="5326263"/>
            <a:ext cx="385269" cy="220579"/>
          </a:xfrm>
          <a:prstGeom prst="triangle">
            <a:avLst>
              <a:gd name="adj" fmla="val 50000"/>
            </a:avLst>
          </a:prstGeom>
          <a:solidFill>
            <a:srgbClr val="2C2D34"/>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19" name="PA-文本框 16">
            <a:extLst>
              <a:ext uri="{FF2B5EF4-FFF2-40B4-BE49-F238E27FC236}">
                <a16:creationId xmlns:a16="http://schemas.microsoft.com/office/drawing/2014/main" id="{5EC2A3E3-010C-4B20-880E-9815A24750C5}"/>
              </a:ext>
            </a:extLst>
          </p:cNvPr>
          <p:cNvSpPr txBox="1"/>
          <p:nvPr>
            <p:custDataLst>
              <p:tags r:id="rId11"/>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20" name="PA-燕尾箭头 19">
            <a:extLst>
              <a:ext uri="{FF2B5EF4-FFF2-40B4-BE49-F238E27FC236}">
                <a16:creationId xmlns:a16="http://schemas.microsoft.com/office/drawing/2014/main" id="{02075DBF-7EE6-44F1-BC88-CED1A9D37595}"/>
              </a:ext>
            </a:extLst>
          </p:cNvPr>
          <p:cNvSpPr/>
          <p:nvPr>
            <p:custDataLst>
              <p:tags r:id="rId12"/>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532822911"/>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57ADAF0-9D3D-4346-94EE-C6E31A619C1D}"/>
              </a:ext>
            </a:extLst>
          </p:cNvPr>
          <p:cNvSpPr/>
          <p:nvPr/>
        </p:nvSpPr>
        <p:spPr>
          <a:xfrm>
            <a:off x="606260" y="1716066"/>
            <a:ext cx="10704743" cy="336950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PA-图片 2">
            <a:extLst>
              <a:ext uri="{FF2B5EF4-FFF2-40B4-BE49-F238E27FC236}">
                <a16:creationId xmlns:a16="http://schemas.microsoft.com/office/drawing/2014/main" id="{683CDB82-77FE-4922-B952-5D78E92E4611}"/>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rcRect/>
          <a:stretch/>
        </p:blipFill>
        <p:spPr bwMode="auto">
          <a:xfrm>
            <a:off x="606260" y="1756362"/>
            <a:ext cx="10704882" cy="3345275"/>
          </a:xfrm>
          <a:prstGeom prst="rect">
            <a:avLst/>
          </a:prstGeom>
          <a:noFill/>
          <a:ln w="9525">
            <a:noFill/>
            <a:miter lim="800000"/>
            <a:headEnd/>
            <a:tailEnd/>
          </a:ln>
        </p:spPr>
      </p:pic>
      <p:sp>
        <p:nvSpPr>
          <p:cNvPr id="8" name="PA-文本框 16">
            <a:extLst>
              <a:ext uri="{FF2B5EF4-FFF2-40B4-BE49-F238E27FC236}">
                <a16:creationId xmlns:a16="http://schemas.microsoft.com/office/drawing/2014/main" id="{378FDB1F-7C71-4DAF-973D-65007BC838A9}"/>
              </a:ext>
            </a:extLst>
          </p:cNvPr>
          <p:cNvSpPr txBox="1"/>
          <p:nvPr>
            <p:custDataLst>
              <p:tags r:id="rId3"/>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9" name="PA-燕尾箭头 8">
            <a:extLst>
              <a:ext uri="{FF2B5EF4-FFF2-40B4-BE49-F238E27FC236}">
                <a16:creationId xmlns:a16="http://schemas.microsoft.com/office/drawing/2014/main" id="{E2AFACC1-21AE-4F29-BEA8-FAA5E4495DEA}"/>
              </a:ext>
            </a:extLst>
          </p:cNvPr>
          <p:cNvSpPr/>
          <p:nvPr>
            <p:custDataLst>
              <p:tags r:id="rId4"/>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682860110"/>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矩形 4">
            <a:extLst>
              <a:ext uri="{FF2B5EF4-FFF2-40B4-BE49-F238E27FC236}">
                <a16:creationId xmlns:a16="http://schemas.microsoft.com/office/drawing/2014/main" id="{38E7D7C4-31B9-46BD-B19B-03FF01633D82}"/>
              </a:ext>
            </a:extLst>
          </p:cNvPr>
          <p:cNvSpPr/>
          <p:nvPr>
            <p:custDataLst>
              <p:tags r:id="rId2"/>
            </p:custDataLst>
          </p:nvPr>
        </p:nvSpPr>
        <p:spPr bwMode="auto">
          <a:xfrm>
            <a:off x="1039729" y="1652073"/>
            <a:ext cx="10683230" cy="2463850"/>
          </a:xfrm>
          <a:prstGeom prst="rect">
            <a:avLst/>
          </a:prstGeom>
          <a:solidFill>
            <a:srgbClr val="FFCC82"/>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19" name="PA-矩形 1">
            <a:extLst>
              <a:ext uri="{FF2B5EF4-FFF2-40B4-BE49-F238E27FC236}">
                <a16:creationId xmlns:a16="http://schemas.microsoft.com/office/drawing/2014/main" id="{44E20F79-3055-4EC5-9784-D7928479640B}"/>
              </a:ext>
            </a:extLst>
          </p:cNvPr>
          <p:cNvSpPr>
            <a:spLocks noChangeArrowheads="1"/>
          </p:cNvSpPr>
          <p:nvPr>
            <p:custDataLst>
              <p:tags r:id="rId3"/>
            </p:custDataLst>
          </p:nvPr>
        </p:nvSpPr>
        <p:spPr bwMode="auto">
          <a:xfrm>
            <a:off x="1039729" y="1889618"/>
            <a:ext cx="10526743" cy="2159694"/>
          </a:xfrm>
          <a:prstGeom prst="rect">
            <a:avLst/>
          </a:prstGeom>
          <a:noFill/>
          <a:ln w="9525">
            <a:noFill/>
            <a:miter lim="800000"/>
          </a:ln>
        </p:spPr>
        <p:txBody>
          <a:bodyPr wrap="square">
            <a:spAutoFit/>
          </a:bodyPr>
          <a:lstStyle/>
          <a:p>
            <a:pPr marL="285636" indent="-285636" defTabSz="1218682">
              <a:lnSpc>
                <a:spcPct val="120000"/>
              </a:lnSpc>
              <a:buFont typeface="Wingdings" panose="05000000000000000000" pitchFamily="2" charset="2"/>
              <a:buChar char="l"/>
            </a:pPr>
            <a:r>
              <a:rPr lang="zh-CN" altLang="en-US" sz="1599" dirty="0">
                <a:solidFill>
                  <a:srgbClr val="404040"/>
                </a:solidFill>
                <a:latin typeface="+mn-lt"/>
                <a:ea typeface="+mn-ea"/>
                <a:cs typeface="+mn-ea"/>
                <a:sym typeface="+mn-lt"/>
              </a:rPr>
              <a:t>某工厂铸造车间配砂组老工人张某，经常早上提前上班检修混砂机内舱。某日</a:t>
            </a:r>
            <a:r>
              <a:rPr lang="en-US" altLang="zh-CN" sz="1599" dirty="0">
                <a:solidFill>
                  <a:srgbClr val="404040"/>
                </a:solidFill>
                <a:latin typeface="+mn-lt"/>
                <a:ea typeface="+mn-ea"/>
                <a:cs typeface="+mn-ea"/>
                <a:sym typeface="+mn-lt"/>
              </a:rPr>
              <a:t>07</a:t>
            </a:r>
            <a:r>
              <a:rPr lang="zh-CN" altLang="en-US" sz="1599" dirty="0">
                <a:solidFill>
                  <a:srgbClr val="404040"/>
                </a:solidFill>
                <a:latin typeface="+mn-lt"/>
                <a:ea typeface="+mn-ea"/>
                <a:cs typeface="+mn-ea"/>
                <a:sym typeface="+mn-lt"/>
              </a:rPr>
              <a:t>：</a:t>
            </a:r>
            <a:r>
              <a:rPr lang="en-US" altLang="zh-CN" sz="1599" dirty="0">
                <a:solidFill>
                  <a:srgbClr val="404040"/>
                </a:solidFill>
                <a:latin typeface="+mn-lt"/>
                <a:ea typeface="+mn-ea"/>
                <a:cs typeface="+mn-ea"/>
                <a:sym typeface="+mn-lt"/>
              </a:rPr>
              <a:t>20</a:t>
            </a:r>
            <a:r>
              <a:rPr lang="zh-CN" altLang="en-US" sz="1599" dirty="0">
                <a:solidFill>
                  <a:srgbClr val="404040"/>
                </a:solidFill>
                <a:latin typeface="+mn-lt"/>
                <a:ea typeface="+mn-ea"/>
                <a:cs typeface="+mn-ea"/>
                <a:sym typeface="+mn-lt"/>
              </a:rPr>
              <a:t>，张某来到车间打开混砂机舱门，没有在混砂机的电源开关处挂上“有人工作禁止合闸”的警告牌便进入机内检修。他怕舱门开大了影响他人行走， 便将舱门带到仅留有</a:t>
            </a:r>
            <a:r>
              <a:rPr lang="en-US" altLang="zh-CN" sz="1599" dirty="0">
                <a:solidFill>
                  <a:srgbClr val="404040"/>
                </a:solidFill>
                <a:latin typeface="+mn-lt"/>
                <a:ea typeface="+mn-ea"/>
                <a:cs typeface="+mn-ea"/>
                <a:sym typeface="+mn-lt"/>
              </a:rPr>
              <a:t>150mm</a:t>
            </a:r>
            <a:r>
              <a:rPr lang="zh-CN" altLang="en-US" sz="1599" dirty="0">
                <a:solidFill>
                  <a:srgbClr val="404040"/>
                </a:solidFill>
                <a:latin typeface="+mn-lt"/>
                <a:ea typeface="+mn-ea"/>
                <a:cs typeface="+mn-ea"/>
                <a:sym typeface="+mn-lt"/>
              </a:rPr>
              <a:t>缝隙。</a:t>
            </a:r>
          </a:p>
          <a:p>
            <a:pPr marL="285636" indent="-285636" defTabSz="1218682">
              <a:lnSpc>
                <a:spcPct val="120000"/>
              </a:lnSpc>
              <a:buFont typeface="Wingdings" panose="05000000000000000000" pitchFamily="2" charset="2"/>
              <a:buChar char="l"/>
            </a:pPr>
            <a:r>
              <a:rPr lang="en-US" altLang="zh-CN" sz="1599" dirty="0">
                <a:solidFill>
                  <a:srgbClr val="404040"/>
                </a:solidFill>
                <a:latin typeface="+mn-lt"/>
                <a:ea typeface="+mn-ea"/>
                <a:cs typeface="+mn-ea"/>
                <a:sym typeface="+mn-lt"/>
              </a:rPr>
              <a:t>07</a:t>
            </a:r>
            <a:r>
              <a:rPr lang="zh-CN" altLang="en-US" sz="1599" dirty="0">
                <a:solidFill>
                  <a:srgbClr val="404040"/>
                </a:solidFill>
                <a:latin typeface="+mn-lt"/>
                <a:ea typeface="+mn-ea"/>
                <a:cs typeface="+mn-ea"/>
                <a:sym typeface="+mn-lt"/>
              </a:rPr>
              <a:t>：</a:t>
            </a:r>
            <a:r>
              <a:rPr lang="en-US" altLang="zh-CN" sz="1599" dirty="0">
                <a:solidFill>
                  <a:srgbClr val="404040"/>
                </a:solidFill>
                <a:latin typeface="+mn-lt"/>
                <a:ea typeface="+mn-ea"/>
                <a:cs typeface="+mn-ea"/>
                <a:sym typeface="+mn-lt"/>
              </a:rPr>
              <a:t>50</a:t>
            </a:r>
            <a:r>
              <a:rPr lang="zh-CN" altLang="en-US" sz="1599" dirty="0">
                <a:solidFill>
                  <a:srgbClr val="404040"/>
                </a:solidFill>
                <a:latin typeface="+mn-lt"/>
                <a:ea typeface="+mn-ea"/>
                <a:cs typeface="+mn-ea"/>
                <a:sym typeface="+mn-lt"/>
              </a:rPr>
              <a:t>左右，本组配砂工人李某上班后，没有预先检查一下机内是否有人工作，便随意将舱门推上，顺手开动混砂机试车，当听到机内有人喊叫时，大惊失色，立即停机，然后与其他职工将张某救出，此时张某头部流血不止，事故发生后车间领导立即上报，</a:t>
            </a:r>
            <a:r>
              <a:rPr lang="en-US" altLang="zh-CN" sz="1599" dirty="0">
                <a:solidFill>
                  <a:srgbClr val="404040"/>
                </a:solidFill>
                <a:latin typeface="+mn-lt"/>
                <a:ea typeface="+mn-ea"/>
                <a:cs typeface="+mn-ea"/>
                <a:sym typeface="+mn-lt"/>
              </a:rPr>
              <a:t>07</a:t>
            </a:r>
            <a:r>
              <a:rPr lang="zh-CN" altLang="en-US" sz="1599" dirty="0">
                <a:solidFill>
                  <a:srgbClr val="404040"/>
                </a:solidFill>
                <a:latin typeface="+mn-lt"/>
                <a:ea typeface="+mn-ea"/>
                <a:cs typeface="+mn-ea"/>
                <a:sym typeface="+mn-lt"/>
              </a:rPr>
              <a:t>：</a:t>
            </a:r>
            <a:r>
              <a:rPr lang="en-US" altLang="zh-CN" sz="1599" dirty="0">
                <a:solidFill>
                  <a:srgbClr val="404040"/>
                </a:solidFill>
                <a:latin typeface="+mn-lt"/>
                <a:ea typeface="+mn-ea"/>
                <a:cs typeface="+mn-ea"/>
                <a:sym typeface="+mn-lt"/>
              </a:rPr>
              <a:t>55</a:t>
            </a:r>
            <a:r>
              <a:rPr lang="zh-CN" altLang="en-US" sz="1599" dirty="0">
                <a:solidFill>
                  <a:srgbClr val="404040"/>
                </a:solidFill>
                <a:latin typeface="+mn-lt"/>
                <a:ea typeface="+mn-ea"/>
                <a:cs typeface="+mn-ea"/>
                <a:sym typeface="+mn-lt"/>
              </a:rPr>
              <a:t>工厂医务人员闻讯立即赶到现场，对张某做了止血包扎，随车立即将张某送往医院救治，但由于头部受伤严重，张某经抢救无效于</a:t>
            </a:r>
            <a:r>
              <a:rPr lang="en-US" altLang="zh-CN" sz="1599" dirty="0">
                <a:solidFill>
                  <a:srgbClr val="404040"/>
                </a:solidFill>
                <a:latin typeface="+mn-lt"/>
                <a:ea typeface="+mn-ea"/>
                <a:cs typeface="+mn-ea"/>
                <a:sym typeface="+mn-lt"/>
              </a:rPr>
              <a:t>08</a:t>
            </a:r>
            <a:r>
              <a:rPr lang="zh-CN" altLang="en-US" sz="1599" dirty="0">
                <a:solidFill>
                  <a:srgbClr val="404040"/>
                </a:solidFill>
                <a:latin typeface="+mn-lt"/>
                <a:ea typeface="+mn-ea"/>
                <a:cs typeface="+mn-ea"/>
                <a:sym typeface="+mn-lt"/>
              </a:rPr>
              <a:t>：</a:t>
            </a:r>
            <a:r>
              <a:rPr lang="en-US" altLang="zh-CN" sz="1599" dirty="0">
                <a:solidFill>
                  <a:srgbClr val="404040"/>
                </a:solidFill>
                <a:latin typeface="+mn-lt"/>
                <a:ea typeface="+mn-ea"/>
                <a:cs typeface="+mn-ea"/>
                <a:sym typeface="+mn-lt"/>
              </a:rPr>
              <a:t>40</a:t>
            </a:r>
            <a:r>
              <a:rPr lang="zh-CN" altLang="en-US" sz="1599" dirty="0">
                <a:solidFill>
                  <a:srgbClr val="404040"/>
                </a:solidFill>
                <a:latin typeface="+mn-lt"/>
                <a:ea typeface="+mn-ea"/>
                <a:cs typeface="+mn-ea"/>
                <a:sym typeface="+mn-lt"/>
              </a:rPr>
              <a:t>死亡。</a:t>
            </a:r>
          </a:p>
        </p:txBody>
      </p:sp>
      <p:sp>
        <p:nvSpPr>
          <p:cNvPr id="20" name="PA-矩形 1">
            <a:extLst>
              <a:ext uri="{FF2B5EF4-FFF2-40B4-BE49-F238E27FC236}">
                <a16:creationId xmlns:a16="http://schemas.microsoft.com/office/drawing/2014/main" id="{1E05F37E-7992-4E10-A48B-3974A979474F}"/>
              </a:ext>
            </a:extLst>
          </p:cNvPr>
          <p:cNvSpPr>
            <a:spLocks noChangeArrowheads="1"/>
          </p:cNvSpPr>
          <p:nvPr>
            <p:custDataLst>
              <p:tags r:id="rId4"/>
            </p:custDataLst>
          </p:nvPr>
        </p:nvSpPr>
        <p:spPr bwMode="auto">
          <a:xfrm>
            <a:off x="1039728" y="4815311"/>
            <a:ext cx="10231517" cy="270330"/>
          </a:xfrm>
          <a:prstGeom prst="rect">
            <a:avLst/>
          </a:prstGeom>
          <a:noFill/>
          <a:ln w="9525">
            <a:noFill/>
            <a:miter lim="800000"/>
          </a:ln>
        </p:spPr>
        <p:txBody>
          <a:bodyPr wrap="square" tIns="0" bIns="0">
            <a:spAutoFit/>
          </a:bodyPr>
          <a:lstStyle/>
          <a:p>
            <a:pPr defTabSz="1218682" eaLnBrk="0" hangingPunct="0">
              <a:lnSpc>
                <a:spcPct val="120000"/>
              </a:lnSpc>
              <a:buFont typeface="Wingdings" panose="05000000000000000000" pitchFamily="2" charset="2"/>
              <a:buChar char="p"/>
            </a:pPr>
            <a:r>
              <a:rPr lang="zh-CN" altLang="en-US" sz="1599" dirty="0">
                <a:solidFill>
                  <a:srgbClr val="404040"/>
                </a:solidFill>
                <a:latin typeface="+mn-lt"/>
                <a:ea typeface="+mn-ea"/>
                <a:cs typeface="+mn-ea"/>
                <a:sym typeface="+mn-lt"/>
              </a:rPr>
              <a:t>工人李某上班前未对设备进行检查，设备舱门异常也未警觉，直接合闸启动设备，导致事故发生。</a:t>
            </a:r>
          </a:p>
        </p:txBody>
      </p:sp>
      <p:sp>
        <p:nvSpPr>
          <p:cNvPr id="3" name="PA-矩形 2">
            <a:extLst>
              <a:ext uri="{FF2B5EF4-FFF2-40B4-BE49-F238E27FC236}">
                <a16:creationId xmlns:a16="http://schemas.microsoft.com/office/drawing/2014/main" id="{E9600F5C-638E-4308-8F92-0F3DC12B0658}"/>
              </a:ext>
            </a:extLst>
          </p:cNvPr>
          <p:cNvSpPr/>
          <p:nvPr>
            <p:custDataLst>
              <p:tags r:id="rId5"/>
            </p:custDataLst>
          </p:nvPr>
        </p:nvSpPr>
        <p:spPr>
          <a:xfrm>
            <a:off x="1039728" y="4370798"/>
            <a:ext cx="3342582" cy="461537"/>
          </a:xfrm>
          <a:prstGeom prst="rect">
            <a:avLst/>
          </a:prstGeom>
        </p:spPr>
        <p:txBody>
          <a:bodyPr wrap="none">
            <a:spAutoFit/>
          </a:bodyPr>
          <a:lstStyle/>
          <a:p>
            <a:pPr defTabSz="1218682" eaLnBrk="0" hangingPunct="0"/>
            <a:r>
              <a:rPr lang="zh-CN" altLang="en-US" sz="2399" b="1" dirty="0">
                <a:solidFill>
                  <a:srgbClr val="E94822"/>
                </a:solidFill>
                <a:latin typeface="+mn-lt"/>
                <a:ea typeface="+mn-ea"/>
                <a:cs typeface="+mn-ea"/>
                <a:sym typeface="+mn-lt"/>
              </a:rPr>
              <a:t>导致事故的直接原因：</a:t>
            </a:r>
            <a:endParaRPr lang="en-US" altLang="zh-CN" sz="2399" b="1" dirty="0">
              <a:solidFill>
                <a:srgbClr val="E94822"/>
              </a:solidFill>
              <a:latin typeface="+mn-lt"/>
              <a:ea typeface="+mn-ea"/>
              <a:cs typeface="+mn-ea"/>
              <a:sym typeface="+mn-lt"/>
            </a:endParaRPr>
          </a:p>
        </p:txBody>
      </p:sp>
      <p:sp>
        <p:nvSpPr>
          <p:cNvPr id="21" name="PA-矩形 1">
            <a:extLst>
              <a:ext uri="{FF2B5EF4-FFF2-40B4-BE49-F238E27FC236}">
                <a16:creationId xmlns:a16="http://schemas.microsoft.com/office/drawing/2014/main" id="{884ECC35-977E-4EB0-A090-7EEEADC9F800}"/>
              </a:ext>
            </a:extLst>
          </p:cNvPr>
          <p:cNvSpPr>
            <a:spLocks noChangeArrowheads="1"/>
          </p:cNvSpPr>
          <p:nvPr>
            <p:custDataLst>
              <p:tags r:id="rId6"/>
            </p:custDataLst>
          </p:nvPr>
        </p:nvSpPr>
        <p:spPr bwMode="auto">
          <a:xfrm>
            <a:off x="1039728" y="5600029"/>
            <a:ext cx="10231517" cy="886012"/>
          </a:xfrm>
          <a:prstGeom prst="rect">
            <a:avLst/>
          </a:prstGeom>
          <a:noFill/>
          <a:ln w="9525">
            <a:noFill/>
            <a:miter lim="800000"/>
          </a:ln>
        </p:spPr>
        <p:txBody>
          <a:bodyPr wrap="square" tIns="0" bIns="0">
            <a:spAutoFit/>
          </a:bodyPr>
          <a:lstStyle/>
          <a:p>
            <a:pPr defTabSz="1218682" eaLnBrk="0" hangingPunct="0">
              <a:lnSpc>
                <a:spcPct val="120000"/>
              </a:lnSpc>
              <a:buFont typeface="Wingdings" panose="05000000000000000000" pitchFamily="2" charset="2"/>
              <a:buChar char="p"/>
            </a:pPr>
            <a:r>
              <a:rPr lang="zh-CN" altLang="en-US" sz="1599" dirty="0">
                <a:solidFill>
                  <a:srgbClr val="404040"/>
                </a:solidFill>
                <a:latin typeface="+mn-lt"/>
                <a:ea typeface="+mn-ea"/>
                <a:cs typeface="+mn-ea"/>
                <a:sym typeface="+mn-lt"/>
              </a:rPr>
              <a:t>张某安全</a:t>
            </a:r>
            <a:r>
              <a:rPr lang="zh-CN" altLang="en-US" sz="1599" b="1" dirty="0">
                <a:solidFill>
                  <a:srgbClr val="404040"/>
                </a:solidFill>
                <a:latin typeface="+mn-lt"/>
                <a:ea typeface="+mn-ea"/>
                <a:cs typeface="+mn-ea"/>
                <a:sym typeface="+mn-lt"/>
              </a:rPr>
              <a:t>自护意识不足</a:t>
            </a:r>
            <a:r>
              <a:rPr lang="zh-CN" altLang="en-US" sz="1599" dirty="0">
                <a:solidFill>
                  <a:srgbClr val="404040"/>
                </a:solidFill>
                <a:latin typeface="+mn-lt"/>
                <a:ea typeface="+mn-ea"/>
                <a:cs typeface="+mn-ea"/>
                <a:sym typeface="+mn-lt"/>
              </a:rPr>
              <a:t>，违章操作，未按规定在电闸上挂设备检修告示牌，就进入机体内操作；</a:t>
            </a:r>
            <a:endParaRPr lang="en-US" altLang="zh-CN" sz="1599" dirty="0">
              <a:solidFill>
                <a:srgbClr val="404040"/>
              </a:solidFill>
              <a:latin typeface="+mn-lt"/>
              <a:ea typeface="+mn-ea"/>
              <a:cs typeface="+mn-ea"/>
              <a:sym typeface="+mn-lt"/>
            </a:endParaRPr>
          </a:p>
          <a:p>
            <a:pPr defTabSz="1218682" eaLnBrk="0" hangingPunct="0">
              <a:lnSpc>
                <a:spcPct val="120000"/>
              </a:lnSpc>
              <a:buFont typeface="Wingdings" panose="05000000000000000000" pitchFamily="2" charset="2"/>
              <a:buChar char="p"/>
            </a:pPr>
            <a:r>
              <a:rPr lang="zh-CN" altLang="en-US" sz="1599" dirty="0">
                <a:solidFill>
                  <a:srgbClr val="404040"/>
                </a:solidFill>
                <a:latin typeface="+mn-lt"/>
                <a:ea typeface="+mn-ea"/>
                <a:cs typeface="+mn-ea"/>
                <a:sym typeface="+mn-lt"/>
              </a:rPr>
              <a:t>工人李某安全意识淡薄，上班前没有对岗前环境进行观察，发现机舱异常也未进行安全检查，直接启动设备；</a:t>
            </a:r>
            <a:endParaRPr lang="en-US" altLang="zh-CN" sz="1599" dirty="0">
              <a:solidFill>
                <a:srgbClr val="404040"/>
              </a:solidFill>
              <a:latin typeface="+mn-lt"/>
              <a:ea typeface="+mn-ea"/>
              <a:cs typeface="+mn-ea"/>
              <a:sym typeface="+mn-lt"/>
            </a:endParaRPr>
          </a:p>
          <a:p>
            <a:pPr defTabSz="1218682" eaLnBrk="0" hangingPunct="0">
              <a:lnSpc>
                <a:spcPct val="120000"/>
              </a:lnSpc>
              <a:buFont typeface="Wingdings" panose="05000000000000000000" pitchFamily="2" charset="2"/>
              <a:buChar char="p"/>
            </a:pPr>
            <a:r>
              <a:rPr lang="zh-CN" altLang="en-US" sz="1599" dirty="0">
                <a:solidFill>
                  <a:srgbClr val="404040"/>
                </a:solidFill>
                <a:latin typeface="+mn-lt"/>
                <a:ea typeface="+mn-ea"/>
                <a:cs typeface="+mn-ea"/>
                <a:sym typeface="+mn-lt"/>
              </a:rPr>
              <a:t>这起事故暴露出车间员工安全自护意识和安全责任心不强，应加强安全知识教育和上、下班交接班制度管理。</a:t>
            </a:r>
          </a:p>
        </p:txBody>
      </p:sp>
      <p:sp>
        <p:nvSpPr>
          <p:cNvPr id="4" name="PA-矩形 3">
            <a:extLst>
              <a:ext uri="{FF2B5EF4-FFF2-40B4-BE49-F238E27FC236}">
                <a16:creationId xmlns:a16="http://schemas.microsoft.com/office/drawing/2014/main" id="{943E3198-E4E7-4988-8783-8412D2ED5E14}"/>
              </a:ext>
            </a:extLst>
          </p:cNvPr>
          <p:cNvSpPr/>
          <p:nvPr>
            <p:custDataLst>
              <p:tags r:id="rId7"/>
            </p:custDataLst>
          </p:nvPr>
        </p:nvSpPr>
        <p:spPr>
          <a:xfrm>
            <a:off x="1039728" y="5179292"/>
            <a:ext cx="3342582" cy="461537"/>
          </a:xfrm>
          <a:prstGeom prst="rect">
            <a:avLst/>
          </a:prstGeom>
        </p:spPr>
        <p:txBody>
          <a:bodyPr wrap="none">
            <a:spAutoFit/>
          </a:bodyPr>
          <a:lstStyle/>
          <a:p>
            <a:pPr defTabSz="1218682" eaLnBrk="0" hangingPunct="0"/>
            <a:r>
              <a:rPr lang="zh-CN" altLang="en-US" sz="2399" b="1" dirty="0">
                <a:solidFill>
                  <a:srgbClr val="E94822"/>
                </a:solidFill>
                <a:latin typeface="+mn-lt"/>
                <a:ea typeface="+mn-ea"/>
                <a:cs typeface="+mn-ea"/>
                <a:sym typeface="+mn-lt"/>
              </a:rPr>
              <a:t>导致事故的间接原因：</a:t>
            </a:r>
          </a:p>
        </p:txBody>
      </p:sp>
      <p:grpSp>
        <p:nvGrpSpPr>
          <p:cNvPr id="9" name="PA-组合 8">
            <a:extLst>
              <a:ext uri="{FF2B5EF4-FFF2-40B4-BE49-F238E27FC236}">
                <a16:creationId xmlns:a16="http://schemas.microsoft.com/office/drawing/2014/main" id="{460CD97C-4C2E-42B9-8A77-645760BD0512}"/>
              </a:ext>
            </a:extLst>
          </p:cNvPr>
          <p:cNvGrpSpPr/>
          <p:nvPr>
            <p:custDataLst>
              <p:tags r:id="rId8"/>
            </p:custDataLst>
          </p:nvPr>
        </p:nvGrpSpPr>
        <p:grpSpPr>
          <a:xfrm>
            <a:off x="1318040" y="1430165"/>
            <a:ext cx="1710580" cy="399954"/>
            <a:chOff x="1318555" y="1251945"/>
            <a:chExt cx="1711248" cy="400110"/>
          </a:xfrm>
        </p:grpSpPr>
        <p:sp>
          <p:nvSpPr>
            <p:cNvPr id="6" name="PA-圆角矩形 5">
              <a:extLst>
                <a:ext uri="{FF2B5EF4-FFF2-40B4-BE49-F238E27FC236}">
                  <a16:creationId xmlns:a16="http://schemas.microsoft.com/office/drawing/2014/main" id="{C5932F52-28C8-4721-B398-070DC4A54D02}"/>
                </a:ext>
              </a:extLst>
            </p:cNvPr>
            <p:cNvSpPr/>
            <p:nvPr>
              <p:custDataLst>
                <p:tags r:id="rId11"/>
              </p:custDataLst>
            </p:nvPr>
          </p:nvSpPr>
          <p:spPr bwMode="auto">
            <a:xfrm>
              <a:off x="1318555" y="1258881"/>
              <a:ext cx="1711248" cy="392498"/>
            </a:xfrm>
            <a:prstGeom prst="roundRect">
              <a:avLst/>
            </a:prstGeom>
            <a:solidFill>
              <a:schemeClr val="accent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8" name="PA-文本框 7">
              <a:extLst>
                <a:ext uri="{FF2B5EF4-FFF2-40B4-BE49-F238E27FC236}">
                  <a16:creationId xmlns:a16="http://schemas.microsoft.com/office/drawing/2014/main" id="{CA551365-1375-4758-BF59-DB60BA335189}"/>
                </a:ext>
              </a:extLst>
            </p:cNvPr>
            <p:cNvSpPr txBox="1"/>
            <p:nvPr>
              <p:custDataLst>
                <p:tags r:id="rId12"/>
              </p:custDataLst>
            </p:nvPr>
          </p:nvSpPr>
          <p:spPr>
            <a:xfrm>
              <a:off x="1562061" y="1251945"/>
              <a:ext cx="1210588" cy="400110"/>
            </a:xfrm>
            <a:prstGeom prst="rect">
              <a:avLst/>
            </a:prstGeom>
            <a:noFill/>
          </p:spPr>
          <p:txBody>
            <a:bodyPr wrap="none" rtlCol="0">
              <a:spAutoFit/>
            </a:bodyPr>
            <a:lstStyle/>
            <a:p>
              <a:pPr defTabSz="1218682"/>
              <a:r>
                <a:rPr lang="zh-CN" altLang="en-US" sz="1999" dirty="0">
                  <a:solidFill>
                    <a:srgbClr val="F0F0F0"/>
                  </a:solidFill>
                  <a:latin typeface="+mn-lt"/>
                  <a:ea typeface="+mn-ea"/>
                  <a:cs typeface="+mn-ea"/>
                  <a:sym typeface="+mn-lt"/>
                </a:rPr>
                <a:t>案例写真</a:t>
              </a:r>
            </a:p>
          </p:txBody>
        </p:sp>
      </p:grpSp>
      <p:sp>
        <p:nvSpPr>
          <p:cNvPr id="15" name="PA-文本框 16">
            <a:extLst>
              <a:ext uri="{FF2B5EF4-FFF2-40B4-BE49-F238E27FC236}">
                <a16:creationId xmlns:a16="http://schemas.microsoft.com/office/drawing/2014/main" id="{BF0CA5D5-F3B1-4880-B40A-EB7E271E79A6}"/>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6" name="PA-燕尾箭头 15">
            <a:extLst>
              <a:ext uri="{FF2B5EF4-FFF2-40B4-BE49-F238E27FC236}">
                <a16:creationId xmlns:a16="http://schemas.microsoft.com/office/drawing/2014/main" id="{A8FCE9B9-9B02-4366-946B-442D5C4AFEF2}"/>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045432914"/>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圆角矩形 23">
            <a:extLst>
              <a:ext uri="{FF2B5EF4-FFF2-40B4-BE49-F238E27FC236}">
                <a16:creationId xmlns:a16="http://schemas.microsoft.com/office/drawing/2014/main" id="{5BF759F7-DD4E-4147-9F18-85F4E19237CB}"/>
              </a:ext>
            </a:extLst>
          </p:cNvPr>
          <p:cNvSpPr/>
          <p:nvPr>
            <p:custDataLst>
              <p:tags r:id="rId2"/>
            </p:custDataLst>
          </p:nvPr>
        </p:nvSpPr>
        <p:spPr bwMode="auto">
          <a:xfrm>
            <a:off x="4023858" y="1653029"/>
            <a:ext cx="6091472" cy="4025804"/>
          </a:xfrm>
          <a:prstGeom prst="roundRect">
            <a:avLst>
              <a:gd name="adj" fmla="val 1757"/>
            </a:avLst>
          </a:prstGeom>
          <a:solidFill>
            <a:srgbClr val="FFCC82"/>
          </a:solidFill>
          <a:ln w="9525" cap="flat" cmpd="sng" algn="ctr">
            <a:solidFill>
              <a:schemeClr val="accent1">
                <a:lumMod val="20000"/>
                <a:lumOff val="80000"/>
              </a:schemeClr>
            </a:solid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2" name="PA-矩形 4">
            <a:extLst>
              <a:ext uri="{FF2B5EF4-FFF2-40B4-BE49-F238E27FC236}">
                <a16:creationId xmlns:a16="http://schemas.microsoft.com/office/drawing/2014/main" id="{E0169751-5B4C-4B7E-8B9A-3D524FA1B4A6}"/>
              </a:ext>
            </a:extLst>
          </p:cNvPr>
          <p:cNvSpPr>
            <a:spLocks noChangeArrowheads="1"/>
          </p:cNvSpPr>
          <p:nvPr>
            <p:custDataLst>
              <p:tags r:id="rId3"/>
            </p:custDataLst>
          </p:nvPr>
        </p:nvSpPr>
        <p:spPr bwMode="auto">
          <a:xfrm>
            <a:off x="4569148" y="1755516"/>
            <a:ext cx="4951495" cy="3537979"/>
          </a:xfrm>
          <a:prstGeom prst="rect">
            <a:avLst/>
          </a:prstGeom>
          <a:noFill/>
          <a:ln w="9525">
            <a:noFill/>
            <a:miter lim="800000"/>
          </a:ln>
        </p:spPr>
        <p:txBody>
          <a:bodyPr>
            <a:spAutoFit/>
          </a:bodyPr>
          <a:lstStyle/>
          <a:p>
            <a:pPr algn="ctr" defTabSz="1218682" eaLnBrk="0" hangingPunct="0">
              <a:lnSpc>
                <a:spcPct val="200000"/>
              </a:lnSpc>
            </a:pPr>
            <a:r>
              <a:rPr lang="zh-CN" altLang="en-US" sz="2799" b="1" dirty="0">
                <a:solidFill>
                  <a:srgbClr val="E94822"/>
                </a:solidFill>
                <a:latin typeface="+mn-lt"/>
                <a:ea typeface="+mn-ea"/>
                <a:cs typeface="+mn-ea"/>
                <a:sym typeface="+mn-lt"/>
              </a:rPr>
              <a:t>事故原因</a:t>
            </a:r>
            <a:r>
              <a:rPr lang="zh-CN" altLang="en-US" sz="2799" b="1" dirty="0">
                <a:solidFill>
                  <a:srgbClr val="2C2D34"/>
                </a:solidFill>
                <a:latin typeface="+mn-lt"/>
                <a:ea typeface="+mn-ea"/>
                <a:cs typeface="+mn-ea"/>
                <a:sym typeface="+mn-lt"/>
              </a:rPr>
              <a:t>未查清不放过</a:t>
            </a:r>
          </a:p>
          <a:p>
            <a:pPr algn="ctr" defTabSz="1218682" eaLnBrk="0" hangingPunct="0">
              <a:lnSpc>
                <a:spcPct val="200000"/>
              </a:lnSpc>
            </a:pPr>
            <a:r>
              <a:rPr lang="zh-CN" altLang="en-US" sz="2799" b="1" dirty="0">
                <a:solidFill>
                  <a:srgbClr val="E94822"/>
                </a:solidFill>
                <a:latin typeface="+mn-lt"/>
                <a:ea typeface="+mn-ea"/>
                <a:cs typeface="+mn-ea"/>
                <a:sym typeface="+mn-lt"/>
              </a:rPr>
              <a:t>责任人员</a:t>
            </a:r>
            <a:r>
              <a:rPr lang="zh-CN" altLang="en-US" sz="2799" b="1" dirty="0">
                <a:solidFill>
                  <a:srgbClr val="2C2D34"/>
                </a:solidFill>
                <a:latin typeface="+mn-lt"/>
                <a:ea typeface="+mn-ea"/>
                <a:cs typeface="+mn-ea"/>
                <a:sym typeface="+mn-lt"/>
              </a:rPr>
              <a:t>未处理不放过</a:t>
            </a:r>
          </a:p>
          <a:p>
            <a:pPr algn="ctr" defTabSz="1218682" eaLnBrk="0" hangingPunct="0">
              <a:lnSpc>
                <a:spcPct val="200000"/>
              </a:lnSpc>
            </a:pPr>
            <a:r>
              <a:rPr lang="zh-CN" altLang="en-US" sz="2799" b="1" dirty="0">
                <a:solidFill>
                  <a:srgbClr val="E94822"/>
                </a:solidFill>
                <a:latin typeface="+mn-lt"/>
                <a:ea typeface="+mn-ea"/>
                <a:cs typeface="+mn-ea"/>
                <a:sym typeface="+mn-lt"/>
              </a:rPr>
              <a:t>整改措施</a:t>
            </a:r>
            <a:r>
              <a:rPr lang="zh-CN" altLang="en-US" sz="2799" b="1" dirty="0">
                <a:solidFill>
                  <a:srgbClr val="2C2D34"/>
                </a:solidFill>
                <a:latin typeface="+mn-lt"/>
                <a:ea typeface="+mn-ea"/>
                <a:cs typeface="+mn-ea"/>
                <a:sym typeface="+mn-lt"/>
              </a:rPr>
              <a:t>未落实不放过</a:t>
            </a:r>
          </a:p>
          <a:p>
            <a:pPr algn="ctr" defTabSz="1218682" eaLnBrk="0" hangingPunct="0">
              <a:lnSpc>
                <a:spcPct val="200000"/>
              </a:lnSpc>
            </a:pPr>
            <a:r>
              <a:rPr lang="zh-CN" altLang="en-US" sz="2799" b="1" dirty="0">
                <a:solidFill>
                  <a:srgbClr val="2C2D34"/>
                </a:solidFill>
                <a:latin typeface="+mn-lt"/>
                <a:ea typeface="+mn-ea"/>
                <a:cs typeface="+mn-ea"/>
                <a:sym typeface="+mn-lt"/>
              </a:rPr>
              <a:t>有关人员未受到</a:t>
            </a:r>
            <a:r>
              <a:rPr lang="zh-CN" altLang="en-US" sz="2799" b="1" dirty="0">
                <a:solidFill>
                  <a:srgbClr val="E94822"/>
                </a:solidFill>
                <a:latin typeface="+mn-lt"/>
                <a:ea typeface="+mn-ea"/>
                <a:cs typeface="+mn-ea"/>
                <a:sym typeface="+mn-lt"/>
              </a:rPr>
              <a:t>教育</a:t>
            </a:r>
            <a:r>
              <a:rPr lang="zh-CN" altLang="en-US" sz="2799" b="1" dirty="0">
                <a:solidFill>
                  <a:srgbClr val="2C2D34"/>
                </a:solidFill>
                <a:latin typeface="+mn-lt"/>
                <a:ea typeface="+mn-ea"/>
                <a:cs typeface="+mn-ea"/>
                <a:sym typeface="+mn-lt"/>
              </a:rPr>
              <a:t>不放过</a:t>
            </a:r>
          </a:p>
        </p:txBody>
      </p:sp>
      <p:pic>
        <p:nvPicPr>
          <p:cNvPr id="23" name="PA-图片 22">
            <a:extLst>
              <a:ext uri="{FF2B5EF4-FFF2-40B4-BE49-F238E27FC236}">
                <a16:creationId xmlns:a16="http://schemas.microsoft.com/office/drawing/2014/main" id="{E15CD73E-A2C9-446C-A745-68C17E0F47EB}"/>
              </a:ext>
            </a:extLst>
          </p:cNvPr>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781020" y="1940949"/>
            <a:ext cx="2515483" cy="4025804"/>
          </a:xfrm>
          <a:prstGeom prst="rect">
            <a:avLst/>
          </a:prstGeom>
        </p:spPr>
      </p:pic>
      <p:sp>
        <p:nvSpPr>
          <p:cNvPr id="9" name="PA-文本框 16">
            <a:extLst>
              <a:ext uri="{FF2B5EF4-FFF2-40B4-BE49-F238E27FC236}">
                <a16:creationId xmlns:a16="http://schemas.microsoft.com/office/drawing/2014/main" id="{BC521876-20F1-41AF-AA8E-1414BE0AAC9E}"/>
              </a:ext>
            </a:extLst>
          </p:cNvPr>
          <p:cNvSpPr txBox="1"/>
          <p:nvPr>
            <p:custDataLst>
              <p:tags r:id="rId5"/>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4</a:t>
            </a:r>
            <a:r>
              <a:rPr lang="zh-CN" altLang="en-US" sz="2399" b="0" dirty="0">
                <a:solidFill>
                  <a:srgbClr val="F9842B"/>
                </a:solidFill>
                <a:latin typeface="+mn-lt"/>
                <a:ea typeface="+mn-ea"/>
                <a:cs typeface="+mn-ea"/>
                <a:sym typeface="+mn-lt"/>
              </a:rPr>
              <a:t>、事故处理“四不放过原则”</a:t>
            </a:r>
          </a:p>
        </p:txBody>
      </p:sp>
      <p:sp>
        <p:nvSpPr>
          <p:cNvPr id="10" name="PA-燕尾箭头 9">
            <a:extLst>
              <a:ext uri="{FF2B5EF4-FFF2-40B4-BE49-F238E27FC236}">
                <a16:creationId xmlns:a16="http://schemas.microsoft.com/office/drawing/2014/main" id="{D037D302-07B5-4809-9324-8B71E8EAAFDA}"/>
              </a:ext>
            </a:extLst>
          </p:cNvPr>
          <p:cNvSpPr/>
          <p:nvPr>
            <p:custDataLst>
              <p:tags r:id="rId6"/>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999004719"/>
      </p:ext>
    </p:extLst>
  </p:cSld>
  <p:clrMapOvr>
    <a:masterClrMapping/>
  </p:clrMapOvr>
  <p:transition spd="slow" advTm="6122">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矩形 3">
            <a:extLst>
              <a:ext uri="{FF2B5EF4-FFF2-40B4-BE49-F238E27FC236}">
                <a16:creationId xmlns:a16="http://schemas.microsoft.com/office/drawing/2014/main" id="{A52BD39B-0D8A-4A08-A2C4-29EE889B3A7F}"/>
              </a:ext>
            </a:extLst>
          </p:cNvPr>
          <p:cNvSpPr>
            <a:spLocks noChangeArrowheads="1"/>
          </p:cNvSpPr>
          <p:nvPr>
            <p:custDataLst>
              <p:tags r:id="rId2"/>
            </p:custDataLst>
          </p:nvPr>
        </p:nvSpPr>
        <p:spPr bwMode="auto">
          <a:xfrm>
            <a:off x="2328445" y="1213428"/>
            <a:ext cx="8254906" cy="399954"/>
          </a:xfrm>
          <a:prstGeom prst="rect">
            <a:avLst/>
          </a:prstGeom>
          <a:noFill/>
          <a:ln w="9525">
            <a:noFill/>
            <a:miter lim="800000"/>
          </a:ln>
        </p:spPr>
        <p:txBody>
          <a:bodyPr wrap="square">
            <a:spAutoFit/>
          </a:bodyPr>
          <a:lstStyle/>
          <a:p>
            <a:pPr defTabSz="1218682" eaLnBrk="0" hangingPunct="0"/>
            <a:r>
              <a:rPr lang="zh-CN" altLang="en-US" sz="1999" dirty="0">
                <a:solidFill>
                  <a:srgbClr val="2C2D34"/>
                </a:solidFill>
                <a:latin typeface="+mn-lt"/>
                <a:ea typeface="+mn-ea"/>
                <a:cs typeface="+mn-ea"/>
                <a:sym typeface="+mn-lt"/>
              </a:rPr>
              <a:t>按致伤原因分：</a:t>
            </a:r>
            <a:r>
              <a:rPr lang="en-US" altLang="zh-CN" sz="1999" dirty="0">
                <a:solidFill>
                  <a:srgbClr val="2C2D34"/>
                </a:solidFill>
                <a:latin typeface="+mn-lt"/>
                <a:ea typeface="+mn-ea"/>
                <a:cs typeface="+mn-ea"/>
                <a:sym typeface="+mn-lt"/>
              </a:rPr>
              <a:t>《</a:t>
            </a:r>
            <a:r>
              <a:rPr lang="zh-CN" altLang="en-US" sz="1999" dirty="0">
                <a:solidFill>
                  <a:srgbClr val="2C2D34"/>
                </a:solidFill>
                <a:latin typeface="+mn-lt"/>
                <a:ea typeface="+mn-ea"/>
                <a:cs typeface="+mn-ea"/>
                <a:sym typeface="+mn-lt"/>
              </a:rPr>
              <a:t>企业职工伤亡事故分类标准</a:t>
            </a:r>
            <a:r>
              <a:rPr lang="en-US" altLang="zh-CN" sz="1999" dirty="0">
                <a:solidFill>
                  <a:srgbClr val="2C2D34"/>
                </a:solidFill>
                <a:latin typeface="+mn-lt"/>
                <a:ea typeface="+mn-ea"/>
                <a:cs typeface="+mn-ea"/>
                <a:sym typeface="+mn-lt"/>
              </a:rPr>
              <a:t>》GB6441-1986</a:t>
            </a:r>
            <a:r>
              <a:rPr lang="zh-CN" altLang="en-US" sz="1999" dirty="0">
                <a:solidFill>
                  <a:srgbClr val="2C2D34"/>
                </a:solidFill>
                <a:latin typeface="+mn-lt"/>
                <a:ea typeface="+mn-ea"/>
                <a:cs typeface="+mn-ea"/>
                <a:sym typeface="+mn-lt"/>
              </a:rPr>
              <a:t>　　               　</a:t>
            </a:r>
          </a:p>
        </p:txBody>
      </p:sp>
      <p:sp>
        <p:nvSpPr>
          <p:cNvPr id="3" name="PA-圆角矩形 2">
            <a:extLst>
              <a:ext uri="{FF2B5EF4-FFF2-40B4-BE49-F238E27FC236}">
                <a16:creationId xmlns:a16="http://schemas.microsoft.com/office/drawing/2014/main" id="{13E2F3FA-CC40-4DDB-8ADE-02C224A552F7}"/>
              </a:ext>
            </a:extLst>
          </p:cNvPr>
          <p:cNvSpPr/>
          <p:nvPr>
            <p:custDataLst>
              <p:tags r:id="rId3"/>
            </p:custDataLst>
          </p:nvPr>
        </p:nvSpPr>
        <p:spPr bwMode="auto">
          <a:xfrm>
            <a:off x="2648829" y="1811273"/>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01</a:t>
            </a:r>
            <a:endParaRPr lang="zh-CN" altLang="en-US" sz="1999" dirty="0">
              <a:solidFill>
                <a:srgbClr val="F0F0F0"/>
              </a:solidFill>
              <a:latin typeface="+mn-lt"/>
              <a:ea typeface="+mn-ea"/>
              <a:cs typeface="+mn-ea"/>
              <a:sym typeface="+mn-lt"/>
            </a:endParaRPr>
          </a:p>
        </p:txBody>
      </p:sp>
      <p:sp>
        <p:nvSpPr>
          <p:cNvPr id="29" name="PA-圆角矩形 28">
            <a:extLst>
              <a:ext uri="{FF2B5EF4-FFF2-40B4-BE49-F238E27FC236}">
                <a16:creationId xmlns:a16="http://schemas.microsoft.com/office/drawing/2014/main" id="{E70192CE-6DCA-4AED-8973-DBC289CBC3B3}"/>
              </a:ext>
            </a:extLst>
          </p:cNvPr>
          <p:cNvSpPr/>
          <p:nvPr>
            <p:custDataLst>
              <p:tags r:id="rId4"/>
            </p:custDataLst>
          </p:nvPr>
        </p:nvSpPr>
        <p:spPr bwMode="auto">
          <a:xfrm>
            <a:off x="3303666" y="1811273"/>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物体打击 </a:t>
            </a:r>
          </a:p>
        </p:txBody>
      </p:sp>
      <p:sp>
        <p:nvSpPr>
          <p:cNvPr id="30" name="PA-圆角矩形 29">
            <a:extLst>
              <a:ext uri="{FF2B5EF4-FFF2-40B4-BE49-F238E27FC236}">
                <a16:creationId xmlns:a16="http://schemas.microsoft.com/office/drawing/2014/main" id="{1ED00479-54BD-44CA-92AF-0CD9771317FB}"/>
              </a:ext>
            </a:extLst>
          </p:cNvPr>
          <p:cNvSpPr/>
          <p:nvPr>
            <p:custDataLst>
              <p:tags r:id="rId5"/>
            </p:custDataLst>
          </p:nvPr>
        </p:nvSpPr>
        <p:spPr bwMode="auto">
          <a:xfrm>
            <a:off x="2648829" y="2297621"/>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02</a:t>
            </a:r>
            <a:endParaRPr lang="zh-CN" altLang="en-US" sz="1999" dirty="0">
              <a:solidFill>
                <a:srgbClr val="F0F0F0"/>
              </a:solidFill>
              <a:latin typeface="+mn-lt"/>
              <a:ea typeface="+mn-ea"/>
              <a:cs typeface="+mn-ea"/>
              <a:sym typeface="+mn-lt"/>
            </a:endParaRPr>
          </a:p>
        </p:txBody>
      </p:sp>
      <p:sp>
        <p:nvSpPr>
          <p:cNvPr id="31" name="PA-圆角矩形 30">
            <a:extLst>
              <a:ext uri="{FF2B5EF4-FFF2-40B4-BE49-F238E27FC236}">
                <a16:creationId xmlns:a16="http://schemas.microsoft.com/office/drawing/2014/main" id="{A77B1447-FC7B-48D8-81D9-9E41640EF853}"/>
              </a:ext>
            </a:extLst>
          </p:cNvPr>
          <p:cNvSpPr/>
          <p:nvPr>
            <p:custDataLst>
              <p:tags r:id="rId6"/>
            </p:custDataLst>
          </p:nvPr>
        </p:nvSpPr>
        <p:spPr bwMode="auto">
          <a:xfrm>
            <a:off x="3303666" y="2297621"/>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车辆伤害 </a:t>
            </a:r>
          </a:p>
        </p:txBody>
      </p:sp>
      <p:sp>
        <p:nvSpPr>
          <p:cNvPr id="32" name="PA-圆角矩形 31">
            <a:extLst>
              <a:ext uri="{FF2B5EF4-FFF2-40B4-BE49-F238E27FC236}">
                <a16:creationId xmlns:a16="http://schemas.microsoft.com/office/drawing/2014/main" id="{E889F217-BBDF-43A5-8424-9CC5A3697F3D}"/>
              </a:ext>
            </a:extLst>
          </p:cNvPr>
          <p:cNvSpPr/>
          <p:nvPr>
            <p:custDataLst>
              <p:tags r:id="rId7"/>
            </p:custDataLst>
          </p:nvPr>
        </p:nvSpPr>
        <p:spPr bwMode="auto">
          <a:xfrm>
            <a:off x="2648829" y="2783969"/>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03</a:t>
            </a:r>
            <a:endParaRPr lang="zh-CN" altLang="en-US" sz="1999" dirty="0">
              <a:solidFill>
                <a:srgbClr val="F0F0F0"/>
              </a:solidFill>
              <a:latin typeface="+mn-lt"/>
              <a:ea typeface="+mn-ea"/>
              <a:cs typeface="+mn-ea"/>
              <a:sym typeface="+mn-lt"/>
            </a:endParaRPr>
          </a:p>
        </p:txBody>
      </p:sp>
      <p:sp>
        <p:nvSpPr>
          <p:cNvPr id="33" name="PA-圆角矩形 32">
            <a:extLst>
              <a:ext uri="{FF2B5EF4-FFF2-40B4-BE49-F238E27FC236}">
                <a16:creationId xmlns:a16="http://schemas.microsoft.com/office/drawing/2014/main" id="{C28CDD77-48D7-42BB-8823-091E9CB98FAE}"/>
              </a:ext>
            </a:extLst>
          </p:cNvPr>
          <p:cNvSpPr/>
          <p:nvPr>
            <p:custDataLst>
              <p:tags r:id="rId8"/>
            </p:custDataLst>
          </p:nvPr>
        </p:nvSpPr>
        <p:spPr bwMode="auto">
          <a:xfrm>
            <a:off x="3303666" y="2783969"/>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机械伤害</a:t>
            </a:r>
          </a:p>
        </p:txBody>
      </p:sp>
      <p:sp>
        <p:nvSpPr>
          <p:cNvPr id="34" name="PA-圆角矩形 33">
            <a:extLst>
              <a:ext uri="{FF2B5EF4-FFF2-40B4-BE49-F238E27FC236}">
                <a16:creationId xmlns:a16="http://schemas.microsoft.com/office/drawing/2014/main" id="{87CC059F-EE0B-4906-874C-A15781F392AD}"/>
              </a:ext>
            </a:extLst>
          </p:cNvPr>
          <p:cNvSpPr/>
          <p:nvPr>
            <p:custDataLst>
              <p:tags r:id="rId9"/>
            </p:custDataLst>
          </p:nvPr>
        </p:nvSpPr>
        <p:spPr bwMode="auto">
          <a:xfrm>
            <a:off x="2648829" y="3270317"/>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04</a:t>
            </a:r>
            <a:endParaRPr lang="zh-CN" altLang="en-US" sz="1999" dirty="0">
              <a:solidFill>
                <a:srgbClr val="F0F0F0"/>
              </a:solidFill>
              <a:latin typeface="+mn-lt"/>
              <a:ea typeface="+mn-ea"/>
              <a:cs typeface="+mn-ea"/>
              <a:sym typeface="+mn-lt"/>
            </a:endParaRPr>
          </a:p>
        </p:txBody>
      </p:sp>
      <p:sp>
        <p:nvSpPr>
          <p:cNvPr id="35" name="PA-圆角矩形 34">
            <a:extLst>
              <a:ext uri="{FF2B5EF4-FFF2-40B4-BE49-F238E27FC236}">
                <a16:creationId xmlns:a16="http://schemas.microsoft.com/office/drawing/2014/main" id="{61A60FC4-BE5F-4D4D-ABEF-927C031BF925}"/>
              </a:ext>
            </a:extLst>
          </p:cNvPr>
          <p:cNvSpPr/>
          <p:nvPr>
            <p:custDataLst>
              <p:tags r:id="rId10"/>
            </p:custDataLst>
          </p:nvPr>
        </p:nvSpPr>
        <p:spPr bwMode="auto">
          <a:xfrm>
            <a:off x="3303666" y="3270317"/>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起重伤害　</a:t>
            </a:r>
          </a:p>
        </p:txBody>
      </p:sp>
      <p:sp>
        <p:nvSpPr>
          <p:cNvPr id="36" name="PA-圆角矩形 35">
            <a:extLst>
              <a:ext uri="{FF2B5EF4-FFF2-40B4-BE49-F238E27FC236}">
                <a16:creationId xmlns:a16="http://schemas.microsoft.com/office/drawing/2014/main" id="{8D9B1060-E18E-433C-A52B-9F5FA54AA99F}"/>
              </a:ext>
            </a:extLst>
          </p:cNvPr>
          <p:cNvSpPr/>
          <p:nvPr>
            <p:custDataLst>
              <p:tags r:id="rId11"/>
            </p:custDataLst>
          </p:nvPr>
        </p:nvSpPr>
        <p:spPr bwMode="auto">
          <a:xfrm>
            <a:off x="2648829" y="3756665"/>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05</a:t>
            </a:r>
            <a:endParaRPr lang="zh-CN" altLang="en-US" sz="1999" dirty="0">
              <a:solidFill>
                <a:srgbClr val="F0F0F0"/>
              </a:solidFill>
              <a:latin typeface="+mn-lt"/>
              <a:ea typeface="+mn-ea"/>
              <a:cs typeface="+mn-ea"/>
              <a:sym typeface="+mn-lt"/>
            </a:endParaRPr>
          </a:p>
        </p:txBody>
      </p:sp>
      <p:sp>
        <p:nvSpPr>
          <p:cNvPr id="37" name="PA-圆角矩形 36">
            <a:extLst>
              <a:ext uri="{FF2B5EF4-FFF2-40B4-BE49-F238E27FC236}">
                <a16:creationId xmlns:a16="http://schemas.microsoft.com/office/drawing/2014/main" id="{8C1D5A85-873E-4DD4-824F-67846B60A32B}"/>
              </a:ext>
            </a:extLst>
          </p:cNvPr>
          <p:cNvSpPr/>
          <p:nvPr>
            <p:custDataLst>
              <p:tags r:id="rId12"/>
            </p:custDataLst>
          </p:nvPr>
        </p:nvSpPr>
        <p:spPr bwMode="auto">
          <a:xfrm>
            <a:off x="3303666" y="3756665"/>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触电</a:t>
            </a:r>
          </a:p>
        </p:txBody>
      </p:sp>
      <p:sp>
        <p:nvSpPr>
          <p:cNvPr id="38" name="PA-圆角矩形 37">
            <a:extLst>
              <a:ext uri="{FF2B5EF4-FFF2-40B4-BE49-F238E27FC236}">
                <a16:creationId xmlns:a16="http://schemas.microsoft.com/office/drawing/2014/main" id="{D7525F4E-AB9E-4871-AF90-18E0EF44A49B}"/>
              </a:ext>
            </a:extLst>
          </p:cNvPr>
          <p:cNvSpPr/>
          <p:nvPr>
            <p:custDataLst>
              <p:tags r:id="rId13"/>
            </p:custDataLst>
          </p:nvPr>
        </p:nvSpPr>
        <p:spPr bwMode="auto">
          <a:xfrm>
            <a:off x="2648829" y="4243013"/>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06</a:t>
            </a:r>
            <a:endParaRPr lang="zh-CN" altLang="en-US" sz="1999" dirty="0">
              <a:solidFill>
                <a:srgbClr val="F0F0F0"/>
              </a:solidFill>
              <a:latin typeface="+mn-lt"/>
              <a:ea typeface="+mn-ea"/>
              <a:cs typeface="+mn-ea"/>
              <a:sym typeface="+mn-lt"/>
            </a:endParaRPr>
          </a:p>
        </p:txBody>
      </p:sp>
      <p:sp>
        <p:nvSpPr>
          <p:cNvPr id="39" name="PA-圆角矩形 38">
            <a:extLst>
              <a:ext uri="{FF2B5EF4-FFF2-40B4-BE49-F238E27FC236}">
                <a16:creationId xmlns:a16="http://schemas.microsoft.com/office/drawing/2014/main" id="{7882CA57-44F2-4775-AB5E-1895B074283F}"/>
              </a:ext>
            </a:extLst>
          </p:cNvPr>
          <p:cNvSpPr/>
          <p:nvPr>
            <p:custDataLst>
              <p:tags r:id="rId14"/>
            </p:custDataLst>
          </p:nvPr>
        </p:nvSpPr>
        <p:spPr bwMode="auto">
          <a:xfrm>
            <a:off x="3303666" y="4243013"/>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淹溺</a:t>
            </a:r>
          </a:p>
        </p:txBody>
      </p:sp>
      <p:sp>
        <p:nvSpPr>
          <p:cNvPr id="40" name="PA-圆角矩形 39">
            <a:extLst>
              <a:ext uri="{FF2B5EF4-FFF2-40B4-BE49-F238E27FC236}">
                <a16:creationId xmlns:a16="http://schemas.microsoft.com/office/drawing/2014/main" id="{058C0281-FD96-40D6-A971-CE27628012FA}"/>
              </a:ext>
            </a:extLst>
          </p:cNvPr>
          <p:cNvSpPr/>
          <p:nvPr>
            <p:custDataLst>
              <p:tags r:id="rId15"/>
            </p:custDataLst>
          </p:nvPr>
        </p:nvSpPr>
        <p:spPr bwMode="auto">
          <a:xfrm>
            <a:off x="2648829" y="4729361"/>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07</a:t>
            </a:r>
            <a:endParaRPr lang="zh-CN" altLang="en-US" sz="1999" dirty="0">
              <a:solidFill>
                <a:srgbClr val="F0F0F0"/>
              </a:solidFill>
              <a:latin typeface="+mn-lt"/>
              <a:ea typeface="+mn-ea"/>
              <a:cs typeface="+mn-ea"/>
              <a:sym typeface="+mn-lt"/>
            </a:endParaRPr>
          </a:p>
        </p:txBody>
      </p:sp>
      <p:sp>
        <p:nvSpPr>
          <p:cNvPr id="41" name="PA-圆角矩形 40">
            <a:extLst>
              <a:ext uri="{FF2B5EF4-FFF2-40B4-BE49-F238E27FC236}">
                <a16:creationId xmlns:a16="http://schemas.microsoft.com/office/drawing/2014/main" id="{8D7E0516-0AE9-4E5D-A86B-D40F4625BD46}"/>
              </a:ext>
            </a:extLst>
          </p:cNvPr>
          <p:cNvSpPr/>
          <p:nvPr>
            <p:custDataLst>
              <p:tags r:id="rId16"/>
            </p:custDataLst>
          </p:nvPr>
        </p:nvSpPr>
        <p:spPr bwMode="auto">
          <a:xfrm>
            <a:off x="3303666" y="4729361"/>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灼烫</a:t>
            </a:r>
          </a:p>
        </p:txBody>
      </p:sp>
      <p:sp>
        <p:nvSpPr>
          <p:cNvPr id="42" name="PA-圆角矩形 41">
            <a:extLst>
              <a:ext uri="{FF2B5EF4-FFF2-40B4-BE49-F238E27FC236}">
                <a16:creationId xmlns:a16="http://schemas.microsoft.com/office/drawing/2014/main" id="{1C46B4C2-55C9-4333-84DE-B01007DA9DB4}"/>
              </a:ext>
            </a:extLst>
          </p:cNvPr>
          <p:cNvSpPr/>
          <p:nvPr>
            <p:custDataLst>
              <p:tags r:id="rId17"/>
            </p:custDataLst>
          </p:nvPr>
        </p:nvSpPr>
        <p:spPr bwMode="auto">
          <a:xfrm>
            <a:off x="2648829" y="5215709"/>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08</a:t>
            </a:r>
            <a:endParaRPr lang="zh-CN" altLang="en-US" sz="1999" dirty="0">
              <a:solidFill>
                <a:srgbClr val="F0F0F0"/>
              </a:solidFill>
              <a:latin typeface="+mn-lt"/>
              <a:ea typeface="+mn-ea"/>
              <a:cs typeface="+mn-ea"/>
              <a:sym typeface="+mn-lt"/>
            </a:endParaRPr>
          </a:p>
        </p:txBody>
      </p:sp>
      <p:sp>
        <p:nvSpPr>
          <p:cNvPr id="43" name="PA-圆角矩形 42">
            <a:extLst>
              <a:ext uri="{FF2B5EF4-FFF2-40B4-BE49-F238E27FC236}">
                <a16:creationId xmlns:a16="http://schemas.microsoft.com/office/drawing/2014/main" id="{4FC19962-A36C-409D-91EF-A77F764368D3}"/>
              </a:ext>
            </a:extLst>
          </p:cNvPr>
          <p:cNvSpPr/>
          <p:nvPr>
            <p:custDataLst>
              <p:tags r:id="rId18"/>
            </p:custDataLst>
          </p:nvPr>
        </p:nvSpPr>
        <p:spPr bwMode="auto">
          <a:xfrm>
            <a:off x="3303666" y="5215709"/>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火灾</a:t>
            </a:r>
          </a:p>
        </p:txBody>
      </p:sp>
      <p:sp>
        <p:nvSpPr>
          <p:cNvPr id="44" name="PA-圆角矩形 43">
            <a:extLst>
              <a:ext uri="{FF2B5EF4-FFF2-40B4-BE49-F238E27FC236}">
                <a16:creationId xmlns:a16="http://schemas.microsoft.com/office/drawing/2014/main" id="{CDCA0735-9EFA-4BB6-99C4-EFBEC05D4221}"/>
              </a:ext>
            </a:extLst>
          </p:cNvPr>
          <p:cNvSpPr/>
          <p:nvPr>
            <p:custDataLst>
              <p:tags r:id="rId19"/>
            </p:custDataLst>
          </p:nvPr>
        </p:nvSpPr>
        <p:spPr bwMode="auto">
          <a:xfrm>
            <a:off x="2648829" y="5702057"/>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09</a:t>
            </a:r>
            <a:endParaRPr lang="zh-CN" altLang="en-US" sz="1999" dirty="0">
              <a:solidFill>
                <a:srgbClr val="F0F0F0"/>
              </a:solidFill>
              <a:latin typeface="+mn-lt"/>
              <a:ea typeface="+mn-ea"/>
              <a:cs typeface="+mn-ea"/>
              <a:sym typeface="+mn-lt"/>
            </a:endParaRPr>
          </a:p>
        </p:txBody>
      </p:sp>
      <p:sp>
        <p:nvSpPr>
          <p:cNvPr id="45" name="PA-圆角矩形 44">
            <a:extLst>
              <a:ext uri="{FF2B5EF4-FFF2-40B4-BE49-F238E27FC236}">
                <a16:creationId xmlns:a16="http://schemas.microsoft.com/office/drawing/2014/main" id="{6E7A4E69-E152-42F8-92E9-33F7579A26B6}"/>
              </a:ext>
            </a:extLst>
          </p:cNvPr>
          <p:cNvSpPr/>
          <p:nvPr>
            <p:custDataLst>
              <p:tags r:id="rId20"/>
            </p:custDataLst>
          </p:nvPr>
        </p:nvSpPr>
        <p:spPr bwMode="auto">
          <a:xfrm>
            <a:off x="3303666" y="5702057"/>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高处坠落</a:t>
            </a:r>
          </a:p>
        </p:txBody>
      </p:sp>
      <p:sp>
        <p:nvSpPr>
          <p:cNvPr id="46" name="PA-圆角矩形 45">
            <a:extLst>
              <a:ext uri="{FF2B5EF4-FFF2-40B4-BE49-F238E27FC236}">
                <a16:creationId xmlns:a16="http://schemas.microsoft.com/office/drawing/2014/main" id="{FCC9266C-A07F-4326-8A3F-66D101C3AED4}"/>
              </a:ext>
            </a:extLst>
          </p:cNvPr>
          <p:cNvSpPr/>
          <p:nvPr>
            <p:custDataLst>
              <p:tags r:id="rId21"/>
            </p:custDataLst>
          </p:nvPr>
        </p:nvSpPr>
        <p:spPr bwMode="auto">
          <a:xfrm>
            <a:off x="2648829" y="6188405"/>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10</a:t>
            </a:r>
            <a:endParaRPr lang="zh-CN" altLang="en-US" sz="1999" dirty="0">
              <a:solidFill>
                <a:srgbClr val="F0F0F0"/>
              </a:solidFill>
              <a:latin typeface="+mn-lt"/>
              <a:ea typeface="+mn-ea"/>
              <a:cs typeface="+mn-ea"/>
              <a:sym typeface="+mn-lt"/>
            </a:endParaRPr>
          </a:p>
        </p:txBody>
      </p:sp>
      <p:sp>
        <p:nvSpPr>
          <p:cNvPr id="47" name="PA-圆角矩形 46">
            <a:extLst>
              <a:ext uri="{FF2B5EF4-FFF2-40B4-BE49-F238E27FC236}">
                <a16:creationId xmlns:a16="http://schemas.microsoft.com/office/drawing/2014/main" id="{63B21AFC-BFBC-4F91-A30E-84E0686E707B}"/>
              </a:ext>
            </a:extLst>
          </p:cNvPr>
          <p:cNvSpPr/>
          <p:nvPr>
            <p:custDataLst>
              <p:tags r:id="rId22"/>
            </p:custDataLst>
          </p:nvPr>
        </p:nvSpPr>
        <p:spPr bwMode="auto">
          <a:xfrm>
            <a:off x="3303666" y="6188405"/>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 坍塌</a:t>
            </a:r>
          </a:p>
        </p:txBody>
      </p:sp>
      <p:sp>
        <p:nvSpPr>
          <p:cNvPr id="68" name="PA-圆角矩形 67">
            <a:extLst>
              <a:ext uri="{FF2B5EF4-FFF2-40B4-BE49-F238E27FC236}">
                <a16:creationId xmlns:a16="http://schemas.microsoft.com/office/drawing/2014/main" id="{104E8337-A07A-4935-9186-5D70385FBBE6}"/>
              </a:ext>
            </a:extLst>
          </p:cNvPr>
          <p:cNvSpPr/>
          <p:nvPr>
            <p:custDataLst>
              <p:tags r:id="rId23"/>
            </p:custDataLst>
          </p:nvPr>
        </p:nvSpPr>
        <p:spPr bwMode="auto">
          <a:xfrm>
            <a:off x="6952741" y="1811273"/>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11</a:t>
            </a:r>
            <a:endParaRPr lang="zh-CN" altLang="en-US" sz="1999" dirty="0">
              <a:solidFill>
                <a:srgbClr val="F0F0F0"/>
              </a:solidFill>
              <a:latin typeface="+mn-lt"/>
              <a:ea typeface="+mn-ea"/>
              <a:cs typeface="+mn-ea"/>
              <a:sym typeface="+mn-lt"/>
            </a:endParaRPr>
          </a:p>
        </p:txBody>
      </p:sp>
      <p:sp>
        <p:nvSpPr>
          <p:cNvPr id="69" name="PA-圆角矩形 68">
            <a:extLst>
              <a:ext uri="{FF2B5EF4-FFF2-40B4-BE49-F238E27FC236}">
                <a16:creationId xmlns:a16="http://schemas.microsoft.com/office/drawing/2014/main" id="{195BC00C-13DC-4E91-99E8-48C5B022A5F2}"/>
              </a:ext>
            </a:extLst>
          </p:cNvPr>
          <p:cNvSpPr/>
          <p:nvPr>
            <p:custDataLst>
              <p:tags r:id="rId24"/>
            </p:custDataLst>
          </p:nvPr>
        </p:nvSpPr>
        <p:spPr bwMode="auto">
          <a:xfrm>
            <a:off x="7607577" y="1811273"/>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冒顶片帮</a:t>
            </a:r>
          </a:p>
        </p:txBody>
      </p:sp>
      <p:sp>
        <p:nvSpPr>
          <p:cNvPr id="70" name="PA-圆角矩形 69">
            <a:extLst>
              <a:ext uri="{FF2B5EF4-FFF2-40B4-BE49-F238E27FC236}">
                <a16:creationId xmlns:a16="http://schemas.microsoft.com/office/drawing/2014/main" id="{FD6F86DB-3292-4598-91C7-660B80B871DC}"/>
              </a:ext>
            </a:extLst>
          </p:cNvPr>
          <p:cNvSpPr/>
          <p:nvPr>
            <p:custDataLst>
              <p:tags r:id="rId25"/>
            </p:custDataLst>
          </p:nvPr>
        </p:nvSpPr>
        <p:spPr bwMode="auto">
          <a:xfrm>
            <a:off x="6952741" y="2297621"/>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12</a:t>
            </a:r>
            <a:endParaRPr lang="zh-CN" altLang="en-US" sz="1999" dirty="0">
              <a:solidFill>
                <a:srgbClr val="F0F0F0"/>
              </a:solidFill>
              <a:latin typeface="+mn-lt"/>
              <a:ea typeface="+mn-ea"/>
              <a:cs typeface="+mn-ea"/>
              <a:sym typeface="+mn-lt"/>
            </a:endParaRPr>
          </a:p>
        </p:txBody>
      </p:sp>
      <p:sp>
        <p:nvSpPr>
          <p:cNvPr id="71" name="PA-圆角矩形 70">
            <a:extLst>
              <a:ext uri="{FF2B5EF4-FFF2-40B4-BE49-F238E27FC236}">
                <a16:creationId xmlns:a16="http://schemas.microsoft.com/office/drawing/2014/main" id="{071A6D6B-8552-4A6B-B7C5-3D20633FB47A}"/>
              </a:ext>
            </a:extLst>
          </p:cNvPr>
          <p:cNvSpPr/>
          <p:nvPr>
            <p:custDataLst>
              <p:tags r:id="rId26"/>
            </p:custDataLst>
          </p:nvPr>
        </p:nvSpPr>
        <p:spPr bwMode="auto">
          <a:xfrm>
            <a:off x="7607577" y="2297621"/>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透水</a:t>
            </a:r>
          </a:p>
        </p:txBody>
      </p:sp>
      <p:sp>
        <p:nvSpPr>
          <p:cNvPr id="72" name="PA-圆角矩形 71">
            <a:extLst>
              <a:ext uri="{FF2B5EF4-FFF2-40B4-BE49-F238E27FC236}">
                <a16:creationId xmlns:a16="http://schemas.microsoft.com/office/drawing/2014/main" id="{EE97205F-5E91-4D01-B86C-06B97711A32D}"/>
              </a:ext>
            </a:extLst>
          </p:cNvPr>
          <p:cNvSpPr/>
          <p:nvPr>
            <p:custDataLst>
              <p:tags r:id="rId27"/>
            </p:custDataLst>
          </p:nvPr>
        </p:nvSpPr>
        <p:spPr bwMode="auto">
          <a:xfrm>
            <a:off x="6952741" y="2783969"/>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13</a:t>
            </a:r>
            <a:endParaRPr lang="zh-CN" altLang="en-US" sz="1999" dirty="0">
              <a:solidFill>
                <a:srgbClr val="F0F0F0"/>
              </a:solidFill>
              <a:latin typeface="+mn-lt"/>
              <a:ea typeface="+mn-ea"/>
              <a:cs typeface="+mn-ea"/>
              <a:sym typeface="+mn-lt"/>
            </a:endParaRPr>
          </a:p>
        </p:txBody>
      </p:sp>
      <p:sp>
        <p:nvSpPr>
          <p:cNvPr id="73" name="PA-圆角矩形 72">
            <a:extLst>
              <a:ext uri="{FF2B5EF4-FFF2-40B4-BE49-F238E27FC236}">
                <a16:creationId xmlns:a16="http://schemas.microsoft.com/office/drawing/2014/main" id="{7A19A4AE-D557-4751-95BA-992641466109}"/>
              </a:ext>
            </a:extLst>
          </p:cNvPr>
          <p:cNvSpPr/>
          <p:nvPr>
            <p:custDataLst>
              <p:tags r:id="rId28"/>
            </p:custDataLst>
          </p:nvPr>
        </p:nvSpPr>
        <p:spPr bwMode="auto">
          <a:xfrm>
            <a:off x="7607577" y="2783969"/>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放炮 </a:t>
            </a:r>
          </a:p>
        </p:txBody>
      </p:sp>
      <p:sp>
        <p:nvSpPr>
          <p:cNvPr id="74" name="PA-圆角矩形 73">
            <a:extLst>
              <a:ext uri="{FF2B5EF4-FFF2-40B4-BE49-F238E27FC236}">
                <a16:creationId xmlns:a16="http://schemas.microsoft.com/office/drawing/2014/main" id="{5C999BFE-CECC-4E83-B395-6DBB44A26119}"/>
              </a:ext>
            </a:extLst>
          </p:cNvPr>
          <p:cNvSpPr/>
          <p:nvPr>
            <p:custDataLst>
              <p:tags r:id="rId29"/>
            </p:custDataLst>
          </p:nvPr>
        </p:nvSpPr>
        <p:spPr bwMode="auto">
          <a:xfrm>
            <a:off x="6952741" y="3270317"/>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14</a:t>
            </a:r>
            <a:endParaRPr lang="zh-CN" altLang="en-US" sz="1999" dirty="0">
              <a:solidFill>
                <a:srgbClr val="F0F0F0"/>
              </a:solidFill>
              <a:latin typeface="+mn-lt"/>
              <a:ea typeface="+mn-ea"/>
              <a:cs typeface="+mn-ea"/>
              <a:sym typeface="+mn-lt"/>
            </a:endParaRPr>
          </a:p>
        </p:txBody>
      </p:sp>
      <p:sp>
        <p:nvSpPr>
          <p:cNvPr id="75" name="PA-圆角矩形 74">
            <a:extLst>
              <a:ext uri="{FF2B5EF4-FFF2-40B4-BE49-F238E27FC236}">
                <a16:creationId xmlns:a16="http://schemas.microsoft.com/office/drawing/2014/main" id="{DD63C2DD-2511-48F8-B3E5-83C3F7408295}"/>
              </a:ext>
            </a:extLst>
          </p:cNvPr>
          <p:cNvSpPr/>
          <p:nvPr>
            <p:custDataLst>
              <p:tags r:id="rId30"/>
            </p:custDataLst>
          </p:nvPr>
        </p:nvSpPr>
        <p:spPr bwMode="auto">
          <a:xfrm>
            <a:off x="7607577" y="3270317"/>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火药爆炸 </a:t>
            </a:r>
          </a:p>
        </p:txBody>
      </p:sp>
      <p:sp>
        <p:nvSpPr>
          <p:cNvPr id="76" name="PA-圆角矩形 75">
            <a:extLst>
              <a:ext uri="{FF2B5EF4-FFF2-40B4-BE49-F238E27FC236}">
                <a16:creationId xmlns:a16="http://schemas.microsoft.com/office/drawing/2014/main" id="{B2C4C85A-0D27-4B07-85E6-C3BE638BC0DB}"/>
              </a:ext>
            </a:extLst>
          </p:cNvPr>
          <p:cNvSpPr/>
          <p:nvPr>
            <p:custDataLst>
              <p:tags r:id="rId31"/>
            </p:custDataLst>
          </p:nvPr>
        </p:nvSpPr>
        <p:spPr bwMode="auto">
          <a:xfrm>
            <a:off x="6952741" y="3756665"/>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15</a:t>
            </a:r>
            <a:endParaRPr lang="zh-CN" altLang="en-US" sz="1999" dirty="0">
              <a:solidFill>
                <a:srgbClr val="F0F0F0"/>
              </a:solidFill>
              <a:latin typeface="+mn-lt"/>
              <a:ea typeface="+mn-ea"/>
              <a:cs typeface="+mn-ea"/>
              <a:sym typeface="+mn-lt"/>
            </a:endParaRPr>
          </a:p>
        </p:txBody>
      </p:sp>
      <p:sp>
        <p:nvSpPr>
          <p:cNvPr id="77" name="PA-圆角矩形 76">
            <a:extLst>
              <a:ext uri="{FF2B5EF4-FFF2-40B4-BE49-F238E27FC236}">
                <a16:creationId xmlns:a16="http://schemas.microsoft.com/office/drawing/2014/main" id="{0A4417FC-3350-474E-B2C8-BEBCEE2AB601}"/>
              </a:ext>
            </a:extLst>
          </p:cNvPr>
          <p:cNvSpPr/>
          <p:nvPr>
            <p:custDataLst>
              <p:tags r:id="rId32"/>
            </p:custDataLst>
          </p:nvPr>
        </p:nvSpPr>
        <p:spPr bwMode="auto">
          <a:xfrm>
            <a:off x="7607577" y="3756665"/>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瓦斯爆炸</a:t>
            </a:r>
          </a:p>
        </p:txBody>
      </p:sp>
      <p:sp>
        <p:nvSpPr>
          <p:cNvPr id="78" name="PA-圆角矩形 77">
            <a:extLst>
              <a:ext uri="{FF2B5EF4-FFF2-40B4-BE49-F238E27FC236}">
                <a16:creationId xmlns:a16="http://schemas.microsoft.com/office/drawing/2014/main" id="{58FC99E3-B2D5-47E3-A160-10589826AA3F}"/>
              </a:ext>
            </a:extLst>
          </p:cNvPr>
          <p:cNvSpPr/>
          <p:nvPr>
            <p:custDataLst>
              <p:tags r:id="rId33"/>
            </p:custDataLst>
          </p:nvPr>
        </p:nvSpPr>
        <p:spPr bwMode="auto">
          <a:xfrm>
            <a:off x="6952741" y="4243013"/>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16</a:t>
            </a:r>
            <a:endParaRPr lang="zh-CN" altLang="en-US" sz="1999" dirty="0">
              <a:solidFill>
                <a:srgbClr val="F0F0F0"/>
              </a:solidFill>
              <a:latin typeface="+mn-lt"/>
              <a:ea typeface="+mn-ea"/>
              <a:cs typeface="+mn-ea"/>
              <a:sym typeface="+mn-lt"/>
            </a:endParaRPr>
          </a:p>
        </p:txBody>
      </p:sp>
      <p:sp>
        <p:nvSpPr>
          <p:cNvPr id="79" name="PA-圆角矩形 78">
            <a:extLst>
              <a:ext uri="{FF2B5EF4-FFF2-40B4-BE49-F238E27FC236}">
                <a16:creationId xmlns:a16="http://schemas.microsoft.com/office/drawing/2014/main" id="{A77FC78A-674D-41C9-A3B8-C64478F273D8}"/>
              </a:ext>
            </a:extLst>
          </p:cNvPr>
          <p:cNvSpPr/>
          <p:nvPr>
            <p:custDataLst>
              <p:tags r:id="rId34"/>
            </p:custDataLst>
          </p:nvPr>
        </p:nvSpPr>
        <p:spPr bwMode="auto">
          <a:xfrm>
            <a:off x="7607577" y="4243013"/>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锅炉爆炸</a:t>
            </a:r>
          </a:p>
        </p:txBody>
      </p:sp>
      <p:sp>
        <p:nvSpPr>
          <p:cNvPr id="80" name="PA-圆角矩形 79">
            <a:extLst>
              <a:ext uri="{FF2B5EF4-FFF2-40B4-BE49-F238E27FC236}">
                <a16:creationId xmlns:a16="http://schemas.microsoft.com/office/drawing/2014/main" id="{EC943299-3FF2-4BB3-AD96-951207884F25}"/>
              </a:ext>
            </a:extLst>
          </p:cNvPr>
          <p:cNvSpPr/>
          <p:nvPr>
            <p:custDataLst>
              <p:tags r:id="rId35"/>
            </p:custDataLst>
          </p:nvPr>
        </p:nvSpPr>
        <p:spPr bwMode="auto">
          <a:xfrm>
            <a:off x="6952741" y="4729361"/>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17</a:t>
            </a:r>
            <a:endParaRPr lang="zh-CN" altLang="en-US" sz="1999" dirty="0">
              <a:solidFill>
                <a:srgbClr val="F0F0F0"/>
              </a:solidFill>
              <a:latin typeface="+mn-lt"/>
              <a:ea typeface="+mn-ea"/>
              <a:cs typeface="+mn-ea"/>
              <a:sym typeface="+mn-lt"/>
            </a:endParaRPr>
          </a:p>
        </p:txBody>
      </p:sp>
      <p:sp>
        <p:nvSpPr>
          <p:cNvPr id="81" name="PA-圆角矩形 80">
            <a:extLst>
              <a:ext uri="{FF2B5EF4-FFF2-40B4-BE49-F238E27FC236}">
                <a16:creationId xmlns:a16="http://schemas.microsoft.com/office/drawing/2014/main" id="{3DC108D2-E6EA-4EFF-8150-2FB384B7D947}"/>
              </a:ext>
            </a:extLst>
          </p:cNvPr>
          <p:cNvSpPr/>
          <p:nvPr>
            <p:custDataLst>
              <p:tags r:id="rId36"/>
            </p:custDataLst>
          </p:nvPr>
        </p:nvSpPr>
        <p:spPr bwMode="auto">
          <a:xfrm>
            <a:off x="7607577" y="4729361"/>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容器爆炸　</a:t>
            </a:r>
          </a:p>
        </p:txBody>
      </p:sp>
      <p:sp>
        <p:nvSpPr>
          <p:cNvPr id="82" name="PA-圆角矩形 81">
            <a:extLst>
              <a:ext uri="{FF2B5EF4-FFF2-40B4-BE49-F238E27FC236}">
                <a16:creationId xmlns:a16="http://schemas.microsoft.com/office/drawing/2014/main" id="{C3355093-4B1F-45EB-88E9-7191563A5AF5}"/>
              </a:ext>
            </a:extLst>
          </p:cNvPr>
          <p:cNvSpPr/>
          <p:nvPr>
            <p:custDataLst>
              <p:tags r:id="rId37"/>
            </p:custDataLst>
          </p:nvPr>
        </p:nvSpPr>
        <p:spPr bwMode="auto">
          <a:xfrm>
            <a:off x="6952741" y="5215709"/>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18</a:t>
            </a:r>
            <a:endParaRPr lang="zh-CN" altLang="en-US" sz="1999" dirty="0">
              <a:solidFill>
                <a:srgbClr val="F0F0F0"/>
              </a:solidFill>
              <a:latin typeface="+mn-lt"/>
              <a:ea typeface="+mn-ea"/>
              <a:cs typeface="+mn-ea"/>
              <a:sym typeface="+mn-lt"/>
            </a:endParaRPr>
          </a:p>
        </p:txBody>
      </p:sp>
      <p:sp>
        <p:nvSpPr>
          <p:cNvPr id="83" name="PA-圆角矩形 82">
            <a:extLst>
              <a:ext uri="{FF2B5EF4-FFF2-40B4-BE49-F238E27FC236}">
                <a16:creationId xmlns:a16="http://schemas.microsoft.com/office/drawing/2014/main" id="{9E292EE1-3C8D-4133-A193-3610A99EF4E4}"/>
              </a:ext>
            </a:extLst>
          </p:cNvPr>
          <p:cNvSpPr/>
          <p:nvPr>
            <p:custDataLst>
              <p:tags r:id="rId38"/>
            </p:custDataLst>
          </p:nvPr>
        </p:nvSpPr>
        <p:spPr bwMode="auto">
          <a:xfrm>
            <a:off x="7607577" y="5215709"/>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其它爆炸</a:t>
            </a:r>
          </a:p>
        </p:txBody>
      </p:sp>
      <p:sp>
        <p:nvSpPr>
          <p:cNvPr id="84" name="PA-圆角矩形 83">
            <a:extLst>
              <a:ext uri="{FF2B5EF4-FFF2-40B4-BE49-F238E27FC236}">
                <a16:creationId xmlns:a16="http://schemas.microsoft.com/office/drawing/2014/main" id="{14BE056E-E902-4803-96F4-210D293FA5BD}"/>
              </a:ext>
            </a:extLst>
          </p:cNvPr>
          <p:cNvSpPr/>
          <p:nvPr>
            <p:custDataLst>
              <p:tags r:id="rId39"/>
            </p:custDataLst>
          </p:nvPr>
        </p:nvSpPr>
        <p:spPr bwMode="auto">
          <a:xfrm>
            <a:off x="6952741" y="5702057"/>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19</a:t>
            </a:r>
            <a:endParaRPr lang="zh-CN" altLang="en-US" sz="1999" dirty="0">
              <a:solidFill>
                <a:srgbClr val="F0F0F0"/>
              </a:solidFill>
              <a:latin typeface="+mn-lt"/>
              <a:ea typeface="+mn-ea"/>
              <a:cs typeface="+mn-ea"/>
              <a:sym typeface="+mn-lt"/>
            </a:endParaRPr>
          </a:p>
        </p:txBody>
      </p:sp>
      <p:sp>
        <p:nvSpPr>
          <p:cNvPr id="85" name="PA-圆角矩形 84">
            <a:extLst>
              <a:ext uri="{FF2B5EF4-FFF2-40B4-BE49-F238E27FC236}">
                <a16:creationId xmlns:a16="http://schemas.microsoft.com/office/drawing/2014/main" id="{622245F6-224E-4FF0-822A-2525EFB7D766}"/>
              </a:ext>
            </a:extLst>
          </p:cNvPr>
          <p:cNvSpPr/>
          <p:nvPr>
            <p:custDataLst>
              <p:tags r:id="rId40"/>
            </p:custDataLst>
          </p:nvPr>
        </p:nvSpPr>
        <p:spPr bwMode="auto">
          <a:xfrm>
            <a:off x="7607577" y="5702057"/>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中毒和窒息 </a:t>
            </a:r>
          </a:p>
        </p:txBody>
      </p:sp>
      <p:sp>
        <p:nvSpPr>
          <p:cNvPr id="86" name="PA-圆角矩形 85">
            <a:extLst>
              <a:ext uri="{FF2B5EF4-FFF2-40B4-BE49-F238E27FC236}">
                <a16:creationId xmlns:a16="http://schemas.microsoft.com/office/drawing/2014/main" id="{3B22814F-3962-483F-A5FF-2100A1A2C286}"/>
              </a:ext>
            </a:extLst>
          </p:cNvPr>
          <p:cNvSpPr/>
          <p:nvPr>
            <p:custDataLst>
              <p:tags r:id="rId41"/>
            </p:custDataLst>
          </p:nvPr>
        </p:nvSpPr>
        <p:spPr bwMode="auto">
          <a:xfrm>
            <a:off x="6952741" y="6188405"/>
            <a:ext cx="588629" cy="409964"/>
          </a:xfrm>
          <a:prstGeom prst="roundRect">
            <a:avLst>
              <a:gd name="adj" fmla="val 6683"/>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1999" dirty="0">
                <a:solidFill>
                  <a:srgbClr val="F0F0F0"/>
                </a:solidFill>
                <a:latin typeface="+mn-lt"/>
                <a:ea typeface="+mn-ea"/>
                <a:cs typeface="+mn-ea"/>
                <a:sym typeface="+mn-lt"/>
              </a:rPr>
              <a:t>20</a:t>
            </a:r>
            <a:endParaRPr lang="zh-CN" altLang="en-US" sz="1999" dirty="0">
              <a:solidFill>
                <a:srgbClr val="F0F0F0"/>
              </a:solidFill>
              <a:latin typeface="+mn-lt"/>
              <a:ea typeface="+mn-ea"/>
              <a:cs typeface="+mn-ea"/>
              <a:sym typeface="+mn-lt"/>
            </a:endParaRPr>
          </a:p>
        </p:txBody>
      </p:sp>
      <p:sp>
        <p:nvSpPr>
          <p:cNvPr id="87" name="PA-圆角矩形 86">
            <a:extLst>
              <a:ext uri="{FF2B5EF4-FFF2-40B4-BE49-F238E27FC236}">
                <a16:creationId xmlns:a16="http://schemas.microsoft.com/office/drawing/2014/main" id="{8F7D73BA-E766-4A99-BC03-9C77821D7466}"/>
              </a:ext>
            </a:extLst>
          </p:cNvPr>
          <p:cNvSpPr/>
          <p:nvPr>
            <p:custDataLst>
              <p:tags r:id="rId42"/>
            </p:custDataLst>
          </p:nvPr>
        </p:nvSpPr>
        <p:spPr bwMode="auto">
          <a:xfrm>
            <a:off x="7607577" y="6188405"/>
            <a:ext cx="2591376" cy="409964"/>
          </a:xfrm>
          <a:prstGeom prst="roundRect">
            <a:avLst>
              <a:gd name="adj" fmla="val 6683"/>
            </a:avLst>
          </a:prstGeom>
          <a:gradFill flip="none" rotWithShape="1">
            <a:gsLst>
              <a:gs pos="60000">
                <a:srgbClr val="FFCC82"/>
              </a:gs>
              <a:gs pos="0">
                <a:schemeClr val="accent2"/>
              </a:gs>
              <a:gs pos="100000">
                <a:schemeClr val="accent2">
                  <a:lumMod val="85000"/>
                </a:schemeClr>
              </a:gs>
            </a:gsLst>
            <a:lin ang="5400000" scaled="1"/>
            <a:tileRect/>
          </a:gradFill>
          <a:ln w="9525" cap="flat" cmpd="sng" algn="ctr">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r>
              <a:rPr lang="zh-CN" altLang="en-US" sz="1999" dirty="0">
                <a:solidFill>
                  <a:srgbClr val="595959"/>
                </a:solidFill>
                <a:latin typeface="+mn-lt"/>
                <a:ea typeface="+mn-ea"/>
                <a:cs typeface="+mn-ea"/>
                <a:sym typeface="+mn-lt"/>
              </a:rPr>
              <a:t>其它伤害</a:t>
            </a:r>
          </a:p>
        </p:txBody>
      </p:sp>
      <p:sp>
        <p:nvSpPr>
          <p:cNvPr id="48" name="PA-文本框 16">
            <a:extLst>
              <a:ext uri="{FF2B5EF4-FFF2-40B4-BE49-F238E27FC236}">
                <a16:creationId xmlns:a16="http://schemas.microsoft.com/office/drawing/2014/main" id="{8A1004E4-0CFB-487A-8E51-81D681F588C8}"/>
              </a:ext>
            </a:extLst>
          </p:cNvPr>
          <p:cNvSpPr txBox="1"/>
          <p:nvPr>
            <p:custDataLst>
              <p:tags r:id="rId43"/>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5</a:t>
            </a:r>
            <a:r>
              <a:rPr lang="zh-CN" altLang="en-US" sz="2399" b="0" dirty="0">
                <a:solidFill>
                  <a:srgbClr val="F9842B"/>
                </a:solidFill>
                <a:latin typeface="+mn-lt"/>
                <a:ea typeface="+mn-ea"/>
                <a:cs typeface="+mn-ea"/>
                <a:sym typeface="+mn-lt"/>
              </a:rPr>
              <a:t>、事故的分类</a:t>
            </a:r>
          </a:p>
        </p:txBody>
      </p:sp>
      <p:sp>
        <p:nvSpPr>
          <p:cNvPr id="49" name="PA-燕尾箭头 48">
            <a:extLst>
              <a:ext uri="{FF2B5EF4-FFF2-40B4-BE49-F238E27FC236}">
                <a16:creationId xmlns:a16="http://schemas.microsoft.com/office/drawing/2014/main" id="{7C42561C-B16E-49B6-94B5-C47D034B4FF5}"/>
              </a:ext>
            </a:extLst>
          </p:cNvPr>
          <p:cNvSpPr/>
          <p:nvPr>
            <p:custDataLst>
              <p:tags r:id="rId44"/>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275429164"/>
      </p:ext>
    </p:extLst>
  </p:cSld>
  <p:clrMapOvr>
    <a:masterClrMapping/>
  </p:clrMapOvr>
  <p:transition spd="slow" advTm="6122">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A-图片 31">
            <a:extLst>
              <a:ext uri="{FF2B5EF4-FFF2-40B4-BE49-F238E27FC236}">
                <a16:creationId xmlns:a16="http://schemas.microsoft.com/office/drawing/2014/main" id="{5E718389-B5B1-442A-BDFB-F81DB9BB91A1}"/>
              </a:ext>
            </a:extLst>
          </p:cNvPr>
          <p:cNvPicPr>
            <a:picLocks noChangeAspect="1"/>
          </p:cNvPicPr>
          <p:nvPr>
            <p:custDataLst>
              <p:tags r:id="rId2"/>
            </p:custDataLst>
          </p:nvPr>
        </p:nvPicPr>
        <p:blipFill rotWithShape="1">
          <a:blip r:embed="rId14" cstate="screen">
            <a:extLst>
              <a:ext uri="{BEBA8EAE-BF5A-486C-A8C5-ECC9F3942E4B}">
                <a14:imgProps xmlns:a14="http://schemas.microsoft.com/office/drawing/2010/main">
                  <a14:imgLayer>
                    <a14:imgEffect>
                      <a14:brightnessContrast bright="-75000" contrast="-40000"/>
                    </a14:imgEffect>
                  </a14:imgLayer>
                </a14:imgProps>
              </a:ext>
              <a:ext uri="{28A0092B-C50C-407E-A947-70E740481C1C}">
                <a14:useLocalDpi xmlns:a14="http://schemas.microsoft.com/office/drawing/2010/main"/>
              </a:ext>
            </a:extLst>
          </a:blip>
          <a:srcRect/>
          <a:stretch/>
        </p:blipFill>
        <p:spPr>
          <a:xfrm>
            <a:off x="0" y="0"/>
            <a:ext cx="12192000" cy="3581400"/>
          </a:xfrm>
          <a:prstGeom prst="rect">
            <a:avLst/>
          </a:prstGeom>
        </p:spPr>
      </p:pic>
      <p:sp>
        <p:nvSpPr>
          <p:cNvPr id="20" name="PA-矩形 19">
            <a:extLst>
              <a:ext uri="{FF2B5EF4-FFF2-40B4-BE49-F238E27FC236}">
                <a16:creationId xmlns:a16="http://schemas.microsoft.com/office/drawing/2014/main" id="{DD203583-E5B9-46BB-8EB7-24BA3D31F153}"/>
              </a:ext>
            </a:extLst>
          </p:cNvPr>
          <p:cNvSpPr/>
          <p:nvPr>
            <p:custDataLst>
              <p:tags r:id="rId3"/>
            </p:custDataLst>
          </p:nvPr>
        </p:nvSpPr>
        <p:spPr bwMode="auto">
          <a:xfrm>
            <a:off x="1674023" y="1917422"/>
            <a:ext cx="8921659" cy="3670974"/>
          </a:xfrm>
          <a:prstGeom prst="rect">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914034" eaLnBrk="0" fontAlgn="base" hangingPunct="0">
              <a:spcBef>
                <a:spcPct val="0"/>
              </a:spcBef>
              <a:spcAft>
                <a:spcPct val="0"/>
              </a:spcAft>
              <a:defRPr/>
            </a:pPr>
            <a:endParaRPr lang="zh-CN" altLang="en-US" sz="2399" dirty="0">
              <a:solidFill>
                <a:srgbClr val="FFFFFF"/>
              </a:solidFill>
              <a:latin typeface="+mn-lt"/>
              <a:ea typeface="+mn-ea"/>
              <a:cs typeface="+mn-ea"/>
              <a:sym typeface="+mn-lt"/>
            </a:endParaRPr>
          </a:p>
        </p:txBody>
      </p:sp>
      <p:sp>
        <p:nvSpPr>
          <p:cNvPr id="21" name="PA-文本框 19">
            <a:extLst>
              <a:ext uri="{FF2B5EF4-FFF2-40B4-BE49-F238E27FC236}">
                <a16:creationId xmlns:a16="http://schemas.microsoft.com/office/drawing/2014/main" id="{5439E8B8-21A2-4B45-AAC6-3A13D55FB5F7}"/>
              </a:ext>
            </a:extLst>
          </p:cNvPr>
          <p:cNvSpPr txBox="1">
            <a:spLocks noChangeArrowheads="1"/>
          </p:cNvSpPr>
          <p:nvPr>
            <p:custDataLst>
              <p:tags r:id="rId4"/>
            </p:custDataLst>
          </p:nvPr>
        </p:nvSpPr>
        <p:spPr bwMode="auto">
          <a:xfrm>
            <a:off x="4039199" y="3164582"/>
            <a:ext cx="6637359" cy="71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682">
              <a:defRPr/>
            </a:pPr>
            <a:r>
              <a:rPr lang="zh-CN" altLang="en-US" sz="5398" b="1" dirty="0">
                <a:solidFill>
                  <a:srgbClr val="FFFFFF"/>
                </a:solidFill>
                <a:latin typeface="+mn-lt"/>
                <a:ea typeface="+mn-ea"/>
                <a:cs typeface="+mn-ea"/>
                <a:sym typeface="+mn-lt"/>
              </a:rPr>
              <a:t>安全事故的原因分析</a:t>
            </a:r>
          </a:p>
        </p:txBody>
      </p:sp>
      <p:sp>
        <p:nvSpPr>
          <p:cNvPr id="22" name="PA-文本框 21">
            <a:extLst>
              <a:ext uri="{FF2B5EF4-FFF2-40B4-BE49-F238E27FC236}">
                <a16:creationId xmlns:a16="http://schemas.microsoft.com/office/drawing/2014/main" id="{00B71233-A4EF-40B1-97D4-36FCDCD1B814}"/>
              </a:ext>
            </a:extLst>
          </p:cNvPr>
          <p:cNvSpPr txBox="1"/>
          <p:nvPr>
            <p:custDataLst>
              <p:tags r:id="rId5"/>
            </p:custDataLst>
          </p:nvPr>
        </p:nvSpPr>
        <p:spPr>
          <a:xfrm>
            <a:off x="2526506" y="2383811"/>
            <a:ext cx="1431802" cy="2645789"/>
          </a:xfrm>
          <a:prstGeom prst="rect">
            <a:avLst/>
          </a:prstGeom>
          <a:noFill/>
        </p:spPr>
        <p:txBody>
          <a:bodyPr wrap="none" rtlCol="0">
            <a:spAutoFit/>
          </a:bodyPr>
          <a:lstStyle/>
          <a:p>
            <a:pPr algn="ctr" defTabSz="914034" fontAlgn="base">
              <a:spcBef>
                <a:spcPct val="0"/>
              </a:spcBef>
              <a:spcAft>
                <a:spcPct val="0"/>
              </a:spcAft>
              <a:defRPr/>
            </a:pPr>
            <a:r>
              <a:rPr lang="en-US" altLang="zh-CN" sz="16593" dirty="0">
                <a:solidFill>
                  <a:srgbClr val="FFFFFF"/>
                </a:solidFill>
                <a:latin typeface="+mn-lt"/>
                <a:ea typeface="+mn-ea"/>
                <a:cs typeface="+mn-ea"/>
                <a:sym typeface="+mn-lt"/>
              </a:rPr>
              <a:t>2</a:t>
            </a:r>
            <a:endParaRPr lang="zh-CN" altLang="en-US" sz="16593" dirty="0">
              <a:solidFill>
                <a:srgbClr val="FFFFFF"/>
              </a:solidFill>
              <a:latin typeface="+mn-lt"/>
              <a:ea typeface="+mn-ea"/>
              <a:cs typeface="+mn-ea"/>
              <a:sym typeface="+mn-lt"/>
            </a:endParaRPr>
          </a:p>
        </p:txBody>
      </p:sp>
      <p:sp>
        <p:nvSpPr>
          <p:cNvPr id="23" name="PA-任意多边形 21">
            <a:extLst>
              <a:ext uri="{FF2B5EF4-FFF2-40B4-BE49-F238E27FC236}">
                <a16:creationId xmlns:a16="http://schemas.microsoft.com/office/drawing/2014/main" id="{5365B000-32F2-43D0-A400-C9B3C7373DB9}"/>
              </a:ext>
            </a:extLst>
          </p:cNvPr>
          <p:cNvSpPr>
            <a:spLocks noEditPoints="1"/>
          </p:cNvSpPr>
          <p:nvPr>
            <p:custDataLst>
              <p:tags r:id="rId6"/>
            </p:custDataLst>
          </p:nvPr>
        </p:nvSpPr>
        <p:spPr bwMode="auto">
          <a:xfrm>
            <a:off x="4310165" y="4518563"/>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914034" fontAlgn="base">
              <a:spcBef>
                <a:spcPct val="0"/>
              </a:spcBef>
              <a:spcAft>
                <a:spcPct val="0"/>
              </a:spcAft>
              <a:defRPr/>
            </a:pPr>
            <a:endParaRPr lang="zh-CN" altLang="en-US" sz="1399">
              <a:solidFill>
                <a:srgbClr val="FFFFFF"/>
              </a:solidFill>
              <a:latin typeface="+mn-lt"/>
              <a:ea typeface="+mn-ea"/>
              <a:cs typeface="+mn-ea"/>
              <a:sym typeface="+mn-lt"/>
            </a:endParaRPr>
          </a:p>
        </p:txBody>
      </p:sp>
      <p:sp>
        <p:nvSpPr>
          <p:cNvPr id="25" name="PA-任意多边形 21">
            <a:extLst>
              <a:ext uri="{FF2B5EF4-FFF2-40B4-BE49-F238E27FC236}">
                <a16:creationId xmlns:a16="http://schemas.microsoft.com/office/drawing/2014/main" id="{F5383C7A-4E63-448A-BB20-BE9D6827FF45}"/>
              </a:ext>
            </a:extLst>
          </p:cNvPr>
          <p:cNvSpPr>
            <a:spLocks noEditPoints="1"/>
          </p:cNvSpPr>
          <p:nvPr>
            <p:custDataLst>
              <p:tags r:id="rId7"/>
            </p:custDataLst>
          </p:nvPr>
        </p:nvSpPr>
        <p:spPr bwMode="auto">
          <a:xfrm>
            <a:off x="6392145" y="4508680"/>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914034" fontAlgn="base">
              <a:spcBef>
                <a:spcPct val="0"/>
              </a:spcBef>
              <a:spcAft>
                <a:spcPct val="0"/>
              </a:spcAft>
              <a:defRPr/>
            </a:pPr>
            <a:endParaRPr lang="zh-CN" altLang="en-US" sz="1399">
              <a:solidFill>
                <a:srgbClr val="FFFFFF"/>
              </a:solidFill>
              <a:latin typeface="+mn-lt"/>
              <a:ea typeface="+mn-ea"/>
              <a:cs typeface="+mn-ea"/>
              <a:sym typeface="+mn-lt"/>
            </a:endParaRPr>
          </a:p>
        </p:txBody>
      </p:sp>
      <p:sp>
        <p:nvSpPr>
          <p:cNvPr id="27" name="PA-文本框 9">
            <a:extLst>
              <a:ext uri="{FF2B5EF4-FFF2-40B4-BE49-F238E27FC236}">
                <a16:creationId xmlns:a16="http://schemas.microsoft.com/office/drawing/2014/main" id="{61339E63-737D-4998-BCB8-E66C3D493927}"/>
              </a:ext>
            </a:extLst>
          </p:cNvPr>
          <p:cNvSpPr txBox="1"/>
          <p:nvPr>
            <p:custDataLst>
              <p:tags r:id="rId8"/>
            </p:custDataLst>
          </p:nvPr>
        </p:nvSpPr>
        <p:spPr>
          <a:xfrm>
            <a:off x="4529598" y="4444339"/>
            <a:ext cx="1854318"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FFFFF"/>
                </a:solidFill>
                <a:latin typeface="+mn-lt"/>
                <a:ea typeface="+mn-ea"/>
                <a:cs typeface="+mn-ea"/>
                <a:sym typeface="+mn-lt"/>
              </a:rPr>
              <a:t>不安全状态</a:t>
            </a:r>
          </a:p>
        </p:txBody>
      </p:sp>
      <p:sp>
        <p:nvSpPr>
          <p:cNvPr id="28" name="PA-文本框 10">
            <a:extLst>
              <a:ext uri="{FF2B5EF4-FFF2-40B4-BE49-F238E27FC236}">
                <a16:creationId xmlns:a16="http://schemas.microsoft.com/office/drawing/2014/main" id="{02A5CBDE-A4DF-4F92-A3D0-2213DF6D9FC0}"/>
              </a:ext>
            </a:extLst>
          </p:cNvPr>
          <p:cNvSpPr txBox="1"/>
          <p:nvPr>
            <p:custDataLst>
              <p:tags r:id="rId9"/>
            </p:custDataLst>
          </p:nvPr>
        </p:nvSpPr>
        <p:spPr>
          <a:xfrm>
            <a:off x="6611579" y="4444339"/>
            <a:ext cx="1566396"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FFFFF"/>
                </a:solidFill>
                <a:latin typeface="+mn-lt"/>
                <a:ea typeface="+mn-ea"/>
                <a:cs typeface="+mn-ea"/>
                <a:sym typeface="+mn-lt"/>
              </a:rPr>
              <a:t>不安全行为</a:t>
            </a:r>
          </a:p>
        </p:txBody>
      </p:sp>
      <p:cxnSp>
        <p:nvCxnSpPr>
          <p:cNvPr id="35" name="PA-直接连接符 34">
            <a:extLst>
              <a:ext uri="{FF2B5EF4-FFF2-40B4-BE49-F238E27FC236}">
                <a16:creationId xmlns:a16="http://schemas.microsoft.com/office/drawing/2014/main" id="{5566DC72-26C8-4CF5-8A87-A13C0DE8908B}"/>
              </a:ext>
            </a:extLst>
          </p:cNvPr>
          <p:cNvCxnSpPr>
            <a:cxnSpLocks/>
          </p:cNvCxnSpPr>
          <p:nvPr>
            <p:custDataLst>
              <p:tags r:id="rId10"/>
            </p:custDataLst>
          </p:nvPr>
        </p:nvCxnSpPr>
        <p:spPr bwMode="auto">
          <a:xfrm>
            <a:off x="3948597" y="2254561"/>
            <a:ext cx="0" cy="2901956"/>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PA-文本框 9">
            <a:extLst>
              <a:ext uri="{FF2B5EF4-FFF2-40B4-BE49-F238E27FC236}">
                <a16:creationId xmlns:a16="http://schemas.microsoft.com/office/drawing/2014/main" id="{79E4659B-04B3-40D9-9943-D66E8FD1C278}"/>
              </a:ext>
            </a:extLst>
          </p:cNvPr>
          <p:cNvSpPr txBox="1"/>
          <p:nvPr>
            <p:custDataLst>
              <p:tags r:id="rId11"/>
            </p:custDataLst>
          </p:nvPr>
        </p:nvSpPr>
        <p:spPr>
          <a:xfrm>
            <a:off x="1658531" y="4167449"/>
            <a:ext cx="1032234" cy="46148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defTabSz="914034" fontAlgn="base">
              <a:spcBef>
                <a:spcPct val="0"/>
              </a:spcBef>
              <a:spcAft>
                <a:spcPct val="0"/>
              </a:spcAft>
              <a:defRPr/>
            </a:pPr>
            <a:r>
              <a:rPr lang="en-US" altLang="zh-CN" sz="2399" dirty="0">
                <a:solidFill>
                  <a:srgbClr val="FFFFFF"/>
                </a:solidFill>
                <a:latin typeface="+mn-lt"/>
                <a:ea typeface="+mn-ea"/>
                <a:cs typeface="+mn-ea"/>
                <a:sym typeface="+mn-lt"/>
              </a:rPr>
              <a:t>PART</a:t>
            </a:r>
            <a:endParaRPr lang="zh-CN" altLang="en-US" sz="2399" dirty="0">
              <a:solidFill>
                <a:srgbClr val="FFFFFF"/>
              </a:solidFill>
              <a:latin typeface="+mn-lt"/>
              <a:ea typeface="+mn-ea"/>
              <a:cs typeface="+mn-ea"/>
              <a:sym typeface="+mn-lt"/>
            </a:endParaRPr>
          </a:p>
        </p:txBody>
      </p:sp>
    </p:spTree>
    <p:extLst>
      <p:ext uri="{BB962C8B-B14F-4D97-AF65-F5344CB8AC3E}">
        <p14:creationId xmlns:p14="http://schemas.microsoft.com/office/powerpoint/2010/main" val="3907492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11">
        <p15:prstTrans prst="pageCurlDouble"/>
      </p:transition>
    </mc:Choice>
    <mc:Fallback xmlns="">
      <p:transition spd="slow" advTm="411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矩形 69">
            <a:extLst>
              <a:ext uri="{FF2B5EF4-FFF2-40B4-BE49-F238E27FC236}">
                <a16:creationId xmlns:a16="http://schemas.microsoft.com/office/drawing/2014/main" id="{491EBC1D-F365-438F-9666-77AF9A7103D6}"/>
              </a:ext>
            </a:extLst>
          </p:cNvPr>
          <p:cNvSpPr>
            <a:spLocks noChangeArrowheads="1"/>
          </p:cNvSpPr>
          <p:nvPr>
            <p:custDataLst>
              <p:tags r:id="rId2"/>
            </p:custDataLst>
          </p:nvPr>
        </p:nvSpPr>
        <p:spPr bwMode="auto">
          <a:xfrm>
            <a:off x="4671209" y="920024"/>
            <a:ext cx="3502883" cy="523092"/>
          </a:xfrm>
          <a:prstGeom prst="rect">
            <a:avLst/>
          </a:prstGeom>
          <a:noFill/>
          <a:ln w="9525">
            <a:noFill/>
            <a:miter lim="800000"/>
          </a:ln>
        </p:spPr>
        <p:txBody>
          <a:bodyPr wrap="none">
            <a:spAutoFit/>
          </a:bodyPr>
          <a:lstStyle/>
          <a:p>
            <a:pPr algn="ctr" defTabSz="1218682" eaLnBrk="0" hangingPunct="0"/>
            <a:r>
              <a:rPr lang="zh-CN" altLang="en-US" sz="2799" b="1" dirty="0">
                <a:solidFill>
                  <a:srgbClr val="F9842B"/>
                </a:solidFill>
                <a:latin typeface="+mn-lt"/>
                <a:ea typeface="+mn-ea"/>
                <a:cs typeface="+mn-ea"/>
                <a:sym typeface="+mn-lt"/>
              </a:rPr>
              <a:t>安全事故的原因分析</a:t>
            </a:r>
          </a:p>
        </p:txBody>
      </p:sp>
      <p:sp>
        <p:nvSpPr>
          <p:cNvPr id="22" name="PA-矩形 70">
            <a:extLst>
              <a:ext uri="{FF2B5EF4-FFF2-40B4-BE49-F238E27FC236}">
                <a16:creationId xmlns:a16="http://schemas.microsoft.com/office/drawing/2014/main" id="{C3D8F1A6-113B-4F24-B05B-EE849990C8B3}"/>
              </a:ext>
            </a:extLst>
          </p:cNvPr>
          <p:cNvSpPr>
            <a:spLocks noChangeArrowheads="1"/>
          </p:cNvSpPr>
          <p:nvPr>
            <p:custDataLst>
              <p:tags r:id="rId3"/>
            </p:custDataLst>
          </p:nvPr>
        </p:nvSpPr>
        <p:spPr bwMode="auto">
          <a:xfrm>
            <a:off x="1217957" y="1438390"/>
            <a:ext cx="9700487" cy="707886"/>
          </a:xfrm>
          <a:prstGeom prst="rect">
            <a:avLst/>
          </a:prstGeom>
          <a:noFill/>
          <a:ln w="9525">
            <a:noFill/>
            <a:miter lim="800000"/>
          </a:ln>
        </p:spPr>
        <p:txBody>
          <a:bodyPr wrap="square">
            <a:spAutoFit/>
          </a:bodyPr>
          <a:lstStyle/>
          <a:p>
            <a:pPr algn="just" defTabSz="1218682" eaLnBrk="0" hangingPunct="0"/>
            <a:r>
              <a:rPr lang="zh-CN" altLang="en-US" sz="2000" dirty="0">
                <a:solidFill>
                  <a:schemeClr val="tx1">
                    <a:lumMod val="10000"/>
                  </a:schemeClr>
                </a:solidFill>
                <a:latin typeface="+mn-lt"/>
                <a:ea typeface="+mn-ea"/>
                <a:cs typeface="+mn-ea"/>
                <a:sym typeface="+mn-lt"/>
              </a:rPr>
              <a:t>人的不安全行为、物的不安全状态和环境的不安全因素交织在一起，事故就会发生。根据我们的经验，绝大部分安全伤害不是由条件和设备，而是由不安全行为造成的。</a:t>
            </a:r>
            <a:endParaRPr lang="en-US" altLang="zh-CN" sz="2000" dirty="0">
              <a:solidFill>
                <a:schemeClr val="tx1">
                  <a:lumMod val="10000"/>
                </a:schemeClr>
              </a:solidFill>
              <a:latin typeface="+mn-lt"/>
              <a:ea typeface="+mn-ea"/>
              <a:cs typeface="+mn-ea"/>
              <a:sym typeface="+mn-lt"/>
            </a:endParaRPr>
          </a:p>
        </p:txBody>
      </p:sp>
      <p:sp>
        <p:nvSpPr>
          <p:cNvPr id="46" name="PA-饼状 9">
            <a:extLst>
              <a:ext uri="{FF2B5EF4-FFF2-40B4-BE49-F238E27FC236}">
                <a16:creationId xmlns:a16="http://schemas.microsoft.com/office/drawing/2014/main" id="{A80BC722-382F-4DCD-A9BD-C96DDA0050F8}"/>
              </a:ext>
            </a:extLst>
          </p:cNvPr>
          <p:cNvSpPr/>
          <p:nvPr>
            <p:custDataLst>
              <p:tags r:id="rId4"/>
            </p:custDataLst>
          </p:nvPr>
        </p:nvSpPr>
        <p:spPr>
          <a:xfrm>
            <a:off x="4275755" y="2693887"/>
            <a:ext cx="3846250" cy="3846250"/>
          </a:xfrm>
          <a:prstGeom prst="pie">
            <a:avLst>
              <a:gd name="adj1" fmla="val 21587320"/>
              <a:gd name="adj2" fmla="val 949990"/>
            </a:avLst>
          </a:prstGeom>
          <a:solidFill>
            <a:srgbClr val="F9842B"/>
          </a:solidFill>
          <a:ln w="38100">
            <a:solidFill>
              <a:schemeClr val="accent2"/>
            </a:solidFill>
            <a:roun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defTabSz="1218682"/>
            <a:endParaRPr lang="en-US" sz="1200">
              <a:solidFill>
                <a:srgbClr val="595959"/>
              </a:solidFill>
              <a:latin typeface="+mn-lt"/>
              <a:ea typeface="+mn-ea"/>
              <a:cs typeface="+mn-ea"/>
              <a:sym typeface="+mn-lt"/>
            </a:endParaRPr>
          </a:p>
        </p:txBody>
      </p:sp>
      <p:sp>
        <p:nvSpPr>
          <p:cNvPr id="47" name="PA-饼状 9">
            <a:extLst>
              <a:ext uri="{FF2B5EF4-FFF2-40B4-BE49-F238E27FC236}">
                <a16:creationId xmlns:a16="http://schemas.microsoft.com/office/drawing/2014/main" id="{D6B49671-CD1D-4880-87A8-FE9BB4CC4C75}"/>
              </a:ext>
            </a:extLst>
          </p:cNvPr>
          <p:cNvSpPr/>
          <p:nvPr>
            <p:custDataLst>
              <p:tags r:id="rId5"/>
            </p:custDataLst>
          </p:nvPr>
        </p:nvSpPr>
        <p:spPr>
          <a:xfrm>
            <a:off x="4275755" y="2693887"/>
            <a:ext cx="3846250" cy="3846250"/>
          </a:xfrm>
          <a:prstGeom prst="pie">
            <a:avLst>
              <a:gd name="adj1" fmla="val 864513"/>
              <a:gd name="adj2" fmla="val 21587442"/>
            </a:avLst>
          </a:prstGeom>
          <a:gradFill flip="none" rotWithShape="1">
            <a:gsLst>
              <a:gs pos="61000">
                <a:schemeClr val="dk1"/>
              </a:gs>
              <a:gs pos="0">
                <a:srgbClr val="5E5E5E"/>
              </a:gs>
              <a:gs pos="100000">
                <a:srgbClr val="323232"/>
              </a:gs>
            </a:gsLst>
            <a:lin ang="5400000" scaled="1"/>
            <a:tileRect/>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en-US" sz="2399" dirty="0">
              <a:solidFill>
                <a:srgbClr val="F0F0F0"/>
              </a:solidFill>
              <a:latin typeface="+mn-lt"/>
              <a:ea typeface="+mn-ea"/>
              <a:cs typeface="+mn-ea"/>
              <a:sym typeface="+mn-lt"/>
            </a:endParaRPr>
          </a:p>
        </p:txBody>
      </p:sp>
      <p:grpSp>
        <p:nvGrpSpPr>
          <p:cNvPr id="57" name="PA-组合 56">
            <a:extLst>
              <a:ext uri="{FF2B5EF4-FFF2-40B4-BE49-F238E27FC236}">
                <a16:creationId xmlns:a16="http://schemas.microsoft.com/office/drawing/2014/main" id="{EF79C842-D98C-4B34-B192-0CD51CACDFC9}"/>
              </a:ext>
            </a:extLst>
          </p:cNvPr>
          <p:cNvGrpSpPr/>
          <p:nvPr>
            <p:custDataLst>
              <p:tags r:id="rId6"/>
            </p:custDataLst>
          </p:nvPr>
        </p:nvGrpSpPr>
        <p:grpSpPr>
          <a:xfrm>
            <a:off x="9373968" y="5005683"/>
            <a:ext cx="1571191" cy="1199475"/>
            <a:chOff x="7009631" y="2663207"/>
            <a:chExt cx="1571806" cy="1199944"/>
          </a:xfrm>
        </p:grpSpPr>
        <p:sp>
          <p:nvSpPr>
            <p:cNvPr id="58" name="PA-文本框 57">
              <a:extLst>
                <a:ext uri="{FF2B5EF4-FFF2-40B4-BE49-F238E27FC236}">
                  <a16:creationId xmlns:a16="http://schemas.microsoft.com/office/drawing/2014/main" id="{1755D249-9D5B-4FCC-9F93-001C0CECBCB9}"/>
                </a:ext>
              </a:extLst>
            </p:cNvPr>
            <p:cNvSpPr txBox="1"/>
            <p:nvPr>
              <p:custDataLst>
                <p:tags r:id="rId24"/>
              </p:custDataLst>
            </p:nvPr>
          </p:nvSpPr>
          <p:spPr>
            <a:xfrm>
              <a:off x="7840239" y="2724762"/>
              <a:ext cx="741198" cy="523297"/>
            </a:xfrm>
            <a:prstGeom prst="rect">
              <a:avLst/>
            </a:prstGeom>
            <a:noFill/>
          </p:spPr>
          <p:txBody>
            <a:bodyPr wrap="none" rtlCol="0">
              <a:spAutoFit/>
            </a:bodyPr>
            <a:lstStyle/>
            <a:p>
              <a:pPr defTabSz="1218682"/>
              <a:r>
                <a:rPr lang="en-US" altLang="zh-CN" sz="2799" b="1" dirty="0">
                  <a:solidFill>
                    <a:srgbClr val="F8931D"/>
                  </a:solidFill>
                  <a:latin typeface="+mn-lt"/>
                  <a:ea typeface="+mn-ea"/>
                  <a:cs typeface="+mn-ea"/>
                  <a:sym typeface="+mn-lt"/>
                </a:rPr>
                <a:t>4%</a:t>
              </a:r>
              <a:endParaRPr lang="zh-CN" altLang="en-US" sz="2799" b="1" dirty="0">
                <a:solidFill>
                  <a:srgbClr val="F8931D"/>
                </a:solidFill>
                <a:latin typeface="+mn-lt"/>
                <a:ea typeface="+mn-ea"/>
                <a:cs typeface="+mn-ea"/>
                <a:sym typeface="+mn-lt"/>
              </a:endParaRPr>
            </a:p>
          </p:txBody>
        </p:sp>
        <p:sp>
          <p:nvSpPr>
            <p:cNvPr id="59" name="PA-文本框 58">
              <a:extLst>
                <a:ext uri="{FF2B5EF4-FFF2-40B4-BE49-F238E27FC236}">
                  <a16:creationId xmlns:a16="http://schemas.microsoft.com/office/drawing/2014/main" id="{FAFC851F-F893-47B1-97B6-050FF3CCFCE6}"/>
                </a:ext>
              </a:extLst>
            </p:cNvPr>
            <p:cNvSpPr txBox="1"/>
            <p:nvPr>
              <p:custDataLst>
                <p:tags r:id="rId25"/>
              </p:custDataLst>
            </p:nvPr>
          </p:nvSpPr>
          <p:spPr>
            <a:xfrm>
              <a:off x="7009631" y="2663207"/>
              <a:ext cx="935180" cy="1199944"/>
            </a:xfrm>
            <a:prstGeom prst="rect">
              <a:avLst/>
            </a:prstGeom>
            <a:noFill/>
          </p:spPr>
          <p:txBody>
            <a:bodyPr wrap="square" rtlCol="0">
              <a:spAutoFit/>
            </a:bodyPr>
            <a:lstStyle>
              <a:defPPr>
                <a:defRPr lang="zh-CN"/>
              </a:defPPr>
              <a:lvl1pPr algn="ctr">
                <a:defRPr>
                  <a:solidFill>
                    <a:schemeClr val="accent1"/>
                  </a:solidFill>
                  <a:latin typeface="+mj-ea"/>
                  <a:ea typeface="+mj-ea"/>
                </a:defRPr>
              </a:lvl1pPr>
            </a:lstStyle>
            <a:p>
              <a:pPr algn="r" defTabSz="1218682"/>
              <a:r>
                <a:rPr lang="zh-CN" altLang="en-US" sz="2399" b="1" dirty="0">
                  <a:solidFill>
                    <a:schemeClr val="tx1">
                      <a:lumMod val="10000"/>
                    </a:schemeClr>
                  </a:solidFill>
                  <a:latin typeface="+mn-lt"/>
                  <a:ea typeface="+mn-ea"/>
                  <a:cs typeface="+mn-ea"/>
                  <a:sym typeface="+mn-lt"/>
                </a:rPr>
                <a:t>不安全条件</a:t>
              </a:r>
              <a:endParaRPr lang="zh-CN" altLang="zh-CN" sz="2399" b="1" dirty="0">
                <a:solidFill>
                  <a:schemeClr val="tx1">
                    <a:lumMod val="10000"/>
                  </a:schemeClr>
                </a:solidFill>
                <a:latin typeface="+mn-lt"/>
                <a:ea typeface="+mn-ea"/>
                <a:cs typeface="+mn-ea"/>
                <a:sym typeface="+mn-lt"/>
              </a:endParaRPr>
            </a:p>
          </p:txBody>
        </p:sp>
      </p:grpSp>
      <p:grpSp>
        <p:nvGrpSpPr>
          <p:cNvPr id="3" name="PA-组合 2">
            <a:extLst>
              <a:ext uri="{FF2B5EF4-FFF2-40B4-BE49-F238E27FC236}">
                <a16:creationId xmlns:a16="http://schemas.microsoft.com/office/drawing/2014/main" id="{99A11A52-9A79-463A-BB7A-7E733AAB9178}"/>
              </a:ext>
            </a:extLst>
          </p:cNvPr>
          <p:cNvGrpSpPr/>
          <p:nvPr>
            <p:custDataLst>
              <p:tags r:id="rId7"/>
            </p:custDataLst>
          </p:nvPr>
        </p:nvGrpSpPr>
        <p:grpSpPr>
          <a:xfrm>
            <a:off x="5109616" y="3527751"/>
            <a:ext cx="2178529" cy="2178523"/>
            <a:chOff x="5111612" y="3527790"/>
            <a:chExt cx="2179380" cy="2179374"/>
          </a:xfrm>
        </p:grpSpPr>
        <p:sp>
          <p:nvSpPr>
            <p:cNvPr id="63" name="PA-椭圆 1">
              <a:extLst>
                <a:ext uri="{FF2B5EF4-FFF2-40B4-BE49-F238E27FC236}">
                  <a16:creationId xmlns:a16="http://schemas.microsoft.com/office/drawing/2014/main" id="{68C6B8EF-D9CB-4E67-972A-F173B4DCAA5C}"/>
                </a:ext>
              </a:extLst>
            </p:cNvPr>
            <p:cNvSpPr/>
            <p:nvPr>
              <p:custDataLst>
                <p:tags r:id="rId21"/>
              </p:custDataLst>
            </p:nvPr>
          </p:nvSpPr>
          <p:spPr>
            <a:xfrm>
              <a:off x="5111612" y="3527790"/>
              <a:ext cx="2179380" cy="2179374"/>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en-US" sz="2399" dirty="0">
                <a:solidFill>
                  <a:srgbClr val="F0F0F0"/>
                </a:solidFill>
                <a:latin typeface="+mn-lt"/>
                <a:ea typeface="+mn-ea"/>
                <a:cs typeface="+mn-ea"/>
                <a:sym typeface="+mn-lt"/>
              </a:endParaRPr>
            </a:p>
          </p:txBody>
        </p:sp>
        <p:sp>
          <p:nvSpPr>
            <p:cNvPr id="64" name="PA-文本框 29">
              <a:extLst>
                <a:ext uri="{FF2B5EF4-FFF2-40B4-BE49-F238E27FC236}">
                  <a16:creationId xmlns:a16="http://schemas.microsoft.com/office/drawing/2014/main" id="{8FB4150A-46C3-4056-BB9D-74DFEFE68966}"/>
                </a:ext>
              </a:extLst>
            </p:cNvPr>
            <p:cNvSpPr txBox="1"/>
            <p:nvPr>
              <p:custDataLst>
                <p:tags r:id="rId22"/>
              </p:custDataLst>
            </p:nvPr>
          </p:nvSpPr>
          <p:spPr>
            <a:xfrm>
              <a:off x="5541955" y="4708454"/>
              <a:ext cx="1322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prstTxWarp prst="textNoShape">
                <a:avLst/>
              </a:prstTxWarp>
              <a:spAutoFit/>
            </a:bodyPr>
            <a:lstStyle>
              <a:defPPr>
                <a:defRPr lang="zh-CN"/>
              </a:defPPr>
              <a:lvl1pPr>
                <a:defRPr sz="2800" b="1">
                  <a:latin typeface="+mn-ea"/>
                  <a:ea typeface="+mn-ea"/>
                </a:defRPr>
              </a:lvl1pPr>
              <a:lvl2pPr>
                <a:defRPr sz="2400">
                  <a:solidFill>
                    <a:schemeClr val="tx2"/>
                  </a:solidFill>
                  <a:ea typeface="微软雅黑" pitchFamily="34" charset="-122"/>
                </a:defRPr>
              </a:lvl2pPr>
              <a:lvl3pPr>
                <a:defRPr sz="2400">
                  <a:solidFill>
                    <a:schemeClr val="tx2"/>
                  </a:solidFill>
                  <a:ea typeface="微软雅黑" pitchFamily="34" charset="-122"/>
                </a:defRPr>
              </a:lvl3pPr>
              <a:lvl4pPr>
                <a:defRPr sz="2400">
                  <a:solidFill>
                    <a:schemeClr val="tx2"/>
                  </a:solidFill>
                  <a:ea typeface="微软雅黑" pitchFamily="34" charset="-122"/>
                </a:defRPr>
              </a:lvl4pPr>
              <a:lvl5pPr>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algn="ctr" defTabSz="1218682"/>
              <a:r>
                <a:rPr lang="en-US" altLang="zh-CN" sz="4398" dirty="0">
                  <a:solidFill>
                    <a:srgbClr val="F0F0F0"/>
                  </a:solidFill>
                  <a:latin typeface="+mn-lt"/>
                  <a:cs typeface="+mn-ea"/>
                  <a:sym typeface="+mn-lt"/>
                </a:rPr>
                <a:t>96</a:t>
              </a:r>
              <a:r>
                <a:rPr lang="en-US" altLang="zh-CN" sz="2799" dirty="0">
                  <a:solidFill>
                    <a:srgbClr val="F0F0F0"/>
                  </a:solidFill>
                  <a:latin typeface="+mn-lt"/>
                  <a:cs typeface="+mn-ea"/>
                  <a:sym typeface="+mn-lt"/>
                </a:rPr>
                <a:t>%</a:t>
              </a:r>
              <a:endParaRPr lang="en-US" sz="3599" dirty="0">
                <a:solidFill>
                  <a:srgbClr val="F0F0F0"/>
                </a:solidFill>
                <a:latin typeface="+mn-lt"/>
                <a:cs typeface="+mn-ea"/>
                <a:sym typeface="+mn-lt"/>
              </a:endParaRPr>
            </a:p>
          </p:txBody>
        </p:sp>
        <p:sp>
          <p:nvSpPr>
            <p:cNvPr id="65" name="PA-文本框 29">
              <a:extLst>
                <a:ext uri="{FF2B5EF4-FFF2-40B4-BE49-F238E27FC236}">
                  <a16:creationId xmlns:a16="http://schemas.microsoft.com/office/drawing/2014/main" id="{9ED66F81-94F7-4C73-8A2C-A9BBCC62E54A}"/>
                </a:ext>
              </a:extLst>
            </p:cNvPr>
            <p:cNvSpPr txBox="1"/>
            <p:nvPr>
              <p:custDataLst>
                <p:tags r:id="rId23"/>
              </p:custDataLst>
            </p:nvPr>
          </p:nvSpPr>
          <p:spPr>
            <a:xfrm>
              <a:off x="5238510" y="3884217"/>
              <a:ext cx="19290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prstTxWarp prst="textNoShape">
                <a:avLst/>
              </a:prstTxWarp>
              <a:spAutoFit/>
            </a:bodyPr>
            <a:lstStyle>
              <a:defPPr>
                <a:defRPr lang="zh-CN"/>
              </a:defPPr>
              <a:lvl1pPr>
                <a:defRPr sz="2800" b="1">
                  <a:latin typeface="+mn-ea"/>
                  <a:ea typeface="+mn-ea"/>
                </a:defRPr>
              </a:lvl1pPr>
              <a:lvl2pPr>
                <a:defRPr sz="2400">
                  <a:solidFill>
                    <a:schemeClr val="tx2"/>
                  </a:solidFill>
                  <a:ea typeface="微软雅黑" pitchFamily="34" charset="-122"/>
                </a:defRPr>
              </a:lvl2pPr>
              <a:lvl3pPr>
                <a:defRPr sz="2400">
                  <a:solidFill>
                    <a:schemeClr val="tx2"/>
                  </a:solidFill>
                  <a:ea typeface="微软雅黑" pitchFamily="34" charset="-122"/>
                </a:defRPr>
              </a:lvl3pPr>
              <a:lvl4pPr>
                <a:defRPr sz="2400">
                  <a:solidFill>
                    <a:schemeClr val="tx2"/>
                  </a:solidFill>
                  <a:ea typeface="微软雅黑" pitchFamily="34" charset="-122"/>
                </a:defRPr>
              </a:lvl4pPr>
              <a:lvl5pPr>
                <a:defRPr sz="2400">
                  <a:solidFill>
                    <a:schemeClr val="tx2"/>
                  </a:solidFill>
                  <a:ea typeface="微软雅黑" pitchFamily="34" charset="-122"/>
                </a:defRPr>
              </a:lvl5pPr>
              <a:lvl6pPr marL="457200" fontAlgn="base">
                <a:spcBef>
                  <a:spcPct val="0"/>
                </a:spcBef>
                <a:spcAft>
                  <a:spcPct val="0"/>
                </a:spcAft>
                <a:defRPr sz="2400">
                  <a:solidFill>
                    <a:schemeClr val="tx2"/>
                  </a:solidFill>
                  <a:ea typeface="微软雅黑" pitchFamily="34" charset="-122"/>
                </a:defRPr>
              </a:lvl6pPr>
              <a:lvl7pPr marL="914400" fontAlgn="base">
                <a:spcBef>
                  <a:spcPct val="0"/>
                </a:spcBef>
                <a:spcAft>
                  <a:spcPct val="0"/>
                </a:spcAft>
                <a:defRPr sz="2400">
                  <a:solidFill>
                    <a:schemeClr val="tx2"/>
                  </a:solidFill>
                  <a:ea typeface="微软雅黑" pitchFamily="34" charset="-122"/>
                </a:defRPr>
              </a:lvl7pPr>
              <a:lvl8pPr marL="1371600" fontAlgn="base">
                <a:spcBef>
                  <a:spcPct val="0"/>
                </a:spcBef>
                <a:spcAft>
                  <a:spcPct val="0"/>
                </a:spcAft>
                <a:defRPr sz="2400">
                  <a:solidFill>
                    <a:schemeClr val="tx2"/>
                  </a:solidFill>
                  <a:ea typeface="微软雅黑" pitchFamily="34" charset="-122"/>
                </a:defRPr>
              </a:lvl8pPr>
              <a:lvl9pPr marL="1828800" fontAlgn="base">
                <a:spcBef>
                  <a:spcPct val="0"/>
                </a:spcBef>
                <a:spcAft>
                  <a:spcPct val="0"/>
                </a:spcAft>
                <a:defRPr sz="2400">
                  <a:solidFill>
                    <a:schemeClr val="tx2"/>
                  </a:solidFill>
                  <a:ea typeface="微软雅黑" pitchFamily="34" charset="-122"/>
                </a:defRPr>
              </a:lvl9pPr>
            </a:lstStyle>
            <a:p>
              <a:pPr algn="ctr" defTabSz="1218682"/>
              <a:r>
                <a:rPr lang="zh-CN" altLang="en-US" sz="2399" b="0" dirty="0">
                  <a:solidFill>
                    <a:srgbClr val="F0F0F0"/>
                  </a:solidFill>
                  <a:latin typeface="+mn-lt"/>
                  <a:cs typeface="+mn-ea"/>
                  <a:sym typeface="+mn-lt"/>
                </a:rPr>
                <a:t>人的不安全行为占</a:t>
              </a:r>
              <a:endParaRPr lang="en-US" sz="2399" b="0" dirty="0">
                <a:solidFill>
                  <a:srgbClr val="F0F0F0"/>
                </a:solidFill>
                <a:latin typeface="+mn-lt"/>
                <a:cs typeface="+mn-ea"/>
                <a:sym typeface="+mn-lt"/>
              </a:endParaRPr>
            </a:p>
          </p:txBody>
        </p:sp>
      </p:grpSp>
      <p:sp>
        <p:nvSpPr>
          <p:cNvPr id="67" name="PA-任意多边形 66">
            <a:extLst>
              <a:ext uri="{FF2B5EF4-FFF2-40B4-BE49-F238E27FC236}">
                <a16:creationId xmlns:a16="http://schemas.microsoft.com/office/drawing/2014/main" id="{5ECD0C50-1E2B-42AC-8CEA-691582C1617D}"/>
              </a:ext>
            </a:extLst>
          </p:cNvPr>
          <p:cNvSpPr/>
          <p:nvPr>
            <p:custDataLst>
              <p:tags r:id="rId8"/>
            </p:custDataLst>
          </p:nvPr>
        </p:nvSpPr>
        <p:spPr bwMode="auto">
          <a:xfrm>
            <a:off x="8162204" y="4885492"/>
            <a:ext cx="1282867" cy="448931"/>
          </a:xfrm>
          <a:custGeom>
            <a:avLst/>
            <a:gdLst>
              <a:gd name="connsiteX0" fmla="*/ 0 w 1459831"/>
              <a:gd name="connsiteY0" fmla="*/ 0 h 641684"/>
              <a:gd name="connsiteX1" fmla="*/ 449179 w 1459831"/>
              <a:gd name="connsiteY1" fmla="*/ 641684 h 641684"/>
              <a:gd name="connsiteX2" fmla="*/ 1459831 w 1459831"/>
              <a:gd name="connsiteY2" fmla="*/ 641684 h 641684"/>
              <a:gd name="connsiteX0" fmla="*/ 0 w 1475873"/>
              <a:gd name="connsiteY0" fmla="*/ 0 h 288757"/>
              <a:gd name="connsiteX1" fmla="*/ 465221 w 1475873"/>
              <a:gd name="connsiteY1" fmla="*/ 288757 h 288757"/>
              <a:gd name="connsiteX2" fmla="*/ 1475873 w 1475873"/>
              <a:gd name="connsiteY2" fmla="*/ 288757 h 288757"/>
            </a:gdLst>
            <a:ahLst/>
            <a:cxnLst>
              <a:cxn ang="0">
                <a:pos x="connsiteX0" y="connsiteY0"/>
              </a:cxn>
              <a:cxn ang="0">
                <a:pos x="connsiteX1" y="connsiteY1"/>
              </a:cxn>
              <a:cxn ang="0">
                <a:pos x="connsiteX2" y="connsiteY2"/>
              </a:cxn>
            </a:cxnLst>
            <a:rect l="l" t="t" r="r" b="b"/>
            <a:pathLst>
              <a:path w="1475873" h="288757">
                <a:moveTo>
                  <a:pt x="0" y="0"/>
                </a:moveTo>
                <a:lnTo>
                  <a:pt x="465221" y="288757"/>
                </a:lnTo>
                <a:lnTo>
                  <a:pt x="1475873" y="288757"/>
                </a:lnTo>
              </a:path>
            </a:pathLst>
          </a:custGeom>
          <a:no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60" name="PA-任意多边形 59">
            <a:extLst>
              <a:ext uri="{FF2B5EF4-FFF2-40B4-BE49-F238E27FC236}">
                <a16:creationId xmlns:a16="http://schemas.microsoft.com/office/drawing/2014/main" id="{6939FD83-5A64-45D4-B970-175BDFBB9A8E}"/>
              </a:ext>
            </a:extLst>
          </p:cNvPr>
          <p:cNvSpPr/>
          <p:nvPr>
            <p:custDataLst>
              <p:tags r:id="rId9"/>
            </p:custDataLst>
          </p:nvPr>
        </p:nvSpPr>
        <p:spPr bwMode="auto">
          <a:xfrm flipH="1">
            <a:off x="3211322" y="5707340"/>
            <a:ext cx="1226353" cy="593325"/>
          </a:xfrm>
          <a:custGeom>
            <a:avLst/>
            <a:gdLst>
              <a:gd name="connsiteX0" fmla="*/ 0 w 1459831"/>
              <a:gd name="connsiteY0" fmla="*/ 0 h 641684"/>
              <a:gd name="connsiteX1" fmla="*/ 449179 w 1459831"/>
              <a:gd name="connsiteY1" fmla="*/ 641684 h 641684"/>
              <a:gd name="connsiteX2" fmla="*/ 1459831 w 1459831"/>
              <a:gd name="connsiteY2" fmla="*/ 641684 h 641684"/>
            </a:gdLst>
            <a:ahLst/>
            <a:cxnLst>
              <a:cxn ang="0">
                <a:pos x="connsiteX0" y="connsiteY0"/>
              </a:cxn>
              <a:cxn ang="0">
                <a:pos x="connsiteX1" y="connsiteY1"/>
              </a:cxn>
              <a:cxn ang="0">
                <a:pos x="connsiteX2" y="connsiteY2"/>
              </a:cxn>
            </a:cxnLst>
            <a:rect l="l" t="t" r="r" b="b"/>
            <a:pathLst>
              <a:path w="1459831" h="641684">
                <a:moveTo>
                  <a:pt x="0" y="0"/>
                </a:moveTo>
                <a:lnTo>
                  <a:pt x="449179" y="641684"/>
                </a:lnTo>
                <a:lnTo>
                  <a:pt x="1459831" y="641684"/>
                </a:lnTo>
              </a:path>
            </a:pathLst>
          </a:custGeom>
          <a:no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61" name="PA-任意多边形 60">
            <a:extLst>
              <a:ext uri="{FF2B5EF4-FFF2-40B4-BE49-F238E27FC236}">
                <a16:creationId xmlns:a16="http://schemas.microsoft.com/office/drawing/2014/main" id="{9F566057-4A9A-4FFC-8847-BBDE773D559B}"/>
              </a:ext>
            </a:extLst>
          </p:cNvPr>
          <p:cNvSpPr/>
          <p:nvPr>
            <p:custDataLst>
              <p:tags r:id="rId10"/>
            </p:custDataLst>
          </p:nvPr>
        </p:nvSpPr>
        <p:spPr bwMode="auto">
          <a:xfrm flipH="1">
            <a:off x="3211321" y="5290548"/>
            <a:ext cx="1128933" cy="359491"/>
          </a:xfrm>
          <a:custGeom>
            <a:avLst/>
            <a:gdLst>
              <a:gd name="connsiteX0" fmla="*/ 0 w 1459831"/>
              <a:gd name="connsiteY0" fmla="*/ 0 h 641684"/>
              <a:gd name="connsiteX1" fmla="*/ 449179 w 1459831"/>
              <a:gd name="connsiteY1" fmla="*/ 641684 h 641684"/>
              <a:gd name="connsiteX2" fmla="*/ 1459831 w 1459831"/>
              <a:gd name="connsiteY2" fmla="*/ 641684 h 641684"/>
              <a:gd name="connsiteX0" fmla="*/ 0 w 1475873"/>
              <a:gd name="connsiteY0" fmla="*/ 0 h 288757"/>
              <a:gd name="connsiteX1" fmla="*/ 465221 w 1475873"/>
              <a:gd name="connsiteY1" fmla="*/ 288757 h 288757"/>
              <a:gd name="connsiteX2" fmla="*/ 1475873 w 1475873"/>
              <a:gd name="connsiteY2" fmla="*/ 288757 h 288757"/>
            </a:gdLst>
            <a:ahLst/>
            <a:cxnLst>
              <a:cxn ang="0">
                <a:pos x="connsiteX0" y="connsiteY0"/>
              </a:cxn>
              <a:cxn ang="0">
                <a:pos x="connsiteX1" y="connsiteY1"/>
              </a:cxn>
              <a:cxn ang="0">
                <a:pos x="connsiteX2" y="connsiteY2"/>
              </a:cxn>
            </a:cxnLst>
            <a:rect l="l" t="t" r="r" b="b"/>
            <a:pathLst>
              <a:path w="1475873" h="288757">
                <a:moveTo>
                  <a:pt x="0" y="0"/>
                </a:moveTo>
                <a:lnTo>
                  <a:pt x="465221" y="288757"/>
                </a:lnTo>
                <a:lnTo>
                  <a:pt x="1475873" y="288757"/>
                </a:lnTo>
              </a:path>
            </a:pathLst>
          </a:custGeom>
          <a:no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cxnSp>
        <p:nvCxnSpPr>
          <p:cNvPr id="66" name="PA-直接连接符 65">
            <a:extLst>
              <a:ext uri="{FF2B5EF4-FFF2-40B4-BE49-F238E27FC236}">
                <a16:creationId xmlns:a16="http://schemas.microsoft.com/office/drawing/2014/main" id="{30110B6E-783C-4548-A009-BEC38626733C}"/>
              </a:ext>
            </a:extLst>
          </p:cNvPr>
          <p:cNvCxnSpPr>
            <a:cxnSpLocks/>
          </p:cNvCxnSpPr>
          <p:nvPr>
            <p:custDataLst>
              <p:tags r:id="rId11"/>
            </p:custDataLst>
          </p:nvPr>
        </p:nvCxnSpPr>
        <p:spPr bwMode="auto">
          <a:xfrm flipH="1">
            <a:off x="3211322" y="4927323"/>
            <a:ext cx="995534" cy="0"/>
          </a:xfrm>
          <a:prstGeom prst="line">
            <a:avLst/>
          </a:prstGeom>
          <a:solidFill>
            <a:schemeClr val="accent1"/>
          </a:solid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PA-任意多边形 67">
            <a:extLst>
              <a:ext uri="{FF2B5EF4-FFF2-40B4-BE49-F238E27FC236}">
                <a16:creationId xmlns:a16="http://schemas.microsoft.com/office/drawing/2014/main" id="{E2F937AA-28AA-4E8C-9DF5-DE1F468CB19E}"/>
              </a:ext>
            </a:extLst>
          </p:cNvPr>
          <p:cNvSpPr/>
          <p:nvPr>
            <p:custDataLst>
              <p:tags r:id="rId12"/>
            </p:custDataLst>
          </p:nvPr>
        </p:nvSpPr>
        <p:spPr bwMode="auto">
          <a:xfrm flipH="1" flipV="1">
            <a:off x="3211322" y="2878707"/>
            <a:ext cx="1292887" cy="593325"/>
          </a:xfrm>
          <a:custGeom>
            <a:avLst/>
            <a:gdLst>
              <a:gd name="connsiteX0" fmla="*/ 0 w 1459831"/>
              <a:gd name="connsiteY0" fmla="*/ 0 h 641684"/>
              <a:gd name="connsiteX1" fmla="*/ 449179 w 1459831"/>
              <a:gd name="connsiteY1" fmla="*/ 641684 h 641684"/>
              <a:gd name="connsiteX2" fmla="*/ 1459831 w 1459831"/>
              <a:gd name="connsiteY2" fmla="*/ 641684 h 641684"/>
            </a:gdLst>
            <a:ahLst/>
            <a:cxnLst>
              <a:cxn ang="0">
                <a:pos x="connsiteX0" y="connsiteY0"/>
              </a:cxn>
              <a:cxn ang="0">
                <a:pos x="connsiteX1" y="connsiteY1"/>
              </a:cxn>
              <a:cxn ang="0">
                <a:pos x="connsiteX2" y="connsiteY2"/>
              </a:cxn>
            </a:cxnLst>
            <a:rect l="l" t="t" r="r" b="b"/>
            <a:pathLst>
              <a:path w="1459831" h="641684">
                <a:moveTo>
                  <a:pt x="0" y="0"/>
                </a:moveTo>
                <a:lnTo>
                  <a:pt x="449179" y="641684"/>
                </a:lnTo>
                <a:lnTo>
                  <a:pt x="1459831" y="641684"/>
                </a:lnTo>
              </a:path>
            </a:pathLst>
          </a:custGeom>
          <a:no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69" name="PA-任意多边形 68">
            <a:extLst>
              <a:ext uri="{FF2B5EF4-FFF2-40B4-BE49-F238E27FC236}">
                <a16:creationId xmlns:a16="http://schemas.microsoft.com/office/drawing/2014/main" id="{4BDCF593-BD72-48E2-A2AE-E16E51E48920}"/>
              </a:ext>
            </a:extLst>
          </p:cNvPr>
          <p:cNvSpPr/>
          <p:nvPr>
            <p:custDataLst>
              <p:tags r:id="rId13"/>
            </p:custDataLst>
          </p:nvPr>
        </p:nvSpPr>
        <p:spPr bwMode="auto">
          <a:xfrm flipH="1" flipV="1">
            <a:off x="3211321" y="3522430"/>
            <a:ext cx="1190181" cy="359491"/>
          </a:xfrm>
          <a:custGeom>
            <a:avLst/>
            <a:gdLst>
              <a:gd name="connsiteX0" fmla="*/ 0 w 1459831"/>
              <a:gd name="connsiteY0" fmla="*/ 0 h 641684"/>
              <a:gd name="connsiteX1" fmla="*/ 449179 w 1459831"/>
              <a:gd name="connsiteY1" fmla="*/ 641684 h 641684"/>
              <a:gd name="connsiteX2" fmla="*/ 1459831 w 1459831"/>
              <a:gd name="connsiteY2" fmla="*/ 641684 h 641684"/>
              <a:gd name="connsiteX0" fmla="*/ 0 w 1475873"/>
              <a:gd name="connsiteY0" fmla="*/ 0 h 288757"/>
              <a:gd name="connsiteX1" fmla="*/ 465221 w 1475873"/>
              <a:gd name="connsiteY1" fmla="*/ 288757 h 288757"/>
              <a:gd name="connsiteX2" fmla="*/ 1475873 w 1475873"/>
              <a:gd name="connsiteY2" fmla="*/ 288757 h 288757"/>
            </a:gdLst>
            <a:ahLst/>
            <a:cxnLst>
              <a:cxn ang="0">
                <a:pos x="connsiteX0" y="connsiteY0"/>
              </a:cxn>
              <a:cxn ang="0">
                <a:pos x="connsiteX1" y="connsiteY1"/>
              </a:cxn>
              <a:cxn ang="0">
                <a:pos x="connsiteX2" y="connsiteY2"/>
              </a:cxn>
            </a:cxnLst>
            <a:rect l="l" t="t" r="r" b="b"/>
            <a:pathLst>
              <a:path w="1475873" h="288757">
                <a:moveTo>
                  <a:pt x="0" y="0"/>
                </a:moveTo>
                <a:lnTo>
                  <a:pt x="465221" y="288757"/>
                </a:lnTo>
                <a:lnTo>
                  <a:pt x="1475873" y="288757"/>
                </a:lnTo>
              </a:path>
            </a:pathLst>
          </a:custGeom>
          <a:no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chemeClr val="tx1">
                  <a:lumMod val="10000"/>
                </a:schemeClr>
              </a:solidFill>
              <a:latin typeface="+mn-lt"/>
              <a:ea typeface="+mn-ea"/>
              <a:cs typeface="+mn-ea"/>
              <a:sym typeface="+mn-lt"/>
            </a:endParaRPr>
          </a:p>
        </p:txBody>
      </p:sp>
      <p:cxnSp>
        <p:nvCxnSpPr>
          <p:cNvPr id="70" name="PA-直接连接符 69">
            <a:extLst>
              <a:ext uri="{FF2B5EF4-FFF2-40B4-BE49-F238E27FC236}">
                <a16:creationId xmlns:a16="http://schemas.microsoft.com/office/drawing/2014/main" id="{EFAA1FBD-55C1-42F7-B6FC-99E3D7D6D56D}"/>
              </a:ext>
            </a:extLst>
          </p:cNvPr>
          <p:cNvCxnSpPr>
            <a:cxnSpLocks/>
          </p:cNvCxnSpPr>
          <p:nvPr>
            <p:custDataLst>
              <p:tags r:id="rId14"/>
            </p:custDataLst>
          </p:nvPr>
        </p:nvCxnSpPr>
        <p:spPr bwMode="auto">
          <a:xfrm flipH="1">
            <a:off x="3211321" y="4287780"/>
            <a:ext cx="995535" cy="0"/>
          </a:xfrm>
          <a:prstGeom prst="line">
            <a:avLst/>
          </a:prstGeom>
          <a:solidFill>
            <a:schemeClr val="accent1"/>
          </a:solidFill>
          <a:ln w="9525" cap="flat" cmpd="sng" algn="ctr">
            <a:solidFill>
              <a:schemeClr val="bg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PA-矩形 4">
            <a:extLst>
              <a:ext uri="{FF2B5EF4-FFF2-40B4-BE49-F238E27FC236}">
                <a16:creationId xmlns:a16="http://schemas.microsoft.com/office/drawing/2014/main" id="{0864F108-0F9A-4E34-972D-C6A6EF4F8ED1}"/>
              </a:ext>
            </a:extLst>
          </p:cNvPr>
          <p:cNvSpPr/>
          <p:nvPr>
            <p:custDataLst>
              <p:tags r:id="rId15"/>
            </p:custDataLst>
          </p:nvPr>
        </p:nvSpPr>
        <p:spPr>
          <a:xfrm>
            <a:off x="923514" y="2726870"/>
            <a:ext cx="2287807"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不用劳动保护设备</a:t>
            </a:r>
          </a:p>
        </p:txBody>
      </p:sp>
      <p:sp>
        <p:nvSpPr>
          <p:cNvPr id="71" name="PA-矩形 70">
            <a:extLst>
              <a:ext uri="{FF2B5EF4-FFF2-40B4-BE49-F238E27FC236}">
                <a16:creationId xmlns:a16="http://schemas.microsoft.com/office/drawing/2014/main" id="{C21D0311-C63A-4E23-8774-49046746CDEA}"/>
              </a:ext>
            </a:extLst>
          </p:cNvPr>
          <p:cNvSpPr/>
          <p:nvPr>
            <p:custDataLst>
              <p:tags r:id="rId16"/>
            </p:custDataLst>
          </p:nvPr>
        </p:nvSpPr>
        <p:spPr>
          <a:xfrm>
            <a:off x="1975084" y="3384339"/>
            <a:ext cx="1236237"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人的反应</a:t>
            </a:r>
          </a:p>
        </p:txBody>
      </p:sp>
      <p:sp>
        <p:nvSpPr>
          <p:cNvPr id="72" name="PA-矩形 71">
            <a:extLst>
              <a:ext uri="{FF2B5EF4-FFF2-40B4-BE49-F238E27FC236}">
                <a16:creationId xmlns:a16="http://schemas.microsoft.com/office/drawing/2014/main" id="{222B11B3-3116-46D3-9D1D-A6AFF5ED5006}"/>
              </a:ext>
            </a:extLst>
          </p:cNvPr>
          <p:cNvSpPr/>
          <p:nvPr>
            <p:custDataLst>
              <p:tags r:id="rId17"/>
            </p:custDataLst>
          </p:nvPr>
        </p:nvSpPr>
        <p:spPr>
          <a:xfrm>
            <a:off x="1712193" y="4138024"/>
            <a:ext cx="1499128"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不遵守规程</a:t>
            </a:r>
          </a:p>
        </p:txBody>
      </p:sp>
      <p:sp>
        <p:nvSpPr>
          <p:cNvPr id="73" name="PA-矩形 72">
            <a:extLst>
              <a:ext uri="{FF2B5EF4-FFF2-40B4-BE49-F238E27FC236}">
                <a16:creationId xmlns:a16="http://schemas.microsoft.com/office/drawing/2014/main" id="{B38E88E1-4059-4ED2-8026-EB02FC0A62F9}"/>
              </a:ext>
            </a:extLst>
          </p:cNvPr>
          <p:cNvSpPr/>
          <p:nvPr>
            <p:custDataLst>
              <p:tags r:id="rId18"/>
            </p:custDataLst>
          </p:nvPr>
        </p:nvSpPr>
        <p:spPr>
          <a:xfrm>
            <a:off x="1975084" y="4747386"/>
            <a:ext cx="1236237"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人的位置</a:t>
            </a:r>
          </a:p>
        </p:txBody>
      </p:sp>
      <p:sp>
        <p:nvSpPr>
          <p:cNvPr id="74" name="PA-矩形 73">
            <a:extLst>
              <a:ext uri="{FF2B5EF4-FFF2-40B4-BE49-F238E27FC236}">
                <a16:creationId xmlns:a16="http://schemas.microsoft.com/office/drawing/2014/main" id="{F1018229-8C1A-4508-A9D7-AEB9541ABF21}"/>
              </a:ext>
            </a:extLst>
          </p:cNvPr>
          <p:cNvSpPr/>
          <p:nvPr>
            <p:custDataLst>
              <p:tags r:id="rId19"/>
            </p:custDataLst>
          </p:nvPr>
        </p:nvSpPr>
        <p:spPr>
          <a:xfrm>
            <a:off x="397730" y="5452963"/>
            <a:ext cx="2813591"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设备和工具的使用不当</a:t>
            </a:r>
          </a:p>
        </p:txBody>
      </p:sp>
      <p:sp>
        <p:nvSpPr>
          <p:cNvPr id="75" name="PA-矩形 74">
            <a:extLst>
              <a:ext uri="{FF2B5EF4-FFF2-40B4-BE49-F238E27FC236}">
                <a16:creationId xmlns:a16="http://schemas.microsoft.com/office/drawing/2014/main" id="{5999F071-81B5-4A80-9A9E-C1B23339DA33}"/>
              </a:ext>
            </a:extLst>
          </p:cNvPr>
          <p:cNvSpPr/>
          <p:nvPr>
            <p:custDataLst>
              <p:tags r:id="rId20"/>
            </p:custDataLst>
          </p:nvPr>
        </p:nvSpPr>
        <p:spPr>
          <a:xfrm>
            <a:off x="1975084" y="6110432"/>
            <a:ext cx="1236237" cy="400110"/>
          </a:xfrm>
          <a:prstGeom prst="rect">
            <a:avLst/>
          </a:prstGeom>
        </p:spPr>
        <p:txBody>
          <a:bodyPr wrap="none">
            <a:spAutoFit/>
          </a:bodyPr>
          <a:lstStyle/>
          <a:p>
            <a:pPr algn="r" defTabSz="1218682" eaLnBrk="0" hangingPunct="0"/>
            <a:r>
              <a:rPr lang="zh-CN" altLang="en-US" sz="2000" b="1" dirty="0">
                <a:solidFill>
                  <a:srgbClr val="2C2D34"/>
                </a:solidFill>
                <a:latin typeface="+mn-lt"/>
                <a:ea typeface="+mn-ea"/>
                <a:cs typeface="+mn-ea"/>
                <a:sym typeface="+mn-lt"/>
              </a:rPr>
              <a:t>杂乱无章</a:t>
            </a:r>
          </a:p>
        </p:txBody>
      </p:sp>
    </p:spTree>
    <p:extLst>
      <p:ext uri="{BB962C8B-B14F-4D97-AF65-F5344CB8AC3E}">
        <p14:creationId xmlns:p14="http://schemas.microsoft.com/office/powerpoint/2010/main" val="3390774606"/>
      </p:ext>
    </p:extLst>
  </p:cSld>
  <p:clrMapOvr>
    <a:masterClrMapping/>
  </p:clrMapOvr>
  <p:transition spd="slow" advTm="6122">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A-圆角矩形 57">
            <a:extLst>
              <a:ext uri="{FF2B5EF4-FFF2-40B4-BE49-F238E27FC236}">
                <a16:creationId xmlns:a16="http://schemas.microsoft.com/office/drawing/2014/main" id="{FF01C7C9-21B4-4A21-B23E-E6C5391EC6C1}"/>
              </a:ext>
            </a:extLst>
          </p:cNvPr>
          <p:cNvSpPr/>
          <p:nvPr>
            <p:custDataLst>
              <p:tags r:id="rId2"/>
            </p:custDataLst>
          </p:nvPr>
        </p:nvSpPr>
        <p:spPr bwMode="auto">
          <a:xfrm>
            <a:off x="903959" y="1397258"/>
            <a:ext cx="476489" cy="476540"/>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2399" dirty="0">
                <a:solidFill>
                  <a:srgbClr val="F0F0F0"/>
                </a:solidFill>
                <a:latin typeface="+mn-lt"/>
                <a:ea typeface="+mn-ea"/>
                <a:cs typeface="+mn-ea"/>
                <a:sym typeface="+mn-lt"/>
              </a:rPr>
              <a:t>1</a:t>
            </a:r>
            <a:endParaRPr lang="zh-CN" altLang="en-US" sz="2399" dirty="0">
              <a:solidFill>
                <a:srgbClr val="F0F0F0"/>
              </a:solidFill>
              <a:latin typeface="+mn-lt"/>
              <a:ea typeface="+mn-ea"/>
              <a:cs typeface="+mn-ea"/>
              <a:sym typeface="+mn-lt"/>
            </a:endParaRPr>
          </a:p>
        </p:txBody>
      </p:sp>
      <p:sp>
        <p:nvSpPr>
          <p:cNvPr id="35" name="PA-矩形 83">
            <a:extLst>
              <a:ext uri="{FF2B5EF4-FFF2-40B4-BE49-F238E27FC236}">
                <a16:creationId xmlns:a16="http://schemas.microsoft.com/office/drawing/2014/main" id="{2F3059A6-76C8-4A62-96DE-734EC640B2C9}"/>
              </a:ext>
            </a:extLst>
          </p:cNvPr>
          <p:cNvSpPr>
            <a:spLocks noChangeArrowheads="1"/>
          </p:cNvSpPr>
          <p:nvPr>
            <p:custDataLst>
              <p:tags r:id="rId3"/>
            </p:custDataLst>
          </p:nvPr>
        </p:nvSpPr>
        <p:spPr bwMode="auto">
          <a:xfrm>
            <a:off x="903960" y="2554103"/>
            <a:ext cx="3120938" cy="2455031"/>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防护罩未在适当位置</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防护装置调整不当</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坑道掘进、隧道开凿支撑不当</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防爆装置不当</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采伐、集材作业安全距离不够</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放炮作业隐蔽所有缺陷</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电气装置带电部分裸露</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grpSp>
        <p:nvGrpSpPr>
          <p:cNvPr id="4" name="PA-组合 3">
            <a:extLst>
              <a:ext uri="{FF2B5EF4-FFF2-40B4-BE49-F238E27FC236}">
                <a16:creationId xmlns:a16="http://schemas.microsoft.com/office/drawing/2014/main" id="{A7B45FA5-ACF0-453F-BE5D-B9FEE2CFE56F}"/>
              </a:ext>
            </a:extLst>
          </p:cNvPr>
          <p:cNvGrpSpPr/>
          <p:nvPr>
            <p:custDataLst>
              <p:tags r:id="rId4"/>
            </p:custDataLst>
          </p:nvPr>
        </p:nvGrpSpPr>
        <p:grpSpPr>
          <a:xfrm>
            <a:off x="1516008" y="1397258"/>
            <a:ext cx="5876416" cy="494709"/>
            <a:chOff x="1516600" y="1396464"/>
            <a:chExt cx="5878711" cy="494902"/>
          </a:xfrm>
          <a:solidFill>
            <a:schemeClr val="accent4"/>
          </a:solidFill>
        </p:grpSpPr>
        <p:sp>
          <p:nvSpPr>
            <p:cNvPr id="59" name="PA-圆角矩形 58">
              <a:extLst>
                <a:ext uri="{FF2B5EF4-FFF2-40B4-BE49-F238E27FC236}">
                  <a16:creationId xmlns:a16="http://schemas.microsoft.com/office/drawing/2014/main" id="{48C5F5E6-100F-4668-A1C2-B1C1B18EA8F6}"/>
                </a:ext>
              </a:extLst>
            </p:cNvPr>
            <p:cNvSpPr/>
            <p:nvPr>
              <p:custDataLst>
                <p:tags r:id="rId11"/>
              </p:custDataLst>
            </p:nvPr>
          </p:nvSpPr>
          <p:spPr bwMode="auto">
            <a:xfrm>
              <a:off x="1516600" y="1396464"/>
              <a:ext cx="5878711" cy="476726"/>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endParaRPr lang="zh-CN" altLang="en-US" sz="3199" dirty="0">
                <a:solidFill>
                  <a:srgbClr val="F0F0F0"/>
                </a:solidFill>
                <a:latin typeface="+mn-lt"/>
                <a:ea typeface="+mn-ea"/>
                <a:cs typeface="+mn-ea"/>
                <a:sym typeface="+mn-lt"/>
              </a:endParaRPr>
            </a:p>
          </p:txBody>
        </p:sp>
        <p:sp>
          <p:nvSpPr>
            <p:cNvPr id="9" name="PA-矩形 8">
              <a:extLst>
                <a:ext uri="{FF2B5EF4-FFF2-40B4-BE49-F238E27FC236}">
                  <a16:creationId xmlns:a16="http://schemas.microsoft.com/office/drawing/2014/main" id="{2AF2E0FE-1995-415A-8103-06DE61836A71}"/>
                </a:ext>
              </a:extLst>
            </p:cNvPr>
            <p:cNvSpPr/>
            <p:nvPr>
              <p:custDataLst>
                <p:tags r:id="rId12"/>
              </p:custDataLst>
            </p:nvPr>
          </p:nvSpPr>
          <p:spPr>
            <a:xfrm>
              <a:off x="1553910" y="1429649"/>
              <a:ext cx="5841401" cy="461717"/>
            </a:xfrm>
            <a:prstGeom prst="rect">
              <a:avLst/>
            </a:prstGeom>
            <a:solidFill>
              <a:schemeClr val="accent4"/>
            </a:solidFill>
          </p:spPr>
          <p:txBody>
            <a:bodyPr wrap="square">
              <a:spAutoFit/>
            </a:bodyPr>
            <a:lstStyle/>
            <a:p>
              <a:pPr defTabSz="1218682" eaLnBrk="0" hangingPunct="0"/>
              <a:r>
                <a:rPr lang="zh-CN" altLang="en-US" sz="2399" b="1" dirty="0">
                  <a:solidFill>
                    <a:srgbClr val="F0F0F0"/>
                  </a:solidFill>
                  <a:latin typeface="+mn-lt"/>
                  <a:ea typeface="+mn-ea"/>
                  <a:cs typeface="+mn-ea"/>
                  <a:sym typeface="+mn-lt"/>
                </a:rPr>
                <a:t>防护、保险、信号等装置缺乏或有缺陷</a:t>
              </a:r>
            </a:p>
          </p:txBody>
        </p:sp>
      </p:grpSp>
      <p:sp>
        <p:nvSpPr>
          <p:cNvPr id="51" name="PA-矩形 83">
            <a:extLst>
              <a:ext uri="{FF2B5EF4-FFF2-40B4-BE49-F238E27FC236}">
                <a16:creationId xmlns:a16="http://schemas.microsoft.com/office/drawing/2014/main" id="{BCD2AB89-63F6-44E3-A6D6-F606CCAE9B0E}"/>
              </a:ext>
            </a:extLst>
          </p:cNvPr>
          <p:cNvSpPr>
            <a:spLocks noChangeArrowheads="1"/>
          </p:cNvSpPr>
          <p:nvPr>
            <p:custDataLst>
              <p:tags r:id="rId5"/>
            </p:custDataLst>
          </p:nvPr>
        </p:nvSpPr>
        <p:spPr bwMode="auto">
          <a:xfrm>
            <a:off x="4159672" y="2533917"/>
            <a:ext cx="3232752" cy="3611501"/>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无防护罩</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无安全保险装置</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无报警装置</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无安全标志</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无护栏或护栏损坏</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（电气）未接地</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绝缘不良</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局扇无消音系统、噪声大</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危房内作业</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未安装防止“跑车”的档车器或档车栏</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pic>
        <p:nvPicPr>
          <p:cNvPr id="53" name="PA-图片 3">
            <a:extLst>
              <a:ext uri="{FF2B5EF4-FFF2-40B4-BE49-F238E27FC236}">
                <a16:creationId xmlns:a16="http://schemas.microsoft.com/office/drawing/2014/main" id="{7C095B97-8235-425F-8A29-1256EFA1F1AF}"/>
              </a:ext>
            </a:extLst>
          </p:cNvPr>
          <p:cNvPicPr>
            <a:picLocks noChangeAspect="1"/>
          </p:cNvPicPr>
          <p:nvPr>
            <p:custDataLst>
              <p:tags r:id="rId6"/>
            </p:custDataLst>
          </p:nvPr>
        </p:nvPicPr>
        <p:blipFill>
          <a:blip r:embed="rId15" cstate="screen">
            <a:extLst>
              <a:ext uri="{28A0092B-C50C-407E-A947-70E740481C1C}">
                <a14:useLocalDpi xmlns:a14="http://schemas.microsoft.com/office/drawing/2010/main"/>
              </a:ext>
            </a:extLst>
          </a:blip>
          <a:srcRect/>
          <a:stretch/>
        </p:blipFill>
        <p:spPr bwMode="auto">
          <a:xfrm>
            <a:off x="7993325" y="1576410"/>
            <a:ext cx="3444316" cy="4169693"/>
          </a:xfrm>
          <a:prstGeom prst="rect">
            <a:avLst/>
          </a:prstGeom>
          <a:noFill/>
          <a:ln w="9525">
            <a:solidFill>
              <a:schemeClr val="tx2">
                <a:lumMod val="20000"/>
                <a:lumOff val="80000"/>
              </a:schemeClr>
            </a:solidFill>
            <a:miter lim="800000"/>
            <a:headEnd/>
            <a:tailEnd/>
          </a:ln>
        </p:spPr>
      </p:pic>
      <p:sp>
        <p:nvSpPr>
          <p:cNvPr id="3" name="PA-矩形 2">
            <a:extLst>
              <a:ext uri="{FF2B5EF4-FFF2-40B4-BE49-F238E27FC236}">
                <a16:creationId xmlns:a16="http://schemas.microsoft.com/office/drawing/2014/main" id="{1A59F723-4133-4DD0-908C-7D6B72479181}"/>
              </a:ext>
            </a:extLst>
          </p:cNvPr>
          <p:cNvSpPr/>
          <p:nvPr>
            <p:custDataLst>
              <p:tags r:id="rId7"/>
            </p:custDataLst>
          </p:nvPr>
        </p:nvSpPr>
        <p:spPr>
          <a:xfrm>
            <a:off x="897922" y="2065813"/>
            <a:ext cx="3126975" cy="461357"/>
          </a:xfrm>
          <a:prstGeom prst="rect">
            <a:avLst/>
          </a:prstGeom>
          <a:solidFill>
            <a:schemeClr val="dk1"/>
          </a:solidFill>
        </p:spPr>
        <p:txBody>
          <a:bodyPr wrap="square">
            <a:spAutoFit/>
          </a:bodyPr>
          <a:lstStyle/>
          <a:p>
            <a:pPr algn="ctr" defTabSz="1218682" eaLnBrk="0" hangingPunct="0"/>
            <a:r>
              <a:rPr lang="zh-CN" altLang="en-US" sz="2399" b="1" dirty="0">
                <a:solidFill>
                  <a:srgbClr val="F0F0F0"/>
                </a:solidFill>
                <a:latin typeface="+mn-lt"/>
                <a:ea typeface="+mn-ea"/>
                <a:cs typeface="+mn-ea"/>
                <a:sym typeface="+mn-lt"/>
              </a:rPr>
              <a:t>防护不当</a:t>
            </a:r>
            <a:endParaRPr lang="en-US" altLang="zh-CN" sz="2399" b="1" dirty="0">
              <a:solidFill>
                <a:srgbClr val="F0F0F0"/>
              </a:solidFill>
              <a:latin typeface="+mn-lt"/>
              <a:ea typeface="+mn-ea"/>
              <a:cs typeface="+mn-ea"/>
              <a:sym typeface="+mn-lt"/>
            </a:endParaRPr>
          </a:p>
        </p:txBody>
      </p:sp>
      <p:sp>
        <p:nvSpPr>
          <p:cNvPr id="20" name="PA-矩形 19">
            <a:extLst>
              <a:ext uri="{FF2B5EF4-FFF2-40B4-BE49-F238E27FC236}">
                <a16:creationId xmlns:a16="http://schemas.microsoft.com/office/drawing/2014/main" id="{AD662F63-7052-42D0-841D-EDAF5584BCE3}"/>
              </a:ext>
            </a:extLst>
          </p:cNvPr>
          <p:cNvSpPr/>
          <p:nvPr>
            <p:custDataLst>
              <p:tags r:id="rId8"/>
            </p:custDataLst>
          </p:nvPr>
        </p:nvSpPr>
        <p:spPr>
          <a:xfrm>
            <a:off x="4265449" y="2065813"/>
            <a:ext cx="3126975" cy="461357"/>
          </a:xfrm>
          <a:prstGeom prst="rect">
            <a:avLst/>
          </a:prstGeom>
          <a:solidFill>
            <a:schemeClr val="dk1"/>
          </a:solidFill>
        </p:spPr>
        <p:txBody>
          <a:bodyPr wrap="square">
            <a:spAutoFit/>
          </a:bodyPr>
          <a:lstStyle/>
          <a:p>
            <a:pPr algn="ctr" defTabSz="1218682" eaLnBrk="0" hangingPunct="0"/>
            <a:r>
              <a:rPr lang="zh-CN" altLang="en-US" sz="2399" b="1" dirty="0">
                <a:solidFill>
                  <a:srgbClr val="F0F0F0"/>
                </a:solidFill>
                <a:latin typeface="+mn-lt"/>
                <a:ea typeface="+mn-ea"/>
                <a:cs typeface="+mn-ea"/>
                <a:sym typeface="+mn-lt"/>
              </a:rPr>
              <a:t>无防护</a:t>
            </a:r>
            <a:endParaRPr lang="en-US" altLang="zh-CN" sz="2399" b="1" dirty="0">
              <a:solidFill>
                <a:srgbClr val="F0F0F0"/>
              </a:solidFill>
              <a:latin typeface="+mn-lt"/>
              <a:ea typeface="+mn-ea"/>
              <a:cs typeface="+mn-ea"/>
              <a:sym typeface="+mn-lt"/>
            </a:endParaRPr>
          </a:p>
        </p:txBody>
      </p:sp>
      <p:sp>
        <p:nvSpPr>
          <p:cNvPr id="16" name="PA-文本框 16">
            <a:extLst>
              <a:ext uri="{FF2B5EF4-FFF2-40B4-BE49-F238E27FC236}">
                <a16:creationId xmlns:a16="http://schemas.microsoft.com/office/drawing/2014/main" id="{4FFF4B78-0278-47B3-94BC-CE21E61BF8CB}"/>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、不安全状态</a:t>
            </a:r>
          </a:p>
        </p:txBody>
      </p:sp>
      <p:sp>
        <p:nvSpPr>
          <p:cNvPr id="17" name="PA-燕尾箭头 16">
            <a:extLst>
              <a:ext uri="{FF2B5EF4-FFF2-40B4-BE49-F238E27FC236}">
                <a16:creationId xmlns:a16="http://schemas.microsoft.com/office/drawing/2014/main" id="{8836CB5A-33CA-4D19-A7FB-FE2F14055D76}"/>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45288392"/>
      </p:ext>
    </p:extLst>
  </p:cSld>
  <p:clrMapOvr>
    <a:masterClrMapping/>
  </p:clrMapOvr>
  <p:transition spd="slow" advTm="6122">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图片 31">
            <a:extLst>
              <a:ext uri="{FF2B5EF4-FFF2-40B4-BE49-F238E27FC236}">
                <a16:creationId xmlns:a16="http://schemas.microsoft.com/office/drawing/2014/main" id="{8FAD973D-2D02-4FE0-83A7-66D4DEEC6D26}"/>
              </a:ext>
            </a:extLst>
          </p:cNvPr>
          <p:cNvPicPr>
            <a:picLocks noChangeAspect="1"/>
          </p:cNvPicPr>
          <p:nvPr>
            <p:custDataLst>
              <p:tags r:id="rId2"/>
            </p:custDataLst>
          </p:nvPr>
        </p:nvPicPr>
        <p:blipFill rotWithShape="1">
          <a:blip r:embed="rId21" cstate="screen">
            <a:extLst>
              <a:ext uri="{BEBA8EAE-BF5A-486C-A8C5-ECC9F3942E4B}">
                <a14:imgProps xmlns:a14="http://schemas.microsoft.com/office/drawing/2010/main">
                  <a14:imgLayer>
                    <a14:imgEffect>
                      <a14:brightnessContrast bright="-75000" contrast="-40000"/>
                    </a14:imgEffect>
                  </a14:imgLayer>
                </a14:imgProps>
              </a:ext>
              <a:ext uri="{28A0092B-C50C-407E-A947-70E740481C1C}">
                <a14:useLocalDpi xmlns:a14="http://schemas.microsoft.com/office/drawing/2010/main"/>
              </a:ext>
            </a:extLst>
          </a:blip>
          <a:srcRect/>
          <a:stretch/>
        </p:blipFill>
        <p:spPr>
          <a:xfrm>
            <a:off x="0" y="0"/>
            <a:ext cx="12192000" cy="3581400"/>
          </a:xfrm>
          <a:prstGeom prst="rect">
            <a:avLst/>
          </a:prstGeom>
        </p:spPr>
      </p:pic>
      <p:sp>
        <p:nvSpPr>
          <p:cNvPr id="33" name="PA-椭圆 32">
            <a:extLst>
              <a:ext uri="{FF2B5EF4-FFF2-40B4-BE49-F238E27FC236}">
                <a16:creationId xmlns:a16="http://schemas.microsoft.com/office/drawing/2014/main" id="{61E59F07-B4FB-48E4-B04F-5D97E3AC5A2C}"/>
              </a:ext>
            </a:extLst>
          </p:cNvPr>
          <p:cNvSpPr/>
          <p:nvPr>
            <p:custDataLst>
              <p:tags r:id="rId3"/>
            </p:custDataLst>
          </p:nvPr>
        </p:nvSpPr>
        <p:spPr bwMode="auto">
          <a:xfrm>
            <a:off x="1281871" y="2957297"/>
            <a:ext cx="1279179" cy="1279179"/>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4" name="PA-椭圆 33">
            <a:extLst>
              <a:ext uri="{FF2B5EF4-FFF2-40B4-BE49-F238E27FC236}">
                <a16:creationId xmlns:a16="http://schemas.microsoft.com/office/drawing/2014/main" id="{253A0F24-2BFC-4B0F-8EB2-A39D971DB7C4}"/>
              </a:ext>
            </a:extLst>
          </p:cNvPr>
          <p:cNvSpPr/>
          <p:nvPr>
            <p:custDataLst>
              <p:tags r:id="rId4"/>
            </p:custDataLst>
          </p:nvPr>
        </p:nvSpPr>
        <p:spPr bwMode="auto">
          <a:xfrm>
            <a:off x="3907795" y="2957297"/>
            <a:ext cx="1279179" cy="1279179"/>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5" name="PA-椭圆 34">
            <a:extLst>
              <a:ext uri="{FF2B5EF4-FFF2-40B4-BE49-F238E27FC236}">
                <a16:creationId xmlns:a16="http://schemas.microsoft.com/office/drawing/2014/main" id="{98F69625-A42E-45AF-A203-E18F5C53AD17}"/>
              </a:ext>
            </a:extLst>
          </p:cNvPr>
          <p:cNvSpPr/>
          <p:nvPr>
            <p:custDataLst>
              <p:tags r:id="rId5"/>
            </p:custDataLst>
          </p:nvPr>
        </p:nvSpPr>
        <p:spPr bwMode="auto">
          <a:xfrm>
            <a:off x="6527880" y="2957297"/>
            <a:ext cx="1279179" cy="1279179"/>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6" name="PA-椭圆 35">
            <a:extLst>
              <a:ext uri="{FF2B5EF4-FFF2-40B4-BE49-F238E27FC236}">
                <a16:creationId xmlns:a16="http://schemas.microsoft.com/office/drawing/2014/main" id="{7952E7E0-B90B-4C60-9E10-8ACF0AB2E669}"/>
              </a:ext>
            </a:extLst>
          </p:cNvPr>
          <p:cNvSpPr/>
          <p:nvPr>
            <p:custDataLst>
              <p:tags r:id="rId6"/>
            </p:custDataLst>
          </p:nvPr>
        </p:nvSpPr>
        <p:spPr bwMode="auto">
          <a:xfrm>
            <a:off x="9317585" y="2957297"/>
            <a:ext cx="1279179" cy="1279179"/>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8" name="PA-文本框 19">
            <a:extLst>
              <a:ext uri="{FF2B5EF4-FFF2-40B4-BE49-F238E27FC236}">
                <a16:creationId xmlns:a16="http://schemas.microsoft.com/office/drawing/2014/main" id="{DCF95453-18B4-4B80-8A1D-DCD7D7BEE051}"/>
              </a:ext>
            </a:extLst>
          </p:cNvPr>
          <p:cNvSpPr txBox="1">
            <a:spLocks noChangeArrowheads="1"/>
          </p:cNvSpPr>
          <p:nvPr>
            <p:custDataLst>
              <p:tags r:id="rId7"/>
            </p:custDataLst>
          </p:nvPr>
        </p:nvSpPr>
        <p:spPr bwMode="auto">
          <a:xfrm>
            <a:off x="826250" y="4626150"/>
            <a:ext cx="2139076" cy="5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682">
              <a:defRPr/>
            </a:pPr>
            <a:r>
              <a:rPr lang="zh-CN" altLang="en-US" sz="2799" b="1" dirty="0">
                <a:solidFill>
                  <a:schemeClr val="tx1">
                    <a:lumMod val="10000"/>
                  </a:schemeClr>
                </a:solidFill>
                <a:latin typeface="+mn-lt"/>
                <a:ea typeface="+mn-ea"/>
                <a:cs typeface="+mn-ea"/>
                <a:sym typeface="+mn-lt"/>
              </a:rPr>
              <a:t>安全生产基础知识</a:t>
            </a:r>
          </a:p>
        </p:txBody>
      </p:sp>
      <p:sp>
        <p:nvSpPr>
          <p:cNvPr id="39" name="PA-文本框 19">
            <a:extLst>
              <a:ext uri="{FF2B5EF4-FFF2-40B4-BE49-F238E27FC236}">
                <a16:creationId xmlns:a16="http://schemas.microsoft.com/office/drawing/2014/main" id="{D43389FA-0C3F-4491-BA15-32B1707F3D28}"/>
              </a:ext>
            </a:extLst>
          </p:cNvPr>
          <p:cNvSpPr txBox="1">
            <a:spLocks noChangeArrowheads="1"/>
          </p:cNvSpPr>
          <p:nvPr>
            <p:custDataLst>
              <p:tags r:id="rId8"/>
            </p:custDataLst>
          </p:nvPr>
        </p:nvSpPr>
        <p:spPr bwMode="auto">
          <a:xfrm>
            <a:off x="3468211" y="4626150"/>
            <a:ext cx="2139076" cy="5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682">
              <a:defRPr/>
            </a:pPr>
            <a:r>
              <a:rPr lang="zh-CN" altLang="en-US" sz="2799" b="1" dirty="0">
                <a:solidFill>
                  <a:schemeClr val="tx1">
                    <a:lumMod val="10000"/>
                  </a:schemeClr>
                </a:solidFill>
                <a:latin typeface="+mn-lt"/>
                <a:ea typeface="+mn-ea"/>
                <a:cs typeface="+mn-ea"/>
                <a:sym typeface="+mn-lt"/>
              </a:rPr>
              <a:t>安全事故的原因分析</a:t>
            </a:r>
          </a:p>
        </p:txBody>
      </p:sp>
      <p:sp>
        <p:nvSpPr>
          <p:cNvPr id="40" name="PA-文本框 19">
            <a:extLst>
              <a:ext uri="{FF2B5EF4-FFF2-40B4-BE49-F238E27FC236}">
                <a16:creationId xmlns:a16="http://schemas.microsoft.com/office/drawing/2014/main" id="{5C72E227-0EC0-424C-B24F-FB9577061AF9}"/>
              </a:ext>
            </a:extLst>
          </p:cNvPr>
          <p:cNvSpPr txBox="1">
            <a:spLocks noChangeArrowheads="1"/>
          </p:cNvSpPr>
          <p:nvPr>
            <p:custDataLst>
              <p:tags r:id="rId9"/>
            </p:custDataLst>
          </p:nvPr>
        </p:nvSpPr>
        <p:spPr bwMode="auto">
          <a:xfrm>
            <a:off x="6184511" y="4626150"/>
            <a:ext cx="2139076" cy="5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682">
              <a:defRPr/>
            </a:pPr>
            <a:r>
              <a:rPr lang="zh-CN" altLang="en-US" sz="2799" b="1" dirty="0">
                <a:solidFill>
                  <a:schemeClr val="tx1">
                    <a:lumMod val="10000"/>
                  </a:schemeClr>
                </a:solidFill>
                <a:latin typeface="+mn-lt"/>
                <a:ea typeface="+mn-ea"/>
                <a:cs typeface="+mn-ea"/>
                <a:sym typeface="+mn-lt"/>
              </a:rPr>
              <a:t>安全生产定律和法则</a:t>
            </a:r>
          </a:p>
        </p:txBody>
      </p:sp>
      <p:sp>
        <p:nvSpPr>
          <p:cNvPr id="41" name="PA-文本框 19">
            <a:extLst>
              <a:ext uri="{FF2B5EF4-FFF2-40B4-BE49-F238E27FC236}">
                <a16:creationId xmlns:a16="http://schemas.microsoft.com/office/drawing/2014/main" id="{B3613974-0172-46BB-8F3F-8269DFC9F9E5}"/>
              </a:ext>
            </a:extLst>
          </p:cNvPr>
          <p:cNvSpPr txBox="1">
            <a:spLocks noChangeArrowheads="1"/>
          </p:cNvSpPr>
          <p:nvPr>
            <p:custDataLst>
              <p:tags r:id="rId10"/>
            </p:custDataLst>
          </p:nvPr>
        </p:nvSpPr>
        <p:spPr bwMode="auto">
          <a:xfrm>
            <a:off x="8878001" y="4626150"/>
            <a:ext cx="2139076" cy="5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682">
              <a:defRPr/>
            </a:pPr>
            <a:r>
              <a:rPr lang="zh-CN" altLang="en-US" sz="2799" b="1" dirty="0">
                <a:solidFill>
                  <a:schemeClr val="tx1">
                    <a:lumMod val="10000"/>
                  </a:schemeClr>
                </a:solidFill>
                <a:latin typeface="+mn-lt"/>
                <a:ea typeface="+mn-ea"/>
                <a:cs typeface="+mn-ea"/>
                <a:sym typeface="+mn-lt"/>
              </a:rPr>
              <a:t>国家相关法律法规</a:t>
            </a:r>
          </a:p>
        </p:txBody>
      </p:sp>
      <p:sp>
        <p:nvSpPr>
          <p:cNvPr id="71" name="PA-文本框 70">
            <a:extLst>
              <a:ext uri="{FF2B5EF4-FFF2-40B4-BE49-F238E27FC236}">
                <a16:creationId xmlns:a16="http://schemas.microsoft.com/office/drawing/2014/main" id="{7A88D086-BEB4-411A-B769-1D5A619BA23C}"/>
              </a:ext>
            </a:extLst>
          </p:cNvPr>
          <p:cNvSpPr txBox="1"/>
          <p:nvPr>
            <p:custDataLst>
              <p:tags r:id="rId11"/>
            </p:custDataLst>
          </p:nvPr>
        </p:nvSpPr>
        <p:spPr>
          <a:xfrm>
            <a:off x="1583900" y="3114104"/>
            <a:ext cx="659156" cy="1015343"/>
          </a:xfrm>
          <a:prstGeom prst="rect">
            <a:avLst/>
          </a:prstGeom>
          <a:noFill/>
        </p:spPr>
        <p:txBody>
          <a:bodyPr wrap="none" rtlCol="0">
            <a:spAutoFit/>
          </a:bodyPr>
          <a:lstStyle/>
          <a:p>
            <a:pPr algn="ctr" defTabSz="1218682"/>
            <a:r>
              <a:rPr lang="en-US" altLang="zh-CN" sz="5998" b="1" dirty="0">
                <a:solidFill>
                  <a:srgbClr val="F0F0F0"/>
                </a:solidFill>
                <a:latin typeface="+mn-lt"/>
                <a:ea typeface="+mn-ea"/>
                <a:cs typeface="+mn-ea"/>
                <a:sym typeface="+mn-lt"/>
              </a:rPr>
              <a:t>1</a:t>
            </a:r>
            <a:endParaRPr lang="zh-CN" altLang="en-US" sz="5998" b="1" dirty="0">
              <a:solidFill>
                <a:srgbClr val="F0F0F0"/>
              </a:solidFill>
              <a:latin typeface="+mn-lt"/>
              <a:ea typeface="+mn-ea"/>
              <a:cs typeface="+mn-ea"/>
              <a:sym typeface="+mn-lt"/>
            </a:endParaRPr>
          </a:p>
        </p:txBody>
      </p:sp>
      <p:sp>
        <p:nvSpPr>
          <p:cNvPr id="72" name="PA-文本框 71">
            <a:extLst>
              <a:ext uri="{FF2B5EF4-FFF2-40B4-BE49-F238E27FC236}">
                <a16:creationId xmlns:a16="http://schemas.microsoft.com/office/drawing/2014/main" id="{689CC081-81DF-485F-A2AC-0E961A199ED3}"/>
              </a:ext>
            </a:extLst>
          </p:cNvPr>
          <p:cNvSpPr txBox="1"/>
          <p:nvPr>
            <p:custDataLst>
              <p:tags r:id="rId12"/>
            </p:custDataLst>
          </p:nvPr>
        </p:nvSpPr>
        <p:spPr>
          <a:xfrm>
            <a:off x="4181763" y="3114104"/>
            <a:ext cx="659155" cy="1015343"/>
          </a:xfrm>
          <a:prstGeom prst="rect">
            <a:avLst/>
          </a:prstGeom>
          <a:noFill/>
        </p:spPr>
        <p:txBody>
          <a:bodyPr wrap="none" rtlCol="0">
            <a:spAutoFit/>
          </a:bodyPr>
          <a:lstStyle/>
          <a:p>
            <a:pPr algn="ctr" defTabSz="1218682"/>
            <a:r>
              <a:rPr lang="en-US" altLang="zh-CN" sz="5998" b="1" dirty="0">
                <a:solidFill>
                  <a:srgbClr val="F0F0F0"/>
                </a:solidFill>
                <a:latin typeface="+mn-lt"/>
                <a:ea typeface="+mn-ea"/>
                <a:cs typeface="+mn-ea"/>
                <a:sym typeface="+mn-lt"/>
              </a:rPr>
              <a:t>2</a:t>
            </a:r>
            <a:endParaRPr lang="zh-CN" altLang="en-US" sz="5998" b="1" dirty="0">
              <a:solidFill>
                <a:srgbClr val="F0F0F0"/>
              </a:solidFill>
              <a:latin typeface="+mn-lt"/>
              <a:ea typeface="+mn-ea"/>
              <a:cs typeface="+mn-ea"/>
              <a:sym typeface="+mn-lt"/>
            </a:endParaRPr>
          </a:p>
        </p:txBody>
      </p:sp>
      <p:sp>
        <p:nvSpPr>
          <p:cNvPr id="73" name="PA-文本框 72">
            <a:extLst>
              <a:ext uri="{FF2B5EF4-FFF2-40B4-BE49-F238E27FC236}">
                <a16:creationId xmlns:a16="http://schemas.microsoft.com/office/drawing/2014/main" id="{23D0B454-6B08-4D81-9C97-8C2E480DE2F8}"/>
              </a:ext>
            </a:extLst>
          </p:cNvPr>
          <p:cNvSpPr txBox="1"/>
          <p:nvPr>
            <p:custDataLst>
              <p:tags r:id="rId13"/>
            </p:custDataLst>
          </p:nvPr>
        </p:nvSpPr>
        <p:spPr>
          <a:xfrm>
            <a:off x="6809865" y="3114104"/>
            <a:ext cx="659156" cy="1015343"/>
          </a:xfrm>
          <a:prstGeom prst="rect">
            <a:avLst/>
          </a:prstGeom>
          <a:noFill/>
        </p:spPr>
        <p:txBody>
          <a:bodyPr wrap="none" rtlCol="0">
            <a:spAutoFit/>
          </a:bodyPr>
          <a:lstStyle/>
          <a:p>
            <a:pPr algn="ctr" defTabSz="1218682"/>
            <a:r>
              <a:rPr lang="en-US" altLang="zh-CN" sz="5998" b="1" dirty="0">
                <a:solidFill>
                  <a:srgbClr val="F0F0F0"/>
                </a:solidFill>
                <a:latin typeface="+mn-lt"/>
                <a:ea typeface="+mn-ea"/>
                <a:cs typeface="+mn-ea"/>
                <a:sym typeface="+mn-lt"/>
              </a:rPr>
              <a:t>3</a:t>
            </a:r>
            <a:endParaRPr lang="zh-CN" altLang="en-US" sz="5998" b="1" dirty="0">
              <a:solidFill>
                <a:srgbClr val="F0F0F0"/>
              </a:solidFill>
              <a:latin typeface="+mn-lt"/>
              <a:ea typeface="+mn-ea"/>
              <a:cs typeface="+mn-ea"/>
              <a:sym typeface="+mn-lt"/>
            </a:endParaRPr>
          </a:p>
        </p:txBody>
      </p:sp>
      <p:sp>
        <p:nvSpPr>
          <p:cNvPr id="74" name="PA-文本框 73">
            <a:extLst>
              <a:ext uri="{FF2B5EF4-FFF2-40B4-BE49-F238E27FC236}">
                <a16:creationId xmlns:a16="http://schemas.microsoft.com/office/drawing/2014/main" id="{4D602478-E373-4F7F-85D6-436CD6F84FF0}"/>
              </a:ext>
            </a:extLst>
          </p:cNvPr>
          <p:cNvSpPr txBox="1"/>
          <p:nvPr>
            <p:custDataLst>
              <p:tags r:id="rId14"/>
            </p:custDataLst>
          </p:nvPr>
        </p:nvSpPr>
        <p:spPr>
          <a:xfrm>
            <a:off x="9643671" y="3114104"/>
            <a:ext cx="659155" cy="1015343"/>
          </a:xfrm>
          <a:prstGeom prst="rect">
            <a:avLst/>
          </a:prstGeom>
          <a:noFill/>
        </p:spPr>
        <p:txBody>
          <a:bodyPr wrap="none" rtlCol="0">
            <a:spAutoFit/>
          </a:bodyPr>
          <a:lstStyle/>
          <a:p>
            <a:pPr algn="ctr" defTabSz="1218682"/>
            <a:r>
              <a:rPr lang="en-US" altLang="zh-CN" sz="5998" b="1" dirty="0">
                <a:solidFill>
                  <a:srgbClr val="F0F0F0"/>
                </a:solidFill>
                <a:latin typeface="+mn-lt"/>
                <a:ea typeface="+mn-ea"/>
                <a:cs typeface="+mn-ea"/>
                <a:sym typeface="+mn-lt"/>
              </a:rPr>
              <a:t>4</a:t>
            </a:r>
            <a:endParaRPr lang="zh-CN" altLang="en-US" sz="5998" b="1" dirty="0">
              <a:solidFill>
                <a:srgbClr val="F0F0F0"/>
              </a:solidFill>
              <a:latin typeface="+mn-lt"/>
              <a:ea typeface="+mn-ea"/>
              <a:cs typeface="+mn-ea"/>
              <a:sym typeface="+mn-lt"/>
            </a:endParaRPr>
          </a:p>
        </p:txBody>
      </p:sp>
      <p:grpSp>
        <p:nvGrpSpPr>
          <p:cNvPr id="76" name="PA-组合 75">
            <a:extLst>
              <a:ext uri="{FF2B5EF4-FFF2-40B4-BE49-F238E27FC236}">
                <a16:creationId xmlns:a16="http://schemas.microsoft.com/office/drawing/2014/main" id="{0895CD34-2246-4B7F-AF07-8F25FA0F9998}"/>
              </a:ext>
            </a:extLst>
          </p:cNvPr>
          <p:cNvGrpSpPr/>
          <p:nvPr>
            <p:custDataLst>
              <p:tags r:id="rId15"/>
            </p:custDataLst>
          </p:nvPr>
        </p:nvGrpSpPr>
        <p:grpSpPr>
          <a:xfrm>
            <a:off x="4217930" y="1056644"/>
            <a:ext cx="3812834" cy="710482"/>
            <a:chOff x="4330908" y="1055717"/>
            <a:chExt cx="3814323" cy="710759"/>
          </a:xfrm>
        </p:grpSpPr>
        <p:sp>
          <p:nvSpPr>
            <p:cNvPr id="77" name="PA-文本框 58">
              <a:extLst>
                <a:ext uri="{FF2B5EF4-FFF2-40B4-BE49-F238E27FC236}">
                  <a16:creationId xmlns:a16="http://schemas.microsoft.com/office/drawing/2014/main" id="{C2EB698C-332A-458A-8DF6-6095DEBBA479}"/>
                </a:ext>
              </a:extLst>
            </p:cNvPr>
            <p:cNvSpPr txBox="1"/>
            <p:nvPr>
              <p:custDataLst>
                <p:tags r:id="rId16"/>
              </p:custDataLst>
            </p:nvPr>
          </p:nvSpPr>
          <p:spPr>
            <a:xfrm>
              <a:off x="4330908" y="1055717"/>
              <a:ext cx="1210588" cy="707886"/>
            </a:xfrm>
            <a:prstGeom prst="rect">
              <a:avLst/>
            </a:prstGeom>
            <a:noFill/>
          </p:spPr>
          <p:txBody>
            <a:bodyPr wrap="none" rtlCol="0">
              <a:spAutoFit/>
            </a:bodyPr>
            <a:lstStyle/>
            <a:p>
              <a:pPr algn="ctr" defTabSz="914034" fontAlgn="base">
                <a:spcBef>
                  <a:spcPct val="0"/>
                </a:spcBef>
                <a:spcAft>
                  <a:spcPct val="0"/>
                </a:spcAft>
                <a:defRPr/>
              </a:pPr>
              <a:r>
                <a:rPr lang="zh-CN" altLang="en-US" sz="3998" b="1" dirty="0">
                  <a:solidFill>
                    <a:srgbClr val="F0F0F0"/>
                  </a:solidFill>
                  <a:latin typeface="+mn-lt"/>
                  <a:ea typeface="+mn-ea"/>
                  <a:cs typeface="+mn-ea"/>
                  <a:sym typeface="+mn-lt"/>
                </a:rPr>
                <a:t>目录</a:t>
              </a:r>
            </a:p>
          </p:txBody>
        </p:sp>
        <p:sp>
          <p:nvSpPr>
            <p:cNvPr id="78" name="PA-文本框 58">
              <a:extLst>
                <a:ext uri="{FF2B5EF4-FFF2-40B4-BE49-F238E27FC236}">
                  <a16:creationId xmlns:a16="http://schemas.microsoft.com/office/drawing/2014/main" id="{135124C0-CBF4-41BF-B7EC-67032966AAA1}"/>
                </a:ext>
              </a:extLst>
            </p:cNvPr>
            <p:cNvSpPr txBox="1"/>
            <p:nvPr>
              <p:custDataLst>
                <p:tags r:id="rId17"/>
              </p:custDataLst>
            </p:nvPr>
          </p:nvSpPr>
          <p:spPr>
            <a:xfrm>
              <a:off x="5369028" y="1120021"/>
              <a:ext cx="2776203" cy="646455"/>
            </a:xfrm>
            <a:prstGeom prst="rect">
              <a:avLst/>
            </a:prstGeom>
            <a:noFill/>
          </p:spPr>
          <p:txBody>
            <a:bodyPr wrap="none" rtlCol="0">
              <a:spAutoFit/>
            </a:bodyPr>
            <a:lstStyle/>
            <a:p>
              <a:pPr algn="ctr" defTabSz="914034" fontAlgn="base">
                <a:spcBef>
                  <a:spcPct val="0"/>
                </a:spcBef>
                <a:spcAft>
                  <a:spcPct val="0"/>
                </a:spcAft>
                <a:defRPr/>
              </a:pPr>
              <a:r>
                <a:rPr lang="en-US" altLang="zh-CN" sz="3599" b="1" dirty="0">
                  <a:solidFill>
                    <a:srgbClr val="F0F0F0"/>
                  </a:solidFill>
                  <a:latin typeface="+mn-lt"/>
                  <a:ea typeface="+mn-ea"/>
                  <a:cs typeface="+mn-ea"/>
                  <a:sym typeface="+mn-lt"/>
                </a:rPr>
                <a:t>CONTENTS</a:t>
              </a:r>
              <a:endParaRPr lang="zh-CN" altLang="en-US" sz="3599" b="1" dirty="0">
                <a:solidFill>
                  <a:srgbClr val="F0F0F0"/>
                </a:solidFill>
                <a:latin typeface="+mn-lt"/>
                <a:ea typeface="+mn-ea"/>
                <a:cs typeface="+mn-ea"/>
                <a:sym typeface="+mn-lt"/>
              </a:endParaRPr>
            </a:p>
          </p:txBody>
        </p:sp>
        <p:sp>
          <p:nvSpPr>
            <p:cNvPr id="79" name="PA-矩形 78">
              <a:extLst>
                <a:ext uri="{FF2B5EF4-FFF2-40B4-BE49-F238E27FC236}">
                  <a16:creationId xmlns:a16="http://schemas.microsoft.com/office/drawing/2014/main" id="{AA62D1E2-A49E-4C64-8491-8032A030997E}"/>
                </a:ext>
              </a:extLst>
            </p:cNvPr>
            <p:cNvSpPr/>
            <p:nvPr>
              <p:custDataLst>
                <p:tags r:id="rId18"/>
              </p:custDataLst>
            </p:nvPr>
          </p:nvSpPr>
          <p:spPr bwMode="auto">
            <a:xfrm>
              <a:off x="4330908" y="1055717"/>
              <a:ext cx="3757611" cy="710635"/>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b="1">
                <a:solidFill>
                  <a:srgbClr val="595959"/>
                </a:solidFill>
                <a:latin typeface="+mn-lt"/>
                <a:ea typeface="+mn-ea"/>
                <a:cs typeface="+mn-ea"/>
                <a:sym typeface="+mn-lt"/>
              </a:endParaRPr>
            </a:p>
          </p:txBody>
        </p:sp>
      </p:grpSp>
    </p:spTree>
    <p:extLst>
      <p:ext uri="{BB962C8B-B14F-4D97-AF65-F5344CB8AC3E}">
        <p14:creationId xmlns:p14="http://schemas.microsoft.com/office/powerpoint/2010/main" val="3548054257"/>
      </p:ext>
    </p:extLst>
  </p:cSld>
  <p:clrMapOvr>
    <a:masterClrMapping/>
  </p:clrMapOvr>
  <p:transition spd="slow" advTm="4111">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A-圆角矩形 57">
            <a:extLst>
              <a:ext uri="{FF2B5EF4-FFF2-40B4-BE49-F238E27FC236}">
                <a16:creationId xmlns:a16="http://schemas.microsoft.com/office/drawing/2014/main" id="{FF01C7C9-21B4-4A21-B23E-E6C5391EC6C1}"/>
              </a:ext>
            </a:extLst>
          </p:cNvPr>
          <p:cNvSpPr/>
          <p:nvPr>
            <p:custDataLst>
              <p:tags r:id="rId2"/>
            </p:custDataLst>
          </p:nvPr>
        </p:nvSpPr>
        <p:spPr bwMode="auto">
          <a:xfrm>
            <a:off x="903959" y="1397258"/>
            <a:ext cx="476489" cy="476540"/>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2399" dirty="0">
                <a:solidFill>
                  <a:srgbClr val="F0F0F0"/>
                </a:solidFill>
                <a:latin typeface="+mn-lt"/>
                <a:ea typeface="+mn-ea"/>
                <a:cs typeface="+mn-ea"/>
                <a:sym typeface="+mn-lt"/>
              </a:rPr>
              <a:t>2</a:t>
            </a:r>
            <a:endParaRPr lang="zh-CN" altLang="en-US" sz="2399" dirty="0">
              <a:solidFill>
                <a:srgbClr val="F0F0F0"/>
              </a:solidFill>
              <a:latin typeface="+mn-lt"/>
              <a:ea typeface="+mn-ea"/>
              <a:cs typeface="+mn-ea"/>
              <a:sym typeface="+mn-lt"/>
            </a:endParaRPr>
          </a:p>
        </p:txBody>
      </p:sp>
      <p:sp>
        <p:nvSpPr>
          <p:cNvPr id="35" name="PA-矩形 83">
            <a:extLst>
              <a:ext uri="{FF2B5EF4-FFF2-40B4-BE49-F238E27FC236}">
                <a16:creationId xmlns:a16="http://schemas.microsoft.com/office/drawing/2014/main" id="{2F3059A6-76C8-4A62-96DE-734EC640B2C9}"/>
              </a:ext>
            </a:extLst>
          </p:cNvPr>
          <p:cNvSpPr>
            <a:spLocks noChangeArrowheads="1"/>
          </p:cNvSpPr>
          <p:nvPr>
            <p:custDataLst>
              <p:tags r:id="rId3"/>
            </p:custDataLst>
          </p:nvPr>
        </p:nvSpPr>
        <p:spPr bwMode="auto">
          <a:xfrm>
            <a:off x="2071698" y="2554103"/>
            <a:ext cx="3120938" cy="1273682"/>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机械强度不够</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绝缘强度不够</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起吊重物的绳索不合安全要求</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grpSp>
        <p:nvGrpSpPr>
          <p:cNvPr id="4" name="PA-组合 3">
            <a:extLst>
              <a:ext uri="{FF2B5EF4-FFF2-40B4-BE49-F238E27FC236}">
                <a16:creationId xmlns:a16="http://schemas.microsoft.com/office/drawing/2014/main" id="{D3D5F4D6-9D08-4904-896D-324B4DA99A04}"/>
              </a:ext>
            </a:extLst>
          </p:cNvPr>
          <p:cNvGrpSpPr/>
          <p:nvPr>
            <p:custDataLst>
              <p:tags r:id="rId4"/>
            </p:custDataLst>
          </p:nvPr>
        </p:nvGrpSpPr>
        <p:grpSpPr>
          <a:xfrm>
            <a:off x="1516009" y="1397258"/>
            <a:ext cx="8465856" cy="476598"/>
            <a:chOff x="1516600" y="1396464"/>
            <a:chExt cx="8469163" cy="476784"/>
          </a:xfrm>
          <a:solidFill>
            <a:schemeClr val="accent4"/>
          </a:solidFill>
        </p:grpSpPr>
        <p:sp>
          <p:nvSpPr>
            <p:cNvPr id="59" name="PA-圆角矩形 58">
              <a:extLst>
                <a:ext uri="{FF2B5EF4-FFF2-40B4-BE49-F238E27FC236}">
                  <a16:creationId xmlns:a16="http://schemas.microsoft.com/office/drawing/2014/main" id="{48C5F5E6-100F-4668-A1C2-B1C1B18EA8F6}"/>
                </a:ext>
              </a:extLst>
            </p:cNvPr>
            <p:cNvSpPr/>
            <p:nvPr>
              <p:custDataLst>
                <p:tags r:id="rId14"/>
              </p:custDataLst>
            </p:nvPr>
          </p:nvSpPr>
          <p:spPr bwMode="auto">
            <a:xfrm>
              <a:off x="1516600" y="1396464"/>
              <a:ext cx="8469163" cy="476726"/>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endParaRPr lang="zh-CN" altLang="en-US" sz="3199" dirty="0">
                <a:solidFill>
                  <a:srgbClr val="F0F0F0"/>
                </a:solidFill>
                <a:latin typeface="+mn-lt"/>
                <a:ea typeface="+mn-ea"/>
                <a:cs typeface="+mn-ea"/>
                <a:sym typeface="+mn-lt"/>
              </a:endParaRPr>
            </a:p>
          </p:txBody>
        </p:sp>
        <p:sp>
          <p:nvSpPr>
            <p:cNvPr id="9" name="PA-矩形 8">
              <a:extLst>
                <a:ext uri="{FF2B5EF4-FFF2-40B4-BE49-F238E27FC236}">
                  <a16:creationId xmlns:a16="http://schemas.microsoft.com/office/drawing/2014/main" id="{2AF2E0FE-1995-415A-8103-06DE61836A71}"/>
                </a:ext>
              </a:extLst>
            </p:cNvPr>
            <p:cNvSpPr/>
            <p:nvPr>
              <p:custDataLst>
                <p:tags r:id="rId15"/>
              </p:custDataLst>
            </p:nvPr>
          </p:nvSpPr>
          <p:spPr>
            <a:xfrm>
              <a:off x="1553910" y="1411711"/>
              <a:ext cx="4754547" cy="461537"/>
            </a:xfrm>
            <a:prstGeom prst="rect">
              <a:avLst/>
            </a:prstGeom>
            <a:solidFill>
              <a:schemeClr val="accent4"/>
            </a:solidFill>
          </p:spPr>
          <p:txBody>
            <a:bodyPr wrap="square">
              <a:spAutoFit/>
            </a:bodyPr>
            <a:lstStyle/>
            <a:p>
              <a:pPr defTabSz="1218682" eaLnBrk="0" hangingPunct="0"/>
              <a:r>
                <a:rPr lang="zh-CN" altLang="en-US" sz="2399" b="1" dirty="0">
                  <a:solidFill>
                    <a:srgbClr val="F0F0F0"/>
                  </a:solidFill>
                  <a:latin typeface="+mn-lt"/>
                  <a:ea typeface="+mn-ea"/>
                  <a:cs typeface="+mn-ea"/>
                  <a:sym typeface="+mn-lt"/>
                </a:rPr>
                <a:t>设备、设施、工具、附件有缺陷</a:t>
              </a:r>
            </a:p>
          </p:txBody>
        </p:sp>
      </p:grpSp>
      <p:sp>
        <p:nvSpPr>
          <p:cNvPr id="51" name="PA-矩形 83">
            <a:extLst>
              <a:ext uri="{FF2B5EF4-FFF2-40B4-BE49-F238E27FC236}">
                <a16:creationId xmlns:a16="http://schemas.microsoft.com/office/drawing/2014/main" id="{BCD2AB89-63F6-44E3-A6D6-F606CCAE9B0E}"/>
              </a:ext>
            </a:extLst>
          </p:cNvPr>
          <p:cNvSpPr>
            <a:spLocks noChangeArrowheads="1"/>
          </p:cNvSpPr>
          <p:nvPr>
            <p:custDataLst>
              <p:tags r:id="rId5"/>
            </p:custDataLst>
          </p:nvPr>
        </p:nvSpPr>
        <p:spPr bwMode="auto">
          <a:xfrm>
            <a:off x="6642725" y="2533917"/>
            <a:ext cx="3356249" cy="2159694"/>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通道门遮档视线</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制动装置有缺欠</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安全间距不够</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拦车网有缺欠</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工件有锋利毛刺、毛边</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设施上有锋利倒梭</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sp>
        <p:nvSpPr>
          <p:cNvPr id="3" name="PA-矩形 2">
            <a:extLst>
              <a:ext uri="{FF2B5EF4-FFF2-40B4-BE49-F238E27FC236}">
                <a16:creationId xmlns:a16="http://schemas.microsoft.com/office/drawing/2014/main" id="{1A59F723-4133-4DD0-908C-7D6B72479181}"/>
              </a:ext>
            </a:extLst>
          </p:cNvPr>
          <p:cNvSpPr/>
          <p:nvPr>
            <p:custDataLst>
              <p:tags r:id="rId6"/>
            </p:custDataLst>
          </p:nvPr>
        </p:nvSpPr>
        <p:spPr>
          <a:xfrm>
            <a:off x="2065661" y="2065813"/>
            <a:ext cx="3126975"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强度不够</a:t>
            </a:r>
          </a:p>
        </p:txBody>
      </p:sp>
      <p:sp>
        <p:nvSpPr>
          <p:cNvPr id="20" name="PA-矩形 19">
            <a:extLst>
              <a:ext uri="{FF2B5EF4-FFF2-40B4-BE49-F238E27FC236}">
                <a16:creationId xmlns:a16="http://schemas.microsoft.com/office/drawing/2014/main" id="{AD662F63-7052-42D0-841D-EDAF5584BCE3}"/>
              </a:ext>
            </a:extLst>
          </p:cNvPr>
          <p:cNvSpPr/>
          <p:nvPr>
            <p:custDataLst>
              <p:tags r:id="rId7"/>
            </p:custDataLst>
          </p:nvPr>
        </p:nvSpPr>
        <p:spPr>
          <a:xfrm>
            <a:off x="6748503" y="2065813"/>
            <a:ext cx="3126975"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结构不合安全要求</a:t>
            </a:r>
          </a:p>
        </p:txBody>
      </p:sp>
      <p:sp>
        <p:nvSpPr>
          <p:cNvPr id="21" name="PA-矩形 83">
            <a:extLst>
              <a:ext uri="{FF2B5EF4-FFF2-40B4-BE49-F238E27FC236}">
                <a16:creationId xmlns:a16="http://schemas.microsoft.com/office/drawing/2014/main" id="{950C9A92-1226-47F3-8DFA-FD04EC217C89}"/>
              </a:ext>
            </a:extLst>
          </p:cNvPr>
          <p:cNvSpPr>
            <a:spLocks noChangeArrowheads="1"/>
          </p:cNvSpPr>
          <p:nvPr>
            <p:custDataLst>
              <p:tags r:id="rId8"/>
            </p:custDataLst>
          </p:nvPr>
        </p:nvSpPr>
        <p:spPr bwMode="auto">
          <a:xfrm>
            <a:off x="2071698" y="4889690"/>
            <a:ext cx="3120938" cy="1273682"/>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设备失修</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地面不平</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保养不当、设备失灵</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sp>
        <p:nvSpPr>
          <p:cNvPr id="22" name="PA-矩形 83">
            <a:extLst>
              <a:ext uri="{FF2B5EF4-FFF2-40B4-BE49-F238E27FC236}">
                <a16:creationId xmlns:a16="http://schemas.microsoft.com/office/drawing/2014/main" id="{0313E28C-B82F-48A0-9D17-B2F1F5D7F69C}"/>
              </a:ext>
            </a:extLst>
          </p:cNvPr>
          <p:cNvSpPr>
            <a:spLocks noChangeArrowheads="1"/>
          </p:cNvSpPr>
          <p:nvPr>
            <p:custDataLst>
              <p:tags r:id="rId9"/>
            </p:custDataLst>
          </p:nvPr>
        </p:nvSpPr>
        <p:spPr bwMode="auto">
          <a:xfrm>
            <a:off x="6642726" y="5276046"/>
            <a:ext cx="3232752" cy="978345"/>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设备带“病”运转</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超负荷运转</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sp>
        <p:nvSpPr>
          <p:cNvPr id="23" name="PA-矩形 22">
            <a:extLst>
              <a:ext uri="{FF2B5EF4-FFF2-40B4-BE49-F238E27FC236}">
                <a16:creationId xmlns:a16="http://schemas.microsoft.com/office/drawing/2014/main" id="{4612164B-8E0F-46E8-BBDE-69F675465CE7}"/>
              </a:ext>
            </a:extLst>
          </p:cNvPr>
          <p:cNvSpPr/>
          <p:nvPr>
            <p:custDataLst>
              <p:tags r:id="rId10"/>
            </p:custDataLst>
          </p:nvPr>
        </p:nvSpPr>
        <p:spPr>
          <a:xfrm>
            <a:off x="2065661" y="4238407"/>
            <a:ext cx="3126975"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维修调整不良</a:t>
            </a:r>
          </a:p>
        </p:txBody>
      </p:sp>
      <p:sp>
        <p:nvSpPr>
          <p:cNvPr id="24" name="PA-矩形 23">
            <a:extLst>
              <a:ext uri="{FF2B5EF4-FFF2-40B4-BE49-F238E27FC236}">
                <a16:creationId xmlns:a16="http://schemas.microsoft.com/office/drawing/2014/main" id="{DB42AC2A-F8DB-4C3B-86CE-1DC0A4AE8D17}"/>
              </a:ext>
            </a:extLst>
          </p:cNvPr>
          <p:cNvSpPr/>
          <p:nvPr>
            <p:custDataLst>
              <p:tags r:id="rId11"/>
            </p:custDataLst>
          </p:nvPr>
        </p:nvSpPr>
        <p:spPr>
          <a:xfrm>
            <a:off x="6642725" y="4741588"/>
            <a:ext cx="4262398" cy="46153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设备在非正常状态下运行</a:t>
            </a:r>
          </a:p>
        </p:txBody>
      </p:sp>
      <p:sp>
        <p:nvSpPr>
          <p:cNvPr id="18" name="PA-文本框 16">
            <a:extLst>
              <a:ext uri="{FF2B5EF4-FFF2-40B4-BE49-F238E27FC236}">
                <a16:creationId xmlns:a16="http://schemas.microsoft.com/office/drawing/2014/main" id="{99A61EDA-BCA8-4FD7-BF72-69C4B5AC9F92}"/>
              </a:ext>
            </a:extLst>
          </p:cNvPr>
          <p:cNvSpPr txBox="1"/>
          <p:nvPr>
            <p:custDataLst>
              <p:tags r:id="rId12"/>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、不安全状态</a:t>
            </a:r>
          </a:p>
        </p:txBody>
      </p:sp>
      <p:sp>
        <p:nvSpPr>
          <p:cNvPr id="19" name="PA-燕尾箭头 18">
            <a:extLst>
              <a:ext uri="{FF2B5EF4-FFF2-40B4-BE49-F238E27FC236}">
                <a16:creationId xmlns:a16="http://schemas.microsoft.com/office/drawing/2014/main" id="{4290E380-2206-46B7-A722-A6F8DC28CE21}"/>
              </a:ext>
            </a:extLst>
          </p:cNvPr>
          <p:cNvSpPr/>
          <p:nvPr>
            <p:custDataLst>
              <p:tags r:id="rId13"/>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719524156"/>
      </p:ext>
    </p:extLst>
  </p:cSld>
  <p:clrMapOvr>
    <a:masterClrMapping/>
  </p:clrMapOvr>
  <p:transition spd="slow" advTm="6122">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A-圆角矩形 57">
            <a:extLst>
              <a:ext uri="{FF2B5EF4-FFF2-40B4-BE49-F238E27FC236}">
                <a16:creationId xmlns:a16="http://schemas.microsoft.com/office/drawing/2014/main" id="{FF01C7C9-21B4-4A21-B23E-E6C5391EC6C1}"/>
              </a:ext>
            </a:extLst>
          </p:cNvPr>
          <p:cNvSpPr/>
          <p:nvPr>
            <p:custDataLst>
              <p:tags r:id="rId2"/>
            </p:custDataLst>
          </p:nvPr>
        </p:nvSpPr>
        <p:spPr bwMode="auto">
          <a:xfrm>
            <a:off x="903959" y="2410784"/>
            <a:ext cx="476489" cy="476540"/>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2399" dirty="0">
                <a:solidFill>
                  <a:srgbClr val="F0F0F0"/>
                </a:solidFill>
                <a:latin typeface="+mn-lt"/>
                <a:ea typeface="+mn-ea"/>
                <a:cs typeface="+mn-ea"/>
                <a:sym typeface="+mn-lt"/>
              </a:rPr>
              <a:t>3</a:t>
            </a:r>
            <a:endParaRPr lang="zh-CN" altLang="en-US" sz="2399" dirty="0">
              <a:solidFill>
                <a:srgbClr val="F0F0F0"/>
              </a:solidFill>
              <a:latin typeface="+mn-lt"/>
              <a:ea typeface="+mn-ea"/>
              <a:cs typeface="+mn-ea"/>
              <a:sym typeface="+mn-lt"/>
            </a:endParaRPr>
          </a:p>
        </p:txBody>
      </p:sp>
      <p:sp>
        <p:nvSpPr>
          <p:cNvPr id="35" name="PA-矩形 83">
            <a:extLst>
              <a:ext uri="{FF2B5EF4-FFF2-40B4-BE49-F238E27FC236}">
                <a16:creationId xmlns:a16="http://schemas.microsoft.com/office/drawing/2014/main" id="{2F3059A6-76C8-4A62-96DE-734EC640B2C9}"/>
              </a:ext>
            </a:extLst>
          </p:cNvPr>
          <p:cNvSpPr>
            <a:spLocks noChangeArrowheads="1"/>
          </p:cNvSpPr>
          <p:nvPr>
            <p:custDataLst>
              <p:tags r:id="rId3"/>
            </p:custDataLst>
          </p:nvPr>
        </p:nvSpPr>
        <p:spPr bwMode="auto">
          <a:xfrm>
            <a:off x="1481382" y="3072256"/>
            <a:ext cx="3822839" cy="1477328"/>
          </a:xfrm>
          <a:prstGeom prst="rect">
            <a:avLst/>
          </a:prstGeom>
          <a:noFill/>
          <a:ln w="9525">
            <a:noFill/>
            <a:miter lim="800000"/>
          </a:ln>
        </p:spPr>
        <p:txBody>
          <a:bodyPr wrap="square">
            <a:spAutoFit/>
          </a:bodyPr>
          <a:lstStyle/>
          <a:p>
            <a:pPr marL="285636" indent="-285636" defTabSz="1218682" eaLnBrk="0" hangingPunct="0">
              <a:lnSpc>
                <a:spcPct val="150000"/>
              </a:lnSpc>
              <a:buFont typeface="Wingdings" panose="05000000000000000000" pitchFamily="2" charset="2"/>
              <a:buChar char="l"/>
            </a:pPr>
            <a:r>
              <a:rPr lang="zh-CN" altLang="en-US" sz="2000" dirty="0">
                <a:solidFill>
                  <a:srgbClr val="2C2D34"/>
                </a:solidFill>
                <a:latin typeface="+mn-lt"/>
                <a:ea typeface="+mn-ea"/>
                <a:cs typeface="+mn-ea"/>
                <a:sym typeface="+mn-lt"/>
              </a:rPr>
              <a:t>所用的防护用品、用具不符合安全要求</a:t>
            </a:r>
            <a:endParaRPr lang="en-US" altLang="zh-CN" sz="2000" dirty="0">
              <a:solidFill>
                <a:srgbClr val="2C2D34"/>
              </a:solidFill>
              <a:latin typeface="+mn-lt"/>
              <a:ea typeface="+mn-ea"/>
              <a:cs typeface="+mn-ea"/>
              <a:sym typeface="+mn-lt"/>
            </a:endParaRPr>
          </a:p>
          <a:p>
            <a:pPr marL="285636" indent="-285636" defTabSz="1218682" eaLnBrk="0" hangingPunct="0">
              <a:lnSpc>
                <a:spcPct val="150000"/>
              </a:lnSpc>
              <a:buFont typeface="Wingdings" panose="05000000000000000000" pitchFamily="2" charset="2"/>
              <a:buChar char="l"/>
            </a:pPr>
            <a:r>
              <a:rPr lang="zh-CN" altLang="en-US" sz="2000" dirty="0">
                <a:solidFill>
                  <a:srgbClr val="2C2D34"/>
                </a:solidFill>
                <a:latin typeface="+mn-lt"/>
                <a:ea typeface="+mn-ea"/>
                <a:cs typeface="+mn-ea"/>
                <a:sym typeface="+mn-lt"/>
              </a:rPr>
              <a:t>无个人防护用品、用具</a:t>
            </a:r>
          </a:p>
        </p:txBody>
      </p:sp>
      <p:grpSp>
        <p:nvGrpSpPr>
          <p:cNvPr id="3" name="PA-组合 2">
            <a:extLst>
              <a:ext uri="{FF2B5EF4-FFF2-40B4-BE49-F238E27FC236}">
                <a16:creationId xmlns:a16="http://schemas.microsoft.com/office/drawing/2014/main" id="{DFA8D3A0-86A8-43A9-9E03-44751A8CCC84}"/>
              </a:ext>
            </a:extLst>
          </p:cNvPr>
          <p:cNvGrpSpPr/>
          <p:nvPr>
            <p:custDataLst>
              <p:tags r:id="rId4"/>
            </p:custDataLst>
          </p:nvPr>
        </p:nvGrpSpPr>
        <p:grpSpPr>
          <a:xfrm>
            <a:off x="1516009" y="2410784"/>
            <a:ext cx="3788213" cy="476598"/>
            <a:chOff x="1516600" y="2410386"/>
            <a:chExt cx="3789693" cy="476784"/>
          </a:xfrm>
          <a:solidFill>
            <a:schemeClr val="accent4"/>
          </a:solidFill>
        </p:grpSpPr>
        <p:sp>
          <p:nvSpPr>
            <p:cNvPr id="59" name="PA-圆角矩形 58">
              <a:extLst>
                <a:ext uri="{FF2B5EF4-FFF2-40B4-BE49-F238E27FC236}">
                  <a16:creationId xmlns:a16="http://schemas.microsoft.com/office/drawing/2014/main" id="{48C5F5E6-100F-4668-A1C2-B1C1B18EA8F6}"/>
                </a:ext>
              </a:extLst>
            </p:cNvPr>
            <p:cNvSpPr/>
            <p:nvPr>
              <p:custDataLst>
                <p:tags r:id="rId8"/>
              </p:custDataLst>
            </p:nvPr>
          </p:nvSpPr>
          <p:spPr bwMode="auto">
            <a:xfrm>
              <a:off x="1516600" y="2410386"/>
              <a:ext cx="3789693" cy="476726"/>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endParaRPr lang="zh-CN" altLang="en-US" sz="3199" dirty="0">
                <a:solidFill>
                  <a:srgbClr val="F0F0F0"/>
                </a:solidFill>
                <a:latin typeface="+mn-lt"/>
                <a:ea typeface="+mn-ea"/>
                <a:cs typeface="+mn-ea"/>
                <a:sym typeface="+mn-lt"/>
              </a:endParaRPr>
            </a:p>
          </p:txBody>
        </p:sp>
        <p:sp>
          <p:nvSpPr>
            <p:cNvPr id="9" name="PA-矩形 8">
              <a:extLst>
                <a:ext uri="{FF2B5EF4-FFF2-40B4-BE49-F238E27FC236}">
                  <a16:creationId xmlns:a16="http://schemas.microsoft.com/office/drawing/2014/main" id="{2AF2E0FE-1995-415A-8103-06DE61836A71}"/>
                </a:ext>
              </a:extLst>
            </p:cNvPr>
            <p:cNvSpPr/>
            <p:nvPr>
              <p:custDataLst>
                <p:tags r:id="rId9"/>
              </p:custDataLst>
            </p:nvPr>
          </p:nvSpPr>
          <p:spPr>
            <a:xfrm>
              <a:off x="1553910" y="2425633"/>
              <a:ext cx="3608367" cy="461537"/>
            </a:xfrm>
            <a:prstGeom prst="rect">
              <a:avLst/>
            </a:prstGeom>
            <a:solidFill>
              <a:schemeClr val="accent4"/>
            </a:solidFill>
          </p:spPr>
          <p:txBody>
            <a:bodyPr wrap="square">
              <a:spAutoFit/>
            </a:bodyPr>
            <a:lstStyle/>
            <a:p>
              <a:pPr defTabSz="1218682" eaLnBrk="0" hangingPunct="0"/>
              <a:r>
                <a:rPr lang="zh-CN" altLang="en-US" sz="2399" b="1" dirty="0">
                  <a:solidFill>
                    <a:srgbClr val="F0F0F0"/>
                  </a:solidFill>
                  <a:latin typeface="+mn-lt"/>
                  <a:ea typeface="+mn-ea"/>
                  <a:cs typeface="+mn-ea"/>
                  <a:sym typeface="+mn-lt"/>
                </a:rPr>
                <a:t>个人防护用品用具</a:t>
              </a:r>
            </a:p>
          </p:txBody>
        </p:sp>
      </p:grpSp>
      <p:pic>
        <p:nvPicPr>
          <p:cNvPr id="25" name="PA-图片 1">
            <a:extLst>
              <a:ext uri="{FF2B5EF4-FFF2-40B4-BE49-F238E27FC236}">
                <a16:creationId xmlns:a16="http://schemas.microsoft.com/office/drawing/2014/main" id="{B3FDB3B0-DEF6-4167-BEB6-112FB518B3A2}"/>
              </a:ext>
            </a:extLst>
          </p:cNvPr>
          <p:cNvPicPr>
            <a:picLocks noChangeAspect="1"/>
          </p:cNvPicPr>
          <p:nvPr>
            <p:custDataLst>
              <p:tags r:id="rId5"/>
            </p:custDataLst>
          </p:nvPr>
        </p:nvPicPr>
        <p:blipFill>
          <a:blip r:embed="rId12"/>
          <a:srcRect/>
          <a:stretch>
            <a:fillRect/>
          </a:stretch>
        </p:blipFill>
        <p:spPr bwMode="auto">
          <a:xfrm>
            <a:off x="5341517" y="1963239"/>
            <a:ext cx="6000174" cy="4000110"/>
          </a:xfrm>
          <a:prstGeom prst="rect">
            <a:avLst/>
          </a:prstGeom>
          <a:noFill/>
          <a:ln w="9525">
            <a:noFill/>
            <a:miter lim="800000"/>
            <a:headEnd/>
            <a:tailEnd/>
          </a:ln>
        </p:spPr>
      </p:pic>
      <p:sp>
        <p:nvSpPr>
          <p:cNvPr id="12" name="PA-文本框 16">
            <a:extLst>
              <a:ext uri="{FF2B5EF4-FFF2-40B4-BE49-F238E27FC236}">
                <a16:creationId xmlns:a16="http://schemas.microsoft.com/office/drawing/2014/main" id="{16048024-6305-4EA5-B544-9DDF5372B184}"/>
              </a:ext>
            </a:extLst>
          </p:cNvPr>
          <p:cNvSpPr txBox="1"/>
          <p:nvPr>
            <p:custDataLst>
              <p:tags r:id="rId6"/>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、不安全状态</a:t>
            </a:r>
          </a:p>
        </p:txBody>
      </p:sp>
      <p:sp>
        <p:nvSpPr>
          <p:cNvPr id="13" name="PA-燕尾箭头 12">
            <a:extLst>
              <a:ext uri="{FF2B5EF4-FFF2-40B4-BE49-F238E27FC236}">
                <a16:creationId xmlns:a16="http://schemas.microsoft.com/office/drawing/2014/main" id="{81A56A2B-CC87-42BA-AEDA-419C84047C09}"/>
              </a:ext>
            </a:extLst>
          </p:cNvPr>
          <p:cNvSpPr/>
          <p:nvPr>
            <p:custDataLst>
              <p:tags r:id="rId7"/>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981879830"/>
      </p:ext>
    </p:extLst>
  </p:cSld>
  <p:clrMapOvr>
    <a:masterClrMapping/>
  </p:clrMapOvr>
  <p:transition spd="slow" advTm="6122">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A-圆角矩形 57">
            <a:extLst>
              <a:ext uri="{FF2B5EF4-FFF2-40B4-BE49-F238E27FC236}">
                <a16:creationId xmlns:a16="http://schemas.microsoft.com/office/drawing/2014/main" id="{FF01C7C9-21B4-4A21-B23E-E6C5391EC6C1}"/>
              </a:ext>
            </a:extLst>
          </p:cNvPr>
          <p:cNvSpPr/>
          <p:nvPr>
            <p:custDataLst>
              <p:tags r:id="rId2"/>
            </p:custDataLst>
          </p:nvPr>
        </p:nvSpPr>
        <p:spPr bwMode="auto">
          <a:xfrm>
            <a:off x="903959" y="1397258"/>
            <a:ext cx="476489" cy="476540"/>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2399" dirty="0">
                <a:solidFill>
                  <a:srgbClr val="F0F0F0"/>
                </a:solidFill>
                <a:latin typeface="+mn-lt"/>
                <a:ea typeface="+mn-ea"/>
                <a:cs typeface="+mn-ea"/>
                <a:sym typeface="+mn-lt"/>
              </a:rPr>
              <a:t>4</a:t>
            </a:r>
            <a:endParaRPr lang="zh-CN" altLang="en-US" sz="2399" dirty="0">
              <a:solidFill>
                <a:srgbClr val="F0F0F0"/>
              </a:solidFill>
              <a:latin typeface="+mn-lt"/>
              <a:ea typeface="+mn-ea"/>
              <a:cs typeface="+mn-ea"/>
              <a:sym typeface="+mn-lt"/>
            </a:endParaRPr>
          </a:p>
        </p:txBody>
      </p:sp>
      <p:sp>
        <p:nvSpPr>
          <p:cNvPr id="35" name="PA-矩形 83">
            <a:extLst>
              <a:ext uri="{FF2B5EF4-FFF2-40B4-BE49-F238E27FC236}">
                <a16:creationId xmlns:a16="http://schemas.microsoft.com/office/drawing/2014/main" id="{2F3059A6-76C8-4A62-96DE-734EC640B2C9}"/>
              </a:ext>
            </a:extLst>
          </p:cNvPr>
          <p:cNvSpPr>
            <a:spLocks noChangeArrowheads="1"/>
          </p:cNvSpPr>
          <p:nvPr>
            <p:custDataLst>
              <p:tags r:id="rId3"/>
            </p:custDataLst>
          </p:nvPr>
        </p:nvSpPr>
        <p:spPr bwMode="auto">
          <a:xfrm>
            <a:off x="1559342" y="2554103"/>
            <a:ext cx="3797989" cy="2159694"/>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无通风</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通风系统效率低</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风流短路</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停电停风时放炮作业</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瓦斯排放未达到安全浓度放炮作业</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瓦斯超限</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grpSp>
        <p:nvGrpSpPr>
          <p:cNvPr id="4" name="PA-组合 3">
            <a:extLst>
              <a:ext uri="{FF2B5EF4-FFF2-40B4-BE49-F238E27FC236}">
                <a16:creationId xmlns:a16="http://schemas.microsoft.com/office/drawing/2014/main" id="{7C35F1AD-1E3F-47DF-AE03-142BD60549E0}"/>
              </a:ext>
            </a:extLst>
          </p:cNvPr>
          <p:cNvGrpSpPr/>
          <p:nvPr>
            <p:custDataLst>
              <p:tags r:id="rId4"/>
            </p:custDataLst>
          </p:nvPr>
        </p:nvGrpSpPr>
        <p:grpSpPr>
          <a:xfrm>
            <a:off x="1516009" y="1397258"/>
            <a:ext cx="8465856" cy="530389"/>
            <a:chOff x="1516600" y="1396464"/>
            <a:chExt cx="8469163" cy="530596"/>
          </a:xfrm>
          <a:solidFill>
            <a:schemeClr val="accent4"/>
          </a:solidFill>
        </p:grpSpPr>
        <p:sp>
          <p:nvSpPr>
            <p:cNvPr id="59" name="PA-圆角矩形 58">
              <a:extLst>
                <a:ext uri="{FF2B5EF4-FFF2-40B4-BE49-F238E27FC236}">
                  <a16:creationId xmlns:a16="http://schemas.microsoft.com/office/drawing/2014/main" id="{48C5F5E6-100F-4668-A1C2-B1C1B18EA8F6}"/>
                </a:ext>
              </a:extLst>
            </p:cNvPr>
            <p:cNvSpPr/>
            <p:nvPr>
              <p:custDataLst>
                <p:tags r:id="rId14"/>
              </p:custDataLst>
            </p:nvPr>
          </p:nvSpPr>
          <p:spPr bwMode="auto">
            <a:xfrm>
              <a:off x="1516600" y="1396464"/>
              <a:ext cx="8469163" cy="476726"/>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defTabSz="1218682"/>
              <a:endParaRPr lang="zh-CN" altLang="en-US" sz="3199" dirty="0">
                <a:solidFill>
                  <a:srgbClr val="F0F0F0"/>
                </a:solidFill>
                <a:latin typeface="+mn-lt"/>
                <a:ea typeface="+mn-ea"/>
                <a:cs typeface="+mn-ea"/>
                <a:sym typeface="+mn-lt"/>
              </a:endParaRPr>
            </a:p>
          </p:txBody>
        </p:sp>
        <p:sp>
          <p:nvSpPr>
            <p:cNvPr id="9" name="PA-矩形 8">
              <a:extLst>
                <a:ext uri="{FF2B5EF4-FFF2-40B4-BE49-F238E27FC236}">
                  <a16:creationId xmlns:a16="http://schemas.microsoft.com/office/drawing/2014/main" id="{2AF2E0FE-1995-415A-8103-06DE61836A71}"/>
                </a:ext>
              </a:extLst>
            </p:cNvPr>
            <p:cNvSpPr/>
            <p:nvPr>
              <p:custDataLst>
                <p:tags r:id="rId15"/>
              </p:custDataLst>
            </p:nvPr>
          </p:nvSpPr>
          <p:spPr>
            <a:xfrm>
              <a:off x="1553910" y="1465523"/>
              <a:ext cx="4754547" cy="461537"/>
            </a:xfrm>
            <a:prstGeom prst="rect">
              <a:avLst/>
            </a:prstGeom>
            <a:solidFill>
              <a:schemeClr val="accent4"/>
            </a:solidFill>
          </p:spPr>
          <p:txBody>
            <a:bodyPr wrap="square">
              <a:spAutoFit/>
            </a:bodyPr>
            <a:lstStyle/>
            <a:p>
              <a:pPr defTabSz="1218682" eaLnBrk="0" hangingPunct="0"/>
              <a:r>
                <a:rPr lang="zh-CN" altLang="en-US" sz="2399" b="1" dirty="0">
                  <a:solidFill>
                    <a:srgbClr val="F0F0F0"/>
                  </a:solidFill>
                  <a:latin typeface="+mn-lt"/>
                  <a:ea typeface="+mn-ea"/>
                  <a:cs typeface="+mn-ea"/>
                  <a:sym typeface="+mn-lt"/>
                </a:rPr>
                <a:t>生产（施工）场地环境不良</a:t>
              </a:r>
            </a:p>
          </p:txBody>
        </p:sp>
      </p:grpSp>
      <p:sp>
        <p:nvSpPr>
          <p:cNvPr id="51" name="PA-矩形 83">
            <a:extLst>
              <a:ext uri="{FF2B5EF4-FFF2-40B4-BE49-F238E27FC236}">
                <a16:creationId xmlns:a16="http://schemas.microsoft.com/office/drawing/2014/main" id="{BCD2AB89-63F6-44E3-A6D6-F606CCAE9B0E}"/>
              </a:ext>
            </a:extLst>
          </p:cNvPr>
          <p:cNvSpPr>
            <a:spLocks noChangeArrowheads="1"/>
          </p:cNvSpPr>
          <p:nvPr>
            <p:custDataLst>
              <p:tags r:id="rId5"/>
            </p:custDataLst>
          </p:nvPr>
        </p:nvSpPr>
        <p:spPr bwMode="auto">
          <a:xfrm>
            <a:off x="5964871" y="2533917"/>
            <a:ext cx="3989934" cy="1273682"/>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工具、制品、材料堆放不安全</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采伐时，未开“安全道”</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迎门树、坐殿树、搭挂树未作处理</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其它</a:t>
            </a:r>
          </a:p>
        </p:txBody>
      </p:sp>
      <p:sp>
        <p:nvSpPr>
          <p:cNvPr id="3" name="PA-矩形 2">
            <a:extLst>
              <a:ext uri="{FF2B5EF4-FFF2-40B4-BE49-F238E27FC236}">
                <a16:creationId xmlns:a16="http://schemas.microsoft.com/office/drawing/2014/main" id="{1A59F723-4133-4DD0-908C-7D6B72479181}"/>
              </a:ext>
            </a:extLst>
          </p:cNvPr>
          <p:cNvSpPr/>
          <p:nvPr>
            <p:custDataLst>
              <p:tags r:id="rId6"/>
            </p:custDataLst>
          </p:nvPr>
        </p:nvSpPr>
        <p:spPr>
          <a:xfrm>
            <a:off x="1553304" y="2065813"/>
            <a:ext cx="3598459"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通风不良</a:t>
            </a:r>
          </a:p>
        </p:txBody>
      </p:sp>
      <p:sp>
        <p:nvSpPr>
          <p:cNvPr id="20" name="PA-矩形 19">
            <a:extLst>
              <a:ext uri="{FF2B5EF4-FFF2-40B4-BE49-F238E27FC236}">
                <a16:creationId xmlns:a16="http://schemas.microsoft.com/office/drawing/2014/main" id="{AD662F63-7052-42D0-841D-EDAF5584BCE3}"/>
              </a:ext>
            </a:extLst>
          </p:cNvPr>
          <p:cNvSpPr/>
          <p:nvPr>
            <p:custDataLst>
              <p:tags r:id="rId7"/>
            </p:custDataLst>
          </p:nvPr>
        </p:nvSpPr>
        <p:spPr>
          <a:xfrm>
            <a:off x="6070648" y="2065813"/>
            <a:ext cx="3717371"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作业场地杂乱</a:t>
            </a:r>
          </a:p>
        </p:txBody>
      </p:sp>
      <p:sp>
        <p:nvSpPr>
          <p:cNvPr id="21" name="PA-矩形 83">
            <a:extLst>
              <a:ext uri="{FF2B5EF4-FFF2-40B4-BE49-F238E27FC236}">
                <a16:creationId xmlns:a16="http://schemas.microsoft.com/office/drawing/2014/main" id="{950C9A92-1226-47F3-8DFA-FD04EC217C89}"/>
              </a:ext>
            </a:extLst>
          </p:cNvPr>
          <p:cNvSpPr>
            <a:spLocks noChangeArrowheads="1"/>
          </p:cNvSpPr>
          <p:nvPr>
            <p:custDataLst>
              <p:tags r:id="rId8"/>
            </p:custDataLst>
          </p:nvPr>
        </p:nvSpPr>
        <p:spPr bwMode="auto">
          <a:xfrm>
            <a:off x="1559342" y="5296232"/>
            <a:ext cx="3120938" cy="978345"/>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照度不足</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作业场地烟雾尘弥漫视物不清</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光线过强</a:t>
            </a:r>
          </a:p>
        </p:txBody>
      </p:sp>
      <p:sp>
        <p:nvSpPr>
          <p:cNvPr id="23" name="PA-矩形 22">
            <a:extLst>
              <a:ext uri="{FF2B5EF4-FFF2-40B4-BE49-F238E27FC236}">
                <a16:creationId xmlns:a16="http://schemas.microsoft.com/office/drawing/2014/main" id="{4612164B-8E0F-46E8-BBDE-69F675465CE7}"/>
              </a:ext>
            </a:extLst>
          </p:cNvPr>
          <p:cNvSpPr/>
          <p:nvPr>
            <p:custDataLst>
              <p:tags r:id="rId9"/>
            </p:custDataLst>
          </p:nvPr>
        </p:nvSpPr>
        <p:spPr>
          <a:xfrm>
            <a:off x="1553304" y="4834875"/>
            <a:ext cx="3598459"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照明光线不良</a:t>
            </a:r>
          </a:p>
        </p:txBody>
      </p:sp>
      <p:sp>
        <p:nvSpPr>
          <p:cNvPr id="26" name="PA-矩形 25">
            <a:extLst>
              <a:ext uri="{FF2B5EF4-FFF2-40B4-BE49-F238E27FC236}">
                <a16:creationId xmlns:a16="http://schemas.microsoft.com/office/drawing/2014/main" id="{79BC1508-047D-439B-B147-E74BC3296737}"/>
              </a:ext>
            </a:extLst>
          </p:cNvPr>
          <p:cNvSpPr/>
          <p:nvPr>
            <p:custDataLst>
              <p:tags r:id="rId10"/>
            </p:custDataLst>
          </p:nvPr>
        </p:nvSpPr>
        <p:spPr>
          <a:xfrm>
            <a:off x="6070648" y="4073549"/>
            <a:ext cx="3717371" cy="461357"/>
          </a:xfrm>
          <a:prstGeom prst="rect">
            <a:avLst/>
          </a:prstGeom>
          <a:noFill/>
        </p:spPr>
        <p:txBody>
          <a:bodyPr wrap="square">
            <a:spAutoFit/>
          </a:bodyPr>
          <a:lstStyle/>
          <a:p>
            <a:pPr algn="ctr" defTabSz="1218682" eaLnBrk="0" hangingPunct="0"/>
            <a:r>
              <a:rPr lang="zh-CN" altLang="en-US" sz="2399" b="1" dirty="0">
                <a:solidFill>
                  <a:schemeClr val="tx1">
                    <a:lumMod val="10000"/>
                  </a:schemeClr>
                </a:solidFill>
                <a:latin typeface="+mn-lt"/>
                <a:ea typeface="+mn-ea"/>
                <a:cs typeface="+mn-ea"/>
                <a:sym typeface="+mn-lt"/>
              </a:rPr>
              <a:t>其他</a:t>
            </a:r>
          </a:p>
        </p:txBody>
      </p:sp>
      <p:sp>
        <p:nvSpPr>
          <p:cNvPr id="27" name="PA-矩形 83">
            <a:extLst>
              <a:ext uri="{FF2B5EF4-FFF2-40B4-BE49-F238E27FC236}">
                <a16:creationId xmlns:a16="http://schemas.microsoft.com/office/drawing/2014/main" id="{5185DB5F-1FCF-47A5-89BE-59B6762B0287}"/>
              </a:ext>
            </a:extLst>
          </p:cNvPr>
          <p:cNvSpPr>
            <a:spLocks noChangeArrowheads="1"/>
          </p:cNvSpPr>
          <p:nvPr>
            <p:custDataLst>
              <p:tags r:id="rId11"/>
            </p:custDataLst>
          </p:nvPr>
        </p:nvSpPr>
        <p:spPr bwMode="auto">
          <a:xfrm>
            <a:off x="5964871" y="4557689"/>
            <a:ext cx="3989934" cy="1864357"/>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作业场所狭窄</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操作工序设计或配置不安全</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交通线路的配置不安全</a:t>
            </a:r>
            <a:endParaRPr lang="en-US" altLang="zh-CN" sz="1599"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地面有油或其它液体</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冰雪覆盖</a:t>
            </a:r>
          </a:p>
          <a:p>
            <a:pPr marL="285636" indent="-285636" defTabSz="1218682" eaLnBrk="0" hangingPunct="0">
              <a:lnSpc>
                <a:spcPct val="120000"/>
              </a:lnSpc>
              <a:buFont typeface="Wingdings" panose="05000000000000000000" pitchFamily="2" charset="2"/>
              <a:buChar char="l"/>
            </a:pPr>
            <a:r>
              <a:rPr lang="zh-CN" altLang="en-US" sz="1599" dirty="0">
                <a:solidFill>
                  <a:srgbClr val="2C2D34"/>
                </a:solidFill>
                <a:latin typeface="+mn-lt"/>
                <a:ea typeface="+mn-ea"/>
                <a:cs typeface="+mn-ea"/>
                <a:sym typeface="+mn-lt"/>
              </a:rPr>
              <a:t>地面有其它易滑物</a:t>
            </a:r>
          </a:p>
        </p:txBody>
      </p:sp>
      <p:sp>
        <p:nvSpPr>
          <p:cNvPr id="18" name="PA-文本框 16">
            <a:extLst>
              <a:ext uri="{FF2B5EF4-FFF2-40B4-BE49-F238E27FC236}">
                <a16:creationId xmlns:a16="http://schemas.microsoft.com/office/drawing/2014/main" id="{19EE77AC-B193-48E4-A31F-6362D2D7EDF4}"/>
              </a:ext>
            </a:extLst>
          </p:cNvPr>
          <p:cNvSpPr txBox="1"/>
          <p:nvPr>
            <p:custDataLst>
              <p:tags r:id="rId12"/>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、不安全状态</a:t>
            </a:r>
          </a:p>
        </p:txBody>
      </p:sp>
      <p:sp>
        <p:nvSpPr>
          <p:cNvPr id="19" name="PA-燕尾箭头 18">
            <a:extLst>
              <a:ext uri="{FF2B5EF4-FFF2-40B4-BE49-F238E27FC236}">
                <a16:creationId xmlns:a16="http://schemas.microsoft.com/office/drawing/2014/main" id="{A260EB0B-BB54-4520-87E0-2C6A0B88CC36}"/>
              </a:ext>
            </a:extLst>
          </p:cNvPr>
          <p:cNvSpPr/>
          <p:nvPr>
            <p:custDataLst>
              <p:tags r:id="rId13"/>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405758039"/>
      </p:ext>
    </p:extLst>
  </p:cSld>
  <p:clrMapOvr>
    <a:masterClrMapping/>
  </p:clrMapOvr>
  <p:transition spd="slow" advTm="6122">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id="{1A53B070-B917-4107-A964-3C5526CE7417}"/>
              </a:ext>
            </a:extLst>
          </p:cNvPr>
          <p:cNvGrpSpPr/>
          <p:nvPr>
            <p:custDataLst>
              <p:tags r:id="rId2"/>
            </p:custDataLst>
          </p:nvPr>
        </p:nvGrpSpPr>
        <p:grpSpPr>
          <a:xfrm>
            <a:off x="914044" y="1481644"/>
            <a:ext cx="6489504" cy="471930"/>
            <a:chOff x="914400" y="1480883"/>
            <a:chExt cx="6492039" cy="472114"/>
          </a:xfrm>
          <a:solidFill>
            <a:schemeClr val="accent4"/>
          </a:solidFill>
        </p:grpSpPr>
        <p:sp>
          <p:nvSpPr>
            <p:cNvPr id="19" name="PA-矩形 7">
              <a:extLst>
                <a:ext uri="{FF2B5EF4-FFF2-40B4-BE49-F238E27FC236}">
                  <a16:creationId xmlns:a16="http://schemas.microsoft.com/office/drawing/2014/main" id="{F044B90C-EE64-4EE0-A6F8-1631AAA716C8}"/>
                </a:ext>
              </a:extLst>
            </p:cNvPr>
            <p:cNvSpPr>
              <a:spLocks noChangeArrowheads="1"/>
            </p:cNvSpPr>
            <p:nvPr>
              <p:custDataLst>
                <p:tags r:id="rId8"/>
              </p:custDataLst>
            </p:nvPr>
          </p:nvSpPr>
          <p:spPr bwMode="auto">
            <a:xfrm>
              <a:off x="914400" y="1480883"/>
              <a:ext cx="6492039"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0" name="PA-矩形 2">
              <a:extLst>
                <a:ext uri="{FF2B5EF4-FFF2-40B4-BE49-F238E27FC236}">
                  <a16:creationId xmlns:a16="http://schemas.microsoft.com/office/drawing/2014/main" id="{BDFDAAD3-9124-4F84-8868-43ED3952FE45}"/>
                </a:ext>
              </a:extLst>
            </p:cNvPr>
            <p:cNvSpPr>
              <a:spLocks noChangeArrowheads="1"/>
            </p:cNvSpPr>
            <p:nvPr>
              <p:custDataLst>
                <p:tags r:id="rId9"/>
              </p:custDataLst>
            </p:nvPr>
          </p:nvSpPr>
          <p:spPr bwMode="auto">
            <a:xfrm>
              <a:off x="1822548" y="1496050"/>
              <a:ext cx="5211937"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操作错误，忽视安全，忽视警告</a:t>
              </a:r>
            </a:p>
          </p:txBody>
        </p:sp>
      </p:grpSp>
      <p:sp>
        <p:nvSpPr>
          <p:cNvPr id="23" name="PA-圆角矩形 22">
            <a:extLst>
              <a:ext uri="{FF2B5EF4-FFF2-40B4-BE49-F238E27FC236}">
                <a16:creationId xmlns:a16="http://schemas.microsoft.com/office/drawing/2014/main" id="{8B1904CC-113B-496A-BFA6-395750609394}"/>
              </a:ext>
            </a:extLst>
          </p:cNvPr>
          <p:cNvSpPr/>
          <p:nvPr>
            <p:custDataLst>
              <p:tags r:id="rId3"/>
            </p:custDataLst>
          </p:nvPr>
        </p:nvSpPr>
        <p:spPr bwMode="auto">
          <a:xfrm>
            <a:off x="1112424" y="1362637"/>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1</a:t>
            </a:r>
            <a:endParaRPr lang="zh-CN" altLang="en-US" sz="3599" dirty="0">
              <a:solidFill>
                <a:srgbClr val="F0F0F0"/>
              </a:solidFill>
              <a:latin typeface="+mn-lt"/>
              <a:ea typeface="+mn-ea"/>
              <a:cs typeface="+mn-ea"/>
              <a:sym typeface="+mn-lt"/>
            </a:endParaRPr>
          </a:p>
        </p:txBody>
      </p:sp>
      <p:sp>
        <p:nvSpPr>
          <p:cNvPr id="25" name="PA-矩形 20">
            <a:extLst>
              <a:ext uri="{FF2B5EF4-FFF2-40B4-BE49-F238E27FC236}">
                <a16:creationId xmlns:a16="http://schemas.microsoft.com/office/drawing/2014/main" id="{A18C4D69-1D43-4C34-B3BA-5E27EF1B35FF}"/>
              </a:ext>
            </a:extLst>
          </p:cNvPr>
          <p:cNvSpPr>
            <a:spLocks noChangeArrowheads="1"/>
          </p:cNvSpPr>
          <p:nvPr>
            <p:custDataLst>
              <p:tags r:id="rId4"/>
            </p:custDataLst>
          </p:nvPr>
        </p:nvSpPr>
        <p:spPr bwMode="auto">
          <a:xfrm>
            <a:off x="1165092" y="2342008"/>
            <a:ext cx="5592153" cy="4247317"/>
          </a:xfrm>
          <a:prstGeom prst="rect">
            <a:avLst/>
          </a:prstGeom>
          <a:noFill/>
          <a:ln w="9525">
            <a:noFill/>
            <a:miter lim="800000"/>
          </a:ln>
        </p:spPr>
        <p:txBody>
          <a:bodyPr>
            <a:spAutoFit/>
          </a:bodyPr>
          <a:lstStyle/>
          <a:p>
            <a:pPr marL="285636" indent="-285636" defTabSz="1218682" eaLnBrk="0" hangingPunct="0">
              <a:lnSpc>
                <a:spcPct val="150000"/>
              </a:lnSpc>
              <a:buFont typeface="Wingdings" panose="05000000000000000000" pitchFamily="2" charset="2"/>
              <a:buChar char="Ø"/>
            </a:pPr>
            <a:r>
              <a:rPr lang="zh-CN" altLang="en-US" sz="2000" b="1" dirty="0">
                <a:solidFill>
                  <a:srgbClr val="2C2D34"/>
                </a:solidFill>
                <a:latin typeface="+mn-lt"/>
                <a:ea typeface="+mn-ea"/>
                <a:cs typeface="+mn-ea"/>
                <a:sym typeface="+mn-lt"/>
              </a:rPr>
              <a:t>未经许可开动、关停、移动机器</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开动、关停机器时未给信号</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开关未锁紧，造成意外转动、通电或泄漏等</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忘记关闭设备</a:t>
            </a:r>
          </a:p>
          <a:p>
            <a:pPr marL="285636" indent="-285636" defTabSz="1218682" eaLnBrk="0" hangingPunct="0">
              <a:lnSpc>
                <a:spcPct val="150000"/>
              </a:lnSpc>
              <a:buFont typeface="Wingdings" panose="05000000000000000000" pitchFamily="2" charset="2"/>
              <a:buChar char="Ø"/>
            </a:pPr>
            <a:r>
              <a:rPr lang="zh-CN" altLang="en-US" sz="2000" b="1" dirty="0">
                <a:solidFill>
                  <a:srgbClr val="2C2D34"/>
                </a:solidFill>
                <a:latin typeface="+mn-lt"/>
                <a:ea typeface="+mn-ea"/>
                <a:cs typeface="+mn-ea"/>
                <a:sym typeface="+mn-lt"/>
              </a:rPr>
              <a:t>忽视警告标志、警告信号</a:t>
            </a:r>
          </a:p>
          <a:p>
            <a:pPr marL="285636" indent="-285636" defTabSz="1218682" eaLnBrk="0" hangingPunct="0">
              <a:lnSpc>
                <a:spcPct val="150000"/>
              </a:lnSpc>
              <a:buFont typeface="Wingdings" panose="05000000000000000000" pitchFamily="2" charset="2"/>
              <a:buChar char="Ø"/>
            </a:pPr>
            <a:r>
              <a:rPr lang="zh-CN" altLang="en-US" sz="2000" b="1" dirty="0">
                <a:solidFill>
                  <a:srgbClr val="2C2D34"/>
                </a:solidFill>
                <a:latin typeface="+mn-lt"/>
                <a:ea typeface="+mn-ea"/>
                <a:cs typeface="+mn-ea"/>
                <a:sym typeface="+mn-lt"/>
              </a:rPr>
              <a:t>操作错误（指按钮、阀门、搬手、把柄等的操作）</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奔跑作业</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供料或送料速度过快</a:t>
            </a:r>
          </a:p>
        </p:txBody>
      </p:sp>
      <p:sp>
        <p:nvSpPr>
          <p:cNvPr id="26" name="PA-矩形 4">
            <a:extLst>
              <a:ext uri="{FF2B5EF4-FFF2-40B4-BE49-F238E27FC236}">
                <a16:creationId xmlns:a16="http://schemas.microsoft.com/office/drawing/2014/main" id="{D85236B6-B718-4BE1-84C4-5F690A5DAC7C}"/>
              </a:ext>
            </a:extLst>
          </p:cNvPr>
          <p:cNvSpPr>
            <a:spLocks noChangeArrowheads="1"/>
          </p:cNvSpPr>
          <p:nvPr>
            <p:custDataLst>
              <p:tags r:id="rId5"/>
            </p:custDataLst>
          </p:nvPr>
        </p:nvSpPr>
        <p:spPr bwMode="auto">
          <a:xfrm>
            <a:off x="7117626" y="2342008"/>
            <a:ext cx="3586335" cy="4247317"/>
          </a:xfrm>
          <a:prstGeom prst="rect">
            <a:avLst/>
          </a:prstGeom>
          <a:noFill/>
          <a:ln w="9525">
            <a:noFill/>
            <a:miter lim="800000"/>
          </a:ln>
        </p:spPr>
        <p:txBody>
          <a:bodyPr>
            <a:spAutoFit/>
          </a:bodyPr>
          <a:lstStyle/>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机械超速运转</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违章驾驶机动车</a:t>
            </a:r>
          </a:p>
          <a:p>
            <a:pPr marL="285636" indent="-285636" defTabSz="1218682" eaLnBrk="0" hangingPunct="0">
              <a:lnSpc>
                <a:spcPct val="150000"/>
              </a:lnSpc>
              <a:buFont typeface="Wingdings" panose="05000000000000000000" pitchFamily="2" charset="2"/>
              <a:buChar char="Ø"/>
            </a:pPr>
            <a:r>
              <a:rPr lang="zh-CN" altLang="en-US" sz="2000" b="1" dirty="0">
                <a:solidFill>
                  <a:srgbClr val="2C2D34"/>
                </a:solidFill>
                <a:latin typeface="+mn-lt"/>
                <a:ea typeface="+mn-ea"/>
                <a:cs typeface="+mn-ea"/>
                <a:sym typeface="+mn-lt"/>
              </a:rPr>
              <a:t>酒后作业</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客货混载</a:t>
            </a:r>
          </a:p>
          <a:p>
            <a:pPr marL="285636" indent="-285636" defTabSz="1218682" eaLnBrk="0" hangingPunct="0">
              <a:lnSpc>
                <a:spcPct val="150000"/>
              </a:lnSpc>
              <a:buFont typeface="Wingdings" panose="05000000000000000000" pitchFamily="2" charset="2"/>
              <a:buChar char="Ø"/>
            </a:pPr>
            <a:r>
              <a:rPr lang="zh-CN" altLang="en-US" sz="2000" b="1" dirty="0">
                <a:solidFill>
                  <a:srgbClr val="2C2D34"/>
                </a:solidFill>
                <a:latin typeface="+mn-lt"/>
                <a:ea typeface="+mn-ea"/>
                <a:cs typeface="+mn-ea"/>
                <a:sym typeface="+mn-lt"/>
              </a:rPr>
              <a:t>冲压机作业时，手伸进冲压模</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工件紧固不牢</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用压缩空气吹铁屑</a:t>
            </a:r>
          </a:p>
          <a:p>
            <a:pPr marL="285636" indent="-285636" defTabSz="1218682" eaLnBrk="0" hangingPunct="0">
              <a:lnSpc>
                <a:spcPct val="150000"/>
              </a:lnSpc>
              <a:buFont typeface="Wingdings" panose="05000000000000000000" pitchFamily="2" charset="2"/>
              <a:buChar char="Ø"/>
            </a:pPr>
            <a:r>
              <a:rPr lang="zh-CN" altLang="en-US" sz="2000" dirty="0">
                <a:solidFill>
                  <a:srgbClr val="2C2D34"/>
                </a:solidFill>
                <a:latin typeface="+mn-lt"/>
                <a:ea typeface="+mn-ea"/>
                <a:cs typeface="+mn-ea"/>
                <a:sym typeface="+mn-lt"/>
              </a:rPr>
              <a:t>其它</a:t>
            </a:r>
          </a:p>
        </p:txBody>
      </p:sp>
      <p:sp>
        <p:nvSpPr>
          <p:cNvPr id="12" name="PA-文本框 16">
            <a:extLst>
              <a:ext uri="{FF2B5EF4-FFF2-40B4-BE49-F238E27FC236}">
                <a16:creationId xmlns:a16="http://schemas.microsoft.com/office/drawing/2014/main" id="{27CEF975-08E4-48E2-92D5-7701C33D88CB}"/>
              </a:ext>
            </a:extLst>
          </p:cNvPr>
          <p:cNvSpPr txBox="1"/>
          <p:nvPr>
            <p:custDataLst>
              <p:tags r:id="rId6"/>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、不安全行为</a:t>
            </a:r>
          </a:p>
        </p:txBody>
      </p:sp>
      <p:sp>
        <p:nvSpPr>
          <p:cNvPr id="13" name="PA-燕尾箭头 12">
            <a:extLst>
              <a:ext uri="{FF2B5EF4-FFF2-40B4-BE49-F238E27FC236}">
                <a16:creationId xmlns:a16="http://schemas.microsoft.com/office/drawing/2014/main" id="{B62594D1-D434-4480-BF5A-66843C35D5CD}"/>
              </a:ext>
            </a:extLst>
          </p:cNvPr>
          <p:cNvSpPr/>
          <p:nvPr>
            <p:custDataLst>
              <p:tags r:id="rId7"/>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843615775"/>
      </p:ext>
    </p:extLst>
  </p:cSld>
  <p:clrMapOvr>
    <a:masterClrMapping/>
  </p:clrMapOvr>
  <p:transition spd="slow" advTm="6122">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id="{CB56FC4F-5D15-475C-BD65-B9201DC9E258}"/>
              </a:ext>
            </a:extLst>
          </p:cNvPr>
          <p:cNvGrpSpPr/>
          <p:nvPr>
            <p:custDataLst>
              <p:tags r:id="rId2"/>
            </p:custDataLst>
          </p:nvPr>
        </p:nvGrpSpPr>
        <p:grpSpPr>
          <a:xfrm>
            <a:off x="914044" y="1481644"/>
            <a:ext cx="6489504" cy="471930"/>
            <a:chOff x="914400" y="1480883"/>
            <a:chExt cx="6492039" cy="472114"/>
          </a:xfrm>
          <a:solidFill>
            <a:schemeClr val="accent4"/>
          </a:solidFill>
        </p:grpSpPr>
        <p:sp>
          <p:nvSpPr>
            <p:cNvPr id="19" name="PA-矩形 7">
              <a:extLst>
                <a:ext uri="{FF2B5EF4-FFF2-40B4-BE49-F238E27FC236}">
                  <a16:creationId xmlns:a16="http://schemas.microsoft.com/office/drawing/2014/main" id="{DBBAAC1B-3722-45BC-BB01-8FD36D1F9FAC}"/>
                </a:ext>
              </a:extLst>
            </p:cNvPr>
            <p:cNvSpPr>
              <a:spLocks noChangeArrowheads="1"/>
            </p:cNvSpPr>
            <p:nvPr>
              <p:custDataLst>
                <p:tags r:id="rId13"/>
              </p:custDataLst>
            </p:nvPr>
          </p:nvSpPr>
          <p:spPr bwMode="auto">
            <a:xfrm>
              <a:off x="914400" y="1480883"/>
              <a:ext cx="6492039"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0" name="PA-矩形 2">
              <a:extLst>
                <a:ext uri="{FF2B5EF4-FFF2-40B4-BE49-F238E27FC236}">
                  <a16:creationId xmlns:a16="http://schemas.microsoft.com/office/drawing/2014/main" id="{A08115E9-8906-4A71-9650-09F213A348E2}"/>
                </a:ext>
              </a:extLst>
            </p:cNvPr>
            <p:cNvSpPr>
              <a:spLocks noChangeArrowheads="1"/>
            </p:cNvSpPr>
            <p:nvPr>
              <p:custDataLst>
                <p:tags r:id="rId14"/>
              </p:custDataLst>
            </p:nvPr>
          </p:nvSpPr>
          <p:spPr bwMode="auto">
            <a:xfrm>
              <a:off x="1822548" y="1496050"/>
              <a:ext cx="5211937"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造成安全装置失效</a:t>
              </a:r>
            </a:p>
          </p:txBody>
        </p:sp>
      </p:grpSp>
      <p:sp>
        <p:nvSpPr>
          <p:cNvPr id="21" name="PA-圆角矩形 20">
            <a:extLst>
              <a:ext uri="{FF2B5EF4-FFF2-40B4-BE49-F238E27FC236}">
                <a16:creationId xmlns:a16="http://schemas.microsoft.com/office/drawing/2014/main" id="{092A38BE-DE1B-497B-A440-8CC8CE6A52BE}"/>
              </a:ext>
            </a:extLst>
          </p:cNvPr>
          <p:cNvSpPr/>
          <p:nvPr>
            <p:custDataLst>
              <p:tags r:id="rId3"/>
            </p:custDataLst>
          </p:nvPr>
        </p:nvSpPr>
        <p:spPr bwMode="auto">
          <a:xfrm>
            <a:off x="1112424" y="1362637"/>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2</a:t>
            </a:r>
            <a:endParaRPr lang="zh-CN" altLang="en-US" sz="3599" dirty="0">
              <a:solidFill>
                <a:srgbClr val="F0F0F0"/>
              </a:solidFill>
              <a:latin typeface="+mn-lt"/>
              <a:ea typeface="+mn-ea"/>
              <a:cs typeface="+mn-ea"/>
              <a:sym typeface="+mn-lt"/>
            </a:endParaRPr>
          </a:p>
        </p:txBody>
      </p:sp>
      <p:sp>
        <p:nvSpPr>
          <p:cNvPr id="28" name="PA-矩形 9">
            <a:extLst>
              <a:ext uri="{FF2B5EF4-FFF2-40B4-BE49-F238E27FC236}">
                <a16:creationId xmlns:a16="http://schemas.microsoft.com/office/drawing/2014/main" id="{E6090DBF-1C50-4E71-83EF-D333FABD91F7}"/>
              </a:ext>
            </a:extLst>
          </p:cNvPr>
          <p:cNvSpPr>
            <a:spLocks noChangeArrowheads="1"/>
          </p:cNvSpPr>
          <p:nvPr>
            <p:custDataLst>
              <p:tags r:id="rId4"/>
            </p:custDataLst>
          </p:nvPr>
        </p:nvSpPr>
        <p:spPr bwMode="auto">
          <a:xfrm>
            <a:off x="1070962" y="2182683"/>
            <a:ext cx="4798725" cy="1569660"/>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拆除了安全装置</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安全装置堵塞，失掉作用</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调整的错误造成安全装置失效</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其它</a:t>
            </a:r>
          </a:p>
        </p:txBody>
      </p:sp>
      <p:grpSp>
        <p:nvGrpSpPr>
          <p:cNvPr id="4" name="PA-组合 3">
            <a:extLst>
              <a:ext uri="{FF2B5EF4-FFF2-40B4-BE49-F238E27FC236}">
                <a16:creationId xmlns:a16="http://schemas.microsoft.com/office/drawing/2014/main" id="{D719025C-B68B-4E21-B839-FB30C657385A}"/>
              </a:ext>
            </a:extLst>
          </p:cNvPr>
          <p:cNvGrpSpPr/>
          <p:nvPr>
            <p:custDataLst>
              <p:tags r:id="rId5"/>
            </p:custDataLst>
          </p:nvPr>
        </p:nvGrpSpPr>
        <p:grpSpPr>
          <a:xfrm>
            <a:off x="914044" y="3887019"/>
            <a:ext cx="6489504" cy="471930"/>
            <a:chOff x="914400" y="3887198"/>
            <a:chExt cx="6492039" cy="472114"/>
          </a:xfrm>
          <a:solidFill>
            <a:schemeClr val="accent4"/>
          </a:solidFill>
        </p:grpSpPr>
        <p:sp>
          <p:nvSpPr>
            <p:cNvPr id="29" name="PA-矩形 7">
              <a:extLst>
                <a:ext uri="{FF2B5EF4-FFF2-40B4-BE49-F238E27FC236}">
                  <a16:creationId xmlns:a16="http://schemas.microsoft.com/office/drawing/2014/main" id="{944C4182-9C25-4C80-93A2-B1F1B3BA94A6}"/>
                </a:ext>
              </a:extLst>
            </p:cNvPr>
            <p:cNvSpPr>
              <a:spLocks noChangeArrowheads="1"/>
            </p:cNvSpPr>
            <p:nvPr>
              <p:custDataLst>
                <p:tags r:id="rId11"/>
              </p:custDataLst>
            </p:nvPr>
          </p:nvSpPr>
          <p:spPr bwMode="auto">
            <a:xfrm>
              <a:off x="914400" y="3887198"/>
              <a:ext cx="6492039"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0" name="PA-矩形 2">
              <a:extLst>
                <a:ext uri="{FF2B5EF4-FFF2-40B4-BE49-F238E27FC236}">
                  <a16:creationId xmlns:a16="http://schemas.microsoft.com/office/drawing/2014/main" id="{5A494258-4A53-4077-B174-A8CED0110131}"/>
                </a:ext>
              </a:extLst>
            </p:cNvPr>
            <p:cNvSpPr>
              <a:spLocks noChangeArrowheads="1"/>
            </p:cNvSpPr>
            <p:nvPr>
              <p:custDataLst>
                <p:tags r:id="rId12"/>
              </p:custDataLst>
            </p:nvPr>
          </p:nvSpPr>
          <p:spPr bwMode="auto">
            <a:xfrm>
              <a:off x="1769648" y="3902365"/>
              <a:ext cx="5211937"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使用不安全设备</a:t>
              </a:r>
            </a:p>
          </p:txBody>
        </p:sp>
      </p:grpSp>
      <p:sp>
        <p:nvSpPr>
          <p:cNvPr id="31" name="PA-圆角矩形 30">
            <a:extLst>
              <a:ext uri="{FF2B5EF4-FFF2-40B4-BE49-F238E27FC236}">
                <a16:creationId xmlns:a16="http://schemas.microsoft.com/office/drawing/2014/main" id="{B9A477D4-A68E-47BB-9185-B4F59B01F213}"/>
              </a:ext>
            </a:extLst>
          </p:cNvPr>
          <p:cNvSpPr/>
          <p:nvPr>
            <p:custDataLst>
              <p:tags r:id="rId6"/>
            </p:custDataLst>
          </p:nvPr>
        </p:nvSpPr>
        <p:spPr bwMode="auto">
          <a:xfrm>
            <a:off x="1112424" y="3768012"/>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3</a:t>
            </a:r>
            <a:endParaRPr lang="zh-CN" altLang="en-US" sz="3599" dirty="0">
              <a:solidFill>
                <a:srgbClr val="F0F0F0"/>
              </a:solidFill>
              <a:latin typeface="+mn-lt"/>
              <a:ea typeface="+mn-ea"/>
              <a:cs typeface="+mn-ea"/>
              <a:sym typeface="+mn-lt"/>
            </a:endParaRPr>
          </a:p>
        </p:txBody>
      </p:sp>
      <p:sp>
        <p:nvSpPr>
          <p:cNvPr id="32" name="PA-矩形 9">
            <a:extLst>
              <a:ext uri="{FF2B5EF4-FFF2-40B4-BE49-F238E27FC236}">
                <a16:creationId xmlns:a16="http://schemas.microsoft.com/office/drawing/2014/main" id="{571EB5BF-44BF-416E-BDFF-7B429D70D388}"/>
              </a:ext>
            </a:extLst>
          </p:cNvPr>
          <p:cNvSpPr>
            <a:spLocks noChangeArrowheads="1"/>
          </p:cNvSpPr>
          <p:nvPr>
            <p:custDataLst>
              <p:tags r:id="rId7"/>
            </p:custDataLst>
          </p:nvPr>
        </p:nvSpPr>
        <p:spPr bwMode="auto">
          <a:xfrm>
            <a:off x="1070962" y="4588059"/>
            <a:ext cx="4798725" cy="1200329"/>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临时使用不牢固的设施</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使用无安全装置的设备</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其它</a:t>
            </a:r>
          </a:p>
        </p:txBody>
      </p:sp>
      <p:pic>
        <p:nvPicPr>
          <p:cNvPr id="40" name="PA-图片 1">
            <a:extLst>
              <a:ext uri="{FF2B5EF4-FFF2-40B4-BE49-F238E27FC236}">
                <a16:creationId xmlns:a16="http://schemas.microsoft.com/office/drawing/2014/main" id="{F3CBB31F-F519-498D-A68A-EFCDD4B4BDB9}"/>
              </a:ext>
            </a:extLst>
          </p:cNvPr>
          <p:cNvPicPr>
            <a:picLocks noChangeAspect="1"/>
          </p:cNvPicPr>
          <p:nvPr>
            <p:custDataLst>
              <p:tags r:id="rId8"/>
            </p:custDataLst>
          </p:nvPr>
        </p:nvPicPr>
        <p:blipFill rotWithShape="1">
          <a:blip r:embed="rId17" cstate="screen">
            <a:extLst>
              <a:ext uri="{28A0092B-C50C-407E-A947-70E740481C1C}">
                <a14:useLocalDpi xmlns:a14="http://schemas.microsoft.com/office/drawing/2010/main"/>
              </a:ext>
            </a:extLst>
          </a:blip>
          <a:srcRect t="933"/>
          <a:stretch/>
        </p:blipFill>
        <p:spPr bwMode="auto">
          <a:xfrm>
            <a:off x="7979079" y="658653"/>
            <a:ext cx="3732755" cy="5462894"/>
          </a:xfrm>
          <a:prstGeom prst="rect">
            <a:avLst/>
          </a:prstGeom>
          <a:noFill/>
          <a:ln w="9525">
            <a:solidFill>
              <a:schemeClr val="tx2">
                <a:lumMod val="20000"/>
                <a:lumOff val="80000"/>
              </a:schemeClr>
            </a:solidFill>
            <a:miter lim="800000"/>
            <a:headEnd/>
            <a:tailEnd/>
          </a:ln>
        </p:spPr>
      </p:pic>
      <p:sp>
        <p:nvSpPr>
          <p:cNvPr id="22" name="PA-文本框 16">
            <a:extLst>
              <a:ext uri="{FF2B5EF4-FFF2-40B4-BE49-F238E27FC236}">
                <a16:creationId xmlns:a16="http://schemas.microsoft.com/office/drawing/2014/main" id="{03EDCD05-5275-4C0B-A76E-8A35E9E74553}"/>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、不安全行为</a:t>
            </a:r>
          </a:p>
        </p:txBody>
      </p:sp>
      <p:sp>
        <p:nvSpPr>
          <p:cNvPr id="23" name="PA-燕尾箭头 22">
            <a:extLst>
              <a:ext uri="{FF2B5EF4-FFF2-40B4-BE49-F238E27FC236}">
                <a16:creationId xmlns:a16="http://schemas.microsoft.com/office/drawing/2014/main" id="{F628DDFC-08DA-4FBB-A4AA-6A38787C30E4}"/>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63995708"/>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id="{F2114968-586C-4336-B785-3BCAF2D84B1D}"/>
              </a:ext>
            </a:extLst>
          </p:cNvPr>
          <p:cNvGrpSpPr/>
          <p:nvPr>
            <p:custDataLst>
              <p:tags r:id="rId2"/>
            </p:custDataLst>
          </p:nvPr>
        </p:nvGrpSpPr>
        <p:grpSpPr>
          <a:xfrm>
            <a:off x="914044" y="2012845"/>
            <a:ext cx="5066909" cy="471930"/>
            <a:chOff x="914401" y="2012292"/>
            <a:chExt cx="5068888" cy="472114"/>
          </a:xfrm>
          <a:solidFill>
            <a:schemeClr val="accent4"/>
          </a:solidFill>
        </p:grpSpPr>
        <p:sp>
          <p:nvSpPr>
            <p:cNvPr id="19" name="PA-矩形 7">
              <a:extLst>
                <a:ext uri="{FF2B5EF4-FFF2-40B4-BE49-F238E27FC236}">
                  <a16:creationId xmlns:a16="http://schemas.microsoft.com/office/drawing/2014/main" id="{DBBAAC1B-3722-45BC-BB01-8FD36D1F9FAC}"/>
                </a:ext>
              </a:extLst>
            </p:cNvPr>
            <p:cNvSpPr>
              <a:spLocks noChangeArrowheads="1"/>
            </p:cNvSpPr>
            <p:nvPr>
              <p:custDataLst>
                <p:tags r:id="rId13"/>
              </p:custDataLst>
            </p:nvPr>
          </p:nvSpPr>
          <p:spPr bwMode="auto">
            <a:xfrm>
              <a:off x="914401" y="2012292"/>
              <a:ext cx="5068888"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0" name="PA-矩形 2">
              <a:extLst>
                <a:ext uri="{FF2B5EF4-FFF2-40B4-BE49-F238E27FC236}">
                  <a16:creationId xmlns:a16="http://schemas.microsoft.com/office/drawing/2014/main" id="{A08115E9-8906-4A71-9650-09F213A348E2}"/>
                </a:ext>
              </a:extLst>
            </p:cNvPr>
            <p:cNvSpPr>
              <a:spLocks noChangeArrowheads="1"/>
            </p:cNvSpPr>
            <p:nvPr>
              <p:custDataLst>
                <p:tags r:id="rId14"/>
              </p:custDataLst>
            </p:nvPr>
          </p:nvSpPr>
          <p:spPr bwMode="auto">
            <a:xfrm>
              <a:off x="1822548" y="2027459"/>
              <a:ext cx="3896685"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手代替工具操作</a:t>
              </a:r>
            </a:p>
          </p:txBody>
        </p:sp>
      </p:grpSp>
      <p:sp>
        <p:nvSpPr>
          <p:cNvPr id="21" name="PA-圆角矩形 20">
            <a:extLst>
              <a:ext uri="{FF2B5EF4-FFF2-40B4-BE49-F238E27FC236}">
                <a16:creationId xmlns:a16="http://schemas.microsoft.com/office/drawing/2014/main" id="{092A38BE-DE1B-497B-A440-8CC8CE6A52BE}"/>
              </a:ext>
            </a:extLst>
          </p:cNvPr>
          <p:cNvSpPr/>
          <p:nvPr>
            <p:custDataLst>
              <p:tags r:id="rId3"/>
            </p:custDataLst>
          </p:nvPr>
        </p:nvSpPr>
        <p:spPr bwMode="auto">
          <a:xfrm>
            <a:off x="1112424" y="1893838"/>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4</a:t>
            </a:r>
            <a:endParaRPr lang="zh-CN" altLang="en-US" sz="3599" dirty="0">
              <a:solidFill>
                <a:srgbClr val="F0F0F0"/>
              </a:solidFill>
              <a:latin typeface="+mn-lt"/>
              <a:ea typeface="+mn-ea"/>
              <a:cs typeface="+mn-ea"/>
              <a:sym typeface="+mn-lt"/>
            </a:endParaRPr>
          </a:p>
        </p:txBody>
      </p:sp>
      <p:sp>
        <p:nvSpPr>
          <p:cNvPr id="28" name="PA-矩形 9">
            <a:extLst>
              <a:ext uri="{FF2B5EF4-FFF2-40B4-BE49-F238E27FC236}">
                <a16:creationId xmlns:a16="http://schemas.microsoft.com/office/drawing/2014/main" id="{E6090DBF-1C50-4E71-83EF-D333FABD91F7}"/>
              </a:ext>
            </a:extLst>
          </p:cNvPr>
          <p:cNvSpPr>
            <a:spLocks noChangeArrowheads="1"/>
          </p:cNvSpPr>
          <p:nvPr>
            <p:custDataLst>
              <p:tags r:id="rId4"/>
            </p:custDataLst>
          </p:nvPr>
        </p:nvSpPr>
        <p:spPr bwMode="auto">
          <a:xfrm>
            <a:off x="1070962" y="2713885"/>
            <a:ext cx="4798725" cy="1200329"/>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用手代替手动工具</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用手清除切屑</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不用夹具固定、用手拿工件进行机加工</a:t>
            </a:r>
          </a:p>
        </p:txBody>
      </p:sp>
      <p:grpSp>
        <p:nvGrpSpPr>
          <p:cNvPr id="4" name="PA-组合 3">
            <a:extLst>
              <a:ext uri="{FF2B5EF4-FFF2-40B4-BE49-F238E27FC236}">
                <a16:creationId xmlns:a16="http://schemas.microsoft.com/office/drawing/2014/main" id="{FA8DC12A-4297-41ED-8012-ACE3D4CD4FE8}"/>
              </a:ext>
            </a:extLst>
          </p:cNvPr>
          <p:cNvGrpSpPr/>
          <p:nvPr>
            <p:custDataLst>
              <p:tags r:id="rId5"/>
            </p:custDataLst>
          </p:nvPr>
        </p:nvGrpSpPr>
        <p:grpSpPr>
          <a:xfrm>
            <a:off x="914044" y="4418220"/>
            <a:ext cx="5066909" cy="471930"/>
            <a:chOff x="914401" y="4418607"/>
            <a:chExt cx="5068888" cy="472114"/>
          </a:xfrm>
          <a:solidFill>
            <a:schemeClr val="accent4"/>
          </a:solidFill>
        </p:grpSpPr>
        <p:sp>
          <p:nvSpPr>
            <p:cNvPr id="29" name="PA-矩形 7">
              <a:extLst>
                <a:ext uri="{FF2B5EF4-FFF2-40B4-BE49-F238E27FC236}">
                  <a16:creationId xmlns:a16="http://schemas.microsoft.com/office/drawing/2014/main" id="{944C4182-9C25-4C80-93A2-B1F1B3BA94A6}"/>
                </a:ext>
              </a:extLst>
            </p:cNvPr>
            <p:cNvSpPr>
              <a:spLocks noChangeArrowheads="1"/>
            </p:cNvSpPr>
            <p:nvPr>
              <p:custDataLst>
                <p:tags r:id="rId11"/>
              </p:custDataLst>
            </p:nvPr>
          </p:nvSpPr>
          <p:spPr bwMode="auto">
            <a:xfrm>
              <a:off x="914401" y="4418607"/>
              <a:ext cx="5068888"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0" name="PA-矩形 2">
              <a:extLst>
                <a:ext uri="{FF2B5EF4-FFF2-40B4-BE49-F238E27FC236}">
                  <a16:creationId xmlns:a16="http://schemas.microsoft.com/office/drawing/2014/main" id="{5A494258-4A53-4077-B174-A8CED0110131}"/>
                </a:ext>
              </a:extLst>
            </p:cNvPr>
            <p:cNvSpPr>
              <a:spLocks noChangeArrowheads="1"/>
            </p:cNvSpPr>
            <p:nvPr>
              <p:custDataLst>
                <p:tags r:id="rId12"/>
              </p:custDataLst>
            </p:nvPr>
          </p:nvSpPr>
          <p:spPr bwMode="auto">
            <a:xfrm>
              <a:off x="1769648" y="4433774"/>
              <a:ext cx="3896685"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物体的不安全状态</a:t>
              </a:r>
            </a:p>
          </p:txBody>
        </p:sp>
      </p:grpSp>
      <p:sp>
        <p:nvSpPr>
          <p:cNvPr id="31" name="PA-圆角矩形 30">
            <a:extLst>
              <a:ext uri="{FF2B5EF4-FFF2-40B4-BE49-F238E27FC236}">
                <a16:creationId xmlns:a16="http://schemas.microsoft.com/office/drawing/2014/main" id="{B9A477D4-A68E-47BB-9185-B4F59B01F213}"/>
              </a:ext>
            </a:extLst>
          </p:cNvPr>
          <p:cNvSpPr/>
          <p:nvPr>
            <p:custDataLst>
              <p:tags r:id="rId6"/>
            </p:custDataLst>
          </p:nvPr>
        </p:nvSpPr>
        <p:spPr bwMode="auto">
          <a:xfrm>
            <a:off x="1112424" y="4299214"/>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5</a:t>
            </a:r>
            <a:endParaRPr lang="zh-CN" altLang="en-US" sz="3599" dirty="0">
              <a:solidFill>
                <a:srgbClr val="F0F0F0"/>
              </a:solidFill>
              <a:latin typeface="+mn-lt"/>
              <a:ea typeface="+mn-ea"/>
              <a:cs typeface="+mn-ea"/>
              <a:sym typeface="+mn-lt"/>
            </a:endParaRPr>
          </a:p>
        </p:txBody>
      </p:sp>
      <p:sp>
        <p:nvSpPr>
          <p:cNvPr id="32" name="PA-矩形 9">
            <a:extLst>
              <a:ext uri="{FF2B5EF4-FFF2-40B4-BE49-F238E27FC236}">
                <a16:creationId xmlns:a16="http://schemas.microsoft.com/office/drawing/2014/main" id="{571EB5BF-44BF-416E-BDFF-7B429D70D388}"/>
              </a:ext>
            </a:extLst>
          </p:cNvPr>
          <p:cNvSpPr>
            <a:spLocks noChangeArrowheads="1"/>
          </p:cNvSpPr>
          <p:nvPr>
            <p:custDataLst>
              <p:tags r:id="rId7"/>
            </p:custDataLst>
          </p:nvPr>
        </p:nvSpPr>
        <p:spPr bwMode="auto">
          <a:xfrm>
            <a:off x="1070962" y="5119260"/>
            <a:ext cx="4798725" cy="830997"/>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（指成品、半成品、材料、工具、切屑和生产用品等）</a:t>
            </a:r>
          </a:p>
        </p:txBody>
      </p:sp>
      <p:pic>
        <p:nvPicPr>
          <p:cNvPr id="41" name="PA-图片 1">
            <a:extLst>
              <a:ext uri="{FF2B5EF4-FFF2-40B4-BE49-F238E27FC236}">
                <a16:creationId xmlns:a16="http://schemas.microsoft.com/office/drawing/2014/main" id="{364C7AD2-A9A7-4B3A-A7F3-07E7496207B5}"/>
              </a:ext>
            </a:extLst>
          </p:cNvPr>
          <p:cNvPicPr>
            <a:picLocks noChangeAspect="1"/>
          </p:cNvPicPr>
          <p:nvPr>
            <p:custDataLst>
              <p:tags r:id="rId8"/>
            </p:custDataLst>
          </p:nvPr>
        </p:nvPicPr>
        <p:blipFill>
          <a:blip r:embed="rId17" cstate="screen">
            <a:extLst>
              <a:ext uri="{28A0092B-C50C-407E-A947-70E740481C1C}">
                <a14:useLocalDpi xmlns:a14="http://schemas.microsoft.com/office/drawing/2010/main"/>
              </a:ext>
            </a:extLst>
          </a:blip>
          <a:srcRect/>
          <a:stretch/>
        </p:blipFill>
        <p:spPr bwMode="auto">
          <a:xfrm>
            <a:off x="6969232" y="1902600"/>
            <a:ext cx="3550541" cy="3805339"/>
          </a:xfrm>
          <a:prstGeom prst="rect">
            <a:avLst/>
          </a:prstGeom>
          <a:noFill/>
          <a:ln w="9525">
            <a:solidFill>
              <a:schemeClr val="tx2">
                <a:lumMod val="20000"/>
                <a:lumOff val="80000"/>
              </a:schemeClr>
            </a:solidFill>
            <a:miter lim="800000"/>
            <a:headEnd/>
            <a:tailEnd/>
          </a:ln>
        </p:spPr>
      </p:pic>
      <p:sp>
        <p:nvSpPr>
          <p:cNvPr id="22" name="PA-文本框 16">
            <a:extLst>
              <a:ext uri="{FF2B5EF4-FFF2-40B4-BE49-F238E27FC236}">
                <a16:creationId xmlns:a16="http://schemas.microsoft.com/office/drawing/2014/main" id="{6FD09D4D-391A-4334-9AFB-A88879E1A677}"/>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、不安全行为</a:t>
            </a:r>
          </a:p>
        </p:txBody>
      </p:sp>
      <p:sp>
        <p:nvSpPr>
          <p:cNvPr id="23" name="PA-燕尾箭头 22">
            <a:extLst>
              <a:ext uri="{FF2B5EF4-FFF2-40B4-BE49-F238E27FC236}">
                <a16:creationId xmlns:a16="http://schemas.microsoft.com/office/drawing/2014/main" id="{D822EE0C-F4F7-47CA-95A8-217E768C1357}"/>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451434544"/>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id="{32023F6C-9B22-4AF5-B7A0-BA1B1CB1DCC5}"/>
              </a:ext>
            </a:extLst>
          </p:cNvPr>
          <p:cNvGrpSpPr/>
          <p:nvPr>
            <p:custDataLst>
              <p:tags r:id="rId2"/>
            </p:custDataLst>
          </p:nvPr>
        </p:nvGrpSpPr>
        <p:grpSpPr>
          <a:xfrm>
            <a:off x="914044" y="1481644"/>
            <a:ext cx="5110281" cy="471930"/>
            <a:chOff x="914400" y="1480883"/>
            <a:chExt cx="5112277" cy="472114"/>
          </a:xfrm>
          <a:solidFill>
            <a:schemeClr val="accent4"/>
          </a:solidFill>
        </p:grpSpPr>
        <p:sp>
          <p:nvSpPr>
            <p:cNvPr id="19" name="PA-矩形 7">
              <a:extLst>
                <a:ext uri="{FF2B5EF4-FFF2-40B4-BE49-F238E27FC236}">
                  <a16:creationId xmlns:a16="http://schemas.microsoft.com/office/drawing/2014/main" id="{DBBAAC1B-3722-45BC-BB01-8FD36D1F9FAC}"/>
                </a:ext>
              </a:extLst>
            </p:cNvPr>
            <p:cNvSpPr>
              <a:spLocks noChangeArrowheads="1"/>
            </p:cNvSpPr>
            <p:nvPr>
              <p:custDataLst>
                <p:tags r:id="rId14"/>
              </p:custDataLst>
            </p:nvPr>
          </p:nvSpPr>
          <p:spPr bwMode="auto">
            <a:xfrm>
              <a:off x="914400" y="1480883"/>
              <a:ext cx="5112277"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0" name="PA-矩形 2">
              <a:extLst>
                <a:ext uri="{FF2B5EF4-FFF2-40B4-BE49-F238E27FC236}">
                  <a16:creationId xmlns:a16="http://schemas.microsoft.com/office/drawing/2014/main" id="{A08115E9-8906-4A71-9650-09F213A348E2}"/>
                </a:ext>
              </a:extLst>
            </p:cNvPr>
            <p:cNvSpPr>
              <a:spLocks noChangeArrowheads="1"/>
            </p:cNvSpPr>
            <p:nvPr>
              <p:custDataLst>
                <p:tags r:id="rId15"/>
              </p:custDataLst>
            </p:nvPr>
          </p:nvSpPr>
          <p:spPr bwMode="auto">
            <a:xfrm>
              <a:off x="1822549" y="1496050"/>
              <a:ext cx="3099126"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冒险进入危险场所</a:t>
              </a:r>
            </a:p>
          </p:txBody>
        </p:sp>
      </p:grpSp>
      <p:sp>
        <p:nvSpPr>
          <p:cNvPr id="21" name="PA-圆角矩形 20">
            <a:extLst>
              <a:ext uri="{FF2B5EF4-FFF2-40B4-BE49-F238E27FC236}">
                <a16:creationId xmlns:a16="http://schemas.microsoft.com/office/drawing/2014/main" id="{092A38BE-DE1B-497B-A440-8CC8CE6A52BE}"/>
              </a:ext>
            </a:extLst>
          </p:cNvPr>
          <p:cNvSpPr/>
          <p:nvPr>
            <p:custDataLst>
              <p:tags r:id="rId3"/>
            </p:custDataLst>
          </p:nvPr>
        </p:nvSpPr>
        <p:spPr bwMode="auto">
          <a:xfrm>
            <a:off x="1112424" y="1362637"/>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6</a:t>
            </a:r>
            <a:endParaRPr lang="zh-CN" altLang="en-US" sz="3599" dirty="0">
              <a:solidFill>
                <a:srgbClr val="F0F0F0"/>
              </a:solidFill>
              <a:latin typeface="+mn-lt"/>
              <a:ea typeface="+mn-ea"/>
              <a:cs typeface="+mn-ea"/>
              <a:sym typeface="+mn-lt"/>
            </a:endParaRPr>
          </a:p>
        </p:txBody>
      </p:sp>
      <p:sp>
        <p:nvSpPr>
          <p:cNvPr id="28" name="PA-矩形 9">
            <a:extLst>
              <a:ext uri="{FF2B5EF4-FFF2-40B4-BE49-F238E27FC236}">
                <a16:creationId xmlns:a16="http://schemas.microsoft.com/office/drawing/2014/main" id="{E6090DBF-1C50-4E71-83EF-D333FABD91F7}"/>
              </a:ext>
            </a:extLst>
          </p:cNvPr>
          <p:cNvSpPr>
            <a:spLocks noChangeArrowheads="1"/>
          </p:cNvSpPr>
          <p:nvPr>
            <p:custDataLst>
              <p:tags r:id="rId4"/>
            </p:custDataLst>
          </p:nvPr>
        </p:nvSpPr>
        <p:spPr bwMode="auto">
          <a:xfrm>
            <a:off x="1070962" y="2182683"/>
            <a:ext cx="4798725" cy="4493025"/>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冒险进入密闭空间作业</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接近漏料处（无安全设施）</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采伐、集材、运材、装车时，未离危险区</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未经安全监察人员允许进入油罐或井中</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未“敲帮问顶”开始作业</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冒进信号</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调车场超速上下车</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易燃易爆场合明火</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私自搭乘矿车</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在绞车道行走</a:t>
            </a:r>
          </a:p>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未及时瞭望</a:t>
            </a:r>
          </a:p>
        </p:txBody>
      </p:sp>
      <p:pic>
        <p:nvPicPr>
          <p:cNvPr id="35" name="PA-图片 1">
            <a:extLst>
              <a:ext uri="{FF2B5EF4-FFF2-40B4-BE49-F238E27FC236}">
                <a16:creationId xmlns:a16="http://schemas.microsoft.com/office/drawing/2014/main" id="{1FDAEFE3-E779-4B63-85DD-4C8789495225}"/>
              </a:ext>
            </a:extLst>
          </p:cNvPr>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p:blipFill>
        <p:spPr bwMode="auto">
          <a:xfrm>
            <a:off x="5801266" y="4254317"/>
            <a:ext cx="1475836" cy="2213755"/>
          </a:xfrm>
          <a:prstGeom prst="rect">
            <a:avLst/>
          </a:prstGeom>
          <a:noFill/>
          <a:ln w="9525">
            <a:noFill/>
            <a:miter lim="800000"/>
            <a:headEnd/>
            <a:tailEnd/>
          </a:ln>
        </p:spPr>
      </p:pic>
      <p:pic>
        <p:nvPicPr>
          <p:cNvPr id="36" name="PA-图片 3">
            <a:extLst>
              <a:ext uri="{FF2B5EF4-FFF2-40B4-BE49-F238E27FC236}">
                <a16:creationId xmlns:a16="http://schemas.microsoft.com/office/drawing/2014/main" id="{FC42BC42-2EC3-4AE4-B1CA-9C10BE3D06B8}"/>
              </a:ext>
            </a:extLst>
          </p:cNvPr>
          <p:cNvPicPr>
            <a:picLocks noChangeAspect="1"/>
          </p:cNvPicPr>
          <p:nvPr>
            <p:custDataLst>
              <p:tags r:id="rId6"/>
            </p:custDataLst>
          </p:nvPr>
        </p:nvPicPr>
        <p:blipFill>
          <a:blip r:embed="rId19" cstate="screen">
            <a:extLst>
              <a:ext uri="{28A0092B-C50C-407E-A947-70E740481C1C}">
                <a14:useLocalDpi xmlns:a14="http://schemas.microsoft.com/office/drawing/2010/main"/>
              </a:ext>
            </a:extLst>
          </a:blip>
          <a:srcRect/>
          <a:stretch/>
        </p:blipFill>
        <p:spPr bwMode="auto">
          <a:xfrm>
            <a:off x="8314005" y="4407604"/>
            <a:ext cx="3178542" cy="1907179"/>
          </a:xfrm>
          <a:prstGeom prst="rect">
            <a:avLst/>
          </a:prstGeom>
          <a:noFill/>
          <a:ln w="9525">
            <a:noFill/>
            <a:miter lim="800000"/>
            <a:headEnd/>
            <a:tailEnd/>
          </a:ln>
        </p:spPr>
      </p:pic>
      <p:grpSp>
        <p:nvGrpSpPr>
          <p:cNvPr id="4" name="PA-组合 3">
            <a:extLst>
              <a:ext uri="{FF2B5EF4-FFF2-40B4-BE49-F238E27FC236}">
                <a16:creationId xmlns:a16="http://schemas.microsoft.com/office/drawing/2014/main" id="{1049B73B-972B-49C4-A17C-D02CB5C5080F}"/>
              </a:ext>
            </a:extLst>
          </p:cNvPr>
          <p:cNvGrpSpPr/>
          <p:nvPr>
            <p:custDataLst>
              <p:tags r:id="rId7"/>
            </p:custDataLst>
          </p:nvPr>
        </p:nvGrpSpPr>
        <p:grpSpPr>
          <a:xfrm>
            <a:off x="6382266" y="1481644"/>
            <a:ext cx="5110281" cy="471930"/>
            <a:chOff x="6384758" y="1480883"/>
            <a:chExt cx="5112277" cy="472114"/>
          </a:xfrm>
          <a:solidFill>
            <a:schemeClr val="accent4"/>
          </a:solidFill>
        </p:grpSpPr>
        <p:sp>
          <p:nvSpPr>
            <p:cNvPr id="37" name="PA-矩形 7">
              <a:extLst>
                <a:ext uri="{FF2B5EF4-FFF2-40B4-BE49-F238E27FC236}">
                  <a16:creationId xmlns:a16="http://schemas.microsoft.com/office/drawing/2014/main" id="{8D7CBEB1-C8F6-4824-B690-B15805552D30}"/>
                </a:ext>
              </a:extLst>
            </p:cNvPr>
            <p:cNvSpPr>
              <a:spLocks noChangeArrowheads="1"/>
            </p:cNvSpPr>
            <p:nvPr>
              <p:custDataLst>
                <p:tags r:id="rId12"/>
              </p:custDataLst>
            </p:nvPr>
          </p:nvSpPr>
          <p:spPr bwMode="auto">
            <a:xfrm>
              <a:off x="6384758" y="1480883"/>
              <a:ext cx="5112277" cy="472114"/>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8" name="PA-矩形 2">
              <a:extLst>
                <a:ext uri="{FF2B5EF4-FFF2-40B4-BE49-F238E27FC236}">
                  <a16:creationId xmlns:a16="http://schemas.microsoft.com/office/drawing/2014/main" id="{A5AE4CE6-CE3E-4D7B-A9D2-7673A7C12BF1}"/>
                </a:ext>
              </a:extLst>
            </p:cNvPr>
            <p:cNvSpPr>
              <a:spLocks noChangeArrowheads="1"/>
            </p:cNvSpPr>
            <p:nvPr>
              <p:custDataLst>
                <p:tags r:id="rId13"/>
              </p:custDataLst>
            </p:nvPr>
          </p:nvSpPr>
          <p:spPr bwMode="auto">
            <a:xfrm>
              <a:off x="7292907" y="1496050"/>
              <a:ext cx="3099126" cy="400110"/>
            </a:xfrm>
            <a:prstGeom prst="rect">
              <a:avLst/>
            </a:prstGeom>
            <a:grpFill/>
            <a:ln w="9525">
              <a:noFill/>
              <a:miter lim="800000"/>
            </a:ln>
          </p:spPr>
          <p:txBody>
            <a:bodyPr wrap="square">
              <a:spAutoFit/>
            </a:bodyPr>
            <a:lstStyle/>
            <a:p>
              <a:pPr defTabSz="1218682" eaLnBrk="0" hangingPunct="0"/>
              <a:r>
                <a:rPr lang="zh-CN" altLang="en-US" sz="1999" b="1" dirty="0">
                  <a:solidFill>
                    <a:schemeClr val="tx1"/>
                  </a:solidFill>
                  <a:latin typeface="+mn-lt"/>
                  <a:ea typeface="+mn-ea"/>
                  <a:cs typeface="+mn-ea"/>
                  <a:sym typeface="+mn-lt"/>
                </a:rPr>
                <a:t>攀、坐不安全位置</a:t>
              </a:r>
            </a:p>
          </p:txBody>
        </p:sp>
      </p:grpSp>
      <p:sp>
        <p:nvSpPr>
          <p:cNvPr id="39" name="PA-圆角矩形 38">
            <a:extLst>
              <a:ext uri="{FF2B5EF4-FFF2-40B4-BE49-F238E27FC236}">
                <a16:creationId xmlns:a16="http://schemas.microsoft.com/office/drawing/2014/main" id="{03E1093B-36AE-41CC-BD96-2616BEF3E4C7}"/>
              </a:ext>
            </a:extLst>
          </p:cNvPr>
          <p:cNvSpPr/>
          <p:nvPr>
            <p:custDataLst>
              <p:tags r:id="rId8"/>
            </p:custDataLst>
          </p:nvPr>
        </p:nvSpPr>
        <p:spPr bwMode="auto">
          <a:xfrm>
            <a:off x="6580646" y="1362637"/>
            <a:ext cx="587375" cy="668292"/>
          </a:xfrm>
          <a:prstGeom prst="roundRect">
            <a:avLst>
              <a:gd name="adj" fmla="val 10381"/>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r>
              <a:rPr lang="en-US" altLang="zh-CN" sz="3599" dirty="0">
                <a:solidFill>
                  <a:srgbClr val="F0F0F0"/>
                </a:solidFill>
                <a:latin typeface="+mn-lt"/>
                <a:ea typeface="+mn-ea"/>
                <a:cs typeface="+mn-ea"/>
                <a:sym typeface="+mn-lt"/>
              </a:rPr>
              <a:t>7</a:t>
            </a:r>
            <a:endParaRPr lang="zh-CN" altLang="en-US" sz="3599" dirty="0">
              <a:solidFill>
                <a:srgbClr val="F0F0F0"/>
              </a:solidFill>
              <a:latin typeface="+mn-lt"/>
              <a:ea typeface="+mn-ea"/>
              <a:cs typeface="+mn-ea"/>
              <a:sym typeface="+mn-lt"/>
            </a:endParaRPr>
          </a:p>
        </p:txBody>
      </p:sp>
      <p:sp>
        <p:nvSpPr>
          <p:cNvPr id="41" name="PA-矩形 9">
            <a:extLst>
              <a:ext uri="{FF2B5EF4-FFF2-40B4-BE49-F238E27FC236}">
                <a16:creationId xmlns:a16="http://schemas.microsoft.com/office/drawing/2014/main" id="{8E4E96CE-B996-4B67-8140-F72727C186A6}"/>
              </a:ext>
            </a:extLst>
          </p:cNvPr>
          <p:cNvSpPr>
            <a:spLocks noChangeArrowheads="1"/>
          </p:cNvSpPr>
          <p:nvPr>
            <p:custDataLst>
              <p:tags r:id="rId9"/>
            </p:custDataLst>
          </p:nvPr>
        </p:nvSpPr>
        <p:spPr bwMode="auto">
          <a:xfrm>
            <a:off x="6539184" y="2182683"/>
            <a:ext cx="4798725" cy="830997"/>
          </a:xfrm>
          <a:prstGeom prst="rect">
            <a:avLst/>
          </a:prstGeom>
          <a:noFill/>
          <a:ln w="9525">
            <a:noFill/>
            <a:miter lim="800000"/>
          </a:ln>
        </p:spPr>
        <p:txBody>
          <a:bodyPr>
            <a:spAutoFit/>
          </a:bodyPr>
          <a:lstStyle/>
          <a:p>
            <a:pPr marL="285636" indent="-285636" defTabSz="1218682" eaLnBrk="0" hangingPunct="0">
              <a:lnSpc>
                <a:spcPct val="120000"/>
              </a:lnSpc>
              <a:buFont typeface="Wingdings" panose="05000000000000000000" pitchFamily="2" charset="2"/>
              <a:buChar char="Ø"/>
            </a:pPr>
            <a:r>
              <a:rPr lang="zh-CN" altLang="en-US" sz="2000" dirty="0">
                <a:solidFill>
                  <a:srgbClr val="2C2D34"/>
                </a:solidFill>
                <a:latin typeface="+mn-lt"/>
                <a:ea typeface="+mn-ea"/>
                <a:cs typeface="+mn-ea"/>
                <a:sym typeface="+mn-lt"/>
              </a:rPr>
              <a:t>攀、坐不安全位置（如平台护栏、汽车挡板、吊车吊钩）</a:t>
            </a:r>
          </a:p>
        </p:txBody>
      </p:sp>
      <p:sp>
        <p:nvSpPr>
          <p:cNvPr id="22" name="PA-文本框 16">
            <a:extLst>
              <a:ext uri="{FF2B5EF4-FFF2-40B4-BE49-F238E27FC236}">
                <a16:creationId xmlns:a16="http://schemas.microsoft.com/office/drawing/2014/main" id="{7B1B1D2A-C2A5-44D8-9D1B-2319210B4A89}"/>
              </a:ext>
            </a:extLst>
          </p:cNvPr>
          <p:cNvSpPr txBox="1"/>
          <p:nvPr>
            <p:custDataLst>
              <p:tags r:id="rId10"/>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、不安全行为</a:t>
            </a:r>
          </a:p>
        </p:txBody>
      </p:sp>
      <p:sp>
        <p:nvSpPr>
          <p:cNvPr id="23" name="PA-燕尾箭头 22">
            <a:extLst>
              <a:ext uri="{FF2B5EF4-FFF2-40B4-BE49-F238E27FC236}">
                <a16:creationId xmlns:a16="http://schemas.microsoft.com/office/drawing/2014/main" id="{4F61F2F2-BB90-4EBF-8C08-C4FE4D576124}"/>
              </a:ext>
            </a:extLst>
          </p:cNvPr>
          <p:cNvSpPr/>
          <p:nvPr>
            <p:custDataLst>
              <p:tags r:id="rId11"/>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495285892"/>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图片 31">
            <a:extLst>
              <a:ext uri="{FF2B5EF4-FFF2-40B4-BE49-F238E27FC236}">
                <a16:creationId xmlns:a16="http://schemas.microsoft.com/office/drawing/2014/main" id="{6723B103-0810-4C2D-A992-72887EF3356D}"/>
              </a:ext>
            </a:extLst>
          </p:cNvPr>
          <p:cNvPicPr>
            <a:picLocks noChangeAspect="1"/>
          </p:cNvPicPr>
          <p:nvPr>
            <p:custDataLst>
              <p:tags r:id="rId2"/>
            </p:custDataLst>
          </p:nvPr>
        </p:nvPicPr>
        <p:blipFill rotWithShape="1">
          <a:blip r:embed="rId18" cstate="screen">
            <a:extLst>
              <a:ext uri="{BEBA8EAE-BF5A-486C-A8C5-ECC9F3942E4B}">
                <a14:imgProps xmlns:a14="http://schemas.microsoft.com/office/drawing/2010/main">
                  <a14:imgLayer>
                    <a14:imgEffect>
                      <a14:brightnessContrast bright="-75000" contrast="-40000"/>
                    </a14:imgEffect>
                  </a14:imgLayer>
                </a14:imgProps>
              </a:ext>
              <a:ext uri="{28A0092B-C50C-407E-A947-70E740481C1C}">
                <a14:useLocalDpi xmlns:a14="http://schemas.microsoft.com/office/drawing/2010/main"/>
              </a:ext>
            </a:extLst>
          </a:blip>
          <a:srcRect/>
          <a:stretch/>
        </p:blipFill>
        <p:spPr>
          <a:xfrm>
            <a:off x="0" y="0"/>
            <a:ext cx="12192000" cy="3581400"/>
          </a:xfrm>
          <a:prstGeom prst="rect">
            <a:avLst/>
          </a:prstGeom>
        </p:spPr>
      </p:pic>
      <p:sp>
        <p:nvSpPr>
          <p:cNvPr id="20" name="PA-矩形 19">
            <a:extLst>
              <a:ext uri="{FF2B5EF4-FFF2-40B4-BE49-F238E27FC236}">
                <a16:creationId xmlns:a16="http://schemas.microsoft.com/office/drawing/2014/main" id="{DD203583-E5B9-46BB-8EB7-24BA3D31F153}"/>
              </a:ext>
            </a:extLst>
          </p:cNvPr>
          <p:cNvSpPr/>
          <p:nvPr>
            <p:custDataLst>
              <p:tags r:id="rId3"/>
            </p:custDataLst>
          </p:nvPr>
        </p:nvSpPr>
        <p:spPr bwMode="auto">
          <a:xfrm>
            <a:off x="1674023" y="1917422"/>
            <a:ext cx="8921659" cy="3670974"/>
          </a:xfrm>
          <a:prstGeom prst="rect">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914034" eaLnBrk="0" fontAlgn="base" hangingPunct="0">
              <a:spcBef>
                <a:spcPct val="0"/>
              </a:spcBef>
              <a:spcAft>
                <a:spcPct val="0"/>
              </a:spcAft>
              <a:defRPr/>
            </a:pPr>
            <a:endParaRPr lang="zh-CN" altLang="en-US" sz="2399" dirty="0">
              <a:solidFill>
                <a:srgbClr val="FFFFFF"/>
              </a:solidFill>
              <a:latin typeface="+mn-lt"/>
              <a:ea typeface="+mn-ea"/>
              <a:cs typeface="+mn-ea"/>
              <a:sym typeface="+mn-lt"/>
            </a:endParaRPr>
          </a:p>
        </p:txBody>
      </p:sp>
      <p:sp>
        <p:nvSpPr>
          <p:cNvPr id="21" name="PA-文本框 19">
            <a:extLst>
              <a:ext uri="{FF2B5EF4-FFF2-40B4-BE49-F238E27FC236}">
                <a16:creationId xmlns:a16="http://schemas.microsoft.com/office/drawing/2014/main" id="{5439E8B8-21A2-4B45-AAC6-3A13D55FB5F7}"/>
              </a:ext>
            </a:extLst>
          </p:cNvPr>
          <p:cNvSpPr txBox="1">
            <a:spLocks noChangeArrowheads="1"/>
          </p:cNvSpPr>
          <p:nvPr>
            <p:custDataLst>
              <p:tags r:id="rId4"/>
            </p:custDataLst>
          </p:nvPr>
        </p:nvSpPr>
        <p:spPr bwMode="auto">
          <a:xfrm>
            <a:off x="3948597" y="3138161"/>
            <a:ext cx="6906301" cy="71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682">
              <a:defRPr/>
            </a:pPr>
            <a:r>
              <a:rPr lang="zh-CN" altLang="en-US" sz="5398" b="1" dirty="0">
                <a:solidFill>
                  <a:srgbClr val="FFFFFF"/>
                </a:solidFill>
                <a:latin typeface="+mn-lt"/>
                <a:ea typeface="+mn-ea"/>
                <a:cs typeface="+mn-ea"/>
                <a:sym typeface="+mn-lt"/>
              </a:rPr>
              <a:t>安全生产定律和法则</a:t>
            </a:r>
          </a:p>
        </p:txBody>
      </p:sp>
      <p:sp>
        <p:nvSpPr>
          <p:cNvPr id="22" name="PA-文本框 21">
            <a:extLst>
              <a:ext uri="{FF2B5EF4-FFF2-40B4-BE49-F238E27FC236}">
                <a16:creationId xmlns:a16="http://schemas.microsoft.com/office/drawing/2014/main" id="{00B71233-A4EF-40B1-97D4-36FCDCD1B814}"/>
              </a:ext>
            </a:extLst>
          </p:cNvPr>
          <p:cNvSpPr txBox="1"/>
          <p:nvPr>
            <p:custDataLst>
              <p:tags r:id="rId5"/>
            </p:custDataLst>
          </p:nvPr>
        </p:nvSpPr>
        <p:spPr>
          <a:xfrm>
            <a:off x="2526506" y="2383811"/>
            <a:ext cx="1431803" cy="2645789"/>
          </a:xfrm>
          <a:prstGeom prst="rect">
            <a:avLst/>
          </a:prstGeom>
          <a:noFill/>
        </p:spPr>
        <p:txBody>
          <a:bodyPr wrap="none" rtlCol="0">
            <a:spAutoFit/>
          </a:bodyPr>
          <a:lstStyle/>
          <a:p>
            <a:pPr algn="ctr" defTabSz="914034" fontAlgn="base">
              <a:spcBef>
                <a:spcPct val="0"/>
              </a:spcBef>
              <a:spcAft>
                <a:spcPct val="0"/>
              </a:spcAft>
              <a:defRPr/>
            </a:pPr>
            <a:r>
              <a:rPr lang="en-US" altLang="zh-CN" sz="16593" dirty="0">
                <a:solidFill>
                  <a:srgbClr val="FFFFFF"/>
                </a:solidFill>
                <a:latin typeface="+mn-lt"/>
                <a:ea typeface="+mn-ea"/>
                <a:cs typeface="+mn-ea"/>
                <a:sym typeface="+mn-lt"/>
              </a:rPr>
              <a:t>3</a:t>
            </a:r>
            <a:endParaRPr lang="zh-CN" altLang="en-US" sz="16593" dirty="0">
              <a:solidFill>
                <a:srgbClr val="FFFFFF"/>
              </a:solidFill>
              <a:latin typeface="+mn-lt"/>
              <a:ea typeface="+mn-ea"/>
              <a:cs typeface="+mn-ea"/>
              <a:sym typeface="+mn-lt"/>
            </a:endParaRPr>
          </a:p>
        </p:txBody>
      </p:sp>
      <p:cxnSp>
        <p:nvCxnSpPr>
          <p:cNvPr id="35" name="PA-直接连接符 34">
            <a:extLst>
              <a:ext uri="{FF2B5EF4-FFF2-40B4-BE49-F238E27FC236}">
                <a16:creationId xmlns:a16="http://schemas.microsoft.com/office/drawing/2014/main" id="{5566DC72-26C8-4CF5-8A87-A13C0DE8908B}"/>
              </a:ext>
            </a:extLst>
          </p:cNvPr>
          <p:cNvCxnSpPr>
            <a:cxnSpLocks/>
          </p:cNvCxnSpPr>
          <p:nvPr>
            <p:custDataLst>
              <p:tags r:id="rId6"/>
            </p:custDataLst>
          </p:nvPr>
        </p:nvCxnSpPr>
        <p:spPr bwMode="auto">
          <a:xfrm>
            <a:off x="3948597" y="2254561"/>
            <a:ext cx="0" cy="2901956"/>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PA-文本框 9">
            <a:extLst>
              <a:ext uri="{FF2B5EF4-FFF2-40B4-BE49-F238E27FC236}">
                <a16:creationId xmlns:a16="http://schemas.microsoft.com/office/drawing/2014/main" id="{79E4659B-04B3-40D9-9943-D66E8FD1C278}"/>
              </a:ext>
            </a:extLst>
          </p:cNvPr>
          <p:cNvSpPr txBox="1"/>
          <p:nvPr>
            <p:custDataLst>
              <p:tags r:id="rId7"/>
            </p:custDataLst>
          </p:nvPr>
        </p:nvSpPr>
        <p:spPr>
          <a:xfrm>
            <a:off x="1658531" y="4167449"/>
            <a:ext cx="1032234" cy="46148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defTabSz="914034" fontAlgn="base">
              <a:spcBef>
                <a:spcPct val="0"/>
              </a:spcBef>
              <a:spcAft>
                <a:spcPct val="0"/>
              </a:spcAft>
              <a:defRPr/>
            </a:pPr>
            <a:r>
              <a:rPr lang="en-US" altLang="zh-CN" sz="2399" dirty="0">
                <a:solidFill>
                  <a:srgbClr val="FFFFFF"/>
                </a:solidFill>
                <a:latin typeface="+mn-lt"/>
                <a:ea typeface="+mn-ea"/>
                <a:cs typeface="+mn-ea"/>
                <a:sym typeface="+mn-lt"/>
              </a:rPr>
              <a:t>PART</a:t>
            </a:r>
            <a:endParaRPr lang="zh-CN" altLang="en-US" sz="2399" dirty="0">
              <a:solidFill>
                <a:srgbClr val="FFFFFF"/>
              </a:solidFill>
              <a:latin typeface="+mn-lt"/>
              <a:ea typeface="+mn-ea"/>
              <a:cs typeface="+mn-ea"/>
              <a:sym typeface="+mn-lt"/>
            </a:endParaRPr>
          </a:p>
        </p:txBody>
      </p:sp>
      <p:sp>
        <p:nvSpPr>
          <p:cNvPr id="13" name="PA-任意多边形 21">
            <a:extLst>
              <a:ext uri="{FF2B5EF4-FFF2-40B4-BE49-F238E27FC236}">
                <a16:creationId xmlns:a16="http://schemas.microsoft.com/office/drawing/2014/main" id="{AFE01FFD-DB58-4E47-B145-555EF34184E3}"/>
              </a:ext>
            </a:extLst>
          </p:cNvPr>
          <p:cNvSpPr>
            <a:spLocks noEditPoints="1"/>
          </p:cNvSpPr>
          <p:nvPr>
            <p:custDataLst>
              <p:tags r:id="rId8"/>
            </p:custDataLst>
          </p:nvPr>
        </p:nvSpPr>
        <p:spPr bwMode="auto">
          <a:xfrm>
            <a:off x="4456408" y="4478606"/>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14" name="PA-任意多边形 21">
            <a:extLst>
              <a:ext uri="{FF2B5EF4-FFF2-40B4-BE49-F238E27FC236}">
                <a16:creationId xmlns:a16="http://schemas.microsoft.com/office/drawing/2014/main" id="{AAF0730A-7FC3-43D7-B97D-101155F47EDC}"/>
              </a:ext>
            </a:extLst>
          </p:cNvPr>
          <p:cNvSpPr>
            <a:spLocks noEditPoints="1"/>
          </p:cNvSpPr>
          <p:nvPr>
            <p:custDataLst>
              <p:tags r:id="rId9"/>
            </p:custDataLst>
          </p:nvPr>
        </p:nvSpPr>
        <p:spPr bwMode="auto">
          <a:xfrm>
            <a:off x="7162054" y="4478606"/>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15" name="PA-任意多边形 21">
            <a:extLst>
              <a:ext uri="{FF2B5EF4-FFF2-40B4-BE49-F238E27FC236}">
                <a16:creationId xmlns:a16="http://schemas.microsoft.com/office/drawing/2014/main" id="{C62876B2-7BD0-479A-B3F8-4EDC3A62CE79}"/>
              </a:ext>
            </a:extLst>
          </p:cNvPr>
          <p:cNvSpPr>
            <a:spLocks noEditPoints="1"/>
          </p:cNvSpPr>
          <p:nvPr>
            <p:custDataLst>
              <p:tags r:id="rId10"/>
            </p:custDataLst>
          </p:nvPr>
        </p:nvSpPr>
        <p:spPr bwMode="auto">
          <a:xfrm>
            <a:off x="4456408" y="4878129"/>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16" name="PA-文本框 9">
            <a:extLst>
              <a:ext uri="{FF2B5EF4-FFF2-40B4-BE49-F238E27FC236}">
                <a16:creationId xmlns:a16="http://schemas.microsoft.com/office/drawing/2014/main" id="{4B47D257-4F91-41F6-A564-EF11E97E32DD}"/>
              </a:ext>
            </a:extLst>
          </p:cNvPr>
          <p:cNvSpPr txBox="1"/>
          <p:nvPr>
            <p:custDataLst>
              <p:tags r:id="rId11"/>
            </p:custDataLst>
          </p:nvPr>
        </p:nvSpPr>
        <p:spPr>
          <a:xfrm>
            <a:off x="4675840" y="4404382"/>
            <a:ext cx="2103647"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海因里希安全法则</a:t>
            </a:r>
          </a:p>
        </p:txBody>
      </p:sp>
      <p:sp>
        <p:nvSpPr>
          <p:cNvPr id="17" name="PA-文本框 10">
            <a:extLst>
              <a:ext uri="{FF2B5EF4-FFF2-40B4-BE49-F238E27FC236}">
                <a16:creationId xmlns:a16="http://schemas.microsoft.com/office/drawing/2014/main" id="{79386785-F4F8-47F7-924B-472DEF5FF6C7}"/>
              </a:ext>
            </a:extLst>
          </p:cNvPr>
          <p:cNvSpPr txBox="1"/>
          <p:nvPr>
            <p:custDataLst>
              <p:tags r:id="rId12"/>
            </p:custDataLst>
          </p:nvPr>
        </p:nvSpPr>
        <p:spPr>
          <a:xfrm>
            <a:off x="4675840" y="4813788"/>
            <a:ext cx="1536725"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不等式法则</a:t>
            </a:r>
          </a:p>
        </p:txBody>
      </p:sp>
      <p:sp>
        <p:nvSpPr>
          <p:cNvPr id="18" name="PA-文本框 13">
            <a:extLst>
              <a:ext uri="{FF2B5EF4-FFF2-40B4-BE49-F238E27FC236}">
                <a16:creationId xmlns:a16="http://schemas.microsoft.com/office/drawing/2014/main" id="{084E261C-2AA9-4B7B-AFCC-CF5372CCCFA9}"/>
              </a:ext>
            </a:extLst>
          </p:cNvPr>
          <p:cNvSpPr txBox="1"/>
          <p:nvPr>
            <p:custDataLst>
              <p:tags r:id="rId13"/>
            </p:custDataLst>
          </p:nvPr>
        </p:nvSpPr>
        <p:spPr>
          <a:xfrm>
            <a:off x="7357250" y="4404382"/>
            <a:ext cx="1559937"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墨菲定律</a:t>
            </a:r>
          </a:p>
        </p:txBody>
      </p:sp>
      <p:sp>
        <p:nvSpPr>
          <p:cNvPr id="19" name="PA-文本框 10">
            <a:extLst>
              <a:ext uri="{FF2B5EF4-FFF2-40B4-BE49-F238E27FC236}">
                <a16:creationId xmlns:a16="http://schemas.microsoft.com/office/drawing/2014/main" id="{247DB0C8-A96C-4D78-BF41-1F9845793C09}"/>
              </a:ext>
            </a:extLst>
          </p:cNvPr>
          <p:cNvSpPr txBox="1"/>
          <p:nvPr>
            <p:custDataLst>
              <p:tags r:id="rId14"/>
            </p:custDataLst>
          </p:nvPr>
        </p:nvSpPr>
        <p:spPr>
          <a:xfrm>
            <a:off x="7326694" y="4813788"/>
            <a:ext cx="1678870"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破窗效应</a:t>
            </a:r>
          </a:p>
        </p:txBody>
      </p:sp>
      <p:sp>
        <p:nvSpPr>
          <p:cNvPr id="24" name="PA-任意多边形 21">
            <a:extLst>
              <a:ext uri="{FF2B5EF4-FFF2-40B4-BE49-F238E27FC236}">
                <a16:creationId xmlns:a16="http://schemas.microsoft.com/office/drawing/2014/main" id="{F121DF37-37AC-4992-8CC3-7AC2FCBB04DE}"/>
              </a:ext>
            </a:extLst>
          </p:cNvPr>
          <p:cNvSpPr>
            <a:spLocks noEditPoints="1"/>
          </p:cNvSpPr>
          <p:nvPr>
            <p:custDataLst>
              <p:tags r:id="rId15"/>
            </p:custDataLst>
          </p:nvPr>
        </p:nvSpPr>
        <p:spPr bwMode="auto">
          <a:xfrm>
            <a:off x="7169293" y="4888012"/>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Tree>
    <p:extLst>
      <p:ext uri="{BB962C8B-B14F-4D97-AF65-F5344CB8AC3E}">
        <p14:creationId xmlns:p14="http://schemas.microsoft.com/office/powerpoint/2010/main" val="2916652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11">
        <p15:prstTrans prst="pageCurlDouble"/>
      </p:transition>
    </mc:Choice>
    <mc:Fallback xmlns="">
      <p:transition spd="slow" advTm="411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矩形 3">
            <a:extLst>
              <a:ext uri="{FF2B5EF4-FFF2-40B4-BE49-F238E27FC236}">
                <a16:creationId xmlns:a16="http://schemas.microsoft.com/office/drawing/2014/main" id="{856D4DF6-FEDE-4C17-BCB5-6D212C47B9CE}"/>
              </a:ext>
            </a:extLst>
          </p:cNvPr>
          <p:cNvSpPr/>
          <p:nvPr>
            <p:custDataLst>
              <p:tags r:id="rId2"/>
            </p:custDataLst>
          </p:nvPr>
        </p:nvSpPr>
        <p:spPr>
          <a:xfrm>
            <a:off x="912498" y="1490705"/>
            <a:ext cx="5802314" cy="1476751"/>
          </a:xfrm>
          <a:prstGeom prst="rect">
            <a:avLst/>
          </a:prstGeom>
        </p:spPr>
        <p:txBody>
          <a:bodyPr wrap="square">
            <a:spAutoFit/>
          </a:bodyPr>
          <a:lstStyle/>
          <a:p>
            <a:pPr defTabSz="1218682" eaLnBrk="0" hangingPunct="0">
              <a:lnSpc>
                <a:spcPct val="150000"/>
              </a:lnSpc>
            </a:pPr>
            <a:r>
              <a:rPr lang="zh-CN" altLang="en-US" sz="1999" b="1" dirty="0">
                <a:solidFill>
                  <a:srgbClr val="2C2D34"/>
                </a:solidFill>
                <a:latin typeface="+mn-lt"/>
                <a:ea typeface="+mn-ea"/>
                <a:cs typeface="+mn-ea"/>
                <a:sym typeface="+mn-lt"/>
              </a:rPr>
              <a:t>海因法则指出</a:t>
            </a:r>
            <a:r>
              <a:rPr lang="en-US" altLang="zh-CN" sz="1999" b="1" dirty="0">
                <a:solidFill>
                  <a:srgbClr val="2C2D34"/>
                </a:solidFill>
                <a:latin typeface="+mn-lt"/>
                <a:ea typeface="+mn-ea"/>
                <a:cs typeface="+mn-ea"/>
                <a:sym typeface="+mn-lt"/>
              </a:rPr>
              <a:t>:</a:t>
            </a:r>
          </a:p>
          <a:p>
            <a:pPr defTabSz="1218682" eaLnBrk="0" hangingPunct="0">
              <a:lnSpc>
                <a:spcPct val="150000"/>
              </a:lnSpc>
            </a:pPr>
            <a:r>
              <a:rPr lang="zh-CN" altLang="en-US" sz="1999" b="1" dirty="0">
                <a:solidFill>
                  <a:srgbClr val="2C2D34"/>
                </a:solidFill>
                <a:latin typeface="+mn-lt"/>
                <a:ea typeface="+mn-ea"/>
                <a:cs typeface="+mn-ea"/>
                <a:sym typeface="+mn-lt"/>
              </a:rPr>
              <a:t>每一起严重事故的背后，必然有</a:t>
            </a:r>
            <a:r>
              <a:rPr lang="en-US" altLang="zh-CN" sz="1999" b="1" dirty="0">
                <a:solidFill>
                  <a:srgbClr val="2C2D34"/>
                </a:solidFill>
                <a:latin typeface="+mn-lt"/>
                <a:ea typeface="+mn-ea"/>
                <a:cs typeface="+mn-ea"/>
                <a:sym typeface="+mn-lt"/>
              </a:rPr>
              <a:t>29</a:t>
            </a:r>
            <a:r>
              <a:rPr lang="zh-CN" altLang="en-US" sz="1999" b="1" dirty="0">
                <a:solidFill>
                  <a:srgbClr val="2C2D34"/>
                </a:solidFill>
                <a:latin typeface="+mn-lt"/>
                <a:ea typeface="+mn-ea"/>
                <a:cs typeface="+mn-ea"/>
                <a:sym typeface="+mn-lt"/>
              </a:rPr>
              <a:t>次轻微事故和</a:t>
            </a:r>
            <a:r>
              <a:rPr lang="en-US" altLang="zh-CN" sz="1999" b="1" dirty="0">
                <a:solidFill>
                  <a:srgbClr val="2C2D34"/>
                </a:solidFill>
                <a:latin typeface="+mn-lt"/>
                <a:ea typeface="+mn-ea"/>
                <a:cs typeface="+mn-ea"/>
                <a:sym typeface="+mn-lt"/>
              </a:rPr>
              <a:t>300</a:t>
            </a:r>
            <a:r>
              <a:rPr lang="zh-CN" altLang="en-US" sz="1999" b="1" dirty="0">
                <a:solidFill>
                  <a:srgbClr val="2C2D34"/>
                </a:solidFill>
                <a:latin typeface="+mn-lt"/>
                <a:ea typeface="+mn-ea"/>
                <a:cs typeface="+mn-ea"/>
                <a:sym typeface="+mn-lt"/>
              </a:rPr>
              <a:t>起未遂先兆以及</a:t>
            </a:r>
            <a:r>
              <a:rPr lang="en-US" altLang="zh-CN" sz="1999" b="1" dirty="0">
                <a:solidFill>
                  <a:srgbClr val="2C2D34"/>
                </a:solidFill>
                <a:latin typeface="+mn-lt"/>
                <a:ea typeface="+mn-ea"/>
                <a:cs typeface="+mn-ea"/>
                <a:sym typeface="+mn-lt"/>
              </a:rPr>
              <a:t>1000</a:t>
            </a:r>
            <a:r>
              <a:rPr lang="zh-CN" altLang="en-US" sz="1999" b="1" dirty="0">
                <a:solidFill>
                  <a:srgbClr val="2C2D34"/>
                </a:solidFill>
                <a:latin typeface="+mn-lt"/>
                <a:ea typeface="+mn-ea"/>
                <a:cs typeface="+mn-ea"/>
                <a:sym typeface="+mn-lt"/>
              </a:rPr>
              <a:t>起事故隐患。</a:t>
            </a:r>
          </a:p>
        </p:txBody>
      </p:sp>
      <p:sp>
        <p:nvSpPr>
          <p:cNvPr id="76" name="PA-任意多边形 8">
            <a:extLst>
              <a:ext uri="{FF2B5EF4-FFF2-40B4-BE49-F238E27FC236}">
                <a16:creationId xmlns:a16="http://schemas.microsoft.com/office/drawing/2014/main" id="{C706FDC0-F8BA-4264-9759-D4E3F85E4F6F}"/>
              </a:ext>
            </a:extLst>
          </p:cNvPr>
          <p:cNvSpPr>
            <a:spLocks/>
          </p:cNvSpPr>
          <p:nvPr>
            <p:custDataLst>
              <p:tags r:id="rId3"/>
            </p:custDataLst>
          </p:nvPr>
        </p:nvSpPr>
        <p:spPr bwMode="auto">
          <a:xfrm>
            <a:off x="7076718" y="4901078"/>
            <a:ext cx="4130178" cy="1425702"/>
          </a:xfrm>
          <a:custGeom>
            <a:avLst/>
            <a:gdLst>
              <a:gd name="T0" fmla="*/ 2976 w 3545"/>
              <a:gd name="T1" fmla="*/ 0 h 1224"/>
              <a:gd name="T2" fmla="*/ 3262 w 3545"/>
              <a:gd name="T3" fmla="*/ 615 h 1224"/>
              <a:gd name="T4" fmla="*/ 3545 w 3545"/>
              <a:gd name="T5" fmla="*/ 1224 h 1224"/>
              <a:gd name="T6" fmla="*/ 0 w 3545"/>
              <a:gd name="T7" fmla="*/ 1224 h 1224"/>
              <a:gd name="T8" fmla="*/ 283 w 3545"/>
              <a:gd name="T9" fmla="*/ 615 h 1224"/>
              <a:gd name="T10" fmla="*/ 569 w 3545"/>
              <a:gd name="T11" fmla="*/ 0 h 1224"/>
              <a:gd name="T12" fmla="*/ 2976 w 3545"/>
              <a:gd name="T13" fmla="*/ 0 h 1224"/>
            </a:gdLst>
            <a:ahLst/>
            <a:cxnLst>
              <a:cxn ang="0">
                <a:pos x="T0" y="T1"/>
              </a:cxn>
              <a:cxn ang="0">
                <a:pos x="T2" y="T3"/>
              </a:cxn>
              <a:cxn ang="0">
                <a:pos x="T4" y="T5"/>
              </a:cxn>
              <a:cxn ang="0">
                <a:pos x="T6" y="T7"/>
              </a:cxn>
              <a:cxn ang="0">
                <a:pos x="T8" y="T9"/>
              </a:cxn>
              <a:cxn ang="0">
                <a:pos x="T10" y="T11"/>
              </a:cxn>
              <a:cxn ang="0">
                <a:pos x="T12" y="T13"/>
              </a:cxn>
            </a:cxnLst>
            <a:rect l="0" t="0" r="r" b="b"/>
            <a:pathLst>
              <a:path w="3545" h="1224">
                <a:moveTo>
                  <a:pt x="2976" y="0"/>
                </a:moveTo>
                <a:lnTo>
                  <a:pt x="3262" y="615"/>
                </a:lnTo>
                <a:lnTo>
                  <a:pt x="3545" y="1224"/>
                </a:lnTo>
                <a:lnTo>
                  <a:pt x="0" y="1224"/>
                </a:lnTo>
                <a:lnTo>
                  <a:pt x="283" y="615"/>
                </a:lnTo>
                <a:lnTo>
                  <a:pt x="569" y="0"/>
                </a:lnTo>
                <a:lnTo>
                  <a:pt x="2976" y="0"/>
                </a:lnTo>
                <a:close/>
              </a:path>
            </a:pathLst>
          </a:custGeom>
          <a:solidFill>
            <a:srgbClr val="F9842B"/>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77" name="PA-任意多边形 9">
            <a:extLst>
              <a:ext uri="{FF2B5EF4-FFF2-40B4-BE49-F238E27FC236}">
                <a16:creationId xmlns:a16="http://schemas.microsoft.com/office/drawing/2014/main" id="{0A00B777-9ACE-44F8-B3BC-815EF614B8DA}"/>
              </a:ext>
            </a:extLst>
          </p:cNvPr>
          <p:cNvSpPr>
            <a:spLocks/>
          </p:cNvSpPr>
          <p:nvPr>
            <p:custDataLst>
              <p:tags r:id="rId4"/>
            </p:custDataLst>
          </p:nvPr>
        </p:nvSpPr>
        <p:spPr bwMode="auto">
          <a:xfrm>
            <a:off x="7779239" y="3390429"/>
            <a:ext cx="2725136" cy="1425702"/>
          </a:xfrm>
          <a:custGeom>
            <a:avLst/>
            <a:gdLst>
              <a:gd name="T0" fmla="*/ 1770 w 2339"/>
              <a:gd name="T1" fmla="*/ 0 h 1224"/>
              <a:gd name="T2" fmla="*/ 2339 w 2339"/>
              <a:gd name="T3" fmla="*/ 1224 h 1224"/>
              <a:gd name="T4" fmla="*/ 0 w 2339"/>
              <a:gd name="T5" fmla="*/ 1224 h 1224"/>
              <a:gd name="T6" fmla="*/ 569 w 2339"/>
              <a:gd name="T7" fmla="*/ 0 h 1224"/>
              <a:gd name="T8" fmla="*/ 1770 w 2339"/>
              <a:gd name="T9" fmla="*/ 0 h 1224"/>
            </a:gdLst>
            <a:ahLst/>
            <a:cxnLst>
              <a:cxn ang="0">
                <a:pos x="T0" y="T1"/>
              </a:cxn>
              <a:cxn ang="0">
                <a:pos x="T2" y="T3"/>
              </a:cxn>
              <a:cxn ang="0">
                <a:pos x="T4" y="T5"/>
              </a:cxn>
              <a:cxn ang="0">
                <a:pos x="T6" y="T7"/>
              </a:cxn>
              <a:cxn ang="0">
                <a:pos x="T8" y="T9"/>
              </a:cxn>
            </a:cxnLst>
            <a:rect l="0" t="0" r="r" b="b"/>
            <a:pathLst>
              <a:path w="2339" h="1224">
                <a:moveTo>
                  <a:pt x="1770" y="0"/>
                </a:moveTo>
                <a:lnTo>
                  <a:pt x="2339" y="1224"/>
                </a:lnTo>
                <a:lnTo>
                  <a:pt x="0" y="1224"/>
                </a:lnTo>
                <a:lnTo>
                  <a:pt x="569" y="0"/>
                </a:lnTo>
                <a:lnTo>
                  <a:pt x="1770" y="0"/>
                </a:lnTo>
                <a:close/>
              </a:path>
            </a:pathLst>
          </a:custGeom>
          <a:solidFill>
            <a:srgbClr val="F9842B"/>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endParaRPr lang="zh-CN" altLang="en-US" sz="1999" dirty="0">
              <a:solidFill>
                <a:srgbClr val="F0F0F0"/>
              </a:solidFill>
              <a:latin typeface="+mn-lt"/>
              <a:ea typeface="+mn-ea"/>
              <a:cs typeface="+mn-ea"/>
              <a:sym typeface="+mn-lt"/>
            </a:endParaRPr>
          </a:p>
        </p:txBody>
      </p:sp>
      <p:sp>
        <p:nvSpPr>
          <p:cNvPr id="78" name="PA-任意多边形 10">
            <a:extLst>
              <a:ext uri="{FF2B5EF4-FFF2-40B4-BE49-F238E27FC236}">
                <a16:creationId xmlns:a16="http://schemas.microsoft.com/office/drawing/2014/main" id="{B4DE83F0-4A09-4A4F-BD27-66AAEEF5AB8C}"/>
              </a:ext>
            </a:extLst>
          </p:cNvPr>
          <p:cNvSpPr>
            <a:spLocks/>
          </p:cNvSpPr>
          <p:nvPr>
            <p:custDataLst>
              <p:tags r:id="rId5"/>
            </p:custDataLst>
          </p:nvPr>
        </p:nvSpPr>
        <p:spPr bwMode="auto">
          <a:xfrm>
            <a:off x="8481759" y="1886668"/>
            <a:ext cx="1320096" cy="1416519"/>
          </a:xfrm>
          <a:custGeom>
            <a:avLst/>
            <a:gdLst>
              <a:gd name="T0" fmla="*/ 566 w 1133"/>
              <a:gd name="T1" fmla="*/ 0 h 1217"/>
              <a:gd name="T2" fmla="*/ 1133 w 1133"/>
              <a:gd name="T3" fmla="*/ 1217 h 1217"/>
              <a:gd name="T4" fmla="*/ 0 w 1133"/>
              <a:gd name="T5" fmla="*/ 1217 h 1217"/>
              <a:gd name="T6" fmla="*/ 566 w 1133"/>
              <a:gd name="T7" fmla="*/ 0 h 1217"/>
            </a:gdLst>
            <a:ahLst/>
            <a:cxnLst>
              <a:cxn ang="0">
                <a:pos x="T0" y="T1"/>
              </a:cxn>
              <a:cxn ang="0">
                <a:pos x="T2" y="T3"/>
              </a:cxn>
              <a:cxn ang="0">
                <a:pos x="T4" y="T5"/>
              </a:cxn>
              <a:cxn ang="0">
                <a:pos x="T6" y="T7"/>
              </a:cxn>
            </a:cxnLst>
            <a:rect l="0" t="0" r="r" b="b"/>
            <a:pathLst>
              <a:path w="1133" h="1217">
                <a:moveTo>
                  <a:pt x="566" y="0"/>
                </a:moveTo>
                <a:lnTo>
                  <a:pt x="1133" y="1217"/>
                </a:lnTo>
                <a:lnTo>
                  <a:pt x="0" y="1217"/>
                </a:lnTo>
                <a:lnTo>
                  <a:pt x="566" y="0"/>
                </a:lnTo>
                <a:close/>
              </a:path>
            </a:pathLst>
          </a:custGeom>
          <a:solidFill>
            <a:srgbClr val="F9842B"/>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endParaRPr lang="zh-CN" altLang="en-US" sz="1999" dirty="0">
              <a:solidFill>
                <a:srgbClr val="F0F0F0"/>
              </a:solidFill>
              <a:latin typeface="+mn-lt"/>
              <a:ea typeface="+mn-ea"/>
              <a:cs typeface="+mn-ea"/>
              <a:sym typeface="+mn-lt"/>
            </a:endParaRPr>
          </a:p>
        </p:txBody>
      </p:sp>
      <p:sp>
        <p:nvSpPr>
          <p:cNvPr id="80" name="PA-矩形 79">
            <a:extLst>
              <a:ext uri="{FF2B5EF4-FFF2-40B4-BE49-F238E27FC236}">
                <a16:creationId xmlns:a16="http://schemas.microsoft.com/office/drawing/2014/main" id="{4ACC0E94-233E-4CAB-BF61-64E36B9CCE36}"/>
              </a:ext>
            </a:extLst>
          </p:cNvPr>
          <p:cNvSpPr/>
          <p:nvPr>
            <p:custDataLst>
              <p:tags r:id="rId6"/>
            </p:custDataLst>
          </p:nvPr>
        </p:nvSpPr>
        <p:spPr>
          <a:xfrm>
            <a:off x="7779237" y="5187389"/>
            <a:ext cx="2725138" cy="953734"/>
          </a:xfrm>
          <a:prstGeom prst="rect">
            <a:avLst/>
          </a:prstGeom>
        </p:spPr>
        <p:txBody>
          <a:bodyPr wrap="square">
            <a:spAutoFit/>
          </a:bodyPr>
          <a:lstStyle/>
          <a:p>
            <a:pPr algn="ctr" defTabSz="1218682"/>
            <a:r>
              <a:rPr lang="en-US" altLang="zh-CN" sz="2799" dirty="0">
                <a:solidFill>
                  <a:schemeClr val="tx1">
                    <a:lumMod val="10000"/>
                  </a:schemeClr>
                </a:solidFill>
                <a:latin typeface="+mn-lt"/>
                <a:ea typeface="+mn-ea"/>
                <a:cs typeface="+mn-ea"/>
                <a:sym typeface="+mn-lt"/>
              </a:rPr>
              <a:t>300</a:t>
            </a:r>
          </a:p>
          <a:p>
            <a:pPr algn="ctr" defTabSz="1218682"/>
            <a:r>
              <a:rPr lang="zh-CN" altLang="en-US" sz="2799" dirty="0">
                <a:solidFill>
                  <a:schemeClr val="tx1">
                    <a:lumMod val="10000"/>
                  </a:schemeClr>
                </a:solidFill>
                <a:latin typeface="+mn-lt"/>
                <a:ea typeface="+mn-ea"/>
                <a:cs typeface="+mn-ea"/>
                <a:sym typeface="+mn-lt"/>
              </a:rPr>
              <a:t>无伤害事故</a:t>
            </a:r>
          </a:p>
        </p:txBody>
      </p:sp>
      <p:sp>
        <p:nvSpPr>
          <p:cNvPr id="81" name="PA-矩形 80">
            <a:extLst>
              <a:ext uri="{FF2B5EF4-FFF2-40B4-BE49-F238E27FC236}">
                <a16:creationId xmlns:a16="http://schemas.microsoft.com/office/drawing/2014/main" id="{FAF59705-A07C-4F0D-8FFC-4026EAF4553D}"/>
              </a:ext>
            </a:extLst>
          </p:cNvPr>
          <p:cNvSpPr/>
          <p:nvPr>
            <p:custDataLst>
              <p:tags r:id="rId7"/>
            </p:custDataLst>
          </p:nvPr>
        </p:nvSpPr>
        <p:spPr>
          <a:xfrm>
            <a:off x="7779237" y="3775015"/>
            <a:ext cx="2725138" cy="830673"/>
          </a:xfrm>
          <a:prstGeom prst="rect">
            <a:avLst/>
          </a:prstGeom>
        </p:spPr>
        <p:txBody>
          <a:bodyPr wrap="square">
            <a:spAutoFit/>
          </a:bodyPr>
          <a:lstStyle/>
          <a:p>
            <a:pPr algn="ctr" defTabSz="1218682"/>
            <a:r>
              <a:rPr lang="en-US" altLang="zh-CN" sz="2399" dirty="0">
                <a:solidFill>
                  <a:schemeClr val="tx1">
                    <a:lumMod val="10000"/>
                  </a:schemeClr>
                </a:solidFill>
                <a:latin typeface="+mn-lt"/>
                <a:ea typeface="+mn-ea"/>
                <a:cs typeface="+mn-ea"/>
                <a:sym typeface="+mn-lt"/>
              </a:rPr>
              <a:t>29</a:t>
            </a:r>
          </a:p>
          <a:p>
            <a:pPr algn="ctr" defTabSz="1218682"/>
            <a:r>
              <a:rPr lang="zh-CN" altLang="en-US" sz="2399" dirty="0">
                <a:solidFill>
                  <a:schemeClr val="tx1">
                    <a:lumMod val="10000"/>
                  </a:schemeClr>
                </a:solidFill>
                <a:latin typeface="+mn-lt"/>
                <a:ea typeface="+mn-ea"/>
                <a:cs typeface="+mn-ea"/>
                <a:sym typeface="+mn-lt"/>
              </a:rPr>
              <a:t>轻微伤害</a:t>
            </a:r>
          </a:p>
        </p:txBody>
      </p:sp>
      <p:sp>
        <p:nvSpPr>
          <p:cNvPr id="82" name="PA-矩形 81">
            <a:extLst>
              <a:ext uri="{FF2B5EF4-FFF2-40B4-BE49-F238E27FC236}">
                <a16:creationId xmlns:a16="http://schemas.microsoft.com/office/drawing/2014/main" id="{A21AB045-268A-4AB0-A5FE-A460ADEE455E}"/>
              </a:ext>
            </a:extLst>
          </p:cNvPr>
          <p:cNvSpPr/>
          <p:nvPr>
            <p:custDataLst>
              <p:tags r:id="rId8"/>
            </p:custDataLst>
          </p:nvPr>
        </p:nvSpPr>
        <p:spPr>
          <a:xfrm>
            <a:off x="8481758" y="2360041"/>
            <a:ext cx="1320097" cy="830673"/>
          </a:xfrm>
          <a:prstGeom prst="rect">
            <a:avLst/>
          </a:prstGeom>
        </p:spPr>
        <p:txBody>
          <a:bodyPr wrap="square">
            <a:spAutoFit/>
          </a:bodyPr>
          <a:lstStyle/>
          <a:p>
            <a:pPr algn="ctr" defTabSz="1218682"/>
            <a:r>
              <a:rPr lang="en-US" altLang="zh-CN" sz="2399" dirty="0">
                <a:solidFill>
                  <a:schemeClr val="tx1">
                    <a:lumMod val="10000"/>
                  </a:schemeClr>
                </a:solidFill>
                <a:latin typeface="+mn-lt"/>
                <a:ea typeface="+mn-ea"/>
                <a:cs typeface="+mn-ea"/>
                <a:sym typeface="+mn-lt"/>
              </a:rPr>
              <a:t>1</a:t>
            </a:r>
          </a:p>
          <a:p>
            <a:pPr algn="ctr" defTabSz="1218682"/>
            <a:r>
              <a:rPr lang="zh-CN" altLang="en-US" sz="2399" dirty="0">
                <a:solidFill>
                  <a:schemeClr val="tx1">
                    <a:lumMod val="10000"/>
                  </a:schemeClr>
                </a:solidFill>
                <a:latin typeface="+mn-lt"/>
                <a:ea typeface="+mn-ea"/>
                <a:cs typeface="+mn-ea"/>
                <a:sym typeface="+mn-lt"/>
              </a:rPr>
              <a:t>死亡</a:t>
            </a:r>
          </a:p>
        </p:txBody>
      </p:sp>
      <p:pic>
        <p:nvPicPr>
          <p:cNvPr id="86" name="PA-图片 2">
            <a:extLst>
              <a:ext uri="{FF2B5EF4-FFF2-40B4-BE49-F238E27FC236}">
                <a16:creationId xmlns:a16="http://schemas.microsoft.com/office/drawing/2014/main" id="{D2979BD7-1DCA-4EC5-AF81-B63D643B39BA}"/>
              </a:ext>
            </a:extLst>
          </p:cNvPr>
          <p:cNvPicPr>
            <a:picLocks noChangeAspect="1"/>
          </p:cNvPicPr>
          <p:nvPr>
            <p:custDataLst>
              <p:tags r:id="rId9"/>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1235708" y="3167381"/>
            <a:ext cx="3555718" cy="2226634"/>
          </a:xfrm>
          <a:prstGeom prst="rect">
            <a:avLst/>
          </a:prstGeom>
          <a:noFill/>
          <a:ln w="9525">
            <a:noFill/>
            <a:miter lim="800000"/>
            <a:headEnd/>
            <a:tailEnd/>
          </a:ln>
        </p:spPr>
      </p:pic>
      <p:grpSp>
        <p:nvGrpSpPr>
          <p:cNvPr id="3" name="PA-组合 2">
            <a:extLst>
              <a:ext uri="{FF2B5EF4-FFF2-40B4-BE49-F238E27FC236}">
                <a16:creationId xmlns:a16="http://schemas.microsoft.com/office/drawing/2014/main" id="{BF2AF0EF-D982-4B2C-BF1C-6AB50BF936D4}"/>
              </a:ext>
            </a:extLst>
          </p:cNvPr>
          <p:cNvGrpSpPr/>
          <p:nvPr>
            <p:custDataLst>
              <p:tags r:id="rId10"/>
            </p:custDataLst>
          </p:nvPr>
        </p:nvGrpSpPr>
        <p:grpSpPr>
          <a:xfrm>
            <a:off x="778280" y="5516757"/>
            <a:ext cx="5612599" cy="1065944"/>
            <a:chOff x="778583" y="5517572"/>
            <a:chExt cx="5614791" cy="1066360"/>
          </a:xfrm>
        </p:grpSpPr>
        <p:sp>
          <p:nvSpPr>
            <p:cNvPr id="88" name="PA-矩形 2">
              <a:extLst>
                <a:ext uri="{FF2B5EF4-FFF2-40B4-BE49-F238E27FC236}">
                  <a16:creationId xmlns:a16="http://schemas.microsoft.com/office/drawing/2014/main" id="{D84CFAAB-D40D-499E-BE66-CFC87416C479}"/>
                </a:ext>
              </a:extLst>
            </p:cNvPr>
            <p:cNvSpPr>
              <a:spLocks noChangeArrowheads="1"/>
            </p:cNvSpPr>
            <p:nvPr>
              <p:custDataLst>
                <p:tags r:id="rId13"/>
              </p:custDataLst>
            </p:nvPr>
          </p:nvSpPr>
          <p:spPr bwMode="auto">
            <a:xfrm>
              <a:off x="778583" y="5797980"/>
              <a:ext cx="5614791" cy="762329"/>
            </a:xfrm>
            <a:prstGeom prst="rect">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87" name="PA-矩形 6">
              <a:extLst>
                <a:ext uri="{FF2B5EF4-FFF2-40B4-BE49-F238E27FC236}">
                  <a16:creationId xmlns:a16="http://schemas.microsoft.com/office/drawing/2014/main" id="{56E745C2-A198-45B4-8BC6-C49E68859111}"/>
                </a:ext>
              </a:extLst>
            </p:cNvPr>
            <p:cNvSpPr>
              <a:spLocks noChangeArrowheads="1"/>
            </p:cNvSpPr>
            <p:nvPr>
              <p:custDataLst>
                <p:tags r:id="rId14"/>
              </p:custDataLst>
            </p:nvPr>
          </p:nvSpPr>
          <p:spPr bwMode="auto">
            <a:xfrm>
              <a:off x="844937" y="5875770"/>
              <a:ext cx="5459610" cy="708162"/>
            </a:xfrm>
            <a:prstGeom prst="rect">
              <a:avLst/>
            </a:prstGeom>
            <a:noFill/>
            <a:ln w="9525">
              <a:noFill/>
              <a:miter lim="800000"/>
            </a:ln>
          </p:spPr>
          <p:txBody>
            <a:bodyPr wrap="square">
              <a:spAutoFit/>
            </a:bodyPr>
            <a:lstStyle/>
            <a:p>
              <a:pPr defTabSz="1218682" eaLnBrk="0" hangingPunct="0"/>
              <a:r>
                <a:rPr lang="zh-CN" altLang="en-US" sz="2000" b="1" dirty="0">
                  <a:solidFill>
                    <a:srgbClr val="F0F0F0"/>
                  </a:solidFill>
                  <a:latin typeface="+mn-lt"/>
                  <a:ea typeface="+mn-ea"/>
                  <a:cs typeface="+mn-ea"/>
                  <a:sym typeface="+mn-lt"/>
                </a:rPr>
                <a:t>因此，要制服事故，重在防范，要保证安全，必须以预防为主。 </a:t>
              </a:r>
            </a:p>
          </p:txBody>
        </p:sp>
        <p:sp>
          <p:nvSpPr>
            <p:cNvPr id="89" name="PA-等腰三角形 4">
              <a:extLst>
                <a:ext uri="{FF2B5EF4-FFF2-40B4-BE49-F238E27FC236}">
                  <a16:creationId xmlns:a16="http://schemas.microsoft.com/office/drawing/2014/main" id="{E2083EA9-A922-4BE0-950C-F3523205CE6E}"/>
                </a:ext>
              </a:extLst>
            </p:cNvPr>
            <p:cNvSpPr>
              <a:spLocks noChangeArrowheads="1"/>
            </p:cNvSpPr>
            <p:nvPr>
              <p:custDataLst>
                <p:tags r:id="rId15"/>
              </p:custDataLst>
            </p:nvPr>
          </p:nvSpPr>
          <p:spPr bwMode="auto">
            <a:xfrm>
              <a:off x="1902534" y="5517572"/>
              <a:ext cx="392817" cy="28040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19" name="PA-文本框 16">
            <a:extLst>
              <a:ext uri="{FF2B5EF4-FFF2-40B4-BE49-F238E27FC236}">
                <a16:creationId xmlns:a16="http://schemas.microsoft.com/office/drawing/2014/main" id="{FF185FE8-6165-4F50-929A-764427AB171F}"/>
              </a:ext>
            </a:extLst>
          </p:cNvPr>
          <p:cNvSpPr txBox="1"/>
          <p:nvPr>
            <p:custDataLst>
              <p:tags r:id="rId11"/>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、海因里希安全法则</a:t>
            </a:r>
          </a:p>
        </p:txBody>
      </p:sp>
      <p:sp>
        <p:nvSpPr>
          <p:cNvPr id="20" name="PA-燕尾箭头 19">
            <a:extLst>
              <a:ext uri="{FF2B5EF4-FFF2-40B4-BE49-F238E27FC236}">
                <a16:creationId xmlns:a16="http://schemas.microsoft.com/office/drawing/2014/main" id="{5D957565-7592-4ED0-AE9F-D996C397525C}"/>
              </a:ext>
            </a:extLst>
          </p:cNvPr>
          <p:cNvSpPr/>
          <p:nvPr>
            <p:custDataLst>
              <p:tags r:id="rId12"/>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98145890"/>
      </p:ext>
    </p:extLst>
  </p:cSld>
  <p:clrMapOvr>
    <a:masterClrMapping/>
  </p:clrMapOvr>
  <p:transition spd="slow" advTm="6122">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矩形 2">
            <a:extLst>
              <a:ext uri="{FF2B5EF4-FFF2-40B4-BE49-F238E27FC236}">
                <a16:creationId xmlns:a16="http://schemas.microsoft.com/office/drawing/2014/main" id="{EFEC1F85-7AF0-45BE-9A5D-B7D3CB6F1EC0}"/>
              </a:ext>
            </a:extLst>
          </p:cNvPr>
          <p:cNvSpPr>
            <a:spLocks noChangeArrowheads="1"/>
          </p:cNvSpPr>
          <p:nvPr>
            <p:custDataLst>
              <p:tags r:id="rId2"/>
            </p:custDataLst>
          </p:nvPr>
        </p:nvSpPr>
        <p:spPr bwMode="auto">
          <a:xfrm>
            <a:off x="4356508" y="1308220"/>
            <a:ext cx="4288353" cy="399981"/>
          </a:xfrm>
          <a:prstGeom prst="rect">
            <a:avLst/>
          </a:prstGeom>
          <a:noFill/>
          <a:ln w="9525">
            <a:noFill/>
            <a:miter lim="800000"/>
          </a:ln>
        </p:spPr>
        <p:txBody>
          <a:bodyPr wrap="none">
            <a:spAutoFit/>
          </a:bodyPr>
          <a:lstStyle/>
          <a:p>
            <a:pPr defTabSz="1218682" eaLnBrk="0" hangingPunct="0"/>
            <a:r>
              <a:rPr lang="zh-CN" altLang="en-US" sz="1999" b="1" dirty="0">
                <a:solidFill>
                  <a:srgbClr val="2C2D34"/>
                </a:solidFill>
                <a:latin typeface="+mn-lt"/>
                <a:ea typeface="+mn-ea"/>
                <a:cs typeface="+mn-ea"/>
                <a:sym typeface="+mn-lt"/>
              </a:rPr>
              <a:t>“有可能出错的事情，就会出错。”</a:t>
            </a:r>
          </a:p>
        </p:txBody>
      </p:sp>
      <p:sp>
        <p:nvSpPr>
          <p:cNvPr id="20" name="PA-矩形 3">
            <a:extLst>
              <a:ext uri="{FF2B5EF4-FFF2-40B4-BE49-F238E27FC236}">
                <a16:creationId xmlns:a16="http://schemas.microsoft.com/office/drawing/2014/main" id="{054CC319-8ADA-4686-81DD-F295D9AE6BB3}"/>
              </a:ext>
            </a:extLst>
          </p:cNvPr>
          <p:cNvSpPr>
            <a:spLocks noChangeArrowheads="1"/>
          </p:cNvSpPr>
          <p:nvPr>
            <p:custDataLst>
              <p:tags r:id="rId3"/>
            </p:custDataLst>
          </p:nvPr>
        </p:nvSpPr>
        <p:spPr bwMode="auto">
          <a:xfrm>
            <a:off x="4529131" y="1716115"/>
            <a:ext cx="6794922" cy="874407"/>
          </a:xfrm>
          <a:prstGeom prst="rect">
            <a:avLst/>
          </a:prstGeom>
          <a:noFill/>
          <a:ln w="9525">
            <a:noFill/>
            <a:miter lim="800000"/>
          </a:ln>
        </p:spPr>
        <p:txBody>
          <a:bodyPr wrap="square">
            <a:spAutoFit/>
          </a:bodyPr>
          <a:lstStyle/>
          <a:p>
            <a:pPr defTabSz="1218682" eaLnBrk="0" hangingPunct="0">
              <a:lnSpc>
                <a:spcPct val="150000"/>
              </a:lnSpc>
            </a:pPr>
            <a:r>
              <a:rPr lang="zh-CN" altLang="en-US" sz="1800" dirty="0">
                <a:solidFill>
                  <a:srgbClr val="2C2D34"/>
                </a:solidFill>
                <a:latin typeface="+mn-lt"/>
                <a:ea typeface="+mn-ea"/>
                <a:cs typeface="+mn-ea"/>
                <a:sym typeface="+mn-lt"/>
              </a:rPr>
              <a:t>只要存在发生事故的原因，事故就一定会发生，而且不管其可能性多么小，但总会发生，并造成最大可能的损失</a:t>
            </a:r>
          </a:p>
        </p:txBody>
      </p:sp>
      <p:pic>
        <p:nvPicPr>
          <p:cNvPr id="22" name="PA-图片 7">
            <a:extLst>
              <a:ext uri="{FF2B5EF4-FFF2-40B4-BE49-F238E27FC236}">
                <a16:creationId xmlns:a16="http://schemas.microsoft.com/office/drawing/2014/main" id="{132ABCEC-59F6-4878-8FB0-86681E46BA79}"/>
              </a:ext>
            </a:extLst>
          </p:cNvPr>
          <p:cNvPicPr>
            <a:picLocks noChangeAspect="1"/>
          </p:cNvPicPr>
          <p:nvPr>
            <p:custDataLst>
              <p:tags r:id="rId4"/>
            </p:custDataLst>
          </p:nvPr>
        </p:nvPicPr>
        <p:blipFill rotWithShape="1">
          <a:blip r:embed="rId13" cstate="screen">
            <a:extLst>
              <a:ext uri="{BEBA8EAE-BF5A-486C-A8C5-ECC9F3942E4B}">
                <a14:imgProps xmlns:a14="http://schemas.microsoft.com/office/drawing/2010/main">
                  <a14:imgLayer>
                    <a14:imgEffect>
                      <a14:backgroundRemoval t="0" b="100000" l="0" r="100000">
                        <a14:foregroundMark x1="39367" y1="31333" x2="80317" y2="30667"/>
                        <a14:foregroundMark x1="33258" y1="28500" x2="82127" y2="29833"/>
                        <a14:foregroundMark x1="81674" y1="27333" x2="75339" y2="35500"/>
                        <a14:foregroundMark x1="36878" y1="31333" x2="46380" y2="35500"/>
                        <a14:foregroundMark x1="65611" y1="29167" x2="63122" y2="35833"/>
                        <a14:foregroundMark x1="49774" y1="31000" x2="53394" y2="36167"/>
                        <a14:foregroundMark x1="69683" y1="29167" x2="67195" y2="36167"/>
                        <a14:foregroundMark x1="9050" y1="11833" x2="9050" y2="57000"/>
                      </a14:backgroundRemoval>
                    </a14:imgEffect>
                  </a14:imgLayer>
                </a14:imgProps>
              </a:ext>
              <a:ext uri="{28A0092B-C50C-407E-A947-70E740481C1C}">
                <a14:useLocalDpi xmlns:a14="http://schemas.microsoft.com/office/drawing/2010/main"/>
              </a:ext>
            </a:extLst>
          </a:blip>
          <a:srcRect/>
          <a:stretch/>
        </p:blipFill>
        <p:spPr bwMode="auto">
          <a:xfrm>
            <a:off x="586632" y="1772149"/>
            <a:ext cx="3265248" cy="4425706"/>
          </a:xfrm>
          <a:prstGeom prst="rect">
            <a:avLst/>
          </a:prstGeom>
          <a:noFill/>
          <a:ln w="9525">
            <a:noFill/>
            <a:miter lim="800000"/>
            <a:headEnd/>
            <a:tailEnd/>
          </a:ln>
        </p:spPr>
      </p:pic>
      <p:pic>
        <p:nvPicPr>
          <p:cNvPr id="23" name="PA-图片 2">
            <a:extLst>
              <a:ext uri="{FF2B5EF4-FFF2-40B4-BE49-F238E27FC236}">
                <a16:creationId xmlns:a16="http://schemas.microsoft.com/office/drawing/2014/main" id="{C6F5E93D-200B-431C-959B-5E88EA4FB2A2}"/>
              </a:ext>
            </a:extLst>
          </p:cNvPr>
          <p:cNvPicPr>
            <a:picLocks noChangeAspect="1"/>
          </p:cNvPicPr>
          <p:nvPr>
            <p:custDataLst>
              <p:tags r:id="rId5"/>
            </p:custDataLst>
          </p:nvPr>
        </p:nvPicPr>
        <p:blipFill>
          <a:blip r:embed="rId14"/>
          <a:srcRect/>
          <a:stretch>
            <a:fillRect/>
          </a:stretch>
        </p:blipFill>
        <p:spPr bwMode="auto">
          <a:xfrm>
            <a:off x="4692881" y="2682220"/>
            <a:ext cx="5841660" cy="2056672"/>
          </a:xfrm>
          <a:prstGeom prst="rect">
            <a:avLst/>
          </a:prstGeom>
          <a:noFill/>
          <a:ln w="9525">
            <a:noFill/>
            <a:miter lim="800000"/>
            <a:headEnd/>
            <a:tailEnd/>
          </a:ln>
        </p:spPr>
      </p:pic>
      <p:sp>
        <p:nvSpPr>
          <p:cNvPr id="27" name="PA-矩形 2">
            <a:extLst>
              <a:ext uri="{FF2B5EF4-FFF2-40B4-BE49-F238E27FC236}">
                <a16:creationId xmlns:a16="http://schemas.microsoft.com/office/drawing/2014/main" id="{7C87A3DC-70E5-47C8-A7C2-BC3FB514E3F6}"/>
              </a:ext>
            </a:extLst>
          </p:cNvPr>
          <p:cNvSpPr>
            <a:spLocks noChangeArrowheads="1"/>
          </p:cNvSpPr>
          <p:nvPr>
            <p:custDataLst>
              <p:tags r:id="rId6"/>
            </p:custDataLst>
          </p:nvPr>
        </p:nvSpPr>
        <p:spPr bwMode="auto">
          <a:xfrm>
            <a:off x="4543920" y="5238089"/>
            <a:ext cx="6630323" cy="1277620"/>
          </a:xfrm>
          <a:prstGeom prst="rect">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28" name="PA-矩形 6">
            <a:extLst>
              <a:ext uri="{FF2B5EF4-FFF2-40B4-BE49-F238E27FC236}">
                <a16:creationId xmlns:a16="http://schemas.microsoft.com/office/drawing/2014/main" id="{6E36B339-673F-4EA0-8032-7BC417DC911E}"/>
              </a:ext>
            </a:extLst>
          </p:cNvPr>
          <p:cNvSpPr>
            <a:spLocks noChangeArrowheads="1"/>
          </p:cNvSpPr>
          <p:nvPr>
            <p:custDataLst>
              <p:tags r:id="rId7"/>
            </p:custDataLst>
          </p:nvPr>
        </p:nvSpPr>
        <p:spPr bwMode="auto">
          <a:xfrm>
            <a:off x="4610247" y="5315849"/>
            <a:ext cx="6393557" cy="1200329"/>
          </a:xfrm>
          <a:prstGeom prst="rect">
            <a:avLst/>
          </a:prstGeom>
          <a:noFill/>
          <a:ln w="9525">
            <a:noFill/>
            <a:miter lim="800000"/>
          </a:ln>
        </p:spPr>
        <p:txBody>
          <a:bodyPr wrap="square">
            <a:spAutoFit/>
          </a:bodyPr>
          <a:lstStyle/>
          <a:p>
            <a:pPr defTabSz="1218682" eaLnBrk="0" hangingPunct="0"/>
            <a:r>
              <a:rPr lang="zh-CN" altLang="en-US" sz="1800" b="1" dirty="0">
                <a:solidFill>
                  <a:srgbClr val="F0F0F0"/>
                </a:solidFill>
                <a:latin typeface="+mn-lt"/>
                <a:ea typeface="+mn-ea"/>
                <a:cs typeface="+mn-ea"/>
                <a:sym typeface="+mn-lt"/>
              </a:rPr>
              <a:t>小概率事件在一次活动中发生的可能性很小，给人一种错误的理解不会发生发生事故。与事实相反，正是由于这种错觉，麻痹了人们的安全意识，加大了事故发生的可能性，其结果是事故可能频繁发生。</a:t>
            </a:r>
          </a:p>
        </p:txBody>
      </p:sp>
      <p:sp>
        <p:nvSpPr>
          <p:cNvPr id="29" name="PA-等腰三角形 4">
            <a:extLst>
              <a:ext uri="{FF2B5EF4-FFF2-40B4-BE49-F238E27FC236}">
                <a16:creationId xmlns:a16="http://schemas.microsoft.com/office/drawing/2014/main" id="{D8DAC707-B1B0-4D79-8A31-7278D30D6287}"/>
              </a:ext>
            </a:extLst>
          </p:cNvPr>
          <p:cNvSpPr>
            <a:spLocks noChangeArrowheads="1"/>
          </p:cNvSpPr>
          <p:nvPr>
            <p:custDataLst>
              <p:tags r:id="rId8"/>
            </p:custDataLst>
          </p:nvPr>
        </p:nvSpPr>
        <p:spPr bwMode="auto">
          <a:xfrm>
            <a:off x="5667432" y="4957790"/>
            <a:ext cx="392664" cy="280298"/>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13" name="PA-文本框 16">
            <a:extLst>
              <a:ext uri="{FF2B5EF4-FFF2-40B4-BE49-F238E27FC236}">
                <a16:creationId xmlns:a16="http://schemas.microsoft.com/office/drawing/2014/main" id="{C024E162-EC9D-43D3-92E9-8AE8C14C2DFE}"/>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、墨菲定律</a:t>
            </a:r>
          </a:p>
        </p:txBody>
      </p:sp>
      <p:sp>
        <p:nvSpPr>
          <p:cNvPr id="14" name="PA-燕尾箭头 13">
            <a:extLst>
              <a:ext uri="{FF2B5EF4-FFF2-40B4-BE49-F238E27FC236}">
                <a16:creationId xmlns:a16="http://schemas.microsoft.com/office/drawing/2014/main" id="{0E3BA822-B5BE-4CC9-BE64-B6833B52AC9E}"/>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302924194"/>
      </p:ext>
    </p:extLst>
  </p:cSld>
  <p:clrMapOvr>
    <a:masterClrMapping/>
  </p:clrMapOvr>
  <p:transition spd="slow" advTm="6122">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图片 31">
            <a:extLst>
              <a:ext uri="{FF2B5EF4-FFF2-40B4-BE49-F238E27FC236}">
                <a16:creationId xmlns:a16="http://schemas.microsoft.com/office/drawing/2014/main" id="{1C946963-36D1-4368-B447-C2CF389C25CC}"/>
              </a:ext>
            </a:extLst>
          </p:cNvPr>
          <p:cNvPicPr>
            <a:picLocks noChangeAspect="1"/>
          </p:cNvPicPr>
          <p:nvPr>
            <p:custDataLst>
              <p:tags r:id="rId2"/>
            </p:custDataLst>
          </p:nvPr>
        </p:nvPicPr>
        <p:blipFill rotWithShape="1">
          <a:blip r:embed="rId20" cstate="screen">
            <a:extLst>
              <a:ext uri="{BEBA8EAE-BF5A-486C-A8C5-ECC9F3942E4B}">
                <a14:imgProps xmlns:a14="http://schemas.microsoft.com/office/drawing/2010/main">
                  <a14:imgLayer>
                    <a14:imgEffect>
                      <a14:brightnessContrast bright="-75000" contrast="-40000"/>
                    </a14:imgEffect>
                  </a14:imgLayer>
                </a14:imgProps>
              </a:ext>
              <a:ext uri="{28A0092B-C50C-407E-A947-70E740481C1C}">
                <a14:useLocalDpi xmlns:a14="http://schemas.microsoft.com/office/drawing/2010/main"/>
              </a:ext>
            </a:extLst>
          </a:blip>
          <a:srcRect/>
          <a:stretch/>
        </p:blipFill>
        <p:spPr>
          <a:xfrm>
            <a:off x="0" y="0"/>
            <a:ext cx="12192000" cy="3581400"/>
          </a:xfrm>
          <a:prstGeom prst="rect">
            <a:avLst/>
          </a:prstGeom>
        </p:spPr>
      </p:pic>
      <p:sp>
        <p:nvSpPr>
          <p:cNvPr id="20" name="PA-矩形 19">
            <a:extLst>
              <a:ext uri="{FF2B5EF4-FFF2-40B4-BE49-F238E27FC236}">
                <a16:creationId xmlns:a16="http://schemas.microsoft.com/office/drawing/2014/main" id="{DD203583-E5B9-46BB-8EB7-24BA3D31F153}"/>
              </a:ext>
            </a:extLst>
          </p:cNvPr>
          <p:cNvSpPr/>
          <p:nvPr>
            <p:custDataLst>
              <p:tags r:id="rId3"/>
            </p:custDataLst>
          </p:nvPr>
        </p:nvSpPr>
        <p:spPr bwMode="auto">
          <a:xfrm>
            <a:off x="1674023" y="1917422"/>
            <a:ext cx="8921659" cy="3670974"/>
          </a:xfrm>
          <a:prstGeom prst="rect">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eaLnBrk="0" hangingPunct="0"/>
            <a:endParaRPr lang="zh-CN" altLang="en-US" sz="2399" dirty="0">
              <a:solidFill>
                <a:srgbClr val="F0F0F0"/>
              </a:solidFill>
              <a:latin typeface="+mn-lt"/>
              <a:ea typeface="+mn-ea"/>
              <a:cs typeface="+mn-ea"/>
              <a:sym typeface="+mn-lt"/>
            </a:endParaRPr>
          </a:p>
        </p:txBody>
      </p:sp>
      <p:sp>
        <p:nvSpPr>
          <p:cNvPr id="21" name="PA-文本框 19">
            <a:extLst>
              <a:ext uri="{FF2B5EF4-FFF2-40B4-BE49-F238E27FC236}">
                <a16:creationId xmlns:a16="http://schemas.microsoft.com/office/drawing/2014/main" id="{5439E8B8-21A2-4B45-AAC6-3A13D55FB5F7}"/>
              </a:ext>
            </a:extLst>
          </p:cNvPr>
          <p:cNvSpPr txBox="1">
            <a:spLocks noChangeArrowheads="1"/>
          </p:cNvSpPr>
          <p:nvPr>
            <p:custDataLst>
              <p:tags r:id="rId4"/>
            </p:custDataLst>
          </p:nvPr>
        </p:nvSpPr>
        <p:spPr bwMode="auto">
          <a:xfrm>
            <a:off x="4245793" y="2682325"/>
            <a:ext cx="5884448" cy="71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682">
              <a:defRPr/>
            </a:pPr>
            <a:r>
              <a:rPr lang="zh-CN" altLang="en-US" sz="5398" b="1" dirty="0">
                <a:solidFill>
                  <a:srgbClr val="F0F0F0"/>
                </a:solidFill>
                <a:latin typeface="+mn-lt"/>
                <a:ea typeface="+mn-ea"/>
                <a:cs typeface="+mn-ea"/>
                <a:sym typeface="+mn-lt"/>
              </a:rPr>
              <a:t>安全生产基础知识</a:t>
            </a:r>
          </a:p>
        </p:txBody>
      </p:sp>
      <p:sp>
        <p:nvSpPr>
          <p:cNvPr id="23" name="PA-任意多边形 21">
            <a:extLst>
              <a:ext uri="{FF2B5EF4-FFF2-40B4-BE49-F238E27FC236}">
                <a16:creationId xmlns:a16="http://schemas.microsoft.com/office/drawing/2014/main" id="{5365B000-32F2-43D0-A400-C9B3C7373DB9}"/>
              </a:ext>
            </a:extLst>
          </p:cNvPr>
          <p:cNvSpPr>
            <a:spLocks noEditPoints="1"/>
          </p:cNvSpPr>
          <p:nvPr>
            <p:custDataLst>
              <p:tags r:id="rId5"/>
            </p:custDataLst>
          </p:nvPr>
        </p:nvSpPr>
        <p:spPr bwMode="auto">
          <a:xfrm>
            <a:off x="4310165" y="3618074"/>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4" name="PA-任意多边形 21">
            <a:extLst>
              <a:ext uri="{FF2B5EF4-FFF2-40B4-BE49-F238E27FC236}">
                <a16:creationId xmlns:a16="http://schemas.microsoft.com/office/drawing/2014/main" id="{2C8B4A83-6731-493C-ACD3-BB5945F0EA9F}"/>
              </a:ext>
            </a:extLst>
          </p:cNvPr>
          <p:cNvSpPr>
            <a:spLocks noEditPoints="1"/>
          </p:cNvSpPr>
          <p:nvPr>
            <p:custDataLst>
              <p:tags r:id="rId6"/>
            </p:custDataLst>
          </p:nvPr>
        </p:nvSpPr>
        <p:spPr bwMode="auto">
          <a:xfrm>
            <a:off x="7880479" y="3618074"/>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5" name="PA-任意多边形 21">
            <a:extLst>
              <a:ext uri="{FF2B5EF4-FFF2-40B4-BE49-F238E27FC236}">
                <a16:creationId xmlns:a16="http://schemas.microsoft.com/office/drawing/2014/main" id="{F5383C7A-4E63-448A-BB20-BE9D6827FF45}"/>
              </a:ext>
            </a:extLst>
          </p:cNvPr>
          <p:cNvSpPr>
            <a:spLocks noEditPoints="1"/>
          </p:cNvSpPr>
          <p:nvPr>
            <p:custDataLst>
              <p:tags r:id="rId7"/>
            </p:custDataLst>
          </p:nvPr>
        </p:nvSpPr>
        <p:spPr bwMode="auto">
          <a:xfrm>
            <a:off x="4310165" y="401759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6" name="PA-任意多边形 21">
            <a:extLst>
              <a:ext uri="{FF2B5EF4-FFF2-40B4-BE49-F238E27FC236}">
                <a16:creationId xmlns:a16="http://schemas.microsoft.com/office/drawing/2014/main" id="{1E9A1910-A0CC-4017-85BD-0F7FF678ABA7}"/>
              </a:ext>
            </a:extLst>
          </p:cNvPr>
          <p:cNvSpPr>
            <a:spLocks noEditPoints="1"/>
          </p:cNvSpPr>
          <p:nvPr>
            <p:custDataLst>
              <p:tags r:id="rId8"/>
            </p:custDataLst>
          </p:nvPr>
        </p:nvSpPr>
        <p:spPr bwMode="auto">
          <a:xfrm>
            <a:off x="7880434" y="4017597"/>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7" name="PA-文本框 9">
            <a:extLst>
              <a:ext uri="{FF2B5EF4-FFF2-40B4-BE49-F238E27FC236}">
                <a16:creationId xmlns:a16="http://schemas.microsoft.com/office/drawing/2014/main" id="{61339E63-737D-4998-BCB8-E66C3D493927}"/>
              </a:ext>
            </a:extLst>
          </p:cNvPr>
          <p:cNvSpPr txBox="1"/>
          <p:nvPr>
            <p:custDataLst>
              <p:tags r:id="rId9"/>
            </p:custDataLst>
          </p:nvPr>
        </p:nvSpPr>
        <p:spPr>
          <a:xfrm>
            <a:off x="4529597" y="3543850"/>
            <a:ext cx="3833432"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安全生产的管理理念、方针、机制</a:t>
            </a:r>
          </a:p>
        </p:txBody>
      </p:sp>
      <p:sp>
        <p:nvSpPr>
          <p:cNvPr id="28" name="PA-文本框 10">
            <a:extLst>
              <a:ext uri="{FF2B5EF4-FFF2-40B4-BE49-F238E27FC236}">
                <a16:creationId xmlns:a16="http://schemas.microsoft.com/office/drawing/2014/main" id="{02A5CBDE-A4DF-4F92-A3D0-2213DF6D9FC0}"/>
              </a:ext>
            </a:extLst>
          </p:cNvPr>
          <p:cNvSpPr txBox="1"/>
          <p:nvPr>
            <p:custDataLst>
              <p:tags r:id="rId10"/>
            </p:custDataLst>
          </p:nvPr>
        </p:nvSpPr>
        <p:spPr>
          <a:xfrm>
            <a:off x="4529597" y="3953256"/>
            <a:ext cx="3182748"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事故处理“四不放过原则”</a:t>
            </a:r>
          </a:p>
        </p:txBody>
      </p:sp>
      <p:sp>
        <p:nvSpPr>
          <p:cNvPr id="29" name="PA-文本框 13">
            <a:extLst>
              <a:ext uri="{FF2B5EF4-FFF2-40B4-BE49-F238E27FC236}">
                <a16:creationId xmlns:a16="http://schemas.microsoft.com/office/drawing/2014/main" id="{28DCE8B9-1C39-48DA-86CC-06135CDCCE49}"/>
              </a:ext>
            </a:extLst>
          </p:cNvPr>
          <p:cNvSpPr txBox="1"/>
          <p:nvPr>
            <p:custDataLst>
              <p:tags r:id="rId11"/>
            </p:custDataLst>
          </p:nvPr>
        </p:nvSpPr>
        <p:spPr>
          <a:xfrm>
            <a:off x="8075676" y="3543850"/>
            <a:ext cx="2004701"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事故的分类</a:t>
            </a:r>
          </a:p>
        </p:txBody>
      </p:sp>
      <p:sp>
        <p:nvSpPr>
          <p:cNvPr id="30" name="PA-文本框 14">
            <a:extLst>
              <a:ext uri="{FF2B5EF4-FFF2-40B4-BE49-F238E27FC236}">
                <a16:creationId xmlns:a16="http://schemas.microsoft.com/office/drawing/2014/main" id="{D339CA81-789F-451B-915E-A5EDCE8810EC}"/>
              </a:ext>
            </a:extLst>
          </p:cNvPr>
          <p:cNvSpPr txBox="1"/>
          <p:nvPr>
            <p:custDataLst>
              <p:tags r:id="rId12"/>
            </p:custDataLst>
          </p:nvPr>
        </p:nvSpPr>
        <p:spPr>
          <a:xfrm>
            <a:off x="8075676" y="3953256"/>
            <a:ext cx="1854915"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四不伤害原则</a:t>
            </a:r>
          </a:p>
        </p:txBody>
      </p:sp>
      <p:sp>
        <p:nvSpPr>
          <p:cNvPr id="31" name="PA-文本框 10">
            <a:extLst>
              <a:ext uri="{FF2B5EF4-FFF2-40B4-BE49-F238E27FC236}">
                <a16:creationId xmlns:a16="http://schemas.microsoft.com/office/drawing/2014/main" id="{2E7584AF-A477-46A7-A9EB-F15CE937F32A}"/>
              </a:ext>
            </a:extLst>
          </p:cNvPr>
          <p:cNvSpPr txBox="1"/>
          <p:nvPr>
            <p:custDataLst>
              <p:tags r:id="rId13"/>
            </p:custDataLst>
          </p:nvPr>
        </p:nvSpPr>
        <p:spPr>
          <a:xfrm>
            <a:off x="4466499" y="4356019"/>
            <a:ext cx="2224363"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三不违原则</a:t>
            </a:r>
          </a:p>
        </p:txBody>
      </p:sp>
      <p:sp>
        <p:nvSpPr>
          <p:cNvPr id="32" name="PA-任意多边形 21">
            <a:extLst>
              <a:ext uri="{FF2B5EF4-FFF2-40B4-BE49-F238E27FC236}">
                <a16:creationId xmlns:a16="http://schemas.microsoft.com/office/drawing/2014/main" id="{529C0CD0-B72D-4E2B-B47A-88EDC9C6D290}"/>
              </a:ext>
            </a:extLst>
          </p:cNvPr>
          <p:cNvSpPr>
            <a:spLocks noEditPoints="1"/>
          </p:cNvSpPr>
          <p:nvPr>
            <p:custDataLst>
              <p:tags r:id="rId14"/>
            </p:custDataLst>
          </p:nvPr>
        </p:nvSpPr>
        <p:spPr bwMode="auto">
          <a:xfrm>
            <a:off x="4309097" y="4430243"/>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63" name="PA-文本框 62">
            <a:extLst>
              <a:ext uri="{FF2B5EF4-FFF2-40B4-BE49-F238E27FC236}">
                <a16:creationId xmlns:a16="http://schemas.microsoft.com/office/drawing/2014/main" id="{D60AB2CB-D6B0-4F53-BDB3-AEABE2E2084C}"/>
              </a:ext>
            </a:extLst>
          </p:cNvPr>
          <p:cNvSpPr txBox="1"/>
          <p:nvPr>
            <p:custDataLst>
              <p:tags r:id="rId15"/>
            </p:custDataLst>
          </p:nvPr>
        </p:nvSpPr>
        <p:spPr>
          <a:xfrm>
            <a:off x="2526506" y="2383811"/>
            <a:ext cx="1431803" cy="2645789"/>
          </a:xfrm>
          <a:prstGeom prst="rect">
            <a:avLst/>
          </a:prstGeom>
          <a:noFill/>
        </p:spPr>
        <p:txBody>
          <a:bodyPr wrap="none" rtlCol="0">
            <a:spAutoFit/>
          </a:bodyPr>
          <a:lstStyle/>
          <a:p>
            <a:pPr algn="ctr" defTabSz="914034" fontAlgn="base">
              <a:spcBef>
                <a:spcPct val="0"/>
              </a:spcBef>
              <a:spcAft>
                <a:spcPct val="0"/>
              </a:spcAft>
              <a:defRPr/>
            </a:pPr>
            <a:r>
              <a:rPr lang="en-US" altLang="zh-CN" sz="16593" dirty="0">
                <a:solidFill>
                  <a:srgbClr val="FFFFFF"/>
                </a:solidFill>
                <a:latin typeface="+mn-lt"/>
                <a:ea typeface="+mn-ea"/>
                <a:cs typeface="+mn-ea"/>
                <a:sym typeface="+mn-lt"/>
              </a:rPr>
              <a:t>1</a:t>
            </a:r>
            <a:endParaRPr lang="zh-CN" altLang="en-US" sz="16593" dirty="0">
              <a:solidFill>
                <a:srgbClr val="FFFFFF"/>
              </a:solidFill>
              <a:latin typeface="+mn-lt"/>
              <a:ea typeface="+mn-ea"/>
              <a:cs typeface="+mn-ea"/>
              <a:sym typeface="+mn-lt"/>
            </a:endParaRPr>
          </a:p>
        </p:txBody>
      </p:sp>
      <p:cxnSp>
        <p:nvCxnSpPr>
          <p:cNvPr id="64" name="PA-直接连接符 63">
            <a:extLst>
              <a:ext uri="{FF2B5EF4-FFF2-40B4-BE49-F238E27FC236}">
                <a16:creationId xmlns:a16="http://schemas.microsoft.com/office/drawing/2014/main" id="{6A2B8EB5-1B8C-46BC-8694-A88829927F7C}"/>
              </a:ext>
            </a:extLst>
          </p:cNvPr>
          <p:cNvCxnSpPr>
            <a:cxnSpLocks/>
          </p:cNvCxnSpPr>
          <p:nvPr>
            <p:custDataLst>
              <p:tags r:id="rId16"/>
            </p:custDataLst>
          </p:nvPr>
        </p:nvCxnSpPr>
        <p:spPr bwMode="auto">
          <a:xfrm>
            <a:off x="3948597" y="2254561"/>
            <a:ext cx="0" cy="2901956"/>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PA-文本框 9">
            <a:extLst>
              <a:ext uri="{FF2B5EF4-FFF2-40B4-BE49-F238E27FC236}">
                <a16:creationId xmlns:a16="http://schemas.microsoft.com/office/drawing/2014/main" id="{A19D9243-D383-4385-AE30-55414C211A33}"/>
              </a:ext>
            </a:extLst>
          </p:cNvPr>
          <p:cNvSpPr txBox="1"/>
          <p:nvPr>
            <p:custDataLst>
              <p:tags r:id="rId17"/>
            </p:custDataLst>
          </p:nvPr>
        </p:nvSpPr>
        <p:spPr>
          <a:xfrm>
            <a:off x="1658531" y="4167449"/>
            <a:ext cx="1032234" cy="46148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defTabSz="914034" fontAlgn="base">
              <a:spcBef>
                <a:spcPct val="0"/>
              </a:spcBef>
              <a:spcAft>
                <a:spcPct val="0"/>
              </a:spcAft>
              <a:defRPr/>
            </a:pPr>
            <a:r>
              <a:rPr lang="en-US" altLang="zh-CN" sz="2399" dirty="0">
                <a:solidFill>
                  <a:srgbClr val="FFFFFF"/>
                </a:solidFill>
                <a:latin typeface="+mn-lt"/>
                <a:ea typeface="+mn-ea"/>
                <a:cs typeface="+mn-ea"/>
                <a:sym typeface="+mn-lt"/>
              </a:rPr>
              <a:t>PART</a:t>
            </a:r>
            <a:endParaRPr lang="zh-CN" altLang="en-US" sz="2399" dirty="0">
              <a:solidFill>
                <a:srgbClr val="FFFFFF"/>
              </a:solidFill>
              <a:latin typeface="+mn-lt"/>
              <a:ea typeface="+mn-ea"/>
              <a:cs typeface="+mn-ea"/>
              <a:sym typeface="+mn-lt"/>
            </a:endParaRPr>
          </a:p>
        </p:txBody>
      </p:sp>
      <p:sp>
        <p:nvSpPr>
          <p:cNvPr id="2" name="文本框 1"/>
          <p:cNvSpPr txBox="1"/>
          <p:nvPr/>
        </p:nvSpPr>
        <p:spPr>
          <a:xfrm>
            <a:off x="1367161" y="6152225"/>
            <a:ext cx="1775534" cy="261610"/>
          </a:xfrm>
          <a:prstGeom prst="rect">
            <a:avLst/>
          </a:prstGeom>
          <a:noFill/>
        </p:spPr>
        <p:txBody>
          <a:bodyPr wrap="square" rtlCol="0">
            <a:spAutoFit/>
          </a:bodyPr>
          <a:lstStyle/>
          <a:p>
            <a:r>
              <a:rPr lang="en-US" altLang="zh-CN" sz="1050" smtClean="0">
                <a:solidFill>
                  <a:srgbClr val="F6F2F3"/>
                </a:solidFill>
              </a:rPr>
              <a:t>https://www.PPT818.com/</a:t>
            </a:r>
            <a:endParaRPr lang="zh-CN" altLang="en-US" sz="1050" dirty="0">
              <a:solidFill>
                <a:srgbClr val="F6F2F3"/>
              </a:solidFill>
            </a:endParaRPr>
          </a:p>
        </p:txBody>
      </p:sp>
    </p:spTree>
    <p:extLst>
      <p:ext uri="{BB962C8B-B14F-4D97-AF65-F5344CB8AC3E}">
        <p14:creationId xmlns:p14="http://schemas.microsoft.com/office/powerpoint/2010/main" val="381195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11">
        <p15:prstTrans prst="pageCurlDouble"/>
      </p:transition>
    </mc:Choice>
    <mc:Fallback xmlns="">
      <p:transition spd="slow" advTm="4111">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矩形 2">
            <a:extLst>
              <a:ext uri="{FF2B5EF4-FFF2-40B4-BE49-F238E27FC236}">
                <a16:creationId xmlns:a16="http://schemas.microsoft.com/office/drawing/2014/main" id="{787DA74B-BBD0-4233-AF04-664C8E30D987}"/>
              </a:ext>
            </a:extLst>
          </p:cNvPr>
          <p:cNvSpPr>
            <a:spLocks noChangeArrowheads="1"/>
          </p:cNvSpPr>
          <p:nvPr>
            <p:custDataLst>
              <p:tags r:id="rId2"/>
            </p:custDataLst>
          </p:nvPr>
        </p:nvSpPr>
        <p:spPr bwMode="auto">
          <a:xfrm>
            <a:off x="5088964" y="1745958"/>
            <a:ext cx="5940646" cy="4247317"/>
          </a:xfrm>
          <a:prstGeom prst="rect">
            <a:avLst/>
          </a:prstGeom>
          <a:noFill/>
          <a:ln w="9525">
            <a:noFill/>
            <a:miter lim="800000"/>
          </a:ln>
        </p:spPr>
        <p:txBody>
          <a:bodyPr wrap="square">
            <a:spAutoFit/>
          </a:bodyPr>
          <a:lstStyle/>
          <a:p>
            <a:pPr defTabSz="1218682" eaLnBrk="0" hangingPunct="0">
              <a:lnSpc>
                <a:spcPct val="150000"/>
              </a:lnSpc>
            </a:pPr>
            <a:r>
              <a:rPr lang="zh-CN" altLang="en-US" sz="2000" dirty="0">
                <a:solidFill>
                  <a:srgbClr val="2C2D34"/>
                </a:solidFill>
                <a:latin typeface="+mn-lt"/>
                <a:ea typeface="+mn-ea"/>
                <a:cs typeface="+mn-ea"/>
                <a:sym typeface="+mn-lt"/>
              </a:rPr>
              <a:t>美国斯坦福大学心理学家菲利普</a:t>
            </a:r>
            <a:r>
              <a:rPr lang="en-US" altLang="zh-CN" sz="2000" dirty="0">
                <a:solidFill>
                  <a:srgbClr val="2C2D34"/>
                </a:solidFill>
                <a:latin typeface="+mn-lt"/>
                <a:ea typeface="+mn-ea"/>
                <a:cs typeface="+mn-ea"/>
                <a:sym typeface="+mn-lt"/>
              </a:rPr>
              <a:t>•</a:t>
            </a:r>
            <a:r>
              <a:rPr lang="zh-CN" altLang="en-US" sz="2000" dirty="0">
                <a:solidFill>
                  <a:srgbClr val="2C2D34"/>
                </a:solidFill>
                <a:latin typeface="+mn-lt"/>
                <a:ea typeface="+mn-ea"/>
                <a:cs typeface="+mn-ea"/>
                <a:sym typeface="+mn-lt"/>
              </a:rPr>
              <a:t>津巴多于</a:t>
            </a:r>
            <a:r>
              <a:rPr lang="en-US" altLang="zh-CN" sz="2000" dirty="0">
                <a:solidFill>
                  <a:srgbClr val="2C2D34"/>
                </a:solidFill>
                <a:latin typeface="+mn-lt"/>
                <a:ea typeface="+mn-ea"/>
                <a:cs typeface="+mn-ea"/>
                <a:sym typeface="+mn-lt"/>
              </a:rPr>
              <a:t>1969</a:t>
            </a:r>
            <a:r>
              <a:rPr lang="zh-CN" altLang="en-US" sz="2000" dirty="0">
                <a:solidFill>
                  <a:srgbClr val="2C2D34"/>
                </a:solidFill>
                <a:latin typeface="+mn-lt"/>
                <a:ea typeface="+mn-ea"/>
                <a:cs typeface="+mn-ea"/>
                <a:sym typeface="+mn-lt"/>
              </a:rPr>
              <a:t>年进行了一项实验。他找来两辆一模一样的汽车，把其中的一辆停在加州帕洛阿尔托的中产阶级社区，而另一辆停在相对杂乱的纽约布朗克斯区。停在布朗克斯的那辆车，他把车牌摘掉，顶棚打开，结果当天就被偷走了。而放在帕洛阿尔托的那一辆，一个星期也无人理睬。后来辛巴杜用锤子把那辆车的玻璃敲了个大洞</a:t>
            </a:r>
            <a:r>
              <a:rPr lang="en-US" altLang="zh-CN" sz="2000" dirty="0">
                <a:solidFill>
                  <a:srgbClr val="2C2D34"/>
                </a:solidFill>
                <a:latin typeface="+mn-lt"/>
                <a:ea typeface="+mn-ea"/>
                <a:cs typeface="+mn-ea"/>
                <a:sym typeface="+mn-lt"/>
              </a:rPr>
              <a:t>,</a:t>
            </a:r>
            <a:r>
              <a:rPr lang="zh-CN" altLang="en-US" sz="2000" dirty="0">
                <a:solidFill>
                  <a:srgbClr val="2C2D34"/>
                </a:solidFill>
                <a:latin typeface="+mn-lt"/>
                <a:ea typeface="+mn-ea"/>
                <a:cs typeface="+mn-ea"/>
                <a:sym typeface="+mn-lt"/>
              </a:rPr>
              <a:t>结果仅仅过了几个小时，车也不见了。</a:t>
            </a:r>
          </a:p>
        </p:txBody>
      </p:sp>
      <p:pic>
        <p:nvPicPr>
          <p:cNvPr id="20" name="PA-图片 2" descr="http://www.juece.net.cn/UserData/UploadFile/1/2014/2/20/201422093632915.jpg">
            <a:extLst>
              <a:ext uri="{FF2B5EF4-FFF2-40B4-BE49-F238E27FC236}">
                <a16:creationId xmlns:a16="http://schemas.microsoft.com/office/drawing/2014/main" id="{6A9D5C0F-BCF5-41C2-9B86-F9E1CE72BFF4}"/>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1177467" y="1495374"/>
            <a:ext cx="3550916" cy="4564074"/>
          </a:xfrm>
          <a:prstGeom prst="rect">
            <a:avLst/>
          </a:prstGeom>
          <a:noFill/>
          <a:ln w="9525">
            <a:noFill/>
            <a:miter lim="800000"/>
            <a:headEnd/>
            <a:tailEnd/>
          </a:ln>
        </p:spPr>
      </p:pic>
      <p:sp>
        <p:nvSpPr>
          <p:cNvPr id="8" name="PA-文本框 16">
            <a:extLst>
              <a:ext uri="{FF2B5EF4-FFF2-40B4-BE49-F238E27FC236}">
                <a16:creationId xmlns:a16="http://schemas.microsoft.com/office/drawing/2014/main" id="{B4DC3A80-F59A-4DAE-B8E2-CFE93AA88F66}"/>
              </a:ext>
            </a:extLst>
          </p:cNvPr>
          <p:cNvSpPr txBox="1"/>
          <p:nvPr>
            <p:custDataLst>
              <p:tags r:id="rId4"/>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、破窗效应</a:t>
            </a:r>
          </a:p>
        </p:txBody>
      </p:sp>
      <p:sp>
        <p:nvSpPr>
          <p:cNvPr id="9" name="PA-燕尾箭头 8">
            <a:extLst>
              <a:ext uri="{FF2B5EF4-FFF2-40B4-BE49-F238E27FC236}">
                <a16:creationId xmlns:a16="http://schemas.microsoft.com/office/drawing/2014/main" id="{BB90D3F0-12E2-4C11-8E80-EA55B6D90F2D}"/>
              </a:ext>
            </a:extLst>
          </p:cNvPr>
          <p:cNvSpPr/>
          <p:nvPr>
            <p:custDataLst>
              <p:tags r:id="rId5"/>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746272378"/>
      </p:ext>
    </p:extLst>
  </p:cSld>
  <p:clrMapOvr>
    <a:masterClrMapping/>
  </p:clrMapOvr>
  <p:transition spd="slow" advTm="6122">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矩形 20">
            <a:extLst>
              <a:ext uri="{FF2B5EF4-FFF2-40B4-BE49-F238E27FC236}">
                <a16:creationId xmlns:a16="http://schemas.microsoft.com/office/drawing/2014/main" id="{E47CA308-CF28-4940-A2CF-F761D19E96C5}"/>
              </a:ext>
            </a:extLst>
          </p:cNvPr>
          <p:cNvSpPr/>
          <p:nvPr>
            <p:custDataLst>
              <p:tags r:id="rId2"/>
            </p:custDataLst>
          </p:nvPr>
        </p:nvSpPr>
        <p:spPr bwMode="auto">
          <a:xfrm>
            <a:off x="2245018" y="3237149"/>
            <a:ext cx="8695633" cy="1635657"/>
          </a:xfrm>
          <a:prstGeom prst="rect">
            <a:avLst/>
          </a:prstGeom>
          <a:solidFill>
            <a:srgbClr val="FFCC82"/>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22" name="PA-矩形 21">
            <a:extLst>
              <a:ext uri="{FF2B5EF4-FFF2-40B4-BE49-F238E27FC236}">
                <a16:creationId xmlns:a16="http://schemas.microsoft.com/office/drawing/2014/main" id="{9DADCDFD-E725-4D96-B6B1-5BD50C635E48}"/>
              </a:ext>
            </a:extLst>
          </p:cNvPr>
          <p:cNvSpPr/>
          <p:nvPr>
            <p:custDataLst>
              <p:tags r:id="rId3"/>
            </p:custDataLst>
          </p:nvPr>
        </p:nvSpPr>
        <p:spPr bwMode="auto">
          <a:xfrm>
            <a:off x="2245018" y="5089109"/>
            <a:ext cx="8695633" cy="1363047"/>
          </a:xfrm>
          <a:prstGeom prst="rect">
            <a:avLst/>
          </a:prstGeom>
          <a:solidFill>
            <a:srgbClr val="FFCC82"/>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10" name="PA-矩形 9">
            <a:extLst>
              <a:ext uri="{FF2B5EF4-FFF2-40B4-BE49-F238E27FC236}">
                <a16:creationId xmlns:a16="http://schemas.microsoft.com/office/drawing/2014/main" id="{4BEFA904-EAC6-43D4-9AD3-34B8BFD9516D}"/>
              </a:ext>
            </a:extLst>
          </p:cNvPr>
          <p:cNvSpPr/>
          <p:nvPr>
            <p:custDataLst>
              <p:tags r:id="rId4"/>
            </p:custDataLst>
          </p:nvPr>
        </p:nvSpPr>
        <p:spPr bwMode="auto">
          <a:xfrm>
            <a:off x="2245018" y="1701483"/>
            <a:ext cx="8695633" cy="1363047"/>
          </a:xfrm>
          <a:prstGeom prst="rect">
            <a:avLst/>
          </a:prstGeom>
          <a:solidFill>
            <a:srgbClr val="FFCC82"/>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20" name="PA-矩形 6">
            <a:extLst>
              <a:ext uri="{FF2B5EF4-FFF2-40B4-BE49-F238E27FC236}">
                <a16:creationId xmlns:a16="http://schemas.microsoft.com/office/drawing/2014/main" id="{4C292080-69C7-499B-BF5B-755D7218865F}"/>
              </a:ext>
            </a:extLst>
          </p:cNvPr>
          <p:cNvSpPr>
            <a:spLocks noChangeArrowheads="1"/>
          </p:cNvSpPr>
          <p:nvPr>
            <p:custDataLst>
              <p:tags r:id="rId5"/>
            </p:custDataLst>
          </p:nvPr>
        </p:nvSpPr>
        <p:spPr bwMode="auto">
          <a:xfrm>
            <a:off x="3290153" y="1138269"/>
            <a:ext cx="5179577" cy="461485"/>
          </a:xfrm>
          <a:prstGeom prst="rect">
            <a:avLst/>
          </a:prstGeom>
          <a:noFill/>
        </p:spPr>
        <p:txBody>
          <a:bodyPr wrap="square" rtlCol="0">
            <a:spAutoFit/>
          </a:bodyPr>
          <a:lstStyle/>
          <a:p>
            <a:pPr algn="ctr" defTabSz="1218682"/>
            <a:r>
              <a:rPr lang="zh-CN" altLang="en-US" sz="2399" b="1" dirty="0">
                <a:solidFill>
                  <a:schemeClr val="tx1">
                    <a:lumMod val="10000"/>
                  </a:schemeClr>
                </a:solidFill>
                <a:latin typeface="+mn-lt"/>
                <a:ea typeface="+mn-ea"/>
                <a:cs typeface="+mn-ea"/>
                <a:sym typeface="+mn-lt"/>
              </a:rPr>
              <a:t>破窗效应在安全生产中的启示</a:t>
            </a:r>
          </a:p>
        </p:txBody>
      </p:sp>
      <p:sp>
        <p:nvSpPr>
          <p:cNvPr id="4" name="PA-矩形 3">
            <a:extLst>
              <a:ext uri="{FF2B5EF4-FFF2-40B4-BE49-F238E27FC236}">
                <a16:creationId xmlns:a16="http://schemas.microsoft.com/office/drawing/2014/main" id="{104789BA-4690-4FAE-9FEC-665D5407651D}"/>
              </a:ext>
            </a:extLst>
          </p:cNvPr>
          <p:cNvSpPr/>
          <p:nvPr>
            <p:custDataLst>
              <p:tags r:id="rId6"/>
            </p:custDataLst>
          </p:nvPr>
        </p:nvSpPr>
        <p:spPr>
          <a:xfrm>
            <a:off x="2584798" y="1806405"/>
            <a:ext cx="7970553" cy="1273682"/>
          </a:xfrm>
          <a:prstGeom prst="rect">
            <a:avLst/>
          </a:prstGeom>
        </p:spPr>
        <p:txBody>
          <a:bodyPr wrap="square">
            <a:spAutoFit/>
          </a:bodyPr>
          <a:lstStyle/>
          <a:p>
            <a:pPr algn="just" defTabSz="1218682">
              <a:lnSpc>
                <a:spcPct val="120000"/>
              </a:lnSpc>
            </a:pPr>
            <a:r>
              <a:rPr lang="zh-CN" altLang="en-US" sz="1599" b="1" dirty="0">
                <a:solidFill>
                  <a:srgbClr val="404040"/>
                </a:solidFill>
                <a:latin typeface="+mn-lt"/>
                <a:ea typeface="+mn-ea"/>
                <a:cs typeface="+mn-ea"/>
                <a:sym typeface="+mn-lt"/>
              </a:rPr>
              <a:t>看见别人违章盲目照学。</a:t>
            </a:r>
            <a:endParaRPr lang="en-US" altLang="zh-CN" sz="1599" b="1" dirty="0">
              <a:solidFill>
                <a:srgbClr val="404040"/>
              </a:solidFill>
              <a:latin typeface="+mn-lt"/>
              <a:ea typeface="+mn-ea"/>
              <a:cs typeface="+mn-ea"/>
              <a:sym typeface="+mn-lt"/>
            </a:endParaRPr>
          </a:p>
          <a:p>
            <a:pPr algn="just" defTabSz="1218682">
              <a:lnSpc>
                <a:spcPct val="120000"/>
              </a:lnSpc>
              <a:buFont typeface="Wingdings" panose="05000000000000000000" pitchFamily="2" charset="2"/>
              <a:buChar char="Ø"/>
            </a:pPr>
            <a:r>
              <a:rPr lang="zh-CN" altLang="en-US" sz="1599" dirty="0">
                <a:solidFill>
                  <a:srgbClr val="404040"/>
                </a:solidFill>
                <a:latin typeface="+mn-lt"/>
                <a:ea typeface="+mn-ea"/>
                <a:cs typeface="+mn-ea"/>
                <a:sym typeface="+mn-lt"/>
              </a:rPr>
              <a:t>例如进入作业现场不戴安全帽、登高作业不系安全带等类似的违章行为一旦不加强管理、立即制止，就会一传十，十传百产生“破窗效应”</a:t>
            </a:r>
            <a:r>
              <a:rPr lang="en-US" altLang="zh-CN" sz="1599" dirty="0">
                <a:solidFill>
                  <a:srgbClr val="404040"/>
                </a:solidFill>
                <a:latin typeface="+mn-lt"/>
                <a:ea typeface="+mn-ea"/>
                <a:cs typeface="+mn-ea"/>
                <a:sym typeface="+mn-lt"/>
              </a:rPr>
              <a:t> </a:t>
            </a:r>
            <a:r>
              <a:rPr lang="zh-CN" altLang="en-US" sz="1599" dirty="0">
                <a:solidFill>
                  <a:srgbClr val="404040"/>
                </a:solidFill>
                <a:latin typeface="+mn-lt"/>
                <a:ea typeface="+mn-ea"/>
                <a:cs typeface="+mn-ea"/>
                <a:sym typeface="+mn-lt"/>
              </a:rPr>
              <a:t>，继而引发管理失控，最终导致安全事故。</a:t>
            </a:r>
          </a:p>
        </p:txBody>
      </p:sp>
      <p:sp>
        <p:nvSpPr>
          <p:cNvPr id="6" name="PA-矩形 5">
            <a:extLst>
              <a:ext uri="{FF2B5EF4-FFF2-40B4-BE49-F238E27FC236}">
                <a16:creationId xmlns:a16="http://schemas.microsoft.com/office/drawing/2014/main" id="{44A812DD-0831-444E-BB2C-FE1781F78D2A}"/>
              </a:ext>
            </a:extLst>
          </p:cNvPr>
          <p:cNvSpPr/>
          <p:nvPr>
            <p:custDataLst>
              <p:tags r:id="rId7"/>
            </p:custDataLst>
          </p:nvPr>
        </p:nvSpPr>
        <p:spPr>
          <a:xfrm>
            <a:off x="2584798" y="3305084"/>
            <a:ext cx="7970553" cy="1569019"/>
          </a:xfrm>
          <a:prstGeom prst="rect">
            <a:avLst/>
          </a:prstGeom>
        </p:spPr>
        <p:txBody>
          <a:bodyPr wrap="square">
            <a:spAutoFit/>
          </a:bodyPr>
          <a:lstStyle/>
          <a:p>
            <a:pPr algn="just" defTabSz="1218682">
              <a:lnSpc>
                <a:spcPct val="120000"/>
              </a:lnSpc>
            </a:pPr>
            <a:r>
              <a:rPr lang="zh-CN" altLang="en-US" sz="1599" b="1" dirty="0">
                <a:solidFill>
                  <a:srgbClr val="404040"/>
                </a:solidFill>
                <a:latin typeface="+mn-lt"/>
                <a:ea typeface="+mn-ea"/>
                <a:cs typeface="+mn-ea"/>
                <a:sym typeface="+mn-lt"/>
              </a:rPr>
              <a:t>是许多违章人员在行动前的一种重要心态。</a:t>
            </a:r>
            <a:endParaRPr lang="en-US" altLang="zh-CN" sz="1599" b="1" dirty="0">
              <a:solidFill>
                <a:srgbClr val="404040"/>
              </a:solidFill>
              <a:latin typeface="+mn-lt"/>
              <a:ea typeface="+mn-ea"/>
              <a:cs typeface="+mn-ea"/>
              <a:sym typeface="+mn-lt"/>
            </a:endParaRPr>
          </a:p>
          <a:p>
            <a:pPr algn="just" defTabSz="1218682">
              <a:lnSpc>
                <a:spcPct val="120000"/>
              </a:lnSpc>
              <a:buFont typeface="Wingdings" panose="05000000000000000000" pitchFamily="2" charset="2"/>
              <a:buChar char="Ø"/>
            </a:pPr>
            <a:r>
              <a:rPr lang="zh-CN" altLang="en-US" sz="1599" dirty="0">
                <a:solidFill>
                  <a:srgbClr val="404040"/>
                </a:solidFill>
                <a:latin typeface="+mn-lt"/>
                <a:ea typeface="+mn-ea"/>
                <a:cs typeface="+mn-ea"/>
                <a:sym typeface="+mn-lt"/>
              </a:rPr>
              <a:t>有这种心态的人，不是不懂安全操作规程，缺乏安全知识，而多数是“明知故犯。”在他们看来，“违章不一定出事，出事不一定伤人，伤人不一定伤我”。如果这种侥幸心理在工人当中“发酵”，便产生了可怕的“破窗效应”。如果不加以制止 ，“偶然”的事故变成了必然事故。</a:t>
            </a:r>
          </a:p>
        </p:txBody>
      </p:sp>
      <p:sp>
        <p:nvSpPr>
          <p:cNvPr id="9" name="PA-矩形 8">
            <a:extLst>
              <a:ext uri="{FF2B5EF4-FFF2-40B4-BE49-F238E27FC236}">
                <a16:creationId xmlns:a16="http://schemas.microsoft.com/office/drawing/2014/main" id="{27696001-56A1-44F0-BF1B-8A5F0D89669F}"/>
              </a:ext>
            </a:extLst>
          </p:cNvPr>
          <p:cNvSpPr/>
          <p:nvPr>
            <p:custDataLst>
              <p:tags r:id="rId8"/>
            </p:custDataLst>
          </p:nvPr>
        </p:nvSpPr>
        <p:spPr>
          <a:xfrm>
            <a:off x="2584798" y="5275400"/>
            <a:ext cx="7970553" cy="978345"/>
          </a:xfrm>
          <a:prstGeom prst="rect">
            <a:avLst/>
          </a:prstGeom>
        </p:spPr>
        <p:txBody>
          <a:bodyPr wrap="square">
            <a:spAutoFit/>
          </a:bodyPr>
          <a:lstStyle/>
          <a:p>
            <a:pPr algn="just" defTabSz="1218682">
              <a:lnSpc>
                <a:spcPct val="120000"/>
              </a:lnSpc>
              <a:buFont typeface="Wingdings" panose="05000000000000000000" pitchFamily="2" charset="2"/>
              <a:buChar char="Ø"/>
            </a:pPr>
            <a:r>
              <a:rPr lang="zh-CN" altLang="en-US" sz="1599" dirty="0">
                <a:solidFill>
                  <a:srgbClr val="404040"/>
                </a:solidFill>
                <a:latin typeface="+mn-lt"/>
                <a:ea typeface="+mn-ea"/>
                <a:cs typeface="+mn-ea"/>
                <a:sym typeface="+mn-lt"/>
              </a:rPr>
              <a:t>表现为违章行为的不在乎，缺乏正确的安全意识，心里根本没有安全这根弦，因此在行为上常表现为习惯性违章。有这种心理的人是事故的多发者。例如施工现场习惯性抽烟，如果引发“破窗效应”，火灾事故发生也将是迟早的事情。</a:t>
            </a:r>
          </a:p>
        </p:txBody>
      </p:sp>
      <p:grpSp>
        <p:nvGrpSpPr>
          <p:cNvPr id="19" name="PA-组合 18">
            <a:extLst>
              <a:ext uri="{FF2B5EF4-FFF2-40B4-BE49-F238E27FC236}">
                <a16:creationId xmlns:a16="http://schemas.microsoft.com/office/drawing/2014/main" id="{EAA4C418-D760-4788-B737-9E973491C700}"/>
              </a:ext>
            </a:extLst>
          </p:cNvPr>
          <p:cNvGrpSpPr/>
          <p:nvPr>
            <p:custDataLst>
              <p:tags r:id="rId9"/>
            </p:custDataLst>
          </p:nvPr>
        </p:nvGrpSpPr>
        <p:grpSpPr>
          <a:xfrm>
            <a:off x="946116" y="5089109"/>
            <a:ext cx="1571731" cy="1363047"/>
            <a:chOff x="946485" y="5089757"/>
            <a:chExt cx="1572345" cy="1363579"/>
          </a:xfrm>
        </p:grpSpPr>
        <p:sp>
          <p:nvSpPr>
            <p:cNvPr id="24" name="PA-等腰三角形 4">
              <a:extLst>
                <a:ext uri="{FF2B5EF4-FFF2-40B4-BE49-F238E27FC236}">
                  <a16:creationId xmlns:a16="http://schemas.microsoft.com/office/drawing/2014/main" id="{A969207E-E891-43CD-AA23-927630290173}"/>
                </a:ext>
              </a:extLst>
            </p:cNvPr>
            <p:cNvSpPr>
              <a:spLocks noChangeArrowheads="1"/>
            </p:cNvSpPr>
            <p:nvPr>
              <p:custDataLst>
                <p:tags r:id="rId20"/>
              </p:custDataLst>
            </p:nvPr>
          </p:nvSpPr>
          <p:spPr bwMode="auto">
            <a:xfrm rot="5400000">
              <a:off x="2182218" y="5612778"/>
              <a:ext cx="392817" cy="28040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25" name="PA-矩形 24">
              <a:extLst>
                <a:ext uri="{FF2B5EF4-FFF2-40B4-BE49-F238E27FC236}">
                  <a16:creationId xmlns:a16="http://schemas.microsoft.com/office/drawing/2014/main" id="{82ED4455-A259-4EF1-BFCB-34F077EF5685}"/>
                </a:ext>
              </a:extLst>
            </p:cNvPr>
            <p:cNvSpPr/>
            <p:nvPr>
              <p:custDataLst>
                <p:tags r:id="rId21"/>
              </p:custDataLst>
            </p:nvPr>
          </p:nvSpPr>
          <p:spPr bwMode="auto">
            <a:xfrm>
              <a:off x="946485" y="5089757"/>
              <a:ext cx="1299410" cy="136357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8" name="PA-矩形 7">
              <a:extLst>
                <a:ext uri="{FF2B5EF4-FFF2-40B4-BE49-F238E27FC236}">
                  <a16:creationId xmlns:a16="http://schemas.microsoft.com/office/drawing/2014/main" id="{119A392E-5B2F-4C80-9DFA-A8CB22768A2E}"/>
                </a:ext>
              </a:extLst>
            </p:cNvPr>
            <p:cNvSpPr/>
            <p:nvPr>
              <p:custDataLst>
                <p:tags r:id="rId22"/>
              </p:custDataLst>
            </p:nvPr>
          </p:nvSpPr>
          <p:spPr>
            <a:xfrm>
              <a:off x="973662" y="5368852"/>
              <a:ext cx="1261025" cy="830997"/>
            </a:xfrm>
            <a:prstGeom prst="rect">
              <a:avLst/>
            </a:prstGeom>
          </p:spPr>
          <p:txBody>
            <a:bodyPr wrap="square">
              <a:spAutoFit/>
            </a:bodyPr>
            <a:lstStyle/>
            <a:p>
              <a:pPr algn="ctr" defTabSz="1218682"/>
              <a:r>
                <a:rPr lang="zh-CN" altLang="en-US" sz="2399" b="1" dirty="0">
                  <a:solidFill>
                    <a:srgbClr val="F0F0F0"/>
                  </a:solidFill>
                  <a:latin typeface="+mn-lt"/>
                  <a:ea typeface="+mn-ea"/>
                  <a:cs typeface="+mn-ea"/>
                  <a:sym typeface="+mn-lt"/>
                </a:rPr>
                <a:t>无所谓心态</a:t>
              </a:r>
            </a:p>
          </p:txBody>
        </p:sp>
      </p:grpSp>
      <p:grpSp>
        <p:nvGrpSpPr>
          <p:cNvPr id="5" name="PA-组合 4">
            <a:extLst>
              <a:ext uri="{FF2B5EF4-FFF2-40B4-BE49-F238E27FC236}">
                <a16:creationId xmlns:a16="http://schemas.microsoft.com/office/drawing/2014/main" id="{46153848-94F9-4D80-8E2D-4DC786947DDB}"/>
              </a:ext>
            </a:extLst>
          </p:cNvPr>
          <p:cNvGrpSpPr/>
          <p:nvPr>
            <p:custDataLst>
              <p:tags r:id="rId10"/>
            </p:custDataLst>
          </p:nvPr>
        </p:nvGrpSpPr>
        <p:grpSpPr>
          <a:xfrm>
            <a:off x="946116" y="3232541"/>
            <a:ext cx="1571731" cy="1640265"/>
            <a:chOff x="946485" y="3232464"/>
            <a:chExt cx="1572345" cy="1640906"/>
          </a:xfrm>
        </p:grpSpPr>
        <p:sp>
          <p:nvSpPr>
            <p:cNvPr id="26" name="PA-等腰三角形 4">
              <a:extLst>
                <a:ext uri="{FF2B5EF4-FFF2-40B4-BE49-F238E27FC236}">
                  <a16:creationId xmlns:a16="http://schemas.microsoft.com/office/drawing/2014/main" id="{CC3112F5-9D3A-4F9B-8D2E-503E22C7AEA1}"/>
                </a:ext>
              </a:extLst>
            </p:cNvPr>
            <p:cNvSpPr>
              <a:spLocks noChangeArrowheads="1"/>
            </p:cNvSpPr>
            <p:nvPr>
              <p:custDataLst>
                <p:tags r:id="rId17"/>
              </p:custDataLst>
            </p:nvPr>
          </p:nvSpPr>
          <p:spPr bwMode="auto">
            <a:xfrm rot="5400000">
              <a:off x="2182218" y="3936559"/>
              <a:ext cx="392817" cy="28040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27" name="PA-矩形 26">
              <a:extLst>
                <a:ext uri="{FF2B5EF4-FFF2-40B4-BE49-F238E27FC236}">
                  <a16:creationId xmlns:a16="http://schemas.microsoft.com/office/drawing/2014/main" id="{114F3747-0D08-4773-942D-B83FC0F951CD}"/>
                </a:ext>
              </a:extLst>
            </p:cNvPr>
            <p:cNvSpPr/>
            <p:nvPr>
              <p:custDataLst>
                <p:tags r:id="rId18"/>
              </p:custDataLst>
            </p:nvPr>
          </p:nvSpPr>
          <p:spPr bwMode="auto">
            <a:xfrm>
              <a:off x="946485" y="3232464"/>
              <a:ext cx="1299410" cy="164090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dirty="0">
                <a:solidFill>
                  <a:srgbClr val="595959"/>
                </a:solidFill>
                <a:latin typeface="+mn-lt"/>
                <a:ea typeface="+mn-ea"/>
                <a:cs typeface="+mn-ea"/>
                <a:sym typeface="+mn-lt"/>
              </a:endParaRPr>
            </a:p>
          </p:txBody>
        </p:sp>
        <p:sp>
          <p:nvSpPr>
            <p:cNvPr id="28" name="PA-矩形 27">
              <a:extLst>
                <a:ext uri="{FF2B5EF4-FFF2-40B4-BE49-F238E27FC236}">
                  <a16:creationId xmlns:a16="http://schemas.microsoft.com/office/drawing/2014/main" id="{36279F39-A058-4DD9-8EBA-13CE93D9847A}"/>
                </a:ext>
              </a:extLst>
            </p:cNvPr>
            <p:cNvSpPr/>
            <p:nvPr>
              <p:custDataLst>
                <p:tags r:id="rId19"/>
              </p:custDataLst>
            </p:nvPr>
          </p:nvSpPr>
          <p:spPr>
            <a:xfrm>
              <a:off x="973662" y="3692633"/>
              <a:ext cx="1261025" cy="830997"/>
            </a:xfrm>
            <a:prstGeom prst="rect">
              <a:avLst/>
            </a:prstGeom>
          </p:spPr>
          <p:txBody>
            <a:bodyPr wrap="square">
              <a:spAutoFit/>
            </a:bodyPr>
            <a:lstStyle/>
            <a:p>
              <a:pPr algn="ctr" defTabSz="1218682"/>
              <a:r>
                <a:rPr lang="zh-CN" altLang="en-US" sz="2399" b="1" dirty="0">
                  <a:solidFill>
                    <a:srgbClr val="F0F0F0"/>
                  </a:solidFill>
                  <a:latin typeface="+mn-lt"/>
                  <a:ea typeface="+mn-ea"/>
                  <a:cs typeface="+mn-ea"/>
                  <a:sym typeface="+mn-lt"/>
                </a:rPr>
                <a:t>侥幸心态</a:t>
              </a:r>
            </a:p>
          </p:txBody>
        </p:sp>
      </p:grpSp>
      <p:grpSp>
        <p:nvGrpSpPr>
          <p:cNvPr id="3" name="PA-组合 2">
            <a:extLst>
              <a:ext uri="{FF2B5EF4-FFF2-40B4-BE49-F238E27FC236}">
                <a16:creationId xmlns:a16="http://schemas.microsoft.com/office/drawing/2014/main" id="{66D4564A-7595-4828-BCFF-29CB77110E48}"/>
              </a:ext>
            </a:extLst>
          </p:cNvPr>
          <p:cNvGrpSpPr/>
          <p:nvPr>
            <p:custDataLst>
              <p:tags r:id="rId11"/>
            </p:custDataLst>
          </p:nvPr>
        </p:nvGrpSpPr>
        <p:grpSpPr>
          <a:xfrm>
            <a:off x="946116" y="1701483"/>
            <a:ext cx="1571731" cy="1363047"/>
            <a:chOff x="946485" y="1700808"/>
            <a:chExt cx="1572345" cy="1363579"/>
          </a:xfrm>
        </p:grpSpPr>
        <p:sp>
          <p:nvSpPr>
            <p:cNvPr id="29" name="PA-等腰三角形 4">
              <a:extLst>
                <a:ext uri="{FF2B5EF4-FFF2-40B4-BE49-F238E27FC236}">
                  <a16:creationId xmlns:a16="http://schemas.microsoft.com/office/drawing/2014/main" id="{7C67AED1-530B-4523-A720-BD1B6DE7EDC1}"/>
                </a:ext>
              </a:extLst>
            </p:cNvPr>
            <p:cNvSpPr>
              <a:spLocks noChangeArrowheads="1"/>
            </p:cNvSpPr>
            <p:nvPr>
              <p:custDataLst>
                <p:tags r:id="rId14"/>
              </p:custDataLst>
            </p:nvPr>
          </p:nvSpPr>
          <p:spPr bwMode="auto">
            <a:xfrm rot="5400000">
              <a:off x="2182218" y="2223829"/>
              <a:ext cx="392817" cy="28040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30" name="PA-矩形 29">
              <a:extLst>
                <a:ext uri="{FF2B5EF4-FFF2-40B4-BE49-F238E27FC236}">
                  <a16:creationId xmlns:a16="http://schemas.microsoft.com/office/drawing/2014/main" id="{A0F8C8EB-CD23-449F-A535-A1A41AED4E75}"/>
                </a:ext>
              </a:extLst>
            </p:cNvPr>
            <p:cNvSpPr/>
            <p:nvPr>
              <p:custDataLst>
                <p:tags r:id="rId15"/>
              </p:custDataLst>
            </p:nvPr>
          </p:nvSpPr>
          <p:spPr bwMode="auto">
            <a:xfrm>
              <a:off x="946485" y="1700808"/>
              <a:ext cx="1299410" cy="136357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31" name="PA-矩形 30">
              <a:extLst>
                <a:ext uri="{FF2B5EF4-FFF2-40B4-BE49-F238E27FC236}">
                  <a16:creationId xmlns:a16="http://schemas.microsoft.com/office/drawing/2014/main" id="{3420434C-3C3F-4A4A-93F1-D615F93A197A}"/>
                </a:ext>
              </a:extLst>
            </p:cNvPr>
            <p:cNvSpPr/>
            <p:nvPr>
              <p:custDataLst>
                <p:tags r:id="rId16"/>
              </p:custDataLst>
            </p:nvPr>
          </p:nvSpPr>
          <p:spPr>
            <a:xfrm>
              <a:off x="973662" y="1979903"/>
              <a:ext cx="1261025" cy="830997"/>
            </a:xfrm>
            <a:prstGeom prst="rect">
              <a:avLst/>
            </a:prstGeom>
          </p:spPr>
          <p:txBody>
            <a:bodyPr wrap="square">
              <a:spAutoFit/>
            </a:bodyPr>
            <a:lstStyle/>
            <a:p>
              <a:pPr algn="ctr" defTabSz="1218682"/>
              <a:r>
                <a:rPr lang="zh-CN" altLang="en-US" sz="2399" b="1" dirty="0">
                  <a:solidFill>
                    <a:srgbClr val="F0F0F0"/>
                  </a:solidFill>
                  <a:latin typeface="+mn-lt"/>
                  <a:ea typeface="+mn-ea"/>
                  <a:cs typeface="+mn-ea"/>
                  <a:sym typeface="+mn-lt"/>
                </a:rPr>
                <a:t>盲目从众心态</a:t>
              </a:r>
            </a:p>
          </p:txBody>
        </p:sp>
      </p:grpSp>
      <p:sp>
        <p:nvSpPr>
          <p:cNvPr id="32" name="PA-文本框 16">
            <a:extLst>
              <a:ext uri="{FF2B5EF4-FFF2-40B4-BE49-F238E27FC236}">
                <a16:creationId xmlns:a16="http://schemas.microsoft.com/office/drawing/2014/main" id="{511C289A-FED8-4B98-A405-BA5A13ADC68E}"/>
              </a:ext>
            </a:extLst>
          </p:cNvPr>
          <p:cNvSpPr txBox="1"/>
          <p:nvPr>
            <p:custDataLst>
              <p:tags r:id="rId12"/>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、破窗效应</a:t>
            </a:r>
          </a:p>
        </p:txBody>
      </p:sp>
      <p:sp>
        <p:nvSpPr>
          <p:cNvPr id="33" name="PA-燕尾箭头 32">
            <a:extLst>
              <a:ext uri="{FF2B5EF4-FFF2-40B4-BE49-F238E27FC236}">
                <a16:creationId xmlns:a16="http://schemas.microsoft.com/office/drawing/2014/main" id="{4E066A03-CE94-45D9-8725-3C6B5F44A924}"/>
              </a:ext>
            </a:extLst>
          </p:cNvPr>
          <p:cNvSpPr/>
          <p:nvPr>
            <p:custDataLst>
              <p:tags r:id="rId13"/>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947213221"/>
      </p:ext>
    </p:extLst>
  </p:cSld>
  <p:clrMapOvr>
    <a:masterClrMapping/>
  </p:clrMapOvr>
  <mc:AlternateContent xmlns:mc="http://schemas.openxmlformats.org/markup-compatibility/2006" xmlns:p14="http://schemas.microsoft.com/office/powerpoint/2010/main">
    <mc:Choice Requires="p14">
      <p:transition p14:dur="10" advTm="6122"/>
    </mc:Choice>
    <mc:Fallback xmlns="">
      <p:transition advTm="612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图片 31">
            <a:extLst>
              <a:ext uri="{FF2B5EF4-FFF2-40B4-BE49-F238E27FC236}">
                <a16:creationId xmlns:a16="http://schemas.microsoft.com/office/drawing/2014/main" id="{79D8D480-22AA-44A6-A4FB-34BD9DDBDEBE}"/>
              </a:ext>
            </a:extLst>
          </p:cNvPr>
          <p:cNvPicPr>
            <a:picLocks noChangeAspect="1"/>
          </p:cNvPicPr>
          <p:nvPr>
            <p:custDataLst>
              <p:tags r:id="rId2"/>
            </p:custDataLst>
          </p:nvPr>
        </p:nvPicPr>
        <p:blipFill rotWithShape="1">
          <a:blip r:embed="rId22" cstate="screen">
            <a:extLst>
              <a:ext uri="{BEBA8EAE-BF5A-486C-A8C5-ECC9F3942E4B}">
                <a14:imgProps xmlns:a14="http://schemas.microsoft.com/office/drawing/2010/main">
                  <a14:imgLayer>
                    <a14:imgEffect>
                      <a14:brightnessContrast bright="-75000" contrast="-40000"/>
                    </a14:imgEffect>
                  </a14:imgLayer>
                </a14:imgProps>
              </a:ext>
              <a:ext uri="{28A0092B-C50C-407E-A947-70E740481C1C}">
                <a14:useLocalDpi xmlns:a14="http://schemas.microsoft.com/office/drawing/2010/main"/>
              </a:ext>
            </a:extLst>
          </a:blip>
          <a:srcRect/>
          <a:stretch/>
        </p:blipFill>
        <p:spPr>
          <a:xfrm>
            <a:off x="0" y="0"/>
            <a:ext cx="12192000" cy="3581400"/>
          </a:xfrm>
          <a:prstGeom prst="rect">
            <a:avLst/>
          </a:prstGeom>
        </p:spPr>
      </p:pic>
      <p:sp>
        <p:nvSpPr>
          <p:cNvPr id="20" name="PA-矩形 19">
            <a:extLst>
              <a:ext uri="{FF2B5EF4-FFF2-40B4-BE49-F238E27FC236}">
                <a16:creationId xmlns:a16="http://schemas.microsoft.com/office/drawing/2014/main" id="{DD203583-E5B9-46BB-8EB7-24BA3D31F153}"/>
              </a:ext>
            </a:extLst>
          </p:cNvPr>
          <p:cNvSpPr/>
          <p:nvPr>
            <p:custDataLst>
              <p:tags r:id="rId3"/>
            </p:custDataLst>
          </p:nvPr>
        </p:nvSpPr>
        <p:spPr bwMode="auto">
          <a:xfrm>
            <a:off x="1674023" y="1917422"/>
            <a:ext cx="8921659" cy="3670974"/>
          </a:xfrm>
          <a:prstGeom prst="rect">
            <a:avLst/>
          </a:pr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914034" eaLnBrk="0" fontAlgn="base" hangingPunct="0">
              <a:spcBef>
                <a:spcPct val="0"/>
              </a:spcBef>
              <a:spcAft>
                <a:spcPct val="0"/>
              </a:spcAft>
              <a:defRPr/>
            </a:pPr>
            <a:endParaRPr lang="zh-CN" altLang="en-US" sz="2399" dirty="0">
              <a:solidFill>
                <a:srgbClr val="FFFFFF"/>
              </a:solidFill>
              <a:latin typeface="+mn-lt"/>
              <a:ea typeface="+mn-ea"/>
              <a:cs typeface="+mn-ea"/>
              <a:sym typeface="+mn-lt"/>
            </a:endParaRPr>
          </a:p>
        </p:txBody>
      </p:sp>
      <p:sp>
        <p:nvSpPr>
          <p:cNvPr id="21" name="PA-文本框 19">
            <a:extLst>
              <a:ext uri="{FF2B5EF4-FFF2-40B4-BE49-F238E27FC236}">
                <a16:creationId xmlns:a16="http://schemas.microsoft.com/office/drawing/2014/main" id="{5439E8B8-21A2-4B45-AAC6-3A13D55FB5F7}"/>
              </a:ext>
            </a:extLst>
          </p:cNvPr>
          <p:cNvSpPr txBox="1">
            <a:spLocks noChangeArrowheads="1"/>
          </p:cNvSpPr>
          <p:nvPr>
            <p:custDataLst>
              <p:tags r:id="rId4"/>
            </p:custDataLst>
          </p:nvPr>
        </p:nvSpPr>
        <p:spPr bwMode="auto">
          <a:xfrm>
            <a:off x="4058910" y="2629162"/>
            <a:ext cx="5881074" cy="71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8682">
              <a:defRPr/>
            </a:pPr>
            <a:r>
              <a:rPr lang="zh-CN" altLang="en-US" sz="5398" b="1" dirty="0">
                <a:solidFill>
                  <a:srgbClr val="FFFFFF"/>
                </a:solidFill>
                <a:latin typeface="+mn-lt"/>
                <a:ea typeface="+mn-ea"/>
                <a:cs typeface="+mn-ea"/>
                <a:sym typeface="+mn-lt"/>
              </a:rPr>
              <a:t>国家相关法律法规</a:t>
            </a:r>
          </a:p>
        </p:txBody>
      </p:sp>
      <p:sp>
        <p:nvSpPr>
          <p:cNvPr id="22" name="PA-文本框 21">
            <a:extLst>
              <a:ext uri="{FF2B5EF4-FFF2-40B4-BE49-F238E27FC236}">
                <a16:creationId xmlns:a16="http://schemas.microsoft.com/office/drawing/2014/main" id="{00B71233-A4EF-40B1-97D4-36FCDCD1B814}"/>
              </a:ext>
            </a:extLst>
          </p:cNvPr>
          <p:cNvSpPr txBox="1"/>
          <p:nvPr>
            <p:custDataLst>
              <p:tags r:id="rId5"/>
            </p:custDataLst>
          </p:nvPr>
        </p:nvSpPr>
        <p:spPr>
          <a:xfrm>
            <a:off x="2526506" y="2383811"/>
            <a:ext cx="1431802" cy="2645789"/>
          </a:xfrm>
          <a:prstGeom prst="rect">
            <a:avLst/>
          </a:prstGeom>
          <a:noFill/>
        </p:spPr>
        <p:txBody>
          <a:bodyPr wrap="none" rtlCol="0">
            <a:spAutoFit/>
          </a:bodyPr>
          <a:lstStyle/>
          <a:p>
            <a:pPr algn="ctr" defTabSz="914034" fontAlgn="base">
              <a:spcBef>
                <a:spcPct val="0"/>
              </a:spcBef>
              <a:spcAft>
                <a:spcPct val="0"/>
              </a:spcAft>
              <a:defRPr/>
            </a:pPr>
            <a:r>
              <a:rPr lang="en-US" altLang="zh-CN" sz="16593" dirty="0">
                <a:solidFill>
                  <a:srgbClr val="FFFFFF"/>
                </a:solidFill>
                <a:latin typeface="+mn-lt"/>
                <a:ea typeface="+mn-ea"/>
                <a:cs typeface="+mn-ea"/>
                <a:sym typeface="+mn-lt"/>
              </a:rPr>
              <a:t>4</a:t>
            </a:r>
            <a:endParaRPr lang="zh-CN" altLang="en-US" sz="16593" dirty="0">
              <a:solidFill>
                <a:srgbClr val="FFFFFF"/>
              </a:solidFill>
              <a:latin typeface="+mn-lt"/>
              <a:ea typeface="+mn-ea"/>
              <a:cs typeface="+mn-ea"/>
              <a:sym typeface="+mn-lt"/>
            </a:endParaRPr>
          </a:p>
        </p:txBody>
      </p:sp>
      <p:cxnSp>
        <p:nvCxnSpPr>
          <p:cNvPr id="35" name="PA-直接连接符 34">
            <a:extLst>
              <a:ext uri="{FF2B5EF4-FFF2-40B4-BE49-F238E27FC236}">
                <a16:creationId xmlns:a16="http://schemas.microsoft.com/office/drawing/2014/main" id="{5566DC72-26C8-4CF5-8A87-A13C0DE8908B}"/>
              </a:ext>
            </a:extLst>
          </p:cNvPr>
          <p:cNvCxnSpPr>
            <a:cxnSpLocks/>
          </p:cNvCxnSpPr>
          <p:nvPr>
            <p:custDataLst>
              <p:tags r:id="rId6"/>
            </p:custDataLst>
          </p:nvPr>
        </p:nvCxnSpPr>
        <p:spPr bwMode="auto">
          <a:xfrm>
            <a:off x="3948597" y="2254561"/>
            <a:ext cx="0" cy="2901956"/>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PA-文本框 9">
            <a:extLst>
              <a:ext uri="{FF2B5EF4-FFF2-40B4-BE49-F238E27FC236}">
                <a16:creationId xmlns:a16="http://schemas.microsoft.com/office/drawing/2014/main" id="{79E4659B-04B3-40D9-9943-D66E8FD1C278}"/>
              </a:ext>
            </a:extLst>
          </p:cNvPr>
          <p:cNvSpPr txBox="1"/>
          <p:nvPr>
            <p:custDataLst>
              <p:tags r:id="rId7"/>
            </p:custDataLst>
          </p:nvPr>
        </p:nvSpPr>
        <p:spPr>
          <a:xfrm>
            <a:off x="1658531" y="4167449"/>
            <a:ext cx="1032234" cy="46148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r" defTabSz="914034" fontAlgn="base">
              <a:spcBef>
                <a:spcPct val="0"/>
              </a:spcBef>
              <a:spcAft>
                <a:spcPct val="0"/>
              </a:spcAft>
              <a:defRPr/>
            </a:pPr>
            <a:r>
              <a:rPr lang="en-US" altLang="zh-CN" sz="2399" dirty="0">
                <a:solidFill>
                  <a:srgbClr val="FFFFFF"/>
                </a:solidFill>
                <a:latin typeface="+mn-lt"/>
                <a:ea typeface="+mn-ea"/>
                <a:cs typeface="+mn-ea"/>
                <a:sym typeface="+mn-lt"/>
              </a:rPr>
              <a:t>PART</a:t>
            </a:r>
            <a:endParaRPr lang="zh-CN" altLang="en-US" sz="2399" dirty="0">
              <a:solidFill>
                <a:srgbClr val="FFFFFF"/>
              </a:solidFill>
              <a:latin typeface="+mn-lt"/>
              <a:ea typeface="+mn-ea"/>
              <a:cs typeface="+mn-ea"/>
              <a:sym typeface="+mn-lt"/>
            </a:endParaRPr>
          </a:p>
        </p:txBody>
      </p:sp>
      <p:sp>
        <p:nvSpPr>
          <p:cNvPr id="25" name="PA-任意多边形 21">
            <a:extLst>
              <a:ext uri="{FF2B5EF4-FFF2-40B4-BE49-F238E27FC236}">
                <a16:creationId xmlns:a16="http://schemas.microsoft.com/office/drawing/2014/main" id="{66C2AD0F-1546-4F21-BB88-4BEF5A2C04CB}"/>
              </a:ext>
            </a:extLst>
          </p:cNvPr>
          <p:cNvSpPr>
            <a:spLocks noEditPoints="1"/>
          </p:cNvSpPr>
          <p:nvPr>
            <p:custDataLst>
              <p:tags r:id="rId8"/>
            </p:custDataLst>
          </p:nvPr>
        </p:nvSpPr>
        <p:spPr bwMode="auto">
          <a:xfrm>
            <a:off x="4213148" y="3713942"/>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6" name="PA-任意多边形 21">
            <a:extLst>
              <a:ext uri="{FF2B5EF4-FFF2-40B4-BE49-F238E27FC236}">
                <a16:creationId xmlns:a16="http://schemas.microsoft.com/office/drawing/2014/main" id="{1C1A439C-E158-4142-A7F0-69F1BEB14FA0}"/>
              </a:ext>
            </a:extLst>
          </p:cNvPr>
          <p:cNvSpPr>
            <a:spLocks noEditPoints="1"/>
          </p:cNvSpPr>
          <p:nvPr>
            <p:custDataLst>
              <p:tags r:id="rId9"/>
            </p:custDataLst>
          </p:nvPr>
        </p:nvSpPr>
        <p:spPr bwMode="auto">
          <a:xfrm>
            <a:off x="7396610" y="3713942"/>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7" name="PA-任意多边形 21">
            <a:extLst>
              <a:ext uri="{FF2B5EF4-FFF2-40B4-BE49-F238E27FC236}">
                <a16:creationId xmlns:a16="http://schemas.microsoft.com/office/drawing/2014/main" id="{6649F5BE-6F1D-418D-BD19-CC88146B751A}"/>
              </a:ext>
            </a:extLst>
          </p:cNvPr>
          <p:cNvSpPr>
            <a:spLocks noEditPoints="1"/>
          </p:cNvSpPr>
          <p:nvPr>
            <p:custDataLst>
              <p:tags r:id="rId10"/>
            </p:custDataLst>
          </p:nvPr>
        </p:nvSpPr>
        <p:spPr bwMode="auto">
          <a:xfrm>
            <a:off x="4213148" y="4113465"/>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8" name="PA-任意多边形 21">
            <a:extLst>
              <a:ext uri="{FF2B5EF4-FFF2-40B4-BE49-F238E27FC236}">
                <a16:creationId xmlns:a16="http://schemas.microsoft.com/office/drawing/2014/main" id="{C9D8EDB6-0B87-4D9B-A971-B4F20781755D}"/>
              </a:ext>
            </a:extLst>
          </p:cNvPr>
          <p:cNvSpPr>
            <a:spLocks noEditPoints="1"/>
          </p:cNvSpPr>
          <p:nvPr>
            <p:custDataLst>
              <p:tags r:id="rId11"/>
            </p:custDataLst>
          </p:nvPr>
        </p:nvSpPr>
        <p:spPr bwMode="auto">
          <a:xfrm>
            <a:off x="7396565" y="4113465"/>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29" name="PA-文本框 9">
            <a:extLst>
              <a:ext uri="{FF2B5EF4-FFF2-40B4-BE49-F238E27FC236}">
                <a16:creationId xmlns:a16="http://schemas.microsoft.com/office/drawing/2014/main" id="{8D994F9F-96A5-458B-97F9-E2389227BE3A}"/>
              </a:ext>
            </a:extLst>
          </p:cNvPr>
          <p:cNvSpPr txBox="1"/>
          <p:nvPr>
            <p:custDataLst>
              <p:tags r:id="rId12"/>
            </p:custDataLst>
          </p:nvPr>
        </p:nvSpPr>
        <p:spPr>
          <a:xfrm>
            <a:off x="4432581" y="3639718"/>
            <a:ext cx="3098964"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中华人民共和国安全生产法</a:t>
            </a:r>
          </a:p>
        </p:txBody>
      </p:sp>
      <p:sp>
        <p:nvSpPr>
          <p:cNvPr id="30" name="PA-文本框 10">
            <a:extLst>
              <a:ext uri="{FF2B5EF4-FFF2-40B4-BE49-F238E27FC236}">
                <a16:creationId xmlns:a16="http://schemas.microsoft.com/office/drawing/2014/main" id="{59A4F28F-17AA-4F94-A287-34591AB86CEF}"/>
              </a:ext>
            </a:extLst>
          </p:cNvPr>
          <p:cNvSpPr txBox="1"/>
          <p:nvPr>
            <p:custDataLst>
              <p:tags r:id="rId13"/>
            </p:custDataLst>
          </p:nvPr>
        </p:nvSpPr>
        <p:spPr>
          <a:xfrm>
            <a:off x="4432580" y="4049124"/>
            <a:ext cx="3224510"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中华人民共和国职业病防治法</a:t>
            </a:r>
          </a:p>
        </p:txBody>
      </p:sp>
      <p:sp>
        <p:nvSpPr>
          <p:cNvPr id="31" name="PA-文本框 13">
            <a:extLst>
              <a:ext uri="{FF2B5EF4-FFF2-40B4-BE49-F238E27FC236}">
                <a16:creationId xmlns:a16="http://schemas.microsoft.com/office/drawing/2014/main" id="{CFF31241-44A6-4122-AE5F-7ECDAD6AE514}"/>
              </a:ext>
            </a:extLst>
          </p:cNvPr>
          <p:cNvSpPr txBox="1"/>
          <p:nvPr>
            <p:custDataLst>
              <p:tags r:id="rId14"/>
            </p:custDataLst>
          </p:nvPr>
        </p:nvSpPr>
        <p:spPr>
          <a:xfrm>
            <a:off x="7591807" y="3639718"/>
            <a:ext cx="3172865"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生产经营单位安全培训规定</a:t>
            </a:r>
          </a:p>
        </p:txBody>
      </p:sp>
      <p:sp>
        <p:nvSpPr>
          <p:cNvPr id="32" name="PA-文本框 14">
            <a:extLst>
              <a:ext uri="{FF2B5EF4-FFF2-40B4-BE49-F238E27FC236}">
                <a16:creationId xmlns:a16="http://schemas.microsoft.com/office/drawing/2014/main" id="{0FFE1D18-A4E2-4C44-99A3-ECCA1A02A952}"/>
              </a:ext>
            </a:extLst>
          </p:cNvPr>
          <p:cNvSpPr txBox="1"/>
          <p:nvPr>
            <p:custDataLst>
              <p:tags r:id="rId15"/>
            </p:custDataLst>
          </p:nvPr>
        </p:nvSpPr>
        <p:spPr>
          <a:xfrm>
            <a:off x="7591806" y="4049124"/>
            <a:ext cx="2818360"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危险化学品安全管理条例</a:t>
            </a:r>
          </a:p>
        </p:txBody>
      </p:sp>
      <p:sp>
        <p:nvSpPr>
          <p:cNvPr id="33" name="PA-文本框 10">
            <a:extLst>
              <a:ext uri="{FF2B5EF4-FFF2-40B4-BE49-F238E27FC236}">
                <a16:creationId xmlns:a16="http://schemas.microsoft.com/office/drawing/2014/main" id="{9E062447-473B-4364-AAF9-9C389D87FB96}"/>
              </a:ext>
            </a:extLst>
          </p:cNvPr>
          <p:cNvSpPr txBox="1"/>
          <p:nvPr>
            <p:custDataLst>
              <p:tags r:id="rId16"/>
            </p:custDataLst>
          </p:nvPr>
        </p:nvSpPr>
        <p:spPr>
          <a:xfrm>
            <a:off x="4383365" y="4436841"/>
            <a:ext cx="2616082"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中华人民共和国消防法</a:t>
            </a:r>
          </a:p>
        </p:txBody>
      </p:sp>
      <p:sp>
        <p:nvSpPr>
          <p:cNvPr id="34" name="PA-任意多边形 21">
            <a:extLst>
              <a:ext uri="{FF2B5EF4-FFF2-40B4-BE49-F238E27FC236}">
                <a16:creationId xmlns:a16="http://schemas.microsoft.com/office/drawing/2014/main" id="{15D6F189-0EEE-4CF1-8AA0-B0C658E9A8E5}"/>
              </a:ext>
            </a:extLst>
          </p:cNvPr>
          <p:cNvSpPr>
            <a:spLocks noEditPoints="1"/>
          </p:cNvSpPr>
          <p:nvPr>
            <p:custDataLst>
              <p:tags r:id="rId17"/>
            </p:custDataLst>
          </p:nvPr>
        </p:nvSpPr>
        <p:spPr bwMode="auto">
          <a:xfrm>
            <a:off x="4225964" y="4511065"/>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37" name="PA-任意多边形 21">
            <a:extLst>
              <a:ext uri="{FF2B5EF4-FFF2-40B4-BE49-F238E27FC236}">
                <a16:creationId xmlns:a16="http://schemas.microsoft.com/office/drawing/2014/main" id="{F377C43C-9D07-4101-88D8-DD862E0FF474}"/>
              </a:ext>
            </a:extLst>
          </p:cNvPr>
          <p:cNvSpPr>
            <a:spLocks noEditPoints="1"/>
          </p:cNvSpPr>
          <p:nvPr>
            <p:custDataLst>
              <p:tags r:id="rId18"/>
            </p:custDataLst>
          </p:nvPr>
        </p:nvSpPr>
        <p:spPr bwMode="auto">
          <a:xfrm>
            <a:off x="7410253" y="4501182"/>
            <a:ext cx="219432" cy="220740"/>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392" tIns="45696" rIns="91392" bIns="45696" numCol="1" anchor="t" anchorCtr="0" compatLnSpc="1">
            <a:prstTxWarp prst="textNoShape">
              <a:avLst/>
            </a:prstTxWarp>
          </a:bodyPr>
          <a:lstStyle/>
          <a:p>
            <a:pPr defTabSz="1218682"/>
            <a:endParaRPr lang="zh-CN" altLang="en-US" sz="1399" dirty="0">
              <a:solidFill>
                <a:srgbClr val="F0F0F0"/>
              </a:solidFill>
              <a:latin typeface="+mn-lt"/>
              <a:ea typeface="+mn-ea"/>
              <a:cs typeface="+mn-ea"/>
              <a:sym typeface="+mn-lt"/>
            </a:endParaRPr>
          </a:p>
        </p:txBody>
      </p:sp>
      <p:sp>
        <p:nvSpPr>
          <p:cNvPr id="38" name="PA-文本框 14">
            <a:extLst>
              <a:ext uri="{FF2B5EF4-FFF2-40B4-BE49-F238E27FC236}">
                <a16:creationId xmlns:a16="http://schemas.microsoft.com/office/drawing/2014/main" id="{2376B576-2833-4FC9-BC76-338546240199}"/>
              </a:ext>
            </a:extLst>
          </p:cNvPr>
          <p:cNvSpPr txBox="1"/>
          <p:nvPr>
            <p:custDataLst>
              <p:tags r:id="rId19"/>
            </p:custDataLst>
          </p:nvPr>
        </p:nvSpPr>
        <p:spPr>
          <a:xfrm>
            <a:off x="7591806" y="4436841"/>
            <a:ext cx="1944111" cy="33842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defTabSz="1218682"/>
            <a:r>
              <a:rPr lang="zh-CN" altLang="en-US" sz="1599" dirty="0">
                <a:solidFill>
                  <a:srgbClr val="F0F0F0"/>
                </a:solidFill>
                <a:latin typeface="+mn-lt"/>
                <a:ea typeface="+mn-ea"/>
                <a:cs typeface="+mn-ea"/>
                <a:sym typeface="+mn-lt"/>
              </a:rPr>
              <a:t>工伤保险条例</a:t>
            </a:r>
          </a:p>
        </p:txBody>
      </p:sp>
    </p:spTree>
    <p:extLst>
      <p:ext uri="{BB962C8B-B14F-4D97-AF65-F5344CB8AC3E}">
        <p14:creationId xmlns:p14="http://schemas.microsoft.com/office/powerpoint/2010/main" val="421220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111">
        <p15:prstTrans prst="pageCurlDouble"/>
      </p:transition>
    </mc:Choice>
    <mc:Fallback xmlns="">
      <p:transition spd="slow" advTm="4111">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矩形 6">
            <a:extLst>
              <a:ext uri="{FF2B5EF4-FFF2-40B4-BE49-F238E27FC236}">
                <a16:creationId xmlns:a16="http://schemas.microsoft.com/office/drawing/2014/main" id="{56FB9FCD-5055-42C5-AFE8-120934A189EC}"/>
              </a:ext>
            </a:extLst>
          </p:cNvPr>
          <p:cNvSpPr>
            <a:spLocks noChangeArrowheads="1"/>
          </p:cNvSpPr>
          <p:nvPr>
            <p:custDataLst>
              <p:tags r:id="rId2"/>
            </p:custDataLst>
          </p:nvPr>
        </p:nvSpPr>
        <p:spPr bwMode="auto">
          <a:xfrm>
            <a:off x="3555802" y="1446963"/>
            <a:ext cx="5558047" cy="399894"/>
          </a:xfrm>
          <a:prstGeom prst="rect">
            <a:avLst/>
          </a:prstGeom>
          <a:noFill/>
          <a:ln w="9525">
            <a:noFill/>
            <a:miter lim="800000"/>
          </a:ln>
        </p:spPr>
        <p:txBody>
          <a:bodyPr wrap="square">
            <a:spAutoFit/>
          </a:bodyPr>
          <a:lstStyle/>
          <a:p>
            <a:pPr algn="ctr" defTabSz="1218682" eaLnBrk="0" hangingPunct="0"/>
            <a:r>
              <a:rPr lang="zh-CN" altLang="en-US" sz="1999" b="1" dirty="0">
                <a:solidFill>
                  <a:srgbClr val="404040"/>
                </a:solidFill>
                <a:latin typeface="+mn-lt"/>
                <a:ea typeface="+mn-ea"/>
                <a:cs typeface="+mn-ea"/>
                <a:sym typeface="+mn-lt"/>
              </a:rPr>
              <a:t>从业人员上岗要求（第二十五条要求） </a:t>
            </a:r>
          </a:p>
        </p:txBody>
      </p:sp>
      <p:grpSp>
        <p:nvGrpSpPr>
          <p:cNvPr id="6" name="PA-组合 5">
            <a:extLst>
              <a:ext uri="{FF2B5EF4-FFF2-40B4-BE49-F238E27FC236}">
                <a16:creationId xmlns:a16="http://schemas.microsoft.com/office/drawing/2014/main" id="{9C2C5769-05C0-4026-AFC6-A723B910C69E}"/>
              </a:ext>
            </a:extLst>
          </p:cNvPr>
          <p:cNvGrpSpPr/>
          <p:nvPr>
            <p:custDataLst>
              <p:tags r:id="rId3"/>
            </p:custDataLst>
          </p:nvPr>
        </p:nvGrpSpPr>
        <p:grpSpPr>
          <a:xfrm>
            <a:off x="3744880" y="3150647"/>
            <a:ext cx="1087147" cy="1928153"/>
            <a:chOff x="3436302" y="2607000"/>
            <a:chExt cx="1087572" cy="1928906"/>
          </a:xfrm>
        </p:grpSpPr>
        <p:sp>
          <p:nvSpPr>
            <p:cNvPr id="3" name="PA-圆角矩形 2">
              <a:extLst>
                <a:ext uri="{FF2B5EF4-FFF2-40B4-BE49-F238E27FC236}">
                  <a16:creationId xmlns:a16="http://schemas.microsoft.com/office/drawing/2014/main" id="{A4095307-DE75-4078-AA4B-C492EA4910FA}"/>
                </a:ext>
              </a:extLst>
            </p:cNvPr>
            <p:cNvSpPr/>
            <p:nvPr>
              <p:custDataLst>
                <p:tags r:id="rId26"/>
              </p:custDataLst>
            </p:nvPr>
          </p:nvSpPr>
          <p:spPr bwMode="auto">
            <a:xfrm>
              <a:off x="3436302" y="2607000"/>
              <a:ext cx="1087572" cy="1928906"/>
            </a:xfrm>
            <a:prstGeom prst="roundRect">
              <a:avLst>
                <a:gd name="adj" fmla="val 5799"/>
              </a:avLst>
            </a:prstGeom>
            <a:solidFill>
              <a:schemeClr val="accent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2" name="PA-任意多边形 19">
              <a:extLst>
                <a:ext uri="{FF2B5EF4-FFF2-40B4-BE49-F238E27FC236}">
                  <a16:creationId xmlns:a16="http://schemas.microsoft.com/office/drawing/2014/main" id="{12F882AC-D8A9-47B3-A624-D2FF1EBC8BA8}"/>
                </a:ext>
              </a:extLst>
            </p:cNvPr>
            <p:cNvSpPr>
              <a:spLocks noEditPoints="1"/>
            </p:cNvSpPr>
            <p:nvPr>
              <p:custDataLst>
                <p:tags r:id="rId27"/>
              </p:custDataLst>
            </p:nvPr>
          </p:nvSpPr>
          <p:spPr bwMode="auto">
            <a:xfrm>
              <a:off x="3652688" y="2974176"/>
              <a:ext cx="561263" cy="563109"/>
            </a:xfrm>
            <a:custGeom>
              <a:avLst/>
              <a:gdLst>
                <a:gd name="T0" fmla="*/ 392 w 771"/>
                <a:gd name="T1" fmla="*/ 0 h 782"/>
                <a:gd name="T2" fmla="*/ 339 w 771"/>
                <a:gd name="T3" fmla="*/ 358 h 782"/>
                <a:gd name="T4" fmla="*/ 1 w 771"/>
                <a:gd name="T5" fmla="*/ 412 h 782"/>
                <a:gd name="T6" fmla="*/ 337 w 771"/>
                <a:gd name="T7" fmla="*/ 782 h 782"/>
                <a:gd name="T8" fmla="*/ 482 w 771"/>
                <a:gd name="T9" fmla="*/ 782 h 782"/>
                <a:gd name="T10" fmla="*/ 500 w 771"/>
                <a:gd name="T11" fmla="*/ 607 h 782"/>
                <a:gd name="T12" fmla="*/ 627 w 771"/>
                <a:gd name="T13" fmla="*/ 625 h 782"/>
                <a:gd name="T14" fmla="*/ 771 w 771"/>
                <a:gd name="T15" fmla="*/ 782 h 782"/>
                <a:gd name="T16" fmla="*/ 717 w 771"/>
                <a:gd name="T17" fmla="*/ 0 h 782"/>
                <a:gd name="T18" fmla="*/ 159 w 771"/>
                <a:gd name="T19" fmla="*/ 660 h 782"/>
                <a:gd name="T20" fmla="*/ 86 w 771"/>
                <a:gd name="T21" fmla="*/ 677 h 782"/>
                <a:gd name="T22" fmla="*/ 69 w 771"/>
                <a:gd name="T23" fmla="*/ 604 h 782"/>
                <a:gd name="T24" fmla="*/ 142 w 771"/>
                <a:gd name="T25" fmla="*/ 587 h 782"/>
                <a:gd name="T26" fmla="*/ 159 w 771"/>
                <a:gd name="T27" fmla="*/ 660 h 782"/>
                <a:gd name="T28" fmla="*/ 159 w 771"/>
                <a:gd name="T29" fmla="*/ 525 h 782"/>
                <a:gd name="T30" fmla="*/ 86 w 771"/>
                <a:gd name="T31" fmla="*/ 542 h 782"/>
                <a:gd name="T32" fmla="*/ 69 w 771"/>
                <a:gd name="T33" fmla="*/ 469 h 782"/>
                <a:gd name="T34" fmla="*/ 142 w 771"/>
                <a:gd name="T35" fmla="*/ 452 h 782"/>
                <a:gd name="T36" fmla="*/ 159 w 771"/>
                <a:gd name="T37" fmla="*/ 525 h 782"/>
                <a:gd name="T38" fmla="*/ 316 w 771"/>
                <a:gd name="T39" fmla="*/ 660 h 782"/>
                <a:gd name="T40" fmla="*/ 243 w 771"/>
                <a:gd name="T41" fmla="*/ 677 h 782"/>
                <a:gd name="T42" fmla="*/ 226 w 771"/>
                <a:gd name="T43" fmla="*/ 604 h 782"/>
                <a:gd name="T44" fmla="*/ 299 w 771"/>
                <a:gd name="T45" fmla="*/ 587 h 782"/>
                <a:gd name="T46" fmla="*/ 316 w 771"/>
                <a:gd name="T47" fmla="*/ 660 h 782"/>
                <a:gd name="T48" fmla="*/ 316 w 771"/>
                <a:gd name="T49" fmla="*/ 525 h 782"/>
                <a:gd name="T50" fmla="*/ 243 w 771"/>
                <a:gd name="T51" fmla="*/ 542 h 782"/>
                <a:gd name="T52" fmla="*/ 226 w 771"/>
                <a:gd name="T53" fmla="*/ 469 h 782"/>
                <a:gd name="T54" fmla="*/ 299 w 771"/>
                <a:gd name="T55" fmla="*/ 452 h 782"/>
                <a:gd name="T56" fmla="*/ 316 w 771"/>
                <a:gd name="T57" fmla="*/ 525 h 782"/>
                <a:gd name="T58" fmla="*/ 521 w 771"/>
                <a:gd name="T59" fmla="*/ 469 h 782"/>
                <a:gd name="T60" fmla="*/ 448 w 771"/>
                <a:gd name="T61" fmla="*/ 486 h 782"/>
                <a:gd name="T62" fmla="*/ 431 w 771"/>
                <a:gd name="T63" fmla="*/ 413 h 782"/>
                <a:gd name="T64" fmla="*/ 504 w 771"/>
                <a:gd name="T65" fmla="*/ 396 h 782"/>
                <a:gd name="T66" fmla="*/ 521 w 771"/>
                <a:gd name="T67" fmla="*/ 469 h 782"/>
                <a:gd name="T68" fmla="*/ 521 w 771"/>
                <a:gd name="T69" fmla="*/ 317 h 782"/>
                <a:gd name="T70" fmla="*/ 448 w 771"/>
                <a:gd name="T71" fmla="*/ 334 h 782"/>
                <a:gd name="T72" fmla="*/ 431 w 771"/>
                <a:gd name="T73" fmla="*/ 261 h 782"/>
                <a:gd name="T74" fmla="*/ 504 w 771"/>
                <a:gd name="T75" fmla="*/ 244 h 782"/>
                <a:gd name="T76" fmla="*/ 521 w 771"/>
                <a:gd name="T77" fmla="*/ 317 h 782"/>
                <a:gd name="T78" fmla="*/ 684 w 771"/>
                <a:gd name="T79" fmla="*/ 469 h 782"/>
                <a:gd name="T80" fmla="*/ 611 w 771"/>
                <a:gd name="T81" fmla="*/ 486 h 782"/>
                <a:gd name="T82" fmla="*/ 594 w 771"/>
                <a:gd name="T83" fmla="*/ 413 h 782"/>
                <a:gd name="T84" fmla="*/ 667 w 771"/>
                <a:gd name="T85" fmla="*/ 396 h 782"/>
                <a:gd name="T86" fmla="*/ 684 w 771"/>
                <a:gd name="T87" fmla="*/ 469 h 782"/>
                <a:gd name="T88" fmla="*/ 684 w 771"/>
                <a:gd name="T89" fmla="*/ 317 h 782"/>
                <a:gd name="T90" fmla="*/ 611 w 771"/>
                <a:gd name="T91" fmla="*/ 334 h 782"/>
                <a:gd name="T92" fmla="*/ 594 w 771"/>
                <a:gd name="T93" fmla="*/ 261 h 782"/>
                <a:gd name="T94" fmla="*/ 667 w 771"/>
                <a:gd name="T95" fmla="*/ 244 h 782"/>
                <a:gd name="T96" fmla="*/ 684 w 771"/>
                <a:gd name="T97" fmla="*/ 317 h 782"/>
                <a:gd name="T98" fmla="*/ 521 w 771"/>
                <a:gd name="T99" fmla="*/ 169 h 782"/>
                <a:gd name="T100" fmla="*/ 448 w 771"/>
                <a:gd name="T101" fmla="*/ 186 h 782"/>
                <a:gd name="T102" fmla="*/ 431 w 771"/>
                <a:gd name="T103" fmla="*/ 113 h 782"/>
                <a:gd name="T104" fmla="*/ 504 w 771"/>
                <a:gd name="T105" fmla="*/ 96 h 782"/>
                <a:gd name="T106" fmla="*/ 521 w 771"/>
                <a:gd name="T107" fmla="*/ 169 h 782"/>
                <a:gd name="T108" fmla="*/ 684 w 771"/>
                <a:gd name="T109" fmla="*/ 169 h 782"/>
                <a:gd name="T110" fmla="*/ 611 w 771"/>
                <a:gd name="T111" fmla="*/ 186 h 782"/>
                <a:gd name="T112" fmla="*/ 594 w 771"/>
                <a:gd name="T113" fmla="*/ 113 h 782"/>
                <a:gd name="T114" fmla="*/ 667 w 771"/>
                <a:gd name="T115" fmla="*/ 96 h 782"/>
                <a:gd name="T116" fmla="*/ 684 w 771"/>
                <a:gd name="T117" fmla="*/ 16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1" h="782">
                  <a:moveTo>
                    <a:pt x="717" y="0"/>
                  </a:moveTo>
                  <a:lnTo>
                    <a:pt x="392" y="0"/>
                  </a:lnTo>
                  <a:cubicBezTo>
                    <a:pt x="362" y="0"/>
                    <a:pt x="339" y="24"/>
                    <a:pt x="339" y="54"/>
                  </a:cubicBezTo>
                  <a:lnTo>
                    <a:pt x="339" y="358"/>
                  </a:lnTo>
                  <a:lnTo>
                    <a:pt x="56" y="358"/>
                  </a:lnTo>
                  <a:cubicBezTo>
                    <a:pt x="26" y="358"/>
                    <a:pt x="1" y="382"/>
                    <a:pt x="1" y="412"/>
                  </a:cubicBezTo>
                  <a:lnTo>
                    <a:pt x="0" y="782"/>
                  </a:lnTo>
                  <a:lnTo>
                    <a:pt x="337" y="782"/>
                  </a:lnTo>
                  <a:lnTo>
                    <a:pt x="386" y="782"/>
                  </a:lnTo>
                  <a:lnTo>
                    <a:pt x="482" y="782"/>
                  </a:lnTo>
                  <a:lnTo>
                    <a:pt x="482" y="625"/>
                  </a:lnTo>
                  <a:cubicBezTo>
                    <a:pt x="482" y="615"/>
                    <a:pt x="490" y="607"/>
                    <a:pt x="500" y="607"/>
                  </a:cubicBezTo>
                  <a:lnTo>
                    <a:pt x="609" y="607"/>
                  </a:lnTo>
                  <a:cubicBezTo>
                    <a:pt x="619" y="607"/>
                    <a:pt x="627" y="615"/>
                    <a:pt x="627" y="625"/>
                  </a:cubicBezTo>
                  <a:lnTo>
                    <a:pt x="627" y="782"/>
                  </a:lnTo>
                  <a:lnTo>
                    <a:pt x="771" y="782"/>
                  </a:lnTo>
                  <a:lnTo>
                    <a:pt x="771" y="54"/>
                  </a:lnTo>
                  <a:cubicBezTo>
                    <a:pt x="771" y="24"/>
                    <a:pt x="747" y="0"/>
                    <a:pt x="717" y="0"/>
                  </a:cubicBezTo>
                  <a:close/>
                  <a:moveTo>
                    <a:pt x="159" y="660"/>
                  </a:moveTo>
                  <a:lnTo>
                    <a:pt x="159" y="660"/>
                  </a:lnTo>
                  <a:cubicBezTo>
                    <a:pt x="159" y="670"/>
                    <a:pt x="151" y="677"/>
                    <a:pt x="142" y="677"/>
                  </a:cubicBezTo>
                  <a:lnTo>
                    <a:pt x="86" y="677"/>
                  </a:lnTo>
                  <a:cubicBezTo>
                    <a:pt x="77" y="677"/>
                    <a:pt x="69" y="670"/>
                    <a:pt x="69" y="660"/>
                  </a:cubicBezTo>
                  <a:lnTo>
                    <a:pt x="69" y="604"/>
                  </a:lnTo>
                  <a:cubicBezTo>
                    <a:pt x="69" y="595"/>
                    <a:pt x="77" y="587"/>
                    <a:pt x="86" y="587"/>
                  </a:cubicBezTo>
                  <a:lnTo>
                    <a:pt x="142" y="587"/>
                  </a:lnTo>
                  <a:cubicBezTo>
                    <a:pt x="151" y="587"/>
                    <a:pt x="159" y="595"/>
                    <a:pt x="159" y="604"/>
                  </a:cubicBezTo>
                  <a:lnTo>
                    <a:pt x="159" y="660"/>
                  </a:lnTo>
                  <a:close/>
                  <a:moveTo>
                    <a:pt x="159" y="525"/>
                  </a:moveTo>
                  <a:lnTo>
                    <a:pt x="159" y="525"/>
                  </a:lnTo>
                  <a:cubicBezTo>
                    <a:pt x="159" y="535"/>
                    <a:pt x="151" y="542"/>
                    <a:pt x="142" y="542"/>
                  </a:cubicBezTo>
                  <a:lnTo>
                    <a:pt x="86" y="542"/>
                  </a:lnTo>
                  <a:cubicBezTo>
                    <a:pt x="77" y="542"/>
                    <a:pt x="69" y="535"/>
                    <a:pt x="69" y="525"/>
                  </a:cubicBezTo>
                  <a:lnTo>
                    <a:pt x="69" y="469"/>
                  </a:lnTo>
                  <a:cubicBezTo>
                    <a:pt x="69" y="460"/>
                    <a:pt x="77" y="452"/>
                    <a:pt x="86" y="452"/>
                  </a:cubicBezTo>
                  <a:lnTo>
                    <a:pt x="142" y="452"/>
                  </a:lnTo>
                  <a:cubicBezTo>
                    <a:pt x="151" y="452"/>
                    <a:pt x="159" y="460"/>
                    <a:pt x="159" y="469"/>
                  </a:cubicBezTo>
                  <a:lnTo>
                    <a:pt x="159" y="525"/>
                  </a:lnTo>
                  <a:close/>
                  <a:moveTo>
                    <a:pt x="316" y="660"/>
                  </a:moveTo>
                  <a:lnTo>
                    <a:pt x="316" y="660"/>
                  </a:lnTo>
                  <a:cubicBezTo>
                    <a:pt x="316" y="670"/>
                    <a:pt x="309" y="677"/>
                    <a:pt x="299" y="677"/>
                  </a:cubicBezTo>
                  <a:lnTo>
                    <a:pt x="243" y="677"/>
                  </a:lnTo>
                  <a:cubicBezTo>
                    <a:pt x="234" y="677"/>
                    <a:pt x="226" y="670"/>
                    <a:pt x="226" y="660"/>
                  </a:cubicBezTo>
                  <a:lnTo>
                    <a:pt x="226" y="604"/>
                  </a:lnTo>
                  <a:cubicBezTo>
                    <a:pt x="226" y="595"/>
                    <a:pt x="234" y="587"/>
                    <a:pt x="243" y="587"/>
                  </a:cubicBezTo>
                  <a:lnTo>
                    <a:pt x="299" y="587"/>
                  </a:lnTo>
                  <a:cubicBezTo>
                    <a:pt x="309" y="587"/>
                    <a:pt x="316" y="595"/>
                    <a:pt x="316" y="604"/>
                  </a:cubicBezTo>
                  <a:lnTo>
                    <a:pt x="316" y="660"/>
                  </a:lnTo>
                  <a:close/>
                  <a:moveTo>
                    <a:pt x="316" y="525"/>
                  </a:moveTo>
                  <a:lnTo>
                    <a:pt x="316" y="525"/>
                  </a:lnTo>
                  <a:cubicBezTo>
                    <a:pt x="316" y="535"/>
                    <a:pt x="309" y="542"/>
                    <a:pt x="299" y="542"/>
                  </a:cubicBezTo>
                  <a:lnTo>
                    <a:pt x="243" y="542"/>
                  </a:lnTo>
                  <a:cubicBezTo>
                    <a:pt x="234" y="542"/>
                    <a:pt x="226" y="535"/>
                    <a:pt x="226" y="525"/>
                  </a:cubicBezTo>
                  <a:lnTo>
                    <a:pt x="226" y="469"/>
                  </a:lnTo>
                  <a:cubicBezTo>
                    <a:pt x="226" y="460"/>
                    <a:pt x="234" y="452"/>
                    <a:pt x="243" y="452"/>
                  </a:cubicBezTo>
                  <a:lnTo>
                    <a:pt x="299" y="452"/>
                  </a:lnTo>
                  <a:cubicBezTo>
                    <a:pt x="309" y="452"/>
                    <a:pt x="316" y="460"/>
                    <a:pt x="316" y="469"/>
                  </a:cubicBezTo>
                  <a:lnTo>
                    <a:pt x="316" y="525"/>
                  </a:lnTo>
                  <a:close/>
                  <a:moveTo>
                    <a:pt x="521" y="469"/>
                  </a:moveTo>
                  <a:lnTo>
                    <a:pt x="521" y="469"/>
                  </a:lnTo>
                  <a:cubicBezTo>
                    <a:pt x="521" y="478"/>
                    <a:pt x="513" y="486"/>
                    <a:pt x="504" y="486"/>
                  </a:cubicBezTo>
                  <a:lnTo>
                    <a:pt x="448" y="486"/>
                  </a:lnTo>
                  <a:cubicBezTo>
                    <a:pt x="438" y="486"/>
                    <a:pt x="431" y="478"/>
                    <a:pt x="431" y="469"/>
                  </a:cubicBezTo>
                  <a:lnTo>
                    <a:pt x="431" y="413"/>
                  </a:lnTo>
                  <a:cubicBezTo>
                    <a:pt x="431" y="404"/>
                    <a:pt x="438" y="396"/>
                    <a:pt x="448" y="396"/>
                  </a:cubicBezTo>
                  <a:lnTo>
                    <a:pt x="504" y="396"/>
                  </a:lnTo>
                  <a:cubicBezTo>
                    <a:pt x="513" y="396"/>
                    <a:pt x="521" y="404"/>
                    <a:pt x="521" y="413"/>
                  </a:cubicBezTo>
                  <a:lnTo>
                    <a:pt x="521" y="469"/>
                  </a:lnTo>
                  <a:close/>
                  <a:moveTo>
                    <a:pt x="521" y="317"/>
                  </a:moveTo>
                  <a:lnTo>
                    <a:pt x="521" y="317"/>
                  </a:lnTo>
                  <a:cubicBezTo>
                    <a:pt x="521" y="326"/>
                    <a:pt x="513" y="334"/>
                    <a:pt x="504" y="334"/>
                  </a:cubicBezTo>
                  <a:lnTo>
                    <a:pt x="448" y="334"/>
                  </a:lnTo>
                  <a:cubicBezTo>
                    <a:pt x="438" y="334"/>
                    <a:pt x="431" y="326"/>
                    <a:pt x="431" y="317"/>
                  </a:cubicBezTo>
                  <a:lnTo>
                    <a:pt x="431" y="261"/>
                  </a:lnTo>
                  <a:cubicBezTo>
                    <a:pt x="431" y="252"/>
                    <a:pt x="438" y="244"/>
                    <a:pt x="448" y="244"/>
                  </a:cubicBezTo>
                  <a:lnTo>
                    <a:pt x="504" y="244"/>
                  </a:lnTo>
                  <a:cubicBezTo>
                    <a:pt x="513" y="244"/>
                    <a:pt x="521" y="252"/>
                    <a:pt x="521" y="261"/>
                  </a:cubicBezTo>
                  <a:lnTo>
                    <a:pt x="521" y="317"/>
                  </a:lnTo>
                  <a:close/>
                  <a:moveTo>
                    <a:pt x="684" y="469"/>
                  </a:moveTo>
                  <a:lnTo>
                    <a:pt x="684" y="469"/>
                  </a:lnTo>
                  <a:cubicBezTo>
                    <a:pt x="684" y="478"/>
                    <a:pt x="677" y="486"/>
                    <a:pt x="667" y="486"/>
                  </a:cubicBezTo>
                  <a:lnTo>
                    <a:pt x="611" y="486"/>
                  </a:lnTo>
                  <a:cubicBezTo>
                    <a:pt x="602" y="486"/>
                    <a:pt x="594" y="478"/>
                    <a:pt x="594" y="469"/>
                  </a:cubicBezTo>
                  <a:lnTo>
                    <a:pt x="594" y="413"/>
                  </a:lnTo>
                  <a:cubicBezTo>
                    <a:pt x="594" y="404"/>
                    <a:pt x="602" y="396"/>
                    <a:pt x="611" y="396"/>
                  </a:cubicBezTo>
                  <a:lnTo>
                    <a:pt x="667" y="396"/>
                  </a:lnTo>
                  <a:cubicBezTo>
                    <a:pt x="677" y="396"/>
                    <a:pt x="684" y="404"/>
                    <a:pt x="684" y="413"/>
                  </a:cubicBezTo>
                  <a:lnTo>
                    <a:pt x="684" y="469"/>
                  </a:lnTo>
                  <a:close/>
                  <a:moveTo>
                    <a:pt x="684" y="317"/>
                  </a:moveTo>
                  <a:lnTo>
                    <a:pt x="684" y="317"/>
                  </a:lnTo>
                  <a:cubicBezTo>
                    <a:pt x="684" y="326"/>
                    <a:pt x="677" y="334"/>
                    <a:pt x="667" y="334"/>
                  </a:cubicBezTo>
                  <a:lnTo>
                    <a:pt x="611" y="334"/>
                  </a:lnTo>
                  <a:cubicBezTo>
                    <a:pt x="602" y="334"/>
                    <a:pt x="594" y="326"/>
                    <a:pt x="594" y="317"/>
                  </a:cubicBezTo>
                  <a:lnTo>
                    <a:pt x="594" y="261"/>
                  </a:lnTo>
                  <a:cubicBezTo>
                    <a:pt x="594" y="252"/>
                    <a:pt x="602" y="244"/>
                    <a:pt x="611" y="244"/>
                  </a:cubicBezTo>
                  <a:lnTo>
                    <a:pt x="667" y="244"/>
                  </a:lnTo>
                  <a:cubicBezTo>
                    <a:pt x="677" y="244"/>
                    <a:pt x="684" y="252"/>
                    <a:pt x="684" y="261"/>
                  </a:cubicBezTo>
                  <a:lnTo>
                    <a:pt x="684" y="317"/>
                  </a:lnTo>
                  <a:close/>
                  <a:moveTo>
                    <a:pt x="521" y="169"/>
                  </a:moveTo>
                  <a:lnTo>
                    <a:pt x="521" y="169"/>
                  </a:lnTo>
                  <a:cubicBezTo>
                    <a:pt x="521" y="179"/>
                    <a:pt x="513" y="186"/>
                    <a:pt x="504" y="186"/>
                  </a:cubicBezTo>
                  <a:lnTo>
                    <a:pt x="448" y="186"/>
                  </a:lnTo>
                  <a:cubicBezTo>
                    <a:pt x="438" y="186"/>
                    <a:pt x="431" y="179"/>
                    <a:pt x="431" y="169"/>
                  </a:cubicBezTo>
                  <a:lnTo>
                    <a:pt x="431" y="113"/>
                  </a:lnTo>
                  <a:cubicBezTo>
                    <a:pt x="431" y="104"/>
                    <a:pt x="438" y="96"/>
                    <a:pt x="448" y="96"/>
                  </a:cubicBezTo>
                  <a:lnTo>
                    <a:pt x="504" y="96"/>
                  </a:lnTo>
                  <a:cubicBezTo>
                    <a:pt x="513" y="96"/>
                    <a:pt x="521" y="104"/>
                    <a:pt x="521" y="113"/>
                  </a:cubicBezTo>
                  <a:lnTo>
                    <a:pt x="521" y="169"/>
                  </a:lnTo>
                  <a:close/>
                  <a:moveTo>
                    <a:pt x="684" y="169"/>
                  </a:moveTo>
                  <a:lnTo>
                    <a:pt x="684" y="169"/>
                  </a:lnTo>
                  <a:cubicBezTo>
                    <a:pt x="684" y="179"/>
                    <a:pt x="677" y="186"/>
                    <a:pt x="667" y="186"/>
                  </a:cubicBezTo>
                  <a:lnTo>
                    <a:pt x="611" y="186"/>
                  </a:lnTo>
                  <a:cubicBezTo>
                    <a:pt x="602" y="186"/>
                    <a:pt x="594" y="179"/>
                    <a:pt x="594" y="169"/>
                  </a:cubicBezTo>
                  <a:lnTo>
                    <a:pt x="594" y="113"/>
                  </a:lnTo>
                  <a:cubicBezTo>
                    <a:pt x="594" y="104"/>
                    <a:pt x="602" y="96"/>
                    <a:pt x="611" y="96"/>
                  </a:cubicBezTo>
                  <a:lnTo>
                    <a:pt x="667" y="96"/>
                  </a:lnTo>
                  <a:cubicBezTo>
                    <a:pt x="677" y="96"/>
                    <a:pt x="684" y="104"/>
                    <a:pt x="684" y="113"/>
                  </a:cubicBezTo>
                  <a:lnTo>
                    <a:pt x="684" y="169"/>
                  </a:lnTo>
                  <a:close/>
                </a:path>
              </a:pathLst>
            </a:custGeom>
            <a:solidFill>
              <a:srgbClr val="F9842B"/>
            </a:solidFill>
            <a:ln>
              <a:noFill/>
            </a:ln>
          </p:spPr>
          <p:txBody>
            <a:bodyPr vert="horz" wrap="square" lIns="91404" tIns="45702" rIns="91404" bIns="45702" numCol="1" anchor="t" anchorCtr="0" compatLnSpc="1">
              <a:prstTxWarp prst="textNoShape">
                <a:avLst/>
              </a:prstTxWarp>
            </a:bodyPr>
            <a:lstStyle/>
            <a:p>
              <a:pPr defTabSz="1218682"/>
              <a:endParaRPr lang="zh-CN" altLang="en-US" sz="2399" dirty="0">
                <a:solidFill>
                  <a:srgbClr val="595959"/>
                </a:solidFill>
                <a:latin typeface="+mn-lt"/>
                <a:ea typeface="+mn-ea"/>
                <a:cs typeface="+mn-ea"/>
                <a:sym typeface="+mn-lt"/>
              </a:endParaRPr>
            </a:p>
          </p:txBody>
        </p:sp>
        <p:sp>
          <p:nvSpPr>
            <p:cNvPr id="23" name="PA-矩形 6">
              <a:extLst>
                <a:ext uri="{FF2B5EF4-FFF2-40B4-BE49-F238E27FC236}">
                  <a16:creationId xmlns:a16="http://schemas.microsoft.com/office/drawing/2014/main" id="{F854B39A-03F8-4CE8-BB49-A9292E43F3C3}"/>
                </a:ext>
              </a:extLst>
            </p:cNvPr>
            <p:cNvSpPr>
              <a:spLocks noChangeArrowheads="1"/>
            </p:cNvSpPr>
            <p:nvPr>
              <p:custDataLst>
                <p:tags r:id="rId28"/>
              </p:custDataLst>
            </p:nvPr>
          </p:nvSpPr>
          <p:spPr bwMode="auto">
            <a:xfrm>
              <a:off x="3496459" y="3682652"/>
              <a:ext cx="967258" cy="707886"/>
            </a:xfrm>
            <a:prstGeom prst="rect">
              <a:avLst/>
            </a:prstGeom>
            <a:noFill/>
            <a:ln w="9525">
              <a:noFill/>
              <a:miter lim="800000"/>
            </a:ln>
          </p:spPr>
          <p:txBody>
            <a:bodyPr wrap="square">
              <a:spAutoFit/>
            </a:bodyPr>
            <a:lstStyle/>
            <a:p>
              <a:pPr algn="ctr" defTabSz="1218682" eaLnBrk="0" hangingPunct="0"/>
              <a:r>
                <a:rPr lang="zh-CN" altLang="en-US" sz="1999" b="1" dirty="0">
                  <a:solidFill>
                    <a:srgbClr val="F0F0F0"/>
                  </a:solidFill>
                  <a:latin typeface="+mn-lt"/>
                  <a:ea typeface="+mn-ea"/>
                  <a:cs typeface="+mn-ea"/>
                  <a:sym typeface="+mn-lt"/>
                </a:rPr>
                <a:t>生产经营单位</a:t>
              </a:r>
            </a:p>
          </p:txBody>
        </p:sp>
      </p:grpSp>
      <p:grpSp>
        <p:nvGrpSpPr>
          <p:cNvPr id="5" name="PA-组合 4">
            <a:extLst>
              <a:ext uri="{FF2B5EF4-FFF2-40B4-BE49-F238E27FC236}">
                <a16:creationId xmlns:a16="http://schemas.microsoft.com/office/drawing/2014/main" id="{531D24B9-996F-4599-9A93-669A7EF54266}"/>
              </a:ext>
            </a:extLst>
          </p:cNvPr>
          <p:cNvGrpSpPr/>
          <p:nvPr>
            <p:custDataLst>
              <p:tags r:id="rId4"/>
            </p:custDataLst>
          </p:nvPr>
        </p:nvGrpSpPr>
        <p:grpSpPr>
          <a:xfrm>
            <a:off x="6591218" y="3146796"/>
            <a:ext cx="4349434" cy="1932004"/>
            <a:chOff x="6283752" y="2603147"/>
            <a:chExt cx="4351133" cy="1932759"/>
          </a:xfrm>
        </p:grpSpPr>
        <p:sp>
          <p:nvSpPr>
            <p:cNvPr id="25" name="PA-矩形 24">
              <a:extLst>
                <a:ext uri="{FF2B5EF4-FFF2-40B4-BE49-F238E27FC236}">
                  <a16:creationId xmlns:a16="http://schemas.microsoft.com/office/drawing/2014/main" id="{C48F4E71-DCCD-4661-BBCB-9BDBC3C2AADE}"/>
                </a:ext>
              </a:extLst>
            </p:cNvPr>
            <p:cNvSpPr/>
            <p:nvPr>
              <p:custDataLst>
                <p:tags r:id="rId22"/>
              </p:custDataLst>
            </p:nvPr>
          </p:nvSpPr>
          <p:spPr bwMode="auto">
            <a:xfrm>
              <a:off x="6337300" y="2603147"/>
              <a:ext cx="4297585" cy="1928907"/>
            </a:xfrm>
            <a:prstGeom prst="rect">
              <a:avLst/>
            </a:prstGeom>
            <a:solidFill>
              <a:srgbClr val="FFCC8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4" name="PA-五边形 3">
              <a:extLst>
                <a:ext uri="{FF2B5EF4-FFF2-40B4-BE49-F238E27FC236}">
                  <a16:creationId xmlns:a16="http://schemas.microsoft.com/office/drawing/2014/main" id="{D02CFDA1-7652-4325-B951-818EB46C63A7}"/>
                </a:ext>
              </a:extLst>
            </p:cNvPr>
            <p:cNvSpPr/>
            <p:nvPr>
              <p:custDataLst>
                <p:tags r:id="rId23"/>
              </p:custDataLst>
            </p:nvPr>
          </p:nvSpPr>
          <p:spPr bwMode="auto">
            <a:xfrm>
              <a:off x="6337300" y="2607000"/>
              <a:ext cx="841201" cy="1928906"/>
            </a:xfrm>
            <a:prstGeom prst="homePlate">
              <a:avLst>
                <a:gd name="adj" fmla="val 21005"/>
              </a:avLst>
            </a:prstGeom>
            <a:solidFill>
              <a:schemeClr val="accent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4" name="PA-矩形 6">
              <a:extLst>
                <a:ext uri="{FF2B5EF4-FFF2-40B4-BE49-F238E27FC236}">
                  <a16:creationId xmlns:a16="http://schemas.microsoft.com/office/drawing/2014/main" id="{65EB3F24-740B-4FB0-A36B-67A81AA5DB0E}"/>
                </a:ext>
              </a:extLst>
            </p:cNvPr>
            <p:cNvSpPr>
              <a:spLocks noChangeArrowheads="1"/>
            </p:cNvSpPr>
            <p:nvPr>
              <p:custDataLst>
                <p:tags r:id="rId24"/>
              </p:custDataLst>
            </p:nvPr>
          </p:nvSpPr>
          <p:spPr bwMode="auto">
            <a:xfrm>
              <a:off x="6283752" y="3489157"/>
              <a:ext cx="800219" cy="707886"/>
            </a:xfrm>
            <a:prstGeom prst="rect">
              <a:avLst/>
            </a:prstGeom>
            <a:noFill/>
            <a:ln w="9525">
              <a:noFill/>
              <a:miter lim="800000"/>
            </a:ln>
          </p:spPr>
          <p:txBody>
            <a:bodyPr vert="horz" wrap="square">
              <a:spAutoFit/>
            </a:bodyPr>
            <a:lstStyle/>
            <a:p>
              <a:pPr algn="ctr" defTabSz="1218682" eaLnBrk="0" hangingPunct="0"/>
              <a:r>
                <a:rPr lang="zh-CN" altLang="en-US" sz="1999" b="1" dirty="0">
                  <a:solidFill>
                    <a:srgbClr val="F0F0F0"/>
                  </a:solidFill>
                  <a:latin typeface="+mn-lt"/>
                  <a:ea typeface="+mn-ea"/>
                  <a:cs typeface="+mn-ea"/>
                  <a:sym typeface="+mn-lt"/>
                </a:rPr>
                <a:t>从业人员</a:t>
              </a:r>
            </a:p>
          </p:txBody>
        </p:sp>
        <p:sp>
          <p:nvSpPr>
            <p:cNvPr id="21" name="PA-任意多边形 48">
              <a:extLst>
                <a:ext uri="{FF2B5EF4-FFF2-40B4-BE49-F238E27FC236}">
                  <a16:creationId xmlns:a16="http://schemas.microsoft.com/office/drawing/2014/main" id="{2E9C9DE9-8B63-4B2C-95AB-F1046CF91718}"/>
                </a:ext>
              </a:extLst>
            </p:cNvPr>
            <p:cNvSpPr>
              <a:spLocks noEditPoints="1"/>
            </p:cNvSpPr>
            <p:nvPr>
              <p:custDataLst>
                <p:tags r:id="rId25"/>
              </p:custDataLst>
            </p:nvPr>
          </p:nvSpPr>
          <p:spPr bwMode="auto">
            <a:xfrm>
              <a:off x="6483244" y="3003289"/>
              <a:ext cx="409321" cy="391803"/>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9842B"/>
            </a:solidFill>
            <a:ln>
              <a:noFill/>
            </a:ln>
          </p:spPr>
          <p:txBody>
            <a:bodyPr vert="horz" wrap="square" lIns="91404" tIns="45702" rIns="91404" bIns="45702" numCol="1" anchor="t" anchorCtr="0" compatLnSpc="1">
              <a:prstTxWarp prst="textNoShape">
                <a:avLst/>
              </a:prstTxWarp>
            </a:bodyPr>
            <a:lstStyle/>
            <a:p>
              <a:pPr defTabSz="1218682"/>
              <a:endParaRPr lang="zh-CN" altLang="en-US" sz="2399" dirty="0">
                <a:solidFill>
                  <a:srgbClr val="595959"/>
                </a:solidFill>
                <a:latin typeface="+mn-lt"/>
                <a:ea typeface="+mn-ea"/>
                <a:cs typeface="+mn-ea"/>
                <a:sym typeface="+mn-lt"/>
              </a:endParaRPr>
            </a:p>
          </p:txBody>
        </p:sp>
      </p:grpSp>
      <p:sp>
        <p:nvSpPr>
          <p:cNvPr id="26" name="PA-矩形 1">
            <a:extLst>
              <a:ext uri="{FF2B5EF4-FFF2-40B4-BE49-F238E27FC236}">
                <a16:creationId xmlns:a16="http://schemas.microsoft.com/office/drawing/2014/main" id="{AE6766B4-F970-401A-B4C5-8F4651D43330}"/>
              </a:ext>
            </a:extLst>
          </p:cNvPr>
          <p:cNvSpPr>
            <a:spLocks noChangeArrowheads="1"/>
          </p:cNvSpPr>
          <p:nvPr>
            <p:custDataLst>
              <p:tags r:id="rId5"/>
            </p:custDataLst>
          </p:nvPr>
        </p:nvSpPr>
        <p:spPr bwMode="auto">
          <a:xfrm>
            <a:off x="7539144" y="3434775"/>
            <a:ext cx="3198081" cy="1569019"/>
          </a:xfrm>
          <a:prstGeom prst="rect">
            <a:avLst/>
          </a:prstGeom>
        </p:spPr>
        <p:txBody>
          <a:bodyPr wrap="square">
            <a:spAutoFit/>
          </a:bodyPr>
          <a:lstStyle/>
          <a:p>
            <a:pPr marL="285636" indent="-285636" defTabSz="1218682">
              <a:lnSpc>
                <a:spcPct val="120000"/>
              </a:lnSpc>
              <a:buFont typeface="Wingdings" panose="05000000000000000000" pitchFamily="2" charset="2"/>
              <a:buChar char="l"/>
            </a:pPr>
            <a:r>
              <a:rPr lang="zh-CN" altLang="en-US" sz="1599" dirty="0">
                <a:solidFill>
                  <a:srgbClr val="404040"/>
                </a:solidFill>
                <a:latin typeface="+mn-lt"/>
                <a:ea typeface="+mn-ea"/>
                <a:cs typeface="+mn-ea"/>
                <a:sym typeface="+mn-lt"/>
              </a:rPr>
              <a:t>保证具备必要的安全生产知识</a:t>
            </a:r>
            <a:endParaRPr lang="en-US" altLang="zh-CN" sz="1599" dirty="0">
              <a:solidFill>
                <a:srgbClr val="404040"/>
              </a:solidFill>
              <a:latin typeface="+mn-lt"/>
              <a:ea typeface="+mn-ea"/>
              <a:cs typeface="+mn-ea"/>
              <a:sym typeface="+mn-lt"/>
            </a:endParaRPr>
          </a:p>
          <a:p>
            <a:pPr marL="285636" indent="-285636" defTabSz="1218682">
              <a:lnSpc>
                <a:spcPct val="120000"/>
              </a:lnSpc>
              <a:buFont typeface="Wingdings" panose="05000000000000000000" pitchFamily="2" charset="2"/>
              <a:buChar char="l"/>
            </a:pPr>
            <a:r>
              <a:rPr lang="zh-CN" altLang="en-US" sz="1599" dirty="0">
                <a:solidFill>
                  <a:srgbClr val="404040"/>
                </a:solidFill>
                <a:latin typeface="+mn-lt"/>
                <a:ea typeface="+mn-ea"/>
                <a:cs typeface="+mn-ea"/>
                <a:sym typeface="+mn-lt"/>
              </a:rPr>
              <a:t>熟悉有关安全制度和操作规程</a:t>
            </a:r>
            <a:endParaRPr lang="en-US" altLang="zh-CN" sz="1599" dirty="0">
              <a:solidFill>
                <a:srgbClr val="404040"/>
              </a:solidFill>
              <a:latin typeface="+mn-lt"/>
              <a:ea typeface="+mn-ea"/>
              <a:cs typeface="+mn-ea"/>
              <a:sym typeface="+mn-lt"/>
            </a:endParaRPr>
          </a:p>
          <a:p>
            <a:pPr marL="285636" indent="-285636" defTabSz="1218682">
              <a:lnSpc>
                <a:spcPct val="120000"/>
              </a:lnSpc>
              <a:buFont typeface="Wingdings" panose="05000000000000000000" pitchFamily="2" charset="2"/>
              <a:buChar char="l"/>
            </a:pPr>
            <a:r>
              <a:rPr lang="zh-CN" altLang="en-US" sz="1599" dirty="0">
                <a:solidFill>
                  <a:srgbClr val="404040"/>
                </a:solidFill>
                <a:latin typeface="+mn-lt"/>
                <a:ea typeface="+mn-ea"/>
                <a:cs typeface="+mn-ea"/>
                <a:sym typeface="+mn-lt"/>
              </a:rPr>
              <a:t>掌握本岗位的安全操作技能</a:t>
            </a:r>
            <a:endParaRPr lang="en-US" altLang="zh-CN" sz="1599" dirty="0">
              <a:solidFill>
                <a:srgbClr val="404040"/>
              </a:solidFill>
              <a:latin typeface="+mn-lt"/>
              <a:ea typeface="+mn-ea"/>
              <a:cs typeface="+mn-ea"/>
              <a:sym typeface="+mn-lt"/>
            </a:endParaRPr>
          </a:p>
          <a:p>
            <a:pPr marL="285636" indent="-285636" defTabSz="1218682">
              <a:lnSpc>
                <a:spcPct val="120000"/>
              </a:lnSpc>
              <a:buFont typeface="Wingdings" panose="05000000000000000000" pitchFamily="2" charset="2"/>
              <a:buChar char="l"/>
            </a:pPr>
            <a:r>
              <a:rPr lang="zh-CN" altLang="en-US" sz="1599" dirty="0">
                <a:solidFill>
                  <a:srgbClr val="404040"/>
                </a:solidFill>
                <a:latin typeface="+mn-lt"/>
                <a:ea typeface="+mn-ea"/>
                <a:cs typeface="+mn-ea"/>
                <a:sym typeface="+mn-lt"/>
              </a:rPr>
              <a:t>了解事故应急措施，知悉权利和义务</a:t>
            </a:r>
          </a:p>
        </p:txBody>
      </p:sp>
      <p:pic>
        <p:nvPicPr>
          <p:cNvPr id="37" name="PA-图片 25">
            <a:extLst>
              <a:ext uri="{FF2B5EF4-FFF2-40B4-BE49-F238E27FC236}">
                <a16:creationId xmlns:a16="http://schemas.microsoft.com/office/drawing/2014/main" id="{AE32C4EF-6451-4645-ACFC-3F5AB39FD50E}"/>
              </a:ext>
            </a:extLst>
          </p:cNvPr>
          <p:cNvPicPr>
            <a:picLocks noChangeAspect="1"/>
          </p:cNvPicPr>
          <p:nvPr>
            <p:custDataLst>
              <p:tags r:id="rId6"/>
            </p:custDataLst>
          </p:nvPr>
        </p:nvPicPr>
        <p:blipFill rotWithShape="1">
          <a:blip r:embed="rId31" cstate="email">
            <a:extLst>
              <a:ext uri="{28A0092B-C50C-407E-A947-70E740481C1C}">
                <a14:useLocalDpi xmlns:a14="http://schemas.microsoft.com/office/drawing/2010/main"/>
              </a:ext>
            </a:extLst>
          </a:blip>
          <a:srcRect/>
          <a:stretch/>
        </p:blipFill>
        <p:spPr bwMode="auto">
          <a:xfrm>
            <a:off x="777881" y="2950278"/>
            <a:ext cx="2787666" cy="2321187"/>
          </a:xfrm>
          <a:prstGeom prst="rect">
            <a:avLst/>
          </a:prstGeom>
          <a:noFill/>
          <a:ln w="9525">
            <a:solidFill>
              <a:schemeClr val="accent1">
                <a:lumMod val="40000"/>
                <a:lumOff val="60000"/>
              </a:schemeClr>
            </a:solidFill>
            <a:miter lim="800000"/>
            <a:headEnd/>
            <a:tailEnd/>
          </a:ln>
        </p:spPr>
      </p:pic>
      <p:grpSp>
        <p:nvGrpSpPr>
          <p:cNvPr id="42" name="PA-组合 41">
            <a:extLst>
              <a:ext uri="{FF2B5EF4-FFF2-40B4-BE49-F238E27FC236}">
                <a16:creationId xmlns:a16="http://schemas.microsoft.com/office/drawing/2014/main" id="{C7C41900-E78B-478C-BEC5-56CE27A7E5D4}"/>
              </a:ext>
            </a:extLst>
          </p:cNvPr>
          <p:cNvGrpSpPr/>
          <p:nvPr>
            <p:custDataLst>
              <p:tags r:id="rId7"/>
            </p:custDataLst>
          </p:nvPr>
        </p:nvGrpSpPr>
        <p:grpSpPr>
          <a:xfrm>
            <a:off x="4288453" y="2254767"/>
            <a:ext cx="2621860" cy="787139"/>
            <a:chOff x="4290128" y="2254308"/>
            <a:chExt cx="2622884" cy="787447"/>
          </a:xfrm>
        </p:grpSpPr>
        <p:grpSp>
          <p:nvGrpSpPr>
            <p:cNvPr id="30" name="组合 29">
              <a:extLst>
                <a:ext uri="{FF2B5EF4-FFF2-40B4-BE49-F238E27FC236}">
                  <a16:creationId xmlns:a16="http://schemas.microsoft.com/office/drawing/2014/main" id="{091C6E33-414B-408E-9E67-084BB2F2B814}"/>
                </a:ext>
              </a:extLst>
            </p:cNvPr>
            <p:cNvGrpSpPr/>
            <p:nvPr/>
          </p:nvGrpSpPr>
          <p:grpSpPr>
            <a:xfrm>
              <a:off x="4290128" y="2676394"/>
              <a:ext cx="2622884" cy="360040"/>
              <a:chOff x="3980088" y="2132856"/>
              <a:chExt cx="2622884" cy="360040"/>
            </a:xfrm>
          </p:grpSpPr>
          <p:cxnSp>
            <p:nvCxnSpPr>
              <p:cNvPr id="9" name="PA-直接连接符 8">
                <a:extLst>
                  <a:ext uri="{FF2B5EF4-FFF2-40B4-BE49-F238E27FC236}">
                    <a16:creationId xmlns:a16="http://schemas.microsoft.com/office/drawing/2014/main" id="{12C57ED1-5916-431B-8BCE-9D5123033AE1}"/>
                  </a:ext>
                </a:extLst>
              </p:cNvPr>
              <p:cNvCxnSpPr/>
              <p:nvPr>
                <p:custDataLst>
                  <p:tags r:id="rId19"/>
                </p:custDataLst>
              </p:nvPr>
            </p:nvCxnSpPr>
            <p:spPr bwMode="auto">
              <a:xfrm>
                <a:off x="3980088" y="2132856"/>
                <a:ext cx="0" cy="360040"/>
              </a:xfrm>
              <a:prstGeom prst="line">
                <a:avLst/>
              </a:prstGeom>
              <a:solidFill>
                <a:schemeClr val="accent1"/>
              </a:solidFill>
              <a:ln w="9525" cap="flat" cmpd="sng" algn="ctr">
                <a:solidFill>
                  <a:schemeClr val="dk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A-直接连接符 26">
                <a:extLst>
                  <a:ext uri="{FF2B5EF4-FFF2-40B4-BE49-F238E27FC236}">
                    <a16:creationId xmlns:a16="http://schemas.microsoft.com/office/drawing/2014/main" id="{541EF4A0-4338-4CDC-BE9D-7D0B6E8FB75E}"/>
                  </a:ext>
                </a:extLst>
              </p:cNvPr>
              <p:cNvCxnSpPr/>
              <p:nvPr>
                <p:custDataLst>
                  <p:tags r:id="rId20"/>
                </p:custDataLst>
              </p:nvPr>
            </p:nvCxnSpPr>
            <p:spPr bwMode="auto">
              <a:xfrm>
                <a:off x="6602972" y="2132856"/>
                <a:ext cx="0" cy="360040"/>
              </a:xfrm>
              <a:prstGeom prst="line">
                <a:avLst/>
              </a:prstGeom>
              <a:solidFill>
                <a:schemeClr val="accent1"/>
              </a:solidFill>
              <a:ln w="9525" cap="flat" cmpd="sng" algn="ctr">
                <a:solidFill>
                  <a:schemeClr val="dk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PA-直接连接符 27">
                <a:extLst>
                  <a:ext uri="{FF2B5EF4-FFF2-40B4-BE49-F238E27FC236}">
                    <a16:creationId xmlns:a16="http://schemas.microsoft.com/office/drawing/2014/main" id="{D316546A-89D4-4EEA-BE65-3220675BFF2E}"/>
                  </a:ext>
                </a:extLst>
              </p:cNvPr>
              <p:cNvCxnSpPr>
                <a:cxnSpLocks/>
              </p:cNvCxnSpPr>
              <p:nvPr>
                <p:custDataLst>
                  <p:tags r:id="rId21"/>
                </p:custDataLst>
              </p:nvPr>
            </p:nvCxnSpPr>
            <p:spPr bwMode="auto">
              <a:xfrm flipH="1">
                <a:off x="3980088" y="2132856"/>
                <a:ext cx="2622884" cy="0"/>
              </a:xfrm>
              <a:prstGeom prst="line">
                <a:avLst/>
              </a:prstGeom>
              <a:solidFill>
                <a:schemeClr val="accent1"/>
              </a:solidFill>
              <a:ln w="9525" cap="flat" cmpd="sng" algn="ctr">
                <a:solidFill>
                  <a:schemeClr val="dk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PA-矩形 6">
              <a:extLst>
                <a:ext uri="{FF2B5EF4-FFF2-40B4-BE49-F238E27FC236}">
                  <a16:creationId xmlns:a16="http://schemas.microsoft.com/office/drawing/2014/main" id="{F668BEC0-D046-4408-994A-EC41E053FF57}"/>
                </a:ext>
              </a:extLst>
            </p:cNvPr>
            <p:cNvSpPr>
              <a:spLocks noChangeArrowheads="1"/>
            </p:cNvSpPr>
            <p:nvPr>
              <p:custDataLst>
                <p:tags r:id="rId18"/>
              </p:custDataLst>
            </p:nvPr>
          </p:nvSpPr>
          <p:spPr bwMode="auto">
            <a:xfrm>
              <a:off x="5091099" y="2254308"/>
              <a:ext cx="1020944" cy="787447"/>
            </a:xfrm>
            <a:prstGeom prst="rect">
              <a:avLst/>
            </a:prstGeom>
            <a:noFill/>
            <a:ln w="9525">
              <a:noFill/>
              <a:miter lim="800000"/>
            </a:ln>
          </p:spPr>
          <p:txBody>
            <a:bodyPr wrap="square">
              <a:spAutoFit/>
            </a:bodyPr>
            <a:lstStyle/>
            <a:p>
              <a:pPr algn="ctr" defTabSz="1218682" eaLnBrk="0" hangingPunct="0">
                <a:lnSpc>
                  <a:spcPct val="150000"/>
                </a:lnSpc>
              </a:pPr>
              <a:r>
                <a:rPr lang="zh-CN" altLang="en-US" sz="1599" b="1" dirty="0">
                  <a:solidFill>
                    <a:schemeClr val="tx1">
                      <a:lumMod val="10000"/>
                    </a:schemeClr>
                  </a:solidFill>
                  <a:latin typeface="+mn-lt"/>
                  <a:ea typeface="+mn-ea"/>
                  <a:cs typeface="+mn-ea"/>
                  <a:sym typeface="+mn-lt"/>
                </a:rPr>
                <a:t>培训合格</a:t>
              </a:r>
              <a:endParaRPr lang="en-US" altLang="zh-CN" sz="1599" b="1" dirty="0">
                <a:solidFill>
                  <a:schemeClr val="tx1">
                    <a:lumMod val="10000"/>
                  </a:schemeClr>
                </a:solidFill>
                <a:latin typeface="+mn-lt"/>
                <a:ea typeface="+mn-ea"/>
                <a:cs typeface="+mn-ea"/>
                <a:sym typeface="+mn-lt"/>
              </a:endParaRPr>
            </a:p>
            <a:p>
              <a:pPr algn="ctr" defTabSz="1218682" eaLnBrk="0" hangingPunct="0">
                <a:lnSpc>
                  <a:spcPct val="150000"/>
                </a:lnSpc>
              </a:pPr>
              <a:r>
                <a:rPr lang="zh-CN" altLang="en-US" sz="1599" b="1" dirty="0">
                  <a:solidFill>
                    <a:schemeClr val="tx1">
                      <a:lumMod val="10000"/>
                    </a:schemeClr>
                  </a:solidFill>
                  <a:latin typeface="+mn-lt"/>
                  <a:ea typeface="+mn-ea"/>
                  <a:cs typeface="+mn-ea"/>
                  <a:sym typeface="+mn-lt"/>
                </a:rPr>
                <a:t>上岗作业</a:t>
              </a:r>
            </a:p>
          </p:txBody>
        </p:sp>
      </p:grpSp>
      <p:grpSp>
        <p:nvGrpSpPr>
          <p:cNvPr id="43" name="PA-组合 42">
            <a:extLst>
              <a:ext uri="{FF2B5EF4-FFF2-40B4-BE49-F238E27FC236}">
                <a16:creationId xmlns:a16="http://schemas.microsoft.com/office/drawing/2014/main" id="{0EC8E6EE-A212-4BD3-8C59-06DF1080B302}"/>
              </a:ext>
            </a:extLst>
          </p:cNvPr>
          <p:cNvGrpSpPr/>
          <p:nvPr>
            <p:custDataLst>
              <p:tags r:id="rId8"/>
            </p:custDataLst>
          </p:nvPr>
        </p:nvGrpSpPr>
        <p:grpSpPr>
          <a:xfrm>
            <a:off x="4288453" y="5032976"/>
            <a:ext cx="2621860" cy="787139"/>
            <a:chOff x="4290128" y="5033602"/>
            <a:chExt cx="2622884" cy="787447"/>
          </a:xfrm>
        </p:grpSpPr>
        <p:grpSp>
          <p:nvGrpSpPr>
            <p:cNvPr id="31" name="组合 30">
              <a:extLst>
                <a:ext uri="{FF2B5EF4-FFF2-40B4-BE49-F238E27FC236}">
                  <a16:creationId xmlns:a16="http://schemas.microsoft.com/office/drawing/2014/main" id="{3C644A20-A7E8-4D5E-8726-31A539B0AF5A}"/>
                </a:ext>
              </a:extLst>
            </p:cNvPr>
            <p:cNvGrpSpPr/>
            <p:nvPr/>
          </p:nvGrpSpPr>
          <p:grpSpPr>
            <a:xfrm flipV="1">
              <a:off x="4290128" y="5114910"/>
              <a:ext cx="2622884" cy="360040"/>
              <a:chOff x="3980088" y="2132856"/>
              <a:chExt cx="2622884" cy="360040"/>
            </a:xfrm>
          </p:grpSpPr>
          <p:cxnSp>
            <p:nvCxnSpPr>
              <p:cNvPr id="32" name="PA-直接连接符 31">
                <a:extLst>
                  <a:ext uri="{FF2B5EF4-FFF2-40B4-BE49-F238E27FC236}">
                    <a16:creationId xmlns:a16="http://schemas.microsoft.com/office/drawing/2014/main" id="{C6562886-99DD-435D-A1B9-976CBF84B1D6}"/>
                  </a:ext>
                </a:extLst>
              </p:cNvPr>
              <p:cNvCxnSpPr/>
              <p:nvPr>
                <p:custDataLst>
                  <p:tags r:id="rId15"/>
                </p:custDataLst>
              </p:nvPr>
            </p:nvCxnSpPr>
            <p:spPr bwMode="auto">
              <a:xfrm>
                <a:off x="3980088" y="2132856"/>
                <a:ext cx="0" cy="360040"/>
              </a:xfrm>
              <a:prstGeom prst="line">
                <a:avLst/>
              </a:prstGeom>
              <a:solidFill>
                <a:schemeClr val="accent1"/>
              </a:solidFill>
              <a:ln w="9525" cap="flat" cmpd="sng" algn="ctr">
                <a:solidFill>
                  <a:schemeClr val="dk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PA-直接连接符 32">
                <a:extLst>
                  <a:ext uri="{FF2B5EF4-FFF2-40B4-BE49-F238E27FC236}">
                    <a16:creationId xmlns:a16="http://schemas.microsoft.com/office/drawing/2014/main" id="{BCAA5A6C-A56C-4BF5-B59A-6E3C4A7ECF8A}"/>
                  </a:ext>
                </a:extLst>
              </p:cNvPr>
              <p:cNvCxnSpPr/>
              <p:nvPr>
                <p:custDataLst>
                  <p:tags r:id="rId16"/>
                </p:custDataLst>
              </p:nvPr>
            </p:nvCxnSpPr>
            <p:spPr bwMode="auto">
              <a:xfrm>
                <a:off x="6602972" y="2132856"/>
                <a:ext cx="0" cy="360040"/>
              </a:xfrm>
              <a:prstGeom prst="line">
                <a:avLst/>
              </a:prstGeom>
              <a:solidFill>
                <a:schemeClr val="accent1"/>
              </a:solidFill>
              <a:ln w="9525" cap="flat" cmpd="sng" algn="ctr">
                <a:solidFill>
                  <a:schemeClr val="dk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PA-直接连接符 33">
                <a:extLst>
                  <a:ext uri="{FF2B5EF4-FFF2-40B4-BE49-F238E27FC236}">
                    <a16:creationId xmlns:a16="http://schemas.microsoft.com/office/drawing/2014/main" id="{415BD23F-4F1A-4B1F-BA48-3B67FAC1546E}"/>
                  </a:ext>
                </a:extLst>
              </p:cNvPr>
              <p:cNvCxnSpPr>
                <a:cxnSpLocks/>
              </p:cNvCxnSpPr>
              <p:nvPr>
                <p:custDataLst>
                  <p:tags r:id="rId17"/>
                </p:custDataLst>
              </p:nvPr>
            </p:nvCxnSpPr>
            <p:spPr bwMode="auto">
              <a:xfrm flipH="1">
                <a:off x="3980088" y="2132856"/>
                <a:ext cx="2622884" cy="0"/>
              </a:xfrm>
              <a:prstGeom prst="line">
                <a:avLst/>
              </a:prstGeom>
              <a:solidFill>
                <a:schemeClr val="accent1"/>
              </a:solidFill>
              <a:ln w="9525" cap="flat" cmpd="sng" algn="ctr">
                <a:solidFill>
                  <a:schemeClr val="dk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PA-矩形 6">
              <a:extLst>
                <a:ext uri="{FF2B5EF4-FFF2-40B4-BE49-F238E27FC236}">
                  <a16:creationId xmlns:a16="http://schemas.microsoft.com/office/drawing/2014/main" id="{1FBFF2F2-058E-407D-9795-3BF8B2628383}"/>
                </a:ext>
              </a:extLst>
            </p:cNvPr>
            <p:cNvSpPr>
              <a:spLocks noChangeArrowheads="1"/>
            </p:cNvSpPr>
            <p:nvPr>
              <p:custDataLst>
                <p:tags r:id="rId14"/>
              </p:custDataLst>
            </p:nvPr>
          </p:nvSpPr>
          <p:spPr bwMode="auto">
            <a:xfrm>
              <a:off x="4946720" y="5033602"/>
              <a:ext cx="1309702" cy="787447"/>
            </a:xfrm>
            <a:prstGeom prst="rect">
              <a:avLst/>
            </a:prstGeom>
            <a:noFill/>
            <a:ln w="9525">
              <a:noFill/>
              <a:miter lim="800000"/>
            </a:ln>
          </p:spPr>
          <p:txBody>
            <a:bodyPr wrap="square">
              <a:spAutoFit/>
            </a:bodyPr>
            <a:lstStyle/>
            <a:p>
              <a:pPr algn="ctr" defTabSz="1218682" eaLnBrk="0" hangingPunct="0">
                <a:lnSpc>
                  <a:spcPct val="150000"/>
                </a:lnSpc>
              </a:pPr>
              <a:r>
                <a:rPr lang="zh-CN" altLang="en-US" sz="1599" b="1" dirty="0">
                  <a:solidFill>
                    <a:schemeClr val="tx1">
                      <a:lumMod val="10000"/>
                    </a:schemeClr>
                  </a:solidFill>
                  <a:latin typeface="+mn-lt"/>
                  <a:ea typeface="+mn-ea"/>
                  <a:cs typeface="+mn-ea"/>
                  <a:sym typeface="+mn-lt"/>
                </a:rPr>
                <a:t>培训不合格</a:t>
              </a:r>
              <a:endParaRPr lang="en-US" altLang="zh-CN" sz="1599" b="1" dirty="0">
                <a:solidFill>
                  <a:schemeClr val="tx1">
                    <a:lumMod val="10000"/>
                  </a:schemeClr>
                </a:solidFill>
                <a:latin typeface="+mn-lt"/>
                <a:ea typeface="+mn-ea"/>
                <a:cs typeface="+mn-ea"/>
                <a:sym typeface="+mn-lt"/>
              </a:endParaRPr>
            </a:p>
            <a:p>
              <a:pPr algn="ctr" defTabSz="1218682" eaLnBrk="0" hangingPunct="0">
                <a:lnSpc>
                  <a:spcPct val="150000"/>
                </a:lnSpc>
              </a:pPr>
              <a:r>
                <a:rPr lang="zh-CN" altLang="en-US" sz="1599" b="1" dirty="0">
                  <a:solidFill>
                    <a:schemeClr val="tx1">
                      <a:lumMod val="10000"/>
                    </a:schemeClr>
                  </a:solidFill>
                  <a:latin typeface="+mn-lt"/>
                  <a:ea typeface="+mn-ea"/>
                  <a:cs typeface="+mn-ea"/>
                  <a:sym typeface="+mn-lt"/>
                </a:rPr>
                <a:t>不得上岗</a:t>
              </a:r>
            </a:p>
          </p:txBody>
        </p:sp>
      </p:grpSp>
      <p:grpSp>
        <p:nvGrpSpPr>
          <p:cNvPr id="41" name="PA-组合 40">
            <a:extLst>
              <a:ext uri="{FF2B5EF4-FFF2-40B4-BE49-F238E27FC236}">
                <a16:creationId xmlns:a16="http://schemas.microsoft.com/office/drawing/2014/main" id="{7C32E043-3B17-4B67-B4A8-163B36EEBE3F}"/>
              </a:ext>
            </a:extLst>
          </p:cNvPr>
          <p:cNvGrpSpPr/>
          <p:nvPr>
            <p:custDataLst>
              <p:tags r:id="rId9"/>
            </p:custDataLst>
          </p:nvPr>
        </p:nvGrpSpPr>
        <p:grpSpPr>
          <a:xfrm>
            <a:off x="4966322" y="3650964"/>
            <a:ext cx="1624896" cy="381495"/>
            <a:chOff x="4968261" y="3651051"/>
            <a:chExt cx="1625531" cy="381644"/>
          </a:xfrm>
        </p:grpSpPr>
        <p:cxnSp>
          <p:nvCxnSpPr>
            <p:cNvPr id="36" name="PA-直接连接符 35">
              <a:extLst>
                <a:ext uri="{FF2B5EF4-FFF2-40B4-BE49-F238E27FC236}">
                  <a16:creationId xmlns:a16="http://schemas.microsoft.com/office/drawing/2014/main" id="{F88282FE-0C11-4E62-A989-EFF50572EEBB}"/>
                </a:ext>
              </a:extLst>
            </p:cNvPr>
            <p:cNvCxnSpPr/>
            <p:nvPr>
              <p:custDataLst>
                <p:tags r:id="rId12"/>
              </p:custDataLst>
            </p:nvPr>
          </p:nvCxnSpPr>
          <p:spPr bwMode="auto">
            <a:xfrm>
              <a:off x="4968261" y="4032695"/>
              <a:ext cx="1625531" cy="0"/>
            </a:xfrm>
            <a:prstGeom prst="line">
              <a:avLst/>
            </a:prstGeom>
            <a:solidFill>
              <a:schemeClr val="accent1"/>
            </a:solidFill>
            <a:ln w="9525" cap="flat" cmpd="sng" algn="ctr">
              <a:solidFill>
                <a:schemeClr val="dk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PA-矩形 6">
              <a:extLst>
                <a:ext uri="{FF2B5EF4-FFF2-40B4-BE49-F238E27FC236}">
                  <a16:creationId xmlns:a16="http://schemas.microsoft.com/office/drawing/2014/main" id="{592EE190-7F66-42B9-86AC-6CC14731075D}"/>
                </a:ext>
              </a:extLst>
            </p:cNvPr>
            <p:cNvSpPr>
              <a:spLocks noChangeArrowheads="1"/>
            </p:cNvSpPr>
            <p:nvPr>
              <p:custDataLst>
                <p:tags r:id="rId13"/>
              </p:custDataLst>
            </p:nvPr>
          </p:nvSpPr>
          <p:spPr bwMode="auto">
            <a:xfrm>
              <a:off x="5006966" y="3651051"/>
              <a:ext cx="1401455" cy="338554"/>
            </a:xfrm>
            <a:prstGeom prst="rect">
              <a:avLst/>
            </a:prstGeom>
            <a:noFill/>
            <a:ln w="9525">
              <a:noFill/>
              <a:miter lim="800000"/>
            </a:ln>
          </p:spPr>
          <p:txBody>
            <a:bodyPr wrap="square">
              <a:spAutoFit/>
            </a:bodyPr>
            <a:lstStyle/>
            <a:p>
              <a:pPr algn="ctr" defTabSz="1218682" eaLnBrk="0" hangingPunct="0"/>
              <a:r>
                <a:rPr lang="zh-CN" altLang="en-US" sz="1599" b="1" dirty="0">
                  <a:solidFill>
                    <a:schemeClr val="tx1">
                      <a:lumMod val="10000"/>
                    </a:schemeClr>
                  </a:solidFill>
                  <a:latin typeface="+mn-lt"/>
                  <a:ea typeface="+mn-ea"/>
                  <a:cs typeface="+mn-ea"/>
                  <a:sym typeface="+mn-lt"/>
                </a:rPr>
                <a:t>安全培训</a:t>
              </a:r>
            </a:p>
          </p:txBody>
        </p:sp>
      </p:grpSp>
      <p:sp>
        <p:nvSpPr>
          <p:cNvPr id="35" name="PA-文本框 16">
            <a:extLst>
              <a:ext uri="{FF2B5EF4-FFF2-40B4-BE49-F238E27FC236}">
                <a16:creationId xmlns:a16="http://schemas.microsoft.com/office/drawing/2014/main" id="{9393D2E7-E569-4C49-BB3F-83477F9709CD}"/>
              </a:ext>
            </a:extLst>
          </p:cNvPr>
          <p:cNvSpPr txBox="1"/>
          <p:nvPr>
            <p:custDataLst>
              <p:tags r:id="rId10"/>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、中华人民共和国安全生产法</a:t>
            </a:r>
          </a:p>
        </p:txBody>
      </p:sp>
      <p:sp>
        <p:nvSpPr>
          <p:cNvPr id="44" name="PA-燕尾箭头 43">
            <a:extLst>
              <a:ext uri="{FF2B5EF4-FFF2-40B4-BE49-F238E27FC236}">
                <a16:creationId xmlns:a16="http://schemas.microsoft.com/office/drawing/2014/main" id="{268B82BE-B97D-4015-8919-13AF3BCD62D0}"/>
              </a:ext>
            </a:extLst>
          </p:cNvPr>
          <p:cNvSpPr/>
          <p:nvPr>
            <p:custDataLst>
              <p:tags r:id="rId11"/>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999703136"/>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矩形 13">
            <a:extLst>
              <a:ext uri="{FF2B5EF4-FFF2-40B4-BE49-F238E27FC236}">
                <a16:creationId xmlns:a16="http://schemas.microsoft.com/office/drawing/2014/main" id="{130CF161-827F-46D9-BBF1-FFFC7E3914DF}"/>
              </a:ext>
            </a:extLst>
          </p:cNvPr>
          <p:cNvSpPr>
            <a:spLocks noChangeArrowheads="1"/>
          </p:cNvSpPr>
          <p:nvPr>
            <p:custDataLst>
              <p:tags r:id="rId2"/>
            </p:custDataLst>
          </p:nvPr>
        </p:nvSpPr>
        <p:spPr bwMode="auto">
          <a:xfrm>
            <a:off x="2236593" y="1491812"/>
            <a:ext cx="2287806" cy="399981"/>
          </a:xfrm>
          <a:prstGeom prst="rect">
            <a:avLst/>
          </a:prstGeom>
          <a:noFill/>
          <a:ln w="9525">
            <a:noFill/>
            <a:miter lim="800000"/>
          </a:ln>
        </p:spPr>
        <p:txBody>
          <a:bodyPr wrap="none">
            <a:spAutoFit/>
          </a:bodyPr>
          <a:lstStyle/>
          <a:p>
            <a:pPr defTabSz="1218682" eaLnBrk="0" hangingPunct="0"/>
            <a:r>
              <a:rPr lang="zh-CN" altLang="en-US" sz="1999" b="1" dirty="0">
                <a:solidFill>
                  <a:srgbClr val="2C2D34"/>
                </a:solidFill>
                <a:latin typeface="+mn-lt"/>
                <a:ea typeface="+mn-ea"/>
                <a:cs typeface="+mn-ea"/>
                <a:sym typeface="+mn-lt"/>
              </a:rPr>
              <a:t>从业人员遵守规程</a:t>
            </a:r>
          </a:p>
        </p:txBody>
      </p:sp>
      <p:grpSp>
        <p:nvGrpSpPr>
          <p:cNvPr id="60" name="PA-组合 59">
            <a:extLst>
              <a:ext uri="{FF2B5EF4-FFF2-40B4-BE49-F238E27FC236}">
                <a16:creationId xmlns:a16="http://schemas.microsoft.com/office/drawing/2014/main" id="{208046C6-4334-40BA-8E99-82A6BFC45D6A}"/>
              </a:ext>
            </a:extLst>
          </p:cNvPr>
          <p:cNvGrpSpPr/>
          <p:nvPr>
            <p:custDataLst>
              <p:tags r:id="rId3"/>
            </p:custDataLst>
          </p:nvPr>
        </p:nvGrpSpPr>
        <p:grpSpPr>
          <a:xfrm>
            <a:off x="811446" y="2238698"/>
            <a:ext cx="1733221" cy="1733221"/>
            <a:chOff x="811763" y="2238233"/>
            <a:chExt cx="1733898" cy="1733898"/>
          </a:xfrm>
        </p:grpSpPr>
        <p:sp>
          <p:nvSpPr>
            <p:cNvPr id="9" name="PA-椭圆 8">
              <a:extLst>
                <a:ext uri="{FF2B5EF4-FFF2-40B4-BE49-F238E27FC236}">
                  <a16:creationId xmlns:a16="http://schemas.microsoft.com/office/drawing/2014/main" id="{B6D26A34-5405-485D-BEAC-620094C9F0B1}"/>
                </a:ext>
              </a:extLst>
            </p:cNvPr>
            <p:cNvSpPr/>
            <p:nvPr>
              <p:custDataLst>
                <p:tags r:id="rId28"/>
              </p:custDataLst>
            </p:nvPr>
          </p:nvSpPr>
          <p:spPr bwMode="auto">
            <a:xfrm>
              <a:off x="811763" y="2238233"/>
              <a:ext cx="1733898" cy="1733898"/>
            </a:xfrm>
            <a:prstGeom prst="ellipse">
              <a:avLst/>
            </a:prstGeom>
            <a:solidFill>
              <a:schemeClr val="accent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8" name="PA-任意多边形 5">
              <a:extLst>
                <a:ext uri="{FF2B5EF4-FFF2-40B4-BE49-F238E27FC236}">
                  <a16:creationId xmlns:a16="http://schemas.microsoft.com/office/drawing/2014/main" id="{168A1358-3258-4381-A4E5-3FDB345727E5}"/>
                </a:ext>
              </a:extLst>
            </p:cNvPr>
            <p:cNvSpPr>
              <a:spLocks noEditPoints="1"/>
            </p:cNvSpPr>
            <p:nvPr>
              <p:custDataLst>
                <p:tags r:id="rId29"/>
              </p:custDataLst>
            </p:nvPr>
          </p:nvSpPr>
          <p:spPr bwMode="auto">
            <a:xfrm>
              <a:off x="1408028" y="2477364"/>
              <a:ext cx="598192" cy="518264"/>
            </a:xfrm>
            <a:custGeom>
              <a:avLst/>
              <a:gdLst>
                <a:gd name="T0" fmla="*/ 1725 w 1784"/>
                <a:gd name="T1" fmla="*/ 1427 h 1546"/>
                <a:gd name="T2" fmla="*/ 1665 w 1784"/>
                <a:gd name="T3" fmla="*/ 1427 h 1546"/>
                <a:gd name="T4" fmla="*/ 1665 w 1784"/>
                <a:gd name="T5" fmla="*/ 595 h 1546"/>
                <a:gd name="T6" fmla="*/ 1427 w 1784"/>
                <a:gd name="T7" fmla="*/ 357 h 1546"/>
                <a:gd name="T8" fmla="*/ 1071 w 1784"/>
                <a:gd name="T9" fmla="*/ 357 h 1546"/>
                <a:gd name="T10" fmla="*/ 1071 w 1784"/>
                <a:gd name="T11" fmla="*/ 1368 h 1546"/>
                <a:gd name="T12" fmla="*/ 1011 w 1784"/>
                <a:gd name="T13" fmla="*/ 1427 h 1546"/>
                <a:gd name="T14" fmla="*/ 952 w 1784"/>
                <a:gd name="T15" fmla="*/ 1368 h 1546"/>
                <a:gd name="T16" fmla="*/ 952 w 1784"/>
                <a:gd name="T17" fmla="*/ 238 h 1546"/>
                <a:gd name="T18" fmla="*/ 714 w 1784"/>
                <a:gd name="T19" fmla="*/ 0 h 1546"/>
                <a:gd name="T20" fmla="*/ 357 w 1784"/>
                <a:gd name="T21" fmla="*/ 0 h 1546"/>
                <a:gd name="T22" fmla="*/ 119 w 1784"/>
                <a:gd name="T23" fmla="*/ 238 h 1546"/>
                <a:gd name="T24" fmla="*/ 119 w 1784"/>
                <a:gd name="T25" fmla="*/ 1427 h 1546"/>
                <a:gd name="T26" fmla="*/ 59 w 1784"/>
                <a:gd name="T27" fmla="*/ 1427 h 1546"/>
                <a:gd name="T28" fmla="*/ 0 w 1784"/>
                <a:gd name="T29" fmla="*/ 1487 h 1546"/>
                <a:gd name="T30" fmla="*/ 59 w 1784"/>
                <a:gd name="T31" fmla="*/ 1546 h 1546"/>
                <a:gd name="T32" fmla="*/ 1725 w 1784"/>
                <a:gd name="T33" fmla="*/ 1546 h 1546"/>
                <a:gd name="T34" fmla="*/ 1784 w 1784"/>
                <a:gd name="T35" fmla="*/ 1487 h 1546"/>
                <a:gd name="T36" fmla="*/ 1725 w 1784"/>
                <a:gd name="T37" fmla="*/ 1427 h 1546"/>
                <a:gd name="T38" fmla="*/ 654 w 1784"/>
                <a:gd name="T39" fmla="*/ 1190 h 1546"/>
                <a:gd name="T40" fmla="*/ 416 w 1784"/>
                <a:gd name="T41" fmla="*/ 1190 h 1546"/>
                <a:gd name="T42" fmla="*/ 357 w 1784"/>
                <a:gd name="T43" fmla="*/ 1130 h 1546"/>
                <a:gd name="T44" fmla="*/ 416 w 1784"/>
                <a:gd name="T45" fmla="*/ 1071 h 1546"/>
                <a:gd name="T46" fmla="*/ 654 w 1784"/>
                <a:gd name="T47" fmla="*/ 1071 h 1546"/>
                <a:gd name="T48" fmla="*/ 714 w 1784"/>
                <a:gd name="T49" fmla="*/ 1130 h 1546"/>
                <a:gd name="T50" fmla="*/ 654 w 1784"/>
                <a:gd name="T51" fmla="*/ 1190 h 1546"/>
                <a:gd name="T52" fmla="*/ 654 w 1784"/>
                <a:gd name="T53" fmla="*/ 833 h 1546"/>
                <a:gd name="T54" fmla="*/ 416 w 1784"/>
                <a:gd name="T55" fmla="*/ 833 h 1546"/>
                <a:gd name="T56" fmla="*/ 357 w 1784"/>
                <a:gd name="T57" fmla="*/ 773 h 1546"/>
                <a:gd name="T58" fmla="*/ 416 w 1784"/>
                <a:gd name="T59" fmla="*/ 714 h 1546"/>
                <a:gd name="T60" fmla="*/ 654 w 1784"/>
                <a:gd name="T61" fmla="*/ 714 h 1546"/>
                <a:gd name="T62" fmla="*/ 714 w 1784"/>
                <a:gd name="T63" fmla="*/ 773 h 1546"/>
                <a:gd name="T64" fmla="*/ 654 w 1784"/>
                <a:gd name="T65" fmla="*/ 833 h 1546"/>
                <a:gd name="T66" fmla="*/ 654 w 1784"/>
                <a:gd name="T67" fmla="*/ 476 h 1546"/>
                <a:gd name="T68" fmla="*/ 416 w 1784"/>
                <a:gd name="T69" fmla="*/ 476 h 1546"/>
                <a:gd name="T70" fmla="*/ 357 w 1784"/>
                <a:gd name="T71" fmla="*/ 416 h 1546"/>
                <a:gd name="T72" fmla="*/ 416 w 1784"/>
                <a:gd name="T73" fmla="*/ 357 h 1546"/>
                <a:gd name="T74" fmla="*/ 654 w 1784"/>
                <a:gd name="T75" fmla="*/ 357 h 1546"/>
                <a:gd name="T76" fmla="*/ 714 w 1784"/>
                <a:gd name="T77" fmla="*/ 416 h 1546"/>
                <a:gd name="T78" fmla="*/ 654 w 1784"/>
                <a:gd name="T79" fmla="*/ 476 h 1546"/>
                <a:gd name="T80" fmla="*/ 1487 w 1784"/>
                <a:gd name="T81" fmla="*/ 1190 h 1546"/>
                <a:gd name="T82" fmla="*/ 1249 w 1784"/>
                <a:gd name="T83" fmla="*/ 1190 h 1546"/>
                <a:gd name="T84" fmla="*/ 1190 w 1784"/>
                <a:gd name="T85" fmla="*/ 1130 h 1546"/>
                <a:gd name="T86" fmla="*/ 1249 w 1784"/>
                <a:gd name="T87" fmla="*/ 1071 h 1546"/>
                <a:gd name="T88" fmla="*/ 1487 w 1784"/>
                <a:gd name="T89" fmla="*/ 1071 h 1546"/>
                <a:gd name="T90" fmla="*/ 1546 w 1784"/>
                <a:gd name="T91" fmla="*/ 1130 h 1546"/>
                <a:gd name="T92" fmla="*/ 1487 w 1784"/>
                <a:gd name="T93" fmla="*/ 1190 h 1546"/>
                <a:gd name="T94" fmla="*/ 1487 w 1784"/>
                <a:gd name="T95" fmla="*/ 833 h 1546"/>
                <a:gd name="T96" fmla="*/ 1249 w 1784"/>
                <a:gd name="T97" fmla="*/ 833 h 1546"/>
                <a:gd name="T98" fmla="*/ 1190 w 1784"/>
                <a:gd name="T99" fmla="*/ 773 h 1546"/>
                <a:gd name="T100" fmla="*/ 1249 w 1784"/>
                <a:gd name="T101" fmla="*/ 714 h 1546"/>
                <a:gd name="T102" fmla="*/ 1487 w 1784"/>
                <a:gd name="T103" fmla="*/ 714 h 1546"/>
                <a:gd name="T104" fmla="*/ 1546 w 1784"/>
                <a:gd name="T105" fmla="*/ 773 h 1546"/>
                <a:gd name="T106" fmla="*/ 1487 w 1784"/>
                <a:gd name="T107" fmla="*/ 833 h 1546"/>
                <a:gd name="T108" fmla="*/ 1487 w 1784"/>
                <a:gd name="T109" fmla="*/ 833 h 1546"/>
                <a:gd name="T110" fmla="*/ 1487 w 1784"/>
                <a:gd name="T111" fmla="*/ 8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4" h="1546">
                  <a:moveTo>
                    <a:pt x="1725" y="1427"/>
                  </a:moveTo>
                  <a:cubicBezTo>
                    <a:pt x="1665" y="1427"/>
                    <a:pt x="1665" y="1427"/>
                    <a:pt x="1665" y="1427"/>
                  </a:cubicBezTo>
                  <a:cubicBezTo>
                    <a:pt x="1665" y="595"/>
                    <a:pt x="1665" y="595"/>
                    <a:pt x="1665" y="595"/>
                  </a:cubicBezTo>
                  <a:cubicBezTo>
                    <a:pt x="1665" y="464"/>
                    <a:pt x="1558" y="357"/>
                    <a:pt x="1427" y="357"/>
                  </a:cubicBezTo>
                  <a:cubicBezTo>
                    <a:pt x="1071" y="357"/>
                    <a:pt x="1071" y="357"/>
                    <a:pt x="1071" y="357"/>
                  </a:cubicBezTo>
                  <a:cubicBezTo>
                    <a:pt x="1071" y="1368"/>
                    <a:pt x="1071" y="1368"/>
                    <a:pt x="1071" y="1368"/>
                  </a:cubicBezTo>
                  <a:cubicBezTo>
                    <a:pt x="1071" y="1401"/>
                    <a:pt x="1044" y="1427"/>
                    <a:pt x="1011" y="1427"/>
                  </a:cubicBezTo>
                  <a:cubicBezTo>
                    <a:pt x="978" y="1427"/>
                    <a:pt x="952" y="1401"/>
                    <a:pt x="952" y="1368"/>
                  </a:cubicBezTo>
                  <a:cubicBezTo>
                    <a:pt x="952" y="238"/>
                    <a:pt x="952" y="238"/>
                    <a:pt x="952" y="238"/>
                  </a:cubicBezTo>
                  <a:cubicBezTo>
                    <a:pt x="952" y="107"/>
                    <a:pt x="845" y="0"/>
                    <a:pt x="714" y="0"/>
                  </a:cubicBezTo>
                  <a:cubicBezTo>
                    <a:pt x="357" y="0"/>
                    <a:pt x="357" y="0"/>
                    <a:pt x="357" y="0"/>
                  </a:cubicBezTo>
                  <a:cubicBezTo>
                    <a:pt x="226" y="0"/>
                    <a:pt x="119" y="107"/>
                    <a:pt x="119" y="238"/>
                  </a:cubicBezTo>
                  <a:cubicBezTo>
                    <a:pt x="119" y="1427"/>
                    <a:pt x="119" y="1427"/>
                    <a:pt x="119" y="1427"/>
                  </a:cubicBezTo>
                  <a:cubicBezTo>
                    <a:pt x="59" y="1427"/>
                    <a:pt x="59" y="1427"/>
                    <a:pt x="59" y="1427"/>
                  </a:cubicBezTo>
                  <a:cubicBezTo>
                    <a:pt x="26" y="1427"/>
                    <a:pt x="0" y="1454"/>
                    <a:pt x="0" y="1487"/>
                  </a:cubicBezTo>
                  <a:cubicBezTo>
                    <a:pt x="0" y="1520"/>
                    <a:pt x="26" y="1546"/>
                    <a:pt x="59" y="1546"/>
                  </a:cubicBezTo>
                  <a:cubicBezTo>
                    <a:pt x="1725" y="1546"/>
                    <a:pt x="1725" y="1546"/>
                    <a:pt x="1725" y="1546"/>
                  </a:cubicBezTo>
                  <a:cubicBezTo>
                    <a:pt x="1758" y="1546"/>
                    <a:pt x="1784" y="1520"/>
                    <a:pt x="1784" y="1487"/>
                  </a:cubicBezTo>
                  <a:cubicBezTo>
                    <a:pt x="1784" y="1454"/>
                    <a:pt x="1758" y="1427"/>
                    <a:pt x="1725" y="1427"/>
                  </a:cubicBezTo>
                  <a:close/>
                  <a:moveTo>
                    <a:pt x="654" y="1190"/>
                  </a:moveTo>
                  <a:cubicBezTo>
                    <a:pt x="416" y="1190"/>
                    <a:pt x="416" y="1190"/>
                    <a:pt x="416" y="1190"/>
                  </a:cubicBezTo>
                  <a:cubicBezTo>
                    <a:pt x="383" y="1190"/>
                    <a:pt x="357" y="1163"/>
                    <a:pt x="357" y="1130"/>
                  </a:cubicBezTo>
                  <a:cubicBezTo>
                    <a:pt x="357" y="1097"/>
                    <a:pt x="383" y="1071"/>
                    <a:pt x="416" y="1071"/>
                  </a:cubicBezTo>
                  <a:cubicBezTo>
                    <a:pt x="654" y="1071"/>
                    <a:pt x="654" y="1071"/>
                    <a:pt x="654" y="1071"/>
                  </a:cubicBezTo>
                  <a:cubicBezTo>
                    <a:pt x="688" y="1071"/>
                    <a:pt x="714" y="1097"/>
                    <a:pt x="714" y="1130"/>
                  </a:cubicBezTo>
                  <a:cubicBezTo>
                    <a:pt x="714" y="1163"/>
                    <a:pt x="688" y="1190"/>
                    <a:pt x="654" y="1190"/>
                  </a:cubicBezTo>
                  <a:close/>
                  <a:moveTo>
                    <a:pt x="654" y="833"/>
                  </a:moveTo>
                  <a:cubicBezTo>
                    <a:pt x="416" y="833"/>
                    <a:pt x="416" y="833"/>
                    <a:pt x="416" y="833"/>
                  </a:cubicBezTo>
                  <a:cubicBezTo>
                    <a:pt x="383" y="833"/>
                    <a:pt x="357" y="807"/>
                    <a:pt x="357" y="773"/>
                  </a:cubicBezTo>
                  <a:cubicBezTo>
                    <a:pt x="357" y="740"/>
                    <a:pt x="383" y="714"/>
                    <a:pt x="416" y="714"/>
                  </a:cubicBezTo>
                  <a:cubicBezTo>
                    <a:pt x="654" y="714"/>
                    <a:pt x="654" y="714"/>
                    <a:pt x="654" y="714"/>
                  </a:cubicBezTo>
                  <a:cubicBezTo>
                    <a:pt x="688" y="714"/>
                    <a:pt x="714" y="740"/>
                    <a:pt x="714" y="773"/>
                  </a:cubicBezTo>
                  <a:cubicBezTo>
                    <a:pt x="714" y="807"/>
                    <a:pt x="688" y="833"/>
                    <a:pt x="654" y="833"/>
                  </a:cubicBezTo>
                  <a:close/>
                  <a:moveTo>
                    <a:pt x="654" y="476"/>
                  </a:moveTo>
                  <a:cubicBezTo>
                    <a:pt x="416" y="476"/>
                    <a:pt x="416" y="476"/>
                    <a:pt x="416" y="476"/>
                  </a:cubicBezTo>
                  <a:cubicBezTo>
                    <a:pt x="383" y="476"/>
                    <a:pt x="357" y="450"/>
                    <a:pt x="357" y="416"/>
                  </a:cubicBezTo>
                  <a:cubicBezTo>
                    <a:pt x="357" y="383"/>
                    <a:pt x="383" y="357"/>
                    <a:pt x="416" y="357"/>
                  </a:cubicBezTo>
                  <a:cubicBezTo>
                    <a:pt x="654" y="357"/>
                    <a:pt x="654" y="357"/>
                    <a:pt x="654" y="357"/>
                  </a:cubicBezTo>
                  <a:cubicBezTo>
                    <a:pt x="688" y="357"/>
                    <a:pt x="714" y="383"/>
                    <a:pt x="714" y="416"/>
                  </a:cubicBezTo>
                  <a:cubicBezTo>
                    <a:pt x="714" y="450"/>
                    <a:pt x="688" y="476"/>
                    <a:pt x="654" y="476"/>
                  </a:cubicBezTo>
                  <a:close/>
                  <a:moveTo>
                    <a:pt x="1487" y="1190"/>
                  </a:moveTo>
                  <a:cubicBezTo>
                    <a:pt x="1249" y="1190"/>
                    <a:pt x="1249" y="1190"/>
                    <a:pt x="1249" y="1190"/>
                  </a:cubicBezTo>
                  <a:cubicBezTo>
                    <a:pt x="1216" y="1190"/>
                    <a:pt x="1190" y="1163"/>
                    <a:pt x="1190" y="1130"/>
                  </a:cubicBezTo>
                  <a:cubicBezTo>
                    <a:pt x="1190" y="1097"/>
                    <a:pt x="1216" y="1071"/>
                    <a:pt x="1249" y="1071"/>
                  </a:cubicBezTo>
                  <a:cubicBezTo>
                    <a:pt x="1487" y="1071"/>
                    <a:pt x="1487" y="1071"/>
                    <a:pt x="1487" y="1071"/>
                  </a:cubicBezTo>
                  <a:cubicBezTo>
                    <a:pt x="1520" y="1071"/>
                    <a:pt x="1546" y="1097"/>
                    <a:pt x="1546" y="1130"/>
                  </a:cubicBezTo>
                  <a:cubicBezTo>
                    <a:pt x="1546" y="1163"/>
                    <a:pt x="1520" y="1190"/>
                    <a:pt x="1487" y="1190"/>
                  </a:cubicBezTo>
                  <a:close/>
                  <a:moveTo>
                    <a:pt x="1487" y="833"/>
                  </a:moveTo>
                  <a:cubicBezTo>
                    <a:pt x="1249" y="833"/>
                    <a:pt x="1249" y="833"/>
                    <a:pt x="1249" y="833"/>
                  </a:cubicBezTo>
                  <a:cubicBezTo>
                    <a:pt x="1216" y="833"/>
                    <a:pt x="1190" y="807"/>
                    <a:pt x="1190" y="773"/>
                  </a:cubicBezTo>
                  <a:cubicBezTo>
                    <a:pt x="1190" y="740"/>
                    <a:pt x="1216" y="714"/>
                    <a:pt x="1249" y="714"/>
                  </a:cubicBezTo>
                  <a:cubicBezTo>
                    <a:pt x="1487" y="714"/>
                    <a:pt x="1487" y="714"/>
                    <a:pt x="1487" y="714"/>
                  </a:cubicBezTo>
                  <a:cubicBezTo>
                    <a:pt x="1520" y="714"/>
                    <a:pt x="1546" y="740"/>
                    <a:pt x="1546" y="773"/>
                  </a:cubicBezTo>
                  <a:cubicBezTo>
                    <a:pt x="1546" y="807"/>
                    <a:pt x="1520" y="833"/>
                    <a:pt x="1487" y="833"/>
                  </a:cubicBezTo>
                  <a:close/>
                  <a:moveTo>
                    <a:pt x="1487" y="833"/>
                  </a:moveTo>
                  <a:cubicBezTo>
                    <a:pt x="1487" y="833"/>
                    <a:pt x="1487" y="833"/>
                    <a:pt x="1487" y="833"/>
                  </a:cubicBezTo>
                </a:path>
              </a:pathLst>
            </a:custGeom>
            <a:solidFill>
              <a:srgbClr val="F9842B"/>
            </a:solidFill>
            <a:ln>
              <a:noFill/>
            </a:ln>
          </p:spPr>
          <p:txBody>
            <a:bodyPr vert="horz" wrap="square" lIns="91404" tIns="45702" rIns="91404" bIns="45702" numCol="1" anchor="t" anchorCtr="0" compatLnSpc="1">
              <a:prstTxWarp prst="textNoShape">
                <a:avLst/>
              </a:prstTxWarp>
            </a:bodyPr>
            <a:lstStyle/>
            <a:p>
              <a:pPr defTabSz="1218682"/>
              <a:endParaRPr lang="zh-CN" altLang="en-US" sz="2399" dirty="0">
                <a:solidFill>
                  <a:srgbClr val="595959"/>
                </a:solidFill>
                <a:latin typeface="+mn-lt"/>
                <a:ea typeface="+mn-ea"/>
                <a:cs typeface="+mn-ea"/>
                <a:sym typeface="+mn-lt"/>
              </a:endParaRPr>
            </a:p>
          </p:txBody>
        </p:sp>
        <p:sp>
          <p:nvSpPr>
            <p:cNvPr id="26" name="PA-矩形 6">
              <a:extLst>
                <a:ext uri="{FF2B5EF4-FFF2-40B4-BE49-F238E27FC236}">
                  <a16:creationId xmlns:a16="http://schemas.microsoft.com/office/drawing/2014/main" id="{B4082AD2-FE3C-4A79-8881-9DAC074259E8}"/>
                </a:ext>
              </a:extLst>
            </p:cNvPr>
            <p:cNvSpPr>
              <a:spLocks noChangeArrowheads="1"/>
            </p:cNvSpPr>
            <p:nvPr>
              <p:custDataLst>
                <p:tags r:id="rId30"/>
              </p:custDataLst>
            </p:nvPr>
          </p:nvSpPr>
          <p:spPr bwMode="auto">
            <a:xfrm>
              <a:off x="1030761" y="2984129"/>
              <a:ext cx="1217760" cy="707886"/>
            </a:xfrm>
            <a:prstGeom prst="rect">
              <a:avLst/>
            </a:prstGeom>
            <a:noFill/>
            <a:ln w="9525">
              <a:noFill/>
              <a:miter lim="800000"/>
            </a:ln>
          </p:spPr>
          <p:txBody>
            <a:bodyPr wrap="square">
              <a:spAutoFit/>
            </a:bodyPr>
            <a:lstStyle/>
            <a:p>
              <a:pPr algn="ctr" defTabSz="1218682" eaLnBrk="0" hangingPunct="0"/>
              <a:r>
                <a:rPr lang="zh-CN" altLang="en-US" sz="1999" b="1" dirty="0">
                  <a:solidFill>
                    <a:srgbClr val="F0F0F0"/>
                  </a:solidFill>
                  <a:latin typeface="+mn-lt"/>
                  <a:ea typeface="+mn-ea"/>
                  <a:cs typeface="+mn-ea"/>
                  <a:sym typeface="+mn-lt"/>
                </a:rPr>
                <a:t>生产经营单位</a:t>
              </a:r>
            </a:p>
          </p:txBody>
        </p:sp>
      </p:grpSp>
      <p:grpSp>
        <p:nvGrpSpPr>
          <p:cNvPr id="61" name="PA-组合 60">
            <a:extLst>
              <a:ext uri="{FF2B5EF4-FFF2-40B4-BE49-F238E27FC236}">
                <a16:creationId xmlns:a16="http://schemas.microsoft.com/office/drawing/2014/main" id="{B0DE79BA-ABE1-4AC5-A8C5-976A56F093C8}"/>
              </a:ext>
            </a:extLst>
          </p:cNvPr>
          <p:cNvGrpSpPr/>
          <p:nvPr>
            <p:custDataLst>
              <p:tags r:id="rId4"/>
            </p:custDataLst>
          </p:nvPr>
        </p:nvGrpSpPr>
        <p:grpSpPr>
          <a:xfrm>
            <a:off x="4447655" y="2268187"/>
            <a:ext cx="1814221" cy="1814221"/>
            <a:chOff x="4449392" y="2267733"/>
            <a:chExt cx="1814930" cy="1814930"/>
          </a:xfrm>
        </p:grpSpPr>
        <p:sp>
          <p:nvSpPr>
            <p:cNvPr id="32" name="PA-椭圆 31">
              <a:extLst>
                <a:ext uri="{FF2B5EF4-FFF2-40B4-BE49-F238E27FC236}">
                  <a16:creationId xmlns:a16="http://schemas.microsoft.com/office/drawing/2014/main" id="{905D6BA4-05B0-472E-B9F8-C3EEA2398395}"/>
                </a:ext>
              </a:extLst>
            </p:cNvPr>
            <p:cNvSpPr/>
            <p:nvPr>
              <p:custDataLst>
                <p:tags r:id="rId24"/>
              </p:custDataLst>
            </p:nvPr>
          </p:nvSpPr>
          <p:spPr bwMode="auto">
            <a:xfrm>
              <a:off x="4449392" y="2267733"/>
              <a:ext cx="1814930" cy="1814930"/>
            </a:xfrm>
            <a:prstGeom prst="ellipse">
              <a:avLst/>
            </a:prstGeom>
            <a:solidFill>
              <a:schemeClr val="accent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3" name="PA-任意多边形 48">
              <a:extLst>
                <a:ext uri="{FF2B5EF4-FFF2-40B4-BE49-F238E27FC236}">
                  <a16:creationId xmlns:a16="http://schemas.microsoft.com/office/drawing/2014/main" id="{3A0B61E8-573E-4D4D-B043-CF1DAFA92685}"/>
                </a:ext>
              </a:extLst>
            </p:cNvPr>
            <p:cNvSpPr>
              <a:spLocks noEditPoints="1"/>
            </p:cNvSpPr>
            <p:nvPr>
              <p:custDataLst>
                <p:tags r:id="rId25"/>
              </p:custDataLst>
            </p:nvPr>
          </p:nvSpPr>
          <p:spPr bwMode="auto">
            <a:xfrm>
              <a:off x="5089840" y="2323748"/>
              <a:ext cx="573981" cy="54941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9842B"/>
            </a:solidFill>
            <a:ln>
              <a:noFill/>
            </a:ln>
          </p:spPr>
          <p:txBody>
            <a:bodyPr vert="horz" wrap="square" lIns="91404" tIns="45702" rIns="91404" bIns="45702" numCol="1" anchor="t" anchorCtr="0" compatLnSpc="1">
              <a:prstTxWarp prst="textNoShape">
                <a:avLst/>
              </a:prstTxWarp>
            </a:bodyPr>
            <a:lstStyle/>
            <a:p>
              <a:pPr defTabSz="1218682"/>
              <a:endParaRPr lang="zh-CN" altLang="en-US" sz="2399" dirty="0">
                <a:solidFill>
                  <a:srgbClr val="595959"/>
                </a:solidFill>
                <a:latin typeface="+mn-lt"/>
                <a:ea typeface="+mn-ea"/>
                <a:cs typeface="+mn-ea"/>
                <a:sym typeface="+mn-lt"/>
              </a:endParaRPr>
            </a:p>
          </p:txBody>
        </p:sp>
        <p:sp>
          <p:nvSpPr>
            <p:cNvPr id="34" name="PA-矩形 6">
              <a:extLst>
                <a:ext uri="{FF2B5EF4-FFF2-40B4-BE49-F238E27FC236}">
                  <a16:creationId xmlns:a16="http://schemas.microsoft.com/office/drawing/2014/main" id="{77F9B475-296E-4D30-8B81-311A93CAD28A}"/>
                </a:ext>
              </a:extLst>
            </p:cNvPr>
            <p:cNvSpPr>
              <a:spLocks noChangeArrowheads="1"/>
            </p:cNvSpPr>
            <p:nvPr>
              <p:custDataLst>
                <p:tags r:id="rId26"/>
              </p:custDataLst>
            </p:nvPr>
          </p:nvSpPr>
          <p:spPr bwMode="auto">
            <a:xfrm>
              <a:off x="4766730" y="2922223"/>
              <a:ext cx="1360317" cy="400137"/>
            </a:xfrm>
            <a:prstGeom prst="rect">
              <a:avLst/>
            </a:prstGeom>
            <a:noFill/>
            <a:ln w="9525">
              <a:noFill/>
              <a:miter lim="800000"/>
            </a:ln>
          </p:spPr>
          <p:txBody>
            <a:bodyPr wrap="square">
              <a:spAutoFit/>
            </a:bodyPr>
            <a:lstStyle/>
            <a:p>
              <a:pPr algn="ctr" defTabSz="1218682" eaLnBrk="0" hangingPunct="0"/>
              <a:r>
                <a:rPr lang="zh-CN" altLang="en-US" sz="1999" b="1" dirty="0">
                  <a:solidFill>
                    <a:srgbClr val="F0F0F0"/>
                  </a:solidFill>
                  <a:latin typeface="+mn-lt"/>
                  <a:ea typeface="+mn-ea"/>
                  <a:cs typeface="+mn-ea"/>
                  <a:sym typeface="+mn-lt"/>
                </a:rPr>
                <a:t>人业人员</a:t>
              </a:r>
            </a:p>
          </p:txBody>
        </p:sp>
        <p:sp>
          <p:nvSpPr>
            <p:cNvPr id="35" name="PA-矩形 6">
              <a:extLst>
                <a:ext uri="{FF2B5EF4-FFF2-40B4-BE49-F238E27FC236}">
                  <a16:creationId xmlns:a16="http://schemas.microsoft.com/office/drawing/2014/main" id="{8A226B09-5B8E-48A1-91D7-F5482DB82D1C}"/>
                </a:ext>
              </a:extLst>
            </p:cNvPr>
            <p:cNvSpPr>
              <a:spLocks noChangeArrowheads="1"/>
            </p:cNvSpPr>
            <p:nvPr>
              <p:custDataLst>
                <p:tags r:id="rId27"/>
              </p:custDataLst>
            </p:nvPr>
          </p:nvSpPr>
          <p:spPr bwMode="auto">
            <a:xfrm>
              <a:off x="4468006" y="3245976"/>
              <a:ext cx="1706026" cy="584775"/>
            </a:xfrm>
            <a:prstGeom prst="rect">
              <a:avLst/>
            </a:prstGeom>
            <a:noFill/>
            <a:ln w="9525">
              <a:noFill/>
              <a:miter lim="800000"/>
            </a:ln>
          </p:spPr>
          <p:txBody>
            <a:bodyPr wrap="square">
              <a:spAutoFit/>
            </a:bodyPr>
            <a:lstStyle/>
            <a:p>
              <a:pPr algn="ctr" defTabSz="1218682" eaLnBrk="0" hangingPunct="0"/>
              <a:r>
                <a:rPr lang="zh-CN" altLang="en-US" sz="1599" dirty="0">
                  <a:solidFill>
                    <a:srgbClr val="F0F0F0"/>
                  </a:solidFill>
                  <a:latin typeface="+mn-lt"/>
                  <a:ea typeface="+mn-ea"/>
                  <a:cs typeface="+mn-ea"/>
                  <a:sym typeface="+mn-lt"/>
                </a:rPr>
                <a:t>遵守安全制度</a:t>
              </a:r>
              <a:endParaRPr lang="en-US" altLang="zh-CN" sz="1599" dirty="0">
                <a:solidFill>
                  <a:srgbClr val="F0F0F0"/>
                </a:solidFill>
                <a:latin typeface="+mn-lt"/>
                <a:ea typeface="+mn-ea"/>
                <a:cs typeface="+mn-ea"/>
                <a:sym typeface="+mn-lt"/>
              </a:endParaRPr>
            </a:p>
            <a:p>
              <a:pPr algn="ctr" defTabSz="1218682" eaLnBrk="0" hangingPunct="0"/>
              <a:r>
                <a:rPr lang="zh-CN" altLang="en-US" sz="1599" dirty="0">
                  <a:solidFill>
                    <a:srgbClr val="F0F0F0"/>
                  </a:solidFill>
                  <a:latin typeface="+mn-lt"/>
                  <a:ea typeface="+mn-ea"/>
                  <a:cs typeface="+mn-ea"/>
                  <a:sym typeface="+mn-lt"/>
                </a:rPr>
                <a:t>安全操作规程</a:t>
              </a:r>
            </a:p>
          </p:txBody>
        </p:sp>
      </p:grpSp>
      <p:grpSp>
        <p:nvGrpSpPr>
          <p:cNvPr id="62" name="PA-组合 61">
            <a:extLst>
              <a:ext uri="{FF2B5EF4-FFF2-40B4-BE49-F238E27FC236}">
                <a16:creationId xmlns:a16="http://schemas.microsoft.com/office/drawing/2014/main" id="{5E3A8D01-2307-4D3D-A095-753276EC7C9D}"/>
              </a:ext>
            </a:extLst>
          </p:cNvPr>
          <p:cNvGrpSpPr/>
          <p:nvPr>
            <p:custDataLst>
              <p:tags r:id="rId5"/>
            </p:custDataLst>
          </p:nvPr>
        </p:nvGrpSpPr>
        <p:grpSpPr>
          <a:xfrm>
            <a:off x="2726505" y="2539380"/>
            <a:ext cx="1639074" cy="1105560"/>
            <a:chOff x="2727570" y="2539032"/>
            <a:chExt cx="1639714" cy="1105992"/>
          </a:xfrm>
        </p:grpSpPr>
        <p:sp>
          <p:nvSpPr>
            <p:cNvPr id="10" name="PA-右箭头 9">
              <a:extLst>
                <a:ext uri="{FF2B5EF4-FFF2-40B4-BE49-F238E27FC236}">
                  <a16:creationId xmlns:a16="http://schemas.microsoft.com/office/drawing/2014/main" id="{6033138F-E415-416C-8831-2D0C8A0505DD}"/>
                </a:ext>
              </a:extLst>
            </p:cNvPr>
            <p:cNvSpPr/>
            <p:nvPr>
              <p:custDataLst>
                <p:tags r:id="rId22"/>
              </p:custDataLst>
            </p:nvPr>
          </p:nvSpPr>
          <p:spPr bwMode="auto">
            <a:xfrm>
              <a:off x="2727570" y="2539032"/>
              <a:ext cx="1639714" cy="1105992"/>
            </a:xfrm>
            <a:prstGeom prst="rightArrow">
              <a:avLst>
                <a:gd name="adj1" fmla="val 67276"/>
                <a:gd name="adj2" fmla="val 41362"/>
              </a:avLst>
            </a:prstGeom>
            <a:gradFill flip="none" rotWithShape="1">
              <a:gsLst>
                <a:gs pos="61000">
                  <a:schemeClr val="dk1"/>
                </a:gs>
                <a:gs pos="0">
                  <a:srgbClr val="5E5E5E"/>
                </a:gs>
                <a:gs pos="100000">
                  <a:srgbClr val="323232"/>
                </a:gs>
              </a:gsLst>
              <a:lin ang="540000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6" name="PA-矩形 6">
              <a:extLst>
                <a:ext uri="{FF2B5EF4-FFF2-40B4-BE49-F238E27FC236}">
                  <a16:creationId xmlns:a16="http://schemas.microsoft.com/office/drawing/2014/main" id="{8B15D337-860D-4DCF-8185-172250E85942}"/>
                </a:ext>
              </a:extLst>
            </p:cNvPr>
            <p:cNvSpPr>
              <a:spLocks noChangeArrowheads="1"/>
            </p:cNvSpPr>
            <p:nvPr>
              <p:custDataLst>
                <p:tags r:id="rId23"/>
              </p:custDataLst>
            </p:nvPr>
          </p:nvSpPr>
          <p:spPr bwMode="auto">
            <a:xfrm>
              <a:off x="2809912" y="2873162"/>
              <a:ext cx="1297857" cy="400137"/>
            </a:xfrm>
            <a:prstGeom prst="rect">
              <a:avLst/>
            </a:prstGeom>
            <a:noFill/>
            <a:ln w="9525">
              <a:noFill/>
              <a:miter lim="800000"/>
            </a:ln>
          </p:spPr>
          <p:txBody>
            <a:bodyPr wrap="square">
              <a:spAutoFit/>
            </a:bodyPr>
            <a:lstStyle/>
            <a:p>
              <a:pPr algn="ctr" defTabSz="1218682" eaLnBrk="0" hangingPunct="0"/>
              <a:r>
                <a:rPr lang="zh-CN" altLang="en-US" sz="1999" b="1" dirty="0">
                  <a:solidFill>
                    <a:schemeClr val="tx1">
                      <a:lumMod val="10000"/>
                    </a:schemeClr>
                  </a:solidFill>
                  <a:latin typeface="+mn-lt"/>
                  <a:ea typeface="+mn-ea"/>
                  <a:cs typeface="+mn-ea"/>
                  <a:sym typeface="+mn-lt"/>
                </a:rPr>
                <a:t>如实告知</a:t>
              </a:r>
            </a:p>
          </p:txBody>
        </p:sp>
      </p:grpSp>
      <p:sp>
        <p:nvSpPr>
          <p:cNvPr id="42" name="PA-矩形 1">
            <a:extLst>
              <a:ext uri="{FF2B5EF4-FFF2-40B4-BE49-F238E27FC236}">
                <a16:creationId xmlns:a16="http://schemas.microsoft.com/office/drawing/2014/main" id="{DC46259D-23E6-4E8C-99C1-3D2635415A83}"/>
              </a:ext>
            </a:extLst>
          </p:cNvPr>
          <p:cNvSpPr>
            <a:spLocks noChangeArrowheads="1"/>
          </p:cNvSpPr>
          <p:nvPr>
            <p:custDataLst>
              <p:tags r:id="rId6"/>
            </p:custDataLst>
          </p:nvPr>
        </p:nvSpPr>
        <p:spPr bwMode="auto">
          <a:xfrm>
            <a:off x="1527232" y="5127682"/>
            <a:ext cx="2232020" cy="867930"/>
          </a:xfrm>
          <a:prstGeom prst="rect">
            <a:avLst/>
          </a:prstGeom>
        </p:spPr>
        <p:txBody>
          <a:bodyPr wrap="square">
            <a:spAutoFit/>
          </a:bodyPr>
          <a:lstStyle/>
          <a:p>
            <a:pPr marL="285636" indent="-285636" defTabSz="1218682">
              <a:lnSpc>
                <a:spcPct val="120000"/>
              </a:lnSpc>
              <a:buFont typeface="Wingdings" panose="05000000000000000000" pitchFamily="2" charset="2"/>
              <a:buChar char="l"/>
            </a:pPr>
            <a:r>
              <a:rPr lang="zh-CN" altLang="en-US" dirty="0">
                <a:solidFill>
                  <a:srgbClr val="404040"/>
                </a:solidFill>
                <a:latin typeface="+mn-lt"/>
                <a:ea typeface="+mn-ea"/>
                <a:cs typeface="+mn-ea"/>
                <a:sym typeface="+mn-lt"/>
              </a:rPr>
              <a:t>危险因素</a:t>
            </a:r>
            <a:endParaRPr lang="en-US" altLang="zh-CN" dirty="0">
              <a:solidFill>
                <a:srgbClr val="404040"/>
              </a:solidFill>
              <a:latin typeface="+mn-lt"/>
              <a:ea typeface="+mn-ea"/>
              <a:cs typeface="+mn-ea"/>
              <a:sym typeface="+mn-lt"/>
            </a:endParaRPr>
          </a:p>
          <a:p>
            <a:pPr marL="285636" indent="-285636" defTabSz="1218682">
              <a:lnSpc>
                <a:spcPct val="120000"/>
              </a:lnSpc>
              <a:buFont typeface="Wingdings" panose="05000000000000000000" pitchFamily="2" charset="2"/>
              <a:buChar char="l"/>
            </a:pPr>
            <a:r>
              <a:rPr lang="zh-CN" altLang="en-US" dirty="0">
                <a:solidFill>
                  <a:srgbClr val="404040"/>
                </a:solidFill>
                <a:latin typeface="+mn-lt"/>
                <a:ea typeface="+mn-ea"/>
                <a:cs typeface="+mn-ea"/>
                <a:sym typeface="+mn-lt"/>
              </a:rPr>
              <a:t>防范措施</a:t>
            </a:r>
            <a:endParaRPr lang="en-US" altLang="zh-CN" dirty="0">
              <a:solidFill>
                <a:srgbClr val="404040"/>
              </a:solidFill>
              <a:latin typeface="+mn-lt"/>
              <a:ea typeface="+mn-ea"/>
              <a:cs typeface="+mn-ea"/>
              <a:sym typeface="+mn-lt"/>
            </a:endParaRPr>
          </a:p>
          <a:p>
            <a:pPr marL="285636" indent="-285636" defTabSz="1218682">
              <a:lnSpc>
                <a:spcPct val="120000"/>
              </a:lnSpc>
              <a:buFont typeface="Wingdings" panose="05000000000000000000" pitchFamily="2" charset="2"/>
              <a:buChar char="l"/>
            </a:pPr>
            <a:r>
              <a:rPr lang="zh-CN" altLang="en-US" dirty="0">
                <a:solidFill>
                  <a:srgbClr val="404040"/>
                </a:solidFill>
                <a:latin typeface="+mn-lt"/>
                <a:ea typeface="+mn-ea"/>
                <a:cs typeface="+mn-ea"/>
                <a:sym typeface="+mn-lt"/>
              </a:rPr>
              <a:t>事故应急措施</a:t>
            </a:r>
          </a:p>
        </p:txBody>
      </p:sp>
      <p:sp>
        <p:nvSpPr>
          <p:cNvPr id="43" name="PA-矩形 6">
            <a:extLst>
              <a:ext uri="{FF2B5EF4-FFF2-40B4-BE49-F238E27FC236}">
                <a16:creationId xmlns:a16="http://schemas.microsoft.com/office/drawing/2014/main" id="{6799B497-CEED-4CB6-B7F2-CCC1B8C56F76}"/>
              </a:ext>
            </a:extLst>
          </p:cNvPr>
          <p:cNvSpPr>
            <a:spLocks noChangeArrowheads="1"/>
          </p:cNvSpPr>
          <p:nvPr>
            <p:custDataLst>
              <p:tags r:id="rId7"/>
            </p:custDataLst>
          </p:nvPr>
        </p:nvSpPr>
        <p:spPr bwMode="auto">
          <a:xfrm>
            <a:off x="1488187" y="4290464"/>
            <a:ext cx="2287806" cy="830740"/>
          </a:xfrm>
          <a:prstGeom prst="rect">
            <a:avLst/>
          </a:prstGeom>
          <a:noFill/>
          <a:ln w="9525">
            <a:noFill/>
            <a:miter lim="800000"/>
          </a:ln>
        </p:spPr>
        <p:txBody>
          <a:bodyPr wrap="square">
            <a:spAutoFit/>
          </a:bodyPr>
          <a:lstStyle/>
          <a:p>
            <a:pPr algn="just" defTabSz="1218682" eaLnBrk="0" hangingPunct="0"/>
            <a:r>
              <a:rPr lang="zh-CN" altLang="en-US" sz="2399" b="1" dirty="0">
                <a:latin typeface="+mn-lt"/>
                <a:ea typeface="+mn-ea"/>
                <a:cs typeface="+mn-ea"/>
                <a:sym typeface="+mn-lt"/>
              </a:rPr>
              <a:t>作业场所和工作岗位存在的</a:t>
            </a:r>
          </a:p>
        </p:txBody>
      </p:sp>
      <p:cxnSp>
        <p:nvCxnSpPr>
          <p:cNvPr id="47" name="PA-直接连接符 46">
            <a:extLst>
              <a:ext uri="{FF2B5EF4-FFF2-40B4-BE49-F238E27FC236}">
                <a16:creationId xmlns:a16="http://schemas.microsoft.com/office/drawing/2014/main" id="{C7FBF1E9-2638-4588-AE8B-11CED86418F1}"/>
              </a:ext>
            </a:extLst>
          </p:cNvPr>
          <p:cNvCxnSpPr/>
          <p:nvPr>
            <p:custDataLst>
              <p:tags r:id="rId8"/>
            </p:custDataLst>
          </p:nvPr>
        </p:nvCxnSpPr>
        <p:spPr bwMode="auto">
          <a:xfrm>
            <a:off x="6503453" y="1678117"/>
            <a:ext cx="0" cy="4472477"/>
          </a:xfrm>
          <a:prstGeom prst="line">
            <a:avLst/>
          </a:prstGeom>
          <a:solidFill>
            <a:schemeClr val="accent1"/>
          </a:solidFill>
          <a:ln w="9525" cap="flat" cmpd="sng" algn="ctr">
            <a:solidFill>
              <a:schemeClr val="dk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PA-矩形 13">
            <a:extLst>
              <a:ext uri="{FF2B5EF4-FFF2-40B4-BE49-F238E27FC236}">
                <a16:creationId xmlns:a16="http://schemas.microsoft.com/office/drawing/2014/main" id="{E5280000-248F-4A10-836D-CA6021A3C272}"/>
              </a:ext>
            </a:extLst>
          </p:cNvPr>
          <p:cNvSpPr>
            <a:spLocks noChangeArrowheads="1"/>
          </p:cNvSpPr>
          <p:nvPr>
            <p:custDataLst>
              <p:tags r:id="rId9"/>
            </p:custDataLst>
          </p:nvPr>
        </p:nvSpPr>
        <p:spPr bwMode="auto">
          <a:xfrm>
            <a:off x="7993699" y="1491812"/>
            <a:ext cx="2534668" cy="399981"/>
          </a:xfrm>
          <a:prstGeom prst="rect">
            <a:avLst/>
          </a:prstGeom>
          <a:noFill/>
          <a:ln w="9525">
            <a:noFill/>
            <a:miter lim="800000"/>
          </a:ln>
        </p:spPr>
        <p:txBody>
          <a:bodyPr wrap="none">
            <a:spAutoFit/>
          </a:bodyPr>
          <a:lstStyle/>
          <a:p>
            <a:pPr defTabSz="1218682" eaLnBrk="0" hangingPunct="0"/>
            <a:r>
              <a:rPr lang="zh-CN" altLang="en-US" sz="1999" b="1" dirty="0">
                <a:solidFill>
                  <a:schemeClr val="tx1">
                    <a:lumMod val="10000"/>
                  </a:schemeClr>
                </a:solidFill>
                <a:latin typeface="+mn-lt"/>
                <a:ea typeface="+mn-ea"/>
                <a:cs typeface="+mn-ea"/>
                <a:sym typeface="+mn-lt"/>
              </a:rPr>
              <a:t>十项权利</a:t>
            </a:r>
            <a:r>
              <a:rPr lang="en-US" altLang="zh-CN" sz="1999" b="1" dirty="0">
                <a:solidFill>
                  <a:schemeClr val="tx1">
                    <a:lumMod val="10000"/>
                  </a:schemeClr>
                </a:solidFill>
                <a:latin typeface="+mn-lt"/>
                <a:ea typeface="+mn-ea"/>
                <a:cs typeface="+mn-ea"/>
                <a:sym typeface="+mn-lt"/>
              </a:rPr>
              <a:t>——</a:t>
            </a:r>
            <a:r>
              <a:rPr lang="zh-CN" altLang="en-US" sz="1999" b="1" dirty="0">
                <a:solidFill>
                  <a:schemeClr val="tx1">
                    <a:lumMod val="10000"/>
                  </a:schemeClr>
                </a:solidFill>
                <a:latin typeface="+mn-lt"/>
                <a:ea typeface="+mn-ea"/>
                <a:cs typeface="+mn-ea"/>
                <a:sym typeface="+mn-lt"/>
              </a:rPr>
              <a:t>合同权</a:t>
            </a:r>
          </a:p>
        </p:txBody>
      </p:sp>
      <p:pic>
        <p:nvPicPr>
          <p:cNvPr id="21" name="PA-图片 1">
            <a:extLst>
              <a:ext uri="{FF2B5EF4-FFF2-40B4-BE49-F238E27FC236}">
                <a16:creationId xmlns:a16="http://schemas.microsoft.com/office/drawing/2014/main" id="{F03E3ED3-3770-49C7-9875-E156865BA0C3}"/>
              </a:ext>
            </a:extLst>
          </p:cNvPr>
          <p:cNvPicPr>
            <a:picLocks noChangeAspect="1"/>
          </p:cNvPicPr>
          <p:nvPr>
            <p:custDataLst>
              <p:tags r:id="rId10"/>
            </p:custDataLst>
          </p:nvPr>
        </p:nvPicPr>
        <p:blipFill rotWithShape="1">
          <a:blip r:embed="rId33" cstate="screen">
            <a:extLst>
              <a:ext uri="{BEBA8EAE-BF5A-486C-A8C5-ECC9F3942E4B}">
                <a14:imgProps xmlns:a14="http://schemas.microsoft.com/office/drawing/2010/main">
                  <a14:imgLayer>
                    <a14:imgEffect>
                      <a14:backgroundRemoval t="297" b="99703" l="0" r="99729">
                        <a14:foregroundMark x1="14092" y1="11869" x2="13550" y2="76261"/>
                        <a14:foregroundMark x1="10027" y1="37092" x2="2168" y2="48071"/>
                        <a14:foregroundMark x1="21680" y1="37092" x2="20867" y2="77151"/>
                        <a14:foregroundMark x1="26558" y1="37982" x2="25745" y2="53412"/>
                        <a14:foregroundMark x1="23577" y1="78635" x2="32520" y2="84570"/>
                        <a14:foregroundMark x1="17073" y1="75668" x2="4878" y2="86053"/>
                        <a14:foregroundMark x1="15718" y1="81899" x2="4607" y2="89318"/>
                        <a14:foregroundMark x1="23577" y1="81602" x2="33333" y2="88427"/>
                        <a14:backgroundMark x1="4607" y1="6528" x2="28455" y2="3561"/>
                      </a14:backgroundRemoval>
                    </a14:imgEffect>
                  </a14:imgLayer>
                </a14:imgProps>
              </a:ext>
              <a:ext uri="{28A0092B-C50C-407E-A947-70E740481C1C}">
                <a14:useLocalDpi xmlns:a14="http://schemas.microsoft.com/office/drawing/2010/main"/>
              </a:ext>
            </a:extLst>
          </a:blip>
          <a:srcRect/>
          <a:stretch/>
        </p:blipFill>
        <p:spPr bwMode="auto">
          <a:xfrm>
            <a:off x="4090083" y="4154221"/>
            <a:ext cx="2193498" cy="2002121"/>
          </a:xfrm>
          <a:prstGeom prst="rect">
            <a:avLst/>
          </a:prstGeom>
          <a:noFill/>
          <a:ln w="9525">
            <a:noFill/>
            <a:miter lim="800000"/>
            <a:headEnd/>
            <a:tailEnd/>
          </a:ln>
        </p:spPr>
      </p:pic>
      <p:sp>
        <p:nvSpPr>
          <p:cNvPr id="50" name="PA-任意多边形 5">
            <a:extLst>
              <a:ext uri="{FF2B5EF4-FFF2-40B4-BE49-F238E27FC236}">
                <a16:creationId xmlns:a16="http://schemas.microsoft.com/office/drawing/2014/main" id="{79F77636-43D4-417B-9FDF-9F4D7EFF6E0F}"/>
              </a:ext>
            </a:extLst>
          </p:cNvPr>
          <p:cNvSpPr>
            <a:spLocks noEditPoints="1"/>
          </p:cNvSpPr>
          <p:nvPr>
            <p:custDataLst>
              <p:tags r:id="rId11"/>
            </p:custDataLst>
          </p:nvPr>
        </p:nvSpPr>
        <p:spPr bwMode="auto">
          <a:xfrm>
            <a:off x="7287417" y="2275742"/>
            <a:ext cx="817647" cy="708397"/>
          </a:xfrm>
          <a:custGeom>
            <a:avLst/>
            <a:gdLst>
              <a:gd name="T0" fmla="*/ 1725 w 1784"/>
              <a:gd name="T1" fmla="*/ 1427 h 1546"/>
              <a:gd name="T2" fmla="*/ 1665 w 1784"/>
              <a:gd name="T3" fmla="*/ 1427 h 1546"/>
              <a:gd name="T4" fmla="*/ 1665 w 1784"/>
              <a:gd name="T5" fmla="*/ 595 h 1546"/>
              <a:gd name="T6" fmla="*/ 1427 w 1784"/>
              <a:gd name="T7" fmla="*/ 357 h 1546"/>
              <a:gd name="T8" fmla="*/ 1071 w 1784"/>
              <a:gd name="T9" fmla="*/ 357 h 1546"/>
              <a:gd name="T10" fmla="*/ 1071 w 1784"/>
              <a:gd name="T11" fmla="*/ 1368 h 1546"/>
              <a:gd name="T12" fmla="*/ 1011 w 1784"/>
              <a:gd name="T13" fmla="*/ 1427 h 1546"/>
              <a:gd name="T14" fmla="*/ 952 w 1784"/>
              <a:gd name="T15" fmla="*/ 1368 h 1546"/>
              <a:gd name="T16" fmla="*/ 952 w 1784"/>
              <a:gd name="T17" fmla="*/ 238 h 1546"/>
              <a:gd name="T18" fmla="*/ 714 w 1784"/>
              <a:gd name="T19" fmla="*/ 0 h 1546"/>
              <a:gd name="T20" fmla="*/ 357 w 1784"/>
              <a:gd name="T21" fmla="*/ 0 h 1546"/>
              <a:gd name="T22" fmla="*/ 119 w 1784"/>
              <a:gd name="T23" fmla="*/ 238 h 1546"/>
              <a:gd name="T24" fmla="*/ 119 w 1784"/>
              <a:gd name="T25" fmla="*/ 1427 h 1546"/>
              <a:gd name="T26" fmla="*/ 59 w 1784"/>
              <a:gd name="T27" fmla="*/ 1427 h 1546"/>
              <a:gd name="T28" fmla="*/ 0 w 1784"/>
              <a:gd name="T29" fmla="*/ 1487 h 1546"/>
              <a:gd name="T30" fmla="*/ 59 w 1784"/>
              <a:gd name="T31" fmla="*/ 1546 h 1546"/>
              <a:gd name="T32" fmla="*/ 1725 w 1784"/>
              <a:gd name="T33" fmla="*/ 1546 h 1546"/>
              <a:gd name="T34" fmla="*/ 1784 w 1784"/>
              <a:gd name="T35" fmla="*/ 1487 h 1546"/>
              <a:gd name="T36" fmla="*/ 1725 w 1784"/>
              <a:gd name="T37" fmla="*/ 1427 h 1546"/>
              <a:gd name="T38" fmla="*/ 654 w 1784"/>
              <a:gd name="T39" fmla="*/ 1190 h 1546"/>
              <a:gd name="T40" fmla="*/ 416 w 1784"/>
              <a:gd name="T41" fmla="*/ 1190 h 1546"/>
              <a:gd name="T42" fmla="*/ 357 w 1784"/>
              <a:gd name="T43" fmla="*/ 1130 h 1546"/>
              <a:gd name="T44" fmla="*/ 416 w 1784"/>
              <a:gd name="T45" fmla="*/ 1071 h 1546"/>
              <a:gd name="T46" fmla="*/ 654 w 1784"/>
              <a:gd name="T47" fmla="*/ 1071 h 1546"/>
              <a:gd name="T48" fmla="*/ 714 w 1784"/>
              <a:gd name="T49" fmla="*/ 1130 h 1546"/>
              <a:gd name="T50" fmla="*/ 654 w 1784"/>
              <a:gd name="T51" fmla="*/ 1190 h 1546"/>
              <a:gd name="T52" fmla="*/ 654 w 1784"/>
              <a:gd name="T53" fmla="*/ 833 h 1546"/>
              <a:gd name="T54" fmla="*/ 416 w 1784"/>
              <a:gd name="T55" fmla="*/ 833 h 1546"/>
              <a:gd name="T56" fmla="*/ 357 w 1784"/>
              <a:gd name="T57" fmla="*/ 773 h 1546"/>
              <a:gd name="T58" fmla="*/ 416 w 1784"/>
              <a:gd name="T59" fmla="*/ 714 h 1546"/>
              <a:gd name="T60" fmla="*/ 654 w 1784"/>
              <a:gd name="T61" fmla="*/ 714 h 1546"/>
              <a:gd name="T62" fmla="*/ 714 w 1784"/>
              <a:gd name="T63" fmla="*/ 773 h 1546"/>
              <a:gd name="T64" fmla="*/ 654 w 1784"/>
              <a:gd name="T65" fmla="*/ 833 h 1546"/>
              <a:gd name="T66" fmla="*/ 654 w 1784"/>
              <a:gd name="T67" fmla="*/ 476 h 1546"/>
              <a:gd name="T68" fmla="*/ 416 w 1784"/>
              <a:gd name="T69" fmla="*/ 476 h 1546"/>
              <a:gd name="T70" fmla="*/ 357 w 1784"/>
              <a:gd name="T71" fmla="*/ 416 h 1546"/>
              <a:gd name="T72" fmla="*/ 416 w 1784"/>
              <a:gd name="T73" fmla="*/ 357 h 1546"/>
              <a:gd name="T74" fmla="*/ 654 w 1784"/>
              <a:gd name="T75" fmla="*/ 357 h 1546"/>
              <a:gd name="T76" fmla="*/ 714 w 1784"/>
              <a:gd name="T77" fmla="*/ 416 h 1546"/>
              <a:gd name="T78" fmla="*/ 654 w 1784"/>
              <a:gd name="T79" fmla="*/ 476 h 1546"/>
              <a:gd name="T80" fmla="*/ 1487 w 1784"/>
              <a:gd name="T81" fmla="*/ 1190 h 1546"/>
              <a:gd name="T82" fmla="*/ 1249 w 1784"/>
              <a:gd name="T83" fmla="*/ 1190 h 1546"/>
              <a:gd name="T84" fmla="*/ 1190 w 1784"/>
              <a:gd name="T85" fmla="*/ 1130 h 1546"/>
              <a:gd name="T86" fmla="*/ 1249 w 1784"/>
              <a:gd name="T87" fmla="*/ 1071 h 1546"/>
              <a:gd name="T88" fmla="*/ 1487 w 1784"/>
              <a:gd name="T89" fmla="*/ 1071 h 1546"/>
              <a:gd name="T90" fmla="*/ 1546 w 1784"/>
              <a:gd name="T91" fmla="*/ 1130 h 1546"/>
              <a:gd name="T92" fmla="*/ 1487 w 1784"/>
              <a:gd name="T93" fmla="*/ 1190 h 1546"/>
              <a:gd name="T94" fmla="*/ 1487 w 1784"/>
              <a:gd name="T95" fmla="*/ 833 h 1546"/>
              <a:gd name="T96" fmla="*/ 1249 w 1784"/>
              <a:gd name="T97" fmla="*/ 833 h 1546"/>
              <a:gd name="T98" fmla="*/ 1190 w 1784"/>
              <a:gd name="T99" fmla="*/ 773 h 1546"/>
              <a:gd name="T100" fmla="*/ 1249 w 1784"/>
              <a:gd name="T101" fmla="*/ 714 h 1546"/>
              <a:gd name="T102" fmla="*/ 1487 w 1784"/>
              <a:gd name="T103" fmla="*/ 714 h 1546"/>
              <a:gd name="T104" fmla="*/ 1546 w 1784"/>
              <a:gd name="T105" fmla="*/ 773 h 1546"/>
              <a:gd name="T106" fmla="*/ 1487 w 1784"/>
              <a:gd name="T107" fmla="*/ 833 h 1546"/>
              <a:gd name="T108" fmla="*/ 1487 w 1784"/>
              <a:gd name="T109" fmla="*/ 833 h 1546"/>
              <a:gd name="T110" fmla="*/ 1487 w 1784"/>
              <a:gd name="T111" fmla="*/ 8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4" h="1546">
                <a:moveTo>
                  <a:pt x="1725" y="1427"/>
                </a:moveTo>
                <a:cubicBezTo>
                  <a:pt x="1665" y="1427"/>
                  <a:pt x="1665" y="1427"/>
                  <a:pt x="1665" y="1427"/>
                </a:cubicBezTo>
                <a:cubicBezTo>
                  <a:pt x="1665" y="595"/>
                  <a:pt x="1665" y="595"/>
                  <a:pt x="1665" y="595"/>
                </a:cubicBezTo>
                <a:cubicBezTo>
                  <a:pt x="1665" y="464"/>
                  <a:pt x="1558" y="357"/>
                  <a:pt x="1427" y="357"/>
                </a:cubicBezTo>
                <a:cubicBezTo>
                  <a:pt x="1071" y="357"/>
                  <a:pt x="1071" y="357"/>
                  <a:pt x="1071" y="357"/>
                </a:cubicBezTo>
                <a:cubicBezTo>
                  <a:pt x="1071" y="1368"/>
                  <a:pt x="1071" y="1368"/>
                  <a:pt x="1071" y="1368"/>
                </a:cubicBezTo>
                <a:cubicBezTo>
                  <a:pt x="1071" y="1401"/>
                  <a:pt x="1044" y="1427"/>
                  <a:pt x="1011" y="1427"/>
                </a:cubicBezTo>
                <a:cubicBezTo>
                  <a:pt x="978" y="1427"/>
                  <a:pt x="952" y="1401"/>
                  <a:pt x="952" y="1368"/>
                </a:cubicBezTo>
                <a:cubicBezTo>
                  <a:pt x="952" y="238"/>
                  <a:pt x="952" y="238"/>
                  <a:pt x="952" y="238"/>
                </a:cubicBezTo>
                <a:cubicBezTo>
                  <a:pt x="952" y="107"/>
                  <a:pt x="845" y="0"/>
                  <a:pt x="714" y="0"/>
                </a:cubicBezTo>
                <a:cubicBezTo>
                  <a:pt x="357" y="0"/>
                  <a:pt x="357" y="0"/>
                  <a:pt x="357" y="0"/>
                </a:cubicBezTo>
                <a:cubicBezTo>
                  <a:pt x="226" y="0"/>
                  <a:pt x="119" y="107"/>
                  <a:pt x="119" y="238"/>
                </a:cubicBezTo>
                <a:cubicBezTo>
                  <a:pt x="119" y="1427"/>
                  <a:pt x="119" y="1427"/>
                  <a:pt x="119" y="1427"/>
                </a:cubicBezTo>
                <a:cubicBezTo>
                  <a:pt x="59" y="1427"/>
                  <a:pt x="59" y="1427"/>
                  <a:pt x="59" y="1427"/>
                </a:cubicBezTo>
                <a:cubicBezTo>
                  <a:pt x="26" y="1427"/>
                  <a:pt x="0" y="1454"/>
                  <a:pt x="0" y="1487"/>
                </a:cubicBezTo>
                <a:cubicBezTo>
                  <a:pt x="0" y="1520"/>
                  <a:pt x="26" y="1546"/>
                  <a:pt x="59" y="1546"/>
                </a:cubicBezTo>
                <a:cubicBezTo>
                  <a:pt x="1725" y="1546"/>
                  <a:pt x="1725" y="1546"/>
                  <a:pt x="1725" y="1546"/>
                </a:cubicBezTo>
                <a:cubicBezTo>
                  <a:pt x="1758" y="1546"/>
                  <a:pt x="1784" y="1520"/>
                  <a:pt x="1784" y="1487"/>
                </a:cubicBezTo>
                <a:cubicBezTo>
                  <a:pt x="1784" y="1454"/>
                  <a:pt x="1758" y="1427"/>
                  <a:pt x="1725" y="1427"/>
                </a:cubicBezTo>
                <a:close/>
                <a:moveTo>
                  <a:pt x="654" y="1190"/>
                </a:moveTo>
                <a:cubicBezTo>
                  <a:pt x="416" y="1190"/>
                  <a:pt x="416" y="1190"/>
                  <a:pt x="416" y="1190"/>
                </a:cubicBezTo>
                <a:cubicBezTo>
                  <a:pt x="383" y="1190"/>
                  <a:pt x="357" y="1163"/>
                  <a:pt x="357" y="1130"/>
                </a:cubicBezTo>
                <a:cubicBezTo>
                  <a:pt x="357" y="1097"/>
                  <a:pt x="383" y="1071"/>
                  <a:pt x="416" y="1071"/>
                </a:cubicBezTo>
                <a:cubicBezTo>
                  <a:pt x="654" y="1071"/>
                  <a:pt x="654" y="1071"/>
                  <a:pt x="654" y="1071"/>
                </a:cubicBezTo>
                <a:cubicBezTo>
                  <a:pt x="688" y="1071"/>
                  <a:pt x="714" y="1097"/>
                  <a:pt x="714" y="1130"/>
                </a:cubicBezTo>
                <a:cubicBezTo>
                  <a:pt x="714" y="1163"/>
                  <a:pt x="688" y="1190"/>
                  <a:pt x="654" y="1190"/>
                </a:cubicBezTo>
                <a:close/>
                <a:moveTo>
                  <a:pt x="654" y="833"/>
                </a:moveTo>
                <a:cubicBezTo>
                  <a:pt x="416" y="833"/>
                  <a:pt x="416" y="833"/>
                  <a:pt x="416" y="833"/>
                </a:cubicBezTo>
                <a:cubicBezTo>
                  <a:pt x="383" y="833"/>
                  <a:pt x="357" y="807"/>
                  <a:pt x="357" y="773"/>
                </a:cubicBezTo>
                <a:cubicBezTo>
                  <a:pt x="357" y="740"/>
                  <a:pt x="383" y="714"/>
                  <a:pt x="416" y="714"/>
                </a:cubicBezTo>
                <a:cubicBezTo>
                  <a:pt x="654" y="714"/>
                  <a:pt x="654" y="714"/>
                  <a:pt x="654" y="714"/>
                </a:cubicBezTo>
                <a:cubicBezTo>
                  <a:pt x="688" y="714"/>
                  <a:pt x="714" y="740"/>
                  <a:pt x="714" y="773"/>
                </a:cubicBezTo>
                <a:cubicBezTo>
                  <a:pt x="714" y="807"/>
                  <a:pt x="688" y="833"/>
                  <a:pt x="654" y="833"/>
                </a:cubicBezTo>
                <a:close/>
                <a:moveTo>
                  <a:pt x="654" y="476"/>
                </a:moveTo>
                <a:cubicBezTo>
                  <a:pt x="416" y="476"/>
                  <a:pt x="416" y="476"/>
                  <a:pt x="416" y="476"/>
                </a:cubicBezTo>
                <a:cubicBezTo>
                  <a:pt x="383" y="476"/>
                  <a:pt x="357" y="450"/>
                  <a:pt x="357" y="416"/>
                </a:cubicBezTo>
                <a:cubicBezTo>
                  <a:pt x="357" y="383"/>
                  <a:pt x="383" y="357"/>
                  <a:pt x="416" y="357"/>
                </a:cubicBezTo>
                <a:cubicBezTo>
                  <a:pt x="654" y="357"/>
                  <a:pt x="654" y="357"/>
                  <a:pt x="654" y="357"/>
                </a:cubicBezTo>
                <a:cubicBezTo>
                  <a:pt x="688" y="357"/>
                  <a:pt x="714" y="383"/>
                  <a:pt x="714" y="416"/>
                </a:cubicBezTo>
                <a:cubicBezTo>
                  <a:pt x="714" y="450"/>
                  <a:pt x="688" y="476"/>
                  <a:pt x="654" y="476"/>
                </a:cubicBezTo>
                <a:close/>
                <a:moveTo>
                  <a:pt x="1487" y="1190"/>
                </a:moveTo>
                <a:cubicBezTo>
                  <a:pt x="1249" y="1190"/>
                  <a:pt x="1249" y="1190"/>
                  <a:pt x="1249" y="1190"/>
                </a:cubicBezTo>
                <a:cubicBezTo>
                  <a:pt x="1216" y="1190"/>
                  <a:pt x="1190" y="1163"/>
                  <a:pt x="1190" y="1130"/>
                </a:cubicBezTo>
                <a:cubicBezTo>
                  <a:pt x="1190" y="1097"/>
                  <a:pt x="1216" y="1071"/>
                  <a:pt x="1249" y="1071"/>
                </a:cubicBezTo>
                <a:cubicBezTo>
                  <a:pt x="1487" y="1071"/>
                  <a:pt x="1487" y="1071"/>
                  <a:pt x="1487" y="1071"/>
                </a:cubicBezTo>
                <a:cubicBezTo>
                  <a:pt x="1520" y="1071"/>
                  <a:pt x="1546" y="1097"/>
                  <a:pt x="1546" y="1130"/>
                </a:cubicBezTo>
                <a:cubicBezTo>
                  <a:pt x="1546" y="1163"/>
                  <a:pt x="1520" y="1190"/>
                  <a:pt x="1487" y="1190"/>
                </a:cubicBezTo>
                <a:close/>
                <a:moveTo>
                  <a:pt x="1487" y="833"/>
                </a:moveTo>
                <a:cubicBezTo>
                  <a:pt x="1249" y="833"/>
                  <a:pt x="1249" y="833"/>
                  <a:pt x="1249" y="833"/>
                </a:cubicBezTo>
                <a:cubicBezTo>
                  <a:pt x="1216" y="833"/>
                  <a:pt x="1190" y="807"/>
                  <a:pt x="1190" y="773"/>
                </a:cubicBezTo>
                <a:cubicBezTo>
                  <a:pt x="1190" y="740"/>
                  <a:pt x="1216" y="714"/>
                  <a:pt x="1249" y="714"/>
                </a:cubicBezTo>
                <a:cubicBezTo>
                  <a:pt x="1487" y="714"/>
                  <a:pt x="1487" y="714"/>
                  <a:pt x="1487" y="714"/>
                </a:cubicBezTo>
                <a:cubicBezTo>
                  <a:pt x="1520" y="714"/>
                  <a:pt x="1546" y="740"/>
                  <a:pt x="1546" y="773"/>
                </a:cubicBezTo>
                <a:cubicBezTo>
                  <a:pt x="1546" y="807"/>
                  <a:pt x="1520" y="833"/>
                  <a:pt x="1487" y="833"/>
                </a:cubicBezTo>
                <a:close/>
                <a:moveTo>
                  <a:pt x="1487" y="833"/>
                </a:moveTo>
                <a:cubicBezTo>
                  <a:pt x="1487" y="833"/>
                  <a:pt x="1487" y="833"/>
                  <a:pt x="1487" y="833"/>
                </a:cubicBezTo>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51" name="PA-矩形 6">
            <a:extLst>
              <a:ext uri="{FF2B5EF4-FFF2-40B4-BE49-F238E27FC236}">
                <a16:creationId xmlns:a16="http://schemas.microsoft.com/office/drawing/2014/main" id="{04C85136-0864-48F4-88D9-866D961B368C}"/>
              </a:ext>
            </a:extLst>
          </p:cNvPr>
          <p:cNvSpPr>
            <a:spLocks noChangeArrowheads="1"/>
          </p:cNvSpPr>
          <p:nvPr>
            <p:custDataLst>
              <p:tags r:id="rId12"/>
            </p:custDataLst>
          </p:nvPr>
        </p:nvSpPr>
        <p:spPr bwMode="auto">
          <a:xfrm>
            <a:off x="6882252" y="3025229"/>
            <a:ext cx="1562414" cy="338422"/>
          </a:xfrm>
          <a:prstGeom prst="rect">
            <a:avLst/>
          </a:prstGeom>
          <a:noFill/>
          <a:ln w="9525">
            <a:noFill/>
            <a:miter lim="800000"/>
          </a:ln>
        </p:spPr>
        <p:txBody>
          <a:bodyPr wrap="square">
            <a:spAutoFit/>
          </a:bodyPr>
          <a:lstStyle/>
          <a:p>
            <a:pPr algn="ctr" defTabSz="1218682" eaLnBrk="0" hangingPunct="0"/>
            <a:r>
              <a:rPr lang="zh-CN" altLang="en-US" sz="1599" dirty="0">
                <a:solidFill>
                  <a:srgbClr val="595959"/>
                </a:solidFill>
                <a:latin typeface="+mn-lt"/>
                <a:ea typeface="+mn-ea"/>
                <a:cs typeface="+mn-ea"/>
                <a:sym typeface="+mn-lt"/>
              </a:rPr>
              <a:t>生产经营单位</a:t>
            </a:r>
          </a:p>
        </p:txBody>
      </p:sp>
      <p:sp>
        <p:nvSpPr>
          <p:cNvPr id="52" name="PA-右箭头 51">
            <a:extLst>
              <a:ext uri="{FF2B5EF4-FFF2-40B4-BE49-F238E27FC236}">
                <a16:creationId xmlns:a16="http://schemas.microsoft.com/office/drawing/2014/main" id="{0BE5B560-4F57-4110-9672-11A960BE02E4}"/>
              </a:ext>
            </a:extLst>
          </p:cNvPr>
          <p:cNvSpPr/>
          <p:nvPr>
            <p:custDataLst>
              <p:tags r:id="rId13"/>
            </p:custDataLst>
          </p:nvPr>
        </p:nvSpPr>
        <p:spPr bwMode="auto">
          <a:xfrm>
            <a:off x="8319902" y="2324180"/>
            <a:ext cx="1830067" cy="787634"/>
          </a:xfrm>
          <a:prstGeom prst="rightArrow">
            <a:avLst>
              <a:gd name="adj1" fmla="val 53978"/>
              <a:gd name="adj2" fmla="val 71284"/>
            </a:avLst>
          </a:prstGeom>
          <a:gradFill flip="none" rotWithShape="1">
            <a:gsLst>
              <a:gs pos="61000">
                <a:schemeClr val="dk1"/>
              </a:gs>
              <a:gs pos="0">
                <a:srgbClr val="5E5E5E"/>
              </a:gs>
              <a:gs pos="100000">
                <a:srgbClr val="323232"/>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53" name="PA-矩形 6">
            <a:extLst>
              <a:ext uri="{FF2B5EF4-FFF2-40B4-BE49-F238E27FC236}">
                <a16:creationId xmlns:a16="http://schemas.microsoft.com/office/drawing/2014/main" id="{47C24D28-C329-4762-B57F-77615A5D55CE}"/>
              </a:ext>
            </a:extLst>
          </p:cNvPr>
          <p:cNvSpPr>
            <a:spLocks noChangeArrowheads="1"/>
          </p:cNvSpPr>
          <p:nvPr>
            <p:custDataLst>
              <p:tags r:id="rId14"/>
            </p:custDataLst>
          </p:nvPr>
        </p:nvSpPr>
        <p:spPr bwMode="auto">
          <a:xfrm>
            <a:off x="8376558" y="2538530"/>
            <a:ext cx="2011415" cy="369332"/>
          </a:xfrm>
          <a:prstGeom prst="rect">
            <a:avLst/>
          </a:prstGeom>
          <a:noFill/>
          <a:ln w="9525">
            <a:noFill/>
            <a:miter lim="800000"/>
          </a:ln>
        </p:spPr>
        <p:txBody>
          <a:bodyPr wrap="square">
            <a:spAutoFit/>
          </a:bodyPr>
          <a:lstStyle/>
          <a:p>
            <a:pPr defTabSz="1218682" eaLnBrk="0" hangingPunct="0"/>
            <a:r>
              <a:rPr lang="zh-CN" altLang="en-US" sz="1800" dirty="0">
                <a:solidFill>
                  <a:schemeClr val="tx1">
                    <a:lumMod val="10000"/>
                  </a:schemeClr>
                </a:solidFill>
                <a:latin typeface="+mn-lt"/>
                <a:ea typeface="+mn-ea"/>
                <a:cs typeface="+mn-ea"/>
                <a:sym typeface="+mn-lt"/>
              </a:rPr>
              <a:t>签订劳动合同</a:t>
            </a:r>
          </a:p>
        </p:txBody>
      </p:sp>
      <p:pic>
        <p:nvPicPr>
          <p:cNvPr id="55" name="PA-图片 54">
            <a:extLst>
              <a:ext uri="{FF2B5EF4-FFF2-40B4-BE49-F238E27FC236}">
                <a16:creationId xmlns:a16="http://schemas.microsoft.com/office/drawing/2014/main" id="{306E0287-B3D4-4836-9F9E-19558CB448C0}"/>
              </a:ext>
            </a:extLst>
          </p:cNvPr>
          <p:cNvPicPr>
            <a:picLocks noChangeAspect="1"/>
          </p:cNvPicPr>
          <p:nvPr>
            <p:custDataLst>
              <p:tags r:id="rId15"/>
            </p:custDataLst>
          </p:nvPr>
        </p:nvPicPr>
        <p:blipFill>
          <a:blip r:embed="rId34" cstate="email">
            <a:extLst>
              <a:ext uri="{28A0092B-C50C-407E-A947-70E740481C1C}">
                <a14:useLocalDpi xmlns:a14="http://schemas.microsoft.com/office/drawing/2010/main"/>
              </a:ext>
            </a:extLst>
          </a:blip>
          <a:stretch>
            <a:fillRect/>
          </a:stretch>
        </p:blipFill>
        <p:spPr>
          <a:xfrm>
            <a:off x="10509968" y="1852476"/>
            <a:ext cx="922392" cy="1649125"/>
          </a:xfrm>
          <a:prstGeom prst="rect">
            <a:avLst/>
          </a:prstGeom>
        </p:spPr>
      </p:pic>
      <p:sp>
        <p:nvSpPr>
          <p:cNvPr id="56" name="PA-矩形 6">
            <a:extLst>
              <a:ext uri="{FF2B5EF4-FFF2-40B4-BE49-F238E27FC236}">
                <a16:creationId xmlns:a16="http://schemas.microsoft.com/office/drawing/2014/main" id="{58D0ABE9-CF33-4894-BADD-1BE7678D26DF}"/>
              </a:ext>
            </a:extLst>
          </p:cNvPr>
          <p:cNvSpPr>
            <a:spLocks noChangeArrowheads="1"/>
          </p:cNvSpPr>
          <p:nvPr>
            <p:custDataLst>
              <p:tags r:id="rId16"/>
            </p:custDataLst>
          </p:nvPr>
        </p:nvSpPr>
        <p:spPr bwMode="auto">
          <a:xfrm>
            <a:off x="10142793" y="3557284"/>
            <a:ext cx="1562414" cy="338422"/>
          </a:xfrm>
          <a:prstGeom prst="rect">
            <a:avLst/>
          </a:prstGeom>
          <a:noFill/>
          <a:ln w="9525">
            <a:noFill/>
            <a:miter lim="800000"/>
          </a:ln>
        </p:spPr>
        <p:txBody>
          <a:bodyPr wrap="square">
            <a:spAutoFit/>
          </a:bodyPr>
          <a:lstStyle/>
          <a:p>
            <a:pPr algn="ctr" defTabSz="1218682" eaLnBrk="0" hangingPunct="0"/>
            <a:r>
              <a:rPr lang="zh-CN" altLang="en-US" sz="1599" dirty="0">
                <a:solidFill>
                  <a:srgbClr val="595959"/>
                </a:solidFill>
                <a:latin typeface="+mn-lt"/>
                <a:ea typeface="+mn-ea"/>
                <a:cs typeface="+mn-ea"/>
                <a:sym typeface="+mn-lt"/>
              </a:rPr>
              <a:t>从业人员</a:t>
            </a:r>
          </a:p>
        </p:txBody>
      </p:sp>
      <p:sp>
        <p:nvSpPr>
          <p:cNvPr id="57" name="PA-矩形 1">
            <a:extLst>
              <a:ext uri="{FF2B5EF4-FFF2-40B4-BE49-F238E27FC236}">
                <a16:creationId xmlns:a16="http://schemas.microsoft.com/office/drawing/2014/main" id="{6C8D26F6-99BF-46A5-9AE7-6618C973B3E6}"/>
              </a:ext>
            </a:extLst>
          </p:cNvPr>
          <p:cNvSpPr>
            <a:spLocks noChangeArrowheads="1"/>
          </p:cNvSpPr>
          <p:nvPr>
            <p:custDataLst>
              <p:tags r:id="rId17"/>
            </p:custDataLst>
          </p:nvPr>
        </p:nvSpPr>
        <p:spPr bwMode="auto">
          <a:xfrm>
            <a:off x="7131634" y="3511428"/>
            <a:ext cx="3256340" cy="830673"/>
          </a:xfrm>
          <a:prstGeom prst="rect">
            <a:avLst/>
          </a:prstGeom>
        </p:spPr>
        <p:txBody>
          <a:bodyPr wrap="square">
            <a:spAutoFit/>
          </a:bodyPr>
          <a:lstStyle/>
          <a:p>
            <a:pPr marL="285636" indent="-285636" defTabSz="1218682">
              <a:buFont typeface="Wingdings" panose="05000000000000000000" pitchFamily="2" charset="2"/>
              <a:buChar char="l"/>
            </a:pPr>
            <a:r>
              <a:rPr lang="zh-CN" altLang="en-US" sz="1599" dirty="0">
                <a:solidFill>
                  <a:srgbClr val="404040"/>
                </a:solidFill>
                <a:latin typeface="+mn-lt"/>
                <a:ea typeface="+mn-ea"/>
                <a:cs typeface="+mn-ea"/>
                <a:sym typeface="+mn-lt"/>
              </a:rPr>
              <a:t>保障从业人员劳动安全</a:t>
            </a:r>
            <a:endParaRPr lang="en-US" altLang="zh-CN" sz="1599" dirty="0">
              <a:solidFill>
                <a:srgbClr val="404040"/>
              </a:solidFill>
              <a:latin typeface="+mn-lt"/>
              <a:ea typeface="+mn-ea"/>
              <a:cs typeface="+mn-ea"/>
              <a:sym typeface="+mn-lt"/>
            </a:endParaRPr>
          </a:p>
          <a:p>
            <a:pPr marL="285636" indent="-285636" defTabSz="1218682">
              <a:buFont typeface="Wingdings" panose="05000000000000000000" pitchFamily="2" charset="2"/>
              <a:buChar char="l"/>
            </a:pPr>
            <a:r>
              <a:rPr lang="zh-CN" altLang="en-US" sz="1599" dirty="0">
                <a:solidFill>
                  <a:srgbClr val="404040"/>
                </a:solidFill>
                <a:latin typeface="+mn-lt"/>
                <a:ea typeface="+mn-ea"/>
                <a:cs typeface="+mn-ea"/>
                <a:sym typeface="+mn-lt"/>
              </a:rPr>
              <a:t>防止职业危害的事项</a:t>
            </a:r>
            <a:endParaRPr lang="en-US" altLang="zh-CN" sz="1599" dirty="0">
              <a:solidFill>
                <a:srgbClr val="404040"/>
              </a:solidFill>
              <a:latin typeface="+mn-lt"/>
              <a:ea typeface="+mn-ea"/>
              <a:cs typeface="+mn-ea"/>
              <a:sym typeface="+mn-lt"/>
            </a:endParaRPr>
          </a:p>
          <a:p>
            <a:pPr marL="285636" indent="-285636" defTabSz="1218682">
              <a:buFont typeface="Wingdings" panose="05000000000000000000" pitchFamily="2" charset="2"/>
              <a:buChar char="l"/>
            </a:pPr>
            <a:r>
              <a:rPr lang="zh-CN" altLang="en-US" sz="1599" dirty="0">
                <a:solidFill>
                  <a:srgbClr val="404040"/>
                </a:solidFill>
                <a:latin typeface="+mn-lt"/>
                <a:ea typeface="+mn-ea"/>
                <a:cs typeface="+mn-ea"/>
                <a:sym typeface="+mn-lt"/>
              </a:rPr>
              <a:t>为从业人员办理工伤保险</a:t>
            </a:r>
          </a:p>
        </p:txBody>
      </p:sp>
      <p:sp>
        <p:nvSpPr>
          <p:cNvPr id="58" name="PA-矩形 13">
            <a:extLst>
              <a:ext uri="{FF2B5EF4-FFF2-40B4-BE49-F238E27FC236}">
                <a16:creationId xmlns:a16="http://schemas.microsoft.com/office/drawing/2014/main" id="{51DB398A-3A0C-4D0D-B1FD-9D6A6F4D227A}"/>
              </a:ext>
            </a:extLst>
          </p:cNvPr>
          <p:cNvSpPr>
            <a:spLocks noChangeArrowheads="1"/>
          </p:cNvSpPr>
          <p:nvPr>
            <p:custDataLst>
              <p:tags r:id="rId18"/>
            </p:custDataLst>
          </p:nvPr>
        </p:nvSpPr>
        <p:spPr bwMode="auto">
          <a:xfrm>
            <a:off x="7099740" y="4541737"/>
            <a:ext cx="2287806" cy="399981"/>
          </a:xfrm>
          <a:prstGeom prst="rect">
            <a:avLst/>
          </a:prstGeom>
          <a:noFill/>
          <a:ln w="9525">
            <a:noFill/>
            <a:miter lim="800000"/>
          </a:ln>
        </p:spPr>
        <p:txBody>
          <a:bodyPr wrap="none">
            <a:spAutoFit/>
          </a:bodyPr>
          <a:lstStyle/>
          <a:p>
            <a:pPr defTabSz="1218682" eaLnBrk="0" hangingPunct="0"/>
            <a:r>
              <a:rPr lang="zh-CN" altLang="en-US" sz="1999" b="1" dirty="0">
                <a:latin typeface="+mn-lt"/>
                <a:ea typeface="+mn-ea"/>
                <a:cs typeface="+mn-ea"/>
                <a:sym typeface="+mn-lt"/>
              </a:rPr>
              <a:t>不得签订生死合同</a:t>
            </a:r>
          </a:p>
        </p:txBody>
      </p:sp>
      <p:sp>
        <p:nvSpPr>
          <p:cNvPr id="59" name="PA-矩形 1">
            <a:extLst>
              <a:ext uri="{FF2B5EF4-FFF2-40B4-BE49-F238E27FC236}">
                <a16:creationId xmlns:a16="http://schemas.microsoft.com/office/drawing/2014/main" id="{97DA63CB-31F7-4945-A611-E451709500CC}"/>
              </a:ext>
            </a:extLst>
          </p:cNvPr>
          <p:cNvSpPr>
            <a:spLocks noChangeArrowheads="1"/>
          </p:cNvSpPr>
          <p:nvPr>
            <p:custDataLst>
              <p:tags r:id="rId19"/>
            </p:custDataLst>
          </p:nvPr>
        </p:nvSpPr>
        <p:spPr bwMode="auto">
          <a:xfrm>
            <a:off x="7131634" y="4931730"/>
            <a:ext cx="3571076" cy="830673"/>
          </a:xfrm>
          <a:prstGeom prst="rect">
            <a:avLst/>
          </a:prstGeom>
        </p:spPr>
        <p:txBody>
          <a:bodyPr wrap="square">
            <a:spAutoFit/>
          </a:bodyPr>
          <a:lstStyle/>
          <a:p>
            <a:pPr defTabSz="1218682"/>
            <a:r>
              <a:rPr lang="zh-CN" altLang="en-US" sz="1599" dirty="0">
                <a:solidFill>
                  <a:srgbClr val="404040"/>
                </a:solidFill>
                <a:latin typeface="+mn-lt"/>
                <a:ea typeface="+mn-ea"/>
                <a:cs typeface="+mn-ea"/>
                <a:sym typeface="+mn-lt"/>
              </a:rPr>
              <a:t>不得以任何形式与从业人员订立协议，免除或者减轻其对从业人员因生产安全事故伤亡依法应承担的责任。</a:t>
            </a:r>
          </a:p>
        </p:txBody>
      </p:sp>
      <p:sp>
        <p:nvSpPr>
          <p:cNvPr id="37" name="PA-文本框 16">
            <a:extLst>
              <a:ext uri="{FF2B5EF4-FFF2-40B4-BE49-F238E27FC236}">
                <a16:creationId xmlns:a16="http://schemas.microsoft.com/office/drawing/2014/main" id="{E75544E3-54A7-4017-BA9B-A48E3902A438}"/>
              </a:ext>
            </a:extLst>
          </p:cNvPr>
          <p:cNvSpPr txBox="1"/>
          <p:nvPr>
            <p:custDataLst>
              <p:tags r:id="rId20"/>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、中华人民共和国安全生产法</a:t>
            </a:r>
          </a:p>
        </p:txBody>
      </p:sp>
      <p:sp>
        <p:nvSpPr>
          <p:cNvPr id="38" name="PA-燕尾箭头 37">
            <a:extLst>
              <a:ext uri="{FF2B5EF4-FFF2-40B4-BE49-F238E27FC236}">
                <a16:creationId xmlns:a16="http://schemas.microsoft.com/office/drawing/2014/main" id="{5DE1CCD9-05B0-4EAC-AA5C-9C3472826A0E}"/>
              </a:ext>
            </a:extLst>
          </p:cNvPr>
          <p:cNvSpPr/>
          <p:nvPr>
            <p:custDataLst>
              <p:tags r:id="rId21"/>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338728834"/>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矩形 12">
            <a:extLst>
              <a:ext uri="{FF2B5EF4-FFF2-40B4-BE49-F238E27FC236}">
                <a16:creationId xmlns:a16="http://schemas.microsoft.com/office/drawing/2014/main" id="{8E848054-9F11-454A-8AC3-B69A05F8F818}"/>
              </a:ext>
            </a:extLst>
          </p:cNvPr>
          <p:cNvSpPr>
            <a:spLocks noChangeArrowheads="1"/>
          </p:cNvSpPr>
          <p:nvPr>
            <p:custDataLst>
              <p:tags r:id="rId2"/>
            </p:custDataLst>
          </p:nvPr>
        </p:nvSpPr>
        <p:spPr bwMode="auto">
          <a:xfrm>
            <a:off x="2613197" y="1277383"/>
            <a:ext cx="6655375" cy="399954"/>
          </a:xfrm>
          <a:prstGeom prst="rect">
            <a:avLst/>
          </a:prstGeom>
          <a:noFill/>
          <a:ln w="9525">
            <a:noFill/>
            <a:miter lim="800000"/>
          </a:ln>
        </p:spPr>
        <p:txBody>
          <a:bodyPr>
            <a:spAutoFit/>
          </a:bodyPr>
          <a:lstStyle/>
          <a:p>
            <a:pPr algn="ctr" defTabSz="1218682" eaLnBrk="0" hangingPunct="0"/>
            <a:r>
              <a:rPr lang="zh-CN" altLang="en-US" sz="1999" b="1" dirty="0">
                <a:solidFill>
                  <a:srgbClr val="2C2D34"/>
                </a:solidFill>
                <a:latin typeface="+mn-lt"/>
                <a:ea typeface="+mn-ea"/>
                <a:cs typeface="+mn-ea"/>
                <a:sym typeface="+mn-lt"/>
              </a:rPr>
              <a:t>十项权利</a:t>
            </a:r>
            <a:endParaRPr lang="en-US" altLang="zh-CN" sz="1999" b="1" dirty="0">
              <a:solidFill>
                <a:srgbClr val="2C2D34"/>
              </a:solidFill>
              <a:latin typeface="+mn-lt"/>
              <a:ea typeface="+mn-ea"/>
              <a:cs typeface="+mn-ea"/>
              <a:sym typeface="+mn-lt"/>
            </a:endParaRPr>
          </a:p>
        </p:txBody>
      </p:sp>
      <p:sp>
        <p:nvSpPr>
          <p:cNvPr id="3" name="PA-矩形 2">
            <a:extLst>
              <a:ext uri="{FF2B5EF4-FFF2-40B4-BE49-F238E27FC236}">
                <a16:creationId xmlns:a16="http://schemas.microsoft.com/office/drawing/2014/main" id="{33D41751-B26B-4DD0-A522-6E80C9EA046F}"/>
              </a:ext>
            </a:extLst>
          </p:cNvPr>
          <p:cNvSpPr/>
          <p:nvPr>
            <p:custDataLst>
              <p:tags r:id="rId3"/>
            </p:custDataLst>
          </p:nvPr>
        </p:nvSpPr>
        <p:spPr>
          <a:xfrm>
            <a:off x="1501550" y="1629013"/>
            <a:ext cx="8878668" cy="1134734"/>
          </a:xfrm>
          <a:prstGeom prst="rect">
            <a:avLst/>
          </a:prstGeom>
        </p:spPr>
        <p:txBody>
          <a:bodyPr wrap="square">
            <a:spAutoFit/>
          </a:bodyPr>
          <a:lstStyle/>
          <a:p>
            <a:pPr algn="ctr" defTabSz="1218682" eaLnBrk="0" hangingPunct="0">
              <a:lnSpc>
                <a:spcPct val="150000"/>
              </a:lnSpc>
            </a:pPr>
            <a:r>
              <a:rPr lang="zh-CN" altLang="en-US" sz="2399" dirty="0">
                <a:solidFill>
                  <a:srgbClr val="E94822"/>
                </a:solidFill>
                <a:latin typeface="+mn-lt"/>
                <a:ea typeface="+mn-ea"/>
                <a:cs typeface="+mn-ea"/>
                <a:sym typeface="+mn-lt"/>
              </a:rPr>
              <a:t>知情权、建议权、批评控告权、拒绝违章权、停止作业权、索赔权</a:t>
            </a:r>
          </a:p>
        </p:txBody>
      </p:sp>
      <p:pic>
        <p:nvPicPr>
          <p:cNvPr id="5" name="PA-图片 4">
            <a:extLst>
              <a:ext uri="{FF2B5EF4-FFF2-40B4-BE49-F238E27FC236}">
                <a16:creationId xmlns:a16="http://schemas.microsoft.com/office/drawing/2014/main" id="{0FE81267-F4AB-450C-A50F-8652F450ACD9}"/>
              </a:ext>
            </a:extLst>
          </p:cNvPr>
          <p:cNvPicPr>
            <a:picLocks noChangeAspect="1"/>
          </p:cNvPicPr>
          <p:nvPr>
            <p:custDataLst>
              <p:tags r:id="rId4"/>
            </p:custDataLst>
          </p:nvPr>
        </p:nvPicPr>
        <p:blipFill>
          <a:blip r:embed="rId28" cstate="email">
            <a:extLst>
              <a:ext uri="{28A0092B-C50C-407E-A947-70E740481C1C}">
                <a14:useLocalDpi xmlns:a14="http://schemas.microsoft.com/office/drawing/2010/main"/>
              </a:ext>
            </a:extLst>
          </a:blip>
          <a:stretch>
            <a:fillRect/>
          </a:stretch>
        </p:blipFill>
        <p:spPr>
          <a:xfrm>
            <a:off x="5235842" y="3123692"/>
            <a:ext cx="1486846" cy="2379563"/>
          </a:xfrm>
          <a:prstGeom prst="rect">
            <a:avLst/>
          </a:prstGeom>
        </p:spPr>
      </p:pic>
      <p:sp>
        <p:nvSpPr>
          <p:cNvPr id="6" name="PA-同心圆 5">
            <a:extLst>
              <a:ext uri="{FF2B5EF4-FFF2-40B4-BE49-F238E27FC236}">
                <a16:creationId xmlns:a16="http://schemas.microsoft.com/office/drawing/2014/main" id="{463B54F5-1003-4721-92AE-1B2AB601CC1D}"/>
              </a:ext>
            </a:extLst>
          </p:cNvPr>
          <p:cNvSpPr/>
          <p:nvPr>
            <p:custDataLst>
              <p:tags r:id="rId5"/>
            </p:custDataLst>
          </p:nvPr>
        </p:nvSpPr>
        <p:spPr bwMode="auto">
          <a:xfrm>
            <a:off x="4315345" y="2720750"/>
            <a:ext cx="3185446" cy="3185446"/>
          </a:xfrm>
          <a:prstGeom prst="donut">
            <a:avLst>
              <a:gd name="adj" fmla="val 8700"/>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7" name="PA-椭圆 8">
            <a:extLst>
              <a:ext uri="{FF2B5EF4-FFF2-40B4-BE49-F238E27FC236}">
                <a16:creationId xmlns:a16="http://schemas.microsoft.com/office/drawing/2014/main" id="{597656DC-BB3D-40E1-809A-86EE0BF57C20}"/>
              </a:ext>
            </a:extLst>
          </p:cNvPr>
          <p:cNvSpPr>
            <a:spLocks noChangeArrowheads="1"/>
          </p:cNvSpPr>
          <p:nvPr>
            <p:custDataLst>
              <p:tags r:id="rId6"/>
            </p:custDataLst>
          </p:nvPr>
        </p:nvSpPr>
        <p:spPr bwMode="auto">
          <a:xfrm>
            <a:off x="3787592" y="2768061"/>
            <a:ext cx="566135" cy="567776"/>
          </a:xfrm>
          <a:prstGeom prst="ellipse">
            <a:avLst/>
          </a:prstGeom>
          <a:solidFill>
            <a:schemeClr val="accent4"/>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1</a:t>
            </a:r>
            <a:endParaRPr lang="zh-CN" altLang="en-US" sz="2399" dirty="0">
              <a:solidFill>
                <a:srgbClr val="F0F0F0"/>
              </a:solidFill>
              <a:latin typeface="+mn-lt"/>
              <a:ea typeface="+mn-ea"/>
              <a:cs typeface="+mn-ea"/>
              <a:sym typeface="+mn-lt"/>
            </a:endParaRPr>
          </a:p>
        </p:txBody>
      </p:sp>
      <p:sp>
        <p:nvSpPr>
          <p:cNvPr id="30" name="PA-椭圆 10">
            <a:extLst>
              <a:ext uri="{FF2B5EF4-FFF2-40B4-BE49-F238E27FC236}">
                <a16:creationId xmlns:a16="http://schemas.microsoft.com/office/drawing/2014/main" id="{FB5E85DC-ABC8-4FD8-BB9C-3B1814D8D93E}"/>
              </a:ext>
            </a:extLst>
          </p:cNvPr>
          <p:cNvSpPr>
            <a:spLocks noChangeArrowheads="1"/>
          </p:cNvSpPr>
          <p:nvPr>
            <p:custDataLst>
              <p:tags r:id="rId7"/>
            </p:custDataLst>
          </p:nvPr>
        </p:nvSpPr>
        <p:spPr bwMode="auto">
          <a:xfrm>
            <a:off x="3536529" y="3958667"/>
            <a:ext cx="566135" cy="567776"/>
          </a:xfrm>
          <a:prstGeom prst="ellipse">
            <a:avLst/>
          </a:prstGeom>
          <a:solidFill>
            <a:schemeClr val="accent4"/>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2</a:t>
            </a:r>
            <a:endParaRPr lang="zh-CN" altLang="en-US" sz="2399" dirty="0">
              <a:solidFill>
                <a:srgbClr val="F0F0F0"/>
              </a:solidFill>
              <a:latin typeface="+mn-lt"/>
              <a:ea typeface="+mn-ea"/>
              <a:cs typeface="+mn-ea"/>
              <a:sym typeface="+mn-lt"/>
            </a:endParaRPr>
          </a:p>
        </p:txBody>
      </p:sp>
      <p:sp>
        <p:nvSpPr>
          <p:cNvPr id="33" name="PA-椭圆 9">
            <a:extLst>
              <a:ext uri="{FF2B5EF4-FFF2-40B4-BE49-F238E27FC236}">
                <a16:creationId xmlns:a16="http://schemas.microsoft.com/office/drawing/2014/main" id="{00715446-AB31-490B-9559-B783AD759FC4}"/>
              </a:ext>
            </a:extLst>
          </p:cNvPr>
          <p:cNvSpPr>
            <a:spLocks noChangeArrowheads="1"/>
          </p:cNvSpPr>
          <p:nvPr>
            <p:custDataLst>
              <p:tags r:id="rId8"/>
            </p:custDataLst>
          </p:nvPr>
        </p:nvSpPr>
        <p:spPr bwMode="auto">
          <a:xfrm>
            <a:off x="3787592" y="5147375"/>
            <a:ext cx="566135" cy="567776"/>
          </a:xfrm>
          <a:prstGeom prst="ellipse">
            <a:avLst/>
          </a:prstGeom>
          <a:solidFill>
            <a:schemeClr val="accent4"/>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3</a:t>
            </a:r>
            <a:endParaRPr lang="zh-CN" altLang="en-US" sz="2399" dirty="0">
              <a:solidFill>
                <a:srgbClr val="F0F0F0"/>
              </a:solidFill>
              <a:latin typeface="+mn-lt"/>
              <a:ea typeface="+mn-ea"/>
              <a:cs typeface="+mn-ea"/>
              <a:sym typeface="+mn-lt"/>
            </a:endParaRPr>
          </a:p>
        </p:txBody>
      </p:sp>
      <p:sp>
        <p:nvSpPr>
          <p:cNvPr id="36" name="PA-椭圆 11">
            <a:extLst>
              <a:ext uri="{FF2B5EF4-FFF2-40B4-BE49-F238E27FC236}">
                <a16:creationId xmlns:a16="http://schemas.microsoft.com/office/drawing/2014/main" id="{55B7F37E-AF04-4C3B-923C-E80E466D42B2}"/>
              </a:ext>
            </a:extLst>
          </p:cNvPr>
          <p:cNvSpPr>
            <a:spLocks noChangeArrowheads="1"/>
          </p:cNvSpPr>
          <p:nvPr>
            <p:custDataLst>
              <p:tags r:id="rId9"/>
            </p:custDataLst>
          </p:nvPr>
        </p:nvSpPr>
        <p:spPr bwMode="auto">
          <a:xfrm>
            <a:off x="7376841" y="2768061"/>
            <a:ext cx="566135" cy="567776"/>
          </a:xfrm>
          <a:prstGeom prst="ellipse">
            <a:avLst/>
          </a:prstGeom>
          <a:solidFill>
            <a:srgbClr val="F9842B"/>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4</a:t>
            </a:r>
            <a:endParaRPr lang="zh-CN" altLang="en-US" sz="2399" dirty="0">
              <a:solidFill>
                <a:srgbClr val="F0F0F0"/>
              </a:solidFill>
              <a:latin typeface="+mn-lt"/>
              <a:ea typeface="+mn-ea"/>
              <a:cs typeface="+mn-ea"/>
              <a:sym typeface="+mn-lt"/>
            </a:endParaRPr>
          </a:p>
        </p:txBody>
      </p:sp>
      <p:sp>
        <p:nvSpPr>
          <p:cNvPr id="39" name="PA-椭圆 13">
            <a:extLst>
              <a:ext uri="{FF2B5EF4-FFF2-40B4-BE49-F238E27FC236}">
                <a16:creationId xmlns:a16="http://schemas.microsoft.com/office/drawing/2014/main" id="{269454DE-95E0-4D3B-A3E1-5568716EA4D3}"/>
              </a:ext>
            </a:extLst>
          </p:cNvPr>
          <p:cNvSpPr>
            <a:spLocks noChangeArrowheads="1"/>
          </p:cNvSpPr>
          <p:nvPr>
            <p:custDataLst>
              <p:tags r:id="rId10"/>
            </p:custDataLst>
          </p:nvPr>
        </p:nvSpPr>
        <p:spPr bwMode="auto">
          <a:xfrm>
            <a:off x="7767146" y="3958667"/>
            <a:ext cx="566135" cy="567776"/>
          </a:xfrm>
          <a:prstGeom prst="ellipse">
            <a:avLst/>
          </a:prstGeom>
          <a:solidFill>
            <a:srgbClr val="F9842B"/>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5</a:t>
            </a:r>
            <a:endParaRPr lang="zh-CN" altLang="en-US" sz="2399" dirty="0">
              <a:solidFill>
                <a:srgbClr val="F0F0F0"/>
              </a:solidFill>
              <a:latin typeface="+mn-lt"/>
              <a:ea typeface="+mn-ea"/>
              <a:cs typeface="+mn-ea"/>
              <a:sym typeface="+mn-lt"/>
            </a:endParaRPr>
          </a:p>
        </p:txBody>
      </p:sp>
      <p:sp>
        <p:nvSpPr>
          <p:cNvPr id="42" name="PA-椭圆 12">
            <a:extLst>
              <a:ext uri="{FF2B5EF4-FFF2-40B4-BE49-F238E27FC236}">
                <a16:creationId xmlns:a16="http://schemas.microsoft.com/office/drawing/2014/main" id="{E6FB917D-5D91-4F70-B001-4E5A3258D0A0}"/>
              </a:ext>
            </a:extLst>
          </p:cNvPr>
          <p:cNvSpPr>
            <a:spLocks noChangeArrowheads="1"/>
          </p:cNvSpPr>
          <p:nvPr>
            <p:custDataLst>
              <p:tags r:id="rId11"/>
            </p:custDataLst>
          </p:nvPr>
        </p:nvSpPr>
        <p:spPr bwMode="auto">
          <a:xfrm>
            <a:off x="7376841" y="5147375"/>
            <a:ext cx="566135" cy="567776"/>
          </a:xfrm>
          <a:prstGeom prst="ellipse">
            <a:avLst/>
          </a:prstGeom>
          <a:solidFill>
            <a:srgbClr val="F9842B"/>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prstTxWarp prst="textNoShape">
              <a:avLst/>
            </a:prstTxWarp>
          </a:bodyPr>
          <a:lstStyle/>
          <a:p>
            <a:pPr algn="ctr" defTabSz="1218682"/>
            <a:r>
              <a:rPr lang="en-US" altLang="zh-CN" sz="2399" dirty="0">
                <a:solidFill>
                  <a:srgbClr val="F0F0F0"/>
                </a:solidFill>
                <a:latin typeface="+mn-lt"/>
                <a:ea typeface="+mn-ea"/>
                <a:cs typeface="+mn-ea"/>
                <a:sym typeface="+mn-lt"/>
              </a:rPr>
              <a:t>6</a:t>
            </a:r>
            <a:endParaRPr lang="zh-CN" altLang="en-US" sz="2399" dirty="0">
              <a:solidFill>
                <a:srgbClr val="F0F0F0"/>
              </a:solidFill>
              <a:latin typeface="+mn-lt"/>
              <a:ea typeface="+mn-ea"/>
              <a:cs typeface="+mn-ea"/>
              <a:sym typeface="+mn-lt"/>
            </a:endParaRPr>
          </a:p>
        </p:txBody>
      </p:sp>
      <p:sp>
        <p:nvSpPr>
          <p:cNvPr id="44" name="PA-矩形 43">
            <a:extLst>
              <a:ext uri="{FF2B5EF4-FFF2-40B4-BE49-F238E27FC236}">
                <a16:creationId xmlns:a16="http://schemas.microsoft.com/office/drawing/2014/main" id="{3EFB7851-6B7E-4D61-8230-4EA9FC748869}"/>
              </a:ext>
            </a:extLst>
          </p:cNvPr>
          <p:cNvSpPr/>
          <p:nvPr>
            <p:custDataLst>
              <p:tags r:id="rId12"/>
            </p:custDataLst>
          </p:nvPr>
        </p:nvSpPr>
        <p:spPr>
          <a:xfrm>
            <a:off x="826677" y="2891062"/>
            <a:ext cx="2958009" cy="830673"/>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了解其作业场所和工作岗位存在的危险因素、防范措施及事故应急措施</a:t>
            </a:r>
          </a:p>
        </p:txBody>
      </p:sp>
      <p:sp>
        <p:nvSpPr>
          <p:cNvPr id="45" name="PA-矩形 44">
            <a:extLst>
              <a:ext uri="{FF2B5EF4-FFF2-40B4-BE49-F238E27FC236}">
                <a16:creationId xmlns:a16="http://schemas.microsoft.com/office/drawing/2014/main" id="{08D592C7-1F10-477F-A2BD-BE9FBDEEF320}"/>
              </a:ext>
            </a:extLst>
          </p:cNvPr>
          <p:cNvSpPr/>
          <p:nvPr>
            <p:custDataLst>
              <p:tags r:id="rId13"/>
            </p:custDataLst>
          </p:nvPr>
        </p:nvSpPr>
        <p:spPr>
          <a:xfrm>
            <a:off x="869646" y="4211165"/>
            <a:ext cx="2540217" cy="584547"/>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对本单位的安全生产工作提出建议</a:t>
            </a:r>
          </a:p>
        </p:txBody>
      </p:sp>
      <p:sp>
        <p:nvSpPr>
          <p:cNvPr id="46" name="PA-矩形 45">
            <a:extLst>
              <a:ext uri="{FF2B5EF4-FFF2-40B4-BE49-F238E27FC236}">
                <a16:creationId xmlns:a16="http://schemas.microsoft.com/office/drawing/2014/main" id="{5E8B7283-3416-42E2-AAE5-CD5057B9E70F}"/>
              </a:ext>
            </a:extLst>
          </p:cNvPr>
          <p:cNvSpPr/>
          <p:nvPr>
            <p:custDataLst>
              <p:tags r:id="rId14"/>
            </p:custDataLst>
          </p:nvPr>
        </p:nvSpPr>
        <p:spPr>
          <a:xfrm>
            <a:off x="836773" y="5320881"/>
            <a:ext cx="2859842" cy="830673"/>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因生产安全事故受到损害的，除享有工伤社会保险外，有权向本单位提出赔偿要求</a:t>
            </a:r>
          </a:p>
        </p:txBody>
      </p:sp>
      <p:sp>
        <p:nvSpPr>
          <p:cNvPr id="47" name="PA-矩形 46">
            <a:extLst>
              <a:ext uri="{FF2B5EF4-FFF2-40B4-BE49-F238E27FC236}">
                <a16:creationId xmlns:a16="http://schemas.microsoft.com/office/drawing/2014/main" id="{6C4DD9BD-D7E4-4E10-B806-B97BFF265C85}"/>
              </a:ext>
            </a:extLst>
          </p:cNvPr>
          <p:cNvSpPr/>
          <p:nvPr>
            <p:custDataLst>
              <p:tags r:id="rId15"/>
            </p:custDataLst>
          </p:nvPr>
        </p:nvSpPr>
        <p:spPr>
          <a:xfrm>
            <a:off x="8082083" y="2923478"/>
            <a:ext cx="3273146" cy="584547"/>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对本单位安全生产工作中存在的问题提出批评、检举、控告</a:t>
            </a:r>
          </a:p>
        </p:txBody>
      </p:sp>
      <p:sp>
        <p:nvSpPr>
          <p:cNvPr id="48" name="PA-矩形 47">
            <a:extLst>
              <a:ext uri="{FF2B5EF4-FFF2-40B4-BE49-F238E27FC236}">
                <a16:creationId xmlns:a16="http://schemas.microsoft.com/office/drawing/2014/main" id="{FFCA166E-A207-4092-9212-DE4FBB1225FF}"/>
              </a:ext>
            </a:extLst>
          </p:cNvPr>
          <p:cNvSpPr/>
          <p:nvPr>
            <p:custDataLst>
              <p:tags r:id="rId16"/>
            </p:custDataLst>
          </p:nvPr>
        </p:nvSpPr>
        <p:spPr>
          <a:xfrm>
            <a:off x="8356366" y="4146869"/>
            <a:ext cx="2695921" cy="584547"/>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有权拒绝违章指挥和强令冒险作业</a:t>
            </a:r>
          </a:p>
        </p:txBody>
      </p:sp>
      <p:sp>
        <p:nvSpPr>
          <p:cNvPr id="49" name="PA-矩形 48">
            <a:extLst>
              <a:ext uri="{FF2B5EF4-FFF2-40B4-BE49-F238E27FC236}">
                <a16:creationId xmlns:a16="http://schemas.microsoft.com/office/drawing/2014/main" id="{DF172708-128C-4134-A956-92977BC78082}"/>
              </a:ext>
            </a:extLst>
          </p:cNvPr>
          <p:cNvSpPr/>
          <p:nvPr>
            <p:custDataLst>
              <p:tags r:id="rId17"/>
            </p:custDataLst>
          </p:nvPr>
        </p:nvSpPr>
        <p:spPr>
          <a:xfrm>
            <a:off x="8082083" y="5350000"/>
            <a:ext cx="3273146" cy="830673"/>
          </a:xfrm>
          <a:prstGeom prst="rect">
            <a:avLst/>
          </a:prstGeom>
          <a:noFill/>
        </p:spPr>
        <p:txBody>
          <a:bodyPr wrap="square" rtlCol="0">
            <a:spAutoFit/>
          </a:bodyPr>
          <a:lstStyle/>
          <a:p>
            <a:pPr algn="just" defTabSz="1218682"/>
            <a:r>
              <a:rPr lang="zh-CN" altLang="en-US" sz="1599" dirty="0">
                <a:solidFill>
                  <a:schemeClr val="tx1">
                    <a:lumMod val="10000"/>
                  </a:schemeClr>
                </a:solidFill>
                <a:latin typeface="+mn-lt"/>
                <a:ea typeface="+mn-ea"/>
                <a:cs typeface="+mn-ea"/>
                <a:sym typeface="+mn-lt"/>
              </a:rPr>
              <a:t>发现直接危及人身安全的紧急情况时，有权停止作业或者在采取可能的应急措施后撤离作业场所</a:t>
            </a:r>
          </a:p>
        </p:txBody>
      </p:sp>
      <p:sp>
        <p:nvSpPr>
          <p:cNvPr id="50" name="PA-文本框 49">
            <a:extLst>
              <a:ext uri="{FF2B5EF4-FFF2-40B4-BE49-F238E27FC236}">
                <a16:creationId xmlns:a16="http://schemas.microsoft.com/office/drawing/2014/main" id="{89CC1BCA-6DA0-4F85-9FBF-62BECCB5AC73}"/>
              </a:ext>
            </a:extLst>
          </p:cNvPr>
          <p:cNvSpPr txBox="1"/>
          <p:nvPr>
            <p:custDataLst>
              <p:tags r:id="rId18"/>
            </p:custDataLst>
          </p:nvPr>
        </p:nvSpPr>
        <p:spPr>
          <a:xfrm>
            <a:off x="2989925" y="2575582"/>
            <a:ext cx="814647" cy="338426"/>
          </a:xfrm>
          <a:prstGeom prst="rect">
            <a:avLst/>
          </a:prstGeom>
          <a:noFill/>
        </p:spPr>
        <p:txBody>
          <a:bodyPr wrap="none" rtlCol="0">
            <a:spAutoFit/>
          </a:bodyPr>
          <a:lstStyle/>
          <a:p>
            <a:pPr algn="r" defTabSz="1218682"/>
            <a:r>
              <a:rPr lang="zh-CN" altLang="en-US" sz="1599" b="1" dirty="0">
                <a:solidFill>
                  <a:schemeClr val="tx1">
                    <a:lumMod val="10000"/>
                  </a:schemeClr>
                </a:solidFill>
                <a:latin typeface="+mn-lt"/>
                <a:ea typeface="+mn-ea"/>
                <a:cs typeface="+mn-ea"/>
                <a:sym typeface="+mn-lt"/>
              </a:rPr>
              <a:t>知情权</a:t>
            </a:r>
          </a:p>
        </p:txBody>
      </p:sp>
      <p:sp>
        <p:nvSpPr>
          <p:cNvPr id="51" name="PA-文本框 50">
            <a:extLst>
              <a:ext uri="{FF2B5EF4-FFF2-40B4-BE49-F238E27FC236}">
                <a16:creationId xmlns:a16="http://schemas.microsoft.com/office/drawing/2014/main" id="{09C29D31-9539-4CFA-965C-83EA4FD92244}"/>
              </a:ext>
            </a:extLst>
          </p:cNvPr>
          <p:cNvSpPr txBox="1"/>
          <p:nvPr>
            <p:custDataLst>
              <p:tags r:id="rId19"/>
            </p:custDataLst>
          </p:nvPr>
        </p:nvSpPr>
        <p:spPr>
          <a:xfrm>
            <a:off x="2762758" y="3852348"/>
            <a:ext cx="814647" cy="338426"/>
          </a:xfrm>
          <a:prstGeom prst="rect">
            <a:avLst/>
          </a:prstGeom>
          <a:noFill/>
        </p:spPr>
        <p:txBody>
          <a:bodyPr wrap="none" rtlCol="0">
            <a:spAutoFit/>
          </a:bodyPr>
          <a:lstStyle/>
          <a:p>
            <a:pPr algn="r" defTabSz="1218682"/>
            <a:r>
              <a:rPr lang="zh-CN" altLang="en-US" sz="1599" b="1" dirty="0">
                <a:solidFill>
                  <a:schemeClr val="tx1">
                    <a:lumMod val="10000"/>
                  </a:schemeClr>
                </a:solidFill>
                <a:latin typeface="+mn-lt"/>
                <a:ea typeface="+mn-ea"/>
                <a:cs typeface="+mn-ea"/>
                <a:sym typeface="+mn-lt"/>
              </a:rPr>
              <a:t>建议权</a:t>
            </a:r>
          </a:p>
        </p:txBody>
      </p:sp>
      <p:sp>
        <p:nvSpPr>
          <p:cNvPr id="52" name="PA-文本框 51">
            <a:extLst>
              <a:ext uri="{FF2B5EF4-FFF2-40B4-BE49-F238E27FC236}">
                <a16:creationId xmlns:a16="http://schemas.microsoft.com/office/drawing/2014/main" id="{5D745173-1BFD-4A6C-B1D0-34E8E534524C}"/>
              </a:ext>
            </a:extLst>
          </p:cNvPr>
          <p:cNvSpPr txBox="1"/>
          <p:nvPr>
            <p:custDataLst>
              <p:tags r:id="rId20"/>
            </p:custDataLst>
          </p:nvPr>
        </p:nvSpPr>
        <p:spPr>
          <a:xfrm>
            <a:off x="2730720" y="5071204"/>
            <a:ext cx="814647" cy="338426"/>
          </a:xfrm>
          <a:prstGeom prst="rect">
            <a:avLst/>
          </a:prstGeom>
          <a:noFill/>
        </p:spPr>
        <p:txBody>
          <a:bodyPr wrap="none" rtlCol="0">
            <a:spAutoFit/>
          </a:bodyPr>
          <a:lstStyle/>
          <a:p>
            <a:pPr algn="r" defTabSz="1218682"/>
            <a:r>
              <a:rPr lang="zh-CN" altLang="en-US" sz="1599" b="1" dirty="0">
                <a:solidFill>
                  <a:schemeClr val="tx1">
                    <a:lumMod val="10000"/>
                  </a:schemeClr>
                </a:solidFill>
                <a:latin typeface="+mn-lt"/>
                <a:ea typeface="+mn-ea"/>
                <a:cs typeface="+mn-ea"/>
                <a:sym typeface="+mn-lt"/>
              </a:rPr>
              <a:t>索赔权</a:t>
            </a:r>
          </a:p>
        </p:txBody>
      </p:sp>
      <p:sp>
        <p:nvSpPr>
          <p:cNvPr id="53" name="PA-文本框 52">
            <a:extLst>
              <a:ext uri="{FF2B5EF4-FFF2-40B4-BE49-F238E27FC236}">
                <a16:creationId xmlns:a16="http://schemas.microsoft.com/office/drawing/2014/main" id="{EBB01776-AB95-494F-BE82-4078386EAC27}"/>
              </a:ext>
            </a:extLst>
          </p:cNvPr>
          <p:cNvSpPr txBox="1"/>
          <p:nvPr>
            <p:custDataLst>
              <p:tags r:id="rId21"/>
            </p:custDataLst>
          </p:nvPr>
        </p:nvSpPr>
        <p:spPr>
          <a:xfrm>
            <a:off x="8082082" y="2585055"/>
            <a:ext cx="1234633" cy="338426"/>
          </a:xfrm>
          <a:prstGeom prst="rect">
            <a:avLst/>
          </a:prstGeom>
          <a:noFill/>
        </p:spPr>
        <p:txBody>
          <a:bodyPr wrap="none" rtlCol="0">
            <a:spAutoFit/>
          </a:bodyPr>
          <a:lstStyle/>
          <a:p>
            <a:pPr defTabSz="1218682"/>
            <a:r>
              <a:rPr lang="zh-CN" altLang="en-US" sz="1599" b="1" dirty="0">
                <a:solidFill>
                  <a:schemeClr val="tx1">
                    <a:lumMod val="10000"/>
                  </a:schemeClr>
                </a:solidFill>
                <a:latin typeface="+mn-lt"/>
                <a:ea typeface="+mn-ea"/>
                <a:cs typeface="+mn-ea"/>
                <a:sym typeface="+mn-lt"/>
              </a:rPr>
              <a:t>批评控告权</a:t>
            </a:r>
          </a:p>
        </p:txBody>
      </p:sp>
      <p:sp>
        <p:nvSpPr>
          <p:cNvPr id="54" name="PA-文本框 53">
            <a:extLst>
              <a:ext uri="{FF2B5EF4-FFF2-40B4-BE49-F238E27FC236}">
                <a16:creationId xmlns:a16="http://schemas.microsoft.com/office/drawing/2014/main" id="{226AB447-2FC3-41FE-95AD-81473601B5DB}"/>
              </a:ext>
            </a:extLst>
          </p:cNvPr>
          <p:cNvSpPr txBox="1"/>
          <p:nvPr>
            <p:custDataLst>
              <p:tags r:id="rId22"/>
            </p:custDataLst>
          </p:nvPr>
        </p:nvSpPr>
        <p:spPr>
          <a:xfrm>
            <a:off x="8393923" y="3850714"/>
            <a:ext cx="1234633" cy="338426"/>
          </a:xfrm>
          <a:prstGeom prst="rect">
            <a:avLst/>
          </a:prstGeom>
          <a:noFill/>
        </p:spPr>
        <p:txBody>
          <a:bodyPr wrap="none" rtlCol="0">
            <a:spAutoFit/>
          </a:bodyPr>
          <a:lstStyle/>
          <a:p>
            <a:pPr defTabSz="1218682"/>
            <a:r>
              <a:rPr lang="zh-CN" altLang="en-US" sz="1599" b="1" dirty="0">
                <a:solidFill>
                  <a:schemeClr val="tx1">
                    <a:lumMod val="10000"/>
                  </a:schemeClr>
                </a:solidFill>
                <a:latin typeface="+mn-lt"/>
                <a:ea typeface="+mn-ea"/>
                <a:cs typeface="+mn-ea"/>
                <a:sym typeface="+mn-lt"/>
              </a:rPr>
              <a:t>拒绝违章权</a:t>
            </a:r>
          </a:p>
        </p:txBody>
      </p:sp>
      <p:sp>
        <p:nvSpPr>
          <p:cNvPr id="55" name="PA-文本框 54">
            <a:extLst>
              <a:ext uri="{FF2B5EF4-FFF2-40B4-BE49-F238E27FC236}">
                <a16:creationId xmlns:a16="http://schemas.microsoft.com/office/drawing/2014/main" id="{CCBEB4EB-98EE-4269-A9E5-4CF3F5123C81}"/>
              </a:ext>
            </a:extLst>
          </p:cNvPr>
          <p:cNvSpPr txBox="1"/>
          <p:nvPr>
            <p:custDataLst>
              <p:tags r:id="rId23"/>
            </p:custDataLst>
          </p:nvPr>
        </p:nvSpPr>
        <p:spPr>
          <a:xfrm>
            <a:off x="8123009" y="5067499"/>
            <a:ext cx="1234633" cy="338426"/>
          </a:xfrm>
          <a:prstGeom prst="rect">
            <a:avLst/>
          </a:prstGeom>
          <a:noFill/>
        </p:spPr>
        <p:txBody>
          <a:bodyPr wrap="none" rtlCol="0">
            <a:spAutoFit/>
          </a:bodyPr>
          <a:lstStyle/>
          <a:p>
            <a:pPr defTabSz="1218682"/>
            <a:r>
              <a:rPr lang="zh-CN" altLang="en-US" sz="1599" b="1" dirty="0">
                <a:solidFill>
                  <a:schemeClr val="tx1">
                    <a:lumMod val="10000"/>
                  </a:schemeClr>
                </a:solidFill>
                <a:latin typeface="+mn-lt"/>
                <a:ea typeface="+mn-ea"/>
                <a:cs typeface="+mn-ea"/>
                <a:sym typeface="+mn-lt"/>
              </a:rPr>
              <a:t>停止作业权</a:t>
            </a:r>
          </a:p>
        </p:txBody>
      </p:sp>
      <p:sp>
        <p:nvSpPr>
          <p:cNvPr id="28" name="PA-文本框 16">
            <a:extLst>
              <a:ext uri="{FF2B5EF4-FFF2-40B4-BE49-F238E27FC236}">
                <a16:creationId xmlns:a16="http://schemas.microsoft.com/office/drawing/2014/main" id="{DD5A890D-A5EE-4BA2-B320-4A4B91616768}"/>
              </a:ext>
            </a:extLst>
          </p:cNvPr>
          <p:cNvSpPr txBox="1"/>
          <p:nvPr>
            <p:custDataLst>
              <p:tags r:id="rId24"/>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、中华人民共和国安全生产法</a:t>
            </a:r>
          </a:p>
        </p:txBody>
      </p:sp>
      <p:sp>
        <p:nvSpPr>
          <p:cNvPr id="29" name="PA-燕尾箭头 28">
            <a:extLst>
              <a:ext uri="{FF2B5EF4-FFF2-40B4-BE49-F238E27FC236}">
                <a16:creationId xmlns:a16="http://schemas.microsoft.com/office/drawing/2014/main" id="{1D0A27FF-ABB0-435F-A0B7-C0961EBABB7D}"/>
              </a:ext>
            </a:extLst>
          </p:cNvPr>
          <p:cNvSpPr/>
          <p:nvPr>
            <p:custDataLst>
              <p:tags r:id="rId25"/>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826590514"/>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矩形 4">
            <a:extLst>
              <a:ext uri="{FF2B5EF4-FFF2-40B4-BE49-F238E27FC236}">
                <a16:creationId xmlns:a16="http://schemas.microsoft.com/office/drawing/2014/main" id="{4706EFFB-6CA6-4130-BB7D-083E0E80F38C}"/>
              </a:ext>
            </a:extLst>
          </p:cNvPr>
          <p:cNvSpPr>
            <a:spLocks noChangeArrowheads="1"/>
          </p:cNvSpPr>
          <p:nvPr>
            <p:custDataLst>
              <p:tags r:id="rId2"/>
            </p:custDataLst>
          </p:nvPr>
        </p:nvSpPr>
        <p:spPr bwMode="auto">
          <a:xfrm>
            <a:off x="1019165" y="3274066"/>
            <a:ext cx="10115427" cy="3000821"/>
          </a:xfrm>
          <a:prstGeom prst="rect">
            <a:avLst/>
          </a:prstGeom>
          <a:noFill/>
          <a:ln w="9525">
            <a:noFill/>
            <a:miter lim="800000"/>
          </a:ln>
        </p:spPr>
        <p:txBody>
          <a:bodyPr wrap="square">
            <a:spAutoFit/>
          </a:bodyPr>
          <a:lstStyle/>
          <a:p>
            <a:pPr algn="just" defTabSz="1218682" eaLnBrk="0" hangingPunct="0">
              <a:lnSpc>
                <a:spcPct val="150000"/>
              </a:lnSpc>
            </a:pPr>
            <a:r>
              <a:rPr lang="zh-CN" altLang="en-US" sz="1800" b="1" dirty="0">
                <a:solidFill>
                  <a:schemeClr val="tx1">
                    <a:lumMod val="10000"/>
                  </a:schemeClr>
                </a:solidFill>
                <a:latin typeface="+mn-lt"/>
                <a:ea typeface="+mn-ea"/>
                <a:cs typeface="+mn-ea"/>
                <a:sym typeface="+mn-lt"/>
              </a:rPr>
              <a:t>第十二条 </a:t>
            </a:r>
            <a:endParaRPr lang="en-US" altLang="zh-CN" sz="1800" b="1" dirty="0">
              <a:solidFill>
                <a:schemeClr val="tx1">
                  <a:lumMod val="10000"/>
                </a:schemeClr>
              </a:solidFill>
              <a:latin typeface="+mn-lt"/>
              <a:ea typeface="+mn-ea"/>
              <a:cs typeface="+mn-ea"/>
              <a:sym typeface="+mn-lt"/>
            </a:endParaRPr>
          </a:p>
          <a:p>
            <a:pPr algn="just" defTabSz="1218682" eaLnBrk="0" hangingPunct="0">
              <a:lnSpc>
                <a:spcPct val="150000"/>
              </a:lnSpc>
            </a:pPr>
            <a:r>
              <a:rPr lang="zh-CN" altLang="en-US" sz="1800" dirty="0">
                <a:solidFill>
                  <a:schemeClr val="tx1">
                    <a:lumMod val="10000"/>
                  </a:schemeClr>
                </a:solidFill>
                <a:latin typeface="+mn-lt"/>
                <a:ea typeface="+mn-ea"/>
                <a:cs typeface="+mn-ea"/>
                <a:sym typeface="+mn-lt"/>
              </a:rPr>
              <a:t>加工、制造业等生产单位的其他从业人员，</a:t>
            </a:r>
            <a:r>
              <a:rPr lang="zh-CN" altLang="en-US" sz="1800" b="1" dirty="0">
                <a:solidFill>
                  <a:schemeClr val="tx1">
                    <a:lumMod val="10000"/>
                  </a:schemeClr>
                </a:solidFill>
                <a:latin typeface="+mn-lt"/>
                <a:ea typeface="+mn-ea"/>
                <a:cs typeface="+mn-ea"/>
                <a:sym typeface="+mn-lt"/>
              </a:rPr>
              <a:t>在上岗前必须经过厂（矿）、车间（工段、区、队）、班组三级安全培训教育。</a:t>
            </a:r>
          </a:p>
          <a:p>
            <a:pPr algn="just" defTabSz="1218682" eaLnBrk="0" hangingPunct="0">
              <a:lnSpc>
                <a:spcPct val="150000"/>
              </a:lnSpc>
            </a:pPr>
            <a:r>
              <a:rPr lang="zh-CN" altLang="en-US" sz="1800" dirty="0">
                <a:solidFill>
                  <a:schemeClr val="tx1">
                    <a:lumMod val="10000"/>
                  </a:schemeClr>
                </a:solidFill>
                <a:latin typeface="+mn-lt"/>
                <a:ea typeface="+mn-ea"/>
                <a:cs typeface="+mn-ea"/>
                <a:sym typeface="+mn-lt"/>
              </a:rPr>
              <a:t>生产经营单位应当根据工作性质对其他从业人员进行安全培训，</a:t>
            </a:r>
            <a:r>
              <a:rPr lang="zh-CN" altLang="en-US" sz="1800" b="1" dirty="0">
                <a:solidFill>
                  <a:schemeClr val="tx1">
                    <a:lumMod val="10000"/>
                  </a:schemeClr>
                </a:solidFill>
                <a:latin typeface="+mn-lt"/>
                <a:ea typeface="+mn-ea"/>
                <a:cs typeface="+mn-ea"/>
                <a:sym typeface="+mn-lt"/>
              </a:rPr>
              <a:t>保证其具备本岗位安全操作、应急处置等知识和技能。</a:t>
            </a:r>
            <a:endParaRPr lang="en-US" altLang="zh-CN" sz="1800" b="1" dirty="0">
              <a:solidFill>
                <a:schemeClr val="tx1">
                  <a:lumMod val="10000"/>
                </a:schemeClr>
              </a:solidFill>
              <a:latin typeface="+mn-lt"/>
              <a:ea typeface="+mn-ea"/>
              <a:cs typeface="+mn-ea"/>
              <a:sym typeface="+mn-lt"/>
            </a:endParaRPr>
          </a:p>
          <a:p>
            <a:pPr algn="just" defTabSz="1218682" eaLnBrk="0" hangingPunct="0">
              <a:lnSpc>
                <a:spcPct val="150000"/>
              </a:lnSpc>
            </a:pPr>
            <a:r>
              <a:rPr lang="zh-CN" altLang="en-US" sz="1800" b="1" dirty="0">
                <a:solidFill>
                  <a:schemeClr val="tx1">
                    <a:lumMod val="10000"/>
                  </a:schemeClr>
                </a:solidFill>
                <a:latin typeface="+mn-lt"/>
                <a:ea typeface="+mn-ea"/>
                <a:cs typeface="+mn-ea"/>
                <a:sym typeface="+mn-lt"/>
              </a:rPr>
              <a:t>第十三条</a:t>
            </a:r>
            <a:endParaRPr lang="en-US" altLang="zh-CN" sz="1800" b="1" dirty="0">
              <a:solidFill>
                <a:schemeClr val="tx1">
                  <a:lumMod val="10000"/>
                </a:schemeClr>
              </a:solidFill>
              <a:latin typeface="+mn-lt"/>
              <a:ea typeface="+mn-ea"/>
              <a:cs typeface="+mn-ea"/>
              <a:sym typeface="+mn-lt"/>
            </a:endParaRPr>
          </a:p>
          <a:p>
            <a:pPr algn="just" defTabSz="1218682" eaLnBrk="0" hangingPunct="0">
              <a:lnSpc>
                <a:spcPct val="150000"/>
              </a:lnSpc>
            </a:pPr>
            <a:r>
              <a:rPr lang="zh-CN" altLang="en-US" sz="1800" b="1" dirty="0">
                <a:solidFill>
                  <a:schemeClr val="tx1">
                    <a:lumMod val="10000"/>
                  </a:schemeClr>
                </a:solidFill>
                <a:latin typeface="+mn-lt"/>
                <a:ea typeface="+mn-ea"/>
                <a:cs typeface="+mn-ea"/>
                <a:sym typeface="+mn-lt"/>
              </a:rPr>
              <a:t>生产经营单位新上岗的从业人员，岗前安全培训时间不得少于</a:t>
            </a:r>
            <a:r>
              <a:rPr lang="en-US" altLang="zh-CN" sz="1800" b="1" dirty="0">
                <a:solidFill>
                  <a:schemeClr val="tx1">
                    <a:lumMod val="10000"/>
                  </a:schemeClr>
                </a:solidFill>
                <a:latin typeface="+mn-lt"/>
                <a:ea typeface="+mn-ea"/>
                <a:cs typeface="+mn-ea"/>
                <a:sym typeface="+mn-lt"/>
              </a:rPr>
              <a:t>24 </a:t>
            </a:r>
            <a:r>
              <a:rPr lang="zh-CN" altLang="en-US" sz="1800" b="1" dirty="0">
                <a:solidFill>
                  <a:schemeClr val="tx1">
                    <a:lumMod val="10000"/>
                  </a:schemeClr>
                </a:solidFill>
                <a:latin typeface="+mn-lt"/>
                <a:ea typeface="+mn-ea"/>
                <a:cs typeface="+mn-ea"/>
                <a:sym typeface="+mn-lt"/>
              </a:rPr>
              <a:t>学时。</a:t>
            </a:r>
          </a:p>
        </p:txBody>
      </p:sp>
      <p:grpSp>
        <p:nvGrpSpPr>
          <p:cNvPr id="5" name="PA-组合 4">
            <a:extLst>
              <a:ext uri="{FF2B5EF4-FFF2-40B4-BE49-F238E27FC236}">
                <a16:creationId xmlns:a16="http://schemas.microsoft.com/office/drawing/2014/main" id="{0857FDB3-A580-4EB2-925D-7F3B80C2F807}"/>
              </a:ext>
            </a:extLst>
          </p:cNvPr>
          <p:cNvGrpSpPr/>
          <p:nvPr>
            <p:custDataLst>
              <p:tags r:id="rId3"/>
            </p:custDataLst>
          </p:nvPr>
        </p:nvGrpSpPr>
        <p:grpSpPr>
          <a:xfrm>
            <a:off x="2777729" y="1488627"/>
            <a:ext cx="1619094" cy="1619094"/>
            <a:chOff x="2778814" y="1487869"/>
            <a:chExt cx="1619726" cy="1619726"/>
          </a:xfrm>
        </p:grpSpPr>
        <p:sp>
          <p:nvSpPr>
            <p:cNvPr id="3" name="PA-椭圆 2">
              <a:extLst>
                <a:ext uri="{FF2B5EF4-FFF2-40B4-BE49-F238E27FC236}">
                  <a16:creationId xmlns:a16="http://schemas.microsoft.com/office/drawing/2014/main" id="{07B4ECFF-FE45-4CC2-A0B5-03726C4D1E56}"/>
                </a:ext>
              </a:extLst>
            </p:cNvPr>
            <p:cNvSpPr/>
            <p:nvPr>
              <p:custDataLst>
                <p:tags r:id="rId9"/>
              </p:custDataLst>
            </p:nvPr>
          </p:nvSpPr>
          <p:spPr bwMode="auto">
            <a:xfrm>
              <a:off x="2778814" y="1487869"/>
              <a:ext cx="1619726" cy="1619726"/>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4" name="PA-矩形 3">
              <a:extLst>
                <a:ext uri="{FF2B5EF4-FFF2-40B4-BE49-F238E27FC236}">
                  <a16:creationId xmlns:a16="http://schemas.microsoft.com/office/drawing/2014/main" id="{32C2E190-1297-481E-8A55-FEA9EB862ECC}"/>
                </a:ext>
              </a:extLst>
            </p:cNvPr>
            <p:cNvSpPr/>
            <p:nvPr>
              <p:custDataLst>
                <p:tags r:id="rId10"/>
              </p:custDataLst>
            </p:nvPr>
          </p:nvSpPr>
          <p:spPr>
            <a:xfrm>
              <a:off x="2779857" y="1882233"/>
              <a:ext cx="1588036" cy="830997"/>
            </a:xfrm>
            <a:prstGeom prst="rect">
              <a:avLst/>
            </a:prstGeom>
          </p:spPr>
          <p:txBody>
            <a:bodyPr wrap="square">
              <a:spAutoFit/>
            </a:bodyPr>
            <a:lstStyle/>
            <a:p>
              <a:pPr algn="ctr" defTabSz="1218682"/>
              <a:r>
                <a:rPr lang="zh-CN" altLang="en-US" sz="2399" b="1" dirty="0">
                  <a:solidFill>
                    <a:srgbClr val="F0F0F0"/>
                  </a:solidFill>
                  <a:latin typeface="+mn-lt"/>
                  <a:ea typeface="+mn-ea"/>
                  <a:cs typeface="+mn-ea"/>
                  <a:sym typeface="+mn-lt"/>
                </a:rPr>
                <a:t>三级安全培训教育</a:t>
              </a:r>
              <a:endParaRPr lang="zh-CN" altLang="en-US" sz="2399" dirty="0">
                <a:solidFill>
                  <a:srgbClr val="F0F0F0"/>
                </a:solidFill>
                <a:latin typeface="+mn-lt"/>
                <a:ea typeface="+mn-ea"/>
                <a:cs typeface="+mn-ea"/>
                <a:sym typeface="+mn-lt"/>
              </a:endParaRPr>
            </a:p>
          </p:txBody>
        </p:sp>
      </p:grpSp>
      <p:grpSp>
        <p:nvGrpSpPr>
          <p:cNvPr id="6" name="PA-组合 5">
            <a:extLst>
              <a:ext uri="{FF2B5EF4-FFF2-40B4-BE49-F238E27FC236}">
                <a16:creationId xmlns:a16="http://schemas.microsoft.com/office/drawing/2014/main" id="{07D0FE97-74AD-4D36-81AE-EEF2338B7A92}"/>
              </a:ext>
            </a:extLst>
          </p:cNvPr>
          <p:cNvGrpSpPr/>
          <p:nvPr>
            <p:custDataLst>
              <p:tags r:id="rId4"/>
            </p:custDataLst>
          </p:nvPr>
        </p:nvGrpSpPr>
        <p:grpSpPr>
          <a:xfrm>
            <a:off x="7191595" y="1488627"/>
            <a:ext cx="1619094" cy="1619094"/>
            <a:chOff x="7194404" y="1487869"/>
            <a:chExt cx="1619726" cy="1619726"/>
          </a:xfrm>
        </p:grpSpPr>
        <p:sp>
          <p:nvSpPr>
            <p:cNvPr id="20" name="PA-椭圆 19">
              <a:extLst>
                <a:ext uri="{FF2B5EF4-FFF2-40B4-BE49-F238E27FC236}">
                  <a16:creationId xmlns:a16="http://schemas.microsoft.com/office/drawing/2014/main" id="{04F93A0F-90A1-4284-B2A2-78E500DADA63}"/>
                </a:ext>
              </a:extLst>
            </p:cNvPr>
            <p:cNvSpPr/>
            <p:nvPr>
              <p:custDataLst>
                <p:tags r:id="rId7"/>
              </p:custDataLst>
            </p:nvPr>
          </p:nvSpPr>
          <p:spPr bwMode="auto">
            <a:xfrm>
              <a:off x="7194404" y="1487869"/>
              <a:ext cx="1619726" cy="1619726"/>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1" name="PA-矩形 20">
              <a:extLst>
                <a:ext uri="{FF2B5EF4-FFF2-40B4-BE49-F238E27FC236}">
                  <a16:creationId xmlns:a16="http://schemas.microsoft.com/office/drawing/2014/main" id="{4CBA5D58-7734-4C4B-977B-AE5A5758BD90}"/>
                </a:ext>
              </a:extLst>
            </p:cNvPr>
            <p:cNvSpPr/>
            <p:nvPr>
              <p:custDataLst>
                <p:tags r:id="rId8"/>
              </p:custDataLst>
            </p:nvPr>
          </p:nvSpPr>
          <p:spPr>
            <a:xfrm>
              <a:off x="7378768" y="1689631"/>
              <a:ext cx="1292367" cy="1108428"/>
            </a:xfrm>
            <a:prstGeom prst="rect">
              <a:avLst/>
            </a:prstGeom>
          </p:spPr>
          <p:txBody>
            <a:bodyPr wrap="square">
              <a:spAutoFit/>
            </a:bodyPr>
            <a:lstStyle/>
            <a:p>
              <a:pPr algn="ctr" defTabSz="1218682"/>
              <a:r>
                <a:rPr lang="zh-CN" altLang="en-US" sz="1600" dirty="0">
                  <a:solidFill>
                    <a:srgbClr val="F0F0F0"/>
                  </a:solidFill>
                  <a:latin typeface="+mn-lt"/>
                  <a:ea typeface="+mn-ea"/>
                  <a:cs typeface="+mn-ea"/>
                  <a:sym typeface="+mn-lt"/>
                </a:rPr>
                <a:t>不少于</a:t>
              </a:r>
              <a:r>
                <a:rPr lang="en-US" altLang="zh-CN" sz="3600" b="1" dirty="0">
                  <a:solidFill>
                    <a:srgbClr val="F0F0F0"/>
                  </a:solidFill>
                  <a:latin typeface="+mn-lt"/>
                  <a:ea typeface="+mn-ea"/>
                  <a:cs typeface="+mn-ea"/>
                  <a:sym typeface="+mn-lt"/>
                </a:rPr>
                <a:t>24</a:t>
              </a:r>
            </a:p>
            <a:p>
              <a:pPr algn="ctr" defTabSz="1218682"/>
              <a:r>
                <a:rPr lang="zh-CN" altLang="en-US" dirty="0">
                  <a:solidFill>
                    <a:srgbClr val="F0F0F0"/>
                  </a:solidFill>
                  <a:latin typeface="+mn-lt"/>
                  <a:ea typeface="+mn-ea"/>
                  <a:cs typeface="+mn-ea"/>
                  <a:sym typeface="+mn-lt"/>
                </a:rPr>
                <a:t>学时</a:t>
              </a:r>
            </a:p>
          </p:txBody>
        </p:sp>
      </p:grpSp>
      <p:sp>
        <p:nvSpPr>
          <p:cNvPr id="13" name="PA-文本框 16">
            <a:extLst>
              <a:ext uri="{FF2B5EF4-FFF2-40B4-BE49-F238E27FC236}">
                <a16:creationId xmlns:a16="http://schemas.microsoft.com/office/drawing/2014/main" id="{BECD8255-A3E8-4115-B2AF-B717276C7CE0}"/>
              </a:ext>
            </a:extLst>
          </p:cNvPr>
          <p:cNvSpPr txBox="1"/>
          <p:nvPr>
            <p:custDataLst>
              <p:tags r:id="rId5"/>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、生产经营单位安全培训规定（安监总局</a:t>
            </a:r>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号令）</a:t>
            </a:r>
          </a:p>
        </p:txBody>
      </p:sp>
      <p:sp>
        <p:nvSpPr>
          <p:cNvPr id="14" name="PA-燕尾箭头 13">
            <a:extLst>
              <a:ext uri="{FF2B5EF4-FFF2-40B4-BE49-F238E27FC236}">
                <a16:creationId xmlns:a16="http://schemas.microsoft.com/office/drawing/2014/main" id="{1E1F7E8D-313F-4A67-8520-04003D44F512}"/>
              </a:ext>
            </a:extLst>
          </p:cNvPr>
          <p:cNvSpPr/>
          <p:nvPr>
            <p:custDataLst>
              <p:tags r:id="rId6"/>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642946696"/>
      </p:ext>
    </p:extLst>
  </p:cSld>
  <p:clrMapOvr>
    <a:masterClrMapping/>
  </p:clrMapOvr>
  <p:transition spd="slow" advTm="6122">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图片 1">
            <a:extLst>
              <a:ext uri="{FF2B5EF4-FFF2-40B4-BE49-F238E27FC236}">
                <a16:creationId xmlns:a16="http://schemas.microsoft.com/office/drawing/2014/main" id="{E12B4A4D-F15D-46FC-8157-C61D97A3CFA4}"/>
              </a:ext>
            </a:extLst>
          </p:cNvPr>
          <p:cNvPicPr>
            <a:picLocks noChangeAspect="1"/>
          </p:cNvPicPr>
          <p:nvPr>
            <p:custDataLst>
              <p:tags r:id="rId2"/>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716497" y="1974445"/>
            <a:ext cx="2723086" cy="3959266"/>
          </a:xfrm>
          <a:prstGeom prst="rect">
            <a:avLst/>
          </a:prstGeom>
          <a:noFill/>
          <a:ln w="9525">
            <a:noFill/>
            <a:miter lim="800000"/>
            <a:headEnd/>
            <a:tailEnd/>
          </a:ln>
        </p:spPr>
      </p:pic>
      <p:sp>
        <p:nvSpPr>
          <p:cNvPr id="21" name="PA-矩形 3">
            <a:extLst>
              <a:ext uri="{FF2B5EF4-FFF2-40B4-BE49-F238E27FC236}">
                <a16:creationId xmlns:a16="http://schemas.microsoft.com/office/drawing/2014/main" id="{005F113E-0458-4342-81D5-8C420359B5C2}"/>
              </a:ext>
            </a:extLst>
          </p:cNvPr>
          <p:cNvSpPr>
            <a:spLocks noChangeArrowheads="1"/>
          </p:cNvSpPr>
          <p:nvPr>
            <p:custDataLst>
              <p:tags r:id="rId3"/>
            </p:custDataLst>
          </p:nvPr>
        </p:nvSpPr>
        <p:spPr bwMode="auto">
          <a:xfrm>
            <a:off x="3664774" y="1608316"/>
            <a:ext cx="7275877" cy="1200329"/>
          </a:xfrm>
          <a:prstGeom prst="rect">
            <a:avLst/>
          </a:prstGeom>
          <a:noFill/>
        </p:spPr>
        <p:txBody>
          <a:bodyPr wrap="square" rtlCol="0">
            <a:spAutoFit/>
          </a:bodyPr>
          <a:lstStyle/>
          <a:p>
            <a:pPr algn="just" defTabSz="1218682">
              <a:lnSpc>
                <a:spcPct val="120000"/>
              </a:lnSpc>
            </a:pPr>
            <a:r>
              <a:rPr lang="en-US" altLang="zh-CN" sz="2000" dirty="0">
                <a:solidFill>
                  <a:schemeClr val="tx1">
                    <a:lumMod val="10000"/>
                  </a:schemeClr>
                </a:solidFill>
                <a:latin typeface="+mn-lt"/>
                <a:ea typeface="+mn-ea"/>
                <a:cs typeface="+mn-ea"/>
                <a:sym typeface="+mn-lt"/>
              </a:rPr>
              <a:t>《</a:t>
            </a:r>
            <a:r>
              <a:rPr lang="zh-CN" altLang="en-US" sz="2000" dirty="0">
                <a:solidFill>
                  <a:schemeClr val="tx1">
                    <a:lumMod val="10000"/>
                  </a:schemeClr>
                </a:solidFill>
                <a:latin typeface="+mn-lt"/>
                <a:ea typeface="+mn-ea"/>
                <a:cs typeface="+mn-ea"/>
                <a:sym typeface="+mn-lt"/>
              </a:rPr>
              <a:t>消防法</a:t>
            </a:r>
            <a:r>
              <a:rPr lang="en-US" altLang="zh-CN" sz="2000" dirty="0">
                <a:solidFill>
                  <a:schemeClr val="tx1">
                    <a:lumMod val="10000"/>
                  </a:schemeClr>
                </a:solidFill>
                <a:latin typeface="+mn-lt"/>
                <a:ea typeface="+mn-ea"/>
                <a:cs typeface="+mn-ea"/>
                <a:sym typeface="+mn-lt"/>
              </a:rPr>
              <a:t>》</a:t>
            </a:r>
            <a:r>
              <a:rPr lang="zh-CN" altLang="en-US" sz="2000" dirty="0">
                <a:solidFill>
                  <a:schemeClr val="tx1">
                    <a:lumMod val="10000"/>
                  </a:schemeClr>
                </a:solidFill>
                <a:latin typeface="+mn-lt"/>
                <a:ea typeface="+mn-ea"/>
                <a:cs typeface="+mn-ea"/>
                <a:sym typeface="+mn-lt"/>
              </a:rPr>
              <a:t>是保障社会消防安全， 加强消防管理工作的重要依据， 是维护消防安全管理秩序强有力的法律武器。国家一直重视消防工作和消防法制建设。</a:t>
            </a:r>
          </a:p>
        </p:txBody>
      </p:sp>
      <p:sp>
        <p:nvSpPr>
          <p:cNvPr id="22" name="PA-矩形 4">
            <a:extLst>
              <a:ext uri="{FF2B5EF4-FFF2-40B4-BE49-F238E27FC236}">
                <a16:creationId xmlns:a16="http://schemas.microsoft.com/office/drawing/2014/main" id="{419806B2-F916-4E10-BC53-490ECE52A111}"/>
              </a:ext>
            </a:extLst>
          </p:cNvPr>
          <p:cNvSpPr>
            <a:spLocks noChangeArrowheads="1"/>
          </p:cNvSpPr>
          <p:nvPr>
            <p:custDataLst>
              <p:tags r:id="rId4"/>
            </p:custDataLst>
          </p:nvPr>
        </p:nvSpPr>
        <p:spPr bwMode="auto">
          <a:xfrm>
            <a:off x="3679058" y="3091326"/>
            <a:ext cx="5296138" cy="1938992"/>
          </a:xfrm>
          <a:prstGeom prst="rect">
            <a:avLst/>
          </a:prstGeom>
          <a:noFill/>
        </p:spPr>
        <p:txBody>
          <a:bodyPr wrap="square" rtlCol="0">
            <a:spAutoFit/>
          </a:bodyPr>
          <a:lstStyle/>
          <a:p>
            <a:pPr algn="just" defTabSz="1218682">
              <a:lnSpc>
                <a:spcPct val="120000"/>
              </a:lnSpc>
            </a:pPr>
            <a:r>
              <a:rPr lang="zh-CN" altLang="en-US" sz="2000" b="1" dirty="0">
                <a:solidFill>
                  <a:schemeClr val="tx1">
                    <a:lumMod val="10000"/>
                  </a:schemeClr>
                </a:solidFill>
                <a:latin typeface="+mn-lt"/>
                <a:ea typeface="+mn-ea"/>
                <a:cs typeface="+mn-ea"/>
                <a:sym typeface="+mn-lt"/>
              </a:rPr>
              <a:t>每一个人都是消防工作重要的参与者和监督者。</a:t>
            </a:r>
            <a:endParaRPr lang="en-US" altLang="zh-CN" sz="2000" b="1" dirty="0">
              <a:solidFill>
                <a:schemeClr val="tx1">
                  <a:lumMod val="10000"/>
                </a:schemeClr>
              </a:solidFill>
              <a:latin typeface="+mn-lt"/>
              <a:ea typeface="+mn-ea"/>
              <a:cs typeface="+mn-ea"/>
              <a:sym typeface="+mn-lt"/>
            </a:endParaRPr>
          </a:p>
          <a:p>
            <a:pPr algn="just" defTabSz="1218682">
              <a:lnSpc>
                <a:spcPct val="120000"/>
              </a:lnSpc>
            </a:pPr>
            <a:r>
              <a:rPr lang="zh-CN" altLang="en-US" sz="2000" dirty="0">
                <a:solidFill>
                  <a:schemeClr val="tx1">
                    <a:lumMod val="10000"/>
                  </a:schemeClr>
                </a:solidFill>
                <a:latin typeface="+mn-lt"/>
                <a:ea typeface="+mn-ea"/>
                <a:cs typeface="+mn-ea"/>
                <a:sym typeface="+mn-lt"/>
              </a:rPr>
              <a:t>消防法第五条规定“任何单位和个人都有维护消防安全、保护消防设施、预防火灾、报告火警的义务。任何单位和成年人都有参加有组织的灭火工作的义务。</a:t>
            </a:r>
          </a:p>
        </p:txBody>
      </p:sp>
      <p:sp>
        <p:nvSpPr>
          <p:cNvPr id="23" name="PA-矩形 3">
            <a:extLst>
              <a:ext uri="{FF2B5EF4-FFF2-40B4-BE49-F238E27FC236}">
                <a16:creationId xmlns:a16="http://schemas.microsoft.com/office/drawing/2014/main" id="{408A94E6-A969-42A0-93C1-01A73D168D5E}"/>
              </a:ext>
            </a:extLst>
          </p:cNvPr>
          <p:cNvSpPr>
            <a:spLocks noChangeArrowheads="1"/>
          </p:cNvSpPr>
          <p:nvPr>
            <p:custDataLst>
              <p:tags r:id="rId5"/>
            </p:custDataLst>
          </p:nvPr>
        </p:nvSpPr>
        <p:spPr bwMode="auto">
          <a:xfrm>
            <a:off x="3679058" y="5516147"/>
            <a:ext cx="4893938" cy="584547"/>
          </a:xfrm>
          <a:prstGeom prst="rect">
            <a:avLst/>
          </a:prstGeom>
          <a:noFill/>
          <a:ln w="9525">
            <a:noFill/>
            <a:miter lim="800000"/>
          </a:ln>
        </p:spPr>
        <p:txBody>
          <a:bodyPr>
            <a:spAutoFit/>
          </a:bodyPr>
          <a:lstStyle/>
          <a:p>
            <a:pPr defTabSz="1218682" eaLnBrk="0" hangingPunct="0"/>
            <a:r>
              <a:rPr lang="zh-CN" altLang="en-US" sz="3199" b="1" dirty="0">
                <a:solidFill>
                  <a:schemeClr val="tx1">
                    <a:lumMod val="10000"/>
                  </a:schemeClr>
                </a:solidFill>
                <a:latin typeface="+mn-lt"/>
                <a:ea typeface="+mn-ea"/>
                <a:cs typeface="+mn-ea"/>
                <a:sym typeface="+mn-lt"/>
              </a:rPr>
              <a:t>预防为主、防消结合</a:t>
            </a:r>
          </a:p>
        </p:txBody>
      </p:sp>
      <p:pic>
        <p:nvPicPr>
          <p:cNvPr id="24" name="PA-图片 5">
            <a:extLst>
              <a:ext uri="{FF2B5EF4-FFF2-40B4-BE49-F238E27FC236}">
                <a16:creationId xmlns:a16="http://schemas.microsoft.com/office/drawing/2014/main" id="{A0F5F83A-F17C-478E-BA6A-FA7DD67A44BB}"/>
              </a:ext>
            </a:extLst>
          </p:cNvPr>
          <p:cNvPicPr>
            <a:picLocks noChangeAspect="1"/>
          </p:cNvPicPr>
          <p:nvPr>
            <p:custDataLst>
              <p:tags r:id="rId6"/>
            </p:custDataLst>
          </p:nvPr>
        </p:nvPicPr>
        <p:blipFill>
          <a:blip r:embed="rId12" cstate="email">
            <a:extLst>
              <a:ext uri="{BEBA8EAE-BF5A-486C-A8C5-ECC9F3942E4B}">
                <a14:imgProps xmlns:a14="http://schemas.microsoft.com/office/drawing/2010/main">
                  <a14:imgLayer>
                    <a14:imgEffect>
                      <a14:backgroundRemoval t="845" b="100000" l="0" r="99000">
                        <a14:foregroundMark x1="24000" y1="57183" x2="5250" y2="70986"/>
                        <a14:foregroundMark x1="49750" y1="72958" x2="35250" y2="95211"/>
                        <a14:foregroundMark x1="32750" y1="21690" x2="35250" y2="51831"/>
                        <a14:foregroundMark x1="35250" y1="23944" x2="59250" y2="4225"/>
                        <a14:foregroundMark x1="53000" y1="46197" x2="52500" y2="79718"/>
                        <a14:foregroundMark x1="48000" y1="49014" x2="37500" y2="70423"/>
                        <a14:foregroundMark x1="66500" y1="64789" x2="81250" y2="99437"/>
                        <a14:foregroundMark x1="75750" y1="32113" x2="71500" y2="57465"/>
                      </a14:backgroundRemoval>
                    </a14:imgEffect>
                  </a14:imgLayer>
                </a14:imgProps>
              </a:ext>
              <a:ext uri="{28A0092B-C50C-407E-A947-70E740481C1C}">
                <a14:useLocalDpi xmlns:a14="http://schemas.microsoft.com/office/drawing/2010/main"/>
              </a:ext>
            </a:extLst>
          </a:blip>
          <a:srcRect/>
          <a:stretch>
            <a:fillRect/>
          </a:stretch>
        </p:blipFill>
        <p:spPr bwMode="auto">
          <a:xfrm>
            <a:off x="8264067" y="2925141"/>
            <a:ext cx="3808512" cy="3383228"/>
          </a:xfrm>
          <a:prstGeom prst="rect">
            <a:avLst/>
          </a:prstGeom>
          <a:noFill/>
          <a:ln w="9525">
            <a:noFill/>
            <a:miter lim="800000"/>
            <a:headEnd/>
            <a:tailEnd/>
          </a:ln>
        </p:spPr>
      </p:pic>
      <p:sp>
        <p:nvSpPr>
          <p:cNvPr id="11" name="PA-文本框 16">
            <a:extLst>
              <a:ext uri="{FF2B5EF4-FFF2-40B4-BE49-F238E27FC236}">
                <a16:creationId xmlns:a16="http://schemas.microsoft.com/office/drawing/2014/main" id="{9078E35B-4B59-4385-AF7A-346DE6110D17}"/>
              </a:ext>
            </a:extLst>
          </p:cNvPr>
          <p:cNvSpPr txBox="1"/>
          <p:nvPr>
            <p:custDataLst>
              <p:tags r:id="rId7"/>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、中华人民共和国消防法</a:t>
            </a:r>
          </a:p>
        </p:txBody>
      </p:sp>
      <p:sp>
        <p:nvSpPr>
          <p:cNvPr id="12" name="PA-燕尾箭头 11">
            <a:extLst>
              <a:ext uri="{FF2B5EF4-FFF2-40B4-BE49-F238E27FC236}">
                <a16:creationId xmlns:a16="http://schemas.microsoft.com/office/drawing/2014/main" id="{A709AC51-B7B4-488B-8A7C-9A29484770BA}"/>
              </a:ext>
            </a:extLst>
          </p:cNvPr>
          <p:cNvSpPr/>
          <p:nvPr>
            <p:custDataLst>
              <p:tags r:id="rId8"/>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875086406"/>
      </p:ext>
    </p:extLst>
  </p:cSld>
  <p:clrMapOvr>
    <a:masterClrMapping/>
  </p:clrMapOvr>
  <p:transition spd="slow" advTm="6122">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矩形 3">
            <a:extLst>
              <a:ext uri="{FF2B5EF4-FFF2-40B4-BE49-F238E27FC236}">
                <a16:creationId xmlns:a16="http://schemas.microsoft.com/office/drawing/2014/main" id="{52FDD137-F0A8-44D2-BC7A-63C885AAB33D}"/>
              </a:ext>
            </a:extLst>
          </p:cNvPr>
          <p:cNvSpPr>
            <a:spLocks noChangeArrowheads="1"/>
          </p:cNvSpPr>
          <p:nvPr>
            <p:custDataLst>
              <p:tags r:id="rId2"/>
            </p:custDataLst>
          </p:nvPr>
        </p:nvSpPr>
        <p:spPr bwMode="auto">
          <a:xfrm>
            <a:off x="3989025" y="1526516"/>
            <a:ext cx="7073586" cy="1938992"/>
          </a:xfrm>
          <a:prstGeom prst="rect">
            <a:avLst/>
          </a:prstGeom>
          <a:noFill/>
          <a:ln w="9525">
            <a:noFill/>
            <a:miter lim="800000"/>
          </a:ln>
        </p:spPr>
        <p:txBody>
          <a:bodyPr wrap="square">
            <a:spAutoFit/>
          </a:bodyPr>
          <a:lstStyle/>
          <a:p>
            <a:pPr algn="just" defTabSz="1218682">
              <a:lnSpc>
                <a:spcPct val="150000"/>
              </a:lnSpc>
            </a:pPr>
            <a:r>
              <a:rPr lang="zh-CN" altLang="en-US" sz="2000" b="1" dirty="0">
                <a:solidFill>
                  <a:srgbClr val="2C2D34"/>
                </a:solidFill>
                <a:latin typeface="+mn-lt"/>
                <a:ea typeface="+mn-ea"/>
                <a:cs typeface="+mn-ea"/>
                <a:sym typeface="+mn-lt"/>
              </a:rPr>
              <a:t>第二条 本法适用于中华人民共和国领域内的职业病防治活动。</a:t>
            </a:r>
          </a:p>
          <a:p>
            <a:pPr algn="just" defTabSz="1218682">
              <a:lnSpc>
                <a:spcPct val="150000"/>
              </a:lnSpc>
            </a:pPr>
            <a:r>
              <a:rPr lang="zh-CN" altLang="en-US" sz="2000" dirty="0">
                <a:solidFill>
                  <a:srgbClr val="2C2D34"/>
                </a:solidFill>
                <a:latin typeface="+mn-lt"/>
                <a:ea typeface="+mn-ea"/>
                <a:cs typeface="+mn-ea"/>
                <a:sym typeface="+mn-lt"/>
              </a:rPr>
              <a:t>本法所称职业病，是指企业、事业单位和个体经济组织等用人单位的劳动者在职业活动中，因接触粉尘、放射性物质和其他有毒、有害因素而引起的疾病。</a:t>
            </a:r>
          </a:p>
        </p:txBody>
      </p:sp>
      <p:pic>
        <p:nvPicPr>
          <p:cNvPr id="21" name="PA-图片 5">
            <a:extLst>
              <a:ext uri="{FF2B5EF4-FFF2-40B4-BE49-F238E27FC236}">
                <a16:creationId xmlns:a16="http://schemas.microsoft.com/office/drawing/2014/main" id="{1DD0F8E8-6F54-405A-A21A-172F100362A9}"/>
              </a:ext>
            </a:extLst>
          </p:cNvPr>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850947" y="1662882"/>
            <a:ext cx="2773866" cy="4175082"/>
          </a:xfrm>
          <a:prstGeom prst="rect">
            <a:avLst/>
          </a:prstGeom>
          <a:noFill/>
          <a:ln w="9525">
            <a:noFill/>
            <a:miter lim="800000"/>
            <a:headEnd/>
            <a:tailEnd/>
          </a:ln>
        </p:spPr>
      </p:pic>
      <p:sp>
        <p:nvSpPr>
          <p:cNvPr id="22" name="PA-矩形 3">
            <a:extLst>
              <a:ext uri="{FF2B5EF4-FFF2-40B4-BE49-F238E27FC236}">
                <a16:creationId xmlns:a16="http://schemas.microsoft.com/office/drawing/2014/main" id="{BD0F9AD5-AECC-43EE-AABB-ED4C463D1EBA}"/>
              </a:ext>
            </a:extLst>
          </p:cNvPr>
          <p:cNvSpPr>
            <a:spLocks noChangeArrowheads="1"/>
          </p:cNvSpPr>
          <p:nvPr>
            <p:custDataLst>
              <p:tags r:id="rId4"/>
            </p:custDataLst>
          </p:nvPr>
        </p:nvSpPr>
        <p:spPr bwMode="auto">
          <a:xfrm>
            <a:off x="3989027" y="3611090"/>
            <a:ext cx="3841730" cy="2400657"/>
          </a:xfrm>
          <a:prstGeom prst="rect">
            <a:avLst/>
          </a:prstGeom>
          <a:noFill/>
          <a:ln w="9525">
            <a:noFill/>
            <a:miter lim="800000"/>
          </a:ln>
        </p:spPr>
        <p:txBody>
          <a:bodyPr wrap="square">
            <a:spAutoFit/>
          </a:bodyPr>
          <a:lstStyle/>
          <a:p>
            <a:pPr algn="just" defTabSz="1218682">
              <a:lnSpc>
                <a:spcPct val="150000"/>
              </a:lnSpc>
            </a:pPr>
            <a:r>
              <a:rPr lang="zh-CN" altLang="en-US" sz="2000" b="1" dirty="0">
                <a:solidFill>
                  <a:srgbClr val="2C2D34"/>
                </a:solidFill>
                <a:latin typeface="+mn-lt"/>
                <a:ea typeface="+mn-ea"/>
                <a:cs typeface="+mn-ea"/>
                <a:sym typeface="+mn-lt"/>
              </a:rPr>
              <a:t>第三条 职业病防治工作坚持</a:t>
            </a:r>
            <a:r>
              <a:rPr lang="zh-CN" altLang="en-US" sz="2000" b="1" dirty="0">
                <a:solidFill>
                  <a:srgbClr val="E94822"/>
                </a:solidFill>
                <a:latin typeface="+mn-lt"/>
                <a:ea typeface="+mn-ea"/>
                <a:cs typeface="+mn-ea"/>
                <a:sym typeface="+mn-lt"/>
              </a:rPr>
              <a:t>预防为主、防治结合</a:t>
            </a:r>
            <a:r>
              <a:rPr lang="zh-CN" altLang="en-US" sz="2000" b="1" dirty="0">
                <a:solidFill>
                  <a:srgbClr val="2C2D34"/>
                </a:solidFill>
                <a:latin typeface="+mn-lt"/>
                <a:ea typeface="+mn-ea"/>
                <a:cs typeface="+mn-ea"/>
                <a:sym typeface="+mn-lt"/>
              </a:rPr>
              <a:t>的方针，</a:t>
            </a:r>
            <a:r>
              <a:rPr lang="zh-CN" altLang="en-US" sz="2000" dirty="0">
                <a:solidFill>
                  <a:srgbClr val="2C2D34"/>
                </a:solidFill>
                <a:latin typeface="+mn-lt"/>
                <a:ea typeface="+mn-ea"/>
                <a:cs typeface="+mn-ea"/>
                <a:sym typeface="+mn-lt"/>
              </a:rPr>
              <a:t>建立用人单位负责、行政机关监管、行业自律、职工参与和社会监督的机制，实行分类管理、综合治理。</a:t>
            </a:r>
          </a:p>
        </p:txBody>
      </p:sp>
      <p:pic>
        <p:nvPicPr>
          <p:cNvPr id="23" name="PA-图片 1">
            <a:extLst>
              <a:ext uri="{FF2B5EF4-FFF2-40B4-BE49-F238E27FC236}">
                <a16:creationId xmlns:a16="http://schemas.microsoft.com/office/drawing/2014/main" id="{526FFBB3-3F15-4D98-A584-7DF435671988}"/>
              </a:ext>
            </a:extLst>
          </p:cNvPr>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7934114" y="3588252"/>
            <a:ext cx="3128497" cy="2346372"/>
          </a:xfrm>
          <a:prstGeom prst="rect">
            <a:avLst/>
          </a:prstGeom>
          <a:noFill/>
          <a:ln w="9525">
            <a:noFill/>
            <a:miter lim="800000"/>
            <a:headEnd/>
            <a:tailEnd/>
          </a:ln>
        </p:spPr>
      </p:pic>
      <p:sp>
        <p:nvSpPr>
          <p:cNvPr id="10" name="PA-文本框 16">
            <a:extLst>
              <a:ext uri="{FF2B5EF4-FFF2-40B4-BE49-F238E27FC236}">
                <a16:creationId xmlns:a16="http://schemas.microsoft.com/office/drawing/2014/main" id="{DD3AA5C1-0079-4D65-9C5C-FF68A9F97107}"/>
              </a:ext>
            </a:extLst>
          </p:cNvPr>
          <p:cNvSpPr txBox="1"/>
          <p:nvPr>
            <p:custDataLst>
              <p:tags r:id="rId6"/>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4</a:t>
            </a:r>
            <a:r>
              <a:rPr lang="zh-CN" altLang="en-US" sz="2399" b="0" dirty="0">
                <a:solidFill>
                  <a:srgbClr val="F9842B"/>
                </a:solidFill>
                <a:latin typeface="+mn-lt"/>
                <a:ea typeface="+mn-ea"/>
                <a:cs typeface="+mn-ea"/>
                <a:sym typeface="+mn-lt"/>
              </a:rPr>
              <a:t>、中华人民共和国职业病防治法</a:t>
            </a:r>
          </a:p>
        </p:txBody>
      </p:sp>
      <p:sp>
        <p:nvSpPr>
          <p:cNvPr id="11" name="PA-燕尾箭头 10">
            <a:extLst>
              <a:ext uri="{FF2B5EF4-FFF2-40B4-BE49-F238E27FC236}">
                <a16:creationId xmlns:a16="http://schemas.microsoft.com/office/drawing/2014/main" id="{8555EF97-A466-41ED-A01D-EBFB2D7C8DAE}"/>
              </a:ext>
            </a:extLst>
          </p:cNvPr>
          <p:cNvSpPr/>
          <p:nvPr>
            <p:custDataLst>
              <p:tags r:id="rId7"/>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858202559"/>
      </p:ext>
    </p:extLst>
  </p:cSld>
  <p:clrMapOvr>
    <a:masterClrMapping/>
  </p:clrMapOvr>
  <p:transition spd="slow" advTm="6122">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矩形 3">
            <a:extLst>
              <a:ext uri="{FF2B5EF4-FFF2-40B4-BE49-F238E27FC236}">
                <a16:creationId xmlns:a16="http://schemas.microsoft.com/office/drawing/2014/main" id="{BA1CD5B9-2DCC-4B55-9773-7BFD0E6DBB71}"/>
              </a:ext>
            </a:extLst>
          </p:cNvPr>
          <p:cNvSpPr>
            <a:spLocks noChangeArrowheads="1"/>
          </p:cNvSpPr>
          <p:nvPr>
            <p:custDataLst>
              <p:tags r:id="rId2"/>
            </p:custDataLst>
          </p:nvPr>
        </p:nvSpPr>
        <p:spPr bwMode="auto">
          <a:xfrm>
            <a:off x="1010466" y="1553570"/>
            <a:ext cx="9764227" cy="830416"/>
          </a:xfrm>
          <a:prstGeom prst="rect">
            <a:avLst/>
          </a:prstGeom>
          <a:noFill/>
          <a:ln w="9525">
            <a:noFill/>
            <a:miter lim="800000"/>
          </a:ln>
        </p:spPr>
        <p:txBody>
          <a:bodyPr wrap="square">
            <a:spAutoFit/>
          </a:bodyPr>
          <a:lstStyle/>
          <a:p>
            <a:pPr defTabSz="1218682" eaLnBrk="0" hangingPunct="0"/>
            <a:r>
              <a:rPr lang="zh-CN" altLang="en-US" sz="2399" b="1" dirty="0">
                <a:solidFill>
                  <a:srgbClr val="2C2D34"/>
                </a:solidFill>
                <a:latin typeface="+mn-lt"/>
                <a:ea typeface="+mn-ea"/>
                <a:cs typeface="+mn-ea"/>
                <a:sym typeface="+mn-lt"/>
              </a:rPr>
              <a:t>第四条　危险化学品安全管理，应当坚持</a:t>
            </a:r>
            <a:r>
              <a:rPr lang="zh-CN" altLang="en-US" sz="2399" b="1" dirty="0">
                <a:solidFill>
                  <a:srgbClr val="E94822"/>
                </a:solidFill>
                <a:latin typeface="+mn-lt"/>
                <a:ea typeface="+mn-ea"/>
                <a:cs typeface="+mn-ea"/>
                <a:sym typeface="+mn-lt"/>
              </a:rPr>
              <a:t>安</a:t>
            </a:r>
            <a:r>
              <a:rPr lang="zh-CN" altLang="en-US" sz="2399" b="1" dirty="0" smtClean="0">
                <a:solidFill>
                  <a:srgbClr val="E94822"/>
                </a:solidFill>
                <a:latin typeface="+mn-lt"/>
                <a:ea typeface="+mn-ea"/>
                <a:cs typeface="+mn-ea"/>
                <a:sym typeface="+mn-lt"/>
              </a:rPr>
              <a:t>全优品、</a:t>
            </a:r>
            <a:r>
              <a:rPr lang="zh-CN" altLang="en-US" sz="2399" b="1" dirty="0">
                <a:solidFill>
                  <a:srgbClr val="E94822"/>
                </a:solidFill>
                <a:latin typeface="+mn-lt"/>
                <a:ea typeface="+mn-ea"/>
                <a:cs typeface="+mn-ea"/>
                <a:sym typeface="+mn-lt"/>
              </a:rPr>
              <a:t>预防为主、综合治理</a:t>
            </a:r>
            <a:r>
              <a:rPr lang="zh-CN" altLang="en-US" sz="2399" b="1" dirty="0">
                <a:solidFill>
                  <a:srgbClr val="2C2D34"/>
                </a:solidFill>
                <a:latin typeface="+mn-lt"/>
                <a:ea typeface="+mn-ea"/>
                <a:cs typeface="+mn-ea"/>
                <a:sym typeface="+mn-lt"/>
              </a:rPr>
              <a:t>的方针，强化和落实企业的主体责任。</a:t>
            </a:r>
          </a:p>
        </p:txBody>
      </p:sp>
      <p:sp>
        <p:nvSpPr>
          <p:cNvPr id="22" name="PA-矩形 3">
            <a:extLst>
              <a:ext uri="{FF2B5EF4-FFF2-40B4-BE49-F238E27FC236}">
                <a16:creationId xmlns:a16="http://schemas.microsoft.com/office/drawing/2014/main" id="{6D9A4201-97F8-4A7C-8E15-9E58367176B0}"/>
              </a:ext>
            </a:extLst>
          </p:cNvPr>
          <p:cNvSpPr>
            <a:spLocks noChangeArrowheads="1"/>
          </p:cNvSpPr>
          <p:nvPr>
            <p:custDataLst>
              <p:tags r:id="rId3"/>
            </p:custDataLst>
          </p:nvPr>
        </p:nvSpPr>
        <p:spPr bwMode="auto">
          <a:xfrm>
            <a:off x="1010466" y="2597341"/>
            <a:ext cx="6007928" cy="2400657"/>
          </a:xfrm>
          <a:prstGeom prst="rect">
            <a:avLst/>
          </a:prstGeom>
          <a:noFill/>
          <a:ln w="9525">
            <a:noFill/>
            <a:miter lim="800000"/>
          </a:ln>
        </p:spPr>
        <p:txBody>
          <a:bodyPr>
            <a:spAutoFit/>
          </a:bodyPr>
          <a:lstStyle/>
          <a:p>
            <a:pPr defTabSz="1218682" eaLnBrk="0" hangingPunct="0">
              <a:lnSpc>
                <a:spcPct val="150000"/>
              </a:lnSpc>
            </a:pPr>
            <a:r>
              <a:rPr lang="zh-CN" altLang="en-US" sz="2000" dirty="0">
                <a:solidFill>
                  <a:srgbClr val="2C2D34"/>
                </a:solidFill>
                <a:latin typeface="+mn-lt"/>
                <a:ea typeface="+mn-ea"/>
                <a:cs typeface="+mn-ea"/>
                <a:sym typeface="+mn-lt"/>
              </a:rPr>
              <a:t>第四条　危险化学品单位应当具备法律、行政法规规定和国家标准、行业标准要求的安全条件，建立、健全安全管理规章制度和岗位安全责任制度，对从业人员进行安全教育、法制教育和岗位技术培训。</a:t>
            </a:r>
            <a:endParaRPr lang="en-US" altLang="zh-CN" sz="2000" dirty="0">
              <a:solidFill>
                <a:srgbClr val="2C2D34"/>
              </a:solidFill>
              <a:latin typeface="+mn-lt"/>
              <a:ea typeface="+mn-ea"/>
              <a:cs typeface="+mn-ea"/>
              <a:sym typeface="+mn-lt"/>
            </a:endParaRPr>
          </a:p>
        </p:txBody>
      </p:sp>
      <p:pic>
        <p:nvPicPr>
          <p:cNvPr id="23" name="PA-图片 7">
            <a:extLst>
              <a:ext uri="{FF2B5EF4-FFF2-40B4-BE49-F238E27FC236}">
                <a16:creationId xmlns:a16="http://schemas.microsoft.com/office/drawing/2014/main" id="{684AE2C9-3E36-40D5-AAFF-79BAF46F1B1B}"/>
              </a:ext>
            </a:extLst>
          </p:cNvPr>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7476814" y="2189251"/>
            <a:ext cx="3730088" cy="4343006"/>
          </a:xfrm>
          <a:prstGeom prst="rect">
            <a:avLst/>
          </a:prstGeom>
          <a:noFill/>
          <a:ln w="9525">
            <a:noFill/>
            <a:miter lim="800000"/>
            <a:headEnd/>
            <a:tailEnd/>
          </a:ln>
        </p:spPr>
      </p:pic>
      <p:sp>
        <p:nvSpPr>
          <p:cNvPr id="3" name="PA-矩形 2">
            <a:extLst>
              <a:ext uri="{FF2B5EF4-FFF2-40B4-BE49-F238E27FC236}">
                <a16:creationId xmlns:a16="http://schemas.microsoft.com/office/drawing/2014/main" id="{3B0D35CE-510D-486E-95BD-1327FDFCB312}"/>
              </a:ext>
            </a:extLst>
          </p:cNvPr>
          <p:cNvSpPr/>
          <p:nvPr>
            <p:custDataLst>
              <p:tags r:id="rId5"/>
            </p:custDataLst>
          </p:nvPr>
        </p:nvSpPr>
        <p:spPr>
          <a:xfrm>
            <a:off x="1010465" y="4647142"/>
            <a:ext cx="5877313" cy="787139"/>
          </a:xfrm>
          <a:prstGeom prst="rect">
            <a:avLst/>
          </a:prstGeom>
        </p:spPr>
        <p:txBody>
          <a:bodyPr wrap="square">
            <a:spAutoFit/>
          </a:bodyPr>
          <a:lstStyle/>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从业人员应当接受教育和培训，考核合格后上岗作业；</a:t>
            </a:r>
            <a:endParaRPr lang="en-US" altLang="zh-CN" sz="1599" dirty="0">
              <a:solidFill>
                <a:srgbClr val="2C2D34"/>
              </a:solidFill>
              <a:latin typeface="+mn-lt"/>
              <a:ea typeface="+mn-ea"/>
              <a:cs typeface="+mn-ea"/>
              <a:sym typeface="+mn-lt"/>
            </a:endParaRPr>
          </a:p>
          <a:p>
            <a:pPr marL="285636" indent="-285636" defTabSz="1218682" eaLnBrk="0" hangingPunct="0">
              <a:lnSpc>
                <a:spcPct val="150000"/>
              </a:lnSpc>
              <a:buFont typeface="Wingdings" panose="05000000000000000000" pitchFamily="2" charset="2"/>
              <a:buChar char="l"/>
            </a:pPr>
            <a:r>
              <a:rPr lang="zh-CN" altLang="en-US" sz="1599" dirty="0">
                <a:solidFill>
                  <a:srgbClr val="2C2D34"/>
                </a:solidFill>
                <a:latin typeface="+mn-lt"/>
                <a:ea typeface="+mn-ea"/>
                <a:cs typeface="+mn-ea"/>
                <a:sym typeface="+mn-lt"/>
              </a:rPr>
              <a:t>对有资格要求的岗位，应当配备依法取得相应资格的人员。</a:t>
            </a:r>
          </a:p>
        </p:txBody>
      </p:sp>
      <p:sp>
        <p:nvSpPr>
          <p:cNvPr id="10" name="PA-文本框 16">
            <a:extLst>
              <a:ext uri="{FF2B5EF4-FFF2-40B4-BE49-F238E27FC236}">
                <a16:creationId xmlns:a16="http://schemas.microsoft.com/office/drawing/2014/main" id="{F6DD1689-F8C4-434D-BC10-AF3A3AC666F8}"/>
              </a:ext>
            </a:extLst>
          </p:cNvPr>
          <p:cNvSpPr txBox="1"/>
          <p:nvPr>
            <p:custDataLst>
              <p:tags r:id="rId6"/>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5</a:t>
            </a:r>
            <a:r>
              <a:rPr lang="zh-CN" altLang="en-US" sz="2399" b="0" dirty="0">
                <a:solidFill>
                  <a:srgbClr val="F9842B"/>
                </a:solidFill>
                <a:latin typeface="+mn-lt"/>
                <a:ea typeface="+mn-ea"/>
                <a:cs typeface="+mn-ea"/>
                <a:sym typeface="+mn-lt"/>
              </a:rPr>
              <a:t>、危险化学品安全管理条例</a:t>
            </a:r>
          </a:p>
        </p:txBody>
      </p:sp>
      <p:sp>
        <p:nvSpPr>
          <p:cNvPr id="11" name="PA-燕尾箭头 10">
            <a:extLst>
              <a:ext uri="{FF2B5EF4-FFF2-40B4-BE49-F238E27FC236}">
                <a16:creationId xmlns:a16="http://schemas.microsoft.com/office/drawing/2014/main" id="{B1F29B7B-B65A-4F37-959A-E9EB37359E5D}"/>
              </a:ext>
            </a:extLst>
          </p:cNvPr>
          <p:cNvSpPr/>
          <p:nvPr>
            <p:custDataLst>
              <p:tags r:id="rId7"/>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4172534936"/>
      </p:ext>
    </p:extLst>
  </p:cSld>
  <p:clrMapOvr>
    <a:masterClrMapping/>
  </p:clrMapOvr>
  <p:transition spd="slow" advTm="6122">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A-矩形 38">
            <a:extLst>
              <a:ext uri="{FF2B5EF4-FFF2-40B4-BE49-F238E27FC236}">
                <a16:creationId xmlns:a16="http://schemas.microsoft.com/office/drawing/2014/main" id="{9CC8889C-BD90-44CB-8A97-BDAB3C46B993}"/>
              </a:ext>
            </a:extLst>
          </p:cNvPr>
          <p:cNvSpPr/>
          <p:nvPr>
            <p:custDataLst>
              <p:tags r:id="rId2"/>
            </p:custDataLst>
          </p:nvPr>
        </p:nvSpPr>
        <p:spPr bwMode="auto">
          <a:xfrm>
            <a:off x="4499066" y="2717508"/>
            <a:ext cx="3057910" cy="3311075"/>
          </a:xfrm>
          <a:prstGeom prst="rect">
            <a:avLst/>
          </a:prstGeom>
          <a:solidFill>
            <a:srgbClr val="FFCC82"/>
          </a:solidFill>
          <a:ln w="9525" cap="flat" cmpd="sng" algn="ctr">
            <a:solidFill>
              <a:schemeClr val="accent2">
                <a:lumMod val="75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40" name="PA-矩形 39">
            <a:extLst>
              <a:ext uri="{FF2B5EF4-FFF2-40B4-BE49-F238E27FC236}">
                <a16:creationId xmlns:a16="http://schemas.microsoft.com/office/drawing/2014/main" id="{A91D96C8-D3C6-49E6-8FA3-AA3212AF1FBD}"/>
              </a:ext>
            </a:extLst>
          </p:cNvPr>
          <p:cNvSpPr/>
          <p:nvPr>
            <p:custDataLst>
              <p:tags r:id="rId3"/>
            </p:custDataLst>
          </p:nvPr>
        </p:nvSpPr>
        <p:spPr bwMode="auto">
          <a:xfrm>
            <a:off x="7991528" y="2717508"/>
            <a:ext cx="3057910" cy="3311075"/>
          </a:xfrm>
          <a:prstGeom prst="rect">
            <a:avLst/>
          </a:prstGeom>
          <a:solidFill>
            <a:srgbClr val="FFCC82"/>
          </a:solidFill>
          <a:ln w="9525" cap="flat" cmpd="sng" algn="ctr">
            <a:solidFill>
              <a:schemeClr val="accent2">
                <a:lumMod val="75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8" name="PA-矩形 7">
            <a:extLst>
              <a:ext uri="{FF2B5EF4-FFF2-40B4-BE49-F238E27FC236}">
                <a16:creationId xmlns:a16="http://schemas.microsoft.com/office/drawing/2014/main" id="{4ACCF149-A64D-419D-83CA-03457A8CADF1}"/>
              </a:ext>
            </a:extLst>
          </p:cNvPr>
          <p:cNvSpPr/>
          <p:nvPr>
            <p:custDataLst>
              <p:tags r:id="rId4"/>
            </p:custDataLst>
          </p:nvPr>
        </p:nvSpPr>
        <p:spPr bwMode="auto">
          <a:xfrm>
            <a:off x="1061172" y="2717508"/>
            <a:ext cx="3057910" cy="3311075"/>
          </a:xfrm>
          <a:prstGeom prst="rect">
            <a:avLst/>
          </a:prstGeom>
          <a:solidFill>
            <a:srgbClr val="FFCC82"/>
          </a:solidFill>
          <a:ln w="9525" cap="flat" cmpd="sng" algn="ctr">
            <a:solidFill>
              <a:schemeClr val="accent2">
                <a:lumMod val="75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grpSp>
        <p:nvGrpSpPr>
          <p:cNvPr id="9" name="PA-组合 8">
            <a:extLst>
              <a:ext uri="{FF2B5EF4-FFF2-40B4-BE49-F238E27FC236}">
                <a16:creationId xmlns:a16="http://schemas.microsoft.com/office/drawing/2014/main" id="{F2982933-4241-46E7-812A-9CBEB0257071}"/>
              </a:ext>
            </a:extLst>
          </p:cNvPr>
          <p:cNvGrpSpPr/>
          <p:nvPr>
            <p:custDataLst>
              <p:tags r:id="rId5"/>
            </p:custDataLst>
          </p:nvPr>
        </p:nvGrpSpPr>
        <p:grpSpPr>
          <a:xfrm>
            <a:off x="1061172" y="2529809"/>
            <a:ext cx="3057910" cy="544705"/>
            <a:chOff x="1061587" y="2529458"/>
            <a:chExt cx="3059104" cy="544918"/>
          </a:xfrm>
          <a:solidFill>
            <a:schemeClr val="accent4"/>
          </a:solidFill>
        </p:grpSpPr>
        <p:sp>
          <p:nvSpPr>
            <p:cNvPr id="3" name="PA-圆角矩形 2">
              <a:extLst>
                <a:ext uri="{FF2B5EF4-FFF2-40B4-BE49-F238E27FC236}">
                  <a16:creationId xmlns:a16="http://schemas.microsoft.com/office/drawing/2014/main" id="{E26D40C6-1FED-4700-98AB-A4536C2B2A37}"/>
                </a:ext>
              </a:extLst>
            </p:cNvPr>
            <p:cNvSpPr/>
            <p:nvPr>
              <p:custDataLst>
                <p:tags r:id="rId25"/>
              </p:custDataLst>
            </p:nvPr>
          </p:nvSpPr>
          <p:spPr bwMode="auto">
            <a:xfrm>
              <a:off x="1061587" y="2529458"/>
              <a:ext cx="3059104" cy="544918"/>
            </a:xfrm>
            <a:prstGeom prst="roundRect">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4" name="PA-文本框 3">
              <a:extLst>
                <a:ext uri="{FF2B5EF4-FFF2-40B4-BE49-F238E27FC236}">
                  <a16:creationId xmlns:a16="http://schemas.microsoft.com/office/drawing/2014/main" id="{D865ADB4-669B-4FEB-86B0-51F958EE052C}"/>
                </a:ext>
              </a:extLst>
            </p:cNvPr>
            <p:cNvSpPr txBox="1"/>
            <p:nvPr>
              <p:custDataLst>
                <p:tags r:id="rId26"/>
              </p:custDataLst>
            </p:nvPr>
          </p:nvSpPr>
          <p:spPr>
            <a:xfrm>
              <a:off x="1697380" y="2606064"/>
              <a:ext cx="1723550" cy="400110"/>
            </a:xfrm>
            <a:prstGeom prst="rect">
              <a:avLst/>
            </a:prstGeom>
            <a:solidFill>
              <a:schemeClr val="accent4"/>
            </a:solidFill>
          </p:spPr>
          <p:txBody>
            <a:bodyPr wrap="none" rtlCol="0">
              <a:spAutoFit/>
            </a:bodyPr>
            <a:lstStyle/>
            <a:p>
              <a:pPr algn="ctr" defTabSz="1218682"/>
              <a:r>
                <a:rPr lang="zh-CN" altLang="en-US" sz="1999" dirty="0">
                  <a:solidFill>
                    <a:srgbClr val="F0F0F0"/>
                  </a:solidFill>
                  <a:latin typeface="+mn-lt"/>
                  <a:ea typeface="+mn-ea"/>
                  <a:cs typeface="+mn-ea"/>
                  <a:sym typeface="+mn-lt"/>
                </a:rPr>
                <a:t>安全生产</a:t>
              </a:r>
              <a:r>
                <a:rPr lang="zh-CN" altLang="en-US" sz="1999" b="1" dirty="0">
                  <a:solidFill>
                    <a:srgbClr val="F0F0F0"/>
                  </a:solidFill>
                  <a:latin typeface="+mn-lt"/>
                  <a:ea typeface="+mn-ea"/>
                  <a:cs typeface="+mn-ea"/>
                  <a:sym typeface="+mn-lt"/>
                </a:rPr>
                <a:t>理念</a:t>
              </a:r>
            </a:p>
          </p:txBody>
        </p:sp>
      </p:grpSp>
      <p:grpSp>
        <p:nvGrpSpPr>
          <p:cNvPr id="10" name="PA-组合 9">
            <a:extLst>
              <a:ext uri="{FF2B5EF4-FFF2-40B4-BE49-F238E27FC236}">
                <a16:creationId xmlns:a16="http://schemas.microsoft.com/office/drawing/2014/main" id="{879F616D-5775-40CA-811B-28D55DA2D4C3}"/>
              </a:ext>
            </a:extLst>
          </p:cNvPr>
          <p:cNvGrpSpPr/>
          <p:nvPr>
            <p:custDataLst>
              <p:tags r:id="rId6"/>
            </p:custDataLst>
          </p:nvPr>
        </p:nvGrpSpPr>
        <p:grpSpPr>
          <a:xfrm>
            <a:off x="4499066" y="2529809"/>
            <a:ext cx="3057910" cy="544705"/>
            <a:chOff x="4500823" y="2529458"/>
            <a:chExt cx="3059104" cy="544918"/>
          </a:xfrm>
          <a:solidFill>
            <a:schemeClr val="accent4"/>
          </a:solidFill>
        </p:grpSpPr>
        <p:sp>
          <p:nvSpPr>
            <p:cNvPr id="25" name="PA-圆角矩形 24">
              <a:extLst>
                <a:ext uri="{FF2B5EF4-FFF2-40B4-BE49-F238E27FC236}">
                  <a16:creationId xmlns:a16="http://schemas.microsoft.com/office/drawing/2014/main" id="{E5DFA58F-538D-4ECC-90C6-C905514277A7}"/>
                </a:ext>
              </a:extLst>
            </p:cNvPr>
            <p:cNvSpPr/>
            <p:nvPr>
              <p:custDataLst>
                <p:tags r:id="rId23"/>
              </p:custDataLst>
            </p:nvPr>
          </p:nvSpPr>
          <p:spPr bwMode="auto">
            <a:xfrm>
              <a:off x="4500823" y="2529458"/>
              <a:ext cx="3059104" cy="544918"/>
            </a:xfrm>
            <a:prstGeom prst="roundRect">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6" name="PA-文本框 25">
              <a:extLst>
                <a:ext uri="{FF2B5EF4-FFF2-40B4-BE49-F238E27FC236}">
                  <a16:creationId xmlns:a16="http://schemas.microsoft.com/office/drawing/2014/main" id="{88689EBC-A5E2-4B10-8CFC-A7ED3C86E3EE}"/>
                </a:ext>
              </a:extLst>
            </p:cNvPr>
            <p:cNvSpPr txBox="1"/>
            <p:nvPr>
              <p:custDataLst>
                <p:tags r:id="rId24"/>
              </p:custDataLst>
            </p:nvPr>
          </p:nvSpPr>
          <p:spPr>
            <a:xfrm>
              <a:off x="5136617" y="2606064"/>
              <a:ext cx="1723549" cy="400110"/>
            </a:xfrm>
            <a:prstGeom prst="rect">
              <a:avLst/>
            </a:prstGeom>
            <a:solidFill>
              <a:schemeClr val="accent4"/>
            </a:solidFill>
          </p:spPr>
          <p:txBody>
            <a:bodyPr wrap="none" rtlCol="0">
              <a:spAutoFit/>
            </a:bodyPr>
            <a:lstStyle/>
            <a:p>
              <a:pPr algn="ctr" defTabSz="1218682"/>
              <a:r>
                <a:rPr lang="zh-CN" altLang="en-US" sz="1999" dirty="0">
                  <a:solidFill>
                    <a:srgbClr val="F0F0F0"/>
                  </a:solidFill>
                  <a:latin typeface="+mn-lt"/>
                  <a:ea typeface="+mn-ea"/>
                  <a:cs typeface="+mn-ea"/>
                  <a:sym typeface="+mn-lt"/>
                </a:rPr>
                <a:t>安全生产</a:t>
              </a:r>
              <a:r>
                <a:rPr lang="zh-CN" altLang="en-US" sz="1999" b="1" dirty="0">
                  <a:solidFill>
                    <a:srgbClr val="F0F0F0"/>
                  </a:solidFill>
                  <a:latin typeface="+mn-lt"/>
                  <a:ea typeface="+mn-ea"/>
                  <a:cs typeface="+mn-ea"/>
                  <a:sym typeface="+mn-lt"/>
                </a:rPr>
                <a:t>方针</a:t>
              </a:r>
            </a:p>
          </p:txBody>
        </p:sp>
      </p:grpSp>
      <p:grpSp>
        <p:nvGrpSpPr>
          <p:cNvPr id="19" name="PA-组合 18">
            <a:extLst>
              <a:ext uri="{FF2B5EF4-FFF2-40B4-BE49-F238E27FC236}">
                <a16:creationId xmlns:a16="http://schemas.microsoft.com/office/drawing/2014/main" id="{09E6D80E-B416-4E54-9C06-143A3C7ED241}"/>
              </a:ext>
            </a:extLst>
          </p:cNvPr>
          <p:cNvGrpSpPr/>
          <p:nvPr>
            <p:custDataLst>
              <p:tags r:id="rId7"/>
            </p:custDataLst>
          </p:nvPr>
        </p:nvGrpSpPr>
        <p:grpSpPr>
          <a:xfrm>
            <a:off x="8005171" y="2529809"/>
            <a:ext cx="3057910" cy="544705"/>
            <a:chOff x="8008298" y="2529458"/>
            <a:chExt cx="3059104" cy="544918"/>
          </a:xfrm>
          <a:solidFill>
            <a:schemeClr val="accent4"/>
          </a:solidFill>
        </p:grpSpPr>
        <p:sp>
          <p:nvSpPr>
            <p:cNvPr id="27" name="PA-圆角矩形 26">
              <a:extLst>
                <a:ext uri="{FF2B5EF4-FFF2-40B4-BE49-F238E27FC236}">
                  <a16:creationId xmlns:a16="http://schemas.microsoft.com/office/drawing/2014/main" id="{5A94D175-C414-44B5-B14E-93CE8A0CFB42}"/>
                </a:ext>
              </a:extLst>
            </p:cNvPr>
            <p:cNvSpPr/>
            <p:nvPr>
              <p:custDataLst>
                <p:tags r:id="rId21"/>
              </p:custDataLst>
            </p:nvPr>
          </p:nvSpPr>
          <p:spPr bwMode="auto">
            <a:xfrm>
              <a:off x="8008298" y="2529458"/>
              <a:ext cx="3059104" cy="544918"/>
            </a:xfrm>
            <a:prstGeom prst="roundRect">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8" name="PA-文本框 27">
              <a:extLst>
                <a:ext uri="{FF2B5EF4-FFF2-40B4-BE49-F238E27FC236}">
                  <a16:creationId xmlns:a16="http://schemas.microsoft.com/office/drawing/2014/main" id="{E7D4C599-5DE4-4BC8-9A54-EC7DAB82F91E}"/>
                </a:ext>
              </a:extLst>
            </p:cNvPr>
            <p:cNvSpPr txBox="1"/>
            <p:nvPr>
              <p:custDataLst>
                <p:tags r:id="rId22"/>
              </p:custDataLst>
            </p:nvPr>
          </p:nvSpPr>
          <p:spPr>
            <a:xfrm>
              <a:off x="8374346" y="2606064"/>
              <a:ext cx="2263042" cy="400137"/>
            </a:xfrm>
            <a:prstGeom prst="rect">
              <a:avLst/>
            </a:prstGeom>
            <a:solidFill>
              <a:schemeClr val="accent4"/>
            </a:solidFill>
          </p:spPr>
          <p:txBody>
            <a:bodyPr wrap="none" rtlCol="0">
              <a:spAutoFit/>
            </a:bodyPr>
            <a:lstStyle/>
            <a:p>
              <a:pPr algn="ctr" defTabSz="1218682"/>
              <a:r>
                <a:rPr lang="zh-CN" altLang="en-US" sz="1999" dirty="0">
                  <a:solidFill>
                    <a:srgbClr val="F0F0F0"/>
                  </a:solidFill>
                  <a:latin typeface="+mn-lt"/>
                  <a:ea typeface="+mn-ea"/>
                  <a:cs typeface="+mn-ea"/>
                  <a:sym typeface="+mn-lt"/>
                </a:rPr>
                <a:t>安全生产</a:t>
              </a:r>
              <a:r>
                <a:rPr lang="zh-CN" altLang="en-US" sz="1999" b="1" dirty="0">
                  <a:solidFill>
                    <a:srgbClr val="F0F0F0"/>
                  </a:solidFill>
                  <a:latin typeface="+mn-lt"/>
                  <a:ea typeface="+mn-ea"/>
                  <a:cs typeface="+mn-ea"/>
                  <a:sym typeface="+mn-lt"/>
                </a:rPr>
                <a:t>工作机制</a:t>
              </a:r>
            </a:p>
          </p:txBody>
        </p:sp>
      </p:grpSp>
      <p:sp>
        <p:nvSpPr>
          <p:cNvPr id="5" name="PA-矩形 4">
            <a:extLst>
              <a:ext uri="{FF2B5EF4-FFF2-40B4-BE49-F238E27FC236}">
                <a16:creationId xmlns:a16="http://schemas.microsoft.com/office/drawing/2014/main" id="{CAB7F283-EF14-43D4-93BB-1FD6CE247F26}"/>
              </a:ext>
            </a:extLst>
          </p:cNvPr>
          <p:cNvSpPr/>
          <p:nvPr>
            <p:custDataLst>
              <p:tags r:id="rId8"/>
            </p:custDataLst>
          </p:nvPr>
        </p:nvSpPr>
        <p:spPr>
          <a:xfrm>
            <a:off x="4104841" y="1772978"/>
            <a:ext cx="3568815" cy="461485"/>
          </a:xfrm>
          <a:prstGeom prst="rect">
            <a:avLst/>
          </a:prstGeom>
        </p:spPr>
        <p:txBody>
          <a:bodyPr wrap="none">
            <a:spAutoFit/>
          </a:bodyPr>
          <a:lstStyle/>
          <a:p>
            <a:pPr algn="ctr" defTabSz="1218682" eaLnBrk="0" hangingPunct="0"/>
            <a:r>
              <a:rPr lang="zh-CN" altLang="en-US" sz="2399" dirty="0">
                <a:solidFill>
                  <a:srgbClr val="F9842B"/>
                </a:solidFill>
                <a:latin typeface="+mn-lt"/>
                <a:ea typeface="+mn-ea"/>
                <a:cs typeface="+mn-ea"/>
                <a:sym typeface="+mn-lt"/>
              </a:rPr>
              <a:t>安全生产法，第三条规定</a:t>
            </a:r>
            <a:endParaRPr lang="en-US" altLang="zh-CN" sz="2399" dirty="0">
              <a:solidFill>
                <a:srgbClr val="F9842B"/>
              </a:solidFill>
              <a:latin typeface="+mn-lt"/>
              <a:ea typeface="+mn-ea"/>
              <a:cs typeface="+mn-ea"/>
              <a:sym typeface="+mn-lt"/>
            </a:endParaRPr>
          </a:p>
        </p:txBody>
      </p:sp>
      <p:sp>
        <p:nvSpPr>
          <p:cNvPr id="6" name="PA-文本框 5">
            <a:extLst>
              <a:ext uri="{FF2B5EF4-FFF2-40B4-BE49-F238E27FC236}">
                <a16:creationId xmlns:a16="http://schemas.microsoft.com/office/drawing/2014/main" id="{CE2B75E7-548D-4B3F-B3A3-792D54EFF86E}"/>
              </a:ext>
            </a:extLst>
          </p:cNvPr>
          <p:cNvSpPr txBox="1"/>
          <p:nvPr>
            <p:custDataLst>
              <p:tags r:id="rId9"/>
            </p:custDataLst>
          </p:nvPr>
        </p:nvSpPr>
        <p:spPr>
          <a:xfrm>
            <a:off x="1850546" y="3280812"/>
            <a:ext cx="1415219" cy="461485"/>
          </a:xfrm>
          <a:prstGeom prst="rect">
            <a:avLst/>
          </a:prstGeom>
          <a:noFill/>
        </p:spPr>
        <p:txBody>
          <a:bodyPr wrap="none" rtlCol="0">
            <a:spAutoFit/>
          </a:bodyPr>
          <a:lstStyle/>
          <a:p>
            <a:pPr defTabSz="1218682"/>
            <a:r>
              <a:rPr lang="zh-CN" altLang="en-US" sz="2399" dirty="0">
                <a:solidFill>
                  <a:srgbClr val="595959"/>
                </a:solidFill>
                <a:latin typeface="+mn-lt"/>
                <a:ea typeface="+mn-ea"/>
                <a:cs typeface="+mn-ea"/>
                <a:sym typeface="+mn-lt"/>
              </a:rPr>
              <a:t>以人为本</a:t>
            </a:r>
          </a:p>
        </p:txBody>
      </p:sp>
      <p:sp>
        <p:nvSpPr>
          <p:cNvPr id="29" name="PA-文本框 28">
            <a:extLst>
              <a:ext uri="{FF2B5EF4-FFF2-40B4-BE49-F238E27FC236}">
                <a16:creationId xmlns:a16="http://schemas.microsoft.com/office/drawing/2014/main" id="{BF4EA1C9-AA1F-4FF7-B353-641C04BA0DB4}"/>
              </a:ext>
            </a:extLst>
          </p:cNvPr>
          <p:cNvSpPr txBox="1"/>
          <p:nvPr>
            <p:custDataLst>
              <p:tags r:id="rId10"/>
            </p:custDataLst>
          </p:nvPr>
        </p:nvSpPr>
        <p:spPr>
          <a:xfrm>
            <a:off x="1536317" y="3876703"/>
            <a:ext cx="2030532" cy="461485"/>
          </a:xfrm>
          <a:prstGeom prst="rect">
            <a:avLst/>
          </a:prstGeom>
          <a:noFill/>
        </p:spPr>
        <p:txBody>
          <a:bodyPr wrap="none" rtlCol="0">
            <a:spAutoFit/>
          </a:bodyPr>
          <a:lstStyle/>
          <a:p>
            <a:pPr defTabSz="1218682"/>
            <a:r>
              <a:rPr lang="zh-CN" altLang="en-US" sz="2399" dirty="0">
                <a:solidFill>
                  <a:srgbClr val="595959"/>
                </a:solidFill>
                <a:latin typeface="+mn-lt"/>
                <a:ea typeface="+mn-ea"/>
                <a:cs typeface="+mn-ea"/>
                <a:sym typeface="+mn-lt"/>
              </a:rPr>
              <a:t>坚持安全发展</a:t>
            </a:r>
          </a:p>
        </p:txBody>
      </p:sp>
      <p:sp>
        <p:nvSpPr>
          <p:cNvPr id="30" name="PA-文本框 29">
            <a:extLst>
              <a:ext uri="{FF2B5EF4-FFF2-40B4-BE49-F238E27FC236}">
                <a16:creationId xmlns:a16="http://schemas.microsoft.com/office/drawing/2014/main" id="{27EC86B3-363E-48F0-99E6-9C634182A69C}"/>
              </a:ext>
            </a:extLst>
          </p:cNvPr>
          <p:cNvSpPr txBox="1"/>
          <p:nvPr>
            <p:custDataLst>
              <p:tags r:id="rId11"/>
            </p:custDataLst>
          </p:nvPr>
        </p:nvSpPr>
        <p:spPr>
          <a:xfrm>
            <a:off x="5417718" y="3280812"/>
            <a:ext cx="1415219" cy="461485"/>
          </a:xfrm>
          <a:prstGeom prst="rect">
            <a:avLst/>
          </a:prstGeom>
          <a:noFill/>
        </p:spPr>
        <p:txBody>
          <a:bodyPr wrap="none" rtlCol="0">
            <a:spAutoFit/>
          </a:bodyPr>
          <a:lstStyle/>
          <a:p>
            <a:pPr defTabSz="1218682"/>
            <a:r>
              <a:rPr lang="zh-CN" altLang="en-US" sz="2399" dirty="0">
                <a:solidFill>
                  <a:srgbClr val="595959"/>
                </a:solidFill>
                <a:latin typeface="+mn-lt"/>
                <a:ea typeface="+mn-ea"/>
                <a:cs typeface="+mn-ea"/>
                <a:sym typeface="+mn-lt"/>
              </a:rPr>
              <a:t>安</a:t>
            </a:r>
            <a:r>
              <a:rPr lang="zh-CN" altLang="en-US" sz="2399" dirty="0" smtClean="0">
                <a:solidFill>
                  <a:srgbClr val="595959"/>
                </a:solidFill>
                <a:latin typeface="+mn-lt"/>
                <a:ea typeface="+mn-ea"/>
                <a:cs typeface="+mn-ea"/>
                <a:sym typeface="+mn-lt"/>
              </a:rPr>
              <a:t>全优品</a:t>
            </a:r>
            <a:endParaRPr lang="zh-CN" altLang="en-US" sz="2399" dirty="0">
              <a:solidFill>
                <a:srgbClr val="595959"/>
              </a:solidFill>
              <a:latin typeface="+mn-lt"/>
              <a:ea typeface="+mn-ea"/>
              <a:cs typeface="+mn-ea"/>
              <a:sym typeface="+mn-lt"/>
            </a:endParaRPr>
          </a:p>
        </p:txBody>
      </p:sp>
      <p:sp>
        <p:nvSpPr>
          <p:cNvPr id="31" name="PA-文本框 30">
            <a:extLst>
              <a:ext uri="{FF2B5EF4-FFF2-40B4-BE49-F238E27FC236}">
                <a16:creationId xmlns:a16="http://schemas.microsoft.com/office/drawing/2014/main" id="{829F5912-97A7-4C2E-9C1A-F51C0937C02D}"/>
              </a:ext>
            </a:extLst>
          </p:cNvPr>
          <p:cNvSpPr txBox="1"/>
          <p:nvPr>
            <p:custDataLst>
              <p:tags r:id="rId12"/>
            </p:custDataLst>
          </p:nvPr>
        </p:nvSpPr>
        <p:spPr>
          <a:xfrm>
            <a:off x="5417718" y="3876703"/>
            <a:ext cx="1415219" cy="461485"/>
          </a:xfrm>
          <a:prstGeom prst="rect">
            <a:avLst/>
          </a:prstGeom>
          <a:noFill/>
        </p:spPr>
        <p:txBody>
          <a:bodyPr wrap="none" rtlCol="0">
            <a:spAutoFit/>
          </a:bodyPr>
          <a:lstStyle/>
          <a:p>
            <a:pPr defTabSz="1218682"/>
            <a:r>
              <a:rPr lang="zh-CN" altLang="en-US" sz="2399" dirty="0">
                <a:solidFill>
                  <a:srgbClr val="595959"/>
                </a:solidFill>
                <a:latin typeface="+mn-lt"/>
                <a:ea typeface="+mn-ea"/>
                <a:cs typeface="+mn-ea"/>
                <a:sym typeface="+mn-lt"/>
              </a:rPr>
              <a:t>预防为主</a:t>
            </a:r>
          </a:p>
        </p:txBody>
      </p:sp>
      <p:sp>
        <p:nvSpPr>
          <p:cNvPr id="32" name="PA-文本框 31">
            <a:extLst>
              <a:ext uri="{FF2B5EF4-FFF2-40B4-BE49-F238E27FC236}">
                <a16:creationId xmlns:a16="http://schemas.microsoft.com/office/drawing/2014/main" id="{9557B96D-02DC-418A-B8B5-068DE130EAC5}"/>
              </a:ext>
            </a:extLst>
          </p:cNvPr>
          <p:cNvSpPr txBox="1"/>
          <p:nvPr>
            <p:custDataLst>
              <p:tags r:id="rId13"/>
            </p:custDataLst>
          </p:nvPr>
        </p:nvSpPr>
        <p:spPr>
          <a:xfrm>
            <a:off x="5417718" y="4517898"/>
            <a:ext cx="1415219" cy="461485"/>
          </a:xfrm>
          <a:prstGeom prst="rect">
            <a:avLst/>
          </a:prstGeom>
          <a:noFill/>
        </p:spPr>
        <p:txBody>
          <a:bodyPr wrap="none" rtlCol="0">
            <a:spAutoFit/>
          </a:bodyPr>
          <a:lstStyle/>
          <a:p>
            <a:pPr defTabSz="1218682"/>
            <a:r>
              <a:rPr lang="zh-CN" altLang="en-US" sz="2399" dirty="0">
                <a:solidFill>
                  <a:srgbClr val="595959"/>
                </a:solidFill>
                <a:latin typeface="+mn-lt"/>
                <a:ea typeface="+mn-ea"/>
                <a:cs typeface="+mn-ea"/>
                <a:sym typeface="+mn-lt"/>
              </a:rPr>
              <a:t>综合治理</a:t>
            </a:r>
          </a:p>
        </p:txBody>
      </p:sp>
      <p:sp>
        <p:nvSpPr>
          <p:cNvPr id="33" name="PA-文本框 32">
            <a:extLst>
              <a:ext uri="{FF2B5EF4-FFF2-40B4-BE49-F238E27FC236}">
                <a16:creationId xmlns:a16="http://schemas.microsoft.com/office/drawing/2014/main" id="{DB807CD1-C974-4AA1-8DF7-0F83CEA25E74}"/>
              </a:ext>
            </a:extLst>
          </p:cNvPr>
          <p:cNvSpPr txBox="1"/>
          <p:nvPr>
            <p:custDataLst>
              <p:tags r:id="rId14"/>
            </p:custDataLst>
          </p:nvPr>
        </p:nvSpPr>
        <p:spPr>
          <a:xfrm>
            <a:off x="8268007" y="3280812"/>
            <a:ext cx="2645844" cy="461485"/>
          </a:xfrm>
          <a:prstGeom prst="rect">
            <a:avLst/>
          </a:prstGeom>
          <a:noFill/>
        </p:spPr>
        <p:txBody>
          <a:bodyPr wrap="none" rtlCol="0">
            <a:spAutoFit/>
          </a:bodyPr>
          <a:lstStyle/>
          <a:p>
            <a:pPr algn="ctr" defTabSz="1218682"/>
            <a:r>
              <a:rPr lang="zh-CN" altLang="en-US" sz="2399" dirty="0">
                <a:solidFill>
                  <a:srgbClr val="595959"/>
                </a:solidFill>
                <a:latin typeface="+mn-lt"/>
                <a:ea typeface="+mn-ea"/>
                <a:cs typeface="+mn-ea"/>
                <a:sym typeface="+mn-lt"/>
              </a:rPr>
              <a:t>生产经营单位负责</a:t>
            </a:r>
          </a:p>
        </p:txBody>
      </p:sp>
      <p:sp>
        <p:nvSpPr>
          <p:cNvPr id="34" name="PA-文本框 33">
            <a:extLst>
              <a:ext uri="{FF2B5EF4-FFF2-40B4-BE49-F238E27FC236}">
                <a16:creationId xmlns:a16="http://schemas.microsoft.com/office/drawing/2014/main" id="{1DE82E93-D368-425C-8D0B-C23076C27909}"/>
              </a:ext>
            </a:extLst>
          </p:cNvPr>
          <p:cNvSpPr txBox="1"/>
          <p:nvPr>
            <p:custDataLst>
              <p:tags r:id="rId15"/>
            </p:custDataLst>
          </p:nvPr>
        </p:nvSpPr>
        <p:spPr>
          <a:xfrm>
            <a:off x="8862759" y="3776362"/>
            <a:ext cx="1415220" cy="461485"/>
          </a:xfrm>
          <a:prstGeom prst="rect">
            <a:avLst/>
          </a:prstGeom>
          <a:noFill/>
        </p:spPr>
        <p:txBody>
          <a:bodyPr wrap="none" rtlCol="0">
            <a:spAutoFit/>
          </a:bodyPr>
          <a:lstStyle/>
          <a:p>
            <a:pPr algn="ctr" defTabSz="1218682"/>
            <a:r>
              <a:rPr lang="zh-CN" altLang="en-US" sz="2399" dirty="0">
                <a:solidFill>
                  <a:srgbClr val="595959"/>
                </a:solidFill>
                <a:latin typeface="+mn-lt"/>
                <a:ea typeface="+mn-ea"/>
                <a:cs typeface="+mn-ea"/>
                <a:sym typeface="+mn-lt"/>
              </a:rPr>
              <a:t>职工参与</a:t>
            </a:r>
          </a:p>
        </p:txBody>
      </p:sp>
      <p:sp>
        <p:nvSpPr>
          <p:cNvPr id="35" name="PA-文本框 34">
            <a:extLst>
              <a:ext uri="{FF2B5EF4-FFF2-40B4-BE49-F238E27FC236}">
                <a16:creationId xmlns:a16="http://schemas.microsoft.com/office/drawing/2014/main" id="{71038ED8-6FE6-46CF-906B-4C633C84DDE4}"/>
              </a:ext>
            </a:extLst>
          </p:cNvPr>
          <p:cNvSpPr txBox="1"/>
          <p:nvPr>
            <p:custDataLst>
              <p:tags r:id="rId16"/>
            </p:custDataLst>
          </p:nvPr>
        </p:nvSpPr>
        <p:spPr>
          <a:xfrm>
            <a:off x="8862758" y="4276669"/>
            <a:ext cx="1415220" cy="461485"/>
          </a:xfrm>
          <a:prstGeom prst="rect">
            <a:avLst/>
          </a:prstGeom>
          <a:noFill/>
        </p:spPr>
        <p:txBody>
          <a:bodyPr wrap="none" rtlCol="0">
            <a:spAutoFit/>
          </a:bodyPr>
          <a:lstStyle/>
          <a:p>
            <a:pPr algn="ctr" defTabSz="1218682"/>
            <a:r>
              <a:rPr lang="zh-CN" altLang="en-US" sz="2399" dirty="0">
                <a:solidFill>
                  <a:srgbClr val="595959"/>
                </a:solidFill>
                <a:latin typeface="+mn-lt"/>
                <a:ea typeface="+mn-ea"/>
                <a:cs typeface="+mn-ea"/>
                <a:sym typeface="+mn-lt"/>
              </a:rPr>
              <a:t>政府监管</a:t>
            </a:r>
          </a:p>
        </p:txBody>
      </p:sp>
      <p:sp>
        <p:nvSpPr>
          <p:cNvPr id="37" name="PA-文本框 36">
            <a:extLst>
              <a:ext uri="{FF2B5EF4-FFF2-40B4-BE49-F238E27FC236}">
                <a16:creationId xmlns:a16="http://schemas.microsoft.com/office/drawing/2014/main" id="{26AEF16E-DD17-42F1-9C2A-6006C4F76F3E}"/>
              </a:ext>
            </a:extLst>
          </p:cNvPr>
          <p:cNvSpPr txBox="1"/>
          <p:nvPr>
            <p:custDataLst>
              <p:tags r:id="rId17"/>
            </p:custDataLst>
          </p:nvPr>
        </p:nvSpPr>
        <p:spPr>
          <a:xfrm>
            <a:off x="8862761" y="4802559"/>
            <a:ext cx="1415220" cy="461485"/>
          </a:xfrm>
          <a:prstGeom prst="rect">
            <a:avLst/>
          </a:prstGeom>
          <a:noFill/>
        </p:spPr>
        <p:txBody>
          <a:bodyPr wrap="none" rtlCol="0">
            <a:spAutoFit/>
          </a:bodyPr>
          <a:lstStyle/>
          <a:p>
            <a:pPr algn="ctr" defTabSz="1218682"/>
            <a:r>
              <a:rPr lang="zh-CN" altLang="en-US" sz="2399" dirty="0">
                <a:solidFill>
                  <a:srgbClr val="595959"/>
                </a:solidFill>
                <a:latin typeface="+mn-lt"/>
                <a:ea typeface="+mn-ea"/>
                <a:cs typeface="+mn-ea"/>
                <a:sym typeface="+mn-lt"/>
              </a:rPr>
              <a:t>行业自律</a:t>
            </a:r>
          </a:p>
        </p:txBody>
      </p:sp>
      <p:sp>
        <p:nvSpPr>
          <p:cNvPr id="38" name="PA-文本框 37">
            <a:extLst>
              <a:ext uri="{FF2B5EF4-FFF2-40B4-BE49-F238E27FC236}">
                <a16:creationId xmlns:a16="http://schemas.microsoft.com/office/drawing/2014/main" id="{02E8CAEB-B89E-4F1F-9C01-DF7F6743169F}"/>
              </a:ext>
            </a:extLst>
          </p:cNvPr>
          <p:cNvSpPr txBox="1"/>
          <p:nvPr>
            <p:custDataLst>
              <p:tags r:id="rId18"/>
            </p:custDataLst>
          </p:nvPr>
        </p:nvSpPr>
        <p:spPr>
          <a:xfrm>
            <a:off x="8862758" y="5372868"/>
            <a:ext cx="1415219" cy="461485"/>
          </a:xfrm>
          <a:prstGeom prst="rect">
            <a:avLst/>
          </a:prstGeom>
          <a:noFill/>
        </p:spPr>
        <p:txBody>
          <a:bodyPr wrap="none" rtlCol="0">
            <a:spAutoFit/>
          </a:bodyPr>
          <a:lstStyle/>
          <a:p>
            <a:pPr algn="ctr" defTabSz="1218682"/>
            <a:r>
              <a:rPr lang="zh-CN" altLang="en-US" sz="2399" dirty="0">
                <a:solidFill>
                  <a:srgbClr val="595959"/>
                </a:solidFill>
                <a:latin typeface="+mn-lt"/>
                <a:ea typeface="+mn-ea"/>
                <a:cs typeface="+mn-ea"/>
                <a:sym typeface="+mn-lt"/>
              </a:rPr>
              <a:t>社会监督</a:t>
            </a:r>
          </a:p>
        </p:txBody>
      </p:sp>
      <p:sp>
        <p:nvSpPr>
          <p:cNvPr id="36" name="PA-文本框 16">
            <a:extLst>
              <a:ext uri="{FF2B5EF4-FFF2-40B4-BE49-F238E27FC236}">
                <a16:creationId xmlns:a16="http://schemas.microsoft.com/office/drawing/2014/main" id="{D0D43C79-3E05-4E44-9229-C302DA124691}"/>
              </a:ext>
            </a:extLst>
          </p:cNvPr>
          <p:cNvSpPr txBox="1"/>
          <p:nvPr>
            <p:custDataLst>
              <p:tags r:id="rId1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1</a:t>
            </a:r>
            <a:r>
              <a:rPr lang="zh-CN" altLang="en-US" sz="2399" b="0" dirty="0">
                <a:solidFill>
                  <a:srgbClr val="F9842B"/>
                </a:solidFill>
                <a:latin typeface="+mn-lt"/>
                <a:ea typeface="+mn-ea"/>
                <a:cs typeface="+mn-ea"/>
                <a:sym typeface="+mn-lt"/>
              </a:rPr>
              <a:t>、安全生产的管理理念、方针、机制</a:t>
            </a:r>
          </a:p>
        </p:txBody>
      </p:sp>
      <p:sp>
        <p:nvSpPr>
          <p:cNvPr id="41" name="PA-燕尾箭头 40">
            <a:extLst>
              <a:ext uri="{FF2B5EF4-FFF2-40B4-BE49-F238E27FC236}">
                <a16:creationId xmlns:a16="http://schemas.microsoft.com/office/drawing/2014/main" id="{1D41DE6F-ACE3-48CE-BF5C-752D809CACD6}"/>
              </a:ext>
            </a:extLst>
          </p:cNvPr>
          <p:cNvSpPr/>
          <p:nvPr>
            <p:custDataLst>
              <p:tags r:id="rId2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17364114"/>
      </p:ext>
    </p:extLst>
  </p:cSld>
  <p:clrMapOvr>
    <a:masterClrMapping/>
  </p:clrMapOvr>
  <p:transition spd="slow" advTm="6122">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矩形 25">
            <a:extLst>
              <a:ext uri="{FF2B5EF4-FFF2-40B4-BE49-F238E27FC236}">
                <a16:creationId xmlns:a16="http://schemas.microsoft.com/office/drawing/2014/main" id="{B3DAE6DA-8038-4FD6-A839-4A3A32EC20C9}"/>
              </a:ext>
            </a:extLst>
          </p:cNvPr>
          <p:cNvSpPr/>
          <p:nvPr>
            <p:custDataLst>
              <p:tags r:id="rId2"/>
            </p:custDataLst>
          </p:nvPr>
        </p:nvSpPr>
        <p:spPr bwMode="auto">
          <a:xfrm>
            <a:off x="1172378" y="4156668"/>
            <a:ext cx="10366943" cy="2176262"/>
          </a:xfrm>
          <a:prstGeom prst="rect">
            <a:avLst/>
          </a:prstGeom>
          <a:solidFill>
            <a:srgbClr val="FFCC8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5" name="PA-矩形 4">
            <a:extLst>
              <a:ext uri="{FF2B5EF4-FFF2-40B4-BE49-F238E27FC236}">
                <a16:creationId xmlns:a16="http://schemas.microsoft.com/office/drawing/2014/main" id="{6CA6D3EE-229D-4226-8E6E-B89662F9D415}"/>
              </a:ext>
            </a:extLst>
          </p:cNvPr>
          <p:cNvSpPr/>
          <p:nvPr>
            <p:custDataLst>
              <p:tags r:id="rId3"/>
            </p:custDataLst>
          </p:nvPr>
        </p:nvSpPr>
        <p:spPr bwMode="auto">
          <a:xfrm>
            <a:off x="1200535" y="1280711"/>
            <a:ext cx="10366943" cy="2646040"/>
          </a:xfrm>
          <a:prstGeom prst="rect">
            <a:avLst/>
          </a:prstGeom>
          <a:solidFill>
            <a:srgbClr val="FFCC8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base">
              <a:spcBef>
                <a:spcPct val="0"/>
              </a:spcBef>
              <a:spcAft>
                <a:spcPct val="0"/>
              </a:spcAft>
            </a:pPr>
            <a:endParaRPr lang="zh-CN" altLang="en-US" sz="1799">
              <a:solidFill>
                <a:srgbClr val="595959"/>
              </a:solidFill>
              <a:latin typeface="+mn-lt"/>
              <a:ea typeface="+mn-ea"/>
              <a:cs typeface="+mn-ea"/>
              <a:sym typeface="+mn-lt"/>
            </a:endParaRPr>
          </a:p>
        </p:txBody>
      </p:sp>
      <p:sp>
        <p:nvSpPr>
          <p:cNvPr id="17" name="PA-文本框 16">
            <a:extLst>
              <a:ext uri="{FF2B5EF4-FFF2-40B4-BE49-F238E27FC236}">
                <a16:creationId xmlns:a16="http://schemas.microsoft.com/office/drawing/2014/main" id="{6B2448A3-F9F9-419C-A8A4-E989D4F222DF}"/>
              </a:ext>
            </a:extLst>
          </p:cNvPr>
          <p:cNvSpPr txBox="1"/>
          <p:nvPr>
            <p:custDataLst>
              <p:tags r:id="rId4"/>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6</a:t>
            </a:r>
            <a:r>
              <a:rPr lang="zh-CN" altLang="en-US" sz="2399" b="0" dirty="0">
                <a:solidFill>
                  <a:srgbClr val="F9842B"/>
                </a:solidFill>
                <a:latin typeface="+mn-lt"/>
                <a:ea typeface="+mn-ea"/>
                <a:cs typeface="+mn-ea"/>
                <a:sym typeface="+mn-lt"/>
              </a:rPr>
              <a:t>、工伤保险条例</a:t>
            </a:r>
          </a:p>
        </p:txBody>
      </p:sp>
      <p:sp>
        <p:nvSpPr>
          <p:cNvPr id="20" name="PA-矩形 4">
            <a:extLst>
              <a:ext uri="{FF2B5EF4-FFF2-40B4-BE49-F238E27FC236}">
                <a16:creationId xmlns:a16="http://schemas.microsoft.com/office/drawing/2014/main" id="{12461E1F-AA19-46DE-85FE-A372AF31EB5E}"/>
              </a:ext>
            </a:extLst>
          </p:cNvPr>
          <p:cNvSpPr>
            <a:spLocks noChangeArrowheads="1"/>
          </p:cNvSpPr>
          <p:nvPr>
            <p:custDataLst>
              <p:tags r:id="rId5"/>
            </p:custDataLst>
          </p:nvPr>
        </p:nvSpPr>
        <p:spPr bwMode="auto">
          <a:xfrm>
            <a:off x="1993147" y="1430778"/>
            <a:ext cx="9616564" cy="2455031"/>
          </a:xfrm>
          <a:prstGeom prst="rect">
            <a:avLst/>
          </a:prstGeom>
          <a:noFill/>
          <a:ln w="9525">
            <a:noFill/>
            <a:miter lim="800000"/>
          </a:ln>
        </p:spPr>
        <p:txBody>
          <a:bodyPr wrap="square">
            <a:spAutoFit/>
          </a:bodyPr>
          <a:lstStyle/>
          <a:p>
            <a:pPr defTabSz="1218682" eaLnBrk="0" hangingPunct="0">
              <a:lnSpc>
                <a:spcPct val="120000"/>
              </a:lnSpc>
            </a:pPr>
            <a:r>
              <a:rPr lang="zh-CN" altLang="en-US" sz="1599" dirty="0">
                <a:solidFill>
                  <a:srgbClr val="595959"/>
                </a:solidFill>
                <a:latin typeface="+mn-lt"/>
                <a:ea typeface="+mn-ea"/>
                <a:cs typeface="+mn-ea"/>
                <a:sym typeface="+mn-lt"/>
              </a:rPr>
              <a:t>第十四条　职工有下列情形之一的，应当认定为工伤：</a:t>
            </a:r>
          </a:p>
          <a:p>
            <a:pPr defTabSz="1218682" eaLnBrk="0" hangingPunct="0">
              <a:lnSpc>
                <a:spcPct val="120000"/>
              </a:lnSpc>
            </a:pPr>
            <a:r>
              <a:rPr lang="zh-CN" altLang="en-US" sz="1599" dirty="0">
                <a:solidFill>
                  <a:srgbClr val="595959"/>
                </a:solidFill>
                <a:latin typeface="+mn-lt"/>
                <a:ea typeface="+mn-ea"/>
                <a:cs typeface="+mn-ea"/>
                <a:sym typeface="+mn-lt"/>
              </a:rPr>
              <a:t>（一）在</a:t>
            </a:r>
            <a:r>
              <a:rPr lang="zh-CN" altLang="en-US" sz="1599" b="1" dirty="0">
                <a:solidFill>
                  <a:srgbClr val="E94822"/>
                </a:solidFill>
                <a:latin typeface="+mn-lt"/>
                <a:ea typeface="+mn-ea"/>
                <a:cs typeface="+mn-ea"/>
                <a:sym typeface="+mn-lt"/>
              </a:rPr>
              <a:t>工作时间</a:t>
            </a:r>
            <a:r>
              <a:rPr lang="zh-CN" altLang="en-US" sz="1599" dirty="0">
                <a:solidFill>
                  <a:srgbClr val="595959"/>
                </a:solidFill>
                <a:latin typeface="+mn-lt"/>
                <a:ea typeface="+mn-ea"/>
                <a:cs typeface="+mn-ea"/>
                <a:sym typeface="+mn-lt"/>
              </a:rPr>
              <a:t>和</a:t>
            </a:r>
            <a:r>
              <a:rPr lang="zh-CN" altLang="en-US" sz="1599" b="1" dirty="0">
                <a:solidFill>
                  <a:srgbClr val="E94822"/>
                </a:solidFill>
                <a:latin typeface="+mn-lt"/>
                <a:ea typeface="+mn-ea"/>
                <a:cs typeface="+mn-ea"/>
                <a:sym typeface="+mn-lt"/>
              </a:rPr>
              <a:t>工作场所内，因工作原因受到事故伤害的；</a:t>
            </a:r>
          </a:p>
          <a:p>
            <a:pPr defTabSz="1218682" eaLnBrk="0" hangingPunct="0">
              <a:lnSpc>
                <a:spcPct val="120000"/>
              </a:lnSpc>
            </a:pPr>
            <a:r>
              <a:rPr lang="zh-CN" altLang="en-US" sz="1599" dirty="0">
                <a:solidFill>
                  <a:srgbClr val="595959"/>
                </a:solidFill>
                <a:latin typeface="+mn-lt"/>
                <a:ea typeface="+mn-ea"/>
                <a:cs typeface="+mn-ea"/>
                <a:sym typeface="+mn-lt"/>
              </a:rPr>
              <a:t>（二）工作时间前后在工作场所内，从事与工作有关的</a:t>
            </a:r>
            <a:r>
              <a:rPr lang="zh-CN" altLang="en-US" sz="1599" b="1" dirty="0">
                <a:solidFill>
                  <a:srgbClr val="E94822"/>
                </a:solidFill>
                <a:latin typeface="+mn-lt"/>
                <a:ea typeface="+mn-ea"/>
                <a:cs typeface="+mn-ea"/>
                <a:sym typeface="+mn-lt"/>
              </a:rPr>
              <a:t>预备性或者收尾性</a:t>
            </a:r>
            <a:r>
              <a:rPr lang="zh-CN" altLang="en-US" sz="1599" dirty="0">
                <a:solidFill>
                  <a:srgbClr val="595959"/>
                </a:solidFill>
                <a:latin typeface="+mn-lt"/>
                <a:ea typeface="+mn-ea"/>
                <a:cs typeface="+mn-ea"/>
                <a:sym typeface="+mn-lt"/>
              </a:rPr>
              <a:t>工作受到事故伤害的；</a:t>
            </a:r>
          </a:p>
          <a:p>
            <a:pPr defTabSz="1218682" eaLnBrk="0" hangingPunct="0">
              <a:lnSpc>
                <a:spcPct val="120000"/>
              </a:lnSpc>
            </a:pPr>
            <a:r>
              <a:rPr lang="zh-CN" altLang="en-US" sz="1599" dirty="0">
                <a:solidFill>
                  <a:srgbClr val="595959"/>
                </a:solidFill>
                <a:latin typeface="+mn-lt"/>
                <a:ea typeface="+mn-ea"/>
                <a:cs typeface="+mn-ea"/>
                <a:sym typeface="+mn-lt"/>
              </a:rPr>
              <a:t>（三）在工作时间和工作场所内，因</a:t>
            </a:r>
            <a:r>
              <a:rPr lang="zh-CN" altLang="en-US" sz="1599" b="1" dirty="0">
                <a:solidFill>
                  <a:srgbClr val="E94822"/>
                </a:solidFill>
                <a:latin typeface="+mn-lt"/>
                <a:ea typeface="+mn-ea"/>
                <a:cs typeface="+mn-ea"/>
                <a:sym typeface="+mn-lt"/>
              </a:rPr>
              <a:t>履行工作职责受到暴力</a:t>
            </a:r>
            <a:r>
              <a:rPr lang="zh-CN" altLang="en-US" sz="1599" dirty="0">
                <a:solidFill>
                  <a:srgbClr val="595959"/>
                </a:solidFill>
                <a:latin typeface="+mn-lt"/>
                <a:ea typeface="+mn-ea"/>
                <a:cs typeface="+mn-ea"/>
                <a:sym typeface="+mn-lt"/>
              </a:rPr>
              <a:t>等意外伤害的；</a:t>
            </a:r>
          </a:p>
          <a:p>
            <a:pPr defTabSz="1218682" eaLnBrk="0" hangingPunct="0">
              <a:lnSpc>
                <a:spcPct val="120000"/>
              </a:lnSpc>
            </a:pPr>
            <a:r>
              <a:rPr lang="zh-CN" altLang="en-US" sz="1599" dirty="0">
                <a:solidFill>
                  <a:srgbClr val="595959"/>
                </a:solidFill>
                <a:latin typeface="+mn-lt"/>
                <a:ea typeface="+mn-ea"/>
                <a:cs typeface="+mn-ea"/>
                <a:sym typeface="+mn-lt"/>
              </a:rPr>
              <a:t>（四）</a:t>
            </a:r>
            <a:r>
              <a:rPr lang="zh-CN" altLang="en-US" sz="1599" b="1" dirty="0">
                <a:solidFill>
                  <a:srgbClr val="E94822"/>
                </a:solidFill>
                <a:latin typeface="+mn-lt"/>
                <a:ea typeface="+mn-ea"/>
                <a:cs typeface="+mn-ea"/>
                <a:sym typeface="+mn-lt"/>
              </a:rPr>
              <a:t>患职业病</a:t>
            </a:r>
            <a:r>
              <a:rPr lang="zh-CN" altLang="en-US" sz="1599" dirty="0">
                <a:solidFill>
                  <a:srgbClr val="595959"/>
                </a:solidFill>
                <a:latin typeface="+mn-lt"/>
                <a:ea typeface="+mn-ea"/>
                <a:cs typeface="+mn-ea"/>
                <a:sym typeface="+mn-lt"/>
              </a:rPr>
              <a:t>的；</a:t>
            </a:r>
          </a:p>
          <a:p>
            <a:pPr defTabSz="1218682" eaLnBrk="0" hangingPunct="0">
              <a:lnSpc>
                <a:spcPct val="120000"/>
              </a:lnSpc>
            </a:pPr>
            <a:r>
              <a:rPr lang="zh-CN" altLang="en-US" sz="1599" dirty="0">
                <a:solidFill>
                  <a:srgbClr val="595959"/>
                </a:solidFill>
                <a:latin typeface="+mn-lt"/>
                <a:ea typeface="+mn-ea"/>
                <a:cs typeface="+mn-ea"/>
                <a:sym typeface="+mn-lt"/>
              </a:rPr>
              <a:t>（五）因工</a:t>
            </a:r>
            <a:r>
              <a:rPr lang="zh-CN" altLang="en-US" sz="1599" b="1" dirty="0">
                <a:solidFill>
                  <a:srgbClr val="E94822"/>
                </a:solidFill>
                <a:latin typeface="+mn-lt"/>
                <a:ea typeface="+mn-ea"/>
                <a:cs typeface="+mn-ea"/>
                <a:sym typeface="+mn-lt"/>
              </a:rPr>
              <a:t>外出期间，由于工作原因</a:t>
            </a:r>
            <a:r>
              <a:rPr lang="zh-CN" altLang="en-US" sz="1599" dirty="0">
                <a:solidFill>
                  <a:srgbClr val="595959"/>
                </a:solidFill>
                <a:latin typeface="+mn-lt"/>
                <a:ea typeface="+mn-ea"/>
                <a:cs typeface="+mn-ea"/>
                <a:sym typeface="+mn-lt"/>
              </a:rPr>
              <a:t>受到伤害或者发生事故下落不明的；</a:t>
            </a:r>
          </a:p>
          <a:p>
            <a:pPr defTabSz="1218682" eaLnBrk="0" hangingPunct="0">
              <a:lnSpc>
                <a:spcPct val="120000"/>
              </a:lnSpc>
            </a:pPr>
            <a:r>
              <a:rPr lang="zh-CN" altLang="en-US" sz="1599" dirty="0">
                <a:solidFill>
                  <a:srgbClr val="595959"/>
                </a:solidFill>
                <a:latin typeface="+mn-lt"/>
                <a:ea typeface="+mn-ea"/>
                <a:cs typeface="+mn-ea"/>
                <a:sym typeface="+mn-lt"/>
              </a:rPr>
              <a:t>（六）在上下班途中，受到</a:t>
            </a:r>
            <a:r>
              <a:rPr lang="zh-CN" altLang="en-US" sz="1599" b="1" dirty="0">
                <a:solidFill>
                  <a:srgbClr val="E94822"/>
                </a:solidFill>
                <a:latin typeface="+mn-lt"/>
                <a:ea typeface="+mn-ea"/>
                <a:cs typeface="+mn-ea"/>
                <a:sym typeface="+mn-lt"/>
              </a:rPr>
              <a:t>非本人主要责任的交通事故</a:t>
            </a:r>
            <a:r>
              <a:rPr lang="zh-CN" altLang="en-US" sz="1599" dirty="0">
                <a:solidFill>
                  <a:srgbClr val="595959"/>
                </a:solidFill>
                <a:latin typeface="+mn-lt"/>
                <a:ea typeface="+mn-ea"/>
                <a:cs typeface="+mn-ea"/>
                <a:sym typeface="+mn-lt"/>
              </a:rPr>
              <a:t>或者城市轨道交通、客运轮渡、火车事故伤害的；</a:t>
            </a:r>
          </a:p>
          <a:p>
            <a:pPr defTabSz="1218682" eaLnBrk="0" hangingPunct="0">
              <a:lnSpc>
                <a:spcPct val="120000"/>
              </a:lnSpc>
            </a:pPr>
            <a:r>
              <a:rPr lang="zh-CN" altLang="en-US" sz="1599" dirty="0">
                <a:solidFill>
                  <a:srgbClr val="595959"/>
                </a:solidFill>
                <a:latin typeface="+mn-lt"/>
                <a:ea typeface="+mn-ea"/>
                <a:cs typeface="+mn-ea"/>
                <a:sym typeface="+mn-lt"/>
              </a:rPr>
              <a:t>（七）法律、行政法规规定应当认定为工伤的其他情形。</a:t>
            </a:r>
            <a:endParaRPr lang="en-US" altLang="zh-CN" sz="1599" dirty="0">
              <a:solidFill>
                <a:srgbClr val="595959"/>
              </a:solidFill>
              <a:latin typeface="+mn-lt"/>
              <a:ea typeface="+mn-ea"/>
              <a:cs typeface="+mn-ea"/>
              <a:sym typeface="+mn-lt"/>
            </a:endParaRPr>
          </a:p>
        </p:txBody>
      </p:sp>
      <p:sp>
        <p:nvSpPr>
          <p:cNvPr id="22" name="PA-矩形 4">
            <a:extLst>
              <a:ext uri="{FF2B5EF4-FFF2-40B4-BE49-F238E27FC236}">
                <a16:creationId xmlns:a16="http://schemas.microsoft.com/office/drawing/2014/main" id="{DCB01346-9A52-42C2-B973-85C3DCDC3082}"/>
              </a:ext>
            </a:extLst>
          </p:cNvPr>
          <p:cNvSpPr>
            <a:spLocks noChangeArrowheads="1"/>
          </p:cNvSpPr>
          <p:nvPr>
            <p:custDataLst>
              <p:tags r:id="rId6"/>
            </p:custDataLst>
          </p:nvPr>
        </p:nvSpPr>
        <p:spPr bwMode="auto">
          <a:xfrm>
            <a:off x="2061222" y="4310162"/>
            <a:ext cx="9506256" cy="1864357"/>
          </a:xfrm>
          <a:prstGeom prst="rect">
            <a:avLst/>
          </a:prstGeom>
          <a:noFill/>
          <a:ln w="9525">
            <a:noFill/>
            <a:miter lim="800000"/>
          </a:ln>
        </p:spPr>
        <p:txBody>
          <a:bodyPr wrap="square">
            <a:spAutoFit/>
          </a:bodyPr>
          <a:lstStyle/>
          <a:p>
            <a:pPr defTabSz="1218682" eaLnBrk="0" hangingPunct="0">
              <a:lnSpc>
                <a:spcPct val="120000"/>
              </a:lnSpc>
            </a:pPr>
            <a:r>
              <a:rPr lang="zh-CN" altLang="en-US" sz="1599" dirty="0">
                <a:solidFill>
                  <a:srgbClr val="595959"/>
                </a:solidFill>
                <a:latin typeface="+mn-lt"/>
                <a:ea typeface="+mn-ea"/>
                <a:cs typeface="+mn-ea"/>
                <a:sym typeface="+mn-lt"/>
              </a:rPr>
              <a:t>第十五条　职工有下列情形之一的，视同工伤：</a:t>
            </a:r>
          </a:p>
          <a:p>
            <a:pPr defTabSz="1218682" eaLnBrk="0" hangingPunct="0">
              <a:lnSpc>
                <a:spcPct val="120000"/>
              </a:lnSpc>
            </a:pPr>
            <a:r>
              <a:rPr lang="zh-CN" altLang="en-US" sz="1599" dirty="0">
                <a:solidFill>
                  <a:srgbClr val="595959"/>
                </a:solidFill>
                <a:latin typeface="+mn-lt"/>
                <a:ea typeface="+mn-ea"/>
                <a:cs typeface="+mn-ea"/>
                <a:sym typeface="+mn-lt"/>
              </a:rPr>
              <a:t>　　</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一</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在</a:t>
            </a:r>
            <a:r>
              <a:rPr lang="zh-CN" altLang="en-US" sz="1599" b="1" dirty="0">
                <a:solidFill>
                  <a:srgbClr val="E94822"/>
                </a:solidFill>
                <a:latin typeface="+mn-lt"/>
                <a:ea typeface="+mn-ea"/>
                <a:cs typeface="+mn-ea"/>
                <a:sym typeface="+mn-lt"/>
              </a:rPr>
              <a:t>工作时间和工作岗位，突发疾病死亡或者在</a:t>
            </a:r>
            <a:r>
              <a:rPr lang="en-US" altLang="zh-CN" sz="1599" b="1" dirty="0">
                <a:solidFill>
                  <a:srgbClr val="E94822"/>
                </a:solidFill>
                <a:latin typeface="+mn-lt"/>
                <a:ea typeface="+mn-ea"/>
                <a:cs typeface="+mn-ea"/>
                <a:sym typeface="+mn-lt"/>
              </a:rPr>
              <a:t>48</a:t>
            </a:r>
            <a:r>
              <a:rPr lang="zh-CN" altLang="en-US" sz="1599" b="1" dirty="0">
                <a:solidFill>
                  <a:srgbClr val="E94822"/>
                </a:solidFill>
                <a:latin typeface="+mn-lt"/>
                <a:ea typeface="+mn-ea"/>
                <a:cs typeface="+mn-ea"/>
                <a:sym typeface="+mn-lt"/>
              </a:rPr>
              <a:t>小时之内经抢救无效死亡的</a:t>
            </a:r>
            <a:r>
              <a:rPr lang="en-US" altLang="zh-CN" sz="1599" b="1" dirty="0">
                <a:solidFill>
                  <a:srgbClr val="E94822"/>
                </a:solidFill>
                <a:latin typeface="+mn-lt"/>
                <a:ea typeface="+mn-ea"/>
                <a:cs typeface="+mn-ea"/>
                <a:sym typeface="+mn-lt"/>
              </a:rPr>
              <a:t>;</a:t>
            </a:r>
          </a:p>
          <a:p>
            <a:pPr defTabSz="1218682" eaLnBrk="0" hangingPunct="0">
              <a:lnSpc>
                <a:spcPct val="120000"/>
              </a:lnSpc>
            </a:pPr>
            <a:r>
              <a:rPr lang="zh-CN" altLang="en-US" sz="1599" dirty="0">
                <a:solidFill>
                  <a:srgbClr val="595959"/>
                </a:solidFill>
                <a:latin typeface="+mn-lt"/>
                <a:ea typeface="+mn-ea"/>
                <a:cs typeface="+mn-ea"/>
                <a:sym typeface="+mn-lt"/>
              </a:rPr>
              <a:t>　　</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二</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在</a:t>
            </a:r>
            <a:r>
              <a:rPr lang="zh-CN" altLang="en-US" sz="1599" b="1" dirty="0">
                <a:solidFill>
                  <a:srgbClr val="E94822"/>
                </a:solidFill>
                <a:latin typeface="+mn-lt"/>
                <a:ea typeface="+mn-ea"/>
                <a:cs typeface="+mn-ea"/>
                <a:sym typeface="+mn-lt"/>
              </a:rPr>
              <a:t>抢险救灾</a:t>
            </a:r>
            <a:r>
              <a:rPr lang="zh-CN" altLang="en-US" sz="1599" dirty="0">
                <a:solidFill>
                  <a:srgbClr val="595959"/>
                </a:solidFill>
                <a:latin typeface="+mn-lt"/>
                <a:ea typeface="+mn-ea"/>
                <a:cs typeface="+mn-ea"/>
                <a:sym typeface="+mn-lt"/>
              </a:rPr>
              <a:t>等维护国家利益、公共利益活动中受到伤害的</a:t>
            </a:r>
            <a:r>
              <a:rPr lang="en-US" altLang="zh-CN" sz="1599" dirty="0">
                <a:solidFill>
                  <a:srgbClr val="595959"/>
                </a:solidFill>
                <a:latin typeface="+mn-lt"/>
                <a:ea typeface="+mn-ea"/>
                <a:cs typeface="+mn-ea"/>
                <a:sym typeface="+mn-lt"/>
              </a:rPr>
              <a:t>;</a:t>
            </a:r>
          </a:p>
          <a:p>
            <a:pPr defTabSz="1218682" eaLnBrk="0" hangingPunct="0">
              <a:lnSpc>
                <a:spcPct val="120000"/>
              </a:lnSpc>
            </a:pPr>
            <a:r>
              <a:rPr lang="zh-CN" altLang="en-US" sz="1599" dirty="0">
                <a:solidFill>
                  <a:srgbClr val="595959"/>
                </a:solidFill>
                <a:latin typeface="+mn-lt"/>
                <a:ea typeface="+mn-ea"/>
                <a:cs typeface="+mn-ea"/>
                <a:sym typeface="+mn-lt"/>
              </a:rPr>
              <a:t>　　</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三</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职工原在军队服役，因战、因公负伤致残，已取得革命伤残军人证，到用人单位后旧伤复发的。</a:t>
            </a:r>
          </a:p>
          <a:p>
            <a:pPr defTabSz="1218682" eaLnBrk="0" hangingPunct="0">
              <a:lnSpc>
                <a:spcPct val="120000"/>
              </a:lnSpc>
            </a:pPr>
            <a:r>
              <a:rPr lang="zh-CN" altLang="en-US" sz="1599" dirty="0">
                <a:solidFill>
                  <a:srgbClr val="595959"/>
                </a:solidFill>
                <a:latin typeface="+mn-lt"/>
                <a:ea typeface="+mn-ea"/>
                <a:cs typeface="+mn-ea"/>
                <a:sym typeface="+mn-lt"/>
              </a:rPr>
              <a:t>　　职工有前款第</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一</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项、第</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二</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项情形的，按照本条例的有关规定享受工伤保险待遇</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职工有前款第</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三</a:t>
            </a:r>
            <a:r>
              <a:rPr lang="en-US" altLang="zh-CN" sz="1599" dirty="0">
                <a:solidFill>
                  <a:srgbClr val="595959"/>
                </a:solidFill>
                <a:latin typeface="+mn-lt"/>
                <a:ea typeface="+mn-ea"/>
                <a:cs typeface="+mn-ea"/>
                <a:sym typeface="+mn-lt"/>
              </a:rPr>
              <a:t>)</a:t>
            </a:r>
            <a:r>
              <a:rPr lang="zh-CN" altLang="en-US" sz="1599" dirty="0">
                <a:solidFill>
                  <a:srgbClr val="595959"/>
                </a:solidFill>
                <a:latin typeface="+mn-lt"/>
                <a:ea typeface="+mn-ea"/>
                <a:cs typeface="+mn-ea"/>
                <a:sym typeface="+mn-lt"/>
              </a:rPr>
              <a:t>项情形的，按照本条例的有关规定享受除一次性伤残补助金以外的工伤保险待遇。</a:t>
            </a:r>
            <a:endParaRPr lang="en-US" altLang="zh-CN" sz="1599" dirty="0">
              <a:solidFill>
                <a:srgbClr val="595959"/>
              </a:solidFill>
              <a:latin typeface="+mn-lt"/>
              <a:ea typeface="+mn-ea"/>
              <a:cs typeface="+mn-ea"/>
              <a:sym typeface="+mn-lt"/>
            </a:endParaRPr>
          </a:p>
        </p:txBody>
      </p:sp>
      <p:grpSp>
        <p:nvGrpSpPr>
          <p:cNvPr id="8" name="PA-组合 7">
            <a:extLst>
              <a:ext uri="{FF2B5EF4-FFF2-40B4-BE49-F238E27FC236}">
                <a16:creationId xmlns:a16="http://schemas.microsoft.com/office/drawing/2014/main" id="{EC1187F0-BF5A-44F9-A4E4-A4E77564CAA3}"/>
              </a:ext>
            </a:extLst>
          </p:cNvPr>
          <p:cNvGrpSpPr/>
          <p:nvPr>
            <p:custDataLst>
              <p:tags r:id="rId7"/>
            </p:custDataLst>
          </p:nvPr>
        </p:nvGrpSpPr>
        <p:grpSpPr>
          <a:xfrm>
            <a:off x="553549" y="1917424"/>
            <a:ext cx="1237658" cy="1237658"/>
            <a:chOff x="553765" y="1916832"/>
            <a:chExt cx="1238141" cy="1238141"/>
          </a:xfrm>
        </p:grpSpPr>
        <p:sp>
          <p:nvSpPr>
            <p:cNvPr id="4" name="PA-椭圆 3">
              <a:extLst>
                <a:ext uri="{FF2B5EF4-FFF2-40B4-BE49-F238E27FC236}">
                  <a16:creationId xmlns:a16="http://schemas.microsoft.com/office/drawing/2014/main" id="{3A244EF8-105E-4B55-9D3D-5102EC19B2F9}"/>
                </a:ext>
              </a:extLst>
            </p:cNvPr>
            <p:cNvSpPr/>
            <p:nvPr>
              <p:custDataLst>
                <p:tags r:id="rId12"/>
              </p:custDataLst>
            </p:nvPr>
          </p:nvSpPr>
          <p:spPr bwMode="auto">
            <a:xfrm>
              <a:off x="553765" y="1916832"/>
              <a:ext cx="1238141" cy="1238141"/>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6" name="PA-矩形 5">
              <a:extLst>
                <a:ext uri="{FF2B5EF4-FFF2-40B4-BE49-F238E27FC236}">
                  <a16:creationId xmlns:a16="http://schemas.microsoft.com/office/drawing/2014/main" id="{C6C6292F-1303-4468-B8F0-517BD1681A7B}"/>
                </a:ext>
              </a:extLst>
            </p:cNvPr>
            <p:cNvSpPr/>
            <p:nvPr>
              <p:custDataLst>
                <p:tags r:id="rId13"/>
              </p:custDataLst>
            </p:nvPr>
          </p:nvSpPr>
          <p:spPr>
            <a:xfrm>
              <a:off x="659783" y="2181820"/>
              <a:ext cx="1033433" cy="708163"/>
            </a:xfrm>
            <a:prstGeom prst="rect">
              <a:avLst/>
            </a:prstGeom>
          </p:spPr>
          <p:txBody>
            <a:bodyPr wrap="square">
              <a:spAutoFit/>
            </a:bodyPr>
            <a:lstStyle/>
            <a:p>
              <a:pPr algn="ctr" defTabSz="1218682"/>
              <a:r>
                <a:rPr lang="zh-CN" altLang="en-US" sz="2000" b="1" dirty="0">
                  <a:solidFill>
                    <a:srgbClr val="F0F0F0"/>
                  </a:solidFill>
                  <a:latin typeface="+mn-lt"/>
                  <a:ea typeface="+mn-ea"/>
                  <a:cs typeface="+mn-ea"/>
                  <a:sym typeface="+mn-lt"/>
                </a:rPr>
                <a:t>认定为工伤</a:t>
              </a:r>
            </a:p>
          </p:txBody>
        </p:sp>
      </p:grpSp>
      <p:grpSp>
        <p:nvGrpSpPr>
          <p:cNvPr id="9" name="PA-组合 8">
            <a:extLst>
              <a:ext uri="{FF2B5EF4-FFF2-40B4-BE49-F238E27FC236}">
                <a16:creationId xmlns:a16="http://schemas.microsoft.com/office/drawing/2014/main" id="{FD00AA3D-4EA9-43FE-941D-E84BC8396D7B}"/>
              </a:ext>
            </a:extLst>
          </p:cNvPr>
          <p:cNvGrpSpPr/>
          <p:nvPr>
            <p:custDataLst>
              <p:tags r:id="rId8"/>
            </p:custDataLst>
          </p:nvPr>
        </p:nvGrpSpPr>
        <p:grpSpPr>
          <a:xfrm>
            <a:off x="553549" y="4714125"/>
            <a:ext cx="1237658" cy="1237658"/>
            <a:chOff x="553765" y="4714623"/>
            <a:chExt cx="1238141" cy="1238141"/>
          </a:xfrm>
        </p:grpSpPr>
        <p:sp>
          <p:nvSpPr>
            <p:cNvPr id="27" name="PA-椭圆 26">
              <a:extLst>
                <a:ext uri="{FF2B5EF4-FFF2-40B4-BE49-F238E27FC236}">
                  <a16:creationId xmlns:a16="http://schemas.microsoft.com/office/drawing/2014/main" id="{42A7AF38-7DAA-4B76-A6A5-0C5AF5A0B0CA}"/>
                </a:ext>
              </a:extLst>
            </p:cNvPr>
            <p:cNvSpPr/>
            <p:nvPr>
              <p:custDataLst>
                <p:tags r:id="rId10"/>
              </p:custDataLst>
            </p:nvPr>
          </p:nvSpPr>
          <p:spPr bwMode="auto">
            <a:xfrm>
              <a:off x="553765" y="4714623"/>
              <a:ext cx="1238141" cy="1238141"/>
            </a:xfrm>
            <a:prstGeom prst="ellipse">
              <a:avLst/>
            </a:prstGeom>
            <a:solidFill>
              <a:schemeClr val="accent6"/>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8" name="PA-矩形 27">
              <a:extLst>
                <a:ext uri="{FF2B5EF4-FFF2-40B4-BE49-F238E27FC236}">
                  <a16:creationId xmlns:a16="http://schemas.microsoft.com/office/drawing/2014/main" id="{4DA8B85D-865D-4E08-BECC-C2702D888E52}"/>
                </a:ext>
              </a:extLst>
            </p:cNvPr>
            <p:cNvSpPr/>
            <p:nvPr>
              <p:custDataLst>
                <p:tags r:id="rId11"/>
              </p:custDataLst>
            </p:nvPr>
          </p:nvSpPr>
          <p:spPr>
            <a:xfrm>
              <a:off x="624767" y="5012326"/>
              <a:ext cx="1019352" cy="708163"/>
            </a:xfrm>
            <a:prstGeom prst="rect">
              <a:avLst/>
            </a:prstGeom>
          </p:spPr>
          <p:txBody>
            <a:bodyPr wrap="square">
              <a:spAutoFit/>
            </a:bodyPr>
            <a:lstStyle/>
            <a:p>
              <a:pPr algn="ctr" defTabSz="1218682"/>
              <a:r>
                <a:rPr lang="zh-CN" altLang="en-US" sz="2000" b="1" dirty="0">
                  <a:solidFill>
                    <a:srgbClr val="F0F0F0"/>
                  </a:solidFill>
                  <a:latin typeface="+mn-lt"/>
                  <a:ea typeface="+mn-ea"/>
                  <a:cs typeface="+mn-ea"/>
                  <a:sym typeface="+mn-lt"/>
                </a:rPr>
                <a:t>视同为工伤</a:t>
              </a:r>
            </a:p>
          </p:txBody>
        </p:sp>
      </p:grpSp>
      <p:sp>
        <p:nvSpPr>
          <p:cNvPr id="13" name="PA-燕尾箭头 12">
            <a:extLst>
              <a:ext uri="{FF2B5EF4-FFF2-40B4-BE49-F238E27FC236}">
                <a16:creationId xmlns:a16="http://schemas.microsoft.com/office/drawing/2014/main" id="{BC327923-1838-43FA-A75C-B539E823740F}"/>
              </a:ext>
            </a:extLst>
          </p:cNvPr>
          <p:cNvSpPr/>
          <p:nvPr>
            <p:custDataLst>
              <p:tags r:id="rId9"/>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628104523"/>
      </p:ext>
    </p:extLst>
  </p:cSld>
  <p:clrMapOvr>
    <a:masterClrMapping/>
  </p:clrMapOvr>
  <p:transition spd="slow" advTm="6122">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A-矩形 3">
            <a:extLst>
              <a:ext uri="{FF2B5EF4-FFF2-40B4-BE49-F238E27FC236}">
                <a16:creationId xmlns:a16="http://schemas.microsoft.com/office/drawing/2014/main" id="{3575110E-7C12-41E7-A77D-5374A2630DA3}"/>
              </a:ext>
            </a:extLst>
          </p:cNvPr>
          <p:cNvSpPr/>
          <p:nvPr>
            <p:custDataLst>
              <p:tags r:id="rId1"/>
            </p:custDataLst>
          </p:nvPr>
        </p:nvSpPr>
        <p:spPr>
          <a:xfrm>
            <a:off x="0" y="1819835"/>
            <a:ext cx="12192000" cy="3307977"/>
          </a:xfrm>
          <a:prstGeom prst="rect">
            <a:avLst/>
          </a:prstGeom>
          <a:solidFill>
            <a:schemeClr val="accent4">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
        <p:nvSpPr>
          <p:cNvPr id="31" name="PA-文本框 30">
            <a:extLst>
              <a:ext uri="{FF2B5EF4-FFF2-40B4-BE49-F238E27FC236}">
                <a16:creationId xmlns:a16="http://schemas.microsoft.com/office/drawing/2014/main" id="{5C1E7D83-CD20-44EC-8347-DB001EE62834}"/>
              </a:ext>
            </a:extLst>
          </p:cNvPr>
          <p:cNvSpPr txBox="1"/>
          <p:nvPr>
            <p:custDataLst>
              <p:tags r:id="rId2"/>
            </p:custDataLst>
          </p:nvPr>
        </p:nvSpPr>
        <p:spPr>
          <a:xfrm>
            <a:off x="2882813" y="2506031"/>
            <a:ext cx="6426374" cy="922969"/>
          </a:xfrm>
          <a:prstGeom prst="rect">
            <a:avLst/>
          </a:prstGeom>
          <a:noFill/>
        </p:spPr>
        <p:txBody>
          <a:bodyPr wrap="square" rtlCol="0">
            <a:spAutoFit/>
          </a:bodyPr>
          <a:lstStyle/>
          <a:p>
            <a:pPr algn="ctr" defTabSz="1218682"/>
            <a:r>
              <a:rPr lang="zh-CN" altLang="en-US" sz="5398" b="1" dirty="0">
                <a:solidFill>
                  <a:srgbClr val="F0F0F0"/>
                </a:solidFill>
                <a:latin typeface="+mn-lt"/>
                <a:ea typeface="+mn-ea"/>
                <a:cs typeface="+mn-ea"/>
                <a:sym typeface="+mn-lt"/>
              </a:rPr>
              <a:t>谢谢观赏</a:t>
            </a:r>
          </a:p>
        </p:txBody>
      </p:sp>
      <p:sp>
        <p:nvSpPr>
          <p:cNvPr id="32" name="PA-文本框 31">
            <a:extLst>
              <a:ext uri="{FF2B5EF4-FFF2-40B4-BE49-F238E27FC236}">
                <a16:creationId xmlns:a16="http://schemas.microsoft.com/office/drawing/2014/main" id="{41D078D2-A2B5-4194-B5A6-BECE34D1CA96}"/>
              </a:ext>
            </a:extLst>
          </p:cNvPr>
          <p:cNvSpPr txBox="1"/>
          <p:nvPr>
            <p:custDataLst>
              <p:tags r:id="rId3"/>
            </p:custDataLst>
          </p:nvPr>
        </p:nvSpPr>
        <p:spPr>
          <a:xfrm>
            <a:off x="1201705" y="3693695"/>
            <a:ext cx="7551975" cy="369188"/>
          </a:xfrm>
          <a:prstGeom prst="rect">
            <a:avLst/>
          </a:prstGeom>
          <a:noFill/>
        </p:spPr>
        <p:txBody>
          <a:bodyPr wrap="square" rtlCol="0">
            <a:spAutoFit/>
          </a:bodyPr>
          <a:lstStyle>
            <a:defPPr>
              <a:defRPr lang="zh-CN"/>
            </a:defPPr>
            <a:lvl1pPr algn="ctr">
              <a:defRPr sz="2400">
                <a:solidFill>
                  <a:schemeClr val="accent2"/>
                </a:solidFill>
                <a:latin typeface="+mj-ea"/>
                <a:ea typeface="+mj-ea"/>
              </a:defRPr>
            </a:lvl1pPr>
          </a:lstStyle>
          <a:p>
            <a:pPr algn="r" defTabSz="1218682"/>
            <a:r>
              <a:rPr lang="zh-CN" altLang="en-US" sz="1799" dirty="0">
                <a:solidFill>
                  <a:srgbClr val="F0F0F0"/>
                </a:solidFill>
                <a:latin typeface="+mn-lt"/>
                <a:ea typeface="+mn-ea"/>
                <a:cs typeface="+mn-ea"/>
                <a:sym typeface="+mn-lt"/>
              </a:rPr>
              <a:t>内容全面实用安全生产培训，适用行业广泛。</a:t>
            </a:r>
          </a:p>
        </p:txBody>
      </p:sp>
    </p:spTree>
    <p:extLst>
      <p:ext uri="{BB962C8B-B14F-4D97-AF65-F5344CB8AC3E}">
        <p14:creationId xmlns:p14="http://schemas.microsoft.com/office/powerpoint/2010/main" val="2862288517"/>
      </p:ext>
    </p:extLst>
  </p:cSld>
  <p:clrMapOvr>
    <a:masterClrMapping/>
  </p:clrMapOvr>
  <mc:AlternateContent xmlns:mc="http://schemas.openxmlformats.org/markup-compatibility/2006" xmlns:p14="http://schemas.microsoft.com/office/powerpoint/2010/main">
    <mc:Choice Requires="p14">
      <p:transition spd="slow" p14:dur="2000" advTm="5327">
        <p:blinds dir="vert"/>
      </p:transition>
    </mc:Choice>
    <mc:Fallback xmlns="">
      <p:transition spd="slow" advTm="5327">
        <p:blinds dir="vert"/>
      </p:transition>
    </mc:Fallback>
  </mc:AlternateContent>
  <p:extLst mod="1">
    <p:ext uri="{E180D4A7-C9FB-4DFB-919C-405C955672EB}">
      <p14:showEvtLst xmlns:p14="http://schemas.microsoft.com/office/powerpoint/2010/main">
        <p14:playEvt time="19"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矩形 5">
            <a:extLst>
              <a:ext uri="{FF2B5EF4-FFF2-40B4-BE49-F238E27FC236}">
                <a16:creationId xmlns:a16="http://schemas.microsoft.com/office/drawing/2014/main" id="{375A5FB8-98C6-4115-B437-F1017E2B3C2B}"/>
              </a:ext>
            </a:extLst>
          </p:cNvPr>
          <p:cNvSpPr>
            <a:spLocks noChangeArrowheads="1"/>
          </p:cNvSpPr>
          <p:nvPr>
            <p:custDataLst>
              <p:tags r:id="rId2"/>
            </p:custDataLst>
          </p:nvPr>
        </p:nvSpPr>
        <p:spPr bwMode="auto">
          <a:xfrm>
            <a:off x="3107833" y="2106307"/>
            <a:ext cx="3420047" cy="523016"/>
          </a:xfrm>
          <a:prstGeom prst="rect">
            <a:avLst/>
          </a:prstGeom>
          <a:noFill/>
          <a:ln w="9525">
            <a:noFill/>
            <a:miter lim="800000"/>
          </a:ln>
        </p:spPr>
        <p:txBody>
          <a:bodyPr wrap="square">
            <a:spAutoFit/>
          </a:bodyPr>
          <a:lstStyle/>
          <a:p>
            <a:pPr defTabSz="1218682" eaLnBrk="0" hangingPunct="0"/>
            <a:r>
              <a:rPr lang="zh-CN" altLang="en-US" sz="2799" b="1" dirty="0">
                <a:solidFill>
                  <a:schemeClr val="tx1">
                    <a:lumMod val="10000"/>
                  </a:schemeClr>
                </a:solidFill>
                <a:latin typeface="+mn-lt"/>
                <a:ea typeface="+mn-ea"/>
                <a:cs typeface="+mn-ea"/>
                <a:sym typeface="+mn-lt"/>
              </a:rPr>
              <a:t>不违章指挥</a:t>
            </a:r>
          </a:p>
        </p:txBody>
      </p:sp>
      <p:pic>
        <p:nvPicPr>
          <p:cNvPr id="34" name="PA-图片 6">
            <a:extLst>
              <a:ext uri="{FF2B5EF4-FFF2-40B4-BE49-F238E27FC236}">
                <a16:creationId xmlns:a16="http://schemas.microsoft.com/office/drawing/2014/main" id="{91F16184-12A7-42BE-BABB-6E4947D5B468}"/>
              </a:ext>
            </a:extLst>
          </p:cNvPr>
          <p:cNvPicPr>
            <a:picLocks noChangeAspect="1"/>
          </p:cNvPicPr>
          <p:nvPr>
            <p:custDataLst>
              <p:tags r:id="rId3"/>
            </p:custDataLst>
          </p:nvPr>
        </p:nvPicPr>
        <p:blipFill>
          <a:blip r:embed="rId16" cstate="screen">
            <a:extLst>
              <a:ext uri="{28A0092B-C50C-407E-A947-70E740481C1C}">
                <a14:useLocalDpi xmlns:a14="http://schemas.microsoft.com/office/drawing/2010/main"/>
              </a:ext>
            </a:extLst>
          </a:blip>
          <a:srcRect/>
          <a:stretch/>
        </p:blipFill>
        <p:spPr bwMode="auto">
          <a:xfrm>
            <a:off x="6527880" y="2034107"/>
            <a:ext cx="4975876" cy="3107330"/>
          </a:xfrm>
          <a:prstGeom prst="rect">
            <a:avLst/>
          </a:prstGeom>
          <a:noFill/>
          <a:ln w="9525">
            <a:noFill/>
            <a:miter lim="800000"/>
            <a:headEnd/>
            <a:tailEnd/>
          </a:ln>
        </p:spPr>
      </p:pic>
      <p:sp>
        <p:nvSpPr>
          <p:cNvPr id="35" name="PA-矩形 15">
            <a:extLst>
              <a:ext uri="{FF2B5EF4-FFF2-40B4-BE49-F238E27FC236}">
                <a16:creationId xmlns:a16="http://schemas.microsoft.com/office/drawing/2014/main" id="{D0F9DE96-3C35-476D-A1E5-49B29E97ACB4}"/>
              </a:ext>
            </a:extLst>
          </p:cNvPr>
          <p:cNvSpPr>
            <a:spLocks noChangeArrowheads="1"/>
          </p:cNvSpPr>
          <p:nvPr>
            <p:custDataLst>
              <p:tags r:id="rId4"/>
            </p:custDataLst>
          </p:nvPr>
        </p:nvSpPr>
        <p:spPr bwMode="auto">
          <a:xfrm>
            <a:off x="673506" y="5104414"/>
            <a:ext cx="10918891" cy="1060835"/>
          </a:xfrm>
          <a:prstGeom prst="rect">
            <a:avLst/>
          </a:prstGeom>
          <a:solidFill>
            <a:schemeClr val="dk1"/>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6" name="PA-等腰三角形 16">
            <a:extLst>
              <a:ext uri="{FF2B5EF4-FFF2-40B4-BE49-F238E27FC236}">
                <a16:creationId xmlns:a16="http://schemas.microsoft.com/office/drawing/2014/main" id="{19937AC7-99F6-4741-BBE4-9E5E8469F2C4}"/>
              </a:ext>
            </a:extLst>
          </p:cNvPr>
          <p:cNvSpPr>
            <a:spLocks noChangeArrowheads="1"/>
          </p:cNvSpPr>
          <p:nvPr>
            <p:custDataLst>
              <p:tags r:id="rId5"/>
            </p:custDataLst>
          </p:nvPr>
        </p:nvSpPr>
        <p:spPr bwMode="auto">
          <a:xfrm>
            <a:off x="1632395" y="5048250"/>
            <a:ext cx="504628" cy="360221"/>
          </a:xfrm>
          <a:prstGeom prst="triangle">
            <a:avLst>
              <a:gd name="adj" fmla="val 50000"/>
            </a:avLst>
          </a:prstGeom>
          <a:solidFill>
            <a:schemeClr val="dk1"/>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37" name="PA-矩形 17">
            <a:extLst>
              <a:ext uri="{FF2B5EF4-FFF2-40B4-BE49-F238E27FC236}">
                <a16:creationId xmlns:a16="http://schemas.microsoft.com/office/drawing/2014/main" id="{EC33C61A-F11B-44E2-949B-FEF3E93C5C38}"/>
              </a:ext>
            </a:extLst>
          </p:cNvPr>
          <p:cNvSpPr>
            <a:spLocks noChangeArrowheads="1"/>
          </p:cNvSpPr>
          <p:nvPr>
            <p:custDataLst>
              <p:tags r:id="rId6"/>
            </p:custDataLst>
          </p:nvPr>
        </p:nvSpPr>
        <p:spPr bwMode="auto">
          <a:xfrm>
            <a:off x="1050469" y="5178460"/>
            <a:ext cx="10331419" cy="960904"/>
          </a:xfrm>
          <a:prstGeom prst="rect">
            <a:avLst/>
          </a:prstGeom>
          <a:noFill/>
          <a:ln w="9525">
            <a:noFill/>
            <a:miter lim="800000"/>
          </a:ln>
        </p:spPr>
        <p:txBody>
          <a:bodyPr wrap="square">
            <a:spAutoFit/>
          </a:bodyPr>
          <a:lstStyle/>
          <a:p>
            <a:pPr defTabSz="1218682" eaLnBrk="0" hangingPunct="0">
              <a:lnSpc>
                <a:spcPct val="150000"/>
              </a:lnSpc>
            </a:pPr>
            <a:r>
              <a:rPr lang="zh-CN" altLang="en-US" sz="1999" b="1" dirty="0">
                <a:solidFill>
                  <a:srgbClr val="F0F0F0"/>
                </a:solidFill>
                <a:latin typeface="+mn-lt"/>
                <a:ea typeface="+mn-ea"/>
                <a:cs typeface="+mn-ea"/>
                <a:sym typeface="+mn-lt"/>
              </a:rPr>
              <a:t>“三违”事故的根源，是安全的大敌。违章指挥等于杀人，违章作业等于自杀。“三违”不除，安全不保。</a:t>
            </a:r>
          </a:p>
        </p:txBody>
      </p:sp>
      <p:grpSp>
        <p:nvGrpSpPr>
          <p:cNvPr id="3" name="PA-组合 2">
            <a:extLst>
              <a:ext uri="{FF2B5EF4-FFF2-40B4-BE49-F238E27FC236}">
                <a16:creationId xmlns:a16="http://schemas.microsoft.com/office/drawing/2014/main" id="{F509F545-067E-4DCD-988E-DDE53D84CF86}"/>
              </a:ext>
            </a:extLst>
          </p:cNvPr>
          <p:cNvGrpSpPr/>
          <p:nvPr>
            <p:custDataLst>
              <p:tags r:id="rId7"/>
            </p:custDataLst>
          </p:nvPr>
        </p:nvGrpSpPr>
        <p:grpSpPr>
          <a:xfrm>
            <a:off x="1050469" y="2515245"/>
            <a:ext cx="1578372" cy="1578372"/>
            <a:chOff x="1050878" y="2514887"/>
            <a:chExt cx="1578989" cy="1578989"/>
          </a:xfrm>
          <a:solidFill>
            <a:schemeClr val="accent4"/>
          </a:solidFill>
        </p:grpSpPr>
        <p:sp>
          <p:nvSpPr>
            <p:cNvPr id="4" name="PA-椭圆 3">
              <a:extLst>
                <a:ext uri="{FF2B5EF4-FFF2-40B4-BE49-F238E27FC236}">
                  <a16:creationId xmlns:a16="http://schemas.microsoft.com/office/drawing/2014/main" id="{5C7ED179-7D7D-47ED-85C8-D2D197466BC2}"/>
                </a:ext>
              </a:extLst>
            </p:cNvPr>
            <p:cNvSpPr/>
            <p:nvPr>
              <p:custDataLst>
                <p:tags r:id="rId12"/>
              </p:custDataLst>
            </p:nvPr>
          </p:nvSpPr>
          <p:spPr bwMode="auto">
            <a:xfrm>
              <a:off x="1050878" y="2514887"/>
              <a:ext cx="1578989" cy="1578989"/>
            </a:xfrm>
            <a:prstGeom prst="ellipse">
              <a:avLst/>
            </a:prstGeom>
            <a:solidFill>
              <a:schemeClr val="accent4"/>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pPr algn="ctr" defTabSz="1218682"/>
              <a:endParaRPr lang="zh-CN" altLang="en-US" sz="2399" dirty="0">
                <a:solidFill>
                  <a:srgbClr val="F0F0F0"/>
                </a:solidFill>
                <a:latin typeface="+mn-lt"/>
                <a:ea typeface="+mn-ea"/>
                <a:cs typeface="+mn-ea"/>
                <a:sym typeface="+mn-lt"/>
              </a:endParaRPr>
            </a:p>
          </p:txBody>
        </p:sp>
        <p:sp>
          <p:nvSpPr>
            <p:cNvPr id="25" name="PA-矩形 4">
              <a:extLst>
                <a:ext uri="{FF2B5EF4-FFF2-40B4-BE49-F238E27FC236}">
                  <a16:creationId xmlns:a16="http://schemas.microsoft.com/office/drawing/2014/main" id="{46B31E43-BEAF-485F-8CFF-35D92C4CF4A1}"/>
                </a:ext>
              </a:extLst>
            </p:cNvPr>
            <p:cNvSpPr>
              <a:spLocks noChangeArrowheads="1"/>
            </p:cNvSpPr>
            <p:nvPr>
              <p:custDataLst>
                <p:tags r:id="rId13"/>
              </p:custDataLst>
            </p:nvPr>
          </p:nvSpPr>
          <p:spPr bwMode="auto">
            <a:xfrm>
              <a:off x="1142259" y="2897363"/>
              <a:ext cx="1396226" cy="954107"/>
            </a:xfrm>
            <a:prstGeom prst="rect">
              <a:avLst/>
            </a:prstGeom>
            <a:solidFill>
              <a:schemeClr val="accent4"/>
            </a:solidFill>
            <a:ln w="9525">
              <a:noFill/>
              <a:miter lim="800000"/>
            </a:ln>
          </p:spPr>
          <p:txBody>
            <a:bodyPr wrap="square">
              <a:spAutoFit/>
            </a:bodyPr>
            <a:lstStyle/>
            <a:p>
              <a:pPr algn="ctr" defTabSz="1218682" eaLnBrk="0" hangingPunct="0"/>
              <a:r>
                <a:rPr lang="zh-CN" altLang="en-US" sz="2799" b="1" dirty="0">
                  <a:solidFill>
                    <a:srgbClr val="F0F0F0"/>
                  </a:solidFill>
                  <a:latin typeface="+mn-lt"/>
                  <a:ea typeface="+mn-ea"/>
                  <a:cs typeface="+mn-ea"/>
                  <a:sym typeface="+mn-lt"/>
                </a:rPr>
                <a:t>三不违原则</a:t>
              </a:r>
            </a:p>
          </p:txBody>
        </p:sp>
      </p:grpSp>
      <p:sp>
        <p:nvSpPr>
          <p:cNvPr id="38" name="PA-矩形 5">
            <a:extLst>
              <a:ext uri="{FF2B5EF4-FFF2-40B4-BE49-F238E27FC236}">
                <a16:creationId xmlns:a16="http://schemas.microsoft.com/office/drawing/2014/main" id="{AF666AA5-07C8-4421-B199-C4FB076106A3}"/>
              </a:ext>
            </a:extLst>
          </p:cNvPr>
          <p:cNvSpPr>
            <a:spLocks noChangeArrowheads="1"/>
          </p:cNvSpPr>
          <p:nvPr>
            <p:custDataLst>
              <p:tags r:id="rId8"/>
            </p:custDataLst>
          </p:nvPr>
        </p:nvSpPr>
        <p:spPr bwMode="auto">
          <a:xfrm>
            <a:off x="3107833" y="3588276"/>
            <a:ext cx="3420047" cy="523016"/>
          </a:xfrm>
          <a:prstGeom prst="rect">
            <a:avLst/>
          </a:prstGeom>
          <a:noFill/>
          <a:ln w="9525">
            <a:noFill/>
            <a:miter lim="800000"/>
          </a:ln>
        </p:spPr>
        <p:txBody>
          <a:bodyPr wrap="square">
            <a:spAutoFit/>
          </a:bodyPr>
          <a:lstStyle/>
          <a:p>
            <a:pPr defTabSz="1218682" eaLnBrk="0" hangingPunct="0"/>
            <a:r>
              <a:rPr lang="zh-CN" altLang="en-US" sz="2799" b="1" dirty="0">
                <a:solidFill>
                  <a:schemeClr val="tx1">
                    <a:lumMod val="10000"/>
                  </a:schemeClr>
                </a:solidFill>
                <a:latin typeface="+mn-lt"/>
                <a:ea typeface="+mn-ea"/>
                <a:cs typeface="+mn-ea"/>
                <a:sym typeface="+mn-lt"/>
              </a:rPr>
              <a:t>不违反劳动纪律　　</a:t>
            </a:r>
          </a:p>
        </p:txBody>
      </p:sp>
      <p:sp>
        <p:nvSpPr>
          <p:cNvPr id="39" name="PA-矩形 5">
            <a:extLst>
              <a:ext uri="{FF2B5EF4-FFF2-40B4-BE49-F238E27FC236}">
                <a16:creationId xmlns:a16="http://schemas.microsoft.com/office/drawing/2014/main" id="{CC704E2A-1BBE-4F26-B341-2B20532FFAAF}"/>
              </a:ext>
            </a:extLst>
          </p:cNvPr>
          <p:cNvSpPr>
            <a:spLocks noChangeArrowheads="1"/>
          </p:cNvSpPr>
          <p:nvPr>
            <p:custDataLst>
              <p:tags r:id="rId9"/>
            </p:custDataLst>
          </p:nvPr>
        </p:nvSpPr>
        <p:spPr bwMode="auto">
          <a:xfrm>
            <a:off x="3107833" y="2841108"/>
            <a:ext cx="3420047" cy="523016"/>
          </a:xfrm>
          <a:prstGeom prst="rect">
            <a:avLst/>
          </a:prstGeom>
          <a:noFill/>
          <a:ln w="9525">
            <a:noFill/>
            <a:miter lim="800000"/>
          </a:ln>
        </p:spPr>
        <p:txBody>
          <a:bodyPr wrap="square">
            <a:spAutoFit/>
          </a:bodyPr>
          <a:lstStyle/>
          <a:p>
            <a:pPr defTabSz="1218682" eaLnBrk="0" hangingPunct="0"/>
            <a:r>
              <a:rPr lang="zh-CN" altLang="en-US" sz="2799" b="1" dirty="0">
                <a:solidFill>
                  <a:schemeClr val="tx1">
                    <a:lumMod val="10000"/>
                  </a:schemeClr>
                </a:solidFill>
                <a:latin typeface="+mn-lt"/>
                <a:ea typeface="+mn-ea"/>
                <a:cs typeface="+mn-ea"/>
                <a:sym typeface="+mn-lt"/>
              </a:rPr>
              <a:t>不违章作业</a:t>
            </a:r>
          </a:p>
        </p:txBody>
      </p:sp>
      <p:sp>
        <p:nvSpPr>
          <p:cNvPr id="16" name="PA-文本框 16">
            <a:extLst>
              <a:ext uri="{FF2B5EF4-FFF2-40B4-BE49-F238E27FC236}">
                <a16:creationId xmlns:a16="http://schemas.microsoft.com/office/drawing/2014/main" id="{A9DE68CD-57FD-4B8E-A590-C7AD25A4073B}"/>
              </a:ext>
            </a:extLst>
          </p:cNvPr>
          <p:cNvSpPr txBox="1"/>
          <p:nvPr>
            <p:custDataLst>
              <p:tags r:id="rId10"/>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2</a:t>
            </a:r>
            <a:r>
              <a:rPr lang="zh-CN" altLang="en-US" sz="2399" b="0" dirty="0">
                <a:solidFill>
                  <a:srgbClr val="F9842B"/>
                </a:solidFill>
                <a:latin typeface="+mn-lt"/>
                <a:ea typeface="+mn-ea"/>
                <a:cs typeface="+mn-ea"/>
                <a:sym typeface="+mn-lt"/>
              </a:rPr>
              <a:t>、安全生产“三不违原则”</a:t>
            </a:r>
          </a:p>
        </p:txBody>
      </p:sp>
      <p:sp>
        <p:nvSpPr>
          <p:cNvPr id="19" name="PA-燕尾箭头 18">
            <a:extLst>
              <a:ext uri="{FF2B5EF4-FFF2-40B4-BE49-F238E27FC236}">
                <a16:creationId xmlns:a16="http://schemas.microsoft.com/office/drawing/2014/main" id="{811316C3-6FBE-4A18-91B7-D4393C2FB4B4}"/>
              </a:ext>
            </a:extLst>
          </p:cNvPr>
          <p:cNvSpPr/>
          <p:nvPr>
            <p:custDataLst>
              <p:tags r:id="rId11"/>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327971975"/>
      </p:ext>
    </p:extLst>
  </p:cSld>
  <p:clrMapOvr>
    <a:masterClrMapping/>
  </p:clrMapOvr>
  <p:transition spd="slow" advTm="6122">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图片 3">
            <a:extLst>
              <a:ext uri="{FF2B5EF4-FFF2-40B4-BE49-F238E27FC236}">
                <a16:creationId xmlns:a16="http://schemas.microsoft.com/office/drawing/2014/main" id="{E423E55F-4EE7-4646-A034-27EC5CFD7CE6}"/>
              </a:ext>
            </a:extLst>
          </p:cNvPr>
          <p:cNvPicPr>
            <a:picLocks noChangeAspect="1"/>
          </p:cNvPicPr>
          <p:nvPr>
            <p:custDataLst>
              <p:tags r:id="rId2"/>
            </p:custDataLst>
          </p:nvPr>
        </p:nvPicPr>
        <p:blipFill>
          <a:blip r:embed="rId14" cstate="screen">
            <a:extLst>
              <a:ext uri="{28A0092B-C50C-407E-A947-70E740481C1C}">
                <a14:useLocalDpi xmlns:a14="http://schemas.microsoft.com/office/drawing/2010/main"/>
              </a:ext>
            </a:extLst>
          </a:blip>
          <a:srcRect/>
          <a:stretch/>
        </p:blipFill>
        <p:spPr bwMode="auto">
          <a:xfrm>
            <a:off x="8336054" y="1695732"/>
            <a:ext cx="3157891" cy="4210258"/>
          </a:xfrm>
          <a:prstGeom prst="rect">
            <a:avLst/>
          </a:prstGeom>
          <a:noFill/>
          <a:ln w="9525">
            <a:noFill/>
            <a:miter lim="800000"/>
            <a:headEnd/>
            <a:tailEnd/>
          </a:ln>
        </p:spPr>
      </p:pic>
      <p:sp>
        <p:nvSpPr>
          <p:cNvPr id="24" name="PA-矩形 6">
            <a:extLst>
              <a:ext uri="{FF2B5EF4-FFF2-40B4-BE49-F238E27FC236}">
                <a16:creationId xmlns:a16="http://schemas.microsoft.com/office/drawing/2014/main" id="{E5B50795-9FD1-4EA6-81EF-23AAC46EF0D0}"/>
              </a:ext>
            </a:extLst>
          </p:cNvPr>
          <p:cNvSpPr>
            <a:spLocks noChangeArrowheads="1"/>
          </p:cNvSpPr>
          <p:nvPr>
            <p:custDataLst>
              <p:tags r:id="rId3"/>
            </p:custDataLst>
          </p:nvPr>
        </p:nvSpPr>
        <p:spPr bwMode="auto">
          <a:xfrm>
            <a:off x="1168230" y="2329667"/>
            <a:ext cx="6871227" cy="1754326"/>
          </a:xfrm>
          <a:prstGeom prst="rect">
            <a:avLst/>
          </a:prstGeom>
          <a:noFill/>
          <a:ln w="9525">
            <a:noFill/>
            <a:miter lim="800000"/>
          </a:ln>
        </p:spPr>
        <p:txBody>
          <a:bodyPr wrap="square">
            <a:spAutoFit/>
          </a:bodyPr>
          <a:lstStyle/>
          <a:p>
            <a:pPr algn="just" defTabSz="1218682">
              <a:lnSpc>
                <a:spcPct val="120000"/>
              </a:lnSpc>
            </a:pPr>
            <a:r>
              <a:rPr lang="zh-CN" altLang="en-US" sz="1800" b="1" dirty="0">
                <a:solidFill>
                  <a:srgbClr val="2C2D34"/>
                </a:solidFill>
                <a:latin typeface="+mn-lt"/>
                <a:ea typeface="+mn-ea"/>
                <a:cs typeface="+mn-ea"/>
                <a:sym typeface="+mn-lt"/>
              </a:rPr>
              <a:t>我不伤害自己，就是要提高自我保护意识，不能由于自己的疏忽、失误而使自己受到伤害</a:t>
            </a:r>
            <a:endParaRPr lang="en-US" altLang="zh-CN" sz="1800" b="1" dirty="0">
              <a:solidFill>
                <a:srgbClr val="2C2D34"/>
              </a:solidFill>
              <a:latin typeface="+mn-lt"/>
              <a:ea typeface="+mn-ea"/>
              <a:cs typeface="+mn-ea"/>
              <a:sym typeface="+mn-lt"/>
            </a:endParaRPr>
          </a:p>
          <a:p>
            <a:pPr algn="just" defTabSz="1218682">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它取决于自己的安全意识、安全知识、对工作任务的熟悉程度、岗位技能、工作态度、工作方法、精神状态、作业行为等多方面因素。</a:t>
            </a:r>
          </a:p>
        </p:txBody>
      </p:sp>
      <p:grpSp>
        <p:nvGrpSpPr>
          <p:cNvPr id="4" name="PA-组合 3">
            <a:extLst>
              <a:ext uri="{FF2B5EF4-FFF2-40B4-BE49-F238E27FC236}">
                <a16:creationId xmlns:a16="http://schemas.microsoft.com/office/drawing/2014/main" id="{59278994-387E-416B-B614-847EB07990E0}"/>
              </a:ext>
            </a:extLst>
          </p:cNvPr>
          <p:cNvGrpSpPr/>
          <p:nvPr>
            <p:custDataLst>
              <p:tags r:id="rId4"/>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0"/>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1"/>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28" name="PA-矩形 7">
            <a:extLst>
              <a:ext uri="{FF2B5EF4-FFF2-40B4-BE49-F238E27FC236}">
                <a16:creationId xmlns:a16="http://schemas.microsoft.com/office/drawing/2014/main" id="{0E347224-A47F-4BB0-898A-0AC58FBBC26D}"/>
              </a:ext>
            </a:extLst>
          </p:cNvPr>
          <p:cNvSpPr>
            <a:spLocks noChangeArrowheads="1"/>
          </p:cNvSpPr>
          <p:nvPr>
            <p:custDataLst>
              <p:tags r:id="rId5"/>
            </p:custDataLst>
          </p:nvPr>
        </p:nvSpPr>
        <p:spPr bwMode="auto">
          <a:xfrm>
            <a:off x="1168230" y="4551835"/>
            <a:ext cx="6871227" cy="1754326"/>
          </a:xfrm>
          <a:prstGeom prst="rect">
            <a:avLst/>
          </a:prstGeom>
          <a:noFill/>
          <a:ln w="9525">
            <a:noFill/>
            <a:miter lim="800000"/>
          </a:ln>
        </p:spPr>
        <p:txBody>
          <a:bodyPr wrap="square">
            <a:spAutoFit/>
          </a:bodyPr>
          <a:lstStyle/>
          <a:p>
            <a:pPr marL="285636" indent="-285636" defTabSz="1218682" eaLnBrk="0" hangingPunct="0">
              <a:lnSpc>
                <a:spcPct val="120000"/>
              </a:lnSpc>
              <a:buFont typeface="Wingdings" panose="05000000000000000000" pitchFamily="2" charset="2"/>
              <a:buChar char="l"/>
            </a:pPr>
            <a:r>
              <a:rPr lang="zh-CN" altLang="en-US" sz="1800" dirty="0">
                <a:solidFill>
                  <a:srgbClr val="2C2D34"/>
                </a:solidFill>
                <a:latin typeface="+mn-lt"/>
                <a:ea typeface="+mn-ea"/>
                <a:cs typeface="+mn-ea"/>
                <a:sym typeface="+mn-lt"/>
              </a:rPr>
              <a:t>我是否了解这项工作任务，我的责任是什么？我具备完成这项工作的技能吗？ </a:t>
            </a:r>
            <a:endParaRPr lang="en-US" altLang="zh-CN" sz="1800"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800" dirty="0">
                <a:solidFill>
                  <a:srgbClr val="2C2D34"/>
                </a:solidFill>
                <a:latin typeface="+mn-lt"/>
                <a:ea typeface="+mn-ea"/>
                <a:cs typeface="+mn-ea"/>
                <a:sym typeface="+mn-lt"/>
              </a:rPr>
              <a:t>这项工作有什么不安全因素，有可能出现什么差错？万一出现故障我该怎么办？ </a:t>
            </a:r>
            <a:endParaRPr lang="en-US" altLang="zh-CN" sz="1800" dirty="0">
              <a:solidFill>
                <a:srgbClr val="2C2D34"/>
              </a:solidFill>
              <a:latin typeface="+mn-lt"/>
              <a:ea typeface="+mn-ea"/>
              <a:cs typeface="+mn-ea"/>
              <a:sym typeface="+mn-lt"/>
            </a:endParaRPr>
          </a:p>
          <a:p>
            <a:pPr marL="285636" indent="-285636" defTabSz="1218682" eaLnBrk="0" hangingPunct="0">
              <a:lnSpc>
                <a:spcPct val="120000"/>
              </a:lnSpc>
              <a:buFont typeface="Wingdings" panose="05000000000000000000" pitchFamily="2" charset="2"/>
              <a:buChar char="l"/>
            </a:pPr>
            <a:r>
              <a:rPr lang="zh-CN" altLang="en-US" sz="1800" dirty="0">
                <a:solidFill>
                  <a:srgbClr val="2C2D34"/>
                </a:solidFill>
                <a:latin typeface="+mn-lt"/>
                <a:ea typeface="+mn-ea"/>
                <a:cs typeface="+mn-ea"/>
                <a:sym typeface="+mn-lt"/>
              </a:rPr>
              <a:t>我该如何防止失误。</a:t>
            </a:r>
          </a:p>
        </p:txBody>
      </p:sp>
      <p:sp>
        <p:nvSpPr>
          <p:cNvPr id="3" name="PA-矩形 2">
            <a:extLst>
              <a:ext uri="{FF2B5EF4-FFF2-40B4-BE49-F238E27FC236}">
                <a16:creationId xmlns:a16="http://schemas.microsoft.com/office/drawing/2014/main" id="{EDAB18A2-0EFF-4074-8957-9ABC2D4168E2}"/>
              </a:ext>
            </a:extLst>
          </p:cNvPr>
          <p:cNvSpPr/>
          <p:nvPr>
            <p:custDataLst>
              <p:tags r:id="rId6"/>
            </p:custDataLst>
          </p:nvPr>
        </p:nvSpPr>
        <p:spPr>
          <a:xfrm>
            <a:off x="1168230" y="1554350"/>
            <a:ext cx="2528256" cy="461537"/>
          </a:xfrm>
          <a:prstGeom prst="rect">
            <a:avLst/>
          </a:prstGeom>
        </p:spPr>
        <p:txBody>
          <a:bodyPr wrap="non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1</a:t>
            </a:r>
            <a:r>
              <a:rPr lang="zh-CN" altLang="en-US" sz="2399" b="1" dirty="0">
                <a:solidFill>
                  <a:srgbClr val="F0F0F0"/>
                </a:solidFill>
                <a:latin typeface="+mn-lt"/>
                <a:ea typeface="+mn-ea"/>
                <a:cs typeface="+mn-ea"/>
                <a:sym typeface="+mn-lt"/>
              </a:rPr>
              <a:t>）不伤害自己</a:t>
            </a:r>
          </a:p>
        </p:txBody>
      </p:sp>
      <p:sp>
        <p:nvSpPr>
          <p:cNvPr id="5" name="PA-矩形 4">
            <a:extLst>
              <a:ext uri="{FF2B5EF4-FFF2-40B4-BE49-F238E27FC236}">
                <a16:creationId xmlns:a16="http://schemas.microsoft.com/office/drawing/2014/main" id="{BD2F4DE5-25DC-43A5-9695-756E9E512A74}"/>
              </a:ext>
            </a:extLst>
          </p:cNvPr>
          <p:cNvSpPr/>
          <p:nvPr>
            <p:custDataLst>
              <p:tags r:id="rId7"/>
            </p:custDataLst>
          </p:nvPr>
        </p:nvSpPr>
        <p:spPr>
          <a:xfrm>
            <a:off x="1168230" y="4055845"/>
            <a:ext cx="3082895" cy="430246"/>
          </a:xfrm>
          <a:prstGeom prst="rect">
            <a:avLst/>
          </a:prstGeom>
        </p:spPr>
        <p:txBody>
          <a:bodyPr wrap="none">
            <a:spAutoFit/>
          </a:bodyPr>
          <a:lstStyle/>
          <a:p>
            <a:pPr defTabSz="1218682" eaLnBrk="0" hangingPunct="0">
              <a:lnSpc>
                <a:spcPct val="120000"/>
              </a:lnSpc>
            </a:pPr>
            <a:r>
              <a:rPr lang="zh-CN" altLang="en-US" sz="1999" b="1" dirty="0">
                <a:solidFill>
                  <a:schemeClr val="tx1">
                    <a:lumMod val="10000"/>
                  </a:schemeClr>
                </a:solidFill>
                <a:latin typeface="+mn-lt"/>
                <a:ea typeface="+mn-ea"/>
                <a:cs typeface="+mn-ea"/>
                <a:sym typeface="+mn-lt"/>
              </a:rPr>
              <a:t>工作前应思考下列问题： </a:t>
            </a:r>
            <a:endParaRPr lang="en-US" altLang="zh-CN" sz="1999" b="1" dirty="0">
              <a:solidFill>
                <a:schemeClr val="tx1">
                  <a:lumMod val="10000"/>
                </a:schemeClr>
              </a:solidFill>
              <a:latin typeface="+mn-lt"/>
              <a:ea typeface="+mn-ea"/>
              <a:cs typeface="+mn-ea"/>
              <a:sym typeface="+mn-lt"/>
            </a:endParaRPr>
          </a:p>
        </p:txBody>
      </p:sp>
      <p:sp>
        <p:nvSpPr>
          <p:cNvPr id="14" name="PA-文本框 16">
            <a:extLst>
              <a:ext uri="{FF2B5EF4-FFF2-40B4-BE49-F238E27FC236}">
                <a16:creationId xmlns:a16="http://schemas.microsoft.com/office/drawing/2014/main" id="{7640BD0A-24ED-4D44-8919-69121F849A53}"/>
              </a:ext>
            </a:extLst>
          </p:cNvPr>
          <p:cNvSpPr txBox="1"/>
          <p:nvPr>
            <p:custDataLst>
              <p:tags r:id="rId8"/>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5" name="PA-燕尾箭头 14">
            <a:extLst>
              <a:ext uri="{FF2B5EF4-FFF2-40B4-BE49-F238E27FC236}">
                <a16:creationId xmlns:a16="http://schemas.microsoft.com/office/drawing/2014/main" id="{846A44C5-2DF2-4B31-9F42-AA05776512F5}"/>
              </a:ext>
            </a:extLst>
          </p:cNvPr>
          <p:cNvSpPr/>
          <p:nvPr>
            <p:custDataLst>
              <p:tags r:id="rId9"/>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1724013084"/>
      </p:ext>
    </p:extLst>
  </p:cSld>
  <p:clrMapOvr>
    <a:masterClrMapping/>
  </p:clrMapOvr>
  <p:transition spd="slow" advTm="6122">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9"/>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0"/>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554350"/>
            <a:ext cx="2528256" cy="461537"/>
          </a:xfrm>
          <a:prstGeom prst="rect">
            <a:avLst/>
          </a:prstGeom>
        </p:spPr>
        <p:txBody>
          <a:bodyPr wrap="non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1</a:t>
            </a:r>
            <a:r>
              <a:rPr lang="zh-CN" altLang="en-US" sz="2399" b="1" dirty="0">
                <a:solidFill>
                  <a:srgbClr val="F0F0F0"/>
                </a:solidFill>
                <a:latin typeface="+mn-lt"/>
                <a:ea typeface="+mn-ea"/>
                <a:cs typeface="+mn-ea"/>
                <a:sym typeface="+mn-lt"/>
              </a:rPr>
              <a:t>）不伤害自己</a:t>
            </a:r>
          </a:p>
        </p:txBody>
      </p:sp>
      <p:pic>
        <p:nvPicPr>
          <p:cNvPr id="20" name="PA-图片 4">
            <a:extLst>
              <a:ext uri="{FF2B5EF4-FFF2-40B4-BE49-F238E27FC236}">
                <a16:creationId xmlns:a16="http://schemas.microsoft.com/office/drawing/2014/main" id="{C9C96412-49AF-4C87-9EA1-888B9A7D90A1}"/>
              </a:ext>
            </a:extLst>
          </p:cNvPr>
          <p:cNvPicPr>
            <a:picLocks noChangeAspect="1"/>
          </p:cNvPicPr>
          <p:nvPr>
            <p:custDataLst>
              <p:tags r:id="rId4"/>
            </p:custDataLst>
          </p:nvPr>
        </p:nvPicPr>
        <p:blipFill>
          <a:blip r:embed="rId13" cstate="screen">
            <a:extLst>
              <a:ext uri="{28A0092B-C50C-407E-A947-70E740481C1C}">
                <a14:useLocalDpi xmlns:a14="http://schemas.microsoft.com/office/drawing/2010/main"/>
              </a:ext>
            </a:extLst>
          </a:blip>
          <a:srcRect/>
          <a:stretch/>
        </p:blipFill>
        <p:spPr bwMode="auto">
          <a:xfrm>
            <a:off x="6570860" y="1674343"/>
            <a:ext cx="6096000" cy="4571999"/>
          </a:xfrm>
          <a:prstGeom prst="rect">
            <a:avLst/>
          </a:prstGeom>
          <a:noFill/>
          <a:ln w="9525">
            <a:noFill/>
            <a:miter lim="800000"/>
            <a:headEnd/>
            <a:tailEnd/>
          </a:ln>
        </p:spPr>
      </p:pic>
      <p:sp>
        <p:nvSpPr>
          <p:cNvPr id="21" name="PA-矩形 6">
            <a:extLst>
              <a:ext uri="{FF2B5EF4-FFF2-40B4-BE49-F238E27FC236}">
                <a16:creationId xmlns:a16="http://schemas.microsoft.com/office/drawing/2014/main" id="{9F08694D-396E-485A-B2E8-0AE8D871B8FF}"/>
              </a:ext>
            </a:extLst>
          </p:cNvPr>
          <p:cNvSpPr>
            <a:spLocks noChangeArrowheads="1"/>
          </p:cNvSpPr>
          <p:nvPr>
            <p:custDataLst>
              <p:tags r:id="rId5"/>
            </p:custDataLst>
          </p:nvPr>
        </p:nvSpPr>
        <p:spPr bwMode="auto">
          <a:xfrm>
            <a:off x="1168231" y="2706939"/>
            <a:ext cx="5758787" cy="399954"/>
          </a:xfrm>
          <a:prstGeom prst="rect">
            <a:avLst/>
          </a:prstGeom>
          <a:noFill/>
          <a:ln w="9525">
            <a:noFill/>
            <a:miter lim="800000"/>
          </a:ln>
        </p:spPr>
        <p:txBody>
          <a:bodyPr>
            <a:spAutoFit/>
          </a:bodyPr>
          <a:lstStyle/>
          <a:p>
            <a:pPr defTabSz="1218682" eaLnBrk="0" hangingPunct="0"/>
            <a:r>
              <a:rPr lang="zh-CN" altLang="en-US" sz="1999" b="1" dirty="0">
                <a:solidFill>
                  <a:schemeClr val="tx1">
                    <a:lumMod val="10000"/>
                  </a:schemeClr>
                </a:solidFill>
                <a:latin typeface="+mn-lt"/>
                <a:ea typeface="+mn-ea"/>
                <a:cs typeface="+mn-ea"/>
                <a:sym typeface="+mn-lt"/>
              </a:rPr>
              <a:t>保护自己免受伤害的有效措施</a:t>
            </a:r>
            <a:endParaRPr lang="zh-CN" altLang="en-US" sz="2399" dirty="0">
              <a:solidFill>
                <a:schemeClr val="tx1">
                  <a:lumMod val="10000"/>
                </a:schemeClr>
              </a:solidFill>
              <a:latin typeface="+mn-lt"/>
              <a:ea typeface="+mn-ea"/>
              <a:cs typeface="+mn-ea"/>
              <a:sym typeface="+mn-lt"/>
            </a:endParaRPr>
          </a:p>
        </p:txBody>
      </p:sp>
      <p:sp>
        <p:nvSpPr>
          <p:cNvPr id="25" name="PA-矩形 6">
            <a:extLst>
              <a:ext uri="{FF2B5EF4-FFF2-40B4-BE49-F238E27FC236}">
                <a16:creationId xmlns:a16="http://schemas.microsoft.com/office/drawing/2014/main" id="{9A54D7F2-42FB-4CCD-BB4A-38D87FC68445}"/>
              </a:ext>
            </a:extLst>
          </p:cNvPr>
          <p:cNvSpPr>
            <a:spLocks noChangeArrowheads="1"/>
          </p:cNvSpPr>
          <p:nvPr>
            <p:custDataLst>
              <p:tags r:id="rId6"/>
            </p:custDataLst>
          </p:nvPr>
        </p:nvSpPr>
        <p:spPr bwMode="auto">
          <a:xfrm>
            <a:off x="1168230" y="3045093"/>
            <a:ext cx="5758787" cy="2308324"/>
          </a:xfrm>
          <a:prstGeom prst="rect">
            <a:avLst/>
          </a:prstGeom>
          <a:noFill/>
          <a:ln w="9525">
            <a:noFill/>
            <a:miter lim="800000"/>
          </a:ln>
        </p:spPr>
        <p:txBody>
          <a:bodyPr>
            <a:spAutoFit/>
          </a:bodyPr>
          <a:lstStyle/>
          <a:p>
            <a:pPr marL="285636" indent="-285636" defTabSz="1218682" eaLnBrk="0" hangingPunct="0">
              <a:lnSpc>
                <a:spcPct val="200000"/>
              </a:lnSpc>
              <a:buFont typeface="Wingdings" panose="05000000000000000000" pitchFamily="2" charset="2"/>
              <a:buChar char="l"/>
            </a:pPr>
            <a:r>
              <a:rPr lang="zh-CN" altLang="en-US" sz="1800" dirty="0">
                <a:solidFill>
                  <a:srgbClr val="2C2D34"/>
                </a:solidFill>
                <a:latin typeface="+mn-lt"/>
                <a:ea typeface="+mn-ea"/>
                <a:cs typeface="+mn-ea"/>
                <a:sym typeface="+mn-lt"/>
              </a:rPr>
              <a:t>身体、精神保持良好状态，不做与工作无关的事；</a:t>
            </a:r>
            <a:endParaRPr lang="en-US" altLang="zh-CN" sz="1800" dirty="0">
              <a:solidFill>
                <a:srgbClr val="2C2D34"/>
              </a:solidFill>
              <a:latin typeface="+mn-lt"/>
              <a:ea typeface="+mn-ea"/>
              <a:cs typeface="+mn-ea"/>
              <a:sym typeface="+mn-lt"/>
            </a:endParaRPr>
          </a:p>
          <a:p>
            <a:pPr marL="285636" indent="-285636" defTabSz="1218682" eaLnBrk="0" hangingPunct="0">
              <a:lnSpc>
                <a:spcPct val="200000"/>
              </a:lnSpc>
              <a:buFont typeface="Wingdings" panose="05000000000000000000" pitchFamily="2" charset="2"/>
              <a:buChar char="l"/>
            </a:pPr>
            <a:r>
              <a:rPr lang="zh-CN" altLang="en-US" sz="1800" dirty="0">
                <a:solidFill>
                  <a:srgbClr val="2C2D34"/>
                </a:solidFill>
                <a:latin typeface="+mn-lt"/>
                <a:ea typeface="+mn-ea"/>
                <a:cs typeface="+mn-ea"/>
                <a:sym typeface="+mn-lt"/>
              </a:rPr>
              <a:t>劳动着装齐全，劳动防护用品符合岗位要求；</a:t>
            </a:r>
            <a:endParaRPr lang="en-US" altLang="zh-CN" sz="1800" dirty="0">
              <a:solidFill>
                <a:srgbClr val="2C2D34"/>
              </a:solidFill>
              <a:latin typeface="+mn-lt"/>
              <a:ea typeface="+mn-ea"/>
              <a:cs typeface="+mn-ea"/>
              <a:sym typeface="+mn-lt"/>
            </a:endParaRPr>
          </a:p>
          <a:p>
            <a:pPr marL="285636" indent="-285636" defTabSz="1218682" eaLnBrk="0" hangingPunct="0">
              <a:lnSpc>
                <a:spcPct val="200000"/>
              </a:lnSpc>
              <a:buFont typeface="Wingdings" panose="05000000000000000000" pitchFamily="2" charset="2"/>
              <a:buChar char="l"/>
            </a:pPr>
            <a:r>
              <a:rPr lang="zh-CN" altLang="en-US" sz="1800" dirty="0">
                <a:solidFill>
                  <a:srgbClr val="2C2D34"/>
                </a:solidFill>
                <a:latin typeface="+mn-lt"/>
                <a:ea typeface="+mn-ea"/>
                <a:cs typeface="+mn-ea"/>
                <a:sym typeface="+mn-lt"/>
              </a:rPr>
              <a:t>注意现场的安全标识，不违章作业，拒绝违章指挥；</a:t>
            </a:r>
            <a:endParaRPr lang="en-US" altLang="zh-CN" sz="1800" dirty="0">
              <a:solidFill>
                <a:srgbClr val="2C2D34"/>
              </a:solidFill>
              <a:latin typeface="+mn-lt"/>
              <a:ea typeface="+mn-ea"/>
              <a:cs typeface="+mn-ea"/>
              <a:sym typeface="+mn-lt"/>
            </a:endParaRPr>
          </a:p>
          <a:p>
            <a:pPr marL="285636" indent="-285636" defTabSz="1218682" eaLnBrk="0" hangingPunct="0">
              <a:lnSpc>
                <a:spcPct val="200000"/>
              </a:lnSpc>
              <a:buFont typeface="Wingdings" panose="05000000000000000000" pitchFamily="2" charset="2"/>
              <a:buChar char="l"/>
            </a:pPr>
            <a:r>
              <a:rPr lang="zh-CN" altLang="en-US" sz="1800" dirty="0">
                <a:solidFill>
                  <a:srgbClr val="2C2D34"/>
                </a:solidFill>
                <a:latin typeface="+mn-lt"/>
                <a:ea typeface="+mn-ea"/>
                <a:cs typeface="+mn-ea"/>
                <a:sym typeface="+mn-lt"/>
              </a:rPr>
              <a:t>对作业现场危险有害因素进行辨识。</a:t>
            </a:r>
          </a:p>
        </p:txBody>
      </p:sp>
      <p:sp>
        <p:nvSpPr>
          <p:cNvPr id="13" name="PA-文本框 16">
            <a:extLst>
              <a:ext uri="{FF2B5EF4-FFF2-40B4-BE49-F238E27FC236}">
                <a16:creationId xmlns:a16="http://schemas.microsoft.com/office/drawing/2014/main" id="{A3E61811-D9F0-4815-BD27-76676736B210}"/>
              </a:ext>
            </a:extLst>
          </p:cNvPr>
          <p:cNvSpPr txBox="1"/>
          <p:nvPr>
            <p:custDataLst>
              <p:tags r:id="rId7"/>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4" name="PA-燕尾箭头 13">
            <a:extLst>
              <a:ext uri="{FF2B5EF4-FFF2-40B4-BE49-F238E27FC236}">
                <a16:creationId xmlns:a16="http://schemas.microsoft.com/office/drawing/2014/main" id="{5A7A9F2C-359A-4784-AF95-8F77A2FC1DF0}"/>
              </a:ext>
            </a:extLst>
          </p:cNvPr>
          <p:cNvSpPr/>
          <p:nvPr>
            <p:custDataLst>
              <p:tags r:id="rId8"/>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
        <p:nvSpPr>
          <p:cNvPr id="12" name="TextBox 11"/>
          <p:cNvSpPr txBox="1"/>
          <p:nvPr/>
        </p:nvSpPr>
        <p:spPr>
          <a:xfrm>
            <a:off x="167804" y="6626839"/>
            <a:ext cx="1224136" cy="123111"/>
          </a:xfrm>
          <a:prstGeom prst="rect">
            <a:avLst/>
          </a:prstGeom>
          <a:noFill/>
        </p:spPr>
        <p:txBody>
          <a:bodyPr wrap="square" rtlCol="0">
            <a:spAutoFit/>
          </a:bodyPr>
          <a:lstStyle/>
          <a:p>
            <a:pPr>
              <a:lnSpc>
                <a:spcPct val="200000"/>
              </a:lnSpc>
              <a:buClrTx/>
              <a:buFontTx/>
              <a:buNone/>
            </a:pPr>
            <a:r>
              <a:rPr lang="en-US" altLang="zh-CN" sz="100" kern="1200" smtClean="0">
                <a:solidFill>
                  <a:schemeClr val="tx1"/>
                </a:solidFill>
                <a:latin typeface="微软雅黑" panose="020B0503020204020204" pitchFamily="34" charset="-122"/>
                <a:ea typeface="微软雅黑" panose="020B0503020204020204" pitchFamily="34" charset="-122"/>
                <a:cs typeface="+mn-cs"/>
              </a:rPr>
              <a:t>PPT</a:t>
            </a:r>
            <a:r>
              <a:rPr lang="zh-CN" altLang="en-US" sz="100" kern="1200" smtClean="0">
                <a:solidFill>
                  <a:schemeClr val="tx1"/>
                </a:solidFill>
                <a:latin typeface="微软雅黑" panose="020B0503020204020204" pitchFamily="34" charset="-122"/>
                <a:ea typeface="微软雅黑" panose="020B0503020204020204" pitchFamily="34" charset="-122"/>
                <a:cs typeface="+mn-cs"/>
              </a:rPr>
              <a:t>下载 </a:t>
            </a:r>
            <a:r>
              <a:rPr lang="en-US" altLang="zh-CN" sz="100" kern="1200" smtClean="0">
                <a:solidFill>
                  <a:schemeClr val="tx1"/>
                </a:solidFill>
                <a:latin typeface="微软雅黑" panose="020B0503020204020204" pitchFamily="34" charset="-122"/>
                <a:ea typeface="微软雅黑" panose="020B0503020204020204" pitchFamily="34" charset="-122"/>
                <a:cs typeface="+mn-cs"/>
              </a:rPr>
              <a:t>http://www.PPT818.com/xiazai/</a:t>
            </a:r>
            <a:endParaRPr lang="en-US" altLang="zh-CN" sz="100" kern="1200" dirty="0" smtClean="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0284489"/>
      </p:ext>
    </p:extLst>
  </p:cSld>
  <p:clrMapOvr>
    <a:masterClrMapping/>
  </p:clrMapOvr>
  <mc:AlternateContent xmlns:mc="http://schemas.openxmlformats.org/markup-compatibility/2006" xmlns:p14="http://schemas.microsoft.com/office/powerpoint/2010/main">
    <mc:Choice Requires="p14">
      <p:transition p14:dur="10" advTm="6122"/>
    </mc:Choice>
    <mc:Fallback xmlns="">
      <p:transition advTm="61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45086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0"/>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1"/>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446770"/>
            <a:ext cx="2528256" cy="461537"/>
          </a:xfrm>
          <a:prstGeom prst="rect">
            <a:avLst/>
          </a:prstGeom>
        </p:spPr>
        <p:txBody>
          <a:bodyPr wrap="non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2</a:t>
            </a:r>
            <a:r>
              <a:rPr lang="zh-CN" altLang="en-US" sz="2399" b="1" dirty="0">
                <a:solidFill>
                  <a:srgbClr val="F0F0F0"/>
                </a:solidFill>
                <a:latin typeface="+mn-lt"/>
                <a:ea typeface="+mn-ea"/>
                <a:cs typeface="+mn-ea"/>
                <a:sym typeface="+mn-lt"/>
              </a:rPr>
              <a:t>）不伤害他人</a:t>
            </a:r>
          </a:p>
        </p:txBody>
      </p:sp>
      <p:pic>
        <p:nvPicPr>
          <p:cNvPr id="19" name="PA-图片 2">
            <a:extLst>
              <a:ext uri="{FF2B5EF4-FFF2-40B4-BE49-F238E27FC236}">
                <a16:creationId xmlns:a16="http://schemas.microsoft.com/office/drawing/2014/main" id="{18A130A7-40B1-49DE-A878-60DCAE36F688}"/>
              </a:ext>
            </a:extLst>
          </p:cNvPr>
          <p:cNvPicPr>
            <a:picLocks noChangeAspect="1"/>
          </p:cNvPicPr>
          <p:nvPr>
            <p:custDataLst>
              <p:tags r:id="rId4"/>
            </p:custDataLst>
          </p:nvPr>
        </p:nvPicPr>
        <p:blipFill>
          <a:blip r:embed="rId14" cstate="screen">
            <a:extLst>
              <a:ext uri="{28A0092B-C50C-407E-A947-70E740481C1C}">
                <a14:useLocalDpi xmlns:a14="http://schemas.microsoft.com/office/drawing/2010/main"/>
              </a:ext>
            </a:extLst>
          </a:blip>
          <a:srcRect/>
          <a:stretch/>
        </p:blipFill>
        <p:spPr bwMode="auto">
          <a:xfrm>
            <a:off x="7954483" y="2040422"/>
            <a:ext cx="3824861" cy="4012814"/>
          </a:xfrm>
          <a:prstGeom prst="rect">
            <a:avLst/>
          </a:prstGeom>
          <a:noFill/>
          <a:ln w="9525">
            <a:noFill/>
            <a:miter lim="800000"/>
            <a:headEnd/>
            <a:tailEnd/>
          </a:ln>
        </p:spPr>
      </p:pic>
      <p:sp>
        <p:nvSpPr>
          <p:cNvPr id="27" name="PA-矩形 6">
            <a:extLst>
              <a:ext uri="{FF2B5EF4-FFF2-40B4-BE49-F238E27FC236}">
                <a16:creationId xmlns:a16="http://schemas.microsoft.com/office/drawing/2014/main" id="{C4FF8370-F120-46A3-B8E0-05B4F3CC73E0}"/>
              </a:ext>
            </a:extLst>
          </p:cNvPr>
          <p:cNvSpPr>
            <a:spLocks noChangeArrowheads="1"/>
          </p:cNvSpPr>
          <p:nvPr>
            <p:custDataLst>
              <p:tags r:id="rId5"/>
            </p:custDataLst>
          </p:nvPr>
        </p:nvSpPr>
        <p:spPr bwMode="auto">
          <a:xfrm>
            <a:off x="1132202" y="2083515"/>
            <a:ext cx="6680578" cy="1828193"/>
          </a:xfrm>
          <a:prstGeom prst="rect">
            <a:avLst/>
          </a:prstGeom>
          <a:noFill/>
          <a:ln w="9525">
            <a:noFill/>
            <a:miter lim="800000"/>
          </a:ln>
        </p:spPr>
        <p:txBody>
          <a:bodyPr wrap="square">
            <a:spAutoFit/>
          </a:bodyPr>
          <a:lstStyle/>
          <a:p>
            <a:pPr defTabSz="1218682" eaLnBrk="0" hangingPunct="0">
              <a:lnSpc>
                <a:spcPct val="120000"/>
              </a:lnSpc>
            </a:pPr>
            <a:r>
              <a:rPr lang="zh-CN" altLang="en-US" sz="2000" b="1" dirty="0">
                <a:solidFill>
                  <a:srgbClr val="2C2D34"/>
                </a:solidFill>
                <a:latin typeface="+mn-lt"/>
                <a:ea typeface="+mn-ea"/>
                <a:cs typeface="+mn-ea"/>
                <a:sym typeface="+mn-lt"/>
              </a:rPr>
              <a:t>我不伤害他人，就是我的行为或后果，不能给他人造成伤害。</a:t>
            </a:r>
            <a:endParaRPr lang="en-US" altLang="zh-CN" sz="2000" b="1" dirty="0">
              <a:solidFill>
                <a:srgbClr val="2C2D34"/>
              </a:solidFill>
              <a:latin typeface="+mn-lt"/>
              <a:ea typeface="+mn-ea"/>
              <a:cs typeface="+mn-ea"/>
              <a:sym typeface="+mn-lt"/>
            </a:endParaRPr>
          </a:p>
          <a:p>
            <a:pPr defTabSz="1218682" eaLnBrk="0" hangingPunct="0">
              <a:lnSpc>
                <a:spcPct val="120000"/>
              </a:lnSpc>
            </a:pPr>
            <a:r>
              <a:rPr lang="zh-CN" altLang="en-US" sz="1800" dirty="0">
                <a:solidFill>
                  <a:srgbClr val="2C2D34"/>
                </a:solidFill>
                <a:latin typeface="+mn-lt"/>
                <a:ea typeface="+mn-ea"/>
                <a:cs typeface="+mn-ea"/>
                <a:sym typeface="+mn-lt"/>
              </a:rPr>
              <a:t>在多人作业或交叉作业时，由于自己不遵守操作规程，对作业现场周围观察不够，以及自己操作失误等原因，自己的行为可能对现场周围的人造成伤害。</a:t>
            </a:r>
          </a:p>
        </p:txBody>
      </p:sp>
      <p:sp>
        <p:nvSpPr>
          <p:cNvPr id="30" name="PA-矩形 8">
            <a:extLst>
              <a:ext uri="{FF2B5EF4-FFF2-40B4-BE49-F238E27FC236}">
                <a16:creationId xmlns:a16="http://schemas.microsoft.com/office/drawing/2014/main" id="{7065690F-6ABB-4C62-8E24-337E52C9B49B}"/>
              </a:ext>
            </a:extLst>
          </p:cNvPr>
          <p:cNvSpPr>
            <a:spLocks noChangeArrowheads="1"/>
          </p:cNvSpPr>
          <p:nvPr>
            <p:custDataLst>
              <p:tags r:id="rId6"/>
            </p:custDataLst>
          </p:nvPr>
        </p:nvSpPr>
        <p:spPr bwMode="auto">
          <a:xfrm>
            <a:off x="1132202" y="4279002"/>
            <a:ext cx="6822282" cy="1994392"/>
          </a:xfrm>
          <a:prstGeom prst="rect">
            <a:avLst/>
          </a:prstGeom>
          <a:noFill/>
          <a:ln w="9525">
            <a:noFill/>
            <a:miter lim="800000"/>
          </a:ln>
        </p:spPr>
        <p:txBody>
          <a:bodyPr wrap="square" tIns="0" bIns="0">
            <a:spAutoFit/>
          </a:bodyPr>
          <a:lstStyle/>
          <a:p>
            <a:pPr defTabSz="1218682" eaLnBrk="0" hangingPunct="0">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自觉遵守劳动纪律，遵章守规，正确操作；</a:t>
            </a:r>
          </a:p>
          <a:p>
            <a:pPr defTabSz="1218682" eaLnBrk="0" hangingPunct="0">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多人作业时要相互配合，要顾及他人的安全；</a:t>
            </a:r>
          </a:p>
          <a:p>
            <a:pPr defTabSz="1218682" eaLnBrk="0" hangingPunct="0">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工作后不要留下隐患；</a:t>
            </a:r>
            <a:endParaRPr lang="en-US" altLang="zh-CN" sz="1800" dirty="0">
              <a:solidFill>
                <a:srgbClr val="2C2D34"/>
              </a:solidFill>
              <a:latin typeface="+mn-lt"/>
              <a:ea typeface="+mn-ea"/>
              <a:cs typeface="+mn-ea"/>
              <a:sym typeface="+mn-lt"/>
            </a:endParaRPr>
          </a:p>
          <a:p>
            <a:pPr defTabSz="1218682" eaLnBrk="0" hangingPunct="0">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检修完设备后，未将拆除或移开的盖板，防护罩等设施恢复正常，就可能使他人受到伤害</a:t>
            </a:r>
            <a:r>
              <a:rPr lang="en-US" altLang="zh-CN" sz="1800" dirty="0">
                <a:solidFill>
                  <a:srgbClr val="2C2D34"/>
                </a:solidFill>
                <a:latin typeface="+mn-lt"/>
                <a:ea typeface="+mn-ea"/>
                <a:cs typeface="+mn-ea"/>
                <a:sym typeface="+mn-lt"/>
              </a:rPr>
              <a:t>;</a:t>
            </a:r>
          </a:p>
          <a:p>
            <a:pPr defTabSz="1218682" eaLnBrk="0" hangingPunct="0">
              <a:lnSpc>
                <a:spcPct val="120000"/>
              </a:lnSpc>
              <a:buFont typeface="Wingdings" panose="05000000000000000000" pitchFamily="2" charset="2"/>
              <a:buChar char="p"/>
            </a:pPr>
            <a:r>
              <a:rPr lang="zh-CN" altLang="en-US" sz="1800" dirty="0">
                <a:solidFill>
                  <a:srgbClr val="2C2D34"/>
                </a:solidFill>
                <a:latin typeface="+mn-lt"/>
                <a:ea typeface="+mn-ea"/>
                <a:cs typeface="+mn-ea"/>
                <a:sym typeface="+mn-lt"/>
              </a:rPr>
              <a:t>动火作业完毕后现场未清理，残留火种可能引发火情。</a:t>
            </a:r>
            <a:endParaRPr lang="en-US" altLang="zh-CN" sz="1800" dirty="0">
              <a:solidFill>
                <a:srgbClr val="2C2D34"/>
              </a:solidFill>
              <a:latin typeface="+mn-lt"/>
              <a:ea typeface="+mn-ea"/>
              <a:cs typeface="+mn-ea"/>
              <a:sym typeface="+mn-lt"/>
            </a:endParaRPr>
          </a:p>
        </p:txBody>
      </p:sp>
      <p:sp>
        <p:nvSpPr>
          <p:cNvPr id="5" name="PA-矩形 4">
            <a:extLst>
              <a:ext uri="{FF2B5EF4-FFF2-40B4-BE49-F238E27FC236}">
                <a16:creationId xmlns:a16="http://schemas.microsoft.com/office/drawing/2014/main" id="{CFD5962E-2396-4483-B6C7-93953FDFD2DC}"/>
              </a:ext>
            </a:extLst>
          </p:cNvPr>
          <p:cNvSpPr/>
          <p:nvPr>
            <p:custDataLst>
              <p:tags r:id="rId7"/>
            </p:custDataLst>
          </p:nvPr>
        </p:nvSpPr>
        <p:spPr>
          <a:xfrm>
            <a:off x="1176848" y="3874462"/>
            <a:ext cx="4916731" cy="399981"/>
          </a:xfrm>
          <a:prstGeom prst="rect">
            <a:avLst/>
          </a:prstGeom>
        </p:spPr>
        <p:txBody>
          <a:bodyPr wrap="none">
            <a:spAutoFit/>
          </a:bodyPr>
          <a:lstStyle/>
          <a:p>
            <a:pPr defTabSz="1218682" eaLnBrk="0" hangingPunct="0"/>
            <a:r>
              <a:rPr lang="zh-CN" altLang="en-US" sz="1999" b="1" dirty="0">
                <a:latin typeface="+mn-lt"/>
                <a:ea typeface="+mn-ea"/>
                <a:cs typeface="+mn-ea"/>
                <a:sym typeface="+mn-lt"/>
              </a:rPr>
              <a:t>想要做到不伤害他人，应做到以下方面：</a:t>
            </a:r>
            <a:endParaRPr lang="en-US" altLang="zh-CN" sz="1999" b="1" dirty="0">
              <a:latin typeface="+mn-lt"/>
              <a:ea typeface="+mn-ea"/>
              <a:cs typeface="+mn-ea"/>
              <a:sym typeface="+mn-lt"/>
            </a:endParaRPr>
          </a:p>
        </p:txBody>
      </p:sp>
      <p:sp>
        <p:nvSpPr>
          <p:cNvPr id="14" name="PA-文本框 16">
            <a:extLst>
              <a:ext uri="{FF2B5EF4-FFF2-40B4-BE49-F238E27FC236}">
                <a16:creationId xmlns:a16="http://schemas.microsoft.com/office/drawing/2014/main" id="{2B15E27E-527A-4B95-BCDD-9BEA0B499519}"/>
              </a:ext>
            </a:extLst>
          </p:cNvPr>
          <p:cNvSpPr txBox="1"/>
          <p:nvPr>
            <p:custDataLst>
              <p:tags r:id="rId8"/>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5" name="PA-燕尾箭头 14">
            <a:extLst>
              <a:ext uri="{FF2B5EF4-FFF2-40B4-BE49-F238E27FC236}">
                <a16:creationId xmlns:a16="http://schemas.microsoft.com/office/drawing/2014/main" id="{18C1808C-093A-40E4-88E4-7564102FAE0E}"/>
              </a:ext>
            </a:extLst>
          </p:cNvPr>
          <p:cNvSpPr/>
          <p:nvPr>
            <p:custDataLst>
              <p:tags r:id="rId9"/>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2550038368"/>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59278994-387E-416B-B614-847EB07990E0}"/>
              </a:ext>
            </a:extLst>
          </p:cNvPr>
          <p:cNvGrpSpPr/>
          <p:nvPr>
            <p:custDataLst>
              <p:tags r:id="rId2"/>
            </p:custDataLst>
          </p:nvPr>
        </p:nvGrpSpPr>
        <p:grpSpPr>
          <a:xfrm>
            <a:off x="1168230" y="1558449"/>
            <a:ext cx="6786253" cy="589553"/>
            <a:chOff x="1168686" y="1557718"/>
            <a:chExt cx="6788904" cy="589783"/>
          </a:xfrm>
        </p:grpSpPr>
        <p:sp>
          <p:nvSpPr>
            <p:cNvPr id="23" name="PA-矩形 5">
              <a:extLst>
                <a:ext uri="{FF2B5EF4-FFF2-40B4-BE49-F238E27FC236}">
                  <a16:creationId xmlns:a16="http://schemas.microsoft.com/office/drawing/2014/main" id="{614CBA9F-4D1C-49EB-B1DA-8A902D5AA548}"/>
                </a:ext>
              </a:extLst>
            </p:cNvPr>
            <p:cNvSpPr>
              <a:spLocks noChangeArrowheads="1"/>
            </p:cNvSpPr>
            <p:nvPr>
              <p:custDataLst>
                <p:tags r:id="rId11"/>
              </p:custDataLst>
            </p:nvPr>
          </p:nvSpPr>
          <p:spPr bwMode="auto">
            <a:xfrm>
              <a:off x="1168686" y="1557718"/>
              <a:ext cx="6788904" cy="462152"/>
            </a:xfrm>
            <a:prstGeom prst="rect">
              <a:avLst/>
            </a:prstGeom>
            <a:solidFill>
              <a:srgbClr val="F9842B"/>
            </a:solidFill>
            <a:ln w="12700">
              <a:noFill/>
              <a:miter lim="800000"/>
            </a:ln>
          </p:spPr>
          <p:txBody>
            <a:bodyPr anchor="ctr"/>
            <a:lstStyle/>
            <a:p>
              <a:pPr algn="ctr" defTabSz="1218682"/>
              <a:endParaRPr lang="zh-CN" altLang="en-US" sz="2799" b="1" dirty="0">
                <a:solidFill>
                  <a:srgbClr val="F0F0F0"/>
                </a:solidFill>
                <a:latin typeface="+mn-lt"/>
                <a:ea typeface="+mn-ea"/>
                <a:cs typeface="+mn-ea"/>
                <a:sym typeface="+mn-lt"/>
              </a:endParaRPr>
            </a:p>
          </p:txBody>
        </p:sp>
        <p:sp>
          <p:nvSpPr>
            <p:cNvPr id="22" name="PA-等腰三角形 2">
              <a:extLst>
                <a:ext uri="{FF2B5EF4-FFF2-40B4-BE49-F238E27FC236}">
                  <a16:creationId xmlns:a16="http://schemas.microsoft.com/office/drawing/2014/main" id="{25C0E194-A2FE-45B9-AC69-02C8411B66BB}"/>
                </a:ext>
              </a:extLst>
            </p:cNvPr>
            <p:cNvSpPr>
              <a:spLocks noChangeArrowheads="1"/>
            </p:cNvSpPr>
            <p:nvPr>
              <p:custDataLst>
                <p:tags r:id="rId12"/>
              </p:custDataLst>
            </p:nvPr>
          </p:nvSpPr>
          <p:spPr bwMode="auto">
            <a:xfrm flipV="1">
              <a:off x="1497030" y="2008444"/>
              <a:ext cx="318123" cy="139057"/>
            </a:xfrm>
            <a:prstGeom prst="triangle">
              <a:avLst>
                <a:gd name="adj" fmla="val 50000"/>
              </a:avLst>
            </a:prstGeom>
            <a:solidFill>
              <a:srgbClr val="F9842B"/>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grpSp>
      <p:sp>
        <p:nvSpPr>
          <p:cNvPr id="3" name="PA-矩形 2">
            <a:extLst>
              <a:ext uri="{FF2B5EF4-FFF2-40B4-BE49-F238E27FC236}">
                <a16:creationId xmlns:a16="http://schemas.microsoft.com/office/drawing/2014/main" id="{EDAB18A2-0EFF-4074-8957-9ABC2D4168E2}"/>
              </a:ext>
            </a:extLst>
          </p:cNvPr>
          <p:cNvSpPr/>
          <p:nvPr>
            <p:custDataLst>
              <p:tags r:id="rId3"/>
            </p:custDataLst>
          </p:nvPr>
        </p:nvSpPr>
        <p:spPr>
          <a:xfrm>
            <a:off x="1168230" y="1554350"/>
            <a:ext cx="2528256" cy="461537"/>
          </a:xfrm>
          <a:prstGeom prst="rect">
            <a:avLst/>
          </a:prstGeom>
        </p:spPr>
        <p:txBody>
          <a:bodyPr wrap="none">
            <a:spAutoFit/>
          </a:bodyPr>
          <a:lstStyle/>
          <a:p>
            <a:pPr defTabSz="1218682"/>
            <a:r>
              <a:rPr lang="zh-CN" altLang="en-US" sz="2399" b="1" dirty="0">
                <a:solidFill>
                  <a:srgbClr val="F0F0F0"/>
                </a:solidFill>
                <a:latin typeface="+mn-lt"/>
                <a:ea typeface="+mn-ea"/>
                <a:cs typeface="+mn-ea"/>
                <a:sym typeface="+mn-lt"/>
              </a:rPr>
              <a:t>（</a:t>
            </a:r>
            <a:r>
              <a:rPr lang="en-US" altLang="zh-CN" sz="2399" b="1" dirty="0">
                <a:solidFill>
                  <a:srgbClr val="F0F0F0"/>
                </a:solidFill>
                <a:latin typeface="+mn-lt"/>
                <a:ea typeface="+mn-ea"/>
                <a:cs typeface="+mn-ea"/>
                <a:sym typeface="+mn-lt"/>
              </a:rPr>
              <a:t>2</a:t>
            </a:r>
            <a:r>
              <a:rPr lang="zh-CN" altLang="en-US" sz="2399" b="1" dirty="0">
                <a:solidFill>
                  <a:srgbClr val="F0F0F0"/>
                </a:solidFill>
                <a:latin typeface="+mn-lt"/>
                <a:ea typeface="+mn-ea"/>
                <a:cs typeface="+mn-ea"/>
                <a:sym typeface="+mn-lt"/>
              </a:rPr>
              <a:t>）不伤害他人</a:t>
            </a:r>
          </a:p>
        </p:txBody>
      </p:sp>
      <p:sp>
        <p:nvSpPr>
          <p:cNvPr id="20" name="PA-矩形 8">
            <a:extLst>
              <a:ext uri="{FF2B5EF4-FFF2-40B4-BE49-F238E27FC236}">
                <a16:creationId xmlns:a16="http://schemas.microsoft.com/office/drawing/2014/main" id="{D7EBF7FA-5B3D-432C-9270-916DA905FA80}"/>
              </a:ext>
            </a:extLst>
          </p:cNvPr>
          <p:cNvSpPr>
            <a:spLocks noChangeArrowheads="1"/>
          </p:cNvSpPr>
          <p:nvPr>
            <p:custDataLst>
              <p:tags r:id="rId4"/>
            </p:custDataLst>
          </p:nvPr>
        </p:nvSpPr>
        <p:spPr bwMode="auto">
          <a:xfrm>
            <a:off x="1228063" y="2703026"/>
            <a:ext cx="9283249" cy="2649956"/>
          </a:xfrm>
          <a:prstGeom prst="rect">
            <a:avLst/>
          </a:prstGeom>
          <a:noFill/>
          <a:ln w="9525">
            <a:noFill/>
            <a:miter lim="800000"/>
          </a:ln>
        </p:spPr>
        <p:txBody>
          <a:bodyPr wrap="square">
            <a:spAutoFit/>
          </a:bodyPr>
          <a:lstStyle/>
          <a:p>
            <a:pPr marL="285636" indent="-285636" defTabSz="1218682">
              <a:lnSpc>
                <a:spcPct val="120000"/>
              </a:lnSpc>
              <a:spcBef>
                <a:spcPts val="600"/>
              </a:spcBef>
              <a:buFont typeface="Wingdings" panose="05000000000000000000" pitchFamily="2" charset="2"/>
              <a:buChar char="l"/>
            </a:pPr>
            <a:r>
              <a:rPr lang="zh-CN" altLang="en-US" sz="1800" dirty="0">
                <a:solidFill>
                  <a:srgbClr val="2C2D34"/>
                </a:solidFill>
                <a:latin typeface="+mn-lt"/>
                <a:ea typeface="+mn-ea"/>
                <a:cs typeface="+mn-ea"/>
                <a:sym typeface="+mn-lt"/>
              </a:rPr>
              <a:t>高处作业时，工具或材料等物品放置稳妥；动火作业完毕后清理现场，杜绝残留火种可能引发的火灾</a:t>
            </a:r>
            <a:r>
              <a:rPr lang="zh-CN" altLang="en-US" sz="1800" dirty="0">
                <a:solidFill>
                  <a:srgbClr val="FFFFFF"/>
                </a:solidFill>
                <a:latin typeface="+mn-lt"/>
                <a:ea typeface="+mn-ea"/>
                <a:cs typeface="+mn-ea"/>
                <a:sym typeface="+mn-lt"/>
              </a:rPr>
              <a:t>。</a:t>
            </a:r>
          </a:p>
          <a:p>
            <a:pPr marL="285636" indent="-285636" defTabSz="1218682">
              <a:lnSpc>
                <a:spcPct val="120000"/>
              </a:lnSpc>
              <a:spcBef>
                <a:spcPts val="600"/>
              </a:spcBef>
              <a:buFont typeface="Wingdings" panose="05000000000000000000" pitchFamily="2" charset="2"/>
              <a:buChar char="l"/>
            </a:pPr>
            <a:r>
              <a:rPr lang="zh-CN" altLang="en-US" sz="1800" dirty="0">
                <a:solidFill>
                  <a:srgbClr val="2C2D34"/>
                </a:solidFill>
                <a:latin typeface="+mn-lt"/>
                <a:ea typeface="+mn-ea"/>
                <a:cs typeface="+mn-ea"/>
                <a:sym typeface="+mn-lt"/>
              </a:rPr>
              <a:t>机械设备运行过程中，操作人员未经允许不得擅自离开工作岗位，以免其他人误触开关，造成伤害等。</a:t>
            </a:r>
          </a:p>
          <a:p>
            <a:pPr marL="285636" indent="-285636" defTabSz="1218682">
              <a:lnSpc>
                <a:spcPct val="120000"/>
              </a:lnSpc>
              <a:spcBef>
                <a:spcPts val="600"/>
              </a:spcBef>
              <a:buFont typeface="Wingdings" panose="05000000000000000000" pitchFamily="2" charset="2"/>
              <a:buChar char="l"/>
            </a:pPr>
            <a:r>
              <a:rPr lang="zh-CN" altLang="en-US" sz="1800" dirty="0">
                <a:solidFill>
                  <a:srgbClr val="2C2D34"/>
                </a:solidFill>
                <a:latin typeface="+mn-lt"/>
                <a:ea typeface="+mn-ea"/>
                <a:cs typeface="+mn-ea"/>
                <a:sym typeface="+mn-lt"/>
              </a:rPr>
              <a:t>拆装电气设备时，电线路接头应按规定包扎好，以免他人触电；</a:t>
            </a:r>
            <a:endParaRPr lang="en-US" altLang="zh-CN" sz="1800" dirty="0">
              <a:solidFill>
                <a:srgbClr val="2C2D34"/>
              </a:solidFill>
              <a:latin typeface="+mn-lt"/>
              <a:ea typeface="+mn-ea"/>
              <a:cs typeface="+mn-ea"/>
              <a:sym typeface="+mn-lt"/>
            </a:endParaRPr>
          </a:p>
          <a:p>
            <a:pPr marL="285636" indent="-285636" defTabSz="1218682">
              <a:lnSpc>
                <a:spcPct val="120000"/>
              </a:lnSpc>
              <a:spcBef>
                <a:spcPts val="600"/>
              </a:spcBef>
              <a:buFont typeface="Wingdings" panose="05000000000000000000" pitchFamily="2" charset="2"/>
              <a:buChar char="l"/>
            </a:pPr>
            <a:r>
              <a:rPr lang="zh-CN" altLang="en-US" sz="1800" dirty="0">
                <a:solidFill>
                  <a:srgbClr val="2C2D34"/>
                </a:solidFill>
                <a:latin typeface="+mn-lt"/>
                <a:ea typeface="+mn-ea"/>
                <a:cs typeface="+mn-ea"/>
                <a:sym typeface="+mn-lt"/>
              </a:rPr>
              <a:t>起重作业要遵守“十不吊”；电气焊作业要遵守“ 十不焊”；电工作业要遵守电气安全规程等。</a:t>
            </a:r>
          </a:p>
        </p:txBody>
      </p:sp>
      <p:sp>
        <p:nvSpPr>
          <p:cNvPr id="21" name="PA-矩形 13">
            <a:extLst>
              <a:ext uri="{FF2B5EF4-FFF2-40B4-BE49-F238E27FC236}">
                <a16:creationId xmlns:a16="http://schemas.microsoft.com/office/drawing/2014/main" id="{CF6717B3-C932-414D-B195-A18EFBECE853}"/>
              </a:ext>
            </a:extLst>
          </p:cNvPr>
          <p:cNvSpPr>
            <a:spLocks noChangeArrowheads="1"/>
          </p:cNvSpPr>
          <p:nvPr>
            <p:custDataLst>
              <p:tags r:id="rId5"/>
            </p:custDataLst>
          </p:nvPr>
        </p:nvSpPr>
        <p:spPr bwMode="auto">
          <a:xfrm>
            <a:off x="1232546" y="5729417"/>
            <a:ext cx="10348988" cy="723923"/>
          </a:xfrm>
          <a:prstGeom prst="rect">
            <a:avLst/>
          </a:prstGeom>
          <a:solidFill>
            <a:srgbClr val="2C2D34"/>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24" name="PA-矩形 15">
            <a:extLst>
              <a:ext uri="{FF2B5EF4-FFF2-40B4-BE49-F238E27FC236}">
                <a16:creationId xmlns:a16="http://schemas.microsoft.com/office/drawing/2014/main" id="{F99A5195-B89F-4635-A5F9-2633B0686FAE}"/>
              </a:ext>
            </a:extLst>
          </p:cNvPr>
          <p:cNvSpPr>
            <a:spLocks noChangeArrowheads="1"/>
          </p:cNvSpPr>
          <p:nvPr>
            <p:custDataLst>
              <p:tags r:id="rId6"/>
            </p:custDataLst>
          </p:nvPr>
        </p:nvSpPr>
        <p:spPr bwMode="auto">
          <a:xfrm>
            <a:off x="1365154" y="5824042"/>
            <a:ext cx="9775182" cy="499432"/>
          </a:xfrm>
          <a:prstGeom prst="rect">
            <a:avLst/>
          </a:prstGeom>
          <a:noFill/>
          <a:ln w="9525">
            <a:noFill/>
            <a:miter lim="800000"/>
          </a:ln>
        </p:spPr>
        <p:txBody>
          <a:bodyPr>
            <a:spAutoFit/>
          </a:bodyPr>
          <a:lstStyle/>
          <a:p>
            <a:pPr defTabSz="1218682" eaLnBrk="0" hangingPunct="0">
              <a:lnSpc>
                <a:spcPct val="150000"/>
              </a:lnSpc>
            </a:pPr>
            <a:r>
              <a:rPr lang="zh-CN" altLang="en-US" sz="1999" b="1" dirty="0">
                <a:solidFill>
                  <a:srgbClr val="F0F0F0"/>
                </a:solidFill>
                <a:latin typeface="+mn-lt"/>
                <a:ea typeface="+mn-ea"/>
                <a:cs typeface="+mn-ea"/>
                <a:sym typeface="+mn-lt"/>
              </a:rPr>
              <a:t>每个人养成离岗后对作业现场周围仔细观察，做到工完场清，不给他人留下安全隐患</a:t>
            </a:r>
          </a:p>
        </p:txBody>
      </p:sp>
      <p:sp>
        <p:nvSpPr>
          <p:cNvPr id="29" name="PA-等腰三角形 14">
            <a:extLst>
              <a:ext uri="{FF2B5EF4-FFF2-40B4-BE49-F238E27FC236}">
                <a16:creationId xmlns:a16="http://schemas.microsoft.com/office/drawing/2014/main" id="{DC6D7574-B667-47B3-BC24-EB4F02841894}"/>
              </a:ext>
            </a:extLst>
          </p:cNvPr>
          <p:cNvSpPr>
            <a:spLocks noChangeArrowheads="1"/>
          </p:cNvSpPr>
          <p:nvPr>
            <p:custDataLst>
              <p:tags r:id="rId7"/>
            </p:custDataLst>
          </p:nvPr>
        </p:nvSpPr>
        <p:spPr bwMode="auto">
          <a:xfrm>
            <a:off x="1604532" y="5512010"/>
            <a:ext cx="385269" cy="220579"/>
          </a:xfrm>
          <a:prstGeom prst="triangle">
            <a:avLst>
              <a:gd name="adj" fmla="val 50000"/>
            </a:avLst>
          </a:prstGeom>
          <a:solidFill>
            <a:srgbClr val="2C2D34"/>
          </a:solidFill>
          <a:ln w="12700">
            <a:noFill/>
            <a:miter lim="800000"/>
          </a:ln>
        </p:spPr>
        <p:txBody>
          <a:bodyPr/>
          <a:lstStyle/>
          <a:p>
            <a:pPr defTabSz="1218682"/>
            <a:endParaRPr lang="zh-CN" altLang="en-US" sz="2399" dirty="0">
              <a:solidFill>
                <a:srgbClr val="595959"/>
              </a:solidFill>
              <a:latin typeface="+mn-lt"/>
              <a:ea typeface="+mn-ea"/>
              <a:cs typeface="+mn-ea"/>
              <a:sym typeface="+mn-lt"/>
            </a:endParaRPr>
          </a:p>
        </p:txBody>
      </p:sp>
      <p:sp>
        <p:nvSpPr>
          <p:cNvPr id="6" name="PA-矩形 5">
            <a:extLst>
              <a:ext uri="{FF2B5EF4-FFF2-40B4-BE49-F238E27FC236}">
                <a16:creationId xmlns:a16="http://schemas.microsoft.com/office/drawing/2014/main" id="{1BF760D4-DE41-4AD2-9AFF-FD74A4F2C1EE}"/>
              </a:ext>
            </a:extLst>
          </p:cNvPr>
          <p:cNvSpPr/>
          <p:nvPr>
            <p:custDataLst>
              <p:tags r:id="rId8"/>
            </p:custDataLst>
          </p:nvPr>
        </p:nvSpPr>
        <p:spPr>
          <a:xfrm>
            <a:off x="1168230" y="2286376"/>
            <a:ext cx="4916731" cy="399981"/>
          </a:xfrm>
          <a:prstGeom prst="rect">
            <a:avLst/>
          </a:prstGeom>
        </p:spPr>
        <p:txBody>
          <a:bodyPr wrap="none">
            <a:spAutoFit/>
          </a:bodyPr>
          <a:lstStyle/>
          <a:p>
            <a:pPr defTabSz="1218682" eaLnBrk="0" hangingPunct="0">
              <a:spcBef>
                <a:spcPts val="600"/>
              </a:spcBef>
            </a:pPr>
            <a:r>
              <a:rPr lang="zh-CN" altLang="en-US" sz="1999" b="1" dirty="0">
                <a:solidFill>
                  <a:schemeClr val="tx1">
                    <a:lumMod val="10000"/>
                  </a:schemeClr>
                </a:solidFill>
                <a:latin typeface="+mn-lt"/>
                <a:ea typeface="+mn-ea"/>
                <a:cs typeface="+mn-ea"/>
                <a:sym typeface="+mn-lt"/>
              </a:rPr>
              <a:t>想要做到不伤害他人，应做到以下方面：</a:t>
            </a:r>
            <a:endParaRPr lang="en-US" altLang="zh-CN" sz="1999" b="1" dirty="0">
              <a:solidFill>
                <a:schemeClr val="tx1">
                  <a:lumMod val="10000"/>
                </a:schemeClr>
              </a:solidFill>
              <a:latin typeface="+mn-lt"/>
              <a:ea typeface="+mn-ea"/>
              <a:cs typeface="+mn-ea"/>
              <a:sym typeface="+mn-lt"/>
            </a:endParaRPr>
          </a:p>
        </p:txBody>
      </p:sp>
      <p:sp>
        <p:nvSpPr>
          <p:cNvPr id="15" name="PA-文本框 16">
            <a:extLst>
              <a:ext uri="{FF2B5EF4-FFF2-40B4-BE49-F238E27FC236}">
                <a16:creationId xmlns:a16="http://schemas.microsoft.com/office/drawing/2014/main" id="{BFA1589B-C8D6-4A88-93FB-8EE27286D363}"/>
              </a:ext>
            </a:extLst>
          </p:cNvPr>
          <p:cNvSpPr txBox="1"/>
          <p:nvPr>
            <p:custDataLst>
              <p:tags r:id="rId9"/>
            </p:custDataLst>
          </p:nvPr>
        </p:nvSpPr>
        <p:spPr>
          <a:xfrm>
            <a:off x="911807" y="198449"/>
            <a:ext cx="7352029" cy="461485"/>
          </a:xfrm>
          <a:prstGeom prst="rect">
            <a:avLst/>
          </a:prstGeom>
          <a:noFill/>
        </p:spPr>
        <p:txBody>
          <a:bodyPr wrap="square" rtlCol="0">
            <a:spAutoFit/>
          </a:bodyPr>
          <a:lstStyle>
            <a:defPPr>
              <a:defRPr lang="zh-CN"/>
            </a:defPPr>
            <a:lvl1pPr algn="ctr">
              <a:defRPr sz="2800" b="1">
                <a:latin typeface="+mj-ea"/>
                <a:ea typeface="+mj-ea"/>
              </a:defRPr>
            </a:lvl1pPr>
          </a:lstStyle>
          <a:p>
            <a:pPr algn="l" defTabSz="1218682"/>
            <a:r>
              <a:rPr lang="en-US" altLang="zh-CN" sz="2399" b="0" dirty="0">
                <a:solidFill>
                  <a:srgbClr val="F9842B"/>
                </a:solidFill>
                <a:latin typeface="+mn-lt"/>
                <a:ea typeface="+mn-ea"/>
                <a:cs typeface="+mn-ea"/>
                <a:sym typeface="+mn-lt"/>
              </a:rPr>
              <a:t>3</a:t>
            </a:r>
            <a:r>
              <a:rPr lang="zh-CN" altLang="en-US" sz="2399" b="0" dirty="0">
                <a:solidFill>
                  <a:srgbClr val="F9842B"/>
                </a:solidFill>
                <a:latin typeface="+mn-lt"/>
                <a:ea typeface="+mn-ea"/>
                <a:cs typeface="+mn-ea"/>
                <a:sym typeface="+mn-lt"/>
              </a:rPr>
              <a:t>、安全生产“四不伤害原则”</a:t>
            </a:r>
          </a:p>
        </p:txBody>
      </p:sp>
      <p:sp>
        <p:nvSpPr>
          <p:cNvPr id="16" name="PA-燕尾箭头 15">
            <a:extLst>
              <a:ext uri="{FF2B5EF4-FFF2-40B4-BE49-F238E27FC236}">
                <a16:creationId xmlns:a16="http://schemas.microsoft.com/office/drawing/2014/main" id="{F6F8B10C-82B4-474A-81C6-6767327CC491}"/>
              </a:ext>
            </a:extLst>
          </p:cNvPr>
          <p:cNvSpPr/>
          <p:nvPr>
            <p:custDataLst>
              <p:tags r:id="rId10"/>
            </p:custDataLst>
          </p:nvPr>
        </p:nvSpPr>
        <p:spPr>
          <a:xfrm>
            <a:off x="300713" y="274944"/>
            <a:ext cx="611094" cy="383709"/>
          </a:xfrm>
          <a:prstGeom prst="notchedRightArrow">
            <a:avLst/>
          </a:prstGeom>
          <a:solidFill>
            <a:srgbClr val="F98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9842B"/>
              </a:solidFill>
              <a:cs typeface="+mn-ea"/>
              <a:sym typeface="+mn-lt"/>
            </a:endParaRPr>
          </a:p>
        </p:txBody>
      </p:sp>
    </p:spTree>
    <p:extLst>
      <p:ext uri="{BB962C8B-B14F-4D97-AF65-F5344CB8AC3E}">
        <p14:creationId xmlns:p14="http://schemas.microsoft.com/office/powerpoint/2010/main" val="3141178033"/>
      </p:ext>
    </p:extLst>
  </p:cSld>
  <p:clrMapOvr>
    <a:masterClrMapping/>
  </p:clrMapOvr>
  <mc:AlternateContent xmlns:mc="http://schemas.openxmlformats.org/markup-compatibility/2006" xmlns:p14="http://schemas.microsoft.com/office/powerpoint/2010/main">
    <mc:Choice Requires="p14">
      <p:transition p14:dur="0" advTm="6122"/>
    </mc:Choice>
    <mc:Fallback xmlns="">
      <p:transition advTm="612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ESOURCELIBID_PRE" val="12655"/>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PA" val="v5.2.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PA" val="v5.2.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PA" val="v5.2.9"/>
</p:tagLst>
</file>

<file path=ppt/tags/tag123.xml><?xml version="1.0" encoding="utf-8"?>
<p:tagLst xmlns:a="http://schemas.openxmlformats.org/drawingml/2006/main" xmlns:r="http://schemas.openxmlformats.org/officeDocument/2006/relationships" xmlns:p="http://schemas.openxmlformats.org/presentationml/2006/main">
  <p:tag name="PA" val="v5.2.9"/>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PA" val="v5.2.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27.xml><?xml version="1.0" encoding="utf-8"?>
<p:tagLst xmlns:a="http://schemas.openxmlformats.org/drawingml/2006/main" xmlns:r="http://schemas.openxmlformats.org/officeDocument/2006/relationships" xmlns:p="http://schemas.openxmlformats.org/presentationml/2006/main">
  <p:tag name="PA" val="v5.2.9"/>
</p:tagLst>
</file>

<file path=ppt/tags/tag128.xml><?xml version="1.0" encoding="utf-8"?>
<p:tagLst xmlns:a="http://schemas.openxmlformats.org/drawingml/2006/main" xmlns:r="http://schemas.openxmlformats.org/officeDocument/2006/relationships" xmlns:p="http://schemas.openxmlformats.org/presentationml/2006/main">
  <p:tag name="PA" val="v5.2.9"/>
</p:tagLst>
</file>

<file path=ppt/tags/tag129.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130.xml><?xml version="1.0" encoding="utf-8"?>
<p:tagLst xmlns:a="http://schemas.openxmlformats.org/drawingml/2006/main" xmlns:r="http://schemas.openxmlformats.org/officeDocument/2006/relationships" xmlns:p="http://schemas.openxmlformats.org/presentationml/2006/main">
  <p:tag name="PA" val="v5.2.9"/>
</p:tagLst>
</file>

<file path=ppt/tags/tag131.xml><?xml version="1.0" encoding="utf-8"?>
<p:tagLst xmlns:a="http://schemas.openxmlformats.org/drawingml/2006/main" xmlns:r="http://schemas.openxmlformats.org/officeDocument/2006/relationships" xmlns:p="http://schemas.openxmlformats.org/presentationml/2006/main">
  <p:tag name="PA" val="v5.2.9"/>
</p:tagLst>
</file>

<file path=ppt/tags/tag132.xml><?xml version="1.0" encoding="utf-8"?>
<p:tagLst xmlns:a="http://schemas.openxmlformats.org/drawingml/2006/main" xmlns:r="http://schemas.openxmlformats.org/officeDocument/2006/relationships" xmlns:p="http://schemas.openxmlformats.org/presentationml/2006/main">
  <p:tag name="PA" val="v5.2.9"/>
</p:tagLst>
</file>

<file path=ppt/tags/tag133.xml><?xml version="1.0" encoding="utf-8"?>
<p:tagLst xmlns:a="http://schemas.openxmlformats.org/drawingml/2006/main" xmlns:r="http://schemas.openxmlformats.org/officeDocument/2006/relationships" xmlns:p="http://schemas.openxmlformats.org/presentationml/2006/main">
  <p:tag name="PA" val="v5.2.9"/>
</p:tagLst>
</file>

<file path=ppt/tags/tag134.xml><?xml version="1.0" encoding="utf-8"?>
<p:tagLst xmlns:a="http://schemas.openxmlformats.org/drawingml/2006/main" xmlns:r="http://schemas.openxmlformats.org/officeDocument/2006/relationships" xmlns:p="http://schemas.openxmlformats.org/presentationml/2006/main">
  <p:tag name="PA" val="v5.2.9"/>
</p:tagLst>
</file>

<file path=ppt/tags/tag135.xml><?xml version="1.0" encoding="utf-8"?>
<p:tagLst xmlns:a="http://schemas.openxmlformats.org/drawingml/2006/main" xmlns:r="http://schemas.openxmlformats.org/officeDocument/2006/relationships" xmlns:p="http://schemas.openxmlformats.org/presentationml/2006/main">
  <p:tag name="PA" val="v5.2.9"/>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PA" val="v5.2.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PA" val="v5.2.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PA" val="v5.2.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PA" val="v5.2.9"/>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49.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150.xml><?xml version="1.0" encoding="utf-8"?>
<p:tagLst xmlns:a="http://schemas.openxmlformats.org/drawingml/2006/main" xmlns:r="http://schemas.openxmlformats.org/officeDocument/2006/relationships" xmlns:p="http://schemas.openxmlformats.org/presentationml/2006/main">
  <p:tag name="PA" val="v5.2.9"/>
</p:tagLst>
</file>

<file path=ppt/tags/tag151.xml><?xml version="1.0" encoding="utf-8"?>
<p:tagLst xmlns:a="http://schemas.openxmlformats.org/drawingml/2006/main" xmlns:r="http://schemas.openxmlformats.org/officeDocument/2006/relationships" xmlns:p="http://schemas.openxmlformats.org/presentationml/2006/main">
  <p:tag name="PA" val="v5.2.9"/>
</p:tagLst>
</file>

<file path=ppt/tags/tag152.xml><?xml version="1.0" encoding="utf-8"?>
<p:tagLst xmlns:a="http://schemas.openxmlformats.org/drawingml/2006/main" xmlns:r="http://schemas.openxmlformats.org/officeDocument/2006/relationships" xmlns:p="http://schemas.openxmlformats.org/presentationml/2006/main">
  <p:tag name="PA" val="v5.2.9"/>
</p:tagLst>
</file>

<file path=ppt/tags/tag153.xml><?xml version="1.0" encoding="utf-8"?>
<p:tagLst xmlns:a="http://schemas.openxmlformats.org/drawingml/2006/main" xmlns:r="http://schemas.openxmlformats.org/officeDocument/2006/relationships" xmlns:p="http://schemas.openxmlformats.org/presentationml/2006/main">
  <p:tag name="PA" val="v5.2.9"/>
</p:tagLst>
</file>

<file path=ppt/tags/tag154.xml><?xml version="1.0" encoding="utf-8"?>
<p:tagLst xmlns:a="http://schemas.openxmlformats.org/drawingml/2006/main" xmlns:r="http://schemas.openxmlformats.org/officeDocument/2006/relationships" xmlns:p="http://schemas.openxmlformats.org/presentationml/2006/main">
  <p:tag name="PA" val="v5.2.9"/>
</p:tagLst>
</file>

<file path=ppt/tags/tag155.xml><?xml version="1.0" encoding="utf-8"?>
<p:tagLst xmlns:a="http://schemas.openxmlformats.org/drawingml/2006/main" xmlns:r="http://schemas.openxmlformats.org/officeDocument/2006/relationships" xmlns:p="http://schemas.openxmlformats.org/presentationml/2006/main">
  <p:tag name="PA" val="v5.2.9"/>
</p:tagLst>
</file>

<file path=ppt/tags/tag156.xml><?xml version="1.0" encoding="utf-8"?>
<p:tagLst xmlns:a="http://schemas.openxmlformats.org/drawingml/2006/main" xmlns:r="http://schemas.openxmlformats.org/officeDocument/2006/relationships" xmlns:p="http://schemas.openxmlformats.org/presentationml/2006/main">
  <p:tag name="PA" val="v5.2.9"/>
</p:tagLst>
</file>

<file path=ppt/tags/tag157.xml><?xml version="1.0" encoding="utf-8"?>
<p:tagLst xmlns:a="http://schemas.openxmlformats.org/drawingml/2006/main" xmlns:r="http://schemas.openxmlformats.org/officeDocument/2006/relationships" xmlns:p="http://schemas.openxmlformats.org/presentationml/2006/main">
  <p:tag name="PA" val="v5.2.9"/>
</p:tagLst>
</file>

<file path=ppt/tags/tag158.xml><?xml version="1.0" encoding="utf-8"?>
<p:tagLst xmlns:a="http://schemas.openxmlformats.org/drawingml/2006/main" xmlns:r="http://schemas.openxmlformats.org/officeDocument/2006/relationships" xmlns:p="http://schemas.openxmlformats.org/presentationml/2006/main">
  <p:tag name="PA" val="v5.2.9"/>
</p:tagLst>
</file>

<file path=ppt/tags/tag159.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160.xml><?xml version="1.0" encoding="utf-8"?>
<p:tagLst xmlns:a="http://schemas.openxmlformats.org/drawingml/2006/main" xmlns:r="http://schemas.openxmlformats.org/officeDocument/2006/relationships" xmlns:p="http://schemas.openxmlformats.org/presentationml/2006/main">
  <p:tag name="PA" val="v5.2.9"/>
</p:tagLst>
</file>

<file path=ppt/tags/tag161.xml><?xml version="1.0" encoding="utf-8"?>
<p:tagLst xmlns:a="http://schemas.openxmlformats.org/drawingml/2006/main" xmlns:r="http://schemas.openxmlformats.org/officeDocument/2006/relationships" xmlns:p="http://schemas.openxmlformats.org/presentationml/2006/main">
  <p:tag name="PA" val="v5.2.9"/>
</p:tagLst>
</file>

<file path=ppt/tags/tag162.xml><?xml version="1.0" encoding="utf-8"?>
<p:tagLst xmlns:a="http://schemas.openxmlformats.org/drawingml/2006/main" xmlns:r="http://schemas.openxmlformats.org/officeDocument/2006/relationships" xmlns:p="http://schemas.openxmlformats.org/presentationml/2006/main">
  <p:tag name="PA" val="v5.2.9"/>
</p:tagLst>
</file>

<file path=ppt/tags/tag163.xml><?xml version="1.0" encoding="utf-8"?>
<p:tagLst xmlns:a="http://schemas.openxmlformats.org/drawingml/2006/main" xmlns:r="http://schemas.openxmlformats.org/officeDocument/2006/relationships" xmlns:p="http://schemas.openxmlformats.org/presentationml/2006/main">
  <p:tag name="PA" val="v5.2.9"/>
</p:tagLst>
</file>

<file path=ppt/tags/tag164.xml><?xml version="1.0" encoding="utf-8"?>
<p:tagLst xmlns:a="http://schemas.openxmlformats.org/drawingml/2006/main" xmlns:r="http://schemas.openxmlformats.org/officeDocument/2006/relationships" xmlns:p="http://schemas.openxmlformats.org/presentationml/2006/main">
  <p:tag name="PA" val="v5.2.9"/>
</p:tagLst>
</file>

<file path=ppt/tags/tag165.xml><?xml version="1.0" encoding="utf-8"?>
<p:tagLst xmlns:a="http://schemas.openxmlformats.org/drawingml/2006/main" xmlns:r="http://schemas.openxmlformats.org/officeDocument/2006/relationships" xmlns:p="http://schemas.openxmlformats.org/presentationml/2006/main">
  <p:tag name="PA" val="v5.2.9"/>
</p:tagLst>
</file>

<file path=ppt/tags/tag166.xml><?xml version="1.0" encoding="utf-8"?>
<p:tagLst xmlns:a="http://schemas.openxmlformats.org/drawingml/2006/main" xmlns:r="http://schemas.openxmlformats.org/officeDocument/2006/relationships" xmlns:p="http://schemas.openxmlformats.org/presentationml/2006/main">
  <p:tag name="PA" val="v5.2.9"/>
</p:tagLst>
</file>

<file path=ppt/tags/tag167.xml><?xml version="1.0" encoding="utf-8"?>
<p:tagLst xmlns:a="http://schemas.openxmlformats.org/drawingml/2006/main" xmlns:r="http://schemas.openxmlformats.org/officeDocument/2006/relationships" xmlns:p="http://schemas.openxmlformats.org/presentationml/2006/main">
  <p:tag name="PA" val="v5.2.9"/>
</p:tagLst>
</file>

<file path=ppt/tags/tag168.xml><?xml version="1.0" encoding="utf-8"?>
<p:tagLst xmlns:a="http://schemas.openxmlformats.org/drawingml/2006/main" xmlns:r="http://schemas.openxmlformats.org/officeDocument/2006/relationships" xmlns:p="http://schemas.openxmlformats.org/presentationml/2006/main">
  <p:tag name="PA" val="v5.2.9"/>
</p:tagLst>
</file>

<file path=ppt/tags/tag169.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70.xml><?xml version="1.0" encoding="utf-8"?>
<p:tagLst xmlns:a="http://schemas.openxmlformats.org/drawingml/2006/main" xmlns:r="http://schemas.openxmlformats.org/officeDocument/2006/relationships" xmlns:p="http://schemas.openxmlformats.org/presentationml/2006/main">
  <p:tag name="PA" val="v5.2.9"/>
</p:tagLst>
</file>

<file path=ppt/tags/tag171.xml><?xml version="1.0" encoding="utf-8"?>
<p:tagLst xmlns:a="http://schemas.openxmlformats.org/drawingml/2006/main" xmlns:r="http://schemas.openxmlformats.org/officeDocument/2006/relationships" xmlns:p="http://schemas.openxmlformats.org/presentationml/2006/main">
  <p:tag name="PA" val="v5.2.9"/>
</p:tagLst>
</file>

<file path=ppt/tags/tag172.xml><?xml version="1.0" encoding="utf-8"?>
<p:tagLst xmlns:a="http://schemas.openxmlformats.org/drawingml/2006/main" xmlns:r="http://schemas.openxmlformats.org/officeDocument/2006/relationships" xmlns:p="http://schemas.openxmlformats.org/presentationml/2006/main">
  <p:tag name="PA" val="v5.2.9"/>
</p:tagLst>
</file>

<file path=ppt/tags/tag173.xml><?xml version="1.0" encoding="utf-8"?>
<p:tagLst xmlns:a="http://schemas.openxmlformats.org/drawingml/2006/main" xmlns:r="http://schemas.openxmlformats.org/officeDocument/2006/relationships" xmlns:p="http://schemas.openxmlformats.org/presentationml/2006/main">
  <p:tag name="PA" val="v5.2.9"/>
</p:tagLst>
</file>

<file path=ppt/tags/tag174.xml><?xml version="1.0" encoding="utf-8"?>
<p:tagLst xmlns:a="http://schemas.openxmlformats.org/drawingml/2006/main" xmlns:r="http://schemas.openxmlformats.org/officeDocument/2006/relationships" xmlns:p="http://schemas.openxmlformats.org/presentationml/2006/main">
  <p:tag name="PA" val="v5.2.9"/>
</p:tagLst>
</file>

<file path=ppt/tags/tag175.xml><?xml version="1.0" encoding="utf-8"?>
<p:tagLst xmlns:a="http://schemas.openxmlformats.org/drawingml/2006/main" xmlns:r="http://schemas.openxmlformats.org/officeDocument/2006/relationships" xmlns:p="http://schemas.openxmlformats.org/presentationml/2006/main">
  <p:tag name="PA" val="v5.2.9"/>
</p:tagLst>
</file>

<file path=ppt/tags/tag176.xml><?xml version="1.0" encoding="utf-8"?>
<p:tagLst xmlns:a="http://schemas.openxmlformats.org/drawingml/2006/main" xmlns:r="http://schemas.openxmlformats.org/officeDocument/2006/relationships" xmlns:p="http://schemas.openxmlformats.org/presentationml/2006/main">
  <p:tag name="PA" val="v5.2.9"/>
</p:tagLst>
</file>

<file path=ppt/tags/tag177.xml><?xml version="1.0" encoding="utf-8"?>
<p:tagLst xmlns:a="http://schemas.openxmlformats.org/drawingml/2006/main" xmlns:r="http://schemas.openxmlformats.org/officeDocument/2006/relationships" xmlns:p="http://schemas.openxmlformats.org/presentationml/2006/main">
  <p:tag name="PA" val="v5.2.9"/>
</p:tagLst>
</file>

<file path=ppt/tags/tag178.xml><?xml version="1.0" encoding="utf-8"?>
<p:tagLst xmlns:a="http://schemas.openxmlformats.org/drawingml/2006/main" xmlns:r="http://schemas.openxmlformats.org/officeDocument/2006/relationships" xmlns:p="http://schemas.openxmlformats.org/presentationml/2006/main">
  <p:tag name="PA" val="v5.2.9"/>
</p:tagLst>
</file>

<file path=ppt/tags/tag179.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80.xml><?xml version="1.0" encoding="utf-8"?>
<p:tagLst xmlns:a="http://schemas.openxmlformats.org/drawingml/2006/main" xmlns:r="http://schemas.openxmlformats.org/officeDocument/2006/relationships" xmlns:p="http://schemas.openxmlformats.org/presentationml/2006/main">
  <p:tag name="PA" val="v5.2.9"/>
</p:tagLst>
</file>

<file path=ppt/tags/tag181.xml><?xml version="1.0" encoding="utf-8"?>
<p:tagLst xmlns:a="http://schemas.openxmlformats.org/drawingml/2006/main" xmlns:r="http://schemas.openxmlformats.org/officeDocument/2006/relationships" xmlns:p="http://schemas.openxmlformats.org/presentationml/2006/main">
  <p:tag name="PA" val="v5.2.9"/>
</p:tagLst>
</file>

<file path=ppt/tags/tag182.xml><?xml version="1.0" encoding="utf-8"?>
<p:tagLst xmlns:a="http://schemas.openxmlformats.org/drawingml/2006/main" xmlns:r="http://schemas.openxmlformats.org/officeDocument/2006/relationships" xmlns:p="http://schemas.openxmlformats.org/presentationml/2006/main">
  <p:tag name="PA" val="v5.2.9"/>
</p:tagLst>
</file>

<file path=ppt/tags/tag183.xml><?xml version="1.0" encoding="utf-8"?>
<p:tagLst xmlns:a="http://schemas.openxmlformats.org/drawingml/2006/main" xmlns:r="http://schemas.openxmlformats.org/officeDocument/2006/relationships" xmlns:p="http://schemas.openxmlformats.org/presentationml/2006/main">
  <p:tag name="PA" val="v5.2.9"/>
</p:tagLst>
</file>

<file path=ppt/tags/tag184.xml><?xml version="1.0" encoding="utf-8"?>
<p:tagLst xmlns:a="http://schemas.openxmlformats.org/drawingml/2006/main" xmlns:r="http://schemas.openxmlformats.org/officeDocument/2006/relationships" xmlns:p="http://schemas.openxmlformats.org/presentationml/2006/main">
  <p:tag name="PA" val="v5.2.9"/>
</p:tagLst>
</file>

<file path=ppt/tags/tag185.xml><?xml version="1.0" encoding="utf-8"?>
<p:tagLst xmlns:a="http://schemas.openxmlformats.org/drawingml/2006/main" xmlns:r="http://schemas.openxmlformats.org/officeDocument/2006/relationships" xmlns:p="http://schemas.openxmlformats.org/presentationml/2006/main">
  <p:tag name="PA" val="v5.2.9"/>
</p:tagLst>
</file>

<file path=ppt/tags/tag186.xml><?xml version="1.0" encoding="utf-8"?>
<p:tagLst xmlns:a="http://schemas.openxmlformats.org/drawingml/2006/main" xmlns:r="http://schemas.openxmlformats.org/officeDocument/2006/relationships" xmlns:p="http://schemas.openxmlformats.org/presentationml/2006/main">
  <p:tag name="PA" val="v5.2.9"/>
</p:tagLst>
</file>

<file path=ppt/tags/tag187.xml><?xml version="1.0" encoding="utf-8"?>
<p:tagLst xmlns:a="http://schemas.openxmlformats.org/drawingml/2006/main" xmlns:r="http://schemas.openxmlformats.org/officeDocument/2006/relationships" xmlns:p="http://schemas.openxmlformats.org/presentationml/2006/main">
  <p:tag name="PA" val="v5.2.9"/>
</p:tagLst>
</file>

<file path=ppt/tags/tag188.xml><?xml version="1.0" encoding="utf-8"?>
<p:tagLst xmlns:a="http://schemas.openxmlformats.org/drawingml/2006/main" xmlns:r="http://schemas.openxmlformats.org/officeDocument/2006/relationships" xmlns:p="http://schemas.openxmlformats.org/presentationml/2006/main">
  <p:tag name="PA" val="v5.2.9"/>
</p:tagLst>
</file>

<file path=ppt/tags/tag189.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190.xml><?xml version="1.0" encoding="utf-8"?>
<p:tagLst xmlns:a="http://schemas.openxmlformats.org/drawingml/2006/main" xmlns:r="http://schemas.openxmlformats.org/officeDocument/2006/relationships" xmlns:p="http://schemas.openxmlformats.org/presentationml/2006/main">
  <p:tag name="PA" val="v5.2.9"/>
</p:tagLst>
</file>

<file path=ppt/tags/tag191.xml><?xml version="1.0" encoding="utf-8"?>
<p:tagLst xmlns:a="http://schemas.openxmlformats.org/drawingml/2006/main" xmlns:r="http://schemas.openxmlformats.org/officeDocument/2006/relationships" xmlns:p="http://schemas.openxmlformats.org/presentationml/2006/main">
  <p:tag name="PA" val="v5.2.9"/>
</p:tagLst>
</file>

<file path=ppt/tags/tag192.xml><?xml version="1.0" encoding="utf-8"?>
<p:tagLst xmlns:a="http://schemas.openxmlformats.org/drawingml/2006/main" xmlns:r="http://schemas.openxmlformats.org/officeDocument/2006/relationships" xmlns:p="http://schemas.openxmlformats.org/presentationml/2006/main">
  <p:tag name="PA" val="v5.2.9"/>
</p:tagLst>
</file>

<file path=ppt/tags/tag193.xml><?xml version="1.0" encoding="utf-8"?>
<p:tagLst xmlns:a="http://schemas.openxmlformats.org/drawingml/2006/main" xmlns:r="http://schemas.openxmlformats.org/officeDocument/2006/relationships" xmlns:p="http://schemas.openxmlformats.org/presentationml/2006/main">
  <p:tag name="PA" val="v5.2.9"/>
</p:tagLst>
</file>

<file path=ppt/tags/tag194.xml><?xml version="1.0" encoding="utf-8"?>
<p:tagLst xmlns:a="http://schemas.openxmlformats.org/drawingml/2006/main" xmlns:r="http://schemas.openxmlformats.org/officeDocument/2006/relationships" xmlns:p="http://schemas.openxmlformats.org/presentationml/2006/main">
  <p:tag name="PA" val="v5.2.9"/>
</p:tagLst>
</file>

<file path=ppt/tags/tag195.xml><?xml version="1.0" encoding="utf-8"?>
<p:tagLst xmlns:a="http://schemas.openxmlformats.org/drawingml/2006/main" xmlns:r="http://schemas.openxmlformats.org/officeDocument/2006/relationships" xmlns:p="http://schemas.openxmlformats.org/presentationml/2006/main">
  <p:tag name="PA" val="v5.2.9"/>
</p:tagLst>
</file>

<file path=ppt/tags/tag196.xml><?xml version="1.0" encoding="utf-8"?>
<p:tagLst xmlns:a="http://schemas.openxmlformats.org/drawingml/2006/main" xmlns:r="http://schemas.openxmlformats.org/officeDocument/2006/relationships" xmlns:p="http://schemas.openxmlformats.org/presentationml/2006/main">
  <p:tag name="PA" val="v5.2.9"/>
</p:tagLst>
</file>

<file path=ppt/tags/tag197.xml><?xml version="1.0" encoding="utf-8"?>
<p:tagLst xmlns:a="http://schemas.openxmlformats.org/drawingml/2006/main" xmlns:r="http://schemas.openxmlformats.org/officeDocument/2006/relationships" xmlns:p="http://schemas.openxmlformats.org/presentationml/2006/main">
  <p:tag name="PA" val="v5.2.9"/>
</p:tagLst>
</file>

<file path=ppt/tags/tag198.xml><?xml version="1.0" encoding="utf-8"?>
<p:tagLst xmlns:a="http://schemas.openxmlformats.org/drawingml/2006/main" xmlns:r="http://schemas.openxmlformats.org/officeDocument/2006/relationships" xmlns:p="http://schemas.openxmlformats.org/presentationml/2006/main">
  <p:tag name="PA" val="v5.2.9"/>
</p:tagLst>
</file>

<file path=ppt/tags/tag19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00.xml><?xml version="1.0" encoding="utf-8"?>
<p:tagLst xmlns:a="http://schemas.openxmlformats.org/drawingml/2006/main" xmlns:r="http://schemas.openxmlformats.org/officeDocument/2006/relationships" xmlns:p="http://schemas.openxmlformats.org/presentationml/2006/main">
  <p:tag name="PA" val="v5.2.9"/>
</p:tagLst>
</file>

<file path=ppt/tags/tag201.xml><?xml version="1.0" encoding="utf-8"?>
<p:tagLst xmlns:a="http://schemas.openxmlformats.org/drawingml/2006/main" xmlns:r="http://schemas.openxmlformats.org/officeDocument/2006/relationships" xmlns:p="http://schemas.openxmlformats.org/presentationml/2006/main">
  <p:tag name="PA" val="v5.2.9"/>
</p:tagLst>
</file>

<file path=ppt/tags/tag202.xml><?xml version="1.0" encoding="utf-8"?>
<p:tagLst xmlns:a="http://schemas.openxmlformats.org/drawingml/2006/main" xmlns:r="http://schemas.openxmlformats.org/officeDocument/2006/relationships" xmlns:p="http://schemas.openxmlformats.org/presentationml/2006/main">
  <p:tag name="PA" val="v5.2.9"/>
</p:tagLst>
</file>

<file path=ppt/tags/tag203.xml><?xml version="1.0" encoding="utf-8"?>
<p:tagLst xmlns:a="http://schemas.openxmlformats.org/drawingml/2006/main" xmlns:r="http://schemas.openxmlformats.org/officeDocument/2006/relationships" xmlns:p="http://schemas.openxmlformats.org/presentationml/2006/main">
  <p:tag name="PA" val="v5.2.9"/>
</p:tagLst>
</file>

<file path=ppt/tags/tag204.xml><?xml version="1.0" encoding="utf-8"?>
<p:tagLst xmlns:a="http://schemas.openxmlformats.org/drawingml/2006/main" xmlns:r="http://schemas.openxmlformats.org/officeDocument/2006/relationships" xmlns:p="http://schemas.openxmlformats.org/presentationml/2006/main">
  <p:tag name="PA" val="v5.2.9"/>
</p:tagLst>
</file>

<file path=ppt/tags/tag205.xml><?xml version="1.0" encoding="utf-8"?>
<p:tagLst xmlns:a="http://schemas.openxmlformats.org/drawingml/2006/main" xmlns:r="http://schemas.openxmlformats.org/officeDocument/2006/relationships" xmlns:p="http://schemas.openxmlformats.org/presentationml/2006/main">
  <p:tag name="PA" val="v5.2.9"/>
</p:tagLst>
</file>

<file path=ppt/tags/tag206.xml><?xml version="1.0" encoding="utf-8"?>
<p:tagLst xmlns:a="http://schemas.openxmlformats.org/drawingml/2006/main" xmlns:r="http://schemas.openxmlformats.org/officeDocument/2006/relationships" xmlns:p="http://schemas.openxmlformats.org/presentationml/2006/main">
  <p:tag name="PA" val="v5.2.9"/>
</p:tagLst>
</file>

<file path=ppt/tags/tag207.xml><?xml version="1.0" encoding="utf-8"?>
<p:tagLst xmlns:a="http://schemas.openxmlformats.org/drawingml/2006/main" xmlns:r="http://schemas.openxmlformats.org/officeDocument/2006/relationships" xmlns:p="http://schemas.openxmlformats.org/presentationml/2006/main">
  <p:tag name="PA" val="v5.2.9"/>
</p:tagLst>
</file>

<file path=ppt/tags/tag208.xml><?xml version="1.0" encoding="utf-8"?>
<p:tagLst xmlns:a="http://schemas.openxmlformats.org/drawingml/2006/main" xmlns:r="http://schemas.openxmlformats.org/officeDocument/2006/relationships" xmlns:p="http://schemas.openxmlformats.org/presentationml/2006/main">
  <p:tag name="PA" val="v5.2.9"/>
</p:tagLst>
</file>

<file path=ppt/tags/tag209.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10.xml><?xml version="1.0" encoding="utf-8"?>
<p:tagLst xmlns:a="http://schemas.openxmlformats.org/drawingml/2006/main" xmlns:r="http://schemas.openxmlformats.org/officeDocument/2006/relationships" xmlns:p="http://schemas.openxmlformats.org/presentationml/2006/main">
  <p:tag name="PA" val="v5.2.9"/>
</p:tagLst>
</file>

<file path=ppt/tags/tag211.xml><?xml version="1.0" encoding="utf-8"?>
<p:tagLst xmlns:a="http://schemas.openxmlformats.org/drawingml/2006/main" xmlns:r="http://schemas.openxmlformats.org/officeDocument/2006/relationships" xmlns:p="http://schemas.openxmlformats.org/presentationml/2006/main">
  <p:tag name="PA" val="v5.2.9"/>
</p:tagLst>
</file>

<file path=ppt/tags/tag212.xml><?xml version="1.0" encoding="utf-8"?>
<p:tagLst xmlns:a="http://schemas.openxmlformats.org/drawingml/2006/main" xmlns:r="http://schemas.openxmlformats.org/officeDocument/2006/relationships" xmlns:p="http://schemas.openxmlformats.org/presentationml/2006/main">
  <p:tag name="PA" val="v5.2.9"/>
</p:tagLst>
</file>

<file path=ppt/tags/tag213.xml><?xml version="1.0" encoding="utf-8"?>
<p:tagLst xmlns:a="http://schemas.openxmlformats.org/drawingml/2006/main" xmlns:r="http://schemas.openxmlformats.org/officeDocument/2006/relationships" xmlns:p="http://schemas.openxmlformats.org/presentationml/2006/main">
  <p:tag name="PA" val="v5.2.9"/>
</p:tagLst>
</file>

<file path=ppt/tags/tag214.xml><?xml version="1.0" encoding="utf-8"?>
<p:tagLst xmlns:a="http://schemas.openxmlformats.org/drawingml/2006/main" xmlns:r="http://schemas.openxmlformats.org/officeDocument/2006/relationships" xmlns:p="http://schemas.openxmlformats.org/presentationml/2006/main">
  <p:tag name="PA" val="v5.2.9"/>
</p:tagLst>
</file>

<file path=ppt/tags/tag215.xml><?xml version="1.0" encoding="utf-8"?>
<p:tagLst xmlns:a="http://schemas.openxmlformats.org/drawingml/2006/main" xmlns:r="http://schemas.openxmlformats.org/officeDocument/2006/relationships" xmlns:p="http://schemas.openxmlformats.org/presentationml/2006/main">
  <p:tag name="PA" val="v5.2.9"/>
</p:tagLst>
</file>

<file path=ppt/tags/tag216.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217.xml><?xml version="1.0" encoding="utf-8"?>
<p:tagLst xmlns:a="http://schemas.openxmlformats.org/drawingml/2006/main" xmlns:r="http://schemas.openxmlformats.org/officeDocument/2006/relationships" xmlns:p="http://schemas.openxmlformats.org/presentationml/2006/main">
  <p:tag name="PA" val="v5.2.9"/>
</p:tagLst>
</file>

<file path=ppt/tags/tag218.xml><?xml version="1.0" encoding="utf-8"?>
<p:tagLst xmlns:a="http://schemas.openxmlformats.org/drawingml/2006/main" xmlns:r="http://schemas.openxmlformats.org/officeDocument/2006/relationships" xmlns:p="http://schemas.openxmlformats.org/presentationml/2006/main">
  <p:tag name="PA" val="v5.2.9"/>
</p:tagLst>
</file>

<file path=ppt/tags/tag219.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20.xml><?xml version="1.0" encoding="utf-8"?>
<p:tagLst xmlns:a="http://schemas.openxmlformats.org/drawingml/2006/main" xmlns:r="http://schemas.openxmlformats.org/officeDocument/2006/relationships" xmlns:p="http://schemas.openxmlformats.org/presentationml/2006/main">
  <p:tag name="PA" val="v5.2.9"/>
</p:tagLst>
</file>

<file path=ppt/tags/tag221.xml><?xml version="1.0" encoding="utf-8"?>
<p:tagLst xmlns:a="http://schemas.openxmlformats.org/drawingml/2006/main" xmlns:r="http://schemas.openxmlformats.org/officeDocument/2006/relationships" xmlns:p="http://schemas.openxmlformats.org/presentationml/2006/main">
  <p:tag name="PA" val="v5.2.9"/>
</p:tagLst>
</file>

<file path=ppt/tags/tag222.xml><?xml version="1.0" encoding="utf-8"?>
<p:tagLst xmlns:a="http://schemas.openxmlformats.org/drawingml/2006/main" xmlns:r="http://schemas.openxmlformats.org/officeDocument/2006/relationships" xmlns:p="http://schemas.openxmlformats.org/presentationml/2006/main">
  <p:tag name="PA" val="v5.2.9"/>
</p:tagLst>
</file>

<file path=ppt/tags/tag223.xml><?xml version="1.0" encoding="utf-8"?>
<p:tagLst xmlns:a="http://schemas.openxmlformats.org/drawingml/2006/main" xmlns:r="http://schemas.openxmlformats.org/officeDocument/2006/relationships" xmlns:p="http://schemas.openxmlformats.org/presentationml/2006/main">
  <p:tag name="PA" val="v5.2.9"/>
</p:tagLst>
</file>

<file path=ppt/tags/tag224.xml><?xml version="1.0" encoding="utf-8"?>
<p:tagLst xmlns:a="http://schemas.openxmlformats.org/drawingml/2006/main" xmlns:r="http://schemas.openxmlformats.org/officeDocument/2006/relationships" xmlns:p="http://schemas.openxmlformats.org/presentationml/2006/main">
  <p:tag name="PA" val="v5.2.9"/>
</p:tagLst>
</file>

<file path=ppt/tags/tag225.xml><?xml version="1.0" encoding="utf-8"?>
<p:tagLst xmlns:a="http://schemas.openxmlformats.org/drawingml/2006/main" xmlns:r="http://schemas.openxmlformats.org/officeDocument/2006/relationships" xmlns:p="http://schemas.openxmlformats.org/presentationml/2006/main">
  <p:tag name="PA" val="v5.2.9"/>
</p:tagLst>
</file>

<file path=ppt/tags/tag226.xml><?xml version="1.0" encoding="utf-8"?>
<p:tagLst xmlns:a="http://schemas.openxmlformats.org/drawingml/2006/main" xmlns:r="http://schemas.openxmlformats.org/officeDocument/2006/relationships" xmlns:p="http://schemas.openxmlformats.org/presentationml/2006/main">
  <p:tag name="PA" val="v5.2.9"/>
</p:tagLst>
</file>

<file path=ppt/tags/tag227.xml><?xml version="1.0" encoding="utf-8"?>
<p:tagLst xmlns:a="http://schemas.openxmlformats.org/drawingml/2006/main" xmlns:r="http://schemas.openxmlformats.org/officeDocument/2006/relationships" xmlns:p="http://schemas.openxmlformats.org/presentationml/2006/main">
  <p:tag name="PA" val="v5.2.9"/>
</p:tagLst>
</file>

<file path=ppt/tags/tag228.xml><?xml version="1.0" encoding="utf-8"?>
<p:tagLst xmlns:a="http://schemas.openxmlformats.org/drawingml/2006/main" xmlns:r="http://schemas.openxmlformats.org/officeDocument/2006/relationships" xmlns:p="http://schemas.openxmlformats.org/presentationml/2006/main">
  <p:tag name="PA" val="v5.2.9"/>
</p:tagLst>
</file>

<file path=ppt/tags/tag229.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30.xml><?xml version="1.0" encoding="utf-8"?>
<p:tagLst xmlns:a="http://schemas.openxmlformats.org/drawingml/2006/main" xmlns:r="http://schemas.openxmlformats.org/officeDocument/2006/relationships" xmlns:p="http://schemas.openxmlformats.org/presentationml/2006/main">
  <p:tag name="PA" val="v5.2.9"/>
</p:tagLst>
</file>

<file path=ppt/tags/tag231.xml><?xml version="1.0" encoding="utf-8"?>
<p:tagLst xmlns:a="http://schemas.openxmlformats.org/drawingml/2006/main" xmlns:r="http://schemas.openxmlformats.org/officeDocument/2006/relationships" xmlns:p="http://schemas.openxmlformats.org/presentationml/2006/main">
  <p:tag name="PA" val="v5.2.9"/>
</p:tagLst>
</file>

<file path=ppt/tags/tag232.xml><?xml version="1.0" encoding="utf-8"?>
<p:tagLst xmlns:a="http://schemas.openxmlformats.org/drawingml/2006/main" xmlns:r="http://schemas.openxmlformats.org/officeDocument/2006/relationships" xmlns:p="http://schemas.openxmlformats.org/presentationml/2006/main">
  <p:tag name="PA" val="v5.2.9"/>
</p:tagLst>
</file>

<file path=ppt/tags/tag233.xml><?xml version="1.0" encoding="utf-8"?>
<p:tagLst xmlns:a="http://schemas.openxmlformats.org/drawingml/2006/main" xmlns:r="http://schemas.openxmlformats.org/officeDocument/2006/relationships" xmlns:p="http://schemas.openxmlformats.org/presentationml/2006/main">
  <p:tag name="PA" val="v5.2.9"/>
</p:tagLst>
</file>

<file path=ppt/tags/tag234.xml><?xml version="1.0" encoding="utf-8"?>
<p:tagLst xmlns:a="http://schemas.openxmlformats.org/drawingml/2006/main" xmlns:r="http://schemas.openxmlformats.org/officeDocument/2006/relationships" xmlns:p="http://schemas.openxmlformats.org/presentationml/2006/main">
  <p:tag name="PA" val="v5.2.9"/>
</p:tagLst>
</file>

<file path=ppt/tags/tag235.xml><?xml version="1.0" encoding="utf-8"?>
<p:tagLst xmlns:a="http://schemas.openxmlformats.org/drawingml/2006/main" xmlns:r="http://schemas.openxmlformats.org/officeDocument/2006/relationships" xmlns:p="http://schemas.openxmlformats.org/presentationml/2006/main">
  <p:tag name="PA" val="v5.2.9"/>
</p:tagLst>
</file>

<file path=ppt/tags/tag236.xml><?xml version="1.0" encoding="utf-8"?>
<p:tagLst xmlns:a="http://schemas.openxmlformats.org/drawingml/2006/main" xmlns:r="http://schemas.openxmlformats.org/officeDocument/2006/relationships" xmlns:p="http://schemas.openxmlformats.org/presentationml/2006/main">
  <p:tag name="PA" val="v5.2.9"/>
</p:tagLst>
</file>

<file path=ppt/tags/tag237.xml><?xml version="1.0" encoding="utf-8"?>
<p:tagLst xmlns:a="http://schemas.openxmlformats.org/drawingml/2006/main" xmlns:r="http://schemas.openxmlformats.org/officeDocument/2006/relationships" xmlns:p="http://schemas.openxmlformats.org/presentationml/2006/main">
  <p:tag name="PA" val="v5.2.9"/>
</p:tagLst>
</file>

<file path=ppt/tags/tag238.xml><?xml version="1.0" encoding="utf-8"?>
<p:tagLst xmlns:a="http://schemas.openxmlformats.org/drawingml/2006/main" xmlns:r="http://schemas.openxmlformats.org/officeDocument/2006/relationships" xmlns:p="http://schemas.openxmlformats.org/presentationml/2006/main">
  <p:tag name="PA" val="v5.2.9"/>
</p:tagLst>
</file>

<file path=ppt/tags/tag239.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40.xml><?xml version="1.0" encoding="utf-8"?>
<p:tagLst xmlns:a="http://schemas.openxmlformats.org/drawingml/2006/main" xmlns:r="http://schemas.openxmlformats.org/officeDocument/2006/relationships" xmlns:p="http://schemas.openxmlformats.org/presentationml/2006/main">
  <p:tag name="PA" val="v5.2.9"/>
</p:tagLst>
</file>

<file path=ppt/tags/tag241.xml><?xml version="1.0" encoding="utf-8"?>
<p:tagLst xmlns:a="http://schemas.openxmlformats.org/drawingml/2006/main" xmlns:r="http://schemas.openxmlformats.org/officeDocument/2006/relationships" xmlns:p="http://schemas.openxmlformats.org/presentationml/2006/main">
  <p:tag name="PA" val="v5.2.9"/>
</p:tagLst>
</file>

<file path=ppt/tags/tag242.xml><?xml version="1.0" encoding="utf-8"?>
<p:tagLst xmlns:a="http://schemas.openxmlformats.org/drawingml/2006/main" xmlns:r="http://schemas.openxmlformats.org/officeDocument/2006/relationships" xmlns:p="http://schemas.openxmlformats.org/presentationml/2006/main">
  <p:tag name="PA" val="v5.2.9"/>
</p:tagLst>
</file>

<file path=ppt/tags/tag243.xml><?xml version="1.0" encoding="utf-8"?>
<p:tagLst xmlns:a="http://schemas.openxmlformats.org/drawingml/2006/main" xmlns:r="http://schemas.openxmlformats.org/officeDocument/2006/relationships" xmlns:p="http://schemas.openxmlformats.org/presentationml/2006/main">
  <p:tag name="PA" val="v5.2.9"/>
</p:tagLst>
</file>

<file path=ppt/tags/tag244.xml><?xml version="1.0" encoding="utf-8"?>
<p:tagLst xmlns:a="http://schemas.openxmlformats.org/drawingml/2006/main" xmlns:r="http://schemas.openxmlformats.org/officeDocument/2006/relationships" xmlns:p="http://schemas.openxmlformats.org/presentationml/2006/main">
  <p:tag name="PA" val="v5.2.9"/>
</p:tagLst>
</file>

<file path=ppt/tags/tag245.xml><?xml version="1.0" encoding="utf-8"?>
<p:tagLst xmlns:a="http://schemas.openxmlformats.org/drawingml/2006/main" xmlns:r="http://schemas.openxmlformats.org/officeDocument/2006/relationships" xmlns:p="http://schemas.openxmlformats.org/presentationml/2006/main">
  <p:tag name="PA" val="v5.2.9"/>
</p:tagLst>
</file>

<file path=ppt/tags/tag246.xml><?xml version="1.0" encoding="utf-8"?>
<p:tagLst xmlns:a="http://schemas.openxmlformats.org/drawingml/2006/main" xmlns:r="http://schemas.openxmlformats.org/officeDocument/2006/relationships" xmlns:p="http://schemas.openxmlformats.org/presentationml/2006/main">
  <p:tag name="PA" val="v5.2.9"/>
</p:tagLst>
</file>

<file path=ppt/tags/tag247.xml><?xml version="1.0" encoding="utf-8"?>
<p:tagLst xmlns:a="http://schemas.openxmlformats.org/drawingml/2006/main" xmlns:r="http://schemas.openxmlformats.org/officeDocument/2006/relationships" xmlns:p="http://schemas.openxmlformats.org/presentationml/2006/main">
  <p:tag name="PA" val="v5.2.9"/>
</p:tagLst>
</file>

<file path=ppt/tags/tag248.xml><?xml version="1.0" encoding="utf-8"?>
<p:tagLst xmlns:a="http://schemas.openxmlformats.org/drawingml/2006/main" xmlns:r="http://schemas.openxmlformats.org/officeDocument/2006/relationships" xmlns:p="http://schemas.openxmlformats.org/presentationml/2006/main">
  <p:tag name="PA" val="v5.2.9"/>
</p:tagLst>
</file>

<file path=ppt/tags/tag249.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50.xml><?xml version="1.0" encoding="utf-8"?>
<p:tagLst xmlns:a="http://schemas.openxmlformats.org/drawingml/2006/main" xmlns:r="http://schemas.openxmlformats.org/officeDocument/2006/relationships" xmlns:p="http://schemas.openxmlformats.org/presentationml/2006/main">
  <p:tag name="PA" val="v5.2.9"/>
</p:tagLst>
</file>

<file path=ppt/tags/tag251.xml><?xml version="1.0" encoding="utf-8"?>
<p:tagLst xmlns:a="http://schemas.openxmlformats.org/drawingml/2006/main" xmlns:r="http://schemas.openxmlformats.org/officeDocument/2006/relationships" xmlns:p="http://schemas.openxmlformats.org/presentationml/2006/main">
  <p:tag name="PA" val="v5.2.9"/>
</p:tagLst>
</file>

<file path=ppt/tags/tag252.xml><?xml version="1.0" encoding="utf-8"?>
<p:tagLst xmlns:a="http://schemas.openxmlformats.org/drawingml/2006/main" xmlns:r="http://schemas.openxmlformats.org/officeDocument/2006/relationships" xmlns:p="http://schemas.openxmlformats.org/presentationml/2006/main">
  <p:tag name="PA" val="v5.2.9"/>
</p:tagLst>
</file>

<file path=ppt/tags/tag253.xml><?xml version="1.0" encoding="utf-8"?>
<p:tagLst xmlns:a="http://schemas.openxmlformats.org/drawingml/2006/main" xmlns:r="http://schemas.openxmlformats.org/officeDocument/2006/relationships" xmlns:p="http://schemas.openxmlformats.org/presentationml/2006/main">
  <p:tag name="PA" val="v5.2.9"/>
</p:tagLst>
</file>

<file path=ppt/tags/tag254.xml><?xml version="1.0" encoding="utf-8"?>
<p:tagLst xmlns:a="http://schemas.openxmlformats.org/drawingml/2006/main" xmlns:r="http://schemas.openxmlformats.org/officeDocument/2006/relationships" xmlns:p="http://schemas.openxmlformats.org/presentationml/2006/main">
  <p:tag name="PA" val="v5.2.9"/>
</p:tagLst>
</file>

<file path=ppt/tags/tag255.xml><?xml version="1.0" encoding="utf-8"?>
<p:tagLst xmlns:a="http://schemas.openxmlformats.org/drawingml/2006/main" xmlns:r="http://schemas.openxmlformats.org/officeDocument/2006/relationships" xmlns:p="http://schemas.openxmlformats.org/presentationml/2006/main">
  <p:tag name="PA" val="v5.2.9"/>
</p:tagLst>
</file>

<file path=ppt/tags/tag256.xml><?xml version="1.0" encoding="utf-8"?>
<p:tagLst xmlns:a="http://schemas.openxmlformats.org/drawingml/2006/main" xmlns:r="http://schemas.openxmlformats.org/officeDocument/2006/relationships" xmlns:p="http://schemas.openxmlformats.org/presentationml/2006/main">
  <p:tag name="PA" val="v5.2.9"/>
</p:tagLst>
</file>

<file path=ppt/tags/tag257.xml><?xml version="1.0" encoding="utf-8"?>
<p:tagLst xmlns:a="http://schemas.openxmlformats.org/drawingml/2006/main" xmlns:r="http://schemas.openxmlformats.org/officeDocument/2006/relationships" xmlns:p="http://schemas.openxmlformats.org/presentationml/2006/main">
  <p:tag name="PA" val="v5.2.9"/>
</p:tagLst>
</file>

<file path=ppt/tags/tag258.xml><?xml version="1.0" encoding="utf-8"?>
<p:tagLst xmlns:a="http://schemas.openxmlformats.org/drawingml/2006/main" xmlns:r="http://schemas.openxmlformats.org/officeDocument/2006/relationships" xmlns:p="http://schemas.openxmlformats.org/presentationml/2006/main">
  <p:tag name="PA" val="v5.2.9"/>
</p:tagLst>
</file>

<file path=ppt/tags/tag259.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60.xml><?xml version="1.0" encoding="utf-8"?>
<p:tagLst xmlns:a="http://schemas.openxmlformats.org/drawingml/2006/main" xmlns:r="http://schemas.openxmlformats.org/officeDocument/2006/relationships" xmlns:p="http://schemas.openxmlformats.org/presentationml/2006/main">
  <p:tag name="PA" val="v5.2.9"/>
</p:tagLst>
</file>

<file path=ppt/tags/tag261.xml><?xml version="1.0" encoding="utf-8"?>
<p:tagLst xmlns:a="http://schemas.openxmlformats.org/drawingml/2006/main" xmlns:r="http://schemas.openxmlformats.org/officeDocument/2006/relationships" xmlns:p="http://schemas.openxmlformats.org/presentationml/2006/main">
  <p:tag name="PA" val="v5.2.9"/>
</p:tagLst>
</file>

<file path=ppt/tags/tag262.xml><?xml version="1.0" encoding="utf-8"?>
<p:tagLst xmlns:a="http://schemas.openxmlformats.org/drawingml/2006/main" xmlns:r="http://schemas.openxmlformats.org/officeDocument/2006/relationships" xmlns:p="http://schemas.openxmlformats.org/presentationml/2006/main">
  <p:tag name="PA" val="v5.2.9"/>
</p:tagLst>
</file>

<file path=ppt/tags/tag263.xml><?xml version="1.0" encoding="utf-8"?>
<p:tagLst xmlns:a="http://schemas.openxmlformats.org/drawingml/2006/main" xmlns:r="http://schemas.openxmlformats.org/officeDocument/2006/relationships" xmlns:p="http://schemas.openxmlformats.org/presentationml/2006/main">
  <p:tag name="PA" val="v5.2.9"/>
</p:tagLst>
</file>

<file path=ppt/tags/tag264.xml><?xml version="1.0" encoding="utf-8"?>
<p:tagLst xmlns:a="http://schemas.openxmlformats.org/drawingml/2006/main" xmlns:r="http://schemas.openxmlformats.org/officeDocument/2006/relationships" xmlns:p="http://schemas.openxmlformats.org/presentationml/2006/main">
  <p:tag name="PA" val="v5.2.9"/>
</p:tagLst>
</file>

<file path=ppt/tags/tag265.xml><?xml version="1.0" encoding="utf-8"?>
<p:tagLst xmlns:a="http://schemas.openxmlformats.org/drawingml/2006/main" xmlns:r="http://schemas.openxmlformats.org/officeDocument/2006/relationships" xmlns:p="http://schemas.openxmlformats.org/presentationml/2006/main">
  <p:tag name="PA" val="v5.2.9"/>
</p:tagLst>
</file>

<file path=ppt/tags/tag266.xml><?xml version="1.0" encoding="utf-8"?>
<p:tagLst xmlns:a="http://schemas.openxmlformats.org/drawingml/2006/main" xmlns:r="http://schemas.openxmlformats.org/officeDocument/2006/relationships" xmlns:p="http://schemas.openxmlformats.org/presentationml/2006/main">
  <p:tag name="PA" val="v5.2.9"/>
</p:tagLst>
</file>

<file path=ppt/tags/tag267.xml><?xml version="1.0" encoding="utf-8"?>
<p:tagLst xmlns:a="http://schemas.openxmlformats.org/drawingml/2006/main" xmlns:r="http://schemas.openxmlformats.org/officeDocument/2006/relationships" xmlns:p="http://schemas.openxmlformats.org/presentationml/2006/main">
  <p:tag name="PA" val="v5.2.9"/>
</p:tagLst>
</file>

<file path=ppt/tags/tag268.xml><?xml version="1.0" encoding="utf-8"?>
<p:tagLst xmlns:a="http://schemas.openxmlformats.org/drawingml/2006/main" xmlns:r="http://schemas.openxmlformats.org/officeDocument/2006/relationships" xmlns:p="http://schemas.openxmlformats.org/presentationml/2006/main">
  <p:tag name="PA" val="v5.2.9"/>
</p:tagLst>
</file>

<file path=ppt/tags/tag269.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270.xml><?xml version="1.0" encoding="utf-8"?>
<p:tagLst xmlns:a="http://schemas.openxmlformats.org/drawingml/2006/main" xmlns:r="http://schemas.openxmlformats.org/officeDocument/2006/relationships" xmlns:p="http://schemas.openxmlformats.org/presentationml/2006/main">
  <p:tag name="PA" val="v5.2.9"/>
</p:tagLst>
</file>

<file path=ppt/tags/tag271.xml><?xml version="1.0" encoding="utf-8"?>
<p:tagLst xmlns:a="http://schemas.openxmlformats.org/drawingml/2006/main" xmlns:r="http://schemas.openxmlformats.org/officeDocument/2006/relationships" xmlns:p="http://schemas.openxmlformats.org/presentationml/2006/main">
  <p:tag name="PA" val="v5.2.9"/>
</p:tagLst>
</file>

<file path=ppt/tags/tag272.xml><?xml version="1.0" encoding="utf-8"?>
<p:tagLst xmlns:a="http://schemas.openxmlformats.org/drawingml/2006/main" xmlns:r="http://schemas.openxmlformats.org/officeDocument/2006/relationships" xmlns:p="http://schemas.openxmlformats.org/presentationml/2006/main">
  <p:tag name="PA" val="v5.2.9"/>
</p:tagLst>
</file>

<file path=ppt/tags/tag273.xml><?xml version="1.0" encoding="utf-8"?>
<p:tagLst xmlns:a="http://schemas.openxmlformats.org/drawingml/2006/main" xmlns:r="http://schemas.openxmlformats.org/officeDocument/2006/relationships" xmlns:p="http://schemas.openxmlformats.org/presentationml/2006/main">
  <p:tag name="PA" val="v5.2.9"/>
</p:tagLst>
</file>

<file path=ppt/tags/tag274.xml><?xml version="1.0" encoding="utf-8"?>
<p:tagLst xmlns:a="http://schemas.openxmlformats.org/drawingml/2006/main" xmlns:r="http://schemas.openxmlformats.org/officeDocument/2006/relationships" xmlns:p="http://schemas.openxmlformats.org/presentationml/2006/main">
  <p:tag name="PA" val="v5.2.9"/>
</p:tagLst>
</file>

<file path=ppt/tags/tag275.xml><?xml version="1.0" encoding="utf-8"?>
<p:tagLst xmlns:a="http://schemas.openxmlformats.org/drawingml/2006/main" xmlns:r="http://schemas.openxmlformats.org/officeDocument/2006/relationships" xmlns:p="http://schemas.openxmlformats.org/presentationml/2006/main">
  <p:tag name="PA" val="v5.2.9"/>
</p:tagLst>
</file>

<file path=ppt/tags/tag276.xml><?xml version="1.0" encoding="utf-8"?>
<p:tagLst xmlns:a="http://schemas.openxmlformats.org/drawingml/2006/main" xmlns:r="http://schemas.openxmlformats.org/officeDocument/2006/relationships" xmlns:p="http://schemas.openxmlformats.org/presentationml/2006/main">
  <p:tag name="PA" val="v5.2.9"/>
</p:tagLst>
</file>

<file path=ppt/tags/tag277.xml><?xml version="1.0" encoding="utf-8"?>
<p:tagLst xmlns:a="http://schemas.openxmlformats.org/drawingml/2006/main" xmlns:r="http://schemas.openxmlformats.org/officeDocument/2006/relationships" xmlns:p="http://schemas.openxmlformats.org/presentationml/2006/main">
  <p:tag name="PA" val="v5.2.9"/>
</p:tagLst>
</file>

<file path=ppt/tags/tag278.xml><?xml version="1.0" encoding="utf-8"?>
<p:tagLst xmlns:a="http://schemas.openxmlformats.org/drawingml/2006/main" xmlns:r="http://schemas.openxmlformats.org/officeDocument/2006/relationships" xmlns:p="http://schemas.openxmlformats.org/presentationml/2006/main">
  <p:tag name="PA" val="v5.2.9"/>
</p:tagLst>
</file>

<file path=ppt/tags/tag279.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80.xml><?xml version="1.0" encoding="utf-8"?>
<p:tagLst xmlns:a="http://schemas.openxmlformats.org/drawingml/2006/main" xmlns:r="http://schemas.openxmlformats.org/officeDocument/2006/relationships" xmlns:p="http://schemas.openxmlformats.org/presentationml/2006/main">
  <p:tag name="PA" val="v5.2.9"/>
</p:tagLst>
</file>

<file path=ppt/tags/tag281.xml><?xml version="1.0" encoding="utf-8"?>
<p:tagLst xmlns:a="http://schemas.openxmlformats.org/drawingml/2006/main" xmlns:r="http://schemas.openxmlformats.org/officeDocument/2006/relationships" xmlns:p="http://schemas.openxmlformats.org/presentationml/2006/main">
  <p:tag name="PA" val="v5.2.9"/>
</p:tagLst>
</file>

<file path=ppt/tags/tag282.xml><?xml version="1.0" encoding="utf-8"?>
<p:tagLst xmlns:a="http://schemas.openxmlformats.org/drawingml/2006/main" xmlns:r="http://schemas.openxmlformats.org/officeDocument/2006/relationships" xmlns:p="http://schemas.openxmlformats.org/presentationml/2006/main">
  <p:tag name="PA" val="v5.2.9"/>
</p:tagLst>
</file>

<file path=ppt/tags/tag283.xml><?xml version="1.0" encoding="utf-8"?>
<p:tagLst xmlns:a="http://schemas.openxmlformats.org/drawingml/2006/main" xmlns:r="http://schemas.openxmlformats.org/officeDocument/2006/relationships" xmlns:p="http://schemas.openxmlformats.org/presentationml/2006/main">
  <p:tag name="PA" val="v5.2.9"/>
</p:tagLst>
</file>

<file path=ppt/tags/tag284.xml><?xml version="1.0" encoding="utf-8"?>
<p:tagLst xmlns:a="http://schemas.openxmlformats.org/drawingml/2006/main" xmlns:r="http://schemas.openxmlformats.org/officeDocument/2006/relationships" xmlns:p="http://schemas.openxmlformats.org/presentationml/2006/main">
  <p:tag name="PA" val="v5.2.9"/>
</p:tagLst>
</file>

<file path=ppt/tags/tag285.xml><?xml version="1.0" encoding="utf-8"?>
<p:tagLst xmlns:a="http://schemas.openxmlformats.org/drawingml/2006/main" xmlns:r="http://schemas.openxmlformats.org/officeDocument/2006/relationships" xmlns:p="http://schemas.openxmlformats.org/presentationml/2006/main">
  <p:tag name="PA" val="v5.2.9"/>
</p:tagLst>
</file>

<file path=ppt/tags/tag286.xml><?xml version="1.0" encoding="utf-8"?>
<p:tagLst xmlns:a="http://schemas.openxmlformats.org/drawingml/2006/main" xmlns:r="http://schemas.openxmlformats.org/officeDocument/2006/relationships" xmlns:p="http://schemas.openxmlformats.org/presentationml/2006/main">
  <p:tag name="PA" val="v5.2.9"/>
</p:tagLst>
</file>

<file path=ppt/tags/tag287.xml><?xml version="1.0" encoding="utf-8"?>
<p:tagLst xmlns:a="http://schemas.openxmlformats.org/drawingml/2006/main" xmlns:r="http://schemas.openxmlformats.org/officeDocument/2006/relationships" xmlns:p="http://schemas.openxmlformats.org/presentationml/2006/main">
  <p:tag name="PA" val="v5.2.9"/>
</p:tagLst>
</file>

<file path=ppt/tags/tag288.xml><?xml version="1.0" encoding="utf-8"?>
<p:tagLst xmlns:a="http://schemas.openxmlformats.org/drawingml/2006/main" xmlns:r="http://schemas.openxmlformats.org/officeDocument/2006/relationships" xmlns:p="http://schemas.openxmlformats.org/presentationml/2006/main">
  <p:tag name="PA" val="v5.2.9"/>
</p:tagLst>
</file>

<file path=ppt/tags/tag289.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290.xml><?xml version="1.0" encoding="utf-8"?>
<p:tagLst xmlns:a="http://schemas.openxmlformats.org/drawingml/2006/main" xmlns:r="http://schemas.openxmlformats.org/officeDocument/2006/relationships" xmlns:p="http://schemas.openxmlformats.org/presentationml/2006/main">
  <p:tag name="PA" val="v5.2.9"/>
</p:tagLst>
</file>

<file path=ppt/tags/tag291.xml><?xml version="1.0" encoding="utf-8"?>
<p:tagLst xmlns:a="http://schemas.openxmlformats.org/drawingml/2006/main" xmlns:r="http://schemas.openxmlformats.org/officeDocument/2006/relationships" xmlns:p="http://schemas.openxmlformats.org/presentationml/2006/main">
  <p:tag name="PA" val="v5.2.9"/>
</p:tagLst>
</file>

<file path=ppt/tags/tag292.xml><?xml version="1.0" encoding="utf-8"?>
<p:tagLst xmlns:a="http://schemas.openxmlformats.org/drawingml/2006/main" xmlns:r="http://schemas.openxmlformats.org/officeDocument/2006/relationships" xmlns:p="http://schemas.openxmlformats.org/presentationml/2006/main">
  <p:tag name="PA" val="v5.2.9"/>
</p:tagLst>
</file>

<file path=ppt/tags/tag293.xml><?xml version="1.0" encoding="utf-8"?>
<p:tagLst xmlns:a="http://schemas.openxmlformats.org/drawingml/2006/main" xmlns:r="http://schemas.openxmlformats.org/officeDocument/2006/relationships" xmlns:p="http://schemas.openxmlformats.org/presentationml/2006/main">
  <p:tag name="PA" val="v5.2.9"/>
</p:tagLst>
</file>

<file path=ppt/tags/tag294.xml><?xml version="1.0" encoding="utf-8"?>
<p:tagLst xmlns:a="http://schemas.openxmlformats.org/drawingml/2006/main" xmlns:r="http://schemas.openxmlformats.org/officeDocument/2006/relationships" xmlns:p="http://schemas.openxmlformats.org/presentationml/2006/main">
  <p:tag name="PA" val="v5.2.9"/>
</p:tagLst>
</file>

<file path=ppt/tags/tag295.xml><?xml version="1.0" encoding="utf-8"?>
<p:tagLst xmlns:a="http://schemas.openxmlformats.org/drawingml/2006/main" xmlns:r="http://schemas.openxmlformats.org/officeDocument/2006/relationships" xmlns:p="http://schemas.openxmlformats.org/presentationml/2006/main">
  <p:tag name="PA" val="v5.2.9"/>
</p:tagLst>
</file>

<file path=ppt/tags/tag296.xml><?xml version="1.0" encoding="utf-8"?>
<p:tagLst xmlns:a="http://schemas.openxmlformats.org/drawingml/2006/main" xmlns:r="http://schemas.openxmlformats.org/officeDocument/2006/relationships" xmlns:p="http://schemas.openxmlformats.org/presentationml/2006/main">
  <p:tag name="PA" val="v5.2.9"/>
</p:tagLst>
</file>

<file path=ppt/tags/tag297.xml><?xml version="1.0" encoding="utf-8"?>
<p:tagLst xmlns:a="http://schemas.openxmlformats.org/drawingml/2006/main" xmlns:r="http://schemas.openxmlformats.org/officeDocument/2006/relationships" xmlns:p="http://schemas.openxmlformats.org/presentationml/2006/main">
  <p:tag name="PA" val="v5.2.9"/>
</p:tagLst>
</file>

<file path=ppt/tags/tag298.xml><?xml version="1.0" encoding="utf-8"?>
<p:tagLst xmlns:a="http://schemas.openxmlformats.org/drawingml/2006/main" xmlns:r="http://schemas.openxmlformats.org/officeDocument/2006/relationships" xmlns:p="http://schemas.openxmlformats.org/presentationml/2006/main">
  <p:tag name="PA" val="v5.2.9"/>
</p:tagLst>
</file>

<file path=ppt/tags/tag29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00.xml><?xml version="1.0" encoding="utf-8"?>
<p:tagLst xmlns:a="http://schemas.openxmlformats.org/drawingml/2006/main" xmlns:r="http://schemas.openxmlformats.org/officeDocument/2006/relationships" xmlns:p="http://schemas.openxmlformats.org/presentationml/2006/main">
  <p:tag name="PA" val="v5.2.9"/>
</p:tagLst>
</file>

<file path=ppt/tags/tag301.xml><?xml version="1.0" encoding="utf-8"?>
<p:tagLst xmlns:a="http://schemas.openxmlformats.org/drawingml/2006/main" xmlns:r="http://schemas.openxmlformats.org/officeDocument/2006/relationships" xmlns:p="http://schemas.openxmlformats.org/presentationml/2006/main">
  <p:tag name="PA" val="v5.2.9"/>
</p:tagLst>
</file>

<file path=ppt/tags/tag302.xml><?xml version="1.0" encoding="utf-8"?>
<p:tagLst xmlns:a="http://schemas.openxmlformats.org/drawingml/2006/main" xmlns:r="http://schemas.openxmlformats.org/officeDocument/2006/relationships" xmlns:p="http://schemas.openxmlformats.org/presentationml/2006/main">
  <p:tag name="PA" val="v5.2.9"/>
</p:tagLst>
</file>

<file path=ppt/tags/tag303.xml><?xml version="1.0" encoding="utf-8"?>
<p:tagLst xmlns:a="http://schemas.openxmlformats.org/drawingml/2006/main" xmlns:r="http://schemas.openxmlformats.org/officeDocument/2006/relationships" xmlns:p="http://schemas.openxmlformats.org/presentationml/2006/main">
  <p:tag name="PA" val="v5.2.9"/>
</p:tagLst>
</file>

<file path=ppt/tags/tag304.xml><?xml version="1.0" encoding="utf-8"?>
<p:tagLst xmlns:a="http://schemas.openxmlformats.org/drawingml/2006/main" xmlns:r="http://schemas.openxmlformats.org/officeDocument/2006/relationships" xmlns:p="http://schemas.openxmlformats.org/presentationml/2006/main">
  <p:tag name="PA" val="v5.2.9"/>
</p:tagLst>
</file>

<file path=ppt/tags/tag305.xml><?xml version="1.0" encoding="utf-8"?>
<p:tagLst xmlns:a="http://schemas.openxmlformats.org/drawingml/2006/main" xmlns:r="http://schemas.openxmlformats.org/officeDocument/2006/relationships" xmlns:p="http://schemas.openxmlformats.org/presentationml/2006/main">
  <p:tag name="PA" val="v5.2.9"/>
</p:tagLst>
</file>

<file path=ppt/tags/tag306.xml><?xml version="1.0" encoding="utf-8"?>
<p:tagLst xmlns:a="http://schemas.openxmlformats.org/drawingml/2006/main" xmlns:r="http://schemas.openxmlformats.org/officeDocument/2006/relationships" xmlns:p="http://schemas.openxmlformats.org/presentationml/2006/main">
  <p:tag name="PA" val="v5.2.9"/>
</p:tagLst>
</file>

<file path=ppt/tags/tag307.xml><?xml version="1.0" encoding="utf-8"?>
<p:tagLst xmlns:a="http://schemas.openxmlformats.org/drawingml/2006/main" xmlns:r="http://schemas.openxmlformats.org/officeDocument/2006/relationships" xmlns:p="http://schemas.openxmlformats.org/presentationml/2006/main">
  <p:tag name="PA" val="v5.2.9"/>
</p:tagLst>
</file>

<file path=ppt/tags/tag308.xml><?xml version="1.0" encoding="utf-8"?>
<p:tagLst xmlns:a="http://schemas.openxmlformats.org/drawingml/2006/main" xmlns:r="http://schemas.openxmlformats.org/officeDocument/2006/relationships" xmlns:p="http://schemas.openxmlformats.org/presentationml/2006/main">
  <p:tag name="PA" val="v5.2.9"/>
</p:tagLst>
</file>

<file path=ppt/tags/tag309.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10.xml><?xml version="1.0" encoding="utf-8"?>
<p:tagLst xmlns:a="http://schemas.openxmlformats.org/drawingml/2006/main" xmlns:r="http://schemas.openxmlformats.org/officeDocument/2006/relationships" xmlns:p="http://schemas.openxmlformats.org/presentationml/2006/main">
  <p:tag name="PA" val="v5.2.9"/>
</p:tagLst>
</file>

<file path=ppt/tags/tag311.xml><?xml version="1.0" encoding="utf-8"?>
<p:tagLst xmlns:a="http://schemas.openxmlformats.org/drawingml/2006/main" xmlns:r="http://schemas.openxmlformats.org/officeDocument/2006/relationships" xmlns:p="http://schemas.openxmlformats.org/presentationml/2006/main">
  <p:tag name="PA" val="v5.2.9"/>
</p:tagLst>
</file>

<file path=ppt/tags/tag312.xml><?xml version="1.0" encoding="utf-8"?>
<p:tagLst xmlns:a="http://schemas.openxmlformats.org/drawingml/2006/main" xmlns:r="http://schemas.openxmlformats.org/officeDocument/2006/relationships" xmlns:p="http://schemas.openxmlformats.org/presentationml/2006/main">
  <p:tag name="PA" val="v5.2.9"/>
</p:tagLst>
</file>

<file path=ppt/tags/tag313.xml><?xml version="1.0" encoding="utf-8"?>
<p:tagLst xmlns:a="http://schemas.openxmlformats.org/drawingml/2006/main" xmlns:r="http://schemas.openxmlformats.org/officeDocument/2006/relationships" xmlns:p="http://schemas.openxmlformats.org/presentationml/2006/main">
  <p:tag name="PA" val="v5.2.9"/>
</p:tagLst>
</file>

<file path=ppt/tags/tag314.xml><?xml version="1.0" encoding="utf-8"?>
<p:tagLst xmlns:a="http://schemas.openxmlformats.org/drawingml/2006/main" xmlns:r="http://schemas.openxmlformats.org/officeDocument/2006/relationships" xmlns:p="http://schemas.openxmlformats.org/presentationml/2006/main">
  <p:tag name="PA" val="v5.2.9"/>
</p:tagLst>
</file>

<file path=ppt/tags/tag315.xml><?xml version="1.0" encoding="utf-8"?>
<p:tagLst xmlns:a="http://schemas.openxmlformats.org/drawingml/2006/main" xmlns:r="http://schemas.openxmlformats.org/officeDocument/2006/relationships" xmlns:p="http://schemas.openxmlformats.org/presentationml/2006/main">
  <p:tag name="PA" val="v5.2.9"/>
</p:tagLst>
</file>

<file path=ppt/tags/tag316.xml><?xml version="1.0" encoding="utf-8"?>
<p:tagLst xmlns:a="http://schemas.openxmlformats.org/drawingml/2006/main" xmlns:r="http://schemas.openxmlformats.org/officeDocument/2006/relationships" xmlns:p="http://schemas.openxmlformats.org/presentationml/2006/main">
  <p:tag name="PA" val="v5.2.9"/>
</p:tagLst>
</file>

<file path=ppt/tags/tag317.xml><?xml version="1.0" encoding="utf-8"?>
<p:tagLst xmlns:a="http://schemas.openxmlformats.org/drawingml/2006/main" xmlns:r="http://schemas.openxmlformats.org/officeDocument/2006/relationships" xmlns:p="http://schemas.openxmlformats.org/presentationml/2006/main">
  <p:tag name="PA" val="v5.2.9"/>
</p:tagLst>
</file>

<file path=ppt/tags/tag318.xml><?xml version="1.0" encoding="utf-8"?>
<p:tagLst xmlns:a="http://schemas.openxmlformats.org/drawingml/2006/main" xmlns:r="http://schemas.openxmlformats.org/officeDocument/2006/relationships" xmlns:p="http://schemas.openxmlformats.org/presentationml/2006/main">
  <p:tag name="PA" val="v5.2.9"/>
</p:tagLst>
</file>

<file path=ppt/tags/tag319.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20.xml><?xml version="1.0" encoding="utf-8"?>
<p:tagLst xmlns:a="http://schemas.openxmlformats.org/drawingml/2006/main" xmlns:r="http://schemas.openxmlformats.org/officeDocument/2006/relationships" xmlns:p="http://schemas.openxmlformats.org/presentationml/2006/main">
  <p:tag name="PA" val="v5.2.9"/>
</p:tagLst>
</file>

<file path=ppt/tags/tag321.xml><?xml version="1.0" encoding="utf-8"?>
<p:tagLst xmlns:a="http://schemas.openxmlformats.org/drawingml/2006/main" xmlns:r="http://schemas.openxmlformats.org/officeDocument/2006/relationships" xmlns:p="http://schemas.openxmlformats.org/presentationml/2006/main">
  <p:tag name="PA" val="v5.2.9"/>
</p:tagLst>
</file>

<file path=ppt/tags/tag322.xml><?xml version="1.0" encoding="utf-8"?>
<p:tagLst xmlns:a="http://schemas.openxmlformats.org/drawingml/2006/main" xmlns:r="http://schemas.openxmlformats.org/officeDocument/2006/relationships" xmlns:p="http://schemas.openxmlformats.org/presentationml/2006/main">
  <p:tag name="PA" val="v5.2.9"/>
</p:tagLst>
</file>

<file path=ppt/tags/tag323.xml><?xml version="1.0" encoding="utf-8"?>
<p:tagLst xmlns:a="http://schemas.openxmlformats.org/drawingml/2006/main" xmlns:r="http://schemas.openxmlformats.org/officeDocument/2006/relationships" xmlns:p="http://schemas.openxmlformats.org/presentationml/2006/main">
  <p:tag name="PA" val="v5.2.9"/>
</p:tagLst>
</file>

<file path=ppt/tags/tag324.xml><?xml version="1.0" encoding="utf-8"?>
<p:tagLst xmlns:a="http://schemas.openxmlformats.org/drawingml/2006/main" xmlns:r="http://schemas.openxmlformats.org/officeDocument/2006/relationships" xmlns:p="http://schemas.openxmlformats.org/presentationml/2006/main">
  <p:tag name="PA" val="v5.2.9"/>
</p:tagLst>
</file>

<file path=ppt/tags/tag325.xml><?xml version="1.0" encoding="utf-8"?>
<p:tagLst xmlns:a="http://schemas.openxmlformats.org/drawingml/2006/main" xmlns:r="http://schemas.openxmlformats.org/officeDocument/2006/relationships" xmlns:p="http://schemas.openxmlformats.org/presentationml/2006/main">
  <p:tag name="PA" val="v5.2.9"/>
</p:tagLst>
</file>

<file path=ppt/tags/tag326.xml><?xml version="1.0" encoding="utf-8"?>
<p:tagLst xmlns:a="http://schemas.openxmlformats.org/drawingml/2006/main" xmlns:r="http://schemas.openxmlformats.org/officeDocument/2006/relationships" xmlns:p="http://schemas.openxmlformats.org/presentationml/2006/main">
  <p:tag name="PA" val="v5.2.9"/>
</p:tagLst>
</file>

<file path=ppt/tags/tag327.xml><?xml version="1.0" encoding="utf-8"?>
<p:tagLst xmlns:a="http://schemas.openxmlformats.org/drawingml/2006/main" xmlns:r="http://schemas.openxmlformats.org/officeDocument/2006/relationships" xmlns:p="http://schemas.openxmlformats.org/presentationml/2006/main">
  <p:tag name="PA" val="v5.2.9"/>
</p:tagLst>
</file>

<file path=ppt/tags/tag328.xml><?xml version="1.0" encoding="utf-8"?>
<p:tagLst xmlns:a="http://schemas.openxmlformats.org/drawingml/2006/main" xmlns:r="http://schemas.openxmlformats.org/officeDocument/2006/relationships" xmlns:p="http://schemas.openxmlformats.org/presentationml/2006/main">
  <p:tag name="PA" val="v5.2.9"/>
</p:tagLst>
</file>

<file path=ppt/tags/tag329.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30.xml><?xml version="1.0" encoding="utf-8"?>
<p:tagLst xmlns:a="http://schemas.openxmlformats.org/drawingml/2006/main" xmlns:r="http://schemas.openxmlformats.org/officeDocument/2006/relationships" xmlns:p="http://schemas.openxmlformats.org/presentationml/2006/main">
  <p:tag name="PA" val="v5.2.9"/>
</p:tagLst>
</file>

<file path=ppt/tags/tag331.xml><?xml version="1.0" encoding="utf-8"?>
<p:tagLst xmlns:a="http://schemas.openxmlformats.org/drawingml/2006/main" xmlns:r="http://schemas.openxmlformats.org/officeDocument/2006/relationships" xmlns:p="http://schemas.openxmlformats.org/presentationml/2006/main">
  <p:tag name="PA" val="v5.2.9"/>
</p:tagLst>
</file>

<file path=ppt/tags/tag332.xml><?xml version="1.0" encoding="utf-8"?>
<p:tagLst xmlns:a="http://schemas.openxmlformats.org/drawingml/2006/main" xmlns:r="http://schemas.openxmlformats.org/officeDocument/2006/relationships" xmlns:p="http://schemas.openxmlformats.org/presentationml/2006/main">
  <p:tag name="PA" val="v5.2.9"/>
</p:tagLst>
</file>

<file path=ppt/tags/tag333.xml><?xml version="1.0" encoding="utf-8"?>
<p:tagLst xmlns:a="http://schemas.openxmlformats.org/drawingml/2006/main" xmlns:r="http://schemas.openxmlformats.org/officeDocument/2006/relationships" xmlns:p="http://schemas.openxmlformats.org/presentationml/2006/main">
  <p:tag name="PA" val="v5.2.9"/>
</p:tagLst>
</file>

<file path=ppt/tags/tag334.xml><?xml version="1.0" encoding="utf-8"?>
<p:tagLst xmlns:a="http://schemas.openxmlformats.org/drawingml/2006/main" xmlns:r="http://schemas.openxmlformats.org/officeDocument/2006/relationships" xmlns:p="http://schemas.openxmlformats.org/presentationml/2006/main">
  <p:tag name="PA" val="v5.2.9"/>
</p:tagLst>
</file>

<file path=ppt/tags/tag335.xml><?xml version="1.0" encoding="utf-8"?>
<p:tagLst xmlns:a="http://schemas.openxmlformats.org/drawingml/2006/main" xmlns:r="http://schemas.openxmlformats.org/officeDocument/2006/relationships" xmlns:p="http://schemas.openxmlformats.org/presentationml/2006/main">
  <p:tag name="PA" val="v5.2.9"/>
</p:tagLst>
</file>

<file path=ppt/tags/tag336.xml><?xml version="1.0" encoding="utf-8"?>
<p:tagLst xmlns:a="http://schemas.openxmlformats.org/drawingml/2006/main" xmlns:r="http://schemas.openxmlformats.org/officeDocument/2006/relationships" xmlns:p="http://schemas.openxmlformats.org/presentationml/2006/main">
  <p:tag name="PA" val="v5.2.9"/>
</p:tagLst>
</file>

<file path=ppt/tags/tag337.xml><?xml version="1.0" encoding="utf-8"?>
<p:tagLst xmlns:a="http://schemas.openxmlformats.org/drawingml/2006/main" xmlns:r="http://schemas.openxmlformats.org/officeDocument/2006/relationships" xmlns:p="http://schemas.openxmlformats.org/presentationml/2006/main">
  <p:tag name="PA" val="v5.2.9"/>
</p:tagLst>
</file>

<file path=ppt/tags/tag338.xml><?xml version="1.0" encoding="utf-8"?>
<p:tagLst xmlns:a="http://schemas.openxmlformats.org/drawingml/2006/main" xmlns:r="http://schemas.openxmlformats.org/officeDocument/2006/relationships" xmlns:p="http://schemas.openxmlformats.org/presentationml/2006/main">
  <p:tag name="PA" val="v5.2.9"/>
</p:tagLst>
</file>

<file path=ppt/tags/tag339.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40.xml><?xml version="1.0" encoding="utf-8"?>
<p:tagLst xmlns:a="http://schemas.openxmlformats.org/drawingml/2006/main" xmlns:r="http://schemas.openxmlformats.org/officeDocument/2006/relationships" xmlns:p="http://schemas.openxmlformats.org/presentationml/2006/main">
  <p:tag name="PA" val="v5.2.9"/>
</p:tagLst>
</file>

<file path=ppt/tags/tag341.xml><?xml version="1.0" encoding="utf-8"?>
<p:tagLst xmlns:a="http://schemas.openxmlformats.org/drawingml/2006/main" xmlns:r="http://schemas.openxmlformats.org/officeDocument/2006/relationships" xmlns:p="http://schemas.openxmlformats.org/presentationml/2006/main">
  <p:tag name="PA" val="v5.2.9"/>
</p:tagLst>
</file>

<file path=ppt/tags/tag342.xml><?xml version="1.0" encoding="utf-8"?>
<p:tagLst xmlns:a="http://schemas.openxmlformats.org/drawingml/2006/main" xmlns:r="http://schemas.openxmlformats.org/officeDocument/2006/relationships" xmlns:p="http://schemas.openxmlformats.org/presentationml/2006/main">
  <p:tag name="PA" val="v5.2.9"/>
</p:tagLst>
</file>

<file path=ppt/tags/tag343.xml><?xml version="1.0" encoding="utf-8"?>
<p:tagLst xmlns:a="http://schemas.openxmlformats.org/drawingml/2006/main" xmlns:r="http://schemas.openxmlformats.org/officeDocument/2006/relationships" xmlns:p="http://schemas.openxmlformats.org/presentationml/2006/main">
  <p:tag name="PA" val="v5.2.9"/>
</p:tagLst>
</file>

<file path=ppt/tags/tag344.xml><?xml version="1.0" encoding="utf-8"?>
<p:tagLst xmlns:a="http://schemas.openxmlformats.org/drawingml/2006/main" xmlns:r="http://schemas.openxmlformats.org/officeDocument/2006/relationships" xmlns:p="http://schemas.openxmlformats.org/presentationml/2006/main">
  <p:tag name="PA" val="v5.2.9"/>
</p:tagLst>
</file>

<file path=ppt/tags/tag345.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346.xml><?xml version="1.0" encoding="utf-8"?>
<p:tagLst xmlns:a="http://schemas.openxmlformats.org/drawingml/2006/main" xmlns:r="http://schemas.openxmlformats.org/officeDocument/2006/relationships" xmlns:p="http://schemas.openxmlformats.org/presentationml/2006/main">
  <p:tag name="PA" val="v5.2.9"/>
</p:tagLst>
</file>

<file path=ppt/tags/tag347.xml><?xml version="1.0" encoding="utf-8"?>
<p:tagLst xmlns:a="http://schemas.openxmlformats.org/drawingml/2006/main" xmlns:r="http://schemas.openxmlformats.org/officeDocument/2006/relationships" xmlns:p="http://schemas.openxmlformats.org/presentationml/2006/main">
  <p:tag name="PA" val="v5.2.9"/>
</p:tagLst>
</file>

<file path=ppt/tags/tag348.xml><?xml version="1.0" encoding="utf-8"?>
<p:tagLst xmlns:a="http://schemas.openxmlformats.org/drawingml/2006/main" xmlns:r="http://schemas.openxmlformats.org/officeDocument/2006/relationships" xmlns:p="http://schemas.openxmlformats.org/presentationml/2006/main">
  <p:tag name="PA" val="v5.2.9"/>
</p:tagLst>
</file>

<file path=ppt/tags/tag349.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50.xml><?xml version="1.0" encoding="utf-8"?>
<p:tagLst xmlns:a="http://schemas.openxmlformats.org/drawingml/2006/main" xmlns:r="http://schemas.openxmlformats.org/officeDocument/2006/relationships" xmlns:p="http://schemas.openxmlformats.org/presentationml/2006/main">
  <p:tag name="PA" val="v5.2.9"/>
</p:tagLst>
</file>

<file path=ppt/tags/tag351.xml><?xml version="1.0" encoding="utf-8"?>
<p:tagLst xmlns:a="http://schemas.openxmlformats.org/drawingml/2006/main" xmlns:r="http://schemas.openxmlformats.org/officeDocument/2006/relationships" xmlns:p="http://schemas.openxmlformats.org/presentationml/2006/main">
  <p:tag name="PA" val="v5.2.9"/>
</p:tagLst>
</file>

<file path=ppt/tags/tag352.xml><?xml version="1.0" encoding="utf-8"?>
<p:tagLst xmlns:a="http://schemas.openxmlformats.org/drawingml/2006/main" xmlns:r="http://schemas.openxmlformats.org/officeDocument/2006/relationships" xmlns:p="http://schemas.openxmlformats.org/presentationml/2006/main">
  <p:tag name="PA" val="v5.2.9"/>
</p:tagLst>
</file>

<file path=ppt/tags/tag353.xml><?xml version="1.0" encoding="utf-8"?>
<p:tagLst xmlns:a="http://schemas.openxmlformats.org/drawingml/2006/main" xmlns:r="http://schemas.openxmlformats.org/officeDocument/2006/relationships" xmlns:p="http://schemas.openxmlformats.org/presentationml/2006/main">
  <p:tag name="PA" val="v5.2.9"/>
</p:tagLst>
</file>

<file path=ppt/tags/tag354.xml><?xml version="1.0" encoding="utf-8"?>
<p:tagLst xmlns:a="http://schemas.openxmlformats.org/drawingml/2006/main" xmlns:r="http://schemas.openxmlformats.org/officeDocument/2006/relationships" xmlns:p="http://schemas.openxmlformats.org/presentationml/2006/main">
  <p:tag name="PA" val="v5.2.9"/>
</p:tagLst>
</file>

<file path=ppt/tags/tag355.xml><?xml version="1.0" encoding="utf-8"?>
<p:tagLst xmlns:a="http://schemas.openxmlformats.org/drawingml/2006/main" xmlns:r="http://schemas.openxmlformats.org/officeDocument/2006/relationships" xmlns:p="http://schemas.openxmlformats.org/presentationml/2006/main">
  <p:tag name="PA" val="v5.2.9"/>
</p:tagLst>
</file>

<file path=ppt/tags/tag356.xml><?xml version="1.0" encoding="utf-8"?>
<p:tagLst xmlns:a="http://schemas.openxmlformats.org/drawingml/2006/main" xmlns:r="http://schemas.openxmlformats.org/officeDocument/2006/relationships" xmlns:p="http://schemas.openxmlformats.org/presentationml/2006/main">
  <p:tag name="PA" val="v5.2.9"/>
</p:tagLst>
</file>

<file path=ppt/tags/tag357.xml><?xml version="1.0" encoding="utf-8"?>
<p:tagLst xmlns:a="http://schemas.openxmlformats.org/drawingml/2006/main" xmlns:r="http://schemas.openxmlformats.org/officeDocument/2006/relationships" xmlns:p="http://schemas.openxmlformats.org/presentationml/2006/main">
  <p:tag name="PA" val="v5.2.9"/>
</p:tagLst>
</file>

<file path=ppt/tags/tag358.xml><?xml version="1.0" encoding="utf-8"?>
<p:tagLst xmlns:a="http://schemas.openxmlformats.org/drawingml/2006/main" xmlns:r="http://schemas.openxmlformats.org/officeDocument/2006/relationships" xmlns:p="http://schemas.openxmlformats.org/presentationml/2006/main">
  <p:tag name="PA" val="v5.2.9"/>
</p:tagLst>
</file>

<file path=ppt/tags/tag359.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60.xml><?xml version="1.0" encoding="utf-8"?>
<p:tagLst xmlns:a="http://schemas.openxmlformats.org/drawingml/2006/main" xmlns:r="http://schemas.openxmlformats.org/officeDocument/2006/relationships" xmlns:p="http://schemas.openxmlformats.org/presentationml/2006/main">
  <p:tag name="PA" val="v5.2.9"/>
</p:tagLst>
</file>

<file path=ppt/tags/tag361.xml><?xml version="1.0" encoding="utf-8"?>
<p:tagLst xmlns:a="http://schemas.openxmlformats.org/drawingml/2006/main" xmlns:r="http://schemas.openxmlformats.org/officeDocument/2006/relationships" xmlns:p="http://schemas.openxmlformats.org/presentationml/2006/main">
  <p:tag name="PA" val="v5.2.9"/>
</p:tagLst>
</file>

<file path=ppt/tags/tag362.xml><?xml version="1.0" encoding="utf-8"?>
<p:tagLst xmlns:a="http://schemas.openxmlformats.org/drawingml/2006/main" xmlns:r="http://schemas.openxmlformats.org/officeDocument/2006/relationships" xmlns:p="http://schemas.openxmlformats.org/presentationml/2006/main">
  <p:tag name="PA" val="v5.2.9"/>
</p:tagLst>
</file>

<file path=ppt/tags/tag363.xml><?xml version="1.0" encoding="utf-8"?>
<p:tagLst xmlns:a="http://schemas.openxmlformats.org/drawingml/2006/main" xmlns:r="http://schemas.openxmlformats.org/officeDocument/2006/relationships" xmlns:p="http://schemas.openxmlformats.org/presentationml/2006/main">
  <p:tag name="PA" val="v5.2.9"/>
</p:tagLst>
</file>

<file path=ppt/tags/tag364.xml><?xml version="1.0" encoding="utf-8"?>
<p:tagLst xmlns:a="http://schemas.openxmlformats.org/drawingml/2006/main" xmlns:r="http://schemas.openxmlformats.org/officeDocument/2006/relationships" xmlns:p="http://schemas.openxmlformats.org/presentationml/2006/main">
  <p:tag name="PA" val="v5.2.9"/>
</p:tagLst>
</file>

<file path=ppt/tags/tag365.xml><?xml version="1.0" encoding="utf-8"?>
<p:tagLst xmlns:a="http://schemas.openxmlformats.org/drawingml/2006/main" xmlns:r="http://schemas.openxmlformats.org/officeDocument/2006/relationships" xmlns:p="http://schemas.openxmlformats.org/presentationml/2006/main">
  <p:tag name="PA" val="v5.2.9"/>
</p:tagLst>
</file>

<file path=ppt/tags/tag366.xml><?xml version="1.0" encoding="utf-8"?>
<p:tagLst xmlns:a="http://schemas.openxmlformats.org/drawingml/2006/main" xmlns:r="http://schemas.openxmlformats.org/officeDocument/2006/relationships" xmlns:p="http://schemas.openxmlformats.org/presentationml/2006/main">
  <p:tag name="PA" val="v5.2.9"/>
</p:tagLst>
</file>

<file path=ppt/tags/tag367.xml><?xml version="1.0" encoding="utf-8"?>
<p:tagLst xmlns:a="http://schemas.openxmlformats.org/drawingml/2006/main" xmlns:r="http://schemas.openxmlformats.org/officeDocument/2006/relationships" xmlns:p="http://schemas.openxmlformats.org/presentationml/2006/main">
  <p:tag name="PA" val="v5.2.9"/>
</p:tagLst>
</file>

<file path=ppt/tags/tag368.xml><?xml version="1.0" encoding="utf-8"?>
<p:tagLst xmlns:a="http://schemas.openxmlformats.org/drawingml/2006/main" xmlns:r="http://schemas.openxmlformats.org/officeDocument/2006/relationships" xmlns:p="http://schemas.openxmlformats.org/presentationml/2006/main">
  <p:tag name="PA" val="v5.2.9"/>
</p:tagLst>
</file>

<file path=ppt/tags/tag369.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70.xml><?xml version="1.0" encoding="utf-8"?>
<p:tagLst xmlns:a="http://schemas.openxmlformats.org/drawingml/2006/main" xmlns:r="http://schemas.openxmlformats.org/officeDocument/2006/relationships" xmlns:p="http://schemas.openxmlformats.org/presentationml/2006/main">
  <p:tag name="PA" val="v5.2.9"/>
</p:tagLst>
</file>

<file path=ppt/tags/tag371.xml><?xml version="1.0" encoding="utf-8"?>
<p:tagLst xmlns:a="http://schemas.openxmlformats.org/drawingml/2006/main" xmlns:r="http://schemas.openxmlformats.org/officeDocument/2006/relationships" xmlns:p="http://schemas.openxmlformats.org/presentationml/2006/main">
  <p:tag name="PA" val="v5.2.9"/>
</p:tagLst>
</file>

<file path=ppt/tags/tag372.xml><?xml version="1.0" encoding="utf-8"?>
<p:tagLst xmlns:a="http://schemas.openxmlformats.org/drawingml/2006/main" xmlns:r="http://schemas.openxmlformats.org/officeDocument/2006/relationships" xmlns:p="http://schemas.openxmlformats.org/presentationml/2006/main">
  <p:tag name="PA" val="v5.2.9"/>
</p:tagLst>
</file>

<file path=ppt/tags/tag373.xml><?xml version="1.0" encoding="utf-8"?>
<p:tagLst xmlns:a="http://schemas.openxmlformats.org/drawingml/2006/main" xmlns:r="http://schemas.openxmlformats.org/officeDocument/2006/relationships" xmlns:p="http://schemas.openxmlformats.org/presentationml/2006/main">
  <p:tag name="PA" val="v5.2.9"/>
</p:tagLst>
</file>

<file path=ppt/tags/tag374.xml><?xml version="1.0" encoding="utf-8"?>
<p:tagLst xmlns:a="http://schemas.openxmlformats.org/drawingml/2006/main" xmlns:r="http://schemas.openxmlformats.org/officeDocument/2006/relationships" xmlns:p="http://schemas.openxmlformats.org/presentationml/2006/main">
  <p:tag name="PA" val="v5.2.9"/>
</p:tagLst>
</file>

<file path=ppt/tags/tag375.xml><?xml version="1.0" encoding="utf-8"?>
<p:tagLst xmlns:a="http://schemas.openxmlformats.org/drawingml/2006/main" xmlns:r="http://schemas.openxmlformats.org/officeDocument/2006/relationships" xmlns:p="http://schemas.openxmlformats.org/presentationml/2006/main">
  <p:tag name="PA" val="v5.2.9"/>
</p:tagLst>
</file>

<file path=ppt/tags/tag376.xml><?xml version="1.0" encoding="utf-8"?>
<p:tagLst xmlns:a="http://schemas.openxmlformats.org/drawingml/2006/main" xmlns:r="http://schemas.openxmlformats.org/officeDocument/2006/relationships" xmlns:p="http://schemas.openxmlformats.org/presentationml/2006/main">
  <p:tag name="PA" val="v5.2.9"/>
</p:tagLst>
</file>

<file path=ppt/tags/tag377.xml><?xml version="1.0" encoding="utf-8"?>
<p:tagLst xmlns:a="http://schemas.openxmlformats.org/drawingml/2006/main" xmlns:r="http://schemas.openxmlformats.org/officeDocument/2006/relationships" xmlns:p="http://schemas.openxmlformats.org/presentationml/2006/main">
  <p:tag name="PA" val="v5.2.9"/>
</p:tagLst>
</file>

<file path=ppt/tags/tag378.xml><?xml version="1.0" encoding="utf-8"?>
<p:tagLst xmlns:a="http://schemas.openxmlformats.org/drawingml/2006/main" xmlns:r="http://schemas.openxmlformats.org/officeDocument/2006/relationships" xmlns:p="http://schemas.openxmlformats.org/presentationml/2006/main">
  <p:tag name="PA" val="v5.2.9"/>
</p:tagLst>
</file>

<file path=ppt/tags/tag379.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80.xml><?xml version="1.0" encoding="utf-8"?>
<p:tagLst xmlns:a="http://schemas.openxmlformats.org/drawingml/2006/main" xmlns:r="http://schemas.openxmlformats.org/officeDocument/2006/relationships" xmlns:p="http://schemas.openxmlformats.org/presentationml/2006/main">
  <p:tag name="PA" val="v5.2.9"/>
</p:tagLst>
</file>

<file path=ppt/tags/tag381.xml><?xml version="1.0" encoding="utf-8"?>
<p:tagLst xmlns:a="http://schemas.openxmlformats.org/drawingml/2006/main" xmlns:r="http://schemas.openxmlformats.org/officeDocument/2006/relationships" xmlns:p="http://schemas.openxmlformats.org/presentationml/2006/main">
  <p:tag name="PA" val="v5.2.9"/>
</p:tagLst>
</file>

<file path=ppt/tags/tag382.xml><?xml version="1.0" encoding="utf-8"?>
<p:tagLst xmlns:a="http://schemas.openxmlformats.org/drawingml/2006/main" xmlns:r="http://schemas.openxmlformats.org/officeDocument/2006/relationships" xmlns:p="http://schemas.openxmlformats.org/presentationml/2006/main">
  <p:tag name="PA" val="v5.2.9"/>
</p:tagLst>
</file>

<file path=ppt/tags/tag383.xml><?xml version="1.0" encoding="utf-8"?>
<p:tagLst xmlns:a="http://schemas.openxmlformats.org/drawingml/2006/main" xmlns:r="http://schemas.openxmlformats.org/officeDocument/2006/relationships" xmlns:p="http://schemas.openxmlformats.org/presentationml/2006/main">
  <p:tag name="PA" val="v5.2.9"/>
</p:tagLst>
</file>

<file path=ppt/tags/tag384.xml><?xml version="1.0" encoding="utf-8"?>
<p:tagLst xmlns:a="http://schemas.openxmlformats.org/drawingml/2006/main" xmlns:r="http://schemas.openxmlformats.org/officeDocument/2006/relationships" xmlns:p="http://schemas.openxmlformats.org/presentationml/2006/main">
  <p:tag name="PA" val="v5.2.9"/>
</p:tagLst>
</file>

<file path=ppt/tags/tag385.xml><?xml version="1.0" encoding="utf-8"?>
<p:tagLst xmlns:a="http://schemas.openxmlformats.org/drawingml/2006/main" xmlns:r="http://schemas.openxmlformats.org/officeDocument/2006/relationships" xmlns:p="http://schemas.openxmlformats.org/presentationml/2006/main">
  <p:tag name="PA" val="v5.2.9"/>
</p:tagLst>
</file>

<file path=ppt/tags/tag386.xml><?xml version="1.0" encoding="utf-8"?>
<p:tagLst xmlns:a="http://schemas.openxmlformats.org/drawingml/2006/main" xmlns:r="http://schemas.openxmlformats.org/officeDocument/2006/relationships" xmlns:p="http://schemas.openxmlformats.org/presentationml/2006/main">
  <p:tag name="PA" val="v5.2.9"/>
</p:tagLst>
</file>

<file path=ppt/tags/tag387.xml><?xml version="1.0" encoding="utf-8"?>
<p:tagLst xmlns:a="http://schemas.openxmlformats.org/drawingml/2006/main" xmlns:r="http://schemas.openxmlformats.org/officeDocument/2006/relationships" xmlns:p="http://schemas.openxmlformats.org/presentationml/2006/main">
  <p:tag name="PA" val="v5.2.9"/>
</p:tagLst>
</file>

<file path=ppt/tags/tag388.xml><?xml version="1.0" encoding="utf-8"?>
<p:tagLst xmlns:a="http://schemas.openxmlformats.org/drawingml/2006/main" xmlns:r="http://schemas.openxmlformats.org/officeDocument/2006/relationships" xmlns:p="http://schemas.openxmlformats.org/presentationml/2006/main">
  <p:tag name="PA" val="v5.2.9"/>
</p:tagLst>
</file>

<file path=ppt/tags/tag389.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390.xml><?xml version="1.0" encoding="utf-8"?>
<p:tagLst xmlns:a="http://schemas.openxmlformats.org/drawingml/2006/main" xmlns:r="http://schemas.openxmlformats.org/officeDocument/2006/relationships" xmlns:p="http://schemas.openxmlformats.org/presentationml/2006/main">
  <p:tag name="PA" val="v5.2.9"/>
</p:tagLst>
</file>

<file path=ppt/tags/tag391.xml><?xml version="1.0" encoding="utf-8"?>
<p:tagLst xmlns:a="http://schemas.openxmlformats.org/drawingml/2006/main" xmlns:r="http://schemas.openxmlformats.org/officeDocument/2006/relationships" xmlns:p="http://schemas.openxmlformats.org/presentationml/2006/main">
  <p:tag name="PA" val="v5.2.9"/>
</p:tagLst>
</file>

<file path=ppt/tags/tag392.xml><?xml version="1.0" encoding="utf-8"?>
<p:tagLst xmlns:a="http://schemas.openxmlformats.org/drawingml/2006/main" xmlns:r="http://schemas.openxmlformats.org/officeDocument/2006/relationships" xmlns:p="http://schemas.openxmlformats.org/presentationml/2006/main">
  <p:tag name="PA" val="v5.2.9"/>
</p:tagLst>
</file>

<file path=ppt/tags/tag393.xml><?xml version="1.0" encoding="utf-8"?>
<p:tagLst xmlns:a="http://schemas.openxmlformats.org/drawingml/2006/main" xmlns:r="http://schemas.openxmlformats.org/officeDocument/2006/relationships" xmlns:p="http://schemas.openxmlformats.org/presentationml/2006/main">
  <p:tag name="PA" val="v5.2.9"/>
</p:tagLst>
</file>

<file path=ppt/tags/tag394.xml><?xml version="1.0" encoding="utf-8"?>
<p:tagLst xmlns:a="http://schemas.openxmlformats.org/drawingml/2006/main" xmlns:r="http://schemas.openxmlformats.org/officeDocument/2006/relationships" xmlns:p="http://schemas.openxmlformats.org/presentationml/2006/main">
  <p:tag name="PA" val="v5.2.9"/>
</p:tagLst>
</file>

<file path=ppt/tags/tag395.xml><?xml version="1.0" encoding="utf-8"?>
<p:tagLst xmlns:a="http://schemas.openxmlformats.org/drawingml/2006/main" xmlns:r="http://schemas.openxmlformats.org/officeDocument/2006/relationships" xmlns:p="http://schemas.openxmlformats.org/presentationml/2006/main">
  <p:tag name="PA" val="v5.2.9"/>
</p:tagLst>
</file>

<file path=ppt/tags/tag396.xml><?xml version="1.0" encoding="utf-8"?>
<p:tagLst xmlns:a="http://schemas.openxmlformats.org/drawingml/2006/main" xmlns:r="http://schemas.openxmlformats.org/officeDocument/2006/relationships" xmlns:p="http://schemas.openxmlformats.org/presentationml/2006/main">
  <p:tag name="PA" val="v5.2.9"/>
</p:tagLst>
</file>

<file path=ppt/tags/tag397.xml><?xml version="1.0" encoding="utf-8"?>
<p:tagLst xmlns:a="http://schemas.openxmlformats.org/drawingml/2006/main" xmlns:r="http://schemas.openxmlformats.org/officeDocument/2006/relationships" xmlns:p="http://schemas.openxmlformats.org/presentationml/2006/main">
  <p:tag name="PA" val="v5.2.9"/>
</p:tagLst>
</file>

<file path=ppt/tags/tag398.xml><?xml version="1.0" encoding="utf-8"?>
<p:tagLst xmlns:a="http://schemas.openxmlformats.org/drawingml/2006/main" xmlns:r="http://schemas.openxmlformats.org/officeDocument/2006/relationships" xmlns:p="http://schemas.openxmlformats.org/presentationml/2006/main">
  <p:tag name="PA" val="v5.2.9"/>
</p:tagLst>
</file>

<file path=ppt/tags/tag39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00.xml><?xml version="1.0" encoding="utf-8"?>
<p:tagLst xmlns:a="http://schemas.openxmlformats.org/drawingml/2006/main" xmlns:r="http://schemas.openxmlformats.org/officeDocument/2006/relationships" xmlns:p="http://schemas.openxmlformats.org/presentationml/2006/main">
  <p:tag name="PA" val="v5.2.9"/>
</p:tagLst>
</file>

<file path=ppt/tags/tag401.xml><?xml version="1.0" encoding="utf-8"?>
<p:tagLst xmlns:a="http://schemas.openxmlformats.org/drawingml/2006/main" xmlns:r="http://schemas.openxmlformats.org/officeDocument/2006/relationships" xmlns:p="http://schemas.openxmlformats.org/presentationml/2006/main">
  <p:tag name="PA" val="v5.2.9"/>
</p:tagLst>
</file>

<file path=ppt/tags/tag402.xml><?xml version="1.0" encoding="utf-8"?>
<p:tagLst xmlns:a="http://schemas.openxmlformats.org/drawingml/2006/main" xmlns:r="http://schemas.openxmlformats.org/officeDocument/2006/relationships" xmlns:p="http://schemas.openxmlformats.org/presentationml/2006/main">
  <p:tag name="PA" val="v5.2.9"/>
</p:tagLst>
</file>

<file path=ppt/tags/tag403.xml><?xml version="1.0" encoding="utf-8"?>
<p:tagLst xmlns:a="http://schemas.openxmlformats.org/drawingml/2006/main" xmlns:r="http://schemas.openxmlformats.org/officeDocument/2006/relationships" xmlns:p="http://schemas.openxmlformats.org/presentationml/2006/main">
  <p:tag name="PA" val="v5.2.9"/>
</p:tagLst>
</file>

<file path=ppt/tags/tag404.xml><?xml version="1.0" encoding="utf-8"?>
<p:tagLst xmlns:a="http://schemas.openxmlformats.org/drawingml/2006/main" xmlns:r="http://schemas.openxmlformats.org/officeDocument/2006/relationships" xmlns:p="http://schemas.openxmlformats.org/presentationml/2006/main">
  <p:tag name="PA" val="v5.2.9"/>
</p:tagLst>
</file>

<file path=ppt/tags/tag405.xml><?xml version="1.0" encoding="utf-8"?>
<p:tagLst xmlns:a="http://schemas.openxmlformats.org/drawingml/2006/main" xmlns:r="http://schemas.openxmlformats.org/officeDocument/2006/relationships" xmlns:p="http://schemas.openxmlformats.org/presentationml/2006/main">
  <p:tag name="PA" val="v5.2.9"/>
</p:tagLst>
</file>

<file path=ppt/tags/tag406.xml><?xml version="1.0" encoding="utf-8"?>
<p:tagLst xmlns:a="http://schemas.openxmlformats.org/drawingml/2006/main" xmlns:r="http://schemas.openxmlformats.org/officeDocument/2006/relationships" xmlns:p="http://schemas.openxmlformats.org/presentationml/2006/main">
  <p:tag name="PA" val="v5.2.9"/>
</p:tagLst>
</file>

<file path=ppt/tags/tag407.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9"/>
  <p:tag name="PA" val="v5.2.9"/>
</p:tagLst>
</file>

<file path=ppt/tags/tag408.xml><?xml version="1.0" encoding="utf-8"?>
<p:tagLst xmlns:a="http://schemas.openxmlformats.org/drawingml/2006/main" xmlns:r="http://schemas.openxmlformats.org/officeDocument/2006/relationships" xmlns:p="http://schemas.openxmlformats.org/presentationml/2006/main">
  <p:tag name="PA" val="v5.2.9"/>
</p:tagLst>
</file>

<file path=ppt/tags/tag409.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10.xml><?xml version="1.0" encoding="utf-8"?>
<p:tagLst xmlns:a="http://schemas.openxmlformats.org/drawingml/2006/main" xmlns:r="http://schemas.openxmlformats.org/officeDocument/2006/relationships" xmlns:p="http://schemas.openxmlformats.org/presentationml/2006/main">
  <p:tag name="PA" val="v5.2.9"/>
</p:tagLst>
</file>

<file path=ppt/tags/tag411.xml><?xml version="1.0" encoding="utf-8"?>
<p:tagLst xmlns:a="http://schemas.openxmlformats.org/drawingml/2006/main" xmlns:r="http://schemas.openxmlformats.org/officeDocument/2006/relationships" xmlns:p="http://schemas.openxmlformats.org/presentationml/2006/main">
  <p:tag name="PA" val="v5.2.9"/>
</p:tagLst>
</file>

<file path=ppt/tags/tag412.xml><?xml version="1.0" encoding="utf-8"?>
<p:tagLst xmlns:a="http://schemas.openxmlformats.org/drawingml/2006/main" xmlns:r="http://schemas.openxmlformats.org/officeDocument/2006/relationships" xmlns:p="http://schemas.openxmlformats.org/presentationml/2006/main">
  <p:tag name="PA" val="v5.2.9"/>
</p:tagLst>
</file>

<file path=ppt/tags/tag413.xml><?xml version="1.0" encoding="utf-8"?>
<p:tagLst xmlns:a="http://schemas.openxmlformats.org/drawingml/2006/main" xmlns:r="http://schemas.openxmlformats.org/officeDocument/2006/relationships" xmlns:p="http://schemas.openxmlformats.org/presentationml/2006/main">
  <p:tag name="PA" val="v5.2.9"/>
</p:tagLst>
</file>

<file path=ppt/tags/tag414.xml><?xml version="1.0" encoding="utf-8"?>
<p:tagLst xmlns:a="http://schemas.openxmlformats.org/drawingml/2006/main" xmlns:r="http://schemas.openxmlformats.org/officeDocument/2006/relationships" xmlns:p="http://schemas.openxmlformats.org/presentationml/2006/main">
  <p:tag name="PA" val="v5.2.9"/>
</p:tagLst>
</file>

<file path=ppt/tags/tag415.xml><?xml version="1.0" encoding="utf-8"?>
<p:tagLst xmlns:a="http://schemas.openxmlformats.org/drawingml/2006/main" xmlns:r="http://schemas.openxmlformats.org/officeDocument/2006/relationships" xmlns:p="http://schemas.openxmlformats.org/presentationml/2006/main">
  <p:tag name="PA" val="v5.2.9"/>
</p:tagLst>
</file>

<file path=ppt/tags/tag416.xml><?xml version="1.0" encoding="utf-8"?>
<p:tagLst xmlns:a="http://schemas.openxmlformats.org/drawingml/2006/main" xmlns:r="http://schemas.openxmlformats.org/officeDocument/2006/relationships" xmlns:p="http://schemas.openxmlformats.org/presentationml/2006/main">
  <p:tag name="PA" val="v5.2.9"/>
</p:tagLst>
</file>

<file path=ppt/tags/tag417.xml><?xml version="1.0" encoding="utf-8"?>
<p:tagLst xmlns:a="http://schemas.openxmlformats.org/drawingml/2006/main" xmlns:r="http://schemas.openxmlformats.org/officeDocument/2006/relationships" xmlns:p="http://schemas.openxmlformats.org/presentationml/2006/main">
  <p:tag name="PA" val="v5.2.9"/>
</p:tagLst>
</file>

<file path=ppt/tags/tag418.xml><?xml version="1.0" encoding="utf-8"?>
<p:tagLst xmlns:a="http://schemas.openxmlformats.org/drawingml/2006/main" xmlns:r="http://schemas.openxmlformats.org/officeDocument/2006/relationships" xmlns:p="http://schemas.openxmlformats.org/presentationml/2006/main">
  <p:tag name="PA" val="v5.2.9"/>
</p:tagLst>
</file>

<file path=ppt/tags/tag419.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20.xml><?xml version="1.0" encoding="utf-8"?>
<p:tagLst xmlns:a="http://schemas.openxmlformats.org/drawingml/2006/main" xmlns:r="http://schemas.openxmlformats.org/officeDocument/2006/relationships" xmlns:p="http://schemas.openxmlformats.org/presentationml/2006/main">
  <p:tag name="PA" val="v5.2.9"/>
</p:tagLst>
</file>

<file path=ppt/tags/tag421.xml><?xml version="1.0" encoding="utf-8"?>
<p:tagLst xmlns:a="http://schemas.openxmlformats.org/drawingml/2006/main" xmlns:r="http://schemas.openxmlformats.org/officeDocument/2006/relationships" xmlns:p="http://schemas.openxmlformats.org/presentationml/2006/main">
  <p:tag name="PA" val="v5.2.9"/>
</p:tagLst>
</file>

<file path=ppt/tags/tag422.xml><?xml version="1.0" encoding="utf-8"?>
<p:tagLst xmlns:a="http://schemas.openxmlformats.org/drawingml/2006/main" xmlns:r="http://schemas.openxmlformats.org/officeDocument/2006/relationships" xmlns:p="http://schemas.openxmlformats.org/presentationml/2006/main">
  <p:tag name="PA" val="v5.2.9"/>
</p:tagLst>
</file>

<file path=ppt/tags/tag423.xml><?xml version="1.0" encoding="utf-8"?>
<p:tagLst xmlns:a="http://schemas.openxmlformats.org/drawingml/2006/main" xmlns:r="http://schemas.openxmlformats.org/officeDocument/2006/relationships" xmlns:p="http://schemas.openxmlformats.org/presentationml/2006/main">
  <p:tag name="PA" val="v5.2.9"/>
</p:tagLst>
</file>

<file path=ppt/tags/tag424.xml><?xml version="1.0" encoding="utf-8"?>
<p:tagLst xmlns:a="http://schemas.openxmlformats.org/drawingml/2006/main" xmlns:r="http://schemas.openxmlformats.org/officeDocument/2006/relationships" xmlns:p="http://schemas.openxmlformats.org/presentationml/2006/main">
  <p:tag name="PA" val="v5.2.9"/>
</p:tagLst>
</file>

<file path=ppt/tags/tag425.xml><?xml version="1.0" encoding="utf-8"?>
<p:tagLst xmlns:a="http://schemas.openxmlformats.org/drawingml/2006/main" xmlns:r="http://schemas.openxmlformats.org/officeDocument/2006/relationships" xmlns:p="http://schemas.openxmlformats.org/presentationml/2006/main">
  <p:tag name="PA" val="v5.2.9"/>
</p:tagLst>
</file>

<file path=ppt/tags/tag426.xml><?xml version="1.0" encoding="utf-8"?>
<p:tagLst xmlns:a="http://schemas.openxmlformats.org/drawingml/2006/main" xmlns:r="http://schemas.openxmlformats.org/officeDocument/2006/relationships" xmlns:p="http://schemas.openxmlformats.org/presentationml/2006/main">
  <p:tag name="PA" val="v5.2.9"/>
</p:tagLst>
</file>

<file path=ppt/tags/tag427.xml><?xml version="1.0" encoding="utf-8"?>
<p:tagLst xmlns:a="http://schemas.openxmlformats.org/drawingml/2006/main" xmlns:r="http://schemas.openxmlformats.org/officeDocument/2006/relationships" xmlns:p="http://schemas.openxmlformats.org/presentationml/2006/main">
  <p:tag name="PA" val="v5.2.9"/>
</p:tagLst>
</file>

<file path=ppt/tags/tag428.xml><?xml version="1.0" encoding="utf-8"?>
<p:tagLst xmlns:a="http://schemas.openxmlformats.org/drawingml/2006/main" xmlns:r="http://schemas.openxmlformats.org/officeDocument/2006/relationships" xmlns:p="http://schemas.openxmlformats.org/presentationml/2006/main">
  <p:tag name="PA" val="v5.2.9"/>
</p:tagLst>
</file>

<file path=ppt/tags/tag429.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30.xml><?xml version="1.0" encoding="utf-8"?>
<p:tagLst xmlns:a="http://schemas.openxmlformats.org/drawingml/2006/main" xmlns:r="http://schemas.openxmlformats.org/officeDocument/2006/relationships" xmlns:p="http://schemas.openxmlformats.org/presentationml/2006/main">
  <p:tag name="PA" val="v5.2.9"/>
</p:tagLst>
</file>

<file path=ppt/tags/tag431.xml><?xml version="1.0" encoding="utf-8"?>
<p:tagLst xmlns:a="http://schemas.openxmlformats.org/drawingml/2006/main" xmlns:r="http://schemas.openxmlformats.org/officeDocument/2006/relationships" xmlns:p="http://schemas.openxmlformats.org/presentationml/2006/main">
  <p:tag name="PA" val="v5.2.9"/>
</p:tagLst>
</file>

<file path=ppt/tags/tag432.xml><?xml version="1.0" encoding="utf-8"?>
<p:tagLst xmlns:a="http://schemas.openxmlformats.org/drawingml/2006/main" xmlns:r="http://schemas.openxmlformats.org/officeDocument/2006/relationships" xmlns:p="http://schemas.openxmlformats.org/presentationml/2006/main">
  <p:tag name="PA" val="v5.2.9"/>
</p:tagLst>
</file>

<file path=ppt/tags/tag433.xml><?xml version="1.0" encoding="utf-8"?>
<p:tagLst xmlns:a="http://schemas.openxmlformats.org/drawingml/2006/main" xmlns:r="http://schemas.openxmlformats.org/officeDocument/2006/relationships" xmlns:p="http://schemas.openxmlformats.org/presentationml/2006/main">
  <p:tag name="PA" val="v5.2.9"/>
</p:tagLst>
</file>

<file path=ppt/tags/tag434.xml><?xml version="1.0" encoding="utf-8"?>
<p:tagLst xmlns:a="http://schemas.openxmlformats.org/drawingml/2006/main" xmlns:r="http://schemas.openxmlformats.org/officeDocument/2006/relationships" xmlns:p="http://schemas.openxmlformats.org/presentationml/2006/main">
  <p:tag name="PA" val="v5.2.9"/>
</p:tagLst>
</file>

<file path=ppt/tags/tag435.xml><?xml version="1.0" encoding="utf-8"?>
<p:tagLst xmlns:a="http://schemas.openxmlformats.org/drawingml/2006/main" xmlns:r="http://schemas.openxmlformats.org/officeDocument/2006/relationships" xmlns:p="http://schemas.openxmlformats.org/presentationml/2006/main">
  <p:tag name="PA" val="v5.2.9"/>
</p:tagLst>
</file>

<file path=ppt/tags/tag436.xml><?xml version="1.0" encoding="utf-8"?>
<p:tagLst xmlns:a="http://schemas.openxmlformats.org/drawingml/2006/main" xmlns:r="http://schemas.openxmlformats.org/officeDocument/2006/relationships" xmlns:p="http://schemas.openxmlformats.org/presentationml/2006/main">
  <p:tag name="PA" val="v5.2.9"/>
</p:tagLst>
</file>

<file path=ppt/tags/tag437.xml><?xml version="1.0" encoding="utf-8"?>
<p:tagLst xmlns:a="http://schemas.openxmlformats.org/drawingml/2006/main" xmlns:r="http://schemas.openxmlformats.org/officeDocument/2006/relationships" xmlns:p="http://schemas.openxmlformats.org/presentationml/2006/main">
  <p:tag name="PA" val="v5.2.9"/>
</p:tagLst>
</file>

<file path=ppt/tags/tag438.xml><?xml version="1.0" encoding="utf-8"?>
<p:tagLst xmlns:a="http://schemas.openxmlformats.org/drawingml/2006/main" xmlns:r="http://schemas.openxmlformats.org/officeDocument/2006/relationships" xmlns:p="http://schemas.openxmlformats.org/presentationml/2006/main">
  <p:tag name="PA" val="v5.2.9"/>
</p:tagLst>
</file>

<file path=ppt/tags/tag439.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40.xml><?xml version="1.0" encoding="utf-8"?>
<p:tagLst xmlns:a="http://schemas.openxmlformats.org/drawingml/2006/main" xmlns:r="http://schemas.openxmlformats.org/officeDocument/2006/relationships" xmlns:p="http://schemas.openxmlformats.org/presentationml/2006/main">
  <p:tag name="PA" val="v5.2.9"/>
</p:tagLst>
</file>

<file path=ppt/tags/tag441.xml><?xml version="1.0" encoding="utf-8"?>
<p:tagLst xmlns:a="http://schemas.openxmlformats.org/drawingml/2006/main" xmlns:r="http://schemas.openxmlformats.org/officeDocument/2006/relationships" xmlns:p="http://schemas.openxmlformats.org/presentationml/2006/main">
  <p:tag name="PA" val="v5.2.9"/>
</p:tagLst>
</file>

<file path=ppt/tags/tag442.xml><?xml version="1.0" encoding="utf-8"?>
<p:tagLst xmlns:a="http://schemas.openxmlformats.org/drawingml/2006/main" xmlns:r="http://schemas.openxmlformats.org/officeDocument/2006/relationships" xmlns:p="http://schemas.openxmlformats.org/presentationml/2006/main">
  <p:tag name="PA" val="v5.2.9"/>
</p:tagLst>
</file>

<file path=ppt/tags/tag443.xml><?xml version="1.0" encoding="utf-8"?>
<p:tagLst xmlns:a="http://schemas.openxmlformats.org/drawingml/2006/main" xmlns:r="http://schemas.openxmlformats.org/officeDocument/2006/relationships" xmlns:p="http://schemas.openxmlformats.org/presentationml/2006/main">
  <p:tag name="PA" val="v5.2.9"/>
</p:tagLst>
</file>

<file path=ppt/tags/tag444.xml><?xml version="1.0" encoding="utf-8"?>
<p:tagLst xmlns:a="http://schemas.openxmlformats.org/drawingml/2006/main" xmlns:r="http://schemas.openxmlformats.org/officeDocument/2006/relationships" xmlns:p="http://schemas.openxmlformats.org/presentationml/2006/main">
  <p:tag name="PA" val="v5.2.9"/>
</p:tagLst>
</file>

<file path=ppt/tags/tag445.xml><?xml version="1.0" encoding="utf-8"?>
<p:tagLst xmlns:a="http://schemas.openxmlformats.org/drawingml/2006/main" xmlns:r="http://schemas.openxmlformats.org/officeDocument/2006/relationships" xmlns:p="http://schemas.openxmlformats.org/presentationml/2006/main">
  <p:tag name="PA" val="v5.2.9"/>
</p:tagLst>
</file>

<file path=ppt/tags/tag446.xml><?xml version="1.0" encoding="utf-8"?>
<p:tagLst xmlns:a="http://schemas.openxmlformats.org/drawingml/2006/main" xmlns:r="http://schemas.openxmlformats.org/officeDocument/2006/relationships" xmlns:p="http://schemas.openxmlformats.org/presentationml/2006/main">
  <p:tag name="PA" val="v5.2.9"/>
</p:tagLst>
</file>

<file path=ppt/tags/tag447.xml><?xml version="1.0" encoding="utf-8"?>
<p:tagLst xmlns:a="http://schemas.openxmlformats.org/drawingml/2006/main" xmlns:r="http://schemas.openxmlformats.org/officeDocument/2006/relationships" xmlns:p="http://schemas.openxmlformats.org/presentationml/2006/main">
  <p:tag name="PA" val="v5.2.9"/>
</p:tagLst>
</file>

<file path=ppt/tags/tag448.xml><?xml version="1.0" encoding="utf-8"?>
<p:tagLst xmlns:a="http://schemas.openxmlformats.org/drawingml/2006/main" xmlns:r="http://schemas.openxmlformats.org/officeDocument/2006/relationships" xmlns:p="http://schemas.openxmlformats.org/presentationml/2006/main">
  <p:tag name="PA" val="v5.2.9"/>
</p:tagLst>
</file>

<file path=ppt/tags/tag449.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50.xml><?xml version="1.0" encoding="utf-8"?>
<p:tagLst xmlns:a="http://schemas.openxmlformats.org/drawingml/2006/main" xmlns:r="http://schemas.openxmlformats.org/officeDocument/2006/relationships" xmlns:p="http://schemas.openxmlformats.org/presentationml/2006/main">
  <p:tag name="PA" val="v5.2.9"/>
</p:tagLst>
</file>

<file path=ppt/tags/tag451.xml><?xml version="1.0" encoding="utf-8"?>
<p:tagLst xmlns:a="http://schemas.openxmlformats.org/drawingml/2006/main" xmlns:r="http://schemas.openxmlformats.org/officeDocument/2006/relationships" xmlns:p="http://schemas.openxmlformats.org/presentationml/2006/main">
  <p:tag name="PA" val="v5.2.9"/>
</p:tagLst>
</file>

<file path=ppt/tags/tag452.xml><?xml version="1.0" encoding="utf-8"?>
<p:tagLst xmlns:a="http://schemas.openxmlformats.org/drawingml/2006/main" xmlns:r="http://schemas.openxmlformats.org/officeDocument/2006/relationships" xmlns:p="http://schemas.openxmlformats.org/presentationml/2006/main">
  <p:tag name="PA" val="v5.2.9"/>
</p:tagLst>
</file>

<file path=ppt/tags/tag453.xml><?xml version="1.0" encoding="utf-8"?>
<p:tagLst xmlns:a="http://schemas.openxmlformats.org/drawingml/2006/main" xmlns:r="http://schemas.openxmlformats.org/officeDocument/2006/relationships" xmlns:p="http://schemas.openxmlformats.org/presentationml/2006/main">
  <p:tag name="PA" val="v5.2.9"/>
</p:tagLst>
</file>

<file path=ppt/tags/tag454.xml><?xml version="1.0" encoding="utf-8"?>
<p:tagLst xmlns:a="http://schemas.openxmlformats.org/drawingml/2006/main" xmlns:r="http://schemas.openxmlformats.org/officeDocument/2006/relationships" xmlns:p="http://schemas.openxmlformats.org/presentationml/2006/main">
  <p:tag name="PA" val="v5.2.9"/>
</p:tagLst>
</file>

<file path=ppt/tags/tag455.xml><?xml version="1.0" encoding="utf-8"?>
<p:tagLst xmlns:a="http://schemas.openxmlformats.org/drawingml/2006/main" xmlns:r="http://schemas.openxmlformats.org/officeDocument/2006/relationships" xmlns:p="http://schemas.openxmlformats.org/presentationml/2006/main">
  <p:tag name="PA" val="v5.2.9"/>
</p:tagLst>
</file>

<file path=ppt/tags/tag456.xml><?xml version="1.0" encoding="utf-8"?>
<p:tagLst xmlns:a="http://schemas.openxmlformats.org/drawingml/2006/main" xmlns:r="http://schemas.openxmlformats.org/officeDocument/2006/relationships" xmlns:p="http://schemas.openxmlformats.org/presentationml/2006/main">
  <p:tag name="PA" val="v5.2.9"/>
</p:tagLst>
</file>

<file path=ppt/tags/tag457.xml><?xml version="1.0" encoding="utf-8"?>
<p:tagLst xmlns:a="http://schemas.openxmlformats.org/drawingml/2006/main" xmlns:r="http://schemas.openxmlformats.org/officeDocument/2006/relationships" xmlns:p="http://schemas.openxmlformats.org/presentationml/2006/main">
  <p:tag name="PA" val="v5.2.9"/>
</p:tagLst>
</file>

<file path=ppt/tags/tag458.xml><?xml version="1.0" encoding="utf-8"?>
<p:tagLst xmlns:a="http://schemas.openxmlformats.org/drawingml/2006/main" xmlns:r="http://schemas.openxmlformats.org/officeDocument/2006/relationships" xmlns:p="http://schemas.openxmlformats.org/presentationml/2006/main">
  <p:tag name="PA" val="v5.2.9"/>
</p:tagLst>
</file>

<file path=ppt/tags/tag459.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60.xml><?xml version="1.0" encoding="utf-8"?>
<p:tagLst xmlns:a="http://schemas.openxmlformats.org/drawingml/2006/main" xmlns:r="http://schemas.openxmlformats.org/officeDocument/2006/relationships" xmlns:p="http://schemas.openxmlformats.org/presentationml/2006/main">
  <p:tag name="PA" val="v5.2.9"/>
</p:tagLst>
</file>

<file path=ppt/tags/tag461.xml><?xml version="1.0" encoding="utf-8"?>
<p:tagLst xmlns:a="http://schemas.openxmlformats.org/drawingml/2006/main" xmlns:r="http://schemas.openxmlformats.org/officeDocument/2006/relationships" xmlns:p="http://schemas.openxmlformats.org/presentationml/2006/main">
  <p:tag name="PA" val="v5.2.9"/>
</p:tagLst>
</file>

<file path=ppt/tags/tag462.xml><?xml version="1.0" encoding="utf-8"?>
<p:tagLst xmlns:a="http://schemas.openxmlformats.org/drawingml/2006/main" xmlns:r="http://schemas.openxmlformats.org/officeDocument/2006/relationships" xmlns:p="http://schemas.openxmlformats.org/presentationml/2006/main">
  <p:tag name="PA" val="v5.2.9"/>
</p:tagLst>
</file>

<file path=ppt/tags/tag463.xml><?xml version="1.0" encoding="utf-8"?>
<p:tagLst xmlns:a="http://schemas.openxmlformats.org/drawingml/2006/main" xmlns:r="http://schemas.openxmlformats.org/officeDocument/2006/relationships" xmlns:p="http://schemas.openxmlformats.org/presentationml/2006/main">
  <p:tag name="PA" val="v5.2.9"/>
</p:tagLst>
</file>

<file path=ppt/tags/tag464.xml><?xml version="1.0" encoding="utf-8"?>
<p:tagLst xmlns:a="http://schemas.openxmlformats.org/drawingml/2006/main" xmlns:r="http://schemas.openxmlformats.org/officeDocument/2006/relationships" xmlns:p="http://schemas.openxmlformats.org/presentationml/2006/main">
  <p:tag name="PA" val="v5.2.9"/>
</p:tagLst>
</file>

<file path=ppt/tags/tag465.xml><?xml version="1.0" encoding="utf-8"?>
<p:tagLst xmlns:a="http://schemas.openxmlformats.org/drawingml/2006/main" xmlns:r="http://schemas.openxmlformats.org/officeDocument/2006/relationships" xmlns:p="http://schemas.openxmlformats.org/presentationml/2006/main">
  <p:tag name="PA" val="v5.2.9"/>
</p:tagLst>
</file>

<file path=ppt/tags/tag466.xml><?xml version="1.0" encoding="utf-8"?>
<p:tagLst xmlns:a="http://schemas.openxmlformats.org/drawingml/2006/main" xmlns:r="http://schemas.openxmlformats.org/officeDocument/2006/relationships" xmlns:p="http://schemas.openxmlformats.org/presentationml/2006/main">
  <p:tag name="PA" val="v5.2.9"/>
</p:tagLst>
</file>

<file path=ppt/tags/tag467.xml><?xml version="1.0" encoding="utf-8"?>
<p:tagLst xmlns:a="http://schemas.openxmlformats.org/drawingml/2006/main" xmlns:r="http://schemas.openxmlformats.org/officeDocument/2006/relationships" xmlns:p="http://schemas.openxmlformats.org/presentationml/2006/main">
  <p:tag name="PA" val="v5.2.9"/>
</p:tagLst>
</file>

<file path=ppt/tags/tag468.xml><?xml version="1.0" encoding="utf-8"?>
<p:tagLst xmlns:a="http://schemas.openxmlformats.org/drawingml/2006/main" xmlns:r="http://schemas.openxmlformats.org/officeDocument/2006/relationships" xmlns:p="http://schemas.openxmlformats.org/presentationml/2006/main">
  <p:tag name="PA" val="v5.2.9"/>
</p:tagLst>
</file>

<file path=ppt/tags/tag469.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70.xml><?xml version="1.0" encoding="utf-8"?>
<p:tagLst xmlns:a="http://schemas.openxmlformats.org/drawingml/2006/main" xmlns:r="http://schemas.openxmlformats.org/officeDocument/2006/relationships" xmlns:p="http://schemas.openxmlformats.org/presentationml/2006/main">
  <p:tag name="PA" val="v5.2.9"/>
</p:tagLst>
</file>

<file path=ppt/tags/tag471.xml><?xml version="1.0" encoding="utf-8"?>
<p:tagLst xmlns:a="http://schemas.openxmlformats.org/drawingml/2006/main" xmlns:r="http://schemas.openxmlformats.org/officeDocument/2006/relationships" xmlns:p="http://schemas.openxmlformats.org/presentationml/2006/main">
  <p:tag name="PA" val="v5.2.9"/>
</p:tagLst>
</file>

<file path=ppt/tags/tag472.xml><?xml version="1.0" encoding="utf-8"?>
<p:tagLst xmlns:a="http://schemas.openxmlformats.org/drawingml/2006/main" xmlns:r="http://schemas.openxmlformats.org/officeDocument/2006/relationships" xmlns:p="http://schemas.openxmlformats.org/presentationml/2006/main">
  <p:tag name="PA" val="v5.2.9"/>
</p:tagLst>
</file>

<file path=ppt/tags/tag473.xml><?xml version="1.0" encoding="utf-8"?>
<p:tagLst xmlns:a="http://schemas.openxmlformats.org/drawingml/2006/main" xmlns:r="http://schemas.openxmlformats.org/officeDocument/2006/relationships" xmlns:p="http://schemas.openxmlformats.org/presentationml/2006/main">
  <p:tag name="PA" val="v5.2.9"/>
</p:tagLst>
</file>

<file path=ppt/tags/tag474.xml><?xml version="1.0" encoding="utf-8"?>
<p:tagLst xmlns:a="http://schemas.openxmlformats.org/drawingml/2006/main" xmlns:r="http://schemas.openxmlformats.org/officeDocument/2006/relationships" xmlns:p="http://schemas.openxmlformats.org/presentationml/2006/main">
  <p:tag name="PA" val="v5.2.9"/>
</p:tagLst>
</file>

<file path=ppt/tags/tag475.xml><?xml version="1.0" encoding="utf-8"?>
<p:tagLst xmlns:a="http://schemas.openxmlformats.org/drawingml/2006/main" xmlns:r="http://schemas.openxmlformats.org/officeDocument/2006/relationships" xmlns:p="http://schemas.openxmlformats.org/presentationml/2006/main">
  <p:tag name="PA" val="v5.2.9"/>
</p:tagLst>
</file>

<file path=ppt/tags/tag476.xml><?xml version="1.0" encoding="utf-8"?>
<p:tagLst xmlns:a="http://schemas.openxmlformats.org/drawingml/2006/main" xmlns:r="http://schemas.openxmlformats.org/officeDocument/2006/relationships" xmlns:p="http://schemas.openxmlformats.org/presentationml/2006/main">
  <p:tag name="PA" val="v5.2.9"/>
</p:tagLst>
</file>

<file path=ppt/tags/tag477.xml><?xml version="1.0" encoding="utf-8"?>
<p:tagLst xmlns:a="http://schemas.openxmlformats.org/drawingml/2006/main" xmlns:r="http://schemas.openxmlformats.org/officeDocument/2006/relationships" xmlns:p="http://schemas.openxmlformats.org/presentationml/2006/main">
  <p:tag name="PA" val="v5.2.9"/>
</p:tagLst>
</file>

<file path=ppt/tags/tag478.xml><?xml version="1.0" encoding="utf-8"?>
<p:tagLst xmlns:a="http://schemas.openxmlformats.org/drawingml/2006/main" xmlns:r="http://schemas.openxmlformats.org/officeDocument/2006/relationships" xmlns:p="http://schemas.openxmlformats.org/presentationml/2006/main">
  <p:tag name="PA" val="v5.2.9"/>
</p:tagLst>
</file>

<file path=ppt/tags/tag479.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80.xml><?xml version="1.0" encoding="utf-8"?>
<p:tagLst xmlns:a="http://schemas.openxmlformats.org/drawingml/2006/main" xmlns:r="http://schemas.openxmlformats.org/officeDocument/2006/relationships" xmlns:p="http://schemas.openxmlformats.org/presentationml/2006/main">
  <p:tag name="PA" val="v5.2.9"/>
</p:tagLst>
</file>

<file path=ppt/tags/tag481.xml><?xml version="1.0" encoding="utf-8"?>
<p:tagLst xmlns:a="http://schemas.openxmlformats.org/drawingml/2006/main" xmlns:r="http://schemas.openxmlformats.org/officeDocument/2006/relationships" xmlns:p="http://schemas.openxmlformats.org/presentationml/2006/main">
  <p:tag name="PA" val="v5.2.9"/>
</p:tagLst>
</file>

<file path=ppt/tags/tag482.xml><?xml version="1.0" encoding="utf-8"?>
<p:tagLst xmlns:a="http://schemas.openxmlformats.org/drawingml/2006/main" xmlns:r="http://schemas.openxmlformats.org/officeDocument/2006/relationships" xmlns:p="http://schemas.openxmlformats.org/presentationml/2006/main">
  <p:tag name="PA" val="v5.2.9"/>
</p:tagLst>
</file>

<file path=ppt/tags/tag483.xml><?xml version="1.0" encoding="utf-8"?>
<p:tagLst xmlns:a="http://schemas.openxmlformats.org/drawingml/2006/main" xmlns:r="http://schemas.openxmlformats.org/officeDocument/2006/relationships" xmlns:p="http://schemas.openxmlformats.org/presentationml/2006/main">
  <p:tag name="PA" val="v5.2.9"/>
</p:tagLst>
</file>

<file path=ppt/tags/tag484.xml><?xml version="1.0" encoding="utf-8"?>
<p:tagLst xmlns:a="http://schemas.openxmlformats.org/drawingml/2006/main" xmlns:r="http://schemas.openxmlformats.org/officeDocument/2006/relationships" xmlns:p="http://schemas.openxmlformats.org/presentationml/2006/main">
  <p:tag name="PA" val="v5.2.9"/>
</p:tagLst>
</file>

<file path=ppt/tags/tag485.xml><?xml version="1.0" encoding="utf-8"?>
<p:tagLst xmlns:a="http://schemas.openxmlformats.org/drawingml/2006/main" xmlns:r="http://schemas.openxmlformats.org/officeDocument/2006/relationships" xmlns:p="http://schemas.openxmlformats.org/presentationml/2006/main">
  <p:tag name="PA" val="v5.2.9"/>
</p:tagLst>
</file>

<file path=ppt/tags/tag486.xml><?xml version="1.0" encoding="utf-8"?>
<p:tagLst xmlns:a="http://schemas.openxmlformats.org/drawingml/2006/main" xmlns:r="http://schemas.openxmlformats.org/officeDocument/2006/relationships" xmlns:p="http://schemas.openxmlformats.org/presentationml/2006/main">
  <p:tag name="PA" val="v5.2.9"/>
</p:tagLst>
</file>

<file path=ppt/tags/tag487.xml><?xml version="1.0" encoding="utf-8"?>
<p:tagLst xmlns:a="http://schemas.openxmlformats.org/drawingml/2006/main" xmlns:r="http://schemas.openxmlformats.org/officeDocument/2006/relationships" xmlns:p="http://schemas.openxmlformats.org/presentationml/2006/main">
  <p:tag name="PA" val="v5.2.9"/>
</p:tagLst>
</file>

<file path=ppt/tags/tag488.xml><?xml version="1.0" encoding="utf-8"?>
<p:tagLst xmlns:a="http://schemas.openxmlformats.org/drawingml/2006/main" xmlns:r="http://schemas.openxmlformats.org/officeDocument/2006/relationships" xmlns:p="http://schemas.openxmlformats.org/presentationml/2006/main">
  <p:tag name="PA" val="v5.2.9"/>
</p:tagLst>
</file>

<file path=ppt/tags/tag489.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490.xml><?xml version="1.0" encoding="utf-8"?>
<p:tagLst xmlns:a="http://schemas.openxmlformats.org/drawingml/2006/main" xmlns:r="http://schemas.openxmlformats.org/officeDocument/2006/relationships" xmlns:p="http://schemas.openxmlformats.org/presentationml/2006/main">
  <p:tag name="PA" val="v5.2.9"/>
</p:tagLst>
</file>

<file path=ppt/tags/tag491.xml><?xml version="1.0" encoding="utf-8"?>
<p:tagLst xmlns:a="http://schemas.openxmlformats.org/drawingml/2006/main" xmlns:r="http://schemas.openxmlformats.org/officeDocument/2006/relationships" xmlns:p="http://schemas.openxmlformats.org/presentationml/2006/main">
  <p:tag name="PA" val="v5.2.9"/>
</p:tagLst>
</file>

<file path=ppt/tags/tag492.xml><?xml version="1.0" encoding="utf-8"?>
<p:tagLst xmlns:a="http://schemas.openxmlformats.org/drawingml/2006/main" xmlns:r="http://schemas.openxmlformats.org/officeDocument/2006/relationships" xmlns:p="http://schemas.openxmlformats.org/presentationml/2006/main">
  <p:tag name="PA" val="v5.2.9"/>
</p:tagLst>
</file>

<file path=ppt/tags/tag493.xml><?xml version="1.0" encoding="utf-8"?>
<p:tagLst xmlns:a="http://schemas.openxmlformats.org/drawingml/2006/main" xmlns:r="http://schemas.openxmlformats.org/officeDocument/2006/relationships" xmlns:p="http://schemas.openxmlformats.org/presentationml/2006/main">
  <p:tag name="PA" val="v5.2.9"/>
</p:tagLst>
</file>

<file path=ppt/tags/tag494.xml><?xml version="1.0" encoding="utf-8"?>
<p:tagLst xmlns:a="http://schemas.openxmlformats.org/drawingml/2006/main" xmlns:r="http://schemas.openxmlformats.org/officeDocument/2006/relationships" xmlns:p="http://schemas.openxmlformats.org/presentationml/2006/main">
  <p:tag name="PA" val="v5.2.9"/>
</p:tagLst>
</file>

<file path=ppt/tags/tag495.xml><?xml version="1.0" encoding="utf-8"?>
<p:tagLst xmlns:a="http://schemas.openxmlformats.org/drawingml/2006/main" xmlns:r="http://schemas.openxmlformats.org/officeDocument/2006/relationships" xmlns:p="http://schemas.openxmlformats.org/presentationml/2006/main">
  <p:tag name="PA" val="v5.2.9"/>
</p:tagLst>
</file>

<file path=ppt/tags/tag496.xml><?xml version="1.0" encoding="utf-8"?>
<p:tagLst xmlns:a="http://schemas.openxmlformats.org/drawingml/2006/main" xmlns:r="http://schemas.openxmlformats.org/officeDocument/2006/relationships" xmlns:p="http://schemas.openxmlformats.org/presentationml/2006/main">
  <p:tag name="PA" val="v5.2.9"/>
</p:tagLst>
</file>

<file path=ppt/tags/tag497.xml><?xml version="1.0" encoding="utf-8"?>
<p:tagLst xmlns:a="http://schemas.openxmlformats.org/drawingml/2006/main" xmlns:r="http://schemas.openxmlformats.org/officeDocument/2006/relationships" xmlns:p="http://schemas.openxmlformats.org/presentationml/2006/main">
  <p:tag name="PA" val="v5.2.9"/>
</p:tagLst>
</file>

<file path=ppt/tags/tag498.xml><?xml version="1.0" encoding="utf-8"?>
<p:tagLst xmlns:a="http://schemas.openxmlformats.org/drawingml/2006/main" xmlns:r="http://schemas.openxmlformats.org/officeDocument/2006/relationships" xmlns:p="http://schemas.openxmlformats.org/presentationml/2006/main">
  <p:tag name="PA" val="v5.2.9"/>
</p:tagLst>
</file>

<file path=ppt/tags/tag49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00.xml><?xml version="1.0" encoding="utf-8"?>
<p:tagLst xmlns:a="http://schemas.openxmlformats.org/drawingml/2006/main" xmlns:r="http://schemas.openxmlformats.org/officeDocument/2006/relationships" xmlns:p="http://schemas.openxmlformats.org/presentationml/2006/main">
  <p:tag name="PA" val="v5.2.9"/>
</p:tagLst>
</file>

<file path=ppt/tags/tag501.xml><?xml version="1.0" encoding="utf-8"?>
<p:tagLst xmlns:a="http://schemas.openxmlformats.org/drawingml/2006/main" xmlns:r="http://schemas.openxmlformats.org/officeDocument/2006/relationships" xmlns:p="http://schemas.openxmlformats.org/presentationml/2006/main">
  <p:tag name="PA" val="v5.2.9"/>
</p:tagLst>
</file>

<file path=ppt/tags/tag502.xml><?xml version="1.0" encoding="utf-8"?>
<p:tagLst xmlns:a="http://schemas.openxmlformats.org/drawingml/2006/main" xmlns:r="http://schemas.openxmlformats.org/officeDocument/2006/relationships" xmlns:p="http://schemas.openxmlformats.org/presentationml/2006/main">
  <p:tag name="PA" val="v5.2.9"/>
</p:tagLst>
</file>

<file path=ppt/tags/tag503.xml><?xml version="1.0" encoding="utf-8"?>
<p:tagLst xmlns:a="http://schemas.openxmlformats.org/drawingml/2006/main" xmlns:r="http://schemas.openxmlformats.org/officeDocument/2006/relationships" xmlns:p="http://schemas.openxmlformats.org/presentationml/2006/main">
  <p:tag name="PA" val="v5.2.9"/>
</p:tagLst>
</file>

<file path=ppt/tags/tag504.xml><?xml version="1.0" encoding="utf-8"?>
<p:tagLst xmlns:a="http://schemas.openxmlformats.org/drawingml/2006/main" xmlns:r="http://schemas.openxmlformats.org/officeDocument/2006/relationships" xmlns:p="http://schemas.openxmlformats.org/presentationml/2006/main">
  <p:tag name="PA" val="v5.2.9"/>
</p:tagLst>
</file>

<file path=ppt/tags/tag505.xml><?xml version="1.0" encoding="utf-8"?>
<p:tagLst xmlns:a="http://schemas.openxmlformats.org/drawingml/2006/main" xmlns:r="http://schemas.openxmlformats.org/officeDocument/2006/relationships" xmlns:p="http://schemas.openxmlformats.org/presentationml/2006/main">
  <p:tag name="PA" val="v5.2.9"/>
</p:tagLst>
</file>

<file path=ppt/tags/tag506.xml><?xml version="1.0" encoding="utf-8"?>
<p:tagLst xmlns:a="http://schemas.openxmlformats.org/drawingml/2006/main" xmlns:r="http://schemas.openxmlformats.org/officeDocument/2006/relationships" xmlns:p="http://schemas.openxmlformats.org/presentationml/2006/main">
  <p:tag name="PA" val="v5.2.9"/>
</p:tagLst>
</file>

<file path=ppt/tags/tag507.xml><?xml version="1.0" encoding="utf-8"?>
<p:tagLst xmlns:a="http://schemas.openxmlformats.org/drawingml/2006/main" xmlns:r="http://schemas.openxmlformats.org/officeDocument/2006/relationships" xmlns:p="http://schemas.openxmlformats.org/presentationml/2006/main">
  <p:tag name="PA" val="v5.2.9"/>
</p:tagLst>
</file>

<file path=ppt/tags/tag508.xml><?xml version="1.0" encoding="utf-8"?>
<p:tagLst xmlns:a="http://schemas.openxmlformats.org/drawingml/2006/main" xmlns:r="http://schemas.openxmlformats.org/officeDocument/2006/relationships" xmlns:p="http://schemas.openxmlformats.org/presentationml/2006/main">
  <p:tag name="PA" val="v5.2.9"/>
</p:tagLst>
</file>

<file path=ppt/tags/tag509.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10.xml><?xml version="1.0" encoding="utf-8"?>
<p:tagLst xmlns:a="http://schemas.openxmlformats.org/drawingml/2006/main" xmlns:r="http://schemas.openxmlformats.org/officeDocument/2006/relationships" xmlns:p="http://schemas.openxmlformats.org/presentationml/2006/main">
  <p:tag name="PA" val="v5.2.9"/>
</p:tagLst>
</file>

<file path=ppt/tags/tag511.xml><?xml version="1.0" encoding="utf-8"?>
<p:tagLst xmlns:a="http://schemas.openxmlformats.org/drawingml/2006/main" xmlns:r="http://schemas.openxmlformats.org/officeDocument/2006/relationships" xmlns:p="http://schemas.openxmlformats.org/presentationml/2006/main">
  <p:tag name="PA" val="v5.2.9"/>
</p:tagLst>
</file>

<file path=ppt/tags/tag512.xml><?xml version="1.0" encoding="utf-8"?>
<p:tagLst xmlns:a="http://schemas.openxmlformats.org/drawingml/2006/main" xmlns:r="http://schemas.openxmlformats.org/officeDocument/2006/relationships" xmlns:p="http://schemas.openxmlformats.org/presentationml/2006/main">
  <p:tag name="PA" val="v5.2.9"/>
</p:tagLst>
</file>

<file path=ppt/tags/tag513.xml><?xml version="1.0" encoding="utf-8"?>
<p:tagLst xmlns:a="http://schemas.openxmlformats.org/drawingml/2006/main" xmlns:r="http://schemas.openxmlformats.org/officeDocument/2006/relationships" xmlns:p="http://schemas.openxmlformats.org/presentationml/2006/main">
  <p:tag name="PA" val="v5.2.9"/>
</p:tagLst>
</file>

<file path=ppt/tags/tag514.xml><?xml version="1.0" encoding="utf-8"?>
<p:tagLst xmlns:a="http://schemas.openxmlformats.org/drawingml/2006/main" xmlns:r="http://schemas.openxmlformats.org/officeDocument/2006/relationships" xmlns:p="http://schemas.openxmlformats.org/presentationml/2006/main">
  <p:tag name="PA" val="v5.2.9"/>
</p:tagLst>
</file>

<file path=ppt/tags/tag515.xml><?xml version="1.0" encoding="utf-8"?>
<p:tagLst xmlns:a="http://schemas.openxmlformats.org/drawingml/2006/main" xmlns:r="http://schemas.openxmlformats.org/officeDocument/2006/relationships" xmlns:p="http://schemas.openxmlformats.org/presentationml/2006/main">
  <p:tag name="PA" val="v5.2.9"/>
</p:tagLst>
</file>

<file path=ppt/tags/tag516.xml><?xml version="1.0" encoding="utf-8"?>
<p:tagLst xmlns:a="http://schemas.openxmlformats.org/drawingml/2006/main" xmlns:r="http://schemas.openxmlformats.org/officeDocument/2006/relationships" xmlns:p="http://schemas.openxmlformats.org/presentationml/2006/main">
  <p:tag name="PA" val="v5.2.9"/>
</p:tagLst>
</file>

<file path=ppt/tags/tag517.xml><?xml version="1.0" encoding="utf-8"?>
<p:tagLst xmlns:a="http://schemas.openxmlformats.org/drawingml/2006/main" xmlns:r="http://schemas.openxmlformats.org/officeDocument/2006/relationships" xmlns:p="http://schemas.openxmlformats.org/presentationml/2006/main">
  <p:tag name="PA" val="v5.2.9"/>
</p:tagLst>
</file>

<file path=ppt/tags/tag518.xml><?xml version="1.0" encoding="utf-8"?>
<p:tagLst xmlns:a="http://schemas.openxmlformats.org/drawingml/2006/main" xmlns:r="http://schemas.openxmlformats.org/officeDocument/2006/relationships" xmlns:p="http://schemas.openxmlformats.org/presentationml/2006/main">
  <p:tag name="PA" val="v5.2.9"/>
</p:tagLst>
</file>

<file path=ppt/tags/tag519.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20.xml><?xml version="1.0" encoding="utf-8"?>
<p:tagLst xmlns:a="http://schemas.openxmlformats.org/drawingml/2006/main" xmlns:r="http://schemas.openxmlformats.org/officeDocument/2006/relationships" xmlns:p="http://schemas.openxmlformats.org/presentationml/2006/main">
  <p:tag name="PA" val="v5.2.9"/>
</p:tagLst>
</file>

<file path=ppt/tags/tag521.xml><?xml version="1.0" encoding="utf-8"?>
<p:tagLst xmlns:a="http://schemas.openxmlformats.org/drawingml/2006/main" xmlns:r="http://schemas.openxmlformats.org/officeDocument/2006/relationships" xmlns:p="http://schemas.openxmlformats.org/presentationml/2006/main">
  <p:tag name="PA" val="v5.2.9"/>
</p:tagLst>
</file>

<file path=ppt/tags/tag522.xml><?xml version="1.0" encoding="utf-8"?>
<p:tagLst xmlns:a="http://schemas.openxmlformats.org/drawingml/2006/main" xmlns:r="http://schemas.openxmlformats.org/officeDocument/2006/relationships" xmlns:p="http://schemas.openxmlformats.org/presentationml/2006/main">
  <p:tag name="PA" val="v5.2.9"/>
</p:tagLst>
</file>

<file path=ppt/tags/tag523.xml><?xml version="1.0" encoding="utf-8"?>
<p:tagLst xmlns:a="http://schemas.openxmlformats.org/drawingml/2006/main" xmlns:r="http://schemas.openxmlformats.org/officeDocument/2006/relationships" xmlns:p="http://schemas.openxmlformats.org/presentationml/2006/main">
  <p:tag name="PA" val="v5.2.9"/>
</p:tagLst>
</file>

<file path=ppt/tags/tag524.xml><?xml version="1.0" encoding="utf-8"?>
<p:tagLst xmlns:a="http://schemas.openxmlformats.org/drawingml/2006/main" xmlns:r="http://schemas.openxmlformats.org/officeDocument/2006/relationships" xmlns:p="http://schemas.openxmlformats.org/presentationml/2006/main">
  <p:tag name="PA" val="v5.2.9"/>
</p:tagLst>
</file>

<file path=ppt/tags/tag525.xml><?xml version="1.0" encoding="utf-8"?>
<p:tagLst xmlns:a="http://schemas.openxmlformats.org/drawingml/2006/main" xmlns:r="http://schemas.openxmlformats.org/officeDocument/2006/relationships" xmlns:p="http://schemas.openxmlformats.org/presentationml/2006/main">
  <p:tag name="PA" val="v5.2.9"/>
</p:tagLst>
</file>

<file path=ppt/tags/tag526.xml><?xml version="1.0" encoding="utf-8"?>
<p:tagLst xmlns:a="http://schemas.openxmlformats.org/drawingml/2006/main" xmlns:r="http://schemas.openxmlformats.org/officeDocument/2006/relationships" xmlns:p="http://schemas.openxmlformats.org/presentationml/2006/main">
  <p:tag name="PA" val="v5.2.9"/>
</p:tagLst>
</file>

<file path=ppt/tags/tag527.xml><?xml version="1.0" encoding="utf-8"?>
<p:tagLst xmlns:a="http://schemas.openxmlformats.org/drawingml/2006/main" xmlns:r="http://schemas.openxmlformats.org/officeDocument/2006/relationships" xmlns:p="http://schemas.openxmlformats.org/presentationml/2006/main">
  <p:tag name="PA" val="v5.2.9"/>
</p:tagLst>
</file>

<file path=ppt/tags/tag528.xml><?xml version="1.0" encoding="utf-8"?>
<p:tagLst xmlns:a="http://schemas.openxmlformats.org/drawingml/2006/main" xmlns:r="http://schemas.openxmlformats.org/officeDocument/2006/relationships" xmlns:p="http://schemas.openxmlformats.org/presentationml/2006/main">
  <p:tag name="PA" val="v5.2.9"/>
</p:tagLst>
</file>

<file path=ppt/tags/tag529.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30.xml><?xml version="1.0" encoding="utf-8"?>
<p:tagLst xmlns:a="http://schemas.openxmlformats.org/drawingml/2006/main" xmlns:r="http://schemas.openxmlformats.org/officeDocument/2006/relationships" xmlns:p="http://schemas.openxmlformats.org/presentationml/2006/main">
  <p:tag name="PA" val="v5.2.9"/>
</p:tagLst>
</file>

<file path=ppt/tags/tag531.xml><?xml version="1.0" encoding="utf-8"?>
<p:tagLst xmlns:a="http://schemas.openxmlformats.org/drawingml/2006/main" xmlns:r="http://schemas.openxmlformats.org/officeDocument/2006/relationships" xmlns:p="http://schemas.openxmlformats.org/presentationml/2006/main">
  <p:tag name="PA" val="v5.2.9"/>
</p:tagLst>
</file>

<file path=ppt/tags/tag532.xml><?xml version="1.0" encoding="utf-8"?>
<p:tagLst xmlns:a="http://schemas.openxmlformats.org/drawingml/2006/main" xmlns:r="http://schemas.openxmlformats.org/officeDocument/2006/relationships" xmlns:p="http://schemas.openxmlformats.org/presentationml/2006/main">
  <p:tag name="PA" val="v5.2.9"/>
</p:tagLst>
</file>

<file path=ppt/tags/tag533.xml><?xml version="1.0" encoding="utf-8"?>
<p:tagLst xmlns:a="http://schemas.openxmlformats.org/drawingml/2006/main" xmlns:r="http://schemas.openxmlformats.org/officeDocument/2006/relationships" xmlns:p="http://schemas.openxmlformats.org/presentationml/2006/main">
  <p:tag name="PA" val="v5.2.9"/>
</p:tagLst>
</file>

<file path=ppt/tags/tag534.xml><?xml version="1.0" encoding="utf-8"?>
<p:tagLst xmlns:a="http://schemas.openxmlformats.org/drawingml/2006/main" xmlns:r="http://schemas.openxmlformats.org/officeDocument/2006/relationships" xmlns:p="http://schemas.openxmlformats.org/presentationml/2006/main">
  <p:tag name="PA" val="v5.2.9"/>
</p:tagLst>
</file>

<file path=ppt/tags/tag535.xml><?xml version="1.0" encoding="utf-8"?>
<p:tagLst xmlns:a="http://schemas.openxmlformats.org/drawingml/2006/main" xmlns:r="http://schemas.openxmlformats.org/officeDocument/2006/relationships" xmlns:p="http://schemas.openxmlformats.org/presentationml/2006/main">
  <p:tag name="PA" val="v5.2.9"/>
</p:tagLst>
</file>

<file path=ppt/tags/tag536.xml><?xml version="1.0" encoding="utf-8"?>
<p:tagLst xmlns:a="http://schemas.openxmlformats.org/drawingml/2006/main" xmlns:r="http://schemas.openxmlformats.org/officeDocument/2006/relationships" xmlns:p="http://schemas.openxmlformats.org/presentationml/2006/main">
  <p:tag name="PA" val="v5.2.9"/>
</p:tagLst>
</file>

<file path=ppt/tags/tag537.xml><?xml version="1.0" encoding="utf-8"?>
<p:tagLst xmlns:a="http://schemas.openxmlformats.org/drawingml/2006/main" xmlns:r="http://schemas.openxmlformats.org/officeDocument/2006/relationships" xmlns:p="http://schemas.openxmlformats.org/presentationml/2006/main">
  <p:tag name="PA" val="v5.2.9"/>
</p:tagLst>
</file>

<file path=ppt/tags/tag538.xml><?xml version="1.0" encoding="utf-8"?>
<p:tagLst xmlns:a="http://schemas.openxmlformats.org/drawingml/2006/main" xmlns:r="http://schemas.openxmlformats.org/officeDocument/2006/relationships" xmlns:p="http://schemas.openxmlformats.org/presentationml/2006/main">
  <p:tag name="PA" val="v5.2.9"/>
</p:tagLst>
</file>

<file path=ppt/tags/tag539.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40.xml><?xml version="1.0" encoding="utf-8"?>
<p:tagLst xmlns:a="http://schemas.openxmlformats.org/drawingml/2006/main" xmlns:r="http://schemas.openxmlformats.org/officeDocument/2006/relationships" xmlns:p="http://schemas.openxmlformats.org/presentationml/2006/main">
  <p:tag name="PA" val="v5.2.9"/>
</p:tagLst>
</file>

<file path=ppt/tags/tag541.xml><?xml version="1.0" encoding="utf-8"?>
<p:tagLst xmlns:a="http://schemas.openxmlformats.org/drawingml/2006/main" xmlns:r="http://schemas.openxmlformats.org/officeDocument/2006/relationships" xmlns:p="http://schemas.openxmlformats.org/presentationml/2006/main">
  <p:tag name="PA" val="v5.2.9"/>
</p:tagLst>
</file>

<file path=ppt/tags/tag542.xml><?xml version="1.0" encoding="utf-8"?>
<p:tagLst xmlns:a="http://schemas.openxmlformats.org/drawingml/2006/main" xmlns:r="http://schemas.openxmlformats.org/officeDocument/2006/relationships" xmlns:p="http://schemas.openxmlformats.org/presentationml/2006/main">
  <p:tag name="PA" val="v5.2.9"/>
</p:tagLst>
</file>

<file path=ppt/tags/tag543.xml><?xml version="1.0" encoding="utf-8"?>
<p:tagLst xmlns:a="http://schemas.openxmlformats.org/drawingml/2006/main" xmlns:r="http://schemas.openxmlformats.org/officeDocument/2006/relationships" xmlns:p="http://schemas.openxmlformats.org/presentationml/2006/main">
  <p:tag name="PA" val="v5.2.9"/>
</p:tagLst>
</file>

<file path=ppt/tags/tag544.xml><?xml version="1.0" encoding="utf-8"?>
<p:tagLst xmlns:a="http://schemas.openxmlformats.org/drawingml/2006/main" xmlns:r="http://schemas.openxmlformats.org/officeDocument/2006/relationships" xmlns:p="http://schemas.openxmlformats.org/presentationml/2006/main">
  <p:tag name="PA" val="v5.2.9"/>
</p:tagLst>
</file>

<file path=ppt/tags/tag545.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fontScheme name="xsku3q4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主题39" id="{A77F5AE3-5D4C-4521-B19A-9F01185C5F63}" vid="{C0B4CFDB-BFBF-42F3-AC4E-9CD0D29DC652}"/>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0.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1.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2.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3.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4.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5.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6.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7.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8.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19.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0.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1.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2.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3.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4.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5.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6.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7.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8.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29.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0.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1.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2.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3.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4.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5.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6.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7.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8.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39.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4.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5.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6.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7.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8.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ppt/theme/themeOverride9.xml><?xml version="1.0" encoding="utf-8"?>
<a:themeOverride xmlns:a="http://schemas.openxmlformats.org/drawingml/2006/main">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主题42</Template>
  <TotalTime>159</TotalTime>
  <Words>3539</Words>
  <Application>Microsoft Office PowerPoint</Application>
  <PresentationFormat>宽屏</PresentationFormat>
  <Paragraphs>494</Paragraphs>
  <Slides>41</Slides>
  <Notes>41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41</vt:i4>
      </vt:variant>
    </vt:vector>
  </HeadingPairs>
  <TitlesOfParts>
    <vt:vector size="52" baseType="lpstr">
      <vt:lpstr>Bellota</vt:lpstr>
      <vt:lpstr>Didact Gothic</vt:lpstr>
      <vt:lpstr>Slackey</vt: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18</cp:revision>
  <dcterms:created xsi:type="dcterms:W3CDTF">2021-07-30T13:48:34Z</dcterms:created>
  <dcterms:modified xsi:type="dcterms:W3CDTF">2023-04-17T04:47:31Z</dcterms:modified>
</cp:coreProperties>
</file>