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59" r:id="rId2"/>
  </p:sldMasterIdLst>
  <p:notesMasterIdLst>
    <p:notesMasterId r:id="rId28"/>
  </p:notesMasterIdLst>
  <p:sldIdLst>
    <p:sldId id="256" r:id="rId3"/>
    <p:sldId id="257" r:id="rId4"/>
    <p:sldId id="370" r:id="rId5"/>
    <p:sldId id="371" r:id="rId6"/>
    <p:sldId id="376" r:id="rId7"/>
    <p:sldId id="377" r:id="rId8"/>
    <p:sldId id="378" r:id="rId9"/>
    <p:sldId id="390" r:id="rId10"/>
    <p:sldId id="372" r:id="rId11"/>
    <p:sldId id="379" r:id="rId12"/>
    <p:sldId id="380" r:id="rId13"/>
    <p:sldId id="381" r:id="rId14"/>
    <p:sldId id="391" r:id="rId15"/>
    <p:sldId id="373" r:id="rId16"/>
    <p:sldId id="382" r:id="rId17"/>
    <p:sldId id="383" r:id="rId18"/>
    <p:sldId id="392" r:id="rId19"/>
    <p:sldId id="393" r:id="rId20"/>
    <p:sldId id="374" r:id="rId21"/>
    <p:sldId id="384" r:id="rId22"/>
    <p:sldId id="385" r:id="rId23"/>
    <p:sldId id="375" r:id="rId24"/>
    <p:sldId id="387" r:id="rId25"/>
    <p:sldId id="388" r:id="rId26"/>
    <p:sldId id="395"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875F8"/>
    <a:srgbClr val="0663D4"/>
    <a:srgbClr val="81B8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8" d="100"/>
          <a:sy n="108" d="100"/>
        </p:scale>
        <p:origin x="678" y="114"/>
      </p:cViewPr>
      <p:guideLst>
        <p:guide orient="horz" pos="2160"/>
        <p:guide pos="3840"/>
      </p:guideLst>
    </p:cSldViewPr>
  </p:slideViewPr>
  <p:notesTextViewPr>
    <p:cViewPr>
      <p:scale>
        <a:sx n="1" d="1"/>
        <a:sy n="1" d="1"/>
      </p:scale>
      <p:origin x="0" y="0"/>
    </p:cViewPr>
  </p:notesTextViewPr>
  <p:notesViewPr>
    <p:cSldViewPr snapToGrid="0" showGuides="1">
      <p:cViewPr varScale="1">
        <p:scale>
          <a:sx n="84" d="100"/>
          <a:sy n="84" d="100"/>
        </p:scale>
        <p:origin x="348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90669-C28C-42DA-AAF1-842E49B1767D}"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9A82BB-2AD9-402C-A738-8BED77C45FC6}" type="slidenum">
              <a:rPr lang="zh-CN" altLang="en-US" smtClean="0"/>
              <a:t>‹#›</a:t>
            </a:fld>
            <a:endParaRPr lang="zh-CN" altLang="en-US"/>
          </a:p>
        </p:txBody>
      </p:sp>
    </p:spTree>
    <p:extLst>
      <p:ext uri="{BB962C8B-B14F-4D97-AF65-F5344CB8AC3E}">
        <p14:creationId xmlns:p14="http://schemas.microsoft.com/office/powerpoint/2010/main" val="172026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79A82BB-2AD9-402C-A738-8BED77C45FC6}" type="slidenum">
              <a:rPr lang="zh-CN" altLang="en-US" smtClean="0"/>
              <a:t>12</a:t>
            </a:fld>
            <a:endParaRPr lang="zh-CN" altLang="en-US"/>
          </a:p>
        </p:txBody>
      </p:sp>
    </p:spTree>
    <p:extLst>
      <p:ext uri="{BB962C8B-B14F-4D97-AF65-F5344CB8AC3E}">
        <p14:creationId xmlns:p14="http://schemas.microsoft.com/office/powerpoint/2010/main" val="1672687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620689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79682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404113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530821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98379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290205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75966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037559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32204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620253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42477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86678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1412404" y="672002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1055853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30B447F2-FD01-4FAD-8EA9-691DF7D661A4}"/>
              </a:ext>
            </a:extLst>
          </p:cNvPr>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矩形 8">
            <a:extLst>
              <a:ext uri="{FF2B5EF4-FFF2-40B4-BE49-F238E27FC236}">
                <a16:creationId xmlns:a16="http://schemas.microsoft.com/office/drawing/2014/main" id="{3C3D969B-E0DA-4FCB-BACD-9331B930A897}"/>
              </a:ext>
            </a:extLst>
          </p:cNvPr>
          <p:cNvSpPr/>
          <p:nvPr userDrawn="1"/>
        </p:nvSpPr>
        <p:spPr>
          <a:xfrm>
            <a:off x="273050" y="190500"/>
            <a:ext cx="11645900" cy="647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pic>
        <p:nvPicPr>
          <p:cNvPr id="10" name="图片 9">
            <a:extLst>
              <a:ext uri="{FF2B5EF4-FFF2-40B4-BE49-F238E27FC236}">
                <a16:creationId xmlns:a16="http://schemas.microsoft.com/office/drawing/2014/main" id="{06E4A62F-DD27-41C1-A48C-0DE1FF595A51}"/>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11862" y="55765"/>
            <a:ext cx="926388" cy="926388"/>
          </a:xfrm>
          <a:prstGeom prst="rect">
            <a:avLst/>
          </a:prstGeom>
        </p:spPr>
      </p:pic>
    </p:spTree>
    <p:extLst>
      <p:ext uri="{BB962C8B-B14F-4D97-AF65-F5344CB8AC3E}">
        <p14:creationId xmlns:p14="http://schemas.microsoft.com/office/powerpoint/2010/main" val="1352724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524264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02B98F27-7DCC-4016-AB6B-B0E08A516E0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6" name="文本框 55">
            <a:extLst>
              <a:ext uri="{FF2B5EF4-FFF2-40B4-BE49-F238E27FC236}">
                <a16:creationId xmlns:a16="http://schemas.microsoft.com/office/drawing/2014/main" id="{18ACC1DF-4416-4774-845A-2BE62E4C47FA}"/>
              </a:ext>
            </a:extLst>
          </p:cNvPr>
          <p:cNvSpPr txBox="1"/>
          <p:nvPr/>
        </p:nvSpPr>
        <p:spPr>
          <a:xfrm>
            <a:off x="2102203" y="1736579"/>
            <a:ext cx="1766175" cy="1785104"/>
          </a:xfrm>
          <a:prstGeom prst="rect">
            <a:avLst/>
          </a:prstGeom>
          <a:noFill/>
        </p:spPr>
        <p:txBody>
          <a:bodyPr wrap="square">
            <a:spAutoFit/>
          </a:bodyPr>
          <a:lstStyle/>
          <a:p>
            <a:pPr algn="ctr"/>
            <a:r>
              <a:rPr lang="zh-CN" altLang="en-US" sz="11000" b="1" kern="1000" spc="-300" dirty="0">
                <a:ln w="19050">
                  <a:solidFill>
                    <a:schemeClr val="bg1"/>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幼</a:t>
            </a:r>
            <a:endParaRPr lang="en-US" altLang="zh-CN" sz="11000" b="1" kern="1000" spc="-300" dirty="0">
              <a:ln w="19050">
                <a:solidFill>
                  <a:schemeClr val="bg1"/>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7" name="文本框 56">
            <a:extLst>
              <a:ext uri="{FF2B5EF4-FFF2-40B4-BE49-F238E27FC236}">
                <a16:creationId xmlns:a16="http://schemas.microsoft.com/office/drawing/2014/main" id="{BBB9C66E-2E29-4A6A-A136-C23C418E3B4C}"/>
              </a:ext>
            </a:extLst>
          </p:cNvPr>
          <p:cNvSpPr txBox="1"/>
          <p:nvPr/>
        </p:nvSpPr>
        <p:spPr>
          <a:xfrm>
            <a:off x="3082350" y="2036778"/>
            <a:ext cx="1766175" cy="1400383"/>
          </a:xfrm>
          <a:prstGeom prst="rect">
            <a:avLst/>
          </a:prstGeom>
          <a:noFill/>
        </p:spPr>
        <p:txBody>
          <a:bodyPr wrap="square">
            <a:spAutoFit/>
          </a:bodyPr>
          <a:lstStyle/>
          <a:p>
            <a:pPr algn="ctr"/>
            <a:r>
              <a:rPr lang="zh-CN" altLang="en-US" sz="8500" b="1" kern="1000" spc="-300" dirty="0">
                <a:ln w="19050">
                  <a:solidFill>
                    <a:schemeClr val="bg1"/>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儿</a:t>
            </a:r>
            <a:endParaRPr lang="en-US" altLang="zh-CN" sz="8500" b="1" kern="1000" spc="-300" dirty="0">
              <a:ln w="19050">
                <a:solidFill>
                  <a:schemeClr val="bg1"/>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8" name="文本框 57">
            <a:extLst>
              <a:ext uri="{FF2B5EF4-FFF2-40B4-BE49-F238E27FC236}">
                <a16:creationId xmlns:a16="http://schemas.microsoft.com/office/drawing/2014/main" id="{B6105B1B-E846-458D-B8D6-C66693B3A1B7}"/>
              </a:ext>
            </a:extLst>
          </p:cNvPr>
          <p:cNvSpPr txBox="1"/>
          <p:nvPr/>
        </p:nvSpPr>
        <p:spPr>
          <a:xfrm>
            <a:off x="3985538" y="1868280"/>
            <a:ext cx="1766175" cy="1692771"/>
          </a:xfrm>
          <a:prstGeom prst="rect">
            <a:avLst/>
          </a:prstGeom>
          <a:noFill/>
        </p:spPr>
        <p:txBody>
          <a:bodyPr wrap="square">
            <a:spAutoFit/>
          </a:bodyPr>
          <a:lstStyle/>
          <a:p>
            <a:pPr algn="ctr"/>
            <a:r>
              <a:rPr lang="zh-CN" altLang="en-US" sz="10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园</a:t>
            </a:r>
            <a:endParaRPr lang="en-US" altLang="zh-CN" sz="10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9" name="文本框 58">
            <a:extLst>
              <a:ext uri="{FF2B5EF4-FFF2-40B4-BE49-F238E27FC236}">
                <a16:creationId xmlns:a16="http://schemas.microsoft.com/office/drawing/2014/main" id="{18B76BF1-A837-4391-B0B9-8ED597D93C33}"/>
              </a:ext>
            </a:extLst>
          </p:cNvPr>
          <p:cNvSpPr txBox="1"/>
          <p:nvPr/>
        </p:nvSpPr>
        <p:spPr>
          <a:xfrm>
            <a:off x="5049967" y="1922344"/>
            <a:ext cx="1766175" cy="1631216"/>
          </a:xfrm>
          <a:prstGeom prst="rect">
            <a:avLst/>
          </a:prstGeom>
          <a:noFill/>
        </p:spPr>
        <p:txBody>
          <a:bodyPr wrap="square">
            <a:spAutoFit/>
          </a:bodyPr>
          <a:lstStyle/>
          <a:p>
            <a:pPr algn="ctr"/>
            <a:r>
              <a:rPr lang="zh-CN" altLang="en-US" sz="10000" b="1" kern="1000" spc="-300" dirty="0" smtClean="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工</a:t>
            </a:r>
            <a:endParaRPr lang="en-US" altLang="zh-CN" sz="10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0" name="文本框 59">
            <a:extLst>
              <a:ext uri="{FF2B5EF4-FFF2-40B4-BE49-F238E27FC236}">
                <a16:creationId xmlns:a16="http://schemas.microsoft.com/office/drawing/2014/main" id="{FD5D4ED4-FB85-4E0B-97CD-029D1445FF13}"/>
              </a:ext>
            </a:extLst>
          </p:cNvPr>
          <p:cNvSpPr txBox="1"/>
          <p:nvPr/>
        </p:nvSpPr>
        <p:spPr>
          <a:xfrm>
            <a:off x="6011525" y="1926141"/>
            <a:ext cx="1766175" cy="1477328"/>
          </a:xfrm>
          <a:prstGeom prst="rect">
            <a:avLst/>
          </a:prstGeom>
          <a:noFill/>
        </p:spPr>
        <p:txBody>
          <a:bodyPr wrap="square">
            <a:spAutoFit/>
          </a:bodyPr>
          <a:lstStyle/>
          <a:p>
            <a:pPr algn="ctr"/>
            <a:r>
              <a:rPr lang="zh-CN" altLang="en-US" sz="9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作</a:t>
            </a:r>
            <a:endParaRPr lang="en-US" altLang="zh-CN" sz="9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1" name="文本框 60">
            <a:extLst>
              <a:ext uri="{FF2B5EF4-FFF2-40B4-BE49-F238E27FC236}">
                <a16:creationId xmlns:a16="http://schemas.microsoft.com/office/drawing/2014/main" id="{387EA92F-852F-4705-8C4D-879AE9B68F7E}"/>
              </a:ext>
            </a:extLst>
          </p:cNvPr>
          <p:cNvSpPr txBox="1"/>
          <p:nvPr/>
        </p:nvSpPr>
        <p:spPr>
          <a:xfrm>
            <a:off x="7131905" y="1609354"/>
            <a:ext cx="1766175" cy="1938992"/>
          </a:xfrm>
          <a:prstGeom prst="rect">
            <a:avLst/>
          </a:prstGeom>
          <a:noFill/>
        </p:spPr>
        <p:txBody>
          <a:bodyPr wrap="square">
            <a:spAutoFit/>
          </a:bodyPr>
          <a:lstStyle/>
          <a:p>
            <a:pPr algn="ctr"/>
            <a:r>
              <a:rPr lang="zh-CN" altLang="en-US" sz="12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总</a:t>
            </a:r>
            <a:endParaRPr lang="en-US" altLang="zh-CN" sz="12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2" name="文本框 61">
            <a:extLst>
              <a:ext uri="{FF2B5EF4-FFF2-40B4-BE49-F238E27FC236}">
                <a16:creationId xmlns:a16="http://schemas.microsoft.com/office/drawing/2014/main" id="{C98F7DE9-FB5B-4D79-A32D-C01CBF4BF70E}"/>
              </a:ext>
            </a:extLst>
          </p:cNvPr>
          <p:cNvSpPr txBox="1"/>
          <p:nvPr/>
        </p:nvSpPr>
        <p:spPr>
          <a:xfrm>
            <a:off x="8408768" y="1722549"/>
            <a:ext cx="1766175" cy="1785104"/>
          </a:xfrm>
          <a:prstGeom prst="rect">
            <a:avLst/>
          </a:prstGeom>
          <a:noFill/>
        </p:spPr>
        <p:txBody>
          <a:bodyPr wrap="square">
            <a:spAutoFit/>
          </a:bodyPr>
          <a:lstStyle/>
          <a:p>
            <a:pPr algn="ctr"/>
            <a:r>
              <a:rPr lang="zh-CN" altLang="en-US" sz="11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结</a:t>
            </a:r>
            <a:endParaRPr lang="en-US" altLang="zh-CN" sz="11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70" name="文本框 69">
            <a:extLst>
              <a:ext uri="{FF2B5EF4-FFF2-40B4-BE49-F238E27FC236}">
                <a16:creationId xmlns:a16="http://schemas.microsoft.com/office/drawing/2014/main" id="{F502C429-E12C-45C2-8B59-E5BCE609DD83}"/>
              </a:ext>
            </a:extLst>
          </p:cNvPr>
          <p:cNvSpPr txBox="1"/>
          <p:nvPr/>
        </p:nvSpPr>
        <p:spPr>
          <a:xfrm>
            <a:off x="2698829" y="3690253"/>
            <a:ext cx="6831954" cy="400110"/>
          </a:xfrm>
          <a:prstGeom prst="rect">
            <a:avLst/>
          </a:prstGeom>
          <a:solidFill>
            <a:srgbClr val="338CF9"/>
          </a:solidFill>
        </p:spPr>
        <p:txBody>
          <a:bodyPr wrap="square">
            <a:spAutoFit/>
          </a:bodyPr>
          <a:lstStyle/>
          <a:p>
            <a:pPr algn="ctr"/>
            <a:r>
              <a:rPr lang="en-US" altLang="zh-CN" sz="2000" spc="600" dirty="0" smtClean="0">
                <a:solidFill>
                  <a:schemeClr val="bg1"/>
                </a:solidFill>
                <a:cs typeface="+mn-ea"/>
                <a:sym typeface="+mn-lt"/>
              </a:rPr>
              <a:t>20XX</a:t>
            </a:r>
            <a:r>
              <a:rPr lang="zh-CN" altLang="en-US" sz="2000" spc="600" dirty="0" smtClean="0">
                <a:solidFill>
                  <a:schemeClr val="bg1"/>
                </a:solidFill>
                <a:cs typeface="+mn-ea"/>
                <a:sym typeface="+mn-lt"/>
              </a:rPr>
              <a:t>年</a:t>
            </a:r>
            <a:r>
              <a:rPr lang="zh-CN" altLang="en-US" sz="2000" spc="600" dirty="0">
                <a:solidFill>
                  <a:schemeClr val="bg1"/>
                </a:solidFill>
                <a:cs typeface="+mn-ea"/>
                <a:sym typeface="+mn-lt"/>
              </a:rPr>
              <a:t>终工作总结幼儿园教育课</a:t>
            </a:r>
            <a:r>
              <a:rPr lang="zh-CN" altLang="en-US" sz="2000" spc="600" dirty="0" smtClean="0">
                <a:solidFill>
                  <a:schemeClr val="bg1"/>
                </a:solidFill>
                <a:cs typeface="+mn-ea"/>
                <a:sym typeface="+mn-lt"/>
              </a:rPr>
              <a:t>件</a:t>
            </a:r>
            <a:endParaRPr lang="en-US" altLang="zh-CN" sz="2000" spc="600" dirty="0">
              <a:solidFill>
                <a:schemeClr val="bg1"/>
              </a:solidFill>
              <a:cs typeface="+mn-ea"/>
              <a:sym typeface="+mn-lt"/>
            </a:endParaRPr>
          </a:p>
        </p:txBody>
      </p:sp>
      <p:sp>
        <p:nvSpPr>
          <p:cNvPr id="71" name="文本框 70">
            <a:extLst>
              <a:ext uri="{FF2B5EF4-FFF2-40B4-BE49-F238E27FC236}">
                <a16:creationId xmlns:a16="http://schemas.microsoft.com/office/drawing/2014/main" id="{94335B22-815F-471D-B3D2-4C7D5A306666}"/>
              </a:ext>
            </a:extLst>
          </p:cNvPr>
          <p:cNvSpPr txBox="1"/>
          <p:nvPr/>
        </p:nvSpPr>
        <p:spPr>
          <a:xfrm>
            <a:off x="3370634" y="4361363"/>
            <a:ext cx="5576362" cy="369332"/>
          </a:xfrm>
          <a:prstGeom prst="rect">
            <a:avLst/>
          </a:prstGeom>
          <a:noFill/>
        </p:spPr>
        <p:txBody>
          <a:bodyPr wrap="square" rtlCol="0">
            <a:spAutoFit/>
          </a:bodyPr>
          <a:lstStyle/>
          <a:p>
            <a:pPr algn="ctr"/>
            <a:r>
              <a:rPr lang="zh-CN" altLang="en-US" smtClean="0">
                <a:solidFill>
                  <a:srgbClr val="338CF9"/>
                </a:solidFill>
                <a:cs typeface="+mn-ea"/>
                <a:sym typeface="+mn-lt"/>
              </a:rPr>
              <a:t>汇报人：</a:t>
            </a:r>
            <a:r>
              <a:rPr lang="en-US" altLang="zh-CN" smtClean="0">
                <a:solidFill>
                  <a:srgbClr val="338CF9"/>
                </a:solidFill>
                <a:cs typeface="+mn-ea"/>
                <a:sym typeface="+mn-lt"/>
              </a:rPr>
              <a:t>PPT818        </a:t>
            </a:r>
            <a:r>
              <a:rPr lang="zh-CN" altLang="en-US" smtClean="0">
                <a:solidFill>
                  <a:srgbClr val="338CF9"/>
                </a:solidFill>
                <a:cs typeface="+mn-ea"/>
                <a:sym typeface="+mn-lt"/>
              </a:rPr>
              <a:t>时间：</a:t>
            </a:r>
            <a:r>
              <a:rPr lang="en-US" altLang="zh-CN" smtClean="0">
                <a:solidFill>
                  <a:srgbClr val="338CF9"/>
                </a:solidFill>
                <a:cs typeface="+mn-ea"/>
                <a:sym typeface="+mn-lt"/>
              </a:rPr>
              <a:t>20XX</a:t>
            </a:r>
            <a:endParaRPr lang="zh-CN" altLang="en-US" dirty="0">
              <a:solidFill>
                <a:srgbClr val="338CF9"/>
              </a:solidFill>
              <a:cs typeface="+mn-ea"/>
              <a:sym typeface="+mn-lt"/>
            </a:endParaRPr>
          </a:p>
        </p:txBody>
      </p:sp>
    </p:spTree>
    <p:extLst>
      <p:ext uri="{BB962C8B-B14F-4D97-AF65-F5344CB8AC3E}">
        <p14:creationId xmlns:p14="http://schemas.microsoft.com/office/powerpoint/2010/main" val="41560544"/>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down)">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grpSp>
        <p:nvGrpSpPr>
          <p:cNvPr id="7" name="组合 6">
            <a:extLst>
              <a:ext uri="{FF2B5EF4-FFF2-40B4-BE49-F238E27FC236}">
                <a16:creationId xmlns:a16="http://schemas.microsoft.com/office/drawing/2014/main" id="{76B4E7C3-B674-4CA2-B715-F7FA00666635}"/>
              </a:ext>
            </a:extLst>
          </p:cNvPr>
          <p:cNvGrpSpPr/>
          <p:nvPr/>
        </p:nvGrpSpPr>
        <p:grpSpPr>
          <a:xfrm>
            <a:off x="1034347" y="1617548"/>
            <a:ext cx="7302393" cy="3489553"/>
            <a:chOff x="846184" y="1800634"/>
            <a:chExt cx="7302393" cy="3489553"/>
          </a:xfrm>
        </p:grpSpPr>
        <p:sp>
          <p:nvSpPr>
            <p:cNvPr id="8" name="文本框 7">
              <a:extLst>
                <a:ext uri="{FF2B5EF4-FFF2-40B4-BE49-F238E27FC236}">
                  <a16:creationId xmlns:a16="http://schemas.microsoft.com/office/drawing/2014/main" id="{7E3236BE-4DC2-4BDF-8152-24CD359BFBCC}"/>
                </a:ext>
              </a:extLst>
            </p:cNvPr>
            <p:cNvSpPr txBox="1"/>
            <p:nvPr/>
          </p:nvSpPr>
          <p:spPr>
            <a:xfrm>
              <a:off x="953727" y="2402574"/>
              <a:ext cx="7194850" cy="2754600"/>
            </a:xfrm>
            <a:prstGeom prst="rect">
              <a:avLst/>
            </a:prstGeom>
            <a:noFill/>
          </p:spPr>
          <p:txBody>
            <a:bodyPr wrap="square" rtlCol="0">
              <a:spAutoFit/>
            </a:bodyPr>
            <a:lstStyle/>
            <a:p>
              <a:pPr fontAlgn="auto">
                <a:lnSpc>
                  <a:spcPct val="130000"/>
                </a:lnSpc>
              </a:pPr>
              <a:r>
                <a:rPr lang="en-US" altLang="zh-CN" sz="2000" b="1" dirty="0">
                  <a:cs typeface="+mn-ea"/>
                  <a:sym typeface="+mn-lt"/>
                </a:rPr>
                <a:t>1</a:t>
              </a:r>
              <a:r>
                <a:rPr lang="zh-CN" altLang="en-US" sz="2000" b="1" dirty="0">
                  <a:cs typeface="+mn-ea"/>
                  <a:sym typeface="+mn-lt"/>
                </a:rPr>
                <a:t>、加强安全教育</a:t>
              </a:r>
              <a:endParaRPr lang="en-US" altLang="zh-CN" b="1" dirty="0">
                <a:cs typeface="+mn-ea"/>
                <a:sym typeface="+mn-lt"/>
              </a:endParaRPr>
            </a:p>
            <a:p>
              <a:pPr>
                <a:lnSpc>
                  <a:spcPct val="130000"/>
                </a:lnSpc>
              </a:pPr>
              <a:r>
                <a:rPr lang="zh-CN" altLang="en-US" dirty="0">
                  <a:cs typeface="+mn-ea"/>
                  <a:sym typeface="+mn-lt"/>
                </a:rPr>
                <a:t>（</a:t>
              </a:r>
              <a:r>
                <a:rPr lang="en-US" altLang="zh-CN" dirty="0">
                  <a:cs typeface="+mn-ea"/>
                  <a:sym typeface="+mn-lt"/>
                </a:rPr>
                <a:t>1</a:t>
              </a:r>
              <a:r>
                <a:rPr lang="zh-CN" altLang="en-US" dirty="0">
                  <a:cs typeface="+mn-ea"/>
                  <a:sym typeface="+mn-lt"/>
                </a:rPr>
                <a:t>）、开展消防知识教育、安全常识教育，使幼儿初步有了应变潜力，报警潜力，逃生等自我保护意识。</a:t>
              </a:r>
              <a:endParaRPr lang="en-US" altLang="zh-CN" dirty="0">
                <a:cs typeface="+mn-ea"/>
                <a:sym typeface="+mn-lt"/>
              </a:endParaRPr>
            </a:p>
            <a:p>
              <a:pPr>
                <a:lnSpc>
                  <a:spcPct val="130000"/>
                </a:lnSpc>
              </a:pPr>
              <a:endParaRPr lang="zh-CN" altLang="en-US" dirty="0">
                <a:cs typeface="+mn-ea"/>
                <a:sym typeface="+mn-lt"/>
              </a:endParaRPr>
            </a:p>
            <a:p>
              <a:pPr fontAlgn="auto">
                <a:lnSpc>
                  <a:spcPct val="130000"/>
                </a:lnSpc>
              </a:pPr>
              <a:r>
                <a:rPr lang="zh-CN" altLang="en-US" dirty="0">
                  <a:cs typeface="+mn-ea"/>
                  <a:sym typeface="+mn-lt"/>
                </a:rPr>
                <a:t>（</a:t>
              </a:r>
              <a:r>
                <a:rPr lang="en-US" altLang="zh-CN" dirty="0">
                  <a:cs typeface="+mn-ea"/>
                  <a:sym typeface="+mn-lt"/>
                </a:rPr>
                <a:t>2</a:t>
              </a:r>
              <a:r>
                <a:rPr lang="zh-CN" altLang="en-US" dirty="0">
                  <a:cs typeface="+mn-ea"/>
                  <a:sym typeface="+mn-lt"/>
                </a:rPr>
                <a:t>）、强化教职工的安全意识，切实把幼儿的生命安全放</a:t>
              </a:r>
              <a:r>
                <a:rPr lang="zh-CN" altLang="en-US" dirty="0" smtClean="0">
                  <a:cs typeface="+mn-ea"/>
                  <a:sym typeface="+mn-lt"/>
                </a:rPr>
                <a:t>在优品位</a:t>
              </a:r>
              <a:r>
                <a:rPr lang="zh-CN" altLang="en-US" dirty="0">
                  <a:cs typeface="+mn-ea"/>
                  <a:sym typeface="+mn-lt"/>
                </a:rPr>
                <a:t>。任何施教中都要思考安全及安全教育安全保护在先。</a:t>
              </a:r>
            </a:p>
            <a:p>
              <a:pPr fontAlgn="auto">
                <a:lnSpc>
                  <a:spcPct val="150000"/>
                </a:lnSpc>
              </a:pPr>
              <a:endParaRPr lang="zh-CN" altLang="en-US" sz="2000" b="1" dirty="0">
                <a:cs typeface="+mn-ea"/>
                <a:sym typeface="+mn-lt"/>
              </a:endParaRPr>
            </a:p>
          </p:txBody>
        </p:sp>
        <p:cxnSp>
          <p:nvCxnSpPr>
            <p:cNvPr id="9" name="直接连接符 8">
              <a:extLst>
                <a:ext uri="{FF2B5EF4-FFF2-40B4-BE49-F238E27FC236}">
                  <a16:creationId xmlns:a16="http://schemas.microsoft.com/office/drawing/2014/main" id="{0CBD1C94-FABD-4088-8B1E-74D44F78F8B6}"/>
                </a:ext>
              </a:extLst>
            </p:cNvPr>
            <p:cNvCxnSpPr>
              <a:cxnSpLocks/>
            </p:cNvCxnSpPr>
            <p:nvPr/>
          </p:nvCxnSpPr>
          <p:spPr>
            <a:xfrm>
              <a:off x="846184" y="4931247"/>
              <a:ext cx="7194850" cy="0"/>
            </a:xfrm>
            <a:prstGeom prst="line">
              <a:avLst/>
            </a:prstGeom>
            <a:ln w="28575">
              <a:solidFill>
                <a:srgbClr val="338CF9"/>
              </a:solidFill>
            </a:ln>
          </p:spPr>
          <p:style>
            <a:lnRef idx="1">
              <a:schemeClr val="accent1"/>
            </a:lnRef>
            <a:fillRef idx="0">
              <a:schemeClr val="accent1"/>
            </a:fillRef>
            <a:effectRef idx="0">
              <a:schemeClr val="accent1"/>
            </a:effectRef>
            <a:fontRef idx="minor">
              <a:schemeClr val="tx1"/>
            </a:fontRef>
          </p:style>
        </p:cxnSp>
        <p:grpSp>
          <p:nvGrpSpPr>
            <p:cNvPr id="10" name="组合 9">
              <a:extLst>
                <a:ext uri="{FF2B5EF4-FFF2-40B4-BE49-F238E27FC236}">
                  <a16:creationId xmlns:a16="http://schemas.microsoft.com/office/drawing/2014/main" id="{D61AF74F-6244-477C-9A46-D8A0541599F9}"/>
                </a:ext>
              </a:extLst>
            </p:cNvPr>
            <p:cNvGrpSpPr/>
            <p:nvPr/>
          </p:nvGrpSpPr>
          <p:grpSpPr>
            <a:xfrm>
              <a:off x="953727" y="1800634"/>
              <a:ext cx="5164113" cy="470097"/>
              <a:chOff x="5450838" y="4023729"/>
              <a:chExt cx="3229024" cy="426958"/>
            </a:xfrm>
            <a:solidFill>
              <a:srgbClr val="FF9928"/>
            </a:solidFill>
          </p:grpSpPr>
          <p:sp>
            <p:nvSpPr>
              <p:cNvPr id="12" name="圆角矩形 5">
                <a:extLst>
                  <a:ext uri="{FF2B5EF4-FFF2-40B4-BE49-F238E27FC236}">
                    <a16:creationId xmlns:a16="http://schemas.microsoft.com/office/drawing/2014/main" id="{5CB8112A-71A8-40EB-B09E-E6D809D2FE81}"/>
                  </a:ext>
                </a:extLst>
              </p:cNvPr>
              <p:cNvSpPr/>
              <p:nvPr/>
            </p:nvSpPr>
            <p:spPr>
              <a:xfrm>
                <a:off x="5450838" y="4023729"/>
                <a:ext cx="2831971" cy="426958"/>
              </a:xfrm>
              <a:prstGeom prst="roundRect">
                <a:avLst>
                  <a:gd name="adj" fmla="val 50000"/>
                </a:avLst>
              </a:prstGeom>
              <a:solidFill>
                <a:srgbClr val="338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sp>
            <p:nvSpPr>
              <p:cNvPr id="13" name="文本框 12">
                <a:extLst>
                  <a:ext uri="{FF2B5EF4-FFF2-40B4-BE49-F238E27FC236}">
                    <a16:creationId xmlns:a16="http://schemas.microsoft.com/office/drawing/2014/main" id="{A3606598-6E9E-4FC8-94EB-78D71777ABBF}"/>
                  </a:ext>
                </a:extLst>
              </p:cNvPr>
              <p:cNvSpPr txBox="1"/>
              <p:nvPr/>
            </p:nvSpPr>
            <p:spPr>
              <a:xfrm>
                <a:off x="5555677" y="4031387"/>
                <a:ext cx="3124185" cy="419300"/>
              </a:xfrm>
              <a:prstGeom prst="rect">
                <a:avLst/>
              </a:prstGeom>
              <a:noFill/>
              <a:ln>
                <a:noFill/>
              </a:ln>
            </p:spPr>
            <p:txBody>
              <a:bodyPr vert="horz" wrap="square" rtlCol="0">
                <a:spAutoFit/>
              </a:bodyPr>
              <a:lstStyle/>
              <a:p>
                <a:pPr algn="l"/>
                <a:r>
                  <a:rPr lang="zh-CN" altLang="en-US" sz="2400" b="1" dirty="0">
                    <a:solidFill>
                      <a:schemeClr val="bg1"/>
                    </a:solidFill>
                    <a:cs typeface="+mn-ea"/>
                    <a:sym typeface="+mn-lt"/>
                  </a:rPr>
                  <a:t>防微杜渐，强化安全管理工作</a:t>
                </a:r>
              </a:p>
            </p:txBody>
          </p:sp>
        </p:grpSp>
        <p:sp>
          <p:nvSpPr>
            <p:cNvPr id="11" name="文本框 10">
              <a:extLst>
                <a:ext uri="{FF2B5EF4-FFF2-40B4-BE49-F238E27FC236}">
                  <a16:creationId xmlns:a16="http://schemas.microsoft.com/office/drawing/2014/main" id="{2B35DA54-5EA8-414C-B1B7-65A1A87099F2}"/>
                </a:ext>
              </a:extLst>
            </p:cNvPr>
            <p:cNvSpPr txBox="1"/>
            <p:nvPr/>
          </p:nvSpPr>
          <p:spPr>
            <a:xfrm>
              <a:off x="846184" y="4831279"/>
              <a:ext cx="7194850" cy="458908"/>
            </a:xfrm>
            <a:prstGeom prst="rect">
              <a:avLst/>
            </a:prstGeom>
            <a:noFill/>
          </p:spPr>
          <p:txBody>
            <a:bodyPr wrap="square" rtlCol="0">
              <a:spAutoFit/>
            </a:bodyPr>
            <a:lstStyle/>
            <a:p>
              <a:pPr>
                <a:lnSpc>
                  <a:spcPct val="150000"/>
                </a:lnSpc>
              </a:pPr>
              <a:endParaRPr lang="zh-CN" altLang="en-US" dirty="0">
                <a:cs typeface="+mn-ea"/>
                <a:sym typeface="+mn-lt"/>
              </a:endParaRPr>
            </a:p>
          </p:txBody>
        </p:sp>
      </p:grpSp>
      <p:grpSp>
        <p:nvGrpSpPr>
          <p:cNvPr id="15" name="组合 14">
            <a:extLst>
              <a:ext uri="{FF2B5EF4-FFF2-40B4-BE49-F238E27FC236}">
                <a16:creationId xmlns:a16="http://schemas.microsoft.com/office/drawing/2014/main" id="{2D349E2C-F17F-4D9D-A466-AEB0CCF97F82}"/>
              </a:ext>
            </a:extLst>
          </p:cNvPr>
          <p:cNvGrpSpPr/>
          <p:nvPr/>
        </p:nvGrpSpPr>
        <p:grpSpPr>
          <a:xfrm>
            <a:off x="1034347" y="4238453"/>
            <a:ext cx="7194850" cy="1545118"/>
            <a:chOff x="753586" y="4477159"/>
            <a:chExt cx="7194850" cy="1545118"/>
          </a:xfrm>
        </p:grpSpPr>
        <p:sp>
          <p:nvSpPr>
            <p:cNvPr id="16" name="文本框 15">
              <a:extLst>
                <a:ext uri="{FF2B5EF4-FFF2-40B4-BE49-F238E27FC236}">
                  <a16:creationId xmlns:a16="http://schemas.microsoft.com/office/drawing/2014/main" id="{E3522E3A-113C-4894-B45D-F825238C9DF4}"/>
                </a:ext>
              </a:extLst>
            </p:cNvPr>
            <p:cNvSpPr txBox="1"/>
            <p:nvPr/>
          </p:nvSpPr>
          <p:spPr>
            <a:xfrm>
              <a:off x="753586" y="4477159"/>
              <a:ext cx="6096000" cy="461665"/>
            </a:xfrm>
            <a:prstGeom prst="rect">
              <a:avLst/>
            </a:prstGeom>
            <a:noFill/>
          </p:spPr>
          <p:txBody>
            <a:bodyPr wrap="square">
              <a:spAutoFit/>
            </a:bodyPr>
            <a:lstStyle/>
            <a:p>
              <a:pPr marL="0" indent="0" algn="l">
                <a:buNone/>
              </a:pPr>
              <a:endParaRPr lang="zh-CN" altLang="en-US" sz="2400" b="1" dirty="0">
                <a:solidFill>
                  <a:srgbClr val="338CF9"/>
                </a:solidFill>
                <a:cs typeface="+mn-ea"/>
                <a:sym typeface="+mn-lt"/>
              </a:endParaRPr>
            </a:p>
          </p:txBody>
        </p:sp>
        <p:sp>
          <p:nvSpPr>
            <p:cNvPr id="18" name="文本框 17">
              <a:extLst>
                <a:ext uri="{FF2B5EF4-FFF2-40B4-BE49-F238E27FC236}">
                  <a16:creationId xmlns:a16="http://schemas.microsoft.com/office/drawing/2014/main" id="{B1FBAA38-BB03-4885-B51C-15DA121C3583}"/>
                </a:ext>
              </a:extLst>
            </p:cNvPr>
            <p:cNvSpPr txBox="1"/>
            <p:nvPr/>
          </p:nvSpPr>
          <p:spPr>
            <a:xfrm>
              <a:off x="753586" y="5060988"/>
              <a:ext cx="7194850" cy="961289"/>
            </a:xfrm>
            <a:prstGeom prst="rect">
              <a:avLst/>
            </a:prstGeom>
            <a:noFill/>
          </p:spPr>
          <p:txBody>
            <a:bodyPr wrap="square" rtlCol="0">
              <a:spAutoFit/>
            </a:bodyPr>
            <a:lstStyle/>
            <a:p>
              <a:pPr fontAlgn="auto">
                <a:lnSpc>
                  <a:spcPct val="150000"/>
                </a:lnSpc>
              </a:pPr>
              <a:r>
                <a:rPr lang="zh-CN" altLang="en-US" sz="2000" dirty="0">
                  <a:solidFill>
                    <a:schemeClr val="tx1">
                      <a:lumMod val="75000"/>
                      <a:lumOff val="25000"/>
                    </a:schemeClr>
                  </a:solidFill>
                  <a:cs typeface="+mn-ea"/>
                  <a:sym typeface="+mn-lt"/>
                </a:rPr>
                <a:t>（</a:t>
              </a:r>
              <a:r>
                <a:rPr lang="en-US" altLang="zh-CN" sz="2000" dirty="0">
                  <a:solidFill>
                    <a:schemeClr val="tx1">
                      <a:lumMod val="75000"/>
                      <a:lumOff val="25000"/>
                    </a:schemeClr>
                  </a:solidFill>
                  <a:cs typeface="+mn-ea"/>
                  <a:sym typeface="+mn-lt"/>
                </a:rPr>
                <a:t>3</a:t>
              </a:r>
              <a:r>
                <a:rPr lang="zh-CN" altLang="en-US" sz="2000" dirty="0">
                  <a:solidFill>
                    <a:schemeClr val="tx1">
                      <a:lumMod val="75000"/>
                      <a:lumOff val="25000"/>
                    </a:schemeClr>
                  </a:solidFill>
                  <a:cs typeface="+mn-ea"/>
                  <a:sym typeface="+mn-lt"/>
                </a:rPr>
                <a:t>）、严格接送卡制度“见卡放人”，切实做好幼儿来园离园的接送工作，使每个幼儿高高兴兴来园，平平安安离园。</a:t>
              </a:r>
            </a:p>
          </p:txBody>
        </p:sp>
      </p:grpSp>
      <p:pic>
        <p:nvPicPr>
          <p:cNvPr id="19" name="图片 18">
            <a:extLst>
              <a:ext uri="{FF2B5EF4-FFF2-40B4-BE49-F238E27FC236}">
                <a16:creationId xmlns:a16="http://schemas.microsoft.com/office/drawing/2014/main" id="{F8108010-1C05-46F5-BD55-57F3301A32A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48650" y="2647950"/>
            <a:ext cx="3467100" cy="3467100"/>
          </a:xfrm>
          <a:prstGeom prst="rect">
            <a:avLst/>
          </a:prstGeom>
        </p:spPr>
      </p:pic>
    </p:spTree>
    <p:extLst>
      <p:ext uri="{BB962C8B-B14F-4D97-AF65-F5344CB8AC3E}">
        <p14:creationId xmlns:p14="http://schemas.microsoft.com/office/powerpoint/2010/main" val="1622138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grpSp>
        <p:nvGrpSpPr>
          <p:cNvPr id="7" name="组合 6">
            <a:extLst>
              <a:ext uri="{FF2B5EF4-FFF2-40B4-BE49-F238E27FC236}">
                <a16:creationId xmlns:a16="http://schemas.microsoft.com/office/drawing/2014/main" id="{DEB430EF-74EC-405A-9863-6050677FD635}"/>
              </a:ext>
            </a:extLst>
          </p:cNvPr>
          <p:cNvGrpSpPr/>
          <p:nvPr/>
        </p:nvGrpSpPr>
        <p:grpSpPr>
          <a:xfrm>
            <a:off x="4872700" y="1853858"/>
            <a:ext cx="6589685" cy="4214306"/>
            <a:chOff x="952499" y="2217579"/>
            <a:chExt cx="6589685" cy="4214306"/>
          </a:xfrm>
        </p:grpSpPr>
        <p:sp>
          <p:nvSpPr>
            <p:cNvPr id="8" name="文本框 7">
              <a:extLst>
                <a:ext uri="{FF2B5EF4-FFF2-40B4-BE49-F238E27FC236}">
                  <a16:creationId xmlns:a16="http://schemas.microsoft.com/office/drawing/2014/main" id="{4115DF70-CA24-4163-827F-459E23043D8C}"/>
                </a:ext>
              </a:extLst>
            </p:cNvPr>
            <p:cNvSpPr txBox="1"/>
            <p:nvPr/>
          </p:nvSpPr>
          <p:spPr>
            <a:xfrm>
              <a:off x="952500" y="2217579"/>
              <a:ext cx="5270500" cy="523220"/>
            </a:xfrm>
            <a:prstGeom prst="rect">
              <a:avLst/>
            </a:prstGeom>
            <a:solidFill>
              <a:srgbClr val="338CF9"/>
            </a:solidFill>
            <a:ln>
              <a:noFill/>
            </a:ln>
          </p:spPr>
          <p:txBody>
            <a:bodyPr wrap="square">
              <a:spAutoFit/>
            </a:bodyPr>
            <a:lstStyle/>
            <a:p>
              <a:pPr algn="ctr"/>
              <a:r>
                <a:rPr lang="zh-CN" altLang="en-US" sz="2800" b="1" dirty="0">
                  <a:solidFill>
                    <a:schemeClr val="bg1"/>
                  </a:solidFill>
                  <a:cs typeface="+mn-ea"/>
                  <a:sym typeface="+mn-lt"/>
                </a:rPr>
                <a:t>防微杜渐，强化安全管理工作</a:t>
              </a:r>
            </a:p>
          </p:txBody>
        </p:sp>
        <p:sp>
          <p:nvSpPr>
            <p:cNvPr id="9" name="PA-文本框 17">
              <a:extLst>
                <a:ext uri="{FF2B5EF4-FFF2-40B4-BE49-F238E27FC236}">
                  <a16:creationId xmlns:a16="http://schemas.microsoft.com/office/drawing/2014/main" id="{8DB7B328-EB30-4956-865A-0D3E28C7FCF0}"/>
                </a:ext>
              </a:extLst>
            </p:cNvPr>
            <p:cNvSpPr txBox="1"/>
            <p:nvPr>
              <p:custDataLst>
                <p:tags r:id="rId1"/>
              </p:custDataLst>
            </p:nvPr>
          </p:nvSpPr>
          <p:spPr>
            <a:xfrm>
              <a:off x="952499" y="2969399"/>
              <a:ext cx="6589685" cy="3462486"/>
            </a:xfrm>
            <a:prstGeom prst="rect">
              <a:avLst/>
            </a:prstGeom>
            <a:noFill/>
          </p:spPr>
          <p:txBody>
            <a:bodyPr wrap="square" rtlCol="0">
              <a:spAutoFit/>
            </a:bodyPr>
            <a:lstStyle/>
            <a:p>
              <a:pPr>
                <a:lnSpc>
                  <a:spcPct val="150000"/>
                </a:lnSpc>
              </a:pPr>
              <a:r>
                <a:rPr lang="en-US" altLang="zh-CN" sz="1800" b="1" dirty="0">
                  <a:solidFill>
                    <a:srgbClr val="338CF9"/>
                  </a:solidFill>
                  <a:cs typeface="+mn-ea"/>
                  <a:sym typeface="+mn-lt"/>
                </a:rPr>
                <a:t>2</a:t>
              </a:r>
              <a:r>
                <a:rPr lang="zh-CN" altLang="en-US" sz="1800" b="1" dirty="0">
                  <a:solidFill>
                    <a:srgbClr val="338CF9"/>
                  </a:solidFill>
                  <a:cs typeface="+mn-ea"/>
                  <a:sym typeface="+mn-lt"/>
                </a:rPr>
                <a:t>、强化安全管理</a:t>
              </a:r>
              <a:endParaRPr lang="zh-CN" altLang="en-US" sz="1600" b="1" dirty="0">
                <a:cs typeface="+mn-ea"/>
                <a:sym typeface="+mn-lt"/>
              </a:endParaRPr>
            </a:p>
            <a:p>
              <a:pPr fontAlgn="auto">
                <a:lnSpc>
                  <a:spcPct val="150000"/>
                </a:lnSpc>
              </a:pPr>
              <a:r>
                <a:rPr lang="zh-CN" altLang="en-US" sz="1600" dirty="0">
                  <a:cs typeface="+mn-ea"/>
                  <a:sym typeface="+mn-lt"/>
                </a:rPr>
                <a:t>（</a:t>
              </a:r>
              <a:r>
                <a:rPr lang="en-US" altLang="zh-CN" sz="1600" dirty="0">
                  <a:cs typeface="+mn-ea"/>
                  <a:sym typeface="+mn-lt"/>
                </a:rPr>
                <a:t>1</a:t>
              </a:r>
              <a:r>
                <a:rPr lang="zh-CN" altLang="en-US" sz="1600" dirty="0">
                  <a:cs typeface="+mn-ea"/>
                  <a:sym typeface="+mn-lt"/>
                </a:rPr>
                <a:t>）、健全规章制度，明确工作职责，严格执行有关规章制度。并经常学习有关安全管理、安全上岗方面的知识。</a:t>
              </a:r>
            </a:p>
            <a:p>
              <a:pPr fontAlgn="auto">
                <a:lnSpc>
                  <a:spcPct val="150000"/>
                </a:lnSpc>
              </a:pPr>
              <a:r>
                <a:rPr lang="zh-CN" altLang="en-US" sz="1600" dirty="0">
                  <a:cs typeface="+mn-ea"/>
                  <a:sym typeface="+mn-lt"/>
                </a:rPr>
                <a:t>（</a:t>
              </a:r>
              <a:r>
                <a:rPr lang="en-US" altLang="zh-CN" sz="1600" dirty="0">
                  <a:cs typeface="+mn-ea"/>
                  <a:sym typeface="+mn-lt"/>
                </a:rPr>
                <a:t>2</a:t>
              </a:r>
              <a:r>
                <a:rPr lang="zh-CN" altLang="en-US" sz="1600" dirty="0">
                  <a:cs typeface="+mn-ea"/>
                  <a:sym typeface="+mn-lt"/>
                </a:rPr>
                <a:t>）、定期和不定期检查各类安全设施，加强对重点场所及建筑设备的管理，对户外大型教玩具要认真保养，避免事故发生。</a:t>
              </a:r>
            </a:p>
            <a:p>
              <a:pPr fontAlgn="auto">
                <a:lnSpc>
                  <a:spcPct val="150000"/>
                </a:lnSpc>
              </a:pPr>
              <a:r>
                <a:rPr lang="zh-CN" altLang="en-US" sz="1600" dirty="0">
                  <a:cs typeface="+mn-ea"/>
                  <a:sym typeface="+mn-lt"/>
                </a:rPr>
                <a:t>（</a:t>
              </a:r>
              <a:r>
                <a:rPr lang="en-US" altLang="zh-CN" sz="1600" dirty="0">
                  <a:cs typeface="+mn-ea"/>
                  <a:sym typeface="+mn-lt"/>
                </a:rPr>
                <a:t>3</a:t>
              </a:r>
              <a:r>
                <a:rPr lang="zh-CN" altLang="en-US" sz="1600" dirty="0">
                  <a:cs typeface="+mn-ea"/>
                  <a:sym typeface="+mn-lt"/>
                </a:rPr>
                <a:t>）、实行班级安全检查上报制度，做到月月检，及时整改。</a:t>
              </a:r>
            </a:p>
            <a:p>
              <a:pPr fontAlgn="auto">
                <a:lnSpc>
                  <a:spcPct val="150000"/>
                </a:lnSpc>
              </a:pPr>
              <a:r>
                <a:rPr lang="zh-CN" altLang="en-US" sz="1600" dirty="0">
                  <a:cs typeface="+mn-ea"/>
                  <a:sym typeface="+mn-lt"/>
                </a:rPr>
                <a:t>（</a:t>
              </a:r>
              <a:r>
                <a:rPr lang="en-US" altLang="zh-CN" sz="1600" dirty="0">
                  <a:cs typeface="+mn-ea"/>
                  <a:sym typeface="+mn-lt"/>
                </a:rPr>
                <a:t>4</a:t>
              </a:r>
              <a:r>
                <a:rPr lang="zh-CN" altLang="en-US" sz="1600" dirty="0">
                  <a:cs typeface="+mn-ea"/>
                  <a:sym typeface="+mn-lt"/>
                </a:rPr>
                <a:t>）、严格落实门卫职责，加强门卫管理，强化门卫的安全意识，做好对来访人员的询问和登记工作，严防幼儿独自走出园门和陌生人进园现象的发生，确保幼儿及教职工的安全以及校园财产安全。</a:t>
              </a:r>
            </a:p>
          </p:txBody>
        </p:sp>
      </p:grpSp>
      <p:pic>
        <p:nvPicPr>
          <p:cNvPr id="11" name="图片 10">
            <a:extLst>
              <a:ext uri="{FF2B5EF4-FFF2-40B4-BE49-F238E27FC236}">
                <a16:creationId xmlns:a16="http://schemas.microsoft.com/office/drawing/2014/main" id="{D8DE3ECD-80B2-4A66-82F3-FC025750DD7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3900" y="2084438"/>
            <a:ext cx="3795252" cy="3795252"/>
          </a:xfrm>
          <a:prstGeom prst="rect">
            <a:avLst/>
          </a:prstGeom>
        </p:spPr>
      </p:pic>
    </p:spTree>
    <p:extLst>
      <p:ext uri="{BB962C8B-B14F-4D97-AF65-F5344CB8AC3E}">
        <p14:creationId xmlns:p14="http://schemas.microsoft.com/office/powerpoint/2010/main" val="37201326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sp>
        <p:nvSpPr>
          <p:cNvPr id="9" name="文本框 8">
            <a:extLst>
              <a:ext uri="{FF2B5EF4-FFF2-40B4-BE49-F238E27FC236}">
                <a16:creationId xmlns:a16="http://schemas.microsoft.com/office/drawing/2014/main" id="{4905F9FA-19D1-4FAD-A6EC-5DD39740E749}"/>
              </a:ext>
            </a:extLst>
          </p:cNvPr>
          <p:cNvSpPr txBox="1"/>
          <p:nvPr/>
        </p:nvSpPr>
        <p:spPr>
          <a:xfrm>
            <a:off x="1366826" y="2452177"/>
            <a:ext cx="4849557" cy="2585323"/>
          </a:xfrm>
          <a:prstGeom prst="rect">
            <a:avLst/>
          </a:prstGeom>
          <a:noFill/>
        </p:spPr>
        <p:txBody>
          <a:bodyPr wrap="square" rtlCol="0">
            <a:spAutoFit/>
          </a:bodyPr>
          <a:lstStyle/>
          <a:p>
            <a:pPr>
              <a:lnSpc>
                <a:spcPct val="150000"/>
              </a:lnSpc>
            </a:pPr>
            <a:r>
              <a:rPr lang="zh-CN" altLang="en-US" sz="1800" dirty="0">
                <a:solidFill>
                  <a:schemeClr val="tx1">
                    <a:lumMod val="75000"/>
                    <a:lumOff val="25000"/>
                  </a:schemeClr>
                </a:solidFill>
                <a:cs typeface="+mn-ea"/>
                <a:sym typeface="+mn-lt"/>
              </a:rPr>
              <a:t>卫生保健：落实安全，细化保育</a:t>
            </a:r>
          </a:p>
          <a:p>
            <a:pPr fontAlgn="auto">
              <a:lnSpc>
                <a:spcPct val="150000"/>
              </a:lnSpc>
            </a:pPr>
            <a:r>
              <a:rPr lang="zh-CN" altLang="en-US" sz="1800" dirty="0">
                <a:solidFill>
                  <a:schemeClr val="tx1">
                    <a:lumMod val="75000"/>
                    <a:lumOff val="25000"/>
                  </a:schemeClr>
                </a:solidFill>
                <a:cs typeface="+mn-ea"/>
                <a:sym typeface="+mn-lt"/>
              </a:rPr>
              <a:t>我园制定</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药品管理制度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班级安全管理制度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幼儿接送制度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幼儿意外伤害事故处理</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房屋设备检查制度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等安全卫生保健制度，促使安全卫生保健工作有序、科学地开展，为幼儿带给有利于健康成长的环境。</a:t>
            </a:r>
          </a:p>
        </p:txBody>
      </p:sp>
      <p:pic>
        <p:nvPicPr>
          <p:cNvPr id="11" name="图片 10">
            <a:extLst>
              <a:ext uri="{FF2B5EF4-FFF2-40B4-BE49-F238E27FC236}">
                <a16:creationId xmlns:a16="http://schemas.microsoft.com/office/drawing/2014/main" id="{3CF4B5A2-6897-41F9-823F-12741C64BD9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91350" y="1853995"/>
            <a:ext cx="3795252" cy="3795252"/>
          </a:xfrm>
          <a:prstGeom prst="rect">
            <a:avLst/>
          </a:prstGeom>
        </p:spPr>
      </p:pic>
    </p:spTree>
    <p:extLst>
      <p:ext uri="{BB962C8B-B14F-4D97-AF65-F5344CB8AC3E}">
        <p14:creationId xmlns:p14="http://schemas.microsoft.com/office/powerpoint/2010/main" val="90780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grpSp>
        <p:nvGrpSpPr>
          <p:cNvPr id="7" name="组合 6">
            <a:extLst>
              <a:ext uri="{FF2B5EF4-FFF2-40B4-BE49-F238E27FC236}">
                <a16:creationId xmlns:a16="http://schemas.microsoft.com/office/drawing/2014/main" id="{F8576225-DB96-4452-8D65-6E1EA7E1B24B}"/>
              </a:ext>
            </a:extLst>
          </p:cNvPr>
          <p:cNvGrpSpPr/>
          <p:nvPr/>
        </p:nvGrpSpPr>
        <p:grpSpPr>
          <a:xfrm>
            <a:off x="698339" y="1408743"/>
            <a:ext cx="10795322" cy="4725357"/>
            <a:chOff x="698339" y="1578427"/>
            <a:chExt cx="10795322" cy="4725357"/>
          </a:xfrm>
        </p:grpSpPr>
        <p:grpSp>
          <p:nvGrpSpPr>
            <p:cNvPr id="8" name="组合 7">
              <a:extLst>
                <a:ext uri="{FF2B5EF4-FFF2-40B4-BE49-F238E27FC236}">
                  <a16:creationId xmlns:a16="http://schemas.microsoft.com/office/drawing/2014/main" id="{22365796-9FDA-4835-B8D6-727D6255BFC7}"/>
                </a:ext>
              </a:extLst>
            </p:cNvPr>
            <p:cNvGrpSpPr/>
            <p:nvPr/>
          </p:nvGrpSpPr>
          <p:grpSpPr>
            <a:xfrm>
              <a:off x="698339" y="1578427"/>
              <a:ext cx="10795322" cy="4725357"/>
              <a:chOff x="698339" y="1962813"/>
              <a:chExt cx="10795322" cy="4340345"/>
            </a:xfrm>
          </p:grpSpPr>
          <p:sp>
            <p:nvSpPr>
              <p:cNvPr id="12" name="矩形 11">
                <a:extLst>
                  <a:ext uri="{FF2B5EF4-FFF2-40B4-BE49-F238E27FC236}">
                    <a16:creationId xmlns:a16="http://schemas.microsoft.com/office/drawing/2014/main" id="{F92512A9-EB3F-462C-B686-202255F8A64E}"/>
                  </a:ext>
                </a:extLst>
              </p:cNvPr>
              <p:cNvSpPr/>
              <p:nvPr/>
            </p:nvSpPr>
            <p:spPr>
              <a:xfrm>
                <a:off x="698339" y="2245489"/>
                <a:ext cx="10795322" cy="4057669"/>
              </a:xfrm>
              <a:prstGeom prst="rect">
                <a:avLst/>
              </a:prstGeom>
              <a:noFill/>
              <a:ln w="38100">
                <a:solidFill>
                  <a:srgbClr val="338CF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文本框 12">
                <a:extLst>
                  <a:ext uri="{FF2B5EF4-FFF2-40B4-BE49-F238E27FC236}">
                    <a16:creationId xmlns:a16="http://schemas.microsoft.com/office/drawing/2014/main" id="{33293BB3-A42C-484D-8016-43616CC80BE4}"/>
                  </a:ext>
                </a:extLst>
              </p:cNvPr>
              <p:cNvSpPr txBox="1"/>
              <p:nvPr/>
            </p:nvSpPr>
            <p:spPr>
              <a:xfrm>
                <a:off x="1197428" y="1962813"/>
                <a:ext cx="5304972" cy="424050"/>
              </a:xfrm>
              <a:prstGeom prst="rect">
                <a:avLst/>
              </a:prstGeom>
              <a:solidFill>
                <a:srgbClr val="338CF9"/>
              </a:solidFill>
              <a:ln>
                <a:solidFill>
                  <a:srgbClr val="338CF9"/>
                </a:solidFill>
              </a:ln>
            </p:spPr>
            <p:txBody>
              <a:bodyPr wrap="square">
                <a:spAutoFit/>
              </a:bodyPr>
              <a:lstStyle/>
              <a:p>
                <a:pPr algn="ctr"/>
                <a:r>
                  <a:rPr lang="zh-CN" altLang="en-US" sz="2400" b="1" dirty="0">
                    <a:solidFill>
                      <a:schemeClr val="bg1"/>
                    </a:solidFill>
                    <a:cs typeface="+mn-ea"/>
                    <a:sym typeface="+mn-lt"/>
                  </a:rPr>
                  <a:t>卫生保健：落实安全，细化保育</a:t>
                </a:r>
              </a:p>
            </p:txBody>
          </p:sp>
        </p:grpSp>
        <p:sp>
          <p:nvSpPr>
            <p:cNvPr id="9" name="文本框 8">
              <a:extLst>
                <a:ext uri="{FF2B5EF4-FFF2-40B4-BE49-F238E27FC236}">
                  <a16:creationId xmlns:a16="http://schemas.microsoft.com/office/drawing/2014/main" id="{906714D6-D61B-45AF-94D6-3852AFDAACAA}"/>
                </a:ext>
              </a:extLst>
            </p:cNvPr>
            <p:cNvSpPr txBox="1"/>
            <p:nvPr/>
          </p:nvSpPr>
          <p:spPr>
            <a:xfrm>
              <a:off x="941612" y="2388795"/>
              <a:ext cx="10374087" cy="1431161"/>
            </a:xfrm>
            <a:prstGeom prst="rect">
              <a:avLst/>
            </a:prstGeom>
            <a:noFill/>
          </p:spPr>
          <p:txBody>
            <a:bodyPr wrap="square">
              <a:spAutoFit/>
            </a:bodyPr>
            <a:lstStyle/>
            <a:p>
              <a:pPr>
                <a:lnSpc>
                  <a:spcPct val="150000"/>
                </a:lnSpc>
              </a:pPr>
              <a:r>
                <a:rPr lang="zh-CN" altLang="en-US" sz="1800" b="1" dirty="0">
                  <a:cs typeface="+mn-ea"/>
                  <a:sym typeface="+mn-lt"/>
                </a:rPr>
                <a:t>（一）细化制度，提高安全管理力度</a:t>
              </a:r>
            </a:p>
            <a:p>
              <a:pPr fontAlgn="auto">
                <a:lnSpc>
                  <a:spcPct val="150000"/>
                </a:lnSpc>
              </a:pPr>
              <a:r>
                <a:rPr lang="zh-CN" altLang="en-US" sz="2000" dirty="0">
                  <a:cs typeface="+mn-ea"/>
                  <a:sym typeface="+mn-lt"/>
                </a:rPr>
                <a:t>细化各块安全工作职责。每年度与每位教职工依据自身的工作签订安全目标职责书，做到人人有责。</a:t>
              </a:r>
            </a:p>
          </p:txBody>
        </p:sp>
        <p:sp>
          <p:nvSpPr>
            <p:cNvPr id="11" name="文本框 10">
              <a:extLst>
                <a:ext uri="{FF2B5EF4-FFF2-40B4-BE49-F238E27FC236}">
                  <a16:creationId xmlns:a16="http://schemas.microsoft.com/office/drawing/2014/main" id="{33C035F6-5C83-4E65-A2F1-902EFBC928D0}"/>
                </a:ext>
              </a:extLst>
            </p:cNvPr>
            <p:cNvSpPr txBox="1"/>
            <p:nvPr/>
          </p:nvSpPr>
          <p:spPr>
            <a:xfrm>
              <a:off x="4427762" y="3765582"/>
              <a:ext cx="6627588" cy="2169825"/>
            </a:xfrm>
            <a:prstGeom prst="rect">
              <a:avLst/>
            </a:prstGeom>
            <a:noFill/>
          </p:spPr>
          <p:txBody>
            <a:bodyPr wrap="square" rtlCol="0">
              <a:spAutoFit/>
            </a:bodyPr>
            <a:lstStyle/>
            <a:p>
              <a:pPr>
                <a:lnSpc>
                  <a:spcPct val="150000"/>
                </a:lnSpc>
              </a:pPr>
              <a:r>
                <a:rPr lang="zh-CN" altLang="en-US" b="1" dirty="0">
                  <a:cs typeface="+mn-ea"/>
                  <a:sym typeface="+mn-lt"/>
                </a:rPr>
                <a:t>（二）细化工作，规划保育工作程序</a:t>
              </a:r>
            </a:p>
            <a:p>
              <a:pPr fontAlgn="auto">
                <a:lnSpc>
                  <a:spcPct val="150000"/>
                </a:lnSpc>
              </a:pPr>
              <a:r>
                <a:rPr lang="zh-CN" altLang="en-US" dirty="0">
                  <a:cs typeface="+mn-ea"/>
                  <a:sym typeface="+mn-lt"/>
                </a:rPr>
                <a:t>在已有制度的基础上进一步细化幼儿在园一日生活各环节的管理细则，包括对教师的具体工作、对保育员的具体要求、对食堂工作人员的要求，让每位工作人员明确工作程序，规范地开展幼儿一日生活各环节的保育工作。</a:t>
              </a:r>
            </a:p>
          </p:txBody>
        </p:sp>
      </p:grpSp>
      <p:pic>
        <p:nvPicPr>
          <p:cNvPr id="14" name="图片 13">
            <a:extLst>
              <a:ext uri="{FF2B5EF4-FFF2-40B4-BE49-F238E27FC236}">
                <a16:creationId xmlns:a16="http://schemas.microsoft.com/office/drawing/2014/main" id="{2A925D7C-86BD-40A8-9688-B5E3ABAB4BD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19200" y="3352800"/>
            <a:ext cx="2514600" cy="2514600"/>
          </a:xfrm>
          <a:prstGeom prst="rect">
            <a:avLst/>
          </a:prstGeom>
        </p:spPr>
      </p:pic>
    </p:spTree>
    <p:extLst>
      <p:ext uri="{BB962C8B-B14F-4D97-AF65-F5344CB8AC3E}">
        <p14:creationId xmlns:p14="http://schemas.microsoft.com/office/powerpoint/2010/main" val="19650961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图片 35">
            <a:extLst>
              <a:ext uri="{FF2B5EF4-FFF2-40B4-BE49-F238E27FC236}">
                <a16:creationId xmlns:a16="http://schemas.microsoft.com/office/drawing/2014/main" id="{62856455-374B-40BB-8139-123DF68E075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38" name="图片 37">
            <a:extLst>
              <a:ext uri="{FF2B5EF4-FFF2-40B4-BE49-F238E27FC236}">
                <a16:creationId xmlns:a16="http://schemas.microsoft.com/office/drawing/2014/main" id="{5EAFDB88-8717-49E6-BE18-5CFD795F7FE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37986" y="1041400"/>
            <a:ext cx="2931214" cy="1922682"/>
          </a:xfrm>
          <a:prstGeom prst="rect">
            <a:avLst/>
          </a:prstGeom>
        </p:spPr>
      </p:pic>
      <p:sp>
        <p:nvSpPr>
          <p:cNvPr id="40" name="文本框 39">
            <a:extLst>
              <a:ext uri="{FF2B5EF4-FFF2-40B4-BE49-F238E27FC236}">
                <a16:creationId xmlns:a16="http://schemas.microsoft.com/office/drawing/2014/main" id="{86ECCD0D-8ED3-4B0D-848A-C50D510093B4}"/>
              </a:ext>
            </a:extLst>
          </p:cNvPr>
          <p:cNvSpPr txBox="1"/>
          <p:nvPr/>
        </p:nvSpPr>
        <p:spPr>
          <a:xfrm>
            <a:off x="2677011" y="3031017"/>
            <a:ext cx="6853165" cy="1200329"/>
          </a:xfrm>
          <a:prstGeom prst="rect">
            <a:avLst/>
          </a:prstGeom>
          <a:noFill/>
        </p:spPr>
        <p:txBody>
          <a:bodyPr wrap="square">
            <a:spAutoFit/>
          </a:bodyPr>
          <a:lstStyle/>
          <a:p>
            <a:pPr algn="dist"/>
            <a:r>
              <a:rPr lang="zh-CN" altLang="en-US" sz="7200" b="1" dirty="0">
                <a:solidFill>
                  <a:srgbClr val="0875F8"/>
                </a:solidFill>
                <a:cs typeface="+mn-ea"/>
                <a:sym typeface="+mn-lt"/>
              </a:rPr>
              <a:t>做好家园共育</a:t>
            </a:r>
            <a:endParaRPr lang="zh-CN" altLang="en-US" sz="7200" b="1" spc="-300" dirty="0">
              <a:solidFill>
                <a:srgbClr val="0875F8"/>
              </a:solidFill>
              <a:cs typeface="+mn-ea"/>
              <a:sym typeface="+mn-lt"/>
            </a:endParaRPr>
          </a:p>
        </p:txBody>
      </p:sp>
      <p:sp>
        <p:nvSpPr>
          <p:cNvPr id="41" name="文本框 40">
            <a:extLst>
              <a:ext uri="{FF2B5EF4-FFF2-40B4-BE49-F238E27FC236}">
                <a16:creationId xmlns:a16="http://schemas.microsoft.com/office/drawing/2014/main" id="{B05E2F8C-14AA-43D0-9E90-D0035064D7C6}"/>
              </a:ext>
            </a:extLst>
          </p:cNvPr>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第三章节</a:t>
            </a:r>
          </a:p>
        </p:txBody>
      </p:sp>
      <p:pic>
        <p:nvPicPr>
          <p:cNvPr id="42" name="图片 41">
            <a:extLst>
              <a:ext uri="{FF2B5EF4-FFF2-40B4-BE49-F238E27FC236}">
                <a16:creationId xmlns:a16="http://schemas.microsoft.com/office/drawing/2014/main" id="{66355969-632E-451A-AC51-DB3E0F41C42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78306" y="1607034"/>
            <a:ext cx="1485626" cy="562814"/>
          </a:xfrm>
          <a:prstGeom prst="rect">
            <a:avLst/>
          </a:prstGeom>
        </p:spPr>
      </p:pic>
    </p:spTree>
    <p:extLst>
      <p:ext uri="{BB962C8B-B14F-4D97-AF65-F5344CB8AC3E}">
        <p14:creationId xmlns:p14="http://schemas.microsoft.com/office/powerpoint/2010/main" val="3741157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arn(inVertical)">
                                      <p:cBhvr>
                                        <p:cTn id="7" dur="500"/>
                                        <p:tgtEl>
                                          <p:spTgt spid="4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ipe(down)">
                                      <p:cBhvr>
                                        <p:cTn id="11" dur="500"/>
                                        <p:tgtEl>
                                          <p:spTgt spid="42"/>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p:cTn id="15" dur="1000" fill="hold"/>
                                        <p:tgtEl>
                                          <p:spTgt spid="38"/>
                                        </p:tgtEl>
                                        <p:attrNameLst>
                                          <p:attrName>ppt_w</p:attrName>
                                        </p:attrNameLst>
                                      </p:cBhvr>
                                      <p:tavLst>
                                        <p:tav tm="0">
                                          <p:val>
                                            <p:strVal val="#ppt_w+.3"/>
                                          </p:val>
                                        </p:tav>
                                        <p:tav tm="100000">
                                          <p:val>
                                            <p:strVal val="#ppt_w"/>
                                          </p:val>
                                        </p:tav>
                                      </p:tavLst>
                                    </p:anim>
                                    <p:anim calcmode="lin" valueType="num">
                                      <p:cBhvr>
                                        <p:cTn id="16" dur="1000" fill="hold"/>
                                        <p:tgtEl>
                                          <p:spTgt spid="38"/>
                                        </p:tgtEl>
                                        <p:attrNameLst>
                                          <p:attrName>ppt_h</p:attrName>
                                        </p:attrNameLst>
                                      </p:cBhvr>
                                      <p:tavLst>
                                        <p:tav tm="0">
                                          <p:val>
                                            <p:strVal val="#ppt_h"/>
                                          </p:val>
                                        </p:tav>
                                        <p:tav tm="100000">
                                          <p:val>
                                            <p:strVal val="#ppt_h"/>
                                          </p:val>
                                        </p:tav>
                                      </p:tavLst>
                                    </p:anim>
                                    <p:animEffect transition="in" filter="fade">
                                      <p:cBhvr>
                                        <p:cTn id="17"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a:extLst>
              <a:ext uri="{FF2B5EF4-FFF2-40B4-BE49-F238E27FC236}">
                <a16:creationId xmlns:a16="http://schemas.microsoft.com/office/drawing/2014/main" id="{17C4E864-E761-4276-BB57-F7DFB87678E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17489" y="1371601"/>
            <a:ext cx="2024870" cy="1624812"/>
          </a:xfrm>
          <a:prstGeom prst="rect">
            <a:avLst/>
          </a:prstGeom>
        </p:spPr>
      </p:pic>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sp>
        <p:nvSpPr>
          <p:cNvPr id="7" name="文本框 6">
            <a:extLst>
              <a:ext uri="{FF2B5EF4-FFF2-40B4-BE49-F238E27FC236}">
                <a16:creationId xmlns:a16="http://schemas.microsoft.com/office/drawing/2014/main" id="{348FA4EE-5DFF-4F2A-83BD-696E37330C4A}"/>
              </a:ext>
            </a:extLst>
          </p:cNvPr>
          <p:cNvSpPr txBox="1"/>
          <p:nvPr/>
        </p:nvSpPr>
        <p:spPr>
          <a:xfrm>
            <a:off x="1062823" y="3042112"/>
            <a:ext cx="6452957" cy="2585323"/>
          </a:xfrm>
          <a:prstGeom prst="rect">
            <a:avLst/>
          </a:prstGeom>
          <a:noFill/>
        </p:spPr>
        <p:txBody>
          <a:bodyPr wrap="square">
            <a:spAutoFit/>
          </a:bodyPr>
          <a:lstStyle/>
          <a:p>
            <a:pPr>
              <a:lnSpc>
                <a:spcPct val="150000"/>
              </a:lnSpc>
            </a:pPr>
            <a:r>
              <a:rPr lang="zh-CN" altLang="en-US" dirty="0">
                <a:cs typeface="+mn-ea"/>
                <a:sym typeface="+mn-lt"/>
              </a:rPr>
              <a:t>（一）、定期召开家长会，让家长了解幼儿园教育的方法，指导家长按正确的方法与幼儿园同步对幼儿进行教育。</a:t>
            </a:r>
          </a:p>
          <a:p>
            <a:pPr fontAlgn="auto">
              <a:lnSpc>
                <a:spcPct val="150000"/>
              </a:lnSpc>
            </a:pPr>
            <a:r>
              <a:rPr lang="zh-CN" altLang="en-US" dirty="0">
                <a:cs typeface="+mn-ea"/>
                <a:sym typeface="+mn-lt"/>
              </a:rPr>
              <a:t>（二）、组织丰富多彩的亲子活动，透过亲子游戏、运动会等活动加深幼儿园与家长、幼儿的情感沟通。</a:t>
            </a:r>
          </a:p>
          <a:p>
            <a:pPr fontAlgn="auto">
              <a:lnSpc>
                <a:spcPct val="150000"/>
              </a:lnSpc>
            </a:pPr>
            <a:r>
              <a:rPr lang="zh-CN" altLang="en-US" dirty="0">
                <a:cs typeface="+mn-ea"/>
                <a:sym typeface="+mn-lt"/>
              </a:rPr>
              <a:t>（三）、我们每月还要电话家访，让家长了解幼儿在园学习、生活状况，同时让教师了解幼儿在家的表现，加强家园联系。</a:t>
            </a:r>
          </a:p>
        </p:txBody>
      </p:sp>
      <p:grpSp>
        <p:nvGrpSpPr>
          <p:cNvPr id="8" name="组合 7">
            <a:extLst>
              <a:ext uri="{FF2B5EF4-FFF2-40B4-BE49-F238E27FC236}">
                <a16:creationId xmlns:a16="http://schemas.microsoft.com/office/drawing/2014/main" id="{B701645A-C403-48FB-9DA0-ACD0BBC0713B}"/>
              </a:ext>
            </a:extLst>
          </p:cNvPr>
          <p:cNvGrpSpPr/>
          <p:nvPr/>
        </p:nvGrpSpPr>
        <p:grpSpPr>
          <a:xfrm>
            <a:off x="1124117" y="2576456"/>
            <a:ext cx="4444678" cy="125867"/>
            <a:chOff x="4734046" y="2501586"/>
            <a:chExt cx="4444678" cy="125867"/>
          </a:xfrm>
        </p:grpSpPr>
        <p:cxnSp>
          <p:nvCxnSpPr>
            <p:cNvPr id="9" name="直接连接符 8">
              <a:extLst>
                <a:ext uri="{FF2B5EF4-FFF2-40B4-BE49-F238E27FC236}">
                  <a16:creationId xmlns:a16="http://schemas.microsoft.com/office/drawing/2014/main" id="{A390AC50-994E-4EF3-9C24-CC9A7F9F9B34}"/>
                </a:ext>
              </a:extLst>
            </p:cNvPr>
            <p:cNvCxnSpPr/>
            <p:nvPr/>
          </p:nvCxnSpPr>
          <p:spPr>
            <a:xfrm>
              <a:off x="4734046" y="2501586"/>
              <a:ext cx="4444678" cy="0"/>
            </a:xfrm>
            <a:prstGeom prst="line">
              <a:avLst/>
            </a:prstGeom>
            <a:ln w="28575">
              <a:solidFill>
                <a:srgbClr val="338CF9"/>
              </a:solidFill>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8F52CFBE-7E0F-48FC-885B-5CA769143922}"/>
                </a:ext>
              </a:extLst>
            </p:cNvPr>
            <p:cNvCxnSpPr/>
            <p:nvPr/>
          </p:nvCxnSpPr>
          <p:spPr>
            <a:xfrm>
              <a:off x="4734046" y="2627453"/>
              <a:ext cx="4444678" cy="0"/>
            </a:xfrm>
            <a:prstGeom prst="line">
              <a:avLst/>
            </a:prstGeom>
            <a:ln w="57150">
              <a:solidFill>
                <a:srgbClr val="338CF9"/>
              </a:solidFill>
            </a:ln>
          </p:spPr>
          <p:style>
            <a:lnRef idx="1">
              <a:schemeClr val="accent1"/>
            </a:lnRef>
            <a:fillRef idx="0">
              <a:schemeClr val="accent1"/>
            </a:fillRef>
            <a:effectRef idx="0">
              <a:schemeClr val="accent1"/>
            </a:effectRef>
            <a:fontRef idx="minor">
              <a:schemeClr val="tx1"/>
            </a:fontRef>
          </p:style>
        </p:cxnSp>
      </p:grpSp>
      <p:sp>
        <p:nvSpPr>
          <p:cNvPr id="13" name="文本框 12">
            <a:extLst>
              <a:ext uri="{FF2B5EF4-FFF2-40B4-BE49-F238E27FC236}">
                <a16:creationId xmlns:a16="http://schemas.microsoft.com/office/drawing/2014/main" id="{7224475C-96B0-474A-A802-940E1818BAA9}"/>
              </a:ext>
            </a:extLst>
          </p:cNvPr>
          <p:cNvSpPr txBox="1"/>
          <p:nvPr/>
        </p:nvSpPr>
        <p:spPr>
          <a:xfrm>
            <a:off x="3933852" y="1587625"/>
            <a:ext cx="4798690" cy="954107"/>
          </a:xfrm>
          <a:prstGeom prst="rect">
            <a:avLst/>
          </a:prstGeom>
          <a:noFill/>
        </p:spPr>
        <p:txBody>
          <a:bodyPr wrap="square">
            <a:spAutoFit/>
          </a:bodyPr>
          <a:lstStyle/>
          <a:p>
            <a:pPr algn="ctr"/>
            <a:r>
              <a:rPr lang="zh-CN" altLang="en-US" sz="2800" b="1" dirty="0">
                <a:cs typeface="+mn-ea"/>
                <a:sym typeface="+mn-lt"/>
              </a:rPr>
              <a:t>主要</a:t>
            </a:r>
            <a:endParaRPr lang="en-US" altLang="zh-CN" sz="2800" b="1" dirty="0">
              <a:cs typeface="+mn-ea"/>
              <a:sym typeface="+mn-lt"/>
            </a:endParaRPr>
          </a:p>
          <a:p>
            <a:pPr algn="ctr"/>
            <a:r>
              <a:rPr lang="zh-CN" altLang="en-US" sz="2800" b="1" dirty="0">
                <a:cs typeface="+mn-ea"/>
                <a:sym typeface="+mn-lt"/>
              </a:rPr>
              <a:t>措施</a:t>
            </a:r>
          </a:p>
        </p:txBody>
      </p:sp>
      <p:pic>
        <p:nvPicPr>
          <p:cNvPr id="16" name="图片 15">
            <a:extLst>
              <a:ext uri="{FF2B5EF4-FFF2-40B4-BE49-F238E27FC236}">
                <a16:creationId xmlns:a16="http://schemas.microsoft.com/office/drawing/2014/main" id="{543476D0-7231-4FA4-BD65-086E624FB78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22624" y="2000250"/>
            <a:ext cx="3795252" cy="3795252"/>
          </a:xfrm>
          <a:prstGeom prst="rect">
            <a:avLst/>
          </a:prstGeom>
        </p:spPr>
      </p:pic>
    </p:spTree>
    <p:extLst>
      <p:ext uri="{BB962C8B-B14F-4D97-AF65-F5344CB8AC3E}">
        <p14:creationId xmlns:p14="http://schemas.microsoft.com/office/powerpoint/2010/main" val="3878298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grpSp>
        <p:nvGrpSpPr>
          <p:cNvPr id="7" name="组合 6">
            <a:extLst>
              <a:ext uri="{FF2B5EF4-FFF2-40B4-BE49-F238E27FC236}">
                <a16:creationId xmlns:a16="http://schemas.microsoft.com/office/drawing/2014/main" id="{60F0EC62-6D6F-42AE-B8C0-D5E67E3DDFD0}"/>
              </a:ext>
            </a:extLst>
          </p:cNvPr>
          <p:cNvGrpSpPr/>
          <p:nvPr/>
        </p:nvGrpSpPr>
        <p:grpSpPr>
          <a:xfrm>
            <a:off x="5448299" y="1602287"/>
            <a:ext cx="5879336" cy="4294320"/>
            <a:chOff x="1019175" y="1788941"/>
            <a:chExt cx="5879336" cy="3791710"/>
          </a:xfrm>
        </p:grpSpPr>
        <p:sp>
          <p:nvSpPr>
            <p:cNvPr id="8" name="矩形: 圆角 7">
              <a:extLst>
                <a:ext uri="{FF2B5EF4-FFF2-40B4-BE49-F238E27FC236}">
                  <a16:creationId xmlns:a16="http://schemas.microsoft.com/office/drawing/2014/main" id="{9AF5B2EC-395C-470C-BD9D-68A280F33D26}"/>
                </a:ext>
              </a:extLst>
            </p:cNvPr>
            <p:cNvSpPr/>
            <p:nvPr/>
          </p:nvSpPr>
          <p:spPr>
            <a:xfrm>
              <a:off x="1019175" y="2038532"/>
              <a:ext cx="5879336" cy="3542119"/>
            </a:xfrm>
            <a:prstGeom prst="roundRect">
              <a:avLst>
                <a:gd name="adj" fmla="val 6708"/>
              </a:avLst>
            </a:prstGeom>
            <a:solidFill>
              <a:schemeClr val="bg1"/>
            </a:solidFill>
            <a:ln w="6350">
              <a:solidFill>
                <a:srgbClr val="338CF9"/>
              </a:solidFill>
            </a:ln>
            <a:effectLst>
              <a:outerShdw blurRad="63500" algn="ctr"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a:extLst>
                <a:ext uri="{FF2B5EF4-FFF2-40B4-BE49-F238E27FC236}">
                  <a16:creationId xmlns:a16="http://schemas.microsoft.com/office/drawing/2014/main" id="{268E950B-6C00-4EDE-B63D-0E78F23A304E}"/>
                </a:ext>
              </a:extLst>
            </p:cNvPr>
            <p:cNvSpPr/>
            <p:nvPr/>
          </p:nvSpPr>
          <p:spPr>
            <a:xfrm>
              <a:off x="1252310" y="2527310"/>
              <a:ext cx="5057951" cy="441148"/>
            </a:xfrm>
            <a:prstGeom prst="rect">
              <a:avLst/>
            </a:prstGeom>
          </p:spPr>
          <p:txBody>
            <a:bodyPr wrap="square">
              <a:spAutoFit/>
            </a:bodyPr>
            <a:lstStyle/>
            <a:p>
              <a:pPr>
                <a:lnSpc>
                  <a:spcPct val="150000"/>
                </a:lnSpc>
              </a:pPr>
              <a:r>
                <a:rPr lang="en-US" altLang="zh-CN" sz="2000" b="1" dirty="0">
                  <a:solidFill>
                    <a:srgbClr val="338CF9"/>
                  </a:solidFill>
                  <a:cs typeface="+mn-ea"/>
                  <a:sym typeface="+mn-lt"/>
                </a:rPr>
                <a:t>3</a:t>
              </a:r>
              <a:r>
                <a:rPr lang="zh-CN" altLang="en-US" sz="2000" b="1" dirty="0">
                  <a:solidFill>
                    <a:srgbClr val="338CF9"/>
                  </a:solidFill>
                  <a:cs typeface="+mn-ea"/>
                  <a:sym typeface="+mn-lt"/>
                </a:rPr>
                <a:t>月份</a:t>
              </a:r>
              <a:endParaRPr lang="zh-CN" altLang="en-US" sz="2000" dirty="0">
                <a:solidFill>
                  <a:srgbClr val="338CF9"/>
                </a:solidFill>
                <a:cs typeface="+mn-ea"/>
                <a:sym typeface="+mn-lt"/>
              </a:endParaRPr>
            </a:p>
          </p:txBody>
        </p:sp>
        <p:sp>
          <p:nvSpPr>
            <p:cNvPr id="10" name="矩形: 圆角 9">
              <a:extLst>
                <a:ext uri="{FF2B5EF4-FFF2-40B4-BE49-F238E27FC236}">
                  <a16:creationId xmlns:a16="http://schemas.microsoft.com/office/drawing/2014/main" id="{8F1AF1D7-AE8D-4C81-89D4-FB9D86DCF383}"/>
                </a:ext>
              </a:extLst>
            </p:cNvPr>
            <p:cNvSpPr/>
            <p:nvPr/>
          </p:nvSpPr>
          <p:spPr>
            <a:xfrm>
              <a:off x="1810211" y="1788941"/>
              <a:ext cx="3943108" cy="479084"/>
            </a:xfrm>
            <a:prstGeom prst="roundRect">
              <a:avLst>
                <a:gd name="adj" fmla="val 50000"/>
              </a:avLst>
            </a:prstGeom>
            <a:solidFill>
              <a:srgbClr val="338CF9"/>
            </a:solidFill>
            <a:ln>
              <a:solidFill>
                <a:srgbClr val="338CF9"/>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b="1" dirty="0">
                  <a:solidFill>
                    <a:schemeClr val="bg1"/>
                  </a:solidFill>
                  <a:cs typeface="+mn-ea"/>
                  <a:sym typeface="+mn-lt"/>
                </a:rPr>
                <a:t>近一年所组织活动</a:t>
              </a:r>
            </a:p>
          </p:txBody>
        </p:sp>
        <p:sp>
          <p:nvSpPr>
            <p:cNvPr id="11" name="矩形 10">
              <a:extLst>
                <a:ext uri="{FF2B5EF4-FFF2-40B4-BE49-F238E27FC236}">
                  <a16:creationId xmlns:a16="http://schemas.microsoft.com/office/drawing/2014/main" id="{829125C9-650A-4BCF-BE3E-9DC173301BFD}"/>
                </a:ext>
              </a:extLst>
            </p:cNvPr>
            <p:cNvSpPr/>
            <p:nvPr/>
          </p:nvSpPr>
          <p:spPr>
            <a:xfrm>
              <a:off x="1239578" y="3011328"/>
              <a:ext cx="5437570" cy="695351"/>
            </a:xfrm>
            <a:prstGeom prst="rect">
              <a:avLst/>
            </a:prstGeom>
          </p:spPr>
          <p:txBody>
            <a:bodyPr wrap="square">
              <a:spAutoFit/>
            </a:bodyPr>
            <a:lstStyle/>
            <a:p>
              <a:pPr fontAlgn="auto">
                <a:lnSpc>
                  <a:spcPct val="150000"/>
                </a:lnSpc>
              </a:pPr>
              <a:r>
                <a:rPr lang="zh-CN" altLang="en-US" sz="1600" dirty="0">
                  <a:solidFill>
                    <a:schemeClr val="tx1">
                      <a:lumMod val="75000"/>
                      <a:lumOff val="25000"/>
                    </a:schemeClr>
                  </a:solidFill>
                  <a:cs typeface="+mn-ea"/>
                  <a:sym typeface="+mn-lt"/>
                </a:rPr>
                <a:t>结合春天，我园开展了全园性的亲子春游活动，让孩子们开阔眼界的同时，增进了亲子、家园间的情感。</a:t>
              </a:r>
            </a:p>
          </p:txBody>
        </p:sp>
        <p:sp>
          <p:nvSpPr>
            <p:cNvPr id="12" name="矩形 11">
              <a:extLst>
                <a:ext uri="{FF2B5EF4-FFF2-40B4-BE49-F238E27FC236}">
                  <a16:creationId xmlns:a16="http://schemas.microsoft.com/office/drawing/2014/main" id="{5FA1B683-3185-4034-8AB8-6F96ACC6532A}"/>
                </a:ext>
              </a:extLst>
            </p:cNvPr>
            <p:cNvSpPr/>
            <p:nvPr/>
          </p:nvSpPr>
          <p:spPr>
            <a:xfrm>
              <a:off x="1192477" y="3695308"/>
              <a:ext cx="5057951" cy="441148"/>
            </a:xfrm>
            <a:prstGeom prst="rect">
              <a:avLst/>
            </a:prstGeom>
          </p:spPr>
          <p:txBody>
            <a:bodyPr wrap="square">
              <a:spAutoFit/>
            </a:bodyPr>
            <a:lstStyle/>
            <a:p>
              <a:pPr fontAlgn="auto">
                <a:lnSpc>
                  <a:spcPct val="150000"/>
                </a:lnSpc>
              </a:pPr>
              <a:r>
                <a:rPr lang="en-US" altLang="zh-CN" sz="2000" b="1" dirty="0">
                  <a:solidFill>
                    <a:srgbClr val="338CF9"/>
                  </a:solidFill>
                  <a:cs typeface="+mn-ea"/>
                  <a:sym typeface="+mn-lt"/>
                </a:rPr>
                <a:t>4</a:t>
              </a:r>
              <a:r>
                <a:rPr lang="zh-CN" altLang="en-US" sz="2000" b="1" dirty="0">
                  <a:solidFill>
                    <a:srgbClr val="338CF9"/>
                  </a:solidFill>
                  <a:cs typeface="+mn-ea"/>
                  <a:sym typeface="+mn-lt"/>
                </a:rPr>
                <a:t>月份</a:t>
              </a:r>
            </a:p>
          </p:txBody>
        </p:sp>
        <p:sp>
          <p:nvSpPr>
            <p:cNvPr id="13" name="矩形 12">
              <a:extLst>
                <a:ext uri="{FF2B5EF4-FFF2-40B4-BE49-F238E27FC236}">
                  <a16:creationId xmlns:a16="http://schemas.microsoft.com/office/drawing/2014/main" id="{45B75A90-C3B2-49BB-B31B-2E47FA6EE8FB}"/>
                </a:ext>
              </a:extLst>
            </p:cNvPr>
            <p:cNvSpPr/>
            <p:nvPr/>
          </p:nvSpPr>
          <p:spPr>
            <a:xfrm>
              <a:off x="1192476" y="4196760"/>
              <a:ext cx="5484671" cy="1212023"/>
            </a:xfrm>
            <a:prstGeom prst="rect">
              <a:avLst/>
            </a:prstGeom>
          </p:spPr>
          <p:txBody>
            <a:bodyPr wrap="square">
              <a:spAutoFit/>
            </a:bodyPr>
            <a:lstStyle/>
            <a:p>
              <a:pPr fontAlgn="auto">
                <a:lnSpc>
                  <a:spcPct val="130000"/>
                </a:lnSpc>
              </a:pPr>
              <a:r>
                <a:rPr lang="zh-CN" altLang="en-US" sz="1600" dirty="0">
                  <a:solidFill>
                    <a:schemeClr val="tx1">
                      <a:lumMod val="75000"/>
                      <a:lumOff val="25000"/>
                    </a:schemeClr>
                  </a:solidFill>
                  <a:cs typeface="+mn-ea"/>
                  <a:sym typeface="+mn-lt"/>
                </a:rPr>
                <a:t>我园开展了幼小衔接家长会，请来了</a:t>
              </a:r>
              <a:r>
                <a:rPr lang="en-US" altLang="zh-CN" sz="1600" dirty="0">
                  <a:solidFill>
                    <a:schemeClr val="tx1">
                      <a:lumMod val="75000"/>
                      <a:lumOff val="25000"/>
                    </a:schemeClr>
                  </a:solidFill>
                  <a:cs typeface="+mn-ea"/>
                  <a:sym typeface="+mn-lt"/>
                </a:rPr>
                <a:t>XX</a:t>
              </a:r>
              <a:r>
                <a:rPr lang="zh-CN" altLang="en-US" sz="1600" dirty="0">
                  <a:solidFill>
                    <a:schemeClr val="tx1">
                      <a:lumMod val="75000"/>
                      <a:lumOff val="25000"/>
                    </a:schemeClr>
                  </a:solidFill>
                  <a:cs typeface="+mn-ea"/>
                  <a:sym typeface="+mn-lt"/>
                </a:rPr>
                <a:t>小学陈老师和卜园长进行了讲座，同月，小班、中二班和大班相继开展了放风筝、种植蔬菜苗、做青团的亲子活动，在孩子们体验快乐的同时，也拉近了家长与老师之间的距离。</a:t>
              </a:r>
            </a:p>
          </p:txBody>
        </p:sp>
      </p:grpSp>
      <p:pic>
        <p:nvPicPr>
          <p:cNvPr id="15" name="图片 14">
            <a:extLst>
              <a:ext uri="{FF2B5EF4-FFF2-40B4-BE49-F238E27FC236}">
                <a16:creationId xmlns:a16="http://schemas.microsoft.com/office/drawing/2014/main" id="{1720AC90-27D8-4F7A-9DF1-88208D536F7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359924" y="2074299"/>
            <a:ext cx="3795252" cy="3795252"/>
          </a:xfrm>
          <a:prstGeom prst="rect">
            <a:avLst/>
          </a:prstGeom>
        </p:spPr>
      </p:pic>
    </p:spTree>
    <p:extLst>
      <p:ext uri="{BB962C8B-B14F-4D97-AF65-F5344CB8AC3E}">
        <p14:creationId xmlns:p14="http://schemas.microsoft.com/office/powerpoint/2010/main" val="4018531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grpSp>
        <p:nvGrpSpPr>
          <p:cNvPr id="3" name="组合 2">
            <a:extLst>
              <a:ext uri="{FF2B5EF4-FFF2-40B4-BE49-F238E27FC236}">
                <a16:creationId xmlns:a16="http://schemas.microsoft.com/office/drawing/2014/main" id="{EAEB66B0-B763-4E4F-A1AA-EE2106D2D437}"/>
              </a:ext>
            </a:extLst>
          </p:cNvPr>
          <p:cNvGrpSpPr/>
          <p:nvPr/>
        </p:nvGrpSpPr>
        <p:grpSpPr>
          <a:xfrm>
            <a:off x="1220469" y="1230618"/>
            <a:ext cx="4928365" cy="1513098"/>
            <a:chOff x="6230619" y="1573240"/>
            <a:chExt cx="4928365" cy="1513098"/>
          </a:xfrm>
        </p:grpSpPr>
        <p:sp>
          <p:nvSpPr>
            <p:cNvPr id="7" name="文本框 6">
              <a:extLst>
                <a:ext uri="{FF2B5EF4-FFF2-40B4-BE49-F238E27FC236}">
                  <a16:creationId xmlns:a16="http://schemas.microsoft.com/office/drawing/2014/main" id="{D37F19AE-DD40-4809-A7DC-A37F41EB8019}"/>
                </a:ext>
              </a:extLst>
            </p:cNvPr>
            <p:cNvSpPr txBox="1"/>
            <p:nvPr/>
          </p:nvSpPr>
          <p:spPr>
            <a:xfrm>
              <a:off x="6230620" y="1573240"/>
              <a:ext cx="919480" cy="499624"/>
            </a:xfrm>
            <a:prstGeom prst="rect">
              <a:avLst/>
            </a:prstGeom>
            <a:solidFill>
              <a:srgbClr val="338CF9"/>
            </a:solidFill>
            <a:ln>
              <a:noFill/>
            </a:ln>
          </p:spPr>
          <p:txBody>
            <a:bodyPr wrap="square" rtlCol="0" anchor="t">
              <a:spAutoFit/>
            </a:bodyPr>
            <a:lstStyle/>
            <a:p>
              <a:pPr fontAlgn="auto">
                <a:lnSpc>
                  <a:spcPct val="150000"/>
                </a:lnSpc>
              </a:pPr>
              <a:r>
                <a:rPr sz="2000" b="1" dirty="0">
                  <a:solidFill>
                    <a:schemeClr val="bg1"/>
                  </a:solidFill>
                  <a:cs typeface="+mn-ea"/>
                  <a:sym typeface="+mn-lt"/>
                </a:rPr>
                <a:t>5月份</a:t>
              </a:r>
              <a:endParaRPr lang="zh-CN" altLang="en-US" sz="2000" b="1" dirty="0">
                <a:solidFill>
                  <a:schemeClr val="bg1"/>
                </a:solidFill>
                <a:cs typeface="+mn-ea"/>
                <a:sym typeface="+mn-lt"/>
              </a:endParaRPr>
            </a:p>
          </p:txBody>
        </p:sp>
        <p:sp>
          <p:nvSpPr>
            <p:cNvPr id="8" name="文本框 7">
              <a:extLst>
                <a:ext uri="{FF2B5EF4-FFF2-40B4-BE49-F238E27FC236}">
                  <a16:creationId xmlns:a16="http://schemas.microsoft.com/office/drawing/2014/main" id="{DCF027C4-1D84-4089-8AC2-E357B6706220}"/>
                </a:ext>
              </a:extLst>
            </p:cNvPr>
            <p:cNvSpPr txBox="1"/>
            <p:nvPr/>
          </p:nvSpPr>
          <p:spPr>
            <a:xfrm>
              <a:off x="6230619" y="2033742"/>
              <a:ext cx="4928365" cy="1052596"/>
            </a:xfrm>
            <a:prstGeom prst="rect">
              <a:avLst/>
            </a:prstGeom>
            <a:noFill/>
          </p:spPr>
          <p:txBody>
            <a:bodyPr wrap="square" rtlCol="0" anchor="t">
              <a:spAutoFit/>
            </a:bodyPr>
            <a:lstStyle/>
            <a:p>
              <a:pPr fontAlgn="auto">
                <a:lnSpc>
                  <a:spcPct val="130000"/>
                </a:lnSpc>
              </a:pPr>
              <a:r>
                <a:rPr sz="1600" dirty="0">
                  <a:cs typeface="+mn-ea"/>
                  <a:sym typeface="+mn-lt"/>
                </a:rPr>
                <a:t>中一班开展了采茶的的亲子活动，结合我们的园本课程，充分利用本土资源，亲身体验采茶的乐趣，了解茶叶的制作过程；</a:t>
              </a:r>
              <a:endParaRPr lang="zh-CN" altLang="en-US" sz="1600" dirty="0">
                <a:cs typeface="+mn-ea"/>
                <a:sym typeface="+mn-lt"/>
              </a:endParaRPr>
            </a:p>
          </p:txBody>
        </p:sp>
      </p:grpSp>
      <p:grpSp>
        <p:nvGrpSpPr>
          <p:cNvPr id="10" name="组合 9">
            <a:extLst>
              <a:ext uri="{FF2B5EF4-FFF2-40B4-BE49-F238E27FC236}">
                <a16:creationId xmlns:a16="http://schemas.microsoft.com/office/drawing/2014/main" id="{D42F1235-155D-4479-BA6F-96FA6EA52C28}"/>
              </a:ext>
            </a:extLst>
          </p:cNvPr>
          <p:cNvGrpSpPr/>
          <p:nvPr/>
        </p:nvGrpSpPr>
        <p:grpSpPr>
          <a:xfrm>
            <a:off x="1220468" y="2842445"/>
            <a:ext cx="4928365" cy="878693"/>
            <a:chOff x="6230619" y="1573240"/>
            <a:chExt cx="4928365" cy="878693"/>
          </a:xfrm>
        </p:grpSpPr>
        <p:sp>
          <p:nvSpPr>
            <p:cNvPr id="11" name="文本框 10">
              <a:extLst>
                <a:ext uri="{FF2B5EF4-FFF2-40B4-BE49-F238E27FC236}">
                  <a16:creationId xmlns:a16="http://schemas.microsoft.com/office/drawing/2014/main" id="{B6F3B5F0-D54C-4F1A-867B-6900E934EB8C}"/>
                </a:ext>
              </a:extLst>
            </p:cNvPr>
            <p:cNvSpPr txBox="1"/>
            <p:nvPr/>
          </p:nvSpPr>
          <p:spPr>
            <a:xfrm>
              <a:off x="6230620" y="1573240"/>
              <a:ext cx="919480" cy="499624"/>
            </a:xfrm>
            <a:prstGeom prst="rect">
              <a:avLst/>
            </a:prstGeom>
            <a:solidFill>
              <a:srgbClr val="338CF9"/>
            </a:solidFill>
            <a:ln>
              <a:noFill/>
            </a:ln>
          </p:spPr>
          <p:txBody>
            <a:bodyPr wrap="square" rtlCol="0" anchor="t">
              <a:spAutoFit/>
            </a:bodyPr>
            <a:lstStyle/>
            <a:p>
              <a:pPr fontAlgn="auto">
                <a:lnSpc>
                  <a:spcPct val="150000"/>
                </a:lnSpc>
              </a:pPr>
              <a:r>
                <a:rPr lang="en-US" sz="2000" b="1" dirty="0">
                  <a:solidFill>
                    <a:schemeClr val="bg1"/>
                  </a:solidFill>
                  <a:cs typeface="+mn-ea"/>
                  <a:sym typeface="+mn-lt"/>
                </a:rPr>
                <a:t>6</a:t>
              </a:r>
              <a:r>
                <a:rPr sz="2000" b="1" dirty="0">
                  <a:solidFill>
                    <a:schemeClr val="bg1"/>
                  </a:solidFill>
                  <a:cs typeface="+mn-ea"/>
                  <a:sym typeface="+mn-lt"/>
                </a:rPr>
                <a:t>月份</a:t>
              </a:r>
              <a:endParaRPr lang="zh-CN" altLang="en-US" sz="2000" b="1" dirty="0">
                <a:solidFill>
                  <a:schemeClr val="bg1"/>
                </a:solidFill>
                <a:cs typeface="+mn-ea"/>
                <a:sym typeface="+mn-lt"/>
              </a:endParaRPr>
            </a:p>
          </p:txBody>
        </p:sp>
        <p:sp>
          <p:nvSpPr>
            <p:cNvPr id="12" name="文本框 11">
              <a:extLst>
                <a:ext uri="{FF2B5EF4-FFF2-40B4-BE49-F238E27FC236}">
                  <a16:creationId xmlns:a16="http://schemas.microsoft.com/office/drawing/2014/main" id="{7CCB442D-576E-439B-99F8-088938DC21AC}"/>
                </a:ext>
              </a:extLst>
            </p:cNvPr>
            <p:cNvSpPr txBox="1"/>
            <p:nvPr/>
          </p:nvSpPr>
          <p:spPr>
            <a:xfrm>
              <a:off x="6230619" y="2033742"/>
              <a:ext cx="4928365" cy="418191"/>
            </a:xfrm>
            <a:prstGeom prst="rect">
              <a:avLst/>
            </a:prstGeom>
            <a:noFill/>
          </p:spPr>
          <p:txBody>
            <a:bodyPr wrap="square" rtlCol="0" anchor="t">
              <a:spAutoFit/>
            </a:bodyPr>
            <a:lstStyle/>
            <a:p>
              <a:pPr fontAlgn="auto">
                <a:lnSpc>
                  <a:spcPct val="150000"/>
                </a:lnSpc>
              </a:pPr>
              <a:r>
                <a:rPr lang="zh-CN" altLang="en-US" sz="1600" dirty="0">
                  <a:solidFill>
                    <a:schemeClr val="tx1">
                      <a:lumMod val="75000"/>
                      <a:lumOff val="25000"/>
                    </a:schemeClr>
                  </a:solidFill>
                  <a:cs typeface="+mn-ea"/>
                  <a:sym typeface="+mn-lt"/>
                </a:rPr>
                <a:t>大班开展了家长半日开放活动；</a:t>
              </a:r>
            </a:p>
          </p:txBody>
        </p:sp>
      </p:grpSp>
      <p:grpSp>
        <p:nvGrpSpPr>
          <p:cNvPr id="13" name="组合 12">
            <a:extLst>
              <a:ext uri="{FF2B5EF4-FFF2-40B4-BE49-F238E27FC236}">
                <a16:creationId xmlns:a16="http://schemas.microsoft.com/office/drawing/2014/main" id="{7C1F8044-A650-43E8-8FEE-A7D74E3F3B88}"/>
              </a:ext>
            </a:extLst>
          </p:cNvPr>
          <p:cNvGrpSpPr/>
          <p:nvPr/>
        </p:nvGrpSpPr>
        <p:grpSpPr>
          <a:xfrm>
            <a:off x="1220468" y="3911307"/>
            <a:ext cx="4928365" cy="878693"/>
            <a:chOff x="6230619" y="1573240"/>
            <a:chExt cx="4928365" cy="878693"/>
          </a:xfrm>
        </p:grpSpPr>
        <p:sp>
          <p:nvSpPr>
            <p:cNvPr id="14" name="文本框 13">
              <a:extLst>
                <a:ext uri="{FF2B5EF4-FFF2-40B4-BE49-F238E27FC236}">
                  <a16:creationId xmlns:a16="http://schemas.microsoft.com/office/drawing/2014/main" id="{1299BCA3-4E11-4EA3-9D9F-52D3E0D64365}"/>
                </a:ext>
              </a:extLst>
            </p:cNvPr>
            <p:cNvSpPr txBox="1"/>
            <p:nvPr/>
          </p:nvSpPr>
          <p:spPr>
            <a:xfrm>
              <a:off x="6230620" y="1573240"/>
              <a:ext cx="919480" cy="499624"/>
            </a:xfrm>
            <a:prstGeom prst="rect">
              <a:avLst/>
            </a:prstGeom>
            <a:solidFill>
              <a:srgbClr val="338CF9"/>
            </a:solidFill>
            <a:ln>
              <a:noFill/>
            </a:ln>
          </p:spPr>
          <p:txBody>
            <a:bodyPr wrap="square" rtlCol="0" anchor="t">
              <a:spAutoFit/>
            </a:bodyPr>
            <a:lstStyle/>
            <a:p>
              <a:pPr fontAlgn="auto">
                <a:lnSpc>
                  <a:spcPct val="150000"/>
                </a:lnSpc>
              </a:pPr>
              <a:r>
                <a:rPr lang="en-US" sz="2000" b="1" dirty="0">
                  <a:solidFill>
                    <a:schemeClr val="bg1"/>
                  </a:solidFill>
                  <a:cs typeface="+mn-ea"/>
                  <a:sym typeface="+mn-lt"/>
                </a:rPr>
                <a:t>8</a:t>
              </a:r>
              <a:r>
                <a:rPr sz="2000" b="1" dirty="0">
                  <a:solidFill>
                    <a:schemeClr val="bg1"/>
                  </a:solidFill>
                  <a:cs typeface="+mn-ea"/>
                  <a:sym typeface="+mn-lt"/>
                </a:rPr>
                <a:t>月份</a:t>
              </a:r>
              <a:endParaRPr lang="zh-CN" altLang="en-US" sz="2000" b="1" dirty="0">
                <a:solidFill>
                  <a:schemeClr val="bg1"/>
                </a:solidFill>
                <a:cs typeface="+mn-ea"/>
                <a:sym typeface="+mn-lt"/>
              </a:endParaRPr>
            </a:p>
          </p:txBody>
        </p:sp>
        <p:sp>
          <p:nvSpPr>
            <p:cNvPr id="15" name="文本框 14">
              <a:extLst>
                <a:ext uri="{FF2B5EF4-FFF2-40B4-BE49-F238E27FC236}">
                  <a16:creationId xmlns:a16="http://schemas.microsoft.com/office/drawing/2014/main" id="{A5CE2F60-8312-42FD-9539-7C63FFED33EE}"/>
                </a:ext>
              </a:extLst>
            </p:cNvPr>
            <p:cNvSpPr txBox="1"/>
            <p:nvPr/>
          </p:nvSpPr>
          <p:spPr>
            <a:xfrm>
              <a:off x="6230619" y="2033742"/>
              <a:ext cx="4928365" cy="418191"/>
            </a:xfrm>
            <a:prstGeom prst="rect">
              <a:avLst/>
            </a:prstGeom>
            <a:noFill/>
          </p:spPr>
          <p:txBody>
            <a:bodyPr wrap="square" rtlCol="0" anchor="t">
              <a:spAutoFit/>
            </a:bodyPr>
            <a:lstStyle/>
            <a:p>
              <a:pPr fontAlgn="auto">
                <a:lnSpc>
                  <a:spcPct val="150000"/>
                </a:lnSpc>
              </a:pPr>
              <a:r>
                <a:rPr lang="zh-CN" altLang="en-US" sz="1600" dirty="0">
                  <a:solidFill>
                    <a:schemeClr val="tx1">
                      <a:lumMod val="75000"/>
                      <a:lumOff val="25000"/>
                    </a:schemeClr>
                  </a:solidFill>
                  <a:cs typeface="+mn-ea"/>
                  <a:sym typeface="+mn-lt"/>
                </a:rPr>
                <a:t>召开了小班新生家长会；</a:t>
              </a:r>
            </a:p>
          </p:txBody>
        </p:sp>
      </p:grpSp>
      <p:grpSp>
        <p:nvGrpSpPr>
          <p:cNvPr id="16" name="组合 15">
            <a:extLst>
              <a:ext uri="{FF2B5EF4-FFF2-40B4-BE49-F238E27FC236}">
                <a16:creationId xmlns:a16="http://schemas.microsoft.com/office/drawing/2014/main" id="{E200760D-88FC-4859-B380-8A20B8BD008A}"/>
              </a:ext>
            </a:extLst>
          </p:cNvPr>
          <p:cNvGrpSpPr/>
          <p:nvPr/>
        </p:nvGrpSpPr>
        <p:grpSpPr>
          <a:xfrm>
            <a:off x="1220468" y="4949158"/>
            <a:ext cx="4928365" cy="1248025"/>
            <a:chOff x="6230619" y="1573240"/>
            <a:chExt cx="4928365" cy="1248025"/>
          </a:xfrm>
        </p:grpSpPr>
        <p:sp>
          <p:nvSpPr>
            <p:cNvPr id="18" name="文本框 17">
              <a:extLst>
                <a:ext uri="{FF2B5EF4-FFF2-40B4-BE49-F238E27FC236}">
                  <a16:creationId xmlns:a16="http://schemas.microsoft.com/office/drawing/2014/main" id="{CC4CCDF9-8F0B-4BEF-9937-7655A7D35EA1}"/>
                </a:ext>
              </a:extLst>
            </p:cNvPr>
            <p:cNvSpPr txBox="1"/>
            <p:nvPr/>
          </p:nvSpPr>
          <p:spPr>
            <a:xfrm>
              <a:off x="6230619" y="1573240"/>
              <a:ext cx="1109981" cy="499624"/>
            </a:xfrm>
            <a:prstGeom prst="rect">
              <a:avLst/>
            </a:prstGeom>
            <a:solidFill>
              <a:srgbClr val="338CF9"/>
            </a:solidFill>
            <a:ln>
              <a:noFill/>
            </a:ln>
          </p:spPr>
          <p:txBody>
            <a:bodyPr wrap="square" rtlCol="0" anchor="t">
              <a:spAutoFit/>
            </a:bodyPr>
            <a:lstStyle/>
            <a:p>
              <a:pPr fontAlgn="auto">
                <a:lnSpc>
                  <a:spcPct val="150000"/>
                </a:lnSpc>
              </a:pPr>
              <a:r>
                <a:rPr lang="en-US" sz="2000" b="1" dirty="0">
                  <a:solidFill>
                    <a:schemeClr val="bg1"/>
                  </a:solidFill>
                  <a:cs typeface="+mn-ea"/>
                  <a:sym typeface="+mn-lt"/>
                </a:rPr>
                <a:t>10</a:t>
              </a:r>
              <a:r>
                <a:rPr sz="2000" b="1" dirty="0">
                  <a:solidFill>
                    <a:schemeClr val="bg1"/>
                  </a:solidFill>
                  <a:cs typeface="+mn-ea"/>
                  <a:sym typeface="+mn-lt"/>
                </a:rPr>
                <a:t>月份</a:t>
              </a:r>
              <a:endParaRPr lang="zh-CN" altLang="en-US" sz="2000" b="1" dirty="0">
                <a:solidFill>
                  <a:schemeClr val="bg1"/>
                </a:solidFill>
                <a:cs typeface="+mn-ea"/>
                <a:sym typeface="+mn-lt"/>
              </a:endParaRPr>
            </a:p>
          </p:txBody>
        </p:sp>
        <p:sp>
          <p:nvSpPr>
            <p:cNvPr id="19" name="文本框 18">
              <a:extLst>
                <a:ext uri="{FF2B5EF4-FFF2-40B4-BE49-F238E27FC236}">
                  <a16:creationId xmlns:a16="http://schemas.microsoft.com/office/drawing/2014/main" id="{19C813B3-D585-4197-B69B-366ED335A61B}"/>
                </a:ext>
              </a:extLst>
            </p:cNvPr>
            <p:cNvSpPr txBox="1"/>
            <p:nvPr/>
          </p:nvSpPr>
          <p:spPr>
            <a:xfrm>
              <a:off x="6230619" y="2033742"/>
              <a:ext cx="4928365" cy="787523"/>
            </a:xfrm>
            <a:prstGeom prst="rect">
              <a:avLst/>
            </a:prstGeom>
            <a:noFill/>
          </p:spPr>
          <p:txBody>
            <a:bodyPr wrap="square" rtlCol="0" anchor="t">
              <a:spAutoFit/>
            </a:bodyPr>
            <a:lstStyle/>
            <a:p>
              <a:pPr fontAlgn="auto">
                <a:lnSpc>
                  <a:spcPct val="150000"/>
                </a:lnSpc>
              </a:pPr>
              <a:r>
                <a:rPr lang="zh-CN" altLang="en-US" sz="1600" dirty="0">
                  <a:solidFill>
                    <a:schemeClr val="tx1">
                      <a:lumMod val="75000"/>
                      <a:lumOff val="25000"/>
                    </a:schemeClr>
                  </a:solidFill>
                  <a:cs typeface="+mn-ea"/>
                  <a:sym typeface="+mn-lt"/>
                </a:rPr>
                <a:t>中班段、大班段结合重阳节开展了敬老爱老的祖孙同乐的亲子活动；</a:t>
              </a:r>
            </a:p>
          </p:txBody>
        </p:sp>
      </p:grpSp>
      <p:pic>
        <p:nvPicPr>
          <p:cNvPr id="21" name="图片 20">
            <a:extLst>
              <a:ext uri="{FF2B5EF4-FFF2-40B4-BE49-F238E27FC236}">
                <a16:creationId xmlns:a16="http://schemas.microsoft.com/office/drawing/2014/main" id="{675C0EB5-4FD8-4931-BC2A-0A9774442A7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247885" y="1995948"/>
            <a:ext cx="3795252" cy="3795252"/>
          </a:xfrm>
          <a:prstGeom prst="rect">
            <a:avLst/>
          </a:prstGeom>
        </p:spPr>
      </p:pic>
    </p:spTree>
    <p:extLst>
      <p:ext uri="{BB962C8B-B14F-4D97-AF65-F5344CB8AC3E}">
        <p14:creationId xmlns:p14="http://schemas.microsoft.com/office/powerpoint/2010/main" val="1042122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grpSp>
        <p:nvGrpSpPr>
          <p:cNvPr id="7" name="组合 6">
            <a:extLst>
              <a:ext uri="{FF2B5EF4-FFF2-40B4-BE49-F238E27FC236}">
                <a16:creationId xmlns:a16="http://schemas.microsoft.com/office/drawing/2014/main" id="{F9349A03-7CE3-4D9C-BF97-7E3DF7EECBFE}"/>
              </a:ext>
            </a:extLst>
          </p:cNvPr>
          <p:cNvGrpSpPr/>
          <p:nvPr/>
        </p:nvGrpSpPr>
        <p:grpSpPr>
          <a:xfrm>
            <a:off x="5634459" y="2062342"/>
            <a:ext cx="6316241" cy="1401007"/>
            <a:chOff x="605259" y="1577340"/>
            <a:chExt cx="6316241" cy="1401007"/>
          </a:xfrm>
        </p:grpSpPr>
        <p:grpSp>
          <p:nvGrpSpPr>
            <p:cNvPr id="8" name="组合 7">
              <a:extLst>
                <a:ext uri="{FF2B5EF4-FFF2-40B4-BE49-F238E27FC236}">
                  <a16:creationId xmlns:a16="http://schemas.microsoft.com/office/drawing/2014/main" id="{B758273D-E288-49B0-B0E8-3F557C3D5A3A}"/>
                </a:ext>
              </a:extLst>
            </p:cNvPr>
            <p:cNvGrpSpPr/>
            <p:nvPr/>
          </p:nvGrpSpPr>
          <p:grpSpPr>
            <a:xfrm>
              <a:off x="605259" y="1577340"/>
              <a:ext cx="4901460" cy="770984"/>
              <a:chOff x="818619" y="1701643"/>
              <a:chExt cx="4901460" cy="770984"/>
            </a:xfrm>
          </p:grpSpPr>
          <p:sp>
            <p:nvSpPr>
              <p:cNvPr id="10" name="รูปห้าเหลี่ยม 33">
                <a:extLst>
                  <a:ext uri="{FF2B5EF4-FFF2-40B4-BE49-F238E27FC236}">
                    <a16:creationId xmlns:a16="http://schemas.microsoft.com/office/drawing/2014/main" id="{82A87C0B-49E6-44C9-93EB-47E21E15184D}"/>
                  </a:ext>
                </a:extLst>
              </p:cNvPr>
              <p:cNvSpPr/>
              <p:nvPr/>
            </p:nvSpPr>
            <p:spPr>
              <a:xfrm>
                <a:off x="1097280" y="1701643"/>
                <a:ext cx="4622799" cy="770984"/>
              </a:xfrm>
              <a:prstGeom prst="homePlate">
                <a:avLst>
                  <a:gd name="adj" fmla="val 48029"/>
                </a:avLst>
              </a:prstGeom>
              <a:solidFill>
                <a:schemeClr val="bg1"/>
              </a:solidFill>
              <a:ln>
                <a:solidFill>
                  <a:srgbClr val="338C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th-TH" sz="900" b="1" dirty="0">
                  <a:solidFill>
                    <a:schemeClr val="tx1"/>
                  </a:solidFill>
                  <a:cs typeface="+mn-ea"/>
                  <a:sym typeface="+mn-lt"/>
                </a:endParaRPr>
              </a:p>
            </p:txBody>
          </p:sp>
          <p:sp>
            <p:nvSpPr>
              <p:cNvPr id="11" name="Oval 14">
                <a:extLst>
                  <a:ext uri="{FF2B5EF4-FFF2-40B4-BE49-F238E27FC236}">
                    <a16:creationId xmlns:a16="http://schemas.microsoft.com/office/drawing/2014/main" id="{AEF89960-9210-4A53-8F1A-6DBA10DD9FB0}"/>
                  </a:ext>
                </a:extLst>
              </p:cNvPr>
              <p:cNvSpPr>
                <a:spLocks noChangeArrowheads="1"/>
              </p:cNvSpPr>
              <p:nvPr/>
            </p:nvSpPr>
            <p:spPr bwMode="auto">
              <a:xfrm>
                <a:off x="818619" y="1701643"/>
                <a:ext cx="770982" cy="770983"/>
              </a:xfrm>
              <a:prstGeom prst="ellipse">
                <a:avLst/>
              </a:prstGeom>
              <a:solidFill>
                <a:srgbClr val="338CF9"/>
              </a:solidFill>
              <a:ln>
                <a:solidFill>
                  <a:srgbClr val="338CF9"/>
                </a:solidFill>
              </a:ln>
            </p:spPr>
            <p:txBody>
              <a:bodyPr vert="horz" wrap="square" lIns="45720" tIns="22860" rIns="45720" bIns="22860" numCol="1" anchor="t" anchorCtr="0" compatLnSpc="1">
                <a:prstTxWarp prst="textNoShape">
                  <a:avLst/>
                </a:prstTxWarp>
              </a:bodyPr>
              <a:lstStyle/>
              <a:p>
                <a:pPr defTabSz="457200"/>
                <a:endParaRPr lang="th-TH" sz="900" b="1" dirty="0">
                  <a:solidFill>
                    <a:schemeClr val="bg1"/>
                  </a:solidFill>
                  <a:cs typeface="+mn-ea"/>
                  <a:sym typeface="+mn-lt"/>
                </a:endParaRPr>
              </a:p>
            </p:txBody>
          </p:sp>
          <p:sp>
            <p:nvSpPr>
              <p:cNvPr id="12" name="TextBox 35">
                <a:extLst>
                  <a:ext uri="{FF2B5EF4-FFF2-40B4-BE49-F238E27FC236}">
                    <a16:creationId xmlns:a16="http://schemas.microsoft.com/office/drawing/2014/main" id="{C883A23A-48D5-40CE-AF3B-AB954629408E}"/>
                  </a:ext>
                </a:extLst>
              </p:cNvPr>
              <p:cNvSpPr txBox="1"/>
              <p:nvPr/>
            </p:nvSpPr>
            <p:spPr bwMode="auto">
              <a:xfrm>
                <a:off x="1589601" y="1845857"/>
                <a:ext cx="4130478" cy="523220"/>
              </a:xfrm>
              <a:prstGeom prst="rect">
                <a:avLst/>
              </a:prstGeom>
              <a:noFill/>
              <a:ln>
                <a:noFill/>
              </a:ln>
            </p:spPr>
            <p:txBody>
              <a:bodyPr wrap="square">
                <a:spAutoFit/>
              </a:bodyPr>
              <a:lstStyle/>
              <a:p>
                <a:r>
                  <a:rPr lang="zh-CN" altLang="en-US" sz="2800" b="1" dirty="0">
                    <a:solidFill>
                      <a:srgbClr val="338CF9"/>
                    </a:solidFill>
                    <a:cs typeface="+mn-ea"/>
                    <a:sym typeface="+mn-lt"/>
                  </a:rPr>
                  <a:t>近一年所组织活动</a:t>
                </a:r>
              </a:p>
            </p:txBody>
          </p:sp>
          <p:sp>
            <p:nvSpPr>
              <p:cNvPr id="13" name="TextBox 35">
                <a:extLst>
                  <a:ext uri="{FF2B5EF4-FFF2-40B4-BE49-F238E27FC236}">
                    <a16:creationId xmlns:a16="http://schemas.microsoft.com/office/drawing/2014/main" id="{FE3A59C0-C7E7-4CD2-AFEC-8EB7A76452AE}"/>
                  </a:ext>
                </a:extLst>
              </p:cNvPr>
              <p:cNvSpPr txBox="1"/>
              <p:nvPr/>
            </p:nvSpPr>
            <p:spPr bwMode="auto">
              <a:xfrm>
                <a:off x="854869" y="1778193"/>
                <a:ext cx="629994" cy="646331"/>
              </a:xfrm>
              <a:prstGeom prst="rect">
                <a:avLst/>
              </a:prstGeom>
              <a:noFill/>
              <a:ln>
                <a:noFill/>
              </a:ln>
            </p:spPr>
            <p:txBody>
              <a:bodyPr wrap="square">
                <a:spAutoFit/>
              </a:bodyPr>
              <a:lstStyle/>
              <a:p>
                <a:pPr defTabSz="914217">
                  <a:defRPr/>
                </a:pPr>
                <a:r>
                  <a:rPr lang="zh-CN" altLang="en-US" sz="3600" b="1" dirty="0">
                    <a:solidFill>
                      <a:schemeClr val="bg1"/>
                    </a:solidFill>
                    <a:cs typeface="+mn-ea"/>
                    <a:sym typeface="+mn-lt"/>
                  </a:rPr>
                  <a:t>❀</a:t>
                </a:r>
              </a:p>
            </p:txBody>
          </p:sp>
        </p:grpSp>
        <p:sp>
          <p:nvSpPr>
            <p:cNvPr id="9" name="文本框 8">
              <a:extLst>
                <a:ext uri="{FF2B5EF4-FFF2-40B4-BE49-F238E27FC236}">
                  <a16:creationId xmlns:a16="http://schemas.microsoft.com/office/drawing/2014/main" id="{909B12ED-D118-4BDF-A888-0F2B9FDD9DFE}"/>
                </a:ext>
              </a:extLst>
            </p:cNvPr>
            <p:cNvSpPr txBox="1"/>
            <p:nvPr/>
          </p:nvSpPr>
          <p:spPr>
            <a:xfrm>
              <a:off x="810260" y="2478723"/>
              <a:ext cx="6111240" cy="499624"/>
            </a:xfrm>
            <a:prstGeom prst="rect">
              <a:avLst/>
            </a:prstGeom>
            <a:noFill/>
          </p:spPr>
          <p:txBody>
            <a:bodyPr wrap="square">
              <a:spAutoFit/>
            </a:bodyPr>
            <a:lstStyle/>
            <a:p>
              <a:pPr>
                <a:lnSpc>
                  <a:spcPct val="150000"/>
                </a:lnSpc>
              </a:pPr>
              <a:endParaRPr lang="zh-CN" altLang="en-US" sz="2000" dirty="0">
                <a:cs typeface="+mn-ea"/>
                <a:sym typeface="+mn-lt"/>
              </a:endParaRPr>
            </a:p>
          </p:txBody>
        </p:sp>
      </p:grpSp>
      <p:grpSp>
        <p:nvGrpSpPr>
          <p:cNvPr id="3" name="组合 2">
            <a:extLst>
              <a:ext uri="{FF2B5EF4-FFF2-40B4-BE49-F238E27FC236}">
                <a16:creationId xmlns:a16="http://schemas.microsoft.com/office/drawing/2014/main" id="{D04409E6-5121-4E66-A504-184719C2E18E}"/>
              </a:ext>
            </a:extLst>
          </p:cNvPr>
          <p:cNvGrpSpPr/>
          <p:nvPr/>
        </p:nvGrpSpPr>
        <p:grpSpPr>
          <a:xfrm>
            <a:off x="6030924" y="3128829"/>
            <a:ext cx="4466895" cy="2384228"/>
            <a:chOff x="7412488" y="2731770"/>
            <a:chExt cx="4466895" cy="2384228"/>
          </a:xfrm>
        </p:grpSpPr>
        <p:sp>
          <p:nvSpPr>
            <p:cNvPr id="14" name="文本框 13">
              <a:extLst>
                <a:ext uri="{FF2B5EF4-FFF2-40B4-BE49-F238E27FC236}">
                  <a16:creationId xmlns:a16="http://schemas.microsoft.com/office/drawing/2014/main" id="{9C6F900E-FD09-480E-8182-019544C87463}"/>
                </a:ext>
              </a:extLst>
            </p:cNvPr>
            <p:cNvSpPr txBox="1"/>
            <p:nvPr/>
          </p:nvSpPr>
          <p:spPr>
            <a:xfrm>
              <a:off x="7412489" y="4137660"/>
              <a:ext cx="2020874" cy="581057"/>
            </a:xfrm>
            <a:prstGeom prst="rect">
              <a:avLst/>
            </a:prstGeom>
            <a:noFill/>
          </p:spPr>
          <p:txBody>
            <a:bodyPr wrap="square" rtlCol="0" anchor="t">
              <a:spAutoFit/>
            </a:bodyPr>
            <a:lstStyle/>
            <a:p>
              <a:pPr marL="342900" indent="-342900" fontAlgn="auto">
                <a:lnSpc>
                  <a:spcPct val="150000"/>
                </a:lnSpc>
                <a:buFont typeface="Arial" panose="020B0604020202020204" pitchFamily="34" charset="0"/>
                <a:buChar char="•"/>
              </a:pPr>
              <a:r>
                <a:rPr lang="en-US" sz="2400" b="1" dirty="0">
                  <a:solidFill>
                    <a:srgbClr val="338CF9"/>
                  </a:solidFill>
                  <a:cs typeface="+mn-ea"/>
                  <a:sym typeface="+mn-lt"/>
                </a:rPr>
                <a:t>12</a:t>
              </a:r>
              <a:r>
                <a:rPr sz="2400" b="1" dirty="0">
                  <a:solidFill>
                    <a:srgbClr val="338CF9"/>
                  </a:solidFill>
                  <a:cs typeface="+mn-ea"/>
                  <a:sym typeface="+mn-lt"/>
                </a:rPr>
                <a:t>月份</a:t>
              </a:r>
              <a:endParaRPr lang="zh-CN" altLang="en-US" sz="2400" b="1" dirty="0">
                <a:solidFill>
                  <a:srgbClr val="338CF9"/>
                </a:solidFill>
                <a:cs typeface="+mn-ea"/>
                <a:sym typeface="+mn-lt"/>
              </a:endParaRPr>
            </a:p>
          </p:txBody>
        </p:sp>
        <p:sp>
          <p:nvSpPr>
            <p:cNvPr id="15" name="文本框 14">
              <a:extLst>
                <a:ext uri="{FF2B5EF4-FFF2-40B4-BE49-F238E27FC236}">
                  <a16:creationId xmlns:a16="http://schemas.microsoft.com/office/drawing/2014/main" id="{BD1DAB43-E03D-4B50-B98A-0E90D91B1D28}"/>
                </a:ext>
              </a:extLst>
            </p:cNvPr>
            <p:cNvSpPr txBox="1"/>
            <p:nvPr/>
          </p:nvSpPr>
          <p:spPr>
            <a:xfrm>
              <a:off x="7748905" y="4657090"/>
              <a:ext cx="4130478" cy="458908"/>
            </a:xfrm>
            <a:prstGeom prst="rect">
              <a:avLst/>
            </a:prstGeom>
            <a:noFill/>
          </p:spPr>
          <p:txBody>
            <a:bodyPr wrap="square" rtlCol="0" anchor="t">
              <a:spAutoFit/>
            </a:bodyPr>
            <a:lstStyle/>
            <a:p>
              <a:pPr fontAlgn="auto">
                <a:lnSpc>
                  <a:spcPct val="150000"/>
                </a:lnSpc>
              </a:pPr>
              <a:r>
                <a:rPr dirty="0">
                  <a:cs typeface="+mn-ea"/>
                  <a:sym typeface="+mn-lt"/>
                </a:rPr>
                <a:t>小班段开展了家长开放日活动。</a:t>
              </a:r>
              <a:endParaRPr lang="zh-CN" altLang="en-US" dirty="0">
                <a:cs typeface="+mn-ea"/>
                <a:sym typeface="+mn-lt"/>
              </a:endParaRPr>
            </a:p>
          </p:txBody>
        </p:sp>
        <p:sp>
          <p:nvSpPr>
            <p:cNvPr id="16" name="文本框 15">
              <a:extLst>
                <a:ext uri="{FF2B5EF4-FFF2-40B4-BE49-F238E27FC236}">
                  <a16:creationId xmlns:a16="http://schemas.microsoft.com/office/drawing/2014/main" id="{1D342635-1343-4545-BDDD-D108D2D0D181}"/>
                </a:ext>
              </a:extLst>
            </p:cNvPr>
            <p:cNvSpPr txBox="1"/>
            <p:nvPr/>
          </p:nvSpPr>
          <p:spPr>
            <a:xfrm>
              <a:off x="7412488" y="2731770"/>
              <a:ext cx="2020876" cy="581057"/>
            </a:xfrm>
            <a:prstGeom prst="rect">
              <a:avLst/>
            </a:prstGeom>
            <a:noFill/>
          </p:spPr>
          <p:txBody>
            <a:bodyPr wrap="square" rtlCol="0" anchor="t">
              <a:spAutoFit/>
            </a:bodyPr>
            <a:lstStyle/>
            <a:p>
              <a:pPr marL="342900" indent="-342900" fontAlgn="auto">
                <a:lnSpc>
                  <a:spcPct val="150000"/>
                </a:lnSpc>
                <a:buFont typeface="Arial" panose="020B0604020202020204" pitchFamily="34" charset="0"/>
                <a:buChar char="•"/>
              </a:pPr>
              <a:r>
                <a:rPr lang="en-US" sz="2400" b="1" dirty="0">
                  <a:solidFill>
                    <a:srgbClr val="338CF9"/>
                  </a:solidFill>
                  <a:cs typeface="+mn-ea"/>
                  <a:sym typeface="+mn-lt"/>
                </a:rPr>
                <a:t>11</a:t>
              </a:r>
              <a:r>
                <a:rPr lang="zh-CN" altLang="en-US" sz="2400" b="1" dirty="0">
                  <a:solidFill>
                    <a:srgbClr val="338CF9"/>
                  </a:solidFill>
                  <a:cs typeface="+mn-ea"/>
                  <a:sym typeface="+mn-lt"/>
                </a:rPr>
                <a:t>月份</a:t>
              </a:r>
            </a:p>
          </p:txBody>
        </p:sp>
        <p:sp>
          <p:nvSpPr>
            <p:cNvPr id="18" name="文本框 17">
              <a:extLst>
                <a:ext uri="{FF2B5EF4-FFF2-40B4-BE49-F238E27FC236}">
                  <a16:creationId xmlns:a16="http://schemas.microsoft.com/office/drawing/2014/main" id="{64DF6511-285B-493B-BA7F-747FEB1164F0}"/>
                </a:ext>
              </a:extLst>
            </p:cNvPr>
            <p:cNvSpPr txBox="1"/>
            <p:nvPr/>
          </p:nvSpPr>
          <p:spPr>
            <a:xfrm>
              <a:off x="7821295" y="3299460"/>
              <a:ext cx="2721610" cy="458908"/>
            </a:xfrm>
            <a:prstGeom prst="rect">
              <a:avLst/>
            </a:prstGeom>
            <a:noFill/>
          </p:spPr>
          <p:txBody>
            <a:bodyPr wrap="square" rtlCol="0" anchor="t">
              <a:spAutoFit/>
            </a:bodyPr>
            <a:lstStyle/>
            <a:p>
              <a:pPr fontAlgn="auto">
                <a:lnSpc>
                  <a:spcPct val="150000"/>
                </a:lnSpc>
              </a:pPr>
              <a:r>
                <a:rPr dirty="0">
                  <a:cs typeface="+mn-ea"/>
                  <a:sym typeface="+mn-lt"/>
                </a:rPr>
                <a:t>全园开展了亲子运动会；</a:t>
              </a:r>
              <a:endParaRPr lang="zh-CN" altLang="en-US" dirty="0">
                <a:cs typeface="+mn-ea"/>
                <a:sym typeface="+mn-lt"/>
              </a:endParaRPr>
            </a:p>
          </p:txBody>
        </p:sp>
      </p:grpSp>
      <p:pic>
        <p:nvPicPr>
          <p:cNvPr id="20" name="图片 19">
            <a:extLst>
              <a:ext uri="{FF2B5EF4-FFF2-40B4-BE49-F238E27FC236}">
                <a16:creationId xmlns:a16="http://schemas.microsoft.com/office/drawing/2014/main" id="{405C55EF-913D-43DD-9808-EAC31852AA9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45624" y="1731399"/>
            <a:ext cx="3795252" cy="3795252"/>
          </a:xfrm>
          <a:prstGeom prst="rect">
            <a:avLst/>
          </a:prstGeom>
        </p:spPr>
      </p:pic>
    </p:spTree>
    <p:extLst>
      <p:ext uri="{BB962C8B-B14F-4D97-AF65-F5344CB8AC3E}">
        <p14:creationId xmlns:p14="http://schemas.microsoft.com/office/powerpoint/2010/main" val="1536246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a:extLst>
              <a:ext uri="{FF2B5EF4-FFF2-40B4-BE49-F238E27FC236}">
                <a16:creationId xmlns:a16="http://schemas.microsoft.com/office/drawing/2014/main" id="{E656894A-214C-4F35-A03E-0BF99E564B3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a:extLst>
              <a:ext uri="{FF2B5EF4-FFF2-40B4-BE49-F238E27FC236}">
                <a16:creationId xmlns:a16="http://schemas.microsoft.com/office/drawing/2014/main" id="{CFE7F3CF-56EB-4008-8465-10B243A9A2A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37986" y="1041400"/>
            <a:ext cx="2931214" cy="1922682"/>
          </a:xfrm>
          <a:prstGeom prst="rect">
            <a:avLst/>
          </a:prstGeom>
        </p:spPr>
      </p:pic>
      <p:sp>
        <p:nvSpPr>
          <p:cNvPr id="30" name="文本框 29">
            <a:extLst>
              <a:ext uri="{FF2B5EF4-FFF2-40B4-BE49-F238E27FC236}">
                <a16:creationId xmlns:a16="http://schemas.microsoft.com/office/drawing/2014/main" id="{24F7D91E-9320-43B3-AA7C-E857CF546A57}"/>
              </a:ext>
            </a:extLst>
          </p:cNvPr>
          <p:cNvSpPr txBox="1"/>
          <p:nvPr/>
        </p:nvSpPr>
        <p:spPr>
          <a:xfrm>
            <a:off x="1843987" y="3031017"/>
            <a:ext cx="8519214" cy="1200329"/>
          </a:xfrm>
          <a:prstGeom prst="rect">
            <a:avLst/>
          </a:prstGeom>
          <a:noFill/>
        </p:spPr>
        <p:txBody>
          <a:bodyPr wrap="square">
            <a:spAutoFit/>
          </a:bodyPr>
          <a:lstStyle/>
          <a:p>
            <a:pPr algn="dist"/>
            <a:r>
              <a:rPr lang="zh-CN" altLang="en-US" sz="7200" b="1" dirty="0">
                <a:solidFill>
                  <a:srgbClr val="0875F8"/>
                </a:solidFill>
                <a:cs typeface="+mn-ea"/>
                <a:sym typeface="+mn-lt"/>
              </a:rPr>
              <a:t>存在问题及工作思路</a:t>
            </a:r>
            <a:endParaRPr lang="zh-CN" altLang="en-US" sz="7200" b="1" spc="-300" dirty="0">
              <a:solidFill>
                <a:srgbClr val="0875F8"/>
              </a:solidFill>
              <a:cs typeface="+mn-ea"/>
              <a:sym typeface="+mn-lt"/>
            </a:endParaRPr>
          </a:p>
        </p:txBody>
      </p:sp>
      <p:sp>
        <p:nvSpPr>
          <p:cNvPr id="31" name="文本框 30">
            <a:extLst>
              <a:ext uri="{FF2B5EF4-FFF2-40B4-BE49-F238E27FC236}">
                <a16:creationId xmlns:a16="http://schemas.microsoft.com/office/drawing/2014/main" id="{BF8D57E4-85A0-4C1E-96A6-0AB79B203C5C}"/>
              </a:ext>
            </a:extLst>
          </p:cNvPr>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第四章节</a:t>
            </a:r>
          </a:p>
        </p:txBody>
      </p:sp>
      <p:pic>
        <p:nvPicPr>
          <p:cNvPr id="33" name="图片 32">
            <a:extLst>
              <a:ext uri="{FF2B5EF4-FFF2-40B4-BE49-F238E27FC236}">
                <a16:creationId xmlns:a16="http://schemas.microsoft.com/office/drawing/2014/main" id="{D525C287-2064-4DE7-BAAA-384E1EA9C26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78306" y="1607034"/>
            <a:ext cx="1485626" cy="562814"/>
          </a:xfrm>
          <a:prstGeom prst="rect">
            <a:avLst/>
          </a:prstGeom>
        </p:spPr>
      </p:pic>
    </p:spTree>
    <p:extLst>
      <p:ext uri="{BB962C8B-B14F-4D97-AF65-F5344CB8AC3E}">
        <p14:creationId xmlns:p14="http://schemas.microsoft.com/office/powerpoint/2010/main" val="972811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500"/>
                                        <p:tgtEl>
                                          <p:spTgt spid="3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a:extLst>
              <a:ext uri="{FF2B5EF4-FFF2-40B4-BE49-F238E27FC236}">
                <a16:creationId xmlns:a16="http://schemas.microsoft.com/office/drawing/2014/main" id="{C3C3D804-8460-49E2-ACD4-5ACC0B88735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5" name="文本框 54">
            <a:extLst>
              <a:ext uri="{FF2B5EF4-FFF2-40B4-BE49-F238E27FC236}">
                <a16:creationId xmlns:a16="http://schemas.microsoft.com/office/drawing/2014/main" id="{E7943521-0D8F-4ABA-84A4-DDD3BE01989C}"/>
              </a:ext>
            </a:extLst>
          </p:cNvPr>
          <p:cNvSpPr txBox="1"/>
          <p:nvPr/>
        </p:nvSpPr>
        <p:spPr>
          <a:xfrm>
            <a:off x="2165743" y="1790766"/>
            <a:ext cx="8070458" cy="3000821"/>
          </a:xfrm>
          <a:prstGeom prst="rect">
            <a:avLst/>
          </a:prstGeom>
          <a:noFill/>
        </p:spPr>
        <p:txBody>
          <a:bodyPr wrap="square">
            <a:spAutoFit/>
          </a:bodyPr>
          <a:lstStyle/>
          <a:p>
            <a:pPr>
              <a:lnSpc>
                <a:spcPct val="150000"/>
              </a:lnSpc>
            </a:pPr>
            <a:r>
              <a:rPr lang="zh-CN" altLang="en-US" sz="1800" dirty="0">
                <a:solidFill>
                  <a:schemeClr val="tx1">
                    <a:lumMod val="75000"/>
                    <a:lumOff val="25000"/>
                  </a:schemeClr>
                </a:solidFill>
                <a:cs typeface="+mn-ea"/>
                <a:sym typeface="+mn-lt"/>
              </a:rPr>
              <a:t>回首这一年的工作，我感到很欣慰。虽然说不上创造了多大的成绩，但我立足于本职岗位，用心进取，推动了幼儿园的发展，透过全体教师的努力，我园上了</a:t>
            </a:r>
            <a:r>
              <a:rPr lang="en-US" altLang="zh-CN" sz="1800" dirty="0">
                <a:solidFill>
                  <a:schemeClr val="tx1">
                    <a:lumMod val="75000"/>
                    <a:lumOff val="25000"/>
                  </a:schemeClr>
                </a:solidFill>
                <a:cs typeface="+mn-ea"/>
                <a:sym typeface="+mn-lt"/>
              </a:rPr>
              <a:t>XX</a:t>
            </a:r>
            <a:r>
              <a:rPr lang="zh-CN" altLang="en-US" sz="1800" dirty="0">
                <a:solidFill>
                  <a:schemeClr val="tx1">
                    <a:lumMod val="75000"/>
                    <a:lumOff val="25000"/>
                  </a:schemeClr>
                </a:solidFill>
                <a:cs typeface="+mn-ea"/>
                <a:sym typeface="+mn-lt"/>
              </a:rPr>
              <a:t>区乙级幼儿园，并透过省二级幼儿园的验收。</a:t>
            </a:r>
          </a:p>
          <a:p>
            <a:pPr fontAlgn="auto">
              <a:lnSpc>
                <a:spcPct val="150000"/>
              </a:lnSpc>
            </a:pPr>
            <a:r>
              <a:rPr lang="zh-CN" altLang="en-US" sz="1800" dirty="0">
                <a:solidFill>
                  <a:schemeClr val="tx1">
                    <a:lumMod val="75000"/>
                    <a:lumOff val="25000"/>
                  </a:schemeClr>
                </a:solidFill>
                <a:cs typeface="+mn-ea"/>
                <a:sym typeface="+mn-lt"/>
              </a:rPr>
              <a:t>一年来，在集团各位领导的指导下，在全体教职工的努力下，我园认真贯彻</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幼儿园教育指导纲要</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精神，围绕各项教育工作的要求，以让每一位孩子健康、快乐地成长的办园宗旨，促进每个幼儿富有个性的发展，全面提高了幼儿园的保教质量。下面我将一年来的工作向大家做个汇报：</a:t>
            </a:r>
          </a:p>
        </p:txBody>
      </p:sp>
      <p:sp>
        <p:nvSpPr>
          <p:cNvPr id="2" name="文本框 1"/>
          <p:cNvSpPr txBox="1"/>
          <p:nvPr/>
        </p:nvSpPr>
        <p:spPr>
          <a:xfrm>
            <a:off x="2165743" y="1482571"/>
            <a:ext cx="1500735" cy="200055"/>
          </a:xfrm>
          <a:prstGeom prst="rect">
            <a:avLst/>
          </a:prstGeom>
          <a:noFill/>
        </p:spPr>
        <p:txBody>
          <a:bodyPr wrap="square" rtlCol="0">
            <a:spAutoFit/>
          </a:bodyPr>
          <a:lstStyle/>
          <a:p>
            <a:r>
              <a:rPr lang="en-US" altLang="zh-CN" sz="700" smtClean="0">
                <a:solidFill>
                  <a:srgbClr val="FFFFFF"/>
                </a:solidFill>
              </a:rPr>
              <a:t>https://www.PPT818.com/</a:t>
            </a:r>
            <a:endParaRPr lang="zh-CN" altLang="en-US" sz="700" dirty="0">
              <a:solidFill>
                <a:srgbClr val="FFFFFF"/>
              </a:solidFill>
            </a:endParaRPr>
          </a:p>
        </p:txBody>
      </p:sp>
    </p:spTree>
    <p:extLst>
      <p:ext uri="{BB962C8B-B14F-4D97-AF65-F5344CB8AC3E}">
        <p14:creationId xmlns:p14="http://schemas.microsoft.com/office/powerpoint/2010/main" val="766659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0">
        <p15:prstTrans prst="curtains"/>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down)">
                                      <p:cBhvr>
                                        <p:cTn id="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存在问题及工作思路</a:t>
            </a:r>
            <a:endParaRPr lang="zh-CN" altLang="en-US" sz="2000" b="1" spc="-300" dirty="0">
              <a:solidFill>
                <a:srgbClr val="338CF9"/>
              </a:solidFill>
              <a:cs typeface="+mn-ea"/>
              <a:sym typeface="+mn-lt"/>
            </a:endParaRPr>
          </a:p>
        </p:txBody>
      </p:sp>
      <p:sp>
        <p:nvSpPr>
          <p:cNvPr id="9" name="文本框 8">
            <a:extLst>
              <a:ext uri="{FF2B5EF4-FFF2-40B4-BE49-F238E27FC236}">
                <a16:creationId xmlns:a16="http://schemas.microsoft.com/office/drawing/2014/main" id="{B57118EF-4DBA-4994-9AB3-4FD03434C85A}"/>
              </a:ext>
            </a:extLst>
          </p:cNvPr>
          <p:cNvSpPr txBox="1"/>
          <p:nvPr/>
        </p:nvSpPr>
        <p:spPr>
          <a:xfrm>
            <a:off x="2683510" y="2318190"/>
            <a:ext cx="6111240" cy="461665"/>
          </a:xfrm>
          <a:prstGeom prst="rect">
            <a:avLst/>
          </a:prstGeom>
          <a:noFill/>
        </p:spPr>
        <p:txBody>
          <a:bodyPr wrap="square">
            <a:spAutoFit/>
          </a:bodyPr>
          <a:lstStyle/>
          <a:p>
            <a:pPr algn="l"/>
            <a:r>
              <a:rPr lang="zh-CN" altLang="en-US" sz="2400" b="1" dirty="0">
                <a:solidFill>
                  <a:srgbClr val="338CF9"/>
                </a:solidFill>
                <a:cs typeface="+mn-ea"/>
                <a:sym typeface="+mn-lt"/>
              </a:rPr>
              <a:t>存在问题及今后工作思路</a:t>
            </a:r>
          </a:p>
        </p:txBody>
      </p:sp>
      <p:sp>
        <p:nvSpPr>
          <p:cNvPr id="10" name="PA-文本框 1">
            <a:extLst>
              <a:ext uri="{FF2B5EF4-FFF2-40B4-BE49-F238E27FC236}">
                <a16:creationId xmlns:a16="http://schemas.microsoft.com/office/drawing/2014/main" id="{9057E9D5-4656-4490-974C-51E48DBD0ED0}"/>
              </a:ext>
            </a:extLst>
          </p:cNvPr>
          <p:cNvSpPr txBox="1"/>
          <p:nvPr>
            <p:custDataLst>
              <p:tags r:id="rId1"/>
            </p:custDataLst>
          </p:nvPr>
        </p:nvSpPr>
        <p:spPr>
          <a:xfrm>
            <a:off x="1513840" y="3010687"/>
            <a:ext cx="6111240" cy="2169825"/>
          </a:xfrm>
          <a:prstGeom prst="rect">
            <a:avLst/>
          </a:prstGeom>
          <a:noFill/>
        </p:spPr>
        <p:txBody>
          <a:bodyPr wrap="square" rtlCol="0">
            <a:spAutoFit/>
          </a:bodyPr>
          <a:lstStyle/>
          <a:p>
            <a:pPr>
              <a:lnSpc>
                <a:spcPct val="150000"/>
              </a:lnSpc>
            </a:pPr>
            <a:r>
              <a:rPr lang="en-US" altLang="zh-CN" b="1" dirty="0">
                <a:cs typeface="+mn-ea"/>
                <a:sym typeface="+mn-lt"/>
              </a:rPr>
              <a:t>1</a:t>
            </a:r>
            <a:r>
              <a:rPr lang="zh-CN" altLang="en-US" b="1" dirty="0">
                <a:cs typeface="+mn-ea"/>
                <a:sym typeface="+mn-lt"/>
              </a:rPr>
              <a:t>、在教育教学方面：</a:t>
            </a:r>
          </a:p>
          <a:p>
            <a:pPr fontAlgn="auto">
              <a:lnSpc>
                <a:spcPct val="150000"/>
              </a:lnSpc>
            </a:pPr>
            <a:r>
              <a:rPr lang="zh-CN" altLang="en-US" dirty="0">
                <a:cs typeface="+mn-ea"/>
                <a:sym typeface="+mn-lt"/>
              </a:rPr>
              <a:t>在教育教学中的重点和难点还有把握不准，对教学重点、难点还不能较好地做到有效解决；</a:t>
            </a:r>
          </a:p>
          <a:p>
            <a:pPr fontAlgn="auto">
              <a:lnSpc>
                <a:spcPct val="150000"/>
              </a:lnSpc>
            </a:pPr>
            <a:r>
              <a:rPr lang="zh-CN" altLang="en-US" dirty="0">
                <a:cs typeface="+mn-ea"/>
                <a:sym typeface="+mn-lt"/>
              </a:rPr>
              <a:t>在使用</a:t>
            </a:r>
            <a:r>
              <a:rPr lang="en-US" altLang="zh-CN" dirty="0">
                <a:cs typeface="+mn-ea"/>
                <a:sym typeface="+mn-lt"/>
              </a:rPr>
              <a:t>《</a:t>
            </a:r>
            <a:r>
              <a:rPr lang="zh-CN" altLang="en-US" dirty="0">
                <a:cs typeface="+mn-ea"/>
                <a:sym typeface="+mn-lt"/>
              </a:rPr>
              <a:t>幼儿园适应性发展课程</a:t>
            </a:r>
            <a:r>
              <a:rPr lang="en-US" altLang="zh-CN" dirty="0">
                <a:cs typeface="+mn-ea"/>
                <a:sym typeface="+mn-lt"/>
              </a:rPr>
              <a:t>》</a:t>
            </a:r>
            <a:r>
              <a:rPr lang="zh-CN" altLang="en-US" dirty="0">
                <a:cs typeface="+mn-ea"/>
                <a:sym typeface="+mn-lt"/>
              </a:rPr>
              <a:t>中，还不能很好地做到老师、幼儿、家长都获得更好的发展。</a:t>
            </a:r>
          </a:p>
        </p:txBody>
      </p:sp>
      <p:pic>
        <p:nvPicPr>
          <p:cNvPr id="12" name="图片 11">
            <a:extLst>
              <a:ext uri="{FF2B5EF4-FFF2-40B4-BE49-F238E27FC236}">
                <a16:creationId xmlns:a16="http://schemas.microsoft.com/office/drawing/2014/main" id="{697DD9AE-3C6C-463F-A4F7-216750C4750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359612" y="1560715"/>
            <a:ext cx="1345488" cy="1345488"/>
          </a:xfrm>
          <a:prstGeom prst="rect">
            <a:avLst/>
          </a:prstGeom>
        </p:spPr>
      </p:pic>
      <p:pic>
        <p:nvPicPr>
          <p:cNvPr id="13" name="图片 12">
            <a:extLst>
              <a:ext uri="{FF2B5EF4-FFF2-40B4-BE49-F238E27FC236}">
                <a16:creationId xmlns:a16="http://schemas.microsoft.com/office/drawing/2014/main" id="{994D19B9-F599-49EC-9742-8E17EEC3240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61504" y="930452"/>
            <a:ext cx="5378096" cy="5378096"/>
          </a:xfrm>
          <a:prstGeom prst="rect">
            <a:avLst/>
          </a:prstGeom>
        </p:spPr>
      </p:pic>
    </p:spTree>
    <p:extLst>
      <p:ext uri="{BB962C8B-B14F-4D97-AF65-F5344CB8AC3E}">
        <p14:creationId xmlns:p14="http://schemas.microsoft.com/office/powerpoint/2010/main" val="1257250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存在问题及工作思路</a:t>
            </a:r>
            <a:endParaRPr lang="zh-CN" altLang="en-US" sz="2000" b="1" spc="-300" dirty="0">
              <a:solidFill>
                <a:srgbClr val="338CF9"/>
              </a:solidFill>
              <a:cs typeface="+mn-ea"/>
              <a:sym typeface="+mn-lt"/>
            </a:endParaRPr>
          </a:p>
        </p:txBody>
      </p:sp>
      <p:sp>
        <p:nvSpPr>
          <p:cNvPr id="8" name="文本框 7">
            <a:extLst>
              <a:ext uri="{FF2B5EF4-FFF2-40B4-BE49-F238E27FC236}">
                <a16:creationId xmlns:a16="http://schemas.microsoft.com/office/drawing/2014/main" id="{521F0EAB-E6B2-4CEE-A15F-5908861FE1C1}"/>
              </a:ext>
            </a:extLst>
          </p:cNvPr>
          <p:cNvSpPr txBox="1"/>
          <p:nvPr/>
        </p:nvSpPr>
        <p:spPr>
          <a:xfrm>
            <a:off x="3746500" y="1682952"/>
            <a:ext cx="8001000" cy="1338828"/>
          </a:xfrm>
          <a:prstGeom prst="rect">
            <a:avLst/>
          </a:prstGeom>
          <a:noFill/>
        </p:spPr>
        <p:txBody>
          <a:bodyPr wrap="square">
            <a:spAutoFit/>
          </a:bodyPr>
          <a:lstStyle/>
          <a:p>
            <a:pPr marL="285750" indent="-285750">
              <a:lnSpc>
                <a:spcPct val="150000"/>
              </a:lnSpc>
              <a:buFont typeface="Wingdings" panose="05000000000000000000" pitchFamily="2" charset="2"/>
              <a:buChar char="n"/>
            </a:pPr>
            <a:r>
              <a:rPr lang="en-US" altLang="zh-CN" b="1" dirty="0">
                <a:cs typeface="+mn-ea"/>
                <a:sym typeface="+mn-lt"/>
              </a:rPr>
              <a:t>2</a:t>
            </a:r>
            <a:r>
              <a:rPr lang="zh-CN" altLang="en-US" b="1" dirty="0">
                <a:cs typeface="+mn-ea"/>
                <a:sym typeface="+mn-lt"/>
              </a:rPr>
              <a:t>、在卫生、保健和保育方面：</a:t>
            </a:r>
          </a:p>
          <a:p>
            <a:pPr fontAlgn="auto">
              <a:lnSpc>
                <a:spcPct val="150000"/>
              </a:lnSpc>
            </a:pPr>
            <a:r>
              <a:rPr lang="zh-CN" altLang="en-US" dirty="0">
                <a:cs typeface="+mn-ea"/>
                <a:sym typeface="+mn-lt"/>
              </a:rPr>
              <a:t>幼儿的身高、体重还需探讨如何进一步提高；</a:t>
            </a:r>
          </a:p>
          <a:p>
            <a:pPr fontAlgn="auto">
              <a:lnSpc>
                <a:spcPct val="150000"/>
              </a:lnSpc>
            </a:pPr>
            <a:r>
              <a:rPr lang="zh-CN" altLang="en-US" dirty="0">
                <a:cs typeface="+mn-ea"/>
                <a:sym typeface="+mn-lt"/>
              </a:rPr>
              <a:t>部分幼儿的卫生习惯还没有较好地养成，有吃手、抠嘴巴和鼻子的现象。</a:t>
            </a:r>
          </a:p>
        </p:txBody>
      </p:sp>
      <p:sp>
        <p:nvSpPr>
          <p:cNvPr id="11" name="文本框 10">
            <a:extLst>
              <a:ext uri="{FF2B5EF4-FFF2-40B4-BE49-F238E27FC236}">
                <a16:creationId xmlns:a16="http://schemas.microsoft.com/office/drawing/2014/main" id="{744F998E-616B-4D8B-B910-9B0A21899565}"/>
              </a:ext>
            </a:extLst>
          </p:cNvPr>
          <p:cNvSpPr txBox="1"/>
          <p:nvPr/>
        </p:nvSpPr>
        <p:spPr>
          <a:xfrm>
            <a:off x="3746500" y="3284993"/>
            <a:ext cx="8001000" cy="2585323"/>
          </a:xfrm>
          <a:prstGeom prst="rect">
            <a:avLst/>
          </a:prstGeom>
          <a:noFill/>
        </p:spPr>
        <p:txBody>
          <a:bodyPr wrap="square">
            <a:spAutoFit/>
          </a:bodyPr>
          <a:lstStyle/>
          <a:p>
            <a:pPr marL="285750" indent="-285750">
              <a:lnSpc>
                <a:spcPct val="150000"/>
              </a:lnSpc>
              <a:buFont typeface="Wingdings" panose="05000000000000000000" pitchFamily="2" charset="2"/>
              <a:buChar char="n"/>
            </a:pPr>
            <a:r>
              <a:rPr lang="en-US" altLang="zh-CN" b="1" dirty="0">
                <a:cs typeface="+mn-ea"/>
                <a:sym typeface="+mn-lt"/>
              </a:rPr>
              <a:t>3</a:t>
            </a:r>
            <a:r>
              <a:rPr lang="zh-CN" altLang="en-US" b="1" dirty="0">
                <a:cs typeface="+mn-ea"/>
                <a:sym typeface="+mn-lt"/>
              </a:rPr>
              <a:t>、在幼儿膳食工作方面</a:t>
            </a:r>
          </a:p>
          <a:p>
            <a:pPr fontAlgn="auto">
              <a:lnSpc>
                <a:spcPct val="150000"/>
              </a:lnSpc>
            </a:pPr>
            <a:r>
              <a:rPr lang="zh-CN" altLang="en-US" dirty="0">
                <a:cs typeface="+mn-ea"/>
                <a:sym typeface="+mn-lt"/>
              </a:rPr>
              <a:t>炊事人员对量的掌握有时不够准确，如菜、米、餐具的数量都有掌握不好和提供数量不准确的现象；烹调的技巧还极需改进和提高。</a:t>
            </a:r>
            <a:endParaRPr lang="en-US" altLang="zh-CN" dirty="0">
              <a:cs typeface="+mn-ea"/>
              <a:sym typeface="+mn-lt"/>
            </a:endParaRPr>
          </a:p>
          <a:p>
            <a:pPr marL="285750" indent="-285750" fontAlgn="auto">
              <a:lnSpc>
                <a:spcPct val="150000"/>
              </a:lnSpc>
              <a:buFont typeface="Wingdings" panose="05000000000000000000" pitchFamily="2" charset="2"/>
              <a:buChar char="n"/>
            </a:pPr>
            <a:endParaRPr lang="zh-CN" altLang="en-US" dirty="0">
              <a:cs typeface="+mn-ea"/>
              <a:sym typeface="+mn-lt"/>
            </a:endParaRPr>
          </a:p>
          <a:p>
            <a:pPr marL="285750" indent="-285750">
              <a:lnSpc>
                <a:spcPct val="150000"/>
              </a:lnSpc>
              <a:buFont typeface="Wingdings" panose="05000000000000000000" pitchFamily="2" charset="2"/>
              <a:buChar char="n"/>
            </a:pPr>
            <a:r>
              <a:rPr lang="en-US" altLang="zh-CN" b="1" dirty="0">
                <a:cs typeface="+mn-ea"/>
                <a:sym typeface="+mn-lt"/>
              </a:rPr>
              <a:t>4</a:t>
            </a:r>
            <a:r>
              <a:rPr lang="zh-CN" altLang="en-US" b="1" dirty="0">
                <a:cs typeface="+mn-ea"/>
                <a:sym typeface="+mn-lt"/>
              </a:rPr>
              <a:t>、服务意识方面</a:t>
            </a:r>
          </a:p>
          <a:p>
            <a:pPr fontAlgn="auto">
              <a:lnSpc>
                <a:spcPct val="150000"/>
              </a:lnSpc>
            </a:pPr>
            <a:r>
              <a:rPr lang="zh-CN" altLang="en-US" dirty="0">
                <a:cs typeface="+mn-ea"/>
                <a:sym typeface="+mn-lt"/>
              </a:rPr>
              <a:t>服务幼儿园、服务幼儿、服务家长的意识还有待进一步加强。</a:t>
            </a:r>
          </a:p>
        </p:txBody>
      </p:sp>
      <p:pic>
        <p:nvPicPr>
          <p:cNvPr id="10" name="图片 9">
            <a:extLst>
              <a:ext uri="{FF2B5EF4-FFF2-40B4-BE49-F238E27FC236}">
                <a16:creationId xmlns:a16="http://schemas.microsoft.com/office/drawing/2014/main" id="{8CB32EA2-0D87-4323-8602-D4F70709755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9980" y="2249714"/>
            <a:ext cx="3357848" cy="3357848"/>
          </a:xfrm>
          <a:prstGeom prst="rect">
            <a:avLst/>
          </a:prstGeom>
        </p:spPr>
      </p:pic>
    </p:spTree>
    <p:extLst>
      <p:ext uri="{BB962C8B-B14F-4D97-AF65-F5344CB8AC3E}">
        <p14:creationId xmlns:p14="http://schemas.microsoft.com/office/powerpoint/2010/main" val="2853160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a:extLst>
              <a:ext uri="{FF2B5EF4-FFF2-40B4-BE49-F238E27FC236}">
                <a16:creationId xmlns:a16="http://schemas.microsoft.com/office/drawing/2014/main" id="{1DAEFE46-F2F3-4C8D-A4DF-DB960227AAA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a:extLst>
              <a:ext uri="{FF2B5EF4-FFF2-40B4-BE49-F238E27FC236}">
                <a16:creationId xmlns:a16="http://schemas.microsoft.com/office/drawing/2014/main" id="{AED2FE61-5EF4-4D3C-8E4A-6A5BDBD500F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37986" y="1041400"/>
            <a:ext cx="2931214" cy="1922682"/>
          </a:xfrm>
          <a:prstGeom prst="rect">
            <a:avLst/>
          </a:prstGeom>
        </p:spPr>
      </p:pic>
      <p:sp>
        <p:nvSpPr>
          <p:cNvPr id="30" name="文本框 29">
            <a:extLst>
              <a:ext uri="{FF2B5EF4-FFF2-40B4-BE49-F238E27FC236}">
                <a16:creationId xmlns:a16="http://schemas.microsoft.com/office/drawing/2014/main" id="{BB8C7C17-1DE2-4E6F-8081-89A9BE4823BE}"/>
              </a:ext>
            </a:extLst>
          </p:cNvPr>
          <p:cNvSpPr txBox="1"/>
          <p:nvPr/>
        </p:nvSpPr>
        <p:spPr>
          <a:xfrm>
            <a:off x="3444188" y="3031017"/>
            <a:ext cx="5318812" cy="1200329"/>
          </a:xfrm>
          <a:prstGeom prst="rect">
            <a:avLst/>
          </a:prstGeom>
          <a:noFill/>
        </p:spPr>
        <p:txBody>
          <a:bodyPr wrap="square">
            <a:spAutoFit/>
          </a:bodyPr>
          <a:lstStyle/>
          <a:p>
            <a:pPr algn="dist"/>
            <a:r>
              <a:rPr lang="zh-CN" altLang="en-US" sz="7200" b="1" dirty="0">
                <a:solidFill>
                  <a:srgbClr val="0875F8"/>
                </a:solidFill>
                <a:cs typeface="+mn-ea"/>
                <a:sym typeface="+mn-lt"/>
              </a:rPr>
              <a:t>思考与展望</a:t>
            </a:r>
            <a:endParaRPr lang="zh-CN" altLang="en-US" sz="7200" b="1" spc="-300" dirty="0">
              <a:solidFill>
                <a:srgbClr val="0875F8"/>
              </a:solidFill>
              <a:cs typeface="+mn-ea"/>
              <a:sym typeface="+mn-lt"/>
            </a:endParaRPr>
          </a:p>
        </p:txBody>
      </p:sp>
      <p:sp>
        <p:nvSpPr>
          <p:cNvPr id="31" name="文本框 30">
            <a:extLst>
              <a:ext uri="{FF2B5EF4-FFF2-40B4-BE49-F238E27FC236}">
                <a16:creationId xmlns:a16="http://schemas.microsoft.com/office/drawing/2014/main" id="{C769362F-A8E2-4DDB-A23B-10F14250994A}"/>
              </a:ext>
            </a:extLst>
          </p:cNvPr>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第五章节</a:t>
            </a:r>
          </a:p>
        </p:txBody>
      </p:sp>
      <p:pic>
        <p:nvPicPr>
          <p:cNvPr id="33" name="图片 32">
            <a:extLst>
              <a:ext uri="{FF2B5EF4-FFF2-40B4-BE49-F238E27FC236}">
                <a16:creationId xmlns:a16="http://schemas.microsoft.com/office/drawing/2014/main" id="{87658A95-07A1-4FAD-B8B6-70FB17A84DA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78306" y="1607034"/>
            <a:ext cx="1485626" cy="562814"/>
          </a:xfrm>
          <a:prstGeom prst="rect">
            <a:avLst/>
          </a:prstGeom>
        </p:spPr>
      </p:pic>
    </p:spTree>
    <p:extLst>
      <p:ext uri="{BB962C8B-B14F-4D97-AF65-F5344CB8AC3E}">
        <p14:creationId xmlns:p14="http://schemas.microsoft.com/office/powerpoint/2010/main" val="3531124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500"/>
                                        <p:tgtEl>
                                          <p:spTgt spid="3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3ABF8A5D-6FA3-485C-B96A-A5D467F6444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410871" y="1229147"/>
            <a:ext cx="6910272" cy="4857428"/>
          </a:xfrm>
          <a:prstGeom prst="rect">
            <a:avLst/>
          </a:prstGeom>
        </p:spPr>
      </p:pic>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思考与展望</a:t>
            </a:r>
            <a:endParaRPr lang="zh-CN" altLang="en-US" sz="2000" b="1" spc="-300" dirty="0">
              <a:solidFill>
                <a:srgbClr val="338CF9"/>
              </a:solidFill>
              <a:cs typeface="+mn-ea"/>
              <a:sym typeface="+mn-lt"/>
            </a:endParaRPr>
          </a:p>
        </p:txBody>
      </p:sp>
      <p:grpSp>
        <p:nvGrpSpPr>
          <p:cNvPr id="9" name="组合 8">
            <a:extLst>
              <a:ext uri="{FF2B5EF4-FFF2-40B4-BE49-F238E27FC236}">
                <a16:creationId xmlns:a16="http://schemas.microsoft.com/office/drawing/2014/main" id="{266719CB-7047-43E2-8882-07E9C8355517}"/>
              </a:ext>
            </a:extLst>
          </p:cNvPr>
          <p:cNvGrpSpPr/>
          <p:nvPr/>
        </p:nvGrpSpPr>
        <p:grpSpPr>
          <a:xfrm>
            <a:off x="4559062" y="1967871"/>
            <a:ext cx="6096000" cy="2926018"/>
            <a:chOff x="4725171" y="2306286"/>
            <a:chExt cx="6096000" cy="2926018"/>
          </a:xfrm>
        </p:grpSpPr>
        <p:sp>
          <p:nvSpPr>
            <p:cNvPr id="10" name="文本框 9">
              <a:extLst>
                <a:ext uri="{FF2B5EF4-FFF2-40B4-BE49-F238E27FC236}">
                  <a16:creationId xmlns:a16="http://schemas.microsoft.com/office/drawing/2014/main" id="{F4F87D00-0E84-4BA3-B6BD-B6D51574D721}"/>
                </a:ext>
              </a:extLst>
            </p:cNvPr>
            <p:cNvSpPr txBox="1"/>
            <p:nvPr/>
          </p:nvSpPr>
          <p:spPr>
            <a:xfrm>
              <a:off x="5440181" y="2831647"/>
              <a:ext cx="4665980" cy="2400657"/>
            </a:xfrm>
            <a:prstGeom prst="rect">
              <a:avLst/>
            </a:prstGeom>
            <a:noFill/>
          </p:spPr>
          <p:txBody>
            <a:bodyPr wrap="square" rtlCol="0">
              <a:spAutoFit/>
            </a:bodyPr>
            <a:lstStyle/>
            <a:p>
              <a:pPr>
                <a:lnSpc>
                  <a:spcPct val="150000"/>
                </a:lnSpc>
              </a:pPr>
              <a:r>
                <a:rPr lang="zh-CN" altLang="en-US" sz="2000" dirty="0">
                  <a:solidFill>
                    <a:schemeClr val="tx1">
                      <a:lumMod val="75000"/>
                      <a:lumOff val="25000"/>
                    </a:schemeClr>
                  </a:solidFill>
                  <a:cs typeface="+mn-ea"/>
                  <a:sym typeface="+mn-lt"/>
                </a:rPr>
                <a:t>教师的业务潜力急待加强。我园新教师居多，在教师的成长上还需花费必须的精力。教科研潜力急待加强。这点我就应自我检讨，没有以身作则，在</a:t>
              </a:r>
              <a:r>
                <a:rPr lang="en-US" altLang="zh-CN" sz="2000" dirty="0">
                  <a:solidFill>
                    <a:schemeClr val="tx1">
                      <a:lumMod val="75000"/>
                      <a:lumOff val="25000"/>
                    </a:schemeClr>
                  </a:solidFill>
                  <a:cs typeface="+mn-ea"/>
                  <a:sym typeface="+mn-lt"/>
                </a:rPr>
                <a:t>XX</a:t>
              </a:r>
              <a:r>
                <a:rPr lang="zh-CN" altLang="en-US" sz="2000" dirty="0">
                  <a:solidFill>
                    <a:schemeClr val="tx1">
                      <a:lumMod val="75000"/>
                      <a:lumOff val="25000"/>
                    </a:schemeClr>
                  </a:solidFill>
                  <a:cs typeface="+mn-ea"/>
                  <a:sym typeface="+mn-lt"/>
                </a:rPr>
                <a:t>年从自我做起，带领大家多些写论文。</a:t>
              </a:r>
            </a:p>
          </p:txBody>
        </p:sp>
        <p:sp>
          <p:nvSpPr>
            <p:cNvPr id="11" name="文本框 10">
              <a:extLst>
                <a:ext uri="{FF2B5EF4-FFF2-40B4-BE49-F238E27FC236}">
                  <a16:creationId xmlns:a16="http://schemas.microsoft.com/office/drawing/2014/main" id="{EAD0CD2A-A920-4A3B-93E3-1ED9C4B7F99F}"/>
                </a:ext>
              </a:extLst>
            </p:cNvPr>
            <p:cNvSpPr txBox="1"/>
            <p:nvPr/>
          </p:nvSpPr>
          <p:spPr>
            <a:xfrm>
              <a:off x="4725171" y="2306286"/>
              <a:ext cx="6096000" cy="523220"/>
            </a:xfrm>
            <a:prstGeom prst="rect">
              <a:avLst/>
            </a:prstGeom>
            <a:noFill/>
          </p:spPr>
          <p:txBody>
            <a:bodyPr wrap="square">
              <a:spAutoFit/>
            </a:bodyPr>
            <a:lstStyle/>
            <a:p>
              <a:pPr marL="0" indent="0" algn="ctr">
                <a:buNone/>
              </a:pPr>
              <a:r>
                <a:rPr lang="zh-CN" altLang="en-US" sz="2800" b="1" dirty="0">
                  <a:solidFill>
                    <a:srgbClr val="338CF9"/>
                  </a:solidFill>
                  <a:effectLst/>
                  <a:cs typeface="+mn-ea"/>
                  <a:sym typeface="+mn-lt"/>
                </a:rPr>
                <a:t>思考与展望</a:t>
              </a:r>
            </a:p>
          </p:txBody>
        </p:sp>
      </p:grpSp>
      <p:pic>
        <p:nvPicPr>
          <p:cNvPr id="14" name="图片 13">
            <a:extLst>
              <a:ext uri="{FF2B5EF4-FFF2-40B4-BE49-F238E27FC236}">
                <a16:creationId xmlns:a16="http://schemas.microsoft.com/office/drawing/2014/main" id="{D3F7789E-1A67-4CF1-8F89-D1834AEA658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742462" y="1252885"/>
            <a:ext cx="3941605" cy="5255474"/>
          </a:xfrm>
          <a:prstGeom prst="rect">
            <a:avLst/>
          </a:prstGeom>
        </p:spPr>
      </p:pic>
    </p:spTree>
    <p:extLst>
      <p:ext uri="{BB962C8B-B14F-4D97-AF65-F5344CB8AC3E}">
        <p14:creationId xmlns:p14="http://schemas.microsoft.com/office/powerpoint/2010/main" val="2503190982"/>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思考与展望</a:t>
            </a:r>
            <a:endParaRPr lang="zh-CN" altLang="en-US" sz="2000" b="1" spc="-300" dirty="0">
              <a:solidFill>
                <a:srgbClr val="338CF9"/>
              </a:solidFill>
              <a:cs typeface="+mn-ea"/>
              <a:sym typeface="+mn-lt"/>
            </a:endParaRPr>
          </a:p>
        </p:txBody>
      </p:sp>
      <p:sp>
        <p:nvSpPr>
          <p:cNvPr id="8" name="文本框 7">
            <a:extLst>
              <a:ext uri="{FF2B5EF4-FFF2-40B4-BE49-F238E27FC236}">
                <a16:creationId xmlns:a16="http://schemas.microsoft.com/office/drawing/2014/main" id="{7732DF73-FE15-4596-A98E-503C4477496F}"/>
              </a:ext>
            </a:extLst>
          </p:cNvPr>
          <p:cNvSpPr txBox="1"/>
          <p:nvPr/>
        </p:nvSpPr>
        <p:spPr>
          <a:xfrm>
            <a:off x="912822" y="1408743"/>
            <a:ext cx="9805977" cy="1338828"/>
          </a:xfrm>
          <a:prstGeom prst="rect">
            <a:avLst/>
          </a:prstGeom>
          <a:noFill/>
        </p:spPr>
        <p:txBody>
          <a:bodyPr wrap="square">
            <a:spAutoFit/>
          </a:bodyPr>
          <a:lstStyle/>
          <a:p>
            <a:pPr fontAlgn="auto">
              <a:lnSpc>
                <a:spcPct val="150000"/>
              </a:lnSpc>
            </a:pPr>
            <a:r>
              <a:rPr lang="zh-CN" altLang="en-US" sz="1800" dirty="0">
                <a:cs typeface="+mn-ea"/>
                <a:sym typeface="+mn-lt"/>
              </a:rPr>
              <a:t>辞旧迎新，总结了本学年的工作成绩，瞻望下一学年的开始，在新的一年里，我园将更加努力工作，锐意进取，勇于创新，使家长能安心。一年之际在于春”，当春天缓缓向我们走来的时候，我们和孩子们也将迎来新的学期。</a:t>
            </a:r>
          </a:p>
        </p:txBody>
      </p:sp>
      <p:sp>
        <p:nvSpPr>
          <p:cNvPr id="12" name="文本框 11">
            <a:extLst>
              <a:ext uri="{FF2B5EF4-FFF2-40B4-BE49-F238E27FC236}">
                <a16:creationId xmlns:a16="http://schemas.microsoft.com/office/drawing/2014/main" id="{18BAD8E1-EAA6-4C40-989C-5C62E7BEE159}"/>
              </a:ext>
            </a:extLst>
          </p:cNvPr>
          <p:cNvSpPr txBox="1"/>
          <p:nvPr/>
        </p:nvSpPr>
        <p:spPr>
          <a:xfrm>
            <a:off x="6225050" y="3092789"/>
            <a:ext cx="4624378" cy="2585323"/>
          </a:xfrm>
          <a:prstGeom prst="rect">
            <a:avLst/>
          </a:prstGeom>
          <a:noFill/>
        </p:spPr>
        <p:txBody>
          <a:bodyPr wrap="square">
            <a:spAutoFit/>
          </a:bodyPr>
          <a:lstStyle/>
          <a:p>
            <a:pPr>
              <a:lnSpc>
                <a:spcPct val="150000"/>
              </a:lnSpc>
            </a:pPr>
            <a:r>
              <a:rPr lang="zh-CN" altLang="en-US" sz="1800" dirty="0">
                <a:cs typeface="+mn-ea"/>
                <a:sym typeface="+mn-lt"/>
              </a:rPr>
              <a:t>在新的学期里，我们将一如既往地认真开展工作，并针对这一学期工作中出现的不足进行调整，使每一位幼儿能够得到发展。我们全体教师将坚持为幼儿一生的学习和发展奠定良好的基础，把我园建设成家长放心的优秀幼儿园！</a:t>
            </a:r>
            <a:endParaRPr lang="zh-CN" altLang="en-US" dirty="0">
              <a:cs typeface="+mn-ea"/>
              <a:sym typeface="+mn-lt"/>
            </a:endParaRPr>
          </a:p>
        </p:txBody>
      </p:sp>
      <p:pic>
        <p:nvPicPr>
          <p:cNvPr id="10" name="图片 9">
            <a:extLst>
              <a:ext uri="{FF2B5EF4-FFF2-40B4-BE49-F238E27FC236}">
                <a16:creationId xmlns:a16="http://schemas.microsoft.com/office/drawing/2014/main" id="{16AC1973-85E1-49A8-8A4F-DF0A06EBC0B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800" y="1899558"/>
            <a:ext cx="5083628" cy="5083628"/>
          </a:xfrm>
          <a:prstGeom prst="rect">
            <a:avLst/>
          </a:prstGeom>
        </p:spPr>
      </p:pic>
    </p:spTree>
    <p:extLst>
      <p:ext uri="{BB962C8B-B14F-4D97-AF65-F5344CB8AC3E}">
        <p14:creationId xmlns:p14="http://schemas.microsoft.com/office/powerpoint/2010/main" val="608351601"/>
      </p:ext>
    </p:ext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02B98F27-7DCC-4016-AB6B-B0E08A516E0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6" name="文本框 55">
            <a:extLst>
              <a:ext uri="{FF2B5EF4-FFF2-40B4-BE49-F238E27FC236}">
                <a16:creationId xmlns:a16="http://schemas.microsoft.com/office/drawing/2014/main" id="{18ACC1DF-4416-4774-845A-2BE62E4C47FA}"/>
              </a:ext>
            </a:extLst>
          </p:cNvPr>
          <p:cNvSpPr txBox="1"/>
          <p:nvPr/>
        </p:nvSpPr>
        <p:spPr>
          <a:xfrm>
            <a:off x="2102203" y="2028679"/>
            <a:ext cx="1766175" cy="1785104"/>
          </a:xfrm>
          <a:prstGeom prst="rect">
            <a:avLst/>
          </a:prstGeom>
          <a:noFill/>
        </p:spPr>
        <p:txBody>
          <a:bodyPr wrap="square">
            <a:spAutoFit/>
          </a:bodyPr>
          <a:lstStyle/>
          <a:p>
            <a:pPr algn="ctr"/>
            <a:r>
              <a:rPr lang="zh-CN" altLang="en-US" sz="11000" b="1" kern="1000" spc="-300" dirty="0">
                <a:ln w="19050">
                  <a:solidFill>
                    <a:prstClr val="white"/>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幼</a:t>
            </a:r>
            <a:endParaRPr lang="en-US" altLang="zh-CN" sz="11000" b="1" kern="1000" spc="-300" dirty="0">
              <a:ln w="19050">
                <a:solidFill>
                  <a:prstClr val="white"/>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7" name="文本框 56">
            <a:extLst>
              <a:ext uri="{FF2B5EF4-FFF2-40B4-BE49-F238E27FC236}">
                <a16:creationId xmlns:a16="http://schemas.microsoft.com/office/drawing/2014/main" id="{BBB9C66E-2E29-4A6A-A136-C23C418E3B4C}"/>
              </a:ext>
            </a:extLst>
          </p:cNvPr>
          <p:cNvSpPr txBox="1"/>
          <p:nvPr/>
        </p:nvSpPr>
        <p:spPr>
          <a:xfrm>
            <a:off x="3082350" y="2328878"/>
            <a:ext cx="1766175" cy="1400383"/>
          </a:xfrm>
          <a:prstGeom prst="rect">
            <a:avLst/>
          </a:prstGeom>
          <a:noFill/>
        </p:spPr>
        <p:txBody>
          <a:bodyPr wrap="square">
            <a:spAutoFit/>
          </a:bodyPr>
          <a:lstStyle/>
          <a:p>
            <a:pPr algn="ctr"/>
            <a:r>
              <a:rPr lang="zh-CN" altLang="en-US" sz="8500" b="1" kern="1000" spc="-300" dirty="0">
                <a:ln w="19050">
                  <a:solidFill>
                    <a:prstClr val="white"/>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儿</a:t>
            </a:r>
            <a:endParaRPr lang="en-US" altLang="zh-CN" sz="8500" b="1" kern="1000" spc="-300" dirty="0">
              <a:ln w="19050">
                <a:solidFill>
                  <a:prstClr val="white"/>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8" name="文本框 57">
            <a:extLst>
              <a:ext uri="{FF2B5EF4-FFF2-40B4-BE49-F238E27FC236}">
                <a16:creationId xmlns:a16="http://schemas.microsoft.com/office/drawing/2014/main" id="{B6105B1B-E846-458D-B8D6-C66693B3A1B7}"/>
              </a:ext>
            </a:extLst>
          </p:cNvPr>
          <p:cNvSpPr txBox="1"/>
          <p:nvPr/>
        </p:nvSpPr>
        <p:spPr>
          <a:xfrm>
            <a:off x="3985538" y="2160380"/>
            <a:ext cx="1766175" cy="1692771"/>
          </a:xfrm>
          <a:prstGeom prst="rect">
            <a:avLst/>
          </a:prstGeom>
          <a:noFill/>
        </p:spPr>
        <p:txBody>
          <a:bodyPr wrap="square">
            <a:spAutoFit/>
          </a:bodyPr>
          <a:lstStyle/>
          <a:p>
            <a:pPr algn="ctr"/>
            <a:r>
              <a:rPr lang="zh-CN" altLang="en-US"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园</a:t>
            </a:r>
            <a:endParaRPr lang="en-US" altLang="zh-CN"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9" name="文本框 58">
            <a:extLst>
              <a:ext uri="{FF2B5EF4-FFF2-40B4-BE49-F238E27FC236}">
                <a16:creationId xmlns:a16="http://schemas.microsoft.com/office/drawing/2014/main" id="{18B76BF1-A837-4391-B0B9-8ED597D93C33}"/>
              </a:ext>
            </a:extLst>
          </p:cNvPr>
          <p:cNvSpPr txBox="1"/>
          <p:nvPr/>
        </p:nvSpPr>
        <p:spPr>
          <a:xfrm>
            <a:off x="5049967" y="2214444"/>
            <a:ext cx="1766175" cy="1631216"/>
          </a:xfrm>
          <a:prstGeom prst="rect">
            <a:avLst/>
          </a:prstGeom>
          <a:noFill/>
        </p:spPr>
        <p:txBody>
          <a:bodyPr wrap="square">
            <a:spAutoFit/>
          </a:bodyPr>
          <a:lstStyle/>
          <a:p>
            <a:pPr algn="ctr"/>
            <a:r>
              <a:rPr lang="zh-CN" altLang="en-US"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年</a:t>
            </a:r>
            <a:endParaRPr lang="en-US" altLang="zh-CN"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0" name="文本框 59">
            <a:extLst>
              <a:ext uri="{FF2B5EF4-FFF2-40B4-BE49-F238E27FC236}">
                <a16:creationId xmlns:a16="http://schemas.microsoft.com/office/drawing/2014/main" id="{FD5D4ED4-FB85-4E0B-97CD-029D1445FF13}"/>
              </a:ext>
            </a:extLst>
          </p:cNvPr>
          <p:cNvSpPr txBox="1"/>
          <p:nvPr/>
        </p:nvSpPr>
        <p:spPr>
          <a:xfrm>
            <a:off x="6011525" y="2218241"/>
            <a:ext cx="1766175" cy="1477328"/>
          </a:xfrm>
          <a:prstGeom prst="rect">
            <a:avLst/>
          </a:prstGeom>
          <a:noFill/>
        </p:spPr>
        <p:txBody>
          <a:bodyPr wrap="square">
            <a:spAutoFit/>
          </a:bodyPr>
          <a:lstStyle/>
          <a:p>
            <a:pPr algn="ctr"/>
            <a:r>
              <a:rPr lang="zh-CN" altLang="en-US" sz="9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终</a:t>
            </a:r>
            <a:endParaRPr lang="en-US" altLang="zh-CN" sz="9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1" name="文本框 60">
            <a:extLst>
              <a:ext uri="{FF2B5EF4-FFF2-40B4-BE49-F238E27FC236}">
                <a16:creationId xmlns:a16="http://schemas.microsoft.com/office/drawing/2014/main" id="{387EA92F-852F-4705-8C4D-879AE9B68F7E}"/>
              </a:ext>
            </a:extLst>
          </p:cNvPr>
          <p:cNvSpPr txBox="1"/>
          <p:nvPr/>
        </p:nvSpPr>
        <p:spPr>
          <a:xfrm>
            <a:off x="7131905" y="1901454"/>
            <a:ext cx="1766175" cy="1938992"/>
          </a:xfrm>
          <a:prstGeom prst="rect">
            <a:avLst/>
          </a:prstGeom>
          <a:noFill/>
        </p:spPr>
        <p:txBody>
          <a:bodyPr wrap="square">
            <a:spAutoFit/>
          </a:bodyPr>
          <a:lstStyle/>
          <a:p>
            <a:pPr algn="ctr"/>
            <a:r>
              <a:rPr lang="zh-CN" altLang="en-US" sz="12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总</a:t>
            </a:r>
            <a:endParaRPr lang="en-US" altLang="zh-CN" sz="12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2" name="文本框 61">
            <a:extLst>
              <a:ext uri="{FF2B5EF4-FFF2-40B4-BE49-F238E27FC236}">
                <a16:creationId xmlns:a16="http://schemas.microsoft.com/office/drawing/2014/main" id="{C98F7DE9-FB5B-4D79-A32D-C01CBF4BF70E}"/>
              </a:ext>
            </a:extLst>
          </p:cNvPr>
          <p:cNvSpPr txBox="1"/>
          <p:nvPr/>
        </p:nvSpPr>
        <p:spPr>
          <a:xfrm>
            <a:off x="8408768" y="2014649"/>
            <a:ext cx="1766175" cy="1785104"/>
          </a:xfrm>
          <a:prstGeom prst="rect">
            <a:avLst/>
          </a:prstGeom>
          <a:noFill/>
        </p:spPr>
        <p:txBody>
          <a:bodyPr wrap="square">
            <a:spAutoFit/>
          </a:bodyPr>
          <a:lstStyle/>
          <a:p>
            <a:pPr algn="ctr"/>
            <a:r>
              <a:rPr lang="zh-CN" altLang="en-US" sz="11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结</a:t>
            </a:r>
            <a:endParaRPr lang="en-US" altLang="zh-CN" sz="11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grpSp>
        <p:nvGrpSpPr>
          <p:cNvPr id="64" name="组合 63">
            <a:extLst>
              <a:ext uri="{FF2B5EF4-FFF2-40B4-BE49-F238E27FC236}">
                <a16:creationId xmlns:a16="http://schemas.microsoft.com/office/drawing/2014/main" id="{A0BF7B5A-0266-4F54-96BF-DDCC38E91FD8}"/>
              </a:ext>
            </a:extLst>
          </p:cNvPr>
          <p:cNvGrpSpPr/>
          <p:nvPr/>
        </p:nvGrpSpPr>
        <p:grpSpPr>
          <a:xfrm>
            <a:off x="3483398" y="1936270"/>
            <a:ext cx="3803933" cy="318562"/>
            <a:chOff x="2688396" y="1521311"/>
            <a:chExt cx="4530525" cy="318562"/>
          </a:xfrm>
        </p:grpSpPr>
        <p:sp>
          <p:nvSpPr>
            <p:cNvPr id="65" name="矩形: 圆角 64">
              <a:extLst>
                <a:ext uri="{FF2B5EF4-FFF2-40B4-BE49-F238E27FC236}">
                  <a16:creationId xmlns:a16="http://schemas.microsoft.com/office/drawing/2014/main" id="{FE4C8F02-DCA3-4E2E-937C-728F4649AEE1}"/>
                </a:ext>
              </a:extLst>
            </p:cNvPr>
            <p:cNvSpPr/>
            <p:nvPr/>
          </p:nvSpPr>
          <p:spPr>
            <a:xfrm>
              <a:off x="2688396" y="1527195"/>
              <a:ext cx="4530525" cy="287601"/>
            </a:xfrm>
            <a:prstGeom prst="roundRect">
              <a:avLst>
                <a:gd name="adj" fmla="val 50000"/>
              </a:avLst>
            </a:prstGeom>
            <a:solidFill>
              <a:srgbClr val="338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rgbClr val="338CF9"/>
                </a:solidFill>
                <a:cs typeface="+mn-ea"/>
                <a:sym typeface="+mn-lt"/>
              </a:endParaRPr>
            </a:p>
          </p:txBody>
        </p:sp>
        <p:sp>
          <p:nvSpPr>
            <p:cNvPr id="66" name="文本框 65">
              <a:extLst>
                <a:ext uri="{FF2B5EF4-FFF2-40B4-BE49-F238E27FC236}">
                  <a16:creationId xmlns:a16="http://schemas.microsoft.com/office/drawing/2014/main" id="{AFA64656-B6EA-46AC-98B1-8ACCA38D0497}"/>
                </a:ext>
              </a:extLst>
            </p:cNvPr>
            <p:cNvSpPr txBox="1"/>
            <p:nvPr/>
          </p:nvSpPr>
          <p:spPr>
            <a:xfrm>
              <a:off x="2844801" y="1521311"/>
              <a:ext cx="4209787" cy="318562"/>
            </a:xfrm>
            <a:prstGeom prst="rect">
              <a:avLst/>
            </a:prstGeom>
            <a:noFill/>
          </p:spPr>
          <p:txBody>
            <a:bodyPr wrap="square" rtlCol="0">
              <a:spAutoFit/>
            </a:bodyPr>
            <a:lstStyle/>
            <a:p>
              <a:pPr algn="dist"/>
              <a:r>
                <a:rPr lang="en-US" altLang="zh-CN" sz="1400" dirty="0" smtClean="0">
                  <a:solidFill>
                    <a:prstClr val="white"/>
                  </a:solidFill>
                  <a:cs typeface="+mn-ea"/>
                  <a:sym typeface="+mn-lt"/>
                </a:rPr>
                <a:t>20XX</a:t>
              </a:r>
              <a:r>
                <a:rPr lang="zh-CN" altLang="en-US" sz="1400" dirty="0" smtClean="0">
                  <a:solidFill>
                    <a:prstClr val="white"/>
                  </a:solidFill>
                  <a:cs typeface="+mn-ea"/>
                  <a:sym typeface="+mn-lt"/>
                </a:rPr>
                <a:t>幼</a:t>
              </a:r>
              <a:r>
                <a:rPr lang="zh-CN" altLang="en-US" sz="1400" dirty="0">
                  <a:solidFill>
                    <a:prstClr val="white"/>
                  </a:solidFill>
                  <a:cs typeface="+mn-ea"/>
                  <a:sym typeface="+mn-lt"/>
                </a:rPr>
                <a:t>儿园卡通年终总结课件</a:t>
              </a:r>
            </a:p>
          </p:txBody>
        </p:sp>
      </p:grpSp>
      <p:sp>
        <p:nvSpPr>
          <p:cNvPr id="70" name="文本框 69">
            <a:extLst>
              <a:ext uri="{FF2B5EF4-FFF2-40B4-BE49-F238E27FC236}">
                <a16:creationId xmlns:a16="http://schemas.microsoft.com/office/drawing/2014/main" id="{F502C429-E12C-45C2-8B59-E5BCE609DD83}"/>
              </a:ext>
            </a:extLst>
          </p:cNvPr>
          <p:cNvSpPr txBox="1"/>
          <p:nvPr/>
        </p:nvSpPr>
        <p:spPr>
          <a:xfrm>
            <a:off x="2698829" y="3779153"/>
            <a:ext cx="6831954" cy="400110"/>
          </a:xfrm>
          <a:prstGeom prst="rect">
            <a:avLst/>
          </a:prstGeom>
          <a:solidFill>
            <a:srgbClr val="338CF9"/>
          </a:solidFill>
        </p:spPr>
        <p:txBody>
          <a:bodyPr wrap="square">
            <a:spAutoFit/>
          </a:bodyPr>
          <a:lstStyle/>
          <a:p>
            <a:pPr algn="dist"/>
            <a:r>
              <a:rPr lang="en-US" altLang="zh-CN" sz="2000" dirty="0">
                <a:solidFill>
                  <a:prstClr val="white"/>
                </a:solidFill>
                <a:cs typeface="+mn-ea"/>
                <a:sym typeface="+mn-lt"/>
              </a:rPr>
              <a:t>—</a:t>
            </a:r>
            <a:r>
              <a:rPr lang="en-US" altLang="zh-CN" sz="2000" dirty="0" smtClean="0">
                <a:solidFill>
                  <a:prstClr val="white"/>
                </a:solidFill>
                <a:cs typeface="+mn-ea"/>
                <a:sym typeface="+mn-lt"/>
              </a:rPr>
              <a:t>20XX</a:t>
            </a:r>
            <a:r>
              <a:rPr lang="zh-CN" altLang="en-US" sz="2000" dirty="0" smtClean="0">
                <a:solidFill>
                  <a:prstClr val="white"/>
                </a:solidFill>
                <a:cs typeface="+mn-ea"/>
                <a:sym typeface="+mn-lt"/>
              </a:rPr>
              <a:t>年</a:t>
            </a:r>
            <a:r>
              <a:rPr lang="zh-CN" altLang="en-US" sz="2000" dirty="0">
                <a:solidFill>
                  <a:prstClr val="white"/>
                </a:solidFill>
                <a:cs typeface="+mn-ea"/>
                <a:sym typeface="+mn-lt"/>
              </a:rPr>
              <a:t>终工作总结幼儿园教育课件</a:t>
            </a:r>
            <a:r>
              <a:rPr lang="en-US" altLang="zh-CN" sz="2000" dirty="0">
                <a:solidFill>
                  <a:prstClr val="white"/>
                </a:solidFill>
                <a:cs typeface="+mn-ea"/>
                <a:sym typeface="+mn-lt"/>
              </a:rPr>
              <a:t>—</a:t>
            </a:r>
          </a:p>
        </p:txBody>
      </p:sp>
      <p:sp>
        <p:nvSpPr>
          <p:cNvPr id="71" name="文本框 70">
            <a:extLst>
              <a:ext uri="{FF2B5EF4-FFF2-40B4-BE49-F238E27FC236}">
                <a16:creationId xmlns:a16="http://schemas.microsoft.com/office/drawing/2014/main" id="{94335B22-815F-471D-B3D2-4C7D5A306666}"/>
              </a:ext>
            </a:extLst>
          </p:cNvPr>
          <p:cNvSpPr txBox="1"/>
          <p:nvPr/>
        </p:nvSpPr>
        <p:spPr>
          <a:xfrm>
            <a:off x="3370634" y="4539163"/>
            <a:ext cx="5576362" cy="369332"/>
          </a:xfrm>
          <a:prstGeom prst="rect">
            <a:avLst/>
          </a:prstGeom>
          <a:noFill/>
        </p:spPr>
        <p:txBody>
          <a:bodyPr wrap="square" rtlCol="0">
            <a:spAutoFit/>
          </a:bodyPr>
          <a:lstStyle/>
          <a:p>
            <a:pPr algn="ctr"/>
            <a:r>
              <a:rPr lang="zh-CN" altLang="en-US" smtClean="0">
                <a:solidFill>
                  <a:srgbClr val="338CF9"/>
                </a:solidFill>
                <a:cs typeface="+mn-ea"/>
                <a:sym typeface="+mn-lt"/>
              </a:rPr>
              <a:t>汇报人：</a:t>
            </a:r>
            <a:r>
              <a:rPr lang="en-US" altLang="zh-CN" smtClean="0">
                <a:solidFill>
                  <a:srgbClr val="338CF9"/>
                </a:solidFill>
                <a:cs typeface="+mn-ea"/>
                <a:sym typeface="+mn-lt"/>
              </a:rPr>
              <a:t>PPT818        </a:t>
            </a:r>
            <a:r>
              <a:rPr lang="zh-CN" altLang="en-US" smtClean="0">
                <a:solidFill>
                  <a:srgbClr val="338CF9"/>
                </a:solidFill>
                <a:cs typeface="+mn-ea"/>
                <a:sym typeface="+mn-lt"/>
              </a:rPr>
              <a:t>时间：</a:t>
            </a:r>
            <a:r>
              <a:rPr lang="en-US" altLang="zh-CN" smtClean="0">
                <a:solidFill>
                  <a:srgbClr val="338CF9"/>
                </a:solidFill>
                <a:cs typeface="+mn-ea"/>
                <a:sym typeface="+mn-lt"/>
              </a:rPr>
              <a:t>20XX</a:t>
            </a:r>
            <a:endParaRPr lang="zh-CN" altLang="en-US" dirty="0">
              <a:solidFill>
                <a:srgbClr val="338CF9"/>
              </a:solidFill>
              <a:cs typeface="+mn-ea"/>
              <a:sym typeface="+mn-lt"/>
            </a:endParaRPr>
          </a:p>
        </p:txBody>
      </p:sp>
    </p:spTree>
    <p:extLst>
      <p:ext uri="{BB962C8B-B14F-4D97-AF65-F5344CB8AC3E}">
        <p14:creationId xmlns:p14="http://schemas.microsoft.com/office/powerpoint/2010/main" val="2941707813"/>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down)">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图片 61">
            <a:extLst>
              <a:ext uri="{FF2B5EF4-FFF2-40B4-BE49-F238E27FC236}">
                <a16:creationId xmlns:a16="http://schemas.microsoft.com/office/drawing/2014/main" id="{386ED289-AE3A-4424-82C5-ECE8374F75D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26" name="组合 25">
            <a:extLst>
              <a:ext uri="{FF2B5EF4-FFF2-40B4-BE49-F238E27FC236}">
                <a16:creationId xmlns:a16="http://schemas.microsoft.com/office/drawing/2014/main" id="{AEA0D609-1B6C-4323-AB64-6479321632E4}"/>
              </a:ext>
            </a:extLst>
          </p:cNvPr>
          <p:cNvGrpSpPr/>
          <p:nvPr/>
        </p:nvGrpSpPr>
        <p:grpSpPr>
          <a:xfrm>
            <a:off x="4535282" y="1543943"/>
            <a:ext cx="2237239" cy="1330607"/>
            <a:chOff x="975283" y="1833527"/>
            <a:chExt cx="3145513" cy="1330607"/>
          </a:xfrm>
        </p:grpSpPr>
        <p:sp>
          <p:nvSpPr>
            <p:cNvPr id="33" name="文本框 32">
              <a:extLst>
                <a:ext uri="{FF2B5EF4-FFF2-40B4-BE49-F238E27FC236}">
                  <a16:creationId xmlns:a16="http://schemas.microsoft.com/office/drawing/2014/main" id="{5E377C70-7E39-464F-900C-1C5F49DBA1B4}"/>
                </a:ext>
              </a:extLst>
            </p:cNvPr>
            <p:cNvSpPr txBox="1"/>
            <p:nvPr/>
          </p:nvSpPr>
          <p:spPr>
            <a:xfrm>
              <a:off x="975283" y="1833527"/>
              <a:ext cx="3144488" cy="1323439"/>
            </a:xfrm>
            <a:prstGeom prst="rect">
              <a:avLst/>
            </a:prstGeom>
            <a:noFill/>
          </p:spPr>
          <p:txBody>
            <a:bodyPr wrap="none" rtlCol="0">
              <a:spAutoFit/>
            </a:bodyPr>
            <a:lstStyle/>
            <a:p>
              <a:pPr algn="dist"/>
              <a:r>
                <a:rPr lang="zh-CN" altLang="en-US" sz="8000" dirty="0">
                  <a:ln w="127000">
                    <a:solidFill>
                      <a:srgbClr val="338CF9"/>
                    </a:solidFill>
                  </a:ln>
                  <a:solidFill>
                    <a:srgbClr val="338CF9"/>
                  </a:solidFill>
                  <a:effectLst>
                    <a:outerShdw blurRad="38100" dist="38100" dir="2700000" algn="tl">
                      <a:srgbClr val="000000">
                        <a:alpha val="43137"/>
                      </a:srgbClr>
                    </a:outerShdw>
                  </a:effectLst>
                  <a:cs typeface="+mn-ea"/>
                  <a:sym typeface="+mn-lt"/>
                </a:rPr>
                <a:t>目录</a:t>
              </a:r>
            </a:p>
          </p:txBody>
        </p:sp>
        <p:sp>
          <p:nvSpPr>
            <p:cNvPr id="30" name="文本框 29">
              <a:extLst>
                <a:ext uri="{FF2B5EF4-FFF2-40B4-BE49-F238E27FC236}">
                  <a16:creationId xmlns:a16="http://schemas.microsoft.com/office/drawing/2014/main" id="{5FCA04F3-88BE-445A-950D-EECA628B357F}"/>
                </a:ext>
              </a:extLst>
            </p:cNvPr>
            <p:cNvSpPr txBox="1"/>
            <p:nvPr/>
          </p:nvSpPr>
          <p:spPr>
            <a:xfrm>
              <a:off x="976308" y="1840695"/>
              <a:ext cx="3144488" cy="1323439"/>
            </a:xfrm>
            <a:prstGeom prst="rect">
              <a:avLst/>
            </a:prstGeom>
            <a:noFill/>
          </p:spPr>
          <p:txBody>
            <a:bodyPr wrap="none" rtlCol="0">
              <a:spAutoFit/>
            </a:bodyPr>
            <a:lstStyle/>
            <a:p>
              <a:pPr algn="dist"/>
              <a:r>
                <a:rPr lang="zh-CN" altLang="en-US" sz="8000" dirty="0">
                  <a:solidFill>
                    <a:schemeClr val="bg1"/>
                  </a:solidFill>
                  <a:cs typeface="+mn-ea"/>
                  <a:sym typeface="+mn-lt"/>
                </a:rPr>
                <a:t>目录</a:t>
              </a:r>
            </a:p>
          </p:txBody>
        </p:sp>
      </p:grpSp>
      <p:grpSp>
        <p:nvGrpSpPr>
          <p:cNvPr id="4" name="组合 3">
            <a:extLst>
              <a:ext uri="{FF2B5EF4-FFF2-40B4-BE49-F238E27FC236}">
                <a16:creationId xmlns:a16="http://schemas.microsoft.com/office/drawing/2014/main" id="{6770ED23-1E50-4330-B384-918C4F4D12D7}"/>
              </a:ext>
            </a:extLst>
          </p:cNvPr>
          <p:cNvGrpSpPr/>
          <p:nvPr/>
        </p:nvGrpSpPr>
        <p:grpSpPr>
          <a:xfrm>
            <a:off x="2667832" y="3139152"/>
            <a:ext cx="6815747" cy="477842"/>
            <a:chOff x="2532365" y="2069721"/>
            <a:chExt cx="6815747" cy="477842"/>
          </a:xfrm>
        </p:grpSpPr>
        <p:sp>
          <p:nvSpPr>
            <p:cNvPr id="44" name="TextBox 37">
              <a:extLst>
                <a:ext uri="{FF2B5EF4-FFF2-40B4-BE49-F238E27FC236}">
                  <a16:creationId xmlns:a16="http://schemas.microsoft.com/office/drawing/2014/main" id="{986F50AE-62EC-46B6-92CC-1ABB1D8EC9CC}"/>
                </a:ext>
              </a:extLst>
            </p:cNvPr>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45" name="文本框 44">
              <a:extLst>
                <a:ext uri="{FF2B5EF4-FFF2-40B4-BE49-F238E27FC236}">
                  <a16:creationId xmlns:a16="http://schemas.microsoft.com/office/drawing/2014/main" id="{033DDA4D-C0A1-4322-BED0-26BA6F3040A0}"/>
                </a:ext>
              </a:extLst>
            </p:cNvPr>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01:</a:t>
              </a:r>
              <a:r>
                <a:rPr lang="zh-CN" altLang="en-US" sz="2400" b="1" dirty="0">
                  <a:solidFill>
                    <a:schemeClr val="tx1">
                      <a:lumMod val="75000"/>
                      <a:lumOff val="25000"/>
                    </a:schemeClr>
                  </a:solidFill>
                  <a:cs typeface="+mn-ea"/>
                  <a:sym typeface="+mn-lt"/>
                </a:rPr>
                <a:t>教育教学管理</a:t>
              </a:r>
            </a:p>
          </p:txBody>
        </p:sp>
      </p:grpSp>
      <p:grpSp>
        <p:nvGrpSpPr>
          <p:cNvPr id="46" name="组合 45">
            <a:extLst>
              <a:ext uri="{FF2B5EF4-FFF2-40B4-BE49-F238E27FC236}">
                <a16:creationId xmlns:a16="http://schemas.microsoft.com/office/drawing/2014/main" id="{EC639EA0-2DDE-4D41-93E9-8FFD8944334D}"/>
              </a:ext>
            </a:extLst>
          </p:cNvPr>
          <p:cNvGrpSpPr/>
          <p:nvPr/>
        </p:nvGrpSpPr>
        <p:grpSpPr>
          <a:xfrm>
            <a:off x="2665278" y="3952179"/>
            <a:ext cx="6815747" cy="477842"/>
            <a:chOff x="2532365" y="2069721"/>
            <a:chExt cx="6815747" cy="477842"/>
          </a:xfrm>
        </p:grpSpPr>
        <p:sp>
          <p:nvSpPr>
            <p:cNvPr id="51" name="TextBox 37">
              <a:extLst>
                <a:ext uri="{FF2B5EF4-FFF2-40B4-BE49-F238E27FC236}">
                  <a16:creationId xmlns:a16="http://schemas.microsoft.com/office/drawing/2014/main" id="{79058E83-8FFC-4350-930E-D25DF3B349B9}"/>
                </a:ext>
              </a:extLst>
            </p:cNvPr>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52" name="文本框 51">
              <a:extLst>
                <a:ext uri="{FF2B5EF4-FFF2-40B4-BE49-F238E27FC236}">
                  <a16:creationId xmlns:a16="http://schemas.microsoft.com/office/drawing/2014/main" id="{AA2D4FEB-6F94-4452-96D9-D4744C6CCEB4}"/>
                </a:ext>
              </a:extLst>
            </p:cNvPr>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03:</a:t>
              </a:r>
              <a:r>
                <a:rPr lang="zh-CN" altLang="en-US" sz="2400" b="1" dirty="0">
                  <a:solidFill>
                    <a:schemeClr val="tx1">
                      <a:lumMod val="75000"/>
                      <a:lumOff val="25000"/>
                    </a:schemeClr>
                  </a:solidFill>
                  <a:cs typeface="+mn-ea"/>
                  <a:sym typeface="+mn-lt"/>
                </a:rPr>
                <a:t>做好家园共育</a:t>
              </a:r>
            </a:p>
          </p:txBody>
        </p:sp>
      </p:grpSp>
      <p:grpSp>
        <p:nvGrpSpPr>
          <p:cNvPr id="53" name="组合 52">
            <a:extLst>
              <a:ext uri="{FF2B5EF4-FFF2-40B4-BE49-F238E27FC236}">
                <a16:creationId xmlns:a16="http://schemas.microsoft.com/office/drawing/2014/main" id="{12C22075-9AC5-42E6-AB35-080550084D3B}"/>
              </a:ext>
            </a:extLst>
          </p:cNvPr>
          <p:cNvGrpSpPr/>
          <p:nvPr/>
        </p:nvGrpSpPr>
        <p:grpSpPr>
          <a:xfrm>
            <a:off x="6226052" y="3143285"/>
            <a:ext cx="6815747" cy="477842"/>
            <a:chOff x="2532365" y="2069721"/>
            <a:chExt cx="6815747" cy="477842"/>
          </a:xfrm>
        </p:grpSpPr>
        <p:sp>
          <p:nvSpPr>
            <p:cNvPr id="54" name="TextBox 37">
              <a:extLst>
                <a:ext uri="{FF2B5EF4-FFF2-40B4-BE49-F238E27FC236}">
                  <a16:creationId xmlns:a16="http://schemas.microsoft.com/office/drawing/2014/main" id="{D8B4EF82-251A-426F-8F5D-C3519604C441}"/>
                </a:ext>
              </a:extLst>
            </p:cNvPr>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55" name="文本框 54">
              <a:extLst>
                <a:ext uri="{FF2B5EF4-FFF2-40B4-BE49-F238E27FC236}">
                  <a16:creationId xmlns:a16="http://schemas.microsoft.com/office/drawing/2014/main" id="{956AC007-2778-4953-8CFC-0492DF134AF3}"/>
                </a:ext>
              </a:extLst>
            </p:cNvPr>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02:</a:t>
              </a:r>
              <a:r>
                <a:rPr lang="zh-CN" altLang="en-US" sz="2400" b="1" dirty="0">
                  <a:solidFill>
                    <a:schemeClr val="tx1">
                      <a:lumMod val="75000"/>
                      <a:lumOff val="25000"/>
                    </a:schemeClr>
                  </a:solidFill>
                  <a:cs typeface="+mn-ea"/>
                  <a:sym typeface="+mn-lt"/>
                </a:rPr>
                <a:t>安全卫生管理</a:t>
              </a:r>
            </a:p>
          </p:txBody>
        </p:sp>
      </p:grpSp>
      <p:grpSp>
        <p:nvGrpSpPr>
          <p:cNvPr id="56" name="组合 55">
            <a:extLst>
              <a:ext uri="{FF2B5EF4-FFF2-40B4-BE49-F238E27FC236}">
                <a16:creationId xmlns:a16="http://schemas.microsoft.com/office/drawing/2014/main" id="{35550BFD-15AB-4699-B2F6-2E08E3655784}"/>
              </a:ext>
            </a:extLst>
          </p:cNvPr>
          <p:cNvGrpSpPr/>
          <p:nvPr/>
        </p:nvGrpSpPr>
        <p:grpSpPr>
          <a:xfrm>
            <a:off x="6223498" y="3956312"/>
            <a:ext cx="6815747" cy="477842"/>
            <a:chOff x="2532365" y="2069721"/>
            <a:chExt cx="6815747" cy="477842"/>
          </a:xfrm>
        </p:grpSpPr>
        <p:sp>
          <p:nvSpPr>
            <p:cNvPr id="57" name="TextBox 37">
              <a:extLst>
                <a:ext uri="{FF2B5EF4-FFF2-40B4-BE49-F238E27FC236}">
                  <a16:creationId xmlns:a16="http://schemas.microsoft.com/office/drawing/2014/main" id="{D7DF0D1A-AB35-4207-9F52-5C1E02AFF37D}"/>
                </a:ext>
              </a:extLst>
            </p:cNvPr>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58" name="文本框 57">
              <a:extLst>
                <a:ext uri="{FF2B5EF4-FFF2-40B4-BE49-F238E27FC236}">
                  <a16:creationId xmlns:a16="http://schemas.microsoft.com/office/drawing/2014/main" id="{5093B863-69C8-4723-B22E-5C445D5F969C}"/>
                </a:ext>
              </a:extLst>
            </p:cNvPr>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04:</a:t>
              </a:r>
              <a:r>
                <a:rPr lang="zh-CN" altLang="en-US" sz="2400" b="1" dirty="0">
                  <a:solidFill>
                    <a:schemeClr val="tx1">
                      <a:lumMod val="75000"/>
                      <a:lumOff val="25000"/>
                    </a:schemeClr>
                  </a:solidFill>
                  <a:cs typeface="+mn-ea"/>
                  <a:sym typeface="+mn-lt"/>
                </a:rPr>
                <a:t>存在问题及工作思路</a:t>
              </a:r>
            </a:p>
          </p:txBody>
        </p:sp>
      </p:grpSp>
      <p:grpSp>
        <p:nvGrpSpPr>
          <p:cNvPr id="59" name="组合 58">
            <a:extLst>
              <a:ext uri="{FF2B5EF4-FFF2-40B4-BE49-F238E27FC236}">
                <a16:creationId xmlns:a16="http://schemas.microsoft.com/office/drawing/2014/main" id="{731AA37F-F773-4DF5-BF6E-127F96FB09B9}"/>
              </a:ext>
            </a:extLst>
          </p:cNvPr>
          <p:cNvGrpSpPr/>
          <p:nvPr/>
        </p:nvGrpSpPr>
        <p:grpSpPr>
          <a:xfrm>
            <a:off x="2667832" y="4636415"/>
            <a:ext cx="6815747" cy="477842"/>
            <a:chOff x="2532365" y="2069721"/>
            <a:chExt cx="6815747" cy="477842"/>
          </a:xfrm>
        </p:grpSpPr>
        <p:sp>
          <p:nvSpPr>
            <p:cNvPr id="60" name="TextBox 37">
              <a:extLst>
                <a:ext uri="{FF2B5EF4-FFF2-40B4-BE49-F238E27FC236}">
                  <a16:creationId xmlns:a16="http://schemas.microsoft.com/office/drawing/2014/main" id="{5D5BB74B-59F9-43C7-B0DC-0B908AAF8C84}"/>
                </a:ext>
              </a:extLst>
            </p:cNvPr>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61" name="文本框 60">
              <a:extLst>
                <a:ext uri="{FF2B5EF4-FFF2-40B4-BE49-F238E27FC236}">
                  <a16:creationId xmlns:a16="http://schemas.microsoft.com/office/drawing/2014/main" id="{0F464514-029A-4068-BAB7-185BC89147F3}"/>
                </a:ext>
              </a:extLst>
            </p:cNvPr>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05:</a:t>
              </a:r>
              <a:r>
                <a:rPr lang="zh-CN" altLang="en-US" sz="2400" b="1" dirty="0">
                  <a:solidFill>
                    <a:schemeClr val="tx1">
                      <a:lumMod val="75000"/>
                      <a:lumOff val="25000"/>
                    </a:schemeClr>
                  </a:solidFill>
                  <a:cs typeface="+mn-ea"/>
                  <a:sym typeface="+mn-lt"/>
                </a:rPr>
                <a:t>思考与展望</a:t>
              </a:r>
            </a:p>
          </p:txBody>
        </p:sp>
      </p:grpSp>
    </p:spTree>
    <p:extLst>
      <p:ext uri="{BB962C8B-B14F-4D97-AF65-F5344CB8AC3E}">
        <p14:creationId xmlns:p14="http://schemas.microsoft.com/office/powerpoint/2010/main" val="32714235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500" fill="hold"/>
                                        <p:tgtEl>
                                          <p:spTgt spid="53"/>
                                        </p:tgtEl>
                                        <p:attrNameLst>
                                          <p:attrName>ppt_w</p:attrName>
                                        </p:attrNameLst>
                                      </p:cBhvr>
                                      <p:tavLst>
                                        <p:tav tm="0">
                                          <p:val>
                                            <p:fltVal val="0"/>
                                          </p:val>
                                        </p:tav>
                                        <p:tav tm="100000">
                                          <p:val>
                                            <p:strVal val="#ppt_w"/>
                                          </p:val>
                                        </p:tav>
                                      </p:tavLst>
                                    </p:anim>
                                    <p:anim calcmode="lin" valueType="num">
                                      <p:cBhvr>
                                        <p:cTn id="18" dur="500" fill="hold"/>
                                        <p:tgtEl>
                                          <p:spTgt spid="53"/>
                                        </p:tgtEl>
                                        <p:attrNameLst>
                                          <p:attrName>ppt_h</p:attrName>
                                        </p:attrNameLst>
                                      </p:cBhvr>
                                      <p:tavLst>
                                        <p:tav tm="0">
                                          <p:val>
                                            <p:fltVal val="0"/>
                                          </p:val>
                                        </p:tav>
                                        <p:tav tm="100000">
                                          <p:val>
                                            <p:strVal val="#ppt_h"/>
                                          </p:val>
                                        </p:tav>
                                      </p:tavLst>
                                    </p:anim>
                                    <p:animEffect transition="in" filter="fade">
                                      <p:cBhvr>
                                        <p:cTn id="19" dur="500"/>
                                        <p:tgtEl>
                                          <p:spTgt spid="53"/>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p:cTn id="23" dur="500" fill="hold"/>
                                        <p:tgtEl>
                                          <p:spTgt spid="46"/>
                                        </p:tgtEl>
                                        <p:attrNameLst>
                                          <p:attrName>ppt_w</p:attrName>
                                        </p:attrNameLst>
                                      </p:cBhvr>
                                      <p:tavLst>
                                        <p:tav tm="0">
                                          <p:val>
                                            <p:fltVal val="0"/>
                                          </p:val>
                                        </p:tav>
                                        <p:tav tm="100000">
                                          <p:val>
                                            <p:strVal val="#ppt_w"/>
                                          </p:val>
                                        </p:tav>
                                      </p:tavLst>
                                    </p:anim>
                                    <p:anim calcmode="lin" valueType="num">
                                      <p:cBhvr>
                                        <p:cTn id="24" dur="500" fill="hold"/>
                                        <p:tgtEl>
                                          <p:spTgt spid="46"/>
                                        </p:tgtEl>
                                        <p:attrNameLst>
                                          <p:attrName>ppt_h</p:attrName>
                                        </p:attrNameLst>
                                      </p:cBhvr>
                                      <p:tavLst>
                                        <p:tav tm="0">
                                          <p:val>
                                            <p:fltVal val="0"/>
                                          </p:val>
                                        </p:tav>
                                        <p:tav tm="100000">
                                          <p:val>
                                            <p:strVal val="#ppt_h"/>
                                          </p:val>
                                        </p:tav>
                                      </p:tavLst>
                                    </p:anim>
                                    <p:animEffect transition="in" filter="fade">
                                      <p:cBhvr>
                                        <p:cTn id="25" dur="500"/>
                                        <p:tgtEl>
                                          <p:spTgt spid="46"/>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ppt_w</p:attrName>
                                        </p:attrNameLst>
                                      </p:cBhvr>
                                      <p:tavLst>
                                        <p:tav tm="0">
                                          <p:val>
                                            <p:fltVal val="0"/>
                                          </p:val>
                                        </p:tav>
                                        <p:tav tm="100000">
                                          <p:val>
                                            <p:strVal val="#ppt_w"/>
                                          </p:val>
                                        </p:tav>
                                      </p:tavLst>
                                    </p:anim>
                                    <p:anim calcmode="lin" valueType="num">
                                      <p:cBhvr>
                                        <p:cTn id="30" dur="500" fill="hold"/>
                                        <p:tgtEl>
                                          <p:spTgt spid="56"/>
                                        </p:tgtEl>
                                        <p:attrNameLst>
                                          <p:attrName>ppt_h</p:attrName>
                                        </p:attrNameLst>
                                      </p:cBhvr>
                                      <p:tavLst>
                                        <p:tav tm="0">
                                          <p:val>
                                            <p:fltVal val="0"/>
                                          </p:val>
                                        </p:tav>
                                        <p:tav tm="100000">
                                          <p:val>
                                            <p:strVal val="#ppt_h"/>
                                          </p:val>
                                        </p:tav>
                                      </p:tavLst>
                                    </p:anim>
                                    <p:animEffect transition="in" filter="fade">
                                      <p:cBhvr>
                                        <p:cTn id="31" dur="500"/>
                                        <p:tgtEl>
                                          <p:spTgt spid="56"/>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p:cTn id="35" dur="500" fill="hold"/>
                                        <p:tgtEl>
                                          <p:spTgt spid="59"/>
                                        </p:tgtEl>
                                        <p:attrNameLst>
                                          <p:attrName>ppt_w</p:attrName>
                                        </p:attrNameLst>
                                      </p:cBhvr>
                                      <p:tavLst>
                                        <p:tav tm="0">
                                          <p:val>
                                            <p:fltVal val="0"/>
                                          </p:val>
                                        </p:tav>
                                        <p:tav tm="100000">
                                          <p:val>
                                            <p:strVal val="#ppt_w"/>
                                          </p:val>
                                        </p:tav>
                                      </p:tavLst>
                                    </p:anim>
                                    <p:anim calcmode="lin" valueType="num">
                                      <p:cBhvr>
                                        <p:cTn id="36" dur="500" fill="hold"/>
                                        <p:tgtEl>
                                          <p:spTgt spid="59"/>
                                        </p:tgtEl>
                                        <p:attrNameLst>
                                          <p:attrName>ppt_h</p:attrName>
                                        </p:attrNameLst>
                                      </p:cBhvr>
                                      <p:tavLst>
                                        <p:tav tm="0">
                                          <p:val>
                                            <p:fltVal val="0"/>
                                          </p:val>
                                        </p:tav>
                                        <p:tav tm="100000">
                                          <p:val>
                                            <p:strVal val="#ppt_h"/>
                                          </p:val>
                                        </p:tav>
                                      </p:tavLst>
                                    </p:anim>
                                    <p:animEffect transition="in" filter="fade">
                                      <p:cBhvr>
                                        <p:cTn id="3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5D6A5D11-5993-40CC-BB18-890A32CC775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a:extLst>
              <a:ext uri="{FF2B5EF4-FFF2-40B4-BE49-F238E27FC236}">
                <a16:creationId xmlns:a16="http://schemas.microsoft.com/office/drawing/2014/main" id="{171F3523-5757-4460-B3A5-95D9B8BD006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37986" y="1041400"/>
            <a:ext cx="2931214" cy="1922682"/>
          </a:xfrm>
          <a:prstGeom prst="rect">
            <a:avLst/>
          </a:prstGeom>
        </p:spPr>
      </p:pic>
      <p:sp>
        <p:nvSpPr>
          <p:cNvPr id="62" name="文本框 61">
            <a:extLst>
              <a:ext uri="{FF2B5EF4-FFF2-40B4-BE49-F238E27FC236}">
                <a16:creationId xmlns:a16="http://schemas.microsoft.com/office/drawing/2014/main" id="{53E74877-5874-48BC-A766-A4FF7013DA9C}"/>
              </a:ext>
            </a:extLst>
          </p:cNvPr>
          <p:cNvSpPr txBox="1"/>
          <p:nvPr/>
        </p:nvSpPr>
        <p:spPr>
          <a:xfrm>
            <a:off x="2677011" y="3031017"/>
            <a:ext cx="6853165" cy="1200329"/>
          </a:xfrm>
          <a:prstGeom prst="rect">
            <a:avLst/>
          </a:prstGeom>
          <a:noFill/>
        </p:spPr>
        <p:txBody>
          <a:bodyPr wrap="square">
            <a:spAutoFit/>
          </a:bodyPr>
          <a:lstStyle/>
          <a:p>
            <a:pPr algn="dist"/>
            <a:r>
              <a:rPr lang="zh-CN" altLang="en-US" sz="7200" b="1" dirty="0">
                <a:solidFill>
                  <a:srgbClr val="0875F8"/>
                </a:solidFill>
                <a:cs typeface="+mn-ea"/>
                <a:sym typeface="+mn-lt"/>
              </a:rPr>
              <a:t>教育教学管理</a:t>
            </a:r>
            <a:endParaRPr lang="zh-CN" altLang="en-US" sz="7200" b="1" spc="-300" dirty="0">
              <a:solidFill>
                <a:srgbClr val="0875F8"/>
              </a:solidFill>
              <a:cs typeface="+mn-ea"/>
              <a:sym typeface="+mn-lt"/>
            </a:endParaRPr>
          </a:p>
        </p:txBody>
      </p:sp>
      <p:sp>
        <p:nvSpPr>
          <p:cNvPr id="65" name="文本框 64">
            <a:extLst>
              <a:ext uri="{FF2B5EF4-FFF2-40B4-BE49-F238E27FC236}">
                <a16:creationId xmlns:a16="http://schemas.microsoft.com/office/drawing/2014/main" id="{1B1D21A7-7313-420E-B2B0-700D37B7158B}"/>
              </a:ext>
            </a:extLst>
          </p:cNvPr>
          <p:cNvSpPr txBox="1"/>
          <p:nvPr/>
        </p:nvSpPr>
        <p:spPr>
          <a:xfrm>
            <a:off x="2444765" y="1690878"/>
            <a:ext cx="7235525" cy="769441"/>
          </a:xfrm>
          <a:prstGeom prst="rect">
            <a:avLst/>
          </a:prstGeom>
          <a:noFill/>
        </p:spPr>
        <p:txBody>
          <a:bodyPr wrap="square">
            <a:spAutoFit/>
          </a:bodyPr>
          <a:lstStyle/>
          <a:p>
            <a:pPr algn="ctr"/>
            <a:r>
              <a:rPr lang="zh-CN" altLang="en-US" sz="4400" b="1" dirty="0" smtClean="0">
                <a:solidFill>
                  <a:srgbClr val="338CF9"/>
                </a:solidFill>
                <a:cs typeface="+mn-ea"/>
                <a:sym typeface="+mn-lt"/>
              </a:rPr>
              <a:t>优品章节</a:t>
            </a:r>
            <a:endParaRPr lang="zh-CN" altLang="en-US" sz="4400" b="1" dirty="0">
              <a:solidFill>
                <a:srgbClr val="338CF9"/>
              </a:solidFill>
              <a:cs typeface="+mn-ea"/>
              <a:sym typeface="+mn-lt"/>
            </a:endParaRPr>
          </a:p>
        </p:txBody>
      </p:sp>
      <p:pic>
        <p:nvPicPr>
          <p:cNvPr id="68" name="图片 67">
            <a:extLst>
              <a:ext uri="{FF2B5EF4-FFF2-40B4-BE49-F238E27FC236}">
                <a16:creationId xmlns:a16="http://schemas.microsoft.com/office/drawing/2014/main" id="{31E954D7-9EF7-445C-8C70-452B6846AE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78306" y="1607034"/>
            <a:ext cx="1485626" cy="562814"/>
          </a:xfrm>
          <a:prstGeom prst="rect">
            <a:avLst/>
          </a:prstGeom>
        </p:spPr>
      </p:pic>
    </p:spTree>
    <p:extLst>
      <p:ext uri="{BB962C8B-B14F-4D97-AF65-F5344CB8AC3E}">
        <p14:creationId xmlns:p14="http://schemas.microsoft.com/office/powerpoint/2010/main" val="2071662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barn(inVertical)">
                                      <p:cBhvr>
                                        <p:cTn id="7" dur="500"/>
                                        <p:tgtEl>
                                          <p:spTgt spid="6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down)">
                                      <p:cBhvr>
                                        <p:cTn id="11" dur="500"/>
                                        <p:tgtEl>
                                          <p:spTgt spid="68"/>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sp>
        <p:nvSpPr>
          <p:cNvPr id="36" name="文本框 35">
            <a:extLst>
              <a:ext uri="{FF2B5EF4-FFF2-40B4-BE49-F238E27FC236}">
                <a16:creationId xmlns:a16="http://schemas.microsoft.com/office/drawing/2014/main" id="{3FF98DED-5642-4344-85FA-2A8E6A6F8A0F}"/>
              </a:ext>
            </a:extLst>
          </p:cNvPr>
          <p:cNvSpPr txBox="1"/>
          <p:nvPr/>
        </p:nvSpPr>
        <p:spPr>
          <a:xfrm>
            <a:off x="933449" y="2336898"/>
            <a:ext cx="10636251" cy="1172629"/>
          </a:xfrm>
          <a:prstGeom prst="rect">
            <a:avLst/>
          </a:prstGeom>
          <a:noFill/>
        </p:spPr>
        <p:txBody>
          <a:bodyPr wrap="square" rtlCol="0" anchor="t">
            <a:spAutoFit/>
          </a:bodyPr>
          <a:lstStyle/>
          <a:p>
            <a:pPr fontAlgn="auto">
              <a:lnSpc>
                <a:spcPct val="130000"/>
              </a:lnSpc>
            </a:pPr>
            <a:r>
              <a:rPr dirty="0">
                <a:cs typeface="+mn-ea"/>
                <a:sym typeface="+mn-lt"/>
              </a:rPr>
              <a:t>为了使幼儿园管理工作逐步向规范化方向迈进，我们严格按照管理制度汇编，做到分工明确，职责到人在实际工作中严格照章办事。透过落实制度，明确职责，提高了教职工的工作职责感，促进了我园各项工作有序、有效地开展。</a:t>
            </a:r>
            <a:endParaRPr lang="zh-CN" altLang="en-US" dirty="0">
              <a:cs typeface="+mn-ea"/>
              <a:sym typeface="+mn-lt"/>
            </a:endParaRPr>
          </a:p>
        </p:txBody>
      </p:sp>
      <p:grpSp>
        <p:nvGrpSpPr>
          <p:cNvPr id="38" name="组合 37">
            <a:extLst>
              <a:ext uri="{FF2B5EF4-FFF2-40B4-BE49-F238E27FC236}">
                <a16:creationId xmlns:a16="http://schemas.microsoft.com/office/drawing/2014/main" id="{042DD183-E240-4340-954A-399E2BDA45FC}"/>
              </a:ext>
            </a:extLst>
          </p:cNvPr>
          <p:cNvGrpSpPr/>
          <p:nvPr/>
        </p:nvGrpSpPr>
        <p:grpSpPr>
          <a:xfrm>
            <a:off x="933449" y="1702349"/>
            <a:ext cx="6908800" cy="584775"/>
            <a:chOff x="5364627" y="1650013"/>
            <a:chExt cx="6908800" cy="584775"/>
          </a:xfrm>
        </p:grpSpPr>
        <p:grpSp>
          <p:nvGrpSpPr>
            <p:cNvPr id="40" name="组合 39">
              <a:extLst>
                <a:ext uri="{FF2B5EF4-FFF2-40B4-BE49-F238E27FC236}">
                  <a16:creationId xmlns:a16="http://schemas.microsoft.com/office/drawing/2014/main" id="{F90AE05F-4500-4FA6-A0E4-36CDB3DF7093}"/>
                </a:ext>
              </a:extLst>
            </p:cNvPr>
            <p:cNvGrpSpPr/>
            <p:nvPr/>
          </p:nvGrpSpPr>
          <p:grpSpPr>
            <a:xfrm>
              <a:off x="5364627" y="1650013"/>
              <a:ext cx="6908800" cy="584775"/>
              <a:chOff x="6724357" y="2437271"/>
              <a:chExt cx="6908800" cy="584775"/>
            </a:xfrm>
          </p:grpSpPr>
          <p:sp>
            <p:nvSpPr>
              <p:cNvPr id="42" name="文本框 41">
                <a:extLst>
                  <a:ext uri="{FF2B5EF4-FFF2-40B4-BE49-F238E27FC236}">
                    <a16:creationId xmlns:a16="http://schemas.microsoft.com/office/drawing/2014/main" id="{05E46547-5276-45F8-9F70-44F6783CCE73}"/>
                  </a:ext>
                </a:extLst>
              </p:cNvPr>
              <p:cNvSpPr txBox="1"/>
              <p:nvPr/>
            </p:nvSpPr>
            <p:spPr>
              <a:xfrm>
                <a:off x="7537157" y="2467751"/>
                <a:ext cx="6096000" cy="523220"/>
              </a:xfrm>
              <a:prstGeom prst="rect">
                <a:avLst/>
              </a:prstGeom>
              <a:noFill/>
              <a:ln>
                <a:solidFill>
                  <a:srgbClr val="338CF9"/>
                </a:solidFill>
              </a:ln>
            </p:spPr>
            <p:txBody>
              <a:bodyPr wrap="square" rtlCol="0">
                <a:spAutoFit/>
              </a:bodyPr>
              <a:lstStyle/>
              <a:p>
                <a:pPr algn="l"/>
                <a:r>
                  <a:rPr lang="zh-CN" altLang="en-US" sz="2800" b="1" dirty="0">
                    <a:cs typeface="+mn-ea"/>
                    <a:sym typeface="+mn-lt"/>
                  </a:rPr>
                  <a:t>一、园务管理：落实制度，明确职责</a:t>
                </a:r>
              </a:p>
            </p:txBody>
          </p:sp>
          <p:sp>
            <p:nvSpPr>
              <p:cNvPr id="43" name="矩形 42">
                <a:extLst>
                  <a:ext uri="{FF2B5EF4-FFF2-40B4-BE49-F238E27FC236}">
                    <a16:creationId xmlns:a16="http://schemas.microsoft.com/office/drawing/2014/main" id="{E169FC0F-FBCD-40A4-AAD6-23C86FCEDF60}"/>
                  </a:ext>
                </a:extLst>
              </p:cNvPr>
              <p:cNvSpPr/>
              <p:nvPr/>
            </p:nvSpPr>
            <p:spPr>
              <a:xfrm>
                <a:off x="6760984" y="2439750"/>
                <a:ext cx="559136" cy="5798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4" name="文本框 43">
                <a:extLst>
                  <a:ext uri="{FF2B5EF4-FFF2-40B4-BE49-F238E27FC236}">
                    <a16:creationId xmlns:a16="http://schemas.microsoft.com/office/drawing/2014/main" id="{40D42AB6-A619-4468-9499-D1F6DA8A80A7}"/>
                  </a:ext>
                </a:extLst>
              </p:cNvPr>
              <p:cNvSpPr txBox="1"/>
              <p:nvPr/>
            </p:nvSpPr>
            <p:spPr>
              <a:xfrm>
                <a:off x="6724357" y="2437271"/>
                <a:ext cx="691215" cy="584775"/>
              </a:xfrm>
              <a:prstGeom prst="rect">
                <a:avLst/>
              </a:prstGeom>
              <a:solidFill>
                <a:srgbClr val="338CF9"/>
              </a:solidFill>
            </p:spPr>
            <p:txBody>
              <a:bodyPr wrap="none" rtlCol="0">
                <a:spAutoFit/>
              </a:bodyPr>
              <a:lstStyle/>
              <a:p>
                <a:r>
                  <a:rPr lang="en-US" altLang="zh-CN" sz="3200" b="1" dirty="0">
                    <a:solidFill>
                      <a:schemeClr val="bg1"/>
                    </a:solidFill>
                    <a:effectLst>
                      <a:outerShdw blurRad="38100" dist="38100" dir="2700000" algn="tl">
                        <a:srgbClr val="000000">
                          <a:alpha val="43137"/>
                        </a:srgbClr>
                      </a:outerShdw>
                    </a:effectLst>
                    <a:cs typeface="+mn-ea"/>
                    <a:sym typeface="+mn-lt"/>
                  </a:rPr>
                  <a:t>01</a:t>
                </a:r>
              </a:p>
            </p:txBody>
          </p:sp>
        </p:grpSp>
        <p:cxnSp>
          <p:nvCxnSpPr>
            <p:cNvPr id="41" name="直接连接符 40">
              <a:extLst>
                <a:ext uri="{FF2B5EF4-FFF2-40B4-BE49-F238E27FC236}">
                  <a16:creationId xmlns:a16="http://schemas.microsoft.com/office/drawing/2014/main" id="{6BB937D6-FA52-4194-90CA-1FB5A4BE045F}"/>
                </a:ext>
              </a:extLst>
            </p:cNvPr>
            <p:cNvCxnSpPr/>
            <p:nvPr/>
          </p:nvCxnSpPr>
          <p:spPr>
            <a:xfrm>
              <a:off x="6177280" y="2232025"/>
              <a:ext cx="36722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5" name="文本框 44">
            <a:extLst>
              <a:ext uri="{FF2B5EF4-FFF2-40B4-BE49-F238E27FC236}">
                <a16:creationId xmlns:a16="http://schemas.microsoft.com/office/drawing/2014/main" id="{A7778A92-01D6-456F-9A5B-417BB64EC1CE}"/>
              </a:ext>
            </a:extLst>
          </p:cNvPr>
          <p:cNvSpPr txBox="1"/>
          <p:nvPr/>
        </p:nvSpPr>
        <p:spPr>
          <a:xfrm>
            <a:off x="933449" y="4347680"/>
            <a:ext cx="9556751" cy="1754326"/>
          </a:xfrm>
          <a:prstGeom prst="rect">
            <a:avLst/>
          </a:prstGeom>
          <a:noFill/>
        </p:spPr>
        <p:txBody>
          <a:bodyPr wrap="square" rtlCol="0" anchor="t">
            <a:spAutoFit/>
          </a:bodyPr>
          <a:lstStyle/>
          <a:p>
            <a:pPr>
              <a:lnSpc>
                <a:spcPct val="150000"/>
              </a:lnSpc>
            </a:pPr>
            <a:r>
              <a:rPr lang="zh-CN" altLang="en-US" dirty="0">
                <a:cs typeface="+mn-ea"/>
                <a:sym typeface="+mn-lt"/>
              </a:rPr>
              <a:t>为了提高教师的素质，我们透过多种形式对教师进行培训。</a:t>
            </a:r>
          </a:p>
          <a:p>
            <a:pPr fontAlgn="auto">
              <a:lnSpc>
                <a:spcPct val="150000"/>
              </a:lnSpc>
            </a:pPr>
            <a:r>
              <a:rPr lang="zh-CN" altLang="en-US" dirty="0">
                <a:cs typeface="+mn-ea"/>
                <a:sym typeface="+mn-lt"/>
              </a:rPr>
              <a:t>首先利用暑期的师德培训，开展形式多样的师德教育。</a:t>
            </a:r>
          </a:p>
          <a:p>
            <a:pPr fontAlgn="auto">
              <a:lnSpc>
                <a:spcPct val="150000"/>
              </a:lnSpc>
            </a:pPr>
            <a:r>
              <a:rPr lang="zh-CN" altLang="en-US" dirty="0">
                <a:cs typeface="+mn-ea"/>
                <a:sym typeface="+mn-lt"/>
              </a:rPr>
              <a:t>其次采取请进来、走出去的方式。</a:t>
            </a:r>
          </a:p>
          <a:p>
            <a:pPr fontAlgn="auto">
              <a:lnSpc>
                <a:spcPct val="150000"/>
              </a:lnSpc>
            </a:pPr>
            <a:r>
              <a:rPr lang="zh-CN" altLang="en-US" dirty="0">
                <a:cs typeface="+mn-ea"/>
                <a:sym typeface="+mn-lt"/>
              </a:rPr>
              <a:t>对于新教师，进行了师徒结对，传帮带教，让新教师在观摩中进步，在反思中成长。</a:t>
            </a:r>
          </a:p>
        </p:txBody>
      </p:sp>
      <p:grpSp>
        <p:nvGrpSpPr>
          <p:cNvPr id="46" name="组合 45">
            <a:extLst>
              <a:ext uri="{FF2B5EF4-FFF2-40B4-BE49-F238E27FC236}">
                <a16:creationId xmlns:a16="http://schemas.microsoft.com/office/drawing/2014/main" id="{EE6E6AAD-BF9E-4A05-98E3-6A7794281764}"/>
              </a:ext>
            </a:extLst>
          </p:cNvPr>
          <p:cNvGrpSpPr/>
          <p:nvPr/>
        </p:nvGrpSpPr>
        <p:grpSpPr>
          <a:xfrm>
            <a:off x="933449" y="3673829"/>
            <a:ext cx="6908800" cy="584775"/>
            <a:chOff x="5364627" y="1650013"/>
            <a:chExt cx="6908800" cy="584775"/>
          </a:xfrm>
        </p:grpSpPr>
        <p:grpSp>
          <p:nvGrpSpPr>
            <p:cNvPr id="47" name="组合 46">
              <a:extLst>
                <a:ext uri="{FF2B5EF4-FFF2-40B4-BE49-F238E27FC236}">
                  <a16:creationId xmlns:a16="http://schemas.microsoft.com/office/drawing/2014/main" id="{820CA266-6F45-4EAD-A23A-458A143F21A3}"/>
                </a:ext>
              </a:extLst>
            </p:cNvPr>
            <p:cNvGrpSpPr/>
            <p:nvPr/>
          </p:nvGrpSpPr>
          <p:grpSpPr>
            <a:xfrm>
              <a:off x="5364627" y="1650013"/>
              <a:ext cx="6908800" cy="584775"/>
              <a:chOff x="6724357" y="2437271"/>
              <a:chExt cx="6908800" cy="584775"/>
            </a:xfrm>
          </p:grpSpPr>
          <p:sp>
            <p:nvSpPr>
              <p:cNvPr id="49" name="文本框 48">
                <a:extLst>
                  <a:ext uri="{FF2B5EF4-FFF2-40B4-BE49-F238E27FC236}">
                    <a16:creationId xmlns:a16="http://schemas.microsoft.com/office/drawing/2014/main" id="{DB842B1D-698A-41A5-A168-B908AE4EDAC7}"/>
                  </a:ext>
                </a:extLst>
              </p:cNvPr>
              <p:cNvSpPr txBox="1"/>
              <p:nvPr/>
            </p:nvSpPr>
            <p:spPr>
              <a:xfrm>
                <a:off x="7537157" y="2467751"/>
                <a:ext cx="6096000" cy="523220"/>
              </a:xfrm>
              <a:prstGeom prst="rect">
                <a:avLst/>
              </a:prstGeom>
              <a:noFill/>
              <a:ln>
                <a:solidFill>
                  <a:srgbClr val="338CF9"/>
                </a:solidFill>
              </a:ln>
            </p:spPr>
            <p:txBody>
              <a:bodyPr wrap="square" rtlCol="0">
                <a:spAutoFit/>
              </a:bodyPr>
              <a:lstStyle/>
              <a:p>
                <a:pPr algn="l"/>
                <a:r>
                  <a:rPr lang="zh-CN" altLang="en-US" sz="2800" b="1" dirty="0">
                    <a:cs typeface="+mn-ea"/>
                    <a:sym typeface="+mn-lt"/>
                  </a:rPr>
                  <a:t>二、教师培养：加强学习，提高素质</a:t>
                </a:r>
              </a:p>
            </p:txBody>
          </p:sp>
          <p:sp>
            <p:nvSpPr>
              <p:cNvPr id="50" name="矩形 49">
                <a:extLst>
                  <a:ext uri="{FF2B5EF4-FFF2-40B4-BE49-F238E27FC236}">
                    <a16:creationId xmlns:a16="http://schemas.microsoft.com/office/drawing/2014/main" id="{F88EFCCF-9382-4607-8401-1D6243A5E246}"/>
                  </a:ext>
                </a:extLst>
              </p:cNvPr>
              <p:cNvSpPr/>
              <p:nvPr/>
            </p:nvSpPr>
            <p:spPr>
              <a:xfrm>
                <a:off x="6760984" y="2439750"/>
                <a:ext cx="559136" cy="5798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1" name="文本框 50">
                <a:extLst>
                  <a:ext uri="{FF2B5EF4-FFF2-40B4-BE49-F238E27FC236}">
                    <a16:creationId xmlns:a16="http://schemas.microsoft.com/office/drawing/2014/main" id="{55B920A5-B9A8-48D4-A6A7-256FF9EF51F9}"/>
                  </a:ext>
                </a:extLst>
              </p:cNvPr>
              <p:cNvSpPr txBox="1"/>
              <p:nvPr/>
            </p:nvSpPr>
            <p:spPr>
              <a:xfrm>
                <a:off x="6724357" y="2437271"/>
                <a:ext cx="691215" cy="584775"/>
              </a:xfrm>
              <a:prstGeom prst="rect">
                <a:avLst/>
              </a:prstGeom>
              <a:solidFill>
                <a:srgbClr val="338CF9"/>
              </a:solidFill>
            </p:spPr>
            <p:txBody>
              <a:bodyPr wrap="none" rtlCol="0">
                <a:spAutoFit/>
              </a:bodyPr>
              <a:lstStyle/>
              <a:p>
                <a:r>
                  <a:rPr lang="en-US" altLang="zh-CN" sz="3200" b="1" dirty="0">
                    <a:solidFill>
                      <a:schemeClr val="bg1"/>
                    </a:solidFill>
                    <a:effectLst>
                      <a:outerShdw blurRad="38100" dist="38100" dir="2700000" algn="tl">
                        <a:srgbClr val="000000">
                          <a:alpha val="43137"/>
                        </a:srgbClr>
                      </a:outerShdw>
                    </a:effectLst>
                    <a:cs typeface="+mn-ea"/>
                    <a:sym typeface="+mn-lt"/>
                  </a:rPr>
                  <a:t>02</a:t>
                </a:r>
              </a:p>
            </p:txBody>
          </p:sp>
        </p:grpSp>
        <p:cxnSp>
          <p:nvCxnSpPr>
            <p:cNvPr id="48" name="直接连接符 47">
              <a:extLst>
                <a:ext uri="{FF2B5EF4-FFF2-40B4-BE49-F238E27FC236}">
                  <a16:creationId xmlns:a16="http://schemas.microsoft.com/office/drawing/2014/main" id="{9F1BBAFE-E935-4D7F-B446-BA047E9F53A7}"/>
                </a:ext>
              </a:extLst>
            </p:cNvPr>
            <p:cNvCxnSpPr/>
            <p:nvPr/>
          </p:nvCxnSpPr>
          <p:spPr>
            <a:xfrm>
              <a:off x="6177280" y="2232025"/>
              <a:ext cx="36722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2" name="图片 21">
            <a:extLst>
              <a:ext uri="{FF2B5EF4-FFF2-40B4-BE49-F238E27FC236}">
                <a16:creationId xmlns:a16="http://schemas.microsoft.com/office/drawing/2014/main" id="{5E746CF3-552D-4E81-A805-B451F7986FF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80756" y="2949753"/>
            <a:ext cx="3015894" cy="3015894"/>
          </a:xfrm>
          <a:prstGeom prst="rect">
            <a:avLst/>
          </a:prstGeom>
        </p:spPr>
      </p:pic>
    </p:spTree>
    <p:extLst>
      <p:ext uri="{BB962C8B-B14F-4D97-AF65-F5344CB8AC3E}">
        <p14:creationId xmlns:p14="http://schemas.microsoft.com/office/powerpoint/2010/main" val="1369032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000" fill="hold">
                                          <p:stCondLst>
                                            <p:cond delay="0"/>
                                          </p:stCondLst>
                                        </p:cTn>
                                        <p:tgtEl>
                                          <p:spTgt spid="36"/>
                                        </p:tgtEl>
                                        <p:attrNameLst>
                                          <p:attrName>style.visibility</p:attrName>
                                        </p:attrNameLst>
                                      </p:cBhvr>
                                      <p:to>
                                        <p:strVal val="visible"/>
                                      </p:to>
                                    </p:set>
                                    <p:animEffect transition="in" filter="wipe(left)">
                                      <p:cBhvr>
                                        <p:cTn id="11" dur="1000"/>
                                        <p:tgtEl>
                                          <p:spTgt spid="36"/>
                                        </p:tgtEl>
                                      </p:cBhvr>
                                    </p:animEffect>
                                  </p:childTnLst>
                                </p:cTn>
                              </p:par>
                            </p:childTnLst>
                          </p:cTn>
                        </p:par>
                        <p:par>
                          <p:cTn id="12" fill="hold">
                            <p:stCondLst>
                              <p:cond delay="1500"/>
                            </p:stCondLst>
                            <p:childTnLst>
                              <p:par>
                                <p:cTn id="13" presetID="16" presetClass="entr" presetSubtype="21"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barn(inVertical)">
                                      <p:cBhvr>
                                        <p:cTn id="15" dur="500"/>
                                        <p:tgtEl>
                                          <p:spTgt spid="46"/>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000" fill="hold">
                                          <p:stCondLst>
                                            <p:cond delay="0"/>
                                          </p:stCondLst>
                                        </p:cTn>
                                        <p:tgtEl>
                                          <p:spTgt spid="45"/>
                                        </p:tgtEl>
                                        <p:attrNameLst>
                                          <p:attrName>style.visibility</p:attrName>
                                        </p:attrNameLst>
                                      </p:cBhvr>
                                      <p:to>
                                        <p:strVal val="visible"/>
                                      </p:to>
                                    </p:set>
                                    <p:animEffect transition="in" filter="wipe(left)">
                                      <p:cBhvr>
                                        <p:cTn id="19"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sp>
        <p:nvSpPr>
          <p:cNvPr id="7" name="文本框 6">
            <a:extLst>
              <a:ext uri="{FF2B5EF4-FFF2-40B4-BE49-F238E27FC236}">
                <a16:creationId xmlns:a16="http://schemas.microsoft.com/office/drawing/2014/main" id="{C0D93100-156E-4F3F-B86B-28B10E651EE4}"/>
              </a:ext>
            </a:extLst>
          </p:cNvPr>
          <p:cNvSpPr txBox="1"/>
          <p:nvPr/>
        </p:nvSpPr>
        <p:spPr>
          <a:xfrm>
            <a:off x="781049" y="1521570"/>
            <a:ext cx="5314275" cy="477054"/>
          </a:xfrm>
          <a:prstGeom prst="rect">
            <a:avLst/>
          </a:prstGeom>
          <a:noFill/>
        </p:spPr>
        <p:txBody>
          <a:bodyPr wrap="none" rtlCol="0">
            <a:spAutoFit/>
          </a:bodyPr>
          <a:lstStyle/>
          <a:p>
            <a:pPr algn="l"/>
            <a:r>
              <a:rPr lang="zh-CN" altLang="en-US" sz="2500" b="1" dirty="0">
                <a:solidFill>
                  <a:srgbClr val="338CF9"/>
                </a:solidFill>
                <a:cs typeface="+mn-ea"/>
                <a:sym typeface="+mn-lt"/>
              </a:rPr>
              <a:t>三、教育教学：注重细节，提升质量</a:t>
            </a:r>
          </a:p>
        </p:txBody>
      </p:sp>
      <p:sp>
        <p:nvSpPr>
          <p:cNvPr id="9" name="文本框 8">
            <a:extLst>
              <a:ext uri="{FF2B5EF4-FFF2-40B4-BE49-F238E27FC236}">
                <a16:creationId xmlns:a16="http://schemas.microsoft.com/office/drawing/2014/main" id="{CE2357B1-26F0-449A-B49D-BF19AE8668E1}"/>
              </a:ext>
            </a:extLst>
          </p:cNvPr>
          <p:cNvSpPr txBox="1"/>
          <p:nvPr/>
        </p:nvSpPr>
        <p:spPr>
          <a:xfrm>
            <a:off x="1054100" y="2371801"/>
            <a:ext cx="6096000" cy="3554819"/>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CN" altLang="en-US" b="1" dirty="0">
                <a:cs typeface="+mn-ea"/>
                <a:sym typeface="+mn-lt"/>
              </a:rPr>
              <a:t>一是各班能认真制订教学计划</a:t>
            </a:r>
          </a:p>
          <a:p>
            <a:pPr fontAlgn="auto">
              <a:lnSpc>
                <a:spcPct val="150000"/>
              </a:lnSpc>
            </a:pPr>
            <a:r>
              <a:rPr lang="zh-CN" altLang="en-US" sz="1800" dirty="0">
                <a:cs typeface="+mn-ea"/>
                <a:sym typeface="+mn-lt"/>
              </a:rPr>
              <a:t>在制定周、半日活动时合理安排各方面的教育资料，根据孩子的年龄特点把领域活动与主题活动有机结合，相互渗透，有效地防止在教学工作的主观性和随意性。</a:t>
            </a:r>
          </a:p>
          <a:p>
            <a:pPr marL="285750" indent="-285750">
              <a:lnSpc>
                <a:spcPct val="150000"/>
              </a:lnSpc>
              <a:buFont typeface="Arial" panose="020B0604020202020204" pitchFamily="34" charset="0"/>
              <a:buChar char="•"/>
            </a:pPr>
            <a:r>
              <a:rPr lang="zh-CN" altLang="en-US" sz="1800" b="1" dirty="0">
                <a:cs typeface="+mn-ea"/>
                <a:sym typeface="+mn-lt"/>
              </a:rPr>
              <a:t>二是定期检查教师备课、幼儿成长册、教养笔记等</a:t>
            </a:r>
          </a:p>
          <a:p>
            <a:pPr fontAlgn="auto">
              <a:lnSpc>
                <a:spcPct val="150000"/>
              </a:lnSpc>
            </a:pPr>
            <a:r>
              <a:rPr lang="zh-CN" altLang="en-US" sz="2000" dirty="0">
                <a:cs typeface="+mn-ea"/>
                <a:sym typeface="+mn-lt"/>
              </a:rPr>
              <a:t>落实一日教学常规，加大对一日生活各个环节的监督和调控。以抽查听课为载体，在听完每节课后与教师及时交流，并进行点评纠正。</a:t>
            </a:r>
          </a:p>
        </p:txBody>
      </p:sp>
      <p:pic>
        <p:nvPicPr>
          <p:cNvPr id="10" name="图片 9">
            <a:extLst>
              <a:ext uri="{FF2B5EF4-FFF2-40B4-BE49-F238E27FC236}">
                <a16:creationId xmlns:a16="http://schemas.microsoft.com/office/drawing/2014/main" id="{AD410F25-6A77-46A9-86C9-0865F3BE45C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69328" y="1924050"/>
            <a:ext cx="4191000" cy="4191000"/>
          </a:xfrm>
          <a:prstGeom prst="rect">
            <a:avLst/>
          </a:prstGeom>
        </p:spPr>
      </p:pic>
      <p:sp>
        <p:nvSpPr>
          <p:cNvPr id="8" name="TextBox 7"/>
          <p:cNvSpPr txBox="1"/>
          <p:nvPr/>
        </p:nvSpPr>
        <p:spPr>
          <a:xfrm>
            <a:off x="10556404" y="2514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smtClean="0">
                <a:ln>
                  <a:noFill/>
                </a:ln>
                <a:solidFill>
                  <a:schemeClr val="bg1"/>
                </a:solidFill>
                <a:effectLst/>
                <a:uLnTx/>
                <a:uFillTx/>
              </a:rPr>
              <a:t>PPT</a:t>
            </a:r>
            <a:r>
              <a:rPr kumimoji="0" lang="zh-CN" altLang="en-US" sz="100" b="0" i="0" u="none" strike="noStrike" kern="0" cap="none" spc="0" normalizeH="0" baseline="0" noProof="0" smtClean="0">
                <a:ln>
                  <a:noFill/>
                </a:ln>
                <a:solidFill>
                  <a:schemeClr val="bg1"/>
                </a:solidFill>
                <a:effectLst/>
                <a:uLnTx/>
                <a:uFillTx/>
              </a:rPr>
              <a:t>下载 </a:t>
            </a:r>
            <a:r>
              <a:rPr kumimoji="0" lang="en-US" altLang="zh-CN" sz="100" b="0" i="0" u="none" strike="noStrike" kern="0" cap="none" spc="0" normalizeH="0" baseline="0" noProof="0" smtClean="0">
                <a:ln>
                  <a:noFill/>
                </a:ln>
                <a:solidFill>
                  <a:schemeClr val="bg1"/>
                </a:solidFill>
                <a:effectLst/>
                <a:uLnTx/>
                <a:uFillTx/>
              </a:rPr>
              <a:t>http://www.PPT818.com/xiazai/</a:t>
            </a:r>
            <a:endParaRPr kumimoji="0" lang="en-US" altLang="zh-CN" sz="100" b="0" i="0" u="none" strike="noStrike" kern="0" cap="none" spc="0" normalizeH="0" baseline="0" noProof="0" dirty="0" smtClean="0">
              <a:ln>
                <a:noFill/>
              </a:ln>
              <a:solidFill>
                <a:schemeClr val="bg1"/>
              </a:solidFill>
              <a:effectLst/>
              <a:uLnTx/>
              <a:uFillTx/>
            </a:endParaRPr>
          </a:p>
        </p:txBody>
      </p:sp>
    </p:spTree>
    <p:extLst>
      <p:ext uri="{BB962C8B-B14F-4D97-AF65-F5344CB8AC3E}">
        <p14:creationId xmlns:p14="http://schemas.microsoft.com/office/powerpoint/2010/main" val="2300317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sp>
        <p:nvSpPr>
          <p:cNvPr id="8" name="文本框 7">
            <a:extLst>
              <a:ext uri="{FF2B5EF4-FFF2-40B4-BE49-F238E27FC236}">
                <a16:creationId xmlns:a16="http://schemas.microsoft.com/office/drawing/2014/main" id="{1198A23B-02BF-4777-9174-CC3E8846EA5E}"/>
              </a:ext>
            </a:extLst>
          </p:cNvPr>
          <p:cNvSpPr txBox="1"/>
          <p:nvPr/>
        </p:nvSpPr>
        <p:spPr>
          <a:xfrm>
            <a:off x="4806950" y="1828559"/>
            <a:ext cx="5314275" cy="477054"/>
          </a:xfrm>
          <a:prstGeom prst="rect">
            <a:avLst/>
          </a:prstGeom>
          <a:solidFill>
            <a:srgbClr val="338CF9"/>
          </a:solidFill>
        </p:spPr>
        <p:txBody>
          <a:bodyPr wrap="none" rtlCol="0">
            <a:spAutoFit/>
          </a:bodyPr>
          <a:lstStyle/>
          <a:p>
            <a:pPr algn="l"/>
            <a:r>
              <a:rPr lang="zh-CN" altLang="en-US" sz="2500" b="1" dirty="0">
                <a:solidFill>
                  <a:schemeClr val="bg1"/>
                </a:solidFill>
                <a:effectLst>
                  <a:outerShdw blurRad="38100" dist="38100" dir="2700000" algn="tl">
                    <a:srgbClr val="000000">
                      <a:alpha val="43137"/>
                    </a:srgbClr>
                  </a:outerShdw>
                </a:effectLst>
                <a:cs typeface="+mn-ea"/>
                <a:sym typeface="+mn-lt"/>
              </a:rPr>
              <a:t>三、教育教学：注重细节，提升质量</a:t>
            </a:r>
          </a:p>
        </p:txBody>
      </p:sp>
      <p:sp>
        <p:nvSpPr>
          <p:cNvPr id="9" name="文本框 8">
            <a:extLst>
              <a:ext uri="{FF2B5EF4-FFF2-40B4-BE49-F238E27FC236}">
                <a16:creationId xmlns:a16="http://schemas.microsoft.com/office/drawing/2014/main" id="{ED57E285-FB6E-4901-8F6B-AA74B431E506}"/>
              </a:ext>
            </a:extLst>
          </p:cNvPr>
          <p:cNvSpPr txBox="1"/>
          <p:nvPr/>
        </p:nvSpPr>
        <p:spPr>
          <a:xfrm>
            <a:off x="4806950" y="2489143"/>
            <a:ext cx="6050280" cy="458908"/>
          </a:xfrm>
          <a:prstGeom prst="rect">
            <a:avLst/>
          </a:prstGeom>
          <a:noFill/>
        </p:spPr>
        <p:txBody>
          <a:bodyPr wrap="square" rtlCol="0" anchor="t">
            <a:spAutoFit/>
          </a:bodyPr>
          <a:lstStyle/>
          <a:p>
            <a:pPr marL="285750" indent="-285750" fontAlgn="auto">
              <a:lnSpc>
                <a:spcPct val="150000"/>
              </a:lnSpc>
              <a:buFont typeface="Arial" panose="020B0604020202020204" pitchFamily="34" charset="0"/>
              <a:buChar char="•"/>
            </a:pPr>
            <a:r>
              <a:rPr b="1" dirty="0">
                <a:cs typeface="+mn-ea"/>
                <a:sym typeface="+mn-lt"/>
              </a:rPr>
              <a:t>三是各班都创设了有利于引发幼儿互动的环境</a:t>
            </a:r>
            <a:endParaRPr lang="zh-CN" altLang="en-US" b="1" dirty="0">
              <a:cs typeface="+mn-ea"/>
              <a:sym typeface="+mn-lt"/>
            </a:endParaRPr>
          </a:p>
        </p:txBody>
      </p:sp>
      <p:sp>
        <p:nvSpPr>
          <p:cNvPr id="10" name="文本框 9">
            <a:extLst>
              <a:ext uri="{FF2B5EF4-FFF2-40B4-BE49-F238E27FC236}">
                <a16:creationId xmlns:a16="http://schemas.microsoft.com/office/drawing/2014/main" id="{0B1221FB-DDBF-4710-9E3C-31B5C5412DF4}"/>
              </a:ext>
            </a:extLst>
          </p:cNvPr>
          <p:cNvSpPr txBox="1"/>
          <p:nvPr/>
        </p:nvSpPr>
        <p:spPr>
          <a:xfrm>
            <a:off x="4806950" y="2943352"/>
            <a:ext cx="6642100" cy="1129665"/>
          </a:xfrm>
          <a:prstGeom prst="rect">
            <a:avLst/>
          </a:prstGeom>
          <a:noFill/>
        </p:spPr>
        <p:txBody>
          <a:bodyPr wrap="square" rtlCol="0" anchor="t">
            <a:spAutoFit/>
          </a:bodyPr>
          <a:lstStyle/>
          <a:p>
            <a:pPr fontAlgn="auto">
              <a:lnSpc>
                <a:spcPct val="150000"/>
              </a:lnSpc>
            </a:pPr>
            <a:r>
              <a:rPr sz="1500" dirty="0">
                <a:cs typeface="+mn-ea"/>
                <a:sym typeface="+mn-lt"/>
              </a:rPr>
              <a:t>在走廊、楼梯、班级主题墙、家长园地等环境的创设，做到美观新颖，突出主题。根据孩子年龄特点，力求做到生活化，情趣化，艺术化和儿童化，让孩子主动参与到环境中来，从中受到教育。</a:t>
            </a:r>
            <a:endParaRPr lang="zh-CN" altLang="en-US" sz="1500" dirty="0">
              <a:cs typeface="+mn-ea"/>
              <a:sym typeface="+mn-lt"/>
            </a:endParaRPr>
          </a:p>
        </p:txBody>
      </p:sp>
      <p:sp>
        <p:nvSpPr>
          <p:cNvPr id="11" name="文本框 10">
            <a:extLst>
              <a:ext uri="{FF2B5EF4-FFF2-40B4-BE49-F238E27FC236}">
                <a16:creationId xmlns:a16="http://schemas.microsoft.com/office/drawing/2014/main" id="{1F6C2165-BA10-484E-AAED-2B967C0B68B5}"/>
              </a:ext>
            </a:extLst>
          </p:cNvPr>
          <p:cNvSpPr txBox="1"/>
          <p:nvPr/>
        </p:nvSpPr>
        <p:spPr>
          <a:xfrm>
            <a:off x="4806950" y="4429229"/>
            <a:ext cx="6050280" cy="458908"/>
          </a:xfrm>
          <a:prstGeom prst="rect">
            <a:avLst/>
          </a:prstGeom>
          <a:noFill/>
        </p:spPr>
        <p:txBody>
          <a:bodyPr wrap="square" rtlCol="0" anchor="t">
            <a:spAutoFit/>
          </a:bodyPr>
          <a:lstStyle/>
          <a:p>
            <a:pPr marL="285750" indent="-285750" fontAlgn="auto">
              <a:lnSpc>
                <a:spcPct val="150000"/>
              </a:lnSpc>
              <a:buFont typeface="Arial" panose="020B0604020202020204" pitchFamily="34" charset="0"/>
              <a:buChar char="•"/>
            </a:pPr>
            <a:r>
              <a:rPr b="1" dirty="0">
                <a:cs typeface="+mn-ea"/>
                <a:sym typeface="+mn-lt"/>
              </a:rPr>
              <a:t>四是充分发挥我园的区域优势，挖掘自然教育资源</a:t>
            </a:r>
            <a:endParaRPr lang="zh-CN" altLang="en-US" b="1" dirty="0">
              <a:cs typeface="+mn-ea"/>
              <a:sym typeface="+mn-lt"/>
            </a:endParaRPr>
          </a:p>
        </p:txBody>
      </p:sp>
      <p:sp>
        <p:nvSpPr>
          <p:cNvPr id="12" name="文本框 11">
            <a:extLst>
              <a:ext uri="{FF2B5EF4-FFF2-40B4-BE49-F238E27FC236}">
                <a16:creationId xmlns:a16="http://schemas.microsoft.com/office/drawing/2014/main" id="{97E4C7C2-A6A4-4AE0-8CA2-ECDFB5876380}"/>
              </a:ext>
            </a:extLst>
          </p:cNvPr>
          <p:cNvSpPr txBox="1"/>
          <p:nvPr/>
        </p:nvSpPr>
        <p:spPr>
          <a:xfrm>
            <a:off x="4806950" y="4985358"/>
            <a:ext cx="6642100" cy="744050"/>
          </a:xfrm>
          <a:prstGeom prst="rect">
            <a:avLst/>
          </a:prstGeom>
          <a:noFill/>
        </p:spPr>
        <p:txBody>
          <a:bodyPr wrap="square" rtlCol="0" anchor="t">
            <a:spAutoFit/>
          </a:bodyPr>
          <a:lstStyle/>
          <a:p>
            <a:pPr fontAlgn="auto">
              <a:lnSpc>
                <a:spcPct val="150000"/>
              </a:lnSpc>
            </a:pPr>
            <a:r>
              <a:rPr sz="1500" dirty="0">
                <a:cs typeface="+mn-ea"/>
                <a:sym typeface="+mn-lt"/>
              </a:rPr>
              <a:t>把本土资源的资料渗透到幼儿的一日生活之中，贯穿于游戏、教育活动之中，并以多种形式进行整合，结合本园、本班幼儿的实际状况，灵活开展。</a:t>
            </a:r>
            <a:endParaRPr lang="zh-CN" altLang="en-US" sz="1500" dirty="0">
              <a:cs typeface="+mn-ea"/>
              <a:sym typeface="+mn-lt"/>
            </a:endParaRPr>
          </a:p>
        </p:txBody>
      </p:sp>
      <p:pic>
        <p:nvPicPr>
          <p:cNvPr id="13" name="图片 12">
            <a:extLst>
              <a:ext uri="{FF2B5EF4-FFF2-40B4-BE49-F238E27FC236}">
                <a16:creationId xmlns:a16="http://schemas.microsoft.com/office/drawing/2014/main" id="{C8C91652-6182-4A70-9A6F-920A8683561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47750" y="2686050"/>
            <a:ext cx="3238500" cy="3238500"/>
          </a:xfrm>
          <a:prstGeom prst="rect">
            <a:avLst/>
          </a:prstGeom>
        </p:spPr>
      </p:pic>
    </p:spTree>
    <p:extLst>
      <p:ext uri="{BB962C8B-B14F-4D97-AF65-F5344CB8AC3E}">
        <p14:creationId xmlns:p14="http://schemas.microsoft.com/office/powerpoint/2010/main" val="3557489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9"/>
                                        </p:tgtEl>
                                        <p:attrNameLst>
                                          <p:attrName>style.visibility</p:attrName>
                                        </p:attrNameLst>
                                      </p:cBhvr>
                                      <p:to>
                                        <p:strVal val="visible"/>
                                      </p:to>
                                    </p:set>
                                    <p:animEffect transition="in" filter="wipe(left)">
                                      <p:cBhvr>
                                        <p:cTn id="13" dur="1000"/>
                                        <p:tgtEl>
                                          <p:spTgt spid="9"/>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000"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000" fill="hold">
                                          <p:stCondLst>
                                            <p:cond delay="0"/>
                                          </p:stCondLst>
                                        </p:cTn>
                                        <p:tgtEl>
                                          <p:spTgt spid="11"/>
                                        </p:tgtEl>
                                        <p:attrNameLst>
                                          <p:attrName>style.visibility</p:attrName>
                                        </p:attrNameLst>
                                      </p:cBhvr>
                                      <p:to>
                                        <p:strVal val="visible"/>
                                      </p:to>
                                    </p:set>
                                    <p:animEffect transition="in" filter="wipe(left)">
                                      <p:cBhvr>
                                        <p:cTn id="21" dur="1000"/>
                                        <p:tgtEl>
                                          <p:spTgt spid="11"/>
                                        </p:tgtEl>
                                      </p:cBhvr>
                                    </p:animEffect>
                                  </p:childTnLst>
                                </p:cTn>
                              </p:par>
                            </p:childTnLst>
                          </p:cTn>
                        </p:par>
                        <p:par>
                          <p:cTn id="22" fill="hold">
                            <p:stCondLst>
                              <p:cond delay="4000"/>
                            </p:stCondLst>
                            <p:childTnLst>
                              <p:par>
                                <p:cTn id="23" presetID="22" presetClass="entr" presetSubtype="8" fill="hold" grpId="0" nodeType="afterEffect">
                                  <p:stCondLst>
                                    <p:cond delay="0"/>
                                  </p:stCondLst>
                                  <p:childTnLst>
                                    <p:set>
                                      <p:cBhvr>
                                        <p:cTn id="24" dur="1000" fill="hold">
                                          <p:stCondLst>
                                            <p:cond delay="0"/>
                                          </p:stCondLst>
                                        </p:cTn>
                                        <p:tgtEl>
                                          <p:spTgt spid="12"/>
                                        </p:tgtEl>
                                        <p:attrNameLst>
                                          <p:attrName>style.visibility</p:attrName>
                                        </p:attrNameLst>
                                      </p:cBhvr>
                                      <p:to>
                                        <p:strVal val="visible"/>
                                      </p:to>
                                    </p:set>
                                    <p:animEffect transition="in" filter="wipe(left)">
                                      <p:cBhvr>
                                        <p:cTn id="2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a:extLst>
              <a:ext uri="{FF2B5EF4-FFF2-40B4-BE49-F238E27FC236}">
                <a16:creationId xmlns:a16="http://schemas.microsoft.com/office/drawing/2014/main" id="{1ADC4143-B6E1-448F-A8F6-8ADEF68EBBFB}"/>
              </a:ext>
            </a:extLst>
          </p:cNvPr>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grpSp>
        <p:nvGrpSpPr>
          <p:cNvPr id="13" name="组合 12">
            <a:extLst>
              <a:ext uri="{FF2B5EF4-FFF2-40B4-BE49-F238E27FC236}">
                <a16:creationId xmlns:a16="http://schemas.microsoft.com/office/drawing/2014/main" id="{9FD3ADE2-454B-4F6A-A9A7-78E85D5C2A3C}"/>
              </a:ext>
            </a:extLst>
          </p:cNvPr>
          <p:cNvGrpSpPr/>
          <p:nvPr/>
        </p:nvGrpSpPr>
        <p:grpSpPr>
          <a:xfrm>
            <a:off x="700678" y="1673321"/>
            <a:ext cx="6464230" cy="609685"/>
            <a:chOff x="4249490" y="3124157"/>
            <a:chExt cx="6464230" cy="609685"/>
          </a:xfrm>
        </p:grpSpPr>
        <p:sp>
          <p:nvSpPr>
            <p:cNvPr id="14" name="文本框 13">
              <a:extLst>
                <a:ext uri="{FF2B5EF4-FFF2-40B4-BE49-F238E27FC236}">
                  <a16:creationId xmlns:a16="http://schemas.microsoft.com/office/drawing/2014/main" id="{2A27B09C-E0AF-4BC2-85D9-B1E0D7F838AC}"/>
                </a:ext>
              </a:extLst>
            </p:cNvPr>
            <p:cNvSpPr txBox="1"/>
            <p:nvPr/>
          </p:nvSpPr>
          <p:spPr>
            <a:xfrm>
              <a:off x="4617720" y="3149067"/>
              <a:ext cx="6096000" cy="461665"/>
            </a:xfrm>
            <a:prstGeom prst="rect">
              <a:avLst/>
            </a:prstGeom>
            <a:noFill/>
          </p:spPr>
          <p:txBody>
            <a:bodyPr wrap="square">
              <a:spAutoFit/>
            </a:bodyPr>
            <a:lstStyle/>
            <a:p>
              <a:pPr algn="l"/>
              <a:r>
                <a:rPr lang="zh-CN" altLang="en-US" sz="2400" b="1" dirty="0">
                  <a:solidFill>
                    <a:srgbClr val="338CF9"/>
                  </a:solidFill>
                  <a:cs typeface="+mn-ea"/>
                  <a:sym typeface="+mn-lt"/>
                </a:rPr>
                <a:t>四、教育科研：用心参与，共同成长</a:t>
              </a:r>
            </a:p>
          </p:txBody>
        </p:sp>
        <p:sp>
          <p:nvSpPr>
            <p:cNvPr id="15" name="shopping_141909">
              <a:extLst>
                <a:ext uri="{FF2B5EF4-FFF2-40B4-BE49-F238E27FC236}">
                  <a16:creationId xmlns:a16="http://schemas.microsoft.com/office/drawing/2014/main" id="{A75FC5F1-4C6A-4BFD-BF4C-24AB4B65943E}"/>
                </a:ext>
              </a:extLst>
            </p:cNvPr>
            <p:cNvSpPr>
              <a:spLocks noChangeAspect="1"/>
            </p:cNvSpPr>
            <p:nvPr/>
          </p:nvSpPr>
          <p:spPr bwMode="auto">
            <a:xfrm>
              <a:off x="4249490" y="3124157"/>
              <a:ext cx="368230" cy="609685"/>
            </a:xfrm>
            <a:custGeom>
              <a:avLst/>
              <a:gdLst>
                <a:gd name="connsiteX0" fmla="*/ 114541 w 366782"/>
                <a:gd name="connsiteY0" fmla="*/ 115868 h 607286"/>
                <a:gd name="connsiteX1" fmla="*/ 198234 w 366782"/>
                <a:gd name="connsiteY1" fmla="*/ 115868 h 607286"/>
                <a:gd name="connsiteX2" fmla="*/ 254097 w 366782"/>
                <a:gd name="connsiteY2" fmla="*/ 164899 h 607286"/>
                <a:gd name="connsiteX3" fmla="*/ 312783 w 366782"/>
                <a:gd name="connsiteY3" fmla="*/ 327296 h 607286"/>
                <a:gd name="connsiteX4" fmla="*/ 312077 w 366782"/>
                <a:gd name="connsiteY4" fmla="*/ 344411 h 607286"/>
                <a:gd name="connsiteX5" fmla="*/ 301993 w 366782"/>
                <a:gd name="connsiteY5" fmla="*/ 354882 h 607286"/>
                <a:gd name="connsiteX6" fmla="*/ 301993 w 366782"/>
                <a:gd name="connsiteY6" fmla="*/ 393341 h 607286"/>
                <a:gd name="connsiteX7" fmla="*/ 355335 w 366782"/>
                <a:gd name="connsiteY7" fmla="*/ 393341 h 607286"/>
                <a:gd name="connsiteX8" fmla="*/ 366125 w 366782"/>
                <a:gd name="connsiteY8" fmla="*/ 408544 h 607286"/>
                <a:gd name="connsiteX9" fmla="*/ 342932 w 366782"/>
                <a:gd name="connsiteY9" fmla="*/ 474288 h 607286"/>
                <a:gd name="connsiteX10" fmla="*/ 332143 w 366782"/>
                <a:gd name="connsiteY10" fmla="*/ 481839 h 607286"/>
                <a:gd name="connsiteX11" fmla="*/ 245022 w 366782"/>
                <a:gd name="connsiteY11" fmla="*/ 481839 h 607286"/>
                <a:gd name="connsiteX12" fmla="*/ 234232 w 366782"/>
                <a:gd name="connsiteY12" fmla="*/ 474288 h 607286"/>
                <a:gd name="connsiteX13" fmla="*/ 211040 w 366782"/>
                <a:gd name="connsiteY13" fmla="*/ 408544 h 607286"/>
                <a:gd name="connsiteX14" fmla="*/ 221829 w 366782"/>
                <a:gd name="connsiteY14" fmla="*/ 393341 h 607286"/>
                <a:gd name="connsiteX15" fmla="*/ 275171 w 366782"/>
                <a:gd name="connsiteY15" fmla="*/ 393341 h 607286"/>
                <a:gd name="connsiteX16" fmla="*/ 275171 w 366782"/>
                <a:gd name="connsiteY16" fmla="*/ 352566 h 607286"/>
                <a:gd name="connsiteX17" fmla="*/ 266197 w 366782"/>
                <a:gd name="connsiteY17" fmla="*/ 340686 h 607286"/>
                <a:gd name="connsiteX18" fmla="*/ 217897 w 366782"/>
                <a:gd name="connsiteY18" fmla="*/ 207688 h 607286"/>
                <a:gd name="connsiteX19" fmla="*/ 249458 w 366782"/>
                <a:gd name="connsiteY19" fmla="*/ 373206 h 607286"/>
                <a:gd name="connsiteX20" fmla="*/ 221829 w 366782"/>
                <a:gd name="connsiteY20" fmla="*/ 373206 h 607286"/>
                <a:gd name="connsiteX21" fmla="*/ 191982 w 366782"/>
                <a:gd name="connsiteY21" fmla="*/ 415290 h 607286"/>
                <a:gd name="connsiteX22" fmla="*/ 215275 w 366782"/>
                <a:gd name="connsiteY22" fmla="*/ 480933 h 607286"/>
                <a:gd name="connsiteX23" fmla="*/ 220619 w 366782"/>
                <a:gd name="connsiteY23" fmla="*/ 490397 h 607286"/>
                <a:gd name="connsiteX24" fmla="*/ 220619 w 366782"/>
                <a:gd name="connsiteY24" fmla="*/ 578290 h 607286"/>
                <a:gd name="connsiteX25" fmla="*/ 191579 w 366782"/>
                <a:gd name="connsiteY25" fmla="*/ 607286 h 607286"/>
                <a:gd name="connsiteX26" fmla="*/ 162639 w 366782"/>
                <a:gd name="connsiteY26" fmla="*/ 578290 h 607286"/>
                <a:gd name="connsiteX27" fmla="*/ 162639 w 366782"/>
                <a:gd name="connsiteY27" fmla="*/ 403409 h 607286"/>
                <a:gd name="connsiteX28" fmla="*/ 150136 w 366782"/>
                <a:gd name="connsiteY28" fmla="*/ 403409 h 607286"/>
                <a:gd name="connsiteX29" fmla="*/ 150136 w 366782"/>
                <a:gd name="connsiteY29" fmla="*/ 578290 h 607286"/>
                <a:gd name="connsiteX30" fmla="*/ 121095 w 366782"/>
                <a:gd name="connsiteY30" fmla="*/ 607286 h 607286"/>
                <a:gd name="connsiteX31" fmla="*/ 92155 w 366782"/>
                <a:gd name="connsiteY31" fmla="*/ 578290 h 607286"/>
                <a:gd name="connsiteX32" fmla="*/ 92155 w 366782"/>
                <a:gd name="connsiteY32" fmla="*/ 403409 h 607286"/>
                <a:gd name="connsiteX33" fmla="*/ 73703 w 366782"/>
                <a:gd name="connsiteY33" fmla="*/ 403409 h 607286"/>
                <a:gd name="connsiteX34" fmla="*/ 63317 w 366782"/>
                <a:gd name="connsiteY34" fmla="*/ 398476 h 607286"/>
                <a:gd name="connsiteX35" fmla="*/ 60493 w 366782"/>
                <a:gd name="connsiteY35" fmla="*/ 387401 h 607286"/>
                <a:gd name="connsiteX36" fmla="*/ 94878 w 366782"/>
                <a:gd name="connsiteY36" fmla="*/ 207789 h 607286"/>
                <a:gd name="connsiteX37" fmla="*/ 46880 w 366782"/>
                <a:gd name="connsiteY37" fmla="*/ 340787 h 607286"/>
                <a:gd name="connsiteX38" fmla="*/ 15823 w 366782"/>
                <a:gd name="connsiteY38" fmla="*/ 355184 h 607286"/>
                <a:gd name="connsiteX39" fmla="*/ 1505 w 366782"/>
                <a:gd name="connsiteY39" fmla="*/ 324174 h 607286"/>
                <a:gd name="connsiteX40" fmla="*/ 58678 w 366782"/>
                <a:gd name="connsiteY40" fmla="*/ 164899 h 607286"/>
                <a:gd name="connsiteX41" fmla="*/ 114541 w 366782"/>
                <a:gd name="connsiteY41" fmla="*/ 115868 h 607286"/>
                <a:gd name="connsiteX42" fmla="*/ 156308 w 366782"/>
                <a:gd name="connsiteY42" fmla="*/ 0 h 607286"/>
                <a:gd name="connsiteX43" fmla="*/ 206374 w 366782"/>
                <a:gd name="connsiteY43" fmla="*/ 49996 h 607286"/>
                <a:gd name="connsiteX44" fmla="*/ 156308 w 366782"/>
                <a:gd name="connsiteY44" fmla="*/ 99992 h 607286"/>
                <a:gd name="connsiteX45" fmla="*/ 106242 w 366782"/>
                <a:gd name="connsiteY45" fmla="*/ 49996 h 607286"/>
                <a:gd name="connsiteX46" fmla="*/ 156308 w 366782"/>
                <a:gd name="connsiteY46" fmla="*/ 0 h 607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366782" h="607286">
                  <a:moveTo>
                    <a:pt x="114541" y="115868"/>
                  </a:moveTo>
                  <a:lnTo>
                    <a:pt x="198234" y="115868"/>
                  </a:lnTo>
                  <a:cubicBezTo>
                    <a:pt x="224048" y="115868"/>
                    <a:pt x="242803" y="132379"/>
                    <a:pt x="254097" y="164899"/>
                  </a:cubicBezTo>
                  <a:cubicBezTo>
                    <a:pt x="267306" y="203359"/>
                    <a:pt x="298666" y="288937"/>
                    <a:pt x="312783" y="327296"/>
                  </a:cubicBezTo>
                  <a:cubicBezTo>
                    <a:pt x="314799" y="332833"/>
                    <a:pt x="314497" y="339075"/>
                    <a:pt x="312077" y="344411"/>
                  </a:cubicBezTo>
                  <a:cubicBezTo>
                    <a:pt x="309959" y="348942"/>
                    <a:pt x="306430" y="352566"/>
                    <a:pt x="301993" y="354882"/>
                  </a:cubicBezTo>
                  <a:lnTo>
                    <a:pt x="301993" y="393341"/>
                  </a:lnTo>
                  <a:lnTo>
                    <a:pt x="355335" y="393341"/>
                  </a:lnTo>
                  <a:cubicBezTo>
                    <a:pt x="363200" y="393341"/>
                    <a:pt x="368746" y="401094"/>
                    <a:pt x="366125" y="408544"/>
                  </a:cubicBezTo>
                  <a:lnTo>
                    <a:pt x="342932" y="474288"/>
                  </a:lnTo>
                  <a:cubicBezTo>
                    <a:pt x="341319" y="478819"/>
                    <a:pt x="336983" y="481839"/>
                    <a:pt x="332143" y="481839"/>
                  </a:cubicBezTo>
                  <a:lnTo>
                    <a:pt x="245022" y="481839"/>
                  </a:lnTo>
                  <a:cubicBezTo>
                    <a:pt x="240282" y="481839"/>
                    <a:pt x="235946" y="478919"/>
                    <a:pt x="234232" y="474288"/>
                  </a:cubicBezTo>
                  <a:lnTo>
                    <a:pt x="211040" y="408544"/>
                  </a:lnTo>
                  <a:cubicBezTo>
                    <a:pt x="208418" y="401195"/>
                    <a:pt x="213863" y="393341"/>
                    <a:pt x="221829" y="393341"/>
                  </a:cubicBezTo>
                  <a:lnTo>
                    <a:pt x="275171" y="393341"/>
                  </a:lnTo>
                  <a:lnTo>
                    <a:pt x="275171" y="352566"/>
                  </a:lnTo>
                  <a:cubicBezTo>
                    <a:pt x="271239" y="349646"/>
                    <a:pt x="268012" y="345619"/>
                    <a:pt x="266197" y="340686"/>
                  </a:cubicBezTo>
                  <a:cubicBezTo>
                    <a:pt x="251979" y="301924"/>
                    <a:pt x="231812" y="246752"/>
                    <a:pt x="217897" y="207688"/>
                  </a:cubicBezTo>
                  <a:cubicBezTo>
                    <a:pt x="219107" y="218159"/>
                    <a:pt x="215376" y="197721"/>
                    <a:pt x="249458" y="373206"/>
                  </a:cubicBezTo>
                  <a:lnTo>
                    <a:pt x="221829" y="373206"/>
                  </a:lnTo>
                  <a:cubicBezTo>
                    <a:pt x="199948" y="373206"/>
                    <a:pt x="184823" y="394852"/>
                    <a:pt x="191982" y="415290"/>
                  </a:cubicBezTo>
                  <a:lnTo>
                    <a:pt x="215275" y="480933"/>
                  </a:lnTo>
                  <a:cubicBezTo>
                    <a:pt x="216485" y="484457"/>
                    <a:pt x="218300" y="487678"/>
                    <a:pt x="220619" y="490397"/>
                  </a:cubicBezTo>
                  <a:lnTo>
                    <a:pt x="220619" y="578290"/>
                  </a:lnTo>
                  <a:cubicBezTo>
                    <a:pt x="220619" y="594298"/>
                    <a:pt x="207612" y="607286"/>
                    <a:pt x="191579" y="607286"/>
                  </a:cubicBezTo>
                  <a:cubicBezTo>
                    <a:pt x="175647" y="607286"/>
                    <a:pt x="162639" y="594298"/>
                    <a:pt x="162639" y="578290"/>
                  </a:cubicBezTo>
                  <a:lnTo>
                    <a:pt x="162639" y="403409"/>
                  </a:lnTo>
                  <a:lnTo>
                    <a:pt x="150136" y="403409"/>
                  </a:lnTo>
                  <a:lnTo>
                    <a:pt x="150136" y="578290"/>
                  </a:lnTo>
                  <a:cubicBezTo>
                    <a:pt x="150136" y="594298"/>
                    <a:pt x="137128" y="607286"/>
                    <a:pt x="121095" y="607286"/>
                  </a:cubicBezTo>
                  <a:cubicBezTo>
                    <a:pt x="105163" y="607286"/>
                    <a:pt x="92155" y="594298"/>
                    <a:pt x="92155" y="578290"/>
                  </a:cubicBezTo>
                  <a:lnTo>
                    <a:pt x="92155" y="403409"/>
                  </a:lnTo>
                  <a:lnTo>
                    <a:pt x="73703" y="403409"/>
                  </a:lnTo>
                  <a:cubicBezTo>
                    <a:pt x="69669" y="403409"/>
                    <a:pt x="65938" y="401597"/>
                    <a:pt x="63317" y="398476"/>
                  </a:cubicBezTo>
                  <a:cubicBezTo>
                    <a:pt x="60796" y="395355"/>
                    <a:pt x="59787" y="391328"/>
                    <a:pt x="60493" y="387401"/>
                  </a:cubicBezTo>
                  <a:cubicBezTo>
                    <a:pt x="97601" y="196110"/>
                    <a:pt x="93567" y="218360"/>
                    <a:pt x="94878" y="207789"/>
                  </a:cubicBezTo>
                  <a:cubicBezTo>
                    <a:pt x="75518" y="262458"/>
                    <a:pt x="47183" y="339881"/>
                    <a:pt x="46880" y="340787"/>
                  </a:cubicBezTo>
                  <a:cubicBezTo>
                    <a:pt x="42242" y="353271"/>
                    <a:pt x="28428" y="359714"/>
                    <a:pt x="15823" y="355184"/>
                  </a:cubicBezTo>
                  <a:cubicBezTo>
                    <a:pt x="3320" y="350553"/>
                    <a:pt x="-3134" y="336759"/>
                    <a:pt x="1505" y="324174"/>
                  </a:cubicBezTo>
                  <a:cubicBezTo>
                    <a:pt x="1908" y="323168"/>
                    <a:pt x="41335" y="215440"/>
                    <a:pt x="58678" y="164899"/>
                  </a:cubicBezTo>
                  <a:cubicBezTo>
                    <a:pt x="69871" y="132379"/>
                    <a:pt x="88626" y="115868"/>
                    <a:pt x="114541" y="115868"/>
                  </a:cubicBezTo>
                  <a:close/>
                  <a:moveTo>
                    <a:pt x="156308" y="0"/>
                  </a:moveTo>
                  <a:cubicBezTo>
                    <a:pt x="183959" y="0"/>
                    <a:pt x="206374" y="22384"/>
                    <a:pt x="206374" y="49996"/>
                  </a:cubicBezTo>
                  <a:cubicBezTo>
                    <a:pt x="206374" y="77608"/>
                    <a:pt x="183959" y="99992"/>
                    <a:pt x="156308" y="99992"/>
                  </a:cubicBezTo>
                  <a:cubicBezTo>
                    <a:pt x="128657" y="99992"/>
                    <a:pt x="106242" y="77608"/>
                    <a:pt x="106242" y="49996"/>
                  </a:cubicBezTo>
                  <a:cubicBezTo>
                    <a:pt x="106242" y="22384"/>
                    <a:pt x="128657" y="0"/>
                    <a:pt x="156308" y="0"/>
                  </a:cubicBezTo>
                  <a:close/>
                </a:path>
              </a:pathLst>
            </a:custGeom>
            <a:solidFill>
              <a:srgbClr val="338CF9"/>
            </a:solidFill>
            <a:ln>
              <a:noFill/>
            </a:ln>
          </p:spPr>
          <p:txBody>
            <a:bodyPr/>
            <a:lstStyle/>
            <a:p>
              <a:endParaRPr lang="zh-CN" altLang="en-US">
                <a:cs typeface="+mn-ea"/>
                <a:sym typeface="+mn-lt"/>
              </a:endParaRPr>
            </a:p>
          </p:txBody>
        </p:sp>
      </p:grpSp>
      <p:grpSp>
        <p:nvGrpSpPr>
          <p:cNvPr id="16" name="组合 15">
            <a:extLst>
              <a:ext uri="{FF2B5EF4-FFF2-40B4-BE49-F238E27FC236}">
                <a16:creationId xmlns:a16="http://schemas.microsoft.com/office/drawing/2014/main" id="{EAFDBF6A-9C2E-44A2-A82C-789746592414}"/>
              </a:ext>
            </a:extLst>
          </p:cNvPr>
          <p:cNvGrpSpPr/>
          <p:nvPr/>
        </p:nvGrpSpPr>
        <p:grpSpPr>
          <a:xfrm>
            <a:off x="700678" y="2466429"/>
            <a:ext cx="6720840" cy="3324217"/>
            <a:chOff x="4617720" y="2619382"/>
            <a:chExt cx="6720840" cy="3324217"/>
          </a:xfrm>
        </p:grpSpPr>
        <p:sp>
          <p:nvSpPr>
            <p:cNvPr id="18" name="矩形 17">
              <a:extLst>
                <a:ext uri="{FF2B5EF4-FFF2-40B4-BE49-F238E27FC236}">
                  <a16:creationId xmlns:a16="http://schemas.microsoft.com/office/drawing/2014/main" id="{D095DF96-39AB-4C3C-A77E-0EA390A4F68E}"/>
                </a:ext>
              </a:extLst>
            </p:cNvPr>
            <p:cNvSpPr/>
            <p:nvPr/>
          </p:nvSpPr>
          <p:spPr>
            <a:xfrm>
              <a:off x="4617720" y="2619382"/>
              <a:ext cx="6720840" cy="3324217"/>
            </a:xfrm>
            <a:prstGeom prst="rect">
              <a:avLst/>
            </a:prstGeom>
            <a:noFill/>
            <a:ln w="28575">
              <a:solidFill>
                <a:srgbClr val="338CF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a:extLst>
                <a:ext uri="{FF2B5EF4-FFF2-40B4-BE49-F238E27FC236}">
                  <a16:creationId xmlns:a16="http://schemas.microsoft.com/office/drawing/2014/main" id="{089B8677-52AD-4D65-AE69-0E1D637A40CE}"/>
                </a:ext>
              </a:extLst>
            </p:cNvPr>
            <p:cNvSpPr txBox="1"/>
            <p:nvPr/>
          </p:nvSpPr>
          <p:spPr>
            <a:xfrm>
              <a:off x="4953000" y="2863265"/>
              <a:ext cx="6278880" cy="3055773"/>
            </a:xfrm>
            <a:prstGeom prst="rect">
              <a:avLst/>
            </a:prstGeom>
            <a:noFill/>
          </p:spPr>
          <p:txBody>
            <a:bodyPr wrap="square">
              <a:spAutoFit/>
            </a:bodyPr>
            <a:lstStyle/>
            <a:p>
              <a:pPr fontAlgn="auto">
                <a:lnSpc>
                  <a:spcPct val="120000"/>
                </a:lnSpc>
              </a:pPr>
              <a:r>
                <a:rPr lang="zh-CN" altLang="en-US" dirty="0">
                  <a:cs typeface="+mn-ea"/>
                  <a:sym typeface="+mn-lt"/>
                </a:rPr>
                <a:t>本年度的园本培训在总园的引领下，我园自己开展培训，对于我来说又是一个新的挑战，毕竟还没有自己做过这方面的工作，还好在教科主任周老师的的指导下，一年度的园本培训有声有色的下来了。</a:t>
              </a:r>
              <a:endParaRPr lang="en-US" altLang="zh-CN" dirty="0">
                <a:cs typeface="+mn-ea"/>
                <a:sym typeface="+mn-lt"/>
              </a:endParaRPr>
            </a:p>
            <a:p>
              <a:pPr>
                <a:lnSpc>
                  <a:spcPct val="120000"/>
                </a:lnSpc>
              </a:pPr>
              <a:r>
                <a:rPr lang="zh-CN" altLang="en-US" dirty="0">
                  <a:cs typeface="+mn-ea"/>
                  <a:sym typeface="+mn-lt"/>
                </a:rPr>
                <a:t>在我们的教研组工作中，紧紧围绕园本培训，结合幼儿园教师的实际教学潜力，开展的园本教研主题是挖掘良渚地域文化资源，开发幼儿园园本课程，帮忙教师运用建构式课程，继续探索语言教学活动的设计和教学的有效性的探索。</a:t>
              </a:r>
            </a:p>
            <a:p>
              <a:pPr fontAlgn="auto">
                <a:lnSpc>
                  <a:spcPct val="120000"/>
                </a:lnSpc>
              </a:pPr>
              <a:endParaRPr lang="zh-CN" altLang="en-US" dirty="0">
                <a:cs typeface="+mn-ea"/>
                <a:sym typeface="+mn-lt"/>
              </a:endParaRPr>
            </a:p>
          </p:txBody>
        </p:sp>
      </p:grpSp>
      <p:pic>
        <p:nvPicPr>
          <p:cNvPr id="21" name="图片 20">
            <a:extLst>
              <a:ext uri="{FF2B5EF4-FFF2-40B4-BE49-F238E27FC236}">
                <a16:creationId xmlns:a16="http://schemas.microsoft.com/office/drawing/2014/main" id="{A1648BF9-F082-4F25-8E37-2C947C0952F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536807" y="2076450"/>
            <a:ext cx="3848100" cy="3848100"/>
          </a:xfrm>
          <a:prstGeom prst="rect">
            <a:avLst/>
          </a:prstGeom>
        </p:spPr>
      </p:pic>
    </p:spTree>
    <p:extLst>
      <p:ext uri="{BB962C8B-B14F-4D97-AF65-F5344CB8AC3E}">
        <p14:creationId xmlns:p14="http://schemas.microsoft.com/office/powerpoint/2010/main" val="1014052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a:extLst>
              <a:ext uri="{FF2B5EF4-FFF2-40B4-BE49-F238E27FC236}">
                <a16:creationId xmlns:a16="http://schemas.microsoft.com/office/drawing/2014/main" id="{3FB5A8F8-265F-4FFD-85E5-17F01F6CFB2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a:extLst>
              <a:ext uri="{FF2B5EF4-FFF2-40B4-BE49-F238E27FC236}">
                <a16:creationId xmlns:a16="http://schemas.microsoft.com/office/drawing/2014/main" id="{48A53067-8D5E-440F-B5B6-5955E3CAF26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37986" y="1041400"/>
            <a:ext cx="2931214" cy="1922682"/>
          </a:xfrm>
          <a:prstGeom prst="rect">
            <a:avLst/>
          </a:prstGeom>
        </p:spPr>
      </p:pic>
      <p:sp>
        <p:nvSpPr>
          <p:cNvPr id="30" name="文本框 29">
            <a:extLst>
              <a:ext uri="{FF2B5EF4-FFF2-40B4-BE49-F238E27FC236}">
                <a16:creationId xmlns:a16="http://schemas.microsoft.com/office/drawing/2014/main" id="{06AA918C-5FC5-4A7F-B867-F5FC5F7D09FF}"/>
              </a:ext>
            </a:extLst>
          </p:cNvPr>
          <p:cNvSpPr txBox="1"/>
          <p:nvPr/>
        </p:nvSpPr>
        <p:spPr>
          <a:xfrm>
            <a:off x="2677011" y="3031017"/>
            <a:ext cx="6853165" cy="1200329"/>
          </a:xfrm>
          <a:prstGeom prst="rect">
            <a:avLst/>
          </a:prstGeom>
          <a:noFill/>
        </p:spPr>
        <p:txBody>
          <a:bodyPr wrap="square">
            <a:spAutoFit/>
          </a:bodyPr>
          <a:lstStyle/>
          <a:p>
            <a:pPr algn="dist"/>
            <a:r>
              <a:rPr lang="zh-CN" altLang="en-US" sz="7200" b="1" dirty="0">
                <a:solidFill>
                  <a:srgbClr val="0875F8"/>
                </a:solidFill>
                <a:cs typeface="+mn-ea"/>
                <a:sym typeface="+mn-lt"/>
              </a:rPr>
              <a:t>安全卫生管理</a:t>
            </a:r>
            <a:endParaRPr lang="zh-CN" altLang="en-US" sz="7200" b="1" spc="-300" dirty="0">
              <a:solidFill>
                <a:srgbClr val="0875F8"/>
              </a:solidFill>
              <a:cs typeface="+mn-ea"/>
              <a:sym typeface="+mn-lt"/>
            </a:endParaRPr>
          </a:p>
        </p:txBody>
      </p:sp>
      <p:sp>
        <p:nvSpPr>
          <p:cNvPr id="31" name="文本框 30">
            <a:extLst>
              <a:ext uri="{FF2B5EF4-FFF2-40B4-BE49-F238E27FC236}">
                <a16:creationId xmlns:a16="http://schemas.microsoft.com/office/drawing/2014/main" id="{EA83E67C-D918-474A-A3A9-2FEA1E38EB29}"/>
              </a:ext>
            </a:extLst>
          </p:cNvPr>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第二章节</a:t>
            </a:r>
          </a:p>
        </p:txBody>
      </p:sp>
      <p:pic>
        <p:nvPicPr>
          <p:cNvPr id="33" name="图片 32">
            <a:extLst>
              <a:ext uri="{FF2B5EF4-FFF2-40B4-BE49-F238E27FC236}">
                <a16:creationId xmlns:a16="http://schemas.microsoft.com/office/drawing/2014/main" id="{533C70D2-C6E5-444E-A7EB-52DD6C69978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78306" y="1607034"/>
            <a:ext cx="1485626" cy="562814"/>
          </a:xfrm>
          <a:prstGeom prst="rect">
            <a:avLst/>
          </a:prstGeom>
        </p:spPr>
      </p:pic>
    </p:spTree>
    <p:extLst>
      <p:ext uri="{BB962C8B-B14F-4D97-AF65-F5344CB8AC3E}">
        <p14:creationId xmlns:p14="http://schemas.microsoft.com/office/powerpoint/2010/main" val="2622982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500"/>
                                        <p:tgtEl>
                                          <p:spTgt spid="3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usddrl3i">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1780</Words>
  <Application>Microsoft Office PowerPoint</Application>
  <PresentationFormat>宽屏</PresentationFormat>
  <Paragraphs>139</Paragraphs>
  <Slides>25</Slides>
  <Notes>1</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25</vt:i4>
      </vt:variant>
    </vt:vector>
  </HeadingPairs>
  <TitlesOfParts>
    <vt:vector size="35" baseType="lpstr">
      <vt:lpstr>等线</vt:lpstr>
      <vt:lpstr>华康海报体W12(P)</vt:lpstr>
      <vt:lpstr>思源黑体</vt:lpstr>
      <vt:lpstr>宋体</vt:lpstr>
      <vt:lpstr>微软雅黑</vt:lpstr>
      <vt:lpstr>Arial</vt:lpstr>
      <vt:lpstr>Calibri</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cp:keywords/>
  <dc:description>www.ppt818.com-提供资源下载</dc:description>
  <cp:lastModifiedBy/>
  <cp:revision>1</cp:revision>
  <dcterms:created xsi:type="dcterms:W3CDTF">2021-12-15T09:01:59Z</dcterms:created>
  <dcterms:modified xsi:type="dcterms:W3CDTF">2023-04-17T04:51:39Z</dcterms:modified>
</cp:coreProperties>
</file>