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3.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sldIdLst>
    <p:sldId id="256" r:id="rId3"/>
    <p:sldId id="257" r:id="rId4"/>
    <p:sldId id="258" r:id="rId5"/>
    <p:sldId id="259" r:id="rId6"/>
    <p:sldId id="260" r:id="rId7"/>
    <p:sldId id="262" r:id="rId8"/>
    <p:sldId id="26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6" r:id="rId24"/>
    <p:sldId id="278" r:id="rId25"/>
    <p:sldId id="279" r:id="rId26"/>
    <p:sldId id="280" r:id="rId27"/>
    <p:sldId id="281" r:id="rId28"/>
    <p:sldId id="285"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D4ADB-7264-46CB-859B-1D732FD99269}"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3206E-47C3-460A-9848-68CA45B34E83}" type="slidenum">
              <a:rPr lang="zh-CN" altLang="en-US" smtClean="0"/>
              <a:t>‹#›</a:t>
            </a:fld>
            <a:endParaRPr lang="zh-CN" altLang="en-US"/>
          </a:p>
        </p:txBody>
      </p:sp>
    </p:spTree>
    <p:extLst>
      <p:ext uri="{BB962C8B-B14F-4D97-AF65-F5344CB8AC3E}">
        <p14:creationId xmlns:p14="http://schemas.microsoft.com/office/powerpoint/2010/main" val="450384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73206E-47C3-460A-9848-68CA45B34E83}" type="slidenum">
              <a:rPr lang="zh-CN" altLang="en-US" smtClean="0"/>
              <a:t>1</a:t>
            </a:fld>
            <a:endParaRPr lang="zh-CN" altLang="en-US"/>
          </a:p>
        </p:txBody>
      </p:sp>
    </p:spTree>
    <p:extLst>
      <p:ext uri="{BB962C8B-B14F-4D97-AF65-F5344CB8AC3E}">
        <p14:creationId xmlns:p14="http://schemas.microsoft.com/office/powerpoint/2010/main" val="1962876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10</a:t>
            </a:fld>
            <a:endParaRPr lang="zh-CN" altLang="en-US"/>
          </a:p>
        </p:txBody>
      </p:sp>
    </p:spTree>
    <p:extLst>
      <p:ext uri="{BB962C8B-B14F-4D97-AF65-F5344CB8AC3E}">
        <p14:creationId xmlns:p14="http://schemas.microsoft.com/office/powerpoint/2010/main" val="2110961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11</a:t>
            </a:fld>
            <a:endParaRPr lang="zh-CN" altLang="en-US"/>
          </a:p>
        </p:txBody>
      </p:sp>
    </p:spTree>
    <p:extLst>
      <p:ext uri="{BB962C8B-B14F-4D97-AF65-F5344CB8AC3E}">
        <p14:creationId xmlns:p14="http://schemas.microsoft.com/office/powerpoint/2010/main" val="854409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12</a:t>
            </a:fld>
            <a:endParaRPr lang="zh-CN" altLang="en-US"/>
          </a:p>
        </p:txBody>
      </p:sp>
    </p:spTree>
    <p:extLst>
      <p:ext uri="{BB962C8B-B14F-4D97-AF65-F5344CB8AC3E}">
        <p14:creationId xmlns:p14="http://schemas.microsoft.com/office/powerpoint/2010/main" val="370638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75AD72D-62A5-4E65-9804-2DA5E13B9219}" type="slidenum">
              <a:rPr lang="zh-CN" altLang="en-US" smtClean="0"/>
              <a:t>13</a:t>
            </a:fld>
            <a:endParaRPr lang="zh-CN" altLang="en-US"/>
          </a:p>
        </p:txBody>
      </p:sp>
    </p:spTree>
    <p:extLst>
      <p:ext uri="{BB962C8B-B14F-4D97-AF65-F5344CB8AC3E}">
        <p14:creationId xmlns:p14="http://schemas.microsoft.com/office/powerpoint/2010/main" val="2281785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14</a:t>
            </a:fld>
            <a:endParaRPr lang="zh-CN" altLang="en-US"/>
          </a:p>
        </p:txBody>
      </p:sp>
    </p:spTree>
    <p:extLst>
      <p:ext uri="{BB962C8B-B14F-4D97-AF65-F5344CB8AC3E}">
        <p14:creationId xmlns:p14="http://schemas.microsoft.com/office/powerpoint/2010/main" val="1535117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15</a:t>
            </a:fld>
            <a:endParaRPr lang="zh-CN" altLang="en-US"/>
          </a:p>
        </p:txBody>
      </p:sp>
    </p:spTree>
    <p:extLst>
      <p:ext uri="{BB962C8B-B14F-4D97-AF65-F5344CB8AC3E}">
        <p14:creationId xmlns:p14="http://schemas.microsoft.com/office/powerpoint/2010/main" val="276782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16</a:t>
            </a:fld>
            <a:endParaRPr lang="zh-CN" altLang="en-US"/>
          </a:p>
        </p:txBody>
      </p:sp>
    </p:spTree>
    <p:extLst>
      <p:ext uri="{BB962C8B-B14F-4D97-AF65-F5344CB8AC3E}">
        <p14:creationId xmlns:p14="http://schemas.microsoft.com/office/powerpoint/2010/main" val="28571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17</a:t>
            </a:fld>
            <a:endParaRPr lang="zh-CN" altLang="en-US"/>
          </a:p>
        </p:txBody>
      </p:sp>
    </p:spTree>
    <p:extLst>
      <p:ext uri="{BB962C8B-B14F-4D97-AF65-F5344CB8AC3E}">
        <p14:creationId xmlns:p14="http://schemas.microsoft.com/office/powerpoint/2010/main" val="11609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18</a:t>
            </a:fld>
            <a:endParaRPr lang="zh-CN" altLang="en-US"/>
          </a:p>
        </p:txBody>
      </p:sp>
    </p:spTree>
    <p:extLst>
      <p:ext uri="{BB962C8B-B14F-4D97-AF65-F5344CB8AC3E}">
        <p14:creationId xmlns:p14="http://schemas.microsoft.com/office/powerpoint/2010/main" val="5972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19</a:t>
            </a:fld>
            <a:endParaRPr lang="zh-CN" altLang="en-US"/>
          </a:p>
        </p:txBody>
      </p:sp>
    </p:spTree>
    <p:extLst>
      <p:ext uri="{BB962C8B-B14F-4D97-AF65-F5344CB8AC3E}">
        <p14:creationId xmlns:p14="http://schemas.microsoft.com/office/powerpoint/2010/main" val="194982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a:t>
            </a:fld>
            <a:endParaRPr lang="zh-CN" altLang="en-US"/>
          </a:p>
        </p:txBody>
      </p:sp>
    </p:spTree>
    <p:extLst>
      <p:ext uri="{BB962C8B-B14F-4D97-AF65-F5344CB8AC3E}">
        <p14:creationId xmlns:p14="http://schemas.microsoft.com/office/powerpoint/2010/main" val="1955380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20</a:t>
            </a:fld>
            <a:endParaRPr lang="zh-CN" altLang="en-US"/>
          </a:p>
        </p:txBody>
      </p:sp>
    </p:spTree>
    <p:extLst>
      <p:ext uri="{BB962C8B-B14F-4D97-AF65-F5344CB8AC3E}">
        <p14:creationId xmlns:p14="http://schemas.microsoft.com/office/powerpoint/2010/main" val="2518820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21</a:t>
            </a:fld>
            <a:endParaRPr lang="zh-CN" altLang="en-US"/>
          </a:p>
        </p:txBody>
      </p:sp>
    </p:spTree>
    <p:extLst>
      <p:ext uri="{BB962C8B-B14F-4D97-AF65-F5344CB8AC3E}">
        <p14:creationId xmlns:p14="http://schemas.microsoft.com/office/powerpoint/2010/main" val="4025646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22</a:t>
            </a:fld>
            <a:endParaRPr lang="zh-CN" altLang="en-US"/>
          </a:p>
        </p:txBody>
      </p:sp>
    </p:spTree>
    <p:extLst>
      <p:ext uri="{BB962C8B-B14F-4D97-AF65-F5344CB8AC3E}">
        <p14:creationId xmlns:p14="http://schemas.microsoft.com/office/powerpoint/2010/main" val="2986822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23</a:t>
            </a:fld>
            <a:endParaRPr lang="zh-CN" altLang="en-US"/>
          </a:p>
        </p:txBody>
      </p:sp>
    </p:spTree>
    <p:extLst>
      <p:ext uri="{BB962C8B-B14F-4D97-AF65-F5344CB8AC3E}">
        <p14:creationId xmlns:p14="http://schemas.microsoft.com/office/powerpoint/2010/main" val="2072202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24</a:t>
            </a:fld>
            <a:endParaRPr lang="zh-CN" altLang="en-US"/>
          </a:p>
        </p:txBody>
      </p:sp>
    </p:spTree>
    <p:extLst>
      <p:ext uri="{BB962C8B-B14F-4D97-AF65-F5344CB8AC3E}">
        <p14:creationId xmlns:p14="http://schemas.microsoft.com/office/powerpoint/2010/main" val="2930709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25</a:t>
            </a:fld>
            <a:endParaRPr lang="zh-CN" altLang="en-US"/>
          </a:p>
        </p:txBody>
      </p:sp>
    </p:spTree>
    <p:extLst>
      <p:ext uri="{BB962C8B-B14F-4D97-AF65-F5344CB8AC3E}">
        <p14:creationId xmlns:p14="http://schemas.microsoft.com/office/powerpoint/2010/main" val="2719999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26</a:t>
            </a:fld>
            <a:endParaRPr lang="zh-CN" altLang="en-US"/>
          </a:p>
        </p:txBody>
      </p:sp>
    </p:spTree>
    <p:extLst>
      <p:ext uri="{BB962C8B-B14F-4D97-AF65-F5344CB8AC3E}">
        <p14:creationId xmlns:p14="http://schemas.microsoft.com/office/powerpoint/2010/main" val="18150758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373206E-47C3-460A-9848-68CA45B34E83}" type="slidenum">
              <a:rPr lang="zh-CN" altLang="en-US" smtClean="0">
                <a:solidFill>
                  <a:prstClr val="black"/>
                </a:solidFill>
              </a:rPr>
              <a:pPr/>
              <a:t>27</a:t>
            </a:fld>
            <a:endParaRPr lang="zh-CN" altLang="en-US">
              <a:solidFill>
                <a:prstClr val="black"/>
              </a:solidFill>
            </a:endParaRPr>
          </a:p>
        </p:txBody>
      </p:sp>
    </p:spTree>
    <p:extLst>
      <p:ext uri="{BB962C8B-B14F-4D97-AF65-F5344CB8AC3E}">
        <p14:creationId xmlns:p14="http://schemas.microsoft.com/office/powerpoint/2010/main" val="196287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3</a:t>
            </a:fld>
            <a:endParaRPr lang="zh-CN" altLang="en-US"/>
          </a:p>
        </p:txBody>
      </p:sp>
    </p:spTree>
    <p:extLst>
      <p:ext uri="{BB962C8B-B14F-4D97-AF65-F5344CB8AC3E}">
        <p14:creationId xmlns:p14="http://schemas.microsoft.com/office/powerpoint/2010/main" val="1598163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4</a:t>
            </a:fld>
            <a:endParaRPr lang="zh-CN" altLang="en-US"/>
          </a:p>
        </p:txBody>
      </p:sp>
    </p:spTree>
    <p:extLst>
      <p:ext uri="{BB962C8B-B14F-4D97-AF65-F5344CB8AC3E}">
        <p14:creationId xmlns:p14="http://schemas.microsoft.com/office/powerpoint/2010/main" val="724948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5</a:t>
            </a:fld>
            <a:endParaRPr lang="zh-CN" altLang="en-US"/>
          </a:p>
        </p:txBody>
      </p:sp>
    </p:spTree>
    <p:extLst>
      <p:ext uri="{BB962C8B-B14F-4D97-AF65-F5344CB8AC3E}">
        <p14:creationId xmlns:p14="http://schemas.microsoft.com/office/powerpoint/2010/main" val="649477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6</a:t>
            </a:fld>
            <a:endParaRPr lang="zh-CN" altLang="en-US"/>
          </a:p>
        </p:txBody>
      </p:sp>
    </p:spTree>
    <p:extLst>
      <p:ext uri="{BB962C8B-B14F-4D97-AF65-F5344CB8AC3E}">
        <p14:creationId xmlns:p14="http://schemas.microsoft.com/office/powerpoint/2010/main" val="2625493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7</a:t>
            </a:fld>
            <a:endParaRPr lang="zh-CN" altLang="en-US"/>
          </a:p>
        </p:txBody>
      </p:sp>
    </p:spTree>
    <p:extLst>
      <p:ext uri="{BB962C8B-B14F-4D97-AF65-F5344CB8AC3E}">
        <p14:creationId xmlns:p14="http://schemas.microsoft.com/office/powerpoint/2010/main" val="26242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8</a:t>
            </a:fld>
            <a:endParaRPr lang="zh-CN" altLang="en-US"/>
          </a:p>
        </p:txBody>
      </p:sp>
    </p:spTree>
    <p:extLst>
      <p:ext uri="{BB962C8B-B14F-4D97-AF65-F5344CB8AC3E}">
        <p14:creationId xmlns:p14="http://schemas.microsoft.com/office/powerpoint/2010/main" val="2560609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75AD72D-62A5-4E65-9804-2DA5E13B9219}" type="slidenum">
              <a:rPr lang="zh-CN" altLang="en-US" smtClean="0"/>
              <a:t>9</a:t>
            </a:fld>
            <a:endParaRPr lang="zh-CN" altLang="en-US"/>
          </a:p>
        </p:txBody>
      </p:sp>
    </p:spTree>
    <p:extLst>
      <p:ext uri="{BB962C8B-B14F-4D97-AF65-F5344CB8AC3E}">
        <p14:creationId xmlns:p14="http://schemas.microsoft.com/office/powerpoint/2010/main" val="277370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22389754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7926872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6346981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194309330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703180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2023-04-17</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40779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002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23186258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13577838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13463673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63765912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FB7C95-2FC9-42D7-86F8-1C759F10A1E2}" type="slidenum">
              <a:rPr lang="zh-CN" altLang="en-US" smtClean="0"/>
              <a:t>‹#›</a:t>
            </a:fld>
            <a:endParaRPr lang="zh-CN" altLang="en-US"/>
          </a:p>
        </p:txBody>
      </p:sp>
      <p:sp>
        <p:nvSpPr>
          <p:cNvPr id="11" name="TextBox 10"/>
          <p:cNvSpPr txBox="1"/>
          <p:nvPr userDrawn="1"/>
        </p:nvSpPr>
        <p:spPr>
          <a:xfrm>
            <a:off x="1907704" y="6739570"/>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372217718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99416018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7408253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3E76EB46-0AE8-4A28-A1AB-D98B50323A2B}"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1757948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76EB46-0AE8-4A28-A1AB-D98B50323A2B}"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B7C95-2FC9-42D7-86F8-1C759F10A1E2}" type="slidenum">
              <a:rPr lang="zh-CN" altLang="en-US" smtClean="0"/>
              <a:t>‹#›</a:t>
            </a:fld>
            <a:endParaRPr lang="zh-CN" altLang="en-US"/>
          </a:p>
        </p:txBody>
      </p:sp>
    </p:spTree>
    <p:extLst>
      <p:ext uri="{BB962C8B-B14F-4D97-AF65-F5344CB8AC3E}">
        <p14:creationId xmlns:p14="http://schemas.microsoft.com/office/powerpoint/2010/main" val="3937271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549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8.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8.png"/><Relationship Id="rId10" Type="http://schemas.openxmlformats.org/officeDocument/2006/relationships/image" Target="../media/image22.png"/><Relationship Id="rId4" Type="http://schemas.openxmlformats.org/officeDocument/2006/relationships/image" Target="../media/image5.pn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png"/><Relationship Id="rId7"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8.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8.jpg"/><Relationship Id="rId5" Type="http://schemas.openxmlformats.org/officeDocument/2006/relationships/image" Target="../media/image8.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8.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34.jpeg"/><Relationship Id="rId5" Type="http://schemas.openxmlformats.org/officeDocument/2006/relationships/image" Target="../media/image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35.png"/><Relationship Id="rId5" Type="http://schemas.openxmlformats.org/officeDocument/2006/relationships/image" Target="../media/image8.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8.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8.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8.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3.jpe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1BE7B4F-1629-411C-A582-E7FDFAC06A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PA_矩形 9"/>
          <p:cNvSpPr/>
          <p:nvPr>
            <p:custDataLst>
              <p:tags r:id="rId1"/>
            </p:custDataLst>
          </p:nvPr>
        </p:nvSpPr>
        <p:spPr>
          <a:xfrm>
            <a:off x="3329174" y="2899703"/>
            <a:ext cx="5795177" cy="707886"/>
          </a:xfrm>
          <a:prstGeom prst="rect">
            <a:avLst/>
          </a:prstGeom>
        </p:spPr>
        <p:txBody>
          <a:bodyPr wrap="none">
            <a:spAutoFit/>
          </a:bodyPr>
          <a:lstStyle/>
          <a:p>
            <a:pPr algn="ctr"/>
            <a:r>
              <a:rPr lang="zh-CN" altLang="en-US" sz="4000" b="1" dirty="0" smtClean="0">
                <a:solidFill>
                  <a:srgbClr val="C00000"/>
                </a:solidFill>
                <a:cs typeface="+mn-ea"/>
                <a:sym typeface="+mn-lt"/>
              </a:rPr>
              <a:t>国家公祭日活动策划</a:t>
            </a:r>
            <a:r>
              <a:rPr lang="en-US" altLang="zh-CN" sz="4000" b="1" dirty="0" smtClean="0">
                <a:solidFill>
                  <a:srgbClr val="C00000"/>
                </a:solidFill>
                <a:cs typeface="+mn-ea"/>
                <a:sym typeface="+mn-lt"/>
              </a:rPr>
              <a:t>PPT</a:t>
            </a:r>
            <a:endParaRPr lang="zh-CN" altLang="en-US" sz="4000" b="1" dirty="0">
              <a:solidFill>
                <a:srgbClr val="C00000"/>
              </a:solidFill>
              <a:cs typeface="+mn-ea"/>
              <a:sym typeface="+mn-lt"/>
            </a:endParaRPr>
          </a:p>
        </p:txBody>
      </p:sp>
      <p:sp>
        <p:nvSpPr>
          <p:cNvPr id="12" name="文本框 11"/>
          <p:cNvSpPr txBox="1"/>
          <p:nvPr/>
        </p:nvSpPr>
        <p:spPr>
          <a:xfrm>
            <a:off x="3830579" y="3929737"/>
            <a:ext cx="4977645" cy="369332"/>
          </a:xfrm>
          <a:prstGeom prst="rect">
            <a:avLst/>
          </a:prstGeom>
          <a:noFill/>
        </p:spPr>
        <p:txBody>
          <a:bodyPr wrap="none" rtlCol="0">
            <a:spAutoFit/>
          </a:bodyPr>
          <a:lstStyle/>
          <a:p>
            <a:r>
              <a:rPr lang="zh-CN" altLang="en-US" smtClean="0">
                <a:solidFill>
                  <a:srgbClr val="C00000"/>
                </a:solidFill>
                <a:cs typeface="+mn-ea"/>
                <a:sym typeface="+mn-lt"/>
              </a:rPr>
              <a:t>汇报人：</a:t>
            </a:r>
            <a:r>
              <a:rPr lang="en-US" altLang="zh-CN" smtClean="0">
                <a:solidFill>
                  <a:srgbClr val="C00000"/>
                </a:solidFill>
                <a:cs typeface="+mn-ea"/>
                <a:sym typeface="+mn-lt"/>
              </a:rPr>
              <a:t>PPT818              </a:t>
            </a:r>
            <a:r>
              <a:rPr lang="zh-CN" altLang="en-US" smtClean="0">
                <a:solidFill>
                  <a:srgbClr val="C00000"/>
                </a:solidFill>
                <a:cs typeface="+mn-ea"/>
                <a:sym typeface="+mn-lt"/>
              </a:rPr>
              <a:t>汇报时间：</a:t>
            </a:r>
            <a:r>
              <a:rPr lang="en-US" altLang="zh-CN" smtClean="0">
                <a:solidFill>
                  <a:srgbClr val="C00000"/>
                </a:solidFill>
                <a:cs typeface="+mn-ea"/>
                <a:sym typeface="+mn-lt"/>
              </a:rPr>
              <a:t>20XX</a:t>
            </a:r>
            <a:r>
              <a:rPr lang="zh-CN" altLang="en-US" smtClean="0">
                <a:solidFill>
                  <a:srgbClr val="C00000"/>
                </a:solidFill>
                <a:cs typeface="+mn-ea"/>
                <a:sym typeface="+mn-lt"/>
              </a:rPr>
              <a:t>年</a:t>
            </a:r>
            <a:endParaRPr lang="zh-CN" altLang="en-US" dirty="0">
              <a:solidFill>
                <a:srgbClr val="C00000"/>
              </a:solidFill>
              <a:cs typeface="+mn-ea"/>
              <a:sym typeface="+mn-lt"/>
            </a:endParaRPr>
          </a:p>
        </p:txBody>
      </p:sp>
      <p:pic>
        <p:nvPicPr>
          <p:cNvPr id="13" name="图片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73859" y="99761"/>
            <a:ext cx="8684671" cy="3351832"/>
          </a:xfrm>
          <a:prstGeom prst="rect">
            <a:avLst/>
          </a:prstGeom>
        </p:spPr>
      </p:pic>
    </p:spTree>
    <p:extLst>
      <p:ext uri="{BB962C8B-B14F-4D97-AF65-F5344CB8AC3E}">
        <p14:creationId xmlns:p14="http://schemas.microsoft.com/office/powerpoint/2010/main" val="9609665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2500"/>
                            </p:stCondLst>
                            <p:childTnLst>
                              <p:par>
                                <p:cTn id="15" presetID="16" presetClass="entr" presetSubtype="37"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1000"/>
                                        <p:tgtEl>
                                          <p:spTgt spid="7"/>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6">
            <a:extLst>
              <a:ext uri="{FF2B5EF4-FFF2-40B4-BE49-F238E27FC236}">
                <a16:creationId xmlns:a16="http://schemas.microsoft.com/office/drawing/2014/main" id="{3E8AB26B-5F1A-4AA7-9000-B40043A53181}"/>
              </a:ext>
            </a:extLst>
          </p:cNvPr>
          <p:cNvPicPr>
            <a:picLocks noGrp="1" noChangeAspect="1"/>
          </p:cNvPicPr>
          <p:nvPr/>
        </p:nvPicPr>
        <p:blipFill>
          <a:blip r:embed="rId6" cstate="screen">
            <a:extLst>
              <a:ext uri="{28A0092B-C50C-407E-A947-70E740481C1C}">
                <a14:useLocalDpi xmlns:a14="http://schemas.microsoft.com/office/drawing/2010/main"/>
              </a:ext>
            </a:extLst>
          </a:blip>
          <a:stretch>
            <a:fillRect/>
          </a:stretch>
        </p:blipFill>
        <p:spPr>
          <a:xfrm>
            <a:off x="8580411" y="1949029"/>
            <a:ext cx="2334516" cy="3569936"/>
          </a:xfrm>
          <a:prstGeom prst="rect">
            <a:avLst/>
          </a:prstGeom>
          <a:noFill/>
          <a:ln>
            <a:noFill/>
          </a:ln>
        </p:spPr>
      </p:pic>
      <p:sp>
        <p:nvSpPr>
          <p:cNvPr id="7" name="Rectangle 16">
            <a:extLst>
              <a:ext uri="{FF2B5EF4-FFF2-40B4-BE49-F238E27FC236}">
                <a16:creationId xmlns:a16="http://schemas.microsoft.com/office/drawing/2014/main" id="{E1B547C1-4712-483A-9BAC-AC539744FEDD}"/>
              </a:ext>
            </a:extLst>
          </p:cNvPr>
          <p:cNvSpPr>
            <a:spLocks noGrp="1"/>
          </p:cNvSpPr>
          <p:nvPr/>
        </p:nvSpPr>
        <p:spPr>
          <a:xfrm>
            <a:off x="709627" y="2234711"/>
            <a:ext cx="7870784" cy="29615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p:cNvSpPr/>
          <p:nvPr/>
        </p:nvSpPr>
        <p:spPr>
          <a:xfrm>
            <a:off x="1182260" y="2460844"/>
            <a:ext cx="6925519" cy="2677656"/>
          </a:xfrm>
          <a:prstGeom prst="rect">
            <a:avLst/>
          </a:prstGeom>
        </p:spPr>
        <p:txBody>
          <a:bodyPr wrap="square">
            <a:spAutoFit/>
          </a:bodyPr>
          <a:lstStyle/>
          <a:p>
            <a:pPr indent="457200">
              <a:lnSpc>
                <a:spcPct val="150000"/>
              </a:lnSpc>
              <a:spcBef>
                <a:spcPts val="0"/>
              </a:spcBef>
            </a:pPr>
            <a:r>
              <a:rPr lang="en-US" altLang="zh-CN" sz="1600" dirty="0" smtClean="0">
                <a:solidFill>
                  <a:schemeClr val="lt1"/>
                </a:solidFill>
                <a:cs typeface="+mn-ea"/>
                <a:sym typeface="+mn-lt"/>
              </a:rPr>
              <a:t>18</a:t>
            </a:r>
            <a:r>
              <a:rPr lang="zh-CN" altLang="en-US" sz="1600" dirty="0" smtClean="0">
                <a:solidFill>
                  <a:schemeClr val="lt1"/>
                </a:solidFill>
                <a:cs typeface="+mn-ea"/>
                <a:sym typeface="+mn-lt"/>
              </a:rPr>
              <a:t>日，日军将城郊难民及战浮５</a:t>
            </a:r>
            <a:r>
              <a:rPr lang="en-US" altLang="zh-CN" sz="1600" dirty="0" smtClean="0">
                <a:solidFill>
                  <a:schemeClr val="lt1"/>
                </a:solidFill>
                <a:cs typeface="+mn-ea"/>
                <a:sym typeface="+mn-lt"/>
              </a:rPr>
              <a:t>. </a:t>
            </a:r>
            <a:r>
              <a:rPr lang="zh-CN" altLang="en-US" sz="1600" dirty="0" smtClean="0">
                <a:solidFill>
                  <a:schemeClr val="lt1"/>
                </a:solidFill>
                <a:cs typeface="+mn-ea"/>
                <a:sym typeface="+mn-lt"/>
              </a:rPr>
              <a:t>７万余人驱至下关草鞋峡，用机枪扫射，然后在堆积如山的尸体上浇洒煤油纵火焚烧。此后，又在１２月下旬开始的“清街运动”和“难民登记”中使上万人头落地。</a:t>
            </a:r>
            <a:endParaRPr lang="en-US" altLang="zh-CN" sz="1600" dirty="0" smtClean="0">
              <a:solidFill>
                <a:schemeClr val="lt1"/>
              </a:solidFill>
              <a:cs typeface="+mn-ea"/>
              <a:sym typeface="+mn-lt"/>
            </a:endParaRPr>
          </a:p>
          <a:p>
            <a:pPr indent="457200">
              <a:lnSpc>
                <a:spcPct val="150000"/>
              </a:lnSpc>
              <a:spcBef>
                <a:spcPts val="0"/>
              </a:spcBef>
            </a:pPr>
            <a:r>
              <a:rPr lang="zh-CN" altLang="en-US" sz="1600" dirty="0" smtClean="0">
                <a:solidFill>
                  <a:schemeClr val="lt1"/>
                </a:solidFill>
                <a:cs typeface="+mn-ea"/>
                <a:sym typeface="+mn-lt"/>
              </a:rPr>
              <a:t>日军滥杀无辜，手段残酷，令人发指。有的往难民身上先浇汽油，后用枪扫射，枪弹一着人身，火光随之燃起，被弹击火烧之难民，挣扎翻腾，痛苦之极，日军则鼓掌狂笑。有的则把难民杀后割下人头，挑在枪上，漫步街头，嬉笑取乐。</a:t>
            </a:r>
            <a:endParaRPr lang="zh-CN" altLang="en-US" sz="1600" dirty="0">
              <a:solidFill>
                <a:schemeClr val="lt1"/>
              </a:solidFill>
              <a:cs typeface="+mn-ea"/>
              <a:sym typeface="+mn-lt"/>
            </a:endParaRPr>
          </a:p>
        </p:txBody>
      </p:sp>
    </p:spTree>
    <p:extLst>
      <p:ext uri="{BB962C8B-B14F-4D97-AF65-F5344CB8AC3E}">
        <p14:creationId xmlns:p14="http://schemas.microsoft.com/office/powerpoint/2010/main" val="23921534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6" presetClass="entr" presetSubtype="2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par>
                          <p:cTn id="23" fill="hold">
                            <p:stCondLst>
                              <p:cond delay="3750"/>
                            </p:stCondLst>
                            <p:childTnLst>
                              <p:par>
                                <p:cTn id="24" presetID="14" presetClass="entr" presetSubtype="1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childTnLst>
                          </p:cTn>
                        </p:par>
                        <p:par>
                          <p:cTn id="27" fill="hold">
                            <p:stCondLst>
                              <p:cond delay="4250"/>
                            </p:stCondLst>
                            <p:childTnLst>
                              <p:par>
                                <p:cTn id="28" presetID="22" presetClass="entr" presetSubtype="8" fill="hold" grpId="0" nodeType="afterEffect">
                                  <p:stCondLst>
                                    <p:cond delay="0"/>
                                  </p:stCondLst>
                                  <p:iterate type="lt">
                                    <p:tmPct val="1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1494" y="2573536"/>
            <a:ext cx="5975403" cy="2306195"/>
          </a:xfrm>
          <a:prstGeom prst="rect">
            <a:avLst/>
          </a:prstGeom>
        </p:spPr>
      </p:pic>
      <p:sp>
        <p:nvSpPr>
          <p:cNvPr id="7" name="Text Box 4">
            <a:extLst>
              <a:ext uri="{FF2B5EF4-FFF2-40B4-BE49-F238E27FC236}">
                <a16:creationId xmlns:a16="http://schemas.microsoft.com/office/drawing/2014/main" id="{FD4D525C-954A-48F2-9F65-428A7C88FEC3}"/>
              </a:ext>
            </a:extLst>
          </p:cNvPr>
          <p:cNvSpPr txBox="1"/>
          <p:nvPr/>
        </p:nvSpPr>
        <p:spPr>
          <a:xfrm>
            <a:off x="5743909" y="1911969"/>
            <a:ext cx="5680303" cy="3539430"/>
          </a:xfrm>
          <a:prstGeom prst="rect">
            <a:avLst/>
          </a:prstGeom>
          <a:noFill/>
          <a:ln w="9525">
            <a:noFill/>
          </a:ln>
        </p:spPr>
        <p:txBody>
          <a:bodyPr wrap="square">
            <a:spAutoFit/>
          </a:bodyPr>
          <a:lstStyle/>
          <a:p>
            <a:pPr indent="457200" eaLnBrk="1" hangingPunct="1">
              <a:lnSpc>
                <a:spcPct val="150000"/>
              </a:lnSpc>
              <a:spcBef>
                <a:spcPct val="50000"/>
              </a:spcBef>
            </a:pPr>
            <a:r>
              <a:rPr lang="zh-CN" altLang="en-US" sz="1600" dirty="0">
                <a:cs typeface="+mn-ea"/>
                <a:sym typeface="+mn-lt"/>
              </a:rPr>
              <a:t>南京大屠杀（日语：南京虐杀事件、南京大虐杀）是日本侵华战争初期日本军国主义在中华民国首都南京犯下的大规模屠杀、强奸以及纵火、抢劫等战争罪行与反人类罪行。</a:t>
            </a:r>
            <a:endParaRPr lang="en-US" altLang="zh-CN" sz="1600" dirty="0">
              <a:cs typeface="+mn-ea"/>
              <a:sym typeface="+mn-lt"/>
            </a:endParaRPr>
          </a:p>
          <a:p>
            <a:pPr indent="457200" eaLnBrk="1" hangingPunct="1">
              <a:lnSpc>
                <a:spcPct val="150000"/>
              </a:lnSpc>
              <a:spcBef>
                <a:spcPct val="50000"/>
              </a:spcBef>
            </a:pPr>
            <a:r>
              <a:rPr lang="zh-CN" altLang="en-US" sz="1600" dirty="0">
                <a:cs typeface="+mn-ea"/>
                <a:sym typeface="+mn-lt"/>
              </a:rPr>
              <a:t>日军暴行的高潮从</a:t>
            </a:r>
            <a:r>
              <a:rPr lang="en-US" altLang="zh-CN" sz="1600" dirty="0">
                <a:cs typeface="+mn-ea"/>
                <a:sym typeface="+mn-lt"/>
              </a:rPr>
              <a:t>1937</a:t>
            </a:r>
            <a:r>
              <a:rPr lang="zh-CN" altLang="en-US" sz="1600" dirty="0">
                <a:cs typeface="+mn-ea"/>
                <a:sym typeface="+mn-lt"/>
              </a:rPr>
              <a:t>年</a:t>
            </a:r>
            <a:r>
              <a:rPr lang="en-US" altLang="zh-CN" sz="1600" dirty="0">
                <a:cs typeface="+mn-ea"/>
                <a:sym typeface="+mn-lt"/>
              </a:rPr>
              <a:t>12</a:t>
            </a:r>
            <a:r>
              <a:rPr lang="zh-CN" altLang="en-US" sz="1600" dirty="0">
                <a:cs typeface="+mn-ea"/>
                <a:sym typeface="+mn-lt"/>
              </a:rPr>
              <a:t>月</a:t>
            </a:r>
            <a:r>
              <a:rPr lang="en-US" altLang="zh-CN" sz="1600" dirty="0">
                <a:cs typeface="+mn-ea"/>
                <a:sym typeface="+mn-lt"/>
              </a:rPr>
              <a:t>13</a:t>
            </a:r>
            <a:r>
              <a:rPr lang="zh-CN" altLang="en-US" sz="1600" dirty="0">
                <a:cs typeface="+mn-ea"/>
                <a:sym typeface="+mn-lt"/>
              </a:rPr>
              <a:t>攻占南京开始持续了</a:t>
            </a:r>
            <a:r>
              <a:rPr lang="en-US" altLang="zh-CN" sz="1600" dirty="0">
                <a:cs typeface="+mn-ea"/>
                <a:sym typeface="+mn-lt"/>
              </a:rPr>
              <a:t>6</a:t>
            </a:r>
            <a:r>
              <a:rPr lang="zh-CN" altLang="en-US" sz="1600" dirty="0">
                <a:cs typeface="+mn-ea"/>
                <a:sym typeface="+mn-lt"/>
              </a:rPr>
              <a:t>周，直到</a:t>
            </a:r>
            <a:r>
              <a:rPr lang="en-US" altLang="zh-CN" sz="1600" dirty="0">
                <a:cs typeface="+mn-ea"/>
                <a:sym typeface="+mn-lt"/>
              </a:rPr>
              <a:t>1938</a:t>
            </a:r>
            <a:r>
              <a:rPr lang="zh-CN" altLang="en-US" sz="1600" dirty="0">
                <a:cs typeface="+mn-ea"/>
                <a:sym typeface="+mn-lt"/>
              </a:rPr>
              <a:t>年</a:t>
            </a:r>
            <a:r>
              <a:rPr lang="en-US" altLang="zh-CN" sz="1600" dirty="0">
                <a:cs typeface="+mn-ea"/>
                <a:sym typeface="+mn-lt"/>
              </a:rPr>
              <a:t>2</a:t>
            </a:r>
            <a:r>
              <a:rPr lang="zh-CN" altLang="en-US" sz="1600" dirty="0">
                <a:cs typeface="+mn-ea"/>
                <a:sym typeface="+mn-lt"/>
              </a:rPr>
              <a:t>月南京的秩序才开始好转。据第二次世界大战结束后远东国际军事法庭和南京军事法庭的有关判决和调查，在大屠杀中有</a:t>
            </a:r>
            <a:r>
              <a:rPr lang="en-US" altLang="zh-CN" sz="1600" dirty="0">
                <a:cs typeface="+mn-ea"/>
                <a:sym typeface="+mn-lt"/>
              </a:rPr>
              <a:t>20</a:t>
            </a:r>
            <a:r>
              <a:rPr lang="zh-CN" altLang="en-US" sz="1600" dirty="0">
                <a:cs typeface="+mn-ea"/>
                <a:sym typeface="+mn-lt"/>
              </a:rPr>
              <a:t>万以上乃至</a:t>
            </a:r>
            <a:r>
              <a:rPr lang="en-US" altLang="zh-CN" sz="1600" dirty="0">
                <a:cs typeface="+mn-ea"/>
                <a:sym typeface="+mn-lt"/>
              </a:rPr>
              <a:t>30</a:t>
            </a:r>
            <a:r>
              <a:rPr lang="zh-CN" altLang="en-US" sz="1600" dirty="0">
                <a:cs typeface="+mn-ea"/>
                <a:sym typeface="+mn-lt"/>
              </a:rPr>
              <a:t>万以上中国平民和战俘被日军杀害，南京城被日军大肆纵火和抢劫，致使南京城被毁三分之一，财产损失不计其数。</a:t>
            </a:r>
          </a:p>
        </p:txBody>
      </p:sp>
    </p:spTree>
    <p:extLst>
      <p:ext uri="{BB962C8B-B14F-4D97-AF65-F5344CB8AC3E}">
        <p14:creationId xmlns:p14="http://schemas.microsoft.com/office/powerpoint/2010/main" val="99965210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3750"/>
                            </p:stCondLst>
                            <p:childTnLst>
                              <p:par>
                                <p:cTn id="26" presetID="14" presetClass="entr" presetSubtype="10" fill="hold" grpId="0" nodeType="afterEffect">
                                  <p:stCondLst>
                                    <p:cond delay="0"/>
                                  </p:stCondLst>
                                  <p:iterate type="lt">
                                    <p:tmPct val="10000"/>
                                  </p:iterate>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4" descr="fd039245d688d43f18e7948f7d1ed21b0ef43b04">
            <a:extLst>
              <a:ext uri="{FF2B5EF4-FFF2-40B4-BE49-F238E27FC236}">
                <a16:creationId xmlns:a16="http://schemas.microsoft.com/office/drawing/2014/main" id="{20946A7D-2AD4-4EEB-AD8D-872075A407C0}"/>
              </a:ext>
            </a:extLst>
          </p:cNvPr>
          <p:cNvPicPr>
            <a:picLocks noChangeAspect="1"/>
          </p:cNvPicPr>
          <p:nvPr/>
        </p:nvPicPr>
        <p:blipFill>
          <a:blip r:embed="rId6"/>
          <a:stretch>
            <a:fillRect/>
          </a:stretch>
        </p:blipFill>
        <p:spPr>
          <a:xfrm>
            <a:off x="6638958" y="2147201"/>
            <a:ext cx="5207707" cy="3049053"/>
          </a:xfrm>
          <a:prstGeom prst="rect">
            <a:avLst/>
          </a:prstGeom>
          <a:noFill/>
          <a:ln w="9525">
            <a:noFill/>
          </a:ln>
        </p:spPr>
      </p:pic>
      <p:sp>
        <p:nvSpPr>
          <p:cNvPr id="7" name="Rectangle 16">
            <a:extLst>
              <a:ext uri="{FF2B5EF4-FFF2-40B4-BE49-F238E27FC236}">
                <a16:creationId xmlns:a16="http://schemas.microsoft.com/office/drawing/2014/main" id="{E1B547C1-4712-483A-9BAC-AC539744FEDD}"/>
              </a:ext>
            </a:extLst>
          </p:cNvPr>
          <p:cNvSpPr>
            <a:spLocks noGrp="1"/>
          </p:cNvSpPr>
          <p:nvPr/>
        </p:nvSpPr>
        <p:spPr>
          <a:xfrm>
            <a:off x="709627" y="2234711"/>
            <a:ext cx="5929331" cy="29615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p:cNvSpPr/>
          <p:nvPr/>
        </p:nvSpPr>
        <p:spPr>
          <a:xfrm>
            <a:off x="1271000" y="2571407"/>
            <a:ext cx="4825000" cy="2308324"/>
          </a:xfrm>
          <a:prstGeom prst="rect">
            <a:avLst/>
          </a:prstGeom>
        </p:spPr>
        <p:txBody>
          <a:bodyPr wrap="square">
            <a:spAutoFit/>
          </a:bodyPr>
          <a:lstStyle/>
          <a:p>
            <a:pPr indent="457200">
              <a:lnSpc>
                <a:spcPct val="150000"/>
              </a:lnSpc>
              <a:spcBef>
                <a:spcPts val="0"/>
              </a:spcBef>
            </a:pPr>
            <a:r>
              <a:rPr lang="zh-CN" altLang="en-US" sz="1600" dirty="0">
                <a:solidFill>
                  <a:schemeClr val="bg1"/>
                </a:solidFill>
                <a:cs typeface="+mn-ea"/>
                <a:sym typeface="+mn-lt"/>
              </a:rPr>
              <a:t>日军进城兵力约</a:t>
            </a:r>
            <a:r>
              <a:rPr lang="en-US" altLang="zh-CN" sz="1600" dirty="0">
                <a:solidFill>
                  <a:schemeClr val="bg1"/>
                </a:solidFill>
                <a:cs typeface="+mn-ea"/>
                <a:sym typeface="+mn-lt"/>
              </a:rPr>
              <a:t>50000</a:t>
            </a:r>
            <a:r>
              <a:rPr lang="zh-CN" altLang="en-US" sz="1600" dirty="0">
                <a:solidFill>
                  <a:schemeClr val="bg1"/>
                </a:solidFill>
                <a:cs typeface="+mn-ea"/>
                <a:sym typeface="+mn-lt"/>
              </a:rPr>
              <a:t>人，执行军纪维持的宪兵却仅有</a:t>
            </a:r>
            <a:r>
              <a:rPr lang="en-US" altLang="zh-CN" sz="1600" dirty="0">
                <a:solidFill>
                  <a:schemeClr val="bg1"/>
                </a:solidFill>
                <a:cs typeface="+mn-ea"/>
                <a:sym typeface="+mn-lt"/>
              </a:rPr>
              <a:t>17</a:t>
            </a:r>
            <a:r>
              <a:rPr lang="zh-CN" altLang="en-US" sz="1600" dirty="0">
                <a:solidFill>
                  <a:schemeClr val="bg1"/>
                </a:solidFill>
                <a:cs typeface="+mn-ea"/>
                <a:sym typeface="+mn-lt"/>
              </a:rPr>
              <a:t>人的日军除了个别地或小规模地对南京居民随时随地任意杀戮之外，还对中国人，特别是解除了武装的军警人员进行若干次大规模的“集体屠杀”。大规模屠杀方法有机枪射杀、集体活埋等，手段极其残忍。</a:t>
            </a:r>
          </a:p>
        </p:txBody>
      </p:sp>
    </p:spTree>
    <p:extLst>
      <p:ext uri="{BB962C8B-B14F-4D97-AF65-F5344CB8AC3E}">
        <p14:creationId xmlns:p14="http://schemas.microsoft.com/office/powerpoint/2010/main" val="60734386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31"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fltVal val="0"/>
                                          </p:val>
                                        </p:tav>
                                        <p:tav tm="100000">
                                          <p:val>
                                            <p:strVal val="#ppt_w"/>
                                          </p:val>
                                        </p:tav>
                                      </p:tavLst>
                                    </p:anim>
                                    <p:anim calcmode="lin" valueType="num">
                                      <p:cBhvr>
                                        <p:cTn id="23" dur="1000" fill="hold"/>
                                        <p:tgtEl>
                                          <p:spTgt spid="6"/>
                                        </p:tgtEl>
                                        <p:attrNameLst>
                                          <p:attrName>ppt_h</p:attrName>
                                        </p:attrNameLst>
                                      </p:cBhvr>
                                      <p:tavLst>
                                        <p:tav tm="0">
                                          <p:val>
                                            <p:fltVal val="0"/>
                                          </p:val>
                                        </p:tav>
                                        <p:tav tm="100000">
                                          <p:val>
                                            <p:strVal val="#ppt_h"/>
                                          </p:val>
                                        </p:tav>
                                      </p:tavLst>
                                    </p:anim>
                                    <p:anim calcmode="lin" valueType="num">
                                      <p:cBhvr>
                                        <p:cTn id="24" dur="1000" fill="hold"/>
                                        <p:tgtEl>
                                          <p:spTgt spid="6"/>
                                        </p:tgtEl>
                                        <p:attrNameLst>
                                          <p:attrName>style.rotation</p:attrName>
                                        </p:attrNameLst>
                                      </p:cBhvr>
                                      <p:tavLst>
                                        <p:tav tm="0">
                                          <p:val>
                                            <p:fltVal val="90"/>
                                          </p:val>
                                        </p:tav>
                                        <p:tav tm="100000">
                                          <p:val>
                                            <p:fltVal val="0"/>
                                          </p:val>
                                        </p:tav>
                                      </p:tavLst>
                                    </p:anim>
                                    <p:animEffect transition="in" filter="fade">
                                      <p:cBhvr>
                                        <p:cTn id="25" dur="1000"/>
                                        <p:tgtEl>
                                          <p:spTgt spid="6"/>
                                        </p:tgtEl>
                                      </p:cBhvr>
                                    </p:animEffect>
                                  </p:childTnLst>
                                </p:cTn>
                              </p:par>
                            </p:childTnLst>
                          </p:cTn>
                        </p:par>
                        <p:par>
                          <p:cTn id="26" fill="hold">
                            <p:stCondLst>
                              <p:cond delay="4250"/>
                            </p:stCondLst>
                            <p:childTnLst>
                              <p:par>
                                <p:cTn id="27" presetID="14" presetClass="entr" presetSubtype="1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par>
                          <p:cTn id="30" fill="hold">
                            <p:stCondLst>
                              <p:cond delay="4750"/>
                            </p:stCondLst>
                            <p:childTnLst>
                              <p:par>
                                <p:cTn id="31" presetID="22" presetClass="entr" presetSubtype="8" fill="hold" grpId="0" nodeType="afterEffect">
                                  <p:stCondLst>
                                    <p:cond delay="0"/>
                                  </p:stCondLst>
                                  <p:iterate type="lt">
                                    <p:tmPct val="10000"/>
                                  </p:iterate>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5">
            <a:extLst>
              <a:ext uri="{FF2B5EF4-FFF2-40B4-BE49-F238E27FC236}">
                <a16:creationId xmlns:a16="http://schemas.microsoft.com/office/drawing/2014/main" id="{F683EC8D-B793-4AA4-9148-ED2A3AD48E6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57064" y="1394362"/>
            <a:ext cx="2427208" cy="1758335"/>
          </a:xfrm>
          <a:prstGeom prst="rect">
            <a:avLst/>
          </a:prstGeom>
          <a:noFill/>
          <a:ln>
            <a:noFill/>
          </a:ln>
        </p:spPr>
      </p:pic>
      <p:pic>
        <p:nvPicPr>
          <p:cNvPr id="7" name="Picture 9">
            <a:extLst>
              <a:ext uri="{FF2B5EF4-FFF2-40B4-BE49-F238E27FC236}">
                <a16:creationId xmlns:a16="http://schemas.microsoft.com/office/drawing/2014/main" id="{2D0D29EE-7089-4057-A807-2B0780E300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07430" y="1394361"/>
            <a:ext cx="1878856" cy="1758336"/>
          </a:xfrm>
          <a:prstGeom prst="rect">
            <a:avLst/>
          </a:prstGeom>
          <a:noFill/>
          <a:ln>
            <a:noFill/>
          </a:ln>
        </p:spPr>
      </p:pic>
      <p:pic>
        <p:nvPicPr>
          <p:cNvPr id="8" name="Picture 10">
            <a:extLst>
              <a:ext uri="{FF2B5EF4-FFF2-40B4-BE49-F238E27FC236}">
                <a16:creationId xmlns:a16="http://schemas.microsoft.com/office/drawing/2014/main" id="{FED2F7AA-E28F-49BF-9168-2871CA02008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03822" y="1394361"/>
            <a:ext cx="2284057" cy="1758336"/>
          </a:xfrm>
          <a:prstGeom prst="rect">
            <a:avLst/>
          </a:prstGeom>
          <a:noFill/>
          <a:ln>
            <a:noFill/>
          </a:ln>
        </p:spPr>
      </p:pic>
      <p:pic>
        <p:nvPicPr>
          <p:cNvPr id="9" name="Picture 22">
            <a:extLst>
              <a:ext uri="{FF2B5EF4-FFF2-40B4-BE49-F238E27FC236}">
                <a16:creationId xmlns:a16="http://schemas.microsoft.com/office/drawing/2014/main" id="{491DB3BD-C329-438D-B235-73A6D4567B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228906" y="4269862"/>
            <a:ext cx="2455366" cy="1517480"/>
          </a:xfrm>
          <a:prstGeom prst="rect">
            <a:avLst/>
          </a:prstGeom>
          <a:noFill/>
          <a:ln>
            <a:noFill/>
          </a:ln>
        </p:spPr>
      </p:pic>
      <p:pic>
        <p:nvPicPr>
          <p:cNvPr id="11" name="Picture 23">
            <a:extLst>
              <a:ext uri="{FF2B5EF4-FFF2-40B4-BE49-F238E27FC236}">
                <a16:creationId xmlns:a16="http://schemas.microsoft.com/office/drawing/2014/main" id="{3F86A46A-5EFB-4109-ADC3-F0294F28811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03822" y="4302575"/>
            <a:ext cx="2284057" cy="1484767"/>
          </a:xfrm>
          <a:prstGeom prst="rect">
            <a:avLst/>
          </a:prstGeom>
          <a:noFill/>
          <a:ln>
            <a:noFill/>
          </a:ln>
        </p:spPr>
      </p:pic>
      <p:pic>
        <p:nvPicPr>
          <p:cNvPr id="12" name="Picture 25">
            <a:extLst>
              <a:ext uri="{FF2B5EF4-FFF2-40B4-BE49-F238E27FC236}">
                <a16:creationId xmlns:a16="http://schemas.microsoft.com/office/drawing/2014/main" id="{2DCD8597-76FE-4D4B-9FDA-64B28F16446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407429" y="4302575"/>
            <a:ext cx="1878857" cy="1484767"/>
          </a:xfrm>
          <a:prstGeom prst="rect">
            <a:avLst/>
          </a:prstGeom>
          <a:noFill/>
          <a:ln>
            <a:noFill/>
          </a:ln>
        </p:spPr>
      </p:pic>
      <p:sp>
        <p:nvSpPr>
          <p:cNvPr id="15" name="Rectangle 16">
            <a:extLst>
              <a:ext uri="{FF2B5EF4-FFF2-40B4-BE49-F238E27FC236}">
                <a16:creationId xmlns:a16="http://schemas.microsoft.com/office/drawing/2014/main" id="{E1B547C1-4712-483A-9BAC-AC539744FEDD}"/>
              </a:ext>
            </a:extLst>
          </p:cNvPr>
          <p:cNvSpPr>
            <a:spLocks noGrp="1"/>
          </p:cNvSpPr>
          <p:nvPr/>
        </p:nvSpPr>
        <p:spPr>
          <a:xfrm>
            <a:off x="968430" y="3152698"/>
            <a:ext cx="9680280" cy="11498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3" name="矩形 2"/>
          <p:cNvSpPr/>
          <p:nvPr/>
        </p:nvSpPr>
        <p:spPr>
          <a:xfrm>
            <a:off x="2928592" y="3400044"/>
            <a:ext cx="5262979" cy="646331"/>
          </a:xfrm>
          <a:prstGeom prst="rect">
            <a:avLst/>
          </a:prstGeom>
        </p:spPr>
        <p:txBody>
          <a:bodyPr wrap="none">
            <a:spAutoFit/>
          </a:bodyPr>
          <a:lstStyle/>
          <a:p>
            <a:pPr indent="457200" algn="ctr">
              <a:lnSpc>
                <a:spcPct val="100000"/>
              </a:lnSpc>
              <a:spcBef>
                <a:spcPts val="0"/>
              </a:spcBef>
            </a:pPr>
            <a:r>
              <a:rPr lang="zh-CN" altLang="en-US" sz="3600" b="1" dirty="0" smtClean="0">
                <a:ln>
                  <a:solidFill>
                    <a:schemeClr val="bg1"/>
                  </a:solidFill>
                </a:ln>
                <a:solidFill>
                  <a:schemeClr val="bg1"/>
                </a:solidFill>
                <a:effectLst>
                  <a:outerShdw blurRad="38100" dist="38100" dir="2700000" algn="tl">
                    <a:srgbClr val="000000">
                      <a:alpha val="43137"/>
                    </a:srgbClr>
                  </a:outerShdw>
                </a:effectLst>
                <a:cs typeface="+mn-ea"/>
                <a:sym typeface="+mn-lt"/>
              </a:rPr>
              <a:t>日军疯狂杀戮无辜平民</a:t>
            </a:r>
            <a:endParaRPr lang="zh-CN" altLang="en-US" sz="3600" b="1" dirty="0">
              <a:ln>
                <a:solidFill>
                  <a:schemeClr val="bg1"/>
                </a:solidFill>
              </a:ln>
              <a:solidFill>
                <a:schemeClr val="bg1"/>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135684514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375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250"/>
                            </p:stCondLst>
                            <p:childTnLst>
                              <p:par>
                                <p:cTn id="28" presetID="22" presetClass="entr" presetSubtype="8"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par>
                          <p:cTn id="31" fill="hold">
                            <p:stCondLst>
                              <p:cond delay="4750"/>
                            </p:stCondLst>
                            <p:childTnLst>
                              <p:par>
                                <p:cTn id="32" presetID="10"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250"/>
                            </p:stCondLst>
                            <p:childTnLst>
                              <p:par>
                                <p:cTn id="42" presetID="14" presetClass="entr" presetSubtype="1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par>
                          <p:cTn id="45" fill="hold">
                            <p:stCondLst>
                              <p:cond delay="5750"/>
                            </p:stCondLst>
                            <p:childTnLst>
                              <p:par>
                                <p:cTn id="46" presetID="53" presetClass="entr" presetSubtype="16" fill="hold" grpId="0" nodeType="afterEffect">
                                  <p:stCondLst>
                                    <p:cond delay="0"/>
                                  </p:stCondLst>
                                  <p:iterate type="lt">
                                    <p:tmPct val="10000"/>
                                  </p:iterate>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animEffect transition="in" filter="fade">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6625" y="1430939"/>
            <a:ext cx="4960716" cy="4960716"/>
          </a:xfrm>
          <a:prstGeom prst="rect">
            <a:avLst/>
          </a:prstGeom>
        </p:spPr>
      </p:pic>
      <p:sp>
        <p:nvSpPr>
          <p:cNvPr id="7" name="Rectangle 16">
            <a:extLst>
              <a:ext uri="{FF2B5EF4-FFF2-40B4-BE49-F238E27FC236}">
                <a16:creationId xmlns:a16="http://schemas.microsoft.com/office/drawing/2014/main" id="{E1B547C1-4712-483A-9BAC-AC539744FEDD}"/>
              </a:ext>
            </a:extLst>
          </p:cNvPr>
          <p:cNvSpPr>
            <a:spLocks noGrp="1"/>
          </p:cNvSpPr>
          <p:nvPr/>
        </p:nvSpPr>
        <p:spPr>
          <a:xfrm>
            <a:off x="5787341" y="1751681"/>
            <a:ext cx="5493065" cy="39662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p:cNvSpPr/>
          <p:nvPr/>
        </p:nvSpPr>
        <p:spPr>
          <a:xfrm>
            <a:off x="5993471" y="1841961"/>
            <a:ext cx="4825000" cy="3785652"/>
          </a:xfrm>
          <a:prstGeom prst="rect">
            <a:avLst/>
          </a:prstGeom>
        </p:spPr>
        <p:txBody>
          <a:bodyPr wrap="square">
            <a:spAutoFit/>
          </a:bodyPr>
          <a:lstStyle/>
          <a:p>
            <a:pPr algn="ctr">
              <a:lnSpc>
                <a:spcPct val="150000"/>
              </a:lnSpc>
            </a:pPr>
            <a:r>
              <a:rPr lang="zh-CN" altLang="en-US" sz="1600" dirty="0" smtClean="0">
                <a:solidFill>
                  <a:schemeClr val="bg1"/>
                </a:solidFill>
                <a:cs typeface="+mn-ea"/>
                <a:sym typeface="+mn-lt"/>
              </a:rPr>
              <a:t>万人坑中</a:t>
            </a:r>
          </a:p>
          <a:p>
            <a:pPr algn="ctr">
              <a:lnSpc>
                <a:spcPct val="150000"/>
              </a:lnSpc>
            </a:pPr>
            <a:r>
              <a:rPr lang="zh-CN" altLang="en-US" sz="1600" dirty="0" smtClean="0">
                <a:solidFill>
                  <a:schemeClr val="bg1"/>
                </a:solidFill>
                <a:cs typeface="+mn-ea"/>
                <a:sym typeface="+mn-lt"/>
              </a:rPr>
              <a:t>一个个呈现着以求生的本能</a:t>
            </a:r>
          </a:p>
          <a:p>
            <a:pPr algn="ctr">
              <a:lnSpc>
                <a:spcPct val="150000"/>
              </a:lnSpc>
            </a:pPr>
            <a:r>
              <a:rPr lang="zh-CN" altLang="en-US" sz="1600" dirty="0" smtClean="0">
                <a:solidFill>
                  <a:schemeClr val="bg1"/>
                </a:solidFill>
                <a:cs typeface="+mn-ea"/>
                <a:sym typeface="+mn-lt"/>
              </a:rPr>
              <a:t>张着口、向上爬姿态的遗骸弓着身躯</a:t>
            </a:r>
          </a:p>
          <a:p>
            <a:pPr algn="ctr">
              <a:lnSpc>
                <a:spcPct val="150000"/>
              </a:lnSpc>
            </a:pPr>
            <a:r>
              <a:rPr lang="zh-CN" altLang="en-US" sz="1600" dirty="0" smtClean="0">
                <a:solidFill>
                  <a:schemeClr val="bg1"/>
                </a:solidFill>
                <a:cs typeface="+mn-ea"/>
                <a:sym typeface="+mn-lt"/>
              </a:rPr>
              <a:t>呈痛苦挣扎状的遗骸</a:t>
            </a:r>
          </a:p>
          <a:p>
            <a:pPr algn="ctr">
              <a:lnSpc>
                <a:spcPct val="150000"/>
              </a:lnSpc>
            </a:pPr>
            <a:r>
              <a:rPr lang="zh-CN" altLang="en-US" sz="1600" dirty="0" smtClean="0">
                <a:solidFill>
                  <a:schemeClr val="bg1"/>
                </a:solidFill>
                <a:cs typeface="+mn-ea"/>
                <a:sym typeface="+mn-lt"/>
              </a:rPr>
              <a:t>捆着铁丝带着脚镣的遗骸</a:t>
            </a:r>
          </a:p>
          <a:p>
            <a:pPr algn="ctr">
              <a:lnSpc>
                <a:spcPct val="150000"/>
              </a:lnSpc>
            </a:pPr>
            <a:r>
              <a:rPr lang="zh-CN" altLang="en-US" sz="1600" dirty="0" smtClean="0">
                <a:solidFill>
                  <a:schemeClr val="bg1"/>
                </a:solidFill>
                <a:cs typeface="+mn-ea"/>
                <a:sym typeface="+mn-lt"/>
              </a:rPr>
              <a:t>尸骨肋骨间插着一把匕首</a:t>
            </a:r>
            <a:r>
              <a:rPr lang="en-US" altLang="zh-CN" sz="1600" dirty="0" smtClean="0">
                <a:solidFill>
                  <a:schemeClr val="bg1"/>
                </a:solidFill>
                <a:cs typeface="+mn-ea"/>
                <a:sym typeface="+mn-lt"/>
              </a:rPr>
              <a:t>……</a:t>
            </a:r>
            <a:br>
              <a:rPr lang="en-US" altLang="zh-CN" sz="1600" dirty="0" smtClean="0">
                <a:solidFill>
                  <a:schemeClr val="bg1"/>
                </a:solidFill>
                <a:cs typeface="+mn-ea"/>
                <a:sym typeface="+mn-lt"/>
              </a:rPr>
            </a:br>
            <a:r>
              <a:rPr lang="zh-CN" altLang="en-US" sz="1600" dirty="0" smtClean="0">
                <a:solidFill>
                  <a:schemeClr val="bg1"/>
                </a:solidFill>
                <a:cs typeface="+mn-ea"/>
                <a:sym typeface="+mn-lt"/>
              </a:rPr>
              <a:t>将以他们永远不变的姿势</a:t>
            </a:r>
          </a:p>
          <a:p>
            <a:pPr algn="ctr">
              <a:lnSpc>
                <a:spcPct val="150000"/>
              </a:lnSpc>
            </a:pPr>
            <a:r>
              <a:rPr lang="zh-CN" altLang="en-US" sz="1600" dirty="0" smtClean="0">
                <a:solidFill>
                  <a:schemeClr val="bg1"/>
                </a:solidFill>
                <a:cs typeface="+mn-ea"/>
                <a:sym typeface="+mn-lt"/>
              </a:rPr>
              <a:t>向世人诉说当年日本帝国主义</a:t>
            </a:r>
            <a:br>
              <a:rPr lang="zh-CN" altLang="en-US" sz="1600" dirty="0" smtClean="0">
                <a:solidFill>
                  <a:schemeClr val="bg1"/>
                </a:solidFill>
                <a:cs typeface="+mn-ea"/>
                <a:sym typeface="+mn-lt"/>
              </a:rPr>
            </a:br>
            <a:r>
              <a:rPr lang="zh-CN" altLang="en-US" sz="1600" dirty="0" smtClean="0">
                <a:solidFill>
                  <a:schemeClr val="bg1"/>
                </a:solidFill>
                <a:cs typeface="+mn-ea"/>
                <a:sym typeface="+mn-lt"/>
              </a:rPr>
              <a:t>残害 奴役中国人民的痛苦历史  </a:t>
            </a:r>
            <a:br>
              <a:rPr lang="zh-CN" altLang="en-US" sz="1600" dirty="0" smtClean="0">
                <a:solidFill>
                  <a:schemeClr val="bg1"/>
                </a:solidFill>
                <a:cs typeface="+mn-ea"/>
                <a:sym typeface="+mn-lt"/>
              </a:rPr>
            </a:br>
            <a:r>
              <a:rPr lang="zh-CN" altLang="en-US" sz="1600" dirty="0" smtClean="0">
                <a:solidFill>
                  <a:schemeClr val="bg1"/>
                </a:solidFill>
                <a:cs typeface="+mn-ea"/>
                <a:sym typeface="+mn-lt"/>
              </a:rPr>
              <a:t> 控诉着日本帝国主义的侵略罪行</a:t>
            </a:r>
            <a:endParaRPr lang="zh-CN" altLang="en-US" sz="1600" dirty="0">
              <a:solidFill>
                <a:schemeClr val="bg1"/>
              </a:solidFill>
              <a:cs typeface="+mn-ea"/>
              <a:sym typeface="+mn-lt"/>
            </a:endParaRPr>
          </a:p>
        </p:txBody>
      </p:sp>
    </p:spTree>
    <p:extLst>
      <p:ext uri="{BB962C8B-B14F-4D97-AF65-F5344CB8AC3E}">
        <p14:creationId xmlns:p14="http://schemas.microsoft.com/office/powerpoint/2010/main" val="41990222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42"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par>
                          <p:cTn id="25" fill="hold">
                            <p:stCondLst>
                              <p:cond delay="4250"/>
                            </p:stCondLst>
                            <p:childTnLst>
                              <p:par>
                                <p:cTn id="26" presetID="14"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4750"/>
                            </p:stCondLst>
                            <p:childTnLst>
                              <p:par>
                                <p:cTn id="30" presetID="22" presetClass="entr" presetSubtype="8" fill="hold" grpId="0"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1" y="4472982"/>
            <a:ext cx="9680472" cy="1077218"/>
          </a:xfrm>
          <a:prstGeom prst="rect">
            <a:avLst/>
          </a:prstGeom>
          <a:noFill/>
          <a:ln w="9525">
            <a:noFill/>
          </a:ln>
        </p:spPr>
        <p:txBody>
          <a:bodyPr wrap="square">
            <a:spAutoFit/>
          </a:bodyPr>
          <a:lstStyle/>
          <a:p>
            <a:pPr algn="ctr"/>
            <a:r>
              <a:rPr lang="zh-CN" altLang="en-US" sz="3200" smtClean="0">
                <a:cs typeface="+mn-ea"/>
                <a:sym typeface="+mn-lt"/>
              </a:rPr>
              <a:t>日本军国主义在侵略中国期间，累累 罪行罄竹难书，</a:t>
            </a:r>
            <a:r>
              <a:rPr lang="en-US" altLang="zh-CN" sz="3200" smtClean="0">
                <a:cs typeface="+mn-ea"/>
                <a:sym typeface="+mn-lt"/>
              </a:rPr>
              <a:t/>
            </a:r>
            <a:br>
              <a:rPr lang="en-US" altLang="zh-CN" sz="3200" smtClean="0">
                <a:cs typeface="+mn-ea"/>
                <a:sym typeface="+mn-lt"/>
              </a:rPr>
            </a:br>
            <a:r>
              <a:rPr lang="zh-CN" altLang="en-US" sz="3200" smtClean="0">
                <a:cs typeface="+mn-ea"/>
                <a:sym typeface="+mn-lt"/>
              </a:rPr>
              <a:t>一个个阴森森的“万人坑”就是历史的见证。</a:t>
            </a:r>
            <a:endParaRPr lang="zh-CN" altLang="en-US" sz="3200" dirty="0">
              <a:cs typeface="+mn-ea"/>
              <a:sym typeface="+mn-lt"/>
            </a:endParaRPr>
          </a:p>
        </p:txBody>
      </p:sp>
      <p:pic>
        <p:nvPicPr>
          <p:cNvPr id="6" name="Picture 14" descr="23">
            <a:extLst>
              <a:ext uri="{FF2B5EF4-FFF2-40B4-BE49-F238E27FC236}">
                <a16:creationId xmlns:a16="http://schemas.microsoft.com/office/drawing/2014/main" id="{2EE0F788-26A3-4CEA-B390-21BCCB233F1E}"/>
              </a:ext>
            </a:extLst>
          </p:cNvPr>
          <p:cNvPicPr>
            <a:picLocks noChangeAspect="1"/>
          </p:cNvPicPr>
          <p:nvPr/>
        </p:nvPicPr>
        <p:blipFill>
          <a:blip r:embed="rId6"/>
          <a:srcRect/>
          <a:stretch>
            <a:fillRect/>
          </a:stretch>
        </p:blipFill>
        <p:spPr>
          <a:xfrm>
            <a:off x="169690" y="1519177"/>
            <a:ext cx="4168140" cy="2620645"/>
          </a:xfrm>
          <a:prstGeom prst="rect">
            <a:avLst/>
          </a:prstGeom>
          <a:noFill/>
          <a:ln>
            <a:noFill/>
          </a:ln>
        </p:spPr>
      </p:pic>
      <p:pic>
        <p:nvPicPr>
          <p:cNvPr id="7" name="Picture 10" descr="21">
            <a:extLst>
              <a:ext uri="{FF2B5EF4-FFF2-40B4-BE49-F238E27FC236}">
                <a16:creationId xmlns:a16="http://schemas.microsoft.com/office/drawing/2014/main" id="{30C0A34D-4F69-479A-86E6-C20866E7ED81}"/>
              </a:ext>
            </a:extLst>
          </p:cNvPr>
          <p:cNvPicPr>
            <a:picLocks noChangeAspect="1"/>
          </p:cNvPicPr>
          <p:nvPr/>
        </p:nvPicPr>
        <p:blipFill>
          <a:blip r:embed="rId7"/>
          <a:srcRect/>
          <a:stretch>
            <a:fillRect/>
          </a:stretch>
        </p:blipFill>
        <p:spPr>
          <a:xfrm>
            <a:off x="4482610" y="1519177"/>
            <a:ext cx="3927475" cy="2620645"/>
          </a:xfrm>
          <a:prstGeom prst="rect">
            <a:avLst/>
          </a:prstGeom>
          <a:noFill/>
          <a:ln>
            <a:noFill/>
          </a:ln>
        </p:spPr>
      </p:pic>
      <p:pic>
        <p:nvPicPr>
          <p:cNvPr id="8" name="Picture 12" descr="U43P348T1D377F6DT20050331114141">
            <a:extLst>
              <a:ext uri="{FF2B5EF4-FFF2-40B4-BE49-F238E27FC236}">
                <a16:creationId xmlns:a16="http://schemas.microsoft.com/office/drawing/2014/main" id="{7AE04C00-9EAC-446B-8AF7-D63C087B1DBD}"/>
              </a:ext>
            </a:extLst>
          </p:cNvPr>
          <p:cNvPicPr>
            <a:picLocks noChangeAspect="1"/>
          </p:cNvPicPr>
          <p:nvPr/>
        </p:nvPicPr>
        <p:blipFill>
          <a:blip r:embed="rId8"/>
          <a:stretch>
            <a:fillRect/>
          </a:stretch>
        </p:blipFill>
        <p:spPr>
          <a:xfrm>
            <a:off x="8551055" y="1519177"/>
            <a:ext cx="3494405" cy="2620645"/>
          </a:xfrm>
          <a:prstGeom prst="rect">
            <a:avLst/>
          </a:prstGeom>
          <a:noFill/>
          <a:ln>
            <a:noFill/>
          </a:ln>
        </p:spPr>
      </p:pic>
    </p:spTree>
    <p:extLst>
      <p:ext uri="{BB962C8B-B14F-4D97-AF65-F5344CB8AC3E}">
        <p14:creationId xmlns:p14="http://schemas.microsoft.com/office/powerpoint/2010/main" val="13387607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22"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2700"/>
                            </p:stCondLst>
                            <p:childTnLst>
                              <p:par>
                                <p:cTn id="25" presetID="53" presetClass="entr" presetSubtype="16"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图片 5">
            <a:extLst>
              <a:ext uri="{FF2B5EF4-FFF2-40B4-BE49-F238E27FC236}">
                <a16:creationId xmlns:a16="http://schemas.microsoft.com/office/drawing/2014/main" id="{D392096D-DFDC-464C-90E6-37D035801E1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64804" y="1751681"/>
            <a:ext cx="2627519" cy="3592051"/>
          </a:xfrm>
          <a:prstGeom prst="rect">
            <a:avLst/>
          </a:prstGeom>
        </p:spPr>
      </p:pic>
      <p:sp>
        <p:nvSpPr>
          <p:cNvPr id="7" name="Rectangle 16">
            <a:extLst>
              <a:ext uri="{FF2B5EF4-FFF2-40B4-BE49-F238E27FC236}">
                <a16:creationId xmlns:a16="http://schemas.microsoft.com/office/drawing/2014/main" id="{E1B547C1-4712-483A-9BAC-AC539744FEDD}"/>
              </a:ext>
            </a:extLst>
          </p:cNvPr>
          <p:cNvSpPr>
            <a:spLocks noGrp="1"/>
          </p:cNvSpPr>
          <p:nvPr/>
        </p:nvSpPr>
        <p:spPr>
          <a:xfrm>
            <a:off x="3692325" y="1525547"/>
            <a:ext cx="7870784" cy="40071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p:cNvSpPr/>
          <p:nvPr/>
        </p:nvSpPr>
        <p:spPr>
          <a:xfrm>
            <a:off x="3909834" y="2281207"/>
            <a:ext cx="7435765" cy="3139321"/>
          </a:xfrm>
          <a:prstGeom prst="rect">
            <a:avLst/>
          </a:prstGeom>
        </p:spPr>
        <p:txBody>
          <a:bodyPr wrap="square">
            <a:spAutoFit/>
          </a:bodyPr>
          <a:lstStyle/>
          <a:p>
            <a:pPr>
              <a:lnSpc>
                <a:spcPct val="100000"/>
              </a:lnSpc>
            </a:pPr>
            <a:r>
              <a:rPr lang="en-US" altLang="zh-CN" dirty="0" smtClean="0">
                <a:solidFill>
                  <a:schemeClr val="bg1"/>
                </a:solidFill>
                <a:cs typeface="+mn-ea"/>
                <a:sym typeface="+mn-lt"/>
              </a:rPr>
              <a:t>1937</a:t>
            </a:r>
            <a:r>
              <a:rPr lang="zh-CN" altLang="en-US" dirty="0" smtClean="0">
                <a:solidFill>
                  <a:schemeClr val="bg1"/>
                </a:solidFill>
                <a:cs typeface="+mn-ea"/>
                <a:sym typeface="+mn-lt"/>
              </a:rPr>
              <a:t>年</a:t>
            </a:r>
            <a:r>
              <a:rPr lang="en-US" altLang="zh-CN" dirty="0" smtClean="0">
                <a:solidFill>
                  <a:schemeClr val="bg1"/>
                </a:solidFill>
                <a:cs typeface="+mn-ea"/>
                <a:sym typeface="+mn-lt"/>
              </a:rPr>
              <a:t>12</a:t>
            </a:r>
            <a:r>
              <a:rPr lang="zh-CN" altLang="en-US" dirty="0" smtClean="0">
                <a:solidFill>
                  <a:schemeClr val="bg1"/>
                </a:solidFill>
                <a:cs typeface="+mn-ea"/>
                <a:sym typeface="+mn-lt"/>
              </a:rPr>
              <a:t>月</a:t>
            </a:r>
            <a:r>
              <a:rPr lang="en-US" altLang="zh-CN" dirty="0" smtClean="0">
                <a:solidFill>
                  <a:schemeClr val="bg1"/>
                </a:solidFill>
                <a:cs typeface="+mn-ea"/>
                <a:sym typeface="+mn-lt"/>
              </a:rPr>
              <a:t>13</a:t>
            </a:r>
            <a:r>
              <a:rPr lang="zh-CN" altLang="en-US" dirty="0" smtClean="0">
                <a:solidFill>
                  <a:schemeClr val="bg1"/>
                </a:solidFill>
                <a:cs typeface="+mn-ea"/>
                <a:sym typeface="+mn-lt"/>
              </a:rPr>
              <a:t>日，</a:t>
            </a:r>
            <a:r>
              <a:rPr lang="en-US" altLang="zh-CN" dirty="0" smtClean="0">
                <a:solidFill>
                  <a:schemeClr val="bg1"/>
                </a:solidFill>
                <a:cs typeface="+mn-ea"/>
                <a:sym typeface="+mn-lt"/>
              </a:rPr>
              <a:t>《</a:t>
            </a:r>
            <a:r>
              <a:rPr lang="zh-CN" altLang="en-US" dirty="0" smtClean="0">
                <a:solidFill>
                  <a:schemeClr val="bg1"/>
                </a:solidFill>
                <a:cs typeface="+mn-ea"/>
                <a:sym typeface="+mn-lt"/>
              </a:rPr>
              <a:t>东京日日新闻</a:t>
            </a:r>
            <a:r>
              <a:rPr lang="en-US" altLang="zh-CN" dirty="0" smtClean="0">
                <a:solidFill>
                  <a:schemeClr val="bg1"/>
                </a:solidFill>
                <a:cs typeface="+mn-ea"/>
                <a:sym typeface="+mn-lt"/>
              </a:rPr>
              <a:t>》</a:t>
            </a:r>
            <a:r>
              <a:rPr lang="zh-CN" altLang="en-US" dirty="0" smtClean="0">
                <a:solidFill>
                  <a:schemeClr val="bg1"/>
                </a:solidFill>
                <a:cs typeface="+mn-ea"/>
                <a:sym typeface="+mn-lt"/>
              </a:rPr>
              <a:t>（即现在</a:t>
            </a:r>
            <a:r>
              <a:rPr lang="en-US" altLang="zh-CN" dirty="0" smtClean="0">
                <a:solidFill>
                  <a:schemeClr val="bg1"/>
                </a:solidFill>
                <a:cs typeface="+mn-ea"/>
                <a:sym typeface="+mn-lt"/>
              </a:rPr>
              <a:t>《</a:t>
            </a:r>
            <a:r>
              <a:rPr lang="zh-CN" altLang="en-US" dirty="0" smtClean="0">
                <a:solidFill>
                  <a:schemeClr val="bg1"/>
                </a:solidFill>
                <a:cs typeface="+mn-ea"/>
                <a:sym typeface="+mn-lt"/>
              </a:rPr>
              <a:t>每日新闻</a:t>
            </a:r>
            <a:r>
              <a:rPr lang="en-US" altLang="zh-CN" dirty="0" smtClean="0">
                <a:solidFill>
                  <a:schemeClr val="bg1"/>
                </a:solidFill>
                <a:cs typeface="+mn-ea"/>
                <a:sym typeface="+mn-lt"/>
              </a:rPr>
              <a:t>》</a:t>
            </a:r>
            <a:r>
              <a:rPr lang="zh-CN" altLang="en-US" dirty="0" smtClean="0">
                <a:solidFill>
                  <a:schemeClr val="bg1"/>
                </a:solidFill>
                <a:cs typeface="+mn-ea"/>
                <a:sym typeface="+mn-lt"/>
              </a:rPr>
              <a:t>）报道两名日本军官的“杀人竞赛”。日军第十六师团中岛部队两个少尉军官向井敏明和野田毅在其长官鼓励下，彼此相约“杀人竞赛”，商定在占领南京时，谁先杀满</a:t>
            </a:r>
            <a:r>
              <a:rPr lang="en-US" altLang="zh-CN" dirty="0" smtClean="0">
                <a:solidFill>
                  <a:schemeClr val="bg1"/>
                </a:solidFill>
                <a:cs typeface="+mn-ea"/>
                <a:sym typeface="+mn-lt"/>
              </a:rPr>
              <a:t>100</a:t>
            </a:r>
            <a:r>
              <a:rPr lang="zh-CN" altLang="en-US" dirty="0" smtClean="0">
                <a:solidFill>
                  <a:schemeClr val="bg1"/>
                </a:solidFill>
                <a:cs typeface="+mn-ea"/>
                <a:sym typeface="+mn-lt"/>
              </a:rPr>
              <a:t>人为胜者。他们从句容杀到汤山，向井敏明杀了</a:t>
            </a:r>
            <a:r>
              <a:rPr lang="en-US" altLang="zh-CN" dirty="0" smtClean="0">
                <a:solidFill>
                  <a:schemeClr val="bg1"/>
                </a:solidFill>
                <a:cs typeface="+mn-ea"/>
                <a:sym typeface="+mn-lt"/>
              </a:rPr>
              <a:t>89</a:t>
            </a:r>
            <a:r>
              <a:rPr lang="zh-CN" altLang="en-US" dirty="0" smtClean="0">
                <a:solidFill>
                  <a:schemeClr val="bg1"/>
                </a:solidFill>
                <a:cs typeface="+mn-ea"/>
                <a:sym typeface="+mn-lt"/>
              </a:rPr>
              <a:t>人，野田毅杀了</a:t>
            </a:r>
            <a:r>
              <a:rPr lang="en-US" altLang="zh-CN" dirty="0" smtClean="0">
                <a:solidFill>
                  <a:schemeClr val="bg1"/>
                </a:solidFill>
                <a:cs typeface="+mn-ea"/>
                <a:sym typeface="+mn-lt"/>
              </a:rPr>
              <a:t>78</a:t>
            </a:r>
            <a:r>
              <a:rPr lang="zh-CN" altLang="en-US" dirty="0" smtClean="0">
                <a:solidFill>
                  <a:schemeClr val="bg1"/>
                </a:solidFill>
                <a:cs typeface="+mn-ea"/>
                <a:sym typeface="+mn-lt"/>
              </a:rPr>
              <a:t>人，因皆未满</a:t>
            </a:r>
            <a:r>
              <a:rPr lang="en-US" altLang="zh-CN" dirty="0" smtClean="0">
                <a:solidFill>
                  <a:schemeClr val="bg1"/>
                </a:solidFill>
                <a:cs typeface="+mn-ea"/>
                <a:sym typeface="+mn-lt"/>
              </a:rPr>
              <a:t>100</a:t>
            </a:r>
            <a:r>
              <a:rPr lang="zh-CN" altLang="en-US" dirty="0" smtClean="0">
                <a:solidFill>
                  <a:schemeClr val="bg1"/>
                </a:solidFill>
                <a:cs typeface="+mn-ea"/>
                <a:sym typeface="+mn-lt"/>
              </a:rPr>
              <a:t>，“竞赛”继续进行。</a:t>
            </a:r>
            <a:r>
              <a:rPr lang="en-US" altLang="zh-CN" dirty="0" smtClean="0">
                <a:solidFill>
                  <a:schemeClr val="bg1"/>
                </a:solidFill>
                <a:cs typeface="+mn-ea"/>
                <a:sym typeface="+mn-lt"/>
              </a:rPr>
              <a:t>12</a:t>
            </a:r>
            <a:r>
              <a:rPr lang="zh-CN" altLang="en-US" dirty="0" smtClean="0">
                <a:solidFill>
                  <a:schemeClr val="bg1"/>
                </a:solidFill>
                <a:cs typeface="+mn-ea"/>
                <a:sym typeface="+mn-lt"/>
              </a:rPr>
              <a:t>月</a:t>
            </a:r>
            <a:r>
              <a:rPr lang="en-US" altLang="zh-CN" dirty="0" smtClean="0">
                <a:solidFill>
                  <a:schemeClr val="bg1"/>
                </a:solidFill>
                <a:cs typeface="+mn-ea"/>
                <a:sym typeface="+mn-lt"/>
              </a:rPr>
              <a:t>10</a:t>
            </a:r>
            <a:r>
              <a:rPr lang="zh-CN" altLang="en-US" dirty="0" smtClean="0">
                <a:solidFill>
                  <a:schemeClr val="bg1"/>
                </a:solidFill>
                <a:cs typeface="+mn-ea"/>
                <a:sym typeface="+mn-lt"/>
              </a:rPr>
              <a:t>日中午，两人在紫金山下相遇，彼此军刀已砍缺了口。野田谓杀了</a:t>
            </a:r>
            <a:r>
              <a:rPr lang="en-US" altLang="zh-CN" dirty="0" smtClean="0">
                <a:solidFill>
                  <a:schemeClr val="bg1"/>
                </a:solidFill>
                <a:cs typeface="+mn-ea"/>
                <a:sym typeface="+mn-lt"/>
              </a:rPr>
              <a:t>105</a:t>
            </a:r>
            <a:r>
              <a:rPr lang="zh-CN" altLang="en-US" dirty="0" smtClean="0">
                <a:solidFill>
                  <a:schemeClr val="bg1"/>
                </a:solidFill>
                <a:cs typeface="+mn-ea"/>
                <a:sym typeface="+mn-lt"/>
              </a:rPr>
              <a:t>人，向井谓杀了</a:t>
            </a:r>
            <a:r>
              <a:rPr lang="en-US" altLang="zh-CN" dirty="0" smtClean="0">
                <a:solidFill>
                  <a:schemeClr val="bg1"/>
                </a:solidFill>
                <a:cs typeface="+mn-ea"/>
                <a:sym typeface="+mn-lt"/>
              </a:rPr>
              <a:t>106</a:t>
            </a:r>
            <a:r>
              <a:rPr lang="zh-CN" altLang="en-US" dirty="0" smtClean="0">
                <a:solidFill>
                  <a:schemeClr val="bg1"/>
                </a:solidFill>
                <a:cs typeface="+mn-ea"/>
                <a:sym typeface="+mn-lt"/>
              </a:rPr>
              <a:t>人。又因确定不了是谁先达到杀</a:t>
            </a:r>
            <a:r>
              <a:rPr lang="en-US" altLang="zh-CN" dirty="0" smtClean="0">
                <a:solidFill>
                  <a:schemeClr val="bg1"/>
                </a:solidFill>
                <a:cs typeface="+mn-ea"/>
                <a:sym typeface="+mn-lt"/>
              </a:rPr>
              <a:t>100</a:t>
            </a:r>
            <a:r>
              <a:rPr lang="zh-CN" altLang="en-US" dirty="0" smtClean="0">
                <a:solidFill>
                  <a:schemeClr val="bg1"/>
                </a:solidFill>
                <a:cs typeface="+mn-ea"/>
                <a:sym typeface="+mn-lt"/>
              </a:rPr>
              <a:t>人之数，决定这次比赛不分胜负，重新比赛谁杀满</a:t>
            </a:r>
            <a:r>
              <a:rPr lang="en-US" altLang="zh-CN" dirty="0" smtClean="0">
                <a:solidFill>
                  <a:schemeClr val="bg1"/>
                </a:solidFill>
                <a:cs typeface="+mn-ea"/>
                <a:sym typeface="+mn-lt"/>
              </a:rPr>
              <a:t>150</a:t>
            </a:r>
            <a:r>
              <a:rPr lang="zh-CN" altLang="en-US" dirty="0" smtClean="0">
                <a:solidFill>
                  <a:schemeClr val="bg1"/>
                </a:solidFill>
                <a:cs typeface="+mn-ea"/>
                <a:sym typeface="+mn-lt"/>
              </a:rPr>
              <a:t>名中国人。这些暴行都一直在报纸上图文并茂连载，被称为“皇军的英雄”。日本投降后，这两个战犯终以在作战期间，共同连续屠杀俘虏及非战中人员“实为人类蟊贼，文明公敌”的罪名在南京执行枪决。</a:t>
            </a:r>
            <a:endParaRPr lang="zh-CN" altLang="en-US" dirty="0">
              <a:solidFill>
                <a:schemeClr val="bg1"/>
              </a:solidFill>
              <a:cs typeface="+mn-ea"/>
              <a:sym typeface="+mn-lt"/>
            </a:endParaRPr>
          </a:p>
        </p:txBody>
      </p:sp>
      <p:sp>
        <p:nvSpPr>
          <p:cNvPr id="9" name="矩形 8">
            <a:extLst>
              <a:ext uri="{FF2B5EF4-FFF2-40B4-BE49-F238E27FC236}">
                <a16:creationId xmlns:a16="http://schemas.microsoft.com/office/drawing/2014/main" id="{492C9CC2-599E-44EB-B8F9-B07D7668814C}"/>
              </a:ext>
            </a:extLst>
          </p:cNvPr>
          <p:cNvSpPr/>
          <p:nvPr/>
        </p:nvSpPr>
        <p:spPr>
          <a:xfrm>
            <a:off x="6301659" y="1641767"/>
            <a:ext cx="1943161" cy="523220"/>
          </a:xfrm>
          <a:prstGeom prst="rect">
            <a:avLst/>
          </a:prstGeom>
        </p:spPr>
        <p:txBody>
          <a:bodyPr vert="horz" wrap="none">
            <a:spAutoFit/>
          </a:bodyPr>
          <a:lstStyle/>
          <a:p>
            <a:r>
              <a:rPr lang="zh-CN" altLang="en-US" sz="2800" b="1" dirty="0">
                <a:solidFill>
                  <a:schemeClr val="bg1"/>
                </a:solidFill>
                <a:cs typeface="+mn-ea"/>
                <a:sym typeface="+mn-lt"/>
              </a:rPr>
              <a:t>杀 人 竞 赛</a:t>
            </a:r>
          </a:p>
        </p:txBody>
      </p:sp>
    </p:spTree>
    <p:extLst>
      <p:ext uri="{BB962C8B-B14F-4D97-AF65-F5344CB8AC3E}">
        <p14:creationId xmlns:p14="http://schemas.microsoft.com/office/powerpoint/2010/main" val="40055124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3750"/>
                            </p:stCondLst>
                            <p:childTnLst>
                              <p:par>
                                <p:cTn id="26" presetID="14"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4250"/>
                            </p:stCondLst>
                            <p:childTnLst>
                              <p:par>
                                <p:cTn id="30" presetID="22" presetClass="entr" presetSubtype="8" fill="hold" grpId="0"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par>
                          <p:cTn id="33" fill="hold">
                            <p:stCondLst>
                              <p:cond delay="21600"/>
                            </p:stCondLst>
                            <p:childTnLst>
                              <p:par>
                                <p:cTn id="34" presetID="14" presetClass="entr" presetSubtype="1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randombar(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7" descr="34">
            <a:extLst>
              <a:ext uri="{FF2B5EF4-FFF2-40B4-BE49-F238E27FC236}">
                <a16:creationId xmlns:a16="http://schemas.microsoft.com/office/drawing/2014/main" id="{1F2D8F73-BDA4-4DA3-926F-70772741FB38}"/>
              </a:ext>
            </a:extLst>
          </p:cNvPr>
          <p:cNvPicPr>
            <a:picLocks noChangeAspect="1"/>
          </p:cNvPicPr>
          <p:nvPr/>
        </p:nvPicPr>
        <p:blipFill>
          <a:blip r:embed="rId6"/>
          <a:srcRect/>
          <a:stretch>
            <a:fillRect/>
          </a:stretch>
        </p:blipFill>
        <p:spPr>
          <a:xfrm>
            <a:off x="2625656" y="1568991"/>
            <a:ext cx="2299579" cy="1544748"/>
          </a:xfrm>
          <a:prstGeom prst="rect">
            <a:avLst/>
          </a:prstGeom>
          <a:noFill/>
          <a:ln>
            <a:noFill/>
          </a:ln>
        </p:spPr>
      </p:pic>
      <p:pic>
        <p:nvPicPr>
          <p:cNvPr id="7" name="Picture 10" descr="33">
            <a:extLst>
              <a:ext uri="{FF2B5EF4-FFF2-40B4-BE49-F238E27FC236}">
                <a16:creationId xmlns:a16="http://schemas.microsoft.com/office/drawing/2014/main" id="{9E59C1B3-590D-46E3-BFF7-BBE82859F649}"/>
              </a:ext>
            </a:extLst>
          </p:cNvPr>
          <p:cNvPicPr>
            <a:picLocks noChangeAspect="1"/>
          </p:cNvPicPr>
          <p:nvPr/>
        </p:nvPicPr>
        <p:blipFill>
          <a:blip r:embed="rId7"/>
          <a:stretch>
            <a:fillRect/>
          </a:stretch>
        </p:blipFill>
        <p:spPr>
          <a:xfrm>
            <a:off x="2380865" y="3475299"/>
            <a:ext cx="2789160" cy="2092566"/>
          </a:xfrm>
          <a:prstGeom prst="rect">
            <a:avLst/>
          </a:prstGeom>
          <a:noFill/>
          <a:ln>
            <a:noFill/>
          </a:ln>
        </p:spPr>
      </p:pic>
      <p:sp>
        <p:nvSpPr>
          <p:cNvPr id="8" name="Rectangle 16">
            <a:extLst>
              <a:ext uri="{FF2B5EF4-FFF2-40B4-BE49-F238E27FC236}">
                <a16:creationId xmlns:a16="http://schemas.microsoft.com/office/drawing/2014/main" id="{E1B547C1-4712-483A-9BAC-AC539744FEDD}"/>
              </a:ext>
            </a:extLst>
          </p:cNvPr>
          <p:cNvSpPr>
            <a:spLocks noGrp="1"/>
          </p:cNvSpPr>
          <p:nvPr/>
        </p:nvSpPr>
        <p:spPr>
          <a:xfrm>
            <a:off x="5851210" y="2122557"/>
            <a:ext cx="4166886" cy="29615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9" name="矩形 8"/>
          <p:cNvSpPr/>
          <p:nvPr/>
        </p:nvSpPr>
        <p:spPr>
          <a:xfrm>
            <a:off x="6096000" y="2981781"/>
            <a:ext cx="3750198" cy="1323439"/>
          </a:xfrm>
          <a:prstGeom prst="rect">
            <a:avLst/>
          </a:prstGeom>
        </p:spPr>
        <p:txBody>
          <a:bodyPr wrap="square">
            <a:spAutoFit/>
          </a:bodyPr>
          <a:lstStyle/>
          <a:p>
            <a:r>
              <a:rPr lang="en-US" altLang="zh-CN" sz="2000" dirty="0" smtClean="0">
                <a:solidFill>
                  <a:schemeClr val="bg1"/>
                </a:solidFill>
                <a:cs typeface="+mn-ea"/>
                <a:sym typeface="+mn-lt"/>
              </a:rPr>
              <a:t>1937</a:t>
            </a:r>
            <a:r>
              <a:rPr lang="zh-CN" altLang="en-US" sz="2000" dirty="0" smtClean="0">
                <a:solidFill>
                  <a:schemeClr val="bg1"/>
                </a:solidFill>
                <a:cs typeface="+mn-ea"/>
                <a:sym typeface="+mn-lt"/>
              </a:rPr>
              <a:t>年</a:t>
            </a:r>
            <a:r>
              <a:rPr lang="en-US" altLang="zh-CN" sz="2000" dirty="0" smtClean="0">
                <a:solidFill>
                  <a:schemeClr val="bg1"/>
                </a:solidFill>
                <a:cs typeface="+mn-ea"/>
                <a:sym typeface="+mn-lt"/>
              </a:rPr>
              <a:t>12</a:t>
            </a:r>
            <a:r>
              <a:rPr lang="zh-CN" altLang="en-US" sz="2000" dirty="0" smtClean="0">
                <a:solidFill>
                  <a:schemeClr val="bg1"/>
                </a:solidFill>
                <a:cs typeface="+mn-ea"/>
                <a:sym typeface="+mn-lt"/>
              </a:rPr>
              <a:t>月，</a:t>
            </a:r>
            <a:r>
              <a:rPr lang="en-US" altLang="zh-CN" sz="2000" dirty="0" smtClean="0">
                <a:solidFill>
                  <a:schemeClr val="bg1"/>
                </a:solidFill>
                <a:cs typeface="+mn-ea"/>
                <a:sym typeface="+mn-lt"/>
              </a:rPr>
              <a:t>《</a:t>
            </a:r>
            <a:r>
              <a:rPr lang="zh-CN" altLang="en-US" sz="2000" dirty="0" smtClean="0">
                <a:solidFill>
                  <a:schemeClr val="bg1"/>
                </a:solidFill>
                <a:cs typeface="+mn-ea"/>
                <a:sym typeface="+mn-lt"/>
              </a:rPr>
              <a:t>东京日日新闻</a:t>
            </a:r>
            <a:r>
              <a:rPr lang="en-US" altLang="zh-CN" sz="2000" dirty="0" smtClean="0">
                <a:solidFill>
                  <a:schemeClr val="bg1"/>
                </a:solidFill>
                <a:cs typeface="+mn-ea"/>
                <a:sym typeface="+mn-lt"/>
              </a:rPr>
              <a:t>》</a:t>
            </a:r>
            <a:r>
              <a:rPr lang="zh-CN" altLang="en-US" sz="2000" dirty="0" smtClean="0">
                <a:solidFill>
                  <a:schemeClr val="bg1"/>
                </a:solidFill>
                <a:cs typeface="+mn-ea"/>
                <a:sym typeface="+mn-lt"/>
              </a:rPr>
              <a:t>报道了日军“片桐部队”的向井敏明、野田岩两名军官在南京紫金山一带进行杀人比赛的消息。</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405827880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42" presetClass="entr" presetSubtype="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14"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par>
                          <p:cTn id="34" fill="hold">
                            <p:stCondLst>
                              <p:cond delay="4750"/>
                            </p:stCondLst>
                            <p:childTnLst>
                              <p:par>
                                <p:cTn id="35" presetID="22" presetClass="entr" presetSubtype="8" fill="hold" grpId="0" nodeType="afterEffect">
                                  <p:stCondLst>
                                    <p:cond delay="0"/>
                                  </p:stCondLst>
                                  <p:iterate type="lt">
                                    <p:tmPct val="10000"/>
                                  </p:iterate>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animBg="1"/>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3961" y="1751681"/>
            <a:ext cx="4642413" cy="2785448"/>
          </a:xfrm>
          <a:prstGeom prst="rect">
            <a:avLst/>
          </a:prstGeom>
        </p:spPr>
      </p:pic>
      <p:sp>
        <p:nvSpPr>
          <p:cNvPr id="7" name="Text Box 4">
            <a:extLst>
              <a:ext uri="{FF2B5EF4-FFF2-40B4-BE49-F238E27FC236}">
                <a16:creationId xmlns:a16="http://schemas.microsoft.com/office/drawing/2014/main" id="{510452D3-D462-4C68-8177-D3293E98504A}"/>
              </a:ext>
            </a:extLst>
          </p:cNvPr>
          <p:cNvSpPr txBox="1"/>
          <p:nvPr/>
        </p:nvSpPr>
        <p:spPr>
          <a:xfrm>
            <a:off x="6096000" y="2354175"/>
            <a:ext cx="4946374" cy="2613023"/>
          </a:xfrm>
          <a:prstGeom prst="rect">
            <a:avLst/>
          </a:prstGeom>
          <a:noFill/>
          <a:ln w="9525">
            <a:noFill/>
          </a:ln>
        </p:spPr>
        <p:txBody>
          <a:bodyPr wrap="square">
            <a:spAutoFit/>
          </a:bodyPr>
          <a:lstStyle/>
          <a:p>
            <a:pPr algn="ctr" eaLnBrk="1" hangingPunct="1">
              <a:lnSpc>
                <a:spcPct val="130000"/>
              </a:lnSpc>
            </a:pPr>
            <a:r>
              <a:rPr sz="1400" dirty="0">
                <a:cs typeface="+mn-ea"/>
                <a:sym typeface="+mn-lt"/>
              </a:rPr>
              <a:t>南京沦陷前，日军曾在上海、苏州、嘉兴、杭州、绍兴、无锡、常州等地屠杀平民。有日本部分历史学家曾经怀疑中方声称的三十万被杀平民，实际上包括了这批南京以外被杀的华东人口。而中国历史学家认为若华东地区被杀人口也计算在内的话，总数可能高达一百万人。</a:t>
            </a:r>
          </a:p>
          <a:p>
            <a:pPr algn="ctr" eaLnBrk="1" hangingPunct="1">
              <a:lnSpc>
                <a:spcPct val="130000"/>
              </a:lnSpc>
            </a:pPr>
            <a:r>
              <a:rPr sz="1400" dirty="0">
                <a:cs typeface="+mn-ea"/>
                <a:sym typeface="+mn-lt"/>
              </a:rPr>
              <a:t>根据孙宅巍（江苏省社会科学院研究员）、高兴祖（南京大学教授）的研究认为死亡30万人以上。</a:t>
            </a:r>
          </a:p>
          <a:p>
            <a:pPr algn="ctr" eaLnBrk="1" hangingPunct="1">
              <a:lnSpc>
                <a:spcPct val="130000"/>
              </a:lnSpc>
            </a:pPr>
            <a:r>
              <a:rPr sz="1400" dirty="0" err="1">
                <a:cs typeface="+mn-ea"/>
                <a:sym typeface="+mn-lt"/>
              </a:rPr>
              <a:t>广田弘毅在致日驻美国大使馆电中承认日军在南京等地用血腥手段使</a:t>
            </a:r>
            <a:endParaRPr sz="1400" dirty="0">
              <a:cs typeface="+mn-ea"/>
              <a:sym typeface="+mn-lt"/>
            </a:endParaRPr>
          </a:p>
        </p:txBody>
      </p:sp>
      <p:sp>
        <p:nvSpPr>
          <p:cNvPr id="8" name="矩形 7">
            <a:extLst>
              <a:ext uri="{FF2B5EF4-FFF2-40B4-BE49-F238E27FC236}">
                <a16:creationId xmlns:a16="http://schemas.microsoft.com/office/drawing/2014/main" id="{16B7BCEE-6F4E-48AA-A0BD-A164841601B4}"/>
              </a:ext>
            </a:extLst>
          </p:cNvPr>
          <p:cNvSpPr/>
          <p:nvPr/>
        </p:nvSpPr>
        <p:spPr>
          <a:xfrm>
            <a:off x="2379567" y="5196254"/>
            <a:ext cx="7661502" cy="584775"/>
          </a:xfrm>
          <a:prstGeom prst="rect">
            <a:avLst/>
          </a:prstGeom>
        </p:spPr>
        <p:txBody>
          <a:bodyPr wrap="square">
            <a:spAutoFit/>
          </a:bodyPr>
          <a:lstStyle/>
          <a:p>
            <a:pPr lvl="0" algn="dist">
              <a:spcBef>
                <a:spcPct val="50000"/>
              </a:spcBef>
            </a:pPr>
            <a:r>
              <a:rPr lang="zh-CN" altLang="en-US" sz="3200" b="1" dirty="0">
                <a:solidFill>
                  <a:srgbClr val="C00000"/>
                </a:solidFill>
                <a:cs typeface="+mn-ea"/>
                <a:sym typeface="+mn-lt"/>
              </a:rPr>
              <a:t>不少于</a:t>
            </a:r>
            <a:r>
              <a:rPr lang="en-US" altLang="zh-CN" sz="3200" b="1" dirty="0">
                <a:solidFill>
                  <a:srgbClr val="C00000"/>
                </a:solidFill>
                <a:cs typeface="+mn-ea"/>
                <a:sym typeface="+mn-lt"/>
              </a:rPr>
              <a:t>30</a:t>
            </a:r>
            <a:r>
              <a:rPr lang="zh-CN" altLang="en-US" sz="3200" b="1" dirty="0">
                <a:solidFill>
                  <a:srgbClr val="C00000"/>
                </a:solidFill>
                <a:cs typeface="+mn-ea"/>
                <a:sym typeface="+mn-lt"/>
              </a:rPr>
              <a:t>万的中国平民遭杀戮</a:t>
            </a:r>
          </a:p>
        </p:txBody>
      </p:sp>
    </p:spTree>
    <p:extLst>
      <p:ext uri="{BB962C8B-B14F-4D97-AF65-F5344CB8AC3E}">
        <p14:creationId xmlns:p14="http://schemas.microsoft.com/office/powerpoint/2010/main" val="291401872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4"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par>
                          <p:cTn id="23" fill="hold">
                            <p:stCondLst>
                              <p:cond delay="3750"/>
                            </p:stCondLst>
                            <p:childTnLst>
                              <p:par>
                                <p:cTn id="24" presetID="42" presetClass="entr" presetSubtype="0" fill="hold" nodeType="after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fade">
                                      <p:cBhvr>
                                        <p:cTn id="31" dur="1000"/>
                                        <p:tgtEl>
                                          <p:spTgt spid="7">
                                            <p:txEl>
                                              <p:pRg st="1" end="1"/>
                                            </p:txEl>
                                          </p:spTgt>
                                        </p:tgtEl>
                                      </p:cBhvr>
                                    </p:animEffect>
                                    <p:anim calcmode="lin" valueType="num">
                                      <p:cBhvr>
                                        <p:cTn id="3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fade">
                                      <p:cBhvr>
                                        <p:cTn id="36" dur="1000"/>
                                        <p:tgtEl>
                                          <p:spTgt spid="7">
                                            <p:txEl>
                                              <p:pRg st="2" end="2"/>
                                            </p:txEl>
                                          </p:spTgt>
                                        </p:tgtEl>
                                      </p:cBhvr>
                                    </p:animEffect>
                                    <p:anim calcmode="lin" valueType="num">
                                      <p:cBhvr>
                                        <p:cTn id="3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39" fill="hold">
                            <p:stCondLst>
                              <p:cond delay="4750"/>
                            </p:stCondLst>
                            <p:childTnLst>
                              <p:par>
                                <p:cTn id="40" presetID="53" presetClass="entr" presetSubtype="16" fill="hold" grpId="0" nodeType="afterEffect">
                                  <p:stCondLst>
                                    <p:cond delay="0"/>
                                  </p:stCondLst>
                                  <p:iterate type="lt">
                                    <p:tmPct val="10000"/>
                                  </p:iterate>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16">
            <a:extLst>
              <a:ext uri="{FF2B5EF4-FFF2-40B4-BE49-F238E27FC236}">
                <a16:creationId xmlns:a16="http://schemas.microsoft.com/office/drawing/2014/main" id="{E1B547C1-4712-483A-9BAC-AC539744FEDD}"/>
              </a:ext>
            </a:extLst>
          </p:cNvPr>
          <p:cNvSpPr>
            <a:spLocks noGrp="1"/>
          </p:cNvSpPr>
          <p:nvPr/>
        </p:nvSpPr>
        <p:spPr>
          <a:xfrm>
            <a:off x="1042660" y="1577099"/>
            <a:ext cx="4709957" cy="2638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9" name="Rectangle 16">
            <a:extLst>
              <a:ext uri="{FF2B5EF4-FFF2-40B4-BE49-F238E27FC236}">
                <a16:creationId xmlns:a16="http://schemas.microsoft.com/office/drawing/2014/main" id="{E1B547C1-4712-483A-9BAC-AC539744FEDD}"/>
              </a:ext>
            </a:extLst>
          </p:cNvPr>
          <p:cNvSpPr>
            <a:spLocks noGrp="1"/>
          </p:cNvSpPr>
          <p:nvPr/>
        </p:nvSpPr>
        <p:spPr>
          <a:xfrm>
            <a:off x="6261383" y="1577099"/>
            <a:ext cx="4709957" cy="2638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sp>
        <p:nvSpPr>
          <p:cNvPr id="6" name="Text Box 4">
            <a:extLst>
              <a:ext uri="{FF2B5EF4-FFF2-40B4-BE49-F238E27FC236}">
                <a16:creationId xmlns:a16="http://schemas.microsoft.com/office/drawing/2014/main" id="{AB31083F-C475-4572-873E-EA5B6483A3A9}"/>
              </a:ext>
            </a:extLst>
          </p:cNvPr>
          <p:cNvSpPr txBox="1"/>
          <p:nvPr/>
        </p:nvSpPr>
        <p:spPr>
          <a:xfrm>
            <a:off x="1158406" y="1977814"/>
            <a:ext cx="4478463" cy="2031325"/>
          </a:xfrm>
          <a:prstGeom prst="rect">
            <a:avLst/>
          </a:prstGeom>
          <a:noFill/>
          <a:ln w="9525">
            <a:noFill/>
          </a:ln>
        </p:spPr>
        <p:txBody>
          <a:bodyPr wrap="square">
            <a:spAutoFit/>
          </a:bodyPr>
          <a:lstStyle/>
          <a:p>
            <a:pPr eaLnBrk="1" hangingPunct="1">
              <a:lnSpc>
                <a:spcPct val="150000"/>
              </a:lnSpc>
              <a:spcBef>
                <a:spcPct val="50000"/>
              </a:spcBef>
            </a:pPr>
            <a:r>
              <a:rPr sz="1200" dirty="0">
                <a:solidFill>
                  <a:schemeClr val="bg1"/>
                </a:solidFill>
                <a:cs typeface="+mn-ea"/>
                <a:sym typeface="+mn-lt"/>
              </a:rPr>
              <a:t>据统计，国际红十字会在南京城内外掩埋尸体总计43,121具，南京红十字会收埋22,371具，慈善机构崇善堂收埋112,267具，慈善机构同善堂共埋尸7,000余具，鸡鹅巷清真寺王寿仁以“南京回教公会掩埋队”名义掩埋回族尸体400余具。仅此5个慈善团体收埋尸体就达18.5万余具。另有中国平民芮芳缘、张鸿儒组织难民30余人掩埋尸体7,000余具；湖南木商盛世征雇工，收埋上新河地区死难者遗体28,730具。</a:t>
            </a:r>
          </a:p>
        </p:txBody>
      </p:sp>
      <p:sp>
        <p:nvSpPr>
          <p:cNvPr id="7" name="矩形 6">
            <a:extLst>
              <a:ext uri="{FF2B5EF4-FFF2-40B4-BE49-F238E27FC236}">
                <a16:creationId xmlns:a16="http://schemas.microsoft.com/office/drawing/2014/main" id="{3023EDC4-5F7A-45C7-A630-CCB9D6FF45AF}"/>
              </a:ext>
            </a:extLst>
          </p:cNvPr>
          <p:cNvSpPr/>
          <p:nvPr/>
        </p:nvSpPr>
        <p:spPr>
          <a:xfrm>
            <a:off x="6644599" y="2157545"/>
            <a:ext cx="4105154" cy="1477328"/>
          </a:xfrm>
          <a:prstGeom prst="rect">
            <a:avLst/>
          </a:prstGeom>
          <a:noFill/>
        </p:spPr>
        <p:txBody>
          <a:bodyPr wrap="square">
            <a:spAutoFit/>
          </a:bodyPr>
          <a:lstStyle/>
          <a:p>
            <a:pPr algn="just">
              <a:lnSpc>
                <a:spcPct val="150000"/>
              </a:lnSpc>
              <a:spcBef>
                <a:spcPct val="50000"/>
              </a:spcBef>
            </a:pPr>
            <a:r>
              <a:rPr lang="zh-CN" altLang="en-US" sz="1200" dirty="0">
                <a:solidFill>
                  <a:schemeClr val="bg1"/>
                </a:solidFill>
                <a:cs typeface="+mn-ea"/>
                <a:sym typeface="+mn-lt"/>
              </a:rPr>
              <a:t>此外，日军支持的傀儡政权对尸体也进行了掩埋。如伪下关区公所在下关、三汊河一带收埋尸体</a:t>
            </a:r>
            <a:r>
              <a:rPr lang="en-US" altLang="zh-CN" sz="1200" dirty="0">
                <a:solidFill>
                  <a:schemeClr val="bg1"/>
                </a:solidFill>
                <a:cs typeface="+mn-ea"/>
                <a:sym typeface="+mn-lt"/>
              </a:rPr>
              <a:t>3240</a:t>
            </a:r>
            <a:r>
              <a:rPr lang="zh-CN" altLang="en-US" sz="1200" dirty="0">
                <a:solidFill>
                  <a:schemeClr val="bg1"/>
                </a:solidFill>
                <a:cs typeface="+mn-ea"/>
                <a:sym typeface="+mn-lt"/>
              </a:rPr>
              <a:t>具</a:t>
            </a:r>
            <a:r>
              <a:rPr lang="zh-CN" altLang="en-US" sz="1200" dirty="0" smtClean="0">
                <a:solidFill>
                  <a:schemeClr val="bg1"/>
                </a:solidFill>
                <a:cs typeface="+mn-ea"/>
                <a:sym typeface="+mn-lt"/>
              </a:rPr>
              <a:t>；优品区公所</a:t>
            </a:r>
            <a:r>
              <a:rPr lang="zh-CN" altLang="en-US" sz="1200" dirty="0">
                <a:solidFill>
                  <a:schemeClr val="bg1"/>
                </a:solidFill>
                <a:cs typeface="+mn-ea"/>
                <a:sym typeface="+mn-lt"/>
              </a:rPr>
              <a:t>在城东南一带收埋尸体</a:t>
            </a:r>
            <a:r>
              <a:rPr lang="en-US" altLang="zh-CN" sz="1200" dirty="0">
                <a:solidFill>
                  <a:schemeClr val="bg1"/>
                </a:solidFill>
                <a:cs typeface="+mn-ea"/>
                <a:sym typeface="+mn-lt"/>
              </a:rPr>
              <a:t>1,233</a:t>
            </a:r>
            <a:r>
              <a:rPr lang="zh-CN" altLang="en-US" sz="1200" dirty="0">
                <a:solidFill>
                  <a:schemeClr val="bg1"/>
                </a:solidFill>
                <a:cs typeface="+mn-ea"/>
                <a:sym typeface="+mn-lt"/>
              </a:rPr>
              <a:t>具；南京市政公署命伪卫生局于</a:t>
            </a:r>
            <a:r>
              <a:rPr lang="en-US" altLang="zh-CN" sz="1200" dirty="0">
                <a:solidFill>
                  <a:schemeClr val="bg1"/>
                </a:solidFill>
                <a:cs typeface="+mn-ea"/>
                <a:sym typeface="+mn-lt"/>
              </a:rPr>
              <a:t>1939</a:t>
            </a:r>
            <a:r>
              <a:rPr lang="zh-CN" altLang="en-US" sz="1200" dirty="0">
                <a:solidFill>
                  <a:schemeClr val="bg1"/>
                </a:solidFill>
                <a:cs typeface="+mn-ea"/>
                <a:sym typeface="+mn-lt"/>
              </a:rPr>
              <a:t>年</a:t>
            </a:r>
            <a:r>
              <a:rPr lang="en-US" altLang="zh-CN" sz="1200" dirty="0">
                <a:solidFill>
                  <a:schemeClr val="bg1"/>
                </a:solidFill>
                <a:cs typeface="+mn-ea"/>
                <a:sym typeface="+mn-lt"/>
              </a:rPr>
              <a:t>1</a:t>
            </a:r>
            <a:r>
              <a:rPr lang="zh-CN" altLang="en-US" sz="1200" dirty="0">
                <a:solidFill>
                  <a:schemeClr val="bg1"/>
                </a:solidFill>
                <a:cs typeface="+mn-ea"/>
                <a:sym typeface="+mn-lt"/>
              </a:rPr>
              <a:t>月收集中山门外灵谷寺一带遗骨</a:t>
            </a:r>
            <a:r>
              <a:rPr lang="en-US" altLang="zh-CN" sz="1200" dirty="0">
                <a:solidFill>
                  <a:schemeClr val="bg1"/>
                </a:solidFill>
                <a:cs typeface="+mn-ea"/>
                <a:sym typeface="+mn-lt"/>
              </a:rPr>
              <a:t>3,000</a:t>
            </a:r>
            <a:r>
              <a:rPr lang="zh-CN" altLang="en-US" sz="1200" dirty="0">
                <a:solidFill>
                  <a:schemeClr val="bg1"/>
                </a:solidFill>
                <a:cs typeface="+mn-ea"/>
                <a:sym typeface="+mn-lt"/>
              </a:rPr>
              <a:t>具，葬于灵谷寺之东，立“无主孤魂碑”记录埋尸经过。</a:t>
            </a:r>
          </a:p>
        </p:txBody>
      </p:sp>
      <p:pic>
        <p:nvPicPr>
          <p:cNvPr id="3" name="图片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194338" y="3778271"/>
            <a:ext cx="7348049" cy="2835965"/>
          </a:xfrm>
          <a:prstGeom prst="rect">
            <a:avLst/>
          </a:prstGeom>
        </p:spPr>
      </p:pic>
    </p:spTree>
    <p:extLst>
      <p:ext uri="{BB962C8B-B14F-4D97-AF65-F5344CB8AC3E}">
        <p14:creationId xmlns:p14="http://schemas.microsoft.com/office/powerpoint/2010/main" val="418853067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4" presetClass="entr" presetSubtype="1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par>
                          <p:cTn id="23" fill="hold">
                            <p:stCondLst>
                              <p:cond delay="3750"/>
                            </p:stCondLst>
                            <p:childTnLst>
                              <p:par>
                                <p:cTn id="24" presetID="14" presetClass="entr" presetSubtype="1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randombar(horizontal)">
                                      <p:cBhvr>
                                        <p:cTn id="26" dur="500"/>
                                        <p:tgtEl>
                                          <p:spTgt spid="9"/>
                                        </p:tgtEl>
                                      </p:cBhvr>
                                    </p:animEffect>
                                  </p:childTnLst>
                                </p:cTn>
                              </p:par>
                            </p:childTnLst>
                          </p:cTn>
                        </p:par>
                        <p:par>
                          <p:cTn id="27" fill="hold">
                            <p:stCondLst>
                              <p:cond delay="4250"/>
                            </p:stCondLst>
                            <p:childTnLst>
                              <p:par>
                                <p:cTn id="28" presetID="53" presetClass="entr" presetSubtype="16" fill="hold" grpId="0" nodeType="afterEffect">
                                  <p:stCondLst>
                                    <p:cond delay="0"/>
                                  </p:stCondLst>
                                  <p:iterate type="lt">
                                    <p:tmPct val="10000"/>
                                  </p:iterate>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14800"/>
                            </p:stCondLst>
                            <p:childTnLst>
                              <p:par>
                                <p:cTn id="34" presetID="31" presetClass="entr" presetSubtype="0" fill="hold" grpId="0" nodeType="afterEffect">
                                  <p:stCondLst>
                                    <p:cond delay="0"/>
                                  </p:stCondLst>
                                  <p:iterate type="lt">
                                    <p:tmPct val="5000"/>
                                  </p:iterate>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par>
                          <p:cTn id="40" fill="hold">
                            <p:stCondLst>
                              <p:cond delay="2235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圆角矩形 15"/>
          <p:cNvSpPr/>
          <p:nvPr/>
        </p:nvSpPr>
        <p:spPr>
          <a:xfrm>
            <a:off x="5781102" y="2066281"/>
            <a:ext cx="5604520" cy="648072"/>
          </a:xfrm>
          <a:prstGeom prst="roundRect">
            <a:avLst>
              <a:gd name="adj" fmla="val 1610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dirty="0">
              <a:solidFill>
                <a:sysClr val="windowText" lastClr="000000"/>
              </a:solidFill>
              <a:cs typeface="+mn-ea"/>
              <a:sym typeface="+mn-lt"/>
            </a:endParaRPr>
          </a:p>
        </p:txBody>
      </p:sp>
      <p:sp>
        <p:nvSpPr>
          <p:cNvPr id="17" name="圆角矩形 16"/>
          <p:cNvSpPr/>
          <p:nvPr/>
        </p:nvSpPr>
        <p:spPr>
          <a:xfrm>
            <a:off x="5768998" y="2978721"/>
            <a:ext cx="5604520" cy="648072"/>
          </a:xfrm>
          <a:prstGeom prst="roundRect">
            <a:avLst>
              <a:gd name="adj" fmla="val 1610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dirty="0">
              <a:solidFill>
                <a:sysClr val="windowText" lastClr="000000"/>
              </a:solidFill>
              <a:cs typeface="+mn-ea"/>
              <a:sym typeface="+mn-lt"/>
            </a:endParaRPr>
          </a:p>
        </p:txBody>
      </p:sp>
      <p:sp>
        <p:nvSpPr>
          <p:cNvPr id="8" name="圆角矩形 7"/>
          <p:cNvSpPr/>
          <p:nvPr/>
        </p:nvSpPr>
        <p:spPr>
          <a:xfrm>
            <a:off x="3198025" y="2030495"/>
            <a:ext cx="1858094" cy="648072"/>
          </a:xfrm>
          <a:prstGeom prst="roundRect">
            <a:avLst>
              <a:gd name="adj" fmla="val 16109"/>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cs typeface="+mn-ea"/>
                <a:sym typeface="+mn-lt"/>
              </a:rPr>
              <a:t>优品部分</a:t>
            </a:r>
            <a:endParaRPr lang="zh-CN" altLang="en-US" sz="2400" b="1" dirty="0">
              <a:cs typeface="+mn-ea"/>
              <a:sym typeface="+mn-lt"/>
            </a:endParaRPr>
          </a:p>
        </p:txBody>
      </p:sp>
      <p:sp>
        <p:nvSpPr>
          <p:cNvPr id="9" name="矩形 8"/>
          <p:cNvSpPr/>
          <p:nvPr/>
        </p:nvSpPr>
        <p:spPr>
          <a:xfrm>
            <a:off x="6632265" y="2159484"/>
            <a:ext cx="1723549" cy="461665"/>
          </a:xfrm>
          <a:prstGeom prst="rect">
            <a:avLst/>
          </a:prstGeom>
        </p:spPr>
        <p:txBody>
          <a:bodyPr wrap="none">
            <a:spAutoFit/>
          </a:bodyPr>
          <a:lstStyle/>
          <a:p>
            <a:pPr eaLnBrk="0" fontAlgn="base" hangingPunct="0">
              <a:spcBef>
                <a:spcPct val="0"/>
              </a:spcBef>
              <a:spcAft>
                <a:spcPct val="0"/>
              </a:spcAft>
            </a:pPr>
            <a:r>
              <a:rPr lang="zh-CN" altLang="en-US" sz="2400" b="1" dirty="0">
                <a:ln cmpd="sng">
                  <a:noFill/>
                  <a:prstDash val="solid"/>
                </a:ln>
                <a:solidFill>
                  <a:schemeClr val="bg1"/>
                </a:solidFill>
                <a:cs typeface="+mn-ea"/>
                <a:sym typeface="+mn-lt"/>
              </a:rPr>
              <a:t>公祭</a:t>
            </a:r>
            <a:r>
              <a:rPr lang="zh-CN" altLang="en-US" sz="2400" b="1" dirty="0" smtClean="0">
                <a:ln cmpd="sng">
                  <a:noFill/>
                  <a:prstDash val="solid"/>
                </a:ln>
                <a:solidFill>
                  <a:schemeClr val="bg1"/>
                </a:solidFill>
                <a:cs typeface="+mn-ea"/>
                <a:sym typeface="+mn-lt"/>
              </a:rPr>
              <a:t>日释义</a:t>
            </a:r>
            <a:endParaRPr lang="zh-CN" altLang="en-US" sz="2400" b="1" dirty="0">
              <a:ln cmpd="sng">
                <a:noFill/>
                <a:prstDash val="solid"/>
              </a:ln>
              <a:solidFill>
                <a:schemeClr val="bg1"/>
              </a:solidFill>
              <a:cs typeface="+mn-ea"/>
              <a:sym typeface="+mn-lt"/>
            </a:endParaRPr>
          </a:p>
        </p:txBody>
      </p:sp>
      <p:sp>
        <p:nvSpPr>
          <p:cNvPr id="10" name="圆角矩形 9"/>
          <p:cNvSpPr/>
          <p:nvPr/>
        </p:nvSpPr>
        <p:spPr>
          <a:xfrm>
            <a:off x="3233843" y="2966599"/>
            <a:ext cx="1858094" cy="648072"/>
          </a:xfrm>
          <a:prstGeom prst="roundRect">
            <a:avLst>
              <a:gd name="adj" fmla="val 16109"/>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第二部分</a:t>
            </a:r>
          </a:p>
        </p:txBody>
      </p:sp>
      <p:sp>
        <p:nvSpPr>
          <p:cNvPr id="11" name="矩形 10"/>
          <p:cNvSpPr/>
          <p:nvPr/>
        </p:nvSpPr>
        <p:spPr>
          <a:xfrm>
            <a:off x="6632265" y="3074886"/>
            <a:ext cx="1415772" cy="461665"/>
          </a:xfrm>
          <a:prstGeom prst="rect">
            <a:avLst/>
          </a:prstGeom>
        </p:spPr>
        <p:txBody>
          <a:bodyPr wrap="none">
            <a:spAutoFit/>
          </a:bodyPr>
          <a:lstStyle/>
          <a:p>
            <a:pPr eaLnBrk="0" fontAlgn="base" hangingPunct="0">
              <a:spcBef>
                <a:spcPct val="0"/>
              </a:spcBef>
              <a:spcAft>
                <a:spcPct val="0"/>
              </a:spcAft>
            </a:pPr>
            <a:r>
              <a:rPr lang="zh-CN" altLang="en-US" sz="2400" b="1" dirty="0" smtClean="0">
                <a:ln cmpd="sng">
                  <a:noFill/>
                  <a:prstDash val="solid"/>
                </a:ln>
                <a:solidFill>
                  <a:schemeClr val="bg1"/>
                </a:solidFill>
                <a:cs typeface="+mn-ea"/>
                <a:sym typeface="+mn-lt"/>
              </a:rPr>
              <a:t>血泪历史</a:t>
            </a:r>
            <a:endParaRPr lang="zh-CN" altLang="en-US" sz="2400" b="1" dirty="0">
              <a:ln cmpd="sng">
                <a:noFill/>
                <a:prstDash val="solid"/>
              </a:ln>
              <a:solidFill>
                <a:schemeClr val="bg1"/>
              </a:solidFill>
              <a:cs typeface="+mn-ea"/>
              <a:sym typeface="+mn-lt"/>
            </a:endParaRPr>
          </a:p>
        </p:txBody>
      </p:sp>
      <p:sp>
        <p:nvSpPr>
          <p:cNvPr id="20" name="矩形 19"/>
          <p:cNvSpPr/>
          <p:nvPr/>
        </p:nvSpPr>
        <p:spPr>
          <a:xfrm>
            <a:off x="1230749" y="558365"/>
            <a:ext cx="2317301" cy="923330"/>
          </a:xfrm>
          <a:prstGeom prst="rect">
            <a:avLst/>
          </a:prstGeom>
        </p:spPr>
        <p:txBody>
          <a:bodyPr vert="horz" wrap="square">
            <a:spAutoFit/>
          </a:bodyPr>
          <a:lstStyle/>
          <a:p>
            <a:r>
              <a:rPr lang="zh-CN" altLang="en-US" sz="5400" b="1" dirty="0" smtClean="0">
                <a:solidFill>
                  <a:srgbClr val="C00000"/>
                </a:solidFill>
                <a:cs typeface="+mn-ea"/>
                <a:sym typeface="+mn-lt"/>
              </a:rPr>
              <a:t>目 录</a:t>
            </a:r>
            <a:endParaRPr lang="zh-CN" altLang="en-US" sz="5400" b="1" dirty="0">
              <a:solidFill>
                <a:srgbClr val="C00000"/>
              </a:solidFill>
              <a:cs typeface="+mn-ea"/>
              <a:sym typeface="+mn-lt"/>
            </a:endParaRPr>
          </a:p>
        </p:txBody>
      </p:sp>
      <p:sp>
        <p:nvSpPr>
          <p:cNvPr id="22" name="圆角矩形 21"/>
          <p:cNvSpPr/>
          <p:nvPr/>
        </p:nvSpPr>
        <p:spPr>
          <a:xfrm>
            <a:off x="5768998" y="3893121"/>
            <a:ext cx="5604520" cy="648072"/>
          </a:xfrm>
          <a:prstGeom prst="roundRect">
            <a:avLst>
              <a:gd name="adj" fmla="val 1610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cs typeface="+mn-ea"/>
              <a:sym typeface="+mn-lt"/>
            </a:endParaRPr>
          </a:p>
        </p:txBody>
      </p:sp>
      <p:sp>
        <p:nvSpPr>
          <p:cNvPr id="23" name="圆角矩形 22"/>
          <p:cNvSpPr/>
          <p:nvPr/>
        </p:nvSpPr>
        <p:spPr>
          <a:xfrm>
            <a:off x="3233843" y="3880999"/>
            <a:ext cx="1858094" cy="648072"/>
          </a:xfrm>
          <a:prstGeom prst="roundRect">
            <a:avLst>
              <a:gd name="adj" fmla="val 16109"/>
            </a:avLst>
          </a:prstGeom>
          <a:solidFill>
            <a:srgbClr val="C00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cs typeface="+mn-ea"/>
                <a:sym typeface="+mn-lt"/>
              </a:rPr>
              <a:t>第三部分</a:t>
            </a:r>
          </a:p>
        </p:txBody>
      </p:sp>
      <p:sp>
        <p:nvSpPr>
          <p:cNvPr id="24" name="矩形 23"/>
          <p:cNvSpPr/>
          <p:nvPr/>
        </p:nvSpPr>
        <p:spPr>
          <a:xfrm>
            <a:off x="6632265" y="4024238"/>
            <a:ext cx="1415772" cy="461665"/>
          </a:xfrm>
          <a:prstGeom prst="rect">
            <a:avLst/>
          </a:prstGeom>
        </p:spPr>
        <p:txBody>
          <a:bodyPr wrap="none">
            <a:spAutoFit/>
          </a:bodyPr>
          <a:lstStyle/>
          <a:p>
            <a:pPr eaLnBrk="0" fontAlgn="base" hangingPunct="0">
              <a:spcBef>
                <a:spcPct val="0"/>
              </a:spcBef>
              <a:spcAft>
                <a:spcPct val="0"/>
              </a:spcAft>
            </a:pPr>
            <a:r>
              <a:rPr lang="zh-CN" altLang="en-US" sz="2400" b="1" dirty="0">
                <a:ln cmpd="sng">
                  <a:noFill/>
                  <a:prstDash val="solid"/>
                </a:ln>
                <a:solidFill>
                  <a:schemeClr val="bg1"/>
                </a:solidFill>
                <a:cs typeface="+mn-ea"/>
                <a:sym typeface="+mn-lt"/>
              </a:rPr>
              <a:t>铭记历史</a:t>
            </a:r>
          </a:p>
        </p:txBody>
      </p:sp>
      <p:grpSp>
        <p:nvGrpSpPr>
          <p:cNvPr id="6" name="组合 5"/>
          <p:cNvGrpSpPr/>
          <p:nvPr/>
        </p:nvGrpSpPr>
        <p:grpSpPr>
          <a:xfrm>
            <a:off x="5397606" y="1614860"/>
            <a:ext cx="68502" cy="3438622"/>
            <a:chOff x="2609824" y="888371"/>
            <a:chExt cx="69275" cy="4439277"/>
          </a:xfrm>
        </p:grpSpPr>
        <p:cxnSp>
          <p:nvCxnSpPr>
            <p:cNvPr id="26" name="直接连接符 25"/>
            <p:cNvCxnSpPr/>
            <p:nvPr/>
          </p:nvCxnSpPr>
          <p:spPr>
            <a:xfrm>
              <a:off x="2609824" y="888571"/>
              <a:ext cx="0" cy="443907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2679099" y="888371"/>
              <a:ext cx="0" cy="443927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pic>
        <p:nvPicPr>
          <p:cNvPr id="28" name="图片 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9315" y="2182999"/>
            <a:ext cx="4716387" cy="4716387"/>
          </a:xfrm>
          <a:prstGeom prst="rect">
            <a:avLst/>
          </a:prstGeom>
        </p:spPr>
      </p:pic>
      <p:pic>
        <p:nvPicPr>
          <p:cNvPr id="30" name="图片 29">
            <a:extLst>
              <a:ext uri="{FF2B5EF4-FFF2-40B4-BE49-F238E27FC236}">
                <a16:creationId xmlns:a16="http://schemas.microsoft.com/office/drawing/2014/main" id="{5656F22E-7AE0-4709-B902-AA04F6081CD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spTree>
    <p:extLst>
      <p:ext uri="{BB962C8B-B14F-4D97-AF65-F5344CB8AC3E}">
        <p14:creationId xmlns:p14="http://schemas.microsoft.com/office/powerpoint/2010/main" val="1804644351"/>
      </p:ext>
    </p:extLst>
  </p:cSld>
  <p:clrMapOvr>
    <a:masterClrMapping/>
  </p:clrMapOvr>
  <p:transition spd="slow" advTm="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200"/>
                                        <p:tgtEl>
                                          <p:spTgt spid="30"/>
                                        </p:tgtEl>
                                      </p:cBhvr>
                                    </p:animEffect>
                                  </p:childTnLst>
                                </p:cTn>
                              </p:par>
                            </p:childTnLst>
                          </p:cTn>
                        </p:par>
                        <p:par>
                          <p:cTn id="8" fill="hold">
                            <p:stCondLst>
                              <p:cond delay="1200"/>
                            </p:stCondLst>
                            <p:childTnLst>
                              <p:par>
                                <p:cTn id="9" presetID="14" presetClass="entr" presetSubtype="1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2" presetClass="entr" presetSubtype="4"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par>
                          <p:cTn id="16" fill="hold">
                            <p:stCondLst>
                              <p:cond delay="1700"/>
                            </p:stCondLst>
                            <p:childTnLst>
                              <p:par>
                                <p:cTn id="17" presetID="22" presetClass="entr" presetSubtype="4"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200"/>
                            </p:stCondLst>
                            <p:childTnLst>
                              <p:par>
                                <p:cTn id="21" presetID="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0-#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1+#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childTnLst>
                          </p:cTn>
                        </p:par>
                        <p:par>
                          <p:cTn id="29" fill="hold">
                            <p:stCondLst>
                              <p:cond delay="2700"/>
                            </p:stCondLst>
                            <p:childTnLst>
                              <p:par>
                                <p:cTn id="30" presetID="55" presetClass="entr" presetSubtype="0" fill="hold" grpId="0" nodeType="afterEffect">
                                  <p:stCondLst>
                                    <p:cond delay="0"/>
                                  </p:stCondLst>
                                  <p:iterate type="lt">
                                    <p:tmPct val="10000"/>
                                  </p:iterate>
                                  <p:childTnLst>
                                    <p:set>
                                      <p:cBhvr>
                                        <p:cTn id="31" dur="1" fill="hold">
                                          <p:stCondLst>
                                            <p:cond delay="0"/>
                                          </p:stCondLst>
                                        </p:cTn>
                                        <p:tgtEl>
                                          <p:spTgt spid="9"/>
                                        </p:tgtEl>
                                        <p:attrNameLst>
                                          <p:attrName>style.visibility</p:attrName>
                                        </p:attrNameLst>
                                      </p:cBhvr>
                                      <p:to>
                                        <p:strVal val="visible"/>
                                      </p:to>
                                    </p:set>
                                    <p:anim calcmode="lin" valueType="num">
                                      <p:cBhvr>
                                        <p:cTn id="32" dur="750" fill="hold"/>
                                        <p:tgtEl>
                                          <p:spTgt spid="9"/>
                                        </p:tgtEl>
                                        <p:attrNameLst>
                                          <p:attrName>ppt_w</p:attrName>
                                        </p:attrNameLst>
                                      </p:cBhvr>
                                      <p:tavLst>
                                        <p:tav tm="0">
                                          <p:val>
                                            <p:strVal val="#ppt_w*0.70"/>
                                          </p:val>
                                        </p:tav>
                                        <p:tav tm="100000">
                                          <p:val>
                                            <p:strVal val="#ppt_w"/>
                                          </p:val>
                                        </p:tav>
                                      </p:tavLst>
                                    </p:anim>
                                    <p:anim calcmode="lin" valueType="num">
                                      <p:cBhvr>
                                        <p:cTn id="33" dur="750" fill="hold"/>
                                        <p:tgtEl>
                                          <p:spTgt spid="9"/>
                                        </p:tgtEl>
                                        <p:attrNameLst>
                                          <p:attrName>ppt_h</p:attrName>
                                        </p:attrNameLst>
                                      </p:cBhvr>
                                      <p:tavLst>
                                        <p:tav tm="0">
                                          <p:val>
                                            <p:strVal val="#ppt_h"/>
                                          </p:val>
                                        </p:tav>
                                        <p:tav tm="100000">
                                          <p:val>
                                            <p:strVal val="#ppt_h"/>
                                          </p:val>
                                        </p:tav>
                                      </p:tavLst>
                                    </p:anim>
                                    <p:animEffect transition="in" filter="fade">
                                      <p:cBhvr>
                                        <p:cTn id="34" dur="750"/>
                                        <p:tgtEl>
                                          <p:spTgt spid="9"/>
                                        </p:tgtEl>
                                      </p:cBhvr>
                                    </p:animEffect>
                                  </p:childTnLst>
                                </p:cTn>
                              </p:par>
                            </p:childTnLst>
                          </p:cTn>
                        </p:par>
                        <p:par>
                          <p:cTn id="35" fill="hold">
                            <p:stCondLst>
                              <p:cond delay="3750"/>
                            </p:stCondLst>
                            <p:childTnLst>
                              <p:par>
                                <p:cTn id="36" presetID="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0-#ppt_w/2"/>
                                          </p:val>
                                        </p:tav>
                                        <p:tav tm="100000">
                                          <p:val>
                                            <p:strVal val="#ppt_x"/>
                                          </p:val>
                                        </p:tav>
                                      </p:tavLst>
                                    </p:anim>
                                    <p:anim calcmode="lin" valueType="num">
                                      <p:cBhvr additive="base">
                                        <p:cTn id="39" dur="500" fill="hold"/>
                                        <p:tgtEl>
                                          <p:spTgt spid="10"/>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par>
                          <p:cTn id="44" fill="hold">
                            <p:stCondLst>
                              <p:cond delay="425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11"/>
                                        </p:tgtEl>
                                        <p:attrNameLst>
                                          <p:attrName>style.visibility</p:attrName>
                                        </p:attrNameLst>
                                      </p:cBhvr>
                                      <p:to>
                                        <p:strVal val="visible"/>
                                      </p:to>
                                    </p:set>
                                    <p:anim calcmode="lin" valueType="num">
                                      <p:cBhvr>
                                        <p:cTn id="47" dur="750" fill="hold"/>
                                        <p:tgtEl>
                                          <p:spTgt spid="11"/>
                                        </p:tgtEl>
                                        <p:attrNameLst>
                                          <p:attrName>ppt_w</p:attrName>
                                        </p:attrNameLst>
                                      </p:cBhvr>
                                      <p:tavLst>
                                        <p:tav tm="0">
                                          <p:val>
                                            <p:strVal val="#ppt_w*0.70"/>
                                          </p:val>
                                        </p:tav>
                                        <p:tav tm="100000">
                                          <p:val>
                                            <p:strVal val="#ppt_w"/>
                                          </p:val>
                                        </p:tav>
                                      </p:tavLst>
                                    </p:anim>
                                    <p:anim calcmode="lin" valueType="num">
                                      <p:cBhvr>
                                        <p:cTn id="48" dur="750" fill="hold"/>
                                        <p:tgtEl>
                                          <p:spTgt spid="11"/>
                                        </p:tgtEl>
                                        <p:attrNameLst>
                                          <p:attrName>ppt_h</p:attrName>
                                        </p:attrNameLst>
                                      </p:cBhvr>
                                      <p:tavLst>
                                        <p:tav tm="0">
                                          <p:val>
                                            <p:strVal val="#ppt_h"/>
                                          </p:val>
                                        </p:tav>
                                        <p:tav tm="100000">
                                          <p:val>
                                            <p:strVal val="#ppt_h"/>
                                          </p:val>
                                        </p:tav>
                                      </p:tavLst>
                                    </p:anim>
                                    <p:animEffect transition="in" filter="fade">
                                      <p:cBhvr>
                                        <p:cTn id="49" dur="750"/>
                                        <p:tgtEl>
                                          <p:spTgt spid="11"/>
                                        </p:tgtEl>
                                      </p:cBhvr>
                                    </p:animEffect>
                                  </p:childTnLst>
                                </p:cTn>
                              </p:par>
                            </p:childTnLst>
                          </p:cTn>
                        </p:par>
                        <p:par>
                          <p:cTn id="50" fill="hold">
                            <p:stCondLst>
                              <p:cond delay="5225"/>
                            </p:stCondLst>
                            <p:childTnLst>
                              <p:par>
                                <p:cTn id="51" presetID="2" presetClass="entr" presetSubtype="8"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0-#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childTnLst>
                          </p:cTn>
                        </p:par>
                        <p:par>
                          <p:cTn id="59" fill="hold">
                            <p:stCondLst>
                              <p:cond delay="5725"/>
                            </p:stCondLst>
                            <p:childTnLst>
                              <p:par>
                                <p:cTn id="60" presetID="55" presetClass="entr" presetSubtype="0" fill="hold" grpId="0" nodeType="afterEffect">
                                  <p:stCondLst>
                                    <p:cond delay="0"/>
                                  </p:stCondLst>
                                  <p:iterate type="lt">
                                    <p:tmPct val="10000"/>
                                  </p:iterate>
                                  <p:childTnLst>
                                    <p:set>
                                      <p:cBhvr>
                                        <p:cTn id="61" dur="1" fill="hold">
                                          <p:stCondLst>
                                            <p:cond delay="0"/>
                                          </p:stCondLst>
                                        </p:cTn>
                                        <p:tgtEl>
                                          <p:spTgt spid="24"/>
                                        </p:tgtEl>
                                        <p:attrNameLst>
                                          <p:attrName>style.visibility</p:attrName>
                                        </p:attrNameLst>
                                      </p:cBhvr>
                                      <p:to>
                                        <p:strVal val="visible"/>
                                      </p:to>
                                    </p:set>
                                    <p:anim calcmode="lin" valueType="num">
                                      <p:cBhvr>
                                        <p:cTn id="62" dur="750" fill="hold"/>
                                        <p:tgtEl>
                                          <p:spTgt spid="24"/>
                                        </p:tgtEl>
                                        <p:attrNameLst>
                                          <p:attrName>ppt_w</p:attrName>
                                        </p:attrNameLst>
                                      </p:cBhvr>
                                      <p:tavLst>
                                        <p:tav tm="0">
                                          <p:val>
                                            <p:strVal val="#ppt_w*0.70"/>
                                          </p:val>
                                        </p:tav>
                                        <p:tav tm="100000">
                                          <p:val>
                                            <p:strVal val="#ppt_w"/>
                                          </p:val>
                                        </p:tav>
                                      </p:tavLst>
                                    </p:anim>
                                    <p:anim calcmode="lin" valueType="num">
                                      <p:cBhvr>
                                        <p:cTn id="63" dur="750" fill="hold"/>
                                        <p:tgtEl>
                                          <p:spTgt spid="24"/>
                                        </p:tgtEl>
                                        <p:attrNameLst>
                                          <p:attrName>ppt_h</p:attrName>
                                        </p:attrNameLst>
                                      </p:cBhvr>
                                      <p:tavLst>
                                        <p:tav tm="0">
                                          <p:val>
                                            <p:strVal val="#ppt_h"/>
                                          </p:val>
                                        </p:tav>
                                        <p:tav tm="100000">
                                          <p:val>
                                            <p:strVal val="#ppt_h"/>
                                          </p:val>
                                        </p:tav>
                                      </p:tavLst>
                                    </p:anim>
                                    <p:animEffect transition="in" filter="fade">
                                      <p:cBhvr>
                                        <p:cTn id="64"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8" grpId="0" animBg="1"/>
      <p:bldP spid="9" grpId="0"/>
      <p:bldP spid="10" grpId="0" animBg="1"/>
      <p:bldP spid="11" grpId="0"/>
      <p:bldP spid="20" grpId="0"/>
      <p:bldP spid="22" grpId="0" animBg="1"/>
      <p:bldP spid="23" grpId="0" animBg="1"/>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图片 5">
            <a:extLst>
              <a:ext uri="{FF2B5EF4-FFF2-40B4-BE49-F238E27FC236}">
                <a16:creationId xmlns:a16="http://schemas.microsoft.com/office/drawing/2014/main" id="{F1626F83-3824-40DF-B2EE-86EAF2B54BE6}"/>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1394360" y="1516573"/>
            <a:ext cx="9318039" cy="2087112"/>
          </a:xfrm>
          <a:prstGeom prst="rect">
            <a:avLst/>
          </a:prstGeom>
        </p:spPr>
      </p:pic>
      <p:sp>
        <p:nvSpPr>
          <p:cNvPr id="3" name="矩形 2"/>
          <p:cNvSpPr/>
          <p:nvPr/>
        </p:nvSpPr>
        <p:spPr>
          <a:xfrm>
            <a:off x="1300223" y="3853219"/>
            <a:ext cx="9591554" cy="923330"/>
          </a:xfrm>
          <a:prstGeom prst="rect">
            <a:avLst/>
          </a:prstGeom>
        </p:spPr>
        <p:txBody>
          <a:bodyPr wrap="square">
            <a:spAutoFit/>
          </a:bodyPr>
          <a:lstStyle/>
          <a:p>
            <a:r>
              <a:rPr lang="zh-CN" altLang="en-US" dirty="0" smtClean="0">
                <a:solidFill>
                  <a:schemeClr val="tx1"/>
                </a:solidFill>
                <a:cs typeface="+mn-ea"/>
                <a:sym typeface="+mn-lt"/>
              </a:rPr>
              <a:t>据</a:t>
            </a:r>
            <a:r>
              <a:rPr lang="en-US" altLang="zh-CN" dirty="0" smtClean="0">
                <a:solidFill>
                  <a:schemeClr val="tx1"/>
                </a:solidFill>
                <a:cs typeface="+mn-ea"/>
                <a:sym typeface="+mn-lt"/>
              </a:rPr>
              <a:t>1946</a:t>
            </a:r>
            <a:r>
              <a:rPr lang="zh-CN" altLang="en-US" dirty="0" smtClean="0">
                <a:solidFill>
                  <a:schemeClr val="tx1"/>
                </a:solidFill>
                <a:cs typeface="+mn-ea"/>
                <a:sym typeface="+mn-lt"/>
              </a:rPr>
              <a:t>年</a:t>
            </a:r>
            <a:r>
              <a:rPr lang="en-US" altLang="zh-CN" dirty="0" smtClean="0">
                <a:solidFill>
                  <a:schemeClr val="tx1"/>
                </a:solidFill>
                <a:cs typeface="+mn-ea"/>
                <a:sym typeface="+mn-lt"/>
              </a:rPr>
              <a:t>2</a:t>
            </a:r>
            <a:r>
              <a:rPr lang="zh-CN" altLang="en-US" dirty="0" smtClean="0">
                <a:solidFill>
                  <a:schemeClr val="tx1"/>
                </a:solidFill>
                <a:cs typeface="+mn-ea"/>
                <a:sym typeface="+mn-lt"/>
              </a:rPr>
              <a:t>月中国南京军事法庭查证：日军集体大屠杀</a:t>
            </a:r>
            <a:r>
              <a:rPr lang="en-US" altLang="zh-CN" dirty="0" smtClean="0">
                <a:solidFill>
                  <a:schemeClr val="tx1"/>
                </a:solidFill>
                <a:cs typeface="+mn-ea"/>
                <a:sym typeface="+mn-lt"/>
              </a:rPr>
              <a:t>28</a:t>
            </a:r>
            <a:r>
              <a:rPr lang="zh-CN" altLang="en-US" dirty="0" smtClean="0">
                <a:solidFill>
                  <a:schemeClr val="tx1"/>
                </a:solidFill>
                <a:cs typeface="+mn-ea"/>
                <a:sym typeface="+mn-lt"/>
              </a:rPr>
              <a:t>案，</a:t>
            </a:r>
            <a:r>
              <a:rPr lang="en-US" altLang="zh-CN" dirty="0" smtClean="0">
                <a:solidFill>
                  <a:schemeClr val="tx1"/>
                </a:solidFill>
                <a:cs typeface="+mn-ea"/>
                <a:sym typeface="+mn-lt"/>
              </a:rPr>
              <a:t>19</a:t>
            </a:r>
            <a:r>
              <a:rPr lang="zh-CN" altLang="en-US" dirty="0" smtClean="0">
                <a:solidFill>
                  <a:schemeClr val="tx1"/>
                </a:solidFill>
                <a:cs typeface="+mn-ea"/>
                <a:sym typeface="+mn-lt"/>
              </a:rPr>
              <a:t>万人，零散屠杀</a:t>
            </a:r>
            <a:r>
              <a:rPr lang="en-US" altLang="zh-CN" dirty="0" smtClean="0">
                <a:solidFill>
                  <a:schemeClr val="tx1"/>
                </a:solidFill>
                <a:cs typeface="+mn-ea"/>
                <a:sym typeface="+mn-lt"/>
              </a:rPr>
              <a:t>858</a:t>
            </a:r>
            <a:r>
              <a:rPr lang="zh-CN" altLang="en-US" dirty="0" smtClean="0">
                <a:solidFill>
                  <a:schemeClr val="tx1"/>
                </a:solidFill>
                <a:cs typeface="+mn-ea"/>
                <a:sym typeface="+mn-lt"/>
              </a:rPr>
              <a:t>案，</a:t>
            </a:r>
            <a:r>
              <a:rPr lang="en-US" altLang="zh-CN" dirty="0" smtClean="0">
                <a:solidFill>
                  <a:schemeClr val="tx1"/>
                </a:solidFill>
                <a:cs typeface="+mn-ea"/>
                <a:sym typeface="+mn-lt"/>
              </a:rPr>
              <a:t>15</a:t>
            </a:r>
            <a:r>
              <a:rPr lang="zh-CN" altLang="en-US" dirty="0" smtClean="0">
                <a:solidFill>
                  <a:schemeClr val="tx1"/>
                </a:solidFill>
                <a:cs typeface="+mn-ea"/>
                <a:sym typeface="+mn-lt"/>
              </a:rPr>
              <a:t>万人。</a:t>
            </a:r>
          </a:p>
          <a:p>
            <a:r>
              <a:rPr lang="zh-CN" altLang="en-US" dirty="0" smtClean="0">
                <a:solidFill>
                  <a:schemeClr val="tx1"/>
                </a:solidFill>
                <a:cs typeface="+mn-ea"/>
                <a:sym typeface="+mn-lt"/>
              </a:rPr>
              <a:t>日军在南京进行了长达</a:t>
            </a:r>
            <a:r>
              <a:rPr lang="en-US" altLang="zh-CN" dirty="0" smtClean="0">
                <a:solidFill>
                  <a:schemeClr val="tx1"/>
                </a:solidFill>
                <a:cs typeface="+mn-ea"/>
                <a:sym typeface="+mn-lt"/>
              </a:rPr>
              <a:t>6</a:t>
            </a:r>
            <a:r>
              <a:rPr lang="zh-CN" altLang="en-US" dirty="0" smtClean="0">
                <a:solidFill>
                  <a:schemeClr val="tx1"/>
                </a:solidFill>
                <a:cs typeface="+mn-ea"/>
                <a:sym typeface="+mn-lt"/>
              </a:rPr>
              <a:t>个星期的大屠杀，中国军民被枪杀和活埋者达</a:t>
            </a:r>
            <a:r>
              <a:rPr lang="en-US" altLang="zh-CN" dirty="0" smtClean="0">
                <a:solidFill>
                  <a:schemeClr val="tx1"/>
                </a:solidFill>
                <a:cs typeface="+mn-ea"/>
                <a:sym typeface="+mn-lt"/>
              </a:rPr>
              <a:t>30</a:t>
            </a:r>
            <a:r>
              <a:rPr lang="zh-CN" altLang="en-US" dirty="0" smtClean="0">
                <a:solidFill>
                  <a:schemeClr val="tx1"/>
                </a:solidFill>
                <a:cs typeface="+mn-ea"/>
                <a:sym typeface="+mn-lt"/>
              </a:rPr>
              <a:t>多万人。</a:t>
            </a:r>
            <a:endParaRPr lang="zh-CN" altLang="en-US" dirty="0">
              <a:solidFill>
                <a:schemeClr val="tx1"/>
              </a:solidFill>
              <a:cs typeface="+mn-ea"/>
              <a:sym typeface="+mn-lt"/>
            </a:endParaRPr>
          </a:p>
        </p:txBody>
      </p:sp>
    </p:spTree>
    <p:extLst>
      <p:ext uri="{BB962C8B-B14F-4D97-AF65-F5344CB8AC3E}">
        <p14:creationId xmlns:p14="http://schemas.microsoft.com/office/powerpoint/2010/main" val="229181895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4"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par>
                          <p:cTn id="23" fill="hold">
                            <p:stCondLst>
                              <p:cond delay="37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10"/>
          <p:cNvSpPr/>
          <p:nvPr/>
        </p:nvSpPr>
        <p:spPr>
          <a:xfrm>
            <a:off x="0" y="2425457"/>
            <a:ext cx="12192000" cy="3456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
              <a:solidFill>
                <a:schemeClr val="bg1"/>
              </a:solidFill>
              <a:cs typeface="+mn-ea"/>
              <a:sym typeface="+mn-lt"/>
            </a:endParaRPr>
          </a:p>
        </p:txBody>
      </p:sp>
      <p:sp>
        <p:nvSpPr>
          <p:cNvPr id="4" name="TextBox 9"/>
          <p:cNvSpPr txBox="1"/>
          <p:nvPr/>
        </p:nvSpPr>
        <p:spPr>
          <a:xfrm>
            <a:off x="2020933" y="3138041"/>
            <a:ext cx="8262317" cy="1015608"/>
          </a:xfrm>
          <a:prstGeom prst="rect">
            <a:avLst/>
          </a:prstGeom>
          <a:noFill/>
        </p:spPr>
        <p:txBody>
          <a:bodyPr wrap="square" lIns="91388" tIns="45693" rIns="91388" bIns="45693" rtlCol="0">
            <a:spAutoFit/>
          </a:bodyPr>
          <a:lstStyle/>
          <a:p>
            <a:pPr algn="ctr" eaLnBrk="0" fontAlgn="base" hangingPunct="0">
              <a:spcBef>
                <a:spcPct val="0"/>
              </a:spcBef>
              <a:spcAft>
                <a:spcPct val="0"/>
              </a:spcAft>
            </a:pPr>
            <a:r>
              <a:rPr lang="zh-CN" altLang="en-US" sz="6000" b="1" dirty="0">
                <a:ln cmpd="sng">
                  <a:noFill/>
                  <a:prstDash val="solid"/>
                </a:ln>
                <a:solidFill>
                  <a:schemeClr val="bg1"/>
                </a:solidFill>
                <a:cs typeface="+mn-ea"/>
                <a:sym typeface="+mn-lt"/>
              </a:rPr>
              <a:t>铭记</a:t>
            </a:r>
            <a:r>
              <a:rPr lang="zh-CN" altLang="en-US" sz="6000" b="1" dirty="0" smtClean="0">
                <a:ln cmpd="sng">
                  <a:noFill/>
                  <a:prstDash val="solid"/>
                </a:ln>
                <a:solidFill>
                  <a:schemeClr val="bg1"/>
                </a:solidFill>
                <a:cs typeface="+mn-ea"/>
                <a:sym typeface="+mn-lt"/>
              </a:rPr>
              <a:t>历史</a:t>
            </a:r>
            <a:endParaRPr lang="zh-CN" altLang="en-US" sz="6000" b="1" dirty="0">
              <a:ln cmpd="sng">
                <a:noFill/>
                <a:prstDash val="solid"/>
              </a:ln>
              <a:solidFill>
                <a:schemeClr val="bg1"/>
              </a:solidFill>
              <a:cs typeface="+mn-ea"/>
              <a:sym typeface="+mn-lt"/>
            </a:endParaRPr>
          </a:p>
        </p:txBody>
      </p:sp>
      <p:sp>
        <p:nvSpPr>
          <p:cNvPr id="6" name="TextBox 16"/>
          <p:cNvSpPr txBox="1"/>
          <p:nvPr/>
        </p:nvSpPr>
        <p:spPr>
          <a:xfrm>
            <a:off x="4790115" y="4404623"/>
            <a:ext cx="2804934" cy="461610"/>
          </a:xfrm>
          <a:prstGeom prst="rect">
            <a:avLst/>
          </a:prstGeom>
          <a:noFill/>
        </p:spPr>
        <p:txBody>
          <a:bodyPr wrap="square" lIns="91388" tIns="45693" rIns="91388" bIns="45693" rtlCol="0">
            <a:spAutoFit/>
          </a:bodyPr>
          <a:lstStyle/>
          <a:p>
            <a:pPr algn="ctr"/>
            <a:r>
              <a:rPr lang="zh-CN" altLang="en-US" sz="2400" dirty="0" smtClean="0">
                <a:solidFill>
                  <a:schemeClr val="bg1"/>
                </a:solidFill>
                <a:cs typeface="+mn-ea"/>
                <a:sym typeface="+mn-lt"/>
              </a:rPr>
              <a:t>国家公祭日</a:t>
            </a:r>
            <a:endParaRPr lang="zh-CN" altLang="en-US" sz="2400" dirty="0">
              <a:solidFill>
                <a:schemeClr val="bg1"/>
              </a:solidFill>
              <a:cs typeface="+mn-ea"/>
              <a:sym typeface="+mn-lt"/>
            </a:endParaRPr>
          </a:p>
        </p:txBody>
      </p:sp>
      <p:grpSp>
        <p:nvGrpSpPr>
          <p:cNvPr id="7" name="组合 6"/>
          <p:cNvGrpSpPr/>
          <p:nvPr/>
        </p:nvGrpSpPr>
        <p:grpSpPr>
          <a:xfrm>
            <a:off x="6464516" y="675588"/>
            <a:ext cx="1608379" cy="1468522"/>
            <a:chOff x="5208772" y="508000"/>
            <a:chExt cx="2002971" cy="1828800"/>
          </a:xfrm>
          <a:effectLst>
            <a:outerShdw blurRad="50800" dist="38100" dir="8100000" algn="tr" rotWithShape="0">
              <a:prstClr val="black">
                <a:alpha val="40000"/>
              </a:prstClr>
            </a:outerShdw>
          </a:effectLst>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5208772" y="699125"/>
              <a:ext cx="2002971" cy="1446550"/>
            </a:xfrm>
            <a:prstGeom prst="rect">
              <a:avLst/>
            </a:prstGeom>
            <a:noFill/>
          </p:spPr>
          <p:txBody>
            <a:bodyPr wrap="square" rtlCol="0">
              <a:spAutoFit/>
            </a:bodyPr>
            <a:lstStyle/>
            <a:p>
              <a:pPr algn="ctr"/>
              <a:r>
                <a:rPr lang="en-US" altLang="zh-CN" sz="7000" dirty="0" smtClean="0">
                  <a:solidFill>
                    <a:schemeClr val="bg1"/>
                  </a:solidFill>
                  <a:cs typeface="+mn-ea"/>
                  <a:sym typeface="+mn-lt"/>
                </a:rPr>
                <a:t>03</a:t>
              </a:r>
              <a:endParaRPr lang="zh-CN" altLang="en-US" sz="7000" dirty="0">
                <a:solidFill>
                  <a:schemeClr val="bg1"/>
                </a:solidFill>
                <a:cs typeface="+mn-ea"/>
                <a:sym typeface="+mn-lt"/>
              </a:endParaRPr>
            </a:p>
          </p:txBody>
        </p:sp>
      </p:gr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8808" y="46695"/>
            <a:ext cx="3133774" cy="3133774"/>
          </a:xfrm>
          <a:prstGeom prst="rect">
            <a:avLst/>
          </a:prstGeom>
        </p:spPr>
      </p:pic>
      <p:pic>
        <p:nvPicPr>
          <p:cNvPr id="13" name="图片 12">
            <a:extLst>
              <a:ext uri="{FF2B5EF4-FFF2-40B4-BE49-F238E27FC236}">
                <a16:creationId xmlns:a16="http://schemas.microsoft.com/office/drawing/2014/main" id="{F1626F83-3824-40DF-B2EE-86EAF2B54B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65924" y="5948993"/>
            <a:ext cx="3997184" cy="895314"/>
          </a:xfrm>
          <a:prstGeom prst="rect">
            <a:avLst/>
          </a:prstGeom>
        </p:spPr>
      </p:pic>
    </p:spTree>
    <p:extLst>
      <p:ext uri="{BB962C8B-B14F-4D97-AF65-F5344CB8AC3E}">
        <p14:creationId xmlns:p14="http://schemas.microsoft.com/office/powerpoint/2010/main" val="2047669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eelOff"/>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par>
                          <p:cTn id="30" fill="hold">
                            <p:stCondLst>
                              <p:cond delay="415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additive="base">
                                        <p:cTn id="33" dur="250"/>
                                        <p:tgtEl>
                                          <p:spTgt spid="6"/>
                                        </p:tgtEl>
                                        <p:attrNameLst>
                                          <p:attrName>ppt_y</p:attrName>
                                        </p:attrNameLst>
                                      </p:cBhvr>
                                      <p:tavLst>
                                        <p:tav tm="0">
                                          <p:val>
                                            <p:strVal val="#ppt_y+#ppt_h*1.125000"/>
                                          </p:val>
                                        </p:tav>
                                        <p:tav tm="100000">
                                          <p:val>
                                            <p:strVal val="#ppt_y"/>
                                          </p:val>
                                        </p:tav>
                                      </p:tavLst>
                                    </p:anim>
                                    <p:animEffect transition="in" filter="wipe(up)">
                                      <p:cBhvr>
                                        <p:cTn id="34" dur="250"/>
                                        <p:tgtEl>
                                          <p:spTgt spid="6"/>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铭记历史</a:t>
            </a:r>
            <a:r>
              <a:rPr lang="en-US" altLang="zh-CN" sz="3200" b="1" dirty="0" smtClean="0">
                <a:cs typeface="+mn-ea"/>
                <a:sym typeface="+mn-lt"/>
              </a:rPr>
              <a:t>—--</a:t>
            </a:r>
            <a:r>
              <a:rPr lang="zh-CN" altLang="en-US" sz="2000" b="1" dirty="0" smtClean="0">
                <a:cs typeface="+mn-ea"/>
                <a:sym typeface="+mn-lt"/>
              </a:rPr>
              <a:t>二战战后</a:t>
            </a:r>
            <a:endParaRPr lang="zh-CN" altLang="en-US" sz="1400" b="1" dirty="0">
              <a:cs typeface="+mn-ea"/>
              <a:sym typeface="+mn-lt"/>
            </a:endParaRPr>
          </a:p>
        </p:txBody>
      </p:sp>
      <p:pic>
        <p:nvPicPr>
          <p:cNvPr id="6" name="Picture 5" descr="7627521">
            <a:extLst>
              <a:ext uri="{FF2B5EF4-FFF2-40B4-BE49-F238E27FC236}">
                <a16:creationId xmlns:a16="http://schemas.microsoft.com/office/drawing/2014/main" id="{3C5EB116-2039-43D3-A2EA-39D31A565C4D}"/>
              </a:ext>
            </a:extLst>
          </p:cNvPr>
          <p:cNvPicPr>
            <a:picLocks noChangeAspect="1"/>
          </p:cNvPicPr>
          <p:nvPr/>
        </p:nvPicPr>
        <p:blipFill>
          <a:blip r:embed="rId6"/>
          <a:stretch>
            <a:fillRect/>
          </a:stretch>
        </p:blipFill>
        <p:spPr>
          <a:xfrm>
            <a:off x="860090" y="1901994"/>
            <a:ext cx="5235910" cy="3294260"/>
          </a:xfrm>
          <a:prstGeom prst="rect">
            <a:avLst/>
          </a:prstGeom>
          <a:noFill/>
          <a:ln>
            <a:noFill/>
          </a:ln>
        </p:spPr>
      </p:pic>
      <p:sp>
        <p:nvSpPr>
          <p:cNvPr id="7" name="Rectangle 16">
            <a:extLst>
              <a:ext uri="{FF2B5EF4-FFF2-40B4-BE49-F238E27FC236}">
                <a16:creationId xmlns:a16="http://schemas.microsoft.com/office/drawing/2014/main" id="{E1B547C1-4712-483A-9BAC-AC539744FEDD}"/>
              </a:ext>
            </a:extLst>
          </p:cNvPr>
          <p:cNvSpPr>
            <a:spLocks noGrp="1"/>
          </p:cNvSpPr>
          <p:nvPr/>
        </p:nvSpPr>
        <p:spPr>
          <a:xfrm>
            <a:off x="6191935" y="2230036"/>
            <a:ext cx="4709957" cy="26381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a:extLst>
              <a:ext uri="{FF2B5EF4-FFF2-40B4-BE49-F238E27FC236}">
                <a16:creationId xmlns:a16="http://schemas.microsoft.com/office/drawing/2014/main" id="{3023EDC4-5F7A-45C7-A630-CCB9D6FF45AF}"/>
              </a:ext>
            </a:extLst>
          </p:cNvPr>
          <p:cNvSpPr/>
          <p:nvPr/>
        </p:nvSpPr>
        <p:spPr>
          <a:xfrm>
            <a:off x="6575151" y="2810482"/>
            <a:ext cx="4105154" cy="1631216"/>
          </a:xfrm>
          <a:prstGeom prst="rect">
            <a:avLst/>
          </a:prstGeom>
          <a:noFill/>
        </p:spPr>
        <p:txBody>
          <a:bodyPr wrap="square">
            <a:spAutoFit/>
          </a:bodyPr>
          <a:lstStyle/>
          <a:p>
            <a:pPr indent="457200"/>
            <a:r>
              <a:rPr lang="zh-CN" altLang="en-US" sz="2000" dirty="0" smtClean="0">
                <a:solidFill>
                  <a:schemeClr val="bg1"/>
                </a:solidFill>
                <a:cs typeface="+mn-ea"/>
                <a:sym typeface="+mn-lt"/>
              </a:rPr>
              <a:t>一个不会反思的民族，是一个懦弱的民族，而民族的希望恰在反思中不断成长。今朝中华之大国局面，对于过往历史的总结与反思功不可抹</a:t>
            </a:r>
            <a:endParaRPr lang="zh-CN" altLang="en-US" sz="2000" dirty="0">
              <a:solidFill>
                <a:schemeClr val="bg1"/>
              </a:solidFill>
              <a:cs typeface="+mn-ea"/>
              <a:sym typeface="+mn-lt"/>
            </a:endParaRPr>
          </a:p>
        </p:txBody>
      </p:sp>
    </p:spTree>
    <p:extLst>
      <p:ext uri="{BB962C8B-B14F-4D97-AF65-F5344CB8AC3E}">
        <p14:creationId xmlns:p14="http://schemas.microsoft.com/office/powerpoint/2010/main" val="26157428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0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3700"/>
                            </p:stCondLst>
                            <p:childTnLst>
                              <p:par>
                                <p:cTn id="26" presetID="14"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420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铭记历史</a:t>
            </a:r>
            <a:endParaRPr lang="zh-CN" altLang="en-US" sz="20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86763" y="1394361"/>
            <a:ext cx="5929915" cy="2762602"/>
          </a:xfrm>
          <a:prstGeom prst="rect">
            <a:avLst/>
          </a:prstGeom>
        </p:spPr>
      </p:pic>
      <p:sp>
        <p:nvSpPr>
          <p:cNvPr id="4" name="矩形 3"/>
          <p:cNvSpPr/>
          <p:nvPr/>
        </p:nvSpPr>
        <p:spPr>
          <a:xfrm>
            <a:off x="1207626" y="4355737"/>
            <a:ext cx="9765174" cy="923330"/>
          </a:xfrm>
          <a:prstGeom prst="rect">
            <a:avLst/>
          </a:prstGeom>
        </p:spPr>
        <p:txBody>
          <a:bodyPr wrap="square">
            <a:spAutoFit/>
          </a:bodyPr>
          <a:lstStyle/>
          <a:p>
            <a:r>
              <a:rPr lang="zh-CN" altLang="en-US" b="1" dirty="0" smtClean="0">
                <a:cs typeface="+mn-ea"/>
                <a:sym typeface="+mn-lt"/>
              </a:rPr>
              <a:t>一块用</a:t>
            </a:r>
            <a:r>
              <a:rPr lang="en-US" altLang="zh-CN" b="1" dirty="0" smtClean="0">
                <a:cs typeface="+mn-ea"/>
                <a:sym typeface="+mn-lt"/>
              </a:rPr>
              <a:t>11</a:t>
            </a:r>
            <a:r>
              <a:rPr lang="zh-CN" altLang="en-US" b="1" dirty="0" smtClean="0">
                <a:cs typeface="+mn-ea"/>
                <a:sym typeface="+mn-lt"/>
              </a:rPr>
              <a:t>种文字镌刻着“遇难者</a:t>
            </a:r>
            <a:r>
              <a:rPr lang="en-US" altLang="zh-CN" b="1" dirty="0" smtClean="0">
                <a:cs typeface="+mn-ea"/>
                <a:sym typeface="+mn-lt"/>
              </a:rPr>
              <a:t>300000”</a:t>
            </a:r>
            <a:r>
              <a:rPr lang="zh-CN" altLang="en-US" b="1" dirty="0" smtClean="0">
                <a:cs typeface="+mn-ea"/>
                <a:sym typeface="+mn-lt"/>
              </a:rPr>
              <a:t>的石壁，一颗仰天长叹、怒目愤状的巨颅，一面写着遇难者姓名、带有刀劈和枪击痕迹的“哭墙”，还有那墓穴般的遗骨陈列室</a:t>
            </a:r>
            <a:r>
              <a:rPr lang="en-US" altLang="zh-CN" b="1" dirty="0" smtClean="0">
                <a:cs typeface="+mn-ea"/>
                <a:sym typeface="+mn-lt"/>
              </a:rPr>
              <a:t>……</a:t>
            </a:r>
            <a:r>
              <a:rPr lang="zh-CN" altLang="en-US" b="1" dirty="0" smtClean="0">
                <a:cs typeface="+mn-ea"/>
                <a:sym typeface="+mn-lt"/>
              </a:rPr>
              <a:t>几乎让每一位走进去的人都感到心灵震撼，仿佛又听见了</a:t>
            </a:r>
            <a:r>
              <a:rPr lang="en-US" altLang="zh-CN" b="1" dirty="0" smtClean="0">
                <a:cs typeface="+mn-ea"/>
                <a:sym typeface="+mn-lt"/>
              </a:rPr>
              <a:t>30</a:t>
            </a:r>
            <a:r>
              <a:rPr lang="zh-CN" altLang="en-US" b="1" dirty="0" smtClean="0">
                <a:cs typeface="+mn-ea"/>
                <a:sym typeface="+mn-lt"/>
              </a:rPr>
              <a:t>多万冤魂的呼号</a:t>
            </a:r>
            <a:r>
              <a:rPr lang="en-US" altLang="zh-CN" b="1" dirty="0" smtClean="0">
                <a:cs typeface="+mn-ea"/>
                <a:sym typeface="+mn-lt"/>
              </a:rPr>
              <a:t>——</a:t>
            </a:r>
            <a:endParaRPr lang="zh-CN" altLang="en-US" dirty="0">
              <a:cs typeface="+mn-ea"/>
              <a:sym typeface="+mn-lt"/>
            </a:endParaRPr>
          </a:p>
        </p:txBody>
      </p:sp>
      <p:sp>
        <p:nvSpPr>
          <p:cNvPr id="5" name="矩形 4"/>
          <p:cNvSpPr/>
          <p:nvPr/>
        </p:nvSpPr>
        <p:spPr>
          <a:xfrm>
            <a:off x="3368680" y="5477841"/>
            <a:ext cx="5134739" cy="461665"/>
          </a:xfrm>
          <a:prstGeom prst="rect">
            <a:avLst/>
          </a:prstGeom>
        </p:spPr>
        <p:txBody>
          <a:bodyPr wrap="none">
            <a:spAutoFit/>
          </a:bodyPr>
          <a:lstStyle/>
          <a:p>
            <a:r>
              <a:rPr lang="zh-CN" altLang="en-US" sz="2400" b="1" dirty="0" smtClean="0">
                <a:solidFill>
                  <a:srgbClr val="C00000"/>
                </a:solidFill>
                <a:cs typeface="+mn-ea"/>
                <a:sym typeface="+mn-lt"/>
              </a:rPr>
              <a:t>　牢记吧，南京大屠杀悲惨的历史！</a:t>
            </a:r>
            <a:endParaRPr lang="zh-CN" altLang="en-US" sz="2400" dirty="0">
              <a:solidFill>
                <a:srgbClr val="C00000"/>
              </a:solidFill>
              <a:cs typeface="+mn-ea"/>
              <a:sym typeface="+mn-lt"/>
            </a:endParaRPr>
          </a:p>
        </p:txBody>
      </p:sp>
    </p:spTree>
    <p:extLst>
      <p:ext uri="{BB962C8B-B14F-4D97-AF65-F5344CB8AC3E}">
        <p14:creationId xmlns:p14="http://schemas.microsoft.com/office/powerpoint/2010/main" val="14338483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2850"/>
                            </p:stCondLst>
                            <p:childTnLst>
                              <p:par>
                                <p:cTn id="20" presetID="14" presetClass="entr" presetSubtype="1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par>
                          <p:cTn id="23" fill="hold">
                            <p:stCondLst>
                              <p:cond delay="3350"/>
                            </p:stCondLst>
                            <p:childTnLst>
                              <p:par>
                                <p:cTn id="24" presetID="53" presetClass="entr" presetSubtype="16" fill="hold" grpId="0" nodeType="afterEffect">
                                  <p:stCondLst>
                                    <p:cond delay="0"/>
                                  </p:stCondLst>
                                  <p:iterate type="lt">
                                    <p:tmPct val="10000"/>
                                  </p:iterate>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9600"/>
                            </p:stCondLst>
                            <p:childTnLst>
                              <p:par>
                                <p:cTn id="30" presetID="16" presetClass="entr" presetSubtype="2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铭记历史</a:t>
            </a:r>
            <a:r>
              <a:rPr lang="en-US" altLang="zh-CN" sz="3200" b="1" dirty="0" smtClean="0">
                <a:cs typeface="+mn-ea"/>
                <a:sym typeface="+mn-lt"/>
              </a:rPr>
              <a:t>----</a:t>
            </a:r>
            <a:r>
              <a:rPr lang="zh-CN" altLang="en-US" sz="2000" b="1" dirty="0" smtClean="0">
                <a:cs typeface="+mn-ea"/>
                <a:sym typeface="+mn-lt"/>
              </a:rPr>
              <a:t>国家需要这样的你</a:t>
            </a:r>
            <a:endParaRPr lang="zh-CN" altLang="en-US" sz="20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6074" y="1021801"/>
            <a:ext cx="5342681" cy="5342681"/>
          </a:xfrm>
          <a:prstGeom prst="rect">
            <a:avLst/>
          </a:prstGeom>
        </p:spPr>
      </p:pic>
      <p:sp>
        <p:nvSpPr>
          <p:cNvPr id="7" name="Rectangle 2">
            <a:extLst>
              <a:ext uri="{FF2B5EF4-FFF2-40B4-BE49-F238E27FC236}">
                <a16:creationId xmlns:a16="http://schemas.microsoft.com/office/drawing/2014/main" id="{8C4A94F0-5DC0-4456-B500-9718840E5EA2}"/>
              </a:ext>
            </a:extLst>
          </p:cNvPr>
          <p:cNvSpPr txBox="1">
            <a:spLocks noRot="1" noChangeArrowheads="1"/>
          </p:cNvSpPr>
          <p:nvPr/>
        </p:nvSpPr>
        <p:spPr>
          <a:xfrm>
            <a:off x="6975987" y="1931581"/>
            <a:ext cx="3761151" cy="3523120"/>
          </a:xfrm>
          <a:prstGeom prst="rect">
            <a:avLst/>
          </a:prstGeom>
          <a:solidFill>
            <a:srgbClr val="C00000">
              <a:alpha val="58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defPPr>
              <a:defRPr lang="zh-CN"/>
            </a:defPPr>
            <a:lvl1pPr indent="457200" defTabSz="685800">
              <a:lnSpc>
                <a:spcPct val="150000"/>
              </a:lnSpc>
              <a:spcBef>
                <a:spcPts val="0"/>
              </a:spcBef>
              <a:buNone/>
              <a:defRPr sz="2100">
                <a:solidFill>
                  <a:schemeClr val="lt1"/>
                </a:solidFill>
                <a:latin typeface="微软雅黑" panose="020B0503020204020204" pitchFamily="34" charset="-122"/>
                <a:ea typeface="微软雅黑" panose="020B0503020204020204" pitchFamily="34" charset="-122"/>
                <a:cs typeface="+mj-cs"/>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smtClean="0">
                <a:latin typeface="+mn-lt"/>
                <a:ea typeface="+mn-ea"/>
                <a:cs typeface="+mn-ea"/>
                <a:sym typeface="+mn-lt"/>
              </a:rPr>
              <a:t>1</a:t>
            </a:r>
            <a:r>
              <a:rPr lang="zh-CN" altLang="en-US" sz="1600" dirty="0">
                <a:latin typeface="+mn-lt"/>
                <a:ea typeface="+mn-ea"/>
                <a:cs typeface="+mn-ea"/>
                <a:sym typeface="+mn-lt"/>
              </a:rPr>
              <a:t>、爱党爱国、赤胆忠诚的你！</a:t>
            </a:r>
          </a:p>
          <a:p>
            <a:r>
              <a:rPr lang="en-US" altLang="zh-CN" sz="1600" dirty="0">
                <a:latin typeface="+mn-lt"/>
                <a:ea typeface="+mn-ea"/>
                <a:cs typeface="+mn-ea"/>
                <a:sym typeface="+mn-lt"/>
              </a:rPr>
              <a:t>2</a:t>
            </a:r>
            <a:r>
              <a:rPr lang="zh-CN" altLang="en-US" sz="1600" dirty="0">
                <a:latin typeface="+mn-lt"/>
                <a:ea typeface="+mn-ea"/>
                <a:cs typeface="+mn-ea"/>
                <a:sym typeface="+mn-lt"/>
              </a:rPr>
              <a:t>、身体健康、智勇双全的你！</a:t>
            </a:r>
          </a:p>
          <a:p>
            <a:r>
              <a:rPr lang="en-US" altLang="zh-CN" sz="1600" dirty="0">
                <a:latin typeface="+mn-lt"/>
                <a:ea typeface="+mn-ea"/>
                <a:cs typeface="+mn-ea"/>
                <a:sym typeface="+mn-lt"/>
              </a:rPr>
              <a:t>3</a:t>
            </a:r>
            <a:r>
              <a:rPr lang="zh-CN" altLang="en-US" sz="1600" dirty="0">
                <a:latin typeface="+mn-lt"/>
                <a:ea typeface="+mn-ea"/>
                <a:cs typeface="+mn-ea"/>
                <a:sym typeface="+mn-lt"/>
              </a:rPr>
              <a:t>、狼性十足、勇于担当的你！</a:t>
            </a:r>
          </a:p>
          <a:p>
            <a:r>
              <a:rPr lang="en-US" altLang="zh-CN" sz="1600" dirty="0">
                <a:latin typeface="+mn-lt"/>
                <a:ea typeface="+mn-ea"/>
                <a:cs typeface="+mn-ea"/>
                <a:sym typeface="+mn-lt"/>
              </a:rPr>
              <a:t>4</a:t>
            </a:r>
            <a:r>
              <a:rPr lang="zh-CN" altLang="en-US" sz="1600" dirty="0">
                <a:latin typeface="+mn-lt"/>
                <a:ea typeface="+mn-ea"/>
                <a:cs typeface="+mn-ea"/>
                <a:sym typeface="+mn-lt"/>
              </a:rPr>
              <a:t>、互爱互助、勇攀高峰的你！</a:t>
            </a:r>
          </a:p>
          <a:p>
            <a:r>
              <a:rPr lang="en-US" altLang="zh-CN" sz="1600" dirty="0">
                <a:latin typeface="+mn-lt"/>
                <a:ea typeface="+mn-ea"/>
                <a:cs typeface="+mn-ea"/>
                <a:sym typeface="+mn-lt"/>
              </a:rPr>
              <a:t>5</a:t>
            </a:r>
            <a:r>
              <a:rPr lang="zh-CN" altLang="en-US" sz="1600" dirty="0">
                <a:latin typeface="+mn-lt"/>
                <a:ea typeface="+mn-ea"/>
                <a:cs typeface="+mn-ea"/>
                <a:sym typeface="+mn-lt"/>
              </a:rPr>
              <a:t>、尊师孝母、德行天下的你！</a:t>
            </a:r>
          </a:p>
          <a:p>
            <a:r>
              <a:rPr lang="en-US" altLang="zh-CN" sz="1600" dirty="0">
                <a:latin typeface="+mn-lt"/>
                <a:ea typeface="+mn-ea"/>
                <a:cs typeface="+mn-ea"/>
                <a:sym typeface="+mn-lt"/>
              </a:rPr>
              <a:t>6</a:t>
            </a:r>
            <a:r>
              <a:rPr lang="zh-CN" altLang="en-US" sz="1600" dirty="0">
                <a:latin typeface="+mn-lt"/>
                <a:ea typeface="+mn-ea"/>
                <a:cs typeface="+mn-ea"/>
                <a:sym typeface="+mn-lt"/>
              </a:rPr>
              <a:t>、勤俭节约、爱护环境的你！</a:t>
            </a:r>
          </a:p>
          <a:p>
            <a:r>
              <a:rPr lang="en-US" altLang="zh-CN" sz="1600" dirty="0">
                <a:latin typeface="+mn-lt"/>
                <a:ea typeface="+mn-ea"/>
                <a:cs typeface="+mn-ea"/>
                <a:sym typeface="+mn-lt"/>
              </a:rPr>
              <a:t>7</a:t>
            </a:r>
            <a:r>
              <a:rPr lang="zh-CN" altLang="en-US" sz="1600" dirty="0">
                <a:latin typeface="+mn-lt"/>
                <a:ea typeface="+mn-ea"/>
                <a:cs typeface="+mn-ea"/>
                <a:sym typeface="+mn-lt"/>
              </a:rPr>
              <a:t>、自信独立、乐观向上的你！</a:t>
            </a:r>
          </a:p>
          <a:p>
            <a:r>
              <a:rPr lang="en-US" altLang="zh-CN" sz="1600" dirty="0">
                <a:latin typeface="+mn-lt"/>
                <a:ea typeface="+mn-ea"/>
                <a:cs typeface="+mn-ea"/>
                <a:sym typeface="+mn-lt"/>
              </a:rPr>
              <a:t>8</a:t>
            </a:r>
            <a:r>
              <a:rPr lang="zh-CN" altLang="en-US" sz="1600" dirty="0">
                <a:latin typeface="+mn-lt"/>
                <a:ea typeface="+mn-ea"/>
                <a:cs typeface="+mn-ea"/>
                <a:sym typeface="+mn-lt"/>
              </a:rPr>
              <a:t>、钻研刻苦、激情永存的</a:t>
            </a:r>
            <a:r>
              <a:rPr lang="zh-CN" altLang="en-US" sz="1600" dirty="0" smtClean="0">
                <a:latin typeface="+mn-lt"/>
                <a:ea typeface="+mn-ea"/>
                <a:cs typeface="+mn-ea"/>
                <a:sym typeface="+mn-lt"/>
              </a:rPr>
              <a:t>你！</a:t>
            </a:r>
            <a:endParaRPr lang="zh-CN" altLang="en-US" sz="1600" dirty="0">
              <a:latin typeface="+mn-lt"/>
              <a:ea typeface="+mn-ea"/>
              <a:cs typeface="+mn-ea"/>
              <a:sym typeface="+mn-lt"/>
            </a:endParaRPr>
          </a:p>
        </p:txBody>
      </p:sp>
    </p:spTree>
    <p:extLst>
      <p:ext uri="{BB962C8B-B14F-4D97-AF65-F5344CB8AC3E}">
        <p14:creationId xmlns:p14="http://schemas.microsoft.com/office/powerpoint/2010/main" val="214465028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450"/>
                            </p:stCondLst>
                            <p:childTnLst>
                              <p:par>
                                <p:cTn id="20" presetID="3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par>
                          <p:cTn id="26" fill="hold">
                            <p:stCondLst>
                              <p:cond delay="4450"/>
                            </p:stCondLst>
                            <p:childTnLst>
                              <p:par>
                                <p:cTn id="27" presetID="31" presetClass="entr" presetSubtype="0" fill="hold" grpId="0" nodeType="afterEffect">
                                  <p:stCondLst>
                                    <p:cond delay="0"/>
                                  </p:stCondLst>
                                  <p:iterate type="lt">
                                    <p:tmPct val="5000"/>
                                  </p:iterate>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铭记历史</a:t>
            </a:r>
            <a:r>
              <a:rPr lang="en-US" altLang="zh-CN" sz="3200" b="1" dirty="0" smtClean="0">
                <a:cs typeface="+mn-ea"/>
                <a:sym typeface="+mn-lt"/>
              </a:rPr>
              <a:t>----</a:t>
            </a:r>
            <a:r>
              <a:rPr lang="zh-CN" altLang="en-US" sz="2000" b="1" dirty="0" smtClean="0">
                <a:cs typeface="+mn-ea"/>
                <a:sym typeface="+mn-lt"/>
              </a:rPr>
              <a:t>国家需要这样的我们</a:t>
            </a:r>
            <a:endParaRPr lang="zh-CN" altLang="en-US" sz="14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393" y="1863524"/>
            <a:ext cx="6368198" cy="3815127"/>
          </a:xfrm>
          <a:prstGeom prst="rect">
            <a:avLst/>
          </a:prstGeom>
        </p:spPr>
      </p:pic>
      <p:sp>
        <p:nvSpPr>
          <p:cNvPr id="4" name="矩形 3"/>
          <p:cNvSpPr/>
          <p:nvPr/>
        </p:nvSpPr>
        <p:spPr>
          <a:xfrm>
            <a:off x="7365357" y="2514227"/>
            <a:ext cx="3813683" cy="2031325"/>
          </a:xfrm>
          <a:prstGeom prst="rect">
            <a:avLst/>
          </a:prstGeom>
        </p:spPr>
        <p:txBody>
          <a:bodyPr wrap="square">
            <a:spAutoFit/>
          </a:bodyPr>
          <a:lstStyle/>
          <a:p>
            <a:r>
              <a:rPr lang="zh-CN" altLang="en-US" dirty="0" smtClean="0">
                <a:cs typeface="+mn-ea"/>
                <a:sym typeface="+mn-lt"/>
              </a:rPr>
              <a:t> </a:t>
            </a:r>
            <a:r>
              <a:rPr lang="en-US" altLang="zh-CN" dirty="0" smtClean="0">
                <a:cs typeface="+mn-ea"/>
                <a:sym typeface="+mn-lt"/>
              </a:rPr>
              <a:t>1</a:t>
            </a:r>
            <a:r>
              <a:rPr lang="zh-CN" altLang="en-US" dirty="0" smtClean="0">
                <a:cs typeface="+mn-ea"/>
                <a:sym typeface="+mn-lt"/>
              </a:rPr>
              <a:t>、将“国家公祭日”牢记于心！</a:t>
            </a:r>
          </a:p>
          <a:p>
            <a:r>
              <a:rPr lang="en-US" altLang="zh-CN" dirty="0" smtClean="0">
                <a:cs typeface="+mn-ea"/>
                <a:sym typeface="+mn-lt"/>
              </a:rPr>
              <a:t>2</a:t>
            </a:r>
            <a:r>
              <a:rPr lang="zh-CN" altLang="en-US" dirty="0" smtClean="0">
                <a:cs typeface="+mn-ea"/>
                <a:sym typeface="+mn-lt"/>
              </a:rPr>
              <a:t>、将历史的磨难与屈辱铭记于心！</a:t>
            </a:r>
          </a:p>
          <a:p>
            <a:r>
              <a:rPr lang="en-US" altLang="zh-CN" dirty="0" smtClean="0">
                <a:cs typeface="+mn-ea"/>
                <a:sym typeface="+mn-lt"/>
              </a:rPr>
              <a:t>3</a:t>
            </a:r>
            <a:r>
              <a:rPr lang="zh-CN" altLang="en-US" dirty="0" smtClean="0">
                <a:cs typeface="+mn-ea"/>
                <a:sym typeface="+mn-lt"/>
              </a:rPr>
              <a:t>、增强爱国主义信仰于灵魂深处！</a:t>
            </a:r>
          </a:p>
          <a:p>
            <a:r>
              <a:rPr lang="en-US" altLang="zh-CN" dirty="0" smtClean="0">
                <a:cs typeface="+mn-ea"/>
                <a:sym typeface="+mn-lt"/>
              </a:rPr>
              <a:t>4</a:t>
            </a:r>
            <a:r>
              <a:rPr lang="zh-CN" altLang="en-US" dirty="0" smtClean="0">
                <a:cs typeface="+mn-ea"/>
                <a:sym typeface="+mn-lt"/>
              </a:rPr>
              <a:t>、时刻铭记落后就要挨打，只有强大自我，树立强烈的民族意识！团结意识！爱国主义意识！才能赢得敌人的敬畏，世界的尊重！</a:t>
            </a:r>
            <a:endParaRPr lang="zh-CN" altLang="en-US" dirty="0">
              <a:cs typeface="+mn-ea"/>
              <a:sym typeface="+mn-lt"/>
            </a:endParaRPr>
          </a:p>
        </p:txBody>
      </p:sp>
    </p:spTree>
    <p:extLst>
      <p:ext uri="{BB962C8B-B14F-4D97-AF65-F5344CB8AC3E}">
        <p14:creationId xmlns:p14="http://schemas.microsoft.com/office/powerpoint/2010/main" val="9238236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4000"/>
                            </p:stCondLst>
                            <p:childTnLst>
                              <p:par>
                                <p:cTn id="26" presetID="53" presetClass="entr" presetSubtype="16" fill="hold" grpId="0" nodeType="afterEffect">
                                  <p:stCondLst>
                                    <p:cond delay="0"/>
                                  </p:stCondLst>
                                  <p:iterate type="lt">
                                    <p:tmPct val="10000"/>
                                  </p:iterate>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铭记历史</a:t>
            </a:r>
            <a:r>
              <a:rPr lang="en-US" altLang="zh-CN" sz="3200" b="1" dirty="0" smtClean="0">
                <a:cs typeface="+mn-ea"/>
                <a:sym typeface="+mn-lt"/>
              </a:rPr>
              <a:t>----</a:t>
            </a:r>
            <a:r>
              <a:rPr lang="zh-CN" altLang="en-US" sz="2000" b="1" dirty="0" smtClean="0">
                <a:cs typeface="+mn-ea"/>
                <a:sym typeface="+mn-lt"/>
              </a:rPr>
              <a:t>二战战后</a:t>
            </a:r>
            <a:endParaRPr lang="zh-CN" altLang="en-US" sz="1400" b="1" dirty="0">
              <a:cs typeface="+mn-ea"/>
              <a:sym typeface="+mn-lt"/>
            </a:endParaRPr>
          </a:p>
        </p:txBody>
      </p:sp>
      <p:pic>
        <p:nvPicPr>
          <p:cNvPr id="6" name="图片 5">
            <a:extLst>
              <a:ext uri="{FF2B5EF4-FFF2-40B4-BE49-F238E27FC236}">
                <a16:creationId xmlns:a16="http://schemas.microsoft.com/office/drawing/2014/main" id="{3BC68066-EE59-4931-B4D3-5FE99C5470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9676" y="2148879"/>
            <a:ext cx="4357173" cy="2821242"/>
          </a:xfrm>
          <a:prstGeom prst="rect">
            <a:avLst/>
          </a:prstGeom>
        </p:spPr>
      </p:pic>
      <p:sp>
        <p:nvSpPr>
          <p:cNvPr id="7" name="矩形 6"/>
          <p:cNvSpPr/>
          <p:nvPr/>
        </p:nvSpPr>
        <p:spPr>
          <a:xfrm>
            <a:off x="6974217" y="1394361"/>
            <a:ext cx="2717181" cy="4801314"/>
          </a:xfrm>
          <a:prstGeom prst="rect">
            <a:avLst/>
          </a:prstGeom>
        </p:spPr>
        <p:txBody>
          <a:bodyPr wrap="square">
            <a:spAutoFit/>
          </a:bodyPr>
          <a:lstStyle/>
          <a:p>
            <a:r>
              <a:rPr lang="zh-CN" altLang="en-US" dirty="0">
                <a:cs typeface="+mn-ea"/>
                <a:sym typeface="+mn-lt"/>
              </a:rPr>
              <a:t>昭昭前事，惕惕后人</a:t>
            </a:r>
          </a:p>
          <a:p>
            <a:endParaRPr lang="zh-CN" altLang="en-US" dirty="0">
              <a:cs typeface="+mn-ea"/>
              <a:sym typeface="+mn-lt"/>
            </a:endParaRPr>
          </a:p>
          <a:p>
            <a:r>
              <a:rPr lang="zh-CN" altLang="en-US" dirty="0">
                <a:cs typeface="+mn-ea"/>
                <a:sym typeface="+mn-lt"/>
              </a:rPr>
              <a:t>见证者正在凋零</a:t>
            </a:r>
          </a:p>
          <a:p>
            <a:endParaRPr lang="zh-CN" altLang="en-US" dirty="0">
              <a:cs typeface="+mn-ea"/>
              <a:sym typeface="+mn-lt"/>
            </a:endParaRPr>
          </a:p>
          <a:p>
            <a:r>
              <a:rPr lang="zh-CN" altLang="en-US" dirty="0">
                <a:cs typeface="+mn-ea"/>
                <a:sym typeface="+mn-lt"/>
              </a:rPr>
              <a:t>但历史不会</a:t>
            </a:r>
            <a:r>
              <a:rPr lang="zh-CN" altLang="en-US" dirty="0" smtClean="0">
                <a:cs typeface="+mn-ea"/>
                <a:sym typeface="+mn-lt"/>
              </a:rPr>
              <a:t>逝去</a:t>
            </a:r>
            <a:endParaRPr lang="en-US" altLang="zh-CN" dirty="0" smtClean="0">
              <a:cs typeface="+mn-ea"/>
              <a:sym typeface="+mn-lt"/>
            </a:endParaRPr>
          </a:p>
          <a:p>
            <a:endParaRPr lang="en-US" altLang="zh-CN" dirty="0" smtClean="0">
              <a:cs typeface="+mn-ea"/>
              <a:sym typeface="+mn-lt"/>
            </a:endParaRPr>
          </a:p>
          <a:p>
            <a:r>
              <a:rPr lang="zh-CN" altLang="en-US" dirty="0" smtClean="0">
                <a:cs typeface="+mn-ea"/>
                <a:sym typeface="+mn-lt"/>
              </a:rPr>
              <a:t>勿</a:t>
            </a:r>
            <a:r>
              <a:rPr lang="zh-CN" altLang="en-US" dirty="0">
                <a:cs typeface="+mn-ea"/>
                <a:sym typeface="+mn-lt"/>
              </a:rPr>
              <a:t>忘国耻！我们忘不了</a:t>
            </a:r>
            <a:r>
              <a:rPr lang="en-US" altLang="zh-CN" dirty="0">
                <a:cs typeface="+mn-ea"/>
                <a:sym typeface="+mn-lt"/>
              </a:rPr>
              <a:t>1937</a:t>
            </a:r>
            <a:r>
              <a:rPr lang="zh-CN" altLang="en-US" dirty="0">
                <a:cs typeface="+mn-ea"/>
                <a:sym typeface="+mn-lt"/>
              </a:rPr>
              <a:t>年的南京</a:t>
            </a:r>
          </a:p>
          <a:p>
            <a:endParaRPr lang="zh-CN" altLang="en-US" dirty="0">
              <a:cs typeface="+mn-ea"/>
              <a:sym typeface="+mn-lt"/>
            </a:endParaRPr>
          </a:p>
          <a:p>
            <a:r>
              <a:rPr lang="zh-CN" altLang="en-US" dirty="0">
                <a:cs typeface="+mn-ea"/>
                <a:sym typeface="+mn-lt"/>
              </a:rPr>
              <a:t>振兴中华！我们更需以史为鉴奋发有为</a:t>
            </a:r>
          </a:p>
          <a:p>
            <a:endParaRPr lang="zh-CN" altLang="en-US" dirty="0">
              <a:cs typeface="+mn-ea"/>
              <a:sym typeface="+mn-lt"/>
            </a:endParaRPr>
          </a:p>
          <a:p>
            <a:r>
              <a:rPr lang="zh-CN" altLang="en-US" dirty="0">
                <a:cs typeface="+mn-ea"/>
                <a:sym typeface="+mn-lt"/>
              </a:rPr>
              <a:t>正义必胜！和平必胜！</a:t>
            </a:r>
          </a:p>
          <a:p>
            <a:endParaRPr lang="zh-CN" altLang="en-US" dirty="0">
              <a:cs typeface="+mn-ea"/>
              <a:sym typeface="+mn-lt"/>
            </a:endParaRPr>
          </a:p>
          <a:p>
            <a:r>
              <a:rPr lang="zh-CN" altLang="en-US" dirty="0">
                <a:cs typeface="+mn-ea"/>
                <a:sym typeface="+mn-lt"/>
              </a:rPr>
              <a:t>吾辈当自强！</a:t>
            </a:r>
            <a:endParaRPr lang="en-US" altLang="zh-CN" dirty="0" smtClean="0">
              <a:cs typeface="+mn-ea"/>
              <a:sym typeface="+mn-lt"/>
            </a:endParaRPr>
          </a:p>
          <a:p>
            <a:endParaRPr lang="en-US" altLang="zh-CN" dirty="0">
              <a:cs typeface="+mn-ea"/>
              <a:sym typeface="+mn-lt"/>
            </a:endParaRPr>
          </a:p>
          <a:p>
            <a:endParaRPr lang="zh-CN" altLang="en-US" dirty="0">
              <a:cs typeface="+mn-ea"/>
              <a:sym typeface="+mn-lt"/>
            </a:endParaRPr>
          </a:p>
        </p:txBody>
      </p:sp>
    </p:spTree>
    <p:extLst>
      <p:ext uri="{BB962C8B-B14F-4D97-AF65-F5344CB8AC3E}">
        <p14:creationId xmlns:p14="http://schemas.microsoft.com/office/powerpoint/2010/main" val="229694453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4" presetClass="entr" presetSubtype="10"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par>
                          <p:cTn id="23" fill="hold">
                            <p:stCondLst>
                              <p:cond delay="3750"/>
                            </p:stCondLst>
                            <p:childTnLst>
                              <p:par>
                                <p:cTn id="24" presetID="31" presetClass="entr" presetSubtype="0" fill="hold" grpId="0" nodeType="afterEffect">
                                  <p:stCondLst>
                                    <p:cond delay="0"/>
                                  </p:stCondLst>
                                  <p:iterate type="lt">
                                    <p:tmPct val="5000"/>
                                  </p:iterate>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 calcmode="lin" valueType="num">
                                      <p:cBhvr>
                                        <p:cTn id="28" dur="1000" fill="hold"/>
                                        <p:tgtEl>
                                          <p:spTgt spid="7"/>
                                        </p:tgtEl>
                                        <p:attrNameLst>
                                          <p:attrName>style.rotation</p:attrName>
                                        </p:attrNameLst>
                                      </p:cBhvr>
                                      <p:tavLst>
                                        <p:tav tm="0">
                                          <p:val>
                                            <p:fltVal val="90"/>
                                          </p:val>
                                        </p:tav>
                                        <p:tav tm="100000">
                                          <p:val>
                                            <p:fltVal val="0"/>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1BE7B4F-1629-411C-A582-E7FDFAC06A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PA_矩形 9"/>
          <p:cNvSpPr/>
          <p:nvPr>
            <p:custDataLst>
              <p:tags r:id="rId1"/>
            </p:custDataLst>
          </p:nvPr>
        </p:nvSpPr>
        <p:spPr>
          <a:xfrm>
            <a:off x="3329174" y="2899703"/>
            <a:ext cx="5795177" cy="707886"/>
          </a:xfrm>
          <a:prstGeom prst="rect">
            <a:avLst/>
          </a:prstGeom>
        </p:spPr>
        <p:txBody>
          <a:bodyPr wrap="none">
            <a:spAutoFit/>
          </a:bodyPr>
          <a:lstStyle/>
          <a:p>
            <a:pPr algn="ctr"/>
            <a:r>
              <a:rPr lang="zh-CN" altLang="en-US" sz="4000" b="1" dirty="0" smtClean="0">
                <a:solidFill>
                  <a:srgbClr val="C00000"/>
                </a:solidFill>
                <a:cs typeface="+mn-ea"/>
                <a:sym typeface="+mn-lt"/>
              </a:rPr>
              <a:t>国家公祭日活动策划</a:t>
            </a:r>
            <a:r>
              <a:rPr lang="en-US" altLang="zh-CN" sz="4000" b="1" dirty="0" smtClean="0">
                <a:solidFill>
                  <a:srgbClr val="C00000"/>
                </a:solidFill>
                <a:cs typeface="+mn-ea"/>
                <a:sym typeface="+mn-lt"/>
              </a:rPr>
              <a:t>PPT</a:t>
            </a:r>
            <a:endParaRPr lang="zh-CN" altLang="en-US" sz="4000" b="1" dirty="0">
              <a:solidFill>
                <a:srgbClr val="C00000"/>
              </a:solidFill>
              <a:cs typeface="+mn-ea"/>
              <a:sym typeface="+mn-lt"/>
            </a:endParaRPr>
          </a:p>
        </p:txBody>
      </p:sp>
      <p:sp>
        <p:nvSpPr>
          <p:cNvPr id="12" name="文本框 11"/>
          <p:cNvSpPr txBox="1"/>
          <p:nvPr/>
        </p:nvSpPr>
        <p:spPr>
          <a:xfrm>
            <a:off x="3830579" y="3929737"/>
            <a:ext cx="4977645" cy="369332"/>
          </a:xfrm>
          <a:prstGeom prst="rect">
            <a:avLst/>
          </a:prstGeom>
          <a:noFill/>
        </p:spPr>
        <p:txBody>
          <a:bodyPr wrap="none" rtlCol="0">
            <a:spAutoFit/>
          </a:bodyPr>
          <a:lstStyle/>
          <a:p>
            <a:r>
              <a:rPr lang="zh-CN" altLang="en-US" smtClean="0">
                <a:solidFill>
                  <a:srgbClr val="C00000"/>
                </a:solidFill>
                <a:cs typeface="+mn-ea"/>
                <a:sym typeface="+mn-lt"/>
              </a:rPr>
              <a:t>汇报人：</a:t>
            </a:r>
            <a:r>
              <a:rPr lang="en-US" altLang="zh-CN" smtClean="0">
                <a:solidFill>
                  <a:srgbClr val="C00000"/>
                </a:solidFill>
                <a:cs typeface="+mn-ea"/>
                <a:sym typeface="+mn-lt"/>
              </a:rPr>
              <a:t>PPT818              </a:t>
            </a:r>
            <a:r>
              <a:rPr lang="zh-CN" altLang="en-US" smtClean="0">
                <a:solidFill>
                  <a:srgbClr val="C00000"/>
                </a:solidFill>
                <a:cs typeface="+mn-ea"/>
                <a:sym typeface="+mn-lt"/>
              </a:rPr>
              <a:t>汇报时间：</a:t>
            </a:r>
            <a:r>
              <a:rPr lang="en-US" altLang="zh-CN" smtClean="0">
                <a:solidFill>
                  <a:srgbClr val="C00000"/>
                </a:solidFill>
                <a:cs typeface="+mn-ea"/>
                <a:sym typeface="+mn-lt"/>
              </a:rPr>
              <a:t>20XX</a:t>
            </a:r>
            <a:r>
              <a:rPr lang="zh-CN" altLang="en-US" smtClean="0">
                <a:solidFill>
                  <a:srgbClr val="C00000"/>
                </a:solidFill>
                <a:cs typeface="+mn-ea"/>
                <a:sym typeface="+mn-lt"/>
              </a:rPr>
              <a:t>年</a:t>
            </a:r>
            <a:endParaRPr lang="zh-CN" altLang="en-US" dirty="0">
              <a:solidFill>
                <a:srgbClr val="C00000"/>
              </a:solidFill>
              <a:cs typeface="+mn-ea"/>
              <a:sym typeface="+mn-lt"/>
            </a:endParaRPr>
          </a:p>
        </p:txBody>
      </p:sp>
      <p:pic>
        <p:nvPicPr>
          <p:cNvPr id="13" name="图片 1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973859" y="99761"/>
            <a:ext cx="8684671" cy="3351832"/>
          </a:xfrm>
          <a:prstGeom prst="rect">
            <a:avLst/>
          </a:prstGeom>
        </p:spPr>
      </p:pic>
    </p:spTree>
    <p:extLst>
      <p:ext uri="{BB962C8B-B14F-4D97-AF65-F5344CB8AC3E}">
        <p14:creationId xmlns:p14="http://schemas.microsoft.com/office/powerpoint/2010/main" val="2819628665"/>
      </p:ext>
    </p:extLst>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xmlns:a16="http://schemas.microsoft.com/office/drawing/2014/main" xmlns:a14="http://schemas.microsoft.com/office/drawing/2010/main">
      <p:transition spd="slow"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2500"/>
                            </p:stCondLst>
                            <p:childTnLst>
                              <p:par>
                                <p:cTn id="15" presetID="16" presetClass="entr" presetSubtype="37"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outVertical)">
                                      <p:cBhvr>
                                        <p:cTn id="17" dur="1000"/>
                                        <p:tgtEl>
                                          <p:spTgt spid="7"/>
                                        </p:tgtEl>
                                      </p:cBhvr>
                                    </p:animEffect>
                                  </p:childTnLst>
                                </p:cTn>
                              </p:par>
                            </p:childTnLst>
                          </p:cTn>
                        </p:par>
                        <p:par>
                          <p:cTn id="18" fill="hold">
                            <p:stCondLst>
                              <p:cond delay="3500"/>
                            </p:stCondLst>
                            <p:childTnLst>
                              <p:par>
                                <p:cTn id="19" presetID="10" presetClass="entr" presetSubtype="0" fill="hold" nodeType="after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10"/>
          <p:cNvSpPr/>
          <p:nvPr/>
        </p:nvSpPr>
        <p:spPr>
          <a:xfrm>
            <a:off x="0" y="2425457"/>
            <a:ext cx="12192000" cy="3456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
              <a:solidFill>
                <a:schemeClr val="bg1"/>
              </a:solidFill>
              <a:cs typeface="+mn-ea"/>
              <a:sym typeface="+mn-lt"/>
            </a:endParaRPr>
          </a:p>
        </p:txBody>
      </p:sp>
      <p:sp>
        <p:nvSpPr>
          <p:cNvPr id="4" name="TextBox 9"/>
          <p:cNvSpPr txBox="1"/>
          <p:nvPr/>
        </p:nvSpPr>
        <p:spPr>
          <a:xfrm>
            <a:off x="2020933" y="3138041"/>
            <a:ext cx="8262317" cy="1015608"/>
          </a:xfrm>
          <a:prstGeom prst="rect">
            <a:avLst/>
          </a:prstGeom>
          <a:noFill/>
        </p:spPr>
        <p:txBody>
          <a:bodyPr wrap="square" lIns="91388" tIns="45693" rIns="91388" bIns="45693" rtlCol="0">
            <a:spAutoFit/>
          </a:bodyPr>
          <a:lstStyle/>
          <a:p>
            <a:pPr algn="ctr" eaLnBrk="0" fontAlgn="base" hangingPunct="0">
              <a:spcBef>
                <a:spcPct val="0"/>
              </a:spcBef>
              <a:spcAft>
                <a:spcPct val="0"/>
              </a:spcAft>
            </a:pPr>
            <a:r>
              <a:rPr lang="zh-CN" altLang="en-US" sz="6000" b="1" dirty="0" smtClean="0">
                <a:ln cmpd="sng">
                  <a:noFill/>
                  <a:prstDash val="solid"/>
                </a:ln>
                <a:solidFill>
                  <a:schemeClr val="bg1"/>
                </a:solidFill>
                <a:cs typeface="+mn-ea"/>
                <a:sym typeface="+mn-lt"/>
              </a:rPr>
              <a:t>公祭日释义</a:t>
            </a:r>
            <a:endParaRPr lang="zh-CN" altLang="en-US" sz="6000" b="1" dirty="0">
              <a:ln cmpd="sng">
                <a:noFill/>
                <a:prstDash val="solid"/>
              </a:ln>
              <a:solidFill>
                <a:schemeClr val="bg1"/>
              </a:solidFill>
              <a:cs typeface="+mn-ea"/>
              <a:sym typeface="+mn-lt"/>
            </a:endParaRPr>
          </a:p>
        </p:txBody>
      </p:sp>
      <p:sp>
        <p:nvSpPr>
          <p:cNvPr id="6" name="TextBox 16"/>
          <p:cNvSpPr txBox="1"/>
          <p:nvPr/>
        </p:nvSpPr>
        <p:spPr>
          <a:xfrm>
            <a:off x="4950104" y="4434996"/>
            <a:ext cx="2804934" cy="461610"/>
          </a:xfrm>
          <a:prstGeom prst="rect">
            <a:avLst/>
          </a:prstGeom>
          <a:noFill/>
        </p:spPr>
        <p:txBody>
          <a:bodyPr wrap="square" lIns="91388" tIns="45693" rIns="91388" bIns="45693" rtlCol="0">
            <a:spAutoFit/>
          </a:bodyPr>
          <a:lstStyle/>
          <a:p>
            <a:pPr algn="ctr"/>
            <a:r>
              <a:rPr lang="zh-CN" altLang="en-US" sz="2400" dirty="0" smtClean="0">
                <a:solidFill>
                  <a:schemeClr val="bg1"/>
                </a:solidFill>
                <a:cs typeface="+mn-ea"/>
                <a:sym typeface="+mn-lt"/>
              </a:rPr>
              <a:t>国家公祭日</a:t>
            </a:r>
            <a:endParaRPr lang="zh-CN" altLang="en-US" sz="2400" dirty="0">
              <a:solidFill>
                <a:schemeClr val="bg1"/>
              </a:solidFill>
              <a:cs typeface="+mn-ea"/>
              <a:sym typeface="+mn-lt"/>
            </a:endParaRPr>
          </a:p>
        </p:txBody>
      </p:sp>
      <p:grpSp>
        <p:nvGrpSpPr>
          <p:cNvPr id="7" name="组合 6"/>
          <p:cNvGrpSpPr/>
          <p:nvPr/>
        </p:nvGrpSpPr>
        <p:grpSpPr>
          <a:xfrm>
            <a:off x="6464516" y="675588"/>
            <a:ext cx="1608379" cy="1468522"/>
            <a:chOff x="5208772" y="508000"/>
            <a:chExt cx="2002971" cy="1828800"/>
          </a:xfrm>
          <a:effectLst>
            <a:outerShdw blurRad="50800" dist="38100" dir="8100000" algn="tr" rotWithShape="0">
              <a:prstClr val="black">
                <a:alpha val="40000"/>
              </a:prstClr>
            </a:outerShdw>
          </a:effectLst>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5208772" y="699125"/>
              <a:ext cx="2002971" cy="1446550"/>
            </a:xfrm>
            <a:prstGeom prst="rect">
              <a:avLst/>
            </a:prstGeom>
            <a:noFill/>
          </p:spPr>
          <p:txBody>
            <a:bodyPr wrap="square" rtlCol="0">
              <a:spAutoFit/>
            </a:bodyPr>
            <a:lstStyle/>
            <a:p>
              <a:pPr algn="ctr"/>
              <a:r>
                <a:rPr lang="en-US" altLang="zh-CN" sz="7000" dirty="0">
                  <a:solidFill>
                    <a:schemeClr val="bg1"/>
                  </a:solidFill>
                  <a:cs typeface="+mn-ea"/>
                  <a:sym typeface="+mn-lt"/>
                </a:rPr>
                <a:t>01</a:t>
              </a:r>
              <a:endParaRPr lang="zh-CN" altLang="en-US" sz="7000" dirty="0">
                <a:solidFill>
                  <a:schemeClr val="bg1"/>
                </a:solidFill>
                <a:cs typeface="+mn-ea"/>
                <a:sym typeface="+mn-lt"/>
              </a:endParaRPr>
            </a:p>
          </p:txBody>
        </p:sp>
      </p:gr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8808" y="46695"/>
            <a:ext cx="3133774" cy="3133774"/>
          </a:xfrm>
          <a:prstGeom prst="rect">
            <a:avLst/>
          </a:prstGeom>
        </p:spPr>
      </p:pic>
      <p:pic>
        <p:nvPicPr>
          <p:cNvPr id="13" name="图片 12">
            <a:extLst>
              <a:ext uri="{FF2B5EF4-FFF2-40B4-BE49-F238E27FC236}">
                <a16:creationId xmlns:a16="http://schemas.microsoft.com/office/drawing/2014/main" id="{F1626F83-3824-40DF-B2EE-86EAF2B54B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65924" y="5948993"/>
            <a:ext cx="3997184" cy="895314"/>
          </a:xfrm>
          <a:prstGeom prst="rect">
            <a:avLst/>
          </a:prstGeom>
        </p:spPr>
      </p:pic>
      <p:sp>
        <p:nvSpPr>
          <p:cNvPr id="2" name="文本框 1"/>
          <p:cNvSpPr txBox="1"/>
          <p:nvPr/>
        </p:nvSpPr>
        <p:spPr>
          <a:xfrm>
            <a:off x="679010" y="2987644"/>
            <a:ext cx="1674891" cy="400110"/>
          </a:xfrm>
          <a:prstGeom prst="rect">
            <a:avLst/>
          </a:prstGeom>
          <a:noFill/>
        </p:spPr>
        <p:txBody>
          <a:bodyPr wrap="square" rtlCol="0">
            <a:spAutoFit/>
          </a:bodyPr>
          <a:lstStyle/>
          <a:p>
            <a:r>
              <a:rPr lang="en-US" altLang="zh-CN" sz="1000" smtClean="0">
                <a:solidFill>
                  <a:srgbClr val="C00000"/>
                </a:solidFill>
              </a:rPr>
              <a:t>https://www.PPT818.com/</a:t>
            </a:r>
            <a:endParaRPr lang="zh-CN" altLang="en-US" sz="1000" dirty="0">
              <a:solidFill>
                <a:srgbClr val="C00000"/>
              </a:solidFill>
            </a:endParaRPr>
          </a:p>
        </p:txBody>
      </p:sp>
    </p:spTree>
    <p:extLst>
      <p:ext uri="{BB962C8B-B14F-4D97-AF65-F5344CB8AC3E}">
        <p14:creationId xmlns:p14="http://schemas.microsoft.com/office/powerpoint/2010/main" val="3485217230"/>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par>
                          <p:cTn id="30" fill="hold">
                            <p:stCondLst>
                              <p:cond delay="420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additive="base">
                                        <p:cTn id="33" dur="250"/>
                                        <p:tgtEl>
                                          <p:spTgt spid="6"/>
                                        </p:tgtEl>
                                        <p:attrNameLst>
                                          <p:attrName>ppt_y</p:attrName>
                                        </p:attrNameLst>
                                      </p:cBhvr>
                                      <p:tavLst>
                                        <p:tav tm="0">
                                          <p:val>
                                            <p:strVal val="#ppt_y+#ppt_h*1.125000"/>
                                          </p:val>
                                        </p:tav>
                                        <p:tav tm="100000">
                                          <p:val>
                                            <p:strVal val="#ppt_y"/>
                                          </p:val>
                                        </p:tav>
                                      </p:tavLst>
                                    </p:anim>
                                    <p:animEffect transition="in" filter="wipe(up)">
                                      <p:cBhvr>
                                        <p:cTn id="34" dur="250"/>
                                        <p:tgtEl>
                                          <p:spTgt spid="6"/>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1" y="583453"/>
            <a:ext cx="3592069" cy="584775"/>
          </a:xfrm>
          <a:prstGeom prst="rect">
            <a:avLst/>
          </a:prstGeom>
          <a:noFill/>
          <a:ln w="9525">
            <a:noFill/>
          </a:ln>
        </p:spPr>
        <p:txBody>
          <a:bodyPr wrap="square">
            <a:spAutoFit/>
          </a:bodyPr>
          <a:lstStyle/>
          <a:p>
            <a:r>
              <a:rPr lang="zh-CN" altLang="en-US" sz="3200" b="1" dirty="0" smtClean="0">
                <a:cs typeface="+mn-ea"/>
                <a:sym typeface="+mn-lt"/>
              </a:rPr>
              <a:t>公祭日释义</a:t>
            </a:r>
            <a:endParaRPr lang="zh-CN" altLang="en-US" sz="3200" b="1" dirty="0">
              <a:cs typeface="+mn-ea"/>
              <a:sym typeface="+mn-lt"/>
            </a:endParaRPr>
          </a:p>
        </p:txBody>
      </p:sp>
      <p:pic>
        <p:nvPicPr>
          <p:cNvPr id="15" name="图片 14">
            <a:extLst>
              <a:ext uri="{FF2B5EF4-FFF2-40B4-BE49-F238E27FC236}">
                <a16:creationId xmlns:a16="http://schemas.microsoft.com/office/drawing/2014/main" id="{572AC3F0-7144-4134-949F-91F0AD18A4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5975" y="2180168"/>
            <a:ext cx="3298785" cy="2789953"/>
          </a:xfrm>
          <a:prstGeom prst="rect">
            <a:avLst/>
          </a:prstGeom>
          <a:ln>
            <a:solidFill>
              <a:schemeClr val="tx1"/>
            </a:solidFill>
          </a:ln>
        </p:spPr>
      </p:pic>
      <p:sp>
        <p:nvSpPr>
          <p:cNvPr id="16" name="矩形 15">
            <a:extLst>
              <a:ext uri="{FF2B5EF4-FFF2-40B4-BE49-F238E27FC236}">
                <a16:creationId xmlns:a16="http://schemas.microsoft.com/office/drawing/2014/main" id="{D991CD11-A71D-436D-B9C0-6763002390E7}"/>
              </a:ext>
            </a:extLst>
          </p:cNvPr>
          <p:cNvSpPr/>
          <p:nvPr/>
        </p:nvSpPr>
        <p:spPr>
          <a:xfrm>
            <a:off x="4224760" y="1866424"/>
            <a:ext cx="7187878" cy="3329830"/>
          </a:xfrm>
          <a:prstGeom prst="rect">
            <a:avLst/>
          </a:prstGeom>
          <a:solidFill>
            <a:srgbClr val="C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矩形 16">
            <a:extLst>
              <a:ext uri="{FF2B5EF4-FFF2-40B4-BE49-F238E27FC236}">
                <a16:creationId xmlns:a16="http://schemas.microsoft.com/office/drawing/2014/main" id="{8B83995B-4CCA-43F1-BC93-E04BA5C9EA5F}"/>
              </a:ext>
            </a:extLst>
          </p:cNvPr>
          <p:cNvSpPr/>
          <p:nvPr/>
        </p:nvSpPr>
        <p:spPr>
          <a:xfrm>
            <a:off x="4359574" y="2262358"/>
            <a:ext cx="6960467" cy="2677656"/>
          </a:xfrm>
          <a:prstGeom prst="rect">
            <a:avLst/>
          </a:prstGeom>
        </p:spPr>
        <p:txBody>
          <a:bodyPr wrap="square">
            <a:spAutoFit/>
          </a:bodyPr>
          <a:lstStyle/>
          <a:p>
            <a:pPr lvl="0" indent="457200" algn="just">
              <a:lnSpc>
                <a:spcPct val="150000"/>
              </a:lnSpc>
            </a:pPr>
            <a:r>
              <a:rPr lang="zh-CN" altLang="en-US" sz="1400" dirty="0" smtClean="0">
                <a:solidFill>
                  <a:schemeClr val="bg1"/>
                </a:solidFill>
                <a:cs typeface="+mn-ea"/>
                <a:sym typeface="+mn-lt"/>
              </a:rPr>
              <a:t>国家公祭日是一个国家为纪念曾经发生过的重大民族灾难而设立的国家纪念活动，由国家权力机关决定。</a:t>
            </a:r>
          </a:p>
          <a:p>
            <a:pPr lvl="0" indent="457200" algn="just">
              <a:lnSpc>
                <a:spcPct val="150000"/>
              </a:lnSpc>
            </a:pPr>
            <a:r>
              <a:rPr lang="zh-CN" altLang="en-US" sz="1400" dirty="0" smtClean="0">
                <a:solidFill>
                  <a:schemeClr val="bg1"/>
                </a:solidFill>
                <a:cs typeface="+mn-ea"/>
                <a:sym typeface="+mn-lt"/>
              </a:rPr>
              <a:t>第二次世界大战结束后，主要参战国政府纷纷推出国家级哀悼日，以国家公祭的形式来祭奠在惨案中死难的国民，增强现代人对国家遭受战争灾难历史的记忆。波兰的奥斯维辛集中营大屠杀纪念馆、美国的珍珠港事件纪念馆、俄罗斯的卫国战争纪念馆、日本的广岛和长崎原爆纪念馆等等，每年都举行国家公祭活动。</a:t>
            </a:r>
          </a:p>
          <a:p>
            <a:pPr lvl="0" indent="457200" algn="just">
              <a:lnSpc>
                <a:spcPct val="150000"/>
              </a:lnSpc>
            </a:pPr>
            <a:r>
              <a:rPr lang="zh-CN" altLang="en-US" sz="1400" dirty="0" smtClean="0">
                <a:solidFill>
                  <a:schemeClr val="bg1"/>
                </a:solidFill>
                <a:cs typeface="+mn-ea"/>
                <a:sym typeface="+mn-lt"/>
              </a:rPr>
              <a:t>中华人民共和国第十二届全国人大常委会第七次会议全票通过的决定：将</a:t>
            </a:r>
            <a:r>
              <a:rPr lang="en-US" altLang="zh-CN" sz="1400" dirty="0" smtClean="0">
                <a:solidFill>
                  <a:schemeClr val="bg1"/>
                </a:solidFill>
                <a:cs typeface="+mn-ea"/>
                <a:sym typeface="+mn-lt"/>
              </a:rPr>
              <a:t>12</a:t>
            </a:r>
            <a:r>
              <a:rPr lang="zh-CN" altLang="en-US" sz="1400" dirty="0" smtClean="0">
                <a:solidFill>
                  <a:schemeClr val="bg1"/>
                </a:solidFill>
                <a:cs typeface="+mn-ea"/>
                <a:sym typeface="+mn-lt"/>
              </a:rPr>
              <a:t>月</a:t>
            </a:r>
            <a:r>
              <a:rPr lang="en-US" altLang="zh-CN" sz="1400" dirty="0" smtClean="0">
                <a:solidFill>
                  <a:schemeClr val="bg1"/>
                </a:solidFill>
                <a:cs typeface="+mn-ea"/>
                <a:sym typeface="+mn-lt"/>
              </a:rPr>
              <a:t>13</a:t>
            </a:r>
            <a:r>
              <a:rPr lang="zh-CN" altLang="en-US" sz="1400" dirty="0" smtClean="0">
                <a:solidFill>
                  <a:schemeClr val="bg1"/>
                </a:solidFill>
                <a:cs typeface="+mn-ea"/>
                <a:sym typeface="+mn-lt"/>
              </a:rPr>
              <a:t>日确定为南京大屠杀死难者国家公祭日。。</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139535596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2900"/>
                            </p:stCondLst>
                            <p:childTnLst>
                              <p:par>
                                <p:cTn id="20" presetID="14" presetClass="entr" presetSubtype="1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par>
                          <p:cTn id="23" fill="hold">
                            <p:stCondLst>
                              <p:cond delay="3400"/>
                            </p:stCondLst>
                            <p:childTnLst>
                              <p:par>
                                <p:cTn id="24" presetID="16" presetClass="entr" presetSubtype="21"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par>
                          <p:cTn id="27" fill="hold">
                            <p:stCondLst>
                              <p:cond delay="3900"/>
                            </p:stCondLst>
                            <p:childTnLst>
                              <p:par>
                                <p:cTn id="28" presetID="14" presetClass="entr" presetSubtype="10"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1" y="583453"/>
            <a:ext cx="3592069" cy="584775"/>
          </a:xfrm>
          <a:prstGeom prst="rect">
            <a:avLst/>
          </a:prstGeom>
          <a:noFill/>
          <a:ln w="9525">
            <a:noFill/>
          </a:ln>
        </p:spPr>
        <p:txBody>
          <a:bodyPr wrap="square">
            <a:spAutoFit/>
          </a:bodyPr>
          <a:lstStyle/>
          <a:p>
            <a:r>
              <a:rPr lang="zh-CN" altLang="en-US" sz="3200" b="1" dirty="0" smtClean="0">
                <a:cs typeface="+mn-ea"/>
                <a:sym typeface="+mn-lt"/>
              </a:rPr>
              <a:t>公祭日释义</a:t>
            </a:r>
            <a:endParaRPr lang="zh-CN" altLang="en-US" sz="3200" b="1" dirty="0">
              <a:cs typeface="+mn-ea"/>
              <a:sym typeface="+mn-lt"/>
            </a:endParaRPr>
          </a:p>
        </p:txBody>
      </p:sp>
      <p:pic>
        <p:nvPicPr>
          <p:cNvPr id="3" name="图片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86430" y="904828"/>
            <a:ext cx="6790482" cy="4074289"/>
          </a:xfrm>
          <a:prstGeom prst="rect">
            <a:avLst/>
          </a:prstGeom>
        </p:spPr>
      </p:pic>
      <p:sp>
        <p:nvSpPr>
          <p:cNvPr id="7" name="Rectangle 8">
            <a:extLst>
              <a:ext uri="{FF2B5EF4-FFF2-40B4-BE49-F238E27FC236}">
                <a16:creationId xmlns:a16="http://schemas.microsoft.com/office/drawing/2014/main" id="{62ECDC41-3961-4030-99FE-906301991491}"/>
              </a:ext>
            </a:extLst>
          </p:cNvPr>
          <p:cNvSpPr>
            <a:spLocks noGrp="1"/>
          </p:cNvSpPr>
          <p:nvPr/>
        </p:nvSpPr>
        <p:spPr>
          <a:xfrm>
            <a:off x="523432" y="2040949"/>
            <a:ext cx="4650451" cy="3447895"/>
          </a:xfrm>
          <a:prstGeom prst="rect">
            <a:avLst/>
          </a:prstGeom>
          <a:noFill/>
          <a:ln>
            <a:noFill/>
          </a:ln>
        </p:spPr>
        <p:txBody>
          <a:bodyPr vert="horz" wrap="square" lIns="91440" tIns="45720" rIns="91440" bIns="45720" rtlCol="0" anchor="t">
            <a:normAutofit fontScale="95000"/>
          </a:bodyPr>
          <a:lstStyle>
            <a:lvl1pPr lvl="0">
              <a:defRPr sz="1900"/>
            </a:lvl1pPr>
            <a:lvl2pPr lvl="1">
              <a:defRPr sz="1600"/>
            </a:lvl2pPr>
            <a:lvl3pPr lvl="2">
              <a:defRPr sz="1300"/>
            </a:lvl3pPr>
            <a:lvl4pPr lvl="3">
              <a:defRPr sz="1100"/>
            </a:lvl4pPr>
            <a:lvl5pPr lvl="4">
              <a:defRPr sz="1100"/>
            </a:lvl5pPr>
          </a:lstStyle>
          <a:p>
            <a:pPr lvl="0" indent="457200" algn="just">
              <a:lnSpc>
                <a:spcPct val="150000"/>
              </a:lnSpc>
            </a:pPr>
            <a:r>
              <a:rPr lang="en-US" altLang="zh-CN" sz="1400" dirty="0">
                <a:solidFill>
                  <a:schemeClr val="tx1">
                    <a:lumMod val="85000"/>
                    <a:lumOff val="15000"/>
                  </a:schemeClr>
                </a:solidFill>
                <a:cs typeface="+mn-ea"/>
                <a:sym typeface="+mn-lt"/>
              </a:rPr>
              <a:t>2014</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2</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25</a:t>
            </a:r>
            <a:r>
              <a:rPr lang="zh-CN" altLang="en-US" sz="1400" dirty="0">
                <a:solidFill>
                  <a:schemeClr val="tx1">
                    <a:lumMod val="85000"/>
                    <a:lumOff val="15000"/>
                  </a:schemeClr>
                </a:solidFill>
                <a:cs typeface="+mn-ea"/>
                <a:sym typeface="+mn-lt"/>
              </a:rPr>
              <a:t>日，十二届全国人大常委会第七次会议决议，拟将</a:t>
            </a:r>
            <a:r>
              <a:rPr lang="en-US" altLang="zh-CN" sz="1400" dirty="0">
                <a:solidFill>
                  <a:schemeClr val="tx1">
                    <a:lumMod val="85000"/>
                    <a:lumOff val="15000"/>
                  </a:schemeClr>
                </a:solidFill>
                <a:cs typeface="+mn-ea"/>
                <a:sym typeface="+mn-lt"/>
              </a:rPr>
              <a:t>9</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3</a:t>
            </a:r>
            <a:r>
              <a:rPr lang="zh-CN" altLang="en-US" sz="1400" dirty="0">
                <a:solidFill>
                  <a:schemeClr val="tx1">
                    <a:lumMod val="85000"/>
                    <a:lumOff val="15000"/>
                  </a:schemeClr>
                </a:solidFill>
                <a:cs typeface="+mn-ea"/>
                <a:sym typeface="+mn-lt"/>
              </a:rPr>
              <a:t>日确定为中国人民抗日战争胜利纪念日，拟将</a:t>
            </a:r>
            <a:r>
              <a:rPr lang="en-US" altLang="zh-CN" sz="1400" dirty="0">
                <a:solidFill>
                  <a:schemeClr val="tx1">
                    <a:lumMod val="85000"/>
                    <a:lumOff val="15000"/>
                  </a:schemeClr>
                </a:solidFill>
                <a:cs typeface="+mn-ea"/>
                <a:sym typeface="+mn-lt"/>
              </a:rPr>
              <a:t>12</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13</a:t>
            </a:r>
            <a:r>
              <a:rPr lang="zh-CN" altLang="en-US" sz="1400" dirty="0">
                <a:solidFill>
                  <a:schemeClr val="tx1">
                    <a:lumMod val="85000"/>
                    <a:lumOff val="15000"/>
                  </a:schemeClr>
                </a:solidFill>
                <a:cs typeface="+mn-ea"/>
                <a:sym typeface="+mn-lt"/>
              </a:rPr>
              <a:t>日设立为南京大屠杀死难者国家公祭日。</a:t>
            </a:r>
          </a:p>
          <a:p>
            <a:pPr lvl="0" indent="457200" algn="just">
              <a:lnSpc>
                <a:spcPct val="150000"/>
              </a:lnSpc>
            </a:pPr>
            <a:r>
              <a:rPr lang="en-US" altLang="zh-CN" sz="1400" dirty="0">
                <a:solidFill>
                  <a:schemeClr val="tx1">
                    <a:lumMod val="85000"/>
                    <a:lumOff val="15000"/>
                  </a:schemeClr>
                </a:solidFill>
                <a:cs typeface="+mn-ea"/>
                <a:sym typeface="+mn-lt"/>
              </a:rPr>
              <a:t>2014</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2</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27</a:t>
            </a:r>
            <a:r>
              <a:rPr lang="zh-CN" altLang="en-US" sz="1400" dirty="0">
                <a:solidFill>
                  <a:schemeClr val="tx1">
                    <a:lumMod val="85000"/>
                    <a:lumOff val="15000"/>
                  </a:schemeClr>
                </a:solidFill>
                <a:cs typeface="+mn-ea"/>
                <a:sym typeface="+mn-lt"/>
              </a:rPr>
              <a:t>日，十二届全国人大常委会第七次会议经表决通过，决定将</a:t>
            </a:r>
            <a:r>
              <a:rPr lang="en-US" altLang="zh-CN" sz="1400" dirty="0">
                <a:solidFill>
                  <a:schemeClr val="tx1">
                    <a:lumMod val="85000"/>
                    <a:lumOff val="15000"/>
                  </a:schemeClr>
                </a:solidFill>
                <a:cs typeface="+mn-ea"/>
                <a:sym typeface="+mn-lt"/>
              </a:rPr>
              <a:t>9</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3</a:t>
            </a:r>
            <a:r>
              <a:rPr lang="zh-CN" altLang="en-US" sz="1400" dirty="0">
                <a:solidFill>
                  <a:schemeClr val="tx1">
                    <a:lumMod val="85000"/>
                    <a:lumOff val="15000"/>
                  </a:schemeClr>
                </a:solidFill>
                <a:cs typeface="+mn-ea"/>
                <a:sym typeface="+mn-lt"/>
              </a:rPr>
              <a:t>日确定为中国人民抗日战争胜利纪念日 </a:t>
            </a:r>
            <a:r>
              <a:rPr lang="zh-CN" altLang="en-US" sz="1400" dirty="0" smtClean="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将</a:t>
            </a:r>
            <a:r>
              <a:rPr lang="en-US" altLang="zh-CN" sz="1400" dirty="0">
                <a:solidFill>
                  <a:schemeClr val="tx1">
                    <a:lumMod val="85000"/>
                    <a:lumOff val="15000"/>
                  </a:schemeClr>
                </a:solidFill>
                <a:cs typeface="+mn-ea"/>
                <a:sym typeface="+mn-lt"/>
              </a:rPr>
              <a:t>12</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13</a:t>
            </a:r>
            <a:r>
              <a:rPr lang="zh-CN" altLang="en-US" sz="1400" dirty="0">
                <a:solidFill>
                  <a:schemeClr val="tx1">
                    <a:lumMod val="85000"/>
                    <a:lumOff val="15000"/>
                  </a:schemeClr>
                </a:solidFill>
                <a:cs typeface="+mn-ea"/>
                <a:sym typeface="+mn-lt"/>
              </a:rPr>
              <a:t>日设立为南京大屠杀死难者国家公祭日。 </a:t>
            </a:r>
            <a:r>
              <a:rPr lang="en-US" altLang="zh-CN" sz="1400" dirty="0" smtClean="0">
                <a:solidFill>
                  <a:schemeClr val="tx1">
                    <a:lumMod val="85000"/>
                    <a:lumOff val="15000"/>
                  </a:schemeClr>
                </a:solidFill>
                <a:cs typeface="+mn-ea"/>
                <a:sym typeface="+mn-lt"/>
              </a:rPr>
              <a:t> </a:t>
            </a:r>
            <a:endParaRPr lang="en-US" altLang="zh-CN" sz="1400" dirty="0">
              <a:solidFill>
                <a:schemeClr val="tx1">
                  <a:lumMod val="85000"/>
                  <a:lumOff val="15000"/>
                </a:schemeClr>
              </a:solidFill>
              <a:cs typeface="+mn-ea"/>
              <a:sym typeface="+mn-lt"/>
            </a:endParaRPr>
          </a:p>
          <a:p>
            <a:pPr lvl="0" indent="457200" algn="just">
              <a:lnSpc>
                <a:spcPct val="150000"/>
              </a:lnSpc>
            </a:pPr>
            <a:r>
              <a:rPr lang="en-US" altLang="zh-CN" sz="1400" dirty="0">
                <a:solidFill>
                  <a:schemeClr val="tx1">
                    <a:lumMod val="85000"/>
                    <a:lumOff val="15000"/>
                  </a:schemeClr>
                </a:solidFill>
                <a:cs typeface="+mn-ea"/>
                <a:sym typeface="+mn-lt"/>
              </a:rPr>
              <a:t>2014</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7</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6</a:t>
            </a:r>
            <a:r>
              <a:rPr lang="zh-CN" altLang="en-US" sz="1400" dirty="0">
                <a:solidFill>
                  <a:schemeClr val="tx1">
                    <a:lumMod val="85000"/>
                    <a:lumOff val="15000"/>
                  </a:schemeClr>
                </a:solidFill>
                <a:cs typeface="+mn-ea"/>
                <a:sym typeface="+mn-lt"/>
              </a:rPr>
              <a:t>日，“国家公祭网”正式上线。 </a:t>
            </a:r>
            <a:endParaRPr lang="en-US" altLang="zh-CN" sz="1400" dirty="0" smtClean="0">
              <a:solidFill>
                <a:schemeClr val="tx1">
                  <a:lumMod val="85000"/>
                  <a:lumOff val="15000"/>
                </a:schemeClr>
              </a:solidFill>
              <a:cs typeface="+mn-ea"/>
              <a:sym typeface="+mn-lt"/>
            </a:endParaRPr>
          </a:p>
          <a:p>
            <a:pPr lvl="0" indent="457200" algn="just">
              <a:lnSpc>
                <a:spcPct val="150000"/>
              </a:lnSpc>
            </a:pPr>
            <a:r>
              <a:rPr lang="en-US" altLang="zh-CN" sz="1400" dirty="0" smtClean="0">
                <a:solidFill>
                  <a:schemeClr val="tx1">
                    <a:lumMod val="85000"/>
                    <a:lumOff val="15000"/>
                  </a:schemeClr>
                </a:solidFill>
                <a:cs typeface="+mn-ea"/>
                <a:sym typeface="+mn-lt"/>
              </a:rPr>
              <a:t>2018</a:t>
            </a:r>
            <a:r>
              <a:rPr lang="zh-CN" altLang="en-US" sz="1400" dirty="0">
                <a:solidFill>
                  <a:schemeClr val="tx1">
                    <a:lumMod val="85000"/>
                    <a:lumOff val="15000"/>
                  </a:schemeClr>
                </a:solidFill>
                <a:cs typeface="+mn-ea"/>
                <a:sym typeface="+mn-lt"/>
              </a:rPr>
              <a:t>年</a:t>
            </a:r>
            <a:r>
              <a:rPr lang="en-US" altLang="zh-CN" sz="1400" dirty="0">
                <a:solidFill>
                  <a:schemeClr val="tx1">
                    <a:lumMod val="85000"/>
                    <a:lumOff val="15000"/>
                  </a:schemeClr>
                </a:solidFill>
                <a:cs typeface="+mn-ea"/>
                <a:sym typeface="+mn-lt"/>
              </a:rPr>
              <a:t>10</a:t>
            </a:r>
            <a:r>
              <a:rPr lang="zh-CN" altLang="en-US" sz="1400" dirty="0">
                <a:solidFill>
                  <a:schemeClr val="tx1">
                    <a:lumMod val="85000"/>
                    <a:lumOff val="15000"/>
                  </a:schemeClr>
                </a:solidFill>
                <a:cs typeface="+mn-ea"/>
                <a:sym typeface="+mn-lt"/>
              </a:rPr>
              <a:t>月</a:t>
            </a:r>
            <a:r>
              <a:rPr lang="en-US" altLang="zh-CN" sz="1400" dirty="0">
                <a:solidFill>
                  <a:schemeClr val="tx1">
                    <a:lumMod val="85000"/>
                    <a:lumOff val="15000"/>
                  </a:schemeClr>
                </a:solidFill>
                <a:cs typeface="+mn-ea"/>
                <a:sym typeface="+mn-lt"/>
              </a:rPr>
              <a:t>31</a:t>
            </a:r>
            <a:r>
              <a:rPr lang="zh-CN" altLang="en-US" sz="1400" dirty="0">
                <a:solidFill>
                  <a:schemeClr val="tx1">
                    <a:lumMod val="85000"/>
                    <a:lumOff val="15000"/>
                  </a:schemeClr>
                </a:solidFill>
                <a:cs typeface="+mn-ea"/>
                <a:sym typeface="+mn-lt"/>
              </a:rPr>
              <a:t>日，南京市十六届人大常委会第七次会议表决通过了</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南京市国家公祭保障条例</a:t>
            </a:r>
            <a:r>
              <a:rPr lang="en-US" altLang="zh-CN" sz="1400" dirty="0">
                <a:solidFill>
                  <a:schemeClr val="tx1">
                    <a:lumMod val="85000"/>
                    <a:lumOff val="15000"/>
                  </a:schemeClr>
                </a:solidFill>
                <a:cs typeface="+mn-ea"/>
                <a:sym typeface="+mn-lt"/>
              </a:rPr>
              <a:t>》</a:t>
            </a:r>
            <a:r>
              <a:rPr lang="zh-CN" altLang="en-US" sz="1400" dirty="0">
                <a:solidFill>
                  <a:schemeClr val="tx1">
                    <a:lumMod val="85000"/>
                    <a:lumOff val="15000"/>
                  </a:schemeClr>
                </a:solidFill>
                <a:cs typeface="+mn-ea"/>
                <a:sym typeface="+mn-lt"/>
              </a:rPr>
              <a:t>，其中将国家公祭日当天全城默哀一分钟的倡议，明确列入法规</a:t>
            </a:r>
          </a:p>
        </p:txBody>
      </p:sp>
    </p:spTree>
    <p:extLst>
      <p:ext uri="{BB962C8B-B14F-4D97-AF65-F5344CB8AC3E}">
        <p14:creationId xmlns:p14="http://schemas.microsoft.com/office/powerpoint/2010/main" val="29849565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290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3400"/>
                            </p:stCondLst>
                            <p:childTnLst>
                              <p:par>
                                <p:cTn id="26" presetID="31" presetClass="entr" presetSubtype="0" fill="hold" grpId="0" nodeType="afterEffect">
                                  <p:stCondLst>
                                    <p:cond delay="0"/>
                                  </p:stCondLst>
                                  <p:iterate type="lt">
                                    <p:tmPct val="5000"/>
                                  </p:iterate>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矩形 10"/>
          <p:cNvSpPr/>
          <p:nvPr/>
        </p:nvSpPr>
        <p:spPr>
          <a:xfrm>
            <a:off x="0" y="2425457"/>
            <a:ext cx="12192000" cy="3456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0">
              <a:solidFill>
                <a:schemeClr val="bg1"/>
              </a:solidFill>
              <a:cs typeface="+mn-ea"/>
              <a:sym typeface="+mn-lt"/>
            </a:endParaRPr>
          </a:p>
        </p:txBody>
      </p:sp>
      <p:sp>
        <p:nvSpPr>
          <p:cNvPr id="4" name="TextBox 9"/>
          <p:cNvSpPr txBox="1"/>
          <p:nvPr/>
        </p:nvSpPr>
        <p:spPr>
          <a:xfrm>
            <a:off x="2020933" y="3138041"/>
            <a:ext cx="8262317" cy="1015608"/>
          </a:xfrm>
          <a:prstGeom prst="rect">
            <a:avLst/>
          </a:prstGeom>
          <a:noFill/>
        </p:spPr>
        <p:txBody>
          <a:bodyPr wrap="square" lIns="91388" tIns="45693" rIns="91388" bIns="45693" rtlCol="0">
            <a:spAutoFit/>
          </a:bodyPr>
          <a:lstStyle/>
          <a:p>
            <a:pPr algn="ctr" eaLnBrk="0" fontAlgn="base" hangingPunct="0">
              <a:spcBef>
                <a:spcPct val="0"/>
              </a:spcBef>
              <a:spcAft>
                <a:spcPct val="0"/>
              </a:spcAft>
            </a:pPr>
            <a:r>
              <a:rPr lang="zh-CN" altLang="en-US" sz="6000" b="1" dirty="0" smtClean="0">
                <a:ln cmpd="sng">
                  <a:noFill/>
                  <a:prstDash val="solid"/>
                </a:ln>
                <a:solidFill>
                  <a:schemeClr val="bg1"/>
                </a:solidFill>
                <a:cs typeface="+mn-ea"/>
                <a:sym typeface="+mn-lt"/>
              </a:rPr>
              <a:t>血泪历史</a:t>
            </a:r>
            <a:endParaRPr lang="zh-CN" altLang="en-US" sz="6000" b="1" dirty="0">
              <a:ln cmpd="sng">
                <a:noFill/>
                <a:prstDash val="solid"/>
              </a:ln>
              <a:solidFill>
                <a:schemeClr val="bg1"/>
              </a:solidFill>
              <a:cs typeface="+mn-ea"/>
              <a:sym typeface="+mn-lt"/>
            </a:endParaRPr>
          </a:p>
        </p:txBody>
      </p:sp>
      <p:sp>
        <p:nvSpPr>
          <p:cNvPr id="6" name="TextBox 16"/>
          <p:cNvSpPr txBox="1"/>
          <p:nvPr/>
        </p:nvSpPr>
        <p:spPr>
          <a:xfrm>
            <a:off x="4790115" y="4404623"/>
            <a:ext cx="2804934" cy="461610"/>
          </a:xfrm>
          <a:prstGeom prst="rect">
            <a:avLst/>
          </a:prstGeom>
          <a:noFill/>
        </p:spPr>
        <p:txBody>
          <a:bodyPr wrap="square" lIns="91388" tIns="45693" rIns="91388" bIns="45693" rtlCol="0">
            <a:spAutoFit/>
          </a:bodyPr>
          <a:lstStyle/>
          <a:p>
            <a:pPr algn="ctr"/>
            <a:r>
              <a:rPr lang="zh-CN" altLang="en-US" sz="2400" dirty="0" smtClean="0">
                <a:solidFill>
                  <a:schemeClr val="bg1"/>
                </a:solidFill>
                <a:cs typeface="+mn-ea"/>
                <a:sym typeface="+mn-lt"/>
              </a:rPr>
              <a:t>日军入侵南京</a:t>
            </a:r>
            <a:endParaRPr lang="zh-CN" altLang="en-US" sz="2400" dirty="0">
              <a:solidFill>
                <a:schemeClr val="bg1"/>
              </a:solidFill>
              <a:cs typeface="+mn-ea"/>
              <a:sym typeface="+mn-lt"/>
            </a:endParaRPr>
          </a:p>
        </p:txBody>
      </p:sp>
      <p:grpSp>
        <p:nvGrpSpPr>
          <p:cNvPr id="7" name="组合 6"/>
          <p:cNvGrpSpPr/>
          <p:nvPr/>
        </p:nvGrpSpPr>
        <p:grpSpPr>
          <a:xfrm>
            <a:off x="6464516" y="675588"/>
            <a:ext cx="1608379" cy="1468522"/>
            <a:chOff x="5208772" y="508000"/>
            <a:chExt cx="2002971" cy="1828800"/>
          </a:xfrm>
          <a:effectLst>
            <a:outerShdw blurRad="50800" dist="38100" dir="8100000" algn="tr" rotWithShape="0">
              <a:prstClr val="black">
                <a:alpha val="40000"/>
              </a:prstClr>
            </a:outerShdw>
          </a:effectLst>
        </p:grpSpPr>
        <p:sp>
          <p:nvSpPr>
            <p:cNvPr id="8" name="椭圆 7"/>
            <p:cNvSpPr/>
            <p:nvPr/>
          </p:nvSpPr>
          <p:spPr>
            <a:xfrm>
              <a:off x="5295857" y="508000"/>
              <a:ext cx="1828800" cy="18288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文本框 8"/>
            <p:cNvSpPr txBox="1"/>
            <p:nvPr/>
          </p:nvSpPr>
          <p:spPr>
            <a:xfrm>
              <a:off x="5208772" y="699125"/>
              <a:ext cx="2002971" cy="1446550"/>
            </a:xfrm>
            <a:prstGeom prst="rect">
              <a:avLst/>
            </a:prstGeom>
            <a:noFill/>
          </p:spPr>
          <p:txBody>
            <a:bodyPr wrap="square" rtlCol="0">
              <a:spAutoFit/>
            </a:bodyPr>
            <a:lstStyle/>
            <a:p>
              <a:pPr algn="ctr"/>
              <a:r>
                <a:rPr lang="en-US" altLang="zh-CN" sz="7000" dirty="0" smtClean="0">
                  <a:solidFill>
                    <a:schemeClr val="bg1"/>
                  </a:solidFill>
                  <a:cs typeface="+mn-ea"/>
                  <a:sym typeface="+mn-lt"/>
                </a:rPr>
                <a:t>02</a:t>
              </a:r>
              <a:endParaRPr lang="zh-CN" altLang="en-US" sz="7000" dirty="0">
                <a:solidFill>
                  <a:schemeClr val="bg1"/>
                </a:solidFill>
                <a:cs typeface="+mn-ea"/>
                <a:sym typeface="+mn-lt"/>
              </a:endParaRPr>
            </a:p>
          </p:txBody>
        </p:sp>
      </p:gr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58808" y="46695"/>
            <a:ext cx="3133774" cy="3133774"/>
          </a:xfrm>
          <a:prstGeom prst="rect">
            <a:avLst/>
          </a:prstGeom>
        </p:spPr>
      </p:pic>
      <p:pic>
        <p:nvPicPr>
          <p:cNvPr id="13" name="图片 12">
            <a:extLst>
              <a:ext uri="{FF2B5EF4-FFF2-40B4-BE49-F238E27FC236}">
                <a16:creationId xmlns:a16="http://schemas.microsoft.com/office/drawing/2014/main" id="{F1626F83-3824-40DF-B2EE-86EAF2B54BE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65924" y="5948993"/>
            <a:ext cx="3997184" cy="895314"/>
          </a:xfrm>
          <a:prstGeom prst="rect">
            <a:avLst/>
          </a:prstGeom>
        </p:spPr>
      </p:pic>
    </p:spTree>
    <p:extLst>
      <p:ext uri="{BB962C8B-B14F-4D97-AF65-F5344CB8AC3E}">
        <p14:creationId xmlns:p14="http://schemas.microsoft.com/office/powerpoint/2010/main" val="4095286536"/>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xmlns:a16="http://schemas.microsoft.com/office/drawing/2014/main" xmlns:a14="http://schemas.microsoft.com/office/drawing/2010/main">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000"/>
                            </p:stCondLst>
                            <p:childTnLst>
                              <p:par>
                                <p:cTn id="12" presetID="3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style.rotation</p:attrName>
                                        </p:attrNameLst>
                                      </p:cBhvr>
                                      <p:tavLst>
                                        <p:tav tm="0">
                                          <p:val>
                                            <p:fltVal val="720"/>
                                          </p:val>
                                        </p:tav>
                                        <p:tav tm="100000">
                                          <p:val>
                                            <p:fltVal val="0"/>
                                          </p:val>
                                        </p:tav>
                                      </p:tavLst>
                                    </p:anim>
                                    <p:anim calcmode="lin" valueType="num">
                                      <p:cBhvr>
                                        <p:cTn id="16" dur="2000" fill="hold"/>
                                        <p:tgtEl>
                                          <p:spTgt spid="7"/>
                                        </p:tgtEl>
                                        <p:attrNameLst>
                                          <p:attrName>ppt_h</p:attrName>
                                        </p:attrNameLst>
                                      </p:cBhvr>
                                      <p:tavLst>
                                        <p:tav tm="0">
                                          <p:val>
                                            <p:fltVal val="0"/>
                                          </p:val>
                                        </p:tav>
                                        <p:tav tm="100000">
                                          <p:val>
                                            <p:strVal val="#ppt_h"/>
                                          </p:val>
                                        </p:tav>
                                      </p:tavLst>
                                    </p:anim>
                                    <p:anim calcmode="lin" valueType="num">
                                      <p:cBhvr>
                                        <p:cTn id="17" dur="2000" fill="hold"/>
                                        <p:tgtEl>
                                          <p:spTgt spid="7"/>
                                        </p:tgtEl>
                                        <p:attrNameLst>
                                          <p:attrName>ppt_w</p:attrName>
                                        </p:attrNameLst>
                                      </p:cBhvr>
                                      <p:tavLst>
                                        <p:tav tm="0">
                                          <p:val>
                                            <p:fltVal val="0"/>
                                          </p:val>
                                        </p:tav>
                                        <p:tav tm="100000">
                                          <p:val>
                                            <p:strVal val="#ppt_w"/>
                                          </p:val>
                                        </p:tav>
                                      </p:tavLst>
                                    </p:anim>
                                  </p:childTnLst>
                                </p:cTn>
                              </p:par>
                            </p:childTnLst>
                          </p:cTn>
                        </p:par>
                        <p:par>
                          <p:cTn id="18" fill="hold">
                            <p:stCondLst>
                              <p:cond delay="3000"/>
                            </p:stCondLst>
                            <p:childTnLst>
                              <p:par>
                                <p:cTn id="19" presetID="16" presetClass="entr" presetSubtype="2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par>
                          <p:cTn id="22" fill="hold">
                            <p:stCondLst>
                              <p:cond delay="35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anim calcmode="lin" valueType="num">
                                      <p:cBhvr>
                                        <p:cTn id="27"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gtEl>
                                      </p:cBhvr>
                                    </p:animEffect>
                                  </p:childTnLst>
                                </p:cTn>
                              </p:par>
                            </p:childTnLst>
                          </p:cTn>
                        </p:par>
                        <p:par>
                          <p:cTn id="30" fill="hold">
                            <p:stCondLst>
                              <p:cond delay="4150"/>
                            </p:stCondLst>
                            <p:childTnLst>
                              <p:par>
                                <p:cTn id="31" presetID="12" presetClass="entr" presetSubtype="4" fill="hold" grpId="0" nodeType="afterEffect">
                                  <p:stCondLst>
                                    <p:cond delay="0"/>
                                  </p:stCondLst>
                                  <p:iterate type="lt">
                                    <p:tmPct val="10000"/>
                                  </p:iterate>
                                  <p:childTnLst>
                                    <p:set>
                                      <p:cBhvr>
                                        <p:cTn id="32" dur="1" fill="hold">
                                          <p:stCondLst>
                                            <p:cond delay="0"/>
                                          </p:stCondLst>
                                        </p:cTn>
                                        <p:tgtEl>
                                          <p:spTgt spid="6"/>
                                        </p:tgtEl>
                                        <p:attrNameLst>
                                          <p:attrName>style.visibility</p:attrName>
                                        </p:attrNameLst>
                                      </p:cBhvr>
                                      <p:to>
                                        <p:strVal val="visible"/>
                                      </p:to>
                                    </p:set>
                                    <p:anim calcmode="lin" valueType="num">
                                      <p:cBhvr additive="base">
                                        <p:cTn id="33" dur="250"/>
                                        <p:tgtEl>
                                          <p:spTgt spid="6"/>
                                        </p:tgtEl>
                                        <p:attrNameLst>
                                          <p:attrName>ppt_y</p:attrName>
                                        </p:attrNameLst>
                                      </p:cBhvr>
                                      <p:tavLst>
                                        <p:tav tm="0">
                                          <p:val>
                                            <p:strVal val="#ppt_y+#ppt_h*1.125000"/>
                                          </p:val>
                                        </p:tav>
                                        <p:tav tm="100000">
                                          <p:val>
                                            <p:strVal val="#ppt_y"/>
                                          </p:val>
                                        </p:tav>
                                      </p:tavLst>
                                    </p:anim>
                                    <p:animEffect transition="in" filter="wipe(up)">
                                      <p:cBhvr>
                                        <p:cTn id="34" dur="250"/>
                                        <p:tgtEl>
                                          <p:spTgt spid="6"/>
                                        </p:tgtEl>
                                      </p:cBhvr>
                                    </p:animEffect>
                                  </p:childTnLst>
                                </p:cTn>
                              </p:par>
                              <p:par>
                                <p:cTn id="35" presetID="14"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9" descr="32">
            <a:extLst>
              <a:ext uri="{FF2B5EF4-FFF2-40B4-BE49-F238E27FC236}">
                <a16:creationId xmlns:a16="http://schemas.microsoft.com/office/drawing/2014/main" id="{5A0A22AB-44BE-4466-86CC-8D088519AEDE}"/>
              </a:ext>
            </a:extLst>
          </p:cNvPr>
          <p:cNvPicPr>
            <a:picLocks noGrp="1" noChangeAspect="1"/>
          </p:cNvPicPr>
          <p:nvPr/>
        </p:nvPicPr>
        <p:blipFill>
          <a:blip r:embed="rId6"/>
          <a:stretch>
            <a:fillRect/>
          </a:stretch>
        </p:blipFill>
        <p:spPr>
          <a:xfrm>
            <a:off x="8437944" y="1747520"/>
            <a:ext cx="3315907" cy="3335655"/>
          </a:xfrm>
          <a:prstGeom prst="rect">
            <a:avLst/>
          </a:prstGeom>
          <a:noFill/>
          <a:ln>
            <a:noFill/>
          </a:ln>
        </p:spPr>
      </p:pic>
      <p:sp>
        <p:nvSpPr>
          <p:cNvPr id="7" name="Rectangle 16">
            <a:extLst>
              <a:ext uri="{FF2B5EF4-FFF2-40B4-BE49-F238E27FC236}">
                <a16:creationId xmlns:a16="http://schemas.microsoft.com/office/drawing/2014/main" id="{E1B547C1-4712-483A-9BAC-AC539744FEDD}"/>
              </a:ext>
            </a:extLst>
          </p:cNvPr>
          <p:cNvSpPr>
            <a:spLocks noGrp="1"/>
          </p:cNvSpPr>
          <p:nvPr/>
        </p:nvSpPr>
        <p:spPr>
          <a:xfrm>
            <a:off x="4143737" y="1918188"/>
            <a:ext cx="4166886" cy="29615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pic>
        <p:nvPicPr>
          <p:cNvPr id="8" name="Picture 8" descr="xinsrc_b8651a6031b24dfe9c7436c56803f56a">
            <a:extLst>
              <a:ext uri="{FF2B5EF4-FFF2-40B4-BE49-F238E27FC236}">
                <a16:creationId xmlns:a16="http://schemas.microsoft.com/office/drawing/2014/main" id="{A11506BE-EB7C-46B6-875A-A3B527275868}"/>
              </a:ext>
            </a:extLst>
          </p:cNvPr>
          <p:cNvPicPr>
            <a:picLocks noGrp="1" noChangeAspect="1"/>
          </p:cNvPicPr>
          <p:nvPr/>
        </p:nvPicPr>
        <p:blipFill>
          <a:blip r:embed="rId7"/>
          <a:srcRect/>
          <a:stretch>
            <a:fillRect/>
          </a:stretch>
        </p:blipFill>
        <p:spPr>
          <a:xfrm>
            <a:off x="574675" y="1747520"/>
            <a:ext cx="3453316" cy="3364558"/>
          </a:xfrm>
          <a:prstGeom prst="rect">
            <a:avLst/>
          </a:prstGeom>
          <a:noFill/>
          <a:ln>
            <a:noFill/>
          </a:ln>
        </p:spPr>
      </p:pic>
      <p:sp>
        <p:nvSpPr>
          <p:cNvPr id="3" name="矩形 2"/>
          <p:cNvSpPr/>
          <p:nvPr/>
        </p:nvSpPr>
        <p:spPr>
          <a:xfrm>
            <a:off x="4359797" y="2136338"/>
            <a:ext cx="3750198" cy="2585323"/>
          </a:xfrm>
          <a:prstGeom prst="rect">
            <a:avLst/>
          </a:prstGeom>
        </p:spPr>
        <p:txBody>
          <a:bodyPr wrap="square">
            <a:spAutoFit/>
          </a:bodyPr>
          <a:lstStyle/>
          <a:p>
            <a:pPr indent="457200">
              <a:lnSpc>
                <a:spcPct val="150000"/>
              </a:lnSpc>
              <a:spcBef>
                <a:spcPts val="0"/>
              </a:spcBef>
              <a:buNone/>
            </a:pPr>
            <a:r>
              <a:rPr lang="en-US" altLang="zh-CN" dirty="0">
                <a:solidFill>
                  <a:schemeClr val="bg1"/>
                </a:solidFill>
                <a:cs typeface="+mn-ea"/>
                <a:sym typeface="+mn-lt"/>
              </a:rPr>
              <a:t>1937年12月13日，日军进占南京城，在华中方面军司令官松井石根和第6师团师团长谷寿夫等法西斯分子的指挥下，对手无寸铁的南京民众进行了长达6周惨绝人寰的大规模屠杀。 </a:t>
            </a:r>
          </a:p>
        </p:txBody>
      </p:sp>
    </p:spTree>
    <p:extLst>
      <p:ext uri="{BB962C8B-B14F-4D97-AF65-F5344CB8AC3E}">
        <p14:creationId xmlns:p14="http://schemas.microsoft.com/office/powerpoint/2010/main" val="298138295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53" presetClass="entr" presetSubtype="52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anim calcmode="lin" valueType="num">
                                      <p:cBhvr>
                                        <p:cTn id="25" dur="500" fill="hold"/>
                                        <p:tgtEl>
                                          <p:spTgt spid="8"/>
                                        </p:tgtEl>
                                        <p:attrNameLst>
                                          <p:attrName>ppt_x</p:attrName>
                                        </p:attrNameLst>
                                      </p:cBhvr>
                                      <p:tavLst>
                                        <p:tav tm="0">
                                          <p:val>
                                            <p:fltVal val="0.5"/>
                                          </p:val>
                                        </p:tav>
                                        <p:tav tm="100000">
                                          <p:val>
                                            <p:strVal val="#ppt_x"/>
                                          </p:val>
                                        </p:tav>
                                      </p:tavLst>
                                    </p:anim>
                                    <p:anim calcmode="lin" valueType="num">
                                      <p:cBhvr>
                                        <p:cTn id="26" dur="500" fill="hold"/>
                                        <p:tgtEl>
                                          <p:spTgt spid="8"/>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anim calcmode="lin" valueType="num">
                                      <p:cBhvr>
                                        <p:cTn id="32" dur="500" fill="hold"/>
                                        <p:tgtEl>
                                          <p:spTgt spid="6"/>
                                        </p:tgtEl>
                                        <p:attrNameLst>
                                          <p:attrName>ppt_x</p:attrName>
                                        </p:attrNameLst>
                                      </p:cBhvr>
                                      <p:tavLst>
                                        <p:tav tm="0">
                                          <p:val>
                                            <p:fltVal val="0.5"/>
                                          </p:val>
                                        </p:tav>
                                        <p:tav tm="100000">
                                          <p:val>
                                            <p:strVal val="#ppt_x"/>
                                          </p:val>
                                        </p:tav>
                                      </p:tavLst>
                                    </p:anim>
                                    <p:anim calcmode="lin" valueType="num">
                                      <p:cBhvr>
                                        <p:cTn id="33" dur="500" fill="hold"/>
                                        <p:tgtEl>
                                          <p:spTgt spid="6"/>
                                        </p:tgtEl>
                                        <p:attrNameLst>
                                          <p:attrName>ppt_y</p:attrName>
                                        </p:attrNameLst>
                                      </p:cBhvr>
                                      <p:tavLst>
                                        <p:tav tm="0">
                                          <p:val>
                                            <p:fltVal val="0.5"/>
                                          </p:val>
                                        </p:tav>
                                        <p:tav tm="100000">
                                          <p:val>
                                            <p:strVal val="#ppt_y"/>
                                          </p:val>
                                        </p:tav>
                                      </p:tavLst>
                                    </p:anim>
                                  </p:childTnLst>
                                </p:cTn>
                              </p:par>
                            </p:childTnLst>
                          </p:cTn>
                        </p:par>
                        <p:par>
                          <p:cTn id="34" fill="hold">
                            <p:stCondLst>
                              <p:cond delay="3750"/>
                            </p:stCondLst>
                            <p:childTnLst>
                              <p:par>
                                <p:cTn id="35" presetID="14" presetClass="entr" presetSubtype="1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childTnLst>
                          </p:cTn>
                        </p:par>
                        <p:par>
                          <p:cTn id="38" fill="hold">
                            <p:stCondLst>
                              <p:cond delay="4250"/>
                            </p:stCondLst>
                            <p:childTnLst>
                              <p:par>
                                <p:cTn id="39" presetID="22" presetClass="entr" presetSubtype="8" fill="hold" grpId="0" nodeType="afterEffect">
                                  <p:stCondLst>
                                    <p:cond delay="0"/>
                                  </p:stCondLst>
                                  <p:iterate type="lt">
                                    <p:tmPct val="10000"/>
                                  </p:iterate>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17418" y="664046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下载 </a:t>
            </a:r>
            <a:r>
              <a:rPr kumimoji="0" lang="en-US" altLang="zh-CN" sz="100" b="0" i="0" u="none" strike="noStrike" kern="0" cap="none" spc="0" normalizeH="0" baseline="0" noProof="0" smtClean="0">
                <a:ln>
                  <a:noFill/>
                </a:ln>
                <a:solidFill>
                  <a:schemeClr val="bg1"/>
                </a:solidFill>
                <a:effectLst/>
                <a:uLnTx/>
                <a:uFillTx/>
              </a:rPr>
              <a:t>http://www.PPT818.com/xiazai/</a:t>
            </a:r>
            <a:endParaRPr kumimoji="0" lang="en-US" altLang="zh-CN" sz="100" b="0" i="0" u="none" strike="noStrike" kern="0" cap="none" spc="0" normalizeH="0" baseline="0" noProof="0" dirty="0" smtClean="0">
              <a:ln>
                <a:noFill/>
              </a:ln>
              <a:solidFill>
                <a:schemeClr val="bg1"/>
              </a:solidFill>
              <a:effectLst/>
              <a:uLnTx/>
              <a:uFillTx/>
            </a:endParaRPr>
          </a:p>
        </p:txBody>
      </p:sp>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7" name="Picture 22" descr="31">
            <a:extLst>
              <a:ext uri="{FF2B5EF4-FFF2-40B4-BE49-F238E27FC236}">
                <a16:creationId xmlns:a16="http://schemas.microsoft.com/office/drawing/2014/main" id="{13C5FE4D-A28A-44FB-A30A-AFFC217CC2D3}"/>
              </a:ext>
            </a:extLst>
          </p:cNvPr>
          <p:cNvPicPr>
            <a:picLocks noGrp="1" noChangeAspect="1"/>
          </p:cNvPicPr>
          <p:nvPr/>
        </p:nvPicPr>
        <p:blipFill>
          <a:blip r:embed="rId6"/>
          <a:srcRect/>
          <a:stretch>
            <a:fillRect/>
          </a:stretch>
        </p:blipFill>
        <p:spPr>
          <a:xfrm>
            <a:off x="331348" y="1751681"/>
            <a:ext cx="5328671" cy="2456180"/>
          </a:xfrm>
          <a:prstGeom prst="rect">
            <a:avLst/>
          </a:prstGeom>
          <a:noFill/>
          <a:ln>
            <a:noFill/>
          </a:ln>
        </p:spPr>
      </p:pic>
      <p:pic>
        <p:nvPicPr>
          <p:cNvPr id="8" name="Picture 19" descr="17">
            <a:extLst>
              <a:ext uri="{FF2B5EF4-FFF2-40B4-BE49-F238E27FC236}">
                <a16:creationId xmlns:a16="http://schemas.microsoft.com/office/drawing/2014/main" id="{2108FE47-7BF9-4B92-BEFC-E750FEE4D7E2}"/>
              </a:ext>
            </a:extLst>
          </p:cNvPr>
          <p:cNvPicPr>
            <a:picLocks noGrp="1" noChangeAspect="1"/>
          </p:cNvPicPr>
          <p:nvPr/>
        </p:nvPicPr>
        <p:blipFill>
          <a:blip r:embed="rId7"/>
          <a:srcRect/>
          <a:stretch>
            <a:fillRect/>
          </a:stretch>
        </p:blipFill>
        <p:spPr>
          <a:xfrm>
            <a:off x="5991367" y="1751681"/>
            <a:ext cx="5642435" cy="2456180"/>
          </a:xfrm>
          <a:prstGeom prst="rect">
            <a:avLst/>
          </a:prstGeom>
          <a:noFill/>
          <a:ln>
            <a:noFill/>
          </a:ln>
        </p:spPr>
      </p:pic>
      <p:sp>
        <p:nvSpPr>
          <p:cNvPr id="9" name="Rectangle 12">
            <a:extLst>
              <a:ext uri="{FF2B5EF4-FFF2-40B4-BE49-F238E27FC236}">
                <a16:creationId xmlns:a16="http://schemas.microsoft.com/office/drawing/2014/main" id="{872E958F-E46C-43A3-89D8-7F868785AD8C}"/>
              </a:ext>
            </a:extLst>
          </p:cNvPr>
          <p:cNvSpPr>
            <a:spLocks noGrp="1" noRot="1" noChangeArrowheads="1"/>
          </p:cNvSpPr>
          <p:nvPr/>
        </p:nvSpPr>
        <p:spPr>
          <a:xfrm>
            <a:off x="331348" y="4401820"/>
            <a:ext cx="11302454" cy="128795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4" name="矩形 3"/>
          <p:cNvSpPr/>
          <p:nvPr/>
        </p:nvSpPr>
        <p:spPr>
          <a:xfrm>
            <a:off x="637000" y="4603345"/>
            <a:ext cx="10691149" cy="874407"/>
          </a:xfrm>
          <a:prstGeom prst="rect">
            <a:avLst/>
          </a:prstGeom>
        </p:spPr>
        <p:txBody>
          <a:bodyPr wrap="square">
            <a:spAutoFit/>
          </a:bodyPr>
          <a:lstStyle/>
          <a:p>
            <a:pPr indent="457200">
              <a:lnSpc>
                <a:spcPct val="150000"/>
              </a:lnSpc>
              <a:spcBef>
                <a:spcPts val="0"/>
              </a:spcBef>
            </a:pPr>
            <a:r>
              <a:rPr lang="en-US" altLang="zh-CN" dirty="0" smtClean="0">
                <a:solidFill>
                  <a:schemeClr val="lt1"/>
                </a:solidFill>
                <a:cs typeface="+mn-ea"/>
                <a:sym typeface="+mn-lt"/>
              </a:rPr>
              <a:t>14日，日军大部队涌入城内，继续搜杀街巷中的难民；并在中山码头、下关车站等处对聚集江边的难民疯狂射击，枪杀数万人。 </a:t>
            </a:r>
            <a:endParaRPr lang="en-US" altLang="zh-CN" dirty="0">
              <a:solidFill>
                <a:schemeClr val="lt1"/>
              </a:solidFill>
              <a:cs typeface="+mn-ea"/>
              <a:sym typeface="+mn-lt"/>
            </a:endParaRPr>
          </a:p>
        </p:txBody>
      </p:sp>
    </p:spTree>
    <p:extLst>
      <p:ext uri="{BB962C8B-B14F-4D97-AF65-F5344CB8AC3E}">
        <p14:creationId xmlns:p14="http://schemas.microsoft.com/office/powerpoint/2010/main" val="26133329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14" presetClass="entr" presetSubtype="1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par>
                          <p:cTn id="23" fill="hold">
                            <p:stCondLst>
                              <p:cond delay="3750"/>
                            </p:stCondLst>
                            <p:childTnLst>
                              <p:par>
                                <p:cTn id="24" presetID="53" presetClass="entr" presetSubtype="52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fltVal val="0.5"/>
                                          </p:val>
                                        </p:tav>
                                        <p:tav tm="100000">
                                          <p:val>
                                            <p:strVal val="#ppt_y"/>
                                          </p:val>
                                        </p:tav>
                                      </p:tavLst>
                                    </p:anim>
                                  </p:childTnLst>
                                </p:cTn>
                              </p:par>
                            </p:childTnLst>
                          </p:cTn>
                        </p:par>
                        <p:par>
                          <p:cTn id="31" fill="hold">
                            <p:stCondLst>
                              <p:cond delay="4250"/>
                            </p:stCondLst>
                            <p:childTnLst>
                              <p:par>
                                <p:cTn id="32" presetID="22" presetClass="entr" presetSubtype="1"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4750"/>
                            </p:stCondLst>
                            <p:childTnLst>
                              <p:par>
                                <p:cTn id="36" presetID="14" presetClass="entr" presetSubtype="10"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9"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BE6BCC9-7955-426C-847F-3EE02C8FB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图片 12">
            <a:extLst>
              <a:ext uri="{FF2B5EF4-FFF2-40B4-BE49-F238E27FC236}">
                <a16:creationId xmlns:a16="http://schemas.microsoft.com/office/drawing/2014/main" id="{5656F22E-7AE0-4709-B902-AA04F6081CD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5196254"/>
            <a:ext cx="12192000" cy="1978269"/>
          </a:xfrm>
          <a:prstGeom prst="rect">
            <a:avLst/>
          </a:prstGeom>
        </p:spPr>
      </p:pic>
      <p:pic>
        <p:nvPicPr>
          <p:cNvPr id="2" name="图片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0"/>
            <a:ext cx="1394361" cy="1394361"/>
          </a:xfrm>
          <a:prstGeom prst="rect">
            <a:avLst/>
          </a:prstGeom>
        </p:spPr>
      </p:pic>
      <p:sp>
        <p:nvSpPr>
          <p:cNvPr id="14" name="文本框 3">
            <a:extLst>
              <a:ext uri="{FF2B5EF4-FFF2-40B4-BE49-F238E27FC236}">
                <a16:creationId xmlns:a16="http://schemas.microsoft.com/office/drawing/2014/main" id="{15F78034-DA62-4FF6-A2B2-400D6839CE23}"/>
              </a:ext>
            </a:extLst>
          </p:cNvPr>
          <p:cNvSpPr txBox="1"/>
          <p:nvPr/>
        </p:nvSpPr>
        <p:spPr>
          <a:xfrm>
            <a:off x="1394360" y="583453"/>
            <a:ext cx="5327073" cy="584775"/>
          </a:xfrm>
          <a:prstGeom prst="rect">
            <a:avLst/>
          </a:prstGeom>
          <a:noFill/>
          <a:ln w="9525">
            <a:noFill/>
          </a:ln>
        </p:spPr>
        <p:txBody>
          <a:bodyPr wrap="square">
            <a:spAutoFit/>
          </a:bodyPr>
          <a:lstStyle/>
          <a:p>
            <a:r>
              <a:rPr lang="zh-CN" altLang="en-US" sz="3200" b="1" dirty="0" smtClean="0">
                <a:cs typeface="+mn-ea"/>
                <a:sym typeface="+mn-lt"/>
              </a:rPr>
              <a:t>血泪历史</a:t>
            </a:r>
            <a:r>
              <a:rPr lang="en-US" altLang="zh-CN" sz="3200" b="1" dirty="0" smtClean="0">
                <a:cs typeface="+mn-ea"/>
                <a:sym typeface="+mn-lt"/>
              </a:rPr>
              <a:t>—-</a:t>
            </a:r>
            <a:r>
              <a:rPr lang="zh-CN" altLang="en-US" sz="2000" b="1" dirty="0" smtClean="0">
                <a:cs typeface="+mn-ea"/>
                <a:sym typeface="+mn-lt"/>
              </a:rPr>
              <a:t>日军入侵南京</a:t>
            </a:r>
            <a:endParaRPr lang="zh-CN" altLang="en-US" sz="2000" b="1" dirty="0">
              <a:cs typeface="+mn-ea"/>
              <a:sym typeface="+mn-lt"/>
            </a:endParaRPr>
          </a:p>
        </p:txBody>
      </p:sp>
      <p:pic>
        <p:nvPicPr>
          <p:cNvPr id="6" name="Picture 10" descr="17">
            <a:extLst>
              <a:ext uri="{FF2B5EF4-FFF2-40B4-BE49-F238E27FC236}">
                <a16:creationId xmlns:a16="http://schemas.microsoft.com/office/drawing/2014/main" id="{9B93DDFC-D0E2-4DD7-9E31-446A8E8FEBB9}"/>
              </a:ext>
            </a:extLst>
          </p:cNvPr>
          <p:cNvPicPr>
            <a:picLocks noGrp="1" noChangeAspect="1"/>
          </p:cNvPicPr>
          <p:nvPr/>
        </p:nvPicPr>
        <p:blipFill>
          <a:blip r:embed="rId6"/>
          <a:srcRect/>
          <a:stretch>
            <a:fillRect/>
          </a:stretch>
        </p:blipFill>
        <p:spPr>
          <a:xfrm>
            <a:off x="787529" y="1973143"/>
            <a:ext cx="3113140" cy="3223111"/>
          </a:xfrm>
          <a:prstGeom prst="rect">
            <a:avLst/>
          </a:prstGeom>
          <a:noFill/>
          <a:ln>
            <a:noFill/>
          </a:ln>
        </p:spPr>
      </p:pic>
      <p:sp>
        <p:nvSpPr>
          <p:cNvPr id="7" name="Rectangle 16">
            <a:extLst>
              <a:ext uri="{FF2B5EF4-FFF2-40B4-BE49-F238E27FC236}">
                <a16:creationId xmlns:a16="http://schemas.microsoft.com/office/drawing/2014/main" id="{E1B547C1-4712-483A-9BAC-AC539744FEDD}"/>
              </a:ext>
            </a:extLst>
          </p:cNvPr>
          <p:cNvSpPr>
            <a:spLocks noGrp="1"/>
          </p:cNvSpPr>
          <p:nvPr/>
        </p:nvSpPr>
        <p:spPr>
          <a:xfrm>
            <a:off x="3900669" y="2103927"/>
            <a:ext cx="7870784" cy="296154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00" dirty="0">
              <a:solidFill>
                <a:schemeClr val="bg1"/>
              </a:solidFill>
              <a:cs typeface="+mn-ea"/>
              <a:sym typeface="+mn-lt"/>
            </a:endParaRPr>
          </a:p>
        </p:txBody>
      </p:sp>
      <p:sp>
        <p:nvSpPr>
          <p:cNvPr id="8" name="矩形 7"/>
          <p:cNvSpPr/>
          <p:nvPr/>
        </p:nvSpPr>
        <p:spPr>
          <a:xfrm>
            <a:off x="4373301" y="2499786"/>
            <a:ext cx="6925519" cy="2169825"/>
          </a:xfrm>
          <a:prstGeom prst="rect">
            <a:avLst/>
          </a:prstGeom>
        </p:spPr>
        <p:txBody>
          <a:bodyPr wrap="square">
            <a:spAutoFit/>
          </a:bodyPr>
          <a:lstStyle/>
          <a:p>
            <a:pPr indent="457200">
              <a:lnSpc>
                <a:spcPct val="150000"/>
              </a:lnSpc>
              <a:spcBef>
                <a:spcPts val="0"/>
              </a:spcBef>
            </a:pPr>
            <a:r>
              <a:rPr lang="en-US" altLang="zh-CN" dirty="0" smtClean="0">
                <a:solidFill>
                  <a:schemeClr val="lt1"/>
                </a:solidFill>
                <a:cs typeface="+mn-ea"/>
                <a:sym typeface="+mn-lt"/>
              </a:rPr>
              <a:t>15</a:t>
            </a:r>
            <a:r>
              <a:rPr lang="zh-CN" altLang="en-US" dirty="0" smtClean="0">
                <a:solidFill>
                  <a:schemeClr val="lt1"/>
                </a:solidFill>
                <a:cs typeface="+mn-ea"/>
                <a:sym typeface="+mn-lt"/>
              </a:rPr>
              <a:t>日，中国平民及已解除武装的军人９０００余人被押往鱼雷营屠杀。</a:t>
            </a:r>
            <a:br>
              <a:rPr lang="zh-CN" altLang="en-US" dirty="0" smtClean="0">
                <a:solidFill>
                  <a:schemeClr val="lt1"/>
                </a:solidFill>
                <a:cs typeface="+mn-ea"/>
                <a:sym typeface="+mn-lt"/>
              </a:rPr>
            </a:br>
            <a:r>
              <a:rPr lang="zh-CN" altLang="en-US" dirty="0" smtClean="0">
                <a:solidFill>
                  <a:schemeClr val="lt1"/>
                </a:solidFill>
                <a:cs typeface="+mn-ea"/>
                <a:sym typeface="+mn-lt"/>
              </a:rPr>
              <a:t/>
            </a:r>
            <a:br>
              <a:rPr lang="zh-CN" altLang="en-US" dirty="0" smtClean="0">
                <a:solidFill>
                  <a:schemeClr val="lt1"/>
                </a:solidFill>
                <a:cs typeface="+mn-ea"/>
                <a:sym typeface="+mn-lt"/>
              </a:rPr>
            </a:br>
            <a:r>
              <a:rPr lang="en-US" altLang="zh-CN" dirty="0" smtClean="0">
                <a:solidFill>
                  <a:schemeClr val="lt1"/>
                </a:solidFill>
                <a:cs typeface="+mn-ea"/>
                <a:sym typeface="+mn-lt"/>
              </a:rPr>
              <a:t>16</a:t>
            </a:r>
            <a:r>
              <a:rPr lang="zh-CN" altLang="en-US" dirty="0" smtClean="0">
                <a:solidFill>
                  <a:schemeClr val="lt1"/>
                </a:solidFill>
                <a:cs typeface="+mn-ea"/>
                <a:sym typeface="+mn-lt"/>
              </a:rPr>
              <a:t>日，日军又从中日双方都承认具有中立地位的“安全区”内搜捕数万青年，绑赴下关煤炭港枪杀，再将尸体推入江中。  </a:t>
            </a:r>
            <a:endParaRPr lang="zh-CN" altLang="en-US" dirty="0">
              <a:solidFill>
                <a:schemeClr val="lt1"/>
              </a:solidFill>
              <a:cs typeface="+mn-ea"/>
              <a:sym typeface="+mn-lt"/>
            </a:endParaRPr>
          </a:p>
        </p:txBody>
      </p:sp>
    </p:spTree>
    <p:extLst>
      <p:ext uri="{BB962C8B-B14F-4D97-AF65-F5344CB8AC3E}">
        <p14:creationId xmlns:p14="http://schemas.microsoft.com/office/powerpoint/2010/main" val="211346160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xmlns:a16="http://schemas.microsoft.com/office/drawing/2014/main" xmlns:a14="http://schemas.microsoft.com/office/drawing/2010/main">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200"/>
                                        <p:tgtEl>
                                          <p:spTgt spid="13"/>
                                        </p:tgtEl>
                                      </p:cBhvr>
                                    </p:animEffect>
                                  </p:childTnLst>
                                </p:cTn>
                              </p:par>
                            </p:childTnLst>
                          </p:cTn>
                        </p:par>
                        <p:par>
                          <p:cTn id="8" fill="hold">
                            <p:stCondLst>
                              <p:cond delay="12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200"/>
                            </p:stCondLst>
                            <p:childTnLst>
                              <p:par>
                                <p:cTn id="15" presetID="2" presetClass="entr" presetSubtype="2"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par>
                          <p:cTn id="19" fill="hold">
                            <p:stCondLst>
                              <p:cond delay="3250"/>
                            </p:stCondLst>
                            <p:childTnLst>
                              <p:par>
                                <p:cTn id="20" presetID="53"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3750"/>
                            </p:stCondLst>
                            <p:childTnLst>
                              <p:par>
                                <p:cTn id="26" presetID="14" presetClass="entr" presetSubtype="1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randombar(horizontal)">
                                      <p:cBhvr>
                                        <p:cTn id="28" dur="500"/>
                                        <p:tgtEl>
                                          <p:spTgt spid="7"/>
                                        </p:tgtEl>
                                      </p:cBhvr>
                                    </p:animEffect>
                                  </p:childTnLst>
                                </p:cTn>
                              </p:par>
                            </p:childTnLst>
                          </p:cTn>
                        </p:par>
                        <p:par>
                          <p:cTn id="29" fill="hold">
                            <p:stCondLst>
                              <p:cond delay="4250"/>
                            </p:stCondLst>
                            <p:childTnLst>
                              <p:par>
                                <p:cTn id="30" presetID="22" presetClass="entr" presetSubtype="8" fill="hold" grpId="0" nodeType="afterEffect">
                                  <p:stCondLst>
                                    <p:cond delay="0"/>
                                  </p:stCondLst>
                                  <p:iterate type="lt">
                                    <p:tmPct val="10000"/>
                                  </p:iterate>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cg4yywd">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TotalTime>
  <Words>1625</Words>
  <Application>Microsoft Office PowerPoint</Application>
  <PresentationFormat>宽屏</PresentationFormat>
  <Paragraphs>133</Paragraphs>
  <Slides>27</Slides>
  <Notes>27</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27</vt:i4>
      </vt:variant>
    </vt:vector>
  </HeadingPairs>
  <TitlesOfParts>
    <vt:vector size="33" baseType="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27</cp:revision>
  <dcterms:created xsi:type="dcterms:W3CDTF">2019-11-08T04:01:34Z</dcterms:created>
  <dcterms:modified xsi:type="dcterms:W3CDTF">2023-04-17T04:52:30Z</dcterms:modified>
</cp:coreProperties>
</file>