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69"/>
  </p:notes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269" r:id="rId14"/>
    <p:sldId id="280" r:id="rId15"/>
    <p:sldId id="270" r:id="rId16"/>
    <p:sldId id="329" r:id="rId17"/>
    <p:sldId id="271" r:id="rId18"/>
    <p:sldId id="282" r:id="rId19"/>
    <p:sldId id="272" r:id="rId20"/>
    <p:sldId id="273" r:id="rId21"/>
    <p:sldId id="283" r:id="rId22"/>
    <p:sldId id="274" r:id="rId23"/>
    <p:sldId id="275" r:id="rId24"/>
    <p:sldId id="276" r:id="rId25"/>
    <p:sldId id="284" r:id="rId26"/>
    <p:sldId id="285" r:id="rId27"/>
    <p:sldId id="286" r:id="rId28"/>
    <p:sldId id="278" r:id="rId29"/>
    <p:sldId id="277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02" r:id="rId38"/>
    <p:sldId id="294" r:id="rId39"/>
    <p:sldId id="330" r:id="rId40"/>
    <p:sldId id="295" r:id="rId41"/>
    <p:sldId id="304" r:id="rId42"/>
    <p:sldId id="305" r:id="rId43"/>
    <p:sldId id="306" r:id="rId44"/>
    <p:sldId id="296" r:id="rId45"/>
    <p:sldId id="307" r:id="rId46"/>
    <p:sldId id="308" r:id="rId47"/>
    <p:sldId id="297" r:id="rId48"/>
    <p:sldId id="311" r:id="rId49"/>
    <p:sldId id="298" r:id="rId50"/>
    <p:sldId id="309" r:id="rId51"/>
    <p:sldId id="310" r:id="rId52"/>
    <p:sldId id="299" r:id="rId53"/>
    <p:sldId id="300" r:id="rId54"/>
    <p:sldId id="331" r:id="rId55"/>
    <p:sldId id="301" r:id="rId56"/>
    <p:sldId id="312" r:id="rId57"/>
    <p:sldId id="313" r:id="rId58"/>
    <p:sldId id="315" r:id="rId59"/>
    <p:sldId id="316" r:id="rId60"/>
    <p:sldId id="317" r:id="rId61"/>
    <p:sldId id="318" r:id="rId62"/>
    <p:sldId id="319" r:id="rId63"/>
    <p:sldId id="320" r:id="rId64"/>
    <p:sldId id="323" r:id="rId65"/>
    <p:sldId id="326" r:id="rId66"/>
    <p:sldId id="327" r:id="rId67"/>
    <p:sldId id="332" r:id="rId68"/>
  </p:sldIdLst>
  <p:sldSz cx="12192000" cy="6858000"/>
  <p:notesSz cx="6858000" cy="9144000"/>
  <p:custDataLst>
    <p:tags r:id="rId7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7F9"/>
    <a:srgbClr val="E9232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99CA-421D-45F9-A1B9-56A217F181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D04F-A670-4CD6-9D12-17D0ABAA8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6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05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05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CCF884-AA61-42F9-9B75-A2ED9A0237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67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5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http://www.ypppt.com/xiazai/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73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57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7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7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66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DCD04F-A670-4CD6-9D12-17D0ABAA8390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91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98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75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4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48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574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22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33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15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9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4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36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47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7119017-DD8E-439E-A973-DAC4A355A4F5}"/>
              </a:ext>
            </a:extLst>
          </p:cNvPr>
          <p:cNvGrpSpPr/>
          <p:nvPr userDrawn="1"/>
        </p:nvGrpSpPr>
        <p:grpSpPr>
          <a:xfrm flipV="1">
            <a:off x="65315" y="748701"/>
            <a:ext cx="12126686" cy="45719"/>
            <a:chOff x="1271332" y="794423"/>
            <a:chExt cx="11022268" cy="4571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8D282A3-7F36-499A-ABE3-4964EB1FD8D5}"/>
                </a:ext>
              </a:extLst>
            </p:cNvPr>
            <p:cNvSpPr/>
            <p:nvPr userDrawn="1"/>
          </p:nvSpPr>
          <p:spPr>
            <a:xfrm>
              <a:off x="1271332" y="794423"/>
              <a:ext cx="1858204" cy="45719"/>
            </a:xfrm>
            <a:prstGeom prst="rect">
              <a:avLst/>
            </a:prstGeom>
            <a:solidFill>
              <a:srgbClr val="008487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997C8D5-7523-46E4-A67C-B9A7010B083C}"/>
                </a:ext>
              </a:extLst>
            </p:cNvPr>
            <p:cNvSpPr/>
            <p:nvPr userDrawn="1"/>
          </p:nvSpPr>
          <p:spPr>
            <a:xfrm>
              <a:off x="3038916" y="794423"/>
              <a:ext cx="1858204" cy="4571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ECE0C3B-E86D-4393-887D-488076128946}"/>
                </a:ext>
              </a:extLst>
            </p:cNvPr>
            <p:cNvSpPr/>
            <p:nvPr userDrawn="1"/>
          </p:nvSpPr>
          <p:spPr>
            <a:xfrm>
              <a:off x="4898196" y="794423"/>
              <a:ext cx="1858204" cy="4571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D786CD6-3B0C-4EC8-8C96-2FFA15AB7462}"/>
                </a:ext>
              </a:extLst>
            </p:cNvPr>
            <p:cNvSpPr/>
            <p:nvPr userDrawn="1"/>
          </p:nvSpPr>
          <p:spPr>
            <a:xfrm>
              <a:off x="6747316" y="794423"/>
              <a:ext cx="1858204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08715EE-E72B-42B8-8AA8-353ED4E9147F}"/>
                </a:ext>
              </a:extLst>
            </p:cNvPr>
            <p:cNvSpPr/>
            <p:nvPr userDrawn="1"/>
          </p:nvSpPr>
          <p:spPr>
            <a:xfrm>
              <a:off x="8596436" y="794423"/>
              <a:ext cx="1858204" cy="457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EFFC300-F496-4F9A-BA4B-3A995137D265}"/>
                </a:ext>
              </a:extLst>
            </p:cNvPr>
            <p:cNvSpPr/>
            <p:nvPr userDrawn="1"/>
          </p:nvSpPr>
          <p:spPr>
            <a:xfrm>
              <a:off x="10435396" y="794423"/>
              <a:ext cx="1858204" cy="45719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3" name="TextBox 9">
            <a:extLst>
              <a:ext uri="{FF2B5EF4-FFF2-40B4-BE49-F238E27FC236}">
                <a16:creationId xmlns:a16="http://schemas.microsoft.com/office/drawing/2014/main" id="{16256322-CA74-49E2-A183-F0AC0797C8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8483" y="427305"/>
            <a:ext cx="896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 sz="1800" dirty="0">
                <a:solidFill>
                  <a:srgbClr val="494429"/>
                </a:solidFill>
                <a:latin typeface="Broadway" panose="04040905080B02020502" pitchFamily="82" charset="0"/>
                <a:ea typeface="楷体" panose="02010609060101010101" pitchFamily="49" charset="-122"/>
                <a:sym typeface="经典繁仿黑" pitchFamily="49" charset="-122"/>
              </a:rPr>
              <a:t>LOGO</a:t>
            </a:r>
            <a:endParaRPr lang="zh-CN" altLang="zh-CN" sz="1800" dirty="0">
              <a:latin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6C94D0-288D-4BC6-A4A7-4FFEC3277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397" y="-22860"/>
            <a:ext cx="1662520" cy="7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7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86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96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7078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33692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64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35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402B-9921-40FA-8360-131077676729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6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9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0" r:id="rId14"/>
    <p:sldLayoutId id="2147483651" r:id="rId15"/>
    <p:sldLayoutId id="2147483652" r:id="rId16"/>
    <p:sldLayoutId id="2147483653" r:id="rId17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41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ngwuppt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shangwuppt.com/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2.jp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1.jpe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8D48F6E-2138-4722-B8F9-FBAA6A6F5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25" y="-1080492"/>
            <a:ext cx="5626552" cy="33442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DEC073-D468-4C1E-8E2F-22BFF8092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2257" y="3186226"/>
            <a:ext cx="12676667" cy="43519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A2D357-0AD9-454E-89D0-5E8ED3B663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947" y="-115400"/>
            <a:ext cx="3809073" cy="2170128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3BD417E4-BD61-482F-A04C-9E05E1626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020" y="988132"/>
            <a:ext cx="2800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点击此处，写上您公司的名称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F22D66-9027-4CC4-83F4-045E6FDEDCAC}"/>
              </a:ext>
            </a:extLst>
          </p:cNvPr>
          <p:cNvGrpSpPr/>
          <p:nvPr/>
        </p:nvGrpSpPr>
        <p:grpSpPr>
          <a:xfrm>
            <a:off x="10253579" y="450824"/>
            <a:ext cx="396240" cy="461665"/>
            <a:chOff x="782320" y="437395"/>
            <a:chExt cx="396240" cy="461665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1A781EB8-7F8F-4ECD-9A21-C81C49EBEE9B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853C17D-9463-4A16-A354-06BC31D48B84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852157-ED83-491E-90BF-CF3EDCA4A80F}"/>
              </a:ext>
            </a:extLst>
          </p:cNvPr>
          <p:cNvGrpSpPr/>
          <p:nvPr/>
        </p:nvGrpSpPr>
        <p:grpSpPr>
          <a:xfrm>
            <a:off x="10599019" y="491464"/>
            <a:ext cx="396240" cy="461665"/>
            <a:chOff x="782320" y="437395"/>
            <a:chExt cx="396240" cy="461665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403358C6-4BD8-4684-A634-67792C825975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3DB5CA5-A51F-4D42-852F-AE5E2F201616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7E60043-27A2-4522-8A71-63E69A7935C0}"/>
              </a:ext>
            </a:extLst>
          </p:cNvPr>
          <p:cNvGrpSpPr/>
          <p:nvPr/>
        </p:nvGrpSpPr>
        <p:grpSpPr>
          <a:xfrm>
            <a:off x="10934299" y="379704"/>
            <a:ext cx="396240" cy="461665"/>
            <a:chOff x="782320" y="437395"/>
            <a:chExt cx="396240" cy="461665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9B3A7F9F-B36A-49A3-BD02-B2C261AC3EEF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G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F57ED4C-FC4A-452F-9BCB-205EE73CE488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8D674D4-A3B7-46B1-BEAF-1BEC052EC2BA}"/>
              </a:ext>
            </a:extLst>
          </p:cNvPr>
          <p:cNvGrpSpPr/>
          <p:nvPr/>
        </p:nvGrpSpPr>
        <p:grpSpPr>
          <a:xfrm>
            <a:off x="11249259" y="501624"/>
            <a:ext cx="396240" cy="461665"/>
            <a:chOff x="782320" y="437395"/>
            <a:chExt cx="396240" cy="461665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596990CE-FE64-4E86-B69E-D2EEFB2D2FA2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D0F1319-5C94-4D05-9C3E-9C0456265400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占位符 1">
            <a:extLst>
              <a:ext uri="{FF2B5EF4-FFF2-40B4-BE49-F238E27FC236}">
                <a16:creationId xmlns:a16="http://schemas.microsoft.com/office/drawing/2014/main" id="{8DD0B6D7-FDCB-4D10-986A-B0CBA082DBC9}"/>
              </a:ext>
            </a:extLst>
          </p:cNvPr>
          <p:cNvSpPr txBox="1">
            <a:spLocks/>
          </p:cNvSpPr>
          <p:nvPr/>
        </p:nvSpPr>
        <p:spPr>
          <a:xfrm>
            <a:off x="899886" y="2456094"/>
            <a:ext cx="111102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6597" b="0" kern="120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579" indent="-285607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9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00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1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7200" b="1" dirty="0">
                <a:solidFill>
                  <a:srgbClr val="4BACC6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现场管理</a:t>
            </a:r>
            <a:r>
              <a:rPr lang="zh-CN" altLang="en-US" sz="8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方法</a:t>
            </a:r>
            <a:r>
              <a:rPr lang="zh-CN" altLang="en-US" sz="7200" b="1" dirty="0">
                <a:solidFill>
                  <a:srgbClr val="4BACC6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zh-CN" altLang="en-US" sz="8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技巧</a:t>
            </a:r>
            <a:endParaRPr lang="zh-CN" altLang="en-US" sz="7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43FF67C-6018-43DE-85A7-51BCD84CD37E}"/>
              </a:ext>
            </a:extLst>
          </p:cNvPr>
          <p:cNvSpPr/>
          <p:nvPr/>
        </p:nvSpPr>
        <p:spPr>
          <a:xfrm flipH="1">
            <a:off x="2795163" y="3833979"/>
            <a:ext cx="7010252" cy="633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某某公司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年新员工入职培训课程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94890BD-2723-476E-A098-85534B9FB404}"/>
              </a:ext>
            </a:extLst>
          </p:cNvPr>
          <p:cNvCxnSpPr>
            <a:cxnSpLocks/>
          </p:cNvCxnSpPr>
          <p:nvPr/>
        </p:nvCxnSpPr>
        <p:spPr>
          <a:xfrm>
            <a:off x="2844162" y="3845179"/>
            <a:ext cx="669641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1641A18-9FEF-431B-8143-076D34068957}"/>
              </a:ext>
            </a:extLst>
          </p:cNvPr>
          <p:cNvSpPr txBox="1"/>
          <p:nvPr/>
        </p:nvSpPr>
        <p:spPr>
          <a:xfrm>
            <a:off x="3577140" y="4522252"/>
            <a:ext cx="5061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金融培训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商务培训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仓库培训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文员培训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1522FD8-B0F6-479F-BE21-346DEE6C100C}"/>
              </a:ext>
            </a:extLst>
          </p:cNvPr>
          <p:cNvCxnSpPr>
            <a:cxnSpLocks/>
          </p:cNvCxnSpPr>
          <p:nvPr/>
        </p:nvCxnSpPr>
        <p:spPr>
          <a:xfrm>
            <a:off x="2844162" y="4470212"/>
            <a:ext cx="675737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矩形: 圆角 4">
            <a:extLst>
              <a:ext uri="{FF2B5EF4-FFF2-40B4-BE49-F238E27FC236}">
                <a16:creationId xmlns:a16="http://schemas.microsoft.com/office/drawing/2014/main" id="{B4F55600-6F2F-4612-BC17-6AEFE2C9DF9C}"/>
              </a:ext>
            </a:extLst>
          </p:cNvPr>
          <p:cNvSpPr/>
          <p:nvPr/>
        </p:nvSpPr>
        <p:spPr>
          <a:xfrm>
            <a:off x="4425081" y="4922147"/>
            <a:ext cx="1677013" cy="34724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授课人：</a:t>
            </a: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: 圆角 41">
            <a:extLst>
              <a:ext uri="{FF2B5EF4-FFF2-40B4-BE49-F238E27FC236}">
                <a16:creationId xmlns:a16="http://schemas.microsoft.com/office/drawing/2014/main" id="{526E5B20-8ECF-459A-90A3-49489FA11797}"/>
              </a:ext>
            </a:extLst>
          </p:cNvPr>
          <p:cNvSpPr/>
          <p:nvPr/>
        </p:nvSpPr>
        <p:spPr>
          <a:xfrm>
            <a:off x="6230732" y="4922147"/>
            <a:ext cx="1677013" cy="347240"/>
          </a:xfrm>
          <a:prstGeom prst="roundRect">
            <a:avLst>
              <a:gd name="adj" fmla="val 0"/>
            </a:avLst>
          </a:prstGeom>
          <a:solidFill>
            <a:schemeClr val="accent6">
              <a:lumMod val="25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lang="en-US" altLang="zh-CN" sz="1400" kern="0" dirty="0" smtClean="0">
                <a:solidFill>
                  <a:prstClr val="white"/>
                </a:solidFill>
                <a:cs typeface="+mn-ea"/>
                <a:sym typeface="+mn-lt"/>
              </a:rPr>
              <a:t>X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lang="en-US" altLang="zh-CN" sz="1400" kern="0" dirty="0" smtClean="0">
                <a:solidFill>
                  <a:prstClr val="white"/>
                </a:solidFill>
                <a:cs typeface="+mn-ea"/>
                <a:sym typeface="+mn-lt"/>
              </a:rPr>
              <a:t>X</a:t>
            </a: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8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9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22" grpId="0"/>
      <p:bldP spid="23" grpId="0"/>
      <p:bldP spid="25" grpId="0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A9528-5BA0-42FE-81A4-F5CE5A7A4A51}"/>
              </a:ext>
            </a:extLst>
          </p:cNvPr>
          <p:cNvSpPr txBox="1">
            <a:spLocks noChangeArrowheads="1"/>
          </p:cNvSpPr>
          <p:nvPr/>
        </p:nvSpPr>
        <p:spPr>
          <a:xfrm>
            <a:off x="4709158" y="249520"/>
            <a:ext cx="2773684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的作用和效能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F13FDA8-795F-473D-B0C6-8BAA8F68285C}"/>
              </a:ext>
            </a:extLst>
          </p:cNvPr>
          <p:cNvCxnSpPr>
            <a:cxnSpLocks/>
          </p:cNvCxnSpPr>
          <p:nvPr/>
        </p:nvCxnSpPr>
        <p:spPr>
          <a:xfrm>
            <a:off x="3090440" y="2245489"/>
            <a:ext cx="763929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7">
            <a:extLst>
              <a:ext uri="{FF2B5EF4-FFF2-40B4-BE49-F238E27FC236}">
                <a16:creationId xmlns:a16="http://schemas.microsoft.com/office/drawing/2014/main" id="{27CC2A62-86CA-48F6-BCC1-4A10134A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237" y="1631410"/>
            <a:ext cx="548569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管理的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主要作用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表现在以下几个方面：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75">
            <a:extLst>
              <a:ext uri="{FF2B5EF4-FFF2-40B4-BE49-F238E27FC236}">
                <a16:creationId xmlns:a16="http://schemas.microsoft.com/office/drawing/2014/main" id="{450855C8-CA7F-4851-9133-24000FA6CD7F}"/>
              </a:ext>
            </a:extLst>
          </p:cNvPr>
          <p:cNvSpPr>
            <a:spLocks/>
          </p:cNvSpPr>
          <p:nvPr/>
        </p:nvSpPr>
        <p:spPr bwMode="auto">
          <a:xfrm>
            <a:off x="3311496" y="2519249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54">
            <a:extLst>
              <a:ext uri="{FF2B5EF4-FFF2-40B4-BE49-F238E27FC236}">
                <a16:creationId xmlns:a16="http://schemas.microsoft.com/office/drawing/2014/main" id="{F92782AE-33D7-4274-836E-D1B23F699187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2488557"/>
            <a:ext cx="6682655" cy="547340"/>
            <a:chOff x="0" y="190605"/>
            <a:chExt cx="6680570" cy="546719"/>
          </a:xfrm>
        </p:grpSpPr>
        <p:sp>
          <p:nvSpPr>
            <p:cNvPr id="13" name="TextBox 105">
              <a:extLst>
                <a:ext uri="{FF2B5EF4-FFF2-40B4-BE49-F238E27FC236}">
                  <a16:creationId xmlns:a16="http://schemas.microsoft.com/office/drawing/2014/main" id="{5DF308A5-2452-4E70-A9B5-6C233F037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提供一个舒适的工作环境</a:t>
              </a:r>
            </a:p>
          </p:txBody>
        </p:sp>
        <p:sp>
          <p:nvSpPr>
            <p:cNvPr id="14" name="流程图: 联系 107">
              <a:extLst>
                <a:ext uri="{FF2B5EF4-FFF2-40B4-BE49-F238E27FC236}">
                  <a16:creationId xmlns:a16="http://schemas.microsoft.com/office/drawing/2014/main" id="{DF6AA863-D77A-4461-80FA-F3686103E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椭圆 75">
            <a:extLst>
              <a:ext uri="{FF2B5EF4-FFF2-40B4-BE49-F238E27FC236}">
                <a16:creationId xmlns:a16="http://schemas.microsoft.com/office/drawing/2014/main" id="{0D4ABDCE-7153-4B70-BB4F-6B52E7422AC9}"/>
              </a:ext>
            </a:extLst>
          </p:cNvPr>
          <p:cNvSpPr>
            <a:spLocks/>
          </p:cNvSpPr>
          <p:nvPr/>
        </p:nvSpPr>
        <p:spPr bwMode="auto">
          <a:xfrm>
            <a:off x="3311496" y="3213730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54">
            <a:extLst>
              <a:ext uri="{FF2B5EF4-FFF2-40B4-BE49-F238E27FC236}">
                <a16:creationId xmlns:a16="http://schemas.microsoft.com/office/drawing/2014/main" id="{EE4B96D1-B073-4AB6-A186-471DDE936CA1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3183038"/>
            <a:ext cx="6682655" cy="547340"/>
            <a:chOff x="0" y="190605"/>
            <a:chExt cx="6680570" cy="546719"/>
          </a:xfrm>
        </p:grpSpPr>
        <p:sp>
          <p:nvSpPr>
            <p:cNvPr id="17" name="TextBox 105">
              <a:extLst>
                <a:ext uri="{FF2B5EF4-FFF2-40B4-BE49-F238E27FC236}">
                  <a16:creationId xmlns:a16="http://schemas.microsoft.com/office/drawing/2014/main" id="{644B2C36-1FB7-47F5-995D-4BBF180B4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提供一个安全的作业场所</a:t>
              </a:r>
            </a:p>
          </p:txBody>
        </p:sp>
        <p:sp>
          <p:nvSpPr>
            <p:cNvPr id="18" name="流程图: 联系 107">
              <a:extLst>
                <a:ext uri="{FF2B5EF4-FFF2-40B4-BE49-F238E27FC236}">
                  <a16:creationId xmlns:a16="http://schemas.microsoft.com/office/drawing/2014/main" id="{CCF59955-968D-4DE6-9B6E-43882EAD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椭圆 75">
            <a:extLst>
              <a:ext uri="{FF2B5EF4-FFF2-40B4-BE49-F238E27FC236}">
                <a16:creationId xmlns:a16="http://schemas.microsoft.com/office/drawing/2014/main" id="{9CF8549D-357A-4578-A113-BB55CFF09DF2}"/>
              </a:ext>
            </a:extLst>
          </p:cNvPr>
          <p:cNvSpPr>
            <a:spLocks/>
          </p:cNvSpPr>
          <p:nvPr/>
        </p:nvSpPr>
        <p:spPr bwMode="auto">
          <a:xfrm>
            <a:off x="3311496" y="3919785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54">
            <a:extLst>
              <a:ext uri="{FF2B5EF4-FFF2-40B4-BE49-F238E27FC236}">
                <a16:creationId xmlns:a16="http://schemas.microsoft.com/office/drawing/2014/main" id="{22186A36-FD32-4949-806C-10407C6FEAB5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3889093"/>
            <a:ext cx="6682655" cy="547340"/>
            <a:chOff x="0" y="190605"/>
            <a:chExt cx="6680570" cy="546719"/>
          </a:xfrm>
        </p:grpSpPr>
        <p:sp>
          <p:nvSpPr>
            <p:cNvPr id="21" name="TextBox 105">
              <a:extLst>
                <a:ext uri="{FF2B5EF4-FFF2-40B4-BE49-F238E27FC236}">
                  <a16:creationId xmlns:a16="http://schemas.microsoft.com/office/drawing/2014/main" id="{FBFDB70E-3DF5-41DC-AFEB-ACBA3001F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塑造一个企业的优良形象</a:t>
              </a:r>
            </a:p>
          </p:txBody>
        </p:sp>
        <p:sp>
          <p:nvSpPr>
            <p:cNvPr id="22" name="流程图: 联系 107">
              <a:extLst>
                <a:ext uri="{FF2B5EF4-FFF2-40B4-BE49-F238E27FC236}">
                  <a16:creationId xmlns:a16="http://schemas.microsoft.com/office/drawing/2014/main" id="{5CA5811C-4318-45B5-88A8-8B768C5DC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椭圆 75">
            <a:extLst>
              <a:ext uri="{FF2B5EF4-FFF2-40B4-BE49-F238E27FC236}">
                <a16:creationId xmlns:a16="http://schemas.microsoft.com/office/drawing/2014/main" id="{084F2EBF-6D11-42CF-A342-710BDCA78507}"/>
              </a:ext>
            </a:extLst>
          </p:cNvPr>
          <p:cNvSpPr>
            <a:spLocks/>
          </p:cNvSpPr>
          <p:nvPr/>
        </p:nvSpPr>
        <p:spPr bwMode="auto">
          <a:xfrm>
            <a:off x="3311496" y="4602692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A6872E20-2F0E-482B-B8D0-9F554524CE3C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4572000"/>
            <a:ext cx="6682655" cy="547340"/>
            <a:chOff x="0" y="190605"/>
            <a:chExt cx="6680570" cy="546719"/>
          </a:xfrm>
        </p:grpSpPr>
        <p:sp>
          <p:nvSpPr>
            <p:cNvPr id="26" name="TextBox 105">
              <a:extLst>
                <a:ext uri="{FF2B5EF4-FFF2-40B4-BE49-F238E27FC236}">
                  <a16:creationId xmlns:a16="http://schemas.microsoft.com/office/drawing/2014/main" id="{D77B7121-0150-4618-B033-DAA962A5E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提高员工工作热情和敬业精神</a:t>
              </a:r>
            </a:p>
          </p:txBody>
        </p:sp>
        <p:sp>
          <p:nvSpPr>
            <p:cNvPr id="27" name="流程图: 联系 107">
              <a:extLst>
                <a:ext uri="{FF2B5EF4-FFF2-40B4-BE49-F238E27FC236}">
                  <a16:creationId xmlns:a16="http://schemas.microsoft.com/office/drawing/2014/main" id="{6FA94AFB-9FA8-4359-AF0F-F87E5E7D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椭圆 75">
            <a:extLst>
              <a:ext uri="{FF2B5EF4-FFF2-40B4-BE49-F238E27FC236}">
                <a16:creationId xmlns:a16="http://schemas.microsoft.com/office/drawing/2014/main" id="{4A37A659-A59E-4EEB-90BF-8AB235E7A8D6}"/>
              </a:ext>
            </a:extLst>
          </p:cNvPr>
          <p:cNvSpPr>
            <a:spLocks/>
          </p:cNvSpPr>
          <p:nvPr/>
        </p:nvSpPr>
        <p:spPr bwMode="auto">
          <a:xfrm>
            <a:off x="3311496" y="5297173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Group 54">
            <a:extLst>
              <a:ext uri="{FF2B5EF4-FFF2-40B4-BE49-F238E27FC236}">
                <a16:creationId xmlns:a16="http://schemas.microsoft.com/office/drawing/2014/main" id="{EF26932C-5AEE-4F14-ABBA-57F0B8203930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5266481"/>
            <a:ext cx="6682655" cy="547340"/>
            <a:chOff x="0" y="190605"/>
            <a:chExt cx="6680570" cy="546719"/>
          </a:xfrm>
        </p:grpSpPr>
        <p:sp>
          <p:nvSpPr>
            <p:cNvPr id="30" name="TextBox 105">
              <a:extLst>
                <a:ext uri="{FF2B5EF4-FFF2-40B4-BE49-F238E27FC236}">
                  <a16:creationId xmlns:a16="http://schemas.microsoft.com/office/drawing/2014/main" id="{6711671A-0AFF-4149-87B5-FA81DB278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提高员工的素质</a:t>
              </a:r>
            </a:p>
          </p:txBody>
        </p:sp>
        <p:sp>
          <p:nvSpPr>
            <p:cNvPr id="31" name="流程图: 联系 107">
              <a:extLst>
                <a:ext uri="{FF2B5EF4-FFF2-40B4-BE49-F238E27FC236}">
                  <a16:creationId xmlns:a16="http://schemas.microsoft.com/office/drawing/2014/main" id="{77D04135-916A-4C03-BA6A-42E830D32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椭圆 75">
            <a:extLst>
              <a:ext uri="{FF2B5EF4-FFF2-40B4-BE49-F238E27FC236}">
                <a16:creationId xmlns:a16="http://schemas.microsoft.com/office/drawing/2014/main" id="{AAB18498-8ACD-4B3E-8071-8FD169CAC891}"/>
              </a:ext>
            </a:extLst>
          </p:cNvPr>
          <p:cNvSpPr>
            <a:spLocks/>
          </p:cNvSpPr>
          <p:nvPr/>
        </p:nvSpPr>
        <p:spPr bwMode="auto">
          <a:xfrm>
            <a:off x="3311496" y="6003228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Group 54">
            <a:extLst>
              <a:ext uri="{FF2B5EF4-FFF2-40B4-BE49-F238E27FC236}">
                <a16:creationId xmlns:a16="http://schemas.microsoft.com/office/drawing/2014/main" id="{D6A25F0F-F3B2-4259-BEE2-65E4403A4B85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5972536"/>
            <a:ext cx="6682655" cy="547340"/>
            <a:chOff x="0" y="190605"/>
            <a:chExt cx="6680570" cy="546719"/>
          </a:xfrm>
        </p:grpSpPr>
        <p:sp>
          <p:nvSpPr>
            <p:cNvPr id="34" name="TextBox 105">
              <a:extLst>
                <a:ext uri="{FF2B5EF4-FFF2-40B4-BE49-F238E27FC236}">
                  <a16:creationId xmlns:a16="http://schemas.microsoft.com/office/drawing/2014/main" id="{450C6B59-9F89-483A-A020-F4757A1E0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提高企业的整体战斗力、核心竞争力</a:t>
              </a:r>
            </a:p>
          </p:txBody>
        </p:sp>
        <p:sp>
          <p:nvSpPr>
            <p:cNvPr id="35" name="流程图: 联系 107">
              <a:extLst>
                <a:ext uri="{FF2B5EF4-FFF2-40B4-BE49-F238E27FC236}">
                  <a16:creationId xmlns:a16="http://schemas.microsoft.com/office/drawing/2014/main" id="{A172433F-3FE8-41B3-A064-EF2898520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ACD41C7-8AE9-459B-A375-218745C57129}"/>
              </a:ext>
            </a:extLst>
          </p:cNvPr>
          <p:cNvGrpSpPr/>
          <p:nvPr/>
        </p:nvGrpSpPr>
        <p:grpSpPr>
          <a:xfrm>
            <a:off x="829993" y="1213892"/>
            <a:ext cx="2016141" cy="2015879"/>
            <a:chOff x="10167539" y="3804424"/>
            <a:chExt cx="2016141" cy="2015879"/>
          </a:xfrm>
        </p:grpSpPr>
        <p:sp>
          <p:nvSpPr>
            <p:cNvPr id="37" name="空心弧 36">
              <a:extLst>
                <a:ext uri="{FF2B5EF4-FFF2-40B4-BE49-F238E27FC236}">
                  <a16:creationId xmlns:a16="http://schemas.microsoft.com/office/drawing/2014/main" id="{A94DA1B8-E8F3-4955-993E-1B20401A092D}"/>
                </a:ext>
              </a:extLst>
            </p:cNvPr>
            <p:cNvSpPr/>
            <p:nvPr/>
          </p:nvSpPr>
          <p:spPr bwMode="auto">
            <a:xfrm rot="5400000" flipH="1">
              <a:off x="10167670" y="3804293"/>
              <a:ext cx="2015879" cy="2016141"/>
            </a:xfrm>
            <a:prstGeom prst="blockArc">
              <a:avLst>
                <a:gd name="adj1" fmla="val 10800000"/>
                <a:gd name="adj2" fmla="val 21565472"/>
                <a:gd name="adj3" fmla="val 4380"/>
              </a:avLst>
            </a:prstGeom>
            <a:noFill/>
            <a:ln w="9525" cap="flat" cmpd="sng" algn="ctr">
              <a:solidFill>
                <a:schemeClr val="accent6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圆: 空心 37">
              <a:extLst>
                <a:ext uri="{FF2B5EF4-FFF2-40B4-BE49-F238E27FC236}">
                  <a16:creationId xmlns:a16="http://schemas.microsoft.com/office/drawing/2014/main" id="{99CD276E-7611-4590-97CE-66A8F00300D0}"/>
                </a:ext>
              </a:extLst>
            </p:cNvPr>
            <p:cNvSpPr/>
            <p:nvPr/>
          </p:nvSpPr>
          <p:spPr bwMode="auto">
            <a:xfrm flipH="1">
              <a:off x="10311662" y="3948302"/>
              <a:ext cx="1727896" cy="1728120"/>
            </a:xfrm>
            <a:prstGeom prst="donut">
              <a:avLst>
                <a:gd name="adj" fmla="val 555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9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矩形 3">
              <a:extLst>
                <a:ext uri="{FF2B5EF4-FFF2-40B4-BE49-F238E27FC236}">
                  <a16:creationId xmlns:a16="http://schemas.microsoft.com/office/drawing/2014/main" id="{830A20E5-9F0C-4B6D-9003-1914AF79D4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553563" y="4256255"/>
              <a:ext cx="1278531" cy="113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08" tIns="60954" rIns="121908" bIns="6095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endParaRPr lang="zh-CN" altLang="en-US" sz="66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2AA1A9D0-6894-4FC4-B140-56AF2BB7874B}"/>
              </a:ext>
            </a:extLst>
          </p:cNvPr>
          <p:cNvSpPr/>
          <p:nvPr/>
        </p:nvSpPr>
        <p:spPr>
          <a:xfrm>
            <a:off x="2982338" y="2180837"/>
            <a:ext cx="108102" cy="108102"/>
          </a:xfrm>
          <a:prstGeom prst="ellipse">
            <a:avLst/>
          </a:prstGeom>
          <a:solidFill>
            <a:srgbClr val="E9232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879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1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1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1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1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1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10"/>
                            </p:stCondLst>
                            <p:childTnLst>
                              <p:par>
                                <p:cTn id="8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ldLvl="0" autoUpdateAnimBg="0"/>
      <p:bldP spid="11" grpId="0" bldLvl="0" animBg="1" autoUpdateAnimBg="0"/>
      <p:bldP spid="15" grpId="0" bldLvl="0" animBg="1" autoUpdateAnimBg="0"/>
      <p:bldP spid="19" grpId="0" bldLvl="0" animBg="1" autoUpdateAnimBg="0"/>
      <p:bldP spid="24" grpId="0" bldLvl="0" animBg="1" autoUpdateAnimBg="0"/>
      <p:bldP spid="28" grpId="0" bldLvl="0" animBg="1" autoUpdateAnimBg="0"/>
      <p:bldP spid="32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A9528-5BA0-42FE-81A4-F5CE5A7A4A51}"/>
              </a:ext>
            </a:extLst>
          </p:cNvPr>
          <p:cNvSpPr txBox="1">
            <a:spLocks noChangeArrowheads="1"/>
          </p:cNvSpPr>
          <p:nvPr/>
        </p:nvSpPr>
        <p:spPr>
          <a:xfrm>
            <a:off x="4667595" y="249520"/>
            <a:ext cx="2856811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的作用和效能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F13FDA8-795F-473D-B0C6-8BAA8F68285C}"/>
              </a:ext>
            </a:extLst>
          </p:cNvPr>
          <p:cNvCxnSpPr>
            <a:cxnSpLocks/>
          </p:cNvCxnSpPr>
          <p:nvPr/>
        </p:nvCxnSpPr>
        <p:spPr>
          <a:xfrm>
            <a:off x="3090440" y="2245489"/>
            <a:ext cx="763929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7">
            <a:extLst>
              <a:ext uri="{FF2B5EF4-FFF2-40B4-BE49-F238E27FC236}">
                <a16:creationId xmlns:a16="http://schemas.microsoft.com/office/drawing/2014/main" id="{27CC2A62-86CA-48F6-BCC1-4A10134A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237" y="1542865"/>
            <a:ext cx="548569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管理的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主要作用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表现在以下几个方面：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75">
            <a:extLst>
              <a:ext uri="{FF2B5EF4-FFF2-40B4-BE49-F238E27FC236}">
                <a16:creationId xmlns:a16="http://schemas.microsoft.com/office/drawing/2014/main" id="{450855C8-CA7F-4851-9133-24000FA6CD7F}"/>
              </a:ext>
            </a:extLst>
          </p:cNvPr>
          <p:cNvSpPr>
            <a:spLocks/>
          </p:cNvSpPr>
          <p:nvPr/>
        </p:nvSpPr>
        <p:spPr bwMode="auto">
          <a:xfrm>
            <a:off x="3311496" y="2519249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54">
            <a:extLst>
              <a:ext uri="{FF2B5EF4-FFF2-40B4-BE49-F238E27FC236}">
                <a16:creationId xmlns:a16="http://schemas.microsoft.com/office/drawing/2014/main" id="{F92782AE-33D7-4274-836E-D1B23F699187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2488557"/>
            <a:ext cx="6682655" cy="547340"/>
            <a:chOff x="0" y="190605"/>
            <a:chExt cx="6680570" cy="546719"/>
          </a:xfrm>
        </p:grpSpPr>
        <p:sp>
          <p:nvSpPr>
            <p:cNvPr id="13" name="TextBox 105">
              <a:extLst>
                <a:ext uri="{FF2B5EF4-FFF2-40B4-BE49-F238E27FC236}">
                  <a16:creationId xmlns:a16="http://schemas.microsoft.com/office/drawing/2014/main" id="{5DF308A5-2452-4E70-A9B5-6C233F037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稳定产品的质量水平</a:t>
              </a:r>
            </a:p>
          </p:txBody>
        </p:sp>
        <p:sp>
          <p:nvSpPr>
            <p:cNvPr id="14" name="流程图: 联系 107">
              <a:extLst>
                <a:ext uri="{FF2B5EF4-FFF2-40B4-BE49-F238E27FC236}">
                  <a16:creationId xmlns:a16="http://schemas.microsoft.com/office/drawing/2014/main" id="{DF6AA863-D77A-4461-80FA-F3686103E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椭圆 75">
            <a:extLst>
              <a:ext uri="{FF2B5EF4-FFF2-40B4-BE49-F238E27FC236}">
                <a16:creationId xmlns:a16="http://schemas.microsoft.com/office/drawing/2014/main" id="{0D4ABDCE-7153-4B70-BB4F-6B52E7422AC9}"/>
              </a:ext>
            </a:extLst>
          </p:cNvPr>
          <p:cNvSpPr>
            <a:spLocks/>
          </p:cNvSpPr>
          <p:nvPr/>
        </p:nvSpPr>
        <p:spPr bwMode="auto">
          <a:xfrm>
            <a:off x="3311496" y="3213730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54">
            <a:extLst>
              <a:ext uri="{FF2B5EF4-FFF2-40B4-BE49-F238E27FC236}">
                <a16:creationId xmlns:a16="http://schemas.microsoft.com/office/drawing/2014/main" id="{EE4B96D1-B073-4AB6-A186-471DDE936CA1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3183038"/>
            <a:ext cx="6682655" cy="547340"/>
            <a:chOff x="0" y="190605"/>
            <a:chExt cx="6680570" cy="546719"/>
          </a:xfrm>
        </p:grpSpPr>
        <p:sp>
          <p:nvSpPr>
            <p:cNvPr id="17" name="TextBox 105">
              <a:extLst>
                <a:ext uri="{FF2B5EF4-FFF2-40B4-BE49-F238E27FC236}">
                  <a16:creationId xmlns:a16="http://schemas.microsoft.com/office/drawing/2014/main" id="{644B2C36-1FB7-47F5-995D-4BBF180B4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提高工作效率降低消耗</a:t>
              </a:r>
            </a:p>
          </p:txBody>
        </p:sp>
        <p:sp>
          <p:nvSpPr>
            <p:cNvPr id="18" name="流程图: 联系 107">
              <a:extLst>
                <a:ext uri="{FF2B5EF4-FFF2-40B4-BE49-F238E27FC236}">
                  <a16:creationId xmlns:a16="http://schemas.microsoft.com/office/drawing/2014/main" id="{CCF59955-968D-4DE6-9B6E-43882EAD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椭圆 75">
            <a:extLst>
              <a:ext uri="{FF2B5EF4-FFF2-40B4-BE49-F238E27FC236}">
                <a16:creationId xmlns:a16="http://schemas.microsoft.com/office/drawing/2014/main" id="{9CF8549D-357A-4578-A113-BB55CFF09DF2}"/>
              </a:ext>
            </a:extLst>
          </p:cNvPr>
          <p:cNvSpPr>
            <a:spLocks/>
          </p:cNvSpPr>
          <p:nvPr/>
        </p:nvSpPr>
        <p:spPr bwMode="auto">
          <a:xfrm>
            <a:off x="3311496" y="3919785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54">
            <a:extLst>
              <a:ext uri="{FF2B5EF4-FFF2-40B4-BE49-F238E27FC236}">
                <a16:creationId xmlns:a16="http://schemas.microsoft.com/office/drawing/2014/main" id="{22186A36-FD32-4949-806C-10407C6FEAB5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3889093"/>
            <a:ext cx="6682655" cy="547340"/>
            <a:chOff x="0" y="190605"/>
            <a:chExt cx="6680570" cy="546719"/>
          </a:xfrm>
        </p:grpSpPr>
        <p:sp>
          <p:nvSpPr>
            <p:cNvPr id="21" name="TextBox 105">
              <a:extLst>
                <a:ext uri="{FF2B5EF4-FFF2-40B4-BE49-F238E27FC236}">
                  <a16:creationId xmlns:a16="http://schemas.microsoft.com/office/drawing/2014/main" id="{FBFDB70E-3DF5-41DC-AFEB-ACBA3001F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chevron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增加设备的使用寿命减少维修费用</a:t>
              </a:r>
              <a:endParaRPr lang="zh-CN" altLang="en-US" sz="18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流程图: 联系 107">
              <a:extLst>
                <a:ext uri="{FF2B5EF4-FFF2-40B4-BE49-F238E27FC236}">
                  <a16:creationId xmlns:a16="http://schemas.microsoft.com/office/drawing/2014/main" id="{5CA5811C-4318-45B5-88A8-8B768C5DC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chevron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1CBD22C-4F5C-487B-ADB9-F03238A0D411}"/>
              </a:ext>
            </a:extLst>
          </p:cNvPr>
          <p:cNvGrpSpPr/>
          <p:nvPr/>
        </p:nvGrpSpPr>
        <p:grpSpPr>
          <a:xfrm>
            <a:off x="829993" y="1213892"/>
            <a:ext cx="2016141" cy="2015879"/>
            <a:chOff x="10167539" y="3804424"/>
            <a:chExt cx="2016141" cy="2015879"/>
          </a:xfrm>
        </p:grpSpPr>
        <p:sp>
          <p:nvSpPr>
            <p:cNvPr id="24" name="空心弧 23">
              <a:extLst>
                <a:ext uri="{FF2B5EF4-FFF2-40B4-BE49-F238E27FC236}">
                  <a16:creationId xmlns:a16="http://schemas.microsoft.com/office/drawing/2014/main" id="{78DE439F-4B3F-4856-A5ED-92F3D528C1A2}"/>
                </a:ext>
              </a:extLst>
            </p:cNvPr>
            <p:cNvSpPr/>
            <p:nvPr/>
          </p:nvSpPr>
          <p:spPr bwMode="auto">
            <a:xfrm rot="5400000" flipH="1">
              <a:off x="10167670" y="3804293"/>
              <a:ext cx="2015879" cy="2016141"/>
            </a:xfrm>
            <a:prstGeom prst="blockArc">
              <a:avLst>
                <a:gd name="adj1" fmla="val 10800000"/>
                <a:gd name="adj2" fmla="val 21565472"/>
                <a:gd name="adj3" fmla="val 4380"/>
              </a:avLst>
            </a:prstGeom>
            <a:noFill/>
            <a:ln w="9525" cap="flat" cmpd="sng" algn="ctr">
              <a:solidFill>
                <a:schemeClr val="accent6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圆: 空心 24">
              <a:extLst>
                <a:ext uri="{FF2B5EF4-FFF2-40B4-BE49-F238E27FC236}">
                  <a16:creationId xmlns:a16="http://schemas.microsoft.com/office/drawing/2014/main" id="{14D115F4-EFE3-43A9-8656-F8D1687516B9}"/>
                </a:ext>
              </a:extLst>
            </p:cNvPr>
            <p:cNvSpPr/>
            <p:nvPr/>
          </p:nvSpPr>
          <p:spPr bwMode="auto">
            <a:xfrm flipH="1">
              <a:off x="10311662" y="3948302"/>
              <a:ext cx="1727896" cy="1728120"/>
            </a:xfrm>
            <a:prstGeom prst="donut">
              <a:avLst>
                <a:gd name="adj" fmla="val 555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9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3">
              <a:extLst>
                <a:ext uri="{FF2B5EF4-FFF2-40B4-BE49-F238E27FC236}">
                  <a16:creationId xmlns:a16="http://schemas.microsoft.com/office/drawing/2014/main" id="{081B9F2D-2271-4F1C-9C58-EE8F4B624A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553563" y="4256255"/>
              <a:ext cx="1278531" cy="113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08" tIns="60954" rIns="121908" bIns="6095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endParaRPr lang="zh-CN" altLang="en-US" sz="66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74E554A2-3EBC-4CE9-A489-88E20F8ABF4C}"/>
              </a:ext>
            </a:extLst>
          </p:cNvPr>
          <p:cNvSpPr/>
          <p:nvPr/>
        </p:nvSpPr>
        <p:spPr>
          <a:xfrm>
            <a:off x="2982338" y="2180837"/>
            <a:ext cx="108102" cy="108102"/>
          </a:xfrm>
          <a:prstGeom prst="ellipse">
            <a:avLst/>
          </a:prstGeom>
          <a:solidFill>
            <a:srgbClr val="E9232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291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6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6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1" grpId="0" bldLvl="0" animBg="1" autoUpdateAnimBg="0"/>
      <p:bldP spid="15" grpId="0" bldLvl="0" animBg="1" autoUpdateAnimBg="0"/>
      <p:bldP spid="19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DB64A406-1916-463F-A617-EE524CA3C183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1182103" y="2327652"/>
            <a:ext cx="9498432" cy="5033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E3EA9F50-9771-4DB0-8F0F-723E338C15F7}"/>
              </a:ext>
            </a:extLst>
          </p:cNvPr>
          <p:cNvSpPr txBox="1">
            <a:spLocks noChangeArrowheads="1"/>
          </p:cNvSpPr>
          <p:nvPr/>
        </p:nvSpPr>
        <p:spPr>
          <a:xfrm>
            <a:off x="4709158" y="249520"/>
            <a:ext cx="2773684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的作用和效能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321B40C-8591-41D8-8F7F-A730CD5D761B}"/>
              </a:ext>
            </a:extLst>
          </p:cNvPr>
          <p:cNvGrpSpPr/>
          <p:nvPr/>
        </p:nvGrpSpPr>
        <p:grpSpPr>
          <a:xfrm>
            <a:off x="4883065" y="2246498"/>
            <a:ext cx="4766184" cy="4625357"/>
            <a:chOff x="36444" y="2052534"/>
            <a:chExt cx="3810872" cy="374790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3FBA45C-64F2-4EBB-9446-470DF61A1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4" y="2052534"/>
              <a:ext cx="3810872" cy="3747902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87DE057-B231-46FF-87CC-A19333E1D45B}"/>
                </a:ext>
              </a:extLst>
            </p:cNvPr>
            <p:cNvGrpSpPr/>
            <p:nvPr/>
          </p:nvGrpSpPr>
          <p:grpSpPr>
            <a:xfrm>
              <a:off x="1780813" y="2761461"/>
              <a:ext cx="1127023" cy="2003062"/>
              <a:chOff x="1780813" y="2761461"/>
              <a:chExt cx="1127023" cy="2003062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0B09D9D7-CCD1-4D24-A16F-0F10B4FD3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7226" y="2761461"/>
                <a:ext cx="1090610" cy="384408"/>
              </a:xfrm>
              <a:prstGeom prst="rect">
                <a:avLst/>
              </a:pr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4CBA485B-E09F-4C2A-A39C-7FACFE2FB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8780" y="3903406"/>
                <a:ext cx="1008118" cy="369333"/>
              </a:xfrm>
              <a:prstGeom prst="rect">
                <a:avLst/>
              </a:prstGeom>
            </p:spPr>
          </p:pic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9B1546C3-1EDC-48E1-B282-6399DC40E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8780" y="3561370"/>
                <a:ext cx="897421" cy="297889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DA361BAF-468A-46D7-BD5E-7AE497A44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0813" y="4395191"/>
                <a:ext cx="912539" cy="369332"/>
              </a:xfrm>
              <a:prstGeom prst="rect">
                <a:avLst/>
              </a:prstGeom>
            </p:spPr>
          </p:pic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B7CFAE4-890C-4177-8B63-6A9E23CBFFD5}"/>
                </a:ext>
              </a:extLst>
            </p:cNvPr>
            <p:cNvSpPr/>
            <p:nvPr/>
          </p:nvSpPr>
          <p:spPr>
            <a:xfrm>
              <a:off x="1647690" y="2821584"/>
              <a:ext cx="1290298" cy="37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C00000"/>
                  </a:solidFill>
                  <a:cs typeface="+mn-ea"/>
                  <a:sym typeface="+mn-lt"/>
                </a:rPr>
                <a:t>6S</a:t>
              </a: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管理</a:t>
              </a:r>
              <a:endParaRPr lang="en-US" altLang="zh-CN" sz="24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B9DD80A-A3AC-4C9D-AE6D-B87D9482A359}"/>
                </a:ext>
              </a:extLst>
            </p:cNvPr>
            <p:cNvSpPr/>
            <p:nvPr/>
          </p:nvSpPr>
          <p:spPr>
            <a:xfrm>
              <a:off x="1647690" y="3972091"/>
              <a:ext cx="1290298" cy="299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主要效能</a:t>
              </a:r>
              <a:endParaRPr lang="en-US" altLang="zh-CN" b="1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9A36488-A587-4CF5-809D-9E814C1D46DC}"/>
              </a:ext>
            </a:extLst>
          </p:cNvPr>
          <p:cNvGrpSpPr/>
          <p:nvPr/>
        </p:nvGrpSpPr>
        <p:grpSpPr>
          <a:xfrm>
            <a:off x="638977" y="2488312"/>
            <a:ext cx="1469985" cy="1469985"/>
            <a:chOff x="4155311" y="2187615"/>
            <a:chExt cx="1979271" cy="197927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CEEC658-624E-4D95-A87D-52EBB9DDC373}"/>
                </a:ext>
              </a:extLst>
            </p:cNvPr>
            <p:cNvSpPr/>
            <p:nvPr/>
          </p:nvSpPr>
          <p:spPr>
            <a:xfrm>
              <a:off x="4155311" y="2187615"/>
              <a:ext cx="1979271" cy="1979271"/>
            </a:xfrm>
            <a:prstGeom prst="ellips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48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7E9C74C0-8C0E-488F-82D3-9611E74E440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04432" y="2580576"/>
              <a:ext cx="1153419" cy="968872"/>
              <a:chOff x="3090" y="1530"/>
              <a:chExt cx="1500" cy="1260"/>
            </a:xfrm>
          </p:grpSpPr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id="{107FCB15-28E2-424C-A231-B8507423A5B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90" y="1530"/>
                <a:ext cx="1500" cy="1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951F8E3B-77C3-4FC8-803B-FCBE9AD81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1525"/>
                <a:ext cx="1500" cy="1265"/>
              </a:xfrm>
              <a:custGeom>
                <a:avLst/>
                <a:gdLst>
                  <a:gd name="T0" fmla="*/ 11 w 1104"/>
                  <a:gd name="T1" fmla="*/ 934 h 934"/>
                  <a:gd name="T2" fmla="*/ 0 w 1104"/>
                  <a:gd name="T3" fmla="*/ 910 h 934"/>
                  <a:gd name="T4" fmla="*/ 98 w 1104"/>
                  <a:gd name="T5" fmla="*/ 896 h 934"/>
                  <a:gd name="T6" fmla="*/ 119 w 1104"/>
                  <a:gd name="T7" fmla="*/ 176 h 934"/>
                  <a:gd name="T8" fmla="*/ 376 w 1104"/>
                  <a:gd name="T9" fmla="*/ 7 h 934"/>
                  <a:gd name="T10" fmla="*/ 642 w 1104"/>
                  <a:gd name="T11" fmla="*/ 207 h 934"/>
                  <a:gd name="T12" fmla="*/ 662 w 1104"/>
                  <a:gd name="T13" fmla="*/ 375 h 934"/>
                  <a:gd name="T14" fmla="*/ 814 w 1104"/>
                  <a:gd name="T15" fmla="*/ 351 h 934"/>
                  <a:gd name="T16" fmla="*/ 965 w 1104"/>
                  <a:gd name="T17" fmla="*/ 503 h 934"/>
                  <a:gd name="T18" fmla="*/ 986 w 1104"/>
                  <a:gd name="T19" fmla="*/ 896 h 934"/>
                  <a:gd name="T20" fmla="*/ 1104 w 1104"/>
                  <a:gd name="T21" fmla="*/ 910 h 934"/>
                  <a:gd name="T22" fmla="*/ 1093 w 1104"/>
                  <a:gd name="T23" fmla="*/ 934 h 934"/>
                  <a:gd name="T24" fmla="*/ 850 w 1104"/>
                  <a:gd name="T25" fmla="*/ 934 h 934"/>
                  <a:gd name="T26" fmla="*/ 799 w 1104"/>
                  <a:gd name="T27" fmla="*/ 905 h 934"/>
                  <a:gd name="T28" fmla="*/ 795 w 1104"/>
                  <a:gd name="T29" fmla="*/ 388 h 934"/>
                  <a:gd name="T30" fmla="*/ 758 w 1104"/>
                  <a:gd name="T31" fmla="*/ 392 h 934"/>
                  <a:gd name="T32" fmla="*/ 740 w 1104"/>
                  <a:gd name="T33" fmla="*/ 920 h 934"/>
                  <a:gd name="T34" fmla="*/ 723 w 1104"/>
                  <a:gd name="T35" fmla="*/ 934 h 934"/>
                  <a:gd name="T36" fmla="*/ 712 w 1104"/>
                  <a:gd name="T37" fmla="*/ 420 h 934"/>
                  <a:gd name="T38" fmla="*/ 699 w 1104"/>
                  <a:gd name="T39" fmla="*/ 406 h 934"/>
                  <a:gd name="T40" fmla="*/ 661 w 1104"/>
                  <a:gd name="T41" fmla="*/ 439 h 934"/>
                  <a:gd name="T42" fmla="*/ 651 w 1104"/>
                  <a:gd name="T43" fmla="*/ 934 h 934"/>
                  <a:gd name="T44" fmla="*/ 633 w 1104"/>
                  <a:gd name="T45" fmla="*/ 920 h 934"/>
                  <a:gd name="T46" fmla="*/ 629 w 1104"/>
                  <a:gd name="T47" fmla="*/ 428 h 934"/>
                  <a:gd name="T48" fmla="*/ 606 w 1104"/>
                  <a:gd name="T49" fmla="*/ 428 h 934"/>
                  <a:gd name="T50" fmla="*/ 588 w 1104"/>
                  <a:gd name="T51" fmla="*/ 905 h 934"/>
                  <a:gd name="T52" fmla="*/ 417 w 1104"/>
                  <a:gd name="T53" fmla="*/ 934 h 934"/>
                  <a:gd name="T54" fmla="*/ 396 w 1104"/>
                  <a:gd name="T55" fmla="*/ 58 h 934"/>
                  <a:gd name="T56" fmla="*/ 381 w 1104"/>
                  <a:gd name="T57" fmla="*/ 44 h 934"/>
                  <a:gd name="T58" fmla="*/ 323 w 1104"/>
                  <a:gd name="T59" fmla="*/ 94 h 934"/>
                  <a:gd name="T60" fmla="*/ 312 w 1104"/>
                  <a:gd name="T61" fmla="*/ 934 h 934"/>
                  <a:gd name="T62" fmla="*/ 294 w 1104"/>
                  <a:gd name="T63" fmla="*/ 920 h 934"/>
                  <a:gd name="T64" fmla="*/ 290 w 1104"/>
                  <a:gd name="T65" fmla="*/ 97 h 934"/>
                  <a:gd name="T66" fmla="*/ 246 w 1104"/>
                  <a:gd name="T67" fmla="*/ 112 h 934"/>
                  <a:gd name="T68" fmla="*/ 232 w 1104"/>
                  <a:gd name="T69" fmla="*/ 920 h 934"/>
                  <a:gd name="T70" fmla="*/ 214 w 1104"/>
                  <a:gd name="T71" fmla="*/ 934 h 934"/>
                  <a:gd name="T72" fmla="*/ 204 w 1104"/>
                  <a:gd name="T73" fmla="*/ 155 h 934"/>
                  <a:gd name="T74" fmla="*/ 189 w 1104"/>
                  <a:gd name="T75" fmla="*/ 141 h 934"/>
                  <a:gd name="T76" fmla="*/ 148 w 1104"/>
                  <a:gd name="T77" fmla="*/ 182 h 934"/>
                  <a:gd name="T78" fmla="*/ 105 w 1104"/>
                  <a:gd name="T79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4" h="934">
                    <a:moveTo>
                      <a:pt x="105" y="934"/>
                    </a:moveTo>
                    <a:cubicBezTo>
                      <a:pt x="11" y="934"/>
                      <a:pt x="11" y="934"/>
                      <a:pt x="11" y="934"/>
                    </a:cubicBezTo>
                    <a:cubicBezTo>
                      <a:pt x="5" y="934"/>
                      <a:pt x="0" y="928"/>
                      <a:pt x="0" y="920"/>
                    </a:cubicBezTo>
                    <a:cubicBezTo>
                      <a:pt x="0" y="910"/>
                      <a:pt x="0" y="910"/>
                      <a:pt x="0" y="910"/>
                    </a:cubicBezTo>
                    <a:cubicBezTo>
                      <a:pt x="0" y="902"/>
                      <a:pt x="5" y="896"/>
                      <a:pt x="11" y="896"/>
                    </a:cubicBezTo>
                    <a:cubicBezTo>
                      <a:pt x="98" y="896"/>
                      <a:pt x="98" y="896"/>
                      <a:pt x="98" y="896"/>
                    </a:cubicBezTo>
                    <a:cubicBezTo>
                      <a:pt x="110" y="896"/>
                      <a:pt x="119" y="883"/>
                      <a:pt x="119" y="867"/>
                    </a:cubicBezTo>
                    <a:cubicBezTo>
                      <a:pt x="119" y="176"/>
                      <a:pt x="119" y="176"/>
                      <a:pt x="119" y="176"/>
                    </a:cubicBezTo>
                    <a:cubicBezTo>
                      <a:pt x="119" y="151"/>
                      <a:pt x="130" y="130"/>
                      <a:pt x="147" y="122"/>
                    </a:cubicBezTo>
                    <a:cubicBezTo>
                      <a:pt x="223" y="83"/>
                      <a:pt x="299" y="45"/>
                      <a:pt x="376" y="7"/>
                    </a:cubicBezTo>
                    <a:cubicBezTo>
                      <a:pt x="389" y="0"/>
                      <a:pt x="402" y="2"/>
                      <a:pt x="414" y="12"/>
                    </a:cubicBezTo>
                    <a:cubicBezTo>
                      <a:pt x="642" y="207"/>
                      <a:pt x="642" y="207"/>
                      <a:pt x="642" y="207"/>
                    </a:cubicBezTo>
                    <a:cubicBezTo>
                      <a:pt x="655" y="218"/>
                      <a:pt x="662" y="235"/>
                      <a:pt x="662" y="256"/>
                    </a:cubicBezTo>
                    <a:cubicBezTo>
                      <a:pt x="662" y="375"/>
                      <a:pt x="662" y="375"/>
                      <a:pt x="662" y="375"/>
                    </a:cubicBezTo>
                    <a:cubicBezTo>
                      <a:pt x="782" y="343"/>
                      <a:pt x="782" y="343"/>
                      <a:pt x="782" y="343"/>
                    </a:cubicBezTo>
                    <a:cubicBezTo>
                      <a:pt x="794" y="340"/>
                      <a:pt x="804" y="343"/>
                      <a:pt x="814" y="351"/>
                    </a:cubicBezTo>
                    <a:cubicBezTo>
                      <a:pt x="950" y="466"/>
                      <a:pt x="950" y="466"/>
                      <a:pt x="950" y="466"/>
                    </a:cubicBezTo>
                    <a:cubicBezTo>
                      <a:pt x="959" y="474"/>
                      <a:pt x="965" y="488"/>
                      <a:pt x="965" y="503"/>
                    </a:cubicBezTo>
                    <a:cubicBezTo>
                      <a:pt x="965" y="867"/>
                      <a:pt x="965" y="867"/>
                      <a:pt x="965" y="867"/>
                    </a:cubicBezTo>
                    <a:cubicBezTo>
                      <a:pt x="965" y="883"/>
                      <a:pt x="974" y="896"/>
                      <a:pt x="986" y="896"/>
                    </a:cubicBezTo>
                    <a:cubicBezTo>
                      <a:pt x="1093" y="896"/>
                      <a:pt x="1093" y="896"/>
                      <a:pt x="1093" y="896"/>
                    </a:cubicBezTo>
                    <a:cubicBezTo>
                      <a:pt x="1099" y="896"/>
                      <a:pt x="1104" y="902"/>
                      <a:pt x="1104" y="910"/>
                    </a:cubicBezTo>
                    <a:cubicBezTo>
                      <a:pt x="1104" y="920"/>
                      <a:pt x="1104" y="920"/>
                      <a:pt x="1104" y="920"/>
                    </a:cubicBezTo>
                    <a:cubicBezTo>
                      <a:pt x="1104" y="928"/>
                      <a:pt x="1099" y="934"/>
                      <a:pt x="1093" y="934"/>
                    </a:cubicBezTo>
                    <a:cubicBezTo>
                      <a:pt x="965" y="934"/>
                      <a:pt x="965" y="934"/>
                      <a:pt x="965" y="934"/>
                    </a:cubicBezTo>
                    <a:cubicBezTo>
                      <a:pt x="850" y="934"/>
                      <a:pt x="850" y="934"/>
                      <a:pt x="850" y="934"/>
                    </a:cubicBezTo>
                    <a:cubicBezTo>
                      <a:pt x="821" y="934"/>
                      <a:pt x="821" y="934"/>
                      <a:pt x="821" y="934"/>
                    </a:cubicBezTo>
                    <a:cubicBezTo>
                      <a:pt x="809" y="934"/>
                      <a:pt x="799" y="921"/>
                      <a:pt x="799" y="905"/>
                    </a:cubicBezTo>
                    <a:cubicBezTo>
                      <a:pt x="799" y="399"/>
                      <a:pt x="799" y="399"/>
                      <a:pt x="799" y="399"/>
                    </a:cubicBezTo>
                    <a:cubicBezTo>
                      <a:pt x="799" y="395"/>
                      <a:pt x="798" y="391"/>
                      <a:pt x="795" y="388"/>
                    </a:cubicBezTo>
                    <a:cubicBezTo>
                      <a:pt x="793" y="385"/>
                      <a:pt x="790" y="384"/>
                      <a:pt x="787" y="385"/>
                    </a:cubicBezTo>
                    <a:cubicBezTo>
                      <a:pt x="758" y="392"/>
                      <a:pt x="758" y="392"/>
                      <a:pt x="758" y="392"/>
                    </a:cubicBezTo>
                    <a:cubicBezTo>
                      <a:pt x="747" y="394"/>
                      <a:pt x="740" y="406"/>
                      <a:pt x="740" y="420"/>
                    </a:cubicBezTo>
                    <a:cubicBezTo>
                      <a:pt x="740" y="920"/>
                      <a:pt x="740" y="920"/>
                      <a:pt x="740" y="920"/>
                    </a:cubicBezTo>
                    <a:cubicBezTo>
                      <a:pt x="740" y="928"/>
                      <a:pt x="735" y="934"/>
                      <a:pt x="729" y="934"/>
                    </a:cubicBezTo>
                    <a:cubicBezTo>
                      <a:pt x="723" y="934"/>
                      <a:pt x="723" y="934"/>
                      <a:pt x="723" y="934"/>
                    </a:cubicBezTo>
                    <a:cubicBezTo>
                      <a:pt x="717" y="934"/>
                      <a:pt x="712" y="928"/>
                      <a:pt x="712" y="920"/>
                    </a:cubicBezTo>
                    <a:cubicBezTo>
                      <a:pt x="712" y="420"/>
                      <a:pt x="712" y="420"/>
                      <a:pt x="712" y="420"/>
                    </a:cubicBezTo>
                    <a:cubicBezTo>
                      <a:pt x="712" y="416"/>
                      <a:pt x="710" y="412"/>
                      <a:pt x="708" y="409"/>
                    </a:cubicBezTo>
                    <a:cubicBezTo>
                      <a:pt x="705" y="406"/>
                      <a:pt x="702" y="405"/>
                      <a:pt x="699" y="406"/>
                    </a:cubicBezTo>
                    <a:cubicBezTo>
                      <a:pt x="679" y="411"/>
                      <a:pt x="679" y="411"/>
                      <a:pt x="679" y="411"/>
                    </a:cubicBezTo>
                    <a:cubicBezTo>
                      <a:pt x="669" y="413"/>
                      <a:pt x="661" y="425"/>
                      <a:pt x="661" y="439"/>
                    </a:cubicBezTo>
                    <a:cubicBezTo>
                      <a:pt x="661" y="920"/>
                      <a:pt x="661" y="920"/>
                      <a:pt x="661" y="920"/>
                    </a:cubicBezTo>
                    <a:cubicBezTo>
                      <a:pt x="661" y="928"/>
                      <a:pt x="657" y="934"/>
                      <a:pt x="651" y="934"/>
                    </a:cubicBezTo>
                    <a:cubicBezTo>
                      <a:pt x="644" y="934"/>
                      <a:pt x="644" y="934"/>
                      <a:pt x="644" y="934"/>
                    </a:cubicBezTo>
                    <a:cubicBezTo>
                      <a:pt x="638" y="934"/>
                      <a:pt x="633" y="928"/>
                      <a:pt x="633" y="920"/>
                    </a:cubicBezTo>
                    <a:cubicBezTo>
                      <a:pt x="633" y="439"/>
                      <a:pt x="633" y="439"/>
                      <a:pt x="633" y="439"/>
                    </a:cubicBezTo>
                    <a:cubicBezTo>
                      <a:pt x="633" y="435"/>
                      <a:pt x="632" y="431"/>
                      <a:pt x="629" y="428"/>
                    </a:cubicBezTo>
                    <a:cubicBezTo>
                      <a:pt x="627" y="425"/>
                      <a:pt x="624" y="424"/>
                      <a:pt x="620" y="425"/>
                    </a:cubicBezTo>
                    <a:cubicBezTo>
                      <a:pt x="606" y="428"/>
                      <a:pt x="606" y="428"/>
                      <a:pt x="606" y="428"/>
                    </a:cubicBezTo>
                    <a:cubicBezTo>
                      <a:pt x="595" y="431"/>
                      <a:pt x="588" y="443"/>
                      <a:pt x="588" y="457"/>
                    </a:cubicBezTo>
                    <a:cubicBezTo>
                      <a:pt x="588" y="905"/>
                      <a:pt x="588" y="905"/>
                      <a:pt x="588" y="905"/>
                    </a:cubicBezTo>
                    <a:cubicBezTo>
                      <a:pt x="588" y="921"/>
                      <a:pt x="578" y="934"/>
                      <a:pt x="567" y="934"/>
                    </a:cubicBezTo>
                    <a:cubicBezTo>
                      <a:pt x="417" y="934"/>
                      <a:pt x="417" y="934"/>
                      <a:pt x="417" y="934"/>
                    </a:cubicBezTo>
                    <a:cubicBezTo>
                      <a:pt x="406" y="934"/>
                      <a:pt x="396" y="921"/>
                      <a:pt x="396" y="905"/>
                    </a:cubicBezTo>
                    <a:cubicBezTo>
                      <a:pt x="396" y="58"/>
                      <a:pt x="396" y="58"/>
                      <a:pt x="396" y="58"/>
                    </a:cubicBezTo>
                    <a:cubicBezTo>
                      <a:pt x="396" y="53"/>
                      <a:pt x="394" y="49"/>
                      <a:pt x="391" y="46"/>
                    </a:cubicBezTo>
                    <a:cubicBezTo>
                      <a:pt x="388" y="43"/>
                      <a:pt x="385" y="43"/>
                      <a:pt x="381" y="44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28" y="71"/>
                      <a:pt x="323" y="82"/>
                      <a:pt x="323" y="94"/>
                    </a:cubicBezTo>
                    <a:cubicBezTo>
                      <a:pt x="323" y="920"/>
                      <a:pt x="323" y="920"/>
                      <a:pt x="323" y="920"/>
                    </a:cubicBezTo>
                    <a:cubicBezTo>
                      <a:pt x="323" y="928"/>
                      <a:pt x="318" y="934"/>
                      <a:pt x="312" y="934"/>
                    </a:cubicBezTo>
                    <a:cubicBezTo>
                      <a:pt x="305" y="934"/>
                      <a:pt x="305" y="934"/>
                      <a:pt x="305" y="934"/>
                    </a:cubicBezTo>
                    <a:cubicBezTo>
                      <a:pt x="299" y="934"/>
                      <a:pt x="294" y="928"/>
                      <a:pt x="294" y="920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94" y="104"/>
                      <a:pt x="293" y="100"/>
                      <a:pt x="290" y="97"/>
                    </a:cubicBezTo>
                    <a:cubicBezTo>
                      <a:pt x="287" y="94"/>
                      <a:pt x="283" y="94"/>
                      <a:pt x="280" y="95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37" y="117"/>
                      <a:pt x="232" y="127"/>
                      <a:pt x="232" y="140"/>
                    </a:cubicBezTo>
                    <a:cubicBezTo>
                      <a:pt x="232" y="920"/>
                      <a:pt x="232" y="920"/>
                      <a:pt x="232" y="920"/>
                    </a:cubicBezTo>
                    <a:cubicBezTo>
                      <a:pt x="232" y="928"/>
                      <a:pt x="227" y="934"/>
                      <a:pt x="221" y="934"/>
                    </a:cubicBezTo>
                    <a:cubicBezTo>
                      <a:pt x="214" y="934"/>
                      <a:pt x="214" y="934"/>
                      <a:pt x="214" y="934"/>
                    </a:cubicBezTo>
                    <a:cubicBezTo>
                      <a:pt x="209" y="934"/>
                      <a:pt x="204" y="928"/>
                      <a:pt x="204" y="920"/>
                    </a:cubicBezTo>
                    <a:cubicBezTo>
                      <a:pt x="204" y="155"/>
                      <a:pt x="204" y="155"/>
                      <a:pt x="204" y="155"/>
                    </a:cubicBezTo>
                    <a:cubicBezTo>
                      <a:pt x="204" y="150"/>
                      <a:pt x="202" y="146"/>
                      <a:pt x="199" y="143"/>
                    </a:cubicBezTo>
                    <a:cubicBezTo>
                      <a:pt x="196" y="140"/>
                      <a:pt x="193" y="139"/>
                      <a:pt x="189" y="141"/>
                    </a:cubicBezTo>
                    <a:cubicBezTo>
                      <a:pt x="161" y="155"/>
                      <a:pt x="161" y="155"/>
                      <a:pt x="161" y="155"/>
                    </a:cubicBezTo>
                    <a:cubicBezTo>
                      <a:pt x="153" y="159"/>
                      <a:pt x="148" y="170"/>
                      <a:pt x="148" y="182"/>
                    </a:cubicBezTo>
                    <a:cubicBezTo>
                      <a:pt x="148" y="876"/>
                      <a:pt x="148" y="876"/>
                      <a:pt x="148" y="876"/>
                    </a:cubicBezTo>
                    <a:cubicBezTo>
                      <a:pt x="148" y="908"/>
                      <a:pt x="128" y="934"/>
                      <a:pt x="105" y="93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CBF5453-0D08-4D7E-9C04-BF8D5900DB76}"/>
              </a:ext>
            </a:extLst>
          </p:cNvPr>
          <p:cNvGrpSpPr/>
          <p:nvPr/>
        </p:nvGrpSpPr>
        <p:grpSpPr>
          <a:xfrm>
            <a:off x="3344111" y="2499682"/>
            <a:ext cx="1469985" cy="1469985"/>
            <a:chOff x="7280474" y="2430684"/>
            <a:chExt cx="1469985" cy="146998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24943B04-5FDD-4DB7-828D-960A3995ACE8}"/>
                </a:ext>
              </a:extLst>
            </p:cNvPr>
            <p:cNvGrpSpPr/>
            <p:nvPr/>
          </p:nvGrpSpPr>
          <p:grpSpPr>
            <a:xfrm>
              <a:off x="7280474" y="2430684"/>
              <a:ext cx="1469985" cy="1469985"/>
              <a:chOff x="4155311" y="2187615"/>
              <a:chExt cx="1979271" cy="1979271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BF52C46-3BD0-4B12-A8B7-A7E212673F39}"/>
                  </a:ext>
                </a:extLst>
              </p:cNvPr>
              <p:cNvSpPr/>
              <p:nvPr/>
            </p:nvSpPr>
            <p:spPr>
              <a:xfrm>
                <a:off x="4155311" y="2187615"/>
                <a:ext cx="1979271" cy="1979271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48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9" name="AutoShape 3">
                <a:extLst>
                  <a:ext uri="{FF2B5EF4-FFF2-40B4-BE49-F238E27FC236}">
                    <a16:creationId xmlns:a16="http://schemas.microsoft.com/office/drawing/2014/main" id="{9218C273-9593-4DF3-B434-7D62BF936F56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604432" y="2580576"/>
                <a:ext cx="1153419" cy="968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id="{8172AADB-B107-42CA-9165-7AA7B8B91D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25575" y="2878012"/>
              <a:ext cx="789220" cy="708679"/>
              <a:chOff x="3943" y="1431"/>
              <a:chExt cx="1901" cy="1707"/>
            </a:xfrm>
          </p:grpSpPr>
          <p:sp>
            <p:nvSpPr>
              <p:cNvPr id="19" name="AutoShape 7">
                <a:extLst>
                  <a:ext uri="{FF2B5EF4-FFF2-40B4-BE49-F238E27FC236}">
                    <a16:creationId xmlns:a16="http://schemas.microsoft.com/office/drawing/2014/main" id="{AABBF798-92F6-4F8D-A3C7-F29D2947FD1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956" y="1432"/>
                <a:ext cx="1884" cy="1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14A86F47-29F9-4235-A728-E305648580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3" y="1431"/>
                <a:ext cx="1901" cy="1706"/>
              </a:xfrm>
              <a:custGeom>
                <a:avLst/>
                <a:gdLst>
                  <a:gd name="T0" fmla="*/ 1723 w 3441"/>
                  <a:gd name="T1" fmla="*/ 3096 h 3096"/>
                  <a:gd name="T2" fmla="*/ 1707 w 3441"/>
                  <a:gd name="T3" fmla="*/ 3092 h 3096"/>
                  <a:gd name="T4" fmla="*/ 1417 w 3441"/>
                  <a:gd name="T5" fmla="*/ 2924 h 3096"/>
                  <a:gd name="T6" fmla="*/ 1417 w 3441"/>
                  <a:gd name="T7" fmla="*/ 2924 h 3096"/>
                  <a:gd name="T8" fmla="*/ 1022 w 3441"/>
                  <a:gd name="T9" fmla="*/ 2669 h 3096"/>
                  <a:gd name="T10" fmla="*/ 376 w 3441"/>
                  <a:gd name="T11" fmla="*/ 2084 h 3096"/>
                  <a:gd name="T12" fmla="*/ 98 w 3441"/>
                  <a:gd name="T13" fmla="*/ 1557 h 3096"/>
                  <a:gd name="T14" fmla="*/ 66 w 3441"/>
                  <a:gd name="T15" fmla="*/ 798 h 3096"/>
                  <a:gd name="T16" fmla="*/ 316 w 3441"/>
                  <a:gd name="T17" fmla="*/ 362 h 3096"/>
                  <a:gd name="T18" fmla="*/ 754 w 3441"/>
                  <a:gd name="T19" fmla="*/ 80 h 3096"/>
                  <a:gd name="T20" fmla="*/ 1189 w 3441"/>
                  <a:gd name="T21" fmla="*/ 0 h 3096"/>
                  <a:gd name="T22" fmla="*/ 1730 w 3441"/>
                  <a:gd name="T23" fmla="*/ 128 h 3096"/>
                  <a:gd name="T24" fmla="*/ 2271 w 3441"/>
                  <a:gd name="T25" fmla="*/ 0 h 3096"/>
                  <a:gd name="T26" fmla="*/ 2707 w 3441"/>
                  <a:gd name="T27" fmla="*/ 80 h 3096"/>
                  <a:gd name="T28" fmla="*/ 3138 w 3441"/>
                  <a:gd name="T29" fmla="*/ 356 h 3096"/>
                  <a:gd name="T30" fmla="*/ 3389 w 3441"/>
                  <a:gd name="T31" fmla="*/ 785 h 3096"/>
                  <a:gd name="T32" fmla="*/ 3433 w 3441"/>
                  <a:gd name="T33" fmla="*/ 1182 h 3096"/>
                  <a:gd name="T34" fmla="*/ 3368 w 3441"/>
                  <a:gd name="T35" fmla="*/ 1530 h 3096"/>
                  <a:gd name="T36" fmla="*/ 3092 w 3441"/>
                  <a:gd name="T37" fmla="*/ 2073 h 3096"/>
                  <a:gd name="T38" fmla="*/ 2435 w 3441"/>
                  <a:gd name="T39" fmla="*/ 2677 h 3096"/>
                  <a:gd name="T40" fmla="*/ 2033 w 3441"/>
                  <a:gd name="T41" fmla="*/ 2930 h 3096"/>
                  <a:gd name="T42" fmla="*/ 1739 w 3441"/>
                  <a:gd name="T43" fmla="*/ 3092 h 3096"/>
                  <a:gd name="T44" fmla="*/ 1723 w 3441"/>
                  <a:gd name="T45" fmla="*/ 3096 h 3096"/>
                  <a:gd name="T46" fmla="*/ 1449 w 3441"/>
                  <a:gd name="T47" fmla="*/ 2869 h 3096"/>
                  <a:gd name="T48" fmla="*/ 1724 w 3441"/>
                  <a:gd name="T49" fmla="*/ 3027 h 3096"/>
                  <a:gd name="T50" fmla="*/ 2002 w 3441"/>
                  <a:gd name="T51" fmla="*/ 2874 h 3096"/>
                  <a:gd name="T52" fmla="*/ 2398 w 3441"/>
                  <a:gd name="T53" fmla="*/ 2624 h 3096"/>
                  <a:gd name="T54" fmla="*/ 3041 w 3441"/>
                  <a:gd name="T55" fmla="*/ 2035 h 3096"/>
                  <a:gd name="T56" fmla="*/ 3306 w 3441"/>
                  <a:gd name="T57" fmla="*/ 1511 h 3096"/>
                  <a:gd name="T58" fmla="*/ 3368 w 3441"/>
                  <a:gd name="T59" fmla="*/ 1178 h 3096"/>
                  <a:gd name="T60" fmla="*/ 3327 w 3441"/>
                  <a:gd name="T61" fmla="*/ 803 h 3096"/>
                  <a:gd name="T62" fmla="*/ 3092 w 3441"/>
                  <a:gd name="T63" fmla="*/ 401 h 3096"/>
                  <a:gd name="T64" fmla="*/ 2684 w 3441"/>
                  <a:gd name="T65" fmla="*/ 140 h 3096"/>
                  <a:gd name="T66" fmla="*/ 2271 w 3441"/>
                  <a:gd name="T67" fmla="*/ 64 h 3096"/>
                  <a:gd name="T68" fmla="*/ 1746 w 3441"/>
                  <a:gd name="T69" fmla="*/ 192 h 3096"/>
                  <a:gd name="T70" fmla="*/ 1745 w 3441"/>
                  <a:gd name="T71" fmla="*/ 193 h 3096"/>
                  <a:gd name="T72" fmla="*/ 1716 w 3441"/>
                  <a:gd name="T73" fmla="*/ 193 h 3096"/>
                  <a:gd name="T74" fmla="*/ 1714 w 3441"/>
                  <a:gd name="T75" fmla="*/ 192 h 3096"/>
                  <a:gd name="T76" fmla="*/ 1189 w 3441"/>
                  <a:gd name="T77" fmla="*/ 64 h 3096"/>
                  <a:gd name="T78" fmla="*/ 776 w 3441"/>
                  <a:gd name="T79" fmla="*/ 140 h 3096"/>
                  <a:gd name="T80" fmla="*/ 363 w 3441"/>
                  <a:gd name="T81" fmla="*/ 407 h 3096"/>
                  <a:gd name="T82" fmla="*/ 128 w 3441"/>
                  <a:gd name="T83" fmla="*/ 816 h 3096"/>
                  <a:gd name="T84" fmla="*/ 159 w 3441"/>
                  <a:gd name="T85" fmla="*/ 1537 h 3096"/>
                  <a:gd name="T86" fmla="*/ 427 w 3441"/>
                  <a:gd name="T87" fmla="*/ 2044 h 3096"/>
                  <a:gd name="T88" fmla="*/ 1059 w 3441"/>
                  <a:gd name="T89" fmla="*/ 2616 h 3096"/>
                  <a:gd name="T90" fmla="*/ 1449 w 3441"/>
                  <a:gd name="T91" fmla="*/ 2869 h 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41" h="3096">
                    <a:moveTo>
                      <a:pt x="1723" y="3096"/>
                    </a:moveTo>
                    <a:cubicBezTo>
                      <a:pt x="1718" y="3096"/>
                      <a:pt x="1712" y="3095"/>
                      <a:pt x="1707" y="3092"/>
                    </a:cubicBezTo>
                    <a:cubicBezTo>
                      <a:pt x="1417" y="2924"/>
                      <a:pt x="1417" y="2924"/>
                      <a:pt x="1417" y="2924"/>
                    </a:cubicBezTo>
                    <a:cubicBezTo>
                      <a:pt x="1417" y="2924"/>
                      <a:pt x="1417" y="2924"/>
                      <a:pt x="1417" y="2924"/>
                    </a:cubicBezTo>
                    <a:cubicBezTo>
                      <a:pt x="1398" y="2913"/>
                      <a:pt x="1226" y="2814"/>
                      <a:pt x="1022" y="2669"/>
                    </a:cubicBezTo>
                    <a:cubicBezTo>
                      <a:pt x="737" y="2466"/>
                      <a:pt x="519" y="2269"/>
                      <a:pt x="376" y="2084"/>
                    </a:cubicBezTo>
                    <a:cubicBezTo>
                      <a:pt x="259" y="1933"/>
                      <a:pt x="158" y="1741"/>
                      <a:pt x="98" y="1557"/>
                    </a:cubicBezTo>
                    <a:cubicBezTo>
                      <a:pt x="11" y="1292"/>
                      <a:pt x="0" y="1030"/>
                      <a:pt x="66" y="798"/>
                    </a:cubicBezTo>
                    <a:cubicBezTo>
                      <a:pt x="114" y="632"/>
                      <a:pt x="198" y="486"/>
                      <a:pt x="316" y="362"/>
                    </a:cubicBezTo>
                    <a:cubicBezTo>
                      <a:pt x="433" y="240"/>
                      <a:pt x="581" y="145"/>
                      <a:pt x="754" y="80"/>
                    </a:cubicBezTo>
                    <a:cubicBezTo>
                      <a:pt x="896" y="27"/>
                      <a:pt x="1043" y="0"/>
                      <a:pt x="1189" y="0"/>
                    </a:cubicBezTo>
                    <a:cubicBezTo>
                      <a:pt x="1376" y="0"/>
                      <a:pt x="1558" y="43"/>
                      <a:pt x="1730" y="128"/>
                    </a:cubicBezTo>
                    <a:cubicBezTo>
                      <a:pt x="1902" y="43"/>
                      <a:pt x="2084" y="0"/>
                      <a:pt x="2271" y="0"/>
                    </a:cubicBezTo>
                    <a:cubicBezTo>
                      <a:pt x="2418" y="0"/>
                      <a:pt x="2564" y="27"/>
                      <a:pt x="2707" y="80"/>
                    </a:cubicBezTo>
                    <a:cubicBezTo>
                      <a:pt x="2877" y="144"/>
                      <a:pt x="3022" y="237"/>
                      <a:pt x="3138" y="356"/>
                    </a:cubicBezTo>
                    <a:cubicBezTo>
                      <a:pt x="3256" y="477"/>
                      <a:pt x="3340" y="621"/>
                      <a:pt x="3389" y="785"/>
                    </a:cubicBezTo>
                    <a:cubicBezTo>
                      <a:pt x="3426" y="909"/>
                      <a:pt x="3441" y="1043"/>
                      <a:pt x="3433" y="1182"/>
                    </a:cubicBezTo>
                    <a:cubicBezTo>
                      <a:pt x="3426" y="1295"/>
                      <a:pt x="3404" y="1412"/>
                      <a:pt x="3368" y="1530"/>
                    </a:cubicBezTo>
                    <a:cubicBezTo>
                      <a:pt x="3309" y="1719"/>
                      <a:pt x="3212" y="1911"/>
                      <a:pt x="3092" y="2073"/>
                    </a:cubicBezTo>
                    <a:cubicBezTo>
                      <a:pt x="2947" y="2270"/>
                      <a:pt x="2725" y="2473"/>
                      <a:pt x="2435" y="2677"/>
                    </a:cubicBezTo>
                    <a:cubicBezTo>
                      <a:pt x="2227" y="2822"/>
                      <a:pt x="2052" y="2920"/>
                      <a:pt x="2033" y="2930"/>
                    </a:cubicBezTo>
                    <a:cubicBezTo>
                      <a:pt x="1739" y="3092"/>
                      <a:pt x="1739" y="3092"/>
                      <a:pt x="1739" y="3092"/>
                    </a:cubicBezTo>
                    <a:cubicBezTo>
                      <a:pt x="1734" y="3095"/>
                      <a:pt x="1729" y="3096"/>
                      <a:pt x="1723" y="3096"/>
                    </a:cubicBezTo>
                    <a:close/>
                    <a:moveTo>
                      <a:pt x="1449" y="2869"/>
                    </a:moveTo>
                    <a:cubicBezTo>
                      <a:pt x="1724" y="3027"/>
                      <a:pt x="1724" y="3027"/>
                      <a:pt x="1724" y="3027"/>
                    </a:cubicBezTo>
                    <a:cubicBezTo>
                      <a:pt x="2002" y="2874"/>
                      <a:pt x="2002" y="2874"/>
                      <a:pt x="2002" y="2874"/>
                    </a:cubicBezTo>
                    <a:cubicBezTo>
                      <a:pt x="2021" y="2864"/>
                      <a:pt x="2193" y="2768"/>
                      <a:pt x="2398" y="2624"/>
                    </a:cubicBezTo>
                    <a:cubicBezTo>
                      <a:pt x="2683" y="2425"/>
                      <a:pt x="2899" y="2226"/>
                      <a:pt x="3041" y="2035"/>
                    </a:cubicBezTo>
                    <a:cubicBezTo>
                      <a:pt x="3156" y="1879"/>
                      <a:pt x="3250" y="1693"/>
                      <a:pt x="3306" y="1511"/>
                    </a:cubicBezTo>
                    <a:cubicBezTo>
                      <a:pt x="3341" y="1398"/>
                      <a:pt x="3362" y="1287"/>
                      <a:pt x="3368" y="1178"/>
                    </a:cubicBezTo>
                    <a:cubicBezTo>
                      <a:pt x="3376" y="1047"/>
                      <a:pt x="3362" y="921"/>
                      <a:pt x="3327" y="803"/>
                    </a:cubicBezTo>
                    <a:cubicBezTo>
                      <a:pt x="3282" y="650"/>
                      <a:pt x="3203" y="514"/>
                      <a:pt x="3092" y="401"/>
                    </a:cubicBezTo>
                    <a:cubicBezTo>
                      <a:pt x="2982" y="288"/>
                      <a:pt x="2845" y="201"/>
                      <a:pt x="2684" y="140"/>
                    </a:cubicBezTo>
                    <a:cubicBezTo>
                      <a:pt x="2549" y="90"/>
                      <a:pt x="2410" y="64"/>
                      <a:pt x="2271" y="64"/>
                    </a:cubicBezTo>
                    <a:cubicBezTo>
                      <a:pt x="2090" y="64"/>
                      <a:pt x="1913" y="107"/>
                      <a:pt x="1746" y="192"/>
                    </a:cubicBezTo>
                    <a:cubicBezTo>
                      <a:pt x="1745" y="193"/>
                      <a:pt x="1745" y="193"/>
                      <a:pt x="1745" y="193"/>
                    </a:cubicBezTo>
                    <a:cubicBezTo>
                      <a:pt x="1736" y="197"/>
                      <a:pt x="1725" y="197"/>
                      <a:pt x="1716" y="193"/>
                    </a:cubicBezTo>
                    <a:cubicBezTo>
                      <a:pt x="1714" y="192"/>
                      <a:pt x="1714" y="192"/>
                      <a:pt x="1714" y="192"/>
                    </a:cubicBezTo>
                    <a:cubicBezTo>
                      <a:pt x="1547" y="107"/>
                      <a:pt x="1371" y="64"/>
                      <a:pt x="1189" y="64"/>
                    </a:cubicBezTo>
                    <a:cubicBezTo>
                      <a:pt x="1050" y="64"/>
                      <a:pt x="911" y="90"/>
                      <a:pt x="776" y="140"/>
                    </a:cubicBezTo>
                    <a:cubicBezTo>
                      <a:pt x="612" y="202"/>
                      <a:pt x="473" y="291"/>
                      <a:pt x="363" y="407"/>
                    </a:cubicBezTo>
                    <a:cubicBezTo>
                      <a:pt x="251" y="523"/>
                      <a:pt x="173" y="660"/>
                      <a:pt x="128" y="816"/>
                    </a:cubicBezTo>
                    <a:cubicBezTo>
                      <a:pt x="66" y="1035"/>
                      <a:pt x="76" y="1284"/>
                      <a:pt x="159" y="1537"/>
                    </a:cubicBezTo>
                    <a:cubicBezTo>
                      <a:pt x="217" y="1714"/>
                      <a:pt x="315" y="1899"/>
                      <a:pt x="427" y="2044"/>
                    </a:cubicBezTo>
                    <a:cubicBezTo>
                      <a:pt x="566" y="2225"/>
                      <a:pt x="779" y="2417"/>
                      <a:pt x="1059" y="2616"/>
                    </a:cubicBezTo>
                    <a:cubicBezTo>
                      <a:pt x="1261" y="2759"/>
                      <a:pt x="1430" y="2858"/>
                      <a:pt x="1449" y="2869"/>
                    </a:cubicBezTo>
                    <a:close/>
                  </a:path>
                </a:pathLst>
              </a:custGeom>
              <a:solidFill>
                <a:srgbClr val="E6F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C2374369-BEC3-4906-9640-C725D0F735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0" y="1497"/>
                <a:ext cx="1768" cy="1565"/>
              </a:xfrm>
              <a:custGeom>
                <a:avLst/>
                <a:gdLst>
                  <a:gd name="T0" fmla="*/ 1604 w 3200"/>
                  <a:gd name="T1" fmla="*/ 2841 h 2841"/>
                  <a:gd name="T2" fmla="*/ 1588 w 3200"/>
                  <a:gd name="T3" fmla="*/ 2836 h 2841"/>
                  <a:gd name="T4" fmla="*/ 1355 w 3200"/>
                  <a:gd name="T5" fmla="*/ 2702 h 2841"/>
                  <a:gd name="T6" fmla="*/ 1355 w 3200"/>
                  <a:gd name="T7" fmla="*/ 2702 h 2841"/>
                  <a:gd name="T8" fmla="*/ 970 w 3200"/>
                  <a:gd name="T9" fmla="*/ 2453 h 2841"/>
                  <a:gd name="T10" fmla="*/ 349 w 3200"/>
                  <a:gd name="T11" fmla="*/ 1892 h 2841"/>
                  <a:gd name="T12" fmla="*/ 90 w 3200"/>
                  <a:gd name="T13" fmla="*/ 1401 h 2841"/>
                  <a:gd name="T14" fmla="*/ 60 w 3200"/>
                  <a:gd name="T15" fmla="*/ 712 h 2841"/>
                  <a:gd name="T16" fmla="*/ 281 w 3200"/>
                  <a:gd name="T17" fmla="*/ 325 h 2841"/>
                  <a:gd name="T18" fmla="*/ 674 w 3200"/>
                  <a:gd name="T19" fmla="*/ 73 h 2841"/>
                  <a:gd name="T20" fmla="*/ 1068 w 3200"/>
                  <a:gd name="T21" fmla="*/ 0 h 2841"/>
                  <a:gd name="T22" fmla="*/ 1569 w 3200"/>
                  <a:gd name="T23" fmla="*/ 122 h 2841"/>
                  <a:gd name="T24" fmla="*/ 1609 w 3200"/>
                  <a:gd name="T25" fmla="*/ 144 h 2841"/>
                  <a:gd name="T26" fmla="*/ 1650 w 3200"/>
                  <a:gd name="T27" fmla="*/ 122 h 2841"/>
                  <a:gd name="T28" fmla="*/ 2150 w 3200"/>
                  <a:gd name="T29" fmla="*/ 0 h 2841"/>
                  <a:gd name="T30" fmla="*/ 2544 w 3200"/>
                  <a:gd name="T31" fmla="*/ 73 h 2841"/>
                  <a:gd name="T32" fmla="*/ 2932 w 3200"/>
                  <a:gd name="T33" fmla="*/ 320 h 2841"/>
                  <a:gd name="T34" fmla="*/ 3154 w 3200"/>
                  <a:gd name="T35" fmla="*/ 699 h 2841"/>
                  <a:gd name="T36" fmla="*/ 3193 w 3200"/>
                  <a:gd name="T37" fmla="*/ 1056 h 2841"/>
                  <a:gd name="T38" fmla="*/ 3133 w 3200"/>
                  <a:gd name="T39" fmla="*/ 1376 h 2841"/>
                  <a:gd name="T40" fmla="*/ 2876 w 3200"/>
                  <a:gd name="T41" fmla="*/ 1883 h 2841"/>
                  <a:gd name="T42" fmla="*/ 2246 w 3200"/>
                  <a:gd name="T43" fmla="*/ 2461 h 2841"/>
                  <a:gd name="T44" fmla="*/ 1854 w 3200"/>
                  <a:gd name="T45" fmla="*/ 2707 h 2841"/>
                  <a:gd name="T46" fmla="*/ 1619 w 3200"/>
                  <a:gd name="T47" fmla="*/ 2837 h 2841"/>
                  <a:gd name="T48" fmla="*/ 1604 w 3200"/>
                  <a:gd name="T49" fmla="*/ 2841 h 2841"/>
                  <a:gd name="T50" fmla="*/ 1387 w 3200"/>
                  <a:gd name="T51" fmla="*/ 2647 h 2841"/>
                  <a:gd name="T52" fmla="*/ 1604 w 3200"/>
                  <a:gd name="T53" fmla="*/ 2772 h 2841"/>
                  <a:gd name="T54" fmla="*/ 1823 w 3200"/>
                  <a:gd name="T55" fmla="*/ 2651 h 2841"/>
                  <a:gd name="T56" fmla="*/ 2209 w 3200"/>
                  <a:gd name="T57" fmla="*/ 2408 h 2841"/>
                  <a:gd name="T58" fmla="*/ 2824 w 3200"/>
                  <a:gd name="T59" fmla="*/ 1845 h 2841"/>
                  <a:gd name="T60" fmla="*/ 3072 w 3200"/>
                  <a:gd name="T61" fmla="*/ 1357 h 2841"/>
                  <a:gd name="T62" fmla="*/ 3129 w 3200"/>
                  <a:gd name="T63" fmla="*/ 1053 h 2841"/>
                  <a:gd name="T64" fmla="*/ 3092 w 3200"/>
                  <a:gd name="T65" fmla="*/ 718 h 2841"/>
                  <a:gd name="T66" fmla="*/ 2885 w 3200"/>
                  <a:gd name="T67" fmla="*/ 365 h 2841"/>
                  <a:gd name="T68" fmla="*/ 2521 w 3200"/>
                  <a:gd name="T69" fmla="*/ 133 h 2841"/>
                  <a:gd name="T70" fmla="*/ 2150 w 3200"/>
                  <a:gd name="T71" fmla="*/ 64 h 2841"/>
                  <a:gd name="T72" fmla="*/ 1679 w 3200"/>
                  <a:gd name="T73" fmla="*/ 179 h 2841"/>
                  <a:gd name="T74" fmla="*/ 1625 w 3200"/>
                  <a:gd name="T75" fmla="*/ 208 h 2841"/>
                  <a:gd name="T76" fmla="*/ 1593 w 3200"/>
                  <a:gd name="T77" fmla="*/ 208 h 2841"/>
                  <a:gd name="T78" fmla="*/ 1540 w 3200"/>
                  <a:gd name="T79" fmla="*/ 179 h 2841"/>
                  <a:gd name="T80" fmla="*/ 1068 w 3200"/>
                  <a:gd name="T81" fmla="*/ 64 h 2841"/>
                  <a:gd name="T82" fmla="*/ 697 w 3200"/>
                  <a:gd name="T83" fmla="*/ 133 h 2841"/>
                  <a:gd name="T84" fmla="*/ 328 w 3200"/>
                  <a:gd name="T85" fmla="*/ 370 h 2841"/>
                  <a:gd name="T86" fmla="*/ 122 w 3200"/>
                  <a:gd name="T87" fmla="*/ 729 h 2841"/>
                  <a:gd name="T88" fmla="*/ 151 w 3200"/>
                  <a:gd name="T89" fmla="*/ 1381 h 2841"/>
                  <a:gd name="T90" fmla="*/ 400 w 3200"/>
                  <a:gd name="T91" fmla="*/ 1853 h 2841"/>
                  <a:gd name="T92" fmla="*/ 1007 w 3200"/>
                  <a:gd name="T93" fmla="*/ 2400 h 2841"/>
                  <a:gd name="T94" fmla="*/ 1387 w 3200"/>
                  <a:gd name="T95" fmla="*/ 2647 h 2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00" h="2841">
                    <a:moveTo>
                      <a:pt x="1604" y="2841"/>
                    </a:moveTo>
                    <a:cubicBezTo>
                      <a:pt x="1598" y="2841"/>
                      <a:pt x="1593" y="2839"/>
                      <a:pt x="1588" y="2836"/>
                    </a:cubicBezTo>
                    <a:cubicBezTo>
                      <a:pt x="1355" y="2702"/>
                      <a:pt x="1355" y="2702"/>
                      <a:pt x="1355" y="2702"/>
                    </a:cubicBezTo>
                    <a:cubicBezTo>
                      <a:pt x="1355" y="2702"/>
                      <a:pt x="1355" y="2702"/>
                      <a:pt x="1355" y="2702"/>
                    </a:cubicBezTo>
                    <a:cubicBezTo>
                      <a:pt x="1337" y="2692"/>
                      <a:pt x="1169" y="2594"/>
                      <a:pt x="970" y="2453"/>
                    </a:cubicBezTo>
                    <a:cubicBezTo>
                      <a:pt x="694" y="2257"/>
                      <a:pt x="485" y="2068"/>
                      <a:pt x="349" y="1892"/>
                    </a:cubicBezTo>
                    <a:cubicBezTo>
                      <a:pt x="241" y="1751"/>
                      <a:pt x="146" y="1572"/>
                      <a:pt x="90" y="1401"/>
                    </a:cubicBezTo>
                    <a:cubicBezTo>
                      <a:pt x="11" y="1159"/>
                      <a:pt x="0" y="921"/>
                      <a:pt x="60" y="712"/>
                    </a:cubicBezTo>
                    <a:cubicBezTo>
                      <a:pt x="102" y="565"/>
                      <a:pt x="176" y="435"/>
                      <a:pt x="281" y="325"/>
                    </a:cubicBezTo>
                    <a:cubicBezTo>
                      <a:pt x="386" y="216"/>
                      <a:pt x="518" y="131"/>
                      <a:pt x="674" y="73"/>
                    </a:cubicBezTo>
                    <a:cubicBezTo>
                      <a:pt x="803" y="24"/>
                      <a:pt x="936" y="0"/>
                      <a:pt x="1068" y="0"/>
                    </a:cubicBezTo>
                    <a:cubicBezTo>
                      <a:pt x="1241" y="0"/>
                      <a:pt x="1409" y="41"/>
                      <a:pt x="1569" y="122"/>
                    </a:cubicBezTo>
                    <a:cubicBezTo>
                      <a:pt x="1582" y="129"/>
                      <a:pt x="1596" y="136"/>
                      <a:pt x="1609" y="144"/>
                    </a:cubicBezTo>
                    <a:cubicBezTo>
                      <a:pt x="1623" y="136"/>
                      <a:pt x="1636" y="129"/>
                      <a:pt x="1650" y="122"/>
                    </a:cubicBezTo>
                    <a:cubicBezTo>
                      <a:pt x="1809" y="41"/>
                      <a:pt x="1977" y="0"/>
                      <a:pt x="2150" y="0"/>
                    </a:cubicBezTo>
                    <a:cubicBezTo>
                      <a:pt x="2282" y="0"/>
                      <a:pt x="2415" y="24"/>
                      <a:pt x="2544" y="73"/>
                    </a:cubicBezTo>
                    <a:cubicBezTo>
                      <a:pt x="2697" y="130"/>
                      <a:pt x="2828" y="213"/>
                      <a:pt x="2932" y="320"/>
                    </a:cubicBezTo>
                    <a:cubicBezTo>
                      <a:pt x="3036" y="427"/>
                      <a:pt x="3111" y="555"/>
                      <a:pt x="3154" y="699"/>
                    </a:cubicBezTo>
                    <a:cubicBezTo>
                      <a:pt x="3187" y="811"/>
                      <a:pt x="3200" y="931"/>
                      <a:pt x="3193" y="1056"/>
                    </a:cubicBezTo>
                    <a:cubicBezTo>
                      <a:pt x="3187" y="1160"/>
                      <a:pt x="3167" y="1267"/>
                      <a:pt x="3133" y="1376"/>
                    </a:cubicBezTo>
                    <a:cubicBezTo>
                      <a:pt x="3079" y="1552"/>
                      <a:pt x="2987" y="1732"/>
                      <a:pt x="2876" y="1883"/>
                    </a:cubicBezTo>
                    <a:cubicBezTo>
                      <a:pt x="2738" y="2070"/>
                      <a:pt x="2526" y="2264"/>
                      <a:pt x="2246" y="2461"/>
                    </a:cubicBezTo>
                    <a:cubicBezTo>
                      <a:pt x="2043" y="2602"/>
                      <a:pt x="1873" y="2697"/>
                      <a:pt x="1854" y="2707"/>
                    </a:cubicBezTo>
                    <a:cubicBezTo>
                      <a:pt x="1619" y="2837"/>
                      <a:pt x="1619" y="2837"/>
                      <a:pt x="1619" y="2837"/>
                    </a:cubicBezTo>
                    <a:cubicBezTo>
                      <a:pt x="1614" y="2839"/>
                      <a:pt x="1609" y="2841"/>
                      <a:pt x="1604" y="2841"/>
                    </a:cubicBezTo>
                    <a:close/>
                    <a:moveTo>
                      <a:pt x="1387" y="2647"/>
                    </a:moveTo>
                    <a:cubicBezTo>
                      <a:pt x="1604" y="2772"/>
                      <a:pt x="1604" y="2772"/>
                      <a:pt x="1604" y="2772"/>
                    </a:cubicBezTo>
                    <a:cubicBezTo>
                      <a:pt x="1823" y="2651"/>
                      <a:pt x="1823" y="2651"/>
                      <a:pt x="1823" y="2651"/>
                    </a:cubicBezTo>
                    <a:cubicBezTo>
                      <a:pt x="1842" y="2641"/>
                      <a:pt x="2009" y="2548"/>
                      <a:pt x="2209" y="2408"/>
                    </a:cubicBezTo>
                    <a:cubicBezTo>
                      <a:pt x="2483" y="2216"/>
                      <a:pt x="2690" y="2026"/>
                      <a:pt x="2824" y="1845"/>
                    </a:cubicBezTo>
                    <a:cubicBezTo>
                      <a:pt x="2931" y="1700"/>
                      <a:pt x="3019" y="1526"/>
                      <a:pt x="3072" y="1357"/>
                    </a:cubicBezTo>
                    <a:cubicBezTo>
                      <a:pt x="3104" y="1253"/>
                      <a:pt x="3123" y="1151"/>
                      <a:pt x="3129" y="1053"/>
                    </a:cubicBezTo>
                    <a:cubicBezTo>
                      <a:pt x="3135" y="935"/>
                      <a:pt x="3123" y="822"/>
                      <a:pt x="3092" y="718"/>
                    </a:cubicBezTo>
                    <a:cubicBezTo>
                      <a:pt x="3052" y="583"/>
                      <a:pt x="2983" y="465"/>
                      <a:pt x="2885" y="365"/>
                    </a:cubicBezTo>
                    <a:cubicBezTo>
                      <a:pt x="2788" y="265"/>
                      <a:pt x="2666" y="187"/>
                      <a:pt x="2521" y="133"/>
                    </a:cubicBezTo>
                    <a:cubicBezTo>
                      <a:pt x="2400" y="87"/>
                      <a:pt x="2275" y="64"/>
                      <a:pt x="2150" y="64"/>
                    </a:cubicBezTo>
                    <a:cubicBezTo>
                      <a:pt x="1988" y="64"/>
                      <a:pt x="1829" y="103"/>
                      <a:pt x="1679" y="179"/>
                    </a:cubicBezTo>
                    <a:cubicBezTo>
                      <a:pt x="1661" y="188"/>
                      <a:pt x="1643" y="198"/>
                      <a:pt x="1625" y="208"/>
                    </a:cubicBezTo>
                    <a:cubicBezTo>
                      <a:pt x="1615" y="214"/>
                      <a:pt x="1603" y="214"/>
                      <a:pt x="1593" y="208"/>
                    </a:cubicBezTo>
                    <a:cubicBezTo>
                      <a:pt x="1575" y="198"/>
                      <a:pt x="1557" y="188"/>
                      <a:pt x="1540" y="179"/>
                    </a:cubicBezTo>
                    <a:cubicBezTo>
                      <a:pt x="1389" y="103"/>
                      <a:pt x="1231" y="64"/>
                      <a:pt x="1068" y="64"/>
                    </a:cubicBezTo>
                    <a:cubicBezTo>
                      <a:pt x="944" y="64"/>
                      <a:pt x="819" y="87"/>
                      <a:pt x="697" y="133"/>
                    </a:cubicBezTo>
                    <a:cubicBezTo>
                      <a:pt x="550" y="188"/>
                      <a:pt x="426" y="268"/>
                      <a:pt x="328" y="370"/>
                    </a:cubicBezTo>
                    <a:cubicBezTo>
                      <a:pt x="230" y="472"/>
                      <a:pt x="161" y="593"/>
                      <a:pt x="122" y="729"/>
                    </a:cubicBezTo>
                    <a:cubicBezTo>
                      <a:pt x="66" y="926"/>
                      <a:pt x="76" y="1151"/>
                      <a:pt x="151" y="1381"/>
                    </a:cubicBezTo>
                    <a:cubicBezTo>
                      <a:pt x="205" y="1545"/>
                      <a:pt x="296" y="1718"/>
                      <a:pt x="400" y="1853"/>
                    </a:cubicBezTo>
                    <a:cubicBezTo>
                      <a:pt x="532" y="2024"/>
                      <a:pt x="736" y="2208"/>
                      <a:pt x="1007" y="2400"/>
                    </a:cubicBezTo>
                    <a:cubicBezTo>
                      <a:pt x="1204" y="2540"/>
                      <a:pt x="1369" y="2636"/>
                      <a:pt x="1387" y="2647"/>
                    </a:cubicBezTo>
                    <a:close/>
                  </a:path>
                </a:pathLst>
              </a:custGeom>
              <a:solidFill>
                <a:srgbClr val="CFF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FC8CF22C-8353-4163-B819-292047633D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7" y="1563"/>
                <a:ext cx="1634" cy="1424"/>
              </a:xfrm>
              <a:custGeom>
                <a:avLst/>
                <a:gdLst>
                  <a:gd name="T0" fmla="*/ 1484 w 2959"/>
                  <a:gd name="T1" fmla="*/ 2585 h 2585"/>
                  <a:gd name="T2" fmla="*/ 1468 w 2959"/>
                  <a:gd name="T3" fmla="*/ 2581 h 2585"/>
                  <a:gd name="T4" fmla="*/ 1294 w 2959"/>
                  <a:gd name="T5" fmla="*/ 2480 h 2585"/>
                  <a:gd name="T6" fmla="*/ 918 w 2959"/>
                  <a:gd name="T7" fmla="*/ 2237 h 2585"/>
                  <a:gd name="T8" fmla="*/ 322 w 2959"/>
                  <a:gd name="T9" fmla="*/ 1700 h 2585"/>
                  <a:gd name="T10" fmla="*/ 82 w 2959"/>
                  <a:gd name="T11" fmla="*/ 1245 h 2585"/>
                  <a:gd name="T12" fmla="*/ 53 w 2959"/>
                  <a:gd name="T13" fmla="*/ 626 h 2585"/>
                  <a:gd name="T14" fmla="*/ 246 w 2959"/>
                  <a:gd name="T15" fmla="*/ 289 h 2585"/>
                  <a:gd name="T16" fmla="*/ 595 w 2959"/>
                  <a:gd name="T17" fmla="*/ 65 h 2585"/>
                  <a:gd name="T18" fmla="*/ 947 w 2959"/>
                  <a:gd name="T19" fmla="*/ 0 h 2585"/>
                  <a:gd name="T20" fmla="*/ 1394 w 2959"/>
                  <a:gd name="T21" fmla="*/ 109 h 2585"/>
                  <a:gd name="T22" fmla="*/ 1488 w 2959"/>
                  <a:gd name="T23" fmla="*/ 163 h 2585"/>
                  <a:gd name="T24" fmla="*/ 1582 w 2959"/>
                  <a:gd name="T25" fmla="*/ 109 h 2585"/>
                  <a:gd name="T26" fmla="*/ 2029 w 2959"/>
                  <a:gd name="T27" fmla="*/ 0 h 2585"/>
                  <a:gd name="T28" fmla="*/ 2381 w 2959"/>
                  <a:gd name="T29" fmla="*/ 65 h 2585"/>
                  <a:gd name="T30" fmla="*/ 2725 w 2959"/>
                  <a:gd name="T31" fmla="*/ 284 h 2585"/>
                  <a:gd name="T32" fmla="*/ 2919 w 2959"/>
                  <a:gd name="T33" fmla="*/ 614 h 2585"/>
                  <a:gd name="T34" fmla="*/ 2953 w 2959"/>
                  <a:gd name="T35" fmla="*/ 930 h 2585"/>
                  <a:gd name="T36" fmla="*/ 2898 w 2959"/>
                  <a:gd name="T37" fmla="*/ 1222 h 2585"/>
                  <a:gd name="T38" fmla="*/ 2659 w 2959"/>
                  <a:gd name="T39" fmla="*/ 1694 h 2585"/>
                  <a:gd name="T40" fmla="*/ 2056 w 2959"/>
                  <a:gd name="T41" fmla="*/ 2244 h 2585"/>
                  <a:gd name="T42" fmla="*/ 1676 w 2959"/>
                  <a:gd name="T43" fmla="*/ 2484 h 2585"/>
                  <a:gd name="T44" fmla="*/ 1500 w 2959"/>
                  <a:gd name="T45" fmla="*/ 2581 h 2585"/>
                  <a:gd name="T46" fmla="*/ 1484 w 2959"/>
                  <a:gd name="T47" fmla="*/ 2585 h 2585"/>
                  <a:gd name="T48" fmla="*/ 1326 w 2959"/>
                  <a:gd name="T49" fmla="*/ 2425 h 2585"/>
                  <a:gd name="T50" fmla="*/ 1484 w 2959"/>
                  <a:gd name="T51" fmla="*/ 2516 h 2585"/>
                  <a:gd name="T52" fmla="*/ 1645 w 2959"/>
                  <a:gd name="T53" fmla="*/ 2428 h 2585"/>
                  <a:gd name="T54" fmla="*/ 2019 w 2959"/>
                  <a:gd name="T55" fmla="*/ 2191 h 2585"/>
                  <a:gd name="T56" fmla="*/ 2607 w 2959"/>
                  <a:gd name="T57" fmla="*/ 1655 h 2585"/>
                  <a:gd name="T58" fmla="*/ 2837 w 2959"/>
                  <a:gd name="T59" fmla="*/ 1203 h 2585"/>
                  <a:gd name="T60" fmla="*/ 2889 w 2959"/>
                  <a:gd name="T61" fmla="*/ 927 h 2585"/>
                  <a:gd name="T62" fmla="*/ 2857 w 2959"/>
                  <a:gd name="T63" fmla="*/ 633 h 2585"/>
                  <a:gd name="T64" fmla="*/ 2679 w 2959"/>
                  <a:gd name="T65" fmla="*/ 329 h 2585"/>
                  <a:gd name="T66" fmla="*/ 2359 w 2959"/>
                  <a:gd name="T67" fmla="*/ 125 h 2585"/>
                  <a:gd name="T68" fmla="*/ 2029 w 2959"/>
                  <a:gd name="T69" fmla="*/ 64 h 2585"/>
                  <a:gd name="T70" fmla="*/ 1612 w 2959"/>
                  <a:gd name="T71" fmla="*/ 166 h 2585"/>
                  <a:gd name="T72" fmla="*/ 1506 w 2959"/>
                  <a:gd name="T73" fmla="*/ 228 h 2585"/>
                  <a:gd name="T74" fmla="*/ 1470 w 2959"/>
                  <a:gd name="T75" fmla="*/ 228 h 2585"/>
                  <a:gd name="T76" fmla="*/ 1365 w 2959"/>
                  <a:gd name="T77" fmla="*/ 166 h 2585"/>
                  <a:gd name="T78" fmla="*/ 947 w 2959"/>
                  <a:gd name="T79" fmla="*/ 64 h 2585"/>
                  <a:gd name="T80" fmla="*/ 618 w 2959"/>
                  <a:gd name="T81" fmla="*/ 125 h 2585"/>
                  <a:gd name="T82" fmla="*/ 292 w 2959"/>
                  <a:gd name="T83" fmla="*/ 333 h 2585"/>
                  <a:gd name="T84" fmla="*/ 115 w 2959"/>
                  <a:gd name="T85" fmla="*/ 643 h 2585"/>
                  <a:gd name="T86" fmla="*/ 143 w 2959"/>
                  <a:gd name="T87" fmla="*/ 1225 h 2585"/>
                  <a:gd name="T88" fmla="*/ 373 w 2959"/>
                  <a:gd name="T89" fmla="*/ 1661 h 2585"/>
                  <a:gd name="T90" fmla="*/ 955 w 2959"/>
                  <a:gd name="T91" fmla="*/ 2184 h 2585"/>
                  <a:gd name="T92" fmla="*/ 1326 w 2959"/>
                  <a:gd name="T93" fmla="*/ 2425 h 2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59" h="2585">
                    <a:moveTo>
                      <a:pt x="1484" y="2585"/>
                    </a:moveTo>
                    <a:cubicBezTo>
                      <a:pt x="1479" y="2585"/>
                      <a:pt x="1473" y="2584"/>
                      <a:pt x="1468" y="2581"/>
                    </a:cubicBezTo>
                    <a:cubicBezTo>
                      <a:pt x="1294" y="2480"/>
                      <a:pt x="1294" y="2480"/>
                      <a:pt x="1294" y="2480"/>
                    </a:cubicBezTo>
                    <a:cubicBezTo>
                      <a:pt x="1276" y="2470"/>
                      <a:pt x="1113" y="2375"/>
                      <a:pt x="918" y="2237"/>
                    </a:cubicBezTo>
                    <a:cubicBezTo>
                      <a:pt x="652" y="2048"/>
                      <a:pt x="451" y="1867"/>
                      <a:pt x="322" y="1700"/>
                    </a:cubicBezTo>
                    <a:cubicBezTo>
                      <a:pt x="222" y="1570"/>
                      <a:pt x="134" y="1404"/>
                      <a:pt x="82" y="1245"/>
                    </a:cubicBezTo>
                    <a:cubicBezTo>
                      <a:pt x="10" y="1025"/>
                      <a:pt x="0" y="811"/>
                      <a:pt x="53" y="626"/>
                    </a:cubicBezTo>
                    <a:cubicBezTo>
                      <a:pt x="90" y="497"/>
                      <a:pt x="155" y="384"/>
                      <a:pt x="246" y="289"/>
                    </a:cubicBezTo>
                    <a:cubicBezTo>
                      <a:pt x="338" y="192"/>
                      <a:pt x="456" y="117"/>
                      <a:pt x="595" y="65"/>
                    </a:cubicBezTo>
                    <a:cubicBezTo>
                      <a:pt x="711" y="22"/>
                      <a:pt x="829" y="0"/>
                      <a:pt x="947" y="0"/>
                    </a:cubicBezTo>
                    <a:cubicBezTo>
                      <a:pt x="1101" y="0"/>
                      <a:pt x="1251" y="37"/>
                      <a:pt x="1394" y="109"/>
                    </a:cubicBezTo>
                    <a:cubicBezTo>
                      <a:pt x="1426" y="125"/>
                      <a:pt x="1457" y="143"/>
                      <a:pt x="1488" y="163"/>
                    </a:cubicBezTo>
                    <a:cubicBezTo>
                      <a:pt x="1519" y="143"/>
                      <a:pt x="1551" y="125"/>
                      <a:pt x="1582" y="109"/>
                    </a:cubicBezTo>
                    <a:cubicBezTo>
                      <a:pt x="1725" y="37"/>
                      <a:pt x="1875" y="0"/>
                      <a:pt x="2029" y="0"/>
                    </a:cubicBezTo>
                    <a:cubicBezTo>
                      <a:pt x="2147" y="0"/>
                      <a:pt x="2266" y="22"/>
                      <a:pt x="2381" y="65"/>
                    </a:cubicBezTo>
                    <a:cubicBezTo>
                      <a:pt x="2518" y="116"/>
                      <a:pt x="2634" y="190"/>
                      <a:pt x="2725" y="284"/>
                    </a:cubicBezTo>
                    <a:cubicBezTo>
                      <a:pt x="2816" y="377"/>
                      <a:pt x="2881" y="488"/>
                      <a:pt x="2919" y="614"/>
                    </a:cubicBezTo>
                    <a:cubicBezTo>
                      <a:pt x="2948" y="713"/>
                      <a:pt x="2959" y="819"/>
                      <a:pt x="2953" y="930"/>
                    </a:cubicBezTo>
                    <a:cubicBezTo>
                      <a:pt x="2947" y="1024"/>
                      <a:pt x="2929" y="1122"/>
                      <a:pt x="2898" y="1222"/>
                    </a:cubicBezTo>
                    <a:cubicBezTo>
                      <a:pt x="2848" y="1385"/>
                      <a:pt x="2763" y="1553"/>
                      <a:pt x="2659" y="1694"/>
                    </a:cubicBezTo>
                    <a:cubicBezTo>
                      <a:pt x="2528" y="1870"/>
                      <a:pt x="2326" y="2055"/>
                      <a:pt x="2056" y="2244"/>
                    </a:cubicBezTo>
                    <a:cubicBezTo>
                      <a:pt x="1859" y="2382"/>
                      <a:pt x="1694" y="2474"/>
                      <a:pt x="1676" y="2484"/>
                    </a:cubicBezTo>
                    <a:cubicBezTo>
                      <a:pt x="1500" y="2581"/>
                      <a:pt x="1500" y="2581"/>
                      <a:pt x="1500" y="2581"/>
                    </a:cubicBezTo>
                    <a:cubicBezTo>
                      <a:pt x="1495" y="2584"/>
                      <a:pt x="1489" y="2585"/>
                      <a:pt x="1484" y="2585"/>
                    </a:cubicBezTo>
                    <a:close/>
                    <a:moveTo>
                      <a:pt x="1326" y="2425"/>
                    </a:moveTo>
                    <a:cubicBezTo>
                      <a:pt x="1484" y="2516"/>
                      <a:pt x="1484" y="2516"/>
                      <a:pt x="1484" y="2516"/>
                    </a:cubicBezTo>
                    <a:cubicBezTo>
                      <a:pt x="1645" y="2428"/>
                      <a:pt x="1645" y="2428"/>
                      <a:pt x="1645" y="2428"/>
                    </a:cubicBezTo>
                    <a:cubicBezTo>
                      <a:pt x="1663" y="2418"/>
                      <a:pt x="1825" y="2328"/>
                      <a:pt x="2019" y="2191"/>
                    </a:cubicBezTo>
                    <a:cubicBezTo>
                      <a:pt x="2283" y="2007"/>
                      <a:pt x="2481" y="1826"/>
                      <a:pt x="2607" y="1655"/>
                    </a:cubicBezTo>
                    <a:cubicBezTo>
                      <a:pt x="2707" y="1520"/>
                      <a:pt x="2788" y="1360"/>
                      <a:pt x="2837" y="1203"/>
                    </a:cubicBezTo>
                    <a:cubicBezTo>
                      <a:pt x="2866" y="1108"/>
                      <a:pt x="2884" y="1016"/>
                      <a:pt x="2889" y="927"/>
                    </a:cubicBezTo>
                    <a:cubicBezTo>
                      <a:pt x="2895" y="823"/>
                      <a:pt x="2884" y="724"/>
                      <a:pt x="2857" y="633"/>
                    </a:cubicBezTo>
                    <a:cubicBezTo>
                      <a:pt x="2823" y="517"/>
                      <a:pt x="2763" y="415"/>
                      <a:pt x="2679" y="329"/>
                    </a:cubicBezTo>
                    <a:cubicBezTo>
                      <a:pt x="2594" y="242"/>
                      <a:pt x="2487" y="173"/>
                      <a:pt x="2359" y="125"/>
                    </a:cubicBezTo>
                    <a:cubicBezTo>
                      <a:pt x="2250" y="85"/>
                      <a:pt x="2139" y="64"/>
                      <a:pt x="2029" y="64"/>
                    </a:cubicBezTo>
                    <a:cubicBezTo>
                      <a:pt x="1885" y="64"/>
                      <a:pt x="1745" y="99"/>
                      <a:pt x="1612" y="166"/>
                    </a:cubicBezTo>
                    <a:cubicBezTo>
                      <a:pt x="1576" y="185"/>
                      <a:pt x="1540" y="205"/>
                      <a:pt x="1506" y="228"/>
                    </a:cubicBezTo>
                    <a:cubicBezTo>
                      <a:pt x="1495" y="235"/>
                      <a:pt x="1481" y="235"/>
                      <a:pt x="1470" y="228"/>
                    </a:cubicBezTo>
                    <a:cubicBezTo>
                      <a:pt x="1436" y="205"/>
                      <a:pt x="1400" y="185"/>
                      <a:pt x="1365" y="166"/>
                    </a:cubicBezTo>
                    <a:cubicBezTo>
                      <a:pt x="1231" y="99"/>
                      <a:pt x="1091" y="64"/>
                      <a:pt x="947" y="64"/>
                    </a:cubicBezTo>
                    <a:cubicBezTo>
                      <a:pt x="837" y="64"/>
                      <a:pt x="726" y="85"/>
                      <a:pt x="618" y="125"/>
                    </a:cubicBezTo>
                    <a:cubicBezTo>
                      <a:pt x="487" y="174"/>
                      <a:pt x="378" y="244"/>
                      <a:pt x="292" y="333"/>
                    </a:cubicBezTo>
                    <a:cubicBezTo>
                      <a:pt x="208" y="421"/>
                      <a:pt x="149" y="525"/>
                      <a:pt x="115" y="643"/>
                    </a:cubicBezTo>
                    <a:cubicBezTo>
                      <a:pt x="66" y="817"/>
                      <a:pt x="75" y="1018"/>
                      <a:pt x="143" y="1225"/>
                    </a:cubicBezTo>
                    <a:cubicBezTo>
                      <a:pt x="193" y="1377"/>
                      <a:pt x="277" y="1536"/>
                      <a:pt x="373" y="1661"/>
                    </a:cubicBezTo>
                    <a:cubicBezTo>
                      <a:pt x="498" y="1823"/>
                      <a:pt x="694" y="1999"/>
                      <a:pt x="955" y="2184"/>
                    </a:cubicBezTo>
                    <a:cubicBezTo>
                      <a:pt x="1148" y="2321"/>
                      <a:pt x="1308" y="2414"/>
                      <a:pt x="1326" y="24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0B0FE217-7832-41F2-8D63-7C498146A5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4" y="1628"/>
                <a:ext cx="1502" cy="1284"/>
              </a:xfrm>
              <a:custGeom>
                <a:avLst/>
                <a:gdLst>
                  <a:gd name="T0" fmla="*/ 1364 w 2719"/>
                  <a:gd name="T1" fmla="*/ 2330 h 2330"/>
                  <a:gd name="T2" fmla="*/ 1348 w 2719"/>
                  <a:gd name="T3" fmla="*/ 2325 h 2330"/>
                  <a:gd name="T4" fmla="*/ 1232 w 2719"/>
                  <a:gd name="T5" fmla="*/ 2258 h 2330"/>
                  <a:gd name="T6" fmla="*/ 866 w 2719"/>
                  <a:gd name="T7" fmla="*/ 2021 h 2330"/>
                  <a:gd name="T8" fmla="*/ 296 w 2719"/>
                  <a:gd name="T9" fmla="*/ 1509 h 2330"/>
                  <a:gd name="T10" fmla="*/ 74 w 2719"/>
                  <a:gd name="T11" fmla="*/ 1089 h 2330"/>
                  <a:gd name="T12" fmla="*/ 47 w 2719"/>
                  <a:gd name="T13" fmla="*/ 539 h 2330"/>
                  <a:gd name="T14" fmla="*/ 211 w 2719"/>
                  <a:gd name="T15" fmla="*/ 252 h 2330"/>
                  <a:gd name="T16" fmla="*/ 516 w 2719"/>
                  <a:gd name="T17" fmla="*/ 58 h 2330"/>
                  <a:gd name="T18" fmla="*/ 826 w 2719"/>
                  <a:gd name="T19" fmla="*/ 0 h 2330"/>
                  <a:gd name="T20" fmla="*/ 1219 w 2719"/>
                  <a:gd name="T21" fmla="*/ 96 h 2330"/>
                  <a:gd name="T22" fmla="*/ 1367 w 2719"/>
                  <a:gd name="T23" fmla="*/ 189 h 2330"/>
                  <a:gd name="T24" fmla="*/ 1515 w 2719"/>
                  <a:gd name="T25" fmla="*/ 96 h 2330"/>
                  <a:gd name="T26" fmla="*/ 1908 w 2719"/>
                  <a:gd name="T27" fmla="*/ 0 h 2330"/>
                  <a:gd name="T28" fmla="*/ 2219 w 2719"/>
                  <a:gd name="T29" fmla="*/ 58 h 2330"/>
                  <a:gd name="T30" fmla="*/ 2519 w 2719"/>
                  <a:gd name="T31" fmla="*/ 248 h 2330"/>
                  <a:gd name="T32" fmla="*/ 2684 w 2719"/>
                  <a:gd name="T33" fmla="*/ 529 h 2330"/>
                  <a:gd name="T34" fmla="*/ 2713 w 2719"/>
                  <a:gd name="T35" fmla="*/ 804 h 2330"/>
                  <a:gd name="T36" fmla="*/ 2664 w 2719"/>
                  <a:gd name="T37" fmla="*/ 1067 h 2330"/>
                  <a:gd name="T38" fmla="*/ 2442 w 2719"/>
                  <a:gd name="T39" fmla="*/ 1504 h 2330"/>
                  <a:gd name="T40" fmla="*/ 1867 w 2719"/>
                  <a:gd name="T41" fmla="*/ 2028 h 2330"/>
                  <a:gd name="T42" fmla="*/ 1498 w 2719"/>
                  <a:gd name="T43" fmla="*/ 2261 h 2330"/>
                  <a:gd name="T44" fmla="*/ 1380 w 2719"/>
                  <a:gd name="T45" fmla="*/ 2326 h 2330"/>
                  <a:gd name="T46" fmla="*/ 1364 w 2719"/>
                  <a:gd name="T47" fmla="*/ 2330 h 2330"/>
                  <a:gd name="T48" fmla="*/ 1264 w 2719"/>
                  <a:gd name="T49" fmla="*/ 2202 h 2330"/>
                  <a:gd name="T50" fmla="*/ 1365 w 2719"/>
                  <a:gd name="T51" fmla="*/ 2261 h 2330"/>
                  <a:gd name="T52" fmla="*/ 1466 w 2719"/>
                  <a:gd name="T53" fmla="*/ 2204 h 2330"/>
                  <a:gd name="T54" fmla="*/ 1830 w 2719"/>
                  <a:gd name="T55" fmla="*/ 1975 h 2330"/>
                  <a:gd name="T56" fmla="*/ 2390 w 2719"/>
                  <a:gd name="T57" fmla="*/ 1466 h 2330"/>
                  <a:gd name="T58" fmla="*/ 2602 w 2719"/>
                  <a:gd name="T59" fmla="*/ 1048 h 2330"/>
                  <a:gd name="T60" fmla="*/ 2649 w 2719"/>
                  <a:gd name="T61" fmla="*/ 801 h 2330"/>
                  <a:gd name="T62" fmla="*/ 2622 w 2719"/>
                  <a:gd name="T63" fmla="*/ 547 h 2330"/>
                  <a:gd name="T64" fmla="*/ 2473 w 2719"/>
                  <a:gd name="T65" fmla="*/ 293 h 2330"/>
                  <a:gd name="T66" fmla="*/ 2196 w 2719"/>
                  <a:gd name="T67" fmla="*/ 118 h 2330"/>
                  <a:gd name="T68" fmla="*/ 1908 w 2719"/>
                  <a:gd name="T69" fmla="*/ 64 h 2330"/>
                  <a:gd name="T70" fmla="*/ 1544 w 2719"/>
                  <a:gd name="T71" fmla="*/ 153 h 2330"/>
                  <a:gd name="T72" fmla="*/ 1387 w 2719"/>
                  <a:gd name="T73" fmla="*/ 254 h 2330"/>
                  <a:gd name="T74" fmla="*/ 1347 w 2719"/>
                  <a:gd name="T75" fmla="*/ 254 h 2330"/>
                  <a:gd name="T76" fmla="*/ 1190 w 2719"/>
                  <a:gd name="T77" fmla="*/ 153 h 2330"/>
                  <a:gd name="T78" fmla="*/ 826 w 2719"/>
                  <a:gd name="T79" fmla="*/ 64 h 2330"/>
                  <a:gd name="T80" fmla="*/ 538 w 2719"/>
                  <a:gd name="T81" fmla="*/ 118 h 2330"/>
                  <a:gd name="T82" fmla="*/ 257 w 2719"/>
                  <a:gd name="T83" fmla="*/ 297 h 2330"/>
                  <a:gd name="T84" fmla="*/ 109 w 2719"/>
                  <a:gd name="T85" fmla="*/ 557 h 2330"/>
                  <a:gd name="T86" fmla="*/ 135 w 2719"/>
                  <a:gd name="T87" fmla="*/ 1069 h 2330"/>
                  <a:gd name="T88" fmla="*/ 347 w 2719"/>
                  <a:gd name="T89" fmla="*/ 1469 h 2330"/>
                  <a:gd name="T90" fmla="*/ 903 w 2719"/>
                  <a:gd name="T91" fmla="*/ 1968 h 2330"/>
                  <a:gd name="T92" fmla="*/ 1264 w 2719"/>
                  <a:gd name="T93" fmla="*/ 2202 h 2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19" h="2330">
                    <a:moveTo>
                      <a:pt x="1364" y="2330"/>
                    </a:moveTo>
                    <a:cubicBezTo>
                      <a:pt x="1359" y="2330"/>
                      <a:pt x="1353" y="2328"/>
                      <a:pt x="1348" y="2325"/>
                    </a:cubicBezTo>
                    <a:cubicBezTo>
                      <a:pt x="1232" y="2258"/>
                      <a:pt x="1232" y="2258"/>
                      <a:pt x="1232" y="2258"/>
                    </a:cubicBezTo>
                    <a:cubicBezTo>
                      <a:pt x="1215" y="2248"/>
                      <a:pt x="1056" y="2156"/>
                      <a:pt x="866" y="2021"/>
                    </a:cubicBezTo>
                    <a:cubicBezTo>
                      <a:pt x="609" y="1838"/>
                      <a:pt x="417" y="1666"/>
                      <a:pt x="296" y="1509"/>
                    </a:cubicBezTo>
                    <a:cubicBezTo>
                      <a:pt x="203" y="1388"/>
                      <a:pt x="122" y="1235"/>
                      <a:pt x="74" y="1089"/>
                    </a:cubicBezTo>
                    <a:cubicBezTo>
                      <a:pt x="10" y="892"/>
                      <a:pt x="0" y="702"/>
                      <a:pt x="47" y="539"/>
                    </a:cubicBezTo>
                    <a:cubicBezTo>
                      <a:pt x="78" y="430"/>
                      <a:pt x="133" y="333"/>
                      <a:pt x="211" y="252"/>
                    </a:cubicBezTo>
                    <a:cubicBezTo>
                      <a:pt x="291" y="169"/>
                      <a:pt x="393" y="103"/>
                      <a:pt x="516" y="58"/>
                    </a:cubicBezTo>
                    <a:cubicBezTo>
                      <a:pt x="618" y="19"/>
                      <a:pt x="722" y="0"/>
                      <a:pt x="826" y="0"/>
                    </a:cubicBezTo>
                    <a:cubicBezTo>
                      <a:pt x="961" y="0"/>
                      <a:pt x="1093" y="32"/>
                      <a:pt x="1219" y="96"/>
                    </a:cubicBezTo>
                    <a:cubicBezTo>
                      <a:pt x="1270" y="122"/>
                      <a:pt x="1320" y="153"/>
                      <a:pt x="1367" y="189"/>
                    </a:cubicBezTo>
                    <a:cubicBezTo>
                      <a:pt x="1415" y="153"/>
                      <a:pt x="1464" y="122"/>
                      <a:pt x="1515" y="96"/>
                    </a:cubicBezTo>
                    <a:cubicBezTo>
                      <a:pt x="1641" y="32"/>
                      <a:pt x="1773" y="0"/>
                      <a:pt x="1908" y="0"/>
                    </a:cubicBezTo>
                    <a:cubicBezTo>
                      <a:pt x="2012" y="0"/>
                      <a:pt x="2116" y="19"/>
                      <a:pt x="2219" y="58"/>
                    </a:cubicBezTo>
                    <a:cubicBezTo>
                      <a:pt x="2339" y="103"/>
                      <a:pt x="2440" y="167"/>
                      <a:pt x="2519" y="248"/>
                    </a:cubicBezTo>
                    <a:cubicBezTo>
                      <a:pt x="2596" y="327"/>
                      <a:pt x="2652" y="422"/>
                      <a:pt x="2684" y="529"/>
                    </a:cubicBezTo>
                    <a:cubicBezTo>
                      <a:pt x="2709" y="614"/>
                      <a:pt x="2719" y="707"/>
                      <a:pt x="2713" y="804"/>
                    </a:cubicBezTo>
                    <a:cubicBezTo>
                      <a:pt x="2708" y="889"/>
                      <a:pt x="2692" y="977"/>
                      <a:pt x="2664" y="1067"/>
                    </a:cubicBezTo>
                    <a:cubicBezTo>
                      <a:pt x="2617" y="1219"/>
                      <a:pt x="2538" y="1374"/>
                      <a:pt x="2442" y="1504"/>
                    </a:cubicBezTo>
                    <a:cubicBezTo>
                      <a:pt x="2319" y="1670"/>
                      <a:pt x="2126" y="1846"/>
                      <a:pt x="1867" y="2028"/>
                    </a:cubicBezTo>
                    <a:cubicBezTo>
                      <a:pt x="1675" y="2162"/>
                      <a:pt x="1515" y="2251"/>
                      <a:pt x="1498" y="2261"/>
                    </a:cubicBezTo>
                    <a:cubicBezTo>
                      <a:pt x="1380" y="2326"/>
                      <a:pt x="1380" y="2326"/>
                      <a:pt x="1380" y="2326"/>
                    </a:cubicBezTo>
                    <a:cubicBezTo>
                      <a:pt x="1375" y="2328"/>
                      <a:pt x="1370" y="2330"/>
                      <a:pt x="1364" y="2330"/>
                    </a:cubicBezTo>
                    <a:close/>
                    <a:moveTo>
                      <a:pt x="1264" y="2202"/>
                    </a:moveTo>
                    <a:cubicBezTo>
                      <a:pt x="1365" y="2261"/>
                      <a:pt x="1365" y="2261"/>
                      <a:pt x="1365" y="2261"/>
                    </a:cubicBezTo>
                    <a:cubicBezTo>
                      <a:pt x="1466" y="2204"/>
                      <a:pt x="1466" y="2204"/>
                      <a:pt x="1466" y="2204"/>
                    </a:cubicBezTo>
                    <a:cubicBezTo>
                      <a:pt x="1484" y="2195"/>
                      <a:pt x="1641" y="2108"/>
                      <a:pt x="1830" y="1975"/>
                    </a:cubicBezTo>
                    <a:cubicBezTo>
                      <a:pt x="2083" y="1798"/>
                      <a:pt x="2272" y="1626"/>
                      <a:pt x="2390" y="1466"/>
                    </a:cubicBezTo>
                    <a:cubicBezTo>
                      <a:pt x="2482" y="1341"/>
                      <a:pt x="2558" y="1193"/>
                      <a:pt x="2602" y="1048"/>
                    </a:cubicBezTo>
                    <a:cubicBezTo>
                      <a:pt x="2629" y="963"/>
                      <a:pt x="2644" y="880"/>
                      <a:pt x="2649" y="801"/>
                    </a:cubicBezTo>
                    <a:cubicBezTo>
                      <a:pt x="2654" y="711"/>
                      <a:pt x="2645" y="625"/>
                      <a:pt x="2622" y="547"/>
                    </a:cubicBezTo>
                    <a:cubicBezTo>
                      <a:pt x="2593" y="450"/>
                      <a:pt x="2543" y="365"/>
                      <a:pt x="2473" y="293"/>
                    </a:cubicBezTo>
                    <a:cubicBezTo>
                      <a:pt x="2401" y="218"/>
                      <a:pt x="2307" y="159"/>
                      <a:pt x="2196" y="118"/>
                    </a:cubicBezTo>
                    <a:cubicBezTo>
                      <a:pt x="2101" y="82"/>
                      <a:pt x="2004" y="64"/>
                      <a:pt x="1908" y="64"/>
                    </a:cubicBezTo>
                    <a:cubicBezTo>
                      <a:pt x="1783" y="64"/>
                      <a:pt x="1661" y="94"/>
                      <a:pt x="1544" y="153"/>
                    </a:cubicBezTo>
                    <a:cubicBezTo>
                      <a:pt x="1490" y="181"/>
                      <a:pt x="1437" y="215"/>
                      <a:pt x="1387" y="254"/>
                    </a:cubicBezTo>
                    <a:cubicBezTo>
                      <a:pt x="1375" y="264"/>
                      <a:pt x="1359" y="264"/>
                      <a:pt x="1347" y="254"/>
                    </a:cubicBezTo>
                    <a:cubicBezTo>
                      <a:pt x="1297" y="215"/>
                      <a:pt x="1244" y="181"/>
                      <a:pt x="1190" y="153"/>
                    </a:cubicBezTo>
                    <a:cubicBezTo>
                      <a:pt x="1073" y="94"/>
                      <a:pt x="951" y="64"/>
                      <a:pt x="826" y="64"/>
                    </a:cubicBezTo>
                    <a:cubicBezTo>
                      <a:pt x="730" y="64"/>
                      <a:pt x="633" y="82"/>
                      <a:pt x="538" y="118"/>
                    </a:cubicBezTo>
                    <a:cubicBezTo>
                      <a:pt x="425" y="160"/>
                      <a:pt x="330" y="220"/>
                      <a:pt x="257" y="297"/>
                    </a:cubicBezTo>
                    <a:cubicBezTo>
                      <a:pt x="187" y="370"/>
                      <a:pt x="137" y="458"/>
                      <a:pt x="109" y="557"/>
                    </a:cubicBezTo>
                    <a:cubicBezTo>
                      <a:pt x="66" y="707"/>
                      <a:pt x="75" y="884"/>
                      <a:pt x="135" y="1069"/>
                    </a:cubicBezTo>
                    <a:cubicBezTo>
                      <a:pt x="181" y="1209"/>
                      <a:pt x="258" y="1355"/>
                      <a:pt x="347" y="1469"/>
                    </a:cubicBezTo>
                    <a:cubicBezTo>
                      <a:pt x="464" y="1622"/>
                      <a:pt x="651" y="1790"/>
                      <a:pt x="903" y="1968"/>
                    </a:cubicBezTo>
                    <a:cubicBezTo>
                      <a:pt x="1091" y="2102"/>
                      <a:pt x="1247" y="2193"/>
                      <a:pt x="1264" y="22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7">
              <a:extLst>
                <a:ext uri="{FF2B5EF4-FFF2-40B4-BE49-F238E27FC236}">
                  <a16:creationId xmlns:a16="http://schemas.microsoft.com/office/drawing/2014/main" id="{B0F00CF6-8AE2-4362-95FA-C7713C113C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881676" y="3044142"/>
              <a:ext cx="270687" cy="323850"/>
              <a:chOff x="4418" y="2286"/>
              <a:chExt cx="667" cy="798"/>
            </a:xfrm>
          </p:grpSpPr>
          <p:sp>
            <p:nvSpPr>
              <p:cNvPr id="33" name="AutoShape 16">
                <a:extLst>
                  <a:ext uri="{FF2B5EF4-FFF2-40B4-BE49-F238E27FC236}">
                    <a16:creationId xmlns:a16="http://schemas.microsoft.com/office/drawing/2014/main" id="{EE468A0C-F8B9-4BCD-BA1E-289961E04E1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418" y="2286"/>
                <a:ext cx="667" cy="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2EC684E7-33F4-4DF7-8BCA-5D4719432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286"/>
                <a:ext cx="332" cy="387"/>
              </a:xfrm>
              <a:custGeom>
                <a:avLst/>
                <a:gdLst>
                  <a:gd name="T0" fmla="*/ 26 w 243"/>
                  <a:gd name="T1" fmla="*/ 184 h 285"/>
                  <a:gd name="T2" fmla="*/ 123 w 243"/>
                  <a:gd name="T3" fmla="*/ 285 h 285"/>
                  <a:gd name="T4" fmla="*/ 219 w 243"/>
                  <a:gd name="T5" fmla="*/ 183 h 285"/>
                  <a:gd name="T6" fmla="*/ 241 w 243"/>
                  <a:gd name="T7" fmla="*/ 137 h 285"/>
                  <a:gd name="T8" fmla="*/ 226 w 243"/>
                  <a:gd name="T9" fmla="*/ 118 h 285"/>
                  <a:gd name="T10" fmla="*/ 123 w 243"/>
                  <a:gd name="T11" fmla="*/ 0 h 285"/>
                  <a:gd name="T12" fmla="*/ 19 w 243"/>
                  <a:gd name="T13" fmla="*/ 117 h 285"/>
                  <a:gd name="T14" fmla="*/ 2 w 243"/>
                  <a:gd name="T15" fmla="*/ 137 h 285"/>
                  <a:gd name="T16" fmla="*/ 26 w 243"/>
                  <a:gd name="T17" fmla="*/ 18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" h="285">
                    <a:moveTo>
                      <a:pt x="26" y="184"/>
                    </a:moveTo>
                    <a:cubicBezTo>
                      <a:pt x="40" y="237"/>
                      <a:pt x="71" y="285"/>
                      <a:pt x="123" y="285"/>
                    </a:cubicBezTo>
                    <a:cubicBezTo>
                      <a:pt x="174" y="285"/>
                      <a:pt x="206" y="236"/>
                      <a:pt x="219" y="183"/>
                    </a:cubicBezTo>
                    <a:cubicBezTo>
                      <a:pt x="234" y="177"/>
                      <a:pt x="243" y="154"/>
                      <a:pt x="241" y="137"/>
                    </a:cubicBezTo>
                    <a:cubicBezTo>
                      <a:pt x="240" y="126"/>
                      <a:pt x="234" y="120"/>
                      <a:pt x="226" y="118"/>
                    </a:cubicBezTo>
                    <a:cubicBezTo>
                      <a:pt x="223" y="52"/>
                      <a:pt x="183" y="0"/>
                      <a:pt x="123" y="0"/>
                    </a:cubicBezTo>
                    <a:cubicBezTo>
                      <a:pt x="63" y="0"/>
                      <a:pt x="23" y="52"/>
                      <a:pt x="19" y="117"/>
                    </a:cubicBezTo>
                    <a:cubicBezTo>
                      <a:pt x="10" y="119"/>
                      <a:pt x="3" y="125"/>
                      <a:pt x="2" y="137"/>
                    </a:cubicBezTo>
                    <a:cubicBezTo>
                      <a:pt x="0" y="155"/>
                      <a:pt x="10" y="180"/>
                      <a:pt x="26" y="1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62297E8B-44DB-42B2-8AFE-82702FFA6C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7" y="2662"/>
                <a:ext cx="667" cy="422"/>
              </a:xfrm>
              <a:custGeom>
                <a:avLst/>
                <a:gdLst>
                  <a:gd name="T0" fmla="*/ 487 w 489"/>
                  <a:gd name="T1" fmla="*/ 191 h 311"/>
                  <a:gd name="T2" fmla="*/ 487 w 489"/>
                  <a:gd name="T3" fmla="*/ 176 h 311"/>
                  <a:gd name="T4" fmla="*/ 469 w 489"/>
                  <a:gd name="T5" fmla="*/ 99 h 311"/>
                  <a:gd name="T6" fmla="*/ 445 w 489"/>
                  <a:gd name="T7" fmla="*/ 67 h 311"/>
                  <a:gd name="T8" fmla="*/ 340 w 489"/>
                  <a:gd name="T9" fmla="*/ 23 h 311"/>
                  <a:gd name="T10" fmla="*/ 312 w 489"/>
                  <a:gd name="T11" fmla="*/ 1 h 311"/>
                  <a:gd name="T12" fmla="*/ 308 w 489"/>
                  <a:gd name="T13" fmla="*/ 4 h 311"/>
                  <a:gd name="T14" fmla="*/ 250 w 489"/>
                  <a:gd name="T15" fmla="*/ 60 h 311"/>
                  <a:gd name="T16" fmla="*/ 192 w 489"/>
                  <a:gd name="T17" fmla="*/ 25 h 311"/>
                  <a:gd name="T18" fmla="*/ 182 w 489"/>
                  <a:gd name="T19" fmla="*/ 6 h 311"/>
                  <a:gd name="T20" fmla="*/ 181 w 489"/>
                  <a:gd name="T21" fmla="*/ 5 h 311"/>
                  <a:gd name="T22" fmla="*/ 177 w 489"/>
                  <a:gd name="T23" fmla="*/ 1 h 311"/>
                  <a:gd name="T24" fmla="*/ 149 w 489"/>
                  <a:gd name="T25" fmla="*/ 23 h 311"/>
                  <a:gd name="T26" fmla="*/ 44 w 489"/>
                  <a:gd name="T27" fmla="*/ 67 h 311"/>
                  <a:gd name="T28" fmla="*/ 20 w 489"/>
                  <a:gd name="T29" fmla="*/ 99 h 311"/>
                  <a:gd name="T30" fmla="*/ 1 w 489"/>
                  <a:gd name="T31" fmla="*/ 181 h 311"/>
                  <a:gd name="T32" fmla="*/ 5 w 489"/>
                  <a:gd name="T33" fmla="*/ 296 h 311"/>
                  <a:gd name="T34" fmla="*/ 244 w 489"/>
                  <a:gd name="T35" fmla="*/ 311 h 311"/>
                  <a:gd name="T36" fmla="*/ 245 w 489"/>
                  <a:gd name="T37" fmla="*/ 311 h 311"/>
                  <a:gd name="T38" fmla="*/ 484 w 489"/>
                  <a:gd name="T39" fmla="*/ 296 h 311"/>
                  <a:gd name="T40" fmla="*/ 488 w 489"/>
                  <a:gd name="T41" fmla="*/ 219 h 311"/>
                  <a:gd name="T42" fmla="*/ 185 w 489"/>
                  <a:gd name="T43" fmla="*/ 35 h 311"/>
                  <a:gd name="T44" fmla="*/ 194 w 489"/>
                  <a:gd name="T45" fmla="*/ 113 h 311"/>
                  <a:gd name="T46" fmla="*/ 176 w 489"/>
                  <a:gd name="T47" fmla="*/ 20 h 311"/>
                  <a:gd name="T48" fmla="*/ 107 w 489"/>
                  <a:gd name="T49" fmla="*/ 292 h 311"/>
                  <a:gd name="T50" fmla="*/ 104 w 489"/>
                  <a:gd name="T51" fmla="*/ 161 h 311"/>
                  <a:gd name="T52" fmla="*/ 95 w 489"/>
                  <a:gd name="T53" fmla="*/ 290 h 311"/>
                  <a:gd name="T54" fmla="*/ 19 w 489"/>
                  <a:gd name="T55" fmla="*/ 217 h 311"/>
                  <a:gd name="T56" fmla="*/ 19 w 489"/>
                  <a:gd name="T57" fmla="*/ 181 h 311"/>
                  <a:gd name="T58" fmla="*/ 36 w 489"/>
                  <a:gd name="T59" fmla="*/ 105 h 311"/>
                  <a:gd name="T60" fmla="*/ 144 w 489"/>
                  <a:gd name="T61" fmla="*/ 45 h 311"/>
                  <a:gd name="T62" fmla="*/ 193 w 489"/>
                  <a:gd name="T63" fmla="*/ 133 h 311"/>
                  <a:gd name="T64" fmla="*/ 230 w 489"/>
                  <a:gd name="T65" fmla="*/ 114 h 311"/>
                  <a:gd name="T66" fmla="*/ 303 w 489"/>
                  <a:gd name="T67" fmla="*/ 35 h 311"/>
                  <a:gd name="T68" fmla="*/ 330 w 489"/>
                  <a:gd name="T69" fmla="*/ 35 h 311"/>
                  <a:gd name="T70" fmla="*/ 264 w 489"/>
                  <a:gd name="T71" fmla="*/ 67 h 311"/>
                  <a:gd name="T72" fmla="*/ 387 w 489"/>
                  <a:gd name="T73" fmla="*/ 290 h 311"/>
                  <a:gd name="T74" fmla="*/ 380 w 489"/>
                  <a:gd name="T75" fmla="*/ 161 h 311"/>
                  <a:gd name="T76" fmla="*/ 377 w 489"/>
                  <a:gd name="T77" fmla="*/ 292 h 311"/>
                  <a:gd name="T78" fmla="*/ 259 w 489"/>
                  <a:gd name="T79" fmla="*/ 114 h 311"/>
                  <a:gd name="T80" fmla="*/ 294 w 489"/>
                  <a:gd name="T81" fmla="*/ 132 h 311"/>
                  <a:gd name="T82" fmla="*/ 343 w 489"/>
                  <a:gd name="T83" fmla="*/ 41 h 311"/>
                  <a:gd name="T84" fmla="*/ 453 w 489"/>
                  <a:gd name="T85" fmla="*/ 105 h 311"/>
                  <a:gd name="T86" fmla="*/ 469 w 489"/>
                  <a:gd name="T87" fmla="*/ 177 h 311"/>
                  <a:gd name="T88" fmla="*/ 471 w 489"/>
                  <a:gd name="T89" fmla="*/ 28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9" h="311">
                    <a:moveTo>
                      <a:pt x="488" y="219"/>
                    </a:moveTo>
                    <a:cubicBezTo>
                      <a:pt x="488" y="208"/>
                      <a:pt x="488" y="198"/>
                      <a:pt x="487" y="191"/>
                    </a:cubicBezTo>
                    <a:cubicBezTo>
                      <a:pt x="487" y="187"/>
                      <a:pt x="487" y="184"/>
                      <a:pt x="487" y="181"/>
                    </a:cubicBezTo>
                    <a:cubicBezTo>
                      <a:pt x="487" y="179"/>
                      <a:pt x="487" y="177"/>
                      <a:pt x="487" y="176"/>
                    </a:cubicBezTo>
                    <a:cubicBezTo>
                      <a:pt x="487" y="176"/>
                      <a:pt x="487" y="176"/>
                      <a:pt x="487" y="176"/>
                    </a:cubicBezTo>
                    <a:cubicBezTo>
                      <a:pt x="484" y="140"/>
                      <a:pt x="477" y="116"/>
                      <a:pt x="469" y="99"/>
                    </a:cubicBezTo>
                    <a:cubicBezTo>
                      <a:pt x="461" y="83"/>
                      <a:pt x="452" y="74"/>
                      <a:pt x="446" y="68"/>
                    </a:cubicBezTo>
                    <a:cubicBezTo>
                      <a:pt x="445" y="67"/>
                      <a:pt x="445" y="67"/>
                      <a:pt x="445" y="67"/>
                    </a:cubicBezTo>
                    <a:cubicBezTo>
                      <a:pt x="412" y="48"/>
                      <a:pt x="379" y="37"/>
                      <a:pt x="340" y="23"/>
                    </a:cubicBezTo>
                    <a:cubicBezTo>
                      <a:pt x="340" y="23"/>
                      <a:pt x="340" y="23"/>
                      <a:pt x="340" y="23"/>
                    </a:cubicBezTo>
                    <a:cubicBezTo>
                      <a:pt x="317" y="2"/>
                      <a:pt x="317" y="2"/>
                      <a:pt x="317" y="2"/>
                    </a:cubicBezTo>
                    <a:cubicBezTo>
                      <a:pt x="316" y="1"/>
                      <a:pt x="314" y="0"/>
                      <a:pt x="312" y="1"/>
                    </a:cubicBezTo>
                    <a:cubicBezTo>
                      <a:pt x="310" y="1"/>
                      <a:pt x="308" y="3"/>
                      <a:pt x="308" y="4"/>
                    </a:cubicBezTo>
                    <a:cubicBezTo>
                      <a:pt x="308" y="4"/>
                      <a:pt x="308" y="4"/>
                      <a:pt x="308" y="4"/>
                    </a:cubicBezTo>
                    <a:cubicBezTo>
                      <a:pt x="308" y="5"/>
                      <a:pt x="304" y="14"/>
                      <a:pt x="296" y="25"/>
                    </a:cubicBezTo>
                    <a:cubicBezTo>
                      <a:pt x="288" y="36"/>
                      <a:pt x="268" y="54"/>
                      <a:pt x="250" y="60"/>
                    </a:cubicBezTo>
                    <a:cubicBezTo>
                      <a:pt x="239" y="60"/>
                      <a:pt x="239" y="60"/>
                      <a:pt x="239" y="60"/>
                    </a:cubicBezTo>
                    <a:cubicBezTo>
                      <a:pt x="218" y="51"/>
                      <a:pt x="201" y="36"/>
                      <a:pt x="192" y="25"/>
                    </a:cubicBezTo>
                    <a:cubicBezTo>
                      <a:pt x="188" y="19"/>
                      <a:pt x="185" y="14"/>
                      <a:pt x="184" y="10"/>
                    </a:cubicBezTo>
                    <a:cubicBezTo>
                      <a:pt x="183" y="8"/>
                      <a:pt x="182" y="7"/>
                      <a:pt x="182" y="6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3"/>
                      <a:pt x="179" y="1"/>
                      <a:pt x="177" y="1"/>
                    </a:cubicBezTo>
                    <a:cubicBezTo>
                      <a:pt x="175" y="0"/>
                      <a:pt x="173" y="1"/>
                      <a:pt x="172" y="2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49" y="23"/>
                      <a:pt x="149" y="23"/>
                      <a:pt x="148" y="23"/>
                    </a:cubicBezTo>
                    <a:cubicBezTo>
                      <a:pt x="109" y="37"/>
                      <a:pt x="77" y="48"/>
                      <a:pt x="44" y="67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37" y="74"/>
                      <a:pt x="28" y="83"/>
                      <a:pt x="20" y="99"/>
                    </a:cubicBezTo>
                    <a:cubicBezTo>
                      <a:pt x="12" y="116"/>
                      <a:pt x="5" y="140"/>
                      <a:pt x="2" y="176"/>
                    </a:cubicBezTo>
                    <a:cubicBezTo>
                      <a:pt x="2" y="177"/>
                      <a:pt x="2" y="179"/>
                      <a:pt x="1" y="181"/>
                    </a:cubicBezTo>
                    <a:cubicBezTo>
                      <a:pt x="1" y="198"/>
                      <a:pt x="1" y="250"/>
                      <a:pt x="0" y="290"/>
                    </a:cubicBezTo>
                    <a:cubicBezTo>
                      <a:pt x="0" y="293"/>
                      <a:pt x="2" y="295"/>
                      <a:pt x="5" y="296"/>
                    </a:cubicBezTo>
                    <a:cubicBezTo>
                      <a:pt x="33" y="300"/>
                      <a:pt x="95" y="307"/>
                      <a:pt x="96" y="307"/>
                    </a:cubicBezTo>
                    <a:cubicBezTo>
                      <a:pt x="139" y="310"/>
                      <a:pt x="197" y="311"/>
                      <a:pt x="244" y="311"/>
                    </a:cubicBezTo>
                    <a:cubicBezTo>
                      <a:pt x="244" y="311"/>
                      <a:pt x="244" y="311"/>
                      <a:pt x="244" y="311"/>
                    </a:cubicBezTo>
                    <a:cubicBezTo>
                      <a:pt x="245" y="311"/>
                      <a:pt x="245" y="311"/>
                      <a:pt x="245" y="311"/>
                    </a:cubicBezTo>
                    <a:cubicBezTo>
                      <a:pt x="292" y="311"/>
                      <a:pt x="345" y="310"/>
                      <a:pt x="387" y="307"/>
                    </a:cubicBezTo>
                    <a:cubicBezTo>
                      <a:pt x="388" y="307"/>
                      <a:pt x="456" y="300"/>
                      <a:pt x="484" y="296"/>
                    </a:cubicBezTo>
                    <a:cubicBezTo>
                      <a:pt x="487" y="295"/>
                      <a:pt x="489" y="293"/>
                      <a:pt x="489" y="290"/>
                    </a:cubicBezTo>
                    <a:cubicBezTo>
                      <a:pt x="488" y="267"/>
                      <a:pt x="488" y="241"/>
                      <a:pt x="488" y="219"/>
                    </a:cubicBezTo>
                    <a:close/>
                    <a:moveTo>
                      <a:pt x="176" y="20"/>
                    </a:moveTo>
                    <a:cubicBezTo>
                      <a:pt x="178" y="24"/>
                      <a:pt x="181" y="29"/>
                      <a:pt x="185" y="35"/>
                    </a:cubicBezTo>
                    <a:cubicBezTo>
                      <a:pt x="193" y="46"/>
                      <a:pt x="206" y="59"/>
                      <a:pt x="225" y="67"/>
                    </a:cubicBezTo>
                    <a:cubicBezTo>
                      <a:pt x="220" y="73"/>
                      <a:pt x="195" y="111"/>
                      <a:pt x="194" y="113"/>
                    </a:cubicBezTo>
                    <a:cubicBezTo>
                      <a:pt x="168" y="77"/>
                      <a:pt x="159" y="41"/>
                      <a:pt x="158" y="35"/>
                    </a:cubicBezTo>
                    <a:lnTo>
                      <a:pt x="176" y="20"/>
                    </a:lnTo>
                    <a:close/>
                    <a:moveTo>
                      <a:pt x="201" y="296"/>
                    </a:moveTo>
                    <a:cubicBezTo>
                      <a:pt x="170" y="295"/>
                      <a:pt x="134" y="294"/>
                      <a:pt x="107" y="292"/>
                    </a:cubicBezTo>
                    <a:cubicBezTo>
                      <a:pt x="107" y="166"/>
                      <a:pt x="107" y="166"/>
                      <a:pt x="107" y="166"/>
                    </a:cubicBezTo>
                    <a:cubicBezTo>
                      <a:pt x="107" y="164"/>
                      <a:pt x="105" y="162"/>
                      <a:pt x="104" y="161"/>
                    </a:cubicBezTo>
                    <a:cubicBezTo>
                      <a:pt x="102" y="160"/>
                      <a:pt x="100" y="160"/>
                      <a:pt x="98" y="162"/>
                    </a:cubicBezTo>
                    <a:cubicBezTo>
                      <a:pt x="96" y="164"/>
                      <a:pt x="95" y="258"/>
                      <a:pt x="95" y="290"/>
                    </a:cubicBezTo>
                    <a:cubicBezTo>
                      <a:pt x="69" y="288"/>
                      <a:pt x="42" y="285"/>
                      <a:pt x="18" y="282"/>
                    </a:cubicBezTo>
                    <a:cubicBezTo>
                      <a:pt x="18" y="261"/>
                      <a:pt x="18" y="237"/>
                      <a:pt x="19" y="217"/>
                    </a:cubicBezTo>
                    <a:cubicBezTo>
                      <a:pt x="19" y="206"/>
                      <a:pt x="19" y="197"/>
                      <a:pt x="19" y="190"/>
                    </a:cubicBezTo>
                    <a:cubicBezTo>
                      <a:pt x="19" y="186"/>
                      <a:pt x="19" y="183"/>
                      <a:pt x="19" y="181"/>
                    </a:cubicBezTo>
                    <a:cubicBezTo>
                      <a:pt x="19" y="179"/>
                      <a:pt x="19" y="177"/>
                      <a:pt x="19" y="177"/>
                    </a:cubicBezTo>
                    <a:cubicBezTo>
                      <a:pt x="22" y="142"/>
                      <a:pt x="29" y="120"/>
                      <a:pt x="36" y="105"/>
                    </a:cubicBezTo>
                    <a:cubicBezTo>
                      <a:pt x="43" y="91"/>
                      <a:pt x="50" y="84"/>
                      <a:pt x="56" y="78"/>
                    </a:cubicBezTo>
                    <a:cubicBezTo>
                      <a:pt x="84" y="63"/>
                      <a:pt x="109" y="59"/>
                      <a:pt x="144" y="45"/>
                    </a:cubicBezTo>
                    <a:cubicBezTo>
                      <a:pt x="146" y="57"/>
                      <a:pt x="159" y="95"/>
                      <a:pt x="188" y="131"/>
                    </a:cubicBezTo>
                    <a:cubicBezTo>
                      <a:pt x="189" y="132"/>
                      <a:pt x="191" y="134"/>
                      <a:pt x="193" y="133"/>
                    </a:cubicBezTo>
                    <a:cubicBezTo>
                      <a:pt x="195" y="133"/>
                      <a:pt x="213" y="101"/>
                      <a:pt x="216" y="97"/>
                    </a:cubicBezTo>
                    <a:cubicBezTo>
                      <a:pt x="230" y="114"/>
                      <a:pt x="230" y="114"/>
                      <a:pt x="230" y="114"/>
                    </a:cubicBezTo>
                    <a:lnTo>
                      <a:pt x="201" y="296"/>
                    </a:lnTo>
                    <a:close/>
                    <a:moveTo>
                      <a:pt x="303" y="35"/>
                    </a:moveTo>
                    <a:cubicBezTo>
                      <a:pt x="308" y="29"/>
                      <a:pt x="310" y="24"/>
                      <a:pt x="312" y="20"/>
                    </a:cubicBezTo>
                    <a:cubicBezTo>
                      <a:pt x="330" y="35"/>
                      <a:pt x="330" y="35"/>
                      <a:pt x="330" y="35"/>
                    </a:cubicBezTo>
                    <a:cubicBezTo>
                      <a:pt x="330" y="41"/>
                      <a:pt x="321" y="77"/>
                      <a:pt x="294" y="113"/>
                    </a:cubicBezTo>
                    <a:cubicBezTo>
                      <a:pt x="293" y="111"/>
                      <a:pt x="267" y="71"/>
                      <a:pt x="264" y="67"/>
                    </a:cubicBezTo>
                    <a:cubicBezTo>
                      <a:pt x="283" y="59"/>
                      <a:pt x="295" y="46"/>
                      <a:pt x="303" y="35"/>
                    </a:cubicBezTo>
                    <a:close/>
                    <a:moveTo>
                      <a:pt x="387" y="290"/>
                    </a:moveTo>
                    <a:cubicBezTo>
                      <a:pt x="387" y="290"/>
                      <a:pt x="387" y="163"/>
                      <a:pt x="386" y="162"/>
                    </a:cubicBezTo>
                    <a:cubicBezTo>
                      <a:pt x="384" y="160"/>
                      <a:pt x="382" y="160"/>
                      <a:pt x="380" y="161"/>
                    </a:cubicBezTo>
                    <a:cubicBezTo>
                      <a:pt x="378" y="162"/>
                      <a:pt x="377" y="164"/>
                      <a:pt x="377" y="166"/>
                    </a:cubicBezTo>
                    <a:cubicBezTo>
                      <a:pt x="377" y="166"/>
                      <a:pt x="377" y="260"/>
                      <a:pt x="377" y="292"/>
                    </a:cubicBezTo>
                    <a:cubicBezTo>
                      <a:pt x="350" y="294"/>
                      <a:pt x="318" y="295"/>
                      <a:pt x="287" y="296"/>
                    </a:cubicBezTo>
                    <a:cubicBezTo>
                      <a:pt x="282" y="263"/>
                      <a:pt x="259" y="115"/>
                      <a:pt x="259" y="114"/>
                    </a:cubicBezTo>
                    <a:cubicBezTo>
                      <a:pt x="259" y="114"/>
                      <a:pt x="271" y="100"/>
                      <a:pt x="271" y="100"/>
                    </a:cubicBezTo>
                    <a:cubicBezTo>
                      <a:pt x="275" y="103"/>
                      <a:pt x="292" y="132"/>
                      <a:pt x="294" y="132"/>
                    </a:cubicBezTo>
                    <a:cubicBezTo>
                      <a:pt x="296" y="132"/>
                      <a:pt x="298" y="132"/>
                      <a:pt x="299" y="130"/>
                    </a:cubicBezTo>
                    <a:cubicBezTo>
                      <a:pt x="328" y="94"/>
                      <a:pt x="342" y="52"/>
                      <a:pt x="343" y="41"/>
                    </a:cubicBezTo>
                    <a:cubicBezTo>
                      <a:pt x="379" y="54"/>
                      <a:pt x="405" y="63"/>
                      <a:pt x="433" y="78"/>
                    </a:cubicBezTo>
                    <a:cubicBezTo>
                      <a:pt x="439" y="84"/>
                      <a:pt x="446" y="91"/>
                      <a:pt x="453" y="105"/>
                    </a:cubicBezTo>
                    <a:cubicBezTo>
                      <a:pt x="460" y="120"/>
                      <a:pt x="466" y="142"/>
                      <a:pt x="469" y="177"/>
                    </a:cubicBezTo>
                    <a:cubicBezTo>
                      <a:pt x="469" y="177"/>
                      <a:pt x="469" y="177"/>
                      <a:pt x="469" y="177"/>
                    </a:cubicBezTo>
                    <a:cubicBezTo>
                      <a:pt x="469" y="177"/>
                      <a:pt x="469" y="179"/>
                      <a:pt x="470" y="181"/>
                    </a:cubicBezTo>
                    <a:cubicBezTo>
                      <a:pt x="470" y="196"/>
                      <a:pt x="470" y="243"/>
                      <a:pt x="471" y="282"/>
                    </a:cubicBezTo>
                    <a:cubicBezTo>
                      <a:pt x="447" y="285"/>
                      <a:pt x="414" y="288"/>
                      <a:pt x="387" y="2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34579AE-00E3-49F4-825E-AE8DAC8BB4EB}"/>
              </a:ext>
            </a:extLst>
          </p:cNvPr>
          <p:cNvGrpSpPr/>
          <p:nvPr/>
        </p:nvGrpSpPr>
        <p:grpSpPr>
          <a:xfrm>
            <a:off x="9945543" y="2571920"/>
            <a:ext cx="1469985" cy="1469985"/>
            <a:chOff x="9792181" y="2430684"/>
            <a:chExt cx="1469985" cy="1469985"/>
          </a:xfrm>
        </p:grpSpPr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1CA8371-80CA-40FC-A0B7-870FAB4F1443}"/>
                </a:ext>
              </a:extLst>
            </p:cNvPr>
            <p:cNvSpPr/>
            <p:nvPr/>
          </p:nvSpPr>
          <p:spPr>
            <a:xfrm>
              <a:off x="9792181" y="2430684"/>
              <a:ext cx="1469985" cy="1469985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5" name="Group 22">
              <a:extLst>
                <a:ext uri="{FF2B5EF4-FFF2-40B4-BE49-F238E27FC236}">
                  <a16:creationId xmlns:a16="http://schemas.microsoft.com/office/drawing/2014/main" id="{CB7AD2E5-0979-4F55-91DE-599E3B1B424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039109" y="2781719"/>
              <a:ext cx="1072588" cy="763209"/>
              <a:chOff x="3072" y="1817"/>
              <a:chExt cx="1886" cy="1342"/>
            </a:xfrm>
          </p:grpSpPr>
          <p:sp>
            <p:nvSpPr>
              <p:cNvPr id="56" name="AutoShape 21">
                <a:extLst>
                  <a:ext uri="{FF2B5EF4-FFF2-40B4-BE49-F238E27FC236}">
                    <a16:creationId xmlns:a16="http://schemas.microsoft.com/office/drawing/2014/main" id="{7D847B30-23ED-4BBE-8BEA-C8CADDC993E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72" y="1817"/>
                <a:ext cx="1886" cy="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CC46935F-F030-4E89-9C6D-B20BAE10D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191"/>
                <a:ext cx="481" cy="597"/>
              </a:xfrm>
              <a:custGeom>
                <a:avLst/>
                <a:gdLst>
                  <a:gd name="T0" fmla="*/ 86 w 354"/>
                  <a:gd name="T1" fmla="*/ 167 h 440"/>
                  <a:gd name="T2" fmla="*/ 86 w 354"/>
                  <a:gd name="T3" fmla="*/ 184 h 440"/>
                  <a:gd name="T4" fmla="*/ 71 w 354"/>
                  <a:gd name="T5" fmla="*/ 192 h 440"/>
                  <a:gd name="T6" fmla="*/ 35 w 354"/>
                  <a:gd name="T7" fmla="*/ 192 h 440"/>
                  <a:gd name="T8" fmla="*/ 18 w 354"/>
                  <a:gd name="T9" fmla="*/ 209 h 440"/>
                  <a:gd name="T10" fmla="*/ 18 w 354"/>
                  <a:gd name="T11" fmla="*/ 223 h 440"/>
                  <a:gd name="T12" fmla="*/ 35 w 354"/>
                  <a:gd name="T13" fmla="*/ 240 h 440"/>
                  <a:gd name="T14" fmla="*/ 108 w 354"/>
                  <a:gd name="T15" fmla="*/ 240 h 440"/>
                  <a:gd name="T16" fmla="*/ 125 w 354"/>
                  <a:gd name="T17" fmla="*/ 257 h 440"/>
                  <a:gd name="T18" fmla="*/ 125 w 354"/>
                  <a:gd name="T19" fmla="*/ 267 h 440"/>
                  <a:gd name="T20" fmla="*/ 108 w 354"/>
                  <a:gd name="T21" fmla="*/ 284 h 440"/>
                  <a:gd name="T22" fmla="*/ 35 w 354"/>
                  <a:gd name="T23" fmla="*/ 284 h 440"/>
                  <a:gd name="T24" fmla="*/ 18 w 354"/>
                  <a:gd name="T25" fmla="*/ 301 h 440"/>
                  <a:gd name="T26" fmla="*/ 18 w 354"/>
                  <a:gd name="T27" fmla="*/ 315 h 440"/>
                  <a:gd name="T28" fmla="*/ 35 w 354"/>
                  <a:gd name="T29" fmla="*/ 332 h 440"/>
                  <a:gd name="T30" fmla="*/ 108 w 354"/>
                  <a:gd name="T31" fmla="*/ 332 h 440"/>
                  <a:gd name="T32" fmla="*/ 125 w 354"/>
                  <a:gd name="T33" fmla="*/ 349 h 440"/>
                  <a:gd name="T34" fmla="*/ 125 w 354"/>
                  <a:gd name="T35" fmla="*/ 423 h 440"/>
                  <a:gd name="T36" fmla="*/ 142 w 354"/>
                  <a:gd name="T37" fmla="*/ 440 h 440"/>
                  <a:gd name="T38" fmla="*/ 206 w 354"/>
                  <a:gd name="T39" fmla="*/ 440 h 440"/>
                  <a:gd name="T40" fmla="*/ 223 w 354"/>
                  <a:gd name="T41" fmla="*/ 423 h 440"/>
                  <a:gd name="T42" fmla="*/ 223 w 354"/>
                  <a:gd name="T43" fmla="*/ 349 h 440"/>
                  <a:gd name="T44" fmla="*/ 240 w 354"/>
                  <a:gd name="T45" fmla="*/ 332 h 440"/>
                  <a:gd name="T46" fmla="*/ 314 w 354"/>
                  <a:gd name="T47" fmla="*/ 332 h 440"/>
                  <a:gd name="T48" fmla="*/ 331 w 354"/>
                  <a:gd name="T49" fmla="*/ 315 h 440"/>
                  <a:gd name="T50" fmla="*/ 331 w 354"/>
                  <a:gd name="T51" fmla="*/ 301 h 440"/>
                  <a:gd name="T52" fmla="*/ 314 w 354"/>
                  <a:gd name="T53" fmla="*/ 284 h 440"/>
                  <a:gd name="T54" fmla="*/ 240 w 354"/>
                  <a:gd name="T55" fmla="*/ 284 h 440"/>
                  <a:gd name="T56" fmla="*/ 223 w 354"/>
                  <a:gd name="T57" fmla="*/ 267 h 440"/>
                  <a:gd name="T58" fmla="*/ 223 w 354"/>
                  <a:gd name="T59" fmla="*/ 257 h 440"/>
                  <a:gd name="T60" fmla="*/ 240 w 354"/>
                  <a:gd name="T61" fmla="*/ 240 h 440"/>
                  <a:gd name="T62" fmla="*/ 314 w 354"/>
                  <a:gd name="T63" fmla="*/ 240 h 440"/>
                  <a:gd name="T64" fmla="*/ 331 w 354"/>
                  <a:gd name="T65" fmla="*/ 223 h 440"/>
                  <a:gd name="T66" fmla="*/ 331 w 354"/>
                  <a:gd name="T67" fmla="*/ 209 h 440"/>
                  <a:gd name="T68" fmla="*/ 314 w 354"/>
                  <a:gd name="T69" fmla="*/ 192 h 440"/>
                  <a:gd name="T70" fmla="*/ 280 w 354"/>
                  <a:gd name="T71" fmla="*/ 192 h 440"/>
                  <a:gd name="T72" fmla="*/ 265 w 354"/>
                  <a:gd name="T73" fmla="*/ 184 h 440"/>
                  <a:gd name="T74" fmla="*/ 265 w 354"/>
                  <a:gd name="T75" fmla="*/ 166 h 440"/>
                  <a:gd name="T76" fmla="*/ 351 w 354"/>
                  <a:gd name="T77" fmla="*/ 26 h 440"/>
                  <a:gd name="T78" fmla="*/ 351 w 354"/>
                  <a:gd name="T79" fmla="*/ 9 h 440"/>
                  <a:gd name="T80" fmla="*/ 336 w 354"/>
                  <a:gd name="T81" fmla="*/ 0 h 440"/>
                  <a:gd name="T82" fmla="*/ 268 w 354"/>
                  <a:gd name="T83" fmla="*/ 0 h 440"/>
                  <a:gd name="T84" fmla="*/ 252 w 354"/>
                  <a:gd name="T85" fmla="*/ 10 h 440"/>
                  <a:gd name="T86" fmla="*/ 208 w 354"/>
                  <a:gd name="T87" fmla="*/ 108 h 440"/>
                  <a:gd name="T88" fmla="*/ 182 w 354"/>
                  <a:gd name="T89" fmla="*/ 172 h 440"/>
                  <a:gd name="T90" fmla="*/ 174 w 354"/>
                  <a:gd name="T91" fmla="*/ 172 h 440"/>
                  <a:gd name="T92" fmla="*/ 148 w 354"/>
                  <a:gd name="T93" fmla="*/ 108 h 440"/>
                  <a:gd name="T94" fmla="*/ 105 w 354"/>
                  <a:gd name="T95" fmla="*/ 10 h 440"/>
                  <a:gd name="T96" fmla="*/ 89 w 354"/>
                  <a:gd name="T97" fmla="*/ 0 h 440"/>
                  <a:gd name="T98" fmla="*/ 18 w 354"/>
                  <a:gd name="T99" fmla="*/ 0 h 440"/>
                  <a:gd name="T100" fmla="*/ 4 w 354"/>
                  <a:gd name="T101" fmla="*/ 8 h 440"/>
                  <a:gd name="T102" fmla="*/ 4 w 354"/>
                  <a:gd name="T103" fmla="*/ 25 h 440"/>
                  <a:gd name="T104" fmla="*/ 86 w 354"/>
                  <a:gd name="T105" fmla="*/ 167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54" h="440">
                    <a:moveTo>
                      <a:pt x="86" y="167"/>
                    </a:moveTo>
                    <a:cubicBezTo>
                      <a:pt x="89" y="172"/>
                      <a:pt x="89" y="178"/>
                      <a:pt x="86" y="184"/>
                    </a:cubicBezTo>
                    <a:cubicBezTo>
                      <a:pt x="82" y="189"/>
                      <a:pt x="77" y="192"/>
                      <a:pt x="71" y="192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26" y="192"/>
                      <a:pt x="18" y="200"/>
                      <a:pt x="18" y="209"/>
                    </a:cubicBezTo>
                    <a:cubicBezTo>
                      <a:pt x="18" y="223"/>
                      <a:pt x="18" y="223"/>
                      <a:pt x="18" y="223"/>
                    </a:cubicBezTo>
                    <a:cubicBezTo>
                      <a:pt x="18" y="233"/>
                      <a:pt x="26" y="240"/>
                      <a:pt x="35" y="240"/>
                    </a:cubicBezTo>
                    <a:cubicBezTo>
                      <a:pt x="108" y="240"/>
                      <a:pt x="108" y="240"/>
                      <a:pt x="108" y="240"/>
                    </a:cubicBezTo>
                    <a:cubicBezTo>
                      <a:pt x="117" y="240"/>
                      <a:pt x="125" y="248"/>
                      <a:pt x="125" y="257"/>
                    </a:cubicBezTo>
                    <a:cubicBezTo>
                      <a:pt x="125" y="267"/>
                      <a:pt x="125" y="267"/>
                      <a:pt x="125" y="267"/>
                    </a:cubicBezTo>
                    <a:cubicBezTo>
                      <a:pt x="125" y="276"/>
                      <a:pt x="117" y="284"/>
                      <a:pt x="108" y="284"/>
                    </a:cubicBezTo>
                    <a:cubicBezTo>
                      <a:pt x="35" y="284"/>
                      <a:pt x="35" y="284"/>
                      <a:pt x="35" y="284"/>
                    </a:cubicBezTo>
                    <a:cubicBezTo>
                      <a:pt x="26" y="284"/>
                      <a:pt x="18" y="291"/>
                      <a:pt x="18" y="301"/>
                    </a:cubicBezTo>
                    <a:cubicBezTo>
                      <a:pt x="18" y="315"/>
                      <a:pt x="18" y="315"/>
                      <a:pt x="18" y="315"/>
                    </a:cubicBezTo>
                    <a:cubicBezTo>
                      <a:pt x="18" y="324"/>
                      <a:pt x="26" y="332"/>
                      <a:pt x="35" y="332"/>
                    </a:cubicBezTo>
                    <a:cubicBezTo>
                      <a:pt x="108" y="332"/>
                      <a:pt x="108" y="332"/>
                      <a:pt x="108" y="332"/>
                    </a:cubicBezTo>
                    <a:cubicBezTo>
                      <a:pt x="117" y="332"/>
                      <a:pt x="125" y="339"/>
                      <a:pt x="125" y="349"/>
                    </a:cubicBezTo>
                    <a:cubicBezTo>
                      <a:pt x="125" y="423"/>
                      <a:pt x="125" y="423"/>
                      <a:pt x="125" y="423"/>
                    </a:cubicBezTo>
                    <a:cubicBezTo>
                      <a:pt x="125" y="432"/>
                      <a:pt x="133" y="440"/>
                      <a:pt x="142" y="440"/>
                    </a:cubicBezTo>
                    <a:cubicBezTo>
                      <a:pt x="206" y="440"/>
                      <a:pt x="206" y="440"/>
                      <a:pt x="206" y="440"/>
                    </a:cubicBezTo>
                    <a:cubicBezTo>
                      <a:pt x="215" y="440"/>
                      <a:pt x="223" y="432"/>
                      <a:pt x="223" y="423"/>
                    </a:cubicBezTo>
                    <a:cubicBezTo>
                      <a:pt x="223" y="349"/>
                      <a:pt x="223" y="349"/>
                      <a:pt x="223" y="349"/>
                    </a:cubicBezTo>
                    <a:cubicBezTo>
                      <a:pt x="223" y="339"/>
                      <a:pt x="231" y="332"/>
                      <a:pt x="240" y="332"/>
                    </a:cubicBezTo>
                    <a:cubicBezTo>
                      <a:pt x="314" y="332"/>
                      <a:pt x="314" y="332"/>
                      <a:pt x="314" y="332"/>
                    </a:cubicBezTo>
                    <a:cubicBezTo>
                      <a:pt x="323" y="332"/>
                      <a:pt x="331" y="324"/>
                      <a:pt x="331" y="315"/>
                    </a:cubicBezTo>
                    <a:cubicBezTo>
                      <a:pt x="331" y="301"/>
                      <a:pt x="331" y="301"/>
                      <a:pt x="331" y="301"/>
                    </a:cubicBezTo>
                    <a:cubicBezTo>
                      <a:pt x="331" y="291"/>
                      <a:pt x="323" y="284"/>
                      <a:pt x="314" y="284"/>
                    </a:cubicBezTo>
                    <a:cubicBezTo>
                      <a:pt x="240" y="284"/>
                      <a:pt x="240" y="284"/>
                      <a:pt x="240" y="284"/>
                    </a:cubicBezTo>
                    <a:cubicBezTo>
                      <a:pt x="231" y="284"/>
                      <a:pt x="223" y="276"/>
                      <a:pt x="223" y="267"/>
                    </a:cubicBezTo>
                    <a:cubicBezTo>
                      <a:pt x="223" y="257"/>
                      <a:pt x="223" y="257"/>
                      <a:pt x="223" y="257"/>
                    </a:cubicBezTo>
                    <a:cubicBezTo>
                      <a:pt x="223" y="248"/>
                      <a:pt x="231" y="240"/>
                      <a:pt x="240" y="240"/>
                    </a:cubicBezTo>
                    <a:cubicBezTo>
                      <a:pt x="314" y="240"/>
                      <a:pt x="314" y="240"/>
                      <a:pt x="314" y="240"/>
                    </a:cubicBezTo>
                    <a:cubicBezTo>
                      <a:pt x="323" y="240"/>
                      <a:pt x="331" y="233"/>
                      <a:pt x="331" y="223"/>
                    </a:cubicBezTo>
                    <a:cubicBezTo>
                      <a:pt x="331" y="209"/>
                      <a:pt x="331" y="209"/>
                      <a:pt x="331" y="209"/>
                    </a:cubicBezTo>
                    <a:cubicBezTo>
                      <a:pt x="331" y="200"/>
                      <a:pt x="323" y="192"/>
                      <a:pt x="314" y="192"/>
                    </a:cubicBezTo>
                    <a:cubicBezTo>
                      <a:pt x="280" y="192"/>
                      <a:pt x="280" y="192"/>
                      <a:pt x="280" y="192"/>
                    </a:cubicBezTo>
                    <a:cubicBezTo>
                      <a:pt x="273" y="192"/>
                      <a:pt x="268" y="189"/>
                      <a:pt x="265" y="184"/>
                    </a:cubicBezTo>
                    <a:cubicBezTo>
                      <a:pt x="262" y="178"/>
                      <a:pt x="262" y="172"/>
                      <a:pt x="265" y="166"/>
                    </a:cubicBezTo>
                    <a:cubicBezTo>
                      <a:pt x="351" y="26"/>
                      <a:pt x="351" y="26"/>
                      <a:pt x="351" y="26"/>
                    </a:cubicBezTo>
                    <a:cubicBezTo>
                      <a:pt x="354" y="20"/>
                      <a:pt x="354" y="14"/>
                      <a:pt x="351" y="9"/>
                    </a:cubicBezTo>
                    <a:cubicBezTo>
                      <a:pt x="348" y="3"/>
                      <a:pt x="342" y="0"/>
                      <a:pt x="336" y="0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261" y="0"/>
                      <a:pt x="255" y="4"/>
                      <a:pt x="252" y="10"/>
                    </a:cubicBezTo>
                    <a:cubicBezTo>
                      <a:pt x="208" y="108"/>
                      <a:pt x="208" y="108"/>
                      <a:pt x="208" y="108"/>
                    </a:cubicBezTo>
                    <a:cubicBezTo>
                      <a:pt x="198" y="130"/>
                      <a:pt x="190" y="152"/>
                      <a:pt x="182" y="172"/>
                    </a:cubicBezTo>
                    <a:cubicBezTo>
                      <a:pt x="181" y="176"/>
                      <a:pt x="175" y="176"/>
                      <a:pt x="174" y="172"/>
                    </a:cubicBezTo>
                    <a:cubicBezTo>
                      <a:pt x="166" y="152"/>
                      <a:pt x="159" y="132"/>
                      <a:pt x="148" y="108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2" y="4"/>
                      <a:pt x="96" y="0"/>
                      <a:pt x="8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7" y="3"/>
                      <a:pt x="4" y="8"/>
                    </a:cubicBezTo>
                    <a:cubicBezTo>
                      <a:pt x="0" y="14"/>
                      <a:pt x="0" y="20"/>
                      <a:pt x="4" y="25"/>
                    </a:cubicBezTo>
                    <a:lnTo>
                      <a:pt x="86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A89AECEA-37A5-4FBE-A3D6-23ACC991A7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" y="1817"/>
                <a:ext cx="1315" cy="1312"/>
              </a:xfrm>
              <a:custGeom>
                <a:avLst/>
                <a:gdLst>
                  <a:gd name="T0" fmla="*/ 484 w 968"/>
                  <a:gd name="T1" fmla="*/ 968 h 968"/>
                  <a:gd name="T2" fmla="*/ 826 w 968"/>
                  <a:gd name="T3" fmla="*/ 826 h 968"/>
                  <a:gd name="T4" fmla="*/ 968 w 968"/>
                  <a:gd name="T5" fmla="*/ 484 h 968"/>
                  <a:gd name="T6" fmla="*/ 826 w 968"/>
                  <a:gd name="T7" fmla="*/ 142 h 968"/>
                  <a:gd name="T8" fmla="*/ 484 w 968"/>
                  <a:gd name="T9" fmla="*/ 0 h 968"/>
                  <a:gd name="T10" fmla="*/ 142 w 968"/>
                  <a:gd name="T11" fmla="*/ 142 h 968"/>
                  <a:gd name="T12" fmla="*/ 0 w 968"/>
                  <a:gd name="T13" fmla="*/ 484 h 968"/>
                  <a:gd name="T14" fmla="*/ 142 w 968"/>
                  <a:gd name="T15" fmla="*/ 826 h 968"/>
                  <a:gd name="T16" fmla="*/ 484 w 968"/>
                  <a:gd name="T17" fmla="*/ 968 h 968"/>
                  <a:gd name="T18" fmla="*/ 176 w 968"/>
                  <a:gd name="T19" fmla="*/ 176 h 968"/>
                  <a:gd name="T20" fmla="*/ 484 w 968"/>
                  <a:gd name="T21" fmla="*/ 48 h 968"/>
                  <a:gd name="T22" fmla="*/ 702 w 968"/>
                  <a:gd name="T23" fmla="*/ 106 h 968"/>
                  <a:gd name="T24" fmla="*/ 680 w 968"/>
                  <a:gd name="T25" fmla="*/ 144 h 968"/>
                  <a:gd name="T26" fmla="*/ 586 w 968"/>
                  <a:gd name="T27" fmla="*/ 105 h 968"/>
                  <a:gd name="T28" fmla="*/ 484 w 968"/>
                  <a:gd name="T29" fmla="*/ 92 h 968"/>
                  <a:gd name="T30" fmla="*/ 207 w 968"/>
                  <a:gd name="T31" fmla="*/ 207 h 968"/>
                  <a:gd name="T32" fmla="*/ 92 w 968"/>
                  <a:gd name="T33" fmla="*/ 484 h 968"/>
                  <a:gd name="T34" fmla="*/ 145 w 968"/>
                  <a:gd name="T35" fmla="*/ 680 h 968"/>
                  <a:gd name="T36" fmla="*/ 288 w 968"/>
                  <a:gd name="T37" fmla="*/ 824 h 968"/>
                  <a:gd name="T38" fmla="*/ 300 w 968"/>
                  <a:gd name="T39" fmla="*/ 803 h 968"/>
                  <a:gd name="T40" fmla="*/ 165 w 968"/>
                  <a:gd name="T41" fmla="*/ 668 h 968"/>
                  <a:gd name="T42" fmla="*/ 116 w 968"/>
                  <a:gd name="T43" fmla="*/ 484 h 968"/>
                  <a:gd name="T44" fmla="*/ 224 w 968"/>
                  <a:gd name="T45" fmla="*/ 224 h 968"/>
                  <a:gd name="T46" fmla="*/ 484 w 968"/>
                  <a:gd name="T47" fmla="*/ 116 h 968"/>
                  <a:gd name="T48" fmla="*/ 579 w 968"/>
                  <a:gd name="T49" fmla="*/ 128 h 968"/>
                  <a:gd name="T50" fmla="*/ 668 w 968"/>
                  <a:gd name="T51" fmla="*/ 165 h 968"/>
                  <a:gd name="T52" fmla="*/ 679 w 968"/>
                  <a:gd name="T53" fmla="*/ 147 h 968"/>
                  <a:gd name="T54" fmla="*/ 821 w 968"/>
                  <a:gd name="T55" fmla="*/ 289 h 968"/>
                  <a:gd name="T56" fmla="*/ 873 w 968"/>
                  <a:gd name="T57" fmla="*/ 484 h 968"/>
                  <a:gd name="T58" fmla="*/ 759 w 968"/>
                  <a:gd name="T59" fmla="*/ 759 h 968"/>
                  <a:gd name="T60" fmla="*/ 484 w 968"/>
                  <a:gd name="T61" fmla="*/ 873 h 968"/>
                  <a:gd name="T62" fmla="*/ 383 w 968"/>
                  <a:gd name="T63" fmla="*/ 860 h 968"/>
                  <a:gd name="T64" fmla="*/ 290 w 968"/>
                  <a:gd name="T65" fmla="*/ 821 h 968"/>
                  <a:gd name="T66" fmla="*/ 266 w 968"/>
                  <a:gd name="T67" fmla="*/ 862 h 968"/>
                  <a:gd name="T68" fmla="*/ 176 w 968"/>
                  <a:gd name="T69" fmla="*/ 792 h 968"/>
                  <a:gd name="T70" fmla="*/ 48 w 968"/>
                  <a:gd name="T71" fmla="*/ 484 h 968"/>
                  <a:gd name="T72" fmla="*/ 176 w 968"/>
                  <a:gd name="T73" fmla="*/ 176 h 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8" h="968">
                    <a:moveTo>
                      <a:pt x="484" y="968"/>
                    </a:moveTo>
                    <a:cubicBezTo>
                      <a:pt x="618" y="968"/>
                      <a:pt x="739" y="914"/>
                      <a:pt x="826" y="826"/>
                    </a:cubicBezTo>
                    <a:cubicBezTo>
                      <a:pt x="914" y="739"/>
                      <a:pt x="968" y="618"/>
                      <a:pt x="968" y="484"/>
                    </a:cubicBezTo>
                    <a:cubicBezTo>
                      <a:pt x="968" y="350"/>
                      <a:pt x="914" y="229"/>
                      <a:pt x="826" y="142"/>
                    </a:cubicBezTo>
                    <a:cubicBezTo>
                      <a:pt x="739" y="54"/>
                      <a:pt x="618" y="0"/>
                      <a:pt x="484" y="0"/>
                    </a:cubicBezTo>
                    <a:cubicBezTo>
                      <a:pt x="351" y="0"/>
                      <a:pt x="230" y="54"/>
                      <a:pt x="142" y="142"/>
                    </a:cubicBezTo>
                    <a:cubicBezTo>
                      <a:pt x="54" y="229"/>
                      <a:pt x="0" y="350"/>
                      <a:pt x="0" y="484"/>
                    </a:cubicBezTo>
                    <a:cubicBezTo>
                      <a:pt x="0" y="618"/>
                      <a:pt x="54" y="739"/>
                      <a:pt x="142" y="826"/>
                    </a:cubicBezTo>
                    <a:cubicBezTo>
                      <a:pt x="230" y="914"/>
                      <a:pt x="351" y="968"/>
                      <a:pt x="484" y="968"/>
                    </a:cubicBezTo>
                    <a:close/>
                    <a:moveTo>
                      <a:pt x="176" y="176"/>
                    </a:moveTo>
                    <a:cubicBezTo>
                      <a:pt x="255" y="97"/>
                      <a:pt x="364" y="48"/>
                      <a:pt x="484" y="48"/>
                    </a:cubicBezTo>
                    <a:cubicBezTo>
                      <a:pt x="564" y="48"/>
                      <a:pt x="638" y="69"/>
                      <a:pt x="702" y="106"/>
                    </a:cubicBezTo>
                    <a:cubicBezTo>
                      <a:pt x="680" y="144"/>
                      <a:pt x="680" y="144"/>
                      <a:pt x="680" y="144"/>
                    </a:cubicBezTo>
                    <a:cubicBezTo>
                      <a:pt x="650" y="127"/>
                      <a:pt x="619" y="114"/>
                      <a:pt x="586" y="105"/>
                    </a:cubicBezTo>
                    <a:cubicBezTo>
                      <a:pt x="553" y="96"/>
                      <a:pt x="519" y="92"/>
                      <a:pt x="484" y="92"/>
                    </a:cubicBezTo>
                    <a:cubicBezTo>
                      <a:pt x="376" y="92"/>
                      <a:pt x="278" y="136"/>
                      <a:pt x="207" y="207"/>
                    </a:cubicBezTo>
                    <a:cubicBezTo>
                      <a:pt x="136" y="278"/>
                      <a:pt x="92" y="376"/>
                      <a:pt x="92" y="484"/>
                    </a:cubicBezTo>
                    <a:cubicBezTo>
                      <a:pt x="92" y="554"/>
                      <a:pt x="111" y="621"/>
                      <a:pt x="145" y="680"/>
                    </a:cubicBezTo>
                    <a:cubicBezTo>
                      <a:pt x="178" y="739"/>
                      <a:pt x="227" y="789"/>
                      <a:pt x="288" y="824"/>
                    </a:cubicBezTo>
                    <a:cubicBezTo>
                      <a:pt x="300" y="803"/>
                      <a:pt x="300" y="803"/>
                      <a:pt x="300" y="803"/>
                    </a:cubicBezTo>
                    <a:cubicBezTo>
                      <a:pt x="243" y="770"/>
                      <a:pt x="197" y="723"/>
                      <a:pt x="165" y="668"/>
                    </a:cubicBezTo>
                    <a:cubicBezTo>
                      <a:pt x="134" y="613"/>
                      <a:pt x="116" y="550"/>
                      <a:pt x="116" y="484"/>
                    </a:cubicBezTo>
                    <a:cubicBezTo>
                      <a:pt x="116" y="382"/>
                      <a:pt x="157" y="290"/>
                      <a:pt x="224" y="224"/>
                    </a:cubicBezTo>
                    <a:cubicBezTo>
                      <a:pt x="290" y="157"/>
                      <a:pt x="383" y="116"/>
                      <a:pt x="484" y="116"/>
                    </a:cubicBezTo>
                    <a:cubicBezTo>
                      <a:pt x="517" y="116"/>
                      <a:pt x="549" y="120"/>
                      <a:pt x="579" y="128"/>
                    </a:cubicBezTo>
                    <a:cubicBezTo>
                      <a:pt x="610" y="137"/>
                      <a:pt x="640" y="149"/>
                      <a:pt x="668" y="165"/>
                    </a:cubicBezTo>
                    <a:cubicBezTo>
                      <a:pt x="679" y="147"/>
                      <a:pt x="679" y="147"/>
                      <a:pt x="679" y="147"/>
                    </a:cubicBezTo>
                    <a:cubicBezTo>
                      <a:pt x="739" y="182"/>
                      <a:pt x="788" y="231"/>
                      <a:pt x="821" y="289"/>
                    </a:cubicBezTo>
                    <a:cubicBezTo>
                      <a:pt x="855" y="347"/>
                      <a:pt x="873" y="414"/>
                      <a:pt x="873" y="484"/>
                    </a:cubicBezTo>
                    <a:cubicBezTo>
                      <a:pt x="873" y="592"/>
                      <a:pt x="830" y="689"/>
                      <a:pt x="759" y="759"/>
                    </a:cubicBezTo>
                    <a:cubicBezTo>
                      <a:pt x="689" y="830"/>
                      <a:pt x="592" y="873"/>
                      <a:pt x="484" y="873"/>
                    </a:cubicBezTo>
                    <a:cubicBezTo>
                      <a:pt x="450" y="873"/>
                      <a:pt x="416" y="869"/>
                      <a:pt x="383" y="860"/>
                    </a:cubicBezTo>
                    <a:cubicBezTo>
                      <a:pt x="351" y="851"/>
                      <a:pt x="319" y="838"/>
                      <a:pt x="290" y="821"/>
                    </a:cubicBezTo>
                    <a:cubicBezTo>
                      <a:pt x="266" y="862"/>
                      <a:pt x="266" y="862"/>
                      <a:pt x="266" y="862"/>
                    </a:cubicBezTo>
                    <a:cubicBezTo>
                      <a:pt x="233" y="842"/>
                      <a:pt x="203" y="819"/>
                      <a:pt x="176" y="792"/>
                    </a:cubicBezTo>
                    <a:cubicBezTo>
                      <a:pt x="97" y="713"/>
                      <a:pt x="48" y="604"/>
                      <a:pt x="48" y="484"/>
                    </a:cubicBezTo>
                    <a:cubicBezTo>
                      <a:pt x="48" y="364"/>
                      <a:pt x="97" y="255"/>
                      <a:pt x="176" y="1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01ECDBFE-E241-49A3-9EA2-3C09FA201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" y="1879"/>
                <a:ext cx="553" cy="1281"/>
              </a:xfrm>
              <a:custGeom>
                <a:avLst/>
                <a:gdLst>
                  <a:gd name="T0" fmla="*/ 0 w 553"/>
                  <a:gd name="T1" fmla="*/ 1005 h 1281"/>
                  <a:gd name="T2" fmla="*/ 185 w 553"/>
                  <a:gd name="T3" fmla="*/ 1189 h 1281"/>
                  <a:gd name="T4" fmla="*/ 277 w 553"/>
                  <a:gd name="T5" fmla="*/ 1281 h 1281"/>
                  <a:gd name="T6" fmla="*/ 277 w 553"/>
                  <a:gd name="T7" fmla="*/ 1281 h 1281"/>
                  <a:gd name="T8" fmla="*/ 277 w 553"/>
                  <a:gd name="T9" fmla="*/ 1281 h 1281"/>
                  <a:gd name="T10" fmla="*/ 369 w 553"/>
                  <a:gd name="T11" fmla="*/ 1189 h 1281"/>
                  <a:gd name="T12" fmla="*/ 553 w 553"/>
                  <a:gd name="T13" fmla="*/ 1005 h 1281"/>
                  <a:gd name="T14" fmla="*/ 462 w 553"/>
                  <a:gd name="T15" fmla="*/ 913 h 1281"/>
                  <a:gd name="T16" fmla="*/ 331 w 553"/>
                  <a:gd name="T17" fmla="*/ 1043 h 1281"/>
                  <a:gd name="T18" fmla="*/ 331 w 553"/>
                  <a:gd name="T19" fmla="*/ 109 h 1281"/>
                  <a:gd name="T20" fmla="*/ 223 w 553"/>
                  <a:gd name="T21" fmla="*/ 0 h 1281"/>
                  <a:gd name="T22" fmla="*/ 223 w 553"/>
                  <a:gd name="T23" fmla="*/ 1043 h 1281"/>
                  <a:gd name="T24" fmla="*/ 92 w 553"/>
                  <a:gd name="T25" fmla="*/ 913 h 1281"/>
                  <a:gd name="T26" fmla="*/ 0 w 553"/>
                  <a:gd name="T27" fmla="*/ 1005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3" h="1281">
                    <a:moveTo>
                      <a:pt x="0" y="1005"/>
                    </a:moveTo>
                    <a:lnTo>
                      <a:pt x="185" y="1189"/>
                    </a:lnTo>
                    <a:lnTo>
                      <a:pt x="277" y="1281"/>
                    </a:lnTo>
                    <a:lnTo>
                      <a:pt x="277" y="1281"/>
                    </a:lnTo>
                    <a:lnTo>
                      <a:pt x="277" y="1281"/>
                    </a:lnTo>
                    <a:lnTo>
                      <a:pt x="369" y="1189"/>
                    </a:lnTo>
                    <a:lnTo>
                      <a:pt x="553" y="1005"/>
                    </a:lnTo>
                    <a:lnTo>
                      <a:pt x="462" y="913"/>
                    </a:lnTo>
                    <a:lnTo>
                      <a:pt x="331" y="1043"/>
                    </a:lnTo>
                    <a:lnTo>
                      <a:pt x="331" y="109"/>
                    </a:lnTo>
                    <a:lnTo>
                      <a:pt x="223" y="0"/>
                    </a:lnTo>
                    <a:lnTo>
                      <a:pt x="223" y="1043"/>
                    </a:lnTo>
                    <a:lnTo>
                      <a:pt x="92" y="913"/>
                    </a:lnTo>
                    <a:lnTo>
                      <a:pt x="0" y="10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E2B016B-85CC-46B9-938E-38B7BA0E2FFB}"/>
              </a:ext>
            </a:extLst>
          </p:cNvPr>
          <p:cNvGrpSpPr/>
          <p:nvPr/>
        </p:nvGrpSpPr>
        <p:grpSpPr>
          <a:xfrm>
            <a:off x="316022" y="3915237"/>
            <a:ext cx="2023639" cy="643161"/>
            <a:chOff x="729205" y="5514263"/>
            <a:chExt cx="6565111" cy="435126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03301557-19A3-43AE-901F-35B35FAE2CAA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文本占位符 13">
              <a:extLst>
                <a:ext uri="{FF2B5EF4-FFF2-40B4-BE49-F238E27FC236}">
                  <a16:creationId xmlns:a16="http://schemas.microsoft.com/office/drawing/2014/main" id="{60542732-7A15-43C9-9B02-B3A428A1CB8F}"/>
                </a:ext>
              </a:extLst>
            </p:cNvPr>
            <p:cNvSpPr txBox="1"/>
            <p:nvPr/>
          </p:nvSpPr>
          <p:spPr>
            <a:xfrm>
              <a:off x="1642120" y="5514263"/>
              <a:ext cx="5478993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提升企业形象</a:t>
              </a:r>
            </a:p>
          </p:txBody>
        </p:sp>
      </p:grpSp>
      <p:sp>
        <p:nvSpPr>
          <p:cNvPr id="64" name="TextBox 6">
            <a:extLst>
              <a:ext uri="{FF2B5EF4-FFF2-40B4-BE49-F238E27FC236}">
                <a16:creationId xmlns:a16="http://schemas.microsoft.com/office/drawing/2014/main" id="{626FC9B7-1717-4ADF-8F09-B9CA44DA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24" y="4709346"/>
            <a:ext cx="203878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整齐清洁的工作环境，使顾客有信心，易于吸引顾客。</a:t>
            </a:r>
            <a:endParaRPr lang="en-US" altLang="zh-CN" sz="12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由于口碑相传，会成为学习的对象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3D863CB7-2EB2-47D2-BA39-8910F79D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78" y="4480193"/>
            <a:ext cx="2241632" cy="178828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椭圆 75">
            <a:extLst>
              <a:ext uri="{FF2B5EF4-FFF2-40B4-BE49-F238E27FC236}">
                <a16:creationId xmlns:a16="http://schemas.microsoft.com/office/drawing/2014/main" id="{6D08CD99-AF3D-4191-BD93-C466567C06CF}"/>
              </a:ext>
            </a:extLst>
          </p:cNvPr>
          <p:cNvSpPr>
            <a:spLocks/>
          </p:cNvSpPr>
          <p:nvPr/>
        </p:nvSpPr>
        <p:spPr bwMode="auto">
          <a:xfrm>
            <a:off x="1182103" y="2075239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7">
            <a:extLst>
              <a:ext uri="{FF2B5EF4-FFF2-40B4-BE49-F238E27FC236}">
                <a16:creationId xmlns:a16="http://schemas.microsoft.com/office/drawing/2014/main" id="{E7F4C9C5-BF87-4C4A-89EA-3FBE1839A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649" y="1123943"/>
            <a:ext cx="5485697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管理的主要效能表现在以下六个方面</a:t>
            </a: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6A361F3F-AB0A-42F7-A158-E3AA76359466}"/>
              </a:ext>
            </a:extLst>
          </p:cNvPr>
          <p:cNvSpPr>
            <a:spLocks/>
          </p:cNvSpPr>
          <p:nvPr/>
        </p:nvSpPr>
        <p:spPr bwMode="auto">
          <a:xfrm>
            <a:off x="3848649" y="2097497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98D983B7-56B8-4059-AEA3-E36375B0F833}"/>
              </a:ext>
            </a:extLst>
          </p:cNvPr>
          <p:cNvGrpSpPr/>
          <p:nvPr/>
        </p:nvGrpSpPr>
        <p:grpSpPr>
          <a:xfrm>
            <a:off x="3036072" y="3915237"/>
            <a:ext cx="2023639" cy="643161"/>
            <a:chOff x="729205" y="5514263"/>
            <a:chExt cx="6565111" cy="435126"/>
          </a:xfrm>
        </p:grpSpPr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64620E9A-6C04-4665-B5EE-EA2250675364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文本占位符 13">
              <a:extLst>
                <a:ext uri="{FF2B5EF4-FFF2-40B4-BE49-F238E27FC236}">
                  <a16:creationId xmlns:a16="http://schemas.microsoft.com/office/drawing/2014/main" id="{2A32F70D-5D32-497F-9703-5155AD62936D}"/>
                </a:ext>
              </a:extLst>
            </p:cNvPr>
            <p:cNvSpPr txBox="1"/>
            <p:nvPr/>
          </p:nvSpPr>
          <p:spPr>
            <a:xfrm>
              <a:off x="1642120" y="5514263"/>
              <a:ext cx="5478993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提升员工归属感</a:t>
              </a:r>
            </a:p>
          </p:txBody>
        </p:sp>
      </p:grpSp>
      <p:sp>
        <p:nvSpPr>
          <p:cNvPr id="84" name="TextBox 6">
            <a:extLst>
              <a:ext uri="{FF2B5EF4-FFF2-40B4-BE49-F238E27FC236}">
                <a16:creationId xmlns:a16="http://schemas.microsoft.com/office/drawing/2014/main" id="{79E8A9D9-97D9-426C-80F2-D0A0FBFD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673" y="4732495"/>
            <a:ext cx="215578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人人变成有素养的员工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员工有尊严，有成就感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易带动改善的意愿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对自己的工作易付出爱心与耐心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CBC74321-4246-4F9A-BEEE-07F1C9E8C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828" y="4480193"/>
            <a:ext cx="2241632" cy="17998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C46BC1D0-D31A-40FD-AFEC-9009C6E731F7}"/>
              </a:ext>
            </a:extLst>
          </p:cNvPr>
          <p:cNvSpPr>
            <a:spLocks/>
          </p:cNvSpPr>
          <p:nvPr/>
        </p:nvSpPr>
        <p:spPr bwMode="auto">
          <a:xfrm>
            <a:off x="10438452" y="2139344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BE7BA169-7C32-475A-A290-8482829334A3}"/>
              </a:ext>
            </a:extLst>
          </p:cNvPr>
          <p:cNvGrpSpPr/>
          <p:nvPr/>
        </p:nvGrpSpPr>
        <p:grpSpPr>
          <a:xfrm>
            <a:off x="9696103" y="3993446"/>
            <a:ext cx="2213319" cy="643161"/>
            <a:chOff x="729205" y="5514263"/>
            <a:chExt cx="7180472" cy="435126"/>
          </a:xfrm>
        </p:grpSpPr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6231C562-A20B-4EE2-8358-F565AE5B2782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文本占位符 13">
              <a:extLst>
                <a:ext uri="{FF2B5EF4-FFF2-40B4-BE49-F238E27FC236}">
                  <a16:creationId xmlns:a16="http://schemas.microsoft.com/office/drawing/2014/main" id="{97169C8F-B0BF-46C7-AFD0-312A72A0FE56}"/>
                </a:ext>
              </a:extLst>
            </p:cNvPr>
            <p:cNvSpPr txBox="1"/>
            <p:nvPr/>
          </p:nvSpPr>
          <p:spPr>
            <a:xfrm>
              <a:off x="2430686" y="5514263"/>
              <a:ext cx="5478991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减少浪费</a:t>
              </a:r>
            </a:p>
          </p:txBody>
        </p:sp>
      </p:grpSp>
      <p:sp>
        <p:nvSpPr>
          <p:cNvPr id="90" name="TextBox 6">
            <a:extLst>
              <a:ext uri="{FF2B5EF4-FFF2-40B4-BE49-F238E27FC236}">
                <a16:creationId xmlns:a16="http://schemas.microsoft.com/office/drawing/2014/main" id="{3B73AE1A-8AE1-4C4A-8D07-481E48FB1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9704" y="4810704"/>
            <a:ext cx="215578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人的浪费减少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场所的浪费减少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时间浪费减少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减少浪费</a:t>
            </a:r>
            <a:r>
              <a:rPr lang="en-US" altLang="zh-CN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降低成本</a:t>
            </a:r>
            <a:r>
              <a:rPr lang="en-US" altLang="zh-CN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增加利润</a:t>
            </a:r>
          </a:p>
        </p:txBody>
      </p:sp>
      <p:sp>
        <p:nvSpPr>
          <p:cNvPr id="91" name="Rectangle 2">
            <a:extLst>
              <a:ext uri="{FF2B5EF4-FFF2-40B4-BE49-F238E27FC236}">
                <a16:creationId xmlns:a16="http://schemas.microsoft.com/office/drawing/2014/main" id="{FFAFC247-19A2-4D45-B445-77E97E48F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859" y="4558402"/>
            <a:ext cx="2241632" cy="179986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7302179-4832-41E3-A9ED-DD3F640CE3F0}"/>
              </a:ext>
            </a:extLst>
          </p:cNvPr>
          <p:cNvSpPr/>
          <p:nvPr/>
        </p:nvSpPr>
        <p:spPr>
          <a:xfrm>
            <a:off x="7292778" y="2299944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15EEE5D0-774C-450F-A2D1-1E670FA4F9E5}"/>
              </a:ext>
            </a:extLst>
          </p:cNvPr>
          <p:cNvSpPr/>
          <p:nvPr/>
        </p:nvSpPr>
        <p:spPr>
          <a:xfrm>
            <a:off x="10586682" y="2292907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99FB0380-1885-4ECE-8F12-9A22F4B113F5}"/>
              </a:ext>
            </a:extLst>
          </p:cNvPr>
          <p:cNvSpPr/>
          <p:nvPr/>
        </p:nvSpPr>
        <p:spPr>
          <a:xfrm>
            <a:off x="3990474" y="2239719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39B8896B-8AD5-4140-94F9-1E32579147B6}"/>
              </a:ext>
            </a:extLst>
          </p:cNvPr>
          <p:cNvSpPr/>
          <p:nvPr/>
        </p:nvSpPr>
        <p:spPr>
          <a:xfrm>
            <a:off x="1330333" y="2220318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178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6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3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71" grpId="0" bldLvl="0" animBg="1" autoUpdateAnimBg="0"/>
      <p:bldP spid="72" grpId="0" bldLvl="0" autoUpdateAnimBg="0"/>
      <p:bldP spid="76" grpId="0" bldLvl="0" animBg="1" autoUpdateAnimBg="0"/>
      <p:bldP spid="84" grpId="0"/>
      <p:bldP spid="85" grpId="0" animBg="1"/>
      <p:bldP spid="86" grpId="0" bldLvl="0" animBg="1" autoUpdateAnimBg="0"/>
      <p:bldP spid="90" grpId="0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843CEE32-DF34-435B-A7F6-AC65822C8147}"/>
              </a:ext>
            </a:extLst>
          </p:cNvPr>
          <p:cNvGrpSpPr/>
          <p:nvPr/>
        </p:nvGrpSpPr>
        <p:grpSpPr>
          <a:xfrm>
            <a:off x="667520" y="2531577"/>
            <a:ext cx="1469985" cy="1469985"/>
            <a:chOff x="4271057" y="2430684"/>
            <a:chExt cx="1469985" cy="146998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9A36488-A587-4CF5-809D-9E814C1D46DC}"/>
                </a:ext>
              </a:extLst>
            </p:cNvPr>
            <p:cNvGrpSpPr/>
            <p:nvPr/>
          </p:nvGrpSpPr>
          <p:grpSpPr>
            <a:xfrm>
              <a:off x="4271057" y="2430684"/>
              <a:ext cx="1469985" cy="1469985"/>
              <a:chOff x="4155311" y="2187615"/>
              <a:chExt cx="1979271" cy="1979271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9CEEC658-624E-4D95-A87D-52EBB9DDC373}"/>
                  </a:ext>
                </a:extLst>
              </p:cNvPr>
              <p:cNvSpPr/>
              <p:nvPr/>
            </p:nvSpPr>
            <p:spPr>
              <a:xfrm>
                <a:off x="4155311" y="2187615"/>
                <a:ext cx="1979271" cy="1979271"/>
              </a:xfrm>
              <a:prstGeom prst="ellips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48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90000"/>
                    </a:schemeClr>
                  </a:gs>
                </a:gsLst>
              </a:gra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id="{107FCB15-28E2-424C-A231-B8507423A5B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604432" y="2580576"/>
                <a:ext cx="1153419" cy="968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8B62294-CC4D-4121-BF63-CA1FDBB63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9472" y="2797130"/>
              <a:ext cx="676456" cy="778508"/>
            </a:xfrm>
            <a:prstGeom prst="rect">
              <a:avLst/>
            </a:prstGeom>
          </p:spPr>
        </p:pic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F7A937C5-5538-4427-B240-5FDCADCE8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2228" y="2974695"/>
              <a:ext cx="0" cy="381963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E3EA9F50-9771-4DB0-8F0F-723E338C15F7}"/>
              </a:ext>
            </a:extLst>
          </p:cNvPr>
          <p:cNvSpPr txBox="1">
            <a:spLocks noChangeArrowheads="1"/>
          </p:cNvSpPr>
          <p:nvPr/>
        </p:nvSpPr>
        <p:spPr>
          <a:xfrm>
            <a:off x="4618280" y="249520"/>
            <a:ext cx="2955440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的作用和效能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E2B016B-85CC-46B9-938E-38B7BA0E2FFB}"/>
              </a:ext>
            </a:extLst>
          </p:cNvPr>
          <p:cNvGrpSpPr/>
          <p:nvPr/>
        </p:nvGrpSpPr>
        <p:grpSpPr>
          <a:xfrm>
            <a:off x="422765" y="3998079"/>
            <a:ext cx="2023639" cy="642695"/>
            <a:chOff x="729205" y="5514263"/>
            <a:chExt cx="6565111" cy="435126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03301557-19A3-43AE-901F-35B35FAE2CAA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文本占位符 13">
              <a:extLst>
                <a:ext uri="{FF2B5EF4-FFF2-40B4-BE49-F238E27FC236}">
                  <a16:creationId xmlns:a16="http://schemas.microsoft.com/office/drawing/2014/main" id="{60542732-7A15-43C9-9B02-B3A428A1CB8F}"/>
                </a:ext>
              </a:extLst>
            </p:cNvPr>
            <p:cNvSpPr txBox="1"/>
            <p:nvPr/>
          </p:nvSpPr>
          <p:spPr>
            <a:xfrm>
              <a:off x="1642120" y="5514263"/>
              <a:ext cx="5478993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提升企业形象</a:t>
              </a:r>
            </a:p>
          </p:txBody>
        </p:sp>
      </p:grpSp>
      <p:sp>
        <p:nvSpPr>
          <p:cNvPr id="64" name="TextBox 6">
            <a:extLst>
              <a:ext uri="{FF2B5EF4-FFF2-40B4-BE49-F238E27FC236}">
                <a16:creationId xmlns:a16="http://schemas.microsoft.com/office/drawing/2014/main" id="{626FC9B7-1717-4ADF-8F09-B9CA44DA9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67" y="4792188"/>
            <a:ext cx="2038784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工作场所宽广明亮。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通道畅通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地上不会随意摆放不该摆放的东西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3D863CB7-2EB2-47D2-BA39-8910F79DA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21" y="4563035"/>
            <a:ext cx="2241632" cy="178828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椭圆 75">
            <a:extLst>
              <a:ext uri="{FF2B5EF4-FFF2-40B4-BE49-F238E27FC236}">
                <a16:creationId xmlns:a16="http://schemas.microsoft.com/office/drawing/2014/main" id="{6D08CD99-AF3D-4191-BD93-C466567C06CF}"/>
              </a:ext>
            </a:extLst>
          </p:cNvPr>
          <p:cNvSpPr>
            <a:spLocks/>
          </p:cNvSpPr>
          <p:nvPr/>
        </p:nvSpPr>
        <p:spPr bwMode="auto">
          <a:xfrm>
            <a:off x="1138708" y="2025110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Box 7">
            <a:extLst>
              <a:ext uri="{FF2B5EF4-FFF2-40B4-BE49-F238E27FC236}">
                <a16:creationId xmlns:a16="http://schemas.microsoft.com/office/drawing/2014/main" id="{E7F4C9C5-BF87-4C4A-89EA-3FBE1839A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002" y="1214436"/>
            <a:ext cx="5485697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管理的主要效能表现在以下六个方面</a:t>
            </a: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2CC150C2-6625-41DB-9240-FB8CDDB75640}"/>
              </a:ext>
            </a:extLst>
          </p:cNvPr>
          <p:cNvGrpSpPr/>
          <p:nvPr/>
        </p:nvGrpSpPr>
        <p:grpSpPr>
          <a:xfrm>
            <a:off x="3033681" y="4030358"/>
            <a:ext cx="2120721" cy="642695"/>
            <a:chOff x="729205" y="5514263"/>
            <a:chExt cx="6880065" cy="435126"/>
          </a:xfrm>
        </p:grpSpPr>
        <p:sp>
          <p:nvSpPr>
            <p:cNvPr id="75" name="矩形: 圆角 74">
              <a:extLst>
                <a:ext uri="{FF2B5EF4-FFF2-40B4-BE49-F238E27FC236}">
                  <a16:creationId xmlns:a16="http://schemas.microsoft.com/office/drawing/2014/main" id="{3086E9EB-6C85-45B9-A748-E9D837A7BE51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文本占位符 13">
              <a:extLst>
                <a:ext uri="{FF2B5EF4-FFF2-40B4-BE49-F238E27FC236}">
                  <a16:creationId xmlns:a16="http://schemas.microsoft.com/office/drawing/2014/main" id="{FCE1664C-AF3A-4A63-AAF0-36B76C24FB15}"/>
                </a:ext>
              </a:extLst>
            </p:cNvPr>
            <p:cNvSpPr txBox="1"/>
            <p:nvPr/>
          </p:nvSpPr>
          <p:spPr>
            <a:xfrm>
              <a:off x="2130279" y="5514263"/>
              <a:ext cx="5478991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效率的提升</a:t>
              </a:r>
            </a:p>
          </p:txBody>
        </p:sp>
      </p:grpSp>
      <p:sp>
        <p:nvSpPr>
          <p:cNvPr id="78" name="TextBox 6">
            <a:extLst>
              <a:ext uri="{FF2B5EF4-FFF2-40B4-BE49-F238E27FC236}">
                <a16:creationId xmlns:a16="http://schemas.microsoft.com/office/drawing/2014/main" id="{7D0B5E83-645F-4C2D-86E0-C3D0C7151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282" y="4824467"/>
            <a:ext cx="2283107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好的工作环境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好的工作气氛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有素养的工作伙伴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物品摆放有序，免去寻找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A1C0E634-3C35-47B4-BF7E-7AC5B17E4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437" y="4595314"/>
            <a:ext cx="2241632" cy="178828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721D813A-58D4-4BE7-AA05-42B0E19861A7}"/>
              </a:ext>
            </a:extLst>
          </p:cNvPr>
          <p:cNvGrpSpPr/>
          <p:nvPr/>
        </p:nvGrpSpPr>
        <p:grpSpPr>
          <a:xfrm>
            <a:off x="3331109" y="2577618"/>
            <a:ext cx="1469985" cy="1469985"/>
            <a:chOff x="6979533" y="2430684"/>
            <a:chExt cx="1469985" cy="1469985"/>
          </a:xfrm>
        </p:grpSpPr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DEA1AA7-2CDE-4F0F-AA5D-D22ED3EBA552}"/>
                </a:ext>
              </a:extLst>
            </p:cNvPr>
            <p:cNvSpPr/>
            <p:nvPr/>
          </p:nvSpPr>
          <p:spPr>
            <a:xfrm>
              <a:off x="6979533" y="2430684"/>
              <a:ext cx="1469985" cy="1469985"/>
            </a:xfrm>
            <a:prstGeom prst="ellips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60F00FB9-ADC5-480C-A7A4-35F0640F72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60856" y="2673750"/>
              <a:ext cx="784112" cy="988129"/>
              <a:chOff x="6496" y="2487"/>
              <a:chExt cx="638" cy="804"/>
            </a:xfrm>
          </p:grpSpPr>
          <p:sp>
            <p:nvSpPr>
              <p:cNvPr id="36" name="AutoShape 3">
                <a:extLst>
                  <a:ext uri="{FF2B5EF4-FFF2-40B4-BE49-F238E27FC236}">
                    <a16:creationId xmlns:a16="http://schemas.microsoft.com/office/drawing/2014/main" id="{D531730A-1A85-46A7-B6DA-075B7B2003D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496" y="2488"/>
                <a:ext cx="638" cy="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C3F45B3B-CFB1-457A-B7E8-3E13CC3C4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" y="2844"/>
                <a:ext cx="156" cy="219"/>
              </a:xfrm>
              <a:custGeom>
                <a:avLst/>
                <a:gdLst>
                  <a:gd name="T0" fmla="*/ 80 w 114"/>
                  <a:gd name="T1" fmla="*/ 0 h 162"/>
                  <a:gd name="T2" fmla="*/ 68 w 114"/>
                  <a:gd name="T3" fmla="*/ 61 h 162"/>
                  <a:gd name="T4" fmla="*/ 7 w 114"/>
                  <a:gd name="T5" fmla="*/ 128 h 162"/>
                  <a:gd name="T6" fmla="*/ 8 w 114"/>
                  <a:gd name="T7" fmla="*/ 155 h 162"/>
                  <a:gd name="T8" fmla="*/ 36 w 114"/>
                  <a:gd name="T9" fmla="*/ 154 h 162"/>
                  <a:gd name="T10" fmla="*/ 100 w 114"/>
                  <a:gd name="T11" fmla="*/ 83 h 162"/>
                  <a:gd name="T12" fmla="*/ 105 w 114"/>
                  <a:gd name="T13" fmla="*/ 74 h 162"/>
                  <a:gd name="T14" fmla="*/ 114 w 114"/>
                  <a:gd name="T15" fmla="*/ 30 h 162"/>
                  <a:gd name="T16" fmla="*/ 101 w 114"/>
                  <a:gd name="T17" fmla="*/ 16 h 162"/>
                  <a:gd name="T18" fmla="*/ 80 w 114"/>
                  <a:gd name="T1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62">
                    <a:moveTo>
                      <a:pt x="80" y="0"/>
                    </a:moveTo>
                    <a:cubicBezTo>
                      <a:pt x="68" y="61"/>
                      <a:pt x="68" y="61"/>
                      <a:pt x="68" y="61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0" y="136"/>
                      <a:pt x="0" y="148"/>
                      <a:pt x="8" y="155"/>
                    </a:cubicBezTo>
                    <a:cubicBezTo>
                      <a:pt x="16" y="162"/>
                      <a:pt x="29" y="162"/>
                      <a:pt x="36" y="154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4" y="77"/>
                      <a:pt x="105" y="74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0" y="26"/>
                      <a:pt x="105" y="21"/>
                      <a:pt x="101" y="16"/>
                    </a:cubicBezTo>
                    <a:cubicBezTo>
                      <a:pt x="93" y="12"/>
                      <a:pt x="86" y="6"/>
                      <a:pt x="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7">
                <a:extLst>
                  <a:ext uri="{FF2B5EF4-FFF2-40B4-BE49-F238E27FC236}">
                    <a16:creationId xmlns:a16="http://schemas.microsoft.com/office/drawing/2014/main" id="{16A20665-2157-47ED-A068-BDB3089ED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9" y="2625"/>
                <a:ext cx="144" cy="94"/>
              </a:xfrm>
              <a:custGeom>
                <a:avLst/>
                <a:gdLst>
                  <a:gd name="T0" fmla="*/ 4 w 106"/>
                  <a:gd name="T1" fmla="*/ 39 h 69"/>
                  <a:gd name="T2" fmla="*/ 0 w 106"/>
                  <a:gd name="T3" fmla="*/ 56 h 69"/>
                  <a:gd name="T4" fmla="*/ 36 w 106"/>
                  <a:gd name="T5" fmla="*/ 67 h 69"/>
                  <a:gd name="T6" fmla="*/ 50 w 106"/>
                  <a:gd name="T7" fmla="*/ 65 h 69"/>
                  <a:gd name="T8" fmla="*/ 97 w 106"/>
                  <a:gd name="T9" fmla="*/ 31 h 69"/>
                  <a:gd name="T10" fmla="*/ 101 w 106"/>
                  <a:gd name="T11" fmla="*/ 9 h 69"/>
                  <a:gd name="T12" fmla="*/ 79 w 106"/>
                  <a:gd name="T13" fmla="*/ 5 h 69"/>
                  <a:gd name="T14" fmla="*/ 38 w 106"/>
                  <a:gd name="T15" fmla="*/ 35 h 69"/>
                  <a:gd name="T16" fmla="*/ 2 w 106"/>
                  <a:gd name="T17" fmla="*/ 23 h 69"/>
                  <a:gd name="T18" fmla="*/ 4 w 106"/>
                  <a:gd name="T19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69">
                    <a:moveTo>
                      <a:pt x="4" y="39"/>
                    </a:moveTo>
                    <a:cubicBezTo>
                      <a:pt x="3" y="46"/>
                      <a:pt x="0" y="56"/>
                      <a:pt x="0" y="56"/>
                    </a:cubicBezTo>
                    <a:cubicBezTo>
                      <a:pt x="36" y="67"/>
                      <a:pt x="36" y="67"/>
                      <a:pt x="36" y="67"/>
                    </a:cubicBezTo>
                    <a:cubicBezTo>
                      <a:pt x="41" y="69"/>
                      <a:pt x="46" y="68"/>
                      <a:pt x="50" y="65"/>
                    </a:cubicBezTo>
                    <a:cubicBezTo>
                      <a:pt x="97" y="31"/>
                      <a:pt x="97" y="31"/>
                      <a:pt x="97" y="31"/>
                    </a:cubicBezTo>
                    <a:cubicBezTo>
                      <a:pt x="105" y="26"/>
                      <a:pt x="106" y="16"/>
                      <a:pt x="101" y="9"/>
                    </a:cubicBezTo>
                    <a:cubicBezTo>
                      <a:pt x="96" y="2"/>
                      <a:pt x="86" y="0"/>
                      <a:pt x="79" y="5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5" y="33"/>
                      <a:pt x="4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8">
                <a:extLst>
                  <a:ext uri="{FF2B5EF4-FFF2-40B4-BE49-F238E27FC236}">
                    <a16:creationId xmlns:a16="http://schemas.microsoft.com/office/drawing/2014/main" id="{6D75667D-10E1-4F67-8347-9545F0EC7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" y="2487"/>
                <a:ext cx="96" cy="129"/>
              </a:xfrm>
              <a:custGeom>
                <a:avLst/>
                <a:gdLst>
                  <a:gd name="T0" fmla="*/ 43 w 70"/>
                  <a:gd name="T1" fmla="*/ 93 h 95"/>
                  <a:gd name="T2" fmla="*/ 69 w 70"/>
                  <a:gd name="T3" fmla="*/ 40 h 95"/>
                  <a:gd name="T4" fmla="*/ 38 w 70"/>
                  <a:gd name="T5" fmla="*/ 1 h 95"/>
                  <a:gd name="T6" fmla="*/ 0 w 70"/>
                  <a:gd name="T7" fmla="*/ 40 h 95"/>
                  <a:gd name="T8" fmla="*/ 43 w 70"/>
                  <a:gd name="T9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5">
                    <a:moveTo>
                      <a:pt x="43" y="93"/>
                    </a:moveTo>
                    <a:cubicBezTo>
                      <a:pt x="63" y="90"/>
                      <a:pt x="68" y="62"/>
                      <a:pt x="69" y="40"/>
                    </a:cubicBezTo>
                    <a:cubicBezTo>
                      <a:pt x="70" y="18"/>
                      <a:pt x="54" y="2"/>
                      <a:pt x="38" y="1"/>
                    </a:cubicBezTo>
                    <a:cubicBezTo>
                      <a:pt x="17" y="0"/>
                      <a:pt x="2" y="17"/>
                      <a:pt x="0" y="40"/>
                    </a:cubicBezTo>
                    <a:cubicBezTo>
                      <a:pt x="2" y="76"/>
                      <a:pt x="28" y="95"/>
                      <a:pt x="43" y="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C5E6B93C-E8A7-4EDD-8FA0-A08E83BD5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" y="2617"/>
                <a:ext cx="266" cy="427"/>
              </a:xfrm>
              <a:custGeom>
                <a:avLst/>
                <a:gdLst>
                  <a:gd name="T0" fmla="*/ 28 w 195"/>
                  <a:gd name="T1" fmla="*/ 72 h 315"/>
                  <a:gd name="T2" fmla="*/ 29 w 195"/>
                  <a:gd name="T3" fmla="*/ 72 h 315"/>
                  <a:gd name="T4" fmla="*/ 74 w 195"/>
                  <a:gd name="T5" fmla="*/ 36 h 315"/>
                  <a:gd name="T6" fmla="*/ 111 w 195"/>
                  <a:gd name="T7" fmla="*/ 37 h 315"/>
                  <a:gd name="T8" fmla="*/ 98 w 195"/>
                  <a:gd name="T9" fmla="*/ 41 h 315"/>
                  <a:gd name="T10" fmla="*/ 76 w 195"/>
                  <a:gd name="T11" fmla="*/ 135 h 315"/>
                  <a:gd name="T12" fmla="*/ 81 w 195"/>
                  <a:gd name="T13" fmla="*/ 141 h 315"/>
                  <a:gd name="T14" fmla="*/ 113 w 195"/>
                  <a:gd name="T15" fmla="*/ 176 h 315"/>
                  <a:gd name="T16" fmla="*/ 153 w 195"/>
                  <a:gd name="T17" fmla="*/ 216 h 315"/>
                  <a:gd name="T18" fmla="*/ 142 w 195"/>
                  <a:gd name="T19" fmla="*/ 290 h 315"/>
                  <a:gd name="T20" fmla="*/ 158 w 195"/>
                  <a:gd name="T21" fmla="*/ 314 h 315"/>
                  <a:gd name="T22" fmla="*/ 181 w 195"/>
                  <a:gd name="T23" fmla="*/ 296 h 315"/>
                  <a:gd name="T24" fmla="*/ 192 w 195"/>
                  <a:gd name="T25" fmla="*/ 216 h 315"/>
                  <a:gd name="T26" fmla="*/ 188 w 195"/>
                  <a:gd name="T27" fmla="*/ 197 h 315"/>
                  <a:gd name="T28" fmla="*/ 148 w 195"/>
                  <a:gd name="T29" fmla="*/ 149 h 315"/>
                  <a:gd name="T30" fmla="*/ 178 w 195"/>
                  <a:gd name="T31" fmla="*/ 44 h 315"/>
                  <a:gd name="T32" fmla="*/ 171 w 195"/>
                  <a:gd name="T33" fmla="*/ 19 h 315"/>
                  <a:gd name="T34" fmla="*/ 170 w 195"/>
                  <a:gd name="T35" fmla="*/ 22 h 315"/>
                  <a:gd name="T36" fmla="*/ 162 w 195"/>
                  <a:gd name="T37" fmla="*/ 66 h 315"/>
                  <a:gd name="T38" fmla="*/ 163 w 195"/>
                  <a:gd name="T39" fmla="*/ 27 h 315"/>
                  <a:gd name="T40" fmla="*/ 166 w 195"/>
                  <a:gd name="T41" fmla="*/ 21 h 315"/>
                  <a:gd name="T42" fmla="*/ 163 w 195"/>
                  <a:gd name="T43" fmla="*/ 14 h 315"/>
                  <a:gd name="T44" fmla="*/ 159 w 195"/>
                  <a:gd name="T45" fmla="*/ 12 h 315"/>
                  <a:gd name="T46" fmla="*/ 153 w 195"/>
                  <a:gd name="T47" fmla="*/ 17 h 315"/>
                  <a:gd name="T48" fmla="*/ 156 w 195"/>
                  <a:gd name="T49" fmla="*/ 26 h 315"/>
                  <a:gd name="T50" fmla="*/ 149 w 195"/>
                  <a:gd name="T51" fmla="*/ 55 h 315"/>
                  <a:gd name="T52" fmla="*/ 138 w 195"/>
                  <a:gd name="T53" fmla="*/ 0 h 315"/>
                  <a:gd name="T54" fmla="*/ 138 w 195"/>
                  <a:gd name="T55" fmla="*/ 0 h 315"/>
                  <a:gd name="T56" fmla="*/ 138 w 195"/>
                  <a:gd name="T57" fmla="*/ 0 h 315"/>
                  <a:gd name="T58" fmla="*/ 122 w 195"/>
                  <a:gd name="T59" fmla="*/ 0 h 315"/>
                  <a:gd name="T60" fmla="*/ 63 w 195"/>
                  <a:gd name="T61" fmla="*/ 6 h 315"/>
                  <a:gd name="T62" fmla="*/ 7 w 195"/>
                  <a:gd name="T63" fmla="*/ 48 h 315"/>
                  <a:gd name="T64" fmla="*/ 5 w 195"/>
                  <a:gd name="T65" fmla="*/ 71 h 315"/>
                  <a:gd name="T66" fmla="*/ 28 w 195"/>
                  <a:gd name="T67" fmla="*/ 72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5" h="315">
                    <a:moveTo>
                      <a:pt x="28" y="72"/>
                    </a:move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1"/>
                      <a:pt x="71" y="37"/>
                      <a:pt x="74" y="36"/>
                    </a:cubicBezTo>
                    <a:cubicBezTo>
                      <a:pt x="75" y="36"/>
                      <a:pt x="111" y="37"/>
                      <a:pt x="111" y="37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93" y="65"/>
                      <a:pt x="78" y="113"/>
                      <a:pt x="76" y="135"/>
                    </a:cubicBezTo>
                    <a:cubicBezTo>
                      <a:pt x="75" y="138"/>
                      <a:pt x="82" y="139"/>
                      <a:pt x="81" y="141"/>
                    </a:cubicBezTo>
                    <a:cubicBezTo>
                      <a:pt x="81" y="146"/>
                      <a:pt x="89" y="163"/>
                      <a:pt x="113" y="176"/>
                    </a:cubicBezTo>
                    <a:cubicBezTo>
                      <a:pt x="119" y="182"/>
                      <a:pt x="152" y="216"/>
                      <a:pt x="153" y="216"/>
                    </a:cubicBezTo>
                    <a:cubicBezTo>
                      <a:pt x="153" y="218"/>
                      <a:pt x="142" y="290"/>
                      <a:pt x="142" y="290"/>
                    </a:cubicBezTo>
                    <a:cubicBezTo>
                      <a:pt x="140" y="302"/>
                      <a:pt x="147" y="312"/>
                      <a:pt x="158" y="314"/>
                    </a:cubicBezTo>
                    <a:cubicBezTo>
                      <a:pt x="170" y="315"/>
                      <a:pt x="179" y="308"/>
                      <a:pt x="181" y="296"/>
                    </a:cubicBezTo>
                    <a:cubicBezTo>
                      <a:pt x="181" y="296"/>
                      <a:pt x="191" y="219"/>
                      <a:pt x="192" y="216"/>
                    </a:cubicBezTo>
                    <a:cubicBezTo>
                      <a:pt x="195" y="204"/>
                      <a:pt x="190" y="200"/>
                      <a:pt x="188" y="197"/>
                    </a:cubicBezTo>
                    <a:cubicBezTo>
                      <a:pt x="186" y="192"/>
                      <a:pt x="149" y="150"/>
                      <a:pt x="148" y="149"/>
                    </a:cubicBezTo>
                    <a:cubicBezTo>
                      <a:pt x="155" y="91"/>
                      <a:pt x="178" y="52"/>
                      <a:pt x="178" y="44"/>
                    </a:cubicBezTo>
                    <a:cubicBezTo>
                      <a:pt x="176" y="25"/>
                      <a:pt x="171" y="19"/>
                      <a:pt x="171" y="19"/>
                    </a:cubicBezTo>
                    <a:cubicBezTo>
                      <a:pt x="170" y="22"/>
                      <a:pt x="170" y="22"/>
                      <a:pt x="170" y="22"/>
                    </a:cubicBezTo>
                    <a:cubicBezTo>
                      <a:pt x="170" y="47"/>
                      <a:pt x="162" y="66"/>
                      <a:pt x="162" y="66"/>
                    </a:cubicBezTo>
                    <a:cubicBezTo>
                      <a:pt x="162" y="66"/>
                      <a:pt x="164" y="36"/>
                      <a:pt x="163" y="27"/>
                    </a:cubicBezTo>
                    <a:cubicBezTo>
                      <a:pt x="164" y="24"/>
                      <a:pt x="166" y="21"/>
                      <a:pt x="166" y="21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3" y="14"/>
                      <a:pt x="161" y="13"/>
                      <a:pt x="159" y="12"/>
                    </a:cubicBezTo>
                    <a:cubicBezTo>
                      <a:pt x="156" y="14"/>
                      <a:pt x="153" y="17"/>
                      <a:pt x="153" y="17"/>
                    </a:cubicBezTo>
                    <a:cubicBezTo>
                      <a:pt x="153" y="17"/>
                      <a:pt x="154" y="22"/>
                      <a:pt x="156" y="26"/>
                    </a:cubicBezTo>
                    <a:cubicBezTo>
                      <a:pt x="156" y="27"/>
                      <a:pt x="153" y="40"/>
                      <a:pt x="149" y="55"/>
                    </a:cubicBezTo>
                    <a:cubicBezTo>
                      <a:pt x="150" y="14"/>
                      <a:pt x="142" y="3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4" y="0"/>
                      <a:pt x="123" y="0"/>
                      <a:pt x="122" y="0"/>
                    </a:cubicBezTo>
                    <a:cubicBezTo>
                      <a:pt x="111" y="0"/>
                      <a:pt x="90" y="3"/>
                      <a:pt x="63" y="6"/>
                    </a:cubicBezTo>
                    <a:cubicBezTo>
                      <a:pt x="62" y="6"/>
                      <a:pt x="7" y="47"/>
                      <a:pt x="7" y="48"/>
                    </a:cubicBezTo>
                    <a:cubicBezTo>
                      <a:pt x="0" y="54"/>
                      <a:pt x="0" y="64"/>
                      <a:pt x="5" y="71"/>
                    </a:cubicBezTo>
                    <a:cubicBezTo>
                      <a:pt x="11" y="77"/>
                      <a:pt x="22" y="78"/>
                      <a:pt x="28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2635DB76-BAFC-4881-B4B8-9B7C1FC993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39" y="2913"/>
                <a:ext cx="379" cy="376"/>
              </a:xfrm>
              <a:custGeom>
                <a:avLst/>
                <a:gdLst>
                  <a:gd name="T0" fmla="*/ 236 w 278"/>
                  <a:gd name="T1" fmla="*/ 79 h 277"/>
                  <a:gd name="T2" fmla="*/ 255 w 278"/>
                  <a:gd name="T3" fmla="*/ 61 h 277"/>
                  <a:gd name="T4" fmla="*/ 225 w 278"/>
                  <a:gd name="T5" fmla="*/ 28 h 277"/>
                  <a:gd name="T6" fmla="*/ 205 w 278"/>
                  <a:gd name="T7" fmla="*/ 46 h 277"/>
                  <a:gd name="T8" fmla="*/ 166 w 278"/>
                  <a:gd name="T9" fmla="*/ 28 h 277"/>
                  <a:gd name="T10" fmla="*/ 167 w 278"/>
                  <a:gd name="T11" fmla="*/ 1 h 277"/>
                  <a:gd name="T12" fmla="*/ 122 w 278"/>
                  <a:gd name="T13" fmla="*/ 0 h 277"/>
                  <a:gd name="T14" fmla="*/ 121 w 278"/>
                  <a:gd name="T15" fmla="*/ 26 h 277"/>
                  <a:gd name="T16" fmla="*/ 80 w 278"/>
                  <a:gd name="T17" fmla="*/ 41 h 277"/>
                  <a:gd name="T18" fmla="*/ 62 w 278"/>
                  <a:gd name="T19" fmla="*/ 22 h 277"/>
                  <a:gd name="T20" fmla="*/ 29 w 278"/>
                  <a:gd name="T21" fmla="*/ 52 h 277"/>
                  <a:gd name="T22" fmla="*/ 47 w 278"/>
                  <a:gd name="T23" fmla="*/ 72 h 277"/>
                  <a:gd name="T24" fmla="*/ 28 w 278"/>
                  <a:gd name="T25" fmla="*/ 112 h 277"/>
                  <a:gd name="T26" fmla="*/ 2 w 278"/>
                  <a:gd name="T27" fmla="*/ 111 h 277"/>
                  <a:gd name="T28" fmla="*/ 0 w 278"/>
                  <a:gd name="T29" fmla="*/ 156 h 277"/>
                  <a:gd name="T30" fmla="*/ 26 w 278"/>
                  <a:gd name="T31" fmla="*/ 157 h 277"/>
                  <a:gd name="T32" fmla="*/ 42 w 278"/>
                  <a:gd name="T33" fmla="*/ 198 h 277"/>
                  <a:gd name="T34" fmla="*/ 22 w 278"/>
                  <a:gd name="T35" fmla="*/ 216 h 277"/>
                  <a:gd name="T36" fmla="*/ 53 w 278"/>
                  <a:gd name="T37" fmla="*/ 249 h 277"/>
                  <a:gd name="T38" fmla="*/ 72 w 278"/>
                  <a:gd name="T39" fmla="*/ 231 h 277"/>
                  <a:gd name="T40" fmla="*/ 112 w 278"/>
                  <a:gd name="T41" fmla="*/ 250 h 277"/>
                  <a:gd name="T42" fmla="*/ 111 w 278"/>
                  <a:gd name="T43" fmla="*/ 275 h 277"/>
                  <a:gd name="T44" fmla="*/ 156 w 278"/>
                  <a:gd name="T45" fmla="*/ 277 h 277"/>
                  <a:gd name="T46" fmla="*/ 157 w 278"/>
                  <a:gd name="T47" fmla="*/ 251 h 277"/>
                  <a:gd name="T48" fmla="*/ 199 w 278"/>
                  <a:gd name="T49" fmla="*/ 236 h 277"/>
                  <a:gd name="T50" fmla="*/ 216 w 278"/>
                  <a:gd name="T51" fmla="*/ 255 h 277"/>
                  <a:gd name="T52" fmla="*/ 249 w 278"/>
                  <a:gd name="T53" fmla="*/ 224 h 277"/>
                  <a:gd name="T54" fmla="*/ 232 w 278"/>
                  <a:gd name="T55" fmla="*/ 205 h 277"/>
                  <a:gd name="T56" fmla="*/ 250 w 278"/>
                  <a:gd name="T57" fmla="*/ 165 h 277"/>
                  <a:gd name="T58" fmla="*/ 276 w 278"/>
                  <a:gd name="T59" fmla="*/ 166 h 277"/>
                  <a:gd name="T60" fmla="*/ 278 w 278"/>
                  <a:gd name="T61" fmla="*/ 121 h 277"/>
                  <a:gd name="T62" fmla="*/ 252 w 278"/>
                  <a:gd name="T63" fmla="*/ 120 h 277"/>
                  <a:gd name="T64" fmla="*/ 236 w 278"/>
                  <a:gd name="T65" fmla="*/ 79 h 277"/>
                  <a:gd name="T66" fmla="*/ 189 w 278"/>
                  <a:gd name="T67" fmla="*/ 193 h 277"/>
                  <a:gd name="T68" fmla="*/ 136 w 278"/>
                  <a:gd name="T69" fmla="*/ 212 h 277"/>
                  <a:gd name="T70" fmla="*/ 85 w 278"/>
                  <a:gd name="T71" fmla="*/ 189 h 277"/>
                  <a:gd name="T72" fmla="*/ 65 w 278"/>
                  <a:gd name="T73" fmla="*/ 136 h 277"/>
                  <a:gd name="T74" fmla="*/ 89 w 278"/>
                  <a:gd name="T75" fmla="*/ 85 h 277"/>
                  <a:gd name="T76" fmla="*/ 142 w 278"/>
                  <a:gd name="T77" fmla="*/ 65 h 277"/>
                  <a:gd name="T78" fmla="*/ 193 w 278"/>
                  <a:gd name="T79" fmla="*/ 89 h 277"/>
                  <a:gd name="T80" fmla="*/ 212 w 278"/>
                  <a:gd name="T81" fmla="*/ 142 h 277"/>
                  <a:gd name="T82" fmla="*/ 189 w 278"/>
                  <a:gd name="T83" fmla="*/ 19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8" h="277">
                    <a:moveTo>
                      <a:pt x="236" y="79"/>
                    </a:moveTo>
                    <a:cubicBezTo>
                      <a:pt x="255" y="61"/>
                      <a:pt x="255" y="61"/>
                      <a:pt x="255" y="61"/>
                    </a:cubicBezTo>
                    <a:cubicBezTo>
                      <a:pt x="225" y="28"/>
                      <a:pt x="225" y="28"/>
                      <a:pt x="225" y="28"/>
                    </a:cubicBezTo>
                    <a:cubicBezTo>
                      <a:pt x="205" y="46"/>
                      <a:pt x="205" y="46"/>
                      <a:pt x="205" y="46"/>
                    </a:cubicBezTo>
                    <a:cubicBezTo>
                      <a:pt x="194" y="38"/>
                      <a:pt x="180" y="31"/>
                      <a:pt x="166" y="28"/>
                    </a:cubicBezTo>
                    <a:cubicBezTo>
                      <a:pt x="167" y="1"/>
                      <a:pt x="167" y="1"/>
                      <a:pt x="167" y="1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1" y="26"/>
                      <a:pt x="121" y="26"/>
                      <a:pt x="121" y="26"/>
                    </a:cubicBezTo>
                    <a:cubicBezTo>
                      <a:pt x="106" y="29"/>
                      <a:pt x="92" y="34"/>
                      <a:pt x="80" y="41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38" y="84"/>
                      <a:pt x="32" y="97"/>
                      <a:pt x="28" y="112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26" y="157"/>
                      <a:pt x="26" y="157"/>
                      <a:pt x="26" y="157"/>
                    </a:cubicBezTo>
                    <a:cubicBezTo>
                      <a:pt x="29" y="172"/>
                      <a:pt x="34" y="186"/>
                      <a:pt x="42" y="198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53" y="249"/>
                      <a:pt x="53" y="249"/>
                      <a:pt x="53" y="249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84" y="240"/>
                      <a:pt x="98" y="246"/>
                      <a:pt x="112" y="250"/>
                    </a:cubicBezTo>
                    <a:cubicBezTo>
                      <a:pt x="111" y="275"/>
                      <a:pt x="111" y="275"/>
                      <a:pt x="111" y="275"/>
                    </a:cubicBezTo>
                    <a:cubicBezTo>
                      <a:pt x="156" y="277"/>
                      <a:pt x="156" y="277"/>
                      <a:pt x="156" y="277"/>
                    </a:cubicBezTo>
                    <a:cubicBezTo>
                      <a:pt x="157" y="251"/>
                      <a:pt x="157" y="251"/>
                      <a:pt x="157" y="251"/>
                    </a:cubicBezTo>
                    <a:cubicBezTo>
                      <a:pt x="172" y="249"/>
                      <a:pt x="186" y="244"/>
                      <a:pt x="199" y="236"/>
                    </a:cubicBezTo>
                    <a:cubicBezTo>
                      <a:pt x="216" y="255"/>
                      <a:pt x="216" y="255"/>
                      <a:pt x="216" y="255"/>
                    </a:cubicBezTo>
                    <a:cubicBezTo>
                      <a:pt x="249" y="224"/>
                      <a:pt x="249" y="224"/>
                      <a:pt x="249" y="224"/>
                    </a:cubicBezTo>
                    <a:cubicBezTo>
                      <a:pt x="232" y="205"/>
                      <a:pt x="232" y="205"/>
                      <a:pt x="232" y="205"/>
                    </a:cubicBezTo>
                    <a:cubicBezTo>
                      <a:pt x="240" y="193"/>
                      <a:pt x="247" y="180"/>
                      <a:pt x="250" y="165"/>
                    </a:cubicBezTo>
                    <a:cubicBezTo>
                      <a:pt x="276" y="166"/>
                      <a:pt x="276" y="166"/>
                      <a:pt x="276" y="166"/>
                    </a:cubicBezTo>
                    <a:cubicBezTo>
                      <a:pt x="278" y="121"/>
                      <a:pt x="278" y="121"/>
                      <a:pt x="278" y="121"/>
                    </a:cubicBezTo>
                    <a:cubicBezTo>
                      <a:pt x="252" y="120"/>
                      <a:pt x="252" y="120"/>
                      <a:pt x="252" y="120"/>
                    </a:cubicBezTo>
                    <a:cubicBezTo>
                      <a:pt x="249" y="105"/>
                      <a:pt x="244" y="91"/>
                      <a:pt x="236" y="79"/>
                    </a:cubicBezTo>
                    <a:close/>
                    <a:moveTo>
                      <a:pt x="189" y="193"/>
                    </a:moveTo>
                    <a:cubicBezTo>
                      <a:pt x="175" y="206"/>
                      <a:pt x="157" y="213"/>
                      <a:pt x="136" y="212"/>
                    </a:cubicBezTo>
                    <a:cubicBezTo>
                      <a:pt x="116" y="212"/>
                      <a:pt x="98" y="203"/>
                      <a:pt x="85" y="189"/>
                    </a:cubicBezTo>
                    <a:cubicBezTo>
                      <a:pt x="72" y="175"/>
                      <a:pt x="65" y="156"/>
                      <a:pt x="65" y="136"/>
                    </a:cubicBezTo>
                    <a:cubicBezTo>
                      <a:pt x="66" y="116"/>
                      <a:pt x="75" y="98"/>
                      <a:pt x="89" y="85"/>
                    </a:cubicBezTo>
                    <a:cubicBezTo>
                      <a:pt x="103" y="72"/>
                      <a:pt x="121" y="65"/>
                      <a:pt x="142" y="65"/>
                    </a:cubicBezTo>
                    <a:cubicBezTo>
                      <a:pt x="162" y="66"/>
                      <a:pt x="180" y="75"/>
                      <a:pt x="193" y="89"/>
                    </a:cubicBezTo>
                    <a:cubicBezTo>
                      <a:pt x="206" y="103"/>
                      <a:pt x="213" y="121"/>
                      <a:pt x="212" y="142"/>
                    </a:cubicBezTo>
                    <a:cubicBezTo>
                      <a:pt x="212" y="162"/>
                      <a:pt x="203" y="180"/>
                      <a:pt x="189" y="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9C4652C-0AA6-48E9-8CC1-B98A797A4B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6" y="3062"/>
                <a:ext cx="231" cy="229"/>
              </a:xfrm>
              <a:custGeom>
                <a:avLst/>
                <a:gdLst>
                  <a:gd name="T0" fmla="*/ 170 w 170"/>
                  <a:gd name="T1" fmla="*/ 91 h 169"/>
                  <a:gd name="T2" fmla="*/ 167 w 170"/>
                  <a:gd name="T3" fmla="*/ 64 h 169"/>
                  <a:gd name="T4" fmla="*/ 151 w 170"/>
                  <a:gd name="T5" fmla="*/ 65 h 169"/>
                  <a:gd name="T6" fmla="*/ 139 w 170"/>
                  <a:gd name="T7" fmla="*/ 41 h 169"/>
                  <a:gd name="T8" fmla="*/ 149 w 170"/>
                  <a:gd name="T9" fmla="*/ 29 h 169"/>
                  <a:gd name="T10" fmla="*/ 128 w 170"/>
                  <a:gd name="T11" fmla="*/ 11 h 169"/>
                  <a:gd name="T12" fmla="*/ 118 w 170"/>
                  <a:gd name="T13" fmla="*/ 24 h 169"/>
                  <a:gd name="T14" fmla="*/ 93 w 170"/>
                  <a:gd name="T15" fmla="*/ 16 h 169"/>
                  <a:gd name="T16" fmla="*/ 91 w 170"/>
                  <a:gd name="T17" fmla="*/ 0 h 169"/>
                  <a:gd name="T18" fmla="*/ 64 w 170"/>
                  <a:gd name="T19" fmla="*/ 2 h 169"/>
                  <a:gd name="T20" fmla="*/ 65 w 170"/>
                  <a:gd name="T21" fmla="*/ 18 h 169"/>
                  <a:gd name="T22" fmla="*/ 42 w 170"/>
                  <a:gd name="T23" fmla="*/ 30 h 169"/>
                  <a:gd name="T24" fmla="*/ 29 w 170"/>
                  <a:gd name="T25" fmla="*/ 20 h 169"/>
                  <a:gd name="T26" fmla="*/ 12 w 170"/>
                  <a:gd name="T27" fmla="*/ 41 h 169"/>
                  <a:gd name="T28" fmla="*/ 24 w 170"/>
                  <a:gd name="T29" fmla="*/ 51 h 169"/>
                  <a:gd name="T30" fmla="*/ 16 w 170"/>
                  <a:gd name="T31" fmla="*/ 77 h 169"/>
                  <a:gd name="T32" fmla="*/ 0 w 170"/>
                  <a:gd name="T33" fmla="*/ 78 h 169"/>
                  <a:gd name="T34" fmla="*/ 2 w 170"/>
                  <a:gd name="T35" fmla="*/ 105 h 169"/>
                  <a:gd name="T36" fmla="*/ 18 w 170"/>
                  <a:gd name="T37" fmla="*/ 104 h 169"/>
                  <a:gd name="T38" fmla="*/ 30 w 170"/>
                  <a:gd name="T39" fmla="*/ 128 h 169"/>
                  <a:gd name="T40" fmla="*/ 20 w 170"/>
                  <a:gd name="T41" fmla="*/ 140 h 169"/>
                  <a:gd name="T42" fmla="*/ 41 w 170"/>
                  <a:gd name="T43" fmla="*/ 158 h 169"/>
                  <a:gd name="T44" fmla="*/ 51 w 170"/>
                  <a:gd name="T45" fmla="*/ 146 h 169"/>
                  <a:gd name="T46" fmla="*/ 77 w 170"/>
                  <a:gd name="T47" fmla="*/ 154 h 169"/>
                  <a:gd name="T48" fmla="*/ 78 w 170"/>
                  <a:gd name="T49" fmla="*/ 169 h 169"/>
                  <a:gd name="T50" fmla="*/ 106 w 170"/>
                  <a:gd name="T51" fmla="*/ 167 h 169"/>
                  <a:gd name="T52" fmla="*/ 104 w 170"/>
                  <a:gd name="T53" fmla="*/ 152 h 169"/>
                  <a:gd name="T54" fmla="*/ 128 w 170"/>
                  <a:gd name="T55" fmla="*/ 139 h 169"/>
                  <a:gd name="T56" fmla="*/ 140 w 170"/>
                  <a:gd name="T57" fmla="*/ 149 h 169"/>
                  <a:gd name="T58" fmla="*/ 158 w 170"/>
                  <a:gd name="T59" fmla="*/ 128 h 169"/>
                  <a:gd name="T60" fmla="*/ 146 w 170"/>
                  <a:gd name="T61" fmla="*/ 118 h 169"/>
                  <a:gd name="T62" fmla="*/ 154 w 170"/>
                  <a:gd name="T63" fmla="*/ 92 h 169"/>
                  <a:gd name="T64" fmla="*/ 170 w 170"/>
                  <a:gd name="T65" fmla="*/ 91 h 169"/>
                  <a:gd name="T66" fmla="*/ 119 w 170"/>
                  <a:gd name="T67" fmla="*/ 114 h 169"/>
                  <a:gd name="T68" fmla="*/ 89 w 170"/>
                  <a:gd name="T69" fmla="*/ 129 h 169"/>
                  <a:gd name="T70" fmla="*/ 56 w 170"/>
                  <a:gd name="T71" fmla="*/ 119 h 169"/>
                  <a:gd name="T72" fmla="*/ 40 w 170"/>
                  <a:gd name="T73" fmla="*/ 89 h 169"/>
                  <a:gd name="T74" fmla="*/ 50 w 170"/>
                  <a:gd name="T75" fmla="*/ 56 h 169"/>
                  <a:gd name="T76" fmla="*/ 81 w 170"/>
                  <a:gd name="T77" fmla="*/ 40 h 169"/>
                  <a:gd name="T78" fmla="*/ 114 w 170"/>
                  <a:gd name="T79" fmla="*/ 51 h 169"/>
                  <a:gd name="T80" fmla="*/ 129 w 170"/>
                  <a:gd name="T81" fmla="*/ 81 h 169"/>
                  <a:gd name="T82" fmla="*/ 119 w 170"/>
                  <a:gd name="T83" fmla="*/ 11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0" h="169">
                    <a:moveTo>
                      <a:pt x="170" y="91"/>
                    </a:moveTo>
                    <a:cubicBezTo>
                      <a:pt x="167" y="64"/>
                      <a:pt x="167" y="64"/>
                      <a:pt x="167" y="64"/>
                    </a:cubicBezTo>
                    <a:cubicBezTo>
                      <a:pt x="151" y="65"/>
                      <a:pt x="151" y="65"/>
                      <a:pt x="151" y="65"/>
                    </a:cubicBezTo>
                    <a:cubicBezTo>
                      <a:pt x="149" y="56"/>
                      <a:pt x="145" y="48"/>
                      <a:pt x="139" y="41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0" y="20"/>
                      <a:pt x="102" y="17"/>
                      <a:pt x="93" y="16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56" y="21"/>
                      <a:pt x="49" y="25"/>
                      <a:pt x="42" y="3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0" y="59"/>
                      <a:pt x="17" y="68"/>
                      <a:pt x="16" y="77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20" y="113"/>
                      <a:pt x="25" y="121"/>
                      <a:pt x="30" y="128"/>
                    </a:cubicBezTo>
                    <a:cubicBezTo>
                      <a:pt x="20" y="140"/>
                      <a:pt x="20" y="140"/>
                      <a:pt x="20" y="140"/>
                    </a:cubicBezTo>
                    <a:cubicBezTo>
                      <a:pt x="41" y="158"/>
                      <a:pt x="41" y="158"/>
                      <a:pt x="41" y="158"/>
                    </a:cubicBezTo>
                    <a:cubicBezTo>
                      <a:pt x="51" y="146"/>
                      <a:pt x="51" y="146"/>
                      <a:pt x="51" y="146"/>
                    </a:cubicBezTo>
                    <a:cubicBezTo>
                      <a:pt x="59" y="150"/>
                      <a:pt x="68" y="153"/>
                      <a:pt x="77" y="154"/>
                    </a:cubicBezTo>
                    <a:cubicBezTo>
                      <a:pt x="78" y="169"/>
                      <a:pt x="78" y="169"/>
                      <a:pt x="78" y="169"/>
                    </a:cubicBezTo>
                    <a:cubicBezTo>
                      <a:pt x="106" y="167"/>
                      <a:pt x="106" y="167"/>
                      <a:pt x="106" y="167"/>
                    </a:cubicBezTo>
                    <a:cubicBezTo>
                      <a:pt x="104" y="152"/>
                      <a:pt x="104" y="152"/>
                      <a:pt x="104" y="152"/>
                    </a:cubicBezTo>
                    <a:cubicBezTo>
                      <a:pt x="113" y="149"/>
                      <a:pt x="121" y="145"/>
                      <a:pt x="128" y="139"/>
                    </a:cubicBezTo>
                    <a:cubicBezTo>
                      <a:pt x="140" y="149"/>
                      <a:pt x="140" y="149"/>
                      <a:pt x="140" y="149"/>
                    </a:cubicBezTo>
                    <a:cubicBezTo>
                      <a:pt x="158" y="128"/>
                      <a:pt x="158" y="128"/>
                      <a:pt x="158" y="128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50" y="110"/>
                      <a:pt x="153" y="102"/>
                      <a:pt x="154" y="92"/>
                    </a:cubicBezTo>
                    <a:lnTo>
                      <a:pt x="170" y="91"/>
                    </a:lnTo>
                    <a:close/>
                    <a:moveTo>
                      <a:pt x="119" y="114"/>
                    </a:moveTo>
                    <a:cubicBezTo>
                      <a:pt x="112" y="122"/>
                      <a:pt x="101" y="128"/>
                      <a:pt x="89" y="129"/>
                    </a:cubicBezTo>
                    <a:cubicBezTo>
                      <a:pt x="76" y="130"/>
                      <a:pt x="65" y="126"/>
                      <a:pt x="56" y="119"/>
                    </a:cubicBezTo>
                    <a:cubicBezTo>
                      <a:pt x="47" y="112"/>
                      <a:pt x="41" y="101"/>
                      <a:pt x="40" y="89"/>
                    </a:cubicBezTo>
                    <a:cubicBezTo>
                      <a:pt x="39" y="76"/>
                      <a:pt x="43" y="65"/>
                      <a:pt x="50" y="56"/>
                    </a:cubicBezTo>
                    <a:cubicBezTo>
                      <a:pt x="58" y="47"/>
                      <a:pt x="69" y="41"/>
                      <a:pt x="81" y="40"/>
                    </a:cubicBezTo>
                    <a:cubicBezTo>
                      <a:pt x="93" y="39"/>
                      <a:pt x="105" y="43"/>
                      <a:pt x="114" y="51"/>
                    </a:cubicBezTo>
                    <a:cubicBezTo>
                      <a:pt x="122" y="58"/>
                      <a:pt x="128" y="69"/>
                      <a:pt x="129" y="81"/>
                    </a:cubicBezTo>
                    <a:cubicBezTo>
                      <a:pt x="130" y="93"/>
                      <a:pt x="126" y="105"/>
                      <a:pt x="119" y="11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12">
                <a:extLst>
                  <a:ext uri="{FF2B5EF4-FFF2-40B4-BE49-F238E27FC236}">
                    <a16:creationId xmlns:a16="http://schemas.microsoft.com/office/drawing/2014/main" id="{7CFA1098-36E3-4749-8705-0D629F057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02" y="2683"/>
                <a:ext cx="232" cy="232"/>
              </a:xfrm>
              <a:custGeom>
                <a:avLst/>
                <a:gdLst>
                  <a:gd name="T0" fmla="*/ 154 w 170"/>
                  <a:gd name="T1" fmla="*/ 78 h 171"/>
                  <a:gd name="T2" fmla="*/ 146 w 170"/>
                  <a:gd name="T3" fmla="*/ 52 h 171"/>
                  <a:gd name="T4" fmla="*/ 159 w 170"/>
                  <a:gd name="T5" fmla="*/ 42 h 171"/>
                  <a:gd name="T6" fmla="*/ 141 w 170"/>
                  <a:gd name="T7" fmla="*/ 21 h 171"/>
                  <a:gd name="T8" fmla="*/ 129 w 170"/>
                  <a:gd name="T9" fmla="*/ 31 h 171"/>
                  <a:gd name="T10" fmla="*/ 105 w 170"/>
                  <a:gd name="T11" fmla="*/ 19 h 171"/>
                  <a:gd name="T12" fmla="*/ 106 w 170"/>
                  <a:gd name="T13" fmla="*/ 3 h 171"/>
                  <a:gd name="T14" fmla="*/ 79 w 170"/>
                  <a:gd name="T15" fmla="*/ 0 h 171"/>
                  <a:gd name="T16" fmla="*/ 77 w 170"/>
                  <a:gd name="T17" fmla="*/ 16 h 171"/>
                  <a:gd name="T18" fmla="*/ 52 w 170"/>
                  <a:gd name="T19" fmla="*/ 24 h 171"/>
                  <a:gd name="T20" fmla="*/ 42 w 170"/>
                  <a:gd name="T21" fmla="*/ 12 h 171"/>
                  <a:gd name="T22" fmla="*/ 20 w 170"/>
                  <a:gd name="T23" fmla="*/ 29 h 171"/>
                  <a:gd name="T24" fmla="*/ 31 w 170"/>
                  <a:gd name="T25" fmla="*/ 42 h 171"/>
                  <a:gd name="T26" fmla="*/ 18 w 170"/>
                  <a:gd name="T27" fmla="*/ 65 h 171"/>
                  <a:gd name="T28" fmla="*/ 2 w 170"/>
                  <a:gd name="T29" fmla="*/ 64 h 171"/>
                  <a:gd name="T30" fmla="*/ 0 w 170"/>
                  <a:gd name="T31" fmla="*/ 91 h 171"/>
                  <a:gd name="T32" fmla="*/ 16 w 170"/>
                  <a:gd name="T33" fmla="*/ 93 h 171"/>
                  <a:gd name="T34" fmla="*/ 23 w 170"/>
                  <a:gd name="T35" fmla="*/ 118 h 171"/>
                  <a:gd name="T36" fmla="*/ 11 w 170"/>
                  <a:gd name="T37" fmla="*/ 129 h 171"/>
                  <a:gd name="T38" fmla="*/ 29 w 170"/>
                  <a:gd name="T39" fmla="*/ 150 h 171"/>
                  <a:gd name="T40" fmla="*/ 41 w 170"/>
                  <a:gd name="T41" fmla="*/ 140 h 171"/>
                  <a:gd name="T42" fmla="*/ 65 w 170"/>
                  <a:gd name="T43" fmla="*/ 152 h 171"/>
                  <a:gd name="T44" fmla="*/ 63 w 170"/>
                  <a:gd name="T45" fmla="*/ 168 h 171"/>
                  <a:gd name="T46" fmla="*/ 91 w 170"/>
                  <a:gd name="T47" fmla="*/ 171 h 171"/>
                  <a:gd name="T48" fmla="*/ 92 w 170"/>
                  <a:gd name="T49" fmla="*/ 155 h 171"/>
                  <a:gd name="T50" fmla="*/ 118 w 170"/>
                  <a:gd name="T51" fmla="*/ 147 h 171"/>
                  <a:gd name="T52" fmla="*/ 128 w 170"/>
                  <a:gd name="T53" fmla="*/ 159 h 171"/>
                  <a:gd name="T54" fmla="*/ 149 w 170"/>
                  <a:gd name="T55" fmla="*/ 142 h 171"/>
                  <a:gd name="T56" fmla="*/ 139 w 170"/>
                  <a:gd name="T57" fmla="*/ 130 h 171"/>
                  <a:gd name="T58" fmla="*/ 152 w 170"/>
                  <a:gd name="T59" fmla="*/ 106 h 171"/>
                  <a:gd name="T60" fmla="*/ 167 w 170"/>
                  <a:gd name="T61" fmla="*/ 107 h 171"/>
                  <a:gd name="T62" fmla="*/ 170 w 170"/>
                  <a:gd name="T63" fmla="*/ 80 h 171"/>
                  <a:gd name="T64" fmla="*/ 154 w 170"/>
                  <a:gd name="T65" fmla="*/ 78 h 171"/>
                  <a:gd name="T66" fmla="*/ 130 w 170"/>
                  <a:gd name="T67" fmla="*/ 90 h 171"/>
                  <a:gd name="T68" fmla="*/ 114 w 170"/>
                  <a:gd name="T69" fmla="*/ 120 h 171"/>
                  <a:gd name="T70" fmla="*/ 81 w 170"/>
                  <a:gd name="T71" fmla="*/ 130 h 171"/>
                  <a:gd name="T72" fmla="*/ 50 w 170"/>
                  <a:gd name="T73" fmla="*/ 114 h 171"/>
                  <a:gd name="T74" fmla="*/ 40 w 170"/>
                  <a:gd name="T75" fmla="*/ 82 h 171"/>
                  <a:gd name="T76" fmla="*/ 56 w 170"/>
                  <a:gd name="T77" fmla="*/ 51 h 171"/>
                  <a:gd name="T78" fmla="*/ 89 w 170"/>
                  <a:gd name="T79" fmla="*/ 41 h 171"/>
                  <a:gd name="T80" fmla="*/ 120 w 170"/>
                  <a:gd name="T81" fmla="*/ 57 h 171"/>
                  <a:gd name="T82" fmla="*/ 130 w 170"/>
                  <a:gd name="T83" fmla="*/ 9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0" h="171">
                    <a:moveTo>
                      <a:pt x="154" y="78"/>
                    </a:moveTo>
                    <a:cubicBezTo>
                      <a:pt x="153" y="69"/>
                      <a:pt x="151" y="61"/>
                      <a:pt x="146" y="52"/>
                    </a:cubicBezTo>
                    <a:cubicBezTo>
                      <a:pt x="159" y="42"/>
                      <a:pt x="159" y="42"/>
                      <a:pt x="159" y="42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1" y="26"/>
                      <a:pt x="113" y="21"/>
                      <a:pt x="105" y="19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69" y="17"/>
                      <a:pt x="60" y="20"/>
                      <a:pt x="52" y="24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5" y="49"/>
                      <a:pt x="21" y="57"/>
                      <a:pt x="18" y="65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7" y="102"/>
                      <a:pt x="19" y="110"/>
                      <a:pt x="23" y="118"/>
                    </a:cubicBezTo>
                    <a:cubicBezTo>
                      <a:pt x="11" y="129"/>
                      <a:pt x="11" y="129"/>
                      <a:pt x="11" y="129"/>
                    </a:cubicBezTo>
                    <a:cubicBezTo>
                      <a:pt x="29" y="150"/>
                      <a:pt x="29" y="150"/>
                      <a:pt x="29" y="150"/>
                    </a:cubicBezTo>
                    <a:cubicBezTo>
                      <a:pt x="41" y="140"/>
                      <a:pt x="41" y="140"/>
                      <a:pt x="41" y="140"/>
                    </a:cubicBezTo>
                    <a:cubicBezTo>
                      <a:pt x="48" y="146"/>
                      <a:pt x="56" y="150"/>
                      <a:pt x="65" y="152"/>
                    </a:cubicBezTo>
                    <a:cubicBezTo>
                      <a:pt x="63" y="168"/>
                      <a:pt x="63" y="168"/>
                      <a:pt x="63" y="168"/>
                    </a:cubicBezTo>
                    <a:cubicBezTo>
                      <a:pt x="91" y="171"/>
                      <a:pt x="91" y="171"/>
                      <a:pt x="91" y="171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101" y="154"/>
                      <a:pt x="110" y="151"/>
                      <a:pt x="118" y="147"/>
                    </a:cubicBezTo>
                    <a:cubicBezTo>
                      <a:pt x="128" y="159"/>
                      <a:pt x="128" y="159"/>
                      <a:pt x="128" y="159"/>
                    </a:cubicBezTo>
                    <a:cubicBezTo>
                      <a:pt x="149" y="142"/>
                      <a:pt x="149" y="142"/>
                      <a:pt x="149" y="142"/>
                    </a:cubicBezTo>
                    <a:cubicBezTo>
                      <a:pt x="139" y="130"/>
                      <a:pt x="139" y="130"/>
                      <a:pt x="139" y="130"/>
                    </a:cubicBezTo>
                    <a:cubicBezTo>
                      <a:pt x="145" y="122"/>
                      <a:pt x="149" y="114"/>
                      <a:pt x="152" y="106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70" y="80"/>
                      <a:pt x="170" y="80"/>
                      <a:pt x="170" y="80"/>
                    </a:cubicBezTo>
                    <a:lnTo>
                      <a:pt x="154" y="78"/>
                    </a:lnTo>
                    <a:close/>
                    <a:moveTo>
                      <a:pt x="130" y="90"/>
                    </a:moveTo>
                    <a:cubicBezTo>
                      <a:pt x="129" y="101"/>
                      <a:pt x="123" y="112"/>
                      <a:pt x="114" y="120"/>
                    </a:cubicBezTo>
                    <a:cubicBezTo>
                      <a:pt x="104" y="128"/>
                      <a:pt x="92" y="131"/>
                      <a:pt x="81" y="130"/>
                    </a:cubicBezTo>
                    <a:cubicBezTo>
                      <a:pt x="69" y="129"/>
                      <a:pt x="58" y="124"/>
                      <a:pt x="50" y="114"/>
                    </a:cubicBezTo>
                    <a:cubicBezTo>
                      <a:pt x="42" y="105"/>
                      <a:pt x="39" y="93"/>
                      <a:pt x="40" y="82"/>
                    </a:cubicBezTo>
                    <a:cubicBezTo>
                      <a:pt x="41" y="70"/>
                      <a:pt x="47" y="59"/>
                      <a:pt x="56" y="51"/>
                    </a:cubicBezTo>
                    <a:cubicBezTo>
                      <a:pt x="66" y="43"/>
                      <a:pt x="78" y="40"/>
                      <a:pt x="89" y="41"/>
                    </a:cubicBezTo>
                    <a:cubicBezTo>
                      <a:pt x="101" y="42"/>
                      <a:pt x="112" y="47"/>
                      <a:pt x="120" y="57"/>
                    </a:cubicBezTo>
                    <a:cubicBezTo>
                      <a:pt x="128" y="67"/>
                      <a:pt x="131" y="78"/>
                      <a:pt x="130" y="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989FA6CA-F913-4C15-BF3B-952559BAF108}"/>
              </a:ext>
            </a:extLst>
          </p:cNvPr>
          <p:cNvGrpSpPr/>
          <p:nvPr/>
        </p:nvGrpSpPr>
        <p:grpSpPr>
          <a:xfrm>
            <a:off x="9745929" y="4001561"/>
            <a:ext cx="2120721" cy="642695"/>
            <a:chOff x="729205" y="5514263"/>
            <a:chExt cx="6880065" cy="435126"/>
          </a:xfrm>
        </p:grpSpPr>
        <p:sp>
          <p:nvSpPr>
            <p:cNvPr id="94" name="矩形: 圆角 93">
              <a:extLst>
                <a:ext uri="{FF2B5EF4-FFF2-40B4-BE49-F238E27FC236}">
                  <a16:creationId xmlns:a16="http://schemas.microsoft.com/office/drawing/2014/main" id="{84BC237A-5662-42D7-9680-78B69EB2C87E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文本占位符 13">
              <a:extLst>
                <a:ext uri="{FF2B5EF4-FFF2-40B4-BE49-F238E27FC236}">
                  <a16:creationId xmlns:a16="http://schemas.microsoft.com/office/drawing/2014/main" id="{70D60AEA-AD4D-4357-82F9-9F6E7FF116F2}"/>
                </a:ext>
              </a:extLst>
            </p:cNvPr>
            <p:cNvSpPr txBox="1"/>
            <p:nvPr/>
          </p:nvSpPr>
          <p:spPr>
            <a:xfrm>
              <a:off x="2130279" y="5514263"/>
              <a:ext cx="5478991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6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品质有保障</a:t>
              </a:r>
            </a:p>
          </p:txBody>
        </p:sp>
      </p:grpSp>
      <p:sp>
        <p:nvSpPr>
          <p:cNvPr id="96" name="TextBox 6">
            <a:extLst>
              <a:ext uri="{FF2B5EF4-FFF2-40B4-BE49-F238E27FC236}">
                <a16:creationId xmlns:a16="http://schemas.microsoft.com/office/drawing/2014/main" id="{3BBBE9F5-9747-4A52-BF97-FEBA17BC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7836" y="5067808"/>
            <a:ext cx="2028465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任何事有讲究，不马虎。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zh-CN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2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就是去除马虎，保障品质</a:t>
            </a: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14FC138B-A24A-4E24-AFD5-D2A0DFFA7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920" y="4580923"/>
            <a:ext cx="2241632" cy="178828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9768C0CC-5C87-4ECB-A496-B11221854301}"/>
              </a:ext>
            </a:extLst>
          </p:cNvPr>
          <p:cNvGrpSpPr/>
          <p:nvPr/>
        </p:nvGrpSpPr>
        <p:grpSpPr>
          <a:xfrm>
            <a:off x="9899395" y="2565839"/>
            <a:ext cx="1469985" cy="1469985"/>
            <a:chOff x="9722733" y="2430684"/>
            <a:chExt cx="1469985" cy="1469985"/>
          </a:xfrm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84B99E1A-D1E4-497A-9925-6C5BE546149C}"/>
                </a:ext>
              </a:extLst>
            </p:cNvPr>
            <p:cNvSpPr/>
            <p:nvPr/>
          </p:nvSpPr>
          <p:spPr>
            <a:xfrm>
              <a:off x="9722733" y="2430684"/>
              <a:ext cx="1469985" cy="1469985"/>
            </a:xfrm>
            <a:prstGeom prst="ellipse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800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6" name="Group 15">
              <a:extLst>
                <a:ext uri="{FF2B5EF4-FFF2-40B4-BE49-F238E27FC236}">
                  <a16:creationId xmlns:a16="http://schemas.microsoft.com/office/drawing/2014/main" id="{954CA420-5538-4A76-86BE-6EDB064ACA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208870" y="2656468"/>
              <a:ext cx="763930" cy="801729"/>
              <a:chOff x="3456" y="1757"/>
              <a:chExt cx="768" cy="806"/>
            </a:xfrm>
          </p:grpSpPr>
          <p:sp>
            <p:nvSpPr>
              <p:cNvPr id="47" name="AutoShape 14">
                <a:extLst>
                  <a:ext uri="{FF2B5EF4-FFF2-40B4-BE49-F238E27FC236}">
                    <a16:creationId xmlns:a16="http://schemas.microsoft.com/office/drawing/2014/main" id="{FE8D7908-B17B-420C-B2CC-A987B8E6BCA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456" y="1757"/>
                <a:ext cx="768" cy="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1E55FF78-6CC2-4AB4-A356-5AAE09FA2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1758"/>
                <a:ext cx="245" cy="209"/>
              </a:xfrm>
              <a:custGeom>
                <a:avLst/>
                <a:gdLst>
                  <a:gd name="T0" fmla="*/ 74 w 180"/>
                  <a:gd name="T1" fmla="*/ 0 h 154"/>
                  <a:gd name="T2" fmla="*/ 0 w 180"/>
                  <a:gd name="T3" fmla="*/ 71 h 154"/>
                  <a:gd name="T4" fmla="*/ 97 w 180"/>
                  <a:gd name="T5" fmla="*/ 154 h 154"/>
                  <a:gd name="T6" fmla="*/ 180 w 180"/>
                  <a:gd name="T7" fmla="*/ 80 h 154"/>
                  <a:gd name="T8" fmla="*/ 74 w 180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54">
                    <a:moveTo>
                      <a:pt x="74" y="0"/>
                    </a:moveTo>
                    <a:cubicBezTo>
                      <a:pt x="74" y="0"/>
                      <a:pt x="32" y="41"/>
                      <a:pt x="0" y="71"/>
                    </a:cubicBezTo>
                    <a:cubicBezTo>
                      <a:pt x="97" y="154"/>
                      <a:pt x="97" y="154"/>
                      <a:pt x="97" y="154"/>
                    </a:cubicBezTo>
                    <a:cubicBezTo>
                      <a:pt x="135" y="125"/>
                      <a:pt x="180" y="80"/>
                      <a:pt x="180" y="80"/>
                    </a:cubicBezTo>
                    <a:lnTo>
                      <a:pt x="7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0AC08E7A-CDB4-4CAE-8555-8BF88C0BD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2099"/>
                <a:ext cx="248" cy="258"/>
              </a:xfrm>
              <a:custGeom>
                <a:avLst/>
                <a:gdLst>
                  <a:gd name="T0" fmla="*/ 91 w 182"/>
                  <a:gd name="T1" fmla="*/ 8 h 190"/>
                  <a:gd name="T2" fmla="*/ 0 w 182"/>
                  <a:gd name="T3" fmla="*/ 37 h 190"/>
                  <a:gd name="T4" fmla="*/ 2 w 182"/>
                  <a:gd name="T5" fmla="*/ 51 h 190"/>
                  <a:gd name="T6" fmla="*/ 12 w 182"/>
                  <a:gd name="T7" fmla="*/ 86 h 190"/>
                  <a:gd name="T8" fmla="*/ 14 w 182"/>
                  <a:gd name="T9" fmla="*/ 87 h 190"/>
                  <a:gd name="T10" fmla="*/ 23 w 182"/>
                  <a:gd name="T11" fmla="*/ 78 h 190"/>
                  <a:gd name="T12" fmla="*/ 28 w 182"/>
                  <a:gd name="T13" fmla="*/ 75 h 190"/>
                  <a:gd name="T14" fmla="*/ 48 w 182"/>
                  <a:gd name="T15" fmla="*/ 77 h 190"/>
                  <a:gd name="T16" fmla="*/ 64 w 182"/>
                  <a:gd name="T17" fmla="*/ 108 h 190"/>
                  <a:gd name="T18" fmla="*/ 50 w 182"/>
                  <a:gd name="T19" fmla="*/ 128 h 190"/>
                  <a:gd name="T20" fmla="*/ 50 w 182"/>
                  <a:gd name="T21" fmla="*/ 128 h 190"/>
                  <a:gd name="T22" fmla="*/ 33 w 182"/>
                  <a:gd name="T23" fmla="*/ 130 h 190"/>
                  <a:gd name="T24" fmla="*/ 29 w 182"/>
                  <a:gd name="T25" fmla="*/ 130 h 190"/>
                  <a:gd name="T26" fmla="*/ 39 w 182"/>
                  <a:gd name="T27" fmla="*/ 156 h 190"/>
                  <a:gd name="T28" fmla="*/ 46 w 182"/>
                  <a:gd name="T29" fmla="*/ 172 h 190"/>
                  <a:gd name="T30" fmla="*/ 83 w 182"/>
                  <a:gd name="T31" fmla="*/ 156 h 190"/>
                  <a:gd name="T32" fmla="*/ 93 w 182"/>
                  <a:gd name="T33" fmla="*/ 154 h 190"/>
                  <a:gd name="T34" fmla="*/ 95 w 182"/>
                  <a:gd name="T35" fmla="*/ 153 h 190"/>
                  <a:gd name="T36" fmla="*/ 97 w 182"/>
                  <a:gd name="T37" fmla="*/ 154 h 190"/>
                  <a:gd name="T38" fmla="*/ 102 w 182"/>
                  <a:gd name="T39" fmla="*/ 158 h 190"/>
                  <a:gd name="T40" fmla="*/ 102 w 182"/>
                  <a:gd name="T41" fmla="*/ 158 h 190"/>
                  <a:gd name="T42" fmla="*/ 101 w 182"/>
                  <a:gd name="T43" fmla="*/ 167 h 190"/>
                  <a:gd name="T44" fmla="*/ 102 w 182"/>
                  <a:gd name="T45" fmla="*/ 181 h 190"/>
                  <a:gd name="T46" fmla="*/ 111 w 182"/>
                  <a:gd name="T47" fmla="*/ 189 h 190"/>
                  <a:gd name="T48" fmla="*/ 137 w 182"/>
                  <a:gd name="T49" fmla="*/ 178 h 190"/>
                  <a:gd name="T50" fmla="*/ 136 w 182"/>
                  <a:gd name="T51" fmla="*/ 162 h 190"/>
                  <a:gd name="T52" fmla="*/ 129 w 182"/>
                  <a:gd name="T53" fmla="*/ 154 h 190"/>
                  <a:gd name="T54" fmla="*/ 126 w 182"/>
                  <a:gd name="T55" fmla="*/ 151 h 190"/>
                  <a:gd name="T56" fmla="*/ 125 w 182"/>
                  <a:gd name="T57" fmla="*/ 147 h 190"/>
                  <a:gd name="T58" fmla="*/ 130 w 182"/>
                  <a:gd name="T59" fmla="*/ 139 h 190"/>
                  <a:gd name="T60" fmla="*/ 169 w 182"/>
                  <a:gd name="T61" fmla="*/ 127 h 190"/>
                  <a:gd name="T62" fmla="*/ 152 w 182"/>
                  <a:gd name="T63" fmla="*/ 4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" h="190">
                    <a:moveTo>
                      <a:pt x="129" y="67"/>
                    </a:moveTo>
                    <a:cubicBezTo>
                      <a:pt x="100" y="97"/>
                      <a:pt x="58" y="50"/>
                      <a:pt x="91" y="8"/>
                    </a:cubicBezTo>
                    <a:cubicBezTo>
                      <a:pt x="93" y="5"/>
                      <a:pt x="95" y="3"/>
                      <a:pt x="98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8"/>
                      <a:pt x="0" y="38"/>
                    </a:cubicBezTo>
                    <a:cubicBezTo>
                      <a:pt x="1" y="41"/>
                      <a:pt x="1" y="46"/>
                      <a:pt x="2" y="51"/>
                    </a:cubicBezTo>
                    <a:cubicBezTo>
                      <a:pt x="4" y="60"/>
                      <a:pt x="7" y="72"/>
                      <a:pt x="10" y="80"/>
                    </a:cubicBezTo>
                    <a:cubicBezTo>
                      <a:pt x="11" y="82"/>
                      <a:pt x="12" y="84"/>
                      <a:pt x="12" y="86"/>
                    </a:cubicBezTo>
                    <a:cubicBezTo>
                      <a:pt x="13" y="86"/>
                      <a:pt x="13" y="87"/>
                      <a:pt x="14" y="87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4" y="87"/>
                      <a:pt x="14" y="86"/>
                      <a:pt x="15" y="85"/>
                    </a:cubicBezTo>
                    <a:cubicBezTo>
                      <a:pt x="16" y="83"/>
                      <a:pt x="19" y="81"/>
                      <a:pt x="23" y="78"/>
                    </a:cubicBezTo>
                    <a:cubicBezTo>
                      <a:pt x="24" y="77"/>
                      <a:pt x="26" y="76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35" y="73"/>
                      <a:pt x="42" y="73"/>
                      <a:pt x="48" y="77"/>
                    </a:cubicBezTo>
                    <a:cubicBezTo>
                      <a:pt x="54" y="80"/>
                      <a:pt x="59" y="85"/>
                      <a:pt x="61" y="92"/>
                    </a:cubicBezTo>
                    <a:cubicBezTo>
                      <a:pt x="63" y="97"/>
                      <a:pt x="64" y="103"/>
                      <a:pt x="64" y="108"/>
                    </a:cubicBezTo>
                    <a:cubicBezTo>
                      <a:pt x="64" y="113"/>
                      <a:pt x="63" y="118"/>
                      <a:pt x="59" y="122"/>
                    </a:cubicBezTo>
                    <a:cubicBezTo>
                      <a:pt x="57" y="125"/>
                      <a:pt x="54" y="127"/>
                      <a:pt x="50" y="128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48" y="129"/>
                      <a:pt x="46" y="129"/>
                      <a:pt x="44" y="130"/>
                    </a:cubicBezTo>
                    <a:cubicBezTo>
                      <a:pt x="40" y="130"/>
                      <a:pt x="36" y="130"/>
                      <a:pt x="33" y="130"/>
                    </a:cubicBezTo>
                    <a:cubicBezTo>
                      <a:pt x="31" y="129"/>
                      <a:pt x="30" y="129"/>
                      <a:pt x="29" y="129"/>
                    </a:cubicBezTo>
                    <a:cubicBezTo>
                      <a:pt x="29" y="129"/>
                      <a:pt x="29" y="129"/>
                      <a:pt x="29" y="130"/>
                    </a:cubicBezTo>
                    <a:cubicBezTo>
                      <a:pt x="30" y="133"/>
                      <a:pt x="31" y="137"/>
                      <a:pt x="33" y="141"/>
                    </a:cubicBezTo>
                    <a:cubicBezTo>
                      <a:pt x="35" y="146"/>
                      <a:pt x="37" y="151"/>
                      <a:pt x="39" y="156"/>
                    </a:cubicBezTo>
                    <a:cubicBezTo>
                      <a:pt x="39" y="158"/>
                      <a:pt x="40" y="159"/>
                      <a:pt x="41" y="161"/>
                    </a:cubicBezTo>
                    <a:cubicBezTo>
                      <a:pt x="43" y="165"/>
                      <a:pt x="45" y="169"/>
                      <a:pt x="46" y="172"/>
                    </a:cubicBezTo>
                    <a:cubicBezTo>
                      <a:pt x="55" y="168"/>
                      <a:pt x="68" y="162"/>
                      <a:pt x="78" y="158"/>
                    </a:cubicBezTo>
                    <a:cubicBezTo>
                      <a:pt x="80" y="157"/>
                      <a:pt x="81" y="157"/>
                      <a:pt x="83" y="156"/>
                    </a:cubicBezTo>
                    <a:cubicBezTo>
                      <a:pt x="84" y="156"/>
                      <a:pt x="86" y="155"/>
                      <a:pt x="87" y="155"/>
                    </a:cubicBezTo>
                    <a:cubicBezTo>
                      <a:pt x="89" y="154"/>
                      <a:pt x="91" y="154"/>
                      <a:pt x="93" y="154"/>
                    </a:cubicBezTo>
                    <a:cubicBezTo>
                      <a:pt x="94" y="153"/>
                      <a:pt x="94" y="153"/>
                      <a:pt x="95" y="153"/>
                    </a:cubicBezTo>
                    <a:cubicBezTo>
                      <a:pt x="95" y="153"/>
                      <a:pt x="95" y="153"/>
                      <a:pt x="95" y="153"/>
                    </a:cubicBezTo>
                    <a:cubicBezTo>
                      <a:pt x="95" y="153"/>
                      <a:pt x="95" y="153"/>
                      <a:pt x="96" y="153"/>
                    </a:cubicBezTo>
                    <a:cubicBezTo>
                      <a:pt x="96" y="153"/>
                      <a:pt x="97" y="153"/>
                      <a:pt x="97" y="154"/>
                    </a:cubicBezTo>
                    <a:cubicBezTo>
                      <a:pt x="98" y="154"/>
                      <a:pt x="99" y="154"/>
                      <a:pt x="100" y="155"/>
                    </a:cubicBezTo>
                    <a:cubicBezTo>
                      <a:pt x="101" y="156"/>
                      <a:pt x="101" y="157"/>
                      <a:pt x="102" y="158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2" y="158"/>
                      <a:pt x="102" y="158"/>
                      <a:pt x="102" y="158"/>
                    </a:cubicBezTo>
                    <a:cubicBezTo>
                      <a:pt x="103" y="160"/>
                      <a:pt x="102" y="162"/>
                      <a:pt x="102" y="163"/>
                    </a:cubicBezTo>
                    <a:cubicBezTo>
                      <a:pt x="102" y="165"/>
                      <a:pt x="102" y="166"/>
                      <a:pt x="101" y="167"/>
                    </a:cubicBezTo>
                    <a:cubicBezTo>
                      <a:pt x="101" y="170"/>
                      <a:pt x="100" y="173"/>
                      <a:pt x="101" y="177"/>
                    </a:cubicBezTo>
                    <a:cubicBezTo>
                      <a:pt x="101" y="178"/>
                      <a:pt x="102" y="179"/>
                      <a:pt x="102" y="181"/>
                    </a:cubicBezTo>
                    <a:cubicBezTo>
                      <a:pt x="103" y="183"/>
                      <a:pt x="104" y="185"/>
                      <a:pt x="106" y="186"/>
                    </a:cubicBezTo>
                    <a:cubicBezTo>
                      <a:pt x="107" y="187"/>
                      <a:pt x="109" y="188"/>
                      <a:pt x="111" y="189"/>
                    </a:cubicBezTo>
                    <a:cubicBezTo>
                      <a:pt x="115" y="190"/>
                      <a:pt x="121" y="189"/>
                      <a:pt x="126" y="187"/>
                    </a:cubicBezTo>
                    <a:cubicBezTo>
                      <a:pt x="131" y="185"/>
                      <a:pt x="135" y="181"/>
                      <a:pt x="137" y="178"/>
                    </a:cubicBezTo>
                    <a:cubicBezTo>
                      <a:pt x="139" y="174"/>
                      <a:pt x="140" y="169"/>
                      <a:pt x="138" y="165"/>
                    </a:cubicBezTo>
                    <a:cubicBezTo>
                      <a:pt x="138" y="164"/>
                      <a:pt x="137" y="163"/>
                      <a:pt x="136" y="162"/>
                    </a:cubicBezTo>
                    <a:cubicBezTo>
                      <a:pt x="135" y="160"/>
                      <a:pt x="134" y="158"/>
                      <a:pt x="132" y="157"/>
                    </a:cubicBezTo>
                    <a:cubicBezTo>
                      <a:pt x="131" y="156"/>
                      <a:pt x="130" y="156"/>
                      <a:pt x="129" y="154"/>
                    </a:cubicBezTo>
                    <a:cubicBezTo>
                      <a:pt x="128" y="153"/>
                      <a:pt x="126" y="152"/>
                      <a:pt x="126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5" y="149"/>
                      <a:pt x="125" y="148"/>
                      <a:pt x="125" y="147"/>
                    </a:cubicBezTo>
                    <a:cubicBezTo>
                      <a:pt x="125" y="145"/>
                      <a:pt x="126" y="143"/>
                      <a:pt x="127" y="142"/>
                    </a:cubicBezTo>
                    <a:cubicBezTo>
                      <a:pt x="128" y="141"/>
                      <a:pt x="129" y="140"/>
                      <a:pt x="130" y="139"/>
                    </a:cubicBezTo>
                    <a:cubicBezTo>
                      <a:pt x="132" y="138"/>
                      <a:pt x="135" y="137"/>
                      <a:pt x="138" y="135"/>
                    </a:cubicBezTo>
                    <a:cubicBezTo>
                      <a:pt x="147" y="132"/>
                      <a:pt x="159" y="129"/>
                      <a:pt x="169" y="127"/>
                    </a:cubicBezTo>
                    <a:cubicBezTo>
                      <a:pt x="174" y="126"/>
                      <a:pt x="179" y="126"/>
                      <a:pt x="182" y="125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46" y="49"/>
                      <a:pt x="139" y="56"/>
                      <a:pt x="129" y="6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DD39DBDD-CEDE-4B2B-8B8B-E0F9F6568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1870"/>
                <a:ext cx="374" cy="325"/>
              </a:xfrm>
              <a:custGeom>
                <a:avLst/>
                <a:gdLst>
                  <a:gd name="T0" fmla="*/ 178 w 275"/>
                  <a:gd name="T1" fmla="*/ 20 h 240"/>
                  <a:gd name="T2" fmla="*/ 63 w 275"/>
                  <a:gd name="T3" fmla="*/ 53 h 240"/>
                  <a:gd name="T4" fmla="*/ 3 w 275"/>
                  <a:gd name="T5" fmla="*/ 128 h 240"/>
                  <a:gd name="T6" fmla="*/ 3 w 275"/>
                  <a:gd name="T7" fmla="*/ 190 h 240"/>
                  <a:gd name="T8" fmla="*/ 49 w 275"/>
                  <a:gd name="T9" fmla="*/ 174 h 240"/>
                  <a:gd name="T10" fmla="*/ 52 w 275"/>
                  <a:gd name="T11" fmla="*/ 147 h 240"/>
                  <a:gd name="T12" fmla="*/ 86 w 275"/>
                  <a:gd name="T13" fmla="*/ 110 h 240"/>
                  <a:gd name="T14" fmla="*/ 118 w 275"/>
                  <a:gd name="T15" fmla="*/ 112 h 240"/>
                  <a:gd name="T16" fmla="*/ 124 w 275"/>
                  <a:gd name="T17" fmla="*/ 143 h 240"/>
                  <a:gd name="T18" fmla="*/ 84 w 275"/>
                  <a:gd name="T19" fmla="*/ 181 h 240"/>
                  <a:gd name="T20" fmla="*/ 100 w 275"/>
                  <a:gd name="T21" fmla="*/ 235 h 240"/>
                  <a:gd name="T22" fmla="*/ 187 w 275"/>
                  <a:gd name="T23" fmla="*/ 164 h 240"/>
                  <a:gd name="T24" fmla="*/ 251 w 275"/>
                  <a:gd name="T25" fmla="*/ 94 h 240"/>
                  <a:gd name="T26" fmla="*/ 275 w 275"/>
                  <a:gd name="T27" fmla="*/ 62 h 240"/>
                  <a:gd name="T28" fmla="*/ 204 w 275"/>
                  <a:gd name="T29" fmla="*/ 0 h 240"/>
                  <a:gd name="T30" fmla="*/ 178 w 275"/>
                  <a:gd name="T31" fmla="*/ 2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" h="240">
                    <a:moveTo>
                      <a:pt x="178" y="20"/>
                    </a:moveTo>
                    <a:cubicBezTo>
                      <a:pt x="131" y="35"/>
                      <a:pt x="106" y="39"/>
                      <a:pt x="63" y="53"/>
                    </a:cubicBezTo>
                    <a:cubicBezTo>
                      <a:pt x="56" y="53"/>
                      <a:pt x="3" y="128"/>
                      <a:pt x="3" y="128"/>
                    </a:cubicBezTo>
                    <a:cubicBezTo>
                      <a:pt x="3" y="128"/>
                      <a:pt x="0" y="147"/>
                      <a:pt x="3" y="190"/>
                    </a:cubicBezTo>
                    <a:cubicBezTo>
                      <a:pt x="3" y="194"/>
                      <a:pt x="49" y="174"/>
                      <a:pt x="49" y="174"/>
                    </a:cubicBezTo>
                    <a:cubicBezTo>
                      <a:pt x="51" y="153"/>
                      <a:pt x="52" y="147"/>
                      <a:pt x="52" y="147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98" y="115"/>
                      <a:pt x="125" y="121"/>
                      <a:pt x="118" y="112"/>
                    </a:cubicBezTo>
                    <a:cubicBezTo>
                      <a:pt x="127" y="122"/>
                      <a:pt x="127" y="133"/>
                      <a:pt x="124" y="143"/>
                    </a:cubicBezTo>
                    <a:cubicBezTo>
                      <a:pt x="116" y="152"/>
                      <a:pt x="98" y="169"/>
                      <a:pt x="84" y="181"/>
                    </a:cubicBezTo>
                    <a:cubicBezTo>
                      <a:pt x="67" y="195"/>
                      <a:pt x="68" y="240"/>
                      <a:pt x="100" y="235"/>
                    </a:cubicBezTo>
                    <a:cubicBezTo>
                      <a:pt x="116" y="218"/>
                      <a:pt x="147" y="185"/>
                      <a:pt x="187" y="164"/>
                    </a:cubicBezTo>
                    <a:cubicBezTo>
                      <a:pt x="211" y="151"/>
                      <a:pt x="232" y="131"/>
                      <a:pt x="251" y="94"/>
                    </a:cubicBezTo>
                    <a:cubicBezTo>
                      <a:pt x="254" y="89"/>
                      <a:pt x="271" y="69"/>
                      <a:pt x="275" y="62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191" y="11"/>
                      <a:pt x="181" y="19"/>
                      <a:pt x="17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FFCD25BC-11C7-42FD-971C-0D8B6ED4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2364"/>
                <a:ext cx="251" cy="198"/>
              </a:xfrm>
              <a:custGeom>
                <a:avLst/>
                <a:gdLst>
                  <a:gd name="T0" fmla="*/ 170 w 184"/>
                  <a:gd name="T1" fmla="*/ 3 h 146"/>
                  <a:gd name="T2" fmla="*/ 140 w 184"/>
                  <a:gd name="T3" fmla="*/ 0 h 146"/>
                  <a:gd name="T4" fmla="*/ 134 w 184"/>
                  <a:gd name="T5" fmla="*/ 0 h 146"/>
                  <a:gd name="T6" fmla="*/ 132 w 184"/>
                  <a:gd name="T7" fmla="*/ 1 h 146"/>
                  <a:gd name="T8" fmla="*/ 132 w 184"/>
                  <a:gd name="T9" fmla="*/ 1 h 146"/>
                  <a:gd name="T10" fmla="*/ 133 w 184"/>
                  <a:gd name="T11" fmla="*/ 3 h 146"/>
                  <a:gd name="T12" fmla="*/ 137 w 184"/>
                  <a:gd name="T13" fmla="*/ 13 h 146"/>
                  <a:gd name="T14" fmla="*/ 138 w 184"/>
                  <a:gd name="T15" fmla="*/ 18 h 146"/>
                  <a:gd name="T16" fmla="*/ 138 w 184"/>
                  <a:gd name="T17" fmla="*/ 18 h 146"/>
                  <a:gd name="T18" fmla="*/ 138 w 184"/>
                  <a:gd name="T19" fmla="*/ 18 h 146"/>
                  <a:gd name="T20" fmla="*/ 130 w 184"/>
                  <a:gd name="T21" fmla="*/ 36 h 146"/>
                  <a:gd name="T22" fmla="*/ 111 w 184"/>
                  <a:gd name="T23" fmla="*/ 44 h 146"/>
                  <a:gd name="T24" fmla="*/ 95 w 184"/>
                  <a:gd name="T25" fmla="*/ 41 h 146"/>
                  <a:gd name="T26" fmla="*/ 84 w 184"/>
                  <a:gd name="T27" fmla="*/ 31 h 146"/>
                  <a:gd name="T28" fmla="*/ 81 w 184"/>
                  <a:gd name="T29" fmla="*/ 23 h 146"/>
                  <a:gd name="T30" fmla="*/ 81 w 184"/>
                  <a:gd name="T31" fmla="*/ 21 h 146"/>
                  <a:gd name="T32" fmla="*/ 81 w 184"/>
                  <a:gd name="T33" fmla="*/ 15 h 146"/>
                  <a:gd name="T34" fmla="*/ 85 w 184"/>
                  <a:gd name="T35" fmla="*/ 4 h 146"/>
                  <a:gd name="T36" fmla="*/ 88 w 184"/>
                  <a:gd name="T37" fmla="*/ 1 h 146"/>
                  <a:gd name="T38" fmla="*/ 87 w 184"/>
                  <a:gd name="T39" fmla="*/ 1 h 146"/>
                  <a:gd name="T40" fmla="*/ 79 w 184"/>
                  <a:gd name="T41" fmla="*/ 0 h 146"/>
                  <a:gd name="T42" fmla="*/ 77 w 184"/>
                  <a:gd name="T43" fmla="*/ 0 h 146"/>
                  <a:gd name="T44" fmla="*/ 53 w 184"/>
                  <a:gd name="T45" fmla="*/ 1 h 146"/>
                  <a:gd name="T46" fmla="*/ 41 w 184"/>
                  <a:gd name="T47" fmla="*/ 2 h 146"/>
                  <a:gd name="T48" fmla="*/ 43 w 184"/>
                  <a:gd name="T49" fmla="*/ 21 h 146"/>
                  <a:gd name="T50" fmla="*/ 43 w 184"/>
                  <a:gd name="T51" fmla="*/ 39 h 146"/>
                  <a:gd name="T52" fmla="*/ 43 w 184"/>
                  <a:gd name="T53" fmla="*/ 47 h 146"/>
                  <a:gd name="T54" fmla="*/ 42 w 184"/>
                  <a:gd name="T55" fmla="*/ 53 h 146"/>
                  <a:gd name="T56" fmla="*/ 41 w 184"/>
                  <a:gd name="T57" fmla="*/ 56 h 146"/>
                  <a:gd name="T58" fmla="*/ 38 w 184"/>
                  <a:gd name="T59" fmla="*/ 59 h 146"/>
                  <a:gd name="T60" fmla="*/ 35 w 184"/>
                  <a:gd name="T61" fmla="*/ 59 h 146"/>
                  <a:gd name="T62" fmla="*/ 35 w 184"/>
                  <a:gd name="T63" fmla="*/ 59 h 146"/>
                  <a:gd name="T64" fmla="*/ 35 w 184"/>
                  <a:gd name="T65" fmla="*/ 59 h 146"/>
                  <a:gd name="T66" fmla="*/ 30 w 184"/>
                  <a:gd name="T67" fmla="*/ 58 h 146"/>
                  <a:gd name="T68" fmla="*/ 26 w 184"/>
                  <a:gd name="T69" fmla="*/ 56 h 146"/>
                  <a:gd name="T70" fmla="*/ 18 w 184"/>
                  <a:gd name="T71" fmla="*/ 52 h 146"/>
                  <a:gd name="T72" fmla="*/ 14 w 184"/>
                  <a:gd name="T73" fmla="*/ 52 h 146"/>
                  <a:gd name="T74" fmla="*/ 7 w 184"/>
                  <a:gd name="T75" fmla="*/ 53 h 146"/>
                  <a:gd name="T76" fmla="*/ 3 w 184"/>
                  <a:gd name="T77" fmla="*/ 57 h 146"/>
                  <a:gd name="T78" fmla="*/ 0 w 184"/>
                  <a:gd name="T79" fmla="*/ 72 h 146"/>
                  <a:gd name="T80" fmla="*/ 5 w 184"/>
                  <a:gd name="T81" fmla="*/ 86 h 146"/>
                  <a:gd name="T82" fmla="*/ 16 w 184"/>
                  <a:gd name="T83" fmla="*/ 91 h 146"/>
                  <a:gd name="T84" fmla="*/ 20 w 184"/>
                  <a:gd name="T85" fmla="*/ 90 h 146"/>
                  <a:gd name="T86" fmla="*/ 25 w 184"/>
                  <a:gd name="T87" fmla="*/ 88 h 146"/>
                  <a:gd name="T88" fmla="*/ 29 w 184"/>
                  <a:gd name="T89" fmla="*/ 86 h 146"/>
                  <a:gd name="T90" fmla="*/ 34 w 184"/>
                  <a:gd name="T91" fmla="*/ 84 h 146"/>
                  <a:gd name="T92" fmla="*/ 34 w 184"/>
                  <a:gd name="T93" fmla="*/ 84 h 146"/>
                  <a:gd name="T94" fmla="*/ 34 w 184"/>
                  <a:gd name="T95" fmla="*/ 84 h 146"/>
                  <a:gd name="T96" fmla="*/ 38 w 184"/>
                  <a:gd name="T97" fmla="*/ 85 h 146"/>
                  <a:gd name="T98" fmla="*/ 41 w 184"/>
                  <a:gd name="T99" fmla="*/ 88 h 146"/>
                  <a:gd name="T100" fmla="*/ 43 w 184"/>
                  <a:gd name="T101" fmla="*/ 92 h 146"/>
                  <a:gd name="T102" fmla="*/ 44 w 184"/>
                  <a:gd name="T103" fmla="*/ 101 h 146"/>
                  <a:gd name="T104" fmla="*/ 41 w 184"/>
                  <a:gd name="T105" fmla="*/ 133 h 146"/>
                  <a:gd name="T106" fmla="*/ 38 w 184"/>
                  <a:gd name="T107" fmla="*/ 146 h 146"/>
                  <a:gd name="T108" fmla="*/ 171 w 184"/>
                  <a:gd name="T109" fmla="*/ 146 h 146"/>
                  <a:gd name="T110" fmla="*/ 184 w 184"/>
                  <a:gd name="T111" fmla="*/ 133 h 146"/>
                  <a:gd name="T112" fmla="*/ 184 w 184"/>
                  <a:gd name="T113" fmla="*/ 5 h 146"/>
                  <a:gd name="T114" fmla="*/ 183 w 184"/>
                  <a:gd name="T115" fmla="*/ 5 h 146"/>
                  <a:gd name="T116" fmla="*/ 170 w 184"/>
                  <a:gd name="T117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4" h="146">
                    <a:moveTo>
                      <a:pt x="170" y="3"/>
                    </a:moveTo>
                    <a:cubicBezTo>
                      <a:pt x="160" y="1"/>
                      <a:pt x="148" y="0"/>
                      <a:pt x="140" y="0"/>
                    </a:cubicBezTo>
                    <a:cubicBezTo>
                      <a:pt x="137" y="0"/>
                      <a:pt x="135" y="0"/>
                      <a:pt x="134" y="0"/>
                    </a:cubicBezTo>
                    <a:cubicBezTo>
                      <a:pt x="133" y="0"/>
                      <a:pt x="132" y="0"/>
                      <a:pt x="132" y="1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1"/>
                      <a:pt x="133" y="2"/>
                      <a:pt x="133" y="3"/>
                    </a:cubicBezTo>
                    <a:cubicBezTo>
                      <a:pt x="135" y="5"/>
                      <a:pt x="136" y="8"/>
                      <a:pt x="137" y="13"/>
                    </a:cubicBezTo>
                    <a:cubicBezTo>
                      <a:pt x="138" y="15"/>
                      <a:pt x="138" y="17"/>
                      <a:pt x="138" y="18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8" y="26"/>
                      <a:pt x="135" y="32"/>
                      <a:pt x="130" y="36"/>
                    </a:cubicBezTo>
                    <a:cubicBezTo>
                      <a:pt x="125" y="41"/>
                      <a:pt x="118" y="44"/>
                      <a:pt x="111" y="44"/>
                    </a:cubicBezTo>
                    <a:cubicBezTo>
                      <a:pt x="105" y="44"/>
                      <a:pt x="100" y="43"/>
                      <a:pt x="95" y="41"/>
                    </a:cubicBezTo>
                    <a:cubicBezTo>
                      <a:pt x="90" y="39"/>
                      <a:pt x="86" y="36"/>
                      <a:pt x="84" y="31"/>
                    </a:cubicBezTo>
                    <a:cubicBezTo>
                      <a:pt x="82" y="29"/>
                      <a:pt x="81" y="26"/>
                      <a:pt x="81" y="23"/>
                    </a:cubicBezTo>
                    <a:cubicBezTo>
                      <a:pt x="81" y="22"/>
                      <a:pt x="81" y="21"/>
                      <a:pt x="81" y="21"/>
                    </a:cubicBezTo>
                    <a:cubicBezTo>
                      <a:pt x="81" y="19"/>
                      <a:pt x="81" y="17"/>
                      <a:pt x="81" y="15"/>
                    </a:cubicBezTo>
                    <a:cubicBezTo>
                      <a:pt x="82" y="10"/>
                      <a:pt x="84" y="7"/>
                      <a:pt x="85" y="4"/>
                    </a:cubicBezTo>
                    <a:cubicBezTo>
                      <a:pt x="86" y="3"/>
                      <a:pt x="87" y="2"/>
                      <a:pt x="88" y="1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5" y="0"/>
                      <a:pt x="82" y="0"/>
                      <a:pt x="79" y="0"/>
                    </a:cubicBezTo>
                    <a:cubicBezTo>
                      <a:pt x="78" y="0"/>
                      <a:pt x="78" y="0"/>
                      <a:pt x="77" y="0"/>
                    </a:cubicBezTo>
                    <a:cubicBezTo>
                      <a:pt x="69" y="0"/>
                      <a:pt x="60" y="0"/>
                      <a:pt x="53" y="1"/>
                    </a:cubicBezTo>
                    <a:cubicBezTo>
                      <a:pt x="48" y="1"/>
                      <a:pt x="44" y="2"/>
                      <a:pt x="41" y="2"/>
                    </a:cubicBezTo>
                    <a:cubicBezTo>
                      <a:pt x="42" y="7"/>
                      <a:pt x="42" y="14"/>
                      <a:pt x="43" y="21"/>
                    </a:cubicBezTo>
                    <a:cubicBezTo>
                      <a:pt x="43" y="27"/>
                      <a:pt x="43" y="33"/>
                      <a:pt x="43" y="39"/>
                    </a:cubicBezTo>
                    <a:cubicBezTo>
                      <a:pt x="43" y="42"/>
                      <a:pt x="43" y="44"/>
                      <a:pt x="43" y="47"/>
                    </a:cubicBezTo>
                    <a:cubicBezTo>
                      <a:pt x="43" y="49"/>
                      <a:pt x="43" y="51"/>
                      <a:pt x="42" y="53"/>
                    </a:cubicBezTo>
                    <a:cubicBezTo>
                      <a:pt x="42" y="54"/>
                      <a:pt x="42" y="55"/>
                      <a:pt x="41" y="56"/>
                    </a:cubicBezTo>
                    <a:cubicBezTo>
                      <a:pt x="40" y="57"/>
                      <a:pt x="40" y="58"/>
                      <a:pt x="38" y="59"/>
                    </a:cubicBezTo>
                    <a:cubicBezTo>
                      <a:pt x="37" y="59"/>
                      <a:pt x="36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3" y="59"/>
                      <a:pt x="31" y="58"/>
                      <a:pt x="30" y="58"/>
                    </a:cubicBezTo>
                    <a:cubicBezTo>
                      <a:pt x="29" y="57"/>
                      <a:pt x="28" y="56"/>
                      <a:pt x="26" y="56"/>
                    </a:cubicBezTo>
                    <a:cubicBezTo>
                      <a:pt x="24" y="54"/>
                      <a:pt x="22" y="53"/>
                      <a:pt x="18" y="52"/>
                    </a:cubicBezTo>
                    <a:cubicBezTo>
                      <a:pt x="16" y="52"/>
                      <a:pt x="15" y="52"/>
                      <a:pt x="14" y="52"/>
                    </a:cubicBezTo>
                    <a:cubicBezTo>
                      <a:pt x="11" y="52"/>
                      <a:pt x="9" y="52"/>
                      <a:pt x="7" y="53"/>
                    </a:cubicBezTo>
                    <a:cubicBezTo>
                      <a:pt x="6" y="54"/>
                      <a:pt x="4" y="55"/>
                      <a:pt x="3" y="57"/>
                    </a:cubicBezTo>
                    <a:cubicBezTo>
                      <a:pt x="1" y="61"/>
                      <a:pt x="0" y="66"/>
                      <a:pt x="0" y="72"/>
                    </a:cubicBezTo>
                    <a:cubicBezTo>
                      <a:pt x="0" y="78"/>
                      <a:pt x="2" y="82"/>
                      <a:pt x="5" y="86"/>
                    </a:cubicBezTo>
                    <a:cubicBezTo>
                      <a:pt x="8" y="89"/>
                      <a:pt x="11" y="91"/>
                      <a:pt x="16" y="91"/>
                    </a:cubicBezTo>
                    <a:cubicBezTo>
                      <a:pt x="17" y="91"/>
                      <a:pt x="18" y="91"/>
                      <a:pt x="20" y="90"/>
                    </a:cubicBezTo>
                    <a:cubicBezTo>
                      <a:pt x="22" y="90"/>
                      <a:pt x="24" y="89"/>
                      <a:pt x="25" y="88"/>
                    </a:cubicBezTo>
                    <a:cubicBezTo>
                      <a:pt x="26" y="87"/>
                      <a:pt x="27" y="86"/>
                      <a:pt x="29" y="86"/>
                    </a:cubicBezTo>
                    <a:cubicBezTo>
                      <a:pt x="30" y="85"/>
                      <a:pt x="32" y="84"/>
                      <a:pt x="34" y="84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5" y="84"/>
                      <a:pt x="37" y="85"/>
                      <a:pt x="38" y="85"/>
                    </a:cubicBezTo>
                    <a:cubicBezTo>
                      <a:pt x="40" y="86"/>
                      <a:pt x="41" y="87"/>
                      <a:pt x="41" y="88"/>
                    </a:cubicBezTo>
                    <a:cubicBezTo>
                      <a:pt x="42" y="90"/>
                      <a:pt x="43" y="91"/>
                      <a:pt x="43" y="92"/>
                    </a:cubicBezTo>
                    <a:cubicBezTo>
                      <a:pt x="43" y="95"/>
                      <a:pt x="44" y="98"/>
                      <a:pt x="44" y="101"/>
                    </a:cubicBezTo>
                    <a:cubicBezTo>
                      <a:pt x="44" y="111"/>
                      <a:pt x="42" y="123"/>
                      <a:pt x="41" y="133"/>
                    </a:cubicBezTo>
                    <a:cubicBezTo>
                      <a:pt x="40" y="138"/>
                      <a:pt x="39" y="142"/>
                      <a:pt x="38" y="146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78" y="146"/>
                      <a:pt x="184" y="140"/>
                      <a:pt x="184" y="133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4" y="5"/>
                      <a:pt x="183" y="5"/>
                      <a:pt x="183" y="5"/>
                    </a:cubicBezTo>
                    <a:cubicBezTo>
                      <a:pt x="179" y="4"/>
                      <a:pt x="175" y="4"/>
                      <a:pt x="17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08A0F1F5-08DE-4692-8C56-65F2ACDC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160"/>
                <a:ext cx="251" cy="198"/>
              </a:xfrm>
              <a:custGeom>
                <a:avLst/>
                <a:gdLst>
                  <a:gd name="T0" fmla="*/ 14 w 184"/>
                  <a:gd name="T1" fmla="*/ 143 h 146"/>
                  <a:gd name="T2" fmla="*/ 44 w 184"/>
                  <a:gd name="T3" fmla="*/ 146 h 146"/>
                  <a:gd name="T4" fmla="*/ 50 w 184"/>
                  <a:gd name="T5" fmla="*/ 146 h 146"/>
                  <a:gd name="T6" fmla="*/ 52 w 184"/>
                  <a:gd name="T7" fmla="*/ 145 h 146"/>
                  <a:gd name="T8" fmla="*/ 52 w 184"/>
                  <a:gd name="T9" fmla="*/ 145 h 146"/>
                  <a:gd name="T10" fmla="*/ 51 w 184"/>
                  <a:gd name="T11" fmla="*/ 143 h 146"/>
                  <a:gd name="T12" fmla="*/ 46 w 184"/>
                  <a:gd name="T13" fmla="*/ 133 h 146"/>
                  <a:gd name="T14" fmla="*/ 46 w 184"/>
                  <a:gd name="T15" fmla="*/ 127 h 146"/>
                  <a:gd name="T16" fmla="*/ 46 w 184"/>
                  <a:gd name="T17" fmla="*/ 127 h 146"/>
                  <a:gd name="T18" fmla="*/ 54 w 184"/>
                  <a:gd name="T19" fmla="*/ 109 h 146"/>
                  <a:gd name="T20" fmla="*/ 73 w 184"/>
                  <a:gd name="T21" fmla="*/ 102 h 146"/>
                  <a:gd name="T22" fmla="*/ 89 w 184"/>
                  <a:gd name="T23" fmla="*/ 105 h 146"/>
                  <a:gd name="T24" fmla="*/ 100 w 184"/>
                  <a:gd name="T25" fmla="*/ 114 h 146"/>
                  <a:gd name="T26" fmla="*/ 103 w 184"/>
                  <a:gd name="T27" fmla="*/ 125 h 146"/>
                  <a:gd name="T28" fmla="*/ 103 w 184"/>
                  <a:gd name="T29" fmla="*/ 125 h 146"/>
                  <a:gd name="T30" fmla="*/ 103 w 184"/>
                  <a:gd name="T31" fmla="*/ 125 h 146"/>
                  <a:gd name="T32" fmla="*/ 102 w 184"/>
                  <a:gd name="T33" fmla="*/ 131 h 146"/>
                  <a:gd name="T34" fmla="*/ 98 w 184"/>
                  <a:gd name="T35" fmla="*/ 141 h 146"/>
                  <a:gd name="T36" fmla="*/ 96 w 184"/>
                  <a:gd name="T37" fmla="*/ 145 h 146"/>
                  <a:gd name="T38" fmla="*/ 97 w 184"/>
                  <a:gd name="T39" fmla="*/ 145 h 146"/>
                  <a:gd name="T40" fmla="*/ 105 w 184"/>
                  <a:gd name="T41" fmla="*/ 146 h 146"/>
                  <a:gd name="T42" fmla="*/ 107 w 184"/>
                  <a:gd name="T43" fmla="*/ 146 h 146"/>
                  <a:gd name="T44" fmla="*/ 131 w 184"/>
                  <a:gd name="T45" fmla="*/ 145 h 146"/>
                  <a:gd name="T46" fmla="*/ 142 w 184"/>
                  <a:gd name="T47" fmla="*/ 144 h 146"/>
                  <a:gd name="T48" fmla="*/ 141 w 184"/>
                  <a:gd name="T49" fmla="*/ 126 h 146"/>
                  <a:gd name="T50" fmla="*/ 141 w 184"/>
                  <a:gd name="T51" fmla="*/ 107 h 146"/>
                  <a:gd name="T52" fmla="*/ 141 w 184"/>
                  <a:gd name="T53" fmla="*/ 99 h 146"/>
                  <a:gd name="T54" fmla="*/ 141 w 184"/>
                  <a:gd name="T55" fmla="*/ 93 h 146"/>
                  <a:gd name="T56" fmla="*/ 143 w 184"/>
                  <a:gd name="T57" fmla="*/ 89 h 146"/>
                  <a:gd name="T58" fmla="*/ 146 w 184"/>
                  <a:gd name="T59" fmla="*/ 87 h 146"/>
                  <a:gd name="T60" fmla="*/ 149 w 184"/>
                  <a:gd name="T61" fmla="*/ 87 h 146"/>
                  <a:gd name="T62" fmla="*/ 149 w 184"/>
                  <a:gd name="T63" fmla="*/ 87 h 146"/>
                  <a:gd name="T64" fmla="*/ 149 w 184"/>
                  <a:gd name="T65" fmla="*/ 87 h 146"/>
                  <a:gd name="T66" fmla="*/ 154 w 184"/>
                  <a:gd name="T67" fmla="*/ 88 h 146"/>
                  <a:gd name="T68" fmla="*/ 157 w 184"/>
                  <a:gd name="T69" fmla="*/ 90 h 146"/>
                  <a:gd name="T70" fmla="*/ 166 w 184"/>
                  <a:gd name="T71" fmla="*/ 94 h 146"/>
                  <a:gd name="T72" fmla="*/ 170 w 184"/>
                  <a:gd name="T73" fmla="*/ 94 h 146"/>
                  <a:gd name="T74" fmla="*/ 176 w 184"/>
                  <a:gd name="T75" fmla="*/ 93 h 146"/>
                  <a:gd name="T76" fmla="*/ 180 w 184"/>
                  <a:gd name="T77" fmla="*/ 89 h 146"/>
                  <a:gd name="T78" fmla="*/ 184 w 184"/>
                  <a:gd name="T79" fmla="*/ 73 h 146"/>
                  <a:gd name="T80" fmla="*/ 179 w 184"/>
                  <a:gd name="T81" fmla="*/ 60 h 146"/>
                  <a:gd name="T82" fmla="*/ 168 w 184"/>
                  <a:gd name="T83" fmla="*/ 55 h 146"/>
                  <a:gd name="T84" fmla="*/ 168 w 184"/>
                  <a:gd name="T85" fmla="*/ 55 h 146"/>
                  <a:gd name="T86" fmla="*/ 165 w 184"/>
                  <a:gd name="T87" fmla="*/ 55 h 146"/>
                  <a:gd name="T88" fmla="*/ 164 w 184"/>
                  <a:gd name="T89" fmla="*/ 56 h 146"/>
                  <a:gd name="T90" fmla="*/ 159 w 184"/>
                  <a:gd name="T91" fmla="*/ 58 h 146"/>
                  <a:gd name="T92" fmla="*/ 155 w 184"/>
                  <a:gd name="T93" fmla="*/ 60 h 146"/>
                  <a:gd name="T94" fmla="*/ 150 w 184"/>
                  <a:gd name="T95" fmla="*/ 61 h 146"/>
                  <a:gd name="T96" fmla="*/ 150 w 184"/>
                  <a:gd name="T97" fmla="*/ 61 h 146"/>
                  <a:gd name="T98" fmla="*/ 150 w 184"/>
                  <a:gd name="T99" fmla="*/ 61 h 146"/>
                  <a:gd name="T100" fmla="*/ 146 w 184"/>
                  <a:gd name="T101" fmla="*/ 61 h 146"/>
                  <a:gd name="T102" fmla="*/ 142 w 184"/>
                  <a:gd name="T103" fmla="*/ 57 h 146"/>
                  <a:gd name="T104" fmla="*/ 141 w 184"/>
                  <a:gd name="T105" fmla="*/ 54 h 146"/>
                  <a:gd name="T106" fmla="*/ 140 w 184"/>
                  <a:gd name="T107" fmla="*/ 44 h 146"/>
                  <a:gd name="T108" fmla="*/ 143 w 184"/>
                  <a:gd name="T109" fmla="*/ 13 h 146"/>
                  <a:gd name="T110" fmla="*/ 145 w 184"/>
                  <a:gd name="T111" fmla="*/ 0 h 146"/>
                  <a:gd name="T112" fmla="*/ 12 w 184"/>
                  <a:gd name="T113" fmla="*/ 0 h 146"/>
                  <a:gd name="T114" fmla="*/ 0 w 184"/>
                  <a:gd name="T115" fmla="*/ 13 h 146"/>
                  <a:gd name="T116" fmla="*/ 0 w 184"/>
                  <a:gd name="T117" fmla="*/ 141 h 146"/>
                  <a:gd name="T118" fmla="*/ 1 w 184"/>
                  <a:gd name="T119" fmla="*/ 141 h 146"/>
                  <a:gd name="T120" fmla="*/ 14 w 184"/>
                  <a:gd name="T121" fmla="*/ 1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" h="146">
                    <a:moveTo>
                      <a:pt x="14" y="143"/>
                    </a:moveTo>
                    <a:cubicBezTo>
                      <a:pt x="24" y="144"/>
                      <a:pt x="36" y="146"/>
                      <a:pt x="44" y="146"/>
                    </a:cubicBezTo>
                    <a:cubicBezTo>
                      <a:pt x="46" y="146"/>
                      <a:pt x="48" y="146"/>
                      <a:pt x="50" y="146"/>
                    </a:cubicBezTo>
                    <a:cubicBezTo>
                      <a:pt x="51" y="146"/>
                      <a:pt x="52" y="145"/>
                      <a:pt x="52" y="145"/>
                    </a:cubicBezTo>
                    <a:cubicBezTo>
                      <a:pt x="52" y="145"/>
                      <a:pt x="52" y="145"/>
                      <a:pt x="52" y="145"/>
                    </a:cubicBezTo>
                    <a:cubicBezTo>
                      <a:pt x="52" y="145"/>
                      <a:pt x="51" y="144"/>
                      <a:pt x="51" y="143"/>
                    </a:cubicBezTo>
                    <a:cubicBezTo>
                      <a:pt x="49" y="141"/>
                      <a:pt x="47" y="138"/>
                      <a:pt x="46" y="133"/>
                    </a:cubicBezTo>
                    <a:cubicBezTo>
                      <a:pt x="46" y="131"/>
                      <a:pt x="46" y="129"/>
                      <a:pt x="46" y="127"/>
                    </a:cubicBezTo>
                    <a:cubicBezTo>
                      <a:pt x="46" y="127"/>
                      <a:pt x="46" y="127"/>
                      <a:pt x="46" y="127"/>
                    </a:cubicBezTo>
                    <a:cubicBezTo>
                      <a:pt x="46" y="120"/>
                      <a:pt x="49" y="114"/>
                      <a:pt x="54" y="109"/>
                    </a:cubicBezTo>
                    <a:cubicBezTo>
                      <a:pt x="59" y="105"/>
                      <a:pt x="66" y="102"/>
                      <a:pt x="73" y="102"/>
                    </a:cubicBezTo>
                    <a:cubicBezTo>
                      <a:pt x="79" y="102"/>
                      <a:pt x="84" y="103"/>
                      <a:pt x="89" y="105"/>
                    </a:cubicBezTo>
                    <a:cubicBezTo>
                      <a:pt x="93" y="107"/>
                      <a:pt x="98" y="110"/>
                      <a:pt x="100" y="114"/>
                    </a:cubicBezTo>
                    <a:cubicBezTo>
                      <a:pt x="102" y="118"/>
                      <a:pt x="103" y="121"/>
                      <a:pt x="103" y="125"/>
                    </a:cubicBezTo>
                    <a:cubicBezTo>
                      <a:pt x="103" y="125"/>
                      <a:pt x="103" y="125"/>
                      <a:pt x="103" y="125"/>
                    </a:cubicBezTo>
                    <a:cubicBezTo>
                      <a:pt x="103" y="125"/>
                      <a:pt x="103" y="125"/>
                      <a:pt x="103" y="125"/>
                    </a:cubicBezTo>
                    <a:cubicBezTo>
                      <a:pt x="103" y="127"/>
                      <a:pt x="103" y="129"/>
                      <a:pt x="102" y="131"/>
                    </a:cubicBezTo>
                    <a:cubicBezTo>
                      <a:pt x="102" y="135"/>
                      <a:pt x="100" y="139"/>
                      <a:pt x="98" y="141"/>
                    </a:cubicBezTo>
                    <a:cubicBezTo>
                      <a:pt x="97" y="143"/>
                      <a:pt x="97" y="144"/>
                      <a:pt x="96" y="145"/>
                    </a:cubicBezTo>
                    <a:cubicBezTo>
                      <a:pt x="96" y="145"/>
                      <a:pt x="97" y="145"/>
                      <a:pt x="97" y="145"/>
                    </a:cubicBezTo>
                    <a:cubicBezTo>
                      <a:pt x="99" y="145"/>
                      <a:pt x="102" y="146"/>
                      <a:pt x="105" y="146"/>
                    </a:cubicBezTo>
                    <a:cubicBezTo>
                      <a:pt x="105" y="146"/>
                      <a:pt x="106" y="146"/>
                      <a:pt x="107" y="146"/>
                    </a:cubicBezTo>
                    <a:cubicBezTo>
                      <a:pt x="115" y="146"/>
                      <a:pt x="123" y="145"/>
                      <a:pt x="131" y="145"/>
                    </a:cubicBezTo>
                    <a:cubicBezTo>
                      <a:pt x="135" y="145"/>
                      <a:pt x="139" y="144"/>
                      <a:pt x="142" y="144"/>
                    </a:cubicBezTo>
                    <a:cubicBezTo>
                      <a:pt x="142" y="139"/>
                      <a:pt x="141" y="132"/>
                      <a:pt x="141" y="126"/>
                    </a:cubicBezTo>
                    <a:cubicBezTo>
                      <a:pt x="141" y="120"/>
                      <a:pt x="141" y="113"/>
                      <a:pt x="141" y="107"/>
                    </a:cubicBezTo>
                    <a:cubicBezTo>
                      <a:pt x="141" y="104"/>
                      <a:pt x="141" y="102"/>
                      <a:pt x="141" y="99"/>
                    </a:cubicBezTo>
                    <a:cubicBezTo>
                      <a:pt x="141" y="97"/>
                      <a:pt x="141" y="95"/>
                      <a:pt x="141" y="93"/>
                    </a:cubicBezTo>
                    <a:cubicBezTo>
                      <a:pt x="142" y="92"/>
                      <a:pt x="142" y="91"/>
                      <a:pt x="143" y="89"/>
                    </a:cubicBezTo>
                    <a:cubicBezTo>
                      <a:pt x="143" y="89"/>
                      <a:pt x="144" y="88"/>
                      <a:pt x="146" y="87"/>
                    </a:cubicBezTo>
                    <a:cubicBezTo>
                      <a:pt x="147" y="87"/>
                      <a:pt x="148" y="87"/>
                      <a:pt x="149" y="87"/>
                    </a:cubicBezTo>
                    <a:cubicBezTo>
                      <a:pt x="149" y="87"/>
                      <a:pt x="149" y="87"/>
                      <a:pt x="149" y="87"/>
                    </a:cubicBezTo>
                    <a:cubicBezTo>
                      <a:pt x="149" y="87"/>
                      <a:pt x="149" y="87"/>
                      <a:pt x="149" y="87"/>
                    </a:cubicBezTo>
                    <a:cubicBezTo>
                      <a:pt x="151" y="87"/>
                      <a:pt x="153" y="87"/>
                      <a:pt x="154" y="88"/>
                    </a:cubicBezTo>
                    <a:cubicBezTo>
                      <a:pt x="155" y="89"/>
                      <a:pt x="156" y="90"/>
                      <a:pt x="157" y="90"/>
                    </a:cubicBezTo>
                    <a:cubicBezTo>
                      <a:pt x="160" y="92"/>
                      <a:pt x="162" y="93"/>
                      <a:pt x="166" y="94"/>
                    </a:cubicBezTo>
                    <a:cubicBezTo>
                      <a:pt x="168" y="94"/>
                      <a:pt x="169" y="94"/>
                      <a:pt x="170" y="94"/>
                    </a:cubicBezTo>
                    <a:cubicBezTo>
                      <a:pt x="173" y="94"/>
                      <a:pt x="175" y="94"/>
                      <a:pt x="176" y="93"/>
                    </a:cubicBezTo>
                    <a:cubicBezTo>
                      <a:pt x="178" y="92"/>
                      <a:pt x="179" y="90"/>
                      <a:pt x="180" y="89"/>
                    </a:cubicBezTo>
                    <a:cubicBezTo>
                      <a:pt x="183" y="85"/>
                      <a:pt x="184" y="80"/>
                      <a:pt x="184" y="73"/>
                    </a:cubicBezTo>
                    <a:cubicBezTo>
                      <a:pt x="184" y="68"/>
                      <a:pt x="182" y="63"/>
                      <a:pt x="179" y="60"/>
                    </a:cubicBezTo>
                    <a:cubicBezTo>
                      <a:pt x="176" y="57"/>
                      <a:pt x="172" y="55"/>
                      <a:pt x="168" y="55"/>
                    </a:cubicBezTo>
                    <a:cubicBezTo>
                      <a:pt x="168" y="55"/>
                      <a:pt x="168" y="55"/>
                      <a:pt x="168" y="55"/>
                    </a:cubicBezTo>
                    <a:cubicBezTo>
                      <a:pt x="167" y="55"/>
                      <a:pt x="166" y="55"/>
                      <a:pt x="165" y="55"/>
                    </a:cubicBezTo>
                    <a:cubicBezTo>
                      <a:pt x="165" y="55"/>
                      <a:pt x="165" y="55"/>
                      <a:pt x="164" y="56"/>
                    </a:cubicBezTo>
                    <a:cubicBezTo>
                      <a:pt x="162" y="56"/>
                      <a:pt x="160" y="57"/>
                      <a:pt x="159" y="58"/>
                    </a:cubicBezTo>
                    <a:cubicBezTo>
                      <a:pt x="158" y="58"/>
                      <a:pt x="156" y="59"/>
                      <a:pt x="155" y="60"/>
                    </a:cubicBezTo>
                    <a:cubicBezTo>
                      <a:pt x="154" y="61"/>
                      <a:pt x="152" y="61"/>
                      <a:pt x="150" y="6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49" y="61"/>
                      <a:pt x="147" y="61"/>
                      <a:pt x="146" y="61"/>
                    </a:cubicBezTo>
                    <a:cubicBezTo>
                      <a:pt x="144" y="60"/>
                      <a:pt x="143" y="59"/>
                      <a:pt x="142" y="57"/>
                    </a:cubicBezTo>
                    <a:cubicBezTo>
                      <a:pt x="142" y="56"/>
                      <a:pt x="141" y="55"/>
                      <a:pt x="141" y="54"/>
                    </a:cubicBezTo>
                    <a:cubicBezTo>
                      <a:pt x="140" y="51"/>
                      <a:pt x="140" y="48"/>
                      <a:pt x="140" y="44"/>
                    </a:cubicBezTo>
                    <a:cubicBezTo>
                      <a:pt x="140" y="35"/>
                      <a:pt x="142" y="23"/>
                      <a:pt x="143" y="13"/>
                    </a:cubicBezTo>
                    <a:cubicBezTo>
                      <a:pt x="144" y="8"/>
                      <a:pt x="145" y="3"/>
                      <a:pt x="145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3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41"/>
                      <a:pt x="1" y="141"/>
                      <a:pt x="1" y="141"/>
                    </a:cubicBezTo>
                    <a:cubicBezTo>
                      <a:pt x="4" y="141"/>
                      <a:pt x="9" y="142"/>
                      <a:pt x="14" y="1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21">
                <a:extLst>
                  <a:ext uri="{FF2B5EF4-FFF2-40B4-BE49-F238E27FC236}">
                    <a16:creationId xmlns:a16="http://schemas.microsoft.com/office/drawing/2014/main" id="{61971594-39B7-4E6E-A47D-732E1C601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311"/>
                <a:ext cx="197" cy="251"/>
              </a:xfrm>
              <a:custGeom>
                <a:avLst/>
                <a:gdLst>
                  <a:gd name="T0" fmla="*/ 145 w 145"/>
                  <a:gd name="T1" fmla="*/ 132 h 185"/>
                  <a:gd name="T2" fmla="*/ 133 w 145"/>
                  <a:gd name="T3" fmla="*/ 138 h 185"/>
                  <a:gd name="T4" fmla="*/ 127 w 145"/>
                  <a:gd name="T5" fmla="*/ 139 h 185"/>
                  <a:gd name="T6" fmla="*/ 109 w 145"/>
                  <a:gd name="T7" fmla="*/ 131 h 185"/>
                  <a:gd name="T8" fmla="*/ 104 w 145"/>
                  <a:gd name="T9" fmla="*/ 96 h 185"/>
                  <a:gd name="T10" fmla="*/ 125 w 145"/>
                  <a:gd name="T11" fmla="*/ 82 h 185"/>
                  <a:gd name="T12" fmla="*/ 125 w 145"/>
                  <a:gd name="T13" fmla="*/ 82 h 185"/>
                  <a:gd name="T14" fmla="*/ 141 w 145"/>
                  <a:gd name="T15" fmla="*/ 86 h 185"/>
                  <a:gd name="T16" fmla="*/ 145 w 145"/>
                  <a:gd name="T17" fmla="*/ 87 h 185"/>
                  <a:gd name="T18" fmla="*/ 145 w 145"/>
                  <a:gd name="T19" fmla="*/ 60 h 185"/>
                  <a:gd name="T20" fmla="*/ 145 w 145"/>
                  <a:gd name="T21" fmla="*/ 60 h 185"/>
                  <a:gd name="T22" fmla="*/ 143 w 145"/>
                  <a:gd name="T23" fmla="*/ 42 h 185"/>
                  <a:gd name="T24" fmla="*/ 104 w 145"/>
                  <a:gd name="T25" fmla="*/ 44 h 185"/>
                  <a:gd name="T26" fmla="*/ 93 w 145"/>
                  <a:gd name="T27" fmla="*/ 43 h 185"/>
                  <a:gd name="T28" fmla="*/ 91 w 145"/>
                  <a:gd name="T29" fmla="*/ 42 h 185"/>
                  <a:gd name="T30" fmla="*/ 89 w 145"/>
                  <a:gd name="T31" fmla="*/ 41 h 185"/>
                  <a:gd name="T32" fmla="*/ 86 w 145"/>
                  <a:gd name="T33" fmla="*/ 35 h 185"/>
                  <a:gd name="T34" fmla="*/ 86 w 145"/>
                  <a:gd name="T35" fmla="*/ 35 h 185"/>
                  <a:gd name="T36" fmla="*/ 90 w 145"/>
                  <a:gd name="T37" fmla="*/ 27 h 185"/>
                  <a:gd name="T38" fmla="*/ 94 w 145"/>
                  <a:gd name="T39" fmla="*/ 14 h 185"/>
                  <a:gd name="T40" fmla="*/ 88 w 145"/>
                  <a:gd name="T41" fmla="*/ 4 h 185"/>
                  <a:gd name="T42" fmla="*/ 60 w 145"/>
                  <a:gd name="T43" fmla="*/ 5 h 185"/>
                  <a:gd name="T44" fmla="*/ 55 w 145"/>
                  <a:gd name="T45" fmla="*/ 20 h 185"/>
                  <a:gd name="T46" fmla="*/ 60 w 145"/>
                  <a:gd name="T47" fmla="*/ 30 h 185"/>
                  <a:gd name="T48" fmla="*/ 61 w 145"/>
                  <a:gd name="T49" fmla="*/ 34 h 185"/>
                  <a:gd name="T50" fmla="*/ 60 w 145"/>
                  <a:gd name="T51" fmla="*/ 38 h 185"/>
                  <a:gd name="T52" fmla="*/ 53 w 145"/>
                  <a:gd name="T53" fmla="*/ 43 h 185"/>
                  <a:gd name="T54" fmla="*/ 12 w 145"/>
                  <a:gd name="T55" fmla="*/ 41 h 185"/>
                  <a:gd name="T56" fmla="*/ 0 w 145"/>
                  <a:gd name="T57" fmla="*/ 172 h 185"/>
                  <a:gd name="T58" fmla="*/ 140 w 145"/>
                  <a:gd name="T59" fmla="*/ 185 h 185"/>
                  <a:gd name="T60" fmla="*/ 142 w 145"/>
                  <a:gd name="T61" fmla="*/ 171 h 185"/>
                  <a:gd name="T62" fmla="*/ 145 w 145"/>
                  <a:gd name="T63" fmla="*/ 13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85">
                    <a:moveTo>
                      <a:pt x="145" y="132"/>
                    </a:moveTo>
                    <a:cubicBezTo>
                      <a:pt x="145" y="132"/>
                      <a:pt x="145" y="132"/>
                      <a:pt x="145" y="132"/>
                    </a:cubicBezTo>
                    <a:cubicBezTo>
                      <a:pt x="144" y="133"/>
                      <a:pt x="143" y="133"/>
                      <a:pt x="142" y="134"/>
                    </a:cubicBezTo>
                    <a:cubicBezTo>
                      <a:pt x="140" y="135"/>
                      <a:pt x="137" y="137"/>
                      <a:pt x="133" y="138"/>
                    </a:cubicBezTo>
                    <a:cubicBezTo>
                      <a:pt x="131" y="138"/>
                      <a:pt x="129" y="139"/>
                      <a:pt x="127" y="139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0" y="139"/>
                      <a:pt x="113" y="136"/>
                      <a:pt x="109" y="131"/>
                    </a:cubicBezTo>
                    <a:cubicBezTo>
                      <a:pt x="104" y="126"/>
                      <a:pt x="102" y="119"/>
                      <a:pt x="102" y="111"/>
                    </a:cubicBezTo>
                    <a:cubicBezTo>
                      <a:pt x="102" y="106"/>
                      <a:pt x="102" y="101"/>
                      <a:pt x="104" y="96"/>
                    </a:cubicBezTo>
                    <a:cubicBezTo>
                      <a:pt x="106" y="91"/>
                      <a:pt x="109" y="87"/>
                      <a:pt x="114" y="84"/>
                    </a:cubicBezTo>
                    <a:cubicBezTo>
                      <a:pt x="117" y="83"/>
                      <a:pt x="121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7" y="82"/>
                      <a:pt x="129" y="82"/>
                      <a:pt x="131" y="82"/>
                    </a:cubicBezTo>
                    <a:cubicBezTo>
                      <a:pt x="135" y="83"/>
                      <a:pt x="139" y="85"/>
                      <a:pt x="141" y="86"/>
                    </a:cubicBezTo>
                    <a:cubicBezTo>
                      <a:pt x="143" y="87"/>
                      <a:pt x="144" y="88"/>
                      <a:pt x="145" y="88"/>
                    </a:cubicBezTo>
                    <a:cubicBezTo>
                      <a:pt x="145" y="88"/>
                      <a:pt x="145" y="88"/>
                      <a:pt x="145" y="87"/>
                    </a:cubicBezTo>
                    <a:cubicBezTo>
                      <a:pt x="145" y="84"/>
                      <a:pt x="145" y="80"/>
                      <a:pt x="145" y="75"/>
                    </a:cubicBezTo>
                    <a:cubicBezTo>
                      <a:pt x="145" y="70"/>
                      <a:pt x="145" y="65"/>
                      <a:pt x="145" y="60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5" y="58"/>
                      <a:pt x="145" y="56"/>
                      <a:pt x="144" y="54"/>
                    </a:cubicBezTo>
                    <a:cubicBezTo>
                      <a:pt x="144" y="49"/>
                      <a:pt x="144" y="45"/>
                      <a:pt x="143" y="42"/>
                    </a:cubicBezTo>
                    <a:cubicBezTo>
                      <a:pt x="134" y="43"/>
                      <a:pt x="120" y="44"/>
                      <a:pt x="108" y="44"/>
                    </a:cubicBezTo>
                    <a:cubicBezTo>
                      <a:pt x="107" y="44"/>
                      <a:pt x="105" y="44"/>
                      <a:pt x="104" y="44"/>
                    </a:cubicBezTo>
                    <a:cubicBezTo>
                      <a:pt x="102" y="44"/>
                      <a:pt x="101" y="44"/>
                      <a:pt x="99" y="43"/>
                    </a:cubicBezTo>
                    <a:cubicBezTo>
                      <a:pt x="97" y="43"/>
                      <a:pt x="95" y="43"/>
                      <a:pt x="93" y="43"/>
                    </a:cubicBezTo>
                    <a:cubicBezTo>
                      <a:pt x="92" y="43"/>
                      <a:pt x="92" y="42"/>
                      <a:pt x="91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1" y="42"/>
                      <a:pt x="91" y="42"/>
                      <a:pt x="90" y="42"/>
                    </a:cubicBezTo>
                    <a:cubicBezTo>
                      <a:pt x="90" y="42"/>
                      <a:pt x="90" y="42"/>
                      <a:pt x="89" y="41"/>
                    </a:cubicBezTo>
                    <a:cubicBezTo>
                      <a:pt x="89" y="41"/>
                      <a:pt x="88" y="40"/>
                      <a:pt x="87" y="39"/>
                    </a:cubicBezTo>
                    <a:cubicBezTo>
                      <a:pt x="87" y="38"/>
                      <a:pt x="86" y="37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3"/>
                      <a:pt x="87" y="32"/>
                      <a:pt x="88" y="30"/>
                    </a:cubicBezTo>
                    <a:cubicBezTo>
                      <a:pt x="88" y="29"/>
                      <a:pt x="89" y="28"/>
                      <a:pt x="90" y="27"/>
                    </a:cubicBezTo>
                    <a:cubicBezTo>
                      <a:pt x="91" y="25"/>
                      <a:pt x="93" y="22"/>
                      <a:pt x="93" y="18"/>
                    </a:cubicBezTo>
                    <a:cubicBezTo>
                      <a:pt x="94" y="17"/>
                      <a:pt x="94" y="15"/>
                      <a:pt x="94" y="14"/>
                    </a:cubicBezTo>
                    <a:cubicBezTo>
                      <a:pt x="94" y="12"/>
                      <a:pt x="93" y="9"/>
                      <a:pt x="92" y="8"/>
                    </a:cubicBezTo>
                    <a:cubicBezTo>
                      <a:pt x="91" y="6"/>
                      <a:pt x="90" y="5"/>
                      <a:pt x="88" y="4"/>
                    </a:cubicBezTo>
                    <a:cubicBezTo>
                      <a:pt x="85" y="1"/>
                      <a:pt x="79" y="0"/>
                      <a:pt x="73" y="0"/>
                    </a:cubicBezTo>
                    <a:cubicBezTo>
                      <a:pt x="68" y="0"/>
                      <a:pt x="63" y="2"/>
                      <a:pt x="60" y="5"/>
                    </a:cubicBezTo>
                    <a:cubicBezTo>
                      <a:pt x="57" y="8"/>
                      <a:pt x="55" y="12"/>
                      <a:pt x="55" y="16"/>
                    </a:cubicBezTo>
                    <a:cubicBezTo>
                      <a:pt x="55" y="18"/>
                      <a:pt x="55" y="19"/>
                      <a:pt x="55" y="20"/>
                    </a:cubicBezTo>
                    <a:cubicBezTo>
                      <a:pt x="56" y="23"/>
                      <a:pt x="57" y="24"/>
                      <a:pt x="57" y="26"/>
                    </a:cubicBezTo>
                    <a:cubicBezTo>
                      <a:pt x="58" y="27"/>
                      <a:pt x="59" y="28"/>
                      <a:pt x="60" y="30"/>
                    </a:cubicBezTo>
                    <a:cubicBezTo>
                      <a:pt x="61" y="31"/>
                      <a:pt x="61" y="32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6"/>
                      <a:pt x="61" y="37"/>
                      <a:pt x="60" y="38"/>
                    </a:cubicBezTo>
                    <a:cubicBezTo>
                      <a:pt x="60" y="40"/>
                      <a:pt x="58" y="41"/>
                      <a:pt x="57" y="42"/>
                    </a:cubicBezTo>
                    <a:cubicBezTo>
                      <a:pt x="56" y="43"/>
                      <a:pt x="55" y="43"/>
                      <a:pt x="53" y="43"/>
                    </a:cubicBezTo>
                    <a:cubicBezTo>
                      <a:pt x="51" y="44"/>
                      <a:pt x="48" y="44"/>
                      <a:pt x="44" y="44"/>
                    </a:cubicBezTo>
                    <a:cubicBezTo>
                      <a:pt x="35" y="44"/>
                      <a:pt x="22" y="42"/>
                      <a:pt x="12" y="41"/>
                    </a:cubicBezTo>
                    <a:cubicBezTo>
                      <a:pt x="7" y="40"/>
                      <a:pt x="3" y="39"/>
                      <a:pt x="0" y="39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9"/>
                      <a:pt x="5" y="185"/>
                      <a:pt x="12" y="185"/>
                    </a:cubicBezTo>
                    <a:cubicBezTo>
                      <a:pt x="140" y="185"/>
                      <a:pt x="140" y="185"/>
                      <a:pt x="140" y="185"/>
                    </a:cubicBezTo>
                    <a:cubicBezTo>
                      <a:pt x="140" y="184"/>
                      <a:pt x="140" y="184"/>
                      <a:pt x="140" y="183"/>
                    </a:cubicBezTo>
                    <a:cubicBezTo>
                      <a:pt x="141" y="180"/>
                      <a:pt x="142" y="176"/>
                      <a:pt x="142" y="171"/>
                    </a:cubicBezTo>
                    <a:cubicBezTo>
                      <a:pt x="144" y="161"/>
                      <a:pt x="145" y="149"/>
                      <a:pt x="145" y="140"/>
                    </a:cubicBezTo>
                    <a:cubicBezTo>
                      <a:pt x="145" y="138"/>
                      <a:pt x="145" y="136"/>
                      <a:pt x="145" y="134"/>
                    </a:cubicBezTo>
                    <a:cubicBezTo>
                      <a:pt x="145" y="134"/>
                      <a:pt x="145" y="133"/>
                      <a:pt x="145" y="1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0" name="椭圆 75">
            <a:extLst>
              <a:ext uri="{FF2B5EF4-FFF2-40B4-BE49-F238E27FC236}">
                <a16:creationId xmlns:a16="http://schemas.microsoft.com/office/drawing/2014/main" id="{6A8E79D2-6812-4DAE-87F4-9A797E5A85C1}"/>
              </a:ext>
            </a:extLst>
          </p:cNvPr>
          <p:cNvSpPr>
            <a:spLocks/>
          </p:cNvSpPr>
          <p:nvPr/>
        </p:nvSpPr>
        <p:spPr bwMode="auto">
          <a:xfrm>
            <a:off x="3790361" y="2076858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椭圆 75">
            <a:extLst>
              <a:ext uri="{FF2B5EF4-FFF2-40B4-BE49-F238E27FC236}">
                <a16:creationId xmlns:a16="http://schemas.microsoft.com/office/drawing/2014/main" id="{F24D008E-A92A-438D-B506-A16743082CEF}"/>
              </a:ext>
            </a:extLst>
          </p:cNvPr>
          <p:cNvSpPr>
            <a:spLocks/>
          </p:cNvSpPr>
          <p:nvPr/>
        </p:nvSpPr>
        <p:spPr bwMode="auto">
          <a:xfrm>
            <a:off x="10416613" y="2129596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23CB8975-C255-4540-AAA5-03DB467AA77E}"/>
              </a:ext>
            </a:extLst>
          </p:cNvPr>
          <p:cNvCxnSpPr>
            <a:cxnSpLocks/>
            <a:stCxn id="82" idx="6"/>
            <a:endCxn id="76" idx="2"/>
          </p:cNvCxnSpPr>
          <p:nvPr/>
        </p:nvCxnSpPr>
        <p:spPr>
          <a:xfrm>
            <a:off x="1500163" y="2277524"/>
            <a:ext cx="9058810" cy="81825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92A7F38-DFA4-4A46-9529-20E6CE10A70B}"/>
              </a:ext>
            </a:extLst>
          </p:cNvPr>
          <p:cNvGrpSpPr/>
          <p:nvPr/>
        </p:nvGrpSpPr>
        <p:grpSpPr>
          <a:xfrm>
            <a:off x="4846120" y="2200316"/>
            <a:ext cx="4766184" cy="4625357"/>
            <a:chOff x="36444" y="2052534"/>
            <a:chExt cx="3810872" cy="3747902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A49DDB50-A3B4-4DD4-AADF-58FF46CE0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44" y="2052534"/>
              <a:ext cx="3810872" cy="3747902"/>
            </a:xfrm>
            <a:prstGeom prst="rect">
              <a:avLst/>
            </a:prstGeom>
          </p:spPr>
        </p:pic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714B9FF9-C870-43DB-ACCB-77157FE22D29}"/>
                </a:ext>
              </a:extLst>
            </p:cNvPr>
            <p:cNvGrpSpPr/>
            <p:nvPr/>
          </p:nvGrpSpPr>
          <p:grpSpPr>
            <a:xfrm>
              <a:off x="1780813" y="2761461"/>
              <a:ext cx="1127023" cy="2003062"/>
              <a:chOff x="1780813" y="2761461"/>
              <a:chExt cx="1127023" cy="2003062"/>
            </a:xfrm>
          </p:grpSpPr>
          <p:pic>
            <p:nvPicPr>
              <p:cNvPr id="66" name="图片 65">
                <a:extLst>
                  <a:ext uri="{FF2B5EF4-FFF2-40B4-BE49-F238E27FC236}">
                    <a16:creationId xmlns:a16="http://schemas.microsoft.com/office/drawing/2014/main" id="{49B24B48-D89F-434A-AB75-7B9CB8325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7226" y="2761461"/>
                <a:ext cx="1090610" cy="384408"/>
              </a:xfrm>
              <a:prstGeom prst="rect">
                <a:avLst/>
              </a:prstGeom>
            </p:spPr>
          </p:pic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E543B09A-ED2F-43EC-A295-4F21002E6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8780" y="3903406"/>
                <a:ext cx="1008118" cy="369333"/>
              </a:xfrm>
              <a:prstGeom prst="rect">
                <a:avLst/>
              </a:prstGeom>
            </p:spPr>
          </p:pic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8F1559F2-0DF1-44F5-9356-54BE1890A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8780" y="3561370"/>
                <a:ext cx="897421" cy="297889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93D5EA50-B88B-43B0-88AB-EB66C0713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813" y="4395191"/>
                <a:ext cx="912539" cy="369332"/>
              </a:xfrm>
              <a:prstGeom prst="rect">
                <a:avLst/>
              </a:prstGeom>
            </p:spPr>
          </p:pic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3D88B0F-5E97-4BA3-8259-E8CBB91DEB1D}"/>
                </a:ext>
              </a:extLst>
            </p:cNvPr>
            <p:cNvSpPr/>
            <p:nvPr/>
          </p:nvSpPr>
          <p:spPr>
            <a:xfrm>
              <a:off x="1647690" y="2821584"/>
              <a:ext cx="1290298" cy="37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C00000"/>
                  </a:solidFill>
                  <a:cs typeface="+mn-ea"/>
                  <a:sym typeface="+mn-lt"/>
                </a:rPr>
                <a:t>6S</a:t>
              </a: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管理</a:t>
              </a:r>
              <a:endParaRPr lang="en-US" altLang="zh-CN" sz="2400" b="1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4714B8E-675C-4A50-9C3F-FA02391242AB}"/>
                </a:ext>
              </a:extLst>
            </p:cNvPr>
            <p:cNvSpPr/>
            <p:nvPr/>
          </p:nvSpPr>
          <p:spPr>
            <a:xfrm>
              <a:off x="1647690" y="3972091"/>
              <a:ext cx="1290298" cy="299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4">
                      <a:lumMod val="50000"/>
                    </a:schemeClr>
                  </a:solidFill>
                  <a:cs typeface="+mn-ea"/>
                  <a:sym typeface="+mn-lt"/>
                </a:rPr>
                <a:t>主要效能</a:t>
              </a:r>
              <a:endParaRPr lang="en-US" altLang="zh-CN" b="1" dirty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椭圆 72">
            <a:extLst>
              <a:ext uri="{FF2B5EF4-FFF2-40B4-BE49-F238E27FC236}">
                <a16:creationId xmlns:a16="http://schemas.microsoft.com/office/drawing/2014/main" id="{D2EBC22B-E9ED-4D98-92F8-43F5C1D8F2F8}"/>
              </a:ext>
            </a:extLst>
          </p:cNvPr>
          <p:cNvSpPr/>
          <p:nvPr/>
        </p:nvSpPr>
        <p:spPr>
          <a:xfrm>
            <a:off x="7255833" y="2253762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DA2C8E71-411E-481F-B218-8AD5A346D85B}"/>
              </a:ext>
            </a:extLst>
          </p:cNvPr>
          <p:cNvSpPr/>
          <p:nvPr/>
        </p:nvSpPr>
        <p:spPr>
          <a:xfrm>
            <a:off x="10558973" y="2255961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517ED8C8-9E6E-4290-B3CF-99D3E7EB6153}"/>
              </a:ext>
            </a:extLst>
          </p:cNvPr>
          <p:cNvSpPr/>
          <p:nvPr/>
        </p:nvSpPr>
        <p:spPr>
          <a:xfrm>
            <a:off x="3953529" y="2202773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AF1018EE-9B2E-4AC0-81DF-5FB12A7F4085}"/>
              </a:ext>
            </a:extLst>
          </p:cNvPr>
          <p:cNvSpPr/>
          <p:nvPr/>
        </p:nvSpPr>
        <p:spPr>
          <a:xfrm>
            <a:off x="1293388" y="2174136"/>
            <a:ext cx="206775" cy="206775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71269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8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 tmFilter="0,0; .5, 1; 1, 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71" grpId="0" bldLvl="0" animBg="1" autoUpdateAnimBg="0"/>
      <p:bldP spid="78" grpId="0"/>
      <p:bldP spid="79" grpId="0" animBg="1"/>
      <p:bldP spid="96" grpId="0"/>
      <p:bldP spid="97" grpId="0" animBg="1"/>
      <p:bldP spid="80" grpId="0" bldLvl="0" animBg="1" autoUpdateAnimBg="0"/>
      <p:bldP spid="98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8B04564-EA88-4DC7-BE5D-80522B8C5BF0}"/>
              </a:ext>
            </a:extLst>
          </p:cNvPr>
          <p:cNvGrpSpPr/>
          <p:nvPr/>
        </p:nvGrpSpPr>
        <p:grpSpPr>
          <a:xfrm>
            <a:off x="4132161" y="5139902"/>
            <a:ext cx="7194632" cy="1095760"/>
            <a:chOff x="4132161" y="5139902"/>
            <a:chExt cx="7194632" cy="1095760"/>
          </a:xfrm>
        </p:grpSpPr>
        <p:sp>
          <p:nvSpPr>
            <p:cNvPr id="15" name="Text Box 16">
              <a:extLst>
                <a:ext uri="{FF2B5EF4-FFF2-40B4-BE49-F238E27FC236}">
                  <a16:creationId xmlns:a16="http://schemas.microsoft.com/office/drawing/2014/main" id="{D91D0D55-9CB1-400D-A76C-FA67161CE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993" y="5648446"/>
              <a:ext cx="7162800" cy="587216"/>
            </a:xfrm>
            <a:prstGeom prst="can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6C799CE-50C0-4291-B4D6-DC023656FB61}"/>
                </a:ext>
              </a:extLst>
            </p:cNvPr>
            <p:cNvSpPr/>
            <p:nvPr/>
          </p:nvSpPr>
          <p:spPr>
            <a:xfrm>
              <a:off x="4132161" y="5139902"/>
              <a:ext cx="7153155" cy="831890"/>
            </a:xfrm>
            <a:prstGeom prst="can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80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bg1"/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CFDB188B-DD6E-42E2-9D0C-AF2DE211B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8120" y="5368724"/>
              <a:ext cx="5792163" cy="636151"/>
            </a:xfrm>
            <a:prstGeom prst="can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6S </a:t>
              </a: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管 理 是 企 业 各 项 管 理 之 基 础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5DBEB8F-9C12-4F52-B1F9-8918949A0149}"/>
              </a:ext>
            </a:extLst>
          </p:cNvPr>
          <p:cNvSpPr txBox="1">
            <a:spLocks noChangeArrowheads="1"/>
          </p:cNvSpPr>
          <p:nvPr/>
        </p:nvSpPr>
        <p:spPr>
          <a:xfrm>
            <a:off x="5046286" y="249520"/>
            <a:ext cx="2099429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的重要性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6AE478E-C9ED-47F2-AB61-4A92DF318DEC}"/>
              </a:ext>
            </a:extLst>
          </p:cNvPr>
          <p:cNvGrpSpPr/>
          <p:nvPr/>
        </p:nvGrpSpPr>
        <p:grpSpPr>
          <a:xfrm>
            <a:off x="4076218" y="2101770"/>
            <a:ext cx="7086600" cy="1447800"/>
            <a:chOff x="4076218" y="2101770"/>
            <a:chExt cx="7086600" cy="1447800"/>
          </a:xfrm>
        </p:grpSpPr>
        <p:sp>
          <p:nvSpPr>
            <p:cNvPr id="3" name="AutoShape 4">
              <a:extLst>
                <a:ext uri="{FF2B5EF4-FFF2-40B4-BE49-F238E27FC236}">
                  <a16:creationId xmlns:a16="http://schemas.microsoft.com/office/drawing/2014/main" id="{8C0A8E93-6A3B-4F7E-BE8D-D23E6D037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6218" y="2101770"/>
              <a:ext cx="7086600" cy="1447800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0C481E16-CB15-4EBC-8994-B92975462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8818" y="2733163"/>
              <a:ext cx="3581400" cy="51911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一 流 现 场 管 理</a:t>
              </a:r>
            </a:p>
          </p:txBody>
        </p:sp>
      </p:grpSp>
      <p:sp>
        <p:nvSpPr>
          <p:cNvPr id="5" name="Text Box 6">
            <a:extLst>
              <a:ext uri="{FF2B5EF4-FFF2-40B4-BE49-F238E27FC236}">
                <a16:creationId xmlns:a16="http://schemas.microsoft.com/office/drawing/2014/main" id="{BC843C23-8073-49B0-B892-6C83211F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548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>
                <a:cs typeface="+mn-ea"/>
                <a:sym typeface="+mn-lt"/>
              </a:rPr>
              <a:t>效 率 管 理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5AD8ED7-4C5A-4CD9-9A67-C9DF6049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298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>
                <a:cs typeface="+mn-ea"/>
                <a:sym typeface="+mn-lt"/>
              </a:rPr>
              <a:t>成 本 管 理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A6B2B09-C656-46D3-BB16-2DBC4CEDB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098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>
                <a:cs typeface="+mn-ea"/>
                <a:sym typeface="+mn-lt"/>
              </a:rPr>
              <a:t>设 备 管 理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5FF2BAF-58C9-4513-86A7-24282F0B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898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cs typeface="+mn-ea"/>
                <a:sym typeface="+mn-lt"/>
              </a:rPr>
              <a:t>安 全 管 理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A4CE4FD2-87B7-40BE-9812-8A6F90ED5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698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cs typeface="+mn-ea"/>
                <a:sym typeface="+mn-lt"/>
              </a:rPr>
              <a:t>人 力 资 源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31577BA4-C2E8-47DC-918E-BB7097179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2623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>
                <a:cs typeface="+mn-ea"/>
                <a:sym typeface="+mn-lt"/>
              </a:rPr>
              <a:t>士 气 管 理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A4DD494F-34BE-43EC-AEAF-D3B505B96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923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cs typeface="+mn-ea"/>
                <a:sym typeface="+mn-lt"/>
              </a:rPr>
              <a:t>品 质 管 理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B095C130-BD9A-4C89-817E-BA52EEE9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123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cs typeface="+mn-ea"/>
                <a:sym typeface="+mn-lt"/>
              </a:rPr>
              <a:t>计 划 管 理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AF775AA-B23C-4A35-B034-89B56B9F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8423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精 益 生 产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A2D21F2A-6E46-4B99-A326-334DF1C8B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148" y="3667246"/>
            <a:ext cx="461665" cy="1581150"/>
          </a:xfrm>
          <a:prstGeom prst="can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eaVert" anchor="ctr">
            <a:spAutoFit/>
          </a:bodyPr>
          <a:lstStyle>
            <a:defPPr>
              <a:defRPr lang="zh-CN"/>
            </a:defPPr>
            <a:lvl1pPr algn="ctr"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>
                <a:cs typeface="+mn-ea"/>
                <a:sym typeface="+mn-lt"/>
              </a:rPr>
              <a:t>经 营 管 理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30BA1A9-9404-4FFD-B209-6EE7B14655D0}"/>
              </a:ext>
            </a:extLst>
          </p:cNvPr>
          <p:cNvCxnSpPr>
            <a:cxnSpLocks/>
          </p:cNvCxnSpPr>
          <p:nvPr/>
        </p:nvCxnSpPr>
        <p:spPr>
          <a:xfrm>
            <a:off x="3148314" y="2435868"/>
            <a:ext cx="4143737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3" name="Group 54">
            <a:extLst>
              <a:ext uri="{FF2B5EF4-FFF2-40B4-BE49-F238E27FC236}">
                <a16:creationId xmlns:a16="http://schemas.microsoft.com/office/drawing/2014/main" id="{7A8C3D06-96BA-4A64-A9D6-841BB20B03CC}"/>
              </a:ext>
            </a:extLst>
          </p:cNvPr>
          <p:cNvGrpSpPr>
            <a:grpSpLocks/>
          </p:cNvGrpSpPr>
          <p:nvPr/>
        </p:nvGrpSpPr>
        <p:grpSpPr bwMode="auto">
          <a:xfrm>
            <a:off x="1788239" y="2158911"/>
            <a:ext cx="1448462" cy="584361"/>
            <a:chOff x="964459" y="130481"/>
            <a:chExt cx="1448010" cy="583698"/>
          </a:xfrm>
        </p:grpSpPr>
        <p:sp>
          <p:nvSpPr>
            <p:cNvPr id="24" name="TextBox 105">
              <a:extLst>
                <a:ext uri="{FF2B5EF4-FFF2-40B4-BE49-F238E27FC236}">
                  <a16:creationId xmlns:a16="http://schemas.microsoft.com/office/drawing/2014/main" id="{7B61DDBA-597B-4008-B2D4-2F672DADD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屋  顶</a:t>
              </a:r>
            </a:p>
          </p:txBody>
        </p:sp>
        <p:sp>
          <p:nvSpPr>
            <p:cNvPr id="25" name="流程图: 联系 107">
              <a:extLst>
                <a:ext uri="{FF2B5EF4-FFF2-40B4-BE49-F238E27FC236}">
                  <a16:creationId xmlns:a16="http://schemas.microsoft.com/office/drawing/2014/main" id="{93BA21F4-03ED-4D78-A56F-14EDAB100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75323AF2-C4C4-4F4A-B0B3-940D541F0878}"/>
              </a:ext>
            </a:extLst>
          </p:cNvPr>
          <p:cNvCxnSpPr>
            <a:cxnSpLocks/>
          </p:cNvCxnSpPr>
          <p:nvPr/>
        </p:nvCxnSpPr>
        <p:spPr>
          <a:xfrm>
            <a:off x="2081514" y="4406908"/>
            <a:ext cx="208247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7" name="Group 54">
            <a:extLst>
              <a:ext uri="{FF2B5EF4-FFF2-40B4-BE49-F238E27FC236}">
                <a16:creationId xmlns:a16="http://schemas.microsoft.com/office/drawing/2014/main" id="{E14E8BD3-2BDB-4E66-A5E1-781BC3685B50}"/>
              </a:ext>
            </a:extLst>
          </p:cNvPr>
          <p:cNvGrpSpPr>
            <a:grpSpLocks/>
          </p:cNvGrpSpPr>
          <p:nvPr/>
        </p:nvGrpSpPr>
        <p:grpSpPr bwMode="auto">
          <a:xfrm>
            <a:off x="721396" y="4106882"/>
            <a:ext cx="1448462" cy="584361"/>
            <a:chOff x="964459" y="130481"/>
            <a:chExt cx="1448010" cy="583698"/>
          </a:xfrm>
        </p:grpSpPr>
        <p:sp>
          <p:nvSpPr>
            <p:cNvPr id="28" name="TextBox 105">
              <a:extLst>
                <a:ext uri="{FF2B5EF4-FFF2-40B4-BE49-F238E27FC236}">
                  <a16:creationId xmlns:a16="http://schemas.microsoft.com/office/drawing/2014/main" id="{C01BE9D2-4561-4EB7-8DCF-21A69F0B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支  柱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流程图: 联系 107">
              <a:extLst>
                <a:ext uri="{FF2B5EF4-FFF2-40B4-BE49-F238E27FC236}">
                  <a16:creationId xmlns:a16="http://schemas.microsoft.com/office/drawing/2014/main" id="{47928546-83DC-47D0-8163-54DC79FE3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99917DC-FDC4-4BD1-B743-8BEA1F361367}"/>
              </a:ext>
            </a:extLst>
          </p:cNvPr>
          <p:cNvCxnSpPr>
            <a:cxnSpLocks/>
          </p:cNvCxnSpPr>
          <p:nvPr/>
        </p:nvCxnSpPr>
        <p:spPr>
          <a:xfrm>
            <a:off x="2835797" y="5564376"/>
            <a:ext cx="1172785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2" name="Group 54">
            <a:extLst>
              <a:ext uri="{FF2B5EF4-FFF2-40B4-BE49-F238E27FC236}">
                <a16:creationId xmlns:a16="http://schemas.microsoft.com/office/drawing/2014/main" id="{1D8786AA-7690-4E0D-A65A-1EE23C2FD5E5}"/>
              </a:ext>
            </a:extLst>
          </p:cNvPr>
          <p:cNvGrpSpPr>
            <a:grpSpLocks/>
          </p:cNvGrpSpPr>
          <p:nvPr/>
        </p:nvGrpSpPr>
        <p:grpSpPr bwMode="auto">
          <a:xfrm>
            <a:off x="1419695" y="5264247"/>
            <a:ext cx="1448462" cy="584361"/>
            <a:chOff x="964459" y="130481"/>
            <a:chExt cx="1448010" cy="583698"/>
          </a:xfrm>
        </p:grpSpPr>
        <p:sp>
          <p:nvSpPr>
            <p:cNvPr id="33" name="TextBox 105">
              <a:extLst>
                <a:ext uri="{FF2B5EF4-FFF2-40B4-BE49-F238E27FC236}">
                  <a16:creationId xmlns:a16="http://schemas.microsoft.com/office/drawing/2014/main" id="{02DEB1B3-FD17-4C86-ABC0-EEE6E46DD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基  石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流程图: 联系 107">
              <a:extLst>
                <a:ext uri="{FF2B5EF4-FFF2-40B4-BE49-F238E27FC236}">
                  <a16:creationId xmlns:a16="http://schemas.microsoft.com/office/drawing/2014/main" id="{8AEBC3AE-4820-4D22-941C-D7728AEE3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4C4AF89-3B96-48FC-85BA-5F0D66E345A0}"/>
              </a:ext>
            </a:extLst>
          </p:cNvPr>
          <p:cNvGrpSpPr/>
          <p:nvPr/>
        </p:nvGrpSpPr>
        <p:grpSpPr>
          <a:xfrm>
            <a:off x="3378909" y="1142310"/>
            <a:ext cx="6317847" cy="695590"/>
            <a:chOff x="729205" y="5514263"/>
            <a:chExt cx="6565111" cy="695590"/>
          </a:xfrm>
        </p:grpSpPr>
        <p:sp>
          <p:nvSpPr>
            <p:cNvPr id="37" name="标注: 下箭头 36">
              <a:extLst>
                <a:ext uri="{FF2B5EF4-FFF2-40B4-BE49-F238E27FC236}">
                  <a16:creationId xmlns:a16="http://schemas.microsoft.com/office/drawing/2014/main" id="{56E5FD75-19B0-46EE-9074-A213652E5518}"/>
                </a:ext>
              </a:extLst>
            </p:cNvPr>
            <p:cNvSpPr/>
            <p:nvPr/>
          </p:nvSpPr>
          <p:spPr>
            <a:xfrm>
              <a:off x="729205" y="5544273"/>
              <a:ext cx="6565111" cy="665580"/>
            </a:xfrm>
            <a:prstGeom prst="downArrowCallou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文本占位符 13">
              <a:extLst>
                <a:ext uri="{FF2B5EF4-FFF2-40B4-BE49-F238E27FC236}">
                  <a16:creationId xmlns:a16="http://schemas.microsoft.com/office/drawing/2014/main" id="{2179CEE3-0366-422A-8097-7CDD5DBEBB3B}"/>
                </a:ext>
              </a:extLst>
            </p:cNvPr>
            <p:cNvSpPr txBox="1"/>
            <p:nvPr/>
          </p:nvSpPr>
          <p:spPr>
            <a:xfrm>
              <a:off x="1810508" y="5514263"/>
              <a:ext cx="5478993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en-US" altLang="zh-CN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管理是现代企业非常重要的管理模式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58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5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5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5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5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5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C86D07D-E3F2-4944-8491-14677C13023B}"/>
              </a:ext>
            </a:extLst>
          </p:cNvPr>
          <p:cNvSpPr/>
          <p:nvPr/>
        </p:nvSpPr>
        <p:spPr>
          <a:xfrm>
            <a:off x="5384801" y="183853"/>
            <a:ext cx="2549235" cy="35661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89899E-BFF4-4E79-B923-45B0C0AE5B70}"/>
              </a:ext>
            </a:extLst>
          </p:cNvPr>
          <p:cNvSpPr/>
          <p:nvPr/>
        </p:nvSpPr>
        <p:spPr>
          <a:xfrm>
            <a:off x="0" y="0"/>
            <a:ext cx="12212742" cy="190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747219-5543-4531-84DB-3C8FDF767080}"/>
              </a:ext>
            </a:extLst>
          </p:cNvPr>
          <p:cNvSpPr txBox="1"/>
          <p:nvPr/>
        </p:nvSpPr>
        <p:spPr>
          <a:xfrm>
            <a:off x="5709984" y="395698"/>
            <a:ext cx="1688283" cy="3170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092954-8B21-4227-A841-CDEA2A2EF392}"/>
              </a:ext>
            </a:extLst>
          </p:cNvPr>
          <p:cNvSpPr/>
          <p:nvPr/>
        </p:nvSpPr>
        <p:spPr>
          <a:xfrm>
            <a:off x="0" y="6650990"/>
            <a:ext cx="12191365" cy="2070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BB94582-2432-4C45-A804-956EB1C4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3" r="8044" b="2328"/>
          <a:stretch/>
        </p:blipFill>
        <p:spPr>
          <a:xfrm>
            <a:off x="1" y="190501"/>
            <a:ext cx="5384800" cy="353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8B71AC-36BB-4F7C-B364-75A2019B2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09" t="6054" r="7827" b="1868"/>
          <a:stretch/>
        </p:blipFill>
        <p:spPr>
          <a:xfrm flipH="1">
            <a:off x="7934035" y="173922"/>
            <a:ext cx="4278706" cy="3548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961A15-F1C0-4B85-8EA4-204550D34731}"/>
              </a:ext>
            </a:extLst>
          </p:cNvPr>
          <p:cNvSpPr/>
          <p:nvPr/>
        </p:nvSpPr>
        <p:spPr>
          <a:xfrm>
            <a:off x="0" y="3721100"/>
            <a:ext cx="12212742" cy="190500"/>
          </a:xfrm>
          <a:prstGeom prst="rect">
            <a:avLst/>
          </a:prstGeom>
          <a:solidFill>
            <a:srgbClr val="F15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446BDBCE-BA54-4A7E-BD1A-DB717719F40F}"/>
              </a:ext>
            </a:extLst>
          </p:cNvPr>
          <p:cNvSpPr txBox="1"/>
          <p:nvPr/>
        </p:nvSpPr>
        <p:spPr>
          <a:xfrm>
            <a:off x="2209359" y="4102419"/>
            <a:ext cx="777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管理的基本知识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87168AC-D7F5-40A3-BF49-DD835A2F1850}"/>
              </a:ext>
            </a:extLst>
          </p:cNvPr>
          <p:cNvGrpSpPr/>
          <p:nvPr/>
        </p:nvGrpSpPr>
        <p:grpSpPr>
          <a:xfrm>
            <a:off x="1555750" y="5589964"/>
            <a:ext cx="3113992" cy="469103"/>
            <a:chOff x="875030" y="5213985"/>
            <a:chExt cx="3113992" cy="46910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A74DC53-AC19-43D9-827E-E175110A887E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FFE2DF29-C06C-48BA-8CEB-7670CB3C9B26}"/>
                </a:ext>
              </a:extLst>
            </p:cNvPr>
            <p:cNvSpPr/>
            <p:nvPr/>
          </p:nvSpPr>
          <p:spPr>
            <a:xfrm>
              <a:off x="875030" y="5213985"/>
              <a:ext cx="3113992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的具体定义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4654090-B908-4903-8B1C-51FE698A73BE}"/>
              </a:ext>
            </a:extLst>
          </p:cNvPr>
          <p:cNvGrpSpPr/>
          <p:nvPr/>
        </p:nvGrpSpPr>
        <p:grpSpPr>
          <a:xfrm>
            <a:off x="4390389" y="5601539"/>
            <a:ext cx="4330491" cy="469103"/>
            <a:chOff x="875029" y="5213985"/>
            <a:chExt cx="4330491" cy="46910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4DE2D09-D78D-43BE-A5E1-744E1D152527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39" name="矩形 3">
              <a:extLst>
                <a:ext uri="{FF2B5EF4-FFF2-40B4-BE49-F238E27FC236}">
                  <a16:creationId xmlns:a16="http://schemas.microsoft.com/office/drawing/2014/main" id="{8500E9DA-D187-47A1-9EC5-91D6CF9F7374}"/>
                </a:ext>
              </a:extLst>
            </p:cNvPr>
            <p:cNvSpPr/>
            <p:nvPr/>
          </p:nvSpPr>
          <p:spPr>
            <a:xfrm>
              <a:off x="875029" y="5213985"/>
              <a:ext cx="4330491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之间的关系与推行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D5636C4-FFA0-43A7-9655-3D72F2B7A1DE}"/>
              </a:ext>
            </a:extLst>
          </p:cNvPr>
          <p:cNvGrpSpPr/>
          <p:nvPr/>
        </p:nvGrpSpPr>
        <p:grpSpPr>
          <a:xfrm>
            <a:off x="7952306" y="5613114"/>
            <a:ext cx="4641850" cy="469103"/>
            <a:chOff x="875030" y="5213985"/>
            <a:chExt cx="4641850" cy="469103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5A342ABF-584F-450B-BE36-C604110ABC3D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42" name="矩形 3">
              <a:extLst>
                <a:ext uri="{FF2B5EF4-FFF2-40B4-BE49-F238E27FC236}">
                  <a16:creationId xmlns:a16="http://schemas.microsoft.com/office/drawing/2014/main" id="{F4983C7A-EF62-4BC7-91A3-760B6B9243CE}"/>
                </a:ext>
              </a:extLst>
            </p:cNvPr>
            <p:cNvSpPr/>
            <p:nvPr/>
          </p:nvSpPr>
          <p:spPr>
            <a:xfrm>
              <a:off x="875030" y="5213985"/>
              <a:ext cx="464185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的具体实施步骤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51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1" grpId="0" animBg="1"/>
          <p:bldP spid="4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1" grpId="0" animBg="1"/>
          <p:bldP spid="4" grpId="0" animBg="1"/>
          <p:bldP spid="3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C9439FC7-1C0F-4E00-9133-77222135C105}"/>
              </a:ext>
            </a:extLst>
          </p:cNvPr>
          <p:cNvSpPr/>
          <p:nvPr/>
        </p:nvSpPr>
        <p:spPr>
          <a:xfrm>
            <a:off x="2952958" y="1426515"/>
            <a:ext cx="8356923" cy="1527859"/>
          </a:xfrm>
          <a:prstGeom prst="homePlate">
            <a:avLst/>
          </a:prstGeom>
          <a:solidFill>
            <a:schemeClr val="bg1">
              <a:alpha val="96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241584C-2B76-4A61-B05B-506D098D3AC6}"/>
              </a:ext>
            </a:extLst>
          </p:cNvPr>
          <p:cNvSpPr txBox="1">
            <a:spLocks noChangeArrowheads="1"/>
          </p:cNvSpPr>
          <p:nvPr/>
        </p:nvSpPr>
        <p:spPr>
          <a:xfrm>
            <a:off x="4683664" y="249520"/>
            <a:ext cx="2824672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的的具体定义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0015ECF-74CF-48FD-A1C2-3D4A2178BA1B}"/>
              </a:ext>
            </a:extLst>
          </p:cNvPr>
          <p:cNvSpPr/>
          <p:nvPr/>
        </p:nvSpPr>
        <p:spPr>
          <a:xfrm>
            <a:off x="2030245" y="1268432"/>
            <a:ext cx="1743813" cy="174381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75">
            <a:extLst>
              <a:ext uri="{FF2B5EF4-FFF2-40B4-BE49-F238E27FC236}">
                <a16:creationId xmlns:a16="http://schemas.microsoft.com/office/drawing/2014/main" id="{E7124F86-9C13-4A15-A334-338AE617D6BE}"/>
              </a:ext>
            </a:extLst>
          </p:cNvPr>
          <p:cNvSpPr>
            <a:spLocks/>
          </p:cNvSpPr>
          <p:nvPr/>
        </p:nvSpPr>
        <p:spPr bwMode="auto">
          <a:xfrm>
            <a:off x="11010074" y="1943344"/>
            <a:ext cx="503237" cy="504825"/>
          </a:xfrm>
          <a:prstGeom prst="ellipse">
            <a:avLst/>
          </a:prstGeom>
          <a:solidFill>
            <a:srgbClr val="0070C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BF75D9D0-A7B6-4E0C-9A00-D474AA181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493" y="1495963"/>
            <a:ext cx="1927954" cy="3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整理（</a:t>
            </a:r>
            <a:r>
              <a:rPr lang="en-US" altLang="zh-CN" sz="1600" b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Seiri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41787DC-F080-4BD1-9C4D-EC047C40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1935803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定义：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80BCA9E-218C-456A-88E0-299567CF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1873043"/>
            <a:ext cx="6058966" cy="5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将工作场所任何东西区分为有必要的与不必要的；把必要的东西与不必要的东西明确、严格地区分开来；不必要的东西应尽快处理掉。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7E918758-933D-4A77-855F-93949403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2433515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目的：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EFC2DF92-FAEE-437B-B7F9-5DF7F7DC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2370755"/>
            <a:ext cx="6058966" cy="3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腾出空间，空间活用；防止误用、误送；塑造清爽工作场所。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D0D4A25C-72AB-4169-89E0-1E4685406158}"/>
              </a:ext>
            </a:extLst>
          </p:cNvPr>
          <p:cNvGrpSpPr>
            <a:grpSpLocks/>
          </p:cNvGrpSpPr>
          <p:nvPr/>
        </p:nvGrpSpPr>
        <p:grpSpPr bwMode="auto">
          <a:xfrm>
            <a:off x="573882" y="1873043"/>
            <a:ext cx="1448462" cy="584361"/>
            <a:chOff x="964459" y="130481"/>
            <a:chExt cx="1448010" cy="583698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E51644C0-7BBE-4037-95D8-6BB62D24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整  理</a:t>
              </a:r>
            </a:p>
          </p:txBody>
        </p:sp>
        <p:sp>
          <p:nvSpPr>
            <p:cNvPr id="26" name="流程图: 联系 107">
              <a:extLst>
                <a:ext uri="{FF2B5EF4-FFF2-40B4-BE49-F238E27FC236}">
                  <a16:creationId xmlns:a16="http://schemas.microsoft.com/office/drawing/2014/main" id="{066C3895-FB73-46DB-95C1-B73E42A80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箭头: 五边形 26">
            <a:extLst>
              <a:ext uri="{FF2B5EF4-FFF2-40B4-BE49-F238E27FC236}">
                <a16:creationId xmlns:a16="http://schemas.microsoft.com/office/drawing/2014/main" id="{58143073-576B-4A0E-8E23-FCD28EF4A061}"/>
              </a:ext>
            </a:extLst>
          </p:cNvPr>
          <p:cNvSpPr/>
          <p:nvPr/>
        </p:nvSpPr>
        <p:spPr>
          <a:xfrm>
            <a:off x="2952958" y="3151142"/>
            <a:ext cx="8356923" cy="1527859"/>
          </a:xfrm>
          <a:prstGeom prst="homePlate">
            <a:avLst/>
          </a:prstGeom>
          <a:solidFill>
            <a:schemeClr val="bg1">
              <a:alpha val="96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EB09AC2-724B-4627-B689-1267A0FC1D8A}"/>
              </a:ext>
            </a:extLst>
          </p:cNvPr>
          <p:cNvSpPr/>
          <p:nvPr/>
        </p:nvSpPr>
        <p:spPr>
          <a:xfrm>
            <a:off x="2030245" y="2993059"/>
            <a:ext cx="1743813" cy="17438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75">
            <a:extLst>
              <a:ext uri="{FF2B5EF4-FFF2-40B4-BE49-F238E27FC236}">
                <a16:creationId xmlns:a16="http://schemas.microsoft.com/office/drawing/2014/main" id="{1DE860D9-CC35-41DE-BF60-F1246229B517}"/>
              </a:ext>
            </a:extLst>
          </p:cNvPr>
          <p:cNvSpPr>
            <a:spLocks/>
          </p:cNvSpPr>
          <p:nvPr/>
        </p:nvSpPr>
        <p:spPr bwMode="auto">
          <a:xfrm>
            <a:off x="11010074" y="3667971"/>
            <a:ext cx="503237" cy="504825"/>
          </a:xfrm>
          <a:prstGeom prst="ellipse">
            <a:avLst/>
          </a:prstGeom>
          <a:solidFill>
            <a:srgbClr val="0070C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BF652116-B234-40DA-9D99-5DED7D72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493" y="3220590"/>
            <a:ext cx="1927954" cy="3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整顿（</a:t>
            </a:r>
            <a:r>
              <a:rPr lang="en-US" altLang="zh-CN" sz="1600" b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Seiton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48845A2D-4D2C-4839-A8E7-749F169A2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3660430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定义：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DE50D76-D333-48B5-8FC9-EE2603961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3597670"/>
            <a:ext cx="6058966" cy="5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能在</a:t>
            </a:r>
            <a:r>
              <a:rPr lang="en-US" altLang="zh-CN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</a:t>
            </a: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秒内找到要找的东西，将寻找必需品的时间减少为零；对整理之后留在现场的必要物品分门别类放置，排列整齐。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BED49D5D-6CA7-40E9-A8B4-BE24BC13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4158142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目的：</a:t>
            </a: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9459D5E1-DDA9-4913-B781-C4A6CAB4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4095382"/>
            <a:ext cx="6058966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工作场所一目了然；整整齐齐的工作环境；消除找寻物品的时间；消除过多的积压物品。</a:t>
            </a:r>
          </a:p>
        </p:txBody>
      </p:sp>
      <p:grpSp>
        <p:nvGrpSpPr>
          <p:cNvPr id="35" name="Group 54">
            <a:extLst>
              <a:ext uri="{FF2B5EF4-FFF2-40B4-BE49-F238E27FC236}">
                <a16:creationId xmlns:a16="http://schemas.microsoft.com/office/drawing/2014/main" id="{3A4DED30-59F1-492B-8858-28D3B580DBF3}"/>
              </a:ext>
            </a:extLst>
          </p:cNvPr>
          <p:cNvGrpSpPr>
            <a:grpSpLocks/>
          </p:cNvGrpSpPr>
          <p:nvPr/>
        </p:nvGrpSpPr>
        <p:grpSpPr bwMode="auto">
          <a:xfrm>
            <a:off x="573882" y="3597670"/>
            <a:ext cx="1448462" cy="584361"/>
            <a:chOff x="964459" y="130481"/>
            <a:chExt cx="1448010" cy="583698"/>
          </a:xfrm>
        </p:grpSpPr>
        <p:sp>
          <p:nvSpPr>
            <p:cNvPr id="36" name="TextBox 105">
              <a:extLst>
                <a:ext uri="{FF2B5EF4-FFF2-40B4-BE49-F238E27FC236}">
                  <a16:creationId xmlns:a16="http://schemas.microsoft.com/office/drawing/2014/main" id="{53BC7B95-4865-450A-8718-F29A6622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整  顿</a:t>
              </a:r>
            </a:p>
          </p:txBody>
        </p:sp>
        <p:sp>
          <p:nvSpPr>
            <p:cNvPr id="37" name="流程图: 联系 107">
              <a:extLst>
                <a:ext uri="{FF2B5EF4-FFF2-40B4-BE49-F238E27FC236}">
                  <a16:creationId xmlns:a16="http://schemas.microsoft.com/office/drawing/2014/main" id="{9D4CDB44-D689-49D2-AB2C-CF1050848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箭头: 五边形 37">
            <a:extLst>
              <a:ext uri="{FF2B5EF4-FFF2-40B4-BE49-F238E27FC236}">
                <a16:creationId xmlns:a16="http://schemas.microsoft.com/office/drawing/2014/main" id="{08E7269D-3434-4481-BF17-475F7D244EBF}"/>
              </a:ext>
            </a:extLst>
          </p:cNvPr>
          <p:cNvSpPr/>
          <p:nvPr/>
        </p:nvSpPr>
        <p:spPr>
          <a:xfrm>
            <a:off x="2952958" y="4875770"/>
            <a:ext cx="8356923" cy="1527859"/>
          </a:xfrm>
          <a:prstGeom prst="homePlate">
            <a:avLst/>
          </a:prstGeom>
          <a:solidFill>
            <a:schemeClr val="bg1">
              <a:alpha val="96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B769399-9EC2-4B45-8713-12DBE0093E9A}"/>
              </a:ext>
            </a:extLst>
          </p:cNvPr>
          <p:cNvSpPr/>
          <p:nvPr/>
        </p:nvSpPr>
        <p:spPr>
          <a:xfrm>
            <a:off x="2030245" y="4717687"/>
            <a:ext cx="1743813" cy="174381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75">
            <a:extLst>
              <a:ext uri="{FF2B5EF4-FFF2-40B4-BE49-F238E27FC236}">
                <a16:creationId xmlns:a16="http://schemas.microsoft.com/office/drawing/2014/main" id="{6DA95939-41E4-4B8D-ADF9-5A058E49DACB}"/>
              </a:ext>
            </a:extLst>
          </p:cNvPr>
          <p:cNvSpPr>
            <a:spLocks/>
          </p:cNvSpPr>
          <p:nvPr/>
        </p:nvSpPr>
        <p:spPr bwMode="auto">
          <a:xfrm>
            <a:off x="11010074" y="5392599"/>
            <a:ext cx="503237" cy="504825"/>
          </a:xfrm>
          <a:prstGeom prst="ellipse">
            <a:avLst/>
          </a:prstGeom>
          <a:solidFill>
            <a:srgbClr val="0070C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661AD984-8B81-423C-974C-C6E7033E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493" y="4945218"/>
            <a:ext cx="1927954" cy="3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清扫（</a:t>
            </a:r>
            <a:r>
              <a:rPr lang="en-US" altLang="zh-CN" sz="1600" b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Seiso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B66A40FE-21BA-4EA9-9E12-B363BC72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5385058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定义：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94E12D3A-1F40-43E0-8977-865877E59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5322298"/>
            <a:ext cx="6058966" cy="5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将工作场所清扫干净保持工作场所干净、亮丽；岗位和设施保持在无垃圾、无灰尘、干净整洁的状态。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标题 1">
            <a:extLst>
              <a:ext uri="{FF2B5EF4-FFF2-40B4-BE49-F238E27FC236}">
                <a16:creationId xmlns:a16="http://schemas.microsoft.com/office/drawing/2014/main" id="{A1D087DC-47FC-482C-824E-C8C2FC046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5882770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目的：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E03BF461-9D62-4D7C-A3CE-DD7AE9D4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5820010"/>
            <a:ext cx="6058966" cy="3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消除赃污，保持干净、明亮；稳定品质。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Group 54">
            <a:extLst>
              <a:ext uri="{FF2B5EF4-FFF2-40B4-BE49-F238E27FC236}">
                <a16:creationId xmlns:a16="http://schemas.microsoft.com/office/drawing/2014/main" id="{F8ECA213-A318-4A5C-9F7B-36CA376E25DC}"/>
              </a:ext>
            </a:extLst>
          </p:cNvPr>
          <p:cNvGrpSpPr>
            <a:grpSpLocks/>
          </p:cNvGrpSpPr>
          <p:nvPr/>
        </p:nvGrpSpPr>
        <p:grpSpPr bwMode="auto">
          <a:xfrm>
            <a:off x="573882" y="5322298"/>
            <a:ext cx="1448462" cy="584361"/>
            <a:chOff x="964459" y="130481"/>
            <a:chExt cx="1448010" cy="583698"/>
          </a:xfrm>
        </p:grpSpPr>
        <p:sp>
          <p:nvSpPr>
            <p:cNvPr id="47" name="TextBox 105">
              <a:extLst>
                <a:ext uri="{FF2B5EF4-FFF2-40B4-BE49-F238E27FC236}">
                  <a16:creationId xmlns:a16="http://schemas.microsoft.com/office/drawing/2014/main" id="{865B1CF9-1A6B-48F9-A238-9AB7A11B5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清  扫</a:t>
              </a:r>
            </a:p>
          </p:txBody>
        </p:sp>
        <p:sp>
          <p:nvSpPr>
            <p:cNvPr id="48" name="流程图: 联系 107">
              <a:extLst>
                <a:ext uri="{FF2B5EF4-FFF2-40B4-BE49-F238E27FC236}">
                  <a16:creationId xmlns:a16="http://schemas.microsoft.com/office/drawing/2014/main" id="{60BAF399-8C9B-41F7-B735-2F316D83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659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1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1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1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1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1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1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1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1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9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9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9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9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9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90"/>
                            </p:stCondLst>
                            <p:childTnLst>
                              <p:par>
                                <p:cTn id="1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9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4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9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8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95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45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95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9" grpId="0" animBg="1"/>
      <p:bldP spid="12" grpId="0" bldLvl="0" animBg="1" autoUpdateAnimBg="0"/>
      <p:bldP spid="13" grpId="0" bldLvl="0" autoUpdateAnimBg="0"/>
      <p:bldP spid="14" grpId="0"/>
      <p:bldP spid="15" grpId="0"/>
      <p:bldP spid="16" grpId="0"/>
      <p:bldP spid="17" grpId="0"/>
      <p:bldP spid="27" grpId="0" animBg="1"/>
      <p:bldP spid="28" grpId="0" animBg="1"/>
      <p:bldP spid="29" grpId="0" bldLvl="0" animBg="1" autoUpdateAnimBg="0"/>
      <p:bldP spid="30" grpId="0" bldLvl="0" autoUpdateAnimBg="0"/>
      <p:bldP spid="31" grpId="0"/>
      <p:bldP spid="32" grpId="0"/>
      <p:bldP spid="33" grpId="0"/>
      <p:bldP spid="34" grpId="0"/>
      <p:bldP spid="38" grpId="0" animBg="1"/>
      <p:bldP spid="39" grpId="0" animBg="1"/>
      <p:bldP spid="40" grpId="0" bldLvl="0" animBg="1" autoUpdateAnimBg="0"/>
      <p:bldP spid="41" grpId="0" bldLvl="0" autoUpdateAnimBg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C9439FC7-1C0F-4E00-9133-77222135C105}"/>
              </a:ext>
            </a:extLst>
          </p:cNvPr>
          <p:cNvSpPr/>
          <p:nvPr/>
        </p:nvSpPr>
        <p:spPr>
          <a:xfrm>
            <a:off x="2952958" y="1426515"/>
            <a:ext cx="8356923" cy="1527859"/>
          </a:xfrm>
          <a:prstGeom prst="homePlate">
            <a:avLst/>
          </a:prstGeom>
          <a:solidFill>
            <a:schemeClr val="bg1">
              <a:alpha val="96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241584C-2B76-4A61-B05B-506D098D3AC6}"/>
              </a:ext>
            </a:extLst>
          </p:cNvPr>
          <p:cNvSpPr txBox="1">
            <a:spLocks noChangeArrowheads="1"/>
          </p:cNvSpPr>
          <p:nvPr/>
        </p:nvSpPr>
        <p:spPr>
          <a:xfrm>
            <a:off x="4683664" y="249520"/>
            <a:ext cx="2824672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的的具体定义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0015ECF-74CF-48FD-A1C2-3D4A2178BA1B}"/>
              </a:ext>
            </a:extLst>
          </p:cNvPr>
          <p:cNvSpPr/>
          <p:nvPr/>
        </p:nvSpPr>
        <p:spPr>
          <a:xfrm>
            <a:off x="2076697" y="1348292"/>
            <a:ext cx="1645558" cy="1645558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75">
            <a:extLst>
              <a:ext uri="{FF2B5EF4-FFF2-40B4-BE49-F238E27FC236}">
                <a16:creationId xmlns:a16="http://schemas.microsoft.com/office/drawing/2014/main" id="{E7124F86-9C13-4A15-A334-338AE617D6BE}"/>
              </a:ext>
            </a:extLst>
          </p:cNvPr>
          <p:cNvSpPr>
            <a:spLocks/>
          </p:cNvSpPr>
          <p:nvPr/>
        </p:nvSpPr>
        <p:spPr bwMode="auto">
          <a:xfrm>
            <a:off x="11010074" y="1943344"/>
            <a:ext cx="503237" cy="504825"/>
          </a:xfrm>
          <a:prstGeom prst="ellipse">
            <a:avLst/>
          </a:prstGeom>
          <a:solidFill>
            <a:srgbClr val="0070C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BF75D9D0-A7B6-4E0C-9A00-D474AA181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493" y="1495963"/>
            <a:ext cx="1927954" cy="3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清洁（</a:t>
            </a:r>
            <a:r>
              <a:rPr lang="en-US" altLang="zh-CN" sz="1600" b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Seiketsu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41787DC-F080-4BD1-9C4D-EC047C403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1935803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定义：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80BCA9E-218C-456A-88E0-299567CF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1873043"/>
            <a:ext cx="6058966" cy="3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即通过整理、整顿、清扫，保持现场整齐、明亮、干净，并通过制度化，维持其成果。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7E918758-933D-4A77-855F-93949403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2433515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目的：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EFC2DF92-FAEE-437B-B7F9-5DF7F7DC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2370755"/>
            <a:ext cx="6058966" cy="30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维持前面</a:t>
            </a:r>
            <a:r>
              <a:rPr lang="en-US" altLang="zh-CN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3S</a:t>
            </a: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的成果。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D0D4A25C-72AB-4169-89E0-1E4685406158}"/>
              </a:ext>
            </a:extLst>
          </p:cNvPr>
          <p:cNvGrpSpPr>
            <a:grpSpLocks/>
          </p:cNvGrpSpPr>
          <p:nvPr/>
        </p:nvGrpSpPr>
        <p:grpSpPr bwMode="auto">
          <a:xfrm>
            <a:off x="678689" y="1843016"/>
            <a:ext cx="1448462" cy="584361"/>
            <a:chOff x="964459" y="130481"/>
            <a:chExt cx="1448010" cy="583698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E51644C0-7BBE-4037-95D8-6BB62D24D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清  洁</a:t>
              </a:r>
            </a:p>
          </p:txBody>
        </p:sp>
        <p:sp>
          <p:nvSpPr>
            <p:cNvPr id="26" name="流程图: 联系 107">
              <a:extLst>
                <a:ext uri="{FF2B5EF4-FFF2-40B4-BE49-F238E27FC236}">
                  <a16:creationId xmlns:a16="http://schemas.microsoft.com/office/drawing/2014/main" id="{066C3895-FB73-46DB-95C1-B73E42A80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箭头: 五边形 26">
            <a:extLst>
              <a:ext uri="{FF2B5EF4-FFF2-40B4-BE49-F238E27FC236}">
                <a16:creationId xmlns:a16="http://schemas.microsoft.com/office/drawing/2014/main" id="{58143073-576B-4A0E-8E23-FCD28EF4A061}"/>
              </a:ext>
            </a:extLst>
          </p:cNvPr>
          <p:cNvSpPr/>
          <p:nvPr/>
        </p:nvSpPr>
        <p:spPr>
          <a:xfrm>
            <a:off x="2952958" y="3151142"/>
            <a:ext cx="8356923" cy="1527859"/>
          </a:xfrm>
          <a:prstGeom prst="homePlate">
            <a:avLst/>
          </a:prstGeom>
          <a:solidFill>
            <a:schemeClr val="bg1">
              <a:alpha val="96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EB09AC2-724B-4627-B689-1267A0FC1D8A}"/>
              </a:ext>
            </a:extLst>
          </p:cNvPr>
          <p:cNvSpPr/>
          <p:nvPr/>
        </p:nvSpPr>
        <p:spPr>
          <a:xfrm>
            <a:off x="2087523" y="3085075"/>
            <a:ext cx="1645558" cy="164555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75">
            <a:extLst>
              <a:ext uri="{FF2B5EF4-FFF2-40B4-BE49-F238E27FC236}">
                <a16:creationId xmlns:a16="http://schemas.microsoft.com/office/drawing/2014/main" id="{1DE860D9-CC35-41DE-BF60-F1246229B517}"/>
              </a:ext>
            </a:extLst>
          </p:cNvPr>
          <p:cNvSpPr>
            <a:spLocks/>
          </p:cNvSpPr>
          <p:nvPr/>
        </p:nvSpPr>
        <p:spPr bwMode="auto">
          <a:xfrm>
            <a:off x="11010074" y="3667971"/>
            <a:ext cx="503237" cy="504825"/>
          </a:xfrm>
          <a:prstGeom prst="ellipse">
            <a:avLst/>
          </a:prstGeom>
          <a:solidFill>
            <a:srgbClr val="0070C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BF652116-B234-40DA-9D99-5DED7D72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493" y="3220590"/>
            <a:ext cx="1927954" cy="3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素养（</a:t>
            </a:r>
            <a:r>
              <a:rPr lang="en-US" altLang="zh-CN" sz="1600" b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Shitsuke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48845A2D-4D2C-4839-A8E7-749F169A2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3590980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定义：</a:t>
            </a: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DE50D76-D333-48B5-8FC9-EE2603961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3528220"/>
            <a:ext cx="605896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即自觉培养文明作风，按规定行事，培养积极主动的精神，提升人的素养和品质，养成良好的工作习惯（革除马虎之心，养成凡事认真的习惯；遵守规定的习惯；自觉维护工作环境整洁明了的习惯；文明礼貌的习惯）。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BED49D5D-6CA7-40E9-A8B4-BE24BC13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4308612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目的：</a:t>
            </a:r>
          </a:p>
        </p:txBody>
      </p:sp>
      <p:sp>
        <p:nvSpPr>
          <p:cNvPr id="34" name="TextBox 3">
            <a:extLst>
              <a:ext uri="{FF2B5EF4-FFF2-40B4-BE49-F238E27FC236}">
                <a16:creationId xmlns:a16="http://schemas.microsoft.com/office/drawing/2014/main" id="{9459D5E1-DDA9-4913-B781-C4A6CAB48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4245852"/>
            <a:ext cx="6058966" cy="3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提升工人的品质，使员工对任何工作都讲究认真。</a:t>
            </a:r>
          </a:p>
        </p:txBody>
      </p:sp>
      <p:grpSp>
        <p:nvGrpSpPr>
          <p:cNvPr id="35" name="Group 54">
            <a:extLst>
              <a:ext uri="{FF2B5EF4-FFF2-40B4-BE49-F238E27FC236}">
                <a16:creationId xmlns:a16="http://schemas.microsoft.com/office/drawing/2014/main" id="{3A4DED30-59F1-492B-8858-28D3B580DBF3}"/>
              </a:ext>
            </a:extLst>
          </p:cNvPr>
          <p:cNvGrpSpPr>
            <a:grpSpLocks/>
          </p:cNvGrpSpPr>
          <p:nvPr/>
        </p:nvGrpSpPr>
        <p:grpSpPr bwMode="auto">
          <a:xfrm>
            <a:off x="628235" y="3620377"/>
            <a:ext cx="1448462" cy="584361"/>
            <a:chOff x="964459" y="130481"/>
            <a:chExt cx="1448010" cy="583698"/>
          </a:xfrm>
        </p:grpSpPr>
        <p:sp>
          <p:nvSpPr>
            <p:cNvPr id="36" name="TextBox 105">
              <a:extLst>
                <a:ext uri="{FF2B5EF4-FFF2-40B4-BE49-F238E27FC236}">
                  <a16:creationId xmlns:a16="http://schemas.microsoft.com/office/drawing/2014/main" id="{53BC7B95-4865-450A-8718-F29A6622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素  养</a:t>
              </a:r>
            </a:p>
          </p:txBody>
        </p:sp>
        <p:sp>
          <p:nvSpPr>
            <p:cNvPr id="37" name="流程图: 联系 107">
              <a:extLst>
                <a:ext uri="{FF2B5EF4-FFF2-40B4-BE49-F238E27FC236}">
                  <a16:creationId xmlns:a16="http://schemas.microsoft.com/office/drawing/2014/main" id="{9D4CDB44-D689-49D2-AB2C-CF1050848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8" name="箭头: 五边形 37">
            <a:extLst>
              <a:ext uri="{FF2B5EF4-FFF2-40B4-BE49-F238E27FC236}">
                <a16:creationId xmlns:a16="http://schemas.microsoft.com/office/drawing/2014/main" id="{08E7269D-3434-4481-BF17-475F7D244EBF}"/>
              </a:ext>
            </a:extLst>
          </p:cNvPr>
          <p:cNvSpPr/>
          <p:nvPr/>
        </p:nvSpPr>
        <p:spPr>
          <a:xfrm>
            <a:off x="2952958" y="4875770"/>
            <a:ext cx="8356923" cy="1527859"/>
          </a:xfrm>
          <a:prstGeom prst="homePlate">
            <a:avLst/>
          </a:prstGeom>
          <a:solidFill>
            <a:schemeClr val="bg1">
              <a:alpha val="96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B769399-9EC2-4B45-8713-12DBE0093E9A}"/>
              </a:ext>
            </a:extLst>
          </p:cNvPr>
          <p:cNvSpPr/>
          <p:nvPr/>
        </p:nvSpPr>
        <p:spPr>
          <a:xfrm>
            <a:off x="2087523" y="4809703"/>
            <a:ext cx="1645558" cy="164555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75">
            <a:extLst>
              <a:ext uri="{FF2B5EF4-FFF2-40B4-BE49-F238E27FC236}">
                <a16:creationId xmlns:a16="http://schemas.microsoft.com/office/drawing/2014/main" id="{6DA95939-41E4-4B8D-ADF9-5A058E49DACB}"/>
              </a:ext>
            </a:extLst>
          </p:cNvPr>
          <p:cNvSpPr>
            <a:spLocks/>
          </p:cNvSpPr>
          <p:nvPr/>
        </p:nvSpPr>
        <p:spPr bwMode="auto">
          <a:xfrm>
            <a:off x="11010074" y="5392599"/>
            <a:ext cx="503237" cy="504825"/>
          </a:xfrm>
          <a:prstGeom prst="ellipse">
            <a:avLst/>
          </a:prstGeom>
          <a:solidFill>
            <a:srgbClr val="0070C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661AD984-8B81-423C-974C-C6E7033E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7493" y="4945218"/>
            <a:ext cx="1927954" cy="3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安全（</a:t>
            </a: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B66A40FE-21BA-4EA9-9E12-B363BC72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5304033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定义：</a:t>
            </a:r>
          </a:p>
        </p:txBody>
      </p:sp>
      <p:sp>
        <p:nvSpPr>
          <p:cNvPr id="43" name="TextBox 3">
            <a:extLst>
              <a:ext uri="{FF2B5EF4-FFF2-40B4-BE49-F238E27FC236}">
                <a16:creationId xmlns:a16="http://schemas.microsoft.com/office/drawing/2014/main" id="{94E12D3A-1F40-43E0-8977-865877E59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5241273"/>
            <a:ext cx="60589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即树立自保互保安全意识，时刻都有安</a:t>
            </a:r>
            <a:r>
              <a:rPr lang="zh-CN" altLang="en-US" sz="1200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全优品观念</a:t>
            </a: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，排查确认不安全因素，防范于未然，按章作业，遵守工作纪律，确保人的安全和设备正常运行。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标题 1">
            <a:extLst>
              <a:ext uri="{FF2B5EF4-FFF2-40B4-BE49-F238E27FC236}">
                <a16:creationId xmlns:a16="http://schemas.microsoft.com/office/drawing/2014/main" id="{A1D087DC-47FC-482C-824E-C8C2FC046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2217" y="5859620"/>
            <a:ext cx="689462" cy="1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+mn-lt"/>
                <a:ea typeface="+mn-ea"/>
                <a:cs typeface="+mn-ea"/>
                <a:sym typeface="+mn-lt"/>
              </a:rPr>
              <a:t>目的：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id="{E03BF461-9D62-4D7C-A3CE-DD7AE9D4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502" y="5796860"/>
            <a:ext cx="6058966" cy="53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杜绝安全事故、规范操作、确保产品质量，保障员工的人身安全，保证生产的连续安全正常的进行，同时减少因安全事故而带来的经济损失。</a:t>
            </a:r>
            <a:endParaRPr lang="zh-CN" altLang="en-US" sz="1400" dirty="0">
              <a:solidFill>
                <a:schemeClr val="accent6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Group 54">
            <a:extLst>
              <a:ext uri="{FF2B5EF4-FFF2-40B4-BE49-F238E27FC236}">
                <a16:creationId xmlns:a16="http://schemas.microsoft.com/office/drawing/2014/main" id="{F8ECA213-A318-4A5C-9F7B-36CA376E25DC}"/>
              </a:ext>
            </a:extLst>
          </p:cNvPr>
          <p:cNvGrpSpPr>
            <a:grpSpLocks/>
          </p:cNvGrpSpPr>
          <p:nvPr/>
        </p:nvGrpSpPr>
        <p:grpSpPr bwMode="auto">
          <a:xfrm>
            <a:off x="628235" y="5345005"/>
            <a:ext cx="1448462" cy="584361"/>
            <a:chOff x="964459" y="130481"/>
            <a:chExt cx="1448010" cy="583698"/>
          </a:xfrm>
        </p:grpSpPr>
        <p:sp>
          <p:nvSpPr>
            <p:cNvPr id="47" name="TextBox 105">
              <a:extLst>
                <a:ext uri="{FF2B5EF4-FFF2-40B4-BE49-F238E27FC236}">
                  <a16:creationId xmlns:a16="http://schemas.microsoft.com/office/drawing/2014/main" id="{865B1CF9-1A6B-48F9-A238-9AB7A11B5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459" y="130481"/>
              <a:ext cx="1352567" cy="583698"/>
            </a:xfrm>
            <a:prstGeom prst="roundRect">
              <a:avLst>
                <a:gd name="adj" fmla="val 19169"/>
              </a:avLst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安  全</a:t>
              </a:r>
            </a:p>
          </p:txBody>
        </p:sp>
        <p:sp>
          <p:nvSpPr>
            <p:cNvPr id="48" name="流程图: 联系 107">
              <a:extLst>
                <a:ext uri="{FF2B5EF4-FFF2-40B4-BE49-F238E27FC236}">
                  <a16:creationId xmlns:a16="http://schemas.microsoft.com/office/drawing/2014/main" id="{60BAF399-8C9B-41F7-B735-2F316D83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880" y="33777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1478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2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2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2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2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2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2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2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2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5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84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34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84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34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84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34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84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34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0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72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22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72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22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2" grpId="0" bldLvl="0" animBg="1" autoUpdateAnimBg="0"/>
      <p:bldP spid="13" grpId="0" bldLvl="0" autoUpdateAnimBg="0"/>
      <p:bldP spid="14" grpId="0"/>
      <p:bldP spid="15" grpId="0"/>
      <p:bldP spid="16" grpId="0"/>
      <p:bldP spid="17" grpId="0"/>
      <p:bldP spid="27" grpId="0" animBg="1"/>
      <p:bldP spid="28" grpId="0" animBg="1"/>
      <p:bldP spid="29" grpId="0" bldLvl="0" animBg="1" autoUpdateAnimBg="0"/>
      <p:bldP spid="30" grpId="0" bldLvl="0" autoUpdateAnimBg="0"/>
      <p:bldP spid="31" grpId="0"/>
      <p:bldP spid="32" grpId="0"/>
      <p:bldP spid="33" grpId="0"/>
      <p:bldP spid="34" grpId="0"/>
      <p:bldP spid="38" grpId="0" animBg="1"/>
      <p:bldP spid="39" grpId="0" animBg="1"/>
      <p:bldP spid="40" grpId="0" bldLvl="0" animBg="1" autoUpdateAnimBg="0"/>
      <p:bldP spid="41" grpId="0" bldLvl="0" autoUpdateAnimBg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5">
            <a:extLst>
              <a:ext uri="{FF2B5EF4-FFF2-40B4-BE49-F238E27FC236}">
                <a16:creationId xmlns:a16="http://schemas.microsoft.com/office/drawing/2014/main" id="{48938B19-8C23-4C49-90C7-C898AAE6E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536" y="5241228"/>
            <a:ext cx="8930046" cy="57277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Text Box 46">
            <a:extLst>
              <a:ext uri="{FF2B5EF4-FFF2-40B4-BE49-F238E27FC236}">
                <a16:creationId xmlns:a16="http://schemas.microsoft.com/office/drawing/2014/main" id="{E75C2189-1334-4335-ACD6-746B4FFA8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236" y="903923"/>
            <a:ext cx="1111248" cy="36000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CN" dirty="0">
                <a:cs typeface="+mn-ea"/>
                <a:sym typeface="+mn-lt"/>
              </a:rPr>
              <a:t>1S</a:t>
            </a:r>
          </a:p>
        </p:txBody>
      </p:sp>
      <p:sp>
        <p:nvSpPr>
          <p:cNvPr id="39" name="Text Box 45">
            <a:extLst>
              <a:ext uri="{FF2B5EF4-FFF2-40B4-BE49-F238E27FC236}">
                <a16:creationId xmlns:a16="http://schemas.microsoft.com/office/drawing/2014/main" id="{C3D24E0B-C9F0-46F8-B214-D3F255447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275" y="1333688"/>
            <a:ext cx="1129950" cy="379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>
                <a:cs typeface="+mn-ea"/>
                <a:sym typeface="+mn-lt"/>
              </a:rPr>
              <a:t>整理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545094B3-3483-464A-B0E4-EBAF04627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40" y="2617566"/>
            <a:ext cx="1111061" cy="36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CN" dirty="0">
                <a:cs typeface="+mn-ea"/>
                <a:sym typeface="+mn-lt"/>
              </a:rPr>
              <a:t>2S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B46C107A-C4A2-4195-810D-F86916412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40" y="3058681"/>
            <a:ext cx="1111061" cy="3610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>
                <a:cs typeface="+mn-ea"/>
                <a:sym typeface="+mn-lt"/>
              </a:rPr>
              <a:t>整顿</a:t>
            </a:r>
          </a:p>
        </p:txBody>
      </p:sp>
      <p:sp>
        <p:nvSpPr>
          <p:cNvPr id="34" name="Text Box 40">
            <a:extLst>
              <a:ext uri="{FF2B5EF4-FFF2-40B4-BE49-F238E27FC236}">
                <a16:creationId xmlns:a16="http://schemas.microsoft.com/office/drawing/2014/main" id="{1A1DDBA1-6D95-4E44-8496-681FCDD8C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038" y="2617566"/>
            <a:ext cx="1111061" cy="36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CN" dirty="0">
                <a:cs typeface="+mn-ea"/>
                <a:sym typeface="+mn-lt"/>
              </a:rPr>
              <a:t>3S</a:t>
            </a:r>
          </a:p>
        </p:txBody>
      </p:sp>
      <p:sp>
        <p:nvSpPr>
          <p:cNvPr id="35" name="Text Box 39">
            <a:extLst>
              <a:ext uri="{FF2B5EF4-FFF2-40B4-BE49-F238E27FC236}">
                <a16:creationId xmlns:a16="http://schemas.microsoft.com/office/drawing/2014/main" id="{26BC3B72-2F40-43DF-B2EF-8CD08605F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039" y="3058682"/>
            <a:ext cx="1111061" cy="3610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 altLang="en-US">
                <a:cs typeface="+mn-ea"/>
                <a:sym typeface="+mn-lt"/>
              </a:rPr>
              <a:t>清扫</a:t>
            </a:r>
            <a:endParaRPr lang="zh-CN">
              <a:cs typeface="+mn-ea"/>
              <a:sym typeface="+mn-lt"/>
            </a:endParaRPr>
          </a:p>
        </p:txBody>
      </p:sp>
      <p:sp>
        <p:nvSpPr>
          <p:cNvPr id="32" name="Text Box 37">
            <a:extLst>
              <a:ext uri="{FF2B5EF4-FFF2-40B4-BE49-F238E27FC236}">
                <a16:creationId xmlns:a16="http://schemas.microsoft.com/office/drawing/2014/main" id="{650CC948-1B05-4F81-AA44-3215E1680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380" y="4410385"/>
            <a:ext cx="1111061" cy="36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CN" dirty="0">
                <a:cs typeface="+mn-ea"/>
                <a:sym typeface="+mn-lt"/>
              </a:rPr>
              <a:t>4S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8E674DBB-EA7C-42D7-8CC8-85DA0521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3380" y="4829296"/>
            <a:ext cx="1111061" cy="3610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>
                <a:cs typeface="+mn-ea"/>
                <a:sym typeface="+mn-lt"/>
              </a:rPr>
              <a:t>清洁</a:t>
            </a:r>
          </a:p>
        </p:txBody>
      </p:sp>
      <p:sp>
        <p:nvSpPr>
          <p:cNvPr id="30" name="Text Box 34">
            <a:extLst>
              <a:ext uri="{FF2B5EF4-FFF2-40B4-BE49-F238E27FC236}">
                <a16:creationId xmlns:a16="http://schemas.microsoft.com/office/drawing/2014/main" id="{A4A4A7A6-66B9-4A9A-AB9C-F3C7436CC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136" y="5636988"/>
            <a:ext cx="1111061" cy="361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CN" dirty="0">
                <a:cs typeface="+mn-ea"/>
                <a:sym typeface="+mn-lt"/>
              </a:rPr>
              <a:t>5S</a:t>
            </a: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54F79C22-648C-448F-A6D2-8D6459AF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100" y="6090622"/>
            <a:ext cx="1111061" cy="3610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>
                <a:cs typeface="+mn-ea"/>
                <a:sym typeface="+mn-lt"/>
              </a:rPr>
              <a:t>修养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721A3F47-1EFB-4F1B-9FB5-505DDFE52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886" y="5660138"/>
            <a:ext cx="1111061" cy="36197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zh-CN" dirty="0">
                <a:cs typeface="+mn-ea"/>
                <a:sym typeface="+mn-lt"/>
              </a:rPr>
              <a:t>6S</a:t>
            </a:r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05B3D4F4-0AC3-475E-9700-10024D952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7886" y="6102196"/>
            <a:ext cx="1111061" cy="3610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zh-CN">
                <a:cs typeface="+mn-ea"/>
                <a:sym typeface="+mn-lt"/>
              </a:rPr>
              <a:t>安全</a:t>
            </a:r>
          </a:p>
        </p:txBody>
      </p:sp>
      <p:sp>
        <p:nvSpPr>
          <p:cNvPr id="11" name="Line 28">
            <a:extLst>
              <a:ext uri="{FF2B5EF4-FFF2-40B4-BE49-F238E27FC236}">
                <a16:creationId xmlns:a16="http://schemas.microsoft.com/office/drawing/2014/main" id="{DBE57183-A92E-4D9F-BE34-C57949F97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4188" y="1736201"/>
            <a:ext cx="0" cy="20834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Line 27">
            <a:extLst>
              <a:ext uri="{FF2B5EF4-FFF2-40B4-BE49-F238E27FC236}">
                <a16:creationId xmlns:a16="http://schemas.microsoft.com/office/drawing/2014/main" id="{4E16E1F7-6AB6-4E1D-A427-BCA3A5976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9845" y="1970817"/>
            <a:ext cx="4027597" cy="77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TextBox 56">
            <a:extLst>
              <a:ext uri="{FF2B5EF4-FFF2-40B4-BE49-F238E27FC236}">
                <a16:creationId xmlns:a16="http://schemas.microsoft.com/office/drawing/2014/main" id="{117C03D5-65A4-462A-927F-F1D2138F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85" y="113301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区分用与不用的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F3C3B6E-32C9-4271-A174-36EF9FFE57C0}"/>
              </a:ext>
            </a:extLst>
          </p:cNvPr>
          <p:cNvGrpSpPr/>
          <p:nvPr/>
        </p:nvGrpSpPr>
        <p:grpSpPr>
          <a:xfrm>
            <a:off x="3871026" y="1979269"/>
            <a:ext cx="4004840" cy="591055"/>
            <a:chOff x="3871026" y="1979269"/>
            <a:chExt cx="4004840" cy="591055"/>
          </a:xfrm>
        </p:grpSpPr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2F85F5B7-D443-4178-A44B-BDA896454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5866" y="1979269"/>
              <a:ext cx="0" cy="59105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Line 25">
              <a:extLst>
                <a:ext uri="{FF2B5EF4-FFF2-40B4-BE49-F238E27FC236}">
                  <a16:creationId xmlns:a16="http://schemas.microsoft.com/office/drawing/2014/main" id="{8FD18012-F3AE-4AB5-81E3-D5E45FF63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1026" y="1979269"/>
              <a:ext cx="0" cy="59105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8" name="Line 27">
            <a:extLst>
              <a:ext uri="{FF2B5EF4-FFF2-40B4-BE49-F238E27FC236}">
                <a16:creationId xmlns:a16="http://schemas.microsoft.com/office/drawing/2014/main" id="{720DFBEA-1356-4FE1-8638-0703BCF8A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9845" y="4146859"/>
            <a:ext cx="4027597" cy="77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076C9E-9628-421A-9EA5-B99FF87F985D}"/>
              </a:ext>
            </a:extLst>
          </p:cNvPr>
          <p:cNvGrpSpPr/>
          <p:nvPr/>
        </p:nvGrpSpPr>
        <p:grpSpPr>
          <a:xfrm>
            <a:off x="3871026" y="3565001"/>
            <a:ext cx="4004840" cy="602630"/>
            <a:chOff x="3871026" y="3565001"/>
            <a:chExt cx="4004840" cy="602630"/>
          </a:xfrm>
        </p:grpSpPr>
        <p:sp>
          <p:nvSpPr>
            <p:cNvPr id="59" name="Line 25">
              <a:extLst>
                <a:ext uri="{FF2B5EF4-FFF2-40B4-BE49-F238E27FC236}">
                  <a16:creationId xmlns:a16="http://schemas.microsoft.com/office/drawing/2014/main" id="{07E75B74-7DE2-4A14-AE4F-AC0CC8B69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75866" y="3576576"/>
              <a:ext cx="0" cy="59105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42EACCB4-8690-4D70-9C79-17235275E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1026" y="3565001"/>
              <a:ext cx="0" cy="59105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1" name="Line 25">
            <a:extLst>
              <a:ext uri="{FF2B5EF4-FFF2-40B4-BE49-F238E27FC236}">
                <a16:creationId xmlns:a16="http://schemas.microsoft.com/office/drawing/2014/main" id="{97DA3CEE-9D14-4B3A-972C-4DA9328D8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7147" y="4143735"/>
            <a:ext cx="0" cy="231495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2" name="Line 28">
            <a:extLst>
              <a:ext uri="{FF2B5EF4-FFF2-40B4-BE49-F238E27FC236}">
                <a16:creationId xmlns:a16="http://schemas.microsoft.com/office/drawing/2014/main" id="{F29AC300-D690-4BAE-A51B-819C2C069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4188" y="5185458"/>
            <a:ext cx="0" cy="21991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Line 27">
            <a:extLst>
              <a:ext uri="{FF2B5EF4-FFF2-40B4-BE49-F238E27FC236}">
                <a16:creationId xmlns:a16="http://schemas.microsoft.com/office/drawing/2014/main" id="{5E49500A-FA71-4E56-95AD-24A2DD1367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993" y="5396925"/>
            <a:ext cx="5810492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18B8AD91-B529-42C6-AF90-F4B0430BBF56}"/>
              </a:ext>
            </a:extLst>
          </p:cNvPr>
          <p:cNvGrpSpPr/>
          <p:nvPr/>
        </p:nvGrpSpPr>
        <p:grpSpPr>
          <a:xfrm>
            <a:off x="3037649" y="5405377"/>
            <a:ext cx="5787341" cy="254644"/>
            <a:chOff x="3037649" y="5405377"/>
            <a:chExt cx="5787341" cy="254644"/>
          </a:xfrm>
        </p:grpSpPr>
        <p:sp>
          <p:nvSpPr>
            <p:cNvPr id="64" name="Line 25">
              <a:extLst>
                <a:ext uri="{FF2B5EF4-FFF2-40B4-BE49-F238E27FC236}">
                  <a16:creationId xmlns:a16="http://schemas.microsoft.com/office/drawing/2014/main" id="{028A79FB-298E-4DF7-B443-1787BFCF7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4990" y="5405377"/>
              <a:ext cx="0" cy="254644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Line 25">
              <a:extLst>
                <a:ext uri="{FF2B5EF4-FFF2-40B4-BE49-F238E27FC236}">
                  <a16:creationId xmlns:a16="http://schemas.microsoft.com/office/drawing/2014/main" id="{32D11A5A-0F42-4FDC-BA7D-7F2C87C094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7649" y="5405377"/>
              <a:ext cx="0" cy="254644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28BE82CA-0472-4E88-B5C7-8A601D0FBFE0}"/>
              </a:ext>
            </a:extLst>
          </p:cNvPr>
          <p:cNvCxnSpPr>
            <a:cxnSpLocks/>
          </p:cNvCxnSpPr>
          <p:nvPr/>
        </p:nvCxnSpPr>
        <p:spPr>
          <a:xfrm>
            <a:off x="4178461" y="2227524"/>
            <a:ext cx="13889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9" name="TextBox 56">
            <a:extLst>
              <a:ext uri="{FF2B5EF4-FFF2-40B4-BE49-F238E27FC236}">
                <a16:creationId xmlns:a16="http://schemas.microsoft.com/office/drawing/2014/main" id="{00A206D9-E81F-4F75-B25B-E6D32679B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624" y="2058988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将要用的定位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A6D2C26-DB4B-4D94-8DD4-9456BB8BDCF7}"/>
              </a:ext>
            </a:extLst>
          </p:cNvPr>
          <p:cNvCxnSpPr>
            <a:cxnSpLocks/>
          </p:cNvCxnSpPr>
          <p:nvPr/>
        </p:nvCxnSpPr>
        <p:spPr>
          <a:xfrm>
            <a:off x="4178460" y="2239099"/>
            <a:ext cx="0" cy="43465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8514A4FD-7C00-4B76-AE59-9D08108A4E66}"/>
              </a:ext>
            </a:extLst>
          </p:cNvPr>
          <p:cNvCxnSpPr>
            <a:cxnSpLocks/>
          </p:cNvCxnSpPr>
          <p:nvPr/>
        </p:nvCxnSpPr>
        <p:spPr>
          <a:xfrm>
            <a:off x="6481823" y="1324698"/>
            <a:ext cx="13889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B5775781-9BC0-4256-A5F0-7F11973758BF}"/>
              </a:ext>
            </a:extLst>
          </p:cNvPr>
          <p:cNvCxnSpPr>
            <a:cxnSpLocks/>
          </p:cNvCxnSpPr>
          <p:nvPr/>
        </p:nvCxnSpPr>
        <p:spPr>
          <a:xfrm>
            <a:off x="5879940" y="2991453"/>
            <a:ext cx="13889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5099CE35-CAE1-4A5C-9CFA-72F45E223712}"/>
              </a:ext>
            </a:extLst>
          </p:cNvPr>
          <p:cNvCxnSpPr>
            <a:cxnSpLocks/>
          </p:cNvCxnSpPr>
          <p:nvPr/>
        </p:nvCxnSpPr>
        <p:spPr>
          <a:xfrm>
            <a:off x="5879939" y="2991454"/>
            <a:ext cx="0" cy="43465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6" name="TextBox 56">
            <a:extLst>
              <a:ext uri="{FF2B5EF4-FFF2-40B4-BE49-F238E27FC236}">
                <a16:creationId xmlns:a16="http://schemas.microsoft.com/office/drawing/2014/main" id="{91B62CFF-9BF6-4827-B157-C6CB8B072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925" y="3413227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将物品清扫干净</a:t>
            </a:r>
          </a:p>
        </p:txBody>
      </p:sp>
      <p:sp>
        <p:nvSpPr>
          <p:cNvPr id="78" name="TextBox 56">
            <a:extLst>
              <a:ext uri="{FF2B5EF4-FFF2-40B4-BE49-F238E27FC236}">
                <a16:creationId xmlns:a16="http://schemas.microsoft.com/office/drawing/2014/main" id="{5132EFE9-CCCB-467C-ACE0-A50D91F4C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559" y="4616993"/>
            <a:ext cx="26945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形成制度养成习惯</a:t>
            </a: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63A678FE-DB08-425E-8267-AB0C547CF322}"/>
              </a:ext>
            </a:extLst>
          </p:cNvPr>
          <p:cNvCxnSpPr>
            <a:cxnSpLocks/>
          </p:cNvCxnSpPr>
          <p:nvPr/>
        </p:nvCxnSpPr>
        <p:spPr>
          <a:xfrm>
            <a:off x="6447098" y="4808678"/>
            <a:ext cx="13889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BC914B2B-ED1D-468A-92D9-B402CD9D7E45}"/>
              </a:ext>
            </a:extLst>
          </p:cNvPr>
          <p:cNvCxnSpPr>
            <a:cxnSpLocks/>
          </p:cNvCxnSpPr>
          <p:nvPr/>
        </p:nvCxnSpPr>
        <p:spPr>
          <a:xfrm>
            <a:off x="3599727" y="6313388"/>
            <a:ext cx="13889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7" name="TextBox 56">
            <a:extLst>
              <a:ext uri="{FF2B5EF4-FFF2-40B4-BE49-F238E27FC236}">
                <a16:creationId xmlns:a16="http://schemas.microsoft.com/office/drawing/2014/main" id="{9171BF07-2F38-434D-ADFE-60067492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1673" y="5450371"/>
            <a:ext cx="1928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Save</a:t>
            </a:r>
          </a:p>
        </p:txBody>
      </p: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03DE3DC9-54DF-464E-A268-FFAA47A1BDA2}"/>
              </a:ext>
            </a:extLst>
          </p:cNvPr>
          <p:cNvCxnSpPr>
            <a:cxnSpLocks/>
          </p:cNvCxnSpPr>
          <p:nvPr/>
        </p:nvCxnSpPr>
        <p:spPr>
          <a:xfrm>
            <a:off x="4988688" y="5867762"/>
            <a:ext cx="0" cy="43465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3B18815B-B2ED-4B75-AA34-0B6E5FBBE490}"/>
              </a:ext>
            </a:extLst>
          </p:cNvPr>
          <p:cNvCxnSpPr>
            <a:cxnSpLocks/>
          </p:cNvCxnSpPr>
          <p:nvPr/>
        </p:nvCxnSpPr>
        <p:spPr>
          <a:xfrm>
            <a:off x="6829063" y="5815675"/>
            <a:ext cx="138896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DB22747F-DDA6-43E4-BD62-EAF8B7422958}"/>
              </a:ext>
            </a:extLst>
          </p:cNvPr>
          <p:cNvCxnSpPr>
            <a:cxnSpLocks/>
          </p:cNvCxnSpPr>
          <p:nvPr/>
        </p:nvCxnSpPr>
        <p:spPr>
          <a:xfrm>
            <a:off x="6829062" y="5815676"/>
            <a:ext cx="0" cy="434653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1" name="TextBox 56">
            <a:extLst>
              <a:ext uri="{FF2B5EF4-FFF2-40B4-BE49-F238E27FC236}">
                <a16:creationId xmlns:a16="http://schemas.microsoft.com/office/drawing/2014/main" id="{78E007C7-5516-4478-A950-BCB994D8A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048" y="6237449"/>
            <a:ext cx="2451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确保人物文件安全</a:t>
            </a:r>
          </a:p>
        </p:txBody>
      </p:sp>
      <p:sp>
        <p:nvSpPr>
          <p:cNvPr id="92" name="Line 15">
            <a:extLst>
              <a:ext uri="{FF2B5EF4-FFF2-40B4-BE49-F238E27FC236}">
                <a16:creationId xmlns:a16="http://schemas.microsoft.com/office/drawing/2014/main" id="{73594D7D-37AD-41F6-892D-9380EC707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536" y="842849"/>
            <a:ext cx="8930046" cy="57277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3" name="Line 15">
            <a:extLst>
              <a:ext uri="{FF2B5EF4-FFF2-40B4-BE49-F238E27FC236}">
                <a16:creationId xmlns:a16="http://schemas.microsoft.com/office/drawing/2014/main" id="{1629F38C-0F95-4450-BE99-70B88D8A5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536" y="6607041"/>
            <a:ext cx="8930046" cy="57277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1F4D97DA-27BC-4FB8-B996-EF39424DAB52}"/>
              </a:ext>
            </a:extLst>
          </p:cNvPr>
          <p:cNvGrpSpPr/>
          <p:nvPr/>
        </p:nvGrpSpPr>
        <p:grpSpPr>
          <a:xfrm>
            <a:off x="1728700" y="949123"/>
            <a:ext cx="416648" cy="4204284"/>
            <a:chOff x="1728700" y="949123"/>
            <a:chExt cx="416648" cy="4204284"/>
          </a:xfrm>
        </p:grpSpPr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id="{FA1A145B-70B6-4DC0-B52E-FC8546C6BD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00" y="2002420"/>
              <a:ext cx="416648" cy="2001373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eaVert"/>
            <a:lstStyle>
              <a:defPPr>
                <a:defRPr lang="zh-CN"/>
              </a:defPPr>
              <a:lvl1pPr algn="ctr">
                <a:defRPr sz="1600" b="1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针对物</a:t>
              </a:r>
            </a:p>
          </p:txBody>
        </p:sp>
        <p:sp>
          <p:nvSpPr>
            <p:cNvPr id="94" name="Line 25">
              <a:extLst>
                <a:ext uri="{FF2B5EF4-FFF2-40B4-BE49-F238E27FC236}">
                  <a16:creationId xmlns:a16="http://schemas.microsoft.com/office/drawing/2014/main" id="{FEDD62B0-0674-4B35-B458-2F92789ED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8408" y="949123"/>
              <a:ext cx="0" cy="100967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Line 25">
              <a:extLst>
                <a:ext uri="{FF2B5EF4-FFF2-40B4-BE49-F238E27FC236}">
                  <a16:creationId xmlns:a16="http://schemas.microsoft.com/office/drawing/2014/main" id="{35BB3BC6-E93E-4CDA-BED7-19FD98299F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408" y="4143736"/>
              <a:ext cx="0" cy="100967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94451D73-F520-4865-9685-8F1E24978C3D}"/>
              </a:ext>
            </a:extLst>
          </p:cNvPr>
          <p:cNvGrpSpPr/>
          <p:nvPr/>
        </p:nvGrpSpPr>
        <p:grpSpPr>
          <a:xfrm>
            <a:off x="1752620" y="5266479"/>
            <a:ext cx="416648" cy="1342666"/>
            <a:chOff x="1752620" y="5266479"/>
            <a:chExt cx="416648" cy="1342666"/>
          </a:xfrm>
        </p:grpSpPr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0AF8E2B0-B549-41EE-B43A-C648E33D4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20" y="5498903"/>
              <a:ext cx="416648" cy="810016"/>
            </a:xfrm>
            <a:prstGeom prst="rect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eaVert"/>
            <a:lstStyle/>
            <a:p>
              <a:pPr algn="ctr"/>
              <a:r>
                <a:rPr lang="zh-CN" sz="1600" b="1" dirty="0">
                  <a:cs typeface="+mn-ea"/>
                  <a:sym typeface="+mn-lt"/>
                </a:rPr>
                <a:t>针对人</a:t>
              </a:r>
            </a:p>
          </p:txBody>
        </p:sp>
        <p:sp>
          <p:nvSpPr>
            <p:cNvPr id="96" name="Line 25">
              <a:extLst>
                <a:ext uri="{FF2B5EF4-FFF2-40B4-BE49-F238E27FC236}">
                  <a16:creationId xmlns:a16="http://schemas.microsoft.com/office/drawing/2014/main" id="{F90BEADA-F9BF-4121-87BC-3F20331D8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8407" y="5266479"/>
              <a:ext cx="0" cy="21991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Line 25">
              <a:extLst>
                <a:ext uri="{FF2B5EF4-FFF2-40B4-BE49-F238E27FC236}">
                  <a16:creationId xmlns:a16="http://schemas.microsoft.com/office/drawing/2014/main" id="{C6242D02-3743-492F-9990-F1741C56F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8408" y="6331353"/>
              <a:ext cx="0" cy="27779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00" name="标题 1">
            <a:extLst>
              <a:ext uri="{FF2B5EF4-FFF2-40B4-BE49-F238E27FC236}">
                <a16:creationId xmlns:a16="http://schemas.microsoft.com/office/drawing/2014/main" id="{9093BF52-D990-452A-BA5F-E13496C94986}"/>
              </a:ext>
            </a:extLst>
          </p:cNvPr>
          <p:cNvSpPr txBox="1">
            <a:spLocks noChangeArrowheads="1"/>
          </p:cNvSpPr>
          <p:nvPr/>
        </p:nvSpPr>
        <p:spPr>
          <a:xfrm>
            <a:off x="4330467" y="249520"/>
            <a:ext cx="3531066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之间的关系与推行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169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45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5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95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50"/>
                            </p:stCondLst>
                            <p:childTnLst>
                              <p:par>
                                <p:cTn id="8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95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45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95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4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450"/>
                            </p:stCondLst>
                            <p:childTnLst>
                              <p:par>
                                <p:cTn id="1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950"/>
                            </p:stCondLst>
                            <p:childTnLst>
                              <p:par>
                                <p:cTn id="1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45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95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45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95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645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95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450"/>
                            </p:stCondLst>
                            <p:childTnLst>
                              <p:par>
                                <p:cTn id="1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39" grpId="0" animBg="1"/>
      <p:bldP spid="36" grpId="0" animBg="1"/>
      <p:bldP spid="37" grpId="0" animBg="1"/>
      <p:bldP spid="34" grpId="0" animBg="1"/>
      <p:bldP spid="35" grpId="0" animBg="1"/>
      <p:bldP spid="32" grpId="0" animBg="1"/>
      <p:bldP spid="33" grpId="0" animBg="1"/>
      <p:bldP spid="30" grpId="0" animBg="1"/>
      <p:bldP spid="31" grpId="0" animBg="1"/>
      <p:bldP spid="28" grpId="0" animBg="1"/>
      <p:bldP spid="29" grpId="0" animBg="1"/>
      <p:bldP spid="11" grpId="0" animBg="1"/>
      <p:bldP spid="12" grpId="0" animBg="1"/>
      <p:bldP spid="41" grpId="0"/>
      <p:bldP spid="58" grpId="0" animBg="1"/>
      <p:bldP spid="61" grpId="0" animBg="1"/>
      <p:bldP spid="62" grpId="0" animBg="1"/>
      <p:bldP spid="63" grpId="0" animBg="1"/>
      <p:bldP spid="69" grpId="0"/>
      <p:bldP spid="76" grpId="0"/>
      <p:bldP spid="78" grpId="0"/>
      <p:bldP spid="87" grpId="0"/>
      <p:bldP spid="91" grpId="0"/>
      <p:bldP spid="92" grpId="0" animBg="1"/>
      <p:bldP spid="93" grpId="0" animBg="1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28BD5-DAB7-49A2-9BF2-1138809D0EDC}"/>
              </a:ext>
            </a:extLst>
          </p:cNvPr>
          <p:cNvSpPr txBox="1">
            <a:spLocks noChangeArrowheads="1"/>
          </p:cNvSpPr>
          <p:nvPr/>
        </p:nvSpPr>
        <p:spPr>
          <a:xfrm>
            <a:off x="4473631" y="249520"/>
            <a:ext cx="324473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椭圆 75">
            <a:extLst>
              <a:ext uri="{FF2B5EF4-FFF2-40B4-BE49-F238E27FC236}">
                <a16:creationId xmlns:a16="http://schemas.microsoft.com/office/drawing/2014/main" id="{65DE0A60-E3FF-4B94-88A4-309FE648C1DE}"/>
              </a:ext>
            </a:extLst>
          </p:cNvPr>
          <p:cNvSpPr>
            <a:spLocks/>
          </p:cNvSpPr>
          <p:nvPr/>
        </p:nvSpPr>
        <p:spPr bwMode="auto">
          <a:xfrm>
            <a:off x="10514014" y="168685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105">
            <a:extLst>
              <a:ext uri="{FF2B5EF4-FFF2-40B4-BE49-F238E27FC236}">
                <a16:creationId xmlns:a16="http://schemas.microsoft.com/office/drawing/2014/main" id="{FBD02EDF-F7DF-4871-B39B-30F8DD385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4204" y="156419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理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F2DD880-DDB9-42B4-975F-E411684ED27F}"/>
              </a:ext>
            </a:extLst>
          </p:cNvPr>
          <p:cNvGrpSpPr/>
          <p:nvPr/>
        </p:nvGrpSpPr>
        <p:grpSpPr>
          <a:xfrm>
            <a:off x="4016600" y="1512605"/>
            <a:ext cx="2357379" cy="409165"/>
            <a:chOff x="2083443" y="2083442"/>
            <a:chExt cx="2623596" cy="461638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E7F5E02-E991-440C-8605-DDCC1847439C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homePlat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5" name="文本占位符 13">
              <a:extLst>
                <a:ext uri="{FF2B5EF4-FFF2-40B4-BE49-F238E27FC236}">
                  <a16:creationId xmlns:a16="http://schemas.microsoft.com/office/drawing/2014/main" id="{F6EFD00D-B870-46A9-9BEB-781C0B274D6F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homePlate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整理的定义</a:t>
              </a: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391054A9-686D-4AFE-A39C-8396AF55F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274" y="1967464"/>
            <a:ext cx="6878256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 按照标准区分开必要的和不必要的物品，对不必要的物品进行处理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4CF96FC-4FB2-4F5F-8821-007EF6FDBCBD}"/>
              </a:ext>
            </a:extLst>
          </p:cNvPr>
          <p:cNvGrpSpPr/>
          <p:nvPr/>
        </p:nvGrpSpPr>
        <p:grpSpPr>
          <a:xfrm>
            <a:off x="1068493" y="2736623"/>
            <a:ext cx="2461551" cy="425916"/>
            <a:chOff x="2083443" y="2073033"/>
            <a:chExt cx="2739532" cy="480537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1C5908A-55E9-4BDD-9EEC-1F03194FE69D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0" name="文本占位符 13">
              <a:extLst>
                <a:ext uri="{FF2B5EF4-FFF2-40B4-BE49-F238E27FC236}">
                  <a16:creationId xmlns:a16="http://schemas.microsoft.com/office/drawing/2014/main" id="{4D9C037F-1DA1-47C1-B988-69A4E4976EB0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homePlate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整理的目的</a:t>
              </a:r>
            </a:p>
          </p:txBody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FEF0A0CF-286D-4446-9F2C-5085E031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362" y="3247006"/>
            <a:ext cx="3023887" cy="9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腾出空间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减少误用、误送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营造清爽工作环境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F5B6127-6195-4C25-8FB7-F8957A14B58A}"/>
              </a:ext>
            </a:extLst>
          </p:cNvPr>
          <p:cNvGrpSpPr/>
          <p:nvPr/>
        </p:nvGrpSpPr>
        <p:grpSpPr>
          <a:xfrm>
            <a:off x="7150025" y="3034048"/>
            <a:ext cx="2461551" cy="425916"/>
            <a:chOff x="2083443" y="2073033"/>
            <a:chExt cx="2739532" cy="480537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4F05362B-03AC-4933-B679-BC070EA6053E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5" name="文本占位符 13">
              <a:extLst>
                <a:ext uri="{FF2B5EF4-FFF2-40B4-BE49-F238E27FC236}">
                  <a16:creationId xmlns:a16="http://schemas.microsoft.com/office/drawing/2014/main" id="{61DEB80E-6FC5-44B5-8183-91620D1FE504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homePlate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整理的目的</a:t>
              </a:r>
            </a:p>
          </p:txBody>
        </p:sp>
      </p:grpSp>
      <p:sp>
        <p:nvSpPr>
          <p:cNvPr id="26" name="TextBox 6">
            <a:extLst>
              <a:ext uri="{FF2B5EF4-FFF2-40B4-BE49-F238E27FC236}">
                <a16:creationId xmlns:a16="http://schemas.microsoft.com/office/drawing/2014/main" id="{C7B1D3B0-AEF5-4D6D-B613-8A31B724F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894" y="3544431"/>
            <a:ext cx="430867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全面检查</a:t>
            </a:r>
            <a:endParaRPr lang="en-US" altLang="zh-CN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制定“要”和“不要”的判别基准</a:t>
            </a:r>
            <a:endParaRPr lang="en-US" altLang="zh-CN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按基准清除不需要的物品</a:t>
            </a:r>
            <a:endParaRPr lang="en-US" altLang="zh-CN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决定不需要物品的处理方法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每日自我检查    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---- 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不是一事一天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2DE4A0E-4BFC-4B29-A9BD-F7E4F2384154}"/>
              </a:ext>
            </a:extLst>
          </p:cNvPr>
          <p:cNvGrpSpPr/>
          <p:nvPr/>
        </p:nvGrpSpPr>
        <p:grpSpPr>
          <a:xfrm>
            <a:off x="4625778" y="5539804"/>
            <a:ext cx="2357379" cy="409165"/>
            <a:chOff x="2083443" y="2083442"/>
            <a:chExt cx="2623596" cy="461638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C75E18DF-E81D-4C68-A41E-ABC6560D0E29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homePlate">
              <a:avLst/>
            </a:prstGeom>
            <a:solidFill>
              <a:schemeClr val="accent6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9" name="文本占位符 13">
              <a:extLst>
                <a:ext uri="{FF2B5EF4-FFF2-40B4-BE49-F238E27FC236}">
                  <a16:creationId xmlns:a16="http://schemas.microsoft.com/office/drawing/2014/main" id="{D9B54B6F-1EEA-4B40-A1BB-29E9C6A7D346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homePlate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注意事项</a:t>
              </a:r>
            </a:p>
          </p:txBody>
        </p:sp>
      </p:grpSp>
      <p:sp>
        <p:nvSpPr>
          <p:cNvPr id="30" name="TextBox 6">
            <a:extLst>
              <a:ext uri="{FF2B5EF4-FFF2-40B4-BE49-F238E27FC236}">
                <a16:creationId xmlns:a16="http://schemas.microsoft.com/office/drawing/2014/main" id="{E38421CC-B95E-4BAD-AD33-DFF9713C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52" y="5994663"/>
            <a:ext cx="376466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要有决心，不需要的物品一定要断然加以处置</a:t>
            </a:r>
            <a:endParaRPr lang="en-US" altLang="zh-CN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这是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的优品步</a:t>
            </a:r>
            <a:endParaRPr lang="zh-CN" altLang="en-US" sz="16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2D1116A-9188-40BA-A13A-CFF63D1B0440}"/>
              </a:ext>
            </a:extLst>
          </p:cNvPr>
          <p:cNvGrpSpPr/>
          <p:nvPr/>
        </p:nvGrpSpPr>
        <p:grpSpPr>
          <a:xfrm>
            <a:off x="1068493" y="2879727"/>
            <a:ext cx="5850039" cy="3566605"/>
            <a:chOff x="1068493" y="2879727"/>
            <a:chExt cx="5850039" cy="3566605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2829D03-22DC-4233-A793-A61F592DE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8493" y="4350590"/>
              <a:ext cx="3188538" cy="2095742"/>
            </a:xfrm>
            <a:prstGeom prst="hexagon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A7745FA-E237-49F1-BEDE-4D382D86F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1537" y="2879727"/>
              <a:ext cx="3156995" cy="2100837"/>
            </a:xfrm>
            <a:prstGeom prst="hexagon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772977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 autoUpdateAnimBg="0"/>
      <p:bldP spid="10" grpId="0"/>
      <p:bldP spid="16" grpId="0"/>
      <p:bldP spid="21" grpId="0"/>
      <p:bldP spid="26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EA32BF7-B283-429B-B1A6-248EBAB74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550" y="4180367"/>
            <a:ext cx="5077584" cy="2621280"/>
          </a:xfrm>
          <a:prstGeom prst="rect">
            <a:avLst/>
          </a:prstGeom>
        </p:spPr>
      </p:pic>
      <p:sp>
        <p:nvSpPr>
          <p:cNvPr id="42" name="TextBox 7">
            <a:extLst>
              <a:ext uri="{FF2B5EF4-FFF2-40B4-BE49-F238E27FC236}">
                <a16:creationId xmlns:a16="http://schemas.microsoft.com/office/drawing/2014/main" id="{8698A71B-E5ED-4B36-BDC5-2E464CAE0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204" y="327160"/>
            <a:ext cx="2338678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spc="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会议纪律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977899-0459-423A-84CB-568C191E4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06" y="960120"/>
            <a:ext cx="2450593" cy="1981200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0CEC5022-5077-425D-9A55-1BA12A634B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647" y="993442"/>
            <a:ext cx="2359154" cy="20393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BCB14D-FABB-4371-AA48-35A719EBB8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641" y="1036320"/>
            <a:ext cx="1935480" cy="1996440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DCDAFC2E-CF12-4BC9-9499-26D599A066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960" y="944880"/>
            <a:ext cx="2133599" cy="2011680"/>
          </a:xfrm>
          <a:prstGeom prst="rect">
            <a:avLst/>
          </a:prstGeom>
        </p:spPr>
      </p:pic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72CCFAC3-11D8-4A01-832A-50AA12D0EDD5}"/>
              </a:ext>
            </a:extLst>
          </p:cNvPr>
          <p:cNvCxnSpPr>
            <a:cxnSpLocks/>
          </p:cNvCxnSpPr>
          <p:nvPr/>
        </p:nvCxnSpPr>
        <p:spPr>
          <a:xfrm>
            <a:off x="7174882" y="580107"/>
            <a:ext cx="45446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A72722C2-8611-4D4C-9F77-F19FF2B4DD83}"/>
              </a:ext>
            </a:extLst>
          </p:cNvPr>
          <p:cNvCxnSpPr>
            <a:cxnSpLocks/>
          </p:cNvCxnSpPr>
          <p:nvPr/>
        </p:nvCxnSpPr>
        <p:spPr>
          <a:xfrm flipH="1">
            <a:off x="271162" y="580107"/>
            <a:ext cx="45446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9">
            <a:extLst>
              <a:ext uri="{FF2B5EF4-FFF2-40B4-BE49-F238E27FC236}">
                <a16:creationId xmlns:a16="http://schemas.microsoft.com/office/drawing/2014/main" id="{8951668D-72CD-4B23-BDA2-319031C55619}"/>
              </a:ext>
            </a:extLst>
          </p:cNvPr>
          <p:cNvSpPr txBox="1"/>
          <p:nvPr/>
        </p:nvSpPr>
        <p:spPr>
          <a:xfrm>
            <a:off x="1120802" y="3014148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严禁迟到早退</a:t>
            </a:r>
          </a:p>
        </p:txBody>
      </p:sp>
      <p:sp>
        <p:nvSpPr>
          <p:cNvPr id="83" name="文本框 9">
            <a:extLst>
              <a:ext uri="{FF2B5EF4-FFF2-40B4-BE49-F238E27FC236}">
                <a16:creationId xmlns:a16="http://schemas.microsoft.com/office/drawing/2014/main" id="{BF20AEA3-1B96-46A4-BFC8-4F866E624D6A}"/>
              </a:ext>
            </a:extLst>
          </p:cNvPr>
          <p:cNvSpPr txBox="1"/>
          <p:nvPr/>
        </p:nvSpPr>
        <p:spPr>
          <a:xfrm>
            <a:off x="755042" y="3430845"/>
            <a:ext cx="275015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lvl="1" indent="-228594"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与会人员提前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分钟入场，不得无故迟到、早退。</a:t>
            </a:r>
          </a:p>
        </p:txBody>
      </p:sp>
      <p:sp>
        <p:nvSpPr>
          <p:cNvPr id="84" name="文本框 9">
            <a:extLst>
              <a:ext uri="{FF2B5EF4-FFF2-40B4-BE49-F238E27FC236}">
                <a16:creationId xmlns:a16="http://schemas.microsoft.com/office/drawing/2014/main" id="{9A3162A4-40D8-44AA-B1FD-2E607B903CBF}"/>
              </a:ext>
            </a:extLst>
          </p:cNvPr>
          <p:cNvSpPr txBox="1"/>
          <p:nvPr/>
        </p:nvSpPr>
        <p:spPr>
          <a:xfrm>
            <a:off x="3985922" y="3014148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严禁接听电话</a:t>
            </a:r>
          </a:p>
        </p:txBody>
      </p:sp>
      <p:sp>
        <p:nvSpPr>
          <p:cNvPr id="85" name="文本框 9">
            <a:extLst>
              <a:ext uri="{FF2B5EF4-FFF2-40B4-BE49-F238E27FC236}">
                <a16:creationId xmlns:a16="http://schemas.microsoft.com/office/drawing/2014/main" id="{45416E90-DDC7-4F36-88AE-A3D6DCB99986}"/>
              </a:ext>
            </a:extLst>
          </p:cNvPr>
          <p:cNvSpPr txBox="1"/>
          <p:nvPr/>
        </p:nvSpPr>
        <p:spPr>
          <a:xfrm>
            <a:off x="3742082" y="3430845"/>
            <a:ext cx="2338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lvl="1" indent="-228594"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请将手机调成会议模式，静音或者震动状态。</a:t>
            </a:r>
          </a:p>
        </p:txBody>
      </p:sp>
      <p:sp>
        <p:nvSpPr>
          <p:cNvPr id="86" name="文本框 9">
            <a:extLst>
              <a:ext uri="{FF2B5EF4-FFF2-40B4-BE49-F238E27FC236}">
                <a16:creationId xmlns:a16="http://schemas.microsoft.com/office/drawing/2014/main" id="{94D25E02-72E1-4C01-81FF-45F94E967C50}"/>
              </a:ext>
            </a:extLst>
          </p:cNvPr>
          <p:cNvSpPr txBox="1"/>
          <p:nvPr/>
        </p:nvSpPr>
        <p:spPr>
          <a:xfrm>
            <a:off x="6942482" y="3014148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严禁打瞌睡</a:t>
            </a:r>
          </a:p>
        </p:txBody>
      </p:sp>
      <p:sp>
        <p:nvSpPr>
          <p:cNvPr id="87" name="文本框 9">
            <a:extLst>
              <a:ext uri="{FF2B5EF4-FFF2-40B4-BE49-F238E27FC236}">
                <a16:creationId xmlns:a16="http://schemas.microsoft.com/office/drawing/2014/main" id="{23A4F985-2DFC-4172-9DBC-6E21D6CB1185}"/>
              </a:ext>
            </a:extLst>
          </p:cNvPr>
          <p:cNvSpPr txBox="1"/>
          <p:nvPr/>
        </p:nvSpPr>
        <p:spPr>
          <a:xfrm>
            <a:off x="6576722" y="3430845"/>
            <a:ext cx="233867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lvl="1" indent="-228594"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严禁做与会议无关的事，如睡觉、玩手机等。</a:t>
            </a:r>
          </a:p>
        </p:txBody>
      </p:sp>
      <p:sp>
        <p:nvSpPr>
          <p:cNvPr id="88" name="文本框 9">
            <a:extLst>
              <a:ext uri="{FF2B5EF4-FFF2-40B4-BE49-F238E27FC236}">
                <a16:creationId xmlns:a16="http://schemas.microsoft.com/office/drawing/2014/main" id="{082932DE-8523-42F0-BE89-952D9460DDEC}"/>
              </a:ext>
            </a:extLst>
          </p:cNvPr>
          <p:cNvSpPr txBox="1"/>
          <p:nvPr/>
        </p:nvSpPr>
        <p:spPr>
          <a:xfrm>
            <a:off x="9838082" y="3014148"/>
            <a:ext cx="20643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严禁吸烟</a:t>
            </a:r>
          </a:p>
        </p:txBody>
      </p:sp>
      <p:sp>
        <p:nvSpPr>
          <p:cNvPr id="89" name="文本框 9">
            <a:extLst>
              <a:ext uri="{FF2B5EF4-FFF2-40B4-BE49-F238E27FC236}">
                <a16:creationId xmlns:a16="http://schemas.microsoft.com/office/drawing/2014/main" id="{2A2C58D2-6B0C-4523-99CA-B9F1518542B5}"/>
              </a:ext>
            </a:extLst>
          </p:cNvPr>
          <p:cNvSpPr txBox="1"/>
          <p:nvPr/>
        </p:nvSpPr>
        <p:spPr>
          <a:xfrm>
            <a:off x="9319922" y="3430845"/>
            <a:ext cx="212531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594" lvl="1" indent="-228594">
              <a:buFont typeface="Wingdings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为了您自己和他人的健康，请您不要吸烟。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47D6659-4AE7-43E1-9141-DAAB227CAC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387" y="4512998"/>
            <a:ext cx="1097280" cy="1308682"/>
          </a:xfrm>
          <a:prstGeom prst="rect">
            <a:avLst/>
          </a:prstGeom>
        </p:spPr>
      </p:pic>
      <p:sp>
        <p:nvSpPr>
          <p:cNvPr id="90" name="TextBox 17">
            <a:extLst>
              <a:ext uri="{FF2B5EF4-FFF2-40B4-BE49-F238E27FC236}">
                <a16:creationId xmlns:a16="http://schemas.microsoft.com/office/drawing/2014/main" id="{AB961F20-4421-47F4-83CD-E8E58CB7B727}"/>
              </a:ext>
            </a:extLst>
          </p:cNvPr>
          <p:cNvSpPr txBox="1"/>
          <p:nvPr/>
        </p:nvSpPr>
        <p:spPr>
          <a:xfrm>
            <a:off x="6867667" y="4829047"/>
            <a:ext cx="4904509" cy="1064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与会人员请严格遵守以上规定，会议期间如遇以上行为者，每次罚款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元。违纪者请主动将罚款上缴至会议主持人处，再由会议主持人转交前台统一保管。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81056" y="736847"/>
            <a:ext cx="16423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6F7F9"/>
                </a:solidFill>
              </a:rPr>
              <a:t>https://www.PPT818.com/</a:t>
            </a:r>
            <a:endParaRPr lang="zh-CN" altLang="en-US" sz="900" dirty="0">
              <a:solidFill>
                <a:srgbClr val="F6F7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45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9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5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8929E7A3-7856-49A3-8657-5BE93288E68B}"/>
              </a:ext>
            </a:extLst>
          </p:cNvPr>
          <p:cNvGrpSpPr/>
          <p:nvPr/>
        </p:nvGrpSpPr>
        <p:grpSpPr>
          <a:xfrm>
            <a:off x="1266076" y="963205"/>
            <a:ext cx="2357379" cy="409165"/>
            <a:chOff x="2083443" y="2083442"/>
            <a:chExt cx="2623596" cy="461638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4DBEA6BD-5AD2-49B0-9195-950564055985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5" name="文本占位符 13">
              <a:extLst>
                <a:ext uri="{FF2B5EF4-FFF2-40B4-BE49-F238E27FC236}">
                  <a16:creationId xmlns:a16="http://schemas.microsoft.com/office/drawing/2014/main" id="{A55E29BC-9924-4473-96EE-78B383CCF37D}"/>
                </a:ext>
              </a:extLst>
            </p:cNvPr>
            <p:cNvSpPr txBox="1"/>
            <p:nvPr/>
          </p:nvSpPr>
          <p:spPr>
            <a:xfrm>
              <a:off x="2781679" y="2099152"/>
              <a:ext cx="1640294" cy="4143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整理实例</a:t>
              </a:r>
            </a:p>
          </p:txBody>
        </p:sp>
      </p:grpSp>
      <p:sp>
        <p:nvSpPr>
          <p:cNvPr id="38" name="Rectangle 2">
            <a:extLst>
              <a:ext uri="{FF2B5EF4-FFF2-40B4-BE49-F238E27FC236}">
                <a16:creationId xmlns:a16="http://schemas.microsoft.com/office/drawing/2014/main" id="{98BB3FCB-EF7B-4072-966E-F60EA167D7C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7063" y="1544641"/>
            <a:ext cx="4018731" cy="819317"/>
          </a:xfrm>
          <a:prstGeom prst="homePlate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FED5AEF-F0F3-49B2-BC18-D400EF46E648}"/>
              </a:ext>
            </a:extLst>
          </p:cNvPr>
          <p:cNvGrpSpPr/>
          <p:nvPr/>
        </p:nvGrpSpPr>
        <p:grpSpPr>
          <a:xfrm>
            <a:off x="1317598" y="1492509"/>
            <a:ext cx="860169" cy="860617"/>
            <a:chOff x="925401" y="3148271"/>
            <a:chExt cx="1800000" cy="180000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A6B4DC6-3958-4211-890C-B6CCD9D8D3AD}"/>
                </a:ext>
              </a:extLst>
            </p:cNvPr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A21561B-010A-4788-9F59-ACE32128E7B0}"/>
                </a:ext>
              </a:extLst>
            </p:cNvPr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cs typeface="+mn-ea"/>
                  <a:sym typeface="+mn-lt"/>
                </a:rPr>
                <a:t>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42" name="TextBox 6">
            <a:extLst>
              <a:ext uri="{FF2B5EF4-FFF2-40B4-BE49-F238E27FC236}">
                <a16:creationId xmlns:a16="http://schemas.microsoft.com/office/drawing/2014/main" id="{AA6C8351-BC38-4A67-B153-C3319F787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753" y="1545963"/>
            <a:ext cx="293071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请您把如下东西请出工作台：</a:t>
            </a: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434B2B6A-D027-4879-B3F7-A7184ADD6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023" y="1823176"/>
            <a:ext cx="3209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报纸、杂志、茶杯、无用书籍、扑克、书包、围巾、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051B555A-D1F3-4E3F-B7C4-B47914DA3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89371" y="1544641"/>
            <a:ext cx="4018731" cy="819317"/>
          </a:xfrm>
          <a:prstGeom prst="homePlate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1452FED-D885-407D-9F7B-44CA132C8AF6}"/>
              </a:ext>
            </a:extLst>
          </p:cNvPr>
          <p:cNvGrpSpPr/>
          <p:nvPr/>
        </p:nvGrpSpPr>
        <p:grpSpPr>
          <a:xfrm>
            <a:off x="6479906" y="1492509"/>
            <a:ext cx="860169" cy="860617"/>
            <a:chOff x="925401" y="3148271"/>
            <a:chExt cx="1800000" cy="1800000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044D10C1-D427-4903-83A4-C7049D6BEF20}"/>
                </a:ext>
              </a:extLst>
            </p:cNvPr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04E225A-5ACF-4A2A-A88F-55A81B1FF20A}"/>
                </a:ext>
              </a:extLst>
            </p:cNvPr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cs typeface="+mn-ea"/>
                  <a:sym typeface="+mn-lt"/>
                </a:rPr>
                <a:t>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48" name="TextBox 6">
            <a:extLst>
              <a:ext uri="{FF2B5EF4-FFF2-40B4-BE49-F238E27FC236}">
                <a16:creationId xmlns:a16="http://schemas.microsoft.com/office/drawing/2014/main" id="{61176F9C-14FA-42BF-A253-9E276E8EA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061" y="1545963"/>
            <a:ext cx="293071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请您把如下东西请出办公室：</a:t>
            </a:r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3D7CE7EA-5E96-4B9C-95A2-A31576762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331" y="1823176"/>
            <a:ext cx="3209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 外衣、私用物品、饭盒、水果、点心、运动鞋、棋类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A9AB203-1FA9-4F3B-BE85-9AC03B12712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7063" y="2493765"/>
            <a:ext cx="4018731" cy="819317"/>
          </a:xfrm>
          <a:prstGeom prst="homePlate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4FC32621-2661-4466-9495-BFA5C199CCDB}"/>
              </a:ext>
            </a:extLst>
          </p:cNvPr>
          <p:cNvGrpSpPr/>
          <p:nvPr/>
        </p:nvGrpSpPr>
        <p:grpSpPr>
          <a:xfrm>
            <a:off x="1317598" y="2441633"/>
            <a:ext cx="860169" cy="860617"/>
            <a:chOff x="925401" y="3148271"/>
            <a:chExt cx="1800000" cy="1800000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D03131EA-9D43-4A45-9EFB-9AF5F926C486}"/>
                </a:ext>
              </a:extLst>
            </p:cNvPr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1141CE6-09A9-47C8-BEAB-BD33223B90C9}"/>
                </a:ext>
              </a:extLst>
            </p:cNvPr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cs typeface="+mn-ea"/>
                  <a:sym typeface="+mn-lt"/>
                </a:rPr>
                <a:t>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54" name="TextBox 6">
            <a:extLst>
              <a:ext uri="{FF2B5EF4-FFF2-40B4-BE49-F238E27FC236}">
                <a16:creationId xmlns:a16="http://schemas.microsoft.com/office/drawing/2014/main" id="{B0E736EF-7254-43CC-9306-037BFE7B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753" y="2495087"/>
            <a:ext cx="293071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请您把如下东西请出空间：</a:t>
            </a: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284C7CE2-D609-427C-97E3-7F9F13B6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48" y="2783874"/>
            <a:ext cx="37762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1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由设备拆下的包装箱、私用车辆、与生产无关的旧物品、运动器具、旧的无用家具、垃圾、废报纸杂志、废零件</a:t>
            </a:r>
            <a:r>
              <a:rPr lang="en-US" altLang="zh-CN" sz="11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A9F180B0-C5BB-4723-8F77-A5EBFD2968A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89371" y="2493765"/>
            <a:ext cx="4018731" cy="819317"/>
          </a:xfrm>
          <a:prstGeom prst="homePlate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90829EBA-861F-4DC8-A5B1-D185598C4C26}"/>
              </a:ext>
            </a:extLst>
          </p:cNvPr>
          <p:cNvGrpSpPr/>
          <p:nvPr/>
        </p:nvGrpSpPr>
        <p:grpSpPr>
          <a:xfrm>
            <a:off x="6479906" y="2441633"/>
            <a:ext cx="860169" cy="860617"/>
            <a:chOff x="925401" y="3148271"/>
            <a:chExt cx="1800000" cy="1800000"/>
          </a:xfrm>
        </p:grpSpPr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920AA9C9-14A9-4449-B988-264FC670BFEA}"/>
                </a:ext>
              </a:extLst>
            </p:cNvPr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cs typeface="+mn-ea"/>
                <a:sym typeface="+mn-lt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373F5FC3-7E2C-4325-A103-293C7504E802}"/>
                </a:ext>
              </a:extLst>
            </p:cNvPr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003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cs typeface="+mn-ea"/>
                  <a:sym typeface="+mn-lt"/>
                </a:rPr>
                <a:t>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</p:grpSp>
      <p:sp>
        <p:nvSpPr>
          <p:cNvPr id="60" name="TextBox 6">
            <a:extLst>
              <a:ext uri="{FF2B5EF4-FFF2-40B4-BE49-F238E27FC236}">
                <a16:creationId xmlns:a16="http://schemas.microsoft.com/office/drawing/2014/main" id="{C933DF34-4090-447C-9886-D9916B25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6061" y="2495087"/>
            <a:ext cx="2930710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请您把如下东西请出仓库：</a:t>
            </a:r>
          </a:p>
        </p:txBody>
      </p:sp>
      <p:sp>
        <p:nvSpPr>
          <p:cNvPr id="61" name="TextBox 6">
            <a:extLst>
              <a:ext uri="{FF2B5EF4-FFF2-40B4-BE49-F238E27FC236}">
                <a16:creationId xmlns:a16="http://schemas.microsoft.com/office/drawing/2014/main" id="{EE2087CF-1FE5-4346-AAB2-9B81DF756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331" y="2772300"/>
            <a:ext cx="32090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垃圾、废包装箱、废弃物、生活用品、个人用品、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95B42F3F-EF01-4236-9988-F7B876CAC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223" y="8840165"/>
            <a:ext cx="762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400" b="1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63" name="Group 184">
            <a:extLst>
              <a:ext uri="{FF2B5EF4-FFF2-40B4-BE49-F238E27FC236}">
                <a16:creationId xmlns:a16="http://schemas.microsoft.com/office/drawing/2014/main" id="{6AC8953D-AFAB-4BE1-B325-1E5066E4C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23160"/>
              </p:ext>
            </p:extLst>
          </p:nvPr>
        </p:nvGraphicFramePr>
        <p:xfrm>
          <a:off x="1041142" y="4100173"/>
          <a:ext cx="10388859" cy="232191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58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7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利用程度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必需的程度（使用频率）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保存方法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70C0"/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低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过去一年都没有使用的物品</a:t>
                      </a:r>
                    </a:p>
                    <a:p>
                      <a:pPr marL="187325" marR="0" lvl="0" indent="-187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在过去的6~12个月中，只使用一次以上的物品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扔掉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保存在远处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</a:t>
                      </a:r>
                      <a:endParaRPr kumimoji="1" lang="zh-CN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7325" marR="0" lvl="0" indent="-187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在过去的2~6个月中，只使用过一次的物品</a:t>
                      </a:r>
                    </a:p>
                    <a:p>
                      <a:pPr marL="187325" marR="0" lvl="0" indent="-1873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一个月使用过一次以上的物品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保存在工作区域的中间位置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高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一周要使用一次的物品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每天都要使用的物品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每小时都要使用的物品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保存在工作现场附近或随身携带</a:t>
                      </a:r>
                      <a:endParaRPr kumimoji="1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标题 1">
            <a:extLst>
              <a:ext uri="{FF2B5EF4-FFF2-40B4-BE49-F238E27FC236}">
                <a16:creationId xmlns:a16="http://schemas.microsoft.com/office/drawing/2014/main" id="{A806DBED-0F67-472C-A693-B1E9F09B8AFF}"/>
              </a:ext>
            </a:extLst>
          </p:cNvPr>
          <p:cNvSpPr txBox="1">
            <a:spLocks noChangeArrowheads="1"/>
          </p:cNvSpPr>
          <p:nvPr/>
        </p:nvSpPr>
        <p:spPr>
          <a:xfrm>
            <a:off x="4519813" y="249520"/>
            <a:ext cx="3152375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椭圆 75">
            <a:extLst>
              <a:ext uri="{FF2B5EF4-FFF2-40B4-BE49-F238E27FC236}">
                <a16:creationId xmlns:a16="http://schemas.microsoft.com/office/drawing/2014/main" id="{C5A1050C-4914-47D5-9952-A28EE999CB1F}"/>
              </a:ext>
            </a:extLst>
          </p:cNvPr>
          <p:cNvSpPr>
            <a:spLocks/>
          </p:cNvSpPr>
          <p:nvPr/>
        </p:nvSpPr>
        <p:spPr bwMode="auto">
          <a:xfrm>
            <a:off x="10591413" y="279964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TextBox 105">
            <a:extLst>
              <a:ext uri="{FF2B5EF4-FFF2-40B4-BE49-F238E27FC236}">
                <a16:creationId xmlns:a16="http://schemas.microsoft.com/office/drawing/2014/main" id="{25A201DA-7193-4B9E-B60F-689B3B8F7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1603" y="267698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理</a:t>
            </a: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5CC011FB-11F7-43B9-BC63-F959A985AEBB}"/>
              </a:ext>
            </a:extLst>
          </p:cNvPr>
          <p:cNvGrpSpPr/>
          <p:nvPr/>
        </p:nvGrpSpPr>
        <p:grpSpPr>
          <a:xfrm>
            <a:off x="1266076" y="3477805"/>
            <a:ext cx="2357379" cy="409165"/>
            <a:chOff x="2083443" y="2083442"/>
            <a:chExt cx="2623596" cy="461638"/>
          </a:xfrm>
        </p:grpSpPr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1E0022E3-E55B-4864-94DD-15692F8E7394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70" name="文本占位符 13">
              <a:extLst>
                <a:ext uri="{FF2B5EF4-FFF2-40B4-BE49-F238E27FC236}">
                  <a16:creationId xmlns:a16="http://schemas.microsoft.com/office/drawing/2014/main" id="{017BD0F8-CE79-4E44-8BCC-EF5122A15683}"/>
                </a:ext>
              </a:extLst>
            </p:cNvPr>
            <p:cNvSpPr txBox="1"/>
            <p:nvPr/>
          </p:nvSpPr>
          <p:spPr>
            <a:xfrm>
              <a:off x="2781679" y="2099152"/>
              <a:ext cx="1640294" cy="4143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处置建议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038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/>
      <p:bldP spid="43" grpId="0"/>
      <p:bldP spid="44" grpId="0" animBg="1"/>
      <p:bldP spid="48" grpId="0"/>
      <p:bldP spid="49" grpId="0"/>
      <p:bldP spid="50" grpId="0" animBg="1"/>
      <p:bldP spid="54" grpId="0"/>
      <p:bldP spid="55" grpId="0"/>
      <p:bldP spid="56" grpId="0" animBg="1"/>
      <p:bldP spid="60" grpId="0"/>
      <p:bldP spid="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5884F-8A1F-40D3-BC33-BB9B12EF6C74}"/>
              </a:ext>
            </a:extLst>
          </p:cNvPr>
          <p:cNvSpPr txBox="1">
            <a:spLocks noChangeArrowheads="1"/>
          </p:cNvSpPr>
          <p:nvPr/>
        </p:nvSpPr>
        <p:spPr>
          <a:xfrm>
            <a:off x="4487486" y="249520"/>
            <a:ext cx="3217029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D78719FB-08FA-4CA6-939F-3FE77E6442FD}"/>
              </a:ext>
            </a:extLst>
          </p:cNvPr>
          <p:cNvSpPr>
            <a:spLocks/>
          </p:cNvSpPr>
          <p:nvPr/>
        </p:nvSpPr>
        <p:spPr bwMode="auto">
          <a:xfrm>
            <a:off x="10520079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3ED33445-57CB-4F63-AF7E-56A8D75C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0269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顿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43AE82-C579-4E90-915F-ACE4CB6E4B8A}"/>
              </a:ext>
            </a:extLst>
          </p:cNvPr>
          <p:cNvGrpSpPr/>
          <p:nvPr/>
        </p:nvGrpSpPr>
        <p:grpSpPr>
          <a:xfrm>
            <a:off x="976130" y="1376421"/>
            <a:ext cx="2357379" cy="409165"/>
            <a:chOff x="2083443" y="2083442"/>
            <a:chExt cx="2623596" cy="46163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FAC5298D-8933-4EFE-ACA5-9504ABE7AEAA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占位符 13">
              <a:extLst>
                <a:ext uri="{FF2B5EF4-FFF2-40B4-BE49-F238E27FC236}">
                  <a16:creationId xmlns:a16="http://schemas.microsoft.com/office/drawing/2014/main" id="{AF529912-B56A-4585-A7A8-583A9353F6D1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整顿的定义</a:t>
              </a:r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43685018-53BC-41DA-89A3-5E105B52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804" y="1831280"/>
            <a:ext cx="6878256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必要的物品按需要量、分门别类、依规定的位置放置，并</a:t>
            </a:r>
            <a:endParaRPr lang="en-US" altLang="zh-CN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摆放整齐，加以标识。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F467C07-8556-4317-B4B0-059A3437FC54}"/>
              </a:ext>
            </a:extLst>
          </p:cNvPr>
          <p:cNvGrpSpPr/>
          <p:nvPr/>
        </p:nvGrpSpPr>
        <p:grpSpPr>
          <a:xfrm>
            <a:off x="976130" y="2533924"/>
            <a:ext cx="2461551" cy="425916"/>
            <a:chOff x="2083443" y="2073033"/>
            <a:chExt cx="2739532" cy="48053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D2BA8C91-DF84-473D-9DAE-9D7EEBE381A0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文本占位符 13">
              <a:extLst>
                <a:ext uri="{FF2B5EF4-FFF2-40B4-BE49-F238E27FC236}">
                  <a16:creationId xmlns:a16="http://schemas.microsoft.com/office/drawing/2014/main" id="{61482F5E-FFD3-4C65-8185-8F71BE2B9DAE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整顿的目的</a:t>
              </a: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5C001F8F-906A-488A-955C-037DB84D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3044307"/>
            <a:ext cx="3550921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避免寻找时浪费时间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物品摆放一目了然（在库数量多少清楚明了，消除积压）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工作场所整齐、有序（工作好心情）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A94F4AC-D367-4BB1-B8B8-6F0783913972}"/>
              </a:ext>
            </a:extLst>
          </p:cNvPr>
          <p:cNvGrpSpPr/>
          <p:nvPr/>
        </p:nvGrpSpPr>
        <p:grpSpPr>
          <a:xfrm>
            <a:off x="6890794" y="1320897"/>
            <a:ext cx="2461551" cy="425916"/>
            <a:chOff x="2083443" y="2073033"/>
            <a:chExt cx="2739532" cy="48053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6786931-BF06-42DB-A18C-FF08B3CCB6BC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占位符 13">
              <a:extLst>
                <a:ext uri="{FF2B5EF4-FFF2-40B4-BE49-F238E27FC236}">
                  <a16:creationId xmlns:a16="http://schemas.microsoft.com/office/drawing/2014/main" id="{C178B366-C599-4440-80A6-D97AFBD3FC10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整顿的目的</a:t>
              </a: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9FFC7589-30B6-4A8D-8557-FD5DFE3EA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982" y="1831280"/>
            <a:ext cx="4844778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整顿要形成不明白的人能立即取出所要的东西的状态。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要站在新人、其它现场的人的立场上来看，使得什么东西该在什 么地方更加明确。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对于放置处与被放置物，都要想办法使其能立即取出使用。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另外，使用后要能立即恢复到原位，没有放回或误放了马上就可以知道。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使无用时间最小化。</a:t>
            </a:r>
          </a:p>
        </p:txBody>
      </p:sp>
      <p:sp>
        <p:nvSpPr>
          <p:cNvPr id="23" name="圆角矩形 33">
            <a:extLst>
              <a:ext uri="{FF2B5EF4-FFF2-40B4-BE49-F238E27FC236}">
                <a16:creationId xmlns:a16="http://schemas.microsoft.com/office/drawing/2014/main" id="{EC1C5922-1A5D-4ECC-914E-DFD09107134A}"/>
              </a:ext>
            </a:extLst>
          </p:cNvPr>
          <p:cNvSpPr/>
          <p:nvPr/>
        </p:nvSpPr>
        <p:spPr>
          <a:xfrm flipH="1">
            <a:off x="4864341" y="4967315"/>
            <a:ext cx="6931419" cy="1386841"/>
          </a:xfrm>
          <a:prstGeom prst="homePlat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E71662E-5B78-453B-8EF3-C897522594AF}"/>
              </a:ext>
            </a:extLst>
          </p:cNvPr>
          <p:cNvSpPr/>
          <p:nvPr/>
        </p:nvSpPr>
        <p:spPr>
          <a:xfrm>
            <a:off x="6482658" y="4992800"/>
            <a:ext cx="42005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杜绝浪费的开始</a:t>
            </a:r>
          </a:p>
          <a:p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高效率的基础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5B716B4-0364-4D4D-AE13-DE20F8FF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6" y="3565802"/>
            <a:ext cx="3690786" cy="36157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93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 autoUpdateAnimBg="0"/>
      <p:bldP spid="5" grpId="0"/>
      <p:bldP spid="9" grpId="0"/>
      <p:bldP spid="13" grpId="0"/>
      <p:bldP spid="17" grpId="0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标注 52">
            <a:extLst>
              <a:ext uri="{FF2B5EF4-FFF2-40B4-BE49-F238E27FC236}">
                <a16:creationId xmlns:a16="http://schemas.microsoft.com/office/drawing/2014/main" id="{42EBD202-2984-4CAD-901A-D5BD3D611A21}"/>
              </a:ext>
            </a:extLst>
          </p:cNvPr>
          <p:cNvSpPr/>
          <p:nvPr/>
        </p:nvSpPr>
        <p:spPr>
          <a:xfrm>
            <a:off x="1065711" y="3197544"/>
            <a:ext cx="1912800" cy="7752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110385" tIns="55192" rIns="110385" bIns="55192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Rectangle 28">
            <a:extLst>
              <a:ext uri="{FF2B5EF4-FFF2-40B4-BE49-F238E27FC236}">
                <a16:creationId xmlns:a16="http://schemas.microsoft.com/office/drawing/2014/main" id="{D1FE9B6D-FE3F-48E9-84A1-0BD164A9C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66" y="2603115"/>
            <a:ext cx="3373927" cy="5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385" tIns="55192" rIns="110385" bIns="55192">
            <a:spAutoFit/>
          </a:bodyPr>
          <a:lstStyle/>
          <a:p>
            <a:pPr defTabSz="1218987">
              <a:lnSpc>
                <a:spcPct val="120000"/>
              </a:lnSpc>
            </a:pPr>
            <a:r>
              <a:rPr lang="zh-CN" altLang="en-US" sz="2400" b="1" dirty="0">
                <a:cs typeface="+mn-ea"/>
                <a:sym typeface="+mn-lt"/>
              </a:rPr>
              <a:t>规定放置场所（定置）</a:t>
            </a:r>
            <a:endParaRPr lang="en-US" altLang="zh-CN" sz="20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7" name="矩形标注 57">
            <a:extLst>
              <a:ext uri="{FF2B5EF4-FFF2-40B4-BE49-F238E27FC236}">
                <a16:creationId xmlns:a16="http://schemas.microsoft.com/office/drawing/2014/main" id="{66C3F2E2-2EC8-4DB6-B6D3-93303E758A62}"/>
              </a:ext>
            </a:extLst>
          </p:cNvPr>
          <p:cNvSpPr/>
          <p:nvPr/>
        </p:nvSpPr>
        <p:spPr>
          <a:xfrm>
            <a:off x="8192281" y="5008748"/>
            <a:ext cx="1783679" cy="55256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110385" tIns="55192" rIns="110385" bIns="55192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Rectangle 28">
            <a:extLst>
              <a:ext uri="{FF2B5EF4-FFF2-40B4-BE49-F238E27FC236}">
                <a16:creationId xmlns:a16="http://schemas.microsoft.com/office/drawing/2014/main" id="{8BDD43FC-0690-49F6-BE49-B10BC187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954" y="5101189"/>
            <a:ext cx="2757295" cy="5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385" tIns="55192" rIns="110385" bIns="55192">
            <a:spAutoFit/>
          </a:bodyPr>
          <a:lstStyle/>
          <a:p>
            <a:pPr defTabSz="1218987">
              <a:lnSpc>
                <a:spcPct val="120000"/>
              </a:lnSpc>
            </a:pPr>
            <a:r>
              <a:rPr lang="zh-CN" altLang="en-GB" sz="2400" b="1" dirty="0">
                <a:cs typeface="+mn-ea"/>
                <a:sym typeface="+mn-lt"/>
              </a:rPr>
              <a:t>遵守保管规则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65" name="矩形标注 55">
            <a:extLst>
              <a:ext uri="{FF2B5EF4-FFF2-40B4-BE49-F238E27FC236}">
                <a16:creationId xmlns:a16="http://schemas.microsoft.com/office/drawing/2014/main" id="{3909612B-33E9-4D2B-A0F2-CB6BEEDF9F8A}"/>
              </a:ext>
            </a:extLst>
          </p:cNvPr>
          <p:cNvSpPr/>
          <p:nvPr/>
        </p:nvSpPr>
        <p:spPr>
          <a:xfrm>
            <a:off x="5881873" y="3238289"/>
            <a:ext cx="1912800" cy="77520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110385" tIns="55192" rIns="110385" bIns="55192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15868775-D3D3-46A1-BEC2-57072A99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469" y="2613380"/>
            <a:ext cx="2757295" cy="5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385" tIns="55192" rIns="110385" bIns="55192">
            <a:spAutoFit/>
          </a:bodyPr>
          <a:lstStyle/>
          <a:p>
            <a:pPr defTabSz="1218987">
              <a:lnSpc>
                <a:spcPct val="120000"/>
              </a:lnSpc>
            </a:pPr>
            <a:r>
              <a:rPr lang="zh-CN" altLang="en-US" sz="2400" b="1" dirty="0">
                <a:cs typeface="+mn-ea"/>
                <a:sym typeface="+mn-lt"/>
              </a:rPr>
              <a:t>规定放置方法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61" name="矩形标注 51">
            <a:extLst>
              <a:ext uri="{FF2B5EF4-FFF2-40B4-BE49-F238E27FC236}">
                <a16:creationId xmlns:a16="http://schemas.microsoft.com/office/drawing/2014/main" id="{4F43472D-2D65-4636-B71E-4ABBA3F03051}"/>
              </a:ext>
            </a:extLst>
          </p:cNvPr>
          <p:cNvSpPr/>
          <p:nvPr/>
        </p:nvSpPr>
        <p:spPr>
          <a:xfrm>
            <a:off x="3393933" y="5021025"/>
            <a:ext cx="1783679" cy="55256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lIns="110385" tIns="55192" rIns="110385" bIns="55192"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199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Rectangle 28">
            <a:extLst>
              <a:ext uri="{FF2B5EF4-FFF2-40B4-BE49-F238E27FC236}">
                <a16:creationId xmlns:a16="http://schemas.microsoft.com/office/drawing/2014/main" id="{EE045030-C102-40DA-B3BD-7093B80EF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843" y="5143946"/>
            <a:ext cx="3739753" cy="5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385" tIns="55192" rIns="110385" bIns="55192">
            <a:spAutoFit/>
          </a:bodyPr>
          <a:lstStyle/>
          <a:p>
            <a:pPr defTabSz="1218987">
              <a:lnSpc>
                <a:spcPct val="120000"/>
              </a:lnSpc>
            </a:pPr>
            <a:r>
              <a:rPr lang="zh-CN" altLang="en-US" sz="2400" b="1" dirty="0">
                <a:cs typeface="+mn-ea"/>
                <a:sym typeface="+mn-lt"/>
              </a:rPr>
              <a:t>确定放置容量（定容）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C652C5C-DB3E-4F61-B657-0A7571539C56}"/>
              </a:ext>
            </a:extLst>
          </p:cNvPr>
          <p:cNvSpPr txBox="1">
            <a:spLocks noChangeArrowheads="1"/>
          </p:cNvSpPr>
          <p:nvPr/>
        </p:nvSpPr>
        <p:spPr>
          <a:xfrm>
            <a:off x="4510576" y="249520"/>
            <a:ext cx="317084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67927C42-9862-4E34-974C-204B126CDF17}"/>
              </a:ext>
            </a:extLst>
          </p:cNvPr>
          <p:cNvSpPr>
            <a:spLocks/>
          </p:cNvSpPr>
          <p:nvPr/>
        </p:nvSpPr>
        <p:spPr bwMode="auto">
          <a:xfrm>
            <a:off x="10499059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2A975F9C-1788-42BB-8195-1E3C3087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9249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顿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F1F629D-F940-4688-A444-55FF27CC79AE}"/>
              </a:ext>
            </a:extLst>
          </p:cNvPr>
          <p:cNvGrpSpPr>
            <a:grpSpLocks/>
          </p:cNvGrpSpPr>
          <p:nvPr/>
        </p:nvGrpSpPr>
        <p:grpSpPr bwMode="auto">
          <a:xfrm>
            <a:off x="3790757" y="3363677"/>
            <a:ext cx="2053738" cy="1607732"/>
            <a:chOff x="1214414" y="2904673"/>
            <a:chExt cx="1935848" cy="1512817"/>
          </a:xfrm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116AE8C4-A17E-4777-82EB-F1F7F69CA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177" y="2904673"/>
              <a:ext cx="1514918" cy="1512817"/>
            </a:xfrm>
            <a:prstGeom prst="homePlate">
              <a:avLst/>
            </a:prstGeom>
            <a:solidFill>
              <a:srgbClr val="002060"/>
            </a:solidFill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6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9F215A21-28B6-419D-9EEE-1F7A14459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4" y="3353328"/>
              <a:ext cx="1935848" cy="620153"/>
            </a:xfrm>
            <a:prstGeom prst="homePlate">
              <a:avLst/>
            </a:prstGeom>
            <a:noFill/>
            <a:ln w="508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 defTabSz="1218987" eaLnBrk="1" hangingPunct="1">
                <a:defRPr/>
              </a:pPr>
              <a:r>
                <a:rPr lang="zh-CN" altLang="en-US" sz="3200" b="1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原则二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7F96459F-73AB-43CF-B4C8-C9B46A436C6E}"/>
              </a:ext>
            </a:extLst>
          </p:cNvPr>
          <p:cNvGrpSpPr>
            <a:grpSpLocks/>
          </p:cNvGrpSpPr>
          <p:nvPr/>
        </p:nvGrpSpPr>
        <p:grpSpPr bwMode="auto">
          <a:xfrm>
            <a:off x="6182011" y="3363673"/>
            <a:ext cx="2053737" cy="1607731"/>
            <a:chOff x="1214414" y="2904671"/>
            <a:chExt cx="1935848" cy="1512816"/>
          </a:xfrm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3" name="Oval 8">
              <a:extLst>
                <a:ext uri="{FF2B5EF4-FFF2-40B4-BE49-F238E27FC236}">
                  <a16:creationId xmlns:a16="http://schemas.microsoft.com/office/drawing/2014/main" id="{602665FF-C093-45A9-93E6-F25CD7E87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180" y="2904671"/>
              <a:ext cx="1514919" cy="1512816"/>
            </a:xfrm>
            <a:prstGeom prst="homePlate">
              <a:avLst/>
            </a:prstGeom>
            <a:solidFill>
              <a:srgbClr val="002060"/>
            </a:solidFill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Text Box 9">
              <a:extLst>
                <a:ext uri="{FF2B5EF4-FFF2-40B4-BE49-F238E27FC236}">
                  <a16:creationId xmlns:a16="http://schemas.microsoft.com/office/drawing/2014/main" id="{EE8D02EC-7445-4D24-9764-AD1691870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4" y="3382009"/>
              <a:ext cx="1935848" cy="620153"/>
            </a:xfrm>
            <a:prstGeom prst="homePlate">
              <a:avLst/>
            </a:prstGeom>
            <a:noFill/>
            <a:ln w="508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 defTabSz="1218987" eaLnBrk="1" hangingPunct="1">
                <a:defRPr/>
              </a:pPr>
              <a:r>
                <a:rPr lang="zh-CN" altLang="en-US" sz="3200" b="1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原则三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AF19C79E-4561-4DE1-9197-702BDD697505}"/>
              </a:ext>
            </a:extLst>
          </p:cNvPr>
          <p:cNvGrpSpPr>
            <a:grpSpLocks/>
          </p:cNvGrpSpPr>
          <p:nvPr/>
        </p:nvGrpSpPr>
        <p:grpSpPr bwMode="auto">
          <a:xfrm>
            <a:off x="8615511" y="3363678"/>
            <a:ext cx="2053738" cy="1607732"/>
            <a:chOff x="1257510" y="2904673"/>
            <a:chExt cx="1935848" cy="1512817"/>
          </a:xfrm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6" name="Oval 8">
              <a:extLst>
                <a:ext uri="{FF2B5EF4-FFF2-40B4-BE49-F238E27FC236}">
                  <a16:creationId xmlns:a16="http://schemas.microsoft.com/office/drawing/2014/main" id="{7EE66179-6F5C-4FDA-9DC4-5EEC31B57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4179" y="2904673"/>
              <a:ext cx="1514920" cy="1512817"/>
            </a:xfrm>
            <a:prstGeom prst="homePlate">
              <a:avLst/>
            </a:prstGeom>
            <a:solidFill>
              <a:srgbClr val="002060"/>
            </a:solidFill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Text Box 9">
              <a:extLst>
                <a:ext uri="{FF2B5EF4-FFF2-40B4-BE49-F238E27FC236}">
                  <a16:creationId xmlns:a16="http://schemas.microsoft.com/office/drawing/2014/main" id="{85B06FD8-8857-4F0F-8E95-19B2BF47F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510" y="3310306"/>
              <a:ext cx="1935848" cy="620153"/>
            </a:xfrm>
            <a:prstGeom prst="homePlate">
              <a:avLst/>
            </a:prstGeom>
            <a:noFill/>
            <a:ln w="508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 defTabSz="1218987" eaLnBrk="1" hangingPunct="1">
                <a:defRPr/>
              </a:pPr>
              <a:r>
                <a:rPr lang="zh-CN" altLang="en-US" sz="3200" b="1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原则四</a:t>
              </a:r>
            </a:p>
          </p:txBody>
        </p:sp>
      </p:grpSp>
      <p:grpSp>
        <p:nvGrpSpPr>
          <p:cNvPr id="58" name="组合 40">
            <a:extLst>
              <a:ext uri="{FF2B5EF4-FFF2-40B4-BE49-F238E27FC236}">
                <a16:creationId xmlns:a16="http://schemas.microsoft.com/office/drawing/2014/main" id="{618CFFF0-C17A-4544-8016-65369CC5EEEB}"/>
              </a:ext>
            </a:extLst>
          </p:cNvPr>
          <p:cNvGrpSpPr>
            <a:grpSpLocks/>
          </p:cNvGrpSpPr>
          <p:nvPr/>
        </p:nvGrpSpPr>
        <p:grpSpPr bwMode="auto">
          <a:xfrm>
            <a:off x="1391115" y="3363675"/>
            <a:ext cx="2053738" cy="1607731"/>
            <a:chOff x="1214414" y="2904671"/>
            <a:chExt cx="1935848" cy="1512816"/>
          </a:xfrm>
        </p:grpSpPr>
        <p:sp>
          <p:nvSpPr>
            <p:cNvPr id="59" name="Oval 8">
              <a:extLst>
                <a:ext uri="{FF2B5EF4-FFF2-40B4-BE49-F238E27FC236}">
                  <a16:creationId xmlns:a16="http://schemas.microsoft.com/office/drawing/2014/main" id="{42246443-1572-4C03-9E04-93C016544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152" y="2904671"/>
              <a:ext cx="1514918" cy="1512816"/>
            </a:xfrm>
            <a:prstGeom prst="homePlate">
              <a:avLst/>
            </a:prstGeom>
            <a:solidFill>
              <a:srgbClr val="002060"/>
            </a:solidFill>
            <a:ln w="76200">
              <a:solidFill>
                <a:srgbClr val="FFFFFF"/>
              </a:solidFill>
              <a:round/>
              <a:headEnd/>
              <a:tailEnd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6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Text Box 9">
              <a:extLst>
                <a:ext uri="{FF2B5EF4-FFF2-40B4-BE49-F238E27FC236}">
                  <a16:creationId xmlns:a16="http://schemas.microsoft.com/office/drawing/2014/main" id="{6A112359-0BAB-4CA1-91AE-3F6A2AD32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414" y="3310306"/>
              <a:ext cx="1935848" cy="620153"/>
            </a:xfrm>
            <a:prstGeom prst="homePlat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原则一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9B2FB96-FAB2-49F1-AD02-4D77F6C1877C}"/>
              </a:ext>
            </a:extLst>
          </p:cNvPr>
          <p:cNvGrpSpPr/>
          <p:nvPr/>
        </p:nvGrpSpPr>
        <p:grpSpPr>
          <a:xfrm>
            <a:off x="2875989" y="1203270"/>
            <a:ext cx="7486693" cy="435126"/>
            <a:chOff x="729205" y="5514263"/>
            <a:chExt cx="7779703" cy="435126"/>
          </a:xfrm>
        </p:grpSpPr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1192A9F6-FCE0-4030-A394-A19D8EF4E816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文本占位符 13">
              <a:extLst>
                <a:ext uri="{FF2B5EF4-FFF2-40B4-BE49-F238E27FC236}">
                  <a16:creationId xmlns:a16="http://schemas.microsoft.com/office/drawing/2014/main" id="{F793DD40-4002-464A-9DE1-D14EB01F3899}"/>
                </a:ext>
              </a:extLst>
            </p:cNvPr>
            <p:cNvSpPr txBox="1"/>
            <p:nvPr/>
          </p:nvSpPr>
          <p:spPr>
            <a:xfrm>
              <a:off x="3029915" y="5514263"/>
              <a:ext cx="5478993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整顿的四个原则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766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50"/>
                            </p:stCondLst>
                            <p:childTnLst>
                              <p:par>
                                <p:cTn id="7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5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250"/>
                            </p:stCondLst>
                            <p:childTnLst>
                              <p:par>
                                <p:cTn id="8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4" grpId="0"/>
      <p:bldP spid="67" grpId="0" animBg="1"/>
      <p:bldP spid="67" grpId="1" animBg="1"/>
      <p:bldP spid="68" grpId="0"/>
      <p:bldP spid="65" grpId="0" animBg="1"/>
      <p:bldP spid="65" grpId="1" animBg="1"/>
      <p:bldP spid="66" grpId="0"/>
      <p:bldP spid="61" grpId="0" animBg="1"/>
      <p:bldP spid="61" grpId="1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899C2-4B0B-4F6C-B1AF-763085140C0A}"/>
              </a:ext>
            </a:extLst>
          </p:cNvPr>
          <p:cNvSpPr txBox="1">
            <a:spLocks noChangeArrowheads="1"/>
          </p:cNvSpPr>
          <p:nvPr/>
        </p:nvSpPr>
        <p:spPr>
          <a:xfrm>
            <a:off x="4542904" y="249520"/>
            <a:ext cx="310619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4B367EB1-9803-405A-8ECC-B2F524FEA67C}"/>
              </a:ext>
            </a:extLst>
          </p:cNvPr>
          <p:cNvSpPr>
            <a:spLocks/>
          </p:cNvSpPr>
          <p:nvPr/>
        </p:nvSpPr>
        <p:spPr bwMode="auto">
          <a:xfrm>
            <a:off x="10501607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9710D3C8-D58C-4297-80CA-03ED92EB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1797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C7B8C6-C579-4982-ACF6-E63AD37D95C7}"/>
              </a:ext>
            </a:extLst>
          </p:cNvPr>
          <p:cNvSpPr/>
          <p:nvPr/>
        </p:nvSpPr>
        <p:spPr>
          <a:xfrm>
            <a:off x="2883075" y="1190328"/>
            <a:ext cx="387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规定放置场所（定置）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5FCCAC4-983D-48FE-9443-9CE55209B08A}"/>
              </a:ext>
            </a:extLst>
          </p:cNvPr>
          <p:cNvGrpSpPr/>
          <p:nvPr/>
        </p:nvGrpSpPr>
        <p:grpSpPr>
          <a:xfrm>
            <a:off x="1092909" y="1111825"/>
            <a:ext cx="1756971" cy="579810"/>
            <a:chOff x="729205" y="5490300"/>
            <a:chExt cx="6618066" cy="455830"/>
          </a:xfrm>
        </p:grpSpPr>
        <p:sp>
          <p:nvSpPr>
            <p:cNvPr id="14" name="箭头: 五边形 13">
              <a:extLst>
                <a:ext uri="{FF2B5EF4-FFF2-40B4-BE49-F238E27FC236}">
                  <a16:creationId xmlns:a16="http://schemas.microsoft.com/office/drawing/2014/main" id="{F13B959A-42B3-46ED-A102-D02840015A7B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homePlat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占位符 13">
              <a:extLst>
                <a:ext uri="{FF2B5EF4-FFF2-40B4-BE49-F238E27FC236}">
                  <a16:creationId xmlns:a16="http://schemas.microsoft.com/office/drawing/2014/main" id="{5AF82497-DFAA-44D4-9DE3-F1E5AF35BC7A}"/>
                </a:ext>
              </a:extLst>
            </p:cNvPr>
            <p:cNvSpPr txBox="1"/>
            <p:nvPr/>
          </p:nvSpPr>
          <p:spPr>
            <a:xfrm>
              <a:off x="2283644" y="5490300"/>
              <a:ext cx="5063627" cy="45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原则一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775E869-68E0-486E-8711-87E4677BA09E}"/>
              </a:ext>
            </a:extLst>
          </p:cNvPr>
          <p:cNvGrpSpPr/>
          <p:nvPr/>
        </p:nvGrpSpPr>
        <p:grpSpPr>
          <a:xfrm>
            <a:off x="1074594" y="2306971"/>
            <a:ext cx="478441" cy="478442"/>
            <a:chOff x="2903394" y="3937651"/>
            <a:chExt cx="478441" cy="478442"/>
          </a:xfrm>
        </p:grpSpPr>
        <p:sp>
          <p:nvSpPr>
            <p:cNvPr id="18" name="Shape 1630">
              <a:extLst>
                <a:ext uri="{FF2B5EF4-FFF2-40B4-BE49-F238E27FC236}">
                  <a16:creationId xmlns:a16="http://schemas.microsoft.com/office/drawing/2014/main" id="{63676CCF-7D7F-4FB2-AA9E-230DC13D17FA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 Placeholder 4">
              <a:extLst>
                <a:ext uri="{FF2B5EF4-FFF2-40B4-BE49-F238E27FC236}">
                  <a16:creationId xmlns:a16="http://schemas.microsoft.com/office/drawing/2014/main" id="{FA25BB7C-8E56-40CC-A5E1-E7B6300503AB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956F3269-1C23-4281-800B-5F4F09DC500D}"/>
              </a:ext>
            </a:extLst>
          </p:cNvPr>
          <p:cNvGrpSpPr>
            <a:grpSpLocks/>
          </p:cNvGrpSpPr>
          <p:nvPr/>
        </p:nvGrpSpPr>
        <p:grpSpPr bwMode="auto">
          <a:xfrm>
            <a:off x="1610607" y="2392681"/>
            <a:ext cx="2702313" cy="350520"/>
            <a:chOff x="0" y="368846"/>
            <a:chExt cx="2701470" cy="350122"/>
          </a:xfrm>
        </p:grpSpPr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34452682-9871-46BB-91EC-2A6AD9C7E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16691" cy="35012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只存放有用的</a:t>
              </a:r>
            </a:p>
          </p:txBody>
        </p:sp>
        <p:sp>
          <p:nvSpPr>
            <p:cNvPr id="23" name="流程图: 联系 107">
              <a:extLst>
                <a:ext uri="{FF2B5EF4-FFF2-40B4-BE49-F238E27FC236}">
                  <a16:creationId xmlns:a16="http://schemas.microsoft.com/office/drawing/2014/main" id="{5851BD34-B492-443E-A831-6B011A925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E18DE38-74A7-4824-8CA2-2C105DEBE93F}"/>
              </a:ext>
            </a:extLst>
          </p:cNvPr>
          <p:cNvGrpSpPr/>
          <p:nvPr/>
        </p:nvGrpSpPr>
        <p:grpSpPr>
          <a:xfrm>
            <a:off x="1074594" y="2916571"/>
            <a:ext cx="478441" cy="478442"/>
            <a:chOff x="2903394" y="3937651"/>
            <a:chExt cx="478441" cy="478442"/>
          </a:xfrm>
        </p:grpSpPr>
        <p:sp>
          <p:nvSpPr>
            <p:cNvPr id="25" name="Shape 1630">
              <a:extLst>
                <a:ext uri="{FF2B5EF4-FFF2-40B4-BE49-F238E27FC236}">
                  <a16:creationId xmlns:a16="http://schemas.microsoft.com/office/drawing/2014/main" id="{46D3394A-62BD-4B54-B778-415206294305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AEAD902F-19AC-47A2-8634-F1254A989DD4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Group 54">
            <a:extLst>
              <a:ext uri="{FF2B5EF4-FFF2-40B4-BE49-F238E27FC236}">
                <a16:creationId xmlns:a16="http://schemas.microsoft.com/office/drawing/2014/main" id="{7B2587B7-927C-44F4-AEC6-BCD4B62D948D}"/>
              </a:ext>
            </a:extLst>
          </p:cNvPr>
          <p:cNvGrpSpPr>
            <a:grpSpLocks/>
          </p:cNvGrpSpPr>
          <p:nvPr/>
        </p:nvGrpSpPr>
        <p:grpSpPr bwMode="auto">
          <a:xfrm>
            <a:off x="1610607" y="3002281"/>
            <a:ext cx="4124714" cy="350520"/>
            <a:chOff x="0" y="368846"/>
            <a:chExt cx="4123427" cy="350122"/>
          </a:xfrm>
        </p:grpSpPr>
        <p:sp>
          <p:nvSpPr>
            <p:cNvPr id="28" name="TextBox 105">
              <a:extLst>
                <a:ext uri="{FF2B5EF4-FFF2-40B4-BE49-F238E27FC236}">
                  <a16:creationId xmlns:a16="http://schemas.microsoft.com/office/drawing/2014/main" id="{7DEC2DAB-8227-4205-8001-57385C2AB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4038648" cy="35012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依使用频率，来决定放置场所和位置</a:t>
              </a:r>
            </a:p>
          </p:txBody>
        </p:sp>
        <p:sp>
          <p:nvSpPr>
            <p:cNvPr id="29" name="流程图: 联系 107">
              <a:extLst>
                <a:ext uri="{FF2B5EF4-FFF2-40B4-BE49-F238E27FC236}">
                  <a16:creationId xmlns:a16="http://schemas.microsoft.com/office/drawing/2014/main" id="{40D6ADA1-5BD6-431F-BB29-EB6750EFB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242FE4E-4DF8-4DCA-B3BC-989E5C8AFD0D}"/>
              </a:ext>
            </a:extLst>
          </p:cNvPr>
          <p:cNvGrpSpPr/>
          <p:nvPr/>
        </p:nvGrpSpPr>
        <p:grpSpPr>
          <a:xfrm>
            <a:off x="1074594" y="3495305"/>
            <a:ext cx="478441" cy="478442"/>
            <a:chOff x="2903394" y="3937651"/>
            <a:chExt cx="478441" cy="478442"/>
          </a:xfrm>
        </p:grpSpPr>
        <p:sp>
          <p:nvSpPr>
            <p:cNvPr id="31" name="Shape 1630">
              <a:extLst>
                <a:ext uri="{FF2B5EF4-FFF2-40B4-BE49-F238E27FC236}">
                  <a16:creationId xmlns:a16="http://schemas.microsoft.com/office/drawing/2014/main" id="{C809128D-3F6F-4823-9135-7DED0EC0BB92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 Placeholder 4">
              <a:extLst>
                <a:ext uri="{FF2B5EF4-FFF2-40B4-BE49-F238E27FC236}">
                  <a16:creationId xmlns:a16="http://schemas.microsoft.com/office/drawing/2014/main" id="{EA81738D-7066-47F8-85E0-C45207383B91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7557891B-554E-4836-A504-40B6579028EF}"/>
              </a:ext>
            </a:extLst>
          </p:cNvPr>
          <p:cNvGrpSpPr>
            <a:grpSpLocks/>
          </p:cNvGrpSpPr>
          <p:nvPr/>
        </p:nvGrpSpPr>
        <p:grpSpPr bwMode="auto">
          <a:xfrm>
            <a:off x="1610607" y="3581015"/>
            <a:ext cx="4124714" cy="350520"/>
            <a:chOff x="0" y="368846"/>
            <a:chExt cx="4123427" cy="350122"/>
          </a:xfrm>
        </p:grpSpPr>
        <p:sp>
          <p:nvSpPr>
            <p:cNvPr id="34" name="TextBox 105">
              <a:extLst>
                <a:ext uri="{FF2B5EF4-FFF2-40B4-BE49-F238E27FC236}">
                  <a16:creationId xmlns:a16="http://schemas.microsoft.com/office/drawing/2014/main" id="{8A3DB410-A89E-4CD5-9A3F-50046B892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4038648" cy="35012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用标志漆颜色划分通道与作业区域</a:t>
              </a:r>
            </a:p>
          </p:txBody>
        </p:sp>
        <p:sp>
          <p:nvSpPr>
            <p:cNvPr id="35" name="流程图: 联系 107">
              <a:extLst>
                <a:ext uri="{FF2B5EF4-FFF2-40B4-BE49-F238E27FC236}">
                  <a16:creationId xmlns:a16="http://schemas.microsoft.com/office/drawing/2014/main" id="{5CB8F065-851F-4FF6-9395-9086EE373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A8D93FA-8F5A-494B-86DD-D2CE4ACFB0E2}"/>
              </a:ext>
            </a:extLst>
          </p:cNvPr>
          <p:cNvGrpSpPr/>
          <p:nvPr/>
        </p:nvGrpSpPr>
        <p:grpSpPr>
          <a:xfrm>
            <a:off x="1074594" y="4094745"/>
            <a:ext cx="478441" cy="478442"/>
            <a:chOff x="2903394" y="3937651"/>
            <a:chExt cx="478441" cy="478442"/>
          </a:xfrm>
        </p:grpSpPr>
        <p:sp>
          <p:nvSpPr>
            <p:cNvPr id="37" name="Shape 1630">
              <a:extLst>
                <a:ext uri="{FF2B5EF4-FFF2-40B4-BE49-F238E27FC236}">
                  <a16:creationId xmlns:a16="http://schemas.microsoft.com/office/drawing/2014/main" id="{CE3930EC-72BE-4882-A17E-0F857B07B642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3AB60F04-5741-4DF6-8AAF-5D757300E207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D1571849-300D-4C91-A1E4-3AB9EA556C12}"/>
              </a:ext>
            </a:extLst>
          </p:cNvPr>
          <p:cNvGrpSpPr>
            <a:grpSpLocks/>
          </p:cNvGrpSpPr>
          <p:nvPr/>
        </p:nvGrpSpPr>
        <p:grpSpPr bwMode="auto">
          <a:xfrm>
            <a:off x="1610607" y="4180455"/>
            <a:ext cx="2295914" cy="350520"/>
            <a:chOff x="0" y="368846"/>
            <a:chExt cx="2295198" cy="350122"/>
          </a:xfrm>
        </p:grpSpPr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id="{20384941-EA48-418C-9E5B-A5FBA5462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210418" cy="35012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不许堵塞通道</a:t>
              </a:r>
            </a:p>
          </p:txBody>
        </p:sp>
        <p:sp>
          <p:nvSpPr>
            <p:cNvPr id="41" name="流程图: 联系 107">
              <a:extLst>
                <a:ext uri="{FF2B5EF4-FFF2-40B4-BE49-F238E27FC236}">
                  <a16:creationId xmlns:a16="http://schemas.microsoft.com/office/drawing/2014/main" id="{E6025DDD-6151-4D42-927A-561B88849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BEEB655-BC78-41C3-8DCC-1D286537754E}"/>
              </a:ext>
            </a:extLst>
          </p:cNvPr>
          <p:cNvGrpSpPr/>
          <p:nvPr/>
        </p:nvGrpSpPr>
        <p:grpSpPr>
          <a:xfrm>
            <a:off x="1074594" y="4714505"/>
            <a:ext cx="478441" cy="478442"/>
            <a:chOff x="2903394" y="3937651"/>
            <a:chExt cx="478441" cy="478442"/>
          </a:xfrm>
        </p:grpSpPr>
        <p:sp>
          <p:nvSpPr>
            <p:cNvPr id="43" name="Shape 1630">
              <a:extLst>
                <a:ext uri="{FF2B5EF4-FFF2-40B4-BE49-F238E27FC236}">
                  <a16:creationId xmlns:a16="http://schemas.microsoft.com/office/drawing/2014/main" id="{C8DE63D0-0358-44F6-800F-6EB3BE265956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 Placeholder 4">
              <a:extLst>
                <a:ext uri="{FF2B5EF4-FFF2-40B4-BE49-F238E27FC236}">
                  <a16:creationId xmlns:a16="http://schemas.microsoft.com/office/drawing/2014/main" id="{BB5CA5DD-FE1D-465E-91DE-E4A388309587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54">
            <a:extLst>
              <a:ext uri="{FF2B5EF4-FFF2-40B4-BE49-F238E27FC236}">
                <a16:creationId xmlns:a16="http://schemas.microsoft.com/office/drawing/2014/main" id="{13122C81-12C4-4B3B-A311-3FC8D75DAB8B}"/>
              </a:ext>
            </a:extLst>
          </p:cNvPr>
          <p:cNvGrpSpPr>
            <a:grpSpLocks/>
          </p:cNvGrpSpPr>
          <p:nvPr/>
        </p:nvGrpSpPr>
        <p:grpSpPr bwMode="auto">
          <a:xfrm>
            <a:off x="1610607" y="4800215"/>
            <a:ext cx="2295914" cy="350520"/>
            <a:chOff x="0" y="368846"/>
            <a:chExt cx="2295198" cy="350122"/>
          </a:xfrm>
        </p:grpSpPr>
        <p:sp>
          <p:nvSpPr>
            <p:cNvPr id="46" name="TextBox 105">
              <a:extLst>
                <a:ext uri="{FF2B5EF4-FFF2-40B4-BE49-F238E27FC236}">
                  <a16:creationId xmlns:a16="http://schemas.microsoft.com/office/drawing/2014/main" id="{4574E0A2-27AE-47A7-84BB-1AD4FCCF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210418" cy="35012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限定高度堆高</a:t>
              </a:r>
            </a:p>
          </p:txBody>
        </p:sp>
        <p:sp>
          <p:nvSpPr>
            <p:cNvPr id="47" name="流程图: 联系 107">
              <a:extLst>
                <a:ext uri="{FF2B5EF4-FFF2-40B4-BE49-F238E27FC236}">
                  <a16:creationId xmlns:a16="http://schemas.microsoft.com/office/drawing/2014/main" id="{CE49D6A0-D222-407F-8BCF-1B629BCD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C3DAFBB-4F41-40BD-BD28-340104859B1A}"/>
              </a:ext>
            </a:extLst>
          </p:cNvPr>
          <p:cNvGrpSpPr/>
          <p:nvPr/>
        </p:nvGrpSpPr>
        <p:grpSpPr>
          <a:xfrm>
            <a:off x="6139354" y="2276105"/>
            <a:ext cx="478441" cy="478442"/>
            <a:chOff x="2903394" y="3937651"/>
            <a:chExt cx="478441" cy="478442"/>
          </a:xfrm>
        </p:grpSpPr>
        <p:sp>
          <p:nvSpPr>
            <p:cNvPr id="49" name="Shape 1630">
              <a:extLst>
                <a:ext uri="{FF2B5EF4-FFF2-40B4-BE49-F238E27FC236}">
                  <a16:creationId xmlns:a16="http://schemas.microsoft.com/office/drawing/2014/main" id="{63A7268E-E3B4-460A-ACFA-27745038ECD0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 Placeholder 4">
              <a:extLst>
                <a:ext uri="{FF2B5EF4-FFF2-40B4-BE49-F238E27FC236}">
                  <a16:creationId xmlns:a16="http://schemas.microsoft.com/office/drawing/2014/main" id="{66C0DEF7-02FA-4D1A-80BA-501255234BCD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B71E049A-14A0-4609-B406-4042726D8EFA}"/>
              </a:ext>
            </a:extLst>
          </p:cNvPr>
          <p:cNvGrpSpPr>
            <a:grpSpLocks/>
          </p:cNvGrpSpPr>
          <p:nvPr/>
        </p:nvGrpSpPr>
        <p:grpSpPr bwMode="auto">
          <a:xfrm>
            <a:off x="6675367" y="2361815"/>
            <a:ext cx="2875033" cy="350520"/>
            <a:chOff x="0" y="368846"/>
            <a:chExt cx="2874136" cy="350122"/>
          </a:xfrm>
        </p:grpSpPr>
        <p:sp>
          <p:nvSpPr>
            <p:cNvPr id="52" name="TextBox 105">
              <a:extLst>
                <a:ext uri="{FF2B5EF4-FFF2-40B4-BE49-F238E27FC236}">
                  <a16:creationId xmlns:a16="http://schemas.microsoft.com/office/drawing/2014/main" id="{4887ED7E-025C-4886-B50E-8A68FC205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789357" cy="35012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不合格品隔离工作现场</a:t>
              </a:r>
            </a:p>
          </p:txBody>
        </p:sp>
        <p:sp>
          <p:nvSpPr>
            <p:cNvPr id="53" name="流程图: 联系 107">
              <a:extLst>
                <a:ext uri="{FF2B5EF4-FFF2-40B4-BE49-F238E27FC236}">
                  <a16:creationId xmlns:a16="http://schemas.microsoft.com/office/drawing/2014/main" id="{E9DFC9CE-011B-4D66-9C2D-FECB41DBA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4DD4DE27-3006-46C6-BFB7-C76DA280E7FF}"/>
              </a:ext>
            </a:extLst>
          </p:cNvPr>
          <p:cNvGrpSpPr/>
          <p:nvPr/>
        </p:nvGrpSpPr>
        <p:grpSpPr>
          <a:xfrm>
            <a:off x="6139354" y="2866414"/>
            <a:ext cx="478441" cy="478442"/>
            <a:chOff x="2903394" y="3937651"/>
            <a:chExt cx="478441" cy="478442"/>
          </a:xfrm>
        </p:grpSpPr>
        <p:sp>
          <p:nvSpPr>
            <p:cNvPr id="55" name="Shape 1630">
              <a:extLst>
                <a:ext uri="{FF2B5EF4-FFF2-40B4-BE49-F238E27FC236}">
                  <a16:creationId xmlns:a16="http://schemas.microsoft.com/office/drawing/2014/main" id="{D5BB0F5A-833A-4E25-91B5-6AB3F4294370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 Placeholder 4">
              <a:extLst>
                <a:ext uri="{FF2B5EF4-FFF2-40B4-BE49-F238E27FC236}">
                  <a16:creationId xmlns:a16="http://schemas.microsoft.com/office/drawing/2014/main" id="{4864532B-1111-4FB9-B1D8-1A65B18F8F4D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Group 54">
            <a:extLst>
              <a:ext uri="{FF2B5EF4-FFF2-40B4-BE49-F238E27FC236}">
                <a16:creationId xmlns:a16="http://schemas.microsoft.com/office/drawing/2014/main" id="{3F01201C-3CDE-4A28-8D18-FDB6CBA5A119}"/>
              </a:ext>
            </a:extLst>
          </p:cNvPr>
          <p:cNvGrpSpPr>
            <a:grpSpLocks/>
          </p:cNvGrpSpPr>
          <p:nvPr/>
        </p:nvGrpSpPr>
        <p:grpSpPr bwMode="auto">
          <a:xfrm>
            <a:off x="6675367" y="2952124"/>
            <a:ext cx="2875033" cy="350520"/>
            <a:chOff x="0" y="368846"/>
            <a:chExt cx="2874136" cy="350122"/>
          </a:xfrm>
        </p:grpSpPr>
        <p:sp>
          <p:nvSpPr>
            <p:cNvPr id="58" name="TextBox 105">
              <a:extLst>
                <a:ext uri="{FF2B5EF4-FFF2-40B4-BE49-F238E27FC236}">
                  <a16:creationId xmlns:a16="http://schemas.microsoft.com/office/drawing/2014/main" id="{B482DE5D-4F28-4023-B0BE-F073D426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789357" cy="35012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不明物撤离工作现场</a:t>
              </a:r>
            </a:p>
          </p:txBody>
        </p:sp>
        <p:sp>
          <p:nvSpPr>
            <p:cNvPr id="59" name="流程图: 联系 107">
              <a:extLst>
                <a:ext uri="{FF2B5EF4-FFF2-40B4-BE49-F238E27FC236}">
                  <a16:creationId xmlns:a16="http://schemas.microsoft.com/office/drawing/2014/main" id="{EE6769C1-CDB0-49AA-877D-B05FA79A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5CE079A-AF8A-4550-B284-A2C3261EE63D}"/>
              </a:ext>
            </a:extLst>
          </p:cNvPr>
          <p:cNvGrpSpPr/>
          <p:nvPr/>
        </p:nvGrpSpPr>
        <p:grpSpPr>
          <a:xfrm>
            <a:off x="6139354" y="3456723"/>
            <a:ext cx="478441" cy="478442"/>
            <a:chOff x="2903394" y="3937651"/>
            <a:chExt cx="478441" cy="478442"/>
          </a:xfrm>
        </p:grpSpPr>
        <p:sp>
          <p:nvSpPr>
            <p:cNvPr id="61" name="Shape 1630">
              <a:extLst>
                <a:ext uri="{FF2B5EF4-FFF2-40B4-BE49-F238E27FC236}">
                  <a16:creationId xmlns:a16="http://schemas.microsoft.com/office/drawing/2014/main" id="{88C3BAAB-D019-403B-8C7A-C0C9CEC9635C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Text Placeholder 4">
              <a:extLst>
                <a:ext uri="{FF2B5EF4-FFF2-40B4-BE49-F238E27FC236}">
                  <a16:creationId xmlns:a16="http://schemas.microsoft.com/office/drawing/2014/main" id="{7D104939-83D7-400B-8738-8DC30DDFDD2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Group 54">
            <a:extLst>
              <a:ext uri="{FF2B5EF4-FFF2-40B4-BE49-F238E27FC236}">
                <a16:creationId xmlns:a16="http://schemas.microsoft.com/office/drawing/2014/main" id="{57B1D078-AE46-41EA-84C6-72809BEA1DE8}"/>
              </a:ext>
            </a:extLst>
          </p:cNvPr>
          <p:cNvGrpSpPr>
            <a:grpSpLocks/>
          </p:cNvGrpSpPr>
          <p:nvPr/>
        </p:nvGrpSpPr>
        <p:grpSpPr bwMode="auto">
          <a:xfrm>
            <a:off x="6675367" y="3542432"/>
            <a:ext cx="4864592" cy="357657"/>
            <a:chOff x="0" y="368845"/>
            <a:chExt cx="4863074" cy="357251"/>
          </a:xfrm>
        </p:grpSpPr>
        <p:sp>
          <p:nvSpPr>
            <p:cNvPr id="64" name="TextBox 105">
              <a:extLst>
                <a:ext uri="{FF2B5EF4-FFF2-40B4-BE49-F238E27FC236}">
                  <a16:creationId xmlns:a16="http://schemas.microsoft.com/office/drawing/2014/main" id="{11FE954D-B4C2-41D3-A2A3-16603760C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5"/>
              <a:ext cx="4778296" cy="357251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看板要置于显目的地方，且不妨碍现场的视线</a:t>
              </a:r>
            </a:p>
          </p:txBody>
        </p:sp>
        <p:sp>
          <p:nvSpPr>
            <p:cNvPr id="65" name="流程图: 联系 107">
              <a:extLst>
                <a:ext uri="{FF2B5EF4-FFF2-40B4-BE49-F238E27FC236}">
                  <a16:creationId xmlns:a16="http://schemas.microsoft.com/office/drawing/2014/main" id="{BB5981D0-F047-4D43-8566-53CFD7DB2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9C0E4BCC-32C9-461A-AD09-2B1557EC4C98}"/>
              </a:ext>
            </a:extLst>
          </p:cNvPr>
          <p:cNvGrpSpPr/>
          <p:nvPr/>
        </p:nvGrpSpPr>
        <p:grpSpPr>
          <a:xfrm>
            <a:off x="6139354" y="4056163"/>
            <a:ext cx="478441" cy="478442"/>
            <a:chOff x="2903394" y="3937651"/>
            <a:chExt cx="478441" cy="478442"/>
          </a:xfrm>
        </p:grpSpPr>
        <p:sp>
          <p:nvSpPr>
            <p:cNvPr id="67" name="Shape 1630">
              <a:extLst>
                <a:ext uri="{FF2B5EF4-FFF2-40B4-BE49-F238E27FC236}">
                  <a16:creationId xmlns:a16="http://schemas.microsoft.com/office/drawing/2014/main" id="{2E8942FF-755F-4990-A995-24B9B4FF1A65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Text Placeholder 4">
              <a:extLst>
                <a:ext uri="{FF2B5EF4-FFF2-40B4-BE49-F238E27FC236}">
                  <a16:creationId xmlns:a16="http://schemas.microsoft.com/office/drawing/2014/main" id="{DDF9B5FC-9223-4EF0-B3F9-62BEDDCCBDDD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Group 54">
            <a:extLst>
              <a:ext uri="{FF2B5EF4-FFF2-40B4-BE49-F238E27FC236}">
                <a16:creationId xmlns:a16="http://schemas.microsoft.com/office/drawing/2014/main" id="{389A3C9C-52C9-47BD-B023-7362877A87AE}"/>
              </a:ext>
            </a:extLst>
          </p:cNvPr>
          <p:cNvGrpSpPr>
            <a:grpSpLocks/>
          </p:cNvGrpSpPr>
          <p:nvPr/>
        </p:nvGrpSpPr>
        <p:grpSpPr bwMode="auto">
          <a:xfrm>
            <a:off x="6675367" y="4141872"/>
            <a:ext cx="4864592" cy="357657"/>
            <a:chOff x="0" y="368845"/>
            <a:chExt cx="4863074" cy="357251"/>
          </a:xfrm>
        </p:grpSpPr>
        <p:sp>
          <p:nvSpPr>
            <p:cNvPr id="70" name="TextBox 105">
              <a:extLst>
                <a:ext uri="{FF2B5EF4-FFF2-40B4-BE49-F238E27FC236}">
                  <a16:creationId xmlns:a16="http://schemas.microsoft.com/office/drawing/2014/main" id="{625FE43E-7D03-467D-8421-8D7D8E9EE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5"/>
              <a:ext cx="4778296" cy="357251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危险物、有机物、溶剂应放在特定的地方</a:t>
              </a:r>
            </a:p>
          </p:txBody>
        </p:sp>
        <p:sp>
          <p:nvSpPr>
            <p:cNvPr id="71" name="流程图: 联系 107">
              <a:extLst>
                <a:ext uri="{FF2B5EF4-FFF2-40B4-BE49-F238E27FC236}">
                  <a16:creationId xmlns:a16="http://schemas.microsoft.com/office/drawing/2014/main" id="{573C45E4-D8E0-4529-AC51-F2F46ABFF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95F35AF-9A22-4018-92BA-7FC5ACF02837}"/>
              </a:ext>
            </a:extLst>
          </p:cNvPr>
          <p:cNvGrpSpPr/>
          <p:nvPr/>
        </p:nvGrpSpPr>
        <p:grpSpPr>
          <a:xfrm>
            <a:off x="6139354" y="4686083"/>
            <a:ext cx="478441" cy="478442"/>
            <a:chOff x="2903394" y="3937651"/>
            <a:chExt cx="478441" cy="478442"/>
          </a:xfrm>
        </p:grpSpPr>
        <p:sp>
          <p:nvSpPr>
            <p:cNvPr id="73" name="Shape 1630">
              <a:extLst>
                <a:ext uri="{FF2B5EF4-FFF2-40B4-BE49-F238E27FC236}">
                  <a16:creationId xmlns:a16="http://schemas.microsoft.com/office/drawing/2014/main" id="{E662EAE2-7184-4048-8850-C7E80033A7E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Text Placeholder 4">
              <a:extLst>
                <a:ext uri="{FF2B5EF4-FFF2-40B4-BE49-F238E27FC236}">
                  <a16:creationId xmlns:a16="http://schemas.microsoft.com/office/drawing/2014/main" id="{9DCAB775-AC35-48C3-95F7-89568B98AF21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Group 54">
            <a:extLst>
              <a:ext uri="{FF2B5EF4-FFF2-40B4-BE49-F238E27FC236}">
                <a16:creationId xmlns:a16="http://schemas.microsoft.com/office/drawing/2014/main" id="{0B082B7F-5965-460B-91E7-6E61A26F7D0E}"/>
              </a:ext>
            </a:extLst>
          </p:cNvPr>
          <p:cNvGrpSpPr>
            <a:grpSpLocks/>
          </p:cNvGrpSpPr>
          <p:nvPr/>
        </p:nvGrpSpPr>
        <p:grpSpPr bwMode="auto">
          <a:xfrm>
            <a:off x="6675367" y="4771792"/>
            <a:ext cx="5343913" cy="357657"/>
            <a:chOff x="0" y="368845"/>
            <a:chExt cx="5342245" cy="357251"/>
          </a:xfrm>
        </p:grpSpPr>
        <p:sp>
          <p:nvSpPr>
            <p:cNvPr id="76" name="TextBox 105">
              <a:extLst>
                <a:ext uri="{FF2B5EF4-FFF2-40B4-BE49-F238E27FC236}">
                  <a16:creationId xmlns:a16="http://schemas.microsoft.com/office/drawing/2014/main" id="{006FE169-3D9F-4F38-A48C-39899149D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7" y="368845"/>
              <a:ext cx="5257468" cy="357251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无法避免将物品放于定置区域时，可悬挂“暂放”牌，并注明理由时间</a:t>
              </a:r>
            </a:p>
          </p:txBody>
        </p:sp>
        <p:sp>
          <p:nvSpPr>
            <p:cNvPr id="77" name="流程图: 联系 107">
              <a:extLst>
                <a:ext uri="{FF2B5EF4-FFF2-40B4-BE49-F238E27FC236}">
                  <a16:creationId xmlns:a16="http://schemas.microsoft.com/office/drawing/2014/main" id="{2593DE99-091D-4E2D-BB86-F64B57DBD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41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899C2-4B0B-4F6C-B1AF-763085140C0A}"/>
              </a:ext>
            </a:extLst>
          </p:cNvPr>
          <p:cNvSpPr txBox="1">
            <a:spLocks noChangeArrowheads="1"/>
          </p:cNvSpPr>
          <p:nvPr/>
        </p:nvSpPr>
        <p:spPr>
          <a:xfrm>
            <a:off x="4482867" y="249520"/>
            <a:ext cx="3226266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4B367EB1-9803-405A-8ECC-B2F524FEA67C}"/>
              </a:ext>
            </a:extLst>
          </p:cNvPr>
          <p:cNvSpPr>
            <a:spLocks/>
          </p:cNvSpPr>
          <p:nvPr/>
        </p:nvSpPr>
        <p:spPr bwMode="auto">
          <a:xfrm>
            <a:off x="10464661" y="21779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9710D3C8-D58C-4297-80CA-03ED92EB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4851" y="20553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C7B8C6-C579-4982-ACF6-E63AD37D95C7}"/>
              </a:ext>
            </a:extLst>
          </p:cNvPr>
          <p:cNvSpPr/>
          <p:nvPr/>
        </p:nvSpPr>
        <p:spPr>
          <a:xfrm>
            <a:off x="3015235" y="1216749"/>
            <a:ext cx="387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确定放置容量（定容）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5FCCAC4-983D-48FE-9443-9CE55209B08A}"/>
              </a:ext>
            </a:extLst>
          </p:cNvPr>
          <p:cNvGrpSpPr/>
          <p:nvPr/>
        </p:nvGrpSpPr>
        <p:grpSpPr>
          <a:xfrm>
            <a:off x="1092909" y="1111825"/>
            <a:ext cx="1756971" cy="579810"/>
            <a:chOff x="729205" y="5490300"/>
            <a:chExt cx="6618066" cy="45583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F13B959A-42B3-46ED-A102-D02840015A7B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homePlat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占位符 13">
              <a:extLst>
                <a:ext uri="{FF2B5EF4-FFF2-40B4-BE49-F238E27FC236}">
                  <a16:creationId xmlns:a16="http://schemas.microsoft.com/office/drawing/2014/main" id="{5AF82497-DFAA-44D4-9DE3-F1E5AF35BC7A}"/>
                </a:ext>
              </a:extLst>
            </p:cNvPr>
            <p:cNvSpPr txBox="1"/>
            <p:nvPr/>
          </p:nvSpPr>
          <p:spPr>
            <a:xfrm>
              <a:off x="2283644" y="5490300"/>
              <a:ext cx="5063627" cy="455830"/>
            </a:xfrm>
            <a:prstGeom prst="homePlate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原则二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B779D263-6A46-442D-BD81-A23544533055}"/>
              </a:ext>
            </a:extLst>
          </p:cNvPr>
          <p:cNvGrpSpPr/>
          <p:nvPr/>
        </p:nvGrpSpPr>
        <p:grpSpPr>
          <a:xfrm>
            <a:off x="1669165" y="4435206"/>
            <a:ext cx="2361429" cy="682826"/>
            <a:chOff x="2083443" y="2083442"/>
            <a:chExt cx="2628104" cy="461638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FAF1CA01-1279-4293-8C8A-188246FD2730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0" name="文本占位符 13">
              <a:extLst>
                <a:ext uri="{FF2B5EF4-FFF2-40B4-BE49-F238E27FC236}">
                  <a16:creationId xmlns:a16="http://schemas.microsoft.com/office/drawing/2014/main" id="{94BCC65A-1F41-438E-B4F4-3F397F35CD1B}"/>
                </a:ext>
              </a:extLst>
            </p:cNvPr>
            <p:cNvSpPr txBox="1"/>
            <p:nvPr/>
          </p:nvSpPr>
          <p:spPr>
            <a:xfrm>
              <a:off x="2564620" y="2116346"/>
              <a:ext cx="2146927" cy="374323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确定容量依据</a:t>
              </a:r>
            </a:p>
          </p:txBody>
        </p:sp>
      </p:grpSp>
      <p:sp>
        <p:nvSpPr>
          <p:cNvPr id="99" name="TextBox 6">
            <a:extLst>
              <a:ext uri="{FF2B5EF4-FFF2-40B4-BE49-F238E27FC236}">
                <a16:creationId xmlns:a16="http://schemas.microsoft.com/office/drawing/2014/main" id="{5846859B-801E-4944-A872-EDEBA8502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6798" y="5147314"/>
            <a:ext cx="355092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位置离工作现场远近；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日使用频数多少；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搬运易繁程度；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现场空间大小；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部品的保管性等。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CBF56F7A-A909-48AD-8B16-F8D60B8DDF6C}"/>
              </a:ext>
            </a:extLst>
          </p:cNvPr>
          <p:cNvGrpSpPr/>
          <p:nvPr/>
        </p:nvGrpSpPr>
        <p:grpSpPr>
          <a:xfrm>
            <a:off x="5006725" y="4435206"/>
            <a:ext cx="2361429" cy="682826"/>
            <a:chOff x="2083443" y="2083442"/>
            <a:chExt cx="2628104" cy="461638"/>
          </a:xfrm>
        </p:grpSpPr>
        <p:sp>
          <p:nvSpPr>
            <p:cNvPr id="101" name="矩形: 圆角 100">
              <a:extLst>
                <a:ext uri="{FF2B5EF4-FFF2-40B4-BE49-F238E27FC236}">
                  <a16:creationId xmlns:a16="http://schemas.microsoft.com/office/drawing/2014/main" id="{CBF41AA1-6DD2-438A-8263-7D382B881EA0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02" name="文本占位符 13">
              <a:extLst>
                <a:ext uri="{FF2B5EF4-FFF2-40B4-BE49-F238E27FC236}">
                  <a16:creationId xmlns:a16="http://schemas.microsoft.com/office/drawing/2014/main" id="{5C5C4E6A-498B-418C-9B41-2B8BA667A899}"/>
                </a:ext>
              </a:extLst>
            </p:cNvPr>
            <p:cNvSpPr txBox="1"/>
            <p:nvPr/>
          </p:nvSpPr>
          <p:spPr>
            <a:xfrm>
              <a:off x="2564620" y="2116346"/>
              <a:ext cx="2146927" cy="374323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确定容量原则</a:t>
              </a:r>
            </a:p>
          </p:txBody>
        </p:sp>
      </p:grpSp>
      <p:sp>
        <p:nvSpPr>
          <p:cNvPr id="103" name="TextBox 6">
            <a:extLst>
              <a:ext uri="{FF2B5EF4-FFF2-40B4-BE49-F238E27FC236}">
                <a16:creationId xmlns:a16="http://schemas.microsoft.com/office/drawing/2014/main" id="{2F6835DA-89C3-4485-8536-48138B9A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358" y="5147314"/>
            <a:ext cx="3550921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便于生产；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无用工时最低；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现场整齐；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安全。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B6425FBA-D484-4C86-B342-10FCB0DAD9D9}"/>
              </a:ext>
            </a:extLst>
          </p:cNvPr>
          <p:cNvGrpSpPr/>
          <p:nvPr/>
        </p:nvGrpSpPr>
        <p:grpSpPr>
          <a:xfrm>
            <a:off x="8207125" y="4435206"/>
            <a:ext cx="2361429" cy="682826"/>
            <a:chOff x="2083443" y="2083442"/>
            <a:chExt cx="2628104" cy="461638"/>
          </a:xfrm>
        </p:grpSpPr>
        <p:sp>
          <p:nvSpPr>
            <p:cNvPr id="105" name="矩形: 圆角 104">
              <a:extLst>
                <a:ext uri="{FF2B5EF4-FFF2-40B4-BE49-F238E27FC236}">
                  <a16:creationId xmlns:a16="http://schemas.microsoft.com/office/drawing/2014/main" id="{1F06F32C-0B15-47EB-9846-94DE9C18FCC6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06" name="文本占位符 13">
              <a:extLst>
                <a:ext uri="{FF2B5EF4-FFF2-40B4-BE49-F238E27FC236}">
                  <a16:creationId xmlns:a16="http://schemas.microsoft.com/office/drawing/2014/main" id="{B179C446-7744-42EA-ACD2-E920F5A4D6BB}"/>
                </a:ext>
              </a:extLst>
            </p:cNvPr>
            <p:cNvSpPr txBox="1"/>
            <p:nvPr/>
          </p:nvSpPr>
          <p:spPr>
            <a:xfrm>
              <a:off x="2564620" y="2116346"/>
              <a:ext cx="2146927" cy="374323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 确定容量要点</a:t>
              </a:r>
            </a:p>
          </p:txBody>
        </p:sp>
      </p:grpSp>
      <p:sp>
        <p:nvSpPr>
          <p:cNvPr id="107" name="TextBox 6">
            <a:extLst>
              <a:ext uri="{FF2B5EF4-FFF2-40B4-BE49-F238E27FC236}">
                <a16:creationId xmlns:a16="http://schemas.microsoft.com/office/drawing/2014/main" id="{8BA295A6-BD63-4123-A1C0-0CEDB552C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758" y="5147314"/>
            <a:ext cx="3550921" cy="9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一旦确定，就是法规；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文件化；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经常检查。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82C7A04-C7DD-4C16-B095-71D15EF57306}"/>
              </a:ext>
            </a:extLst>
          </p:cNvPr>
          <p:cNvGrpSpPr/>
          <p:nvPr/>
        </p:nvGrpSpPr>
        <p:grpSpPr>
          <a:xfrm>
            <a:off x="1364210" y="2221885"/>
            <a:ext cx="9649905" cy="2043108"/>
            <a:chOff x="1378727" y="4444193"/>
            <a:chExt cx="9649905" cy="204310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05BF637-3E59-4CC4-8C83-812060B8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8727" y="4444193"/>
              <a:ext cx="3029191" cy="2019461"/>
            </a:xfrm>
            <a:prstGeom prst="hexagon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CCCECB7E-1B69-4E2F-A3E9-85C5FBE0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5378" y="4456573"/>
              <a:ext cx="3029191" cy="2019460"/>
            </a:xfrm>
            <a:prstGeom prst="hexagon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9E7086AC-E20E-4E3A-A4DC-F77B841CD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2029" y="4467840"/>
              <a:ext cx="3256603" cy="2019461"/>
            </a:xfrm>
            <a:prstGeom prst="hexagon">
              <a:avLst/>
            </a:prstGeom>
            <a:ln>
              <a:solidFill>
                <a:srgbClr val="00206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51834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9" grpId="0"/>
      <p:bldP spid="103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899C2-4B0B-4F6C-B1AF-763085140C0A}"/>
              </a:ext>
            </a:extLst>
          </p:cNvPr>
          <p:cNvSpPr txBox="1">
            <a:spLocks noChangeArrowheads="1"/>
          </p:cNvSpPr>
          <p:nvPr/>
        </p:nvSpPr>
        <p:spPr>
          <a:xfrm>
            <a:off x="2177007" y="249520"/>
            <a:ext cx="3161611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4B367EB1-9803-405A-8ECC-B2F524FEA67C}"/>
              </a:ext>
            </a:extLst>
          </p:cNvPr>
          <p:cNvSpPr>
            <a:spLocks/>
          </p:cNvSpPr>
          <p:nvPr/>
        </p:nvSpPr>
        <p:spPr bwMode="auto">
          <a:xfrm>
            <a:off x="10451553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9710D3C8-D58C-4297-80CA-03ED92EB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743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C7B8C6-C579-4982-ACF6-E63AD37D95C7}"/>
              </a:ext>
            </a:extLst>
          </p:cNvPr>
          <p:cNvSpPr/>
          <p:nvPr/>
        </p:nvSpPr>
        <p:spPr>
          <a:xfrm>
            <a:off x="2849880" y="1205769"/>
            <a:ext cx="387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规定放置方法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5FCCAC4-983D-48FE-9443-9CE55209B08A}"/>
              </a:ext>
            </a:extLst>
          </p:cNvPr>
          <p:cNvGrpSpPr/>
          <p:nvPr/>
        </p:nvGrpSpPr>
        <p:grpSpPr>
          <a:xfrm>
            <a:off x="1092909" y="1111825"/>
            <a:ext cx="1756971" cy="579810"/>
            <a:chOff x="729205" y="5490300"/>
            <a:chExt cx="6618066" cy="455830"/>
          </a:xfrm>
        </p:grpSpPr>
        <p:sp>
          <p:nvSpPr>
            <p:cNvPr id="14" name="箭头: 五边形 13">
              <a:extLst>
                <a:ext uri="{FF2B5EF4-FFF2-40B4-BE49-F238E27FC236}">
                  <a16:creationId xmlns:a16="http://schemas.microsoft.com/office/drawing/2014/main" id="{F13B959A-42B3-46ED-A102-D02840015A7B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homePlat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占位符 13">
              <a:extLst>
                <a:ext uri="{FF2B5EF4-FFF2-40B4-BE49-F238E27FC236}">
                  <a16:creationId xmlns:a16="http://schemas.microsoft.com/office/drawing/2014/main" id="{5AF82497-DFAA-44D4-9DE3-F1E5AF35BC7A}"/>
                </a:ext>
              </a:extLst>
            </p:cNvPr>
            <p:cNvSpPr txBox="1"/>
            <p:nvPr/>
          </p:nvSpPr>
          <p:spPr>
            <a:xfrm>
              <a:off x="2283644" y="5490300"/>
              <a:ext cx="5063627" cy="45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原则三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F78F16A-1E46-40DB-8B1C-83085D22DCDD}"/>
              </a:ext>
            </a:extLst>
          </p:cNvPr>
          <p:cNvGrpSpPr/>
          <p:nvPr/>
        </p:nvGrpSpPr>
        <p:grpSpPr>
          <a:xfrm>
            <a:off x="2141318" y="2163968"/>
            <a:ext cx="8207608" cy="819437"/>
            <a:chOff x="729205" y="5514263"/>
            <a:chExt cx="6565111" cy="435126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60076762-9BA7-4B87-A944-D2ABDA11F110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文本占位符 13">
              <a:extLst>
                <a:ext uri="{FF2B5EF4-FFF2-40B4-BE49-F238E27FC236}">
                  <a16:creationId xmlns:a16="http://schemas.microsoft.com/office/drawing/2014/main" id="{57BE9571-364A-4FA3-B5A7-DF14B43CCD4B}"/>
                </a:ext>
              </a:extLst>
            </p:cNvPr>
            <p:cNvSpPr txBox="1"/>
            <p:nvPr/>
          </p:nvSpPr>
          <p:spPr>
            <a:xfrm>
              <a:off x="2622547" y="5514263"/>
              <a:ext cx="2948785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确定放置方法应考虑的几个方面</a:t>
              </a:r>
            </a:p>
          </p:txBody>
        </p:sp>
      </p:grpSp>
      <p:sp>
        <p:nvSpPr>
          <p:cNvPr id="29" name="TextBox 6">
            <a:extLst>
              <a:ext uri="{FF2B5EF4-FFF2-40B4-BE49-F238E27FC236}">
                <a16:creationId xmlns:a16="http://schemas.microsoft.com/office/drawing/2014/main" id="{67515833-4788-462C-8AD8-455A98277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857" y="3190533"/>
            <a:ext cx="949124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）简单、易行；                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）分类放置，同类集中；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）取拿方便；                   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）立体放置，提高容率；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）防错装置；                   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）容量限制，一目了然；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）先进先出；                   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）总体外观整齐划一；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）标识清楚；                  </a:t>
            </a:r>
            <a:r>
              <a:rPr lang="en-US" altLang="zh-CN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）看板管理。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5ABAC195-7DBE-49B6-B8D2-2C9B6C13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595" y="2946052"/>
            <a:ext cx="10463514" cy="298018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83338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7899C2-4B0B-4F6C-B1AF-763085140C0A}"/>
              </a:ext>
            </a:extLst>
          </p:cNvPr>
          <p:cNvSpPr txBox="1">
            <a:spLocks noChangeArrowheads="1"/>
          </p:cNvSpPr>
          <p:nvPr/>
        </p:nvSpPr>
        <p:spPr>
          <a:xfrm>
            <a:off x="4503396" y="249520"/>
            <a:ext cx="3185209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4B367EB1-9803-405A-8ECC-B2F524FEA67C}"/>
              </a:ext>
            </a:extLst>
          </p:cNvPr>
          <p:cNvSpPr>
            <a:spLocks/>
          </p:cNvSpPr>
          <p:nvPr/>
        </p:nvSpPr>
        <p:spPr bwMode="auto">
          <a:xfrm>
            <a:off x="10400006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9710D3C8-D58C-4297-80CA-03ED92EB4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0196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顿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C7B8C6-C579-4982-ACF6-E63AD37D95C7}"/>
              </a:ext>
            </a:extLst>
          </p:cNvPr>
          <p:cNvSpPr/>
          <p:nvPr/>
        </p:nvSpPr>
        <p:spPr>
          <a:xfrm>
            <a:off x="2849880" y="1212727"/>
            <a:ext cx="3875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rPr>
              <a:t>遵守保管规则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5FCCAC4-983D-48FE-9443-9CE55209B08A}"/>
              </a:ext>
            </a:extLst>
          </p:cNvPr>
          <p:cNvGrpSpPr/>
          <p:nvPr/>
        </p:nvGrpSpPr>
        <p:grpSpPr>
          <a:xfrm>
            <a:off x="1092909" y="1111825"/>
            <a:ext cx="1756971" cy="579810"/>
            <a:chOff x="729205" y="5490300"/>
            <a:chExt cx="6618066" cy="455830"/>
          </a:xfrm>
        </p:grpSpPr>
        <p:sp>
          <p:nvSpPr>
            <p:cNvPr id="14" name="箭头: 五边形 13">
              <a:extLst>
                <a:ext uri="{FF2B5EF4-FFF2-40B4-BE49-F238E27FC236}">
                  <a16:creationId xmlns:a16="http://schemas.microsoft.com/office/drawing/2014/main" id="{F13B959A-42B3-46ED-A102-D02840015A7B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homePlat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占位符 13">
              <a:extLst>
                <a:ext uri="{FF2B5EF4-FFF2-40B4-BE49-F238E27FC236}">
                  <a16:creationId xmlns:a16="http://schemas.microsoft.com/office/drawing/2014/main" id="{5AF82497-DFAA-44D4-9DE3-F1E5AF35BC7A}"/>
                </a:ext>
              </a:extLst>
            </p:cNvPr>
            <p:cNvSpPr txBox="1"/>
            <p:nvPr/>
          </p:nvSpPr>
          <p:spPr>
            <a:xfrm>
              <a:off x="2283644" y="5490300"/>
              <a:ext cx="5063627" cy="45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2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原则四</a:t>
              </a:r>
            </a:p>
          </p:txBody>
        </p:sp>
      </p:grpSp>
      <p:sp>
        <p:nvSpPr>
          <p:cNvPr id="16" name="椭圆 75">
            <a:extLst>
              <a:ext uri="{FF2B5EF4-FFF2-40B4-BE49-F238E27FC236}">
                <a16:creationId xmlns:a16="http://schemas.microsoft.com/office/drawing/2014/main" id="{F14115B1-F68F-4477-BAB6-FBFA0010206C}"/>
              </a:ext>
            </a:extLst>
          </p:cNvPr>
          <p:cNvSpPr>
            <a:spLocks/>
          </p:cNvSpPr>
          <p:nvPr/>
        </p:nvSpPr>
        <p:spPr bwMode="auto">
          <a:xfrm>
            <a:off x="4943527" y="2009965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6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54">
            <a:extLst>
              <a:ext uri="{FF2B5EF4-FFF2-40B4-BE49-F238E27FC236}">
                <a16:creationId xmlns:a16="http://schemas.microsoft.com/office/drawing/2014/main" id="{CB1D6B91-EDF4-4ABF-963C-69CCEBEB27A2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1979272"/>
            <a:ext cx="5559910" cy="455382"/>
            <a:chOff x="0" y="190605"/>
            <a:chExt cx="6680570" cy="546719"/>
          </a:xfrm>
        </p:grpSpPr>
        <p:sp>
          <p:nvSpPr>
            <p:cNvPr id="18" name="TextBox 105">
              <a:extLst>
                <a:ext uri="{FF2B5EF4-FFF2-40B4-BE49-F238E27FC236}">
                  <a16:creationId xmlns:a16="http://schemas.microsoft.com/office/drawing/2014/main" id="{C29C4DD6-9945-417B-AA35-3E8C176E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定置、定容、定法标准化</a:t>
              </a:r>
            </a:p>
          </p:txBody>
        </p:sp>
        <p:sp>
          <p:nvSpPr>
            <p:cNvPr id="19" name="流程图: 联系 107">
              <a:extLst>
                <a:ext uri="{FF2B5EF4-FFF2-40B4-BE49-F238E27FC236}">
                  <a16:creationId xmlns:a16="http://schemas.microsoft.com/office/drawing/2014/main" id="{328C8555-797C-41E0-BAEC-F93058691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椭圆 75">
            <a:extLst>
              <a:ext uri="{FF2B5EF4-FFF2-40B4-BE49-F238E27FC236}">
                <a16:creationId xmlns:a16="http://schemas.microsoft.com/office/drawing/2014/main" id="{561E5209-7B1B-462D-A558-E9704EE9F765}"/>
              </a:ext>
            </a:extLst>
          </p:cNvPr>
          <p:cNvSpPr>
            <a:spLocks/>
          </p:cNvSpPr>
          <p:nvPr/>
        </p:nvSpPr>
        <p:spPr bwMode="auto">
          <a:xfrm>
            <a:off x="4943527" y="2553971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1" name="Group 54">
            <a:extLst>
              <a:ext uri="{FF2B5EF4-FFF2-40B4-BE49-F238E27FC236}">
                <a16:creationId xmlns:a16="http://schemas.microsoft.com/office/drawing/2014/main" id="{CAF52D9E-E373-40AE-A888-31F9146DAF4A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2523278"/>
            <a:ext cx="5559910" cy="455382"/>
            <a:chOff x="0" y="190605"/>
            <a:chExt cx="6680570" cy="546719"/>
          </a:xfrm>
        </p:grpSpPr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C693D792-F801-4D08-B5F1-7E05D7B44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标准内容醒目化</a:t>
              </a:r>
            </a:p>
          </p:txBody>
        </p:sp>
        <p:sp>
          <p:nvSpPr>
            <p:cNvPr id="23" name="流程图: 联系 107">
              <a:extLst>
                <a:ext uri="{FF2B5EF4-FFF2-40B4-BE49-F238E27FC236}">
                  <a16:creationId xmlns:a16="http://schemas.microsoft.com/office/drawing/2014/main" id="{1DA08186-A203-466A-AF3D-17810F629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椭圆 75">
            <a:extLst>
              <a:ext uri="{FF2B5EF4-FFF2-40B4-BE49-F238E27FC236}">
                <a16:creationId xmlns:a16="http://schemas.microsoft.com/office/drawing/2014/main" id="{CE81906D-3F50-4864-A204-9F7BE296530C}"/>
              </a:ext>
            </a:extLst>
          </p:cNvPr>
          <p:cNvSpPr>
            <a:spLocks/>
          </p:cNvSpPr>
          <p:nvPr/>
        </p:nvSpPr>
        <p:spPr bwMode="auto">
          <a:xfrm>
            <a:off x="4943527" y="3109553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4D00AA28-DD8A-4211-9BE7-6318BB7969E7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3078860"/>
            <a:ext cx="5559910" cy="455382"/>
            <a:chOff x="0" y="190605"/>
            <a:chExt cx="6680570" cy="546719"/>
          </a:xfrm>
        </p:grpSpPr>
        <p:sp>
          <p:nvSpPr>
            <p:cNvPr id="31" name="TextBox 105">
              <a:extLst>
                <a:ext uri="{FF2B5EF4-FFF2-40B4-BE49-F238E27FC236}">
                  <a16:creationId xmlns:a16="http://schemas.microsoft.com/office/drawing/2014/main" id="{11C2FEC2-0B89-42D1-9BF7-E4F905C3B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GB" sz="1800" b="1" dirty="0">
                  <a:latin typeface="+mn-lt"/>
                  <a:ea typeface="+mn-ea"/>
                  <a:cs typeface="+mn-ea"/>
                  <a:sym typeface="+mn-lt"/>
                </a:rPr>
                <a:t>确定维持规定的方法</a:t>
              </a:r>
              <a:endParaRPr lang="zh-CN" alt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流程图: 联系 107">
              <a:extLst>
                <a:ext uri="{FF2B5EF4-FFF2-40B4-BE49-F238E27FC236}">
                  <a16:creationId xmlns:a16="http://schemas.microsoft.com/office/drawing/2014/main" id="{49F08157-F57F-4B82-BD50-5497D837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椭圆 75">
            <a:extLst>
              <a:ext uri="{FF2B5EF4-FFF2-40B4-BE49-F238E27FC236}">
                <a16:creationId xmlns:a16="http://schemas.microsoft.com/office/drawing/2014/main" id="{CFB4F43C-6A60-4C6E-A1E8-3AD62A8C9121}"/>
              </a:ext>
            </a:extLst>
          </p:cNvPr>
          <p:cNvSpPr>
            <a:spLocks/>
          </p:cNvSpPr>
          <p:nvPr/>
        </p:nvSpPr>
        <p:spPr bwMode="auto">
          <a:xfrm>
            <a:off x="4943527" y="3665136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Group 54">
            <a:extLst>
              <a:ext uri="{FF2B5EF4-FFF2-40B4-BE49-F238E27FC236}">
                <a16:creationId xmlns:a16="http://schemas.microsoft.com/office/drawing/2014/main" id="{B528BAA9-BAD6-46CB-B8CF-B7EE67430DA0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3634443"/>
            <a:ext cx="5559910" cy="455382"/>
            <a:chOff x="0" y="190605"/>
            <a:chExt cx="6680570" cy="546719"/>
          </a:xfrm>
        </p:grpSpPr>
        <p:sp>
          <p:nvSpPr>
            <p:cNvPr id="35" name="TextBox 105">
              <a:extLst>
                <a:ext uri="{FF2B5EF4-FFF2-40B4-BE49-F238E27FC236}">
                  <a16:creationId xmlns:a16="http://schemas.microsoft.com/office/drawing/2014/main" id="{2B8EF165-E65D-4292-BE29-F7C52A69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确定物品周转、流通办法（取、放、检查）</a:t>
              </a:r>
            </a:p>
          </p:txBody>
        </p:sp>
        <p:sp>
          <p:nvSpPr>
            <p:cNvPr id="36" name="流程图: 联系 107">
              <a:extLst>
                <a:ext uri="{FF2B5EF4-FFF2-40B4-BE49-F238E27FC236}">
                  <a16:creationId xmlns:a16="http://schemas.microsoft.com/office/drawing/2014/main" id="{936F0BE2-7367-438B-9B25-0EF6388EE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椭圆 75">
            <a:extLst>
              <a:ext uri="{FF2B5EF4-FFF2-40B4-BE49-F238E27FC236}">
                <a16:creationId xmlns:a16="http://schemas.microsoft.com/office/drawing/2014/main" id="{34957F08-21AE-46C7-8016-A7FAE00B59B9}"/>
              </a:ext>
            </a:extLst>
          </p:cNvPr>
          <p:cNvSpPr>
            <a:spLocks/>
          </p:cNvSpPr>
          <p:nvPr/>
        </p:nvSpPr>
        <p:spPr bwMode="auto">
          <a:xfrm>
            <a:off x="4943527" y="4209144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8" name="Group 54">
            <a:extLst>
              <a:ext uri="{FF2B5EF4-FFF2-40B4-BE49-F238E27FC236}">
                <a16:creationId xmlns:a16="http://schemas.microsoft.com/office/drawing/2014/main" id="{921AD008-A5E7-4A5C-AE54-43CA5D05BB35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4178451"/>
            <a:ext cx="5559910" cy="455382"/>
            <a:chOff x="0" y="190605"/>
            <a:chExt cx="6680570" cy="546719"/>
          </a:xfrm>
        </p:grpSpPr>
        <p:sp>
          <p:nvSpPr>
            <p:cNvPr id="39" name="TextBox 105">
              <a:extLst>
                <a:ext uri="{FF2B5EF4-FFF2-40B4-BE49-F238E27FC236}">
                  <a16:creationId xmlns:a16="http://schemas.microsoft.com/office/drawing/2014/main" id="{6D1DC629-1F21-4C46-9B7E-E65AAAA3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确定最小库存与定容的关系</a:t>
              </a:r>
            </a:p>
          </p:txBody>
        </p:sp>
        <p:sp>
          <p:nvSpPr>
            <p:cNvPr id="40" name="流程图: 联系 107">
              <a:extLst>
                <a:ext uri="{FF2B5EF4-FFF2-40B4-BE49-F238E27FC236}">
                  <a16:creationId xmlns:a16="http://schemas.microsoft.com/office/drawing/2014/main" id="{C297DA1C-F516-4927-A04D-1CB671C23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椭圆 75">
            <a:extLst>
              <a:ext uri="{FF2B5EF4-FFF2-40B4-BE49-F238E27FC236}">
                <a16:creationId xmlns:a16="http://schemas.microsoft.com/office/drawing/2014/main" id="{D167AFF7-7E11-4CD4-B072-711946C225ED}"/>
              </a:ext>
            </a:extLst>
          </p:cNvPr>
          <p:cNvSpPr>
            <a:spLocks/>
          </p:cNvSpPr>
          <p:nvPr/>
        </p:nvSpPr>
        <p:spPr bwMode="auto">
          <a:xfrm>
            <a:off x="4943527" y="4753151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Group 54">
            <a:extLst>
              <a:ext uri="{FF2B5EF4-FFF2-40B4-BE49-F238E27FC236}">
                <a16:creationId xmlns:a16="http://schemas.microsoft.com/office/drawing/2014/main" id="{114CAA5C-8F9C-476A-A140-0BDCC7BB43B5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4722458"/>
            <a:ext cx="5559910" cy="455382"/>
            <a:chOff x="0" y="190605"/>
            <a:chExt cx="6680570" cy="546719"/>
          </a:xfrm>
        </p:grpSpPr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FDF94961-1AF7-46A1-AF07-8E444225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明确保管人员的责</a:t>
              </a:r>
            </a:p>
          </p:txBody>
        </p:sp>
        <p:sp>
          <p:nvSpPr>
            <p:cNvPr id="44" name="流程图: 联系 107">
              <a:extLst>
                <a:ext uri="{FF2B5EF4-FFF2-40B4-BE49-F238E27FC236}">
                  <a16:creationId xmlns:a16="http://schemas.microsoft.com/office/drawing/2014/main" id="{C8B5D451-0243-4DE0-ACA0-C2A32EBCA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椭圆 75">
            <a:extLst>
              <a:ext uri="{FF2B5EF4-FFF2-40B4-BE49-F238E27FC236}">
                <a16:creationId xmlns:a16="http://schemas.microsoft.com/office/drawing/2014/main" id="{17222379-B976-40E7-9717-639959F9DC56}"/>
              </a:ext>
            </a:extLst>
          </p:cNvPr>
          <p:cNvSpPr>
            <a:spLocks/>
          </p:cNvSpPr>
          <p:nvPr/>
        </p:nvSpPr>
        <p:spPr bwMode="auto">
          <a:xfrm>
            <a:off x="4943527" y="5308736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Group 54">
            <a:extLst>
              <a:ext uri="{FF2B5EF4-FFF2-40B4-BE49-F238E27FC236}">
                <a16:creationId xmlns:a16="http://schemas.microsoft.com/office/drawing/2014/main" id="{FD75187A-185F-47C6-A2C0-3AAFEA9E59B0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5278043"/>
            <a:ext cx="5559910" cy="455382"/>
            <a:chOff x="0" y="190605"/>
            <a:chExt cx="6680570" cy="546719"/>
          </a:xfrm>
        </p:grpSpPr>
        <p:sp>
          <p:nvSpPr>
            <p:cNvPr id="47" name="TextBox 105">
              <a:extLst>
                <a:ext uri="{FF2B5EF4-FFF2-40B4-BE49-F238E27FC236}">
                  <a16:creationId xmlns:a16="http://schemas.microsoft.com/office/drawing/2014/main" id="{DD969844-0909-4828-95EC-0289D8F85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建立信息沟通渠道；（库存信息、定容信息）</a:t>
              </a:r>
            </a:p>
          </p:txBody>
        </p:sp>
        <p:sp>
          <p:nvSpPr>
            <p:cNvPr id="48" name="流程图: 联系 107">
              <a:extLst>
                <a:ext uri="{FF2B5EF4-FFF2-40B4-BE49-F238E27FC236}">
                  <a16:creationId xmlns:a16="http://schemas.microsoft.com/office/drawing/2014/main" id="{76954B64-B979-4ED9-9C60-981F5ABE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9" name="椭圆 75">
            <a:extLst>
              <a:ext uri="{FF2B5EF4-FFF2-40B4-BE49-F238E27FC236}">
                <a16:creationId xmlns:a16="http://schemas.microsoft.com/office/drawing/2014/main" id="{97FAB94D-3FF8-4B7E-A9E6-74F1775DE8C0}"/>
              </a:ext>
            </a:extLst>
          </p:cNvPr>
          <p:cNvSpPr>
            <a:spLocks/>
          </p:cNvSpPr>
          <p:nvPr/>
        </p:nvSpPr>
        <p:spPr bwMode="auto">
          <a:xfrm>
            <a:off x="4943527" y="5887470"/>
            <a:ext cx="418689" cy="420010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0" name="Group 54">
            <a:extLst>
              <a:ext uri="{FF2B5EF4-FFF2-40B4-BE49-F238E27FC236}">
                <a16:creationId xmlns:a16="http://schemas.microsoft.com/office/drawing/2014/main" id="{1658589F-721F-45F3-A509-5A713843EF30}"/>
              </a:ext>
            </a:extLst>
          </p:cNvPr>
          <p:cNvGrpSpPr>
            <a:grpSpLocks/>
          </p:cNvGrpSpPr>
          <p:nvPr/>
        </p:nvGrpSpPr>
        <p:grpSpPr bwMode="auto">
          <a:xfrm>
            <a:off x="5528639" y="5856777"/>
            <a:ext cx="5559910" cy="455382"/>
            <a:chOff x="0" y="190605"/>
            <a:chExt cx="6680570" cy="546719"/>
          </a:xfrm>
        </p:grpSpPr>
        <p:sp>
          <p:nvSpPr>
            <p:cNvPr id="51" name="TextBox 105">
              <a:extLst>
                <a:ext uri="{FF2B5EF4-FFF2-40B4-BE49-F238E27FC236}">
                  <a16:creationId xmlns:a16="http://schemas.microsoft.com/office/drawing/2014/main" id="{3E587AD1-6BF5-409F-BB89-B30802955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建立并严格执行检查制度；</a:t>
              </a:r>
            </a:p>
          </p:txBody>
        </p:sp>
        <p:sp>
          <p:nvSpPr>
            <p:cNvPr id="52" name="流程图: 联系 107">
              <a:extLst>
                <a:ext uri="{FF2B5EF4-FFF2-40B4-BE49-F238E27FC236}">
                  <a16:creationId xmlns:a16="http://schemas.microsoft.com/office/drawing/2014/main" id="{539B414C-59ED-4EA0-94DC-6AED99289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4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5" name="标注: 右箭头 54">
            <a:extLst>
              <a:ext uri="{FF2B5EF4-FFF2-40B4-BE49-F238E27FC236}">
                <a16:creationId xmlns:a16="http://schemas.microsoft.com/office/drawing/2014/main" id="{F028656D-B93E-4E18-8FF1-E283DF80ECC9}"/>
              </a:ext>
            </a:extLst>
          </p:cNvPr>
          <p:cNvSpPr/>
          <p:nvPr/>
        </p:nvSpPr>
        <p:spPr bwMode="auto">
          <a:xfrm>
            <a:off x="1526830" y="2667016"/>
            <a:ext cx="2976566" cy="2646441"/>
          </a:xfrm>
          <a:prstGeom prst="rightArrowCallout">
            <a:avLst/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121856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矩形 3">
            <a:extLst>
              <a:ext uri="{FF2B5EF4-FFF2-40B4-BE49-F238E27FC236}">
                <a16:creationId xmlns:a16="http://schemas.microsoft.com/office/drawing/2014/main" id="{E8EF1CAA-B386-4F9E-8523-E43B6112C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850" y="3440545"/>
            <a:ext cx="1957941" cy="12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8" tIns="60954" rIns="121908" bIns="6095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应考虑的内容</a:t>
            </a:r>
            <a:endParaRPr lang="zh-CN" altLang="en-US" sz="36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280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5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850"/>
                            </p:stCondLst>
                            <p:childTnLst>
                              <p:par>
                                <p:cTn id="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50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850"/>
                            </p:stCondLst>
                            <p:childTnLst>
                              <p:par>
                                <p:cTn id="10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8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ldLvl="0" animBg="1" autoUpdateAnimBg="0"/>
      <p:bldP spid="20" grpId="0" bldLvl="0" animBg="1" autoUpdateAnimBg="0"/>
      <p:bldP spid="24" grpId="0" bldLvl="0" animBg="1" autoUpdateAnimBg="0"/>
      <p:bldP spid="33" grpId="0" bldLvl="0" animBg="1" autoUpdateAnimBg="0"/>
      <p:bldP spid="37" grpId="0" bldLvl="0" animBg="1" autoUpdateAnimBg="0"/>
      <p:bldP spid="41" grpId="0" bldLvl="0" animBg="1" autoUpdateAnimBg="0"/>
      <p:bldP spid="45" grpId="0" bldLvl="0" animBg="1" autoUpdateAnimBg="0"/>
      <p:bldP spid="49" grpId="0" bldLvl="0" animBg="1" autoUpdateAnimBg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>
            <a:extLst>
              <a:ext uri="{FF2B5EF4-FFF2-40B4-BE49-F238E27FC236}">
                <a16:creationId xmlns:a16="http://schemas.microsoft.com/office/drawing/2014/main" id="{43E0AD1C-3872-4CD3-BAB5-874E60B05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9557" y="1258608"/>
            <a:ext cx="990600" cy="3810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b="1" i="0" u="none" strike="noStrike" kern="0" normalizeH="0" baseline="0" noProof="0" dirty="0">
                <a:uLnTx/>
                <a:uFillTx/>
                <a:cs typeface="+mn-ea"/>
                <a:sym typeface="+mn-lt"/>
              </a:rPr>
              <a:t>物品</a:t>
            </a:r>
          </a:p>
        </p:txBody>
      </p:sp>
      <p:sp>
        <p:nvSpPr>
          <p:cNvPr id="69" name="Rectangle 3">
            <a:extLst>
              <a:ext uri="{FF2B5EF4-FFF2-40B4-BE49-F238E27FC236}">
                <a16:creationId xmlns:a16="http://schemas.microsoft.com/office/drawing/2014/main" id="{7C170C5F-AB74-4E6E-8D42-B2FA80290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382" y="2739886"/>
            <a:ext cx="9906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b="1" i="0" u="none" strike="noStrike" kern="0" normalizeH="0" baseline="0" noProof="0" dirty="0">
                <a:uLnTx/>
                <a:uFillTx/>
                <a:cs typeface="+mn-ea"/>
                <a:sym typeface="+mn-lt"/>
              </a:rPr>
              <a:t>分类</a:t>
            </a: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1C111BAF-6F48-4A70-8864-E0031E0D4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382" y="3390962"/>
            <a:ext cx="9906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kern="0" dirty="0">
                <a:cs typeface="+mn-ea"/>
                <a:sym typeface="+mn-lt"/>
              </a:rPr>
              <a:t>集中</a:t>
            </a: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D96C613C-0B96-4522-9539-ED6727ECC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382" y="4759186"/>
            <a:ext cx="9906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kern="0" dirty="0">
                <a:cs typeface="+mn-ea"/>
                <a:sym typeface="+mn-lt"/>
              </a:rPr>
              <a:t>四原则</a:t>
            </a: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19E36A7B-61D5-43CD-9B1A-061962B1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382" y="5341296"/>
            <a:ext cx="9906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kern="0" dirty="0">
                <a:cs typeface="+mn-ea"/>
                <a:sym typeface="+mn-lt"/>
              </a:rPr>
              <a:t>标准化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E5F4D169-EA87-4F89-810B-9633A2E6E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982" y="6016486"/>
            <a:ext cx="1295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kern="0" dirty="0">
                <a:cs typeface="+mn-ea"/>
                <a:sym typeface="+mn-lt"/>
              </a:rPr>
              <a:t>定期检查</a:t>
            </a:r>
          </a:p>
        </p:txBody>
      </p:sp>
      <p:sp>
        <p:nvSpPr>
          <p:cNvPr id="74" name="AutoShape 8">
            <a:extLst>
              <a:ext uri="{FF2B5EF4-FFF2-40B4-BE49-F238E27FC236}">
                <a16:creationId xmlns:a16="http://schemas.microsoft.com/office/drawing/2014/main" id="{70BFDAB1-8A29-4E75-8FC5-AE26AE800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182" y="1865033"/>
            <a:ext cx="1828800" cy="685800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600" b="1" i="0" u="none" strike="noStrike" kern="0" normalizeH="0" baseline="0" noProof="0" dirty="0">
                <a:uLnTx/>
                <a:uFillTx/>
                <a:cs typeface="+mn-ea"/>
                <a:sym typeface="+mn-lt"/>
              </a:rPr>
              <a:t>有用途 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217826AA-C8D2-4327-8D11-903D79B82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835" y="2017433"/>
            <a:ext cx="990600" cy="381000"/>
          </a:xfrm>
          <a:prstGeom prst="rect">
            <a:avLst/>
          </a:prstGeom>
          <a:solidFill>
            <a:schemeClr val="accent6">
              <a:lumMod val="1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b="1" i="0" u="none" strike="noStrike" kern="0" normalizeH="0" baseline="0" noProof="0">
                <a:uLnTx/>
                <a:uFillTx/>
                <a:cs typeface="+mn-ea"/>
                <a:sym typeface="+mn-lt"/>
              </a:rPr>
              <a:t>处理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4837A4A9-3F48-4A14-BC2A-362B804E8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150" y="1542648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normalizeH="0" baseline="0" noProof="0" dirty="0">
                <a:solidFill>
                  <a:schemeClr val="accent2">
                    <a:lumMod val="75000"/>
                  </a:schemeClr>
                </a:solidFill>
                <a:uLnTx/>
                <a:uFillTx/>
                <a:cs typeface="+mn-ea"/>
                <a:sym typeface="+mn-lt"/>
              </a:rPr>
              <a:t>整理</a:t>
            </a:r>
          </a:p>
        </p:txBody>
      </p:sp>
      <p:cxnSp>
        <p:nvCxnSpPr>
          <p:cNvPr id="83" name="AutoShape 17">
            <a:extLst>
              <a:ext uri="{FF2B5EF4-FFF2-40B4-BE49-F238E27FC236}">
                <a16:creationId xmlns:a16="http://schemas.microsoft.com/office/drawing/2014/main" id="{B7F2EFAF-A929-45D5-AE49-179605867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38791" y="2197805"/>
            <a:ext cx="0" cy="4039042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AutoShape 18">
            <a:extLst>
              <a:ext uri="{FF2B5EF4-FFF2-40B4-BE49-F238E27FC236}">
                <a16:creationId xmlns:a16="http://schemas.microsoft.com/office/drawing/2014/main" id="{D4BC5E72-109D-40FE-BA34-ADFE2932314B}"/>
              </a:ext>
            </a:extLst>
          </p:cNvPr>
          <p:cNvCxnSpPr>
            <a:cxnSpLocks noChangeShapeType="1"/>
            <a:stCxn id="74" idx="3"/>
          </p:cNvCxnSpPr>
          <p:nvPr/>
        </p:nvCxnSpPr>
        <p:spPr bwMode="auto">
          <a:xfrm>
            <a:off x="6667982" y="2207933"/>
            <a:ext cx="1853020" cy="0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85" name="Rectangle 19">
            <a:extLst>
              <a:ext uri="{FF2B5EF4-FFF2-40B4-BE49-F238E27FC236}">
                <a16:creationId xmlns:a16="http://schemas.microsoft.com/office/drawing/2014/main" id="{885527CA-BAD4-44C1-90BE-1E21C4CB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382" y="4055542"/>
            <a:ext cx="9906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kern="0">
                <a:cs typeface="+mn-ea"/>
                <a:sym typeface="+mn-lt"/>
              </a:rPr>
              <a:t>标识</a:t>
            </a:r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25A9A997-653E-42A9-B32F-EFB7E004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8313" y="3120886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0" normalizeH="0" baseline="0" noProof="0" dirty="0">
                <a:solidFill>
                  <a:srgbClr val="002060"/>
                </a:solidFill>
                <a:uLnTx/>
                <a:uFillTx/>
                <a:cs typeface="+mn-ea"/>
                <a:sym typeface="+mn-lt"/>
              </a:rPr>
              <a:t>方便</a:t>
            </a:r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5711E80F-02C5-4249-B270-A3EAD669D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6145" y="403721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0" normalizeH="0" baseline="0" noProof="0" dirty="0">
                <a:solidFill>
                  <a:srgbClr val="002060"/>
                </a:solidFill>
                <a:uLnTx/>
                <a:uFillTx/>
                <a:cs typeface="+mn-ea"/>
                <a:sym typeface="+mn-lt"/>
              </a:rPr>
              <a:t>一目了然</a:t>
            </a:r>
          </a:p>
        </p:txBody>
      </p:sp>
      <p:sp>
        <p:nvSpPr>
          <p:cNvPr id="88" name="Rectangle 22">
            <a:extLst>
              <a:ext uri="{FF2B5EF4-FFF2-40B4-BE49-F238E27FC236}">
                <a16:creationId xmlns:a16="http://schemas.microsoft.com/office/drawing/2014/main" id="{9BEF3F40-60CC-4165-AE4D-77AFC895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614" y="4695042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0" normalizeH="0" baseline="0" noProof="0" dirty="0">
                <a:solidFill>
                  <a:srgbClr val="002060"/>
                </a:solidFill>
                <a:uLnTx/>
                <a:uFillTx/>
                <a:cs typeface="+mn-ea"/>
                <a:sym typeface="+mn-lt"/>
              </a:rPr>
              <a:t>定置、定容、定法、定保管</a:t>
            </a: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C37A2001-B3D9-452C-A171-060605C39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463" y="5294998"/>
            <a:ext cx="441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0" normalizeH="0" baseline="0" noProof="0" dirty="0">
                <a:solidFill>
                  <a:srgbClr val="002060"/>
                </a:solidFill>
                <a:uLnTx/>
                <a:uFillTx/>
                <a:cs typeface="+mn-ea"/>
                <a:sym typeface="+mn-lt"/>
              </a:rPr>
              <a:t>规范化、永久化、传承化</a:t>
            </a:r>
          </a:p>
        </p:txBody>
      </p:sp>
      <p:sp>
        <p:nvSpPr>
          <p:cNvPr id="90" name="Rectangle 24">
            <a:extLst>
              <a:ext uri="{FF2B5EF4-FFF2-40B4-BE49-F238E27FC236}">
                <a16:creationId xmlns:a16="http://schemas.microsoft.com/office/drawing/2014/main" id="{ED12F94C-5DBB-4A0B-AD27-1A5C0D2C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483" y="5980798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000" b="1" i="0" u="none" strike="noStrike" kern="0" normalizeH="0" baseline="0" noProof="0" dirty="0">
                <a:solidFill>
                  <a:srgbClr val="002060"/>
                </a:solidFill>
                <a:uLnTx/>
                <a:uFillTx/>
                <a:cs typeface="+mn-ea"/>
                <a:sym typeface="+mn-lt"/>
              </a:rPr>
              <a:t>形式----制度----习惯</a:t>
            </a:r>
          </a:p>
        </p:txBody>
      </p:sp>
      <p:sp>
        <p:nvSpPr>
          <p:cNvPr id="92" name="AutoShape 26">
            <a:extLst>
              <a:ext uri="{FF2B5EF4-FFF2-40B4-BE49-F238E27FC236}">
                <a16:creationId xmlns:a16="http://schemas.microsoft.com/office/drawing/2014/main" id="{D7EC6F54-67A8-4041-99E0-15FF233C89D4}"/>
              </a:ext>
            </a:extLst>
          </p:cNvPr>
          <p:cNvSpPr>
            <a:spLocks/>
          </p:cNvSpPr>
          <p:nvPr/>
        </p:nvSpPr>
        <p:spPr bwMode="auto">
          <a:xfrm>
            <a:off x="9777714" y="1255433"/>
            <a:ext cx="381000" cy="990600"/>
          </a:xfrm>
          <a:prstGeom prst="rightBrace">
            <a:avLst>
              <a:gd name="adj1" fmla="val 21667"/>
              <a:gd name="adj2" fmla="val 50000"/>
            </a:avLst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normalizeH="0" baseline="0" noProof="0">
              <a:uLnTx/>
              <a:uFillTx/>
              <a:cs typeface="+mn-ea"/>
              <a:sym typeface="+mn-lt"/>
            </a:endParaRPr>
          </a:p>
        </p:txBody>
      </p:sp>
      <p:sp>
        <p:nvSpPr>
          <p:cNvPr id="93" name="AutoShape 27">
            <a:extLst>
              <a:ext uri="{FF2B5EF4-FFF2-40B4-BE49-F238E27FC236}">
                <a16:creationId xmlns:a16="http://schemas.microsoft.com/office/drawing/2014/main" id="{3F562FC0-1444-441A-907C-7C05891D0AD5}"/>
              </a:ext>
            </a:extLst>
          </p:cNvPr>
          <p:cNvSpPr>
            <a:spLocks/>
          </p:cNvSpPr>
          <p:nvPr/>
        </p:nvSpPr>
        <p:spPr bwMode="auto">
          <a:xfrm>
            <a:off x="6591782" y="2892286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normalizeH="0" baseline="0" noProof="0" dirty="0">
              <a:uLnTx/>
              <a:uFillTx/>
              <a:cs typeface="+mn-ea"/>
              <a:sym typeface="+mn-lt"/>
            </a:endParaRPr>
          </a:p>
        </p:txBody>
      </p:sp>
      <p:sp>
        <p:nvSpPr>
          <p:cNvPr id="94" name="AutoShape 28">
            <a:extLst>
              <a:ext uri="{FF2B5EF4-FFF2-40B4-BE49-F238E27FC236}">
                <a16:creationId xmlns:a16="http://schemas.microsoft.com/office/drawing/2014/main" id="{F7453CE5-C29D-45FF-899E-AEDEFE2C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782" y="4085442"/>
            <a:ext cx="341453" cy="296561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normalizeH="0" baseline="0" noProof="0" dirty="0">
              <a:uLnTx/>
              <a:uFillTx/>
              <a:cs typeface="+mn-ea"/>
              <a:sym typeface="+mn-lt"/>
            </a:endParaRPr>
          </a:p>
        </p:txBody>
      </p:sp>
      <p:sp>
        <p:nvSpPr>
          <p:cNvPr id="95" name="AutoShape 29">
            <a:extLst>
              <a:ext uri="{FF2B5EF4-FFF2-40B4-BE49-F238E27FC236}">
                <a16:creationId xmlns:a16="http://schemas.microsoft.com/office/drawing/2014/main" id="{62CC7EFF-CB5A-4F70-A838-8CDAF228B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782" y="4771241"/>
            <a:ext cx="341453" cy="296561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normalizeH="0" baseline="0" noProof="0">
              <a:uLnTx/>
              <a:uFillTx/>
              <a:cs typeface="+mn-ea"/>
              <a:sym typeface="+mn-lt"/>
            </a:endParaRPr>
          </a:p>
        </p:txBody>
      </p:sp>
      <p:sp>
        <p:nvSpPr>
          <p:cNvPr id="96" name="AutoShape 30">
            <a:extLst>
              <a:ext uri="{FF2B5EF4-FFF2-40B4-BE49-F238E27FC236}">
                <a16:creationId xmlns:a16="http://schemas.microsoft.com/office/drawing/2014/main" id="{2C2BA9EA-E451-417D-9F98-A4DE1F72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782" y="5394346"/>
            <a:ext cx="341453" cy="296561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normalizeH="0" baseline="0" noProof="0">
              <a:uLnTx/>
              <a:uFillTx/>
              <a:cs typeface="+mn-ea"/>
              <a:sym typeface="+mn-lt"/>
            </a:endParaRPr>
          </a:p>
        </p:txBody>
      </p:sp>
      <p:sp>
        <p:nvSpPr>
          <p:cNvPr id="97" name="AutoShape 31">
            <a:extLst>
              <a:ext uri="{FF2B5EF4-FFF2-40B4-BE49-F238E27FC236}">
                <a16:creationId xmlns:a16="http://schemas.microsoft.com/office/drawing/2014/main" id="{F022E2C5-ADCD-4271-A469-1CBB62939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782" y="6068571"/>
            <a:ext cx="341453" cy="296561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1" i="0" u="none" strike="noStrike" kern="0" normalizeH="0" baseline="0" noProof="0">
              <a:uLnTx/>
              <a:uFillTx/>
              <a:cs typeface="+mn-ea"/>
              <a:sym typeface="+mn-lt"/>
            </a:endParaRPr>
          </a:p>
        </p:txBody>
      </p:sp>
      <p:cxnSp>
        <p:nvCxnSpPr>
          <p:cNvPr id="99" name="AutoShape 13">
            <a:extLst>
              <a:ext uri="{FF2B5EF4-FFF2-40B4-BE49-F238E27FC236}">
                <a16:creationId xmlns:a16="http://schemas.microsoft.com/office/drawing/2014/main" id="{4AD69F99-46AE-48FF-B7F6-4507905146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1634" y="1662476"/>
            <a:ext cx="0" cy="175991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E8BD4B41-8A00-41E3-B477-CB01F2876722}"/>
              </a:ext>
            </a:extLst>
          </p:cNvPr>
          <p:cNvGrpSpPr/>
          <p:nvPr/>
        </p:nvGrpSpPr>
        <p:grpSpPr>
          <a:xfrm>
            <a:off x="3646989" y="2207933"/>
            <a:ext cx="1469021" cy="4016415"/>
            <a:chOff x="3646989" y="2207933"/>
            <a:chExt cx="1469021" cy="4016415"/>
          </a:xfrm>
        </p:grpSpPr>
        <p:cxnSp>
          <p:nvCxnSpPr>
            <p:cNvPr id="106" name="AutoShape 18">
              <a:extLst>
                <a:ext uri="{FF2B5EF4-FFF2-40B4-BE49-F238E27FC236}">
                  <a16:creationId xmlns:a16="http://schemas.microsoft.com/office/drawing/2014/main" id="{12328F11-50D6-43FA-B240-AF59BB78E8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6989" y="2207933"/>
              <a:ext cx="1144930" cy="0"/>
            </a:xfrm>
            <a:prstGeom prst="straightConnector1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09" name="AutoShape 18">
              <a:extLst>
                <a:ext uri="{FF2B5EF4-FFF2-40B4-BE49-F238E27FC236}">
                  <a16:creationId xmlns:a16="http://schemas.microsoft.com/office/drawing/2014/main" id="{B66C3E52-6ADF-4B9A-A320-80B9CC76A3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46989" y="6224348"/>
              <a:ext cx="1469021" cy="0"/>
            </a:xfrm>
            <a:prstGeom prst="straightConnector1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miter lim="800000"/>
              <a:headEnd/>
              <a:tailEnd type="triangle" w="med" len="med"/>
            </a:ln>
            <a:effectLst/>
          </p:spPr>
        </p:cxnSp>
      </p:grpSp>
      <p:cxnSp>
        <p:nvCxnSpPr>
          <p:cNvPr id="120" name="AutoShape 13">
            <a:extLst>
              <a:ext uri="{FF2B5EF4-FFF2-40B4-BE49-F238E27FC236}">
                <a16:creationId xmlns:a16="http://schemas.microsoft.com/office/drawing/2014/main" id="{70AEBCE0-08D4-4073-9FEF-B17F5E52CB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1634" y="2566828"/>
            <a:ext cx="0" cy="175991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1" name="AutoShape 13">
            <a:extLst>
              <a:ext uri="{FF2B5EF4-FFF2-40B4-BE49-F238E27FC236}">
                <a16:creationId xmlns:a16="http://schemas.microsoft.com/office/drawing/2014/main" id="{792A9BBF-40DE-4476-8836-5DAD3F9484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1634" y="3189826"/>
            <a:ext cx="0" cy="175991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2" name="AutoShape 13">
            <a:extLst>
              <a:ext uri="{FF2B5EF4-FFF2-40B4-BE49-F238E27FC236}">
                <a16:creationId xmlns:a16="http://schemas.microsoft.com/office/drawing/2014/main" id="{1B243078-C473-4517-853C-598A3E6B31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1634" y="3835974"/>
            <a:ext cx="0" cy="175991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4" name="AutoShape 13">
            <a:extLst>
              <a:ext uri="{FF2B5EF4-FFF2-40B4-BE49-F238E27FC236}">
                <a16:creationId xmlns:a16="http://schemas.microsoft.com/office/drawing/2014/main" id="{B603D040-E72C-4020-BF98-0580DF0047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1634" y="4496112"/>
            <a:ext cx="0" cy="175991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5" name="AutoShape 13">
            <a:extLst>
              <a:ext uri="{FF2B5EF4-FFF2-40B4-BE49-F238E27FC236}">
                <a16:creationId xmlns:a16="http://schemas.microsoft.com/office/drawing/2014/main" id="{B5444D27-3EDB-4694-ADF8-72578DC9A1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3215" y="5160974"/>
            <a:ext cx="0" cy="175991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26" name="AutoShape 13">
            <a:extLst>
              <a:ext uri="{FF2B5EF4-FFF2-40B4-BE49-F238E27FC236}">
                <a16:creationId xmlns:a16="http://schemas.microsoft.com/office/drawing/2014/main" id="{FE7CB890-AF55-4AE7-9008-C006FE7D36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63215" y="5764701"/>
            <a:ext cx="0" cy="232402"/>
          </a:xfrm>
          <a:prstGeom prst="straightConnector1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6F96AE9E-3DB3-44E6-AF4D-20991324D49D}"/>
              </a:ext>
            </a:extLst>
          </p:cNvPr>
          <p:cNvGrpSpPr/>
          <p:nvPr/>
        </p:nvGrpSpPr>
        <p:grpSpPr>
          <a:xfrm>
            <a:off x="502416" y="2110154"/>
            <a:ext cx="2011219" cy="4099727"/>
            <a:chOff x="1165607" y="2160396"/>
            <a:chExt cx="1517301" cy="4099727"/>
          </a:xfrm>
        </p:grpSpPr>
        <p:sp>
          <p:nvSpPr>
            <p:cNvPr id="129" name="箭头: 五边形 128">
              <a:extLst>
                <a:ext uri="{FF2B5EF4-FFF2-40B4-BE49-F238E27FC236}">
                  <a16:creationId xmlns:a16="http://schemas.microsoft.com/office/drawing/2014/main" id="{69EAF7BF-D818-4129-B3F4-D4F3E8B89D28}"/>
                </a:ext>
              </a:extLst>
            </p:cNvPr>
            <p:cNvSpPr/>
            <p:nvPr/>
          </p:nvSpPr>
          <p:spPr>
            <a:xfrm>
              <a:off x="1165607" y="2160396"/>
              <a:ext cx="1517301" cy="4099727"/>
            </a:xfrm>
            <a:prstGeom prst="rightArrowCallou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  <a:gs pos="48000">
                  <a:schemeClr val="accent2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310A179B-C9D6-497E-BAA3-FA14BBB86346}"/>
                </a:ext>
              </a:extLst>
            </p:cNvPr>
            <p:cNvSpPr/>
            <p:nvPr/>
          </p:nvSpPr>
          <p:spPr>
            <a:xfrm>
              <a:off x="1414795" y="2440544"/>
              <a:ext cx="626226" cy="3539430"/>
            </a:xfrm>
            <a:prstGeom prst="rightArrowCallout">
              <a:avLst>
                <a:gd name="adj1" fmla="val 25000"/>
                <a:gd name="adj2" fmla="val 25000"/>
                <a:gd name="adj3" fmla="val 40578"/>
                <a:gd name="adj4" fmla="val 64977"/>
              </a:avLst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整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理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与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整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顿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的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关</a:t>
              </a:r>
              <a:endParaRPr lang="en-US" altLang="zh-CN" sz="28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系</a:t>
              </a:r>
            </a:p>
          </p:txBody>
        </p:sp>
      </p:grpSp>
      <p:sp>
        <p:nvSpPr>
          <p:cNvPr id="132" name="标题 1">
            <a:extLst>
              <a:ext uri="{FF2B5EF4-FFF2-40B4-BE49-F238E27FC236}">
                <a16:creationId xmlns:a16="http://schemas.microsoft.com/office/drawing/2014/main" id="{59DE6F6E-0AFA-4A9B-8DDC-A48ADB5EE9F1}"/>
              </a:ext>
            </a:extLst>
          </p:cNvPr>
          <p:cNvSpPr txBox="1">
            <a:spLocks noChangeArrowheads="1"/>
          </p:cNvSpPr>
          <p:nvPr/>
        </p:nvSpPr>
        <p:spPr>
          <a:xfrm>
            <a:off x="4536314" y="256576"/>
            <a:ext cx="3119372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椭圆 75">
            <a:extLst>
              <a:ext uri="{FF2B5EF4-FFF2-40B4-BE49-F238E27FC236}">
                <a16:creationId xmlns:a16="http://schemas.microsoft.com/office/drawing/2014/main" id="{DF3EB280-D54A-4C08-B998-C6DF681688FD}"/>
              </a:ext>
            </a:extLst>
          </p:cNvPr>
          <p:cNvSpPr>
            <a:spLocks/>
          </p:cNvSpPr>
          <p:nvPr/>
        </p:nvSpPr>
        <p:spPr bwMode="auto">
          <a:xfrm>
            <a:off x="10468873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5" name="TextBox 105">
            <a:extLst>
              <a:ext uri="{FF2B5EF4-FFF2-40B4-BE49-F238E27FC236}">
                <a16:creationId xmlns:a16="http://schemas.microsoft.com/office/drawing/2014/main" id="{05F0242F-E172-4A90-8C86-E81146824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063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整  顿</a:t>
            </a:r>
          </a:p>
        </p:txBody>
      </p:sp>
      <p:cxnSp>
        <p:nvCxnSpPr>
          <p:cNvPr id="136" name="AutoShape 18">
            <a:extLst>
              <a:ext uri="{FF2B5EF4-FFF2-40B4-BE49-F238E27FC236}">
                <a16:creationId xmlns:a16="http://schemas.microsoft.com/office/drawing/2014/main" id="{4C647915-04F4-49A9-937D-C1E8C06826B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3124" y="4117120"/>
            <a:ext cx="592853" cy="0"/>
          </a:xfrm>
          <a:prstGeom prst="straightConnector1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39" name="Rectangle 10">
            <a:extLst>
              <a:ext uri="{FF2B5EF4-FFF2-40B4-BE49-F238E27FC236}">
                <a16:creationId xmlns:a16="http://schemas.microsoft.com/office/drawing/2014/main" id="{686715BB-01DB-4912-9960-3B088A1DD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916" y="3895636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normalizeH="0" baseline="0" noProof="0" dirty="0">
                <a:solidFill>
                  <a:schemeClr val="accent2">
                    <a:lumMod val="75000"/>
                  </a:schemeClr>
                </a:solidFill>
                <a:uLnTx/>
                <a:uFillTx/>
                <a:cs typeface="+mn-ea"/>
                <a:sym typeface="+mn-lt"/>
              </a:rPr>
              <a:t>整</a:t>
            </a:r>
            <a:endParaRPr kumimoji="1" lang="en-US" altLang="zh-CN" sz="2400" b="1" i="0" u="none" strike="noStrike" kern="0" normalizeH="0" baseline="0" noProof="0" dirty="0">
              <a:solidFill>
                <a:schemeClr val="accent2">
                  <a:lumMod val="75000"/>
                </a:schemeClr>
              </a:solidFill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400" b="1" i="0" u="none" strike="noStrike" kern="0" normalizeH="0" baseline="0" noProof="0" dirty="0">
                <a:solidFill>
                  <a:schemeClr val="accent2">
                    <a:lumMod val="75000"/>
                  </a:schemeClr>
                </a:solidFill>
                <a:uLnTx/>
                <a:uFillTx/>
                <a:cs typeface="+mn-ea"/>
                <a:sym typeface="+mn-lt"/>
              </a:rPr>
              <a:t>顿</a:t>
            </a:r>
          </a:p>
        </p:txBody>
      </p:sp>
    </p:spTree>
    <p:extLst>
      <p:ext uri="{BB962C8B-B14F-4D97-AF65-F5344CB8AC3E}">
        <p14:creationId xmlns:p14="http://schemas.microsoft.com/office/powerpoint/2010/main" val="28988325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3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3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3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3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3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33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3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33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83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33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83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33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83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980"/>
                            </p:stCondLst>
                            <p:childTnLst>
                              <p:par>
                                <p:cTn id="1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3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30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68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180"/>
                            </p:stCondLst>
                            <p:childTnLst>
                              <p:par>
                                <p:cTn id="1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23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730"/>
                            </p:stCondLst>
                            <p:childTnLst>
                              <p:par>
                                <p:cTn id="1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73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230"/>
                            </p:stCondLst>
                            <p:childTnLst>
                              <p:par>
                                <p:cTn id="1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380"/>
                            </p:stCondLst>
                            <p:childTnLst>
                              <p:par>
                                <p:cTn id="1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380"/>
                            </p:stCondLst>
                            <p:childTnLst>
                              <p:par>
                                <p:cTn id="1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85" grpId="0" animBg="1"/>
      <p:bldP spid="86" grpId="0"/>
      <p:bldP spid="87" grpId="0"/>
      <p:bldP spid="88" grpId="0"/>
      <p:bldP spid="89" grpId="0"/>
      <p:bldP spid="90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109F58-6C61-4A9F-916E-122BCD827217}"/>
              </a:ext>
            </a:extLst>
          </p:cNvPr>
          <p:cNvSpPr txBox="1">
            <a:spLocks noChangeArrowheads="1"/>
          </p:cNvSpPr>
          <p:nvPr/>
        </p:nvSpPr>
        <p:spPr>
          <a:xfrm>
            <a:off x="4506091" y="249520"/>
            <a:ext cx="3179819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23DAA16D-B6F6-48F8-A4A8-9A2C6AE28163}"/>
              </a:ext>
            </a:extLst>
          </p:cNvPr>
          <p:cNvSpPr>
            <a:spLocks/>
          </p:cNvSpPr>
          <p:nvPr/>
        </p:nvSpPr>
        <p:spPr bwMode="auto">
          <a:xfrm>
            <a:off x="10399785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225F8D00-B919-4623-9704-A43882163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975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清  扫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2BB5B7F-579A-4287-AE43-82B9135A319C}"/>
              </a:ext>
            </a:extLst>
          </p:cNvPr>
          <p:cNvGrpSpPr/>
          <p:nvPr/>
        </p:nvGrpSpPr>
        <p:grpSpPr>
          <a:xfrm>
            <a:off x="976130" y="1376421"/>
            <a:ext cx="2357379" cy="644022"/>
            <a:chOff x="2083443" y="2083442"/>
            <a:chExt cx="2623596" cy="461638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B499C51-D115-4902-B035-DA20D21ADAF1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9" name="文本占位符 13">
              <a:extLst>
                <a:ext uri="{FF2B5EF4-FFF2-40B4-BE49-F238E27FC236}">
                  <a16:creationId xmlns:a16="http://schemas.microsoft.com/office/drawing/2014/main" id="{D08EB005-1BC1-4713-AED5-215E956195A2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清扫的定义</a:t>
              </a: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8D0DAC75-01A8-4174-817F-71C4C0E6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568" y="1775272"/>
            <a:ext cx="4725366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清除工作场所的脏污（灰尘、污垢、异物等），并防止脏污的再发生，保持工作场所干净亮丽。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33EC75D-A210-4278-84AB-FA8493E9C2CD}"/>
              </a:ext>
            </a:extLst>
          </p:cNvPr>
          <p:cNvGrpSpPr/>
          <p:nvPr/>
        </p:nvGrpSpPr>
        <p:grpSpPr>
          <a:xfrm>
            <a:off x="976130" y="2533924"/>
            <a:ext cx="2461551" cy="670388"/>
            <a:chOff x="2083443" y="2073033"/>
            <a:chExt cx="2739532" cy="480537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5EAE4A5C-893C-4EAD-88A7-C08E75496050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3" name="文本占位符 13">
              <a:extLst>
                <a:ext uri="{FF2B5EF4-FFF2-40B4-BE49-F238E27FC236}">
                  <a16:creationId xmlns:a16="http://schemas.microsoft.com/office/drawing/2014/main" id="{9B1111F0-81D4-4828-9586-16BE534D8012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清扫的目的</a:t>
              </a:r>
            </a:p>
          </p:txBody>
        </p:sp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id="{25740EB7-3279-4EBF-AF6F-7F1B00EEC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293" y="2989941"/>
            <a:ext cx="3729943" cy="9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保持令人心情愉快、干净亮丽的工作环境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减少脏污对品质的影响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消除微小的缺陷，排除隐患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EA5BE73-51E9-4A9B-BF01-5E2EDB97847F}"/>
              </a:ext>
            </a:extLst>
          </p:cNvPr>
          <p:cNvGrpSpPr/>
          <p:nvPr/>
        </p:nvGrpSpPr>
        <p:grpSpPr>
          <a:xfrm>
            <a:off x="6095271" y="1310787"/>
            <a:ext cx="2461551" cy="670388"/>
            <a:chOff x="2083443" y="2073033"/>
            <a:chExt cx="2739532" cy="480537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A4D13306-47BC-44AB-9155-A9C96116D691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7" name="文本占位符 13">
              <a:extLst>
                <a:ext uri="{FF2B5EF4-FFF2-40B4-BE49-F238E27FC236}">
                  <a16:creationId xmlns:a16="http://schemas.microsoft.com/office/drawing/2014/main" id="{AFA52ABD-A3CE-47BE-B783-E46F04A98A6F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清扫实施要点</a:t>
              </a:r>
            </a:p>
          </p:txBody>
        </p:sp>
      </p:grpSp>
      <p:sp>
        <p:nvSpPr>
          <p:cNvPr id="28" name="TextBox 6">
            <a:extLst>
              <a:ext uri="{FF2B5EF4-FFF2-40B4-BE49-F238E27FC236}">
                <a16:creationId xmlns:a16="http://schemas.microsoft.com/office/drawing/2014/main" id="{EFB3E94C-8FE0-403D-ADC9-8E220F0BF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07" y="1717082"/>
            <a:ext cx="4844778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、建立清扫责任区（室内、室外、公用设备）</a:t>
            </a:r>
            <a:endParaRPr lang="en-US" altLang="zh-CN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、执行例行清扫，清理脏污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、调查污染源，予以杜绝和隔离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、建立基准，保持制度化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、寻找污染源，实施改善</a:t>
            </a:r>
          </a:p>
          <a:p>
            <a:pPr>
              <a:lnSpc>
                <a:spcPct val="135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5B99E8D-CA97-4B41-9862-CB0770F15B9A}"/>
              </a:ext>
            </a:extLst>
          </p:cNvPr>
          <p:cNvGrpSpPr/>
          <p:nvPr/>
        </p:nvGrpSpPr>
        <p:grpSpPr>
          <a:xfrm>
            <a:off x="2937077" y="3945673"/>
            <a:ext cx="6317847" cy="684884"/>
            <a:chOff x="729205" y="5514263"/>
            <a:chExt cx="6565111" cy="435126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BA0BB590-35AB-4B84-80C4-29F38613CB49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占位符 13">
              <a:extLst>
                <a:ext uri="{FF2B5EF4-FFF2-40B4-BE49-F238E27FC236}">
                  <a16:creationId xmlns:a16="http://schemas.microsoft.com/office/drawing/2014/main" id="{46A24534-D7F7-4823-B9B4-612AC9312C83}"/>
                </a:ext>
              </a:extLst>
            </p:cNvPr>
            <p:cNvSpPr txBox="1"/>
            <p:nvPr/>
          </p:nvSpPr>
          <p:spPr>
            <a:xfrm>
              <a:off x="2532170" y="5514263"/>
              <a:ext cx="3646512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办公场所是否存在以下现象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6F177B01-8F26-47EF-925D-E0F4EC0C892C}"/>
              </a:ext>
            </a:extLst>
          </p:cNvPr>
          <p:cNvGrpSpPr/>
          <p:nvPr/>
        </p:nvGrpSpPr>
        <p:grpSpPr>
          <a:xfrm>
            <a:off x="958847" y="4621908"/>
            <a:ext cx="478441" cy="478442"/>
            <a:chOff x="2903394" y="3937651"/>
            <a:chExt cx="478441" cy="478442"/>
          </a:xfrm>
        </p:grpSpPr>
        <p:sp>
          <p:nvSpPr>
            <p:cNvPr id="63" name="Shape 1630">
              <a:extLst>
                <a:ext uri="{FF2B5EF4-FFF2-40B4-BE49-F238E27FC236}">
                  <a16:creationId xmlns:a16="http://schemas.microsoft.com/office/drawing/2014/main" id="{AC3D7A22-6546-4981-8719-DB8BEE2758C6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Text Placeholder 4">
              <a:extLst>
                <a:ext uri="{FF2B5EF4-FFF2-40B4-BE49-F238E27FC236}">
                  <a16:creationId xmlns:a16="http://schemas.microsoft.com/office/drawing/2014/main" id="{EE27B253-2A8E-4801-934F-44A2BF042ED4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5" name="Group 54">
            <a:extLst>
              <a:ext uri="{FF2B5EF4-FFF2-40B4-BE49-F238E27FC236}">
                <a16:creationId xmlns:a16="http://schemas.microsoft.com/office/drawing/2014/main" id="{47A9FFA7-FE49-4711-8AC8-FCD367E2E4C1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4707617"/>
            <a:ext cx="2706751" cy="327369"/>
            <a:chOff x="0" y="368846"/>
            <a:chExt cx="2705906" cy="326998"/>
          </a:xfrm>
        </p:grpSpPr>
        <p:sp>
          <p:nvSpPr>
            <p:cNvPr id="66" name="TextBox 105">
              <a:extLst>
                <a:ext uri="{FF2B5EF4-FFF2-40B4-BE49-F238E27FC236}">
                  <a16:creationId xmlns:a16="http://schemas.microsoft.com/office/drawing/2014/main" id="{6E39A0F3-874B-4DE8-959D-34577CC2C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办公室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垃圾成堆 </a:t>
              </a:r>
            </a:p>
          </p:txBody>
        </p:sp>
        <p:sp>
          <p:nvSpPr>
            <p:cNvPr id="67" name="流程图: 联系 107">
              <a:extLst>
                <a:ext uri="{FF2B5EF4-FFF2-40B4-BE49-F238E27FC236}">
                  <a16:creationId xmlns:a16="http://schemas.microsoft.com/office/drawing/2014/main" id="{C950250B-1C49-4576-84EC-6CE8C95E3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96A5C38-47CC-4A3F-9567-6D0DD6C74F2D}"/>
              </a:ext>
            </a:extLst>
          </p:cNvPr>
          <p:cNvGrpSpPr/>
          <p:nvPr/>
        </p:nvGrpSpPr>
        <p:grpSpPr>
          <a:xfrm>
            <a:off x="958847" y="5231508"/>
            <a:ext cx="478441" cy="478442"/>
            <a:chOff x="2903394" y="3937651"/>
            <a:chExt cx="478441" cy="478442"/>
          </a:xfrm>
        </p:grpSpPr>
        <p:sp>
          <p:nvSpPr>
            <p:cNvPr id="69" name="Shape 1630">
              <a:extLst>
                <a:ext uri="{FF2B5EF4-FFF2-40B4-BE49-F238E27FC236}">
                  <a16:creationId xmlns:a16="http://schemas.microsoft.com/office/drawing/2014/main" id="{8312EB04-75EA-4624-9519-C16EBA8DAB4A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Text Placeholder 4">
              <a:extLst>
                <a:ext uri="{FF2B5EF4-FFF2-40B4-BE49-F238E27FC236}">
                  <a16:creationId xmlns:a16="http://schemas.microsoft.com/office/drawing/2014/main" id="{16925559-E48F-4A3F-84A5-603E35C475BE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Group 54">
            <a:extLst>
              <a:ext uri="{FF2B5EF4-FFF2-40B4-BE49-F238E27FC236}">
                <a16:creationId xmlns:a16="http://schemas.microsoft.com/office/drawing/2014/main" id="{6C52A94D-F492-4AA1-A1F6-7DDA172EA1B7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5317219"/>
            <a:ext cx="2718327" cy="308077"/>
            <a:chOff x="0" y="368846"/>
            <a:chExt cx="2717479" cy="307727"/>
          </a:xfrm>
        </p:grpSpPr>
        <p:sp>
          <p:nvSpPr>
            <p:cNvPr id="72" name="TextBox 105">
              <a:extLst>
                <a:ext uri="{FF2B5EF4-FFF2-40B4-BE49-F238E27FC236}">
                  <a16:creationId xmlns:a16="http://schemas.microsoft.com/office/drawing/2014/main" id="{69478294-33FD-4CC0-9857-86FAADC14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办公桌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灰厚三尺 </a:t>
              </a:r>
            </a:p>
          </p:txBody>
        </p:sp>
        <p:sp>
          <p:nvSpPr>
            <p:cNvPr id="73" name="流程图: 联系 107">
              <a:extLst>
                <a:ext uri="{FF2B5EF4-FFF2-40B4-BE49-F238E27FC236}">
                  <a16:creationId xmlns:a16="http://schemas.microsoft.com/office/drawing/2014/main" id="{889A3E00-FB8E-41CC-A8A9-2F2E72F4E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0ADAE412-AE5D-45B2-BF02-993007AA849A}"/>
              </a:ext>
            </a:extLst>
          </p:cNvPr>
          <p:cNvGrpSpPr/>
          <p:nvPr/>
        </p:nvGrpSpPr>
        <p:grpSpPr>
          <a:xfrm>
            <a:off x="958847" y="5810242"/>
            <a:ext cx="478441" cy="478442"/>
            <a:chOff x="2903394" y="3937651"/>
            <a:chExt cx="478441" cy="478442"/>
          </a:xfrm>
        </p:grpSpPr>
        <p:sp>
          <p:nvSpPr>
            <p:cNvPr id="75" name="Shape 1630">
              <a:extLst>
                <a:ext uri="{FF2B5EF4-FFF2-40B4-BE49-F238E27FC236}">
                  <a16:creationId xmlns:a16="http://schemas.microsoft.com/office/drawing/2014/main" id="{F3160140-FFCD-4527-AA8E-ED23F597CC0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Text Placeholder 4">
              <a:extLst>
                <a:ext uri="{FF2B5EF4-FFF2-40B4-BE49-F238E27FC236}">
                  <a16:creationId xmlns:a16="http://schemas.microsoft.com/office/drawing/2014/main" id="{E1D27794-21F2-478F-9E64-9F484FEE744F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Group 54">
            <a:extLst>
              <a:ext uri="{FF2B5EF4-FFF2-40B4-BE49-F238E27FC236}">
                <a16:creationId xmlns:a16="http://schemas.microsoft.com/office/drawing/2014/main" id="{22F5AA04-3404-480D-998E-6346FD851354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5895951"/>
            <a:ext cx="2729901" cy="354377"/>
            <a:chOff x="0" y="368845"/>
            <a:chExt cx="2729049" cy="353975"/>
          </a:xfrm>
        </p:grpSpPr>
        <p:sp>
          <p:nvSpPr>
            <p:cNvPr id="78" name="TextBox 105">
              <a:extLst>
                <a:ext uri="{FF2B5EF4-FFF2-40B4-BE49-F238E27FC236}">
                  <a16:creationId xmlns:a16="http://schemas.microsoft.com/office/drawing/2014/main" id="{F93C918D-B6E0-40B0-BCB9-4AC62C0B6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自我形象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蓬头垢面 </a:t>
              </a:r>
            </a:p>
          </p:txBody>
        </p:sp>
        <p:sp>
          <p:nvSpPr>
            <p:cNvPr id="79" name="流程图: 联系 107">
              <a:extLst>
                <a:ext uri="{FF2B5EF4-FFF2-40B4-BE49-F238E27FC236}">
                  <a16:creationId xmlns:a16="http://schemas.microsoft.com/office/drawing/2014/main" id="{54C87940-7963-41B2-BA1F-916682340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83267DC-74E9-459F-9036-823704088859}"/>
              </a:ext>
            </a:extLst>
          </p:cNvPr>
          <p:cNvGrpSpPr/>
          <p:nvPr/>
        </p:nvGrpSpPr>
        <p:grpSpPr>
          <a:xfrm>
            <a:off x="4651171" y="4621908"/>
            <a:ext cx="478441" cy="478442"/>
            <a:chOff x="2903394" y="3937651"/>
            <a:chExt cx="478441" cy="478442"/>
          </a:xfrm>
        </p:grpSpPr>
        <p:sp>
          <p:nvSpPr>
            <p:cNvPr id="93" name="Shape 1630">
              <a:extLst>
                <a:ext uri="{FF2B5EF4-FFF2-40B4-BE49-F238E27FC236}">
                  <a16:creationId xmlns:a16="http://schemas.microsoft.com/office/drawing/2014/main" id="{4ABF5674-A56A-4E00-A4DF-47123904E8AE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Text Placeholder 4">
              <a:extLst>
                <a:ext uri="{FF2B5EF4-FFF2-40B4-BE49-F238E27FC236}">
                  <a16:creationId xmlns:a16="http://schemas.microsoft.com/office/drawing/2014/main" id="{24FB3629-7FB1-4186-AF25-267D70CDE3CE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Group 54">
            <a:extLst>
              <a:ext uri="{FF2B5EF4-FFF2-40B4-BE49-F238E27FC236}">
                <a16:creationId xmlns:a16="http://schemas.microsoft.com/office/drawing/2014/main" id="{DF77CF66-B47C-480D-B457-AFE7D51F2DEF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4707617"/>
            <a:ext cx="2706751" cy="327369"/>
            <a:chOff x="0" y="368846"/>
            <a:chExt cx="2705906" cy="326998"/>
          </a:xfrm>
        </p:grpSpPr>
        <p:sp>
          <p:nvSpPr>
            <p:cNvPr id="96" name="TextBox 105">
              <a:extLst>
                <a:ext uri="{FF2B5EF4-FFF2-40B4-BE49-F238E27FC236}">
                  <a16:creationId xmlns:a16="http://schemas.microsoft.com/office/drawing/2014/main" id="{836E3609-3573-4B54-91FB-3C7A0488F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工作服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脏不忍睹 </a:t>
              </a:r>
            </a:p>
          </p:txBody>
        </p:sp>
        <p:sp>
          <p:nvSpPr>
            <p:cNvPr id="97" name="流程图: 联系 107">
              <a:extLst>
                <a:ext uri="{FF2B5EF4-FFF2-40B4-BE49-F238E27FC236}">
                  <a16:creationId xmlns:a16="http://schemas.microsoft.com/office/drawing/2014/main" id="{089FD6FA-63D7-4DF2-B088-F170ED34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EE87A799-B400-444B-BC37-8685476D9A5F}"/>
              </a:ext>
            </a:extLst>
          </p:cNvPr>
          <p:cNvGrpSpPr/>
          <p:nvPr/>
        </p:nvGrpSpPr>
        <p:grpSpPr>
          <a:xfrm>
            <a:off x="4651171" y="5231508"/>
            <a:ext cx="478441" cy="478442"/>
            <a:chOff x="2903394" y="3937651"/>
            <a:chExt cx="478441" cy="478442"/>
          </a:xfrm>
        </p:grpSpPr>
        <p:sp>
          <p:nvSpPr>
            <p:cNvPr id="99" name="Shape 1630">
              <a:extLst>
                <a:ext uri="{FF2B5EF4-FFF2-40B4-BE49-F238E27FC236}">
                  <a16:creationId xmlns:a16="http://schemas.microsoft.com/office/drawing/2014/main" id="{2D24EE75-8EC9-4534-830B-E00F2C3EE705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Text Placeholder 4">
              <a:extLst>
                <a:ext uri="{FF2B5EF4-FFF2-40B4-BE49-F238E27FC236}">
                  <a16:creationId xmlns:a16="http://schemas.microsoft.com/office/drawing/2014/main" id="{576582C5-1A4B-4D59-BE0A-78BF4227E221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1" name="Group 54">
            <a:extLst>
              <a:ext uri="{FF2B5EF4-FFF2-40B4-BE49-F238E27FC236}">
                <a16:creationId xmlns:a16="http://schemas.microsoft.com/office/drawing/2014/main" id="{6722C3FB-71D3-4F40-BE61-A159B6EA97C7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5317219"/>
            <a:ext cx="2718327" cy="308077"/>
            <a:chOff x="0" y="368846"/>
            <a:chExt cx="2717479" cy="307727"/>
          </a:xfrm>
        </p:grpSpPr>
        <p:sp>
          <p:nvSpPr>
            <p:cNvPr id="102" name="TextBox 105">
              <a:extLst>
                <a:ext uri="{FF2B5EF4-FFF2-40B4-BE49-F238E27FC236}">
                  <a16:creationId xmlns:a16="http://schemas.microsoft.com/office/drawing/2014/main" id="{45A647B7-4CB3-4ECC-A366-A34DB6995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仓库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-----------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乱扔杂物 </a:t>
              </a:r>
            </a:p>
          </p:txBody>
        </p:sp>
        <p:sp>
          <p:nvSpPr>
            <p:cNvPr id="103" name="流程图: 联系 107">
              <a:extLst>
                <a:ext uri="{FF2B5EF4-FFF2-40B4-BE49-F238E27FC236}">
                  <a16:creationId xmlns:a16="http://schemas.microsoft.com/office/drawing/2014/main" id="{C25F839E-7C0F-4811-918F-43B38B3BC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CA51B2E0-0F2C-43B5-97EE-56BBDE88F2A8}"/>
              </a:ext>
            </a:extLst>
          </p:cNvPr>
          <p:cNvGrpSpPr/>
          <p:nvPr/>
        </p:nvGrpSpPr>
        <p:grpSpPr>
          <a:xfrm>
            <a:off x="4651171" y="5810242"/>
            <a:ext cx="478441" cy="478442"/>
            <a:chOff x="2903394" y="3937651"/>
            <a:chExt cx="478441" cy="478442"/>
          </a:xfrm>
        </p:grpSpPr>
        <p:sp>
          <p:nvSpPr>
            <p:cNvPr id="105" name="Shape 1630">
              <a:extLst>
                <a:ext uri="{FF2B5EF4-FFF2-40B4-BE49-F238E27FC236}">
                  <a16:creationId xmlns:a16="http://schemas.microsoft.com/office/drawing/2014/main" id="{2C7C0AB9-0507-4CE0-9881-4D9E4B866D4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Text Placeholder 4">
              <a:extLst>
                <a:ext uri="{FF2B5EF4-FFF2-40B4-BE49-F238E27FC236}">
                  <a16:creationId xmlns:a16="http://schemas.microsoft.com/office/drawing/2014/main" id="{51795CEC-12C4-4227-A04B-765946A688A6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7" name="Group 54">
            <a:extLst>
              <a:ext uri="{FF2B5EF4-FFF2-40B4-BE49-F238E27FC236}">
                <a16:creationId xmlns:a16="http://schemas.microsoft.com/office/drawing/2014/main" id="{9E637993-CA74-4178-963F-29292C0B662B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5895951"/>
            <a:ext cx="2729901" cy="354377"/>
            <a:chOff x="0" y="368845"/>
            <a:chExt cx="2729049" cy="353975"/>
          </a:xfrm>
        </p:grpSpPr>
        <p:sp>
          <p:nvSpPr>
            <p:cNvPr id="108" name="TextBox 105">
              <a:extLst>
                <a:ext uri="{FF2B5EF4-FFF2-40B4-BE49-F238E27FC236}">
                  <a16:creationId xmlns:a16="http://schemas.microsoft.com/office/drawing/2014/main" id="{E58BDEEC-F0FD-445C-8C60-F255292F5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洗手池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油渍尺厚</a:t>
              </a:r>
            </a:p>
          </p:txBody>
        </p:sp>
        <p:sp>
          <p:nvSpPr>
            <p:cNvPr id="109" name="流程图: 联系 107">
              <a:extLst>
                <a:ext uri="{FF2B5EF4-FFF2-40B4-BE49-F238E27FC236}">
                  <a16:creationId xmlns:a16="http://schemas.microsoft.com/office/drawing/2014/main" id="{E7817B43-C483-4C6B-B775-E288498B2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0E8B0A39-1696-4014-B1B9-4A65779E7D57}"/>
              </a:ext>
            </a:extLst>
          </p:cNvPr>
          <p:cNvGrpSpPr/>
          <p:nvPr/>
        </p:nvGrpSpPr>
        <p:grpSpPr>
          <a:xfrm>
            <a:off x="8268577" y="4621908"/>
            <a:ext cx="478441" cy="478442"/>
            <a:chOff x="2903394" y="3937651"/>
            <a:chExt cx="478441" cy="478442"/>
          </a:xfrm>
        </p:grpSpPr>
        <p:sp>
          <p:nvSpPr>
            <p:cNvPr id="111" name="Shape 1630">
              <a:extLst>
                <a:ext uri="{FF2B5EF4-FFF2-40B4-BE49-F238E27FC236}">
                  <a16:creationId xmlns:a16="http://schemas.microsoft.com/office/drawing/2014/main" id="{74712B52-23BB-4AAD-9CA3-DF39BC3409AD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Text Placeholder 4">
              <a:extLst>
                <a:ext uri="{FF2B5EF4-FFF2-40B4-BE49-F238E27FC236}">
                  <a16:creationId xmlns:a16="http://schemas.microsoft.com/office/drawing/2014/main" id="{3EEE9CAA-B232-4F26-900F-E8916EFE65D5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3" name="Group 54">
            <a:extLst>
              <a:ext uri="{FF2B5EF4-FFF2-40B4-BE49-F238E27FC236}">
                <a16:creationId xmlns:a16="http://schemas.microsoft.com/office/drawing/2014/main" id="{085261C3-0128-4253-A52D-B7F7486046A3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4707617"/>
            <a:ext cx="2706751" cy="327369"/>
            <a:chOff x="0" y="368846"/>
            <a:chExt cx="2705906" cy="326998"/>
          </a:xfrm>
        </p:grpSpPr>
        <p:sp>
          <p:nvSpPr>
            <p:cNvPr id="114" name="TextBox 105">
              <a:extLst>
                <a:ext uri="{FF2B5EF4-FFF2-40B4-BE49-F238E27FC236}">
                  <a16:creationId xmlns:a16="http://schemas.microsoft.com/office/drawing/2014/main" id="{03E648BC-AFF5-4773-BE41-269F14FBC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食堂餐桌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残羹到处</a:t>
              </a:r>
            </a:p>
          </p:txBody>
        </p:sp>
        <p:sp>
          <p:nvSpPr>
            <p:cNvPr id="115" name="流程图: 联系 107">
              <a:extLst>
                <a:ext uri="{FF2B5EF4-FFF2-40B4-BE49-F238E27FC236}">
                  <a16:creationId xmlns:a16="http://schemas.microsoft.com/office/drawing/2014/main" id="{5491B07F-A1CF-4B2D-8B7D-3D0FA90E5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F5FF5EF9-D6FE-4392-B829-AAFE8BC1B447}"/>
              </a:ext>
            </a:extLst>
          </p:cNvPr>
          <p:cNvGrpSpPr/>
          <p:nvPr/>
        </p:nvGrpSpPr>
        <p:grpSpPr>
          <a:xfrm>
            <a:off x="8268577" y="5231508"/>
            <a:ext cx="478441" cy="478442"/>
            <a:chOff x="2903394" y="3937651"/>
            <a:chExt cx="478441" cy="478442"/>
          </a:xfrm>
        </p:grpSpPr>
        <p:sp>
          <p:nvSpPr>
            <p:cNvPr id="117" name="Shape 1630">
              <a:extLst>
                <a:ext uri="{FF2B5EF4-FFF2-40B4-BE49-F238E27FC236}">
                  <a16:creationId xmlns:a16="http://schemas.microsoft.com/office/drawing/2014/main" id="{5B94BA7B-374B-4FBC-8F15-A0AF3B06319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Text Placeholder 4">
              <a:extLst>
                <a:ext uri="{FF2B5EF4-FFF2-40B4-BE49-F238E27FC236}">
                  <a16:creationId xmlns:a16="http://schemas.microsoft.com/office/drawing/2014/main" id="{C94B7340-91A0-4D92-BC82-BF5CBC4A1377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9" name="Group 54">
            <a:extLst>
              <a:ext uri="{FF2B5EF4-FFF2-40B4-BE49-F238E27FC236}">
                <a16:creationId xmlns:a16="http://schemas.microsoft.com/office/drawing/2014/main" id="{81C7C3E6-44ED-404B-A652-206286ACD557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5317219"/>
            <a:ext cx="2718327" cy="308077"/>
            <a:chOff x="0" y="368846"/>
            <a:chExt cx="2717479" cy="307727"/>
          </a:xfrm>
        </p:grpSpPr>
        <p:sp>
          <p:nvSpPr>
            <p:cNvPr id="120" name="TextBox 105">
              <a:extLst>
                <a:ext uri="{FF2B5EF4-FFF2-40B4-BE49-F238E27FC236}">
                  <a16:creationId xmlns:a16="http://schemas.microsoft.com/office/drawing/2014/main" id="{3ABE61B7-8C8D-4CAE-A541-8D6A4804E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厕所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无处立脚</a:t>
              </a:r>
            </a:p>
          </p:txBody>
        </p:sp>
        <p:sp>
          <p:nvSpPr>
            <p:cNvPr id="121" name="流程图: 联系 107">
              <a:extLst>
                <a:ext uri="{FF2B5EF4-FFF2-40B4-BE49-F238E27FC236}">
                  <a16:creationId xmlns:a16="http://schemas.microsoft.com/office/drawing/2014/main" id="{E9CBB49A-8908-4480-8D74-E32F57A4D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325F4F8-41CD-4467-BC69-57F5A450EE47}"/>
              </a:ext>
            </a:extLst>
          </p:cNvPr>
          <p:cNvGrpSpPr/>
          <p:nvPr/>
        </p:nvGrpSpPr>
        <p:grpSpPr>
          <a:xfrm>
            <a:off x="8268577" y="5810242"/>
            <a:ext cx="478441" cy="478442"/>
            <a:chOff x="2903394" y="3937651"/>
            <a:chExt cx="478441" cy="478442"/>
          </a:xfrm>
        </p:grpSpPr>
        <p:sp>
          <p:nvSpPr>
            <p:cNvPr id="123" name="Shape 1630">
              <a:extLst>
                <a:ext uri="{FF2B5EF4-FFF2-40B4-BE49-F238E27FC236}">
                  <a16:creationId xmlns:a16="http://schemas.microsoft.com/office/drawing/2014/main" id="{B14D2DC1-271F-4E6E-A6C0-D5E955A83D4F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Text Placeholder 4">
              <a:extLst>
                <a:ext uri="{FF2B5EF4-FFF2-40B4-BE49-F238E27FC236}">
                  <a16:creationId xmlns:a16="http://schemas.microsoft.com/office/drawing/2014/main" id="{B48849FE-5B59-4480-948F-2E4179769DBD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5" name="Group 54">
            <a:extLst>
              <a:ext uri="{FF2B5EF4-FFF2-40B4-BE49-F238E27FC236}">
                <a16:creationId xmlns:a16="http://schemas.microsoft.com/office/drawing/2014/main" id="{8FEF4230-FB85-4AB1-A2FE-00C80836F1F9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5895951"/>
            <a:ext cx="2729901" cy="354377"/>
            <a:chOff x="0" y="368845"/>
            <a:chExt cx="2729049" cy="353975"/>
          </a:xfrm>
        </p:grpSpPr>
        <p:sp>
          <p:nvSpPr>
            <p:cNvPr id="126" name="TextBox 105">
              <a:extLst>
                <a:ext uri="{FF2B5EF4-FFF2-40B4-BE49-F238E27FC236}">
                  <a16:creationId xmlns:a16="http://schemas.microsoft.com/office/drawing/2014/main" id="{E90D1136-52F8-45F6-BF3C-59977C040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车间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----------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破烂不堪 </a:t>
              </a:r>
            </a:p>
          </p:txBody>
        </p:sp>
        <p:sp>
          <p:nvSpPr>
            <p:cNvPr id="127" name="流程图: 联系 107">
              <a:extLst>
                <a:ext uri="{FF2B5EF4-FFF2-40B4-BE49-F238E27FC236}">
                  <a16:creationId xmlns:a16="http://schemas.microsoft.com/office/drawing/2014/main" id="{EF50C8A6-6502-41E6-AF41-B360E53DB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316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9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400"/>
                            </p:stCondLst>
                            <p:childTnLst>
                              <p:par>
                                <p:cTn id="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900"/>
                            </p:stCondLst>
                            <p:childTnLst>
                              <p:par>
                                <p:cTn id="10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400"/>
                            </p:stCondLst>
                            <p:childTnLst>
                              <p:par>
                                <p:cTn id="1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900"/>
                            </p:stCondLst>
                            <p:childTnLst>
                              <p:par>
                                <p:cTn id="1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400"/>
                            </p:stCondLst>
                            <p:childTnLst>
                              <p:par>
                                <p:cTn id="1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 autoUpdateAnimBg="0"/>
      <p:bldP spid="5" grpId="0"/>
      <p:bldP spid="20" grpId="0"/>
      <p:bldP spid="24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5D3734-26CE-4048-B8C6-75FB4EC29976}"/>
              </a:ext>
            </a:extLst>
          </p:cNvPr>
          <p:cNvGrpSpPr/>
          <p:nvPr/>
        </p:nvGrpSpPr>
        <p:grpSpPr>
          <a:xfrm flipH="1">
            <a:off x="7833360" y="2057400"/>
            <a:ext cx="2167657" cy="792480"/>
            <a:chOff x="7433543" y="2057400"/>
            <a:chExt cx="2167657" cy="792480"/>
          </a:xfrm>
        </p:grpSpPr>
        <p:sp>
          <p:nvSpPr>
            <p:cNvPr id="14" name="箭头: 五边形 13">
              <a:extLst>
                <a:ext uri="{FF2B5EF4-FFF2-40B4-BE49-F238E27FC236}">
                  <a16:creationId xmlns:a16="http://schemas.microsoft.com/office/drawing/2014/main" id="{990BCF4B-71A5-408D-85E9-2FDAD833B9EF}"/>
                </a:ext>
              </a:extLst>
            </p:cNvPr>
            <p:cNvSpPr/>
            <p:nvPr/>
          </p:nvSpPr>
          <p:spPr>
            <a:xfrm>
              <a:off x="7620000" y="2057400"/>
              <a:ext cx="1981200" cy="792480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DEA6B436-608C-4AB9-9E7E-68B0EBFE4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3543" y="2176076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污染源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72F04A-1E4F-4C5B-B4A6-556C7E332058}"/>
              </a:ext>
            </a:extLst>
          </p:cNvPr>
          <p:cNvGrpSpPr/>
          <p:nvPr/>
        </p:nvGrpSpPr>
        <p:grpSpPr>
          <a:xfrm flipH="1">
            <a:off x="6522720" y="2057400"/>
            <a:ext cx="2236765" cy="792480"/>
            <a:chOff x="6069035" y="2057400"/>
            <a:chExt cx="2236765" cy="792480"/>
          </a:xfrm>
        </p:grpSpPr>
        <p:sp>
          <p:nvSpPr>
            <p:cNvPr id="13" name="箭头: 五边形 12">
              <a:extLst>
                <a:ext uri="{FF2B5EF4-FFF2-40B4-BE49-F238E27FC236}">
                  <a16:creationId xmlns:a16="http://schemas.microsoft.com/office/drawing/2014/main" id="{17BA31AA-A5C7-4673-B015-6533364864F7}"/>
                </a:ext>
              </a:extLst>
            </p:cNvPr>
            <p:cNvSpPr/>
            <p:nvPr/>
          </p:nvSpPr>
          <p:spPr>
            <a:xfrm>
              <a:off x="6324600" y="2057400"/>
              <a:ext cx="1981200" cy="792480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1" name="TextBox 105">
              <a:extLst>
                <a:ext uri="{FF2B5EF4-FFF2-40B4-BE49-F238E27FC236}">
                  <a16:creationId xmlns:a16="http://schemas.microsoft.com/office/drawing/2014/main" id="{BB6E6A37-4AE2-4077-A88B-FD2F5DF5E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035" y="2182333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工具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7DCE1CA-F03D-4D06-8C90-9E4818C38163}"/>
              </a:ext>
            </a:extLst>
          </p:cNvPr>
          <p:cNvGrpSpPr/>
          <p:nvPr/>
        </p:nvGrpSpPr>
        <p:grpSpPr>
          <a:xfrm flipH="1">
            <a:off x="5303520" y="2057400"/>
            <a:ext cx="2215482" cy="792480"/>
            <a:chOff x="4901598" y="2057400"/>
            <a:chExt cx="2215482" cy="792480"/>
          </a:xfrm>
        </p:grpSpPr>
        <p:sp>
          <p:nvSpPr>
            <p:cNvPr id="12" name="箭头: 五边形 11">
              <a:extLst>
                <a:ext uri="{FF2B5EF4-FFF2-40B4-BE49-F238E27FC236}">
                  <a16:creationId xmlns:a16="http://schemas.microsoft.com/office/drawing/2014/main" id="{05DC802A-6B6F-4614-B279-F842EDB4BDCF}"/>
                </a:ext>
              </a:extLst>
            </p:cNvPr>
            <p:cNvSpPr/>
            <p:nvPr/>
          </p:nvSpPr>
          <p:spPr>
            <a:xfrm>
              <a:off x="5135880" y="2057400"/>
              <a:ext cx="1981200" cy="79248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0" name="TextBox 105">
              <a:extLst>
                <a:ext uri="{FF2B5EF4-FFF2-40B4-BE49-F238E27FC236}">
                  <a16:creationId xmlns:a16="http://schemas.microsoft.com/office/drawing/2014/main" id="{ECDF1F9A-861C-42B8-B1F9-3C1044F2C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598" y="2184839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设备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58ECB9F-F3ED-411A-B253-B093A18B2380}"/>
              </a:ext>
            </a:extLst>
          </p:cNvPr>
          <p:cNvGrpSpPr/>
          <p:nvPr/>
        </p:nvGrpSpPr>
        <p:grpSpPr>
          <a:xfrm flipH="1">
            <a:off x="4008120" y="2057400"/>
            <a:ext cx="2138379" cy="792480"/>
            <a:chOff x="3637581" y="2057400"/>
            <a:chExt cx="2138379" cy="792480"/>
          </a:xfrm>
        </p:grpSpPr>
        <p:sp>
          <p:nvSpPr>
            <p:cNvPr id="11" name="箭头: 五边形 10">
              <a:extLst>
                <a:ext uri="{FF2B5EF4-FFF2-40B4-BE49-F238E27FC236}">
                  <a16:creationId xmlns:a16="http://schemas.microsoft.com/office/drawing/2014/main" id="{C6682302-B3CF-4C99-9FDA-07999B947669}"/>
                </a:ext>
              </a:extLst>
            </p:cNvPr>
            <p:cNvSpPr/>
            <p:nvPr/>
          </p:nvSpPr>
          <p:spPr>
            <a:xfrm>
              <a:off x="3794760" y="2057400"/>
              <a:ext cx="1981200" cy="79248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TextBox 105">
              <a:extLst>
                <a:ext uri="{FF2B5EF4-FFF2-40B4-BE49-F238E27FC236}">
                  <a16:creationId xmlns:a16="http://schemas.microsoft.com/office/drawing/2014/main" id="{9BC937BE-68A5-4259-8E1D-17B2B4047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7581" y="2184839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天花板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F400847-546C-430A-8F72-07D65A07EAD6}"/>
              </a:ext>
            </a:extLst>
          </p:cNvPr>
          <p:cNvSpPr txBox="1">
            <a:spLocks noChangeArrowheads="1"/>
          </p:cNvSpPr>
          <p:nvPr/>
        </p:nvSpPr>
        <p:spPr>
          <a:xfrm>
            <a:off x="4483509" y="249520"/>
            <a:ext cx="3224982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9C638B98-D0D6-4149-B50F-B73F20919F73}"/>
              </a:ext>
            </a:extLst>
          </p:cNvPr>
          <p:cNvSpPr>
            <a:spLocks/>
          </p:cNvSpPr>
          <p:nvPr/>
        </p:nvSpPr>
        <p:spPr bwMode="auto">
          <a:xfrm>
            <a:off x="10473897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2B4E1422-C874-4703-BE55-904D954BA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4087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清  扫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FAF8563-8679-42F4-84DB-842B4ECCA7BB}"/>
              </a:ext>
            </a:extLst>
          </p:cNvPr>
          <p:cNvGrpSpPr/>
          <p:nvPr/>
        </p:nvGrpSpPr>
        <p:grpSpPr>
          <a:xfrm>
            <a:off x="976130" y="1376421"/>
            <a:ext cx="2357379" cy="409165"/>
            <a:chOff x="2083443" y="2083442"/>
            <a:chExt cx="2623596" cy="46163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5BBFCF4-5FC9-43F8-B0C9-FE5B706F6AA3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homePlat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占位符 13">
              <a:extLst>
                <a:ext uri="{FF2B5EF4-FFF2-40B4-BE49-F238E27FC236}">
                  <a16:creationId xmlns:a16="http://schemas.microsoft.com/office/drawing/2014/main" id="{D809330C-B753-4B5D-8C1A-62F743808032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homePlate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清扫的对象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6C0E254-80A3-4B55-9CB2-995793668516}"/>
              </a:ext>
            </a:extLst>
          </p:cNvPr>
          <p:cNvGrpSpPr/>
          <p:nvPr/>
        </p:nvGrpSpPr>
        <p:grpSpPr>
          <a:xfrm flipH="1">
            <a:off x="2636520" y="2057400"/>
            <a:ext cx="2185142" cy="792480"/>
            <a:chOff x="2310658" y="2057400"/>
            <a:chExt cx="2185142" cy="792480"/>
          </a:xfrm>
        </p:grpSpPr>
        <p:sp>
          <p:nvSpPr>
            <p:cNvPr id="10" name="箭头: 五边形 9">
              <a:extLst>
                <a:ext uri="{FF2B5EF4-FFF2-40B4-BE49-F238E27FC236}">
                  <a16:creationId xmlns:a16="http://schemas.microsoft.com/office/drawing/2014/main" id="{972750EA-2146-4449-921E-C5136D041A5F}"/>
                </a:ext>
              </a:extLst>
            </p:cNvPr>
            <p:cNvSpPr/>
            <p:nvPr/>
          </p:nvSpPr>
          <p:spPr>
            <a:xfrm>
              <a:off x="2514600" y="2057400"/>
              <a:ext cx="1981200" cy="79248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8" name="TextBox 105">
              <a:extLst>
                <a:ext uri="{FF2B5EF4-FFF2-40B4-BE49-F238E27FC236}">
                  <a16:creationId xmlns:a16="http://schemas.microsoft.com/office/drawing/2014/main" id="{81BC4A12-FAF4-42DF-BE65-82C2B8AEC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658" y="2149611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墙面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70BB45B-0EB8-436A-B8F2-CB6A6825706B}"/>
              </a:ext>
            </a:extLst>
          </p:cNvPr>
          <p:cNvGrpSpPr/>
          <p:nvPr/>
        </p:nvGrpSpPr>
        <p:grpSpPr>
          <a:xfrm flipH="1">
            <a:off x="1173480" y="2057400"/>
            <a:ext cx="1981200" cy="792480"/>
            <a:chOff x="1173480" y="2057400"/>
            <a:chExt cx="1981200" cy="792480"/>
          </a:xfrm>
        </p:grpSpPr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6B28067C-59D5-4F19-9AFA-E796703AF179}"/>
                </a:ext>
              </a:extLst>
            </p:cNvPr>
            <p:cNvSpPr/>
            <p:nvPr/>
          </p:nvSpPr>
          <p:spPr>
            <a:xfrm>
              <a:off x="1173480" y="2057400"/>
              <a:ext cx="1981200" cy="792480"/>
            </a:xfrm>
            <a:prstGeom prst="homePlat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5" name="TextBox 105">
              <a:extLst>
                <a:ext uri="{FF2B5EF4-FFF2-40B4-BE49-F238E27FC236}">
                  <a16:creationId xmlns:a16="http://schemas.microsoft.com/office/drawing/2014/main" id="{2E0863F8-AFFC-45EE-A16E-C2D170A1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749" y="2176076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地面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634DB08-78B4-4257-89A9-68F2375957F5}"/>
              </a:ext>
            </a:extLst>
          </p:cNvPr>
          <p:cNvGrpSpPr/>
          <p:nvPr/>
        </p:nvGrpSpPr>
        <p:grpSpPr>
          <a:xfrm>
            <a:off x="976130" y="3081986"/>
            <a:ext cx="2357379" cy="425721"/>
            <a:chOff x="2083443" y="2064763"/>
            <a:chExt cx="2623596" cy="480317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5654A167-DD53-44ED-90EA-AE0F7609B67B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0" name="文本占位符 13">
              <a:extLst>
                <a:ext uri="{FF2B5EF4-FFF2-40B4-BE49-F238E27FC236}">
                  <a16:creationId xmlns:a16="http://schemas.microsoft.com/office/drawing/2014/main" id="{94EB8E97-512B-4AE2-9C3C-90FBBDCB3A71}"/>
                </a:ext>
              </a:extLst>
            </p:cNvPr>
            <p:cNvSpPr txBox="1"/>
            <p:nvPr/>
          </p:nvSpPr>
          <p:spPr>
            <a:xfrm>
              <a:off x="2479815" y="2064763"/>
              <a:ext cx="2113005" cy="477490"/>
            </a:xfrm>
            <a:prstGeom prst="homePlate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清扫要注意三化</a:t>
              </a:r>
            </a:p>
          </p:txBody>
        </p:sp>
      </p:grpSp>
      <p:sp>
        <p:nvSpPr>
          <p:cNvPr id="33" name="11 Rectángulo">
            <a:extLst>
              <a:ext uri="{FF2B5EF4-FFF2-40B4-BE49-F238E27FC236}">
                <a16:creationId xmlns:a16="http://schemas.microsoft.com/office/drawing/2014/main" id="{52876B97-E473-419C-9282-03B18F4477DC}"/>
              </a:ext>
            </a:extLst>
          </p:cNvPr>
          <p:cNvSpPr/>
          <p:nvPr/>
        </p:nvSpPr>
        <p:spPr>
          <a:xfrm>
            <a:off x="1431663" y="3973995"/>
            <a:ext cx="2634259" cy="710795"/>
          </a:xfrm>
          <a:prstGeom prst="downArrowCallou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48000">
                <a:schemeClr val="accent3">
                  <a:lumMod val="75000"/>
                </a:schemeClr>
              </a:gs>
              <a:gs pos="100000">
                <a:schemeClr val="accent3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责任化</a:t>
            </a:r>
            <a:endParaRPr lang="en-US" altLang="zh-CN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26B642DC-4F66-446F-9254-FB76A0543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1726" y="4687296"/>
            <a:ext cx="2702114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明确责任和要求，制定责任表，明确清扫区域，责任人，周期，目标，具体要求，以及方法和使用工具。</a:t>
            </a:r>
          </a:p>
        </p:txBody>
      </p:sp>
      <p:sp>
        <p:nvSpPr>
          <p:cNvPr id="47" name="11 Rectángulo">
            <a:extLst>
              <a:ext uri="{FF2B5EF4-FFF2-40B4-BE49-F238E27FC236}">
                <a16:creationId xmlns:a16="http://schemas.microsoft.com/office/drawing/2014/main" id="{6769925B-2DEA-4B91-88CF-94324D37DA1B}"/>
              </a:ext>
            </a:extLst>
          </p:cNvPr>
          <p:cNvSpPr/>
          <p:nvPr/>
        </p:nvSpPr>
        <p:spPr>
          <a:xfrm>
            <a:off x="4799703" y="3973995"/>
            <a:ext cx="2634259" cy="710795"/>
          </a:xfrm>
          <a:prstGeom prst="downArrowCallou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800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标准化</a:t>
            </a:r>
            <a:endParaRPr lang="en-US" altLang="zh-CN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Box 3">
            <a:extLst>
              <a:ext uri="{FF2B5EF4-FFF2-40B4-BE49-F238E27FC236}">
                <a16:creationId xmlns:a16="http://schemas.microsoft.com/office/drawing/2014/main" id="{A4AC1481-1769-4047-8C0B-311DC6C01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766" y="4687296"/>
            <a:ext cx="2702114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采用相同的，不易造成安全隐患的，效率高的方式方法，避免手法和流程不一样影响现场管理。</a:t>
            </a:r>
          </a:p>
        </p:txBody>
      </p:sp>
      <p:sp>
        <p:nvSpPr>
          <p:cNvPr id="50" name="11 Rectángulo">
            <a:extLst>
              <a:ext uri="{FF2B5EF4-FFF2-40B4-BE49-F238E27FC236}">
                <a16:creationId xmlns:a16="http://schemas.microsoft.com/office/drawing/2014/main" id="{4B9882AD-85F6-430F-BD2D-405B85D5F38D}"/>
              </a:ext>
            </a:extLst>
          </p:cNvPr>
          <p:cNvSpPr/>
          <p:nvPr/>
        </p:nvSpPr>
        <p:spPr>
          <a:xfrm>
            <a:off x="8198223" y="3973995"/>
            <a:ext cx="2634259" cy="710795"/>
          </a:xfrm>
          <a:prstGeom prst="downArrowCallou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bg2">
                  <a:lumMod val="25000"/>
                </a:schemeClr>
              </a:gs>
              <a:gs pos="100000">
                <a:schemeClr val="bg2">
                  <a:lumMod val="7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污染源改善化</a:t>
            </a:r>
            <a:endParaRPr lang="en-US" altLang="zh-CN" sz="24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1" name="TextBox 3">
            <a:extLst>
              <a:ext uri="{FF2B5EF4-FFF2-40B4-BE49-F238E27FC236}">
                <a16:creationId xmlns:a16="http://schemas.microsoft.com/office/drawing/2014/main" id="{CB094F43-954D-4174-9592-C0AC4D97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286" y="4687296"/>
            <a:ext cx="2702114" cy="127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仅仅不断清扫，易使人产生负面情绪，所以应从源头改善，清扫治标，改善污染源治本。</a:t>
            </a:r>
          </a:p>
        </p:txBody>
      </p:sp>
    </p:spTree>
    <p:extLst>
      <p:ext uri="{BB962C8B-B14F-4D97-AF65-F5344CB8AC3E}">
        <p14:creationId xmlns:p14="http://schemas.microsoft.com/office/powerpoint/2010/main" val="38579223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 bldLvl="0" autoUpdateAnimBg="0"/>
      <p:bldP spid="47" grpId="0" animBg="1"/>
      <p:bldP spid="48" grpId="0" bldLvl="0" autoUpdateAnimBg="0"/>
      <p:bldP spid="50" grpId="0" animBg="1"/>
      <p:bldP spid="5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>
            <a:extLst>
              <a:ext uri="{FF2B5EF4-FFF2-40B4-BE49-F238E27FC236}">
                <a16:creationId xmlns:a16="http://schemas.microsoft.com/office/drawing/2014/main" id="{BCE59660-3FCE-41FD-B68A-6876C4E4C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606" y="2941082"/>
            <a:ext cx="6524906" cy="366863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773ED32-2A99-4EA9-AE6B-21E7B0939782}"/>
              </a:ext>
            </a:extLst>
          </p:cNvPr>
          <p:cNvSpPr/>
          <p:nvPr/>
        </p:nvSpPr>
        <p:spPr>
          <a:xfrm>
            <a:off x="0" y="6650990"/>
            <a:ext cx="12191365" cy="2070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71C133-D390-4CD8-A07C-8ADF9261A969}"/>
              </a:ext>
            </a:extLst>
          </p:cNvPr>
          <p:cNvSpPr/>
          <p:nvPr/>
        </p:nvSpPr>
        <p:spPr>
          <a:xfrm>
            <a:off x="0" y="6490335"/>
            <a:ext cx="12191365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56">
            <a:extLst>
              <a:ext uri="{FF2B5EF4-FFF2-40B4-BE49-F238E27FC236}">
                <a16:creationId xmlns:a16="http://schemas.microsoft.com/office/drawing/2014/main" id="{86BFF087-A6F6-4D40-9036-ABAA8FC349E2}"/>
              </a:ext>
            </a:extLst>
          </p:cNvPr>
          <p:cNvSpPr/>
          <p:nvPr/>
        </p:nvSpPr>
        <p:spPr>
          <a:xfrm rot="18932100">
            <a:off x="8934514" y="115012"/>
            <a:ext cx="2516827" cy="2516827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0" name="Oval 44">
            <a:extLst>
              <a:ext uri="{FF2B5EF4-FFF2-40B4-BE49-F238E27FC236}">
                <a16:creationId xmlns:a16="http://schemas.microsoft.com/office/drawing/2014/main" id="{A54B3BC2-A154-433C-98BF-04BC0576C963}"/>
              </a:ext>
            </a:extLst>
          </p:cNvPr>
          <p:cNvSpPr/>
          <p:nvPr/>
        </p:nvSpPr>
        <p:spPr bwMode="auto">
          <a:xfrm>
            <a:off x="9470562" y="380211"/>
            <a:ext cx="1693436" cy="1693436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rot="0" spcFirstLastPara="0" vert="horz" wrap="none" lIns="121920" tIns="60960" rIns="121920" bIns="60960" anchor="b" anchorCtr="1" forceAA="0" compatLnSpc="1">
            <a:normAutofit/>
          </a:bodyPr>
          <a:lstStyle/>
          <a:p>
            <a:pPr algn="ctr"/>
            <a:r>
              <a:rPr lang="zh-CN" altLang="en-US" sz="3735" b="1" spc="300" dirty="0">
                <a:solidFill>
                  <a:srgbClr val="22477D"/>
                </a:solidFill>
                <a:cs typeface="+mn-ea"/>
                <a:sym typeface="+mn-lt"/>
              </a:rPr>
              <a:t>目录 </a:t>
            </a:r>
            <a:br>
              <a:rPr lang="zh-CN" altLang="en-US" sz="3735" b="1" spc="300" dirty="0">
                <a:solidFill>
                  <a:srgbClr val="22477D"/>
                </a:solidFill>
                <a:cs typeface="+mn-ea"/>
                <a:sym typeface="+mn-lt"/>
              </a:rPr>
            </a:br>
            <a:r>
              <a:rPr lang="en-US" altLang="zh-CN" sz="1200" b="1" spc="300" dirty="0">
                <a:solidFill>
                  <a:srgbClr val="22477D"/>
                </a:solidFill>
                <a:cs typeface="+mn-ea"/>
                <a:sym typeface="+mn-lt"/>
              </a:rPr>
              <a:t>CONTENT</a:t>
            </a:r>
          </a:p>
        </p:txBody>
      </p:sp>
      <p:sp>
        <p:nvSpPr>
          <p:cNvPr id="41" name="任意多边形: 形状 16">
            <a:extLst>
              <a:ext uri="{FF2B5EF4-FFF2-40B4-BE49-F238E27FC236}">
                <a16:creationId xmlns:a16="http://schemas.microsoft.com/office/drawing/2014/main" id="{3FF6D983-9FA9-478F-BC16-039C65C2CBEC}"/>
              </a:ext>
            </a:extLst>
          </p:cNvPr>
          <p:cNvSpPr/>
          <p:nvPr/>
        </p:nvSpPr>
        <p:spPr>
          <a:xfrm rot="18958199">
            <a:off x="7595515" y="592730"/>
            <a:ext cx="1533525" cy="1542415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22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2" name="任意多边形: 形状 18">
            <a:extLst>
              <a:ext uri="{FF2B5EF4-FFF2-40B4-BE49-F238E27FC236}">
                <a16:creationId xmlns:a16="http://schemas.microsoft.com/office/drawing/2014/main" id="{4738F3BB-4518-47FC-B933-251BD1EDDCE3}"/>
              </a:ext>
            </a:extLst>
          </p:cNvPr>
          <p:cNvSpPr/>
          <p:nvPr/>
        </p:nvSpPr>
        <p:spPr>
          <a:xfrm rot="18958199">
            <a:off x="7102445" y="963025"/>
            <a:ext cx="613410" cy="617220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3" name="任意多边形: 形状 20">
            <a:extLst>
              <a:ext uri="{FF2B5EF4-FFF2-40B4-BE49-F238E27FC236}">
                <a16:creationId xmlns:a16="http://schemas.microsoft.com/office/drawing/2014/main" id="{91ABFF93-BD63-4671-BB81-022E72B9C5E0}"/>
              </a:ext>
            </a:extLst>
          </p:cNvPr>
          <p:cNvSpPr/>
          <p:nvPr/>
        </p:nvSpPr>
        <p:spPr>
          <a:xfrm rot="18958199">
            <a:off x="593957" y="5592494"/>
            <a:ext cx="1533525" cy="1542415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rgbClr val="224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4" name="任意多边形: 形状 21">
            <a:extLst>
              <a:ext uri="{FF2B5EF4-FFF2-40B4-BE49-F238E27FC236}">
                <a16:creationId xmlns:a16="http://schemas.microsoft.com/office/drawing/2014/main" id="{029EDF01-D709-4D7C-B9A2-A9FF50FEA25F}"/>
              </a:ext>
            </a:extLst>
          </p:cNvPr>
          <p:cNvSpPr/>
          <p:nvPr/>
        </p:nvSpPr>
        <p:spPr>
          <a:xfrm rot="18958199">
            <a:off x="6667437" y="958849"/>
            <a:ext cx="613410" cy="617220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任意多边形: 形状 21">
            <a:extLst>
              <a:ext uri="{FF2B5EF4-FFF2-40B4-BE49-F238E27FC236}">
                <a16:creationId xmlns:a16="http://schemas.microsoft.com/office/drawing/2014/main" id="{B7E39ABA-F9ED-4A7D-9DB6-D1633FAAD631}"/>
              </a:ext>
            </a:extLst>
          </p:cNvPr>
          <p:cNvSpPr/>
          <p:nvPr/>
        </p:nvSpPr>
        <p:spPr>
          <a:xfrm rot="18958199">
            <a:off x="6232427" y="963025"/>
            <a:ext cx="613410" cy="617220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9" name="流程图: 可选过程 68">
            <a:extLst>
              <a:ext uri="{FF2B5EF4-FFF2-40B4-BE49-F238E27FC236}">
                <a16:creationId xmlns:a16="http://schemas.microsoft.com/office/drawing/2014/main" id="{1E4EAD73-B727-4C2F-8FCF-156E25B50392}"/>
              </a:ext>
            </a:extLst>
          </p:cNvPr>
          <p:cNvSpPr/>
          <p:nvPr/>
        </p:nvSpPr>
        <p:spPr>
          <a:xfrm>
            <a:off x="463202" y="1098774"/>
            <a:ext cx="4746172" cy="667657"/>
          </a:xfrm>
          <a:prstGeom prst="flowChartAlternateProcess">
            <a:avLst/>
          </a:prstGeom>
          <a:solidFill>
            <a:schemeClr val="accent3"/>
          </a:solidFill>
          <a:ln w="3175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outerShdw blurRad="50800" dist="76200" dir="8100000" algn="tr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lvl="0" algn="ctr"/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6S</a:t>
            </a:r>
            <a:r>
              <a:rPr lang="zh-CN" altLang="en-US" sz="3200" b="1" kern="0" dirty="0">
                <a:solidFill>
                  <a:schemeClr val="bg1"/>
                </a:solidFill>
                <a:cs typeface="+mn-ea"/>
                <a:sym typeface="+mn-lt"/>
              </a:rPr>
              <a:t>的起源和作用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3E1B26D-055E-4913-BC80-9E77E10161CF}"/>
              </a:ext>
            </a:extLst>
          </p:cNvPr>
          <p:cNvGrpSpPr/>
          <p:nvPr/>
        </p:nvGrpSpPr>
        <p:grpSpPr>
          <a:xfrm>
            <a:off x="4802753" y="1022574"/>
            <a:ext cx="813241" cy="813241"/>
            <a:chOff x="4360074" y="1772731"/>
            <a:chExt cx="1055119" cy="1055119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9D94D2A8-F230-4AE4-9CBF-D8E7C7C67F0A}"/>
                </a:ext>
              </a:extLst>
            </p:cNvPr>
            <p:cNvSpPr/>
            <p:nvPr/>
          </p:nvSpPr>
          <p:spPr>
            <a:xfrm>
              <a:off x="4360074" y="1772731"/>
              <a:ext cx="1055119" cy="1055119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prstDash val="solid"/>
              <a:miter lim="800000"/>
            </a:ln>
            <a:effectLst>
              <a:outerShdw blurRad="76200" dist="101600" dir="8400000" sx="99000" sy="99000" algn="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908B1D2D-AFC0-4E8E-B257-E17FDA52AC91}"/>
                </a:ext>
              </a:extLst>
            </p:cNvPr>
            <p:cNvSpPr/>
            <p:nvPr/>
          </p:nvSpPr>
          <p:spPr>
            <a:xfrm>
              <a:off x="4468269" y="1880926"/>
              <a:ext cx="838729" cy="838729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2" name="流程图: 可选过程 91">
            <a:extLst>
              <a:ext uri="{FF2B5EF4-FFF2-40B4-BE49-F238E27FC236}">
                <a16:creationId xmlns:a16="http://schemas.microsoft.com/office/drawing/2014/main" id="{010C8601-FC2E-4AEA-A8EA-E356B688E8C5}"/>
              </a:ext>
            </a:extLst>
          </p:cNvPr>
          <p:cNvSpPr/>
          <p:nvPr/>
        </p:nvSpPr>
        <p:spPr>
          <a:xfrm>
            <a:off x="463202" y="2047899"/>
            <a:ext cx="4746172" cy="667657"/>
          </a:xfrm>
          <a:prstGeom prst="flowChartAlternateProcess">
            <a:avLst/>
          </a:prstGeom>
          <a:solidFill>
            <a:srgbClr val="002060"/>
          </a:solidFill>
          <a:ln w="3175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outerShdw blurRad="50800" dist="76200" dir="8100000" algn="tr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lvl="0" algn="ctr"/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6S</a:t>
            </a:r>
            <a:r>
              <a:rPr lang="zh-CN" altLang="en-US" sz="3200" b="1" kern="0" dirty="0">
                <a:solidFill>
                  <a:schemeClr val="bg1"/>
                </a:solidFill>
                <a:cs typeface="+mn-ea"/>
                <a:sym typeface="+mn-lt"/>
              </a:rPr>
              <a:t>管理的基本知识</a:t>
            </a: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79D3200C-63E9-4CCE-BCE8-FC0332A6A26C}"/>
              </a:ext>
            </a:extLst>
          </p:cNvPr>
          <p:cNvGrpSpPr/>
          <p:nvPr/>
        </p:nvGrpSpPr>
        <p:grpSpPr>
          <a:xfrm>
            <a:off x="4802753" y="1971699"/>
            <a:ext cx="813241" cy="813241"/>
            <a:chOff x="4360074" y="1772731"/>
            <a:chExt cx="1055119" cy="1055119"/>
          </a:xfrm>
        </p:grpSpPr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E917796A-187D-49F5-BCEF-67F30AEA8439}"/>
                </a:ext>
              </a:extLst>
            </p:cNvPr>
            <p:cNvSpPr/>
            <p:nvPr/>
          </p:nvSpPr>
          <p:spPr>
            <a:xfrm>
              <a:off x="4360074" y="1772731"/>
              <a:ext cx="1055119" cy="1055119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prstDash val="solid"/>
              <a:miter lim="800000"/>
            </a:ln>
            <a:effectLst>
              <a:outerShdw blurRad="76200" dist="101600" dir="8400000" sx="99000" sy="99000" algn="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B8FD7727-02FE-4342-88C5-3A53E35C0710}"/>
                </a:ext>
              </a:extLst>
            </p:cNvPr>
            <p:cNvSpPr/>
            <p:nvPr/>
          </p:nvSpPr>
          <p:spPr>
            <a:xfrm>
              <a:off x="4468269" y="1880926"/>
              <a:ext cx="838729" cy="838729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流程图: 可选过程 95">
            <a:extLst>
              <a:ext uri="{FF2B5EF4-FFF2-40B4-BE49-F238E27FC236}">
                <a16:creationId xmlns:a16="http://schemas.microsoft.com/office/drawing/2014/main" id="{79D94CD0-A77E-4A53-9A04-A06631AA5EB5}"/>
              </a:ext>
            </a:extLst>
          </p:cNvPr>
          <p:cNvSpPr/>
          <p:nvPr/>
        </p:nvSpPr>
        <p:spPr>
          <a:xfrm>
            <a:off x="463202" y="2985448"/>
            <a:ext cx="4861919" cy="667657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3175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outerShdw blurRad="50800" dist="76200" dir="8100000" algn="tr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lvl="0" algn="ctr"/>
            <a:r>
              <a:rPr lang="zh-CN" altLang="en-US" sz="3200" b="1" kern="0" dirty="0">
                <a:solidFill>
                  <a:schemeClr val="bg1"/>
                </a:solidFill>
                <a:cs typeface="+mn-ea"/>
                <a:sym typeface="+mn-lt"/>
              </a:rPr>
              <a:t>各现场实施</a:t>
            </a:r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6S</a:t>
            </a:r>
            <a:r>
              <a:rPr lang="zh-CN" altLang="en-US" sz="3200" b="1" kern="0" dirty="0">
                <a:solidFill>
                  <a:schemeClr val="bg1"/>
                </a:solidFill>
                <a:cs typeface="+mn-ea"/>
                <a:sym typeface="+mn-lt"/>
              </a:rPr>
              <a:t>要点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9E046454-436A-42AD-A798-F6048CFBFB62}"/>
              </a:ext>
            </a:extLst>
          </p:cNvPr>
          <p:cNvGrpSpPr/>
          <p:nvPr/>
        </p:nvGrpSpPr>
        <p:grpSpPr>
          <a:xfrm>
            <a:off x="4802753" y="2909248"/>
            <a:ext cx="813241" cy="813241"/>
            <a:chOff x="4360074" y="1772731"/>
            <a:chExt cx="1055119" cy="1055119"/>
          </a:xfrm>
        </p:grpSpPr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4BED38CC-58F6-4ED2-B6D6-7841C2778863}"/>
                </a:ext>
              </a:extLst>
            </p:cNvPr>
            <p:cNvSpPr/>
            <p:nvPr/>
          </p:nvSpPr>
          <p:spPr>
            <a:xfrm>
              <a:off x="4360074" y="1772731"/>
              <a:ext cx="1055119" cy="1055119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prstDash val="solid"/>
              <a:miter lim="800000"/>
            </a:ln>
            <a:effectLst>
              <a:outerShdw blurRad="76200" dist="101600" dir="8400000" sx="99000" sy="99000" algn="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1E3841E5-D595-45BB-AD7E-DEE738CDFF6A}"/>
                </a:ext>
              </a:extLst>
            </p:cNvPr>
            <p:cNvSpPr/>
            <p:nvPr/>
          </p:nvSpPr>
          <p:spPr>
            <a:xfrm>
              <a:off x="4468269" y="1880926"/>
              <a:ext cx="838729" cy="838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0" name="流程图: 可选过程 99">
            <a:extLst>
              <a:ext uri="{FF2B5EF4-FFF2-40B4-BE49-F238E27FC236}">
                <a16:creationId xmlns:a16="http://schemas.microsoft.com/office/drawing/2014/main" id="{5C77C565-0306-4D6A-AFD8-01C5FBB30789}"/>
              </a:ext>
            </a:extLst>
          </p:cNvPr>
          <p:cNvSpPr/>
          <p:nvPr/>
        </p:nvSpPr>
        <p:spPr>
          <a:xfrm>
            <a:off x="463202" y="3946146"/>
            <a:ext cx="4746172" cy="667657"/>
          </a:xfrm>
          <a:prstGeom prst="flowChartAlternateProcess">
            <a:avLst/>
          </a:prstGeom>
          <a:solidFill>
            <a:schemeClr val="accent3">
              <a:lumMod val="50000"/>
            </a:schemeClr>
          </a:solidFill>
          <a:ln w="3175" cap="flat" cmpd="sng" algn="ctr"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prstDash val="solid"/>
            <a:miter lim="800000"/>
          </a:ln>
          <a:effectLst>
            <a:outerShdw blurRad="50800" dist="76200" dir="8100000" algn="tr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lvl="0" algn="ctr"/>
            <a:r>
              <a:rPr lang="en-US" altLang="zh-CN" sz="3200" b="1" kern="0" dirty="0">
                <a:solidFill>
                  <a:schemeClr val="bg1"/>
                </a:solidFill>
                <a:cs typeface="+mn-ea"/>
                <a:sym typeface="+mn-lt"/>
              </a:rPr>
              <a:t>6S</a:t>
            </a:r>
            <a:r>
              <a:rPr lang="zh-CN" altLang="en-US" sz="3200" b="1" kern="0" dirty="0">
                <a:solidFill>
                  <a:schemeClr val="bg1"/>
                </a:solidFill>
                <a:cs typeface="+mn-ea"/>
                <a:sym typeface="+mn-lt"/>
              </a:rPr>
              <a:t>管理技巧和原则</a:t>
            </a:r>
          </a:p>
        </p:txBody>
      </p: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8348A4D8-2223-4453-A322-8674801EE3DB}"/>
              </a:ext>
            </a:extLst>
          </p:cNvPr>
          <p:cNvGrpSpPr/>
          <p:nvPr/>
        </p:nvGrpSpPr>
        <p:grpSpPr>
          <a:xfrm>
            <a:off x="4802753" y="3869946"/>
            <a:ext cx="813241" cy="813241"/>
            <a:chOff x="4360074" y="1772731"/>
            <a:chExt cx="1055119" cy="1055119"/>
          </a:xfrm>
        </p:grpSpPr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059B3C2A-D93D-4DA0-9259-C845A8B37482}"/>
                </a:ext>
              </a:extLst>
            </p:cNvPr>
            <p:cNvSpPr/>
            <p:nvPr/>
          </p:nvSpPr>
          <p:spPr>
            <a:xfrm>
              <a:off x="4360074" y="1772731"/>
              <a:ext cx="1055119" cy="1055119"/>
            </a:xfrm>
            <a:prstGeom prst="ellipse">
              <a:avLst/>
            </a:prstGeom>
            <a:gradFill flip="none" rotWithShape="1">
              <a:gsLst>
                <a:gs pos="0">
                  <a:srgbClr val="A5A5A5">
                    <a:lumMod val="5000"/>
                    <a:lumOff val="95000"/>
                  </a:srgbClr>
                </a:gs>
                <a:gs pos="74000">
                  <a:srgbClr val="A5A5A5">
                    <a:lumMod val="45000"/>
                    <a:lumOff val="55000"/>
                  </a:srgbClr>
                </a:gs>
                <a:gs pos="83000">
                  <a:srgbClr val="A5A5A5">
                    <a:lumMod val="45000"/>
                    <a:lumOff val="55000"/>
                  </a:srgbClr>
                </a:gs>
                <a:gs pos="100000">
                  <a:srgbClr val="A5A5A5">
                    <a:lumMod val="30000"/>
                    <a:lumOff val="70000"/>
                  </a:srgbClr>
                </a:gs>
              </a:gsLst>
              <a:lin ang="189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A5A5A5">
                      <a:lumMod val="5000"/>
                      <a:lumOff val="95000"/>
                    </a:srgbClr>
                  </a:gs>
                  <a:gs pos="74000">
                    <a:srgbClr val="A5A5A5">
                      <a:lumMod val="45000"/>
                      <a:lumOff val="55000"/>
                    </a:srgbClr>
                  </a:gs>
                  <a:gs pos="83000">
                    <a:srgbClr val="A5A5A5">
                      <a:lumMod val="45000"/>
                      <a:lumOff val="55000"/>
                    </a:srgbClr>
                  </a:gs>
                  <a:gs pos="100000">
                    <a:srgbClr val="A5A5A5">
                      <a:lumMod val="30000"/>
                      <a:lumOff val="70000"/>
                    </a:srgbClr>
                  </a:gs>
                </a:gsLst>
                <a:lin ang="5400000" scaled="1"/>
                <a:tileRect/>
              </a:gradFill>
              <a:prstDash val="solid"/>
              <a:miter lim="800000"/>
            </a:ln>
            <a:effectLst>
              <a:outerShdw blurRad="76200" dist="101600" dir="8400000" sx="99000" sy="99000" algn="tr" rotWithShape="0">
                <a:sysClr val="window" lastClr="FFFFFF">
                  <a:lumMod val="65000"/>
                  <a:alpha val="40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87FDB32A-E93A-42BC-81E1-A7493867BFD8}"/>
                </a:ext>
              </a:extLst>
            </p:cNvPr>
            <p:cNvSpPr/>
            <p:nvPr/>
          </p:nvSpPr>
          <p:spPr>
            <a:xfrm>
              <a:off x="4468269" y="1880926"/>
              <a:ext cx="838729" cy="838729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35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38933 1.85185E-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38933 -4.07407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38933 3.7037E-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38933 4.07407E-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9" grpId="0" animBg="1"/>
      <p:bldP spid="40" grpId="0"/>
      <p:bldP spid="41" grpId="0" animBg="1"/>
      <p:bldP spid="42" grpId="0" bldLvl="0" animBg="1"/>
      <p:bldP spid="43" grpId="0" animBg="1"/>
      <p:bldP spid="44" grpId="0" bldLvl="0" animBg="1"/>
      <p:bldP spid="45" grpId="0" bldLvl="0" animBg="1"/>
      <p:bldP spid="69" grpId="0" animBg="1"/>
      <p:bldP spid="92" grpId="0" animBg="1"/>
      <p:bldP spid="96" grpId="0" animBg="1"/>
      <p:bldP spid="1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9C538-634F-4E3D-A9FD-8ACA6AECBBC1}"/>
              </a:ext>
            </a:extLst>
          </p:cNvPr>
          <p:cNvSpPr txBox="1">
            <a:spLocks noChangeArrowheads="1"/>
          </p:cNvSpPr>
          <p:nvPr/>
        </p:nvSpPr>
        <p:spPr>
          <a:xfrm>
            <a:off x="4519813" y="249520"/>
            <a:ext cx="3152375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94A0F2D0-86FA-488F-96C3-AA920EFDA2B5}"/>
              </a:ext>
            </a:extLst>
          </p:cNvPr>
          <p:cNvSpPr>
            <a:spLocks/>
          </p:cNvSpPr>
          <p:nvPr/>
        </p:nvSpPr>
        <p:spPr bwMode="auto">
          <a:xfrm>
            <a:off x="10307642" y="257073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D65B9FBF-C87B-4CE8-88E1-FA37BABCA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832" y="244807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清  洁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F10F52-90B3-4242-AFB4-46F477A09640}"/>
              </a:ext>
            </a:extLst>
          </p:cNvPr>
          <p:cNvGrpSpPr/>
          <p:nvPr/>
        </p:nvGrpSpPr>
        <p:grpSpPr>
          <a:xfrm>
            <a:off x="976130" y="1228528"/>
            <a:ext cx="2357379" cy="639577"/>
            <a:chOff x="2083443" y="2083442"/>
            <a:chExt cx="2623596" cy="46163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FF5C285A-1A5D-454F-B8FF-A51E31C3E699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占位符 13">
              <a:extLst>
                <a:ext uri="{FF2B5EF4-FFF2-40B4-BE49-F238E27FC236}">
                  <a16:creationId xmlns:a16="http://schemas.microsoft.com/office/drawing/2014/main" id="{9CFE2405-829A-458A-BDD7-744809326CF3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清洁的定义</a:t>
              </a:r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8022C8C4-D4EE-410F-AD2F-D1EB39DC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804" y="1831280"/>
            <a:ext cx="4725366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将前面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（整理、整顿、清扫）的做法制度化、规范化，并贯彻执行及维持，意即“标准化”。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94DD36-6B06-4899-85C0-0C4D7CD92664}"/>
              </a:ext>
            </a:extLst>
          </p:cNvPr>
          <p:cNvGrpSpPr/>
          <p:nvPr/>
        </p:nvGrpSpPr>
        <p:grpSpPr>
          <a:xfrm>
            <a:off x="971374" y="2450887"/>
            <a:ext cx="2461551" cy="665761"/>
            <a:chOff x="2083443" y="2073033"/>
            <a:chExt cx="2739532" cy="48053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F1B0E13-8390-4EA2-932F-597299772D25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文本占位符 13">
              <a:extLst>
                <a:ext uri="{FF2B5EF4-FFF2-40B4-BE49-F238E27FC236}">
                  <a16:creationId xmlns:a16="http://schemas.microsoft.com/office/drawing/2014/main" id="{AC9495BE-E639-4ECC-B144-46D961E6FA8D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清洁的目的</a:t>
              </a: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05E2027E-44BD-4CF8-9227-042F64A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3044307"/>
            <a:ext cx="3729943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维持前面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（整理、整顿、清扫）的效果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实现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标准化管理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78102D2-D9B1-4156-BFC0-91479EC44ECD}"/>
              </a:ext>
            </a:extLst>
          </p:cNvPr>
          <p:cNvGrpSpPr/>
          <p:nvPr/>
        </p:nvGrpSpPr>
        <p:grpSpPr>
          <a:xfrm>
            <a:off x="5384581" y="1217221"/>
            <a:ext cx="2461551" cy="665761"/>
            <a:chOff x="2083443" y="2073033"/>
            <a:chExt cx="2739532" cy="48053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9C2CD90-F4EF-4E40-A2A7-2EF782E9D162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downArrowCallou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占位符 13">
              <a:extLst>
                <a:ext uri="{FF2B5EF4-FFF2-40B4-BE49-F238E27FC236}">
                  <a16:creationId xmlns:a16="http://schemas.microsoft.com/office/drawing/2014/main" id="{06F01E7B-5FEE-43AF-803A-E90CAB46C85D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清洁实施要点</a:t>
              </a: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BFCDD698-B801-474C-88BE-BA7FBB16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769" y="1727605"/>
            <a:ext cx="4844778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落实前面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工作；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制定目视管理及看板管理的标准；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制订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实施办法；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制订稽核方法；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制定奖惩制度，强化推行；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高层主管定期巡查，带动全员重视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活动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68F8201-30CA-4D95-8672-204862A6D904}"/>
              </a:ext>
            </a:extLst>
          </p:cNvPr>
          <p:cNvGrpSpPr/>
          <p:nvPr/>
        </p:nvGrpSpPr>
        <p:grpSpPr>
          <a:xfrm>
            <a:off x="2937076" y="3823570"/>
            <a:ext cx="6317847" cy="680157"/>
            <a:chOff x="729205" y="5514263"/>
            <a:chExt cx="6565111" cy="435126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BAB77CE-0E61-4D6D-82DA-A43112104DFE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downArrowCallou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占位符 13">
              <a:extLst>
                <a:ext uri="{FF2B5EF4-FFF2-40B4-BE49-F238E27FC236}">
                  <a16:creationId xmlns:a16="http://schemas.microsoft.com/office/drawing/2014/main" id="{E3AC41FA-E832-4D20-9F70-48E09CB570BF}"/>
                </a:ext>
              </a:extLst>
            </p:cNvPr>
            <p:cNvSpPr txBox="1"/>
            <p:nvPr/>
          </p:nvSpPr>
          <p:spPr>
            <a:xfrm>
              <a:off x="3213137" y="5514263"/>
              <a:ext cx="3646512" cy="435126"/>
            </a:xfrm>
            <a:prstGeom prst="downArrowCallou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清洁的具体对比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42DBFDE-C1BB-4BDE-8003-6DAF84CE9595}"/>
              </a:ext>
            </a:extLst>
          </p:cNvPr>
          <p:cNvGrpSpPr/>
          <p:nvPr/>
        </p:nvGrpSpPr>
        <p:grpSpPr>
          <a:xfrm>
            <a:off x="597915" y="4415700"/>
            <a:ext cx="6050239" cy="1962076"/>
            <a:chOff x="1310681" y="4366992"/>
            <a:chExt cx="6050239" cy="1962076"/>
          </a:xfrm>
        </p:grpSpPr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DA32762-CC1A-4BA7-996A-8E18BCA0B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681" y="4366992"/>
              <a:ext cx="3535639" cy="19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工作台保持清洁                   </a:t>
              </a:r>
              <a:endParaRPr lang="en-US" altLang="zh-CN" sz="18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工作服保持清洁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保持工作环境的清洁            </a:t>
              </a:r>
              <a:endParaRPr lang="en-US" altLang="zh-CN" sz="18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 随时清洁设备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食堂桌面干净                                           </a:t>
              </a: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4A7832A1-1BB3-44EC-AFA6-6836F47DE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5281" y="4366992"/>
              <a:ext cx="3535639" cy="121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食堂地面无丢弃物                 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厕所干净                              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rgbClr val="C00000"/>
                </a:buClr>
                <a:buFont typeface="Wingdings" panose="05000000000000000000" pitchFamily="2" charset="2"/>
                <a:buChar char="p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 厕所无异味                         </a:t>
              </a:r>
            </a:p>
          </p:txBody>
        </p:sp>
      </p:grpSp>
      <p:sp>
        <p:nvSpPr>
          <p:cNvPr id="24" name="TextBox 105">
            <a:extLst>
              <a:ext uri="{FF2B5EF4-FFF2-40B4-BE49-F238E27FC236}">
                <a16:creationId xmlns:a16="http://schemas.microsoft.com/office/drawing/2014/main" id="{C794C4FE-89D8-4F7C-A342-7AA915A10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48" y="5003521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7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7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A7415BB-7C49-4BC7-AF94-914CB6660453}"/>
              </a:ext>
            </a:extLst>
          </p:cNvPr>
          <p:cNvGrpSpPr/>
          <p:nvPr/>
        </p:nvGrpSpPr>
        <p:grpSpPr>
          <a:xfrm>
            <a:off x="8550860" y="4447803"/>
            <a:ext cx="3596599" cy="1962076"/>
            <a:chOff x="7147601" y="4397472"/>
            <a:chExt cx="3596599" cy="1962076"/>
          </a:xfrm>
        </p:grpSpPr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B5541E31-C50F-4496-AE8E-070424D16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7601" y="4397472"/>
              <a:ext cx="3535639" cy="1962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精神萎靡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不修边幅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随手丢物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脚踏桌椅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随地吐痰</a:t>
              </a: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48D9FAA4-B4C9-4F31-AB06-03C1756C5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521" y="4397472"/>
              <a:ext cx="1950679" cy="121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口吐秽言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大声喧哗</a:t>
              </a:r>
            </a:p>
            <a:p>
              <a:pPr>
                <a:lnSpc>
                  <a:spcPct val="135000"/>
                </a:lnSpc>
                <a:spcBef>
                  <a:spcPct val="0"/>
                </a:spcBef>
                <a:buClr>
                  <a:schemeClr val="tx2">
                    <a:lumMod val="7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8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乱折花木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3691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 autoUpdateAnimBg="0"/>
      <p:bldP spid="5" grpId="0"/>
      <p:bldP spid="9" grpId="0"/>
      <p:bldP spid="13" grpId="0"/>
      <p:bldP spid="17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>
            <a:extLst>
              <a:ext uri="{FF2B5EF4-FFF2-40B4-BE49-F238E27FC236}">
                <a16:creationId xmlns:a16="http://schemas.microsoft.com/office/drawing/2014/main" id="{C6479883-CFAF-4646-B6E6-08C93F721C6D}"/>
              </a:ext>
            </a:extLst>
          </p:cNvPr>
          <p:cNvGrpSpPr/>
          <p:nvPr/>
        </p:nvGrpSpPr>
        <p:grpSpPr>
          <a:xfrm>
            <a:off x="6918960" y="2057400"/>
            <a:ext cx="4907280" cy="792480"/>
            <a:chOff x="6918960" y="2057400"/>
            <a:chExt cx="4907280" cy="792480"/>
          </a:xfrm>
        </p:grpSpPr>
        <p:sp>
          <p:nvSpPr>
            <p:cNvPr id="18" name="箭头: 五边形 17">
              <a:extLst>
                <a:ext uri="{FF2B5EF4-FFF2-40B4-BE49-F238E27FC236}">
                  <a16:creationId xmlns:a16="http://schemas.microsoft.com/office/drawing/2014/main" id="{0260B4C2-C89F-4F46-910A-E7C6CCDFE8FC}"/>
                </a:ext>
              </a:extLst>
            </p:cNvPr>
            <p:cNvSpPr/>
            <p:nvPr/>
          </p:nvSpPr>
          <p:spPr>
            <a:xfrm>
              <a:off x="6918960" y="2057400"/>
              <a:ext cx="4907280" cy="792480"/>
            </a:xfrm>
            <a:prstGeom prst="homePlate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64000">
                  <a:schemeClr val="bg2">
                    <a:lumMod val="5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105">
              <a:extLst>
                <a:ext uri="{FF2B5EF4-FFF2-40B4-BE49-F238E27FC236}">
                  <a16:creationId xmlns:a16="http://schemas.microsoft.com/office/drawing/2014/main" id="{5C31AFED-FA7D-42FE-BA2E-81031DAC1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0469" y="2145596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不定期检查频率的确定和落实</a:t>
              </a:r>
              <a:endPara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不断改善并养成习惯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E0A2710-A62D-4315-8F71-6B3C71A6C74F}"/>
              </a:ext>
            </a:extLst>
          </p:cNvPr>
          <p:cNvGrpSpPr/>
          <p:nvPr/>
        </p:nvGrpSpPr>
        <p:grpSpPr>
          <a:xfrm>
            <a:off x="3276600" y="2057400"/>
            <a:ext cx="4114800" cy="792480"/>
            <a:chOff x="3276600" y="2057400"/>
            <a:chExt cx="4114800" cy="792480"/>
          </a:xfrm>
        </p:grpSpPr>
        <p:sp>
          <p:nvSpPr>
            <p:cNvPr id="24" name="箭头: 五边形 23">
              <a:extLst>
                <a:ext uri="{FF2B5EF4-FFF2-40B4-BE49-F238E27FC236}">
                  <a16:creationId xmlns:a16="http://schemas.microsoft.com/office/drawing/2014/main" id="{52D57105-807C-42BF-93D4-89AAE6543130}"/>
                </a:ext>
              </a:extLst>
            </p:cNvPr>
            <p:cNvSpPr/>
            <p:nvPr/>
          </p:nvSpPr>
          <p:spPr>
            <a:xfrm>
              <a:off x="3276600" y="2057400"/>
              <a:ext cx="4114800" cy="792480"/>
            </a:xfrm>
            <a:prstGeom prst="homePlat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05">
              <a:extLst>
                <a:ext uri="{FF2B5EF4-FFF2-40B4-BE49-F238E27FC236}">
                  <a16:creationId xmlns:a16="http://schemas.microsoft.com/office/drawing/2014/main" id="{529E6493-8407-45A7-84E1-F00E91366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189" y="2176076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制度化、标准化的过程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C880A68E-365D-4136-8FB9-6E2BE8FAE141}"/>
              </a:ext>
            </a:extLst>
          </p:cNvPr>
          <p:cNvSpPr txBox="1">
            <a:spLocks noChangeArrowheads="1"/>
          </p:cNvSpPr>
          <p:nvPr/>
        </p:nvSpPr>
        <p:spPr>
          <a:xfrm>
            <a:off x="4478249" y="249520"/>
            <a:ext cx="3235502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3E7249CC-EB56-4ABC-9D5E-37F549419F4D}"/>
              </a:ext>
            </a:extLst>
          </p:cNvPr>
          <p:cNvSpPr>
            <a:spLocks/>
          </p:cNvSpPr>
          <p:nvPr/>
        </p:nvSpPr>
        <p:spPr bwMode="auto">
          <a:xfrm>
            <a:off x="10538552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2A597C4E-E933-48DA-8186-E3729D24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8742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清  洁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FFFBF93-9DFF-4CD9-8EF1-24BA379A2092}"/>
              </a:ext>
            </a:extLst>
          </p:cNvPr>
          <p:cNvGrpSpPr/>
          <p:nvPr/>
        </p:nvGrpSpPr>
        <p:grpSpPr>
          <a:xfrm>
            <a:off x="976130" y="1376421"/>
            <a:ext cx="2666230" cy="406659"/>
            <a:chOff x="2083443" y="2083442"/>
            <a:chExt cx="2623596" cy="461638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2449D68A-DA53-4AD3-8866-68A4888C20AA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2" name="文本占位符 13">
              <a:extLst>
                <a:ext uri="{FF2B5EF4-FFF2-40B4-BE49-F238E27FC236}">
                  <a16:creationId xmlns:a16="http://schemas.microsoft.com/office/drawing/2014/main" id="{E913E1C6-E616-45EA-9957-9DC2DD61DE36}"/>
                </a:ext>
              </a:extLst>
            </p:cNvPr>
            <p:cNvSpPr txBox="1"/>
            <p:nvPr/>
          </p:nvSpPr>
          <p:spPr>
            <a:xfrm>
              <a:off x="2428932" y="2150735"/>
              <a:ext cx="2180849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清洁的推进步骤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688A6D0-791A-426F-B7E1-F74CA6F477EB}"/>
              </a:ext>
            </a:extLst>
          </p:cNvPr>
          <p:cNvGrpSpPr/>
          <p:nvPr/>
        </p:nvGrpSpPr>
        <p:grpSpPr>
          <a:xfrm>
            <a:off x="6554444" y="3421634"/>
            <a:ext cx="2986270" cy="423214"/>
            <a:chOff x="2083443" y="2064764"/>
            <a:chExt cx="2901362" cy="480316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79FC44D6-3181-4D85-9A2F-7309BBF05F87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文本占位符 13">
              <a:extLst>
                <a:ext uri="{FF2B5EF4-FFF2-40B4-BE49-F238E27FC236}">
                  <a16:creationId xmlns:a16="http://schemas.microsoft.com/office/drawing/2014/main" id="{599D8B43-8B5A-43C7-BA14-B0409CA34315}"/>
                </a:ext>
              </a:extLst>
            </p:cNvPr>
            <p:cNvSpPr txBox="1"/>
            <p:nvPr/>
          </p:nvSpPr>
          <p:spPr>
            <a:xfrm>
              <a:off x="2295124" y="2064764"/>
              <a:ext cx="2689681" cy="477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清洁推进常用的方法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457069E-DD6A-4BD4-8C19-4A4650DB9BF7}"/>
              </a:ext>
            </a:extLst>
          </p:cNvPr>
          <p:cNvGrpSpPr/>
          <p:nvPr/>
        </p:nvGrpSpPr>
        <p:grpSpPr>
          <a:xfrm>
            <a:off x="1173480" y="2057400"/>
            <a:ext cx="3017520" cy="792480"/>
            <a:chOff x="1173480" y="2057400"/>
            <a:chExt cx="3017520" cy="792480"/>
          </a:xfrm>
        </p:grpSpPr>
        <p:sp>
          <p:nvSpPr>
            <p:cNvPr id="27" name="箭头: 五边形 26">
              <a:extLst>
                <a:ext uri="{FF2B5EF4-FFF2-40B4-BE49-F238E27FC236}">
                  <a16:creationId xmlns:a16="http://schemas.microsoft.com/office/drawing/2014/main" id="{838EF893-1814-4E53-B641-7B051FF40D37}"/>
                </a:ext>
              </a:extLst>
            </p:cNvPr>
            <p:cNvSpPr/>
            <p:nvPr/>
          </p:nvSpPr>
          <p:spPr>
            <a:xfrm>
              <a:off x="1173480" y="2057400"/>
              <a:ext cx="3017520" cy="792480"/>
            </a:xfrm>
            <a:prstGeom prst="homePlate">
              <a:avLst/>
            </a:prstGeom>
            <a:gradFill>
              <a:gsLst>
                <a:gs pos="0">
                  <a:schemeClr val="accent3">
                    <a:shade val="51000"/>
                    <a:satMod val="130000"/>
                  </a:schemeClr>
                </a:gs>
                <a:gs pos="48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105">
              <a:extLst>
                <a:ext uri="{FF2B5EF4-FFF2-40B4-BE49-F238E27FC236}">
                  <a16:creationId xmlns:a16="http://schemas.microsoft.com/office/drawing/2014/main" id="{640D6AEC-59CC-4CF3-B9EB-5E3477144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989" y="2176076"/>
              <a:ext cx="1882731" cy="584361"/>
            </a:xfrm>
            <a:prstGeom prst="roundRect">
              <a:avLst>
                <a:gd name="adj" fmla="val 19169"/>
              </a:avLst>
            </a:prstGeom>
            <a:noFill/>
            <a:ln w="19050">
              <a:noFill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维持前面</a:t>
              </a: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3S</a:t>
              </a: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的效果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6B63418-C4A1-4F95-B8BF-F9D7D61E4999}"/>
              </a:ext>
            </a:extLst>
          </p:cNvPr>
          <p:cNvGrpSpPr/>
          <p:nvPr/>
        </p:nvGrpSpPr>
        <p:grpSpPr>
          <a:xfrm>
            <a:off x="6689561" y="3955716"/>
            <a:ext cx="478441" cy="478442"/>
            <a:chOff x="2903394" y="3937651"/>
            <a:chExt cx="478441" cy="478442"/>
          </a:xfrm>
        </p:grpSpPr>
        <p:sp>
          <p:nvSpPr>
            <p:cNvPr id="43" name="Shape 1630">
              <a:extLst>
                <a:ext uri="{FF2B5EF4-FFF2-40B4-BE49-F238E27FC236}">
                  <a16:creationId xmlns:a16="http://schemas.microsoft.com/office/drawing/2014/main" id="{282E55C7-B320-47E9-912D-BA9F3F49722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 Placeholder 4">
              <a:extLst>
                <a:ext uri="{FF2B5EF4-FFF2-40B4-BE49-F238E27FC236}">
                  <a16:creationId xmlns:a16="http://schemas.microsoft.com/office/drawing/2014/main" id="{39E8479D-06BA-4128-BAA6-7CE6867F0C1A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5" name="Group 54">
            <a:extLst>
              <a:ext uri="{FF2B5EF4-FFF2-40B4-BE49-F238E27FC236}">
                <a16:creationId xmlns:a16="http://schemas.microsoft.com/office/drawing/2014/main" id="{731461F2-0B73-4BA0-A1B5-D3149374E6C8}"/>
              </a:ext>
            </a:extLst>
          </p:cNvPr>
          <p:cNvGrpSpPr>
            <a:grpSpLocks/>
          </p:cNvGrpSpPr>
          <p:nvPr/>
        </p:nvGrpSpPr>
        <p:grpSpPr bwMode="auto">
          <a:xfrm>
            <a:off x="7225574" y="4041425"/>
            <a:ext cx="2706751" cy="327369"/>
            <a:chOff x="0" y="368846"/>
            <a:chExt cx="2705906" cy="326998"/>
          </a:xfrm>
        </p:grpSpPr>
        <p:sp>
          <p:nvSpPr>
            <p:cNvPr id="46" name="TextBox 105">
              <a:extLst>
                <a:ext uri="{FF2B5EF4-FFF2-40B4-BE49-F238E27FC236}">
                  <a16:creationId xmlns:a16="http://schemas.microsoft.com/office/drawing/2014/main" id="{1BE41E5E-C64E-4D19-8D02-CB8E5D0F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流动红旗</a:t>
              </a:r>
            </a:p>
          </p:txBody>
        </p:sp>
        <p:sp>
          <p:nvSpPr>
            <p:cNvPr id="47" name="流程图: 联系 107">
              <a:extLst>
                <a:ext uri="{FF2B5EF4-FFF2-40B4-BE49-F238E27FC236}">
                  <a16:creationId xmlns:a16="http://schemas.microsoft.com/office/drawing/2014/main" id="{418A9587-122E-412C-A394-16B36A7A7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333E7BB-5D7E-415A-A837-13993AAD70DE}"/>
              </a:ext>
            </a:extLst>
          </p:cNvPr>
          <p:cNvGrpSpPr/>
          <p:nvPr/>
        </p:nvGrpSpPr>
        <p:grpSpPr>
          <a:xfrm>
            <a:off x="6689561" y="4565316"/>
            <a:ext cx="478441" cy="478442"/>
            <a:chOff x="2903394" y="3937651"/>
            <a:chExt cx="478441" cy="478442"/>
          </a:xfrm>
        </p:grpSpPr>
        <p:sp>
          <p:nvSpPr>
            <p:cNvPr id="49" name="Shape 1630">
              <a:extLst>
                <a:ext uri="{FF2B5EF4-FFF2-40B4-BE49-F238E27FC236}">
                  <a16:creationId xmlns:a16="http://schemas.microsoft.com/office/drawing/2014/main" id="{86116AA1-DE68-4743-8C7E-5C4A60CC042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 Placeholder 4">
              <a:extLst>
                <a:ext uri="{FF2B5EF4-FFF2-40B4-BE49-F238E27FC236}">
                  <a16:creationId xmlns:a16="http://schemas.microsoft.com/office/drawing/2014/main" id="{319C2699-9355-41D2-8F9D-DB15C5738270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538F3C43-D773-493B-82F9-5282A452988B}"/>
              </a:ext>
            </a:extLst>
          </p:cNvPr>
          <p:cNvGrpSpPr>
            <a:grpSpLocks/>
          </p:cNvGrpSpPr>
          <p:nvPr/>
        </p:nvGrpSpPr>
        <p:grpSpPr bwMode="auto">
          <a:xfrm>
            <a:off x="7225574" y="4651027"/>
            <a:ext cx="2718327" cy="308077"/>
            <a:chOff x="0" y="368846"/>
            <a:chExt cx="2717479" cy="307727"/>
          </a:xfrm>
        </p:grpSpPr>
        <p:sp>
          <p:nvSpPr>
            <p:cNvPr id="52" name="TextBox 105">
              <a:extLst>
                <a:ext uri="{FF2B5EF4-FFF2-40B4-BE49-F238E27FC236}">
                  <a16:creationId xmlns:a16="http://schemas.microsoft.com/office/drawing/2014/main" id="{B9944EC4-6731-4E9D-BABD-26B3694E6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zh-CN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3U-MEMO</a:t>
              </a:r>
              <a:r>
                <a:rPr lang="zh-CN" altLang="en-US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方法</a:t>
              </a:r>
            </a:p>
          </p:txBody>
        </p:sp>
        <p:sp>
          <p:nvSpPr>
            <p:cNvPr id="53" name="流程图: 联系 107">
              <a:extLst>
                <a:ext uri="{FF2B5EF4-FFF2-40B4-BE49-F238E27FC236}">
                  <a16:creationId xmlns:a16="http://schemas.microsoft.com/office/drawing/2014/main" id="{36C04904-521B-4CDD-B7F2-3BAD36BFF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7603F86B-F35F-42FE-9B0D-AA08D98A41FE}"/>
              </a:ext>
            </a:extLst>
          </p:cNvPr>
          <p:cNvGrpSpPr/>
          <p:nvPr/>
        </p:nvGrpSpPr>
        <p:grpSpPr>
          <a:xfrm>
            <a:off x="6554444" y="5204714"/>
            <a:ext cx="3412990" cy="423214"/>
            <a:chOff x="2083443" y="2064764"/>
            <a:chExt cx="3315949" cy="480316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EE645912-0450-4E09-B0F5-4D24D848F43E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56" name="文本占位符 13">
              <a:extLst>
                <a:ext uri="{FF2B5EF4-FFF2-40B4-BE49-F238E27FC236}">
                  <a16:creationId xmlns:a16="http://schemas.microsoft.com/office/drawing/2014/main" id="{591F4503-9C1A-4BC8-B03B-2B30FD661767}"/>
                </a:ext>
              </a:extLst>
            </p:cNvPr>
            <p:cNvSpPr txBox="1"/>
            <p:nvPr/>
          </p:nvSpPr>
          <p:spPr>
            <a:xfrm>
              <a:off x="2709711" y="2064764"/>
              <a:ext cx="2689681" cy="4774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清洁的延伸</a:t>
              </a:r>
            </a:p>
          </p:txBody>
        </p:sp>
      </p:grpSp>
      <p:sp>
        <p:nvSpPr>
          <p:cNvPr id="57" name="TextBox 6">
            <a:extLst>
              <a:ext uri="{FF2B5EF4-FFF2-40B4-BE49-F238E27FC236}">
                <a16:creationId xmlns:a16="http://schemas.microsoft.com/office/drawing/2014/main" id="{1C375909-2B82-4395-B5E4-372C28D0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553" y="5776635"/>
            <a:ext cx="4800601" cy="9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员工的精神清洁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员工服装的清洁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无行物的清除（如噪音、有害气体、污染源等）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A1B0D768-EA34-4BE9-97BD-A368340DA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994" y="3099700"/>
            <a:ext cx="4724731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25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8E69F-6140-46E0-93B0-7857ADDA6244}"/>
              </a:ext>
            </a:extLst>
          </p:cNvPr>
          <p:cNvSpPr txBox="1">
            <a:spLocks noChangeArrowheads="1"/>
          </p:cNvSpPr>
          <p:nvPr/>
        </p:nvSpPr>
        <p:spPr>
          <a:xfrm>
            <a:off x="4441304" y="249520"/>
            <a:ext cx="330939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7C4DE0E7-C27A-4A5F-8BE5-DBEDBB7B9E9E}"/>
              </a:ext>
            </a:extLst>
          </p:cNvPr>
          <p:cNvSpPr>
            <a:spLocks/>
          </p:cNvSpPr>
          <p:nvPr/>
        </p:nvSpPr>
        <p:spPr bwMode="auto">
          <a:xfrm>
            <a:off x="10466945" y="261924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0BF65CF6-CF8B-49B4-91BD-1972C169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7135" y="249658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素  养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BD2B89-F725-4821-9E1C-D9AA0B29E861}"/>
              </a:ext>
            </a:extLst>
          </p:cNvPr>
          <p:cNvGrpSpPr/>
          <p:nvPr/>
        </p:nvGrpSpPr>
        <p:grpSpPr>
          <a:xfrm>
            <a:off x="976130" y="1376421"/>
            <a:ext cx="2357379" cy="409165"/>
            <a:chOff x="2083443" y="2083442"/>
            <a:chExt cx="2623596" cy="46163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8945F84F-FBD4-4201-A18B-5F593AF1FA90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占位符 13">
              <a:extLst>
                <a:ext uri="{FF2B5EF4-FFF2-40B4-BE49-F238E27FC236}">
                  <a16:creationId xmlns:a16="http://schemas.microsoft.com/office/drawing/2014/main" id="{BC443B69-3829-4416-9D55-06CD7A3D007A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素养的定义</a:t>
              </a:r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51A9F667-1D1F-44B8-BD6C-691FD597D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804" y="1831280"/>
            <a:ext cx="3903563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人人依照规定和制度行事，养成好习惯，培养积极进取的精神。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3754E6A-FE3A-42BB-A123-C2546C099623}"/>
              </a:ext>
            </a:extLst>
          </p:cNvPr>
          <p:cNvGrpSpPr/>
          <p:nvPr/>
        </p:nvGrpSpPr>
        <p:grpSpPr>
          <a:xfrm>
            <a:off x="976130" y="2533924"/>
            <a:ext cx="2461551" cy="425916"/>
            <a:chOff x="2083443" y="2073033"/>
            <a:chExt cx="2739532" cy="48053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DF7EC9C-34FD-4B47-8A71-ECC3163D71CC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文本占位符 13">
              <a:extLst>
                <a:ext uri="{FF2B5EF4-FFF2-40B4-BE49-F238E27FC236}">
                  <a16:creationId xmlns:a16="http://schemas.microsoft.com/office/drawing/2014/main" id="{166A4E0C-F9FD-43BB-8DF7-44C59935F33A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素养的目的</a:t>
              </a: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DF0109D8-4B9D-4B5A-BE97-695734A3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3044307"/>
            <a:ext cx="3729943" cy="64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培养具有好习惯、遵守规则的员工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营造团体精神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2B18F1E-50CA-400C-A714-87412EDCFDAB}"/>
              </a:ext>
            </a:extLst>
          </p:cNvPr>
          <p:cNvGrpSpPr/>
          <p:nvPr/>
        </p:nvGrpSpPr>
        <p:grpSpPr>
          <a:xfrm>
            <a:off x="6890794" y="1320897"/>
            <a:ext cx="2461551" cy="425916"/>
            <a:chOff x="2083443" y="2073033"/>
            <a:chExt cx="2739532" cy="48053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2722E94-0156-4CC5-89F9-35149EFD7610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占位符 13">
              <a:extLst>
                <a:ext uri="{FF2B5EF4-FFF2-40B4-BE49-F238E27FC236}">
                  <a16:creationId xmlns:a16="http://schemas.microsoft.com/office/drawing/2014/main" id="{EB0AB05C-71C5-4EA3-BE6A-2CBAB4805DA9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素养实施要点</a:t>
              </a: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C3007BD7-F591-4B57-8AD4-CA200978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0982" y="1831280"/>
            <a:ext cx="484477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、明确服装、仪容、工作牌等标准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、明确共同遵守的有关规则、规定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、制定礼仪守则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、教育训练，检查与纠正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、推进各种精神提升活动（早会、礼貌运动等）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E6886C0-D905-4D38-B5D1-43D90FE26760}"/>
              </a:ext>
            </a:extLst>
          </p:cNvPr>
          <p:cNvGrpSpPr/>
          <p:nvPr/>
        </p:nvGrpSpPr>
        <p:grpSpPr>
          <a:xfrm>
            <a:off x="971374" y="3757996"/>
            <a:ext cx="6317847" cy="435126"/>
            <a:chOff x="729205" y="5514263"/>
            <a:chExt cx="6565111" cy="435126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BA959624-730E-4282-A009-5FEDCF9A3DA6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文本占位符 13">
              <a:extLst>
                <a:ext uri="{FF2B5EF4-FFF2-40B4-BE49-F238E27FC236}">
                  <a16:creationId xmlns:a16="http://schemas.microsoft.com/office/drawing/2014/main" id="{C1E6AAFE-F7F9-4C48-8AE6-8F73BD62E4AA}"/>
                </a:ext>
              </a:extLst>
            </p:cNvPr>
            <p:cNvSpPr txBox="1"/>
            <p:nvPr/>
          </p:nvSpPr>
          <p:spPr>
            <a:xfrm>
              <a:off x="3104888" y="5514263"/>
              <a:ext cx="3646512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素养的重点内容</a:t>
              </a: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D8011127-0132-49EE-A074-A30081024685}"/>
              </a:ext>
            </a:extLst>
          </p:cNvPr>
          <p:cNvGrpSpPr>
            <a:grpSpLocks/>
          </p:cNvGrpSpPr>
          <p:nvPr/>
        </p:nvGrpSpPr>
        <p:grpSpPr bwMode="auto">
          <a:xfrm>
            <a:off x="1081954" y="4429824"/>
            <a:ext cx="1867338" cy="362095"/>
            <a:chOff x="84779" y="368846"/>
            <a:chExt cx="1866755" cy="361685"/>
          </a:xfrm>
        </p:grpSpPr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AA66B085-6BD6-40FD-BFF1-D611CF3F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着装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端庄 </a:t>
              </a:r>
            </a:p>
          </p:txBody>
        </p:sp>
        <p:sp>
          <p:nvSpPr>
            <p:cNvPr id="23" name="流程图: 联系 107">
              <a:extLst>
                <a:ext uri="{FF2B5EF4-FFF2-40B4-BE49-F238E27FC236}">
                  <a16:creationId xmlns:a16="http://schemas.microsoft.com/office/drawing/2014/main" id="{7BA68EC7-36FB-4191-9CCE-6A2760CE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TextBox 6">
            <a:extLst>
              <a:ext uri="{FF2B5EF4-FFF2-40B4-BE49-F238E27FC236}">
                <a16:creationId xmlns:a16="http://schemas.microsoft.com/office/drawing/2014/main" id="{D719CE89-EE7A-4822-B7CE-09C5DB9C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224" y="4400860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领扣、鞋袜、领带、臂章、胸牌</a:t>
            </a: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6872A01D-39A0-4B71-82E9-782E02E7599E}"/>
              </a:ext>
            </a:extLst>
          </p:cNvPr>
          <p:cNvGrpSpPr>
            <a:grpSpLocks/>
          </p:cNvGrpSpPr>
          <p:nvPr/>
        </p:nvGrpSpPr>
        <p:grpSpPr bwMode="auto">
          <a:xfrm>
            <a:off x="1081954" y="4869659"/>
            <a:ext cx="1867338" cy="362095"/>
            <a:chOff x="84779" y="368846"/>
            <a:chExt cx="1866755" cy="361685"/>
          </a:xfrm>
        </p:grpSpPr>
        <p:sp>
          <p:nvSpPr>
            <p:cNvPr id="26" name="TextBox 105">
              <a:extLst>
                <a:ext uri="{FF2B5EF4-FFF2-40B4-BE49-F238E27FC236}">
                  <a16:creationId xmlns:a16="http://schemas.microsoft.com/office/drawing/2014/main" id="{2A8BD1EF-2D3C-4B42-8E6B-B8434860E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仪表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大方</a:t>
              </a:r>
            </a:p>
          </p:txBody>
        </p:sp>
        <p:sp>
          <p:nvSpPr>
            <p:cNvPr id="27" name="流程图: 联系 107">
              <a:extLst>
                <a:ext uri="{FF2B5EF4-FFF2-40B4-BE49-F238E27FC236}">
                  <a16:creationId xmlns:a16="http://schemas.microsoft.com/office/drawing/2014/main" id="{510B1A86-8312-4BAC-A4BF-44BC88F5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TextBox 6">
            <a:extLst>
              <a:ext uri="{FF2B5EF4-FFF2-40B4-BE49-F238E27FC236}">
                <a16:creationId xmlns:a16="http://schemas.microsoft.com/office/drawing/2014/main" id="{779F5F74-C7F5-4ED0-9B28-3B1C1468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224" y="4840695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化妆、饰物、裸露</a:t>
            </a:r>
          </a:p>
        </p:txBody>
      </p:sp>
      <p:grpSp>
        <p:nvGrpSpPr>
          <p:cNvPr id="29" name="Group 54">
            <a:extLst>
              <a:ext uri="{FF2B5EF4-FFF2-40B4-BE49-F238E27FC236}">
                <a16:creationId xmlns:a16="http://schemas.microsoft.com/office/drawing/2014/main" id="{056B945F-38D1-4105-B9AC-21CD70C0C9ED}"/>
              </a:ext>
            </a:extLst>
          </p:cNvPr>
          <p:cNvGrpSpPr>
            <a:grpSpLocks/>
          </p:cNvGrpSpPr>
          <p:nvPr/>
        </p:nvGrpSpPr>
        <p:grpSpPr bwMode="auto">
          <a:xfrm>
            <a:off x="1081954" y="5378945"/>
            <a:ext cx="1867338" cy="362095"/>
            <a:chOff x="84779" y="368846"/>
            <a:chExt cx="1866755" cy="361685"/>
          </a:xfrm>
        </p:grpSpPr>
        <p:sp>
          <p:nvSpPr>
            <p:cNvPr id="30" name="TextBox 105">
              <a:extLst>
                <a:ext uri="{FF2B5EF4-FFF2-40B4-BE49-F238E27FC236}">
                  <a16:creationId xmlns:a16="http://schemas.microsoft.com/office/drawing/2014/main" id="{DBE32B6C-8306-49E1-8365-237871FDF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举止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文雅 </a:t>
              </a:r>
            </a:p>
          </p:txBody>
        </p:sp>
        <p:sp>
          <p:nvSpPr>
            <p:cNvPr id="31" name="流程图: 联系 107">
              <a:extLst>
                <a:ext uri="{FF2B5EF4-FFF2-40B4-BE49-F238E27FC236}">
                  <a16:creationId xmlns:a16="http://schemas.microsoft.com/office/drawing/2014/main" id="{2F0E883B-81E2-49CF-81AC-76B8D20E0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6">
            <a:extLst>
              <a:ext uri="{FF2B5EF4-FFF2-40B4-BE49-F238E27FC236}">
                <a16:creationId xmlns:a16="http://schemas.microsoft.com/office/drawing/2014/main" id="{0745DA74-B35B-40D4-B082-01969CBB4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224" y="5349981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站象、坐象、走路、起立、吃饭</a:t>
            </a:r>
          </a:p>
        </p:txBody>
      </p:sp>
      <p:grpSp>
        <p:nvGrpSpPr>
          <p:cNvPr id="33" name="Group 54">
            <a:extLst>
              <a:ext uri="{FF2B5EF4-FFF2-40B4-BE49-F238E27FC236}">
                <a16:creationId xmlns:a16="http://schemas.microsoft.com/office/drawing/2014/main" id="{2B08224E-08CA-47B6-B6D7-F61972E266B9}"/>
              </a:ext>
            </a:extLst>
          </p:cNvPr>
          <p:cNvGrpSpPr>
            <a:grpSpLocks/>
          </p:cNvGrpSpPr>
          <p:nvPr/>
        </p:nvGrpSpPr>
        <p:grpSpPr bwMode="auto">
          <a:xfrm>
            <a:off x="1081954" y="5830357"/>
            <a:ext cx="1867338" cy="362095"/>
            <a:chOff x="84779" y="368846"/>
            <a:chExt cx="1866755" cy="361685"/>
          </a:xfrm>
        </p:grpSpPr>
        <p:sp>
          <p:nvSpPr>
            <p:cNvPr id="34" name="TextBox 105">
              <a:extLst>
                <a:ext uri="{FF2B5EF4-FFF2-40B4-BE49-F238E27FC236}">
                  <a16:creationId xmlns:a16="http://schemas.microsoft.com/office/drawing/2014/main" id="{CDB31D61-F369-4095-A29F-E40E921EF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待人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客气 </a:t>
              </a:r>
            </a:p>
          </p:txBody>
        </p:sp>
        <p:sp>
          <p:nvSpPr>
            <p:cNvPr id="35" name="流程图: 联系 107">
              <a:extLst>
                <a:ext uri="{FF2B5EF4-FFF2-40B4-BE49-F238E27FC236}">
                  <a16:creationId xmlns:a16="http://schemas.microsoft.com/office/drawing/2014/main" id="{F518AFEC-7FDE-4471-B21B-7CEF0FED5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TextBox 6">
            <a:extLst>
              <a:ext uri="{FF2B5EF4-FFF2-40B4-BE49-F238E27FC236}">
                <a16:creationId xmlns:a16="http://schemas.microsoft.com/office/drawing/2014/main" id="{21B77A84-7D55-43E2-BBBE-07BF56BD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224" y="5801393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寒暄、让路、倒茶、引路 </a:t>
            </a:r>
          </a:p>
        </p:txBody>
      </p:sp>
      <p:grpSp>
        <p:nvGrpSpPr>
          <p:cNvPr id="37" name="Group 54">
            <a:extLst>
              <a:ext uri="{FF2B5EF4-FFF2-40B4-BE49-F238E27FC236}">
                <a16:creationId xmlns:a16="http://schemas.microsoft.com/office/drawing/2014/main" id="{DE30D614-9297-4BEA-BAC5-D664EE3B37A4}"/>
              </a:ext>
            </a:extLst>
          </p:cNvPr>
          <p:cNvGrpSpPr>
            <a:grpSpLocks/>
          </p:cNvGrpSpPr>
          <p:nvPr/>
        </p:nvGrpSpPr>
        <p:grpSpPr bwMode="auto">
          <a:xfrm>
            <a:off x="1081954" y="6293344"/>
            <a:ext cx="1867338" cy="362095"/>
            <a:chOff x="84779" y="368846"/>
            <a:chExt cx="1866755" cy="361685"/>
          </a:xfrm>
        </p:grpSpPr>
        <p:sp>
          <p:nvSpPr>
            <p:cNvPr id="38" name="TextBox 105">
              <a:extLst>
                <a:ext uri="{FF2B5EF4-FFF2-40B4-BE49-F238E27FC236}">
                  <a16:creationId xmlns:a16="http://schemas.microsoft.com/office/drawing/2014/main" id="{057FB052-B141-4E22-8764-F5E907A19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说话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文明 </a:t>
              </a:r>
            </a:p>
          </p:txBody>
        </p:sp>
        <p:sp>
          <p:nvSpPr>
            <p:cNvPr id="39" name="流程图: 联系 107">
              <a:extLst>
                <a:ext uri="{FF2B5EF4-FFF2-40B4-BE49-F238E27FC236}">
                  <a16:creationId xmlns:a16="http://schemas.microsoft.com/office/drawing/2014/main" id="{BC2C4513-0222-456C-977D-5BCB6FDB6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0" name="TextBox 6">
            <a:extLst>
              <a:ext uri="{FF2B5EF4-FFF2-40B4-BE49-F238E27FC236}">
                <a16:creationId xmlns:a16="http://schemas.microsoft.com/office/drawing/2014/main" id="{24D881BD-8BE1-474C-918A-3DB6480AB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224" y="6264380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脏话、喧嚣、吵闹、耐心</a:t>
            </a: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D53C5B13-ABF9-4032-A1C0-681CBEDC3220}"/>
              </a:ext>
            </a:extLst>
          </p:cNvPr>
          <p:cNvGrpSpPr>
            <a:grpSpLocks/>
          </p:cNvGrpSpPr>
          <p:nvPr/>
        </p:nvGrpSpPr>
        <p:grpSpPr bwMode="auto">
          <a:xfrm>
            <a:off x="6082218" y="4429824"/>
            <a:ext cx="1867338" cy="362095"/>
            <a:chOff x="84779" y="368846"/>
            <a:chExt cx="1866755" cy="361685"/>
          </a:xfrm>
        </p:grpSpPr>
        <p:sp>
          <p:nvSpPr>
            <p:cNvPr id="42" name="TextBox 105">
              <a:extLst>
                <a:ext uri="{FF2B5EF4-FFF2-40B4-BE49-F238E27FC236}">
                  <a16:creationId xmlns:a16="http://schemas.microsoft.com/office/drawing/2014/main" id="{3E90C55A-AAA5-42F8-923F-731466BD8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行为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礼让 </a:t>
              </a:r>
            </a:p>
          </p:txBody>
        </p:sp>
        <p:sp>
          <p:nvSpPr>
            <p:cNvPr id="43" name="流程图: 联系 107">
              <a:extLst>
                <a:ext uri="{FF2B5EF4-FFF2-40B4-BE49-F238E27FC236}">
                  <a16:creationId xmlns:a16="http://schemas.microsoft.com/office/drawing/2014/main" id="{EA300CBA-AC9A-4D83-9C30-E290DD88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TextBox 6">
            <a:extLst>
              <a:ext uri="{FF2B5EF4-FFF2-40B4-BE49-F238E27FC236}">
                <a16:creationId xmlns:a16="http://schemas.microsoft.com/office/drawing/2014/main" id="{8CF5320B-3831-4698-891E-54E3F706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488" y="4400860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争抢、粗野、打架</a:t>
            </a:r>
          </a:p>
        </p:txBody>
      </p:sp>
      <p:grpSp>
        <p:nvGrpSpPr>
          <p:cNvPr id="45" name="Group 54">
            <a:extLst>
              <a:ext uri="{FF2B5EF4-FFF2-40B4-BE49-F238E27FC236}">
                <a16:creationId xmlns:a16="http://schemas.microsoft.com/office/drawing/2014/main" id="{4F00B936-47C3-499D-B9FF-E4210B88F9A3}"/>
              </a:ext>
            </a:extLst>
          </p:cNvPr>
          <p:cNvGrpSpPr>
            <a:grpSpLocks/>
          </p:cNvGrpSpPr>
          <p:nvPr/>
        </p:nvGrpSpPr>
        <p:grpSpPr bwMode="auto">
          <a:xfrm>
            <a:off x="6082218" y="4869659"/>
            <a:ext cx="1867338" cy="362095"/>
            <a:chOff x="84779" y="368846"/>
            <a:chExt cx="1866755" cy="361685"/>
          </a:xfrm>
        </p:grpSpPr>
        <p:sp>
          <p:nvSpPr>
            <p:cNvPr id="46" name="TextBox 105">
              <a:extLst>
                <a:ext uri="{FF2B5EF4-FFF2-40B4-BE49-F238E27FC236}">
                  <a16:creationId xmlns:a16="http://schemas.microsoft.com/office/drawing/2014/main" id="{3D54CF6E-79AE-4034-BD48-F4B404ED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精神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饱满 </a:t>
              </a:r>
            </a:p>
          </p:txBody>
        </p:sp>
        <p:sp>
          <p:nvSpPr>
            <p:cNvPr id="47" name="流程图: 联系 107">
              <a:extLst>
                <a:ext uri="{FF2B5EF4-FFF2-40B4-BE49-F238E27FC236}">
                  <a16:creationId xmlns:a16="http://schemas.microsoft.com/office/drawing/2014/main" id="{2825C3D6-F517-4D69-B3CB-FE53D79DE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8" name="TextBox 6">
            <a:extLst>
              <a:ext uri="{FF2B5EF4-FFF2-40B4-BE49-F238E27FC236}">
                <a16:creationId xmlns:a16="http://schemas.microsoft.com/office/drawing/2014/main" id="{3472B343-E937-4123-97DC-8CEC9C98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488" y="4840695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委靡、哈欠、睡觉、闭目</a:t>
            </a:r>
          </a:p>
        </p:txBody>
      </p:sp>
      <p:grpSp>
        <p:nvGrpSpPr>
          <p:cNvPr id="49" name="Group 54">
            <a:extLst>
              <a:ext uri="{FF2B5EF4-FFF2-40B4-BE49-F238E27FC236}">
                <a16:creationId xmlns:a16="http://schemas.microsoft.com/office/drawing/2014/main" id="{DCA55789-5A1A-4294-B0E8-B8AE2A9AE04F}"/>
              </a:ext>
            </a:extLst>
          </p:cNvPr>
          <p:cNvGrpSpPr>
            <a:grpSpLocks/>
          </p:cNvGrpSpPr>
          <p:nvPr/>
        </p:nvGrpSpPr>
        <p:grpSpPr bwMode="auto">
          <a:xfrm>
            <a:off x="6082218" y="5378945"/>
            <a:ext cx="1867338" cy="362095"/>
            <a:chOff x="84779" y="368846"/>
            <a:chExt cx="1866755" cy="361685"/>
          </a:xfrm>
        </p:grpSpPr>
        <p:sp>
          <p:nvSpPr>
            <p:cNvPr id="50" name="TextBox 105">
              <a:extLst>
                <a:ext uri="{FF2B5EF4-FFF2-40B4-BE49-F238E27FC236}">
                  <a16:creationId xmlns:a16="http://schemas.microsoft.com/office/drawing/2014/main" id="{F8DF4EA7-8CB5-4AE8-93B7-29EB59D12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认真 </a:t>
              </a:r>
            </a:p>
          </p:txBody>
        </p:sp>
        <p:sp>
          <p:nvSpPr>
            <p:cNvPr id="51" name="流程图: 联系 107">
              <a:extLst>
                <a:ext uri="{FF2B5EF4-FFF2-40B4-BE49-F238E27FC236}">
                  <a16:creationId xmlns:a16="http://schemas.microsoft.com/office/drawing/2014/main" id="{090BB84A-0D07-473E-ADF5-80E622E2F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" name="TextBox 6">
            <a:extLst>
              <a:ext uri="{FF2B5EF4-FFF2-40B4-BE49-F238E27FC236}">
                <a16:creationId xmlns:a16="http://schemas.microsoft.com/office/drawing/2014/main" id="{77BCC07F-FED0-47CC-A1DA-546664A9D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488" y="5349981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马虎、草率、应付</a:t>
            </a:r>
          </a:p>
        </p:txBody>
      </p:sp>
      <p:grpSp>
        <p:nvGrpSpPr>
          <p:cNvPr id="53" name="Group 54">
            <a:extLst>
              <a:ext uri="{FF2B5EF4-FFF2-40B4-BE49-F238E27FC236}">
                <a16:creationId xmlns:a16="http://schemas.microsoft.com/office/drawing/2014/main" id="{3A9A3642-6513-450E-B2C3-CF8DD6B24564}"/>
              </a:ext>
            </a:extLst>
          </p:cNvPr>
          <p:cNvGrpSpPr>
            <a:grpSpLocks/>
          </p:cNvGrpSpPr>
          <p:nvPr/>
        </p:nvGrpSpPr>
        <p:grpSpPr bwMode="auto">
          <a:xfrm>
            <a:off x="6082218" y="5830357"/>
            <a:ext cx="1867338" cy="362095"/>
            <a:chOff x="84779" y="368846"/>
            <a:chExt cx="1866755" cy="361685"/>
          </a:xfrm>
        </p:grpSpPr>
        <p:sp>
          <p:nvSpPr>
            <p:cNvPr id="54" name="TextBox 105">
              <a:extLst>
                <a:ext uri="{FF2B5EF4-FFF2-40B4-BE49-F238E27FC236}">
                  <a16:creationId xmlns:a16="http://schemas.microsoft.com/office/drawing/2014/main" id="{BE05350C-AA12-4E7D-911A-629BB09C6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1764867" cy="36168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气氛</a:t>
              </a:r>
              <a:r>
                <a:rPr lang="en-US" altLang="zh-CN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和谐 </a:t>
              </a:r>
            </a:p>
          </p:txBody>
        </p:sp>
        <p:sp>
          <p:nvSpPr>
            <p:cNvPr id="55" name="流程图: 联系 107">
              <a:extLst>
                <a:ext uri="{FF2B5EF4-FFF2-40B4-BE49-F238E27FC236}">
                  <a16:creationId xmlns:a16="http://schemas.microsoft.com/office/drawing/2014/main" id="{33C6D76F-3256-42E7-8E97-35403230C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945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6" name="TextBox 6">
            <a:extLst>
              <a:ext uri="{FF2B5EF4-FFF2-40B4-BE49-F238E27FC236}">
                <a16:creationId xmlns:a16="http://schemas.microsoft.com/office/drawing/2014/main" id="{2366D7CF-68B4-4C34-B104-C18E435B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488" y="5801393"/>
            <a:ext cx="267664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紧张、勾心、议论、暗算</a:t>
            </a:r>
          </a:p>
        </p:txBody>
      </p:sp>
    </p:spTree>
    <p:extLst>
      <p:ext uri="{BB962C8B-B14F-4D97-AF65-F5344CB8AC3E}">
        <p14:creationId xmlns:p14="http://schemas.microsoft.com/office/powerpoint/2010/main" val="34152977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4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9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4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9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 autoUpdateAnimBg="0"/>
      <p:bldP spid="5" grpId="0"/>
      <p:bldP spid="9" grpId="0"/>
      <p:bldP spid="13" grpId="0"/>
      <p:bldP spid="17" grpId="0"/>
      <p:bldP spid="24" grpId="0"/>
      <p:bldP spid="28" grpId="0"/>
      <p:bldP spid="32" grpId="0"/>
      <p:bldP spid="36" grpId="0"/>
      <p:bldP spid="40" grpId="0"/>
      <p:bldP spid="44" grpId="0"/>
      <p:bldP spid="48" grpId="0"/>
      <p:bldP spid="52" grpId="0"/>
      <p:bldP spid="5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A71110F-9CA7-43B6-9AFC-9300F6C47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0563">
            <a:off x="810436" y="1259469"/>
            <a:ext cx="5392201" cy="288635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3D4B0CA-F38E-4CC6-B558-F82B14F05B08}"/>
              </a:ext>
            </a:extLst>
          </p:cNvPr>
          <p:cNvSpPr txBox="1">
            <a:spLocks noChangeArrowheads="1"/>
          </p:cNvSpPr>
          <p:nvPr/>
        </p:nvSpPr>
        <p:spPr>
          <a:xfrm>
            <a:off x="4427449" y="249520"/>
            <a:ext cx="3337102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A9B8F6F3-BEF8-4D31-898F-F71A936DAA4B}"/>
              </a:ext>
            </a:extLst>
          </p:cNvPr>
          <p:cNvSpPr>
            <a:spLocks/>
          </p:cNvSpPr>
          <p:nvPr/>
        </p:nvSpPr>
        <p:spPr bwMode="auto">
          <a:xfrm>
            <a:off x="10556812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0B930DAB-9927-4E89-989C-E1A7E98AF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7002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素  养</a:t>
            </a:r>
          </a:p>
        </p:txBody>
      </p:sp>
      <p:sp>
        <p:nvSpPr>
          <p:cNvPr id="14" name="Rectangle 6">
            <a:hlinkClick r:id="rId3"/>
            <a:extLst>
              <a:ext uri="{FF2B5EF4-FFF2-40B4-BE49-F238E27FC236}">
                <a16:creationId xmlns:a16="http://schemas.microsoft.com/office/drawing/2014/main" id="{E4F0D381-963F-4928-94BE-59E06E251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32" y="3485009"/>
            <a:ext cx="4238580" cy="691970"/>
          </a:xfrm>
          <a:prstGeom prst="rect">
            <a:avLst/>
          </a:prstGeom>
          <a:solidFill>
            <a:srgbClr val="E73215"/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2665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素养的推行要点</a:t>
            </a:r>
            <a:endParaRPr kumimoji="0" lang="zh-CN" altLang="en-US" sz="266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7">
            <a:hlinkClick r:id="rId3"/>
            <a:extLst>
              <a:ext uri="{FF2B5EF4-FFF2-40B4-BE49-F238E27FC236}">
                <a16:creationId xmlns:a16="http://schemas.microsoft.com/office/drawing/2014/main" id="{DBBEDA24-EDB9-4F71-AC11-4B04E7159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32" y="4176977"/>
            <a:ext cx="5558826" cy="2235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56811DCA-0540-41BF-B76B-8EB41CE2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55" y="4248075"/>
            <a:ext cx="4829538" cy="212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制定服装、标识牌、工作帽等识别标准；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制定公司有关规则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规定并贯彻实施；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制定礼仪守则；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教育训练；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推动各种激励活动；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遵守规章制度；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7.  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推行打招呼，礼貌活动。</a:t>
            </a:r>
          </a:p>
        </p:txBody>
      </p:sp>
      <p:sp>
        <p:nvSpPr>
          <p:cNvPr id="20" name="Rectangle 6">
            <a:hlinkClick r:id="rId3"/>
            <a:extLst>
              <a:ext uri="{FF2B5EF4-FFF2-40B4-BE49-F238E27FC236}">
                <a16:creationId xmlns:a16="http://schemas.microsoft.com/office/drawing/2014/main" id="{218285B9-1A73-46AD-8CAC-36FA197E4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057" y="1196531"/>
            <a:ext cx="4238580" cy="6919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2665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素养的检查点</a:t>
            </a:r>
            <a:endParaRPr kumimoji="0" lang="zh-CN" altLang="en-US" sz="266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7">
            <a:hlinkClick r:id="rId3"/>
            <a:extLst>
              <a:ext uri="{FF2B5EF4-FFF2-40B4-BE49-F238E27FC236}">
                <a16:creationId xmlns:a16="http://schemas.microsoft.com/office/drawing/2014/main" id="{6657E433-B575-4C77-A0F7-F8F8A5689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057" y="1888499"/>
            <a:ext cx="5558826" cy="2235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5686D200-F025-49DC-914C-B11F7D8CC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680" y="2017471"/>
            <a:ext cx="4829538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是否遵守公司着装规定？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是否遵守公司的规则、规定？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是否遵守了公司的礼仪？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是否作到事事有人管，人人都管事？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是否作到企业是我家，我是家主人？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1AD4779-D2DD-4B99-8357-F128DC51F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312" y="4336115"/>
            <a:ext cx="4885905" cy="25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424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  <p:bldP spid="20" grpId="0" animBg="1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AB6D752C-469F-4E68-8EF0-FE2EE0DA1822}"/>
              </a:ext>
            </a:extLst>
          </p:cNvPr>
          <p:cNvSpPr/>
          <p:nvPr/>
        </p:nvSpPr>
        <p:spPr>
          <a:xfrm>
            <a:off x="497711" y="6560270"/>
            <a:ext cx="9861631" cy="951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382230D-4FE7-4127-BD38-7A335EE8C5FD}"/>
              </a:ext>
            </a:extLst>
          </p:cNvPr>
          <p:cNvSpPr txBox="1">
            <a:spLocks noChangeArrowheads="1"/>
          </p:cNvSpPr>
          <p:nvPr/>
        </p:nvSpPr>
        <p:spPr>
          <a:xfrm>
            <a:off x="4507537" y="249520"/>
            <a:ext cx="3176927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982BA64A-B1E2-4DAE-B50E-57BCE5AF339B}"/>
              </a:ext>
            </a:extLst>
          </p:cNvPr>
          <p:cNvSpPr>
            <a:spLocks/>
          </p:cNvSpPr>
          <p:nvPr/>
        </p:nvSpPr>
        <p:spPr bwMode="auto">
          <a:xfrm>
            <a:off x="10446188" y="25643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649CDA64-C6F7-41EB-8F8E-F414D8F35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6378" y="24417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安  全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BC73AE-278B-4E41-89F3-9B29318CC3C9}"/>
              </a:ext>
            </a:extLst>
          </p:cNvPr>
          <p:cNvGrpSpPr/>
          <p:nvPr/>
        </p:nvGrpSpPr>
        <p:grpSpPr>
          <a:xfrm>
            <a:off x="5063280" y="1101118"/>
            <a:ext cx="2357379" cy="409165"/>
            <a:chOff x="2083443" y="2083442"/>
            <a:chExt cx="2623596" cy="461638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12A5EE17-AF61-4309-8650-154F1DB2AE44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8" name="文本占位符 13">
              <a:extLst>
                <a:ext uri="{FF2B5EF4-FFF2-40B4-BE49-F238E27FC236}">
                  <a16:creationId xmlns:a16="http://schemas.microsoft.com/office/drawing/2014/main" id="{BEF257EB-C9EA-48E2-B0C8-954A59C37EBF}"/>
                </a:ext>
              </a:extLst>
            </p:cNvPr>
            <p:cNvSpPr txBox="1"/>
            <p:nvPr/>
          </p:nvSpPr>
          <p:spPr>
            <a:xfrm>
              <a:off x="2717270" y="2099152"/>
              <a:ext cx="1640294" cy="4143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安全的定义</a:t>
              </a:r>
            </a:p>
          </p:txBody>
        </p:sp>
      </p:grpSp>
      <p:sp>
        <p:nvSpPr>
          <p:cNvPr id="9" name="TextBox 6">
            <a:extLst>
              <a:ext uri="{FF2B5EF4-FFF2-40B4-BE49-F238E27FC236}">
                <a16:creationId xmlns:a16="http://schemas.microsoft.com/office/drawing/2014/main" id="{6FB2F50A-57FB-4F5B-A5DC-908DE3F53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403" y="1555977"/>
            <a:ext cx="3035462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消除隐患，预防事故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65BF8D7-27A3-4FD0-9BA6-3AF590EA74F2}"/>
              </a:ext>
            </a:extLst>
          </p:cNvPr>
          <p:cNvGrpSpPr/>
          <p:nvPr/>
        </p:nvGrpSpPr>
        <p:grpSpPr>
          <a:xfrm>
            <a:off x="5063280" y="2258621"/>
            <a:ext cx="2461551" cy="425916"/>
            <a:chOff x="2083443" y="2073033"/>
            <a:chExt cx="2739532" cy="480537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BAF1608-F8FC-467F-844C-52A7B1CDF7B2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2" name="文本占位符 13">
              <a:extLst>
                <a:ext uri="{FF2B5EF4-FFF2-40B4-BE49-F238E27FC236}">
                  <a16:creationId xmlns:a16="http://schemas.microsoft.com/office/drawing/2014/main" id="{5C41F05E-3762-4AF9-BA7E-934D8159AB27}"/>
                </a:ext>
              </a:extLst>
            </p:cNvPr>
            <p:cNvSpPr txBox="1"/>
            <p:nvPr/>
          </p:nvSpPr>
          <p:spPr>
            <a:xfrm>
              <a:off x="2652861" y="2073033"/>
              <a:ext cx="2170114" cy="480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安全的分类</a:t>
              </a:r>
            </a:p>
          </p:txBody>
        </p:sp>
      </p:grpSp>
      <p:sp>
        <p:nvSpPr>
          <p:cNvPr id="13" name="TextBox 6">
            <a:extLst>
              <a:ext uri="{FF2B5EF4-FFF2-40B4-BE49-F238E27FC236}">
                <a16:creationId xmlns:a16="http://schemas.microsoft.com/office/drawing/2014/main" id="{EFD11DAC-E382-4CDF-9FAD-591ECF25E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149" y="2769004"/>
            <a:ext cx="3729943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人身安全；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产品安全；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设备安全；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机密安全。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57876D9-C2E7-46A8-B45B-939FC2595515}"/>
              </a:ext>
            </a:extLst>
          </p:cNvPr>
          <p:cNvGrpSpPr/>
          <p:nvPr/>
        </p:nvGrpSpPr>
        <p:grpSpPr>
          <a:xfrm>
            <a:off x="5063280" y="4098920"/>
            <a:ext cx="2357379" cy="425916"/>
            <a:chOff x="2083443" y="2073033"/>
            <a:chExt cx="2623596" cy="48053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678DAB8D-D095-49AE-B697-9AC93D5FE195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16" name="文本占位符 13">
              <a:extLst>
                <a:ext uri="{FF2B5EF4-FFF2-40B4-BE49-F238E27FC236}">
                  <a16:creationId xmlns:a16="http://schemas.microsoft.com/office/drawing/2014/main" id="{C8EE0FD3-A1DF-4CDA-8ABC-32E02ED3F7F7}"/>
                </a:ext>
              </a:extLst>
            </p:cNvPr>
            <p:cNvSpPr txBox="1"/>
            <p:nvPr/>
          </p:nvSpPr>
          <p:spPr>
            <a:xfrm>
              <a:off x="2472515" y="2073033"/>
              <a:ext cx="2170114" cy="480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安全管理的作用</a:t>
              </a:r>
            </a:p>
          </p:txBody>
        </p:sp>
      </p:grpSp>
      <p:sp>
        <p:nvSpPr>
          <p:cNvPr id="17" name="TextBox 6">
            <a:extLst>
              <a:ext uri="{FF2B5EF4-FFF2-40B4-BE49-F238E27FC236}">
                <a16:creationId xmlns:a16="http://schemas.microsoft.com/office/drawing/2014/main" id="{2EBA0501-3D1C-46D6-A0D5-647F66DE7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468" y="4609303"/>
            <a:ext cx="4844778" cy="18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员工工作安心，提高生产热情；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生产顺利通畅，提高生产效率；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避免经济损失，降低产品成本；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责任到位，提高责任心；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制度保障，临危不乱；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顾客放心，赢得顾客满意；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87E742C-AB4E-43B7-B6D3-346B5BA102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6865" y="3336052"/>
            <a:ext cx="3521948" cy="352194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A5922DE-3E66-4AC4-B955-E24AA78B3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003" y="876208"/>
            <a:ext cx="2206578" cy="1782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6F97754-A4AC-4EEC-933B-91697784AF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003" y="2695290"/>
            <a:ext cx="2206577" cy="1782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89E268D-B7E5-4C63-9FAC-C176D1729B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003" y="4642341"/>
            <a:ext cx="2206577" cy="1782501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86731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4" grpId="0" bldLvl="0" animBg="1" autoUpdateAnimBg="0"/>
      <p:bldP spid="5" grpId="0"/>
      <p:bldP spid="9" grpId="0"/>
      <p:bldP spid="13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F8A01-7457-4663-B391-B9E1221DA917}"/>
              </a:ext>
            </a:extLst>
          </p:cNvPr>
          <p:cNvSpPr txBox="1">
            <a:spLocks noChangeArrowheads="1"/>
          </p:cNvSpPr>
          <p:nvPr/>
        </p:nvSpPr>
        <p:spPr>
          <a:xfrm>
            <a:off x="4473631" y="249520"/>
            <a:ext cx="324473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E131DABF-0880-4ACE-A84E-06CD4C2B577A}"/>
              </a:ext>
            </a:extLst>
          </p:cNvPr>
          <p:cNvSpPr>
            <a:spLocks/>
          </p:cNvSpPr>
          <p:nvPr/>
        </p:nvSpPr>
        <p:spPr bwMode="auto">
          <a:xfrm>
            <a:off x="10399785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29B82CCE-5305-4E22-BC92-F6B819CA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9975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安  全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2F043E7-2AEC-4256-95A5-5BA4FB59FAE9}"/>
              </a:ext>
            </a:extLst>
          </p:cNvPr>
          <p:cNvGrpSpPr/>
          <p:nvPr/>
        </p:nvGrpSpPr>
        <p:grpSpPr>
          <a:xfrm>
            <a:off x="971374" y="1234908"/>
            <a:ext cx="6317847" cy="435126"/>
            <a:chOff x="729205" y="5514263"/>
            <a:chExt cx="6565111" cy="43512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DA4355E-10E8-4254-88BF-47F1F49AA790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文本占位符 13">
              <a:extLst>
                <a:ext uri="{FF2B5EF4-FFF2-40B4-BE49-F238E27FC236}">
                  <a16:creationId xmlns:a16="http://schemas.microsoft.com/office/drawing/2014/main" id="{4F8B5428-7072-41D2-B230-4F8726C0956A}"/>
                </a:ext>
              </a:extLst>
            </p:cNvPr>
            <p:cNvSpPr txBox="1"/>
            <p:nvPr/>
          </p:nvSpPr>
          <p:spPr>
            <a:xfrm>
              <a:off x="2532170" y="5514263"/>
              <a:ext cx="3646512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事故隐患举例</a:t>
              </a:r>
              <a:r>
                <a:rPr lang="en-US" altLang="zh-CN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火灾事故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2B2A09E-AD08-4CEF-B9AB-28E0A131EEA7}"/>
              </a:ext>
            </a:extLst>
          </p:cNvPr>
          <p:cNvGrpSpPr/>
          <p:nvPr/>
        </p:nvGrpSpPr>
        <p:grpSpPr>
          <a:xfrm>
            <a:off x="958847" y="1809260"/>
            <a:ext cx="478441" cy="478442"/>
            <a:chOff x="2903394" y="3937651"/>
            <a:chExt cx="478441" cy="478442"/>
          </a:xfrm>
        </p:grpSpPr>
        <p:sp>
          <p:nvSpPr>
            <p:cNvPr id="10" name="Shape 1630">
              <a:extLst>
                <a:ext uri="{FF2B5EF4-FFF2-40B4-BE49-F238E27FC236}">
                  <a16:creationId xmlns:a16="http://schemas.microsoft.com/office/drawing/2014/main" id="{CA989D6B-7D25-4A50-B0FC-F6E8C1BA0444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EC69F275-554E-4948-A2E2-00AF20B0C5F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DDCD31C0-22A0-4C37-A13A-48257017A7EB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1894969"/>
            <a:ext cx="2706751" cy="327369"/>
            <a:chOff x="0" y="368846"/>
            <a:chExt cx="2705906" cy="326998"/>
          </a:xfrm>
        </p:grpSpPr>
        <p:sp>
          <p:nvSpPr>
            <p:cNvPr id="13" name="TextBox 105">
              <a:extLst>
                <a:ext uri="{FF2B5EF4-FFF2-40B4-BE49-F238E27FC236}">
                  <a16:creationId xmlns:a16="http://schemas.microsoft.com/office/drawing/2014/main" id="{DB8CBAE0-B9B9-4C3C-AA79-35AC03AF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乱扔烟头</a:t>
              </a:r>
            </a:p>
          </p:txBody>
        </p:sp>
        <p:sp>
          <p:nvSpPr>
            <p:cNvPr id="14" name="流程图: 联系 107">
              <a:extLst>
                <a:ext uri="{FF2B5EF4-FFF2-40B4-BE49-F238E27FC236}">
                  <a16:creationId xmlns:a16="http://schemas.microsoft.com/office/drawing/2014/main" id="{D2162E30-48FB-4BF2-A213-40129CC9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4DE3FC8-9D5A-4C78-B616-04D889831570}"/>
              </a:ext>
            </a:extLst>
          </p:cNvPr>
          <p:cNvGrpSpPr/>
          <p:nvPr/>
        </p:nvGrpSpPr>
        <p:grpSpPr>
          <a:xfrm>
            <a:off x="958847" y="2384135"/>
            <a:ext cx="478441" cy="478442"/>
            <a:chOff x="2903394" y="3937651"/>
            <a:chExt cx="478441" cy="478442"/>
          </a:xfrm>
        </p:grpSpPr>
        <p:sp>
          <p:nvSpPr>
            <p:cNvPr id="16" name="Shape 1630">
              <a:extLst>
                <a:ext uri="{FF2B5EF4-FFF2-40B4-BE49-F238E27FC236}">
                  <a16:creationId xmlns:a16="http://schemas.microsoft.com/office/drawing/2014/main" id="{380C36E0-9D6C-4342-A216-B3A7E4998FD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037C508C-4A7D-4A86-A30E-5FB64CD10EE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54">
            <a:extLst>
              <a:ext uri="{FF2B5EF4-FFF2-40B4-BE49-F238E27FC236}">
                <a16:creationId xmlns:a16="http://schemas.microsoft.com/office/drawing/2014/main" id="{F6EDE8C8-70A7-492A-9A05-9890BAD653C9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2469846"/>
            <a:ext cx="2718327" cy="308077"/>
            <a:chOff x="0" y="368846"/>
            <a:chExt cx="2717479" cy="307727"/>
          </a:xfrm>
        </p:grpSpPr>
        <p:sp>
          <p:nvSpPr>
            <p:cNvPr id="19" name="TextBox 105">
              <a:extLst>
                <a:ext uri="{FF2B5EF4-FFF2-40B4-BE49-F238E27FC236}">
                  <a16:creationId xmlns:a16="http://schemas.microsoft.com/office/drawing/2014/main" id="{21DE7D1F-D394-4C46-AFC3-52DECB97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电焊无安保</a:t>
              </a:r>
            </a:p>
          </p:txBody>
        </p:sp>
        <p:sp>
          <p:nvSpPr>
            <p:cNvPr id="20" name="流程图: 联系 107">
              <a:extLst>
                <a:ext uri="{FF2B5EF4-FFF2-40B4-BE49-F238E27FC236}">
                  <a16:creationId xmlns:a16="http://schemas.microsoft.com/office/drawing/2014/main" id="{D4EEBDA9-815C-40FC-B52E-EFFD9687A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311D45-2362-42D7-9E91-5C2D7576EEB0}"/>
              </a:ext>
            </a:extLst>
          </p:cNvPr>
          <p:cNvGrpSpPr/>
          <p:nvPr/>
        </p:nvGrpSpPr>
        <p:grpSpPr>
          <a:xfrm>
            <a:off x="958847" y="2962869"/>
            <a:ext cx="478441" cy="478442"/>
            <a:chOff x="2903394" y="3937651"/>
            <a:chExt cx="478441" cy="478442"/>
          </a:xfrm>
        </p:grpSpPr>
        <p:sp>
          <p:nvSpPr>
            <p:cNvPr id="22" name="Shape 1630">
              <a:extLst>
                <a:ext uri="{FF2B5EF4-FFF2-40B4-BE49-F238E27FC236}">
                  <a16:creationId xmlns:a16="http://schemas.microsoft.com/office/drawing/2014/main" id="{423CCC95-95DC-4A97-8A6D-D371D11ED812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4747FA1B-F94E-4831-B9DF-D6EB3B1D76A3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54">
            <a:extLst>
              <a:ext uri="{FF2B5EF4-FFF2-40B4-BE49-F238E27FC236}">
                <a16:creationId xmlns:a16="http://schemas.microsoft.com/office/drawing/2014/main" id="{EF7410CD-2FF2-450C-9DE1-9095AD45B665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3048578"/>
            <a:ext cx="2729901" cy="354377"/>
            <a:chOff x="0" y="368845"/>
            <a:chExt cx="2729049" cy="353975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14DA775D-E7B7-4DBD-B8EE-AF5E9C2F0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电线老化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乱接临时线</a:t>
              </a:r>
            </a:p>
          </p:txBody>
        </p:sp>
        <p:sp>
          <p:nvSpPr>
            <p:cNvPr id="26" name="流程图: 联系 107">
              <a:extLst>
                <a:ext uri="{FF2B5EF4-FFF2-40B4-BE49-F238E27FC236}">
                  <a16:creationId xmlns:a16="http://schemas.microsoft.com/office/drawing/2014/main" id="{B40D2A85-C60E-46EE-A7FD-C0AF33E56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408FE08-66C4-4D55-901F-5E95423522F2}"/>
              </a:ext>
            </a:extLst>
          </p:cNvPr>
          <p:cNvGrpSpPr/>
          <p:nvPr/>
        </p:nvGrpSpPr>
        <p:grpSpPr>
          <a:xfrm>
            <a:off x="4651171" y="1809260"/>
            <a:ext cx="478441" cy="478442"/>
            <a:chOff x="2903394" y="3937651"/>
            <a:chExt cx="478441" cy="478442"/>
          </a:xfrm>
        </p:grpSpPr>
        <p:sp>
          <p:nvSpPr>
            <p:cNvPr id="28" name="Shape 1630">
              <a:extLst>
                <a:ext uri="{FF2B5EF4-FFF2-40B4-BE49-F238E27FC236}">
                  <a16:creationId xmlns:a16="http://schemas.microsoft.com/office/drawing/2014/main" id="{5A1AADF1-C05E-4097-B923-C226F7C0CE2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 Placeholder 4">
              <a:extLst>
                <a:ext uri="{FF2B5EF4-FFF2-40B4-BE49-F238E27FC236}">
                  <a16:creationId xmlns:a16="http://schemas.microsoft.com/office/drawing/2014/main" id="{FB0CA293-0374-4735-913C-F501AD500B0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EE20D24F-6699-4268-8276-DD133C573C06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1894969"/>
            <a:ext cx="2706751" cy="327369"/>
            <a:chOff x="0" y="368846"/>
            <a:chExt cx="2705906" cy="326998"/>
          </a:xfrm>
        </p:grpSpPr>
        <p:sp>
          <p:nvSpPr>
            <p:cNvPr id="31" name="TextBox 105">
              <a:extLst>
                <a:ext uri="{FF2B5EF4-FFF2-40B4-BE49-F238E27FC236}">
                  <a16:creationId xmlns:a16="http://schemas.microsoft.com/office/drawing/2014/main" id="{09B5423B-7C22-4146-BD4C-FA5595761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瓦斯泄露</a:t>
              </a:r>
            </a:p>
          </p:txBody>
        </p:sp>
        <p:sp>
          <p:nvSpPr>
            <p:cNvPr id="32" name="流程图: 联系 107">
              <a:extLst>
                <a:ext uri="{FF2B5EF4-FFF2-40B4-BE49-F238E27FC236}">
                  <a16:creationId xmlns:a16="http://schemas.microsoft.com/office/drawing/2014/main" id="{DF3B3586-2842-4F2D-A969-21984D4FA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D47F7E7-9897-4205-ACE4-10FA74F4C552}"/>
              </a:ext>
            </a:extLst>
          </p:cNvPr>
          <p:cNvGrpSpPr/>
          <p:nvPr/>
        </p:nvGrpSpPr>
        <p:grpSpPr>
          <a:xfrm>
            <a:off x="4651171" y="2384135"/>
            <a:ext cx="478441" cy="478442"/>
            <a:chOff x="2903394" y="3937651"/>
            <a:chExt cx="478441" cy="478442"/>
          </a:xfrm>
        </p:grpSpPr>
        <p:sp>
          <p:nvSpPr>
            <p:cNvPr id="34" name="Shape 1630">
              <a:extLst>
                <a:ext uri="{FF2B5EF4-FFF2-40B4-BE49-F238E27FC236}">
                  <a16:creationId xmlns:a16="http://schemas.microsoft.com/office/drawing/2014/main" id="{43322DF1-43B9-451A-8166-BB20F9FDC0F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 Placeholder 4">
              <a:extLst>
                <a:ext uri="{FF2B5EF4-FFF2-40B4-BE49-F238E27FC236}">
                  <a16:creationId xmlns:a16="http://schemas.microsoft.com/office/drawing/2014/main" id="{08265259-23E6-4301-8BD9-79C380FE572A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54">
            <a:extLst>
              <a:ext uri="{FF2B5EF4-FFF2-40B4-BE49-F238E27FC236}">
                <a16:creationId xmlns:a16="http://schemas.microsoft.com/office/drawing/2014/main" id="{EF9224D5-E690-4251-BF16-55767C6A213A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2469846"/>
            <a:ext cx="2718327" cy="308077"/>
            <a:chOff x="0" y="368846"/>
            <a:chExt cx="2717479" cy="307727"/>
          </a:xfrm>
        </p:grpSpPr>
        <p:sp>
          <p:nvSpPr>
            <p:cNvPr id="37" name="TextBox 105">
              <a:extLst>
                <a:ext uri="{FF2B5EF4-FFF2-40B4-BE49-F238E27FC236}">
                  <a16:creationId xmlns:a16="http://schemas.microsoft.com/office/drawing/2014/main" id="{C2EC0844-1841-4A76-9E29-2C0CA79DA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电器设备长期通电</a:t>
              </a:r>
            </a:p>
          </p:txBody>
        </p:sp>
        <p:sp>
          <p:nvSpPr>
            <p:cNvPr id="38" name="流程图: 联系 107">
              <a:extLst>
                <a:ext uri="{FF2B5EF4-FFF2-40B4-BE49-F238E27FC236}">
                  <a16:creationId xmlns:a16="http://schemas.microsoft.com/office/drawing/2014/main" id="{6163C2CD-69BD-47B0-950C-AF14AE12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C94BDC4-666E-4382-8519-6EDC612E0B23}"/>
              </a:ext>
            </a:extLst>
          </p:cNvPr>
          <p:cNvGrpSpPr/>
          <p:nvPr/>
        </p:nvGrpSpPr>
        <p:grpSpPr>
          <a:xfrm>
            <a:off x="4651171" y="2962869"/>
            <a:ext cx="478441" cy="478442"/>
            <a:chOff x="2903394" y="3937651"/>
            <a:chExt cx="478441" cy="478442"/>
          </a:xfrm>
        </p:grpSpPr>
        <p:sp>
          <p:nvSpPr>
            <p:cNvPr id="40" name="Shape 1630">
              <a:extLst>
                <a:ext uri="{FF2B5EF4-FFF2-40B4-BE49-F238E27FC236}">
                  <a16:creationId xmlns:a16="http://schemas.microsoft.com/office/drawing/2014/main" id="{6B955FB7-EFA8-4780-91A4-C5D3912ACDB5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854CADA5-2CA9-4A4C-B8B7-783342AE1310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Group 54">
            <a:extLst>
              <a:ext uri="{FF2B5EF4-FFF2-40B4-BE49-F238E27FC236}">
                <a16:creationId xmlns:a16="http://schemas.microsoft.com/office/drawing/2014/main" id="{1259F38D-260A-4300-AEA6-6F5F619CE796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3048578"/>
            <a:ext cx="2729901" cy="354377"/>
            <a:chOff x="0" y="368845"/>
            <a:chExt cx="2729049" cy="353975"/>
          </a:xfrm>
        </p:grpSpPr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8EF2FE2B-90D6-4E9E-A073-0BB6D9792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电烙铁等不当使用</a:t>
              </a:r>
            </a:p>
          </p:txBody>
        </p:sp>
        <p:sp>
          <p:nvSpPr>
            <p:cNvPr id="44" name="流程图: 联系 107">
              <a:extLst>
                <a:ext uri="{FF2B5EF4-FFF2-40B4-BE49-F238E27FC236}">
                  <a16:creationId xmlns:a16="http://schemas.microsoft.com/office/drawing/2014/main" id="{761F489D-4C7F-452B-834A-84ED8E6E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0D75815-6EA3-4400-9F32-915B6F9E82BA}"/>
              </a:ext>
            </a:extLst>
          </p:cNvPr>
          <p:cNvGrpSpPr/>
          <p:nvPr/>
        </p:nvGrpSpPr>
        <p:grpSpPr>
          <a:xfrm>
            <a:off x="8268577" y="1809260"/>
            <a:ext cx="478441" cy="478442"/>
            <a:chOff x="2903394" y="3937651"/>
            <a:chExt cx="478441" cy="478442"/>
          </a:xfrm>
        </p:grpSpPr>
        <p:sp>
          <p:nvSpPr>
            <p:cNvPr id="46" name="Shape 1630">
              <a:extLst>
                <a:ext uri="{FF2B5EF4-FFF2-40B4-BE49-F238E27FC236}">
                  <a16:creationId xmlns:a16="http://schemas.microsoft.com/office/drawing/2014/main" id="{0A16ACB4-5B35-4F46-ADB7-AFA1185320C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Text Placeholder 4">
              <a:extLst>
                <a:ext uri="{FF2B5EF4-FFF2-40B4-BE49-F238E27FC236}">
                  <a16:creationId xmlns:a16="http://schemas.microsoft.com/office/drawing/2014/main" id="{08A9285D-F41D-47F6-9645-F53EB36EBA51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Group 54">
            <a:extLst>
              <a:ext uri="{FF2B5EF4-FFF2-40B4-BE49-F238E27FC236}">
                <a16:creationId xmlns:a16="http://schemas.microsoft.com/office/drawing/2014/main" id="{37890D84-4BFD-4A6F-9315-0429873A1CD5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1894969"/>
            <a:ext cx="2706751" cy="327369"/>
            <a:chOff x="0" y="368846"/>
            <a:chExt cx="2705906" cy="326998"/>
          </a:xfrm>
        </p:grpSpPr>
        <p:sp>
          <p:nvSpPr>
            <p:cNvPr id="49" name="TextBox 105">
              <a:extLst>
                <a:ext uri="{FF2B5EF4-FFF2-40B4-BE49-F238E27FC236}">
                  <a16:creationId xmlns:a16="http://schemas.microsoft.com/office/drawing/2014/main" id="{DAC8D079-1BB8-4725-9B52-FB377231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易燃品保管不当</a:t>
              </a:r>
            </a:p>
          </p:txBody>
        </p:sp>
        <p:sp>
          <p:nvSpPr>
            <p:cNvPr id="50" name="流程图: 联系 107">
              <a:extLst>
                <a:ext uri="{FF2B5EF4-FFF2-40B4-BE49-F238E27FC236}">
                  <a16:creationId xmlns:a16="http://schemas.microsoft.com/office/drawing/2014/main" id="{7E381386-6D31-443D-AB88-C6978004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4828F57-4186-4366-A6D0-CCB69EBEA2BD}"/>
              </a:ext>
            </a:extLst>
          </p:cNvPr>
          <p:cNvGrpSpPr/>
          <p:nvPr/>
        </p:nvGrpSpPr>
        <p:grpSpPr>
          <a:xfrm>
            <a:off x="8268577" y="2384135"/>
            <a:ext cx="478441" cy="478442"/>
            <a:chOff x="2903394" y="3937651"/>
            <a:chExt cx="478441" cy="478442"/>
          </a:xfrm>
        </p:grpSpPr>
        <p:sp>
          <p:nvSpPr>
            <p:cNvPr id="52" name="Shape 1630">
              <a:extLst>
                <a:ext uri="{FF2B5EF4-FFF2-40B4-BE49-F238E27FC236}">
                  <a16:creationId xmlns:a16="http://schemas.microsoft.com/office/drawing/2014/main" id="{BC310B23-E15F-4AB0-A839-D30A582B63D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 Placeholder 4">
              <a:extLst>
                <a:ext uri="{FF2B5EF4-FFF2-40B4-BE49-F238E27FC236}">
                  <a16:creationId xmlns:a16="http://schemas.microsoft.com/office/drawing/2014/main" id="{E7A00F79-BEF4-4DB1-B84E-10CF269A132A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EE66EB85-7E4D-4B4E-99B3-694C9BFCC5DA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2469846"/>
            <a:ext cx="2718327" cy="308077"/>
            <a:chOff x="0" y="368846"/>
            <a:chExt cx="2717479" cy="307727"/>
          </a:xfrm>
        </p:grpSpPr>
        <p:sp>
          <p:nvSpPr>
            <p:cNvPr id="55" name="TextBox 105">
              <a:extLst>
                <a:ext uri="{FF2B5EF4-FFF2-40B4-BE49-F238E27FC236}">
                  <a16:creationId xmlns:a16="http://schemas.microsoft.com/office/drawing/2014/main" id="{6C34D720-EBBE-4335-AB9C-04D61985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避雷设施失效</a:t>
              </a:r>
            </a:p>
          </p:txBody>
        </p:sp>
        <p:sp>
          <p:nvSpPr>
            <p:cNvPr id="56" name="流程图: 联系 107">
              <a:extLst>
                <a:ext uri="{FF2B5EF4-FFF2-40B4-BE49-F238E27FC236}">
                  <a16:creationId xmlns:a16="http://schemas.microsoft.com/office/drawing/2014/main" id="{C00EFD61-CC3A-4D0D-A05A-EDC28448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B27E71C-68B6-4CEA-9A87-7E992A090C18}"/>
              </a:ext>
            </a:extLst>
          </p:cNvPr>
          <p:cNvGrpSpPr/>
          <p:nvPr/>
        </p:nvGrpSpPr>
        <p:grpSpPr>
          <a:xfrm>
            <a:off x="8268577" y="2962869"/>
            <a:ext cx="478441" cy="478442"/>
            <a:chOff x="2903394" y="3937651"/>
            <a:chExt cx="478441" cy="478442"/>
          </a:xfrm>
        </p:grpSpPr>
        <p:sp>
          <p:nvSpPr>
            <p:cNvPr id="58" name="Shape 1630">
              <a:extLst>
                <a:ext uri="{FF2B5EF4-FFF2-40B4-BE49-F238E27FC236}">
                  <a16:creationId xmlns:a16="http://schemas.microsoft.com/office/drawing/2014/main" id="{EDFE4C5D-8AF0-47C0-9038-A663E6ACC56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Text Placeholder 4">
              <a:extLst>
                <a:ext uri="{FF2B5EF4-FFF2-40B4-BE49-F238E27FC236}">
                  <a16:creationId xmlns:a16="http://schemas.microsoft.com/office/drawing/2014/main" id="{11D17246-66F0-4136-81DC-6BED5BD7EC53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21F23758-406E-4A58-A204-CCBEFF3DC8B0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3048578"/>
            <a:ext cx="2729901" cy="354377"/>
            <a:chOff x="0" y="368845"/>
            <a:chExt cx="2729049" cy="353975"/>
          </a:xfrm>
        </p:grpSpPr>
        <p:sp>
          <p:nvSpPr>
            <p:cNvPr id="61" name="TextBox 105">
              <a:extLst>
                <a:ext uri="{FF2B5EF4-FFF2-40B4-BE49-F238E27FC236}">
                  <a16:creationId xmlns:a16="http://schemas.microsoft.com/office/drawing/2014/main" id="{AD84E42D-D436-4E9C-AECF-D9D4F22D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消防设备无效</a:t>
              </a:r>
            </a:p>
          </p:txBody>
        </p:sp>
        <p:sp>
          <p:nvSpPr>
            <p:cNvPr id="62" name="流程图: 联系 107">
              <a:extLst>
                <a:ext uri="{FF2B5EF4-FFF2-40B4-BE49-F238E27FC236}">
                  <a16:creationId xmlns:a16="http://schemas.microsoft.com/office/drawing/2014/main" id="{09F15949-A724-4FDA-8F41-B776D97A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flowChartConnector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E0DDE9F-6905-4EAF-A976-7B1E9F68F434}"/>
              </a:ext>
            </a:extLst>
          </p:cNvPr>
          <p:cNvGrpSpPr/>
          <p:nvPr/>
        </p:nvGrpSpPr>
        <p:grpSpPr>
          <a:xfrm>
            <a:off x="4785283" y="3753216"/>
            <a:ext cx="4538794" cy="435126"/>
            <a:chOff x="487215" y="5718759"/>
            <a:chExt cx="6565111" cy="435126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B81EF26B-35BB-4763-BF40-9862B977A388}"/>
                </a:ext>
              </a:extLst>
            </p:cNvPr>
            <p:cNvSpPr/>
            <p:nvPr/>
          </p:nvSpPr>
          <p:spPr>
            <a:xfrm>
              <a:off x="487215" y="5748640"/>
              <a:ext cx="6565111" cy="38987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文本占位符 13">
              <a:extLst>
                <a:ext uri="{FF2B5EF4-FFF2-40B4-BE49-F238E27FC236}">
                  <a16:creationId xmlns:a16="http://schemas.microsoft.com/office/drawing/2014/main" id="{D578F554-A3AC-4EFC-897C-24F3084F5463}"/>
                </a:ext>
              </a:extLst>
            </p:cNvPr>
            <p:cNvSpPr txBox="1"/>
            <p:nvPr/>
          </p:nvSpPr>
          <p:spPr>
            <a:xfrm>
              <a:off x="1352669" y="5718759"/>
              <a:ext cx="4331920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事故隐患举例</a:t>
              </a:r>
              <a:r>
                <a:rPr lang="en-US" altLang="zh-CN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人身事故</a:t>
              </a:r>
            </a:p>
          </p:txBody>
        </p:sp>
      </p:grpSp>
      <p:sp>
        <p:nvSpPr>
          <p:cNvPr id="143" name="Rectangle 2">
            <a:extLst>
              <a:ext uri="{FF2B5EF4-FFF2-40B4-BE49-F238E27FC236}">
                <a16:creationId xmlns:a16="http://schemas.microsoft.com/office/drawing/2014/main" id="{A557F6DA-75D1-4787-9841-F8A093533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49" y="4296231"/>
            <a:ext cx="2259672" cy="1707846"/>
          </a:xfrm>
          <a:prstGeom prst="hexagon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4" name="TextBox 6">
            <a:extLst>
              <a:ext uri="{FF2B5EF4-FFF2-40B4-BE49-F238E27FC236}">
                <a16:creationId xmlns:a16="http://schemas.microsoft.com/office/drawing/2014/main" id="{6E403714-06AD-489F-9C0F-345C951E5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080" y="4343851"/>
            <a:ext cx="1263375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操作不当</a:t>
            </a:r>
          </a:p>
        </p:txBody>
      </p:sp>
      <p:sp>
        <p:nvSpPr>
          <p:cNvPr id="145" name="TextBox 6">
            <a:extLst>
              <a:ext uri="{FF2B5EF4-FFF2-40B4-BE49-F238E27FC236}">
                <a16:creationId xmlns:a16="http://schemas.microsoft.com/office/drawing/2014/main" id="{32DDA80D-417F-4E38-8DA3-881DDB613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51" y="4817834"/>
            <a:ext cx="1865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带电作业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起吊不牢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摆放不牢</a:t>
            </a:r>
          </a:p>
        </p:txBody>
      </p:sp>
      <p:sp>
        <p:nvSpPr>
          <p:cNvPr id="147" name="Rectangle 2">
            <a:extLst>
              <a:ext uri="{FF2B5EF4-FFF2-40B4-BE49-F238E27FC236}">
                <a16:creationId xmlns:a16="http://schemas.microsoft.com/office/drawing/2014/main" id="{29190870-8336-4E53-B492-01D65AA88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040" y="5150154"/>
            <a:ext cx="2259672" cy="1707846"/>
          </a:xfrm>
          <a:prstGeom prst="hexagon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8" name="TextBox 6">
            <a:extLst>
              <a:ext uri="{FF2B5EF4-FFF2-40B4-BE49-F238E27FC236}">
                <a16:creationId xmlns:a16="http://schemas.microsoft.com/office/drawing/2014/main" id="{00913596-AA4D-4A99-8363-F1038B4B0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276" y="5197774"/>
            <a:ext cx="1842109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未能安全作业</a:t>
            </a:r>
          </a:p>
        </p:txBody>
      </p:sp>
      <p:sp>
        <p:nvSpPr>
          <p:cNvPr id="149" name="TextBox 6">
            <a:extLst>
              <a:ext uri="{FF2B5EF4-FFF2-40B4-BE49-F238E27FC236}">
                <a16:creationId xmlns:a16="http://schemas.microsoft.com/office/drawing/2014/main" id="{1FC5A45D-1327-4AF9-AA54-5200AD4B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42" y="5671757"/>
            <a:ext cx="1865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带手套作业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不带帽作业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穿高跟鞋</a:t>
            </a:r>
          </a:p>
        </p:txBody>
      </p:sp>
      <p:sp>
        <p:nvSpPr>
          <p:cNvPr id="150" name="Rectangle 2">
            <a:extLst>
              <a:ext uri="{FF2B5EF4-FFF2-40B4-BE49-F238E27FC236}">
                <a16:creationId xmlns:a16="http://schemas.microsoft.com/office/drawing/2014/main" id="{F1CDC93D-81E6-44E0-829A-D2A2560E5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148" y="3449176"/>
            <a:ext cx="2259672" cy="1707846"/>
          </a:xfrm>
          <a:prstGeom prst="hexagon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1" name="TextBox 6">
            <a:extLst>
              <a:ext uri="{FF2B5EF4-FFF2-40B4-BE49-F238E27FC236}">
                <a16:creationId xmlns:a16="http://schemas.microsoft.com/office/drawing/2014/main" id="{45ED1BCB-B4E3-4AEE-90F7-23F9C8B86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579" y="3496796"/>
            <a:ext cx="1842109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机械碰伤</a:t>
            </a:r>
          </a:p>
        </p:txBody>
      </p:sp>
      <p:sp>
        <p:nvSpPr>
          <p:cNvPr id="152" name="TextBox 6">
            <a:extLst>
              <a:ext uri="{FF2B5EF4-FFF2-40B4-BE49-F238E27FC236}">
                <a16:creationId xmlns:a16="http://schemas.microsoft.com/office/drawing/2014/main" id="{AE6333E5-45FF-4EF4-AC1A-85E1A129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50" y="3970779"/>
            <a:ext cx="186584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通道不畅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铁器毛刺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货物周转碰撞</a:t>
            </a:r>
          </a:p>
        </p:txBody>
      </p:sp>
      <p:sp>
        <p:nvSpPr>
          <p:cNvPr id="153" name="Rectangle 2">
            <a:extLst>
              <a:ext uri="{FF2B5EF4-FFF2-40B4-BE49-F238E27FC236}">
                <a16:creationId xmlns:a16="http://schemas.microsoft.com/office/drawing/2014/main" id="{E0CB7675-8A66-4413-82F7-DC6C37004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695" y="4323475"/>
            <a:ext cx="2290177" cy="1707846"/>
          </a:xfrm>
          <a:prstGeom prst="hexagon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0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4" name="TextBox 6">
            <a:extLst>
              <a:ext uri="{FF2B5EF4-FFF2-40B4-BE49-F238E27FC236}">
                <a16:creationId xmlns:a16="http://schemas.microsoft.com/office/drawing/2014/main" id="{72BAFCB7-131E-4F07-86C9-00C6E98A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0443" y="4371095"/>
            <a:ext cx="12518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化学损伤</a:t>
            </a: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;    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电器击伤</a:t>
            </a: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事物中毒</a:t>
            </a: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劳保不当</a:t>
            </a:r>
            <a:r>
              <a:rPr lang="en-US" altLang="zh-CN" sz="16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</p:txBody>
      </p:sp>
      <p:pic>
        <p:nvPicPr>
          <p:cNvPr id="156" name="图片 155">
            <a:extLst>
              <a:ext uri="{FF2B5EF4-FFF2-40B4-BE49-F238E27FC236}">
                <a16:creationId xmlns:a16="http://schemas.microsoft.com/office/drawing/2014/main" id="{ACADD3FE-BCA2-490F-BB71-A691F90BD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418462" y="3364292"/>
            <a:ext cx="3265498" cy="34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19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/>
      <p:bldP spid="145" grpId="0"/>
      <p:bldP spid="147" grpId="0" animBg="1"/>
      <p:bldP spid="148" grpId="0"/>
      <p:bldP spid="149" grpId="0"/>
      <p:bldP spid="150" grpId="0" animBg="1"/>
      <p:bldP spid="151" grpId="0"/>
      <p:bldP spid="152" grpId="0"/>
      <p:bldP spid="153" grpId="0" animBg="1"/>
      <p:bldP spid="1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F8A01-7457-4663-B391-B9E1221DA917}"/>
              </a:ext>
            </a:extLst>
          </p:cNvPr>
          <p:cNvSpPr txBox="1">
            <a:spLocks noChangeArrowheads="1"/>
          </p:cNvSpPr>
          <p:nvPr/>
        </p:nvSpPr>
        <p:spPr>
          <a:xfrm>
            <a:off x="4506091" y="249520"/>
            <a:ext cx="3179819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E131DABF-0880-4ACE-A84E-06CD4C2B577A}"/>
              </a:ext>
            </a:extLst>
          </p:cNvPr>
          <p:cNvSpPr>
            <a:spLocks/>
          </p:cNvSpPr>
          <p:nvPr/>
        </p:nvSpPr>
        <p:spPr bwMode="auto">
          <a:xfrm>
            <a:off x="10547788" y="196532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29B82CCE-5305-4E22-BC92-F6B819CA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978" y="184266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安  全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2F043E7-2AEC-4256-95A5-5BA4FB59FAE9}"/>
              </a:ext>
            </a:extLst>
          </p:cNvPr>
          <p:cNvGrpSpPr/>
          <p:nvPr/>
        </p:nvGrpSpPr>
        <p:grpSpPr>
          <a:xfrm>
            <a:off x="971374" y="1234908"/>
            <a:ext cx="6317847" cy="435126"/>
            <a:chOff x="729205" y="5514263"/>
            <a:chExt cx="6565111" cy="43512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DA4355E-10E8-4254-88BF-47F1F49AA790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文本占位符 13">
              <a:extLst>
                <a:ext uri="{FF2B5EF4-FFF2-40B4-BE49-F238E27FC236}">
                  <a16:creationId xmlns:a16="http://schemas.microsoft.com/office/drawing/2014/main" id="{4F8B5428-7072-41D2-B230-4F8726C0956A}"/>
                </a:ext>
              </a:extLst>
            </p:cNvPr>
            <p:cNvSpPr txBox="1"/>
            <p:nvPr/>
          </p:nvSpPr>
          <p:spPr>
            <a:xfrm>
              <a:off x="2532170" y="5514263"/>
              <a:ext cx="3646512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事故隐患举例</a:t>
              </a:r>
              <a:r>
                <a:rPr lang="en-US" altLang="zh-CN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设备事故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2B2A09E-AD08-4CEF-B9AB-28E0A131EEA7}"/>
              </a:ext>
            </a:extLst>
          </p:cNvPr>
          <p:cNvGrpSpPr/>
          <p:nvPr/>
        </p:nvGrpSpPr>
        <p:grpSpPr>
          <a:xfrm>
            <a:off x="958847" y="1809260"/>
            <a:ext cx="478441" cy="478442"/>
            <a:chOff x="2903394" y="3937651"/>
            <a:chExt cx="478441" cy="478442"/>
          </a:xfrm>
        </p:grpSpPr>
        <p:sp>
          <p:nvSpPr>
            <p:cNvPr id="10" name="Shape 1630">
              <a:extLst>
                <a:ext uri="{FF2B5EF4-FFF2-40B4-BE49-F238E27FC236}">
                  <a16:creationId xmlns:a16="http://schemas.microsoft.com/office/drawing/2014/main" id="{CA989D6B-7D25-4A50-B0FC-F6E8C1BA0444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EC69F275-554E-4948-A2E2-00AF20B0C5F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DDCD31C0-22A0-4C37-A13A-48257017A7EB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1894969"/>
            <a:ext cx="2706751" cy="327369"/>
            <a:chOff x="0" y="368846"/>
            <a:chExt cx="2705906" cy="326998"/>
          </a:xfrm>
        </p:grpSpPr>
        <p:sp>
          <p:nvSpPr>
            <p:cNvPr id="13" name="TextBox 105">
              <a:extLst>
                <a:ext uri="{FF2B5EF4-FFF2-40B4-BE49-F238E27FC236}">
                  <a16:creationId xmlns:a16="http://schemas.microsoft.com/office/drawing/2014/main" id="{DB8CBAE0-B9B9-4C3C-AA79-35AC03AF0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违反操作工艺</a:t>
              </a:r>
            </a:p>
          </p:txBody>
        </p:sp>
        <p:sp>
          <p:nvSpPr>
            <p:cNvPr id="14" name="流程图: 联系 107">
              <a:extLst>
                <a:ext uri="{FF2B5EF4-FFF2-40B4-BE49-F238E27FC236}">
                  <a16:creationId xmlns:a16="http://schemas.microsoft.com/office/drawing/2014/main" id="{D2162E30-48FB-4BF2-A213-40129CC90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4DE3FC8-9D5A-4C78-B616-04D889831570}"/>
              </a:ext>
            </a:extLst>
          </p:cNvPr>
          <p:cNvGrpSpPr/>
          <p:nvPr/>
        </p:nvGrpSpPr>
        <p:grpSpPr>
          <a:xfrm>
            <a:off x="958847" y="2384135"/>
            <a:ext cx="478441" cy="478442"/>
            <a:chOff x="2903394" y="3937651"/>
            <a:chExt cx="478441" cy="478442"/>
          </a:xfrm>
        </p:grpSpPr>
        <p:sp>
          <p:nvSpPr>
            <p:cNvPr id="16" name="Shape 1630">
              <a:extLst>
                <a:ext uri="{FF2B5EF4-FFF2-40B4-BE49-F238E27FC236}">
                  <a16:creationId xmlns:a16="http://schemas.microsoft.com/office/drawing/2014/main" id="{380C36E0-9D6C-4342-A216-B3A7E4998FD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 Placeholder 4">
              <a:extLst>
                <a:ext uri="{FF2B5EF4-FFF2-40B4-BE49-F238E27FC236}">
                  <a16:creationId xmlns:a16="http://schemas.microsoft.com/office/drawing/2014/main" id="{037C508C-4A7D-4A86-A30E-5FB64CD10EE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54">
            <a:extLst>
              <a:ext uri="{FF2B5EF4-FFF2-40B4-BE49-F238E27FC236}">
                <a16:creationId xmlns:a16="http://schemas.microsoft.com/office/drawing/2014/main" id="{F6EDE8C8-70A7-492A-9A05-9890BAD653C9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2469846"/>
            <a:ext cx="2718327" cy="308077"/>
            <a:chOff x="0" y="368846"/>
            <a:chExt cx="2717479" cy="307727"/>
          </a:xfrm>
        </p:grpSpPr>
        <p:sp>
          <p:nvSpPr>
            <p:cNvPr id="19" name="TextBox 105">
              <a:extLst>
                <a:ext uri="{FF2B5EF4-FFF2-40B4-BE49-F238E27FC236}">
                  <a16:creationId xmlns:a16="http://schemas.microsoft.com/office/drawing/2014/main" id="{21DE7D1F-D394-4C46-AFC3-52DECB979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程序错误</a:t>
              </a:r>
              <a:endPara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流程图: 联系 107">
              <a:extLst>
                <a:ext uri="{FF2B5EF4-FFF2-40B4-BE49-F238E27FC236}">
                  <a16:creationId xmlns:a16="http://schemas.microsoft.com/office/drawing/2014/main" id="{D4EEBDA9-815C-40FC-B52E-EFFD9687A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311D45-2362-42D7-9E91-5C2D7576EEB0}"/>
              </a:ext>
            </a:extLst>
          </p:cNvPr>
          <p:cNvGrpSpPr/>
          <p:nvPr/>
        </p:nvGrpSpPr>
        <p:grpSpPr>
          <a:xfrm>
            <a:off x="958847" y="2962869"/>
            <a:ext cx="478441" cy="478442"/>
            <a:chOff x="2903394" y="3937651"/>
            <a:chExt cx="478441" cy="478442"/>
          </a:xfrm>
        </p:grpSpPr>
        <p:sp>
          <p:nvSpPr>
            <p:cNvPr id="22" name="Shape 1630">
              <a:extLst>
                <a:ext uri="{FF2B5EF4-FFF2-40B4-BE49-F238E27FC236}">
                  <a16:creationId xmlns:a16="http://schemas.microsoft.com/office/drawing/2014/main" id="{423CCC95-95DC-4A97-8A6D-D371D11ED812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4747FA1B-F94E-4831-B9DF-D6EB3B1D76A3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54">
            <a:extLst>
              <a:ext uri="{FF2B5EF4-FFF2-40B4-BE49-F238E27FC236}">
                <a16:creationId xmlns:a16="http://schemas.microsoft.com/office/drawing/2014/main" id="{EF7410CD-2FF2-450C-9DE1-9095AD45B665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3048578"/>
            <a:ext cx="2729901" cy="354377"/>
            <a:chOff x="0" y="368845"/>
            <a:chExt cx="2729049" cy="353975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14DA775D-E7B7-4DBD-B8EE-AF5E9C2F0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装卡不牢</a:t>
              </a:r>
            </a:p>
          </p:txBody>
        </p:sp>
        <p:sp>
          <p:nvSpPr>
            <p:cNvPr id="26" name="流程图: 联系 107">
              <a:extLst>
                <a:ext uri="{FF2B5EF4-FFF2-40B4-BE49-F238E27FC236}">
                  <a16:creationId xmlns:a16="http://schemas.microsoft.com/office/drawing/2014/main" id="{B40D2A85-C60E-46EE-A7FD-C0AF33E56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408FE08-66C4-4D55-901F-5E95423522F2}"/>
              </a:ext>
            </a:extLst>
          </p:cNvPr>
          <p:cNvGrpSpPr/>
          <p:nvPr/>
        </p:nvGrpSpPr>
        <p:grpSpPr>
          <a:xfrm>
            <a:off x="4651171" y="1809260"/>
            <a:ext cx="478441" cy="478442"/>
            <a:chOff x="2903394" y="3937651"/>
            <a:chExt cx="478441" cy="478442"/>
          </a:xfrm>
        </p:grpSpPr>
        <p:sp>
          <p:nvSpPr>
            <p:cNvPr id="28" name="Shape 1630">
              <a:extLst>
                <a:ext uri="{FF2B5EF4-FFF2-40B4-BE49-F238E27FC236}">
                  <a16:creationId xmlns:a16="http://schemas.microsoft.com/office/drawing/2014/main" id="{5A1AADF1-C05E-4097-B923-C226F7C0CE2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 Placeholder 4">
              <a:extLst>
                <a:ext uri="{FF2B5EF4-FFF2-40B4-BE49-F238E27FC236}">
                  <a16:creationId xmlns:a16="http://schemas.microsoft.com/office/drawing/2014/main" id="{FB0CA293-0374-4735-913C-F501AD500B0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54">
            <a:extLst>
              <a:ext uri="{FF2B5EF4-FFF2-40B4-BE49-F238E27FC236}">
                <a16:creationId xmlns:a16="http://schemas.microsoft.com/office/drawing/2014/main" id="{EE20D24F-6699-4268-8276-DD133C573C06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1894969"/>
            <a:ext cx="2706751" cy="327369"/>
            <a:chOff x="0" y="368846"/>
            <a:chExt cx="2705906" cy="326998"/>
          </a:xfrm>
        </p:grpSpPr>
        <p:sp>
          <p:nvSpPr>
            <p:cNvPr id="31" name="TextBox 105">
              <a:extLst>
                <a:ext uri="{FF2B5EF4-FFF2-40B4-BE49-F238E27FC236}">
                  <a16:creationId xmlns:a16="http://schemas.microsoft.com/office/drawing/2014/main" id="{09B5423B-7C22-4146-BD4C-FA5595761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电压使用错误</a:t>
              </a:r>
              <a:endPara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流程图: 联系 107">
              <a:extLst>
                <a:ext uri="{FF2B5EF4-FFF2-40B4-BE49-F238E27FC236}">
                  <a16:creationId xmlns:a16="http://schemas.microsoft.com/office/drawing/2014/main" id="{DF3B3586-2842-4F2D-A969-21984D4FA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D47F7E7-9897-4205-ACE4-10FA74F4C552}"/>
              </a:ext>
            </a:extLst>
          </p:cNvPr>
          <p:cNvGrpSpPr/>
          <p:nvPr/>
        </p:nvGrpSpPr>
        <p:grpSpPr>
          <a:xfrm>
            <a:off x="4651171" y="2384135"/>
            <a:ext cx="478441" cy="478442"/>
            <a:chOff x="2903394" y="3937651"/>
            <a:chExt cx="478441" cy="478442"/>
          </a:xfrm>
        </p:grpSpPr>
        <p:sp>
          <p:nvSpPr>
            <p:cNvPr id="34" name="Shape 1630">
              <a:extLst>
                <a:ext uri="{FF2B5EF4-FFF2-40B4-BE49-F238E27FC236}">
                  <a16:creationId xmlns:a16="http://schemas.microsoft.com/office/drawing/2014/main" id="{43322DF1-43B9-451A-8166-BB20F9FDC0F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Text Placeholder 4">
              <a:extLst>
                <a:ext uri="{FF2B5EF4-FFF2-40B4-BE49-F238E27FC236}">
                  <a16:creationId xmlns:a16="http://schemas.microsoft.com/office/drawing/2014/main" id="{08265259-23E6-4301-8BD9-79C380FE572A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54">
            <a:extLst>
              <a:ext uri="{FF2B5EF4-FFF2-40B4-BE49-F238E27FC236}">
                <a16:creationId xmlns:a16="http://schemas.microsoft.com/office/drawing/2014/main" id="{EF9224D5-E690-4251-BF16-55767C6A213A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2469846"/>
            <a:ext cx="2718327" cy="308077"/>
            <a:chOff x="0" y="368846"/>
            <a:chExt cx="2717479" cy="307727"/>
          </a:xfrm>
        </p:grpSpPr>
        <p:sp>
          <p:nvSpPr>
            <p:cNvPr id="37" name="TextBox 105">
              <a:extLst>
                <a:ext uri="{FF2B5EF4-FFF2-40B4-BE49-F238E27FC236}">
                  <a16:creationId xmlns:a16="http://schemas.microsoft.com/office/drawing/2014/main" id="{C2EC0844-1841-4A76-9E29-2C0CA79DA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设备保养不妥</a:t>
              </a:r>
            </a:p>
          </p:txBody>
        </p:sp>
        <p:sp>
          <p:nvSpPr>
            <p:cNvPr id="38" name="流程图: 联系 107">
              <a:extLst>
                <a:ext uri="{FF2B5EF4-FFF2-40B4-BE49-F238E27FC236}">
                  <a16:creationId xmlns:a16="http://schemas.microsoft.com/office/drawing/2014/main" id="{6163C2CD-69BD-47B0-950C-AF14AE125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C94BDC4-666E-4382-8519-6EDC612E0B23}"/>
              </a:ext>
            </a:extLst>
          </p:cNvPr>
          <p:cNvGrpSpPr/>
          <p:nvPr/>
        </p:nvGrpSpPr>
        <p:grpSpPr>
          <a:xfrm>
            <a:off x="4651171" y="2962869"/>
            <a:ext cx="478441" cy="478442"/>
            <a:chOff x="2903394" y="3937651"/>
            <a:chExt cx="478441" cy="478442"/>
          </a:xfrm>
        </p:grpSpPr>
        <p:sp>
          <p:nvSpPr>
            <p:cNvPr id="40" name="Shape 1630">
              <a:extLst>
                <a:ext uri="{FF2B5EF4-FFF2-40B4-BE49-F238E27FC236}">
                  <a16:creationId xmlns:a16="http://schemas.microsoft.com/office/drawing/2014/main" id="{6B955FB7-EFA8-4780-91A4-C5D3912ACDB5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854CADA5-2CA9-4A4C-B8B7-783342AE1310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Group 54">
            <a:extLst>
              <a:ext uri="{FF2B5EF4-FFF2-40B4-BE49-F238E27FC236}">
                <a16:creationId xmlns:a16="http://schemas.microsoft.com/office/drawing/2014/main" id="{1259F38D-260A-4300-AEA6-6F5F619CE796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3048578"/>
            <a:ext cx="2729901" cy="354377"/>
            <a:chOff x="0" y="368845"/>
            <a:chExt cx="2729049" cy="353975"/>
          </a:xfrm>
        </p:grpSpPr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8EF2FE2B-90D6-4E9E-A073-0BB6D9792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设备带病工作</a:t>
              </a:r>
            </a:p>
          </p:txBody>
        </p:sp>
        <p:sp>
          <p:nvSpPr>
            <p:cNvPr id="44" name="流程图: 联系 107">
              <a:extLst>
                <a:ext uri="{FF2B5EF4-FFF2-40B4-BE49-F238E27FC236}">
                  <a16:creationId xmlns:a16="http://schemas.microsoft.com/office/drawing/2014/main" id="{761F489D-4C7F-452B-834A-84ED8E6E4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0D75815-6EA3-4400-9F32-915B6F9E82BA}"/>
              </a:ext>
            </a:extLst>
          </p:cNvPr>
          <p:cNvGrpSpPr/>
          <p:nvPr/>
        </p:nvGrpSpPr>
        <p:grpSpPr>
          <a:xfrm>
            <a:off x="8268577" y="1809260"/>
            <a:ext cx="478441" cy="478442"/>
            <a:chOff x="2903394" y="3937651"/>
            <a:chExt cx="478441" cy="478442"/>
          </a:xfrm>
        </p:grpSpPr>
        <p:sp>
          <p:nvSpPr>
            <p:cNvPr id="46" name="Shape 1630">
              <a:extLst>
                <a:ext uri="{FF2B5EF4-FFF2-40B4-BE49-F238E27FC236}">
                  <a16:creationId xmlns:a16="http://schemas.microsoft.com/office/drawing/2014/main" id="{0A16ACB4-5B35-4F46-ADB7-AFA1185320C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Text Placeholder 4">
              <a:extLst>
                <a:ext uri="{FF2B5EF4-FFF2-40B4-BE49-F238E27FC236}">
                  <a16:creationId xmlns:a16="http://schemas.microsoft.com/office/drawing/2014/main" id="{08A9285D-F41D-47F6-9645-F53EB36EBA51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Group 54">
            <a:extLst>
              <a:ext uri="{FF2B5EF4-FFF2-40B4-BE49-F238E27FC236}">
                <a16:creationId xmlns:a16="http://schemas.microsoft.com/office/drawing/2014/main" id="{37890D84-4BFD-4A6F-9315-0429873A1CD5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1894969"/>
            <a:ext cx="2706751" cy="327369"/>
            <a:chOff x="0" y="368846"/>
            <a:chExt cx="2705906" cy="326998"/>
          </a:xfrm>
        </p:grpSpPr>
        <p:sp>
          <p:nvSpPr>
            <p:cNvPr id="49" name="TextBox 105">
              <a:extLst>
                <a:ext uri="{FF2B5EF4-FFF2-40B4-BE49-F238E27FC236}">
                  <a16:creationId xmlns:a16="http://schemas.microsoft.com/office/drawing/2014/main" id="{DAC8D079-1BB8-4725-9B52-FB3772316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超负荷使用</a:t>
              </a:r>
            </a:p>
          </p:txBody>
        </p:sp>
        <p:sp>
          <p:nvSpPr>
            <p:cNvPr id="50" name="流程图: 联系 107">
              <a:extLst>
                <a:ext uri="{FF2B5EF4-FFF2-40B4-BE49-F238E27FC236}">
                  <a16:creationId xmlns:a16="http://schemas.microsoft.com/office/drawing/2014/main" id="{7E381386-6D31-443D-AB88-C6978004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4828F57-4186-4366-A6D0-CCB69EBEA2BD}"/>
              </a:ext>
            </a:extLst>
          </p:cNvPr>
          <p:cNvGrpSpPr/>
          <p:nvPr/>
        </p:nvGrpSpPr>
        <p:grpSpPr>
          <a:xfrm>
            <a:off x="8268577" y="2384135"/>
            <a:ext cx="478441" cy="478442"/>
            <a:chOff x="2903394" y="3937651"/>
            <a:chExt cx="478441" cy="478442"/>
          </a:xfrm>
        </p:grpSpPr>
        <p:sp>
          <p:nvSpPr>
            <p:cNvPr id="52" name="Shape 1630">
              <a:extLst>
                <a:ext uri="{FF2B5EF4-FFF2-40B4-BE49-F238E27FC236}">
                  <a16:creationId xmlns:a16="http://schemas.microsoft.com/office/drawing/2014/main" id="{BC310B23-E15F-4AB0-A839-D30A582B63D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 Placeholder 4">
              <a:extLst>
                <a:ext uri="{FF2B5EF4-FFF2-40B4-BE49-F238E27FC236}">
                  <a16:creationId xmlns:a16="http://schemas.microsoft.com/office/drawing/2014/main" id="{E7A00F79-BEF4-4DB1-B84E-10CF269A132A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Group 54">
            <a:extLst>
              <a:ext uri="{FF2B5EF4-FFF2-40B4-BE49-F238E27FC236}">
                <a16:creationId xmlns:a16="http://schemas.microsoft.com/office/drawing/2014/main" id="{EE66EB85-7E4D-4B4E-99B3-694C9BFCC5DA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2469846"/>
            <a:ext cx="2718327" cy="308077"/>
            <a:chOff x="0" y="368846"/>
            <a:chExt cx="2717479" cy="307727"/>
          </a:xfrm>
        </p:grpSpPr>
        <p:sp>
          <p:nvSpPr>
            <p:cNvPr id="55" name="TextBox 105">
              <a:extLst>
                <a:ext uri="{FF2B5EF4-FFF2-40B4-BE49-F238E27FC236}">
                  <a16:creationId xmlns:a16="http://schemas.microsoft.com/office/drawing/2014/main" id="{6C34D720-EBBE-4335-AB9C-04D61985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环境恶劣</a:t>
              </a:r>
            </a:p>
          </p:txBody>
        </p:sp>
        <p:sp>
          <p:nvSpPr>
            <p:cNvPr id="56" name="流程图: 联系 107">
              <a:extLst>
                <a:ext uri="{FF2B5EF4-FFF2-40B4-BE49-F238E27FC236}">
                  <a16:creationId xmlns:a16="http://schemas.microsoft.com/office/drawing/2014/main" id="{C00EFD61-CC3A-4D0D-A05A-EDC284481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B27E71C-68B6-4CEA-9A87-7E992A090C18}"/>
              </a:ext>
            </a:extLst>
          </p:cNvPr>
          <p:cNvGrpSpPr/>
          <p:nvPr/>
        </p:nvGrpSpPr>
        <p:grpSpPr>
          <a:xfrm>
            <a:off x="8268577" y="2962869"/>
            <a:ext cx="478441" cy="478442"/>
            <a:chOff x="2903394" y="3937651"/>
            <a:chExt cx="478441" cy="478442"/>
          </a:xfrm>
        </p:grpSpPr>
        <p:sp>
          <p:nvSpPr>
            <p:cNvPr id="58" name="Shape 1630">
              <a:extLst>
                <a:ext uri="{FF2B5EF4-FFF2-40B4-BE49-F238E27FC236}">
                  <a16:creationId xmlns:a16="http://schemas.microsoft.com/office/drawing/2014/main" id="{EDFE4C5D-8AF0-47C0-9038-A663E6ACC56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Text Placeholder 4">
              <a:extLst>
                <a:ext uri="{FF2B5EF4-FFF2-40B4-BE49-F238E27FC236}">
                  <a16:creationId xmlns:a16="http://schemas.microsoft.com/office/drawing/2014/main" id="{11D17246-66F0-4136-81DC-6BED5BD7EC53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21F23758-406E-4A58-A204-CCBEFF3DC8B0}"/>
              </a:ext>
            </a:extLst>
          </p:cNvPr>
          <p:cNvGrpSpPr>
            <a:grpSpLocks/>
          </p:cNvGrpSpPr>
          <p:nvPr/>
        </p:nvGrpSpPr>
        <p:grpSpPr bwMode="auto">
          <a:xfrm>
            <a:off x="8804590" y="3048578"/>
            <a:ext cx="2729901" cy="354377"/>
            <a:chOff x="0" y="368845"/>
            <a:chExt cx="2729049" cy="353975"/>
          </a:xfrm>
        </p:grpSpPr>
        <p:sp>
          <p:nvSpPr>
            <p:cNvPr id="61" name="TextBox 105">
              <a:extLst>
                <a:ext uri="{FF2B5EF4-FFF2-40B4-BE49-F238E27FC236}">
                  <a16:creationId xmlns:a16="http://schemas.microsoft.com/office/drawing/2014/main" id="{AD84E42D-D436-4E9C-AECF-D9D4F22D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人为破坏</a:t>
              </a:r>
            </a:p>
          </p:txBody>
        </p:sp>
        <p:sp>
          <p:nvSpPr>
            <p:cNvPr id="62" name="流程图: 联系 107">
              <a:extLst>
                <a:ext uri="{FF2B5EF4-FFF2-40B4-BE49-F238E27FC236}">
                  <a16:creationId xmlns:a16="http://schemas.microsoft.com/office/drawing/2014/main" id="{09F15949-A724-4FDA-8F41-B776D97A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DE0DDE9F-6905-4EAF-A976-7B1E9F68F434}"/>
              </a:ext>
            </a:extLst>
          </p:cNvPr>
          <p:cNvGrpSpPr/>
          <p:nvPr/>
        </p:nvGrpSpPr>
        <p:grpSpPr>
          <a:xfrm>
            <a:off x="971374" y="3584569"/>
            <a:ext cx="6317847" cy="435126"/>
            <a:chOff x="729205" y="5514263"/>
            <a:chExt cx="6565111" cy="435126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B81EF26B-35BB-4763-BF40-9862B977A388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文本占位符 13">
              <a:extLst>
                <a:ext uri="{FF2B5EF4-FFF2-40B4-BE49-F238E27FC236}">
                  <a16:creationId xmlns:a16="http://schemas.microsoft.com/office/drawing/2014/main" id="{D578F554-A3AC-4EFC-897C-24F3084F5463}"/>
                </a:ext>
              </a:extLst>
            </p:cNvPr>
            <p:cNvSpPr txBox="1"/>
            <p:nvPr/>
          </p:nvSpPr>
          <p:spPr>
            <a:xfrm>
              <a:off x="2532170" y="5514263"/>
              <a:ext cx="3646512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事故隐患举例</a:t>
              </a:r>
              <a:r>
                <a:rPr lang="en-US" altLang="zh-CN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：</a:t>
              </a:r>
              <a:r>
                <a:rPr lang="zh-CN" altLang="en-US" sz="18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化学品保管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356688E9-E2B8-4707-8080-2FB0C7EC8DE5}"/>
              </a:ext>
            </a:extLst>
          </p:cNvPr>
          <p:cNvGrpSpPr/>
          <p:nvPr/>
        </p:nvGrpSpPr>
        <p:grpSpPr>
          <a:xfrm>
            <a:off x="958847" y="4147346"/>
            <a:ext cx="478441" cy="478442"/>
            <a:chOff x="2903394" y="3937651"/>
            <a:chExt cx="478441" cy="478442"/>
          </a:xfrm>
        </p:grpSpPr>
        <p:sp>
          <p:nvSpPr>
            <p:cNvPr id="81" name="Shape 1630">
              <a:extLst>
                <a:ext uri="{FF2B5EF4-FFF2-40B4-BE49-F238E27FC236}">
                  <a16:creationId xmlns:a16="http://schemas.microsoft.com/office/drawing/2014/main" id="{824FAF11-2722-4FBA-8A29-B59C4EFE1FA1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Text Placeholder 4">
              <a:extLst>
                <a:ext uri="{FF2B5EF4-FFF2-40B4-BE49-F238E27FC236}">
                  <a16:creationId xmlns:a16="http://schemas.microsoft.com/office/drawing/2014/main" id="{29C58C20-7B7A-480D-9F15-BF4E68CCD942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86" name="Group 54">
            <a:extLst>
              <a:ext uri="{FF2B5EF4-FFF2-40B4-BE49-F238E27FC236}">
                <a16:creationId xmlns:a16="http://schemas.microsoft.com/office/drawing/2014/main" id="{F0910418-DC28-4C24-BBE4-ADC3A9FC42EF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4233055"/>
            <a:ext cx="2706751" cy="327369"/>
            <a:chOff x="0" y="368846"/>
            <a:chExt cx="2705906" cy="326998"/>
          </a:xfrm>
        </p:grpSpPr>
        <p:sp>
          <p:nvSpPr>
            <p:cNvPr id="87" name="TextBox 105">
              <a:extLst>
                <a:ext uri="{FF2B5EF4-FFF2-40B4-BE49-F238E27FC236}">
                  <a16:creationId xmlns:a16="http://schemas.microsoft.com/office/drawing/2014/main" id="{16EF9F25-0B76-4304-8AAB-D2C4F036E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现场超量存放</a:t>
              </a:r>
            </a:p>
          </p:txBody>
        </p:sp>
        <p:sp>
          <p:nvSpPr>
            <p:cNvPr id="88" name="流程图: 联系 107">
              <a:extLst>
                <a:ext uri="{FF2B5EF4-FFF2-40B4-BE49-F238E27FC236}">
                  <a16:creationId xmlns:a16="http://schemas.microsoft.com/office/drawing/2014/main" id="{850324B4-5D75-4BEE-9352-521D4A42E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C2972AD1-AB50-4ADA-BDE0-3279CAE43B8F}"/>
              </a:ext>
            </a:extLst>
          </p:cNvPr>
          <p:cNvGrpSpPr/>
          <p:nvPr/>
        </p:nvGrpSpPr>
        <p:grpSpPr>
          <a:xfrm>
            <a:off x="958847" y="4722221"/>
            <a:ext cx="478441" cy="478442"/>
            <a:chOff x="2903394" y="3937651"/>
            <a:chExt cx="478441" cy="478442"/>
          </a:xfrm>
        </p:grpSpPr>
        <p:sp>
          <p:nvSpPr>
            <p:cNvPr id="90" name="Shape 1630">
              <a:extLst>
                <a:ext uri="{FF2B5EF4-FFF2-40B4-BE49-F238E27FC236}">
                  <a16:creationId xmlns:a16="http://schemas.microsoft.com/office/drawing/2014/main" id="{77E53572-C7C1-4507-8993-18B70DB8752C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Text Placeholder 4">
              <a:extLst>
                <a:ext uri="{FF2B5EF4-FFF2-40B4-BE49-F238E27FC236}">
                  <a16:creationId xmlns:a16="http://schemas.microsoft.com/office/drawing/2014/main" id="{7E37164B-53B6-468F-807C-8DF671C6F71D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2" name="Group 54">
            <a:extLst>
              <a:ext uri="{FF2B5EF4-FFF2-40B4-BE49-F238E27FC236}">
                <a16:creationId xmlns:a16="http://schemas.microsoft.com/office/drawing/2014/main" id="{E6875F7C-D659-4CBC-A2E7-4038B586214E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4807932"/>
            <a:ext cx="2718327" cy="308077"/>
            <a:chOff x="0" y="368846"/>
            <a:chExt cx="2717479" cy="307727"/>
          </a:xfrm>
        </p:grpSpPr>
        <p:sp>
          <p:nvSpPr>
            <p:cNvPr id="93" name="TextBox 105">
              <a:extLst>
                <a:ext uri="{FF2B5EF4-FFF2-40B4-BE49-F238E27FC236}">
                  <a16:creationId xmlns:a16="http://schemas.microsoft.com/office/drawing/2014/main" id="{B8A01623-4973-4E04-9DAF-849C167AD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使用不当</a:t>
              </a:r>
              <a:endPara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流程图: 联系 107">
              <a:extLst>
                <a:ext uri="{FF2B5EF4-FFF2-40B4-BE49-F238E27FC236}">
                  <a16:creationId xmlns:a16="http://schemas.microsoft.com/office/drawing/2014/main" id="{29CA0869-6B1A-4BDF-B8C9-B2724F6F3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818FE3F-A972-4450-AFBC-3389F2711AB2}"/>
              </a:ext>
            </a:extLst>
          </p:cNvPr>
          <p:cNvGrpSpPr/>
          <p:nvPr/>
        </p:nvGrpSpPr>
        <p:grpSpPr>
          <a:xfrm>
            <a:off x="958847" y="5300955"/>
            <a:ext cx="478441" cy="478442"/>
            <a:chOff x="2903394" y="3937651"/>
            <a:chExt cx="478441" cy="478442"/>
          </a:xfrm>
        </p:grpSpPr>
        <p:sp>
          <p:nvSpPr>
            <p:cNvPr id="96" name="Shape 1630">
              <a:extLst>
                <a:ext uri="{FF2B5EF4-FFF2-40B4-BE49-F238E27FC236}">
                  <a16:creationId xmlns:a16="http://schemas.microsoft.com/office/drawing/2014/main" id="{09835ADD-8FA5-4D42-915E-181CBF281509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Text Placeholder 4">
              <a:extLst>
                <a:ext uri="{FF2B5EF4-FFF2-40B4-BE49-F238E27FC236}">
                  <a16:creationId xmlns:a16="http://schemas.microsoft.com/office/drawing/2014/main" id="{6499B7AB-2A53-4D8E-A157-A89B1CB1C226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8" name="Group 54">
            <a:extLst>
              <a:ext uri="{FF2B5EF4-FFF2-40B4-BE49-F238E27FC236}">
                <a16:creationId xmlns:a16="http://schemas.microsoft.com/office/drawing/2014/main" id="{28F90425-A1BE-44B0-B2F0-B96E47A8B486}"/>
              </a:ext>
            </a:extLst>
          </p:cNvPr>
          <p:cNvGrpSpPr>
            <a:grpSpLocks/>
          </p:cNvGrpSpPr>
          <p:nvPr/>
        </p:nvGrpSpPr>
        <p:grpSpPr bwMode="auto">
          <a:xfrm>
            <a:off x="1494860" y="5386664"/>
            <a:ext cx="2729901" cy="354377"/>
            <a:chOff x="0" y="368845"/>
            <a:chExt cx="2729049" cy="353975"/>
          </a:xfrm>
        </p:grpSpPr>
        <p:sp>
          <p:nvSpPr>
            <p:cNvPr id="99" name="TextBox 105">
              <a:extLst>
                <a:ext uri="{FF2B5EF4-FFF2-40B4-BE49-F238E27FC236}">
                  <a16:creationId xmlns:a16="http://schemas.microsoft.com/office/drawing/2014/main" id="{A36A00EB-97A0-451F-B33B-FD241A344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化学品库房位置不当</a:t>
              </a:r>
            </a:p>
          </p:txBody>
        </p:sp>
        <p:sp>
          <p:nvSpPr>
            <p:cNvPr id="100" name="流程图: 联系 107">
              <a:extLst>
                <a:ext uri="{FF2B5EF4-FFF2-40B4-BE49-F238E27FC236}">
                  <a16:creationId xmlns:a16="http://schemas.microsoft.com/office/drawing/2014/main" id="{9E0D1116-E463-4241-9BE5-1896B66DA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E91F7B2C-1677-4455-9E59-A6D66E27655A}"/>
              </a:ext>
            </a:extLst>
          </p:cNvPr>
          <p:cNvGrpSpPr/>
          <p:nvPr/>
        </p:nvGrpSpPr>
        <p:grpSpPr>
          <a:xfrm>
            <a:off x="947272" y="5895123"/>
            <a:ext cx="478441" cy="478442"/>
            <a:chOff x="2903394" y="3937651"/>
            <a:chExt cx="478441" cy="478442"/>
          </a:xfrm>
        </p:grpSpPr>
        <p:sp>
          <p:nvSpPr>
            <p:cNvPr id="102" name="Shape 1630">
              <a:extLst>
                <a:ext uri="{FF2B5EF4-FFF2-40B4-BE49-F238E27FC236}">
                  <a16:creationId xmlns:a16="http://schemas.microsoft.com/office/drawing/2014/main" id="{CB0C1792-5FD6-48FE-BFD6-4757FDBE74FC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Text Placeholder 4">
              <a:extLst>
                <a:ext uri="{FF2B5EF4-FFF2-40B4-BE49-F238E27FC236}">
                  <a16:creationId xmlns:a16="http://schemas.microsoft.com/office/drawing/2014/main" id="{22475EC8-F2AF-4F76-8984-1C5FB8E7A11E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4" name="Group 54">
            <a:extLst>
              <a:ext uri="{FF2B5EF4-FFF2-40B4-BE49-F238E27FC236}">
                <a16:creationId xmlns:a16="http://schemas.microsoft.com/office/drawing/2014/main" id="{0634990E-A34D-4572-9657-46992921D197}"/>
              </a:ext>
            </a:extLst>
          </p:cNvPr>
          <p:cNvGrpSpPr>
            <a:grpSpLocks/>
          </p:cNvGrpSpPr>
          <p:nvPr/>
        </p:nvGrpSpPr>
        <p:grpSpPr bwMode="auto">
          <a:xfrm>
            <a:off x="1483285" y="5980832"/>
            <a:ext cx="2706751" cy="327369"/>
            <a:chOff x="0" y="368846"/>
            <a:chExt cx="2705906" cy="326998"/>
          </a:xfrm>
        </p:grpSpPr>
        <p:sp>
          <p:nvSpPr>
            <p:cNvPr id="105" name="TextBox 105">
              <a:extLst>
                <a:ext uri="{FF2B5EF4-FFF2-40B4-BE49-F238E27FC236}">
                  <a16:creationId xmlns:a16="http://schemas.microsoft.com/office/drawing/2014/main" id="{D2041067-5476-408A-BDE0-F01F61D8F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没有消防设施</a:t>
              </a:r>
              <a:endPara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6" name="流程图: 联系 107">
              <a:extLst>
                <a:ext uri="{FF2B5EF4-FFF2-40B4-BE49-F238E27FC236}">
                  <a16:creationId xmlns:a16="http://schemas.microsoft.com/office/drawing/2014/main" id="{47D8BF1A-7A4B-4B15-87B0-30103FE28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D92A2C1C-EBC6-47DF-89BF-A4487E2D7EE6}"/>
              </a:ext>
            </a:extLst>
          </p:cNvPr>
          <p:cNvGrpSpPr/>
          <p:nvPr/>
        </p:nvGrpSpPr>
        <p:grpSpPr>
          <a:xfrm>
            <a:off x="4651171" y="4143487"/>
            <a:ext cx="478441" cy="478442"/>
            <a:chOff x="2903394" y="3937651"/>
            <a:chExt cx="478441" cy="478442"/>
          </a:xfrm>
        </p:grpSpPr>
        <p:sp>
          <p:nvSpPr>
            <p:cNvPr id="108" name="Shape 1630">
              <a:extLst>
                <a:ext uri="{FF2B5EF4-FFF2-40B4-BE49-F238E27FC236}">
                  <a16:creationId xmlns:a16="http://schemas.microsoft.com/office/drawing/2014/main" id="{6E2091B5-5FE4-4219-8E10-9B2D3359E848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Text Placeholder 4">
              <a:extLst>
                <a:ext uri="{FF2B5EF4-FFF2-40B4-BE49-F238E27FC236}">
                  <a16:creationId xmlns:a16="http://schemas.microsoft.com/office/drawing/2014/main" id="{1E4A0A49-9D60-41FD-9AF8-4051DB96A645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0" name="Group 54">
            <a:extLst>
              <a:ext uri="{FF2B5EF4-FFF2-40B4-BE49-F238E27FC236}">
                <a16:creationId xmlns:a16="http://schemas.microsoft.com/office/drawing/2014/main" id="{FD237720-3917-456B-B92A-AFE83A3DCFCA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4229198"/>
            <a:ext cx="2718327" cy="308077"/>
            <a:chOff x="0" y="368846"/>
            <a:chExt cx="2717479" cy="307727"/>
          </a:xfrm>
        </p:grpSpPr>
        <p:sp>
          <p:nvSpPr>
            <p:cNvPr id="111" name="TextBox 105">
              <a:extLst>
                <a:ext uri="{FF2B5EF4-FFF2-40B4-BE49-F238E27FC236}">
                  <a16:creationId xmlns:a16="http://schemas.microsoft.com/office/drawing/2014/main" id="{6A2BCF21-116E-4693-A3D6-7047E1652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不懂安全环境恶劣知识</a:t>
              </a:r>
            </a:p>
          </p:txBody>
        </p:sp>
        <p:sp>
          <p:nvSpPr>
            <p:cNvPr id="112" name="流程图: 联系 107">
              <a:extLst>
                <a:ext uri="{FF2B5EF4-FFF2-40B4-BE49-F238E27FC236}">
                  <a16:creationId xmlns:a16="http://schemas.microsoft.com/office/drawing/2014/main" id="{1A7CF379-0871-4740-ADE8-F6C1B078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B4B60CE6-4DB2-4A89-B3D6-7AA8D9133DD5}"/>
              </a:ext>
            </a:extLst>
          </p:cNvPr>
          <p:cNvGrpSpPr/>
          <p:nvPr/>
        </p:nvGrpSpPr>
        <p:grpSpPr>
          <a:xfrm>
            <a:off x="4651171" y="4722221"/>
            <a:ext cx="478441" cy="478442"/>
            <a:chOff x="2903394" y="3937651"/>
            <a:chExt cx="478441" cy="478442"/>
          </a:xfrm>
        </p:grpSpPr>
        <p:sp>
          <p:nvSpPr>
            <p:cNvPr id="114" name="Shape 1630">
              <a:extLst>
                <a:ext uri="{FF2B5EF4-FFF2-40B4-BE49-F238E27FC236}">
                  <a16:creationId xmlns:a16="http://schemas.microsoft.com/office/drawing/2014/main" id="{693B9383-32D6-4780-BDE1-9D1279B1438F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Text Placeholder 4">
              <a:extLst>
                <a:ext uri="{FF2B5EF4-FFF2-40B4-BE49-F238E27FC236}">
                  <a16:creationId xmlns:a16="http://schemas.microsoft.com/office/drawing/2014/main" id="{8FBE7706-5470-46CD-99B6-74AC5463D0CD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6" name="Group 54">
            <a:extLst>
              <a:ext uri="{FF2B5EF4-FFF2-40B4-BE49-F238E27FC236}">
                <a16:creationId xmlns:a16="http://schemas.microsoft.com/office/drawing/2014/main" id="{19375F71-EE90-45E2-A8C1-ECE7E99E8C61}"/>
              </a:ext>
            </a:extLst>
          </p:cNvPr>
          <p:cNvGrpSpPr>
            <a:grpSpLocks/>
          </p:cNvGrpSpPr>
          <p:nvPr/>
        </p:nvGrpSpPr>
        <p:grpSpPr bwMode="auto">
          <a:xfrm>
            <a:off x="5187184" y="4807930"/>
            <a:ext cx="2729901" cy="354377"/>
            <a:chOff x="0" y="368845"/>
            <a:chExt cx="2729049" cy="353975"/>
          </a:xfrm>
        </p:grpSpPr>
        <p:sp>
          <p:nvSpPr>
            <p:cNvPr id="117" name="TextBox 105">
              <a:extLst>
                <a:ext uri="{FF2B5EF4-FFF2-40B4-BE49-F238E27FC236}">
                  <a16:creationId xmlns:a16="http://schemas.microsoft.com/office/drawing/2014/main" id="{EA03BB4D-5015-47DA-B032-B5E572D2B7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库房避雷设施失灵</a:t>
              </a:r>
            </a:p>
          </p:txBody>
        </p:sp>
        <p:sp>
          <p:nvSpPr>
            <p:cNvPr id="118" name="流程图: 联系 107">
              <a:extLst>
                <a:ext uri="{FF2B5EF4-FFF2-40B4-BE49-F238E27FC236}">
                  <a16:creationId xmlns:a16="http://schemas.microsoft.com/office/drawing/2014/main" id="{BB837EBF-85BF-48BB-9D52-E5A9CFD86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1132CE30-BA87-4E3F-B96D-1114ECEA8AAB}"/>
              </a:ext>
            </a:extLst>
          </p:cNvPr>
          <p:cNvGrpSpPr/>
          <p:nvPr/>
        </p:nvGrpSpPr>
        <p:grpSpPr>
          <a:xfrm>
            <a:off x="4680425" y="5304815"/>
            <a:ext cx="478441" cy="478442"/>
            <a:chOff x="2903394" y="3937651"/>
            <a:chExt cx="478441" cy="478442"/>
          </a:xfrm>
        </p:grpSpPr>
        <p:sp>
          <p:nvSpPr>
            <p:cNvPr id="120" name="Shape 1630">
              <a:extLst>
                <a:ext uri="{FF2B5EF4-FFF2-40B4-BE49-F238E27FC236}">
                  <a16:creationId xmlns:a16="http://schemas.microsoft.com/office/drawing/2014/main" id="{C0A70B11-5947-4240-BCCC-A6ECAAB34D5D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Text Placeholder 4">
              <a:extLst>
                <a:ext uri="{FF2B5EF4-FFF2-40B4-BE49-F238E27FC236}">
                  <a16:creationId xmlns:a16="http://schemas.microsoft.com/office/drawing/2014/main" id="{5A5083C5-96DB-44ED-BC08-7A406E5F59CC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2" name="Group 54">
            <a:extLst>
              <a:ext uri="{FF2B5EF4-FFF2-40B4-BE49-F238E27FC236}">
                <a16:creationId xmlns:a16="http://schemas.microsoft.com/office/drawing/2014/main" id="{7085CA8B-DF49-4525-8259-F4FEE9F7DCBD}"/>
              </a:ext>
            </a:extLst>
          </p:cNvPr>
          <p:cNvGrpSpPr>
            <a:grpSpLocks/>
          </p:cNvGrpSpPr>
          <p:nvPr/>
        </p:nvGrpSpPr>
        <p:grpSpPr bwMode="auto">
          <a:xfrm>
            <a:off x="5216438" y="5390524"/>
            <a:ext cx="2706751" cy="327369"/>
            <a:chOff x="0" y="368846"/>
            <a:chExt cx="2705906" cy="326998"/>
          </a:xfrm>
        </p:grpSpPr>
        <p:sp>
          <p:nvSpPr>
            <p:cNvPr id="123" name="TextBox 105">
              <a:extLst>
                <a:ext uri="{FF2B5EF4-FFF2-40B4-BE49-F238E27FC236}">
                  <a16:creationId xmlns:a16="http://schemas.microsoft.com/office/drawing/2014/main" id="{6D3EF235-EEA9-4B70-8ADA-08CCBB379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库房通风</a:t>
              </a: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\</a:t>
              </a: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避光不良</a:t>
              </a:r>
            </a:p>
          </p:txBody>
        </p:sp>
        <p:sp>
          <p:nvSpPr>
            <p:cNvPr id="124" name="流程图: 联系 107">
              <a:extLst>
                <a:ext uri="{FF2B5EF4-FFF2-40B4-BE49-F238E27FC236}">
                  <a16:creationId xmlns:a16="http://schemas.microsoft.com/office/drawing/2014/main" id="{4C40425C-D694-47F1-8802-5C1CF585F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6B1F0787-D1DD-4C81-8E73-32606541A78B}"/>
              </a:ext>
            </a:extLst>
          </p:cNvPr>
          <p:cNvGrpSpPr/>
          <p:nvPr/>
        </p:nvGrpSpPr>
        <p:grpSpPr>
          <a:xfrm>
            <a:off x="4680425" y="5879690"/>
            <a:ext cx="478441" cy="478442"/>
            <a:chOff x="2903394" y="3937651"/>
            <a:chExt cx="478441" cy="478442"/>
          </a:xfrm>
        </p:grpSpPr>
        <p:sp>
          <p:nvSpPr>
            <p:cNvPr id="126" name="Shape 1630">
              <a:extLst>
                <a:ext uri="{FF2B5EF4-FFF2-40B4-BE49-F238E27FC236}">
                  <a16:creationId xmlns:a16="http://schemas.microsoft.com/office/drawing/2014/main" id="{9FD85CBE-17C4-491E-8BD5-3CA99D7E920D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Text Placeholder 4">
              <a:extLst>
                <a:ext uri="{FF2B5EF4-FFF2-40B4-BE49-F238E27FC236}">
                  <a16:creationId xmlns:a16="http://schemas.microsoft.com/office/drawing/2014/main" id="{4BC06E62-D10B-442B-B5D3-7E16DA60A1DB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8" name="Group 54">
            <a:extLst>
              <a:ext uri="{FF2B5EF4-FFF2-40B4-BE49-F238E27FC236}">
                <a16:creationId xmlns:a16="http://schemas.microsoft.com/office/drawing/2014/main" id="{2DD47835-0A08-4404-B63F-DDB0A4EC643A}"/>
              </a:ext>
            </a:extLst>
          </p:cNvPr>
          <p:cNvGrpSpPr>
            <a:grpSpLocks/>
          </p:cNvGrpSpPr>
          <p:nvPr/>
        </p:nvGrpSpPr>
        <p:grpSpPr bwMode="auto">
          <a:xfrm>
            <a:off x="5216438" y="5965401"/>
            <a:ext cx="2718327" cy="308077"/>
            <a:chOff x="0" y="368846"/>
            <a:chExt cx="2717479" cy="307727"/>
          </a:xfrm>
        </p:grpSpPr>
        <p:sp>
          <p:nvSpPr>
            <p:cNvPr id="129" name="TextBox 105">
              <a:extLst>
                <a:ext uri="{FF2B5EF4-FFF2-40B4-BE49-F238E27FC236}">
                  <a16:creationId xmlns:a16="http://schemas.microsoft.com/office/drawing/2014/main" id="{E37A40C9-85C0-44C2-A6BF-BC82C28D4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表示错误</a:t>
              </a:r>
            </a:p>
          </p:txBody>
        </p:sp>
        <p:sp>
          <p:nvSpPr>
            <p:cNvPr id="130" name="流程图: 联系 107">
              <a:extLst>
                <a:ext uri="{FF2B5EF4-FFF2-40B4-BE49-F238E27FC236}">
                  <a16:creationId xmlns:a16="http://schemas.microsoft.com/office/drawing/2014/main" id="{CAD7B9AE-4E36-4F61-AC02-79FC28F05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0667D48E-DD2C-4CD6-944D-CCF5CCD319ED}"/>
              </a:ext>
            </a:extLst>
          </p:cNvPr>
          <p:cNvGrpSpPr/>
          <p:nvPr/>
        </p:nvGrpSpPr>
        <p:grpSpPr>
          <a:xfrm>
            <a:off x="8303301" y="4108762"/>
            <a:ext cx="478441" cy="478442"/>
            <a:chOff x="2903394" y="3937651"/>
            <a:chExt cx="478441" cy="478442"/>
          </a:xfrm>
        </p:grpSpPr>
        <p:sp>
          <p:nvSpPr>
            <p:cNvPr id="132" name="Shape 1630">
              <a:extLst>
                <a:ext uri="{FF2B5EF4-FFF2-40B4-BE49-F238E27FC236}">
                  <a16:creationId xmlns:a16="http://schemas.microsoft.com/office/drawing/2014/main" id="{32D6B802-5D24-4A26-96B6-F5CBD0A659B9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Text Placeholder 4">
              <a:extLst>
                <a:ext uri="{FF2B5EF4-FFF2-40B4-BE49-F238E27FC236}">
                  <a16:creationId xmlns:a16="http://schemas.microsoft.com/office/drawing/2014/main" id="{9F424B3A-E306-4336-B14E-6CC27177400F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4" name="Group 54">
            <a:extLst>
              <a:ext uri="{FF2B5EF4-FFF2-40B4-BE49-F238E27FC236}">
                <a16:creationId xmlns:a16="http://schemas.microsoft.com/office/drawing/2014/main" id="{05DFE6A7-D39A-4CF4-BE81-4B9B79B7DC20}"/>
              </a:ext>
            </a:extLst>
          </p:cNvPr>
          <p:cNvGrpSpPr>
            <a:grpSpLocks/>
          </p:cNvGrpSpPr>
          <p:nvPr/>
        </p:nvGrpSpPr>
        <p:grpSpPr bwMode="auto">
          <a:xfrm>
            <a:off x="8839314" y="4194471"/>
            <a:ext cx="2729901" cy="354377"/>
            <a:chOff x="0" y="368845"/>
            <a:chExt cx="2729049" cy="353975"/>
          </a:xfrm>
        </p:grpSpPr>
        <p:sp>
          <p:nvSpPr>
            <p:cNvPr id="135" name="TextBox 105">
              <a:extLst>
                <a:ext uri="{FF2B5EF4-FFF2-40B4-BE49-F238E27FC236}">
                  <a16:creationId xmlns:a16="http://schemas.microsoft.com/office/drawing/2014/main" id="{01E7A2F8-82D7-452B-8291-494F1A77A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没有分类放置</a:t>
              </a:r>
            </a:p>
          </p:txBody>
        </p:sp>
        <p:sp>
          <p:nvSpPr>
            <p:cNvPr id="136" name="流程图: 联系 107">
              <a:extLst>
                <a:ext uri="{FF2B5EF4-FFF2-40B4-BE49-F238E27FC236}">
                  <a16:creationId xmlns:a16="http://schemas.microsoft.com/office/drawing/2014/main" id="{E0A0C87C-9231-4FEC-B81D-5889F5969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49B4DAA0-CD7D-4025-9011-B5809355EB42}"/>
              </a:ext>
            </a:extLst>
          </p:cNvPr>
          <p:cNvGrpSpPr/>
          <p:nvPr/>
        </p:nvGrpSpPr>
        <p:grpSpPr>
          <a:xfrm>
            <a:off x="8297197" y="4722221"/>
            <a:ext cx="478441" cy="478442"/>
            <a:chOff x="2903394" y="3937651"/>
            <a:chExt cx="478441" cy="478442"/>
          </a:xfrm>
        </p:grpSpPr>
        <p:sp>
          <p:nvSpPr>
            <p:cNvPr id="138" name="Shape 1630">
              <a:extLst>
                <a:ext uri="{FF2B5EF4-FFF2-40B4-BE49-F238E27FC236}">
                  <a16:creationId xmlns:a16="http://schemas.microsoft.com/office/drawing/2014/main" id="{6E7B81C0-DDF3-4FF1-B72C-56684EB07AA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Text Placeholder 4">
              <a:extLst>
                <a:ext uri="{FF2B5EF4-FFF2-40B4-BE49-F238E27FC236}">
                  <a16:creationId xmlns:a16="http://schemas.microsoft.com/office/drawing/2014/main" id="{83455313-0C7D-4259-AD83-388F83D71DD8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0" name="Group 54">
            <a:extLst>
              <a:ext uri="{FF2B5EF4-FFF2-40B4-BE49-F238E27FC236}">
                <a16:creationId xmlns:a16="http://schemas.microsoft.com/office/drawing/2014/main" id="{B1CC2812-8F11-49A5-A33E-2F30E04033A3}"/>
              </a:ext>
            </a:extLst>
          </p:cNvPr>
          <p:cNvGrpSpPr>
            <a:grpSpLocks/>
          </p:cNvGrpSpPr>
          <p:nvPr/>
        </p:nvGrpSpPr>
        <p:grpSpPr bwMode="auto">
          <a:xfrm>
            <a:off x="8833210" y="4807930"/>
            <a:ext cx="2729901" cy="354377"/>
            <a:chOff x="0" y="368845"/>
            <a:chExt cx="2729049" cy="353975"/>
          </a:xfrm>
        </p:grpSpPr>
        <p:sp>
          <p:nvSpPr>
            <p:cNvPr id="141" name="TextBox 105">
              <a:extLst>
                <a:ext uri="{FF2B5EF4-FFF2-40B4-BE49-F238E27FC236}">
                  <a16:creationId xmlns:a16="http://schemas.microsoft.com/office/drawing/2014/main" id="{F5CB69B0-1B10-4417-A85B-6D25EE37E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5"/>
              <a:ext cx="2644269" cy="353975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人为破坏</a:t>
              </a:r>
            </a:p>
          </p:txBody>
        </p:sp>
        <p:sp>
          <p:nvSpPr>
            <p:cNvPr id="142" name="流程图: 联系 107">
              <a:extLst>
                <a:ext uri="{FF2B5EF4-FFF2-40B4-BE49-F238E27FC236}">
                  <a16:creationId xmlns:a16="http://schemas.microsoft.com/office/drawing/2014/main" id="{6425603D-5B77-43A5-AA6B-5C7FE3141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E2DCE0F1-46BE-433C-947B-F2DD83528331}"/>
              </a:ext>
            </a:extLst>
          </p:cNvPr>
          <p:cNvGrpSpPr/>
          <p:nvPr/>
        </p:nvGrpSpPr>
        <p:grpSpPr>
          <a:xfrm>
            <a:off x="8326451" y="5304815"/>
            <a:ext cx="478441" cy="478442"/>
            <a:chOff x="2903394" y="3937651"/>
            <a:chExt cx="478441" cy="478442"/>
          </a:xfrm>
        </p:grpSpPr>
        <p:sp>
          <p:nvSpPr>
            <p:cNvPr id="155" name="Shape 1630">
              <a:extLst>
                <a:ext uri="{FF2B5EF4-FFF2-40B4-BE49-F238E27FC236}">
                  <a16:creationId xmlns:a16="http://schemas.microsoft.com/office/drawing/2014/main" id="{36265796-32F0-48AB-ACCA-36B1AB5F15FE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7" name="Text Placeholder 4">
              <a:extLst>
                <a:ext uri="{FF2B5EF4-FFF2-40B4-BE49-F238E27FC236}">
                  <a16:creationId xmlns:a16="http://schemas.microsoft.com/office/drawing/2014/main" id="{2E56FB98-6A98-46BF-B88C-C52BD04D85C9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8" name="Group 54">
            <a:extLst>
              <a:ext uri="{FF2B5EF4-FFF2-40B4-BE49-F238E27FC236}">
                <a16:creationId xmlns:a16="http://schemas.microsoft.com/office/drawing/2014/main" id="{1CC4E1E9-353B-4F1A-B2C1-DC9FB833F251}"/>
              </a:ext>
            </a:extLst>
          </p:cNvPr>
          <p:cNvGrpSpPr>
            <a:grpSpLocks/>
          </p:cNvGrpSpPr>
          <p:nvPr/>
        </p:nvGrpSpPr>
        <p:grpSpPr bwMode="auto">
          <a:xfrm>
            <a:off x="8862464" y="5390524"/>
            <a:ext cx="2706751" cy="327369"/>
            <a:chOff x="0" y="368846"/>
            <a:chExt cx="2705906" cy="326998"/>
          </a:xfrm>
        </p:grpSpPr>
        <p:sp>
          <p:nvSpPr>
            <p:cNvPr id="159" name="TextBox 105">
              <a:extLst>
                <a:ext uri="{FF2B5EF4-FFF2-40B4-BE49-F238E27FC236}">
                  <a16:creationId xmlns:a16="http://schemas.microsoft.com/office/drawing/2014/main" id="{73AE65C2-84F5-47D3-A91C-AB18DD204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368846"/>
              <a:ext cx="2621127" cy="32699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运输不当</a:t>
              </a:r>
            </a:p>
          </p:txBody>
        </p:sp>
        <p:sp>
          <p:nvSpPr>
            <p:cNvPr id="160" name="流程图: 联系 107">
              <a:extLst>
                <a:ext uri="{FF2B5EF4-FFF2-40B4-BE49-F238E27FC236}">
                  <a16:creationId xmlns:a16="http://schemas.microsoft.com/office/drawing/2014/main" id="{6C05A9A6-2C8A-40E4-BD15-D1CEFDD59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614AA791-F4F1-4085-A544-26EAB6EE179B}"/>
              </a:ext>
            </a:extLst>
          </p:cNvPr>
          <p:cNvGrpSpPr/>
          <p:nvPr/>
        </p:nvGrpSpPr>
        <p:grpSpPr>
          <a:xfrm>
            <a:off x="8326451" y="5879690"/>
            <a:ext cx="478441" cy="478442"/>
            <a:chOff x="2903394" y="3937651"/>
            <a:chExt cx="478441" cy="478442"/>
          </a:xfrm>
        </p:grpSpPr>
        <p:sp>
          <p:nvSpPr>
            <p:cNvPr id="162" name="Shape 1630">
              <a:extLst>
                <a:ext uri="{FF2B5EF4-FFF2-40B4-BE49-F238E27FC236}">
                  <a16:creationId xmlns:a16="http://schemas.microsoft.com/office/drawing/2014/main" id="{62024032-B6FC-4684-9D66-0DC34AB1EB5C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2161"/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Text Placeholder 4">
              <a:extLst>
                <a:ext uri="{FF2B5EF4-FFF2-40B4-BE49-F238E27FC236}">
                  <a16:creationId xmlns:a16="http://schemas.microsoft.com/office/drawing/2014/main" id="{5721A515-9A4A-4F92-B54A-B75FCA1E1A09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4" name="Group 54">
            <a:extLst>
              <a:ext uri="{FF2B5EF4-FFF2-40B4-BE49-F238E27FC236}">
                <a16:creationId xmlns:a16="http://schemas.microsoft.com/office/drawing/2014/main" id="{E78AF574-42FB-49B0-B53C-09806EABBEE8}"/>
              </a:ext>
            </a:extLst>
          </p:cNvPr>
          <p:cNvGrpSpPr>
            <a:grpSpLocks/>
          </p:cNvGrpSpPr>
          <p:nvPr/>
        </p:nvGrpSpPr>
        <p:grpSpPr bwMode="auto">
          <a:xfrm>
            <a:off x="8862464" y="5965401"/>
            <a:ext cx="2718327" cy="308077"/>
            <a:chOff x="0" y="368846"/>
            <a:chExt cx="2717479" cy="307727"/>
          </a:xfrm>
        </p:grpSpPr>
        <p:sp>
          <p:nvSpPr>
            <p:cNvPr id="165" name="TextBox 105">
              <a:extLst>
                <a:ext uri="{FF2B5EF4-FFF2-40B4-BE49-F238E27FC236}">
                  <a16:creationId xmlns:a16="http://schemas.microsoft.com/office/drawing/2014/main" id="{7F799AEE-7E18-4E81-9962-1F70EB9F1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80" y="368846"/>
              <a:ext cx="2632699" cy="307727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化学品摆放不牢</a:t>
              </a:r>
            </a:p>
          </p:txBody>
        </p:sp>
        <p:sp>
          <p:nvSpPr>
            <p:cNvPr id="166" name="流程图: 联系 107">
              <a:extLst>
                <a:ext uri="{FF2B5EF4-FFF2-40B4-BE49-F238E27FC236}">
                  <a16:creationId xmlns:a16="http://schemas.microsoft.com/office/drawing/2014/main" id="{F1ADA939-9A98-4822-A07A-ADE45A30C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rgbClr val="002060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8420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500"/>
                            </p:stCondLst>
                            <p:childTnLst>
                              <p:par>
                                <p:cTn id="1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500"/>
                            </p:stCondLst>
                            <p:childTnLst>
                              <p:par>
                                <p:cTn id="1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9000"/>
                            </p:stCondLst>
                            <p:childTnLst>
                              <p:par>
                                <p:cTn id="19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500"/>
                            </p:stCondLst>
                            <p:childTnLst>
                              <p:par>
                                <p:cTn id="2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hlinkClick r:id="rId2"/>
            <a:extLst>
              <a:ext uri="{FF2B5EF4-FFF2-40B4-BE49-F238E27FC236}">
                <a16:creationId xmlns:a16="http://schemas.microsoft.com/office/drawing/2014/main" id="{2ACD06DD-2BA7-4750-B79B-3D756F74B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058" y="1752282"/>
            <a:ext cx="5558826" cy="2756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F6333AC-7C1E-44A9-AF02-2408E80DC3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126" y="4273025"/>
            <a:ext cx="3894874" cy="242261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FF39BCE-BE94-4F5B-8F2C-2A7714D1367A}"/>
              </a:ext>
            </a:extLst>
          </p:cNvPr>
          <p:cNvSpPr/>
          <p:nvPr/>
        </p:nvSpPr>
        <p:spPr>
          <a:xfrm>
            <a:off x="-162046" y="6664443"/>
            <a:ext cx="12354046" cy="1935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0EA6F9-79A9-430E-A206-50457CA656D5}"/>
              </a:ext>
            </a:extLst>
          </p:cNvPr>
          <p:cNvSpPr txBox="1">
            <a:spLocks noChangeArrowheads="1"/>
          </p:cNvSpPr>
          <p:nvPr/>
        </p:nvSpPr>
        <p:spPr>
          <a:xfrm>
            <a:off x="4542904" y="249520"/>
            <a:ext cx="310619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的具体实施步骤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32EA46EA-3263-427B-BF8A-763162E262C9}"/>
              </a:ext>
            </a:extLst>
          </p:cNvPr>
          <p:cNvSpPr>
            <a:spLocks/>
          </p:cNvSpPr>
          <p:nvPr/>
        </p:nvSpPr>
        <p:spPr bwMode="auto">
          <a:xfrm>
            <a:off x="10547662" y="261786"/>
            <a:ext cx="503237" cy="504825"/>
          </a:xfrm>
          <a:prstGeom prst="ellipse">
            <a:avLst/>
          </a:prstGeom>
          <a:solidFill>
            <a:srgbClr val="002060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05">
            <a:extLst>
              <a:ext uri="{FF2B5EF4-FFF2-40B4-BE49-F238E27FC236}">
                <a16:creationId xmlns:a16="http://schemas.microsoft.com/office/drawing/2014/main" id="{6C2D9A9C-BDF9-4809-992B-48DA34CE5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7852" y="249520"/>
            <a:ext cx="1882731" cy="584361"/>
          </a:xfrm>
          <a:prstGeom prst="roundRect">
            <a:avLst>
              <a:gd name="adj" fmla="val 19169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安  全</a:t>
            </a:r>
          </a:p>
        </p:txBody>
      </p:sp>
      <p:sp>
        <p:nvSpPr>
          <p:cNvPr id="6" name="Rectangle 6">
            <a:hlinkClick r:id="rId2"/>
            <a:extLst>
              <a:ext uri="{FF2B5EF4-FFF2-40B4-BE49-F238E27FC236}">
                <a16:creationId xmlns:a16="http://schemas.microsoft.com/office/drawing/2014/main" id="{F9467280-BA85-42DD-97F4-719375C8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058" y="1060314"/>
            <a:ext cx="4238580" cy="691970"/>
          </a:xfrm>
          <a:prstGeom prst="rect">
            <a:avLst/>
          </a:prstGeom>
          <a:solidFill>
            <a:srgbClr val="E73215"/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2665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安全推行要领</a:t>
            </a:r>
            <a:endParaRPr kumimoji="0" lang="zh-CN" altLang="en-US" sz="266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4FF433B-8DFE-477F-BBE5-F40F9D09A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681" y="1823380"/>
            <a:ext cx="4829538" cy="229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原则：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预防为主、领导亲自抓；</a:t>
            </a:r>
          </a:p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要领：</a:t>
            </a:r>
            <a:endParaRPr lang="en-US" altLang="zh-CN" sz="18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建立安全管理体制；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员工教育培训长抓不懈；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日常现场巡查、排除隐患；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创造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工作环境；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完善应急予案；</a:t>
            </a:r>
          </a:p>
        </p:txBody>
      </p:sp>
      <p:sp>
        <p:nvSpPr>
          <p:cNvPr id="9" name="Rectangle 6">
            <a:hlinkClick r:id="rId2"/>
            <a:extLst>
              <a:ext uri="{FF2B5EF4-FFF2-40B4-BE49-F238E27FC236}">
                <a16:creationId xmlns:a16="http://schemas.microsoft.com/office/drawing/2014/main" id="{A011405C-0BC2-47FD-8E1C-E2B99D12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478" y="1300498"/>
            <a:ext cx="4238580" cy="6919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2665" b="1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rPr>
              <a:t>推进现场安全管理方法</a:t>
            </a:r>
            <a:endParaRPr kumimoji="0" lang="zh-CN" altLang="en-US" sz="2665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7">
            <a:hlinkClick r:id="rId2"/>
            <a:extLst>
              <a:ext uri="{FF2B5EF4-FFF2-40B4-BE49-F238E27FC236}">
                <a16:creationId xmlns:a16="http://schemas.microsoft.com/office/drawing/2014/main" id="{E7621E40-0BA1-41BE-87BE-7179B9545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232" y="1974708"/>
            <a:ext cx="5558826" cy="4596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35921" dir="2700000" algn="ctr" rotWithShape="0">
              <a:srgbClr val="E73215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EEDE4AC-75B5-4EC0-81E5-965357E7F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9855" y="2103681"/>
            <a:ext cx="4829538" cy="41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制定现场安全作业基准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规定员工着装要求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推进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管理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建立预防火灾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防盗制度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完善应急予案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培训员工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实战演习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日常作业管理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日常检查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突击检查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健全组织机构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9.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保障安全设施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10.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采用防错设计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11.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加强敬业教育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实行人文管理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12.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奖惩并举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13.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防微杜渐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不能因小失大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  <a:p>
            <a:pPr marL="285750" indent="-285750">
              <a:lnSpc>
                <a:spcPct val="13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14.</a:t>
            </a:r>
            <a:r>
              <a:rPr lang="zh-CN" altLang="en-US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目视化管理</a:t>
            </a:r>
            <a:r>
              <a:rPr lang="en-US" altLang="zh-CN" sz="1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62631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6" grpId="0" animBg="1"/>
      <p:bldP spid="8" grpId="0"/>
      <p:bldP spid="9" grpId="0" animBg="1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C86D07D-E3F2-4944-8491-14677C13023B}"/>
              </a:ext>
            </a:extLst>
          </p:cNvPr>
          <p:cNvSpPr/>
          <p:nvPr/>
        </p:nvSpPr>
        <p:spPr>
          <a:xfrm>
            <a:off x="5384801" y="183853"/>
            <a:ext cx="2549235" cy="35661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89899E-BFF4-4E79-B923-45B0C0AE5B70}"/>
              </a:ext>
            </a:extLst>
          </p:cNvPr>
          <p:cNvSpPr/>
          <p:nvPr/>
        </p:nvSpPr>
        <p:spPr>
          <a:xfrm>
            <a:off x="0" y="0"/>
            <a:ext cx="12212742" cy="190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747219-5543-4531-84DB-3C8FDF767080}"/>
              </a:ext>
            </a:extLst>
          </p:cNvPr>
          <p:cNvSpPr txBox="1"/>
          <p:nvPr/>
        </p:nvSpPr>
        <p:spPr>
          <a:xfrm>
            <a:off x="5709984" y="395698"/>
            <a:ext cx="1688283" cy="3170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092954-8B21-4227-A841-CDEA2A2EF392}"/>
              </a:ext>
            </a:extLst>
          </p:cNvPr>
          <p:cNvSpPr/>
          <p:nvPr/>
        </p:nvSpPr>
        <p:spPr>
          <a:xfrm>
            <a:off x="0" y="6650990"/>
            <a:ext cx="12191365" cy="2070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BB94582-2432-4C45-A804-956EB1C4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3" r="8044" b="2328"/>
          <a:stretch/>
        </p:blipFill>
        <p:spPr>
          <a:xfrm>
            <a:off x="1" y="190501"/>
            <a:ext cx="5384800" cy="353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8B71AC-36BB-4F7C-B364-75A2019B2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09" t="6054" r="7827" b="1868"/>
          <a:stretch/>
        </p:blipFill>
        <p:spPr>
          <a:xfrm flipH="1">
            <a:off x="7934035" y="173922"/>
            <a:ext cx="4278706" cy="3548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961A15-F1C0-4B85-8EA4-204550D34731}"/>
              </a:ext>
            </a:extLst>
          </p:cNvPr>
          <p:cNvSpPr/>
          <p:nvPr/>
        </p:nvSpPr>
        <p:spPr>
          <a:xfrm>
            <a:off x="0" y="3721100"/>
            <a:ext cx="12212742" cy="190500"/>
          </a:xfrm>
          <a:prstGeom prst="rect">
            <a:avLst/>
          </a:prstGeom>
          <a:solidFill>
            <a:srgbClr val="F15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E5CAC712-D0F7-4D96-9C59-0B8C88C80585}"/>
              </a:ext>
            </a:extLst>
          </p:cNvPr>
          <p:cNvSpPr txBox="1"/>
          <p:nvPr/>
        </p:nvSpPr>
        <p:spPr>
          <a:xfrm>
            <a:off x="2209359" y="4102419"/>
            <a:ext cx="777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各现场实施</a:t>
            </a:r>
            <a:r>
              <a:rPr lang="en-US" altLang="zh-CN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要点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CD552B2-9432-4141-B004-6DE6DAC4DB49}"/>
              </a:ext>
            </a:extLst>
          </p:cNvPr>
          <p:cNvGrpSpPr/>
          <p:nvPr/>
        </p:nvGrpSpPr>
        <p:grpSpPr>
          <a:xfrm>
            <a:off x="844549" y="5359055"/>
            <a:ext cx="5336331" cy="469103"/>
            <a:chOff x="875029" y="5213985"/>
            <a:chExt cx="5336331" cy="46910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9FC4BA5-F9D6-4662-8BDB-DFDDBDB911D0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2" name="矩形 3">
              <a:extLst>
                <a:ext uri="{FF2B5EF4-FFF2-40B4-BE49-F238E27FC236}">
                  <a16:creationId xmlns:a16="http://schemas.microsoft.com/office/drawing/2014/main" id="{C347017D-C01F-4160-8E17-FFC4008058F5}"/>
                </a:ext>
              </a:extLst>
            </p:cNvPr>
            <p:cNvSpPr/>
            <p:nvPr/>
          </p:nvSpPr>
          <p:spPr>
            <a:xfrm>
              <a:off x="875029" y="5213985"/>
              <a:ext cx="5336331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员工在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中的义务和权限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90640B4-7EA2-4E7C-8E89-38FAB529F9AD}"/>
              </a:ext>
            </a:extLst>
          </p:cNvPr>
          <p:cNvGrpSpPr/>
          <p:nvPr/>
        </p:nvGrpSpPr>
        <p:grpSpPr>
          <a:xfrm>
            <a:off x="5056576" y="5370630"/>
            <a:ext cx="5511110" cy="469103"/>
            <a:chOff x="875029" y="5213985"/>
            <a:chExt cx="5511110" cy="46910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6473445-4CCC-4A33-B768-5F286AB89054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5" name="矩形 3">
              <a:extLst>
                <a:ext uri="{FF2B5EF4-FFF2-40B4-BE49-F238E27FC236}">
                  <a16:creationId xmlns:a16="http://schemas.microsoft.com/office/drawing/2014/main" id="{E5B3D0EC-1AD9-4C14-BED7-30D4E136D3BA}"/>
                </a:ext>
              </a:extLst>
            </p:cNvPr>
            <p:cNvSpPr/>
            <p:nvPr/>
          </p:nvSpPr>
          <p:spPr>
            <a:xfrm>
              <a:off x="875029" y="5213985"/>
              <a:ext cx="551111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管理者在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中的义务和权限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ADF0076-EF42-46C0-B2EB-FC6B35A6891C}"/>
              </a:ext>
            </a:extLst>
          </p:cNvPr>
          <p:cNvGrpSpPr/>
          <p:nvPr/>
        </p:nvGrpSpPr>
        <p:grpSpPr>
          <a:xfrm>
            <a:off x="851881" y="5914640"/>
            <a:ext cx="4641850" cy="469103"/>
            <a:chOff x="875030" y="5213985"/>
            <a:chExt cx="4641850" cy="46910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C51EA2B-1527-4677-A3D3-A9A11E91AC95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8" name="矩形 3">
              <a:extLst>
                <a:ext uri="{FF2B5EF4-FFF2-40B4-BE49-F238E27FC236}">
                  <a16:creationId xmlns:a16="http://schemas.microsoft.com/office/drawing/2014/main" id="{43C3A788-85C6-4E4B-B92D-4823D7C4DB3E}"/>
                </a:ext>
              </a:extLst>
            </p:cNvPr>
            <p:cNvSpPr/>
            <p:nvPr/>
          </p:nvSpPr>
          <p:spPr>
            <a:xfrm>
              <a:off x="875030" y="5213985"/>
              <a:ext cx="464185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办公区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检查要点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4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1" grpId="0" animBg="1"/>
          <p:bldP spid="4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1" grpId="0" animBg="1"/>
          <p:bldP spid="4" grpId="0" animBg="1"/>
          <p:bldP spid="19" grpId="0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40DB846-BE9F-4CE9-8131-8DBB36871A33}"/>
              </a:ext>
            </a:extLst>
          </p:cNvPr>
          <p:cNvCxnSpPr>
            <a:cxnSpLocks/>
          </p:cNvCxnSpPr>
          <p:nvPr/>
        </p:nvCxnSpPr>
        <p:spPr>
          <a:xfrm>
            <a:off x="1288209" y="2248342"/>
            <a:ext cx="470404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E75BB327-F685-48C0-9389-A96A0EC152CB}"/>
              </a:ext>
            </a:extLst>
          </p:cNvPr>
          <p:cNvSpPr txBox="1">
            <a:spLocks noChangeArrowheads="1"/>
          </p:cNvSpPr>
          <p:nvPr/>
        </p:nvSpPr>
        <p:spPr>
          <a:xfrm>
            <a:off x="3947158" y="249520"/>
            <a:ext cx="4297684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员工在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中的义务和权限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79F0515-C939-4F7A-9EEC-35EF7C1FC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727" y="1745892"/>
            <a:ext cx="3678768" cy="4905027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9F2D5380-B1A7-4DB7-8EED-86C1BA18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961" y="1262360"/>
            <a:ext cx="70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员工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中的义务和权限</a:t>
            </a:r>
          </a:p>
        </p:txBody>
      </p:sp>
      <p:sp>
        <p:nvSpPr>
          <p:cNvPr id="11" name="椭圆 75">
            <a:extLst>
              <a:ext uri="{FF2B5EF4-FFF2-40B4-BE49-F238E27FC236}">
                <a16:creationId xmlns:a16="http://schemas.microsoft.com/office/drawing/2014/main" id="{3F40558D-67B1-47D5-8371-8B97ED4AB30D}"/>
              </a:ext>
            </a:extLst>
          </p:cNvPr>
          <p:cNvSpPr>
            <a:spLocks/>
          </p:cNvSpPr>
          <p:nvPr/>
        </p:nvSpPr>
        <p:spPr bwMode="auto">
          <a:xfrm>
            <a:off x="533456" y="2559515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54">
            <a:extLst>
              <a:ext uri="{FF2B5EF4-FFF2-40B4-BE49-F238E27FC236}">
                <a16:creationId xmlns:a16="http://schemas.microsoft.com/office/drawing/2014/main" id="{4CA9BC2A-BC6C-41C8-8C32-F13E93E32BCF}"/>
              </a:ext>
            </a:extLst>
          </p:cNvPr>
          <p:cNvGrpSpPr>
            <a:grpSpLocks/>
          </p:cNvGrpSpPr>
          <p:nvPr/>
        </p:nvGrpSpPr>
        <p:grpSpPr bwMode="auto">
          <a:xfrm>
            <a:off x="1118567" y="2528823"/>
            <a:ext cx="6682655" cy="547340"/>
            <a:chOff x="0" y="190605"/>
            <a:chExt cx="6680570" cy="546719"/>
          </a:xfrm>
        </p:grpSpPr>
        <p:sp>
          <p:nvSpPr>
            <p:cNvPr id="13" name="TextBox 105">
              <a:extLst>
                <a:ext uri="{FF2B5EF4-FFF2-40B4-BE49-F238E27FC236}">
                  <a16:creationId xmlns:a16="http://schemas.microsoft.com/office/drawing/2014/main" id="{F6E086CA-6E74-4B97-B936-64028C20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将身边工作环境不断整理、整顿，物品、材料及资料不可乱放</a:t>
              </a:r>
            </a:p>
          </p:txBody>
        </p:sp>
        <p:sp>
          <p:nvSpPr>
            <p:cNvPr id="14" name="流程图: 联系 107">
              <a:extLst>
                <a:ext uri="{FF2B5EF4-FFF2-40B4-BE49-F238E27FC236}">
                  <a16:creationId xmlns:a16="http://schemas.microsoft.com/office/drawing/2014/main" id="{79D391F8-D904-4B08-AD16-D5A084D7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椭圆 75">
            <a:extLst>
              <a:ext uri="{FF2B5EF4-FFF2-40B4-BE49-F238E27FC236}">
                <a16:creationId xmlns:a16="http://schemas.microsoft.com/office/drawing/2014/main" id="{6D979B13-FA8C-45FE-BDC7-C9B0B20E9211}"/>
              </a:ext>
            </a:extLst>
          </p:cNvPr>
          <p:cNvSpPr>
            <a:spLocks/>
          </p:cNvSpPr>
          <p:nvPr/>
        </p:nvSpPr>
        <p:spPr bwMode="auto">
          <a:xfrm>
            <a:off x="533456" y="3311869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54">
            <a:extLst>
              <a:ext uri="{FF2B5EF4-FFF2-40B4-BE49-F238E27FC236}">
                <a16:creationId xmlns:a16="http://schemas.microsoft.com/office/drawing/2014/main" id="{9DB94639-75AC-4306-8042-5FD4637E196C}"/>
              </a:ext>
            </a:extLst>
          </p:cNvPr>
          <p:cNvGrpSpPr>
            <a:grpSpLocks/>
          </p:cNvGrpSpPr>
          <p:nvPr/>
        </p:nvGrpSpPr>
        <p:grpSpPr bwMode="auto">
          <a:xfrm>
            <a:off x="1118567" y="3281177"/>
            <a:ext cx="6682655" cy="547340"/>
            <a:chOff x="0" y="190605"/>
            <a:chExt cx="6680570" cy="546719"/>
          </a:xfrm>
        </p:grpSpPr>
        <p:sp>
          <p:nvSpPr>
            <p:cNvPr id="17" name="TextBox 105">
              <a:extLst>
                <a:ext uri="{FF2B5EF4-FFF2-40B4-BE49-F238E27FC236}">
                  <a16:creationId xmlns:a16="http://schemas.microsoft.com/office/drawing/2014/main" id="{E7657513-DB12-4DBD-9525-044EE32DB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不用的东西要立即处理，不可使其占用作业空间（货架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工具箱）</a:t>
              </a:r>
            </a:p>
          </p:txBody>
        </p:sp>
        <p:sp>
          <p:nvSpPr>
            <p:cNvPr id="18" name="流程图: 联系 107">
              <a:extLst>
                <a:ext uri="{FF2B5EF4-FFF2-40B4-BE49-F238E27FC236}">
                  <a16:creationId xmlns:a16="http://schemas.microsoft.com/office/drawing/2014/main" id="{6107672E-1931-4C20-B88A-4FD30D8F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椭圆 75">
            <a:extLst>
              <a:ext uri="{FF2B5EF4-FFF2-40B4-BE49-F238E27FC236}">
                <a16:creationId xmlns:a16="http://schemas.microsoft.com/office/drawing/2014/main" id="{2DD9F9CA-1C4C-455B-A841-F4F1134F87EF}"/>
              </a:ext>
            </a:extLst>
          </p:cNvPr>
          <p:cNvSpPr>
            <a:spLocks/>
          </p:cNvSpPr>
          <p:nvPr/>
        </p:nvSpPr>
        <p:spPr bwMode="auto">
          <a:xfrm>
            <a:off x="533456" y="4006350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54">
            <a:extLst>
              <a:ext uri="{FF2B5EF4-FFF2-40B4-BE49-F238E27FC236}">
                <a16:creationId xmlns:a16="http://schemas.microsoft.com/office/drawing/2014/main" id="{42B79DE9-EEA6-4DA6-B665-2B056FF441BB}"/>
              </a:ext>
            </a:extLst>
          </p:cNvPr>
          <p:cNvGrpSpPr>
            <a:grpSpLocks/>
          </p:cNvGrpSpPr>
          <p:nvPr/>
        </p:nvGrpSpPr>
        <p:grpSpPr bwMode="auto">
          <a:xfrm>
            <a:off x="1118567" y="3975658"/>
            <a:ext cx="6682655" cy="547340"/>
            <a:chOff x="0" y="190605"/>
            <a:chExt cx="6680570" cy="546719"/>
          </a:xfrm>
        </p:grpSpPr>
        <p:sp>
          <p:nvSpPr>
            <p:cNvPr id="21" name="TextBox 105">
              <a:extLst>
                <a:ext uri="{FF2B5EF4-FFF2-40B4-BE49-F238E27FC236}">
                  <a16:creationId xmlns:a16="http://schemas.microsoft.com/office/drawing/2014/main" id="{14B39C92-C1B2-4691-BDF9-934CB8D50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随时清洁通道，保持畅通</a:t>
              </a:r>
            </a:p>
          </p:txBody>
        </p:sp>
        <p:sp>
          <p:nvSpPr>
            <p:cNvPr id="22" name="流程图: 联系 107">
              <a:extLst>
                <a:ext uri="{FF2B5EF4-FFF2-40B4-BE49-F238E27FC236}">
                  <a16:creationId xmlns:a16="http://schemas.microsoft.com/office/drawing/2014/main" id="{D1751B44-5EC5-4D1B-A87D-A793E8D9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椭圆 75">
            <a:extLst>
              <a:ext uri="{FF2B5EF4-FFF2-40B4-BE49-F238E27FC236}">
                <a16:creationId xmlns:a16="http://schemas.microsoft.com/office/drawing/2014/main" id="{71DF5335-5541-4595-9C51-8A450584C486}"/>
              </a:ext>
            </a:extLst>
          </p:cNvPr>
          <p:cNvSpPr>
            <a:spLocks/>
          </p:cNvSpPr>
          <p:nvPr/>
        </p:nvSpPr>
        <p:spPr bwMode="auto">
          <a:xfrm>
            <a:off x="533456" y="4712405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4CD4A174-E4D3-4A71-9322-983E65DD76AB}"/>
              </a:ext>
            </a:extLst>
          </p:cNvPr>
          <p:cNvGrpSpPr>
            <a:grpSpLocks/>
          </p:cNvGrpSpPr>
          <p:nvPr/>
        </p:nvGrpSpPr>
        <p:grpSpPr bwMode="auto">
          <a:xfrm>
            <a:off x="1118567" y="4681713"/>
            <a:ext cx="6682655" cy="547340"/>
            <a:chOff x="0" y="190605"/>
            <a:chExt cx="6680570" cy="546719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32A25488-A3CC-403A-98A3-F662161E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将物品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工具及文件放置于规定场所</a:t>
              </a:r>
            </a:p>
          </p:txBody>
        </p:sp>
        <p:sp>
          <p:nvSpPr>
            <p:cNvPr id="26" name="流程图: 联系 107">
              <a:extLst>
                <a:ext uri="{FF2B5EF4-FFF2-40B4-BE49-F238E27FC236}">
                  <a16:creationId xmlns:a16="http://schemas.microsoft.com/office/drawing/2014/main" id="{728DC1A6-8133-4249-98B7-C5AABEC25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椭圆 75">
            <a:extLst>
              <a:ext uri="{FF2B5EF4-FFF2-40B4-BE49-F238E27FC236}">
                <a16:creationId xmlns:a16="http://schemas.microsoft.com/office/drawing/2014/main" id="{1B2498AE-191A-4721-B1C2-7A74BF0ACEB1}"/>
              </a:ext>
            </a:extLst>
          </p:cNvPr>
          <p:cNvSpPr>
            <a:spLocks/>
          </p:cNvSpPr>
          <p:nvPr/>
        </p:nvSpPr>
        <p:spPr bwMode="auto">
          <a:xfrm>
            <a:off x="533456" y="5395311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371D2404-113D-4C3B-AFE3-01841D48E014}"/>
              </a:ext>
            </a:extLst>
          </p:cNvPr>
          <p:cNvGrpSpPr>
            <a:grpSpLocks/>
          </p:cNvGrpSpPr>
          <p:nvPr/>
        </p:nvGrpSpPr>
        <p:grpSpPr bwMode="auto">
          <a:xfrm>
            <a:off x="1118567" y="5364619"/>
            <a:ext cx="6682655" cy="547340"/>
            <a:chOff x="0" y="190605"/>
            <a:chExt cx="6680570" cy="546719"/>
          </a:xfrm>
        </p:grpSpPr>
        <p:sp>
          <p:nvSpPr>
            <p:cNvPr id="29" name="TextBox 105">
              <a:extLst>
                <a:ext uri="{FF2B5EF4-FFF2-40B4-BE49-F238E27FC236}">
                  <a16:creationId xmlns:a16="http://schemas.microsoft.com/office/drawing/2014/main" id="{E1E8F8F2-67CC-404C-962F-C09D34563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办公设备，诸如电脑、复印机、服务器周围要时刻保持清洁</a:t>
              </a:r>
            </a:p>
          </p:txBody>
        </p:sp>
        <p:sp>
          <p:nvSpPr>
            <p:cNvPr id="30" name="流程图: 联系 107">
              <a:extLst>
                <a:ext uri="{FF2B5EF4-FFF2-40B4-BE49-F238E27FC236}">
                  <a16:creationId xmlns:a16="http://schemas.microsoft.com/office/drawing/2014/main" id="{0CC45C4A-A233-466F-9DE0-FAD13B45B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4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8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8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18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8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utoUpdateAnimBg="0"/>
      <p:bldP spid="11" grpId="0" bldLvl="0" animBg="1" autoUpdateAnimBg="0"/>
      <p:bldP spid="15" grpId="0" bldLvl="0" animBg="1" autoUpdateAnimBg="0"/>
      <p:bldP spid="19" grpId="0" bldLvl="0" animBg="1" autoUpdateAnimBg="0"/>
      <p:bldP spid="23" grpId="0" bldLvl="0" animBg="1" autoUpdateAnimBg="0"/>
      <p:bldP spid="27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C86D07D-E3F2-4944-8491-14677C13023B}"/>
              </a:ext>
            </a:extLst>
          </p:cNvPr>
          <p:cNvSpPr/>
          <p:nvPr/>
        </p:nvSpPr>
        <p:spPr>
          <a:xfrm>
            <a:off x="5384801" y="183853"/>
            <a:ext cx="2549235" cy="35661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89899E-BFF4-4E79-B923-45B0C0AE5B70}"/>
              </a:ext>
            </a:extLst>
          </p:cNvPr>
          <p:cNvSpPr/>
          <p:nvPr/>
        </p:nvSpPr>
        <p:spPr>
          <a:xfrm>
            <a:off x="0" y="0"/>
            <a:ext cx="12212742" cy="190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747219-5543-4531-84DB-3C8FDF767080}"/>
              </a:ext>
            </a:extLst>
          </p:cNvPr>
          <p:cNvSpPr txBox="1"/>
          <p:nvPr/>
        </p:nvSpPr>
        <p:spPr>
          <a:xfrm>
            <a:off x="5709984" y="395698"/>
            <a:ext cx="1688283" cy="3170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014D98B-7113-43E1-BD9A-C961BE0E22B6}"/>
              </a:ext>
            </a:extLst>
          </p:cNvPr>
          <p:cNvSpPr txBox="1"/>
          <p:nvPr/>
        </p:nvSpPr>
        <p:spPr>
          <a:xfrm>
            <a:off x="2671024" y="4102419"/>
            <a:ext cx="6849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的起源和作用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092954-8B21-4227-A841-CDEA2A2EF392}"/>
              </a:ext>
            </a:extLst>
          </p:cNvPr>
          <p:cNvSpPr/>
          <p:nvPr/>
        </p:nvSpPr>
        <p:spPr>
          <a:xfrm>
            <a:off x="0" y="6650990"/>
            <a:ext cx="12191365" cy="2070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115416D-724E-4A1B-B15C-9F5CA8489B42}"/>
              </a:ext>
            </a:extLst>
          </p:cNvPr>
          <p:cNvGrpSpPr/>
          <p:nvPr/>
        </p:nvGrpSpPr>
        <p:grpSpPr>
          <a:xfrm>
            <a:off x="1868816" y="5289751"/>
            <a:ext cx="2599690" cy="469103"/>
            <a:chOff x="875030" y="5213985"/>
            <a:chExt cx="2599690" cy="46910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A112931-A478-43FE-9F05-785A0D805591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3" name="矩形 3">
              <a:extLst>
                <a:ext uri="{FF2B5EF4-FFF2-40B4-BE49-F238E27FC236}">
                  <a16:creationId xmlns:a16="http://schemas.microsoft.com/office/drawing/2014/main" id="{8A411651-ED43-426A-BE89-3FB8708AD5F6}"/>
                </a:ext>
              </a:extLst>
            </p:cNvPr>
            <p:cNvSpPr/>
            <p:nvPr/>
          </p:nvSpPr>
          <p:spPr>
            <a:xfrm>
              <a:off x="875030" y="5213985"/>
              <a:ext cx="259969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的起源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FEAE854-1F38-4E64-9A94-4E391FAB77B4}"/>
              </a:ext>
            </a:extLst>
          </p:cNvPr>
          <p:cNvGrpSpPr/>
          <p:nvPr/>
        </p:nvGrpSpPr>
        <p:grpSpPr>
          <a:xfrm>
            <a:off x="4703456" y="5289751"/>
            <a:ext cx="2599690" cy="469103"/>
            <a:chOff x="875030" y="5213985"/>
            <a:chExt cx="2599690" cy="46910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CEB60FB-2E63-41B1-9CD6-A6ADF8BCA66A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17" name="矩形 3">
              <a:extLst>
                <a:ext uri="{FF2B5EF4-FFF2-40B4-BE49-F238E27FC236}">
                  <a16:creationId xmlns:a16="http://schemas.microsoft.com/office/drawing/2014/main" id="{BC59529C-7254-4B8C-857B-7505D4A5D69A}"/>
                </a:ext>
              </a:extLst>
            </p:cNvPr>
            <p:cNvSpPr/>
            <p:nvPr/>
          </p:nvSpPr>
          <p:spPr>
            <a:xfrm>
              <a:off x="875030" y="5213985"/>
              <a:ext cx="259969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的含义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EAF52C5-51B3-4718-B91A-9CBAAE6D6E68}"/>
              </a:ext>
            </a:extLst>
          </p:cNvPr>
          <p:cNvGrpSpPr/>
          <p:nvPr/>
        </p:nvGrpSpPr>
        <p:grpSpPr>
          <a:xfrm>
            <a:off x="7570891" y="5289751"/>
            <a:ext cx="4641850" cy="469103"/>
            <a:chOff x="875030" y="5213985"/>
            <a:chExt cx="4641850" cy="469103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DABAC55-4031-48A3-8BFC-0C206AD09F6D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0" name="矩形 3">
              <a:extLst>
                <a:ext uri="{FF2B5EF4-FFF2-40B4-BE49-F238E27FC236}">
                  <a16:creationId xmlns:a16="http://schemas.microsoft.com/office/drawing/2014/main" id="{1EBC0006-01A7-4A90-8500-0B26E30078B7}"/>
                </a:ext>
              </a:extLst>
            </p:cNvPr>
            <p:cNvSpPr/>
            <p:nvPr/>
          </p:nvSpPr>
          <p:spPr>
            <a:xfrm>
              <a:off x="875030" y="5213985"/>
              <a:ext cx="464185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的延伸与发展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5700FFB-0818-4D80-BA7A-627818A31E9E}"/>
              </a:ext>
            </a:extLst>
          </p:cNvPr>
          <p:cNvGrpSpPr/>
          <p:nvPr/>
        </p:nvGrpSpPr>
        <p:grpSpPr>
          <a:xfrm>
            <a:off x="1868816" y="5914591"/>
            <a:ext cx="4169410" cy="469103"/>
            <a:chOff x="875030" y="5213985"/>
            <a:chExt cx="4169410" cy="46910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BA890ED-946D-4E50-A4E6-907A5701A03B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4" name="矩形 3">
              <a:extLst>
                <a:ext uri="{FF2B5EF4-FFF2-40B4-BE49-F238E27FC236}">
                  <a16:creationId xmlns:a16="http://schemas.microsoft.com/office/drawing/2014/main" id="{2E83A24F-08B8-4176-B684-9D26EC8DF1B5}"/>
                </a:ext>
              </a:extLst>
            </p:cNvPr>
            <p:cNvSpPr/>
            <p:nvPr/>
          </p:nvSpPr>
          <p:spPr>
            <a:xfrm>
              <a:off x="875030" y="5213985"/>
              <a:ext cx="416941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为什么要实行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DE3F71D-7C02-4170-A328-855748AD44BA}"/>
              </a:ext>
            </a:extLst>
          </p:cNvPr>
          <p:cNvGrpSpPr/>
          <p:nvPr/>
        </p:nvGrpSpPr>
        <p:grpSpPr>
          <a:xfrm>
            <a:off x="4703455" y="5903016"/>
            <a:ext cx="3682309" cy="469103"/>
            <a:chOff x="875029" y="5202410"/>
            <a:chExt cx="3682309" cy="469103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A3540DD-DB4D-4BB1-BDD9-8C1C2C99594B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27" name="矩形 3">
              <a:extLst>
                <a:ext uri="{FF2B5EF4-FFF2-40B4-BE49-F238E27FC236}">
                  <a16:creationId xmlns:a16="http://schemas.microsoft.com/office/drawing/2014/main" id="{9B91DD7C-094E-4B4A-BA9B-874DE414C308}"/>
                </a:ext>
              </a:extLst>
            </p:cNvPr>
            <p:cNvSpPr/>
            <p:nvPr/>
          </p:nvSpPr>
          <p:spPr>
            <a:xfrm>
              <a:off x="875029" y="5202410"/>
              <a:ext cx="3682309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的作用和效能 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C61D257-80C5-4CB4-B74F-32FE5D59F009}"/>
              </a:ext>
            </a:extLst>
          </p:cNvPr>
          <p:cNvGrpSpPr/>
          <p:nvPr/>
        </p:nvGrpSpPr>
        <p:grpSpPr>
          <a:xfrm>
            <a:off x="7570891" y="5914591"/>
            <a:ext cx="4641850" cy="469103"/>
            <a:chOff x="875030" y="5213985"/>
            <a:chExt cx="4641850" cy="46910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7805CE1-B24E-4AD7-A686-279F117660CA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30" name="矩形 3">
              <a:extLst>
                <a:ext uri="{FF2B5EF4-FFF2-40B4-BE49-F238E27FC236}">
                  <a16:creationId xmlns:a16="http://schemas.microsoft.com/office/drawing/2014/main" id="{264629D6-75DA-4254-86E2-64EC1A8E35BA}"/>
                </a:ext>
              </a:extLst>
            </p:cNvPr>
            <p:cNvSpPr/>
            <p:nvPr/>
          </p:nvSpPr>
          <p:spPr>
            <a:xfrm>
              <a:off x="875030" y="5213985"/>
              <a:ext cx="464185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的主要特点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0BB94582-2432-4C45-A804-956EB1C4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3" r="8044" b="2328"/>
          <a:stretch/>
        </p:blipFill>
        <p:spPr>
          <a:xfrm>
            <a:off x="1" y="190501"/>
            <a:ext cx="5384800" cy="353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8B71AC-36BB-4F7C-B364-75A2019B2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09" t="6054" r="7827" b="1868"/>
          <a:stretch/>
        </p:blipFill>
        <p:spPr>
          <a:xfrm flipH="1">
            <a:off x="7934035" y="173922"/>
            <a:ext cx="4278706" cy="3548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961A15-F1C0-4B85-8EA4-204550D34731}"/>
              </a:ext>
            </a:extLst>
          </p:cNvPr>
          <p:cNvSpPr/>
          <p:nvPr/>
        </p:nvSpPr>
        <p:spPr>
          <a:xfrm>
            <a:off x="0" y="3721100"/>
            <a:ext cx="12212742" cy="190500"/>
          </a:xfrm>
          <a:prstGeom prst="rect">
            <a:avLst/>
          </a:prstGeom>
          <a:solidFill>
            <a:srgbClr val="F15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99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0" grpId="0"/>
          <p:bldP spid="11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0" grpId="0"/>
          <p:bldP spid="11" grpId="0" animBg="1"/>
          <p:bldP spid="4" grpId="0" animBg="1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40DB846-BE9F-4CE9-8131-8DBB36871A33}"/>
              </a:ext>
            </a:extLst>
          </p:cNvPr>
          <p:cNvCxnSpPr>
            <a:cxnSpLocks/>
          </p:cNvCxnSpPr>
          <p:nvPr/>
        </p:nvCxnSpPr>
        <p:spPr>
          <a:xfrm>
            <a:off x="2466109" y="2349941"/>
            <a:ext cx="3066473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E75BB327-F685-48C0-9389-A96A0EC152CB}"/>
              </a:ext>
            </a:extLst>
          </p:cNvPr>
          <p:cNvSpPr txBox="1">
            <a:spLocks noChangeArrowheads="1"/>
          </p:cNvSpPr>
          <p:nvPr/>
        </p:nvSpPr>
        <p:spPr>
          <a:xfrm>
            <a:off x="3856782" y="249520"/>
            <a:ext cx="4478436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员工在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中的义务和权限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F2D5380-B1A7-4DB7-8EED-86C1BA18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524" y="1437687"/>
            <a:ext cx="70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员工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中的义务和权限</a:t>
            </a:r>
          </a:p>
        </p:txBody>
      </p:sp>
      <p:sp>
        <p:nvSpPr>
          <p:cNvPr id="11" name="椭圆 75">
            <a:extLst>
              <a:ext uri="{FF2B5EF4-FFF2-40B4-BE49-F238E27FC236}">
                <a16:creationId xmlns:a16="http://schemas.microsoft.com/office/drawing/2014/main" id="{3F40558D-67B1-47D5-8371-8B97ED4AB30D}"/>
              </a:ext>
            </a:extLst>
          </p:cNvPr>
          <p:cNvSpPr>
            <a:spLocks/>
          </p:cNvSpPr>
          <p:nvPr/>
        </p:nvSpPr>
        <p:spPr bwMode="auto">
          <a:xfrm>
            <a:off x="829019" y="2734842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54">
            <a:extLst>
              <a:ext uri="{FF2B5EF4-FFF2-40B4-BE49-F238E27FC236}">
                <a16:creationId xmlns:a16="http://schemas.microsoft.com/office/drawing/2014/main" id="{4CA9BC2A-BC6C-41C8-8C32-F13E93E32BCF}"/>
              </a:ext>
            </a:extLst>
          </p:cNvPr>
          <p:cNvGrpSpPr>
            <a:grpSpLocks/>
          </p:cNvGrpSpPr>
          <p:nvPr/>
        </p:nvGrpSpPr>
        <p:grpSpPr bwMode="auto">
          <a:xfrm>
            <a:off x="1414130" y="2704150"/>
            <a:ext cx="6682655" cy="547340"/>
            <a:chOff x="0" y="190605"/>
            <a:chExt cx="6680570" cy="546719"/>
          </a:xfrm>
        </p:grpSpPr>
        <p:sp>
          <p:nvSpPr>
            <p:cNvPr id="13" name="TextBox 105">
              <a:extLst>
                <a:ext uri="{FF2B5EF4-FFF2-40B4-BE49-F238E27FC236}">
                  <a16:creationId xmlns:a16="http://schemas.microsoft.com/office/drawing/2014/main" id="{F6E086CA-6E74-4B97-B936-64028C20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准确轻放物品，注意安全，较大较重的置于下层</a:t>
              </a:r>
            </a:p>
          </p:txBody>
        </p:sp>
        <p:sp>
          <p:nvSpPr>
            <p:cNvPr id="14" name="流程图: 联系 107">
              <a:extLst>
                <a:ext uri="{FF2B5EF4-FFF2-40B4-BE49-F238E27FC236}">
                  <a16:creationId xmlns:a16="http://schemas.microsoft.com/office/drawing/2014/main" id="{79D391F8-D904-4B08-AD16-D5A084D7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椭圆 75">
            <a:extLst>
              <a:ext uri="{FF2B5EF4-FFF2-40B4-BE49-F238E27FC236}">
                <a16:creationId xmlns:a16="http://schemas.microsoft.com/office/drawing/2014/main" id="{6D979B13-FA8C-45FE-BDC7-C9B0B20E9211}"/>
              </a:ext>
            </a:extLst>
          </p:cNvPr>
          <p:cNvSpPr>
            <a:spLocks/>
          </p:cNvSpPr>
          <p:nvPr/>
        </p:nvSpPr>
        <p:spPr bwMode="auto">
          <a:xfrm>
            <a:off x="829019" y="3487196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54">
            <a:extLst>
              <a:ext uri="{FF2B5EF4-FFF2-40B4-BE49-F238E27FC236}">
                <a16:creationId xmlns:a16="http://schemas.microsoft.com/office/drawing/2014/main" id="{9DB94639-75AC-4306-8042-5FD4637E196C}"/>
              </a:ext>
            </a:extLst>
          </p:cNvPr>
          <p:cNvGrpSpPr>
            <a:grpSpLocks/>
          </p:cNvGrpSpPr>
          <p:nvPr/>
        </p:nvGrpSpPr>
        <p:grpSpPr bwMode="auto">
          <a:xfrm>
            <a:off x="1414130" y="3456504"/>
            <a:ext cx="6682655" cy="547340"/>
            <a:chOff x="0" y="190605"/>
            <a:chExt cx="6680570" cy="546719"/>
          </a:xfrm>
        </p:grpSpPr>
        <p:sp>
          <p:nvSpPr>
            <p:cNvPr id="17" name="TextBox 105">
              <a:extLst>
                <a:ext uri="{FF2B5EF4-FFF2-40B4-BE49-F238E27FC236}">
                  <a16:creationId xmlns:a16="http://schemas.microsoft.com/office/drawing/2014/main" id="{E7657513-DB12-4DBD-9525-044EE32DB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保管的工具，设备及所负责的责任区要整理</a:t>
              </a:r>
            </a:p>
          </p:txBody>
        </p:sp>
        <p:sp>
          <p:nvSpPr>
            <p:cNvPr id="18" name="流程图: 联系 107">
              <a:extLst>
                <a:ext uri="{FF2B5EF4-FFF2-40B4-BE49-F238E27FC236}">
                  <a16:creationId xmlns:a16="http://schemas.microsoft.com/office/drawing/2014/main" id="{6107672E-1931-4C20-B88A-4FD30D8F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椭圆 75">
            <a:extLst>
              <a:ext uri="{FF2B5EF4-FFF2-40B4-BE49-F238E27FC236}">
                <a16:creationId xmlns:a16="http://schemas.microsoft.com/office/drawing/2014/main" id="{2DD9F9CA-1C4C-455B-A841-F4F1134F87EF}"/>
              </a:ext>
            </a:extLst>
          </p:cNvPr>
          <p:cNvSpPr>
            <a:spLocks/>
          </p:cNvSpPr>
          <p:nvPr/>
        </p:nvSpPr>
        <p:spPr bwMode="auto">
          <a:xfrm>
            <a:off x="829019" y="4181677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54">
            <a:extLst>
              <a:ext uri="{FF2B5EF4-FFF2-40B4-BE49-F238E27FC236}">
                <a16:creationId xmlns:a16="http://schemas.microsoft.com/office/drawing/2014/main" id="{42B79DE9-EEA6-4DA6-B665-2B056FF441BB}"/>
              </a:ext>
            </a:extLst>
          </p:cNvPr>
          <p:cNvGrpSpPr>
            <a:grpSpLocks/>
          </p:cNvGrpSpPr>
          <p:nvPr/>
        </p:nvGrpSpPr>
        <p:grpSpPr bwMode="auto">
          <a:xfrm>
            <a:off x="1414130" y="4150985"/>
            <a:ext cx="6682655" cy="547340"/>
            <a:chOff x="0" y="190605"/>
            <a:chExt cx="6680570" cy="546719"/>
          </a:xfrm>
        </p:grpSpPr>
        <p:sp>
          <p:nvSpPr>
            <p:cNvPr id="21" name="TextBox 105">
              <a:extLst>
                <a:ext uri="{FF2B5EF4-FFF2-40B4-BE49-F238E27FC236}">
                  <a16:creationId xmlns:a16="http://schemas.microsoft.com/office/drawing/2014/main" id="{14B39C92-C1B2-4691-BDF9-934CB8D50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消耗的废纸屑、布屑、材料屑等要集中管理并置于规定场所</a:t>
              </a:r>
            </a:p>
          </p:txBody>
        </p:sp>
        <p:sp>
          <p:nvSpPr>
            <p:cNvPr id="22" name="流程图: 联系 107">
              <a:extLst>
                <a:ext uri="{FF2B5EF4-FFF2-40B4-BE49-F238E27FC236}">
                  <a16:creationId xmlns:a16="http://schemas.microsoft.com/office/drawing/2014/main" id="{D1751B44-5EC5-4D1B-A87D-A793E8D9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椭圆 75">
            <a:extLst>
              <a:ext uri="{FF2B5EF4-FFF2-40B4-BE49-F238E27FC236}">
                <a16:creationId xmlns:a16="http://schemas.microsoft.com/office/drawing/2014/main" id="{71DF5335-5541-4595-9C51-8A450584C486}"/>
              </a:ext>
            </a:extLst>
          </p:cNvPr>
          <p:cNvSpPr>
            <a:spLocks/>
          </p:cNvSpPr>
          <p:nvPr/>
        </p:nvSpPr>
        <p:spPr bwMode="auto">
          <a:xfrm>
            <a:off x="829019" y="4887732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4CD4A174-E4D3-4A71-9322-983E65DD76AB}"/>
              </a:ext>
            </a:extLst>
          </p:cNvPr>
          <p:cNvGrpSpPr>
            <a:grpSpLocks/>
          </p:cNvGrpSpPr>
          <p:nvPr/>
        </p:nvGrpSpPr>
        <p:grpSpPr bwMode="auto">
          <a:xfrm>
            <a:off x="1414130" y="4857040"/>
            <a:ext cx="6682655" cy="547340"/>
            <a:chOff x="0" y="190605"/>
            <a:chExt cx="6680570" cy="546719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32A25488-A3CC-403A-98A3-F662161E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不断清扫，保持清洁</a:t>
              </a:r>
            </a:p>
          </p:txBody>
        </p:sp>
        <p:sp>
          <p:nvSpPr>
            <p:cNvPr id="26" name="流程图: 联系 107">
              <a:extLst>
                <a:ext uri="{FF2B5EF4-FFF2-40B4-BE49-F238E27FC236}">
                  <a16:creationId xmlns:a16="http://schemas.microsoft.com/office/drawing/2014/main" id="{728DC1A6-8133-4249-98B7-C5AABEC25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:a16="http://schemas.microsoft.com/office/drawing/2014/main" id="{371D2404-113D-4C3B-AFE3-01841D48E014}"/>
              </a:ext>
            </a:extLst>
          </p:cNvPr>
          <p:cNvGrpSpPr>
            <a:grpSpLocks/>
          </p:cNvGrpSpPr>
          <p:nvPr/>
        </p:nvGrpSpPr>
        <p:grpSpPr bwMode="auto">
          <a:xfrm>
            <a:off x="1414130" y="5539946"/>
            <a:ext cx="6682655" cy="547340"/>
            <a:chOff x="0" y="190605"/>
            <a:chExt cx="6680570" cy="546719"/>
          </a:xfrm>
        </p:grpSpPr>
        <p:sp>
          <p:nvSpPr>
            <p:cNvPr id="29" name="TextBox 105">
              <a:extLst>
                <a:ext uri="{FF2B5EF4-FFF2-40B4-BE49-F238E27FC236}">
                  <a16:creationId xmlns:a16="http://schemas.microsoft.com/office/drawing/2014/main" id="{E1E8F8F2-67CC-404C-962F-C09D34563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注意上级的指示，并加以配合</a:t>
              </a:r>
            </a:p>
          </p:txBody>
        </p:sp>
        <p:sp>
          <p:nvSpPr>
            <p:cNvPr id="30" name="流程图: 联系 107">
              <a:extLst>
                <a:ext uri="{FF2B5EF4-FFF2-40B4-BE49-F238E27FC236}">
                  <a16:creationId xmlns:a16="http://schemas.microsoft.com/office/drawing/2014/main" id="{0CC45C4A-A233-466F-9DE0-FAD13B45B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23B03E2-DEB4-49E3-BCDC-CE7B64ECBCA4}"/>
              </a:ext>
            </a:extLst>
          </p:cNvPr>
          <p:cNvGrpSpPr/>
          <p:nvPr/>
        </p:nvGrpSpPr>
        <p:grpSpPr>
          <a:xfrm>
            <a:off x="709826" y="5534160"/>
            <a:ext cx="719939" cy="571500"/>
            <a:chOff x="3111281" y="5654233"/>
            <a:chExt cx="719939" cy="571500"/>
          </a:xfrm>
        </p:grpSpPr>
        <p:sp>
          <p:nvSpPr>
            <p:cNvPr id="27" name="椭圆 75">
              <a:extLst>
                <a:ext uri="{FF2B5EF4-FFF2-40B4-BE49-F238E27FC236}">
                  <a16:creationId xmlns:a16="http://schemas.microsoft.com/office/drawing/2014/main" id="{1B2498AE-191A-4721-B1C2-7A74BF0AC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474" y="5690711"/>
              <a:ext cx="503237" cy="504825"/>
            </a:xfrm>
            <a:prstGeom prst="ellipse">
              <a:avLst/>
            </a:prstGeom>
            <a:solidFill>
              <a:srgbClr val="E36C09"/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</p:spPr>
          <p:txBody>
            <a:bodyPr lIns="91436" tIns="45718" rIns="91436" bIns="4571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标题 1">
              <a:extLst>
                <a:ext uri="{FF2B5EF4-FFF2-40B4-BE49-F238E27FC236}">
                  <a16:creationId xmlns:a16="http://schemas.microsoft.com/office/drawing/2014/main" id="{C9E8B585-13ED-4D20-951C-0113836D2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281" y="5654233"/>
              <a:ext cx="719939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064415AE-BC37-4635-BF3C-28A9F7D98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727" y="1745892"/>
            <a:ext cx="3678768" cy="49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5" grpId="0" bldLvl="0" animBg="1" autoUpdateAnimBg="0"/>
      <p:bldP spid="19" grpId="0" bldLvl="0" animBg="1" autoUpdateAnimBg="0"/>
      <p:bldP spid="23" grpId="0" bldLvl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40DB846-BE9F-4CE9-8131-8DBB36871A33}"/>
              </a:ext>
            </a:extLst>
          </p:cNvPr>
          <p:cNvCxnSpPr>
            <a:cxnSpLocks/>
          </p:cNvCxnSpPr>
          <p:nvPr/>
        </p:nvCxnSpPr>
        <p:spPr>
          <a:xfrm>
            <a:off x="2937164" y="2072850"/>
            <a:ext cx="315883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E75BB327-F685-48C0-9389-A96A0EC152CB}"/>
              </a:ext>
            </a:extLst>
          </p:cNvPr>
          <p:cNvSpPr txBox="1">
            <a:spLocks noChangeArrowheads="1"/>
          </p:cNvSpPr>
          <p:nvPr/>
        </p:nvSpPr>
        <p:spPr>
          <a:xfrm>
            <a:off x="3818842" y="321199"/>
            <a:ext cx="4554316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管理者在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中的义务和权限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F2D5380-B1A7-4DB7-8EED-86C1BA18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761" y="1160596"/>
            <a:ext cx="70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管理者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中的义务和权限</a:t>
            </a:r>
          </a:p>
        </p:txBody>
      </p:sp>
      <p:sp>
        <p:nvSpPr>
          <p:cNvPr id="11" name="椭圆 75">
            <a:extLst>
              <a:ext uri="{FF2B5EF4-FFF2-40B4-BE49-F238E27FC236}">
                <a16:creationId xmlns:a16="http://schemas.microsoft.com/office/drawing/2014/main" id="{3F40558D-67B1-47D5-8371-8B97ED4AB30D}"/>
              </a:ext>
            </a:extLst>
          </p:cNvPr>
          <p:cNvSpPr>
            <a:spLocks/>
          </p:cNvSpPr>
          <p:nvPr/>
        </p:nvSpPr>
        <p:spPr bwMode="auto">
          <a:xfrm>
            <a:off x="838256" y="2457751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54">
            <a:extLst>
              <a:ext uri="{FF2B5EF4-FFF2-40B4-BE49-F238E27FC236}">
                <a16:creationId xmlns:a16="http://schemas.microsoft.com/office/drawing/2014/main" id="{4CA9BC2A-BC6C-41C8-8C32-F13E93E32BCF}"/>
              </a:ext>
            </a:extLst>
          </p:cNvPr>
          <p:cNvGrpSpPr>
            <a:grpSpLocks/>
          </p:cNvGrpSpPr>
          <p:nvPr/>
        </p:nvGrpSpPr>
        <p:grpSpPr bwMode="auto">
          <a:xfrm>
            <a:off x="1423367" y="2427059"/>
            <a:ext cx="6682655" cy="547340"/>
            <a:chOff x="0" y="190605"/>
            <a:chExt cx="6680570" cy="546719"/>
          </a:xfrm>
        </p:grpSpPr>
        <p:sp>
          <p:nvSpPr>
            <p:cNvPr id="13" name="TextBox 105">
              <a:extLst>
                <a:ext uri="{FF2B5EF4-FFF2-40B4-BE49-F238E27FC236}">
                  <a16:creationId xmlns:a16="http://schemas.microsoft.com/office/drawing/2014/main" id="{F6E086CA-6E74-4B97-B936-64028C20C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配合公司政策，全力支持与推行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endParaRPr lang="zh-CN" altLang="en-US" sz="1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流程图: 联系 107">
              <a:extLst>
                <a:ext uri="{FF2B5EF4-FFF2-40B4-BE49-F238E27FC236}">
                  <a16:creationId xmlns:a16="http://schemas.microsoft.com/office/drawing/2014/main" id="{79D391F8-D904-4B08-AD16-D5A084D767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椭圆 75">
            <a:extLst>
              <a:ext uri="{FF2B5EF4-FFF2-40B4-BE49-F238E27FC236}">
                <a16:creationId xmlns:a16="http://schemas.microsoft.com/office/drawing/2014/main" id="{6D979B13-FA8C-45FE-BDC7-C9B0B20E9211}"/>
              </a:ext>
            </a:extLst>
          </p:cNvPr>
          <p:cNvSpPr>
            <a:spLocks/>
          </p:cNvSpPr>
          <p:nvPr/>
        </p:nvSpPr>
        <p:spPr bwMode="auto">
          <a:xfrm>
            <a:off x="838256" y="3210105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Group 54">
            <a:extLst>
              <a:ext uri="{FF2B5EF4-FFF2-40B4-BE49-F238E27FC236}">
                <a16:creationId xmlns:a16="http://schemas.microsoft.com/office/drawing/2014/main" id="{9DB94639-75AC-4306-8042-5FD4637E196C}"/>
              </a:ext>
            </a:extLst>
          </p:cNvPr>
          <p:cNvGrpSpPr>
            <a:grpSpLocks/>
          </p:cNvGrpSpPr>
          <p:nvPr/>
        </p:nvGrpSpPr>
        <p:grpSpPr bwMode="auto">
          <a:xfrm>
            <a:off x="1423367" y="3179413"/>
            <a:ext cx="6682655" cy="547340"/>
            <a:chOff x="0" y="190605"/>
            <a:chExt cx="6680570" cy="546719"/>
          </a:xfrm>
        </p:grpSpPr>
        <p:sp>
          <p:nvSpPr>
            <p:cNvPr id="17" name="TextBox 105">
              <a:extLst>
                <a:ext uri="{FF2B5EF4-FFF2-40B4-BE49-F238E27FC236}">
                  <a16:creationId xmlns:a16="http://schemas.microsoft.com/office/drawing/2014/main" id="{E7657513-DB12-4DBD-9525-044EE32DB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参加有关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教育训练，掌握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工作技巧</a:t>
              </a:r>
            </a:p>
          </p:txBody>
        </p:sp>
        <p:sp>
          <p:nvSpPr>
            <p:cNvPr id="18" name="流程图: 联系 107">
              <a:extLst>
                <a:ext uri="{FF2B5EF4-FFF2-40B4-BE49-F238E27FC236}">
                  <a16:creationId xmlns:a16="http://schemas.microsoft.com/office/drawing/2014/main" id="{6107672E-1931-4C20-B88A-4FD30D8F4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椭圆 75">
            <a:extLst>
              <a:ext uri="{FF2B5EF4-FFF2-40B4-BE49-F238E27FC236}">
                <a16:creationId xmlns:a16="http://schemas.microsoft.com/office/drawing/2014/main" id="{2DD9F9CA-1C4C-455B-A841-F4F1134F87EF}"/>
              </a:ext>
            </a:extLst>
          </p:cNvPr>
          <p:cNvSpPr>
            <a:spLocks/>
          </p:cNvSpPr>
          <p:nvPr/>
        </p:nvSpPr>
        <p:spPr bwMode="auto">
          <a:xfrm>
            <a:off x="838256" y="3904586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54">
            <a:extLst>
              <a:ext uri="{FF2B5EF4-FFF2-40B4-BE49-F238E27FC236}">
                <a16:creationId xmlns:a16="http://schemas.microsoft.com/office/drawing/2014/main" id="{42B79DE9-EEA6-4DA6-B665-2B056FF441BB}"/>
              </a:ext>
            </a:extLst>
          </p:cNvPr>
          <p:cNvGrpSpPr>
            <a:grpSpLocks/>
          </p:cNvGrpSpPr>
          <p:nvPr/>
        </p:nvGrpSpPr>
        <p:grpSpPr bwMode="auto">
          <a:xfrm>
            <a:off x="1423367" y="3873894"/>
            <a:ext cx="6682655" cy="547340"/>
            <a:chOff x="0" y="190605"/>
            <a:chExt cx="6680570" cy="546719"/>
          </a:xfrm>
        </p:grpSpPr>
        <p:sp>
          <p:nvSpPr>
            <p:cNvPr id="21" name="TextBox 105">
              <a:extLst>
                <a:ext uri="{FF2B5EF4-FFF2-40B4-BE49-F238E27FC236}">
                  <a16:creationId xmlns:a16="http://schemas.microsoft.com/office/drawing/2014/main" id="{14B39C92-C1B2-4691-BDF9-934CB8D50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搜集资料，研读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活动相关书籍</a:t>
              </a:r>
            </a:p>
          </p:txBody>
        </p:sp>
        <p:sp>
          <p:nvSpPr>
            <p:cNvPr id="22" name="流程图: 联系 107">
              <a:extLst>
                <a:ext uri="{FF2B5EF4-FFF2-40B4-BE49-F238E27FC236}">
                  <a16:creationId xmlns:a16="http://schemas.microsoft.com/office/drawing/2014/main" id="{D1751B44-5EC5-4D1B-A87D-A793E8D9C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椭圆 75">
            <a:extLst>
              <a:ext uri="{FF2B5EF4-FFF2-40B4-BE49-F238E27FC236}">
                <a16:creationId xmlns:a16="http://schemas.microsoft.com/office/drawing/2014/main" id="{71DF5335-5541-4595-9C51-8A450584C486}"/>
              </a:ext>
            </a:extLst>
          </p:cNvPr>
          <p:cNvSpPr>
            <a:spLocks/>
          </p:cNvSpPr>
          <p:nvPr/>
        </p:nvSpPr>
        <p:spPr bwMode="auto">
          <a:xfrm>
            <a:off x="838256" y="4610641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54">
            <a:extLst>
              <a:ext uri="{FF2B5EF4-FFF2-40B4-BE49-F238E27FC236}">
                <a16:creationId xmlns:a16="http://schemas.microsoft.com/office/drawing/2014/main" id="{4CD4A174-E4D3-4A71-9322-983E65DD76AB}"/>
              </a:ext>
            </a:extLst>
          </p:cNvPr>
          <p:cNvGrpSpPr>
            <a:grpSpLocks/>
          </p:cNvGrpSpPr>
          <p:nvPr/>
        </p:nvGrpSpPr>
        <p:grpSpPr bwMode="auto">
          <a:xfrm>
            <a:off x="1423367" y="4579949"/>
            <a:ext cx="6682655" cy="547340"/>
            <a:chOff x="0" y="190605"/>
            <a:chExt cx="6680570" cy="546719"/>
          </a:xfrm>
        </p:grpSpPr>
        <p:sp>
          <p:nvSpPr>
            <p:cNvPr id="25" name="TextBox 105">
              <a:extLst>
                <a:ext uri="{FF2B5EF4-FFF2-40B4-BE49-F238E27FC236}">
                  <a16:creationId xmlns:a16="http://schemas.microsoft.com/office/drawing/2014/main" id="{32A25488-A3CC-403A-98A3-F662161E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负责本部门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宣导，参与企业内部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宣传活动</a:t>
              </a:r>
            </a:p>
          </p:txBody>
        </p:sp>
        <p:sp>
          <p:nvSpPr>
            <p:cNvPr id="26" name="流程图: 联系 107">
              <a:extLst>
                <a:ext uri="{FF2B5EF4-FFF2-40B4-BE49-F238E27FC236}">
                  <a16:creationId xmlns:a16="http://schemas.microsoft.com/office/drawing/2014/main" id="{728DC1A6-8133-4249-98B7-C5AABEC25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椭圆 75">
            <a:extLst>
              <a:ext uri="{FF2B5EF4-FFF2-40B4-BE49-F238E27FC236}">
                <a16:creationId xmlns:a16="http://schemas.microsoft.com/office/drawing/2014/main" id="{1B2498AE-191A-4721-B1C2-7A74BF0ACEB1}"/>
              </a:ext>
            </a:extLst>
          </p:cNvPr>
          <p:cNvSpPr>
            <a:spLocks/>
          </p:cNvSpPr>
          <p:nvPr/>
        </p:nvSpPr>
        <p:spPr bwMode="auto">
          <a:xfrm>
            <a:off x="838256" y="5293547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Group 54">
            <a:extLst>
              <a:ext uri="{FF2B5EF4-FFF2-40B4-BE49-F238E27FC236}">
                <a16:creationId xmlns:a16="http://schemas.microsoft.com/office/drawing/2014/main" id="{371D2404-113D-4C3B-AFE3-01841D48E014}"/>
              </a:ext>
            </a:extLst>
          </p:cNvPr>
          <p:cNvGrpSpPr>
            <a:grpSpLocks/>
          </p:cNvGrpSpPr>
          <p:nvPr/>
        </p:nvGrpSpPr>
        <p:grpSpPr bwMode="auto">
          <a:xfrm>
            <a:off x="1423367" y="5262855"/>
            <a:ext cx="6682655" cy="547340"/>
            <a:chOff x="0" y="190605"/>
            <a:chExt cx="6680570" cy="546719"/>
          </a:xfrm>
        </p:grpSpPr>
        <p:sp>
          <p:nvSpPr>
            <p:cNvPr id="29" name="TextBox 105">
              <a:extLst>
                <a:ext uri="{FF2B5EF4-FFF2-40B4-BE49-F238E27FC236}">
                  <a16:creationId xmlns:a16="http://schemas.microsoft.com/office/drawing/2014/main" id="{E1E8F8F2-67CC-404C-962F-C09D34563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负责制定“需要”和“不需要”物品标准，规划部门内工作区域的整理、</a:t>
              </a:r>
              <a:endParaRPr lang="en-US" altLang="zh-CN" sz="1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2100"/>
                </a:lnSpc>
                <a:spcBef>
                  <a:spcPct val="0"/>
                </a:spcBef>
                <a:buNone/>
              </a:pPr>
              <a:r>
                <a:rPr lang="zh-CN" altLang="en-US" sz="1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定位和标识工作</a:t>
              </a:r>
            </a:p>
          </p:txBody>
        </p:sp>
        <p:sp>
          <p:nvSpPr>
            <p:cNvPr id="30" name="流程图: 联系 107">
              <a:extLst>
                <a:ext uri="{FF2B5EF4-FFF2-40B4-BE49-F238E27FC236}">
                  <a16:creationId xmlns:a16="http://schemas.microsoft.com/office/drawing/2014/main" id="{0CC45C4A-A233-466F-9DE0-FAD13B45B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BCE0085D-D44D-4807-B8A5-15C0362CA0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158" y="4138427"/>
            <a:ext cx="3818842" cy="28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6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6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6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6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60"/>
                            </p:stCondLst>
                            <p:childTnLst>
                              <p:par>
                                <p:cTn id="7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utoUpdateAnimBg="0"/>
      <p:bldP spid="11" grpId="0" bldLvl="0" animBg="1" autoUpdateAnimBg="0"/>
      <p:bldP spid="15" grpId="0" bldLvl="0" animBg="1" autoUpdateAnimBg="0"/>
      <p:bldP spid="19" grpId="0" bldLvl="0" animBg="1" autoUpdateAnimBg="0"/>
      <p:bldP spid="23" grpId="0" bldLvl="0" animBg="1" autoUpdateAnimBg="0"/>
      <p:bldP spid="27" grpId="0" bldLvl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40DB846-BE9F-4CE9-8131-8DBB36871A33}"/>
              </a:ext>
            </a:extLst>
          </p:cNvPr>
          <p:cNvCxnSpPr>
            <a:cxnSpLocks/>
          </p:cNvCxnSpPr>
          <p:nvPr/>
        </p:nvCxnSpPr>
        <p:spPr>
          <a:xfrm>
            <a:off x="2789382" y="2220632"/>
            <a:ext cx="348210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E75BB327-F685-48C0-9389-A96A0EC152CB}"/>
              </a:ext>
            </a:extLst>
          </p:cNvPr>
          <p:cNvSpPr txBox="1">
            <a:spLocks noChangeArrowheads="1"/>
          </p:cNvSpPr>
          <p:nvPr/>
        </p:nvSpPr>
        <p:spPr>
          <a:xfrm>
            <a:off x="3794758" y="249520"/>
            <a:ext cx="4602485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管理者在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中的义务和权限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F2D5380-B1A7-4DB7-8EED-86C1BA18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070" y="1308378"/>
            <a:ext cx="708601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管理者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中的义务和权限</a:t>
            </a:r>
          </a:p>
        </p:txBody>
      </p:sp>
      <p:sp>
        <p:nvSpPr>
          <p:cNvPr id="32" name="椭圆 75">
            <a:extLst>
              <a:ext uri="{FF2B5EF4-FFF2-40B4-BE49-F238E27FC236}">
                <a16:creationId xmlns:a16="http://schemas.microsoft.com/office/drawing/2014/main" id="{7FCF3B12-CAAA-474A-BCA2-F9F371A7D516}"/>
              </a:ext>
            </a:extLst>
          </p:cNvPr>
          <p:cNvSpPr>
            <a:spLocks/>
          </p:cNvSpPr>
          <p:nvPr/>
        </p:nvSpPr>
        <p:spPr bwMode="auto">
          <a:xfrm>
            <a:off x="967565" y="2605533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" name="Group 54">
            <a:extLst>
              <a:ext uri="{FF2B5EF4-FFF2-40B4-BE49-F238E27FC236}">
                <a16:creationId xmlns:a16="http://schemas.microsoft.com/office/drawing/2014/main" id="{C16A4D57-4627-4143-8EE7-E6D7FD5D6116}"/>
              </a:ext>
            </a:extLst>
          </p:cNvPr>
          <p:cNvGrpSpPr>
            <a:grpSpLocks/>
          </p:cNvGrpSpPr>
          <p:nvPr/>
        </p:nvGrpSpPr>
        <p:grpSpPr bwMode="auto">
          <a:xfrm>
            <a:off x="1552676" y="2574841"/>
            <a:ext cx="6682655" cy="547340"/>
            <a:chOff x="0" y="190605"/>
            <a:chExt cx="6680570" cy="546719"/>
          </a:xfrm>
        </p:grpSpPr>
        <p:sp>
          <p:nvSpPr>
            <p:cNvPr id="34" name="TextBox 105">
              <a:extLst>
                <a:ext uri="{FF2B5EF4-FFF2-40B4-BE49-F238E27FC236}">
                  <a16:creationId xmlns:a16="http://schemas.microsoft.com/office/drawing/2014/main" id="{15578DD4-9A3B-416F-A524-413245D81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依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进度表，部署克服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的障碍与困难点，组织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查找原因并分析根源，全面实施并持续改进</a:t>
              </a:r>
            </a:p>
          </p:txBody>
        </p:sp>
        <p:sp>
          <p:nvSpPr>
            <p:cNvPr id="35" name="流程图: 联系 107">
              <a:extLst>
                <a:ext uri="{FF2B5EF4-FFF2-40B4-BE49-F238E27FC236}">
                  <a16:creationId xmlns:a16="http://schemas.microsoft.com/office/drawing/2014/main" id="{4AC539AE-9FF8-4B3D-A5ED-73F2FB055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6" name="椭圆 75">
            <a:extLst>
              <a:ext uri="{FF2B5EF4-FFF2-40B4-BE49-F238E27FC236}">
                <a16:creationId xmlns:a16="http://schemas.microsoft.com/office/drawing/2014/main" id="{C6773DED-B032-46FC-A67C-E3F6B6DBC242}"/>
              </a:ext>
            </a:extLst>
          </p:cNvPr>
          <p:cNvSpPr>
            <a:spLocks/>
          </p:cNvSpPr>
          <p:nvPr/>
        </p:nvSpPr>
        <p:spPr bwMode="auto">
          <a:xfrm>
            <a:off x="967565" y="3357887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7" name="Group 54">
            <a:extLst>
              <a:ext uri="{FF2B5EF4-FFF2-40B4-BE49-F238E27FC236}">
                <a16:creationId xmlns:a16="http://schemas.microsoft.com/office/drawing/2014/main" id="{A699593A-1EA3-4BF2-9D00-1E319F0AE41A}"/>
              </a:ext>
            </a:extLst>
          </p:cNvPr>
          <p:cNvGrpSpPr>
            <a:grpSpLocks/>
          </p:cNvGrpSpPr>
          <p:nvPr/>
        </p:nvGrpSpPr>
        <p:grpSpPr bwMode="auto">
          <a:xfrm>
            <a:off x="1552676" y="3327195"/>
            <a:ext cx="6682655" cy="547340"/>
            <a:chOff x="0" y="190605"/>
            <a:chExt cx="6680570" cy="546719"/>
          </a:xfrm>
        </p:grpSpPr>
        <p:sp>
          <p:nvSpPr>
            <p:cNvPr id="38" name="TextBox 105">
              <a:extLst>
                <a:ext uri="{FF2B5EF4-FFF2-40B4-BE49-F238E27FC236}">
                  <a16:creationId xmlns:a16="http://schemas.microsoft.com/office/drawing/2014/main" id="{2DA2338A-9797-453F-8927-F05C16F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熟知公司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活动实施方法，并向部署解释</a:t>
              </a:r>
            </a:p>
          </p:txBody>
        </p:sp>
        <p:sp>
          <p:nvSpPr>
            <p:cNvPr id="39" name="流程图: 联系 107">
              <a:extLst>
                <a:ext uri="{FF2B5EF4-FFF2-40B4-BE49-F238E27FC236}">
                  <a16:creationId xmlns:a16="http://schemas.microsoft.com/office/drawing/2014/main" id="{6549442D-92A9-41A0-AE3B-E477214F5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0" name="椭圆 75">
            <a:extLst>
              <a:ext uri="{FF2B5EF4-FFF2-40B4-BE49-F238E27FC236}">
                <a16:creationId xmlns:a16="http://schemas.microsoft.com/office/drawing/2014/main" id="{A10F2E95-E48F-4920-A0D6-4925A89F6418}"/>
              </a:ext>
            </a:extLst>
          </p:cNvPr>
          <p:cNvSpPr>
            <a:spLocks/>
          </p:cNvSpPr>
          <p:nvPr/>
        </p:nvSpPr>
        <p:spPr bwMode="auto">
          <a:xfrm>
            <a:off x="967565" y="4052368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0EF5543-0DEE-46A4-9020-9328192955D3}"/>
              </a:ext>
            </a:extLst>
          </p:cNvPr>
          <p:cNvGrpSpPr>
            <a:grpSpLocks/>
          </p:cNvGrpSpPr>
          <p:nvPr/>
        </p:nvGrpSpPr>
        <p:grpSpPr bwMode="auto">
          <a:xfrm>
            <a:off x="1552676" y="4021676"/>
            <a:ext cx="6682655" cy="547340"/>
            <a:chOff x="0" y="190605"/>
            <a:chExt cx="6680570" cy="546719"/>
          </a:xfrm>
        </p:grpSpPr>
        <p:sp>
          <p:nvSpPr>
            <p:cNvPr id="42" name="TextBox 105">
              <a:extLst>
                <a:ext uri="{FF2B5EF4-FFF2-40B4-BE49-F238E27FC236}">
                  <a16:creationId xmlns:a16="http://schemas.microsoft.com/office/drawing/2014/main" id="{67F749E5-5740-4493-8F76-B57F5D13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参与企业内评分工作</a:t>
              </a:r>
            </a:p>
          </p:txBody>
        </p:sp>
        <p:sp>
          <p:nvSpPr>
            <p:cNvPr id="43" name="流程图: 联系 107">
              <a:extLst>
                <a:ext uri="{FF2B5EF4-FFF2-40B4-BE49-F238E27FC236}">
                  <a16:creationId xmlns:a16="http://schemas.microsoft.com/office/drawing/2014/main" id="{F2C9788F-DA0D-4DE8-A37B-094051A84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椭圆 75">
            <a:extLst>
              <a:ext uri="{FF2B5EF4-FFF2-40B4-BE49-F238E27FC236}">
                <a16:creationId xmlns:a16="http://schemas.microsoft.com/office/drawing/2014/main" id="{6D8229E8-C37A-426C-982D-BF446A470E9E}"/>
              </a:ext>
            </a:extLst>
          </p:cNvPr>
          <p:cNvSpPr>
            <a:spLocks/>
          </p:cNvSpPr>
          <p:nvPr/>
        </p:nvSpPr>
        <p:spPr bwMode="auto">
          <a:xfrm>
            <a:off x="967565" y="4758423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" name="Group 54">
            <a:extLst>
              <a:ext uri="{FF2B5EF4-FFF2-40B4-BE49-F238E27FC236}">
                <a16:creationId xmlns:a16="http://schemas.microsoft.com/office/drawing/2014/main" id="{5C00F569-ACB3-45B7-ABD1-8BAEF5D236FB}"/>
              </a:ext>
            </a:extLst>
          </p:cNvPr>
          <p:cNvGrpSpPr>
            <a:grpSpLocks/>
          </p:cNvGrpSpPr>
          <p:nvPr/>
        </p:nvGrpSpPr>
        <p:grpSpPr bwMode="auto">
          <a:xfrm>
            <a:off x="1552676" y="4727731"/>
            <a:ext cx="6682655" cy="547340"/>
            <a:chOff x="0" y="190605"/>
            <a:chExt cx="6680570" cy="546719"/>
          </a:xfrm>
        </p:grpSpPr>
        <p:sp>
          <p:nvSpPr>
            <p:cNvPr id="46" name="TextBox 105">
              <a:extLst>
                <a:ext uri="{FF2B5EF4-FFF2-40B4-BE49-F238E27FC236}">
                  <a16:creationId xmlns:a16="http://schemas.microsoft.com/office/drawing/2014/main" id="{CAFC29B1-5268-413D-B892-E8E2AF85E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督促下属执行定期的清扫点检</a:t>
              </a:r>
            </a:p>
          </p:txBody>
        </p:sp>
        <p:sp>
          <p:nvSpPr>
            <p:cNvPr id="47" name="流程图: 联系 107">
              <a:extLst>
                <a:ext uri="{FF2B5EF4-FFF2-40B4-BE49-F238E27FC236}">
                  <a16:creationId xmlns:a16="http://schemas.microsoft.com/office/drawing/2014/main" id="{93B3542A-41C2-436D-B357-4FC8E9405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Group 54">
            <a:extLst>
              <a:ext uri="{FF2B5EF4-FFF2-40B4-BE49-F238E27FC236}">
                <a16:creationId xmlns:a16="http://schemas.microsoft.com/office/drawing/2014/main" id="{FF1E5708-7EA8-43EE-A83F-1ADF8315F9F6}"/>
              </a:ext>
            </a:extLst>
          </p:cNvPr>
          <p:cNvGrpSpPr>
            <a:grpSpLocks/>
          </p:cNvGrpSpPr>
          <p:nvPr/>
        </p:nvGrpSpPr>
        <p:grpSpPr bwMode="auto">
          <a:xfrm>
            <a:off x="1552676" y="5410637"/>
            <a:ext cx="6682655" cy="547340"/>
            <a:chOff x="0" y="190605"/>
            <a:chExt cx="6680570" cy="546719"/>
          </a:xfrm>
        </p:grpSpPr>
        <p:sp>
          <p:nvSpPr>
            <p:cNvPr id="49" name="TextBox 105">
              <a:extLst>
                <a:ext uri="{FF2B5EF4-FFF2-40B4-BE49-F238E27FC236}">
                  <a16:creationId xmlns:a16="http://schemas.microsoft.com/office/drawing/2014/main" id="{3D5499A4-0A72-46DF-9A58-1B6844193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上班点名与服装仪容清查，下班前的安全</a:t>
              </a:r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保卫巡查</a:t>
              </a:r>
            </a:p>
          </p:txBody>
        </p:sp>
        <p:sp>
          <p:nvSpPr>
            <p:cNvPr id="50" name="流程图: 联系 107">
              <a:extLst>
                <a:ext uri="{FF2B5EF4-FFF2-40B4-BE49-F238E27FC236}">
                  <a16:creationId xmlns:a16="http://schemas.microsoft.com/office/drawing/2014/main" id="{1B8E5EC0-6026-4D61-8C63-608026431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flowChartConnector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AA7D794-458D-4BB7-B674-73E2E98A581E}"/>
              </a:ext>
            </a:extLst>
          </p:cNvPr>
          <p:cNvGrpSpPr/>
          <p:nvPr/>
        </p:nvGrpSpPr>
        <p:grpSpPr>
          <a:xfrm>
            <a:off x="848372" y="5404851"/>
            <a:ext cx="719939" cy="571500"/>
            <a:chOff x="3111281" y="5654233"/>
            <a:chExt cx="719939" cy="571500"/>
          </a:xfrm>
        </p:grpSpPr>
        <p:sp>
          <p:nvSpPr>
            <p:cNvPr id="52" name="椭圆 75">
              <a:extLst>
                <a:ext uri="{FF2B5EF4-FFF2-40B4-BE49-F238E27FC236}">
                  <a16:creationId xmlns:a16="http://schemas.microsoft.com/office/drawing/2014/main" id="{886E057F-2B06-4E9E-82A0-7F54D2E0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474" y="5690711"/>
              <a:ext cx="503237" cy="5048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76200">
              <a:solidFill>
                <a:srgbClr val="D9D9D9">
                  <a:alpha val="63136"/>
                </a:srgbClr>
              </a:solidFill>
              <a:round/>
              <a:headEnd/>
              <a:tailEnd/>
            </a:ln>
          </p:spPr>
          <p:txBody>
            <a:bodyPr lIns="91436" tIns="45718" rIns="91436" bIns="45718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标题 1">
              <a:extLst>
                <a:ext uri="{FF2B5EF4-FFF2-40B4-BE49-F238E27FC236}">
                  <a16:creationId xmlns:a16="http://schemas.microsoft.com/office/drawing/2014/main" id="{4BEBD8E2-1371-470D-9008-46A106B88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281" y="5654233"/>
              <a:ext cx="719939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7DB12E97-B919-489C-97F1-09047343E5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3158" y="4138427"/>
            <a:ext cx="3818842" cy="286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5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 autoUpdateAnimBg="0"/>
      <p:bldP spid="36" grpId="0" bldLvl="0" animBg="1" autoUpdateAnimBg="0"/>
      <p:bldP spid="40" grpId="0" bldLvl="0" animBg="1" autoUpdateAnimBg="0"/>
      <p:bldP spid="44" grpId="0" bldLvl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F71B2-2954-486F-AE4F-C0E3380C4055}"/>
              </a:ext>
            </a:extLst>
          </p:cNvPr>
          <p:cNvSpPr txBox="1">
            <a:spLocks noChangeArrowheads="1"/>
          </p:cNvSpPr>
          <p:nvPr/>
        </p:nvSpPr>
        <p:spPr>
          <a:xfrm>
            <a:off x="4455158" y="249520"/>
            <a:ext cx="3281684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办公区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检查要点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E7704A-7BA6-4F27-A470-A48F9AA8F8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059" y="2308879"/>
            <a:ext cx="5164650" cy="3272509"/>
          </a:xfrm>
          <a:prstGeom prst="rect">
            <a:avLst/>
          </a:prstGeom>
          <a:ln>
            <a:noFill/>
          </a:ln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E9DE8E-A12C-407D-A782-03B2C902A80B}"/>
              </a:ext>
            </a:extLst>
          </p:cNvPr>
          <p:cNvSpPr txBox="1">
            <a:spLocks/>
          </p:cNvSpPr>
          <p:nvPr/>
        </p:nvSpPr>
        <p:spPr>
          <a:xfrm>
            <a:off x="835172" y="1359352"/>
            <a:ext cx="5580429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办公区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3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检查要点</a:t>
            </a:r>
            <a:endParaRPr lang="zh-CN" altLang="en-US" sz="5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555AD1-65AE-4EEE-BF47-503ED6CDED07}"/>
              </a:ext>
            </a:extLst>
          </p:cNvPr>
          <p:cNvSpPr/>
          <p:nvPr/>
        </p:nvSpPr>
        <p:spPr>
          <a:xfrm>
            <a:off x="580531" y="2057942"/>
            <a:ext cx="5375197" cy="609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3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65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1D44FC-D727-4C88-ADCC-E5763AB7FE2B}"/>
              </a:ext>
            </a:extLst>
          </p:cNvPr>
          <p:cNvGrpSpPr/>
          <p:nvPr/>
        </p:nvGrpSpPr>
        <p:grpSpPr>
          <a:xfrm>
            <a:off x="528433" y="2237827"/>
            <a:ext cx="478441" cy="478442"/>
            <a:chOff x="2903394" y="3937651"/>
            <a:chExt cx="478441" cy="478442"/>
          </a:xfrm>
        </p:grpSpPr>
        <p:sp>
          <p:nvSpPr>
            <p:cNvPr id="19" name="Shape 1630">
              <a:extLst>
                <a:ext uri="{FF2B5EF4-FFF2-40B4-BE49-F238E27FC236}">
                  <a16:creationId xmlns:a16="http://schemas.microsoft.com/office/drawing/2014/main" id="{97A79109-3DC8-4D68-9145-99B0972F89F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:a16="http://schemas.microsoft.com/office/drawing/2014/main" id="{95C21982-4E20-4E6D-98F1-29FA648DF839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D4FB4ACA-F608-45DA-A0D5-B733D55380B3}"/>
              </a:ext>
            </a:extLst>
          </p:cNvPr>
          <p:cNvGrpSpPr>
            <a:grpSpLocks/>
          </p:cNvGrpSpPr>
          <p:nvPr/>
        </p:nvGrpSpPr>
        <p:grpSpPr bwMode="auto">
          <a:xfrm>
            <a:off x="1064446" y="2221936"/>
            <a:ext cx="5454580" cy="523111"/>
            <a:chOff x="0" y="287658"/>
            <a:chExt cx="5452877" cy="522518"/>
          </a:xfrm>
        </p:grpSpPr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E4EB49A0-3835-44C3-93D0-B4C288AD2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287658"/>
              <a:ext cx="5368099" cy="52251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是否将不要的东西丢弃（抽屉、橱、柜、架子、书籍、</a:t>
              </a:r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文件、档案、图表、文具用品、墙上标语、海报、等）</a:t>
              </a:r>
            </a:p>
          </p:txBody>
        </p:sp>
        <p:sp>
          <p:nvSpPr>
            <p:cNvPr id="23" name="流程图: 联系 107">
              <a:extLst>
                <a:ext uri="{FF2B5EF4-FFF2-40B4-BE49-F238E27FC236}">
                  <a16:creationId xmlns:a16="http://schemas.microsoft.com/office/drawing/2014/main" id="{DB76A604-FDD3-44B7-8C0E-8B71F60DC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70822CF-13B8-4A82-BA1B-E71187FE2EE6}"/>
              </a:ext>
            </a:extLst>
          </p:cNvPr>
          <p:cNvGrpSpPr/>
          <p:nvPr/>
        </p:nvGrpSpPr>
        <p:grpSpPr>
          <a:xfrm>
            <a:off x="528433" y="2827107"/>
            <a:ext cx="478441" cy="478442"/>
            <a:chOff x="2903394" y="3937651"/>
            <a:chExt cx="478441" cy="478442"/>
          </a:xfrm>
        </p:grpSpPr>
        <p:sp>
          <p:nvSpPr>
            <p:cNvPr id="25" name="Shape 1630">
              <a:extLst>
                <a:ext uri="{FF2B5EF4-FFF2-40B4-BE49-F238E27FC236}">
                  <a16:creationId xmlns:a16="http://schemas.microsoft.com/office/drawing/2014/main" id="{4F60D3F3-499D-4E6C-8371-FA5B6304225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594F1502-ED70-4EE1-9D38-A72E23836DC0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Group 54">
            <a:extLst>
              <a:ext uri="{FF2B5EF4-FFF2-40B4-BE49-F238E27FC236}">
                <a16:creationId xmlns:a16="http://schemas.microsoft.com/office/drawing/2014/main" id="{4FBC7624-E4D3-4522-A31B-7DE1B2968A59}"/>
              </a:ext>
            </a:extLst>
          </p:cNvPr>
          <p:cNvGrpSpPr>
            <a:grpSpLocks/>
          </p:cNvGrpSpPr>
          <p:nvPr/>
        </p:nvGrpSpPr>
        <p:grpSpPr bwMode="auto">
          <a:xfrm>
            <a:off x="1064446" y="2892496"/>
            <a:ext cx="5454580" cy="360551"/>
            <a:chOff x="0" y="368846"/>
            <a:chExt cx="5452877" cy="360142"/>
          </a:xfrm>
        </p:grpSpPr>
        <p:sp>
          <p:nvSpPr>
            <p:cNvPr id="28" name="TextBox 105">
              <a:extLst>
                <a:ext uri="{FF2B5EF4-FFF2-40B4-BE49-F238E27FC236}">
                  <a16:creationId xmlns:a16="http://schemas.microsoft.com/office/drawing/2014/main" id="{C7F0B722-CDD6-46CE-A8F5-AA641311B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地面、桌面是否显得零乱</a:t>
              </a:r>
            </a:p>
          </p:txBody>
        </p:sp>
        <p:sp>
          <p:nvSpPr>
            <p:cNvPr id="29" name="流程图: 联系 107">
              <a:extLst>
                <a:ext uri="{FF2B5EF4-FFF2-40B4-BE49-F238E27FC236}">
                  <a16:creationId xmlns:a16="http://schemas.microsoft.com/office/drawing/2014/main" id="{55FD3E88-CBF7-4A87-8D12-AF014C08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92E7E8-6CE8-406E-915D-226108E195FC}"/>
              </a:ext>
            </a:extLst>
          </p:cNvPr>
          <p:cNvGrpSpPr/>
          <p:nvPr/>
        </p:nvGrpSpPr>
        <p:grpSpPr>
          <a:xfrm>
            <a:off x="528433" y="3385907"/>
            <a:ext cx="478441" cy="478442"/>
            <a:chOff x="2903394" y="3937651"/>
            <a:chExt cx="478441" cy="478442"/>
          </a:xfrm>
        </p:grpSpPr>
        <p:sp>
          <p:nvSpPr>
            <p:cNvPr id="31" name="Shape 1630">
              <a:extLst>
                <a:ext uri="{FF2B5EF4-FFF2-40B4-BE49-F238E27FC236}">
                  <a16:creationId xmlns:a16="http://schemas.microsoft.com/office/drawing/2014/main" id="{39E3330C-37EC-44CC-AB6A-2DB11AE15BD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 Placeholder 4">
              <a:extLst>
                <a:ext uri="{FF2B5EF4-FFF2-40B4-BE49-F238E27FC236}">
                  <a16:creationId xmlns:a16="http://schemas.microsoft.com/office/drawing/2014/main" id="{31EA1D53-3353-4E8C-9969-22013C5449D4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06718347-2EAD-4DAA-8398-262C72FBE7B1}"/>
              </a:ext>
            </a:extLst>
          </p:cNvPr>
          <p:cNvGrpSpPr>
            <a:grpSpLocks/>
          </p:cNvGrpSpPr>
          <p:nvPr/>
        </p:nvGrpSpPr>
        <p:grpSpPr bwMode="auto">
          <a:xfrm>
            <a:off x="1064446" y="3451296"/>
            <a:ext cx="5454580" cy="360551"/>
            <a:chOff x="0" y="368846"/>
            <a:chExt cx="5452877" cy="360142"/>
          </a:xfrm>
        </p:grpSpPr>
        <p:sp>
          <p:nvSpPr>
            <p:cNvPr id="34" name="TextBox 105">
              <a:extLst>
                <a:ext uri="{FF2B5EF4-FFF2-40B4-BE49-F238E27FC236}">
                  <a16:creationId xmlns:a16="http://schemas.microsoft.com/office/drawing/2014/main" id="{82B82576-00AC-4296-A335-097DB9A8A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垃圾桶是否装的太满，下班垃圾均能清理</a:t>
              </a:r>
            </a:p>
          </p:txBody>
        </p:sp>
        <p:sp>
          <p:nvSpPr>
            <p:cNvPr id="35" name="流程图: 联系 107">
              <a:extLst>
                <a:ext uri="{FF2B5EF4-FFF2-40B4-BE49-F238E27FC236}">
                  <a16:creationId xmlns:a16="http://schemas.microsoft.com/office/drawing/2014/main" id="{F7F417B4-7D8D-42B9-9013-C30D47A9B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3478F5A-7499-416A-AD11-56BF7F98682D}"/>
              </a:ext>
            </a:extLst>
          </p:cNvPr>
          <p:cNvGrpSpPr/>
          <p:nvPr/>
        </p:nvGrpSpPr>
        <p:grpSpPr>
          <a:xfrm>
            <a:off x="528433" y="3965027"/>
            <a:ext cx="478441" cy="478442"/>
            <a:chOff x="2903394" y="3937651"/>
            <a:chExt cx="478441" cy="478442"/>
          </a:xfrm>
        </p:grpSpPr>
        <p:sp>
          <p:nvSpPr>
            <p:cNvPr id="37" name="Shape 1630">
              <a:extLst>
                <a:ext uri="{FF2B5EF4-FFF2-40B4-BE49-F238E27FC236}">
                  <a16:creationId xmlns:a16="http://schemas.microsoft.com/office/drawing/2014/main" id="{5F882299-E659-48B7-92FC-26CE256AF0AD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7B76501F-AAE5-4785-86B3-B32B476E1707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63D5E6CD-882B-488D-8890-3209828EE1A9}"/>
              </a:ext>
            </a:extLst>
          </p:cNvPr>
          <p:cNvGrpSpPr>
            <a:grpSpLocks/>
          </p:cNvGrpSpPr>
          <p:nvPr/>
        </p:nvGrpSpPr>
        <p:grpSpPr bwMode="auto">
          <a:xfrm>
            <a:off x="1064446" y="4030416"/>
            <a:ext cx="5454580" cy="360551"/>
            <a:chOff x="0" y="368846"/>
            <a:chExt cx="5452877" cy="360142"/>
          </a:xfrm>
        </p:grpSpPr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id="{73555F47-2B44-4771-9063-AFC64F6E8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办公设备不会沾上污浊及灰尘</a:t>
              </a:r>
            </a:p>
          </p:txBody>
        </p:sp>
        <p:sp>
          <p:nvSpPr>
            <p:cNvPr id="41" name="流程图: 联系 107">
              <a:extLst>
                <a:ext uri="{FF2B5EF4-FFF2-40B4-BE49-F238E27FC236}">
                  <a16:creationId xmlns:a16="http://schemas.microsoft.com/office/drawing/2014/main" id="{EB7CBD61-13AD-463E-86F4-53A89CCF3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244E8E2-C2C7-43DF-9DFD-CB1CD7DC7CBD}"/>
              </a:ext>
            </a:extLst>
          </p:cNvPr>
          <p:cNvGrpSpPr/>
          <p:nvPr/>
        </p:nvGrpSpPr>
        <p:grpSpPr>
          <a:xfrm>
            <a:off x="528433" y="4513667"/>
            <a:ext cx="478441" cy="478442"/>
            <a:chOff x="2903394" y="3937651"/>
            <a:chExt cx="478441" cy="478442"/>
          </a:xfrm>
        </p:grpSpPr>
        <p:sp>
          <p:nvSpPr>
            <p:cNvPr id="43" name="Shape 1630">
              <a:extLst>
                <a:ext uri="{FF2B5EF4-FFF2-40B4-BE49-F238E27FC236}">
                  <a16:creationId xmlns:a16="http://schemas.microsoft.com/office/drawing/2014/main" id="{4133317E-B520-4093-8433-2A8447A7890B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 Placeholder 4">
              <a:extLst>
                <a:ext uri="{FF2B5EF4-FFF2-40B4-BE49-F238E27FC236}">
                  <a16:creationId xmlns:a16="http://schemas.microsoft.com/office/drawing/2014/main" id="{38407A14-98DC-4936-ADA8-C288E9A1EB12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54">
            <a:extLst>
              <a:ext uri="{FF2B5EF4-FFF2-40B4-BE49-F238E27FC236}">
                <a16:creationId xmlns:a16="http://schemas.microsoft.com/office/drawing/2014/main" id="{3309DDE4-97DF-4763-B1D2-45B5CE33E10B}"/>
              </a:ext>
            </a:extLst>
          </p:cNvPr>
          <p:cNvGrpSpPr>
            <a:grpSpLocks/>
          </p:cNvGrpSpPr>
          <p:nvPr/>
        </p:nvGrpSpPr>
        <p:grpSpPr bwMode="auto">
          <a:xfrm>
            <a:off x="1064446" y="4579056"/>
            <a:ext cx="5454580" cy="360551"/>
            <a:chOff x="0" y="368846"/>
            <a:chExt cx="5452877" cy="360142"/>
          </a:xfrm>
        </p:grpSpPr>
        <p:sp>
          <p:nvSpPr>
            <p:cNvPr id="46" name="TextBox 105">
              <a:extLst>
                <a:ext uri="{FF2B5EF4-FFF2-40B4-BE49-F238E27FC236}">
                  <a16:creationId xmlns:a16="http://schemas.microsoft.com/office/drawing/2014/main" id="{B9D87E7A-0E4C-411D-9372-2764C909C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桌子、文件夹、通道是否以画线来隔开</a:t>
              </a:r>
            </a:p>
          </p:txBody>
        </p:sp>
        <p:sp>
          <p:nvSpPr>
            <p:cNvPr id="47" name="流程图: 联系 107">
              <a:extLst>
                <a:ext uri="{FF2B5EF4-FFF2-40B4-BE49-F238E27FC236}">
                  <a16:creationId xmlns:a16="http://schemas.microsoft.com/office/drawing/2014/main" id="{55DEBF58-9545-4C71-B34E-3F4598F2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366691F-2D13-4009-A79C-CE62A4778D3E}"/>
              </a:ext>
            </a:extLst>
          </p:cNvPr>
          <p:cNvGrpSpPr/>
          <p:nvPr/>
        </p:nvGrpSpPr>
        <p:grpSpPr>
          <a:xfrm>
            <a:off x="528433" y="5102947"/>
            <a:ext cx="478441" cy="478442"/>
            <a:chOff x="2903394" y="3937651"/>
            <a:chExt cx="478441" cy="478442"/>
          </a:xfrm>
        </p:grpSpPr>
        <p:sp>
          <p:nvSpPr>
            <p:cNvPr id="49" name="Shape 1630">
              <a:extLst>
                <a:ext uri="{FF2B5EF4-FFF2-40B4-BE49-F238E27FC236}">
                  <a16:creationId xmlns:a16="http://schemas.microsoft.com/office/drawing/2014/main" id="{7DB01B39-0DB5-46E4-97D7-CBDCAF42D132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 Placeholder 4">
              <a:extLst>
                <a:ext uri="{FF2B5EF4-FFF2-40B4-BE49-F238E27FC236}">
                  <a16:creationId xmlns:a16="http://schemas.microsoft.com/office/drawing/2014/main" id="{117CC146-3914-4AE6-8D34-D54D66A489F1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06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55C1CE30-FA63-45B1-AE85-13EABAB81FD8}"/>
              </a:ext>
            </a:extLst>
          </p:cNvPr>
          <p:cNvGrpSpPr>
            <a:grpSpLocks/>
          </p:cNvGrpSpPr>
          <p:nvPr/>
        </p:nvGrpSpPr>
        <p:grpSpPr bwMode="auto">
          <a:xfrm>
            <a:off x="1064446" y="5168336"/>
            <a:ext cx="5454580" cy="360551"/>
            <a:chOff x="0" y="368846"/>
            <a:chExt cx="5452877" cy="360142"/>
          </a:xfrm>
        </p:grpSpPr>
        <p:sp>
          <p:nvSpPr>
            <p:cNvPr id="52" name="TextBox 105">
              <a:extLst>
                <a:ext uri="{FF2B5EF4-FFF2-40B4-BE49-F238E27FC236}">
                  <a16:creationId xmlns:a16="http://schemas.microsoft.com/office/drawing/2014/main" id="{3672F1F0-98D7-4930-B8BD-7304672B2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下班时桌面是否整理清洁</a:t>
              </a:r>
            </a:p>
          </p:txBody>
        </p:sp>
        <p:sp>
          <p:nvSpPr>
            <p:cNvPr id="53" name="流程图: 联系 107">
              <a:extLst>
                <a:ext uri="{FF2B5EF4-FFF2-40B4-BE49-F238E27FC236}">
                  <a16:creationId xmlns:a16="http://schemas.microsoft.com/office/drawing/2014/main" id="{7C3AEF30-88F9-485C-B4DF-E6F385802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79A8D36-049E-47A0-9143-9A161129498F}"/>
              </a:ext>
            </a:extLst>
          </p:cNvPr>
          <p:cNvGrpSpPr/>
          <p:nvPr/>
        </p:nvGrpSpPr>
        <p:grpSpPr>
          <a:xfrm>
            <a:off x="528433" y="5712547"/>
            <a:ext cx="478441" cy="478442"/>
            <a:chOff x="2903394" y="3937651"/>
            <a:chExt cx="478441" cy="478442"/>
          </a:xfrm>
        </p:grpSpPr>
        <p:sp>
          <p:nvSpPr>
            <p:cNvPr id="55" name="Shape 1630">
              <a:extLst>
                <a:ext uri="{FF2B5EF4-FFF2-40B4-BE49-F238E27FC236}">
                  <a16:creationId xmlns:a16="http://schemas.microsoft.com/office/drawing/2014/main" id="{79822669-8954-4296-AB63-424333526490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 Placeholder 4">
              <a:extLst>
                <a:ext uri="{FF2B5EF4-FFF2-40B4-BE49-F238E27FC236}">
                  <a16:creationId xmlns:a16="http://schemas.microsoft.com/office/drawing/2014/main" id="{EBED77FA-F0DB-4608-803E-CED0E684CF3E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07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Group 54">
            <a:extLst>
              <a:ext uri="{FF2B5EF4-FFF2-40B4-BE49-F238E27FC236}">
                <a16:creationId xmlns:a16="http://schemas.microsoft.com/office/drawing/2014/main" id="{8463A880-99D8-4D3D-BC7A-8C1259C8E58F}"/>
              </a:ext>
            </a:extLst>
          </p:cNvPr>
          <p:cNvGrpSpPr>
            <a:grpSpLocks/>
          </p:cNvGrpSpPr>
          <p:nvPr/>
        </p:nvGrpSpPr>
        <p:grpSpPr bwMode="auto">
          <a:xfrm>
            <a:off x="1064446" y="5777936"/>
            <a:ext cx="5454580" cy="360551"/>
            <a:chOff x="0" y="368846"/>
            <a:chExt cx="5452877" cy="360142"/>
          </a:xfrm>
        </p:grpSpPr>
        <p:sp>
          <p:nvSpPr>
            <p:cNvPr id="58" name="TextBox 105">
              <a:extLst>
                <a:ext uri="{FF2B5EF4-FFF2-40B4-BE49-F238E27FC236}">
                  <a16:creationId xmlns:a16="http://schemas.microsoft.com/office/drawing/2014/main" id="{3365DBEF-9E62-40BB-917E-58AC2EACF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文件归档规则是否明确；是否按归档规则加以归类</a:t>
              </a:r>
            </a:p>
          </p:txBody>
        </p:sp>
        <p:sp>
          <p:nvSpPr>
            <p:cNvPr id="59" name="流程图: 联系 107">
              <a:extLst>
                <a:ext uri="{FF2B5EF4-FFF2-40B4-BE49-F238E27FC236}">
                  <a16:creationId xmlns:a16="http://schemas.microsoft.com/office/drawing/2014/main" id="{F8633621-5693-4097-BFBC-77F4C5650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23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F71B2-2954-486F-AE4F-C0E3380C4055}"/>
              </a:ext>
            </a:extLst>
          </p:cNvPr>
          <p:cNvSpPr txBox="1">
            <a:spLocks noChangeArrowheads="1"/>
          </p:cNvSpPr>
          <p:nvPr/>
        </p:nvSpPr>
        <p:spPr>
          <a:xfrm>
            <a:off x="4492104" y="249520"/>
            <a:ext cx="320779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办公区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检查要点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E9DE8E-A12C-407D-A782-03B2C902A80B}"/>
              </a:ext>
            </a:extLst>
          </p:cNvPr>
          <p:cNvSpPr txBox="1">
            <a:spLocks/>
          </p:cNvSpPr>
          <p:nvPr/>
        </p:nvSpPr>
        <p:spPr>
          <a:xfrm>
            <a:off x="1324699" y="1424007"/>
            <a:ext cx="5580429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办公区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3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检查要点</a:t>
            </a:r>
            <a:endParaRPr lang="zh-CN" altLang="en-US" sz="5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555AD1-65AE-4EEE-BF47-503ED6CDED07}"/>
              </a:ext>
            </a:extLst>
          </p:cNvPr>
          <p:cNvSpPr/>
          <p:nvPr/>
        </p:nvSpPr>
        <p:spPr>
          <a:xfrm>
            <a:off x="1070058" y="2122597"/>
            <a:ext cx="5375197" cy="609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3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65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1D44FC-D727-4C88-ADCC-E5763AB7FE2B}"/>
              </a:ext>
            </a:extLst>
          </p:cNvPr>
          <p:cNvGrpSpPr/>
          <p:nvPr/>
        </p:nvGrpSpPr>
        <p:grpSpPr>
          <a:xfrm>
            <a:off x="1017960" y="2302482"/>
            <a:ext cx="478441" cy="478442"/>
            <a:chOff x="2903394" y="3937651"/>
            <a:chExt cx="478441" cy="478442"/>
          </a:xfrm>
        </p:grpSpPr>
        <p:sp>
          <p:nvSpPr>
            <p:cNvPr id="19" name="Shape 1630">
              <a:extLst>
                <a:ext uri="{FF2B5EF4-FFF2-40B4-BE49-F238E27FC236}">
                  <a16:creationId xmlns:a16="http://schemas.microsoft.com/office/drawing/2014/main" id="{97A79109-3DC8-4D68-9145-99B0972F89F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:a16="http://schemas.microsoft.com/office/drawing/2014/main" id="{95C21982-4E20-4E6D-98F1-29FA648DF839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08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D4FB4ACA-F608-45DA-A0D5-B733D55380B3}"/>
              </a:ext>
            </a:extLst>
          </p:cNvPr>
          <p:cNvGrpSpPr>
            <a:grpSpLocks/>
          </p:cNvGrpSpPr>
          <p:nvPr/>
        </p:nvGrpSpPr>
        <p:grpSpPr bwMode="auto">
          <a:xfrm>
            <a:off x="1553973" y="2286591"/>
            <a:ext cx="5454580" cy="523111"/>
            <a:chOff x="0" y="287658"/>
            <a:chExt cx="5452877" cy="522518"/>
          </a:xfrm>
        </p:grpSpPr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E4EB49A0-3835-44C3-93D0-B4C288AD2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287658"/>
              <a:ext cx="5368099" cy="52251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文件等有无实施定位化</a:t>
              </a:r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颜色或标记</a:t>
              </a:r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)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流程图: 联系 107">
              <a:extLst>
                <a:ext uri="{FF2B5EF4-FFF2-40B4-BE49-F238E27FC236}">
                  <a16:creationId xmlns:a16="http://schemas.microsoft.com/office/drawing/2014/main" id="{DB76A604-FDD3-44B7-8C0E-8B71F60DC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70822CF-13B8-4A82-BA1B-E71187FE2EE6}"/>
              </a:ext>
            </a:extLst>
          </p:cNvPr>
          <p:cNvGrpSpPr/>
          <p:nvPr/>
        </p:nvGrpSpPr>
        <p:grpSpPr>
          <a:xfrm>
            <a:off x="1017960" y="2891762"/>
            <a:ext cx="478441" cy="478442"/>
            <a:chOff x="2903394" y="3937651"/>
            <a:chExt cx="478441" cy="478442"/>
          </a:xfrm>
        </p:grpSpPr>
        <p:sp>
          <p:nvSpPr>
            <p:cNvPr id="25" name="Shape 1630">
              <a:extLst>
                <a:ext uri="{FF2B5EF4-FFF2-40B4-BE49-F238E27FC236}">
                  <a16:creationId xmlns:a16="http://schemas.microsoft.com/office/drawing/2014/main" id="{4F60D3F3-499D-4E6C-8371-FA5B6304225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594F1502-ED70-4EE1-9D38-A72E23836DC0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09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Group 54">
            <a:extLst>
              <a:ext uri="{FF2B5EF4-FFF2-40B4-BE49-F238E27FC236}">
                <a16:creationId xmlns:a16="http://schemas.microsoft.com/office/drawing/2014/main" id="{4FBC7624-E4D3-4522-A31B-7DE1B2968A59}"/>
              </a:ext>
            </a:extLst>
          </p:cNvPr>
          <p:cNvGrpSpPr>
            <a:grpSpLocks/>
          </p:cNvGrpSpPr>
          <p:nvPr/>
        </p:nvGrpSpPr>
        <p:grpSpPr bwMode="auto">
          <a:xfrm>
            <a:off x="1553973" y="2957151"/>
            <a:ext cx="5454580" cy="360551"/>
            <a:chOff x="0" y="368846"/>
            <a:chExt cx="5452877" cy="360142"/>
          </a:xfrm>
        </p:grpSpPr>
        <p:sp>
          <p:nvSpPr>
            <p:cNvPr id="28" name="TextBox 105">
              <a:extLst>
                <a:ext uri="{FF2B5EF4-FFF2-40B4-BE49-F238E27FC236}">
                  <a16:creationId xmlns:a16="http://schemas.microsoft.com/office/drawing/2014/main" id="{C7F0B722-CDD6-46CE-A8F5-AA641311B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需要的文件应容易取出、归位文件柜是否明确管理责任者</a:t>
              </a:r>
            </a:p>
          </p:txBody>
        </p:sp>
        <p:sp>
          <p:nvSpPr>
            <p:cNvPr id="29" name="流程图: 联系 107">
              <a:extLst>
                <a:ext uri="{FF2B5EF4-FFF2-40B4-BE49-F238E27FC236}">
                  <a16:creationId xmlns:a16="http://schemas.microsoft.com/office/drawing/2014/main" id="{55FD3E88-CBF7-4A87-8D12-AF014C08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92E7E8-6CE8-406E-915D-226108E195FC}"/>
              </a:ext>
            </a:extLst>
          </p:cNvPr>
          <p:cNvGrpSpPr/>
          <p:nvPr/>
        </p:nvGrpSpPr>
        <p:grpSpPr>
          <a:xfrm>
            <a:off x="1017960" y="3450562"/>
            <a:ext cx="478441" cy="478442"/>
            <a:chOff x="2903394" y="3937651"/>
            <a:chExt cx="478441" cy="478442"/>
          </a:xfrm>
        </p:grpSpPr>
        <p:sp>
          <p:nvSpPr>
            <p:cNvPr id="31" name="Shape 1630">
              <a:extLst>
                <a:ext uri="{FF2B5EF4-FFF2-40B4-BE49-F238E27FC236}">
                  <a16:creationId xmlns:a16="http://schemas.microsoft.com/office/drawing/2014/main" id="{39E3330C-37EC-44CC-AB6A-2DB11AE15BD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 Placeholder 4">
              <a:extLst>
                <a:ext uri="{FF2B5EF4-FFF2-40B4-BE49-F238E27FC236}">
                  <a16:creationId xmlns:a16="http://schemas.microsoft.com/office/drawing/2014/main" id="{31EA1D53-3353-4E8C-9969-22013C5449D4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06718347-2EAD-4DAA-8398-262C72FBE7B1}"/>
              </a:ext>
            </a:extLst>
          </p:cNvPr>
          <p:cNvGrpSpPr>
            <a:grpSpLocks/>
          </p:cNvGrpSpPr>
          <p:nvPr/>
        </p:nvGrpSpPr>
        <p:grpSpPr bwMode="auto">
          <a:xfrm>
            <a:off x="1553973" y="3515951"/>
            <a:ext cx="5454580" cy="360551"/>
            <a:chOff x="0" y="368846"/>
            <a:chExt cx="5452877" cy="360142"/>
          </a:xfrm>
        </p:grpSpPr>
        <p:sp>
          <p:nvSpPr>
            <p:cNvPr id="34" name="TextBox 105">
              <a:extLst>
                <a:ext uri="{FF2B5EF4-FFF2-40B4-BE49-F238E27FC236}">
                  <a16:creationId xmlns:a16="http://schemas.microsoft.com/office/drawing/2014/main" id="{82B82576-00AC-4296-A335-097DB9A8A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办公室墙角没有蜘蛛网</a:t>
              </a:r>
            </a:p>
          </p:txBody>
        </p:sp>
        <p:sp>
          <p:nvSpPr>
            <p:cNvPr id="35" name="流程图: 联系 107">
              <a:extLst>
                <a:ext uri="{FF2B5EF4-FFF2-40B4-BE49-F238E27FC236}">
                  <a16:creationId xmlns:a16="http://schemas.microsoft.com/office/drawing/2014/main" id="{F7F417B4-7D8D-42B9-9013-C30D47A9B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3478F5A-7499-416A-AD11-56BF7F98682D}"/>
              </a:ext>
            </a:extLst>
          </p:cNvPr>
          <p:cNvGrpSpPr/>
          <p:nvPr/>
        </p:nvGrpSpPr>
        <p:grpSpPr>
          <a:xfrm>
            <a:off x="1017960" y="4029682"/>
            <a:ext cx="478441" cy="478442"/>
            <a:chOff x="2903394" y="3937651"/>
            <a:chExt cx="478441" cy="478442"/>
          </a:xfrm>
        </p:grpSpPr>
        <p:sp>
          <p:nvSpPr>
            <p:cNvPr id="37" name="Shape 1630">
              <a:extLst>
                <a:ext uri="{FF2B5EF4-FFF2-40B4-BE49-F238E27FC236}">
                  <a16:creationId xmlns:a16="http://schemas.microsoft.com/office/drawing/2014/main" id="{5F882299-E659-48B7-92FC-26CE256AF0AD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7B76501F-AAE5-4785-86B3-B32B476E1707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63D5E6CD-882B-488D-8890-3209828EE1A9}"/>
              </a:ext>
            </a:extLst>
          </p:cNvPr>
          <p:cNvGrpSpPr>
            <a:grpSpLocks/>
          </p:cNvGrpSpPr>
          <p:nvPr/>
        </p:nvGrpSpPr>
        <p:grpSpPr bwMode="auto">
          <a:xfrm>
            <a:off x="1553973" y="4095071"/>
            <a:ext cx="5454580" cy="360551"/>
            <a:chOff x="0" y="368846"/>
            <a:chExt cx="5452877" cy="360142"/>
          </a:xfrm>
        </p:grpSpPr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id="{73555F47-2B44-4771-9063-AFC64F6E8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桌面</a:t>
              </a:r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柜子上没有灰尘</a:t>
              </a:r>
            </a:p>
          </p:txBody>
        </p:sp>
        <p:sp>
          <p:nvSpPr>
            <p:cNvPr id="41" name="流程图: 联系 107">
              <a:extLst>
                <a:ext uri="{FF2B5EF4-FFF2-40B4-BE49-F238E27FC236}">
                  <a16:creationId xmlns:a16="http://schemas.microsoft.com/office/drawing/2014/main" id="{EB7CBD61-13AD-463E-86F4-53A89CCF3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244E8E2-C2C7-43DF-9DFD-CB1CD7DC7CBD}"/>
              </a:ext>
            </a:extLst>
          </p:cNvPr>
          <p:cNvGrpSpPr/>
          <p:nvPr/>
        </p:nvGrpSpPr>
        <p:grpSpPr>
          <a:xfrm>
            <a:off x="1017960" y="4578322"/>
            <a:ext cx="478441" cy="478442"/>
            <a:chOff x="2903394" y="3937651"/>
            <a:chExt cx="478441" cy="478442"/>
          </a:xfrm>
        </p:grpSpPr>
        <p:sp>
          <p:nvSpPr>
            <p:cNvPr id="43" name="Shape 1630">
              <a:extLst>
                <a:ext uri="{FF2B5EF4-FFF2-40B4-BE49-F238E27FC236}">
                  <a16:creationId xmlns:a16="http://schemas.microsoft.com/office/drawing/2014/main" id="{4133317E-B520-4093-8433-2A8447A7890B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 Placeholder 4">
              <a:extLst>
                <a:ext uri="{FF2B5EF4-FFF2-40B4-BE49-F238E27FC236}">
                  <a16:creationId xmlns:a16="http://schemas.microsoft.com/office/drawing/2014/main" id="{38407A14-98DC-4936-ADA8-C288E9A1EB12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Group 54">
            <a:extLst>
              <a:ext uri="{FF2B5EF4-FFF2-40B4-BE49-F238E27FC236}">
                <a16:creationId xmlns:a16="http://schemas.microsoft.com/office/drawing/2014/main" id="{3309DDE4-97DF-4763-B1D2-45B5CE33E10B}"/>
              </a:ext>
            </a:extLst>
          </p:cNvPr>
          <p:cNvGrpSpPr>
            <a:grpSpLocks/>
          </p:cNvGrpSpPr>
          <p:nvPr/>
        </p:nvGrpSpPr>
        <p:grpSpPr bwMode="auto">
          <a:xfrm>
            <a:off x="1553973" y="4643711"/>
            <a:ext cx="5454580" cy="360551"/>
            <a:chOff x="0" y="368846"/>
            <a:chExt cx="5452877" cy="360142"/>
          </a:xfrm>
        </p:grpSpPr>
        <p:sp>
          <p:nvSpPr>
            <p:cNvPr id="46" name="TextBox 105">
              <a:extLst>
                <a:ext uri="{FF2B5EF4-FFF2-40B4-BE49-F238E27FC236}">
                  <a16:creationId xmlns:a16="http://schemas.microsoft.com/office/drawing/2014/main" id="{B9D87E7A-0E4C-411D-9372-2764C909C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管路配线是否杂乱，电话线、电源线固定得当</a:t>
              </a:r>
            </a:p>
          </p:txBody>
        </p:sp>
        <p:sp>
          <p:nvSpPr>
            <p:cNvPr id="47" name="流程图: 联系 107">
              <a:extLst>
                <a:ext uri="{FF2B5EF4-FFF2-40B4-BE49-F238E27FC236}">
                  <a16:creationId xmlns:a16="http://schemas.microsoft.com/office/drawing/2014/main" id="{55DEBF58-9545-4C71-B34E-3F4598F2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366691F-2D13-4009-A79C-CE62A4778D3E}"/>
              </a:ext>
            </a:extLst>
          </p:cNvPr>
          <p:cNvGrpSpPr/>
          <p:nvPr/>
        </p:nvGrpSpPr>
        <p:grpSpPr>
          <a:xfrm>
            <a:off x="1017960" y="5167602"/>
            <a:ext cx="478441" cy="478442"/>
            <a:chOff x="2903394" y="3937651"/>
            <a:chExt cx="478441" cy="478442"/>
          </a:xfrm>
        </p:grpSpPr>
        <p:sp>
          <p:nvSpPr>
            <p:cNvPr id="49" name="Shape 1630">
              <a:extLst>
                <a:ext uri="{FF2B5EF4-FFF2-40B4-BE49-F238E27FC236}">
                  <a16:creationId xmlns:a16="http://schemas.microsoft.com/office/drawing/2014/main" id="{7DB01B39-0DB5-46E4-97D7-CBDCAF42D132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 Placeholder 4">
              <a:extLst>
                <a:ext uri="{FF2B5EF4-FFF2-40B4-BE49-F238E27FC236}">
                  <a16:creationId xmlns:a16="http://schemas.microsoft.com/office/drawing/2014/main" id="{117CC146-3914-4AE6-8D34-D54D66A489F1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13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Group 54">
            <a:extLst>
              <a:ext uri="{FF2B5EF4-FFF2-40B4-BE49-F238E27FC236}">
                <a16:creationId xmlns:a16="http://schemas.microsoft.com/office/drawing/2014/main" id="{55C1CE30-FA63-45B1-AE85-13EABAB81FD8}"/>
              </a:ext>
            </a:extLst>
          </p:cNvPr>
          <p:cNvGrpSpPr>
            <a:grpSpLocks/>
          </p:cNvGrpSpPr>
          <p:nvPr/>
        </p:nvGrpSpPr>
        <p:grpSpPr bwMode="auto">
          <a:xfrm>
            <a:off x="1553973" y="5232991"/>
            <a:ext cx="5454580" cy="360551"/>
            <a:chOff x="0" y="368846"/>
            <a:chExt cx="5452877" cy="360142"/>
          </a:xfrm>
        </p:grpSpPr>
        <p:sp>
          <p:nvSpPr>
            <p:cNvPr id="52" name="TextBox 105">
              <a:extLst>
                <a:ext uri="{FF2B5EF4-FFF2-40B4-BE49-F238E27FC236}">
                  <a16:creationId xmlns:a16="http://schemas.microsoft.com/office/drawing/2014/main" id="{3672F1F0-98D7-4930-B8BD-7304672B2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抽屉内是否杂乱</a:t>
              </a:r>
            </a:p>
          </p:txBody>
        </p:sp>
        <p:sp>
          <p:nvSpPr>
            <p:cNvPr id="53" name="流程图: 联系 107">
              <a:extLst>
                <a:ext uri="{FF2B5EF4-FFF2-40B4-BE49-F238E27FC236}">
                  <a16:creationId xmlns:a16="http://schemas.microsoft.com/office/drawing/2014/main" id="{7C3AEF30-88F9-485C-B4DF-E6F385802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79A8D36-049E-47A0-9143-9A161129498F}"/>
              </a:ext>
            </a:extLst>
          </p:cNvPr>
          <p:cNvGrpSpPr/>
          <p:nvPr/>
        </p:nvGrpSpPr>
        <p:grpSpPr>
          <a:xfrm>
            <a:off x="1017960" y="5777202"/>
            <a:ext cx="478441" cy="478442"/>
            <a:chOff x="2903394" y="3937651"/>
            <a:chExt cx="478441" cy="478442"/>
          </a:xfrm>
        </p:grpSpPr>
        <p:sp>
          <p:nvSpPr>
            <p:cNvPr id="55" name="Shape 1630">
              <a:extLst>
                <a:ext uri="{FF2B5EF4-FFF2-40B4-BE49-F238E27FC236}">
                  <a16:creationId xmlns:a16="http://schemas.microsoft.com/office/drawing/2014/main" id="{79822669-8954-4296-AB63-424333526490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 Placeholder 4">
              <a:extLst>
                <a:ext uri="{FF2B5EF4-FFF2-40B4-BE49-F238E27FC236}">
                  <a16:creationId xmlns:a16="http://schemas.microsoft.com/office/drawing/2014/main" id="{EBED77FA-F0DB-4608-803E-CED0E684CF3E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14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Group 54">
            <a:extLst>
              <a:ext uri="{FF2B5EF4-FFF2-40B4-BE49-F238E27FC236}">
                <a16:creationId xmlns:a16="http://schemas.microsoft.com/office/drawing/2014/main" id="{8463A880-99D8-4D3D-BC7A-8C1259C8E58F}"/>
              </a:ext>
            </a:extLst>
          </p:cNvPr>
          <p:cNvGrpSpPr>
            <a:grpSpLocks/>
          </p:cNvGrpSpPr>
          <p:nvPr/>
        </p:nvGrpSpPr>
        <p:grpSpPr bwMode="auto">
          <a:xfrm>
            <a:off x="1553973" y="5842591"/>
            <a:ext cx="5454580" cy="360551"/>
            <a:chOff x="0" y="368846"/>
            <a:chExt cx="5452877" cy="360142"/>
          </a:xfrm>
        </p:grpSpPr>
        <p:sp>
          <p:nvSpPr>
            <p:cNvPr id="58" name="TextBox 105">
              <a:extLst>
                <a:ext uri="{FF2B5EF4-FFF2-40B4-BE49-F238E27FC236}">
                  <a16:creationId xmlns:a16="http://schemas.microsoft.com/office/drawing/2014/main" id="{3365DBEF-9E62-40BB-917E-58AC2EACF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私人用品是否整齐地放置于一处</a:t>
              </a:r>
            </a:p>
          </p:txBody>
        </p:sp>
        <p:sp>
          <p:nvSpPr>
            <p:cNvPr id="59" name="流程图: 联系 107">
              <a:extLst>
                <a:ext uri="{FF2B5EF4-FFF2-40B4-BE49-F238E27FC236}">
                  <a16:creationId xmlns:a16="http://schemas.microsoft.com/office/drawing/2014/main" id="{F8633621-5693-4097-BFBC-77F4C5650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0587421E-F19D-45A9-A955-525FA3C2CC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8059" y="2308879"/>
            <a:ext cx="5164650" cy="32725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2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F71B2-2954-486F-AE4F-C0E3380C4055}"/>
              </a:ext>
            </a:extLst>
          </p:cNvPr>
          <p:cNvSpPr txBox="1">
            <a:spLocks noChangeArrowheads="1"/>
          </p:cNvSpPr>
          <p:nvPr/>
        </p:nvSpPr>
        <p:spPr>
          <a:xfrm>
            <a:off x="2177007" y="249520"/>
            <a:ext cx="324473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办公区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检查要点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E9DE8E-A12C-407D-A782-03B2C902A80B}"/>
              </a:ext>
            </a:extLst>
          </p:cNvPr>
          <p:cNvSpPr txBox="1">
            <a:spLocks/>
          </p:cNvSpPr>
          <p:nvPr/>
        </p:nvSpPr>
        <p:spPr>
          <a:xfrm>
            <a:off x="1236711" y="1664152"/>
            <a:ext cx="5580429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sz="54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办公区</a:t>
            </a:r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3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检查要点</a:t>
            </a:r>
            <a:endParaRPr lang="zh-CN" altLang="en-US" sz="54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A555AD1-65AE-4EEE-BF47-503ED6CDED07}"/>
              </a:ext>
            </a:extLst>
          </p:cNvPr>
          <p:cNvSpPr/>
          <p:nvPr/>
        </p:nvSpPr>
        <p:spPr>
          <a:xfrm>
            <a:off x="982070" y="2362742"/>
            <a:ext cx="5375197" cy="6094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357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65" b="0" i="0" u="none" strike="noStrike" kern="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61D44FC-D727-4C88-ADCC-E5763AB7FE2B}"/>
              </a:ext>
            </a:extLst>
          </p:cNvPr>
          <p:cNvGrpSpPr/>
          <p:nvPr/>
        </p:nvGrpSpPr>
        <p:grpSpPr>
          <a:xfrm>
            <a:off x="929972" y="2542627"/>
            <a:ext cx="478441" cy="478442"/>
            <a:chOff x="2903394" y="3937651"/>
            <a:chExt cx="478441" cy="478442"/>
          </a:xfrm>
        </p:grpSpPr>
        <p:sp>
          <p:nvSpPr>
            <p:cNvPr id="19" name="Shape 1630">
              <a:extLst>
                <a:ext uri="{FF2B5EF4-FFF2-40B4-BE49-F238E27FC236}">
                  <a16:creationId xmlns:a16="http://schemas.microsoft.com/office/drawing/2014/main" id="{97A79109-3DC8-4D68-9145-99B0972F89F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 Placeholder 4">
              <a:extLst>
                <a:ext uri="{FF2B5EF4-FFF2-40B4-BE49-F238E27FC236}">
                  <a16:creationId xmlns:a16="http://schemas.microsoft.com/office/drawing/2014/main" id="{95C21982-4E20-4E6D-98F1-29FA648DF839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15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54">
            <a:extLst>
              <a:ext uri="{FF2B5EF4-FFF2-40B4-BE49-F238E27FC236}">
                <a16:creationId xmlns:a16="http://schemas.microsoft.com/office/drawing/2014/main" id="{D4FB4ACA-F608-45DA-A0D5-B733D55380B3}"/>
              </a:ext>
            </a:extLst>
          </p:cNvPr>
          <p:cNvGrpSpPr>
            <a:grpSpLocks/>
          </p:cNvGrpSpPr>
          <p:nvPr/>
        </p:nvGrpSpPr>
        <p:grpSpPr bwMode="auto">
          <a:xfrm>
            <a:off x="1465985" y="2526736"/>
            <a:ext cx="5454580" cy="523111"/>
            <a:chOff x="0" y="287658"/>
            <a:chExt cx="5452877" cy="522518"/>
          </a:xfrm>
        </p:grpSpPr>
        <p:sp>
          <p:nvSpPr>
            <p:cNvPr id="22" name="TextBox 105">
              <a:extLst>
                <a:ext uri="{FF2B5EF4-FFF2-40B4-BE49-F238E27FC236}">
                  <a16:creationId xmlns:a16="http://schemas.microsoft.com/office/drawing/2014/main" id="{E4EB49A0-3835-44C3-93D0-B4C288AD2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287658"/>
              <a:ext cx="5368099" cy="522518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报架上报纸整齐排放</a:t>
              </a:r>
            </a:p>
          </p:txBody>
        </p:sp>
        <p:sp>
          <p:nvSpPr>
            <p:cNvPr id="23" name="流程图: 联系 107">
              <a:extLst>
                <a:ext uri="{FF2B5EF4-FFF2-40B4-BE49-F238E27FC236}">
                  <a16:creationId xmlns:a16="http://schemas.microsoft.com/office/drawing/2014/main" id="{DB76A604-FDD3-44B7-8C0E-8B71F60DC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70822CF-13B8-4A82-BA1B-E71187FE2EE6}"/>
              </a:ext>
            </a:extLst>
          </p:cNvPr>
          <p:cNvGrpSpPr/>
          <p:nvPr/>
        </p:nvGrpSpPr>
        <p:grpSpPr>
          <a:xfrm>
            <a:off x="929972" y="3131907"/>
            <a:ext cx="478441" cy="478442"/>
            <a:chOff x="2903394" y="3937651"/>
            <a:chExt cx="478441" cy="478442"/>
          </a:xfrm>
        </p:grpSpPr>
        <p:sp>
          <p:nvSpPr>
            <p:cNvPr id="25" name="Shape 1630">
              <a:extLst>
                <a:ext uri="{FF2B5EF4-FFF2-40B4-BE49-F238E27FC236}">
                  <a16:creationId xmlns:a16="http://schemas.microsoft.com/office/drawing/2014/main" id="{4F60D3F3-499D-4E6C-8371-FA5B63042257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Placeholder 4">
              <a:extLst>
                <a:ext uri="{FF2B5EF4-FFF2-40B4-BE49-F238E27FC236}">
                  <a16:creationId xmlns:a16="http://schemas.microsoft.com/office/drawing/2014/main" id="{594F1502-ED70-4EE1-9D38-A72E23836DC0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16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Group 54">
            <a:extLst>
              <a:ext uri="{FF2B5EF4-FFF2-40B4-BE49-F238E27FC236}">
                <a16:creationId xmlns:a16="http://schemas.microsoft.com/office/drawing/2014/main" id="{4FBC7624-E4D3-4522-A31B-7DE1B2968A59}"/>
              </a:ext>
            </a:extLst>
          </p:cNvPr>
          <p:cNvGrpSpPr>
            <a:grpSpLocks/>
          </p:cNvGrpSpPr>
          <p:nvPr/>
        </p:nvGrpSpPr>
        <p:grpSpPr bwMode="auto">
          <a:xfrm>
            <a:off x="1465985" y="3197296"/>
            <a:ext cx="5454580" cy="360551"/>
            <a:chOff x="0" y="368846"/>
            <a:chExt cx="5452877" cy="360142"/>
          </a:xfrm>
        </p:grpSpPr>
        <p:sp>
          <p:nvSpPr>
            <p:cNvPr id="28" name="TextBox 105">
              <a:extLst>
                <a:ext uri="{FF2B5EF4-FFF2-40B4-BE49-F238E27FC236}">
                  <a16:creationId xmlns:a16="http://schemas.microsoft.com/office/drawing/2014/main" id="{C7F0B722-CDD6-46CE-A8F5-AA641311B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是否遵照规定着装</a:t>
              </a:r>
            </a:p>
          </p:txBody>
        </p:sp>
        <p:sp>
          <p:nvSpPr>
            <p:cNvPr id="29" name="流程图: 联系 107">
              <a:extLst>
                <a:ext uri="{FF2B5EF4-FFF2-40B4-BE49-F238E27FC236}">
                  <a16:creationId xmlns:a16="http://schemas.microsoft.com/office/drawing/2014/main" id="{55FD3E88-CBF7-4A87-8D12-AF014C081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392E7E8-6CE8-406E-915D-226108E195FC}"/>
              </a:ext>
            </a:extLst>
          </p:cNvPr>
          <p:cNvGrpSpPr/>
          <p:nvPr/>
        </p:nvGrpSpPr>
        <p:grpSpPr>
          <a:xfrm>
            <a:off x="929972" y="3690707"/>
            <a:ext cx="478441" cy="478442"/>
            <a:chOff x="2903394" y="3937651"/>
            <a:chExt cx="478441" cy="478442"/>
          </a:xfrm>
        </p:grpSpPr>
        <p:sp>
          <p:nvSpPr>
            <p:cNvPr id="31" name="Shape 1630">
              <a:extLst>
                <a:ext uri="{FF2B5EF4-FFF2-40B4-BE49-F238E27FC236}">
                  <a16:creationId xmlns:a16="http://schemas.microsoft.com/office/drawing/2014/main" id="{39E3330C-37EC-44CC-AB6A-2DB11AE15BD3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Text Placeholder 4">
              <a:extLst>
                <a:ext uri="{FF2B5EF4-FFF2-40B4-BE49-F238E27FC236}">
                  <a16:creationId xmlns:a16="http://schemas.microsoft.com/office/drawing/2014/main" id="{31EA1D53-3353-4E8C-9969-22013C5449D4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17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06718347-2EAD-4DAA-8398-262C72FBE7B1}"/>
              </a:ext>
            </a:extLst>
          </p:cNvPr>
          <p:cNvGrpSpPr>
            <a:grpSpLocks/>
          </p:cNvGrpSpPr>
          <p:nvPr/>
        </p:nvGrpSpPr>
        <p:grpSpPr bwMode="auto">
          <a:xfrm>
            <a:off x="1465985" y="3756096"/>
            <a:ext cx="5454580" cy="360551"/>
            <a:chOff x="0" y="368846"/>
            <a:chExt cx="5452877" cy="360142"/>
          </a:xfrm>
        </p:grpSpPr>
        <p:sp>
          <p:nvSpPr>
            <p:cNvPr id="34" name="TextBox 105">
              <a:extLst>
                <a:ext uri="{FF2B5EF4-FFF2-40B4-BE49-F238E27FC236}">
                  <a16:creationId xmlns:a16="http://schemas.microsoft.com/office/drawing/2014/main" id="{82B82576-00AC-4296-A335-097DB9A8A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中午及下班后，设备电源关好</a:t>
              </a:r>
            </a:p>
          </p:txBody>
        </p:sp>
        <p:sp>
          <p:nvSpPr>
            <p:cNvPr id="35" name="流程图: 联系 107">
              <a:extLst>
                <a:ext uri="{FF2B5EF4-FFF2-40B4-BE49-F238E27FC236}">
                  <a16:creationId xmlns:a16="http://schemas.microsoft.com/office/drawing/2014/main" id="{F7F417B4-7D8D-42B9-9013-C30D47A9B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3478F5A-7499-416A-AD11-56BF7F98682D}"/>
              </a:ext>
            </a:extLst>
          </p:cNvPr>
          <p:cNvGrpSpPr/>
          <p:nvPr/>
        </p:nvGrpSpPr>
        <p:grpSpPr>
          <a:xfrm>
            <a:off x="929972" y="4269827"/>
            <a:ext cx="478441" cy="478442"/>
            <a:chOff x="2903394" y="3937651"/>
            <a:chExt cx="478441" cy="478442"/>
          </a:xfrm>
        </p:grpSpPr>
        <p:sp>
          <p:nvSpPr>
            <p:cNvPr id="37" name="Shape 1630">
              <a:extLst>
                <a:ext uri="{FF2B5EF4-FFF2-40B4-BE49-F238E27FC236}">
                  <a16:creationId xmlns:a16="http://schemas.microsoft.com/office/drawing/2014/main" id="{5F882299-E659-48B7-92FC-26CE256AF0AD}"/>
                </a:ext>
              </a:extLst>
            </p:cNvPr>
            <p:cNvSpPr/>
            <p:nvPr/>
          </p:nvSpPr>
          <p:spPr>
            <a:xfrm>
              <a:off x="2903394" y="3937651"/>
              <a:ext cx="478441" cy="47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8100" cap="flat">
              <a:solidFill>
                <a:sysClr val="window" lastClr="FFFFFF"/>
              </a:solidFill>
              <a:miter lim="400000"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19046" tIns="19046" rIns="19046" bIns="19046" numCol="1" anchor="ctr">
              <a:noAutofit/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7B76501F-AAE5-4785-86B3-B32B476E1707}"/>
                </a:ext>
              </a:extLst>
            </p:cNvPr>
            <p:cNvSpPr txBox="1">
              <a:spLocks/>
            </p:cNvSpPr>
            <p:nvPr/>
          </p:nvSpPr>
          <p:spPr>
            <a:xfrm>
              <a:off x="3013308" y="4046592"/>
              <a:ext cx="257073" cy="30897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ts val="14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Open Sans 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rgbClr val="FCFCFC"/>
                  </a:solidFill>
                  <a:latin typeface="+mn-lt"/>
                  <a:ea typeface="+mn-ea"/>
                  <a:cs typeface="+mn-ea"/>
                  <a:sym typeface="+mn-lt"/>
                </a:rPr>
                <a:t>18</a:t>
              </a:r>
              <a:endParaRPr lang="id-ID" sz="1600" b="1" dirty="0">
                <a:solidFill>
                  <a:srgbClr val="FCFCF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54">
            <a:extLst>
              <a:ext uri="{FF2B5EF4-FFF2-40B4-BE49-F238E27FC236}">
                <a16:creationId xmlns:a16="http://schemas.microsoft.com/office/drawing/2014/main" id="{63D5E6CD-882B-488D-8890-3209828EE1A9}"/>
              </a:ext>
            </a:extLst>
          </p:cNvPr>
          <p:cNvGrpSpPr>
            <a:grpSpLocks/>
          </p:cNvGrpSpPr>
          <p:nvPr/>
        </p:nvGrpSpPr>
        <p:grpSpPr bwMode="auto">
          <a:xfrm>
            <a:off x="1465985" y="4335216"/>
            <a:ext cx="5454580" cy="360551"/>
            <a:chOff x="0" y="368846"/>
            <a:chExt cx="5452877" cy="360142"/>
          </a:xfrm>
        </p:grpSpPr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id="{73555F47-2B44-4771-9063-AFC64F6E8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8" y="368846"/>
              <a:ext cx="5368099" cy="360142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ts val="18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办公设备随时保持正常状态，无故障物</a:t>
              </a:r>
            </a:p>
          </p:txBody>
        </p:sp>
        <p:sp>
          <p:nvSpPr>
            <p:cNvPr id="41" name="流程图: 联系 107">
              <a:extLst>
                <a:ext uri="{FF2B5EF4-FFF2-40B4-BE49-F238E27FC236}">
                  <a16:creationId xmlns:a16="http://schemas.microsoft.com/office/drawing/2014/main" id="{EB7CBD61-13AD-463E-86F4-53A89CCF3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3694"/>
              <a:ext cx="169589" cy="169589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59EE8887-6C7D-46CE-B147-5B741A663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4188" y="3021069"/>
            <a:ext cx="5597812" cy="35469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03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BB9204-5DE8-48E4-9515-5FC3DD6804FD}"/>
              </a:ext>
            </a:extLst>
          </p:cNvPr>
          <p:cNvSpPr txBox="1">
            <a:spLocks noChangeArrowheads="1"/>
          </p:cNvSpPr>
          <p:nvPr/>
        </p:nvSpPr>
        <p:spPr>
          <a:xfrm>
            <a:off x="5244867" y="249520"/>
            <a:ext cx="1702266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事例演示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E8049E7-0D36-4C87-B97C-A578A57FF765}"/>
              </a:ext>
            </a:extLst>
          </p:cNvPr>
          <p:cNvGrpSpPr/>
          <p:nvPr/>
        </p:nvGrpSpPr>
        <p:grpSpPr>
          <a:xfrm>
            <a:off x="811175" y="1822122"/>
            <a:ext cx="5143536" cy="4035770"/>
            <a:chOff x="811175" y="1822122"/>
            <a:chExt cx="5143536" cy="403577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1727F801-C053-42A4-9494-CE509C19FC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1175" y="1822122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48ECA41-6874-425B-A40A-1CE3203D7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051" y="2071678"/>
              <a:ext cx="4860219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858D759-4FEC-4064-9F36-0DA51784E555}"/>
              </a:ext>
            </a:extLst>
          </p:cNvPr>
          <p:cNvGrpSpPr/>
          <p:nvPr/>
        </p:nvGrpSpPr>
        <p:grpSpPr>
          <a:xfrm>
            <a:off x="6311901" y="1841598"/>
            <a:ext cx="5143536" cy="4035770"/>
            <a:chOff x="6311901" y="1841598"/>
            <a:chExt cx="5143536" cy="4035770"/>
          </a:xfrm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1BAD7281-71C5-48BB-A79B-030CF2E426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1901" y="1841598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D1470EA-B4F3-4B35-A992-19C91D98F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029" y="2071678"/>
              <a:ext cx="4860219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4CD6924-3844-47F1-ADC6-2B156C4FD06E}"/>
              </a:ext>
            </a:extLst>
          </p:cNvPr>
          <p:cNvGrpSpPr/>
          <p:nvPr/>
        </p:nvGrpSpPr>
        <p:grpSpPr>
          <a:xfrm>
            <a:off x="4659905" y="1208781"/>
            <a:ext cx="2872191" cy="406659"/>
            <a:chOff x="2083443" y="2083442"/>
            <a:chExt cx="2826264" cy="461638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3FFBCC6-3320-4726-B1C3-8F9C0E41364D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占位符 13">
              <a:extLst>
                <a:ext uri="{FF2B5EF4-FFF2-40B4-BE49-F238E27FC236}">
                  <a16:creationId xmlns:a16="http://schemas.microsoft.com/office/drawing/2014/main" id="{10C840F7-6977-492B-9BE9-A44A408D48BA}"/>
                </a:ext>
              </a:extLst>
            </p:cNvPr>
            <p:cNvSpPr txBox="1"/>
            <p:nvPr/>
          </p:nvSpPr>
          <p:spPr>
            <a:xfrm>
              <a:off x="2728858" y="2150735"/>
              <a:ext cx="2180849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整洁的车间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61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7E5B7-E06C-4462-9D9D-27785AF11D10}"/>
              </a:ext>
            </a:extLst>
          </p:cNvPr>
          <p:cNvSpPr txBox="1">
            <a:spLocks noChangeArrowheads="1"/>
          </p:cNvSpPr>
          <p:nvPr/>
        </p:nvSpPr>
        <p:spPr>
          <a:xfrm>
            <a:off x="5240669" y="249520"/>
            <a:ext cx="171066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事例演示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8B41C1C-4D68-4338-B454-9A1122BA8126}"/>
              </a:ext>
            </a:extLst>
          </p:cNvPr>
          <p:cNvGrpSpPr/>
          <p:nvPr/>
        </p:nvGrpSpPr>
        <p:grpSpPr>
          <a:xfrm>
            <a:off x="308255" y="1618778"/>
            <a:ext cx="5711545" cy="2175981"/>
            <a:chOff x="811175" y="1822122"/>
            <a:chExt cx="10644262" cy="4055246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E39722E7-F36F-4D64-9714-ED2F0FD07E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1175" y="1822122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FE2D5169-5319-4DA7-8905-FE4B5E4BE01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1901" y="1841598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5" name="Picture 7" descr="四人间内部设施">
              <a:extLst>
                <a:ext uri="{FF2B5EF4-FFF2-40B4-BE49-F238E27FC236}">
                  <a16:creationId xmlns:a16="http://schemas.microsoft.com/office/drawing/2014/main" id="{7D954AE5-5027-4DA4-994A-EBC57CA5131C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95" y="2040450"/>
              <a:ext cx="4802268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6人间样板床">
              <a:extLst>
                <a:ext uri="{FF2B5EF4-FFF2-40B4-BE49-F238E27FC236}">
                  <a16:creationId xmlns:a16="http://schemas.microsoft.com/office/drawing/2014/main" id="{53C14A5B-AE86-4E1E-8045-EF0A779B496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25" y="2045482"/>
              <a:ext cx="4754630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559E73E-0730-451C-9A08-CF0669FDDDD5}"/>
              </a:ext>
            </a:extLst>
          </p:cNvPr>
          <p:cNvGrpSpPr/>
          <p:nvPr/>
        </p:nvGrpSpPr>
        <p:grpSpPr>
          <a:xfrm>
            <a:off x="4751345" y="1086861"/>
            <a:ext cx="2689311" cy="406659"/>
            <a:chOff x="2083443" y="2083442"/>
            <a:chExt cx="2646308" cy="461638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358FF49-122B-4A5A-95E3-49FE53AFADD3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占位符 13">
              <a:extLst>
                <a:ext uri="{FF2B5EF4-FFF2-40B4-BE49-F238E27FC236}">
                  <a16:creationId xmlns:a16="http://schemas.microsoft.com/office/drawing/2014/main" id="{8A9A6A3D-3E99-46C1-B507-B65D1929146C}"/>
                </a:ext>
              </a:extLst>
            </p:cNvPr>
            <p:cNvSpPr txBox="1"/>
            <p:nvPr/>
          </p:nvSpPr>
          <p:spPr>
            <a:xfrm>
              <a:off x="2548902" y="2150735"/>
              <a:ext cx="2180849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整洁的员工宿舍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0E01DA1-2B05-4E7B-9B5C-521AA15D831A}"/>
              </a:ext>
            </a:extLst>
          </p:cNvPr>
          <p:cNvGrpSpPr/>
          <p:nvPr/>
        </p:nvGrpSpPr>
        <p:grpSpPr>
          <a:xfrm>
            <a:off x="4751345" y="3997701"/>
            <a:ext cx="2689311" cy="406659"/>
            <a:chOff x="2083443" y="2083442"/>
            <a:chExt cx="2646308" cy="461638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A9A4E50-97B3-41C4-AD4B-AF5354554F18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占位符 13">
              <a:extLst>
                <a:ext uri="{FF2B5EF4-FFF2-40B4-BE49-F238E27FC236}">
                  <a16:creationId xmlns:a16="http://schemas.microsoft.com/office/drawing/2014/main" id="{769AD15F-0B79-4637-A6FD-8F65E0889ABE}"/>
                </a:ext>
              </a:extLst>
            </p:cNvPr>
            <p:cNvSpPr txBox="1"/>
            <p:nvPr/>
          </p:nvSpPr>
          <p:spPr>
            <a:xfrm>
              <a:off x="2548902" y="2150735"/>
              <a:ext cx="2180849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整洁温馨的食堂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A73EBBA-5C18-4BFB-B305-62664D1AA7FC}"/>
              </a:ext>
            </a:extLst>
          </p:cNvPr>
          <p:cNvGrpSpPr/>
          <p:nvPr/>
        </p:nvGrpSpPr>
        <p:grpSpPr>
          <a:xfrm>
            <a:off x="6221375" y="1661160"/>
            <a:ext cx="5706466" cy="2174047"/>
            <a:chOff x="811175" y="1822122"/>
            <a:chExt cx="10644262" cy="4055246"/>
          </a:xfrm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45CD60DC-C4BD-4C32-BD43-20BDEA66B5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1175" y="1822122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B077D2-E341-4130-A7E4-345303E15D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1901" y="1841598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21" name="Picture 10" descr="8人间整理结构">
              <a:extLst>
                <a:ext uri="{FF2B5EF4-FFF2-40B4-BE49-F238E27FC236}">
                  <a16:creationId xmlns:a16="http://schemas.microsoft.com/office/drawing/2014/main" id="{69FA803B-4CDF-4B79-AA93-A68F3B8DF15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921" y="2057356"/>
              <a:ext cx="4802267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双人间样板床">
              <a:extLst>
                <a:ext uri="{FF2B5EF4-FFF2-40B4-BE49-F238E27FC236}">
                  <a16:creationId xmlns:a16="http://schemas.microsoft.com/office/drawing/2014/main" id="{679ABA52-3C61-4AA4-BCAE-643B540CE48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screen">
              <a:lum brigh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103" y="2061248"/>
              <a:ext cx="4802268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2F36202-3922-430C-B686-DF718F907E5E}"/>
              </a:ext>
            </a:extLst>
          </p:cNvPr>
          <p:cNvGrpSpPr/>
          <p:nvPr/>
        </p:nvGrpSpPr>
        <p:grpSpPr>
          <a:xfrm>
            <a:off x="2062084" y="4587240"/>
            <a:ext cx="2658292" cy="2011680"/>
            <a:chOff x="927379" y="4556760"/>
            <a:chExt cx="3572102" cy="2703212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9E776BB6-0A50-4A60-ADF4-88F8D22B29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379" y="4556760"/>
              <a:ext cx="3572102" cy="270321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729B7D5C-9A7F-4F4F-9CE5-8C17BC9A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055015" y="4855361"/>
              <a:ext cx="3427287" cy="212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950FA85-B524-4DA6-A08E-C997768C9E33}"/>
              </a:ext>
            </a:extLst>
          </p:cNvPr>
          <p:cNvGrpSpPr/>
          <p:nvPr/>
        </p:nvGrpSpPr>
        <p:grpSpPr>
          <a:xfrm>
            <a:off x="5298152" y="4603506"/>
            <a:ext cx="2624233" cy="1985906"/>
            <a:chOff x="3964941" y="4603506"/>
            <a:chExt cx="2624233" cy="1985906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853AF4E7-8475-43A2-92D5-5A177CBA4E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4941" y="4603506"/>
              <a:ext cx="2624233" cy="198590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27" name="Picture 7" descr="E:\18-7S培训课件\6S培训素材案例\案例对比\mmexport1427372627508.png">
              <a:extLst>
                <a:ext uri="{FF2B5EF4-FFF2-40B4-BE49-F238E27FC236}">
                  <a16:creationId xmlns:a16="http://schemas.microsoft.com/office/drawing/2014/main" id="{6FF5C0FA-3161-4906-8F4B-5E7DB1F23D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17" y="4724400"/>
              <a:ext cx="2517844" cy="1752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305BF55-A952-4C7C-9960-F784723066D8}"/>
              </a:ext>
            </a:extLst>
          </p:cNvPr>
          <p:cNvGrpSpPr/>
          <p:nvPr/>
        </p:nvGrpSpPr>
        <p:grpSpPr>
          <a:xfrm>
            <a:off x="8461707" y="4603506"/>
            <a:ext cx="2624233" cy="1985906"/>
            <a:chOff x="3964941" y="4603506"/>
            <a:chExt cx="2624233" cy="1985906"/>
          </a:xfrm>
        </p:grpSpPr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id="{3AE20BD9-0963-446E-87BD-EF4AA3A8F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64941" y="4603506"/>
              <a:ext cx="2624233" cy="198590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32" name="Picture 7">
              <a:extLst>
                <a:ext uri="{FF2B5EF4-FFF2-40B4-BE49-F238E27FC236}">
                  <a16:creationId xmlns:a16="http://schemas.microsoft.com/office/drawing/2014/main" id="{6E47E237-3B2A-4E08-9D3D-74944FF23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031617" y="4761426"/>
              <a:ext cx="2517844" cy="1678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18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7E5B7-E06C-4462-9D9D-27785AF11D10}"/>
              </a:ext>
            </a:extLst>
          </p:cNvPr>
          <p:cNvSpPr txBox="1">
            <a:spLocks noChangeArrowheads="1"/>
          </p:cNvSpPr>
          <p:nvPr/>
        </p:nvSpPr>
        <p:spPr>
          <a:xfrm>
            <a:off x="5287124" y="249520"/>
            <a:ext cx="161775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事例演示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6928B76-EF22-416E-9C60-E3C871F54418}"/>
              </a:ext>
            </a:extLst>
          </p:cNvPr>
          <p:cNvGrpSpPr/>
          <p:nvPr/>
        </p:nvGrpSpPr>
        <p:grpSpPr>
          <a:xfrm>
            <a:off x="4751345" y="1208781"/>
            <a:ext cx="2689311" cy="406659"/>
            <a:chOff x="2083443" y="2083442"/>
            <a:chExt cx="2646308" cy="46163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AF886ABB-8333-4CDC-8549-3EDA8BC18CEF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占位符 13">
              <a:extLst>
                <a:ext uri="{FF2B5EF4-FFF2-40B4-BE49-F238E27FC236}">
                  <a16:creationId xmlns:a16="http://schemas.microsoft.com/office/drawing/2014/main" id="{22BAD531-5D6A-4237-9A7D-0FB6F4F43BD5}"/>
                </a:ext>
              </a:extLst>
            </p:cNvPr>
            <p:cNvSpPr txBox="1"/>
            <p:nvPr/>
          </p:nvSpPr>
          <p:spPr>
            <a:xfrm>
              <a:off x="2548902" y="2150735"/>
              <a:ext cx="2180849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整齐划一办公物品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E51114B-9677-4D92-AD2D-3F7D09738615}"/>
              </a:ext>
            </a:extLst>
          </p:cNvPr>
          <p:cNvGrpSpPr/>
          <p:nvPr/>
        </p:nvGrpSpPr>
        <p:grpSpPr>
          <a:xfrm>
            <a:off x="811175" y="1822122"/>
            <a:ext cx="5143536" cy="4035770"/>
            <a:chOff x="811175" y="1822122"/>
            <a:chExt cx="5143536" cy="4035770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5BD00B82-85D2-4EF5-83BD-E440E3C933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1175" y="1822122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11" name="Picture 2" descr="未命名7">
              <a:extLst>
                <a:ext uri="{FF2B5EF4-FFF2-40B4-BE49-F238E27FC236}">
                  <a16:creationId xmlns:a16="http://schemas.microsoft.com/office/drawing/2014/main" id="{9539DA65-8AA3-41C2-93E6-3A6385FDC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33" y="2071678"/>
              <a:ext cx="4921284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A05FF2D-4E9E-474F-BE21-DC0BC053DAA7}"/>
              </a:ext>
            </a:extLst>
          </p:cNvPr>
          <p:cNvGrpSpPr/>
          <p:nvPr/>
        </p:nvGrpSpPr>
        <p:grpSpPr>
          <a:xfrm>
            <a:off x="6311901" y="1841598"/>
            <a:ext cx="5143536" cy="4035770"/>
            <a:chOff x="6311901" y="1841598"/>
            <a:chExt cx="5143536" cy="4035770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3C55B224-29E2-4ACA-B88C-0E5C6C403C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311901" y="1841598"/>
              <a:ext cx="5143536" cy="403577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4D4D4D">
                  <a:alpha val="50000"/>
                </a:srgbClr>
              </a:outerShdw>
            </a:effectLst>
          </p:spPr>
          <p:txBody>
            <a:bodyPr lIns="108000" tIns="108000" rIns="144000" bIns="72000"/>
            <a:lstStyle/>
            <a:p>
              <a:pPr marL="190500" indent="-190500"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zh-CN">
                <a:cs typeface="+mn-ea"/>
                <a:sym typeface="+mn-lt"/>
              </a:endParaRPr>
            </a:p>
          </p:txBody>
        </p:sp>
        <p:pic>
          <p:nvPicPr>
            <p:cNvPr id="12" name="Picture 3" descr="DSC00228">
              <a:extLst>
                <a:ext uri="{FF2B5EF4-FFF2-40B4-BE49-F238E27FC236}">
                  <a16:creationId xmlns:a16="http://schemas.microsoft.com/office/drawing/2014/main" id="{3538DEA2-83C4-43C0-9C11-D5A277284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245" y="2063304"/>
              <a:ext cx="4921284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55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7E5B7-E06C-4462-9D9D-27785AF11D10}"/>
              </a:ext>
            </a:extLst>
          </p:cNvPr>
          <p:cNvSpPr txBox="1">
            <a:spLocks noChangeArrowheads="1"/>
          </p:cNvSpPr>
          <p:nvPr/>
        </p:nvSpPr>
        <p:spPr>
          <a:xfrm>
            <a:off x="5203304" y="249520"/>
            <a:ext cx="178539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事例演示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0001BBD-AD50-4FDF-A705-3B2913F8E71F}"/>
              </a:ext>
            </a:extLst>
          </p:cNvPr>
          <p:cNvGrpSpPr/>
          <p:nvPr/>
        </p:nvGrpSpPr>
        <p:grpSpPr>
          <a:xfrm>
            <a:off x="3637407" y="1208781"/>
            <a:ext cx="4917187" cy="406659"/>
            <a:chOff x="2083443" y="2083442"/>
            <a:chExt cx="2623596" cy="46163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6E3FEC34-593B-4F42-ADDF-FB57B00297C5}"/>
                </a:ext>
              </a:extLst>
            </p:cNvPr>
            <p:cNvSpPr/>
            <p:nvPr/>
          </p:nvSpPr>
          <p:spPr>
            <a:xfrm>
              <a:off x="2083443" y="2083442"/>
              <a:ext cx="2623596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占位符 13">
              <a:extLst>
                <a:ext uri="{FF2B5EF4-FFF2-40B4-BE49-F238E27FC236}">
                  <a16:creationId xmlns:a16="http://schemas.microsoft.com/office/drawing/2014/main" id="{4EE2E746-B852-457E-B365-D8F60384D4A5}"/>
                </a:ext>
              </a:extLst>
            </p:cNvPr>
            <p:cNvSpPr txBox="1"/>
            <p:nvPr/>
          </p:nvSpPr>
          <p:spPr>
            <a:xfrm>
              <a:off x="2382157" y="2150735"/>
              <a:ext cx="2180849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快乐工作、整洁怡人的办公室风情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D479427C-105E-43A8-98EF-07D10A92812B}"/>
              </a:ext>
            </a:extLst>
          </p:cNvPr>
          <p:cNvSpPr/>
          <p:nvPr/>
        </p:nvSpPr>
        <p:spPr>
          <a:xfrm>
            <a:off x="1315925" y="1965910"/>
            <a:ext cx="3058880" cy="20410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CCDD61-3C88-4455-B948-AFA788194750}"/>
              </a:ext>
            </a:extLst>
          </p:cNvPr>
          <p:cNvSpPr/>
          <p:nvPr/>
        </p:nvSpPr>
        <p:spPr>
          <a:xfrm>
            <a:off x="4462389" y="1965910"/>
            <a:ext cx="3058880" cy="204100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850D02-F538-4BCB-9B6E-0D9B2D2C32E2}"/>
              </a:ext>
            </a:extLst>
          </p:cNvPr>
          <p:cNvSpPr/>
          <p:nvPr/>
        </p:nvSpPr>
        <p:spPr>
          <a:xfrm>
            <a:off x="7608852" y="1965910"/>
            <a:ext cx="3058880" cy="204100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D7C7A65-41F4-4B57-87D2-055F1319834A}"/>
              </a:ext>
            </a:extLst>
          </p:cNvPr>
          <p:cNvSpPr/>
          <p:nvPr/>
        </p:nvSpPr>
        <p:spPr>
          <a:xfrm>
            <a:off x="1315925" y="4070429"/>
            <a:ext cx="3058880" cy="204100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B87F1E4-143A-477B-841B-8B60AA2CD802}"/>
              </a:ext>
            </a:extLst>
          </p:cNvPr>
          <p:cNvSpPr/>
          <p:nvPr/>
        </p:nvSpPr>
        <p:spPr>
          <a:xfrm>
            <a:off x="4462389" y="4070429"/>
            <a:ext cx="3058880" cy="20410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36C67B1-2A2D-4B57-9823-AA543B4575B3}"/>
              </a:ext>
            </a:extLst>
          </p:cNvPr>
          <p:cNvSpPr/>
          <p:nvPr/>
        </p:nvSpPr>
        <p:spPr>
          <a:xfrm>
            <a:off x="7608852" y="4070429"/>
            <a:ext cx="3058880" cy="2041004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075EC437-9A15-4D6D-B8FA-EE9D02D4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137" y="4447912"/>
            <a:ext cx="2113385" cy="10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整洁的办公室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上班都有好心情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cs typeface="+mn-ea"/>
                <a:sym typeface="+mn-lt"/>
              </a:rPr>
              <a:t>工作效率提高</a:t>
            </a:r>
            <a:endParaRPr lang="en-US" altLang="zh-CN" sz="2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6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>
            <a:extLst>
              <a:ext uri="{FF2B5EF4-FFF2-40B4-BE49-F238E27FC236}">
                <a16:creationId xmlns:a16="http://schemas.microsoft.com/office/drawing/2014/main" id="{14AB3F1A-A652-4C35-A9ED-7B976CAB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932" y="1041491"/>
            <a:ext cx="7546695" cy="1747778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DC37BEAD-B64A-4C25-A8AA-3C63C5195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05090" y="1508914"/>
            <a:ext cx="2048894" cy="89523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D054D60-1568-49D9-9367-06F31D493E16}"/>
              </a:ext>
            </a:extLst>
          </p:cNvPr>
          <p:cNvSpPr txBox="1">
            <a:spLocks noChangeArrowheads="1"/>
          </p:cNvSpPr>
          <p:nvPr/>
        </p:nvSpPr>
        <p:spPr>
          <a:xfrm>
            <a:off x="5206675" y="249520"/>
            <a:ext cx="1778651" cy="49126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的起源</a:t>
            </a: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zh-CN" sz="72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E35032-C7FF-4C70-8A2F-8357CE11D9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6929" y="1107560"/>
            <a:ext cx="3008067" cy="169734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CDF116A-488C-4273-965C-A6FE5ABDF1F8}"/>
              </a:ext>
            </a:extLst>
          </p:cNvPr>
          <p:cNvCxnSpPr/>
          <p:nvPr/>
        </p:nvCxnSpPr>
        <p:spPr>
          <a:xfrm flipH="1">
            <a:off x="4844167" y="5334417"/>
            <a:ext cx="41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6D4F6CB-DA9F-43B4-A714-E995C76B2548}"/>
              </a:ext>
            </a:extLst>
          </p:cNvPr>
          <p:cNvCxnSpPr/>
          <p:nvPr/>
        </p:nvCxnSpPr>
        <p:spPr>
          <a:xfrm>
            <a:off x="3679534" y="6201557"/>
            <a:ext cx="87708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F7DDAA5-2A3C-46E5-BBD3-CF7ED90F2E50}"/>
              </a:ext>
            </a:extLst>
          </p:cNvPr>
          <p:cNvCxnSpPr/>
          <p:nvPr/>
        </p:nvCxnSpPr>
        <p:spPr>
          <a:xfrm flipH="1">
            <a:off x="1605033" y="5326971"/>
            <a:ext cx="41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A47048E-2C3E-4612-B585-2515D6BF64D1}"/>
              </a:ext>
            </a:extLst>
          </p:cNvPr>
          <p:cNvCxnSpPr/>
          <p:nvPr/>
        </p:nvCxnSpPr>
        <p:spPr>
          <a:xfrm flipH="1">
            <a:off x="1625836" y="4113007"/>
            <a:ext cx="4156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>
            <a:extLst>
              <a:ext uri="{FF2B5EF4-FFF2-40B4-BE49-F238E27FC236}">
                <a16:creationId xmlns:a16="http://schemas.microsoft.com/office/drawing/2014/main" id="{C01AE0DF-CDB0-4F1B-A449-58C94CC90DBF}"/>
              </a:ext>
            </a:extLst>
          </p:cNvPr>
          <p:cNvGrpSpPr/>
          <p:nvPr/>
        </p:nvGrpSpPr>
        <p:grpSpPr>
          <a:xfrm>
            <a:off x="2512248" y="3172051"/>
            <a:ext cx="707403" cy="178728"/>
            <a:chOff x="4470269" y="1661160"/>
            <a:chExt cx="1290451" cy="26289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284F6B2-91F6-47B0-9323-35F20036A2B9}"/>
                </a:ext>
              </a:extLst>
            </p:cNvPr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F8235E2-F6D5-4BB1-BFA5-E273FCED5F18}"/>
                </a:ext>
              </a:extLst>
            </p:cNvPr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12B0886-B663-43A2-9C0E-2D860E9094AC}"/>
              </a:ext>
            </a:extLst>
          </p:cNvPr>
          <p:cNvGrpSpPr/>
          <p:nvPr/>
        </p:nvGrpSpPr>
        <p:grpSpPr>
          <a:xfrm>
            <a:off x="3994492" y="3764490"/>
            <a:ext cx="978378" cy="793631"/>
            <a:chOff x="6783621" y="2637270"/>
            <a:chExt cx="1440556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" name="六边形 12">
              <a:extLst>
                <a:ext uri="{FF2B5EF4-FFF2-40B4-BE49-F238E27FC236}">
                  <a16:creationId xmlns:a16="http://schemas.microsoft.com/office/drawing/2014/main" id="{D57895AC-4ADE-4E27-9CA0-F302DAA067B3}"/>
                </a:ext>
              </a:extLst>
            </p:cNvPr>
            <p:cNvSpPr/>
            <p:nvPr/>
          </p:nvSpPr>
          <p:spPr>
            <a:xfrm>
              <a:off x="6842760" y="2637270"/>
              <a:ext cx="1203960" cy="105156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61">
              <a:extLst>
                <a:ext uri="{FF2B5EF4-FFF2-40B4-BE49-F238E27FC236}">
                  <a16:creationId xmlns:a16="http://schemas.microsoft.com/office/drawing/2014/main" id="{69E35B7C-22BA-4F43-B8F6-79297E4BD614}"/>
                </a:ext>
              </a:extLst>
            </p:cNvPr>
            <p:cNvSpPr txBox="1"/>
            <p:nvPr/>
          </p:nvSpPr>
          <p:spPr>
            <a:xfrm>
              <a:off x="6783621" y="2720333"/>
              <a:ext cx="1440556" cy="860173"/>
            </a:xfrm>
            <a:prstGeom prst="ellipse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5B4CC5E-AF7E-406F-8522-A203DBC78C7B}"/>
              </a:ext>
            </a:extLst>
          </p:cNvPr>
          <p:cNvGrpSpPr/>
          <p:nvPr/>
        </p:nvGrpSpPr>
        <p:grpSpPr>
          <a:xfrm>
            <a:off x="2852227" y="3187989"/>
            <a:ext cx="1183546" cy="793632"/>
            <a:chOff x="5250862" y="1879080"/>
            <a:chExt cx="1742643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id="{F594119B-F51F-4549-9409-2B4883EA3FAC}"/>
                </a:ext>
              </a:extLst>
            </p:cNvPr>
            <p:cNvSpPr/>
            <p:nvPr/>
          </p:nvSpPr>
          <p:spPr>
            <a:xfrm>
              <a:off x="5525852" y="1879080"/>
              <a:ext cx="1203960" cy="105156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64">
              <a:extLst>
                <a:ext uri="{FF2B5EF4-FFF2-40B4-BE49-F238E27FC236}">
                  <a16:creationId xmlns:a16="http://schemas.microsoft.com/office/drawing/2014/main" id="{40B52442-8D3E-4647-88FD-DEE95B972D0F}"/>
                </a:ext>
              </a:extLst>
            </p:cNvPr>
            <p:cNvSpPr txBox="1"/>
            <p:nvPr/>
          </p:nvSpPr>
          <p:spPr>
            <a:xfrm>
              <a:off x="5250862" y="1941630"/>
              <a:ext cx="1742643" cy="927792"/>
            </a:xfrm>
            <a:prstGeom prst="ellipse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92B222E-36D6-45B7-B0E0-7B86D65A8540}"/>
              </a:ext>
            </a:extLst>
          </p:cNvPr>
          <p:cNvGrpSpPr/>
          <p:nvPr/>
        </p:nvGrpSpPr>
        <p:grpSpPr>
          <a:xfrm>
            <a:off x="3936846" y="4823484"/>
            <a:ext cx="1068085" cy="793632"/>
            <a:chOff x="6710789" y="4008870"/>
            <a:chExt cx="1572640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81A81DD8-9FB8-44A6-9FEB-C49FD93EA357}"/>
                </a:ext>
              </a:extLst>
            </p:cNvPr>
            <p:cNvSpPr/>
            <p:nvPr/>
          </p:nvSpPr>
          <p:spPr>
            <a:xfrm>
              <a:off x="6842760" y="4008870"/>
              <a:ext cx="1203960" cy="105156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67">
              <a:extLst>
                <a:ext uri="{FF2B5EF4-FFF2-40B4-BE49-F238E27FC236}">
                  <a16:creationId xmlns:a16="http://schemas.microsoft.com/office/drawing/2014/main" id="{01EE3627-81BD-40F1-B6E5-874E801A9248}"/>
                </a:ext>
              </a:extLst>
            </p:cNvPr>
            <p:cNvSpPr txBox="1"/>
            <p:nvPr/>
          </p:nvSpPr>
          <p:spPr>
            <a:xfrm>
              <a:off x="6710789" y="4119732"/>
              <a:ext cx="1572640" cy="927792"/>
            </a:xfrm>
            <a:prstGeom prst="ellipse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4C88A05-EF83-4412-9E6A-A20F7BF942DC}"/>
              </a:ext>
            </a:extLst>
          </p:cNvPr>
          <p:cNvGrpSpPr/>
          <p:nvPr/>
        </p:nvGrpSpPr>
        <p:grpSpPr>
          <a:xfrm>
            <a:off x="1957890" y="4809913"/>
            <a:ext cx="932730" cy="793632"/>
            <a:chOff x="4113788" y="4008870"/>
            <a:chExt cx="1373344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2" name="六边形 21">
              <a:extLst>
                <a:ext uri="{FF2B5EF4-FFF2-40B4-BE49-F238E27FC236}">
                  <a16:creationId xmlns:a16="http://schemas.microsoft.com/office/drawing/2014/main" id="{8BDD1A94-E353-443A-98AD-DD4195A27ED3}"/>
                </a:ext>
              </a:extLst>
            </p:cNvPr>
            <p:cNvSpPr/>
            <p:nvPr/>
          </p:nvSpPr>
          <p:spPr>
            <a:xfrm>
              <a:off x="4206240" y="4008870"/>
              <a:ext cx="1203960" cy="105156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70">
              <a:extLst>
                <a:ext uri="{FF2B5EF4-FFF2-40B4-BE49-F238E27FC236}">
                  <a16:creationId xmlns:a16="http://schemas.microsoft.com/office/drawing/2014/main" id="{BCC4F040-FFD7-47FC-BF01-79403212C954}"/>
                </a:ext>
              </a:extLst>
            </p:cNvPr>
            <p:cNvSpPr txBox="1"/>
            <p:nvPr/>
          </p:nvSpPr>
          <p:spPr>
            <a:xfrm>
              <a:off x="4113788" y="4051319"/>
              <a:ext cx="1373344" cy="927792"/>
            </a:xfrm>
            <a:prstGeom prst="ellipse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9150757-A544-4AE6-AA5F-D7AFB02095E3}"/>
              </a:ext>
            </a:extLst>
          </p:cNvPr>
          <p:cNvGrpSpPr/>
          <p:nvPr/>
        </p:nvGrpSpPr>
        <p:grpSpPr>
          <a:xfrm>
            <a:off x="1906349" y="3735876"/>
            <a:ext cx="1073754" cy="793631"/>
            <a:chOff x="4007271" y="2637270"/>
            <a:chExt cx="1580987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640FCC68-1047-4D4C-908B-E642D672726F}"/>
                </a:ext>
              </a:extLst>
            </p:cNvPr>
            <p:cNvSpPr/>
            <p:nvPr/>
          </p:nvSpPr>
          <p:spPr>
            <a:xfrm>
              <a:off x="4206240" y="2637270"/>
              <a:ext cx="1203960" cy="105156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73">
              <a:extLst>
                <a:ext uri="{FF2B5EF4-FFF2-40B4-BE49-F238E27FC236}">
                  <a16:creationId xmlns:a16="http://schemas.microsoft.com/office/drawing/2014/main" id="{79DB9EB8-8583-4458-9089-4660B5105EAE}"/>
                </a:ext>
              </a:extLst>
            </p:cNvPr>
            <p:cNvSpPr txBox="1"/>
            <p:nvPr/>
          </p:nvSpPr>
          <p:spPr>
            <a:xfrm>
              <a:off x="4007271" y="2699026"/>
              <a:ext cx="1580987" cy="860175"/>
            </a:xfrm>
            <a:prstGeom prst="ellipse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2F6227A7-5521-409D-8384-727D352EB373}"/>
              </a:ext>
            </a:extLst>
          </p:cNvPr>
          <p:cNvSpPr/>
          <p:nvPr/>
        </p:nvSpPr>
        <p:spPr>
          <a:xfrm>
            <a:off x="1870314" y="2978580"/>
            <a:ext cx="638399" cy="370495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整理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47">
            <a:extLst>
              <a:ext uri="{FF2B5EF4-FFF2-40B4-BE49-F238E27FC236}">
                <a16:creationId xmlns:a16="http://schemas.microsoft.com/office/drawing/2014/main" id="{E5770150-6A5B-4509-9DB5-EFC29F00B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834" y="3261418"/>
            <a:ext cx="915514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Seiri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630BC05-6591-4E44-8D31-14811F4F8150}"/>
              </a:ext>
            </a:extLst>
          </p:cNvPr>
          <p:cNvSpPr/>
          <p:nvPr/>
        </p:nvSpPr>
        <p:spPr>
          <a:xfrm>
            <a:off x="1015101" y="3955564"/>
            <a:ext cx="638398" cy="370495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47">
            <a:extLst>
              <a:ext uri="{FF2B5EF4-FFF2-40B4-BE49-F238E27FC236}">
                <a16:creationId xmlns:a16="http://schemas.microsoft.com/office/drawing/2014/main" id="{F282E1D7-8D64-4239-8189-ABB5D4DB6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7" y="4342573"/>
            <a:ext cx="1707622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Safety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A7B76A1-F4D5-49F7-A204-77B3BED0D32E}"/>
              </a:ext>
            </a:extLst>
          </p:cNvPr>
          <p:cNvSpPr/>
          <p:nvPr/>
        </p:nvSpPr>
        <p:spPr>
          <a:xfrm>
            <a:off x="971149" y="5171457"/>
            <a:ext cx="638398" cy="370495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素养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47">
            <a:extLst>
              <a:ext uri="{FF2B5EF4-FFF2-40B4-BE49-F238E27FC236}">
                <a16:creationId xmlns:a16="http://schemas.microsoft.com/office/drawing/2014/main" id="{AC8A07AC-D69A-4891-ADC1-91851D07F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875" y="5465866"/>
            <a:ext cx="1707621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Shitsuke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0585B81-F465-4B1A-8DD8-2AF19929C245}"/>
              </a:ext>
            </a:extLst>
          </p:cNvPr>
          <p:cNvSpPr/>
          <p:nvPr/>
        </p:nvSpPr>
        <p:spPr>
          <a:xfrm>
            <a:off x="5266650" y="3616777"/>
            <a:ext cx="638398" cy="370495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整顿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47">
            <a:extLst>
              <a:ext uri="{FF2B5EF4-FFF2-40B4-BE49-F238E27FC236}">
                <a16:creationId xmlns:a16="http://schemas.microsoft.com/office/drawing/2014/main" id="{092FCA1F-D24A-4B4D-A17F-E6717652F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1467" y="3887181"/>
            <a:ext cx="1820990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Seiton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5D6F316-BEE4-41E4-A284-B6E614231495}"/>
              </a:ext>
            </a:extLst>
          </p:cNvPr>
          <p:cNvSpPr/>
          <p:nvPr/>
        </p:nvSpPr>
        <p:spPr>
          <a:xfrm>
            <a:off x="5230626" y="5118669"/>
            <a:ext cx="638398" cy="370495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清扫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47">
            <a:extLst>
              <a:ext uri="{FF2B5EF4-FFF2-40B4-BE49-F238E27FC236}">
                <a16:creationId xmlns:a16="http://schemas.microsoft.com/office/drawing/2014/main" id="{9C4854CB-B190-446E-B5E4-1DA715759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201" y="5389075"/>
            <a:ext cx="1820990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Seiso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38F1038-0FBC-4AC4-A04B-6FAD2F3140B9}"/>
              </a:ext>
            </a:extLst>
          </p:cNvPr>
          <p:cNvSpPr/>
          <p:nvPr/>
        </p:nvSpPr>
        <p:spPr>
          <a:xfrm>
            <a:off x="4514203" y="6001284"/>
            <a:ext cx="638398" cy="370495"/>
          </a:xfrm>
          <a:prstGeom prst="rect">
            <a:avLst/>
          </a:prstGeom>
        </p:spPr>
        <p:txBody>
          <a:bodyPr wrap="none" lIns="62112" tIns="31056" rIns="62112" bIns="3105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清洁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47">
            <a:extLst>
              <a:ext uri="{FF2B5EF4-FFF2-40B4-BE49-F238E27FC236}">
                <a16:creationId xmlns:a16="http://schemas.microsoft.com/office/drawing/2014/main" id="{415C3373-B7B4-4039-9959-AA256490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7" y="6292795"/>
            <a:ext cx="2198750" cy="40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2112" tIns="31056" rIns="62112" bIns="3105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0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Seiketsu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602C03D-9353-455A-B2A6-564F259E1316}"/>
              </a:ext>
            </a:extLst>
          </p:cNvPr>
          <p:cNvGrpSpPr/>
          <p:nvPr/>
        </p:nvGrpSpPr>
        <p:grpSpPr>
          <a:xfrm flipH="1">
            <a:off x="4667536" y="3736743"/>
            <a:ext cx="600459" cy="178728"/>
            <a:chOff x="4255294" y="1661160"/>
            <a:chExt cx="1505426" cy="262890"/>
          </a:xfrm>
        </p:grpSpPr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D01323A5-39A2-466C-99BD-C8F0B613479D}"/>
                </a:ext>
              </a:extLst>
            </p:cNvPr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9C92968D-A020-45CD-8860-93ED3FC2330E}"/>
                </a:ext>
              </a:extLst>
            </p:cNvPr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F70BA14-A198-4226-B5C3-042699FFFFE9}"/>
              </a:ext>
            </a:extLst>
          </p:cNvPr>
          <p:cNvGrpSpPr/>
          <p:nvPr/>
        </p:nvGrpSpPr>
        <p:grpSpPr>
          <a:xfrm>
            <a:off x="2807028" y="4243354"/>
            <a:ext cx="1281625" cy="1082733"/>
            <a:chOff x="5927099" y="3207123"/>
            <a:chExt cx="1887055" cy="1592580"/>
          </a:xfrm>
          <a:solidFill>
            <a:schemeClr val="accent3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3" name="六边形 42">
              <a:extLst>
                <a:ext uri="{FF2B5EF4-FFF2-40B4-BE49-F238E27FC236}">
                  <a16:creationId xmlns:a16="http://schemas.microsoft.com/office/drawing/2014/main" id="{B3F0F3B6-23B6-4C25-B5A1-8C7AC4B6496C}"/>
                </a:ext>
              </a:extLst>
            </p:cNvPr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 dirty="0">
                <a:cs typeface="+mn-ea"/>
                <a:sym typeface="+mn-lt"/>
              </a:endParaRPr>
            </a:p>
          </p:txBody>
        </p:sp>
        <p:sp>
          <p:nvSpPr>
            <p:cNvPr id="44" name="文本框 1">
              <a:extLst>
                <a:ext uri="{FF2B5EF4-FFF2-40B4-BE49-F238E27FC236}">
                  <a16:creationId xmlns:a16="http://schemas.microsoft.com/office/drawing/2014/main" id="{DDA0332C-8CDB-42AD-A765-AB00762994A0}"/>
                </a:ext>
              </a:extLst>
            </p:cNvPr>
            <p:cNvSpPr txBox="1"/>
            <p:nvPr/>
          </p:nvSpPr>
          <p:spPr>
            <a:xfrm>
              <a:off x="6274584" y="3519850"/>
              <a:ext cx="1157998" cy="9506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cs typeface="+mn-ea"/>
                  <a:sym typeface="+mn-lt"/>
                </a:rPr>
                <a:t>6S</a:t>
              </a:r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15F4F1F-0933-474C-A254-22A2173675C6}"/>
              </a:ext>
            </a:extLst>
          </p:cNvPr>
          <p:cNvGrpSpPr/>
          <p:nvPr/>
        </p:nvGrpSpPr>
        <p:grpSpPr>
          <a:xfrm>
            <a:off x="2958050" y="5350975"/>
            <a:ext cx="1032332" cy="793631"/>
            <a:chOff x="5406677" y="4683240"/>
            <a:chExt cx="1519997" cy="1051560"/>
          </a:xfrm>
          <a:solidFill>
            <a:schemeClr val="accent2">
              <a:lumMod val="75000"/>
            </a:schemeClr>
          </a:solidFill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6" name="六边形 45">
              <a:extLst>
                <a:ext uri="{FF2B5EF4-FFF2-40B4-BE49-F238E27FC236}">
                  <a16:creationId xmlns:a16="http://schemas.microsoft.com/office/drawing/2014/main" id="{8AF45EF4-6E3A-4DF0-A446-25E5D2B0DF01}"/>
                </a:ext>
              </a:extLst>
            </p:cNvPr>
            <p:cNvSpPr/>
            <p:nvPr/>
          </p:nvSpPr>
          <p:spPr>
            <a:xfrm>
              <a:off x="5525852" y="4683240"/>
              <a:ext cx="1203960" cy="105156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76">
              <a:extLst>
                <a:ext uri="{FF2B5EF4-FFF2-40B4-BE49-F238E27FC236}">
                  <a16:creationId xmlns:a16="http://schemas.microsoft.com/office/drawing/2014/main" id="{D24988D9-2B84-407C-B3F8-3B720BCDE01B}"/>
                </a:ext>
              </a:extLst>
            </p:cNvPr>
            <p:cNvSpPr txBox="1"/>
            <p:nvPr/>
          </p:nvSpPr>
          <p:spPr>
            <a:xfrm>
              <a:off x="5406677" y="4866805"/>
              <a:ext cx="1519997" cy="860173"/>
            </a:xfrm>
            <a:prstGeom prst="ellipse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aseline="-3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TextBox 6">
            <a:extLst>
              <a:ext uri="{FF2B5EF4-FFF2-40B4-BE49-F238E27FC236}">
                <a16:creationId xmlns:a16="http://schemas.microsoft.com/office/drawing/2014/main" id="{9B937FFF-9759-4CB9-8F4A-67D34F8A1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323" y="1141586"/>
            <a:ext cx="701425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起源于</a:t>
            </a:r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日本</a:t>
            </a:r>
            <a:r>
              <a:rPr lang="zh-CN" altLang="en-US" sz="16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。所谓</a:t>
            </a:r>
            <a:r>
              <a:rPr lang="en-US" altLang="zh-CN" sz="16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是指对</a:t>
            </a:r>
            <a:r>
              <a:rPr lang="zh-CN" altLang="en-US" sz="1600" b="1" u="sng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实验、实训、办公、生产现场</a:t>
            </a:r>
            <a:r>
              <a:rPr lang="zh-CN" altLang="en-US" sz="16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各运用要素（主要是物的要素）所处状态不断进行</a:t>
            </a:r>
            <a:r>
              <a:rPr lang="zh-CN" altLang="en-US" sz="18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整理、整顿、清扫、清洁、提高素养及安全</a:t>
            </a:r>
            <a:r>
              <a:rPr lang="zh-CN" altLang="en-US" sz="16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的活动。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3627080-0C64-497B-A5D2-EAA7E65F06EB}"/>
              </a:ext>
            </a:extLst>
          </p:cNvPr>
          <p:cNvGrpSpPr/>
          <p:nvPr/>
        </p:nvGrpSpPr>
        <p:grpSpPr>
          <a:xfrm flipH="1">
            <a:off x="7082895" y="3822223"/>
            <a:ext cx="5100787" cy="1967696"/>
            <a:chOff x="292560" y="3664578"/>
            <a:chExt cx="5100787" cy="1967696"/>
          </a:xfrm>
        </p:grpSpPr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B312F4FB-9B43-4647-AE64-8A2FE9226133}"/>
                </a:ext>
              </a:extLst>
            </p:cNvPr>
            <p:cNvSpPr/>
            <p:nvPr/>
          </p:nvSpPr>
          <p:spPr>
            <a:xfrm>
              <a:off x="292560" y="3664578"/>
              <a:ext cx="5100787" cy="1967696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TextBox 33">
              <a:extLst>
                <a:ext uri="{FF2B5EF4-FFF2-40B4-BE49-F238E27FC236}">
                  <a16:creationId xmlns:a16="http://schemas.microsoft.com/office/drawing/2014/main" id="{69DD6637-F387-4966-AC04-6020265B9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692" y="4229464"/>
              <a:ext cx="2596400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六个词</a:t>
              </a:r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的优品个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字母是“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S”</a:t>
              </a: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，所以简称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6S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BEBE809-4A80-46B2-8CD4-3F9258B1AF84}"/>
              </a:ext>
            </a:extLst>
          </p:cNvPr>
          <p:cNvGrpSpPr/>
          <p:nvPr/>
        </p:nvGrpSpPr>
        <p:grpSpPr>
          <a:xfrm>
            <a:off x="10167539" y="3804424"/>
            <a:ext cx="2016141" cy="2015879"/>
            <a:chOff x="10167539" y="3804424"/>
            <a:chExt cx="2016141" cy="2015879"/>
          </a:xfrm>
        </p:grpSpPr>
        <p:sp>
          <p:nvSpPr>
            <p:cNvPr id="51" name="空心弧 50">
              <a:extLst>
                <a:ext uri="{FF2B5EF4-FFF2-40B4-BE49-F238E27FC236}">
                  <a16:creationId xmlns:a16="http://schemas.microsoft.com/office/drawing/2014/main" id="{A03CEEAD-EBBD-4578-8C47-767225556118}"/>
                </a:ext>
              </a:extLst>
            </p:cNvPr>
            <p:cNvSpPr/>
            <p:nvPr/>
          </p:nvSpPr>
          <p:spPr bwMode="auto">
            <a:xfrm rot="5400000" flipH="1">
              <a:off x="10167670" y="3804293"/>
              <a:ext cx="2015879" cy="2016141"/>
            </a:xfrm>
            <a:prstGeom prst="blockArc">
              <a:avLst>
                <a:gd name="adj1" fmla="val 10800000"/>
                <a:gd name="adj2" fmla="val 21565472"/>
                <a:gd name="adj3" fmla="val 4380"/>
              </a:avLst>
            </a:prstGeom>
            <a:noFill/>
            <a:ln w="9525" cap="flat" cmpd="sng" algn="ctr">
              <a:solidFill>
                <a:schemeClr val="accent6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圆: 空心 51">
              <a:extLst>
                <a:ext uri="{FF2B5EF4-FFF2-40B4-BE49-F238E27FC236}">
                  <a16:creationId xmlns:a16="http://schemas.microsoft.com/office/drawing/2014/main" id="{E2990EE5-E0DC-490B-824A-D0348294AE11}"/>
                </a:ext>
              </a:extLst>
            </p:cNvPr>
            <p:cNvSpPr/>
            <p:nvPr/>
          </p:nvSpPr>
          <p:spPr bwMode="auto">
            <a:xfrm flipH="1">
              <a:off x="10311662" y="3948302"/>
              <a:ext cx="1727896" cy="1728120"/>
            </a:xfrm>
            <a:prstGeom prst="donut">
              <a:avLst>
                <a:gd name="adj" fmla="val 555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9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3">
              <a:extLst>
                <a:ext uri="{FF2B5EF4-FFF2-40B4-BE49-F238E27FC236}">
                  <a16:creationId xmlns:a16="http://schemas.microsoft.com/office/drawing/2014/main" id="{04F295FE-586C-43C4-A8E8-812A61E861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553563" y="4256255"/>
              <a:ext cx="1278531" cy="113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08" tIns="60954" rIns="121908" bIns="6095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endParaRPr lang="zh-CN" altLang="en-US" sz="6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椭圆 2">
            <a:extLst>
              <a:ext uri="{FF2B5EF4-FFF2-40B4-BE49-F238E27FC236}">
                <a16:creationId xmlns:a16="http://schemas.microsoft.com/office/drawing/2014/main" id="{5A3F1B4E-FC9E-4B3F-9893-883A9994E46B}"/>
              </a:ext>
            </a:extLst>
          </p:cNvPr>
          <p:cNvSpPr/>
          <p:nvPr/>
        </p:nvSpPr>
        <p:spPr>
          <a:xfrm>
            <a:off x="8253259" y="2650725"/>
            <a:ext cx="257312" cy="257312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4D72EA1D-D506-4800-93F3-DB8EF7A07EB8}"/>
              </a:ext>
            </a:extLst>
          </p:cNvPr>
          <p:cNvSpPr/>
          <p:nvPr/>
        </p:nvSpPr>
        <p:spPr>
          <a:xfrm>
            <a:off x="8242551" y="921693"/>
            <a:ext cx="257312" cy="257312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48000">
                <a:schemeClr val="accent6">
                  <a:lumMod val="50000"/>
                </a:schemeClr>
              </a:gs>
              <a:gs pos="100000">
                <a:schemeClr val="accent6">
                  <a:lumMod val="90000"/>
                </a:schemeClr>
              </a:gs>
            </a:gsLst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2619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5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5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4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45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9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4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95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45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7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2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7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95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E7E5B7-E06C-4462-9D9D-27785AF11D10}"/>
              </a:ext>
            </a:extLst>
          </p:cNvPr>
          <p:cNvSpPr txBox="1">
            <a:spLocks noChangeArrowheads="1"/>
          </p:cNvSpPr>
          <p:nvPr/>
        </p:nvSpPr>
        <p:spPr>
          <a:xfrm>
            <a:off x="5263106" y="249520"/>
            <a:ext cx="166578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事例演示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燕尾形 34">
            <a:extLst>
              <a:ext uri="{FF2B5EF4-FFF2-40B4-BE49-F238E27FC236}">
                <a16:creationId xmlns:a16="http://schemas.microsoft.com/office/drawing/2014/main" id="{7FC3B1E6-06E1-445D-93E2-59A67FF9DE79}"/>
              </a:ext>
            </a:extLst>
          </p:cNvPr>
          <p:cNvSpPr/>
          <p:nvPr/>
        </p:nvSpPr>
        <p:spPr>
          <a:xfrm>
            <a:off x="6005354" y="3723972"/>
            <a:ext cx="428628" cy="501468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2EDA35ED-F273-41B7-8F12-A452AE04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442" y="2475001"/>
            <a:ext cx="4317300" cy="3240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C7AA9A8-FEAC-4EF9-B8C5-D3519444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856" y="2509526"/>
            <a:ext cx="4317300" cy="3240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E9905E2-1C5E-472E-AD79-1F5F94718655}"/>
              </a:ext>
            </a:extLst>
          </p:cNvPr>
          <p:cNvGrpSpPr/>
          <p:nvPr/>
        </p:nvGrpSpPr>
        <p:grpSpPr>
          <a:xfrm>
            <a:off x="4738868" y="1208781"/>
            <a:ext cx="2714265" cy="406659"/>
            <a:chOff x="2083443" y="2083442"/>
            <a:chExt cx="1448213" cy="461638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040E7AE-DAEB-48AB-BAFA-7E075D52BF4A}"/>
                </a:ext>
              </a:extLst>
            </p:cNvPr>
            <p:cNvSpPr/>
            <p:nvPr/>
          </p:nvSpPr>
          <p:spPr>
            <a:xfrm>
              <a:off x="2083443" y="2083442"/>
              <a:ext cx="1448213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占位符 13">
              <a:extLst>
                <a:ext uri="{FF2B5EF4-FFF2-40B4-BE49-F238E27FC236}">
                  <a16:creationId xmlns:a16="http://schemas.microsoft.com/office/drawing/2014/main" id="{E48CE6BC-2E48-40A0-A179-7B78830A6034}"/>
                </a:ext>
              </a:extLst>
            </p:cNvPr>
            <p:cNvSpPr txBox="1"/>
            <p:nvPr/>
          </p:nvSpPr>
          <p:spPr>
            <a:xfrm>
              <a:off x="2382158" y="2150735"/>
              <a:ext cx="1011262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宿舍整理对比图</a:t>
              </a:r>
            </a:p>
          </p:txBody>
        </p:sp>
      </p:grpSp>
      <p:sp>
        <p:nvSpPr>
          <p:cNvPr id="15" name="文本占位符 3">
            <a:extLst>
              <a:ext uri="{FF2B5EF4-FFF2-40B4-BE49-F238E27FC236}">
                <a16:creationId xmlns:a16="http://schemas.microsoft.com/office/drawing/2014/main" id="{2BB53A85-A134-4698-8695-7B1D0A94BCDF}"/>
              </a:ext>
            </a:extLst>
          </p:cNvPr>
          <p:cNvSpPr txBox="1">
            <a:spLocks/>
          </p:cNvSpPr>
          <p:nvPr/>
        </p:nvSpPr>
        <p:spPr>
          <a:xfrm>
            <a:off x="2562722" y="5796782"/>
            <a:ext cx="1453693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整理前</a:t>
            </a:r>
          </a:p>
        </p:txBody>
      </p:sp>
      <p:sp>
        <p:nvSpPr>
          <p:cNvPr id="16" name="文本占位符 3">
            <a:extLst>
              <a:ext uri="{FF2B5EF4-FFF2-40B4-BE49-F238E27FC236}">
                <a16:creationId xmlns:a16="http://schemas.microsoft.com/office/drawing/2014/main" id="{1B7DA796-2FCB-4D29-B65A-5CBCAAD3BD60}"/>
              </a:ext>
            </a:extLst>
          </p:cNvPr>
          <p:cNvSpPr txBox="1">
            <a:spLocks/>
          </p:cNvSpPr>
          <p:nvPr/>
        </p:nvSpPr>
        <p:spPr>
          <a:xfrm>
            <a:off x="8257466" y="5796782"/>
            <a:ext cx="1453693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整理后</a:t>
            </a:r>
          </a:p>
        </p:txBody>
      </p:sp>
    </p:spTree>
    <p:extLst>
      <p:ext uri="{BB962C8B-B14F-4D97-AF65-F5344CB8AC3E}">
        <p14:creationId xmlns:p14="http://schemas.microsoft.com/office/powerpoint/2010/main" val="350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910993B-9FBF-4BFC-95DF-F56939FF7643}"/>
              </a:ext>
            </a:extLst>
          </p:cNvPr>
          <p:cNvGrpSpPr/>
          <p:nvPr/>
        </p:nvGrpSpPr>
        <p:grpSpPr>
          <a:xfrm>
            <a:off x="4738868" y="1208781"/>
            <a:ext cx="2714265" cy="406659"/>
            <a:chOff x="2083443" y="2083442"/>
            <a:chExt cx="1448213" cy="461638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7FA71B5C-4603-467B-B2CF-78FC133F86F2}"/>
                </a:ext>
              </a:extLst>
            </p:cNvPr>
            <p:cNvSpPr/>
            <p:nvPr/>
          </p:nvSpPr>
          <p:spPr>
            <a:xfrm>
              <a:off x="2083443" y="2083442"/>
              <a:ext cx="1448213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占位符 13">
              <a:extLst>
                <a:ext uri="{FF2B5EF4-FFF2-40B4-BE49-F238E27FC236}">
                  <a16:creationId xmlns:a16="http://schemas.microsoft.com/office/drawing/2014/main" id="{C02A3877-FE74-4CAE-9DBF-F1180F949B79}"/>
                </a:ext>
              </a:extLst>
            </p:cNvPr>
            <p:cNvSpPr txBox="1"/>
            <p:nvPr/>
          </p:nvSpPr>
          <p:spPr>
            <a:xfrm>
              <a:off x="2382157" y="2150735"/>
              <a:ext cx="1001406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桌面整理对比图</a:t>
              </a:r>
            </a:p>
          </p:txBody>
        </p:sp>
      </p:grpSp>
      <p:sp>
        <p:nvSpPr>
          <p:cNvPr id="5" name="燕尾形 34">
            <a:extLst>
              <a:ext uri="{FF2B5EF4-FFF2-40B4-BE49-F238E27FC236}">
                <a16:creationId xmlns:a16="http://schemas.microsoft.com/office/drawing/2014/main" id="{742BD69D-A9B5-4081-9280-9DB2A2CBE6E1}"/>
              </a:ext>
            </a:extLst>
          </p:cNvPr>
          <p:cNvSpPr/>
          <p:nvPr/>
        </p:nvSpPr>
        <p:spPr>
          <a:xfrm>
            <a:off x="6005354" y="3723972"/>
            <a:ext cx="428628" cy="501468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6339217B-86D3-4E06-A318-0E73F8AFB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442" y="2685328"/>
            <a:ext cx="4317300" cy="28820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F6B652B7-84DA-4F2B-8121-989E410D6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8856" y="2706322"/>
            <a:ext cx="4317300" cy="284952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文本占位符 3">
            <a:extLst>
              <a:ext uri="{FF2B5EF4-FFF2-40B4-BE49-F238E27FC236}">
                <a16:creationId xmlns:a16="http://schemas.microsoft.com/office/drawing/2014/main" id="{27F2C1FB-DD25-4820-A8D7-4313A8AE2CB9}"/>
              </a:ext>
            </a:extLst>
          </p:cNvPr>
          <p:cNvSpPr txBox="1">
            <a:spLocks/>
          </p:cNvSpPr>
          <p:nvPr/>
        </p:nvSpPr>
        <p:spPr>
          <a:xfrm>
            <a:off x="2562722" y="5796782"/>
            <a:ext cx="1453693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整理前</a:t>
            </a:r>
          </a:p>
        </p:txBody>
      </p:sp>
      <p:sp>
        <p:nvSpPr>
          <p:cNvPr id="11" name="文本占位符 3">
            <a:extLst>
              <a:ext uri="{FF2B5EF4-FFF2-40B4-BE49-F238E27FC236}">
                <a16:creationId xmlns:a16="http://schemas.microsoft.com/office/drawing/2014/main" id="{6B53737D-0613-4A5A-90BF-A62FDA551E7D}"/>
              </a:ext>
            </a:extLst>
          </p:cNvPr>
          <p:cNvSpPr txBox="1">
            <a:spLocks/>
          </p:cNvSpPr>
          <p:nvPr/>
        </p:nvSpPr>
        <p:spPr>
          <a:xfrm>
            <a:off x="8257466" y="5796782"/>
            <a:ext cx="1453693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整理后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B159E571-610E-4A5D-8CD4-0A1D6A4FD826}"/>
              </a:ext>
            </a:extLst>
          </p:cNvPr>
          <p:cNvSpPr txBox="1">
            <a:spLocks noChangeArrowheads="1"/>
          </p:cNvSpPr>
          <p:nvPr/>
        </p:nvSpPr>
        <p:spPr>
          <a:xfrm>
            <a:off x="5263106" y="249520"/>
            <a:ext cx="166578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事例演示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160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4-办公区样板区推行5S\人力资源及行政部改善\改善前\桌面\办公桌杂乱.JPG">
            <a:extLst>
              <a:ext uri="{FF2B5EF4-FFF2-40B4-BE49-F238E27FC236}">
                <a16:creationId xmlns:a16="http://schemas.microsoft.com/office/drawing/2014/main" id="{4A1A1308-27B6-4558-BE30-3174ED31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079" y="2197009"/>
            <a:ext cx="4320196" cy="3240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Picture 8" descr="E:\004-办公区样板区推行5S\人力资源及行政部改善\IMG_2529.JPG">
            <a:extLst>
              <a:ext uri="{FF2B5EF4-FFF2-40B4-BE49-F238E27FC236}">
                <a16:creationId xmlns:a16="http://schemas.microsoft.com/office/drawing/2014/main" id="{D59DA17C-7C52-4638-BA9F-98D3E3CD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666" y="2197009"/>
            <a:ext cx="4320196" cy="3240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燕尾形 34">
            <a:extLst>
              <a:ext uri="{FF2B5EF4-FFF2-40B4-BE49-F238E27FC236}">
                <a16:creationId xmlns:a16="http://schemas.microsoft.com/office/drawing/2014/main" id="{C7519414-1024-4D09-8351-4370E2718B83}"/>
              </a:ext>
            </a:extLst>
          </p:cNvPr>
          <p:cNvSpPr/>
          <p:nvPr/>
        </p:nvSpPr>
        <p:spPr>
          <a:xfrm>
            <a:off x="6051653" y="3515627"/>
            <a:ext cx="428628" cy="501468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02DC60D5-DF04-4976-8232-4A98BAB61F44}"/>
              </a:ext>
            </a:extLst>
          </p:cNvPr>
          <p:cNvSpPr txBox="1">
            <a:spLocks/>
          </p:cNvSpPr>
          <p:nvPr/>
        </p:nvSpPr>
        <p:spPr>
          <a:xfrm>
            <a:off x="2609021" y="5495840"/>
            <a:ext cx="1453693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整理前</a:t>
            </a:r>
          </a:p>
        </p:txBody>
      </p:sp>
      <p:sp>
        <p:nvSpPr>
          <p:cNvPr id="8" name="文本占位符 3">
            <a:extLst>
              <a:ext uri="{FF2B5EF4-FFF2-40B4-BE49-F238E27FC236}">
                <a16:creationId xmlns:a16="http://schemas.microsoft.com/office/drawing/2014/main" id="{4A50F3DF-A262-44C8-A4E3-59626A5C4905}"/>
              </a:ext>
            </a:extLst>
          </p:cNvPr>
          <p:cNvSpPr txBox="1">
            <a:spLocks/>
          </p:cNvSpPr>
          <p:nvPr/>
        </p:nvSpPr>
        <p:spPr>
          <a:xfrm>
            <a:off x="8303765" y="5484266"/>
            <a:ext cx="1453693" cy="575763"/>
          </a:xfrm>
          <a:prstGeom prst="rect">
            <a:avLst/>
          </a:prstGeom>
        </p:spPr>
        <p:txBody>
          <a:bodyPr vert="horz" lIns="121856" tIns="60928" rIns="121856" bIns="60928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rPr>
              <a:t>整理后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FCAAA75-D77F-427A-9B3B-8EC0E226BEA1}"/>
              </a:ext>
            </a:extLst>
          </p:cNvPr>
          <p:cNvGrpSpPr/>
          <p:nvPr/>
        </p:nvGrpSpPr>
        <p:grpSpPr>
          <a:xfrm>
            <a:off x="4738868" y="1208781"/>
            <a:ext cx="2714265" cy="406659"/>
            <a:chOff x="2083443" y="2083442"/>
            <a:chExt cx="1448213" cy="461638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56539D7-A630-4703-99CD-F67F7C2096CC}"/>
                </a:ext>
              </a:extLst>
            </p:cNvPr>
            <p:cNvSpPr/>
            <p:nvPr/>
          </p:nvSpPr>
          <p:spPr>
            <a:xfrm>
              <a:off x="2083443" y="2083442"/>
              <a:ext cx="1448213" cy="46163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4800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占位符 13">
              <a:extLst>
                <a:ext uri="{FF2B5EF4-FFF2-40B4-BE49-F238E27FC236}">
                  <a16:creationId xmlns:a16="http://schemas.microsoft.com/office/drawing/2014/main" id="{F81DF6DD-05A4-4617-9CF1-8AF8934BA196}"/>
                </a:ext>
              </a:extLst>
            </p:cNvPr>
            <p:cNvSpPr txBox="1"/>
            <p:nvPr/>
          </p:nvSpPr>
          <p:spPr>
            <a:xfrm>
              <a:off x="2382158" y="2150735"/>
              <a:ext cx="981693" cy="2883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桌面整理对比图</a:t>
              </a: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A77D11B2-B91D-432A-8F76-00D224DD3D8B}"/>
              </a:ext>
            </a:extLst>
          </p:cNvPr>
          <p:cNvSpPr txBox="1">
            <a:spLocks noChangeArrowheads="1"/>
          </p:cNvSpPr>
          <p:nvPr/>
        </p:nvSpPr>
        <p:spPr>
          <a:xfrm>
            <a:off x="5263106" y="249520"/>
            <a:ext cx="166578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事例演示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5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C86D07D-E3F2-4944-8491-14677C13023B}"/>
              </a:ext>
            </a:extLst>
          </p:cNvPr>
          <p:cNvSpPr/>
          <p:nvPr/>
        </p:nvSpPr>
        <p:spPr>
          <a:xfrm>
            <a:off x="5384801" y="183853"/>
            <a:ext cx="2549235" cy="35661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89899E-BFF4-4E79-B923-45B0C0AE5B70}"/>
              </a:ext>
            </a:extLst>
          </p:cNvPr>
          <p:cNvSpPr/>
          <p:nvPr/>
        </p:nvSpPr>
        <p:spPr>
          <a:xfrm>
            <a:off x="0" y="0"/>
            <a:ext cx="12212742" cy="190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747219-5543-4531-84DB-3C8FDF767080}"/>
              </a:ext>
            </a:extLst>
          </p:cNvPr>
          <p:cNvSpPr txBox="1"/>
          <p:nvPr/>
        </p:nvSpPr>
        <p:spPr>
          <a:xfrm>
            <a:off x="5709984" y="395698"/>
            <a:ext cx="1688283" cy="317009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0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092954-8B21-4227-A841-CDEA2A2EF392}"/>
              </a:ext>
            </a:extLst>
          </p:cNvPr>
          <p:cNvSpPr/>
          <p:nvPr/>
        </p:nvSpPr>
        <p:spPr>
          <a:xfrm>
            <a:off x="0" y="6650990"/>
            <a:ext cx="12191365" cy="2070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0BB94582-2432-4C45-A804-956EB1C420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53" r="8044" b="2328"/>
          <a:stretch/>
        </p:blipFill>
        <p:spPr>
          <a:xfrm>
            <a:off x="1" y="190501"/>
            <a:ext cx="5384800" cy="353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8B71AC-36BB-4F7C-B364-75A2019B26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09" t="6054" r="7827" b="1868"/>
          <a:stretch/>
        </p:blipFill>
        <p:spPr>
          <a:xfrm flipH="1">
            <a:off x="7934035" y="173922"/>
            <a:ext cx="4278706" cy="3548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7961A15-F1C0-4B85-8EA4-204550D34731}"/>
              </a:ext>
            </a:extLst>
          </p:cNvPr>
          <p:cNvSpPr/>
          <p:nvPr/>
        </p:nvSpPr>
        <p:spPr>
          <a:xfrm>
            <a:off x="0" y="3721100"/>
            <a:ext cx="12212742" cy="190500"/>
          </a:xfrm>
          <a:prstGeom prst="rect">
            <a:avLst/>
          </a:prstGeom>
          <a:solidFill>
            <a:srgbClr val="F15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11C177B4-05B2-46E9-A03D-37F89F9B2312}"/>
              </a:ext>
            </a:extLst>
          </p:cNvPr>
          <p:cNvSpPr txBox="1"/>
          <p:nvPr/>
        </p:nvSpPr>
        <p:spPr>
          <a:xfrm>
            <a:off x="2209359" y="4102419"/>
            <a:ext cx="777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72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管理技巧和原则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D661399-D296-4D82-95BD-36DB871CEC3F}"/>
              </a:ext>
            </a:extLst>
          </p:cNvPr>
          <p:cNvGrpSpPr/>
          <p:nvPr/>
        </p:nvGrpSpPr>
        <p:grpSpPr>
          <a:xfrm>
            <a:off x="3282949" y="5507765"/>
            <a:ext cx="5336331" cy="469103"/>
            <a:chOff x="840305" y="5179261"/>
            <a:chExt cx="5336331" cy="469103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2E2B73D7-D4A5-4B08-8A54-2FBDB7B09F4B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34" name="矩形 3">
              <a:extLst>
                <a:ext uri="{FF2B5EF4-FFF2-40B4-BE49-F238E27FC236}">
                  <a16:creationId xmlns:a16="http://schemas.microsoft.com/office/drawing/2014/main" id="{00ABC0A7-D59B-4066-A397-9DED1551960C}"/>
                </a:ext>
              </a:extLst>
            </p:cNvPr>
            <p:cNvSpPr/>
            <p:nvPr/>
          </p:nvSpPr>
          <p:spPr>
            <a:xfrm>
              <a:off x="840305" y="5179261"/>
              <a:ext cx="5336331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应用方法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3B46781-823C-4E79-B60A-344F877B80C8}"/>
              </a:ext>
            </a:extLst>
          </p:cNvPr>
          <p:cNvGrpSpPr/>
          <p:nvPr/>
        </p:nvGrpSpPr>
        <p:grpSpPr>
          <a:xfrm>
            <a:off x="5943969" y="5507765"/>
            <a:ext cx="5511110" cy="469103"/>
            <a:chOff x="898179" y="5190835"/>
            <a:chExt cx="5511110" cy="469103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768317F-AD58-4626-8576-193558223C73}"/>
                </a:ext>
              </a:extLst>
            </p:cNvPr>
            <p:cNvSpPr/>
            <p:nvPr/>
          </p:nvSpPr>
          <p:spPr>
            <a:xfrm>
              <a:off x="1136591" y="5345620"/>
              <a:ext cx="216000" cy="21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cs typeface="+mn-ea"/>
                <a:sym typeface="+mn-lt"/>
              </a:endParaRPr>
            </a:p>
          </p:txBody>
        </p:sp>
        <p:sp>
          <p:nvSpPr>
            <p:cNvPr id="37" name="矩形 3">
              <a:extLst>
                <a:ext uri="{FF2B5EF4-FFF2-40B4-BE49-F238E27FC236}">
                  <a16:creationId xmlns:a16="http://schemas.microsoft.com/office/drawing/2014/main" id="{320D1E61-2641-4829-A65C-0F71F3B646DC}"/>
                </a:ext>
              </a:extLst>
            </p:cNvPr>
            <p:cNvSpPr/>
            <p:nvPr/>
          </p:nvSpPr>
          <p:spPr>
            <a:xfrm>
              <a:off x="898179" y="5190835"/>
              <a:ext cx="5511110" cy="4691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indent="457200">
                <a:lnSpc>
                  <a:spcPct val="129000"/>
                </a:lnSpc>
                <a:spcAft>
                  <a:spcPts val="600"/>
                </a:spcAft>
              </a:pP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en-US" altLang="zh-CN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6S</a:t>
              </a:r>
              <a:r>
                <a:rPr lang="zh-CN" altLang="en-US"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管理的推进原则</a:t>
              </a:r>
              <a:r>
                <a:rPr sz="21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1" grpId="0" animBg="1"/>
          <p:bldP spid="4" grpId="0" animBg="1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800" decel="100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800" decel="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30" presetClass="entr" presetSubtype="0" fill="hold" nodeType="clickEffect"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800" decel="100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8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3" grpId="0" animBg="1"/>
          <p:bldP spid="9" grpId="0"/>
          <p:bldP spid="11" grpId="0" animBg="1"/>
          <p:bldP spid="4" grpId="0" animBg="1"/>
          <p:bldP spid="29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254198B-D562-48A0-A8DF-DC39534498A1}"/>
              </a:ext>
            </a:extLst>
          </p:cNvPr>
          <p:cNvSpPr txBox="1"/>
          <p:nvPr/>
        </p:nvSpPr>
        <p:spPr>
          <a:xfrm>
            <a:off x="10871371" y="6858000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—  </a:t>
            </a:r>
            <a:fld id="{2EEF1883-7A0E-4F66-9932-E581691AD397}" type="slidenum">
              <a:rPr kumimoji="0" lang="zh-CN" alt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—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0F9321A4-D7C2-4A98-8CFE-9E6C23FAB462}"/>
              </a:ext>
            </a:extLst>
          </p:cNvPr>
          <p:cNvGrpSpPr>
            <a:grpSpLocks/>
          </p:cNvGrpSpPr>
          <p:nvPr/>
        </p:nvGrpSpPr>
        <p:grpSpPr bwMode="auto">
          <a:xfrm>
            <a:off x="7647037" y="2083489"/>
            <a:ext cx="4213569" cy="4213569"/>
            <a:chOff x="0" y="0"/>
            <a:chExt cx="1488" cy="139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F958AE13-585B-4EC7-A017-C0D3A1AEE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0"/>
              <a:ext cx="816" cy="1200"/>
            </a:xfrm>
            <a:prstGeom prst="cube">
              <a:avLst>
                <a:gd name="adj" fmla="val 25000"/>
              </a:avLst>
            </a:prstGeom>
            <a:solidFill>
              <a:schemeClr val="accent2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25004CCE-49ED-442C-B93A-8C2CADF24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200"/>
              <a:ext cx="192" cy="192"/>
            </a:xfrm>
            <a:prstGeom prst="lin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8B815765-C197-4AEB-A0DE-348B298B1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1200"/>
              <a:ext cx="192" cy="192"/>
            </a:xfrm>
            <a:prstGeom prst="lin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BAD7AAEA-C2B9-449B-8713-C9199FF791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912"/>
              <a:ext cx="192" cy="192"/>
            </a:xfrm>
            <a:prstGeom prst="lin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28323467-C162-4C8F-9E45-799B544F9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392"/>
              <a:ext cx="288" cy="0"/>
            </a:xfrm>
            <a:prstGeom prst="lin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A5D36736-A12F-477B-82AF-FA58D69CA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92"/>
              <a:ext cx="288" cy="0"/>
            </a:xfrm>
            <a:prstGeom prst="lin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85B2ECD9-08D2-4FDB-AF3E-2087E87ED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912"/>
              <a:ext cx="288" cy="0"/>
            </a:xfrm>
            <a:prstGeom prst="line">
              <a:avLst/>
            </a:prstGeom>
            <a:noFill/>
            <a:ln w="38100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标题 1">
            <a:extLst>
              <a:ext uri="{FF2B5EF4-FFF2-40B4-BE49-F238E27FC236}">
                <a16:creationId xmlns:a16="http://schemas.microsoft.com/office/drawing/2014/main" id="{9DF72B77-0F06-4497-BB6D-D1FDF5D21EDD}"/>
              </a:ext>
            </a:extLst>
          </p:cNvPr>
          <p:cNvSpPr txBox="1">
            <a:spLocks noChangeArrowheads="1"/>
          </p:cNvSpPr>
          <p:nvPr/>
        </p:nvSpPr>
        <p:spPr>
          <a:xfrm>
            <a:off x="5055926" y="249520"/>
            <a:ext cx="208014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椭圆 75">
            <a:extLst>
              <a:ext uri="{FF2B5EF4-FFF2-40B4-BE49-F238E27FC236}">
                <a16:creationId xmlns:a16="http://schemas.microsoft.com/office/drawing/2014/main" id="{1C59B032-845D-4C58-9065-E1A494265F87}"/>
              </a:ext>
            </a:extLst>
          </p:cNvPr>
          <p:cNvSpPr>
            <a:spLocks/>
          </p:cNvSpPr>
          <p:nvPr/>
        </p:nvSpPr>
        <p:spPr bwMode="auto">
          <a:xfrm>
            <a:off x="1323839" y="1840511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Group 54">
            <a:extLst>
              <a:ext uri="{FF2B5EF4-FFF2-40B4-BE49-F238E27FC236}">
                <a16:creationId xmlns:a16="http://schemas.microsoft.com/office/drawing/2014/main" id="{3D791444-B64C-488A-B875-E867292FE595}"/>
              </a:ext>
            </a:extLst>
          </p:cNvPr>
          <p:cNvGrpSpPr>
            <a:grpSpLocks/>
          </p:cNvGrpSpPr>
          <p:nvPr/>
        </p:nvGrpSpPr>
        <p:grpSpPr bwMode="auto">
          <a:xfrm>
            <a:off x="1908950" y="1809819"/>
            <a:ext cx="2351536" cy="547340"/>
            <a:chOff x="0" y="190605"/>
            <a:chExt cx="2350802" cy="546719"/>
          </a:xfrm>
        </p:grpSpPr>
        <p:sp>
          <p:nvSpPr>
            <p:cNvPr id="47" name="TextBox 105">
              <a:extLst>
                <a:ext uri="{FF2B5EF4-FFF2-40B4-BE49-F238E27FC236}">
                  <a16:creationId xmlns:a16="http://schemas.microsoft.com/office/drawing/2014/main" id="{9D5E955C-5AFE-4762-9C8C-242E88635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266023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定位法</a:t>
              </a:r>
            </a:p>
          </p:txBody>
        </p:sp>
        <p:sp>
          <p:nvSpPr>
            <p:cNvPr id="48" name="流程图: 联系 107">
              <a:extLst>
                <a:ext uri="{FF2B5EF4-FFF2-40B4-BE49-F238E27FC236}">
                  <a16:creationId xmlns:a16="http://schemas.microsoft.com/office/drawing/2014/main" id="{BB7451DC-24EB-4FC9-99A3-74F2DDA80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9" name="TextBox 6">
            <a:extLst>
              <a:ext uri="{FF2B5EF4-FFF2-40B4-BE49-F238E27FC236}">
                <a16:creationId xmlns:a16="http://schemas.microsoft.com/office/drawing/2014/main" id="{75B4306A-2BCA-4B0C-9013-93B3FD7EB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409" y="2521637"/>
            <a:ext cx="510591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将需要的东西放在固定的，合适的位置，以便取用方便。</a:t>
            </a:r>
          </a:p>
          <a:p>
            <a:pPr>
              <a:lnSpc>
                <a:spcPct val="135000"/>
              </a:lnSpc>
              <a:spcBef>
                <a:spcPct val="0"/>
              </a:spcBef>
              <a:buNone/>
            </a:pPr>
            <a:endParaRPr lang="zh-CN" altLang="en-US" sz="2000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D2442493-D038-4B91-89F6-AD7E5327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763" y="2465205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B77FC40A-06AD-4270-A902-6841C0FAE3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633" y="4065167"/>
            <a:ext cx="2615332" cy="19606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45249611-F238-4E88-8B60-D3731F386E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50" y="4065167"/>
            <a:ext cx="2413058" cy="19606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38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4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5" grpId="0" bldLvl="0" animBg="1" autoUpdateAnimBg="0"/>
      <p:bldP spid="49" grpId="0"/>
      <p:bldP spid="5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BC401E-4680-43CC-96CA-A8074833F046}"/>
              </a:ext>
            </a:extLst>
          </p:cNvPr>
          <p:cNvSpPr txBox="1">
            <a:spLocks noChangeArrowheads="1"/>
          </p:cNvSpPr>
          <p:nvPr/>
        </p:nvSpPr>
        <p:spPr>
          <a:xfrm>
            <a:off x="4979784" y="249520"/>
            <a:ext cx="223243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75">
            <a:extLst>
              <a:ext uri="{FF2B5EF4-FFF2-40B4-BE49-F238E27FC236}">
                <a16:creationId xmlns:a16="http://schemas.microsoft.com/office/drawing/2014/main" id="{AF3D63FB-49ED-4C97-B3DE-ABF694220A5B}"/>
              </a:ext>
            </a:extLst>
          </p:cNvPr>
          <p:cNvSpPr>
            <a:spLocks/>
          </p:cNvSpPr>
          <p:nvPr/>
        </p:nvSpPr>
        <p:spPr bwMode="auto">
          <a:xfrm>
            <a:off x="1266559" y="1497789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3218F4C9-0FA6-4402-BDD1-E1A7D75CEC37}"/>
              </a:ext>
            </a:extLst>
          </p:cNvPr>
          <p:cNvGrpSpPr>
            <a:grpSpLocks/>
          </p:cNvGrpSpPr>
          <p:nvPr/>
        </p:nvGrpSpPr>
        <p:grpSpPr bwMode="auto">
          <a:xfrm>
            <a:off x="1851670" y="1467097"/>
            <a:ext cx="2351536" cy="547340"/>
            <a:chOff x="0" y="190605"/>
            <a:chExt cx="2350802" cy="546719"/>
          </a:xfrm>
        </p:grpSpPr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8C436D97-71C5-476E-8EE0-A41F93E5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266023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标示法</a:t>
              </a:r>
            </a:p>
          </p:txBody>
        </p:sp>
        <p:sp>
          <p:nvSpPr>
            <p:cNvPr id="6" name="流程图: 联系 107">
              <a:extLst>
                <a:ext uri="{FF2B5EF4-FFF2-40B4-BE49-F238E27FC236}">
                  <a16:creationId xmlns:a16="http://schemas.microsoft.com/office/drawing/2014/main" id="{1161FDF0-0B80-4B8C-BA8E-C55DFA96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15191D-0B56-4F06-AA5E-084A3E1B7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8197" y="2306237"/>
            <a:ext cx="5105916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将场所、物品等用醒目的字体表示出来。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1CD85B7-3609-4CAA-ACA3-FADF6BC4E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483" y="2122483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897B34B-41A5-4F5A-AA94-DFFAA8ACBC24}"/>
              </a:ext>
            </a:extLst>
          </p:cNvPr>
          <p:cNvGrpSpPr/>
          <p:nvPr/>
        </p:nvGrpSpPr>
        <p:grpSpPr>
          <a:xfrm>
            <a:off x="8558413" y="1372394"/>
            <a:ext cx="3004695" cy="5009933"/>
            <a:chOff x="8942728" y="1152475"/>
            <a:chExt cx="2794000" cy="4113212"/>
          </a:xfrm>
        </p:grpSpPr>
        <p:graphicFrame>
          <p:nvGraphicFramePr>
            <p:cNvPr id="9" name="Object 3">
              <a:extLst>
                <a:ext uri="{FF2B5EF4-FFF2-40B4-BE49-F238E27FC236}">
                  <a16:creationId xmlns:a16="http://schemas.microsoft.com/office/drawing/2014/main" id="{B68FABDE-32ED-4810-A57C-CB0120825BC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9149179"/>
                </p:ext>
              </p:extLst>
            </p:nvPr>
          </p:nvGraphicFramePr>
          <p:xfrm>
            <a:off x="8942728" y="1152475"/>
            <a:ext cx="2794000" cy="411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r:id="rId4" imgW="2794000" imgH="4113213" progId="">
                    <p:embed/>
                  </p:oleObj>
                </mc:Choice>
                <mc:Fallback>
                  <p:oleObj r:id="rId4" imgW="2794000" imgH="4113213" progId="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2728" y="1152475"/>
                          <a:ext cx="2794000" cy="4113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520BD5F4-8B21-4CD0-90B3-02237EAC3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4898" y="1223437"/>
              <a:ext cx="1554163" cy="404741"/>
            </a:xfrm>
            <a:prstGeom prst="roundRect">
              <a:avLst>
                <a:gd name="adj" fmla="val 32663"/>
              </a:avLst>
            </a:prstGeom>
            <a:solidFill>
              <a:schemeClr val="bg2">
                <a:lumMod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财务部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9D549653-63E7-432C-90E7-6BAC7C5DF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83" y="3875082"/>
            <a:ext cx="2614146" cy="19606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FF5236-B588-48A5-9839-29571970D9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297" y="3864225"/>
            <a:ext cx="3625879" cy="202557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49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7" grpId="0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217F4DF1-C74E-4859-8104-C40AE992D3EB}"/>
              </a:ext>
            </a:extLst>
          </p:cNvPr>
          <p:cNvGrpSpPr/>
          <p:nvPr/>
        </p:nvGrpSpPr>
        <p:grpSpPr>
          <a:xfrm>
            <a:off x="7157778" y="3356276"/>
            <a:ext cx="4930583" cy="2974573"/>
            <a:chOff x="1744514" y="2060415"/>
            <a:chExt cx="5477050" cy="330425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39FB15C4-EE9A-4FF0-9263-1E2A45F9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8490" y="2061922"/>
              <a:ext cx="2214720" cy="1224202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58838" eaLnBrk="0" hangingPunct="0"/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生产区 </a:t>
              </a: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   </a:t>
              </a:r>
              <a:endParaRPr lang="zh-CN" altLang="en-US" sz="2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0D34BEE9-4A05-4DBE-9A14-0DB2829BF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514" y="4113202"/>
              <a:ext cx="2214719" cy="122570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58838" eaLnBrk="0" hangingPunct="0"/>
              <a:r>
                <a:rPr lang="zh-CN" altLang="en-US" sz="3200" dirty="0">
                  <a:cs typeface="+mn-ea"/>
                  <a:sym typeface="+mn-lt"/>
                </a:rPr>
                <a:t>物料区</a:t>
              </a:r>
              <a:r>
                <a:rPr lang="zh-CN" altLang="en-US" sz="1000" dirty="0">
                  <a:cs typeface="+mn-ea"/>
                  <a:sym typeface="+mn-lt"/>
                </a:rPr>
                <a:t>   </a:t>
              </a:r>
              <a:endParaRPr lang="zh-CN" altLang="en-US" sz="2300" dirty="0">
                <a:cs typeface="+mn-ea"/>
                <a:sym typeface="+mn-lt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DD03CF75-14E2-4A96-BF6E-DA128DACB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845" y="4113202"/>
              <a:ext cx="2214719" cy="122570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58838" eaLnBrk="0" hangingPunct="0"/>
              <a:r>
                <a:rPr lang="zh-CN" altLang="en-US" sz="3200">
                  <a:solidFill>
                    <a:schemeClr val="bg1"/>
                  </a:solidFill>
                  <a:cs typeface="+mn-ea"/>
                  <a:sym typeface="+mn-lt"/>
                </a:rPr>
                <a:t>废品区   </a:t>
              </a:r>
              <a:endParaRPr lang="zh-CN" altLang="en-US" sz="60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817ECE53-6F4E-40A2-A2AA-6808F7C5C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1055" y="2143116"/>
              <a:ext cx="5286664" cy="3221550"/>
              <a:chOff x="12" y="22"/>
              <a:chExt cx="2388" cy="2406"/>
            </a:xfrm>
          </p:grpSpPr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A5313DBA-6CAC-4A20-BC9B-5FBE6FCC5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8" y="22"/>
                <a:ext cx="0" cy="927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A1FBFDDA-232E-481D-ACEC-89E7E55018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126"/>
                <a:ext cx="941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3B601CAD-5EAC-47D5-A8B4-46FDB7732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" y="1324"/>
                <a:ext cx="941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3EC18E78-D709-43D3-A473-FEF7EF331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324"/>
                <a:ext cx="941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AEAD61FD-73BA-4B0B-A3BC-1D0DA8BF2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9" y="1126"/>
                <a:ext cx="941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22CEF8ED-EF4C-4745-8177-50560D205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1" y="1324"/>
                <a:ext cx="177" cy="199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7A38635B-6E52-4781-B543-B938BEE96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8" y="1501"/>
                <a:ext cx="0" cy="927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0B8CBA80-AFC1-49F3-A191-85AFB7F15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1501"/>
                <a:ext cx="0" cy="927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FBA9D3D7-73C3-4DA4-9890-BC6AD02D5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22"/>
                <a:ext cx="0" cy="927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C9A95074-0FD5-4192-9A09-D09E706E8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4" y="927"/>
                <a:ext cx="177" cy="199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EC578C6C-E327-4B72-A63E-96F684D0E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4" y="1324"/>
                <a:ext cx="177" cy="199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B62FD610-50ED-48A8-B33A-DF19D17F4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41" y="927"/>
                <a:ext cx="177" cy="199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solidFill>
                    <a:srgbClr val="003399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035FDA4D-117B-4030-8330-DC136E2C6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79" y="2060415"/>
              <a:ext cx="2214719" cy="1225709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58838" eaLnBrk="0" hangingPunct="0"/>
              <a:r>
                <a:rPr lang="zh-CN" altLang="en-US" sz="3200" dirty="0">
                  <a:cs typeface="+mn-ea"/>
                  <a:sym typeface="+mn-lt"/>
                </a:rPr>
                <a:t>检验区   </a:t>
              </a:r>
              <a:endParaRPr lang="zh-CN" altLang="en-US" sz="6000" dirty="0">
                <a:cs typeface="+mn-ea"/>
                <a:sym typeface="+mn-lt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38F43286-026D-4023-8084-3A9DFA490C18}"/>
              </a:ext>
            </a:extLst>
          </p:cNvPr>
          <p:cNvSpPr txBox="1">
            <a:spLocks noChangeArrowheads="1"/>
          </p:cNvSpPr>
          <p:nvPr/>
        </p:nvSpPr>
        <p:spPr>
          <a:xfrm>
            <a:off x="4979784" y="249520"/>
            <a:ext cx="223243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75">
            <a:extLst>
              <a:ext uri="{FF2B5EF4-FFF2-40B4-BE49-F238E27FC236}">
                <a16:creationId xmlns:a16="http://schemas.microsoft.com/office/drawing/2014/main" id="{52827C44-8F9E-48B4-A8C7-A9BF818F3605}"/>
              </a:ext>
            </a:extLst>
          </p:cNvPr>
          <p:cNvSpPr>
            <a:spLocks/>
          </p:cNvSpPr>
          <p:nvPr/>
        </p:nvSpPr>
        <p:spPr bwMode="auto">
          <a:xfrm>
            <a:off x="1524979" y="1357170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3DFDD161-EDDF-4389-8BBF-86C206C57471}"/>
              </a:ext>
            </a:extLst>
          </p:cNvPr>
          <p:cNvGrpSpPr>
            <a:grpSpLocks/>
          </p:cNvGrpSpPr>
          <p:nvPr/>
        </p:nvGrpSpPr>
        <p:grpSpPr bwMode="auto">
          <a:xfrm>
            <a:off x="2110090" y="1326478"/>
            <a:ext cx="2351536" cy="547340"/>
            <a:chOff x="0" y="190605"/>
            <a:chExt cx="2350802" cy="546719"/>
          </a:xfrm>
        </p:grpSpPr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CFE89EF2-78AE-40C2-BF37-5626999A5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266023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分区法</a:t>
              </a:r>
            </a:p>
          </p:txBody>
        </p:sp>
        <p:sp>
          <p:nvSpPr>
            <p:cNvPr id="6" name="流程图: 联系 107">
              <a:extLst>
                <a:ext uri="{FF2B5EF4-FFF2-40B4-BE49-F238E27FC236}">
                  <a16:creationId xmlns:a16="http://schemas.microsoft.com/office/drawing/2014/main" id="{DE032772-6A14-47B3-86F4-53672242D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6F7D2AD-C0DB-406B-A372-47B5B676A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847" y="2246640"/>
            <a:ext cx="5105916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分采用划线的方式表示不同性质的区域。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5143981-5E14-4485-BE0F-E843C09D6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903" y="1981864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4417796-9394-4885-B549-9D098DBD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35" y="3713711"/>
            <a:ext cx="3082213" cy="205891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E46C94-8C17-4557-BD3F-73FC7AF6B7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208" y="3735291"/>
            <a:ext cx="2700760" cy="202557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14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7" grpId="0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FB32F-A7C4-4BD2-9401-9EB38FAB6C16}"/>
              </a:ext>
            </a:extLst>
          </p:cNvPr>
          <p:cNvSpPr txBox="1">
            <a:spLocks noChangeArrowheads="1"/>
          </p:cNvSpPr>
          <p:nvPr/>
        </p:nvSpPr>
        <p:spPr>
          <a:xfrm>
            <a:off x="4979784" y="249520"/>
            <a:ext cx="223243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75">
            <a:extLst>
              <a:ext uri="{FF2B5EF4-FFF2-40B4-BE49-F238E27FC236}">
                <a16:creationId xmlns:a16="http://schemas.microsoft.com/office/drawing/2014/main" id="{E1960975-25A1-4E66-A51A-46B246C62485}"/>
              </a:ext>
            </a:extLst>
          </p:cNvPr>
          <p:cNvSpPr>
            <a:spLocks/>
          </p:cNvSpPr>
          <p:nvPr/>
        </p:nvSpPr>
        <p:spPr bwMode="auto">
          <a:xfrm>
            <a:off x="1126735" y="1508481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8D7AE6AE-C2F7-408F-BCFF-EFD1A12C33FF}"/>
              </a:ext>
            </a:extLst>
          </p:cNvPr>
          <p:cNvGrpSpPr>
            <a:grpSpLocks/>
          </p:cNvGrpSpPr>
          <p:nvPr/>
        </p:nvGrpSpPr>
        <p:grpSpPr bwMode="auto">
          <a:xfrm>
            <a:off x="1711846" y="1477789"/>
            <a:ext cx="2351536" cy="547340"/>
            <a:chOff x="0" y="190605"/>
            <a:chExt cx="2350802" cy="546719"/>
          </a:xfrm>
        </p:grpSpPr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1F909B01-B5E2-4390-AF6B-FEE8DB616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266023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图形法</a:t>
              </a:r>
            </a:p>
          </p:txBody>
        </p:sp>
        <p:sp>
          <p:nvSpPr>
            <p:cNvPr id="6" name="流程图: 联系 107">
              <a:extLst>
                <a:ext uri="{FF2B5EF4-FFF2-40B4-BE49-F238E27FC236}">
                  <a16:creationId xmlns:a16="http://schemas.microsoft.com/office/drawing/2014/main" id="{DE690DFA-818B-4598-82AD-9D1C478E0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0CF215-D920-4150-8959-1F39155E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499" y="2397951"/>
            <a:ext cx="5105916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用大众都能识别的图形表示，能便捷的区分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A4F94E0-AEBE-4F8B-8C30-6B47B5E91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659" y="2133175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B36BE7C-7DE0-45BC-8E81-3751FB8034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68" y="4028931"/>
            <a:ext cx="11644132" cy="2257064"/>
          </a:xfrm>
          <a:prstGeom prst="roundRect">
            <a:avLst>
              <a:gd name="adj" fmla="val 18205"/>
            </a:avLst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0784E32-29A7-4391-9901-59A38018DE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2313" y="1605934"/>
            <a:ext cx="2136935" cy="23734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62680B-357C-4FE7-AE85-D121F6ABD2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641" y="1605934"/>
            <a:ext cx="2183247" cy="23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7" grpId="0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FAE55-D1CA-4345-83B6-594458BEF965}"/>
              </a:ext>
            </a:extLst>
          </p:cNvPr>
          <p:cNvSpPr txBox="1">
            <a:spLocks noChangeArrowheads="1"/>
          </p:cNvSpPr>
          <p:nvPr/>
        </p:nvSpPr>
        <p:spPr>
          <a:xfrm>
            <a:off x="4979784" y="249520"/>
            <a:ext cx="223243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75">
            <a:extLst>
              <a:ext uri="{FF2B5EF4-FFF2-40B4-BE49-F238E27FC236}">
                <a16:creationId xmlns:a16="http://schemas.microsoft.com/office/drawing/2014/main" id="{F3CD76F4-932A-44ED-8283-23EC080344C9}"/>
              </a:ext>
            </a:extLst>
          </p:cNvPr>
          <p:cNvSpPr>
            <a:spLocks/>
          </p:cNvSpPr>
          <p:nvPr/>
        </p:nvSpPr>
        <p:spPr bwMode="auto">
          <a:xfrm>
            <a:off x="1450008" y="1370735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B96E7800-05E2-45BD-909F-670472DA2FE9}"/>
              </a:ext>
            </a:extLst>
          </p:cNvPr>
          <p:cNvGrpSpPr>
            <a:grpSpLocks/>
          </p:cNvGrpSpPr>
          <p:nvPr/>
        </p:nvGrpSpPr>
        <p:grpSpPr bwMode="auto">
          <a:xfrm>
            <a:off x="2035119" y="1340043"/>
            <a:ext cx="2351536" cy="547340"/>
            <a:chOff x="0" y="190605"/>
            <a:chExt cx="2350802" cy="546719"/>
          </a:xfrm>
        </p:grpSpPr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14608FF3-C331-4D6D-BD5D-E47473B35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266023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颜色法</a:t>
              </a:r>
            </a:p>
          </p:txBody>
        </p:sp>
        <p:sp>
          <p:nvSpPr>
            <p:cNvPr id="6" name="流程图: 联系 107">
              <a:extLst>
                <a:ext uri="{FF2B5EF4-FFF2-40B4-BE49-F238E27FC236}">
                  <a16:creationId xmlns:a16="http://schemas.microsoft.com/office/drawing/2014/main" id="{1B960603-3512-4FB4-92C5-B60C1114F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964745-E8D1-4824-85C9-E1822BDF2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772" y="2260205"/>
            <a:ext cx="5105916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用不同的颜色表示差异，以达到区分效果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E8C33B3-5805-49DA-97F6-0792B870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932" y="1995429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E7020D-D0BB-4675-A351-587D3C993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61904" y="900667"/>
            <a:ext cx="4420343" cy="595733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5232FA6-239C-4455-81E6-C466D7B27BD2}"/>
              </a:ext>
            </a:extLst>
          </p:cNvPr>
          <p:cNvGrpSpPr/>
          <p:nvPr/>
        </p:nvGrpSpPr>
        <p:grpSpPr>
          <a:xfrm>
            <a:off x="1157941" y="3599912"/>
            <a:ext cx="6703963" cy="2791448"/>
            <a:chOff x="905724" y="3637344"/>
            <a:chExt cx="6082281" cy="2331041"/>
          </a:xfrm>
        </p:grpSpPr>
        <p:pic>
          <p:nvPicPr>
            <p:cNvPr id="11" name="Picture 3" descr="DSC00652">
              <a:extLst>
                <a:ext uri="{FF2B5EF4-FFF2-40B4-BE49-F238E27FC236}">
                  <a16:creationId xmlns:a16="http://schemas.microsoft.com/office/drawing/2014/main" id="{96336A69-B872-46F8-9159-CFF572DDC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24" y="3637344"/>
              <a:ext cx="3196095" cy="2331041"/>
            </a:xfrm>
            <a:prstGeom prst="parallelogram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7F4CD020-6874-4F36-9325-457A2981B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879951" y="3637344"/>
              <a:ext cx="3108054" cy="2331041"/>
            </a:xfrm>
            <a:prstGeom prst="parallelogram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82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7" grpId="0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6A389-070B-45AE-A148-124B6C411068}"/>
              </a:ext>
            </a:extLst>
          </p:cNvPr>
          <p:cNvSpPr txBox="1">
            <a:spLocks noChangeArrowheads="1"/>
          </p:cNvSpPr>
          <p:nvPr/>
        </p:nvSpPr>
        <p:spPr>
          <a:xfrm>
            <a:off x="4979784" y="249520"/>
            <a:ext cx="223243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75">
            <a:extLst>
              <a:ext uri="{FF2B5EF4-FFF2-40B4-BE49-F238E27FC236}">
                <a16:creationId xmlns:a16="http://schemas.microsoft.com/office/drawing/2014/main" id="{9704DFF7-FEE1-4D1B-8EFC-82280D9434CF}"/>
              </a:ext>
            </a:extLst>
          </p:cNvPr>
          <p:cNvSpPr>
            <a:spLocks/>
          </p:cNvSpPr>
          <p:nvPr/>
        </p:nvSpPr>
        <p:spPr bwMode="auto">
          <a:xfrm>
            <a:off x="1357644" y="1484406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9619F25C-8236-4648-8DD3-572D91D5167C}"/>
              </a:ext>
            </a:extLst>
          </p:cNvPr>
          <p:cNvGrpSpPr>
            <a:grpSpLocks/>
          </p:cNvGrpSpPr>
          <p:nvPr/>
        </p:nvGrpSpPr>
        <p:grpSpPr bwMode="auto">
          <a:xfrm>
            <a:off x="1942755" y="1453714"/>
            <a:ext cx="2351536" cy="547340"/>
            <a:chOff x="0" y="190605"/>
            <a:chExt cx="2350802" cy="546719"/>
          </a:xfrm>
        </p:grpSpPr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4ECFAAC8-0B61-4EEE-BE77-59AAA8831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266023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方向法</a:t>
              </a:r>
            </a:p>
          </p:txBody>
        </p:sp>
        <p:sp>
          <p:nvSpPr>
            <p:cNvPr id="6" name="流程图: 联系 107">
              <a:extLst>
                <a:ext uri="{FF2B5EF4-FFF2-40B4-BE49-F238E27FC236}">
                  <a16:creationId xmlns:a16="http://schemas.microsoft.com/office/drawing/2014/main" id="{250A05C9-3CFC-4688-B991-81377A959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94F42A0-1840-4EFA-8ABD-A713F77CE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08" y="2373876"/>
            <a:ext cx="5105916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用方向杆或指示牌指示行动的方向。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A295FA0-BF80-4460-87B2-7EF3ACCFB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568" y="2109100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677FEF6-456D-4DCB-884D-A19D84DCCF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69774" y="994885"/>
            <a:ext cx="2882400" cy="587282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9D56974E-9CC0-4F3F-9E5D-5FBCB5005F93}"/>
              </a:ext>
            </a:extLst>
          </p:cNvPr>
          <p:cNvGrpSpPr/>
          <p:nvPr/>
        </p:nvGrpSpPr>
        <p:grpSpPr>
          <a:xfrm>
            <a:off x="802149" y="3535130"/>
            <a:ext cx="8054337" cy="3073350"/>
            <a:chOff x="802149" y="3535130"/>
            <a:chExt cx="8054337" cy="307335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96DBFADB-EA0A-47C9-B7BA-06B5D18BC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2149" y="3535130"/>
              <a:ext cx="4640155" cy="3073350"/>
            </a:xfrm>
            <a:prstGeom prst="parallelogram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87DA6AD-F527-4E78-ADA6-0C58E24D2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12449" y="3579579"/>
              <a:ext cx="4044037" cy="3028901"/>
            </a:xfrm>
            <a:prstGeom prst="parallelogram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8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D5067-FB17-40D7-8533-4C79DAFB391A}"/>
              </a:ext>
            </a:extLst>
          </p:cNvPr>
          <p:cNvSpPr txBox="1">
            <a:spLocks noChangeArrowheads="1"/>
          </p:cNvSpPr>
          <p:nvPr/>
        </p:nvSpPr>
        <p:spPr>
          <a:xfrm>
            <a:off x="5198686" y="249520"/>
            <a:ext cx="1794629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的含义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AFB49A0D-2B12-490B-A13E-D7EB70BD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662" y="716700"/>
            <a:ext cx="4211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5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45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b="1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的主要含义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485901F-BB55-4133-A667-23263DBD11F6}"/>
              </a:ext>
            </a:extLst>
          </p:cNvPr>
          <p:cNvCxnSpPr>
            <a:cxnSpLocks/>
          </p:cNvCxnSpPr>
          <p:nvPr/>
        </p:nvCxnSpPr>
        <p:spPr>
          <a:xfrm>
            <a:off x="1211653" y="1721552"/>
            <a:ext cx="649837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3">
            <a:extLst>
              <a:ext uri="{FF2B5EF4-FFF2-40B4-BE49-F238E27FC236}">
                <a16:creationId xmlns:a16="http://schemas.microsoft.com/office/drawing/2014/main" id="{35CC73C2-8B88-4419-9E73-5D3041B60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865" y="1711480"/>
            <a:ext cx="602424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是将生产现场中的人员、机器、材料、方法等生产要素进行有效的管理，针对企业每位员工的日常工作行为提出要求，倡导从小事做起，力求使每位员工都养成事事“讲究”的习惯，从而达到提高整体工作质量的目的。</a:t>
            </a:r>
          </a:p>
        </p:txBody>
      </p:sp>
      <p:sp>
        <p:nvSpPr>
          <p:cNvPr id="16" name="椭圆 75">
            <a:extLst>
              <a:ext uri="{FF2B5EF4-FFF2-40B4-BE49-F238E27FC236}">
                <a16:creationId xmlns:a16="http://schemas.microsoft.com/office/drawing/2014/main" id="{E7DA3901-8453-45C3-A970-6AE12CC41E7E}"/>
              </a:ext>
            </a:extLst>
          </p:cNvPr>
          <p:cNvSpPr>
            <a:spLocks/>
          </p:cNvSpPr>
          <p:nvPr/>
        </p:nvSpPr>
        <p:spPr bwMode="auto">
          <a:xfrm>
            <a:off x="882854" y="3884902"/>
            <a:ext cx="503237" cy="50482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7DD8B794-CC32-45EE-B7E4-A46F9C5F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456" y="3933816"/>
            <a:ext cx="4606146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的针对现场的，最主要是针对生产现场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16D1C8A6-DDF0-451D-9D25-674DDE7BE792}"/>
              </a:ext>
            </a:extLst>
          </p:cNvPr>
          <p:cNvCxnSpPr>
            <a:cxnSpLocks/>
          </p:cNvCxnSpPr>
          <p:nvPr/>
        </p:nvCxnSpPr>
        <p:spPr>
          <a:xfrm>
            <a:off x="1356914" y="4149497"/>
            <a:ext cx="37536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oval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椭圆 75">
            <a:extLst>
              <a:ext uri="{FF2B5EF4-FFF2-40B4-BE49-F238E27FC236}">
                <a16:creationId xmlns:a16="http://schemas.microsoft.com/office/drawing/2014/main" id="{73E9E7B1-9777-403F-9FF4-B4B560A17AFC}"/>
              </a:ext>
            </a:extLst>
          </p:cNvPr>
          <p:cNvSpPr>
            <a:spLocks/>
          </p:cNvSpPr>
          <p:nvPr/>
        </p:nvSpPr>
        <p:spPr bwMode="auto">
          <a:xfrm>
            <a:off x="6303729" y="4323587"/>
            <a:ext cx="503237" cy="50482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F8CF4DB2-52A4-4527-9DF7-6E9B34DC1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331" y="4372501"/>
            <a:ext cx="4606146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的对象是全体人员，尤其是领导要带头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E440DE9-0A14-4BEE-AFCE-BDF3CF956E8A}"/>
              </a:ext>
            </a:extLst>
          </p:cNvPr>
          <p:cNvCxnSpPr>
            <a:cxnSpLocks/>
          </p:cNvCxnSpPr>
          <p:nvPr/>
        </p:nvCxnSpPr>
        <p:spPr>
          <a:xfrm>
            <a:off x="6777789" y="4588182"/>
            <a:ext cx="37536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oval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椭圆 75">
            <a:extLst>
              <a:ext uri="{FF2B5EF4-FFF2-40B4-BE49-F238E27FC236}">
                <a16:creationId xmlns:a16="http://schemas.microsoft.com/office/drawing/2014/main" id="{4277B84B-86BB-4198-B929-92427E0D078E}"/>
              </a:ext>
            </a:extLst>
          </p:cNvPr>
          <p:cNvSpPr>
            <a:spLocks/>
          </p:cNvSpPr>
          <p:nvPr/>
        </p:nvSpPr>
        <p:spPr bwMode="auto">
          <a:xfrm>
            <a:off x="882854" y="4683555"/>
            <a:ext cx="503237" cy="50482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8B13037C-D3D7-45BC-B1B6-EC6C2B28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456" y="4732469"/>
            <a:ext cx="4606146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的每天的工作，不是运动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7A293519-15F7-4239-ADE5-944BD3D4C133}"/>
              </a:ext>
            </a:extLst>
          </p:cNvPr>
          <p:cNvCxnSpPr>
            <a:cxnSpLocks/>
          </p:cNvCxnSpPr>
          <p:nvPr/>
        </p:nvCxnSpPr>
        <p:spPr>
          <a:xfrm>
            <a:off x="1356914" y="4948150"/>
            <a:ext cx="37536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oval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椭圆 75">
            <a:extLst>
              <a:ext uri="{FF2B5EF4-FFF2-40B4-BE49-F238E27FC236}">
                <a16:creationId xmlns:a16="http://schemas.microsoft.com/office/drawing/2014/main" id="{F9A50FC7-A624-4735-9CF4-950C337757B3}"/>
              </a:ext>
            </a:extLst>
          </p:cNvPr>
          <p:cNvSpPr>
            <a:spLocks/>
          </p:cNvSpPr>
          <p:nvPr/>
        </p:nvSpPr>
        <p:spPr bwMode="auto">
          <a:xfrm>
            <a:off x="6303729" y="5122240"/>
            <a:ext cx="503237" cy="50482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E567727F-0855-4A6B-B656-3BF835611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331" y="5171154"/>
            <a:ext cx="4606146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的工作是通过量的积累以达到质的变化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9FB6CBD-CDB4-45C4-AC6E-48F1841C3CC1}"/>
              </a:ext>
            </a:extLst>
          </p:cNvPr>
          <p:cNvCxnSpPr>
            <a:cxnSpLocks/>
          </p:cNvCxnSpPr>
          <p:nvPr/>
        </p:nvCxnSpPr>
        <p:spPr>
          <a:xfrm>
            <a:off x="6777789" y="5386835"/>
            <a:ext cx="37536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oval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椭圆 75">
            <a:extLst>
              <a:ext uri="{FF2B5EF4-FFF2-40B4-BE49-F238E27FC236}">
                <a16:creationId xmlns:a16="http://schemas.microsoft.com/office/drawing/2014/main" id="{ECB10B72-723E-46C4-9D00-C7DDA1AF32CC}"/>
              </a:ext>
            </a:extLst>
          </p:cNvPr>
          <p:cNvSpPr>
            <a:spLocks/>
          </p:cNvSpPr>
          <p:nvPr/>
        </p:nvSpPr>
        <p:spPr bwMode="auto">
          <a:xfrm>
            <a:off x="882854" y="5896345"/>
            <a:ext cx="503237" cy="504825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6">
            <a:extLst>
              <a:ext uri="{FF2B5EF4-FFF2-40B4-BE49-F238E27FC236}">
                <a16:creationId xmlns:a16="http://schemas.microsoft.com/office/drawing/2014/main" id="{9121354E-833D-40B5-9DAD-FE56F1F7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456" y="5945259"/>
            <a:ext cx="8391066" cy="39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通过每人每件事情操作到位提升整体水平，个别员工出现差异显而易见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927F1F3-73B9-4BAA-AE41-E063FC7A1D56}"/>
              </a:ext>
            </a:extLst>
          </p:cNvPr>
          <p:cNvCxnSpPr>
            <a:cxnSpLocks/>
          </p:cNvCxnSpPr>
          <p:nvPr/>
        </p:nvCxnSpPr>
        <p:spPr>
          <a:xfrm>
            <a:off x="1356914" y="6160940"/>
            <a:ext cx="37536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tailEnd type="oval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2" name="图片 31">
            <a:extLst>
              <a:ext uri="{FF2B5EF4-FFF2-40B4-BE49-F238E27FC236}">
                <a16:creationId xmlns:a16="http://schemas.microsoft.com/office/drawing/2014/main" id="{79AA335F-CD3A-43AB-AE18-D90CF57936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6101" y="1213922"/>
            <a:ext cx="4247515" cy="2232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DD15BB28-F51A-4FA0-B551-6F064A65B550}"/>
              </a:ext>
            </a:extLst>
          </p:cNvPr>
          <p:cNvGrpSpPr/>
          <p:nvPr/>
        </p:nvGrpSpPr>
        <p:grpSpPr>
          <a:xfrm flipH="1">
            <a:off x="5061526" y="3314495"/>
            <a:ext cx="7130473" cy="600924"/>
            <a:chOff x="1215342" y="2083442"/>
            <a:chExt cx="6667017" cy="461638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F046432-8AD1-4441-9F47-85D59AA2A635}"/>
                </a:ext>
              </a:extLst>
            </p:cNvPr>
            <p:cNvSpPr/>
            <p:nvPr/>
          </p:nvSpPr>
          <p:spPr>
            <a:xfrm>
              <a:off x="1215342" y="2083442"/>
              <a:ext cx="837235" cy="4616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箭头: 五边形 13">
              <a:extLst>
                <a:ext uri="{FF2B5EF4-FFF2-40B4-BE49-F238E27FC236}">
                  <a16:creationId xmlns:a16="http://schemas.microsoft.com/office/drawing/2014/main" id="{08E56B31-B439-4716-8382-4C862912C322}"/>
                </a:ext>
              </a:extLst>
            </p:cNvPr>
            <p:cNvSpPr/>
            <p:nvPr/>
          </p:nvSpPr>
          <p:spPr>
            <a:xfrm>
              <a:off x="2083443" y="2083442"/>
              <a:ext cx="5798916" cy="461638"/>
            </a:xfrm>
            <a:prstGeom prst="homePlat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文本占位符 13">
              <a:extLst>
                <a:ext uri="{FF2B5EF4-FFF2-40B4-BE49-F238E27FC236}">
                  <a16:creationId xmlns:a16="http://schemas.microsoft.com/office/drawing/2014/main" id="{1B480BCF-C23C-4836-AB2B-F05519DF8A68}"/>
                </a:ext>
              </a:extLst>
            </p:cNvPr>
            <p:cNvSpPr txBox="1"/>
            <p:nvPr/>
          </p:nvSpPr>
          <p:spPr>
            <a:xfrm>
              <a:off x="2088142" y="2084764"/>
              <a:ext cx="3927065" cy="4143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en-US" altLang="zh-CN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管理主要适用范围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21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2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32" fill="hold" nodeType="clickEffect"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utoUpdateAnimBg="0"/>
      <p:bldP spid="11" grpId="0" bldLvl="0" autoUpdateAnimBg="0"/>
      <p:bldP spid="16" grpId="0" animBg="1"/>
      <p:bldP spid="20" grpId="0"/>
      <p:bldP spid="23" grpId="0" animBg="1"/>
      <p:bldP spid="24" grpId="0"/>
      <p:bldP spid="26" grpId="0" animBg="1"/>
      <p:bldP spid="27" grpId="0"/>
      <p:bldP spid="29" grpId="0" animBg="1"/>
      <p:bldP spid="30" grpId="0"/>
      <p:bldP spid="34" grpId="0" animBg="1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20FF6-73B2-4588-8EE1-EC7D1EC50185}"/>
              </a:ext>
            </a:extLst>
          </p:cNvPr>
          <p:cNvSpPr txBox="1">
            <a:spLocks noChangeArrowheads="1"/>
          </p:cNvSpPr>
          <p:nvPr/>
        </p:nvSpPr>
        <p:spPr>
          <a:xfrm>
            <a:off x="5060140" y="249520"/>
            <a:ext cx="2071720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75">
            <a:extLst>
              <a:ext uri="{FF2B5EF4-FFF2-40B4-BE49-F238E27FC236}">
                <a16:creationId xmlns:a16="http://schemas.microsoft.com/office/drawing/2014/main" id="{C636156E-2FC3-47BC-BA7C-B44381A8FACB}"/>
              </a:ext>
            </a:extLst>
          </p:cNvPr>
          <p:cNvSpPr>
            <a:spLocks/>
          </p:cNvSpPr>
          <p:nvPr/>
        </p:nvSpPr>
        <p:spPr bwMode="auto">
          <a:xfrm>
            <a:off x="1366880" y="1488193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CE2CF63C-D8F7-45DD-95BB-F242D8864885}"/>
              </a:ext>
            </a:extLst>
          </p:cNvPr>
          <p:cNvGrpSpPr>
            <a:grpSpLocks/>
          </p:cNvGrpSpPr>
          <p:nvPr/>
        </p:nvGrpSpPr>
        <p:grpSpPr bwMode="auto">
          <a:xfrm>
            <a:off x="1951991" y="1457501"/>
            <a:ext cx="3859203" cy="547340"/>
            <a:chOff x="0" y="190605"/>
            <a:chExt cx="3857998" cy="546719"/>
          </a:xfrm>
        </p:grpSpPr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FAD95D7D-5EB6-45BD-A2E8-3C881A10E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3773219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影绘法</a:t>
              </a:r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痕迹法</a:t>
              </a:r>
            </a:p>
          </p:txBody>
        </p:sp>
        <p:sp>
          <p:nvSpPr>
            <p:cNvPr id="6" name="流程图: 联系 107">
              <a:extLst>
                <a:ext uri="{FF2B5EF4-FFF2-40B4-BE49-F238E27FC236}">
                  <a16:creationId xmlns:a16="http://schemas.microsoft.com/office/drawing/2014/main" id="{F11AA50A-9548-4CFE-B6B7-F2B72E321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74B085-37D5-4C08-A0A0-C7F349666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644" y="2204042"/>
            <a:ext cx="5105916" cy="8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将物品的形状画在要放的地方</a:t>
            </a:r>
          </a:p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如：工具的放置板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7C1C857-325E-4395-8BD6-6ECB4CF40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804" y="2112887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8CC2F6A-7D0F-4762-8F37-4197D2034493}"/>
              </a:ext>
            </a:extLst>
          </p:cNvPr>
          <p:cNvGrpSpPr/>
          <p:nvPr/>
        </p:nvGrpSpPr>
        <p:grpSpPr>
          <a:xfrm>
            <a:off x="2420644" y="1680249"/>
            <a:ext cx="9023703" cy="4841840"/>
            <a:chOff x="2420644" y="1680249"/>
            <a:chExt cx="9023703" cy="484184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495B298A-69ED-472E-9549-7B7134417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94247" y="3627437"/>
              <a:ext cx="4750100" cy="2894652"/>
            </a:xfrm>
            <a:prstGeom prst="hexagon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992013C-B49A-4513-BA6D-774E35AB5EFF}"/>
                </a:ext>
              </a:extLst>
            </p:cNvPr>
            <p:cNvGrpSpPr/>
            <p:nvPr/>
          </p:nvGrpSpPr>
          <p:grpSpPr>
            <a:xfrm>
              <a:off x="2420644" y="1680249"/>
              <a:ext cx="8827349" cy="4268916"/>
              <a:chOff x="4137712" y="1680249"/>
              <a:chExt cx="7148526" cy="3831737"/>
            </a:xfrm>
          </p:grpSpPr>
          <p:pic>
            <p:nvPicPr>
              <p:cNvPr id="9" name="Picture 3">
                <a:extLst>
                  <a:ext uri="{FF2B5EF4-FFF2-40B4-BE49-F238E27FC236}">
                    <a16:creationId xmlns:a16="http://schemas.microsoft.com/office/drawing/2014/main" id="{8C1E9A12-4E8A-4244-9FAB-422A6D6D5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8738888" y="1680249"/>
                <a:ext cx="2547350" cy="1747777"/>
              </a:xfrm>
              <a:prstGeom prst="hexagon">
                <a:avLst/>
              </a:prstGeom>
              <a:noFill/>
              <a:ln w="12700">
                <a:solidFill>
                  <a:schemeClr val="accent2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5S10">
                <a:extLst>
                  <a:ext uri="{FF2B5EF4-FFF2-40B4-BE49-F238E27FC236}">
                    <a16:creationId xmlns:a16="http://schemas.microsoft.com/office/drawing/2014/main" id="{779B72A2-0D47-46A3-8F7D-ECBC793FD2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137712" y="3339509"/>
                <a:ext cx="3581728" cy="2172477"/>
              </a:xfrm>
              <a:prstGeom prst="hexagon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302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7" grpId="0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E7B44-6C97-4D75-A63D-0709ADCCCAC9}"/>
              </a:ext>
            </a:extLst>
          </p:cNvPr>
          <p:cNvSpPr txBox="1">
            <a:spLocks noChangeArrowheads="1"/>
          </p:cNvSpPr>
          <p:nvPr/>
        </p:nvSpPr>
        <p:spPr>
          <a:xfrm>
            <a:off x="5009333" y="249520"/>
            <a:ext cx="2173334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椭圆 75">
            <a:extLst>
              <a:ext uri="{FF2B5EF4-FFF2-40B4-BE49-F238E27FC236}">
                <a16:creationId xmlns:a16="http://schemas.microsoft.com/office/drawing/2014/main" id="{3AA58842-96E3-4CD1-8061-13C17F45BC2C}"/>
              </a:ext>
            </a:extLst>
          </p:cNvPr>
          <p:cNvSpPr>
            <a:spLocks/>
          </p:cNvSpPr>
          <p:nvPr/>
        </p:nvSpPr>
        <p:spPr bwMode="auto">
          <a:xfrm>
            <a:off x="1339171" y="1413868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ADBBADCC-9688-4DAC-B689-176E5DD06652}"/>
              </a:ext>
            </a:extLst>
          </p:cNvPr>
          <p:cNvGrpSpPr>
            <a:grpSpLocks/>
          </p:cNvGrpSpPr>
          <p:nvPr/>
        </p:nvGrpSpPr>
        <p:grpSpPr bwMode="auto">
          <a:xfrm>
            <a:off x="1924282" y="1383176"/>
            <a:ext cx="2423942" cy="547340"/>
            <a:chOff x="0" y="190605"/>
            <a:chExt cx="2423185" cy="546719"/>
          </a:xfrm>
        </p:grpSpPr>
        <p:sp>
          <p:nvSpPr>
            <p:cNvPr id="5" name="TextBox 105">
              <a:extLst>
                <a:ext uri="{FF2B5EF4-FFF2-40B4-BE49-F238E27FC236}">
                  <a16:creationId xmlns:a16="http://schemas.microsoft.com/office/drawing/2014/main" id="{DDE17F3D-662F-469E-9CEA-0BFA11222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338406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透明法 </a:t>
              </a:r>
            </a:p>
          </p:txBody>
        </p:sp>
        <p:sp>
          <p:nvSpPr>
            <p:cNvPr id="6" name="流程图: 联系 107">
              <a:extLst>
                <a:ext uri="{FF2B5EF4-FFF2-40B4-BE49-F238E27FC236}">
                  <a16:creationId xmlns:a16="http://schemas.microsoft.com/office/drawing/2014/main" id="{E8F7EEE9-26C3-4ADE-9E49-8107BDBC7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7D6B7ED-955F-4A73-9B8A-6C8CBA32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935" y="2129717"/>
            <a:ext cx="5105916" cy="8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公用物品要开放，以便让其它了解其中的东西与状态。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51A66AF-4D54-4F45-B146-D44B6536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095" y="2038562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B66EE7B-31C8-4518-926D-98F3A0B40762}"/>
              </a:ext>
            </a:extLst>
          </p:cNvPr>
          <p:cNvGrpSpPr/>
          <p:nvPr/>
        </p:nvGrpSpPr>
        <p:grpSpPr>
          <a:xfrm>
            <a:off x="1156378" y="3863521"/>
            <a:ext cx="7275196" cy="2583931"/>
            <a:chOff x="1439595" y="4150436"/>
            <a:chExt cx="5954874" cy="1786207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A93E5C7F-FDB8-4BE5-9E31-AB712242C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439595" y="4150436"/>
              <a:ext cx="3179450" cy="1786207"/>
            </a:xfrm>
            <a:prstGeom prst="parallelogram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7B3539D3-FA65-4D20-B207-F94565231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420508" y="4150436"/>
              <a:ext cx="2973961" cy="1786207"/>
            </a:xfrm>
            <a:prstGeom prst="parallelogram">
              <a:avLst/>
            </a:prstGeom>
            <a:noFill/>
            <a:ln w="12700">
              <a:solidFill>
                <a:schemeClr val="accent2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7" descr="C:\Users\py07\Desktop\f058cace5e32549fdc51edede66d_350_350.png">
            <a:extLst>
              <a:ext uri="{FF2B5EF4-FFF2-40B4-BE49-F238E27FC236}">
                <a16:creationId xmlns:a16="http://schemas.microsoft.com/office/drawing/2014/main" id="{38B990A7-A430-48E8-A911-A809975F6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8238" y="1690815"/>
            <a:ext cx="2173333" cy="46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 autoUpdateAnimBg="0"/>
      <p:bldP spid="7" grpId="0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30C3E7DD-2315-4567-AC25-D9847321686B}"/>
              </a:ext>
            </a:extLst>
          </p:cNvPr>
          <p:cNvSpPr txBox="1">
            <a:spLocks noChangeArrowheads="1"/>
          </p:cNvSpPr>
          <p:nvPr/>
        </p:nvSpPr>
        <p:spPr>
          <a:xfrm>
            <a:off x="4979784" y="249520"/>
            <a:ext cx="2232433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应用方法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75">
            <a:extLst>
              <a:ext uri="{FF2B5EF4-FFF2-40B4-BE49-F238E27FC236}">
                <a16:creationId xmlns:a16="http://schemas.microsoft.com/office/drawing/2014/main" id="{72F7FC5A-6957-42C5-85E9-03E7C28400CA}"/>
              </a:ext>
            </a:extLst>
          </p:cNvPr>
          <p:cNvSpPr>
            <a:spLocks/>
          </p:cNvSpPr>
          <p:nvPr/>
        </p:nvSpPr>
        <p:spPr bwMode="auto">
          <a:xfrm>
            <a:off x="1025134" y="1549685"/>
            <a:ext cx="503237" cy="50482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Group 54">
            <a:extLst>
              <a:ext uri="{FF2B5EF4-FFF2-40B4-BE49-F238E27FC236}">
                <a16:creationId xmlns:a16="http://schemas.microsoft.com/office/drawing/2014/main" id="{33EE4C48-0D2C-40B5-8AC4-256FF03BFE05}"/>
              </a:ext>
            </a:extLst>
          </p:cNvPr>
          <p:cNvGrpSpPr>
            <a:grpSpLocks/>
          </p:cNvGrpSpPr>
          <p:nvPr/>
        </p:nvGrpSpPr>
        <p:grpSpPr bwMode="auto">
          <a:xfrm>
            <a:off x="1610245" y="1518993"/>
            <a:ext cx="2423942" cy="547340"/>
            <a:chOff x="0" y="190605"/>
            <a:chExt cx="2423185" cy="546719"/>
          </a:xfrm>
        </p:grpSpPr>
        <p:sp>
          <p:nvSpPr>
            <p:cNvPr id="6" name="TextBox 105">
              <a:extLst>
                <a:ext uri="{FF2B5EF4-FFF2-40B4-BE49-F238E27FC236}">
                  <a16:creationId xmlns:a16="http://schemas.microsoft.com/office/drawing/2014/main" id="{51546FB8-572A-4BBC-8EF6-0B403E4BE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2338406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监察法</a:t>
              </a:r>
            </a:p>
          </p:txBody>
        </p:sp>
        <p:sp>
          <p:nvSpPr>
            <p:cNvPr id="7" name="流程图: 联系 107">
              <a:extLst>
                <a:ext uri="{FF2B5EF4-FFF2-40B4-BE49-F238E27FC236}">
                  <a16:creationId xmlns:a16="http://schemas.microsoft.com/office/drawing/2014/main" id="{A0503E02-3EE0-4D92-B9CA-E32E23A7E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TextBox 6">
            <a:extLst>
              <a:ext uri="{FF2B5EF4-FFF2-40B4-BE49-F238E27FC236}">
                <a16:creationId xmlns:a16="http://schemas.microsoft.com/office/drawing/2014/main" id="{27F3156D-33FC-4972-85DE-7FE8D2AF7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904" y="2469015"/>
            <a:ext cx="5105916" cy="4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能随时注意事务的动向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B725A0B-D205-4FD9-9408-CC4BB1629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058" y="2174379"/>
            <a:ext cx="5953762" cy="1111556"/>
          </a:xfrm>
          <a:prstGeom prst="roundRect">
            <a:avLst>
              <a:gd name="adj" fmla="val 11257"/>
            </a:avLst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3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3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q"/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defTabSz="913943" fontAlgn="b">
              <a:spcBef>
                <a:spcPct val="0"/>
              </a:spcBef>
              <a:buClrTx/>
              <a:buNone/>
            </a:pPr>
            <a:endParaRPr lang="zh-CN" altLang="en-US" sz="1799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F4232B9-7B79-46D7-818E-42C363138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3803" y="3891571"/>
            <a:ext cx="2381609" cy="1786207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DB86A056-CC53-4649-BA4E-B0DEDD5C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7498" y="3886549"/>
            <a:ext cx="2897534" cy="1825954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FC6948-396B-4A7F-92E9-B1757026B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25231" y="1641320"/>
            <a:ext cx="4631730" cy="47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8" grpId="0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720CC-61D1-4953-BE76-6383B8186ACD}"/>
              </a:ext>
            </a:extLst>
          </p:cNvPr>
          <p:cNvSpPr txBox="1">
            <a:spLocks noChangeArrowheads="1"/>
          </p:cNvSpPr>
          <p:nvPr/>
        </p:nvSpPr>
        <p:spPr>
          <a:xfrm>
            <a:off x="4482868" y="216049"/>
            <a:ext cx="3226265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管理的推进原则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1EA558A-091D-4EB1-95AF-A7BED38F0E4E}"/>
              </a:ext>
            </a:extLst>
          </p:cNvPr>
          <p:cNvCxnSpPr>
            <a:cxnSpLocks/>
          </p:cNvCxnSpPr>
          <p:nvPr/>
        </p:nvCxnSpPr>
        <p:spPr>
          <a:xfrm>
            <a:off x="3090440" y="2245489"/>
            <a:ext cx="763929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705C97-C397-42C8-89F2-5A708274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24" y="1506899"/>
            <a:ext cx="5485697" cy="6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管理的主要遵循以下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推进原则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75">
            <a:extLst>
              <a:ext uri="{FF2B5EF4-FFF2-40B4-BE49-F238E27FC236}">
                <a16:creationId xmlns:a16="http://schemas.microsoft.com/office/drawing/2014/main" id="{CCF75897-81DC-44BD-B2DC-45A7902DFC23}"/>
              </a:ext>
            </a:extLst>
          </p:cNvPr>
          <p:cNvSpPr>
            <a:spLocks/>
          </p:cNvSpPr>
          <p:nvPr/>
        </p:nvSpPr>
        <p:spPr bwMode="auto">
          <a:xfrm>
            <a:off x="3311496" y="2519249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14FE098-883B-4A22-BF32-AD20C9AEBF93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2488557"/>
            <a:ext cx="6682655" cy="547340"/>
            <a:chOff x="0" y="190605"/>
            <a:chExt cx="6680570" cy="546719"/>
          </a:xfrm>
        </p:grpSpPr>
        <p:sp>
          <p:nvSpPr>
            <p:cNvPr id="11" name="TextBox 105">
              <a:extLst>
                <a:ext uri="{FF2B5EF4-FFF2-40B4-BE49-F238E27FC236}">
                  <a16:creationId xmlns:a16="http://schemas.microsoft.com/office/drawing/2014/main" id="{F73B02DB-4949-4A51-952B-A50985E5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领导重视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一把手要定期检查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</a:t>
              </a:r>
            </a:p>
          </p:txBody>
        </p:sp>
        <p:sp>
          <p:nvSpPr>
            <p:cNvPr id="12" name="流程图: 联系 107">
              <a:extLst>
                <a:ext uri="{FF2B5EF4-FFF2-40B4-BE49-F238E27FC236}">
                  <a16:creationId xmlns:a16="http://schemas.microsoft.com/office/drawing/2014/main" id="{A84FBF06-C496-4A4B-9242-21922D039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椭圆 75">
            <a:extLst>
              <a:ext uri="{FF2B5EF4-FFF2-40B4-BE49-F238E27FC236}">
                <a16:creationId xmlns:a16="http://schemas.microsoft.com/office/drawing/2014/main" id="{3FD573F7-24C8-43D1-816D-0EA7B805C712}"/>
              </a:ext>
            </a:extLst>
          </p:cNvPr>
          <p:cNvSpPr>
            <a:spLocks/>
          </p:cNvSpPr>
          <p:nvPr/>
        </p:nvSpPr>
        <p:spPr bwMode="auto">
          <a:xfrm>
            <a:off x="3311496" y="3445223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C82602D8-9EDA-404F-B582-DBABAA781038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3414531"/>
            <a:ext cx="6682655" cy="547340"/>
            <a:chOff x="0" y="190605"/>
            <a:chExt cx="6680570" cy="546719"/>
          </a:xfrm>
        </p:grpSpPr>
        <p:sp>
          <p:nvSpPr>
            <p:cNvPr id="15" name="TextBox 105">
              <a:extLst>
                <a:ext uri="{FF2B5EF4-FFF2-40B4-BE49-F238E27FC236}">
                  <a16:creationId xmlns:a16="http://schemas.microsoft.com/office/drawing/2014/main" id="{ACCAF3C6-9B1C-45D4-AEDF-73B4B8A9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广泛宣传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大造声势，处处看到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</a:p>
          </p:txBody>
        </p:sp>
        <p:sp>
          <p:nvSpPr>
            <p:cNvPr id="16" name="流程图: 联系 107">
              <a:extLst>
                <a:ext uri="{FF2B5EF4-FFF2-40B4-BE49-F238E27FC236}">
                  <a16:creationId xmlns:a16="http://schemas.microsoft.com/office/drawing/2014/main" id="{6C0AAC4B-490B-4397-A7F5-9C7BF83D5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椭圆 75">
            <a:extLst>
              <a:ext uri="{FF2B5EF4-FFF2-40B4-BE49-F238E27FC236}">
                <a16:creationId xmlns:a16="http://schemas.microsoft.com/office/drawing/2014/main" id="{398C7947-C787-4633-9E1E-7538187AC6A4}"/>
              </a:ext>
            </a:extLst>
          </p:cNvPr>
          <p:cNvSpPr>
            <a:spLocks/>
          </p:cNvSpPr>
          <p:nvPr/>
        </p:nvSpPr>
        <p:spPr bwMode="auto">
          <a:xfrm>
            <a:off x="3311496" y="4336473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Group 54">
            <a:extLst>
              <a:ext uri="{FF2B5EF4-FFF2-40B4-BE49-F238E27FC236}">
                <a16:creationId xmlns:a16="http://schemas.microsoft.com/office/drawing/2014/main" id="{B003395D-A94F-4F23-8E4A-DF1931F56220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4305781"/>
            <a:ext cx="6682655" cy="547340"/>
            <a:chOff x="0" y="190605"/>
            <a:chExt cx="6680570" cy="546719"/>
          </a:xfrm>
        </p:grpSpPr>
        <p:sp>
          <p:nvSpPr>
            <p:cNvPr id="19" name="TextBox 105">
              <a:extLst>
                <a:ext uri="{FF2B5EF4-FFF2-40B4-BE49-F238E27FC236}">
                  <a16:creationId xmlns:a16="http://schemas.microsoft.com/office/drawing/2014/main" id="{E6591BB4-1EE2-43A1-8577-64E4E4FF7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组织落实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事事有人抓，处处有人管</a:t>
              </a:r>
            </a:p>
          </p:txBody>
        </p:sp>
        <p:sp>
          <p:nvSpPr>
            <p:cNvPr id="20" name="流程图: 联系 107">
              <a:extLst>
                <a:ext uri="{FF2B5EF4-FFF2-40B4-BE49-F238E27FC236}">
                  <a16:creationId xmlns:a16="http://schemas.microsoft.com/office/drawing/2014/main" id="{91FE803B-EA66-4031-B817-D865B47A2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椭圆 75">
            <a:extLst>
              <a:ext uri="{FF2B5EF4-FFF2-40B4-BE49-F238E27FC236}">
                <a16:creationId xmlns:a16="http://schemas.microsoft.com/office/drawing/2014/main" id="{67BD9E42-6DC6-47DA-B573-D1E01C121728}"/>
              </a:ext>
            </a:extLst>
          </p:cNvPr>
          <p:cNvSpPr>
            <a:spLocks/>
          </p:cNvSpPr>
          <p:nvPr/>
        </p:nvSpPr>
        <p:spPr bwMode="auto">
          <a:xfrm>
            <a:off x="3311496" y="5274024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Group 54">
            <a:extLst>
              <a:ext uri="{FF2B5EF4-FFF2-40B4-BE49-F238E27FC236}">
                <a16:creationId xmlns:a16="http://schemas.microsoft.com/office/drawing/2014/main" id="{DD248B97-3E4F-4421-A1F8-F712D9E776DB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5243332"/>
            <a:ext cx="6682655" cy="547340"/>
            <a:chOff x="0" y="190605"/>
            <a:chExt cx="6680570" cy="546719"/>
          </a:xfrm>
        </p:grpSpPr>
        <p:sp>
          <p:nvSpPr>
            <p:cNvPr id="24" name="TextBox 105">
              <a:extLst>
                <a:ext uri="{FF2B5EF4-FFF2-40B4-BE49-F238E27FC236}">
                  <a16:creationId xmlns:a16="http://schemas.microsoft.com/office/drawing/2014/main" id="{55EAC409-F189-4BEA-BF3A-E95743919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长抓不懈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持之以恒是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成功的关键</a:t>
              </a:r>
            </a:p>
          </p:txBody>
        </p:sp>
        <p:sp>
          <p:nvSpPr>
            <p:cNvPr id="25" name="流程图: 联系 107">
              <a:extLst>
                <a:ext uri="{FF2B5EF4-FFF2-40B4-BE49-F238E27FC236}">
                  <a16:creationId xmlns:a16="http://schemas.microsoft.com/office/drawing/2014/main" id="{3692A183-DF32-469C-84EB-34830DD5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EDA1E1B-5641-4E74-8A13-323AB48CDC3E}"/>
              </a:ext>
            </a:extLst>
          </p:cNvPr>
          <p:cNvGrpSpPr/>
          <p:nvPr/>
        </p:nvGrpSpPr>
        <p:grpSpPr>
          <a:xfrm>
            <a:off x="829993" y="1213892"/>
            <a:ext cx="2016141" cy="2015879"/>
            <a:chOff x="10167539" y="3804424"/>
            <a:chExt cx="2016141" cy="2015879"/>
          </a:xfrm>
        </p:grpSpPr>
        <p:sp>
          <p:nvSpPr>
            <p:cNvPr id="27" name="空心弧 26">
              <a:extLst>
                <a:ext uri="{FF2B5EF4-FFF2-40B4-BE49-F238E27FC236}">
                  <a16:creationId xmlns:a16="http://schemas.microsoft.com/office/drawing/2014/main" id="{BC887D92-3FD7-4EE0-8F9D-0E6FFCA21694}"/>
                </a:ext>
              </a:extLst>
            </p:cNvPr>
            <p:cNvSpPr/>
            <p:nvPr/>
          </p:nvSpPr>
          <p:spPr bwMode="auto">
            <a:xfrm rot="5400000" flipH="1">
              <a:off x="10167670" y="3804293"/>
              <a:ext cx="2015879" cy="2016141"/>
            </a:xfrm>
            <a:prstGeom prst="blockArc">
              <a:avLst>
                <a:gd name="adj1" fmla="val 10800000"/>
                <a:gd name="adj2" fmla="val 21565472"/>
                <a:gd name="adj3" fmla="val 4380"/>
              </a:avLst>
            </a:prstGeom>
            <a:noFill/>
            <a:ln w="9525" cap="flat" cmpd="sng" algn="ctr">
              <a:solidFill>
                <a:schemeClr val="accent6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圆: 空心 27">
              <a:extLst>
                <a:ext uri="{FF2B5EF4-FFF2-40B4-BE49-F238E27FC236}">
                  <a16:creationId xmlns:a16="http://schemas.microsoft.com/office/drawing/2014/main" id="{193D2CC7-634E-405E-9010-234928A822AA}"/>
                </a:ext>
              </a:extLst>
            </p:cNvPr>
            <p:cNvSpPr/>
            <p:nvPr/>
          </p:nvSpPr>
          <p:spPr bwMode="auto">
            <a:xfrm flipH="1">
              <a:off x="10311662" y="3948302"/>
              <a:ext cx="1727896" cy="1728120"/>
            </a:xfrm>
            <a:prstGeom prst="donut">
              <a:avLst>
                <a:gd name="adj" fmla="val 555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9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3">
              <a:extLst>
                <a:ext uri="{FF2B5EF4-FFF2-40B4-BE49-F238E27FC236}">
                  <a16:creationId xmlns:a16="http://schemas.microsoft.com/office/drawing/2014/main" id="{089051F2-B01E-4704-927C-550A6EEC2A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553563" y="4256255"/>
              <a:ext cx="1278531" cy="113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08" tIns="60954" rIns="121908" bIns="6095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endParaRPr lang="zh-CN" altLang="en-US" sz="66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04B0AA14-5A69-49BE-A1FA-2C422BC40FF3}"/>
              </a:ext>
            </a:extLst>
          </p:cNvPr>
          <p:cNvSpPr/>
          <p:nvPr/>
        </p:nvSpPr>
        <p:spPr>
          <a:xfrm>
            <a:off x="2982338" y="2180837"/>
            <a:ext cx="108102" cy="108102"/>
          </a:xfrm>
          <a:prstGeom prst="ellipse">
            <a:avLst/>
          </a:prstGeom>
          <a:solidFill>
            <a:srgbClr val="E9232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112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8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8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8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8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utoUpdateAnimBg="0"/>
      <p:bldP spid="9" grpId="0" bldLvl="0" animBg="1" autoUpdateAnimBg="0"/>
      <p:bldP spid="13" grpId="0" bldLvl="0" animBg="1" autoUpdateAnimBg="0"/>
      <p:bldP spid="17" grpId="0" bldLvl="0" animBg="1" autoUpdateAnimBg="0"/>
      <p:bldP spid="22" grpId="0" bldLvl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5720CC-61D1-4953-BE76-6383B8186ACD}"/>
              </a:ext>
            </a:extLst>
          </p:cNvPr>
          <p:cNvSpPr txBox="1">
            <a:spLocks noChangeArrowheads="1"/>
          </p:cNvSpPr>
          <p:nvPr/>
        </p:nvSpPr>
        <p:spPr>
          <a:xfrm>
            <a:off x="4529945" y="249520"/>
            <a:ext cx="3132110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管理的推进原则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1EA558A-091D-4EB1-95AF-A7BED38F0E4E}"/>
              </a:ext>
            </a:extLst>
          </p:cNvPr>
          <p:cNvCxnSpPr>
            <a:cxnSpLocks/>
          </p:cNvCxnSpPr>
          <p:nvPr/>
        </p:nvCxnSpPr>
        <p:spPr>
          <a:xfrm>
            <a:off x="3090440" y="2245489"/>
            <a:ext cx="763929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705C97-C397-42C8-89F2-5A708274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224" y="1506899"/>
            <a:ext cx="5485697" cy="68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管理的主要遵循以下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推进原则</a:t>
            </a:r>
            <a:endParaRPr lang="zh-CN" altLang="en-US" sz="20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椭圆 75">
            <a:extLst>
              <a:ext uri="{FF2B5EF4-FFF2-40B4-BE49-F238E27FC236}">
                <a16:creationId xmlns:a16="http://schemas.microsoft.com/office/drawing/2014/main" id="{CCF75897-81DC-44BD-B2DC-45A7902DFC23}"/>
              </a:ext>
            </a:extLst>
          </p:cNvPr>
          <p:cNvSpPr>
            <a:spLocks/>
          </p:cNvSpPr>
          <p:nvPr/>
        </p:nvSpPr>
        <p:spPr bwMode="auto">
          <a:xfrm>
            <a:off x="3311496" y="2519249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B14FE098-883B-4A22-BF32-AD20C9AEBF93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2488557"/>
            <a:ext cx="6682655" cy="547340"/>
            <a:chOff x="0" y="190605"/>
            <a:chExt cx="6680570" cy="546719"/>
          </a:xfrm>
        </p:grpSpPr>
        <p:sp>
          <p:nvSpPr>
            <p:cNvPr id="11" name="TextBox 105">
              <a:extLst>
                <a:ext uri="{FF2B5EF4-FFF2-40B4-BE49-F238E27FC236}">
                  <a16:creationId xmlns:a16="http://schemas.microsoft.com/office/drawing/2014/main" id="{F73B02DB-4949-4A51-952B-A50985E5A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奖惩分明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以奖为主，违者严惩不贷</a:t>
              </a:r>
            </a:p>
          </p:txBody>
        </p:sp>
        <p:sp>
          <p:nvSpPr>
            <p:cNvPr id="12" name="流程图: 联系 107">
              <a:extLst>
                <a:ext uri="{FF2B5EF4-FFF2-40B4-BE49-F238E27FC236}">
                  <a16:creationId xmlns:a16="http://schemas.microsoft.com/office/drawing/2014/main" id="{A84FBF06-C496-4A4B-9242-21922D039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椭圆 75">
            <a:extLst>
              <a:ext uri="{FF2B5EF4-FFF2-40B4-BE49-F238E27FC236}">
                <a16:creationId xmlns:a16="http://schemas.microsoft.com/office/drawing/2014/main" id="{3FD573F7-24C8-43D1-816D-0EA7B805C712}"/>
              </a:ext>
            </a:extLst>
          </p:cNvPr>
          <p:cNvSpPr>
            <a:spLocks/>
          </p:cNvSpPr>
          <p:nvPr/>
        </p:nvSpPr>
        <p:spPr bwMode="auto">
          <a:xfrm>
            <a:off x="3311496" y="3445223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" name="Group 54">
            <a:extLst>
              <a:ext uri="{FF2B5EF4-FFF2-40B4-BE49-F238E27FC236}">
                <a16:creationId xmlns:a16="http://schemas.microsoft.com/office/drawing/2014/main" id="{C82602D8-9EDA-404F-B582-DBABAA781038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3414531"/>
            <a:ext cx="6682655" cy="547340"/>
            <a:chOff x="0" y="190605"/>
            <a:chExt cx="6680570" cy="546719"/>
          </a:xfrm>
        </p:grpSpPr>
        <p:sp>
          <p:nvSpPr>
            <p:cNvPr id="15" name="TextBox 105">
              <a:extLst>
                <a:ext uri="{FF2B5EF4-FFF2-40B4-BE49-F238E27FC236}">
                  <a16:creationId xmlns:a16="http://schemas.microsoft.com/office/drawing/2014/main" id="{ACCAF3C6-9B1C-45D4-AEDF-73B4B8A9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全员参与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自己遵守，监督他人</a:t>
              </a:r>
            </a:p>
          </p:txBody>
        </p:sp>
        <p:sp>
          <p:nvSpPr>
            <p:cNvPr id="16" name="流程图: 联系 107">
              <a:extLst>
                <a:ext uri="{FF2B5EF4-FFF2-40B4-BE49-F238E27FC236}">
                  <a16:creationId xmlns:a16="http://schemas.microsoft.com/office/drawing/2014/main" id="{6C0AAC4B-490B-4397-A7F5-9C7BF83D5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椭圆 75">
            <a:extLst>
              <a:ext uri="{FF2B5EF4-FFF2-40B4-BE49-F238E27FC236}">
                <a16:creationId xmlns:a16="http://schemas.microsoft.com/office/drawing/2014/main" id="{398C7947-C787-4633-9E1E-7538187AC6A4}"/>
              </a:ext>
            </a:extLst>
          </p:cNvPr>
          <p:cNvSpPr>
            <a:spLocks/>
          </p:cNvSpPr>
          <p:nvPr/>
        </p:nvSpPr>
        <p:spPr bwMode="auto">
          <a:xfrm>
            <a:off x="3311496" y="4336473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Group 54">
            <a:extLst>
              <a:ext uri="{FF2B5EF4-FFF2-40B4-BE49-F238E27FC236}">
                <a16:creationId xmlns:a16="http://schemas.microsoft.com/office/drawing/2014/main" id="{B003395D-A94F-4F23-8E4A-DF1931F56220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4305781"/>
            <a:ext cx="6682655" cy="547340"/>
            <a:chOff x="0" y="190605"/>
            <a:chExt cx="6680570" cy="546719"/>
          </a:xfrm>
        </p:grpSpPr>
        <p:sp>
          <p:nvSpPr>
            <p:cNvPr id="19" name="TextBox 105">
              <a:extLst>
                <a:ext uri="{FF2B5EF4-FFF2-40B4-BE49-F238E27FC236}">
                  <a16:creationId xmlns:a16="http://schemas.microsoft.com/office/drawing/2014/main" id="{E6591BB4-1EE2-43A1-8577-64E4E4FF7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持续改进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---PDCA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循环</a:t>
              </a:r>
            </a:p>
          </p:txBody>
        </p:sp>
        <p:sp>
          <p:nvSpPr>
            <p:cNvPr id="20" name="流程图: 联系 107">
              <a:extLst>
                <a:ext uri="{FF2B5EF4-FFF2-40B4-BE49-F238E27FC236}">
                  <a16:creationId xmlns:a16="http://schemas.microsoft.com/office/drawing/2014/main" id="{91FE803B-EA66-4031-B817-D865B47A2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2" name="椭圆 75">
            <a:extLst>
              <a:ext uri="{FF2B5EF4-FFF2-40B4-BE49-F238E27FC236}">
                <a16:creationId xmlns:a16="http://schemas.microsoft.com/office/drawing/2014/main" id="{67BD9E42-6DC6-47DA-B573-D1E01C121728}"/>
              </a:ext>
            </a:extLst>
          </p:cNvPr>
          <p:cNvSpPr>
            <a:spLocks/>
          </p:cNvSpPr>
          <p:nvPr/>
        </p:nvSpPr>
        <p:spPr bwMode="auto">
          <a:xfrm>
            <a:off x="3311496" y="5274024"/>
            <a:ext cx="503237" cy="504825"/>
          </a:xfrm>
          <a:prstGeom prst="ellipse">
            <a:avLst/>
          </a:prstGeom>
          <a:solidFill>
            <a:srgbClr val="E36C09"/>
          </a:solidFill>
          <a:ln w="76200">
            <a:solidFill>
              <a:srgbClr val="D9D9D9">
                <a:alpha val="63136"/>
              </a:srgbClr>
            </a:solidFill>
            <a:round/>
            <a:headEnd/>
            <a:tailEnd/>
          </a:ln>
        </p:spPr>
        <p:txBody>
          <a:bodyPr lIns="91436" tIns="45718" rIns="91436" bIns="4571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Group 54">
            <a:extLst>
              <a:ext uri="{FF2B5EF4-FFF2-40B4-BE49-F238E27FC236}">
                <a16:creationId xmlns:a16="http://schemas.microsoft.com/office/drawing/2014/main" id="{DD248B97-3E4F-4421-A1F8-F712D9E776DB}"/>
              </a:ext>
            </a:extLst>
          </p:cNvPr>
          <p:cNvGrpSpPr>
            <a:grpSpLocks/>
          </p:cNvGrpSpPr>
          <p:nvPr/>
        </p:nvGrpSpPr>
        <p:grpSpPr bwMode="auto">
          <a:xfrm>
            <a:off x="3896607" y="5243332"/>
            <a:ext cx="6682655" cy="547340"/>
            <a:chOff x="0" y="190605"/>
            <a:chExt cx="6680570" cy="546719"/>
          </a:xfrm>
        </p:grpSpPr>
        <p:sp>
          <p:nvSpPr>
            <p:cNvPr id="24" name="TextBox 105">
              <a:extLst>
                <a:ext uri="{FF2B5EF4-FFF2-40B4-BE49-F238E27FC236}">
                  <a16:creationId xmlns:a16="http://schemas.microsoft.com/office/drawing/2014/main" id="{55EAC409-F189-4BEA-BF3A-E95743919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9" y="190605"/>
              <a:ext cx="6595791" cy="546719"/>
            </a:xfrm>
            <a:prstGeom prst="homePlate">
              <a:avLst/>
            </a:prstGeom>
            <a:noFill/>
            <a:ln w="19050">
              <a:solidFill>
                <a:srgbClr val="A5A5A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强制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自觉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自然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习惯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性格</a:t>
              </a:r>
              <a:r>
                <a:rPr lang="en-US" altLang="zh-CN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-</a:t>
              </a:r>
              <a:r>
                <a:rPr lang="zh-CN" altLang="en-US" sz="2400" b="1" dirty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文化</a:t>
              </a:r>
            </a:p>
          </p:txBody>
        </p:sp>
        <p:sp>
          <p:nvSpPr>
            <p:cNvPr id="25" name="流程图: 联系 107">
              <a:extLst>
                <a:ext uri="{FF2B5EF4-FFF2-40B4-BE49-F238E27FC236}">
                  <a16:creationId xmlns:a16="http://schemas.microsoft.com/office/drawing/2014/main" id="{3692A183-DF32-469C-84EB-34830DD5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100"/>
              <a:ext cx="169589" cy="169589"/>
            </a:xfrm>
            <a:prstGeom prst="homePlate">
              <a:avLst/>
            </a:prstGeom>
            <a:solidFill>
              <a:srgbClr val="D99593"/>
            </a:solidFill>
            <a:ln w="25400">
              <a:solidFill>
                <a:srgbClr val="D8D8D8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9CE9E48-B463-44A2-919F-F159E5A30143}"/>
              </a:ext>
            </a:extLst>
          </p:cNvPr>
          <p:cNvGrpSpPr/>
          <p:nvPr/>
        </p:nvGrpSpPr>
        <p:grpSpPr>
          <a:xfrm>
            <a:off x="829993" y="1213892"/>
            <a:ext cx="2016141" cy="2015879"/>
            <a:chOff x="10167539" y="3804424"/>
            <a:chExt cx="2016141" cy="2015879"/>
          </a:xfrm>
        </p:grpSpPr>
        <p:sp>
          <p:nvSpPr>
            <p:cNvPr id="27" name="空心弧 26">
              <a:extLst>
                <a:ext uri="{FF2B5EF4-FFF2-40B4-BE49-F238E27FC236}">
                  <a16:creationId xmlns:a16="http://schemas.microsoft.com/office/drawing/2014/main" id="{47821989-0945-4A6F-AADB-FC769EC49007}"/>
                </a:ext>
              </a:extLst>
            </p:cNvPr>
            <p:cNvSpPr/>
            <p:nvPr/>
          </p:nvSpPr>
          <p:spPr bwMode="auto">
            <a:xfrm rot="5400000" flipH="1">
              <a:off x="10167670" y="3804293"/>
              <a:ext cx="2015879" cy="2016141"/>
            </a:xfrm>
            <a:prstGeom prst="blockArc">
              <a:avLst>
                <a:gd name="adj1" fmla="val 10800000"/>
                <a:gd name="adj2" fmla="val 21565472"/>
                <a:gd name="adj3" fmla="val 4380"/>
              </a:avLst>
            </a:prstGeom>
            <a:noFill/>
            <a:ln w="9525" cap="flat" cmpd="sng" algn="ctr">
              <a:solidFill>
                <a:schemeClr val="accent6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圆: 空心 27">
              <a:extLst>
                <a:ext uri="{FF2B5EF4-FFF2-40B4-BE49-F238E27FC236}">
                  <a16:creationId xmlns:a16="http://schemas.microsoft.com/office/drawing/2014/main" id="{ADB57092-1481-4C47-BCC3-BA511D380445}"/>
                </a:ext>
              </a:extLst>
            </p:cNvPr>
            <p:cNvSpPr/>
            <p:nvPr/>
          </p:nvSpPr>
          <p:spPr bwMode="auto">
            <a:xfrm flipH="1">
              <a:off x="10311662" y="3948302"/>
              <a:ext cx="1727896" cy="1728120"/>
            </a:xfrm>
            <a:prstGeom prst="donut">
              <a:avLst>
                <a:gd name="adj" fmla="val 555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9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defTabSz="12185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3">
              <a:extLst>
                <a:ext uri="{FF2B5EF4-FFF2-40B4-BE49-F238E27FC236}">
                  <a16:creationId xmlns:a16="http://schemas.microsoft.com/office/drawing/2014/main" id="{C6CA44C4-F3CD-4E29-82E8-2F56F361D7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553563" y="4256255"/>
              <a:ext cx="1278531" cy="1138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21908" tIns="60954" rIns="121908" bIns="60954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6600" b="1" dirty="0">
                  <a:solidFill>
                    <a:srgbClr val="FF0000"/>
                  </a:solidFill>
                  <a:latin typeface="+mn-lt"/>
                  <a:ea typeface="+mn-ea"/>
                  <a:cs typeface="+mn-ea"/>
                  <a:sym typeface="+mn-lt"/>
                </a:rPr>
                <a:t>6S</a:t>
              </a:r>
              <a:endParaRPr lang="zh-CN" altLang="en-US" sz="66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82275E93-8C74-4711-A077-7C4E2E85599F}"/>
              </a:ext>
            </a:extLst>
          </p:cNvPr>
          <p:cNvSpPr/>
          <p:nvPr/>
        </p:nvSpPr>
        <p:spPr>
          <a:xfrm>
            <a:off x="2982338" y="2180837"/>
            <a:ext cx="108102" cy="108102"/>
          </a:xfrm>
          <a:prstGeom prst="ellipse">
            <a:avLst/>
          </a:prstGeom>
          <a:solidFill>
            <a:srgbClr val="E9232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11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8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8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8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80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utoUpdateAnimBg="0"/>
      <p:bldP spid="9" grpId="0" bldLvl="0" animBg="1" autoUpdateAnimBg="0"/>
      <p:bldP spid="13" grpId="0" bldLvl="0" animBg="1" autoUpdateAnimBg="0"/>
      <p:bldP spid="17" grpId="0" bldLvl="0" animBg="1" autoUpdateAnimBg="0"/>
      <p:bldP spid="22" grpId="0" bldLvl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2DFF6587-4DA4-4453-AD71-74A56855B17A}"/>
              </a:ext>
            </a:extLst>
          </p:cNvPr>
          <p:cNvSpPr txBox="1">
            <a:spLocks/>
          </p:cNvSpPr>
          <p:nvPr/>
        </p:nvSpPr>
        <p:spPr>
          <a:xfrm>
            <a:off x="5552383" y="652671"/>
            <a:ext cx="7795445" cy="2776330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defTabSz="914400">
              <a:lnSpc>
                <a:spcPts val="2800"/>
              </a:lnSpc>
              <a:spcAft>
                <a:spcPts val="600"/>
              </a:spcAft>
            </a:pPr>
            <a:r>
              <a:rPr lang="en-US" altLang="zh-CN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不是目的，是手段；</a:t>
            </a:r>
            <a:endParaRPr lang="en-US" altLang="zh-CN" sz="2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marL="0" indent="457200" defTabSz="914400">
              <a:lnSpc>
                <a:spcPts val="2800"/>
              </a:lnSpc>
              <a:spcAft>
                <a:spcPts val="600"/>
              </a:spcAft>
            </a:pPr>
            <a:r>
              <a:rPr lang="en-US" altLang="zh-CN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不是表面文章，而是质量和环境要求；</a:t>
            </a:r>
            <a:endParaRPr lang="en-US" altLang="zh-CN" sz="2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marL="0" indent="457200" defTabSz="914400">
              <a:lnSpc>
                <a:spcPts val="2800"/>
              </a:lnSpc>
              <a:spcAft>
                <a:spcPts val="600"/>
              </a:spcAft>
            </a:pPr>
            <a:r>
              <a:rPr lang="en-US" altLang="zh-CN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不是短期行为，而是长期要求；</a:t>
            </a:r>
            <a:endParaRPr lang="en-US" altLang="zh-CN" sz="2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marL="0" indent="457200" defTabSz="914400">
              <a:lnSpc>
                <a:spcPts val="2800"/>
              </a:lnSpc>
              <a:spcAft>
                <a:spcPts val="600"/>
              </a:spcAft>
            </a:pPr>
            <a:r>
              <a:rPr lang="en-US" altLang="zh-CN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不是外部要求，而是企业发展必须；</a:t>
            </a:r>
            <a:endParaRPr lang="en-US" altLang="zh-CN" sz="2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marL="0" indent="457200" defTabSz="914400">
              <a:lnSpc>
                <a:spcPts val="2800"/>
              </a:lnSpc>
              <a:spcAft>
                <a:spcPts val="600"/>
              </a:spcAft>
            </a:pPr>
            <a:r>
              <a:rPr lang="en-US" altLang="zh-CN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sz="21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不是领导行为，而是为员工改善环境；</a:t>
            </a:r>
            <a:endParaRPr lang="en-US" altLang="zh-CN" sz="21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7FF1D2-1C0A-4C01-A429-336324B37E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922" y="4218850"/>
            <a:ext cx="5077584" cy="26212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5E2B83A-F564-42E2-A3B6-E0FE58C81F3D}"/>
              </a:ext>
            </a:extLst>
          </p:cNvPr>
          <p:cNvSpPr/>
          <p:nvPr/>
        </p:nvSpPr>
        <p:spPr>
          <a:xfrm>
            <a:off x="1051249" y="4476009"/>
            <a:ext cx="6096000" cy="17594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不是额外工作，而是让顾客放心；</a:t>
            </a:r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不是强制执行，而是自律行为；</a:t>
            </a:r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不是运动，而是工作；</a:t>
            </a:r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ts val="28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6S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不是增加开支，而是为了节约开支。</a:t>
            </a:r>
            <a:r>
              <a:rPr lang="en-US" altLang="zh-CN" dirty="0">
                <a:cs typeface="+mn-ea"/>
                <a:sym typeface="+mn-lt"/>
              </a:rPr>
              <a:t>            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F887603-D255-4DDB-9A2C-213FDF783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494" y="0"/>
            <a:ext cx="3653562" cy="44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5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68D48F6E-2138-4722-B8F9-FBAA6A6F59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25" y="-1080492"/>
            <a:ext cx="5626552" cy="33442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DEC073-D468-4C1E-8E2F-22BFF8092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2257" y="3186226"/>
            <a:ext cx="12676667" cy="43519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A2D357-0AD9-454E-89D0-5E8ED3B663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8947" y="-115400"/>
            <a:ext cx="3809073" cy="2170128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3BD417E4-BD61-482F-A04C-9E05E1626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8020" y="988132"/>
            <a:ext cx="2800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点击此处，写上您公司的名称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BF22D66-9027-4CC4-83F4-045E6FDEDCAC}"/>
              </a:ext>
            </a:extLst>
          </p:cNvPr>
          <p:cNvGrpSpPr/>
          <p:nvPr/>
        </p:nvGrpSpPr>
        <p:grpSpPr>
          <a:xfrm>
            <a:off x="10253579" y="450824"/>
            <a:ext cx="396240" cy="461665"/>
            <a:chOff x="782320" y="437395"/>
            <a:chExt cx="396240" cy="461665"/>
          </a:xfrm>
        </p:grpSpPr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1A781EB8-7F8F-4ECD-9A21-C81C49EBEE9B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853C17D-9463-4A16-A354-06BC31D48B84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0852157-ED83-491E-90BF-CF3EDCA4A80F}"/>
              </a:ext>
            </a:extLst>
          </p:cNvPr>
          <p:cNvGrpSpPr/>
          <p:nvPr/>
        </p:nvGrpSpPr>
        <p:grpSpPr>
          <a:xfrm>
            <a:off x="10599019" y="491464"/>
            <a:ext cx="396240" cy="461665"/>
            <a:chOff x="782320" y="437395"/>
            <a:chExt cx="396240" cy="461665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403358C6-4BD8-4684-A634-67792C825975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3DB5CA5-A51F-4D42-852F-AE5E2F201616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7E60043-27A2-4522-8A71-63E69A7935C0}"/>
              </a:ext>
            </a:extLst>
          </p:cNvPr>
          <p:cNvGrpSpPr/>
          <p:nvPr/>
        </p:nvGrpSpPr>
        <p:grpSpPr>
          <a:xfrm>
            <a:off x="10934299" y="379704"/>
            <a:ext cx="396240" cy="461665"/>
            <a:chOff x="782320" y="437395"/>
            <a:chExt cx="396240" cy="461665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9B3A7F9F-B36A-49A3-BD02-B2C261AC3EEF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G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F57ED4C-FC4A-452F-9BCB-205EE73CE488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8D674D4-A3B7-46B1-BEAF-1BEC052EC2BA}"/>
              </a:ext>
            </a:extLst>
          </p:cNvPr>
          <p:cNvGrpSpPr/>
          <p:nvPr/>
        </p:nvGrpSpPr>
        <p:grpSpPr>
          <a:xfrm>
            <a:off x="11249259" y="501624"/>
            <a:ext cx="396240" cy="461665"/>
            <a:chOff x="782320" y="437395"/>
            <a:chExt cx="396240" cy="461665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596990CE-FE64-4E86-B69E-D2EEFB2D2FA2}"/>
                </a:ext>
              </a:extLst>
            </p:cNvPr>
            <p:cNvSpPr txBox="1"/>
            <p:nvPr/>
          </p:nvSpPr>
          <p:spPr>
            <a:xfrm>
              <a:off x="875121" y="437395"/>
              <a:ext cx="21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D0F1319-5C94-4D05-9C3E-9C0456265400}"/>
                </a:ext>
              </a:extLst>
            </p:cNvPr>
            <p:cNvSpPr/>
            <p:nvPr/>
          </p:nvSpPr>
          <p:spPr>
            <a:xfrm>
              <a:off x="782320" y="457200"/>
              <a:ext cx="396240" cy="396240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文本占位符 1">
            <a:extLst>
              <a:ext uri="{FF2B5EF4-FFF2-40B4-BE49-F238E27FC236}">
                <a16:creationId xmlns:a16="http://schemas.microsoft.com/office/drawing/2014/main" id="{8DD0B6D7-FDCB-4D10-986A-B0CBA082DBC9}"/>
              </a:ext>
            </a:extLst>
          </p:cNvPr>
          <p:cNvSpPr txBox="1">
            <a:spLocks/>
          </p:cNvSpPr>
          <p:nvPr/>
        </p:nvSpPr>
        <p:spPr>
          <a:xfrm>
            <a:off x="899886" y="2456094"/>
            <a:ext cx="111102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6597" b="0" kern="120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579" indent="-285607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29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00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371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343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14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86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57" indent="-228486" algn="l" defTabSz="91394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7200" b="1" dirty="0">
                <a:solidFill>
                  <a:srgbClr val="4BACC6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现场管理</a:t>
            </a:r>
            <a:r>
              <a:rPr lang="zh-CN" altLang="en-US" sz="8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方法</a:t>
            </a:r>
            <a:r>
              <a:rPr lang="zh-CN" altLang="en-US" sz="7200" b="1" dirty="0">
                <a:solidFill>
                  <a:srgbClr val="4BACC6">
                    <a:lumMod val="50000"/>
                  </a:srgbClr>
                </a:solidFill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zh-CN" altLang="en-US" sz="8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技巧</a:t>
            </a:r>
            <a:endParaRPr lang="zh-CN" altLang="en-US" sz="72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43FF67C-6018-43DE-85A7-51BCD84CD37E}"/>
              </a:ext>
            </a:extLst>
          </p:cNvPr>
          <p:cNvSpPr/>
          <p:nvPr/>
        </p:nvSpPr>
        <p:spPr>
          <a:xfrm flipH="1">
            <a:off x="2795163" y="3833979"/>
            <a:ext cx="7010252" cy="633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某某公司</a:t>
            </a: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年新员工入职培训课程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94890BD-2723-476E-A098-85534B9FB404}"/>
              </a:ext>
            </a:extLst>
          </p:cNvPr>
          <p:cNvCxnSpPr>
            <a:cxnSpLocks/>
          </p:cNvCxnSpPr>
          <p:nvPr/>
        </p:nvCxnSpPr>
        <p:spPr>
          <a:xfrm>
            <a:off x="2844162" y="3845179"/>
            <a:ext cx="669641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F1641A18-9FEF-431B-8143-076D34068957}"/>
              </a:ext>
            </a:extLst>
          </p:cNvPr>
          <p:cNvSpPr txBox="1"/>
          <p:nvPr/>
        </p:nvSpPr>
        <p:spPr>
          <a:xfrm>
            <a:off x="3577140" y="4522252"/>
            <a:ext cx="5061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金融培训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商务培训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仓库培训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 [</a:t>
            </a:r>
            <a:r>
              <a:rPr lang="zh-CN" altLang="en-US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文员培训</a:t>
            </a:r>
            <a:r>
              <a:rPr lang="en-US" altLang="zh-CN" sz="1500" spc="15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]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B1522FD8-B0F6-479F-BE21-346DEE6C100C}"/>
              </a:ext>
            </a:extLst>
          </p:cNvPr>
          <p:cNvCxnSpPr>
            <a:cxnSpLocks/>
          </p:cNvCxnSpPr>
          <p:nvPr/>
        </p:nvCxnSpPr>
        <p:spPr>
          <a:xfrm>
            <a:off x="2844162" y="4470212"/>
            <a:ext cx="675737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矩形: 圆角 4">
            <a:extLst>
              <a:ext uri="{FF2B5EF4-FFF2-40B4-BE49-F238E27FC236}">
                <a16:creationId xmlns:a16="http://schemas.microsoft.com/office/drawing/2014/main" id="{B4F55600-6F2F-4612-BC17-6AEFE2C9DF9C}"/>
              </a:ext>
            </a:extLst>
          </p:cNvPr>
          <p:cNvSpPr/>
          <p:nvPr/>
        </p:nvSpPr>
        <p:spPr>
          <a:xfrm>
            <a:off x="4425081" y="4922147"/>
            <a:ext cx="1677013" cy="34724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授课人：</a:t>
            </a: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: 圆角 41">
            <a:extLst>
              <a:ext uri="{FF2B5EF4-FFF2-40B4-BE49-F238E27FC236}">
                <a16:creationId xmlns:a16="http://schemas.microsoft.com/office/drawing/2014/main" id="{526E5B20-8ECF-459A-90A3-49489FA11797}"/>
              </a:ext>
            </a:extLst>
          </p:cNvPr>
          <p:cNvSpPr/>
          <p:nvPr/>
        </p:nvSpPr>
        <p:spPr>
          <a:xfrm>
            <a:off x="6230732" y="4922147"/>
            <a:ext cx="1677013" cy="347240"/>
          </a:xfrm>
          <a:prstGeom prst="roundRect">
            <a:avLst>
              <a:gd name="adj" fmla="val 0"/>
            </a:avLst>
          </a:prstGeom>
          <a:solidFill>
            <a:schemeClr val="accent6">
              <a:lumMod val="25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lang="en-US" altLang="zh-CN" sz="1400" kern="0" dirty="0">
                <a:solidFill>
                  <a:prstClr val="white"/>
                </a:solidFill>
                <a:cs typeface="+mn-ea"/>
                <a:sym typeface="+mn-lt"/>
              </a:rPr>
              <a:t>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lang="en-US" altLang="zh-CN" sz="1400" kern="0" dirty="0">
                <a:solidFill>
                  <a:prstClr val="white"/>
                </a:solidFill>
                <a:cs typeface="+mn-ea"/>
                <a:sym typeface="+mn-lt"/>
              </a:rPr>
              <a:t>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6007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9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22" grpId="0"/>
      <p:bldP spid="23" grpId="0"/>
      <p:bldP spid="25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F188F-711F-4E9E-83CE-EDB3020250D3}"/>
              </a:ext>
            </a:extLst>
          </p:cNvPr>
          <p:cNvSpPr txBox="1">
            <a:spLocks noChangeArrowheads="1"/>
          </p:cNvSpPr>
          <p:nvPr/>
        </p:nvSpPr>
        <p:spPr>
          <a:xfrm>
            <a:off x="4718395" y="249520"/>
            <a:ext cx="2755211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的延伸与发展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647DF13-E318-421F-B12E-DCF6111633F0}"/>
              </a:ext>
            </a:extLst>
          </p:cNvPr>
          <p:cNvGrpSpPr/>
          <p:nvPr/>
        </p:nvGrpSpPr>
        <p:grpSpPr>
          <a:xfrm flipH="1">
            <a:off x="5709126" y="1253498"/>
            <a:ext cx="6373791" cy="5151231"/>
            <a:chOff x="547871" y="1281207"/>
            <a:chExt cx="6373791" cy="5151231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CBC980EC-9838-47F6-8F4E-839710E1A15D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1567190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5" name="矩形 47">
              <a:extLst>
                <a:ext uri="{FF2B5EF4-FFF2-40B4-BE49-F238E27FC236}">
                  <a16:creationId xmlns:a16="http://schemas.microsoft.com/office/drawing/2014/main" id="{0A622E35-679F-485E-BFD6-5E144C0BC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589" y="1319235"/>
              <a:ext cx="915514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Seiri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66F9ABA5-01DF-4018-94AC-992BA17BAF48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2053327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9" name="矩形 47">
              <a:extLst>
                <a:ext uri="{FF2B5EF4-FFF2-40B4-BE49-F238E27FC236}">
                  <a16:creationId xmlns:a16="http://schemas.microsoft.com/office/drawing/2014/main" id="{59D4C2FC-5C5F-48E9-907E-BA3AE162F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76" y="1805408"/>
              <a:ext cx="915514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Seiton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1343C6CD-3E79-4677-BCA4-5662803A69FC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2574188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矩形 47">
              <a:extLst>
                <a:ext uri="{FF2B5EF4-FFF2-40B4-BE49-F238E27FC236}">
                  <a16:creationId xmlns:a16="http://schemas.microsoft.com/office/drawing/2014/main" id="{0CAD52D3-6C65-4E99-B885-85ED8001C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483" y="2353119"/>
              <a:ext cx="915514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Seiso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F86D650-A61F-440F-BB2E-DFD3F71E0241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3118198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矩形 47">
              <a:extLst>
                <a:ext uri="{FF2B5EF4-FFF2-40B4-BE49-F238E27FC236}">
                  <a16:creationId xmlns:a16="http://schemas.microsoft.com/office/drawing/2014/main" id="{1D2E7DDA-B9A5-4062-9F4D-79E8CFBFB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176" y="2870241"/>
              <a:ext cx="1238493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Seiketsu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B1631D1-6316-4953-8BE5-CC00EDB5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3639059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矩形 47">
              <a:extLst>
                <a:ext uri="{FF2B5EF4-FFF2-40B4-BE49-F238E27FC236}">
                  <a16:creationId xmlns:a16="http://schemas.microsoft.com/office/drawing/2014/main" id="{78FF747F-C027-431E-9582-521C56F3C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422" y="3398989"/>
              <a:ext cx="1238493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 err="1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Shitsuke</a:t>
              </a:r>
              <a:endParaRPr lang="en-US" altLang="zh-CN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F328F16D-726F-4F9A-AEE9-BEABB47B758D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4136771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7" name="矩形 47">
              <a:extLst>
                <a:ext uri="{FF2B5EF4-FFF2-40B4-BE49-F238E27FC236}">
                  <a16:creationId xmlns:a16="http://schemas.microsoft.com/office/drawing/2014/main" id="{0BA28E4A-CC9F-4094-B397-313686BE0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374" y="3888193"/>
              <a:ext cx="1238493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Safety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C72ACD5F-0672-4AD2-950F-1580772485D3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4680781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矩形 47">
              <a:extLst>
                <a:ext uri="{FF2B5EF4-FFF2-40B4-BE49-F238E27FC236}">
                  <a16:creationId xmlns:a16="http://schemas.microsoft.com/office/drawing/2014/main" id="{FF0FC6C5-E6CE-4464-AEB6-FB479623F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103" y="4432862"/>
              <a:ext cx="1238493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Save</a:t>
              </a:r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62B896D1-C5FF-4067-92C6-FF7F9980B8BA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5190067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矩形 47">
              <a:extLst>
                <a:ext uri="{FF2B5EF4-FFF2-40B4-BE49-F238E27FC236}">
                  <a16:creationId xmlns:a16="http://schemas.microsoft.com/office/drawing/2014/main" id="{67F493FC-406A-4B44-A849-3B914BD82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282" y="4972593"/>
              <a:ext cx="1238493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Speed</a:t>
              </a:r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8004F8F4-CC80-4C18-AA21-BA65258DF026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5722503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3" name="矩形 47">
              <a:extLst>
                <a:ext uri="{FF2B5EF4-FFF2-40B4-BE49-F238E27FC236}">
                  <a16:creationId xmlns:a16="http://schemas.microsoft.com/office/drawing/2014/main" id="{212F4769-2D81-4D92-A9F0-C378E72B8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257" y="5512324"/>
              <a:ext cx="1238493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Service</a:t>
              </a: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B4A4AB67-D6F2-4928-804A-D8FA57D999B7}"/>
                </a:ext>
              </a:extLst>
            </p:cNvPr>
            <p:cNvCxnSpPr>
              <a:cxnSpLocks/>
            </p:cNvCxnSpPr>
            <p:nvPr/>
          </p:nvCxnSpPr>
          <p:spPr>
            <a:xfrm>
              <a:off x="2240513" y="6231789"/>
              <a:ext cx="375364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tailEnd type="oval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5" name="矩形 47">
              <a:extLst>
                <a:ext uri="{FF2B5EF4-FFF2-40B4-BE49-F238E27FC236}">
                  <a16:creationId xmlns:a16="http://schemas.microsoft.com/office/drawing/2014/main" id="{E249C025-20D8-4EF4-9C5B-CD2CF7FF5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7201" y="5976811"/>
              <a:ext cx="1238493" cy="40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2112" tIns="31056" rIns="62112" bIns="3105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Smile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166A44F-CC66-4DC7-9797-00E0CAFBF19F}"/>
                </a:ext>
              </a:extLst>
            </p:cNvPr>
            <p:cNvGrpSpPr/>
            <p:nvPr/>
          </p:nvGrpSpPr>
          <p:grpSpPr>
            <a:xfrm>
              <a:off x="547871" y="1281207"/>
              <a:ext cx="1754388" cy="475058"/>
              <a:chOff x="729209" y="5468543"/>
              <a:chExt cx="3025567" cy="475058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0347991E-EDFB-44D4-BF47-63488274D790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文本占位符 13">
                <a:extLst>
                  <a:ext uri="{FF2B5EF4-FFF2-40B4-BE49-F238E27FC236}">
                    <a16:creationId xmlns:a16="http://schemas.microsoft.com/office/drawing/2014/main" id="{615FF810-6140-4C01-A17C-68BF6CB8B7A2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整  理 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0688C8EA-15AE-4F25-B370-327EB985DC14}"/>
                </a:ext>
              </a:extLst>
            </p:cNvPr>
            <p:cNvGrpSpPr/>
            <p:nvPr/>
          </p:nvGrpSpPr>
          <p:grpSpPr>
            <a:xfrm>
              <a:off x="547871" y="1790493"/>
              <a:ext cx="1754388" cy="475058"/>
              <a:chOff x="729209" y="5468543"/>
              <a:chExt cx="3025567" cy="475058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A3A0FAF9-C767-4132-8710-E690F37CC485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0" name="文本占位符 13">
                <a:extLst>
                  <a:ext uri="{FF2B5EF4-FFF2-40B4-BE49-F238E27FC236}">
                    <a16:creationId xmlns:a16="http://schemas.microsoft.com/office/drawing/2014/main" id="{B4FE0E4E-4D9C-401E-9516-EF64598C44EA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整  顿</a:t>
                </a: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9B1F54B-FCC4-4FB8-98BB-21AF73B09053}"/>
                </a:ext>
              </a:extLst>
            </p:cNvPr>
            <p:cNvGrpSpPr/>
            <p:nvPr/>
          </p:nvGrpSpPr>
          <p:grpSpPr>
            <a:xfrm>
              <a:off x="547871" y="2311354"/>
              <a:ext cx="1754388" cy="475058"/>
              <a:chOff x="729209" y="5468543"/>
              <a:chExt cx="3025567" cy="475058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A42822CC-A0C1-4B3D-8A34-2CEFCB965998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3" name="文本占位符 13">
                <a:extLst>
                  <a:ext uri="{FF2B5EF4-FFF2-40B4-BE49-F238E27FC236}">
                    <a16:creationId xmlns:a16="http://schemas.microsoft.com/office/drawing/2014/main" id="{ABF29AAD-469F-4571-9B08-A71DD32A0AD9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清  扫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99A8214-31EA-4016-A584-039CD69901A7}"/>
                </a:ext>
              </a:extLst>
            </p:cNvPr>
            <p:cNvGrpSpPr/>
            <p:nvPr/>
          </p:nvGrpSpPr>
          <p:grpSpPr>
            <a:xfrm>
              <a:off x="547871" y="2855364"/>
              <a:ext cx="1754388" cy="475058"/>
              <a:chOff x="729209" y="5468543"/>
              <a:chExt cx="3025567" cy="475058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BB96B4E7-E9DF-48C5-9912-9BC074154243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文本占位符 13">
                <a:extLst>
                  <a:ext uri="{FF2B5EF4-FFF2-40B4-BE49-F238E27FC236}">
                    <a16:creationId xmlns:a16="http://schemas.microsoft.com/office/drawing/2014/main" id="{A17BE596-A9E4-4BB9-AAE4-86C2D22B1603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清  洁</a:t>
                </a: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3C72F41F-7E71-4EFD-AFBF-CF34F84B5FF9}"/>
                </a:ext>
              </a:extLst>
            </p:cNvPr>
            <p:cNvGrpSpPr/>
            <p:nvPr/>
          </p:nvGrpSpPr>
          <p:grpSpPr>
            <a:xfrm>
              <a:off x="547871" y="3364650"/>
              <a:ext cx="1754388" cy="475058"/>
              <a:chOff x="729209" y="5468543"/>
              <a:chExt cx="3025567" cy="475058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3CE83F06-F8DA-422F-9356-60E2F02037FC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9" name="文本占位符 13">
                <a:extLst>
                  <a:ext uri="{FF2B5EF4-FFF2-40B4-BE49-F238E27FC236}">
                    <a16:creationId xmlns:a16="http://schemas.microsoft.com/office/drawing/2014/main" id="{4983AE73-7356-4698-B68C-4C86CD57A212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素  养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D2A5D0E-F842-4ED7-B20B-2E9E5618EA22}"/>
                </a:ext>
              </a:extLst>
            </p:cNvPr>
            <p:cNvGrpSpPr/>
            <p:nvPr/>
          </p:nvGrpSpPr>
          <p:grpSpPr>
            <a:xfrm>
              <a:off x="547871" y="3885511"/>
              <a:ext cx="1754388" cy="475058"/>
              <a:chOff x="729209" y="5468543"/>
              <a:chExt cx="3025567" cy="475058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99D6F45B-A3AD-4925-8EF5-86762E1A0556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2" name="文本占位符 13">
                <a:extLst>
                  <a:ext uri="{FF2B5EF4-FFF2-40B4-BE49-F238E27FC236}">
                    <a16:creationId xmlns:a16="http://schemas.microsoft.com/office/drawing/2014/main" id="{BB2A311B-1964-4645-9BFB-5CEF5D26673C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安  全</a:t>
                </a: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632314E-FEB1-4717-9997-3D21177F1AD0}"/>
                </a:ext>
              </a:extLst>
            </p:cNvPr>
            <p:cNvGrpSpPr/>
            <p:nvPr/>
          </p:nvGrpSpPr>
          <p:grpSpPr>
            <a:xfrm>
              <a:off x="547871" y="4417946"/>
              <a:ext cx="1754388" cy="475058"/>
              <a:chOff x="729209" y="5468543"/>
              <a:chExt cx="3025567" cy="475058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408FB2D3-9817-4F96-AC3F-89A62FC642E4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5" name="文本占位符 13">
                <a:extLst>
                  <a:ext uri="{FF2B5EF4-FFF2-40B4-BE49-F238E27FC236}">
                    <a16:creationId xmlns:a16="http://schemas.microsoft.com/office/drawing/2014/main" id="{8E123A96-F3EA-44C9-80DE-E08FD56024DF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节  约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163845F-2FFC-4A8E-A697-42921EE62DD5}"/>
                </a:ext>
              </a:extLst>
            </p:cNvPr>
            <p:cNvGrpSpPr/>
            <p:nvPr/>
          </p:nvGrpSpPr>
          <p:grpSpPr>
            <a:xfrm>
              <a:off x="547871" y="4927232"/>
              <a:ext cx="1754388" cy="475058"/>
              <a:chOff x="729209" y="5468543"/>
              <a:chExt cx="3025567" cy="475058"/>
            </a:xfrm>
          </p:grpSpPr>
          <p:sp>
            <p:nvSpPr>
              <p:cNvPr id="27" name="矩形: 圆角 26">
                <a:extLst>
                  <a:ext uri="{FF2B5EF4-FFF2-40B4-BE49-F238E27FC236}">
                    <a16:creationId xmlns:a16="http://schemas.microsoft.com/office/drawing/2014/main" id="{67DECD3B-0C14-432D-AEAA-CB63B61E9829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文本占位符 13">
                <a:extLst>
                  <a:ext uri="{FF2B5EF4-FFF2-40B4-BE49-F238E27FC236}">
                    <a16:creationId xmlns:a16="http://schemas.microsoft.com/office/drawing/2014/main" id="{DA9C233D-83AE-4DF6-8913-C57E039A78CA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效  率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4970C819-C12B-4353-9279-29DCC0B0D9D6}"/>
                </a:ext>
              </a:extLst>
            </p:cNvPr>
            <p:cNvGrpSpPr/>
            <p:nvPr/>
          </p:nvGrpSpPr>
          <p:grpSpPr>
            <a:xfrm>
              <a:off x="547871" y="5448093"/>
              <a:ext cx="1754388" cy="475058"/>
              <a:chOff x="729209" y="5468543"/>
              <a:chExt cx="3025567" cy="475058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1189B109-0929-41D8-AD14-30456E0BD7F0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文本占位符 13">
                <a:extLst>
                  <a:ext uri="{FF2B5EF4-FFF2-40B4-BE49-F238E27FC236}">
                    <a16:creationId xmlns:a16="http://schemas.microsoft.com/office/drawing/2014/main" id="{A4D683AD-E0C7-4558-8302-22135FE52C79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服  务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D340730A-3AC9-4128-A150-D6E2EDAEE468}"/>
                </a:ext>
              </a:extLst>
            </p:cNvPr>
            <p:cNvGrpSpPr/>
            <p:nvPr/>
          </p:nvGrpSpPr>
          <p:grpSpPr>
            <a:xfrm>
              <a:off x="547871" y="5957380"/>
              <a:ext cx="1754388" cy="475058"/>
              <a:chOff x="729209" y="5468543"/>
              <a:chExt cx="3025567" cy="475058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985C0F20-F767-4D4D-8078-92DA2277BD7F}"/>
                  </a:ext>
                </a:extLst>
              </p:cNvPr>
              <p:cNvSpPr/>
              <p:nvPr/>
            </p:nvSpPr>
            <p:spPr>
              <a:xfrm>
                <a:off x="729209" y="5544273"/>
                <a:ext cx="3025567" cy="370391"/>
              </a:xfrm>
              <a:prstGeom prst="homePlat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4" name="文本占位符 13">
                <a:extLst>
                  <a:ext uri="{FF2B5EF4-FFF2-40B4-BE49-F238E27FC236}">
                    <a16:creationId xmlns:a16="http://schemas.microsoft.com/office/drawing/2014/main" id="{88589400-0C04-4175-A28F-B6268E2A4CCA}"/>
                  </a:ext>
                </a:extLst>
              </p:cNvPr>
              <p:cNvSpPr txBox="1"/>
              <p:nvPr/>
            </p:nvSpPr>
            <p:spPr>
              <a:xfrm>
                <a:off x="1278050" y="5468543"/>
                <a:ext cx="1839864" cy="475058"/>
              </a:xfrm>
              <a:prstGeom prst="homePlate">
                <a:avLst/>
              </a:prstGeom>
              <a:noFill/>
              <a:ln>
                <a:noFill/>
              </a:ln>
            </p:spPr>
            <p:txBody>
              <a:bodyPr wrap="square" anchor="ctr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lang="zh-CN" altLang="en-US" sz="2000" kern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943">
                  <a:lnSpc>
                    <a:spcPct val="120000"/>
                  </a:lnSpc>
                  <a:spcAft>
                    <a:spcPts val="500"/>
                  </a:spcAft>
                </a:pPr>
                <a:r>
                  <a:rPr lang="zh-CN" altLang="en-US" sz="1800" b="1" dirty="0">
                    <a:solidFill>
                      <a:prstClr val="white"/>
                    </a:solidFill>
                    <a:latin typeface="+mn-lt"/>
                    <a:ea typeface="+mn-ea"/>
                    <a:cs typeface="+mn-ea"/>
                    <a:sym typeface="+mn-lt"/>
                  </a:rPr>
                  <a:t>微  笑</a:t>
                </a:r>
              </a:p>
            </p:txBody>
          </p:sp>
        </p:grp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08D2D610-9380-4262-87BB-C61C377B7321}"/>
                </a:ext>
              </a:extLst>
            </p:cNvPr>
            <p:cNvCxnSpPr>
              <a:cxnSpLocks/>
            </p:cNvCxnSpPr>
            <p:nvPr/>
          </p:nvCxnSpPr>
          <p:spPr>
            <a:xfrm>
              <a:off x="3349369" y="1582042"/>
              <a:ext cx="346812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7CAE24B7-08F4-4CFC-9777-CBED5C29366A}"/>
                </a:ext>
              </a:extLst>
            </p:cNvPr>
            <p:cNvCxnSpPr>
              <a:cxnSpLocks/>
            </p:cNvCxnSpPr>
            <p:nvPr/>
          </p:nvCxnSpPr>
          <p:spPr>
            <a:xfrm>
              <a:off x="3592437" y="2091328"/>
              <a:ext cx="701771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33F91D8F-B6B7-4F8F-A242-5A843036CFCB}"/>
                </a:ext>
              </a:extLst>
            </p:cNvPr>
            <p:cNvCxnSpPr>
              <a:cxnSpLocks/>
            </p:cNvCxnSpPr>
            <p:nvPr/>
          </p:nvCxnSpPr>
          <p:spPr>
            <a:xfrm>
              <a:off x="3777632" y="3630761"/>
              <a:ext cx="1326803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DCA60876-4DDC-4773-93E5-844F79E57253}"/>
                </a:ext>
              </a:extLst>
            </p:cNvPr>
            <p:cNvCxnSpPr>
              <a:cxnSpLocks/>
            </p:cNvCxnSpPr>
            <p:nvPr/>
          </p:nvCxnSpPr>
          <p:spPr>
            <a:xfrm>
              <a:off x="3488265" y="4128472"/>
              <a:ext cx="2102307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23ED5210-A2E1-4D5A-A8C7-9BCFBA84A542}"/>
                </a:ext>
              </a:extLst>
            </p:cNvPr>
            <p:cNvCxnSpPr>
              <a:cxnSpLocks/>
            </p:cNvCxnSpPr>
            <p:nvPr/>
          </p:nvCxnSpPr>
          <p:spPr>
            <a:xfrm>
              <a:off x="3360944" y="4672483"/>
              <a:ext cx="3005132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8E722389-4730-412E-80DD-BEACDF40F317}"/>
                </a:ext>
              </a:extLst>
            </p:cNvPr>
            <p:cNvCxnSpPr>
              <a:cxnSpLocks/>
            </p:cNvCxnSpPr>
            <p:nvPr/>
          </p:nvCxnSpPr>
          <p:spPr>
            <a:xfrm>
              <a:off x="3360944" y="6223490"/>
              <a:ext cx="3502843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163B6472-0CC0-49C7-95B0-2B3F42B58BDF}"/>
                </a:ext>
              </a:extLst>
            </p:cNvPr>
            <p:cNvSpPr/>
            <p:nvPr/>
          </p:nvSpPr>
          <p:spPr>
            <a:xfrm>
              <a:off x="3646026" y="1632030"/>
              <a:ext cx="648182" cy="4051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2S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5" name="直接箭头连接符 74">
              <a:extLst>
                <a:ext uri="{FF2B5EF4-FFF2-40B4-BE49-F238E27FC236}">
                  <a16:creationId xmlns:a16="http://schemas.microsoft.com/office/drawing/2014/main" id="{1CA73014-809A-4795-891B-7E72074F025F}"/>
                </a:ext>
              </a:extLst>
            </p:cNvPr>
            <p:cNvCxnSpPr>
              <a:cxnSpLocks/>
            </p:cNvCxnSpPr>
            <p:nvPr/>
          </p:nvCxnSpPr>
          <p:spPr>
            <a:xfrm>
              <a:off x="4433105" y="2986268"/>
              <a:ext cx="0" cy="56716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箭头连接符 77">
              <a:extLst>
                <a:ext uri="{FF2B5EF4-FFF2-40B4-BE49-F238E27FC236}">
                  <a16:creationId xmlns:a16="http://schemas.microsoft.com/office/drawing/2014/main" id="{69E6F9FF-47DB-4385-A011-DD4AEFF7B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1530" y="1643606"/>
              <a:ext cx="0" cy="544009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6DF76FF1-5A9A-4884-B199-E50476C72CB9}"/>
                </a:ext>
              </a:extLst>
            </p:cNvPr>
            <p:cNvSpPr/>
            <p:nvPr/>
          </p:nvSpPr>
          <p:spPr>
            <a:xfrm>
              <a:off x="4109014" y="2338086"/>
              <a:ext cx="648182" cy="4051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5S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511F509B-70B3-4908-8106-92F956E1953A}"/>
                </a:ext>
              </a:extLst>
            </p:cNvPr>
            <p:cNvCxnSpPr>
              <a:cxnSpLocks/>
            </p:cNvCxnSpPr>
            <p:nvPr/>
          </p:nvCxnSpPr>
          <p:spPr>
            <a:xfrm>
              <a:off x="5173884" y="3229339"/>
              <a:ext cx="0" cy="844952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3AE1F451-2BB0-4F3E-B793-37A3DFEF0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3884" y="1643607"/>
              <a:ext cx="0" cy="983846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2817CC83-BBC9-485A-8685-7A3802F682F1}"/>
                </a:ext>
              </a:extLst>
            </p:cNvPr>
            <p:cNvSpPr/>
            <p:nvPr/>
          </p:nvSpPr>
          <p:spPr>
            <a:xfrm>
              <a:off x="4861368" y="2673750"/>
              <a:ext cx="648182" cy="4051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6S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0A3674EE-CC10-47DA-858E-5F17704DF8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5217" y="3565002"/>
              <a:ext cx="11574" cy="103015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AE9D2151-EABA-4F52-843B-B5CF104F7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5216" y="1620456"/>
              <a:ext cx="0" cy="143526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09B39200-425F-4127-96E2-4B46B8897A9F}"/>
                </a:ext>
              </a:extLst>
            </p:cNvPr>
            <p:cNvSpPr/>
            <p:nvPr/>
          </p:nvSpPr>
          <p:spPr>
            <a:xfrm>
              <a:off x="5532700" y="3113588"/>
              <a:ext cx="648182" cy="4051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7S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396591E5-8CF2-4062-BFB3-C22F39E87D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5853" y="4190035"/>
              <a:ext cx="21718" cy="1932973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8F2D1ACF-0090-4C60-AA9E-EA6AEE374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5996" y="1724628"/>
              <a:ext cx="0" cy="1956121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2FE06E42-BA85-407C-BC6F-B8A28A0479D1}"/>
                </a:ext>
              </a:extLst>
            </p:cNvPr>
            <p:cNvSpPr/>
            <p:nvPr/>
          </p:nvSpPr>
          <p:spPr>
            <a:xfrm>
              <a:off x="6273480" y="3738621"/>
              <a:ext cx="648182" cy="4051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80000">
                  <a:schemeClr val="accent1">
                    <a:lumMod val="75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10S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" name="标题 1">
            <a:extLst>
              <a:ext uri="{FF2B5EF4-FFF2-40B4-BE49-F238E27FC236}">
                <a16:creationId xmlns:a16="http://schemas.microsoft.com/office/drawing/2014/main" id="{3B599D16-C648-4B51-97E2-6111C17B6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21" y="1436305"/>
            <a:ext cx="53729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管理延伸与发过程</a:t>
            </a:r>
          </a:p>
        </p:txBody>
      </p: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7C9DA1F2-0159-4F3D-88B4-4642BD7643B3}"/>
              </a:ext>
            </a:extLst>
          </p:cNvPr>
          <p:cNvCxnSpPr>
            <a:cxnSpLocks/>
          </p:cNvCxnSpPr>
          <p:nvPr/>
        </p:nvCxnSpPr>
        <p:spPr>
          <a:xfrm>
            <a:off x="185301" y="2325410"/>
            <a:ext cx="4872942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9" name="TextBox 3">
            <a:extLst>
              <a:ext uri="{FF2B5EF4-FFF2-40B4-BE49-F238E27FC236}">
                <a16:creationId xmlns:a16="http://schemas.microsoft.com/office/drawing/2014/main" id="{61CA9CA4-8E28-4B60-9669-F4753C1E9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21" y="2477383"/>
            <a:ext cx="4959370" cy="36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日本式企业将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5S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运动作为管理工作的基础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推行各种品质的管理手法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第二次世界大战后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产品品质得以迅速地提升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奠定了经济大国的地位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而在丰田公司的倡导推行下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,5S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对于塑造企业的形象降低成本、准时交货、安全生产、高度的标准化、创造令人心旷神怡的工作场所、现场改善等方面发挥了巨大作用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逐渐被各国的管理界所认识。随着世界经济的发展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,5S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已经成为工厂管理的一股新潮流。</a:t>
            </a:r>
          </a:p>
          <a:p>
            <a:pPr>
              <a:lnSpc>
                <a:spcPts val="23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根据企业进一步发展的需要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在原来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5S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的基础上又增加了安全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 Safety)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这个要素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形成了“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也有的企业加上习惯化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 </a:t>
            </a:r>
            <a:r>
              <a:rPr lang="en-US" altLang="zh-CN" sz="1400" dirty="0" err="1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Shiukanka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、服务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 Service)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及坚持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( Shikoku),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形成“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10s".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但是万变不离其宗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所谓“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7S"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、“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10s"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都是从“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5″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里衍生出来的为彻底的理解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6S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必须先从</a:t>
            </a:r>
            <a:r>
              <a:rPr lang="en-US" altLang="zh-CN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5S</a:t>
            </a:r>
            <a:r>
              <a:rPr lang="zh-CN" altLang="en-US" sz="14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的基础工作做起。</a:t>
            </a:r>
          </a:p>
        </p:txBody>
      </p:sp>
    </p:spTree>
    <p:extLst>
      <p:ext uri="{BB962C8B-B14F-4D97-AF65-F5344CB8AC3E}">
        <p14:creationId xmlns:p14="http://schemas.microsoft.com/office/powerpoint/2010/main" val="1526300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2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4" grpId="0" bldLvl="0" autoUpdateAnimBg="0"/>
      <p:bldP spid="109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66AF0-3DE9-41EC-B12D-3F651F80F8A9}"/>
              </a:ext>
            </a:extLst>
          </p:cNvPr>
          <p:cNvSpPr txBox="1">
            <a:spLocks noChangeArrowheads="1"/>
          </p:cNvSpPr>
          <p:nvPr/>
        </p:nvSpPr>
        <p:spPr>
          <a:xfrm>
            <a:off x="4683670" y="214796"/>
            <a:ext cx="2824660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为什么要实行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46A7BCA-7EEC-468E-9285-5F898E7FD5F7}"/>
              </a:ext>
            </a:extLst>
          </p:cNvPr>
          <p:cNvGrpSpPr/>
          <p:nvPr/>
        </p:nvGrpSpPr>
        <p:grpSpPr>
          <a:xfrm>
            <a:off x="759522" y="2196191"/>
            <a:ext cx="6463684" cy="435126"/>
            <a:chOff x="729205" y="5514263"/>
            <a:chExt cx="6716656" cy="435126"/>
          </a:xfrm>
        </p:grpSpPr>
        <p:sp>
          <p:nvSpPr>
            <p:cNvPr id="9" name="箭头: 五边形 8">
              <a:extLst>
                <a:ext uri="{FF2B5EF4-FFF2-40B4-BE49-F238E27FC236}">
                  <a16:creationId xmlns:a16="http://schemas.microsoft.com/office/drawing/2014/main" id="{45568018-681F-4D05-B7A8-F40A974AD2B2}"/>
                </a:ext>
              </a:extLst>
            </p:cNvPr>
            <p:cNvSpPr/>
            <p:nvPr/>
          </p:nvSpPr>
          <p:spPr>
            <a:xfrm>
              <a:off x="729205" y="5544273"/>
              <a:ext cx="6565111" cy="389876"/>
            </a:xfrm>
            <a:prstGeom prst="homePlat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占位符 13">
              <a:extLst>
                <a:ext uri="{FF2B5EF4-FFF2-40B4-BE49-F238E27FC236}">
                  <a16:creationId xmlns:a16="http://schemas.microsoft.com/office/drawing/2014/main" id="{C725943C-4A7C-4FCF-B5EE-17EA2841EF50}"/>
                </a:ext>
              </a:extLst>
            </p:cNvPr>
            <p:cNvSpPr txBox="1"/>
            <p:nvPr/>
          </p:nvSpPr>
          <p:spPr>
            <a:xfrm>
              <a:off x="1966868" y="5514263"/>
              <a:ext cx="5478993" cy="435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sz="18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工作中常常发生的主要现象和问题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ACDA4467-6CD2-4554-AAEA-DB6AA382E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35" y="2993083"/>
            <a:ext cx="3754079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急找东西，心里烦燥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积物满物，心情压抑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找件东西，翻遍抽屉        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忙无头绪，延误事务       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东西杂乱，占用空间       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道路堵塞，无法通过 </a:t>
            </a:r>
            <a:endParaRPr lang="zh-CN" altLang="en-US" sz="2400" b="1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71B679F-13BC-4EC1-8EC6-9B28D1FB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601" y="2993083"/>
            <a:ext cx="3754079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桌面零乱，工作不便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穿着不整，难登大雅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环境脏乱，情绪不佳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仓库混乱，帐物不符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设备积尘，备件满地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厕所恶臭，掩鼻而入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465FA48-38CE-41FF-B66E-9B16BCDF1A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79680" y="1428690"/>
            <a:ext cx="4234337" cy="53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0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5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85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5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5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718615DB-6565-47FB-8FFA-92A4BBAED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45" y="4967434"/>
            <a:ext cx="6977223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因此如何成为一个有效率，高品质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低成本的企业</a:t>
            </a:r>
            <a:r>
              <a:rPr lang="en-US" altLang="zh-CN" sz="1600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 smtClean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优品步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就是要重视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整理，整顿，清洁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]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的工作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并彻底的把它做好</a:t>
            </a:r>
            <a:r>
              <a:rPr lang="en-US" altLang="zh-CN" sz="1600" dirty="0">
                <a:solidFill>
                  <a:schemeClr val="accent6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</a:p>
          <a:p>
            <a:pPr>
              <a:lnSpc>
                <a:spcPts val="33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对以上这些病症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我们开给一个处方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药名叫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[6S]  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58D4FB-8549-43AF-BA6D-5E3479FE5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97" y="2436457"/>
            <a:ext cx="4710711" cy="309174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735AA69-2F6A-434F-9F75-44313A31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018" y="1397933"/>
            <a:ext cx="5485697" cy="11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综合以上种种不良现象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可以看出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不良现象均会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造成浪费</a:t>
            </a:r>
            <a:r>
              <a:rPr lang="en-US" altLang="zh-CN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EE1E54-DC95-42B6-A2A1-83ABA39BF5E5}"/>
              </a:ext>
            </a:extLst>
          </p:cNvPr>
          <p:cNvGrpSpPr/>
          <p:nvPr/>
        </p:nvGrpSpPr>
        <p:grpSpPr>
          <a:xfrm>
            <a:off x="993552" y="2489164"/>
            <a:ext cx="5963663" cy="639242"/>
            <a:chOff x="2083443" y="2083442"/>
            <a:chExt cx="5963663" cy="639242"/>
          </a:xfrm>
        </p:grpSpPr>
        <p:sp>
          <p:nvSpPr>
            <p:cNvPr id="12" name="标注: 下箭头 11">
              <a:extLst>
                <a:ext uri="{FF2B5EF4-FFF2-40B4-BE49-F238E27FC236}">
                  <a16:creationId xmlns:a16="http://schemas.microsoft.com/office/drawing/2014/main" id="{6B092FCF-6C90-4BC6-9D1E-79D10B9E4472}"/>
                </a:ext>
              </a:extLst>
            </p:cNvPr>
            <p:cNvSpPr/>
            <p:nvPr/>
          </p:nvSpPr>
          <p:spPr>
            <a:xfrm>
              <a:off x="2083443" y="2083442"/>
              <a:ext cx="5798916" cy="639242"/>
            </a:xfrm>
            <a:prstGeom prst="downArrowCallou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文本占位符 13">
              <a:extLst>
                <a:ext uri="{FF2B5EF4-FFF2-40B4-BE49-F238E27FC236}">
                  <a16:creationId xmlns:a16="http://schemas.microsoft.com/office/drawing/2014/main" id="{8D831935-CAAD-4858-BC5C-6B890A003B20}"/>
                </a:ext>
              </a:extLst>
            </p:cNvPr>
            <p:cNvSpPr txBox="1"/>
            <p:nvPr/>
          </p:nvSpPr>
          <p:spPr>
            <a:xfrm>
              <a:off x="4120041" y="2099152"/>
              <a:ext cx="3927065" cy="4143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lang="zh-CN" altLang="en-US" sz="2000" kern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943">
                <a:lnSpc>
                  <a:spcPct val="120000"/>
                </a:lnSpc>
                <a:spcAft>
                  <a:spcPts val="500"/>
                </a:spcAft>
              </a:pPr>
              <a:r>
                <a:rPr lang="zh-CN" altLang="en-US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这些浪费包括</a:t>
              </a:r>
            </a:p>
          </p:txBody>
        </p:sp>
      </p:grpSp>
      <p:sp>
        <p:nvSpPr>
          <p:cNvPr id="14" name="TextBox 12">
            <a:extLst>
              <a:ext uri="{FF2B5EF4-FFF2-40B4-BE49-F238E27FC236}">
                <a16:creationId xmlns:a16="http://schemas.microsoft.com/office/drawing/2014/main" id="{6752FE08-60AD-4A0F-B8DA-BF232B79C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981" y="3097984"/>
            <a:ext cx="30293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资金的浪费</a:t>
            </a: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场所的浪费 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人员的浪费</a:t>
            </a:r>
            <a:endParaRPr lang="en-US" altLang="zh-CN" sz="2000" b="1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士气的浪费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4DB2DF77-80AE-4E5E-9C17-9910005DA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68" y="3097984"/>
            <a:ext cx="302931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5.</a:t>
            </a:r>
            <a:r>
              <a:rPr lang="zh-CN" altLang="en-US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形象的浪费</a:t>
            </a: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6.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效率的浪费</a:t>
            </a:r>
            <a:endParaRPr lang="en-US" altLang="zh-CN" sz="2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7.</a:t>
            </a:r>
            <a:r>
              <a:rPr lang="zh-CN" altLang="en-US" sz="2000" b="1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rPr>
              <a:t>品质的浪费</a:t>
            </a:r>
            <a:endParaRPr lang="en-US" altLang="zh-CN" sz="2000" b="1" dirty="0">
              <a:solidFill>
                <a:srgbClr val="7F7F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4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8.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成品的浪费 </a:t>
            </a:r>
            <a:endParaRPr lang="zh-CN" altLang="en-US" sz="24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279287E2-B334-407A-BAD9-AD13541614CF}"/>
              </a:ext>
            </a:extLst>
          </p:cNvPr>
          <p:cNvCxnSpPr>
            <a:cxnSpLocks/>
          </p:cNvCxnSpPr>
          <p:nvPr/>
        </p:nvCxnSpPr>
        <p:spPr>
          <a:xfrm>
            <a:off x="769775" y="4977506"/>
            <a:ext cx="657442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标题 1">
            <a:extLst>
              <a:ext uri="{FF2B5EF4-FFF2-40B4-BE49-F238E27FC236}">
                <a16:creationId xmlns:a16="http://schemas.microsoft.com/office/drawing/2014/main" id="{18ACDC38-A5D4-4CC9-A903-9DAB61B6DF05}"/>
              </a:ext>
            </a:extLst>
          </p:cNvPr>
          <p:cNvSpPr txBox="1">
            <a:spLocks noChangeArrowheads="1"/>
          </p:cNvSpPr>
          <p:nvPr/>
        </p:nvSpPr>
        <p:spPr>
          <a:xfrm>
            <a:off x="4695946" y="214796"/>
            <a:ext cx="2800108" cy="49126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defTabSz="1219170"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为什么要实行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6S</a:t>
            </a:r>
            <a:endParaRPr lang="zh-CN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69104" y="67370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059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utoUpdateAnimBg="0"/>
      <p:bldP spid="6" grpId="0" bldLvl="0" autoUpdateAnimBg="0"/>
      <p:bldP spid="14" grpId="0" bldLvl="0" autoUpdateAnimBg="0"/>
      <p:bldP spid="15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4E41CC-E0B0-489C-9719-536E7C6C794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GWqI04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lqiNO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GWqI06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ZaojT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ZaojT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8KxNT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8KxNTp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8KxNTr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8KxNTuXa0CvvDAAAOhwAABcAAAB1bml2ZXJzYWwvdW5pdmVyc2FsLnBuZ+2Ze1QT177HB/F1rIC2Uqgg2NpbWqsgeCS8Eq4FROsBjQpIIaSIyOEVBDKE8IpLK4i8bKs8DSgWCCYkIvJwIlBFySkBIos8gDCkmpJAAokQQgiv3MGee9ZdZ617/79r8cc8fp+99vx++zd7f/ee2bmn/X1Ntu3eBgCAyYnj3mcAwBgEgA2vt25GCIoW/BtyMUo+4/sNwOy3nkSMjVFH/Y4CQGPRB8vhmxD7L5ePBycDwIfEtcNo7JJtKgBY8U54Hz2XGjYN8+hfa1c4M0so/ZY5s4nAy5/Cu0ifTfds+3iXOdbi1bZN2FvCO2d2viq4ce8D85Avz9/ce+ahFX3vOdKqvX4+c3FlNEs1SsqiJiclhM04vtvrWlb2+eET/jLypZ+SI4+Y4DO1AsXPpzDBmXMDvlFjFEMmEg/h8cDfBbGCeM3lIwrMytxgyiUEFp7Uii37q1V5Dh1/t9sIAL+7BHCoPnCrJEvsjxT/mkivZJ/hXEzZZwQALgRBchBm+V1XyudIEachTfUtagMAXNlebQoAe0tpxgCw9QsFUnQ11w3B36/jdbyO1/E6XsfreB2v43W8jtfxOl7H/+8wTr+oZAUhdxc/BJHzc+89APCfh7BbAGDH3/jIx/HGj/4v3G8O4rP04wpBEB6H1v/xM93XhnwR5KF11lQIDxoUWcKV6WLEWaHgWR8cr66lLeHD0iZr2lu4sSPlUb0SHOkmZMiZ+qn9gaqJhwmBKYaVaSo6EKQos0hcpB5HJi3yxIxQ7Syw4vHmONiJF1P+RDbkg65lHzB0zBdC8sp0Zvs1DlNFavWw0L7Nc6ic7D64sijqDFv7RSDCrfa7qxlZOraEqu+yXb0Mp5rKEyhLYgFoGIll4Q4TskJjIPIow6bJEZZXUbL62hL1zCIlJP9H5Gh3y6QN8pACLhmrwVs5SP16xlIB/4DpfJdX96yyDEuSVi6aHg2RTx1Ft5S0d0WraScPyiAJPBvqHW8tSeIejLLqgRdq3FVtUoi7f6tydtuN2cGq1bkpouueHKyy4wJTqHeg6Ln08KA3f7XJSxLHtzaYzJaz/GPHygn5dLnP9TMFVnI52R1O/sOJEDFIbGaAK9pQ5owmo2T8dfqCEpou2PL7Lr7tflvK8sz8iuo2kYtRylz/Q2uJl9nW6AohlX/NRLH8Wcy+Nmem8onzT+zoS+Yb4c2k6bIy1C9KKOUpxp4pXLI+3lzy8Btmv0NX3YYOG7ob/lOMTdPO6xFQGiYf3Wp+QhPWXLX8h128pamycp+8veC77MQsJJheqT6DRmPvTF8wa0bZAIRf3DbUpFe5H4Ef8yCyvx9aCD+uyqG51yWWjjB3BmIPJZSyIk7BBWeLfpttpC/UD0bGifSNFg0vYr0DXg2U1ubLvTYNJrFCVp5NNuJ01q7qeL4+rZJQQXgJZwxHvnfT+N7NIiNAZ4N0m/EqUHO3fCTlKYMnyoU+2G01BLcFT/+lTHebuP/z7rG9pqz0qWP8g8Z1SMNo+ZM5iVR4TlwdjSSzurVRSRSrJD5EFsdrgmAFfMi/n1q37ArVEPb0IrFj92QPHzR0eMObCkymCKNxT7Fouol+t8MEgaFqZJdhRTjKTpCtXKt4d9biGhECDyFpD9AmWEHgIzMs6WiEMdsKxf8UVNbW36PznMCqmrePFDt6XH+R8/iCcekOrhOllhA4WNRlwV14FoJzZsYOzZVBfrwf88a6mYPIQG1zHcvUwfOZ07dBZbiwL7lnLF3dnoKeUtT6wElD4KgPkZuMZXvjNokh1k3WaUv8accDqBbX/O945ihpYz3nwg8hPmfR9ubwvme+fwgmb1SRK6FK1+L9v8jIxeFHxPPWrrx4viapaikpDqtDxn9rScIi9TXsDFg3eVG85hoVwleMCvlt3FzFMx94k2Dz7ND5sCjyhPiQKTt0JCUztPI7EZga8clOVHfA8YLEZlJcKIaC7dna4QgvDxUAdK6SePaQQDqGC+tPtwKp+3aRnjpUvJithkRSN+3JaVvDAmdEtApxT5LEwOVe+1n1Bwqzeyd5mKUpwYx2DFOUPn4nKPAUWstXtHauTAuVX1GWpbasMF9qlfwrEHeE6V8ibZlcCzGqAnJoztdESjHCJD6v2VqbXNctWqRrNGkHwHaQHF/XqzlAjcJtt9BnUGnGpsx0dIrC4k0QPlNrYC0rKQ69dVRVi9Hv5wVR9ZCuCddgdWyIv6SA3qzoJJI0tNZXuNtzrKIkfZdBz6NU4jBXo23hxVJQE3c425Wx/4mM221byL7fHfROeJrrUdy6gZXdiHE2AdOP9JGpOg1YberSptK6xO0uHuz705Fl5rvnW6bThzExlvex+2Uy7jF+332s0fwrC/xdHOYCI1ufVrw6W9J51++wehOdHEt7VFEHB7T6X4I9xPn3ixNCW+wV3Qv9pXXF7BcE72mnMM4i/ETV/6DSCnYb9uYbbRG12+T4dVlKqCmQePOVCOInkpTgLqcvu8ea3CQ+OLKyobXf3vb+2a7aQ5+ks2RXrIyG9xQ/zSNQkW7fUpbT2CvPhZyE0tKsp6bc+9XM/+2x/PaiaXr2zaKbeU4XGuYPCBZc3fZ/25NUnoiGD+X0DrFRmCJUdRT5uIwJgU5K2XBt9ndCKKE5ozkqHsc/mBNZWnCrIXxMg3I/x79DoMZ9pnBeWJIYOtIWJ+t4lTuaIEY3qAFEyrCirtrwfLW/Oxxv/KujYowz30ywxM86VkdsDDYxd9eSoZFaKqvOnuVS1pf+5th2YXRfiNeeSpduNT3ErolQGR9DW0IXs4uTcfw+bnDMU5my3IzNmNG0HeWvcP45jAbrv6fbKR2yZvIEEUXolrS3uXbMmXddZizVM01/U/TLPXH/1va5f+wreqKOXKKFj51FvYi0HHCcbyv4NXjz30zELy6ubvgxcWJ81uoz3UDDz8EonvOR/HHLKmNGVayl8tKyB09Uv5cRvnFmmfwinCHhFkJpBKLy4kfY1ncsykosqINJVddD0FgRWVYW1V9bHx1bqYKuGBTv8+AKZ4xMIpJTOFCR0DHcUTL9INvvaGM+5GRaEZq1NG4f7qSeCSEdf/uvlDdaaypbds/nQiNewV5+7pwplzmiyzm+IPlBiF3FDej6yEckdbuu5VPR//BDnbF46dgr7eZJnwyuqQHdrirjcaanOMCk4mp1HpQ4cdFkHzFmwrQzNEw35BXUlZQg6YC0ju/96TGilkXLYizKQXp6IFBZJ/Sp1xzhnVdte5sIj+/ABvFyCZlx+xRfaItKlI96ItviNU1VK3HaWa4DaxWZrz+UXbcIc3HvLdYqLEJ1acO+urTQuqyjhZ0MUCrChb3PvXa8BF+5lHfs21cva9se6t6VX9Kb3DH/CtTfaHfr7PfA+/S3ZWzkkUFlhLCvyQ9mjS/Sug4pZxtLGrqLIs8/jI6h8vXjb4qlaTFiSqizUO1jTKLJv0HbQdrGAloF3+IeP2qieCDQTCVO6Mys7XfgeM699qJvsUm9V7C5EG/hFEpPb596kI4mnOnkK0ouogiD6h/WhnUprttAP8lvyENeeT2i1LoRsDGv4mMQ5dXq0cRWQco4h+fWcQGT3K00riw6BjU53SrJgokXJz7LjgVZJZn/PQ8VwnRWx0gHi/qYgF6biIaTeWgRMweXC/22hzSa6Me4Y7+hJwkKSWhvphZKRT7bRYowh6WJsKKcNe3+PHV5hiPWtZwVNFxbC+RhAttDHV5yjYa8bds6+wttgX+m1WMt5r3Po6oyU+7zRDWTwueI1p/LRCpPuw3l0CqIOXghkoedj5ZDqV0OTeDOrmZIxMUQXlacg48hin2rGnNW0M6hVhP0UbBH3QRMksSXUPDVhDOG8ntL1bdRY6nSGADJ9MJi9e1F0ebkL289yLNkCtrD5rGcXBLrNy5xIGIAEcPRG7reiNcHlxD3/FBZC3cMWwKFpJZ0vjVMnqK4ia/gjomdPRHpDeJ5GjKstlu3rhmiTdtFiwJWlqAjbD5xwutbBaR0Xuscf7VYMYAcJsZLeFDHqJ2Uoc3lKxSicmoPWE9BDzX/oGarOwRdZp6j3SF1tQ1kSLlhta7QwhNpFE4eaZ1nCnDe8j3xrdwU/VfqRo+Xtg+Q9dNLu2HM16qfT2Fcl+Lga2aYoWOj73oP8+76nR0UesCgEfArmW974JTjVAps7yl41BDp9me9JFpnm+0L8upN/I+BVSx6V7+C+AmxU9+X0G96kp541RS44nV8RDb2qkM87jk/LuE8rVZx3vahJKHoxYkHUQbF94ElgjaCDbJetzrx72vwR19LMjR+7mv7U9JANGkcaVasL2JdHn0oZy4jMkr4l8VYPTwUgqzYb9W4MbObaPQ3S+rOhPebYW3nOgvexPAFiNB5MjpW5sUpX6xtpDEVzYoWgwldYDBafLi/wOJjYy8EAyd8/L2Z33x/9b8AUEsDBBQAAgAIAPCsTU7orqHoSgAAAGoAAAAbAAAAdW5pdmVyc2FsL3VuaXZlcnNhbC5wbmcueG1ss7GvyM1RKEstKs7Mz7NVMtQzULK34+WyKShKLctMLVeoAIoZ6RlAgJJCJSq3PDOlJMNWycLMECGWkZqZnlFiq2RmYgYX1AcaCQBQSwECAAAUAAIACABlqiNOFQ6tKGQEAAAHEQAAHQAAAAAAAAABAAAAAAAAAAAAdW5pdmVyc2FsL2NvbW1vbl9tZXNzYWdlcy5sbmdQSwECAAAUAAIACABlqiNOCH4LIykDAACGDAAAJwAAAAAAAAABAAAAAACfBAAAdW5pdmVyc2FsL2ZsYXNoX3B1Ymxpc2hpbmdfc2V0dGluZ3MueG1sUEsBAgAAFAACAAgAZaojTrX8CWS6AgAAVQoAACEAAAAAAAAAAQAAAAAADQgAAHVuaXZlcnNhbC9mbGFzaF9za2luX3NldHRpbmdzLnhtbFBLAQIAABQAAgAIAGWqI04qlg9n/gIAAJcLAAAmAAAAAAAAAAEAAAAAAAYLAAB1bml2ZXJzYWwvaHRtbF9wdWJsaXNoaW5nX3NldHRpbmdzLnhtbFBLAQIAABQAAgAIAGWqI05ocVKRmgEAAB8GAAAfAAAAAAAAAAEAAAAAAEgOAAB1bml2ZXJzYWwvaHRtbF9za2luX3NldHRpbmdzLmpzUEsBAgAAFAACAAgA8KxNTj08L9HBAAAA5QEAABoAAAAAAAAAAQAAAAAAHxAAAHVuaXZlcnNhbC9pMThuX3ByZXNldHMueG1sUEsBAgAAFAACAAgA8KxNTpr5lmRrAAAAawAAABwAAAAAAAAAAQAAAAAAGBEAAHVuaXZlcnNhbC9sb2NhbF9zZXR0aW5ncy54bWxQSwECAAAUAAIACABElFdHI7RO+/sCAACwCAAAFAAAAAAAAAABAAAAAAC9EQAAdW5pdmVyc2FsL3BsYXllci54bWxQSwECAAAUAAIACADwrE1OsIcj9GwBAAD3AgAAKQAAAAAAAAABAAAAAADqFAAAdW5pdmVyc2FsL3NraW5fY3VzdG9taXphdGlvbl9zZXR0aW5ncy54bWxQSwECAAAUAAIACADwrE1O5drQK+8MAAA6HAAAFwAAAAAAAAAAAAAAAACdFgAAdW5pdmVyc2FsL3VuaXZlcnNhbC5wbmdQSwECAAAUAAIACADwrE1O6K6h6EoAAABqAAAAGwAAAAAAAAABAAAAAADBIwAAdW5pdmVyc2FsL3VuaXZlcnNhbC5wbmcueG1sUEsFBgAAAAALAAsASQMAAEQkAAAAAA=="/>
  <p:tag name="ISPRING_PRESENTATION_TITLE" val="6s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pnouuyw1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4">
                <a:lumMod val="75000"/>
              </a:schemeClr>
            </a:gs>
            <a:gs pos="48000">
              <a:schemeClr val="accent6">
                <a:lumMod val="50000"/>
              </a:schemeClr>
            </a:gs>
            <a:gs pos="100000">
              <a:schemeClr val="accent6">
                <a:lumMod val="90000"/>
              </a:schemeClr>
            </a:gs>
          </a:gsLst>
        </a:gradFill>
        <a:ln>
          <a:solidFill>
            <a:schemeClr val="bg2">
              <a:lumMod val="25000"/>
            </a:schemeClr>
          </a:solidFill>
        </a:ln>
      </a:spPr>
      <a:bodyPr rtlCol="0" anchor="ctr"/>
      <a:lstStyle>
        <a:defPPr algn="ctr">
          <a:defRPr dirty="0"/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5061</Words>
  <Application>Microsoft Office PowerPoint</Application>
  <PresentationFormat>宽屏</PresentationFormat>
  <Paragraphs>979</Paragraphs>
  <Slides>66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66</vt:i4>
      </vt:variant>
    </vt:vector>
  </HeadingPairs>
  <TitlesOfParts>
    <vt:vector size="77" baseType="lpstr">
      <vt:lpstr>等线</vt:lpstr>
      <vt:lpstr>经典繁仿黑</vt:lpstr>
      <vt:lpstr>楷体</vt:lpstr>
      <vt:lpstr>宋体</vt:lpstr>
      <vt:lpstr>微软雅黑</vt:lpstr>
      <vt:lpstr>Arial</vt:lpstr>
      <vt:lpstr>Broadway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293</cp:revision>
  <dcterms:created xsi:type="dcterms:W3CDTF">2019-02-21T15:21:05Z</dcterms:created>
  <dcterms:modified xsi:type="dcterms:W3CDTF">2023-04-17T04:55:10Z</dcterms:modified>
</cp:coreProperties>
</file>