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8"/>
  </p:notesMasterIdLst>
  <p:sldIdLst>
    <p:sldId id="283" r:id="rId3"/>
    <p:sldId id="284" r:id="rId4"/>
    <p:sldId id="303" r:id="rId5"/>
    <p:sldId id="288" r:id="rId6"/>
    <p:sldId id="290" r:id="rId7"/>
    <p:sldId id="291" r:id="rId8"/>
    <p:sldId id="289" r:id="rId9"/>
    <p:sldId id="304" r:id="rId10"/>
    <p:sldId id="285" r:id="rId11"/>
    <p:sldId id="292" r:id="rId12"/>
    <p:sldId id="297" r:id="rId13"/>
    <p:sldId id="296" r:id="rId14"/>
    <p:sldId id="293" r:id="rId15"/>
    <p:sldId id="305" r:id="rId16"/>
    <p:sldId id="286" r:id="rId17"/>
    <p:sldId id="301" r:id="rId18"/>
    <p:sldId id="302" r:id="rId19"/>
    <p:sldId id="294" r:id="rId20"/>
    <p:sldId id="287" r:id="rId21"/>
    <p:sldId id="306" r:id="rId22"/>
    <p:sldId id="298" r:id="rId23"/>
    <p:sldId id="300" r:id="rId24"/>
    <p:sldId id="295" r:id="rId25"/>
    <p:sldId id="299" r:id="rId26"/>
    <p:sldId id="307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DCE2"/>
    <a:srgbClr val="04545D"/>
    <a:srgbClr val="CDBF97"/>
    <a:srgbClr val="8D7545"/>
    <a:srgbClr val="ECE8E5"/>
    <a:srgbClr val="E4CBCB"/>
    <a:srgbClr val="A88755"/>
    <a:srgbClr val="1F2020"/>
    <a:srgbClr val="263B45"/>
    <a:srgbClr val="193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54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5224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9947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2163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https://www.ypppt.com/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4828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8211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710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92276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249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84158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33449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9129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1420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06370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7805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164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36446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92483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5813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056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4647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6681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7819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1686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513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1799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158404" y="651253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www.ypppt.com/xiazai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6912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163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94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65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871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3737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820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438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50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89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249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888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86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76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2642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emf"/><Relationship Id="rId5" Type="http://schemas.openxmlformats.org/officeDocument/2006/relationships/image" Target="../media/image28.pn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27B6748-E740-48F7-BF93-D02937826E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1E64FB-173C-4E27-8D7D-6235DB4E26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47674">
            <a:off x="4174213" y="2289842"/>
            <a:ext cx="5727969" cy="2246973"/>
          </a:xfrm>
          <a:prstGeom prst="rect">
            <a:avLst/>
          </a:prstGeom>
          <a:ln>
            <a:noFill/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820D666-BAFD-4632-9196-BAFF143283D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950" y="2496051"/>
            <a:ext cx="5984396" cy="422617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83FCEBB-AAF4-462F-8218-2E45F88F4132}"/>
              </a:ext>
            </a:extLst>
          </p:cNvPr>
          <p:cNvSpPr txBox="1"/>
          <p:nvPr/>
        </p:nvSpPr>
        <p:spPr>
          <a:xfrm>
            <a:off x="6215566" y="4403253"/>
            <a:ext cx="2897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小学生</a:t>
            </a:r>
            <a:endParaRPr lang="en-US" altLang="zh-CN" sz="36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防溺水教育</a:t>
            </a:r>
          </a:p>
        </p:txBody>
      </p:sp>
    </p:spTree>
    <p:extLst>
      <p:ext uri="{BB962C8B-B14F-4D97-AF65-F5344CB8AC3E}">
        <p14:creationId xmlns:p14="http://schemas.microsoft.com/office/powerpoint/2010/main" val="262058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E980457-53E2-4A72-A0E9-C8165AD73F8C}"/>
              </a:ext>
            </a:extLst>
          </p:cNvPr>
          <p:cNvSpPr/>
          <p:nvPr/>
        </p:nvSpPr>
        <p:spPr>
          <a:xfrm>
            <a:off x="274320" y="236220"/>
            <a:ext cx="11643360" cy="6385560"/>
          </a:xfrm>
          <a:prstGeom prst="rect">
            <a:avLst/>
          </a:prstGeom>
          <a:solidFill>
            <a:srgbClr val="ADD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5E71E51-563C-4021-A18A-AE5C4F179D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7577" y="960216"/>
            <a:ext cx="2276910" cy="493756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D461FE4-3A41-4B41-A842-86443F182D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115" y="661315"/>
            <a:ext cx="7587082" cy="553537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E55AD26-DCA1-4775-B2D6-F33EF7CC18D7}"/>
              </a:ext>
            </a:extLst>
          </p:cNvPr>
          <p:cNvSpPr/>
          <p:nvPr/>
        </p:nvSpPr>
        <p:spPr>
          <a:xfrm>
            <a:off x="3005184" y="2705036"/>
            <a:ext cx="35576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1.</a:t>
            </a:r>
            <a:r>
              <a:rPr lang="zh-CN" altLang="en-US" sz="2800" dirty="0">
                <a:cs typeface="+mn-ea"/>
                <a:sym typeface="+mn-lt"/>
              </a:rPr>
              <a:t>选择正规、安全的游泳场所。</a:t>
            </a:r>
            <a:endParaRPr lang="en-US" altLang="zh-CN" sz="2800" dirty="0">
              <a:cs typeface="+mn-ea"/>
              <a:sym typeface="+mn-lt"/>
            </a:endParaRPr>
          </a:p>
          <a:p>
            <a:endParaRPr lang="en-US" altLang="zh-CN" sz="2800" dirty="0">
              <a:cs typeface="+mn-ea"/>
              <a:sym typeface="+mn-lt"/>
            </a:endParaRPr>
          </a:p>
          <a:p>
            <a:r>
              <a:rPr lang="en-US" altLang="zh-CN" sz="2800" dirty="0">
                <a:cs typeface="+mn-ea"/>
                <a:sym typeface="+mn-lt"/>
              </a:rPr>
              <a:t>2.</a:t>
            </a:r>
            <a:r>
              <a:rPr lang="zh-CN" altLang="en-US" sz="2800" dirty="0">
                <a:cs typeface="+mn-ea"/>
                <a:sym typeface="+mn-lt"/>
              </a:rPr>
              <a:t>必须在成人的陪同下游泳</a:t>
            </a:r>
          </a:p>
          <a:p>
            <a:endParaRPr lang="zh-CN" altLang="en-US" sz="28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603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E980457-53E2-4A72-A0E9-C8165AD73F8C}"/>
              </a:ext>
            </a:extLst>
          </p:cNvPr>
          <p:cNvSpPr/>
          <p:nvPr/>
        </p:nvSpPr>
        <p:spPr>
          <a:xfrm>
            <a:off x="274320" y="236220"/>
            <a:ext cx="11643360" cy="6385560"/>
          </a:xfrm>
          <a:prstGeom prst="rect">
            <a:avLst/>
          </a:prstGeom>
          <a:solidFill>
            <a:srgbClr val="ADD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7EF2C7F-0743-4ED8-AB51-3C365F2718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39"/>
          <a:stretch/>
        </p:blipFill>
        <p:spPr>
          <a:xfrm>
            <a:off x="274320" y="1527858"/>
            <a:ext cx="9383806" cy="494394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D293438-B63A-46CE-921A-01301A578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941380" y="1102928"/>
            <a:ext cx="4425791" cy="361954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662C775-C721-4346-B74F-2AE486260B27}"/>
              </a:ext>
            </a:extLst>
          </p:cNvPr>
          <p:cNvSpPr/>
          <p:nvPr/>
        </p:nvSpPr>
        <p:spPr>
          <a:xfrm>
            <a:off x="7752881" y="1671047"/>
            <a:ext cx="3035022" cy="2218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cs typeface="+mn-ea"/>
                <a:sym typeface="+mn-lt"/>
              </a:rPr>
              <a:t>小朋友，去游泳一定要有成人陪同哦。</a:t>
            </a:r>
          </a:p>
        </p:txBody>
      </p:sp>
    </p:spTree>
    <p:extLst>
      <p:ext uri="{BB962C8B-B14F-4D97-AF65-F5344CB8AC3E}">
        <p14:creationId xmlns:p14="http://schemas.microsoft.com/office/powerpoint/2010/main" val="262318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E980457-53E2-4A72-A0E9-C8165AD73F8C}"/>
              </a:ext>
            </a:extLst>
          </p:cNvPr>
          <p:cNvSpPr/>
          <p:nvPr/>
        </p:nvSpPr>
        <p:spPr>
          <a:xfrm>
            <a:off x="274320" y="236220"/>
            <a:ext cx="11643360" cy="6385560"/>
          </a:xfrm>
          <a:prstGeom prst="rect">
            <a:avLst/>
          </a:prstGeom>
          <a:solidFill>
            <a:srgbClr val="ADD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EC8A88A-40D4-4F78-BBE7-A635A48ACE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951" y="1328248"/>
            <a:ext cx="4757088" cy="475708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9A9601E-B559-47EA-AB80-FA6D465A6C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5475" y="772664"/>
            <a:ext cx="7587082" cy="553537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3D1F7922-8638-4360-8C92-F472B7FA5D5A}"/>
              </a:ext>
            </a:extLst>
          </p:cNvPr>
          <p:cNvSpPr/>
          <p:nvPr/>
        </p:nvSpPr>
        <p:spPr>
          <a:xfrm>
            <a:off x="6438626" y="3002421"/>
            <a:ext cx="35576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cs typeface="+mn-ea"/>
                <a:sym typeface="+mn-lt"/>
              </a:rPr>
              <a:t>3.</a:t>
            </a:r>
            <a:r>
              <a:rPr lang="zh-CN" altLang="en-US" sz="3600" dirty="0">
                <a:cs typeface="+mn-ea"/>
                <a:sym typeface="+mn-lt"/>
              </a:rPr>
              <a:t>做好准备活动，  下水前应先热身，但不宜太剧烈。</a:t>
            </a:r>
          </a:p>
          <a:p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75534" y="665825"/>
            <a:ext cx="19797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smtClean="0">
                <a:solidFill>
                  <a:srgbClr val="ADDCE2"/>
                </a:solidFill>
              </a:rPr>
              <a:t>https://www.PPT818.com/</a:t>
            </a:r>
            <a:endParaRPr lang="zh-CN" altLang="en-US" sz="1100" dirty="0">
              <a:solidFill>
                <a:srgbClr val="ADDC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66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E980457-53E2-4A72-A0E9-C8165AD73F8C}"/>
              </a:ext>
            </a:extLst>
          </p:cNvPr>
          <p:cNvSpPr/>
          <p:nvPr/>
        </p:nvSpPr>
        <p:spPr>
          <a:xfrm>
            <a:off x="274320" y="236220"/>
            <a:ext cx="11643360" cy="6385560"/>
          </a:xfrm>
          <a:prstGeom prst="rect">
            <a:avLst/>
          </a:prstGeom>
          <a:solidFill>
            <a:srgbClr val="ADD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EA4E03C-1C6D-46A5-B89F-B95CA7C26C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010" y="431316"/>
            <a:ext cx="8507392" cy="599536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353C9F49-EB0A-47B5-89EA-5BAAB96E8A09}"/>
              </a:ext>
            </a:extLst>
          </p:cNvPr>
          <p:cNvSpPr/>
          <p:nvPr/>
        </p:nvSpPr>
        <p:spPr>
          <a:xfrm>
            <a:off x="3677277" y="2220152"/>
            <a:ext cx="33399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cs typeface="+mn-ea"/>
                <a:sym typeface="+mn-lt"/>
              </a:rPr>
              <a:t>4 </a:t>
            </a:r>
            <a:r>
              <a:rPr lang="zh-CN" altLang="en-US" sz="4000" dirty="0">
                <a:cs typeface="+mn-ea"/>
                <a:sym typeface="+mn-lt"/>
              </a:rPr>
              <a:t>不要贸然跳水和潜泳，不要在水下憋气。</a:t>
            </a:r>
          </a:p>
          <a:p>
            <a:endParaRPr lang="zh-CN" altLang="en-US" sz="4000" dirty="0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5ECA844-F8FB-4FD4-BA3E-9DFC5D6F79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9201" y="2220152"/>
            <a:ext cx="1493756" cy="164207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D68CA69-90CB-4A57-B6E0-3FF63BA97C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2950" y="3233790"/>
            <a:ext cx="5243953" cy="302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87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44BEB4-54F0-4E39-BDF2-5FFDF13ECB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3" name="图片 2" descr="图片包含 物体, 就坐, 室内&#10;&#10;描述已自动生成">
            <a:extLst>
              <a:ext uri="{FF2B5EF4-FFF2-40B4-BE49-F238E27FC236}">
                <a16:creationId xmlns:a16="http://schemas.microsoft.com/office/drawing/2014/main" id="{E4724E2F-EBAD-4D11-87FE-A48FD857A2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6190" y="3208502"/>
            <a:ext cx="3649498" cy="364949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5AC5C83-D919-4A05-A371-4217D2C8ABA4}"/>
              </a:ext>
            </a:extLst>
          </p:cNvPr>
          <p:cNvSpPr txBox="1"/>
          <p:nvPr/>
        </p:nvSpPr>
        <p:spPr>
          <a:xfrm rot="477384">
            <a:off x="5413651" y="2459503"/>
            <a:ext cx="32866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同伴落水怎么施救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3D87EEC-6B4A-4CE0-9DF2-5973E1A627AC}"/>
              </a:ext>
            </a:extLst>
          </p:cNvPr>
          <p:cNvSpPr txBox="1"/>
          <p:nvPr/>
        </p:nvSpPr>
        <p:spPr>
          <a:xfrm rot="740307">
            <a:off x="3746602" y="2294214"/>
            <a:ext cx="17766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800" b="1">
                <a:solidFill>
                  <a:schemeClr val="bg1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03</a:t>
            </a:r>
            <a:endParaRPr lang="zh-CN" altLang="en-US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654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E980457-53E2-4A72-A0E9-C8165AD73F8C}"/>
              </a:ext>
            </a:extLst>
          </p:cNvPr>
          <p:cNvSpPr/>
          <p:nvPr/>
        </p:nvSpPr>
        <p:spPr>
          <a:xfrm>
            <a:off x="274320" y="236220"/>
            <a:ext cx="11643360" cy="6385560"/>
          </a:xfrm>
          <a:prstGeom prst="rect">
            <a:avLst/>
          </a:prstGeom>
          <a:solidFill>
            <a:srgbClr val="ADD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CAE7595-6C85-49DF-B85F-C2F622A815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6253" y="2174717"/>
            <a:ext cx="6109883" cy="431479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DB214AC-A9D6-491C-BE41-A8C3C2A666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812433" y="709389"/>
            <a:ext cx="3325401" cy="271961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266C852-354D-4257-BCD3-ED280BF6A3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975" y="814912"/>
            <a:ext cx="3325401" cy="2719611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7C19796C-A60D-4DB4-847E-2D5D3051B526}"/>
              </a:ext>
            </a:extLst>
          </p:cNvPr>
          <p:cNvSpPr/>
          <p:nvPr/>
        </p:nvSpPr>
        <p:spPr>
          <a:xfrm>
            <a:off x="8536570" y="944250"/>
            <a:ext cx="2090337" cy="1653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>
                <a:cs typeface="+mn-ea"/>
                <a:sym typeface="+mn-lt"/>
              </a:rPr>
              <a:t>1.</a:t>
            </a:r>
            <a:r>
              <a:rPr lang="zh-CN" altLang="en-US" sz="3600" dirty="0">
                <a:cs typeface="+mn-ea"/>
                <a:sym typeface="+mn-lt"/>
              </a:rPr>
              <a:t>不能手拉手施救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99268B3-0BE4-432A-A54A-43660C73A1CC}"/>
              </a:ext>
            </a:extLst>
          </p:cNvPr>
          <p:cNvSpPr/>
          <p:nvPr/>
        </p:nvSpPr>
        <p:spPr>
          <a:xfrm>
            <a:off x="1411106" y="1336484"/>
            <a:ext cx="21851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如果你看到小伙伴落水了，首先你会怎么做呢？</a:t>
            </a:r>
          </a:p>
        </p:txBody>
      </p:sp>
    </p:spTree>
    <p:extLst>
      <p:ext uri="{BB962C8B-B14F-4D97-AF65-F5344CB8AC3E}">
        <p14:creationId xmlns:p14="http://schemas.microsoft.com/office/powerpoint/2010/main" val="199178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E980457-53E2-4A72-A0E9-C8165AD73F8C}"/>
              </a:ext>
            </a:extLst>
          </p:cNvPr>
          <p:cNvSpPr/>
          <p:nvPr/>
        </p:nvSpPr>
        <p:spPr>
          <a:xfrm>
            <a:off x="274320" y="236220"/>
            <a:ext cx="11643360" cy="6385560"/>
          </a:xfrm>
          <a:prstGeom prst="rect">
            <a:avLst/>
          </a:prstGeom>
          <a:solidFill>
            <a:srgbClr val="ADD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C3FC607-C0BD-4F3F-9358-BDB581F763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572" y="2520513"/>
            <a:ext cx="4881134" cy="410126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6DD6D82-D955-478D-AFC9-8B9ED8AE30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414053" y="859860"/>
            <a:ext cx="3325401" cy="271961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D5BC272C-8485-4E16-BD39-62504566A440}"/>
              </a:ext>
            </a:extLst>
          </p:cNvPr>
          <p:cNvSpPr/>
          <p:nvPr/>
        </p:nvSpPr>
        <p:spPr>
          <a:xfrm>
            <a:off x="4138190" y="1094721"/>
            <a:ext cx="2090337" cy="2484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>
                <a:cs typeface="+mn-ea"/>
                <a:sym typeface="+mn-lt"/>
              </a:rPr>
              <a:t>2 </a:t>
            </a:r>
            <a:r>
              <a:rPr lang="zh-CN" altLang="en-US" sz="3600" dirty="0">
                <a:cs typeface="+mn-ea"/>
                <a:sym typeface="+mn-lt"/>
              </a:rPr>
              <a:t>不能入水施救</a:t>
            </a:r>
          </a:p>
          <a:p>
            <a:pPr>
              <a:lnSpc>
                <a:spcPct val="150000"/>
              </a:lnSpc>
            </a:pPr>
            <a:endParaRPr lang="zh-CN" altLang="en-US" sz="3600" dirty="0">
              <a:cs typeface="+mn-ea"/>
              <a:sym typeface="+mn-lt"/>
            </a:endParaRPr>
          </a:p>
        </p:txBody>
      </p:sp>
      <p:pic>
        <p:nvPicPr>
          <p:cNvPr id="6" name="Picture 4" descr="C:\Documents and Settings\Administrator\桌面\图片11.jpg">
            <a:extLst>
              <a:ext uri="{FF2B5EF4-FFF2-40B4-BE49-F238E27FC236}">
                <a16:creationId xmlns:a16="http://schemas.microsoft.com/office/drawing/2014/main" id="{84DC903E-0A9A-49BE-8FE7-326F97ABD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9053">
            <a:off x="6123469" y="2370409"/>
            <a:ext cx="5102225" cy="35544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965FA18-E018-4AD8-94C1-48FC48C9809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45938">
            <a:off x="5002274" y="1494780"/>
            <a:ext cx="2318126" cy="231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61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E980457-53E2-4A72-A0E9-C8165AD73F8C}"/>
              </a:ext>
            </a:extLst>
          </p:cNvPr>
          <p:cNvSpPr/>
          <p:nvPr/>
        </p:nvSpPr>
        <p:spPr>
          <a:xfrm>
            <a:off x="274320" y="236220"/>
            <a:ext cx="11643360" cy="6385560"/>
          </a:xfrm>
          <a:prstGeom prst="rect">
            <a:avLst/>
          </a:prstGeom>
          <a:solidFill>
            <a:srgbClr val="ADD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1B480F1-0772-49FB-A21D-BE89C44318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425" t="13329" r="8306" b="4867"/>
          <a:stretch/>
        </p:blipFill>
        <p:spPr>
          <a:xfrm>
            <a:off x="7257327" y="1374302"/>
            <a:ext cx="4012427" cy="482156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E1FD64A-2E1A-42C9-920F-A10F7C9C4E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239" y="942233"/>
            <a:ext cx="5903088" cy="482771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DE3E60C-0973-4C24-8F0A-AA48B153B1D3}"/>
              </a:ext>
            </a:extLst>
          </p:cNvPr>
          <p:cNvSpPr/>
          <p:nvPr/>
        </p:nvSpPr>
        <p:spPr>
          <a:xfrm>
            <a:off x="2528903" y="1764425"/>
            <a:ext cx="36971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cs typeface="+mn-ea"/>
                <a:sym typeface="+mn-lt"/>
              </a:rPr>
              <a:t>小学生没有足够的能力入水救溺水者，千万不能下水救人，以免发生更多的悲剧。</a:t>
            </a:r>
          </a:p>
        </p:txBody>
      </p:sp>
    </p:spTree>
    <p:extLst>
      <p:ext uri="{BB962C8B-B14F-4D97-AF65-F5344CB8AC3E}">
        <p14:creationId xmlns:p14="http://schemas.microsoft.com/office/powerpoint/2010/main" val="57597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E980457-53E2-4A72-A0E9-C8165AD73F8C}"/>
              </a:ext>
            </a:extLst>
          </p:cNvPr>
          <p:cNvSpPr/>
          <p:nvPr/>
        </p:nvSpPr>
        <p:spPr>
          <a:xfrm>
            <a:off x="274320" y="236220"/>
            <a:ext cx="11643360" cy="6385560"/>
          </a:xfrm>
          <a:prstGeom prst="rect">
            <a:avLst/>
          </a:prstGeom>
          <a:solidFill>
            <a:srgbClr val="ADD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5BAC7F2-EEFE-44A5-A0DF-554C29D9B1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677" y="1215100"/>
            <a:ext cx="5297135" cy="486763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03BD9F6-218A-4E0C-83A9-FBC6467513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4525" y="775263"/>
            <a:ext cx="5777902" cy="524291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01678C0-5959-4CF5-B3A2-2A65BEBB07E2}"/>
              </a:ext>
            </a:extLst>
          </p:cNvPr>
          <p:cNvSpPr/>
          <p:nvPr/>
        </p:nvSpPr>
        <p:spPr>
          <a:xfrm>
            <a:off x="6907791" y="2930648"/>
            <a:ext cx="35183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dirty="0">
                <a:cs typeface="+mn-ea"/>
                <a:sym typeface="+mn-lt"/>
              </a:rPr>
              <a:t>救援</a:t>
            </a:r>
            <a:r>
              <a:rPr lang="zh-CN" altLang="en-US" sz="2400" dirty="0" smtClean="0">
                <a:cs typeface="+mn-ea"/>
                <a:sym typeface="+mn-lt"/>
              </a:rPr>
              <a:t>的优品要务</a:t>
            </a:r>
            <a:r>
              <a:rPr lang="zh-CN" altLang="en-US" sz="2400" dirty="0">
                <a:cs typeface="+mn-ea"/>
                <a:sym typeface="+mn-lt"/>
              </a:rPr>
              <a:t>是保证自身安全，不然就是添乱，甚至可能引发更大的悲剧！</a:t>
            </a:r>
          </a:p>
        </p:txBody>
      </p:sp>
    </p:spTree>
    <p:extLst>
      <p:ext uri="{BB962C8B-B14F-4D97-AF65-F5344CB8AC3E}">
        <p14:creationId xmlns:p14="http://schemas.microsoft.com/office/powerpoint/2010/main" val="12767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E980457-53E2-4A72-A0E9-C8165AD73F8C}"/>
              </a:ext>
            </a:extLst>
          </p:cNvPr>
          <p:cNvSpPr/>
          <p:nvPr/>
        </p:nvSpPr>
        <p:spPr>
          <a:xfrm>
            <a:off x="274320" y="236220"/>
            <a:ext cx="11643360" cy="6385560"/>
          </a:xfrm>
          <a:prstGeom prst="rect">
            <a:avLst/>
          </a:prstGeom>
          <a:solidFill>
            <a:srgbClr val="ADD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584219C-CACA-4601-9F4A-37530CDFE8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2274093"/>
            <a:ext cx="6826485" cy="4820856"/>
          </a:xfrm>
          <a:prstGeom prst="rect">
            <a:avLst/>
          </a:prstGeom>
        </p:spPr>
      </p:pic>
      <p:pic>
        <p:nvPicPr>
          <p:cNvPr id="5" name="Picture 4" descr="C:\Documents and Settings\Administrator\桌面\图片11.jpg">
            <a:extLst>
              <a:ext uri="{FF2B5EF4-FFF2-40B4-BE49-F238E27FC236}">
                <a16:creationId xmlns:a16="http://schemas.microsoft.com/office/drawing/2014/main" id="{BD6543EF-568E-418C-8FD0-496AB04C1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9053">
            <a:off x="5656407" y="1250180"/>
            <a:ext cx="5476732" cy="398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4958D9F-60A2-4DC0-A96D-1377B9097E9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45938">
            <a:off x="8537768" y="3107355"/>
            <a:ext cx="2318126" cy="231812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1D6D9C8-2611-43A3-911A-3DFD50862F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171288" y="914287"/>
            <a:ext cx="3325401" cy="271961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0D050A0A-9870-464C-B587-EBCC5538CE1D}"/>
              </a:ext>
            </a:extLst>
          </p:cNvPr>
          <p:cNvSpPr/>
          <p:nvPr/>
        </p:nvSpPr>
        <p:spPr>
          <a:xfrm>
            <a:off x="1895425" y="1149148"/>
            <a:ext cx="2090337" cy="2484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>
                <a:cs typeface="+mn-ea"/>
                <a:sym typeface="+mn-lt"/>
              </a:rPr>
              <a:t>不能贸然行动！！！</a:t>
            </a:r>
          </a:p>
          <a:p>
            <a:pPr>
              <a:lnSpc>
                <a:spcPct val="150000"/>
              </a:lnSpc>
            </a:pPr>
            <a:endParaRPr lang="zh-CN" altLang="en-US" sz="36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545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48AC66A-AFAC-4094-9EEA-CB24FBCB49AC}"/>
              </a:ext>
            </a:extLst>
          </p:cNvPr>
          <p:cNvSpPr/>
          <p:nvPr/>
        </p:nvSpPr>
        <p:spPr>
          <a:xfrm>
            <a:off x="309254" y="236220"/>
            <a:ext cx="11643360" cy="6385560"/>
          </a:xfrm>
          <a:prstGeom prst="rect">
            <a:avLst/>
          </a:prstGeom>
          <a:solidFill>
            <a:srgbClr val="ADD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片 3" descr="图片包含 人员, 天空, 妇女&#10;&#10;描述已自动生成">
            <a:extLst>
              <a:ext uri="{FF2B5EF4-FFF2-40B4-BE49-F238E27FC236}">
                <a16:creationId xmlns:a16="http://schemas.microsoft.com/office/drawing/2014/main" id="{A8E81D4B-5E31-4270-B04D-849573069A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448" y="1098144"/>
            <a:ext cx="5419567" cy="5419567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9AA6395E-B080-4848-BA9C-36F4422F7F8C}"/>
              </a:ext>
            </a:extLst>
          </p:cNvPr>
          <p:cNvGrpSpPr/>
          <p:nvPr/>
        </p:nvGrpSpPr>
        <p:grpSpPr>
          <a:xfrm>
            <a:off x="6354193" y="1408662"/>
            <a:ext cx="1071518" cy="836389"/>
            <a:chOff x="6313130" y="1385157"/>
            <a:chExt cx="1354277" cy="1057101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52DE0A9A-7821-4BC5-8292-2077123A4986}"/>
                </a:ext>
              </a:extLst>
            </p:cNvPr>
            <p:cNvGrpSpPr/>
            <p:nvPr/>
          </p:nvGrpSpPr>
          <p:grpSpPr>
            <a:xfrm>
              <a:off x="6313130" y="1386856"/>
              <a:ext cx="1354277" cy="1055402"/>
              <a:chOff x="5395169" y="1264936"/>
              <a:chExt cx="1722108" cy="1342056"/>
            </a:xfrm>
          </p:grpSpPr>
          <p:sp>
            <p:nvSpPr>
              <p:cNvPr id="10" name="Freeform 343">
                <a:extLst>
                  <a:ext uri="{FF2B5EF4-FFF2-40B4-BE49-F238E27FC236}">
                    <a16:creationId xmlns:a16="http://schemas.microsoft.com/office/drawing/2014/main" id="{8C57381C-40B3-451D-AB2F-055282E4BF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1313" y="1305964"/>
                <a:ext cx="1665964" cy="1264319"/>
              </a:xfrm>
              <a:custGeom>
                <a:avLst/>
                <a:gdLst/>
                <a:ahLst/>
                <a:cxnLst>
                  <a:cxn ang="0">
                    <a:pos x="331" y="33"/>
                  </a:cxn>
                  <a:cxn ang="0">
                    <a:pos x="362" y="486"/>
                  </a:cxn>
                  <a:cxn ang="0">
                    <a:pos x="331" y="33"/>
                  </a:cxn>
                </a:cxnLst>
                <a:rect l="0" t="0" r="r" b="b"/>
                <a:pathLst>
                  <a:path w="653" h="496">
                    <a:moveTo>
                      <a:pt x="331" y="33"/>
                    </a:moveTo>
                    <a:cubicBezTo>
                      <a:pt x="0" y="45"/>
                      <a:pt x="70" y="496"/>
                      <a:pt x="362" y="486"/>
                    </a:cubicBezTo>
                    <a:cubicBezTo>
                      <a:pt x="653" y="475"/>
                      <a:pt x="629" y="0"/>
                      <a:pt x="331" y="33"/>
                    </a:cubicBez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 dirty="0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11" name="Freeform 344">
                <a:extLst>
                  <a:ext uri="{FF2B5EF4-FFF2-40B4-BE49-F238E27FC236}">
                    <a16:creationId xmlns:a16="http://schemas.microsoft.com/office/drawing/2014/main" id="{E58EDEDC-71DB-4AE0-AB35-2D41670107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6686" y="1362108"/>
                <a:ext cx="1256761" cy="1244884"/>
              </a:xfrm>
              <a:custGeom>
                <a:avLst/>
                <a:gdLst/>
                <a:ahLst/>
                <a:cxnLst>
                  <a:cxn ang="0">
                    <a:pos x="239" y="6"/>
                  </a:cxn>
                  <a:cxn ang="0">
                    <a:pos x="19" y="171"/>
                  </a:cxn>
                  <a:cxn ang="0">
                    <a:pos x="111" y="419"/>
                  </a:cxn>
                  <a:cxn ang="0">
                    <a:pos x="395" y="426"/>
                  </a:cxn>
                  <a:cxn ang="0">
                    <a:pos x="475" y="179"/>
                  </a:cxn>
                  <a:cxn ang="0">
                    <a:pos x="398" y="48"/>
                  </a:cxn>
                  <a:cxn ang="0">
                    <a:pos x="239" y="6"/>
                  </a:cxn>
                  <a:cxn ang="0">
                    <a:pos x="239" y="16"/>
                  </a:cxn>
                  <a:cxn ang="0">
                    <a:pos x="456" y="150"/>
                  </a:cxn>
                  <a:cxn ang="0">
                    <a:pos x="414" y="395"/>
                  </a:cxn>
                  <a:cxn ang="0">
                    <a:pos x="144" y="430"/>
                  </a:cxn>
                  <a:cxn ang="0">
                    <a:pos x="25" y="207"/>
                  </a:cxn>
                  <a:cxn ang="0">
                    <a:pos x="79" y="78"/>
                  </a:cxn>
                  <a:cxn ang="0">
                    <a:pos x="239" y="16"/>
                  </a:cxn>
                  <a:cxn ang="0">
                    <a:pos x="239" y="6"/>
                  </a:cxn>
                </a:cxnLst>
                <a:rect l="0" t="0" r="r" b="b"/>
                <a:pathLst>
                  <a:path w="493" h="488">
                    <a:moveTo>
                      <a:pt x="239" y="6"/>
                    </a:moveTo>
                    <a:cubicBezTo>
                      <a:pt x="136" y="10"/>
                      <a:pt x="42" y="65"/>
                      <a:pt x="19" y="171"/>
                    </a:cubicBezTo>
                    <a:cubicBezTo>
                      <a:pt x="0" y="262"/>
                      <a:pt x="38" y="362"/>
                      <a:pt x="111" y="419"/>
                    </a:cubicBezTo>
                    <a:cubicBezTo>
                      <a:pt x="190" y="481"/>
                      <a:pt x="314" y="488"/>
                      <a:pt x="395" y="426"/>
                    </a:cubicBezTo>
                    <a:cubicBezTo>
                      <a:pt x="469" y="369"/>
                      <a:pt x="493" y="267"/>
                      <a:pt x="475" y="179"/>
                    </a:cubicBezTo>
                    <a:cubicBezTo>
                      <a:pt x="464" y="128"/>
                      <a:pt x="438" y="80"/>
                      <a:pt x="398" y="48"/>
                    </a:cubicBezTo>
                    <a:cubicBezTo>
                      <a:pt x="353" y="12"/>
                      <a:pt x="296" y="0"/>
                      <a:pt x="239" y="6"/>
                    </a:cubicBezTo>
                    <a:cubicBezTo>
                      <a:pt x="233" y="6"/>
                      <a:pt x="233" y="16"/>
                      <a:pt x="239" y="16"/>
                    </a:cubicBezTo>
                    <a:cubicBezTo>
                      <a:pt x="337" y="5"/>
                      <a:pt x="423" y="56"/>
                      <a:pt x="456" y="150"/>
                    </a:cubicBezTo>
                    <a:cubicBezTo>
                      <a:pt x="484" y="230"/>
                      <a:pt x="473" y="330"/>
                      <a:pt x="414" y="395"/>
                    </a:cubicBezTo>
                    <a:cubicBezTo>
                      <a:pt x="348" y="469"/>
                      <a:pt x="229" y="477"/>
                      <a:pt x="144" y="430"/>
                    </a:cubicBezTo>
                    <a:cubicBezTo>
                      <a:pt x="66" y="386"/>
                      <a:pt x="20" y="296"/>
                      <a:pt x="25" y="207"/>
                    </a:cubicBezTo>
                    <a:cubicBezTo>
                      <a:pt x="27" y="159"/>
                      <a:pt x="45" y="113"/>
                      <a:pt x="79" y="78"/>
                    </a:cubicBezTo>
                    <a:cubicBezTo>
                      <a:pt x="121" y="35"/>
                      <a:pt x="180" y="18"/>
                      <a:pt x="239" y="16"/>
                    </a:cubicBezTo>
                    <a:cubicBezTo>
                      <a:pt x="246" y="15"/>
                      <a:pt x="246" y="5"/>
                      <a:pt x="23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 dirty="0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12" name="Freeform 345">
                <a:extLst>
                  <a:ext uri="{FF2B5EF4-FFF2-40B4-BE49-F238E27FC236}">
                    <a16:creationId xmlns:a16="http://schemas.microsoft.com/office/drawing/2014/main" id="{48512CF0-B7E0-4333-AB4E-5747AA10E0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5169" y="1264936"/>
                <a:ext cx="1663805" cy="1267557"/>
              </a:xfrm>
              <a:custGeom>
                <a:avLst/>
                <a:gdLst/>
                <a:ahLst/>
                <a:cxnLst>
                  <a:cxn ang="0">
                    <a:pos x="330" y="33"/>
                  </a:cxn>
                  <a:cxn ang="0">
                    <a:pos x="361" y="486"/>
                  </a:cxn>
                  <a:cxn ang="0">
                    <a:pos x="330" y="33"/>
                  </a:cxn>
                </a:cxnLst>
                <a:rect l="0" t="0" r="r" b="b"/>
                <a:pathLst>
                  <a:path w="652" h="497">
                    <a:moveTo>
                      <a:pt x="330" y="33"/>
                    </a:moveTo>
                    <a:cubicBezTo>
                      <a:pt x="0" y="46"/>
                      <a:pt x="69" y="497"/>
                      <a:pt x="361" y="486"/>
                    </a:cubicBezTo>
                    <a:cubicBezTo>
                      <a:pt x="652" y="476"/>
                      <a:pt x="628" y="0"/>
                      <a:pt x="330" y="33"/>
                    </a:cubicBezTo>
                  </a:path>
                </a:pathLst>
              </a:custGeom>
              <a:solidFill>
                <a:srgbClr val="04545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 dirty="0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13" name="Freeform 346">
                <a:extLst>
                  <a:ext uri="{FF2B5EF4-FFF2-40B4-BE49-F238E27FC236}">
                    <a16:creationId xmlns:a16="http://schemas.microsoft.com/office/drawing/2014/main" id="{FA92516B-9CA2-46E0-9823-876E03E055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0542" y="1323239"/>
                <a:ext cx="1256761" cy="1244884"/>
              </a:xfrm>
              <a:custGeom>
                <a:avLst/>
                <a:gdLst/>
                <a:ahLst/>
                <a:cxnLst>
                  <a:cxn ang="0">
                    <a:pos x="238" y="5"/>
                  </a:cxn>
                  <a:cxn ang="0">
                    <a:pos x="19" y="171"/>
                  </a:cxn>
                  <a:cxn ang="0">
                    <a:pos x="110" y="419"/>
                  </a:cxn>
                  <a:cxn ang="0">
                    <a:pos x="394" y="426"/>
                  </a:cxn>
                  <a:cxn ang="0">
                    <a:pos x="474" y="178"/>
                  </a:cxn>
                  <a:cxn ang="0">
                    <a:pos x="397" y="48"/>
                  </a:cxn>
                  <a:cxn ang="0">
                    <a:pos x="238" y="5"/>
                  </a:cxn>
                  <a:cxn ang="0">
                    <a:pos x="238" y="15"/>
                  </a:cxn>
                  <a:cxn ang="0">
                    <a:pos x="455" y="150"/>
                  </a:cxn>
                  <a:cxn ang="0">
                    <a:pos x="414" y="394"/>
                  </a:cxn>
                  <a:cxn ang="0">
                    <a:pos x="143" y="429"/>
                  </a:cxn>
                  <a:cxn ang="0">
                    <a:pos x="24" y="207"/>
                  </a:cxn>
                  <a:cxn ang="0">
                    <a:pos x="78" y="78"/>
                  </a:cxn>
                  <a:cxn ang="0">
                    <a:pos x="238" y="15"/>
                  </a:cxn>
                  <a:cxn ang="0">
                    <a:pos x="238" y="5"/>
                  </a:cxn>
                </a:cxnLst>
                <a:rect l="0" t="0" r="r" b="b"/>
                <a:pathLst>
                  <a:path w="493" h="488">
                    <a:moveTo>
                      <a:pt x="238" y="5"/>
                    </a:moveTo>
                    <a:cubicBezTo>
                      <a:pt x="136" y="10"/>
                      <a:pt x="41" y="65"/>
                      <a:pt x="19" y="171"/>
                    </a:cubicBezTo>
                    <a:cubicBezTo>
                      <a:pt x="0" y="262"/>
                      <a:pt x="37" y="362"/>
                      <a:pt x="110" y="419"/>
                    </a:cubicBezTo>
                    <a:cubicBezTo>
                      <a:pt x="189" y="481"/>
                      <a:pt x="313" y="488"/>
                      <a:pt x="394" y="426"/>
                    </a:cubicBezTo>
                    <a:cubicBezTo>
                      <a:pt x="468" y="369"/>
                      <a:pt x="493" y="267"/>
                      <a:pt x="474" y="178"/>
                    </a:cubicBezTo>
                    <a:cubicBezTo>
                      <a:pt x="463" y="128"/>
                      <a:pt x="437" y="80"/>
                      <a:pt x="397" y="48"/>
                    </a:cubicBezTo>
                    <a:cubicBezTo>
                      <a:pt x="352" y="11"/>
                      <a:pt x="295" y="0"/>
                      <a:pt x="238" y="5"/>
                    </a:cubicBezTo>
                    <a:cubicBezTo>
                      <a:pt x="232" y="6"/>
                      <a:pt x="232" y="16"/>
                      <a:pt x="238" y="15"/>
                    </a:cubicBezTo>
                    <a:cubicBezTo>
                      <a:pt x="336" y="5"/>
                      <a:pt x="422" y="56"/>
                      <a:pt x="455" y="150"/>
                    </a:cubicBezTo>
                    <a:cubicBezTo>
                      <a:pt x="484" y="230"/>
                      <a:pt x="472" y="330"/>
                      <a:pt x="414" y="394"/>
                    </a:cubicBezTo>
                    <a:cubicBezTo>
                      <a:pt x="347" y="468"/>
                      <a:pt x="228" y="477"/>
                      <a:pt x="143" y="429"/>
                    </a:cubicBezTo>
                    <a:cubicBezTo>
                      <a:pt x="66" y="385"/>
                      <a:pt x="20" y="296"/>
                      <a:pt x="24" y="207"/>
                    </a:cubicBezTo>
                    <a:cubicBezTo>
                      <a:pt x="26" y="159"/>
                      <a:pt x="44" y="113"/>
                      <a:pt x="78" y="78"/>
                    </a:cubicBezTo>
                    <a:cubicBezTo>
                      <a:pt x="120" y="35"/>
                      <a:pt x="180" y="18"/>
                      <a:pt x="238" y="15"/>
                    </a:cubicBezTo>
                    <a:cubicBezTo>
                      <a:pt x="245" y="15"/>
                      <a:pt x="245" y="5"/>
                      <a:pt x="238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 dirty="0">
                  <a:latin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4950E5AB-5784-418F-8C3C-BA5F1B308F1B}"/>
                </a:ext>
              </a:extLst>
            </p:cNvPr>
            <p:cNvSpPr txBox="1"/>
            <p:nvPr/>
          </p:nvSpPr>
          <p:spPr>
            <a:xfrm>
              <a:off x="6545612" y="1385157"/>
              <a:ext cx="940942" cy="816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01</a:t>
              </a:r>
              <a:endParaRPr lang="zh-CN" altLang="en-US" sz="3600" dirty="0">
                <a:solidFill>
                  <a:schemeClr val="bg1"/>
                </a:solidFill>
                <a:latin typeface="+mn-ea"/>
                <a:cs typeface="+mn-ea"/>
                <a:sym typeface="+mn-lt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811704C1-1BB9-4F39-9970-858EB7F5D21C}"/>
              </a:ext>
            </a:extLst>
          </p:cNvPr>
          <p:cNvSpPr txBox="1"/>
          <p:nvPr/>
        </p:nvSpPr>
        <p:spPr>
          <a:xfrm>
            <a:off x="7500952" y="1490810"/>
            <a:ext cx="4410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远离野外危险水域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5A0B5B79-8052-4A5F-9671-71001B6742B1}"/>
              </a:ext>
            </a:extLst>
          </p:cNvPr>
          <p:cNvGrpSpPr/>
          <p:nvPr/>
        </p:nvGrpSpPr>
        <p:grpSpPr>
          <a:xfrm>
            <a:off x="6324600" y="2539833"/>
            <a:ext cx="1071518" cy="836389"/>
            <a:chOff x="6313130" y="1385157"/>
            <a:chExt cx="1354277" cy="1057101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2FC653EA-2E6A-4C6A-B9FC-2A4174DCDF5B}"/>
                </a:ext>
              </a:extLst>
            </p:cNvPr>
            <p:cNvGrpSpPr/>
            <p:nvPr/>
          </p:nvGrpSpPr>
          <p:grpSpPr>
            <a:xfrm>
              <a:off x="6313130" y="1386856"/>
              <a:ext cx="1354277" cy="1055402"/>
              <a:chOff x="5395169" y="1264936"/>
              <a:chExt cx="1722108" cy="1342056"/>
            </a:xfrm>
          </p:grpSpPr>
          <p:sp>
            <p:nvSpPr>
              <p:cNvPr id="20" name="Freeform 343">
                <a:extLst>
                  <a:ext uri="{FF2B5EF4-FFF2-40B4-BE49-F238E27FC236}">
                    <a16:creationId xmlns:a16="http://schemas.microsoft.com/office/drawing/2014/main" id="{7F743E13-A84F-4033-8296-103F92705C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1313" y="1305964"/>
                <a:ext cx="1665964" cy="1264319"/>
              </a:xfrm>
              <a:custGeom>
                <a:avLst/>
                <a:gdLst/>
                <a:ahLst/>
                <a:cxnLst>
                  <a:cxn ang="0">
                    <a:pos x="331" y="33"/>
                  </a:cxn>
                  <a:cxn ang="0">
                    <a:pos x="362" y="486"/>
                  </a:cxn>
                  <a:cxn ang="0">
                    <a:pos x="331" y="33"/>
                  </a:cxn>
                </a:cxnLst>
                <a:rect l="0" t="0" r="r" b="b"/>
                <a:pathLst>
                  <a:path w="653" h="496">
                    <a:moveTo>
                      <a:pt x="331" y="33"/>
                    </a:moveTo>
                    <a:cubicBezTo>
                      <a:pt x="0" y="45"/>
                      <a:pt x="70" y="496"/>
                      <a:pt x="362" y="486"/>
                    </a:cubicBezTo>
                    <a:cubicBezTo>
                      <a:pt x="653" y="475"/>
                      <a:pt x="629" y="0"/>
                      <a:pt x="331" y="33"/>
                    </a:cubicBez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 dirty="0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21" name="Freeform 344">
                <a:extLst>
                  <a:ext uri="{FF2B5EF4-FFF2-40B4-BE49-F238E27FC236}">
                    <a16:creationId xmlns:a16="http://schemas.microsoft.com/office/drawing/2014/main" id="{5E49793E-88D1-463C-B2E0-5919434893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6686" y="1362108"/>
                <a:ext cx="1256761" cy="1244884"/>
              </a:xfrm>
              <a:custGeom>
                <a:avLst/>
                <a:gdLst/>
                <a:ahLst/>
                <a:cxnLst>
                  <a:cxn ang="0">
                    <a:pos x="239" y="6"/>
                  </a:cxn>
                  <a:cxn ang="0">
                    <a:pos x="19" y="171"/>
                  </a:cxn>
                  <a:cxn ang="0">
                    <a:pos x="111" y="419"/>
                  </a:cxn>
                  <a:cxn ang="0">
                    <a:pos x="395" y="426"/>
                  </a:cxn>
                  <a:cxn ang="0">
                    <a:pos x="475" y="179"/>
                  </a:cxn>
                  <a:cxn ang="0">
                    <a:pos x="398" y="48"/>
                  </a:cxn>
                  <a:cxn ang="0">
                    <a:pos x="239" y="6"/>
                  </a:cxn>
                  <a:cxn ang="0">
                    <a:pos x="239" y="16"/>
                  </a:cxn>
                  <a:cxn ang="0">
                    <a:pos x="456" y="150"/>
                  </a:cxn>
                  <a:cxn ang="0">
                    <a:pos x="414" y="395"/>
                  </a:cxn>
                  <a:cxn ang="0">
                    <a:pos x="144" y="430"/>
                  </a:cxn>
                  <a:cxn ang="0">
                    <a:pos x="25" y="207"/>
                  </a:cxn>
                  <a:cxn ang="0">
                    <a:pos x="79" y="78"/>
                  </a:cxn>
                  <a:cxn ang="0">
                    <a:pos x="239" y="16"/>
                  </a:cxn>
                  <a:cxn ang="0">
                    <a:pos x="239" y="6"/>
                  </a:cxn>
                </a:cxnLst>
                <a:rect l="0" t="0" r="r" b="b"/>
                <a:pathLst>
                  <a:path w="493" h="488">
                    <a:moveTo>
                      <a:pt x="239" y="6"/>
                    </a:moveTo>
                    <a:cubicBezTo>
                      <a:pt x="136" y="10"/>
                      <a:pt x="42" y="65"/>
                      <a:pt x="19" y="171"/>
                    </a:cubicBezTo>
                    <a:cubicBezTo>
                      <a:pt x="0" y="262"/>
                      <a:pt x="38" y="362"/>
                      <a:pt x="111" y="419"/>
                    </a:cubicBezTo>
                    <a:cubicBezTo>
                      <a:pt x="190" y="481"/>
                      <a:pt x="314" y="488"/>
                      <a:pt x="395" y="426"/>
                    </a:cubicBezTo>
                    <a:cubicBezTo>
                      <a:pt x="469" y="369"/>
                      <a:pt x="493" y="267"/>
                      <a:pt x="475" y="179"/>
                    </a:cubicBezTo>
                    <a:cubicBezTo>
                      <a:pt x="464" y="128"/>
                      <a:pt x="438" y="80"/>
                      <a:pt x="398" y="48"/>
                    </a:cubicBezTo>
                    <a:cubicBezTo>
                      <a:pt x="353" y="12"/>
                      <a:pt x="296" y="0"/>
                      <a:pt x="239" y="6"/>
                    </a:cubicBezTo>
                    <a:cubicBezTo>
                      <a:pt x="233" y="6"/>
                      <a:pt x="233" y="16"/>
                      <a:pt x="239" y="16"/>
                    </a:cubicBezTo>
                    <a:cubicBezTo>
                      <a:pt x="337" y="5"/>
                      <a:pt x="423" y="56"/>
                      <a:pt x="456" y="150"/>
                    </a:cubicBezTo>
                    <a:cubicBezTo>
                      <a:pt x="484" y="230"/>
                      <a:pt x="473" y="330"/>
                      <a:pt x="414" y="395"/>
                    </a:cubicBezTo>
                    <a:cubicBezTo>
                      <a:pt x="348" y="469"/>
                      <a:pt x="229" y="477"/>
                      <a:pt x="144" y="430"/>
                    </a:cubicBezTo>
                    <a:cubicBezTo>
                      <a:pt x="66" y="386"/>
                      <a:pt x="20" y="296"/>
                      <a:pt x="25" y="207"/>
                    </a:cubicBezTo>
                    <a:cubicBezTo>
                      <a:pt x="27" y="159"/>
                      <a:pt x="45" y="113"/>
                      <a:pt x="79" y="78"/>
                    </a:cubicBezTo>
                    <a:cubicBezTo>
                      <a:pt x="121" y="35"/>
                      <a:pt x="180" y="18"/>
                      <a:pt x="239" y="16"/>
                    </a:cubicBezTo>
                    <a:cubicBezTo>
                      <a:pt x="246" y="15"/>
                      <a:pt x="246" y="5"/>
                      <a:pt x="23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 dirty="0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22" name="Freeform 345">
                <a:extLst>
                  <a:ext uri="{FF2B5EF4-FFF2-40B4-BE49-F238E27FC236}">
                    <a16:creationId xmlns:a16="http://schemas.microsoft.com/office/drawing/2014/main" id="{9010E31B-8A45-4AE0-9B8E-FD6E7F968E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5169" y="1264936"/>
                <a:ext cx="1663805" cy="1267557"/>
              </a:xfrm>
              <a:custGeom>
                <a:avLst/>
                <a:gdLst/>
                <a:ahLst/>
                <a:cxnLst>
                  <a:cxn ang="0">
                    <a:pos x="330" y="33"/>
                  </a:cxn>
                  <a:cxn ang="0">
                    <a:pos x="361" y="486"/>
                  </a:cxn>
                  <a:cxn ang="0">
                    <a:pos x="330" y="33"/>
                  </a:cxn>
                </a:cxnLst>
                <a:rect l="0" t="0" r="r" b="b"/>
                <a:pathLst>
                  <a:path w="652" h="497">
                    <a:moveTo>
                      <a:pt x="330" y="33"/>
                    </a:moveTo>
                    <a:cubicBezTo>
                      <a:pt x="0" y="46"/>
                      <a:pt x="69" y="497"/>
                      <a:pt x="361" y="486"/>
                    </a:cubicBezTo>
                    <a:cubicBezTo>
                      <a:pt x="652" y="476"/>
                      <a:pt x="628" y="0"/>
                      <a:pt x="330" y="33"/>
                    </a:cubicBezTo>
                  </a:path>
                </a:pathLst>
              </a:custGeom>
              <a:solidFill>
                <a:srgbClr val="04545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 dirty="0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23" name="Freeform 346">
                <a:extLst>
                  <a:ext uri="{FF2B5EF4-FFF2-40B4-BE49-F238E27FC236}">
                    <a16:creationId xmlns:a16="http://schemas.microsoft.com/office/drawing/2014/main" id="{EA0A03FF-57D5-4DC4-AAB1-1F47C75565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0542" y="1323239"/>
                <a:ext cx="1256761" cy="1244884"/>
              </a:xfrm>
              <a:custGeom>
                <a:avLst/>
                <a:gdLst/>
                <a:ahLst/>
                <a:cxnLst>
                  <a:cxn ang="0">
                    <a:pos x="238" y="5"/>
                  </a:cxn>
                  <a:cxn ang="0">
                    <a:pos x="19" y="171"/>
                  </a:cxn>
                  <a:cxn ang="0">
                    <a:pos x="110" y="419"/>
                  </a:cxn>
                  <a:cxn ang="0">
                    <a:pos x="394" y="426"/>
                  </a:cxn>
                  <a:cxn ang="0">
                    <a:pos x="474" y="178"/>
                  </a:cxn>
                  <a:cxn ang="0">
                    <a:pos x="397" y="48"/>
                  </a:cxn>
                  <a:cxn ang="0">
                    <a:pos x="238" y="5"/>
                  </a:cxn>
                  <a:cxn ang="0">
                    <a:pos x="238" y="15"/>
                  </a:cxn>
                  <a:cxn ang="0">
                    <a:pos x="455" y="150"/>
                  </a:cxn>
                  <a:cxn ang="0">
                    <a:pos x="414" y="394"/>
                  </a:cxn>
                  <a:cxn ang="0">
                    <a:pos x="143" y="429"/>
                  </a:cxn>
                  <a:cxn ang="0">
                    <a:pos x="24" y="207"/>
                  </a:cxn>
                  <a:cxn ang="0">
                    <a:pos x="78" y="78"/>
                  </a:cxn>
                  <a:cxn ang="0">
                    <a:pos x="238" y="15"/>
                  </a:cxn>
                  <a:cxn ang="0">
                    <a:pos x="238" y="5"/>
                  </a:cxn>
                </a:cxnLst>
                <a:rect l="0" t="0" r="r" b="b"/>
                <a:pathLst>
                  <a:path w="493" h="488">
                    <a:moveTo>
                      <a:pt x="238" y="5"/>
                    </a:moveTo>
                    <a:cubicBezTo>
                      <a:pt x="136" y="10"/>
                      <a:pt x="41" y="65"/>
                      <a:pt x="19" y="171"/>
                    </a:cubicBezTo>
                    <a:cubicBezTo>
                      <a:pt x="0" y="262"/>
                      <a:pt x="37" y="362"/>
                      <a:pt x="110" y="419"/>
                    </a:cubicBezTo>
                    <a:cubicBezTo>
                      <a:pt x="189" y="481"/>
                      <a:pt x="313" y="488"/>
                      <a:pt x="394" y="426"/>
                    </a:cubicBezTo>
                    <a:cubicBezTo>
                      <a:pt x="468" y="369"/>
                      <a:pt x="493" y="267"/>
                      <a:pt x="474" y="178"/>
                    </a:cubicBezTo>
                    <a:cubicBezTo>
                      <a:pt x="463" y="128"/>
                      <a:pt x="437" y="80"/>
                      <a:pt x="397" y="48"/>
                    </a:cubicBezTo>
                    <a:cubicBezTo>
                      <a:pt x="352" y="11"/>
                      <a:pt x="295" y="0"/>
                      <a:pt x="238" y="5"/>
                    </a:cubicBezTo>
                    <a:cubicBezTo>
                      <a:pt x="232" y="6"/>
                      <a:pt x="232" y="16"/>
                      <a:pt x="238" y="15"/>
                    </a:cubicBezTo>
                    <a:cubicBezTo>
                      <a:pt x="336" y="5"/>
                      <a:pt x="422" y="56"/>
                      <a:pt x="455" y="150"/>
                    </a:cubicBezTo>
                    <a:cubicBezTo>
                      <a:pt x="484" y="230"/>
                      <a:pt x="472" y="330"/>
                      <a:pt x="414" y="394"/>
                    </a:cubicBezTo>
                    <a:cubicBezTo>
                      <a:pt x="347" y="468"/>
                      <a:pt x="228" y="477"/>
                      <a:pt x="143" y="429"/>
                    </a:cubicBezTo>
                    <a:cubicBezTo>
                      <a:pt x="66" y="385"/>
                      <a:pt x="20" y="296"/>
                      <a:pt x="24" y="207"/>
                    </a:cubicBezTo>
                    <a:cubicBezTo>
                      <a:pt x="26" y="159"/>
                      <a:pt x="44" y="113"/>
                      <a:pt x="78" y="78"/>
                    </a:cubicBezTo>
                    <a:cubicBezTo>
                      <a:pt x="120" y="35"/>
                      <a:pt x="180" y="18"/>
                      <a:pt x="238" y="15"/>
                    </a:cubicBezTo>
                    <a:cubicBezTo>
                      <a:pt x="245" y="15"/>
                      <a:pt x="245" y="5"/>
                      <a:pt x="238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 dirty="0">
                  <a:latin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BCFBCFDB-2C3C-4F4F-98CB-5B9ECAA2900C}"/>
                </a:ext>
              </a:extLst>
            </p:cNvPr>
            <p:cNvSpPr txBox="1"/>
            <p:nvPr/>
          </p:nvSpPr>
          <p:spPr>
            <a:xfrm>
              <a:off x="6545612" y="1385157"/>
              <a:ext cx="940942" cy="816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02</a:t>
              </a:r>
              <a:endParaRPr lang="zh-CN" altLang="en-US" sz="3600" dirty="0">
                <a:solidFill>
                  <a:schemeClr val="bg1"/>
                </a:solidFill>
                <a:latin typeface="+mn-ea"/>
                <a:cs typeface="+mn-ea"/>
                <a:sym typeface="+mn-lt"/>
              </a:endParaRPr>
            </a:p>
          </p:txBody>
        </p: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9EE92769-7359-40A7-8271-2E1B1C992A58}"/>
              </a:ext>
            </a:extLst>
          </p:cNvPr>
          <p:cNvSpPr txBox="1"/>
          <p:nvPr/>
        </p:nvSpPr>
        <p:spPr>
          <a:xfrm>
            <a:off x="7471359" y="2621981"/>
            <a:ext cx="4475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游泳的注意事项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7C9B0080-466E-4659-9B5B-74DBA77DA174}"/>
              </a:ext>
            </a:extLst>
          </p:cNvPr>
          <p:cNvGrpSpPr/>
          <p:nvPr/>
        </p:nvGrpSpPr>
        <p:grpSpPr>
          <a:xfrm>
            <a:off x="6307133" y="3643734"/>
            <a:ext cx="1071518" cy="836389"/>
            <a:chOff x="6313130" y="1385157"/>
            <a:chExt cx="1354277" cy="1057101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CDAB41E9-6E01-486E-BD24-A2AE1405152C}"/>
                </a:ext>
              </a:extLst>
            </p:cNvPr>
            <p:cNvGrpSpPr/>
            <p:nvPr/>
          </p:nvGrpSpPr>
          <p:grpSpPr>
            <a:xfrm>
              <a:off x="6313130" y="1386856"/>
              <a:ext cx="1354277" cy="1055402"/>
              <a:chOff x="5395169" y="1264936"/>
              <a:chExt cx="1722108" cy="1342056"/>
            </a:xfrm>
          </p:grpSpPr>
          <p:sp>
            <p:nvSpPr>
              <p:cNvPr id="28" name="Freeform 343">
                <a:extLst>
                  <a:ext uri="{FF2B5EF4-FFF2-40B4-BE49-F238E27FC236}">
                    <a16:creationId xmlns:a16="http://schemas.microsoft.com/office/drawing/2014/main" id="{12E5B556-FF3B-4749-A7A5-1B29DA5509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1313" y="1305964"/>
                <a:ext cx="1665964" cy="1264319"/>
              </a:xfrm>
              <a:custGeom>
                <a:avLst/>
                <a:gdLst/>
                <a:ahLst/>
                <a:cxnLst>
                  <a:cxn ang="0">
                    <a:pos x="331" y="33"/>
                  </a:cxn>
                  <a:cxn ang="0">
                    <a:pos x="362" y="486"/>
                  </a:cxn>
                  <a:cxn ang="0">
                    <a:pos x="331" y="33"/>
                  </a:cxn>
                </a:cxnLst>
                <a:rect l="0" t="0" r="r" b="b"/>
                <a:pathLst>
                  <a:path w="653" h="496">
                    <a:moveTo>
                      <a:pt x="331" y="33"/>
                    </a:moveTo>
                    <a:cubicBezTo>
                      <a:pt x="0" y="45"/>
                      <a:pt x="70" y="496"/>
                      <a:pt x="362" y="486"/>
                    </a:cubicBezTo>
                    <a:cubicBezTo>
                      <a:pt x="653" y="475"/>
                      <a:pt x="629" y="0"/>
                      <a:pt x="331" y="33"/>
                    </a:cubicBez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 dirty="0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29" name="Freeform 344">
                <a:extLst>
                  <a:ext uri="{FF2B5EF4-FFF2-40B4-BE49-F238E27FC236}">
                    <a16:creationId xmlns:a16="http://schemas.microsoft.com/office/drawing/2014/main" id="{E1500200-8FAE-4B5C-894E-91EE147A74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6686" y="1362108"/>
                <a:ext cx="1256761" cy="1244884"/>
              </a:xfrm>
              <a:custGeom>
                <a:avLst/>
                <a:gdLst/>
                <a:ahLst/>
                <a:cxnLst>
                  <a:cxn ang="0">
                    <a:pos x="239" y="6"/>
                  </a:cxn>
                  <a:cxn ang="0">
                    <a:pos x="19" y="171"/>
                  </a:cxn>
                  <a:cxn ang="0">
                    <a:pos x="111" y="419"/>
                  </a:cxn>
                  <a:cxn ang="0">
                    <a:pos x="395" y="426"/>
                  </a:cxn>
                  <a:cxn ang="0">
                    <a:pos x="475" y="179"/>
                  </a:cxn>
                  <a:cxn ang="0">
                    <a:pos x="398" y="48"/>
                  </a:cxn>
                  <a:cxn ang="0">
                    <a:pos x="239" y="6"/>
                  </a:cxn>
                  <a:cxn ang="0">
                    <a:pos x="239" y="16"/>
                  </a:cxn>
                  <a:cxn ang="0">
                    <a:pos x="456" y="150"/>
                  </a:cxn>
                  <a:cxn ang="0">
                    <a:pos x="414" y="395"/>
                  </a:cxn>
                  <a:cxn ang="0">
                    <a:pos x="144" y="430"/>
                  </a:cxn>
                  <a:cxn ang="0">
                    <a:pos x="25" y="207"/>
                  </a:cxn>
                  <a:cxn ang="0">
                    <a:pos x="79" y="78"/>
                  </a:cxn>
                  <a:cxn ang="0">
                    <a:pos x="239" y="16"/>
                  </a:cxn>
                  <a:cxn ang="0">
                    <a:pos x="239" y="6"/>
                  </a:cxn>
                </a:cxnLst>
                <a:rect l="0" t="0" r="r" b="b"/>
                <a:pathLst>
                  <a:path w="493" h="488">
                    <a:moveTo>
                      <a:pt x="239" y="6"/>
                    </a:moveTo>
                    <a:cubicBezTo>
                      <a:pt x="136" y="10"/>
                      <a:pt x="42" y="65"/>
                      <a:pt x="19" y="171"/>
                    </a:cubicBezTo>
                    <a:cubicBezTo>
                      <a:pt x="0" y="262"/>
                      <a:pt x="38" y="362"/>
                      <a:pt x="111" y="419"/>
                    </a:cubicBezTo>
                    <a:cubicBezTo>
                      <a:pt x="190" y="481"/>
                      <a:pt x="314" y="488"/>
                      <a:pt x="395" y="426"/>
                    </a:cubicBezTo>
                    <a:cubicBezTo>
                      <a:pt x="469" y="369"/>
                      <a:pt x="493" y="267"/>
                      <a:pt x="475" y="179"/>
                    </a:cubicBezTo>
                    <a:cubicBezTo>
                      <a:pt x="464" y="128"/>
                      <a:pt x="438" y="80"/>
                      <a:pt x="398" y="48"/>
                    </a:cubicBezTo>
                    <a:cubicBezTo>
                      <a:pt x="353" y="12"/>
                      <a:pt x="296" y="0"/>
                      <a:pt x="239" y="6"/>
                    </a:cubicBezTo>
                    <a:cubicBezTo>
                      <a:pt x="233" y="6"/>
                      <a:pt x="233" y="16"/>
                      <a:pt x="239" y="16"/>
                    </a:cubicBezTo>
                    <a:cubicBezTo>
                      <a:pt x="337" y="5"/>
                      <a:pt x="423" y="56"/>
                      <a:pt x="456" y="150"/>
                    </a:cubicBezTo>
                    <a:cubicBezTo>
                      <a:pt x="484" y="230"/>
                      <a:pt x="473" y="330"/>
                      <a:pt x="414" y="395"/>
                    </a:cubicBezTo>
                    <a:cubicBezTo>
                      <a:pt x="348" y="469"/>
                      <a:pt x="229" y="477"/>
                      <a:pt x="144" y="430"/>
                    </a:cubicBezTo>
                    <a:cubicBezTo>
                      <a:pt x="66" y="386"/>
                      <a:pt x="20" y="296"/>
                      <a:pt x="25" y="207"/>
                    </a:cubicBezTo>
                    <a:cubicBezTo>
                      <a:pt x="27" y="159"/>
                      <a:pt x="45" y="113"/>
                      <a:pt x="79" y="78"/>
                    </a:cubicBezTo>
                    <a:cubicBezTo>
                      <a:pt x="121" y="35"/>
                      <a:pt x="180" y="18"/>
                      <a:pt x="239" y="16"/>
                    </a:cubicBezTo>
                    <a:cubicBezTo>
                      <a:pt x="246" y="15"/>
                      <a:pt x="246" y="5"/>
                      <a:pt x="23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 dirty="0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30" name="Freeform 345">
                <a:extLst>
                  <a:ext uri="{FF2B5EF4-FFF2-40B4-BE49-F238E27FC236}">
                    <a16:creationId xmlns:a16="http://schemas.microsoft.com/office/drawing/2014/main" id="{B8533BE8-07B9-4F76-B86A-E05E90BD92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5169" y="1264936"/>
                <a:ext cx="1663805" cy="1267557"/>
              </a:xfrm>
              <a:custGeom>
                <a:avLst/>
                <a:gdLst/>
                <a:ahLst/>
                <a:cxnLst>
                  <a:cxn ang="0">
                    <a:pos x="330" y="33"/>
                  </a:cxn>
                  <a:cxn ang="0">
                    <a:pos x="361" y="486"/>
                  </a:cxn>
                  <a:cxn ang="0">
                    <a:pos x="330" y="33"/>
                  </a:cxn>
                </a:cxnLst>
                <a:rect l="0" t="0" r="r" b="b"/>
                <a:pathLst>
                  <a:path w="652" h="497">
                    <a:moveTo>
                      <a:pt x="330" y="33"/>
                    </a:moveTo>
                    <a:cubicBezTo>
                      <a:pt x="0" y="46"/>
                      <a:pt x="69" y="497"/>
                      <a:pt x="361" y="486"/>
                    </a:cubicBezTo>
                    <a:cubicBezTo>
                      <a:pt x="652" y="476"/>
                      <a:pt x="628" y="0"/>
                      <a:pt x="330" y="33"/>
                    </a:cubicBezTo>
                  </a:path>
                </a:pathLst>
              </a:custGeom>
              <a:solidFill>
                <a:srgbClr val="04545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 dirty="0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31" name="Freeform 346">
                <a:extLst>
                  <a:ext uri="{FF2B5EF4-FFF2-40B4-BE49-F238E27FC236}">
                    <a16:creationId xmlns:a16="http://schemas.microsoft.com/office/drawing/2014/main" id="{BE893137-72E9-48DD-AF96-87B3A35CD5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0542" y="1323239"/>
                <a:ext cx="1256761" cy="1244884"/>
              </a:xfrm>
              <a:custGeom>
                <a:avLst/>
                <a:gdLst/>
                <a:ahLst/>
                <a:cxnLst>
                  <a:cxn ang="0">
                    <a:pos x="238" y="5"/>
                  </a:cxn>
                  <a:cxn ang="0">
                    <a:pos x="19" y="171"/>
                  </a:cxn>
                  <a:cxn ang="0">
                    <a:pos x="110" y="419"/>
                  </a:cxn>
                  <a:cxn ang="0">
                    <a:pos x="394" y="426"/>
                  </a:cxn>
                  <a:cxn ang="0">
                    <a:pos x="474" y="178"/>
                  </a:cxn>
                  <a:cxn ang="0">
                    <a:pos x="397" y="48"/>
                  </a:cxn>
                  <a:cxn ang="0">
                    <a:pos x="238" y="5"/>
                  </a:cxn>
                  <a:cxn ang="0">
                    <a:pos x="238" y="15"/>
                  </a:cxn>
                  <a:cxn ang="0">
                    <a:pos x="455" y="150"/>
                  </a:cxn>
                  <a:cxn ang="0">
                    <a:pos x="414" y="394"/>
                  </a:cxn>
                  <a:cxn ang="0">
                    <a:pos x="143" y="429"/>
                  </a:cxn>
                  <a:cxn ang="0">
                    <a:pos x="24" y="207"/>
                  </a:cxn>
                  <a:cxn ang="0">
                    <a:pos x="78" y="78"/>
                  </a:cxn>
                  <a:cxn ang="0">
                    <a:pos x="238" y="15"/>
                  </a:cxn>
                  <a:cxn ang="0">
                    <a:pos x="238" y="5"/>
                  </a:cxn>
                </a:cxnLst>
                <a:rect l="0" t="0" r="r" b="b"/>
                <a:pathLst>
                  <a:path w="493" h="488">
                    <a:moveTo>
                      <a:pt x="238" y="5"/>
                    </a:moveTo>
                    <a:cubicBezTo>
                      <a:pt x="136" y="10"/>
                      <a:pt x="41" y="65"/>
                      <a:pt x="19" y="171"/>
                    </a:cubicBezTo>
                    <a:cubicBezTo>
                      <a:pt x="0" y="262"/>
                      <a:pt x="37" y="362"/>
                      <a:pt x="110" y="419"/>
                    </a:cubicBezTo>
                    <a:cubicBezTo>
                      <a:pt x="189" y="481"/>
                      <a:pt x="313" y="488"/>
                      <a:pt x="394" y="426"/>
                    </a:cubicBezTo>
                    <a:cubicBezTo>
                      <a:pt x="468" y="369"/>
                      <a:pt x="493" y="267"/>
                      <a:pt x="474" y="178"/>
                    </a:cubicBezTo>
                    <a:cubicBezTo>
                      <a:pt x="463" y="128"/>
                      <a:pt x="437" y="80"/>
                      <a:pt x="397" y="48"/>
                    </a:cubicBezTo>
                    <a:cubicBezTo>
                      <a:pt x="352" y="11"/>
                      <a:pt x="295" y="0"/>
                      <a:pt x="238" y="5"/>
                    </a:cubicBezTo>
                    <a:cubicBezTo>
                      <a:pt x="232" y="6"/>
                      <a:pt x="232" y="16"/>
                      <a:pt x="238" y="15"/>
                    </a:cubicBezTo>
                    <a:cubicBezTo>
                      <a:pt x="336" y="5"/>
                      <a:pt x="422" y="56"/>
                      <a:pt x="455" y="150"/>
                    </a:cubicBezTo>
                    <a:cubicBezTo>
                      <a:pt x="484" y="230"/>
                      <a:pt x="472" y="330"/>
                      <a:pt x="414" y="394"/>
                    </a:cubicBezTo>
                    <a:cubicBezTo>
                      <a:pt x="347" y="468"/>
                      <a:pt x="228" y="477"/>
                      <a:pt x="143" y="429"/>
                    </a:cubicBezTo>
                    <a:cubicBezTo>
                      <a:pt x="66" y="385"/>
                      <a:pt x="20" y="296"/>
                      <a:pt x="24" y="207"/>
                    </a:cubicBezTo>
                    <a:cubicBezTo>
                      <a:pt x="26" y="159"/>
                      <a:pt x="44" y="113"/>
                      <a:pt x="78" y="78"/>
                    </a:cubicBezTo>
                    <a:cubicBezTo>
                      <a:pt x="120" y="35"/>
                      <a:pt x="180" y="18"/>
                      <a:pt x="238" y="15"/>
                    </a:cubicBezTo>
                    <a:cubicBezTo>
                      <a:pt x="245" y="15"/>
                      <a:pt x="245" y="5"/>
                      <a:pt x="238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 dirty="0">
                  <a:latin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4DC88A34-182B-4717-AC1B-0CE70C014CC8}"/>
                </a:ext>
              </a:extLst>
            </p:cNvPr>
            <p:cNvSpPr txBox="1"/>
            <p:nvPr/>
          </p:nvSpPr>
          <p:spPr>
            <a:xfrm>
              <a:off x="6545612" y="1385157"/>
              <a:ext cx="940942" cy="816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03</a:t>
              </a:r>
              <a:endParaRPr lang="zh-CN" altLang="en-US" sz="3600" dirty="0">
                <a:solidFill>
                  <a:schemeClr val="bg1"/>
                </a:solidFill>
                <a:latin typeface="+mn-ea"/>
                <a:cs typeface="+mn-ea"/>
                <a:sym typeface="+mn-lt"/>
              </a:endParaRPr>
            </a:p>
          </p:txBody>
        </p:sp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id="{66BB0A5A-7DD1-4B40-AF90-C9DB70A0C02E}"/>
              </a:ext>
            </a:extLst>
          </p:cNvPr>
          <p:cNvSpPr txBox="1"/>
          <p:nvPr/>
        </p:nvSpPr>
        <p:spPr>
          <a:xfrm>
            <a:off x="7453892" y="3725882"/>
            <a:ext cx="4311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同伴落水怎么施救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B67FA5A1-9C58-4B85-AF41-A2D5742B8048}"/>
              </a:ext>
            </a:extLst>
          </p:cNvPr>
          <p:cNvGrpSpPr/>
          <p:nvPr/>
        </p:nvGrpSpPr>
        <p:grpSpPr>
          <a:xfrm>
            <a:off x="6291458" y="4766058"/>
            <a:ext cx="1071518" cy="836389"/>
            <a:chOff x="6313130" y="1385157"/>
            <a:chExt cx="1354277" cy="1057101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E7799E9C-7FA8-4136-81F3-6E63B855D75F}"/>
                </a:ext>
              </a:extLst>
            </p:cNvPr>
            <p:cNvGrpSpPr/>
            <p:nvPr/>
          </p:nvGrpSpPr>
          <p:grpSpPr>
            <a:xfrm>
              <a:off x="6313130" y="1386856"/>
              <a:ext cx="1354277" cy="1055402"/>
              <a:chOff x="5395169" y="1264936"/>
              <a:chExt cx="1722108" cy="1342056"/>
            </a:xfrm>
          </p:grpSpPr>
          <p:sp>
            <p:nvSpPr>
              <p:cNvPr id="36" name="Freeform 343">
                <a:extLst>
                  <a:ext uri="{FF2B5EF4-FFF2-40B4-BE49-F238E27FC236}">
                    <a16:creationId xmlns:a16="http://schemas.microsoft.com/office/drawing/2014/main" id="{602EA24C-7799-43E1-AEA7-0DEAEC71F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1313" y="1305964"/>
                <a:ext cx="1665964" cy="1264319"/>
              </a:xfrm>
              <a:custGeom>
                <a:avLst/>
                <a:gdLst/>
                <a:ahLst/>
                <a:cxnLst>
                  <a:cxn ang="0">
                    <a:pos x="331" y="33"/>
                  </a:cxn>
                  <a:cxn ang="0">
                    <a:pos x="362" y="486"/>
                  </a:cxn>
                  <a:cxn ang="0">
                    <a:pos x="331" y="33"/>
                  </a:cxn>
                </a:cxnLst>
                <a:rect l="0" t="0" r="r" b="b"/>
                <a:pathLst>
                  <a:path w="653" h="496">
                    <a:moveTo>
                      <a:pt x="331" y="33"/>
                    </a:moveTo>
                    <a:cubicBezTo>
                      <a:pt x="0" y="45"/>
                      <a:pt x="70" y="496"/>
                      <a:pt x="362" y="486"/>
                    </a:cubicBezTo>
                    <a:cubicBezTo>
                      <a:pt x="653" y="475"/>
                      <a:pt x="629" y="0"/>
                      <a:pt x="331" y="33"/>
                    </a:cubicBez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 dirty="0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37" name="Freeform 344">
                <a:extLst>
                  <a:ext uri="{FF2B5EF4-FFF2-40B4-BE49-F238E27FC236}">
                    <a16:creationId xmlns:a16="http://schemas.microsoft.com/office/drawing/2014/main" id="{5D74B6B2-6F3E-4DC3-9498-F0AA2892D9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6686" y="1362108"/>
                <a:ext cx="1256761" cy="1244884"/>
              </a:xfrm>
              <a:custGeom>
                <a:avLst/>
                <a:gdLst/>
                <a:ahLst/>
                <a:cxnLst>
                  <a:cxn ang="0">
                    <a:pos x="239" y="6"/>
                  </a:cxn>
                  <a:cxn ang="0">
                    <a:pos x="19" y="171"/>
                  </a:cxn>
                  <a:cxn ang="0">
                    <a:pos x="111" y="419"/>
                  </a:cxn>
                  <a:cxn ang="0">
                    <a:pos x="395" y="426"/>
                  </a:cxn>
                  <a:cxn ang="0">
                    <a:pos x="475" y="179"/>
                  </a:cxn>
                  <a:cxn ang="0">
                    <a:pos x="398" y="48"/>
                  </a:cxn>
                  <a:cxn ang="0">
                    <a:pos x="239" y="6"/>
                  </a:cxn>
                  <a:cxn ang="0">
                    <a:pos x="239" y="16"/>
                  </a:cxn>
                  <a:cxn ang="0">
                    <a:pos x="456" y="150"/>
                  </a:cxn>
                  <a:cxn ang="0">
                    <a:pos x="414" y="395"/>
                  </a:cxn>
                  <a:cxn ang="0">
                    <a:pos x="144" y="430"/>
                  </a:cxn>
                  <a:cxn ang="0">
                    <a:pos x="25" y="207"/>
                  </a:cxn>
                  <a:cxn ang="0">
                    <a:pos x="79" y="78"/>
                  </a:cxn>
                  <a:cxn ang="0">
                    <a:pos x="239" y="16"/>
                  </a:cxn>
                  <a:cxn ang="0">
                    <a:pos x="239" y="6"/>
                  </a:cxn>
                </a:cxnLst>
                <a:rect l="0" t="0" r="r" b="b"/>
                <a:pathLst>
                  <a:path w="493" h="488">
                    <a:moveTo>
                      <a:pt x="239" y="6"/>
                    </a:moveTo>
                    <a:cubicBezTo>
                      <a:pt x="136" y="10"/>
                      <a:pt x="42" y="65"/>
                      <a:pt x="19" y="171"/>
                    </a:cubicBezTo>
                    <a:cubicBezTo>
                      <a:pt x="0" y="262"/>
                      <a:pt x="38" y="362"/>
                      <a:pt x="111" y="419"/>
                    </a:cubicBezTo>
                    <a:cubicBezTo>
                      <a:pt x="190" y="481"/>
                      <a:pt x="314" y="488"/>
                      <a:pt x="395" y="426"/>
                    </a:cubicBezTo>
                    <a:cubicBezTo>
                      <a:pt x="469" y="369"/>
                      <a:pt x="493" y="267"/>
                      <a:pt x="475" y="179"/>
                    </a:cubicBezTo>
                    <a:cubicBezTo>
                      <a:pt x="464" y="128"/>
                      <a:pt x="438" y="80"/>
                      <a:pt x="398" y="48"/>
                    </a:cubicBezTo>
                    <a:cubicBezTo>
                      <a:pt x="353" y="12"/>
                      <a:pt x="296" y="0"/>
                      <a:pt x="239" y="6"/>
                    </a:cubicBezTo>
                    <a:cubicBezTo>
                      <a:pt x="233" y="6"/>
                      <a:pt x="233" y="16"/>
                      <a:pt x="239" y="16"/>
                    </a:cubicBezTo>
                    <a:cubicBezTo>
                      <a:pt x="337" y="5"/>
                      <a:pt x="423" y="56"/>
                      <a:pt x="456" y="150"/>
                    </a:cubicBezTo>
                    <a:cubicBezTo>
                      <a:pt x="484" y="230"/>
                      <a:pt x="473" y="330"/>
                      <a:pt x="414" y="395"/>
                    </a:cubicBezTo>
                    <a:cubicBezTo>
                      <a:pt x="348" y="469"/>
                      <a:pt x="229" y="477"/>
                      <a:pt x="144" y="430"/>
                    </a:cubicBezTo>
                    <a:cubicBezTo>
                      <a:pt x="66" y="386"/>
                      <a:pt x="20" y="296"/>
                      <a:pt x="25" y="207"/>
                    </a:cubicBezTo>
                    <a:cubicBezTo>
                      <a:pt x="27" y="159"/>
                      <a:pt x="45" y="113"/>
                      <a:pt x="79" y="78"/>
                    </a:cubicBezTo>
                    <a:cubicBezTo>
                      <a:pt x="121" y="35"/>
                      <a:pt x="180" y="18"/>
                      <a:pt x="239" y="16"/>
                    </a:cubicBezTo>
                    <a:cubicBezTo>
                      <a:pt x="246" y="15"/>
                      <a:pt x="246" y="5"/>
                      <a:pt x="23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 dirty="0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38" name="Freeform 345">
                <a:extLst>
                  <a:ext uri="{FF2B5EF4-FFF2-40B4-BE49-F238E27FC236}">
                    <a16:creationId xmlns:a16="http://schemas.microsoft.com/office/drawing/2014/main" id="{B23111A8-E4B3-46CA-A860-E6764841ED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5169" y="1264936"/>
                <a:ext cx="1663805" cy="1267557"/>
              </a:xfrm>
              <a:custGeom>
                <a:avLst/>
                <a:gdLst/>
                <a:ahLst/>
                <a:cxnLst>
                  <a:cxn ang="0">
                    <a:pos x="330" y="33"/>
                  </a:cxn>
                  <a:cxn ang="0">
                    <a:pos x="361" y="486"/>
                  </a:cxn>
                  <a:cxn ang="0">
                    <a:pos x="330" y="33"/>
                  </a:cxn>
                </a:cxnLst>
                <a:rect l="0" t="0" r="r" b="b"/>
                <a:pathLst>
                  <a:path w="652" h="497">
                    <a:moveTo>
                      <a:pt x="330" y="33"/>
                    </a:moveTo>
                    <a:cubicBezTo>
                      <a:pt x="0" y="46"/>
                      <a:pt x="69" y="497"/>
                      <a:pt x="361" y="486"/>
                    </a:cubicBezTo>
                    <a:cubicBezTo>
                      <a:pt x="652" y="476"/>
                      <a:pt x="628" y="0"/>
                      <a:pt x="330" y="33"/>
                    </a:cubicBezTo>
                  </a:path>
                </a:pathLst>
              </a:custGeom>
              <a:solidFill>
                <a:srgbClr val="04545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 dirty="0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39" name="Freeform 346">
                <a:extLst>
                  <a:ext uri="{FF2B5EF4-FFF2-40B4-BE49-F238E27FC236}">
                    <a16:creationId xmlns:a16="http://schemas.microsoft.com/office/drawing/2014/main" id="{2C5EC554-3800-450B-8957-3E851F2AC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0542" y="1323239"/>
                <a:ext cx="1256761" cy="1244884"/>
              </a:xfrm>
              <a:custGeom>
                <a:avLst/>
                <a:gdLst/>
                <a:ahLst/>
                <a:cxnLst>
                  <a:cxn ang="0">
                    <a:pos x="238" y="5"/>
                  </a:cxn>
                  <a:cxn ang="0">
                    <a:pos x="19" y="171"/>
                  </a:cxn>
                  <a:cxn ang="0">
                    <a:pos x="110" y="419"/>
                  </a:cxn>
                  <a:cxn ang="0">
                    <a:pos x="394" y="426"/>
                  </a:cxn>
                  <a:cxn ang="0">
                    <a:pos x="474" y="178"/>
                  </a:cxn>
                  <a:cxn ang="0">
                    <a:pos x="397" y="48"/>
                  </a:cxn>
                  <a:cxn ang="0">
                    <a:pos x="238" y="5"/>
                  </a:cxn>
                  <a:cxn ang="0">
                    <a:pos x="238" y="15"/>
                  </a:cxn>
                  <a:cxn ang="0">
                    <a:pos x="455" y="150"/>
                  </a:cxn>
                  <a:cxn ang="0">
                    <a:pos x="414" y="394"/>
                  </a:cxn>
                  <a:cxn ang="0">
                    <a:pos x="143" y="429"/>
                  </a:cxn>
                  <a:cxn ang="0">
                    <a:pos x="24" y="207"/>
                  </a:cxn>
                  <a:cxn ang="0">
                    <a:pos x="78" y="78"/>
                  </a:cxn>
                  <a:cxn ang="0">
                    <a:pos x="238" y="15"/>
                  </a:cxn>
                  <a:cxn ang="0">
                    <a:pos x="238" y="5"/>
                  </a:cxn>
                </a:cxnLst>
                <a:rect l="0" t="0" r="r" b="b"/>
                <a:pathLst>
                  <a:path w="493" h="488">
                    <a:moveTo>
                      <a:pt x="238" y="5"/>
                    </a:moveTo>
                    <a:cubicBezTo>
                      <a:pt x="136" y="10"/>
                      <a:pt x="41" y="65"/>
                      <a:pt x="19" y="171"/>
                    </a:cubicBezTo>
                    <a:cubicBezTo>
                      <a:pt x="0" y="262"/>
                      <a:pt x="37" y="362"/>
                      <a:pt x="110" y="419"/>
                    </a:cubicBezTo>
                    <a:cubicBezTo>
                      <a:pt x="189" y="481"/>
                      <a:pt x="313" y="488"/>
                      <a:pt x="394" y="426"/>
                    </a:cubicBezTo>
                    <a:cubicBezTo>
                      <a:pt x="468" y="369"/>
                      <a:pt x="493" y="267"/>
                      <a:pt x="474" y="178"/>
                    </a:cubicBezTo>
                    <a:cubicBezTo>
                      <a:pt x="463" y="128"/>
                      <a:pt x="437" y="80"/>
                      <a:pt x="397" y="48"/>
                    </a:cubicBezTo>
                    <a:cubicBezTo>
                      <a:pt x="352" y="11"/>
                      <a:pt x="295" y="0"/>
                      <a:pt x="238" y="5"/>
                    </a:cubicBezTo>
                    <a:cubicBezTo>
                      <a:pt x="232" y="6"/>
                      <a:pt x="232" y="16"/>
                      <a:pt x="238" y="15"/>
                    </a:cubicBezTo>
                    <a:cubicBezTo>
                      <a:pt x="336" y="5"/>
                      <a:pt x="422" y="56"/>
                      <a:pt x="455" y="150"/>
                    </a:cubicBezTo>
                    <a:cubicBezTo>
                      <a:pt x="484" y="230"/>
                      <a:pt x="472" y="330"/>
                      <a:pt x="414" y="394"/>
                    </a:cubicBezTo>
                    <a:cubicBezTo>
                      <a:pt x="347" y="468"/>
                      <a:pt x="228" y="477"/>
                      <a:pt x="143" y="429"/>
                    </a:cubicBezTo>
                    <a:cubicBezTo>
                      <a:pt x="66" y="385"/>
                      <a:pt x="20" y="296"/>
                      <a:pt x="24" y="207"/>
                    </a:cubicBezTo>
                    <a:cubicBezTo>
                      <a:pt x="26" y="159"/>
                      <a:pt x="44" y="113"/>
                      <a:pt x="78" y="78"/>
                    </a:cubicBezTo>
                    <a:cubicBezTo>
                      <a:pt x="120" y="35"/>
                      <a:pt x="180" y="18"/>
                      <a:pt x="238" y="15"/>
                    </a:cubicBezTo>
                    <a:cubicBezTo>
                      <a:pt x="245" y="15"/>
                      <a:pt x="245" y="5"/>
                      <a:pt x="238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 dirty="0">
                  <a:latin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CFC53445-35F3-452A-A63F-360D2EDCC539}"/>
                </a:ext>
              </a:extLst>
            </p:cNvPr>
            <p:cNvSpPr txBox="1"/>
            <p:nvPr/>
          </p:nvSpPr>
          <p:spPr>
            <a:xfrm>
              <a:off x="6545612" y="1385157"/>
              <a:ext cx="940942" cy="816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04</a:t>
              </a:r>
              <a:endParaRPr lang="zh-CN" altLang="en-US" sz="3600" dirty="0">
                <a:solidFill>
                  <a:schemeClr val="bg1"/>
                </a:solidFill>
                <a:latin typeface="+mn-ea"/>
                <a:cs typeface="+mn-ea"/>
                <a:sym typeface="+mn-lt"/>
              </a:endParaRPr>
            </a:p>
          </p:txBody>
        </p:sp>
      </p:grpSp>
      <p:sp>
        <p:nvSpPr>
          <p:cNvPr id="40" name="文本框 39">
            <a:extLst>
              <a:ext uri="{FF2B5EF4-FFF2-40B4-BE49-F238E27FC236}">
                <a16:creationId xmlns:a16="http://schemas.microsoft.com/office/drawing/2014/main" id="{65DB933B-0A4B-4559-A02C-DA5C1AA5D5D9}"/>
              </a:ext>
            </a:extLst>
          </p:cNvPr>
          <p:cNvSpPr txBox="1"/>
          <p:nvPr/>
        </p:nvSpPr>
        <p:spPr>
          <a:xfrm>
            <a:off x="7438217" y="4848206"/>
            <a:ext cx="5183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不慎落水，如何自救</a:t>
            </a:r>
          </a:p>
        </p:txBody>
      </p:sp>
    </p:spTree>
    <p:extLst>
      <p:ext uri="{BB962C8B-B14F-4D97-AF65-F5344CB8AC3E}">
        <p14:creationId xmlns:p14="http://schemas.microsoft.com/office/powerpoint/2010/main" val="415442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/>
      <p:bldP spid="32" grpId="0"/>
      <p:bldP spid="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44BEB4-54F0-4E39-BDF2-5FFDF13ECB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3" name="图片 2" descr="图片包含 物体, 就坐, 室内&#10;&#10;描述已自动生成">
            <a:extLst>
              <a:ext uri="{FF2B5EF4-FFF2-40B4-BE49-F238E27FC236}">
                <a16:creationId xmlns:a16="http://schemas.microsoft.com/office/drawing/2014/main" id="{E4724E2F-EBAD-4D11-87FE-A48FD857A2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6190" y="3208502"/>
            <a:ext cx="3649498" cy="364949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5AC5C83-D919-4A05-A371-4217D2C8ABA4}"/>
              </a:ext>
            </a:extLst>
          </p:cNvPr>
          <p:cNvSpPr txBox="1"/>
          <p:nvPr/>
        </p:nvSpPr>
        <p:spPr>
          <a:xfrm rot="477384">
            <a:off x="5413651" y="2459503"/>
            <a:ext cx="32866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不慎落水，如何自救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3D87EEC-6B4A-4CE0-9DF2-5973E1A627AC}"/>
              </a:ext>
            </a:extLst>
          </p:cNvPr>
          <p:cNvSpPr txBox="1"/>
          <p:nvPr/>
        </p:nvSpPr>
        <p:spPr>
          <a:xfrm rot="740307">
            <a:off x="3746602" y="2294214"/>
            <a:ext cx="17766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800" b="1">
                <a:solidFill>
                  <a:schemeClr val="bg1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04</a:t>
            </a:r>
            <a:endParaRPr lang="zh-CN" altLang="en-US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158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E980457-53E2-4A72-A0E9-C8165AD73F8C}"/>
              </a:ext>
            </a:extLst>
          </p:cNvPr>
          <p:cNvSpPr/>
          <p:nvPr/>
        </p:nvSpPr>
        <p:spPr>
          <a:xfrm>
            <a:off x="274320" y="236220"/>
            <a:ext cx="11643360" cy="6385560"/>
          </a:xfrm>
          <a:prstGeom prst="rect">
            <a:avLst/>
          </a:prstGeom>
          <a:solidFill>
            <a:srgbClr val="ADD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79D4F33-6AE4-4246-9EB2-2395CA8A1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7361" y="826785"/>
            <a:ext cx="2883670" cy="537644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2F0B0DE-C69A-424B-B57C-E3B5AAD83D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6903" y="173620"/>
            <a:ext cx="9485097" cy="668438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3D71450E-4E7E-4EA8-AB80-2AD0B0BB590D}"/>
              </a:ext>
            </a:extLst>
          </p:cNvPr>
          <p:cNvSpPr/>
          <p:nvPr/>
        </p:nvSpPr>
        <p:spPr>
          <a:xfrm>
            <a:off x="6705600" y="2237734"/>
            <a:ext cx="380421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 </a:t>
            </a:r>
            <a:r>
              <a:rPr lang="zh-CN" altLang="en-US" sz="3200" dirty="0">
                <a:cs typeface="+mn-ea"/>
                <a:sym typeface="+mn-lt"/>
              </a:rPr>
              <a:t>碰到有人溺水</a:t>
            </a:r>
            <a:r>
              <a:rPr lang="zh-CN" altLang="en-US" sz="3200" dirty="0" smtClean="0">
                <a:cs typeface="+mn-ea"/>
                <a:sym typeface="+mn-lt"/>
              </a:rPr>
              <a:t>，优品时间</a:t>
            </a:r>
            <a:r>
              <a:rPr lang="zh-CN" altLang="en-US" sz="3200" dirty="0">
                <a:cs typeface="+mn-ea"/>
                <a:sym typeface="+mn-lt"/>
              </a:rPr>
              <a:t>要大声呼叫，派出一人去寻求成人的帮助（如果有多个同伴在一起的话）</a:t>
            </a:r>
          </a:p>
        </p:txBody>
      </p:sp>
    </p:spTree>
    <p:extLst>
      <p:ext uri="{BB962C8B-B14F-4D97-AF65-F5344CB8AC3E}">
        <p14:creationId xmlns:p14="http://schemas.microsoft.com/office/powerpoint/2010/main" val="136679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E980457-53E2-4A72-A0E9-C8165AD73F8C}"/>
              </a:ext>
            </a:extLst>
          </p:cNvPr>
          <p:cNvSpPr/>
          <p:nvPr/>
        </p:nvSpPr>
        <p:spPr>
          <a:xfrm>
            <a:off x="274320" y="236220"/>
            <a:ext cx="11643360" cy="6385560"/>
          </a:xfrm>
          <a:prstGeom prst="rect">
            <a:avLst/>
          </a:prstGeom>
          <a:solidFill>
            <a:srgbClr val="ADD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2BBDB74-2B8C-4103-B4CC-5E6687B0E5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0486"/>
            <a:ext cx="9871904" cy="695697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89E1B60-631B-4075-91C6-E384926BC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6283" y="1741221"/>
            <a:ext cx="4300536" cy="430053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FB70A01-95F5-4DEB-B313-1BDB4B993A63}"/>
              </a:ext>
            </a:extLst>
          </p:cNvPr>
          <p:cNvSpPr/>
          <p:nvPr/>
        </p:nvSpPr>
        <p:spPr>
          <a:xfrm>
            <a:off x="2320096" y="1993922"/>
            <a:ext cx="46735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>
                <a:cs typeface="+mn-ea"/>
                <a:sym typeface="+mn-lt"/>
              </a:rPr>
              <a:t>高年级同学和在有条件的情况下，除了呼叫大人，还可以这样做：</a:t>
            </a:r>
          </a:p>
          <a:p>
            <a:endParaRPr lang="zh-CN" altLang="en-US" sz="40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071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E980457-53E2-4A72-A0E9-C8165AD73F8C}"/>
              </a:ext>
            </a:extLst>
          </p:cNvPr>
          <p:cNvSpPr/>
          <p:nvPr/>
        </p:nvSpPr>
        <p:spPr>
          <a:xfrm>
            <a:off x="274320" y="236220"/>
            <a:ext cx="11643360" cy="6385560"/>
          </a:xfrm>
          <a:prstGeom prst="rect">
            <a:avLst/>
          </a:prstGeom>
          <a:solidFill>
            <a:srgbClr val="ADD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94DA178-D7D5-49E8-8D59-E75ECC0CCB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2385" y="4882706"/>
            <a:ext cx="888164" cy="978368"/>
          </a:xfrm>
          <a:prstGeom prst="rect">
            <a:avLst/>
          </a:prstGeom>
        </p:spPr>
      </p:pic>
      <p:pic>
        <p:nvPicPr>
          <p:cNvPr id="4" name="Picture 6" descr="E:\12\漫画素材分类\溺水、急救\2-14(5)-副本.jpg">
            <a:extLst>
              <a:ext uri="{FF2B5EF4-FFF2-40B4-BE49-F238E27FC236}">
                <a16:creationId xmlns:a16="http://schemas.microsoft.com/office/drawing/2014/main" id="{9380D15C-DF0C-4D75-BC3D-AAA7C9DEB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265">
            <a:off x="6515592" y="2040231"/>
            <a:ext cx="4708147" cy="3323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矩形 1">
            <a:extLst>
              <a:ext uri="{FF2B5EF4-FFF2-40B4-BE49-F238E27FC236}">
                <a16:creationId xmlns:a16="http://schemas.microsoft.com/office/drawing/2014/main" id="{4D8FDF3F-C8FA-48C7-9E17-36526BD21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5811" y="2616427"/>
            <a:ext cx="4620449" cy="2218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04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 dirty="0">
                <a:latin typeface="+mn-lt"/>
                <a:ea typeface="+mn-ea"/>
                <a:cs typeface="+mn-ea"/>
                <a:sym typeface="+mn-lt"/>
              </a:rPr>
              <a:t>寻找竹竿、树枝等，俯身趴下来，慢慢将溺水者拉上岸。</a:t>
            </a:r>
            <a:endParaRPr lang="zh-CN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F3AE763-84F5-447D-B88E-C0CC36AC86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3680" y="4898766"/>
            <a:ext cx="888164" cy="97836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C85B602-6D74-4977-AD2F-3B13924D9B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2294" y="1305010"/>
            <a:ext cx="888164" cy="97836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FD60D64-BECE-4927-9674-5854079122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763589" y="1321070"/>
            <a:ext cx="888164" cy="97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6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E980457-53E2-4A72-A0E9-C8165AD73F8C}"/>
              </a:ext>
            </a:extLst>
          </p:cNvPr>
          <p:cNvSpPr/>
          <p:nvPr/>
        </p:nvSpPr>
        <p:spPr>
          <a:xfrm>
            <a:off x="274320" y="236220"/>
            <a:ext cx="11643360" cy="6385560"/>
          </a:xfrm>
          <a:prstGeom prst="rect">
            <a:avLst/>
          </a:prstGeom>
          <a:solidFill>
            <a:srgbClr val="ADD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71736DC-4C7F-4AFE-8341-1A74494C88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4880" y="-304800"/>
            <a:ext cx="7162800" cy="71628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406F3E4-D130-4FB8-96A7-BCC30B1ACB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1598" y="1611378"/>
            <a:ext cx="4093466" cy="363524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1A47AFB-48FC-4628-8A5C-E5A11609D282}"/>
              </a:ext>
            </a:extLst>
          </p:cNvPr>
          <p:cNvSpPr/>
          <p:nvPr/>
        </p:nvSpPr>
        <p:spPr>
          <a:xfrm>
            <a:off x="6170622" y="2562594"/>
            <a:ext cx="433131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cs typeface="+mn-ea"/>
                <a:sym typeface="+mn-lt"/>
              </a:rPr>
              <a:t> </a:t>
            </a:r>
            <a:r>
              <a:rPr lang="zh-CN" altLang="en-US" sz="3200" dirty="0">
                <a:cs typeface="+mn-ea"/>
                <a:sym typeface="+mn-lt"/>
              </a:rPr>
              <a:t>不慎落入水中，千万不要惊慌，要采取正确的措施自救，以便争取获救的机会。</a:t>
            </a:r>
          </a:p>
        </p:txBody>
      </p:sp>
    </p:spTree>
    <p:extLst>
      <p:ext uri="{BB962C8B-B14F-4D97-AF65-F5344CB8AC3E}">
        <p14:creationId xmlns:p14="http://schemas.microsoft.com/office/powerpoint/2010/main" val="152235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44BEB4-54F0-4E39-BDF2-5FFDF13ECB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3" name="图片 2" descr="图片包含 物体, 就坐, 室内&#10;&#10;描述已自动生成">
            <a:extLst>
              <a:ext uri="{FF2B5EF4-FFF2-40B4-BE49-F238E27FC236}">
                <a16:creationId xmlns:a16="http://schemas.microsoft.com/office/drawing/2014/main" id="{E4724E2F-EBAD-4D11-87FE-A48FD857A2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8734" y="2838112"/>
            <a:ext cx="3368040" cy="336804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5AC5C83-D919-4A05-A371-4217D2C8ABA4}"/>
              </a:ext>
            </a:extLst>
          </p:cNvPr>
          <p:cNvSpPr txBox="1"/>
          <p:nvPr/>
        </p:nvSpPr>
        <p:spPr>
          <a:xfrm rot="1031676">
            <a:off x="4199531" y="2423671"/>
            <a:ext cx="5437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chemeClr val="bg1"/>
                </a:solidFill>
                <a:cs typeface="+mn-ea"/>
                <a:sym typeface="+mn-lt"/>
              </a:rPr>
              <a:t>谢谢大家</a:t>
            </a:r>
          </a:p>
        </p:txBody>
      </p:sp>
    </p:spTree>
    <p:extLst>
      <p:ext uri="{BB962C8B-B14F-4D97-AF65-F5344CB8AC3E}">
        <p14:creationId xmlns:p14="http://schemas.microsoft.com/office/powerpoint/2010/main" val="31762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44BEB4-54F0-4E39-BDF2-5FFDF13ECB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3" name="图片 2" descr="图片包含 物体, 就坐, 室内&#10;&#10;描述已自动生成">
            <a:extLst>
              <a:ext uri="{FF2B5EF4-FFF2-40B4-BE49-F238E27FC236}">
                <a16:creationId xmlns:a16="http://schemas.microsoft.com/office/drawing/2014/main" id="{E4724E2F-EBAD-4D11-87FE-A48FD857A2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6190" y="3208502"/>
            <a:ext cx="3649498" cy="364949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5AC5C83-D919-4A05-A371-4217D2C8ABA4}"/>
              </a:ext>
            </a:extLst>
          </p:cNvPr>
          <p:cNvSpPr txBox="1"/>
          <p:nvPr/>
        </p:nvSpPr>
        <p:spPr>
          <a:xfrm rot="477384">
            <a:off x="5413651" y="2459503"/>
            <a:ext cx="32866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远离野外</a:t>
            </a:r>
            <a:endParaRPr lang="en-US" altLang="zh-CN" sz="6000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危险水域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3D87EEC-6B4A-4CE0-9DF2-5973E1A627AC}"/>
              </a:ext>
            </a:extLst>
          </p:cNvPr>
          <p:cNvSpPr txBox="1"/>
          <p:nvPr/>
        </p:nvSpPr>
        <p:spPr>
          <a:xfrm rot="740307">
            <a:off x="3746602" y="2294214"/>
            <a:ext cx="17766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01</a:t>
            </a:r>
            <a:endParaRPr lang="zh-CN" altLang="en-US" sz="8800" b="1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844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E980457-53E2-4A72-A0E9-C8165AD73F8C}"/>
              </a:ext>
            </a:extLst>
          </p:cNvPr>
          <p:cNvSpPr/>
          <p:nvPr/>
        </p:nvSpPr>
        <p:spPr>
          <a:xfrm>
            <a:off x="274320" y="236220"/>
            <a:ext cx="11643360" cy="6385560"/>
          </a:xfrm>
          <a:prstGeom prst="rect">
            <a:avLst/>
          </a:prstGeom>
          <a:solidFill>
            <a:srgbClr val="ADD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 descr="图片包含 矢量图形&#10;&#10;描述已自动生成">
            <a:extLst>
              <a:ext uri="{FF2B5EF4-FFF2-40B4-BE49-F238E27FC236}">
                <a16:creationId xmlns:a16="http://schemas.microsoft.com/office/drawing/2014/main" id="{1B51485E-9876-4C07-B43B-0B99ABE6B3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027" y="215964"/>
            <a:ext cx="5993296" cy="599329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377E3B7-59A4-4AE3-B08F-13B664201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3675" y="927100"/>
            <a:ext cx="8388325" cy="5930900"/>
          </a:xfrm>
          <a:prstGeom prst="rect">
            <a:avLst/>
          </a:prstGeom>
        </p:spPr>
      </p:pic>
      <p:sp>
        <p:nvSpPr>
          <p:cNvPr id="6" name="矩形 2">
            <a:extLst>
              <a:ext uri="{FF2B5EF4-FFF2-40B4-BE49-F238E27FC236}">
                <a16:creationId xmlns:a16="http://schemas.microsoft.com/office/drawing/2014/main" id="{7602D295-15D3-4815-8C9B-DC7A8808A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6889" y="1768892"/>
            <a:ext cx="6145211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一般发生溺水的地点在：水库、水坑、河流、溪边，游泳池</a:t>
            </a:r>
            <a:r>
              <a:rPr lang="en-US" altLang="zh-CN" sz="3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\</a:t>
            </a: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1469A09-D12C-4DE3-AF27-699E7F6209F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9653" y="4239549"/>
            <a:ext cx="1727788" cy="172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00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571572" y="6393262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下载 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http://www.PPT818.com/xiazai/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E980457-53E2-4A72-A0E9-C8165AD73F8C}"/>
              </a:ext>
            </a:extLst>
          </p:cNvPr>
          <p:cNvSpPr/>
          <p:nvPr/>
        </p:nvSpPr>
        <p:spPr>
          <a:xfrm>
            <a:off x="274320" y="236220"/>
            <a:ext cx="11643360" cy="6385560"/>
          </a:xfrm>
          <a:prstGeom prst="rect">
            <a:avLst/>
          </a:prstGeom>
          <a:solidFill>
            <a:srgbClr val="ADD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60142BE-AC47-493C-A782-95AB84F4E9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2472" y="1064870"/>
            <a:ext cx="6593711" cy="418576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9E15C95-4A0B-4207-A541-CD790543F2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14" t="15012" r="17697" b="8962"/>
          <a:stretch/>
        </p:blipFill>
        <p:spPr>
          <a:xfrm>
            <a:off x="1350381" y="902825"/>
            <a:ext cx="3616638" cy="5603409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25ECF4CC-12F4-4046-A3EF-FF3694274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982" y="1848924"/>
            <a:ext cx="372873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b="1" dirty="0">
                <a:latin typeface="+mn-lt"/>
                <a:ea typeface="+mn-ea"/>
                <a:cs typeface="+mn-ea"/>
                <a:sym typeface="+mn-lt"/>
              </a:rPr>
              <a:t>水库水深，</a:t>
            </a:r>
            <a:endParaRPr lang="en-US" altLang="zh-CN" sz="4400" b="1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4400" b="1" dirty="0">
                <a:latin typeface="+mn-lt"/>
                <a:ea typeface="+mn-ea"/>
                <a:cs typeface="+mn-ea"/>
                <a:sym typeface="+mn-lt"/>
              </a:rPr>
              <a:t>经常发生儿童溺水事件！</a:t>
            </a:r>
            <a:endParaRPr lang="zh-CN" altLang="en-US" sz="440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966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E980457-53E2-4A72-A0E9-C8165AD73F8C}"/>
              </a:ext>
            </a:extLst>
          </p:cNvPr>
          <p:cNvSpPr/>
          <p:nvPr/>
        </p:nvSpPr>
        <p:spPr>
          <a:xfrm>
            <a:off x="274320" y="236220"/>
            <a:ext cx="11643360" cy="6385560"/>
          </a:xfrm>
          <a:prstGeom prst="rect">
            <a:avLst/>
          </a:prstGeom>
          <a:solidFill>
            <a:srgbClr val="ADD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7F3A5CA-ABF1-485B-B0D0-7FB2AE11B9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7236" y="143719"/>
            <a:ext cx="3840480" cy="2133600"/>
          </a:xfrm>
          <a:prstGeom prst="rect">
            <a:avLst/>
          </a:prstGeom>
        </p:spPr>
      </p:pic>
      <p:pic>
        <p:nvPicPr>
          <p:cNvPr id="4" name="图片 3" descr="图片包含 矢量图形&#10;&#10;描述已自动生成">
            <a:extLst>
              <a:ext uri="{FF2B5EF4-FFF2-40B4-BE49-F238E27FC236}">
                <a16:creationId xmlns:a16="http://schemas.microsoft.com/office/drawing/2014/main" id="{4FD0C26A-DBA1-493D-A245-DDB4C8992D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0"/>
          <a:stretch/>
        </p:blipFill>
        <p:spPr>
          <a:xfrm>
            <a:off x="509322" y="2430684"/>
            <a:ext cx="5995649" cy="3880550"/>
          </a:xfrm>
          <a:prstGeom prst="rect">
            <a:avLst/>
          </a:prstGeom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DD55A7D4-BAF8-487A-8C71-9D948997C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914" y="1816905"/>
            <a:ext cx="505276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dirty="0">
                <a:cs typeface="+mn-ea"/>
                <a:sym typeface="+mn-lt"/>
              </a:rPr>
              <a:t>“在人们惯性思维里，都觉得在河里或水库里游泳比较危险。其实从最近几年的经验看，游泳池里出意外的案例也特别多，而且有增多的趋势。”</a:t>
            </a:r>
          </a:p>
          <a:p>
            <a:pPr>
              <a:lnSpc>
                <a:spcPct val="150000"/>
              </a:lnSpc>
              <a:buFont typeface="Wingdings" pitchFamily="2" charset="2"/>
              <a:buChar char="u"/>
              <a:defRPr/>
            </a:pPr>
            <a:endParaRPr lang="en-US" altLang="zh-CN" sz="28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741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E980457-53E2-4A72-A0E9-C8165AD73F8C}"/>
              </a:ext>
            </a:extLst>
          </p:cNvPr>
          <p:cNvSpPr/>
          <p:nvPr/>
        </p:nvSpPr>
        <p:spPr>
          <a:xfrm>
            <a:off x="274320" y="236220"/>
            <a:ext cx="11643360" cy="6385560"/>
          </a:xfrm>
          <a:prstGeom prst="rect">
            <a:avLst/>
          </a:prstGeom>
          <a:solidFill>
            <a:srgbClr val="ADD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C2D0149-1286-4FA6-B0BD-CEDC5F44D0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132" y="499737"/>
            <a:ext cx="7833283" cy="554224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D807124-3876-4F79-9569-6175C9D64D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0002" y="1388963"/>
            <a:ext cx="3472925" cy="5105496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4A8F10BC-72A2-427F-83D5-2D19CC759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7374" y="1546557"/>
            <a:ext cx="4678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人在溺水后，</a:t>
            </a: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分钟后将失去意识；</a:t>
            </a:r>
            <a:endParaRPr lang="en-US" altLang="zh-CN" sz="24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4-6</a:t>
            </a:r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分钟身体将遭受不可避免的伤害。如果在野外落水，很难被及时营救，从而溺水死亡。</a:t>
            </a:r>
          </a:p>
        </p:txBody>
      </p:sp>
    </p:spTree>
    <p:extLst>
      <p:ext uri="{BB962C8B-B14F-4D97-AF65-F5344CB8AC3E}">
        <p14:creationId xmlns:p14="http://schemas.microsoft.com/office/powerpoint/2010/main" val="357980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44BEB4-54F0-4E39-BDF2-5FFDF13ECB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3" name="图片 2" descr="图片包含 物体, 就坐, 室内&#10;&#10;描述已自动生成">
            <a:extLst>
              <a:ext uri="{FF2B5EF4-FFF2-40B4-BE49-F238E27FC236}">
                <a16:creationId xmlns:a16="http://schemas.microsoft.com/office/drawing/2014/main" id="{E4724E2F-EBAD-4D11-87FE-A48FD857A2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6190" y="3208502"/>
            <a:ext cx="3649498" cy="364949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5AC5C83-D919-4A05-A371-4217D2C8ABA4}"/>
              </a:ext>
            </a:extLst>
          </p:cNvPr>
          <p:cNvSpPr txBox="1"/>
          <p:nvPr/>
        </p:nvSpPr>
        <p:spPr>
          <a:xfrm rot="477384">
            <a:off x="5656720" y="2355330"/>
            <a:ext cx="32866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游泳的</a:t>
            </a:r>
            <a:endParaRPr lang="en-US" altLang="zh-CN" sz="6000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注意事项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3D87EEC-6B4A-4CE0-9DF2-5973E1A627AC}"/>
              </a:ext>
            </a:extLst>
          </p:cNvPr>
          <p:cNvSpPr txBox="1"/>
          <p:nvPr/>
        </p:nvSpPr>
        <p:spPr>
          <a:xfrm rot="740307">
            <a:off x="3746602" y="2294214"/>
            <a:ext cx="17766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800" b="1">
                <a:solidFill>
                  <a:schemeClr val="bg1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02</a:t>
            </a:r>
            <a:endParaRPr lang="zh-CN" altLang="en-US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917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E980457-53E2-4A72-A0E9-C8165AD73F8C}"/>
              </a:ext>
            </a:extLst>
          </p:cNvPr>
          <p:cNvSpPr/>
          <p:nvPr/>
        </p:nvSpPr>
        <p:spPr>
          <a:xfrm>
            <a:off x="274320" y="236220"/>
            <a:ext cx="11643360" cy="6385560"/>
          </a:xfrm>
          <a:prstGeom prst="rect">
            <a:avLst/>
          </a:prstGeom>
          <a:solidFill>
            <a:srgbClr val="ADD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1B9DAF7-AC54-4A21-BF5F-3476A4B57F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0733" y="555274"/>
            <a:ext cx="4224601" cy="6066506"/>
          </a:xfrm>
          <a:prstGeom prst="rect">
            <a:avLst/>
          </a:prstGeom>
        </p:spPr>
      </p:pic>
      <p:pic>
        <p:nvPicPr>
          <p:cNvPr id="4" name="图片 3" descr="图片包含 文字, 地图&#10;&#10;描述已自动生成">
            <a:extLst>
              <a:ext uri="{FF2B5EF4-FFF2-40B4-BE49-F238E27FC236}">
                <a16:creationId xmlns:a16="http://schemas.microsoft.com/office/drawing/2014/main" id="{D4E79347-1E04-4684-9DBD-91C2811B59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-486523"/>
            <a:ext cx="7831045" cy="7831045"/>
          </a:xfrm>
          <a:prstGeom prst="rect">
            <a:avLst/>
          </a:prstGeom>
        </p:spPr>
      </p:pic>
      <p:sp>
        <p:nvSpPr>
          <p:cNvPr id="6" name="矩形 2">
            <a:extLst>
              <a:ext uri="{FF2B5EF4-FFF2-40B4-BE49-F238E27FC236}">
                <a16:creationId xmlns:a16="http://schemas.microsoft.com/office/drawing/2014/main" id="{51D00FAE-3387-48F2-942A-B1A390E78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5050" y="2678093"/>
            <a:ext cx="452581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800">
              <a:lnSpc>
                <a:spcPct val="150000"/>
              </a:lnSpc>
              <a:defRPr/>
            </a:pPr>
            <a:r>
              <a:rPr lang="zh-CN" altLang="en-US" sz="3200" kern="0" dirty="0">
                <a:latin typeface="+mn-lt"/>
                <a:ea typeface="+mn-ea"/>
                <a:cs typeface="+mn-ea"/>
                <a:sym typeface="+mn-lt"/>
              </a:rPr>
              <a:t>记住：如果没有大人陪同，去野外水边游泳、玩水、捉鱼等都是非常危险的！</a:t>
            </a:r>
          </a:p>
        </p:txBody>
      </p:sp>
    </p:spTree>
    <p:extLst>
      <p:ext uri="{BB962C8B-B14F-4D97-AF65-F5344CB8AC3E}">
        <p14:creationId xmlns:p14="http://schemas.microsoft.com/office/powerpoint/2010/main" val="351447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pcyvvase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439</Words>
  <Application>Microsoft Office PowerPoint</Application>
  <PresentationFormat>宽屏</PresentationFormat>
  <Paragraphs>74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等线</vt:lpstr>
      <vt:lpstr>方正卡通简体</vt:lpstr>
      <vt:lpstr>宋体</vt:lpstr>
      <vt:lpstr>微软雅黑</vt:lpstr>
      <vt:lpstr>Arial</vt:lpstr>
      <vt:lpstr>Calibri</vt:lpstr>
      <vt:lpstr>Wingdings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142</cp:revision>
  <dcterms:created xsi:type="dcterms:W3CDTF">2019-03-29T12:25:33Z</dcterms:created>
  <dcterms:modified xsi:type="dcterms:W3CDTF">2023-04-17T04:57:04Z</dcterms:modified>
</cp:coreProperties>
</file>