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ppt/tags/tag20.xml" ContentType="application/vnd.openxmlformats-officedocument.presentationml.tags+xml"/>
  <Override PartName="/ppt/notesSlides/notesSlide36.xml" ContentType="application/vnd.openxmlformats-officedocument.presentationml.notesSlide+xml"/>
  <Override PartName="/ppt/tags/tag21.xml" ContentType="application/vnd.openxmlformats-officedocument.presentationml.tags+xml"/>
  <Override PartName="/ppt/notesSlides/notesSlide37.xml" ContentType="application/vnd.openxmlformats-officedocument.presentationml.notesSlide+xml"/>
  <Override PartName="/ppt/tags/tag2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42"/>
  </p:notesMasterIdLst>
  <p:sldIdLst>
    <p:sldId id="256" r:id="rId3"/>
    <p:sldId id="257" r:id="rId4"/>
    <p:sldId id="258" r:id="rId5"/>
    <p:sldId id="284" r:id="rId6"/>
    <p:sldId id="283" r:id="rId7"/>
    <p:sldId id="278" r:id="rId8"/>
    <p:sldId id="295" r:id="rId9"/>
    <p:sldId id="285" r:id="rId10"/>
    <p:sldId id="296" r:id="rId11"/>
    <p:sldId id="297" r:id="rId12"/>
    <p:sldId id="327" r:id="rId13"/>
    <p:sldId id="328" r:id="rId14"/>
    <p:sldId id="329" r:id="rId15"/>
    <p:sldId id="331" r:id="rId16"/>
    <p:sldId id="332" r:id="rId17"/>
    <p:sldId id="333" r:id="rId18"/>
    <p:sldId id="334" r:id="rId19"/>
    <p:sldId id="335" r:id="rId20"/>
    <p:sldId id="336" r:id="rId21"/>
    <p:sldId id="337" r:id="rId22"/>
    <p:sldId id="338" r:id="rId23"/>
    <p:sldId id="339" r:id="rId24"/>
    <p:sldId id="359" r:id="rId25"/>
    <p:sldId id="341" r:id="rId26"/>
    <p:sldId id="360" r:id="rId27"/>
    <p:sldId id="343" r:id="rId28"/>
    <p:sldId id="344" r:id="rId29"/>
    <p:sldId id="345" r:id="rId30"/>
    <p:sldId id="346" r:id="rId31"/>
    <p:sldId id="347" r:id="rId32"/>
    <p:sldId id="348" r:id="rId33"/>
    <p:sldId id="349" r:id="rId34"/>
    <p:sldId id="350" r:id="rId35"/>
    <p:sldId id="351" r:id="rId36"/>
    <p:sldId id="358" r:id="rId37"/>
    <p:sldId id="353" r:id="rId38"/>
    <p:sldId id="354" r:id="rId39"/>
    <p:sldId id="355" r:id="rId40"/>
    <p:sldId id="356" r:id="rId41"/>
  </p:sldIdLst>
  <p:sldSz cx="12192000" cy="6858000"/>
  <p:notesSz cx="7104063" cy="10234613"/>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232B35"/>
    <a:srgbClr val="C33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3160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354456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360175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408638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53674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37283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12332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40680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128643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195179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345831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10541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007415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352012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891631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550002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45196F-9C10-4A5A-9ADF-359A828B1068}" type="slidenum">
              <a:rPr lang="zh-CN" altLang="en-US" smtClean="0">
                <a:solidFill>
                  <a:prstClr val="black"/>
                </a:solidFill>
                <a:latin typeface="等线" panose="020F0502020204030204"/>
              </a:rPr>
              <a:pPr/>
              <a:t>23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015747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1891097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45196F-9C10-4A5A-9ADF-359A828B1068}" type="slidenum">
              <a:rPr lang="zh-CN" altLang="en-US" smtClean="0">
                <a:solidFill>
                  <a:prstClr val="black"/>
                </a:solidFill>
                <a:latin typeface="等线" panose="020F0502020204030204"/>
              </a:rPr>
              <a:pPr/>
              <a:t>25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5964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2747210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4101529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1247982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377180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943052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360163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2487428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3447405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207403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4218748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latin typeface="等线" panose="020F0502020204030204"/>
              </a:rPr>
              <a:pPr/>
              <a:t>35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869442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1320541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3689075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extLst>
      <p:ext uri="{BB962C8B-B14F-4D97-AF65-F5344CB8AC3E}">
        <p14:creationId xmlns:p14="http://schemas.microsoft.com/office/powerpoint/2010/main" val="2295118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101085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02412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1256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53858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62547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44820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44571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51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51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4364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4443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6259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295636" y="65506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252078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5171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848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5070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64804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6.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1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1.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2.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4" name="组合 43"/>
          <p:cNvGrpSpPr/>
          <p:nvPr/>
        </p:nvGrpSpPr>
        <p:grpSpPr>
          <a:xfrm>
            <a:off x="0" y="821933"/>
            <a:ext cx="1726058" cy="2939056"/>
            <a:chOff x="0" y="821933"/>
            <a:chExt cx="1726058" cy="2939056"/>
          </a:xfrm>
        </p:grpSpPr>
        <p:sp>
          <p:nvSpPr>
            <p:cNvPr id="5" name="矩形 4"/>
            <p:cNvSpPr/>
            <p:nvPr/>
          </p:nvSpPr>
          <p:spPr>
            <a:xfrm>
              <a:off x="0" y="821933"/>
              <a:ext cx="1726058" cy="293840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0" y="822580"/>
              <a:ext cx="1726058" cy="2938409"/>
            </a:xfrm>
            <a:prstGeom prst="rect">
              <a:avLst/>
            </a:prstGeom>
            <a:solidFill>
              <a:srgbClr val="C33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2" name="直接连接符 11"/>
          <p:cNvCxnSpPr/>
          <p:nvPr/>
        </p:nvCxnSpPr>
        <p:spPr>
          <a:xfrm>
            <a:off x="0" y="384743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文本框 19"/>
          <p:cNvSpPr txBox="1"/>
          <p:nvPr/>
        </p:nvSpPr>
        <p:spPr>
          <a:xfrm>
            <a:off x="4072380" y="3916446"/>
            <a:ext cx="7523716" cy="1323439"/>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0" b="1" dirty="0">
                <a:solidFill>
                  <a:srgbClr val="C33736"/>
                </a:solidFill>
                <a:cs typeface="+mn-ea"/>
                <a:sym typeface="+mn-lt"/>
              </a:rPr>
              <a:t>  </a:t>
            </a:r>
            <a:r>
              <a:rPr lang="zh-CN" altLang="en-US" sz="8000" b="1" dirty="0">
                <a:solidFill>
                  <a:srgbClr val="232B35"/>
                </a:solidFill>
                <a:cs typeface="+mn-ea"/>
                <a:sym typeface="+mn-lt"/>
              </a:rPr>
              <a:t> </a:t>
            </a:r>
            <a:r>
              <a:rPr lang="zh-CN" altLang="en-US" sz="7200" b="1" dirty="0">
                <a:solidFill>
                  <a:srgbClr val="232B35"/>
                </a:solidFill>
                <a:cs typeface="+mn-ea"/>
                <a:sym typeface="+mn-lt"/>
              </a:rPr>
              <a:t>实用</a:t>
            </a:r>
            <a:r>
              <a:rPr lang="zh-CN" altLang="en-US" sz="8000" b="1" dirty="0">
                <a:solidFill>
                  <a:srgbClr val="C33736"/>
                </a:solidFill>
                <a:cs typeface="+mn-ea"/>
                <a:sym typeface="+mn-lt"/>
              </a:rPr>
              <a:t>公文</a:t>
            </a:r>
            <a:r>
              <a:rPr lang="zh-CN" altLang="en-US" sz="7200" b="1" dirty="0">
                <a:solidFill>
                  <a:schemeClr val="tx1">
                    <a:lumMod val="95000"/>
                    <a:lumOff val="5000"/>
                  </a:schemeClr>
                </a:solidFill>
                <a:cs typeface="+mn-ea"/>
                <a:sym typeface="+mn-lt"/>
              </a:rPr>
              <a:t>写作</a:t>
            </a:r>
          </a:p>
        </p:txBody>
      </p:sp>
      <p:sp>
        <p:nvSpPr>
          <p:cNvPr id="14" name="文本框 21"/>
          <p:cNvSpPr txBox="1"/>
          <p:nvPr/>
        </p:nvSpPr>
        <p:spPr>
          <a:xfrm>
            <a:off x="4553628" y="5610275"/>
            <a:ext cx="6906281" cy="78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dirty="0">
                <a:cs typeface="+mn-ea"/>
                <a:sym typeface="+mn-lt"/>
              </a:rPr>
              <a:t>非常高兴能有机会与牟平的年轻干部交流文字工作。交流之前，有件事要跟大家说清楚。我不是领导也不是专家，今天我所要讲的虽然都是肺腑之言，但也都是一家之言，仅是个人体会，我姑且说之，大家姑且听之。有讲得不好不对的地方，欢迎大家批评，有需要探讨交流的，更欢迎大家赐教。下面，言归正传，今天主要和大家交流三个方面的问题。</a:t>
            </a:r>
            <a:endParaRPr lang="zh-CN" altLang="en-US" sz="1000" dirty="0">
              <a:solidFill>
                <a:srgbClr val="303135"/>
              </a:solidFill>
              <a:cs typeface="+mn-ea"/>
              <a:sym typeface="+mn-lt"/>
            </a:endParaRPr>
          </a:p>
        </p:txBody>
      </p:sp>
      <p:cxnSp>
        <p:nvCxnSpPr>
          <p:cNvPr id="37" name="直接连接符 36"/>
          <p:cNvCxnSpPr/>
          <p:nvPr/>
        </p:nvCxnSpPr>
        <p:spPr>
          <a:xfrm>
            <a:off x="4191279" y="4333470"/>
            <a:ext cx="0" cy="1967503"/>
          </a:xfrm>
          <a:prstGeom prst="line">
            <a:avLst/>
          </a:prstGeom>
          <a:ln w="19050">
            <a:solidFill>
              <a:srgbClr val="C33736"/>
            </a:solidFill>
          </a:ln>
          <a:effectLst>
            <a:outerShdw blurRad="6350" dist="254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831850" y="5725760"/>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2</a:t>
            </a:r>
          </a:p>
        </p:txBody>
      </p:sp>
      <p:sp>
        <p:nvSpPr>
          <p:cNvPr id="10" name="椭圆 9"/>
          <p:cNvSpPr/>
          <p:nvPr/>
        </p:nvSpPr>
        <p:spPr>
          <a:xfrm>
            <a:off x="1496060" y="5725760"/>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cs typeface="+mn-ea"/>
                <a:sym typeface="+mn-lt"/>
              </a:rPr>
              <a:t>0</a:t>
            </a:r>
          </a:p>
        </p:txBody>
      </p:sp>
      <p:sp>
        <p:nvSpPr>
          <p:cNvPr id="11" name="椭圆 10"/>
          <p:cNvSpPr/>
          <p:nvPr/>
        </p:nvSpPr>
        <p:spPr>
          <a:xfrm>
            <a:off x="2160270" y="5725760"/>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X</a:t>
            </a:r>
          </a:p>
        </p:txBody>
      </p:sp>
      <p:sp>
        <p:nvSpPr>
          <p:cNvPr id="18" name="椭圆 17"/>
          <p:cNvSpPr/>
          <p:nvPr/>
        </p:nvSpPr>
        <p:spPr>
          <a:xfrm>
            <a:off x="2824480" y="5725760"/>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X</a:t>
            </a:r>
          </a:p>
        </p:txBody>
      </p:sp>
      <p:cxnSp>
        <p:nvCxnSpPr>
          <p:cNvPr id="36" name="直接连接符 35"/>
          <p:cNvCxnSpPr/>
          <p:nvPr/>
        </p:nvCxnSpPr>
        <p:spPr>
          <a:xfrm>
            <a:off x="0" y="734032"/>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9E4E3339-B24F-4053-9859-2D07C2C23B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84218" y="821397"/>
            <a:ext cx="7139709" cy="2938397"/>
          </a:xfrm>
          <a:prstGeom prst="rect">
            <a:avLst/>
          </a:prstGeom>
        </p:spPr>
      </p:pic>
      <p:grpSp>
        <p:nvGrpSpPr>
          <p:cNvPr id="2" name="组合 1"/>
          <p:cNvGrpSpPr/>
          <p:nvPr/>
        </p:nvGrpSpPr>
        <p:grpSpPr>
          <a:xfrm>
            <a:off x="9184510" y="810575"/>
            <a:ext cx="3007490" cy="2949767"/>
            <a:chOff x="9184510" y="810575"/>
            <a:chExt cx="3007490" cy="2949767"/>
          </a:xfrm>
        </p:grpSpPr>
        <p:pic>
          <p:nvPicPr>
            <p:cNvPr id="15" name="图片 14">
              <a:extLst>
                <a:ext uri="{FF2B5EF4-FFF2-40B4-BE49-F238E27FC236}">
                  <a16:creationId xmlns:a16="http://schemas.microsoft.com/office/drawing/2014/main" id="{D06A2112-94DB-45B0-B64C-8AF30D8122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4510" y="821934"/>
              <a:ext cx="3006690" cy="2938408"/>
            </a:xfrm>
            <a:prstGeom prst="rect">
              <a:avLst/>
            </a:prstGeom>
          </p:spPr>
        </p:pic>
        <p:sp>
          <p:nvSpPr>
            <p:cNvPr id="9" name="矩形 8"/>
            <p:cNvSpPr/>
            <p:nvPr/>
          </p:nvSpPr>
          <p:spPr>
            <a:xfrm>
              <a:off x="9185310" y="810575"/>
              <a:ext cx="3006690" cy="2938409"/>
            </a:xfrm>
            <a:prstGeom prst="rect">
              <a:avLst/>
            </a:prstGeom>
            <a:solidFill>
              <a:srgbClr val="C33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4" name="图片 23">
            <a:extLst>
              <a:ext uri="{FF2B5EF4-FFF2-40B4-BE49-F238E27FC236}">
                <a16:creationId xmlns:a16="http://schemas.microsoft.com/office/drawing/2014/main" id="{7AA24DEC-433F-45AD-B759-66B7C9BD06E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09568" y="4189753"/>
            <a:ext cx="1418309" cy="1418309"/>
          </a:xfrm>
          <a:prstGeom prst="rect">
            <a:avLst/>
          </a:prstGeom>
        </p:spPr>
      </p:pic>
      <p:sp>
        <p:nvSpPr>
          <p:cNvPr id="21" name="文本框 20">
            <a:extLst>
              <a:ext uri="{FF2B5EF4-FFF2-40B4-BE49-F238E27FC236}">
                <a16:creationId xmlns:a16="http://schemas.microsoft.com/office/drawing/2014/main" id="{67FD6D64-B9F9-4724-BC55-E12E59B307AB}"/>
              </a:ext>
            </a:extLst>
          </p:cNvPr>
          <p:cNvSpPr txBox="1"/>
          <p:nvPr/>
        </p:nvSpPr>
        <p:spPr>
          <a:xfrm>
            <a:off x="5794652" y="5175043"/>
            <a:ext cx="4684675" cy="400110"/>
          </a:xfrm>
          <a:prstGeom prst="rect">
            <a:avLst/>
          </a:prstGeom>
          <a:noFill/>
        </p:spPr>
        <p:txBody>
          <a:bodyPr wrap="square" rtlCol="0">
            <a:spAutoFit/>
          </a:bodyPr>
          <a:lstStyle/>
          <a:p>
            <a:pPr algn="ctr"/>
            <a:r>
              <a:rPr lang="en-US" altLang="zh-CN" sz="2000" b="1" dirty="0">
                <a:solidFill>
                  <a:schemeClr val="bg2">
                    <a:lumMod val="50000"/>
                  </a:schemeClr>
                </a:solidFill>
                <a:cs typeface="+mn-ea"/>
                <a:sym typeface="+mn-lt"/>
              </a:rPr>
              <a:t>——</a:t>
            </a:r>
            <a:r>
              <a:rPr lang="zh-CN" altLang="en-US" sz="2000" b="1" dirty="0" smtClean="0">
                <a:solidFill>
                  <a:schemeClr val="bg2">
                    <a:lumMod val="50000"/>
                  </a:schemeClr>
                </a:solidFill>
                <a:cs typeface="+mn-ea"/>
                <a:sym typeface="+mn-lt"/>
              </a:rPr>
              <a:t>文字工作体会</a:t>
            </a:r>
            <a:r>
              <a:rPr lang="zh-CN" altLang="en-US" sz="2000" b="1" dirty="0">
                <a:solidFill>
                  <a:schemeClr val="bg2">
                    <a:lumMod val="50000"/>
                  </a:schemeClr>
                </a:solidFill>
                <a:cs typeface="+mn-ea"/>
                <a:sym typeface="+mn-lt"/>
              </a:rPr>
              <a:t>（交流）</a:t>
            </a:r>
            <a:r>
              <a:rPr lang="en-US" altLang="zh-CN" sz="2000" b="1" dirty="0">
                <a:solidFill>
                  <a:schemeClr val="bg2">
                    <a:lumMod val="50000"/>
                  </a:schemeClr>
                </a:solidFill>
                <a:cs typeface="+mn-ea"/>
                <a:sym typeface="+mn-lt"/>
              </a:rPr>
              <a:t>——</a:t>
            </a:r>
            <a:endParaRPr lang="zh-CN" altLang="en-US" sz="2000" b="1" dirty="0">
              <a:solidFill>
                <a:schemeClr val="bg2">
                  <a:lumMod val="50000"/>
                </a:schemeClr>
              </a:solidFill>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 presetClass="entr" presetSubtype="8" accel="40000" decel="6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500" fill="hold"/>
                                        <p:tgtEl>
                                          <p:spTgt spid="2"/>
                                        </p:tgtEl>
                                        <p:attrNameLst>
                                          <p:attrName>ppt_x</p:attrName>
                                        </p:attrNameLst>
                                      </p:cBhvr>
                                      <p:tavLst>
                                        <p:tav tm="0">
                                          <p:val>
                                            <p:strVal val="0-#ppt_w/2"/>
                                          </p:val>
                                        </p:tav>
                                        <p:tav tm="100000">
                                          <p:val>
                                            <p:strVal val="#ppt_x"/>
                                          </p:val>
                                        </p:tav>
                                      </p:tavLst>
                                    </p:anim>
                                    <p:anim calcmode="lin" valueType="num">
                                      <p:cBhvr additive="base">
                                        <p:cTn id="15" dur="1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8" accel="20000" decel="60000" fill="hold" nodeType="withEffect">
                                  <p:stCondLst>
                                    <p:cond delay="8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accel="40000" decel="60000" fill="hold" nodeType="withEffect">
                                  <p:stCondLst>
                                    <p:cond delay="150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6" presetClass="emph" presetSubtype="0" autoRev="1" fill="hold" nodeType="withEffect">
                                  <p:stCondLst>
                                    <p:cond delay="200"/>
                                  </p:stCondLst>
                                  <p:childTnLst>
                                    <p:animScale>
                                      <p:cBhvr>
                                        <p:cTn id="31" dur="500" fill="hold"/>
                                        <p:tgtEl>
                                          <p:spTgt spid="24"/>
                                        </p:tgtEl>
                                      </p:cBhvr>
                                      <p:by x="120000" y="120000"/>
                                    </p:animScale>
                                  </p:childTnLst>
                                </p:cTn>
                              </p:par>
                            </p:childTnLst>
                          </p:cTn>
                        </p:par>
                        <p:par>
                          <p:cTn id="32" fill="hold">
                            <p:stCondLst>
                              <p:cond delay="37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200"/>
                            </p:stCondLst>
                            <p:childTnLst>
                              <p:par>
                                <p:cTn id="54" presetID="22" presetClass="entr" presetSubtype="1"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childTnLst>
                          </p:cTn>
                        </p:par>
                        <p:par>
                          <p:cTn id="57" fill="hold">
                            <p:stCondLst>
                              <p:cond delay="4700"/>
                            </p:stCondLst>
                            <p:childTnLst>
                              <p:par>
                                <p:cTn id="58" presetID="29"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ppt_x</p:attrName>
                                        </p:attrNameLst>
                                      </p:cBhvr>
                                      <p:tavLst>
                                        <p:tav tm="0">
                                          <p:val>
                                            <p:strVal val="#ppt_x-.2"/>
                                          </p:val>
                                        </p:tav>
                                        <p:tav tm="100000">
                                          <p:val>
                                            <p:strVal val="#ppt_x"/>
                                          </p:val>
                                        </p:tav>
                                      </p:tavLst>
                                    </p:anim>
                                    <p:anim calcmode="lin" valueType="num">
                                      <p:cBhvr>
                                        <p:cTn id="61"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2" dur="500"/>
                                        <p:tgtEl>
                                          <p:spTgt spid="13"/>
                                        </p:tgtEl>
                                      </p:cBhvr>
                                    </p:animEffect>
                                  </p:childTnLst>
                                </p:cTn>
                              </p:par>
                            </p:childTnLst>
                          </p:cTn>
                        </p:par>
                        <p:par>
                          <p:cTn id="63" fill="hold">
                            <p:stCondLst>
                              <p:cond delay="5200"/>
                            </p:stCondLst>
                            <p:childTnLst>
                              <p:par>
                                <p:cTn id="64" presetID="42"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anim calcmode="lin" valueType="num">
                                      <p:cBhvr>
                                        <p:cTn id="67" dur="500" fill="hold"/>
                                        <p:tgtEl>
                                          <p:spTgt spid="14"/>
                                        </p:tgtEl>
                                        <p:attrNameLst>
                                          <p:attrName>ppt_x</p:attrName>
                                        </p:attrNameLst>
                                      </p:cBhvr>
                                      <p:tavLst>
                                        <p:tav tm="0">
                                          <p:val>
                                            <p:strVal val="#ppt_x"/>
                                          </p:val>
                                        </p:tav>
                                        <p:tav tm="100000">
                                          <p:val>
                                            <p:strVal val="#ppt_x"/>
                                          </p:val>
                                        </p:tav>
                                      </p:tavLst>
                                    </p:anim>
                                    <p:anim calcmode="lin" valueType="num">
                                      <p:cBhvr>
                                        <p:cTn id="68" dur="500" fill="hold"/>
                                        <p:tgtEl>
                                          <p:spTgt spid="14"/>
                                        </p:tgtEl>
                                        <p:attrNameLst>
                                          <p:attrName>ppt_y</p:attrName>
                                        </p:attrNameLst>
                                      </p:cBhvr>
                                      <p:tavLst>
                                        <p:tav tm="0">
                                          <p:val>
                                            <p:strVal val="#ppt_y+.1"/>
                                          </p:val>
                                        </p:tav>
                                        <p:tav tm="100000">
                                          <p:val>
                                            <p:strVal val="#ppt_y"/>
                                          </p:val>
                                        </p:tav>
                                      </p:tavLst>
                                    </p:anim>
                                  </p:childTnLst>
                                </p:cTn>
                              </p:par>
                            </p:childTnLst>
                          </p:cTn>
                        </p:par>
                        <p:par>
                          <p:cTn id="69" fill="hold">
                            <p:stCondLst>
                              <p:cond delay="57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7" grpId="0" animBg="1"/>
      <p:bldP spid="10" grpId="0" animBg="1"/>
      <p:bldP spid="11" grpId="0" animBg="1"/>
      <p:bldP spid="18"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0" name="Text Placeholder 3"/>
          <p:cNvSpPr txBox="1"/>
          <p:nvPr/>
        </p:nvSpPr>
        <p:spPr>
          <a:xfrm>
            <a:off x="2579077" y="1268999"/>
            <a:ext cx="8593453" cy="88639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600" b="1" dirty="0">
                <a:solidFill>
                  <a:srgbClr val="C33736"/>
                </a:solidFill>
                <a:cs typeface="+mn-ea"/>
                <a:sym typeface="+mn-lt"/>
              </a:rPr>
              <a:t>写材料都要经历抄、改、写三个阶段。所谓“抄”，就是起步阶段由于底子薄、基础差、阅历浅，自己写不出东西来，只能抄别人的东西，包括抄外地的东西，抄老同志写的东西。天下文章一大抄，就看你会抄不会抄。</a:t>
            </a:r>
          </a:p>
        </p:txBody>
      </p:sp>
      <p:sp>
        <p:nvSpPr>
          <p:cNvPr id="81" name="矩形 80"/>
          <p:cNvSpPr/>
          <p:nvPr/>
        </p:nvSpPr>
        <p:spPr>
          <a:xfrm>
            <a:off x="4401823" y="2873769"/>
            <a:ext cx="6711653" cy="1446550"/>
          </a:xfrm>
          <a:prstGeom prst="rect">
            <a:avLst/>
          </a:prstGeom>
          <a:noFill/>
        </p:spPr>
        <p:txBody>
          <a:bodyPr vert="horz" wrap="square" rtlCol="0">
            <a:spAutoFit/>
          </a:bodyPr>
          <a:lstStyle/>
          <a:p>
            <a:pPr algn="just">
              <a:spcBef>
                <a:spcPct val="20000"/>
              </a:spcBef>
              <a:spcAft>
                <a:spcPts val="600"/>
              </a:spcAft>
              <a:buClr>
                <a:schemeClr val="accent1">
                  <a:lumMod val="75000"/>
                </a:schemeClr>
              </a:buClr>
              <a:buSzPct val="145000"/>
              <a:buFont typeface="Arial" panose="020B0604020202020204"/>
            </a:pPr>
            <a:r>
              <a:rPr lang="zh-CN" altLang="en-US" sz="1100" dirty="0">
                <a:cs typeface="+mn-ea"/>
                <a:sym typeface="+mn-lt"/>
              </a:rPr>
              <a:t>前段时间，威海市纪委通报了</a:t>
            </a:r>
            <a:r>
              <a:rPr lang="en-US" altLang="zh-CN" sz="1100" dirty="0">
                <a:cs typeface="+mn-ea"/>
                <a:sym typeface="+mn-lt"/>
              </a:rPr>
              <a:t>3</a:t>
            </a:r>
            <a:r>
              <a:rPr lang="zh-CN" altLang="en-US" sz="1100" dirty="0">
                <a:cs typeface="+mn-ea"/>
                <a:sym typeface="+mn-lt"/>
              </a:rPr>
              <a:t>起形式主义、官僚主义的典型案例。其中一起案例，两名基层干部在撰写十九大精神学习心得体会时，有抄袭问题，受到党内严重警告。</a:t>
            </a:r>
            <a:r>
              <a:rPr lang="en-US" altLang="zh-CN" sz="1100" dirty="0">
                <a:cs typeface="+mn-ea"/>
                <a:sym typeface="+mn-lt"/>
              </a:rPr>
              <a:t>2017</a:t>
            </a:r>
            <a:r>
              <a:rPr lang="zh-CN" altLang="en-US" sz="1100" dirty="0">
                <a:cs typeface="+mn-ea"/>
                <a:sym typeface="+mn-lt"/>
              </a:rPr>
              <a:t>年</a:t>
            </a:r>
            <a:r>
              <a:rPr lang="en-US" altLang="zh-CN" sz="1100" dirty="0">
                <a:cs typeface="+mn-ea"/>
                <a:sym typeface="+mn-lt"/>
              </a:rPr>
              <a:t>11</a:t>
            </a:r>
            <a:r>
              <a:rPr lang="zh-CN" altLang="en-US" sz="1100" dirty="0">
                <a:cs typeface="+mn-ea"/>
                <a:sym typeface="+mn-lt"/>
              </a:rPr>
              <a:t>月，荣成市夏庄镇党委委员、副镇长郑鲁东和党委委员、纪委书记王照宇在学习贯彻十九大精神过程中，没有按照要求结合实际撰写学习体会，而是从网络下载文章修改个别语句作为交流材料。郑鲁东、王照宇受到党内严重警告处分。</a:t>
            </a:r>
            <a:r>
              <a:rPr lang="en-US" altLang="zh-CN" sz="1100" dirty="0">
                <a:cs typeface="+mn-ea"/>
                <a:sym typeface="+mn-lt"/>
              </a:rPr>
              <a:t>2009</a:t>
            </a:r>
            <a:r>
              <a:rPr lang="zh-CN" altLang="en-US" sz="1100" dirty="0">
                <a:cs typeface="+mn-ea"/>
                <a:sym typeface="+mn-lt"/>
              </a:rPr>
              <a:t>年</a:t>
            </a:r>
            <a:r>
              <a:rPr lang="en-US" altLang="zh-CN" sz="1100" dirty="0">
                <a:cs typeface="+mn-ea"/>
                <a:sym typeface="+mn-lt"/>
              </a:rPr>
              <a:t>3</a:t>
            </a:r>
            <a:r>
              <a:rPr lang="zh-CN" altLang="en-US" sz="1100" dirty="0">
                <a:cs typeface="+mn-ea"/>
                <a:sym typeface="+mn-lt"/>
              </a:rPr>
              <a:t>月，来源于“河南开封消防支队”，署名刘铁柱的稿件</a:t>
            </a:r>
            <a:r>
              <a:rPr lang="en-US" altLang="zh-CN" sz="1100" dirty="0">
                <a:cs typeface="+mn-ea"/>
                <a:sym typeface="+mn-lt"/>
              </a:rPr>
              <a:t>《</a:t>
            </a:r>
            <a:r>
              <a:rPr lang="zh-CN" altLang="en-US" sz="1100" dirty="0">
                <a:cs typeface="+mn-ea"/>
                <a:sym typeface="+mn-lt"/>
              </a:rPr>
              <a:t>开封市副市长：消防工作也是派出所的“主业”</a:t>
            </a:r>
            <a:r>
              <a:rPr lang="en-US" altLang="zh-CN" sz="1100" dirty="0">
                <a:cs typeface="+mn-ea"/>
                <a:sym typeface="+mn-lt"/>
              </a:rPr>
              <a:t>》</a:t>
            </a:r>
            <a:r>
              <a:rPr lang="zh-CN" altLang="en-US" sz="1100" dirty="0">
                <a:cs typeface="+mn-ea"/>
                <a:sym typeface="+mn-lt"/>
              </a:rPr>
              <a:t>，与</a:t>
            </a:r>
            <a:r>
              <a:rPr lang="en-US" altLang="zh-CN" sz="1100" dirty="0">
                <a:cs typeface="+mn-ea"/>
                <a:sym typeface="+mn-lt"/>
              </a:rPr>
              <a:t>3</a:t>
            </a:r>
            <a:r>
              <a:rPr lang="zh-CN" altLang="en-US" sz="1100" dirty="0">
                <a:cs typeface="+mn-ea"/>
                <a:sym typeface="+mn-lt"/>
              </a:rPr>
              <a:t>月</a:t>
            </a:r>
            <a:r>
              <a:rPr lang="en-US" altLang="zh-CN" sz="1100" dirty="0">
                <a:cs typeface="+mn-ea"/>
                <a:sym typeface="+mn-lt"/>
              </a:rPr>
              <a:t>4</a:t>
            </a:r>
            <a:r>
              <a:rPr lang="zh-CN" altLang="en-US" sz="1100" dirty="0">
                <a:cs typeface="+mn-ea"/>
                <a:sym typeface="+mn-lt"/>
              </a:rPr>
              <a:t>日来源于“河南漯河消防支队”，署名张建华的稿件</a:t>
            </a:r>
            <a:r>
              <a:rPr lang="en-US" altLang="zh-CN" sz="1100" dirty="0">
                <a:cs typeface="+mn-ea"/>
                <a:sym typeface="+mn-lt"/>
              </a:rPr>
              <a:t>《</a:t>
            </a:r>
            <a:r>
              <a:rPr lang="zh-CN" altLang="en-US" sz="1100" dirty="0">
                <a:cs typeface="+mn-ea"/>
                <a:sym typeface="+mn-lt"/>
              </a:rPr>
              <a:t>漯河政法委书记：防火监督是预防火灾的前沿阵地</a:t>
            </a:r>
            <a:r>
              <a:rPr lang="en-US" altLang="zh-CN" sz="1100" dirty="0">
                <a:cs typeface="+mn-ea"/>
                <a:sym typeface="+mn-lt"/>
              </a:rPr>
              <a:t>》</a:t>
            </a:r>
            <a:r>
              <a:rPr lang="zh-CN" altLang="en-US" sz="1100" dirty="0">
                <a:cs typeface="+mn-ea"/>
                <a:sym typeface="+mn-lt"/>
              </a:rPr>
              <a:t>内容如出一辙。此外。开封市副市长的讲话中竟还有“构建和谐平安漯河”的字眼，被网友戏称为“开封指导漯河工作”。</a:t>
            </a:r>
            <a:endParaRPr sz="1100" dirty="0">
              <a:solidFill>
                <a:schemeClr val="tx1"/>
              </a:solidFill>
              <a:cs typeface="+mn-ea"/>
              <a:sym typeface="+mn-lt"/>
            </a:endParaRPr>
          </a:p>
        </p:txBody>
      </p:sp>
      <p:sp>
        <p:nvSpPr>
          <p:cNvPr id="82" name="Text Placeholder 3"/>
          <p:cNvSpPr txBox="1"/>
          <p:nvPr/>
        </p:nvSpPr>
        <p:spPr>
          <a:xfrm>
            <a:off x="4467902" y="2542219"/>
            <a:ext cx="1686560" cy="27045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600" b="1" dirty="0">
                <a:solidFill>
                  <a:srgbClr val="C33736"/>
                </a:solidFill>
                <a:cs typeface="+mn-ea"/>
                <a:sym typeface="+mn-lt"/>
              </a:rPr>
              <a:t>反面举例：</a:t>
            </a:r>
          </a:p>
        </p:txBody>
      </p:sp>
      <p:sp>
        <p:nvSpPr>
          <p:cNvPr id="83" name="圆角矩形 82"/>
          <p:cNvSpPr/>
          <p:nvPr/>
        </p:nvSpPr>
        <p:spPr>
          <a:xfrm>
            <a:off x="1582615" y="4465241"/>
            <a:ext cx="2362023" cy="1343051"/>
          </a:xfrm>
          <a:prstGeom prst="roundRect">
            <a:avLst>
              <a:gd name="adj" fmla="val 9539"/>
            </a:avLst>
          </a:prstGeom>
          <a:blipFill dpi="0" rotWithShape="1">
            <a:blip r:embed="rId4" cstate="screen">
              <a:extLst>
                <a:ext uri="{28A0092B-C50C-407E-A947-70E740481C1C}">
                  <a14:useLocalDpi xmlns:a14="http://schemas.microsoft.com/office/drawing/2010/main"/>
                </a:ext>
              </a:extLst>
            </a:blip>
            <a:srcRect/>
            <a:stretch>
              <a:fillRect/>
            </a:stretch>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4" name="圆角矩形 83"/>
          <p:cNvSpPr/>
          <p:nvPr/>
        </p:nvSpPr>
        <p:spPr>
          <a:xfrm>
            <a:off x="1550950" y="2542219"/>
            <a:ext cx="2393688" cy="1343050"/>
          </a:xfrm>
          <a:prstGeom prst="roundRect">
            <a:avLst>
              <a:gd name="adj" fmla="val 9539"/>
            </a:avLst>
          </a:prstGeom>
          <a:blipFill dpi="0" rotWithShape="1">
            <a:blip r:embed="rId5" cstate="screen">
              <a:extLst>
                <a:ext uri="{28A0092B-C50C-407E-A947-70E740481C1C}">
                  <a14:useLocalDpi xmlns:a14="http://schemas.microsoft.com/office/drawing/2010/main"/>
                </a:ext>
              </a:extLst>
            </a:blip>
            <a:srcRect/>
            <a:stretch>
              <a:fillRect/>
            </a:stretch>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5" name="矩形 84">
            <a:extLst>
              <a:ext uri="{FF2B5EF4-FFF2-40B4-BE49-F238E27FC236}">
                <a16:creationId xmlns:a16="http://schemas.microsoft.com/office/drawing/2014/main" id="{FB7167FF-AC3E-4C68-91F4-062CAEA248F0}"/>
              </a:ext>
            </a:extLst>
          </p:cNvPr>
          <p:cNvSpPr/>
          <p:nvPr/>
        </p:nvSpPr>
        <p:spPr>
          <a:xfrm>
            <a:off x="4425270" y="4983922"/>
            <a:ext cx="6688205" cy="600164"/>
          </a:xfrm>
          <a:prstGeom prst="rect">
            <a:avLst/>
          </a:prstGeom>
          <a:noFill/>
        </p:spPr>
        <p:txBody>
          <a:bodyPr vert="horz" wrap="square" rtlCol="0">
            <a:spAutoFit/>
          </a:bodyPr>
          <a:lstStyle/>
          <a:p>
            <a:pPr algn="just">
              <a:spcBef>
                <a:spcPct val="20000"/>
              </a:spcBef>
              <a:spcAft>
                <a:spcPts val="600"/>
              </a:spcAft>
              <a:buClr>
                <a:schemeClr val="accent1">
                  <a:lumMod val="75000"/>
                </a:schemeClr>
              </a:buClr>
              <a:buSzPct val="145000"/>
              <a:buFont typeface="Arial" panose="020B0604020202020204"/>
            </a:pPr>
            <a:r>
              <a:rPr lang="zh-CN" altLang="en-US" sz="1100" dirty="0">
                <a:cs typeface="+mn-ea"/>
                <a:sym typeface="+mn-lt"/>
              </a:rPr>
              <a:t>河南，四议两公开（村级重大事务实行党支部提议、两委会商议、党员大会审议、村民大会或村民代表会议决议，决议内容和实施结果公开），被中央领导批示，要求在全国推广。福山社会组织“一体双孵”的做法被泰安学习后，演变成“一体四孵”，在全省城市基层党建工作会议上被杨东奇部长点名表扬。</a:t>
            </a:r>
            <a:endParaRPr sz="1100" dirty="0">
              <a:solidFill>
                <a:schemeClr val="tx1"/>
              </a:solidFill>
              <a:cs typeface="+mn-ea"/>
              <a:sym typeface="+mn-lt"/>
            </a:endParaRPr>
          </a:p>
        </p:txBody>
      </p:sp>
      <p:sp>
        <p:nvSpPr>
          <p:cNvPr id="86" name="Text Placeholder 3">
            <a:extLst>
              <a:ext uri="{FF2B5EF4-FFF2-40B4-BE49-F238E27FC236}">
                <a16:creationId xmlns:a16="http://schemas.microsoft.com/office/drawing/2014/main" id="{F611AFE7-F619-4EFE-BE88-36EDD8917B2A}"/>
              </a:ext>
            </a:extLst>
          </p:cNvPr>
          <p:cNvSpPr txBox="1"/>
          <p:nvPr/>
        </p:nvSpPr>
        <p:spPr>
          <a:xfrm>
            <a:off x="4491349" y="4652372"/>
            <a:ext cx="1686560" cy="27045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600" b="1" dirty="0">
                <a:solidFill>
                  <a:srgbClr val="C33736"/>
                </a:solidFill>
                <a:cs typeface="+mn-ea"/>
                <a:sym typeface="+mn-lt"/>
              </a:rPr>
              <a:t>正面举例：</a:t>
            </a:r>
          </a:p>
        </p:txBody>
      </p:sp>
      <p:sp>
        <p:nvSpPr>
          <p:cNvPr id="88" name="矩形 87">
            <a:extLst>
              <a:ext uri="{FF2B5EF4-FFF2-40B4-BE49-F238E27FC236}">
                <a16:creationId xmlns:a16="http://schemas.microsoft.com/office/drawing/2014/main" id="{968F23F1-AEF6-4BBE-845D-CC118976672C}"/>
              </a:ext>
            </a:extLst>
          </p:cNvPr>
          <p:cNvSpPr/>
          <p:nvPr>
            <p:custDataLst>
              <p:tags r:id="rId1"/>
            </p:custDataLst>
          </p:nvPr>
        </p:nvSpPr>
        <p:spPr>
          <a:xfrm>
            <a:off x="1322659" y="1040399"/>
            <a:ext cx="1517009" cy="1323439"/>
          </a:xfrm>
          <a:prstGeom prst="rect">
            <a:avLst/>
          </a:prstGeom>
        </p:spPr>
        <p:txBody>
          <a:bodyPr wrap="square">
            <a:spAutoFit/>
          </a:bodyPr>
          <a:lstStyle/>
          <a:p>
            <a:r>
              <a:rPr lang="zh-CN" altLang="en-US" sz="8000" b="1" dirty="0">
                <a:solidFill>
                  <a:schemeClr val="bg1">
                    <a:lumMod val="50000"/>
                  </a:schemeClr>
                </a:solidFill>
                <a:cs typeface="+mn-ea"/>
                <a:sym typeface="+mn-lt"/>
              </a:rPr>
              <a:t>抄</a:t>
            </a:r>
            <a:endParaRPr lang="zh-CN" altLang="en-US" sz="8000" dirty="0">
              <a:solidFill>
                <a:schemeClr val="bg1">
                  <a:lumMod val="50000"/>
                </a:schemeClr>
              </a:solidFill>
              <a:cs typeface="+mn-ea"/>
              <a:sym typeface="+mn-lt"/>
            </a:endParaRPr>
          </a:p>
        </p:txBody>
      </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spTree>
    <p:extLst>
      <p:ext uri="{BB962C8B-B14F-4D97-AF65-F5344CB8AC3E}">
        <p14:creationId xmlns:p14="http://schemas.microsoft.com/office/powerpoint/2010/main" val="1418804276"/>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 to="" calcmode="lin" valueType="num">
                                          <p:cBhvr>
                                            <p:cTn id="34" dur="2000" decel="50000" fill="hold">
                                              <p:stCondLst>
                                                <p:cond delay="0"/>
                                              </p:stCondLst>
                                            </p:cTn>
                                            <p:tgtEl>
                                              <p:spTgt spid="88"/>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88"/>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750"/>
                                            <p:tgtEl>
                                              <p:spTgt spid="84"/>
                                            </p:tgtEl>
                                          </p:cBhvr>
                                        </p:animEffect>
                                        <p:anim calcmode="lin" valueType="num">
                                          <p:cBhvr>
                                            <p:cTn id="44" dur="750" fill="hold"/>
                                            <p:tgtEl>
                                              <p:spTgt spid="84"/>
                                            </p:tgtEl>
                                            <p:attrNameLst>
                                              <p:attrName>ppt_x</p:attrName>
                                            </p:attrNameLst>
                                          </p:cBhvr>
                                          <p:tavLst>
                                            <p:tav tm="0">
                                              <p:val>
                                                <p:strVal val="#ppt_x"/>
                                              </p:val>
                                            </p:tav>
                                            <p:tav tm="100000">
                                              <p:val>
                                                <p:strVal val="#ppt_x"/>
                                              </p:val>
                                            </p:tav>
                                          </p:tavLst>
                                        </p:anim>
                                        <p:anim calcmode="lin" valueType="num">
                                          <p:cBhvr>
                                            <p:cTn id="45" dur="750" fill="hold"/>
                                            <p:tgtEl>
                                              <p:spTgt spid="84"/>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8"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left)">
                                          <p:cBhvr>
                                            <p:cTn id="49" dur="500"/>
                                            <p:tgtEl>
                                              <p:spTgt spid="8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500"/>
                                            <p:tgtEl>
                                              <p:spTgt spid="81"/>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750"/>
                                            <p:tgtEl>
                                              <p:spTgt spid="83"/>
                                            </p:tgtEl>
                                          </p:cBhvr>
                                        </p:animEffect>
                                        <p:anim calcmode="lin" valueType="num">
                                          <p:cBhvr>
                                            <p:cTn id="57" dur="750" fill="hold"/>
                                            <p:tgtEl>
                                              <p:spTgt spid="83"/>
                                            </p:tgtEl>
                                            <p:attrNameLst>
                                              <p:attrName>ppt_x</p:attrName>
                                            </p:attrNameLst>
                                          </p:cBhvr>
                                          <p:tavLst>
                                            <p:tav tm="0">
                                              <p:val>
                                                <p:strVal val="#ppt_x"/>
                                              </p:val>
                                            </p:tav>
                                            <p:tav tm="100000">
                                              <p:val>
                                                <p:strVal val="#ppt_x"/>
                                              </p:val>
                                            </p:tav>
                                          </p:tavLst>
                                        </p:anim>
                                        <p:anim calcmode="lin" valueType="num">
                                          <p:cBhvr>
                                            <p:cTn id="58" dur="75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2" presetClass="entr" presetSubtype="8"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wipe(left)">
                                          <p:cBhvr>
                                            <p:cTn id="62" dur="500"/>
                                            <p:tgtEl>
                                              <p:spTgt spid="8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bldLvl="0" animBg="1"/>
          <p:bldP spid="84" grpId="0" bldLvl="0" animBg="1"/>
          <p:bldP spid="85" grpId="0"/>
          <p:bldP spid="86" grpId="0"/>
          <p:bldP spid="8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 to="" calcmode="lin" valueType="num">
                                          <p:cBhvr>
                                            <p:cTn id="34" dur="2000" decel="50000" fill="hold">
                                              <p:stCondLst>
                                                <p:cond delay="0"/>
                                              </p:stCondLst>
                                            </p:cTn>
                                            <p:tgtEl>
                                              <p:spTgt spid="88"/>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88"/>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750"/>
                                            <p:tgtEl>
                                              <p:spTgt spid="84"/>
                                            </p:tgtEl>
                                          </p:cBhvr>
                                        </p:animEffect>
                                        <p:anim calcmode="lin" valueType="num">
                                          <p:cBhvr>
                                            <p:cTn id="44" dur="750" fill="hold"/>
                                            <p:tgtEl>
                                              <p:spTgt spid="84"/>
                                            </p:tgtEl>
                                            <p:attrNameLst>
                                              <p:attrName>ppt_x</p:attrName>
                                            </p:attrNameLst>
                                          </p:cBhvr>
                                          <p:tavLst>
                                            <p:tav tm="0">
                                              <p:val>
                                                <p:strVal val="#ppt_x"/>
                                              </p:val>
                                            </p:tav>
                                            <p:tav tm="100000">
                                              <p:val>
                                                <p:strVal val="#ppt_x"/>
                                              </p:val>
                                            </p:tav>
                                          </p:tavLst>
                                        </p:anim>
                                        <p:anim calcmode="lin" valueType="num">
                                          <p:cBhvr>
                                            <p:cTn id="45" dur="750" fill="hold"/>
                                            <p:tgtEl>
                                              <p:spTgt spid="84"/>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8"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left)">
                                          <p:cBhvr>
                                            <p:cTn id="49" dur="500"/>
                                            <p:tgtEl>
                                              <p:spTgt spid="8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500"/>
                                            <p:tgtEl>
                                              <p:spTgt spid="81"/>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750"/>
                                            <p:tgtEl>
                                              <p:spTgt spid="83"/>
                                            </p:tgtEl>
                                          </p:cBhvr>
                                        </p:animEffect>
                                        <p:anim calcmode="lin" valueType="num">
                                          <p:cBhvr>
                                            <p:cTn id="57" dur="750" fill="hold"/>
                                            <p:tgtEl>
                                              <p:spTgt spid="83"/>
                                            </p:tgtEl>
                                            <p:attrNameLst>
                                              <p:attrName>ppt_x</p:attrName>
                                            </p:attrNameLst>
                                          </p:cBhvr>
                                          <p:tavLst>
                                            <p:tav tm="0">
                                              <p:val>
                                                <p:strVal val="#ppt_x"/>
                                              </p:val>
                                            </p:tav>
                                            <p:tav tm="100000">
                                              <p:val>
                                                <p:strVal val="#ppt_x"/>
                                              </p:val>
                                            </p:tav>
                                          </p:tavLst>
                                        </p:anim>
                                        <p:anim calcmode="lin" valueType="num">
                                          <p:cBhvr>
                                            <p:cTn id="58" dur="75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2" presetClass="entr" presetSubtype="8"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wipe(left)">
                                          <p:cBhvr>
                                            <p:cTn id="62" dur="500"/>
                                            <p:tgtEl>
                                              <p:spTgt spid="8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wipe(left)">
                                          <p:cBhvr>
                                            <p:cTn id="6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bldLvl="0" animBg="1"/>
          <p:bldP spid="84" grpId="0" bldLvl="0" animBg="1"/>
          <p:bldP spid="85" grpId="0"/>
          <p:bldP spid="86" grpId="0"/>
          <p:bldP spid="87" grpId="0"/>
          <p:bldP spid="8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sp>
        <p:nvSpPr>
          <p:cNvPr id="37" name="矩形 36">
            <a:extLst>
              <a:ext uri="{FF2B5EF4-FFF2-40B4-BE49-F238E27FC236}">
                <a16:creationId xmlns:a16="http://schemas.microsoft.com/office/drawing/2014/main" id="{75177873-4D33-43EA-87F0-36D8CDF393E9}"/>
              </a:ext>
            </a:extLst>
          </p:cNvPr>
          <p:cNvSpPr/>
          <p:nvPr/>
        </p:nvSpPr>
        <p:spPr>
          <a:xfrm>
            <a:off x="1383324" y="2952586"/>
            <a:ext cx="9343732" cy="318579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Text Placeholder 3"/>
          <p:cNvSpPr txBox="1"/>
          <p:nvPr/>
        </p:nvSpPr>
        <p:spPr>
          <a:xfrm>
            <a:off x="2590803" y="1526113"/>
            <a:ext cx="8136253" cy="1181862"/>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600" b="1" dirty="0">
                <a:solidFill>
                  <a:srgbClr val="C33736"/>
                </a:solidFill>
                <a:cs typeface="+mn-ea"/>
                <a:sym typeface="+mn-lt"/>
              </a:rPr>
              <a:t>所谓“改”，就是抄多了以后慢慢悟出点门道来，尝试着把别人的东西改成自己的东西，其实就是一个吸收、转化的过程。这个过程非常关键，因为在这个过程中我们开始有了自己的思考，开始自己动手了。如果说抄的阶段是偷窃的话，改的阶段就是偷师了，偷好了也能偷出水平、偷出好材料来。</a:t>
            </a:r>
          </a:p>
        </p:txBody>
      </p:sp>
      <p:sp>
        <p:nvSpPr>
          <p:cNvPr id="39" name="矩形 38"/>
          <p:cNvSpPr/>
          <p:nvPr/>
        </p:nvSpPr>
        <p:spPr>
          <a:xfrm>
            <a:off x="1611735" y="4034350"/>
            <a:ext cx="8704577" cy="1569660"/>
          </a:xfrm>
          <a:prstGeom prst="rect">
            <a:avLst/>
          </a:prstGeom>
          <a:noFill/>
        </p:spPr>
        <p:txBody>
          <a:bodyPr vert="horz" wrap="square" rtlCol="0">
            <a:spAutoFit/>
          </a:bodyPr>
          <a:lstStyle/>
          <a:p>
            <a:pPr algn="just">
              <a:spcBef>
                <a:spcPct val="20000"/>
              </a:spcBef>
              <a:spcAft>
                <a:spcPts val="600"/>
              </a:spcAft>
              <a:buClr>
                <a:schemeClr val="accent1">
                  <a:lumMod val="75000"/>
                </a:schemeClr>
              </a:buClr>
              <a:buSzPct val="145000"/>
              <a:buFont typeface="Arial" panose="020B0604020202020204"/>
            </a:pPr>
            <a:r>
              <a:rPr lang="zh-CN" altLang="en-US" sz="2400" dirty="0">
                <a:solidFill>
                  <a:schemeClr val="bg1"/>
                </a:solidFill>
                <a:cs typeface="+mn-ea"/>
                <a:sym typeface="+mn-lt"/>
              </a:rPr>
              <a:t>陈剑魂改诗斥汉奸。汪精卫狱中写诗明志：慷慨歌燕市，从容作楚囚。引刀成一块，不负少年头。汪精卫当汉奸后，陈剑魂改了汪精卫的这首诗，</a:t>
            </a:r>
            <a:r>
              <a:rPr lang="en-US" altLang="zh-CN" sz="2400" dirty="0">
                <a:solidFill>
                  <a:schemeClr val="bg1"/>
                </a:solidFill>
                <a:cs typeface="+mn-ea"/>
                <a:sym typeface="+mn-lt"/>
              </a:rPr>
              <a:t>《</a:t>
            </a:r>
            <a:r>
              <a:rPr lang="zh-CN" altLang="en-US" sz="2400" dirty="0">
                <a:solidFill>
                  <a:schemeClr val="bg1"/>
                </a:solidFill>
                <a:cs typeface="+mn-ea"/>
                <a:sym typeface="+mn-lt"/>
              </a:rPr>
              <a:t>致汪精卫先生</a:t>
            </a:r>
            <a:r>
              <a:rPr lang="en-US" altLang="zh-CN" sz="2400" dirty="0">
                <a:solidFill>
                  <a:schemeClr val="bg1"/>
                </a:solidFill>
                <a:cs typeface="+mn-ea"/>
                <a:sym typeface="+mn-lt"/>
              </a:rPr>
              <a:t>》</a:t>
            </a:r>
            <a:r>
              <a:rPr lang="zh-CN" altLang="en-US" sz="2400" dirty="0">
                <a:solidFill>
                  <a:schemeClr val="bg1"/>
                </a:solidFill>
                <a:cs typeface="+mn-ea"/>
                <a:sym typeface="+mn-lt"/>
              </a:rPr>
              <a:t>：当时慷慨歌燕市，曾羡从容作楚囚。恨未引刀成一块，终惭不负少年头。</a:t>
            </a:r>
            <a:endParaRPr sz="2400" dirty="0">
              <a:solidFill>
                <a:schemeClr val="bg1"/>
              </a:solidFill>
              <a:cs typeface="+mn-ea"/>
              <a:sym typeface="+mn-lt"/>
            </a:endParaRPr>
          </a:p>
        </p:txBody>
      </p:sp>
      <p:sp>
        <p:nvSpPr>
          <p:cNvPr id="40" name="矩形 39">
            <a:extLst>
              <a:ext uri="{FF2B5EF4-FFF2-40B4-BE49-F238E27FC236}">
                <a16:creationId xmlns:a16="http://schemas.microsoft.com/office/drawing/2014/main" id="{91E76CD9-6E79-45EA-BE3C-248FF228B51E}"/>
              </a:ext>
            </a:extLst>
          </p:cNvPr>
          <p:cNvSpPr/>
          <p:nvPr/>
        </p:nvSpPr>
        <p:spPr>
          <a:xfrm>
            <a:off x="1322659" y="1462427"/>
            <a:ext cx="1517009" cy="1323439"/>
          </a:xfrm>
          <a:prstGeom prst="rect">
            <a:avLst/>
          </a:prstGeom>
        </p:spPr>
        <p:txBody>
          <a:bodyPr wrap="square">
            <a:spAutoFit/>
          </a:bodyPr>
          <a:lstStyle/>
          <a:p>
            <a:r>
              <a:rPr lang="zh-CN" altLang="en-US" sz="8000" b="1" dirty="0">
                <a:solidFill>
                  <a:schemeClr val="bg1">
                    <a:lumMod val="50000"/>
                  </a:schemeClr>
                </a:solidFill>
                <a:cs typeface="+mn-ea"/>
                <a:sym typeface="+mn-lt"/>
              </a:rPr>
              <a:t>改</a:t>
            </a:r>
            <a:endParaRPr lang="zh-CN" altLang="en-US" sz="8000" dirty="0">
              <a:solidFill>
                <a:schemeClr val="bg1">
                  <a:lumMod val="50000"/>
                </a:schemeClr>
              </a:solidFill>
              <a:cs typeface="+mn-ea"/>
              <a:sym typeface="+mn-lt"/>
            </a:endParaRPr>
          </a:p>
        </p:txBody>
      </p:sp>
      <p:sp>
        <p:nvSpPr>
          <p:cNvPr id="41" name="矩形 40">
            <a:extLst>
              <a:ext uri="{FF2B5EF4-FFF2-40B4-BE49-F238E27FC236}">
                <a16:creationId xmlns:a16="http://schemas.microsoft.com/office/drawing/2014/main" id="{9277EB1E-C4E4-4748-B36B-7C64010B4DE7}"/>
              </a:ext>
            </a:extLst>
          </p:cNvPr>
          <p:cNvSpPr/>
          <p:nvPr/>
        </p:nvSpPr>
        <p:spPr>
          <a:xfrm>
            <a:off x="3774832" y="3244334"/>
            <a:ext cx="4721826" cy="646331"/>
          </a:xfrm>
          <a:prstGeom prst="rect">
            <a:avLst/>
          </a:prstGeom>
        </p:spPr>
        <p:txBody>
          <a:bodyPr wrap="square">
            <a:spAutoFit/>
          </a:bodyPr>
          <a:lstStyle/>
          <a:p>
            <a:pPr algn="just">
              <a:spcBef>
                <a:spcPct val="20000"/>
              </a:spcBef>
              <a:spcAft>
                <a:spcPts val="600"/>
              </a:spcAft>
              <a:buClr>
                <a:schemeClr val="accent1">
                  <a:lumMod val="75000"/>
                </a:schemeClr>
              </a:buClr>
              <a:buSzPct val="145000"/>
              <a:buFont typeface="Arial" panose="020B0604020202020204"/>
            </a:pPr>
            <a:r>
              <a:rPr lang="zh-CN" altLang="en-US" sz="3600" b="1" dirty="0">
                <a:solidFill>
                  <a:schemeClr val="bg2"/>
                </a:solidFill>
                <a:cs typeface="+mn-ea"/>
                <a:sym typeface="+mn-lt"/>
              </a:rPr>
              <a:t>举例（对比两首诗）：</a:t>
            </a:r>
            <a:endParaRPr lang="en-US" altLang="zh-CN" sz="3600" b="1" dirty="0">
              <a:solidFill>
                <a:schemeClr val="bg2"/>
              </a:solidFill>
              <a:cs typeface="+mn-ea"/>
              <a:sym typeface="+mn-lt"/>
            </a:endParaRPr>
          </a:p>
        </p:txBody>
      </p:sp>
    </p:spTree>
    <p:extLst>
      <p:ext uri="{BB962C8B-B14F-4D97-AF65-F5344CB8AC3E}">
        <p14:creationId xmlns:p14="http://schemas.microsoft.com/office/powerpoint/2010/main" val="136262550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to="" calcmode="lin" valueType="num">
                                          <p:cBhvr>
                                            <p:cTn id="34" dur="2000" decel="50000" fill="hold">
                                              <p:stCondLst>
                                                <p:cond delay="0"/>
                                              </p:stCondLst>
                                            </p:cTn>
                                            <p:tgtEl>
                                              <p:spTgt spid="40"/>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40"/>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6500"/>
                                </p:stCondLst>
                                <p:childTnLst>
                                  <p:par>
                                    <p:cTn id="45" presetID="0" presetClass="entr" presetSubtype="0" fill="hold" grpId="0" nodeType="afterEffect">
                                      <p:stCondLst>
                                        <p:cond delay="0"/>
                                      </p:stCondLst>
                                      <p:iterate type="lt">
                                        <p:tmPct val="10000"/>
                                      </p:iterate>
                                      <p:childTnLst>
                                        <p:set>
                                          <p:cBhvr>
                                            <p:cTn id="46" dur="1" fill="hold">
                                              <p:stCondLst>
                                                <p:cond delay="0"/>
                                              </p:stCondLst>
                                            </p:cTn>
                                            <p:tgtEl>
                                              <p:spTgt spid="41"/>
                                            </p:tgtEl>
                                            <p:attrNameLst>
                                              <p:attrName>style.visibility</p:attrName>
                                            </p:attrNameLst>
                                          </p:cBhvr>
                                          <p:to>
                                            <p:strVal val="visible"/>
                                          </p:to>
                                        </p:set>
                                        <p:anim to="" calcmode="lin" valueType="num">
                                          <p:cBhvr>
                                            <p:cTn id="47" dur="700" fill="hold">
                                              <p:stCondLst>
                                                <p:cond delay="0"/>
                                              </p:stCondLst>
                                            </p:cTn>
                                            <p:tgtEl>
                                              <p:spTgt spid="41"/>
                                            </p:tgtEl>
                                            <p:attrNameLst>
                                              <p:attrName>ppt_y</p:attrName>
                                            </p:attrNameLst>
                                          </p:cBhvr>
                                          <p:tavLst>
                                            <p:tav tm="0" fmla="#ppt_y-#ppt_h/2*((1.5-1.5*$)^3-(1.5-1.5*$)^2)*8/9">
                                              <p:val>
                                                <p:strVal val="0"/>
                                              </p:val>
                                            </p:tav>
                                            <p:tav tm="100000">
                                              <p:val>
                                                <p:strVal val="1"/>
                                              </p:val>
                                            </p:tav>
                                          </p:tavLst>
                                        </p:anim>
                                        <p:anim to="" calcmode="lin" valueType="num">
                                          <p:cBhvr>
                                            <p:cTn id="48" dur="700" fill="hold">
                                              <p:stCondLst>
                                                <p:cond delay="0"/>
                                              </p:stCondLst>
                                            </p:cTn>
                                            <p:tgtEl>
                                              <p:spTgt spid="41"/>
                                            </p:tgtEl>
                                            <p:attrNameLst>
                                              <p:attrName>ppt_h</p:attrName>
                                            </p:attrNameLst>
                                          </p:cBhvr>
                                          <p:tavLst>
                                            <p:tav tm="0" fmla="#ppt_h-#ppt_h*((1.5-1.5*$)^3-(1.5-1.5*$)^2)">
                                              <p:val>
                                                <p:strVal val="0"/>
                                              </p:val>
                                            </p:tav>
                                            <p:tav tm="100000">
                                              <p:val>
                                                <p:strVal val="1"/>
                                              </p:val>
                                            </p:tav>
                                          </p:tavLst>
                                        </p:anim>
                                        <p:animEffect filter="fade">
                                          <p:cBhvr>
                                            <p:cTn id="49" dur="700">
                                              <p:stCondLst>
                                                <p:cond delay="0"/>
                                              </p:stCondLst>
                                            </p:cTn>
                                            <p:tgtEl>
                                              <p:spTgt spid="41"/>
                                            </p:tgtEl>
                                          </p:cBhvr>
                                        </p:animEffect>
                                      </p:childTnLst>
                                    </p:cTn>
                                  </p:par>
                                </p:childTnLst>
                              </p:cTn>
                            </p:par>
                            <p:par>
                              <p:cTn id="50" fill="hold">
                                <p:stCondLst>
                                  <p:cond delay="7830"/>
                                </p:stCondLst>
                                <p:childTnLst>
                                  <p:par>
                                    <p:cTn id="51" presetID="0" presetClass="entr" presetSubtype="0" fill="hold" grpId="0" nodeType="afterEffect">
                                      <p:stCondLst>
                                        <p:cond delay="0"/>
                                      </p:stCondLst>
                                      <p:iterate type="lt">
                                        <p:tmPct val="6140"/>
                                      </p:iterate>
                                      <p:childTnLst>
                                        <p:set>
                                          <p:cBhvr>
                                            <p:cTn id="52" dur="1" fill="hold">
                                              <p:stCondLst>
                                                <p:cond delay="0"/>
                                              </p:stCondLst>
                                            </p:cTn>
                                            <p:tgtEl>
                                              <p:spTgt spid="39"/>
                                            </p:tgtEl>
                                            <p:attrNameLst>
                                              <p:attrName>style.visibility</p:attrName>
                                            </p:attrNameLst>
                                          </p:cBhvr>
                                          <p:to>
                                            <p:strVal val="visible"/>
                                          </p:to>
                                        </p:set>
                                        <p:anim to="" calcmode="lin" valueType="num">
                                          <p:cBhvr>
                                            <p:cTn id="53" dur="700" fill="hold">
                                              <p:stCondLst>
                                                <p:cond delay="0"/>
                                              </p:stCondLst>
                                            </p:cTn>
                                            <p:tgtEl>
                                              <p:spTgt spid="39"/>
                                            </p:tgtEl>
                                            <p:attrNameLst>
                                              <p:attrName>ppt_x</p:attrName>
                                            </p:attrNameLst>
                                          </p:cBhvr>
                                          <p:tavLst>
                                            <p:tav tm="0" fmla="#ppt_x+(-#ppt_w/2*cos(ppt_r/180*pi))*((1.5-1.5*$)^2-(1.5-1.5*$)^3)">
                                              <p:val>
                                                <p:strVal val="0"/>
                                              </p:val>
                                            </p:tav>
                                            <p:tav tm="100000">
                                              <p:val>
                                                <p:strVal val="1"/>
                                              </p:val>
                                            </p:tav>
                                          </p:tavLst>
                                        </p:anim>
                                        <p:anim to="" calcmode="lin" valueType="num">
                                          <p:cBhvr>
                                            <p:cTn id="54" dur="700" fill="hold">
                                              <p:stCondLst>
                                                <p:cond delay="0"/>
                                              </p:stCondLst>
                                            </p:cTn>
                                            <p:tgtEl>
                                              <p:spTgt spid="39"/>
                                            </p:tgtEl>
                                            <p:attrNameLst>
                                              <p:attrName>ppt_y</p:attrName>
                                            </p:attrNameLst>
                                          </p:cBhvr>
                                          <p:tavLst>
                                            <p:tav tm="0" fmla="#ppt_y+(-#ppt_h/2*cos(ppt_r/180*pi))*((1.5-1.5*$)^2-(1.5-1.5*$)^3)">
                                              <p:val>
                                                <p:strVal val="0"/>
                                              </p:val>
                                            </p:tav>
                                            <p:tav tm="100000">
                                              <p:val>
                                                <p:strVal val="1"/>
                                              </p:val>
                                            </p:tav>
                                          </p:tavLst>
                                        </p:anim>
                                        <p:anim to="" calcmode="lin" valueType="num">
                                          <p:cBhvr>
                                            <p:cTn id="55" dur="700" fill="hold">
                                              <p:stCondLst>
                                                <p:cond delay="0"/>
                                              </p:stCondLst>
                                            </p:cTn>
                                            <p:tgtEl>
                                              <p:spTgt spid="39"/>
                                            </p:tgtEl>
                                            <p:attrNameLst>
                                              <p:attrName>ppt_h</p:attrName>
                                            </p:attrNameLst>
                                          </p:cBhvr>
                                          <p:tavLst>
                                            <p:tav tm="0" fmla="#ppt_h-(-#ppt_h)*((1.5-1.5*$)^2-(1.5-1.5*$)^3)">
                                              <p:val>
                                                <p:strVal val="0"/>
                                              </p:val>
                                            </p:tav>
                                            <p:tav tm="100000">
                                              <p:val>
                                                <p:strVal val="1"/>
                                              </p:val>
                                            </p:tav>
                                          </p:tavLst>
                                        </p:anim>
                                        <p:anim to="" calcmode="lin" valueType="num">
                                          <p:cBhvr>
                                            <p:cTn id="56" dur="700" fill="hold">
                                              <p:stCondLst>
                                                <p:cond delay="0"/>
                                              </p:stCondLst>
                                            </p:cTn>
                                            <p:tgtEl>
                                              <p:spTgt spid="39"/>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to="" calcmode="lin" valueType="num">
                                          <p:cBhvr>
                                            <p:cTn id="34" dur="2000" decel="50000" fill="hold">
                                              <p:stCondLst>
                                                <p:cond delay="0"/>
                                              </p:stCondLst>
                                            </p:cTn>
                                            <p:tgtEl>
                                              <p:spTgt spid="40"/>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40"/>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6500"/>
                                </p:stCondLst>
                                <p:childTnLst>
                                  <p:par>
                                    <p:cTn id="45" presetID="0" presetClass="entr" presetSubtype="0" fill="hold" grpId="0" nodeType="afterEffect">
                                      <p:stCondLst>
                                        <p:cond delay="0"/>
                                      </p:stCondLst>
                                      <p:iterate type="lt">
                                        <p:tmPct val="10000"/>
                                      </p:iterate>
                                      <p:childTnLst>
                                        <p:set>
                                          <p:cBhvr>
                                            <p:cTn id="46" dur="1" fill="hold">
                                              <p:stCondLst>
                                                <p:cond delay="0"/>
                                              </p:stCondLst>
                                            </p:cTn>
                                            <p:tgtEl>
                                              <p:spTgt spid="41"/>
                                            </p:tgtEl>
                                            <p:attrNameLst>
                                              <p:attrName>style.visibility</p:attrName>
                                            </p:attrNameLst>
                                          </p:cBhvr>
                                          <p:to>
                                            <p:strVal val="visible"/>
                                          </p:to>
                                        </p:set>
                                        <p:anim to="" calcmode="lin" valueType="num">
                                          <p:cBhvr>
                                            <p:cTn id="47" dur="700" fill="hold">
                                              <p:stCondLst>
                                                <p:cond delay="0"/>
                                              </p:stCondLst>
                                            </p:cTn>
                                            <p:tgtEl>
                                              <p:spTgt spid="41"/>
                                            </p:tgtEl>
                                            <p:attrNameLst>
                                              <p:attrName>ppt_y</p:attrName>
                                            </p:attrNameLst>
                                          </p:cBhvr>
                                          <p:tavLst>
                                            <p:tav tm="0" fmla="#ppt_y-#ppt_h/2*((1.5-1.5*$)^3-(1.5-1.5*$)^2)*8/9">
                                              <p:val>
                                                <p:strVal val="0"/>
                                              </p:val>
                                            </p:tav>
                                            <p:tav tm="100000">
                                              <p:val>
                                                <p:strVal val="1"/>
                                              </p:val>
                                            </p:tav>
                                          </p:tavLst>
                                        </p:anim>
                                        <p:anim to="" calcmode="lin" valueType="num">
                                          <p:cBhvr>
                                            <p:cTn id="48" dur="700" fill="hold">
                                              <p:stCondLst>
                                                <p:cond delay="0"/>
                                              </p:stCondLst>
                                            </p:cTn>
                                            <p:tgtEl>
                                              <p:spTgt spid="41"/>
                                            </p:tgtEl>
                                            <p:attrNameLst>
                                              <p:attrName>ppt_h</p:attrName>
                                            </p:attrNameLst>
                                          </p:cBhvr>
                                          <p:tavLst>
                                            <p:tav tm="0" fmla="#ppt_h-#ppt_h*((1.5-1.5*$)^3-(1.5-1.5*$)^2)">
                                              <p:val>
                                                <p:strVal val="0"/>
                                              </p:val>
                                            </p:tav>
                                            <p:tav tm="100000">
                                              <p:val>
                                                <p:strVal val="1"/>
                                              </p:val>
                                            </p:tav>
                                          </p:tavLst>
                                        </p:anim>
                                        <p:animEffect filter="fade">
                                          <p:cBhvr>
                                            <p:cTn id="49" dur="700">
                                              <p:stCondLst>
                                                <p:cond delay="0"/>
                                              </p:stCondLst>
                                            </p:cTn>
                                            <p:tgtEl>
                                              <p:spTgt spid="41"/>
                                            </p:tgtEl>
                                          </p:cBhvr>
                                        </p:animEffect>
                                      </p:childTnLst>
                                    </p:cTn>
                                  </p:par>
                                </p:childTnLst>
                              </p:cTn>
                            </p:par>
                            <p:par>
                              <p:cTn id="50" fill="hold">
                                <p:stCondLst>
                                  <p:cond delay="7830"/>
                                </p:stCondLst>
                                <p:childTnLst>
                                  <p:par>
                                    <p:cTn id="51" presetID="0" presetClass="entr" presetSubtype="0" fill="hold" grpId="0" nodeType="afterEffect">
                                      <p:stCondLst>
                                        <p:cond delay="0"/>
                                      </p:stCondLst>
                                      <p:iterate type="lt">
                                        <p:tmPct val="6140"/>
                                      </p:iterate>
                                      <p:childTnLst>
                                        <p:set>
                                          <p:cBhvr>
                                            <p:cTn id="52" dur="1" fill="hold">
                                              <p:stCondLst>
                                                <p:cond delay="0"/>
                                              </p:stCondLst>
                                            </p:cTn>
                                            <p:tgtEl>
                                              <p:spTgt spid="39"/>
                                            </p:tgtEl>
                                            <p:attrNameLst>
                                              <p:attrName>style.visibility</p:attrName>
                                            </p:attrNameLst>
                                          </p:cBhvr>
                                          <p:to>
                                            <p:strVal val="visible"/>
                                          </p:to>
                                        </p:set>
                                        <p:anim to="" calcmode="lin" valueType="num">
                                          <p:cBhvr>
                                            <p:cTn id="53" dur="700" fill="hold">
                                              <p:stCondLst>
                                                <p:cond delay="0"/>
                                              </p:stCondLst>
                                            </p:cTn>
                                            <p:tgtEl>
                                              <p:spTgt spid="39"/>
                                            </p:tgtEl>
                                            <p:attrNameLst>
                                              <p:attrName>ppt_x</p:attrName>
                                            </p:attrNameLst>
                                          </p:cBhvr>
                                          <p:tavLst>
                                            <p:tav tm="0" fmla="#ppt_x+(-#ppt_w/2*cos(ppt_r/180*pi))*((1.5-1.5*$)^2-(1.5-1.5*$)^3)">
                                              <p:val>
                                                <p:strVal val="0"/>
                                              </p:val>
                                            </p:tav>
                                            <p:tav tm="100000">
                                              <p:val>
                                                <p:strVal val="1"/>
                                              </p:val>
                                            </p:tav>
                                          </p:tavLst>
                                        </p:anim>
                                        <p:anim to="" calcmode="lin" valueType="num">
                                          <p:cBhvr>
                                            <p:cTn id="54" dur="700" fill="hold">
                                              <p:stCondLst>
                                                <p:cond delay="0"/>
                                              </p:stCondLst>
                                            </p:cTn>
                                            <p:tgtEl>
                                              <p:spTgt spid="39"/>
                                            </p:tgtEl>
                                            <p:attrNameLst>
                                              <p:attrName>ppt_y</p:attrName>
                                            </p:attrNameLst>
                                          </p:cBhvr>
                                          <p:tavLst>
                                            <p:tav tm="0" fmla="#ppt_y+(-#ppt_h/2*cos(ppt_r/180*pi))*((1.5-1.5*$)^2-(1.5-1.5*$)^3)">
                                              <p:val>
                                                <p:strVal val="0"/>
                                              </p:val>
                                            </p:tav>
                                            <p:tav tm="100000">
                                              <p:val>
                                                <p:strVal val="1"/>
                                              </p:val>
                                            </p:tav>
                                          </p:tavLst>
                                        </p:anim>
                                        <p:anim to="" calcmode="lin" valueType="num">
                                          <p:cBhvr>
                                            <p:cTn id="55" dur="700" fill="hold">
                                              <p:stCondLst>
                                                <p:cond delay="0"/>
                                              </p:stCondLst>
                                            </p:cTn>
                                            <p:tgtEl>
                                              <p:spTgt spid="39"/>
                                            </p:tgtEl>
                                            <p:attrNameLst>
                                              <p:attrName>ppt_h</p:attrName>
                                            </p:attrNameLst>
                                          </p:cBhvr>
                                          <p:tavLst>
                                            <p:tav tm="0" fmla="#ppt_h-(-#ppt_h)*((1.5-1.5*$)^2-(1.5-1.5*$)^3)">
                                              <p:val>
                                                <p:strVal val="0"/>
                                              </p:val>
                                            </p:tav>
                                            <p:tav tm="100000">
                                              <p:val>
                                                <p:strVal val="1"/>
                                              </p:val>
                                            </p:tav>
                                          </p:tavLst>
                                        </p:anim>
                                        <p:anim to="" calcmode="lin" valueType="num">
                                          <p:cBhvr>
                                            <p:cTn id="56" dur="700" fill="hold">
                                              <p:stCondLst>
                                                <p:cond delay="0"/>
                                              </p:stCondLst>
                                            </p:cTn>
                                            <p:tgtEl>
                                              <p:spTgt spid="39"/>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p:bldP spid="39" grpId="0"/>
          <p:bldP spid="40"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sp>
        <p:nvSpPr>
          <p:cNvPr id="29" name="Text Placeholder 3"/>
          <p:cNvSpPr txBox="1"/>
          <p:nvPr/>
        </p:nvSpPr>
        <p:spPr>
          <a:xfrm>
            <a:off x="2590803" y="1884859"/>
            <a:ext cx="8136253" cy="88639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600" b="1" dirty="0">
                <a:solidFill>
                  <a:srgbClr val="C33736"/>
                </a:solidFill>
                <a:cs typeface="+mn-ea"/>
                <a:sym typeface="+mn-lt"/>
              </a:rPr>
              <a:t>所谓“写”，就是可以出徒了，可以下山了，可以自己独立思考、独立起草材料了。这三个阶段是连贯的，但最后“写”这个阶段是无止境的，进入这个阶段后需要不停地写下去，不停地摸索、提升。</a:t>
            </a:r>
          </a:p>
        </p:txBody>
      </p:sp>
      <p:sp>
        <p:nvSpPr>
          <p:cNvPr id="30" name="矩形 29">
            <a:extLst>
              <a:ext uri="{FF2B5EF4-FFF2-40B4-BE49-F238E27FC236}">
                <a16:creationId xmlns:a16="http://schemas.microsoft.com/office/drawing/2014/main" id="{91E76CD9-6E79-45EA-BE3C-248FF228B51E}"/>
              </a:ext>
            </a:extLst>
          </p:cNvPr>
          <p:cNvSpPr/>
          <p:nvPr/>
        </p:nvSpPr>
        <p:spPr>
          <a:xfrm>
            <a:off x="1322659" y="1673441"/>
            <a:ext cx="1517009" cy="1323439"/>
          </a:xfrm>
          <a:prstGeom prst="rect">
            <a:avLst/>
          </a:prstGeom>
        </p:spPr>
        <p:txBody>
          <a:bodyPr wrap="square">
            <a:spAutoFit/>
          </a:bodyPr>
          <a:lstStyle/>
          <a:p>
            <a:r>
              <a:rPr lang="zh-CN" altLang="en-US" sz="8000" b="1" dirty="0">
                <a:solidFill>
                  <a:schemeClr val="bg1">
                    <a:lumMod val="50000"/>
                  </a:schemeClr>
                </a:solidFill>
                <a:cs typeface="+mn-ea"/>
                <a:sym typeface="+mn-lt"/>
              </a:rPr>
              <a:t>写</a:t>
            </a:r>
            <a:endParaRPr lang="zh-CN" altLang="en-US" sz="8000" dirty="0">
              <a:solidFill>
                <a:schemeClr val="bg1">
                  <a:lumMod val="50000"/>
                </a:schemeClr>
              </a:solidFill>
              <a:cs typeface="+mn-ea"/>
              <a:sym typeface="+mn-lt"/>
            </a:endParaRPr>
          </a:p>
        </p:txBody>
      </p:sp>
      <p:sp>
        <p:nvSpPr>
          <p:cNvPr id="42" name="椭圆 41">
            <a:extLst>
              <a:ext uri="{FF2B5EF4-FFF2-40B4-BE49-F238E27FC236}">
                <a16:creationId xmlns:a16="http://schemas.microsoft.com/office/drawing/2014/main" id="{C013CD07-9875-4509-AD0C-6E53FC4E2165}"/>
              </a:ext>
            </a:extLst>
          </p:cNvPr>
          <p:cNvSpPr/>
          <p:nvPr/>
        </p:nvSpPr>
        <p:spPr>
          <a:xfrm>
            <a:off x="3383236" y="4431909"/>
            <a:ext cx="843915" cy="844550"/>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FFF"/>
                </a:solidFill>
                <a:cs typeface="+mn-ea"/>
                <a:sym typeface="+mn-lt"/>
              </a:rPr>
              <a:t>抄</a:t>
            </a:r>
          </a:p>
        </p:txBody>
      </p:sp>
      <p:sp>
        <p:nvSpPr>
          <p:cNvPr id="43" name="虚尾箭头 23">
            <a:extLst>
              <a:ext uri="{FF2B5EF4-FFF2-40B4-BE49-F238E27FC236}">
                <a16:creationId xmlns:a16="http://schemas.microsoft.com/office/drawing/2014/main" id="{4F77E2F5-8371-40D7-A0C2-2940B8EB15D8}"/>
              </a:ext>
            </a:extLst>
          </p:cNvPr>
          <p:cNvSpPr/>
          <p:nvPr/>
        </p:nvSpPr>
        <p:spPr>
          <a:xfrm>
            <a:off x="4460196" y="4694164"/>
            <a:ext cx="490855" cy="319405"/>
          </a:xfrm>
          <a:prstGeom prst="stripedRightArrow">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cs typeface="+mn-ea"/>
              <a:sym typeface="+mn-lt"/>
            </a:endParaRPr>
          </a:p>
        </p:txBody>
      </p:sp>
      <p:sp>
        <p:nvSpPr>
          <p:cNvPr id="44" name="椭圆 43">
            <a:extLst>
              <a:ext uri="{FF2B5EF4-FFF2-40B4-BE49-F238E27FC236}">
                <a16:creationId xmlns:a16="http://schemas.microsoft.com/office/drawing/2014/main" id="{14CEEF2C-7FB4-4C10-AC78-4B222391ACDA}"/>
              </a:ext>
            </a:extLst>
          </p:cNvPr>
          <p:cNvSpPr/>
          <p:nvPr/>
        </p:nvSpPr>
        <p:spPr>
          <a:xfrm>
            <a:off x="5183461" y="4093112"/>
            <a:ext cx="1544955" cy="154495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b="1" dirty="0">
                <a:solidFill>
                  <a:srgbClr val="FFFFFF"/>
                </a:solidFill>
                <a:cs typeface="+mn-ea"/>
                <a:sym typeface="+mn-lt"/>
              </a:rPr>
              <a:t>改</a:t>
            </a:r>
          </a:p>
        </p:txBody>
      </p:sp>
      <p:sp>
        <p:nvSpPr>
          <p:cNvPr id="45" name="虚尾箭头 44">
            <a:extLst>
              <a:ext uri="{FF2B5EF4-FFF2-40B4-BE49-F238E27FC236}">
                <a16:creationId xmlns:a16="http://schemas.microsoft.com/office/drawing/2014/main" id="{0A481086-DF6B-4A18-A799-A01B4232A7EC}"/>
              </a:ext>
            </a:extLst>
          </p:cNvPr>
          <p:cNvSpPr/>
          <p:nvPr/>
        </p:nvSpPr>
        <p:spPr>
          <a:xfrm>
            <a:off x="6961461" y="4694164"/>
            <a:ext cx="490855" cy="319405"/>
          </a:xfrm>
          <a:prstGeom prst="stripedRightArrow">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cs typeface="+mn-ea"/>
              <a:sym typeface="+mn-lt"/>
            </a:endParaRPr>
          </a:p>
        </p:txBody>
      </p:sp>
      <p:sp>
        <p:nvSpPr>
          <p:cNvPr id="46" name="椭圆 45">
            <a:extLst>
              <a:ext uri="{FF2B5EF4-FFF2-40B4-BE49-F238E27FC236}">
                <a16:creationId xmlns:a16="http://schemas.microsoft.com/office/drawing/2014/main" id="{65A98432-5A41-4429-BAD6-1326A69992E7}"/>
              </a:ext>
            </a:extLst>
          </p:cNvPr>
          <p:cNvSpPr/>
          <p:nvPr/>
        </p:nvSpPr>
        <p:spPr>
          <a:xfrm>
            <a:off x="7589476" y="4367139"/>
            <a:ext cx="973455" cy="97345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rgbClr val="FFFFFF"/>
                </a:solidFill>
                <a:cs typeface="+mn-ea"/>
                <a:sym typeface="+mn-lt"/>
              </a:rPr>
              <a:t>写</a:t>
            </a:r>
          </a:p>
        </p:txBody>
      </p:sp>
      <p:sp>
        <p:nvSpPr>
          <p:cNvPr id="47" name="矩形 46">
            <a:extLst>
              <a:ext uri="{FF2B5EF4-FFF2-40B4-BE49-F238E27FC236}">
                <a16:creationId xmlns:a16="http://schemas.microsoft.com/office/drawing/2014/main" id="{2C8579EE-807A-4105-99FA-84CC4E6E4141}"/>
              </a:ext>
            </a:extLst>
          </p:cNvPr>
          <p:cNvSpPr/>
          <p:nvPr/>
        </p:nvSpPr>
        <p:spPr>
          <a:xfrm>
            <a:off x="1842865" y="3173996"/>
            <a:ext cx="9053736" cy="707886"/>
          </a:xfrm>
          <a:prstGeom prst="rect">
            <a:avLst/>
          </a:prstGeom>
        </p:spPr>
        <p:txBody>
          <a:bodyPr wrap="square">
            <a:spAutoFit/>
          </a:bodyPr>
          <a:lstStyle/>
          <a:p>
            <a:r>
              <a:rPr lang="zh-CN" altLang="en-US" sz="4000" b="1" dirty="0">
                <a:cs typeface="+mn-ea"/>
                <a:sym typeface="+mn-lt"/>
              </a:rPr>
              <a:t>再大的笔杆子也都要经历这三个阶段。</a:t>
            </a:r>
            <a:endParaRPr lang="zh-CN" altLang="en-US" sz="4000" dirty="0">
              <a:cs typeface="+mn-ea"/>
              <a:sym typeface="+mn-lt"/>
            </a:endParaRPr>
          </a:p>
        </p:txBody>
      </p:sp>
    </p:spTree>
    <p:extLst>
      <p:ext uri="{BB962C8B-B14F-4D97-AF65-F5344CB8AC3E}">
        <p14:creationId xmlns:p14="http://schemas.microsoft.com/office/powerpoint/2010/main" val="535056380"/>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to="" calcmode="lin" valueType="num">
                                          <p:cBhvr>
                                            <p:cTn id="34" dur="2000" decel="50000" fill="hold">
                                              <p:stCondLst>
                                                <p:cond delay="0"/>
                                              </p:stCondLst>
                                            </p:cTn>
                                            <p:tgtEl>
                                              <p:spTgt spid="30"/>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0"/>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6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47"/>
                                            </p:tgtEl>
                                            <p:attrNameLst>
                                              <p:attrName>style.visibility</p:attrName>
                                            </p:attrNameLst>
                                          </p:cBhvr>
                                          <p:to>
                                            <p:strVal val="visible"/>
                                          </p:to>
                                        </p:set>
                                        <p:anim to="" calcmode="lin" valueType="num">
                                          <p:cBhvr>
                                            <p:cTn id="43" dur="700" fill="hold">
                                              <p:stCondLst>
                                                <p:cond delay="0"/>
                                              </p:stCondLst>
                                            </p:cTn>
                                            <p:tgtEl>
                                              <p:spTgt spid="47"/>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47"/>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47"/>
                                            </p:tgtEl>
                                          </p:cBhvr>
                                        </p:animEffect>
                                      </p:childTnLst>
                                    </p:cTn>
                                  </p:par>
                                </p:childTnLst>
                              </p:cTn>
                            </p:par>
                            <p:par>
                              <p:cTn id="46" fill="hold">
                                <p:stCondLst>
                                  <p:cond delay="782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832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8820"/>
                                </p:stCondLst>
                                <p:childTnLst>
                                  <p:par>
                                    <p:cTn id="57" presetID="53" presetClass="entr" presetSubtype="16"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fltVal val="0"/>
                                              </p:val>
                                            </p:tav>
                                            <p:tav tm="100000">
                                              <p:val>
                                                <p:strVal val="#ppt_w"/>
                                              </p:val>
                                            </p:tav>
                                          </p:tavLst>
                                        </p:anim>
                                        <p:anim calcmode="lin" valueType="num">
                                          <p:cBhvr>
                                            <p:cTn id="60" dur="500" fill="hold"/>
                                            <p:tgtEl>
                                              <p:spTgt spid="44"/>
                                            </p:tgtEl>
                                            <p:attrNameLst>
                                              <p:attrName>ppt_h</p:attrName>
                                            </p:attrNameLst>
                                          </p:cBhvr>
                                          <p:tavLst>
                                            <p:tav tm="0">
                                              <p:val>
                                                <p:fltVal val="0"/>
                                              </p:val>
                                            </p:tav>
                                            <p:tav tm="100000">
                                              <p:val>
                                                <p:strVal val="#ppt_h"/>
                                              </p:val>
                                            </p:tav>
                                          </p:tavLst>
                                        </p:anim>
                                        <p:animEffect transition="in" filter="fade">
                                          <p:cBhvr>
                                            <p:cTn id="61" dur="500"/>
                                            <p:tgtEl>
                                              <p:spTgt spid="44"/>
                                            </p:tgtEl>
                                          </p:cBhvr>
                                        </p:animEffect>
                                      </p:childTnLst>
                                    </p:cTn>
                                  </p:par>
                                </p:childTnLst>
                              </p:cTn>
                            </p:par>
                            <p:par>
                              <p:cTn id="62" fill="hold">
                                <p:stCondLst>
                                  <p:cond delay="9320"/>
                                </p:stCondLst>
                                <p:childTnLst>
                                  <p:par>
                                    <p:cTn id="63" presetID="22" presetClass="entr" presetSubtype="8"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9820"/>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2" grpId="0" bldLvl="0" animBg="1"/>
          <p:bldP spid="43" grpId="0" bldLvl="0" animBg="1"/>
          <p:bldP spid="44" grpId="0" bldLvl="0" animBg="1"/>
          <p:bldP spid="45" grpId="0" bldLvl="0" animBg="1"/>
          <p:bldP spid="46" grpId="0" bldLvl="0" animBg="1"/>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to="" calcmode="lin" valueType="num">
                                          <p:cBhvr>
                                            <p:cTn id="34" dur="2000" decel="50000" fill="hold">
                                              <p:stCondLst>
                                                <p:cond delay="0"/>
                                              </p:stCondLst>
                                            </p:cTn>
                                            <p:tgtEl>
                                              <p:spTgt spid="30"/>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0"/>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6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47"/>
                                            </p:tgtEl>
                                            <p:attrNameLst>
                                              <p:attrName>style.visibility</p:attrName>
                                            </p:attrNameLst>
                                          </p:cBhvr>
                                          <p:to>
                                            <p:strVal val="visible"/>
                                          </p:to>
                                        </p:set>
                                        <p:anim to="" calcmode="lin" valueType="num">
                                          <p:cBhvr>
                                            <p:cTn id="43" dur="700" fill="hold">
                                              <p:stCondLst>
                                                <p:cond delay="0"/>
                                              </p:stCondLst>
                                            </p:cTn>
                                            <p:tgtEl>
                                              <p:spTgt spid="47"/>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47"/>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47"/>
                                            </p:tgtEl>
                                          </p:cBhvr>
                                        </p:animEffect>
                                      </p:childTnLst>
                                    </p:cTn>
                                  </p:par>
                                </p:childTnLst>
                              </p:cTn>
                            </p:par>
                            <p:par>
                              <p:cTn id="46" fill="hold">
                                <p:stCondLst>
                                  <p:cond delay="782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832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8820"/>
                                </p:stCondLst>
                                <p:childTnLst>
                                  <p:par>
                                    <p:cTn id="57" presetID="53" presetClass="entr" presetSubtype="16"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fltVal val="0"/>
                                              </p:val>
                                            </p:tav>
                                            <p:tav tm="100000">
                                              <p:val>
                                                <p:strVal val="#ppt_w"/>
                                              </p:val>
                                            </p:tav>
                                          </p:tavLst>
                                        </p:anim>
                                        <p:anim calcmode="lin" valueType="num">
                                          <p:cBhvr>
                                            <p:cTn id="60" dur="500" fill="hold"/>
                                            <p:tgtEl>
                                              <p:spTgt spid="44"/>
                                            </p:tgtEl>
                                            <p:attrNameLst>
                                              <p:attrName>ppt_h</p:attrName>
                                            </p:attrNameLst>
                                          </p:cBhvr>
                                          <p:tavLst>
                                            <p:tav tm="0">
                                              <p:val>
                                                <p:fltVal val="0"/>
                                              </p:val>
                                            </p:tav>
                                            <p:tav tm="100000">
                                              <p:val>
                                                <p:strVal val="#ppt_h"/>
                                              </p:val>
                                            </p:tav>
                                          </p:tavLst>
                                        </p:anim>
                                        <p:animEffect transition="in" filter="fade">
                                          <p:cBhvr>
                                            <p:cTn id="61" dur="500"/>
                                            <p:tgtEl>
                                              <p:spTgt spid="44"/>
                                            </p:tgtEl>
                                          </p:cBhvr>
                                        </p:animEffect>
                                      </p:childTnLst>
                                    </p:cTn>
                                  </p:par>
                                </p:childTnLst>
                              </p:cTn>
                            </p:par>
                            <p:par>
                              <p:cTn id="62" fill="hold">
                                <p:stCondLst>
                                  <p:cond delay="9320"/>
                                </p:stCondLst>
                                <p:childTnLst>
                                  <p:par>
                                    <p:cTn id="63" presetID="22" presetClass="entr" presetSubtype="8"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9820"/>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2" grpId="0" bldLvl="0" animBg="1"/>
          <p:bldP spid="43" grpId="0" bldLvl="0" animBg="1"/>
          <p:bldP spid="44" grpId="0" bldLvl="0" animBg="1"/>
          <p:bldP spid="45" grpId="0" bldLvl="0" animBg="1"/>
          <p:bldP spid="46" grpId="0" bldLvl="0" animBg="1"/>
          <p:bldP spid="4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sp>
        <p:nvSpPr>
          <p:cNvPr id="29" name="矩形 28">
            <a:extLst>
              <a:ext uri="{FF2B5EF4-FFF2-40B4-BE49-F238E27FC236}">
                <a16:creationId xmlns:a16="http://schemas.microsoft.com/office/drawing/2014/main" id="{3B4DF0BC-72C9-4A61-B130-422044C86639}"/>
              </a:ext>
            </a:extLst>
          </p:cNvPr>
          <p:cNvSpPr/>
          <p:nvPr/>
        </p:nvSpPr>
        <p:spPr>
          <a:xfrm>
            <a:off x="1031630" y="1123786"/>
            <a:ext cx="9736236" cy="763629"/>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787FDFB4-B57D-4D17-919C-071B2D3AB380}"/>
              </a:ext>
            </a:extLst>
          </p:cNvPr>
          <p:cNvSpPr/>
          <p:nvPr/>
        </p:nvSpPr>
        <p:spPr>
          <a:xfrm>
            <a:off x="1535728" y="1263139"/>
            <a:ext cx="9232138" cy="523220"/>
          </a:xfrm>
          <a:prstGeom prst="rect">
            <a:avLst/>
          </a:prstGeom>
        </p:spPr>
        <p:txBody>
          <a:bodyPr wrap="square">
            <a:spAutoFit/>
          </a:bodyPr>
          <a:lstStyle/>
          <a:p>
            <a:r>
              <a:rPr lang="zh-CN" altLang="en-US" sz="2800" b="1" dirty="0">
                <a:solidFill>
                  <a:schemeClr val="bg1"/>
                </a:solidFill>
                <a:cs typeface="+mn-ea"/>
                <a:sym typeface="+mn-lt"/>
              </a:rPr>
              <a:t>方向错了，走得越远偏得越厉害，写得越多错得越厉害。</a:t>
            </a:r>
            <a:endParaRPr lang="zh-CN" altLang="en-US" sz="2800" dirty="0">
              <a:solidFill>
                <a:schemeClr val="bg1"/>
              </a:solidFill>
              <a:cs typeface="+mn-ea"/>
              <a:sym typeface="+mn-lt"/>
            </a:endParaRPr>
          </a:p>
        </p:txBody>
      </p:sp>
      <p:sp>
        <p:nvSpPr>
          <p:cNvPr id="37" name="矩形 36">
            <a:extLst>
              <a:ext uri="{FF2B5EF4-FFF2-40B4-BE49-F238E27FC236}">
                <a16:creationId xmlns:a16="http://schemas.microsoft.com/office/drawing/2014/main" id="{78B1CDED-134B-47C8-86C9-3BF022F616A1}"/>
              </a:ext>
            </a:extLst>
          </p:cNvPr>
          <p:cNvSpPr/>
          <p:nvPr/>
        </p:nvSpPr>
        <p:spPr>
          <a:xfrm>
            <a:off x="2977646" y="1953964"/>
            <a:ext cx="6096000" cy="1015663"/>
          </a:xfrm>
          <a:prstGeom prst="rect">
            <a:avLst/>
          </a:prstGeom>
        </p:spPr>
        <p:txBody>
          <a:bodyPr>
            <a:spAutoFit/>
          </a:bodyPr>
          <a:lstStyle/>
          <a:p>
            <a:pPr algn="ctr">
              <a:defRPr/>
            </a:pPr>
            <a:r>
              <a:rPr lang="zh-CN" altLang="en-US" sz="6000" b="1" dirty="0">
                <a:solidFill>
                  <a:srgbClr val="C00000"/>
                </a:solidFill>
                <a:cs typeface="+mn-ea"/>
                <a:sym typeface="+mn-lt"/>
              </a:rPr>
              <a:t>政治方向</a:t>
            </a:r>
          </a:p>
        </p:txBody>
      </p:sp>
      <p:sp>
        <p:nvSpPr>
          <p:cNvPr id="38" name="矩形 37">
            <a:extLst>
              <a:ext uri="{FF2B5EF4-FFF2-40B4-BE49-F238E27FC236}">
                <a16:creationId xmlns:a16="http://schemas.microsoft.com/office/drawing/2014/main" id="{CACF2CA9-6E3A-41F2-8C23-7ADB1F47E045}"/>
              </a:ext>
            </a:extLst>
          </p:cNvPr>
          <p:cNvSpPr/>
          <p:nvPr/>
        </p:nvSpPr>
        <p:spPr>
          <a:xfrm>
            <a:off x="1031630" y="3539259"/>
            <a:ext cx="9923804" cy="1569660"/>
          </a:xfrm>
          <a:prstGeom prst="rect">
            <a:avLst/>
          </a:prstGeom>
        </p:spPr>
        <p:txBody>
          <a:bodyPr wrap="square">
            <a:spAutoFit/>
          </a:bodyPr>
          <a:lstStyle/>
          <a:p>
            <a:r>
              <a:rPr lang="zh-CN" altLang="zh-CN" sz="1600" b="1" kern="100" spc="-50" dirty="0">
                <a:cs typeface="+mn-ea"/>
                <a:sym typeface="+mn-lt"/>
              </a:rPr>
              <a:t>举例</a:t>
            </a:r>
            <a:r>
              <a:rPr lang="zh-CN" altLang="zh-CN" sz="1600" kern="100" spc="-50" dirty="0">
                <a:cs typeface="+mn-ea"/>
                <a:sym typeface="+mn-lt"/>
              </a:rPr>
              <a:t>：</a:t>
            </a:r>
            <a:r>
              <a:rPr lang="zh-CN" altLang="zh-CN" sz="1600" u="sng" kern="100" spc="-50" dirty="0">
                <a:cs typeface="+mn-ea"/>
                <a:sym typeface="+mn-lt"/>
              </a:rPr>
              <a:t>烟台市第十一次党代会提出的奋斗目标是</a:t>
            </a:r>
            <a:r>
              <a:rPr lang="en-US" altLang="zh-CN" sz="1600" u="sng" kern="100" spc="-50" dirty="0">
                <a:cs typeface="+mn-ea"/>
                <a:sym typeface="+mn-lt"/>
              </a:rPr>
              <a:t>“</a:t>
            </a:r>
            <a:r>
              <a:rPr lang="zh-CN" altLang="zh-CN" sz="1600" u="sng" kern="100" spc="-50" dirty="0">
                <a:cs typeface="+mn-ea"/>
                <a:sym typeface="+mn-lt"/>
              </a:rPr>
              <a:t>全面建设文明富庶新烟台</a:t>
            </a:r>
            <a:r>
              <a:rPr lang="en-US" altLang="zh-CN" sz="1600" u="sng" kern="100" spc="-50" dirty="0">
                <a:cs typeface="+mn-ea"/>
                <a:sym typeface="+mn-lt"/>
              </a:rPr>
              <a:t>”</a:t>
            </a:r>
            <a:r>
              <a:rPr lang="zh-CN" altLang="zh-CN" sz="1600" u="sng" kern="100" spc="-50" dirty="0">
                <a:cs typeface="+mn-ea"/>
                <a:sym typeface="+mn-lt"/>
              </a:rPr>
              <a:t>，第十二次党代会提出的奋斗目标是</a:t>
            </a:r>
            <a:r>
              <a:rPr lang="en-US" altLang="zh-CN" sz="1600" u="sng" kern="100" spc="-50" dirty="0">
                <a:cs typeface="+mn-ea"/>
                <a:sym typeface="+mn-lt"/>
              </a:rPr>
              <a:t>“</a:t>
            </a:r>
            <a:r>
              <a:rPr lang="zh-CN" altLang="zh-CN" sz="1600" u="sng" kern="100" spc="-50" dirty="0">
                <a:cs typeface="+mn-ea"/>
                <a:sym typeface="+mn-lt"/>
              </a:rPr>
              <a:t>率先基本实现现代化</a:t>
            </a:r>
            <a:r>
              <a:rPr lang="en-US" altLang="zh-CN" sz="1600" u="sng" kern="100" spc="-50" dirty="0">
                <a:cs typeface="+mn-ea"/>
                <a:sym typeface="+mn-lt"/>
              </a:rPr>
              <a:t>”</a:t>
            </a:r>
            <a:r>
              <a:rPr lang="zh-CN" altLang="zh-CN" sz="1600" u="sng" kern="100" spc="-50" dirty="0">
                <a:cs typeface="+mn-ea"/>
                <a:sym typeface="+mn-lt"/>
              </a:rPr>
              <a:t>，第十三次党代会提出的奋斗目标是</a:t>
            </a:r>
            <a:r>
              <a:rPr lang="en-US" altLang="zh-CN" sz="1600" u="sng" kern="100" spc="-50" dirty="0">
                <a:cs typeface="+mn-ea"/>
                <a:sym typeface="+mn-lt"/>
              </a:rPr>
              <a:t>“</a:t>
            </a:r>
            <a:r>
              <a:rPr lang="zh-CN" altLang="zh-CN" sz="1600" u="sng" kern="100" spc="-50" dirty="0">
                <a:cs typeface="+mn-ea"/>
                <a:sym typeface="+mn-lt"/>
              </a:rPr>
              <a:t>打造宜居宜业宜游的成功城市</a:t>
            </a:r>
            <a:r>
              <a:rPr lang="en-US" altLang="zh-CN" sz="1600" u="sng" kern="100" spc="-50" dirty="0">
                <a:cs typeface="+mn-ea"/>
                <a:sym typeface="+mn-lt"/>
              </a:rPr>
              <a:t>”</a:t>
            </a:r>
            <a:r>
              <a:rPr lang="zh-CN" altLang="zh-CN" sz="1600" u="sng" kern="100" spc="-50" dirty="0">
                <a:cs typeface="+mn-ea"/>
                <a:sym typeface="+mn-lt"/>
              </a:rPr>
              <a:t>；牟平区第十四次党代会提出的奋斗目标是</a:t>
            </a:r>
            <a:r>
              <a:rPr lang="en-US" altLang="zh-CN" sz="1600" u="sng" kern="100" spc="-50" dirty="0">
                <a:cs typeface="+mn-ea"/>
                <a:sym typeface="+mn-lt"/>
              </a:rPr>
              <a:t>“</a:t>
            </a:r>
            <a:r>
              <a:rPr lang="zh-CN" altLang="zh-CN" sz="1600" u="sng" kern="100" spc="-50" dirty="0">
                <a:cs typeface="+mn-ea"/>
                <a:sym typeface="+mn-lt"/>
              </a:rPr>
              <a:t>建设幸福牟平</a:t>
            </a:r>
            <a:r>
              <a:rPr lang="en-US" altLang="zh-CN" sz="1600" u="sng" kern="100" spc="-50" dirty="0">
                <a:cs typeface="+mn-ea"/>
                <a:sym typeface="+mn-lt"/>
              </a:rPr>
              <a:t>”</a:t>
            </a:r>
            <a:r>
              <a:rPr lang="zh-CN" altLang="zh-CN" sz="1600" u="sng" kern="100" spc="-50" dirty="0">
                <a:cs typeface="+mn-ea"/>
                <a:sym typeface="+mn-lt"/>
              </a:rPr>
              <a:t>，第十五次党代会提出的奋斗目标是</a:t>
            </a:r>
            <a:r>
              <a:rPr lang="en-US" altLang="zh-CN" sz="1600" u="sng" kern="100" spc="-50" dirty="0">
                <a:cs typeface="+mn-ea"/>
                <a:sym typeface="+mn-lt"/>
              </a:rPr>
              <a:t>“</a:t>
            </a:r>
            <a:r>
              <a:rPr lang="zh-CN" altLang="zh-CN" sz="1600" u="sng" kern="100" spc="-50" dirty="0">
                <a:cs typeface="+mn-ea"/>
                <a:sym typeface="+mn-lt"/>
              </a:rPr>
              <a:t>加快建设富裕美丽和谐幸福的现代新牟平</a:t>
            </a:r>
            <a:r>
              <a:rPr lang="en-US" altLang="zh-CN" sz="1600" u="sng" kern="100" spc="-50" dirty="0">
                <a:cs typeface="+mn-ea"/>
                <a:sym typeface="+mn-lt"/>
              </a:rPr>
              <a:t>”</a:t>
            </a:r>
            <a:r>
              <a:rPr lang="zh-CN" altLang="zh-CN" sz="1600" kern="100" spc="-50" dirty="0">
                <a:cs typeface="+mn-ea"/>
                <a:sym typeface="+mn-lt"/>
              </a:rPr>
              <a:t>。奋斗目标都是阶段性的，都是正确的，但是我们不能重复昨天的故事。所以，讲政治不能光心里有就行了，必须得知道讲什么政治、怎么讲政治，必须要知道中央的大政方针，知道各级的思路要求，知道本地本单位的工作情况，否则，即使是正确的东西，放错了地方，用错了时间，也是错误的东西。</a:t>
            </a:r>
            <a:endParaRPr lang="zh-CN" altLang="en-US" sz="1600" dirty="0">
              <a:cs typeface="+mn-ea"/>
              <a:sym typeface="+mn-lt"/>
            </a:endParaRPr>
          </a:p>
        </p:txBody>
      </p:sp>
      <p:sp>
        <p:nvSpPr>
          <p:cNvPr id="39" name="矩形 38">
            <a:extLst>
              <a:ext uri="{FF2B5EF4-FFF2-40B4-BE49-F238E27FC236}">
                <a16:creationId xmlns:a16="http://schemas.microsoft.com/office/drawing/2014/main" id="{12A50006-802D-4023-80D0-CBE74DCA736A}"/>
              </a:ext>
            </a:extLst>
          </p:cNvPr>
          <p:cNvSpPr/>
          <p:nvPr/>
        </p:nvSpPr>
        <p:spPr>
          <a:xfrm>
            <a:off x="996461" y="5248151"/>
            <a:ext cx="9923804" cy="1077218"/>
          </a:xfrm>
          <a:prstGeom prst="rect">
            <a:avLst/>
          </a:prstGeom>
        </p:spPr>
        <p:txBody>
          <a:bodyPr wrap="square">
            <a:spAutoFit/>
          </a:bodyPr>
          <a:lstStyle/>
          <a:p>
            <a:r>
              <a:rPr lang="zh-CN" altLang="zh-CN" sz="1600" b="1" kern="100" spc="-50" dirty="0">
                <a:cs typeface="+mn-ea"/>
                <a:sym typeface="+mn-lt"/>
              </a:rPr>
              <a:t>延伸举例</a:t>
            </a:r>
            <a:r>
              <a:rPr lang="zh-CN" altLang="zh-CN" sz="1600" kern="100" spc="-50" dirty="0">
                <a:cs typeface="+mn-ea"/>
                <a:sym typeface="+mn-lt"/>
              </a:rPr>
              <a:t>：薄熙来、孙政才。薄熙来在重庆搞</a:t>
            </a:r>
            <a:r>
              <a:rPr lang="en-US" altLang="zh-CN" sz="1600" kern="100" spc="-50" dirty="0">
                <a:cs typeface="+mn-ea"/>
                <a:sym typeface="+mn-lt"/>
              </a:rPr>
              <a:t>‘</a:t>
            </a:r>
            <a:r>
              <a:rPr lang="zh-CN" altLang="zh-CN" sz="1600" kern="100" spc="-50" dirty="0">
                <a:cs typeface="+mn-ea"/>
                <a:sym typeface="+mn-lt"/>
              </a:rPr>
              <a:t>独立王国</a:t>
            </a:r>
            <a:r>
              <a:rPr lang="en-US" altLang="zh-CN" sz="1600" kern="100" spc="-50" dirty="0">
                <a:cs typeface="+mn-ea"/>
                <a:sym typeface="+mn-lt"/>
              </a:rPr>
              <a:t>’</a:t>
            </a:r>
            <a:r>
              <a:rPr lang="zh-CN" altLang="zh-CN" sz="1600" kern="100" spc="-50" dirty="0">
                <a:cs typeface="+mn-ea"/>
                <a:sym typeface="+mn-lt"/>
              </a:rPr>
              <a:t>，打着</a:t>
            </a:r>
            <a:r>
              <a:rPr lang="en-US" altLang="zh-CN" sz="1600" kern="100" spc="-50" dirty="0">
                <a:cs typeface="+mn-ea"/>
                <a:sym typeface="+mn-lt"/>
              </a:rPr>
              <a:t>‘</a:t>
            </a:r>
            <a:r>
              <a:rPr lang="zh-CN" altLang="zh-CN" sz="1600" kern="100" spc="-50" dirty="0">
                <a:cs typeface="+mn-ea"/>
                <a:sym typeface="+mn-lt"/>
              </a:rPr>
              <a:t>五个重庆</a:t>
            </a:r>
            <a:r>
              <a:rPr lang="en-US" altLang="zh-CN" sz="1600" kern="100" spc="-50" dirty="0">
                <a:cs typeface="+mn-ea"/>
                <a:sym typeface="+mn-lt"/>
              </a:rPr>
              <a:t>’</a:t>
            </a:r>
            <a:r>
              <a:rPr lang="zh-CN" altLang="zh-CN" sz="1600" kern="100" spc="-50" dirty="0">
                <a:cs typeface="+mn-ea"/>
                <a:sym typeface="+mn-lt"/>
              </a:rPr>
              <a:t>的旗号，大搞</a:t>
            </a:r>
            <a:r>
              <a:rPr lang="en-US" altLang="zh-CN" sz="1600" kern="100" spc="-50" dirty="0">
                <a:cs typeface="+mn-ea"/>
                <a:sym typeface="+mn-lt"/>
              </a:rPr>
              <a:t>‘</a:t>
            </a:r>
            <a:r>
              <a:rPr lang="zh-CN" altLang="zh-CN" sz="1600" kern="100" spc="-50" dirty="0">
                <a:cs typeface="+mn-ea"/>
                <a:sym typeface="+mn-lt"/>
              </a:rPr>
              <a:t>独创</a:t>
            </a:r>
            <a:r>
              <a:rPr lang="en-US" altLang="zh-CN" sz="1600" kern="100" spc="-50" dirty="0">
                <a:cs typeface="+mn-ea"/>
                <a:sym typeface="+mn-lt"/>
              </a:rPr>
              <a:t>’‘</a:t>
            </a:r>
            <a:r>
              <a:rPr lang="zh-CN" altLang="zh-CN" sz="1600" kern="100" spc="-50" dirty="0">
                <a:cs typeface="+mn-ea"/>
                <a:sym typeface="+mn-lt"/>
              </a:rPr>
              <a:t>特色</a:t>
            </a:r>
            <a:r>
              <a:rPr lang="en-US" altLang="zh-CN" sz="1600" kern="100" spc="-50" dirty="0">
                <a:cs typeface="+mn-ea"/>
                <a:sym typeface="+mn-lt"/>
              </a:rPr>
              <a:t>’‘</a:t>
            </a:r>
            <a:r>
              <a:rPr lang="zh-CN" altLang="zh-CN" sz="1600" kern="100" spc="-50" dirty="0">
                <a:cs typeface="+mn-ea"/>
                <a:sym typeface="+mn-lt"/>
              </a:rPr>
              <a:t>模式</a:t>
            </a:r>
            <a:r>
              <a:rPr lang="en-US" altLang="zh-CN" sz="1600" kern="100" spc="-50" dirty="0">
                <a:cs typeface="+mn-ea"/>
                <a:sym typeface="+mn-lt"/>
              </a:rPr>
              <a:t>’</a:t>
            </a:r>
            <a:r>
              <a:rPr lang="zh-CN" altLang="zh-CN" sz="1600" kern="100" spc="-50" dirty="0">
                <a:cs typeface="+mn-ea"/>
                <a:sym typeface="+mn-lt"/>
              </a:rPr>
              <a:t>，宣扬</a:t>
            </a:r>
            <a:r>
              <a:rPr lang="en-US" altLang="zh-CN" sz="1600" kern="100" spc="-50" dirty="0">
                <a:cs typeface="+mn-ea"/>
                <a:sym typeface="+mn-lt"/>
              </a:rPr>
              <a:t>‘</a:t>
            </a:r>
            <a:r>
              <a:rPr lang="zh-CN" altLang="zh-CN" sz="1600" kern="100" spc="-50" dirty="0">
                <a:cs typeface="+mn-ea"/>
                <a:sym typeface="+mn-lt"/>
              </a:rPr>
              <a:t>民生导向发展之路</a:t>
            </a:r>
            <a:r>
              <a:rPr lang="en-US" altLang="zh-CN" sz="1600" kern="100" spc="-50" dirty="0">
                <a:cs typeface="+mn-ea"/>
                <a:sym typeface="+mn-lt"/>
              </a:rPr>
              <a:t>’</a:t>
            </a:r>
            <a:r>
              <a:rPr lang="zh-CN" altLang="zh-CN" sz="1600" kern="100" spc="-50" dirty="0">
                <a:cs typeface="+mn-ea"/>
                <a:sym typeface="+mn-lt"/>
              </a:rPr>
              <a:t>，借以赚取人气、邀约民心。孙政才消极应付党中央决策部署，执意推行自己的主张，致使党中央决策部署在贯彻执行过程中变形走样。我们可以立足实际、体现特色，但不能另起炉灶、另搞一套。</a:t>
            </a:r>
            <a:endParaRPr lang="zh-CN" altLang="en-US" sz="1600" dirty="0">
              <a:cs typeface="+mn-ea"/>
              <a:sym typeface="+mn-lt"/>
            </a:endParaRPr>
          </a:p>
        </p:txBody>
      </p:sp>
      <p:sp>
        <p:nvSpPr>
          <p:cNvPr id="40" name="矩形 39">
            <a:extLst>
              <a:ext uri="{FF2B5EF4-FFF2-40B4-BE49-F238E27FC236}">
                <a16:creationId xmlns:a16="http://schemas.microsoft.com/office/drawing/2014/main" id="{36C8CDB3-2E47-4313-8FD8-CED72D48892D}"/>
              </a:ext>
            </a:extLst>
          </p:cNvPr>
          <p:cNvSpPr/>
          <p:nvPr/>
        </p:nvSpPr>
        <p:spPr>
          <a:xfrm>
            <a:off x="2157044" y="2976882"/>
            <a:ext cx="8370277" cy="369332"/>
          </a:xfrm>
          <a:prstGeom prst="rect">
            <a:avLst/>
          </a:prstGeom>
        </p:spPr>
        <p:txBody>
          <a:bodyPr wrap="square">
            <a:spAutoFit/>
          </a:bodyPr>
          <a:lstStyle/>
          <a:p>
            <a:r>
              <a:rPr lang="zh-CN" altLang="zh-CN" kern="100" spc="-50" dirty="0">
                <a:solidFill>
                  <a:srgbClr val="C00000"/>
                </a:solidFill>
                <a:cs typeface="+mn-ea"/>
                <a:sym typeface="+mn-lt"/>
              </a:rPr>
              <a:t>要讲政治，这是我们写材料的生命线，政治上出问题是致命问题，无法挽救。</a:t>
            </a:r>
            <a:endParaRPr lang="en-US" altLang="zh-CN" kern="100" spc="-50" dirty="0">
              <a:solidFill>
                <a:srgbClr val="C00000"/>
              </a:solidFill>
              <a:cs typeface="+mn-ea"/>
              <a:sym typeface="+mn-lt"/>
            </a:endParaRPr>
          </a:p>
        </p:txBody>
      </p:sp>
      <p:sp>
        <p:nvSpPr>
          <p:cNvPr id="41" name="箭头: 五边形 81">
            <a:extLst>
              <a:ext uri="{FF2B5EF4-FFF2-40B4-BE49-F238E27FC236}">
                <a16:creationId xmlns:a16="http://schemas.microsoft.com/office/drawing/2014/main" id="{BB3D9725-8A68-46E0-A0A9-DAC119B54D7D}"/>
              </a:ext>
            </a:extLst>
          </p:cNvPr>
          <p:cNvSpPr/>
          <p:nvPr/>
        </p:nvSpPr>
        <p:spPr>
          <a:xfrm>
            <a:off x="3347111" y="2143637"/>
            <a:ext cx="978704" cy="763629"/>
          </a:xfrm>
          <a:prstGeom prst="homePlate">
            <a:avLst/>
          </a:prstGeom>
          <a:solidFill>
            <a:srgbClr val="C337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endParaRPr>
              <a:cs typeface="+mn-ea"/>
              <a:sym typeface="+mn-lt"/>
            </a:endParaRPr>
          </a:p>
        </p:txBody>
      </p:sp>
      <p:sp>
        <p:nvSpPr>
          <p:cNvPr id="42" name="箭头: 五边形 81">
            <a:extLst>
              <a:ext uri="{FF2B5EF4-FFF2-40B4-BE49-F238E27FC236}">
                <a16:creationId xmlns:a16="http://schemas.microsoft.com/office/drawing/2014/main" id="{16538CB0-A616-4769-9BD0-FF92FBE84736}"/>
              </a:ext>
            </a:extLst>
          </p:cNvPr>
          <p:cNvSpPr/>
          <p:nvPr/>
        </p:nvSpPr>
        <p:spPr>
          <a:xfrm flipH="1">
            <a:off x="7725508" y="2112197"/>
            <a:ext cx="978704" cy="763629"/>
          </a:xfrm>
          <a:prstGeom prst="homePlate">
            <a:avLst/>
          </a:prstGeom>
          <a:solidFill>
            <a:srgbClr val="C337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endParaRPr>
              <a:cs typeface="+mn-ea"/>
              <a:sym typeface="+mn-lt"/>
            </a:endParaRPr>
          </a:p>
        </p:txBody>
      </p:sp>
    </p:spTree>
    <p:extLst>
      <p:ext uri="{BB962C8B-B14F-4D97-AF65-F5344CB8AC3E}">
        <p14:creationId xmlns:p14="http://schemas.microsoft.com/office/powerpoint/2010/main" val="160044344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4000"/>
                                </p:stCondLst>
                                <p:childTnLst>
                                  <p:par>
                                    <p:cTn id="36" presetID="0" presetClass="entr" presetSubtype="0" fill="hold" grpId="0" nodeType="afterEffect">
                                      <p:stCondLst>
                                        <p:cond delay="0"/>
                                      </p:stCondLst>
                                      <p:iterate type="lt">
                                        <p:tmPct val="10000"/>
                                      </p:iterate>
                                      <p:childTnLst>
                                        <p:set>
                                          <p:cBhvr>
                                            <p:cTn id="37" dur="1" fill="hold">
                                              <p:stCondLst>
                                                <p:cond delay="0"/>
                                              </p:stCondLst>
                                            </p:cTn>
                                            <p:tgtEl>
                                              <p:spTgt spid="30"/>
                                            </p:tgtEl>
                                            <p:attrNameLst>
                                              <p:attrName>style.visibility</p:attrName>
                                            </p:attrNameLst>
                                          </p:cBhvr>
                                          <p:to>
                                            <p:strVal val="visible"/>
                                          </p:to>
                                        </p:set>
                                        <p:anim to="" calcmode="lin" valueType="num">
                                          <p:cBhvr>
                                            <p:cTn id="38" dur="700" fill="hold">
                                              <p:stCondLst>
                                                <p:cond delay="0"/>
                                              </p:stCondLst>
                                            </p:cTn>
                                            <p:tgtEl>
                                              <p:spTgt spid="30"/>
                                            </p:tgtEl>
                                            <p:attrNameLst>
                                              <p:attrName>ppt_y</p:attrName>
                                            </p:attrNameLst>
                                          </p:cBhvr>
                                          <p:tavLst>
                                            <p:tav tm="0" fmla="#ppt_y-#ppt_h/2*((1.5-1.5*$)^3-(1.5-1.5*$)^2)*8/9">
                                              <p:val>
                                                <p:strVal val="0"/>
                                              </p:val>
                                            </p:tav>
                                            <p:tav tm="100000">
                                              <p:val>
                                                <p:strVal val="1"/>
                                              </p:val>
                                            </p:tav>
                                          </p:tavLst>
                                        </p:anim>
                                        <p:anim to="" calcmode="lin" valueType="num">
                                          <p:cBhvr>
                                            <p:cTn id="39" dur="700" fill="hold">
                                              <p:stCondLst>
                                                <p:cond delay="0"/>
                                              </p:stCondLst>
                                            </p:cTn>
                                            <p:tgtEl>
                                              <p:spTgt spid="30"/>
                                            </p:tgtEl>
                                            <p:attrNameLst>
                                              <p:attrName>ppt_h</p:attrName>
                                            </p:attrNameLst>
                                          </p:cBhvr>
                                          <p:tavLst>
                                            <p:tav tm="0" fmla="#ppt_h-#ppt_h*((1.5-1.5*$)^3-(1.5-1.5*$)^2)">
                                              <p:val>
                                                <p:strVal val="0"/>
                                              </p:val>
                                            </p:tav>
                                            <p:tav tm="100000">
                                              <p:val>
                                                <p:strVal val="1"/>
                                              </p:val>
                                            </p:tav>
                                          </p:tavLst>
                                        </p:anim>
                                        <p:animEffect filter="fade">
                                          <p:cBhvr>
                                            <p:cTn id="40" dur="700">
                                              <p:stCondLst>
                                                <p:cond delay="0"/>
                                              </p:stCondLst>
                                            </p:cTn>
                                            <p:tgtEl>
                                              <p:spTgt spid="30"/>
                                            </p:tgtEl>
                                          </p:cBhvr>
                                        </p:animEffect>
                                      </p:childTnLst>
                                    </p:cTn>
                                  </p:par>
                                </p:childTnLst>
                              </p:cTn>
                            </p:par>
                            <p:par>
                              <p:cTn id="41" fill="hold">
                                <p:stCondLst>
                                  <p:cond delay="638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right)">
                                          <p:cBhvr>
                                            <p:cTn id="47" dur="500"/>
                                            <p:tgtEl>
                                              <p:spTgt spid="42"/>
                                            </p:tgtEl>
                                          </p:cBhvr>
                                        </p:animEffect>
                                      </p:childTnLst>
                                    </p:cTn>
                                  </p:par>
                                </p:childTnLst>
                              </p:cTn>
                            </p:par>
                            <p:par>
                              <p:cTn id="48" fill="hold">
                                <p:stCondLst>
                                  <p:cond delay="688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7380"/>
                                </p:stCondLst>
                                <p:childTnLst>
                                  <p:par>
                                    <p:cTn id="53" presetID="42"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8380"/>
                                </p:stCondLst>
                                <p:childTnLst>
                                  <p:par>
                                    <p:cTn id="59" presetID="42"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childTnLst>
                              </p:cTn>
                            </p:par>
                            <p:par>
                              <p:cTn id="64" fill="hold">
                                <p:stCondLst>
                                  <p:cond delay="9380"/>
                                </p:stCondLst>
                                <p:childTnLst>
                                  <p:par>
                                    <p:cTn id="65" presetID="42"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p:bldP spid="37" grpId="0"/>
          <p:bldP spid="38" grpId="0"/>
          <p:bldP spid="39" grpId="0"/>
          <p:bldP spid="40" grpId="0"/>
          <p:bldP spid="41" grpId="0" bldLvl="0" animBg="1"/>
          <p:bldP spid="42"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4000"/>
                                </p:stCondLst>
                                <p:childTnLst>
                                  <p:par>
                                    <p:cTn id="36" presetID="0" presetClass="entr" presetSubtype="0" fill="hold" grpId="0" nodeType="afterEffect">
                                      <p:stCondLst>
                                        <p:cond delay="0"/>
                                      </p:stCondLst>
                                      <p:iterate type="lt">
                                        <p:tmPct val="10000"/>
                                      </p:iterate>
                                      <p:childTnLst>
                                        <p:set>
                                          <p:cBhvr>
                                            <p:cTn id="37" dur="1" fill="hold">
                                              <p:stCondLst>
                                                <p:cond delay="0"/>
                                              </p:stCondLst>
                                            </p:cTn>
                                            <p:tgtEl>
                                              <p:spTgt spid="30"/>
                                            </p:tgtEl>
                                            <p:attrNameLst>
                                              <p:attrName>style.visibility</p:attrName>
                                            </p:attrNameLst>
                                          </p:cBhvr>
                                          <p:to>
                                            <p:strVal val="visible"/>
                                          </p:to>
                                        </p:set>
                                        <p:anim to="" calcmode="lin" valueType="num">
                                          <p:cBhvr>
                                            <p:cTn id="38" dur="700" fill="hold">
                                              <p:stCondLst>
                                                <p:cond delay="0"/>
                                              </p:stCondLst>
                                            </p:cTn>
                                            <p:tgtEl>
                                              <p:spTgt spid="30"/>
                                            </p:tgtEl>
                                            <p:attrNameLst>
                                              <p:attrName>ppt_y</p:attrName>
                                            </p:attrNameLst>
                                          </p:cBhvr>
                                          <p:tavLst>
                                            <p:tav tm="0" fmla="#ppt_y-#ppt_h/2*((1.5-1.5*$)^3-(1.5-1.5*$)^2)*8/9">
                                              <p:val>
                                                <p:strVal val="0"/>
                                              </p:val>
                                            </p:tav>
                                            <p:tav tm="100000">
                                              <p:val>
                                                <p:strVal val="1"/>
                                              </p:val>
                                            </p:tav>
                                          </p:tavLst>
                                        </p:anim>
                                        <p:anim to="" calcmode="lin" valueType="num">
                                          <p:cBhvr>
                                            <p:cTn id="39" dur="700" fill="hold">
                                              <p:stCondLst>
                                                <p:cond delay="0"/>
                                              </p:stCondLst>
                                            </p:cTn>
                                            <p:tgtEl>
                                              <p:spTgt spid="30"/>
                                            </p:tgtEl>
                                            <p:attrNameLst>
                                              <p:attrName>ppt_h</p:attrName>
                                            </p:attrNameLst>
                                          </p:cBhvr>
                                          <p:tavLst>
                                            <p:tav tm="0" fmla="#ppt_h-#ppt_h*((1.5-1.5*$)^3-(1.5-1.5*$)^2)">
                                              <p:val>
                                                <p:strVal val="0"/>
                                              </p:val>
                                            </p:tav>
                                            <p:tav tm="100000">
                                              <p:val>
                                                <p:strVal val="1"/>
                                              </p:val>
                                            </p:tav>
                                          </p:tavLst>
                                        </p:anim>
                                        <p:animEffect filter="fade">
                                          <p:cBhvr>
                                            <p:cTn id="40" dur="700">
                                              <p:stCondLst>
                                                <p:cond delay="0"/>
                                              </p:stCondLst>
                                            </p:cTn>
                                            <p:tgtEl>
                                              <p:spTgt spid="30"/>
                                            </p:tgtEl>
                                          </p:cBhvr>
                                        </p:animEffect>
                                      </p:childTnLst>
                                    </p:cTn>
                                  </p:par>
                                </p:childTnLst>
                              </p:cTn>
                            </p:par>
                            <p:par>
                              <p:cTn id="41" fill="hold">
                                <p:stCondLst>
                                  <p:cond delay="638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right)">
                                          <p:cBhvr>
                                            <p:cTn id="47" dur="500"/>
                                            <p:tgtEl>
                                              <p:spTgt spid="42"/>
                                            </p:tgtEl>
                                          </p:cBhvr>
                                        </p:animEffect>
                                      </p:childTnLst>
                                    </p:cTn>
                                  </p:par>
                                </p:childTnLst>
                              </p:cTn>
                            </p:par>
                            <p:par>
                              <p:cTn id="48" fill="hold">
                                <p:stCondLst>
                                  <p:cond delay="688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7380"/>
                                </p:stCondLst>
                                <p:childTnLst>
                                  <p:par>
                                    <p:cTn id="53" presetID="42"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8380"/>
                                </p:stCondLst>
                                <p:childTnLst>
                                  <p:par>
                                    <p:cTn id="59" presetID="42"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childTnLst>
                              </p:cTn>
                            </p:par>
                            <p:par>
                              <p:cTn id="64" fill="hold">
                                <p:stCondLst>
                                  <p:cond delay="9380"/>
                                </p:stCondLst>
                                <p:childTnLst>
                                  <p:par>
                                    <p:cTn id="65" presetID="42"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p:bldP spid="37" grpId="0"/>
          <p:bldP spid="38" grpId="0"/>
          <p:bldP spid="39" grpId="0"/>
          <p:bldP spid="40" grpId="0"/>
          <p:bldP spid="41" grpId="0" bldLvl="0" animBg="1"/>
          <p:bldP spid="42" grpId="0" bldLvl="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sp>
        <p:nvSpPr>
          <p:cNvPr id="43" name="矩形 42">
            <a:extLst>
              <a:ext uri="{FF2B5EF4-FFF2-40B4-BE49-F238E27FC236}">
                <a16:creationId xmlns:a16="http://schemas.microsoft.com/office/drawing/2014/main" id="{78B1CDED-134B-47C8-86C9-3BF022F616A1}"/>
              </a:ext>
            </a:extLst>
          </p:cNvPr>
          <p:cNvSpPr/>
          <p:nvPr/>
        </p:nvSpPr>
        <p:spPr>
          <a:xfrm>
            <a:off x="2637679" y="1496767"/>
            <a:ext cx="6096000" cy="1015663"/>
          </a:xfrm>
          <a:prstGeom prst="rect">
            <a:avLst/>
          </a:prstGeom>
        </p:spPr>
        <p:txBody>
          <a:bodyPr>
            <a:spAutoFit/>
          </a:bodyPr>
          <a:lstStyle/>
          <a:p>
            <a:pPr algn="ctr">
              <a:defRPr/>
            </a:pPr>
            <a:r>
              <a:rPr lang="en-US" altLang="zh-CN" sz="6000" b="1" dirty="0">
                <a:solidFill>
                  <a:srgbClr val="C00000"/>
                </a:solidFill>
                <a:cs typeface="+mn-ea"/>
                <a:sym typeface="+mn-lt"/>
              </a:rPr>
              <a:t>	</a:t>
            </a:r>
            <a:r>
              <a:rPr lang="zh-CN" altLang="en-US" sz="6000" b="1" dirty="0">
                <a:solidFill>
                  <a:srgbClr val="C00000"/>
                </a:solidFill>
                <a:cs typeface="+mn-ea"/>
                <a:sym typeface="+mn-lt"/>
              </a:rPr>
              <a:t>起草方向</a:t>
            </a:r>
          </a:p>
        </p:txBody>
      </p:sp>
      <p:sp>
        <p:nvSpPr>
          <p:cNvPr id="44" name="矩形 43">
            <a:extLst>
              <a:ext uri="{FF2B5EF4-FFF2-40B4-BE49-F238E27FC236}">
                <a16:creationId xmlns:a16="http://schemas.microsoft.com/office/drawing/2014/main" id="{36C8CDB3-2E47-4313-8FD8-CED72D48892D}"/>
              </a:ext>
            </a:extLst>
          </p:cNvPr>
          <p:cNvSpPr/>
          <p:nvPr/>
        </p:nvSpPr>
        <p:spPr>
          <a:xfrm>
            <a:off x="1031630" y="2636915"/>
            <a:ext cx="10070124" cy="923330"/>
          </a:xfrm>
          <a:prstGeom prst="rect">
            <a:avLst/>
          </a:prstGeom>
        </p:spPr>
        <p:txBody>
          <a:bodyPr wrap="square">
            <a:spAutoFit/>
          </a:bodyPr>
          <a:lstStyle/>
          <a:p>
            <a:r>
              <a:rPr lang="zh-CN" altLang="en-US" kern="100" spc="-50" dirty="0">
                <a:cs typeface="+mn-ea"/>
                <a:sym typeface="+mn-lt"/>
              </a:rPr>
              <a:t>起草方向不是我们决定的，而是领导决定的；正确的起草方向不是领导决定的，而是我们决定的。也就是说，领导定方向，我们抓执行，如果能准确把握和领会领导意图，则方向正确，如果不能，则方向错误。</a:t>
            </a:r>
            <a:endParaRPr lang="en-US" altLang="zh-CN" kern="100" spc="-50" dirty="0">
              <a:cs typeface="+mn-ea"/>
              <a:sym typeface="+mn-lt"/>
            </a:endParaRPr>
          </a:p>
        </p:txBody>
      </p:sp>
      <p:sp>
        <p:nvSpPr>
          <p:cNvPr id="45" name="箭头: 五边形 81">
            <a:extLst>
              <a:ext uri="{FF2B5EF4-FFF2-40B4-BE49-F238E27FC236}">
                <a16:creationId xmlns:a16="http://schemas.microsoft.com/office/drawing/2014/main" id="{BB3D9725-8A68-46E0-A0A9-DAC119B54D7D}"/>
              </a:ext>
            </a:extLst>
          </p:cNvPr>
          <p:cNvSpPr/>
          <p:nvPr/>
        </p:nvSpPr>
        <p:spPr>
          <a:xfrm>
            <a:off x="3347111" y="1686440"/>
            <a:ext cx="978704" cy="763629"/>
          </a:xfrm>
          <a:prstGeom prst="homePlate">
            <a:avLst/>
          </a:prstGeom>
          <a:solidFill>
            <a:srgbClr val="C337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endParaRPr>
              <a:cs typeface="+mn-ea"/>
              <a:sym typeface="+mn-lt"/>
            </a:endParaRPr>
          </a:p>
        </p:txBody>
      </p:sp>
      <p:sp>
        <p:nvSpPr>
          <p:cNvPr id="46" name="箭头: 五边形 81">
            <a:extLst>
              <a:ext uri="{FF2B5EF4-FFF2-40B4-BE49-F238E27FC236}">
                <a16:creationId xmlns:a16="http://schemas.microsoft.com/office/drawing/2014/main" id="{16538CB0-A616-4769-9BD0-FF92FBE84736}"/>
              </a:ext>
            </a:extLst>
          </p:cNvPr>
          <p:cNvSpPr/>
          <p:nvPr/>
        </p:nvSpPr>
        <p:spPr>
          <a:xfrm flipH="1">
            <a:off x="7725508" y="1655000"/>
            <a:ext cx="978704" cy="763629"/>
          </a:xfrm>
          <a:prstGeom prst="homePlate">
            <a:avLst/>
          </a:prstGeom>
          <a:solidFill>
            <a:srgbClr val="C337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endParaRPr>
              <a:cs typeface="+mn-ea"/>
              <a:sym typeface="+mn-lt"/>
            </a:endParaRPr>
          </a:p>
        </p:txBody>
      </p:sp>
      <p:sp>
        <p:nvSpPr>
          <p:cNvPr id="47" name="2">
            <a:extLst>
              <a:ext uri="{FF2B5EF4-FFF2-40B4-BE49-F238E27FC236}">
                <a16:creationId xmlns:a16="http://schemas.microsoft.com/office/drawing/2014/main" id="{E0FF3352-1A4B-4E7B-A78C-C598E4A4847F}"/>
              </a:ext>
            </a:extLst>
          </p:cNvPr>
          <p:cNvSpPr/>
          <p:nvPr/>
        </p:nvSpPr>
        <p:spPr>
          <a:xfrm>
            <a:off x="7711734" y="3698593"/>
            <a:ext cx="3043238" cy="1976329"/>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48" name="1">
            <a:extLst>
              <a:ext uri="{FF2B5EF4-FFF2-40B4-BE49-F238E27FC236}">
                <a16:creationId xmlns:a16="http://schemas.microsoft.com/office/drawing/2014/main" id="{B53A9FEC-61D6-4136-B235-8B63B38009C3}"/>
              </a:ext>
            </a:extLst>
          </p:cNvPr>
          <p:cNvSpPr/>
          <p:nvPr/>
        </p:nvSpPr>
        <p:spPr>
          <a:xfrm>
            <a:off x="1371601" y="3710316"/>
            <a:ext cx="3043238" cy="197632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pic>
        <p:nvPicPr>
          <p:cNvPr id="49" name="图片 48">
            <a:extLst>
              <a:ext uri="{FF2B5EF4-FFF2-40B4-BE49-F238E27FC236}">
                <a16:creationId xmlns:a16="http://schemas.microsoft.com/office/drawing/2014/main" id="{17400550-1DDC-41AA-A421-C1F1F557D5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0737" y="3710316"/>
            <a:ext cx="2961067" cy="1974045"/>
          </a:xfrm>
          <a:prstGeom prst="rect">
            <a:avLst/>
          </a:prstGeom>
        </p:spPr>
      </p:pic>
    </p:spTree>
    <p:extLst>
      <p:ext uri="{BB962C8B-B14F-4D97-AF65-F5344CB8AC3E}">
        <p14:creationId xmlns:p14="http://schemas.microsoft.com/office/powerpoint/2010/main" val="2585178835"/>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right)">
                                          <p:cBhvr>
                                            <p:cTn id="37" dur="500"/>
                                            <p:tgtEl>
                                              <p:spTgt spid="46"/>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anim calcmode="lin" valueType="num">
                                          <p:cBhvr>
                                            <p:cTn id="46" dur="1000" fill="hold"/>
                                            <p:tgtEl>
                                              <p:spTgt spid="44"/>
                                            </p:tgtEl>
                                            <p:attrNameLst>
                                              <p:attrName>ppt_x</p:attrName>
                                            </p:attrNameLst>
                                          </p:cBhvr>
                                          <p:tavLst>
                                            <p:tav tm="0">
                                              <p:val>
                                                <p:strVal val="#ppt_x"/>
                                              </p:val>
                                            </p:tav>
                                            <p:tav tm="100000">
                                              <p:val>
                                                <p:strVal val="#ppt_x"/>
                                              </p:val>
                                            </p:tav>
                                          </p:tavLst>
                                        </p:anim>
                                        <p:anim calcmode="lin" valueType="num">
                                          <p:cBhvr>
                                            <p:cTn id="47" dur="1000" fill="hold"/>
                                            <p:tgtEl>
                                              <p:spTgt spid="44"/>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3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800" decel="100000"/>
                                            <p:tgtEl>
                                              <p:spTgt spid="48"/>
                                            </p:tgtEl>
                                          </p:cBhvr>
                                        </p:animEffect>
                                        <p:anim calcmode="lin" valueType="num">
                                          <p:cBhvr>
                                            <p:cTn id="52" dur="800" decel="100000" fill="hold"/>
                                            <p:tgtEl>
                                              <p:spTgt spid="48"/>
                                            </p:tgtEl>
                                            <p:attrNameLst>
                                              <p:attrName>style.rotation</p:attrName>
                                            </p:attrNameLst>
                                          </p:cBhvr>
                                          <p:tavLst>
                                            <p:tav tm="0">
                                              <p:val>
                                                <p:fltVal val="-90"/>
                                              </p:val>
                                            </p:tav>
                                            <p:tav tm="100000">
                                              <p:val>
                                                <p:fltVal val="0"/>
                                              </p:val>
                                            </p:tav>
                                          </p:tavLst>
                                        </p:anim>
                                        <p:anim calcmode="lin" valueType="num">
                                          <p:cBhvr>
                                            <p:cTn id="53" dur="800" decel="100000" fill="hold"/>
                                            <p:tgtEl>
                                              <p:spTgt spid="48"/>
                                            </p:tgtEl>
                                            <p:attrNameLst>
                                              <p:attrName>ppt_x</p:attrName>
                                            </p:attrNameLst>
                                          </p:cBhvr>
                                          <p:tavLst>
                                            <p:tav tm="0">
                                              <p:val>
                                                <p:strVal val="#ppt_x+0.4"/>
                                              </p:val>
                                            </p:tav>
                                            <p:tav tm="100000">
                                              <p:val>
                                                <p:strVal val="#ppt_x-0.05"/>
                                              </p:val>
                                            </p:tav>
                                          </p:tavLst>
                                        </p:anim>
                                        <p:anim calcmode="lin" valueType="num">
                                          <p:cBhvr>
                                            <p:cTn id="54" dur="800" decel="100000" fill="hold"/>
                                            <p:tgtEl>
                                              <p:spTgt spid="48"/>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57" fill="hold">
                                <p:stCondLst>
                                  <p:cond delay="6500"/>
                                </p:stCondLst>
                                <p:childTnLst>
                                  <p:par>
                                    <p:cTn id="58" presetID="30" presetClass="entr" presetSubtype="0"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800" decel="100000"/>
                                            <p:tgtEl>
                                              <p:spTgt spid="49"/>
                                            </p:tgtEl>
                                          </p:cBhvr>
                                        </p:animEffect>
                                        <p:anim calcmode="lin" valueType="num">
                                          <p:cBhvr>
                                            <p:cTn id="61" dur="800" decel="100000" fill="hold"/>
                                            <p:tgtEl>
                                              <p:spTgt spid="49"/>
                                            </p:tgtEl>
                                            <p:attrNameLst>
                                              <p:attrName>style.rotation</p:attrName>
                                            </p:attrNameLst>
                                          </p:cBhvr>
                                          <p:tavLst>
                                            <p:tav tm="0">
                                              <p:val>
                                                <p:fltVal val="-90"/>
                                              </p:val>
                                            </p:tav>
                                            <p:tav tm="100000">
                                              <p:val>
                                                <p:fltVal val="0"/>
                                              </p:val>
                                            </p:tav>
                                          </p:tavLst>
                                        </p:anim>
                                        <p:anim calcmode="lin" valueType="num">
                                          <p:cBhvr>
                                            <p:cTn id="62" dur="800" decel="100000" fill="hold"/>
                                            <p:tgtEl>
                                              <p:spTgt spid="49"/>
                                            </p:tgtEl>
                                            <p:attrNameLst>
                                              <p:attrName>ppt_x</p:attrName>
                                            </p:attrNameLst>
                                          </p:cBhvr>
                                          <p:tavLst>
                                            <p:tav tm="0">
                                              <p:val>
                                                <p:strVal val="#ppt_x+0.4"/>
                                              </p:val>
                                            </p:tav>
                                            <p:tav tm="100000">
                                              <p:val>
                                                <p:strVal val="#ppt_x-0.05"/>
                                              </p:val>
                                            </p:tav>
                                          </p:tavLst>
                                        </p:anim>
                                        <p:anim calcmode="lin" valueType="num">
                                          <p:cBhvr>
                                            <p:cTn id="63" dur="800" decel="100000" fill="hold"/>
                                            <p:tgtEl>
                                              <p:spTgt spid="49"/>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66" fill="hold">
                                <p:stCondLst>
                                  <p:cond delay="7500"/>
                                </p:stCondLst>
                                <p:childTnLst>
                                  <p:par>
                                    <p:cTn id="67" presetID="30"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800" decel="100000"/>
                                            <p:tgtEl>
                                              <p:spTgt spid="47"/>
                                            </p:tgtEl>
                                          </p:cBhvr>
                                        </p:animEffect>
                                        <p:anim calcmode="lin" valueType="num">
                                          <p:cBhvr>
                                            <p:cTn id="70" dur="800" decel="100000" fill="hold"/>
                                            <p:tgtEl>
                                              <p:spTgt spid="47"/>
                                            </p:tgtEl>
                                            <p:attrNameLst>
                                              <p:attrName>style.rotation</p:attrName>
                                            </p:attrNameLst>
                                          </p:cBhvr>
                                          <p:tavLst>
                                            <p:tav tm="0">
                                              <p:val>
                                                <p:fltVal val="-90"/>
                                              </p:val>
                                            </p:tav>
                                            <p:tav tm="100000">
                                              <p:val>
                                                <p:fltVal val="0"/>
                                              </p:val>
                                            </p:tav>
                                          </p:tavLst>
                                        </p:anim>
                                        <p:anim calcmode="lin" valueType="num">
                                          <p:cBhvr>
                                            <p:cTn id="71" dur="800" decel="100000" fill="hold"/>
                                            <p:tgtEl>
                                              <p:spTgt spid="47"/>
                                            </p:tgtEl>
                                            <p:attrNameLst>
                                              <p:attrName>ppt_x</p:attrName>
                                            </p:attrNameLst>
                                          </p:cBhvr>
                                          <p:tavLst>
                                            <p:tav tm="0">
                                              <p:val>
                                                <p:strVal val="#ppt_x+0.4"/>
                                              </p:val>
                                            </p:tav>
                                            <p:tav tm="100000">
                                              <p:val>
                                                <p:strVal val="#ppt_x-0.05"/>
                                              </p:val>
                                            </p:tav>
                                          </p:tavLst>
                                        </p:anim>
                                        <p:anim calcmode="lin" valueType="num">
                                          <p:cBhvr>
                                            <p:cTn id="72" dur="800" decel="100000" fill="hold"/>
                                            <p:tgtEl>
                                              <p:spTgt spid="47"/>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bldLvl="0" animBg="1"/>
          <p:bldP spid="46" grpId="0" bldLvl="0" animBg="1"/>
          <p:bldP spid="47" grpId="0" animBg="1"/>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right)">
                                          <p:cBhvr>
                                            <p:cTn id="37" dur="500"/>
                                            <p:tgtEl>
                                              <p:spTgt spid="46"/>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anim calcmode="lin" valueType="num">
                                          <p:cBhvr>
                                            <p:cTn id="46" dur="1000" fill="hold"/>
                                            <p:tgtEl>
                                              <p:spTgt spid="44"/>
                                            </p:tgtEl>
                                            <p:attrNameLst>
                                              <p:attrName>ppt_x</p:attrName>
                                            </p:attrNameLst>
                                          </p:cBhvr>
                                          <p:tavLst>
                                            <p:tav tm="0">
                                              <p:val>
                                                <p:strVal val="#ppt_x"/>
                                              </p:val>
                                            </p:tav>
                                            <p:tav tm="100000">
                                              <p:val>
                                                <p:strVal val="#ppt_x"/>
                                              </p:val>
                                            </p:tav>
                                          </p:tavLst>
                                        </p:anim>
                                        <p:anim calcmode="lin" valueType="num">
                                          <p:cBhvr>
                                            <p:cTn id="47" dur="1000" fill="hold"/>
                                            <p:tgtEl>
                                              <p:spTgt spid="44"/>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3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800" decel="100000"/>
                                            <p:tgtEl>
                                              <p:spTgt spid="48"/>
                                            </p:tgtEl>
                                          </p:cBhvr>
                                        </p:animEffect>
                                        <p:anim calcmode="lin" valueType="num">
                                          <p:cBhvr>
                                            <p:cTn id="52" dur="800" decel="100000" fill="hold"/>
                                            <p:tgtEl>
                                              <p:spTgt spid="48"/>
                                            </p:tgtEl>
                                            <p:attrNameLst>
                                              <p:attrName>style.rotation</p:attrName>
                                            </p:attrNameLst>
                                          </p:cBhvr>
                                          <p:tavLst>
                                            <p:tav tm="0">
                                              <p:val>
                                                <p:fltVal val="-90"/>
                                              </p:val>
                                            </p:tav>
                                            <p:tav tm="100000">
                                              <p:val>
                                                <p:fltVal val="0"/>
                                              </p:val>
                                            </p:tav>
                                          </p:tavLst>
                                        </p:anim>
                                        <p:anim calcmode="lin" valueType="num">
                                          <p:cBhvr>
                                            <p:cTn id="53" dur="800" decel="100000" fill="hold"/>
                                            <p:tgtEl>
                                              <p:spTgt spid="48"/>
                                            </p:tgtEl>
                                            <p:attrNameLst>
                                              <p:attrName>ppt_x</p:attrName>
                                            </p:attrNameLst>
                                          </p:cBhvr>
                                          <p:tavLst>
                                            <p:tav tm="0">
                                              <p:val>
                                                <p:strVal val="#ppt_x+0.4"/>
                                              </p:val>
                                            </p:tav>
                                            <p:tav tm="100000">
                                              <p:val>
                                                <p:strVal val="#ppt_x-0.05"/>
                                              </p:val>
                                            </p:tav>
                                          </p:tavLst>
                                        </p:anim>
                                        <p:anim calcmode="lin" valueType="num">
                                          <p:cBhvr>
                                            <p:cTn id="54" dur="800" decel="100000" fill="hold"/>
                                            <p:tgtEl>
                                              <p:spTgt spid="48"/>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57" fill="hold">
                                <p:stCondLst>
                                  <p:cond delay="6500"/>
                                </p:stCondLst>
                                <p:childTnLst>
                                  <p:par>
                                    <p:cTn id="58" presetID="30" presetClass="entr" presetSubtype="0"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800" decel="100000"/>
                                            <p:tgtEl>
                                              <p:spTgt spid="49"/>
                                            </p:tgtEl>
                                          </p:cBhvr>
                                        </p:animEffect>
                                        <p:anim calcmode="lin" valueType="num">
                                          <p:cBhvr>
                                            <p:cTn id="61" dur="800" decel="100000" fill="hold"/>
                                            <p:tgtEl>
                                              <p:spTgt spid="49"/>
                                            </p:tgtEl>
                                            <p:attrNameLst>
                                              <p:attrName>style.rotation</p:attrName>
                                            </p:attrNameLst>
                                          </p:cBhvr>
                                          <p:tavLst>
                                            <p:tav tm="0">
                                              <p:val>
                                                <p:fltVal val="-90"/>
                                              </p:val>
                                            </p:tav>
                                            <p:tav tm="100000">
                                              <p:val>
                                                <p:fltVal val="0"/>
                                              </p:val>
                                            </p:tav>
                                          </p:tavLst>
                                        </p:anim>
                                        <p:anim calcmode="lin" valueType="num">
                                          <p:cBhvr>
                                            <p:cTn id="62" dur="800" decel="100000" fill="hold"/>
                                            <p:tgtEl>
                                              <p:spTgt spid="49"/>
                                            </p:tgtEl>
                                            <p:attrNameLst>
                                              <p:attrName>ppt_x</p:attrName>
                                            </p:attrNameLst>
                                          </p:cBhvr>
                                          <p:tavLst>
                                            <p:tav tm="0">
                                              <p:val>
                                                <p:strVal val="#ppt_x+0.4"/>
                                              </p:val>
                                            </p:tav>
                                            <p:tav tm="100000">
                                              <p:val>
                                                <p:strVal val="#ppt_x-0.05"/>
                                              </p:val>
                                            </p:tav>
                                          </p:tavLst>
                                        </p:anim>
                                        <p:anim calcmode="lin" valueType="num">
                                          <p:cBhvr>
                                            <p:cTn id="63" dur="800" decel="100000" fill="hold"/>
                                            <p:tgtEl>
                                              <p:spTgt spid="49"/>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66" fill="hold">
                                <p:stCondLst>
                                  <p:cond delay="7500"/>
                                </p:stCondLst>
                                <p:childTnLst>
                                  <p:par>
                                    <p:cTn id="67" presetID="30"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800" decel="100000"/>
                                            <p:tgtEl>
                                              <p:spTgt spid="47"/>
                                            </p:tgtEl>
                                          </p:cBhvr>
                                        </p:animEffect>
                                        <p:anim calcmode="lin" valueType="num">
                                          <p:cBhvr>
                                            <p:cTn id="70" dur="800" decel="100000" fill="hold"/>
                                            <p:tgtEl>
                                              <p:spTgt spid="47"/>
                                            </p:tgtEl>
                                            <p:attrNameLst>
                                              <p:attrName>style.rotation</p:attrName>
                                            </p:attrNameLst>
                                          </p:cBhvr>
                                          <p:tavLst>
                                            <p:tav tm="0">
                                              <p:val>
                                                <p:fltVal val="-90"/>
                                              </p:val>
                                            </p:tav>
                                            <p:tav tm="100000">
                                              <p:val>
                                                <p:fltVal val="0"/>
                                              </p:val>
                                            </p:tav>
                                          </p:tavLst>
                                        </p:anim>
                                        <p:anim calcmode="lin" valueType="num">
                                          <p:cBhvr>
                                            <p:cTn id="71" dur="800" decel="100000" fill="hold"/>
                                            <p:tgtEl>
                                              <p:spTgt spid="47"/>
                                            </p:tgtEl>
                                            <p:attrNameLst>
                                              <p:attrName>ppt_x</p:attrName>
                                            </p:attrNameLst>
                                          </p:cBhvr>
                                          <p:tavLst>
                                            <p:tav tm="0">
                                              <p:val>
                                                <p:strVal val="#ppt_x+0.4"/>
                                              </p:val>
                                            </p:tav>
                                            <p:tav tm="100000">
                                              <p:val>
                                                <p:strVal val="#ppt_x-0.05"/>
                                              </p:val>
                                            </p:tav>
                                          </p:tavLst>
                                        </p:anim>
                                        <p:anim calcmode="lin" valueType="num">
                                          <p:cBhvr>
                                            <p:cTn id="72" dur="800" decel="100000" fill="hold"/>
                                            <p:tgtEl>
                                              <p:spTgt spid="47"/>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bldLvl="0" animBg="1"/>
          <p:bldP spid="46" grpId="0" bldLvl="0" animBg="1"/>
          <p:bldP spid="47" grpId="0" animBg="1"/>
          <p:bldP spid="4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sp>
        <p:nvSpPr>
          <p:cNvPr id="29" name="矩形 28">
            <a:extLst>
              <a:ext uri="{FF2B5EF4-FFF2-40B4-BE49-F238E27FC236}">
                <a16:creationId xmlns:a16="http://schemas.microsoft.com/office/drawing/2014/main" id="{6C6A70CE-CE12-44E4-A4E9-62AD630E47AA}"/>
              </a:ext>
            </a:extLst>
          </p:cNvPr>
          <p:cNvSpPr/>
          <p:nvPr/>
        </p:nvSpPr>
        <p:spPr>
          <a:xfrm>
            <a:off x="988444" y="3198235"/>
            <a:ext cx="10215112" cy="308542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06869333-D8EF-4BE7-BC73-A3A423575B44}"/>
              </a:ext>
            </a:extLst>
          </p:cNvPr>
          <p:cNvSpPr/>
          <p:nvPr/>
        </p:nvSpPr>
        <p:spPr>
          <a:xfrm>
            <a:off x="978684" y="1760959"/>
            <a:ext cx="10215112" cy="132221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CACF2CA9-6E3A-41F2-8C23-7ADB1F47E045}"/>
              </a:ext>
            </a:extLst>
          </p:cNvPr>
          <p:cNvSpPr/>
          <p:nvPr/>
        </p:nvSpPr>
        <p:spPr>
          <a:xfrm>
            <a:off x="984738" y="1136028"/>
            <a:ext cx="9923804" cy="584775"/>
          </a:xfrm>
          <a:prstGeom prst="rect">
            <a:avLst/>
          </a:prstGeom>
        </p:spPr>
        <p:txBody>
          <a:bodyPr wrap="square">
            <a:spAutoFit/>
          </a:bodyPr>
          <a:lstStyle/>
          <a:p>
            <a:r>
              <a:rPr lang="zh-CN" altLang="zh-CN" sz="3200" b="1" dirty="0">
                <a:cs typeface="+mn-ea"/>
                <a:sym typeface="+mn-lt"/>
              </a:rPr>
              <a:t>大家可能会问两个问题：</a:t>
            </a:r>
            <a:endParaRPr lang="zh-CN" altLang="en-US" sz="3200" b="1" dirty="0">
              <a:cs typeface="+mn-ea"/>
              <a:sym typeface="+mn-lt"/>
            </a:endParaRPr>
          </a:p>
        </p:txBody>
      </p:sp>
      <p:sp>
        <p:nvSpPr>
          <p:cNvPr id="38" name="矩形 37">
            <a:extLst>
              <a:ext uri="{FF2B5EF4-FFF2-40B4-BE49-F238E27FC236}">
                <a16:creationId xmlns:a16="http://schemas.microsoft.com/office/drawing/2014/main" id="{12A50006-802D-4023-80D0-CBE74DCA736A}"/>
              </a:ext>
            </a:extLst>
          </p:cNvPr>
          <p:cNvSpPr/>
          <p:nvPr/>
        </p:nvSpPr>
        <p:spPr>
          <a:xfrm>
            <a:off x="996460" y="2258768"/>
            <a:ext cx="9958973" cy="738664"/>
          </a:xfrm>
          <a:prstGeom prst="rect">
            <a:avLst/>
          </a:prstGeom>
        </p:spPr>
        <p:txBody>
          <a:bodyPr wrap="square">
            <a:spAutoFit/>
          </a:bodyPr>
          <a:lstStyle/>
          <a:p>
            <a:r>
              <a:rPr lang="zh-CN" altLang="en-US" sz="1400" b="1" kern="100" spc="-50" smtClean="0">
                <a:solidFill>
                  <a:schemeClr val="bg1"/>
                </a:solidFill>
                <a:cs typeface="+mn-ea"/>
                <a:sym typeface="+mn-lt"/>
              </a:rPr>
              <a:t>回答第一个</a:t>
            </a:r>
            <a:r>
              <a:rPr lang="zh-CN" altLang="en-US" sz="1400" b="1" kern="100" spc="-50" dirty="0">
                <a:solidFill>
                  <a:schemeClr val="bg1"/>
                </a:solidFill>
                <a:cs typeface="+mn-ea"/>
                <a:sym typeface="+mn-lt"/>
              </a:rPr>
              <a:t>问题：</a:t>
            </a:r>
            <a:r>
              <a:rPr lang="zh-CN" altLang="en-US" sz="1400" kern="100" spc="-50" dirty="0">
                <a:solidFill>
                  <a:schemeClr val="bg1"/>
                </a:solidFill>
                <a:cs typeface="+mn-ea"/>
                <a:sym typeface="+mn-lt"/>
              </a:rPr>
              <a:t>为什么要领会领导意图。首先，这是讲政治、讲纪律的要求。下级服从上级是我党民主集中制的四个基本原则（四个服从：个人服从组织、少数服从多数、下级服从上级、全党服从中央）之一，我们作为下级，领导作为上级，不服从就是不讲政治、不讲纪律</a:t>
            </a:r>
            <a:endParaRPr lang="zh-CN" altLang="en-US" sz="1400" dirty="0">
              <a:solidFill>
                <a:schemeClr val="bg1"/>
              </a:solidFill>
              <a:cs typeface="+mn-ea"/>
              <a:sym typeface="+mn-lt"/>
            </a:endParaRPr>
          </a:p>
        </p:txBody>
      </p:sp>
      <p:sp>
        <p:nvSpPr>
          <p:cNvPr id="39" name="矩形 38">
            <a:extLst>
              <a:ext uri="{FF2B5EF4-FFF2-40B4-BE49-F238E27FC236}">
                <a16:creationId xmlns:a16="http://schemas.microsoft.com/office/drawing/2014/main" id="{70B4B44B-12D8-448D-9B8F-E14E729CE562}"/>
              </a:ext>
            </a:extLst>
          </p:cNvPr>
          <p:cNvSpPr/>
          <p:nvPr/>
        </p:nvSpPr>
        <p:spPr>
          <a:xfrm>
            <a:off x="998204" y="1849281"/>
            <a:ext cx="6186309" cy="369332"/>
          </a:xfrm>
          <a:prstGeom prst="rect">
            <a:avLst/>
          </a:prstGeom>
        </p:spPr>
        <p:txBody>
          <a:bodyPr wrap="none">
            <a:spAutoFit/>
          </a:bodyPr>
          <a:lstStyle/>
          <a:p>
            <a:r>
              <a:rPr lang="zh-CN" altLang="zh-CN" b="1" smtClean="0">
                <a:solidFill>
                  <a:srgbClr val="FFFF00"/>
                </a:solidFill>
                <a:cs typeface="+mn-ea"/>
                <a:sym typeface="+mn-lt"/>
              </a:rPr>
              <a:t>第一，</a:t>
            </a:r>
            <a:r>
              <a:rPr lang="zh-CN" altLang="zh-CN" b="1" dirty="0">
                <a:solidFill>
                  <a:srgbClr val="FFFF00"/>
                </a:solidFill>
                <a:cs typeface="+mn-ea"/>
                <a:sym typeface="+mn-lt"/>
              </a:rPr>
              <a:t>我们为什么要去领会领导意图，这不是溜须拍马吗？</a:t>
            </a:r>
            <a:endParaRPr lang="zh-CN" altLang="en-US" b="1" dirty="0">
              <a:solidFill>
                <a:srgbClr val="FFFF00"/>
              </a:solidFill>
              <a:cs typeface="+mn-ea"/>
              <a:sym typeface="+mn-lt"/>
            </a:endParaRPr>
          </a:p>
        </p:txBody>
      </p:sp>
      <p:sp>
        <p:nvSpPr>
          <p:cNvPr id="40" name="矩形 39">
            <a:extLst>
              <a:ext uri="{FF2B5EF4-FFF2-40B4-BE49-F238E27FC236}">
                <a16:creationId xmlns:a16="http://schemas.microsoft.com/office/drawing/2014/main" id="{9816C230-6CB0-4C17-B1D1-2B0950CA1264}"/>
              </a:ext>
            </a:extLst>
          </p:cNvPr>
          <p:cNvSpPr/>
          <p:nvPr/>
        </p:nvSpPr>
        <p:spPr>
          <a:xfrm>
            <a:off x="1031630" y="3618649"/>
            <a:ext cx="9958973" cy="2554545"/>
          </a:xfrm>
          <a:prstGeom prst="rect">
            <a:avLst/>
          </a:prstGeom>
        </p:spPr>
        <p:txBody>
          <a:bodyPr wrap="square">
            <a:spAutoFit/>
          </a:bodyPr>
          <a:lstStyle/>
          <a:p>
            <a:r>
              <a:rPr lang="zh-CN" altLang="en-US" sz="1600" b="1" kern="100" spc="-50" dirty="0">
                <a:solidFill>
                  <a:schemeClr val="bg1"/>
                </a:solidFill>
                <a:cs typeface="+mn-ea"/>
                <a:sym typeface="+mn-lt"/>
              </a:rPr>
              <a:t>回答第二个问题：</a:t>
            </a:r>
            <a:r>
              <a:rPr lang="zh-CN" altLang="en-US" sz="1600" kern="100" spc="-50" dirty="0">
                <a:solidFill>
                  <a:schemeClr val="bg1"/>
                </a:solidFill>
                <a:cs typeface="+mn-ea"/>
                <a:sym typeface="+mn-lt"/>
              </a:rPr>
              <a:t>怎么领会领导意图？处处留心皆学问。举例：陈伯达。陈伯达担任毛主席的政治秘书长达</a:t>
            </a:r>
            <a:r>
              <a:rPr lang="en-US" altLang="zh-CN" sz="1600" kern="100" spc="-50" dirty="0">
                <a:solidFill>
                  <a:schemeClr val="bg1"/>
                </a:solidFill>
                <a:cs typeface="+mn-ea"/>
                <a:sym typeface="+mn-lt"/>
              </a:rPr>
              <a:t>30</a:t>
            </a:r>
            <a:r>
              <a:rPr lang="zh-CN" altLang="en-US" sz="1600" kern="100" spc="-50" dirty="0">
                <a:solidFill>
                  <a:schemeClr val="bg1"/>
                </a:solidFill>
                <a:cs typeface="+mn-ea"/>
                <a:sym typeface="+mn-lt"/>
              </a:rPr>
              <a:t>多年，是党中央一支笔。毛主席每发表一项最新指示，陈伯达都能演化成一篇社论。陈伯达曾经说过：我的本事就是能把主席的一句话，写成一篇</a:t>
            </a:r>
            <a:r>
              <a:rPr lang="en-US" altLang="zh-CN" sz="1600" kern="100" spc="-50" dirty="0">
                <a:solidFill>
                  <a:schemeClr val="bg1"/>
                </a:solidFill>
                <a:cs typeface="+mn-ea"/>
                <a:sym typeface="+mn-lt"/>
              </a:rPr>
              <a:t>《</a:t>
            </a:r>
            <a:r>
              <a:rPr lang="zh-CN" altLang="en-US" sz="1600" kern="100" spc="-50" dirty="0">
                <a:solidFill>
                  <a:schemeClr val="bg1"/>
                </a:solidFill>
                <a:cs typeface="+mn-ea"/>
                <a:sym typeface="+mn-lt"/>
              </a:rPr>
              <a:t>人民日报</a:t>
            </a:r>
            <a:r>
              <a:rPr lang="en-US" altLang="zh-CN" sz="1600" kern="100" spc="-50" dirty="0">
                <a:solidFill>
                  <a:schemeClr val="bg1"/>
                </a:solidFill>
                <a:cs typeface="+mn-ea"/>
                <a:sym typeface="+mn-lt"/>
              </a:rPr>
              <a:t>》</a:t>
            </a:r>
            <a:r>
              <a:rPr lang="zh-CN" altLang="en-US" sz="1600" kern="100" spc="-50" dirty="0">
                <a:solidFill>
                  <a:schemeClr val="bg1"/>
                </a:solidFill>
                <a:cs typeface="+mn-ea"/>
                <a:sym typeface="+mn-lt"/>
              </a:rPr>
              <a:t>的社论！陈伯达是党的罪人，其党性和人品都为人所不齿，但是就领会领导意图来说，值得学习。我们随身带两个笔，一个是写字的笔，一个是录音的笔。这两个笔做什么用？一是记录领导言谈中的闪光点。二是记录领导讲话的插话内容，也就是展开讲的内容，讲话稿里没有的话，又是领导想说的话，说明领导非常重视，也说明我们没有完全领会意图，需要重点注意。三是记录领导讲话的脱稿内容，也就是放开讲的内容，领导不用我们的讲话稿，这是对我们的全盘否定，要格外注意，深刻反思。四是记录语气重的内容。领导放慢语速、加重语气的内容，就是领导非常在意、非常希望表达的内容。五是记录反复讲的内容。领导反复讲，不是复读机，而是领导非常重视，需要反复强调。这些东西都需要我们留心。世上无难事，只怕用心人。要把心用到地方。</a:t>
            </a:r>
            <a:endParaRPr lang="zh-CN" altLang="en-US" sz="1600" dirty="0">
              <a:solidFill>
                <a:schemeClr val="bg1"/>
              </a:solidFill>
              <a:cs typeface="+mn-ea"/>
              <a:sym typeface="+mn-lt"/>
            </a:endParaRPr>
          </a:p>
        </p:txBody>
      </p:sp>
      <p:sp>
        <p:nvSpPr>
          <p:cNvPr id="41" name="矩形 40">
            <a:extLst>
              <a:ext uri="{FF2B5EF4-FFF2-40B4-BE49-F238E27FC236}">
                <a16:creationId xmlns:a16="http://schemas.microsoft.com/office/drawing/2014/main" id="{D3D6A392-4E97-4EF6-924F-D6EAE6A69E6B}"/>
              </a:ext>
            </a:extLst>
          </p:cNvPr>
          <p:cNvSpPr/>
          <p:nvPr/>
        </p:nvSpPr>
        <p:spPr>
          <a:xfrm>
            <a:off x="1033374" y="3256054"/>
            <a:ext cx="6925294" cy="369332"/>
          </a:xfrm>
          <a:prstGeom prst="rect">
            <a:avLst/>
          </a:prstGeom>
        </p:spPr>
        <p:txBody>
          <a:bodyPr wrap="none">
            <a:spAutoFit/>
          </a:bodyPr>
          <a:lstStyle/>
          <a:p>
            <a:r>
              <a:rPr lang="zh-CN" altLang="en-US" b="1" dirty="0">
                <a:solidFill>
                  <a:srgbClr val="FFFF00"/>
                </a:solidFill>
                <a:cs typeface="+mn-ea"/>
                <a:sym typeface="+mn-lt"/>
              </a:rPr>
              <a:t>第二，我们怎么去领会领导意图，我们又不是领导肚子里的蛔虫？</a:t>
            </a:r>
          </a:p>
        </p:txBody>
      </p:sp>
    </p:spTree>
    <p:extLst>
      <p:ext uri="{BB962C8B-B14F-4D97-AF65-F5344CB8AC3E}">
        <p14:creationId xmlns:p14="http://schemas.microsoft.com/office/powerpoint/2010/main" val="2653473494"/>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fill="hold" grpId="0" nodeType="afterEffect">
                                      <p:stCondLst>
                                        <p:cond delay="0"/>
                                      </p:stCondLst>
                                      <p:iterate type="lt">
                                        <p:tmPct val="10000"/>
                                      </p:iterate>
                                      <p:childTnLst>
                                        <p:set>
                                          <p:cBhvr>
                                            <p:cTn id="33" dur="1" fill="hold">
                                              <p:stCondLst>
                                                <p:cond delay="0"/>
                                              </p:stCondLst>
                                            </p:cTn>
                                            <p:tgtEl>
                                              <p:spTgt spid="37"/>
                                            </p:tgtEl>
                                            <p:attrNameLst>
                                              <p:attrName>style.visibility</p:attrName>
                                            </p:attrNameLst>
                                          </p:cBhvr>
                                          <p:to>
                                            <p:strVal val="visible"/>
                                          </p:to>
                                        </p:set>
                                        <p:anim to="" calcmode="lin" valueType="num">
                                          <p:cBhvr>
                                            <p:cTn id="34" dur="700" fill="hold">
                                              <p:stCondLst>
                                                <p:cond delay="0"/>
                                              </p:stCondLst>
                                            </p:cTn>
                                            <p:tgtEl>
                                              <p:spTgt spid="37"/>
                                            </p:tgtEl>
                                            <p:attrNameLst>
                                              <p:attrName>ppt_y</p:attrName>
                                            </p:attrNameLst>
                                          </p:cBhvr>
                                          <p:tavLst>
                                            <p:tav tm="0" fmla="#ppt_y-#ppt_h/2*((1.5-1.5*$)^3-(1.5-1.5*$)^2)*8/9">
                                              <p:val>
                                                <p:strVal val="0"/>
                                              </p:val>
                                            </p:tav>
                                            <p:tav tm="100000">
                                              <p:val>
                                                <p:strVal val="1"/>
                                              </p:val>
                                            </p:tav>
                                          </p:tavLst>
                                        </p:anim>
                                        <p:anim to="" calcmode="lin" valueType="num">
                                          <p:cBhvr>
                                            <p:cTn id="35" dur="700" fill="hold">
                                              <p:stCondLst>
                                                <p:cond delay="0"/>
                                              </p:stCondLst>
                                            </p:cTn>
                                            <p:tgtEl>
                                              <p:spTgt spid="37"/>
                                            </p:tgtEl>
                                            <p:attrNameLst>
                                              <p:attrName>ppt_h</p:attrName>
                                            </p:attrNameLst>
                                          </p:cBhvr>
                                          <p:tavLst>
                                            <p:tav tm="0" fmla="#ppt_h-#ppt_h*((1.5-1.5*$)^3-(1.5-1.5*$)^2)">
                                              <p:val>
                                                <p:strVal val="0"/>
                                              </p:val>
                                            </p:tav>
                                            <p:tav tm="100000">
                                              <p:val>
                                                <p:strVal val="1"/>
                                              </p:val>
                                            </p:tav>
                                          </p:tavLst>
                                        </p:anim>
                                        <p:animEffect filter="fade">
                                          <p:cBhvr>
                                            <p:cTn id="36" dur="700">
                                              <p:stCondLst>
                                                <p:cond delay="0"/>
                                              </p:stCondLst>
                                            </p:cTn>
                                            <p:tgtEl>
                                              <p:spTgt spid="37"/>
                                            </p:tgtEl>
                                          </p:cBhvr>
                                        </p:animEffect>
                                      </p:childTnLst>
                                    </p:cTn>
                                  </p:par>
                                </p:childTnLst>
                              </p:cTn>
                            </p:par>
                            <p:par>
                              <p:cTn id="37" fill="hold">
                                <p:stCondLst>
                                  <p:cond delay="4900"/>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5400"/>
                                </p:stCondLst>
                                <p:childTnLst>
                                  <p:par>
                                    <p:cTn id="42" presetID="42"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par>
                              <p:cTn id="52" fill="hold">
                                <p:stCondLst>
                                  <p:cond delay="6400"/>
                                </p:stCondLst>
                                <p:childTnLst>
                                  <p:par>
                                    <p:cTn id="53" presetID="22" presetClass="entr" presetSubtype="8"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900"/>
                                </p:stCondLst>
                                <p:childTnLst>
                                  <p:par>
                                    <p:cTn id="57" presetID="42"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7" grpId="0"/>
          <p:bldP spid="38"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fill="hold" grpId="0" nodeType="afterEffect">
                                      <p:stCondLst>
                                        <p:cond delay="0"/>
                                      </p:stCondLst>
                                      <p:iterate type="lt">
                                        <p:tmPct val="10000"/>
                                      </p:iterate>
                                      <p:childTnLst>
                                        <p:set>
                                          <p:cBhvr>
                                            <p:cTn id="33" dur="1" fill="hold">
                                              <p:stCondLst>
                                                <p:cond delay="0"/>
                                              </p:stCondLst>
                                            </p:cTn>
                                            <p:tgtEl>
                                              <p:spTgt spid="37"/>
                                            </p:tgtEl>
                                            <p:attrNameLst>
                                              <p:attrName>style.visibility</p:attrName>
                                            </p:attrNameLst>
                                          </p:cBhvr>
                                          <p:to>
                                            <p:strVal val="visible"/>
                                          </p:to>
                                        </p:set>
                                        <p:anim to="" calcmode="lin" valueType="num">
                                          <p:cBhvr>
                                            <p:cTn id="34" dur="700" fill="hold">
                                              <p:stCondLst>
                                                <p:cond delay="0"/>
                                              </p:stCondLst>
                                            </p:cTn>
                                            <p:tgtEl>
                                              <p:spTgt spid="37"/>
                                            </p:tgtEl>
                                            <p:attrNameLst>
                                              <p:attrName>ppt_y</p:attrName>
                                            </p:attrNameLst>
                                          </p:cBhvr>
                                          <p:tavLst>
                                            <p:tav tm="0" fmla="#ppt_y-#ppt_h/2*((1.5-1.5*$)^3-(1.5-1.5*$)^2)*8/9">
                                              <p:val>
                                                <p:strVal val="0"/>
                                              </p:val>
                                            </p:tav>
                                            <p:tav tm="100000">
                                              <p:val>
                                                <p:strVal val="1"/>
                                              </p:val>
                                            </p:tav>
                                          </p:tavLst>
                                        </p:anim>
                                        <p:anim to="" calcmode="lin" valueType="num">
                                          <p:cBhvr>
                                            <p:cTn id="35" dur="700" fill="hold">
                                              <p:stCondLst>
                                                <p:cond delay="0"/>
                                              </p:stCondLst>
                                            </p:cTn>
                                            <p:tgtEl>
                                              <p:spTgt spid="37"/>
                                            </p:tgtEl>
                                            <p:attrNameLst>
                                              <p:attrName>ppt_h</p:attrName>
                                            </p:attrNameLst>
                                          </p:cBhvr>
                                          <p:tavLst>
                                            <p:tav tm="0" fmla="#ppt_h-#ppt_h*((1.5-1.5*$)^3-(1.5-1.5*$)^2)">
                                              <p:val>
                                                <p:strVal val="0"/>
                                              </p:val>
                                            </p:tav>
                                            <p:tav tm="100000">
                                              <p:val>
                                                <p:strVal val="1"/>
                                              </p:val>
                                            </p:tav>
                                          </p:tavLst>
                                        </p:anim>
                                        <p:animEffect filter="fade">
                                          <p:cBhvr>
                                            <p:cTn id="36" dur="700">
                                              <p:stCondLst>
                                                <p:cond delay="0"/>
                                              </p:stCondLst>
                                            </p:cTn>
                                            <p:tgtEl>
                                              <p:spTgt spid="37"/>
                                            </p:tgtEl>
                                          </p:cBhvr>
                                        </p:animEffect>
                                      </p:childTnLst>
                                    </p:cTn>
                                  </p:par>
                                </p:childTnLst>
                              </p:cTn>
                            </p:par>
                            <p:par>
                              <p:cTn id="37" fill="hold">
                                <p:stCondLst>
                                  <p:cond delay="4900"/>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5400"/>
                                </p:stCondLst>
                                <p:childTnLst>
                                  <p:par>
                                    <p:cTn id="42" presetID="42"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par>
                              <p:cTn id="52" fill="hold">
                                <p:stCondLst>
                                  <p:cond delay="6400"/>
                                </p:stCondLst>
                                <p:childTnLst>
                                  <p:par>
                                    <p:cTn id="53" presetID="22" presetClass="entr" presetSubtype="8"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900"/>
                                </p:stCondLst>
                                <p:childTnLst>
                                  <p:par>
                                    <p:cTn id="57" presetID="42"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7" grpId="0"/>
          <p:bldP spid="38" grpId="0"/>
          <p:bldP spid="39" grpId="0"/>
          <p:bldP spid="40" grpId="0"/>
          <p:bldP spid="4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就是要念好三个“紧箍咒”</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就是要念好三个“紧箍咒”</a:t>
              </a:r>
            </a:p>
          </p:txBody>
        </p:sp>
      </p:grpSp>
      <p:sp>
        <p:nvSpPr>
          <p:cNvPr id="42" name="箭头: 五边形 78">
            <a:extLst>
              <a:ext uri="{FF2B5EF4-FFF2-40B4-BE49-F238E27FC236}">
                <a16:creationId xmlns:a16="http://schemas.microsoft.com/office/drawing/2014/main" id="{29172824-8682-4A9F-B15C-8BB6259C7988}"/>
              </a:ext>
            </a:extLst>
          </p:cNvPr>
          <p:cNvSpPr/>
          <p:nvPr/>
        </p:nvSpPr>
        <p:spPr>
          <a:xfrm>
            <a:off x="1296177" y="2945208"/>
            <a:ext cx="3385347" cy="1789890"/>
          </a:xfrm>
          <a:prstGeom prst="homePlate">
            <a:avLst/>
          </a:prstGeom>
          <a:solidFill>
            <a:srgbClr val="C337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a:cs typeface="+mn-ea"/>
              <a:sym typeface="+mn-lt"/>
            </a:endParaRPr>
          </a:p>
        </p:txBody>
      </p:sp>
      <p:grpSp>
        <p:nvGrpSpPr>
          <p:cNvPr id="43" name="组合 42"/>
          <p:cNvGrpSpPr/>
          <p:nvPr/>
        </p:nvGrpSpPr>
        <p:grpSpPr>
          <a:xfrm>
            <a:off x="8060300" y="4580255"/>
            <a:ext cx="894715" cy="697865"/>
            <a:chOff x="5873" y="7333"/>
            <a:chExt cx="1409" cy="1099"/>
          </a:xfrm>
        </p:grpSpPr>
        <p:grpSp>
          <p:nvGrpSpPr>
            <p:cNvPr id="44" name="组合 33"/>
            <p:cNvGrpSpPr/>
            <p:nvPr/>
          </p:nvGrpSpPr>
          <p:grpSpPr bwMode="auto">
            <a:xfrm>
              <a:off x="5873" y="7333"/>
              <a:ext cx="1262" cy="1012"/>
              <a:chOff x="0" y="0"/>
              <a:chExt cx="1440000" cy="432000"/>
            </a:xfrm>
          </p:grpSpPr>
          <p:sp>
            <p:nvSpPr>
              <p:cNvPr id="46" name="直接连接符 34"/>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47" name="直接连接符 35"/>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sp>
          <p:nvSpPr>
            <p:cNvPr id="45" name="椭圆 38"/>
            <p:cNvSpPr>
              <a:spLocks noChangeArrowheads="1"/>
            </p:cNvSpPr>
            <p:nvPr/>
          </p:nvSpPr>
          <p:spPr bwMode="auto">
            <a:xfrm>
              <a:off x="7108" y="8258"/>
              <a:ext cx="175" cy="175"/>
            </a:xfrm>
            <a:prstGeom prst="ellipse">
              <a:avLst/>
            </a:prstGeom>
            <a:solidFill>
              <a:srgbClr val="C33736"/>
            </a:solidFill>
            <a:ln>
              <a:solidFill>
                <a:srgbClr val="C33736"/>
              </a:solidFill>
            </a:ln>
          </p:spPr>
          <p:txBody>
            <a:bodyPr anchor="ctr"/>
            <a:lstStyle/>
            <a:p>
              <a:pPr algn="ctr"/>
              <a:endParaRPr lang="zh-CN" altLang="zh-CN">
                <a:solidFill>
                  <a:schemeClr val="tx1">
                    <a:lumMod val="65000"/>
                    <a:lumOff val="35000"/>
                  </a:schemeClr>
                </a:solidFill>
                <a:cs typeface="+mn-ea"/>
                <a:sym typeface="+mn-lt"/>
              </a:endParaRPr>
            </a:p>
          </p:txBody>
        </p:sp>
      </p:grpSp>
      <p:grpSp>
        <p:nvGrpSpPr>
          <p:cNvPr id="48" name="组合 47"/>
          <p:cNvGrpSpPr/>
          <p:nvPr/>
        </p:nvGrpSpPr>
        <p:grpSpPr>
          <a:xfrm>
            <a:off x="9325220" y="2821940"/>
            <a:ext cx="912495" cy="473710"/>
            <a:chOff x="7865" y="4564"/>
            <a:chExt cx="1437" cy="746"/>
          </a:xfrm>
        </p:grpSpPr>
        <p:grpSp>
          <p:nvGrpSpPr>
            <p:cNvPr id="49" name="组合 25"/>
            <p:cNvGrpSpPr/>
            <p:nvPr/>
          </p:nvGrpSpPr>
          <p:grpSpPr bwMode="auto">
            <a:xfrm flipV="1">
              <a:off x="7865" y="4630"/>
              <a:ext cx="1263" cy="680"/>
              <a:chOff x="0" y="0"/>
              <a:chExt cx="1440000" cy="432000"/>
            </a:xfrm>
          </p:grpSpPr>
          <p:sp>
            <p:nvSpPr>
              <p:cNvPr id="51" name="直接连接符 26"/>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52" name="直接连接符 27"/>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sp>
          <p:nvSpPr>
            <p:cNvPr id="50" name="椭圆 39"/>
            <p:cNvSpPr>
              <a:spLocks noChangeArrowheads="1"/>
            </p:cNvSpPr>
            <p:nvPr/>
          </p:nvSpPr>
          <p:spPr bwMode="auto">
            <a:xfrm>
              <a:off x="9127" y="4564"/>
              <a:ext cx="175" cy="175"/>
            </a:xfrm>
            <a:prstGeom prst="ellipse">
              <a:avLst/>
            </a:prstGeom>
            <a:solidFill>
              <a:srgbClr val="C33736"/>
            </a:solidFill>
            <a:ln>
              <a:solidFill>
                <a:srgbClr val="C33736"/>
              </a:solidFill>
            </a:ln>
          </p:spPr>
          <p:txBody>
            <a:bodyPr anchor="ctr"/>
            <a:lstStyle/>
            <a:p>
              <a:pPr algn="ctr"/>
              <a:endParaRPr lang="zh-CN" altLang="zh-CN">
                <a:solidFill>
                  <a:schemeClr val="tx1">
                    <a:lumMod val="65000"/>
                    <a:lumOff val="35000"/>
                  </a:schemeClr>
                </a:solidFill>
                <a:cs typeface="+mn-ea"/>
                <a:sym typeface="+mn-lt"/>
              </a:endParaRPr>
            </a:p>
          </p:txBody>
        </p:sp>
      </p:grpSp>
      <p:grpSp>
        <p:nvGrpSpPr>
          <p:cNvPr id="53" name="组合 52"/>
          <p:cNvGrpSpPr/>
          <p:nvPr/>
        </p:nvGrpSpPr>
        <p:grpSpPr>
          <a:xfrm>
            <a:off x="7486895" y="2032635"/>
            <a:ext cx="914400" cy="466090"/>
            <a:chOff x="4970" y="3321"/>
            <a:chExt cx="1440" cy="734"/>
          </a:xfrm>
        </p:grpSpPr>
        <p:grpSp>
          <p:nvGrpSpPr>
            <p:cNvPr id="54" name="组合 28"/>
            <p:cNvGrpSpPr/>
            <p:nvPr/>
          </p:nvGrpSpPr>
          <p:grpSpPr bwMode="auto">
            <a:xfrm flipV="1">
              <a:off x="4970" y="3375"/>
              <a:ext cx="1265" cy="680"/>
              <a:chOff x="0" y="0"/>
              <a:chExt cx="1440000" cy="432000"/>
            </a:xfrm>
          </p:grpSpPr>
          <p:sp>
            <p:nvSpPr>
              <p:cNvPr id="56" name="直接连接符 31"/>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57" name="直接连接符 32"/>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sp>
          <p:nvSpPr>
            <p:cNvPr id="55" name="椭圆 40"/>
            <p:cNvSpPr>
              <a:spLocks noChangeArrowheads="1"/>
            </p:cNvSpPr>
            <p:nvPr/>
          </p:nvSpPr>
          <p:spPr bwMode="auto">
            <a:xfrm>
              <a:off x="6235" y="3321"/>
              <a:ext cx="175" cy="175"/>
            </a:xfrm>
            <a:prstGeom prst="ellipse">
              <a:avLst/>
            </a:prstGeom>
            <a:solidFill>
              <a:srgbClr val="C33736"/>
            </a:solidFill>
            <a:ln>
              <a:solidFill>
                <a:srgbClr val="C33736"/>
              </a:solidFill>
            </a:ln>
          </p:spPr>
          <p:txBody>
            <a:bodyPr anchor="ctr"/>
            <a:lstStyle/>
            <a:p>
              <a:pPr algn="ctr"/>
              <a:endParaRPr lang="zh-CN" altLang="zh-CN">
                <a:solidFill>
                  <a:schemeClr val="tx1">
                    <a:lumMod val="65000"/>
                    <a:lumOff val="35000"/>
                  </a:schemeClr>
                </a:solidFill>
                <a:cs typeface="+mn-ea"/>
                <a:sym typeface="+mn-lt"/>
              </a:endParaRPr>
            </a:p>
          </p:txBody>
        </p:sp>
      </p:grpSp>
      <p:grpSp>
        <p:nvGrpSpPr>
          <p:cNvPr id="58" name="组合 57"/>
          <p:cNvGrpSpPr/>
          <p:nvPr/>
        </p:nvGrpSpPr>
        <p:grpSpPr>
          <a:xfrm>
            <a:off x="7321795" y="3057525"/>
            <a:ext cx="1504950" cy="1746250"/>
            <a:chOff x="4710" y="4935"/>
            <a:chExt cx="2370" cy="2750"/>
          </a:xfrm>
        </p:grpSpPr>
        <p:sp>
          <p:nvSpPr>
            <p:cNvPr id="59" name="六边形 41"/>
            <p:cNvSpPr>
              <a:spLocks noChangeArrowheads="1"/>
            </p:cNvSpPr>
            <p:nvPr/>
          </p:nvSpPr>
          <p:spPr bwMode="auto">
            <a:xfrm rot="5400000">
              <a:off x="4520" y="5125"/>
              <a:ext cx="2750" cy="2370"/>
            </a:xfrm>
            <a:prstGeom prst="hexagon">
              <a:avLst>
                <a:gd name="adj" fmla="val 29669"/>
                <a:gd name="vf" fmla="val 115470"/>
              </a:avLst>
            </a:prstGeom>
            <a:solidFill>
              <a:srgbClr val="C337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tx1">
                    <a:lumMod val="65000"/>
                    <a:lumOff val="35000"/>
                  </a:schemeClr>
                </a:solidFill>
                <a:cs typeface="+mn-ea"/>
                <a:sym typeface="+mn-lt"/>
              </a:endParaRPr>
            </a:p>
          </p:txBody>
        </p:sp>
        <p:grpSp>
          <p:nvGrpSpPr>
            <p:cNvPr id="60" name="组合 53"/>
            <p:cNvGrpSpPr/>
            <p:nvPr/>
          </p:nvGrpSpPr>
          <p:grpSpPr bwMode="auto">
            <a:xfrm>
              <a:off x="5528" y="5744"/>
              <a:ext cx="738" cy="943"/>
              <a:chOff x="0" y="0"/>
              <a:chExt cx="563562" cy="720725"/>
            </a:xfrm>
            <a:solidFill>
              <a:srgbClr val="D0504A"/>
            </a:solidFill>
          </p:grpSpPr>
          <p:sp>
            <p:nvSpPr>
              <p:cNvPr id="61"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62"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63"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grpSp>
      </p:grpSp>
      <p:grpSp>
        <p:nvGrpSpPr>
          <p:cNvPr id="64" name="组合 63"/>
          <p:cNvGrpSpPr/>
          <p:nvPr/>
        </p:nvGrpSpPr>
        <p:grpSpPr>
          <a:xfrm>
            <a:off x="6823320" y="2316480"/>
            <a:ext cx="953770" cy="1107440"/>
            <a:chOff x="3925" y="3768"/>
            <a:chExt cx="1502" cy="1744"/>
          </a:xfrm>
          <a:solidFill>
            <a:schemeClr val="bg1"/>
          </a:solidFill>
        </p:grpSpPr>
        <p:sp>
          <p:nvSpPr>
            <p:cNvPr id="65" name="六边形 43"/>
            <p:cNvSpPr>
              <a:spLocks noChangeArrowheads="1"/>
            </p:cNvSpPr>
            <p:nvPr/>
          </p:nvSpPr>
          <p:spPr bwMode="auto">
            <a:xfrm rot="5400000">
              <a:off x="3804" y="3889"/>
              <a:ext cx="1745" cy="1503"/>
            </a:xfrm>
            <a:prstGeom prst="hexagon">
              <a:avLst>
                <a:gd name="adj" fmla="val 29696"/>
                <a:gd name="vf" fmla="val 115470"/>
              </a:avLst>
            </a:prstGeom>
            <a:solidFill>
              <a:srgbClr val="C337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tx1">
                    <a:lumMod val="65000"/>
                    <a:lumOff val="35000"/>
                  </a:schemeClr>
                </a:solidFill>
                <a:cs typeface="+mn-ea"/>
                <a:sym typeface="+mn-lt"/>
              </a:endParaRPr>
            </a:p>
          </p:txBody>
        </p:sp>
        <p:grpSp>
          <p:nvGrpSpPr>
            <p:cNvPr id="66" name="组合 57"/>
            <p:cNvGrpSpPr/>
            <p:nvPr/>
          </p:nvGrpSpPr>
          <p:grpSpPr bwMode="auto">
            <a:xfrm>
              <a:off x="4403" y="4300"/>
              <a:ext cx="590" cy="663"/>
              <a:chOff x="0" y="0"/>
              <a:chExt cx="402656" cy="450303"/>
            </a:xfrm>
            <a:grpFill/>
          </p:grpSpPr>
          <p:sp>
            <p:nvSpPr>
              <p:cNvPr id="67" name="Freeform 108"/>
              <p:cNvSpPr>
                <a:spLocks noEditPoints="1" noChangeArrowheads="1"/>
              </p:cNvSpPr>
              <p:nvPr/>
            </p:nvSpPr>
            <p:spPr bwMode="auto">
              <a:xfrm>
                <a:off x="69134" y="167228"/>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68" name="Freeform 109"/>
              <p:cNvSpPr>
                <a:spLocks noEditPoints="1" noChangeArrowheads="1"/>
              </p:cNvSpPr>
              <p:nvPr/>
            </p:nvSpPr>
            <p:spPr bwMode="auto">
              <a:xfrm>
                <a:off x="197125" y="129859"/>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69" name="Freeform 110"/>
              <p:cNvSpPr>
                <a:spLocks noEditPoints="1" noChangeArrowheads="1"/>
              </p:cNvSpPr>
              <p:nvPr/>
            </p:nvSpPr>
            <p:spPr bwMode="auto">
              <a:xfrm>
                <a:off x="82213" y="181242"/>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0" name="Freeform 111"/>
              <p:cNvSpPr>
                <a:spLocks noEditPoints="1" noChangeArrowheads="1"/>
              </p:cNvSpPr>
              <p:nvPr/>
            </p:nvSpPr>
            <p:spPr bwMode="auto">
              <a:xfrm>
                <a:off x="172834" y="105568"/>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1" name="Freeform 112"/>
              <p:cNvSpPr>
                <a:spLocks noEditPoints="1" noChangeArrowheads="1"/>
              </p:cNvSpPr>
              <p:nvPr/>
            </p:nvSpPr>
            <p:spPr bwMode="auto">
              <a:xfrm>
                <a:off x="0" y="0"/>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grpSp>
      </p:grpSp>
      <p:grpSp>
        <p:nvGrpSpPr>
          <p:cNvPr id="72" name="组合 71"/>
          <p:cNvGrpSpPr/>
          <p:nvPr/>
        </p:nvGrpSpPr>
        <p:grpSpPr>
          <a:xfrm>
            <a:off x="8898500" y="3240405"/>
            <a:ext cx="838200" cy="971550"/>
            <a:chOff x="7193" y="5223"/>
            <a:chExt cx="1320" cy="1530"/>
          </a:xfrm>
        </p:grpSpPr>
        <p:sp>
          <p:nvSpPr>
            <p:cNvPr id="73" name="六边形 46"/>
            <p:cNvSpPr>
              <a:spLocks noChangeArrowheads="1"/>
            </p:cNvSpPr>
            <p:nvPr/>
          </p:nvSpPr>
          <p:spPr bwMode="auto">
            <a:xfrm rot="5400000">
              <a:off x="7088" y="5328"/>
              <a:ext cx="1530" cy="1320"/>
            </a:xfrm>
            <a:prstGeom prst="hexagon">
              <a:avLst>
                <a:gd name="adj" fmla="val 29648"/>
                <a:gd name="vf" fmla="val 115470"/>
              </a:avLst>
            </a:prstGeom>
            <a:solidFill>
              <a:srgbClr val="C33736"/>
            </a:solidFill>
            <a:ln w="12700" cap="flat" cmpd="sng">
              <a:noFill/>
              <a:miter lim="800000"/>
            </a:ln>
          </p:spPr>
          <p:txBody>
            <a:bodyPr anchor="ctr"/>
            <a:lstStyle/>
            <a:p>
              <a:pPr algn="ctr"/>
              <a:endParaRPr lang="zh-CN" altLang="zh-CN">
                <a:solidFill>
                  <a:schemeClr val="tx1">
                    <a:lumMod val="65000"/>
                    <a:lumOff val="35000"/>
                  </a:schemeClr>
                </a:solidFill>
                <a:cs typeface="+mn-ea"/>
                <a:sym typeface="+mn-lt"/>
              </a:endParaRPr>
            </a:p>
          </p:txBody>
        </p:sp>
        <p:grpSp>
          <p:nvGrpSpPr>
            <p:cNvPr id="74" name="组合 128"/>
            <p:cNvGrpSpPr/>
            <p:nvPr/>
          </p:nvGrpSpPr>
          <p:grpSpPr bwMode="auto">
            <a:xfrm>
              <a:off x="7613" y="5628"/>
              <a:ext cx="630" cy="677"/>
              <a:chOff x="0" y="0"/>
              <a:chExt cx="466184" cy="501686"/>
            </a:xfrm>
            <a:solidFill>
              <a:srgbClr val="D0504A"/>
            </a:solidFill>
          </p:grpSpPr>
          <p:sp>
            <p:nvSpPr>
              <p:cNvPr id="75" name="Freeform 154"/>
              <p:cNvSpPr>
                <a:spLocks noChangeArrowheads="1"/>
              </p:cNvSpPr>
              <p:nvPr/>
            </p:nvSpPr>
            <p:spPr bwMode="auto">
              <a:xfrm>
                <a:off x="141070" y="426012"/>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6"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7" name="Freeform 156"/>
              <p:cNvSpPr>
                <a:spLocks noEditPoints="1" noChangeArrowheads="1"/>
              </p:cNvSpPr>
              <p:nvPr/>
            </p:nvSpPr>
            <p:spPr bwMode="auto">
              <a:xfrm>
                <a:off x="39238" y="81278"/>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8" name="Freeform 157"/>
              <p:cNvSpPr>
                <a:spLocks noEditPoints="1" noChangeArrowheads="1"/>
              </p:cNvSpPr>
              <p:nvPr/>
            </p:nvSpPr>
            <p:spPr bwMode="auto">
              <a:xfrm>
                <a:off x="0" y="0"/>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9" name="Freeform 158"/>
              <p:cNvSpPr>
                <a:spLocks noEditPoints="1" noChangeArrowheads="1"/>
              </p:cNvSpPr>
              <p:nvPr/>
            </p:nvSpPr>
            <p:spPr bwMode="auto">
              <a:xfrm>
                <a:off x="275600" y="202729"/>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grpSp>
      </p:grpSp>
      <p:sp>
        <p:nvSpPr>
          <p:cNvPr id="80" name="文本框 79"/>
          <p:cNvSpPr txBox="1"/>
          <p:nvPr/>
        </p:nvSpPr>
        <p:spPr>
          <a:xfrm>
            <a:off x="8544170" y="1600200"/>
            <a:ext cx="5429885" cy="1015663"/>
          </a:xfrm>
          <a:prstGeom prst="rect">
            <a:avLst/>
          </a:prstGeom>
          <a:noFill/>
        </p:spPr>
        <p:txBody>
          <a:bodyPr wrap="square" rtlCol="0">
            <a:spAutoFit/>
          </a:bodyPr>
          <a:lstStyle/>
          <a:p>
            <a:pPr algn="l">
              <a:lnSpc>
                <a:spcPct val="100000"/>
              </a:lnSpc>
            </a:pPr>
            <a:r>
              <a:rPr lang="zh-CN" altLang="en-US" sz="6000" b="1" dirty="0">
                <a:cs typeface="+mn-ea"/>
                <a:sym typeface="+mn-lt"/>
              </a:rPr>
              <a:t>准</a:t>
            </a:r>
            <a:endParaRPr lang="zh-CN" altLang="en-US" sz="6000" dirty="0">
              <a:cs typeface="+mn-ea"/>
              <a:sym typeface="+mn-lt"/>
            </a:endParaRPr>
          </a:p>
        </p:txBody>
      </p:sp>
      <p:sp>
        <p:nvSpPr>
          <p:cNvPr id="81" name="文本框 80">
            <a:extLst>
              <a:ext uri="{FF2B5EF4-FFF2-40B4-BE49-F238E27FC236}">
                <a16:creationId xmlns:a16="http://schemas.microsoft.com/office/drawing/2014/main" id="{065CC96D-CE89-4277-88B0-FB6D4C45ACB7}"/>
              </a:ext>
            </a:extLst>
          </p:cNvPr>
          <p:cNvSpPr txBox="1"/>
          <p:nvPr/>
        </p:nvSpPr>
        <p:spPr>
          <a:xfrm>
            <a:off x="10372969" y="2397365"/>
            <a:ext cx="5429885" cy="1015663"/>
          </a:xfrm>
          <a:prstGeom prst="rect">
            <a:avLst/>
          </a:prstGeom>
          <a:noFill/>
        </p:spPr>
        <p:txBody>
          <a:bodyPr wrap="square" rtlCol="0">
            <a:spAutoFit/>
          </a:bodyPr>
          <a:lstStyle/>
          <a:p>
            <a:pPr algn="l">
              <a:lnSpc>
                <a:spcPct val="100000"/>
              </a:lnSpc>
            </a:pPr>
            <a:r>
              <a:rPr lang="zh-CN" altLang="en-US" sz="6000" b="1">
                <a:cs typeface="+mn-ea"/>
                <a:sym typeface="+mn-lt"/>
              </a:rPr>
              <a:t>精</a:t>
            </a:r>
            <a:endParaRPr lang="zh-CN" altLang="en-US" sz="6000" dirty="0">
              <a:cs typeface="+mn-ea"/>
              <a:sym typeface="+mn-lt"/>
            </a:endParaRPr>
          </a:p>
        </p:txBody>
      </p:sp>
      <p:sp>
        <p:nvSpPr>
          <p:cNvPr id="82" name="文本框 81">
            <a:extLst>
              <a:ext uri="{FF2B5EF4-FFF2-40B4-BE49-F238E27FC236}">
                <a16:creationId xmlns:a16="http://schemas.microsoft.com/office/drawing/2014/main" id="{A8A2CFCB-E606-4AF7-97D2-72DD89AEA16D}"/>
              </a:ext>
            </a:extLst>
          </p:cNvPr>
          <p:cNvSpPr txBox="1"/>
          <p:nvPr/>
        </p:nvSpPr>
        <p:spPr>
          <a:xfrm>
            <a:off x="9106879" y="4695086"/>
            <a:ext cx="5429885" cy="1015663"/>
          </a:xfrm>
          <a:prstGeom prst="rect">
            <a:avLst/>
          </a:prstGeom>
          <a:noFill/>
        </p:spPr>
        <p:txBody>
          <a:bodyPr wrap="square" rtlCol="0">
            <a:spAutoFit/>
          </a:bodyPr>
          <a:lstStyle/>
          <a:p>
            <a:pPr algn="l">
              <a:lnSpc>
                <a:spcPct val="100000"/>
              </a:lnSpc>
            </a:pPr>
            <a:r>
              <a:rPr lang="zh-CN" altLang="en-US" sz="6000" b="1" dirty="0">
                <a:cs typeface="+mn-ea"/>
                <a:sym typeface="+mn-lt"/>
              </a:rPr>
              <a:t>规</a:t>
            </a:r>
            <a:endParaRPr lang="zh-CN" altLang="en-US" sz="6000" dirty="0">
              <a:cs typeface="+mn-ea"/>
              <a:sym typeface="+mn-lt"/>
            </a:endParaRPr>
          </a:p>
        </p:txBody>
      </p:sp>
      <p:sp>
        <p:nvSpPr>
          <p:cNvPr id="83" name="矩形 82">
            <a:extLst>
              <a:ext uri="{FF2B5EF4-FFF2-40B4-BE49-F238E27FC236}">
                <a16:creationId xmlns:a16="http://schemas.microsoft.com/office/drawing/2014/main" id="{C606219A-D66E-4004-A081-F524D0860FD5}"/>
              </a:ext>
            </a:extLst>
          </p:cNvPr>
          <p:cNvSpPr/>
          <p:nvPr/>
        </p:nvSpPr>
        <p:spPr>
          <a:xfrm>
            <a:off x="1441924" y="3293403"/>
            <a:ext cx="2629063" cy="1200329"/>
          </a:xfrm>
          <a:prstGeom prst="rect">
            <a:avLst/>
          </a:prstGeom>
        </p:spPr>
        <p:txBody>
          <a:bodyPr wrap="square">
            <a:spAutoFit/>
          </a:bodyPr>
          <a:lstStyle/>
          <a:p>
            <a:pPr indent="323850" algn="just">
              <a:spcAft>
                <a:spcPts val="0"/>
              </a:spcAft>
            </a:pPr>
            <a:r>
              <a:rPr lang="zh-CN" altLang="zh-CN" b="1" kern="100" spc="-50" dirty="0">
                <a:solidFill>
                  <a:schemeClr val="bg1"/>
                </a:solidFill>
                <a:cs typeface="+mn-ea"/>
                <a:sym typeface="+mn-lt"/>
              </a:rPr>
              <a:t>这三个紧箍咒时时刻刻都要念，一时一刻也不能忘，必须贯彻于材料起草的始终。</a:t>
            </a:r>
            <a:endParaRPr lang="zh-CN" altLang="zh-CN" sz="1050" b="1" kern="100" dirty="0">
              <a:solidFill>
                <a:schemeClr val="bg1"/>
              </a:solidFill>
              <a:cs typeface="+mn-ea"/>
              <a:sym typeface="+mn-lt"/>
            </a:endParaRPr>
          </a:p>
        </p:txBody>
      </p:sp>
      <p:grpSp>
        <p:nvGrpSpPr>
          <p:cNvPr id="84" name="组合 83">
            <a:extLst>
              <a:ext uri="{FF2B5EF4-FFF2-40B4-BE49-F238E27FC236}">
                <a16:creationId xmlns:a16="http://schemas.microsoft.com/office/drawing/2014/main" id="{BFE74862-C649-47F9-906F-4051E4AF1C1D}"/>
              </a:ext>
            </a:extLst>
          </p:cNvPr>
          <p:cNvGrpSpPr/>
          <p:nvPr/>
        </p:nvGrpSpPr>
        <p:grpSpPr>
          <a:xfrm>
            <a:off x="4569462" y="3117202"/>
            <a:ext cx="1588158" cy="722951"/>
            <a:chOff x="3786182" y="2928933"/>
            <a:chExt cx="1431570" cy="2311734"/>
          </a:xfrm>
        </p:grpSpPr>
        <p:cxnSp>
          <p:nvCxnSpPr>
            <p:cNvPr id="85" name="直接连接符 84">
              <a:extLst>
                <a:ext uri="{FF2B5EF4-FFF2-40B4-BE49-F238E27FC236}">
                  <a16:creationId xmlns:a16="http://schemas.microsoft.com/office/drawing/2014/main" id="{53806E2D-27F0-4C9B-9BE2-716CF9748056}"/>
                </a:ext>
              </a:extLst>
            </p:cNvPr>
            <p:cNvCxnSpPr/>
            <p:nvPr/>
          </p:nvCxnSpPr>
          <p:spPr>
            <a:xfrm>
              <a:off x="4857752" y="2928933"/>
              <a:ext cx="360000" cy="1588"/>
            </a:xfrm>
            <a:prstGeom prst="line">
              <a:avLst/>
            </a:prstGeom>
            <a:ln>
              <a:solidFill>
                <a:srgbClr val="C3373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CFA4DECB-C744-4A3D-84CD-DB1964DD4D63}"/>
                </a:ext>
              </a:extLst>
            </p:cNvPr>
            <p:cNvCxnSpPr/>
            <p:nvPr/>
          </p:nvCxnSpPr>
          <p:spPr>
            <a:xfrm>
              <a:off x="3786182" y="5239079"/>
              <a:ext cx="1080000" cy="1588"/>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743807AA-F1BE-437A-AF3D-67CAB2FAADBB}"/>
                </a:ext>
              </a:extLst>
            </p:cNvPr>
            <p:cNvCxnSpPr/>
            <p:nvPr/>
          </p:nvCxnSpPr>
          <p:spPr>
            <a:xfrm rot="5400000">
              <a:off x="3706546" y="4080139"/>
              <a:ext cx="2304000" cy="1588"/>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grpSp>
      <p:pic>
        <p:nvPicPr>
          <p:cNvPr id="88" name="图片 87">
            <a:extLst>
              <a:ext uri="{FF2B5EF4-FFF2-40B4-BE49-F238E27FC236}">
                <a16:creationId xmlns:a16="http://schemas.microsoft.com/office/drawing/2014/main" id="{BAC12434-A638-4B14-9185-FC7BCA9C58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170" y="2647489"/>
            <a:ext cx="1071125" cy="1091812"/>
          </a:xfrm>
          <a:prstGeom prst="rect">
            <a:avLst/>
          </a:prstGeom>
        </p:spPr>
      </p:pic>
    </p:spTree>
    <p:extLst>
      <p:ext uri="{BB962C8B-B14F-4D97-AF65-F5344CB8AC3E}">
        <p14:creationId xmlns:p14="http://schemas.microsoft.com/office/powerpoint/2010/main" val="4171320157"/>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childTnLst>
                              </p:cTn>
                            </p:par>
                            <p:par>
                              <p:cTn id="39" fill="hold">
                                <p:stCondLst>
                                  <p:cond delay="4500"/>
                                </p:stCondLst>
                                <p:childTnLst>
                                  <p:par>
                                    <p:cTn id="40" presetID="47" presetClass="entr" presetSubtype="0" fill="hold" nodeType="after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wipe(left)">
                                          <p:cBhvr>
                                            <p:cTn id="48" dur="500"/>
                                            <p:tgtEl>
                                              <p:spTgt spid="84"/>
                                            </p:tgtEl>
                                          </p:cBhvr>
                                        </p:animEffect>
                                      </p:childTnLst>
                                    </p:cTn>
                                  </p:par>
                                </p:childTnLst>
                              </p:cTn>
                            </p:par>
                            <p:par>
                              <p:cTn id="49" fill="hold">
                                <p:stCondLst>
                                  <p:cond delay="6000"/>
                                </p:stCondLst>
                                <p:childTnLst>
                                  <p:par>
                                    <p:cTn id="50" presetID="53" presetClass="entr" presetSubtype="16"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6500"/>
                                </p:stCondLst>
                                <p:childTnLst>
                                  <p:par>
                                    <p:cTn id="56" presetID="22" presetClass="entr" presetSubtype="8"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par>
                              <p:cTn id="59" fill="hold">
                                <p:stCondLst>
                                  <p:cond delay="7000"/>
                                </p:stCondLst>
                                <p:childTnLst>
                                  <p:par>
                                    <p:cTn id="60" presetID="22" presetClass="entr" presetSubtype="8" fill="hold" grpId="1"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left)">
                                          <p:cBhvr>
                                            <p:cTn id="62" dur="500"/>
                                            <p:tgtEl>
                                              <p:spTgt spid="80"/>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childTnLst>
                              </p:cTn>
                            </p:par>
                            <p:par>
                              <p:cTn id="69" fill="hold">
                                <p:stCondLst>
                                  <p:cond delay="8000"/>
                                </p:stCondLst>
                                <p:childTnLst>
                                  <p:par>
                                    <p:cTn id="70" presetID="22" presetClass="entr" presetSubtype="8"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left)">
                                          <p:cBhvr>
                                            <p:cTn id="72" dur="500"/>
                                            <p:tgtEl>
                                              <p:spTgt spid="43"/>
                                            </p:tgtEl>
                                          </p:cBhvr>
                                        </p:animEffect>
                                      </p:childTnLst>
                                    </p:cTn>
                                  </p:par>
                                </p:childTnLst>
                              </p:cTn>
                            </p:par>
                            <p:par>
                              <p:cTn id="73" fill="hold">
                                <p:stCondLst>
                                  <p:cond delay="8500"/>
                                </p:stCondLst>
                                <p:childTnLst>
                                  <p:par>
                                    <p:cTn id="74" presetID="22" presetClass="entr" presetSubtype="8" fill="hold" grpId="1"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left)">
                                          <p:cBhvr>
                                            <p:cTn id="76" dur="500"/>
                                            <p:tgtEl>
                                              <p:spTgt spid="82"/>
                                            </p:tgtEl>
                                          </p:cBhvr>
                                        </p:animEffect>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9500"/>
                                </p:stCondLst>
                                <p:childTnLst>
                                  <p:par>
                                    <p:cTn id="84" presetID="22" presetClass="entr" presetSubtype="8" fill="hold"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childTnLst>
                              </p:cTn>
                            </p:par>
                            <p:par>
                              <p:cTn id="87" fill="hold">
                                <p:stCondLst>
                                  <p:cond delay="10000"/>
                                </p:stCondLst>
                                <p:childTnLst>
                                  <p:par>
                                    <p:cTn id="88" presetID="22" presetClass="entr" presetSubtype="8" fill="hold" grpId="1" nodeType="after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wipe(left)">
                                          <p:cBhvr>
                                            <p:cTn id="9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80" grpId="0"/>
          <p:bldP spid="80" grpId="1"/>
          <p:bldP spid="81" grpId="0"/>
          <p:bldP spid="81" grpId="1"/>
          <p:bldP spid="82" grpId="0"/>
          <p:bldP spid="82" grpId="1"/>
          <p:bldP spid="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childTnLst>
                              </p:cTn>
                            </p:par>
                            <p:par>
                              <p:cTn id="39" fill="hold">
                                <p:stCondLst>
                                  <p:cond delay="4500"/>
                                </p:stCondLst>
                                <p:childTnLst>
                                  <p:par>
                                    <p:cTn id="40" presetID="47" presetClass="entr" presetSubtype="0" fill="hold" nodeType="after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wipe(left)">
                                          <p:cBhvr>
                                            <p:cTn id="48" dur="500"/>
                                            <p:tgtEl>
                                              <p:spTgt spid="84"/>
                                            </p:tgtEl>
                                          </p:cBhvr>
                                        </p:animEffect>
                                      </p:childTnLst>
                                    </p:cTn>
                                  </p:par>
                                </p:childTnLst>
                              </p:cTn>
                            </p:par>
                            <p:par>
                              <p:cTn id="49" fill="hold">
                                <p:stCondLst>
                                  <p:cond delay="6000"/>
                                </p:stCondLst>
                                <p:childTnLst>
                                  <p:par>
                                    <p:cTn id="50" presetID="53" presetClass="entr" presetSubtype="16"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6500"/>
                                </p:stCondLst>
                                <p:childTnLst>
                                  <p:par>
                                    <p:cTn id="56" presetID="22" presetClass="entr" presetSubtype="8"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par>
                              <p:cTn id="59" fill="hold">
                                <p:stCondLst>
                                  <p:cond delay="7000"/>
                                </p:stCondLst>
                                <p:childTnLst>
                                  <p:par>
                                    <p:cTn id="60" presetID="22" presetClass="entr" presetSubtype="8" fill="hold" grpId="1"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left)">
                                          <p:cBhvr>
                                            <p:cTn id="62" dur="500"/>
                                            <p:tgtEl>
                                              <p:spTgt spid="80"/>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childTnLst>
                              </p:cTn>
                            </p:par>
                            <p:par>
                              <p:cTn id="69" fill="hold">
                                <p:stCondLst>
                                  <p:cond delay="8000"/>
                                </p:stCondLst>
                                <p:childTnLst>
                                  <p:par>
                                    <p:cTn id="70" presetID="22" presetClass="entr" presetSubtype="8"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left)">
                                          <p:cBhvr>
                                            <p:cTn id="72" dur="500"/>
                                            <p:tgtEl>
                                              <p:spTgt spid="43"/>
                                            </p:tgtEl>
                                          </p:cBhvr>
                                        </p:animEffect>
                                      </p:childTnLst>
                                    </p:cTn>
                                  </p:par>
                                </p:childTnLst>
                              </p:cTn>
                            </p:par>
                            <p:par>
                              <p:cTn id="73" fill="hold">
                                <p:stCondLst>
                                  <p:cond delay="8500"/>
                                </p:stCondLst>
                                <p:childTnLst>
                                  <p:par>
                                    <p:cTn id="74" presetID="22" presetClass="entr" presetSubtype="8" fill="hold" grpId="1"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left)">
                                          <p:cBhvr>
                                            <p:cTn id="76" dur="500"/>
                                            <p:tgtEl>
                                              <p:spTgt spid="82"/>
                                            </p:tgtEl>
                                          </p:cBhvr>
                                        </p:animEffect>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9500"/>
                                </p:stCondLst>
                                <p:childTnLst>
                                  <p:par>
                                    <p:cTn id="84" presetID="22" presetClass="entr" presetSubtype="8" fill="hold"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childTnLst>
                              </p:cTn>
                            </p:par>
                            <p:par>
                              <p:cTn id="87" fill="hold">
                                <p:stCondLst>
                                  <p:cond delay="10000"/>
                                </p:stCondLst>
                                <p:childTnLst>
                                  <p:par>
                                    <p:cTn id="88" presetID="22" presetClass="entr" presetSubtype="8" fill="hold" grpId="1" nodeType="after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wipe(left)">
                                          <p:cBhvr>
                                            <p:cTn id="9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80" grpId="0"/>
          <p:bldP spid="80" grpId="1"/>
          <p:bldP spid="81" grpId="0"/>
          <p:bldP spid="81" grpId="1"/>
          <p:bldP spid="82" grpId="0"/>
          <p:bldP spid="82" grpId="1"/>
          <p:bldP spid="8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就是要念好三个“紧箍咒”</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就是要念好三个“紧箍咒”</a:t>
              </a:r>
            </a:p>
          </p:txBody>
        </p:sp>
      </p:grpSp>
      <p:sp>
        <p:nvSpPr>
          <p:cNvPr id="89" name="矩形 88">
            <a:extLst>
              <a:ext uri="{FF2B5EF4-FFF2-40B4-BE49-F238E27FC236}">
                <a16:creationId xmlns:a16="http://schemas.microsoft.com/office/drawing/2014/main" id="{D5A5BDF0-D318-43D0-B819-0BC1512A3EA9}"/>
              </a:ext>
            </a:extLst>
          </p:cNvPr>
          <p:cNvSpPr/>
          <p:nvPr/>
        </p:nvSpPr>
        <p:spPr>
          <a:xfrm>
            <a:off x="3879118" y="3977510"/>
            <a:ext cx="7314678" cy="21182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矩形 89">
            <a:extLst>
              <a:ext uri="{FF2B5EF4-FFF2-40B4-BE49-F238E27FC236}">
                <a16:creationId xmlns:a16="http://schemas.microsoft.com/office/drawing/2014/main" id="{A5D6FC60-C834-4613-817B-771FF5D1D58C}"/>
              </a:ext>
            </a:extLst>
          </p:cNvPr>
          <p:cNvSpPr/>
          <p:nvPr/>
        </p:nvSpPr>
        <p:spPr>
          <a:xfrm>
            <a:off x="3879118" y="1613119"/>
            <a:ext cx="7314678" cy="1815881"/>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1" name="文本框 90"/>
          <p:cNvSpPr txBox="1"/>
          <p:nvPr/>
        </p:nvSpPr>
        <p:spPr>
          <a:xfrm>
            <a:off x="3962402" y="1884046"/>
            <a:ext cx="6874711" cy="1169551"/>
          </a:xfrm>
          <a:prstGeom prst="rect">
            <a:avLst/>
          </a:prstGeom>
          <a:noFill/>
        </p:spPr>
        <p:txBody>
          <a:bodyPr wrap="square" rtlCol="0">
            <a:spAutoFit/>
          </a:bodyPr>
          <a:lstStyle/>
          <a:p>
            <a:pPr algn="just"/>
            <a:r>
              <a:rPr lang="zh-CN" altLang="en-US" sz="1400" b="1" dirty="0">
                <a:solidFill>
                  <a:schemeClr val="bg1">
                    <a:lumMod val="95000"/>
                  </a:schemeClr>
                </a:solidFill>
                <a:cs typeface="+mn-ea"/>
                <a:sym typeface="+mn-lt"/>
              </a:rPr>
              <a:t>对于“准”，包含两方面要求：即，内容要准。不能胡说、乱说、瞎说，不能违背实情，不能背离常情。特别是我们制定的文件、下发的通知、出台的政策，一定要追求准确性。党建材料造假。编材料的时代已经过去了，现在已经进入新时代。表述要准。不能模棱两可、似是而非，不能让人感觉这样理解可以那样理解也可以。特别对专有名词、专业术语和人物名称、单位等表述，更要慎之又慎、准之又准。</a:t>
            </a:r>
          </a:p>
        </p:txBody>
      </p:sp>
      <p:grpSp>
        <p:nvGrpSpPr>
          <p:cNvPr id="92" name="组合 91">
            <a:extLst>
              <a:ext uri="{FF2B5EF4-FFF2-40B4-BE49-F238E27FC236}">
                <a16:creationId xmlns:a16="http://schemas.microsoft.com/office/drawing/2014/main" id="{6E9CDEAA-314C-4B51-A9B5-57F1EC3E8411}"/>
              </a:ext>
            </a:extLst>
          </p:cNvPr>
          <p:cNvGrpSpPr/>
          <p:nvPr/>
        </p:nvGrpSpPr>
        <p:grpSpPr>
          <a:xfrm>
            <a:off x="1354887" y="1524780"/>
            <a:ext cx="2051537" cy="2015588"/>
            <a:chOff x="1120426" y="1967278"/>
            <a:chExt cx="2413000" cy="2413000"/>
          </a:xfrm>
        </p:grpSpPr>
        <p:sp>
          <p:nvSpPr>
            <p:cNvPr id="93" name="Freeform 13"/>
            <p:cNvSpPr>
              <a:spLocks noEditPoints="1"/>
            </p:cNvSpPr>
            <p:nvPr/>
          </p:nvSpPr>
          <p:spPr bwMode="auto">
            <a:xfrm>
              <a:off x="1120426" y="1967278"/>
              <a:ext cx="2413000" cy="2413000"/>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rgbClr val="C33736"/>
            </a:solidFill>
            <a:ln w="9525">
              <a:noFill/>
              <a:round/>
            </a:ln>
          </p:spPr>
          <p:txBody>
            <a:bodyPr lIns="121920" tIns="60960" rIns="121920" bIns="60960"/>
            <a:lstStyle/>
            <a:p>
              <a:pPr algn="ctr" eaLnBrk="1" fontAlgn="auto" hangingPunct="1">
                <a:spcBef>
                  <a:spcPts val="0"/>
                </a:spcBef>
                <a:spcAft>
                  <a:spcPts val="0"/>
                </a:spcAft>
                <a:defRPr/>
              </a:pPr>
              <a:endParaRPr lang="zh-CN" altLang="en-US" sz="5400" b="1" dirty="0">
                <a:solidFill>
                  <a:srgbClr val="C33736"/>
                </a:solidFill>
                <a:cs typeface="+mn-ea"/>
                <a:sym typeface="+mn-lt"/>
              </a:endParaRPr>
            </a:p>
          </p:txBody>
        </p:sp>
        <p:sp>
          <p:nvSpPr>
            <p:cNvPr id="94" name="矩形 93">
              <a:extLst>
                <a:ext uri="{FF2B5EF4-FFF2-40B4-BE49-F238E27FC236}">
                  <a16:creationId xmlns:a16="http://schemas.microsoft.com/office/drawing/2014/main" id="{68E4663B-A50A-481C-A57E-8B765D209E14}"/>
                </a:ext>
              </a:extLst>
            </p:cNvPr>
            <p:cNvSpPr/>
            <p:nvPr/>
          </p:nvSpPr>
          <p:spPr>
            <a:xfrm>
              <a:off x="1676405" y="2509225"/>
              <a:ext cx="1316000" cy="1326459"/>
            </a:xfrm>
            <a:prstGeom prst="rect">
              <a:avLst/>
            </a:prstGeom>
          </p:spPr>
          <p:txBody>
            <a:bodyPr wrap="square">
              <a:spAutoFit/>
            </a:bodyPr>
            <a:lstStyle/>
            <a:p>
              <a:pPr algn="ctr">
                <a:defRPr/>
              </a:pPr>
              <a:r>
                <a:rPr lang="zh-CN" altLang="en-US" sz="6600" b="1" dirty="0">
                  <a:solidFill>
                    <a:srgbClr val="C33736"/>
                  </a:solidFill>
                  <a:cs typeface="+mn-ea"/>
                  <a:sym typeface="+mn-lt"/>
                </a:rPr>
                <a:t>准</a:t>
              </a:r>
            </a:p>
          </p:txBody>
        </p:sp>
      </p:grpSp>
      <p:grpSp>
        <p:nvGrpSpPr>
          <p:cNvPr id="95" name="组合 94">
            <a:extLst>
              <a:ext uri="{FF2B5EF4-FFF2-40B4-BE49-F238E27FC236}">
                <a16:creationId xmlns:a16="http://schemas.microsoft.com/office/drawing/2014/main" id="{EF2EF08A-F581-46E5-8F82-59C2ABAEF8E5}"/>
              </a:ext>
            </a:extLst>
          </p:cNvPr>
          <p:cNvGrpSpPr/>
          <p:nvPr/>
        </p:nvGrpSpPr>
        <p:grpSpPr>
          <a:xfrm>
            <a:off x="1354888" y="4010071"/>
            <a:ext cx="2051537" cy="2015588"/>
            <a:chOff x="1120426" y="1967278"/>
            <a:chExt cx="2413000" cy="2413000"/>
          </a:xfrm>
        </p:grpSpPr>
        <p:sp>
          <p:nvSpPr>
            <p:cNvPr id="96" name="Freeform 13">
              <a:extLst>
                <a:ext uri="{FF2B5EF4-FFF2-40B4-BE49-F238E27FC236}">
                  <a16:creationId xmlns:a16="http://schemas.microsoft.com/office/drawing/2014/main" id="{12F3F500-5483-4346-A16B-BA7A25534B41}"/>
                </a:ext>
              </a:extLst>
            </p:cNvPr>
            <p:cNvSpPr>
              <a:spLocks noEditPoints="1"/>
            </p:cNvSpPr>
            <p:nvPr/>
          </p:nvSpPr>
          <p:spPr bwMode="auto">
            <a:xfrm>
              <a:off x="1120426" y="1967278"/>
              <a:ext cx="2413000" cy="2413000"/>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rgbClr val="C33736"/>
            </a:solidFill>
            <a:ln w="9525">
              <a:noFill/>
              <a:round/>
            </a:ln>
          </p:spPr>
          <p:txBody>
            <a:bodyPr lIns="121920" tIns="60960" rIns="121920" bIns="60960"/>
            <a:lstStyle/>
            <a:p>
              <a:pPr algn="ctr" eaLnBrk="1" fontAlgn="auto" hangingPunct="1">
                <a:spcBef>
                  <a:spcPts val="0"/>
                </a:spcBef>
                <a:spcAft>
                  <a:spcPts val="0"/>
                </a:spcAft>
                <a:defRPr/>
              </a:pPr>
              <a:endParaRPr lang="zh-CN" altLang="en-US" sz="5400" b="1" dirty="0">
                <a:solidFill>
                  <a:srgbClr val="C33736"/>
                </a:solidFill>
                <a:cs typeface="+mn-ea"/>
                <a:sym typeface="+mn-lt"/>
              </a:endParaRPr>
            </a:p>
          </p:txBody>
        </p:sp>
        <p:sp>
          <p:nvSpPr>
            <p:cNvPr id="97" name="矩形 96">
              <a:extLst>
                <a:ext uri="{FF2B5EF4-FFF2-40B4-BE49-F238E27FC236}">
                  <a16:creationId xmlns:a16="http://schemas.microsoft.com/office/drawing/2014/main" id="{A69D0DF5-CFB2-400B-A070-365FBF201BD1}"/>
                </a:ext>
              </a:extLst>
            </p:cNvPr>
            <p:cNvSpPr/>
            <p:nvPr/>
          </p:nvSpPr>
          <p:spPr>
            <a:xfrm>
              <a:off x="1676405" y="2509225"/>
              <a:ext cx="1316000" cy="1326459"/>
            </a:xfrm>
            <a:prstGeom prst="rect">
              <a:avLst/>
            </a:prstGeom>
          </p:spPr>
          <p:txBody>
            <a:bodyPr wrap="square">
              <a:spAutoFit/>
            </a:bodyPr>
            <a:lstStyle/>
            <a:p>
              <a:pPr algn="ctr">
                <a:defRPr/>
              </a:pPr>
              <a:r>
                <a:rPr lang="zh-CN" altLang="en-US" sz="6600" b="1" dirty="0">
                  <a:solidFill>
                    <a:srgbClr val="C33736"/>
                  </a:solidFill>
                  <a:cs typeface="+mn-ea"/>
                  <a:sym typeface="+mn-lt"/>
                </a:rPr>
                <a:t>规</a:t>
              </a:r>
            </a:p>
          </p:txBody>
        </p:sp>
      </p:grpSp>
      <p:sp>
        <p:nvSpPr>
          <p:cNvPr id="98" name="文本框 97">
            <a:extLst>
              <a:ext uri="{FF2B5EF4-FFF2-40B4-BE49-F238E27FC236}">
                <a16:creationId xmlns:a16="http://schemas.microsoft.com/office/drawing/2014/main" id="{D009F882-77A9-456A-8168-97BE921B26C8}"/>
              </a:ext>
            </a:extLst>
          </p:cNvPr>
          <p:cNvSpPr txBox="1"/>
          <p:nvPr/>
        </p:nvSpPr>
        <p:spPr>
          <a:xfrm>
            <a:off x="3985849" y="4087987"/>
            <a:ext cx="6874711" cy="1815882"/>
          </a:xfrm>
          <a:prstGeom prst="rect">
            <a:avLst/>
          </a:prstGeom>
          <a:noFill/>
        </p:spPr>
        <p:txBody>
          <a:bodyPr wrap="square" rtlCol="0">
            <a:spAutoFit/>
          </a:bodyPr>
          <a:lstStyle/>
          <a:p>
            <a:pPr algn="just"/>
            <a:r>
              <a:rPr lang="zh-CN" altLang="en-US" sz="1400" b="1" dirty="0">
                <a:solidFill>
                  <a:schemeClr val="bg1">
                    <a:lumMod val="95000"/>
                  </a:schemeClr>
                </a:solidFill>
                <a:cs typeface="+mn-ea"/>
                <a:sym typeface="+mn-lt"/>
              </a:rPr>
              <a:t>对于“规”，就是规范的要求。规范不仅是一种工作要求，更代表着一个地方、一个单位的对外形象。具体到材料起草上，如果我们的各种材料的各个方面都能注重规范，就会自然而然地赢得别人的好感和尊重；相反，如果我们的材料弄得乱七八糟，随心所欲，任意任性，别人就会轻视甚至鄙视我们，认为我们不正规、不严谨、不讲究，再大的单位人家也会看成是县大队、区小队。特别是涉及对外的材料，写得不规范，就是“光着腚推磨</a:t>
            </a:r>
            <a:r>
              <a:rPr lang="en-US" altLang="zh-CN" sz="1400" b="1" dirty="0">
                <a:solidFill>
                  <a:schemeClr val="bg1">
                    <a:lumMod val="95000"/>
                  </a:schemeClr>
                </a:solidFill>
                <a:cs typeface="+mn-ea"/>
                <a:sym typeface="+mn-lt"/>
              </a:rPr>
              <a:t>——</a:t>
            </a:r>
            <a:r>
              <a:rPr lang="zh-CN" altLang="en-US" sz="1400" b="1" dirty="0">
                <a:solidFill>
                  <a:schemeClr val="bg1">
                    <a:lumMod val="95000"/>
                  </a:schemeClr>
                </a:solidFill>
                <a:cs typeface="+mn-ea"/>
                <a:sym typeface="+mn-lt"/>
              </a:rPr>
              <a:t>转圈丢人”。大家想一想，我们材料写得再好，如果排版乱七八糟，字体乱，行距乱，间距乱，还是会让人心生厌恶。这就好比一个漂亮姑娘，脸蛋描得乌七八糟，那她还是一个丑姑娘。</a:t>
            </a:r>
          </a:p>
        </p:txBody>
      </p:sp>
    </p:spTree>
    <p:extLst>
      <p:ext uri="{BB962C8B-B14F-4D97-AF65-F5344CB8AC3E}">
        <p14:creationId xmlns:p14="http://schemas.microsoft.com/office/powerpoint/2010/main" val="2112380743"/>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 to="" calcmode="lin" valueType="num">
                                          <p:cBhvr>
                                            <p:cTn id="34" dur="2000" decel="50000" fill="hold">
                                              <p:stCondLst>
                                                <p:cond delay="0"/>
                                              </p:stCondLst>
                                            </p:cTn>
                                            <p:tgtEl>
                                              <p:spTgt spid="92"/>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92"/>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Effect transition="in" filter="fade">
                                          <p:cBhvr>
                                            <p:cTn id="41" dur="500"/>
                                            <p:tgtEl>
                                              <p:spTgt spid="9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left)">
                                          <p:cBhvr>
                                            <p:cTn id="44" dur="500"/>
                                            <p:tgtEl>
                                              <p:spTgt spid="90"/>
                                            </p:tgtEl>
                                          </p:cBhvr>
                                        </p:animEffect>
                                      </p:childTnLst>
                                    </p:cTn>
                                  </p:par>
                                </p:childTnLst>
                              </p:cTn>
                            </p:par>
                            <p:par>
                              <p:cTn id="45" fill="hold">
                                <p:stCondLst>
                                  <p:cond delay="6000"/>
                                </p:stCondLst>
                                <p:childTnLst>
                                  <p:par>
                                    <p:cTn id="46" presetID="0" presetClass="entr" presetSubtype="0" decel="50000" fill="hold" nodeType="afterEffect">
                                      <p:stCondLst>
                                        <p:cond delay="0"/>
                                      </p:stCondLst>
                                      <p:childTnLst>
                                        <p:set>
                                          <p:cBhvr>
                                            <p:cTn id="47" dur="1" fill="hold">
                                              <p:stCondLst>
                                                <p:cond delay="0"/>
                                              </p:stCondLst>
                                            </p:cTn>
                                            <p:tgtEl>
                                              <p:spTgt spid="95"/>
                                            </p:tgtEl>
                                            <p:attrNameLst>
                                              <p:attrName>style.visibility</p:attrName>
                                            </p:attrNameLst>
                                          </p:cBhvr>
                                          <p:to>
                                            <p:strVal val="visible"/>
                                          </p:to>
                                        </p:set>
                                        <p:anim to="" calcmode="lin" valueType="num">
                                          <p:cBhvr>
                                            <p:cTn id="48" dur="2000" decel="50000" fill="hold">
                                              <p:stCondLst>
                                                <p:cond delay="0"/>
                                              </p:stCondLst>
                                            </p:cTn>
                                            <p:tgtEl>
                                              <p:spTgt spid="95"/>
                                            </p:tgtEl>
                                            <p:attrNameLst>
                                              <p:attrName>ppt_h</p:attrName>
                                            </p:attrNameLst>
                                          </p:cBhvr>
                                          <p:tavLst>
                                            <p:tav tm="0" fmla="#ppt_h*(1+0.4*(1/8)^$*sin(4*pi*$))">
                                              <p:val>
                                                <p:strVal val="0"/>
                                              </p:val>
                                            </p:tav>
                                            <p:tav tm="100000">
                                              <p:val>
                                                <p:strVal val="1"/>
                                              </p:val>
                                            </p:tav>
                                          </p:tavLst>
                                        </p:anim>
                                        <p:anim to="" calcmode="lin" valueType="num">
                                          <p:cBhvr>
                                            <p:cTn id="49" dur="2000" decel="50000" fill="hold">
                                              <p:stCondLst>
                                                <p:cond delay="0"/>
                                              </p:stCondLst>
                                            </p:cTn>
                                            <p:tgtEl>
                                              <p:spTgt spid="95"/>
                                            </p:tgtEl>
                                            <p:attrNameLst>
                                              <p:attrName>ppt_w</p:attrName>
                                            </p:attrNameLst>
                                          </p:cBhvr>
                                          <p:tavLst>
                                            <p:tav tm="0" fmla="#ppt_w*(1+(-0.4)*(1/8)^$*sin(4*pi*$))">
                                              <p:val>
                                                <p:strVal val="0"/>
                                              </p:val>
                                            </p:tav>
                                            <p:tav tm="100000">
                                              <p:val>
                                                <p:strVal val="1"/>
                                              </p:val>
                                            </p:tav>
                                          </p:tavLst>
                                        </p:anim>
                                      </p:childTnLst>
                                    </p:cTn>
                                  </p:par>
                                </p:childTnLst>
                              </p:cTn>
                            </p:par>
                            <p:par>
                              <p:cTn id="50" fill="hold">
                                <p:stCondLst>
                                  <p:cond delay="8000"/>
                                </p:stCondLst>
                                <p:childTnLst>
                                  <p:par>
                                    <p:cTn id="51" presetID="53" presetClass="entr" presetSubtype="16" fill="hold" grpId="0" nodeType="afterEffect">
                                      <p:stCondLst>
                                        <p:cond delay="0"/>
                                      </p:stCondLst>
                                      <p:childTnLst>
                                        <p:set>
                                          <p:cBhvr>
                                            <p:cTn id="52" dur="1" fill="hold">
                                              <p:stCondLst>
                                                <p:cond delay="0"/>
                                              </p:stCondLst>
                                            </p:cTn>
                                            <p:tgtEl>
                                              <p:spTgt spid="98"/>
                                            </p:tgtEl>
                                            <p:attrNameLst>
                                              <p:attrName>style.visibility</p:attrName>
                                            </p:attrNameLst>
                                          </p:cBhvr>
                                          <p:to>
                                            <p:strVal val="visible"/>
                                          </p:to>
                                        </p:set>
                                        <p:anim calcmode="lin" valueType="num">
                                          <p:cBhvr>
                                            <p:cTn id="53" dur="500" fill="hold"/>
                                            <p:tgtEl>
                                              <p:spTgt spid="98"/>
                                            </p:tgtEl>
                                            <p:attrNameLst>
                                              <p:attrName>ppt_w</p:attrName>
                                            </p:attrNameLst>
                                          </p:cBhvr>
                                          <p:tavLst>
                                            <p:tav tm="0">
                                              <p:val>
                                                <p:fltVal val="0"/>
                                              </p:val>
                                            </p:tav>
                                            <p:tav tm="100000">
                                              <p:val>
                                                <p:strVal val="#ppt_w"/>
                                              </p:val>
                                            </p:tav>
                                          </p:tavLst>
                                        </p:anim>
                                        <p:anim calcmode="lin" valueType="num">
                                          <p:cBhvr>
                                            <p:cTn id="54" dur="500" fill="hold"/>
                                            <p:tgtEl>
                                              <p:spTgt spid="98"/>
                                            </p:tgtEl>
                                            <p:attrNameLst>
                                              <p:attrName>ppt_h</p:attrName>
                                            </p:attrNameLst>
                                          </p:cBhvr>
                                          <p:tavLst>
                                            <p:tav tm="0">
                                              <p:val>
                                                <p:fltVal val="0"/>
                                              </p:val>
                                            </p:tav>
                                            <p:tav tm="100000">
                                              <p:val>
                                                <p:strVal val="#ppt_h"/>
                                              </p:val>
                                            </p:tav>
                                          </p:tavLst>
                                        </p:anim>
                                        <p:animEffect transition="in" filter="fade">
                                          <p:cBhvr>
                                            <p:cTn id="55" dur="500"/>
                                            <p:tgtEl>
                                              <p:spTgt spid="9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P spid="90" grpId="0" bldLvl="0" animBg="1"/>
          <p:bldP spid="91" grpId="0"/>
          <p:bldP spid="9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 to="" calcmode="lin" valueType="num">
                                          <p:cBhvr>
                                            <p:cTn id="34" dur="2000" decel="50000" fill="hold">
                                              <p:stCondLst>
                                                <p:cond delay="0"/>
                                              </p:stCondLst>
                                            </p:cTn>
                                            <p:tgtEl>
                                              <p:spTgt spid="92"/>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92"/>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Effect transition="in" filter="fade">
                                          <p:cBhvr>
                                            <p:cTn id="41" dur="500"/>
                                            <p:tgtEl>
                                              <p:spTgt spid="9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left)">
                                          <p:cBhvr>
                                            <p:cTn id="44" dur="500"/>
                                            <p:tgtEl>
                                              <p:spTgt spid="90"/>
                                            </p:tgtEl>
                                          </p:cBhvr>
                                        </p:animEffect>
                                      </p:childTnLst>
                                    </p:cTn>
                                  </p:par>
                                </p:childTnLst>
                              </p:cTn>
                            </p:par>
                            <p:par>
                              <p:cTn id="45" fill="hold">
                                <p:stCondLst>
                                  <p:cond delay="6000"/>
                                </p:stCondLst>
                                <p:childTnLst>
                                  <p:par>
                                    <p:cTn id="46" presetID="0" presetClass="entr" presetSubtype="0" decel="50000" fill="hold" nodeType="afterEffect">
                                      <p:stCondLst>
                                        <p:cond delay="0"/>
                                      </p:stCondLst>
                                      <p:childTnLst>
                                        <p:set>
                                          <p:cBhvr>
                                            <p:cTn id="47" dur="1" fill="hold">
                                              <p:stCondLst>
                                                <p:cond delay="0"/>
                                              </p:stCondLst>
                                            </p:cTn>
                                            <p:tgtEl>
                                              <p:spTgt spid="95"/>
                                            </p:tgtEl>
                                            <p:attrNameLst>
                                              <p:attrName>style.visibility</p:attrName>
                                            </p:attrNameLst>
                                          </p:cBhvr>
                                          <p:to>
                                            <p:strVal val="visible"/>
                                          </p:to>
                                        </p:set>
                                        <p:anim to="" calcmode="lin" valueType="num">
                                          <p:cBhvr>
                                            <p:cTn id="48" dur="2000" decel="50000" fill="hold">
                                              <p:stCondLst>
                                                <p:cond delay="0"/>
                                              </p:stCondLst>
                                            </p:cTn>
                                            <p:tgtEl>
                                              <p:spTgt spid="95"/>
                                            </p:tgtEl>
                                            <p:attrNameLst>
                                              <p:attrName>ppt_h</p:attrName>
                                            </p:attrNameLst>
                                          </p:cBhvr>
                                          <p:tavLst>
                                            <p:tav tm="0" fmla="#ppt_h*(1+0.4*(1/8)^$*sin(4*pi*$))">
                                              <p:val>
                                                <p:strVal val="0"/>
                                              </p:val>
                                            </p:tav>
                                            <p:tav tm="100000">
                                              <p:val>
                                                <p:strVal val="1"/>
                                              </p:val>
                                            </p:tav>
                                          </p:tavLst>
                                        </p:anim>
                                        <p:anim to="" calcmode="lin" valueType="num">
                                          <p:cBhvr>
                                            <p:cTn id="49" dur="2000" decel="50000" fill="hold">
                                              <p:stCondLst>
                                                <p:cond delay="0"/>
                                              </p:stCondLst>
                                            </p:cTn>
                                            <p:tgtEl>
                                              <p:spTgt spid="95"/>
                                            </p:tgtEl>
                                            <p:attrNameLst>
                                              <p:attrName>ppt_w</p:attrName>
                                            </p:attrNameLst>
                                          </p:cBhvr>
                                          <p:tavLst>
                                            <p:tav tm="0" fmla="#ppt_w*(1+(-0.4)*(1/8)^$*sin(4*pi*$))">
                                              <p:val>
                                                <p:strVal val="0"/>
                                              </p:val>
                                            </p:tav>
                                            <p:tav tm="100000">
                                              <p:val>
                                                <p:strVal val="1"/>
                                              </p:val>
                                            </p:tav>
                                          </p:tavLst>
                                        </p:anim>
                                      </p:childTnLst>
                                    </p:cTn>
                                  </p:par>
                                </p:childTnLst>
                              </p:cTn>
                            </p:par>
                            <p:par>
                              <p:cTn id="50" fill="hold">
                                <p:stCondLst>
                                  <p:cond delay="8000"/>
                                </p:stCondLst>
                                <p:childTnLst>
                                  <p:par>
                                    <p:cTn id="51" presetID="53" presetClass="entr" presetSubtype="16" fill="hold" grpId="0" nodeType="afterEffect">
                                      <p:stCondLst>
                                        <p:cond delay="0"/>
                                      </p:stCondLst>
                                      <p:childTnLst>
                                        <p:set>
                                          <p:cBhvr>
                                            <p:cTn id="52" dur="1" fill="hold">
                                              <p:stCondLst>
                                                <p:cond delay="0"/>
                                              </p:stCondLst>
                                            </p:cTn>
                                            <p:tgtEl>
                                              <p:spTgt spid="98"/>
                                            </p:tgtEl>
                                            <p:attrNameLst>
                                              <p:attrName>style.visibility</p:attrName>
                                            </p:attrNameLst>
                                          </p:cBhvr>
                                          <p:to>
                                            <p:strVal val="visible"/>
                                          </p:to>
                                        </p:set>
                                        <p:anim calcmode="lin" valueType="num">
                                          <p:cBhvr>
                                            <p:cTn id="53" dur="500" fill="hold"/>
                                            <p:tgtEl>
                                              <p:spTgt spid="98"/>
                                            </p:tgtEl>
                                            <p:attrNameLst>
                                              <p:attrName>ppt_w</p:attrName>
                                            </p:attrNameLst>
                                          </p:cBhvr>
                                          <p:tavLst>
                                            <p:tav tm="0">
                                              <p:val>
                                                <p:fltVal val="0"/>
                                              </p:val>
                                            </p:tav>
                                            <p:tav tm="100000">
                                              <p:val>
                                                <p:strVal val="#ppt_w"/>
                                              </p:val>
                                            </p:tav>
                                          </p:tavLst>
                                        </p:anim>
                                        <p:anim calcmode="lin" valueType="num">
                                          <p:cBhvr>
                                            <p:cTn id="54" dur="500" fill="hold"/>
                                            <p:tgtEl>
                                              <p:spTgt spid="98"/>
                                            </p:tgtEl>
                                            <p:attrNameLst>
                                              <p:attrName>ppt_h</p:attrName>
                                            </p:attrNameLst>
                                          </p:cBhvr>
                                          <p:tavLst>
                                            <p:tav tm="0">
                                              <p:val>
                                                <p:fltVal val="0"/>
                                              </p:val>
                                            </p:tav>
                                            <p:tav tm="100000">
                                              <p:val>
                                                <p:strVal val="#ppt_h"/>
                                              </p:val>
                                            </p:tav>
                                          </p:tavLst>
                                        </p:anim>
                                        <p:animEffect transition="in" filter="fade">
                                          <p:cBhvr>
                                            <p:cTn id="55" dur="500"/>
                                            <p:tgtEl>
                                              <p:spTgt spid="9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P spid="90" grpId="0" bldLvl="0" animBg="1"/>
          <p:bldP spid="91" grpId="0"/>
          <p:bldP spid="9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就是要念好三个“紧箍咒”</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就是要念好三个“紧箍咒”</a:t>
              </a:r>
            </a:p>
          </p:txBody>
        </p:sp>
      </p:grpSp>
      <p:sp>
        <p:nvSpPr>
          <p:cNvPr id="37" name="矩形 36">
            <a:extLst>
              <a:ext uri="{FF2B5EF4-FFF2-40B4-BE49-F238E27FC236}">
                <a16:creationId xmlns:a16="http://schemas.microsoft.com/office/drawing/2014/main" id="{74BF9432-EBF3-4F2A-B340-7CB346DA5853}"/>
              </a:ext>
            </a:extLst>
          </p:cNvPr>
          <p:cNvSpPr/>
          <p:nvPr/>
        </p:nvSpPr>
        <p:spPr>
          <a:xfrm>
            <a:off x="3619059" y="1337571"/>
            <a:ext cx="7314678" cy="21182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3962402" y="1649586"/>
            <a:ext cx="6582559" cy="1384995"/>
          </a:xfrm>
          <a:prstGeom prst="rect">
            <a:avLst/>
          </a:prstGeom>
          <a:noFill/>
        </p:spPr>
        <p:txBody>
          <a:bodyPr wrap="square" rtlCol="0">
            <a:spAutoFit/>
          </a:bodyPr>
          <a:lstStyle/>
          <a:p>
            <a:pPr algn="just"/>
            <a:r>
              <a:rPr lang="zh-CN" altLang="en-US" sz="1400" b="1" dirty="0">
                <a:solidFill>
                  <a:schemeClr val="bg1">
                    <a:lumMod val="95000"/>
                  </a:schemeClr>
                </a:solidFill>
                <a:cs typeface="+mn-ea"/>
                <a:sym typeface="+mn-lt"/>
              </a:rPr>
              <a:t>对于“精”，就是要注重精炼。“盐多了菜咸，话多了人烦。”重复不是力量，简洁才会有力。鲁迅先生说：“写完文章后至少看两遍，竭力将可有可无的字、句、段删去，毫不可惜。”说白了，就是能一句话说清楚的绝不两句话说。十八大以来，中央改进作风其中重点提出改文风的要求，要求用最精炼的语言表达最丰富的内容，用最朴素的语言阐述最深刻的道理。这需要我们具备一定的文字功底，需要实践磨练，这也是对我们基本功的考验。</a:t>
            </a:r>
          </a:p>
        </p:txBody>
      </p:sp>
      <p:grpSp>
        <p:nvGrpSpPr>
          <p:cNvPr id="39" name="组合 38">
            <a:extLst>
              <a:ext uri="{FF2B5EF4-FFF2-40B4-BE49-F238E27FC236}">
                <a16:creationId xmlns:a16="http://schemas.microsoft.com/office/drawing/2014/main" id="{67348F43-3D00-450D-8CA9-7AFDF207620C}"/>
              </a:ext>
            </a:extLst>
          </p:cNvPr>
          <p:cNvGrpSpPr/>
          <p:nvPr/>
        </p:nvGrpSpPr>
        <p:grpSpPr>
          <a:xfrm>
            <a:off x="1354888" y="1372385"/>
            <a:ext cx="2051537" cy="2015588"/>
            <a:chOff x="1120426" y="1967278"/>
            <a:chExt cx="2413000" cy="2413000"/>
          </a:xfrm>
        </p:grpSpPr>
        <p:sp>
          <p:nvSpPr>
            <p:cNvPr id="40" name="Freeform 13">
              <a:extLst>
                <a:ext uri="{FF2B5EF4-FFF2-40B4-BE49-F238E27FC236}">
                  <a16:creationId xmlns:a16="http://schemas.microsoft.com/office/drawing/2014/main" id="{8896571C-5225-4A24-9CED-C13A5BA790FE}"/>
                </a:ext>
              </a:extLst>
            </p:cNvPr>
            <p:cNvSpPr>
              <a:spLocks noEditPoints="1"/>
            </p:cNvSpPr>
            <p:nvPr/>
          </p:nvSpPr>
          <p:spPr bwMode="auto">
            <a:xfrm>
              <a:off x="1120426" y="1967278"/>
              <a:ext cx="2413000" cy="2413000"/>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rgbClr val="C33736"/>
            </a:solidFill>
            <a:ln w="9525">
              <a:noFill/>
              <a:round/>
            </a:ln>
          </p:spPr>
          <p:txBody>
            <a:bodyPr lIns="121920" tIns="60960" rIns="121920" bIns="60960"/>
            <a:lstStyle/>
            <a:p>
              <a:pPr algn="ctr" eaLnBrk="1" fontAlgn="auto" hangingPunct="1">
                <a:spcBef>
                  <a:spcPts val="0"/>
                </a:spcBef>
                <a:spcAft>
                  <a:spcPts val="0"/>
                </a:spcAft>
                <a:defRPr/>
              </a:pPr>
              <a:endParaRPr lang="zh-CN" altLang="en-US" sz="5400" b="1" dirty="0">
                <a:solidFill>
                  <a:srgbClr val="C33736"/>
                </a:solidFill>
                <a:cs typeface="+mn-ea"/>
                <a:sym typeface="+mn-lt"/>
              </a:endParaRPr>
            </a:p>
          </p:txBody>
        </p:sp>
        <p:sp>
          <p:nvSpPr>
            <p:cNvPr id="41" name="矩形 40">
              <a:extLst>
                <a:ext uri="{FF2B5EF4-FFF2-40B4-BE49-F238E27FC236}">
                  <a16:creationId xmlns:a16="http://schemas.microsoft.com/office/drawing/2014/main" id="{70274AE9-2AA9-427C-8339-539B2F3E25A4}"/>
                </a:ext>
              </a:extLst>
            </p:cNvPr>
            <p:cNvSpPr/>
            <p:nvPr/>
          </p:nvSpPr>
          <p:spPr>
            <a:xfrm>
              <a:off x="1676405" y="2509225"/>
              <a:ext cx="1316000" cy="1326459"/>
            </a:xfrm>
            <a:prstGeom prst="rect">
              <a:avLst/>
            </a:prstGeom>
          </p:spPr>
          <p:txBody>
            <a:bodyPr wrap="square">
              <a:spAutoFit/>
            </a:bodyPr>
            <a:lstStyle/>
            <a:p>
              <a:pPr algn="ctr">
                <a:defRPr/>
              </a:pPr>
              <a:r>
                <a:rPr lang="zh-CN" altLang="en-US" sz="6600" b="1" dirty="0">
                  <a:solidFill>
                    <a:srgbClr val="C33736"/>
                  </a:solidFill>
                  <a:cs typeface="+mn-ea"/>
                  <a:sym typeface="+mn-lt"/>
                </a:rPr>
                <a:t>精</a:t>
              </a:r>
            </a:p>
          </p:txBody>
        </p:sp>
      </p:grpSp>
      <p:sp>
        <p:nvSpPr>
          <p:cNvPr id="42" name="文本框 41">
            <a:extLst>
              <a:ext uri="{FF2B5EF4-FFF2-40B4-BE49-F238E27FC236}">
                <a16:creationId xmlns:a16="http://schemas.microsoft.com/office/drawing/2014/main" id="{6F3C8078-C5A3-402B-B9EC-142757C0CA04}"/>
              </a:ext>
            </a:extLst>
          </p:cNvPr>
          <p:cNvSpPr txBox="1"/>
          <p:nvPr/>
        </p:nvSpPr>
        <p:spPr>
          <a:xfrm>
            <a:off x="1242647" y="3748016"/>
            <a:ext cx="9594466" cy="2031325"/>
          </a:xfrm>
          <a:prstGeom prst="rect">
            <a:avLst/>
          </a:prstGeom>
          <a:noFill/>
        </p:spPr>
        <p:txBody>
          <a:bodyPr wrap="square" rtlCol="0">
            <a:spAutoFit/>
          </a:bodyPr>
          <a:lstStyle/>
          <a:p>
            <a:pPr algn="just"/>
            <a:r>
              <a:rPr lang="zh-CN" altLang="en-US" sz="1400" b="1" dirty="0">
                <a:cs typeface="+mn-ea"/>
                <a:sym typeface="+mn-lt"/>
              </a:rPr>
              <a:t>举例：前些年湖北省破获了一起绑票杀人案。这起绑票杀人案很早就发生了，侦查了很久没有结果，后来一位刑侦专家在旧案卷中看到了绑匪写的一张纸条，立即断定作案者是一个受过高等教育的文化人，于是快速确定了侦查重点。那张纸条上写着这样几个字：“过桥，顺墙根，向右，见一亭，亭边一倒凳，其下有信。”写这张纸条的罪犯竭力想把句子所传达的信息精练到最低限度，但他忘了越精练越能反映他的文化功底。为了用寥寥数语把藏信的地点说清楚，选择了以动词指引的最佳方式，动词又选了四个准确而不重复的单字，简直难予删改。后来罪犯伏法，是一名大学老师。要达到精炼的要求，确实很困难。</a:t>
            </a:r>
            <a:endParaRPr lang="en-US" altLang="zh-CN" sz="1400" b="1" dirty="0">
              <a:cs typeface="+mn-ea"/>
              <a:sym typeface="+mn-lt"/>
            </a:endParaRPr>
          </a:p>
          <a:p>
            <a:pPr algn="just"/>
            <a:endParaRPr lang="en-US" altLang="zh-CN" sz="1400" b="1" dirty="0">
              <a:cs typeface="+mn-ea"/>
              <a:sym typeface="+mn-lt"/>
            </a:endParaRPr>
          </a:p>
          <a:p>
            <a:pPr algn="just"/>
            <a:r>
              <a:rPr lang="zh-CN" altLang="en-US" sz="1400" b="1" dirty="0">
                <a:cs typeface="+mn-ea"/>
                <a:sym typeface="+mn-lt"/>
              </a:rPr>
              <a:t>举例：丘吉尔曾经说过：如果给我</a:t>
            </a:r>
            <a:r>
              <a:rPr lang="en-US" altLang="zh-CN" sz="1400" b="1" dirty="0">
                <a:cs typeface="+mn-ea"/>
                <a:sym typeface="+mn-lt"/>
              </a:rPr>
              <a:t>5</a:t>
            </a:r>
            <a:r>
              <a:rPr lang="zh-CN" altLang="en-US" sz="1400" b="1" dirty="0">
                <a:cs typeface="+mn-ea"/>
                <a:sym typeface="+mn-lt"/>
              </a:rPr>
              <a:t>分钟，我提前一周准备；如果是</a:t>
            </a:r>
            <a:r>
              <a:rPr lang="en-US" altLang="zh-CN" sz="1400" b="1" dirty="0">
                <a:cs typeface="+mn-ea"/>
                <a:sym typeface="+mn-lt"/>
              </a:rPr>
              <a:t>20</a:t>
            </a:r>
            <a:r>
              <a:rPr lang="zh-CN" altLang="en-US" sz="1400" b="1" dirty="0">
                <a:cs typeface="+mn-ea"/>
                <a:sym typeface="+mn-lt"/>
              </a:rPr>
              <a:t>分钟，我提前两天；如果是</a:t>
            </a:r>
            <a:r>
              <a:rPr lang="en-US" altLang="zh-CN" sz="1400" b="1" dirty="0">
                <a:cs typeface="+mn-ea"/>
                <a:sym typeface="+mn-lt"/>
              </a:rPr>
              <a:t>1</a:t>
            </a:r>
            <a:r>
              <a:rPr lang="zh-CN" altLang="en-US" sz="1400" b="1" dirty="0">
                <a:cs typeface="+mn-ea"/>
                <a:sym typeface="+mn-lt"/>
              </a:rPr>
              <a:t>小时，我随时可以讲。稿子字数要求越少，就越难写。写材料的人都有体会，一看到通知要求发言时间</a:t>
            </a:r>
            <a:r>
              <a:rPr lang="en-US" altLang="zh-CN" sz="1400" b="1" dirty="0">
                <a:cs typeface="+mn-ea"/>
                <a:sym typeface="+mn-lt"/>
              </a:rPr>
              <a:t>5</a:t>
            </a:r>
            <a:r>
              <a:rPr lang="zh-CN" altLang="en-US" sz="1400" b="1" dirty="0">
                <a:cs typeface="+mn-ea"/>
                <a:sym typeface="+mn-lt"/>
              </a:rPr>
              <a:t>分钟以内的，头就大了。</a:t>
            </a:r>
          </a:p>
        </p:txBody>
      </p:sp>
    </p:spTree>
    <p:extLst>
      <p:ext uri="{BB962C8B-B14F-4D97-AF65-F5344CB8AC3E}">
        <p14:creationId xmlns:p14="http://schemas.microsoft.com/office/powerpoint/2010/main" val="1226250697"/>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 to="" calcmode="lin" valueType="num">
                                          <p:cBhvr>
                                            <p:cTn id="34" dur="2000" decel="50000" fill="hold">
                                              <p:stCondLst>
                                                <p:cond delay="0"/>
                                              </p:stCondLst>
                                            </p:cTn>
                                            <p:tgtEl>
                                              <p:spTgt spid="39"/>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9"/>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6000"/>
                                </p:stCondLst>
                                <p:childTnLst>
                                  <p:par>
                                    <p:cTn id="46" presetID="5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 to="" calcmode="lin" valueType="num">
                                          <p:cBhvr>
                                            <p:cTn id="34" dur="2000" decel="50000" fill="hold">
                                              <p:stCondLst>
                                                <p:cond delay="0"/>
                                              </p:stCondLst>
                                            </p:cTn>
                                            <p:tgtEl>
                                              <p:spTgt spid="39"/>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9"/>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6000"/>
                                </p:stCondLst>
                                <p:childTnLst>
                                  <p:par>
                                    <p:cTn id="46" presetID="5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p:bldP spid="4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就是要不说“四句话”</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就是要不说“四句话”</a:t>
              </a:r>
            </a:p>
          </p:txBody>
        </p:sp>
      </p:grpSp>
      <p:sp>
        <p:nvSpPr>
          <p:cNvPr id="29" name="文本框 28"/>
          <p:cNvSpPr txBox="1"/>
          <p:nvPr/>
        </p:nvSpPr>
        <p:spPr>
          <a:xfrm>
            <a:off x="1219202" y="1297896"/>
            <a:ext cx="9594466" cy="830997"/>
          </a:xfrm>
          <a:prstGeom prst="rect">
            <a:avLst/>
          </a:prstGeom>
          <a:noFill/>
        </p:spPr>
        <p:txBody>
          <a:bodyPr wrap="square" rtlCol="0">
            <a:spAutoFit/>
          </a:bodyPr>
          <a:lstStyle/>
          <a:p>
            <a:pPr algn="ctr"/>
            <a:r>
              <a:rPr lang="zh-CN" altLang="en-US" sz="2400" b="1" dirty="0">
                <a:cs typeface="+mn-ea"/>
                <a:sym typeface="+mn-lt"/>
              </a:rPr>
              <a:t>饭可以乱吃，话不能乱说。</a:t>
            </a:r>
            <a:endParaRPr lang="en-US" altLang="zh-CN" sz="2400" b="1" dirty="0">
              <a:cs typeface="+mn-ea"/>
              <a:sym typeface="+mn-lt"/>
            </a:endParaRPr>
          </a:p>
          <a:p>
            <a:pPr algn="ctr"/>
            <a:r>
              <a:rPr lang="zh-CN" altLang="en-US" sz="2400" b="1" dirty="0">
                <a:cs typeface="+mn-ea"/>
                <a:sym typeface="+mn-lt"/>
              </a:rPr>
              <a:t>我们写材料，有些话一定不能乱说。</a:t>
            </a:r>
          </a:p>
        </p:txBody>
      </p:sp>
      <p:sp>
        <p:nvSpPr>
          <p:cNvPr id="30" name="Freeform 6">
            <a:extLst>
              <a:ext uri="{FF2B5EF4-FFF2-40B4-BE49-F238E27FC236}">
                <a16:creationId xmlns:a16="http://schemas.microsoft.com/office/drawing/2014/main" id="{AE15622E-1968-40AC-B7D5-8AD409BF9112}"/>
              </a:ext>
            </a:extLst>
          </p:cNvPr>
          <p:cNvSpPr/>
          <p:nvPr/>
        </p:nvSpPr>
        <p:spPr bwMode="auto">
          <a:xfrm>
            <a:off x="5260771" y="2280871"/>
            <a:ext cx="1662557" cy="1666504"/>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rgbClr val="C33736"/>
          </a:solidFill>
          <a:ln w="25400" cap="flat">
            <a:noFill/>
            <a:prstDash val="solid"/>
            <a:miter lim="800000"/>
          </a:ln>
          <a:effectLst/>
        </p:spPr>
        <p:txBody>
          <a:bodyPr vert="horz" wrap="square" lIns="91440" tIns="45720" rIns="91440" bIns="45720" numCol="1" anchor="t" anchorCtr="0" compatLnSpc="1"/>
          <a:lstStyle/>
          <a:p>
            <a:endParaRPr lang="zh-CN" altLang="en-US" sz="2800">
              <a:solidFill>
                <a:schemeClr val="bg1"/>
              </a:solidFill>
              <a:cs typeface="+mn-ea"/>
              <a:sym typeface="+mn-lt"/>
            </a:endParaRPr>
          </a:p>
        </p:txBody>
      </p:sp>
      <p:sp>
        <p:nvSpPr>
          <p:cNvPr id="43" name="Freeform 7">
            <a:extLst>
              <a:ext uri="{FF2B5EF4-FFF2-40B4-BE49-F238E27FC236}">
                <a16:creationId xmlns:a16="http://schemas.microsoft.com/office/drawing/2014/main" id="{019C1FDF-F51E-4661-8BDB-A261B903A86F}"/>
              </a:ext>
            </a:extLst>
          </p:cNvPr>
          <p:cNvSpPr/>
          <p:nvPr/>
        </p:nvSpPr>
        <p:spPr bwMode="auto">
          <a:xfrm>
            <a:off x="6248056" y="3273910"/>
            <a:ext cx="1664845" cy="1666504"/>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rgbClr val="C33736"/>
          </a:solidFill>
          <a:ln w="25400" cap="flat">
            <a:noFill/>
            <a:prstDash val="solid"/>
            <a:miter lim="800000"/>
          </a:ln>
          <a:effectLst/>
        </p:spPr>
        <p:txBody>
          <a:bodyPr vert="horz" wrap="square" lIns="91440" tIns="45720" rIns="91440" bIns="45720" numCol="1" anchor="t" anchorCtr="0" compatLnSpc="1"/>
          <a:lstStyle/>
          <a:p>
            <a:endParaRPr lang="zh-CN" altLang="en-US" sz="2800">
              <a:solidFill>
                <a:schemeClr val="bg1"/>
              </a:solidFill>
              <a:cs typeface="+mn-ea"/>
              <a:sym typeface="+mn-lt"/>
            </a:endParaRPr>
          </a:p>
        </p:txBody>
      </p:sp>
      <p:sp>
        <p:nvSpPr>
          <p:cNvPr id="44" name="Freeform 8">
            <a:extLst>
              <a:ext uri="{FF2B5EF4-FFF2-40B4-BE49-F238E27FC236}">
                <a16:creationId xmlns:a16="http://schemas.microsoft.com/office/drawing/2014/main" id="{EB360AE3-2EDE-42E7-AB51-217F5F1F0274}"/>
              </a:ext>
            </a:extLst>
          </p:cNvPr>
          <p:cNvSpPr/>
          <p:nvPr/>
        </p:nvSpPr>
        <p:spPr bwMode="auto">
          <a:xfrm>
            <a:off x="4269400" y="3273910"/>
            <a:ext cx="1662557" cy="1666504"/>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rgbClr val="C33736"/>
          </a:solidFill>
          <a:ln w="25400" cap="flat">
            <a:noFill/>
            <a:prstDash val="solid"/>
            <a:miter lim="800000"/>
          </a:ln>
          <a:effectLst/>
        </p:spPr>
        <p:txBody>
          <a:bodyPr vert="horz" wrap="square" lIns="91440" tIns="45720" rIns="91440" bIns="45720" numCol="1" anchor="t" anchorCtr="0" compatLnSpc="1"/>
          <a:lstStyle/>
          <a:p>
            <a:endParaRPr lang="zh-CN" altLang="en-US" sz="2800">
              <a:solidFill>
                <a:schemeClr val="bg1"/>
              </a:solidFill>
              <a:cs typeface="+mn-ea"/>
              <a:sym typeface="+mn-lt"/>
            </a:endParaRPr>
          </a:p>
        </p:txBody>
      </p:sp>
      <p:sp>
        <p:nvSpPr>
          <p:cNvPr id="45" name="Freeform 9">
            <a:extLst>
              <a:ext uri="{FF2B5EF4-FFF2-40B4-BE49-F238E27FC236}">
                <a16:creationId xmlns:a16="http://schemas.microsoft.com/office/drawing/2014/main" id="{3AF73656-F0CA-40DC-AD2A-F818723AA21C}"/>
              </a:ext>
            </a:extLst>
          </p:cNvPr>
          <p:cNvSpPr/>
          <p:nvPr/>
        </p:nvSpPr>
        <p:spPr bwMode="auto">
          <a:xfrm>
            <a:off x="5260771" y="4264659"/>
            <a:ext cx="1662557" cy="1668792"/>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rgbClr val="C33736"/>
          </a:solidFill>
          <a:ln w="25400" cap="flat">
            <a:noFill/>
            <a:prstDash val="solid"/>
            <a:miter lim="800000"/>
          </a:ln>
          <a:effectLst/>
        </p:spPr>
        <p:txBody>
          <a:bodyPr vert="horz" wrap="square" lIns="91440" tIns="45720" rIns="91440" bIns="45720" numCol="1" anchor="t" anchorCtr="0" compatLnSpc="1"/>
          <a:lstStyle/>
          <a:p>
            <a:endParaRPr lang="zh-CN" altLang="en-US" sz="2800">
              <a:solidFill>
                <a:schemeClr val="bg1"/>
              </a:solidFill>
              <a:cs typeface="+mn-ea"/>
              <a:sym typeface="+mn-lt"/>
            </a:endParaRPr>
          </a:p>
        </p:txBody>
      </p:sp>
      <p:sp>
        <p:nvSpPr>
          <p:cNvPr id="46" name="矩形 45">
            <a:extLst>
              <a:ext uri="{FF2B5EF4-FFF2-40B4-BE49-F238E27FC236}">
                <a16:creationId xmlns:a16="http://schemas.microsoft.com/office/drawing/2014/main" id="{457A8C8F-DABC-4913-9AD7-E224B40E6CFF}"/>
              </a:ext>
            </a:extLst>
          </p:cNvPr>
          <p:cNvSpPr/>
          <p:nvPr/>
        </p:nvSpPr>
        <p:spPr>
          <a:xfrm>
            <a:off x="5818062" y="2677769"/>
            <a:ext cx="800219" cy="584775"/>
          </a:xfrm>
          <a:prstGeom prst="rect">
            <a:avLst/>
          </a:prstGeom>
        </p:spPr>
        <p:txBody>
          <a:bodyPr wrap="none">
            <a:spAutoFit/>
          </a:bodyPr>
          <a:lstStyle/>
          <a:p>
            <a:pPr lvl="0" algn="ctr"/>
            <a:r>
              <a:rPr lang="zh-CN" altLang="en-US" sz="1600" b="1" dirty="0">
                <a:solidFill>
                  <a:schemeClr val="bg1"/>
                </a:solidFill>
                <a:effectLst/>
                <a:cs typeface="+mn-ea"/>
                <a:sym typeface="+mn-lt"/>
              </a:rPr>
              <a:t>不说</a:t>
            </a:r>
            <a:endParaRPr lang="en-US" altLang="zh-CN" sz="1600" b="1" dirty="0">
              <a:solidFill>
                <a:schemeClr val="bg1"/>
              </a:solidFill>
              <a:effectLst/>
              <a:cs typeface="+mn-ea"/>
              <a:sym typeface="+mn-lt"/>
            </a:endParaRPr>
          </a:p>
          <a:p>
            <a:pPr lvl="0" algn="ctr"/>
            <a:r>
              <a:rPr lang="zh-CN" altLang="en-US" sz="1600" b="1" dirty="0">
                <a:solidFill>
                  <a:schemeClr val="bg1"/>
                </a:solidFill>
                <a:effectLst/>
                <a:cs typeface="+mn-ea"/>
                <a:sym typeface="+mn-lt"/>
              </a:rPr>
              <a:t>空头话</a:t>
            </a:r>
          </a:p>
        </p:txBody>
      </p:sp>
      <p:sp>
        <p:nvSpPr>
          <p:cNvPr id="47" name="矩形 46">
            <a:extLst>
              <a:ext uri="{FF2B5EF4-FFF2-40B4-BE49-F238E27FC236}">
                <a16:creationId xmlns:a16="http://schemas.microsoft.com/office/drawing/2014/main" id="{DC6A4469-CF18-4A37-BEE2-C3FE320BFE74}"/>
              </a:ext>
            </a:extLst>
          </p:cNvPr>
          <p:cNvSpPr/>
          <p:nvPr/>
        </p:nvSpPr>
        <p:spPr>
          <a:xfrm>
            <a:off x="6802796" y="3943859"/>
            <a:ext cx="800219" cy="584775"/>
          </a:xfrm>
          <a:prstGeom prst="rect">
            <a:avLst/>
          </a:prstGeom>
        </p:spPr>
        <p:txBody>
          <a:bodyPr wrap="none">
            <a:spAutoFit/>
          </a:bodyPr>
          <a:lstStyle/>
          <a:p>
            <a:pPr lvl="0" algn="ctr"/>
            <a:r>
              <a:rPr lang="zh-CN" altLang="en-US" sz="1600" b="1" dirty="0">
                <a:solidFill>
                  <a:schemeClr val="bg1"/>
                </a:solidFill>
                <a:effectLst/>
                <a:cs typeface="+mn-ea"/>
                <a:sym typeface="+mn-lt"/>
              </a:rPr>
              <a:t>不说</a:t>
            </a:r>
            <a:endParaRPr lang="en-US" altLang="zh-CN" sz="1600" b="1" dirty="0">
              <a:solidFill>
                <a:schemeClr val="bg1"/>
              </a:solidFill>
              <a:effectLst/>
              <a:cs typeface="+mn-ea"/>
              <a:sym typeface="+mn-lt"/>
            </a:endParaRPr>
          </a:p>
          <a:p>
            <a:pPr lvl="0" algn="ctr"/>
            <a:r>
              <a:rPr lang="zh-CN" altLang="en-US" sz="1600" b="1" dirty="0">
                <a:solidFill>
                  <a:schemeClr val="bg1"/>
                </a:solidFill>
                <a:effectLst/>
                <a:cs typeface="+mn-ea"/>
                <a:sym typeface="+mn-lt"/>
              </a:rPr>
              <a:t>过头话</a:t>
            </a:r>
          </a:p>
        </p:txBody>
      </p:sp>
      <p:sp>
        <p:nvSpPr>
          <p:cNvPr id="48" name="矩形 47">
            <a:extLst>
              <a:ext uri="{FF2B5EF4-FFF2-40B4-BE49-F238E27FC236}">
                <a16:creationId xmlns:a16="http://schemas.microsoft.com/office/drawing/2014/main" id="{FCDE44E5-247A-4E5B-A28B-0BC826C3CE79}"/>
              </a:ext>
            </a:extLst>
          </p:cNvPr>
          <p:cNvSpPr/>
          <p:nvPr/>
        </p:nvSpPr>
        <p:spPr>
          <a:xfrm>
            <a:off x="4634040" y="3615610"/>
            <a:ext cx="800219" cy="584775"/>
          </a:xfrm>
          <a:prstGeom prst="rect">
            <a:avLst/>
          </a:prstGeom>
        </p:spPr>
        <p:txBody>
          <a:bodyPr wrap="none">
            <a:spAutoFit/>
          </a:bodyPr>
          <a:lstStyle/>
          <a:p>
            <a:pPr lvl="0" algn="ctr"/>
            <a:r>
              <a:rPr lang="zh-CN" altLang="en-US" sz="1600" b="1" dirty="0">
                <a:solidFill>
                  <a:schemeClr val="bg1"/>
                </a:solidFill>
                <a:effectLst/>
                <a:cs typeface="+mn-ea"/>
                <a:sym typeface="+mn-lt"/>
              </a:rPr>
              <a:t>不说</a:t>
            </a:r>
            <a:endParaRPr lang="en-US" altLang="zh-CN" sz="1600" b="1" dirty="0">
              <a:solidFill>
                <a:schemeClr val="bg1"/>
              </a:solidFill>
              <a:effectLst/>
              <a:cs typeface="+mn-ea"/>
              <a:sym typeface="+mn-lt"/>
            </a:endParaRPr>
          </a:p>
          <a:p>
            <a:pPr lvl="0" algn="ctr"/>
            <a:r>
              <a:rPr lang="zh-CN" altLang="en-US" sz="1600" b="1" dirty="0">
                <a:solidFill>
                  <a:schemeClr val="bg1"/>
                </a:solidFill>
                <a:cs typeface="+mn-ea"/>
                <a:sym typeface="+mn-lt"/>
              </a:rPr>
              <a:t>断头</a:t>
            </a:r>
            <a:r>
              <a:rPr lang="zh-CN" altLang="en-US" sz="1600" b="1" dirty="0">
                <a:solidFill>
                  <a:schemeClr val="bg1"/>
                </a:solidFill>
                <a:effectLst/>
                <a:cs typeface="+mn-ea"/>
                <a:sym typeface="+mn-lt"/>
              </a:rPr>
              <a:t>话</a:t>
            </a:r>
          </a:p>
        </p:txBody>
      </p:sp>
      <p:sp>
        <p:nvSpPr>
          <p:cNvPr id="49" name="矩形 48">
            <a:extLst>
              <a:ext uri="{FF2B5EF4-FFF2-40B4-BE49-F238E27FC236}">
                <a16:creationId xmlns:a16="http://schemas.microsoft.com/office/drawing/2014/main" id="{9D0B8CD3-B63F-443F-8554-418F1F1C7015}"/>
              </a:ext>
            </a:extLst>
          </p:cNvPr>
          <p:cNvSpPr/>
          <p:nvPr/>
        </p:nvSpPr>
        <p:spPr>
          <a:xfrm>
            <a:off x="5618773" y="4881700"/>
            <a:ext cx="800219" cy="584775"/>
          </a:xfrm>
          <a:prstGeom prst="rect">
            <a:avLst/>
          </a:prstGeom>
        </p:spPr>
        <p:txBody>
          <a:bodyPr wrap="none">
            <a:spAutoFit/>
          </a:bodyPr>
          <a:lstStyle/>
          <a:p>
            <a:pPr lvl="0" algn="ctr"/>
            <a:r>
              <a:rPr lang="zh-CN" altLang="en-US" sz="1600" b="1" dirty="0">
                <a:solidFill>
                  <a:schemeClr val="bg1"/>
                </a:solidFill>
                <a:effectLst/>
                <a:cs typeface="+mn-ea"/>
                <a:sym typeface="+mn-lt"/>
              </a:rPr>
              <a:t>不说</a:t>
            </a:r>
            <a:endParaRPr lang="en-US" altLang="zh-CN" sz="1600" b="1" dirty="0">
              <a:solidFill>
                <a:schemeClr val="bg1"/>
              </a:solidFill>
              <a:effectLst/>
              <a:cs typeface="+mn-ea"/>
              <a:sym typeface="+mn-lt"/>
            </a:endParaRPr>
          </a:p>
          <a:p>
            <a:pPr lvl="0" algn="ctr"/>
            <a:r>
              <a:rPr lang="zh-CN" altLang="en-US" sz="1600" b="1" dirty="0">
                <a:solidFill>
                  <a:schemeClr val="bg1"/>
                </a:solidFill>
                <a:cs typeface="+mn-ea"/>
                <a:sym typeface="+mn-lt"/>
              </a:rPr>
              <a:t>多</a:t>
            </a:r>
            <a:r>
              <a:rPr lang="zh-CN" altLang="en-US" sz="1600" b="1" dirty="0">
                <a:solidFill>
                  <a:schemeClr val="bg1"/>
                </a:solidFill>
                <a:effectLst/>
                <a:cs typeface="+mn-ea"/>
                <a:sym typeface="+mn-lt"/>
              </a:rPr>
              <a:t>头话</a:t>
            </a:r>
          </a:p>
        </p:txBody>
      </p:sp>
      <p:grpSp>
        <p:nvGrpSpPr>
          <p:cNvPr id="4" name="组合 3"/>
          <p:cNvGrpSpPr/>
          <p:nvPr>
            <p:custDataLst>
              <p:tags r:id="rId1"/>
            </p:custDataLst>
          </p:nvPr>
        </p:nvGrpSpPr>
        <p:grpSpPr>
          <a:xfrm>
            <a:off x="27809" y="2989134"/>
            <a:ext cx="3942013" cy="2249263"/>
            <a:chOff x="27809" y="2989134"/>
            <a:chExt cx="3942013" cy="2249263"/>
          </a:xfrm>
        </p:grpSpPr>
        <p:pic>
          <p:nvPicPr>
            <p:cNvPr id="50" name="PA_图片 49">
              <a:extLst>
                <a:ext uri="{FF2B5EF4-FFF2-40B4-BE49-F238E27FC236}">
                  <a16:creationId xmlns:a16="http://schemas.microsoft.com/office/drawing/2014/main" id="{B28D6FEE-D27F-4F41-B0CC-0E643C9AFB46}"/>
                </a:ext>
              </a:extLst>
            </p:cNvPr>
            <p:cNvPicPr>
              <a:picLocks noChangeAspect="1"/>
            </p:cNvPicPr>
            <p:nvPr>
              <p:custDataLst>
                <p:tags r:id="rId7"/>
              </p:custDataLst>
            </p:nvPr>
          </p:nvPicPr>
          <p:blipFill>
            <a:blip r:embed="rId13" cstate="screen">
              <a:extLst>
                <a:ext uri="{28A0092B-C50C-407E-A947-70E740481C1C}">
                  <a14:useLocalDpi xmlns:a14="http://schemas.microsoft.com/office/drawing/2010/main"/>
                </a:ext>
              </a:extLst>
            </a:blip>
            <a:stretch>
              <a:fillRect/>
            </a:stretch>
          </p:blipFill>
          <p:spPr>
            <a:xfrm>
              <a:off x="27809" y="2989134"/>
              <a:ext cx="3350442" cy="2236056"/>
            </a:xfrm>
            <a:prstGeom prst="rect">
              <a:avLst/>
            </a:prstGeom>
          </p:spPr>
        </p:pic>
        <p:grpSp>
          <p:nvGrpSpPr>
            <p:cNvPr id="51" name="PA_组合 50">
              <a:extLst>
                <a:ext uri="{FF2B5EF4-FFF2-40B4-BE49-F238E27FC236}">
                  <a16:creationId xmlns:a16="http://schemas.microsoft.com/office/drawing/2014/main" id="{78282C69-6D4B-4D59-B6A4-ABD5B301291A}"/>
                </a:ext>
              </a:extLst>
            </p:cNvPr>
            <p:cNvGrpSpPr/>
            <p:nvPr>
              <p:custDataLst>
                <p:tags r:id="rId8"/>
              </p:custDataLst>
            </p:nvPr>
          </p:nvGrpSpPr>
          <p:grpSpPr>
            <a:xfrm>
              <a:off x="3573582" y="2989135"/>
              <a:ext cx="396240" cy="2249262"/>
              <a:chOff x="-24" y="552"/>
              <a:chExt cx="624" cy="816"/>
            </a:xfrm>
          </p:grpSpPr>
          <p:sp>
            <p:nvSpPr>
              <p:cNvPr id="52" name="PA_矩形 51">
                <a:extLst>
                  <a:ext uri="{FF2B5EF4-FFF2-40B4-BE49-F238E27FC236}">
                    <a16:creationId xmlns:a16="http://schemas.microsoft.com/office/drawing/2014/main" id="{91C097C3-B65E-45F6-9C9E-54976172B20E}"/>
                  </a:ext>
                </a:extLst>
              </p:cNvPr>
              <p:cNvSpPr/>
              <p:nvPr>
                <p:custDataLst>
                  <p:tags r:id="rId9"/>
                </p:custDataLst>
              </p:nvPr>
            </p:nvSpPr>
            <p:spPr>
              <a:xfrm>
                <a:off x="-24" y="552"/>
                <a:ext cx="360" cy="816"/>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PA_矩形 52">
                <a:extLst>
                  <a:ext uri="{FF2B5EF4-FFF2-40B4-BE49-F238E27FC236}">
                    <a16:creationId xmlns:a16="http://schemas.microsoft.com/office/drawing/2014/main" id="{0DE01CE9-CF43-4A57-9AF5-9D100D604CE3}"/>
                  </a:ext>
                </a:extLst>
              </p:cNvPr>
              <p:cNvSpPr/>
              <p:nvPr>
                <p:custDataLst>
                  <p:tags r:id="rId10"/>
                </p:custDataLst>
              </p:nvPr>
            </p:nvSpPr>
            <p:spPr>
              <a:xfrm>
                <a:off x="432" y="552"/>
                <a:ext cx="168" cy="816"/>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6" name="组合 5"/>
          <p:cNvGrpSpPr/>
          <p:nvPr>
            <p:custDataLst>
              <p:tags r:id="rId2"/>
            </p:custDataLst>
          </p:nvPr>
        </p:nvGrpSpPr>
        <p:grpSpPr>
          <a:xfrm>
            <a:off x="8358471" y="2970156"/>
            <a:ext cx="3830345" cy="2249262"/>
            <a:chOff x="8358471" y="2970156"/>
            <a:chExt cx="3830345" cy="2249262"/>
          </a:xfrm>
        </p:grpSpPr>
        <p:grpSp>
          <p:nvGrpSpPr>
            <p:cNvPr id="54" name="PA_组合 53">
              <a:extLst>
                <a:ext uri="{FF2B5EF4-FFF2-40B4-BE49-F238E27FC236}">
                  <a16:creationId xmlns:a16="http://schemas.microsoft.com/office/drawing/2014/main" id="{B02BE16F-A196-49A6-BE18-3DFA4432FB37}"/>
                </a:ext>
              </a:extLst>
            </p:cNvPr>
            <p:cNvGrpSpPr/>
            <p:nvPr>
              <p:custDataLst>
                <p:tags r:id="rId3"/>
              </p:custDataLst>
            </p:nvPr>
          </p:nvGrpSpPr>
          <p:grpSpPr>
            <a:xfrm flipH="1">
              <a:off x="8358471" y="2970156"/>
              <a:ext cx="399306" cy="2249262"/>
              <a:chOff x="-24" y="552"/>
              <a:chExt cx="624" cy="816"/>
            </a:xfrm>
          </p:grpSpPr>
          <p:sp>
            <p:nvSpPr>
              <p:cNvPr id="55" name="PA_矩形 54">
                <a:extLst>
                  <a:ext uri="{FF2B5EF4-FFF2-40B4-BE49-F238E27FC236}">
                    <a16:creationId xmlns:a16="http://schemas.microsoft.com/office/drawing/2014/main" id="{9240F303-CEA0-4297-988C-DCD9A0CDA1A6}"/>
                  </a:ext>
                </a:extLst>
              </p:cNvPr>
              <p:cNvSpPr/>
              <p:nvPr>
                <p:custDataLst>
                  <p:tags r:id="rId5"/>
                </p:custDataLst>
              </p:nvPr>
            </p:nvSpPr>
            <p:spPr>
              <a:xfrm>
                <a:off x="-24" y="552"/>
                <a:ext cx="360" cy="816"/>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PA_矩形 55">
                <a:extLst>
                  <a:ext uri="{FF2B5EF4-FFF2-40B4-BE49-F238E27FC236}">
                    <a16:creationId xmlns:a16="http://schemas.microsoft.com/office/drawing/2014/main" id="{B6CCB863-7D7C-4EF8-904E-B9BB76F43DF3}"/>
                  </a:ext>
                </a:extLst>
              </p:cNvPr>
              <p:cNvSpPr/>
              <p:nvPr>
                <p:custDataLst>
                  <p:tags r:id="rId6"/>
                </p:custDataLst>
              </p:nvPr>
            </p:nvSpPr>
            <p:spPr>
              <a:xfrm>
                <a:off x="432" y="552"/>
                <a:ext cx="168" cy="816"/>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7" name="PA_图片 56">
              <a:extLst>
                <a:ext uri="{FF2B5EF4-FFF2-40B4-BE49-F238E27FC236}">
                  <a16:creationId xmlns:a16="http://schemas.microsoft.com/office/drawing/2014/main" id="{19DE0327-F8A3-4D13-8B22-915A143F51C6}"/>
                </a:ext>
              </a:extLst>
            </p:cNvPr>
            <p:cNvPicPr>
              <a:picLocks noChangeAspect="1"/>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a:off x="8957611" y="3017719"/>
              <a:ext cx="3231205" cy="2154136"/>
            </a:xfrm>
            <a:prstGeom prst="rect">
              <a:avLst/>
            </a:prstGeom>
          </p:spPr>
        </p:pic>
      </p:grpSp>
    </p:spTree>
    <p:extLst>
      <p:ext uri="{BB962C8B-B14F-4D97-AF65-F5344CB8AC3E}">
        <p14:creationId xmlns:p14="http://schemas.microsoft.com/office/powerpoint/2010/main" val="226500494"/>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par>
                                    <p:cTn id="46" presetID="6" presetClass="emph" presetSubtype="0" autoRev="1" fill="hold" grpId="1" nodeType="withEffect">
                                      <p:stCondLst>
                                        <p:cond delay="200"/>
                                      </p:stCondLst>
                                      <p:childTnLst>
                                        <p:animScale>
                                          <p:cBhvr>
                                            <p:cTn id="47" dur="500" fill="hold"/>
                                            <p:tgtEl>
                                              <p:spTgt spid="29"/>
                                            </p:tgtEl>
                                          </p:cBhvr>
                                          <p:by x="120000" y="120000"/>
                                        </p:animScale>
                                      </p:childTnLst>
                                    </p:cTn>
                                  </p:par>
                                </p:childTnLst>
                              </p:cTn>
                            </p:par>
                            <p:par>
                              <p:cTn id="48" fill="hold">
                                <p:stCondLst>
                                  <p:cond delay="5200"/>
                                </p:stCondLst>
                                <p:childTnLst>
                                  <p:par>
                                    <p:cTn id="49" presetID="35"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style.rotation</p:attrName>
                                            </p:attrNameLst>
                                          </p:cBhvr>
                                          <p:tavLst>
                                            <p:tav tm="0">
                                              <p:val>
                                                <p:fltVal val="720"/>
                                              </p:val>
                                            </p:tav>
                                            <p:tav tm="100000">
                                              <p:val>
                                                <p:fltVal val="0"/>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 calcmode="lin" valueType="num">
                                          <p:cBhvr>
                                            <p:cTn id="54" dur="500" fill="hold"/>
                                            <p:tgtEl>
                                              <p:spTgt spid="30"/>
                                            </p:tgtEl>
                                            <p:attrNameLst>
                                              <p:attrName>ppt_w</p:attrName>
                                            </p:attrNameLst>
                                          </p:cBhvr>
                                          <p:tavLst>
                                            <p:tav tm="0">
                                              <p:val>
                                                <p:fltVal val="0"/>
                                              </p:val>
                                            </p:tav>
                                            <p:tav tm="100000">
                                              <p:val>
                                                <p:strVal val="#ppt_w"/>
                                              </p:val>
                                            </p:tav>
                                          </p:tavLst>
                                        </p:anim>
                                      </p:childTnLst>
                                    </p:cTn>
                                  </p:par>
                                </p:childTnLst>
                              </p:cTn>
                            </p:par>
                            <p:par>
                              <p:cTn id="55" fill="hold">
                                <p:stCondLst>
                                  <p:cond delay="570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6200"/>
                                </p:stCondLst>
                                <p:childTnLst>
                                  <p:par>
                                    <p:cTn id="62" presetID="35" presetClass="entr" presetSubtype="0"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anim calcmode="lin" valueType="num">
                                          <p:cBhvr>
                                            <p:cTn id="65" dur="500" fill="hold"/>
                                            <p:tgtEl>
                                              <p:spTgt spid="43"/>
                                            </p:tgtEl>
                                            <p:attrNameLst>
                                              <p:attrName>style.rotation</p:attrName>
                                            </p:attrNameLst>
                                          </p:cBhvr>
                                          <p:tavLst>
                                            <p:tav tm="0">
                                              <p:val>
                                                <p:fltVal val="720"/>
                                              </p:val>
                                            </p:tav>
                                            <p:tav tm="100000">
                                              <p:val>
                                                <p:fltVal val="0"/>
                                              </p:val>
                                            </p:tav>
                                          </p:tavLst>
                                        </p:anim>
                                        <p:anim calcmode="lin" valueType="num">
                                          <p:cBhvr>
                                            <p:cTn id="66" dur="500" fill="hold"/>
                                            <p:tgtEl>
                                              <p:spTgt spid="43"/>
                                            </p:tgtEl>
                                            <p:attrNameLst>
                                              <p:attrName>ppt_h</p:attrName>
                                            </p:attrNameLst>
                                          </p:cBhvr>
                                          <p:tavLst>
                                            <p:tav tm="0">
                                              <p:val>
                                                <p:fltVal val="0"/>
                                              </p:val>
                                            </p:tav>
                                            <p:tav tm="100000">
                                              <p:val>
                                                <p:strVal val="#ppt_h"/>
                                              </p:val>
                                            </p:tav>
                                          </p:tavLst>
                                        </p:anim>
                                        <p:anim calcmode="lin" valueType="num">
                                          <p:cBhvr>
                                            <p:cTn id="67" dur="500" fill="hold"/>
                                            <p:tgtEl>
                                              <p:spTgt spid="43"/>
                                            </p:tgtEl>
                                            <p:attrNameLst>
                                              <p:attrName>ppt_w</p:attrName>
                                            </p:attrNameLst>
                                          </p:cBhvr>
                                          <p:tavLst>
                                            <p:tav tm="0">
                                              <p:val>
                                                <p:fltVal val="0"/>
                                              </p:val>
                                            </p:tav>
                                            <p:tav tm="100000">
                                              <p:val>
                                                <p:strVal val="#ppt_w"/>
                                              </p:val>
                                            </p:tav>
                                          </p:tavLst>
                                        </p:anim>
                                      </p:childTnLst>
                                    </p:cTn>
                                  </p:par>
                                </p:childTnLst>
                              </p:cTn>
                            </p:par>
                            <p:par>
                              <p:cTn id="68" fill="hold">
                                <p:stCondLst>
                                  <p:cond delay="6700"/>
                                </p:stCondLst>
                                <p:childTnLst>
                                  <p:par>
                                    <p:cTn id="69" presetID="53" presetClass="entr" presetSubtype="16"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childTnLst>
                              </p:cTn>
                            </p:par>
                            <p:par>
                              <p:cTn id="74" fill="hold">
                                <p:stCondLst>
                                  <p:cond delay="7200"/>
                                </p:stCondLst>
                                <p:childTnLst>
                                  <p:par>
                                    <p:cTn id="75" presetID="35"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anim calcmode="lin" valueType="num">
                                          <p:cBhvr>
                                            <p:cTn id="78" dur="500" fill="hold"/>
                                            <p:tgtEl>
                                              <p:spTgt spid="45"/>
                                            </p:tgtEl>
                                            <p:attrNameLst>
                                              <p:attrName>style.rotation</p:attrName>
                                            </p:attrNameLst>
                                          </p:cBhvr>
                                          <p:tavLst>
                                            <p:tav tm="0">
                                              <p:val>
                                                <p:fltVal val="720"/>
                                              </p:val>
                                            </p:tav>
                                            <p:tav tm="100000">
                                              <p:val>
                                                <p:fltVal val="0"/>
                                              </p:val>
                                            </p:tav>
                                          </p:tavLst>
                                        </p:anim>
                                        <p:anim calcmode="lin" valueType="num">
                                          <p:cBhvr>
                                            <p:cTn id="79" dur="500" fill="hold"/>
                                            <p:tgtEl>
                                              <p:spTgt spid="45"/>
                                            </p:tgtEl>
                                            <p:attrNameLst>
                                              <p:attrName>ppt_h</p:attrName>
                                            </p:attrNameLst>
                                          </p:cBhvr>
                                          <p:tavLst>
                                            <p:tav tm="0">
                                              <p:val>
                                                <p:fltVal val="0"/>
                                              </p:val>
                                            </p:tav>
                                            <p:tav tm="100000">
                                              <p:val>
                                                <p:strVal val="#ppt_h"/>
                                              </p:val>
                                            </p:tav>
                                          </p:tavLst>
                                        </p:anim>
                                        <p:anim calcmode="lin" valueType="num">
                                          <p:cBhvr>
                                            <p:cTn id="80" dur="500" fill="hold"/>
                                            <p:tgtEl>
                                              <p:spTgt spid="45"/>
                                            </p:tgtEl>
                                            <p:attrNameLst>
                                              <p:attrName>ppt_w</p:attrName>
                                            </p:attrNameLst>
                                          </p:cBhvr>
                                          <p:tavLst>
                                            <p:tav tm="0">
                                              <p:val>
                                                <p:fltVal val="0"/>
                                              </p:val>
                                            </p:tav>
                                            <p:tav tm="100000">
                                              <p:val>
                                                <p:strVal val="#ppt_w"/>
                                              </p:val>
                                            </p:tav>
                                          </p:tavLst>
                                        </p:anim>
                                      </p:childTnLst>
                                    </p:cTn>
                                  </p:par>
                                </p:childTnLst>
                              </p:cTn>
                            </p:par>
                            <p:par>
                              <p:cTn id="81" fill="hold">
                                <p:stCondLst>
                                  <p:cond delay="7700"/>
                                </p:stCondLst>
                                <p:childTnLst>
                                  <p:par>
                                    <p:cTn id="82" presetID="53" presetClass="entr" presetSubtype="16" fill="hold" grpId="0" nodeType="after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500" fill="hold"/>
                                            <p:tgtEl>
                                              <p:spTgt spid="49"/>
                                            </p:tgtEl>
                                            <p:attrNameLst>
                                              <p:attrName>ppt_w</p:attrName>
                                            </p:attrNameLst>
                                          </p:cBhvr>
                                          <p:tavLst>
                                            <p:tav tm="0">
                                              <p:val>
                                                <p:fltVal val="0"/>
                                              </p:val>
                                            </p:tav>
                                            <p:tav tm="100000">
                                              <p:val>
                                                <p:strVal val="#ppt_w"/>
                                              </p:val>
                                            </p:tav>
                                          </p:tavLst>
                                        </p:anim>
                                        <p:anim calcmode="lin" valueType="num">
                                          <p:cBhvr>
                                            <p:cTn id="85" dur="500" fill="hold"/>
                                            <p:tgtEl>
                                              <p:spTgt spid="49"/>
                                            </p:tgtEl>
                                            <p:attrNameLst>
                                              <p:attrName>ppt_h</p:attrName>
                                            </p:attrNameLst>
                                          </p:cBhvr>
                                          <p:tavLst>
                                            <p:tav tm="0">
                                              <p:val>
                                                <p:fltVal val="0"/>
                                              </p:val>
                                            </p:tav>
                                            <p:tav tm="100000">
                                              <p:val>
                                                <p:strVal val="#ppt_h"/>
                                              </p:val>
                                            </p:tav>
                                          </p:tavLst>
                                        </p:anim>
                                        <p:animEffect transition="in" filter="fade">
                                          <p:cBhvr>
                                            <p:cTn id="86" dur="500"/>
                                            <p:tgtEl>
                                              <p:spTgt spid="49"/>
                                            </p:tgtEl>
                                          </p:cBhvr>
                                        </p:animEffect>
                                      </p:childTnLst>
                                    </p:cTn>
                                  </p:par>
                                </p:childTnLst>
                              </p:cTn>
                            </p:par>
                            <p:par>
                              <p:cTn id="87" fill="hold">
                                <p:stCondLst>
                                  <p:cond delay="8200"/>
                                </p:stCondLst>
                                <p:childTnLst>
                                  <p:par>
                                    <p:cTn id="88" presetID="35" presetClass="entr" presetSubtype="0"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anim calcmode="lin" valueType="num">
                                          <p:cBhvr>
                                            <p:cTn id="91" dur="500" fill="hold"/>
                                            <p:tgtEl>
                                              <p:spTgt spid="44"/>
                                            </p:tgtEl>
                                            <p:attrNameLst>
                                              <p:attrName>style.rotation</p:attrName>
                                            </p:attrNameLst>
                                          </p:cBhvr>
                                          <p:tavLst>
                                            <p:tav tm="0">
                                              <p:val>
                                                <p:fltVal val="720"/>
                                              </p:val>
                                            </p:tav>
                                            <p:tav tm="100000">
                                              <p:val>
                                                <p:fltVal val="0"/>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 calcmode="lin" valueType="num">
                                          <p:cBhvr>
                                            <p:cTn id="93" dur="500" fill="hold"/>
                                            <p:tgtEl>
                                              <p:spTgt spid="44"/>
                                            </p:tgtEl>
                                            <p:attrNameLst>
                                              <p:attrName>ppt_w</p:attrName>
                                            </p:attrNameLst>
                                          </p:cBhvr>
                                          <p:tavLst>
                                            <p:tav tm="0">
                                              <p:val>
                                                <p:fltVal val="0"/>
                                              </p:val>
                                            </p:tav>
                                            <p:tav tm="100000">
                                              <p:val>
                                                <p:strVal val="#ppt_w"/>
                                              </p:val>
                                            </p:tav>
                                          </p:tavLst>
                                        </p:anim>
                                      </p:childTnLst>
                                    </p:cTn>
                                  </p:par>
                                </p:childTnLst>
                              </p:cTn>
                            </p:par>
                            <p:par>
                              <p:cTn id="94" fill="hold">
                                <p:stCondLst>
                                  <p:cond delay="87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bldLvl="0" animBg="1"/>
          <p:bldP spid="43" grpId="0" bldLvl="0" animBg="1"/>
          <p:bldP spid="44" grpId="0" bldLvl="0" animBg="1"/>
          <p:bldP spid="45" grpId="0" bldLvl="0" animBg="1"/>
          <p:bldP spid="46" grpId="0"/>
          <p:bldP spid="47"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par>
                                    <p:cTn id="46" presetID="6" presetClass="emph" presetSubtype="0" autoRev="1" fill="hold" grpId="1" nodeType="withEffect">
                                      <p:stCondLst>
                                        <p:cond delay="200"/>
                                      </p:stCondLst>
                                      <p:childTnLst>
                                        <p:animScale>
                                          <p:cBhvr>
                                            <p:cTn id="47" dur="500" fill="hold"/>
                                            <p:tgtEl>
                                              <p:spTgt spid="29"/>
                                            </p:tgtEl>
                                          </p:cBhvr>
                                          <p:by x="120000" y="120000"/>
                                        </p:animScale>
                                      </p:childTnLst>
                                    </p:cTn>
                                  </p:par>
                                </p:childTnLst>
                              </p:cTn>
                            </p:par>
                            <p:par>
                              <p:cTn id="48" fill="hold">
                                <p:stCondLst>
                                  <p:cond delay="5200"/>
                                </p:stCondLst>
                                <p:childTnLst>
                                  <p:par>
                                    <p:cTn id="49" presetID="35"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style.rotation</p:attrName>
                                            </p:attrNameLst>
                                          </p:cBhvr>
                                          <p:tavLst>
                                            <p:tav tm="0">
                                              <p:val>
                                                <p:fltVal val="720"/>
                                              </p:val>
                                            </p:tav>
                                            <p:tav tm="100000">
                                              <p:val>
                                                <p:fltVal val="0"/>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 calcmode="lin" valueType="num">
                                          <p:cBhvr>
                                            <p:cTn id="54" dur="500" fill="hold"/>
                                            <p:tgtEl>
                                              <p:spTgt spid="30"/>
                                            </p:tgtEl>
                                            <p:attrNameLst>
                                              <p:attrName>ppt_w</p:attrName>
                                            </p:attrNameLst>
                                          </p:cBhvr>
                                          <p:tavLst>
                                            <p:tav tm="0">
                                              <p:val>
                                                <p:fltVal val="0"/>
                                              </p:val>
                                            </p:tav>
                                            <p:tav tm="100000">
                                              <p:val>
                                                <p:strVal val="#ppt_w"/>
                                              </p:val>
                                            </p:tav>
                                          </p:tavLst>
                                        </p:anim>
                                      </p:childTnLst>
                                    </p:cTn>
                                  </p:par>
                                </p:childTnLst>
                              </p:cTn>
                            </p:par>
                            <p:par>
                              <p:cTn id="55" fill="hold">
                                <p:stCondLst>
                                  <p:cond delay="570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6200"/>
                                </p:stCondLst>
                                <p:childTnLst>
                                  <p:par>
                                    <p:cTn id="62" presetID="35" presetClass="entr" presetSubtype="0"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anim calcmode="lin" valueType="num">
                                          <p:cBhvr>
                                            <p:cTn id="65" dur="500" fill="hold"/>
                                            <p:tgtEl>
                                              <p:spTgt spid="43"/>
                                            </p:tgtEl>
                                            <p:attrNameLst>
                                              <p:attrName>style.rotation</p:attrName>
                                            </p:attrNameLst>
                                          </p:cBhvr>
                                          <p:tavLst>
                                            <p:tav tm="0">
                                              <p:val>
                                                <p:fltVal val="720"/>
                                              </p:val>
                                            </p:tav>
                                            <p:tav tm="100000">
                                              <p:val>
                                                <p:fltVal val="0"/>
                                              </p:val>
                                            </p:tav>
                                          </p:tavLst>
                                        </p:anim>
                                        <p:anim calcmode="lin" valueType="num">
                                          <p:cBhvr>
                                            <p:cTn id="66" dur="500" fill="hold"/>
                                            <p:tgtEl>
                                              <p:spTgt spid="43"/>
                                            </p:tgtEl>
                                            <p:attrNameLst>
                                              <p:attrName>ppt_h</p:attrName>
                                            </p:attrNameLst>
                                          </p:cBhvr>
                                          <p:tavLst>
                                            <p:tav tm="0">
                                              <p:val>
                                                <p:fltVal val="0"/>
                                              </p:val>
                                            </p:tav>
                                            <p:tav tm="100000">
                                              <p:val>
                                                <p:strVal val="#ppt_h"/>
                                              </p:val>
                                            </p:tav>
                                          </p:tavLst>
                                        </p:anim>
                                        <p:anim calcmode="lin" valueType="num">
                                          <p:cBhvr>
                                            <p:cTn id="67" dur="500" fill="hold"/>
                                            <p:tgtEl>
                                              <p:spTgt spid="43"/>
                                            </p:tgtEl>
                                            <p:attrNameLst>
                                              <p:attrName>ppt_w</p:attrName>
                                            </p:attrNameLst>
                                          </p:cBhvr>
                                          <p:tavLst>
                                            <p:tav tm="0">
                                              <p:val>
                                                <p:fltVal val="0"/>
                                              </p:val>
                                            </p:tav>
                                            <p:tav tm="100000">
                                              <p:val>
                                                <p:strVal val="#ppt_w"/>
                                              </p:val>
                                            </p:tav>
                                          </p:tavLst>
                                        </p:anim>
                                      </p:childTnLst>
                                    </p:cTn>
                                  </p:par>
                                </p:childTnLst>
                              </p:cTn>
                            </p:par>
                            <p:par>
                              <p:cTn id="68" fill="hold">
                                <p:stCondLst>
                                  <p:cond delay="6700"/>
                                </p:stCondLst>
                                <p:childTnLst>
                                  <p:par>
                                    <p:cTn id="69" presetID="53" presetClass="entr" presetSubtype="16"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childTnLst>
                              </p:cTn>
                            </p:par>
                            <p:par>
                              <p:cTn id="74" fill="hold">
                                <p:stCondLst>
                                  <p:cond delay="7200"/>
                                </p:stCondLst>
                                <p:childTnLst>
                                  <p:par>
                                    <p:cTn id="75" presetID="35"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anim calcmode="lin" valueType="num">
                                          <p:cBhvr>
                                            <p:cTn id="78" dur="500" fill="hold"/>
                                            <p:tgtEl>
                                              <p:spTgt spid="45"/>
                                            </p:tgtEl>
                                            <p:attrNameLst>
                                              <p:attrName>style.rotation</p:attrName>
                                            </p:attrNameLst>
                                          </p:cBhvr>
                                          <p:tavLst>
                                            <p:tav tm="0">
                                              <p:val>
                                                <p:fltVal val="720"/>
                                              </p:val>
                                            </p:tav>
                                            <p:tav tm="100000">
                                              <p:val>
                                                <p:fltVal val="0"/>
                                              </p:val>
                                            </p:tav>
                                          </p:tavLst>
                                        </p:anim>
                                        <p:anim calcmode="lin" valueType="num">
                                          <p:cBhvr>
                                            <p:cTn id="79" dur="500" fill="hold"/>
                                            <p:tgtEl>
                                              <p:spTgt spid="45"/>
                                            </p:tgtEl>
                                            <p:attrNameLst>
                                              <p:attrName>ppt_h</p:attrName>
                                            </p:attrNameLst>
                                          </p:cBhvr>
                                          <p:tavLst>
                                            <p:tav tm="0">
                                              <p:val>
                                                <p:fltVal val="0"/>
                                              </p:val>
                                            </p:tav>
                                            <p:tav tm="100000">
                                              <p:val>
                                                <p:strVal val="#ppt_h"/>
                                              </p:val>
                                            </p:tav>
                                          </p:tavLst>
                                        </p:anim>
                                        <p:anim calcmode="lin" valueType="num">
                                          <p:cBhvr>
                                            <p:cTn id="80" dur="500" fill="hold"/>
                                            <p:tgtEl>
                                              <p:spTgt spid="45"/>
                                            </p:tgtEl>
                                            <p:attrNameLst>
                                              <p:attrName>ppt_w</p:attrName>
                                            </p:attrNameLst>
                                          </p:cBhvr>
                                          <p:tavLst>
                                            <p:tav tm="0">
                                              <p:val>
                                                <p:fltVal val="0"/>
                                              </p:val>
                                            </p:tav>
                                            <p:tav tm="100000">
                                              <p:val>
                                                <p:strVal val="#ppt_w"/>
                                              </p:val>
                                            </p:tav>
                                          </p:tavLst>
                                        </p:anim>
                                      </p:childTnLst>
                                    </p:cTn>
                                  </p:par>
                                </p:childTnLst>
                              </p:cTn>
                            </p:par>
                            <p:par>
                              <p:cTn id="81" fill="hold">
                                <p:stCondLst>
                                  <p:cond delay="7700"/>
                                </p:stCondLst>
                                <p:childTnLst>
                                  <p:par>
                                    <p:cTn id="82" presetID="53" presetClass="entr" presetSubtype="16" fill="hold" grpId="0" nodeType="after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500" fill="hold"/>
                                            <p:tgtEl>
                                              <p:spTgt spid="49"/>
                                            </p:tgtEl>
                                            <p:attrNameLst>
                                              <p:attrName>ppt_w</p:attrName>
                                            </p:attrNameLst>
                                          </p:cBhvr>
                                          <p:tavLst>
                                            <p:tav tm="0">
                                              <p:val>
                                                <p:fltVal val="0"/>
                                              </p:val>
                                            </p:tav>
                                            <p:tav tm="100000">
                                              <p:val>
                                                <p:strVal val="#ppt_w"/>
                                              </p:val>
                                            </p:tav>
                                          </p:tavLst>
                                        </p:anim>
                                        <p:anim calcmode="lin" valueType="num">
                                          <p:cBhvr>
                                            <p:cTn id="85" dur="500" fill="hold"/>
                                            <p:tgtEl>
                                              <p:spTgt spid="49"/>
                                            </p:tgtEl>
                                            <p:attrNameLst>
                                              <p:attrName>ppt_h</p:attrName>
                                            </p:attrNameLst>
                                          </p:cBhvr>
                                          <p:tavLst>
                                            <p:tav tm="0">
                                              <p:val>
                                                <p:fltVal val="0"/>
                                              </p:val>
                                            </p:tav>
                                            <p:tav tm="100000">
                                              <p:val>
                                                <p:strVal val="#ppt_h"/>
                                              </p:val>
                                            </p:tav>
                                          </p:tavLst>
                                        </p:anim>
                                        <p:animEffect transition="in" filter="fade">
                                          <p:cBhvr>
                                            <p:cTn id="86" dur="500"/>
                                            <p:tgtEl>
                                              <p:spTgt spid="49"/>
                                            </p:tgtEl>
                                          </p:cBhvr>
                                        </p:animEffect>
                                      </p:childTnLst>
                                    </p:cTn>
                                  </p:par>
                                </p:childTnLst>
                              </p:cTn>
                            </p:par>
                            <p:par>
                              <p:cTn id="87" fill="hold">
                                <p:stCondLst>
                                  <p:cond delay="8200"/>
                                </p:stCondLst>
                                <p:childTnLst>
                                  <p:par>
                                    <p:cTn id="88" presetID="35" presetClass="entr" presetSubtype="0"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anim calcmode="lin" valueType="num">
                                          <p:cBhvr>
                                            <p:cTn id="91" dur="500" fill="hold"/>
                                            <p:tgtEl>
                                              <p:spTgt spid="44"/>
                                            </p:tgtEl>
                                            <p:attrNameLst>
                                              <p:attrName>style.rotation</p:attrName>
                                            </p:attrNameLst>
                                          </p:cBhvr>
                                          <p:tavLst>
                                            <p:tav tm="0">
                                              <p:val>
                                                <p:fltVal val="720"/>
                                              </p:val>
                                            </p:tav>
                                            <p:tav tm="100000">
                                              <p:val>
                                                <p:fltVal val="0"/>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 calcmode="lin" valueType="num">
                                          <p:cBhvr>
                                            <p:cTn id="93" dur="500" fill="hold"/>
                                            <p:tgtEl>
                                              <p:spTgt spid="44"/>
                                            </p:tgtEl>
                                            <p:attrNameLst>
                                              <p:attrName>ppt_w</p:attrName>
                                            </p:attrNameLst>
                                          </p:cBhvr>
                                          <p:tavLst>
                                            <p:tav tm="0">
                                              <p:val>
                                                <p:fltVal val="0"/>
                                              </p:val>
                                            </p:tav>
                                            <p:tav tm="100000">
                                              <p:val>
                                                <p:strVal val="#ppt_w"/>
                                              </p:val>
                                            </p:tav>
                                          </p:tavLst>
                                        </p:anim>
                                      </p:childTnLst>
                                    </p:cTn>
                                  </p:par>
                                </p:childTnLst>
                              </p:cTn>
                            </p:par>
                            <p:par>
                              <p:cTn id="94" fill="hold">
                                <p:stCondLst>
                                  <p:cond delay="87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bldLvl="0" animBg="1"/>
          <p:bldP spid="43" grpId="0" bldLvl="0" animBg="1"/>
          <p:bldP spid="44" grpId="0" bldLvl="0" animBg="1"/>
          <p:bldP spid="45" grpId="0" bldLvl="0" animBg="1"/>
          <p:bldP spid="46" grpId="0"/>
          <p:bldP spid="47" grpId="0"/>
          <p:bldP spid="48" grpId="0"/>
          <p:bldP spid="4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9E82F254-A0B8-46F0-B45E-FA463C85BC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803" y="1395167"/>
            <a:ext cx="5585382" cy="3723588"/>
          </a:xfrm>
          <a:prstGeom prst="rect">
            <a:avLst/>
          </a:prstGeom>
        </p:spPr>
      </p:pic>
      <p:sp>
        <p:nvSpPr>
          <p:cNvPr id="3" name="矩形 2"/>
          <p:cNvSpPr/>
          <p:nvPr/>
        </p:nvSpPr>
        <p:spPr>
          <a:xfrm>
            <a:off x="180669" y="2207227"/>
            <a:ext cx="6597650" cy="2294890"/>
          </a:xfrm>
          <a:prstGeom prst="rect">
            <a:avLst/>
          </a:prstGeom>
          <a:solidFill>
            <a:srgbClr val="C337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869243" y="2817040"/>
            <a:ext cx="1637665" cy="829945"/>
          </a:xfrm>
          <a:prstGeom prst="rect">
            <a:avLst/>
          </a:prstGeom>
          <a:noFill/>
        </p:spPr>
        <p:txBody>
          <a:bodyPr wrap="square" rtlCol="0">
            <a:spAutoFit/>
          </a:bodyPr>
          <a:lstStyle/>
          <a:p>
            <a:pPr algn="l"/>
            <a:r>
              <a:rPr lang="zh-CN" altLang="en-US" sz="4800">
                <a:solidFill>
                  <a:schemeClr val="bg1"/>
                </a:solidFill>
                <a:cs typeface="+mn-ea"/>
                <a:sym typeface="+mn-lt"/>
              </a:rPr>
              <a:t>目 录</a:t>
            </a:r>
          </a:p>
        </p:txBody>
      </p:sp>
      <p:sp>
        <p:nvSpPr>
          <p:cNvPr id="19" name="文本框 18"/>
          <p:cNvSpPr txBox="1"/>
          <p:nvPr/>
        </p:nvSpPr>
        <p:spPr>
          <a:xfrm>
            <a:off x="3099998" y="2817040"/>
            <a:ext cx="3074035" cy="706755"/>
          </a:xfrm>
          <a:prstGeom prst="rect">
            <a:avLst/>
          </a:prstGeom>
          <a:noFill/>
        </p:spPr>
        <p:txBody>
          <a:bodyPr wrap="square" rtlCol="0">
            <a:spAutoFit/>
          </a:bodyPr>
          <a:lstStyle/>
          <a:p>
            <a:pPr algn="r"/>
            <a:r>
              <a:rPr lang="en-US" altLang="zh-CN" sz="4000" dirty="0">
                <a:solidFill>
                  <a:schemeClr val="bg1"/>
                </a:solidFill>
                <a:cs typeface="+mn-ea"/>
                <a:sym typeface="+mn-lt"/>
              </a:rPr>
              <a:t>CONTENTS</a:t>
            </a:r>
          </a:p>
        </p:txBody>
      </p:sp>
      <p:cxnSp>
        <p:nvCxnSpPr>
          <p:cNvPr id="4" name="直接连接符 3"/>
          <p:cNvCxnSpPr/>
          <p:nvPr/>
        </p:nvCxnSpPr>
        <p:spPr>
          <a:xfrm flipH="1">
            <a:off x="2506908" y="2712265"/>
            <a:ext cx="635635" cy="9156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125865" y="2056014"/>
            <a:ext cx="834390" cy="645160"/>
          </a:xfrm>
          <a:prstGeom prst="rect">
            <a:avLst/>
          </a:prstGeom>
          <a:noFill/>
        </p:spPr>
        <p:txBody>
          <a:bodyPr wrap="square" rtlCol="0">
            <a:spAutoFit/>
          </a:bodyPr>
          <a:lstStyle/>
          <a:p>
            <a:pPr algn="r"/>
            <a:r>
              <a:rPr lang="en-US" altLang="zh-CN" sz="3600" dirty="0">
                <a:solidFill>
                  <a:srgbClr val="C33736"/>
                </a:solidFill>
                <a:cs typeface="+mn-ea"/>
                <a:sym typeface="+mn-lt"/>
              </a:rPr>
              <a:t>01</a:t>
            </a:r>
          </a:p>
        </p:txBody>
      </p:sp>
      <p:sp>
        <p:nvSpPr>
          <p:cNvPr id="10" name="文本框 9"/>
          <p:cNvSpPr txBox="1"/>
          <p:nvPr>
            <p:custDataLst>
              <p:tags r:id="rId1"/>
            </p:custDataLst>
          </p:nvPr>
        </p:nvSpPr>
        <p:spPr>
          <a:xfrm>
            <a:off x="8071380" y="2123350"/>
            <a:ext cx="2490470" cy="461665"/>
          </a:xfrm>
          <a:prstGeom prst="rect">
            <a:avLst/>
          </a:prstGeom>
          <a:noFill/>
        </p:spPr>
        <p:txBody>
          <a:bodyPr wrap="square" rtlCol="0">
            <a:spAutoFit/>
          </a:bodyPr>
          <a:lstStyle/>
          <a:p>
            <a:pPr algn="l" fontAlgn="auto">
              <a:lnSpc>
                <a:spcPct val="100000"/>
              </a:lnSpc>
            </a:pPr>
            <a:r>
              <a:rPr lang="zh-CN" altLang="en-US" sz="2400" b="1" dirty="0">
                <a:solidFill>
                  <a:srgbClr val="C33736"/>
                </a:solidFill>
                <a:cs typeface="+mn-ea"/>
                <a:sym typeface="+mn-lt"/>
              </a:rPr>
              <a:t>材料是什么？</a:t>
            </a:r>
          </a:p>
        </p:txBody>
      </p:sp>
      <p:sp>
        <p:nvSpPr>
          <p:cNvPr id="6" name="文本框 5"/>
          <p:cNvSpPr txBox="1"/>
          <p:nvPr/>
        </p:nvSpPr>
        <p:spPr>
          <a:xfrm>
            <a:off x="7125865" y="3106251"/>
            <a:ext cx="834390" cy="645160"/>
          </a:xfrm>
          <a:prstGeom prst="rect">
            <a:avLst/>
          </a:prstGeom>
          <a:noFill/>
        </p:spPr>
        <p:txBody>
          <a:bodyPr wrap="square" rtlCol="0">
            <a:spAutoFit/>
          </a:bodyPr>
          <a:lstStyle/>
          <a:p>
            <a:pPr algn="r"/>
            <a:r>
              <a:rPr lang="en-US" altLang="zh-CN" sz="3600" dirty="0">
                <a:solidFill>
                  <a:srgbClr val="C33736"/>
                </a:solidFill>
                <a:cs typeface="+mn-ea"/>
                <a:sym typeface="+mn-lt"/>
              </a:rPr>
              <a:t>02</a:t>
            </a:r>
          </a:p>
        </p:txBody>
      </p:sp>
      <p:sp>
        <p:nvSpPr>
          <p:cNvPr id="8" name="文本框 7"/>
          <p:cNvSpPr txBox="1"/>
          <p:nvPr/>
        </p:nvSpPr>
        <p:spPr>
          <a:xfrm>
            <a:off x="8071380" y="3156493"/>
            <a:ext cx="2490470" cy="461665"/>
          </a:xfrm>
          <a:prstGeom prst="rect">
            <a:avLst/>
          </a:prstGeom>
          <a:noFill/>
        </p:spPr>
        <p:txBody>
          <a:bodyPr wrap="square" rtlCol="0">
            <a:spAutoFit/>
          </a:bodyPr>
          <a:lstStyle/>
          <a:p>
            <a:pPr algn="l" fontAlgn="auto">
              <a:lnSpc>
                <a:spcPct val="100000"/>
              </a:lnSpc>
            </a:pPr>
            <a:r>
              <a:rPr lang="zh-CN" altLang="en-US" sz="2400" b="1" dirty="0">
                <a:solidFill>
                  <a:srgbClr val="C33736"/>
                </a:solidFill>
                <a:cs typeface="+mn-ea"/>
                <a:sym typeface="+mn-lt"/>
              </a:rPr>
              <a:t>如何写材料？</a:t>
            </a:r>
          </a:p>
        </p:txBody>
      </p:sp>
      <p:sp>
        <p:nvSpPr>
          <p:cNvPr id="11" name="文本框 10"/>
          <p:cNvSpPr txBox="1"/>
          <p:nvPr/>
        </p:nvSpPr>
        <p:spPr>
          <a:xfrm>
            <a:off x="7125865" y="4092856"/>
            <a:ext cx="834390" cy="645160"/>
          </a:xfrm>
          <a:prstGeom prst="rect">
            <a:avLst/>
          </a:prstGeom>
          <a:noFill/>
        </p:spPr>
        <p:txBody>
          <a:bodyPr wrap="square" rtlCol="0">
            <a:spAutoFit/>
          </a:bodyPr>
          <a:lstStyle/>
          <a:p>
            <a:pPr algn="r"/>
            <a:r>
              <a:rPr lang="en-US" altLang="zh-CN" sz="3600" dirty="0">
                <a:solidFill>
                  <a:srgbClr val="C33736"/>
                </a:solidFill>
                <a:cs typeface="+mn-ea"/>
                <a:sym typeface="+mn-lt"/>
              </a:rPr>
              <a:t>03</a:t>
            </a:r>
          </a:p>
        </p:txBody>
      </p:sp>
      <p:sp>
        <p:nvSpPr>
          <p:cNvPr id="12" name="文本框 11"/>
          <p:cNvSpPr txBox="1"/>
          <p:nvPr/>
        </p:nvSpPr>
        <p:spPr>
          <a:xfrm>
            <a:off x="8071380" y="4168736"/>
            <a:ext cx="2490470" cy="461665"/>
          </a:xfrm>
          <a:prstGeom prst="rect">
            <a:avLst/>
          </a:prstGeom>
          <a:noFill/>
        </p:spPr>
        <p:txBody>
          <a:bodyPr wrap="square" rtlCol="0">
            <a:spAutoFit/>
          </a:bodyPr>
          <a:lstStyle/>
          <a:p>
            <a:pPr algn="l" fontAlgn="auto">
              <a:lnSpc>
                <a:spcPct val="100000"/>
              </a:lnSpc>
            </a:pPr>
            <a:r>
              <a:rPr lang="zh-CN" altLang="en-US" sz="2400" b="1" dirty="0">
                <a:solidFill>
                  <a:srgbClr val="C33736"/>
                </a:solidFill>
                <a:cs typeface="+mn-ea"/>
                <a:sym typeface="+mn-lt"/>
              </a:rPr>
              <a:t>如何写好材料？</a:t>
            </a:r>
          </a:p>
        </p:txBody>
      </p:sp>
      <p:sp>
        <p:nvSpPr>
          <p:cNvPr id="20" name="文本框 19">
            <a:extLst>
              <a:ext uri="{FF2B5EF4-FFF2-40B4-BE49-F238E27FC236}">
                <a16:creationId xmlns:a16="http://schemas.microsoft.com/office/drawing/2014/main" id="{DF4AB010-7A29-4E5C-8BA1-115D719E2802}"/>
              </a:ext>
            </a:extLst>
          </p:cNvPr>
          <p:cNvSpPr txBox="1"/>
          <p:nvPr>
            <p:custDataLst>
              <p:tags r:id="rId2"/>
            </p:custDataLst>
          </p:nvPr>
        </p:nvSpPr>
        <p:spPr>
          <a:xfrm>
            <a:off x="2016808" y="4078770"/>
            <a:ext cx="4021293" cy="33855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solidFill>
                  <a:schemeClr val="bg1"/>
                </a:solidFill>
                <a:cs typeface="+mn-ea"/>
                <a:sym typeface="+mn-lt"/>
              </a:rPr>
              <a:t>——</a:t>
            </a:r>
            <a:r>
              <a:rPr lang="zh-CN" altLang="en-US" sz="1600" b="1" dirty="0">
                <a:solidFill>
                  <a:schemeClr val="bg1"/>
                </a:solidFill>
                <a:cs typeface="+mn-ea"/>
                <a:sym typeface="+mn-lt"/>
              </a:rPr>
              <a:t>文字工作体会</a:t>
            </a:r>
            <a:r>
              <a:rPr lang="en-US" altLang="zh-CN" sz="1600" b="1" dirty="0">
                <a:solidFill>
                  <a:schemeClr val="bg1"/>
                </a:solidFill>
                <a:cs typeface="+mn-ea"/>
                <a:sym typeface="+mn-lt"/>
              </a:rPr>
              <a:t>(</a:t>
            </a:r>
            <a:r>
              <a:rPr lang="zh-CN" altLang="en-US" sz="1600" b="1" dirty="0">
                <a:solidFill>
                  <a:schemeClr val="bg1"/>
                </a:solidFill>
                <a:cs typeface="+mn-ea"/>
                <a:sym typeface="+mn-lt"/>
              </a:rPr>
              <a:t>交流</a:t>
            </a:r>
            <a:r>
              <a:rPr lang="en-US" altLang="zh-CN" sz="1600" b="1" dirty="0">
                <a:solidFill>
                  <a:schemeClr val="bg1"/>
                </a:solidFill>
                <a:cs typeface="+mn-ea"/>
                <a:sym typeface="+mn-lt"/>
              </a:rPr>
              <a:t>)——</a:t>
            </a:r>
            <a:endParaRPr lang="zh-CN" altLang="en-US" sz="1600" b="1" dirty="0">
              <a:solidFill>
                <a:schemeClr val="bg1"/>
              </a:solidFill>
              <a:cs typeface="+mn-ea"/>
              <a:sym typeface="+mn-lt"/>
            </a:endParaRPr>
          </a:p>
        </p:txBody>
      </p:sp>
      <p:sp>
        <p:nvSpPr>
          <p:cNvPr id="21" name="文本框 20">
            <a:extLst>
              <a:ext uri="{FF2B5EF4-FFF2-40B4-BE49-F238E27FC236}">
                <a16:creationId xmlns:a16="http://schemas.microsoft.com/office/drawing/2014/main" id="{D379B9F4-9816-47EB-B051-18955A26BFD6}"/>
              </a:ext>
            </a:extLst>
          </p:cNvPr>
          <p:cNvSpPr txBox="1"/>
          <p:nvPr/>
        </p:nvSpPr>
        <p:spPr>
          <a:xfrm>
            <a:off x="4736565" y="6059971"/>
            <a:ext cx="4021293" cy="33855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solidFill>
                  <a:schemeClr val="bg1">
                    <a:lumMod val="50000"/>
                  </a:schemeClr>
                </a:solidFill>
                <a:cs typeface="+mn-ea"/>
                <a:sym typeface="+mn-lt"/>
              </a:rPr>
              <a:t>——</a:t>
            </a:r>
            <a:r>
              <a:rPr lang="zh-CN" altLang="en-US" sz="1600" b="1" dirty="0">
                <a:solidFill>
                  <a:schemeClr val="bg1">
                    <a:lumMod val="50000"/>
                  </a:schemeClr>
                </a:solidFill>
                <a:cs typeface="+mn-ea"/>
                <a:sym typeface="+mn-lt"/>
              </a:rPr>
              <a:t>文字工作体会</a:t>
            </a:r>
            <a:r>
              <a:rPr lang="en-US" altLang="zh-CN" sz="1600" b="1" dirty="0">
                <a:solidFill>
                  <a:schemeClr val="bg1">
                    <a:lumMod val="50000"/>
                  </a:schemeClr>
                </a:solidFill>
                <a:cs typeface="+mn-ea"/>
                <a:sym typeface="+mn-lt"/>
              </a:rPr>
              <a:t>(</a:t>
            </a:r>
            <a:r>
              <a:rPr lang="zh-CN" altLang="en-US" sz="1600" b="1" dirty="0">
                <a:solidFill>
                  <a:schemeClr val="bg1">
                    <a:lumMod val="50000"/>
                  </a:schemeClr>
                </a:solidFill>
                <a:cs typeface="+mn-ea"/>
                <a:sym typeface="+mn-lt"/>
              </a:rPr>
              <a:t>交流</a:t>
            </a:r>
            <a:r>
              <a:rPr lang="en-US" altLang="zh-CN" sz="1600" b="1" dirty="0">
                <a:solidFill>
                  <a:schemeClr val="bg1">
                    <a:lumMod val="50000"/>
                  </a:schemeClr>
                </a:solidFill>
                <a:cs typeface="+mn-ea"/>
                <a:sym typeface="+mn-lt"/>
              </a:rPr>
              <a:t>)——</a:t>
            </a:r>
            <a:endParaRPr lang="zh-CN" altLang="en-US" sz="1600" b="1" dirty="0">
              <a:solidFill>
                <a:schemeClr val="bg1">
                  <a:lumMod val="50000"/>
                </a:schemeClr>
              </a:solidFill>
              <a:cs typeface="+mn-ea"/>
              <a:sym typeface="+mn-lt"/>
            </a:endParaRPr>
          </a:p>
        </p:txBody>
      </p:sp>
      <p:sp>
        <p:nvSpPr>
          <p:cNvPr id="2" name="文本框 1"/>
          <p:cNvSpPr txBox="1"/>
          <p:nvPr/>
        </p:nvSpPr>
        <p:spPr>
          <a:xfrm>
            <a:off x="2183907" y="399495"/>
            <a:ext cx="1704512" cy="400110"/>
          </a:xfrm>
          <a:prstGeom prst="rect">
            <a:avLst/>
          </a:prstGeom>
          <a:noFill/>
        </p:spPr>
        <p:txBody>
          <a:bodyPr wrap="square" rtlCol="0">
            <a:spAutoFit/>
          </a:bodyPr>
          <a:lstStyle/>
          <a:p>
            <a:r>
              <a:rPr lang="en-US" altLang="zh-CN" sz="1000" smtClean="0">
                <a:solidFill>
                  <a:srgbClr val="F2F2F2"/>
                </a:solidFill>
              </a:rPr>
              <a:t>https://www.PPT818.com/</a:t>
            </a:r>
            <a:endParaRPr lang="zh-CN" altLang="en-US" sz="1000" dirty="0">
              <a:solidFill>
                <a:srgbClr val="F2F2F2"/>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3500"/>
                            </p:stCondLst>
                            <p:childTnLst>
                              <p:par>
                                <p:cTn id="33" presetID="0"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to="" calcmode="lin" valueType="num">
                                      <p:cBhvr>
                                        <p:cTn id="35" dur="700" fill="hold">
                                          <p:stCondLst>
                                            <p:cond delay="0"/>
                                          </p:stCondLst>
                                        </p:cTn>
                                        <p:tgtEl>
                                          <p:spTgt spid="10"/>
                                        </p:tgtEl>
                                        <p:attrNameLst>
                                          <p:attrName>ppt_y</p:attrName>
                                        </p:attrNameLst>
                                      </p:cBhvr>
                                      <p:tavLst>
                                        <p:tav tm="0" fmla="#ppt_y-#ppt_h/2*((1.5-1.5*$)^3-(1.5-1.5*$)^2)*8/9">
                                          <p:val>
                                            <p:strVal val="0"/>
                                          </p:val>
                                        </p:tav>
                                        <p:tav tm="100000">
                                          <p:val>
                                            <p:strVal val="1"/>
                                          </p:val>
                                        </p:tav>
                                      </p:tavLst>
                                    </p:anim>
                                    <p:anim to="" calcmode="lin" valueType="num">
                                      <p:cBhvr>
                                        <p:cTn id="36" dur="700" fill="hold">
                                          <p:stCondLst>
                                            <p:cond delay="0"/>
                                          </p:stCondLst>
                                        </p:cTn>
                                        <p:tgtEl>
                                          <p:spTgt spid="10"/>
                                        </p:tgtEl>
                                        <p:attrNameLst>
                                          <p:attrName>ppt_h</p:attrName>
                                        </p:attrNameLst>
                                      </p:cBhvr>
                                      <p:tavLst>
                                        <p:tav tm="0" fmla="#ppt_h-#ppt_h*((1.5-1.5*$)^3-(1.5-1.5*$)^2)">
                                          <p:val>
                                            <p:strVal val="0"/>
                                          </p:val>
                                        </p:tav>
                                        <p:tav tm="100000">
                                          <p:val>
                                            <p:strVal val="1"/>
                                          </p:val>
                                        </p:tav>
                                      </p:tavLst>
                                    </p:anim>
                                    <p:animEffect filter="fade">
                                      <p:cBhvr>
                                        <p:cTn id="37" dur="700">
                                          <p:stCondLst>
                                            <p:cond delay="0"/>
                                          </p:stCondLst>
                                        </p:cTn>
                                        <p:tgtEl>
                                          <p:spTgt spid="10"/>
                                        </p:tgtEl>
                                      </p:cBhvr>
                                    </p:animEffect>
                                  </p:childTnLst>
                                </p:cTn>
                              </p:par>
                            </p:childTnLst>
                          </p:cTn>
                        </p:par>
                        <p:par>
                          <p:cTn id="38" fill="hold">
                            <p:stCondLst>
                              <p:cond delay="4550"/>
                            </p:stCondLst>
                            <p:childTnLst>
                              <p:par>
                                <p:cTn id="39" presetID="53" presetClass="entr" presetSubtype="16"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5050"/>
                            </p:stCondLst>
                            <p:childTnLst>
                              <p:par>
                                <p:cTn id="45" presetID="0" presetClass="entr" presetSubtype="0" fill="hold" grpId="0" nodeType="after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to="" calcmode="lin" valueType="num">
                                      <p:cBhvr>
                                        <p:cTn id="47" dur="700" fill="hold">
                                          <p:stCondLst>
                                            <p:cond delay="0"/>
                                          </p:stCondLst>
                                        </p:cTn>
                                        <p:tgtEl>
                                          <p:spTgt spid="8"/>
                                        </p:tgtEl>
                                        <p:attrNameLst>
                                          <p:attrName>ppt_y</p:attrName>
                                        </p:attrNameLst>
                                      </p:cBhvr>
                                      <p:tavLst>
                                        <p:tav tm="0" fmla="#ppt_y-#ppt_h/2*((1.5-1.5*$)^3-(1.5-1.5*$)^2)*8/9">
                                          <p:val>
                                            <p:strVal val="0"/>
                                          </p:val>
                                        </p:tav>
                                        <p:tav tm="100000">
                                          <p:val>
                                            <p:strVal val="1"/>
                                          </p:val>
                                        </p:tav>
                                      </p:tavLst>
                                    </p:anim>
                                    <p:anim to="" calcmode="lin" valueType="num">
                                      <p:cBhvr>
                                        <p:cTn id="48" dur="700" fill="hold">
                                          <p:stCondLst>
                                            <p:cond delay="0"/>
                                          </p:stCondLst>
                                        </p:cTn>
                                        <p:tgtEl>
                                          <p:spTgt spid="8"/>
                                        </p:tgtEl>
                                        <p:attrNameLst>
                                          <p:attrName>ppt_h</p:attrName>
                                        </p:attrNameLst>
                                      </p:cBhvr>
                                      <p:tavLst>
                                        <p:tav tm="0" fmla="#ppt_h-#ppt_h*((1.5-1.5*$)^3-(1.5-1.5*$)^2)">
                                          <p:val>
                                            <p:strVal val="0"/>
                                          </p:val>
                                        </p:tav>
                                        <p:tav tm="100000">
                                          <p:val>
                                            <p:strVal val="1"/>
                                          </p:val>
                                        </p:tav>
                                      </p:tavLst>
                                    </p:anim>
                                    <p:animEffect filter="fade">
                                      <p:cBhvr>
                                        <p:cTn id="49" dur="700">
                                          <p:stCondLst>
                                            <p:cond delay="0"/>
                                          </p:stCondLst>
                                        </p:cTn>
                                        <p:tgtEl>
                                          <p:spTgt spid="8"/>
                                        </p:tgtEl>
                                      </p:cBhvr>
                                    </p:animEffect>
                                  </p:childTnLst>
                                </p:cTn>
                              </p:par>
                            </p:childTnLst>
                          </p:cTn>
                        </p:par>
                        <p:par>
                          <p:cTn id="50" fill="hold">
                            <p:stCondLst>
                              <p:cond delay="61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600"/>
                            </p:stCondLst>
                            <p:childTnLst>
                              <p:par>
                                <p:cTn id="57" presetID="0" presetClass="entr" presetSubtype="0" fill="hold" grpId="0" nodeType="afterEffect">
                                  <p:stCondLst>
                                    <p:cond delay="0"/>
                                  </p:stCondLst>
                                  <p:iterate type="lt">
                                    <p:tmPct val="10000"/>
                                  </p:iterate>
                                  <p:childTnLst>
                                    <p:set>
                                      <p:cBhvr>
                                        <p:cTn id="58" dur="1" fill="hold">
                                          <p:stCondLst>
                                            <p:cond delay="0"/>
                                          </p:stCondLst>
                                        </p:cTn>
                                        <p:tgtEl>
                                          <p:spTgt spid="12"/>
                                        </p:tgtEl>
                                        <p:attrNameLst>
                                          <p:attrName>style.visibility</p:attrName>
                                        </p:attrNameLst>
                                      </p:cBhvr>
                                      <p:to>
                                        <p:strVal val="visible"/>
                                      </p:to>
                                    </p:set>
                                    <p:anim to="" calcmode="lin" valueType="num">
                                      <p:cBhvr>
                                        <p:cTn id="59" dur="700" fill="hold">
                                          <p:stCondLst>
                                            <p:cond delay="0"/>
                                          </p:stCondLst>
                                        </p:cTn>
                                        <p:tgtEl>
                                          <p:spTgt spid="12"/>
                                        </p:tgtEl>
                                        <p:attrNameLst>
                                          <p:attrName>ppt_y</p:attrName>
                                        </p:attrNameLst>
                                      </p:cBhvr>
                                      <p:tavLst>
                                        <p:tav tm="0" fmla="#ppt_y-#ppt_h/2*((1.5-1.5*$)^3-(1.5-1.5*$)^2)*8/9">
                                          <p:val>
                                            <p:strVal val="0"/>
                                          </p:val>
                                        </p:tav>
                                        <p:tav tm="100000">
                                          <p:val>
                                            <p:strVal val="1"/>
                                          </p:val>
                                        </p:tav>
                                      </p:tavLst>
                                    </p:anim>
                                    <p:anim to="" calcmode="lin" valueType="num">
                                      <p:cBhvr>
                                        <p:cTn id="60" dur="700" fill="hold">
                                          <p:stCondLst>
                                            <p:cond delay="0"/>
                                          </p:stCondLst>
                                        </p:cTn>
                                        <p:tgtEl>
                                          <p:spTgt spid="12"/>
                                        </p:tgtEl>
                                        <p:attrNameLst>
                                          <p:attrName>ppt_h</p:attrName>
                                        </p:attrNameLst>
                                      </p:cBhvr>
                                      <p:tavLst>
                                        <p:tav tm="0" fmla="#ppt_h-#ppt_h*((1.5-1.5*$)^3-(1.5-1.5*$)^2)">
                                          <p:val>
                                            <p:strVal val="0"/>
                                          </p:val>
                                        </p:tav>
                                        <p:tav tm="100000">
                                          <p:val>
                                            <p:strVal val="1"/>
                                          </p:val>
                                        </p:tav>
                                      </p:tavLst>
                                    </p:anim>
                                    <p:animEffect filter="fade">
                                      <p:cBhvr>
                                        <p:cTn id="61" dur="700">
                                          <p:stCondLst>
                                            <p:cond delay="0"/>
                                          </p:stCondLst>
                                        </p:cTn>
                                        <p:tgtEl>
                                          <p:spTgt spid="12"/>
                                        </p:tgtEl>
                                      </p:cBhvr>
                                    </p:animEffect>
                                  </p:childTnLst>
                                </p:cTn>
                              </p:par>
                            </p:childTnLst>
                          </p:cTn>
                        </p:par>
                        <p:par>
                          <p:cTn id="62" fill="hold">
                            <p:stCondLst>
                              <p:cond delay="7720"/>
                            </p:stCondLst>
                            <p:childTnLst>
                              <p:par>
                                <p:cTn id="63" presetID="0" presetClass="entr" presetSubtype="0" fill="hold" grpId="0" nodeType="afterEffect">
                                  <p:stCondLst>
                                    <p:cond delay="0"/>
                                  </p:stCondLst>
                                  <p:iterate type="lt">
                                    <p:tmPct val="10000"/>
                                  </p:iterate>
                                  <p:childTnLst>
                                    <p:set>
                                      <p:cBhvr>
                                        <p:cTn id="64" dur="1" fill="hold">
                                          <p:stCondLst>
                                            <p:cond delay="0"/>
                                          </p:stCondLst>
                                        </p:cTn>
                                        <p:tgtEl>
                                          <p:spTgt spid="20"/>
                                        </p:tgtEl>
                                        <p:attrNameLst>
                                          <p:attrName>style.visibility</p:attrName>
                                        </p:attrNameLst>
                                      </p:cBhvr>
                                      <p:to>
                                        <p:strVal val="visible"/>
                                      </p:to>
                                    </p:set>
                                    <p:anim to="" calcmode="lin" valueType="num">
                                      <p:cBhvr>
                                        <p:cTn id="65" dur="700" fill="hold">
                                          <p:stCondLst>
                                            <p:cond delay="0"/>
                                          </p:stCondLst>
                                        </p:cTn>
                                        <p:tgtEl>
                                          <p:spTgt spid="20"/>
                                        </p:tgtEl>
                                        <p:attrNameLst>
                                          <p:attrName>ppt_x</p:attrName>
                                        </p:attrNameLst>
                                      </p:cBhvr>
                                      <p:tavLst>
                                        <p:tav tm="0" fmla="#ppt_x+(-#ppt_w/2*cos(ppt_r/180*pi))*((1.5-1.5*$)^2-(1.5-1.5*$)^3)">
                                          <p:val>
                                            <p:strVal val="0"/>
                                          </p:val>
                                        </p:tav>
                                        <p:tav tm="100000">
                                          <p:val>
                                            <p:strVal val="1"/>
                                          </p:val>
                                        </p:tav>
                                      </p:tavLst>
                                    </p:anim>
                                    <p:anim to="" calcmode="lin" valueType="num">
                                      <p:cBhvr>
                                        <p:cTn id="66" dur="700" fill="hold">
                                          <p:stCondLst>
                                            <p:cond delay="0"/>
                                          </p:stCondLst>
                                        </p:cTn>
                                        <p:tgtEl>
                                          <p:spTgt spid="20"/>
                                        </p:tgtEl>
                                        <p:attrNameLst>
                                          <p:attrName>ppt_y</p:attrName>
                                        </p:attrNameLst>
                                      </p:cBhvr>
                                      <p:tavLst>
                                        <p:tav tm="0" fmla="#ppt_y+(-#ppt_h/2*cos(ppt_r/180*pi))*((1.5-1.5*$)^2-(1.5-1.5*$)^3)">
                                          <p:val>
                                            <p:strVal val="0"/>
                                          </p:val>
                                        </p:tav>
                                        <p:tav tm="100000">
                                          <p:val>
                                            <p:strVal val="1"/>
                                          </p:val>
                                        </p:tav>
                                      </p:tavLst>
                                    </p:anim>
                                    <p:anim to="" calcmode="lin" valueType="num">
                                      <p:cBhvr>
                                        <p:cTn id="67" dur="700" fill="hold">
                                          <p:stCondLst>
                                            <p:cond delay="0"/>
                                          </p:stCondLst>
                                        </p:cTn>
                                        <p:tgtEl>
                                          <p:spTgt spid="20"/>
                                        </p:tgtEl>
                                        <p:attrNameLst>
                                          <p:attrName>ppt_h</p:attrName>
                                        </p:attrNameLst>
                                      </p:cBhvr>
                                      <p:tavLst>
                                        <p:tav tm="0" fmla="#ppt_h-(-#ppt_h)*((1.5-1.5*$)^2-(1.5-1.5*$)^3)">
                                          <p:val>
                                            <p:strVal val="0"/>
                                          </p:val>
                                        </p:tav>
                                        <p:tav tm="100000">
                                          <p:val>
                                            <p:strVal val="1"/>
                                          </p:val>
                                        </p:tav>
                                      </p:tavLst>
                                    </p:anim>
                                    <p:anim to="" calcmode="lin" valueType="num">
                                      <p:cBhvr>
                                        <p:cTn id="68" dur="700" fill="hold">
                                          <p:stCondLst>
                                            <p:cond delay="0"/>
                                          </p:stCondLst>
                                        </p:cTn>
                                        <p:tgtEl>
                                          <p:spTgt spid="20"/>
                                        </p:tgtEl>
                                        <p:attrNameLst>
                                          <p:attrName>ppt_w</p:attrName>
                                        </p:attrNameLst>
                                      </p:cBhvr>
                                      <p:tavLst>
                                        <p:tav tm="0" fmla="#ppt_w-(-#ppt_w)*((1.5-1.5*$)^2-(1.5-1.5*$)^3)">
                                          <p:val>
                                            <p:strVal val="0"/>
                                          </p:val>
                                        </p:tav>
                                        <p:tav tm="100000">
                                          <p:val>
                                            <p:strVal val="1"/>
                                          </p:val>
                                        </p:tav>
                                      </p:tavLst>
                                    </p:anim>
                                  </p:childTnLst>
                                </p:cTn>
                              </p:par>
                            </p:childTnLst>
                          </p:cTn>
                        </p:par>
                        <p:par>
                          <p:cTn id="69" fill="hold">
                            <p:stCondLst>
                              <p:cond delay="9330"/>
                            </p:stCondLst>
                            <p:childTnLst>
                              <p:par>
                                <p:cTn id="70" presetID="0" presetClass="entr" presetSubtype="0" fill="hold" grpId="0" nodeType="afterEffect">
                                  <p:stCondLst>
                                    <p:cond delay="0"/>
                                  </p:stCondLst>
                                  <p:iterate type="lt">
                                    <p:tmPct val="10000"/>
                                  </p:iterate>
                                  <p:childTnLst>
                                    <p:set>
                                      <p:cBhvr>
                                        <p:cTn id="71" dur="1" fill="hold">
                                          <p:stCondLst>
                                            <p:cond delay="0"/>
                                          </p:stCondLst>
                                        </p:cTn>
                                        <p:tgtEl>
                                          <p:spTgt spid="21"/>
                                        </p:tgtEl>
                                        <p:attrNameLst>
                                          <p:attrName>style.visibility</p:attrName>
                                        </p:attrNameLst>
                                      </p:cBhvr>
                                      <p:to>
                                        <p:strVal val="visible"/>
                                      </p:to>
                                    </p:set>
                                    <p:anim to="" calcmode="lin" valueType="num">
                                      <p:cBhvr>
                                        <p:cTn id="72" dur="700" fill="hold">
                                          <p:stCondLst>
                                            <p:cond delay="0"/>
                                          </p:stCondLst>
                                        </p:cTn>
                                        <p:tgtEl>
                                          <p:spTgt spid="21"/>
                                        </p:tgtEl>
                                        <p:attrNameLst>
                                          <p:attrName>ppt_x</p:attrName>
                                        </p:attrNameLst>
                                      </p:cBhvr>
                                      <p:tavLst>
                                        <p:tav tm="0" fmla="#ppt_x+(-#ppt_w/2*cos(ppt_r/180*pi))*((1.5-1.5*$)^2-(1.5-1.5*$)^3)">
                                          <p:val>
                                            <p:strVal val="0"/>
                                          </p:val>
                                        </p:tav>
                                        <p:tav tm="100000">
                                          <p:val>
                                            <p:strVal val="1"/>
                                          </p:val>
                                        </p:tav>
                                      </p:tavLst>
                                    </p:anim>
                                    <p:anim to="" calcmode="lin" valueType="num">
                                      <p:cBhvr>
                                        <p:cTn id="73" dur="700" fill="hold">
                                          <p:stCondLst>
                                            <p:cond delay="0"/>
                                          </p:stCondLst>
                                        </p:cTn>
                                        <p:tgtEl>
                                          <p:spTgt spid="21"/>
                                        </p:tgtEl>
                                        <p:attrNameLst>
                                          <p:attrName>ppt_y</p:attrName>
                                        </p:attrNameLst>
                                      </p:cBhvr>
                                      <p:tavLst>
                                        <p:tav tm="0" fmla="#ppt_y+(-#ppt_h/2*cos(ppt_r/180*pi))*((1.5-1.5*$)^2-(1.5-1.5*$)^3)">
                                          <p:val>
                                            <p:strVal val="0"/>
                                          </p:val>
                                        </p:tav>
                                        <p:tav tm="100000">
                                          <p:val>
                                            <p:strVal val="1"/>
                                          </p:val>
                                        </p:tav>
                                      </p:tavLst>
                                    </p:anim>
                                    <p:anim to="" calcmode="lin" valueType="num">
                                      <p:cBhvr>
                                        <p:cTn id="74" dur="700" fill="hold">
                                          <p:stCondLst>
                                            <p:cond delay="0"/>
                                          </p:stCondLst>
                                        </p:cTn>
                                        <p:tgtEl>
                                          <p:spTgt spid="21"/>
                                        </p:tgtEl>
                                        <p:attrNameLst>
                                          <p:attrName>ppt_h</p:attrName>
                                        </p:attrNameLst>
                                      </p:cBhvr>
                                      <p:tavLst>
                                        <p:tav tm="0" fmla="#ppt_h-(-#ppt_h)*((1.5-1.5*$)^2-(1.5-1.5*$)^3)">
                                          <p:val>
                                            <p:strVal val="0"/>
                                          </p:val>
                                        </p:tav>
                                        <p:tav tm="100000">
                                          <p:val>
                                            <p:strVal val="1"/>
                                          </p:val>
                                        </p:tav>
                                      </p:tavLst>
                                    </p:anim>
                                    <p:anim to="" calcmode="lin" valueType="num">
                                      <p:cBhvr>
                                        <p:cTn id="75" dur="700" fill="hold">
                                          <p:stCondLst>
                                            <p:cond delay="0"/>
                                          </p:stCondLst>
                                        </p:cTn>
                                        <p:tgtEl>
                                          <p:spTgt spid="21"/>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 grpId="0"/>
      <p:bldP spid="19" grpId="0"/>
      <p:bldP spid="5" grpId="0"/>
      <p:bldP spid="10" grpId="0"/>
      <p:bldP spid="6" grpId="0"/>
      <p:bldP spid="8" grpId="0"/>
      <p:bldP spid="11" grpId="0"/>
      <p:bldP spid="12"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就是要不说“四句话”</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就是要不说“四句话”</a:t>
              </a:r>
            </a:p>
          </p:txBody>
        </p:sp>
      </p:grpSp>
      <p:sp>
        <p:nvSpPr>
          <p:cNvPr id="41" name="Content Placeholder 2">
            <a:extLst>
              <a:ext uri="{FF2B5EF4-FFF2-40B4-BE49-F238E27FC236}">
                <a16:creationId xmlns:a16="http://schemas.microsoft.com/office/drawing/2014/main" id="{58A1BEE4-C8D9-48FB-9D55-A0833C8A730D}"/>
              </a:ext>
            </a:extLst>
          </p:cNvPr>
          <p:cNvSpPr txBox="1"/>
          <p:nvPr/>
        </p:nvSpPr>
        <p:spPr>
          <a:xfrm>
            <a:off x="3380763" y="2102633"/>
            <a:ext cx="7792620" cy="103720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r>
              <a:rPr lang="zh-CN" altLang="en-US" sz="1200" dirty="0">
                <a:cs typeface="+mn-ea"/>
                <a:sym typeface="+mn-lt"/>
              </a:rPr>
              <a:t>不能空洞无物，不能说正确的废话。毛主席把空话连篇当作党八股八大罪状</a:t>
            </a:r>
            <a:r>
              <a:rPr lang="zh-CN" altLang="en-US" sz="1200">
                <a:cs typeface="+mn-ea"/>
                <a:sym typeface="+mn-lt"/>
              </a:rPr>
              <a:t>中</a:t>
            </a:r>
            <a:r>
              <a:rPr lang="zh-CN" altLang="en-US" sz="1200" smtClean="0">
                <a:cs typeface="+mn-ea"/>
                <a:sym typeface="+mn-lt"/>
              </a:rPr>
              <a:t>的第一条</a:t>
            </a:r>
            <a:r>
              <a:rPr lang="zh-CN" altLang="en-US" sz="1200" dirty="0">
                <a:cs typeface="+mn-ea"/>
                <a:sym typeface="+mn-lt"/>
              </a:rPr>
              <a:t>，老人家说：“我们有些同志欢喜写长文章，但是没有什么内容，真是“懒婆娘的裹脚，又长又臭”。有些同志写材料有强迫症，段落之间，部分之间，如果不长得一般长就不舒服，如果不是三三制就难受，非得整得一般长、一般粗细。可是要整成一般长、一般粗细，必然有废话、套话、空话，本来的观点反而不突出、不明显了。</a:t>
            </a:r>
            <a:endParaRPr lang="en-US" altLang="zh-CN" sz="1200" dirty="0">
              <a:cs typeface="+mn-ea"/>
              <a:sym typeface="+mn-lt"/>
            </a:endParaRPr>
          </a:p>
          <a:p>
            <a:pPr algn="l" defTabSz="914400"/>
            <a:r>
              <a:rPr lang="zh-CN" altLang="en-US" sz="1200" b="1" dirty="0">
                <a:cs typeface="+mn-ea"/>
                <a:sym typeface="+mn-lt"/>
              </a:rPr>
              <a:t>牢记八个字：</a:t>
            </a:r>
            <a:r>
              <a:rPr lang="zh-CN" altLang="en-US" sz="1200" b="1" dirty="0">
                <a:solidFill>
                  <a:srgbClr val="C00000"/>
                </a:solidFill>
                <a:cs typeface="+mn-ea"/>
                <a:sym typeface="+mn-lt"/>
              </a:rPr>
              <a:t>有话则长，无话则短。</a:t>
            </a:r>
            <a:endParaRPr lang="en-US" altLang="zh-CN" sz="1200" b="1" dirty="0">
              <a:solidFill>
                <a:srgbClr val="C00000"/>
              </a:solidFill>
              <a:cs typeface="+mn-ea"/>
              <a:sym typeface="+mn-lt"/>
            </a:endParaRPr>
          </a:p>
        </p:txBody>
      </p:sp>
      <p:sp>
        <p:nvSpPr>
          <p:cNvPr id="42" name="Content Placeholder 2">
            <a:extLst>
              <a:ext uri="{FF2B5EF4-FFF2-40B4-BE49-F238E27FC236}">
                <a16:creationId xmlns:a16="http://schemas.microsoft.com/office/drawing/2014/main" id="{3C2ADCBE-F6AD-441C-93DD-1177B5E50A25}"/>
              </a:ext>
            </a:extLst>
          </p:cNvPr>
          <p:cNvSpPr txBox="1"/>
          <p:nvPr/>
        </p:nvSpPr>
        <p:spPr>
          <a:xfrm>
            <a:off x="3372373" y="4121584"/>
            <a:ext cx="5066952" cy="181895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r>
              <a:rPr lang="zh-CN" altLang="en-US" sz="1200" dirty="0">
                <a:solidFill>
                  <a:srgbClr val="C00000"/>
                </a:solidFill>
                <a:cs typeface="+mn-ea"/>
                <a:sym typeface="+mn-lt"/>
              </a:rPr>
              <a:t>俗话说：</a:t>
            </a:r>
            <a:r>
              <a:rPr lang="zh-CN" altLang="en-US" sz="1200" dirty="0">
                <a:cs typeface="+mn-ea"/>
                <a:sym typeface="+mn-lt"/>
              </a:rPr>
              <a:t>宁吃过头饭，不说过头话。就是不能言过其实，不能用过激的语言来描述，不能用极端的修饰词来形容。特别要注意尽量不要用类似“最”之类的词，不要把话说绝了。过犹不及，我们越想去表达某个意思，越容易词不达意、适得其反。</a:t>
            </a:r>
            <a:r>
              <a:rPr lang="zh-CN" altLang="en-US" sz="1200" dirty="0">
                <a:solidFill>
                  <a:srgbClr val="C00000"/>
                </a:solidFill>
                <a:cs typeface="+mn-ea"/>
                <a:sym typeface="+mn-lt"/>
              </a:rPr>
              <a:t>客观，理性，冷静。</a:t>
            </a:r>
            <a:endParaRPr lang="en-US" altLang="zh-CN" sz="1200" dirty="0">
              <a:solidFill>
                <a:srgbClr val="C00000"/>
              </a:solidFill>
              <a:cs typeface="+mn-ea"/>
              <a:sym typeface="+mn-lt"/>
            </a:endParaRPr>
          </a:p>
          <a:p>
            <a:pPr algn="l" defTabSz="914400"/>
            <a:r>
              <a:rPr lang="zh-CN" altLang="en-US" sz="1200" dirty="0">
                <a:solidFill>
                  <a:srgbClr val="C00000"/>
                </a:solidFill>
                <a:cs typeface="+mn-ea"/>
                <a:sym typeface="+mn-lt"/>
              </a:rPr>
              <a:t>举例：</a:t>
            </a:r>
            <a:r>
              <a:rPr lang="zh-CN" altLang="en-US" sz="1200" dirty="0">
                <a:cs typeface="+mn-ea"/>
                <a:sym typeface="+mn-lt"/>
              </a:rPr>
              <a:t>以最大的力度取得了最好的效果。</a:t>
            </a:r>
            <a:endParaRPr lang="en-US" altLang="zh-CN" sz="1200" dirty="0">
              <a:cs typeface="+mn-ea"/>
              <a:sym typeface="+mn-lt"/>
            </a:endParaRPr>
          </a:p>
          <a:p>
            <a:pPr algn="l" defTabSz="914400"/>
            <a:r>
              <a:rPr lang="zh-CN" altLang="en-US" sz="1200" dirty="0">
                <a:solidFill>
                  <a:srgbClr val="C00000"/>
                </a:solidFill>
                <a:cs typeface="+mn-ea"/>
                <a:sym typeface="+mn-lt"/>
              </a:rPr>
              <a:t>延伸：</a:t>
            </a:r>
            <a:r>
              <a:rPr lang="zh-CN" altLang="en-US" sz="1200" dirty="0">
                <a:cs typeface="+mn-ea"/>
                <a:sym typeface="+mn-lt"/>
              </a:rPr>
              <a:t>不要说一些反人性的话，不要总是用无知挑战良知，用党性戳痛人性。党性高于人性，但源于人性。</a:t>
            </a:r>
            <a:endParaRPr lang="en-US" altLang="zh-CN" sz="1200" dirty="0">
              <a:cs typeface="+mn-ea"/>
              <a:sym typeface="+mn-lt"/>
            </a:endParaRPr>
          </a:p>
          <a:p>
            <a:pPr algn="l" defTabSz="914400"/>
            <a:r>
              <a:rPr lang="zh-CN" altLang="en-US" sz="1200" dirty="0">
                <a:solidFill>
                  <a:srgbClr val="C00000"/>
                </a:solidFill>
                <a:cs typeface="+mn-ea"/>
                <a:sym typeface="+mn-lt"/>
              </a:rPr>
              <a:t>举例：</a:t>
            </a:r>
            <a:r>
              <a:rPr lang="zh-CN" altLang="en-US" sz="1200" dirty="0">
                <a:cs typeface="+mn-ea"/>
                <a:sym typeface="+mn-lt"/>
              </a:rPr>
              <a:t>高考。左权家书；方志敏</a:t>
            </a:r>
            <a:r>
              <a:rPr lang="en-US" altLang="zh-CN" sz="1200" dirty="0">
                <a:cs typeface="+mn-ea"/>
                <a:sym typeface="+mn-lt"/>
              </a:rPr>
              <a:t>《</a:t>
            </a:r>
            <a:r>
              <a:rPr lang="zh-CN" altLang="en-US" sz="1200" dirty="0">
                <a:cs typeface="+mn-ea"/>
                <a:sym typeface="+mn-lt"/>
              </a:rPr>
              <a:t>可爱的中国</a:t>
            </a:r>
            <a:r>
              <a:rPr lang="en-US" altLang="zh-CN" sz="1200" dirty="0">
                <a:cs typeface="+mn-ea"/>
                <a:sym typeface="+mn-lt"/>
              </a:rPr>
              <a:t>》</a:t>
            </a:r>
            <a:r>
              <a:rPr lang="zh-CN" altLang="en-US" sz="1200" dirty="0">
                <a:cs typeface="+mn-ea"/>
                <a:sym typeface="+mn-lt"/>
              </a:rPr>
              <a:t>。</a:t>
            </a:r>
            <a:endParaRPr lang="en-US" altLang="zh-CN" sz="1200" b="1" dirty="0">
              <a:solidFill>
                <a:srgbClr val="C00000"/>
              </a:solidFill>
              <a:cs typeface="+mn-ea"/>
              <a:sym typeface="+mn-lt"/>
            </a:endParaRPr>
          </a:p>
        </p:txBody>
      </p:sp>
      <p:sp>
        <p:nvSpPr>
          <p:cNvPr id="58" name="文本框 57">
            <a:extLst>
              <a:ext uri="{FF2B5EF4-FFF2-40B4-BE49-F238E27FC236}">
                <a16:creationId xmlns:a16="http://schemas.microsoft.com/office/drawing/2014/main" id="{F8BEA8EA-C38F-4931-8ED9-D6D810DB9E01}"/>
              </a:ext>
            </a:extLst>
          </p:cNvPr>
          <p:cNvSpPr txBox="1"/>
          <p:nvPr/>
        </p:nvSpPr>
        <p:spPr>
          <a:xfrm>
            <a:off x="2723197" y="1369835"/>
            <a:ext cx="3836993" cy="646331"/>
          </a:xfrm>
          <a:prstGeom prst="rect">
            <a:avLst/>
          </a:prstGeom>
          <a:noFill/>
        </p:spPr>
        <p:txBody>
          <a:bodyPr wrap="square" rtlCol="0">
            <a:spAutoFit/>
          </a:bodyPr>
          <a:lstStyle/>
          <a:p>
            <a:pPr algn="ctr"/>
            <a:r>
              <a:rPr lang="en-US" altLang="zh-CN" sz="3600" b="1" dirty="0">
                <a:solidFill>
                  <a:srgbClr val="C00000"/>
                </a:solidFill>
                <a:cs typeface="+mn-ea"/>
                <a:sym typeface="+mn-lt"/>
              </a:rPr>
              <a:t>1.</a:t>
            </a:r>
            <a:r>
              <a:rPr lang="zh-CN" altLang="en-US" sz="3600" b="1" dirty="0">
                <a:solidFill>
                  <a:srgbClr val="C00000"/>
                </a:solidFill>
                <a:cs typeface="+mn-ea"/>
                <a:sym typeface="+mn-lt"/>
              </a:rPr>
              <a:t>不说空头话</a:t>
            </a:r>
            <a:endParaRPr lang="zh-CN" altLang="en-US" sz="3600" dirty="0">
              <a:solidFill>
                <a:srgbClr val="C00000"/>
              </a:solidFill>
              <a:cs typeface="+mn-ea"/>
              <a:sym typeface="+mn-lt"/>
            </a:endParaRPr>
          </a:p>
        </p:txBody>
      </p:sp>
      <p:pic>
        <p:nvPicPr>
          <p:cNvPr id="59" name="图片 58">
            <a:extLst>
              <a:ext uri="{FF2B5EF4-FFF2-40B4-BE49-F238E27FC236}">
                <a16:creationId xmlns:a16="http://schemas.microsoft.com/office/drawing/2014/main" id="{CA4F040B-9AA4-4887-87FE-7CCEF240EB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286" y="1620016"/>
            <a:ext cx="1602306" cy="1602306"/>
          </a:xfrm>
          <a:prstGeom prst="rect">
            <a:avLst/>
          </a:prstGeom>
        </p:spPr>
      </p:pic>
      <p:pic>
        <p:nvPicPr>
          <p:cNvPr id="60" name="图片 59">
            <a:extLst>
              <a:ext uri="{FF2B5EF4-FFF2-40B4-BE49-F238E27FC236}">
                <a16:creationId xmlns:a16="http://schemas.microsoft.com/office/drawing/2014/main" id="{9220CCBD-8577-4AC7-B399-F0B9464A8B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286" y="3865321"/>
            <a:ext cx="1602306" cy="1602306"/>
          </a:xfrm>
          <a:prstGeom prst="rect">
            <a:avLst/>
          </a:prstGeom>
        </p:spPr>
      </p:pic>
      <p:sp>
        <p:nvSpPr>
          <p:cNvPr id="61" name="文本框 60">
            <a:extLst>
              <a:ext uri="{FF2B5EF4-FFF2-40B4-BE49-F238E27FC236}">
                <a16:creationId xmlns:a16="http://schemas.microsoft.com/office/drawing/2014/main" id="{4EA6A08A-0F9B-42A0-AAB4-7AD0F22C81F0}"/>
              </a:ext>
            </a:extLst>
          </p:cNvPr>
          <p:cNvSpPr txBox="1"/>
          <p:nvPr/>
        </p:nvSpPr>
        <p:spPr>
          <a:xfrm>
            <a:off x="3076933" y="3392982"/>
            <a:ext cx="3265144" cy="646331"/>
          </a:xfrm>
          <a:prstGeom prst="rect">
            <a:avLst/>
          </a:prstGeom>
          <a:noFill/>
        </p:spPr>
        <p:txBody>
          <a:bodyPr wrap="square" rtlCol="0">
            <a:spAutoFit/>
          </a:bodyPr>
          <a:lstStyle/>
          <a:p>
            <a:pPr algn="ctr"/>
            <a:r>
              <a:rPr lang="en-US" altLang="zh-CN" sz="3600" b="1" dirty="0">
                <a:solidFill>
                  <a:srgbClr val="C00000"/>
                </a:solidFill>
                <a:cs typeface="+mn-ea"/>
                <a:sym typeface="+mn-lt"/>
              </a:rPr>
              <a:t>2.</a:t>
            </a:r>
            <a:r>
              <a:rPr lang="zh-CN" altLang="en-US" sz="3600" b="1" dirty="0">
                <a:solidFill>
                  <a:srgbClr val="C00000"/>
                </a:solidFill>
                <a:cs typeface="+mn-ea"/>
                <a:sym typeface="+mn-lt"/>
              </a:rPr>
              <a:t>不说过头话</a:t>
            </a:r>
            <a:endParaRPr lang="zh-CN" altLang="en-US" sz="3600" dirty="0">
              <a:solidFill>
                <a:srgbClr val="C00000"/>
              </a:solidFill>
              <a:cs typeface="+mn-ea"/>
              <a:sym typeface="+mn-lt"/>
            </a:endParaRPr>
          </a:p>
        </p:txBody>
      </p:sp>
      <p:pic>
        <p:nvPicPr>
          <p:cNvPr id="62" name="图片 61">
            <a:extLst>
              <a:ext uri="{FF2B5EF4-FFF2-40B4-BE49-F238E27FC236}">
                <a16:creationId xmlns:a16="http://schemas.microsoft.com/office/drawing/2014/main" id="{BF29563F-F6B3-4D77-AF6C-B5433B2AFF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2067" y="2845942"/>
            <a:ext cx="3187275" cy="3187275"/>
          </a:xfrm>
          <a:prstGeom prst="rect">
            <a:avLst/>
          </a:prstGeom>
        </p:spPr>
      </p:pic>
    </p:spTree>
    <p:extLst>
      <p:ext uri="{BB962C8B-B14F-4D97-AF65-F5344CB8AC3E}">
        <p14:creationId xmlns:p14="http://schemas.microsoft.com/office/powerpoint/2010/main" val="549833787"/>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 to="" calcmode="lin" valueType="num">
                                          <p:cBhvr>
                                            <p:cTn id="34" dur="2000" decel="50000" fill="hold">
                                              <p:stCondLst>
                                                <p:cond delay="0"/>
                                              </p:stCondLst>
                                            </p:cTn>
                                            <p:tgtEl>
                                              <p:spTgt spid="59"/>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59"/>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anim calcmode="lin" valueType="num">
                                          <p:cBhvr>
                                            <p:cTn id="45" dur="500" fill="hold"/>
                                            <p:tgtEl>
                                              <p:spTgt spid="41"/>
                                            </p:tgtEl>
                                            <p:attrNameLst>
                                              <p:attrName>ppt_x</p:attrName>
                                            </p:attrNameLst>
                                          </p:cBhvr>
                                          <p:tavLst>
                                            <p:tav tm="0">
                                              <p:val>
                                                <p:strVal val="#ppt_x"/>
                                              </p:val>
                                            </p:tav>
                                            <p:tav tm="100000">
                                              <p:val>
                                                <p:strVal val="#ppt_x"/>
                                              </p:val>
                                            </p:tav>
                                          </p:tavLst>
                                        </p:anim>
                                        <p:anim calcmode="lin" valueType="num">
                                          <p:cBhvr>
                                            <p:cTn id="46" dur="5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0" presetClass="entr" presetSubtype="0" decel="50000"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 to="" calcmode="lin" valueType="num">
                                          <p:cBhvr>
                                            <p:cTn id="50" dur="2000" decel="50000" fill="hold">
                                              <p:stCondLst>
                                                <p:cond delay="0"/>
                                              </p:stCondLst>
                                            </p:cTn>
                                            <p:tgtEl>
                                              <p:spTgt spid="60"/>
                                            </p:tgtEl>
                                            <p:attrNameLst>
                                              <p:attrName>ppt_h</p:attrName>
                                            </p:attrNameLst>
                                          </p:cBhvr>
                                          <p:tavLst>
                                            <p:tav tm="0" fmla="#ppt_h*(1+0.4*(1/8)^$*sin(4*pi*$))">
                                              <p:val>
                                                <p:strVal val="0"/>
                                              </p:val>
                                            </p:tav>
                                            <p:tav tm="100000">
                                              <p:val>
                                                <p:strVal val="1"/>
                                              </p:val>
                                            </p:tav>
                                          </p:tavLst>
                                        </p:anim>
                                        <p:anim to="" calcmode="lin" valueType="num">
                                          <p:cBhvr>
                                            <p:cTn id="51" dur="2000" decel="50000" fill="hold">
                                              <p:stCondLst>
                                                <p:cond delay="0"/>
                                              </p:stCondLst>
                                            </p:cTn>
                                            <p:tgtEl>
                                              <p:spTgt spid="60"/>
                                            </p:tgtEl>
                                            <p:attrNameLst>
                                              <p:attrName>ppt_w</p:attrName>
                                            </p:attrNameLst>
                                          </p:cBhvr>
                                          <p:tavLst>
                                            <p:tav tm="0" fmla="#ppt_w*(1+(-0.4)*(1/8)^$*sin(4*pi*$))">
                                              <p:val>
                                                <p:strVal val="0"/>
                                              </p:val>
                                            </p:tav>
                                            <p:tav tm="100000">
                                              <p:val>
                                                <p:strVal val="1"/>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anim calcmode="lin" valueType="num">
                                          <p:cBhvr>
                                            <p:cTn id="56" dur="500" fill="hold"/>
                                            <p:tgtEl>
                                              <p:spTgt spid="42"/>
                                            </p:tgtEl>
                                            <p:attrNameLst>
                                              <p:attrName>ppt_x</p:attrName>
                                            </p:attrNameLst>
                                          </p:cBhvr>
                                          <p:tavLst>
                                            <p:tav tm="0">
                                              <p:val>
                                                <p:strVal val="#ppt_x"/>
                                              </p:val>
                                            </p:tav>
                                            <p:tav tm="100000">
                                              <p:val>
                                                <p:strVal val="#ppt_x"/>
                                              </p:val>
                                            </p:tav>
                                          </p:tavLst>
                                        </p:anim>
                                        <p:anim calcmode="lin" valueType="num">
                                          <p:cBhvr>
                                            <p:cTn id="57" dur="500" fill="hold"/>
                                            <p:tgtEl>
                                              <p:spTgt spid="42"/>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p:cTn id="60" dur="500" fill="hold"/>
                                            <p:tgtEl>
                                              <p:spTgt spid="61"/>
                                            </p:tgtEl>
                                            <p:attrNameLst>
                                              <p:attrName>ppt_w</p:attrName>
                                            </p:attrNameLst>
                                          </p:cBhvr>
                                          <p:tavLst>
                                            <p:tav tm="0">
                                              <p:val>
                                                <p:fltVal val="0"/>
                                              </p:val>
                                            </p:tav>
                                            <p:tav tm="100000">
                                              <p:val>
                                                <p:strVal val="#ppt_w"/>
                                              </p:val>
                                            </p:tav>
                                          </p:tavLst>
                                        </p:anim>
                                        <p:anim calcmode="lin" valueType="num">
                                          <p:cBhvr>
                                            <p:cTn id="61" dur="500" fill="hold"/>
                                            <p:tgtEl>
                                              <p:spTgt spid="61"/>
                                            </p:tgtEl>
                                            <p:attrNameLst>
                                              <p:attrName>ppt_h</p:attrName>
                                            </p:attrNameLst>
                                          </p:cBhvr>
                                          <p:tavLst>
                                            <p:tav tm="0">
                                              <p:val>
                                                <p:fltVal val="0"/>
                                              </p:val>
                                            </p:tav>
                                            <p:tav tm="100000">
                                              <p:val>
                                                <p:strVal val="#ppt_h"/>
                                              </p:val>
                                            </p:tav>
                                          </p:tavLst>
                                        </p:anim>
                                        <p:animEffect transition="in" filter="fade">
                                          <p:cBhvr>
                                            <p:cTn id="62" dur="500"/>
                                            <p:tgtEl>
                                              <p:spTgt spid="61"/>
                                            </p:tgtEl>
                                          </p:cBhvr>
                                        </p:animEffect>
                                      </p:childTnLst>
                                    </p:cTn>
                                  </p:par>
                                </p:childTnLst>
                              </p:cTn>
                            </p:par>
                            <p:par>
                              <p:cTn id="63" fill="hold">
                                <p:stCondLst>
                                  <p:cond delay="8500"/>
                                </p:stCondLst>
                                <p:childTnLst>
                                  <p:par>
                                    <p:cTn id="64" presetID="53" presetClass="entr" presetSubtype="16"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p:cTn id="66" dur="500" fill="hold"/>
                                            <p:tgtEl>
                                              <p:spTgt spid="62"/>
                                            </p:tgtEl>
                                            <p:attrNameLst>
                                              <p:attrName>ppt_w</p:attrName>
                                            </p:attrNameLst>
                                          </p:cBhvr>
                                          <p:tavLst>
                                            <p:tav tm="0">
                                              <p:val>
                                                <p:fltVal val="0"/>
                                              </p:val>
                                            </p:tav>
                                            <p:tav tm="100000">
                                              <p:val>
                                                <p:strVal val="#ppt_w"/>
                                              </p:val>
                                            </p:tav>
                                          </p:tavLst>
                                        </p:anim>
                                        <p:anim calcmode="lin" valueType="num">
                                          <p:cBhvr>
                                            <p:cTn id="67" dur="500" fill="hold"/>
                                            <p:tgtEl>
                                              <p:spTgt spid="62"/>
                                            </p:tgtEl>
                                            <p:attrNameLst>
                                              <p:attrName>ppt_h</p:attrName>
                                            </p:attrNameLst>
                                          </p:cBhvr>
                                          <p:tavLst>
                                            <p:tav tm="0">
                                              <p:val>
                                                <p:fltVal val="0"/>
                                              </p:val>
                                            </p:tav>
                                            <p:tav tm="100000">
                                              <p:val>
                                                <p:strVal val="#ppt_h"/>
                                              </p:val>
                                            </p:tav>
                                          </p:tavLst>
                                        </p:anim>
                                        <p:animEffect transition="in" filter="fade">
                                          <p:cBhvr>
                                            <p:cTn id="68" dur="500"/>
                                            <p:tgtEl>
                                              <p:spTgt spid="62"/>
                                            </p:tgtEl>
                                          </p:cBhvr>
                                        </p:animEffect>
                                      </p:childTnLst>
                                    </p:cTn>
                                  </p:par>
                                  <p:par>
                                    <p:cTn id="69" presetID="6" presetClass="emph" presetSubtype="0" autoRev="1" fill="hold" nodeType="withEffect">
                                      <p:stCondLst>
                                        <p:cond delay="200"/>
                                      </p:stCondLst>
                                      <p:childTnLst>
                                        <p:animScale>
                                          <p:cBhvr>
                                            <p:cTn id="70" dur="500" fill="hold"/>
                                            <p:tgtEl>
                                              <p:spTgt spid="6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58"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 to="" calcmode="lin" valueType="num">
                                          <p:cBhvr>
                                            <p:cTn id="34" dur="2000" decel="50000" fill="hold">
                                              <p:stCondLst>
                                                <p:cond delay="0"/>
                                              </p:stCondLst>
                                            </p:cTn>
                                            <p:tgtEl>
                                              <p:spTgt spid="59"/>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59"/>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anim calcmode="lin" valueType="num">
                                          <p:cBhvr>
                                            <p:cTn id="45" dur="500" fill="hold"/>
                                            <p:tgtEl>
                                              <p:spTgt spid="41"/>
                                            </p:tgtEl>
                                            <p:attrNameLst>
                                              <p:attrName>ppt_x</p:attrName>
                                            </p:attrNameLst>
                                          </p:cBhvr>
                                          <p:tavLst>
                                            <p:tav tm="0">
                                              <p:val>
                                                <p:strVal val="#ppt_x"/>
                                              </p:val>
                                            </p:tav>
                                            <p:tav tm="100000">
                                              <p:val>
                                                <p:strVal val="#ppt_x"/>
                                              </p:val>
                                            </p:tav>
                                          </p:tavLst>
                                        </p:anim>
                                        <p:anim calcmode="lin" valueType="num">
                                          <p:cBhvr>
                                            <p:cTn id="46" dur="5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0" presetClass="entr" presetSubtype="0" decel="50000"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 to="" calcmode="lin" valueType="num">
                                          <p:cBhvr>
                                            <p:cTn id="50" dur="2000" decel="50000" fill="hold">
                                              <p:stCondLst>
                                                <p:cond delay="0"/>
                                              </p:stCondLst>
                                            </p:cTn>
                                            <p:tgtEl>
                                              <p:spTgt spid="60"/>
                                            </p:tgtEl>
                                            <p:attrNameLst>
                                              <p:attrName>ppt_h</p:attrName>
                                            </p:attrNameLst>
                                          </p:cBhvr>
                                          <p:tavLst>
                                            <p:tav tm="0" fmla="#ppt_h*(1+0.4*(1/8)^$*sin(4*pi*$))">
                                              <p:val>
                                                <p:strVal val="0"/>
                                              </p:val>
                                            </p:tav>
                                            <p:tav tm="100000">
                                              <p:val>
                                                <p:strVal val="1"/>
                                              </p:val>
                                            </p:tav>
                                          </p:tavLst>
                                        </p:anim>
                                        <p:anim to="" calcmode="lin" valueType="num">
                                          <p:cBhvr>
                                            <p:cTn id="51" dur="2000" decel="50000" fill="hold">
                                              <p:stCondLst>
                                                <p:cond delay="0"/>
                                              </p:stCondLst>
                                            </p:cTn>
                                            <p:tgtEl>
                                              <p:spTgt spid="60"/>
                                            </p:tgtEl>
                                            <p:attrNameLst>
                                              <p:attrName>ppt_w</p:attrName>
                                            </p:attrNameLst>
                                          </p:cBhvr>
                                          <p:tavLst>
                                            <p:tav tm="0" fmla="#ppt_w*(1+(-0.4)*(1/8)^$*sin(4*pi*$))">
                                              <p:val>
                                                <p:strVal val="0"/>
                                              </p:val>
                                            </p:tav>
                                            <p:tav tm="100000">
                                              <p:val>
                                                <p:strVal val="1"/>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anim calcmode="lin" valueType="num">
                                          <p:cBhvr>
                                            <p:cTn id="56" dur="500" fill="hold"/>
                                            <p:tgtEl>
                                              <p:spTgt spid="42"/>
                                            </p:tgtEl>
                                            <p:attrNameLst>
                                              <p:attrName>ppt_x</p:attrName>
                                            </p:attrNameLst>
                                          </p:cBhvr>
                                          <p:tavLst>
                                            <p:tav tm="0">
                                              <p:val>
                                                <p:strVal val="#ppt_x"/>
                                              </p:val>
                                            </p:tav>
                                            <p:tav tm="100000">
                                              <p:val>
                                                <p:strVal val="#ppt_x"/>
                                              </p:val>
                                            </p:tav>
                                          </p:tavLst>
                                        </p:anim>
                                        <p:anim calcmode="lin" valueType="num">
                                          <p:cBhvr>
                                            <p:cTn id="57" dur="500" fill="hold"/>
                                            <p:tgtEl>
                                              <p:spTgt spid="42"/>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p:cTn id="60" dur="500" fill="hold"/>
                                            <p:tgtEl>
                                              <p:spTgt spid="61"/>
                                            </p:tgtEl>
                                            <p:attrNameLst>
                                              <p:attrName>ppt_w</p:attrName>
                                            </p:attrNameLst>
                                          </p:cBhvr>
                                          <p:tavLst>
                                            <p:tav tm="0">
                                              <p:val>
                                                <p:fltVal val="0"/>
                                              </p:val>
                                            </p:tav>
                                            <p:tav tm="100000">
                                              <p:val>
                                                <p:strVal val="#ppt_w"/>
                                              </p:val>
                                            </p:tav>
                                          </p:tavLst>
                                        </p:anim>
                                        <p:anim calcmode="lin" valueType="num">
                                          <p:cBhvr>
                                            <p:cTn id="61" dur="500" fill="hold"/>
                                            <p:tgtEl>
                                              <p:spTgt spid="61"/>
                                            </p:tgtEl>
                                            <p:attrNameLst>
                                              <p:attrName>ppt_h</p:attrName>
                                            </p:attrNameLst>
                                          </p:cBhvr>
                                          <p:tavLst>
                                            <p:tav tm="0">
                                              <p:val>
                                                <p:fltVal val="0"/>
                                              </p:val>
                                            </p:tav>
                                            <p:tav tm="100000">
                                              <p:val>
                                                <p:strVal val="#ppt_h"/>
                                              </p:val>
                                            </p:tav>
                                          </p:tavLst>
                                        </p:anim>
                                        <p:animEffect transition="in" filter="fade">
                                          <p:cBhvr>
                                            <p:cTn id="62" dur="500"/>
                                            <p:tgtEl>
                                              <p:spTgt spid="61"/>
                                            </p:tgtEl>
                                          </p:cBhvr>
                                        </p:animEffect>
                                      </p:childTnLst>
                                    </p:cTn>
                                  </p:par>
                                </p:childTnLst>
                              </p:cTn>
                            </p:par>
                            <p:par>
                              <p:cTn id="63" fill="hold">
                                <p:stCondLst>
                                  <p:cond delay="8500"/>
                                </p:stCondLst>
                                <p:childTnLst>
                                  <p:par>
                                    <p:cTn id="64" presetID="53" presetClass="entr" presetSubtype="16"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p:cTn id="66" dur="500" fill="hold"/>
                                            <p:tgtEl>
                                              <p:spTgt spid="62"/>
                                            </p:tgtEl>
                                            <p:attrNameLst>
                                              <p:attrName>ppt_w</p:attrName>
                                            </p:attrNameLst>
                                          </p:cBhvr>
                                          <p:tavLst>
                                            <p:tav tm="0">
                                              <p:val>
                                                <p:fltVal val="0"/>
                                              </p:val>
                                            </p:tav>
                                            <p:tav tm="100000">
                                              <p:val>
                                                <p:strVal val="#ppt_w"/>
                                              </p:val>
                                            </p:tav>
                                          </p:tavLst>
                                        </p:anim>
                                        <p:anim calcmode="lin" valueType="num">
                                          <p:cBhvr>
                                            <p:cTn id="67" dur="500" fill="hold"/>
                                            <p:tgtEl>
                                              <p:spTgt spid="62"/>
                                            </p:tgtEl>
                                            <p:attrNameLst>
                                              <p:attrName>ppt_h</p:attrName>
                                            </p:attrNameLst>
                                          </p:cBhvr>
                                          <p:tavLst>
                                            <p:tav tm="0">
                                              <p:val>
                                                <p:fltVal val="0"/>
                                              </p:val>
                                            </p:tav>
                                            <p:tav tm="100000">
                                              <p:val>
                                                <p:strVal val="#ppt_h"/>
                                              </p:val>
                                            </p:tav>
                                          </p:tavLst>
                                        </p:anim>
                                        <p:animEffect transition="in" filter="fade">
                                          <p:cBhvr>
                                            <p:cTn id="68" dur="500"/>
                                            <p:tgtEl>
                                              <p:spTgt spid="62"/>
                                            </p:tgtEl>
                                          </p:cBhvr>
                                        </p:animEffect>
                                      </p:childTnLst>
                                    </p:cTn>
                                  </p:par>
                                  <p:par>
                                    <p:cTn id="69" presetID="6" presetClass="emph" presetSubtype="0" autoRev="1" fill="hold" nodeType="withEffect">
                                      <p:stCondLst>
                                        <p:cond delay="200"/>
                                      </p:stCondLst>
                                      <p:childTnLst>
                                        <p:animScale>
                                          <p:cBhvr>
                                            <p:cTn id="70" dur="500" fill="hold"/>
                                            <p:tgtEl>
                                              <p:spTgt spid="6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58" grpId="0"/>
          <p:bldP spid="6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就是要不说“四句话”</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就是要不说“四句话”</a:t>
              </a:r>
            </a:p>
          </p:txBody>
        </p:sp>
      </p:grpSp>
      <p:sp>
        <p:nvSpPr>
          <p:cNvPr id="29" name="Content Placeholder 2">
            <a:extLst>
              <a:ext uri="{FF2B5EF4-FFF2-40B4-BE49-F238E27FC236}">
                <a16:creationId xmlns:a16="http://schemas.microsoft.com/office/drawing/2014/main" id="{58A1BEE4-C8D9-48FB-9D55-A0833C8A730D}"/>
              </a:ext>
            </a:extLst>
          </p:cNvPr>
          <p:cNvSpPr txBox="1"/>
          <p:nvPr/>
        </p:nvSpPr>
        <p:spPr>
          <a:xfrm>
            <a:off x="3380763" y="2102633"/>
            <a:ext cx="7617203" cy="140653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r>
              <a:rPr lang="zh-CN" altLang="en-US" sz="1200" dirty="0">
                <a:cs typeface="+mn-ea"/>
                <a:sym typeface="+mn-lt"/>
              </a:rPr>
              <a:t>这是逻辑问题。具体表现就是前言不搭后语、驴唇不对马嘴，莫名其妙出现句号。我们很多同志经常犯这个毛病，经常这一句没说完，没头没脑又出来下一句，让人犯糊涂。其实这是起草者自己犯了糊涂，脑子不清亮，思路不清晰。另外，这也与语言组织能力有关。功夫不到家，看不住、管不住材料里面的话，导致四处乱跑、到处打架。以上说的是小逻辑的问题。</a:t>
            </a:r>
          </a:p>
          <a:p>
            <a:pPr algn="l" defTabSz="914400"/>
            <a:r>
              <a:rPr lang="zh-CN" altLang="en-US" sz="1200" dirty="0">
                <a:cs typeface="+mn-ea"/>
                <a:sym typeface="+mn-lt"/>
              </a:rPr>
              <a:t>这里一并说一下大逻辑的问题，就是整个文稿要层次分明、结构清晰，不管是按时间顺序还是递进顺序，都要逻辑紧密，不能散、不能乱。材料最忌讳的就是散乱。我们经常讲材料写散了，实际上就是逻辑出乱子了。怎么不乱？</a:t>
            </a:r>
            <a:endParaRPr lang="en-US" altLang="zh-CN" sz="1200" dirty="0">
              <a:cs typeface="+mn-ea"/>
              <a:sym typeface="+mn-lt"/>
            </a:endParaRPr>
          </a:p>
        </p:txBody>
      </p:sp>
      <p:sp>
        <p:nvSpPr>
          <p:cNvPr id="30" name="文本框 29">
            <a:extLst>
              <a:ext uri="{FF2B5EF4-FFF2-40B4-BE49-F238E27FC236}">
                <a16:creationId xmlns:a16="http://schemas.microsoft.com/office/drawing/2014/main" id="{F8BEA8EA-C38F-4931-8ED9-D6D810DB9E01}"/>
              </a:ext>
            </a:extLst>
          </p:cNvPr>
          <p:cNvSpPr txBox="1"/>
          <p:nvPr/>
        </p:nvSpPr>
        <p:spPr>
          <a:xfrm>
            <a:off x="3125869" y="1369835"/>
            <a:ext cx="3241375" cy="646331"/>
          </a:xfrm>
          <a:prstGeom prst="rect">
            <a:avLst/>
          </a:prstGeom>
          <a:noFill/>
        </p:spPr>
        <p:txBody>
          <a:bodyPr wrap="square" rtlCol="0">
            <a:spAutoFit/>
          </a:bodyPr>
          <a:lstStyle/>
          <a:p>
            <a:pPr algn="ctr"/>
            <a:r>
              <a:rPr lang="en-US" altLang="zh-CN" sz="3600" b="1" dirty="0">
                <a:solidFill>
                  <a:srgbClr val="C00000"/>
                </a:solidFill>
                <a:cs typeface="+mn-ea"/>
                <a:sym typeface="+mn-lt"/>
              </a:rPr>
              <a:t>3.</a:t>
            </a:r>
            <a:r>
              <a:rPr lang="zh-CN" altLang="en-US" sz="3600" b="1" dirty="0">
                <a:solidFill>
                  <a:srgbClr val="C00000"/>
                </a:solidFill>
                <a:cs typeface="+mn-ea"/>
                <a:sym typeface="+mn-lt"/>
              </a:rPr>
              <a:t>不说断头话</a:t>
            </a:r>
            <a:endParaRPr lang="zh-CN" altLang="en-US" sz="3600" dirty="0">
              <a:solidFill>
                <a:srgbClr val="C00000"/>
              </a:solidFill>
              <a:cs typeface="+mn-ea"/>
              <a:sym typeface="+mn-lt"/>
            </a:endParaRPr>
          </a:p>
        </p:txBody>
      </p:sp>
      <p:pic>
        <p:nvPicPr>
          <p:cNvPr id="37" name="图片 36">
            <a:extLst>
              <a:ext uri="{FF2B5EF4-FFF2-40B4-BE49-F238E27FC236}">
                <a16:creationId xmlns:a16="http://schemas.microsoft.com/office/drawing/2014/main" id="{CA4F040B-9AA4-4887-87FE-7CCEF240EB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286" y="1620016"/>
            <a:ext cx="1602306" cy="1602306"/>
          </a:xfrm>
          <a:prstGeom prst="rect">
            <a:avLst/>
          </a:prstGeom>
        </p:spPr>
      </p:pic>
      <p:grpSp>
        <p:nvGrpSpPr>
          <p:cNvPr id="2" name="组合 1"/>
          <p:cNvGrpSpPr/>
          <p:nvPr/>
        </p:nvGrpSpPr>
        <p:grpSpPr>
          <a:xfrm>
            <a:off x="966133" y="3647006"/>
            <a:ext cx="10123359" cy="2260656"/>
            <a:chOff x="966133" y="3647006"/>
            <a:chExt cx="10123359" cy="2260656"/>
          </a:xfrm>
        </p:grpSpPr>
        <p:sp>
          <p:nvSpPr>
            <p:cNvPr id="38" name="矩形 37">
              <a:extLst>
                <a:ext uri="{FF2B5EF4-FFF2-40B4-BE49-F238E27FC236}">
                  <a16:creationId xmlns:a16="http://schemas.microsoft.com/office/drawing/2014/main" id="{2B0968BF-7D7B-4149-A44D-A7593F88CECD}"/>
                </a:ext>
              </a:extLst>
            </p:cNvPr>
            <p:cNvSpPr/>
            <p:nvPr/>
          </p:nvSpPr>
          <p:spPr>
            <a:xfrm>
              <a:off x="981512" y="4179140"/>
              <a:ext cx="10107980" cy="307777"/>
            </a:xfrm>
            <a:prstGeom prst="rect">
              <a:avLst/>
            </a:prstGeom>
          </p:spPr>
          <p:txBody>
            <a:bodyPr wrap="square">
              <a:spAutoFit/>
            </a:bodyPr>
            <a:lstStyle/>
            <a:p>
              <a:r>
                <a:rPr lang="zh-CN" altLang="en-US" sz="1400" smtClean="0">
                  <a:cs typeface="+mn-ea"/>
                  <a:sym typeface="+mn-lt"/>
                </a:rPr>
                <a:t>第一，</a:t>
              </a:r>
              <a:r>
                <a:rPr lang="zh-CN" altLang="en-US" sz="1400" dirty="0">
                  <a:cs typeface="+mn-ea"/>
                  <a:sym typeface="+mn-lt"/>
                </a:rPr>
                <a:t>脑子不能糊涂，不能以其昭昭使人昏昏。</a:t>
              </a:r>
              <a:endParaRPr lang="en-US" altLang="zh-CN" sz="1400" dirty="0">
                <a:cs typeface="+mn-ea"/>
                <a:sym typeface="+mn-lt"/>
              </a:endParaRPr>
            </a:p>
          </p:txBody>
        </p:sp>
        <p:sp>
          <p:nvSpPr>
            <p:cNvPr id="39" name="矩形 38">
              <a:extLst>
                <a:ext uri="{FF2B5EF4-FFF2-40B4-BE49-F238E27FC236}">
                  <a16:creationId xmlns:a16="http://schemas.microsoft.com/office/drawing/2014/main" id="{3DE461CA-EC89-4D2E-B795-A9842E774C88}"/>
                </a:ext>
              </a:extLst>
            </p:cNvPr>
            <p:cNvSpPr/>
            <p:nvPr/>
          </p:nvSpPr>
          <p:spPr>
            <a:xfrm>
              <a:off x="973123" y="4594478"/>
              <a:ext cx="7172587" cy="738664"/>
            </a:xfrm>
            <a:prstGeom prst="rect">
              <a:avLst/>
            </a:prstGeom>
          </p:spPr>
          <p:txBody>
            <a:bodyPr wrap="square">
              <a:spAutoFit/>
            </a:bodyPr>
            <a:lstStyle/>
            <a:p>
              <a:r>
                <a:rPr lang="zh-CN" altLang="en-US" sz="1400" dirty="0">
                  <a:cs typeface="+mn-ea"/>
                  <a:sym typeface="+mn-lt"/>
                </a:rPr>
                <a:t>第二，内容不能重复，不能颠来倒去，东一榔头西一锤。每一个层次讲什么要清清楚楚，前面讲过的问题后面不要再涉及，一个问题放在一个地方集中讲，讲完了就完了，决不能拉拉扯扯、纠缠不清。</a:t>
              </a:r>
              <a:endParaRPr lang="en-US" altLang="zh-CN" sz="1400" dirty="0">
                <a:cs typeface="+mn-ea"/>
                <a:sym typeface="+mn-lt"/>
              </a:endParaRPr>
            </a:p>
          </p:txBody>
        </p:sp>
        <p:sp>
          <p:nvSpPr>
            <p:cNvPr id="40" name="矩形 39">
              <a:extLst>
                <a:ext uri="{FF2B5EF4-FFF2-40B4-BE49-F238E27FC236}">
                  <a16:creationId xmlns:a16="http://schemas.microsoft.com/office/drawing/2014/main" id="{8C7B2F60-1EED-4A42-A82E-5D47FDF16CCE}"/>
                </a:ext>
              </a:extLst>
            </p:cNvPr>
            <p:cNvSpPr/>
            <p:nvPr/>
          </p:nvSpPr>
          <p:spPr>
            <a:xfrm>
              <a:off x="966133" y="5384442"/>
              <a:ext cx="7172588" cy="523220"/>
            </a:xfrm>
            <a:prstGeom prst="rect">
              <a:avLst/>
            </a:prstGeom>
          </p:spPr>
          <p:txBody>
            <a:bodyPr wrap="square">
              <a:spAutoFit/>
            </a:bodyPr>
            <a:lstStyle/>
            <a:p>
              <a:r>
                <a:rPr lang="zh-CN" altLang="en-US" sz="1400" dirty="0">
                  <a:cs typeface="+mn-ea"/>
                  <a:sym typeface="+mn-lt"/>
                </a:rPr>
                <a:t>第三，辈分不能乱套。爷爷爸爸儿子凑在一起，比如，起草工作汇报，干部工作、基层党建工作、人才工作，把农村党建与之相提并论。</a:t>
              </a:r>
              <a:endParaRPr lang="en-US" altLang="zh-CN" sz="1400" dirty="0">
                <a:cs typeface="+mn-ea"/>
                <a:sym typeface="+mn-lt"/>
              </a:endParaRPr>
            </a:p>
          </p:txBody>
        </p:sp>
        <p:sp>
          <p:nvSpPr>
            <p:cNvPr id="43" name="矩形 42">
              <a:extLst>
                <a:ext uri="{FF2B5EF4-FFF2-40B4-BE49-F238E27FC236}">
                  <a16:creationId xmlns:a16="http://schemas.microsoft.com/office/drawing/2014/main" id="{0725AA37-E313-483E-B911-290C92379DB5}"/>
                </a:ext>
              </a:extLst>
            </p:cNvPr>
            <p:cNvSpPr/>
            <p:nvPr/>
          </p:nvSpPr>
          <p:spPr>
            <a:xfrm>
              <a:off x="988535" y="3647006"/>
              <a:ext cx="2262158" cy="369332"/>
            </a:xfrm>
            <a:prstGeom prst="rect">
              <a:avLst/>
            </a:prstGeom>
          </p:spPr>
          <p:txBody>
            <a:bodyPr wrap="none">
              <a:spAutoFit/>
            </a:bodyPr>
            <a:lstStyle/>
            <a:p>
              <a:r>
                <a:rPr lang="zh-CN" altLang="en-US" dirty="0">
                  <a:solidFill>
                    <a:srgbClr val="C00000"/>
                  </a:solidFill>
                  <a:cs typeface="+mn-ea"/>
                  <a:sym typeface="+mn-lt"/>
                </a:rPr>
                <a:t>主要从三点来把握：</a:t>
              </a:r>
            </a:p>
          </p:txBody>
        </p:sp>
      </p:grpSp>
      <p:pic>
        <p:nvPicPr>
          <p:cNvPr id="44" name="图片 43">
            <a:extLst>
              <a:ext uri="{FF2B5EF4-FFF2-40B4-BE49-F238E27FC236}">
                <a16:creationId xmlns:a16="http://schemas.microsoft.com/office/drawing/2014/main" id="{12CED070-3079-4B2A-817F-84A057CA2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3407" y="3426704"/>
            <a:ext cx="4405492" cy="2936995"/>
          </a:xfrm>
          <a:prstGeom prst="rect">
            <a:avLst/>
          </a:prstGeom>
        </p:spPr>
      </p:pic>
    </p:spTree>
    <p:extLst>
      <p:ext uri="{BB962C8B-B14F-4D97-AF65-F5344CB8AC3E}">
        <p14:creationId xmlns:p14="http://schemas.microsoft.com/office/powerpoint/2010/main" val="3148760646"/>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to="" calcmode="lin" valueType="num">
                                          <p:cBhvr>
                                            <p:cTn id="34" dur="2000" decel="50000" fill="hold">
                                              <p:stCondLst>
                                                <p:cond delay="0"/>
                                              </p:stCondLst>
                                            </p:cTn>
                                            <p:tgtEl>
                                              <p:spTgt spid="37"/>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7"/>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anim calcmode="lin" valueType="num">
                                          <p:cBhvr>
                                            <p:cTn id="45" dur="500" fill="hold"/>
                                            <p:tgtEl>
                                              <p:spTgt spid="29"/>
                                            </p:tgtEl>
                                            <p:attrNameLst>
                                              <p:attrName>ppt_x</p:attrName>
                                            </p:attrNameLst>
                                          </p:cBhvr>
                                          <p:tavLst>
                                            <p:tav tm="0">
                                              <p:val>
                                                <p:strVal val="#ppt_x"/>
                                              </p:val>
                                            </p:tav>
                                            <p:tav tm="100000">
                                              <p:val>
                                                <p:strVal val="#ppt_x"/>
                                              </p:val>
                                            </p:tav>
                                          </p:tavLst>
                                        </p:anim>
                                        <p:anim calcmode="lin" valueType="num">
                                          <p:cBhvr>
                                            <p:cTn id="46" dur="5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par>
                                    <p:cTn id="53" presetID="14" presetClass="entr" presetSubtype="1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randombar(horizontal)">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to="" calcmode="lin" valueType="num">
                                          <p:cBhvr>
                                            <p:cTn id="34" dur="2000" decel="50000" fill="hold">
                                              <p:stCondLst>
                                                <p:cond delay="0"/>
                                              </p:stCondLst>
                                            </p:cTn>
                                            <p:tgtEl>
                                              <p:spTgt spid="37"/>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7"/>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anim calcmode="lin" valueType="num">
                                          <p:cBhvr>
                                            <p:cTn id="45" dur="500" fill="hold"/>
                                            <p:tgtEl>
                                              <p:spTgt spid="29"/>
                                            </p:tgtEl>
                                            <p:attrNameLst>
                                              <p:attrName>ppt_x</p:attrName>
                                            </p:attrNameLst>
                                          </p:cBhvr>
                                          <p:tavLst>
                                            <p:tav tm="0">
                                              <p:val>
                                                <p:strVal val="#ppt_x"/>
                                              </p:val>
                                            </p:tav>
                                            <p:tav tm="100000">
                                              <p:val>
                                                <p:strVal val="#ppt_x"/>
                                              </p:val>
                                            </p:tav>
                                          </p:tavLst>
                                        </p:anim>
                                        <p:anim calcmode="lin" valueType="num">
                                          <p:cBhvr>
                                            <p:cTn id="46" dur="5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par>
                                    <p:cTn id="53" presetID="14" presetClass="entr" presetSubtype="1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randombar(horizontal)">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就是要不说“四句话”</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就是要不说“四句话”</a:t>
              </a:r>
            </a:p>
          </p:txBody>
        </p:sp>
      </p:grpSp>
      <p:sp>
        <p:nvSpPr>
          <p:cNvPr id="41" name="Content Placeholder 2">
            <a:extLst>
              <a:ext uri="{FF2B5EF4-FFF2-40B4-BE49-F238E27FC236}">
                <a16:creationId xmlns:a16="http://schemas.microsoft.com/office/drawing/2014/main" id="{58A1BEE4-C8D9-48FB-9D55-A0833C8A730D}"/>
              </a:ext>
            </a:extLst>
          </p:cNvPr>
          <p:cNvSpPr txBox="1"/>
          <p:nvPr/>
        </p:nvSpPr>
        <p:spPr>
          <a:xfrm>
            <a:off x="3380763" y="2102633"/>
            <a:ext cx="7792620" cy="101566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r>
              <a:rPr lang="zh-CN" altLang="en-US" sz="1400" dirty="0">
                <a:cs typeface="+mn-ea"/>
                <a:sym typeface="+mn-lt"/>
              </a:rPr>
              <a:t>政不能出多门，材料也不能说多头话。我们可以花开两朵、各表一枝，但绝对不能花开万朵、全在一枝，不能在一个材料里面同时出现好几种声音，尤其是讲话材料，讲话本身就是部署工作的，声音多了就是噪音、杂音，大家就会听糊涂。大家要懂得取舍、舍得取舍，不要夹杂过多的东西，即使牵涉很多工作，也要</a:t>
            </a:r>
            <a:r>
              <a:rPr lang="zh-CN" altLang="en-US" sz="2400" dirty="0">
                <a:solidFill>
                  <a:srgbClr val="C00000"/>
                </a:solidFill>
                <a:cs typeface="+mn-ea"/>
                <a:sym typeface="+mn-lt"/>
              </a:rPr>
              <a:t>果断取舍，强行归队</a:t>
            </a:r>
            <a:r>
              <a:rPr lang="zh-CN" altLang="en-US" sz="1400" dirty="0">
                <a:cs typeface="+mn-ea"/>
                <a:sym typeface="+mn-lt"/>
              </a:rPr>
              <a:t>，不能一头一头的，影响和冲淡了主题。</a:t>
            </a:r>
            <a:endParaRPr lang="en-US" altLang="zh-CN" sz="1400" b="1" dirty="0">
              <a:solidFill>
                <a:srgbClr val="C00000"/>
              </a:solidFill>
              <a:cs typeface="+mn-ea"/>
              <a:sym typeface="+mn-lt"/>
            </a:endParaRPr>
          </a:p>
        </p:txBody>
      </p:sp>
      <p:sp>
        <p:nvSpPr>
          <p:cNvPr id="42" name="文本框 41">
            <a:extLst>
              <a:ext uri="{FF2B5EF4-FFF2-40B4-BE49-F238E27FC236}">
                <a16:creationId xmlns:a16="http://schemas.microsoft.com/office/drawing/2014/main" id="{F8BEA8EA-C38F-4931-8ED9-D6D810DB9E01}"/>
              </a:ext>
            </a:extLst>
          </p:cNvPr>
          <p:cNvSpPr txBox="1"/>
          <p:nvPr/>
        </p:nvSpPr>
        <p:spPr>
          <a:xfrm>
            <a:off x="3134258" y="1386613"/>
            <a:ext cx="3224597" cy="646331"/>
          </a:xfrm>
          <a:prstGeom prst="rect">
            <a:avLst/>
          </a:prstGeom>
          <a:noFill/>
        </p:spPr>
        <p:txBody>
          <a:bodyPr wrap="square" rtlCol="0">
            <a:spAutoFit/>
          </a:bodyPr>
          <a:lstStyle/>
          <a:p>
            <a:pPr algn="ctr"/>
            <a:r>
              <a:rPr lang="en-US" altLang="zh-CN" sz="3600" b="1" dirty="0">
                <a:solidFill>
                  <a:srgbClr val="C00000"/>
                </a:solidFill>
                <a:cs typeface="+mn-ea"/>
                <a:sym typeface="+mn-lt"/>
              </a:rPr>
              <a:t>4.</a:t>
            </a:r>
            <a:r>
              <a:rPr lang="zh-CN" altLang="en-US" sz="3600" b="1" dirty="0">
                <a:solidFill>
                  <a:srgbClr val="C00000"/>
                </a:solidFill>
                <a:cs typeface="+mn-ea"/>
                <a:sym typeface="+mn-lt"/>
              </a:rPr>
              <a:t>不说多头话</a:t>
            </a:r>
            <a:endParaRPr lang="zh-CN" altLang="en-US" sz="3600" dirty="0">
              <a:solidFill>
                <a:srgbClr val="C00000"/>
              </a:solidFill>
              <a:cs typeface="+mn-ea"/>
              <a:sym typeface="+mn-lt"/>
            </a:endParaRPr>
          </a:p>
        </p:txBody>
      </p:sp>
      <p:pic>
        <p:nvPicPr>
          <p:cNvPr id="45" name="图片 44">
            <a:extLst>
              <a:ext uri="{FF2B5EF4-FFF2-40B4-BE49-F238E27FC236}">
                <a16:creationId xmlns:a16="http://schemas.microsoft.com/office/drawing/2014/main" id="{CA4F040B-9AA4-4887-87FE-7CCEF240EB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286" y="1620016"/>
            <a:ext cx="1602306" cy="1602306"/>
          </a:xfrm>
          <a:prstGeom prst="rect">
            <a:avLst/>
          </a:prstGeom>
        </p:spPr>
      </p:pic>
      <p:pic>
        <p:nvPicPr>
          <p:cNvPr id="46" name="图片 45">
            <a:extLst>
              <a:ext uri="{FF2B5EF4-FFF2-40B4-BE49-F238E27FC236}">
                <a16:creationId xmlns:a16="http://schemas.microsoft.com/office/drawing/2014/main" id="{07AD9B13-64C1-4718-B6E2-6378F5CF82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789" y="3691232"/>
            <a:ext cx="3155521" cy="2099551"/>
          </a:xfrm>
          <a:prstGeom prst="rect">
            <a:avLst/>
          </a:prstGeom>
        </p:spPr>
      </p:pic>
      <p:pic>
        <p:nvPicPr>
          <p:cNvPr id="47" name="图片 46">
            <a:extLst>
              <a:ext uri="{FF2B5EF4-FFF2-40B4-BE49-F238E27FC236}">
                <a16:creationId xmlns:a16="http://schemas.microsoft.com/office/drawing/2014/main" id="{BD511ECA-94B8-42DA-A297-E69B0FE805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V="1">
            <a:off x="4438260" y="3682882"/>
            <a:ext cx="3174364" cy="2116242"/>
          </a:xfrm>
          <a:prstGeom prst="rect">
            <a:avLst/>
          </a:prstGeom>
        </p:spPr>
      </p:pic>
      <p:pic>
        <p:nvPicPr>
          <p:cNvPr id="48" name="图片 47">
            <a:extLst>
              <a:ext uri="{FF2B5EF4-FFF2-40B4-BE49-F238E27FC236}">
                <a16:creationId xmlns:a16="http://schemas.microsoft.com/office/drawing/2014/main" id="{62E9FD82-6324-4036-937B-D2E40FAB9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57285" y="3693278"/>
            <a:ext cx="3111945" cy="2074630"/>
          </a:xfrm>
          <a:prstGeom prst="rect">
            <a:avLst/>
          </a:prstGeom>
        </p:spPr>
      </p:pic>
    </p:spTree>
    <p:extLst>
      <p:ext uri="{BB962C8B-B14F-4D97-AF65-F5344CB8AC3E}">
        <p14:creationId xmlns:p14="http://schemas.microsoft.com/office/powerpoint/2010/main" val="225565477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 to="" calcmode="lin" valueType="num">
                                          <p:cBhvr>
                                            <p:cTn id="34" dur="2000" decel="50000" fill="hold">
                                              <p:stCondLst>
                                                <p:cond delay="0"/>
                                              </p:stCondLst>
                                            </p:cTn>
                                            <p:tgtEl>
                                              <p:spTgt spid="45"/>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45"/>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par>
                              <p:cTn id="47" fill="hold">
                                <p:stCondLst>
                                  <p:cond delay="6000"/>
                                </p:stCondLst>
                                <p:childTnLst>
                                  <p:par>
                                    <p:cTn id="48" presetID="30" presetClass="entr" presetSubtype="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800" decel="100000"/>
                                            <p:tgtEl>
                                              <p:spTgt spid="46"/>
                                            </p:tgtEl>
                                          </p:cBhvr>
                                        </p:animEffect>
                                        <p:anim calcmode="lin" valueType="num">
                                          <p:cBhvr>
                                            <p:cTn id="51" dur="800" decel="100000" fill="hold"/>
                                            <p:tgtEl>
                                              <p:spTgt spid="46"/>
                                            </p:tgtEl>
                                            <p:attrNameLst>
                                              <p:attrName>style.rotation</p:attrName>
                                            </p:attrNameLst>
                                          </p:cBhvr>
                                          <p:tavLst>
                                            <p:tav tm="0">
                                              <p:val>
                                                <p:fltVal val="-90"/>
                                              </p:val>
                                            </p:tav>
                                            <p:tav tm="100000">
                                              <p:val>
                                                <p:fltVal val="0"/>
                                              </p:val>
                                            </p:tav>
                                          </p:tavLst>
                                        </p:anim>
                                        <p:anim calcmode="lin" valueType="num">
                                          <p:cBhvr>
                                            <p:cTn id="52" dur="800" decel="100000" fill="hold"/>
                                            <p:tgtEl>
                                              <p:spTgt spid="46"/>
                                            </p:tgtEl>
                                            <p:attrNameLst>
                                              <p:attrName>ppt_x</p:attrName>
                                            </p:attrNameLst>
                                          </p:cBhvr>
                                          <p:tavLst>
                                            <p:tav tm="0">
                                              <p:val>
                                                <p:strVal val="#ppt_x+0.4"/>
                                              </p:val>
                                            </p:tav>
                                            <p:tav tm="100000">
                                              <p:val>
                                                <p:strVal val="#ppt_x-0.05"/>
                                              </p:val>
                                            </p:tav>
                                          </p:tavLst>
                                        </p:anim>
                                        <p:anim calcmode="lin" valueType="num">
                                          <p:cBhvr>
                                            <p:cTn id="53" dur="800" decel="100000" fill="hold"/>
                                            <p:tgtEl>
                                              <p:spTgt spid="4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56" presetID="3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800" decel="100000"/>
                                            <p:tgtEl>
                                              <p:spTgt spid="47"/>
                                            </p:tgtEl>
                                          </p:cBhvr>
                                        </p:animEffect>
                                        <p:anim calcmode="lin" valueType="num">
                                          <p:cBhvr>
                                            <p:cTn id="59" dur="800" decel="100000" fill="hold"/>
                                            <p:tgtEl>
                                              <p:spTgt spid="47"/>
                                            </p:tgtEl>
                                            <p:attrNameLst>
                                              <p:attrName>style.rotation</p:attrName>
                                            </p:attrNameLst>
                                          </p:cBhvr>
                                          <p:tavLst>
                                            <p:tav tm="0">
                                              <p:val>
                                                <p:fltVal val="-90"/>
                                              </p:val>
                                            </p:tav>
                                            <p:tav tm="100000">
                                              <p:val>
                                                <p:fltVal val="0"/>
                                              </p:val>
                                            </p:tav>
                                          </p:tavLst>
                                        </p:anim>
                                        <p:anim calcmode="lin" valueType="num">
                                          <p:cBhvr>
                                            <p:cTn id="60" dur="800" decel="100000" fill="hold"/>
                                            <p:tgtEl>
                                              <p:spTgt spid="47"/>
                                            </p:tgtEl>
                                            <p:attrNameLst>
                                              <p:attrName>ppt_x</p:attrName>
                                            </p:attrNameLst>
                                          </p:cBhvr>
                                          <p:tavLst>
                                            <p:tav tm="0">
                                              <p:val>
                                                <p:strVal val="#ppt_x+0.4"/>
                                              </p:val>
                                            </p:tav>
                                            <p:tav tm="100000">
                                              <p:val>
                                                <p:strVal val="#ppt_x-0.05"/>
                                              </p:val>
                                            </p:tav>
                                          </p:tavLst>
                                        </p:anim>
                                        <p:anim calcmode="lin" valueType="num">
                                          <p:cBhvr>
                                            <p:cTn id="61" dur="800" decel="100000" fill="hold"/>
                                            <p:tgtEl>
                                              <p:spTgt spid="4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par>
                                    <p:cTn id="64" presetID="30" presetClass="entr" presetSubtype="0"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800" decel="100000"/>
                                            <p:tgtEl>
                                              <p:spTgt spid="48"/>
                                            </p:tgtEl>
                                          </p:cBhvr>
                                        </p:animEffect>
                                        <p:anim calcmode="lin" valueType="num">
                                          <p:cBhvr>
                                            <p:cTn id="67" dur="800" decel="100000" fill="hold"/>
                                            <p:tgtEl>
                                              <p:spTgt spid="48"/>
                                            </p:tgtEl>
                                            <p:attrNameLst>
                                              <p:attrName>style.rotation</p:attrName>
                                            </p:attrNameLst>
                                          </p:cBhvr>
                                          <p:tavLst>
                                            <p:tav tm="0">
                                              <p:val>
                                                <p:fltVal val="-90"/>
                                              </p:val>
                                            </p:tav>
                                            <p:tav tm="100000">
                                              <p:val>
                                                <p:fltVal val="0"/>
                                              </p:val>
                                            </p:tav>
                                          </p:tavLst>
                                        </p:anim>
                                        <p:anim calcmode="lin" valueType="num">
                                          <p:cBhvr>
                                            <p:cTn id="68" dur="800" decel="100000" fill="hold"/>
                                            <p:tgtEl>
                                              <p:spTgt spid="48"/>
                                            </p:tgtEl>
                                            <p:attrNameLst>
                                              <p:attrName>ppt_x</p:attrName>
                                            </p:attrNameLst>
                                          </p:cBhvr>
                                          <p:tavLst>
                                            <p:tav tm="0">
                                              <p:val>
                                                <p:strVal val="#ppt_x+0.4"/>
                                              </p:val>
                                            </p:tav>
                                            <p:tav tm="100000">
                                              <p:val>
                                                <p:strVal val="#ppt_x-0.05"/>
                                              </p:val>
                                            </p:tav>
                                          </p:tavLst>
                                        </p:anim>
                                        <p:anim calcmode="lin" valueType="num">
                                          <p:cBhvr>
                                            <p:cTn id="69" dur="800" decel="100000" fill="hold"/>
                                            <p:tgtEl>
                                              <p:spTgt spid="4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 to="" calcmode="lin" valueType="num">
                                          <p:cBhvr>
                                            <p:cTn id="34" dur="2000" decel="50000" fill="hold">
                                              <p:stCondLst>
                                                <p:cond delay="0"/>
                                              </p:stCondLst>
                                            </p:cTn>
                                            <p:tgtEl>
                                              <p:spTgt spid="45"/>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45"/>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par>
                              <p:cTn id="47" fill="hold">
                                <p:stCondLst>
                                  <p:cond delay="6000"/>
                                </p:stCondLst>
                                <p:childTnLst>
                                  <p:par>
                                    <p:cTn id="48" presetID="30" presetClass="entr" presetSubtype="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800" decel="100000"/>
                                            <p:tgtEl>
                                              <p:spTgt spid="46"/>
                                            </p:tgtEl>
                                          </p:cBhvr>
                                        </p:animEffect>
                                        <p:anim calcmode="lin" valueType="num">
                                          <p:cBhvr>
                                            <p:cTn id="51" dur="800" decel="100000" fill="hold"/>
                                            <p:tgtEl>
                                              <p:spTgt spid="46"/>
                                            </p:tgtEl>
                                            <p:attrNameLst>
                                              <p:attrName>style.rotation</p:attrName>
                                            </p:attrNameLst>
                                          </p:cBhvr>
                                          <p:tavLst>
                                            <p:tav tm="0">
                                              <p:val>
                                                <p:fltVal val="-90"/>
                                              </p:val>
                                            </p:tav>
                                            <p:tav tm="100000">
                                              <p:val>
                                                <p:fltVal val="0"/>
                                              </p:val>
                                            </p:tav>
                                          </p:tavLst>
                                        </p:anim>
                                        <p:anim calcmode="lin" valueType="num">
                                          <p:cBhvr>
                                            <p:cTn id="52" dur="800" decel="100000" fill="hold"/>
                                            <p:tgtEl>
                                              <p:spTgt spid="46"/>
                                            </p:tgtEl>
                                            <p:attrNameLst>
                                              <p:attrName>ppt_x</p:attrName>
                                            </p:attrNameLst>
                                          </p:cBhvr>
                                          <p:tavLst>
                                            <p:tav tm="0">
                                              <p:val>
                                                <p:strVal val="#ppt_x+0.4"/>
                                              </p:val>
                                            </p:tav>
                                            <p:tav tm="100000">
                                              <p:val>
                                                <p:strVal val="#ppt_x-0.05"/>
                                              </p:val>
                                            </p:tav>
                                          </p:tavLst>
                                        </p:anim>
                                        <p:anim calcmode="lin" valueType="num">
                                          <p:cBhvr>
                                            <p:cTn id="53" dur="800" decel="100000" fill="hold"/>
                                            <p:tgtEl>
                                              <p:spTgt spid="4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56" presetID="3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800" decel="100000"/>
                                            <p:tgtEl>
                                              <p:spTgt spid="47"/>
                                            </p:tgtEl>
                                          </p:cBhvr>
                                        </p:animEffect>
                                        <p:anim calcmode="lin" valueType="num">
                                          <p:cBhvr>
                                            <p:cTn id="59" dur="800" decel="100000" fill="hold"/>
                                            <p:tgtEl>
                                              <p:spTgt spid="47"/>
                                            </p:tgtEl>
                                            <p:attrNameLst>
                                              <p:attrName>style.rotation</p:attrName>
                                            </p:attrNameLst>
                                          </p:cBhvr>
                                          <p:tavLst>
                                            <p:tav tm="0">
                                              <p:val>
                                                <p:fltVal val="-90"/>
                                              </p:val>
                                            </p:tav>
                                            <p:tav tm="100000">
                                              <p:val>
                                                <p:fltVal val="0"/>
                                              </p:val>
                                            </p:tav>
                                          </p:tavLst>
                                        </p:anim>
                                        <p:anim calcmode="lin" valueType="num">
                                          <p:cBhvr>
                                            <p:cTn id="60" dur="800" decel="100000" fill="hold"/>
                                            <p:tgtEl>
                                              <p:spTgt spid="47"/>
                                            </p:tgtEl>
                                            <p:attrNameLst>
                                              <p:attrName>ppt_x</p:attrName>
                                            </p:attrNameLst>
                                          </p:cBhvr>
                                          <p:tavLst>
                                            <p:tav tm="0">
                                              <p:val>
                                                <p:strVal val="#ppt_x+0.4"/>
                                              </p:val>
                                            </p:tav>
                                            <p:tav tm="100000">
                                              <p:val>
                                                <p:strVal val="#ppt_x-0.05"/>
                                              </p:val>
                                            </p:tav>
                                          </p:tavLst>
                                        </p:anim>
                                        <p:anim calcmode="lin" valueType="num">
                                          <p:cBhvr>
                                            <p:cTn id="61" dur="800" decel="100000" fill="hold"/>
                                            <p:tgtEl>
                                              <p:spTgt spid="4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par>
                                    <p:cTn id="64" presetID="30" presetClass="entr" presetSubtype="0"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800" decel="100000"/>
                                            <p:tgtEl>
                                              <p:spTgt spid="48"/>
                                            </p:tgtEl>
                                          </p:cBhvr>
                                        </p:animEffect>
                                        <p:anim calcmode="lin" valueType="num">
                                          <p:cBhvr>
                                            <p:cTn id="67" dur="800" decel="100000" fill="hold"/>
                                            <p:tgtEl>
                                              <p:spTgt spid="48"/>
                                            </p:tgtEl>
                                            <p:attrNameLst>
                                              <p:attrName>style.rotation</p:attrName>
                                            </p:attrNameLst>
                                          </p:cBhvr>
                                          <p:tavLst>
                                            <p:tav tm="0">
                                              <p:val>
                                                <p:fltVal val="-90"/>
                                              </p:val>
                                            </p:tav>
                                            <p:tav tm="100000">
                                              <p:val>
                                                <p:fltVal val="0"/>
                                              </p:val>
                                            </p:tav>
                                          </p:tavLst>
                                        </p:anim>
                                        <p:anim calcmode="lin" valueType="num">
                                          <p:cBhvr>
                                            <p:cTn id="68" dur="800" decel="100000" fill="hold"/>
                                            <p:tgtEl>
                                              <p:spTgt spid="48"/>
                                            </p:tgtEl>
                                            <p:attrNameLst>
                                              <p:attrName>ppt_x</p:attrName>
                                            </p:attrNameLst>
                                          </p:cBhvr>
                                          <p:tavLst>
                                            <p:tav tm="0">
                                              <p:val>
                                                <p:strVal val="#ppt_x+0.4"/>
                                              </p:val>
                                            </p:tav>
                                            <p:tav tm="100000">
                                              <p:val>
                                                <p:strVal val="#ppt_x-0.05"/>
                                              </p:val>
                                            </p:tav>
                                          </p:tavLst>
                                        </p:anim>
                                        <p:anim calcmode="lin" valueType="num">
                                          <p:cBhvr>
                                            <p:cTn id="69" dur="800" decel="100000" fill="hold"/>
                                            <p:tgtEl>
                                              <p:spTgt spid="4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p:nvPr/>
        </p:nvCxnSpPr>
        <p:spPr>
          <a:xfrm rot="5400000">
            <a:off x="1599702" y="2609485"/>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rot="5400000">
            <a:off x="5521230" y="2609485"/>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p:cNvCxnSpPr/>
          <p:nvPr/>
        </p:nvCxnSpPr>
        <p:spPr>
          <a:xfrm rot="5400000">
            <a:off x="3572942" y="2609485"/>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rot="5400000">
            <a:off x="7484710" y="2609485"/>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1132140" y="2159485"/>
            <a:ext cx="10693017"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椭圆 14"/>
          <p:cNvSpPr/>
          <p:nvPr/>
        </p:nvSpPr>
        <p:spPr>
          <a:xfrm>
            <a:off x="1947648" y="2057431"/>
            <a:ext cx="204110" cy="204110"/>
          </a:xfrm>
          <a:prstGeom prst="ellipse">
            <a:avLst/>
          </a:prstGeom>
          <a:solidFill>
            <a:srgbClr val="A51F2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prstClr val="black">
                  <a:lumMod val="85000"/>
                  <a:lumOff val="15000"/>
                </a:prstClr>
              </a:solidFill>
              <a:cs typeface="+mn-ea"/>
              <a:sym typeface="+mn-lt"/>
            </a:endParaRPr>
          </a:p>
        </p:txBody>
      </p:sp>
      <p:sp>
        <p:nvSpPr>
          <p:cNvPr id="28" name="椭圆 27"/>
          <p:cNvSpPr/>
          <p:nvPr/>
        </p:nvSpPr>
        <p:spPr>
          <a:xfrm>
            <a:off x="5870445" y="2057431"/>
            <a:ext cx="204110" cy="204110"/>
          </a:xfrm>
          <a:prstGeom prst="ellipse">
            <a:avLst/>
          </a:prstGeom>
          <a:solidFill>
            <a:srgbClr val="A51F2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prstClr val="black">
                  <a:lumMod val="85000"/>
                  <a:lumOff val="15000"/>
                </a:prstClr>
              </a:solidFill>
              <a:cs typeface="+mn-ea"/>
              <a:sym typeface="+mn-lt"/>
            </a:endParaRPr>
          </a:p>
        </p:txBody>
      </p:sp>
      <p:sp>
        <p:nvSpPr>
          <p:cNvPr id="40" name="椭圆 39"/>
          <p:cNvSpPr/>
          <p:nvPr/>
        </p:nvSpPr>
        <p:spPr>
          <a:xfrm>
            <a:off x="3922158" y="2057431"/>
            <a:ext cx="204110" cy="204110"/>
          </a:xfrm>
          <a:prstGeom prst="ellipse">
            <a:avLst/>
          </a:prstGeom>
          <a:solidFill>
            <a:srgbClr val="A51F2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prstClr val="black">
                  <a:lumMod val="85000"/>
                  <a:lumOff val="15000"/>
                </a:prstClr>
              </a:solidFill>
              <a:cs typeface="+mn-ea"/>
              <a:sym typeface="+mn-lt"/>
            </a:endParaRPr>
          </a:p>
        </p:txBody>
      </p:sp>
      <p:sp>
        <p:nvSpPr>
          <p:cNvPr id="45" name="椭圆 44"/>
          <p:cNvSpPr/>
          <p:nvPr/>
        </p:nvSpPr>
        <p:spPr>
          <a:xfrm>
            <a:off x="7833925" y="2057431"/>
            <a:ext cx="204110" cy="204110"/>
          </a:xfrm>
          <a:prstGeom prst="ellipse">
            <a:avLst/>
          </a:prstGeom>
          <a:solidFill>
            <a:srgbClr val="A51F2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prstClr val="black">
                  <a:lumMod val="85000"/>
                  <a:lumOff val="15000"/>
                </a:prstClr>
              </a:solidFill>
              <a:cs typeface="+mn-ea"/>
              <a:sym typeface="+mn-lt"/>
            </a:endParaRPr>
          </a:p>
        </p:txBody>
      </p:sp>
      <p:sp>
        <p:nvSpPr>
          <p:cNvPr id="3" name="椭圆 2"/>
          <p:cNvSpPr/>
          <p:nvPr/>
        </p:nvSpPr>
        <p:spPr>
          <a:xfrm>
            <a:off x="1595299" y="2847025"/>
            <a:ext cx="908812" cy="908812"/>
          </a:xfrm>
          <a:prstGeom prst="ellipse">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prstClr val="white"/>
              </a:solidFill>
              <a:cs typeface="+mn-ea"/>
              <a:sym typeface="+mn-lt"/>
            </a:endParaRPr>
          </a:p>
        </p:txBody>
      </p:sp>
      <p:sp>
        <p:nvSpPr>
          <p:cNvPr id="19" name="文本框 18"/>
          <p:cNvSpPr txBox="1"/>
          <p:nvPr/>
        </p:nvSpPr>
        <p:spPr>
          <a:xfrm>
            <a:off x="1894717" y="3010246"/>
            <a:ext cx="265531" cy="646303"/>
          </a:xfrm>
          <a:prstGeom prst="rect">
            <a:avLst/>
          </a:prstGeom>
          <a:noFill/>
        </p:spPr>
        <p:txBody>
          <a:bodyPr wrap="square" lIns="91413" tIns="45706" rIns="91413" bIns="45706" rtlCol="0">
            <a:spAutoFit/>
          </a:bodyPr>
          <a:lstStyle/>
          <a:p>
            <a:pPr algn="ctr"/>
            <a:r>
              <a:rPr lang="en-US" altLang="zh-CN" sz="3600" b="1" dirty="0">
                <a:solidFill>
                  <a:prstClr val="white"/>
                </a:solidFill>
                <a:cs typeface="+mn-ea"/>
                <a:sym typeface="+mn-lt"/>
              </a:rPr>
              <a:t>1</a:t>
            </a:r>
            <a:endParaRPr lang="zh-CN" altLang="en-US" sz="3600" b="1" dirty="0">
              <a:solidFill>
                <a:prstClr val="white"/>
              </a:solidFill>
              <a:cs typeface="+mn-ea"/>
              <a:sym typeface="+mn-lt"/>
            </a:endParaRPr>
          </a:p>
        </p:txBody>
      </p:sp>
      <p:sp>
        <p:nvSpPr>
          <p:cNvPr id="37" name="椭圆 36"/>
          <p:cNvSpPr/>
          <p:nvPr/>
        </p:nvSpPr>
        <p:spPr>
          <a:xfrm>
            <a:off x="5518099" y="2848311"/>
            <a:ext cx="908812" cy="908812"/>
          </a:xfrm>
          <a:prstGeom prst="ellipse">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prstClr val="white"/>
              </a:solidFill>
              <a:cs typeface="+mn-ea"/>
              <a:sym typeface="+mn-lt"/>
            </a:endParaRPr>
          </a:p>
        </p:txBody>
      </p:sp>
      <p:sp>
        <p:nvSpPr>
          <p:cNvPr id="31" name="文本框 30"/>
          <p:cNvSpPr txBox="1"/>
          <p:nvPr/>
        </p:nvSpPr>
        <p:spPr>
          <a:xfrm>
            <a:off x="5722302" y="3010246"/>
            <a:ext cx="500403" cy="707858"/>
          </a:xfrm>
          <a:prstGeom prst="rect">
            <a:avLst/>
          </a:prstGeom>
          <a:noFill/>
        </p:spPr>
        <p:txBody>
          <a:bodyPr wrap="none" lIns="91413" tIns="45706" rIns="91413" bIns="45706" rtlCol="0">
            <a:spAutoFit/>
          </a:bodyPr>
          <a:lstStyle>
            <a:defPPr>
              <a:defRPr lang="zh-CN"/>
            </a:defPPr>
            <a:lvl1pPr algn="ctr">
              <a:defRPr sz="4000" b="1">
                <a:solidFill>
                  <a:schemeClr val="bg1"/>
                </a:solidFill>
                <a:latin typeface="微软雅黑" panose="020B0503020204020204" charset="-122"/>
                <a:ea typeface="微软雅黑" panose="020B0503020204020204" charset="-122"/>
                <a:cs typeface="Arial" panose="020B0604020202020204" pitchFamily="34" charset="0"/>
              </a:defRPr>
            </a:lvl1pPr>
          </a:lstStyle>
          <a:p>
            <a:r>
              <a:rPr lang="en-US" altLang="zh-CN" dirty="0">
                <a:solidFill>
                  <a:prstClr val="white"/>
                </a:solidFill>
                <a:latin typeface="+mn-lt"/>
                <a:ea typeface="+mn-ea"/>
                <a:cs typeface="+mn-ea"/>
                <a:sym typeface="+mn-lt"/>
              </a:rPr>
              <a:t>3</a:t>
            </a:r>
            <a:endParaRPr lang="zh-CN" altLang="en-US" dirty="0">
              <a:solidFill>
                <a:prstClr val="white"/>
              </a:solidFill>
              <a:latin typeface="+mn-lt"/>
              <a:ea typeface="+mn-ea"/>
              <a:cs typeface="+mn-ea"/>
              <a:sym typeface="+mn-lt"/>
            </a:endParaRPr>
          </a:p>
        </p:txBody>
      </p:sp>
      <p:sp>
        <p:nvSpPr>
          <p:cNvPr id="38" name="椭圆 37"/>
          <p:cNvSpPr/>
          <p:nvPr/>
        </p:nvSpPr>
        <p:spPr>
          <a:xfrm>
            <a:off x="3459847" y="3032360"/>
            <a:ext cx="1125492" cy="1125492"/>
          </a:xfrm>
          <a:prstGeom prst="ellipse">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prstClr val="white"/>
              </a:solidFill>
              <a:cs typeface="+mn-ea"/>
              <a:sym typeface="+mn-lt"/>
            </a:endParaRPr>
          </a:p>
        </p:txBody>
      </p:sp>
      <p:sp>
        <p:nvSpPr>
          <p:cNvPr id="43" name="文本框 42"/>
          <p:cNvSpPr txBox="1"/>
          <p:nvPr/>
        </p:nvSpPr>
        <p:spPr>
          <a:xfrm>
            <a:off x="3772746" y="3241672"/>
            <a:ext cx="500402" cy="707858"/>
          </a:xfrm>
          <a:prstGeom prst="rect">
            <a:avLst/>
          </a:prstGeom>
          <a:noFill/>
        </p:spPr>
        <p:txBody>
          <a:bodyPr wrap="none" lIns="91413" tIns="45706" rIns="91413" bIns="45706" rtlCol="0">
            <a:spAutoFit/>
          </a:bodyPr>
          <a:lstStyle/>
          <a:p>
            <a:pPr algn="ctr"/>
            <a:r>
              <a:rPr lang="en-US" altLang="zh-CN" sz="4000" b="1" dirty="0">
                <a:solidFill>
                  <a:prstClr val="white"/>
                </a:solidFill>
                <a:cs typeface="+mn-ea"/>
                <a:sym typeface="+mn-lt"/>
              </a:rPr>
              <a:t>2</a:t>
            </a:r>
            <a:endParaRPr lang="zh-CN" altLang="en-US" sz="4000" b="1" dirty="0">
              <a:solidFill>
                <a:prstClr val="white"/>
              </a:solidFill>
              <a:cs typeface="+mn-ea"/>
              <a:sym typeface="+mn-lt"/>
            </a:endParaRPr>
          </a:p>
        </p:txBody>
      </p:sp>
      <p:sp>
        <p:nvSpPr>
          <p:cNvPr id="44" name="椭圆 43"/>
          <p:cNvSpPr/>
          <p:nvPr/>
        </p:nvSpPr>
        <p:spPr>
          <a:xfrm>
            <a:off x="7372767" y="2881216"/>
            <a:ext cx="1125492" cy="1125492"/>
          </a:xfrm>
          <a:prstGeom prst="ellipse">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prstClr val="white"/>
              </a:solidFill>
              <a:cs typeface="+mn-ea"/>
              <a:sym typeface="+mn-lt"/>
            </a:endParaRPr>
          </a:p>
        </p:txBody>
      </p:sp>
      <p:sp>
        <p:nvSpPr>
          <p:cNvPr id="48" name="文本框 47"/>
          <p:cNvSpPr txBox="1"/>
          <p:nvPr/>
        </p:nvSpPr>
        <p:spPr>
          <a:xfrm>
            <a:off x="7685783" y="3091307"/>
            <a:ext cx="500403" cy="707858"/>
          </a:xfrm>
          <a:prstGeom prst="rect">
            <a:avLst/>
          </a:prstGeom>
          <a:noFill/>
        </p:spPr>
        <p:txBody>
          <a:bodyPr wrap="none" lIns="91413" tIns="45706" rIns="91413" bIns="45706" rtlCol="0">
            <a:spAutoFit/>
          </a:bodyPr>
          <a:lstStyle>
            <a:defPPr>
              <a:defRPr lang="zh-CN"/>
            </a:defPPr>
            <a:lvl1pPr algn="ctr">
              <a:defRPr sz="4000" b="1">
                <a:solidFill>
                  <a:schemeClr val="bg1"/>
                </a:solidFill>
                <a:latin typeface="微软雅黑" panose="020B0503020204020204" charset="-122"/>
                <a:ea typeface="微软雅黑" panose="020B0503020204020204" charset="-122"/>
                <a:cs typeface="Arial" panose="020B0604020202020204" pitchFamily="34" charset="0"/>
              </a:defRPr>
            </a:lvl1pPr>
          </a:lstStyle>
          <a:p>
            <a:r>
              <a:rPr lang="en-US" altLang="zh-CN" dirty="0">
                <a:solidFill>
                  <a:prstClr val="white"/>
                </a:solidFill>
                <a:latin typeface="+mn-lt"/>
                <a:ea typeface="+mn-ea"/>
                <a:cs typeface="+mn-ea"/>
                <a:sym typeface="+mn-lt"/>
              </a:rPr>
              <a:t>4</a:t>
            </a:r>
            <a:endParaRPr lang="zh-CN" altLang="en-US" dirty="0">
              <a:solidFill>
                <a:prstClr val="white"/>
              </a:solidFill>
              <a:latin typeface="+mn-lt"/>
              <a:ea typeface="+mn-ea"/>
              <a:cs typeface="+mn-ea"/>
              <a:sym typeface="+mn-lt"/>
            </a:endParaRPr>
          </a:p>
        </p:txBody>
      </p:sp>
      <p:cxnSp>
        <p:nvCxnSpPr>
          <p:cNvPr id="32" name="直接连接符 31"/>
          <p:cNvCxnSpPr/>
          <p:nvPr/>
        </p:nvCxnSpPr>
        <p:spPr>
          <a:xfrm rot="5400000">
            <a:off x="9690142" y="2652415"/>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3" name="椭圆 32"/>
          <p:cNvSpPr/>
          <p:nvPr/>
        </p:nvSpPr>
        <p:spPr>
          <a:xfrm>
            <a:off x="10039357" y="2100361"/>
            <a:ext cx="204110" cy="204110"/>
          </a:xfrm>
          <a:prstGeom prst="ellipse">
            <a:avLst/>
          </a:prstGeom>
          <a:solidFill>
            <a:srgbClr val="A51F2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prstClr val="black">
                  <a:lumMod val="85000"/>
                  <a:lumOff val="15000"/>
                </a:prstClr>
              </a:solidFill>
              <a:cs typeface="+mn-ea"/>
              <a:sym typeface="+mn-lt"/>
            </a:endParaRPr>
          </a:p>
        </p:txBody>
      </p:sp>
      <p:sp>
        <p:nvSpPr>
          <p:cNvPr id="34" name="椭圆 33"/>
          <p:cNvSpPr/>
          <p:nvPr/>
        </p:nvSpPr>
        <p:spPr>
          <a:xfrm>
            <a:off x="9578199" y="2924146"/>
            <a:ext cx="1125492" cy="1125492"/>
          </a:xfrm>
          <a:prstGeom prst="ellipse">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solidFill>
                <a:prstClr val="white"/>
              </a:solidFill>
              <a:cs typeface="+mn-ea"/>
              <a:sym typeface="+mn-lt"/>
            </a:endParaRPr>
          </a:p>
        </p:txBody>
      </p:sp>
      <p:sp>
        <p:nvSpPr>
          <p:cNvPr id="35" name="文本框 34">
            <a:extLst>
              <a:ext uri="{FF2B5EF4-FFF2-40B4-BE49-F238E27FC236}">
                <a16:creationId xmlns:a16="http://schemas.microsoft.com/office/drawing/2014/main" id="{E1E3E7EC-3A5E-481C-B3EB-7E70C7F8AC48}"/>
              </a:ext>
            </a:extLst>
          </p:cNvPr>
          <p:cNvSpPr txBox="1"/>
          <p:nvPr/>
        </p:nvSpPr>
        <p:spPr>
          <a:xfrm>
            <a:off x="232084" y="1561025"/>
            <a:ext cx="3224597" cy="461665"/>
          </a:xfrm>
          <a:prstGeom prst="rect">
            <a:avLst/>
          </a:prstGeom>
          <a:noFill/>
        </p:spPr>
        <p:txBody>
          <a:bodyPr wrap="square" rtlCol="0">
            <a:spAutoFit/>
          </a:bodyPr>
          <a:lstStyle/>
          <a:p>
            <a:pPr algn="ctr"/>
            <a:r>
              <a:rPr lang="zh-CN" altLang="en-US" sz="2400" dirty="0">
                <a:solidFill>
                  <a:prstClr val="black"/>
                </a:solidFill>
                <a:cs typeface="+mn-ea"/>
                <a:sym typeface="+mn-lt"/>
              </a:rPr>
              <a:t>起好标题</a:t>
            </a:r>
          </a:p>
        </p:txBody>
      </p:sp>
      <p:sp>
        <p:nvSpPr>
          <p:cNvPr id="36" name="文本框 35">
            <a:extLst>
              <a:ext uri="{FF2B5EF4-FFF2-40B4-BE49-F238E27FC236}">
                <a16:creationId xmlns:a16="http://schemas.microsoft.com/office/drawing/2014/main" id="{65D20BE6-1313-4A31-BE9F-2949BD394345}"/>
              </a:ext>
            </a:extLst>
          </p:cNvPr>
          <p:cNvSpPr txBox="1"/>
          <p:nvPr/>
        </p:nvSpPr>
        <p:spPr>
          <a:xfrm>
            <a:off x="2255231" y="1561025"/>
            <a:ext cx="3224597" cy="461665"/>
          </a:xfrm>
          <a:prstGeom prst="rect">
            <a:avLst/>
          </a:prstGeom>
          <a:noFill/>
        </p:spPr>
        <p:txBody>
          <a:bodyPr wrap="square" rtlCol="0">
            <a:spAutoFit/>
          </a:bodyPr>
          <a:lstStyle/>
          <a:p>
            <a:pPr algn="ctr"/>
            <a:r>
              <a:rPr lang="zh-CN" altLang="en-US" sz="2400" dirty="0">
                <a:solidFill>
                  <a:prstClr val="black"/>
                </a:solidFill>
                <a:cs typeface="+mn-ea"/>
                <a:sym typeface="+mn-lt"/>
              </a:rPr>
              <a:t>写好导语</a:t>
            </a:r>
          </a:p>
        </p:txBody>
      </p:sp>
      <p:sp>
        <p:nvSpPr>
          <p:cNvPr id="39" name="文本框 38">
            <a:extLst>
              <a:ext uri="{FF2B5EF4-FFF2-40B4-BE49-F238E27FC236}">
                <a16:creationId xmlns:a16="http://schemas.microsoft.com/office/drawing/2014/main" id="{F95645C6-F6CB-49F7-8A55-B22FF42C1EF6}"/>
              </a:ext>
            </a:extLst>
          </p:cNvPr>
          <p:cNvSpPr txBox="1"/>
          <p:nvPr/>
        </p:nvSpPr>
        <p:spPr>
          <a:xfrm>
            <a:off x="4311934" y="1579201"/>
            <a:ext cx="3224597" cy="461665"/>
          </a:xfrm>
          <a:prstGeom prst="rect">
            <a:avLst/>
          </a:prstGeom>
          <a:noFill/>
        </p:spPr>
        <p:txBody>
          <a:bodyPr wrap="square" rtlCol="0">
            <a:spAutoFit/>
          </a:bodyPr>
          <a:lstStyle/>
          <a:p>
            <a:pPr algn="ctr"/>
            <a:r>
              <a:rPr lang="zh-CN" altLang="en-US" sz="2400" dirty="0">
                <a:solidFill>
                  <a:prstClr val="black"/>
                </a:solidFill>
                <a:cs typeface="+mn-ea"/>
                <a:sym typeface="+mn-lt"/>
              </a:rPr>
              <a:t>写好主体</a:t>
            </a:r>
          </a:p>
        </p:txBody>
      </p:sp>
      <p:sp>
        <p:nvSpPr>
          <p:cNvPr id="42" name="文本框 41">
            <a:extLst>
              <a:ext uri="{FF2B5EF4-FFF2-40B4-BE49-F238E27FC236}">
                <a16:creationId xmlns:a16="http://schemas.microsoft.com/office/drawing/2014/main" id="{BAEC18AB-0418-4F72-9294-646276121150}"/>
              </a:ext>
            </a:extLst>
          </p:cNvPr>
          <p:cNvSpPr txBox="1"/>
          <p:nvPr/>
        </p:nvSpPr>
        <p:spPr>
          <a:xfrm>
            <a:off x="6335081" y="1597377"/>
            <a:ext cx="3224597" cy="461665"/>
          </a:xfrm>
          <a:prstGeom prst="rect">
            <a:avLst/>
          </a:prstGeom>
          <a:noFill/>
        </p:spPr>
        <p:txBody>
          <a:bodyPr wrap="square" rtlCol="0">
            <a:spAutoFit/>
          </a:bodyPr>
          <a:lstStyle/>
          <a:p>
            <a:pPr algn="ctr"/>
            <a:r>
              <a:rPr lang="zh-CN" altLang="en-US" sz="2400" dirty="0">
                <a:solidFill>
                  <a:prstClr val="black"/>
                </a:solidFill>
                <a:cs typeface="+mn-ea"/>
                <a:sym typeface="+mn-lt"/>
              </a:rPr>
              <a:t>设好主线</a:t>
            </a:r>
          </a:p>
        </p:txBody>
      </p:sp>
      <p:sp>
        <p:nvSpPr>
          <p:cNvPr id="47" name="文本框 46">
            <a:extLst>
              <a:ext uri="{FF2B5EF4-FFF2-40B4-BE49-F238E27FC236}">
                <a16:creationId xmlns:a16="http://schemas.microsoft.com/office/drawing/2014/main" id="{28304420-18FE-4FD6-BE4F-F3007A1C5A63}"/>
              </a:ext>
            </a:extLst>
          </p:cNvPr>
          <p:cNvSpPr txBox="1"/>
          <p:nvPr/>
        </p:nvSpPr>
        <p:spPr>
          <a:xfrm>
            <a:off x="8484063" y="1598775"/>
            <a:ext cx="3224597" cy="461665"/>
          </a:xfrm>
          <a:prstGeom prst="rect">
            <a:avLst/>
          </a:prstGeom>
          <a:noFill/>
        </p:spPr>
        <p:txBody>
          <a:bodyPr wrap="square" rtlCol="0">
            <a:spAutoFit/>
          </a:bodyPr>
          <a:lstStyle/>
          <a:p>
            <a:pPr algn="ctr"/>
            <a:r>
              <a:rPr lang="zh-CN" altLang="en-US" sz="2400" dirty="0">
                <a:solidFill>
                  <a:prstClr val="black"/>
                </a:solidFill>
                <a:cs typeface="+mn-ea"/>
                <a:sym typeface="+mn-lt"/>
              </a:rPr>
              <a:t>落好结束语</a:t>
            </a:r>
          </a:p>
        </p:txBody>
      </p:sp>
      <p:sp>
        <p:nvSpPr>
          <p:cNvPr id="51" name="矩形 50">
            <a:extLst>
              <a:ext uri="{FF2B5EF4-FFF2-40B4-BE49-F238E27FC236}">
                <a16:creationId xmlns:a16="http://schemas.microsoft.com/office/drawing/2014/main" id="{D094C1F4-D049-4E79-BF5E-17BEF6D337AE}"/>
              </a:ext>
            </a:extLst>
          </p:cNvPr>
          <p:cNvSpPr/>
          <p:nvPr/>
        </p:nvSpPr>
        <p:spPr>
          <a:xfrm>
            <a:off x="936175" y="3853202"/>
            <a:ext cx="2083464" cy="1754326"/>
          </a:xfrm>
          <a:prstGeom prst="rect">
            <a:avLst/>
          </a:prstGeom>
        </p:spPr>
        <p:txBody>
          <a:bodyPr wrap="square">
            <a:spAutoFit/>
          </a:bodyPr>
          <a:lstStyle/>
          <a:p>
            <a:pPr>
              <a:lnSpc>
                <a:spcPct val="150000"/>
              </a:lnSpc>
            </a:pPr>
            <a:r>
              <a:rPr lang="zh-CN" altLang="zh-CN" sz="1200" kern="100" spc="-50" dirty="0">
                <a:solidFill>
                  <a:prstClr val="black"/>
                </a:solidFill>
                <a:cs typeface="+mn-ea"/>
                <a:sym typeface="+mn-lt"/>
              </a:rPr>
              <a:t>标题就是脸面。新闻界有</a:t>
            </a:r>
            <a:r>
              <a:rPr lang="en-US" altLang="zh-CN" sz="1200" kern="100" spc="-50" dirty="0">
                <a:solidFill>
                  <a:prstClr val="black"/>
                </a:solidFill>
                <a:cs typeface="+mn-ea"/>
                <a:sym typeface="+mn-lt"/>
              </a:rPr>
              <a:t>80\20</a:t>
            </a:r>
            <a:r>
              <a:rPr lang="zh-CN" altLang="zh-CN" sz="1200" kern="100" spc="-50" dirty="0">
                <a:solidFill>
                  <a:prstClr val="black"/>
                </a:solidFill>
                <a:cs typeface="+mn-ea"/>
                <a:sym typeface="+mn-lt"/>
              </a:rPr>
              <a:t>法则。总的要求：语言越精炼越好、观点越鲜明越好、主题越突出越好。中国组织人事报贺汲泉社长观点：信息标题不要超过</a:t>
            </a:r>
            <a:r>
              <a:rPr lang="en-US" altLang="zh-CN" sz="1200" kern="100" spc="-50" dirty="0">
                <a:solidFill>
                  <a:prstClr val="black"/>
                </a:solidFill>
                <a:cs typeface="+mn-ea"/>
                <a:sym typeface="+mn-lt"/>
              </a:rPr>
              <a:t>13</a:t>
            </a:r>
            <a:r>
              <a:rPr lang="zh-CN" altLang="zh-CN" sz="1200" kern="100" spc="-50" dirty="0">
                <a:solidFill>
                  <a:prstClr val="black"/>
                </a:solidFill>
                <a:cs typeface="+mn-ea"/>
                <a:sym typeface="+mn-lt"/>
              </a:rPr>
              <a:t>个字。</a:t>
            </a:r>
            <a:endParaRPr lang="zh-CN" altLang="zh-CN" sz="1200" kern="100" dirty="0">
              <a:solidFill>
                <a:prstClr val="black"/>
              </a:solidFill>
              <a:cs typeface="+mn-ea"/>
              <a:sym typeface="+mn-lt"/>
            </a:endParaRPr>
          </a:p>
        </p:txBody>
      </p:sp>
      <p:sp>
        <p:nvSpPr>
          <p:cNvPr id="54" name="矩形 53">
            <a:extLst>
              <a:ext uri="{FF2B5EF4-FFF2-40B4-BE49-F238E27FC236}">
                <a16:creationId xmlns:a16="http://schemas.microsoft.com/office/drawing/2014/main" id="{294052AA-A380-409E-83FC-0CD16C45F186}"/>
              </a:ext>
            </a:extLst>
          </p:cNvPr>
          <p:cNvSpPr/>
          <p:nvPr/>
        </p:nvSpPr>
        <p:spPr>
          <a:xfrm>
            <a:off x="2941906" y="4179461"/>
            <a:ext cx="1960503" cy="1477328"/>
          </a:xfrm>
          <a:prstGeom prst="rect">
            <a:avLst/>
          </a:prstGeom>
        </p:spPr>
        <p:txBody>
          <a:bodyPr wrap="square">
            <a:spAutoFit/>
          </a:bodyPr>
          <a:lstStyle/>
          <a:p>
            <a:pPr marL="176213">
              <a:lnSpc>
                <a:spcPct val="150000"/>
              </a:lnSpc>
            </a:pPr>
            <a:r>
              <a:rPr lang="zh-CN" altLang="en-US" sz="1200" kern="100" spc="-50" dirty="0">
                <a:solidFill>
                  <a:prstClr val="black"/>
                </a:solidFill>
                <a:cs typeface="+mn-ea"/>
                <a:sym typeface="+mn-lt"/>
              </a:rPr>
              <a:t>导语就是脖子。不能没有脖子，也不能脖子过粗过长。脑袋大脖子粗，不是大款就是伙夫。总的要求：简明扼要。</a:t>
            </a:r>
            <a:endParaRPr lang="zh-CN" altLang="zh-CN" sz="1200" kern="100" dirty="0">
              <a:solidFill>
                <a:prstClr val="black"/>
              </a:solidFill>
              <a:cs typeface="+mn-ea"/>
              <a:sym typeface="+mn-lt"/>
            </a:endParaRPr>
          </a:p>
        </p:txBody>
      </p:sp>
      <p:sp>
        <p:nvSpPr>
          <p:cNvPr id="59" name="矩形 58">
            <a:extLst>
              <a:ext uri="{FF2B5EF4-FFF2-40B4-BE49-F238E27FC236}">
                <a16:creationId xmlns:a16="http://schemas.microsoft.com/office/drawing/2014/main" id="{972EDA75-D5C4-4BCA-B715-B972B8D15D6F}"/>
              </a:ext>
            </a:extLst>
          </p:cNvPr>
          <p:cNvSpPr/>
          <p:nvPr/>
        </p:nvSpPr>
        <p:spPr>
          <a:xfrm>
            <a:off x="4638493" y="3923997"/>
            <a:ext cx="2261346" cy="1754326"/>
          </a:xfrm>
          <a:prstGeom prst="rect">
            <a:avLst/>
          </a:prstGeom>
        </p:spPr>
        <p:txBody>
          <a:bodyPr wrap="square">
            <a:spAutoFit/>
          </a:bodyPr>
          <a:lstStyle/>
          <a:p>
            <a:pPr marL="363538" indent="-39688" algn="just">
              <a:lnSpc>
                <a:spcPct val="150000"/>
              </a:lnSpc>
            </a:pPr>
            <a:r>
              <a:rPr lang="zh-CN" altLang="en-US" sz="1200" kern="100" spc="-50" dirty="0">
                <a:solidFill>
                  <a:prstClr val="black"/>
                </a:solidFill>
                <a:cs typeface="+mn-ea"/>
                <a:sym typeface="+mn-lt"/>
              </a:rPr>
              <a:t>主体就是身体。要保持好身材，不要过胖也不要过瘦，不要大肚子。不唯形式，反对党八股，破除三三制。总的要求：结构清晰、逻辑清晰、事实清晰。</a:t>
            </a:r>
            <a:endParaRPr lang="zh-CN" altLang="zh-CN" sz="1200" kern="100" dirty="0">
              <a:solidFill>
                <a:prstClr val="black"/>
              </a:solidFill>
              <a:cs typeface="+mn-ea"/>
              <a:sym typeface="+mn-lt"/>
            </a:endParaRPr>
          </a:p>
        </p:txBody>
      </p:sp>
      <p:sp>
        <p:nvSpPr>
          <p:cNvPr id="60" name="矩形 59">
            <a:extLst>
              <a:ext uri="{FF2B5EF4-FFF2-40B4-BE49-F238E27FC236}">
                <a16:creationId xmlns:a16="http://schemas.microsoft.com/office/drawing/2014/main" id="{A9C326DD-3C45-4DDC-BAF6-E0775E15BCDA}"/>
              </a:ext>
            </a:extLst>
          </p:cNvPr>
          <p:cNvSpPr/>
          <p:nvPr/>
        </p:nvSpPr>
        <p:spPr>
          <a:xfrm>
            <a:off x="6969163" y="4006708"/>
            <a:ext cx="1993624" cy="2308324"/>
          </a:xfrm>
          <a:prstGeom prst="rect">
            <a:avLst/>
          </a:prstGeom>
        </p:spPr>
        <p:txBody>
          <a:bodyPr wrap="square">
            <a:spAutoFit/>
          </a:bodyPr>
          <a:lstStyle/>
          <a:p>
            <a:pPr algn="just">
              <a:lnSpc>
                <a:spcPct val="150000"/>
              </a:lnSpc>
            </a:pPr>
            <a:r>
              <a:rPr lang="zh-CN" altLang="en-US" sz="1200" kern="100" spc="-50" dirty="0">
                <a:solidFill>
                  <a:prstClr val="black"/>
                </a:solidFill>
                <a:cs typeface="+mn-ea"/>
                <a:sym typeface="+mn-lt"/>
              </a:rPr>
              <a:t>主线就是脊梁。脊梁连接着头、脖子、身体，主线联系着整个文稿，串联着标题、导语、主体各个部分。主线分明线和暗线，明线就是看得见的主线，暗线就是看不见的主线。总的要求：一是要有，二是要有道理。</a:t>
            </a:r>
            <a:endParaRPr lang="zh-CN" altLang="zh-CN" sz="1200" kern="100" dirty="0">
              <a:solidFill>
                <a:prstClr val="black"/>
              </a:solidFill>
              <a:cs typeface="+mn-ea"/>
              <a:sym typeface="+mn-lt"/>
            </a:endParaRPr>
          </a:p>
        </p:txBody>
      </p:sp>
      <p:sp>
        <p:nvSpPr>
          <p:cNvPr id="61" name="矩形 60">
            <a:extLst>
              <a:ext uri="{FF2B5EF4-FFF2-40B4-BE49-F238E27FC236}">
                <a16:creationId xmlns:a16="http://schemas.microsoft.com/office/drawing/2014/main" id="{8A8D3880-FAFC-45D6-A2D2-FFB0884B3B5C}"/>
              </a:ext>
            </a:extLst>
          </p:cNvPr>
          <p:cNvSpPr/>
          <p:nvPr/>
        </p:nvSpPr>
        <p:spPr>
          <a:xfrm>
            <a:off x="9191382" y="4092567"/>
            <a:ext cx="2104170" cy="1477328"/>
          </a:xfrm>
          <a:prstGeom prst="rect">
            <a:avLst/>
          </a:prstGeom>
        </p:spPr>
        <p:txBody>
          <a:bodyPr wrap="square">
            <a:spAutoFit/>
          </a:bodyPr>
          <a:lstStyle/>
          <a:p>
            <a:pPr algn="just">
              <a:lnSpc>
                <a:spcPct val="150000"/>
              </a:lnSpc>
            </a:pPr>
            <a:r>
              <a:rPr lang="zh-CN" altLang="en-US" sz="1200" kern="100" spc="-50" dirty="0">
                <a:solidFill>
                  <a:prstClr val="black"/>
                </a:solidFill>
                <a:cs typeface="+mn-ea"/>
                <a:sym typeface="+mn-lt"/>
              </a:rPr>
              <a:t>结束语就是脚。讲话的结束语一般是号召性的，其他材料的结束语一般是礼节性的，信息等材料不需要结束语。总的要求：脚踏实地，掷地有声。</a:t>
            </a:r>
            <a:endParaRPr lang="zh-CN" altLang="zh-CN" sz="1200" kern="100" dirty="0">
              <a:solidFill>
                <a:prstClr val="black"/>
              </a:solidFill>
              <a:cs typeface="+mn-ea"/>
              <a:sym typeface="+mn-lt"/>
            </a:endParaRPr>
          </a:p>
        </p:txBody>
      </p:sp>
      <p:sp>
        <p:nvSpPr>
          <p:cNvPr id="7" name="文本框 6"/>
          <p:cNvSpPr txBox="1"/>
          <p:nvPr/>
        </p:nvSpPr>
        <p:spPr>
          <a:xfrm>
            <a:off x="9889940" y="3145344"/>
            <a:ext cx="500403" cy="707858"/>
          </a:xfrm>
          <a:prstGeom prst="rect">
            <a:avLst/>
          </a:prstGeom>
          <a:noFill/>
        </p:spPr>
        <p:txBody>
          <a:bodyPr wrap="none" lIns="91413" tIns="45706" rIns="91413" bIns="45706" rtlCol="0">
            <a:spAutoFit/>
          </a:bodyPr>
          <a:lstStyle>
            <a:defPPr>
              <a:defRPr lang="zh-CN"/>
            </a:defPPr>
            <a:lvl1pPr algn="ctr">
              <a:defRPr sz="4000" b="1">
                <a:solidFill>
                  <a:schemeClr val="bg1"/>
                </a:solidFill>
                <a:latin typeface="微软雅黑" panose="020B0503020204020204" charset="-122"/>
                <a:ea typeface="微软雅黑" panose="020B0503020204020204" charset="-122"/>
                <a:cs typeface="Arial" panose="020B0604020202020204" pitchFamily="34" charset="0"/>
              </a:defRPr>
            </a:lvl1pPr>
          </a:lstStyle>
          <a:p>
            <a:r>
              <a:rPr lang="en-US" altLang="zh-CN" dirty="0">
                <a:solidFill>
                  <a:prstClr val="white"/>
                </a:solidFill>
                <a:latin typeface="+mn-lt"/>
                <a:ea typeface="+mn-ea"/>
                <a:cs typeface="+mn-ea"/>
                <a:sym typeface="+mn-lt"/>
              </a:rPr>
              <a:t>5</a:t>
            </a:r>
            <a:endParaRPr lang="zh-CN" altLang="en-US" dirty="0">
              <a:solidFill>
                <a:prstClr val="white"/>
              </a:solidFill>
              <a:latin typeface="+mn-lt"/>
              <a:ea typeface="+mn-ea"/>
              <a:cs typeface="+mn-ea"/>
              <a:sym typeface="+mn-lt"/>
            </a:endParaRPr>
          </a:p>
        </p:txBody>
      </p:sp>
      <p:sp>
        <p:nvSpPr>
          <p:cNvPr id="8" name="矩形 7"/>
          <p:cNvSpPr/>
          <p:nvPr/>
        </p:nvSpPr>
        <p:spPr>
          <a:xfrm>
            <a:off x="1058001" y="1046397"/>
            <a:ext cx="10554159" cy="461665"/>
          </a:xfrm>
          <a:prstGeom prst="rect">
            <a:avLst/>
          </a:prstGeom>
        </p:spPr>
        <p:txBody>
          <a:bodyPr wrap="square">
            <a:spAutoFit/>
          </a:bodyPr>
          <a:lstStyle/>
          <a:p>
            <a:r>
              <a:rPr lang="zh-CN" altLang="en-US" sz="1200" dirty="0">
                <a:solidFill>
                  <a:prstClr val="black"/>
                </a:solidFill>
                <a:cs typeface="+mn-ea"/>
                <a:sym typeface="+mn-lt"/>
              </a:rPr>
              <a:t>打理好“五个部位”如果把材料比作一个人的话，主要分成脸、脖子、躯干、脊椎、脚五个部位。其中，脸就是标题，脖子就是导语，躯干就是主体，脊椎就是主线（明线，暗线），脚就是结束语。</a:t>
            </a:r>
            <a:endParaRPr lang="en-US" altLang="zh-CN" sz="1200" b="1" dirty="0">
              <a:solidFill>
                <a:srgbClr val="C00000"/>
              </a:solidFill>
              <a:cs typeface="+mn-ea"/>
              <a:sym typeface="+mn-lt"/>
            </a:endParaRPr>
          </a:p>
        </p:txBody>
      </p:sp>
      <p:cxnSp>
        <p:nvCxnSpPr>
          <p:cNvPr id="41" name="直接连接符 40">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5015405" y="350520"/>
            <a:ext cx="10718975" cy="368300"/>
            <a:chOff x="-6611367" y="-1253993"/>
            <a:chExt cx="10718975" cy="368300"/>
          </a:xfrm>
        </p:grpSpPr>
        <p:sp>
          <p:nvSpPr>
            <p:cNvPr id="50" name="矩形 49"/>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3" name="组合 52"/>
          <p:cNvGrpSpPr/>
          <p:nvPr/>
        </p:nvGrpSpPr>
        <p:grpSpPr>
          <a:xfrm>
            <a:off x="4576187" y="181222"/>
            <a:ext cx="5124404" cy="717550"/>
            <a:chOff x="-741235" y="181222"/>
            <a:chExt cx="5124404" cy="717550"/>
          </a:xfrm>
        </p:grpSpPr>
        <p:grpSp>
          <p:nvGrpSpPr>
            <p:cNvPr id="62" name="组合 6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6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66" name="文本框 6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63" name="文本框 62">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就是要打理好“五个部位”</a:t>
              </a:r>
            </a:p>
          </p:txBody>
        </p:sp>
      </p:grpSp>
      <p:grpSp>
        <p:nvGrpSpPr>
          <p:cNvPr id="67" name="组合 66"/>
          <p:cNvGrpSpPr/>
          <p:nvPr/>
        </p:nvGrpSpPr>
        <p:grpSpPr>
          <a:xfrm>
            <a:off x="-5193956" y="181222"/>
            <a:ext cx="5174080" cy="717550"/>
            <a:chOff x="-741235" y="181222"/>
            <a:chExt cx="5174080" cy="717550"/>
          </a:xfrm>
        </p:grpSpPr>
        <p:grpSp>
          <p:nvGrpSpPr>
            <p:cNvPr id="68" name="组合 67">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70"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71"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72" name="文本框 71">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69" name="文本框 68">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就是要打理好“五个部位”</a:t>
              </a:r>
            </a:p>
          </p:txBody>
        </p:sp>
      </p:grpSp>
    </p:spTree>
    <p:extLst>
      <p:ext uri="{BB962C8B-B14F-4D97-AF65-F5344CB8AC3E}">
        <p14:creationId xmlns:p14="http://schemas.microsoft.com/office/powerpoint/2010/main" val="2266299454"/>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ipe(up)">
                                          <p:cBhvr>
                                            <p:cTn id="36" dur="500"/>
                                            <p:tgtEl>
                                              <p:spTgt spid="57"/>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anim calcmode="lin" valueType="num">
                                          <p:cBhvr>
                                            <p:cTn id="40" dur="500" fill="hold"/>
                                            <p:tgtEl>
                                              <p:spTgt spid="38"/>
                                            </p:tgtEl>
                                            <p:attrNameLst>
                                              <p:attrName>ppt_x</p:attrName>
                                            </p:attrNameLst>
                                          </p:cBhvr>
                                          <p:tavLst>
                                            <p:tav tm="0">
                                              <p:val>
                                                <p:strVal val="#ppt_x"/>
                                              </p:val>
                                            </p:tav>
                                            <p:tav tm="100000">
                                              <p:val>
                                                <p:strVal val="#ppt_x"/>
                                              </p:val>
                                            </p:tav>
                                          </p:tavLst>
                                        </p:anim>
                                        <p:anim calcmode="lin" valueType="num">
                                          <p:cBhvr>
                                            <p:cTn id="41" dur="50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1"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anim calcmode="lin" valueType="num">
                                          <p:cBhvr>
                                            <p:cTn id="69" dur="500" fill="hold"/>
                                            <p:tgtEl>
                                              <p:spTgt spid="45"/>
                                            </p:tgtEl>
                                            <p:attrNameLst>
                                              <p:attrName>ppt_x</p:attrName>
                                            </p:attrNameLst>
                                          </p:cBhvr>
                                          <p:tavLst>
                                            <p:tav tm="0">
                                              <p:val>
                                                <p:strVal val="#ppt_x"/>
                                              </p:val>
                                            </p:tav>
                                            <p:tav tm="100000">
                                              <p:val>
                                                <p:strVal val="#ppt_x"/>
                                              </p:val>
                                            </p:tav>
                                          </p:tavLst>
                                        </p:anim>
                                        <p:anim calcmode="lin" valueType="num">
                                          <p:cBhvr>
                                            <p:cTn id="70" dur="500" fill="hold"/>
                                            <p:tgtEl>
                                              <p:spTgt spid="45"/>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1"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up)">
                                          <p:cBhvr>
                                            <p:cTn id="74" dur="500"/>
                                            <p:tgtEl>
                                              <p:spTgt spid="58"/>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anim calcmode="lin" valueType="num">
                                          <p:cBhvr>
                                            <p:cTn id="78" dur="500" fill="hold"/>
                                            <p:tgtEl>
                                              <p:spTgt spid="44"/>
                                            </p:tgtEl>
                                            <p:attrNameLst>
                                              <p:attrName>ppt_x</p:attrName>
                                            </p:attrNameLst>
                                          </p:cBhvr>
                                          <p:tavLst>
                                            <p:tav tm="0">
                                              <p:val>
                                                <p:strVal val="#ppt_x"/>
                                              </p:val>
                                            </p:tav>
                                            <p:tav tm="100000">
                                              <p:val>
                                                <p:strVal val="#ppt_x"/>
                                              </p:val>
                                            </p:tav>
                                          </p:tavLst>
                                        </p:anim>
                                        <p:anim calcmode="lin" valueType="num">
                                          <p:cBhvr>
                                            <p:cTn id="79" dur="5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6000"/>
                                </p:stCondLst>
                                <p:childTnLst>
                                  <p:par>
                                    <p:cTn id="81" presetID="10"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anim calcmode="lin" valueType="num">
                                          <p:cBhvr>
                                            <p:cTn id="88" dur="500" fill="hold"/>
                                            <p:tgtEl>
                                              <p:spTgt spid="33"/>
                                            </p:tgtEl>
                                            <p:attrNameLst>
                                              <p:attrName>ppt_x</p:attrName>
                                            </p:attrNameLst>
                                          </p:cBhvr>
                                          <p:tavLst>
                                            <p:tav tm="0">
                                              <p:val>
                                                <p:strVal val="#ppt_x"/>
                                              </p:val>
                                            </p:tav>
                                            <p:tav tm="100000">
                                              <p:val>
                                                <p:strVal val="#ppt_x"/>
                                              </p:val>
                                            </p:tav>
                                          </p:tavLst>
                                        </p:anim>
                                        <p:anim calcmode="lin" valueType="num">
                                          <p:cBhvr>
                                            <p:cTn id="89" dur="500" fill="hold"/>
                                            <p:tgtEl>
                                              <p:spTgt spid="33"/>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22" presetClass="entr" presetSubtype="1" fill="hold"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up)">
                                          <p:cBhvr>
                                            <p:cTn id="93" dur="500"/>
                                            <p:tgtEl>
                                              <p:spTgt spid="32"/>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anim calcmode="lin" valueType="num">
                                          <p:cBhvr>
                                            <p:cTn id="97" dur="500" fill="hold"/>
                                            <p:tgtEl>
                                              <p:spTgt spid="34"/>
                                            </p:tgtEl>
                                            <p:attrNameLst>
                                              <p:attrName>ppt_x</p:attrName>
                                            </p:attrNameLst>
                                          </p:cBhvr>
                                          <p:tavLst>
                                            <p:tav tm="0">
                                              <p:val>
                                                <p:strVal val="#ppt_x"/>
                                              </p:val>
                                            </p:tav>
                                            <p:tav tm="100000">
                                              <p:val>
                                                <p:strVal val="#ppt_x"/>
                                              </p:val>
                                            </p:tav>
                                          </p:tavLst>
                                        </p:anim>
                                        <p:anim calcmode="lin" valueType="num">
                                          <p:cBhvr>
                                            <p:cTn id="98" dur="500" fill="hold"/>
                                            <p:tgtEl>
                                              <p:spTgt spid="34"/>
                                            </p:tgtEl>
                                            <p:attrNameLst>
                                              <p:attrName>ppt_y</p:attrName>
                                            </p:attrNameLst>
                                          </p:cBhvr>
                                          <p:tavLst>
                                            <p:tav tm="0">
                                              <p:val>
                                                <p:strVal val="#ppt_y+.1"/>
                                              </p:val>
                                            </p:tav>
                                            <p:tav tm="100000">
                                              <p:val>
                                                <p:strVal val="#ppt_y"/>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fltVal val="0"/>
                                              </p:val>
                                            </p:tav>
                                            <p:tav tm="100000">
                                              <p:val>
                                                <p:strVal val="#ppt_w"/>
                                              </p:val>
                                            </p:tav>
                                          </p:tavLst>
                                        </p:anim>
                                        <p:anim calcmode="lin" valueType="num">
                                          <p:cBhvr>
                                            <p:cTn id="107" dur="500" fill="hold"/>
                                            <p:tgtEl>
                                              <p:spTgt spid="36"/>
                                            </p:tgtEl>
                                            <p:attrNameLst>
                                              <p:attrName>ppt_h</p:attrName>
                                            </p:attrNameLst>
                                          </p:cBhvr>
                                          <p:tavLst>
                                            <p:tav tm="0">
                                              <p:val>
                                                <p:fltVal val="0"/>
                                              </p:val>
                                            </p:tav>
                                            <p:tav tm="100000">
                                              <p:val>
                                                <p:strVal val="#ppt_h"/>
                                              </p:val>
                                            </p:tav>
                                          </p:tavLst>
                                        </p:anim>
                                        <p:animEffect transition="in" filter="fade">
                                          <p:cBhvr>
                                            <p:cTn id="108" dur="500"/>
                                            <p:tgtEl>
                                              <p:spTgt spid="3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500" fill="hold"/>
                                            <p:tgtEl>
                                              <p:spTgt spid="39"/>
                                            </p:tgtEl>
                                            <p:attrNameLst>
                                              <p:attrName>ppt_w</p:attrName>
                                            </p:attrNameLst>
                                          </p:cBhvr>
                                          <p:tavLst>
                                            <p:tav tm="0">
                                              <p:val>
                                                <p:fltVal val="0"/>
                                              </p:val>
                                            </p:tav>
                                            <p:tav tm="100000">
                                              <p:val>
                                                <p:strVal val="#ppt_w"/>
                                              </p:val>
                                            </p:tav>
                                          </p:tavLst>
                                        </p:anim>
                                        <p:anim calcmode="lin" valueType="num">
                                          <p:cBhvr>
                                            <p:cTn id="112" dur="500" fill="hold"/>
                                            <p:tgtEl>
                                              <p:spTgt spid="39"/>
                                            </p:tgtEl>
                                            <p:attrNameLst>
                                              <p:attrName>ppt_h</p:attrName>
                                            </p:attrNameLst>
                                          </p:cBhvr>
                                          <p:tavLst>
                                            <p:tav tm="0">
                                              <p:val>
                                                <p:fltVal val="0"/>
                                              </p:val>
                                            </p:tav>
                                            <p:tav tm="100000">
                                              <p:val>
                                                <p:strVal val="#ppt_h"/>
                                              </p:val>
                                            </p:tav>
                                          </p:tavLst>
                                        </p:anim>
                                        <p:animEffect transition="in" filter="fade">
                                          <p:cBhvr>
                                            <p:cTn id="113" dur="500"/>
                                            <p:tgtEl>
                                              <p:spTgt spid="3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p:cTn id="116" dur="500" fill="hold"/>
                                            <p:tgtEl>
                                              <p:spTgt spid="42"/>
                                            </p:tgtEl>
                                            <p:attrNameLst>
                                              <p:attrName>ppt_w</p:attrName>
                                            </p:attrNameLst>
                                          </p:cBhvr>
                                          <p:tavLst>
                                            <p:tav tm="0">
                                              <p:val>
                                                <p:fltVal val="0"/>
                                              </p:val>
                                            </p:tav>
                                            <p:tav tm="100000">
                                              <p:val>
                                                <p:strVal val="#ppt_w"/>
                                              </p:val>
                                            </p:tav>
                                          </p:tavLst>
                                        </p:anim>
                                        <p:anim calcmode="lin" valueType="num">
                                          <p:cBhvr>
                                            <p:cTn id="117" dur="500" fill="hold"/>
                                            <p:tgtEl>
                                              <p:spTgt spid="42"/>
                                            </p:tgtEl>
                                            <p:attrNameLst>
                                              <p:attrName>ppt_h</p:attrName>
                                            </p:attrNameLst>
                                          </p:cBhvr>
                                          <p:tavLst>
                                            <p:tav tm="0">
                                              <p:val>
                                                <p:fltVal val="0"/>
                                              </p:val>
                                            </p:tav>
                                            <p:tav tm="100000">
                                              <p:val>
                                                <p:strVal val="#ppt_h"/>
                                              </p:val>
                                            </p:tav>
                                          </p:tavLst>
                                        </p:anim>
                                        <p:animEffect transition="in" filter="fade">
                                          <p:cBhvr>
                                            <p:cTn id="118" dur="500"/>
                                            <p:tgtEl>
                                              <p:spTgt spid="4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par>
                              <p:cTn id="124" fill="hold">
                                <p:stCondLst>
                                  <p:cond delay="7500"/>
                                </p:stCondLst>
                                <p:childTnLst>
                                  <p:par>
                                    <p:cTn id="125" presetID="6" presetClass="entr" presetSubtype="16" fill="hold" grpId="0" nodeType="after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circle(in)">
                                          <p:cBhvr>
                                            <p:cTn id="127" dur="200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1000"/>
                                            <p:tgtEl>
                                              <p:spTgt spid="51"/>
                                            </p:tgtEl>
                                          </p:cBhvr>
                                        </p:animEffect>
                                        <p:anim calcmode="lin" valueType="num">
                                          <p:cBhvr>
                                            <p:cTn id="133" dur="1000" fill="hold"/>
                                            <p:tgtEl>
                                              <p:spTgt spid="51"/>
                                            </p:tgtEl>
                                            <p:attrNameLst>
                                              <p:attrName>ppt_x</p:attrName>
                                            </p:attrNameLst>
                                          </p:cBhvr>
                                          <p:tavLst>
                                            <p:tav tm="0">
                                              <p:val>
                                                <p:strVal val="#ppt_x"/>
                                              </p:val>
                                            </p:tav>
                                            <p:tav tm="100000">
                                              <p:val>
                                                <p:strVal val="#ppt_x"/>
                                              </p:val>
                                            </p:tav>
                                          </p:tavLst>
                                        </p:anim>
                                        <p:anim calcmode="lin" valueType="num">
                                          <p:cBhvr>
                                            <p:cTn id="134" dur="1000" fill="hold"/>
                                            <p:tgtEl>
                                              <p:spTgt spid="5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1000"/>
                                            <p:tgtEl>
                                              <p:spTgt spid="54"/>
                                            </p:tgtEl>
                                          </p:cBhvr>
                                        </p:animEffect>
                                        <p:anim calcmode="lin" valueType="num">
                                          <p:cBhvr>
                                            <p:cTn id="138" dur="1000" fill="hold"/>
                                            <p:tgtEl>
                                              <p:spTgt spid="54"/>
                                            </p:tgtEl>
                                            <p:attrNameLst>
                                              <p:attrName>ppt_x</p:attrName>
                                            </p:attrNameLst>
                                          </p:cBhvr>
                                          <p:tavLst>
                                            <p:tav tm="0">
                                              <p:val>
                                                <p:strVal val="#ppt_x"/>
                                              </p:val>
                                            </p:tav>
                                            <p:tav tm="100000">
                                              <p:val>
                                                <p:strVal val="#ppt_x"/>
                                              </p:val>
                                            </p:tav>
                                          </p:tavLst>
                                        </p:anim>
                                        <p:anim calcmode="lin" valueType="num">
                                          <p:cBhvr>
                                            <p:cTn id="139" dur="1000" fill="hold"/>
                                            <p:tgtEl>
                                              <p:spTgt spid="5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fade">
                                          <p:cBhvr>
                                            <p:cTn id="142" dur="1000"/>
                                            <p:tgtEl>
                                              <p:spTgt spid="59"/>
                                            </p:tgtEl>
                                          </p:cBhvr>
                                        </p:animEffect>
                                        <p:anim calcmode="lin" valueType="num">
                                          <p:cBhvr>
                                            <p:cTn id="143" dur="1000" fill="hold"/>
                                            <p:tgtEl>
                                              <p:spTgt spid="59"/>
                                            </p:tgtEl>
                                            <p:attrNameLst>
                                              <p:attrName>ppt_x</p:attrName>
                                            </p:attrNameLst>
                                          </p:cBhvr>
                                          <p:tavLst>
                                            <p:tav tm="0">
                                              <p:val>
                                                <p:strVal val="#ppt_x"/>
                                              </p:val>
                                            </p:tav>
                                            <p:tav tm="100000">
                                              <p:val>
                                                <p:strVal val="#ppt_x"/>
                                              </p:val>
                                            </p:tav>
                                          </p:tavLst>
                                        </p:anim>
                                        <p:anim calcmode="lin" valueType="num">
                                          <p:cBhvr>
                                            <p:cTn id="144" dur="1000" fill="hold"/>
                                            <p:tgtEl>
                                              <p:spTgt spid="5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fade">
                                          <p:cBhvr>
                                            <p:cTn id="147" dur="1000"/>
                                            <p:tgtEl>
                                              <p:spTgt spid="60"/>
                                            </p:tgtEl>
                                          </p:cBhvr>
                                        </p:animEffect>
                                        <p:anim calcmode="lin" valueType="num">
                                          <p:cBhvr>
                                            <p:cTn id="148" dur="1000" fill="hold"/>
                                            <p:tgtEl>
                                              <p:spTgt spid="60"/>
                                            </p:tgtEl>
                                            <p:attrNameLst>
                                              <p:attrName>ppt_x</p:attrName>
                                            </p:attrNameLst>
                                          </p:cBhvr>
                                          <p:tavLst>
                                            <p:tav tm="0">
                                              <p:val>
                                                <p:strVal val="#ppt_x"/>
                                              </p:val>
                                            </p:tav>
                                            <p:tav tm="100000">
                                              <p:val>
                                                <p:strVal val="#ppt_x"/>
                                              </p:val>
                                            </p:tav>
                                          </p:tavLst>
                                        </p:anim>
                                        <p:anim calcmode="lin" valueType="num">
                                          <p:cBhvr>
                                            <p:cTn id="149" dur="1000" fill="hold"/>
                                            <p:tgtEl>
                                              <p:spTgt spid="6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1000"/>
                                            <p:tgtEl>
                                              <p:spTgt spid="61"/>
                                            </p:tgtEl>
                                          </p:cBhvr>
                                        </p:animEffect>
                                        <p:anim calcmode="lin" valueType="num">
                                          <p:cBhvr>
                                            <p:cTn id="153" dur="1000" fill="hold"/>
                                            <p:tgtEl>
                                              <p:spTgt spid="61"/>
                                            </p:tgtEl>
                                            <p:attrNameLst>
                                              <p:attrName>ppt_x</p:attrName>
                                            </p:attrNameLst>
                                          </p:cBhvr>
                                          <p:tavLst>
                                            <p:tav tm="0">
                                              <p:val>
                                                <p:strVal val="#ppt_x"/>
                                              </p:val>
                                            </p:tav>
                                            <p:tav tm="100000">
                                              <p:val>
                                                <p:strVal val="#ppt_x"/>
                                              </p:val>
                                            </p:tav>
                                          </p:tavLst>
                                        </p:anim>
                                        <p:anim calcmode="lin" valueType="num">
                                          <p:cBhvr>
                                            <p:cTn id="154" dur="1000" fill="hold"/>
                                            <p:tgtEl>
                                              <p:spTgt spid="61"/>
                                            </p:tgtEl>
                                            <p:attrNameLst>
                                              <p:attrName>ppt_y</p:attrName>
                                            </p:attrNameLst>
                                          </p:cBhvr>
                                          <p:tavLst>
                                            <p:tav tm="0">
                                              <p:val>
                                                <p:strVal val="#ppt_y+.1"/>
                                              </p:val>
                                            </p:tav>
                                            <p:tav tm="100000">
                                              <p:val>
                                                <p:strVal val="#ppt_y"/>
                                              </p:val>
                                            </p:tav>
                                          </p:tavLst>
                                        </p:anim>
                                      </p:childTnLst>
                                    </p:cTn>
                                  </p:par>
                                  <p:par>
                                    <p:cTn id="155" presetID="22" presetClass="entr" presetSubtype="8" fill="hold" nodeType="with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wipe(left)">
                                          <p:cBhvr>
                                            <p:cTn id="157" dur="500"/>
                                            <p:tgtEl>
                                              <p:spTgt spid="41"/>
                                            </p:tgtEl>
                                          </p:cBhvr>
                                        </p:animEffect>
                                      </p:childTnLst>
                                    </p:cTn>
                                  </p:par>
                                  <p:par>
                                    <p:cTn id="158" presetID="22" presetClass="entr" presetSubtype="8" fill="hold"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wipe(left)">
                                          <p:cBhvr>
                                            <p:cTn id="160" dur="500"/>
                                            <p:tgtEl>
                                              <p:spTgt spid="46"/>
                                            </p:tgtEl>
                                          </p:cBhvr>
                                        </p:animEffect>
                                      </p:childTnLst>
                                    </p:cTn>
                                  </p:par>
                                  <p:par>
                                    <p:cTn id="161" presetID="63" presetClass="path" presetSubtype="0" accel="50000" decel="50000" fill="hold" nodeType="withEffect">
                                      <p:stCondLst>
                                        <p:cond delay="0"/>
                                      </p:stCondLst>
                                      <p:childTnLst>
                                        <p:animMotion origin="layout" path="M 2.08333E-6 -3.7037E-6 L 0.79909 -3.7037E-6 " pathEditMode="relative" rAng="0" ptsTypes="AA">
                                          <p:cBhvr>
                                            <p:cTn id="162" dur="1000" fill="hold"/>
                                            <p:tgtEl>
                                              <p:spTgt spid="67"/>
                                            </p:tgtEl>
                                            <p:attrNameLst>
                                              <p:attrName>ppt_x</p:attrName>
                                              <p:attrName>ppt_y</p:attrName>
                                            </p:attrNameLst>
                                          </p:cBhvr>
                                          <p:rCtr x="39948" y="0"/>
                                        </p:animMotion>
                                      </p:childTnLst>
                                    </p:cTn>
                                  </p:par>
                                  <p:par>
                                    <p:cTn id="163" presetID="1" presetClass="exit" presetSubtype="0" fill="hold" nodeType="withEffect">
                                      <p:stCondLst>
                                        <p:cond delay="0"/>
                                      </p:stCondLst>
                                      <p:childTnLst>
                                        <p:set>
                                          <p:cBhvr>
                                            <p:cTn id="164" dur="1" fill="hold">
                                              <p:stCondLst>
                                                <p:cond delay="0"/>
                                              </p:stCondLst>
                                            </p:cTn>
                                            <p:tgtEl>
                                              <p:spTgt spid="67"/>
                                            </p:tgtEl>
                                            <p:attrNameLst>
                                              <p:attrName>style.visibility</p:attrName>
                                            </p:attrNameLst>
                                          </p:cBhvr>
                                          <p:to>
                                            <p:strVal val="hidden"/>
                                          </p:to>
                                        </p:set>
                                      </p:childTnLst>
                                    </p:cTn>
                                  </p:par>
                                  <p:par>
                                    <p:cTn id="165" presetID="1" presetClass="entr" presetSubtype="0" fill="hold" nodeType="with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53"/>
                                            </p:tgtEl>
                                            <p:attrNameLst>
                                              <p:attrName>style.visibility</p:attrName>
                                            </p:attrNameLst>
                                          </p:cBhvr>
                                          <p:to>
                                            <p:strVal val="visible"/>
                                          </p:to>
                                        </p:set>
                                      </p:childTnLst>
                                    </p:cTn>
                                  </p:par>
                                  <p:par>
                                    <p:cTn id="169" presetID="35" presetClass="path" presetSubtype="0" accel="50000" decel="50000" fill="hold" nodeType="withEffect">
                                      <p:stCondLst>
                                        <p:cond delay="0"/>
                                      </p:stCondLst>
                                      <p:childTnLst>
                                        <p:animMotion origin="layout" path="M 4.79167E-6 7.40741E-7 L -0.41732 7.40741E-7 " pathEditMode="relative" rAng="0" ptsTypes="AA">
                                          <p:cBhvr>
                                            <p:cTn id="170" dur="1000" fill="hold"/>
                                            <p:tgtEl>
                                              <p:spTgt spid="49"/>
                                            </p:tgtEl>
                                            <p:attrNameLst>
                                              <p:attrName>ppt_x</p:attrName>
                                              <p:attrName>ppt_y</p:attrName>
                                            </p:attrNameLst>
                                          </p:cBhvr>
                                          <p:rCtr x="-20859" y="0"/>
                                        </p:animMotion>
                                      </p:childTnLst>
                                    </p:cTn>
                                  </p:par>
                                  <p:par>
                                    <p:cTn id="171" presetID="63" presetClass="path" presetSubtype="0" accel="50000" decel="50000" fill="hold" nodeType="withEffect">
                                      <p:stCondLst>
                                        <p:cond delay="0"/>
                                      </p:stCondLst>
                                      <p:childTnLst>
                                        <p:animMotion origin="layout" path="M -0.00026 -3.7037E-6 L -0.38256 -3.7037E-6 " pathEditMode="relative" rAng="0" ptsTypes="AA">
                                          <p:cBhvr>
                                            <p:cTn id="172" dur="1000" fill="hold"/>
                                            <p:tgtEl>
                                              <p:spTgt spid="53"/>
                                            </p:tgtEl>
                                            <p:attrNameLst>
                                              <p:attrName>ppt_x</p:attrName>
                                              <p:attrName>ppt_y</p:attrName>
                                            </p:attrNameLst>
                                          </p:cBhvr>
                                          <p:rCtr x="-19115" y="0"/>
                                        </p:animMotion>
                                      </p:childTnLst>
                                    </p:cTn>
                                  </p:par>
                                </p:childTnLst>
                              </p:cTn>
                            </p:par>
                            <p:par>
                              <p:cTn id="173" fill="hold">
                                <p:stCondLst>
                                  <p:cond delay="1000"/>
                                </p:stCondLst>
                                <p:childTnLst>
                                  <p:par>
                                    <p:cTn id="174" presetID="6" presetClass="emph" presetSubtype="0" autoRev="1" fill="remove" nodeType="afterEffect" p14:presetBounceEnd="80000">
                                      <p:stCondLst>
                                        <p:cond delay="0"/>
                                      </p:stCondLst>
                                      <p:childTnLst>
                                        <p:animScale p14:bounceEnd="80000">
                                          <p:cBhvr>
                                            <p:cTn id="175" dur="750" fill="hold"/>
                                            <p:tgtEl>
                                              <p:spTgt spid="53"/>
                                            </p:tgtEl>
                                          </p:cBhvr>
                                          <p:by x="120000" y="120000"/>
                                          <p:from x="100000" y="100000"/>
                                          <p:to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8" grpId="0" bldLvl="0" animBg="1"/>
          <p:bldP spid="40" grpId="0" bldLvl="0" animBg="1"/>
          <p:bldP spid="45" grpId="0" bldLvl="0" animBg="1"/>
          <p:bldP spid="3" grpId="0" bldLvl="0" animBg="1"/>
          <p:bldP spid="19" grpId="0"/>
          <p:bldP spid="37" grpId="0" bldLvl="0" animBg="1"/>
          <p:bldP spid="31" grpId="0"/>
          <p:bldP spid="38" grpId="0" bldLvl="0" animBg="1"/>
          <p:bldP spid="43" grpId="0"/>
          <p:bldP spid="44" grpId="0" bldLvl="0" animBg="1"/>
          <p:bldP spid="48" grpId="0"/>
          <p:bldP spid="33" grpId="0" bldLvl="0" animBg="1"/>
          <p:bldP spid="34" grpId="0" bldLvl="0" animBg="1"/>
          <p:bldP spid="35" grpId="0"/>
          <p:bldP spid="36" grpId="0"/>
          <p:bldP spid="39" grpId="0"/>
          <p:bldP spid="42" grpId="0"/>
          <p:bldP spid="47" grpId="0"/>
          <p:bldP spid="51" grpId="0"/>
          <p:bldP spid="54" grpId="0"/>
          <p:bldP spid="59" grpId="0"/>
          <p:bldP spid="60" grpId="0"/>
          <p:bldP spid="61"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ipe(up)">
                                          <p:cBhvr>
                                            <p:cTn id="36" dur="500"/>
                                            <p:tgtEl>
                                              <p:spTgt spid="57"/>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anim calcmode="lin" valueType="num">
                                          <p:cBhvr>
                                            <p:cTn id="40" dur="500" fill="hold"/>
                                            <p:tgtEl>
                                              <p:spTgt spid="38"/>
                                            </p:tgtEl>
                                            <p:attrNameLst>
                                              <p:attrName>ppt_x</p:attrName>
                                            </p:attrNameLst>
                                          </p:cBhvr>
                                          <p:tavLst>
                                            <p:tav tm="0">
                                              <p:val>
                                                <p:strVal val="#ppt_x"/>
                                              </p:val>
                                            </p:tav>
                                            <p:tav tm="100000">
                                              <p:val>
                                                <p:strVal val="#ppt_x"/>
                                              </p:val>
                                            </p:tav>
                                          </p:tavLst>
                                        </p:anim>
                                        <p:anim calcmode="lin" valueType="num">
                                          <p:cBhvr>
                                            <p:cTn id="41" dur="50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1"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anim calcmode="lin" valueType="num">
                                          <p:cBhvr>
                                            <p:cTn id="69" dur="500" fill="hold"/>
                                            <p:tgtEl>
                                              <p:spTgt spid="45"/>
                                            </p:tgtEl>
                                            <p:attrNameLst>
                                              <p:attrName>ppt_x</p:attrName>
                                            </p:attrNameLst>
                                          </p:cBhvr>
                                          <p:tavLst>
                                            <p:tav tm="0">
                                              <p:val>
                                                <p:strVal val="#ppt_x"/>
                                              </p:val>
                                            </p:tav>
                                            <p:tav tm="100000">
                                              <p:val>
                                                <p:strVal val="#ppt_x"/>
                                              </p:val>
                                            </p:tav>
                                          </p:tavLst>
                                        </p:anim>
                                        <p:anim calcmode="lin" valueType="num">
                                          <p:cBhvr>
                                            <p:cTn id="70" dur="500" fill="hold"/>
                                            <p:tgtEl>
                                              <p:spTgt spid="45"/>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1"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up)">
                                          <p:cBhvr>
                                            <p:cTn id="74" dur="500"/>
                                            <p:tgtEl>
                                              <p:spTgt spid="58"/>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anim calcmode="lin" valueType="num">
                                          <p:cBhvr>
                                            <p:cTn id="78" dur="500" fill="hold"/>
                                            <p:tgtEl>
                                              <p:spTgt spid="44"/>
                                            </p:tgtEl>
                                            <p:attrNameLst>
                                              <p:attrName>ppt_x</p:attrName>
                                            </p:attrNameLst>
                                          </p:cBhvr>
                                          <p:tavLst>
                                            <p:tav tm="0">
                                              <p:val>
                                                <p:strVal val="#ppt_x"/>
                                              </p:val>
                                            </p:tav>
                                            <p:tav tm="100000">
                                              <p:val>
                                                <p:strVal val="#ppt_x"/>
                                              </p:val>
                                            </p:tav>
                                          </p:tavLst>
                                        </p:anim>
                                        <p:anim calcmode="lin" valueType="num">
                                          <p:cBhvr>
                                            <p:cTn id="79" dur="5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6000"/>
                                </p:stCondLst>
                                <p:childTnLst>
                                  <p:par>
                                    <p:cTn id="81" presetID="10"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anim calcmode="lin" valueType="num">
                                          <p:cBhvr>
                                            <p:cTn id="88" dur="500" fill="hold"/>
                                            <p:tgtEl>
                                              <p:spTgt spid="33"/>
                                            </p:tgtEl>
                                            <p:attrNameLst>
                                              <p:attrName>ppt_x</p:attrName>
                                            </p:attrNameLst>
                                          </p:cBhvr>
                                          <p:tavLst>
                                            <p:tav tm="0">
                                              <p:val>
                                                <p:strVal val="#ppt_x"/>
                                              </p:val>
                                            </p:tav>
                                            <p:tav tm="100000">
                                              <p:val>
                                                <p:strVal val="#ppt_x"/>
                                              </p:val>
                                            </p:tav>
                                          </p:tavLst>
                                        </p:anim>
                                        <p:anim calcmode="lin" valueType="num">
                                          <p:cBhvr>
                                            <p:cTn id="89" dur="500" fill="hold"/>
                                            <p:tgtEl>
                                              <p:spTgt spid="33"/>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22" presetClass="entr" presetSubtype="1" fill="hold"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up)">
                                          <p:cBhvr>
                                            <p:cTn id="93" dur="500"/>
                                            <p:tgtEl>
                                              <p:spTgt spid="32"/>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anim calcmode="lin" valueType="num">
                                          <p:cBhvr>
                                            <p:cTn id="97" dur="500" fill="hold"/>
                                            <p:tgtEl>
                                              <p:spTgt spid="34"/>
                                            </p:tgtEl>
                                            <p:attrNameLst>
                                              <p:attrName>ppt_x</p:attrName>
                                            </p:attrNameLst>
                                          </p:cBhvr>
                                          <p:tavLst>
                                            <p:tav tm="0">
                                              <p:val>
                                                <p:strVal val="#ppt_x"/>
                                              </p:val>
                                            </p:tav>
                                            <p:tav tm="100000">
                                              <p:val>
                                                <p:strVal val="#ppt_x"/>
                                              </p:val>
                                            </p:tav>
                                          </p:tavLst>
                                        </p:anim>
                                        <p:anim calcmode="lin" valueType="num">
                                          <p:cBhvr>
                                            <p:cTn id="98" dur="500" fill="hold"/>
                                            <p:tgtEl>
                                              <p:spTgt spid="34"/>
                                            </p:tgtEl>
                                            <p:attrNameLst>
                                              <p:attrName>ppt_y</p:attrName>
                                            </p:attrNameLst>
                                          </p:cBhvr>
                                          <p:tavLst>
                                            <p:tav tm="0">
                                              <p:val>
                                                <p:strVal val="#ppt_y+.1"/>
                                              </p:val>
                                            </p:tav>
                                            <p:tav tm="100000">
                                              <p:val>
                                                <p:strVal val="#ppt_y"/>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fltVal val="0"/>
                                              </p:val>
                                            </p:tav>
                                            <p:tav tm="100000">
                                              <p:val>
                                                <p:strVal val="#ppt_w"/>
                                              </p:val>
                                            </p:tav>
                                          </p:tavLst>
                                        </p:anim>
                                        <p:anim calcmode="lin" valueType="num">
                                          <p:cBhvr>
                                            <p:cTn id="107" dur="500" fill="hold"/>
                                            <p:tgtEl>
                                              <p:spTgt spid="36"/>
                                            </p:tgtEl>
                                            <p:attrNameLst>
                                              <p:attrName>ppt_h</p:attrName>
                                            </p:attrNameLst>
                                          </p:cBhvr>
                                          <p:tavLst>
                                            <p:tav tm="0">
                                              <p:val>
                                                <p:fltVal val="0"/>
                                              </p:val>
                                            </p:tav>
                                            <p:tav tm="100000">
                                              <p:val>
                                                <p:strVal val="#ppt_h"/>
                                              </p:val>
                                            </p:tav>
                                          </p:tavLst>
                                        </p:anim>
                                        <p:animEffect transition="in" filter="fade">
                                          <p:cBhvr>
                                            <p:cTn id="108" dur="500"/>
                                            <p:tgtEl>
                                              <p:spTgt spid="3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500" fill="hold"/>
                                            <p:tgtEl>
                                              <p:spTgt spid="39"/>
                                            </p:tgtEl>
                                            <p:attrNameLst>
                                              <p:attrName>ppt_w</p:attrName>
                                            </p:attrNameLst>
                                          </p:cBhvr>
                                          <p:tavLst>
                                            <p:tav tm="0">
                                              <p:val>
                                                <p:fltVal val="0"/>
                                              </p:val>
                                            </p:tav>
                                            <p:tav tm="100000">
                                              <p:val>
                                                <p:strVal val="#ppt_w"/>
                                              </p:val>
                                            </p:tav>
                                          </p:tavLst>
                                        </p:anim>
                                        <p:anim calcmode="lin" valueType="num">
                                          <p:cBhvr>
                                            <p:cTn id="112" dur="500" fill="hold"/>
                                            <p:tgtEl>
                                              <p:spTgt spid="39"/>
                                            </p:tgtEl>
                                            <p:attrNameLst>
                                              <p:attrName>ppt_h</p:attrName>
                                            </p:attrNameLst>
                                          </p:cBhvr>
                                          <p:tavLst>
                                            <p:tav tm="0">
                                              <p:val>
                                                <p:fltVal val="0"/>
                                              </p:val>
                                            </p:tav>
                                            <p:tav tm="100000">
                                              <p:val>
                                                <p:strVal val="#ppt_h"/>
                                              </p:val>
                                            </p:tav>
                                          </p:tavLst>
                                        </p:anim>
                                        <p:animEffect transition="in" filter="fade">
                                          <p:cBhvr>
                                            <p:cTn id="113" dur="500"/>
                                            <p:tgtEl>
                                              <p:spTgt spid="3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p:cTn id="116" dur="500" fill="hold"/>
                                            <p:tgtEl>
                                              <p:spTgt spid="42"/>
                                            </p:tgtEl>
                                            <p:attrNameLst>
                                              <p:attrName>ppt_w</p:attrName>
                                            </p:attrNameLst>
                                          </p:cBhvr>
                                          <p:tavLst>
                                            <p:tav tm="0">
                                              <p:val>
                                                <p:fltVal val="0"/>
                                              </p:val>
                                            </p:tav>
                                            <p:tav tm="100000">
                                              <p:val>
                                                <p:strVal val="#ppt_w"/>
                                              </p:val>
                                            </p:tav>
                                          </p:tavLst>
                                        </p:anim>
                                        <p:anim calcmode="lin" valueType="num">
                                          <p:cBhvr>
                                            <p:cTn id="117" dur="500" fill="hold"/>
                                            <p:tgtEl>
                                              <p:spTgt spid="42"/>
                                            </p:tgtEl>
                                            <p:attrNameLst>
                                              <p:attrName>ppt_h</p:attrName>
                                            </p:attrNameLst>
                                          </p:cBhvr>
                                          <p:tavLst>
                                            <p:tav tm="0">
                                              <p:val>
                                                <p:fltVal val="0"/>
                                              </p:val>
                                            </p:tav>
                                            <p:tav tm="100000">
                                              <p:val>
                                                <p:strVal val="#ppt_h"/>
                                              </p:val>
                                            </p:tav>
                                          </p:tavLst>
                                        </p:anim>
                                        <p:animEffect transition="in" filter="fade">
                                          <p:cBhvr>
                                            <p:cTn id="118" dur="500"/>
                                            <p:tgtEl>
                                              <p:spTgt spid="4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par>
                              <p:cTn id="124" fill="hold">
                                <p:stCondLst>
                                  <p:cond delay="7500"/>
                                </p:stCondLst>
                                <p:childTnLst>
                                  <p:par>
                                    <p:cTn id="125" presetID="6" presetClass="entr" presetSubtype="16" fill="hold" grpId="0" nodeType="after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circle(in)">
                                          <p:cBhvr>
                                            <p:cTn id="127" dur="200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1000"/>
                                            <p:tgtEl>
                                              <p:spTgt spid="51"/>
                                            </p:tgtEl>
                                          </p:cBhvr>
                                        </p:animEffect>
                                        <p:anim calcmode="lin" valueType="num">
                                          <p:cBhvr>
                                            <p:cTn id="133" dur="1000" fill="hold"/>
                                            <p:tgtEl>
                                              <p:spTgt spid="51"/>
                                            </p:tgtEl>
                                            <p:attrNameLst>
                                              <p:attrName>ppt_x</p:attrName>
                                            </p:attrNameLst>
                                          </p:cBhvr>
                                          <p:tavLst>
                                            <p:tav tm="0">
                                              <p:val>
                                                <p:strVal val="#ppt_x"/>
                                              </p:val>
                                            </p:tav>
                                            <p:tav tm="100000">
                                              <p:val>
                                                <p:strVal val="#ppt_x"/>
                                              </p:val>
                                            </p:tav>
                                          </p:tavLst>
                                        </p:anim>
                                        <p:anim calcmode="lin" valueType="num">
                                          <p:cBhvr>
                                            <p:cTn id="134" dur="1000" fill="hold"/>
                                            <p:tgtEl>
                                              <p:spTgt spid="5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1000"/>
                                            <p:tgtEl>
                                              <p:spTgt spid="54"/>
                                            </p:tgtEl>
                                          </p:cBhvr>
                                        </p:animEffect>
                                        <p:anim calcmode="lin" valueType="num">
                                          <p:cBhvr>
                                            <p:cTn id="138" dur="1000" fill="hold"/>
                                            <p:tgtEl>
                                              <p:spTgt spid="54"/>
                                            </p:tgtEl>
                                            <p:attrNameLst>
                                              <p:attrName>ppt_x</p:attrName>
                                            </p:attrNameLst>
                                          </p:cBhvr>
                                          <p:tavLst>
                                            <p:tav tm="0">
                                              <p:val>
                                                <p:strVal val="#ppt_x"/>
                                              </p:val>
                                            </p:tav>
                                            <p:tav tm="100000">
                                              <p:val>
                                                <p:strVal val="#ppt_x"/>
                                              </p:val>
                                            </p:tav>
                                          </p:tavLst>
                                        </p:anim>
                                        <p:anim calcmode="lin" valueType="num">
                                          <p:cBhvr>
                                            <p:cTn id="139" dur="1000" fill="hold"/>
                                            <p:tgtEl>
                                              <p:spTgt spid="5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fade">
                                          <p:cBhvr>
                                            <p:cTn id="142" dur="1000"/>
                                            <p:tgtEl>
                                              <p:spTgt spid="59"/>
                                            </p:tgtEl>
                                          </p:cBhvr>
                                        </p:animEffect>
                                        <p:anim calcmode="lin" valueType="num">
                                          <p:cBhvr>
                                            <p:cTn id="143" dur="1000" fill="hold"/>
                                            <p:tgtEl>
                                              <p:spTgt spid="59"/>
                                            </p:tgtEl>
                                            <p:attrNameLst>
                                              <p:attrName>ppt_x</p:attrName>
                                            </p:attrNameLst>
                                          </p:cBhvr>
                                          <p:tavLst>
                                            <p:tav tm="0">
                                              <p:val>
                                                <p:strVal val="#ppt_x"/>
                                              </p:val>
                                            </p:tav>
                                            <p:tav tm="100000">
                                              <p:val>
                                                <p:strVal val="#ppt_x"/>
                                              </p:val>
                                            </p:tav>
                                          </p:tavLst>
                                        </p:anim>
                                        <p:anim calcmode="lin" valueType="num">
                                          <p:cBhvr>
                                            <p:cTn id="144" dur="1000" fill="hold"/>
                                            <p:tgtEl>
                                              <p:spTgt spid="5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fade">
                                          <p:cBhvr>
                                            <p:cTn id="147" dur="1000"/>
                                            <p:tgtEl>
                                              <p:spTgt spid="60"/>
                                            </p:tgtEl>
                                          </p:cBhvr>
                                        </p:animEffect>
                                        <p:anim calcmode="lin" valueType="num">
                                          <p:cBhvr>
                                            <p:cTn id="148" dur="1000" fill="hold"/>
                                            <p:tgtEl>
                                              <p:spTgt spid="60"/>
                                            </p:tgtEl>
                                            <p:attrNameLst>
                                              <p:attrName>ppt_x</p:attrName>
                                            </p:attrNameLst>
                                          </p:cBhvr>
                                          <p:tavLst>
                                            <p:tav tm="0">
                                              <p:val>
                                                <p:strVal val="#ppt_x"/>
                                              </p:val>
                                            </p:tav>
                                            <p:tav tm="100000">
                                              <p:val>
                                                <p:strVal val="#ppt_x"/>
                                              </p:val>
                                            </p:tav>
                                          </p:tavLst>
                                        </p:anim>
                                        <p:anim calcmode="lin" valueType="num">
                                          <p:cBhvr>
                                            <p:cTn id="149" dur="1000" fill="hold"/>
                                            <p:tgtEl>
                                              <p:spTgt spid="6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1000"/>
                                            <p:tgtEl>
                                              <p:spTgt spid="61"/>
                                            </p:tgtEl>
                                          </p:cBhvr>
                                        </p:animEffect>
                                        <p:anim calcmode="lin" valueType="num">
                                          <p:cBhvr>
                                            <p:cTn id="153" dur="1000" fill="hold"/>
                                            <p:tgtEl>
                                              <p:spTgt spid="61"/>
                                            </p:tgtEl>
                                            <p:attrNameLst>
                                              <p:attrName>ppt_x</p:attrName>
                                            </p:attrNameLst>
                                          </p:cBhvr>
                                          <p:tavLst>
                                            <p:tav tm="0">
                                              <p:val>
                                                <p:strVal val="#ppt_x"/>
                                              </p:val>
                                            </p:tav>
                                            <p:tav tm="100000">
                                              <p:val>
                                                <p:strVal val="#ppt_x"/>
                                              </p:val>
                                            </p:tav>
                                          </p:tavLst>
                                        </p:anim>
                                        <p:anim calcmode="lin" valueType="num">
                                          <p:cBhvr>
                                            <p:cTn id="154" dur="1000" fill="hold"/>
                                            <p:tgtEl>
                                              <p:spTgt spid="61"/>
                                            </p:tgtEl>
                                            <p:attrNameLst>
                                              <p:attrName>ppt_y</p:attrName>
                                            </p:attrNameLst>
                                          </p:cBhvr>
                                          <p:tavLst>
                                            <p:tav tm="0">
                                              <p:val>
                                                <p:strVal val="#ppt_y+.1"/>
                                              </p:val>
                                            </p:tav>
                                            <p:tav tm="100000">
                                              <p:val>
                                                <p:strVal val="#ppt_y"/>
                                              </p:val>
                                            </p:tav>
                                          </p:tavLst>
                                        </p:anim>
                                      </p:childTnLst>
                                    </p:cTn>
                                  </p:par>
                                  <p:par>
                                    <p:cTn id="155" presetID="22" presetClass="entr" presetSubtype="8" fill="hold" nodeType="with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wipe(left)">
                                          <p:cBhvr>
                                            <p:cTn id="157" dur="500"/>
                                            <p:tgtEl>
                                              <p:spTgt spid="41"/>
                                            </p:tgtEl>
                                          </p:cBhvr>
                                        </p:animEffect>
                                      </p:childTnLst>
                                    </p:cTn>
                                  </p:par>
                                  <p:par>
                                    <p:cTn id="158" presetID="22" presetClass="entr" presetSubtype="8" fill="hold"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wipe(left)">
                                          <p:cBhvr>
                                            <p:cTn id="160" dur="500"/>
                                            <p:tgtEl>
                                              <p:spTgt spid="46"/>
                                            </p:tgtEl>
                                          </p:cBhvr>
                                        </p:animEffect>
                                      </p:childTnLst>
                                    </p:cTn>
                                  </p:par>
                                  <p:par>
                                    <p:cTn id="161" presetID="63" presetClass="path" presetSubtype="0" accel="50000" decel="50000" fill="hold" nodeType="withEffect">
                                      <p:stCondLst>
                                        <p:cond delay="0"/>
                                      </p:stCondLst>
                                      <p:childTnLst>
                                        <p:animMotion origin="layout" path="M 2.08333E-6 -3.7037E-6 L 0.79909 -3.7037E-6 " pathEditMode="relative" rAng="0" ptsTypes="AA">
                                          <p:cBhvr>
                                            <p:cTn id="162" dur="1000" fill="hold"/>
                                            <p:tgtEl>
                                              <p:spTgt spid="67"/>
                                            </p:tgtEl>
                                            <p:attrNameLst>
                                              <p:attrName>ppt_x</p:attrName>
                                              <p:attrName>ppt_y</p:attrName>
                                            </p:attrNameLst>
                                          </p:cBhvr>
                                          <p:rCtr x="39948" y="0"/>
                                        </p:animMotion>
                                      </p:childTnLst>
                                    </p:cTn>
                                  </p:par>
                                  <p:par>
                                    <p:cTn id="163" presetID="1" presetClass="exit" presetSubtype="0" fill="hold" nodeType="withEffect">
                                      <p:stCondLst>
                                        <p:cond delay="0"/>
                                      </p:stCondLst>
                                      <p:childTnLst>
                                        <p:set>
                                          <p:cBhvr>
                                            <p:cTn id="164" dur="1" fill="hold">
                                              <p:stCondLst>
                                                <p:cond delay="0"/>
                                              </p:stCondLst>
                                            </p:cTn>
                                            <p:tgtEl>
                                              <p:spTgt spid="67"/>
                                            </p:tgtEl>
                                            <p:attrNameLst>
                                              <p:attrName>style.visibility</p:attrName>
                                            </p:attrNameLst>
                                          </p:cBhvr>
                                          <p:to>
                                            <p:strVal val="hidden"/>
                                          </p:to>
                                        </p:set>
                                      </p:childTnLst>
                                    </p:cTn>
                                  </p:par>
                                  <p:par>
                                    <p:cTn id="165" presetID="1" presetClass="entr" presetSubtype="0" fill="hold" nodeType="with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53"/>
                                            </p:tgtEl>
                                            <p:attrNameLst>
                                              <p:attrName>style.visibility</p:attrName>
                                            </p:attrNameLst>
                                          </p:cBhvr>
                                          <p:to>
                                            <p:strVal val="visible"/>
                                          </p:to>
                                        </p:set>
                                      </p:childTnLst>
                                    </p:cTn>
                                  </p:par>
                                  <p:par>
                                    <p:cTn id="169" presetID="35" presetClass="path" presetSubtype="0" accel="50000" decel="50000" fill="hold" nodeType="withEffect">
                                      <p:stCondLst>
                                        <p:cond delay="0"/>
                                      </p:stCondLst>
                                      <p:childTnLst>
                                        <p:animMotion origin="layout" path="M 4.79167E-6 7.40741E-7 L -0.41732 7.40741E-7 " pathEditMode="relative" rAng="0" ptsTypes="AA">
                                          <p:cBhvr>
                                            <p:cTn id="170" dur="1000" fill="hold"/>
                                            <p:tgtEl>
                                              <p:spTgt spid="49"/>
                                            </p:tgtEl>
                                            <p:attrNameLst>
                                              <p:attrName>ppt_x</p:attrName>
                                              <p:attrName>ppt_y</p:attrName>
                                            </p:attrNameLst>
                                          </p:cBhvr>
                                          <p:rCtr x="-20859" y="0"/>
                                        </p:animMotion>
                                      </p:childTnLst>
                                    </p:cTn>
                                  </p:par>
                                  <p:par>
                                    <p:cTn id="171" presetID="63" presetClass="path" presetSubtype="0" accel="50000" decel="50000" fill="hold" nodeType="withEffect">
                                      <p:stCondLst>
                                        <p:cond delay="0"/>
                                      </p:stCondLst>
                                      <p:childTnLst>
                                        <p:animMotion origin="layout" path="M -0.00026 -3.7037E-6 L -0.38256 -3.7037E-6 " pathEditMode="relative" rAng="0" ptsTypes="AA">
                                          <p:cBhvr>
                                            <p:cTn id="172" dur="1000" fill="hold"/>
                                            <p:tgtEl>
                                              <p:spTgt spid="53"/>
                                            </p:tgtEl>
                                            <p:attrNameLst>
                                              <p:attrName>ppt_x</p:attrName>
                                              <p:attrName>ppt_y</p:attrName>
                                            </p:attrNameLst>
                                          </p:cBhvr>
                                          <p:rCtr x="-19115" y="0"/>
                                        </p:animMotion>
                                      </p:childTnLst>
                                    </p:cTn>
                                  </p:par>
                                </p:childTnLst>
                              </p:cTn>
                            </p:par>
                            <p:par>
                              <p:cTn id="173" fill="hold">
                                <p:stCondLst>
                                  <p:cond delay="1000"/>
                                </p:stCondLst>
                                <p:childTnLst>
                                  <p:par>
                                    <p:cTn id="174" presetID="6" presetClass="emph" presetSubtype="0" autoRev="1" fill="remove" nodeType="afterEffect">
                                      <p:stCondLst>
                                        <p:cond delay="0"/>
                                      </p:stCondLst>
                                      <p:childTnLst>
                                        <p:animScale>
                                          <p:cBhvr>
                                            <p:cTn id="175" dur="750" fill="hold"/>
                                            <p:tgtEl>
                                              <p:spTgt spid="53"/>
                                            </p:tgtEl>
                                          </p:cBhvr>
                                          <p:by x="120000" y="120000"/>
                                          <p:from x="100000" y="100000"/>
                                          <p:to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8" grpId="0" bldLvl="0" animBg="1"/>
          <p:bldP spid="40" grpId="0" bldLvl="0" animBg="1"/>
          <p:bldP spid="45" grpId="0" bldLvl="0" animBg="1"/>
          <p:bldP spid="3" grpId="0" bldLvl="0" animBg="1"/>
          <p:bldP spid="19" grpId="0"/>
          <p:bldP spid="37" grpId="0" bldLvl="0" animBg="1"/>
          <p:bldP spid="31" grpId="0"/>
          <p:bldP spid="38" grpId="0" bldLvl="0" animBg="1"/>
          <p:bldP spid="43" grpId="0"/>
          <p:bldP spid="44" grpId="0" bldLvl="0" animBg="1"/>
          <p:bldP spid="48" grpId="0"/>
          <p:bldP spid="33" grpId="0" bldLvl="0" animBg="1"/>
          <p:bldP spid="34" grpId="0" bldLvl="0" animBg="1"/>
          <p:bldP spid="35" grpId="0"/>
          <p:bldP spid="36" grpId="0"/>
          <p:bldP spid="39" grpId="0"/>
          <p:bldP spid="42" grpId="0"/>
          <p:bldP spid="47" grpId="0"/>
          <p:bldP spid="51" grpId="0"/>
          <p:bldP spid="54" grpId="0"/>
          <p:bldP spid="59" grpId="0"/>
          <p:bldP spid="60" grpId="0"/>
          <p:bldP spid="61" grpId="0"/>
          <p:bldP spid="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就是要打理好“五个部位”</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就是要打理好“五个部位”</a:t>
              </a:r>
            </a:p>
          </p:txBody>
        </p:sp>
      </p:grpSp>
      <p:sp>
        <p:nvSpPr>
          <p:cNvPr id="77" name="Content Placeholder 2">
            <a:extLst>
              <a:ext uri="{FF2B5EF4-FFF2-40B4-BE49-F238E27FC236}">
                <a16:creationId xmlns:a16="http://schemas.microsoft.com/office/drawing/2014/main" id="{58A1BEE4-C8D9-48FB-9D55-A0833C8A730D}"/>
              </a:ext>
            </a:extLst>
          </p:cNvPr>
          <p:cNvSpPr txBox="1"/>
          <p:nvPr/>
        </p:nvSpPr>
        <p:spPr>
          <a:xfrm>
            <a:off x="4974676" y="1783861"/>
            <a:ext cx="5867665" cy="38902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r>
              <a:rPr lang="zh-CN" altLang="en-US" sz="2400" b="1" dirty="0">
                <a:solidFill>
                  <a:srgbClr val="C00000"/>
                </a:solidFill>
                <a:cs typeface="+mn-ea"/>
                <a:sym typeface="+mn-lt"/>
              </a:rPr>
              <a:t>链接</a:t>
            </a:r>
            <a:r>
              <a:rPr lang="en-US" altLang="zh-CN" sz="2400" b="1" dirty="0">
                <a:solidFill>
                  <a:srgbClr val="C00000"/>
                </a:solidFill>
                <a:cs typeface="+mn-ea"/>
                <a:sym typeface="+mn-lt"/>
              </a:rPr>
              <a:t>word</a:t>
            </a:r>
          </a:p>
          <a:p>
            <a:pPr algn="l" defTabSz="914400"/>
            <a:r>
              <a:rPr lang="zh-CN" altLang="en-US" sz="1400" dirty="0">
                <a:cs typeface="+mn-ea"/>
                <a:sym typeface="+mn-lt"/>
              </a:rPr>
              <a:t>选取讲话、发言、汇报、调研报告、致辞、信息的代表作，进行实战教学。其中，讲话选</a:t>
            </a:r>
            <a:r>
              <a:rPr lang="en-US" altLang="zh-CN" sz="1400" dirty="0">
                <a:cs typeface="+mn-ea"/>
                <a:sym typeface="+mn-lt"/>
              </a:rPr>
              <a:t>《</a:t>
            </a:r>
            <a:r>
              <a:rPr lang="zh-CN" altLang="en-US" sz="1400" dirty="0">
                <a:cs typeface="+mn-ea"/>
                <a:sym typeface="+mn-lt"/>
              </a:rPr>
              <a:t>解放思想 与时俱进 励精图治 继往开来</a:t>
            </a:r>
            <a:r>
              <a:rPr lang="en-US" altLang="zh-CN" sz="1400" dirty="0">
                <a:cs typeface="+mn-ea"/>
                <a:sym typeface="+mn-lt"/>
              </a:rPr>
              <a:t>——</a:t>
            </a:r>
            <a:r>
              <a:rPr lang="zh-CN" altLang="en-US" sz="1400" dirty="0">
                <a:cs typeface="+mn-ea"/>
                <a:sym typeface="+mn-lt"/>
              </a:rPr>
              <a:t>在全区纪念改革开放</a:t>
            </a:r>
            <a:r>
              <a:rPr lang="en-US" altLang="zh-CN" sz="1400" dirty="0">
                <a:cs typeface="+mn-ea"/>
                <a:sym typeface="+mn-lt"/>
              </a:rPr>
              <a:t>30</a:t>
            </a:r>
            <a:r>
              <a:rPr lang="zh-CN" altLang="en-US" sz="1400" dirty="0">
                <a:cs typeface="+mn-ea"/>
                <a:sym typeface="+mn-lt"/>
              </a:rPr>
              <a:t>周年暨解放思想促发展大会上的讲话</a:t>
            </a:r>
            <a:r>
              <a:rPr lang="en-US" altLang="zh-CN" sz="1400" dirty="0">
                <a:cs typeface="+mn-ea"/>
                <a:sym typeface="+mn-lt"/>
              </a:rPr>
              <a:t>》</a:t>
            </a:r>
            <a:r>
              <a:rPr lang="zh-CN" altLang="en-US" sz="1400" dirty="0">
                <a:cs typeface="+mn-ea"/>
                <a:sym typeface="+mn-lt"/>
              </a:rPr>
              <a:t>；</a:t>
            </a:r>
            <a:r>
              <a:rPr lang="en-US" altLang="zh-CN" sz="1400" dirty="0">
                <a:cs typeface="+mn-ea"/>
                <a:sym typeface="+mn-lt"/>
              </a:rPr>
              <a:t>《</a:t>
            </a:r>
            <a:r>
              <a:rPr lang="zh-CN" altLang="en-US" sz="1400" dirty="0">
                <a:cs typeface="+mn-ea"/>
                <a:sym typeface="+mn-lt"/>
              </a:rPr>
              <a:t>干部是转型发展、跨越赶超的核心</a:t>
            </a:r>
            <a:r>
              <a:rPr lang="en-US" altLang="zh-CN" sz="1400" dirty="0">
                <a:cs typeface="+mn-ea"/>
                <a:sym typeface="+mn-lt"/>
              </a:rPr>
              <a:t>——</a:t>
            </a:r>
            <a:r>
              <a:rPr lang="zh-CN" altLang="en-US" sz="1400" dirty="0">
                <a:cs typeface="+mn-ea"/>
                <a:sym typeface="+mn-lt"/>
              </a:rPr>
              <a:t>在区委十三届十次全委（扩大）会议上的讲话</a:t>
            </a:r>
            <a:r>
              <a:rPr lang="en-US" altLang="zh-CN" sz="1400" dirty="0">
                <a:cs typeface="+mn-ea"/>
                <a:sym typeface="+mn-lt"/>
              </a:rPr>
              <a:t>》</a:t>
            </a:r>
            <a:r>
              <a:rPr lang="zh-CN" altLang="en-US" sz="1400" dirty="0">
                <a:cs typeface="+mn-ea"/>
                <a:sym typeface="+mn-lt"/>
              </a:rPr>
              <a:t>。</a:t>
            </a:r>
          </a:p>
          <a:p>
            <a:pPr algn="l" defTabSz="914400"/>
            <a:r>
              <a:rPr lang="zh-CN" altLang="en-US" sz="1400" dirty="0">
                <a:cs typeface="+mn-ea"/>
                <a:sym typeface="+mn-lt"/>
              </a:rPr>
              <a:t>发言选</a:t>
            </a:r>
            <a:r>
              <a:rPr lang="en-US" altLang="zh-CN" sz="1400" dirty="0">
                <a:cs typeface="+mn-ea"/>
                <a:sym typeface="+mn-lt"/>
              </a:rPr>
              <a:t>《</a:t>
            </a:r>
            <a:r>
              <a:rPr lang="zh-CN" altLang="en-US" sz="1400" dirty="0">
                <a:cs typeface="+mn-ea"/>
                <a:sym typeface="+mn-lt"/>
              </a:rPr>
              <a:t>新区起航 牟平领航</a:t>
            </a:r>
            <a:r>
              <a:rPr lang="en-US" altLang="zh-CN" sz="1400" dirty="0">
                <a:cs typeface="+mn-ea"/>
                <a:sym typeface="+mn-lt"/>
              </a:rPr>
              <a:t>——</a:t>
            </a:r>
            <a:r>
              <a:rPr lang="zh-CN" altLang="en-US" sz="1400" dirty="0">
                <a:cs typeface="+mn-ea"/>
                <a:sym typeface="+mn-lt"/>
              </a:rPr>
              <a:t>在全市增创蓝区建设新优势动员会上的发言</a:t>
            </a:r>
            <a:r>
              <a:rPr lang="en-US" altLang="zh-CN" sz="1400" dirty="0">
                <a:cs typeface="+mn-ea"/>
                <a:sym typeface="+mn-lt"/>
              </a:rPr>
              <a:t>》 </a:t>
            </a:r>
            <a:r>
              <a:rPr lang="zh-CN" altLang="en-US" sz="1400" dirty="0">
                <a:cs typeface="+mn-ea"/>
                <a:sym typeface="+mn-lt"/>
              </a:rPr>
              <a:t>（</a:t>
            </a:r>
            <a:r>
              <a:rPr lang="en-US" altLang="zh-CN" sz="1400" dirty="0">
                <a:cs typeface="+mn-ea"/>
                <a:sym typeface="+mn-lt"/>
              </a:rPr>
              <a:t>2012</a:t>
            </a:r>
            <a:r>
              <a:rPr lang="zh-CN" altLang="en-US" sz="1400" dirty="0">
                <a:cs typeface="+mn-ea"/>
                <a:sym typeface="+mn-lt"/>
              </a:rPr>
              <a:t>年</a:t>
            </a:r>
            <a:r>
              <a:rPr lang="en-US" altLang="zh-CN" sz="1400" dirty="0">
                <a:cs typeface="+mn-ea"/>
                <a:sym typeface="+mn-lt"/>
              </a:rPr>
              <a:t>2</a:t>
            </a:r>
            <a:r>
              <a:rPr lang="zh-CN" altLang="en-US" sz="1400" dirty="0">
                <a:cs typeface="+mn-ea"/>
                <a:sym typeface="+mn-lt"/>
              </a:rPr>
              <a:t>月）；  </a:t>
            </a:r>
          </a:p>
          <a:p>
            <a:pPr algn="l" defTabSz="914400"/>
            <a:r>
              <a:rPr lang="zh-CN" altLang="en-US" sz="1400" dirty="0">
                <a:cs typeface="+mn-ea"/>
                <a:sym typeface="+mn-lt"/>
              </a:rPr>
              <a:t>汇报选</a:t>
            </a:r>
            <a:r>
              <a:rPr lang="en-US" altLang="zh-CN" sz="1400" dirty="0">
                <a:cs typeface="+mn-ea"/>
                <a:sym typeface="+mn-lt"/>
              </a:rPr>
              <a:t>《</a:t>
            </a:r>
            <a:r>
              <a:rPr lang="zh-CN" altLang="en-US" sz="1400" dirty="0">
                <a:cs typeface="+mn-ea"/>
                <a:sym typeface="+mn-lt"/>
              </a:rPr>
              <a:t>牟平区工作情况汇报</a:t>
            </a:r>
            <a:r>
              <a:rPr lang="en-US" altLang="zh-CN" sz="1400" dirty="0">
                <a:cs typeface="+mn-ea"/>
                <a:sym typeface="+mn-lt"/>
              </a:rPr>
              <a:t>》</a:t>
            </a:r>
            <a:r>
              <a:rPr lang="zh-CN" altLang="en-US" sz="1400" dirty="0">
                <a:cs typeface="+mn-ea"/>
                <a:sym typeface="+mn-lt"/>
              </a:rPr>
              <a:t>（</a:t>
            </a:r>
            <a:r>
              <a:rPr lang="en-US" altLang="zh-CN" sz="1400" dirty="0">
                <a:cs typeface="+mn-ea"/>
                <a:sym typeface="+mn-lt"/>
              </a:rPr>
              <a:t>2009</a:t>
            </a:r>
            <a:r>
              <a:rPr lang="zh-CN" altLang="en-US" sz="1400" dirty="0">
                <a:cs typeface="+mn-ea"/>
                <a:sym typeface="+mn-lt"/>
              </a:rPr>
              <a:t>年</a:t>
            </a:r>
            <a:r>
              <a:rPr lang="en-US" altLang="zh-CN" sz="1400" dirty="0">
                <a:cs typeface="+mn-ea"/>
                <a:sym typeface="+mn-lt"/>
              </a:rPr>
              <a:t>11</a:t>
            </a:r>
            <a:r>
              <a:rPr lang="zh-CN" altLang="en-US" sz="1400" dirty="0">
                <a:cs typeface="+mn-ea"/>
                <a:sym typeface="+mn-lt"/>
              </a:rPr>
              <a:t>月、</a:t>
            </a:r>
            <a:r>
              <a:rPr lang="en-US" altLang="zh-CN" sz="1400" dirty="0">
                <a:cs typeface="+mn-ea"/>
                <a:sym typeface="+mn-lt"/>
              </a:rPr>
              <a:t>12</a:t>
            </a:r>
            <a:r>
              <a:rPr lang="zh-CN" altLang="en-US" sz="1400" dirty="0">
                <a:cs typeface="+mn-ea"/>
                <a:sym typeface="+mn-lt"/>
              </a:rPr>
              <a:t>月，分别向范庆梅和孙永春汇报）</a:t>
            </a:r>
          </a:p>
          <a:p>
            <a:pPr algn="l" defTabSz="914400"/>
            <a:r>
              <a:rPr lang="zh-CN" altLang="en-US" sz="1400" dirty="0">
                <a:cs typeface="+mn-ea"/>
                <a:sym typeface="+mn-lt"/>
              </a:rPr>
              <a:t>调研报告选</a:t>
            </a:r>
            <a:r>
              <a:rPr lang="en-US" altLang="zh-CN" sz="1400" dirty="0">
                <a:cs typeface="+mn-ea"/>
                <a:sym typeface="+mn-lt"/>
              </a:rPr>
              <a:t>《</a:t>
            </a:r>
            <a:r>
              <a:rPr lang="zh-CN" altLang="en-US" sz="1400" dirty="0">
                <a:cs typeface="+mn-ea"/>
                <a:sym typeface="+mn-lt"/>
              </a:rPr>
              <a:t>一切为了群众 一切服务群众</a:t>
            </a:r>
            <a:r>
              <a:rPr lang="en-US" altLang="zh-CN" sz="1400" dirty="0">
                <a:cs typeface="+mn-ea"/>
                <a:sym typeface="+mn-lt"/>
              </a:rPr>
              <a:t>——</a:t>
            </a:r>
            <a:r>
              <a:rPr lang="zh-CN" altLang="en-US" sz="1400" dirty="0">
                <a:cs typeface="+mn-ea"/>
                <a:sym typeface="+mn-lt"/>
              </a:rPr>
              <a:t>牟平区玉林店镇以“一挂二联三包”活动为抓手践行群众路线的调研</a:t>
            </a:r>
            <a:r>
              <a:rPr lang="en-US" altLang="zh-CN" sz="1400" dirty="0">
                <a:cs typeface="+mn-ea"/>
                <a:sym typeface="+mn-lt"/>
              </a:rPr>
              <a:t>》</a:t>
            </a:r>
            <a:r>
              <a:rPr lang="zh-CN" altLang="en-US" sz="1400" dirty="0">
                <a:cs typeface="+mn-ea"/>
                <a:sym typeface="+mn-lt"/>
              </a:rPr>
              <a:t>；                                                                                                                                                                                                          </a:t>
            </a:r>
          </a:p>
          <a:p>
            <a:pPr algn="l" defTabSz="914400"/>
            <a:r>
              <a:rPr lang="zh-CN" altLang="en-US" sz="1400" dirty="0">
                <a:cs typeface="+mn-ea"/>
                <a:sym typeface="+mn-lt"/>
              </a:rPr>
              <a:t>致辞选</a:t>
            </a:r>
            <a:r>
              <a:rPr lang="en-US" altLang="zh-CN" sz="1400" dirty="0">
                <a:cs typeface="+mn-ea"/>
                <a:sym typeface="+mn-lt"/>
              </a:rPr>
              <a:t>《</a:t>
            </a:r>
            <a:r>
              <a:rPr lang="zh-CN" altLang="en-US" sz="1400" dirty="0">
                <a:cs typeface="+mn-ea"/>
                <a:sym typeface="+mn-lt"/>
              </a:rPr>
              <a:t>健康保障是最大的惠民</a:t>
            </a:r>
            <a:r>
              <a:rPr lang="en-US" altLang="zh-CN" sz="1400" dirty="0">
                <a:cs typeface="+mn-ea"/>
                <a:sym typeface="+mn-lt"/>
              </a:rPr>
              <a:t>》</a:t>
            </a:r>
            <a:r>
              <a:rPr lang="zh-CN" altLang="en-US" sz="1400" dirty="0">
                <a:cs typeface="+mn-ea"/>
                <a:sym typeface="+mn-lt"/>
              </a:rPr>
              <a:t>（</a:t>
            </a:r>
            <a:r>
              <a:rPr lang="en-US" altLang="zh-CN" sz="1400" dirty="0">
                <a:cs typeface="+mn-ea"/>
                <a:sym typeface="+mn-lt"/>
              </a:rPr>
              <a:t>2010</a:t>
            </a:r>
            <a:r>
              <a:rPr lang="zh-CN" altLang="en-US" sz="1400" dirty="0">
                <a:cs typeface="+mn-ea"/>
                <a:sym typeface="+mn-lt"/>
              </a:rPr>
              <a:t>年</a:t>
            </a:r>
            <a:r>
              <a:rPr lang="en-US" altLang="zh-CN" sz="1400" dirty="0">
                <a:cs typeface="+mn-ea"/>
                <a:sym typeface="+mn-lt"/>
              </a:rPr>
              <a:t>7</a:t>
            </a:r>
            <a:r>
              <a:rPr lang="zh-CN" altLang="en-US" sz="1400" dirty="0">
                <a:cs typeface="+mn-ea"/>
                <a:sym typeface="+mn-lt"/>
              </a:rPr>
              <a:t>月</a:t>
            </a:r>
            <a:r>
              <a:rPr lang="en-US" altLang="zh-CN" sz="1400" dirty="0">
                <a:cs typeface="+mn-ea"/>
                <a:sym typeface="+mn-lt"/>
              </a:rPr>
              <a:t>9</a:t>
            </a:r>
            <a:r>
              <a:rPr lang="zh-CN" altLang="en-US" sz="1400" dirty="0">
                <a:cs typeface="+mn-ea"/>
                <a:sym typeface="+mn-lt"/>
              </a:rPr>
              <a:t>日） ；</a:t>
            </a:r>
          </a:p>
          <a:p>
            <a:pPr algn="l" defTabSz="914400"/>
            <a:r>
              <a:rPr lang="zh-CN" altLang="en-US" sz="1400" dirty="0">
                <a:cs typeface="+mn-ea"/>
                <a:sym typeface="+mn-lt"/>
              </a:rPr>
              <a:t>信息选海阳强化中层干部管理的稿子，今年省组</a:t>
            </a:r>
            <a:r>
              <a:rPr lang="zh-CN" altLang="en-US" sz="1400">
                <a:cs typeface="+mn-ea"/>
                <a:sym typeface="+mn-lt"/>
              </a:rPr>
              <a:t>内部</a:t>
            </a:r>
            <a:r>
              <a:rPr lang="zh-CN" altLang="en-US" sz="1400" smtClean="0">
                <a:cs typeface="+mn-ea"/>
                <a:sym typeface="+mn-lt"/>
              </a:rPr>
              <a:t>参阅第一期</a:t>
            </a:r>
            <a:r>
              <a:rPr lang="zh-CN" altLang="en-US" sz="1400" dirty="0">
                <a:cs typeface="+mn-ea"/>
                <a:sym typeface="+mn-lt"/>
              </a:rPr>
              <a:t>；</a:t>
            </a:r>
            <a:r>
              <a:rPr lang="en-US" altLang="zh-CN" sz="1400" dirty="0">
                <a:cs typeface="+mn-ea"/>
                <a:sym typeface="+mn-lt"/>
              </a:rPr>
              <a:t>《</a:t>
            </a:r>
            <a:r>
              <a:rPr lang="zh-CN" altLang="en-US" sz="1400" dirty="0">
                <a:cs typeface="+mn-ea"/>
                <a:sym typeface="+mn-lt"/>
              </a:rPr>
              <a:t>浙江突出市场导向 让人才与产业连得更紧</a:t>
            </a:r>
            <a:r>
              <a:rPr lang="en-US" altLang="zh-CN" sz="1400" dirty="0">
                <a:cs typeface="+mn-ea"/>
                <a:sym typeface="+mn-lt"/>
              </a:rPr>
              <a:t>》</a:t>
            </a:r>
            <a:r>
              <a:rPr lang="zh-CN" altLang="en-US" sz="1400" dirty="0">
                <a:cs typeface="+mn-ea"/>
                <a:sym typeface="+mn-lt"/>
              </a:rPr>
              <a:t>（组工信息选编第</a:t>
            </a:r>
            <a:r>
              <a:rPr lang="en-US" altLang="zh-CN" sz="1400" dirty="0">
                <a:cs typeface="+mn-ea"/>
                <a:sym typeface="+mn-lt"/>
              </a:rPr>
              <a:t>328</a:t>
            </a:r>
            <a:r>
              <a:rPr lang="zh-CN" altLang="en-US" sz="1400" dirty="0">
                <a:cs typeface="+mn-ea"/>
                <a:sym typeface="+mn-lt"/>
              </a:rPr>
              <a:t>页）。</a:t>
            </a:r>
          </a:p>
        </p:txBody>
      </p:sp>
      <p:pic>
        <p:nvPicPr>
          <p:cNvPr id="78" name="图片 77">
            <a:extLst>
              <a:ext uri="{FF2B5EF4-FFF2-40B4-BE49-F238E27FC236}">
                <a16:creationId xmlns:a16="http://schemas.microsoft.com/office/drawing/2014/main" id="{23AAD5FC-46D2-42FE-ABB3-36EAA0E47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54" y="2527443"/>
            <a:ext cx="4148195" cy="2760035"/>
          </a:xfrm>
          <a:prstGeom prst="rect">
            <a:avLst/>
          </a:prstGeom>
        </p:spPr>
      </p:pic>
    </p:spTree>
    <p:extLst>
      <p:ext uri="{BB962C8B-B14F-4D97-AF65-F5344CB8AC3E}">
        <p14:creationId xmlns:p14="http://schemas.microsoft.com/office/powerpoint/2010/main" val="1955698115"/>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anim calcmode="lin" valueType="num">
                                          <p:cBhvr>
                                            <p:cTn id="35" dur="500" fill="hold"/>
                                            <p:tgtEl>
                                              <p:spTgt spid="77"/>
                                            </p:tgtEl>
                                            <p:attrNameLst>
                                              <p:attrName>ppt_x</p:attrName>
                                            </p:attrNameLst>
                                          </p:cBhvr>
                                          <p:tavLst>
                                            <p:tav tm="0">
                                              <p:val>
                                                <p:strVal val="#ppt_x"/>
                                              </p:val>
                                            </p:tav>
                                            <p:tav tm="100000">
                                              <p:val>
                                                <p:strVal val="#ppt_x"/>
                                              </p:val>
                                            </p:tav>
                                          </p:tavLst>
                                        </p:anim>
                                        <p:anim calcmode="lin" valueType="num">
                                          <p:cBhvr>
                                            <p:cTn id="36" dur="500" fill="hold"/>
                                            <p:tgtEl>
                                              <p:spTgt spid="77"/>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anim calcmode="lin" valueType="num">
                                          <p:cBhvr>
                                            <p:cTn id="35" dur="500" fill="hold"/>
                                            <p:tgtEl>
                                              <p:spTgt spid="77"/>
                                            </p:tgtEl>
                                            <p:attrNameLst>
                                              <p:attrName>ppt_x</p:attrName>
                                            </p:attrNameLst>
                                          </p:cBhvr>
                                          <p:tavLst>
                                            <p:tav tm="0">
                                              <p:val>
                                                <p:strVal val="#ppt_x"/>
                                              </p:val>
                                            </p:tav>
                                            <p:tav tm="100000">
                                              <p:val>
                                                <p:strVal val="#ppt_x"/>
                                              </p:val>
                                            </p:tav>
                                          </p:tavLst>
                                        </p:anim>
                                        <p:anim calcmode="lin" valueType="num">
                                          <p:cBhvr>
                                            <p:cTn id="36" dur="500" fill="hold"/>
                                            <p:tgtEl>
                                              <p:spTgt spid="77"/>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十角星 5"/>
          <p:cNvSpPr/>
          <p:nvPr/>
        </p:nvSpPr>
        <p:spPr>
          <a:xfrm>
            <a:off x="463739" y="1852250"/>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8" name="十角星 7"/>
          <p:cNvSpPr/>
          <p:nvPr/>
        </p:nvSpPr>
        <p:spPr>
          <a:xfrm>
            <a:off x="2496022" y="1843822"/>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7" name="十角星 6"/>
          <p:cNvSpPr/>
          <p:nvPr/>
        </p:nvSpPr>
        <p:spPr>
          <a:xfrm>
            <a:off x="4480368" y="1852250"/>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9" name="十角星 8"/>
          <p:cNvSpPr/>
          <p:nvPr/>
        </p:nvSpPr>
        <p:spPr>
          <a:xfrm>
            <a:off x="6472616" y="1852250"/>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11" name="Freeform 51"/>
          <p:cNvSpPr>
            <a:spLocks noEditPoints="1"/>
          </p:cNvSpPr>
          <p:nvPr/>
        </p:nvSpPr>
        <p:spPr bwMode="auto">
          <a:xfrm>
            <a:off x="961011" y="2343728"/>
            <a:ext cx="602626" cy="631599"/>
          </a:xfrm>
          <a:custGeom>
            <a:avLst/>
            <a:gdLst>
              <a:gd name="T0" fmla="*/ 118 w 121"/>
              <a:gd name="T1" fmla="*/ 39 h 121"/>
              <a:gd name="T2" fmla="*/ 65 w 121"/>
              <a:gd name="T3" fmla="*/ 1 h 121"/>
              <a:gd name="T4" fmla="*/ 60 w 121"/>
              <a:gd name="T5" fmla="*/ 0 h 121"/>
              <a:gd name="T6" fmla="*/ 56 w 121"/>
              <a:gd name="T7" fmla="*/ 1 h 121"/>
              <a:gd name="T8" fmla="*/ 3 w 121"/>
              <a:gd name="T9" fmla="*/ 39 h 121"/>
              <a:gd name="T10" fmla="*/ 0 w 121"/>
              <a:gd name="T11" fmla="*/ 45 h 121"/>
              <a:gd name="T12" fmla="*/ 0 w 121"/>
              <a:gd name="T13" fmla="*/ 102 h 121"/>
              <a:gd name="T14" fmla="*/ 19 w 121"/>
              <a:gd name="T15" fmla="*/ 121 h 121"/>
              <a:gd name="T16" fmla="*/ 102 w 121"/>
              <a:gd name="T17" fmla="*/ 121 h 121"/>
              <a:gd name="T18" fmla="*/ 121 w 121"/>
              <a:gd name="T19" fmla="*/ 102 h 121"/>
              <a:gd name="T20" fmla="*/ 121 w 121"/>
              <a:gd name="T21" fmla="*/ 45 h 121"/>
              <a:gd name="T22" fmla="*/ 118 w 121"/>
              <a:gd name="T23" fmla="*/ 39 h 121"/>
              <a:gd name="T24" fmla="*/ 66 w 121"/>
              <a:gd name="T25" fmla="*/ 98 h 121"/>
              <a:gd name="T26" fmla="*/ 54 w 121"/>
              <a:gd name="T27" fmla="*/ 98 h 121"/>
              <a:gd name="T28" fmla="*/ 54 w 121"/>
              <a:gd name="T29" fmla="*/ 86 h 121"/>
              <a:gd name="T30" fmla="*/ 66 w 121"/>
              <a:gd name="T31" fmla="*/ 86 h 121"/>
              <a:gd name="T32" fmla="*/ 66 w 121"/>
              <a:gd name="T33" fmla="*/ 98 h 121"/>
              <a:gd name="T34" fmla="*/ 83 w 121"/>
              <a:gd name="T35" fmla="*/ 82 h 121"/>
              <a:gd name="T36" fmla="*/ 75 w 121"/>
              <a:gd name="T37" fmla="*/ 82 h 121"/>
              <a:gd name="T38" fmla="*/ 46 w 121"/>
              <a:gd name="T39" fmla="*/ 82 h 121"/>
              <a:gd name="T40" fmla="*/ 38 w 121"/>
              <a:gd name="T41" fmla="*/ 82 h 121"/>
              <a:gd name="T42" fmla="*/ 38 w 121"/>
              <a:gd name="T43" fmla="*/ 74 h 121"/>
              <a:gd name="T44" fmla="*/ 38 w 121"/>
              <a:gd name="T45" fmla="*/ 74 h 121"/>
              <a:gd name="T46" fmla="*/ 60 w 121"/>
              <a:gd name="T47" fmla="*/ 65 h 121"/>
              <a:gd name="T48" fmla="*/ 83 w 121"/>
              <a:gd name="T49" fmla="*/ 74 h 121"/>
              <a:gd name="T50" fmla="*/ 85 w 121"/>
              <a:gd name="T51" fmla="*/ 78 h 121"/>
              <a:gd name="T52" fmla="*/ 83 w 121"/>
              <a:gd name="T53" fmla="*/ 82 h 121"/>
              <a:gd name="T54" fmla="*/ 97 w 121"/>
              <a:gd name="T55" fmla="*/ 68 h 121"/>
              <a:gd name="T56" fmla="*/ 89 w 121"/>
              <a:gd name="T57" fmla="*/ 68 h 121"/>
              <a:gd name="T58" fmla="*/ 60 w 121"/>
              <a:gd name="T59" fmla="*/ 57 h 121"/>
              <a:gd name="T60" fmla="*/ 32 w 121"/>
              <a:gd name="T61" fmla="*/ 68 h 121"/>
              <a:gd name="T62" fmla="*/ 24 w 121"/>
              <a:gd name="T63" fmla="*/ 68 h 121"/>
              <a:gd name="T64" fmla="*/ 24 w 121"/>
              <a:gd name="T65" fmla="*/ 60 h 121"/>
              <a:gd name="T66" fmla="*/ 24 w 121"/>
              <a:gd name="T67" fmla="*/ 60 h 121"/>
              <a:gd name="T68" fmla="*/ 60 w 121"/>
              <a:gd name="T69" fmla="*/ 45 h 121"/>
              <a:gd name="T70" fmla="*/ 97 w 121"/>
              <a:gd name="T71" fmla="*/ 60 h 121"/>
              <a:gd name="T72" fmla="*/ 98 w 121"/>
              <a:gd name="T73" fmla="*/ 64 h 121"/>
              <a:gd name="T74" fmla="*/ 97 w 121"/>
              <a:gd name="T75"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21">
                <a:moveTo>
                  <a:pt x="118" y="39"/>
                </a:moveTo>
                <a:cubicBezTo>
                  <a:pt x="65" y="1"/>
                  <a:pt x="65" y="1"/>
                  <a:pt x="65" y="1"/>
                </a:cubicBezTo>
                <a:cubicBezTo>
                  <a:pt x="63" y="0"/>
                  <a:pt x="62" y="0"/>
                  <a:pt x="60" y="0"/>
                </a:cubicBezTo>
                <a:cubicBezTo>
                  <a:pt x="59" y="0"/>
                  <a:pt x="57" y="0"/>
                  <a:pt x="56" y="1"/>
                </a:cubicBezTo>
                <a:cubicBezTo>
                  <a:pt x="3" y="39"/>
                  <a:pt x="3" y="39"/>
                  <a:pt x="3" y="39"/>
                </a:cubicBezTo>
                <a:cubicBezTo>
                  <a:pt x="1" y="40"/>
                  <a:pt x="0" y="43"/>
                  <a:pt x="0" y="45"/>
                </a:cubicBezTo>
                <a:cubicBezTo>
                  <a:pt x="0" y="102"/>
                  <a:pt x="0" y="102"/>
                  <a:pt x="0" y="102"/>
                </a:cubicBezTo>
                <a:cubicBezTo>
                  <a:pt x="0" y="112"/>
                  <a:pt x="8" y="121"/>
                  <a:pt x="19" y="121"/>
                </a:cubicBezTo>
                <a:cubicBezTo>
                  <a:pt x="102" y="121"/>
                  <a:pt x="102" y="121"/>
                  <a:pt x="102" y="121"/>
                </a:cubicBezTo>
                <a:cubicBezTo>
                  <a:pt x="112" y="121"/>
                  <a:pt x="121" y="112"/>
                  <a:pt x="121" y="102"/>
                </a:cubicBezTo>
                <a:cubicBezTo>
                  <a:pt x="121" y="45"/>
                  <a:pt x="121" y="45"/>
                  <a:pt x="121" y="45"/>
                </a:cubicBezTo>
                <a:cubicBezTo>
                  <a:pt x="121" y="43"/>
                  <a:pt x="120" y="40"/>
                  <a:pt x="118" y="39"/>
                </a:cubicBezTo>
                <a:close/>
                <a:moveTo>
                  <a:pt x="66" y="98"/>
                </a:moveTo>
                <a:cubicBezTo>
                  <a:pt x="63" y="101"/>
                  <a:pt x="58" y="101"/>
                  <a:pt x="54" y="98"/>
                </a:cubicBezTo>
                <a:cubicBezTo>
                  <a:pt x="51" y="95"/>
                  <a:pt x="51" y="89"/>
                  <a:pt x="54" y="86"/>
                </a:cubicBezTo>
                <a:cubicBezTo>
                  <a:pt x="58" y="82"/>
                  <a:pt x="63" y="82"/>
                  <a:pt x="66" y="86"/>
                </a:cubicBezTo>
                <a:cubicBezTo>
                  <a:pt x="70" y="89"/>
                  <a:pt x="70" y="95"/>
                  <a:pt x="66" y="98"/>
                </a:cubicBezTo>
                <a:close/>
                <a:moveTo>
                  <a:pt x="83" y="82"/>
                </a:moveTo>
                <a:cubicBezTo>
                  <a:pt x="81" y="84"/>
                  <a:pt x="77" y="84"/>
                  <a:pt x="75" y="82"/>
                </a:cubicBezTo>
                <a:cubicBezTo>
                  <a:pt x="67" y="74"/>
                  <a:pt x="54" y="74"/>
                  <a:pt x="46" y="82"/>
                </a:cubicBezTo>
                <a:cubicBezTo>
                  <a:pt x="43" y="84"/>
                  <a:pt x="40" y="84"/>
                  <a:pt x="38" y="82"/>
                </a:cubicBezTo>
                <a:cubicBezTo>
                  <a:pt x="35" y="79"/>
                  <a:pt x="35" y="76"/>
                  <a:pt x="38" y="74"/>
                </a:cubicBezTo>
                <a:cubicBezTo>
                  <a:pt x="38" y="74"/>
                  <a:pt x="38" y="74"/>
                  <a:pt x="38" y="74"/>
                </a:cubicBezTo>
                <a:cubicBezTo>
                  <a:pt x="44" y="68"/>
                  <a:pt x="52" y="64"/>
                  <a:pt x="60" y="65"/>
                </a:cubicBezTo>
                <a:cubicBezTo>
                  <a:pt x="69" y="65"/>
                  <a:pt x="77" y="68"/>
                  <a:pt x="83" y="74"/>
                </a:cubicBezTo>
                <a:cubicBezTo>
                  <a:pt x="84" y="75"/>
                  <a:pt x="85" y="76"/>
                  <a:pt x="85" y="78"/>
                </a:cubicBezTo>
                <a:cubicBezTo>
                  <a:pt x="85" y="79"/>
                  <a:pt x="84" y="81"/>
                  <a:pt x="83" y="82"/>
                </a:cubicBezTo>
                <a:close/>
                <a:moveTo>
                  <a:pt x="97" y="68"/>
                </a:moveTo>
                <a:cubicBezTo>
                  <a:pt x="94" y="70"/>
                  <a:pt x="91" y="70"/>
                  <a:pt x="89" y="68"/>
                </a:cubicBezTo>
                <a:cubicBezTo>
                  <a:pt x="81" y="61"/>
                  <a:pt x="71" y="57"/>
                  <a:pt x="60" y="57"/>
                </a:cubicBezTo>
                <a:cubicBezTo>
                  <a:pt x="50" y="57"/>
                  <a:pt x="40" y="61"/>
                  <a:pt x="32" y="68"/>
                </a:cubicBezTo>
                <a:cubicBezTo>
                  <a:pt x="30" y="70"/>
                  <a:pt x="26" y="70"/>
                  <a:pt x="24" y="68"/>
                </a:cubicBezTo>
                <a:cubicBezTo>
                  <a:pt x="22" y="66"/>
                  <a:pt x="22" y="62"/>
                  <a:pt x="24" y="60"/>
                </a:cubicBezTo>
                <a:cubicBezTo>
                  <a:pt x="24" y="60"/>
                  <a:pt x="24" y="60"/>
                  <a:pt x="24" y="60"/>
                </a:cubicBezTo>
                <a:cubicBezTo>
                  <a:pt x="34" y="51"/>
                  <a:pt x="47" y="45"/>
                  <a:pt x="60" y="45"/>
                </a:cubicBezTo>
                <a:cubicBezTo>
                  <a:pt x="74" y="45"/>
                  <a:pt x="87" y="51"/>
                  <a:pt x="97" y="60"/>
                </a:cubicBezTo>
                <a:cubicBezTo>
                  <a:pt x="98" y="61"/>
                  <a:pt x="98" y="63"/>
                  <a:pt x="98" y="64"/>
                </a:cubicBezTo>
                <a:cubicBezTo>
                  <a:pt x="98" y="66"/>
                  <a:pt x="98" y="67"/>
                  <a:pt x="97"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lumMod val="85000"/>
                  <a:lumOff val="15000"/>
                </a:prstClr>
              </a:solidFill>
              <a:cs typeface="+mn-ea"/>
              <a:sym typeface="+mn-lt"/>
            </a:endParaRPr>
          </a:p>
        </p:txBody>
      </p:sp>
      <p:sp>
        <p:nvSpPr>
          <p:cNvPr id="10" name="Freeform 54"/>
          <p:cNvSpPr>
            <a:spLocks noEditPoints="1"/>
          </p:cNvSpPr>
          <p:nvPr/>
        </p:nvSpPr>
        <p:spPr bwMode="auto">
          <a:xfrm>
            <a:off x="3000141" y="2384816"/>
            <a:ext cx="655303" cy="534146"/>
          </a:xfrm>
          <a:custGeom>
            <a:avLst/>
            <a:gdLst>
              <a:gd name="T0" fmla="*/ 30 w 114"/>
              <a:gd name="T1" fmla="*/ 86 h 93"/>
              <a:gd name="T2" fmla="*/ 7 w 114"/>
              <a:gd name="T3" fmla="*/ 86 h 93"/>
              <a:gd name="T4" fmla="*/ 7 w 114"/>
              <a:gd name="T5" fmla="*/ 15 h 93"/>
              <a:gd name="T6" fmla="*/ 107 w 114"/>
              <a:gd name="T7" fmla="*/ 15 h 93"/>
              <a:gd name="T8" fmla="*/ 107 w 114"/>
              <a:gd name="T9" fmla="*/ 83 h 93"/>
              <a:gd name="T10" fmla="*/ 114 w 114"/>
              <a:gd name="T11" fmla="*/ 89 h 93"/>
              <a:gd name="T12" fmla="*/ 114 w 114"/>
              <a:gd name="T13" fmla="*/ 87 h 93"/>
              <a:gd name="T14" fmla="*/ 114 w 114"/>
              <a:gd name="T15" fmla="*/ 7 h 93"/>
              <a:gd name="T16" fmla="*/ 108 w 114"/>
              <a:gd name="T17" fmla="*/ 0 h 93"/>
              <a:gd name="T18" fmla="*/ 6 w 114"/>
              <a:gd name="T19" fmla="*/ 0 h 93"/>
              <a:gd name="T20" fmla="*/ 0 w 114"/>
              <a:gd name="T21" fmla="*/ 7 h 93"/>
              <a:gd name="T22" fmla="*/ 0 w 114"/>
              <a:gd name="T23" fmla="*/ 87 h 93"/>
              <a:gd name="T24" fmla="*/ 6 w 114"/>
              <a:gd name="T25" fmla="*/ 93 h 93"/>
              <a:gd name="T26" fmla="*/ 38 w 114"/>
              <a:gd name="T27" fmla="*/ 93 h 93"/>
              <a:gd name="T28" fmla="*/ 30 w 114"/>
              <a:gd name="T29" fmla="*/ 86 h 93"/>
              <a:gd name="T30" fmla="*/ 79 w 114"/>
              <a:gd name="T31" fmla="*/ 5 h 93"/>
              <a:gd name="T32" fmla="*/ 107 w 114"/>
              <a:gd name="T33" fmla="*/ 5 h 93"/>
              <a:gd name="T34" fmla="*/ 107 w 114"/>
              <a:gd name="T35" fmla="*/ 10 h 93"/>
              <a:gd name="T36" fmla="*/ 79 w 114"/>
              <a:gd name="T37" fmla="*/ 10 h 93"/>
              <a:gd name="T38" fmla="*/ 79 w 114"/>
              <a:gd name="T39" fmla="*/ 5 h 93"/>
              <a:gd name="T40" fmla="*/ 7 w 114"/>
              <a:gd name="T41" fmla="*/ 5 h 93"/>
              <a:gd name="T42" fmla="*/ 13 w 114"/>
              <a:gd name="T43" fmla="*/ 5 h 93"/>
              <a:gd name="T44" fmla="*/ 13 w 114"/>
              <a:gd name="T45" fmla="*/ 10 h 93"/>
              <a:gd name="T46" fmla="*/ 7 w 114"/>
              <a:gd name="T47" fmla="*/ 10 h 93"/>
              <a:gd name="T48" fmla="*/ 7 w 114"/>
              <a:gd name="T49" fmla="*/ 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93">
                <a:moveTo>
                  <a:pt x="30" y="86"/>
                </a:moveTo>
                <a:cubicBezTo>
                  <a:pt x="7" y="86"/>
                  <a:pt x="7" y="86"/>
                  <a:pt x="7" y="86"/>
                </a:cubicBezTo>
                <a:cubicBezTo>
                  <a:pt x="7" y="15"/>
                  <a:pt x="7" y="15"/>
                  <a:pt x="7" y="15"/>
                </a:cubicBezTo>
                <a:cubicBezTo>
                  <a:pt x="107" y="15"/>
                  <a:pt x="107" y="15"/>
                  <a:pt x="107" y="15"/>
                </a:cubicBezTo>
                <a:cubicBezTo>
                  <a:pt x="107" y="83"/>
                  <a:pt x="107" y="83"/>
                  <a:pt x="107" y="83"/>
                </a:cubicBezTo>
                <a:cubicBezTo>
                  <a:pt x="114" y="89"/>
                  <a:pt x="114" y="89"/>
                  <a:pt x="114" y="89"/>
                </a:cubicBezTo>
                <a:cubicBezTo>
                  <a:pt x="114" y="89"/>
                  <a:pt x="114" y="88"/>
                  <a:pt x="114" y="87"/>
                </a:cubicBezTo>
                <a:cubicBezTo>
                  <a:pt x="114" y="7"/>
                  <a:pt x="114" y="7"/>
                  <a:pt x="114" y="7"/>
                </a:cubicBezTo>
                <a:cubicBezTo>
                  <a:pt x="114" y="3"/>
                  <a:pt x="111" y="0"/>
                  <a:pt x="108" y="0"/>
                </a:cubicBezTo>
                <a:cubicBezTo>
                  <a:pt x="6" y="0"/>
                  <a:pt x="6" y="0"/>
                  <a:pt x="6" y="0"/>
                </a:cubicBezTo>
                <a:cubicBezTo>
                  <a:pt x="3" y="0"/>
                  <a:pt x="0" y="3"/>
                  <a:pt x="0" y="7"/>
                </a:cubicBezTo>
                <a:cubicBezTo>
                  <a:pt x="0" y="87"/>
                  <a:pt x="0" y="87"/>
                  <a:pt x="0" y="87"/>
                </a:cubicBezTo>
                <a:cubicBezTo>
                  <a:pt x="0" y="91"/>
                  <a:pt x="3" y="93"/>
                  <a:pt x="6" y="93"/>
                </a:cubicBezTo>
                <a:cubicBezTo>
                  <a:pt x="38" y="93"/>
                  <a:pt x="38" y="93"/>
                  <a:pt x="38" y="93"/>
                </a:cubicBezTo>
                <a:cubicBezTo>
                  <a:pt x="35" y="91"/>
                  <a:pt x="33" y="89"/>
                  <a:pt x="30" y="86"/>
                </a:cubicBezTo>
                <a:close/>
                <a:moveTo>
                  <a:pt x="79" y="5"/>
                </a:moveTo>
                <a:cubicBezTo>
                  <a:pt x="107" y="5"/>
                  <a:pt x="107" y="5"/>
                  <a:pt x="107" y="5"/>
                </a:cubicBezTo>
                <a:cubicBezTo>
                  <a:pt x="107" y="10"/>
                  <a:pt x="107" y="10"/>
                  <a:pt x="107" y="10"/>
                </a:cubicBezTo>
                <a:cubicBezTo>
                  <a:pt x="79" y="10"/>
                  <a:pt x="79" y="10"/>
                  <a:pt x="79" y="10"/>
                </a:cubicBezTo>
                <a:lnTo>
                  <a:pt x="79" y="5"/>
                </a:lnTo>
                <a:close/>
                <a:moveTo>
                  <a:pt x="7" y="5"/>
                </a:moveTo>
                <a:cubicBezTo>
                  <a:pt x="13" y="5"/>
                  <a:pt x="13" y="5"/>
                  <a:pt x="13" y="5"/>
                </a:cubicBezTo>
                <a:cubicBezTo>
                  <a:pt x="13" y="10"/>
                  <a:pt x="13" y="10"/>
                  <a:pt x="13" y="10"/>
                </a:cubicBezTo>
                <a:cubicBezTo>
                  <a:pt x="7" y="10"/>
                  <a:pt x="7" y="10"/>
                  <a:pt x="7" y="10"/>
                </a:cubicBezTo>
                <a:lnTo>
                  <a:pt x="7" y="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lumMod val="85000"/>
                  <a:lumOff val="15000"/>
                </a:prstClr>
              </a:solidFill>
              <a:cs typeface="+mn-ea"/>
              <a:sym typeface="+mn-lt"/>
            </a:endParaRPr>
          </a:p>
        </p:txBody>
      </p:sp>
      <p:sp>
        <p:nvSpPr>
          <p:cNvPr id="235" name="Freeform 99"/>
          <p:cNvSpPr>
            <a:spLocks noEditPoints="1"/>
          </p:cNvSpPr>
          <p:nvPr/>
        </p:nvSpPr>
        <p:spPr bwMode="auto">
          <a:xfrm>
            <a:off x="4957623" y="2321077"/>
            <a:ext cx="626858" cy="626858"/>
          </a:xfrm>
          <a:custGeom>
            <a:avLst/>
            <a:gdLst>
              <a:gd name="T0" fmla="*/ 178 w 207"/>
              <a:gd name="T1" fmla="*/ 0 h 207"/>
              <a:gd name="T2" fmla="*/ 178 w 207"/>
              <a:gd name="T3" fmla="*/ 44 h 207"/>
              <a:gd name="T4" fmla="*/ 29 w 207"/>
              <a:gd name="T5" fmla="*/ 44 h 207"/>
              <a:gd name="T6" fmla="*/ 29 w 207"/>
              <a:gd name="T7" fmla="*/ 0 h 207"/>
              <a:gd name="T8" fmla="*/ 0 w 207"/>
              <a:gd name="T9" fmla="*/ 0 h 207"/>
              <a:gd name="T10" fmla="*/ 0 w 207"/>
              <a:gd name="T11" fmla="*/ 207 h 207"/>
              <a:gd name="T12" fmla="*/ 207 w 207"/>
              <a:gd name="T13" fmla="*/ 207 h 207"/>
              <a:gd name="T14" fmla="*/ 207 w 207"/>
              <a:gd name="T15" fmla="*/ 0 h 207"/>
              <a:gd name="T16" fmla="*/ 178 w 207"/>
              <a:gd name="T17" fmla="*/ 0 h 207"/>
              <a:gd name="T18" fmla="*/ 96 w 207"/>
              <a:gd name="T19" fmla="*/ 174 h 207"/>
              <a:gd name="T20" fmla="*/ 85 w 207"/>
              <a:gd name="T21" fmla="*/ 166 h 207"/>
              <a:gd name="T22" fmla="*/ 44 w 207"/>
              <a:gd name="T23" fmla="*/ 122 h 207"/>
              <a:gd name="T24" fmla="*/ 67 w 207"/>
              <a:gd name="T25" fmla="*/ 103 h 207"/>
              <a:gd name="T26" fmla="*/ 96 w 207"/>
              <a:gd name="T27" fmla="*/ 133 h 207"/>
              <a:gd name="T28" fmla="*/ 155 w 207"/>
              <a:gd name="T29" fmla="*/ 74 h 207"/>
              <a:gd name="T30" fmla="*/ 178 w 207"/>
              <a:gd name="T31" fmla="*/ 96 h 207"/>
              <a:gd name="T32" fmla="*/ 96 w 207"/>
              <a:gd name="T33" fmla="*/ 17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07">
                <a:moveTo>
                  <a:pt x="178" y="0"/>
                </a:moveTo>
                <a:lnTo>
                  <a:pt x="178" y="44"/>
                </a:lnTo>
                <a:lnTo>
                  <a:pt x="29" y="44"/>
                </a:lnTo>
                <a:lnTo>
                  <a:pt x="29" y="0"/>
                </a:lnTo>
                <a:lnTo>
                  <a:pt x="0" y="0"/>
                </a:lnTo>
                <a:lnTo>
                  <a:pt x="0" y="207"/>
                </a:lnTo>
                <a:lnTo>
                  <a:pt x="207" y="207"/>
                </a:lnTo>
                <a:lnTo>
                  <a:pt x="207" y="0"/>
                </a:lnTo>
                <a:lnTo>
                  <a:pt x="178" y="0"/>
                </a:lnTo>
                <a:close/>
                <a:moveTo>
                  <a:pt x="96" y="174"/>
                </a:moveTo>
                <a:lnTo>
                  <a:pt x="85" y="166"/>
                </a:lnTo>
                <a:lnTo>
                  <a:pt x="44" y="122"/>
                </a:lnTo>
                <a:lnTo>
                  <a:pt x="67" y="103"/>
                </a:lnTo>
                <a:lnTo>
                  <a:pt x="96" y="133"/>
                </a:lnTo>
                <a:lnTo>
                  <a:pt x="155" y="74"/>
                </a:lnTo>
                <a:lnTo>
                  <a:pt x="178" y="96"/>
                </a:lnTo>
                <a:lnTo>
                  <a:pt x="96" y="1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lumMod val="85000"/>
                  <a:lumOff val="15000"/>
                </a:prstClr>
              </a:solidFill>
              <a:cs typeface="+mn-ea"/>
              <a:sym typeface="+mn-lt"/>
            </a:endParaRPr>
          </a:p>
        </p:txBody>
      </p:sp>
      <p:sp>
        <p:nvSpPr>
          <p:cNvPr id="50" name="Freeform 139"/>
          <p:cNvSpPr/>
          <p:nvPr/>
        </p:nvSpPr>
        <p:spPr bwMode="auto">
          <a:xfrm>
            <a:off x="6872962" y="2324764"/>
            <a:ext cx="867065" cy="656884"/>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lumMod val="85000"/>
                  <a:lumOff val="15000"/>
                </a:prstClr>
              </a:solidFill>
              <a:cs typeface="+mn-ea"/>
              <a:sym typeface="+mn-lt"/>
            </a:endParaRPr>
          </a:p>
        </p:txBody>
      </p:sp>
      <p:sp>
        <p:nvSpPr>
          <p:cNvPr id="20" name="十角星 19"/>
          <p:cNvSpPr/>
          <p:nvPr/>
        </p:nvSpPr>
        <p:spPr>
          <a:xfrm>
            <a:off x="8333501" y="1852249"/>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21" name="十角星 20"/>
          <p:cNvSpPr/>
          <p:nvPr/>
        </p:nvSpPr>
        <p:spPr>
          <a:xfrm>
            <a:off x="10194386" y="1839205"/>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22" name="文本框 21">
            <a:extLst>
              <a:ext uri="{FF2B5EF4-FFF2-40B4-BE49-F238E27FC236}">
                <a16:creationId xmlns:a16="http://schemas.microsoft.com/office/drawing/2014/main" id="{9F63DD78-510F-464B-B518-7ECFD398184C}"/>
              </a:ext>
            </a:extLst>
          </p:cNvPr>
          <p:cNvSpPr txBox="1"/>
          <p:nvPr/>
        </p:nvSpPr>
        <p:spPr>
          <a:xfrm>
            <a:off x="324904" y="3618390"/>
            <a:ext cx="3317878" cy="338554"/>
          </a:xfrm>
          <a:prstGeom prst="rect">
            <a:avLst/>
          </a:prstGeom>
          <a:noFill/>
        </p:spPr>
        <p:txBody>
          <a:bodyPr wrap="square" rtlCol="0">
            <a:spAutoFit/>
          </a:bodyPr>
          <a:lstStyle/>
          <a:p>
            <a:r>
              <a:rPr lang="zh-CN" altLang="en-US" sz="1600" dirty="0">
                <a:solidFill>
                  <a:prstClr val="black"/>
                </a:solidFill>
                <a:cs typeface="+mn-ea"/>
                <a:sym typeface="+mn-lt"/>
              </a:rPr>
              <a:t>处理好喜与忧的关系</a:t>
            </a:r>
          </a:p>
        </p:txBody>
      </p:sp>
      <p:sp>
        <p:nvSpPr>
          <p:cNvPr id="23" name="文本框 22">
            <a:extLst>
              <a:ext uri="{FF2B5EF4-FFF2-40B4-BE49-F238E27FC236}">
                <a16:creationId xmlns:a16="http://schemas.microsoft.com/office/drawing/2014/main" id="{0D0B7957-F54D-4725-A8E1-C27BAD05913E}"/>
              </a:ext>
            </a:extLst>
          </p:cNvPr>
          <p:cNvSpPr txBox="1"/>
          <p:nvPr/>
        </p:nvSpPr>
        <p:spPr>
          <a:xfrm>
            <a:off x="2053534" y="4088535"/>
            <a:ext cx="3390184" cy="338554"/>
          </a:xfrm>
          <a:prstGeom prst="rect">
            <a:avLst/>
          </a:prstGeom>
          <a:noFill/>
        </p:spPr>
        <p:txBody>
          <a:bodyPr wrap="square" rtlCol="0">
            <a:spAutoFit/>
          </a:bodyPr>
          <a:lstStyle/>
          <a:p>
            <a:r>
              <a:rPr lang="zh-CN" altLang="en-US" sz="1600" dirty="0">
                <a:solidFill>
                  <a:prstClr val="black"/>
                </a:solidFill>
                <a:cs typeface="+mn-ea"/>
                <a:sym typeface="+mn-lt"/>
              </a:rPr>
              <a:t>处理好大与小之间的关系</a:t>
            </a:r>
          </a:p>
        </p:txBody>
      </p:sp>
      <p:sp>
        <p:nvSpPr>
          <p:cNvPr id="24" name="文本框 23">
            <a:extLst>
              <a:ext uri="{FF2B5EF4-FFF2-40B4-BE49-F238E27FC236}">
                <a16:creationId xmlns:a16="http://schemas.microsoft.com/office/drawing/2014/main" id="{74553E62-11D3-44C0-920D-A50458DDBF2B}"/>
              </a:ext>
            </a:extLst>
          </p:cNvPr>
          <p:cNvSpPr txBox="1"/>
          <p:nvPr/>
        </p:nvSpPr>
        <p:spPr>
          <a:xfrm>
            <a:off x="4222349" y="3628138"/>
            <a:ext cx="3317878" cy="338554"/>
          </a:xfrm>
          <a:prstGeom prst="rect">
            <a:avLst/>
          </a:prstGeom>
          <a:noFill/>
        </p:spPr>
        <p:txBody>
          <a:bodyPr wrap="square" rtlCol="0">
            <a:spAutoFit/>
          </a:bodyPr>
          <a:lstStyle/>
          <a:p>
            <a:r>
              <a:rPr lang="zh-CN" altLang="en-US" sz="1600" dirty="0">
                <a:solidFill>
                  <a:prstClr val="black"/>
                </a:solidFill>
                <a:cs typeface="+mn-ea"/>
                <a:sym typeface="+mn-lt"/>
              </a:rPr>
              <a:t>处理好写与报之间的关系</a:t>
            </a:r>
          </a:p>
        </p:txBody>
      </p:sp>
      <p:sp>
        <p:nvSpPr>
          <p:cNvPr id="25" name="文本框 24">
            <a:extLst>
              <a:ext uri="{FF2B5EF4-FFF2-40B4-BE49-F238E27FC236}">
                <a16:creationId xmlns:a16="http://schemas.microsoft.com/office/drawing/2014/main" id="{BF85CA22-9103-41E6-AAD2-74E8E37571B3}"/>
              </a:ext>
            </a:extLst>
          </p:cNvPr>
          <p:cNvSpPr txBox="1"/>
          <p:nvPr/>
        </p:nvSpPr>
        <p:spPr>
          <a:xfrm>
            <a:off x="5942783" y="4171303"/>
            <a:ext cx="3317878" cy="338554"/>
          </a:xfrm>
          <a:prstGeom prst="rect">
            <a:avLst/>
          </a:prstGeom>
          <a:noFill/>
        </p:spPr>
        <p:txBody>
          <a:bodyPr wrap="square" rtlCol="0">
            <a:spAutoFit/>
          </a:bodyPr>
          <a:lstStyle/>
          <a:p>
            <a:r>
              <a:rPr lang="zh-CN" altLang="en-US" sz="1600" dirty="0">
                <a:solidFill>
                  <a:prstClr val="black"/>
                </a:solidFill>
                <a:cs typeface="+mn-ea"/>
                <a:sym typeface="+mn-lt"/>
              </a:rPr>
              <a:t>处理好内与外之间的关系</a:t>
            </a:r>
          </a:p>
        </p:txBody>
      </p:sp>
      <p:sp>
        <p:nvSpPr>
          <p:cNvPr id="26" name="文本框 25">
            <a:extLst>
              <a:ext uri="{FF2B5EF4-FFF2-40B4-BE49-F238E27FC236}">
                <a16:creationId xmlns:a16="http://schemas.microsoft.com/office/drawing/2014/main" id="{FE84EFBD-AA75-4360-9C15-365FB1D8F02C}"/>
              </a:ext>
            </a:extLst>
          </p:cNvPr>
          <p:cNvSpPr txBox="1"/>
          <p:nvPr/>
        </p:nvSpPr>
        <p:spPr>
          <a:xfrm>
            <a:off x="8028947" y="3576548"/>
            <a:ext cx="3317878" cy="338554"/>
          </a:xfrm>
          <a:prstGeom prst="rect">
            <a:avLst/>
          </a:prstGeom>
          <a:noFill/>
        </p:spPr>
        <p:txBody>
          <a:bodyPr wrap="square" rtlCol="0">
            <a:spAutoFit/>
          </a:bodyPr>
          <a:lstStyle/>
          <a:p>
            <a:r>
              <a:rPr lang="zh-CN" altLang="en-US" sz="1600" dirty="0">
                <a:solidFill>
                  <a:prstClr val="black"/>
                </a:solidFill>
                <a:cs typeface="+mn-ea"/>
                <a:sym typeface="+mn-lt"/>
              </a:rPr>
              <a:t>处理好新与旧之间的关系</a:t>
            </a:r>
          </a:p>
        </p:txBody>
      </p:sp>
      <p:sp>
        <p:nvSpPr>
          <p:cNvPr id="27" name="文本框 26">
            <a:extLst>
              <a:ext uri="{FF2B5EF4-FFF2-40B4-BE49-F238E27FC236}">
                <a16:creationId xmlns:a16="http://schemas.microsoft.com/office/drawing/2014/main" id="{54D8E96B-A0DE-47AB-8C2D-55D373B1E003}"/>
              </a:ext>
            </a:extLst>
          </p:cNvPr>
          <p:cNvSpPr txBox="1"/>
          <p:nvPr/>
        </p:nvSpPr>
        <p:spPr>
          <a:xfrm>
            <a:off x="8980710" y="4147241"/>
            <a:ext cx="3317878" cy="338554"/>
          </a:xfrm>
          <a:prstGeom prst="rect">
            <a:avLst/>
          </a:prstGeom>
          <a:noFill/>
        </p:spPr>
        <p:txBody>
          <a:bodyPr wrap="square" rtlCol="0">
            <a:spAutoFit/>
          </a:bodyPr>
          <a:lstStyle/>
          <a:p>
            <a:r>
              <a:rPr lang="zh-CN" altLang="en-US" sz="1600" dirty="0">
                <a:solidFill>
                  <a:prstClr val="black"/>
                </a:solidFill>
                <a:cs typeface="+mn-ea"/>
                <a:sym typeface="+mn-lt"/>
              </a:rPr>
              <a:t>处理好干工作与做工作之间的关系</a:t>
            </a:r>
          </a:p>
        </p:txBody>
      </p:sp>
      <p:sp>
        <p:nvSpPr>
          <p:cNvPr id="28" name="Content Placeholder 2">
            <a:extLst>
              <a:ext uri="{FF2B5EF4-FFF2-40B4-BE49-F238E27FC236}">
                <a16:creationId xmlns:a16="http://schemas.microsoft.com/office/drawing/2014/main" id="{58A1BEE4-C8D9-48FB-9D55-A0833C8A730D}"/>
              </a:ext>
            </a:extLst>
          </p:cNvPr>
          <p:cNvSpPr txBox="1"/>
          <p:nvPr/>
        </p:nvSpPr>
        <p:spPr>
          <a:xfrm>
            <a:off x="556671" y="5013676"/>
            <a:ext cx="11227510" cy="695190"/>
          </a:xfrm>
          <a:prstGeom prst="rect">
            <a:avLst/>
          </a:prstGeom>
          <a:ln>
            <a:solidFill>
              <a:srgbClr val="A51F24"/>
            </a:solidFill>
          </a:ln>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lnSpc>
                <a:spcPct val="150000"/>
              </a:lnSpc>
              <a:buClr>
                <a:srgbClr val="5B9BD5">
                  <a:lumMod val="75000"/>
                </a:srgbClr>
              </a:buClr>
            </a:pPr>
            <a:r>
              <a:rPr lang="zh-CN" altLang="en-US" sz="1600" dirty="0">
                <a:solidFill>
                  <a:prstClr val="black"/>
                </a:solidFill>
                <a:cs typeface="+mn-ea"/>
                <a:sym typeface="+mn-lt"/>
              </a:rPr>
              <a:t>这六个关系主要是针对信息。单讲信息既是牟平区委组织部的要求，也是上级的要求，形势的要求。信息的写法并无二致，这里主要从工作的角度讲信息。</a:t>
            </a:r>
          </a:p>
        </p:txBody>
      </p:sp>
      <p:sp>
        <p:nvSpPr>
          <p:cNvPr id="37" name="文本框 4"/>
          <p:cNvSpPr txBox="1"/>
          <p:nvPr/>
        </p:nvSpPr>
        <p:spPr>
          <a:xfrm>
            <a:off x="8791174" y="2211665"/>
            <a:ext cx="730008" cy="369332"/>
          </a:xfrm>
          <a:custGeom>
            <a:avLst/>
            <a:gdLst>
              <a:gd name="T0" fmla="*/ 2947 w 7962"/>
              <a:gd name="T1" fmla="*/ 4708 h 8341"/>
              <a:gd name="T2" fmla="*/ 2947 w 7962"/>
              <a:gd name="T3" fmla="*/ 3891 h 8341"/>
              <a:gd name="T4" fmla="*/ 5015 w 7962"/>
              <a:gd name="T5" fmla="*/ 3891 h 8341"/>
              <a:gd name="T6" fmla="*/ 5015 w 7962"/>
              <a:gd name="T7" fmla="*/ 4708 h 8341"/>
              <a:gd name="T8" fmla="*/ 5015 w 7962"/>
              <a:gd name="T9" fmla="*/ 3891 h 8341"/>
              <a:gd name="T10" fmla="*/ 6761 w 7962"/>
              <a:gd name="T11" fmla="*/ 5508 h 8341"/>
              <a:gd name="T12" fmla="*/ 6665 w 7962"/>
              <a:gd name="T13" fmla="*/ 6206 h 8341"/>
              <a:gd name="T14" fmla="*/ 7040 w 7962"/>
              <a:gd name="T15" fmla="*/ 6956 h 8341"/>
              <a:gd name="T16" fmla="*/ 4546 w 7962"/>
              <a:gd name="T17" fmla="*/ 7729 h 8341"/>
              <a:gd name="T18" fmla="*/ 3416 w 7962"/>
              <a:gd name="T19" fmla="*/ 7729 h 8341"/>
              <a:gd name="T20" fmla="*/ 933 w 7962"/>
              <a:gd name="T21" fmla="*/ 6941 h 8341"/>
              <a:gd name="T22" fmla="*/ 1234 w 7962"/>
              <a:gd name="T23" fmla="*/ 6398 h 8341"/>
              <a:gd name="T24" fmla="*/ 1201 w 7962"/>
              <a:gd name="T25" fmla="*/ 5508 h 8341"/>
              <a:gd name="T26" fmla="*/ 706 w 7962"/>
              <a:gd name="T27" fmla="*/ 5555 h 8341"/>
              <a:gd name="T28" fmla="*/ 0 w 7962"/>
              <a:gd name="T29" fmla="*/ 4071 h 8341"/>
              <a:gd name="T30" fmla="*/ 1327 w 7962"/>
              <a:gd name="T31" fmla="*/ 890 h 8341"/>
              <a:gd name="T32" fmla="*/ 6635 w 7962"/>
              <a:gd name="T33" fmla="*/ 890 h 8341"/>
              <a:gd name="T34" fmla="*/ 7962 w 7962"/>
              <a:gd name="T35" fmla="*/ 4071 h 8341"/>
              <a:gd name="T36" fmla="*/ 7256 w 7962"/>
              <a:gd name="T37" fmla="*/ 5555 h 8341"/>
              <a:gd name="T38" fmla="*/ 6467 w 7962"/>
              <a:gd name="T39" fmla="*/ 4302 h 8341"/>
              <a:gd name="T40" fmla="*/ 4807 w 7962"/>
              <a:gd name="T41" fmla="*/ 3195 h 8341"/>
              <a:gd name="T42" fmla="*/ 3457 w 7962"/>
              <a:gd name="T43" fmla="*/ 2894 h 8341"/>
              <a:gd name="T44" fmla="*/ 2855 w 7962"/>
              <a:gd name="T45" fmla="*/ 2318 h 8341"/>
              <a:gd name="T46" fmla="*/ 1495 w 7962"/>
              <a:gd name="T47" fmla="*/ 4302 h 8341"/>
              <a:gd name="T48" fmla="*/ 3282 w 7962"/>
              <a:gd name="T49" fmla="*/ 5977 h 8341"/>
              <a:gd name="T50" fmla="*/ 4594 w 7962"/>
              <a:gd name="T51" fmla="*/ 6175 h 8341"/>
              <a:gd name="T52" fmla="*/ 3269 w 7962"/>
              <a:gd name="T53" fmla="*/ 6350 h 8341"/>
              <a:gd name="T54" fmla="*/ 3981 w 7962"/>
              <a:gd name="T55" fmla="*/ 7322 h 8341"/>
              <a:gd name="T56" fmla="*/ 6895 w 7962"/>
              <a:gd name="T57" fmla="*/ 3365 h 8341"/>
              <a:gd name="T58" fmla="*/ 3981 w 7962"/>
              <a:gd name="T59" fmla="*/ 424 h 8341"/>
              <a:gd name="T60" fmla="*/ 1067 w 7962"/>
              <a:gd name="T61" fmla="*/ 3365 h 8341"/>
              <a:gd name="T62" fmla="*/ 3981 w 7962"/>
              <a:gd name="T63" fmla="*/ 788 h 8341"/>
              <a:gd name="T64" fmla="*/ 6895 w 7962"/>
              <a:gd name="T65" fmla="*/ 3365 h 8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62" h="8341">
                <a:moveTo>
                  <a:pt x="3356" y="4299"/>
                </a:moveTo>
                <a:cubicBezTo>
                  <a:pt x="3356" y="4525"/>
                  <a:pt x="3173" y="4708"/>
                  <a:pt x="2947" y="4708"/>
                </a:cubicBezTo>
                <a:cubicBezTo>
                  <a:pt x="2721" y="4708"/>
                  <a:pt x="2538" y="4525"/>
                  <a:pt x="2538" y="4299"/>
                </a:cubicBezTo>
                <a:cubicBezTo>
                  <a:pt x="2538" y="4074"/>
                  <a:pt x="2721" y="3891"/>
                  <a:pt x="2947" y="3891"/>
                </a:cubicBezTo>
                <a:cubicBezTo>
                  <a:pt x="3173" y="3891"/>
                  <a:pt x="3356" y="4074"/>
                  <a:pt x="3356" y="4299"/>
                </a:cubicBezTo>
                <a:close/>
                <a:moveTo>
                  <a:pt x="5015" y="3891"/>
                </a:moveTo>
                <a:cubicBezTo>
                  <a:pt x="4789" y="3891"/>
                  <a:pt x="4606" y="4074"/>
                  <a:pt x="4606" y="4299"/>
                </a:cubicBezTo>
                <a:cubicBezTo>
                  <a:pt x="4606" y="4525"/>
                  <a:pt x="4789" y="4708"/>
                  <a:pt x="5015" y="4708"/>
                </a:cubicBezTo>
                <a:cubicBezTo>
                  <a:pt x="5241" y="4708"/>
                  <a:pt x="5424" y="4525"/>
                  <a:pt x="5424" y="4299"/>
                </a:cubicBezTo>
                <a:cubicBezTo>
                  <a:pt x="5424" y="4074"/>
                  <a:pt x="5241" y="3891"/>
                  <a:pt x="5015" y="3891"/>
                </a:cubicBezTo>
                <a:close/>
                <a:moveTo>
                  <a:pt x="6761" y="5555"/>
                </a:moveTo>
                <a:lnTo>
                  <a:pt x="6761" y="5508"/>
                </a:lnTo>
                <a:cubicBezTo>
                  <a:pt x="6714" y="5644"/>
                  <a:pt x="6658" y="5773"/>
                  <a:pt x="6598" y="5899"/>
                </a:cubicBezTo>
                <a:cubicBezTo>
                  <a:pt x="6609" y="5976"/>
                  <a:pt x="6630" y="6083"/>
                  <a:pt x="6665" y="6206"/>
                </a:cubicBezTo>
                <a:cubicBezTo>
                  <a:pt x="6833" y="6466"/>
                  <a:pt x="7307" y="6797"/>
                  <a:pt x="7632" y="6882"/>
                </a:cubicBezTo>
                <a:cubicBezTo>
                  <a:pt x="7456" y="6957"/>
                  <a:pt x="7245" y="6987"/>
                  <a:pt x="7040" y="6956"/>
                </a:cubicBezTo>
                <a:cubicBezTo>
                  <a:pt x="7228" y="7193"/>
                  <a:pt x="7493" y="7407"/>
                  <a:pt x="7867" y="7535"/>
                </a:cubicBezTo>
                <a:cubicBezTo>
                  <a:pt x="6993" y="8323"/>
                  <a:pt x="5552" y="8341"/>
                  <a:pt x="4546" y="7729"/>
                </a:cubicBezTo>
                <a:cubicBezTo>
                  <a:pt x="4350" y="7786"/>
                  <a:pt x="4160" y="7816"/>
                  <a:pt x="3981" y="7816"/>
                </a:cubicBezTo>
                <a:cubicBezTo>
                  <a:pt x="3802" y="7816"/>
                  <a:pt x="3612" y="7786"/>
                  <a:pt x="3416" y="7729"/>
                </a:cubicBezTo>
                <a:cubicBezTo>
                  <a:pt x="2410" y="8341"/>
                  <a:pt x="969" y="8323"/>
                  <a:pt x="95" y="7535"/>
                </a:cubicBezTo>
                <a:cubicBezTo>
                  <a:pt x="476" y="7405"/>
                  <a:pt x="744" y="7184"/>
                  <a:pt x="933" y="6941"/>
                </a:cubicBezTo>
                <a:cubicBezTo>
                  <a:pt x="766" y="6948"/>
                  <a:pt x="600" y="6917"/>
                  <a:pt x="458" y="6857"/>
                </a:cubicBezTo>
                <a:cubicBezTo>
                  <a:pt x="696" y="6795"/>
                  <a:pt x="1014" y="6600"/>
                  <a:pt x="1234" y="6398"/>
                </a:cubicBezTo>
                <a:cubicBezTo>
                  <a:pt x="1311" y="6195"/>
                  <a:pt x="1348" y="6014"/>
                  <a:pt x="1364" y="5899"/>
                </a:cubicBezTo>
                <a:cubicBezTo>
                  <a:pt x="1304" y="5773"/>
                  <a:pt x="1248" y="5644"/>
                  <a:pt x="1201" y="5508"/>
                </a:cubicBezTo>
                <a:lnTo>
                  <a:pt x="1201" y="5555"/>
                </a:lnTo>
                <a:lnTo>
                  <a:pt x="706" y="5555"/>
                </a:lnTo>
                <a:cubicBezTo>
                  <a:pt x="316" y="5555"/>
                  <a:pt x="0" y="5238"/>
                  <a:pt x="0" y="4848"/>
                </a:cubicBezTo>
                <a:lnTo>
                  <a:pt x="0" y="4071"/>
                </a:lnTo>
                <a:cubicBezTo>
                  <a:pt x="0" y="3803"/>
                  <a:pt x="150" y="3570"/>
                  <a:pt x="370" y="3450"/>
                </a:cubicBezTo>
                <a:cubicBezTo>
                  <a:pt x="378" y="2347"/>
                  <a:pt x="699" y="1486"/>
                  <a:pt x="1327" y="890"/>
                </a:cubicBezTo>
                <a:cubicBezTo>
                  <a:pt x="1950" y="300"/>
                  <a:pt x="2843" y="0"/>
                  <a:pt x="3981" y="0"/>
                </a:cubicBezTo>
                <a:cubicBezTo>
                  <a:pt x="5119" y="0"/>
                  <a:pt x="6012" y="300"/>
                  <a:pt x="6635" y="890"/>
                </a:cubicBezTo>
                <a:cubicBezTo>
                  <a:pt x="7263" y="1486"/>
                  <a:pt x="7584" y="2347"/>
                  <a:pt x="7592" y="3450"/>
                </a:cubicBezTo>
                <a:cubicBezTo>
                  <a:pt x="7812" y="3570"/>
                  <a:pt x="7962" y="3803"/>
                  <a:pt x="7962" y="4071"/>
                </a:cubicBezTo>
                <a:lnTo>
                  <a:pt x="7962" y="4848"/>
                </a:lnTo>
                <a:cubicBezTo>
                  <a:pt x="7962" y="5238"/>
                  <a:pt x="7646" y="5555"/>
                  <a:pt x="7256" y="5555"/>
                </a:cubicBezTo>
                <a:lnTo>
                  <a:pt x="6761" y="5555"/>
                </a:lnTo>
                <a:close/>
                <a:moveTo>
                  <a:pt x="6467" y="4302"/>
                </a:moveTo>
                <a:cubicBezTo>
                  <a:pt x="6467" y="4120"/>
                  <a:pt x="6458" y="3949"/>
                  <a:pt x="6444" y="3784"/>
                </a:cubicBezTo>
                <a:cubicBezTo>
                  <a:pt x="6125" y="3493"/>
                  <a:pt x="5542" y="3273"/>
                  <a:pt x="4807" y="3195"/>
                </a:cubicBezTo>
                <a:cubicBezTo>
                  <a:pt x="4924" y="3300"/>
                  <a:pt x="5024" y="3439"/>
                  <a:pt x="5078" y="3638"/>
                </a:cubicBezTo>
                <a:cubicBezTo>
                  <a:pt x="4650" y="3326"/>
                  <a:pt x="3755" y="3229"/>
                  <a:pt x="3457" y="2894"/>
                </a:cubicBezTo>
                <a:lnTo>
                  <a:pt x="3457" y="2894"/>
                </a:lnTo>
                <a:cubicBezTo>
                  <a:pt x="2984" y="2581"/>
                  <a:pt x="2859" y="2132"/>
                  <a:pt x="2855" y="2318"/>
                </a:cubicBezTo>
                <a:cubicBezTo>
                  <a:pt x="2836" y="3209"/>
                  <a:pt x="2205" y="3904"/>
                  <a:pt x="1503" y="4002"/>
                </a:cubicBezTo>
                <a:cubicBezTo>
                  <a:pt x="1499" y="4100"/>
                  <a:pt x="1495" y="4199"/>
                  <a:pt x="1495" y="4302"/>
                </a:cubicBezTo>
                <a:cubicBezTo>
                  <a:pt x="1495" y="4679"/>
                  <a:pt x="1556" y="5022"/>
                  <a:pt x="1661" y="5331"/>
                </a:cubicBezTo>
                <a:cubicBezTo>
                  <a:pt x="2055" y="5807"/>
                  <a:pt x="2706" y="5941"/>
                  <a:pt x="3282" y="5977"/>
                </a:cubicBezTo>
                <a:cubicBezTo>
                  <a:pt x="3389" y="5806"/>
                  <a:pt x="3629" y="5688"/>
                  <a:pt x="3908" y="5688"/>
                </a:cubicBezTo>
                <a:cubicBezTo>
                  <a:pt x="4287" y="5688"/>
                  <a:pt x="4594" y="5906"/>
                  <a:pt x="4594" y="6175"/>
                </a:cubicBezTo>
                <a:cubicBezTo>
                  <a:pt x="4594" y="6443"/>
                  <a:pt x="4287" y="6661"/>
                  <a:pt x="3908" y="6661"/>
                </a:cubicBezTo>
                <a:cubicBezTo>
                  <a:pt x="3617" y="6661"/>
                  <a:pt x="3368" y="6532"/>
                  <a:pt x="3269" y="6350"/>
                </a:cubicBezTo>
                <a:cubicBezTo>
                  <a:pt x="2866" y="6327"/>
                  <a:pt x="2424" y="6258"/>
                  <a:pt x="2030" y="6072"/>
                </a:cubicBezTo>
                <a:cubicBezTo>
                  <a:pt x="2584" y="6890"/>
                  <a:pt x="3444" y="7322"/>
                  <a:pt x="3981" y="7322"/>
                </a:cubicBezTo>
                <a:cubicBezTo>
                  <a:pt x="4825" y="7322"/>
                  <a:pt x="6467" y="6256"/>
                  <a:pt x="6467" y="4302"/>
                </a:cubicBezTo>
                <a:close/>
                <a:moveTo>
                  <a:pt x="6895" y="3365"/>
                </a:moveTo>
                <a:lnTo>
                  <a:pt x="7166" y="3365"/>
                </a:lnTo>
                <a:cubicBezTo>
                  <a:pt x="7121" y="1441"/>
                  <a:pt x="6023" y="424"/>
                  <a:pt x="3981" y="424"/>
                </a:cubicBezTo>
                <a:cubicBezTo>
                  <a:pt x="1939" y="424"/>
                  <a:pt x="841" y="1441"/>
                  <a:pt x="796" y="3365"/>
                </a:cubicBezTo>
                <a:lnTo>
                  <a:pt x="1067" y="3365"/>
                </a:lnTo>
                <a:cubicBezTo>
                  <a:pt x="1167" y="2717"/>
                  <a:pt x="1377" y="2183"/>
                  <a:pt x="1695" y="1773"/>
                </a:cubicBezTo>
                <a:cubicBezTo>
                  <a:pt x="2204" y="1119"/>
                  <a:pt x="2973" y="788"/>
                  <a:pt x="3981" y="788"/>
                </a:cubicBezTo>
                <a:cubicBezTo>
                  <a:pt x="4989" y="788"/>
                  <a:pt x="5758" y="1119"/>
                  <a:pt x="6267" y="1773"/>
                </a:cubicBezTo>
                <a:cubicBezTo>
                  <a:pt x="6585" y="2183"/>
                  <a:pt x="6795" y="2717"/>
                  <a:pt x="6895" y="3365"/>
                </a:cubicBezTo>
                <a:close/>
              </a:path>
            </a:pathLst>
          </a:cu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39" name="文本框 11"/>
          <p:cNvSpPr txBox="1"/>
          <p:nvPr/>
        </p:nvSpPr>
        <p:spPr>
          <a:xfrm>
            <a:off x="10671412" y="2217321"/>
            <a:ext cx="848145" cy="369332"/>
          </a:xfrm>
          <a:custGeom>
            <a:avLst/>
            <a:gdLst>
              <a:gd name="connsiteX0" fmla="*/ 245596 w 595149"/>
              <a:gd name="connsiteY0" fmla="*/ 349634 h 604393"/>
              <a:gd name="connsiteX1" fmla="*/ 230506 w 595149"/>
              <a:gd name="connsiteY1" fmla="*/ 419020 h 604393"/>
              <a:gd name="connsiteX2" fmla="*/ 300099 w 595149"/>
              <a:gd name="connsiteY2" fmla="*/ 404053 h 604393"/>
              <a:gd name="connsiteX3" fmla="*/ 514040 w 595149"/>
              <a:gd name="connsiteY3" fmla="*/ 55041 h 604393"/>
              <a:gd name="connsiteX4" fmla="*/ 571422 w 595149"/>
              <a:gd name="connsiteY4" fmla="*/ 78731 h 604393"/>
              <a:gd name="connsiteX5" fmla="*/ 595149 w 595149"/>
              <a:gd name="connsiteY5" fmla="*/ 136024 h 604393"/>
              <a:gd name="connsiteX6" fmla="*/ 581548 w 595149"/>
              <a:gd name="connsiteY6" fmla="*/ 180927 h 604393"/>
              <a:gd name="connsiteX7" fmla="*/ 330180 w 595149"/>
              <a:gd name="connsiteY7" fmla="*/ 434087 h 604393"/>
              <a:gd name="connsiteX8" fmla="*/ 320550 w 595149"/>
              <a:gd name="connsiteY8" fmla="*/ 439340 h 604393"/>
              <a:gd name="connsiteX9" fmla="*/ 209261 w 595149"/>
              <a:gd name="connsiteY9" fmla="*/ 463427 h 604393"/>
              <a:gd name="connsiteX10" fmla="*/ 191392 w 595149"/>
              <a:gd name="connsiteY10" fmla="*/ 458174 h 604393"/>
              <a:gd name="connsiteX11" fmla="*/ 186130 w 595149"/>
              <a:gd name="connsiteY11" fmla="*/ 440332 h 604393"/>
              <a:gd name="connsiteX12" fmla="*/ 210254 w 595149"/>
              <a:gd name="connsiteY12" fmla="*/ 329116 h 604393"/>
              <a:gd name="connsiteX13" fmla="*/ 215516 w 595149"/>
              <a:gd name="connsiteY13" fmla="*/ 319501 h 604393"/>
              <a:gd name="connsiteX14" fmla="*/ 456658 w 595149"/>
              <a:gd name="connsiteY14" fmla="*/ 78731 h 604393"/>
              <a:gd name="connsiteX15" fmla="*/ 514040 w 595149"/>
              <a:gd name="connsiteY15" fmla="*/ 55041 h 604393"/>
              <a:gd name="connsiteX16" fmla="*/ 42687 w 595149"/>
              <a:gd name="connsiteY16" fmla="*/ 0 h 604393"/>
              <a:gd name="connsiteX17" fmla="*/ 397783 w 595149"/>
              <a:gd name="connsiteY17" fmla="*/ 0 h 604393"/>
              <a:gd name="connsiteX18" fmla="*/ 440371 w 595149"/>
              <a:gd name="connsiteY18" fmla="*/ 41238 h 604393"/>
              <a:gd name="connsiteX19" fmla="*/ 429054 w 595149"/>
              <a:gd name="connsiteY19" fmla="*/ 51250 h 604393"/>
              <a:gd name="connsiteX20" fmla="*/ 336433 w 595149"/>
              <a:gd name="connsiteY20" fmla="*/ 143738 h 604393"/>
              <a:gd name="connsiteX21" fmla="*/ 87558 w 595149"/>
              <a:gd name="connsiteY21" fmla="*/ 143738 h 604393"/>
              <a:gd name="connsiteX22" fmla="*/ 68101 w 595149"/>
              <a:gd name="connsiteY22" fmla="*/ 163167 h 604393"/>
              <a:gd name="connsiteX23" fmla="*/ 87558 w 595149"/>
              <a:gd name="connsiteY23" fmla="*/ 182696 h 604393"/>
              <a:gd name="connsiteX24" fmla="*/ 297518 w 595149"/>
              <a:gd name="connsiteY24" fmla="*/ 182696 h 604393"/>
              <a:gd name="connsiteX25" fmla="*/ 238749 w 595149"/>
              <a:gd name="connsiteY25" fmla="*/ 241381 h 604393"/>
              <a:gd name="connsiteX26" fmla="*/ 87558 w 595149"/>
              <a:gd name="connsiteY26" fmla="*/ 241381 h 604393"/>
              <a:gd name="connsiteX27" fmla="*/ 68101 w 595149"/>
              <a:gd name="connsiteY27" fmla="*/ 260810 h 604393"/>
              <a:gd name="connsiteX28" fmla="*/ 87558 w 595149"/>
              <a:gd name="connsiteY28" fmla="*/ 280239 h 604393"/>
              <a:gd name="connsiteX29" fmla="*/ 199735 w 595149"/>
              <a:gd name="connsiteY29" fmla="*/ 280239 h 604393"/>
              <a:gd name="connsiteX30" fmla="*/ 187922 w 595149"/>
              <a:gd name="connsiteY30" fmla="*/ 292036 h 604393"/>
              <a:gd name="connsiteX31" fmla="*/ 172138 w 595149"/>
              <a:gd name="connsiteY31" fmla="*/ 320882 h 604393"/>
              <a:gd name="connsiteX32" fmla="*/ 168266 w 595149"/>
              <a:gd name="connsiteY32" fmla="*/ 338924 h 604393"/>
              <a:gd name="connsiteX33" fmla="*/ 87558 w 595149"/>
              <a:gd name="connsiteY33" fmla="*/ 338924 h 604393"/>
              <a:gd name="connsiteX34" fmla="*/ 68101 w 595149"/>
              <a:gd name="connsiteY34" fmla="*/ 358353 h 604393"/>
              <a:gd name="connsiteX35" fmla="*/ 87558 w 595149"/>
              <a:gd name="connsiteY35" fmla="*/ 377783 h 604393"/>
              <a:gd name="connsiteX36" fmla="*/ 159828 w 595149"/>
              <a:gd name="connsiteY36" fmla="*/ 377783 h 604393"/>
              <a:gd name="connsiteX37" fmla="*/ 148015 w 595149"/>
              <a:gd name="connsiteY37" fmla="*/ 432106 h 604393"/>
              <a:gd name="connsiteX38" fmla="*/ 147320 w 595149"/>
              <a:gd name="connsiteY38" fmla="*/ 436467 h 604393"/>
              <a:gd name="connsiteX39" fmla="*/ 87558 w 595149"/>
              <a:gd name="connsiteY39" fmla="*/ 436467 h 604393"/>
              <a:gd name="connsiteX40" fmla="*/ 68101 w 595149"/>
              <a:gd name="connsiteY40" fmla="*/ 455996 h 604393"/>
              <a:gd name="connsiteX41" fmla="*/ 87558 w 595149"/>
              <a:gd name="connsiteY41" fmla="*/ 475425 h 604393"/>
              <a:gd name="connsiteX42" fmla="*/ 155659 w 595149"/>
              <a:gd name="connsiteY42" fmla="*/ 475425 h 604393"/>
              <a:gd name="connsiteX43" fmla="*/ 163799 w 595149"/>
              <a:gd name="connsiteY43" fmla="*/ 485735 h 604393"/>
              <a:gd name="connsiteX44" fmla="*/ 217505 w 595149"/>
              <a:gd name="connsiteY44" fmla="*/ 501497 h 604393"/>
              <a:gd name="connsiteX45" fmla="*/ 328789 w 595149"/>
              <a:gd name="connsiteY45" fmla="*/ 477408 h 604393"/>
              <a:gd name="connsiteX46" fmla="*/ 357776 w 595149"/>
              <a:gd name="connsiteY46" fmla="*/ 461646 h 604393"/>
              <a:gd name="connsiteX47" fmla="*/ 440470 w 595149"/>
              <a:gd name="connsiteY47" fmla="*/ 379071 h 604393"/>
              <a:gd name="connsiteX48" fmla="*/ 440470 w 595149"/>
              <a:gd name="connsiteY48" fmla="*/ 561866 h 604393"/>
              <a:gd name="connsiteX49" fmla="*/ 397783 w 595149"/>
              <a:gd name="connsiteY49" fmla="*/ 604393 h 604393"/>
              <a:gd name="connsiteX50" fmla="*/ 42687 w 595149"/>
              <a:gd name="connsiteY50" fmla="*/ 604393 h 604393"/>
              <a:gd name="connsiteX51" fmla="*/ 0 w 595149"/>
              <a:gd name="connsiteY51" fmla="*/ 561866 h 604393"/>
              <a:gd name="connsiteX52" fmla="*/ 0 w 595149"/>
              <a:gd name="connsiteY52" fmla="*/ 42626 h 604393"/>
              <a:gd name="connsiteX53" fmla="*/ 42687 w 595149"/>
              <a:gd name="connsiteY53" fmla="*/ 0 h 60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95149" h="604393">
                <a:moveTo>
                  <a:pt x="245596" y="349634"/>
                </a:moveTo>
                <a:lnTo>
                  <a:pt x="230506" y="419020"/>
                </a:lnTo>
                <a:lnTo>
                  <a:pt x="300099" y="404053"/>
                </a:lnTo>
                <a:close/>
                <a:moveTo>
                  <a:pt x="514040" y="55041"/>
                </a:moveTo>
                <a:cubicBezTo>
                  <a:pt x="535682" y="55041"/>
                  <a:pt x="556034" y="63466"/>
                  <a:pt x="571422" y="78731"/>
                </a:cubicBezTo>
                <a:cubicBezTo>
                  <a:pt x="586710" y="93996"/>
                  <a:pt x="595149" y="114416"/>
                  <a:pt x="595149" y="136024"/>
                </a:cubicBezTo>
                <a:cubicBezTo>
                  <a:pt x="595149" y="152181"/>
                  <a:pt x="590483" y="167645"/>
                  <a:pt x="581548" y="180927"/>
                </a:cubicBezTo>
                <a:cubicBezTo>
                  <a:pt x="575194" y="190443"/>
                  <a:pt x="593163" y="171610"/>
                  <a:pt x="330180" y="434087"/>
                </a:cubicBezTo>
                <a:cubicBezTo>
                  <a:pt x="327698" y="436664"/>
                  <a:pt x="324323" y="438547"/>
                  <a:pt x="320550" y="439340"/>
                </a:cubicBezTo>
                <a:cubicBezTo>
                  <a:pt x="308141" y="442017"/>
                  <a:pt x="224153" y="460255"/>
                  <a:pt x="209261" y="463427"/>
                </a:cubicBezTo>
                <a:cubicBezTo>
                  <a:pt x="202808" y="464815"/>
                  <a:pt x="196058" y="462833"/>
                  <a:pt x="191392" y="458174"/>
                </a:cubicBezTo>
                <a:cubicBezTo>
                  <a:pt x="186626" y="453515"/>
                  <a:pt x="184740" y="446775"/>
                  <a:pt x="186130" y="440332"/>
                </a:cubicBezTo>
                <a:cubicBezTo>
                  <a:pt x="188810" y="427743"/>
                  <a:pt x="206978" y="343984"/>
                  <a:pt x="210254" y="329116"/>
                </a:cubicBezTo>
                <a:cubicBezTo>
                  <a:pt x="211048" y="325448"/>
                  <a:pt x="212935" y="322078"/>
                  <a:pt x="215516" y="319501"/>
                </a:cubicBezTo>
                <a:cubicBezTo>
                  <a:pt x="227032" y="308003"/>
                  <a:pt x="444348" y="91023"/>
                  <a:pt x="456658" y="78731"/>
                </a:cubicBezTo>
                <a:cubicBezTo>
                  <a:pt x="471947" y="63466"/>
                  <a:pt x="492299" y="55041"/>
                  <a:pt x="514040" y="55041"/>
                </a:cubicBezTo>
                <a:close/>
                <a:moveTo>
                  <a:pt x="42687" y="0"/>
                </a:moveTo>
                <a:lnTo>
                  <a:pt x="397783" y="0"/>
                </a:lnTo>
                <a:cubicBezTo>
                  <a:pt x="420814" y="0"/>
                  <a:pt x="439676" y="18438"/>
                  <a:pt x="440371" y="41238"/>
                </a:cubicBezTo>
                <a:cubicBezTo>
                  <a:pt x="436499" y="44311"/>
                  <a:pt x="432727" y="47681"/>
                  <a:pt x="429054" y="51250"/>
                </a:cubicBezTo>
                <a:lnTo>
                  <a:pt x="336433" y="143738"/>
                </a:lnTo>
                <a:lnTo>
                  <a:pt x="87558" y="143738"/>
                </a:lnTo>
                <a:cubicBezTo>
                  <a:pt x="76737" y="143738"/>
                  <a:pt x="68101" y="152461"/>
                  <a:pt x="68101" y="163167"/>
                </a:cubicBezTo>
                <a:cubicBezTo>
                  <a:pt x="68101" y="173972"/>
                  <a:pt x="76737" y="182696"/>
                  <a:pt x="87558" y="182696"/>
                </a:cubicBezTo>
                <a:lnTo>
                  <a:pt x="297518" y="182696"/>
                </a:lnTo>
                <a:lnTo>
                  <a:pt x="238749" y="241381"/>
                </a:lnTo>
                <a:lnTo>
                  <a:pt x="87558" y="241381"/>
                </a:lnTo>
                <a:cubicBezTo>
                  <a:pt x="76737" y="241381"/>
                  <a:pt x="68101" y="250005"/>
                  <a:pt x="68101" y="260810"/>
                </a:cubicBezTo>
                <a:cubicBezTo>
                  <a:pt x="68101" y="271516"/>
                  <a:pt x="76737" y="280239"/>
                  <a:pt x="87558" y="280239"/>
                </a:cubicBezTo>
                <a:lnTo>
                  <a:pt x="199735" y="280239"/>
                </a:lnTo>
                <a:lnTo>
                  <a:pt x="187922" y="292036"/>
                </a:lnTo>
                <a:cubicBezTo>
                  <a:pt x="179980" y="299966"/>
                  <a:pt x="174520" y="309978"/>
                  <a:pt x="172138" y="320882"/>
                </a:cubicBezTo>
                <a:lnTo>
                  <a:pt x="168266" y="338924"/>
                </a:lnTo>
                <a:lnTo>
                  <a:pt x="87558" y="338924"/>
                </a:lnTo>
                <a:cubicBezTo>
                  <a:pt x="76737" y="338924"/>
                  <a:pt x="68101" y="347647"/>
                  <a:pt x="68101" y="358353"/>
                </a:cubicBezTo>
                <a:cubicBezTo>
                  <a:pt x="68101" y="369059"/>
                  <a:pt x="76737" y="377783"/>
                  <a:pt x="87558" y="377783"/>
                </a:cubicBezTo>
                <a:lnTo>
                  <a:pt x="159828" y="377783"/>
                </a:lnTo>
                <a:lnTo>
                  <a:pt x="148015" y="432106"/>
                </a:lnTo>
                <a:cubicBezTo>
                  <a:pt x="147717" y="433593"/>
                  <a:pt x="147518" y="435080"/>
                  <a:pt x="147320" y="436467"/>
                </a:cubicBezTo>
                <a:lnTo>
                  <a:pt x="87558" y="436467"/>
                </a:lnTo>
                <a:cubicBezTo>
                  <a:pt x="76737" y="436467"/>
                  <a:pt x="68101" y="445191"/>
                  <a:pt x="68101" y="455996"/>
                </a:cubicBezTo>
                <a:cubicBezTo>
                  <a:pt x="68101" y="466702"/>
                  <a:pt x="76737" y="475425"/>
                  <a:pt x="87558" y="475425"/>
                </a:cubicBezTo>
                <a:lnTo>
                  <a:pt x="155659" y="475425"/>
                </a:lnTo>
                <a:cubicBezTo>
                  <a:pt x="157942" y="479093"/>
                  <a:pt x="160622" y="482563"/>
                  <a:pt x="163799" y="485735"/>
                </a:cubicBezTo>
                <a:cubicBezTo>
                  <a:pt x="178491" y="500307"/>
                  <a:pt x="198842" y="505462"/>
                  <a:pt x="217505" y="501497"/>
                </a:cubicBezTo>
                <a:lnTo>
                  <a:pt x="328789" y="477408"/>
                </a:lnTo>
                <a:cubicBezTo>
                  <a:pt x="339808" y="475029"/>
                  <a:pt x="349835" y="469577"/>
                  <a:pt x="357776" y="461646"/>
                </a:cubicBezTo>
                <a:cubicBezTo>
                  <a:pt x="368398" y="450940"/>
                  <a:pt x="432628" y="386804"/>
                  <a:pt x="440470" y="379071"/>
                </a:cubicBezTo>
                <a:lnTo>
                  <a:pt x="440470" y="561866"/>
                </a:lnTo>
                <a:cubicBezTo>
                  <a:pt x="440470" y="585261"/>
                  <a:pt x="421310" y="604393"/>
                  <a:pt x="397783" y="604393"/>
                </a:cubicBezTo>
                <a:lnTo>
                  <a:pt x="42687" y="604393"/>
                </a:lnTo>
                <a:cubicBezTo>
                  <a:pt x="19160" y="604393"/>
                  <a:pt x="0" y="585261"/>
                  <a:pt x="0" y="561866"/>
                </a:cubicBezTo>
                <a:lnTo>
                  <a:pt x="0" y="42626"/>
                </a:lnTo>
                <a:cubicBezTo>
                  <a:pt x="0" y="19132"/>
                  <a:pt x="19160" y="0"/>
                  <a:pt x="42687" y="0"/>
                </a:cubicBezTo>
                <a:close/>
              </a:path>
            </a:pathLst>
          </a:cu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cxnSp>
        <p:nvCxnSpPr>
          <p:cNvPr id="29" name="直接连接符 28">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015405" y="350520"/>
            <a:ext cx="10718975" cy="368300"/>
            <a:chOff x="-6611367" y="-1253993"/>
            <a:chExt cx="10718975" cy="368300"/>
          </a:xfrm>
        </p:grpSpPr>
        <p:sp>
          <p:nvSpPr>
            <p:cNvPr id="32" name="矩形 31"/>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4576187" y="181222"/>
            <a:ext cx="5124404" cy="717550"/>
            <a:chOff x="-741235" y="181222"/>
            <a:chExt cx="5124404" cy="717550"/>
          </a:xfrm>
        </p:grpSpPr>
        <p:grpSp>
          <p:nvGrpSpPr>
            <p:cNvPr id="35" name="组合 34">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8"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0"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41" name="文本框 40">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36" name="文本框 35">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就是要处理好“六个关系”</a:t>
              </a:r>
            </a:p>
          </p:txBody>
        </p:sp>
      </p:grpSp>
      <p:grpSp>
        <p:nvGrpSpPr>
          <p:cNvPr id="42" name="组合 41"/>
          <p:cNvGrpSpPr/>
          <p:nvPr/>
        </p:nvGrpSpPr>
        <p:grpSpPr>
          <a:xfrm>
            <a:off x="-5193956" y="181222"/>
            <a:ext cx="5174080" cy="717550"/>
            <a:chOff x="-741235" y="181222"/>
            <a:chExt cx="5174080" cy="717550"/>
          </a:xfrm>
        </p:grpSpPr>
        <p:grpSp>
          <p:nvGrpSpPr>
            <p:cNvPr id="43" name="组合 42">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45"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6"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47" name="文本框 46">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44" name="文本框 43">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就是要处理好“六个关系”</a:t>
              </a:r>
            </a:p>
          </p:txBody>
        </p:sp>
      </p:grpSp>
    </p:spTree>
    <p:extLst>
      <p:ext uri="{BB962C8B-B14F-4D97-AF65-F5344CB8AC3E}">
        <p14:creationId xmlns:p14="http://schemas.microsoft.com/office/powerpoint/2010/main" val="3147882529"/>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0000">
                                      <p:stCondLst>
                                        <p:cond delay="200"/>
                                      </p:stCondLst>
                                      <p:childTnLst>
                                        <p:set>
                                          <p:cBhvr>
                                            <p:cTn id="6" dur="1" fill="hold">
                                              <p:stCondLst>
                                                <p:cond delay="0"/>
                                              </p:stCondLst>
                                            </p:cTn>
                                            <p:tgtEl>
                                              <p:spTgt spid="22"/>
                                            </p:tgtEl>
                                            <p:attrNameLst>
                                              <p:attrName>style.visibility</p:attrName>
                                            </p:attrNameLst>
                                          </p:cBhvr>
                                          <p:to>
                                            <p:strVal val="visible"/>
                                          </p:to>
                                        </p:set>
                                        <p:anim calcmode="lin" valueType="num" p14:bounceEnd="40000">
                                          <p:cBhvr additive="base">
                                            <p:cTn id="7"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0000">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14:bounceEnd="40000">
                                          <p:cBhvr additive="base">
                                            <p:cTn id="11" dur="5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0000">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14:bounceEnd="40000">
                                          <p:cBhvr additive="base">
                                            <p:cTn id="15"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40000">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14:bounceEnd="40000">
                                          <p:cBhvr additive="base">
                                            <p:cTn id="19"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40000">
                                      <p:stCondLst>
                                        <p:cond delay="200"/>
                                      </p:stCondLst>
                                      <p:childTnLst>
                                        <p:set>
                                          <p:cBhvr>
                                            <p:cTn id="22" dur="1" fill="hold">
                                              <p:stCondLst>
                                                <p:cond delay="0"/>
                                              </p:stCondLst>
                                            </p:cTn>
                                            <p:tgtEl>
                                              <p:spTgt spid="26"/>
                                            </p:tgtEl>
                                            <p:attrNameLst>
                                              <p:attrName>style.visibility</p:attrName>
                                            </p:attrNameLst>
                                          </p:cBhvr>
                                          <p:to>
                                            <p:strVal val="visible"/>
                                          </p:to>
                                        </p:set>
                                        <p:anim calcmode="lin" valueType="num" p14:bounceEnd="40000">
                                          <p:cBhvr additive="base">
                                            <p:cTn id="23"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0000">
                                      <p:stCondLst>
                                        <p:cond delay="200"/>
                                      </p:stCondLst>
                                      <p:childTnLst>
                                        <p:set>
                                          <p:cBhvr>
                                            <p:cTn id="26" dur="1" fill="hold">
                                              <p:stCondLst>
                                                <p:cond delay="0"/>
                                              </p:stCondLst>
                                            </p:cTn>
                                            <p:tgtEl>
                                              <p:spTgt spid="27"/>
                                            </p:tgtEl>
                                            <p:attrNameLst>
                                              <p:attrName>style.visibility</p:attrName>
                                            </p:attrNameLst>
                                          </p:cBhvr>
                                          <p:to>
                                            <p:strVal val="visible"/>
                                          </p:to>
                                        </p:set>
                                        <p:anim calcmode="lin" valueType="num" p14:bounceEnd="40000">
                                          <p:cBhvr additive="base">
                                            <p:cTn id="27" dur="5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63" presetClass="path" presetSubtype="0" accel="50000" decel="50000" fill="hold" nodeType="withEffect">
                                      <p:stCondLst>
                                        <p:cond delay="0"/>
                                      </p:stCondLst>
                                      <p:childTnLst>
                                        <p:animMotion origin="layout" path="M 2.08333E-6 -3.7037E-6 L 0.79909 -3.7037E-6 " pathEditMode="relative" rAng="0" ptsTypes="AA">
                                          <p:cBhvr>
                                            <p:cTn id="42" dur="1000" fill="hold"/>
                                            <p:tgtEl>
                                              <p:spTgt spid="42"/>
                                            </p:tgtEl>
                                            <p:attrNameLst>
                                              <p:attrName>ppt_x</p:attrName>
                                              <p:attrName>ppt_y</p:attrName>
                                            </p:attrNameLst>
                                          </p:cBhvr>
                                          <p:rCtr x="39948" y="0"/>
                                        </p:animMotion>
                                      </p:childTnLst>
                                    </p:cTn>
                                  </p:par>
                                  <p:par>
                                    <p:cTn id="43" presetID="1" presetClass="exit" presetSubtype="0" fill="hold" nodeType="withEffect">
                                      <p:stCondLst>
                                        <p:cond delay="0"/>
                                      </p:stCondLst>
                                      <p:childTnLst>
                                        <p:set>
                                          <p:cBhvr>
                                            <p:cTn id="44" dur="1" fill="hold">
                                              <p:stCondLst>
                                                <p:cond delay="0"/>
                                              </p:stCondLst>
                                            </p:cTn>
                                            <p:tgtEl>
                                              <p:spTgt spid="4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35" presetClass="path" presetSubtype="0" accel="50000" decel="50000" fill="hold" nodeType="withEffect">
                                      <p:stCondLst>
                                        <p:cond delay="0"/>
                                      </p:stCondLst>
                                      <p:childTnLst>
                                        <p:animMotion origin="layout" path="M 4.79167E-6 7.40741E-7 L -0.41732 7.40741E-7 " pathEditMode="relative" rAng="0" ptsTypes="AA">
                                          <p:cBhvr>
                                            <p:cTn id="50" dur="1000" fill="hold"/>
                                            <p:tgtEl>
                                              <p:spTgt spid="31"/>
                                            </p:tgtEl>
                                            <p:attrNameLst>
                                              <p:attrName>ppt_x</p:attrName>
                                              <p:attrName>ppt_y</p:attrName>
                                            </p:attrNameLst>
                                          </p:cBhvr>
                                          <p:rCtr x="-20859" y="0"/>
                                        </p:animMotion>
                                      </p:childTnLst>
                                    </p:cTn>
                                  </p:par>
                                  <p:par>
                                    <p:cTn id="51" presetID="63" presetClass="path" presetSubtype="0" accel="50000" decel="50000" fill="hold" nodeType="withEffect">
                                      <p:stCondLst>
                                        <p:cond delay="0"/>
                                      </p:stCondLst>
                                      <p:childTnLst>
                                        <p:animMotion origin="layout" path="M -0.00026 -3.7037E-6 L -0.38256 -3.7037E-6 " pathEditMode="relative" rAng="0" ptsTypes="AA">
                                          <p:cBhvr>
                                            <p:cTn id="52" dur="1000" fill="hold"/>
                                            <p:tgtEl>
                                              <p:spTgt spid="34"/>
                                            </p:tgtEl>
                                            <p:attrNameLst>
                                              <p:attrName>ppt_x</p:attrName>
                                              <p:attrName>ppt_y</p:attrName>
                                            </p:attrNameLst>
                                          </p:cBhvr>
                                          <p:rCtr x="-19115" y="0"/>
                                        </p:animMotion>
                                      </p:childTnLst>
                                    </p:cTn>
                                  </p:par>
                                </p:childTnLst>
                              </p:cTn>
                            </p:par>
                            <p:par>
                              <p:cTn id="53" fill="hold">
                                <p:stCondLst>
                                  <p:cond delay="1700"/>
                                </p:stCondLst>
                                <p:childTnLst>
                                  <p:par>
                                    <p:cTn id="54" presetID="6" presetClass="emph" presetSubtype="0" autoRev="1" fill="remove" nodeType="afterEffect" p14:presetBounceEnd="80000">
                                      <p:stCondLst>
                                        <p:cond delay="0"/>
                                      </p:stCondLst>
                                      <p:childTnLst>
                                        <p:animScale p14:bounceEnd="80000">
                                          <p:cBhvr>
                                            <p:cTn id="55" dur="750" fill="hold"/>
                                            <p:tgtEl>
                                              <p:spTgt spid="34"/>
                                            </p:tgtEl>
                                          </p:cBhvr>
                                          <p:by x="120000" y="120000"/>
                                          <p:from x="100000" y="100000"/>
                                          <p:to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63" presetClass="path" presetSubtype="0" accel="50000" decel="50000" fill="hold" nodeType="withEffect">
                                      <p:stCondLst>
                                        <p:cond delay="0"/>
                                      </p:stCondLst>
                                      <p:childTnLst>
                                        <p:animMotion origin="layout" path="M 2.08333E-6 -3.7037E-6 L 0.79909 -3.7037E-6 " pathEditMode="relative" rAng="0" ptsTypes="AA">
                                          <p:cBhvr>
                                            <p:cTn id="42" dur="1000" fill="hold"/>
                                            <p:tgtEl>
                                              <p:spTgt spid="42"/>
                                            </p:tgtEl>
                                            <p:attrNameLst>
                                              <p:attrName>ppt_x</p:attrName>
                                              <p:attrName>ppt_y</p:attrName>
                                            </p:attrNameLst>
                                          </p:cBhvr>
                                          <p:rCtr x="39948" y="0"/>
                                        </p:animMotion>
                                      </p:childTnLst>
                                    </p:cTn>
                                  </p:par>
                                  <p:par>
                                    <p:cTn id="43" presetID="1" presetClass="exit" presetSubtype="0" fill="hold" nodeType="withEffect">
                                      <p:stCondLst>
                                        <p:cond delay="0"/>
                                      </p:stCondLst>
                                      <p:childTnLst>
                                        <p:set>
                                          <p:cBhvr>
                                            <p:cTn id="44" dur="1" fill="hold">
                                              <p:stCondLst>
                                                <p:cond delay="0"/>
                                              </p:stCondLst>
                                            </p:cTn>
                                            <p:tgtEl>
                                              <p:spTgt spid="4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35" presetClass="path" presetSubtype="0" accel="50000" decel="50000" fill="hold" nodeType="withEffect">
                                      <p:stCondLst>
                                        <p:cond delay="0"/>
                                      </p:stCondLst>
                                      <p:childTnLst>
                                        <p:animMotion origin="layout" path="M 4.79167E-6 7.40741E-7 L -0.41732 7.40741E-7 " pathEditMode="relative" rAng="0" ptsTypes="AA">
                                          <p:cBhvr>
                                            <p:cTn id="50" dur="1000" fill="hold"/>
                                            <p:tgtEl>
                                              <p:spTgt spid="31"/>
                                            </p:tgtEl>
                                            <p:attrNameLst>
                                              <p:attrName>ppt_x</p:attrName>
                                              <p:attrName>ppt_y</p:attrName>
                                            </p:attrNameLst>
                                          </p:cBhvr>
                                          <p:rCtr x="-20859" y="0"/>
                                        </p:animMotion>
                                      </p:childTnLst>
                                    </p:cTn>
                                  </p:par>
                                  <p:par>
                                    <p:cTn id="51" presetID="63" presetClass="path" presetSubtype="0" accel="50000" decel="50000" fill="hold" nodeType="withEffect">
                                      <p:stCondLst>
                                        <p:cond delay="0"/>
                                      </p:stCondLst>
                                      <p:childTnLst>
                                        <p:animMotion origin="layout" path="M -0.00026 -3.7037E-6 L -0.38256 -3.7037E-6 " pathEditMode="relative" rAng="0" ptsTypes="AA">
                                          <p:cBhvr>
                                            <p:cTn id="52" dur="1000" fill="hold"/>
                                            <p:tgtEl>
                                              <p:spTgt spid="34"/>
                                            </p:tgtEl>
                                            <p:attrNameLst>
                                              <p:attrName>ppt_x</p:attrName>
                                              <p:attrName>ppt_y</p:attrName>
                                            </p:attrNameLst>
                                          </p:cBhvr>
                                          <p:rCtr x="-19115" y="0"/>
                                        </p:animMotion>
                                      </p:childTnLst>
                                    </p:cTn>
                                  </p:par>
                                </p:childTnLst>
                              </p:cTn>
                            </p:par>
                            <p:par>
                              <p:cTn id="53" fill="hold">
                                <p:stCondLst>
                                  <p:cond delay="1700"/>
                                </p:stCondLst>
                                <p:childTnLst>
                                  <p:par>
                                    <p:cTn id="54" presetID="6" presetClass="emph" presetSubtype="0" autoRev="1" fill="remove" nodeType="afterEffect">
                                      <p:stCondLst>
                                        <p:cond delay="0"/>
                                      </p:stCondLst>
                                      <p:childTnLst>
                                        <p:animScale>
                                          <p:cBhvr>
                                            <p:cTn id="55" dur="750" fill="hold"/>
                                            <p:tgtEl>
                                              <p:spTgt spid="34"/>
                                            </p:tgtEl>
                                          </p:cBhvr>
                                          <p:by x="120000" y="120000"/>
                                          <p:from x="100000" y="100000"/>
                                          <p:to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a:extLst>
              <a:ext uri="{FF2B5EF4-FFF2-40B4-BE49-F238E27FC236}">
                <a16:creationId xmlns:a16="http://schemas.microsoft.com/office/drawing/2014/main" id="{BEBAF6D6-261D-4EF2-8294-25645D4A2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7667" y="1541124"/>
            <a:ext cx="4254388" cy="4479532"/>
          </a:xfrm>
          <a:prstGeom prst="rect">
            <a:avLst/>
          </a:prstGeom>
        </p:spPr>
      </p:pic>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就是要处理好“六个关系”</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就是要处理好“六个关系”</a:t>
              </a:r>
            </a:p>
          </p:txBody>
        </p:sp>
      </p:grpSp>
      <p:sp>
        <p:nvSpPr>
          <p:cNvPr id="56" name="矩形 55">
            <a:extLst>
              <a:ext uri="{FF2B5EF4-FFF2-40B4-BE49-F238E27FC236}">
                <a16:creationId xmlns:a16="http://schemas.microsoft.com/office/drawing/2014/main" id="{A6D9F5E0-46DD-4478-B205-9400D54F2841}"/>
              </a:ext>
            </a:extLst>
          </p:cNvPr>
          <p:cNvSpPr/>
          <p:nvPr/>
        </p:nvSpPr>
        <p:spPr>
          <a:xfrm>
            <a:off x="274319" y="1535197"/>
            <a:ext cx="9426272" cy="447131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9F63DD78-510F-464B-B518-7ECFD398184C}"/>
              </a:ext>
            </a:extLst>
          </p:cNvPr>
          <p:cNvSpPr txBox="1"/>
          <p:nvPr/>
        </p:nvSpPr>
        <p:spPr>
          <a:xfrm>
            <a:off x="3405929" y="1873102"/>
            <a:ext cx="3767607" cy="400110"/>
          </a:xfrm>
          <a:prstGeom prst="rect">
            <a:avLst/>
          </a:prstGeom>
          <a:noFill/>
        </p:spPr>
        <p:txBody>
          <a:bodyPr wrap="square" rtlCol="0">
            <a:spAutoFit/>
          </a:bodyPr>
          <a:lstStyle/>
          <a:p>
            <a:r>
              <a:rPr lang="zh-CN" altLang="en-US" sz="2000" b="1" dirty="0">
                <a:solidFill>
                  <a:srgbClr val="FFFF00"/>
                </a:solidFill>
                <a:cs typeface="+mn-ea"/>
                <a:sym typeface="+mn-lt"/>
              </a:rPr>
              <a:t>处理好喜与忧的关系。</a:t>
            </a:r>
            <a:endParaRPr lang="zh-CN" altLang="en-US" sz="2000" dirty="0">
              <a:solidFill>
                <a:srgbClr val="FFFF00"/>
              </a:solidFill>
              <a:cs typeface="+mn-ea"/>
              <a:sym typeface="+mn-lt"/>
            </a:endParaRPr>
          </a:p>
        </p:txBody>
      </p:sp>
      <p:grpSp>
        <p:nvGrpSpPr>
          <p:cNvPr id="9" name="组合 8"/>
          <p:cNvGrpSpPr/>
          <p:nvPr/>
        </p:nvGrpSpPr>
        <p:grpSpPr>
          <a:xfrm>
            <a:off x="4096531" y="1157115"/>
            <a:ext cx="782146" cy="1335786"/>
            <a:chOff x="4096531" y="1157115"/>
            <a:chExt cx="782146" cy="1335786"/>
          </a:xfrm>
        </p:grpSpPr>
        <p:sp>
          <p:nvSpPr>
            <p:cNvPr id="58" name="Oval 29">
              <a:extLst>
                <a:ext uri="{FF2B5EF4-FFF2-40B4-BE49-F238E27FC236}">
                  <a16:creationId xmlns:a16="http://schemas.microsoft.com/office/drawing/2014/main" id="{8A8828DA-81AD-4E66-878D-4DA9C757E90F}"/>
                </a:ext>
              </a:extLst>
            </p:cNvPr>
            <p:cNvSpPr>
              <a:spLocks noChangeArrowheads="1"/>
            </p:cNvSpPr>
            <p:nvPr/>
          </p:nvSpPr>
          <p:spPr bwMode="auto">
            <a:xfrm>
              <a:off x="4096531" y="1157115"/>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9" name="文本框 58">
              <a:extLst>
                <a:ext uri="{FF2B5EF4-FFF2-40B4-BE49-F238E27FC236}">
                  <a16:creationId xmlns:a16="http://schemas.microsoft.com/office/drawing/2014/main" id="{E8C0119E-EBF0-40BE-88DE-2C01FD89ADC4}"/>
                </a:ext>
              </a:extLst>
            </p:cNvPr>
            <p:cNvSpPr txBox="1"/>
            <p:nvPr/>
          </p:nvSpPr>
          <p:spPr>
            <a:xfrm>
              <a:off x="4096531" y="1169462"/>
              <a:ext cx="782146" cy="1323439"/>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60" name="矩形 59">
            <a:extLst>
              <a:ext uri="{FF2B5EF4-FFF2-40B4-BE49-F238E27FC236}">
                <a16:creationId xmlns:a16="http://schemas.microsoft.com/office/drawing/2014/main" id="{21FBAAC3-66CA-4A84-987E-CF93D0A7122D}"/>
              </a:ext>
            </a:extLst>
          </p:cNvPr>
          <p:cNvSpPr/>
          <p:nvPr/>
        </p:nvSpPr>
        <p:spPr>
          <a:xfrm>
            <a:off x="385893" y="2375411"/>
            <a:ext cx="8179267" cy="3416320"/>
          </a:xfrm>
          <a:prstGeom prst="rect">
            <a:avLst/>
          </a:prstGeom>
        </p:spPr>
        <p:txBody>
          <a:bodyPr wrap="square">
            <a:spAutoFit/>
          </a:bodyPr>
          <a:lstStyle/>
          <a:p>
            <a:pPr indent="323850" algn="just">
              <a:spcAft>
                <a:spcPts val="0"/>
              </a:spcAft>
            </a:pPr>
            <a:r>
              <a:rPr lang="zh-CN" altLang="zh-CN" sz="1200" kern="100" spc="-50" dirty="0">
                <a:solidFill>
                  <a:schemeClr val="bg1"/>
                </a:solidFill>
                <a:cs typeface="+mn-ea"/>
                <a:sym typeface="+mn-lt"/>
              </a:rPr>
              <a:t>喜，就是工作经验类信息；忧，就是问题建议类信息。以前是报喜不报忧，现在要喜忧兼报。贯穿工作经验类信息和问题建议类信息始终的是问题导向，工作经验类信息是解决问题的成果，问题建议类信息是反映问题的信息。问题是时代的声音。于涛部长提出四个</a:t>
            </a:r>
            <a:r>
              <a:rPr lang="zh-CN" altLang="zh-CN" sz="1200" kern="100" spc="-50">
                <a:solidFill>
                  <a:schemeClr val="bg1"/>
                </a:solidFill>
                <a:cs typeface="+mn-ea"/>
                <a:sym typeface="+mn-lt"/>
              </a:rPr>
              <a:t>理念</a:t>
            </a:r>
            <a:r>
              <a:rPr lang="zh-CN" altLang="zh-CN" sz="1200" kern="100" spc="-50" smtClean="0">
                <a:solidFill>
                  <a:schemeClr val="bg1"/>
                </a:solidFill>
                <a:cs typeface="+mn-ea"/>
                <a:sym typeface="+mn-lt"/>
              </a:rPr>
              <a:t>，第一个</a:t>
            </a:r>
            <a:r>
              <a:rPr lang="zh-CN" altLang="zh-CN" sz="1200" kern="100" spc="-50" dirty="0">
                <a:solidFill>
                  <a:schemeClr val="bg1"/>
                </a:solidFill>
                <a:cs typeface="+mn-ea"/>
                <a:sym typeface="+mn-lt"/>
              </a:rPr>
              <a:t>就是</a:t>
            </a:r>
            <a:r>
              <a:rPr lang="en-US" altLang="zh-CN" sz="1200" kern="100" spc="-50" dirty="0">
                <a:solidFill>
                  <a:schemeClr val="bg1"/>
                </a:solidFill>
                <a:cs typeface="+mn-ea"/>
                <a:sym typeface="+mn-lt"/>
              </a:rPr>
              <a:t>“</a:t>
            </a:r>
            <a:r>
              <a:rPr lang="zh-CN" altLang="zh-CN" sz="1200" kern="100" spc="-50" dirty="0">
                <a:solidFill>
                  <a:schemeClr val="bg1"/>
                </a:solidFill>
                <a:cs typeface="+mn-ea"/>
                <a:sym typeface="+mn-lt"/>
              </a:rPr>
              <a:t>以问题为导向</a:t>
            </a:r>
            <a:r>
              <a:rPr lang="en-US" altLang="zh-CN" sz="1200" kern="100" spc="-50" dirty="0">
                <a:solidFill>
                  <a:schemeClr val="bg1"/>
                </a:solidFill>
                <a:cs typeface="+mn-ea"/>
                <a:sym typeface="+mn-lt"/>
              </a:rPr>
              <a:t>”</a:t>
            </a:r>
            <a:r>
              <a:rPr lang="zh-CN" altLang="zh-CN" sz="1200" kern="100" spc="-50" dirty="0">
                <a:solidFill>
                  <a:schemeClr val="bg1"/>
                </a:solidFill>
                <a:cs typeface="+mn-ea"/>
                <a:sym typeface="+mn-lt"/>
              </a:rPr>
              <a:t>的理念。中组部信息采用二八开，《组工参阅》八二开。</a:t>
            </a:r>
            <a:endParaRPr lang="zh-CN" altLang="zh-CN" sz="1200" kern="100" dirty="0">
              <a:solidFill>
                <a:schemeClr val="bg1"/>
              </a:solidFill>
              <a:cs typeface="+mn-ea"/>
              <a:sym typeface="+mn-lt"/>
            </a:endParaRPr>
          </a:p>
          <a:p>
            <a:pPr indent="323850" algn="just">
              <a:spcAft>
                <a:spcPts val="0"/>
              </a:spcAft>
            </a:pPr>
            <a:r>
              <a:rPr lang="zh-CN" altLang="zh-CN" kern="100" spc="-50" dirty="0">
                <a:solidFill>
                  <a:srgbClr val="FFFF00"/>
                </a:solidFill>
                <a:cs typeface="+mn-ea"/>
                <a:sym typeface="+mn-lt"/>
              </a:rPr>
              <a:t>什么是问题？</a:t>
            </a:r>
            <a:endParaRPr lang="en-US" altLang="zh-CN" kern="100" spc="-50" dirty="0">
              <a:solidFill>
                <a:srgbClr val="FFFF00"/>
              </a:solidFill>
              <a:cs typeface="+mn-ea"/>
              <a:sym typeface="+mn-lt"/>
            </a:endParaRPr>
          </a:p>
          <a:p>
            <a:pPr indent="323850" algn="just">
              <a:spcAft>
                <a:spcPts val="0"/>
              </a:spcAft>
            </a:pPr>
            <a:r>
              <a:rPr lang="zh-CN" altLang="zh-CN" sz="1200" kern="100" spc="-50" dirty="0">
                <a:solidFill>
                  <a:schemeClr val="bg1"/>
                </a:solidFill>
                <a:cs typeface="+mn-ea"/>
                <a:sym typeface="+mn-lt"/>
              </a:rPr>
              <a:t>问题不是自身存在的独特性问题，不是自曝其短，不是家丑外扬，也不是上交问题，而是面上存在的共性问题、普遍问题。问题越普遍越好、越尖锐越好。问题不是想出来的，而是干出来的。浙江是问题建议类信息上报大省，证明浙江的组织工作更加成熟、更加深入，只有这样才能发现问题、提出问题。问题建议类信息做得不好，要么没有胆子，要么没有脑子。</a:t>
            </a:r>
            <a:endParaRPr lang="zh-CN" altLang="zh-CN" sz="1200" kern="100" dirty="0">
              <a:solidFill>
                <a:schemeClr val="bg1"/>
              </a:solidFill>
              <a:cs typeface="+mn-ea"/>
              <a:sym typeface="+mn-lt"/>
            </a:endParaRPr>
          </a:p>
          <a:p>
            <a:pPr indent="323850" algn="just">
              <a:spcAft>
                <a:spcPts val="0"/>
              </a:spcAft>
            </a:pPr>
            <a:r>
              <a:rPr lang="zh-CN" altLang="zh-CN" kern="100" spc="-50" dirty="0">
                <a:solidFill>
                  <a:srgbClr val="FFFF00"/>
                </a:solidFill>
                <a:cs typeface="+mn-ea"/>
                <a:sym typeface="+mn-lt"/>
              </a:rPr>
              <a:t>如何反映问题？</a:t>
            </a:r>
            <a:endParaRPr lang="en-US" altLang="zh-CN" kern="100" spc="-50" dirty="0">
              <a:solidFill>
                <a:srgbClr val="FFFF00"/>
              </a:solidFill>
              <a:cs typeface="+mn-ea"/>
              <a:sym typeface="+mn-lt"/>
            </a:endParaRPr>
          </a:p>
          <a:p>
            <a:pPr indent="323850" algn="just">
              <a:spcAft>
                <a:spcPts val="0"/>
              </a:spcAft>
            </a:pPr>
            <a:r>
              <a:rPr lang="zh-CN" altLang="zh-CN" sz="1200" kern="100" spc="-50" dirty="0">
                <a:solidFill>
                  <a:srgbClr val="FFFF00"/>
                </a:solidFill>
                <a:cs typeface="+mn-ea"/>
                <a:sym typeface="+mn-lt"/>
              </a:rPr>
              <a:t>一是要有随时亮剑的意识。</a:t>
            </a:r>
            <a:r>
              <a:rPr lang="zh-CN" altLang="zh-CN" sz="1200" kern="100" spc="-50" dirty="0">
                <a:solidFill>
                  <a:schemeClr val="bg1"/>
                </a:solidFill>
                <a:cs typeface="+mn-ea"/>
                <a:sym typeface="+mn-lt"/>
              </a:rPr>
              <a:t>敏锐性的问题。我们不能当看客，同一件事，别人可以知道或者不知道，我们不但要知道而且要知道其中蕴含的信息点。</a:t>
            </a:r>
            <a:endParaRPr lang="en-US" altLang="zh-CN" sz="1200" kern="100" spc="-50" dirty="0">
              <a:solidFill>
                <a:schemeClr val="bg1"/>
              </a:solidFill>
              <a:cs typeface="+mn-ea"/>
              <a:sym typeface="+mn-lt"/>
            </a:endParaRPr>
          </a:p>
          <a:p>
            <a:pPr indent="323850" algn="just">
              <a:spcAft>
                <a:spcPts val="0"/>
              </a:spcAft>
            </a:pPr>
            <a:r>
              <a:rPr lang="zh-CN" altLang="zh-CN" sz="1200" b="1" kern="100" spc="-50" dirty="0">
                <a:solidFill>
                  <a:schemeClr val="bg1"/>
                </a:solidFill>
                <a:cs typeface="+mn-ea"/>
                <a:sym typeface="+mn-lt"/>
              </a:rPr>
              <a:t>案例</a:t>
            </a:r>
            <a:r>
              <a:rPr lang="zh-CN" altLang="zh-CN" sz="1200" kern="100" spc="-50" dirty="0">
                <a:solidFill>
                  <a:schemeClr val="bg1"/>
                </a:solidFill>
                <a:cs typeface="+mn-ea"/>
                <a:sym typeface="+mn-lt"/>
              </a:rPr>
              <a:t>：电视购物；党章宣誓；基层反映警惕微信工作群成形式主义新温床（第</a:t>
            </a:r>
            <a:r>
              <a:rPr lang="en-US" altLang="zh-CN" sz="1200" kern="100" spc="-50" dirty="0">
                <a:solidFill>
                  <a:schemeClr val="bg1"/>
                </a:solidFill>
                <a:cs typeface="+mn-ea"/>
                <a:sym typeface="+mn-lt"/>
              </a:rPr>
              <a:t>4</a:t>
            </a:r>
            <a:r>
              <a:rPr lang="zh-CN" altLang="zh-CN" sz="1200" kern="100" spc="-50" dirty="0">
                <a:solidFill>
                  <a:schemeClr val="bg1"/>
                </a:solidFill>
                <a:cs typeface="+mn-ea"/>
                <a:sym typeface="+mn-lt"/>
              </a:rPr>
              <a:t>页）。</a:t>
            </a:r>
            <a:endParaRPr lang="en-US" altLang="zh-CN" sz="1200" kern="100" spc="-50" dirty="0">
              <a:solidFill>
                <a:schemeClr val="bg1"/>
              </a:solidFill>
              <a:cs typeface="+mn-ea"/>
              <a:sym typeface="+mn-lt"/>
            </a:endParaRPr>
          </a:p>
          <a:p>
            <a:pPr indent="323850" algn="just">
              <a:spcAft>
                <a:spcPts val="0"/>
              </a:spcAft>
            </a:pPr>
            <a:endParaRPr lang="en-US" altLang="zh-CN" sz="1200" kern="100" spc="-50" dirty="0">
              <a:solidFill>
                <a:schemeClr val="bg1"/>
              </a:solidFill>
              <a:cs typeface="+mn-ea"/>
              <a:sym typeface="+mn-lt"/>
            </a:endParaRPr>
          </a:p>
          <a:p>
            <a:pPr indent="323850" algn="just">
              <a:spcAft>
                <a:spcPts val="0"/>
              </a:spcAft>
            </a:pPr>
            <a:r>
              <a:rPr lang="zh-CN" altLang="zh-CN" sz="1200" kern="100" spc="-50" dirty="0">
                <a:solidFill>
                  <a:srgbClr val="FFFF00"/>
                </a:solidFill>
                <a:cs typeface="+mn-ea"/>
                <a:sym typeface="+mn-lt"/>
              </a:rPr>
              <a:t>二是要有剑锋向外的意识。</a:t>
            </a:r>
            <a:r>
              <a:rPr lang="zh-CN" altLang="zh-CN" sz="1200" kern="100" spc="-50" dirty="0">
                <a:solidFill>
                  <a:schemeClr val="bg1"/>
                </a:solidFill>
                <a:cs typeface="+mn-ea"/>
                <a:sym typeface="+mn-lt"/>
              </a:rPr>
              <a:t>安全性的问题。指手画脚，找面上的共性问题。落井下石，点别人的问题，其他地区暴露出的问题。三是要有一剑封喉的意识。精准性的问题。一篇问题建议类信息就是一篇微型的决策类调研报告，主要分发现问题、分析问题、解决问题三个部分，问题要找得准、分析得透、解决得好，问题到底是什么，形成问题的原因到底是什么，解决问题的办法到底是什么，一定要准确深刻，不能模糊，不能含糊。</a:t>
            </a:r>
            <a:endParaRPr lang="en-US" altLang="zh-CN" sz="1200" kern="100" spc="-50" dirty="0">
              <a:solidFill>
                <a:schemeClr val="bg1"/>
              </a:solidFill>
              <a:cs typeface="+mn-ea"/>
              <a:sym typeface="+mn-lt"/>
            </a:endParaRPr>
          </a:p>
          <a:p>
            <a:pPr indent="323850" algn="just">
              <a:spcAft>
                <a:spcPts val="0"/>
              </a:spcAft>
            </a:pPr>
            <a:r>
              <a:rPr lang="zh-CN" altLang="zh-CN" sz="1200" b="1" kern="100" spc="-50" dirty="0">
                <a:solidFill>
                  <a:schemeClr val="bg1"/>
                </a:solidFill>
                <a:cs typeface="+mn-ea"/>
                <a:sym typeface="+mn-lt"/>
              </a:rPr>
              <a:t>案例</a:t>
            </a:r>
            <a:r>
              <a:rPr lang="zh-CN" altLang="zh-CN" sz="1200" kern="100" spc="-50" dirty="0">
                <a:solidFill>
                  <a:schemeClr val="bg1"/>
                </a:solidFill>
                <a:cs typeface="+mn-ea"/>
                <a:sym typeface="+mn-lt"/>
              </a:rPr>
              <a:t>：基层反映专业型领导干部较为紧缺（第</a:t>
            </a:r>
            <a:r>
              <a:rPr lang="en-US" altLang="zh-CN" sz="1200" kern="100" spc="-50" dirty="0">
                <a:solidFill>
                  <a:schemeClr val="bg1"/>
                </a:solidFill>
                <a:cs typeface="+mn-ea"/>
                <a:sym typeface="+mn-lt"/>
              </a:rPr>
              <a:t>11-12</a:t>
            </a:r>
            <a:r>
              <a:rPr lang="zh-CN" altLang="zh-CN" sz="1200" kern="100" spc="-50" dirty="0">
                <a:solidFill>
                  <a:schemeClr val="bg1"/>
                </a:solidFill>
                <a:cs typeface="+mn-ea"/>
                <a:sym typeface="+mn-lt"/>
              </a:rPr>
              <a:t>页）。</a:t>
            </a:r>
            <a:endParaRPr lang="zh-CN" altLang="zh-CN" sz="1200" kern="100" dirty="0">
              <a:solidFill>
                <a:schemeClr val="bg1"/>
              </a:solidFill>
              <a:cs typeface="+mn-ea"/>
              <a:sym typeface="+mn-lt"/>
            </a:endParaRPr>
          </a:p>
        </p:txBody>
      </p:sp>
    </p:spTree>
    <p:extLst>
      <p:ext uri="{BB962C8B-B14F-4D97-AF65-F5344CB8AC3E}">
        <p14:creationId xmlns:p14="http://schemas.microsoft.com/office/powerpoint/2010/main" val="2405520044"/>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500"/>
                                            <p:tgtEl>
                                              <p:spTgt spid="61"/>
                                            </p:tgtEl>
                                            <p:attrNameLst>
                                              <p:attrName>ppt_x</p:attrName>
                                            </p:attrNameLst>
                                          </p:cBhvr>
                                          <p:tavLst>
                                            <p:tav tm="0">
                                              <p:val>
                                                <p:strVal val="#ppt_x+#ppt_w*1.125000"/>
                                              </p:val>
                                            </p:tav>
                                            <p:tav tm="100000">
                                              <p:val>
                                                <p:strVal val="#ppt_x"/>
                                              </p:val>
                                            </p:tav>
                                          </p:tavLst>
                                        </p:anim>
                                        <p:animEffect transition="in" filter="wipe(left)">
                                          <p:cBhvr>
                                            <p:cTn id="35" dur="500"/>
                                            <p:tgtEl>
                                              <p:spTgt spid="61"/>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ppt_x</p:attrName>
                                            </p:attrNameLst>
                                          </p:cBhvr>
                                          <p:tavLst>
                                            <p:tav tm="0">
                                              <p:val>
                                                <p:strVal val="#ppt_x+#ppt_w*1.125000"/>
                                              </p:val>
                                            </p:tav>
                                            <p:tav tm="100000">
                                              <p:val>
                                                <p:strVal val="#ppt_x"/>
                                              </p:val>
                                            </p:tav>
                                          </p:tavLst>
                                        </p:anim>
                                        <p:animEffect transition="in" filter="wipe(left)">
                                          <p:cBhvr>
                                            <p:cTn id="40" dur="500"/>
                                            <p:tgtEl>
                                              <p:spTgt spid="56"/>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to="" calcmode="lin" valueType="num">
                                          <p:cBhvr>
                                            <p:cTn id="44" dur="1000" decel="50000" fill="hold">
                                              <p:stCondLst>
                                                <p:cond delay="0"/>
                                              </p:stCondLst>
                                            </p:cTn>
                                            <p:tgtEl>
                                              <p:spTgt spid="9"/>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9"/>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57"/>
                                            </p:tgtEl>
                                            <p:attrNameLst>
                                              <p:attrName>style.visibility</p:attrName>
                                            </p:attrNameLst>
                                          </p:cBhvr>
                                          <p:to>
                                            <p:strVal val="visible"/>
                                          </p:to>
                                        </p:set>
                                        <p:anim to="" calcmode="lin" valueType="num">
                                          <p:cBhvr>
                                            <p:cTn id="49" dur="700" fill="hold">
                                              <p:stCondLst>
                                                <p:cond delay="0"/>
                                              </p:stCondLst>
                                            </p:cTn>
                                            <p:tgtEl>
                                              <p:spTgt spid="57"/>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57"/>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57"/>
                                            </p:tgtEl>
                                          </p:cBhvr>
                                        </p:animEffect>
                                      </p:childTnLst>
                                    </p:cTn>
                                  </p:par>
                                </p:childTnLst>
                              </p:cTn>
                            </p:par>
                            <p:par>
                              <p:cTn id="52" fill="hold">
                                <p:stCondLst>
                                  <p:cond delay="6830"/>
                                </p:stCondLst>
                                <p:childTnLst>
                                  <p:par>
                                    <p:cTn id="53" presetID="42"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500"/>
                                            <p:tgtEl>
                                              <p:spTgt spid="61"/>
                                            </p:tgtEl>
                                            <p:attrNameLst>
                                              <p:attrName>ppt_x</p:attrName>
                                            </p:attrNameLst>
                                          </p:cBhvr>
                                          <p:tavLst>
                                            <p:tav tm="0">
                                              <p:val>
                                                <p:strVal val="#ppt_x+#ppt_w*1.125000"/>
                                              </p:val>
                                            </p:tav>
                                            <p:tav tm="100000">
                                              <p:val>
                                                <p:strVal val="#ppt_x"/>
                                              </p:val>
                                            </p:tav>
                                          </p:tavLst>
                                        </p:anim>
                                        <p:animEffect transition="in" filter="wipe(left)">
                                          <p:cBhvr>
                                            <p:cTn id="35" dur="500"/>
                                            <p:tgtEl>
                                              <p:spTgt spid="61"/>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ppt_x</p:attrName>
                                            </p:attrNameLst>
                                          </p:cBhvr>
                                          <p:tavLst>
                                            <p:tav tm="0">
                                              <p:val>
                                                <p:strVal val="#ppt_x+#ppt_w*1.125000"/>
                                              </p:val>
                                            </p:tav>
                                            <p:tav tm="100000">
                                              <p:val>
                                                <p:strVal val="#ppt_x"/>
                                              </p:val>
                                            </p:tav>
                                          </p:tavLst>
                                        </p:anim>
                                        <p:animEffect transition="in" filter="wipe(left)">
                                          <p:cBhvr>
                                            <p:cTn id="40" dur="500"/>
                                            <p:tgtEl>
                                              <p:spTgt spid="56"/>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to="" calcmode="lin" valueType="num">
                                          <p:cBhvr>
                                            <p:cTn id="44" dur="1000" decel="50000" fill="hold">
                                              <p:stCondLst>
                                                <p:cond delay="0"/>
                                              </p:stCondLst>
                                            </p:cTn>
                                            <p:tgtEl>
                                              <p:spTgt spid="9"/>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9"/>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57"/>
                                            </p:tgtEl>
                                            <p:attrNameLst>
                                              <p:attrName>style.visibility</p:attrName>
                                            </p:attrNameLst>
                                          </p:cBhvr>
                                          <p:to>
                                            <p:strVal val="visible"/>
                                          </p:to>
                                        </p:set>
                                        <p:anim to="" calcmode="lin" valueType="num">
                                          <p:cBhvr>
                                            <p:cTn id="49" dur="700" fill="hold">
                                              <p:stCondLst>
                                                <p:cond delay="0"/>
                                              </p:stCondLst>
                                            </p:cTn>
                                            <p:tgtEl>
                                              <p:spTgt spid="57"/>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57"/>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57"/>
                                            </p:tgtEl>
                                          </p:cBhvr>
                                        </p:animEffect>
                                      </p:childTnLst>
                                    </p:cTn>
                                  </p:par>
                                </p:childTnLst>
                              </p:cTn>
                            </p:par>
                            <p:par>
                              <p:cTn id="52" fill="hold">
                                <p:stCondLst>
                                  <p:cond delay="6830"/>
                                </p:stCondLst>
                                <p:childTnLst>
                                  <p:par>
                                    <p:cTn id="53" presetID="42"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60"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就是要处理好“六个关系”</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就是要处理好“六个关系”</a:t>
              </a:r>
            </a:p>
          </p:txBody>
        </p:sp>
      </p:grpSp>
      <p:sp>
        <p:nvSpPr>
          <p:cNvPr id="29" name="矩形 28">
            <a:extLst>
              <a:ext uri="{FF2B5EF4-FFF2-40B4-BE49-F238E27FC236}">
                <a16:creationId xmlns:a16="http://schemas.microsoft.com/office/drawing/2014/main" id="{711A09FF-7CAA-46F7-BF35-4696AC845A39}"/>
              </a:ext>
            </a:extLst>
          </p:cNvPr>
          <p:cNvSpPr/>
          <p:nvPr/>
        </p:nvSpPr>
        <p:spPr>
          <a:xfrm>
            <a:off x="1362452" y="4637636"/>
            <a:ext cx="9613243" cy="131698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B91B819A-D7DD-4976-9C45-509C22B3CA68}"/>
              </a:ext>
            </a:extLst>
          </p:cNvPr>
          <p:cNvSpPr/>
          <p:nvPr/>
        </p:nvSpPr>
        <p:spPr>
          <a:xfrm>
            <a:off x="1362453" y="2948979"/>
            <a:ext cx="9613243" cy="1513147"/>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DF646E06-15D2-474D-982E-22F9EF333AA9}"/>
              </a:ext>
            </a:extLst>
          </p:cNvPr>
          <p:cNvSpPr/>
          <p:nvPr/>
        </p:nvSpPr>
        <p:spPr>
          <a:xfrm>
            <a:off x="1377732" y="1310210"/>
            <a:ext cx="9613243" cy="1513147"/>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a:extLst>
              <a:ext uri="{FF2B5EF4-FFF2-40B4-BE49-F238E27FC236}">
                <a16:creationId xmlns:a16="http://schemas.microsoft.com/office/drawing/2014/main" id="{9F63DD78-510F-464B-B518-7ECFD398184C}"/>
              </a:ext>
            </a:extLst>
          </p:cNvPr>
          <p:cNvSpPr txBox="1"/>
          <p:nvPr/>
        </p:nvSpPr>
        <p:spPr>
          <a:xfrm>
            <a:off x="3657040" y="1572467"/>
            <a:ext cx="3724275" cy="400110"/>
          </a:xfrm>
          <a:prstGeom prst="rect">
            <a:avLst/>
          </a:prstGeom>
          <a:noFill/>
        </p:spPr>
        <p:txBody>
          <a:bodyPr wrap="square" rtlCol="0">
            <a:spAutoFit/>
          </a:bodyPr>
          <a:lstStyle/>
          <a:p>
            <a:r>
              <a:rPr lang="zh-CN" altLang="en-US" sz="2000" b="1" dirty="0">
                <a:solidFill>
                  <a:srgbClr val="FFFF00"/>
                </a:solidFill>
                <a:cs typeface="+mn-ea"/>
                <a:sym typeface="+mn-lt"/>
              </a:rPr>
              <a:t>处理好大与小之间的关系。</a:t>
            </a:r>
            <a:endParaRPr lang="zh-CN" altLang="en-US" sz="2000" dirty="0">
              <a:solidFill>
                <a:srgbClr val="FFFF00"/>
              </a:solidFill>
              <a:cs typeface="+mn-ea"/>
              <a:sym typeface="+mn-lt"/>
            </a:endParaRPr>
          </a:p>
        </p:txBody>
      </p:sp>
      <p:grpSp>
        <p:nvGrpSpPr>
          <p:cNvPr id="2" name="组合 1"/>
          <p:cNvGrpSpPr/>
          <p:nvPr/>
        </p:nvGrpSpPr>
        <p:grpSpPr>
          <a:xfrm>
            <a:off x="825499" y="1598825"/>
            <a:ext cx="893809" cy="724777"/>
            <a:chOff x="825499" y="1598825"/>
            <a:chExt cx="893809" cy="724777"/>
          </a:xfrm>
        </p:grpSpPr>
        <p:sp>
          <p:nvSpPr>
            <p:cNvPr id="39" name="Oval 29">
              <a:extLst>
                <a:ext uri="{FF2B5EF4-FFF2-40B4-BE49-F238E27FC236}">
                  <a16:creationId xmlns:a16="http://schemas.microsoft.com/office/drawing/2014/main" id="{8A8828DA-81AD-4E66-878D-4DA9C757E90F}"/>
                </a:ext>
              </a:extLst>
            </p:cNvPr>
            <p:cNvSpPr>
              <a:spLocks noChangeArrowheads="1"/>
            </p:cNvSpPr>
            <p:nvPr/>
          </p:nvSpPr>
          <p:spPr bwMode="auto">
            <a:xfrm>
              <a:off x="978684" y="1606052"/>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0" name="文本框 39">
              <a:extLst>
                <a:ext uri="{FF2B5EF4-FFF2-40B4-BE49-F238E27FC236}">
                  <a16:creationId xmlns:a16="http://schemas.microsoft.com/office/drawing/2014/main" id="{E8C0119E-EBF0-40BE-88DE-2C01FD89ADC4}"/>
                </a:ext>
              </a:extLst>
            </p:cNvPr>
            <p:cNvSpPr txBox="1"/>
            <p:nvPr/>
          </p:nvSpPr>
          <p:spPr>
            <a:xfrm>
              <a:off x="825499" y="1598825"/>
              <a:ext cx="89380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41" name="矩形 40">
            <a:extLst>
              <a:ext uri="{FF2B5EF4-FFF2-40B4-BE49-F238E27FC236}">
                <a16:creationId xmlns:a16="http://schemas.microsoft.com/office/drawing/2014/main" id="{21FBAAC3-66CA-4A84-987E-CF93D0A7122D}"/>
              </a:ext>
            </a:extLst>
          </p:cNvPr>
          <p:cNvSpPr/>
          <p:nvPr/>
        </p:nvSpPr>
        <p:spPr>
          <a:xfrm>
            <a:off x="1644242" y="2055267"/>
            <a:ext cx="7491369" cy="461665"/>
          </a:xfrm>
          <a:prstGeom prst="rect">
            <a:avLst/>
          </a:prstGeom>
        </p:spPr>
        <p:txBody>
          <a:bodyPr wrap="square">
            <a:spAutoFit/>
          </a:bodyPr>
          <a:lstStyle/>
          <a:p>
            <a:pPr indent="323850" algn="just">
              <a:spcAft>
                <a:spcPts val="0"/>
              </a:spcAft>
            </a:pPr>
            <a:r>
              <a:rPr lang="zh-CN" altLang="en-US" sz="1200" kern="100" spc="-50" dirty="0">
                <a:solidFill>
                  <a:srgbClr val="F2F2F2"/>
                </a:solidFill>
                <a:cs typeface="+mn-ea"/>
                <a:sym typeface="+mn-lt"/>
              </a:rPr>
              <a:t>信息有两个极端：过大和过小，过大就是面太全，过小就是点太小。大处着眼，小处着手，站位要高，切口要小。举例：</a:t>
            </a:r>
            <a:r>
              <a:rPr lang="en-US" altLang="zh-CN" sz="1200" kern="100" spc="-50" dirty="0">
                <a:solidFill>
                  <a:srgbClr val="F2F2F2"/>
                </a:solidFill>
                <a:cs typeface="+mn-ea"/>
                <a:sym typeface="+mn-lt"/>
              </a:rPr>
              <a:t>《</a:t>
            </a:r>
            <a:r>
              <a:rPr lang="zh-CN" altLang="en-US" sz="1200" kern="100" spc="-50" dirty="0">
                <a:solidFill>
                  <a:srgbClr val="F2F2F2"/>
                </a:solidFill>
                <a:cs typeface="+mn-ea"/>
                <a:sym typeface="+mn-lt"/>
              </a:rPr>
              <a:t>河北秦皇岛市依托工作日志抓实干部日常考核</a:t>
            </a:r>
            <a:r>
              <a:rPr lang="en-US" altLang="zh-CN" sz="1200" kern="100" spc="-50" dirty="0">
                <a:solidFill>
                  <a:srgbClr val="F2F2F2"/>
                </a:solidFill>
                <a:cs typeface="+mn-ea"/>
                <a:sym typeface="+mn-lt"/>
              </a:rPr>
              <a:t>》</a:t>
            </a:r>
            <a:r>
              <a:rPr lang="zh-CN" altLang="en-US" sz="1200" kern="100" spc="-50" dirty="0">
                <a:solidFill>
                  <a:srgbClr val="F2F2F2"/>
                </a:solidFill>
                <a:cs typeface="+mn-ea"/>
                <a:sym typeface="+mn-lt"/>
              </a:rPr>
              <a:t>（组工信息选编第</a:t>
            </a:r>
            <a:r>
              <a:rPr lang="en-US" altLang="zh-CN" sz="1200" kern="100" spc="-50" dirty="0">
                <a:solidFill>
                  <a:srgbClr val="F2F2F2"/>
                </a:solidFill>
                <a:cs typeface="+mn-ea"/>
                <a:sym typeface="+mn-lt"/>
              </a:rPr>
              <a:t>150</a:t>
            </a:r>
            <a:r>
              <a:rPr lang="zh-CN" altLang="en-US" sz="1200" kern="100" spc="-50" dirty="0">
                <a:solidFill>
                  <a:srgbClr val="F2F2F2"/>
                </a:solidFill>
                <a:cs typeface="+mn-ea"/>
                <a:sym typeface="+mn-lt"/>
              </a:rPr>
              <a:t>页）</a:t>
            </a:r>
            <a:endParaRPr lang="zh-CN" altLang="zh-CN" sz="1200" kern="100" dirty="0">
              <a:solidFill>
                <a:srgbClr val="F2F2F2"/>
              </a:solidFill>
              <a:cs typeface="+mn-ea"/>
              <a:sym typeface="+mn-lt"/>
            </a:endParaRPr>
          </a:p>
        </p:txBody>
      </p:sp>
      <p:sp>
        <p:nvSpPr>
          <p:cNvPr id="42" name="文本框 41">
            <a:extLst>
              <a:ext uri="{FF2B5EF4-FFF2-40B4-BE49-F238E27FC236}">
                <a16:creationId xmlns:a16="http://schemas.microsoft.com/office/drawing/2014/main" id="{495EBA56-297E-4E5D-82EA-2A95F217C02A}"/>
              </a:ext>
            </a:extLst>
          </p:cNvPr>
          <p:cNvSpPr txBox="1"/>
          <p:nvPr/>
        </p:nvSpPr>
        <p:spPr>
          <a:xfrm>
            <a:off x="3657040" y="3243276"/>
            <a:ext cx="4312903" cy="400110"/>
          </a:xfrm>
          <a:prstGeom prst="rect">
            <a:avLst/>
          </a:prstGeom>
          <a:noFill/>
        </p:spPr>
        <p:txBody>
          <a:bodyPr wrap="square" rtlCol="0">
            <a:spAutoFit/>
          </a:bodyPr>
          <a:lstStyle/>
          <a:p>
            <a:r>
              <a:rPr lang="zh-CN" altLang="en-US" sz="2000" b="1" dirty="0">
                <a:solidFill>
                  <a:srgbClr val="FFFF00"/>
                </a:solidFill>
                <a:cs typeface="+mn-ea"/>
                <a:sym typeface="+mn-lt"/>
              </a:rPr>
              <a:t>处理好写与报之间的关系。</a:t>
            </a:r>
            <a:endParaRPr lang="zh-CN" altLang="en-US" sz="2000" dirty="0">
              <a:solidFill>
                <a:srgbClr val="FFFF00"/>
              </a:solidFill>
              <a:cs typeface="+mn-ea"/>
              <a:sym typeface="+mn-lt"/>
            </a:endParaRPr>
          </a:p>
        </p:txBody>
      </p:sp>
      <p:grpSp>
        <p:nvGrpSpPr>
          <p:cNvPr id="4" name="组合 3"/>
          <p:cNvGrpSpPr/>
          <p:nvPr/>
        </p:nvGrpSpPr>
        <p:grpSpPr>
          <a:xfrm>
            <a:off x="1018321" y="3345135"/>
            <a:ext cx="761109" cy="1323439"/>
            <a:chOff x="1018321" y="3345135"/>
            <a:chExt cx="761109" cy="1323439"/>
          </a:xfrm>
        </p:grpSpPr>
        <p:sp>
          <p:nvSpPr>
            <p:cNvPr id="43" name="Oval 29">
              <a:extLst>
                <a:ext uri="{FF2B5EF4-FFF2-40B4-BE49-F238E27FC236}">
                  <a16:creationId xmlns:a16="http://schemas.microsoft.com/office/drawing/2014/main" id="{F0AFB0AD-05E5-43FD-9BA6-A4ECDB5F0DF5}"/>
                </a:ext>
              </a:extLst>
            </p:cNvPr>
            <p:cNvSpPr>
              <a:spLocks noChangeArrowheads="1"/>
            </p:cNvSpPr>
            <p:nvPr/>
          </p:nvSpPr>
          <p:spPr bwMode="auto">
            <a:xfrm>
              <a:off x="1018321" y="3357635"/>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4" name="文本框 43">
              <a:extLst>
                <a:ext uri="{FF2B5EF4-FFF2-40B4-BE49-F238E27FC236}">
                  <a16:creationId xmlns:a16="http://schemas.microsoft.com/office/drawing/2014/main" id="{25B5299D-02AC-4C01-8FD0-0885DA99E35D}"/>
                </a:ext>
              </a:extLst>
            </p:cNvPr>
            <p:cNvSpPr txBox="1"/>
            <p:nvPr/>
          </p:nvSpPr>
          <p:spPr>
            <a:xfrm>
              <a:off x="1018321" y="3345135"/>
              <a:ext cx="761109" cy="1323439"/>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45" name="矩形 44">
            <a:extLst>
              <a:ext uri="{FF2B5EF4-FFF2-40B4-BE49-F238E27FC236}">
                <a16:creationId xmlns:a16="http://schemas.microsoft.com/office/drawing/2014/main" id="{BBC206D6-1645-480E-BB5A-C33EEA91E576}"/>
              </a:ext>
            </a:extLst>
          </p:cNvPr>
          <p:cNvSpPr/>
          <p:nvPr/>
        </p:nvSpPr>
        <p:spPr>
          <a:xfrm>
            <a:off x="1737325" y="3633797"/>
            <a:ext cx="7339564" cy="646331"/>
          </a:xfrm>
          <a:prstGeom prst="rect">
            <a:avLst/>
          </a:prstGeom>
        </p:spPr>
        <p:txBody>
          <a:bodyPr wrap="square">
            <a:spAutoFit/>
          </a:bodyPr>
          <a:lstStyle/>
          <a:p>
            <a:pPr indent="323850" algn="just">
              <a:spcAft>
                <a:spcPts val="0"/>
              </a:spcAft>
            </a:pPr>
            <a:r>
              <a:rPr lang="zh-CN" altLang="en-US" sz="1200" kern="100" spc="-50" dirty="0">
                <a:solidFill>
                  <a:srgbClr val="F2F2F2"/>
                </a:solidFill>
                <a:cs typeface="+mn-ea"/>
                <a:sym typeface="+mn-lt"/>
              </a:rPr>
              <a:t>写好信息不是目的，信息被采用才是目的。怎么才能提高命中率？核心是要把握好势、时、事，就是要紧跟形势、把握时机、反映事实。上报信息不是我有什么就报什么，而是上级需要什么我就报什么，不能两耳不闻窗外事，任尔东西南北风。</a:t>
            </a:r>
            <a:endParaRPr lang="zh-CN" altLang="zh-CN" sz="1200" kern="100" dirty="0">
              <a:solidFill>
                <a:srgbClr val="F2F2F2"/>
              </a:solidFill>
              <a:cs typeface="+mn-ea"/>
              <a:sym typeface="+mn-lt"/>
            </a:endParaRPr>
          </a:p>
        </p:txBody>
      </p:sp>
      <p:sp>
        <p:nvSpPr>
          <p:cNvPr id="46" name="文本框 45">
            <a:extLst>
              <a:ext uri="{FF2B5EF4-FFF2-40B4-BE49-F238E27FC236}">
                <a16:creationId xmlns:a16="http://schemas.microsoft.com/office/drawing/2014/main" id="{A8E38EF5-528A-46C4-B9A4-B4D8BA805ECA}"/>
              </a:ext>
            </a:extLst>
          </p:cNvPr>
          <p:cNvSpPr txBox="1"/>
          <p:nvPr/>
        </p:nvSpPr>
        <p:spPr>
          <a:xfrm>
            <a:off x="3693392" y="4737916"/>
            <a:ext cx="3724275" cy="400110"/>
          </a:xfrm>
          <a:prstGeom prst="rect">
            <a:avLst/>
          </a:prstGeom>
          <a:noFill/>
        </p:spPr>
        <p:txBody>
          <a:bodyPr wrap="square" rtlCol="0">
            <a:spAutoFit/>
          </a:bodyPr>
          <a:lstStyle/>
          <a:p>
            <a:r>
              <a:rPr lang="zh-CN" altLang="en-US" sz="2000" b="1" dirty="0">
                <a:solidFill>
                  <a:srgbClr val="FFFF00"/>
                </a:solidFill>
                <a:cs typeface="+mn-ea"/>
                <a:sym typeface="+mn-lt"/>
              </a:rPr>
              <a:t>处理好内与外之间的关系。</a:t>
            </a:r>
            <a:endParaRPr lang="zh-CN" altLang="en-US" sz="2000" dirty="0">
              <a:solidFill>
                <a:srgbClr val="FFFF00"/>
              </a:solidFill>
              <a:cs typeface="+mn-ea"/>
              <a:sym typeface="+mn-lt"/>
            </a:endParaRPr>
          </a:p>
        </p:txBody>
      </p:sp>
      <p:grpSp>
        <p:nvGrpSpPr>
          <p:cNvPr id="5" name="组合 4"/>
          <p:cNvGrpSpPr/>
          <p:nvPr/>
        </p:nvGrpSpPr>
        <p:grpSpPr>
          <a:xfrm>
            <a:off x="825499" y="4884504"/>
            <a:ext cx="868195" cy="728614"/>
            <a:chOff x="825499" y="4884504"/>
            <a:chExt cx="868195" cy="728614"/>
          </a:xfrm>
        </p:grpSpPr>
        <p:sp>
          <p:nvSpPr>
            <p:cNvPr id="47" name="Oval 29">
              <a:extLst>
                <a:ext uri="{FF2B5EF4-FFF2-40B4-BE49-F238E27FC236}">
                  <a16:creationId xmlns:a16="http://schemas.microsoft.com/office/drawing/2014/main" id="{EC599040-7515-41D5-9122-72114B6D1270}"/>
                </a:ext>
              </a:extLst>
            </p:cNvPr>
            <p:cNvSpPr>
              <a:spLocks noChangeArrowheads="1"/>
            </p:cNvSpPr>
            <p:nvPr/>
          </p:nvSpPr>
          <p:spPr bwMode="auto">
            <a:xfrm>
              <a:off x="974874" y="4884504"/>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8" name="文本框 47">
              <a:extLst>
                <a:ext uri="{FF2B5EF4-FFF2-40B4-BE49-F238E27FC236}">
                  <a16:creationId xmlns:a16="http://schemas.microsoft.com/office/drawing/2014/main" id="{9FA497F7-5DB7-4EFC-8866-E78B28975606}"/>
                </a:ext>
              </a:extLst>
            </p:cNvPr>
            <p:cNvSpPr txBox="1"/>
            <p:nvPr/>
          </p:nvSpPr>
          <p:spPr>
            <a:xfrm>
              <a:off x="825499" y="4905232"/>
              <a:ext cx="856054"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49" name="矩形 48">
            <a:extLst>
              <a:ext uri="{FF2B5EF4-FFF2-40B4-BE49-F238E27FC236}">
                <a16:creationId xmlns:a16="http://schemas.microsoft.com/office/drawing/2014/main" id="{DE84D86B-8DDF-415D-8842-F2051D20CBDA}"/>
              </a:ext>
            </a:extLst>
          </p:cNvPr>
          <p:cNvSpPr/>
          <p:nvPr/>
        </p:nvSpPr>
        <p:spPr>
          <a:xfrm>
            <a:off x="1725182" y="5161993"/>
            <a:ext cx="7410429" cy="646331"/>
          </a:xfrm>
          <a:prstGeom prst="rect">
            <a:avLst/>
          </a:prstGeom>
        </p:spPr>
        <p:txBody>
          <a:bodyPr wrap="square">
            <a:spAutoFit/>
          </a:bodyPr>
          <a:lstStyle/>
          <a:p>
            <a:pPr indent="323850" algn="just">
              <a:spcAft>
                <a:spcPts val="0"/>
              </a:spcAft>
            </a:pPr>
            <a:r>
              <a:rPr lang="zh-CN" altLang="en-US" sz="1200" kern="100" spc="-50" dirty="0">
                <a:solidFill>
                  <a:srgbClr val="F2F2F2"/>
                </a:solidFill>
                <a:cs typeface="+mn-ea"/>
                <a:sym typeface="+mn-lt"/>
              </a:rPr>
              <a:t>两个方面：一是内外有别。信息是内部报文，不同于外宣，外宣是让越多的人知道越好，信息是让越大的领导知道越好。相比而言，信息更严谨，亮点更突出。二是内外发力。写信息不能一个人战斗，要借助外力，用好合力。要联合其他单位的力量；要联合其他科室的力量；要用好文件、讲话等其他材料。</a:t>
            </a:r>
            <a:endParaRPr lang="zh-CN" altLang="zh-CN" sz="1200" kern="100" dirty="0">
              <a:solidFill>
                <a:srgbClr val="F2F2F2"/>
              </a:solidFill>
              <a:cs typeface="+mn-ea"/>
              <a:sym typeface="+mn-lt"/>
            </a:endParaRPr>
          </a:p>
        </p:txBody>
      </p:sp>
      <p:pic>
        <p:nvPicPr>
          <p:cNvPr id="50" name="图片 49">
            <a:extLst>
              <a:ext uri="{FF2B5EF4-FFF2-40B4-BE49-F238E27FC236}">
                <a16:creationId xmlns:a16="http://schemas.microsoft.com/office/drawing/2014/main" id="{1F08AC5E-1559-4FB2-850D-F1CE1361F2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6137" y="4844481"/>
            <a:ext cx="1335558" cy="963843"/>
          </a:xfrm>
          <a:prstGeom prst="rect">
            <a:avLst/>
          </a:prstGeom>
        </p:spPr>
      </p:pic>
      <p:pic>
        <p:nvPicPr>
          <p:cNvPr id="51" name="图片 50">
            <a:extLst>
              <a:ext uri="{FF2B5EF4-FFF2-40B4-BE49-F238E27FC236}">
                <a16:creationId xmlns:a16="http://schemas.microsoft.com/office/drawing/2014/main" id="{B52AA601-FF06-4A33-9361-44402B126A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2121" y="1412674"/>
            <a:ext cx="1228712" cy="1248187"/>
          </a:xfrm>
          <a:prstGeom prst="rect">
            <a:avLst/>
          </a:prstGeom>
        </p:spPr>
      </p:pic>
      <p:pic>
        <p:nvPicPr>
          <p:cNvPr id="52" name="图片 51">
            <a:extLst>
              <a:ext uri="{FF2B5EF4-FFF2-40B4-BE49-F238E27FC236}">
                <a16:creationId xmlns:a16="http://schemas.microsoft.com/office/drawing/2014/main" id="{D145034F-DB1C-4606-8722-CADB14FD8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29163" y="3106041"/>
            <a:ext cx="1248911" cy="1248911"/>
          </a:xfrm>
          <a:prstGeom prst="rect">
            <a:avLst/>
          </a:prstGeom>
        </p:spPr>
      </p:pic>
    </p:spTree>
    <p:extLst>
      <p:ext uri="{BB962C8B-B14F-4D97-AF65-F5344CB8AC3E}">
        <p14:creationId xmlns:p14="http://schemas.microsoft.com/office/powerpoint/2010/main" val="4227764020"/>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to="" calcmode="lin" valueType="num">
                                          <p:cBhvr>
                                            <p:cTn id="3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3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5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38"/>
                                            </p:tgtEl>
                                            <p:attrNameLst>
                                              <p:attrName>style.visibility</p:attrName>
                                            </p:attrNameLst>
                                          </p:cBhvr>
                                          <p:to>
                                            <p:strVal val="visible"/>
                                          </p:to>
                                        </p:set>
                                        <p:anim to="" calcmode="lin" valueType="num">
                                          <p:cBhvr>
                                            <p:cTn id="43" dur="700" fill="hold">
                                              <p:stCondLst>
                                                <p:cond delay="0"/>
                                              </p:stCondLst>
                                            </p:cTn>
                                            <p:tgtEl>
                                              <p:spTgt spid="38"/>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38"/>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38"/>
                                            </p:tgtEl>
                                          </p:cBhvr>
                                        </p:animEffect>
                                      </p:childTnLst>
                                    </p:cTn>
                                  </p:par>
                                </p:childTnLst>
                              </p:cTn>
                            </p:par>
                            <p:par>
                              <p:cTn id="46" fill="hold">
                                <p:stCondLst>
                                  <p:cond delay="6470"/>
                                </p:stCondLst>
                                <p:childTnLst>
                                  <p:par>
                                    <p:cTn id="47" presetID="53" presetClass="entr" presetSubtype="16"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par>
                                    <p:cTn id="52" presetID="6" presetClass="emph" presetSubtype="0" autoRev="1" fill="hold" nodeType="withEffect">
                                      <p:stCondLst>
                                        <p:cond delay="200"/>
                                      </p:stCondLst>
                                      <p:childTnLst>
                                        <p:animScale>
                                          <p:cBhvr>
                                            <p:cTn id="53" dur="500" fill="hold"/>
                                            <p:tgtEl>
                                              <p:spTgt spid="51"/>
                                            </p:tgtEl>
                                          </p:cBhvr>
                                          <p:by x="120000" y="120000"/>
                                        </p:animScale>
                                      </p:childTnLst>
                                    </p:cTn>
                                  </p:par>
                                </p:childTnLst>
                              </p:cTn>
                            </p:par>
                            <p:par>
                              <p:cTn id="54" fill="hold">
                                <p:stCondLst>
                                  <p:cond delay="767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8170"/>
                                </p:stCondLst>
                                <p:childTnLst>
                                  <p:par>
                                    <p:cTn id="59" presetID="0" presetClass="entr" presetSubtype="0" decel="5000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to="" calcmode="lin" valueType="num">
                                          <p:cBhvr>
                                            <p:cTn id="61"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62"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63" fill="hold">
                                <p:stCondLst>
                                  <p:cond delay="9170"/>
                                </p:stCondLst>
                                <p:childTnLst>
                                  <p:par>
                                    <p:cTn id="64" presetID="22" presetClass="entr" presetSubtype="8"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9670"/>
                                </p:stCondLst>
                                <p:childTnLst>
                                  <p:par>
                                    <p:cTn id="68" presetID="0" presetClass="entr" presetSubtype="0" fill="hold" grpId="0" nodeType="afterEffect">
                                      <p:stCondLst>
                                        <p:cond delay="0"/>
                                      </p:stCondLst>
                                      <p:iterate type="lt">
                                        <p:tmPct val="10000"/>
                                      </p:iterate>
                                      <p:childTnLst>
                                        <p:set>
                                          <p:cBhvr>
                                            <p:cTn id="69" dur="1" fill="hold">
                                              <p:stCondLst>
                                                <p:cond delay="0"/>
                                              </p:stCondLst>
                                            </p:cTn>
                                            <p:tgtEl>
                                              <p:spTgt spid="42"/>
                                            </p:tgtEl>
                                            <p:attrNameLst>
                                              <p:attrName>style.visibility</p:attrName>
                                            </p:attrNameLst>
                                          </p:cBhvr>
                                          <p:to>
                                            <p:strVal val="visible"/>
                                          </p:to>
                                        </p:set>
                                        <p:anim to="" calcmode="lin" valueType="num">
                                          <p:cBhvr>
                                            <p:cTn id="70" dur="700" fill="hold">
                                              <p:stCondLst>
                                                <p:cond delay="0"/>
                                              </p:stCondLst>
                                            </p:cTn>
                                            <p:tgtEl>
                                              <p:spTgt spid="42"/>
                                            </p:tgtEl>
                                            <p:attrNameLst>
                                              <p:attrName>ppt_y</p:attrName>
                                            </p:attrNameLst>
                                          </p:cBhvr>
                                          <p:tavLst>
                                            <p:tav tm="0" fmla="#ppt_y-#ppt_h/2*((1.5-1.5*$)^3-(1.5-1.5*$)^2)*8/9">
                                              <p:val>
                                                <p:strVal val="0"/>
                                              </p:val>
                                            </p:tav>
                                            <p:tav tm="100000">
                                              <p:val>
                                                <p:strVal val="1"/>
                                              </p:val>
                                            </p:tav>
                                          </p:tavLst>
                                        </p:anim>
                                        <p:anim to="" calcmode="lin" valueType="num">
                                          <p:cBhvr>
                                            <p:cTn id="71" dur="700" fill="hold">
                                              <p:stCondLst>
                                                <p:cond delay="0"/>
                                              </p:stCondLst>
                                            </p:cTn>
                                            <p:tgtEl>
                                              <p:spTgt spid="42"/>
                                            </p:tgtEl>
                                            <p:attrNameLst>
                                              <p:attrName>ppt_h</p:attrName>
                                            </p:attrNameLst>
                                          </p:cBhvr>
                                          <p:tavLst>
                                            <p:tav tm="0" fmla="#ppt_h-#ppt_h*((1.5-1.5*$)^3-(1.5-1.5*$)^2)">
                                              <p:val>
                                                <p:strVal val="0"/>
                                              </p:val>
                                            </p:tav>
                                            <p:tav tm="100000">
                                              <p:val>
                                                <p:strVal val="1"/>
                                              </p:val>
                                            </p:tav>
                                          </p:tavLst>
                                        </p:anim>
                                        <p:animEffect filter="fade">
                                          <p:cBhvr>
                                            <p:cTn id="72" dur="700">
                                              <p:stCondLst>
                                                <p:cond delay="0"/>
                                              </p:stCondLst>
                                            </p:cTn>
                                            <p:tgtEl>
                                              <p:spTgt spid="42"/>
                                            </p:tgtEl>
                                          </p:cBhvr>
                                        </p:animEffect>
                                      </p:childTnLst>
                                    </p:cTn>
                                  </p:par>
                                </p:childTnLst>
                              </p:cTn>
                            </p:par>
                            <p:par>
                              <p:cTn id="73" fill="hold">
                                <p:stCondLst>
                                  <p:cond delay="11140"/>
                                </p:stCondLst>
                                <p:childTnLst>
                                  <p:par>
                                    <p:cTn id="74" presetID="53" presetClass="entr" presetSubtype="16"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childTnLst>
                                    </p:cTn>
                                  </p:par>
                                  <p:par>
                                    <p:cTn id="79" presetID="6" presetClass="emph" presetSubtype="0" autoRev="1" fill="hold" nodeType="withEffect">
                                      <p:stCondLst>
                                        <p:cond delay="200"/>
                                      </p:stCondLst>
                                      <p:childTnLst>
                                        <p:animScale>
                                          <p:cBhvr>
                                            <p:cTn id="80" dur="500" fill="hold"/>
                                            <p:tgtEl>
                                              <p:spTgt spid="52"/>
                                            </p:tgtEl>
                                          </p:cBhvr>
                                          <p:by x="120000" y="120000"/>
                                        </p:animScale>
                                      </p:childTnLst>
                                    </p:cTn>
                                  </p:par>
                                </p:childTnLst>
                              </p:cTn>
                            </p:par>
                            <p:par>
                              <p:cTn id="81" fill="hold">
                                <p:stCondLst>
                                  <p:cond delay="12340"/>
                                </p:stCondLst>
                                <p:childTnLst>
                                  <p:par>
                                    <p:cTn id="82" presetID="10" presetClass="entr" presetSubtype="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childTnLst>
                              </p:cTn>
                            </p:par>
                            <p:par>
                              <p:cTn id="85" fill="hold">
                                <p:stCondLst>
                                  <p:cond delay="12840"/>
                                </p:stCondLst>
                                <p:childTnLst>
                                  <p:par>
                                    <p:cTn id="86" presetID="0" presetClass="entr" presetSubtype="0" decel="50000"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 to="" calcmode="lin" valueType="num">
                                          <p:cBhvr>
                                            <p:cTn id="88"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89"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childTnLst>
                              </p:cTn>
                            </p:par>
                            <p:par>
                              <p:cTn id="90" fill="hold">
                                <p:stCondLst>
                                  <p:cond delay="13840"/>
                                </p:stCondLst>
                                <p:childTnLst>
                                  <p:par>
                                    <p:cTn id="91" presetID="2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p:stCondLst>
                                  <p:cond delay="14340"/>
                                </p:stCondLst>
                                <p:childTnLst>
                                  <p:par>
                                    <p:cTn id="95" presetID="0" presetClass="entr" presetSubtype="0" fill="hold" grpId="0" nodeType="afterEffect">
                                      <p:stCondLst>
                                        <p:cond delay="0"/>
                                      </p:stCondLst>
                                      <p:iterate type="lt">
                                        <p:tmPct val="10000"/>
                                      </p:iterate>
                                      <p:childTnLst>
                                        <p:set>
                                          <p:cBhvr>
                                            <p:cTn id="96" dur="1" fill="hold">
                                              <p:stCondLst>
                                                <p:cond delay="0"/>
                                              </p:stCondLst>
                                            </p:cTn>
                                            <p:tgtEl>
                                              <p:spTgt spid="46"/>
                                            </p:tgtEl>
                                            <p:attrNameLst>
                                              <p:attrName>style.visibility</p:attrName>
                                            </p:attrNameLst>
                                          </p:cBhvr>
                                          <p:to>
                                            <p:strVal val="visible"/>
                                          </p:to>
                                        </p:set>
                                        <p:anim to="" calcmode="lin" valueType="num">
                                          <p:cBhvr>
                                            <p:cTn id="97" dur="700" fill="hold">
                                              <p:stCondLst>
                                                <p:cond delay="0"/>
                                              </p:stCondLst>
                                            </p:cTn>
                                            <p:tgtEl>
                                              <p:spTgt spid="46"/>
                                            </p:tgtEl>
                                            <p:attrNameLst>
                                              <p:attrName>ppt_y</p:attrName>
                                            </p:attrNameLst>
                                          </p:cBhvr>
                                          <p:tavLst>
                                            <p:tav tm="0" fmla="#ppt_y-#ppt_h/2*((1.5-1.5*$)^3-(1.5-1.5*$)^2)*8/9">
                                              <p:val>
                                                <p:strVal val="0"/>
                                              </p:val>
                                            </p:tav>
                                            <p:tav tm="100000">
                                              <p:val>
                                                <p:strVal val="1"/>
                                              </p:val>
                                            </p:tav>
                                          </p:tavLst>
                                        </p:anim>
                                        <p:anim to="" calcmode="lin" valueType="num">
                                          <p:cBhvr>
                                            <p:cTn id="98" dur="700" fill="hold">
                                              <p:stCondLst>
                                                <p:cond delay="0"/>
                                              </p:stCondLst>
                                            </p:cTn>
                                            <p:tgtEl>
                                              <p:spTgt spid="46"/>
                                            </p:tgtEl>
                                            <p:attrNameLst>
                                              <p:attrName>ppt_h</p:attrName>
                                            </p:attrNameLst>
                                          </p:cBhvr>
                                          <p:tavLst>
                                            <p:tav tm="0" fmla="#ppt_h-#ppt_h*((1.5-1.5*$)^3-(1.5-1.5*$)^2)">
                                              <p:val>
                                                <p:strVal val="0"/>
                                              </p:val>
                                            </p:tav>
                                            <p:tav tm="100000">
                                              <p:val>
                                                <p:strVal val="1"/>
                                              </p:val>
                                            </p:tav>
                                          </p:tavLst>
                                        </p:anim>
                                        <p:animEffect filter="fade">
                                          <p:cBhvr>
                                            <p:cTn id="99" dur="700">
                                              <p:stCondLst>
                                                <p:cond delay="0"/>
                                              </p:stCondLst>
                                            </p:cTn>
                                            <p:tgtEl>
                                              <p:spTgt spid="46"/>
                                            </p:tgtEl>
                                          </p:cBhvr>
                                        </p:animEffect>
                                      </p:childTnLst>
                                    </p:cTn>
                                  </p:par>
                                </p:childTnLst>
                              </p:cTn>
                            </p:par>
                            <p:par>
                              <p:cTn id="100" fill="hold">
                                <p:stCondLst>
                                  <p:cond delay="15810"/>
                                </p:stCondLst>
                                <p:childTnLst>
                                  <p:par>
                                    <p:cTn id="101" presetID="53" presetClass="entr" presetSubtype="16"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p:cTn id="103" dur="500" fill="hold"/>
                                            <p:tgtEl>
                                              <p:spTgt spid="50"/>
                                            </p:tgtEl>
                                            <p:attrNameLst>
                                              <p:attrName>ppt_w</p:attrName>
                                            </p:attrNameLst>
                                          </p:cBhvr>
                                          <p:tavLst>
                                            <p:tav tm="0">
                                              <p:val>
                                                <p:fltVal val="0"/>
                                              </p:val>
                                            </p:tav>
                                            <p:tav tm="100000">
                                              <p:val>
                                                <p:strVal val="#ppt_w"/>
                                              </p:val>
                                            </p:tav>
                                          </p:tavLst>
                                        </p:anim>
                                        <p:anim calcmode="lin" valueType="num">
                                          <p:cBhvr>
                                            <p:cTn id="104" dur="500" fill="hold"/>
                                            <p:tgtEl>
                                              <p:spTgt spid="50"/>
                                            </p:tgtEl>
                                            <p:attrNameLst>
                                              <p:attrName>ppt_h</p:attrName>
                                            </p:attrNameLst>
                                          </p:cBhvr>
                                          <p:tavLst>
                                            <p:tav tm="0">
                                              <p:val>
                                                <p:fltVal val="0"/>
                                              </p:val>
                                            </p:tav>
                                            <p:tav tm="100000">
                                              <p:val>
                                                <p:strVal val="#ppt_h"/>
                                              </p:val>
                                            </p:tav>
                                          </p:tavLst>
                                        </p:anim>
                                        <p:animEffect transition="in" filter="fade">
                                          <p:cBhvr>
                                            <p:cTn id="105" dur="500"/>
                                            <p:tgtEl>
                                              <p:spTgt spid="50"/>
                                            </p:tgtEl>
                                          </p:cBhvr>
                                        </p:animEffect>
                                      </p:childTnLst>
                                    </p:cTn>
                                  </p:par>
                                  <p:par>
                                    <p:cTn id="106" presetID="6" presetClass="emph" presetSubtype="0" autoRev="1" fill="hold" nodeType="withEffect">
                                      <p:stCondLst>
                                        <p:cond delay="200"/>
                                      </p:stCondLst>
                                      <p:childTnLst>
                                        <p:animScale>
                                          <p:cBhvr>
                                            <p:cTn id="107" dur="500" fill="hold"/>
                                            <p:tgtEl>
                                              <p:spTgt spid="50"/>
                                            </p:tgtEl>
                                          </p:cBhvr>
                                          <p:by x="120000" y="120000"/>
                                        </p:animScale>
                                      </p:childTnLst>
                                    </p:cTn>
                                  </p:par>
                                </p:childTnLst>
                              </p:cTn>
                            </p:par>
                            <p:par>
                              <p:cTn id="108" fill="hold">
                                <p:stCondLst>
                                  <p:cond delay="17010"/>
                                </p:stCondLst>
                                <p:childTnLst>
                                  <p:par>
                                    <p:cTn id="109" presetID="10"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7" grpId="0" bldLvl="0" animBg="1"/>
          <p:bldP spid="38" grpId="0"/>
          <p:bldP spid="41" grpId="0"/>
          <p:bldP spid="42" grpId="0"/>
          <p:bldP spid="45" grpId="0"/>
          <p:bldP spid="46"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to="" calcmode="lin" valueType="num">
                                          <p:cBhvr>
                                            <p:cTn id="3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3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5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38"/>
                                            </p:tgtEl>
                                            <p:attrNameLst>
                                              <p:attrName>style.visibility</p:attrName>
                                            </p:attrNameLst>
                                          </p:cBhvr>
                                          <p:to>
                                            <p:strVal val="visible"/>
                                          </p:to>
                                        </p:set>
                                        <p:anim to="" calcmode="lin" valueType="num">
                                          <p:cBhvr>
                                            <p:cTn id="43" dur="700" fill="hold">
                                              <p:stCondLst>
                                                <p:cond delay="0"/>
                                              </p:stCondLst>
                                            </p:cTn>
                                            <p:tgtEl>
                                              <p:spTgt spid="38"/>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38"/>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38"/>
                                            </p:tgtEl>
                                          </p:cBhvr>
                                        </p:animEffect>
                                      </p:childTnLst>
                                    </p:cTn>
                                  </p:par>
                                </p:childTnLst>
                              </p:cTn>
                            </p:par>
                            <p:par>
                              <p:cTn id="46" fill="hold">
                                <p:stCondLst>
                                  <p:cond delay="6470"/>
                                </p:stCondLst>
                                <p:childTnLst>
                                  <p:par>
                                    <p:cTn id="47" presetID="53" presetClass="entr" presetSubtype="16"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par>
                                    <p:cTn id="52" presetID="6" presetClass="emph" presetSubtype="0" autoRev="1" fill="hold" nodeType="withEffect">
                                      <p:stCondLst>
                                        <p:cond delay="200"/>
                                      </p:stCondLst>
                                      <p:childTnLst>
                                        <p:animScale>
                                          <p:cBhvr>
                                            <p:cTn id="53" dur="500" fill="hold"/>
                                            <p:tgtEl>
                                              <p:spTgt spid="51"/>
                                            </p:tgtEl>
                                          </p:cBhvr>
                                          <p:by x="120000" y="120000"/>
                                        </p:animScale>
                                      </p:childTnLst>
                                    </p:cTn>
                                  </p:par>
                                </p:childTnLst>
                              </p:cTn>
                            </p:par>
                            <p:par>
                              <p:cTn id="54" fill="hold">
                                <p:stCondLst>
                                  <p:cond delay="767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8170"/>
                                </p:stCondLst>
                                <p:childTnLst>
                                  <p:par>
                                    <p:cTn id="59" presetID="0" presetClass="entr" presetSubtype="0" decel="5000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to="" calcmode="lin" valueType="num">
                                          <p:cBhvr>
                                            <p:cTn id="61"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62"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63" fill="hold">
                                <p:stCondLst>
                                  <p:cond delay="9170"/>
                                </p:stCondLst>
                                <p:childTnLst>
                                  <p:par>
                                    <p:cTn id="64" presetID="22" presetClass="entr" presetSubtype="8"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9670"/>
                                </p:stCondLst>
                                <p:childTnLst>
                                  <p:par>
                                    <p:cTn id="68" presetID="0" presetClass="entr" presetSubtype="0" fill="hold" grpId="0" nodeType="afterEffect">
                                      <p:stCondLst>
                                        <p:cond delay="0"/>
                                      </p:stCondLst>
                                      <p:iterate type="lt">
                                        <p:tmPct val="10000"/>
                                      </p:iterate>
                                      <p:childTnLst>
                                        <p:set>
                                          <p:cBhvr>
                                            <p:cTn id="69" dur="1" fill="hold">
                                              <p:stCondLst>
                                                <p:cond delay="0"/>
                                              </p:stCondLst>
                                            </p:cTn>
                                            <p:tgtEl>
                                              <p:spTgt spid="42"/>
                                            </p:tgtEl>
                                            <p:attrNameLst>
                                              <p:attrName>style.visibility</p:attrName>
                                            </p:attrNameLst>
                                          </p:cBhvr>
                                          <p:to>
                                            <p:strVal val="visible"/>
                                          </p:to>
                                        </p:set>
                                        <p:anim to="" calcmode="lin" valueType="num">
                                          <p:cBhvr>
                                            <p:cTn id="70" dur="700" fill="hold">
                                              <p:stCondLst>
                                                <p:cond delay="0"/>
                                              </p:stCondLst>
                                            </p:cTn>
                                            <p:tgtEl>
                                              <p:spTgt spid="42"/>
                                            </p:tgtEl>
                                            <p:attrNameLst>
                                              <p:attrName>ppt_y</p:attrName>
                                            </p:attrNameLst>
                                          </p:cBhvr>
                                          <p:tavLst>
                                            <p:tav tm="0" fmla="#ppt_y-#ppt_h/2*((1.5-1.5*$)^3-(1.5-1.5*$)^2)*8/9">
                                              <p:val>
                                                <p:strVal val="0"/>
                                              </p:val>
                                            </p:tav>
                                            <p:tav tm="100000">
                                              <p:val>
                                                <p:strVal val="1"/>
                                              </p:val>
                                            </p:tav>
                                          </p:tavLst>
                                        </p:anim>
                                        <p:anim to="" calcmode="lin" valueType="num">
                                          <p:cBhvr>
                                            <p:cTn id="71" dur="700" fill="hold">
                                              <p:stCondLst>
                                                <p:cond delay="0"/>
                                              </p:stCondLst>
                                            </p:cTn>
                                            <p:tgtEl>
                                              <p:spTgt spid="42"/>
                                            </p:tgtEl>
                                            <p:attrNameLst>
                                              <p:attrName>ppt_h</p:attrName>
                                            </p:attrNameLst>
                                          </p:cBhvr>
                                          <p:tavLst>
                                            <p:tav tm="0" fmla="#ppt_h-#ppt_h*((1.5-1.5*$)^3-(1.5-1.5*$)^2)">
                                              <p:val>
                                                <p:strVal val="0"/>
                                              </p:val>
                                            </p:tav>
                                            <p:tav tm="100000">
                                              <p:val>
                                                <p:strVal val="1"/>
                                              </p:val>
                                            </p:tav>
                                          </p:tavLst>
                                        </p:anim>
                                        <p:animEffect filter="fade">
                                          <p:cBhvr>
                                            <p:cTn id="72" dur="700">
                                              <p:stCondLst>
                                                <p:cond delay="0"/>
                                              </p:stCondLst>
                                            </p:cTn>
                                            <p:tgtEl>
                                              <p:spTgt spid="42"/>
                                            </p:tgtEl>
                                          </p:cBhvr>
                                        </p:animEffect>
                                      </p:childTnLst>
                                    </p:cTn>
                                  </p:par>
                                </p:childTnLst>
                              </p:cTn>
                            </p:par>
                            <p:par>
                              <p:cTn id="73" fill="hold">
                                <p:stCondLst>
                                  <p:cond delay="11140"/>
                                </p:stCondLst>
                                <p:childTnLst>
                                  <p:par>
                                    <p:cTn id="74" presetID="53" presetClass="entr" presetSubtype="16"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childTnLst>
                                    </p:cTn>
                                  </p:par>
                                  <p:par>
                                    <p:cTn id="79" presetID="6" presetClass="emph" presetSubtype="0" autoRev="1" fill="hold" nodeType="withEffect">
                                      <p:stCondLst>
                                        <p:cond delay="200"/>
                                      </p:stCondLst>
                                      <p:childTnLst>
                                        <p:animScale>
                                          <p:cBhvr>
                                            <p:cTn id="80" dur="500" fill="hold"/>
                                            <p:tgtEl>
                                              <p:spTgt spid="52"/>
                                            </p:tgtEl>
                                          </p:cBhvr>
                                          <p:by x="120000" y="120000"/>
                                        </p:animScale>
                                      </p:childTnLst>
                                    </p:cTn>
                                  </p:par>
                                </p:childTnLst>
                              </p:cTn>
                            </p:par>
                            <p:par>
                              <p:cTn id="81" fill="hold">
                                <p:stCondLst>
                                  <p:cond delay="12340"/>
                                </p:stCondLst>
                                <p:childTnLst>
                                  <p:par>
                                    <p:cTn id="82" presetID="10" presetClass="entr" presetSubtype="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childTnLst>
                              </p:cTn>
                            </p:par>
                            <p:par>
                              <p:cTn id="85" fill="hold">
                                <p:stCondLst>
                                  <p:cond delay="12840"/>
                                </p:stCondLst>
                                <p:childTnLst>
                                  <p:par>
                                    <p:cTn id="86" presetID="0" presetClass="entr" presetSubtype="0" decel="50000"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 to="" calcmode="lin" valueType="num">
                                          <p:cBhvr>
                                            <p:cTn id="88"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89"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childTnLst>
                              </p:cTn>
                            </p:par>
                            <p:par>
                              <p:cTn id="90" fill="hold">
                                <p:stCondLst>
                                  <p:cond delay="13840"/>
                                </p:stCondLst>
                                <p:childTnLst>
                                  <p:par>
                                    <p:cTn id="91" presetID="2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p:stCondLst>
                                  <p:cond delay="14340"/>
                                </p:stCondLst>
                                <p:childTnLst>
                                  <p:par>
                                    <p:cTn id="95" presetID="0" presetClass="entr" presetSubtype="0" fill="hold" grpId="0" nodeType="afterEffect">
                                      <p:stCondLst>
                                        <p:cond delay="0"/>
                                      </p:stCondLst>
                                      <p:iterate type="lt">
                                        <p:tmPct val="10000"/>
                                      </p:iterate>
                                      <p:childTnLst>
                                        <p:set>
                                          <p:cBhvr>
                                            <p:cTn id="96" dur="1" fill="hold">
                                              <p:stCondLst>
                                                <p:cond delay="0"/>
                                              </p:stCondLst>
                                            </p:cTn>
                                            <p:tgtEl>
                                              <p:spTgt spid="46"/>
                                            </p:tgtEl>
                                            <p:attrNameLst>
                                              <p:attrName>style.visibility</p:attrName>
                                            </p:attrNameLst>
                                          </p:cBhvr>
                                          <p:to>
                                            <p:strVal val="visible"/>
                                          </p:to>
                                        </p:set>
                                        <p:anim to="" calcmode="lin" valueType="num">
                                          <p:cBhvr>
                                            <p:cTn id="97" dur="700" fill="hold">
                                              <p:stCondLst>
                                                <p:cond delay="0"/>
                                              </p:stCondLst>
                                            </p:cTn>
                                            <p:tgtEl>
                                              <p:spTgt spid="46"/>
                                            </p:tgtEl>
                                            <p:attrNameLst>
                                              <p:attrName>ppt_y</p:attrName>
                                            </p:attrNameLst>
                                          </p:cBhvr>
                                          <p:tavLst>
                                            <p:tav tm="0" fmla="#ppt_y-#ppt_h/2*((1.5-1.5*$)^3-(1.5-1.5*$)^2)*8/9">
                                              <p:val>
                                                <p:strVal val="0"/>
                                              </p:val>
                                            </p:tav>
                                            <p:tav tm="100000">
                                              <p:val>
                                                <p:strVal val="1"/>
                                              </p:val>
                                            </p:tav>
                                          </p:tavLst>
                                        </p:anim>
                                        <p:anim to="" calcmode="lin" valueType="num">
                                          <p:cBhvr>
                                            <p:cTn id="98" dur="700" fill="hold">
                                              <p:stCondLst>
                                                <p:cond delay="0"/>
                                              </p:stCondLst>
                                            </p:cTn>
                                            <p:tgtEl>
                                              <p:spTgt spid="46"/>
                                            </p:tgtEl>
                                            <p:attrNameLst>
                                              <p:attrName>ppt_h</p:attrName>
                                            </p:attrNameLst>
                                          </p:cBhvr>
                                          <p:tavLst>
                                            <p:tav tm="0" fmla="#ppt_h-#ppt_h*((1.5-1.5*$)^3-(1.5-1.5*$)^2)">
                                              <p:val>
                                                <p:strVal val="0"/>
                                              </p:val>
                                            </p:tav>
                                            <p:tav tm="100000">
                                              <p:val>
                                                <p:strVal val="1"/>
                                              </p:val>
                                            </p:tav>
                                          </p:tavLst>
                                        </p:anim>
                                        <p:animEffect filter="fade">
                                          <p:cBhvr>
                                            <p:cTn id="99" dur="700">
                                              <p:stCondLst>
                                                <p:cond delay="0"/>
                                              </p:stCondLst>
                                            </p:cTn>
                                            <p:tgtEl>
                                              <p:spTgt spid="46"/>
                                            </p:tgtEl>
                                          </p:cBhvr>
                                        </p:animEffect>
                                      </p:childTnLst>
                                    </p:cTn>
                                  </p:par>
                                </p:childTnLst>
                              </p:cTn>
                            </p:par>
                            <p:par>
                              <p:cTn id="100" fill="hold">
                                <p:stCondLst>
                                  <p:cond delay="15810"/>
                                </p:stCondLst>
                                <p:childTnLst>
                                  <p:par>
                                    <p:cTn id="101" presetID="53" presetClass="entr" presetSubtype="16"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p:cTn id="103" dur="500" fill="hold"/>
                                            <p:tgtEl>
                                              <p:spTgt spid="50"/>
                                            </p:tgtEl>
                                            <p:attrNameLst>
                                              <p:attrName>ppt_w</p:attrName>
                                            </p:attrNameLst>
                                          </p:cBhvr>
                                          <p:tavLst>
                                            <p:tav tm="0">
                                              <p:val>
                                                <p:fltVal val="0"/>
                                              </p:val>
                                            </p:tav>
                                            <p:tav tm="100000">
                                              <p:val>
                                                <p:strVal val="#ppt_w"/>
                                              </p:val>
                                            </p:tav>
                                          </p:tavLst>
                                        </p:anim>
                                        <p:anim calcmode="lin" valueType="num">
                                          <p:cBhvr>
                                            <p:cTn id="104" dur="500" fill="hold"/>
                                            <p:tgtEl>
                                              <p:spTgt spid="50"/>
                                            </p:tgtEl>
                                            <p:attrNameLst>
                                              <p:attrName>ppt_h</p:attrName>
                                            </p:attrNameLst>
                                          </p:cBhvr>
                                          <p:tavLst>
                                            <p:tav tm="0">
                                              <p:val>
                                                <p:fltVal val="0"/>
                                              </p:val>
                                            </p:tav>
                                            <p:tav tm="100000">
                                              <p:val>
                                                <p:strVal val="#ppt_h"/>
                                              </p:val>
                                            </p:tav>
                                          </p:tavLst>
                                        </p:anim>
                                        <p:animEffect transition="in" filter="fade">
                                          <p:cBhvr>
                                            <p:cTn id="105" dur="500"/>
                                            <p:tgtEl>
                                              <p:spTgt spid="50"/>
                                            </p:tgtEl>
                                          </p:cBhvr>
                                        </p:animEffect>
                                      </p:childTnLst>
                                    </p:cTn>
                                  </p:par>
                                  <p:par>
                                    <p:cTn id="106" presetID="6" presetClass="emph" presetSubtype="0" autoRev="1" fill="hold" nodeType="withEffect">
                                      <p:stCondLst>
                                        <p:cond delay="200"/>
                                      </p:stCondLst>
                                      <p:childTnLst>
                                        <p:animScale>
                                          <p:cBhvr>
                                            <p:cTn id="107" dur="500" fill="hold"/>
                                            <p:tgtEl>
                                              <p:spTgt spid="50"/>
                                            </p:tgtEl>
                                          </p:cBhvr>
                                          <p:by x="120000" y="120000"/>
                                        </p:animScale>
                                      </p:childTnLst>
                                    </p:cTn>
                                  </p:par>
                                </p:childTnLst>
                              </p:cTn>
                            </p:par>
                            <p:par>
                              <p:cTn id="108" fill="hold">
                                <p:stCondLst>
                                  <p:cond delay="17010"/>
                                </p:stCondLst>
                                <p:childTnLst>
                                  <p:par>
                                    <p:cTn id="109" presetID="10"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7" grpId="0" bldLvl="0" animBg="1"/>
          <p:bldP spid="38" grpId="0"/>
          <p:bldP spid="41" grpId="0"/>
          <p:bldP spid="42" grpId="0"/>
          <p:bldP spid="45" grpId="0"/>
          <p:bldP spid="46" grpId="0"/>
          <p:bldP spid="4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就是要处理好“六个关系”</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就是要处理好“六个关系”</a:t>
              </a:r>
            </a:p>
          </p:txBody>
        </p:sp>
      </p:grpSp>
      <p:sp>
        <p:nvSpPr>
          <p:cNvPr id="53" name="矩形 52">
            <a:extLst>
              <a:ext uri="{FF2B5EF4-FFF2-40B4-BE49-F238E27FC236}">
                <a16:creationId xmlns:a16="http://schemas.microsoft.com/office/drawing/2014/main" id="{47CB929F-3AB5-47A6-B017-F8DC42DFAEC0}"/>
              </a:ext>
            </a:extLst>
          </p:cNvPr>
          <p:cNvSpPr/>
          <p:nvPr/>
        </p:nvSpPr>
        <p:spPr>
          <a:xfrm>
            <a:off x="1310082" y="4086744"/>
            <a:ext cx="9614379" cy="1202449"/>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a:extLst>
              <a:ext uri="{FF2B5EF4-FFF2-40B4-BE49-F238E27FC236}">
                <a16:creationId xmlns:a16="http://schemas.microsoft.com/office/drawing/2014/main" id="{206D4F2D-8197-413F-A0EA-36E14FB66C1C}"/>
              </a:ext>
            </a:extLst>
          </p:cNvPr>
          <p:cNvSpPr/>
          <p:nvPr/>
        </p:nvSpPr>
        <p:spPr>
          <a:xfrm>
            <a:off x="1383324" y="1980358"/>
            <a:ext cx="9614379" cy="15029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a:extLst>
              <a:ext uri="{FF2B5EF4-FFF2-40B4-BE49-F238E27FC236}">
                <a16:creationId xmlns:a16="http://schemas.microsoft.com/office/drawing/2014/main" id="{9F63DD78-510F-464B-B518-7ECFD398184C}"/>
              </a:ext>
            </a:extLst>
          </p:cNvPr>
          <p:cNvSpPr txBox="1"/>
          <p:nvPr/>
        </p:nvSpPr>
        <p:spPr>
          <a:xfrm>
            <a:off x="4999280" y="2008695"/>
            <a:ext cx="3724275" cy="400110"/>
          </a:xfrm>
          <a:prstGeom prst="rect">
            <a:avLst/>
          </a:prstGeom>
          <a:noFill/>
        </p:spPr>
        <p:txBody>
          <a:bodyPr wrap="square" rtlCol="0">
            <a:spAutoFit/>
          </a:bodyPr>
          <a:lstStyle/>
          <a:p>
            <a:r>
              <a:rPr lang="zh-CN" altLang="en-US" sz="2000" b="1" dirty="0">
                <a:solidFill>
                  <a:srgbClr val="FFFF00"/>
                </a:solidFill>
                <a:cs typeface="+mn-ea"/>
                <a:sym typeface="+mn-lt"/>
              </a:rPr>
              <a:t>处理好新与旧之间的关系。</a:t>
            </a:r>
            <a:endParaRPr lang="zh-CN" altLang="en-US" sz="2000" dirty="0">
              <a:solidFill>
                <a:srgbClr val="FFFF00"/>
              </a:solidFill>
              <a:cs typeface="+mn-ea"/>
              <a:sym typeface="+mn-lt"/>
            </a:endParaRPr>
          </a:p>
        </p:txBody>
      </p:sp>
      <p:grpSp>
        <p:nvGrpSpPr>
          <p:cNvPr id="6" name="组合 5"/>
          <p:cNvGrpSpPr/>
          <p:nvPr/>
        </p:nvGrpSpPr>
        <p:grpSpPr>
          <a:xfrm>
            <a:off x="3912602" y="1720497"/>
            <a:ext cx="903646" cy="762661"/>
            <a:chOff x="3912602" y="1720497"/>
            <a:chExt cx="903646" cy="762661"/>
          </a:xfrm>
        </p:grpSpPr>
        <p:sp>
          <p:nvSpPr>
            <p:cNvPr id="56" name="Oval 29">
              <a:extLst>
                <a:ext uri="{FF2B5EF4-FFF2-40B4-BE49-F238E27FC236}">
                  <a16:creationId xmlns:a16="http://schemas.microsoft.com/office/drawing/2014/main" id="{8A8828DA-81AD-4E66-878D-4DA9C757E90F}"/>
                </a:ext>
              </a:extLst>
            </p:cNvPr>
            <p:cNvSpPr>
              <a:spLocks noChangeArrowheads="1"/>
            </p:cNvSpPr>
            <p:nvPr/>
          </p:nvSpPr>
          <p:spPr bwMode="auto">
            <a:xfrm>
              <a:off x="4096531" y="1720497"/>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7" name="文本框 56">
              <a:extLst>
                <a:ext uri="{FF2B5EF4-FFF2-40B4-BE49-F238E27FC236}">
                  <a16:creationId xmlns:a16="http://schemas.microsoft.com/office/drawing/2014/main" id="{E8C0119E-EBF0-40BE-88DE-2C01FD89ADC4}"/>
                </a:ext>
              </a:extLst>
            </p:cNvPr>
            <p:cNvSpPr txBox="1"/>
            <p:nvPr/>
          </p:nvSpPr>
          <p:spPr>
            <a:xfrm>
              <a:off x="3912602" y="1775272"/>
              <a:ext cx="903646" cy="707886"/>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58" name="矩形 57">
            <a:extLst>
              <a:ext uri="{FF2B5EF4-FFF2-40B4-BE49-F238E27FC236}">
                <a16:creationId xmlns:a16="http://schemas.microsoft.com/office/drawing/2014/main" id="{21FBAAC3-66CA-4A84-987E-CF93D0A7122D}"/>
              </a:ext>
            </a:extLst>
          </p:cNvPr>
          <p:cNvSpPr/>
          <p:nvPr/>
        </p:nvSpPr>
        <p:spPr>
          <a:xfrm>
            <a:off x="1510019" y="2583774"/>
            <a:ext cx="7986320" cy="646331"/>
          </a:xfrm>
          <a:prstGeom prst="rect">
            <a:avLst/>
          </a:prstGeom>
        </p:spPr>
        <p:txBody>
          <a:bodyPr wrap="square">
            <a:spAutoFit/>
          </a:bodyPr>
          <a:lstStyle/>
          <a:p>
            <a:pPr indent="323850" algn="just">
              <a:spcAft>
                <a:spcPts val="0"/>
              </a:spcAft>
            </a:pPr>
            <a:r>
              <a:rPr lang="zh-CN" altLang="en-US" sz="1200" kern="100" spc="-50" smtClean="0">
                <a:solidFill>
                  <a:schemeClr val="bg1"/>
                </a:solidFill>
                <a:cs typeface="+mn-ea"/>
                <a:sym typeface="+mn-lt"/>
              </a:rPr>
              <a:t>第一，</a:t>
            </a:r>
            <a:r>
              <a:rPr lang="zh-CN" altLang="en-US" sz="1200" kern="100" spc="-50" dirty="0">
                <a:solidFill>
                  <a:schemeClr val="bg1"/>
                </a:solidFill>
                <a:cs typeface="+mn-ea"/>
                <a:sym typeface="+mn-lt"/>
              </a:rPr>
              <a:t>要喜新厌旧。喜新厌旧是信息的天然属性，这里的“新”主要是指观点要新、题材要新、形式要新，不能千篇一律，不能老穿旧衣服。第二，要喜新不厌旧。没被采用的稿子不要打入冷宫，之前没采用不代表之后不被采用，可能时机不好、角度不对、提炼不够。要学会冷饭热炒，炒出新味道。</a:t>
            </a:r>
            <a:endParaRPr lang="zh-CN" altLang="zh-CN" sz="1200" kern="100" dirty="0">
              <a:solidFill>
                <a:schemeClr val="bg1"/>
              </a:solidFill>
              <a:cs typeface="+mn-ea"/>
              <a:sym typeface="+mn-lt"/>
            </a:endParaRPr>
          </a:p>
        </p:txBody>
      </p:sp>
      <p:sp>
        <p:nvSpPr>
          <p:cNvPr id="59" name="文本框 58">
            <a:extLst>
              <a:ext uri="{FF2B5EF4-FFF2-40B4-BE49-F238E27FC236}">
                <a16:creationId xmlns:a16="http://schemas.microsoft.com/office/drawing/2014/main" id="{495EBA56-297E-4E5D-82EA-2A95F217C02A}"/>
              </a:ext>
            </a:extLst>
          </p:cNvPr>
          <p:cNvSpPr txBox="1"/>
          <p:nvPr/>
        </p:nvSpPr>
        <p:spPr>
          <a:xfrm>
            <a:off x="4992289" y="4191233"/>
            <a:ext cx="3724275" cy="400110"/>
          </a:xfrm>
          <a:prstGeom prst="rect">
            <a:avLst/>
          </a:prstGeom>
          <a:noFill/>
        </p:spPr>
        <p:txBody>
          <a:bodyPr wrap="square" rtlCol="0">
            <a:spAutoFit/>
          </a:bodyPr>
          <a:lstStyle/>
          <a:p>
            <a:r>
              <a:rPr lang="zh-CN" altLang="en-US" sz="2000" b="1" dirty="0">
                <a:solidFill>
                  <a:srgbClr val="FFFF00"/>
                </a:solidFill>
                <a:cs typeface="+mn-ea"/>
                <a:sym typeface="+mn-lt"/>
              </a:rPr>
              <a:t>处理好写与报之间的关系。</a:t>
            </a:r>
            <a:endParaRPr lang="zh-CN" altLang="en-US" sz="2000" dirty="0">
              <a:solidFill>
                <a:srgbClr val="FFFF00"/>
              </a:solidFill>
              <a:cs typeface="+mn-ea"/>
              <a:sym typeface="+mn-lt"/>
            </a:endParaRPr>
          </a:p>
        </p:txBody>
      </p:sp>
      <p:grpSp>
        <p:nvGrpSpPr>
          <p:cNvPr id="7" name="组合 6"/>
          <p:cNvGrpSpPr/>
          <p:nvPr/>
        </p:nvGrpSpPr>
        <p:grpSpPr>
          <a:xfrm>
            <a:off x="4036474" y="3772974"/>
            <a:ext cx="779774" cy="1323439"/>
            <a:chOff x="4036474" y="3772974"/>
            <a:chExt cx="779774" cy="1323439"/>
          </a:xfrm>
        </p:grpSpPr>
        <p:sp>
          <p:nvSpPr>
            <p:cNvPr id="60" name="Oval 29">
              <a:extLst>
                <a:ext uri="{FF2B5EF4-FFF2-40B4-BE49-F238E27FC236}">
                  <a16:creationId xmlns:a16="http://schemas.microsoft.com/office/drawing/2014/main" id="{F0AFB0AD-05E5-43FD-9BA6-A4ECDB5F0DF5}"/>
                </a:ext>
              </a:extLst>
            </p:cNvPr>
            <p:cNvSpPr>
              <a:spLocks noChangeArrowheads="1"/>
            </p:cNvSpPr>
            <p:nvPr/>
          </p:nvSpPr>
          <p:spPr bwMode="auto">
            <a:xfrm>
              <a:off x="4096531" y="3797098"/>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1" name="文本框 60">
              <a:extLst>
                <a:ext uri="{FF2B5EF4-FFF2-40B4-BE49-F238E27FC236}">
                  <a16:creationId xmlns:a16="http://schemas.microsoft.com/office/drawing/2014/main" id="{25B5299D-02AC-4C01-8FD0-0885DA99E35D}"/>
                </a:ext>
              </a:extLst>
            </p:cNvPr>
            <p:cNvSpPr txBox="1"/>
            <p:nvPr/>
          </p:nvSpPr>
          <p:spPr>
            <a:xfrm>
              <a:off x="4036474" y="3772974"/>
              <a:ext cx="779774" cy="1323439"/>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62" name="矩形 61">
            <a:extLst>
              <a:ext uri="{FF2B5EF4-FFF2-40B4-BE49-F238E27FC236}">
                <a16:creationId xmlns:a16="http://schemas.microsoft.com/office/drawing/2014/main" id="{BBC206D6-1645-480E-BB5A-C33EEA91E576}"/>
              </a:ext>
            </a:extLst>
          </p:cNvPr>
          <p:cNvSpPr/>
          <p:nvPr/>
        </p:nvSpPr>
        <p:spPr>
          <a:xfrm>
            <a:off x="1503027" y="4623699"/>
            <a:ext cx="7993311" cy="461665"/>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感情靠沟通，亲戚靠走动。必要的沟通是必须的，不能一点不沟通，也不能沟通过火了，成了跑信息、要信息甚至买信息。如何沟通？一是要细水长流，多请示、勤汇报。二是要一锤定音，关键时刻登门做工作。工作是基础，是立身之本。</a:t>
            </a:r>
            <a:endParaRPr lang="zh-CN" altLang="zh-CN" sz="1200" kern="100" dirty="0">
              <a:solidFill>
                <a:schemeClr val="bg1"/>
              </a:solidFill>
              <a:cs typeface="+mn-ea"/>
              <a:sym typeface="+mn-lt"/>
            </a:endParaRPr>
          </a:p>
        </p:txBody>
      </p:sp>
      <p:pic>
        <p:nvPicPr>
          <p:cNvPr id="63" name="图片 62">
            <a:extLst>
              <a:ext uri="{FF2B5EF4-FFF2-40B4-BE49-F238E27FC236}">
                <a16:creationId xmlns:a16="http://schemas.microsoft.com/office/drawing/2014/main" id="{BE3AAE08-160A-4DF4-A582-9DB701F82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6338" y="2143086"/>
            <a:ext cx="1228712" cy="1248187"/>
          </a:xfrm>
          <a:prstGeom prst="rect">
            <a:avLst/>
          </a:prstGeom>
        </p:spPr>
      </p:pic>
      <p:pic>
        <p:nvPicPr>
          <p:cNvPr id="64" name="图片 63">
            <a:extLst>
              <a:ext uri="{FF2B5EF4-FFF2-40B4-BE49-F238E27FC236}">
                <a16:creationId xmlns:a16="http://schemas.microsoft.com/office/drawing/2014/main" id="{701B37BF-9142-46FE-8773-8416F5305C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72379" y="4126917"/>
            <a:ext cx="1117468" cy="1117468"/>
          </a:xfrm>
          <a:prstGeom prst="rect">
            <a:avLst/>
          </a:prstGeom>
        </p:spPr>
      </p:pic>
    </p:spTree>
    <p:extLst>
      <p:ext uri="{BB962C8B-B14F-4D97-AF65-F5344CB8AC3E}">
        <p14:creationId xmlns:p14="http://schemas.microsoft.com/office/powerpoint/2010/main" val="219174240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to="" calcmode="lin" valueType="num">
                                          <p:cBhvr>
                                            <p:cTn id="34" dur="1000" decel="50000" fill="hold">
                                              <p:stCondLst>
                                                <p:cond delay="0"/>
                                              </p:stCondLst>
                                            </p:cTn>
                                            <p:tgtEl>
                                              <p:spTgt spid="6"/>
                                            </p:tgtEl>
                                            <p:attrNameLst>
                                              <p:attrName>ppt_h</p:attrName>
                                            </p:attrNameLst>
                                          </p:cBhvr>
                                          <p:tavLst>
                                            <p:tav tm="0" fmla="#ppt_h*(1+0.4*(1/8)^$*sin(4*pi*$))">
                                              <p:val>
                                                <p:strVal val="0"/>
                                              </p:val>
                                            </p:tav>
                                            <p:tav tm="100000">
                                              <p:val>
                                                <p:strVal val="1"/>
                                              </p:val>
                                            </p:tav>
                                          </p:tavLst>
                                        </p:anim>
                                        <p:anim to="" calcmode="lin" valueType="num">
                                          <p:cBhvr>
                                            <p:cTn id="35" dur="1000" decel="50000" fill="hold">
                                              <p:stCondLst>
                                                <p:cond delay="0"/>
                                              </p:stCondLst>
                                            </p:cTn>
                                            <p:tgtEl>
                                              <p:spTgt spid="6"/>
                                            </p:tgtEl>
                                            <p:attrNameLst>
                                              <p:attrName>ppt_w</p:attrName>
                                            </p:attrNameLst>
                                          </p:cBhvr>
                                          <p:tavLst>
                                            <p:tav tm="0" fmla="#ppt_w*(1+(-0.4)*(1/8)^$*sin(4*pi*$))">
                                              <p:val>
                                                <p:strVal val="0"/>
                                              </p:val>
                                            </p:tav>
                                            <p:tav tm="100000">
                                              <p:val>
                                                <p:strVal val="1"/>
                                              </p:val>
                                            </p:tav>
                                          </p:tavLst>
                                        </p:anim>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5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55"/>
                                            </p:tgtEl>
                                            <p:attrNameLst>
                                              <p:attrName>style.visibility</p:attrName>
                                            </p:attrNameLst>
                                          </p:cBhvr>
                                          <p:to>
                                            <p:strVal val="visible"/>
                                          </p:to>
                                        </p:set>
                                        <p:anim to="" calcmode="lin" valueType="num">
                                          <p:cBhvr>
                                            <p:cTn id="43" dur="700" fill="hold">
                                              <p:stCondLst>
                                                <p:cond delay="0"/>
                                              </p:stCondLst>
                                            </p:cTn>
                                            <p:tgtEl>
                                              <p:spTgt spid="55"/>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55"/>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55"/>
                                            </p:tgtEl>
                                          </p:cBhvr>
                                        </p:animEffect>
                                      </p:childTnLst>
                                    </p:cTn>
                                  </p:par>
                                </p:childTnLst>
                              </p:cTn>
                            </p:par>
                            <p:par>
                              <p:cTn id="46" fill="hold">
                                <p:stCondLst>
                                  <p:cond delay="647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par>
                                    <p:cTn id="52" presetID="6" presetClass="emph" presetSubtype="0" autoRev="1" fill="hold" nodeType="withEffect">
                                      <p:stCondLst>
                                        <p:cond delay="200"/>
                                      </p:stCondLst>
                                      <p:childTnLst>
                                        <p:animScale>
                                          <p:cBhvr>
                                            <p:cTn id="53" dur="500" fill="hold"/>
                                            <p:tgtEl>
                                              <p:spTgt spid="63"/>
                                            </p:tgtEl>
                                          </p:cBhvr>
                                          <p:by x="120000" y="120000"/>
                                        </p:animScale>
                                      </p:childTnLst>
                                    </p:cTn>
                                  </p:par>
                                </p:childTnLst>
                              </p:cTn>
                            </p:par>
                            <p:par>
                              <p:cTn id="54" fill="hold">
                                <p:stCondLst>
                                  <p:cond delay="7670"/>
                                </p:stCondLst>
                                <p:childTnLst>
                                  <p:par>
                                    <p:cTn id="55" presetID="10" presetClass="entr" presetSubtype="0"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par>
                              <p:cTn id="58" fill="hold">
                                <p:stCondLst>
                                  <p:cond delay="8170"/>
                                </p:stCondLst>
                                <p:childTnLst>
                                  <p:par>
                                    <p:cTn id="59" presetID="0" presetClass="entr" presetSubtype="0" decel="5000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 to="" calcmode="lin" valueType="num">
                                          <p:cBhvr>
                                            <p:cTn id="61" dur="1000" decel="50000" fill="hold">
                                              <p:stCondLst>
                                                <p:cond delay="0"/>
                                              </p:stCondLst>
                                            </p:cTn>
                                            <p:tgtEl>
                                              <p:spTgt spid="7"/>
                                            </p:tgtEl>
                                            <p:attrNameLst>
                                              <p:attrName>ppt_h</p:attrName>
                                            </p:attrNameLst>
                                          </p:cBhvr>
                                          <p:tavLst>
                                            <p:tav tm="0" fmla="#ppt_h*(1+0.4*(1/8)^$*sin(4*pi*$))">
                                              <p:val>
                                                <p:strVal val="0"/>
                                              </p:val>
                                            </p:tav>
                                            <p:tav tm="100000">
                                              <p:val>
                                                <p:strVal val="1"/>
                                              </p:val>
                                            </p:tav>
                                          </p:tavLst>
                                        </p:anim>
                                        <p:anim to="" calcmode="lin" valueType="num">
                                          <p:cBhvr>
                                            <p:cTn id="62" dur="1000" decel="50000" fill="hold">
                                              <p:stCondLst>
                                                <p:cond delay="0"/>
                                              </p:stCondLst>
                                            </p:cTn>
                                            <p:tgtEl>
                                              <p:spTgt spid="7"/>
                                            </p:tgtEl>
                                            <p:attrNameLst>
                                              <p:attrName>ppt_w</p:attrName>
                                            </p:attrNameLst>
                                          </p:cBhvr>
                                          <p:tavLst>
                                            <p:tav tm="0" fmla="#ppt_w*(1+(-0.4)*(1/8)^$*sin(4*pi*$))">
                                              <p:val>
                                                <p:strVal val="0"/>
                                              </p:val>
                                            </p:tav>
                                            <p:tav tm="100000">
                                              <p:val>
                                                <p:strVal val="1"/>
                                              </p:val>
                                            </p:tav>
                                          </p:tavLst>
                                        </p:anim>
                                      </p:childTnLst>
                                    </p:cTn>
                                  </p:par>
                                </p:childTnLst>
                              </p:cTn>
                            </p:par>
                            <p:par>
                              <p:cTn id="63" fill="hold">
                                <p:stCondLst>
                                  <p:cond delay="9170"/>
                                </p:stCondLst>
                                <p:childTnLst>
                                  <p:par>
                                    <p:cTn id="64" presetID="22" presetClass="entr" presetSubtype="8"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childTnLst>
                              </p:cTn>
                            </p:par>
                            <p:par>
                              <p:cTn id="67" fill="hold">
                                <p:stCondLst>
                                  <p:cond delay="9670"/>
                                </p:stCondLst>
                                <p:childTnLst>
                                  <p:par>
                                    <p:cTn id="68" presetID="0" presetClass="entr" presetSubtype="0" fill="hold" grpId="0" nodeType="afterEffect">
                                      <p:stCondLst>
                                        <p:cond delay="0"/>
                                      </p:stCondLst>
                                      <p:iterate type="lt">
                                        <p:tmPct val="10000"/>
                                      </p:iterate>
                                      <p:childTnLst>
                                        <p:set>
                                          <p:cBhvr>
                                            <p:cTn id="69" dur="1" fill="hold">
                                              <p:stCondLst>
                                                <p:cond delay="0"/>
                                              </p:stCondLst>
                                            </p:cTn>
                                            <p:tgtEl>
                                              <p:spTgt spid="59"/>
                                            </p:tgtEl>
                                            <p:attrNameLst>
                                              <p:attrName>style.visibility</p:attrName>
                                            </p:attrNameLst>
                                          </p:cBhvr>
                                          <p:to>
                                            <p:strVal val="visible"/>
                                          </p:to>
                                        </p:set>
                                        <p:anim to="" calcmode="lin" valueType="num">
                                          <p:cBhvr>
                                            <p:cTn id="70" dur="700" fill="hold">
                                              <p:stCondLst>
                                                <p:cond delay="0"/>
                                              </p:stCondLst>
                                            </p:cTn>
                                            <p:tgtEl>
                                              <p:spTgt spid="59"/>
                                            </p:tgtEl>
                                            <p:attrNameLst>
                                              <p:attrName>ppt_y</p:attrName>
                                            </p:attrNameLst>
                                          </p:cBhvr>
                                          <p:tavLst>
                                            <p:tav tm="0" fmla="#ppt_y-#ppt_h/2*((1.5-1.5*$)^3-(1.5-1.5*$)^2)*8/9">
                                              <p:val>
                                                <p:strVal val="0"/>
                                              </p:val>
                                            </p:tav>
                                            <p:tav tm="100000">
                                              <p:val>
                                                <p:strVal val="1"/>
                                              </p:val>
                                            </p:tav>
                                          </p:tavLst>
                                        </p:anim>
                                        <p:anim to="" calcmode="lin" valueType="num">
                                          <p:cBhvr>
                                            <p:cTn id="71" dur="700" fill="hold">
                                              <p:stCondLst>
                                                <p:cond delay="0"/>
                                              </p:stCondLst>
                                            </p:cTn>
                                            <p:tgtEl>
                                              <p:spTgt spid="59"/>
                                            </p:tgtEl>
                                            <p:attrNameLst>
                                              <p:attrName>ppt_h</p:attrName>
                                            </p:attrNameLst>
                                          </p:cBhvr>
                                          <p:tavLst>
                                            <p:tav tm="0" fmla="#ppt_h-#ppt_h*((1.5-1.5*$)^3-(1.5-1.5*$)^2)">
                                              <p:val>
                                                <p:strVal val="0"/>
                                              </p:val>
                                            </p:tav>
                                            <p:tav tm="100000">
                                              <p:val>
                                                <p:strVal val="1"/>
                                              </p:val>
                                            </p:tav>
                                          </p:tavLst>
                                        </p:anim>
                                        <p:animEffect filter="fade">
                                          <p:cBhvr>
                                            <p:cTn id="72" dur="700">
                                              <p:stCondLst>
                                                <p:cond delay="0"/>
                                              </p:stCondLst>
                                            </p:cTn>
                                            <p:tgtEl>
                                              <p:spTgt spid="59"/>
                                            </p:tgtEl>
                                          </p:cBhvr>
                                        </p:animEffect>
                                      </p:childTnLst>
                                    </p:cTn>
                                  </p:par>
                                </p:childTnLst>
                              </p:cTn>
                            </p:par>
                            <p:par>
                              <p:cTn id="73" fill="hold">
                                <p:stCondLst>
                                  <p:cond delay="11140"/>
                                </p:stCondLst>
                                <p:childTnLst>
                                  <p:par>
                                    <p:cTn id="74" presetID="53" presetClass="entr" presetSubtype="16"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500" fill="hold"/>
                                            <p:tgtEl>
                                              <p:spTgt spid="64"/>
                                            </p:tgtEl>
                                            <p:attrNameLst>
                                              <p:attrName>ppt_w</p:attrName>
                                            </p:attrNameLst>
                                          </p:cBhvr>
                                          <p:tavLst>
                                            <p:tav tm="0">
                                              <p:val>
                                                <p:fltVal val="0"/>
                                              </p:val>
                                            </p:tav>
                                            <p:tav tm="100000">
                                              <p:val>
                                                <p:strVal val="#ppt_w"/>
                                              </p:val>
                                            </p:tav>
                                          </p:tavLst>
                                        </p:anim>
                                        <p:anim calcmode="lin" valueType="num">
                                          <p:cBhvr>
                                            <p:cTn id="77" dur="500" fill="hold"/>
                                            <p:tgtEl>
                                              <p:spTgt spid="64"/>
                                            </p:tgtEl>
                                            <p:attrNameLst>
                                              <p:attrName>ppt_h</p:attrName>
                                            </p:attrNameLst>
                                          </p:cBhvr>
                                          <p:tavLst>
                                            <p:tav tm="0">
                                              <p:val>
                                                <p:fltVal val="0"/>
                                              </p:val>
                                            </p:tav>
                                            <p:tav tm="100000">
                                              <p:val>
                                                <p:strVal val="#ppt_h"/>
                                              </p:val>
                                            </p:tav>
                                          </p:tavLst>
                                        </p:anim>
                                        <p:animEffect transition="in" filter="fade">
                                          <p:cBhvr>
                                            <p:cTn id="78" dur="500"/>
                                            <p:tgtEl>
                                              <p:spTgt spid="64"/>
                                            </p:tgtEl>
                                          </p:cBhvr>
                                        </p:animEffect>
                                      </p:childTnLst>
                                    </p:cTn>
                                  </p:par>
                                  <p:par>
                                    <p:cTn id="79" presetID="6" presetClass="emph" presetSubtype="0" autoRev="1" fill="hold" nodeType="withEffect">
                                      <p:stCondLst>
                                        <p:cond delay="200"/>
                                      </p:stCondLst>
                                      <p:childTnLst>
                                        <p:animScale>
                                          <p:cBhvr>
                                            <p:cTn id="80" dur="500" fill="hold"/>
                                            <p:tgtEl>
                                              <p:spTgt spid="64"/>
                                            </p:tgtEl>
                                          </p:cBhvr>
                                          <p:by x="120000" y="120000"/>
                                        </p:animScale>
                                      </p:childTnLst>
                                    </p:cTn>
                                  </p:par>
                                </p:childTnLst>
                              </p:cTn>
                            </p:par>
                            <p:par>
                              <p:cTn id="81" fill="hold">
                                <p:stCondLst>
                                  <p:cond delay="12340"/>
                                </p:stCondLst>
                                <p:childTnLst>
                                  <p:par>
                                    <p:cTn id="82" presetID="10" presetClass="entr" presetSubtype="0"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5" grpId="0"/>
          <p:bldP spid="58" grpId="0"/>
          <p:bldP spid="59"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to="" calcmode="lin" valueType="num">
                                          <p:cBhvr>
                                            <p:cTn id="34" dur="1000" decel="50000" fill="hold">
                                              <p:stCondLst>
                                                <p:cond delay="0"/>
                                              </p:stCondLst>
                                            </p:cTn>
                                            <p:tgtEl>
                                              <p:spTgt spid="6"/>
                                            </p:tgtEl>
                                            <p:attrNameLst>
                                              <p:attrName>ppt_h</p:attrName>
                                            </p:attrNameLst>
                                          </p:cBhvr>
                                          <p:tavLst>
                                            <p:tav tm="0" fmla="#ppt_h*(1+0.4*(1/8)^$*sin(4*pi*$))">
                                              <p:val>
                                                <p:strVal val="0"/>
                                              </p:val>
                                            </p:tav>
                                            <p:tav tm="100000">
                                              <p:val>
                                                <p:strVal val="1"/>
                                              </p:val>
                                            </p:tav>
                                          </p:tavLst>
                                        </p:anim>
                                        <p:anim to="" calcmode="lin" valueType="num">
                                          <p:cBhvr>
                                            <p:cTn id="35" dur="1000" decel="50000" fill="hold">
                                              <p:stCondLst>
                                                <p:cond delay="0"/>
                                              </p:stCondLst>
                                            </p:cTn>
                                            <p:tgtEl>
                                              <p:spTgt spid="6"/>
                                            </p:tgtEl>
                                            <p:attrNameLst>
                                              <p:attrName>ppt_w</p:attrName>
                                            </p:attrNameLst>
                                          </p:cBhvr>
                                          <p:tavLst>
                                            <p:tav tm="0" fmla="#ppt_w*(1+(-0.4)*(1/8)^$*sin(4*pi*$))">
                                              <p:val>
                                                <p:strVal val="0"/>
                                              </p:val>
                                            </p:tav>
                                            <p:tav tm="100000">
                                              <p:val>
                                                <p:strVal val="1"/>
                                              </p:val>
                                            </p:tav>
                                          </p:tavLst>
                                        </p:anim>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5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55"/>
                                            </p:tgtEl>
                                            <p:attrNameLst>
                                              <p:attrName>style.visibility</p:attrName>
                                            </p:attrNameLst>
                                          </p:cBhvr>
                                          <p:to>
                                            <p:strVal val="visible"/>
                                          </p:to>
                                        </p:set>
                                        <p:anim to="" calcmode="lin" valueType="num">
                                          <p:cBhvr>
                                            <p:cTn id="43" dur="700" fill="hold">
                                              <p:stCondLst>
                                                <p:cond delay="0"/>
                                              </p:stCondLst>
                                            </p:cTn>
                                            <p:tgtEl>
                                              <p:spTgt spid="55"/>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55"/>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55"/>
                                            </p:tgtEl>
                                          </p:cBhvr>
                                        </p:animEffect>
                                      </p:childTnLst>
                                    </p:cTn>
                                  </p:par>
                                </p:childTnLst>
                              </p:cTn>
                            </p:par>
                            <p:par>
                              <p:cTn id="46" fill="hold">
                                <p:stCondLst>
                                  <p:cond delay="647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par>
                                    <p:cTn id="52" presetID="6" presetClass="emph" presetSubtype="0" autoRev="1" fill="hold" nodeType="withEffect">
                                      <p:stCondLst>
                                        <p:cond delay="200"/>
                                      </p:stCondLst>
                                      <p:childTnLst>
                                        <p:animScale>
                                          <p:cBhvr>
                                            <p:cTn id="53" dur="500" fill="hold"/>
                                            <p:tgtEl>
                                              <p:spTgt spid="63"/>
                                            </p:tgtEl>
                                          </p:cBhvr>
                                          <p:by x="120000" y="120000"/>
                                        </p:animScale>
                                      </p:childTnLst>
                                    </p:cTn>
                                  </p:par>
                                </p:childTnLst>
                              </p:cTn>
                            </p:par>
                            <p:par>
                              <p:cTn id="54" fill="hold">
                                <p:stCondLst>
                                  <p:cond delay="7670"/>
                                </p:stCondLst>
                                <p:childTnLst>
                                  <p:par>
                                    <p:cTn id="55" presetID="10" presetClass="entr" presetSubtype="0"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par>
                              <p:cTn id="58" fill="hold">
                                <p:stCondLst>
                                  <p:cond delay="8170"/>
                                </p:stCondLst>
                                <p:childTnLst>
                                  <p:par>
                                    <p:cTn id="59" presetID="0" presetClass="entr" presetSubtype="0" decel="5000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 to="" calcmode="lin" valueType="num">
                                          <p:cBhvr>
                                            <p:cTn id="61" dur="1000" decel="50000" fill="hold">
                                              <p:stCondLst>
                                                <p:cond delay="0"/>
                                              </p:stCondLst>
                                            </p:cTn>
                                            <p:tgtEl>
                                              <p:spTgt spid="7"/>
                                            </p:tgtEl>
                                            <p:attrNameLst>
                                              <p:attrName>ppt_h</p:attrName>
                                            </p:attrNameLst>
                                          </p:cBhvr>
                                          <p:tavLst>
                                            <p:tav tm="0" fmla="#ppt_h*(1+0.4*(1/8)^$*sin(4*pi*$))">
                                              <p:val>
                                                <p:strVal val="0"/>
                                              </p:val>
                                            </p:tav>
                                            <p:tav tm="100000">
                                              <p:val>
                                                <p:strVal val="1"/>
                                              </p:val>
                                            </p:tav>
                                          </p:tavLst>
                                        </p:anim>
                                        <p:anim to="" calcmode="lin" valueType="num">
                                          <p:cBhvr>
                                            <p:cTn id="62" dur="1000" decel="50000" fill="hold">
                                              <p:stCondLst>
                                                <p:cond delay="0"/>
                                              </p:stCondLst>
                                            </p:cTn>
                                            <p:tgtEl>
                                              <p:spTgt spid="7"/>
                                            </p:tgtEl>
                                            <p:attrNameLst>
                                              <p:attrName>ppt_w</p:attrName>
                                            </p:attrNameLst>
                                          </p:cBhvr>
                                          <p:tavLst>
                                            <p:tav tm="0" fmla="#ppt_w*(1+(-0.4)*(1/8)^$*sin(4*pi*$))">
                                              <p:val>
                                                <p:strVal val="0"/>
                                              </p:val>
                                            </p:tav>
                                            <p:tav tm="100000">
                                              <p:val>
                                                <p:strVal val="1"/>
                                              </p:val>
                                            </p:tav>
                                          </p:tavLst>
                                        </p:anim>
                                      </p:childTnLst>
                                    </p:cTn>
                                  </p:par>
                                </p:childTnLst>
                              </p:cTn>
                            </p:par>
                            <p:par>
                              <p:cTn id="63" fill="hold">
                                <p:stCondLst>
                                  <p:cond delay="9170"/>
                                </p:stCondLst>
                                <p:childTnLst>
                                  <p:par>
                                    <p:cTn id="64" presetID="22" presetClass="entr" presetSubtype="8"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childTnLst>
                              </p:cTn>
                            </p:par>
                            <p:par>
                              <p:cTn id="67" fill="hold">
                                <p:stCondLst>
                                  <p:cond delay="9670"/>
                                </p:stCondLst>
                                <p:childTnLst>
                                  <p:par>
                                    <p:cTn id="68" presetID="0" presetClass="entr" presetSubtype="0" fill="hold" grpId="0" nodeType="afterEffect">
                                      <p:stCondLst>
                                        <p:cond delay="0"/>
                                      </p:stCondLst>
                                      <p:iterate type="lt">
                                        <p:tmPct val="10000"/>
                                      </p:iterate>
                                      <p:childTnLst>
                                        <p:set>
                                          <p:cBhvr>
                                            <p:cTn id="69" dur="1" fill="hold">
                                              <p:stCondLst>
                                                <p:cond delay="0"/>
                                              </p:stCondLst>
                                            </p:cTn>
                                            <p:tgtEl>
                                              <p:spTgt spid="59"/>
                                            </p:tgtEl>
                                            <p:attrNameLst>
                                              <p:attrName>style.visibility</p:attrName>
                                            </p:attrNameLst>
                                          </p:cBhvr>
                                          <p:to>
                                            <p:strVal val="visible"/>
                                          </p:to>
                                        </p:set>
                                        <p:anim to="" calcmode="lin" valueType="num">
                                          <p:cBhvr>
                                            <p:cTn id="70" dur="700" fill="hold">
                                              <p:stCondLst>
                                                <p:cond delay="0"/>
                                              </p:stCondLst>
                                            </p:cTn>
                                            <p:tgtEl>
                                              <p:spTgt spid="59"/>
                                            </p:tgtEl>
                                            <p:attrNameLst>
                                              <p:attrName>ppt_y</p:attrName>
                                            </p:attrNameLst>
                                          </p:cBhvr>
                                          <p:tavLst>
                                            <p:tav tm="0" fmla="#ppt_y-#ppt_h/2*((1.5-1.5*$)^3-(1.5-1.5*$)^2)*8/9">
                                              <p:val>
                                                <p:strVal val="0"/>
                                              </p:val>
                                            </p:tav>
                                            <p:tav tm="100000">
                                              <p:val>
                                                <p:strVal val="1"/>
                                              </p:val>
                                            </p:tav>
                                          </p:tavLst>
                                        </p:anim>
                                        <p:anim to="" calcmode="lin" valueType="num">
                                          <p:cBhvr>
                                            <p:cTn id="71" dur="700" fill="hold">
                                              <p:stCondLst>
                                                <p:cond delay="0"/>
                                              </p:stCondLst>
                                            </p:cTn>
                                            <p:tgtEl>
                                              <p:spTgt spid="59"/>
                                            </p:tgtEl>
                                            <p:attrNameLst>
                                              <p:attrName>ppt_h</p:attrName>
                                            </p:attrNameLst>
                                          </p:cBhvr>
                                          <p:tavLst>
                                            <p:tav tm="0" fmla="#ppt_h-#ppt_h*((1.5-1.5*$)^3-(1.5-1.5*$)^2)">
                                              <p:val>
                                                <p:strVal val="0"/>
                                              </p:val>
                                            </p:tav>
                                            <p:tav tm="100000">
                                              <p:val>
                                                <p:strVal val="1"/>
                                              </p:val>
                                            </p:tav>
                                          </p:tavLst>
                                        </p:anim>
                                        <p:animEffect filter="fade">
                                          <p:cBhvr>
                                            <p:cTn id="72" dur="700">
                                              <p:stCondLst>
                                                <p:cond delay="0"/>
                                              </p:stCondLst>
                                            </p:cTn>
                                            <p:tgtEl>
                                              <p:spTgt spid="59"/>
                                            </p:tgtEl>
                                          </p:cBhvr>
                                        </p:animEffect>
                                      </p:childTnLst>
                                    </p:cTn>
                                  </p:par>
                                </p:childTnLst>
                              </p:cTn>
                            </p:par>
                            <p:par>
                              <p:cTn id="73" fill="hold">
                                <p:stCondLst>
                                  <p:cond delay="11140"/>
                                </p:stCondLst>
                                <p:childTnLst>
                                  <p:par>
                                    <p:cTn id="74" presetID="53" presetClass="entr" presetSubtype="16"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500" fill="hold"/>
                                            <p:tgtEl>
                                              <p:spTgt spid="64"/>
                                            </p:tgtEl>
                                            <p:attrNameLst>
                                              <p:attrName>ppt_w</p:attrName>
                                            </p:attrNameLst>
                                          </p:cBhvr>
                                          <p:tavLst>
                                            <p:tav tm="0">
                                              <p:val>
                                                <p:fltVal val="0"/>
                                              </p:val>
                                            </p:tav>
                                            <p:tav tm="100000">
                                              <p:val>
                                                <p:strVal val="#ppt_w"/>
                                              </p:val>
                                            </p:tav>
                                          </p:tavLst>
                                        </p:anim>
                                        <p:anim calcmode="lin" valueType="num">
                                          <p:cBhvr>
                                            <p:cTn id="77" dur="500" fill="hold"/>
                                            <p:tgtEl>
                                              <p:spTgt spid="64"/>
                                            </p:tgtEl>
                                            <p:attrNameLst>
                                              <p:attrName>ppt_h</p:attrName>
                                            </p:attrNameLst>
                                          </p:cBhvr>
                                          <p:tavLst>
                                            <p:tav tm="0">
                                              <p:val>
                                                <p:fltVal val="0"/>
                                              </p:val>
                                            </p:tav>
                                            <p:tav tm="100000">
                                              <p:val>
                                                <p:strVal val="#ppt_h"/>
                                              </p:val>
                                            </p:tav>
                                          </p:tavLst>
                                        </p:anim>
                                        <p:animEffect transition="in" filter="fade">
                                          <p:cBhvr>
                                            <p:cTn id="78" dur="500"/>
                                            <p:tgtEl>
                                              <p:spTgt spid="64"/>
                                            </p:tgtEl>
                                          </p:cBhvr>
                                        </p:animEffect>
                                      </p:childTnLst>
                                    </p:cTn>
                                  </p:par>
                                  <p:par>
                                    <p:cTn id="79" presetID="6" presetClass="emph" presetSubtype="0" autoRev="1" fill="hold" nodeType="withEffect">
                                      <p:stCondLst>
                                        <p:cond delay="200"/>
                                      </p:stCondLst>
                                      <p:childTnLst>
                                        <p:animScale>
                                          <p:cBhvr>
                                            <p:cTn id="80" dur="500" fill="hold"/>
                                            <p:tgtEl>
                                              <p:spTgt spid="64"/>
                                            </p:tgtEl>
                                          </p:cBhvr>
                                          <p:by x="120000" y="120000"/>
                                        </p:animScale>
                                      </p:childTnLst>
                                    </p:cTn>
                                  </p:par>
                                </p:childTnLst>
                              </p:cTn>
                            </p:par>
                            <p:par>
                              <p:cTn id="81" fill="hold">
                                <p:stCondLst>
                                  <p:cond delay="12340"/>
                                </p:stCondLst>
                                <p:childTnLst>
                                  <p:par>
                                    <p:cTn id="82" presetID="10" presetClass="entr" presetSubtype="0"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5" grpId="0"/>
          <p:bldP spid="58" grpId="0"/>
          <p:bldP spid="59" grpId="0"/>
          <p:bldP spid="6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就是要用好“七个土方”</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就是要用好“七个土方”</a:t>
              </a:r>
            </a:p>
          </p:txBody>
        </p:sp>
      </p:grpSp>
      <p:sp>
        <p:nvSpPr>
          <p:cNvPr id="37" name="Content Placeholder 2">
            <a:extLst>
              <a:ext uri="{FF2B5EF4-FFF2-40B4-BE49-F238E27FC236}">
                <a16:creationId xmlns:a16="http://schemas.microsoft.com/office/drawing/2014/main" id="{58A1BEE4-C8D9-48FB-9D55-A0833C8A730D}"/>
              </a:ext>
            </a:extLst>
          </p:cNvPr>
          <p:cNvSpPr txBox="1"/>
          <p:nvPr/>
        </p:nvSpPr>
        <p:spPr>
          <a:xfrm>
            <a:off x="1006679" y="1255344"/>
            <a:ext cx="10166704" cy="2154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r>
              <a:rPr lang="zh-CN" altLang="en-US" sz="1400" dirty="0">
                <a:cs typeface="+mn-ea"/>
                <a:sym typeface="+mn-lt"/>
              </a:rPr>
              <a:t>土方，顾名思义就是我自己琢磨的法儿，是我个人的心得体会，仅供参考。</a:t>
            </a:r>
            <a:endParaRPr lang="en-US" altLang="zh-CN" sz="1400" b="1" dirty="0">
              <a:solidFill>
                <a:srgbClr val="C00000"/>
              </a:solidFill>
              <a:cs typeface="+mn-ea"/>
              <a:sym typeface="+mn-lt"/>
            </a:endParaRPr>
          </a:p>
        </p:txBody>
      </p:sp>
      <p:sp>
        <p:nvSpPr>
          <p:cNvPr id="38" name="文本框 37">
            <a:extLst>
              <a:ext uri="{FF2B5EF4-FFF2-40B4-BE49-F238E27FC236}">
                <a16:creationId xmlns:a16="http://schemas.microsoft.com/office/drawing/2014/main" id="{DC4F04DC-711F-4307-8AD9-ABEB25161C34}"/>
              </a:ext>
            </a:extLst>
          </p:cNvPr>
          <p:cNvSpPr txBox="1"/>
          <p:nvPr/>
        </p:nvSpPr>
        <p:spPr>
          <a:xfrm>
            <a:off x="5257837" y="1991917"/>
            <a:ext cx="3724275" cy="400110"/>
          </a:xfrm>
          <a:prstGeom prst="rect">
            <a:avLst/>
          </a:prstGeom>
          <a:noFill/>
        </p:spPr>
        <p:txBody>
          <a:bodyPr wrap="square" rtlCol="0">
            <a:spAutoFit/>
          </a:bodyPr>
          <a:lstStyle/>
          <a:p>
            <a:r>
              <a:rPr lang="zh-CN" altLang="en-US" sz="2000" b="1" dirty="0">
                <a:cs typeface="+mn-ea"/>
                <a:sym typeface="+mn-lt"/>
              </a:rPr>
              <a:t>三心二意法</a:t>
            </a:r>
            <a:endParaRPr lang="zh-CN" altLang="en-US" sz="2000" dirty="0">
              <a:cs typeface="+mn-ea"/>
              <a:sym typeface="+mn-lt"/>
            </a:endParaRPr>
          </a:p>
        </p:txBody>
      </p:sp>
      <p:sp>
        <p:nvSpPr>
          <p:cNvPr id="39" name="文本框 38">
            <a:extLst>
              <a:ext uri="{FF2B5EF4-FFF2-40B4-BE49-F238E27FC236}">
                <a16:creationId xmlns:a16="http://schemas.microsoft.com/office/drawing/2014/main" id="{66D4C0E4-E40F-4DFD-82A1-CE0F1D053ACD}"/>
              </a:ext>
            </a:extLst>
          </p:cNvPr>
          <p:cNvSpPr txBox="1"/>
          <p:nvPr/>
        </p:nvSpPr>
        <p:spPr>
          <a:xfrm>
            <a:off x="5257837" y="3131136"/>
            <a:ext cx="3724275" cy="400110"/>
          </a:xfrm>
          <a:prstGeom prst="rect">
            <a:avLst/>
          </a:prstGeom>
          <a:noFill/>
        </p:spPr>
        <p:txBody>
          <a:bodyPr wrap="square" rtlCol="0">
            <a:spAutoFit/>
          </a:bodyPr>
          <a:lstStyle/>
          <a:p>
            <a:r>
              <a:rPr lang="zh-CN" altLang="en-US" sz="2000" b="1" dirty="0">
                <a:cs typeface="+mn-ea"/>
                <a:sym typeface="+mn-lt"/>
              </a:rPr>
              <a:t>溜溜达达法</a:t>
            </a:r>
            <a:endParaRPr lang="zh-CN" altLang="en-US" sz="2000" dirty="0">
              <a:cs typeface="+mn-ea"/>
              <a:sym typeface="+mn-lt"/>
            </a:endParaRPr>
          </a:p>
        </p:txBody>
      </p:sp>
      <p:sp>
        <p:nvSpPr>
          <p:cNvPr id="40" name="文本框 39">
            <a:extLst>
              <a:ext uri="{FF2B5EF4-FFF2-40B4-BE49-F238E27FC236}">
                <a16:creationId xmlns:a16="http://schemas.microsoft.com/office/drawing/2014/main" id="{D25C3B06-EFA7-4200-89D7-4E793DD52F5C}"/>
              </a:ext>
            </a:extLst>
          </p:cNvPr>
          <p:cNvSpPr txBox="1"/>
          <p:nvPr/>
        </p:nvSpPr>
        <p:spPr>
          <a:xfrm>
            <a:off x="5257837" y="4270355"/>
            <a:ext cx="3724275" cy="400110"/>
          </a:xfrm>
          <a:prstGeom prst="rect">
            <a:avLst/>
          </a:prstGeom>
          <a:noFill/>
        </p:spPr>
        <p:txBody>
          <a:bodyPr wrap="square" rtlCol="0">
            <a:spAutoFit/>
          </a:bodyPr>
          <a:lstStyle/>
          <a:p>
            <a:r>
              <a:rPr lang="zh-CN" altLang="en-US" sz="2000" b="1" dirty="0">
                <a:cs typeface="+mn-ea"/>
                <a:sym typeface="+mn-lt"/>
              </a:rPr>
              <a:t>七嘴八舌法</a:t>
            </a:r>
            <a:endParaRPr lang="zh-CN" altLang="en-US" sz="2000" dirty="0">
              <a:cs typeface="+mn-ea"/>
              <a:sym typeface="+mn-lt"/>
            </a:endParaRPr>
          </a:p>
        </p:txBody>
      </p:sp>
      <p:sp>
        <p:nvSpPr>
          <p:cNvPr id="41" name="文本框 40">
            <a:extLst>
              <a:ext uri="{FF2B5EF4-FFF2-40B4-BE49-F238E27FC236}">
                <a16:creationId xmlns:a16="http://schemas.microsoft.com/office/drawing/2014/main" id="{F5AB4FAB-92D9-4BD3-B528-1A97CC73234E}"/>
              </a:ext>
            </a:extLst>
          </p:cNvPr>
          <p:cNvSpPr txBox="1"/>
          <p:nvPr/>
        </p:nvSpPr>
        <p:spPr>
          <a:xfrm>
            <a:off x="5257837" y="5409575"/>
            <a:ext cx="3724275" cy="400110"/>
          </a:xfrm>
          <a:prstGeom prst="rect">
            <a:avLst/>
          </a:prstGeom>
          <a:noFill/>
        </p:spPr>
        <p:txBody>
          <a:bodyPr wrap="square" rtlCol="0">
            <a:spAutoFit/>
          </a:bodyPr>
          <a:lstStyle/>
          <a:p>
            <a:r>
              <a:rPr lang="zh-CN" altLang="en-US" sz="2000" b="1" dirty="0">
                <a:cs typeface="+mn-ea"/>
                <a:sym typeface="+mn-lt"/>
              </a:rPr>
              <a:t>多维视角法</a:t>
            </a:r>
            <a:endParaRPr lang="zh-CN" altLang="en-US" sz="2000" dirty="0">
              <a:cs typeface="+mn-ea"/>
              <a:sym typeface="+mn-lt"/>
            </a:endParaRPr>
          </a:p>
        </p:txBody>
      </p:sp>
      <p:sp>
        <p:nvSpPr>
          <p:cNvPr id="42" name="文本框 41">
            <a:extLst>
              <a:ext uri="{FF2B5EF4-FFF2-40B4-BE49-F238E27FC236}">
                <a16:creationId xmlns:a16="http://schemas.microsoft.com/office/drawing/2014/main" id="{AFB80E1E-D466-4353-9428-F8EB094FC894}"/>
              </a:ext>
            </a:extLst>
          </p:cNvPr>
          <p:cNvSpPr txBox="1"/>
          <p:nvPr/>
        </p:nvSpPr>
        <p:spPr>
          <a:xfrm>
            <a:off x="8206460" y="1996645"/>
            <a:ext cx="3724275" cy="400110"/>
          </a:xfrm>
          <a:prstGeom prst="rect">
            <a:avLst/>
          </a:prstGeom>
          <a:noFill/>
        </p:spPr>
        <p:txBody>
          <a:bodyPr wrap="square" rtlCol="0">
            <a:spAutoFit/>
          </a:bodyPr>
          <a:lstStyle/>
          <a:p>
            <a:r>
              <a:rPr lang="zh-CN" altLang="en-US" sz="2000" b="1" dirty="0">
                <a:cs typeface="+mn-ea"/>
                <a:sym typeface="+mn-lt"/>
              </a:rPr>
              <a:t>苦中作乐法</a:t>
            </a:r>
            <a:endParaRPr lang="zh-CN" altLang="en-US" sz="2000" dirty="0">
              <a:cs typeface="+mn-ea"/>
              <a:sym typeface="+mn-lt"/>
            </a:endParaRPr>
          </a:p>
        </p:txBody>
      </p:sp>
      <p:sp>
        <p:nvSpPr>
          <p:cNvPr id="43" name="文本框 42">
            <a:extLst>
              <a:ext uri="{FF2B5EF4-FFF2-40B4-BE49-F238E27FC236}">
                <a16:creationId xmlns:a16="http://schemas.microsoft.com/office/drawing/2014/main" id="{BDB30C32-570E-4216-816D-91EB2F976682}"/>
              </a:ext>
            </a:extLst>
          </p:cNvPr>
          <p:cNvSpPr txBox="1"/>
          <p:nvPr/>
        </p:nvSpPr>
        <p:spPr>
          <a:xfrm>
            <a:off x="8206460" y="3116197"/>
            <a:ext cx="3724275" cy="400110"/>
          </a:xfrm>
          <a:prstGeom prst="rect">
            <a:avLst/>
          </a:prstGeom>
          <a:noFill/>
        </p:spPr>
        <p:txBody>
          <a:bodyPr wrap="square" rtlCol="0">
            <a:spAutoFit/>
          </a:bodyPr>
          <a:lstStyle/>
          <a:p>
            <a:r>
              <a:rPr lang="zh-CN" altLang="en-US" sz="2000" b="1" dirty="0">
                <a:cs typeface="+mn-ea"/>
                <a:sym typeface="+mn-lt"/>
              </a:rPr>
              <a:t>迎难而上法</a:t>
            </a:r>
            <a:endParaRPr lang="zh-CN" altLang="en-US" sz="2000" dirty="0">
              <a:cs typeface="+mn-ea"/>
              <a:sym typeface="+mn-lt"/>
            </a:endParaRPr>
          </a:p>
        </p:txBody>
      </p:sp>
      <p:grpSp>
        <p:nvGrpSpPr>
          <p:cNvPr id="2" name="组合 1"/>
          <p:cNvGrpSpPr/>
          <p:nvPr/>
        </p:nvGrpSpPr>
        <p:grpSpPr>
          <a:xfrm>
            <a:off x="4410879" y="1837617"/>
            <a:ext cx="764698" cy="1327928"/>
            <a:chOff x="4410879" y="1837617"/>
            <a:chExt cx="764698" cy="1327928"/>
          </a:xfrm>
        </p:grpSpPr>
        <p:sp>
          <p:nvSpPr>
            <p:cNvPr id="44" name="Oval 29">
              <a:extLst>
                <a:ext uri="{FF2B5EF4-FFF2-40B4-BE49-F238E27FC236}">
                  <a16:creationId xmlns:a16="http://schemas.microsoft.com/office/drawing/2014/main" id="{A3EBEF92-2022-4CA5-95E1-8F46A7B54907}"/>
                </a:ext>
              </a:extLst>
            </p:cNvPr>
            <p:cNvSpPr>
              <a:spLocks noChangeArrowheads="1"/>
            </p:cNvSpPr>
            <p:nvPr/>
          </p:nvSpPr>
          <p:spPr bwMode="auto">
            <a:xfrm>
              <a:off x="4411527" y="1837617"/>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5" name="文本框 44">
              <a:extLst>
                <a:ext uri="{FF2B5EF4-FFF2-40B4-BE49-F238E27FC236}">
                  <a16:creationId xmlns:a16="http://schemas.microsoft.com/office/drawing/2014/main" id="{89FC01A8-CA7B-4251-89E3-896115B9A0CE}"/>
                </a:ext>
              </a:extLst>
            </p:cNvPr>
            <p:cNvSpPr txBox="1"/>
            <p:nvPr/>
          </p:nvSpPr>
          <p:spPr>
            <a:xfrm>
              <a:off x="4410879" y="1842106"/>
              <a:ext cx="764698" cy="1323439"/>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grpSp>
        <p:nvGrpSpPr>
          <p:cNvPr id="4" name="组合 3"/>
          <p:cNvGrpSpPr/>
          <p:nvPr/>
        </p:nvGrpSpPr>
        <p:grpSpPr>
          <a:xfrm>
            <a:off x="4410879" y="2972929"/>
            <a:ext cx="764699" cy="1327928"/>
            <a:chOff x="4410879" y="2857519"/>
            <a:chExt cx="764699" cy="1327928"/>
          </a:xfrm>
        </p:grpSpPr>
        <p:sp>
          <p:nvSpPr>
            <p:cNvPr id="46" name="Oval 29">
              <a:extLst>
                <a:ext uri="{FF2B5EF4-FFF2-40B4-BE49-F238E27FC236}">
                  <a16:creationId xmlns:a16="http://schemas.microsoft.com/office/drawing/2014/main" id="{128F6102-1681-4CB6-81AC-4ED1FB18FC8B}"/>
                </a:ext>
              </a:extLst>
            </p:cNvPr>
            <p:cNvSpPr>
              <a:spLocks noChangeArrowheads="1"/>
            </p:cNvSpPr>
            <p:nvPr/>
          </p:nvSpPr>
          <p:spPr bwMode="auto">
            <a:xfrm>
              <a:off x="4411528" y="2857519"/>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7" name="文本框 46">
              <a:extLst>
                <a:ext uri="{FF2B5EF4-FFF2-40B4-BE49-F238E27FC236}">
                  <a16:creationId xmlns:a16="http://schemas.microsoft.com/office/drawing/2014/main" id="{D8F97AF9-A8C8-4ABB-A3C5-8EA97AEAF06D}"/>
                </a:ext>
              </a:extLst>
            </p:cNvPr>
            <p:cNvSpPr txBox="1"/>
            <p:nvPr/>
          </p:nvSpPr>
          <p:spPr>
            <a:xfrm>
              <a:off x="4410879" y="2862008"/>
              <a:ext cx="764699" cy="1323439"/>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grpSp>
        <p:nvGrpSpPr>
          <p:cNvPr id="5" name="组合 4"/>
          <p:cNvGrpSpPr/>
          <p:nvPr/>
        </p:nvGrpSpPr>
        <p:grpSpPr>
          <a:xfrm>
            <a:off x="4410879" y="4108241"/>
            <a:ext cx="764050" cy="1327928"/>
            <a:chOff x="4423251" y="4135337"/>
            <a:chExt cx="764050" cy="1327928"/>
          </a:xfrm>
        </p:grpSpPr>
        <p:sp>
          <p:nvSpPr>
            <p:cNvPr id="48" name="Oval 29">
              <a:extLst>
                <a:ext uri="{FF2B5EF4-FFF2-40B4-BE49-F238E27FC236}">
                  <a16:creationId xmlns:a16="http://schemas.microsoft.com/office/drawing/2014/main" id="{A8BC06A2-EE7C-454A-89F8-481195931ABB}"/>
                </a:ext>
              </a:extLst>
            </p:cNvPr>
            <p:cNvSpPr>
              <a:spLocks noChangeArrowheads="1"/>
            </p:cNvSpPr>
            <p:nvPr/>
          </p:nvSpPr>
          <p:spPr bwMode="auto">
            <a:xfrm>
              <a:off x="4423251" y="4135337"/>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9" name="文本框 48">
              <a:extLst>
                <a:ext uri="{FF2B5EF4-FFF2-40B4-BE49-F238E27FC236}">
                  <a16:creationId xmlns:a16="http://schemas.microsoft.com/office/drawing/2014/main" id="{3697057B-1A81-448A-ADE8-31B7B4A5A40F}"/>
                </a:ext>
              </a:extLst>
            </p:cNvPr>
            <p:cNvSpPr txBox="1"/>
            <p:nvPr/>
          </p:nvSpPr>
          <p:spPr>
            <a:xfrm>
              <a:off x="4423251" y="4139826"/>
              <a:ext cx="764050" cy="1323439"/>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grpSp>
        <p:nvGrpSpPr>
          <p:cNvPr id="8" name="组合 7"/>
          <p:cNvGrpSpPr/>
          <p:nvPr/>
        </p:nvGrpSpPr>
        <p:grpSpPr>
          <a:xfrm>
            <a:off x="4410879" y="5243552"/>
            <a:ext cx="764050" cy="1327928"/>
            <a:chOff x="4410879" y="5243552"/>
            <a:chExt cx="764050" cy="1327928"/>
          </a:xfrm>
        </p:grpSpPr>
        <p:sp>
          <p:nvSpPr>
            <p:cNvPr id="50" name="Oval 29">
              <a:extLst>
                <a:ext uri="{FF2B5EF4-FFF2-40B4-BE49-F238E27FC236}">
                  <a16:creationId xmlns:a16="http://schemas.microsoft.com/office/drawing/2014/main" id="{6497F5B2-965A-493B-B69B-CCC32FCEA438}"/>
                </a:ext>
              </a:extLst>
            </p:cNvPr>
            <p:cNvSpPr>
              <a:spLocks noChangeArrowheads="1"/>
            </p:cNvSpPr>
            <p:nvPr/>
          </p:nvSpPr>
          <p:spPr bwMode="auto">
            <a:xfrm>
              <a:off x="4410879" y="5243552"/>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1" name="文本框 50">
              <a:extLst>
                <a:ext uri="{FF2B5EF4-FFF2-40B4-BE49-F238E27FC236}">
                  <a16:creationId xmlns:a16="http://schemas.microsoft.com/office/drawing/2014/main" id="{2B09012C-2AE4-4E48-8C0C-096FC39B86ED}"/>
                </a:ext>
              </a:extLst>
            </p:cNvPr>
            <p:cNvSpPr txBox="1"/>
            <p:nvPr/>
          </p:nvSpPr>
          <p:spPr>
            <a:xfrm>
              <a:off x="4423251" y="5248041"/>
              <a:ext cx="751678" cy="1323439"/>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grpSp>
        <p:nvGrpSpPr>
          <p:cNvPr id="9" name="组合 8"/>
          <p:cNvGrpSpPr/>
          <p:nvPr/>
        </p:nvGrpSpPr>
        <p:grpSpPr>
          <a:xfrm>
            <a:off x="7405753" y="1783728"/>
            <a:ext cx="764050" cy="1327928"/>
            <a:chOff x="7405753" y="1783728"/>
            <a:chExt cx="764050" cy="1327928"/>
          </a:xfrm>
        </p:grpSpPr>
        <p:sp>
          <p:nvSpPr>
            <p:cNvPr id="52" name="Oval 29">
              <a:extLst>
                <a:ext uri="{FF2B5EF4-FFF2-40B4-BE49-F238E27FC236}">
                  <a16:creationId xmlns:a16="http://schemas.microsoft.com/office/drawing/2014/main" id="{CFB2404C-669C-4CAA-AC0A-CEE4BFD47E3F}"/>
                </a:ext>
              </a:extLst>
            </p:cNvPr>
            <p:cNvSpPr>
              <a:spLocks noChangeArrowheads="1"/>
            </p:cNvSpPr>
            <p:nvPr/>
          </p:nvSpPr>
          <p:spPr bwMode="auto">
            <a:xfrm>
              <a:off x="7405753" y="1783728"/>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5" name="文本框 64">
              <a:extLst>
                <a:ext uri="{FF2B5EF4-FFF2-40B4-BE49-F238E27FC236}">
                  <a16:creationId xmlns:a16="http://schemas.microsoft.com/office/drawing/2014/main" id="{1C008CB5-4F40-4B70-A23C-3C154F2B9B2D}"/>
                </a:ext>
              </a:extLst>
            </p:cNvPr>
            <p:cNvSpPr txBox="1"/>
            <p:nvPr/>
          </p:nvSpPr>
          <p:spPr>
            <a:xfrm>
              <a:off x="7417476" y="1788217"/>
              <a:ext cx="752327" cy="1323439"/>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grpSp>
        <p:nvGrpSpPr>
          <p:cNvPr id="10" name="组合 9"/>
          <p:cNvGrpSpPr/>
          <p:nvPr/>
        </p:nvGrpSpPr>
        <p:grpSpPr>
          <a:xfrm>
            <a:off x="7405753" y="2956037"/>
            <a:ext cx="775773" cy="1327928"/>
            <a:chOff x="7405753" y="3061546"/>
            <a:chExt cx="775773" cy="1327928"/>
          </a:xfrm>
        </p:grpSpPr>
        <p:sp>
          <p:nvSpPr>
            <p:cNvPr id="66" name="Oval 29">
              <a:extLst>
                <a:ext uri="{FF2B5EF4-FFF2-40B4-BE49-F238E27FC236}">
                  <a16:creationId xmlns:a16="http://schemas.microsoft.com/office/drawing/2014/main" id="{5D677EE0-28A6-4AB9-8606-A99E6E9EC67D}"/>
                </a:ext>
              </a:extLst>
            </p:cNvPr>
            <p:cNvSpPr>
              <a:spLocks noChangeArrowheads="1"/>
            </p:cNvSpPr>
            <p:nvPr/>
          </p:nvSpPr>
          <p:spPr bwMode="auto">
            <a:xfrm>
              <a:off x="7417476" y="3061546"/>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7" name="文本框 66">
              <a:extLst>
                <a:ext uri="{FF2B5EF4-FFF2-40B4-BE49-F238E27FC236}">
                  <a16:creationId xmlns:a16="http://schemas.microsoft.com/office/drawing/2014/main" id="{1D77FC54-55CB-45C2-A9C6-B5461B857A76}"/>
                </a:ext>
              </a:extLst>
            </p:cNvPr>
            <p:cNvSpPr txBox="1"/>
            <p:nvPr/>
          </p:nvSpPr>
          <p:spPr>
            <a:xfrm>
              <a:off x="7405753" y="3066035"/>
              <a:ext cx="775773" cy="1323439"/>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68" name="文本框 67">
            <a:extLst>
              <a:ext uri="{FF2B5EF4-FFF2-40B4-BE49-F238E27FC236}">
                <a16:creationId xmlns:a16="http://schemas.microsoft.com/office/drawing/2014/main" id="{A141724F-FF82-4CE0-8B1D-62803D391D28}"/>
              </a:ext>
            </a:extLst>
          </p:cNvPr>
          <p:cNvSpPr txBox="1"/>
          <p:nvPr/>
        </p:nvSpPr>
        <p:spPr>
          <a:xfrm>
            <a:off x="8206460" y="4235750"/>
            <a:ext cx="3724275" cy="400110"/>
          </a:xfrm>
          <a:prstGeom prst="rect">
            <a:avLst/>
          </a:prstGeom>
          <a:noFill/>
        </p:spPr>
        <p:txBody>
          <a:bodyPr wrap="square" rtlCol="0">
            <a:spAutoFit/>
          </a:bodyPr>
          <a:lstStyle/>
          <a:p>
            <a:r>
              <a:rPr lang="zh-CN" altLang="en-US" sz="2000" b="1" dirty="0">
                <a:cs typeface="+mn-ea"/>
                <a:sym typeface="+mn-lt"/>
              </a:rPr>
              <a:t>边干边学法</a:t>
            </a:r>
            <a:endParaRPr lang="zh-CN" altLang="en-US" sz="2000" dirty="0">
              <a:cs typeface="+mn-ea"/>
              <a:sym typeface="+mn-lt"/>
            </a:endParaRPr>
          </a:p>
        </p:txBody>
      </p:sp>
      <p:grpSp>
        <p:nvGrpSpPr>
          <p:cNvPr id="11" name="组合 10"/>
          <p:cNvGrpSpPr/>
          <p:nvPr/>
        </p:nvGrpSpPr>
        <p:grpSpPr>
          <a:xfrm>
            <a:off x="7405753" y="4128346"/>
            <a:ext cx="764050" cy="1327928"/>
            <a:chOff x="7469856" y="4128346"/>
            <a:chExt cx="764050" cy="1327928"/>
          </a:xfrm>
        </p:grpSpPr>
        <p:sp>
          <p:nvSpPr>
            <p:cNvPr id="69" name="Oval 29">
              <a:extLst>
                <a:ext uri="{FF2B5EF4-FFF2-40B4-BE49-F238E27FC236}">
                  <a16:creationId xmlns:a16="http://schemas.microsoft.com/office/drawing/2014/main" id="{5B36B622-FAD3-44EB-B8AE-1AFA7F1D1A0E}"/>
                </a:ext>
              </a:extLst>
            </p:cNvPr>
            <p:cNvSpPr>
              <a:spLocks noChangeArrowheads="1"/>
            </p:cNvSpPr>
            <p:nvPr/>
          </p:nvSpPr>
          <p:spPr bwMode="auto">
            <a:xfrm>
              <a:off x="7469856" y="4128346"/>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70" name="文本框 69">
              <a:extLst>
                <a:ext uri="{FF2B5EF4-FFF2-40B4-BE49-F238E27FC236}">
                  <a16:creationId xmlns:a16="http://schemas.microsoft.com/office/drawing/2014/main" id="{A7F8DDA9-5258-425B-AD79-BDED94C2BAB5}"/>
                </a:ext>
              </a:extLst>
            </p:cNvPr>
            <p:cNvSpPr txBox="1"/>
            <p:nvPr/>
          </p:nvSpPr>
          <p:spPr>
            <a:xfrm>
              <a:off x="7469856" y="4132835"/>
              <a:ext cx="764050" cy="1323439"/>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pic>
        <p:nvPicPr>
          <p:cNvPr id="71" name="图片 70">
            <a:extLst>
              <a:ext uri="{FF2B5EF4-FFF2-40B4-BE49-F238E27FC236}">
                <a16:creationId xmlns:a16="http://schemas.microsoft.com/office/drawing/2014/main" id="{C432F429-7F64-42EB-83AD-D1A69A6EDB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905" y="2095928"/>
            <a:ext cx="3014617" cy="3750068"/>
          </a:xfrm>
          <a:prstGeom prst="rect">
            <a:avLst/>
          </a:prstGeom>
        </p:spPr>
      </p:pic>
    </p:spTree>
    <p:extLst>
      <p:ext uri="{BB962C8B-B14F-4D97-AF65-F5344CB8AC3E}">
        <p14:creationId xmlns:p14="http://schemas.microsoft.com/office/powerpoint/2010/main" val="2782810843"/>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anim calcmode="lin" valueType="num">
                                          <p:cBhvr>
                                            <p:cTn id="35" dur="500" fill="hold"/>
                                            <p:tgtEl>
                                              <p:spTgt spid="37"/>
                                            </p:tgtEl>
                                            <p:attrNameLst>
                                              <p:attrName>ppt_x</p:attrName>
                                            </p:attrNameLst>
                                          </p:cBhvr>
                                          <p:tavLst>
                                            <p:tav tm="0">
                                              <p:val>
                                                <p:strVal val="#ppt_x"/>
                                              </p:val>
                                            </p:tav>
                                            <p:tav tm="100000">
                                              <p:val>
                                                <p:strVal val="#ppt_x"/>
                                              </p:val>
                                            </p:tav>
                                          </p:tavLst>
                                        </p:anim>
                                        <p:anim calcmode="lin" valueType="num">
                                          <p:cBhvr>
                                            <p:cTn id="36" dur="500" fill="hold"/>
                                            <p:tgtEl>
                                              <p:spTgt spid="37"/>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0" presetClass="entr" presetSubtype="0" decel="5000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to="" calcmode="lin" valueType="num">
                                          <p:cBhvr>
                                            <p:cTn id="46"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7"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childTnLst>
                                    </p:cTn>
                                  </p:par>
                                </p:childTnLst>
                              </p:cTn>
                            </p:par>
                            <p:par>
                              <p:cTn id="53" fill="hold">
                                <p:stCondLst>
                                  <p:cond delay="6000"/>
                                </p:stCondLst>
                                <p:childTnLst>
                                  <p:par>
                                    <p:cTn id="54" presetID="0" presetClass="entr" presetSubtype="0" decel="5000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to="" calcmode="lin" valueType="num">
                                          <p:cBhvr>
                                            <p:cTn id="56"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57"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par>
                              <p:cTn id="63" fill="hold">
                                <p:stCondLst>
                                  <p:cond delay="7000"/>
                                </p:stCondLst>
                                <p:childTnLst>
                                  <p:par>
                                    <p:cTn id="64" presetID="0" presetClass="entr" presetSubtype="0" decel="5000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to="" calcmode="lin" valueType="num">
                                          <p:cBhvr>
                                            <p:cTn id="66"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67"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8000"/>
                                </p:stCondLst>
                                <p:childTnLst>
                                  <p:par>
                                    <p:cTn id="74" presetID="0" presetClass="entr" presetSubtype="0" decel="50000"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 to="" calcmode="lin" valueType="num">
                                          <p:cBhvr>
                                            <p:cTn id="76" dur="1000" decel="50000" fill="hold">
                                              <p:stCondLst>
                                                <p:cond delay="0"/>
                                              </p:stCondLst>
                                            </p:cTn>
                                            <p:tgtEl>
                                              <p:spTgt spid="8"/>
                                            </p:tgtEl>
                                            <p:attrNameLst>
                                              <p:attrName>ppt_h</p:attrName>
                                            </p:attrNameLst>
                                          </p:cBhvr>
                                          <p:tavLst>
                                            <p:tav tm="0" fmla="#ppt_h*(1+0.4*(1/8)^$*sin(4*pi*$))">
                                              <p:val>
                                                <p:strVal val="0"/>
                                              </p:val>
                                            </p:tav>
                                            <p:tav tm="100000">
                                              <p:val>
                                                <p:strVal val="1"/>
                                              </p:val>
                                            </p:tav>
                                          </p:tavLst>
                                        </p:anim>
                                        <p:anim to="" calcmode="lin" valueType="num">
                                          <p:cBhvr>
                                            <p:cTn id="77" dur="1000" decel="50000" fill="hold">
                                              <p:stCondLst>
                                                <p:cond delay="0"/>
                                              </p:stCondLst>
                                            </p:cTn>
                                            <p:tgtEl>
                                              <p:spTgt spid="8"/>
                                            </p:tgtEl>
                                            <p:attrNameLst>
                                              <p:attrName>ppt_w</p:attrName>
                                            </p:attrNameLst>
                                          </p:cBhvr>
                                          <p:tavLst>
                                            <p:tav tm="0" fmla="#ppt_w*(1+(-0.4)*(1/8)^$*sin(4*pi*$))">
                                              <p:val>
                                                <p:strVal val="0"/>
                                              </p:val>
                                            </p:tav>
                                            <p:tav tm="100000">
                                              <p:val>
                                                <p:strVal val="1"/>
                                              </p:val>
                                            </p:tav>
                                          </p:tavLst>
                                        </p:anim>
                                      </p:childTnLst>
                                    </p:cTn>
                                  </p:par>
                                  <p:par>
                                    <p:cTn id="78" presetID="53" presetClass="entr" presetSubtype="16"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p:cTn id="80" dur="500" fill="hold"/>
                                            <p:tgtEl>
                                              <p:spTgt spid="41"/>
                                            </p:tgtEl>
                                            <p:attrNameLst>
                                              <p:attrName>ppt_w</p:attrName>
                                            </p:attrNameLst>
                                          </p:cBhvr>
                                          <p:tavLst>
                                            <p:tav tm="0">
                                              <p:val>
                                                <p:fltVal val="0"/>
                                              </p:val>
                                            </p:tav>
                                            <p:tav tm="100000">
                                              <p:val>
                                                <p:strVal val="#ppt_w"/>
                                              </p:val>
                                            </p:tav>
                                          </p:tavLst>
                                        </p:anim>
                                        <p:anim calcmode="lin" valueType="num">
                                          <p:cBhvr>
                                            <p:cTn id="81" dur="500" fill="hold"/>
                                            <p:tgtEl>
                                              <p:spTgt spid="41"/>
                                            </p:tgtEl>
                                            <p:attrNameLst>
                                              <p:attrName>ppt_h</p:attrName>
                                            </p:attrNameLst>
                                          </p:cBhvr>
                                          <p:tavLst>
                                            <p:tav tm="0">
                                              <p:val>
                                                <p:fltVal val="0"/>
                                              </p:val>
                                            </p:tav>
                                            <p:tav tm="100000">
                                              <p:val>
                                                <p:strVal val="#ppt_h"/>
                                              </p:val>
                                            </p:tav>
                                          </p:tavLst>
                                        </p:anim>
                                        <p:animEffect transition="in" filter="fade">
                                          <p:cBhvr>
                                            <p:cTn id="82" dur="500"/>
                                            <p:tgtEl>
                                              <p:spTgt spid="41"/>
                                            </p:tgtEl>
                                          </p:cBhvr>
                                        </p:animEffect>
                                      </p:childTnLst>
                                    </p:cTn>
                                  </p:par>
                                </p:childTnLst>
                              </p:cTn>
                            </p:par>
                            <p:par>
                              <p:cTn id="83" fill="hold">
                                <p:stCondLst>
                                  <p:cond delay="9000"/>
                                </p:stCondLst>
                                <p:childTnLst>
                                  <p:par>
                                    <p:cTn id="84" presetID="0" presetClass="entr" presetSubtype="0" decel="50000"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 to="" calcmode="lin" valueType="num">
                                          <p:cBhvr>
                                            <p:cTn id="86" dur="1000" decel="50000" fill="hold">
                                              <p:stCondLst>
                                                <p:cond delay="0"/>
                                              </p:stCondLst>
                                            </p:cTn>
                                            <p:tgtEl>
                                              <p:spTgt spid="9"/>
                                            </p:tgtEl>
                                            <p:attrNameLst>
                                              <p:attrName>ppt_h</p:attrName>
                                            </p:attrNameLst>
                                          </p:cBhvr>
                                          <p:tavLst>
                                            <p:tav tm="0" fmla="#ppt_h*(1+0.4*(1/8)^$*sin(4*pi*$))">
                                              <p:val>
                                                <p:strVal val="0"/>
                                              </p:val>
                                            </p:tav>
                                            <p:tav tm="100000">
                                              <p:val>
                                                <p:strVal val="1"/>
                                              </p:val>
                                            </p:tav>
                                          </p:tavLst>
                                        </p:anim>
                                        <p:anim to="" calcmode="lin" valueType="num">
                                          <p:cBhvr>
                                            <p:cTn id="87" dur="1000" decel="50000" fill="hold">
                                              <p:stCondLst>
                                                <p:cond delay="0"/>
                                              </p:stCondLst>
                                            </p:cTn>
                                            <p:tgtEl>
                                              <p:spTgt spid="9"/>
                                            </p:tgtEl>
                                            <p:attrNameLst>
                                              <p:attrName>ppt_w</p:attrName>
                                            </p:attrNameLst>
                                          </p:cBhvr>
                                          <p:tavLst>
                                            <p:tav tm="0" fmla="#ppt_w*(1+(-0.4)*(1/8)^$*sin(4*pi*$))">
                                              <p:val>
                                                <p:strVal val="0"/>
                                              </p:val>
                                            </p:tav>
                                            <p:tav tm="100000">
                                              <p:val>
                                                <p:strVal val="1"/>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p:cTn id="90" dur="500" fill="hold"/>
                                            <p:tgtEl>
                                              <p:spTgt spid="42"/>
                                            </p:tgtEl>
                                            <p:attrNameLst>
                                              <p:attrName>ppt_w</p:attrName>
                                            </p:attrNameLst>
                                          </p:cBhvr>
                                          <p:tavLst>
                                            <p:tav tm="0">
                                              <p:val>
                                                <p:fltVal val="0"/>
                                              </p:val>
                                            </p:tav>
                                            <p:tav tm="100000">
                                              <p:val>
                                                <p:strVal val="#ppt_w"/>
                                              </p:val>
                                            </p:tav>
                                          </p:tavLst>
                                        </p:anim>
                                        <p:anim calcmode="lin" valueType="num">
                                          <p:cBhvr>
                                            <p:cTn id="91" dur="500" fill="hold"/>
                                            <p:tgtEl>
                                              <p:spTgt spid="42"/>
                                            </p:tgtEl>
                                            <p:attrNameLst>
                                              <p:attrName>ppt_h</p:attrName>
                                            </p:attrNameLst>
                                          </p:cBhvr>
                                          <p:tavLst>
                                            <p:tav tm="0">
                                              <p:val>
                                                <p:fltVal val="0"/>
                                              </p:val>
                                            </p:tav>
                                            <p:tav tm="100000">
                                              <p:val>
                                                <p:strVal val="#ppt_h"/>
                                              </p:val>
                                            </p:tav>
                                          </p:tavLst>
                                        </p:anim>
                                        <p:animEffect transition="in" filter="fade">
                                          <p:cBhvr>
                                            <p:cTn id="92" dur="500"/>
                                            <p:tgtEl>
                                              <p:spTgt spid="42"/>
                                            </p:tgtEl>
                                          </p:cBhvr>
                                        </p:animEffect>
                                      </p:childTnLst>
                                    </p:cTn>
                                  </p:par>
                                </p:childTnLst>
                              </p:cTn>
                            </p:par>
                            <p:par>
                              <p:cTn id="93" fill="hold">
                                <p:stCondLst>
                                  <p:cond delay="10000"/>
                                </p:stCondLst>
                                <p:childTnLst>
                                  <p:par>
                                    <p:cTn id="94" presetID="0" presetClass="entr" presetSubtype="0" decel="5000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to="" calcmode="lin" valueType="num">
                                          <p:cBhvr>
                                            <p:cTn id="96" dur="1000" decel="50000" fill="hold">
                                              <p:stCondLst>
                                                <p:cond delay="0"/>
                                              </p:stCondLst>
                                            </p:cTn>
                                            <p:tgtEl>
                                              <p:spTgt spid="10"/>
                                            </p:tgtEl>
                                            <p:attrNameLst>
                                              <p:attrName>ppt_h</p:attrName>
                                            </p:attrNameLst>
                                          </p:cBhvr>
                                          <p:tavLst>
                                            <p:tav tm="0" fmla="#ppt_h*(1+0.4*(1/8)^$*sin(4*pi*$))">
                                              <p:val>
                                                <p:strVal val="0"/>
                                              </p:val>
                                            </p:tav>
                                            <p:tav tm="100000">
                                              <p:val>
                                                <p:strVal val="1"/>
                                              </p:val>
                                            </p:tav>
                                          </p:tavLst>
                                        </p:anim>
                                        <p:anim to="" calcmode="lin" valueType="num">
                                          <p:cBhvr>
                                            <p:cTn id="97" dur="1000" decel="50000" fill="hold">
                                              <p:stCondLst>
                                                <p:cond delay="0"/>
                                              </p:stCondLst>
                                            </p:cTn>
                                            <p:tgtEl>
                                              <p:spTgt spid="10"/>
                                            </p:tgtEl>
                                            <p:attrNameLst>
                                              <p:attrName>ppt_w</p:attrName>
                                            </p:attrNameLst>
                                          </p:cBhvr>
                                          <p:tavLst>
                                            <p:tav tm="0" fmla="#ppt_w*(1+(-0.4)*(1/8)^$*sin(4*pi*$))">
                                              <p:val>
                                                <p:strVal val="0"/>
                                              </p:val>
                                            </p:tav>
                                            <p:tav tm="100000">
                                              <p:val>
                                                <p:strVal val="1"/>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p:cTn id="100" dur="500" fill="hold"/>
                                            <p:tgtEl>
                                              <p:spTgt spid="43"/>
                                            </p:tgtEl>
                                            <p:attrNameLst>
                                              <p:attrName>ppt_w</p:attrName>
                                            </p:attrNameLst>
                                          </p:cBhvr>
                                          <p:tavLst>
                                            <p:tav tm="0">
                                              <p:val>
                                                <p:fltVal val="0"/>
                                              </p:val>
                                            </p:tav>
                                            <p:tav tm="100000">
                                              <p:val>
                                                <p:strVal val="#ppt_w"/>
                                              </p:val>
                                            </p:tav>
                                          </p:tavLst>
                                        </p:anim>
                                        <p:anim calcmode="lin" valueType="num">
                                          <p:cBhvr>
                                            <p:cTn id="101" dur="500" fill="hold"/>
                                            <p:tgtEl>
                                              <p:spTgt spid="43"/>
                                            </p:tgtEl>
                                            <p:attrNameLst>
                                              <p:attrName>ppt_h</p:attrName>
                                            </p:attrNameLst>
                                          </p:cBhvr>
                                          <p:tavLst>
                                            <p:tav tm="0">
                                              <p:val>
                                                <p:fltVal val="0"/>
                                              </p:val>
                                            </p:tav>
                                            <p:tav tm="100000">
                                              <p:val>
                                                <p:strVal val="#ppt_h"/>
                                              </p:val>
                                            </p:tav>
                                          </p:tavLst>
                                        </p:anim>
                                        <p:animEffect transition="in" filter="fade">
                                          <p:cBhvr>
                                            <p:cTn id="102" dur="500"/>
                                            <p:tgtEl>
                                              <p:spTgt spid="43"/>
                                            </p:tgtEl>
                                          </p:cBhvr>
                                        </p:animEffect>
                                      </p:childTnLst>
                                    </p:cTn>
                                  </p:par>
                                </p:childTnLst>
                              </p:cTn>
                            </p:par>
                            <p:par>
                              <p:cTn id="103" fill="hold">
                                <p:stCondLst>
                                  <p:cond delay="11000"/>
                                </p:stCondLst>
                                <p:childTnLst>
                                  <p:par>
                                    <p:cTn id="104" presetID="0" presetClass="entr" presetSubtype="0" decel="50000"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 to="" calcmode="lin" valueType="num">
                                          <p:cBhvr>
                                            <p:cTn id="106" dur="1000" decel="50000" fill="hold">
                                              <p:stCondLst>
                                                <p:cond delay="0"/>
                                              </p:stCondLst>
                                            </p:cTn>
                                            <p:tgtEl>
                                              <p:spTgt spid="11"/>
                                            </p:tgtEl>
                                            <p:attrNameLst>
                                              <p:attrName>ppt_h</p:attrName>
                                            </p:attrNameLst>
                                          </p:cBhvr>
                                          <p:tavLst>
                                            <p:tav tm="0" fmla="#ppt_h*(1+0.4*(1/8)^$*sin(4*pi*$))">
                                              <p:val>
                                                <p:strVal val="0"/>
                                              </p:val>
                                            </p:tav>
                                            <p:tav tm="100000">
                                              <p:val>
                                                <p:strVal val="1"/>
                                              </p:val>
                                            </p:tav>
                                          </p:tavLst>
                                        </p:anim>
                                        <p:anim to="" calcmode="lin" valueType="num">
                                          <p:cBhvr>
                                            <p:cTn id="107" dur="1000" decel="50000" fill="hold">
                                              <p:stCondLst>
                                                <p:cond delay="0"/>
                                              </p:stCondLst>
                                            </p:cTn>
                                            <p:tgtEl>
                                              <p:spTgt spid="11"/>
                                            </p:tgtEl>
                                            <p:attrNameLst>
                                              <p:attrName>ppt_w</p:attrName>
                                            </p:attrNameLst>
                                          </p:cBhvr>
                                          <p:tavLst>
                                            <p:tav tm="0" fmla="#ppt_w*(1+(-0.4)*(1/8)^$*sin(4*pi*$))">
                                              <p:val>
                                                <p:strVal val="0"/>
                                              </p:val>
                                            </p:tav>
                                            <p:tav tm="100000">
                                              <p:val>
                                                <p:strVal val="1"/>
                                              </p:val>
                                            </p:tav>
                                          </p:tavLst>
                                        </p:anim>
                                      </p:childTnLst>
                                    </p:cTn>
                                  </p:par>
                                  <p:par>
                                    <p:cTn id="108" presetID="53" presetClass="entr" presetSubtype="16"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 calcmode="lin" valueType="num">
                                          <p:cBhvr>
                                            <p:cTn id="110" dur="500" fill="hold"/>
                                            <p:tgtEl>
                                              <p:spTgt spid="68"/>
                                            </p:tgtEl>
                                            <p:attrNameLst>
                                              <p:attrName>ppt_w</p:attrName>
                                            </p:attrNameLst>
                                          </p:cBhvr>
                                          <p:tavLst>
                                            <p:tav tm="0">
                                              <p:val>
                                                <p:fltVal val="0"/>
                                              </p:val>
                                            </p:tav>
                                            <p:tav tm="100000">
                                              <p:val>
                                                <p:strVal val="#ppt_w"/>
                                              </p:val>
                                            </p:tav>
                                          </p:tavLst>
                                        </p:anim>
                                        <p:anim calcmode="lin" valueType="num">
                                          <p:cBhvr>
                                            <p:cTn id="111" dur="500" fill="hold"/>
                                            <p:tgtEl>
                                              <p:spTgt spid="68"/>
                                            </p:tgtEl>
                                            <p:attrNameLst>
                                              <p:attrName>ppt_h</p:attrName>
                                            </p:attrNameLst>
                                          </p:cBhvr>
                                          <p:tavLst>
                                            <p:tav tm="0">
                                              <p:val>
                                                <p:fltVal val="0"/>
                                              </p:val>
                                            </p:tav>
                                            <p:tav tm="100000">
                                              <p:val>
                                                <p:strVal val="#ppt_h"/>
                                              </p:val>
                                            </p:tav>
                                          </p:tavLst>
                                        </p:anim>
                                        <p:animEffect transition="in" filter="fade">
                                          <p:cBhvr>
                                            <p:cTn id="1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anim calcmode="lin" valueType="num">
                                          <p:cBhvr>
                                            <p:cTn id="35" dur="500" fill="hold"/>
                                            <p:tgtEl>
                                              <p:spTgt spid="37"/>
                                            </p:tgtEl>
                                            <p:attrNameLst>
                                              <p:attrName>ppt_x</p:attrName>
                                            </p:attrNameLst>
                                          </p:cBhvr>
                                          <p:tavLst>
                                            <p:tav tm="0">
                                              <p:val>
                                                <p:strVal val="#ppt_x"/>
                                              </p:val>
                                            </p:tav>
                                            <p:tav tm="100000">
                                              <p:val>
                                                <p:strVal val="#ppt_x"/>
                                              </p:val>
                                            </p:tav>
                                          </p:tavLst>
                                        </p:anim>
                                        <p:anim calcmode="lin" valueType="num">
                                          <p:cBhvr>
                                            <p:cTn id="36" dur="500" fill="hold"/>
                                            <p:tgtEl>
                                              <p:spTgt spid="37"/>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0" presetClass="entr" presetSubtype="0" decel="5000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to="" calcmode="lin" valueType="num">
                                          <p:cBhvr>
                                            <p:cTn id="46"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7"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childTnLst>
                                    </p:cTn>
                                  </p:par>
                                </p:childTnLst>
                              </p:cTn>
                            </p:par>
                            <p:par>
                              <p:cTn id="53" fill="hold">
                                <p:stCondLst>
                                  <p:cond delay="6000"/>
                                </p:stCondLst>
                                <p:childTnLst>
                                  <p:par>
                                    <p:cTn id="54" presetID="0" presetClass="entr" presetSubtype="0" decel="5000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to="" calcmode="lin" valueType="num">
                                          <p:cBhvr>
                                            <p:cTn id="56"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57"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par>
                              <p:cTn id="63" fill="hold">
                                <p:stCondLst>
                                  <p:cond delay="7000"/>
                                </p:stCondLst>
                                <p:childTnLst>
                                  <p:par>
                                    <p:cTn id="64" presetID="0" presetClass="entr" presetSubtype="0" decel="5000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to="" calcmode="lin" valueType="num">
                                          <p:cBhvr>
                                            <p:cTn id="66"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67"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8000"/>
                                </p:stCondLst>
                                <p:childTnLst>
                                  <p:par>
                                    <p:cTn id="74" presetID="0" presetClass="entr" presetSubtype="0" decel="50000"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 to="" calcmode="lin" valueType="num">
                                          <p:cBhvr>
                                            <p:cTn id="76" dur="1000" decel="50000" fill="hold">
                                              <p:stCondLst>
                                                <p:cond delay="0"/>
                                              </p:stCondLst>
                                            </p:cTn>
                                            <p:tgtEl>
                                              <p:spTgt spid="8"/>
                                            </p:tgtEl>
                                            <p:attrNameLst>
                                              <p:attrName>ppt_h</p:attrName>
                                            </p:attrNameLst>
                                          </p:cBhvr>
                                          <p:tavLst>
                                            <p:tav tm="0" fmla="#ppt_h*(1+0.4*(1/8)^$*sin(4*pi*$))">
                                              <p:val>
                                                <p:strVal val="0"/>
                                              </p:val>
                                            </p:tav>
                                            <p:tav tm="100000">
                                              <p:val>
                                                <p:strVal val="1"/>
                                              </p:val>
                                            </p:tav>
                                          </p:tavLst>
                                        </p:anim>
                                        <p:anim to="" calcmode="lin" valueType="num">
                                          <p:cBhvr>
                                            <p:cTn id="77" dur="1000" decel="50000" fill="hold">
                                              <p:stCondLst>
                                                <p:cond delay="0"/>
                                              </p:stCondLst>
                                            </p:cTn>
                                            <p:tgtEl>
                                              <p:spTgt spid="8"/>
                                            </p:tgtEl>
                                            <p:attrNameLst>
                                              <p:attrName>ppt_w</p:attrName>
                                            </p:attrNameLst>
                                          </p:cBhvr>
                                          <p:tavLst>
                                            <p:tav tm="0" fmla="#ppt_w*(1+(-0.4)*(1/8)^$*sin(4*pi*$))">
                                              <p:val>
                                                <p:strVal val="0"/>
                                              </p:val>
                                            </p:tav>
                                            <p:tav tm="100000">
                                              <p:val>
                                                <p:strVal val="1"/>
                                              </p:val>
                                            </p:tav>
                                          </p:tavLst>
                                        </p:anim>
                                      </p:childTnLst>
                                    </p:cTn>
                                  </p:par>
                                  <p:par>
                                    <p:cTn id="78" presetID="53" presetClass="entr" presetSubtype="16"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p:cTn id="80" dur="500" fill="hold"/>
                                            <p:tgtEl>
                                              <p:spTgt spid="41"/>
                                            </p:tgtEl>
                                            <p:attrNameLst>
                                              <p:attrName>ppt_w</p:attrName>
                                            </p:attrNameLst>
                                          </p:cBhvr>
                                          <p:tavLst>
                                            <p:tav tm="0">
                                              <p:val>
                                                <p:fltVal val="0"/>
                                              </p:val>
                                            </p:tav>
                                            <p:tav tm="100000">
                                              <p:val>
                                                <p:strVal val="#ppt_w"/>
                                              </p:val>
                                            </p:tav>
                                          </p:tavLst>
                                        </p:anim>
                                        <p:anim calcmode="lin" valueType="num">
                                          <p:cBhvr>
                                            <p:cTn id="81" dur="500" fill="hold"/>
                                            <p:tgtEl>
                                              <p:spTgt spid="41"/>
                                            </p:tgtEl>
                                            <p:attrNameLst>
                                              <p:attrName>ppt_h</p:attrName>
                                            </p:attrNameLst>
                                          </p:cBhvr>
                                          <p:tavLst>
                                            <p:tav tm="0">
                                              <p:val>
                                                <p:fltVal val="0"/>
                                              </p:val>
                                            </p:tav>
                                            <p:tav tm="100000">
                                              <p:val>
                                                <p:strVal val="#ppt_h"/>
                                              </p:val>
                                            </p:tav>
                                          </p:tavLst>
                                        </p:anim>
                                        <p:animEffect transition="in" filter="fade">
                                          <p:cBhvr>
                                            <p:cTn id="82" dur="500"/>
                                            <p:tgtEl>
                                              <p:spTgt spid="41"/>
                                            </p:tgtEl>
                                          </p:cBhvr>
                                        </p:animEffect>
                                      </p:childTnLst>
                                    </p:cTn>
                                  </p:par>
                                </p:childTnLst>
                              </p:cTn>
                            </p:par>
                            <p:par>
                              <p:cTn id="83" fill="hold">
                                <p:stCondLst>
                                  <p:cond delay="9000"/>
                                </p:stCondLst>
                                <p:childTnLst>
                                  <p:par>
                                    <p:cTn id="84" presetID="0" presetClass="entr" presetSubtype="0" decel="50000"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 to="" calcmode="lin" valueType="num">
                                          <p:cBhvr>
                                            <p:cTn id="86" dur="1000" decel="50000" fill="hold">
                                              <p:stCondLst>
                                                <p:cond delay="0"/>
                                              </p:stCondLst>
                                            </p:cTn>
                                            <p:tgtEl>
                                              <p:spTgt spid="9"/>
                                            </p:tgtEl>
                                            <p:attrNameLst>
                                              <p:attrName>ppt_h</p:attrName>
                                            </p:attrNameLst>
                                          </p:cBhvr>
                                          <p:tavLst>
                                            <p:tav tm="0" fmla="#ppt_h*(1+0.4*(1/8)^$*sin(4*pi*$))">
                                              <p:val>
                                                <p:strVal val="0"/>
                                              </p:val>
                                            </p:tav>
                                            <p:tav tm="100000">
                                              <p:val>
                                                <p:strVal val="1"/>
                                              </p:val>
                                            </p:tav>
                                          </p:tavLst>
                                        </p:anim>
                                        <p:anim to="" calcmode="lin" valueType="num">
                                          <p:cBhvr>
                                            <p:cTn id="87" dur="1000" decel="50000" fill="hold">
                                              <p:stCondLst>
                                                <p:cond delay="0"/>
                                              </p:stCondLst>
                                            </p:cTn>
                                            <p:tgtEl>
                                              <p:spTgt spid="9"/>
                                            </p:tgtEl>
                                            <p:attrNameLst>
                                              <p:attrName>ppt_w</p:attrName>
                                            </p:attrNameLst>
                                          </p:cBhvr>
                                          <p:tavLst>
                                            <p:tav tm="0" fmla="#ppt_w*(1+(-0.4)*(1/8)^$*sin(4*pi*$))">
                                              <p:val>
                                                <p:strVal val="0"/>
                                              </p:val>
                                            </p:tav>
                                            <p:tav tm="100000">
                                              <p:val>
                                                <p:strVal val="1"/>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p:cTn id="90" dur="500" fill="hold"/>
                                            <p:tgtEl>
                                              <p:spTgt spid="42"/>
                                            </p:tgtEl>
                                            <p:attrNameLst>
                                              <p:attrName>ppt_w</p:attrName>
                                            </p:attrNameLst>
                                          </p:cBhvr>
                                          <p:tavLst>
                                            <p:tav tm="0">
                                              <p:val>
                                                <p:fltVal val="0"/>
                                              </p:val>
                                            </p:tav>
                                            <p:tav tm="100000">
                                              <p:val>
                                                <p:strVal val="#ppt_w"/>
                                              </p:val>
                                            </p:tav>
                                          </p:tavLst>
                                        </p:anim>
                                        <p:anim calcmode="lin" valueType="num">
                                          <p:cBhvr>
                                            <p:cTn id="91" dur="500" fill="hold"/>
                                            <p:tgtEl>
                                              <p:spTgt spid="42"/>
                                            </p:tgtEl>
                                            <p:attrNameLst>
                                              <p:attrName>ppt_h</p:attrName>
                                            </p:attrNameLst>
                                          </p:cBhvr>
                                          <p:tavLst>
                                            <p:tav tm="0">
                                              <p:val>
                                                <p:fltVal val="0"/>
                                              </p:val>
                                            </p:tav>
                                            <p:tav tm="100000">
                                              <p:val>
                                                <p:strVal val="#ppt_h"/>
                                              </p:val>
                                            </p:tav>
                                          </p:tavLst>
                                        </p:anim>
                                        <p:animEffect transition="in" filter="fade">
                                          <p:cBhvr>
                                            <p:cTn id="92" dur="500"/>
                                            <p:tgtEl>
                                              <p:spTgt spid="42"/>
                                            </p:tgtEl>
                                          </p:cBhvr>
                                        </p:animEffect>
                                      </p:childTnLst>
                                    </p:cTn>
                                  </p:par>
                                </p:childTnLst>
                              </p:cTn>
                            </p:par>
                            <p:par>
                              <p:cTn id="93" fill="hold">
                                <p:stCondLst>
                                  <p:cond delay="10000"/>
                                </p:stCondLst>
                                <p:childTnLst>
                                  <p:par>
                                    <p:cTn id="94" presetID="0" presetClass="entr" presetSubtype="0" decel="5000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to="" calcmode="lin" valueType="num">
                                          <p:cBhvr>
                                            <p:cTn id="96" dur="1000" decel="50000" fill="hold">
                                              <p:stCondLst>
                                                <p:cond delay="0"/>
                                              </p:stCondLst>
                                            </p:cTn>
                                            <p:tgtEl>
                                              <p:spTgt spid="10"/>
                                            </p:tgtEl>
                                            <p:attrNameLst>
                                              <p:attrName>ppt_h</p:attrName>
                                            </p:attrNameLst>
                                          </p:cBhvr>
                                          <p:tavLst>
                                            <p:tav tm="0" fmla="#ppt_h*(1+0.4*(1/8)^$*sin(4*pi*$))">
                                              <p:val>
                                                <p:strVal val="0"/>
                                              </p:val>
                                            </p:tav>
                                            <p:tav tm="100000">
                                              <p:val>
                                                <p:strVal val="1"/>
                                              </p:val>
                                            </p:tav>
                                          </p:tavLst>
                                        </p:anim>
                                        <p:anim to="" calcmode="lin" valueType="num">
                                          <p:cBhvr>
                                            <p:cTn id="97" dur="1000" decel="50000" fill="hold">
                                              <p:stCondLst>
                                                <p:cond delay="0"/>
                                              </p:stCondLst>
                                            </p:cTn>
                                            <p:tgtEl>
                                              <p:spTgt spid="10"/>
                                            </p:tgtEl>
                                            <p:attrNameLst>
                                              <p:attrName>ppt_w</p:attrName>
                                            </p:attrNameLst>
                                          </p:cBhvr>
                                          <p:tavLst>
                                            <p:tav tm="0" fmla="#ppt_w*(1+(-0.4)*(1/8)^$*sin(4*pi*$))">
                                              <p:val>
                                                <p:strVal val="0"/>
                                              </p:val>
                                            </p:tav>
                                            <p:tav tm="100000">
                                              <p:val>
                                                <p:strVal val="1"/>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p:cTn id="100" dur="500" fill="hold"/>
                                            <p:tgtEl>
                                              <p:spTgt spid="43"/>
                                            </p:tgtEl>
                                            <p:attrNameLst>
                                              <p:attrName>ppt_w</p:attrName>
                                            </p:attrNameLst>
                                          </p:cBhvr>
                                          <p:tavLst>
                                            <p:tav tm="0">
                                              <p:val>
                                                <p:fltVal val="0"/>
                                              </p:val>
                                            </p:tav>
                                            <p:tav tm="100000">
                                              <p:val>
                                                <p:strVal val="#ppt_w"/>
                                              </p:val>
                                            </p:tav>
                                          </p:tavLst>
                                        </p:anim>
                                        <p:anim calcmode="lin" valueType="num">
                                          <p:cBhvr>
                                            <p:cTn id="101" dur="500" fill="hold"/>
                                            <p:tgtEl>
                                              <p:spTgt spid="43"/>
                                            </p:tgtEl>
                                            <p:attrNameLst>
                                              <p:attrName>ppt_h</p:attrName>
                                            </p:attrNameLst>
                                          </p:cBhvr>
                                          <p:tavLst>
                                            <p:tav tm="0">
                                              <p:val>
                                                <p:fltVal val="0"/>
                                              </p:val>
                                            </p:tav>
                                            <p:tav tm="100000">
                                              <p:val>
                                                <p:strVal val="#ppt_h"/>
                                              </p:val>
                                            </p:tav>
                                          </p:tavLst>
                                        </p:anim>
                                        <p:animEffect transition="in" filter="fade">
                                          <p:cBhvr>
                                            <p:cTn id="102" dur="500"/>
                                            <p:tgtEl>
                                              <p:spTgt spid="43"/>
                                            </p:tgtEl>
                                          </p:cBhvr>
                                        </p:animEffect>
                                      </p:childTnLst>
                                    </p:cTn>
                                  </p:par>
                                </p:childTnLst>
                              </p:cTn>
                            </p:par>
                            <p:par>
                              <p:cTn id="103" fill="hold">
                                <p:stCondLst>
                                  <p:cond delay="11000"/>
                                </p:stCondLst>
                                <p:childTnLst>
                                  <p:par>
                                    <p:cTn id="104" presetID="0" presetClass="entr" presetSubtype="0" decel="50000"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 to="" calcmode="lin" valueType="num">
                                          <p:cBhvr>
                                            <p:cTn id="106" dur="1000" decel="50000" fill="hold">
                                              <p:stCondLst>
                                                <p:cond delay="0"/>
                                              </p:stCondLst>
                                            </p:cTn>
                                            <p:tgtEl>
                                              <p:spTgt spid="11"/>
                                            </p:tgtEl>
                                            <p:attrNameLst>
                                              <p:attrName>ppt_h</p:attrName>
                                            </p:attrNameLst>
                                          </p:cBhvr>
                                          <p:tavLst>
                                            <p:tav tm="0" fmla="#ppt_h*(1+0.4*(1/8)^$*sin(4*pi*$))">
                                              <p:val>
                                                <p:strVal val="0"/>
                                              </p:val>
                                            </p:tav>
                                            <p:tav tm="100000">
                                              <p:val>
                                                <p:strVal val="1"/>
                                              </p:val>
                                            </p:tav>
                                          </p:tavLst>
                                        </p:anim>
                                        <p:anim to="" calcmode="lin" valueType="num">
                                          <p:cBhvr>
                                            <p:cTn id="107" dur="1000" decel="50000" fill="hold">
                                              <p:stCondLst>
                                                <p:cond delay="0"/>
                                              </p:stCondLst>
                                            </p:cTn>
                                            <p:tgtEl>
                                              <p:spTgt spid="11"/>
                                            </p:tgtEl>
                                            <p:attrNameLst>
                                              <p:attrName>ppt_w</p:attrName>
                                            </p:attrNameLst>
                                          </p:cBhvr>
                                          <p:tavLst>
                                            <p:tav tm="0" fmla="#ppt_w*(1+(-0.4)*(1/8)^$*sin(4*pi*$))">
                                              <p:val>
                                                <p:strVal val="0"/>
                                              </p:val>
                                            </p:tav>
                                            <p:tav tm="100000">
                                              <p:val>
                                                <p:strVal val="1"/>
                                              </p:val>
                                            </p:tav>
                                          </p:tavLst>
                                        </p:anim>
                                      </p:childTnLst>
                                    </p:cTn>
                                  </p:par>
                                  <p:par>
                                    <p:cTn id="108" presetID="53" presetClass="entr" presetSubtype="16"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 calcmode="lin" valueType="num">
                                          <p:cBhvr>
                                            <p:cTn id="110" dur="500" fill="hold"/>
                                            <p:tgtEl>
                                              <p:spTgt spid="68"/>
                                            </p:tgtEl>
                                            <p:attrNameLst>
                                              <p:attrName>ppt_w</p:attrName>
                                            </p:attrNameLst>
                                          </p:cBhvr>
                                          <p:tavLst>
                                            <p:tav tm="0">
                                              <p:val>
                                                <p:fltVal val="0"/>
                                              </p:val>
                                            </p:tav>
                                            <p:tav tm="100000">
                                              <p:val>
                                                <p:strVal val="#ppt_w"/>
                                              </p:val>
                                            </p:tav>
                                          </p:tavLst>
                                        </p:anim>
                                        <p:anim calcmode="lin" valueType="num">
                                          <p:cBhvr>
                                            <p:cTn id="111" dur="500" fill="hold"/>
                                            <p:tgtEl>
                                              <p:spTgt spid="68"/>
                                            </p:tgtEl>
                                            <p:attrNameLst>
                                              <p:attrName>ppt_h</p:attrName>
                                            </p:attrNameLst>
                                          </p:cBhvr>
                                          <p:tavLst>
                                            <p:tav tm="0">
                                              <p:val>
                                                <p:fltVal val="0"/>
                                              </p:val>
                                            </p:tav>
                                            <p:tav tm="100000">
                                              <p:val>
                                                <p:strVal val="#ppt_h"/>
                                              </p:val>
                                            </p:tav>
                                          </p:tavLst>
                                        </p:anim>
                                        <p:animEffect transition="in" filter="fade">
                                          <p:cBhvr>
                                            <p:cTn id="1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6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45655" y="1836420"/>
            <a:ext cx="5045710" cy="318579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0" y="1836420"/>
            <a:ext cx="7026910" cy="318579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0" y="1719552"/>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513902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304022" y="2818651"/>
            <a:ext cx="3785870" cy="830997"/>
          </a:xfrm>
          <a:prstGeom prst="rect">
            <a:avLst/>
          </a:prstGeom>
          <a:noFill/>
        </p:spPr>
        <p:txBody>
          <a:bodyPr wrap="square" rtlCol="0">
            <a:spAutoFit/>
          </a:bodyPr>
          <a:lstStyle/>
          <a:p>
            <a:pPr algn="l" fontAlgn="auto">
              <a:lnSpc>
                <a:spcPct val="100000"/>
              </a:lnSpc>
            </a:pPr>
            <a:r>
              <a:rPr lang="zh-CN" altLang="en-US" sz="4800" b="1" dirty="0">
                <a:solidFill>
                  <a:schemeClr val="bg1"/>
                </a:solidFill>
                <a:cs typeface="+mn-ea"/>
                <a:sym typeface="+mn-lt"/>
              </a:rPr>
              <a:t>材料是什么？</a:t>
            </a:r>
          </a:p>
        </p:txBody>
      </p:sp>
      <p:sp>
        <p:nvSpPr>
          <p:cNvPr id="14" name="文本框 21"/>
          <p:cNvSpPr txBox="1"/>
          <p:nvPr/>
        </p:nvSpPr>
        <p:spPr>
          <a:xfrm>
            <a:off x="2304022" y="3246301"/>
            <a:ext cx="4331970" cy="1761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10000"/>
              </a:lnSpc>
            </a:pPr>
            <a:r>
              <a:rPr lang="en-US" altLang="zh-CN" sz="2800" dirty="0">
                <a:solidFill>
                  <a:schemeClr val="bg1"/>
                </a:solidFill>
                <a:cs typeface="+mn-ea"/>
                <a:sym typeface="+mn-lt"/>
              </a:rPr>
              <a:t>What is the writing material?</a:t>
            </a:r>
            <a:endParaRPr lang="zh-CN" altLang="en-US" sz="2800" dirty="0">
              <a:solidFill>
                <a:schemeClr val="bg1"/>
              </a:solidFill>
              <a:cs typeface="+mn-ea"/>
              <a:sym typeface="+mn-lt"/>
            </a:endParaRPr>
          </a:p>
        </p:txBody>
      </p:sp>
      <p:sp>
        <p:nvSpPr>
          <p:cNvPr id="6" name="文本框 5"/>
          <p:cNvSpPr txBox="1"/>
          <p:nvPr/>
        </p:nvSpPr>
        <p:spPr>
          <a:xfrm>
            <a:off x="231775" y="2459990"/>
            <a:ext cx="2075180" cy="1938020"/>
          </a:xfrm>
          <a:prstGeom prst="rect">
            <a:avLst/>
          </a:prstGeom>
          <a:noFill/>
        </p:spPr>
        <p:txBody>
          <a:bodyPr wrap="square" rtlCol="0">
            <a:spAutoFit/>
          </a:bodyPr>
          <a:lstStyle/>
          <a:p>
            <a:pPr algn="r"/>
            <a:r>
              <a:rPr lang="en-US" altLang="zh-CN" sz="12000" b="1">
                <a:solidFill>
                  <a:schemeClr val="bg1"/>
                </a:solidFill>
                <a:cs typeface="+mn-ea"/>
                <a:sym typeface="+mn-lt"/>
              </a:rPr>
              <a:t>01</a:t>
            </a:r>
          </a:p>
        </p:txBody>
      </p:sp>
      <p:sp>
        <p:nvSpPr>
          <p:cNvPr id="4" name="矩形 3">
            <a:extLst>
              <a:ext uri="{FF2B5EF4-FFF2-40B4-BE49-F238E27FC236}">
                <a16:creationId xmlns:a16="http://schemas.microsoft.com/office/drawing/2014/main" id="{1E88E68D-1C01-42AC-B970-1FE6071775E8}"/>
              </a:ext>
            </a:extLst>
          </p:cNvPr>
          <p:cNvSpPr/>
          <p:nvPr/>
        </p:nvSpPr>
        <p:spPr>
          <a:xfrm>
            <a:off x="4490432" y="5893749"/>
            <a:ext cx="3211135" cy="369332"/>
          </a:xfrm>
          <a:prstGeom prst="rect">
            <a:avLst/>
          </a:prstGeom>
        </p:spPr>
        <p:txBody>
          <a:bodyPr wrap="none">
            <a:spAutoFit/>
          </a:bodyPr>
          <a:lstStyle/>
          <a:p>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文字工作体会</a:t>
            </a:r>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交流</a:t>
            </a:r>
            <a:r>
              <a:rPr lang="en-US" altLang="zh-CN" b="1" dirty="0">
                <a:solidFill>
                  <a:schemeClr val="bg1">
                    <a:lumMod val="50000"/>
                  </a:schemeClr>
                </a:solidFill>
                <a:cs typeface="+mn-ea"/>
                <a:sym typeface="+mn-lt"/>
              </a:rPr>
              <a:t>)——</a:t>
            </a:r>
            <a:endParaRPr lang="zh-CN" altLang="en-US" b="1" dirty="0">
              <a:solidFill>
                <a:schemeClr val="bg1">
                  <a:lumMod val="50000"/>
                </a:schemeClr>
              </a:solidFill>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7" dur="500"/>
                                        <p:tgtEl>
                                          <p:spTgt spid="10"/>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anim calcmode="lin" valueType="num">
                                      <p:cBhvr>
                                        <p:cTn id="38" dur="500" fill="hold"/>
                                        <p:tgtEl>
                                          <p:spTgt spid="3"/>
                                        </p:tgtEl>
                                        <p:attrNameLst>
                                          <p:attrName>ppt_x</p:attrName>
                                        </p:attrNameLst>
                                      </p:cBhvr>
                                      <p:tavLst>
                                        <p:tav tm="0">
                                          <p:val>
                                            <p:strVal val="#ppt_x"/>
                                          </p:val>
                                        </p:tav>
                                        <p:tav tm="100000">
                                          <p:val>
                                            <p:strVal val="#ppt_x"/>
                                          </p:val>
                                        </p:tav>
                                      </p:tavLst>
                                    </p:anim>
                                    <p:anim calcmode="lin" valueType="num">
                                      <p:cBhvr>
                                        <p:cTn id="39" dur="5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4"/>
                                        </p:tgtEl>
                                        <p:attrNameLst>
                                          <p:attrName>style.visibility</p:attrName>
                                        </p:attrNameLst>
                                      </p:cBhvr>
                                      <p:to>
                                        <p:strVal val="visible"/>
                                      </p:to>
                                    </p:set>
                                    <p:anim to="" calcmode="lin" valueType="num">
                                      <p:cBhvr>
                                        <p:cTn id="43" dur="700" fill="hold">
                                          <p:stCondLst>
                                            <p:cond delay="0"/>
                                          </p:stCondLst>
                                        </p:cTn>
                                        <p:tgtEl>
                                          <p:spTgt spid="4"/>
                                        </p:tgtEl>
                                        <p:attrNameLst>
                                          <p:attrName>ppt_x</p:attrName>
                                        </p:attrNameLst>
                                      </p:cBhvr>
                                      <p:tavLst>
                                        <p:tav tm="0" fmla="#ppt_x+(-#ppt_w/2*cos(ppt_r/180*pi))*((1.5-1.5*$)^2-(1.5-1.5*$)^3)">
                                          <p:val>
                                            <p:strVal val="0"/>
                                          </p:val>
                                        </p:tav>
                                        <p:tav tm="100000">
                                          <p:val>
                                            <p:strVal val="1"/>
                                          </p:val>
                                        </p:tav>
                                      </p:tavLst>
                                    </p:anim>
                                    <p:anim to="" calcmode="lin" valueType="num">
                                      <p:cBhvr>
                                        <p:cTn id="44" dur="700" fill="hold">
                                          <p:stCondLst>
                                            <p:cond delay="0"/>
                                          </p:stCondLst>
                                        </p:cTn>
                                        <p:tgtEl>
                                          <p:spTgt spid="4"/>
                                        </p:tgtEl>
                                        <p:attrNameLst>
                                          <p:attrName>ppt_y</p:attrName>
                                        </p:attrNameLst>
                                      </p:cBhvr>
                                      <p:tavLst>
                                        <p:tav tm="0" fmla="#ppt_y+(-#ppt_h/2*cos(ppt_r/180*pi))*((1.5-1.5*$)^2-(1.5-1.5*$)^3)">
                                          <p:val>
                                            <p:strVal val="0"/>
                                          </p:val>
                                        </p:tav>
                                        <p:tav tm="100000">
                                          <p:val>
                                            <p:strVal val="1"/>
                                          </p:val>
                                        </p:tav>
                                      </p:tavLst>
                                    </p:anim>
                                    <p:anim to="" calcmode="lin" valueType="num">
                                      <p:cBhvr>
                                        <p:cTn id="45" dur="700" fill="hold">
                                          <p:stCondLst>
                                            <p:cond delay="0"/>
                                          </p:stCondLst>
                                        </p:cTn>
                                        <p:tgtEl>
                                          <p:spTgt spid="4"/>
                                        </p:tgtEl>
                                        <p:attrNameLst>
                                          <p:attrName>ppt_h</p:attrName>
                                        </p:attrNameLst>
                                      </p:cBhvr>
                                      <p:tavLst>
                                        <p:tav tm="0" fmla="#ppt_h-(-#ppt_h)*((1.5-1.5*$)^2-(1.5-1.5*$)^3)">
                                          <p:val>
                                            <p:strVal val="0"/>
                                          </p:val>
                                        </p:tav>
                                        <p:tav tm="100000">
                                          <p:val>
                                            <p:strVal val="1"/>
                                          </p:val>
                                        </p:tav>
                                      </p:tavLst>
                                    </p:anim>
                                    <p:anim to="" calcmode="lin" valueType="num">
                                      <p:cBhvr>
                                        <p:cTn id="46" dur="700" fill="hold">
                                          <p:stCondLst>
                                            <p:cond delay="0"/>
                                          </p:stCondLst>
                                        </p:cTn>
                                        <p:tgtEl>
                                          <p:spTgt spid="4"/>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10" grpId="0"/>
      <p:bldP spid="14" grpId="0"/>
      <p:bldP spid="6"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就是要用好“七个土方”</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就是要用好“七个土方”</a:t>
              </a:r>
            </a:p>
          </p:txBody>
        </p:sp>
      </p:grpSp>
      <p:sp>
        <p:nvSpPr>
          <p:cNvPr id="53" name="矩形 52">
            <a:extLst>
              <a:ext uri="{FF2B5EF4-FFF2-40B4-BE49-F238E27FC236}">
                <a16:creationId xmlns:a16="http://schemas.microsoft.com/office/drawing/2014/main" id="{CA17747C-2206-4670-9DC0-1A07DB3CF72F}"/>
              </a:ext>
            </a:extLst>
          </p:cNvPr>
          <p:cNvSpPr/>
          <p:nvPr/>
        </p:nvSpPr>
        <p:spPr>
          <a:xfrm>
            <a:off x="1450682" y="4038943"/>
            <a:ext cx="8249910" cy="1992734"/>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a:extLst>
              <a:ext uri="{FF2B5EF4-FFF2-40B4-BE49-F238E27FC236}">
                <a16:creationId xmlns:a16="http://schemas.microsoft.com/office/drawing/2014/main" id="{345E803B-8BB6-42D2-97C6-632DD9362B6C}"/>
              </a:ext>
            </a:extLst>
          </p:cNvPr>
          <p:cNvSpPr/>
          <p:nvPr/>
        </p:nvSpPr>
        <p:spPr>
          <a:xfrm>
            <a:off x="1450683" y="1310210"/>
            <a:ext cx="8687728" cy="2600914"/>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a:extLst>
              <a:ext uri="{FF2B5EF4-FFF2-40B4-BE49-F238E27FC236}">
                <a16:creationId xmlns:a16="http://schemas.microsoft.com/office/drawing/2014/main" id="{7ABAF1F0-A4D6-42E2-86C8-3E484A37CC88}"/>
              </a:ext>
            </a:extLst>
          </p:cNvPr>
          <p:cNvSpPr txBox="1"/>
          <p:nvPr/>
        </p:nvSpPr>
        <p:spPr>
          <a:xfrm>
            <a:off x="4167982" y="1328794"/>
            <a:ext cx="4017632" cy="584775"/>
          </a:xfrm>
          <a:prstGeom prst="rect">
            <a:avLst/>
          </a:prstGeom>
          <a:noFill/>
        </p:spPr>
        <p:txBody>
          <a:bodyPr wrap="square" rtlCol="0">
            <a:spAutoFit/>
          </a:bodyPr>
          <a:lstStyle/>
          <a:p>
            <a:r>
              <a:rPr lang="zh-CN" altLang="en-US" sz="3200" b="1" dirty="0">
                <a:solidFill>
                  <a:srgbClr val="FFFF00"/>
                </a:solidFill>
                <a:cs typeface="+mn-ea"/>
                <a:sym typeface="+mn-lt"/>
              </a:rPr>
              <a:t>三心二意法</a:t>
            </a:r>
            <a:endParaRPr lang="zh-CN" altLang="en-US" sz="3200" dirty="0">
              <a:solidFill>
                <a:srgbClr val="FFFF00"/>
              </a:solidFill>
              <a:cs typeface="+mn-ea"/>
              <a:sym typeface="+mn-lt"/>
            </a:endParaRPr>
          </a:p>
        </p:txBody>
      </p:sp>
      <p:grpSp>
        <p:nvGrpSpPr>
          <p:cNvPr id="6" name="组合 5"/>
          <p:cNvGrpSpPr/>
          <p:nvPr/>
        </p:nvGrpSpPr>
        <p:grpSpPr>
          <a:xfrm>
            <a:off x="1091272" y="1961748"/>
            <a:ext cx="765476" cy="1323439"/>
            <a:chOff x="1091272" y="1961748"/>
            <a:chExt cx="765476" cy="1323439"/>
          </a:xfrm>
        </p:grpSpPr>
        <p:sp>
          <p:nvSpPr>
            <p:cNvPr id="56" name="Oval 29">
              <a:extLst>
                <a:ext uri="{FF2B5EF4-FFF2-40B4-BE49-F238E27FC236}">
                  <a16:creationId xmlns:a16="http://schemas.microsoft.com/office/drawing/2014/main" id="{239FF44F-8B09-4750-9AE5-FCDB6436F602}"/>
                </a:ext>
              </a:extLst>
            </p:cNvPr>
            <p:cNvSpPr>
              <a:spLocks noChangeArrowheads="1"/>
            </p:cNvSpPr>
            <p:nvPr/>
          </p:nvSpPr>
          <p:spPr bwMode="auto">
            <a:xfrm>
              <a:off x="1092698" y="1965805"/>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7" name="文本框 56">
              <a:extLst>
                <a:ext uri="{FF2B5EF4-FFF2-40B4-BE49-F238E27FC236}">
                  <a16:creationId xmlns:a16="http://schemas.microsoft.com/office/drawing/2014/main" id="{6B33CCA8-88CB-4646-A11E-98A0DD7EE5EC}"/>
                </a:ext>
              </a:extLst>
            </p:cNvPr>
            <p:cNvSpPr txBox="1"/>
            <p:nvPr/>
          </p:nvSpPr>
          <p:spPr>
            <a:xfrm>
              <a:off x="1091272" y="1961748"/>
              <a:ext cx="765476" cy="1323439"/>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58" name="矩形 57">
            <a:extLst>
              <a:ext uri="{FF2B5EF4-FFF2-40B4-BE49-F238E27FC236}">
                <a16:creationId xmlns:a16="http://schemas.microsoft.com/office/drawing/2014/main" id="{A056E4BD-A476-464B-8702-FE74B71FA4FE}"/>
              </a:ext>
            </a:extLst>
          </p:cNvPr>
          <p:cNvSpPr/>
          <p:nvPr/>
        </p:nvSpPr>
        <p:spPr>
          <a:xfrm>
            <a:off x="1785044" y="1870970"/>
            <a:ext cx="6852879" cy="1938992"/>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我们形容一个人做事没有恒心毅力，通常说“三分钟热血”。其实，这“三分钟热血”是一个人情绪最高涨、注意力最集中的时候，用好这三分钟，往往事半功倍，经常收到奇功。材料的灵魂是什么？是思路，是观点。思路和观点来自于哪里？来自于灵感。灵感来自于哪里？来自于那一刹那间。一刹那间只有</a:t>
            </a:r>
            <a:r>
              <a:rPr lang="en-US" altLang="zh-CN" sz="1200" kern="100" spc="-50" dirty="0">
                <a:solidFill>
                  <a:schemeClr val="bg1"/>
                </a:solidFill>
                <a:cs typeface="+mn-ea"/>
                <a:sym typeface="+mn-lt"/>
              </a:rPr>
              <a:t>0.013</a:t>
            </a:r>
            <a:r>
              <a:rPr lang="zh-CN" altLang="en-US" sz="1200" kern="100" spc="-50" dirty="0">
                <a:solidFill>
                  <a:schemeClr val="bg1"/>
                </a:solidFill>
                <a:cs typeface="+mn-ea"/>
                <a:sym typeface="+mn-lt"/>
              </a:rPr>
              <a:t>秒，相对于一刹那间，三分钟的时间足够足够了。而且，科学研究表明，一个人注意力高度集中做事情的时间只有</a:t>
            </a:r>
            <a:r>
              <a:rPr lang="en-US" altLang="zh-CN" sz="1200" kern="100" spc="-50" dirty="0">
                <a:solidFill>
                  <a:schemeClr val="bg1"/>
                </a:solidFill>
                <a:cs typeface="+mn-ea"/>
                <a:sym typeface="+mn-lt"/>
              </a:rPr>
              <a:t>40—50</a:t>
            </a:r>
            <a:r>
              <a:rPr lang="zh-CN" altLang="en-US" sz="1200" kern="100" spc="-50" dirty="0">
                <a:solidFill>
                  <a:schemeClr val="bg1"/>
                </a:solidFill>
                <a:cs typeface="+mn-ea"/>
                <a:sym typeface="+mn-lt"/>
              </a:rPr>
              <a:t>分钟（一节课的时间</a:t>
            </a:r>
            <a:r>
              <a:rPr lang="en-US" altLang="zh-CN" sz="1200" kern="100" spc="-50" dirty="0">
                <a:solidFill>
                  <a:schemeClr val="bg1"/>
                </a:solidFill>
                <a:cs typeface="+mn-ea"/>
                <a:sym typeface="+mn-lt"/>
              </a:rPr>
              <a:t>45</a:t>
            </a:r>
            <a:r>
              <a:rPr lang="zh-CN" altLang="en-US" sz="1200" kern="100" spc="-50" dirty="0">
                <a:solidFill>
                  <a:schemeClr val="bg1"/>
                </a:solidFill>
                <a:cs typeface="+mn-ea"/>
                <a:sym typeface="+mn-lt"/>
              </a:rPr>
              <a:t>分钟），注意力高度集中只做一件事的时间只有</a:t>
            </a:r>
            <a:r>
              <a:rPr lang="en-US" altLang="zh-CN" sz="1200" kern="100" spc="-50" dirty="0">
                <a:solidFill>
                  <a:schemeClr val="bg1"/>
                </a:solidFill>
                <a:cs typeface="+mn-ea"/>
                <a:sym typeface="+mn-lt"/>
              </a:rPr>
              <a:t>20</a:t>
            </a:r>
            <a:r>
              <a:rPr lang="zh-CN" altLang="en-US" sz="1200" kern="100" spc="-50" dirty="0">
                <a:solidFill>
                  <a:schemeClr val="bg1"/>
                </a:solidFill>
                <a:cs typeface="+mn-ea"/>
                <a:sym typeface="+mn-lt"/>
              </a:rPr>
              <a:t>分钟。所以，大家不要为了琢磨一个材料，长时间绞尽脑汁、冥思苦想，这样往往百思不得姐。我写材料一直有个毛病，为此还苦恼过、自责过，后来发现是个好毛病，就是写材料经常三心二意，琢磨一个材料的同时琢磨另外一个材料，或者边琢磨材料边做其他事，比如打电话，和人聊天，翻翻扑克，这样我的思维一直处于跳跃状态，在跳来跳去、来回切换之中经常会蹦出一些想法、碰出一些火花，然后抓住这些想法和火花，再凝神聚力琢磨一会儿，往往思路和观点就出来了。</a:t>
            </a:r>
            <a:endParaRPr lang="zh-CN" altLang="zh-CN" sz="1200" kern="100" dirty="0">
              <a:solidFill>
                <a:schemeClr val="bg1"/>
              </a:solidFill>
              <a:cs typeface="+mn-ea"/>
              <a:sym typeface="+mn-lt"/>
            </a:endParaRPr>
          </a:p>
        </p:txBody>
      </p:sp>
      <p:sp>
        <p:nvSpPr>
          <p:cNvPr id="59" name="文本框 58">
            <a:extLst>
              <a:ext uri="{FF2B5EF4-FFF2-40B4-BE49-F238E27FC236}">
                <a16:creationId xmlns:a16="http://schemas.microsoft.com/office/drawing/2014/main" id="{66AE7D0A-0550-4C59-B0ED-9102B240D67F}"/>
              </a:ext>
            </a:extLst>
          </p:cNvPr>
          <p:cNvSpPr txBox="1"/>
          <p:nvPr/>
        </p:nvSpPr>
        <p:spPr>
          <a:xfrm>
            <a:off x="4133000" y="4122006"/>
            <a:ext cx="4017632" cy="584775"/>
          </a:xfrm>
          <a:prstGeom prst="rect">
            <a:avLst/>
          </a:prstGeom>
          <a:noFill/>
        </p:spPr>
        <p:txBody>
          <a:bodyPr wrap="square" rtlCol="0">
            <a:spAutoFit/>
          </a:bodyPr>
          <a:lstStyle/>
          <a:p>
            <a:r>
              <a:rPr lang="zh-CN" altLang="en-US" sz="3200" b="1" dirty="0">
                <a:solidFill>
                  <a:srgbClr val="FFFF00"/>
                </a:solidFill>
                <a:cs typeface="+mn-ea"/>
                <a:sym typeface="+mn-lt"/>
              </a:rPr>
              <a:t>溜溜达达法</a:t>
            </a:r>
            <a:endParaRPr lang="zh-CN" altLang="en-US" sz="3200" dirty="0">
              <a:solidFill>
                <a:srgbClr val="FFFF00"/>
              </a:solidFill>
              <a:cs typeface="+mn-ea"/>
              <a:sym typeface="+mn-lt"/>
            </a:endParaRPr>
          </a:p>
        </p:txBody>
      </p:sp>
      <p:grpSp>
        <p:nvGrpSpPr>
          <p:cNvPr id="7" name="组合 6"/>
          <p:cNvGrpSpPr/>
          <p:nvPr/>
        </p:nvGrpSpPr>
        <p:grpSpPr>
          <a:xfrm>
            <a:off x="1091272" y="4763349"/>
            <a:ext cx="764050" cy="1323439"/>
            <a:chOff x="1091272" y="4763349"/>
            <a:chExt cx="764050" cy="1323439"/>
          </a:xfrm>
        </p:grpSpPr>
        <p:sp>
          <p:nvSpPr>
            <p:cNvPr id="60" name="Oval 29">
              <a:extLst>
                <a:ext uri="{FF2B5EF4-FFF2-40B4-BE49-F238E27FC236}">
                  <a16:creationId xmlns:a16="http://schemas.microsoft.com/office/drawing/2014/main" id="{6CCE5076-CBDF-4B9F-A4F1-17BAAD4A253A}"/>
                </a:ext>
              </a:extLst>
            </p:cNvPr>
            <p:cNvSpPr>
              <a:spLocks noChangeArrowheads="1"/>
            </p:cNvSpPr>
            <p:nvPr/>
          </p:nvSpPr>
          <p:spPr bwMode="auto">
            <a:xfrm>
              <a:off x="1091272" y="4767406"/>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1" name="文本框 60">
              <a:extLst>
                <a:ext uri="{FF2B5EF4-FFF2-40B4-BE49-F238E27FC236}">
                  <a16:creationId xmlns:a16="http://schemas.microsoft.com/office/drawing/2014/main" id="{5C0B199D-214A-46AB-AC54-A47C27D2575E}"/>
                </a:ext>
              </a:extLst>
            </p:cNvPr>
            <p:cNvSpPr txBox="1"/>
            <p:nvPr/>
          </p:nvSpPr>
          <p:spPr>
            <a:xfrm>
              <a:off x="1091272" y="4763349"/>
              <a:ext cx="764050" cy="1323439"/>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62" name="矩形 61">
            <a:extLst>
              <a:ext uri="{FF2B5EF4-FFF2-40B4-BE49-F238E27FC236}">
                <a16:creationId xmlns:a16="http://schemas.microsoft.com/office/drawing/2014/main" id="{65864BB5-746A-4709-8369-7549292C932F}"/>
              </a:ext>
            </a:extLst>
          </p:cNvPr>
          <p:cNvSpPr/>
          <p:nvPr/>
        </p:nvSpPr>
        <p:spPr>
          <a:xfrm>
            <a:off x="1937357" y="4722566"/>
            <a:ext cx="6700566" cy="1200329"/>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姜曰象部长曾说过：走出去就有收获。我的体会是：走起来就有收获。写材料要坐得住，不是屁股坐得住，而是心要坐得住。一个人一天到晚坐在那儿写材料，既写不出好材料又养不出好身体，一举两败。科学研究表明，走步能够改善血液循环，能够增加脑部供养，能够刺激脑部神经，能让人思维更活跃。美国科学家研究，</a:t>
            </a:r>
            <a:r>
              <a:rPr lang="en-US" altLang="zh-CN" sz="1200" kern="100" spc="-50" dirty="0">
                <a:solidFill>
                  <a:schemeClr val="bg1"/>
                </a:solidFill>
                <a:cs typeface="+mn-ea"/>
                <a:sym typeface="+mn-lt"/>
              </a:rPr>
              <a:t>65</a:t>
            </a:r>
            <a:r>
              <a:rPr lang="zh-CN" altLang="en-US" sz="1200" kern="100" spc="-50" dirty="0">
                <a:solidFill>
                  <a:schemeClr val="bg1"/>
                </a:solidFill>
                <a:cs typeface="+mn-ea"/>
                <a:sym typeface="+mn-lt"/>
              </a:rPr>
              <a:t>岁的老人经过半年的走路运动后，集中注意力测试成绩能够提高</a:t>
            </a:r>
            <a:r>
              <a:rPr lang="en-US" altLang="zh-CN" sz="1200" kern="100" spc="-50" dirty="0">
                <a:solidFill>
                  <a:schemeClr val="bg1"/>
                </a:solidFill>
                <a:cs typeface="+mn-ea"/>
                <a:sym typeface="+mn-lt"/>
              </a:rPr>
              <a:t>11</a:t>
            </a:r>
            <a:r>
              <a:rPr lang="zh-CN" altLang="en-US" sz="1200" kern="100" spc="-50" dirty="0">
                <a:solidFill>
                  <a:schemeClr val="bg1"/>
                </a:solidFill>
                <a:cs typeface="+mn-ea"/>
                <a:sym typeface="+mn-lt"/>
              </a:rPr>
              <a:t>个百分点。具体到我，一是写累了写烦了就走一走。缓解神经。二是只要有机会走步就想一想。行走天地间，运筹帷幄中。</a:t>
            </a:r>
            <a:endParaRPr lang="zh-CN" altLang="zh-CN" sz="1200" kern="100" dirty="0">
              <a:solidFill>
                <a:schemeClr val="bg1"/>
              </a:solidFill>
              <a:cs typeface="+mn-ea"/>
              <a:sym typeface="+mn-lt"/>
            </a:endParaRPr>
          </a:p>
        </p:txBody>
      </p:sp>
      <p:sp>
        <p:nvSpPr>
          <p:cNvPr id="63" name="Rectangle 2">
            <a:extLst>
              <a:ext uri="{FF2B5EF4-FFF2-40B4-BE49-F238E27FC236}">
                <a16:creationId xmlns:a16="http://schemas.microsoft.com/office/drawing/2014/main" id="{DF6C82D9-EA9D-40B6-B0CB-FB60E9B6CE76}"/>
              </a:ext>
            </a:extLst>
          </p:cNvPr>
          <p:cNvSpPr/>
          <p:nvPr/>
        </p:nvSpPr>
        <p:spPr>
          <a:xfrm>
            <a:off x="8637923" y="1310211"/>
            <a:ext cx="2427137" cy="2600914"/>
          </a:xfrm>
          <a:prstGeom prst="rect">
            <a:avLst/>
          </a:prstGeom>
          <a:blipFill dpi="0" rotWithShape="1">
            <a:blip r:embed="rId3" cstate="screen">
              <a:extLst>
                <a:ext uri="{28A0092B-C50C-407E-A947-70E740481C1C}">
                  <a14:useLocalDpi xmlns:a14="http://schemas.microsoft.com/office/drawing/2010/main"/>
                </a:ext>
              </a:extLst>
            </a:blip>
            <a:srcRect/>
            <a:stretch>
              <a:fillRect r="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cs typeface="+mn-ea"/>
              <a:sym typeface="+mn-lt"/>
            </a:endParaRPr>
          </a:p>
        </p:txBody>
      </p:sp>
      <p:sp>
        <p:nvSpPr>
          <p:cNvPr id="64" name="Rectangle 3">
            <a:extLst>
              <a:ext uri="{FF2B5EF4-FFF2-40B4-BE49-F238E27FC236}">
                <a16:creationId xmlns:a16="http://schemas.microsoft.com/office/drawing/2014/main" id="{BBA9A5C8-7C12-4A46-9C86-BF37747D41B5}"/>
              </a:ext>
            </a:extLst>
          </p:cNvPr>
          <p:cNvSpPr/>
          <p:nvPr/>
        </p:nvSpPr>
        <p:spPr>
          <a:xfrm>
            <a:off x="8637923" y="4038942"/>
            <a:ext cx="2427137" cy="199273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268606049"/>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p:tgtEl>
                                              <p:spTgt spid="63"/>
                                            </p:tgtEl>
                                            <p:attrNameLst>
                                              <p:attrName>ppt_x</p:attrName>
                                            </p:attrNameLst>
                                          </p:cBhvr>
                                          <p:tavLst>
                                            <p:tav tm="0">
                                              <p:val>
                                                <p:strVal val="#ppt_x+#ppt_w*1.125000"/>
                                              </p:val>
                                            </p:tav>
                                            <p:tav tm="100000">
                                              <p:val>
                                                <p:strVal val="#ppt_x"/>
                                              </p:val>
                                            </p:tav>
                                          </p:tavLst>
                                        </p:anim>
                                        <p:animEffect transition="in" filter="wipe(left)">
                                          <p:cBhvr>
                                            <p:cTn id="35" dur="500"/>
                                            <p:tgtEl>
                                              <p:spTgt spid="63"/>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p:tgtEl>
                                              <p:spTgt spid="54"/>
                                            </p:tgtEl>
                                            <p:attrNameLst>
                                              <p:attrName>ppt_x</p:attrName>
                                            </p:attrNameLst>
                                          </p:cBhvr>
                                          <p:tavLst>
                                            <p:tav tm="0">
                                              <p:val>
                                                <p:strVal val="#ppt_x+#ppt_w*1.125000"/>
                                              </p:val>
                                            </p:tav>
                                            <p:tav tm="100000">
                                              <p:val>
                                                <p:strVal val="#ppt_x"/>
                                              </p:val>
                                            </p:tav>
                                          </p:tavLst>
                                        </p:anim>
                                        <p:animEffect transition="in" filter="wipe(left)">
                                          <p:cBhvr>
                                            <p:cTn id="40" dur="500"/>
                                            <p:tgtEl>
                                              <p:spTgt spid="54"/>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to="" calcmode="lin" valueType="num">
                                          <p:cBhvr>
                                            <p:cTn id="44" dur="1000" decel="50000" fill="hold">
                                              <p:stCondLst>
                                                <p:cond delay="0"/>
                                              </p:stCondLst>
                                            </p:cTn>
                                            <p:tgtEl>
                                              <p:spTgt spid="6"/>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6"/>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55"/>
                                            </p:tgtEl>
                                            <p:attrNameLst>
                                              <p:attrName>style.visibility</p:attrName>
                                            </p:attrNameLst>
                                          </p:cBhvr>
                                          <p:to>
                                            <p:strVal val="visible"/>
                                          </p:to>
                                        </p:set>
                                        <p:anim to="" calcmode="lin" valueType="num">
                                          <p:cBhvr>
                                            <p:cTn id="49" dur="700" fill="hold">
                                              <p:stCondLst>
                                                <p:cond delay="0"/>
                                              </p:stCondLst>
                                            </p:cTn>
                                            <p:tgtEl>
                                              <p:spTgt spid="55"/>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55"/>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55"/>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par>
                              <p:cTn id="56" fill="hold">
                                <p:stCondLst>
                                  <p:cond delay="6980"/>
                                </p:stCondLst>
                                <p:childTnLst>
                                  <p:par>
                                    <p:cTn id="57" presetID="12" presetClass="entr" presetSubtype="2"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p:tgtEl>
                                              <p:spTgt spid="64"/>
                                            </p:tgtEl>
                                            <p:attrNameLst>
                                              <p:attrName>ppt_x</p:attrName>
                                            </p:attrNameLst>
                                          </p:cBhvr>
                                          <p:tavLst>
                                            <p:tav tm="0">
                                              <p:val>
                                                <p:strVal val="#ppt_x+#ppt_w*1.125000"/>
                                              </p:val>
                                            </p:tav>
                                            <p:tav tm="100000">
                                              <p:val>
                                                <p:strVal val="#ppt_x"/>
                                              </p:val>
                                            </p:tav>
                                          </p:tavLst>
                                        </p:anim>
                                        <p:animEffect transition="in" filter="wipe(left)">
                                          <p:cBhvr>
                                            <p:cTn id="60" dur="500"/>
                                            <p:tgtEl>
                                              <p:spTgt spid="64"/>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p:tgtEl>
                                              <p:spTgt spid="53"/>
                                            </p:tgtEl>
                                            <p:attrNameLst>
                                              <p:attrName>ppt_x</p:attrName>
                                            </p:attrNameLst>
                                          </p:cBhvr>
                                          <p:tavLst>
                                            <p:tav tm="0">
                                              <p:val>
                                                <p:strVal val="#ppt_x+#ppt_w*1.125000"/>
                                              </p:val>
                                            </p:tav>
                                            <p:tav tm="100000">
                                              <p:val>
                                                <p:strVal val="#ppt_x"/>
                                              </p:val>
                                            </p:tav>
                                          </p:tavLst>
                                        </p:anim>
                                        <p:animEffect transition="in" filter="wipe(left)">
                                          <p:cBhvr>
                                            <p:cTn id="65" dur="500"/>
                                            <p:tgtEl>
                                              <p:spTgt spid="53"/>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 to="" calcmode="lin" valueType="num">
                                          <p:cBhvr>
                                            <p:cTn id="69" dur="1000" decel="50000" fill="hold">
                                              <p:stCondLst>
                                                <p:cond delay="0"/>
                                              </p:stCondLst>
                                            </p:cTn>
                                            <p:tgtEl>
                                              <p:spTgt spid="7"/>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7"/>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59"/>
                                            </p:tgtEl>
                                            <p:attrNameLst>
                                              <p:attrName>style.visibility</p:attrName>
                                            </p:attrNameLst>
                                          </p:cBhvr>
                                          <p:to>
                                            <p:strVal val="visible"/>
                                          </p:to>
                                        </p:set>
                                        <p:anim to="" calcmode="lin" valueType="num">
                                          <p:cBhvr>
                                            <p:cTn id="74" dur="700" fill="hold">
                                              <p:stCondLst>
                                                <p:cond delay="0"/>
                                              </p:stCondLst>
                                            </p:cTn>
                                            <p:tgtEl>
                                              <p:spTgt spid="59"/>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59"/>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59"/>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ldLvl="0" animBg="1"/>
          <p:bldP spid="55" grpId="0"/>
          <p:bldP spid="58" grpId="0"/>
          <p:bldP spid="59" grpId="0"/>
          <p:bldP spid="62" grpId="0"/>
          <p:bldP spid="63" grpId="0" animBg="1"/>
          <p:bldP spid="6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p:tgtEl>
                                              <p:spTgt spid="63"/>
                                            </p:tgtEl>
                                            <p:attrNameLst>
                                              <p:attrName>ppt_x</p:attrName>
                                            </p:attrNameLst>
                                          </p:cBhvr>
                                          <p:tavLst>
                                            <p:tav tm="0">
                                              <p:val>
                                                <p:strVal val="#ppt_x+#ppt_w*1.125000"/>
                                              </p:val>
                                            </p:tav>
                                            <p:tav tm="100000">
                                              <p:val>
                                                <p:strVal val="#ppt_x"/>
                                              </p:val>
                                            </p:tav>
                                          </p:tavLst>
                                        </p:anim>
                                        <p:animEffect transition="in" filter="wipe(left)">
                                          <p:cBhvr>
                                            <p:cTn id="35" dur="500"/>
                                            <p:tgtEl>
                                              <p:spTgt spid="63"/>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p:tgtEl>
                                              <p:spTgt spid="54"/>
                                            </p:tgtEl>
                                            <p:attrNameLst>
                                              <p:attrName>ppt_x</p:attrName>
                                            </p:attrNameLst>
                                          </p:cBhvr>
                                          <p:tavLst>
                                            <p:tav tm="0">
                                              <p:val>
                                                <p:strVal val="#ppt_x+#ppt_w*1.125000"/>
                                              </p:val>
                                            </p:tav>
                                            <p:tav tm="100000">
                                              <p:val>
                                                <p:strVal val="#ppt_x"/>
                                              </p:val>
                                            </p:tav>
                                          </p:tavLst>
                                        </p:anim>
                                        <p:animEffect transition="in" filter="wipe(left)">
                                          <p:cBhvr>
                                            <p:cTn id="40" dur="500"/>
                                            <p:tgtEl>
                                              <p:spTgt spid="54"/>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to="" calcmode="lin" valueType="num">
                                          <p:cBhvr>
                                            <p:cTn id="44" dur="1000" decel="50000" fill="hold">
                                              <p:stCondLst>
                                                <p:cond delay="0"/>
                                              </p:stCondLst>
                                            </p:cTn>
                                            <p:tgtEl>
                                              <p:spTgt spid="6"/>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6"/>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55"/>
                                            </p:tgtEl>
                                            <p:attrNameLst>
                                              <p:attrName>style.visibility</p:attrName>
                                            </p:attrNameLst>
                                          </p:cBhvr>
                                          <p:to>
                                            <p:strVal val="visible"/>
                                          </p:to>
                                        </p:set>
                                        <p:anim to="" calcmode="lin" valueType="num">
                                          <p:cBhvr>
                                            <p:cTn id="49" dur="700" fill="hold">
                                              <p:stCondLst>
                                                <p:cond delay="0"/>
                                              </p:stCondLst>
                                            </p:cTn>
                                            <p:tgtEl>
                                              <p:spTgt spid="55"/>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55"/>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55"/>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par>
                              <p:cTn id="56" fill="hold">
                                <p:stCondLst>
                                  <p:cond delay="6980"/>
                                </p:stCondLst>
                                <p:childTnLst>
                                  <p:par>
                                    <p:cTn id="57" presetID="12" presetClass="entr" presetSubtype="2"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p:tgtEl>
                                              <p:spTgt spid="64"/>
                                            </p:tgtEl>
                                            <p:attrNameLst>
                                              <p:attrName>ppt_x</p:attrName>
                                            </p:attrNameLst>
                                          </p:cBhvr>
                                          <p:tavLst>
                                            <p:tav tm="0">
                                              <p:val>
                                                <p:strVal val="#ppt_x+#ppt_w*1.125000"/>
                                              </p:val>
                                            </p:tav>
                                            <p:tav tm="100000">
                                              <p:val>
                                                <p:strVal val="#ppt_x"/>
                                              </p:val>
                                            </p:tav>
                                          </p:tavLst>
                                        </p:anim>
                                        <p:animEffect transition="in" filter="wipe(left)">
                                          <p:cBhvr>
                                            <p:cTn id="60" dur="500"/>
                                            <p:tgtEl>
                                              <p:spTgt spid="64"/>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p:tgtEl>
                                              <p:spTgt spid="53"/>
                                            </p:tgtEl>
                                            <p:attrNameLst>
                                              <p:attrName>ppt_x</p:attrName>
                                            </p:attrNameLst>
                                          </p:cBhvr>
                                          <p:tavLst>
                                            <p:tav tm="0">
                                              <p:val>
                                                <p:strVal val="#ppt_x+#ppt_w*1.125000"/>
                                              </p:val>
                                            </p:tav>
                                            <p:tav tm="100000">
                                              <p:val>
                                                <p:strVal val="#ppt_x"/>
                                              </p:val>
                                            </p:tav>
                                          </p:tavLst>
                                        </p:anim>
                                        <p:animEffect transition="in" filter="wipe(left)">
                                          <p:cBhvr>
                                            <p:cTn id="65" dur="500"/>
                                            <p:tgtEl>
                                              <p:spTgt spid="53"/>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 to="" calcmode="lin" valueType="num">
                                          <p:cBhvr>
                                            <p:cTn id="69" dur="1000" decel="50000" fill="hold">
                                              <p:stCondLst>
                                                <p:cond delay="0"/>
                                              </p:stCondLst>
                                            </p:cTn>
                                            <p:tgtEl>
                                              <p:spTgt spid="7"/>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7"/>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59"/>
                                            </p:tgtEl>
                                            <p:attrNameLst>
                                              <p:attrName>style.visibility</p:attrName>
                                            </p:attrNameLst>
                                          </p:cBhvr>
                                          <p:to>
                                            <p:strVal val="visible"/>
                                          </p:to>
                                        </p:set>
                                        <p:anim to="" calcmode="lin" valueType="num">
                                          <p:cBhvr>
                                            <p:cTn id="74" dur="700" fill="hold">
                                              <p:stCondLst>
                                                <p:cond delay="0"/>
                                              </p:stCondLst>
                                            </p:cTn>
                                            <p:tgtEl>
                                              <p:spTgt spid="59"/>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59"/>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59"/>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ldLvl="0" animBg="1"/>
          <p:bldP spid="55" grpId="0"/>
          <p:bldP spid="58" grpId="0"/>
          <p:bldP spid="59" grpId="0"/>
          <p:bldP spid="62" grpId="0"/>
          <p:bldP spid="63" grpId="0" animBg="1"/>
          <p:bldP spid="64"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就是要用好“七个土方”</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就是要用好“七个土方”</a:t>
              </a:r>
            </a:p>
          </p:txBody>
        </p:sp>
      </p:grpSp>
      <p:sp>
        <p:nvSpPr>
          <p:cNvPr id="47" name="矩形 46">
            <a:extLst>
              <a:ext uri="{FF2B5EF4-FFF2-40B4-BE49-F238E27FC236}">
                <a16:creationId xmlns:a16="http://schemas.microsoft.com/office/drawing/2014/main" id="{CA17747C-2206-4670-9DC0-1A07DB3CF72F}"/>
              </a:ext>
            </a:extLst>
          </p:cNvPr>
          <p:cNvSpPr/>
          <p:nvPr/>
        </p:nvSpPr>
        <p:spPr>
          <a:xfrm>
            <a:off x="1450682" y="3251194"/>
            <a:ext cx="8249910" cy="2780483"/>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a16="http://schemas.microsoft.com/office/drawing/2014/main" id="{345E803B-8BB6-42D2-97C6-632DD9362B6C}"/>
              </a:ext>
            </a:extLst>
          </p:cNvPr>
          <p:cNvSpPr/>
          <p:nvPr/>
        </p:nvSpPr>
        <p:spPr>
          <a:xfrm>
            <a:off x="1450683" y="1201153"/>
            <a:ext cx="8139088" cy="1992731"/>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a:extLst>
              <a:ext uri="{FF2B5EF4-FFF2-40B4-BE49-F238E27FC236}">
                <a16:creationId xmlns:a16="http://schemas.microsoft.com/office/drawing/2014/main" id="{7ABAF1F0-A4D6-42E2-86C8-3E484A37CC88}"/>
              </a:ext>
            </a:extLst>
          </p:cNvPr>
          <p:cNvSpPr txBox="1"/>
          <p:nvPr/>
        </p:nvSpPr>
        <p:spPr>
          <a:xfrm>
            <a:off x="3622697" y="1261682"/>
            <a:ext cx="4017632" cy="584775"/>
          </a:xfrm>
          <a:prstGeom prst="rect">
            <a:avLst/>
          </a:prstGeom>
          <a:noFill/>
        </p:spPr>
        <p:txBody>
          <a:bodyPr wrap="square" rtlCol="0">
            <a:spAutoFit/>
          </a:bodyPr>
          <a:lstStyle/>
          <a:p>
            <a:r>
              <a:rPr lang="zh-CN" altLang="en-US" sz="3200" b="1" dirty="0">
                <a:solidFill>
                  <a:srgbClr val="FFFF00"/>
                </a:solidFill>
                <a:cs typeface="+mn-ea"/>
                <a:sym typeface="+mn-lt"/>
              </a:rPr>
              <a:t>七嘴八舌法</a:t>
            </a:r>
            <a:endParaRPr lang="zh-CN" altLang="en-US" sz="3200" dirty="0">
              <a:solidFill>
                <a:srgbClr val="FFFF00"/>
              </a:solidFill>
              <a:cs typeface="+mn-ea"/>
              <a:sym typeface="+mn-lt"/>
            </a:endParaRPr>
          </a:p>
        </p:txBody>
      </p:sp>
      <p:grpSp>
        <p:nvGrpSpPr>
          <p:cNvPr id="2" name="组合 1"/>
          <p:cNvGrpSpPr/>
          <p:nvPr/>
        </p:nvGrpSpPr>
        <p:grpSpPr>
          <a:xfrm>
            <a:off x="1092698" y="1961748"/>
            <a:ext cx="764050" cy="1323439"/>
            <a:chOff x="1092698" y="1961748"/>
            <a:chExt cx="764050" cy="1323439"/>
          </a:xfrm>
        </p:grpSpPr>
        <p:sp>
          <p:nvSpPr>
            <p:cNvPr id="50" name="Oval 29">
              <a:extLst>
                <a:ext uri="{FF2B5EF4-FFF2-40B4-BE49-F238E27FC236}">
                  <a16:creationId xmlns:a16="http://schemas.microsoft.com/office/drawing/2014/main" id="{239FF44F-8B09-4750-9AE5-FCDB6436F602}"/>
                </a:ext>
              </a:extLst>
            </p:cNvPr>
            <p:cNvSpPr>
              <a:spLocks noChangeArrowheads="1"/>
            </p:cNvSpPr>
            <p:nvPr/>
          </p:nvSpPr>
          <p:spPr bwMode="auto">
            <a:xfrm>
              <a:off x="1092698" y="1965805"/>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1" name="文本框 50">
              <a:extLst>
                <a:ext uri="{FF2B5EF4-FFF2-40B4-BE49-F238E27FC236}">
                  <a16:creationId xmlns:a16="http://schemas.microsoft.com/office/drawing/2014/main" id="{6B33CCA8-88CB-4646-A11E-98A0DD7EE5EC}"/>
                </a:ext>
              </a:extLst>
            </p:cNvPr>
            <p:cNvSpPr txBox="1"/>
            <p:nvPr/>
          </p:nvSpPr>
          <p:spPr>
            <a:xfrm>
              <a:off x="1100604" y="1961748"/>
              <a:ext cx="756144" cy="1323439"/>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52" name="矩形 51">
            <a:extLst>
              <a:ext uri="{FF2B5EF4-FFF2-40B4-BE49-F238E27FC236}">
                <a16:creationId xmlns:a16="http://schemas.microsoft.com/office/drawing/2014/main" id="{A056E4BD-A476-464B-8702-FE74B71FA4FE}"/>
              </a:ext>
            </a:extLst>
          </p:cNvPr>
          <p:cNvSpPr/>
          <p:nvPr/>
        </p:nvSpPr>
        <p:spPr>
          <a:xfrm>
            <a:off x="1938783" y="1795130"/>
            <a:ext cx="6391485" cy="1384995"/>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就是要注重交流研讨。两个好处：一是共同思考，集思广益。三个臭皮匠，顶个诸葛亮。领到任务后不是马上分工，而是马上集中，集中起来交流研讨。大家畅所欲言，不怕说错话，不怕说废话，不怕说笑话，别人无心的一句话，你若有心，就极有可能成为一个好的点子。谁的思路好就用谁的思路。二是共同学习，集体进步。每一位同志都参与交流研讨，即使没经历、也不参与起草，但是见证了这个材料思路的确定过程，就相当于参与了这次材料的起草。一个都不能少。有一点需要注意：思路没确定前可以七嘴八舌，思路确定后就必须异口同声。如果后期有更好的想法，必须报告，提请研究，决不允许擅自做主。</a:t>
            </a:r>
            <a:endParaRPr lang="zh-CN" altLang="zh-CN" sz="1200" kern="100" dirty="0">
              <a:solidFill>
                <a:schemeClr val="bg1"/>
              </a:solidFill>
              <a:cs typeface="+mn-ea"/>
              <a:sym typeface="+mn-lt"/>
            </a:endParaRPr>
          </a:p>
        </p:txBody>
      </p:sp>
      <p:sp>
        <p:nvSpPr>
          <p:cNvPr id="65" name="文本框 64">
            <a:extLst>
              <a:ext uri="{FF2B5EF4-FFF2-40B4-BE49-F238E27FC236}">
                <a16:creationId xmlns:a16="http://schemas.microsoft.com/office/drawing/2014/main" id="{66AE7D0A-0550-4C59-B0ED-9102B240D67F}"/>
              </a:ext>
            </a:extLst>
          </p:cNvPr>
          <p:cNvSpPr txBox="1"/>
          <p:nvPr/>
        </p:nvSpPr>
        <p:spPr>
          <a:xfrm>
            <a:off x="3537381" y="3308273"/>
            <a:ext cx="4017632" cy="584775"/>
          </a:xfrm>
          <a:prstGeom prst="rect">
            <a:avLst/>
          </a:prstGeom>
          <a:noFill/>
        </p:spPr>
        <p:txBody>
          <a:bodyPr wrap="square" rtlCol="0">
            <a:spAutoFit/>
          </a:bodyPr>
          <a:lstStyle/>
          <a:p>
            <a:r>
              <a:rPr lang="zh-CN" altLang="en-US" sz="3200" b="1" dirty="0">
                <a:solidFill>
                  <a:srgbClr val="FFFF00"/>
                </a:solidFill>
                <a:cs typeface="+mn-ea"/>
                <a:sym typeface="+mn-lt"/>
              </a:rPr>
              <a:t>多维视角法</a:t>
            </a:r>
            <a:endParaRPr lang="zh-CN" altLang="en-US" sz="3200" dirty="0">
              <a:solidFill>
                <a:srgbClr val="FFFF00"/>
              </a:solidFill>
              <a:cs typeface="+mn-ea"/>
              <a:sym typeface="+mn-lt"/>
            </a:endParaRPr>
          </a:p>
        </p:txBody>
      </p:sp>
      <p:grpSp>
        <p:nvGrpSpPr>
          <p:cNvPr id="4" name="组合 3"/>
          <p:cNvGrpSpPr/>
          <p:nvPr/>
        </p:nvGrpSpPr>
        <p:grpSpPr>
          <a:xfrm>
            <a:off x="1100604" y="4226453"/>
            <a:ext cx="754718" cy="1323439"/>
            <a:chOff x="1100604" y="4226453"/>
            <a:chExt cx="754718" cy="1323439"/>
          </a:xfrm>
        </p:grpSpPr>
        <p:sp>
          <p:nvSpPr>
            <p:cNvPr id="66" name="Oval 29">
              <a:extLst>
                <a:ext uri="{FF2B5EF4-FFF2-40B4-BE49-F238E27FC236}">
                  <a16:creationId xmlns:a16="http://schemas.microsoft.com/office/drawing/2014/main" id="{6CCE5076-CBDF-4B9F-A4F1-17BAAD4A253A}"/>
                </a:ext>
              </a:extLst>
            </p:cNvPr>
            <p:cNvSpPr>
              <a:spLocks noChangeArrowheads="1"/>
            </p:cNvSpPr>
            <p:nvPr/>
          </p:nvSpPr>
          <p:spPr bwMode="auto">
            <a:xfrm>
              <a:off x="1100604" y="4241434"/>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7" name="文本框 66">
              <a:extLst>
                <a:ext uri="{FF2B5EF4-FFF2-40B4-BE49-F238E27FC236}">
                  <a16:creationId xmlns:a16="http://schemas.microsoft.com/office/drawing/2014/main" id="{5C0B199D-214A-46AB-AC54-A47C27D2575E}"/>
                </a:ext>
              </a:extLst>
            </p:cNvPr>
            <p:cNvSpPr txBox="1"/>
            <p:nvPr/>
          </p:nvSpPr>
          <p:spPr>
            <a:xfrm>
              <a:off x="1100604" y="4226453"/>
              <a:ext cx="754718" cy="1323439"/>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68" name="矩形 67">
            <a:extLst>
              <a:ext uri="{FF2B5EF4-FFF2-40B4-BE49-F238E27FC236}">
                <a16:creationId xmlns:a16="http://schemas.microsoft.com/office/drawing/2014/main" id="{65864BB5-746A-4709-8369-7549292C932F}"/>
              </a:ext>
            </a:extLst>
          </p:cNvPr>
          <p:cNvSpPr/>
          <p:nvPr/>
        </p:nvSpPr>
        <p:spPr>
          <a:xfrm>
            <a:off x="1937357" y="3824943"/>
            <a:ext cx="6208353" cy="2123658"/>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径口问题，也叫角度问题。从事任何一项工作，起草任何一个材料，关键都是要掌握好径口。比如，一篇讲话，根据不同要求改成领导署名文章、改成信息，这不是简单的篇幅删减的问题，而是掌握好径口的问题，讲话是部署工作的，署名文章是体现个人思路观点的，信息是汇报交流工作的。这就是所谓的“一稿多用”的问题。再比如，一篇信息，可以变换出经验类信息、问题建议类信息、工作打算类信息，具体说，我们针对某项工作起草信息，你可以根据上级不同的要求，或者我们自己不同的角度，围绕这项工作的起因，起草问题建议类信息，我们创新某项工作往往是因为这项工作存在问题，需要解决，那么我们就可以深挖一下这个问题，向上级报送；围绕这项工作的开展，我们可以起草工作打算类信息，向上级报告这项工作我们是怎么打算的，怎么开展的；围绕这项工作的落实，我们可以起草工作经验类信息，告诉上级这项工作我们取得了什么样的成绩，获得了什么样的经验。以上说的主要是具体材料起草的径口和角度问题，更关键的是看待问题的径口和角度问题。比如，苹果改造升级的问题。</a:t>
            </a:r>
            <a:endParaRPr lang="zh-CN" altLang="zh-CN" sz="1200" kern="100" dirty="0">
              <a:solidFill>
                <a:schemeClr val="bg1"/>
              </a:solidFill>
              <a:cs typeface="+mn-ea"/>
              <a:sym typeface="+mn-lt"/>
            </a:endParaRPr>
          </a:p>
        </p:txBody>
      </p:sp>
      <p:pic>
        <p:nvPicPr>
          <p:cNvPr id="69" name="图片 68">
            <a:extLst>
              <a:ext uri="{FF2B5EF4-FFF2-40B4-BE49-F238E27FC236}">
                <a16:creationId xmlns:a16="http://schemas.microsoft.com/office/drawing/2014/main" id="{8EB8B72A-4594-4BF6-9C29-60C2D0B450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2303" y="1202076"/>
            <a:ext cx="2652757" cy="2003461"/>
          </a:xfrm>
          <a:prstGeom prst="rect">
            <a:avLst/>
          </a:prstGeom>
        </p:spPr>
      </p:pic>
      <p:pic>
        <p:nvPicPr>
          <p:cNvPr id="70" name="图片 69">
            <a:extLst>
              <a:ext uri="{FF2B5EF4-FFF2-40B4-BE49-F238E27FC236}">
                <a16:creationId xmlns:a16="http://schemas.microsoft.com/office/drawing/2014/main" id="{9F831FD2-10F0-4895-BC07-64DE32D612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2303" y="3236360"/>
            <a:ext cx="2652757" cy="2784296"/>
          </a:xfrm>
          <a:prstGeom prst="rect">
            <a:avLst/>
          </a:prstGeom>
        </p:spPr>
      </p:pic>
    </p:spTree>
    <p:extLst>
      <p:ext uri="{BB962C8B-B14F-4D97-AF65-F5344CB8AC3E}">
        <p14:creationId xmlns:p14="http://schemas.microsoft.com/office/powerpoint/2010/main" val="37063953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additive="base">
                                            <p:cTn id="34" dur="500"/>
                                            <p:tgtEl>
                                              <p:spTgt spid="69"/>
                                            </p:tgtEl>
                                            <p:attrNameLst>
                                              <p:attrName>ppt_x</p:attrName>
                                            </p:attrNameLst>
                                          </p:cBhvr>
                                          <p:tavLst>
                                            <p:tav tm="0">
                                              <p:val>
                                                <p:strVal val="#ppt_x+#ppt_w*1.125000"/>
                                              </p:val>
                                            </p:tav>
                                            <p:tav tm="100000">
                                              <p:val>
                                                <p:strVal val="#ppt_x"/>
                                              </p:val>
                                            </p:tav>
                                          </p:tavLst>
                                        </p:anim>
                                        <p:animEffect transition="in" filter="wipe(left)">
                                          <p:cBhvr>
                                            <p:cTn id="35" dur="500"/>
                                            <p:tgtEl>
                                              <p:spTgt spid="69"/>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ppt_x</p:attrName>
                                            </p:attrNameLst>
                                          </p:cBhvr>
                                          <p:tavLst>
                                            <p:tav tm="0">
                                              <p:val>
                                                <p:strVal val="#ppt_x+#ppt_w*1.125000"/>
                                              </p:val>
                                            </p:tav>
                                            <p:tav tm="100000">
                                              <p:val>
                                                <p:strVal val="#ppt_x"/>
                                              </p:val>
                                            </p:tav>
                                          </p:tavLst>
                                        </p:anim>
                                        <p:animEffect transition="in" filter="wipe(left)">
                                          <p:cBhvr>
                                            <p:cTn id="40" dur="500"/>
                                            <p:tgtEl>
                                              <p:spTgt spid="48"/>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to="" calcmode="lin" valueType="num">
                                          <p:cBhvr>
                                            <p:cTn id="4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 to="" calcmode="lin" valueType="num">
                                          <p:cBhvr>
                                            <p:cTn id="49" dur="700" fill="hold">
                                              <p:stCondLst>
                                                <p:cond delay="0"/>
                                              </p:stCondLst>
                                            </p:cTn>
                                            <p:tgtEl>
                                              <p:spTgt spid="49"/>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49"/>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49"/>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6980"/>
                                </p:stCondLst>
                                <p:childTnLst>
                                  <p:par>
                                    <p:cTn id="57" presetID="12" presetClass="entr" presetSubtype="2" fill="hold"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p:tgtEl>
                                              <p:spTgt spid="70"/>
                                            </p:tgtEl>
                                            <p:attrNameLst>
                                              <p:attrName>ppt_x</p:attrName>
                                            </p:attrNameLst>
                                          </p:cBhvr>
                                          <p:tavLst>
                                            <p:tav tm="0">
                                              <p:val>
                                                <p:strVal val="#ppt_x+#ppt_w*1.125000"/>
                                              </p:val>
                                            </p:tav>
                                            <p:tav tm="100000">
                                              <p:val>
                                                <p:strVal val="#ppt_x"/>
                                              </p:val>
                                            </p:tav>
                                          </p:tavLst>
                                        </p:anim>
                                        <p:animEffect transition="in" filter="wipe(left)">
                                          <p:cBhvr>
                                            <p:cTn id="60" dur="500"/>
                                            <p:tgtEl>
                                              <p:spTgt spid="70"/>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ppt_x</p:attrName>
                                            </p:attrNameLst>
                                          </p:cBhvr>
                                          <p:tavLst>
                                            <p:tav tm="0">
                                              <p:val>
                                                <p:strVal val="#ppt_x+#ppt_w*1.125000"/>
                                              </p:val>
                                            </p:tav>
                                            <p:tav tm="100000">
                                              <p:val>
                                                <p:strVal val="#ppt_x"/>
                                              </p:val>
                                            </p:tav>
                                          </p:tavLst>
                                        </p:anim>
                                        <p:animEffect transition="in" filter="wipe(left)">
                                          <p:cBhvr>
                                            <p:cTn id="65" dur="500"/>
                                            <p:tgtEl>
                                              <p:spTgt spid="47"/>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to="" calcmode="lin" valueType="num">
                                          <p:cBhvr>
                                            <p:cTn id="69"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65"/>
                                            </p:tgtEl>
                                            <p:attrNameLst>
                                              <p:attrName>style.visibility</p:attrName>
                                            </p:attrNameLst>
                                          </p:cBhvr>
                                          <p:to>
                                            <p:strVal val="visible"/>
                                          </p:to>
                                        </p:set>
                                        <p:anim to="" calcmode="lin" valueType="num">
                                          <p:cBhvr>
                                            <p:cTn id="74" dur="700" fill="hold">
                                              <p:stCondLst>
                                                <p:cond delay="0"/>
                                              </p:stCondLst>
                                            </p:cTn>
                                            <p:tgtEl>
                                              <p:spTgt spid="65"/>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65"/>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65"/>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p:bldP spid="52" grpId="0"/>
          <p:bldP spid="65"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additive="base">
                                            <p:cTn id="34" dur="500"/>
                                            <p:tgtEl>
                                              <p:spTgt spid="69"/>
                                            </p:tgtEl>
                                            <p:attrNameLst>
                                              <p:attrName>ppt_x</p:attrName>
                                            </p:attrNameLst>
                                          </p:cBhvr>
                                          <p:tavLst>
                                            <p:tav tm="0">
                                              <p:val>
                                                <p:strVal val="#ppt_x+#ppt_w*1.125000"/>
                                              </p:val>
                                            </p:tav>
                                            <p:tav tm="100000">
                                              <p:val>
                                                <p:strVal val="#ppt_x"/>
                                              </p:val>
                                            </p:tav>
                                          </p:tavLst>
                                        </p:anim>
                                        <p:animEffect transition="in" filter="wipe(left)">
                                          <p:cBhvr>
                                            <p:cTn id="35" dur="500"/>
                                            <p:tgtEl>
                                              <p:spTgt spid="69"/>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ppt_x</p:attrName>
                                            </p:attrNameLst>
                                          </p:cBhvr>
                                          <p:tavLst>
                                            <p:tav tm="0">
                                              <p:val>
                                                <p:strVal val="#ppt_x+#ppt_w*1.125000"/>
                                              </p:val>
                                            </p:tav>
                                            <p:tav tm="100000">
                                              <p:val>
                                                <p:strVal val="#ppt_x"/>
                                              </p:val>
                                            </p:tav>
                                          </p:tavLst>
                                        </p:anim>
                                        <p:animEffect transition="in" filter="wipe(left)">
                                          <p:cBhvr>
                                            <p:cTn id="40" dur="500"/>
                                            <p:tgtEl>
                                              <p:spTgt spid="48"/>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to="" calcmode="lin" valueType="num">
                                          <p:cBhvr>
                                            <p:cTn id="4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 to="" calcmode="lin" valueType="num">
                                          <p:cBhvr>
                                            <p:cTn id="49" dur="700" fill="hold">
                                              <p:stCondLst>
                                                <p:cond delay="0"/>
                                              </p:stCondLst>
                                            </p:cTn>
                                            <p:tgtEl>
                                              <p:spTgt spid="49"/>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49"/>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49"/>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6980"/>
                                </p:stCondLst>
                                <p:childTnLst>
                                  <p:par>
                                    <p:cTn id="57" presetID="12" presetClass="entr" presetSubtype="2" fill="hold"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p:tgtEl>
                                              <p:spTgt spid="70"/>
                                            </p:tgtEl>
                                            <p:attrNameLst>
                                              <p:attrName>ppt_x</p:attrName>
                                            </p:attrNameLst>
                                          </p:cBhvr>
                                          <p:tavLst>
                                            <p:tav tm="0">
                                              <p:val>
                                                <p:strVal val="#ppt_x+#ppt_w*1.125000"/>
                                              </p:val>
                                            </p:tav>
                                            <p:tav tm="100000">
                                              <p:val>
                                                <p:strVal val="#ppt_x"/>
                                              </p:val>
                                            </p:tav>
                                          </p:tavLst>
                                        </p:anim>
                                        <p:animEffect transition="in" filter="wipe(left)">
                                          <p:cBhvr>
                                            <p:cTn id="60" dur="500"/>
                                            <p:tgtEl>
                                              <p:spTgt spid="70"/>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ppt_x</p:attrName>
                                            </p:attrNameLst>
                                          </p:cBhvr>
                                          <p:tavLst>
                                            <p:tav tm="0">
                                              <p:val>
                                                <p:strVal val="#ppt_x+#ppt_w*1.125000"/>
                                              </p:val>
                                            </p:tav>
                                            <p:tav tm="100000">
                                              <p:val>
                                                <p:strVal val="#ppt_x"/>
                                              </p:val>
                                            </p:tav>
                                          </p:tavLst>
                                        </p:anim>
                                        <p:animEffect transition="in" filter="wipe(left)">
                                          <p:cBhvr>
                                            <p:cTn id="65" dur="500"/>
                                            <p:tgtEl>
                                              <p:spTgt spid="47"/>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to="" calcmode="lin" valueType="num">
                                          <p:cBhvr>
                                            <p:cTn id="69"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65"/>
                                            </p:tgtEl>
                                            <p:attrNameLst>
                                              <p:attrName>style.visibility</p:attrName>
                                            </p:attrNameLst>
                                          </p:cBhvr>
                                          <p:to>
                                            <p:strVal val="visible"/>
                                          </p:to>
                                        </p:set>
                                        <p:anim to="" calcmode="lin" valueType="num">
                                          <p:cBhvr>
                                            <p:cTn id="74" dur="700" fill="hold">
                                              <p:stCondLst>
                                                <p:cond delay="0"/>
                                              </p:stCondLst>
                                            </p:cTn>
                                            <p:tgtEl>
                                              <p:spTgt spid="65"/>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65"/>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65"/>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p:bldP spid="52" grpId="0"/>
          <p:bldP spid="65" grpId="0"/>
          <p:bldP spid="6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就是要用好“七个土方”</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就是要用好“七个土方”</a:t>
              </a:r>
            </a:p>
          </p:txBody>
        </p:sp>
      </p:grpSp>
      <p:sp>
        <p:nvSpPr>
          <p:cNvPr id="47" name="矩形 46">
            <a:extLst>
              <a:ext uri="{FF2B5EF4-FFF2-40B4-BE49-F238E27FC236}">
                <a16:creationId xmlns:a16="http://schemas.microsoft.com/office/drawing/2014/main" id="{CA17747C-2206-4670-9DC0-1A07DB3CF72F}"/>
              </a:ext>
            </a:extLst>
          </p:cNvPr>
          <p:cNvSpPr/>
          <p:nvPr/>
        </p:nvSpPr>
        <p:spPr>
          <a:xfrm>
            <a:off x="1450682" y="3817834"/>
            <a:ext cx="8249910" cy="2213843"/>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a16="http://schemas.microsoft.com/office/drawing/2014/main" id="{345E803B-8BB6-42D2-97C6-632DD9362B6C}"/>
              </a:ext>
            </a:extLst>
          </p:cNvPr>
          <p:cNvSpPr/>
          <p:nvPr/>
        </p:nvSpPr>
        <p:spPr>
          <a:xfrm>
            <a:off x="1450683" y="1201152"/>
            <a:ext cx="8139088" cy="2522647"/>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a:extLst>
              <a:ext uri="{FF2B5EF4-FFF2-40B4-BE49-F238E27FC236}">
                <a16:creationId xmlns:a16="http://schemas.microsoft.com/office/drawing/2014/main" id="{7ABAF1F0-A4D6-42E2-86C8-3E484A37CC88}"/>
              </a:ext>
            </a:extLst>
          </p:cNvPr>
          <p:cNvSpPr txBox="1"/>
          <p:nvPr/>
        </p:nvSpPr>
        <p:spPr>
          <a:xfrm>
            <a:off x="3622697" y="1261682"/>
            <a:ext cx="4017632" cy="584775"/>
          </a:xfrm>
          <a:prstGeom prst="rect">
            <a:avLst/>
          </a:prstGeom>
          <a:noFill/>
        </p:spPr>
        <p:txBody>
          <a:bodyPr wrap="square" rtlCol="0">
            <a:spAutoFit/>
          </a:bodyPr>
          <a:lstStyle/>
          <a:p>
            <a:r>
              <a:rPr lang="zh-CN" altLang="en-US" sz="3200" b="1" dirty="0">
                <a:solidFill>
                  <a:srgbClr val="FFFF00"/>
                </a:solidFill>
                <a:cs typeface="+mn-ea"/>
                <a:sym typeface="+mn-lt"/>
              </a:rPr>
              <a:t>苦中作乐法</a:t>
            </a:r>
            <a:endParaRPr lang="zh-CN" altLang="en-US" sz="3200" dirty="0">
              <a:solidFill>
                <a:srgbClr val="FFFF00"/>
              </a:solidFill>
              <a:cs typeface="+mn-ea"/>
              <a:sym typeface="+mn-lt"/>
            </a:endParaRPr>
          </a:p>
        </p:txBody>
      </p:sp>
      <p:grpSp>
        <p:nvGrpSpPr>
          <p:cNvPr id="2" name="组合 1"/>
          <p:cNvGrpSpPr/>
          <p:nvPr/>
        </p:nvGrpSpPr>
        <p:grpSpPr>
          <a:xfrm>
            <a:off x="1092698" y="2087478"/>
            <a:ext cx="764050" cy="1323439"/>
            <a:chOff x="1092698" y="1961748"/>
            <a:chExt cx="764050" cy="1323439"/>
          </a:xfrm>
        </p:grpSpPr>
        <p:sp>
          <p:nvSpPr>
            <p:cNvPr id="50" name="Oval 29">
              <a:extLst>
                <a:ext uri="{FF2B5EF4-FFF2-40B4-BE49-F238E27FC236}">
                  <a16:creationId xmlns:a16="http://schemas.microsoft.com/office/drawing/2014/main" id="{239FF44F-8B09-4750-9AE5-FCDB6436F602}"/>
                </a:ext>
              </a:extLst>
            </p:cNvPr>
            <p:cNvSpPr>
              <a:spLocks noChangeArrowheads="1"/>
            </p:cNvSpPr>
            <p:nvPr/>
          </p:nvSpPr>
          <p:spPr bwMode="auto">
            <a:xfrm>
              <a:off x="1092698" y="1965805"/>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1" name="文本框 50">
              <a:extLst>
                <a:ext uri="{FF2B5EF4-FFF2-40B4-BE49-F238E27FC236}">
                  <a16:creationId xmlns:a16="http://schemas.microsoft.com/office/drawing/2014/main" id="{6B33CCA8-88CB-4646-A11E-98A0DD7EE5EC}"/>
                </a:ext>
              </a:extLst>
            </p:cNvPr>
            <p:cNvSpPr txBox="1"/>
            <p:nvPr/>
          </p:nvSpPr>
          <p:spPr>
            <a:xfrm>
              <a:off x="1100604" y="1961748"/>
              <a:ext cx="756144" cy="1323439"/>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52" name="矩形 51">
            <a:extLst>
              <a:ext uri="{FF2B5EF4-FFF2-40B4-BE49-F238E27FC236}">
                <a16:creationId xmlns:a16="http://schemas.microsoft.com/office/drawing/2014/main" id="{A056E4BD-A476-464B-8702-FE74B71FA4FE}"/>
              </a:ext>
            </a:extLst>
          </p:cNvPr>
          <p:cNvSpPr/>
          <p:nvPr/>
        </p:nvSpPr>
        <p:spPr>
          <a:xfrm>
            <a:off x="1938783" y="1795130"/>
            <a:ext cx="6391485" cy="1754326"/>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写材料是苦差事，段子：“少壮不努力，老大写材料”“举头望明月，低头写材料”“洛阳亲友如相问，就说我在写材料”“垂死病中惊坐起，今天还没写材料”，等等，确实说出了写材料的苦。市委政研室王为革副主任曾经这样形容写材料的：“一支破笔，两袖清风，三餐无味，四季不分，五味皆全，七上八下，八面受气，久而久之，十分凄惨”。我的体会是，要苦干但不能苦着脸</a:t>
            </a:r>
            <a:r>
              <a:rPr lang="zh-CN" altLang="en-US" sz="1200" kern="100" spc="-50">
                <a:solidFill>
                  <a:schemeClr val="bg1"/>
                </a:solidFill>
                <a:cs typeface="+mn-ea"/>
                <a:sym typeface="+mn-lt"/>
              </a:rPr>
              <a:t>干</a:t>
            </a:r>
            <a:r>
              <a:rPr lang="zh-CN" altLang="en-US" sz="1200" kern="100" spc="-50" smtClean="0">
                <a:solidFill>
                  <a:schemeClr val="bg1"/>
                </a:solidFill>
                <a:cs typeface="+mn-ea"/>
                <a:sym typeface="+mn-lt"/>
              </a:rPr>
              <a:t>。第一，</a:t>
            </a:r>
            <a:r>
              <a:rPr lang="zh-CN" altLang="en-US" sz="1200" kern="100" spc="-50" dirty="0">
                <a:solidFill>
                  <a:schemeClr val="bg1"/>
                </a:solidFill>
                <a:cs typeface="+mn-ea"/>
                <a:sym typeface="+mn-lt"/>
              </a:rPr>
              <a:t>吃得苦中苦，方为人上人。人上人：才能出众的人。第二，苦中有甜。很多同志都有这样的经历，当碰撞出一个精彩的点子时，我们会欢欣鼓舞；当思考出一个好的思路时，我们会心花怒放；当文稿被领导和有关方面采纳，思考和建议转化为一项项具体的政策和要求时，我们会击掌叫好。这些点滴，都会汇成写作过程中的快乐，让我们慢慢体悟到写作的满足感，这时，也就开始渐入佳境了。总之，要找到成就感。</a:t>
            </a:r>
            <a:endParaRPr lang="zh-CN" altLang="zh-CN" sz="1200" kern="100" dirty="0">
              <a:solidFill>
                <a:schemeClr val="bg1"/>
              </a:solidFill>
              <a:cs typeface="+mn-ea"/>
              <a:sym typeface="+mn-lt"/>
            </a:endParaRPr>
          </a:p>
        </p:txBody>
      </p:sp>
      <p:sp>
        <p:nvSpPr>
          <p:cNvPr id="65" name="文本框 64">
            <a:extLst>
              <a:ext uri="{FF2B5EF4-FFF2-40B4-BE49-F238E27FC236}">
                <a16:creationId xmlns:a16="http://schemas.microsoft.com/office/drawing/2014/main" id="{66AE7D0A-0550-4C59-B0ED-9102B240D67F}"/>
              </a:ext>
            </a:extLst>
          </p:cNvPr>
          <p:cNvSpPr txBox="1"/>
          <p:nvPr/>
        </p:nvSpPr>
        <p:spPr>
          <a:xfrm>
            <a:off x="3537381" y="3902633"/>
            <a:ext cx="4017632" cy="584775"/>
          </a:xfrm>
          <a:prstGeom prst="rect">
            <a:avLst/>
          </a:prstGeom>
          <a:noFill/>
        </p:spPr>
        <p:txBody>
          <a:bodyPr wrap="square" rtlCol="0">
            <a:spAutoFit/>
          </a:bodyPr>
          <a:lstStyle/>
          <a:p>
            <a:r>
              <a:rPr lang="zh-CN" altLang="en-US" sz="3200" b="1" dirty="0">
                <a:solidFill>
                  <a:srgbClr val="FFFF00"/>
                </a:solidFill>
                <a:cs typeface="+mn-ea"/>
                <a:sym typeface="+mn-lt"/>
              </a:rPr>
              <a:t>迎难而上法</a:t>
            </a:r>
            <a:endParaRPr lang="zh-CN" altLang="en-US" sz="3200" dirty="0">
              <a:solidFill>
                <a:srgbClr val="FFFF00"/>
              </a:solidFill>
              <a:cs typeface="+mn-ea"/>
              <a:sym typeface="+mn-lt"/>
            </a:endParaRPr>
          </a:p>
        </p:txBody>
      </p:sp>
      <p:grpSp>
        <p:nvGrpSpPr>
          <p:cNvPr id="4" name="组合 3"/>
          <p:cNvGrpSpPr/>
          <p:nvPr/>
        </p:nvGrpSpPr>
        <p:grpSpPr>
          <a:xfrm>
            <a:off x="1100604" y="4603643"/>
            <a:ext cx="754718" cy="1323439"/>
            <a:chOff x="1100604" y="4226453"/>
            <a:chExt cx="754718" cy="1323439"/>
          </a:xfrm>
        </p:grpSpPr>
        <p:sp>
          <p:nvSpPr>
            <p:cNvPr id="66" name="Oval 29">
              <a:extLst>
                <a:ext uri="{FF2B5EF4-FFF2-40B4-BE49-F238E27FC236}">
                  <a16:creationId xmlns:a16="http://schemas.microsoft.com/office/drawing/2014/main" id="{6CCE5076-CBDF-4B9F-A4F1-17BAAD4A253A}"/>
                </a:ext>
              </a:extLst>
            </p:cNvPr>
            <p:cNvSpPr>
              <a:spLocks noChangeArrowheads="1"/>
            </p:cNvSpPr>
            <p:nvPr/>
          </p:nvSpPr>
          <p:spPr bwMode="auto">
            <a:xfrm>
              <a:off x="1100604" y="4241434"/>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7" name="文本框 66">
              <a:extLst>
                <a:ext uri="{FF2B5EF4-FFF2-40B4-BE49-F238E27FC236}">
                  <a16:creationId xmlns:a16="http://schemas.microsoft.com/office/drawing/2014/main" id="{5C0B199D-214A-46AB-AC54-A47C27D2575E}"/>
                </a:ext>
              </a:extLst>
            </p:cNvPr>
            <p:cNvSpPr txBox="1"/>
            <p:nvPr/>
          </p:nvSpPr>
          <p:spPr>
            <a:xfrm>
              <a:off x="1100604" y="4226453"/>
              <a:ext cx="754718" cy="1323439"/>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68" name="矩形 67">
            <a:extLst>
              <a:ext uri="{FF2B5EF4-FFF2-40B4-BE49-F238E27FC236}">
                <a16:creationId xmlns:a16="http://schemas.microsoft.com/office/drawing/2014/main" id="{65864BB5-746A-4709-8369-7549292C932F}"/>
              </a:ext>
            </a:extLst>
          </p:cNvPr>
          <p:cNvSpPr/>
          <p:nvPr/>
        </p:nvSpPr>
        <p:spPr>
          <a:xfrm>
            <a:off x="1937357" y="4419303"/>
            <a:ext cx="6208353" cy="1384995"/>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个人体会，越是难写越要写，难度越大、收获越大，一篇顶一百篇。难就是坎，就是窗户纸，迎难而上，就迈过坎儿，就捅破了窗户纸。大到一篇稿子，小到一篇稿子的一个部分，如果遇到剪不断理还乱的地方，不要烦躁，不要放弃，冷静一下，沉思一会，逼迫自己理清头绪，找到其中的逻辑关系，找准合适的角度。把难写的写好了，如果是一篇稿子的一个部分，那这个部分一般是这个稿子最出彩的地方；如果是一篇稿子，那这个稿子一般是精品佳作。延伸：捅窗户纸。一是只能靠自己。二是不能一劳永逸。捅了这层窗户纸还有下一层窗户纸，需要不断悟、不断升级。</a:t>
            </a:r>
            <a:endParaRPr lang="zh-CN" altLang="zh-CN" sz="1200" kern="100" dirty="0">
              <a:solidFill>
                <a:schemeClr val="bg1"/>
              </a:solidFill>
              <a:cs typeface="+mn-ea"/>
              <a:sym typeface="+mn-lt"/>
            </a:endParaRPr>
          </a:p>
        </p:txBody>
      </p:sp>
      <p:pic>
        <p:nvPicPr>
          <p:cNvPr id="37" name="图片 36">
            <a:extLst>
              <a:ext uri="{FF2B5EF4-FFF2-40B4-BE49-F238E27FC236}">
                <a16:creationId xmlns:a16="http://schemas.microsoft.com/office/drawing/2014/main" id="{0463470F-B6AB-4E99-BDB5-8EA5B2871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2303" y="1222625"/>
            <a:ext cx="2614352" cy="2476072"/>
          </a:xfrm>
          <a:prstGeom prst="rect">
            <a:avLst/>
          </a:prstGeom>
        </p:spPr>
      </p:pic>
      <p:pic>
        <p:nvPicPr>
          <p:cNvPr id="38" name="图片 37">
            <a:extLst>
              <a:ext uri="{FF2B5EF4-FFF2-40B4-BE49-F238E27FC236}">
                <a16:creationId xmlns:a16="http://schemas.microsoft.com/office/drawing/2014/main" id="{F10A3C68-9D6A-42DB-A9C8-4C9DAFDF2C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2303" y="3791164"/>
            <a:ext cx="2616247" cy="2250040"/>
          </a:xfrm>
          <a:prstGeom prst="rect">
            <a:avLst/>
          </a:prstGeom>
        </p:spPr>
      </p:pic>
    </p:spTree>
    <p:extLst>
      <p:ext uri="{BB962C8B-B14F-4D97-AF65-F5344CB8AC3E}">
        <p14:creationId xmlns:p14="http://schemas.microsoft.com/office/powerpoint/2010/main" val="1053975247"/>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ppt_x</p:attrName>
                                            </p:attrNameLst>
                                          </p:cBhvr>
                                          <p:tavLst>
                                            <p:tav tm="0">
                                              <p:val>
                                                <p:strVal val="#ppt_x+#ppt_w*1.125000"/>
                                              </p:val>
                                            </p:tav>
                                            <p:tav tm="100000">
                                              <p:val>
                                                <p:strVal val="#ppt_x"/>
                                              </p:val>
                                            </p:tav>
                                          </p:tavLst>
                                        </p:anim>
                                        <p:animEffect transition="in" filter="wipe(left)">
                                          <p:cBhvr>
                                            <p:cTn id="35" dur="500"/>
                                            <p:tgtEl>
                                              <p:spTgt spid="37"/>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ppt_x</p:attrName>
                                            </p:attrNameLst>
                                          </p:cBhvr>
                                          <p:tavLst>
                                            <p:tav tm="0">
                                              <p:val>
                                                <p:strVal val="#ppt_x+#ppt_w*1.125000"/>
                                              </p:val>
                                            </p:tav>
                                            <p:tav tm="100000">
                                              <p:val>
                                                <p:strVal val="#ppt_x"/>
                                              </p:val>
                                            </p:tav>
                                          </p:tavLst>
                                        </p:anim>
                                        <p:animEffect transition="in" filter="wipe(left)">
                                          <p:cBhvr>
                                            <p:cTn id="40" dur="500"/>
                                            <p:tgtEl>
                                              <p:spTgt spid="48"/>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to="" calcmode="lin" valueType="num">
                                          <p:cBhvr>
                                            <p:cTn id="4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 to="" calcmode="lin" valueType="num">
                                          <p:cBhvr>
                                            <p:cTn id="49" dur="700" fill="hold">
                                              <p:stCondLst>
                                                <p:cond delay="0"/>
                                              </p:stCondLst>
                                            </p:cTn>
                                            <p:tgtEl>
                                              <p:spTgt spid="49"/>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49"/>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49"/>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6980"/>
                                </p:stCondLst>
                                <p:childTnLst>
                                  <p:par>
                                    <p:cTn id="57" presetID="12" presetClass="entr" presetSubtype="2"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p:tgtEl>
                                              <p:spTgt spid="38"/>
                                            </p:tgtEl>
                                            <p:attrNameLst>
                                              <p:attrName>ppt_x</p:attrName>
                                            </p:attrNameLst>
                                          </p:cBhvr>
                                          <p:tavLst>
                                            <p:tav tm="0">
                                              <p:val>
                                                <p:strVal val="#ppt_x+#ppt_w*1.125000"/>
                                              </p:val>
                                            </p:tav>
                                            <p:tav tm="100000">
                                              <p:val>
                                                <p:strVal val="#ppt_x"/>
                                              </p:val>
                                            </p:tav>
                                          </p:tavLst>
                                        </p:anim>
                                        <p:animEffect transition="in" filter="wipe(left)">
                                          <p:cBhvr>
                                            <p:cTn id="60" dur="500"/>
                                            <p:tgtEl>
                                              <p:spTgt spid="38"/>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ppt_x</p:attrName>
                                            </p:attrNameLst>
                                          </p:cBhvr>
                                          <p:tavLst>
                                            <p:tav tm="0">
                                              <p:val>
                                                <p:strVal val="#ppt_x+#ppt_w*1.125000"/>
                                              </p:val>
                                            </p:tav>
                                            <p:tav tm="100000">
                                              <p:val>
                                                <p:strVal val="#ppt_x"/>
                                              </p:val>
                                            </p:tav>
                                          </p:tavLst>
                                        </p:anim>
                                        <p:animEffect transition="in" filter="wipe(left)">
                                          <p:cBhvr>
                                            <p:cTn id="65" dur="500"/>
                                            <p:tgtEl>
                                              <p:spTgt spid="47"/>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to="" calcmode="lin" valueType="num">
                                          <p:cBhvr>
                                            <p:cTn id="69"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65"/>
                                            </p:tgtEl>
                                            <p:attrNameLst>
                                              <p:attrName>style.visibility</p:attrName>
                                            </p:attrNameLst>
                                          </p:cBhvr>
                                          <p:to>
                                            <p:strVal val="visible"/>
                                          </p:to>
                                        </p:set>
                                        <p:anim to="" calcmode="lin" valueType="num">
                                          <p:cBhvr>
                                            <p:cTn id="74" dur="700" fill="hold">
                                              <p:stCondLst>
                                                <p:cond delay="0"/>
                                              </p:stCondLst>
                                            </p:cTn>
                                            <p:tgtEl>
                                              <p:spTgt spid="65"/>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65"/>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65"/>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p:bldP spid="52" grpId="0"/>
          <p:bldP spid="65"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ppt_x</p:attrName>
                                            </p:attrNameLst>
                                          </p:cBhvr>
                                          <p:tavLst>
                                            <p:tav tm="0">
                                              <p:val>
                                                <p:strVal val="#ppt_x+#ppt_w*1.125000"/>
                                              </p:val>
                                            </p:tav>
                                            <p:tav tm="100000">
                                              <p:val>
                                                <p:strVal val="#ppt_x"/>
                                              </p:val>
                                            </p:tav>
                                          </p:tavLst>
                                        </p:anim>
                                        <p:animEffect transition="in" filter="wipe(left)">
                                          <p:cBhvr>
                                            <p:cTn id="35" dur="500"/>
                                            <p:tgtEl>
                                              <p:spTgt spid="37"/>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ppt_x</p:attrName>
                                            </p:attrNameLst>
                                          </p:cBhvr>
                                          <p:tavLst>
                                            <p:tav tm="0">
                                              <p:val>
                                                <p:strVal val="#ppt_x+#ppt_w*1.125000"/>
                                              </p:val>
                                            </p:tav>
                                            <p:tav tm="100000">
                                              <p:val>
                                                <p:strVal val="#ppt_x"/>
                                              </p:val>
                                            </p:tav>
                                          </p:tavLst>
                                        </p:anim>
                                        <p:animEffect transition="in" filter="wipe(left)">
                                          <p:cBhvr>
                                            <p:cTn id="40" dur="500"/>
                                            <p:tgtEl>
                                              <p:spTgt spid="48"/>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to="" calcmode="lin" valueType="num">
                                          <p:cBhvr>
                                            <p:cTn id="4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 to="" calcmode="lin" valueType="num">
                                          <p:cBhvr>
                                            <p:cTn id="49" dur="700" fill="hold">
                                              <p:stCondLst>
                                                <p:cond delay="0"/>
                                              </p:stCondLst>
                                            </p:cTn>
                                            <p:tgtEl>
                                              <p:spTgt spid="49"/>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49"/>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49"/>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6980"/>
                                </p:stCondLst>
                                <p:childTnLst>
                                  <p:par>
                                    <p:cTn id="57" presetID="12" presetClass="entr" presetSubtype="2"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p:tgtEl>
                                              <p:spTgt spid="38"/>
                                            </p:tgtEl>
                                            <p:attrNameLst>
                                              <p:attrName>ppt_x</p:attrName>
                                            </p:attrNameLst>
                                          </p:cBhvr>
                                          <p:tavLst>
                                            <p:tav tm="0">
                                              <p:val>
                                                <p:strVal val="#ppt_x+#ppt_w*1.125000"/>
                                              </p:val>
                                            </p:tav>
                                            <p:tav tm="100000">
                                              <p:val>
                                                <p:strVal val="#ppt_x"/>
                                              </p:val>
                                            </p:tav>
                                          </p:tavLst>
                                        </p:anim>
                                        <p:animEffect transition="in" filter="wipe(left)">
                                          <p:cBhvr>
                                            <p:cTn id="60" dur="500"/>
                                            <p:tgtEl>
                                              <p:spTgt spid="38"/>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ppt_x</p:attrName>
                                            </p:attrNameLst>
                                          </p:cBhvr>
                                          <p:tavLst>
                                            <p:tav tm="0">
                                              <p:val>
                                                <p:strVal val="#ppt_x+#ppt_w*1.125000"/>
                                              </p:val>
                                            </p:tav>
                                            <p:tav tm="100000">
                                              <p:val>
                                                <p:strVal val="#ppt_x"/>
                                              </p:val>
                                            </p:tav>
                                          </p:tavLst>
                                        </p:anim>
                                        <p:animEffect transition="in" filter="wipe(left)">
                                          <p:cBhvr>
                                            <p:cTn id="65" dur="500"/>
                                            <p:tgtEl>
                                              <p:spTgt spid="47"/>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to="" calcmode="lin" valueType="num">
                                          <p:cBhvr>
                                            <p:cTn id="69"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65"/>
                                            </p:tgtEl>
                                            <p:attrNameLst>
                                              <p:attrName>style.visibility</p:attrName>
                                            </p:attrNameLst>
                                          </p:cBhvr>
                                          <p:to>
                                            <p:strVal val="visible"/>
                                          </p:to>
                                        </p:set>
                                        <p:anim to="" calcmode="lin" valueType="num">
                                          <p:cBhvr>
                                            <p:cTn id="74" dur="700" fill="hold">
                                              <p:stCondLst>
                                                <p:cond delay="0"/>
                                              </p:stCondLst>
                                            </p:cTn>
                                            <p:tgtEl>
                                              <p:spTgt spid="65"/>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65"/>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65"/>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p:bldP spid="52" grpId="0"/>
          <p:bldP spid="65" grpId="0"/>
          <p:bldP spid="68"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25" name="文本框 24">
              <a:extLst>
                <a:ext uri="{FF2B5EF4-FFF2-40B4-BE49-F238E27FC236}">
                  <a16:creationId xmlns:a16="http://schemas.microsoft.com/office/drawing/2014/main"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就是要用好“七个土方”</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33" name="文本框 32">
              <a:extLst>
                <a:ext uri="{FF2B5EF4-FFF2-40B4-BE49-F238E27FC236}">
                  <a16:creationId xmlns:a16="http://schemas.microsoft.com/office/drawing/2014/main"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就是要用好“七个土方”</a:t>
              </a:r>
            </a:p>
          </p:txBody>
        </p:sp>
      </p:grpSp>
      <p:sp>
        <p:nvSpPr>
          <p:cNvPr id="39" name="矩形 38">
            <a:extLst>
              <a:ext uri="{FF2B5EF4-FFF2-40B4-BE49-F238E27FC236}">
                <a16:creationId xmlns:a16="http://schemas.microsoft.com/office/drawing/2014/main" id="{345E803B-8BB6-42D2-97C6-632DD9362B6C}"/>
              </a:ext>
            </a:extLst>
          </p:cNvPr>
          <p:cNvSpPr/>
          <p:nvPr/>
        </p:nvSpPr>
        <p:spPr>
          <a:xfrm>
            <a:off x="1450682" y="1310210"/>
            <a:ext cx="9614379" cy="1646119"/>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7ABAF1F0-A4D6-42E2-86C8-3E484A37CC88}"/>
              </a:ext>
            </a:extLst>
          </p:cNvPr>
          <p:cNvSpPr txBox="1"/>
          <p:nvPr/>
        </p:nvSpPr>
        <p:spPr>
          <a:xfrm>
            <a:off x="5015271" y="1513352"/>
            <a:ext cx="4017632" cy="584775"/>
          </a:xfrm>
          <a:prstGeom prst="rect">
            <a:avLst/>
          </a:prstGeom>
          <a:noFill/>
        </p:spPr>
        <p:txBody>
          <a:bodyPr wrap="square" rtlCol="0">
            <a:spAutoFit/>
          </a:bodyPr>
          <a:lstStyle/>
          <a:p>
            <a:r>
              <a:rPr lang="zh-CN" altLang="en-US" sz="3200" b="1" dirty="0">
                <a:solidFill>
                  <a:srgbClr val="FFFF00"/>
                </a:solidFill>
                <a:cs typeface="+mn-ea"/>
                <a:sym typeface="+mn-lt"/>
              </a:rPr>
              <a:t>边学边干法</a:t>
            </a:r>
            <a:endParaRPr lang="zh-CN" altLang="en-US" sz="3200" dirty="0">
              <a:solidFill>
                <a:srgbClr val="FFFF00"/>
              </a:solidFill>
              <a:cs typeface="+mn-ea"/>
              <a:sym typeface="+mn-lt"/>
            </a:endParaRPr>
          </a:p>
        </p:txBody>
      </p:sp>
      <p:grpSp>
        <p:nvGrpSpPr>
          <p:cNvPr id="5" name="组合 4"/>
          <p:cNvGrpSpPr/>
          <p:nvPr/>
        </p:nvGrpSpPr>
        <p:grpSpPr>
          <a:xfrm>
            <a:off x="1091270" y="1787489"/>
            <a:ext cx="748271" cy="1346653"/>
            <a:chOff x="1091270" y="1787489"/>
            <a:chExt cx="748271" cy="1346653"/>
          </a:xfrm>
        </p:grpSpPr>
        <p:sp>
          <p:nvSpPr>
            <p:cNvPr id="41" name="Oval 29">
              <a:extLst>
                <a:ext uri="{FF2B5EF4-FFF2-40B4-BE49-F238E27FC236}">
                  <a16:creationId xmlns:a16="http://schemas.microsoft.com/office/drawing/2014/main" id="{239FF44F-8B09-4750-9AE5-FCDB6436F602}"/>
                </a:ext>
              </a:extLst>
            </p:cNvPr>
            <p:cNvSpPr>
              <a:spLocks noChangeArrowheads="1"/>
            </p:cNvSpPr>
            <p:nvPr/>
          </p:nvSpPr>
          <p:spPr bwMode="auto">
            <a:xfrm>
              <a:off x="1091271" y="1787489"/>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2" name="文本框 41">
              <a:extLst>
                <a:ext uri="{FF2B5EF4-FFF2-40B4-BE49-F238E27FC236}">
                  <a16:creationId xmlns:a16="http://schemas.microsoft.com/office/drawing/2014/main" id="{6B33CCA8-88CB-4646-A11E-98A0DD7EE5EC}"/>
                </a:ext>
              </a:extLst>
            </p:cNvPr>
            <p:cNvSpPr txBox="1"/>
            <p:nvPr/>
          </p:nvSpPr>
          <p:spPr>
            <a:xfrm>
              <a:off x="1091270" y="1810703"/>
              <a:ext cx="748271" cy="1323439"/>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43" name="矩形 42">
            <a:extLst>
              <a:ext uri="{FF2B5EF4-FFF2-40B4-BE49-F238E27FC236}">
                <a16:creationId xmlns:a16="http://schemas.microsoft.com/office/drawing/2014/main" id="{A056E4BD-A476-464B-8702-FE74B71FA4FE}"/>
              </a:ext>
            </a:extLst>
          </p:cNvPr>
          <p:cNvSpPr/>
          <p:nvPr/>
        </p:nvSpPr>
        <p:spPr>
          <a:xfrm>
            <a:off x="1938783" y="2122301"/>
            <a:ext cx="9027036" cy="461665"/>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培训很重要，但绝非万能灵药。我从来没见过哪个同志通过一次培训就会写材料、就能写好材料，我本人写了</a:t>
            </a:r>
            <a:r>
              <a:rPr lang="en-US" altLang="zh-CN" sz="1200" kern="100" spc="-50" dirty="0">
                <a:solidFill>
                  <a:schemeClr val="bg1"/>
                </a:solidFill>
                <a:cs typeface="+mn-ea"/>
                <a:sym typeface="+mn-lt"/>
              </a:rPr>
              <a:t>13</a:t>
            </a:r>
            <a:r>
              <a:rPr lang="zh-CN" altLang="en-US" sz="1200" kern="100" spc="-50" dirty="0">
                <a:solidFill>
                  <a:schemeClr val="bg1"/>
                </a:solidFill>
                <a:cs typeface="+mn-ea"/>
                <a:sym typeface="+mn-lt"/>
              </a:rPr>
              <a:t>年材料，从来没有参加过一次文字写作培训班。这虽然极端，但也说明一个问题，就是写材料关键在写不在学。</a:t>
            </a:r>
            <a:endParaRPr lang="zh-CN" altLang="zh-CN" sz="1200" kern="100" dirty="0">
              <a:solidFill>
                <a:schemeClr val="bg1"/>
              </a:solidFill>
              <a:cs typeface="+mn-ea"/>
              <a:sym typeface="+mn-lt"/>
            </a:endParaRPr>
          </a:p>
        </p:txBody>
      </p:sp>
      <p:pic>
        <p:nvPicPr>
          <p:cNvPr id="44" name="图片 43">
            <a:extLst>
              <a:ext uri="{FF2B5EF4-FFF2-40B4-BE49-F238E27FC236}">
                <a16:creationId xmlns:a16="http://schemas.microsoft.com/office/drawing/2014/main" id="{DC700064-2A71-43EE-9909-3A907F4826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9204" y="3043497"/>
            <a:ext cx="9585789" cy="2761685"/>
          </a:xfrm>
          <a:prstGeom prst="rect">
            <a:avLst/>
          </a:prstGeom>
        </p:spPr>
      </p:pic>
      <p:sp>
        <p:nvSpPr>
          <p:cNvPr id="30" name="TextBox 29"/>
          <p:cNvSpPr txBox="1"/>
          <p:nvPr/>
        </p:nvSpPr>
        <p:spPr>
          <a:xfrm>
            <a:off x="714647" y="65887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lumMod val="95000"/>
                  </a:schemeClr>
                </a:solidFill>
                <a:effectLst/>
                <a:uLnTx/>
                <a:uFillTx/>
              </a:rPr>
              <a:t>PPT</a:t>
            </a:r>
            <a:r>
              <a:rPr kumimoji="0" lang="zh-CN" altLang="en-US" sz="100" b="0" i="0" u="none" strike="noStrike" kern="0" cap="none" spc="0" normalizeH="0" baseline="0" noProof="0" smtClean="0">
                <a:ln>
                  <a:noFill/>
                </a:ln>
                <a:solidFill>
                  <a:schemeClr val="bg1">
                    <a:lumMod val="95000"/>
                  </a:schemeClr>
                </a:solidFill>
                <a:effectLst/>
                <a:uLnTx/>
                <a:uFillTx/>
              </a:rPr>
              <a:t>下载 </a:t>
            </a:r>
            <a:r>
              <a:rPr kumimoji="0" lang="en-US" altLang="zh-CN" sz="100" b="0" i="0" u="none" strike="noStrike" kern="0" cap="none" spc="0" normalizeH="0" baseline="0" noProof="0" smtClean="0">
                <a:ln>
                  <a:noFill/>
                </a:ln>
                <a:solidFill>
                  <a:schemeClr val="bg1">
                    <a:lumMod val="95000"/>
                  </a:schemeClr>
                </a:solidFill>
                <a:effectLst/>
                <a:uLnTx/>
                <a:uFillTx/>
              </a:rPr>
              <a:t>http://www.PPT818.com/xiazai/</a:t>
            </a:r>
            <a:endParaRPr kumimoji="0" lang="en-US" altLang="zh-CN" sz="100" b="0" i="0" u="none" strike="noStrike" kern="0" cap="none" spc="0" normalizeH="0" baseline="0" noProof="0" dirty="0" smtClean="0">
              <a:ln>
                <a:noFill/>
              </a:ln>
              <a:solidFill>
                <a:schemeClr val="bg1">
                  <a:lumMod val="95000"/>
                </a:schemeClr>
              </a:solidFill>
              <a:effectLst/>
              <a:uLnTx/>
              <a:uFillTx/>
            </a:endParaRPr>
          </a:p>
        </p:txBody>
      </p:sp>
    </p:spTree>
    <p:extLst>
      <p:ext uri="{BB962C8B-B14F-4D97-AF65-F5344CB8AC3E}">
        <p14:creationId xmlns:p14="http://schemas.microsoft.com/office/powerpoint/2010/main" val="164525166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0" presetClass="entr" presetSubtype="0" decel="5000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to="" calcmode="lin" valueType="num">
                                          <p:cBhvr>
                                            <p:cTn id="45"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46"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childTnLst>
                              </p:cTn>
                            </p:par>
                            <p:par>
                              <p:cTn id="47" fill="hold">
                                <p:stCondLst>
                                  <p:cond delay="5500"/>
                                </p:stCondLst>
                                <p:childTnLst>
                                  <p:par>
                                    <p:cTn id="48" presetID="0" presetClass="entr" presetSubtype="0" fill="hold" grpId="0" nodeType="afterEffect">
                                      <p:stCondLst>
                                        <p:cond delay="0"/>
                                      </p:stCondLst>
                                      <p:iterate type="lt">
                                        <p:tmPct val="10000"/>
                                      </p:iterate>
                                      <p:childTnLst>
                                        <p:set>
                                          <p:cBhvr>
                                            <p:cTn id="49" dur="1" fill="hold">
                                              <p:stCondLst>
                                                <p:cond delay="0"/>
                                              </p:stCondLst>
                                            </p:cTn>
                                            <p:tgtEl>
                                              <p:spTgt spid="40"/>
                                            </p:tgtEl>
                                            <p:attrNameLst>
                                              <p:attrName>style.visibility</p:attrName>
                                            </p:attrNameLst>
                                          </p:cBhvr>
                                          <p:to>
                                            <p:strVal val="visible"/>
                                          </p:to>
                                        </p:set>
                                        <p:anim to="" calcmode="lin" valueType="num">
                                          <p:cBhvr>
                                            <p:cTn id="50" dur="700" fill="hold">
                                              <p:stCondLst>
                                                <p:cond delay="0"/>
                                              </p:stCondLst>
                                            </p:cTn>
                                            <p:tgtEl>
                                              <p:spTgt spid="40"/>
                                            </p:tgtEl>
                                            <p:attrNameLst>
                                              <p:attrName>ppt_y</p:attrName>
                                            </p:attrNameLst>
                                          </p:cBhvr>
                                          <p:tavLst>
                                            <p:tav tm="0" fmla="#ppt_y-#ppt_h/2*((1.5-1.5*$)^3-(1.5-1.5*$)^2)*8/9">
                                              <p:val>
                                                <p:strVal val="0"/>
                                              </p:val>
                                            </p:tav>
                                            <p:tav tm="100000">
                                              <p:val>
                                                <p:strVal val="1"/>
                                              </p:val>
                                            </p:tav>
                                          </p:tavLst>
                                        </p:anim>
                                        <p:anim to="" calcmode="lin" valueType="num">
                                          <p:cBhvr>
                                            <p:cTn id="51" dur="700" fill="hold">
                                              <p:stCondLst>
                                                <p:cond delay="0"/>
                                              </p:stCondLst>
                                            </p:cTn>
                                            <p:tgtEl>
                                              <p:spTgt spid="40"/>
                                            </p:tgtEl>
                                            <p:attrNameLst>
                                              <p:attrName>ppt_h</p:attrName>
                                            </p:attrNameLst>
                                          </p:cBhvr>
                                          <p:tavLst>
                                            <p:tav tm="0" fmla="#ppt_h-#ppt_h*((1.5-1.5*$)^3-(1.5-1.5*$)^2)">
                                              <p:val>
                                                <p:strVal val="0"/>
                                              </p:val>
                                            </p:tav>
                                            <p:tav tm="100000">
                                              <p:val>
                                                <p:strVal val="1"/>
                                              </p:val>
                                            </p:tav>
                                          </p:tavLst>
                                        </p:anim>
                                        <p:animEffect filter="fade">
                                          <p:cBhvr>
                                            <p:cTn id="52" dur="700">
                                              <p:stCondLst>
                                                <p:cond delay="0"/>
                                              </p:stCondLst>
                                            </p:cTn>
                                            <p:tgtEl>
                                              <p:spTgt spid="40"/>
                                            </p:tgtEl>
                                          </p:cBhvr>
                                        </p:animEffect>
                                      </p:childTnLst>
                                    </p:cTn>
                                  </p:par>
                                </p:childTnLst>
                              </p:cTn>
                            </p:par>
                            <p:par>
                              <p:cTn id="53" fill="hold">
                                <p:stCondLst>
                                  <p:cond delay="648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0" presetClass="entr" presetSubtype="0" decel="5000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to="" calcmode="lin" valueType="num">
                                          <p:cBhvr>
                                            <p:cTn id="45"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46"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childTnLst>
                              </p:cTn>
                            </p:par>
                            <p:par>
                              <p:cTn id="47" fill="hold">
                                <p:stCondLst>
                                  <p:cond delay="5500"/>
                                </p:stCondLst>
                                <p:childTnLst>
                                  <p:par>
                                    <p:cTn id="48" presetID="0" presetClass="entr" presetSubtype="0" fill="hold" grpId="0" nodeType="afterEffect">
                                      <p:stCondLst>
                                        <p:cond delay="0"/>
                                      </p:stCondLst>
                                      <p:iterate type="lt">
                                        <p:tmPct val="10000"/>
                                      </p:iterate>
                                      <p:childTnLst>
                                        <p:set>
                                          <p:cBhvr>
                                            <p:cTn id="49" dur="1" fill="hold">
                                              <p:stCondLst>
                                                <p:cond delay="0"/>
                                              </p:stCondLst>
                                            </p:cTn>
                                            <p:tgtEl>
                                              <p:spTgt spid="40"/>
                                            </p:tgtEl>
                                            <p:attrNameLst>
                                              <p:attrName>style.visibility</p:attrName>
                                            </p:attrNameLst>
                                          </p:cBhvr>
                                          <p:to>
                                            <p:strVal val="visible"/>
                                          </p:to>
                                        </p:set>
                                        <p:anim to="" calcmode="lin" valueType="num">
                                          <p:cBhvr>
                                            <p:cTn id="50" dur="700" fill="hold">
                                              <p:stCondLst>
                                                <p:cond delay="0"/>
                                              </p:stCondLst>
                                            </p:cTn>
                                            <p:tgtEl>
                                              <p:spTgt spid="40"/>
                                            </p:tgtEl>
                                            <p:attrNameLst>
                                              <p:attrName>ppt_y</p:attrName>
                                            </p:attrNameLst>
                                          </p:cBhvr>
                                          <p:tavLst>
                                            <p:tav tm="0" fmla="#ppt_y-#ppt_h/2*((1.5-1.5*$)^3-(1.5-1.5*$)^2)*8/9">
                                              <p:val>
                                                <p:strVal val="0"/>
                                              </p:val>
                                            </p:tav>
                                            <p:tav tm="100000">
                                              <p:val>
                                                <p:strVal val="1"/>
                                              </p:val>
                                            </p:tav>
                                          </p:tavLst>
                                        </p:anim>
                                        <p:anim to="" calcmode="lin" valueType="num">
                                          <p:cBhvr>
                                            <p:cTn id="51" dur="700" fill="hold">
                                              <p:stCondLst>
                                                <p:cond delay="0"/>
                                              </p:stCondLst>
                                            </p:cTn>
                                            <p:tgtEl>
                                              <p:spTgt spid="40"/>
                                            </p:tgtEl>
                                            <p:attrNameLst>
                                              <p:attrName>ppt_h</p:attrName>
                                            </p:attrNameLst>
                                          </p:cBhvr>
                                          <p:tavLst>
                                            <p:tav tm="0" fmla="#ppt_h-#ppt_h*((1.5-1.5*$)^3-(1.5-1.5*$)^2)">
                                              <p:val>
                                                <p:strVal val="0"/>
                                              </p:val>
                                            </p:tav>
                                            <p:tav tm="100000">
                                              <p:val>
                                                <p:strVal val="1"/>
                                              </p:val>
                                            </p:tav>
                                          </p:tavLst>
                                        </p:anim>
                                        <p:animEffect filter="fade">
                                          <p:cBhvr>
                                            <p:cTn id="52" dur="700">
                                              <p:stCondLst>
                                                <p:cond delay="0"/>
                                              </p:stCondLst>
                                            </p:cTn>
                                            <p:tgtEl>
                                              <p:spTgt spid="40"/>
                                            </p:tgtEl>
                                          </p:cBhvr>
                                        </p:animEffect>
                                      </p:childTnLst>
                                    </p:cTn>
                                  </p:par>
                                </p:childTnLst>
                              </p:cTn>
                            </p:par>
                            <p:par>
                              <p:cTn id="53" fill="hold">
                                <p:stCondLst>
                                  <p:cond delay="648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3"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45655" y="1836420"/>
            <a:ext cx="5045710" cy="3185795"/>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0" y="1836420"/>
            <a:ext cx="7026910" cy="318579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0" y="1719552"/>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513902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304022" y="2818651"/>
            <a:ext cx="4331970" cy="830997"/>
          </a:xfrm>
          <a:prstGeom prst="rect">
            <a:avLst/>
          </a:prstGeom>
          <a:noFill/>
        </p:spPr>
        <p:txBody>
          <a:bodyPr wrap="square" rtlCol="0">
            <a:spAutoFit/>
          </a:bodyPr>
          <a:lstStyle/>
          <a:p>
            <a:r>
              <a:rPr lang="zh-CN" altLang="en-US" sz="4800" b="1" dirty="0">
                <a:solidFill>
                  <a:schemeClr val="bg1"/>
                </a:solidFill>
                <a:cs typeface="+mn-ea"/>
                <a:sym typeface="+mn-lt"/>
              </a:rPr>
              <a:t>如何写好材料？</a:t>
            </a:r>
          </a:p>
        </p:txBody>
      </p:sp>
      <p:sp>
        <p:nvSpPr>
          <p:cNvPr id="14" name="文本框 21"/>
          <p:cNvSpPr txBox="1"/>
          <p:nvPr/>
        </p:nvSpPr>
        <p:spPr>
          <a:xfrm>
            <a:off x="2281162" y="3269161"/>
            <a:ext cx="5079758" cy="745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10000"/>
              </a:lnSpc>
            </a:pPr>
            <a:r>
              <a:rPr lang="en-US" altLang="zh-CN" sz="2400" dirty="0">
                <a:solidFill>
                  <a:schemeClr val="bg1"/>
                </a:solidFill>
                <a:cs typeface="+mn-ea"/>
                <a:sym typeface="+mn-lt"/>
              </a:rPr>
              <a:t>How to write the good material</a:t>
            </a:r>
            <a:r>
              <a:rPr lang="zh-CN" altLang="en-US" sz="2400" dirty="0">
                <a:solidFill>
                  <a:schemeClr val="bg1"/>
                </a:solidFill>
                <a:cs typeface="+mn-ea"/>
                <a:sym typeface="+mn-lt"/>
              </a:rPr>
              <a:t>？</a:t>
            </a:r>
          </a:p>
        </p:txBody>
      </p:sp>
      <p:sp>
        <p:nvSpPr>
          <p:cNvPr id="6" name="文本框 5"/>
          <p:cNvSpPr txBox="1"/>
          <p:nvPr/>
        </p:nvSpPr>
        <p:spPr>
          <a:xfrm>
            <a:off x="231775" y="2459990"/>
            <a:ext cx="2075180" cy="1938020"/>
          </a:xfrm>
          <a:prstGeom prst="rect">
            <a:avLst/>
          </a:prstGeom>
          <a:noFill/>
        </p:spPr>
        <p:txBody>
          <a:bodyPr wrap="square" rtlCol="0">
            <a:spAutoFit/>
          </a:bodyPr>
          <a:lstStyle/>
          <a:p>
            <a:pPr algn="r"/>
            <a:r>
              <a:rPr lang="en-US" altLang="zh-CN" sz="12000" b="1" dirty="0">
                <a:solidFill>
                  <a:schemeClr val="bg1"/>
                </a:solidFill>
                <a:cs typeface="+mn-ea"/>
                <a:sym typeface="+mn-lt"/>
              </a:rPr>
              <a:t>03</a:t>
            </a:r>
          </a:p>
        </p:txBody>
      </p:sp>
      <p:sp>
        <p:nvSpPr>
          <p:cNvPr id="4" name="矩形 3">
            <a:extLst>
              <a:ext uri="{FF2B5EF4-FFF2-40B4-BE49-F238E27FC236}">
                <a16:creationId xmlns:a16="http://schemas.microsoft.com/office/drawing/2014/main" id="{1E88E68D-1C01-42AC-B970-1FE6071775E8}"/>
              </a:ext>
            </a:extLst>
          </p:cNvPr>
          <p:cNvSpPr/>
          <p:nvPr/>
        </p:nvSpPr>
        <p:spPr>
          <a:xfrm>
            <a:off x="4490432" y="5893749"/>
            <a:ext cx="3211135" cy="369332"/>
          </a:xfrm>
          <a:prstGeom prst="rect">
            <a:avLst/>
          </a:prstGeom>
        </p:spPr>
        <p:txBody>
          <a:bodyPr wrap="none">
            <a:spAutoFit/>
          </a:bodyPr>
          <a:lstStyle/>
          <a:p>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文字工作体会</a:t>
            </a:r>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交流</a:t>
            </a:r>
            <a:r>
              <a:rPr lang="en-US" altLang="zh-CN" b="1" dirty="0">
                <a:solidFill>
                  <a:schemeClr val="bg1">
                    <a:lumMod val="50000"/>
                  </a:schemeClr>
                </a:solidFill>
                <a:cs typeface="+mn-ea"/>
                <a:sym typeface="+mn-lt"/>
              </a:rPr>
              <a:t>)——</a:t>
            </a:r>
            <a:endParaRPr lang="zh-CN" altLang="en-US" b="1" dirty="0">
              <a:solidFill>
                <a:schemeClr val="bg1">
                  <a:lumMod val="50000"/>
                </a:schemeClr>
              </a:solidFill>
              <a:cs typeface="+mn-ea"/>
              <a:sym typeface="+mn-lt"/>
            </a:endParaRPr>
          </a:p>
        </p:txBody>
      </p:sp>
    </p:spTree>
    <p:extLst>
      <p:ext uri="{BB962C8B-B14F-4D97-AF65-F5344CB8AC3E}">
        <p14:creationId xmlns:p14="http://schemas.microsoft.com/office/powerpoint/2010/main" val="91170119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2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500"/>
                                        <p:tgtEl>
                                          <p:spTgt spid="10"/>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anim calcmode="lin" valueType="num">
                                      <p:cBhvr>
                                        <p:cTn id="37" dur="500" fill="hold"/>
                                        <p:tgtEl>
                                          <p:spTgt spid="3"/>
                                        </p:tgtEl>
                                        <p:attrNameLst>
                                          <p:attrName>ppt_x</p:attrName>
                                        </p:attrNameLst>
                                      </p:cBhvr>
                                      <p:tavLst>
                                        <p:tav tm="0">
                                          <p:val>
                                            <p:strVal val="#ppt_x"/>
                                          </p:val>
                                        </p:tav>
                                        <p:tav tm="100000">
                                          <p:val>
                                            <p:strVal val="#ppt_x"/>
                                          </p:val>
                                        </p:tav>
                                      </p:tavLst>
                                    </p:anim>
                                    <p:anim calcmode="lin" valueType="num">
                                      <p:cBhvr>
                                        <p:cTn id="38" dur="5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0" presetClass="entr" presetSubtype="0" fill="hold" grpId="0" nodeType="afterEffect">
                                  <p:stCondLst>
                                    <p:cond delay="0"/>
                                  </p:stCondLst>
                                  <p:iterate type="lt">
                                    <p:tmPct val="10000"/>
                                  </p:iterate>
                                  <p:childTnLst>
                                    <p:set>
                                      <p:cBhvr>
                                        <p:cTn id="41" dur="1" fill="hold">
                                          <p:stCondLst>
                                            <p:cond delay="0"/>
                                          </p:stCondLst>
                                        </p:cTn>
                                        <p:tgtEl>
                                          <p:spTgt spid="4"/>
                                        </p:tgtEl>
                                        <p:attrNameLst>
                                          <p:attrName>style.visibility</p:attrName>
                                        </p:attrNameLst>
                                      </p:cBhvr>
                                      <p:to>
                                        <p:strVal val="visible"/>
                                      </p:to>
                                    </p:set>
                                    <p:anim to="" calcmode="lin" valueType="num">
                                      <p:cBhvr>
                                        <p:cTn id="42" dur="700" fill="hold">
                                          <p:stCondLst>
                                            <p:cond delay="0"/>
                                          </p:stCondLst>
                                        </p:cTn>
                                        <p:tgtEl>
                                          <p:spTgt spid="4"/>
                                        </p:tgtEl>
                                        <p:attrNameLst>
                                          <p:attrName>ppt_x</p:attrName>
                                        </p:attrNameLst>
                                      </p:cBhvr>
                                      <p:tavLst>
                                        <p:tav tm="0" fmla="#ppt_x+(-#ppt_w/2*cos(ppt_r/180*pi))*((1.5-1.5*$)^2-(1.5-1.5*$)^3)">
                                          <p:val>
                                            <p:strVal val="0"/>
                                          </p:val>
                                        </p:tav>
                                        <p:tav tm="100000">
                                          <p:val>
                                            <p:strVal val="1"/>
                                          </p:val>
                                        </p:tav>
                                      </p:tavLst>
                                    </p:anim>
                                    <p:anim to="" calcmode="lin" valueType="num">
                                      <p:cBhvr>
                                        <p:cTn id="43" dur="700" fill="hold">
                                          <p:stCondLst>
                                            <p:cond delay="0"/>
                                          </p:stCondLst>
                                        </p:cTn>
                                        <p:tgtEl>
                                          <p:spTgt spid="4"/>
                                        </p:tgtEl>
                                        <p:attrNameLst>
                                          <p:attrName>ppt_y</p:attrName>
                                        </p:attrNameLst>
                                      </p:cBhvr>
                                      <p:tavLst>
                                        <p:tav tm="0" fmla="#ppt_y+(-#ppt_h/2*cos(ppt_r/180*pi))*((1.5-1.5*$)^2-(1.5-1.5*$)^3)">
                                          <p:val>
                                            <p:strVal val="0"/>
                                          </p:val>
                                        </p:tav>
                                        <p:tav tm="100000">
                                          <p:val>
                                            <p:strVal val="1"/>
                                          </p:val>
                                        </p:tav>
                                      </p:tavLst>
                                    </p:anim>
                                    <p:anim to="" calcmode="lin" valueType="num">
                                      <p:cBhvr>
                                        <p:cTn id="44" dur="700" fill="hold">
                                          <p:stCondLst>
                                            <p:cond delay="0"/>
                                          </p:stCondLst>
                                        </p:cTn>
                                        <p:tgtEl>
                                          <p:spTgt spid="4"/>
                                        </p:tgtEl>
                                        <p:attrNameLst>
                                          <p:attrName>ppt_h</p:attrName>
                                        </p:attrNameLst>
                                      </p:cBhvr>
                                      <p:tavLst>
                                        <p:tav tm="0" fmla="#ppt_h-(-#ppt_h)*((1.5-1.5*$)^2-(1.5-1.5*$)^3)">
                                          <p:val>
                                            <p:strVal val="0"/>
                                          </p:val>
                                        </p:tav>
                                        <p:tav tm="100000">
                                          <p:val>
                                            <p:strVal val="1"/>
                                          </p:val>
                                        </p:tav>
                                      </p:tavLst>
                                    </p:anim>
                                    <p:anim to="" calcmode="lin" valueType="num">
                                      <p:cBhvr>
                                        <p:cTn id="45" dur="700" fill="hold">
                                          <p:stCondLst>
                                            <p:cond delay="0"/>
                                          </p:stCondLst>
                                        </p:cTn>
                                        <p:tgtEl>
                                          <p:spTgt spid="4"/>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10" grpId="0"/>
      <p:bldP spid="14" grpId="0"/>
      <p:bldP spid="6"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1091736" y="1246838"/>
            <a:ext cx="2684569" cy="1155482"/>
            <a:chOff x="1423082" y="1447888"/>
            <a:chExt cx="2190742" cy="943025"/>
          </a:xfrm>
        </p:grpSpPr>
        <p:sp>
          <p:nvSpPr>
            <p:cNvPr id="56" name="TextBox 32"/>
            <p:cNvSpPr txBox="1"/>
            <p:nvPr/>
          </p:nvSpPr>
          <p:spPr>
            <a:xfrm>
              <a:off x="1502327" y="1447888"/>
              <a:ext cx="2104377" cy="477255"/>
            </a:xfrm>
            <a:prstGeom prst="rect">
              <a:avLst/>
            </a:prstGeom>
            <a:noFill/>
          </p:spPr>
          <p:txBody>
            <a:bodyPr wrap="square" rtlCol="0">
              <a:spAutoFit/>
            </a:bodyPr>
            <a:lstStyle/>
            <a:p>
              <a:pPr algn="r"/>
              <a:r>
                <a:rPr lang="zh-CN" altLang="en-US" sz="3200" dirty="0">
                  <a:solidFill>
                    <a:srgbClr val="C33736"/>
                  </a:solidFill>
                  <a:cs typeface="+mn-ea"/>
                  <a:sym typeface="+mn-lt"/>
                </a:rPr>
                <a:t>产品</a:t>
              </a:r>
            </a:p>
          </p:txBody>
        </p:sp>
        <p:sp>
          <p:nvSpPr>
            <p:cNvPr id="57" name="TextBox 33"/>
            <p:cNvSpPr txBox="1"/>
            <p:nvPr/>
          </p:nvSpPr>
          <p:spPr>
            <a:xfrm>
              <a:off x="1423082" y="1819151"/>
              <a:ext cx="2190742" cy="571762"/>
            </a:xfrm>
            <a:prstGeom prst="rect">
              <a:avLst/>
            </a:prstGeom>
            <a:noFill/>
          </p:spPr>
          <p:txBody>
            <a:bodyPr wrap="square" rtlCol="0">
              <a:spAutoFit/>
            </a:bodyPr>
            <a:lstStyle/>
            <a:p>
              <a:pPr algn="r" fontAlgn="base">
                <a:lnSpc>
                  <a:spcPct val="150000"/>
                </a:lnSpc>
                <a:buClr>
                  <a:srgbClr val="5B9BD5">
                    <a:lumMod val="75000"/>
                  </a:srgbClr>
                </a:buClr>
                <a:buSzPct val="145000"/>
                <a:buFont typeface="Arial" panose="020B0604020202020204"/>
                <a:buNone/>
              </a:pPr>
              <a:r>
                <a:rPr lang="zh-CN" altLang="en-US" sz="1400" smtClean="0">
                  <a:solidFill>
                    <a:prstClr val="black"/>
                  </a:solidFill>
                  <a:cs typeface="+mn-ea"/>
                  <a:sym typeface="+mn-lt"/>
                </a:rPr>
                <a:t>第一个</a:t>
              </a:r>
              <a:r>
                <a:rPr lang="zh-CN" altLang="en-US" sz="1400" dirty="0">
                  <a:solidFill>
                    <a:prstClr val="black"/>
                  </a:solidFill>
                  <a:cs typeface="+mn-ea"/>
                  <a:sym typeface="+mn-lt"/>
                </a:rPr>
                <a:t>层次，一般性地拿出一篇稿来，是一个产品；</a:t>
              </a:r>
            </a:p>
          </p:txBody>
        </p:sp>
      </p:grpSp>
      <p:grpSp>
        <p:nvGrpSpPr>
          <p:cNvPr id="59" name="组合 58"/>
          <p:cNvGrpSpPr/>
          <p:nvPr/>
        </p:nvGrpSpPr>
        <p:grpSpPr>
          <a:xfrm>
            <a:off x="8489658" y="1084282"/>
            <a:ext cx="3029051" cy="1606057"/>
            <a:chOff x="553518" y="146033"/>
            <a:chExt cx="3075494" cy="1311131"/>
          </a:xfrm>
        </p:grpSpPr>
        <p:sp>
          <p:nvSpPr>
            <p:cNvPr id="60" name="TextBox 38"/>
            <p:cNvSpPr txBox="1"/>
            <p:nvPr/>
          </p:nvSpPr>
          <p:spPr>
            <a:xfrm>
              <a:off x="553519" y="146033"/>
              <a:ext cx="2266198" cy="477388"/>
            </a:xfrm>
            <a:prstGeom prst="rect">
              <a:avLst/>
            </a:prstGeom>
            <a:noFill/>
          </p:spPr>
          <p:txBody>
            <a:bodyPr wrap="square" rtlCol="0">
              <a:spAutoFit/>
            </a:bodyPr>
            <a:lstStyle/>
            <a:p>
              <a:r>
                <a:rPr lang="zh-CN" altLang="en-US" sz="3200" dirty="0">
                  <a:solidFill>
                    <a:srgbClr val="C33736"/>
                  </a:solidFill>
                  <a:cs typeface="+mn-ea"/>
                  <a:sym typeface="+mn-lt"/>
                </a:rPr>
                <a:t>极品</a:t>
              </a:r>
            </a:p>
          </p:txBody>
        </p:sp>
        <p:sp>
          <p:nvSpPr>
            <p:cNvPr id="61" name="TextBox 39"/>
            <p:cNvSpPr txBox="1"/>
            <p:nvPr/>
          </p:nvSpPr>
          <p:spPr>
            <a:xfrm>
              <a:off x="553518" y="590322"/>
              <a:ext cx="3075494" cy="866842"/>
            </a:xfrm>
            <a:prstGeom prst="rect">
              <a:avLst/>
            </a:prstGeom>
            <a:noFill/>
          </p:spPr>
          <p:txBody>
            <a:bodyPr wrap="square" rtlCol="0">
              <a:spAutoFit/>
            </a:bodyPr>
            <a:lstStyle/>
            <a:p>
              <a:pPr fontAlgn="base">
                <a:lnSpc>
                  <a:spcPct val="150000"/>
                </a:lnSpc>
                <a:buClr>
                  <a:srgbClr val="5B9BD5">
                    <a:lumMod val="75000"/>
                  </a:srgbClr>
                </a:buClr>
                <a:buSzPct val="145000"/>
                <a:buFont typeface="Arial" panose="020B0604020202020204"/>
                <a:buNone/>
              </a:pPr>
              <a:r>
                <a:rPr lang="zh-CN" altLang="en-US" sz="1400" dirty="0">
                  <a:solidFill>
                    <a:prstClr val="black"/>
                  </a:solidFill>
                  <a:cs typeface="+mn-ea"/>
                  <a:sym typeface="+mn-lt"/>
                </a:rPr>
                <a:t>第三个层次是极品，这个稿写绝了，改一个字就散了，加一个字就啰嗦了，这才是极品。怎么写出极品？</a:t>
              </a:r>
            </a:p>
          </p:txBody>
        </p:sp>
      </p:grpSp>
      <p:grpSp>
        <p:nvGrpSpPr>
          <p:cNvPr id="4" name="组合 3"/>
          <p:cNvGrpSpPr/>
          <p:nvPr/>
        </p:nvGrpSpPr>
        <p:grpSpPr>
          <a:xfrm>
            <a:off x="872455" y="3206324"/>
            <a:ext cx="2922030" cy="1572003"/>
            <a:chOff x="872455" y="3206324"/>
            <a:chExt cx="2922030" cy="1572003"/>
          </a:xfrm>
        </p:grpSpPr>
        <p:sp>
          <p:nvSpPr>
            <p:cNvPr id="58" name="TextBox 35"/>
            <p:cNvSpPr txBox="1"/>
            <p:nvPr/>
          </p:nvSpPr>
          <p:spPr>
            <a:xfrm>
              <a:off x="1372364" y="3206324"/>
              <a:ext cx="2395221" cy="584775"/>
            </a:xfrm>
            <a:prstGeom prst="rect">
              <a:avLst/>
            </a:prstGeom>
            <a:noFill/>
          </p:spPr>
          <p:txBody>
            <a:bodyPr wrap="square" rtlCol="0">
              <a:spAutoFit/>
            </a:bodyPr>
            <a:lstStyle/>
            <a:p>
              <a:pPr algn="r"/>
              <a:r>
                <a:rPr lang="zh-CN" altLang="en-US" sz="3200" dirty="0">
                  <a:solidFill>
                    <a:srgbClr val="C33736"/>
                  </a:solidFill>
                  <a:cs typeface="+mn-ea"/>
                  <a:sym typeface="+mn-lt"/>
                </a:rPr>
                <a:t>精品</a:t>
              </a:r>
            </a:p>
          </p:txBody>
        </p:sp>
        <p:sp>
          <p:nvSpPr>
            <p:cNvPr id="62" name="TextBox 33">
              <a:extLst>
                <a:ext uri="{FF2B5EF4-FFF2-40B4-BE49-F238E27FC236}">
                  <a16:creationId xmlns:a16="http://schemas.microsoft.com/office/drawing/2014/main" id="{181AF9A4-4CE0-454F-8CB2-A1BBE7EB7689}"/>
                </a:ext>
              </a:extLst>
            </p:cNvPr>
            <p:cNvSpPr txBox="1"/>
            <p:nvPr/>
          </p:nvSpPr>
          <p:spPr>
            <a:xfrm>
              <a:off x="872455" y="3716498"/>
              <a:ext cx="2922030" cy="1061829"/>
            </a:xfrm>
            <a:prstGeom prst="rect">
              <a:avLst/>
            </a:prstGeom>
            <a:noFill/>
          </p:spPr>
          <p:txBody>
            <a:bodyPr wrap="square" rtlCol="0">
              <a:spAutoFit/>
            </a:bodyPr>
            <a:lstStyle/>
            <a:p>
              <a:pPr algn="r" fontAlgn="base">
                <a:lnSpc>
                  <a:spcPct val="150000"/>
                </a:lnSpc>
                <a:buClr>
                  <a:srgbClr val="5B9BD5">
                    <a:lumMod val="75000"/>
                  </a:srgbClr>
                </a:buClr>
                <a:buSzPct val="145000"/>
                <a:buFont typeface="Arial" panose="020B0604020202020204"/>
                <a:buNone/>
              </a:pPr>
              <a:r>
                <a:rPr lang="zh-CN" altLang="en-US" sz="1400" dirty="0">
                  <a:solidFill>
                    <a:prstClr val="black"/>
                  </a:solidFill>
                  <a:cs typeface="+mn-ea"/>
                  <a:sym typeface="+mn-lt"/>
                </a:rPr>
                <a:t>第二个层次，这个稿是一个精品，能让别人眼前一亮，情不自禁地说“这个稿写得好”；</a:t>
              </a:r>
              <a:endParaRPr lang="zh-CN" altLang="en-US" sz="1400" spc="-10" dirty="0">
                <a:solidFill>
                  <a:srgbClr val="5B9BD5"/>
                </a:solidFill>
                <a:cs typeface="+mn-ea"/>
                <a:sym typeface="+mn-lt"/>
              </a:endParaRPr>
            </a:p>
          </p:txBody>
        </p:sp>
      </p:grpSp>
      <p:grpSp>
        <p:nvGrpSpPr>
          <p:cNvPr id="63" name="组合 62">
            <a:extLst>
              <a:ext uri="{FF2B5EF4-FFF2-40B4-BE49-F238E27FC236}">
                <a16:creationId xmlns:a16="http://schemas.microsoft.com/office/drawing/2014/main" id="{B0D2F10E-3F83-441C-BB7A-E3B2964BE0D5}"/>
              </a:ext>
            </a:extLst>
          </p:cNvPr>
          <p:cNvGrpSpPr/>
          <p:nvPr/>
        </p:nvGrpSpPr>
        <p:grpSpPr>
          <a:xfrm>
            <a:off x="7403792" y="2183963"/>
            <a:ext cx="914400" cy="466090"/>
            <a:chOff x="4970" y="3321"/>
            <a:chExt cx="1440" cy="734"/>
          </a:xfrm>
        </p:grpSpPr>
        <p:grpSp>
          <p:nvGrpSpPr>
            <p:cNvPr id="64" name="组合 28">
              <a:extLst>
                <a:ext uri="{FF2B5EF4-FFF2-40B4-BE49-F238E27FC236}">
                  <a16:creationId xmlns:a16="http://schemas.microsoft.com/office/drawing/2014/main" id="{A1BA1F19-CC2C-45B4-AEE6-767636963181}"/>
                </a:ext>
              </a:extLst>
            </p:cNvPr>
            <p:cNvGrpSpPr/>
            <p:nvPr/>
          </p:nvGrpSpPr>
          <p:grpSpPr bwMode="auto">
            <a:xfrm flipV="1">
              <a:off x="4970" y="3375"/>
              <a:ext cx="1265" cy="680"/>
              <a:chOff x="0" y="0"/>
              <a:chExt cx="1440000" cy="432000"/>
            </a:xfrm>
          </p:grpSpPr>
          <p:sp>
            <p:nvSpPr>
              <p:cNvPr id="66" name="直接连接符 31">
                <a:extLst>
                  <a:ext uri="{FF2B5EF4-FFF2-40B4-BE49-F238E27FC236}">
                    <a16:creationId xmlns:a16="http://schemas.microsoft.com/office/drawing/2014/main" id="{655EF74A-578E-42AC-93DB-AEC04B59BA21}"/>
                  </a:ext>
                </a:extLst>
              </p:cNvPr>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sp>
            <p:nvSpPr>
              <p:cNvPr id="67" name="直接连接符 32">
                <a:extLst>
                  <a:ext uri="{FF2B5EF4-FFF2-40B4-BE49-F238E27FC236}">
                    <a16:creationId xmlns:a16="http://schemas.microsoft.com/office/drawing/2014/main" id="{D53386B2-BEA9-440F-AF84-026B3ACA5A0F}"/>
                  </a:ext>
                </a:extLst>
              </p:cNvPr>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grpSp>
        <p:sp>
          <p:nvSpPr>
            <p:cNvPr id="65" name="椭圆 40">
              <a:extLst>
                <a:ext uri="{FF2B5EF4-FFF2-40B4-BE49-F238E27FC236}">
                  <a16:creationId xmlns:a16="http://schemas.microsoft.com/office/drawing/2014/main" id="{B43A20D5-7651-464D-AE61-8B91076AFA8D}"/>
                </a:ext>
              </a:extLst>
            </p:cNvPr>
            <p:cNvSpPr>
              <a:spLocks noChangeArrowheads="1"/>
            </p:cNvSpPr>
            <p:nvPr/>
          </p:nvSpPr>
          <p:spPr bwMode="auto">
            <a:xfrm>
              <a:off x="6235" y="3321"/>
              <a:ext cx="175" cy="175"/>
            </a:xfrm>
            <a:prstGeom prst="ellipse">
              <a:avLst/>
            </a:prstGeom>
            <a:solidFill>
              <a:srgbClr val="C33736"/>
            </a:solidFill>
            <a:ln>
              <a:solidFill>
                <a:srgbClr val="C33736"/>
              </a:solidFill>
            </a:ln>
          </p:spPr>
          <p:txBody>
            <a:bodyPr anchor="ctr"/>
            <a:lstStyle/>
            <a:p>
              <a:pPr algn="ctr"/>
              <a:endParaRPr lang="zh-CN" altLang="zh-CN">
                <a:solidFill>
                  <a:prstClr val="black">
                    <a:lumMod val="65000"/>
                    <a:lumOff val="35000"/>
                  </a:prstClr>
                </a:solidFill>
                <a:cs typeface="+mn-ea"/>
                <a:sym typeface="+mn-lt"/>
              </a:endParaRPr>
            </a:p>
          </p:txBody>
        </p:sp>
      </p:grpSp>
      <p:grpSp>
        <p:nvGrpSpPr>
          <p:cNvPr id="68" name="组合 67">
            <a:extLst>
              <a:ext uri="{FF2B5EF4-FFF2-40B4-BE49-F238E27FC236}">
                <a16:creationId xmlns:a16="http://schemas.microsoft.com/office/drawing/2014/main" id="{5D16C05C-F5EF-4A33-BEAB-8CF3FF8B982C}"/>
              </a:ext>
            </a:extLst>
          </p:cNvPr>
          <p:cNvGrpSpPr/>
          <p:nvPr/>
        </p:nvGrpSpPr>
        <p:grpSpPr>
          <a:xfrm flipH="1">
            <a:off x="3938507" y="1535319"/>
            <a:ext cx="754430" cy="466090"/>
            <a:chOff x="4970" y="3321"/>
            <a:chExt cx="1440" cy="734"/>
          </a:xfrm>
        </p:grpSpPr>
        <p:grpSp>
          <p:nvGrpSpPr>
            <p:cNvPr id="69" name="组合 28">
              <a:extLst>
                <a:ext uri="{FF2B5EF4-FFF2-40B4-BE49-F238E27FC236}">
                  <a16:creationId xmlns:a16="http://schemas.microsoft.com/office/drawing/2014/main" id="{C84905AD-3559-41D0-971D-35438DA4FD3C}"/>
                </a:ext>
              </a:extLst>
            </p:cNvPr>
            <p:cNvGrpSpPr/>
            <p:nvPr/>
          </p:nvGrpSpPr>
          <p:grpSpPr bwMode="auto">
            <a:xfrm flipV="1">
              <a:off x="4970" y="3375"/>
              <a:ext cx="1265" cy="680"/>
              <a:chOff x="0" y="0"/>
              <a:chExt cx="1440000" cy="432000"/>
            </a:xfrm>
          </p:grpSpPr>
          <p:sp>
            <p:nvSpPr>
              <p:cNvPr id="71" name="直接连接符 31">
                <a:extLst>
                  <a:ext uri="{FF2B5EF4-FFF2-40B4-BE49-F238E27FC236}">
                    <a16:creationId xmlns:a16="http://schemas.microsoft.com/office/drawing/2014/main" id="{BD058B05-22B3-409B-B3FF-BAC62D3F34C4}"/>
                  </a:ext>
                </a:extLst>
              </p:cNvPr>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sp>
            <p:nvSpPr>
              <p:cNvPr id="72" name="直接连接符 32">
                <a:extLst>
                  <a:ext uri="{FF2B5EF4-FFF2-40B4-BE49-F238E27FC236}">
                    <a16:creationId xmlns:a16="http://schemas.microsoft.com/office/drawing/2014/main" id="{F3087B56-C43B-42A1-B2CC-B69E2835908A}"/>
                  </a:ext>
                </a:extLst>
              </p:cNvPr>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grpSp>
        <p:sp>
          <p:nvSpPr>
            <p:cNvPr id="70" name="椭圆 40">
              <a:extLst>
                <a:ext uri="{FF2B5EF4-FFF2-40B4-BE49-F238E27FC236}">
                  <a16:creationId xmlns:a16="http://schemas.microsoft.com/office/drawing/2014/main" id="{24C7633C-9E4D-45A2-A4A0-6DB30B246D65}"/>
                </a:ext>
              </a:extLst>
            </p:cNvPr>
            <p:cNvSpPr>
              <a:spLocks noChangeArrowheads="1"/>
            </p:cNvSpPr>
            <p:nvPr/>
          </p:nvSpPr>
          <p:spPr bwMode="auto">
            <a:xfrm>
              <a:off x="6235" y="3321"/>
              <a:ext cx="175" cy="175"/>
            </a:xfrm>
            <a:prstGeom prst="ellipse">
              <a:avLst/>
            </a:prstGeom>
            <a:solidFill>
              <a:srgbClr val="C33736"/>
            </a:solidFill>
            <a:ln>
              <a:solidFill>
                <a:srgbClr val="C33736"/>
              </a:solidFill>
            </a:ln>
          </p:spPr>
          <p:txBody>
            <a:bodyPr anchor="ctr"/>
            <a:lstStyle/>
            <a:p>
              <a:pPr algn="ctr"/>
              <a:endParaRPr lang="zh-CN" altLang="zh-CN">
                <a:solidFill>
                  <a:prstClr val="black">
                    <a:lumMod val="65000"/>
                    <a:lumOff val="35000"/>
                  </a:prstClr>
                </a:solidFill>
                <a:cs typeface="+mn-ea"/>
                <a:sym typeface="+mn-lt"/>
              </a:endParaRPr>
            </a:p>
          </p:txBody>
        </p:sp>
      </p:grpSp>
      <p:grpSp>
        <p:nvGrpSpPr>
          <p:cNvPr id="74" name="组合 73">
            <a:extLst>
              <a:ext uri="{FF2B5EF4-FFF2-40B4-BE49-F238E27FC236}">
                <a16:creationId xmlns:a16="http://schemas.microsoft.com/office/drawing/2014/main" id="{F7D772CA-27FD-44D8-B1EA-E6978BA0F286}"/>
              </a:ext>
            </a:extLst>
          </p:cNvPr>
          <p:cNvGrpSpPr/>
          <p:nvPr/>
        </p:nvGrpSpPr>
        <p:grpSpPr>
          <a:xfrm flipH="1">
            <a:off x="3897960" y="3407464"/>
            <a:ext cx="754430" cy="466090"/>
            <a:chOff x="4970" y="3321"/>
            <a:chExt cx="1440" cy="734"/>
          </a:xfrm>
        </p:grpSpPr>
        <p:grpSp>
          <p:nvGrpSpPr>
            <p:cNvPr id="75" name="组合 28">
              <a:extLst>
                <a:ext uri="{FF2B5EF4-FFF2-40B4-BE49-F238E27FC236}">
                  <a16:creationId xmlns:a16="http://schemas.microsoft.com/office/drawing/2014/main" id="{C9C40669-258C-4967-80F5-87F498785C8F}"/>
                </a:ext>
              </a:extLst>
            </p:cNvPr>
            <p:cNvGrpSpPr/>
            <p:nvPr/>
          </p:nvGrpSpPr>
          <p:grpSpPr bwMode="auto">
            <a:xfrm flipV="1">
              <a:off x="4970" y="3375"/>
              <a:ext cx="1265" cy="680"/>
              <a:chOff x="0" y="0"/>
              <a:chExt cx="1440000" cy="432000"/>
            </a:xfrm>
          </p:grpSpPr>
          <p:sp>
            <p:nvSpPr>
              <p:cNvPr id="77" name="直接连接符 31">
                <a:extLst>
                  <a:ext uri="{FF2B5EF4-FFF2-40B4-BE49-F238E27FC236}">
                    <a16:creationId xmlns:a16="http://schemas.microsoft.com/office/drawing/2014/main" id="{77C097D3-8FBA-413B-A290-0D599A7EC174}"/>
                  </a:ext>
                </a:extLst>
              </p:cNvPr>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sp>
            <p:nvSpPr>
              <p:cNvPr id="78" name="直接连接符 32">
                <a:extLst>
                  <a:ext uri="{FF2B5EF4-FFF2-40B4-BE49-F238E27FC236}">
                    <a16:creationId xmlns:a16="http://schemas.microsoft.com/office/drawing/2014/main" id="{5FCCE29B-9C68-47B9-B456-B33BF2F9118C}"/>
                  </a:ext>
                </a:extLst>
              </p:cNvPr>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grpSp>
        <p:sp>
          <p:nvSpPr>
            <p:cNvPr id="76" name="椭圆 40">
              <a:extLst>
                <a:ext uri="{FF2B5EF4-FFF2-40B4-BE49-F238E27FC236}">
                  <a16:creationId xmlns:a16="http://schemas.microsoft.com/office/drawing/2014/main" id="{CB30256A-34AF-43B2-867F-0A89DA870F00}"/>
                </a:ext>
              </a:extLst>
            </p:cNvPr>
            <p:cNvSpPr>
              <a:spLocks noChangeArrowheads="1"/>
            </p:cNvSpPr>
            <p:nvPr/>
          </p:nvSpPr>
          <p:spPr bwMode="auto">
            <a:xfrm>
              <a:off x="6235" y="3321"/>
              <a:ext cx="175" cy="175"/>
            </a:xfrm>
            <a:prstGeom prst="ellipse">
              <a:avLst/>
            </a:prstGeom>
            <a:solidFill>
              <a:srgbClr val="C33736"/>
            </a:solidFill>
            <a:ln>
              <a:solidFill>
                <a:srgbClr val="C33736"/>
              </a:solidFill>
            </a:ln>
          </p:spPr>
          <p:txBody>
            <a:bodyPr anchor="ctr"/>
            <a:lstStyle/>
            <a:p>
              <a:pPr algn="ctr"/>
              <a:endParaRPr lang="zh-CN" altLang="zh-CN">
                <a:solidFill>
                  <a:prstClr val="black">
                    <a:lumMod val="65000"/>
                    <a:lumOff val="35000"/>
                  </a:prstClr>
                </a:solidFill>
                <a:cs typeface="+mn-ea"/>
                <a:sym typeface="+mn-lt"/>
              </a:endParaRPr>
            </a:p>
          </p:txBody>
        </p:sp>
      </p:grpSp>
      <p:grpSp>
        <p:nvGrpSpPr>
          <p:cNvPr id="82" name="组合 81">
            <a:extLst>
              <a:ext uri="{FF2B5EF4-FFF2-40B4-BE49-F238E27FC236}">
                <a16:creationId xmlns:a16="http://schemas.microsoft.com/office/drawing/2014/main" id="{F1C2935C-3406-47AE-B6AB-11715CECD86C}"/>
              </a:ext>
            </a:extLst>
          </p:cNvPr>
          <p:cNvGrpSpPr/>
          <p:nvPr/>
        </p:nvGrpSpPr>
        <p:grpSpPr>
          <a:xfrm>
            <a:off x="8359539" y="2677572"/>
            <a:ext cx="2151867" cy="2077852"/>
            <a:chOff x="8185" y="1985"/>
            <a:chExt cx="3248" cy="3248"/>
          </a:xfrm>
        </p:grpSpPr>
        <p:sp>
          <p:nvSpPr>
            <p:cNvPr id="83" name="椭圆 82">
              <a:extLst>
                <a:ext uri="{FF2B5EF4-FFF2-40B4-BE49-F238E27FC236}">
                  <a16:creationId xmlns:a16="http://schemas.microsoft.com/office/drawing/2014/main" id="{65F1A6B1-C665-4CDE-A606-6706D4AAC359}"/>
                </a:ext>
              </a:extLst>
            </p:cNvPr>
            <p:cNvSpPr/>
            <p:nvPr/>
          </p:nvSpPr>
          <p:spPr>
            <a:xfrm>
              <a:off x="8281" y="2081"/>
              <a:ext cx="3058" cy="3058"/>
            </a:xfrm>
            <a:prstGeom prst="ellipse">
              <a:avLst/>
            </a:prstGeom>
            <a:blipFill rotWithShape="1">
              <a:blip r:embed="rId4"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4" name="椭圆 83">
              <a:extLst>
                <a:ext uri="{FF2B5EF4-FFF2-40B4-BE49-F238E27FC236}">
                  <a16:creationId xmlns:a16="http://schemas.microsoft.com/office/drawing/2014/main" id="{05064081-4209-43CD-AFE8-3540D3C90607}"/>
                </a:ext>
              </a:extLst>
            </p:cNvPr>
            <p:cNvSpPr/>
            <p:nvPr/>
          </p:nvSpPr>
          <p:spPr>
            <a:xfrm>
              <a:off x="8185" y="1985"/>
              <a:ext cx="3249" cy="3249"/>
            </a:xfrm>
            <a:prstGeom prst="ellipse">
              <a:avLst/>
            </a:prstGeom>
            <a:noFill/>
            <a:ln>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85" name="37f7dc95-94f7-4066-8f29-32e7f2aaaabc" descr="1AcAAB+LCAAAAAAABADNVU1P4zAQ/S8GbgGlXVhobmFRUQ58SK3ggHrwxkNjNnEqx1kVVf3vjJ1PN+m2uaBVLu3kvZn3ZsbOhpyqzxUQj8wSKtUdp0tJk0BBQhwSMOKJPI4dcssF42J5L9N8lRHvbVPT2m9euYp+pXEqX2icg04guOI0Lv56HZKFfZYcFXya2D4swjq5nt7feQjzCBKoMHMulC/YLKIMEe6FiwYkX0ZKQJaVgaffHxCqFs271qg8izDnyXR66fo/Jz90MlPG3W4dMoMwFex7RJ67F6OrPpljS+bdjX5smfvaXXX6gQue5EkJM5Uf6LoVGrlFkDMWQxsWCAXybz3QkY6Z3zMlscA0lQlVWHDjbs+aNkyQq3UFgsEaWZVYYs2/FKlXr3fD9It6wcy6NaRniksLqK3HdZfXoB3ii2VcuataWKfF2azgEbFaEAlw+CZCFraDSgzmBaG63rbOXlE++8gzlSBtmJmG1zZTNni8O+LzSc+Qx9d6LHu8FkPdMWuJtcwe9DmH9UCHmtH21rdh/1RvSjbiSwXDZFdndeiatYXj0c9A+WGIdcsjXFxAJt65lw4sYe9gKpndBfx/zOF9dnmcu1sa/hkd6W7R46/+FOkDe/gjZFB9t1NJP/ZesuHHdFMzGtyQa6esZXWk8LHA5wv2YJ3k1AcAAA==">
            <a:extLst>
              <a:ext uri="{FF2B5EF4-FFF2-40B4-BE49-F238E27FC236}">
                <a16:creationId xmlns:a16="http://schemas.microsoft.com/office/drawing/2014/main" id="{FC6C32C7-3928-405B-B8C6-72FAB305ED87}"/>
              </a:ext>
            </a:extLst>
          </p:cNvPr>
          <p:cNvGrpSpPr>
            <a:grpSpLocks noChangeAspect="1"/>
          </p:cNvGrpSpPr>
          <p:nvPr/>
        </p:nvGrpSpPr>
        <p:grpSpPr>
          <a:xfrm>
            <a:off x="5010926" y="2001410"/>
            <a:ext cx="3291725" cy="2380816"/>
            <a:chOff x="3530600" y="2238592"/>
            <a:chExt cx="3291725" cy="2380816"/>
          </a:xfrm>
        </p:grpSpPr>
        <p:sp>
          <p:nvSpPr>
            <p:cNvPr id="86" name="ValueBack1"/>
            <p:cNvSpPr/>
            <p:nvPr/>
          </p:nvSpPr>
          <p:spPr bwMode="auto">
            <a:xfrm rot="1629492">
              <a:off x="3530600" y="2238592"/>
              <a:ext cx="2383044" cy="2380816"/>
            </a:xfrm>
            <a:custGeom>
              <a:avLst/>
              <a:gdLst>
                <a:gd name="T0" fmla="*/ 307 w 308"/>
                <a:gd name="T1" fmla="*/ 168 h 308"/>
                <a:gd name="T2" fmla="*/ 308 w 308"/>
                <a:gd name="T3" fmla="*/ 154 h 308"/>
                <a:gd name="T4" fmla="*/ 307 w 308"/>
                <a:gd name="T5" fmla="*/ 140 h 308"/>
                <a:gd name="T6" fmla="*/ 277 w 308"/>
                <a:gd name="T7" fmla="*/ 131 h 308"/>
                <a:gd name="T8" fmla="*/ 267 w 308"/>
                <a:gd name="T9" fmla="*/ 98 h 308"/>
                <a:gd name="T10" fmla="*/ 286 w 308"/>
                <a:gd name="T11" fmla="*/ 73 h 308"/>
                <a:gd name="T12" fmla="*/ 270 w 308"/>
                <a:gd name="T13" fmla="*/ 50 h 308"/>
                <a:gd name="T14" fmla="*/ 240 w 308"/>
                <a:gd name="T15" fmla="*/ 61 h 308"/>
                <a:gd name="T16" fmla="*/ 213 w 308"/>
                <a:gd name="T17" fmla="*/ 41 h 308"/>
                <a:gd name="T18" fmla="*/ 214 w 308"/>
                <a:gd name="T19" fmla="*/ 9 h 308"/>
                <a:gd name="T20" fmla="*/ 188 w 308"/>
                <a:gd name="T21" fmla="*/ 0 h 308"/>
                <a:gd name="T22" fmla="*/ 171 w 308"/>
                <a:gd name="T23" fmla="*/ 27 h 308"/>
                <a:gd name="T24" fmla="*/ 154 w 308"/>
                <a:gd name="T25" fmla="*/ 25 h 308"/>
                <a:gd name="T26" fmla="*/ 137 w 308"/>
                <a:gd name="T27" fmla="*/ 27 h 308"/>
                <a:gd name="T28" fmla="*/ 120 w 308"/>
                <a:gd name="T29" fmla="*/ 0 h 308"/>
                <a:gd name="T30" fmla="*/ 94 w 308"/>
                <a:gd name="T31" fmla="*/ 9 h 308"/>
                <a:gd name="T32" fmla="*/ 95 w 308"/>
                <a:gd name="T33" fmla="*/ 41 h 308"/>
                <a:gd name="T34" fmla="*/ 68 w 308"/>
                <a:gd name="T35" fmla="*/ 61 h 308"/>
                <a:gd name="T36" fmla="*/ 38 w 308"/>
                <a:gd name="T37" fmla="*/ 50 h 308"/>
                <a:gd name="T38" fmla="*/ 22 w 308"/>
                <a:gd name="T39" fmla="*/ 73 h 308"/>
                <a:gd name="T40" fmla="*/ 41 w 308"/>
                <a:gd name="T41" fmla="*/ 98 h 308"/>
                <a:gd name="T42" fmla="*/ 31 w 308"/>
                <a:gd name="T43" fmla="*/ 131 h 308"/>
                <a:gd name="T44" fmla="*/ 1 w 308"/>
                <a:gd name="T45" fmla="*/ 140 h 308"/>
                <a:gd name="T46" fmla="*/ 0 w 308"/>
                <a:gd name="T47" fmla="*/ 154 h 308"/>
                <a:gd name="T48" fmla="*/ 1 w 308"/>
                <a:gd name="T49" fmla="*/ 168 h 308"/>
                <a:gd name="T50" fmla="*/ 31 w 308"/>
                <a:gd name="T51" fmla="*/ 177 h 308"/>
                <a:gd name="T52" fmla="*/ 41 w 308"/>
                <a:gd name="T53" fmla="*/ 210 h 308"/>
                <a:gd name="T54" fmla="*/ 22 w 308"/>
                <a:gd name="T55" fmla="*/ 235 h 308"/>
                <a:gd name="T56" fmla="*/ 38 w 308"/>
                <a:gd name="T57" fmla="*/ 258 h 308"/>
                <a:gd name="T58" fmla="*/ 68 w 308"/>
                <a:gd name="T59" fmla="*/ 247 h 308"/>
                <a:gd name="T60" fmla="*/ 95 w 308"/>
                <a:gd name="T61" fmla="*/ 267 h 308"/>
                <a:gd name="T62" fmla="*/ 94 w 308"/>
                <a:gd name="T63" fmla="*/ 299 h 308"/>
                <a:gd name="T64" fmla="*/ 120 w 308"/>
                <a:gd name="T65" fmla="*/ 308 h 308"/>
                <a:gd name="T66" fmla="*/ 137 w 308"/>
                <a:gd name="T67" fmla="*/ 281 h 308"/>
                <a:gd name="T68" fmla="*/ 154 w 308"/>
                <a:gd name="T69" fmla="*/ 283 h 308"/>
                <a:gd name="T70" fmla="*/ 171 w 308"/>
                <a:gd name="T71" fmla="*/ 281 h 308"/>
                <a:gd name="T72" fmla="*/ 188 w 308"/>
                <a:gd name="T73" fmla="*/ 308 h 308"/>
                <a:gd name="T74" fmla="*/ 214 w 308"/>
                <a:gd name="T75" fmla="*/ 299 h 308"/>
                <a:gd name="T76" fmla="*/ 213 w 308"/>
                <a:gd name="T77" fmla="*/ 267 h 308"/>
                <a:gd name="T78" fmla="*/ 240 w 308"/>
                <a:gd name="T79" fmla="*/ 247 h 308"/>
                <a:gd name="T80" fmla="*/ 270 w 308"/>
                <a:gd name="T81" fmla="*/ 258 h 308"/>
                <a:gd name="T82" fmla="*/ 286 w 308"/>
                <a:gd name="T83" fmla="*/ 235 h 308"/>
                <a:gd name="T84" fmla="*/ 267 w 308"/>
                <a:gd name="T85" fmla="*/ 210 h 308"/>
                <a:gd name="T86" fmla="*/ 277 w 308"/>
                <a:gd name="T87" fmla="*/ 177 h 308"/>
                <a:gd name="T88" fmla="*/ 307 w 308"/>
                <a:gd name="T89" fmla="*/ 168 h 308"/>
                <a:gd name="T90" fmla="*/ 154 w 308"/>
                <a:gd name="T91" fmla="*/ 234 h 308"/>
                <a:gd name="T92" fmla="*/ 74 w 308"/>
                <a:gd name="T93" fmla="*/ 154 h 308"/>
                <a:gd name="T94" fmla="*/ 154 w 308"/>
                <a:gd name="T95" fmla="*/ 74 h 308"/>
                <a:gd name="T96" fmla="*/ 234 w 308"/>
                <a:gd name="T97" fmla="*/ 154 h 308"/>
                <a:gd name="T98" fmla="*/ 154 w 308"/>
                <a:gd name="T99" fmla="*/ 23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308">
                  <a:moveTo>
                    <a:pt x="307" y="168"/>
                  </a:moveTo>
                  <a:cubicBezTo>
                    <a:pt x="308" y="163"/>
                    <a:pt x="308" y="159"/>
                    <a:pt x="308" y="154"/>
                  </a:cubicBezTo>
                  <a:cubicBezTo>
                    <a:pt x="308" y="149"/>
                    <a:pt x="308" y="145"/>
                    <a:pt x="307" y="140"/>
                  </a:cubicBezTo>
                  <a:cubicBezTo>
                    <a:pt x="277" y="131"/>
                    <a:pt x="277" y="131"/>
                    <a:pt x="277" y="131"/>
                  </a:cubicBezTo>
                  <a:cubicBezTo>
                    <a:pt x="275" y="119"/>
                    <a:pt x="272" y="109"/>
                    <a:pt x="267" y="98"/>
                  </a:cubicBezTo>
                  <a:cubicBezTo>
                    <a:pt x="286" y="73"/>
                    <a:pt x="286" y="73"/>
                    <a:pt x="286" y="73"/>
                  </a:cubicBezTo>
                  <a:cubicBezTo>
                    <a:pt x="281" y="65"/>
                    <a:pt x="276" y="57"/>
                    <a:pt x="270" y="50"/>
                  </a:cubicBezTo>
                  <a:cubicBezTo>
                    <a:pt x="240" y="61"/>
                    <a:pt x="240" y="61"/>
                    <a:pt x="240" y="61"/>
                  </a:cubicBezTo>
                  <a:cubicBezTo>
                    <a:pt x="232" y="53"/>
                    <a:pt x="223" y="46"/>
                    <a:pt x="213" y="41"/>
                  </a:cubicBezTo>
                  <a:cubicBezTo>
                    <a:pt x="214" y="9"/>
                    <a:pt x="214" y="9"/>
                    <a:pt x="214" y="9"/>
                  </a:cubicBezTo>
                  <a:cubicBezTo>
                    <a:pt x="206" y="5"/>
                    <a:pt x="197" y="2"/>
                    <a:pt x="188" y="0"/>
                  </a:cubicBezTo>
                  <a:cubicBezTo>
                    <a:pt x="171" y="27"/>
                    <a:pt x="171" y="27"/>
                    <a:pt x="171" y="27"/>
                  </a:cubicBezTo>
                  <a:cubicBezTo>
                    <a:pt x="165" y="26"/>
                    <a:pt x="160" y="25"/>
                    <a:pt x="154" y="25"/>
                  </a:cubicBezTo>
                  <a:cubicBezTo>
                    <a:pt x="148" y="25"/>
                    <a:pt x="143" y="26"/>
                    <a:pt x="137" y="27"/>
                  </a:cubicBezTo>
                  <a:cubicBezTo>
                    <a:pt x="120" y="0"/>
                    <a:pt x="120" y="0"/>
                    <a:pt x="120" y="0"/>
                  </a:cubicBezTo>
                  <a:cubicBezTo>
                    <a:pt x="111" y="2"/>
                    <a:pt x="102" y="5"/>
                    <a:pt x="94" y="9"/>
                  </a:cubicBezTo>
                  <a:cubicBezTo>
                    <a:pt x="95" y="41"/>
                    <a:pt x="95" y="41"/>
                    <a:pt x="95" y="41"/>
                  </a:cubicBezTo>
                  <a:cubicBezTo>
                    <a:pt x="85" y="46"/>
                    <a:pt x="76" y="53"/>
                    <a:pt x="68" y="61"/>
                  </a:cubicBezTo>
                  <a:cubicBezTo>
                    <a:pt x="38" y="50"/>
                    <a:pt x="38" y="50"/>
                    <a:pt x="38" y="50"/>
                  </a:cubicBezTo>
                  <a:cubicBezTo>
                    <a:pt x="32" y="57"/>
                    <a:pt x="27" y="65"/>
                    <a:pt x="22" y="73"/>
                  </a:cubicBezTo>
                  <a:cubicBezTo>
                    <a:pt x="41" y="98"/>
                    <a:pt x="41" y="98"/>
                    <a:pt x="41" y="98"/>
                  </a:cubicBezTo>
                  <a:cubicBezTo>
                    <a:pt x="36" y="109"/>
                    <a:pt x="33" y="119"/>
                    <a:pt x="31" y="131"/>
                  </a:cubicBezTo>
                  <a:cubicBezTo>
                    <a:pt x="1" y="140"/>
                    <a:pt x="1" y="140"/>
                    <a:pt x="1" y="140"/>
                  </a:cubicBezTo>
                  <a:cubicBezTo>
                    <a:pt x="0" y="145"/>
                    <a:pt x="0" y="149"/>
                    <a:pt x="0" y="154"/>
                  </a:cubicBezTo>
                  <a:cubicBezTo>
                    <a:pt x="0" y="159"/>
                    <a:pt x="0" y="163"/>
                    <a:pt x="1" y="168"/>
                  </a:cubicBezTo>
                  <a:cubicBezTo>
                    <a:pt x="31" y="177"/>
                    <a:pt x="31" y="177"/>
                    <a:pt x="31" y="177"/>
                  </a:cubicBezTo>
                  <a:cubicBezTo>
                    <a:pt x="33" y="189"/>
                    <a:pt x="36" y="199"/>
                    <a:pt x="41" y="210"/>
                  </a:cubicBezTo>
                  <a:cubicBezTo>
                    <a:pt x="22" y="235"/>
                    <a:pt x="22" y="235"/>
                    <a:pt x="22" y="235"/>
                  </a:cubicBezTo>
                  <a:cubicBezTo>
                    <a:pt x="27" y="243"/>
                    <a:pt x="32" y="251"/>
                    <a:pt x="38" y="258"/>
                  </a:cubicBezTo>
                  <a:cubicBezTo>
                    <a:pt x="68" y="247"/>
                    <a:pt x="68" y="247"/>
                    <a:pt x="68" y="247"/>
                  </a:cubicBezTo>
                  <a:cubicBezTo>
                    <a:pt x="76" y="255"/>
                    <a:pt x="85" y="262"/>
                    <a:pt x="95" y="267"/>
                  </a:cubicBezTo>
                  <a:cubicBezTo>
                    <a:pt x="94" y="299"/>
                    <a:pt x="94" y="299"/>
                    <a:pt x="94" y="299"/>
                  </a:cubicBezTo>
                  <a:cubicBezTo>
                    <a:pt x="102" y="303"/>
                    <a:pt x="111" y="306"/>
                    <a:pt x="120" y="308"/>
                  </a:cubicBezTo>
                  <a:cubicBezTo>
                    <a:pt x="137" y="281"/>
                    <a:pt x="137" y="281"/>
                    <a:pt x="137" y="281"/>
                  </a:cubicBezTo>
                  <a:cubicBezTo>
                    <a:pt x="143" y="282"/>
                    <a:pt x="148" y="283"/>
                    <a:pt x="154" y="283"/>
                  </a:cubicBezTo>
                  <a:cubicBezTo>
                    <a:pt x="160" y="283"/>
                    <a:pt x="165" y="282"/>
                    <a:pt x="171" y="281"/>
                  </a:cubicBezTo>
                  <a:cubicBezTo>
                    <a:pt x="188" y="308"/>
                    <a:pt x="188" y="308"/>
                    <a:pt x="188" y="308"/>
                  </a:cubicBezTo>
                  <a:cubicBezTo>
                    <a:pt x="197" y="306"/>
                    <a:pt x="206" y="303"/>
                    <a:pt x="214" y="299"/>
                  </a:cubicBezTo>
                  <a:cubicBezTo>
                    <a:pt x="213" y="267"/>
                    <a:pt x="213" y="267"/>
                    <a:pt x="213" y="267"/>
                  </a:cubicBezTo>
                  <a:cubicBezTo>
                    <a:pt x="223" y="262"/>
                    <a:pt x="232" y="255"/>
                    <a:pt x="240" y="247"/>
                  </a:cubicBezTo>
                  <a:cubicBezTo>
                    <a:pt x="270" y="258"/>
                    <a:pt x="270" y="258"/>
                    <a:pt x="270" y="258"/>
                  </a:cubicBezTo>
                  <a:cubicBezTo>
                    <a:pt x="276" y="251"/>
                    <a:pt x="281" y="243"/>
                    <a:pt x="286" y="235"/>
                  </a:cubicBezTo>
                  <a:cubicBezTo>
                    <a:pt x="267" y="210"/>
                    <a:pt x="267" y="210"/>
                    <a:pt x="267" y="210"/>
                  </a:cubicBezTo>
                  <a:cubicBezTo>
                    <a:pt x="272" y="199"/>
                    <a:pt x="275" y="189"/>
                    <a:pt x="277" y="177"/>
                  </a:cubicBezTo>
                  <a:lnTo>
                    <a:pt x="307" y="168"/>
                  </a:lnTo>
                  <a:close/>
                  <a:moveTo>
                    <a:pt x="154" y="234"/>
                  </a:moveTo>
                  <a:cubicBezTo>
                    <a:pt x="110" y="234"/>
                    <a:pt x="74" y="198"/>
                    <a:pt x="74" y="154"/>
                  </a:cubicBezTo>
                  <a:cubicBezTo>
                    <a:pt x="74" y="110"/>
                    <a:pt x="110" y="74"/>
                    <a:pt x="154" y="74"/>
                  </a:cubicBezTo>
                  <a:cubicBezTo>
                    <a:pt x="198" y="74"/>
                    <a:pt x="234" y="110"/>
                    <a:pt x="234" y="154"/>
                  </a:cubicBezTo>
                  <a:cubicBezTo>
                    <a:pt x="234" y="198"/>
                    <a:pt x="198" y="234"/>
                    <a:pt x="154" y="234"/>
                  </a:cubicBezTo>
                  <a:close/>
                </a:path>
              </a:pathLst>
            </a:custGeom>
            <a:solidFill>
              <a:srgbClr val="A51F24"/>
            </a:solidFill>
            <a:ln>
              <a:noFill/>
            </a:ln>
            <a:extLst/>
          </p:spPr>
          <p:txBody>
            <a:bodyPr anchor="ctr"/>
            <a:lstStyle/>
            <a:p>
              <a:pPr algn="ctr"/>
              <a:endParaRPr>
                <a:solidFill>
                  <a:prstClr val="black"/>
                </a:solidFill>
                <a:cs typeface="+mn-ea"/>
                <a:sym typeface="+mn-lt"/>
              </a:endParaRPr>
            </a:p>
          </p:txBody>
        </p:sp>
        <p:sp>
          <p:nvSpPr>
            <p:cNvPr id="87" name="ValueShape"/>
            <p:cNvSpPr/>
            <p:nvPr/>
          </p:nvSpPr>
          <p:spPr>
            <a:xfrm>
              <a:off x="4014875" y="2721753"/>
              <a:ext cx="1414494" cy="1414494"/>
            </a:xfrm>
            <a:prstGeom prst="blockArc">
              <a:avLst>
                <a:gd name="adj1" fmla="val 16200000"/>
                <a:gd name="adj2" fmla="val 14040000"/>
                <a:gd name="adj3" fmla="val 19432"/>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cs typeface="+mn-ea"/>
                <a:sym typeface="+mn-lt"/>
              </a:endParaRPr>
            </a:p>
          </p:txBody>
        </p:sp>
        <p:sp>
          <p:nvSpPr>
            <p:cNvPr id="88" name="ValueBack1"/>
            <p:cNvSpPr/>
            <p:nvPr/>
          </p:nvSpPr>
          <p:spPr bwMode="auto">
            <a:xfrm>
              <a:off x="4499569" y="3131424"/>
              <a:ext cx="445104" cy="525242"/>
            </a:xfrm>
            <a:custGeom>
              <a:avLst/>
              <a:gdLst>
                <a:gd name="connsiteX0" fmla="*/ 89265 w 512869"/>
                <a:gd name="connsiteY0" fmla="*/ 202986 h 605209"/>
                <a:gd name="connsiteX1" fmla="*/ 423604 w 512869"/>
                <a:gd name="connsiteY1" fmla="*/ 202986 h 605209"/>
                <a:gd name="connsiteX2" fmla="*/ 423604 w 512869"/>
                <a:gd name="connsiteY2" fmla="*/ 445173 h 605209"/>
                <a:gd name="connsiteX3" fmla="*/ 411933 w 512869"/>
                <a:gd name="connsiteY3" fmla="*/ 473570 h 605209"/>
                <a:gd name="connsiteX4" fmla="*/ 383907 w 512869"/>
                <a:gd name="connsiteY4" fmla="*/ 485223 h 605209"/>
                <a:gd name="connsiteX5" fmla="*/ 356539 w 512869"/>
                <a:gd name="connsiteY5" fmla="*/ 485223 h 605209"/>
                <a:gd name="connsiteX6" fmla="*/ 356539 w 512869"/>
                <a:gd name="connsiteY6" fmla="*/ 567785 h 605209"/>
                <a:gd name="connsiteX7" fmla="*/ 345690 w 512869"/>
                <a:gd name="connsiteY7" fmla="*/ 594294 h 605209"/>
                <a:gd name="connsiteX8" fmla="*/ 319061 w 512869"/>
                <a:gd name="connsiteY8" fmla="*/ 605209 h 605209"/>
                <a:gd name="connsiteX9" fmla="*/ 292515 w 512869"/>
                <a:gd name="connsiteY9" fmla="*/ 594294 h 605209"/>
                <a:gd name="connsiteX10" fmla="*/ 281584 w 512869"/>
                <a:gd name="connsiteY10" fmla="*/ 567785 h 605209"/>
                <a:gd name="connsiteX11" fmla="*/ 281584 w 512869"/>
                <a:gd name="connsiteY11" fmla="*/ 485223 h 605209"/>
                <a:gd name="connsiteX12" fmla="*/ 231285 w 512869"/>
                <a:gd name="connsiteY12" fmla="*/ 485223 h 605209"/>
                <a:gd name="connsiteX13" fmla="*/ 231285 w 512869"/>
                <a:gd name="connsiteY13" fmla="*/ 567785 h 605209"/>
                <a:gd name="connsiteX14" fmla="*/ 220354 w 512869"/>
                <a:gd name="connsiteY14" fmla="*/ 594294 h 605209"/>
                <a:gd name="connsiteX15" fmla="*/ 193808 w 512869"/>
                <a:gd name="connsiteY15" fmla="*/ 605209 h 605209"/>
                <a:gd name="connsiteX16" fmla="*/ 167590 w 512869"/>
                <a:gd name="connsiteY16" fmla="*/ 594294 h 605209"/>
                <a:gd name="connsiteX17" fmla="*/ 156659 w 512869"/>
                <a:gd name="connsiteY17" fmla="*/ 567785 h 605209"/>
                <a:gd name="connsiteX18" fmla="*/ 156248 w 512869"/>
                <a:gd name="connsiteY18" fmla="*/ 485141 h 605209"/>
                <a:gd name="connsiteX19" fmla="*/ 129290 w 512869"/>
                <a:gd name="connsiteY19" fmla="*/ 485141 h 605209"/>
                <a:gd name="connsiteX20" fmla="*/ 100936 w 512869"/>
                <a:gd name="connsiteY20" fmla="*/ 473570 h 605209"/>
                <a:gd name="connsiteX21" fmla="*/ 89265 w 512869"/>
                <a:gd name="connsiteY21" fmla="*/ 445173 h 605209"/>
                <a:gd name="connsiteX22" fmla="*/ 475299 w 512869"/>
                <a:gd name="connsiteY22" fmla="*/ 196071 h 605209"/>
                <a:gd name="connsiteX23" fmla="*/ 501935 w 512869"/>
                <a:gd name="connsiteY23" fmla="*/ 206741 h 605209"/>
                <a:gd name="connsiteX24" fmla="*/ 512869 w 512869"/>
                <a:gd name="connsiteY24" fmla="*/ 233169 h 605209"/>
                <a:gd name="connsiteX25" fmla="*/ 512869 w 512869"/>
                <a:gd name="connsiteY25" fmla="*/ 389524 h 605209"/>
                <a:gd name="connsiteX26" fmla="*/ 501935 w 512869"/>
                <a:gd name="connsiteY26" fmla="*/ 416116 h 605209"/>
                <a:gd name="connsiteX27" fmla="*/ 475299 w 512869"/>
                <a:gd name="connsiteY27" fmla="*/ 427032 h 605209"/>
                <a:gd name="connsiteX28" fmla="*/ 449074 w 512869"/>
                <a:gd name="connsiteY28" fmla="*/ 416116 h 605209"/>
                <a:gd name="connsiteX29" fmla="*/ 438140 w 512869"/>
                <a:gd name="connsiteY29" fmla="*/ 389524 h 605209"/>
                <a:gd name="connsiteX30" fmla="*/ 438140 w 512869"/>
                <a:gd name="connsiteY30" fmla="*/ 233169 h 605209"/>
                <a:gd name="connsiteX31" fmla="*/ 449074 w 512869"/>
                <a:gd name="connsiteY31" fmla="*/ 206741 h 605209"/>
                <a:gd name="connsiteX32" fmla="*/ 475299 w 512869"/>
                <a:gd name="connsiteY32" fmla="*/ 196071 h 605209"/>
                <a:gd name="connsiteX33" fmla="*/ 37534 w 512869"/>
                <a:gd name="connsiteY33" fmla="*/ 196071 h 605209"/>
                <a:gd name="connsiteX34" fmla="*/ 63734 w 512869"/>
                <a:gd name="connsiteY34" fmla="*/ 206905 h 605209"/>
                <a:gd name="connsiteX35" fmla="*/ 74658 w 512869"/>
                <a:gd name="connsiteY35" fmla="*/ 233169 h 605209"/>
                <a:gd name="connsiteX36" fmla="*/ 74658 w 512869"/>
                <a:gd name="connsiteY36" fmla="*/ 389524 h 605209"/>
                <a:gd name="connsiteX37" fmla="*/ 63899 w 512869"/>
                <a:gd name="connsiteY37" fmla="*/ 416116 h 605209"/>
                <a:gd name="connsiteX38" fmla="*/ 37534 w 512869"/>
                <a:gd name="connsiteY38" fmla="*/ 427032 h 605209"/>
                <a:gd name="connsiteX39" fmla="*/ 10924 w 512869"/>
                <a:gd name="connsiteY39" fmla="*/ 416116 h 605209"/>
                <a:gd name="connsiteX40" fmla="*/ 0 w 512869"/>
                <a:gd name="connsiteY40" fmla="*/ 389524 h 605209"/>
                <a:gd name="connsiteX41" fmla="*/ 0 w 512869"/>
                <a:gd name="connsiteY41" fmla="*/ 233169 h 605209"/>
                <a:gd name="connsiteX42" fmla="*/ 10924 w 512869"/>
                <a:gd name="connsiteY42" fmla="*/ 206905 h 605209"/>
                <a:gd name="connsiteX43" fmla="*/ 37534 w 512869"/>
                <a:gd name="connsiteY43" fmla="*/ 196071 h 605209"/>
                <a:gd name="connsiteX44" fmla="*/ 333272 w 512869"/>
                <a:gd name="connsiteY44" fmla="*/ 100763 h 605209"/>
                <a:gd name="connsiteX45" fmla="*/ 323245 w 512869"/>
                <a:gd name="connsiteY45" fmla="*/ 104948 h 605209"/>
                <a:gd name="connsiteX46" fmla="*/ 319053 w 512869"/>
                <a:gd name="connsiteY46" fmla="*/ 114877 h 605209"/>
                <a:gd name="connsiteX47" fmla="*/ 323245 w 512869"/>
                <a:gd name="connsiteY47" fmla="*/ 124887 h 605209"/>
                <a:gd name="connsiteX48" fmla="*/ 333272 w 512869"/>
                <a:gd name="connsiteY48" fmla="*/ 129072 h 605209"/>
                <a:gd name="connsiteX49" fmla="*/ 343134 w 512869"/>
                <a:gd name="connsiteY49" fmla="*/ 124887 h 605209"/>
                <a:gd name="connsiteX50" fmla="*/ 347079 w 512869"/>
                <a:gd name="connsiteY50" fmla="*/ 114877 h 605209"/>
                <a:gd name="connsiteX51" fmla="*/ 343134 w 512869"/>
                <a:gd name="connsiteY51" fmla="*/ 104948 h 605209"/>
                <a:gd name="connsiteX52" fmla="*/ 333272 w 512869"/>
                <a:gd name="connsiteY52" fmla="*/ 100763 h 605209"/>
                <a:gd name="connsiteX53" fmla="*/ 179584 w 512869"/>
                <a:gd name="connsiteY53" fmla="*/ 100763 h 605209"/>
                <a:gd name="connsiteX54" fmla="*/ 169722 w 512869"/>
                <a:gd name="connsiteY54" fmla="*/ 104948 h 605209"/>
                <a:gd name="connsiteX55" fmla="*/ 165777 w 512869"/>
                <a:gd name="connsiteY55" fmla="*/ 114877 h 605209"/>
                <a:gd name="connsiteX56" fmla="*/ 169722 w 512869"/>
                <a:gd name="connsiteY56" fmla="*/ 124887 h 605209"/>
                <a:gd name="connsiteX57" fmla="*/ 179584 w 512869"/>
                <a:gd name="connsiteY57" fmla="*/ 129072 h 605209"/>
                <a:gd name="connsiteX58" fmla="*/ 189611 w 512869"/>
                <a:gd name="connsiteY58" fmla="*/ 124887 h 605209"/>
                <a:gd name="connsiteX59" fmla="*/ 193803 w 512869"/>
                <a:gd name="connsiteY59" fmla="*/ 114877 h 605209"/>
                <a:gd name="connsiteX60" fmla="*/ 189611 w 512869"/>
                <a:gd name="connsiteY60" fmla="*/ 104948 h 605209"/>
                <a:gd name="connsiteX61" fmla="*/ 179584 w 512869"/>
                <a:gd name="connsiteY61" fmla="*/ 100763 h 605209"/>
                <a:gd name="connsiteX62" fmla="*/ 149751 w 512869"/>
                <a:gd name="connsiteY62" fmla="*/ 741 h 605209"/>
                <a:gd name="connsiteX63" fmla="*/ 156983 w 512869"/>
                <a:gd name="connsiteY63" fmla="*/ 2874 h 605209"/>
                <a:gd name="connsiteX64" fmla="*/ 183201 w 512869"/>
                <a:gd name="connsiteY64" fmla="*/ 50957 h 605209"/>
                <a:gd name="connsiteX65" fmla="*/ 256428 w 512869"/>
                <a:gd name="connsiteY65" fmla="*/ 35613 h 605209"/>
                <a:gd name="connsiteX66" fmla="*/ 329655 w 512869"/>
                <a:gd name="connsiteY66" fmla="*/ 50957 h 605209"/>
                <a:gd name="connsiteX67" fmla="*/ 355873 w 512869"/>
                <a:gd name="connsiteY67" fmla="*/ 2874 h 605209"/>
                <a:gd name="connsiteX68" fmla="*/ 363105 w 512869"/>
                <a:gd name="connsiteY68" fmla="*/ 741 h 605209"/>
                <a:gd name="connsiteX69" fmla="*/ 364995 w 512869"/>
                <a:gd name="connsiteY69" fmla="*/ 8044 h 605209"/>
                <a:gd name="connsiteX70" fmla="*/ 339107 w 512869"/>
                <a:gd name="connsiteY70" fmla="*/ 55634 h 605209"/>
                <a:gd name="connsiteX71" fmla="*/ 401403 w 512869"/>
                <a:gd name="connsiteY71" fmla="*/ 111430 h 605209"/>
                <a:gd name="connsiteX72" fmla="*/ 424662 w 512869"/>
                <a:gd name="connsiteY72" fmla="*/ 189791 h 605209"/>
                <a:gd name="connsiteX73" fmla="*/ 87783 w 512869"/>
                <a:gd name="connsiteY73" fmla="*/ 189791 h 605209"/>
                <a:gd name="connsiteX74" fmla="*/ 111124 w 512869"/>
                <a:gd name="connsiteY74" fmla="*/ 111430 h 605209"/>
                <a:gd name="connsiteX75" fmla="*/ 173749 w 512869"/>
                <a:gd name="connsiteY75" fmla="*/ 55634 h 605209"/>
                <a:gd name="connsiteX76" fmla="*/ 147943 w 512869"/>
                <a:gd name="connsiteY76" fmla="*/ 8044 h 605209"/>
                <a:gd name="connsiteX77" fmla="*/ 149751 w 512869"/>
                <a:gd name="connsiteY77" fmla="*/ 741 h 6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2869" h="605209">
                  <a:moveTo>
                    <a:pt x="89265" y="202986"/>
                  </a:moveTo>
                  <a:lnTo>
                    <a:pt x="423604" y="202986"/>
                  </a:lnTo>
                  <a:lnTo>
                    <a:pt x="423604" y="445173"/>
                  </a:lnTo>
                  <a:cubicBezTo>
                    <a:pt x="423604" y="456335"/>
                    <a:pt x="419741" y="465773"/>
                    <a:pt x="411933" y="473570"/>
                  </a:cubicBezTo>
                  <a:cubicBezTo>
                    <a:pt x="404126" y="481284"/>
                    <a:pt x="394838" y="485223"/>
                    <a:pt x="383907" y="485223"/>
                  </a:cubicBezTo>
                  <a:lnTo>
                    <a:pt x="356539" y="485223"/>
                  </a:lnTo>
                  <a:lnTo>
                    <a:pt x="356539" y="567785"/>
                  </a:lnTo>
                  <a:cubicBezTo>
                    <a:pt x="356539" y="578208"/>
                    <a:pt x="352923" y="586990"/>
                    <a:pt x="345690" y="594294"/>
                  </a:cubicBezTo>
                  <a:cubicBezTo>
                    <a:pt x="338375" y="601598"/>
                    <a:pt x="329499" y="605209"/>
                    <a:pt x="319061" y="605209"/>
                  </a:cubicBezTo>
                  <a:cubicBezTo>
                    <a:pt x="308624" y="605209"/>
                    <a:pt x="299747" y="601598"/>
                    <a:pt x="292515" y="594294"/>
                  </a:cubicBezTo>
                  <a:cubicBezTo>
                    <a:pt x="285200" y="586990"/>
                    <a:pt x="281584" y="578208"/>
                    <a:pt x="281584" y="567785"/>
                  </a:cubicBezTo>
                  <a:lnTo>
                    <a:pt x="281584" y="485223"/>
                  </a:lnTo>
                  <a:lnTo>
                    <a:pt x="231285" y="485223"/>
                  </a:lnTo>
                  <a:lnTo>
                    <a:pt x="231285" y="567785"/>
                  </a:lnTo>
                  <a:cubicBezTo>
                    <a:pt x="231285" y="578208"/>
                    <a:pt x="227669" y="586990"/>
                    <a:pt x="220354" y="594294"/>
                  </a:cubicBezTo>
                  <a:cubicBezTo>
                    <a:pt x="213122" y="601598"/>
                    <a:pt x="204245" y="605209"/>
                    <a:pt x="193808" y="605209"/>
                  </a:cubicBezTo>
                  <a:cubicBezTo>
                    <a:pt x="183616" y="605209"/>
                    <a:pt x="174822" y="601598"/>
                    <a:pt x="167590" y="594294"/>
                  </a:cubicBezTo>
                  <a:cubicBezTo>
                    <a:pt x="160275" y="586990"/>
                    <a:pt x="156659" y="578208"/>
                    <a:pt x="156659" y="567785"/>
                  </a:cubicBezTo>
                  <a:lnTo>
                    <a:pt x="156248" y="485141"/>
                  </a:lnTo>
                  <a:lnTo>
                    <a:pt x="129290" y="485141"/>
                  </a:lnTo>
                  <a:cubicBezTo>
                    <a:pt x="118113" y="485141"/>
                    <a:pt x="108661" y="481284"/>
                    <a:pt x="100936" y="473570"/>
                  </a:cubicBezTo>
                  <a:cubicBezTo>
                    <a:pt x="93128" y="465773"/>
                    <a:pt x="89265" y="456335"/>
                    <a:pt x="89265" y="445173"/>
                  </a:cubicBezTo>
                  <a:close/>
                  <a:moveTo>
                    <a:pt x="475299" y="196071"/>
                  </a:moveTo>
                  <a:cubicBezTo>
                    <a:pt x="485740" y="196071"/>
                    <a:pt x="494618" y="199600"/>
                    <a:pt x="501935" y="206741"/>
                  </a:cubicBezTo>
                  <a:cubicBezTo>
                    <a:pt x="509170" y="213882"/>
                    <a:pt x="512869" y="222746"/>
                    <a:pt x="512869" y="233169"/>
                  </a:cubicBezTo>
                  <a:lnTo>
                    <a:pt x="512869" y="389524"/>
                  </a:lnTo>
                  <a:cubicBezTo>
                    <a:pt x="512869" y="399947"/>
                    <a:pt x="509170" y="408811"/>
                    <a:pt x="501935" y="416116"/>
                  </a:cubicBezTo>
                  <a:cubicBezTo>
                    <a:pt x="494618" y="423339"/>
                    <a:pt x="485740" y="427032"/>
                    <a:pt x="475299" y="427032"/>
                  </a:cubicBezTo>
                  <a:cubicBezTo>
                    <a:pt x="465105" y="427032"/>
                    <a:pt x="456391" y="423339"/>
                    <a:pt x="449074" y="416116"/>
                  </a:cubicBezTo>
                  <a:cubicBezTo>
                    <a:pt x="441839" y="408811"/>
                    <a:pt x="438140" y="399947"/>
                    <a:pt x="438140" y="389524"/>
                  </a:cubicBezTo>
                  <a:lnTo>
                    <a:pt x="438140" y="233169"/>
                  </a:lnTo>
                  <a:cubicBezTo>
                    <a:pt x="438140" y="222746"/>
                    <a:pt x="441839" y="213882"/>
                    <a:pt x="449074" y="206741"/>
                  </a:cubicBezTo>
                  <a:cubicBezTo>
                    <a:pt x="456391" y="199600"/>
                    <a:pt x="465105" y="196071"/>
                    <a:pt x="475299" y="196071"/>
                  </a:cubicBezTo>
                  <a:close/>
                  <a:moveTo>
                    <a:pt x="37534" y="196071"/>
                  </a:moveTo>
                  <a:cubicBezTo>
                    <a:pt x="47719" y="196071"/>
                    <a:pt x="56425" y="199682"/>
                    <a:pt x="63734" y="206905"/>
                  </a:cubicBezTo>
                  <a:cubicBezTo>
                    <a:pt x="70962" y="214210"/>
                    <a:pt x="74658" y="222910"/>
                    <a:pt x="74658" y="233169"/>
                  </a:cubicBezTo>
                  <a:lnTo>
                    <a:pt x="74658" y="389524"/>
                  </a:lnTo>
                  <a:cubicBezTo>
                    <a:pt x="74658" y="399947"/>
                    <a:pt x="71044" y="408811"/>
                    <a:pt x="63899" y="416116"/>
                  </a:cubicBezTo>
                  <a:cubicBezTo>
                    <a:pt x="56753" y="423339"/>
                    <a:pt x="47965" y="427032"/>
                    <a:pt x="37534" y="427032"/>
                  </a:cubicBezTo>
                  <a:cubicBezTo>
                    <a:pt x="27104" y="427032"/>
                    <a:pt x="18233" y="423339"/>
                    <a:pt x="10924" y="416116"/>
                  </a:cubicBezTo>
                  <a:cubicBezTo>
                    <a:pt x="3696" y="408811"/>
                    <a:pt x="0" y="399947"/>
                    <a:pt x="0" y="389524"/>
                  </a:cubicBezTo>
                  <a:lnTo>
                    <a:pt x="0" y="233169"/>
                  </a:lnTo>
                  <a:cubicBezTo>
                    <a:pt x="0" y="222910"/>
                    <a:pt x="3696" y="214210"/>
                    <a:pt x="10924" y="206905"/>
                  </a:cubicBezTo>
                  <a:cubicBezTo>
                    <a:pt x="18233" y="199682"/>
                    <a:pt x="27104" y="196071"/>
                    <a:pt x="37534" y="196071"/>
                  </a:cubicBezTo>
                  <a:close/>
                  <a:moveTo>
                    <a:pt x="333272" y="100763"/>
                  </a:moveTo>
                  <a:cubicBezTo>
                    <a:pt x="329409" y="100763"/>
                    <a:pt x="326039" y="102158"/>
                    <a:pt x="323245" y="104948"/>
                  </a:cubicBezTo>
                  <a:cubicBezTo>
                    <a:pt x="320451" y="107738"/>
                    <a:pt x="319053" y="111020"/>
                    <a:pt x="319053" y="114877"/>
                  </a:cubicBezTo>
                  <a:cubicBezTo>
                    <a:pt x="319053" y="118815"/>
                    <a:pt x="320451" y="122097"/>
                    <a:pt x="323245" y="124887"/>
                  </a:cubicBezTo>
                  <a:cubicBezTo>
                    <a:pt x="326039" y="127677"/>
                    <a:pt x="329409" y="129072"/>
                    <a:pt x="333272" y="129072"/>
                  </a:cubicBezTo>
                  <a:cubicBezTo>
                    <a:pt x="337134" y="129072"/>
                    <a:pt x="340422" y="127677"/>
                    <a:pt x="343134" y="124887"/>
                  </a:cubicBezTo>
                  <a:cubicBezTo>
                    <a:pt x="345764" y="122097"/>
                    <a:pt x="347079" y="118815"/>
                    <a:pt x="347079" y="114877"/>
                  </a:cubicBezTo>
                  <a:cubicBezTo>
                    <a:pt x="347079" y="111020"/>
                    <a:pt x="345764" y="107738"/>
                    <a:pt x="343134" y="104948"/>
                  </a:cubicBezTo>
                  <a:cubicBezTo>
                    <a:pt x="340422" y="102158"/>
                    <a:pt x="337134" y="100763"/>
                    <a:pt x="333272" y="100763"/>
                  </a:cubicBezTo>
                  <a:close/>
                  <a:moveTo>
                    <a:pt x="179584" y="100763"/>
                  </a:moveTo>
                  <a:cubicBezTo>
                    <a:pt x="175722" y="100763"/>
                    <a:pt x="172434" y="102158"/>
                    <a:pt x="169722" y="104948"/>
                  </a:cubicBezTo>
                  <a:cubicBezTo>
                    <a:pt x="167092" y="107738"/>
                    <a:pt x="165777" y="111020"/>
                    <a:pt x="165777" y="114877"/>
                  </a:cubicBezTo>
                  <a:cubicBezTo>
                    <a:pt x="165777" y="118815"/>
                    <a:pt x="167092" y="122097"/>
                    <a:pt x="169722" y="124887"/>
                  </a:cubicBezTo>
                  <a:cubicBezTo>
                    <a:pt x="172434" y="127677"/>
                    <a:pt x="175722" y="129072"/>
                    <a:pt x="179584" y="129072"/>
                  </a:cubicBezTo>
                  <a:cubicBezTo>
                    <a:pt x="183447" y="129072"/>
                    <a:pt x="186817" y="127677"/>
                    <a:pt x="189611" y="124887"/>
                  </a:cubicBezTo>
                  <a:cubicBezTo>
                    <a:pt x="192405" y="122097"/>
                    <a:pt x="193803" y="118815"/>
                    <a:pt x="193803" y="114877"/>
                  </a:cubicBezTo>
                  <a:cubicBezTo>
                    <a:pt x="193803" y="111020"/>
                    <a:pt x="192405" y="107738"/>
                    <a:pt x="189611" y="104948"/>
                  </a:cubicBezTo>
                  <a:cubicBezTo>
                    <a:pt x="186817" y="102158"/>
                    <a:pt x="183447" y="100763"/>
                    <a:pt x="179584" y="100763"/>
                  </a:cubicBezTo>
                  <a:close/>
                  <a:moveTo>
                    <a:pt x="149751" y="741"/>
                  </a:moveTo>
                  <a:cubicBezTo>
                    <a:pt x="152874" y="-736"/>
                    <a:pt x="155340" y="2"/>
                    <a:pt x="156983" y="2874"/>
                  </a:cubicBezTo>
                  <a:lnTo>
                    <a:pt x="183201" y="50957"/>
                  </a:lnTo>
                  <a:cubicBezTo>
                    <a:pt x="206295" y="40701"/>
                    <a:pt x="230704" y="35613"/>
                    <a:pt x="256428" y="35613"/>
                  </a:cubicBezTo>
                  <a:cubicBezTo>
                    <a:pt x="282152" y="35613"/>
                    <a:pt x="306561" y="40701"/>
                    <a:pt x="329655" y="50957"/>
                  </a:cubicBezTo>
                  <a:lnTo>
                    <a:pt x="355873" y="2874"/>
                  </a:lnTo>
                  <a:cubicBezTo>
                    <a:pt x="357598" y="2"/>
                    <a:pt x="359982" y="-736"/>
                    <a:pt x="363105" y="741"/>
                  </a:cubicBezTo>
                  <a:cubicBezTo>
                    <a:pt x="366064" y="2464"/>
                    <a:pt x="366639" y="4843"/>
                    <a:pt x="364995" y="8044"/>
                  </a:cubicBezTo>
                  <a:lnTo>
                    <a:pt x="339107" y="55634"/>
                  </a:lnTo>
                  <a:cubicBezTo>
                    <a:pt x="365077" y="69009"/>
                    <a:pt x="385870" y="87553"/>
                    <a:pt x="401403" y="111430"/>
                  </a:cubicBezTo>
                  <a:cubicBezTo>
                    <a:pt x="416937" y="135308"/>
                    <a:pt x="424662" y="161483"/>
                    <a:pt x="424662" y="189791"/>
                  </a:cubicBezTo>
                  <a:lnTo>
                    <a:pt x="87783" y="189791"/>
                  </a:lnTo>
                  <a:cubicBezTo>
                    <a:pt x="87783" y="161483"/>
                    <a:pt x="95591" y="135308"/>
                    <a:pt x="111124" y="111430"/>
                  </a:cubicBezTo>
                  <a:cubicBezTo>
                    <a:pt x="126657" y="87553"/>
                    <a:pt x="147532" y="69009"/>
                    <a:pt x="173749" y="55634"/>
                  </a:cubicBezTo>
                  <a:lnTo>
                    <a:pt x="147943" y="8044"/>
                  </a:lnTo>
                  <a:cubicBezTo>
                    <a:pt x="146217" y="4843"/>
                    <a:pt x="146792" y="2464"/>
                    <a:pt x="149751" y="741"/>
                  </a:cubicBezTo>
                  <a:close/>
                </a:path>
              </a:pathLst>
            </a:custGeom>
            <a:solidFill>
              <a:srgbClr val="A51F24"/>
            </a:solidFill>
            <a:ln>
              <a:noFill/>
            </a:ln>
          </p:spPr>
          <p:txBody>
            <a:bodyPr anchor="ctr"/>
            <a:lstStyle/>
            <a:p>
              <a:pPr algn="ctr"/>
              <a:endParaRPr>
                <a:solidFill>
                  <a:prstClr val="black"/>
                </a:solidFill>
                <a:cs typeface="+mn-ea"/>
                <a:sym typeface="+mn-lt"/>
              </a:endParaRPr>
            </a:p>
          </p:txBody>
        </p:sp>
        <p:sp>
          <p:nvSpPr>
            <p:cNvPr id="89" name="ExtraShape2"/>
            <p:cNvSpPr/>
            <p:nvPr/>
          </p:nvSpPr>
          <p:spPr>
            <a:xfrm>
              <a:off x="6777870" y="4422653"/>
              <a:ext cx="44455" cy="44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cs typeface="+mn-ea"/>
                <a:sym typeface="+mn-lt"/>
              </a:endParaRPr>
            </a:p>
          </p:txBody>
        </p:sp>
        <p:sp>
          <p:nvSpPr>
            <p:cNvPr id="90" name="ExtraShape4"/>
            <p:cNvSpPr/>
            <p:nvPr/>
          </p:nvSpPr>
          <p:spPr>
            <a:xfrm>
              <a:off x="5374809" y="4029253"/>
              <a:ext cx="44455" cy="44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cs typeface="+mn-ea"/>
                <a:sym typeface="+mn-lt"/>
              </a:endParaRPr>
            </a:p>
          </p:txBody>
        </p:sp>
      </p:grpSp>
      <p:cxnSp>
        <p:nvCxnSpPr>
          <p:cNvPr id="36" name="直接连接符 35">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5015405" y="350520"/>
            <a:ext cx="10718975" cy="368300"/>
            <a:chOff x="-6611367" y="-1253993"/>
            <a:chExt cx="10718975" cy="368300"/>
          </a:xfrm>
        </p:grpSpPr>
        <p:sp>
          <p:nvSpPr>
            <p:cNvPr id="38" name="矩形 37"/>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0" name="文本框 39"/>
          <p:cNvSpPr txBox="1"/>
          <p:nvPr>
            <p:custDataLst>
              <p:tags r:id="rId1"/>
            </p:custDataLst>
          </p:nvPr>
        </p:nvSpPr>
        <p:spPr>
          <a:xfrm>
            <a:off x="5923946" y="350520"/>
            <a:ext cx="2490470" cy="368300"/>
          </a:xfrm>
          <a:prstGeom prst="rect">
            <a:avLst/>
          </a:prstGeom>
          <a:noFill/>
        </p:spPr>
        <p:txBody>
          <a:bodyPr wrap="square" rtlCol="0">
            <a:spAutoFit/>
          </a:bodyPr>
          <a:lstStyle/>
          <a:p>
            <a:r>
              <a:rPr lang="zh-CN" altLang="en-US" b="1" dirty="0">
                <a:cs typeface="+mn-ea"/>
                <a:sym typeface="+mn-lt"/>
              </a:rPr>
              <a:t>材料有三个层次</a:t>
            </a:r>
          </a:p>
        </p:txBody>
      </p:sp>
      <p:sp>
        <p:nvSpPr>
          <p:cNvPr id="41" name="文本框 40"/>
          <p:cNvSpPr txBox="1"/>
          <p:nvPr/>
        </p:nvSpPr>
        <p:spPr>
          <a:xfrm>
            <a:off x="-1737360" y="350520"/>
            <a:ext cx="2490470" cy="368300"/>
          </a:xfrm>
          <a:prstGeom prst="rect">
            <a:avLst/>
          </a:prstGeom>
          <a:noFill/>
        </p:spPr>
        <p:txBody>
          <a:bodyPr wrap="square" rtlCol="0">
            <a:spAutoFit/>
          </a:bodyPr>
          <a:lstStyle/>
          <a:p>
            <a:r>
              <a:rPr lang="zh-CN" altLang="en-US" b="1" dirty="0">
                <a:cs typeface="+mn-ea"/>
                <a:sym typeface="+mn-lt"/>
              </a:rPr>
              <a:t>材料有三个层次</a:t>
            </a:r>
          </a:p>
        </p:txBody>
      </p:sp>
      <p:grpSp>
        <p:nvGrpSpPr>
          <p:cNvPr id="42" name="组合 41">
            <a:extLst>
              <a:ext uri="{FF2B5EF4-FFF2-40B4-BE49-F238E27FC236}">
                <a16:creationId xmlns:a16="http://schemas.microsoft.com/office/drawing/2014/main" id="{738AAE60-AEFB-4C9F-B435-AA5205D6B5B2}"/>
              </a:ext>
            </a:extLst>
          </p:cNvPr>
          <p:cNvGrpSpPr/>
          <p:nvPr/>
        </p:nvGrpSpPr>
        <p:grpSpPr>
          <a:xfrm>
            <a:off x="0" y="5654118"/>
            <a:ext cx="12192000" cy="532687"/>
            <a:chOff x="0" y="5654118"/>
            <a:chExt cx="12192000" cy="532687"/>
          </a:xfrm>
        </p:grpSpPr>
        <p:sp>
          <p:nvSpPr>
            <p:cNvPr id="43" name="矩形 42">
              <a:extLst>
                <a:ext uri="{FF2B5EF4-FFF2-40B4-BE49-F238E27FC236}">
                  <a16:creationId xmlns:a16="http://schemas.microsoft.com/office/drawing/2014/main" id="{DB7851BB-87FB-4EAF-AC83-93755FF00851}"/>
                </a:ext>
              </a:extLst>
            </p:cNvPr>
            <p:cNvSpPr/>
            <p:nvPr/>
          </p:nvSpPr>
          <p:spPr>
            <a:xfrm>
              <a:off x="4187439" y="5662463"/>
              <a:ext cx="8004561" cy="52434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4" name="图片 43">
              <a:extLst>
                <a:ext uri="{FF2B5EF4-FFF2-40B4-BE49-F238E27FC236}">
                  <a16:creationId xmlns:a16="http://schemas.microsoft.com/office/drawing/2014/main" id="{85B375D1-E12F-4EAA-8B84-31EB0B930D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54118"/>
              <a:ext cx="4191856" cy="524342"/>
            </a:xfrm>
            <a:prstGeom prst="rect">
              <a:avLst/>
            </a:prstGeom>
          </p:spPr>
        </p:pic>
      </p:grpSp>
    </p:spTree>
    <p:extLst>
      <p:ext uri="{BB962C8B-B14F-4D97-AF65-F5344CB8AC3E}">
        <p14:creationId xmlns:p14="http://schemas.microsoft.com/office/powerpoint/2010/main" val="3898205840"/>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right)">
                                          <p:cBhvr>
                                            <p:cTn id="7" dur="500"/>
                                            <p:tgtEl>
                                              <p:spTgt spid="6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right)">
                                          <p:cBhvr>
                                            <p:cTn id="17" dur="500"/>
                                            <p:tgtEl>
                                              <p:spTgt spid="7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0" presetClass="entr" presetSubtype="0"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edge">
                                          <p:cBhvr>
                                            <p:cTn id="37" dur="500"/>
                                            <p:tgtEl>
                                              <p:spTgt spid="82"/>
                                            </p:tgtEl>
                                          </p:cBhvr>
                                        </p:animEffect>
                                      </p:childTnLst>
                                    </p:cTn>
                                  </p:par>
                                  <p:par>
                                    <p:cTn id="38" presetID="22" presetClass="entr" presetSubtype="8"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63" presetClass="path" presetSubtype="0" accel="50000" decel="50000" fill="hold" grpId="0" nodeType="withEffect">
                                      <p:stCondLst>
                                        <p:cond delay="0"/>
                                      </p:stCondLst>
                                      <p:childTnLst>
                                        <p:animMotion origin="layout" path="M 4.58333E-6 7.40741E-7 L 0.62812 7.40741E-7 " pathEditMode="relative" rAng="0" ptsTypes="AA">
                                          <p:cBhvr>
                                            <p:cTn id="42" dur="1000" fill="hold"/>
                                            <p:tgtEl>
                                              <p:spTgt spid="41"/>
                                            </p:tgtEl>
                                            <p:attrNameLst>
                                              <p:attrName>ppt_x</p:attrName>
                                              <p:attrName>ppt_y</p:attrName>
                                            </p:attrNameLst>
                                          </p:cBhvr>
                                          <p:rCtr x="31458" y="0"/>
                                        </p:animMotion>
                                      </p:childTnLst>
                                    </p:cTn>
                                  </p:par>
                                  <p:par>
                                    <p:cTn id="43" presetID="1" presetClass="exit" presetSubtype="0" fill="hold" grpId="1"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35" presetClass="path" presetSubtype="0" accel="50000" decel="50000" fill="hold" nodeType="withEffect">
                                      <p:stCondLst>
                                        <p:cond delay="0"/>
                                      </p:stCondLst>
                                      <p:childTnLst>
                                        <p:animMotion origin="layout" path="M 4.79167E-6 7.40741E-7 L -0.41732 7.40741E-7 " pathEditMode="relative" rAng="0" ptsTypes="AA">
                                          <p:cBhvr>
                                            <p:cTn id="50" dur="1000" fill="hold"/>
                                            <p:tgtEl>
                                              <p:spTgt spid="37"/>
                                            </p:tgtEl>
                                            <p:attrNameLst>
                                              <p:attrName>ppt_x</p:attrName>
                                              <p:attrName>ppt_y</p:attrName>
                                            </p:attrNameLst>
                                          </p:cBhvr>
                                          <p:rCtr x="-20859" y="0"/>
                                        </p:animMotion>
                                      </p:childTnLst>
                                    </p:cTn>
                                  </p:par>
                                  <p:par>
                                    <p:cTn id="51" presetID="63" presetClass="path" presetSubtype="0" accel="50000" decel="50000" fill="hold" grpId="0" nodeType="withEffect">
                                      <p:stCondLst>
                                        <p:cond delay="0"/>
                                      </p:stCondLst>
                                      <p:childTnLst>
                                        <p:animMotion origin="layout" path="M -0.00026 7.40741E-7 L -0.38255 7.40741E-7 " pathEditMode="relative" rAng="0" ptsTypes="AA">
                                          <p:cBhvr>
                                            <p:cTn id="52" dur="1000" fill="hold"/>
                                            <p:tgtEl>
                                              <p:spTgt spid="40"/>
                                            </p:tgtEl>
                                            <p:attrNameLst>
                                              <p:attrName>ppt_x</p:attrName>
                                              <p:attrName>ppt_y</p:attrName>
                                            </p:attrNameLst>
                                          </p:cBhvr>
                                          <p:rCtr x="-19115" y="0"/>
                                        </p:animMotion>
                                      </p:childTnLst>
                                    </p:cTn>
                                  </p:par>
                                </p:childTnLst>
                              </p:cTn>
                            </p:par>
                            <p:par>
                              <p:cTn id="53" fill="hold">
                                <p:stCondLst>
                                  <p:cond delay="4000"/>
                                </p:stCondLst>
                                <p:childTnLst>
                                  <p:par>
                                    <p:cTn id="54" presetID="6" presetClass="emph" presetSubtype="0" autoRev="1" fill="remove" grpId="2" nodeType="afterEffect" p14:presetBounceEnd="80000">
                                      <p:stCondLst>
                                        <p:cond delay="0"/>
                                      </p:stCondLst>
                                      <p:childTnLst>
                                        <p:animScale p14:bounceEnd="80000">
                                          <p:cBhvr>
                                            <p:cTn id="55" dur="750" fill="hold"/>
                                            <p:tgtEl>
                                              <p:spTgt spid="40"/>
                                            </p:tgtEl>
                                          </p:cBhvr>
                                          <p:by x="120000" y="120000"/>
                                          <p:from x="100000" y="100000"/>
                                          <p:to x="120000" y="120000"/>
                                        </p:animScale>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0" grpId="2"/>
          <p:bldP spid="41" grpId="0"/>
          <p:bldP spid="4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right)">
                                          <p:cBhvr>
                                            <p:cTn id="7" dur="500"/>
                                            <p:tgtEl>
                                              <p:spTgt spid="6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right)">
                                          <p:cBhvr>
                                            <p:cTn id="17" dur="500"/>
                                            <p:tgtEl>
                                              <p:spTgt spid="7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0" presetClass="entr" presetSubtype="0"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edge">
                                          <p:cBhvr>
                                            <p:cTn id="37" dur="500"/>
                                            <p:tgtEl>
                                              <p:spTgt spid="82"/>
                                            </p:tgtEl>
                                          </p:cBhvr>
                                        </p:animEffect>
                                      </p:childTnLst>
                                    </p:cTn>
                                  </p:par>
                                  <p:par>
                                    <p:cTn id="38" presetID="22" presetClass="entr" presetSubtype="8"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63" presetClass="path" presetSubtype="0" accel="50000" decel="50000" fill="hold" grpId="0" nodeType="withEffect">
                                      <p:stCondLst>
                                        <p:cond delay="0"/>
                                      </p:stCondLst>
                                      <p:childTnLst>
                                        <p:animMotion origin="layout" path="M 4.58333E-6 7.40741E-7 L 0.62812 7.40741E-7 " pathEditMode="relative" rAng="0" ptsTypes="AA">
                                          <p:cBhvr>
                                            <p:cTn id="42" dur="1000" fill="hold"/>
                                            <p:tgtEl>
                                              <p:spTgt spid="41"/>
                                            </p:tgtEl>
                                            <p:attrNameLst>
                                              <p:attrName>ppt_x</p:attrName>
                                              <p:attrName>ppt_y</p:attrName>
                                            </p:attrNameLst>
                                          </p:cBhvr>
                                          <p:rCtr x="31458" y="0"/>
                                        </p:animMotion>
                                      </p:childTnLst>
                                    </p:cTn>
                                  </p:par>
                                  <p:par>
                                    <p:cTn id="43" presetID="1" presetClass="exit" presetSubtype="0" fill="hold" grpId="1"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35" presetClass="path" presetSubtype="0" accel="50000" decel="50000" fill="hold" nodeType="withEffect">
                                      <p:stCondLst>
                                        <p:cond delay="0"/>
                                      </p:stCondLst>
                                      <p:childTnLst>
                                        <p:animMotion origin="layout" path="M 4.79167E-6 7.40741E-7 L -0.41732 7.40741E-7 " pathEditMode="relative" rAng="0" ptsTypes="AA">
                                          <p:cBhvr>
                                            <p:cTn id="50" dur="1000" fill="hold"/>
                                            <p:tgtEl>
                                              <p:spTgt spid="37"/>
                                            </p:tgtEl>
                                            <p:attrNameLst>
                                              <p:attrName>ppt_x</p:attrName>
                                              <p:attrName>ppt_y</p:attrName>
                                            </p:attrNameLst>
                                          </p:cBhvr>
                                          <p:rCtr x="-20859" y="0"/>
                                        </p:animMotion>
                                      </p:childTnLst>
                                    </p:cTn>
                                  </p:par>
                                  <p:par>
                                    <p:cTn id="51" presetID="63" presetClass="path" presetSubtype="0" accel="50000" decel="50000" fill="hold" grpId="0" nodeType="withEffect">
                                      <p:stCondLst>
                                        <p:cond delay="0"/>
                                      </p:stCondLst>
                                      <p:childTnLst>
                                        <p:animMotion origin="layout" path="M -0.00026 7.40741E-7 L -0.38255 7.40741E-7 " pathEditMode="relative" rAng="0" ptsTypes="AA">
                                          <p:cBhvr>
                                            <p:cTn id="52" dur="1000" fill="hold"/>
                                            <p:tgtEl>
                                              <p:spTgt spid="40"/>
                                            </p:tgtEl>
                                            <p:attrNameLst>
                                              <p:attrName>ppt_x</p:attrName>
                                              <p:attrName>ppt_y</p:attrName>
                                            </p:attrNameLst>
                                          </p:cBhvr>
                                          <p:rCtr x="-19115" y="0"/>
                                        </p:animMotion>
                                      </p:childTnLst>
                                    </p:cTn>
                                  </p:par>
                                </p:childTnLst>
                              </p:cTn>
                            </p:par>
                            <p:par>
                              <p:cTn id="53" fill="hold">
                                <p:stCondLst>
                                  <p:cond delay="4000"/>
                                </p:stCondLst>
                                <p:childTnLst>
                                  <p:par>
                                    <p:cTn id="54" presetID="6" presetClass="emph" presetSubtype="0" autoRev="1" fill="remove" grpId="2" nodeType="afterEffect">
                                      <p:stCondLst>
                                        <p:cond delay="0"/>
                                      </p:stCondLst>
                                      <p:childTnLst>
                                        <p:animScale>
                                          <p:cBhvr>
                                            <p:cTn id="55" dur="750" fill="hold"/>
                                            <p:tgtEl>
                                              <p:spTgt spid="40"/>
                                            </p:tgtEl>
                                          </p:cBhvr>
                                          <p:by x="120000" y="120000"/>
                                          <p:from x="100000" y="100000"/>
                                          <p:to x="120000" y="120000"/>
                                        </p:animScale>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0" grpId="2"/>
          <p:bldP spid="41" grpId="0"/>
          <p:bldP spid="41" grpId="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3391504"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16" name="文本框 15"/>
          <p:cNvSpPr txBox="1"/>
          <p:nvPr/>
        </p:nvSpPr>
        <p:spPr>
          <a:xfrm>
            <a:off x="-3097530" y="350520"/>
            <a:ext cx="3348990"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73" name="矩形 72">
            <a:extLst>
              <a:ext uri="{FF2B5EF4-FFF2-40B4-BE49-F238E27FC236}">
                <a16:creationId xmlns:a16="http://schemas.microsoft.com/office/drawing/2014/main" id="{925EF002-D475-4FEE-9B3D-6EBE07F62193}"/>
              </a:ext>
            </a:extLst>
          </p:cNvPr>
          <p:cNvSpPr/>
          <p:nvPr/>
        </p:nvSpPr>
        <p:spPr>
          <a:xfrm>
            <a:off x="3853610" y="1439620"/>
            <a:ext cx="8338389" cy="1902607"/>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23"/>
          <p:cNvSpPr>
            <a:spLocks noChangeArrowheads="1"/>
          </p:cNvSpPr>
          <p:nvPr/>
        </p:nvSpPr>
        <p:spPr bwMode="auto">
          <a:xfrm>
            <a:off x="4118994" y="1728132"/>
            <a:ext cx="6518246" cy="1384995"/>
          </a:xfrm>
          <a:prstGeom prst="rect">
            <a:avLst/>
          </a:prstGeom>
          <a:noFill/>
          <a:ln>
            <a:noFill/>
          </a:ln>
        </p:spPr>
        <p:txBody>
          <a:bodyPr wrap="square">
            <a:spAutoFit/>
          </a:bodyPr>
          <a:lstStyle/>
          <a:p>
            <a:r>
              <a:rPr lang="zh-CN" altLang="en-US" sz="1200" b="1" smtClean="0">
                <a:solidFill>
                  <a:schemeClr val="bg1"/>
                </a:solidFill>
                <a:cs typeface="+mn-ea"/>
                <a:sym typeface="+mn-lt"/>
              </a:rPr>
              <a:t>第一，</a:t>
            </a:r>
            <a:r>
              <a:rPr lang="zh-CN" altLang="en-US" sz="1200" b="1" dirty="0">
                <a:solidFill>
                  <a:schemeClr val="bg1"/>
                </a:solidFill>
                <a:cs typeface="+mn-ea"/>
                <a:sym typeface="+mn-lt"/>
              </a:rPr>
              <a:t>好材料一定是没有瑕疵的材料，所以我们一定要把好校对关，绝对不能让一颗老鼠屎坏了一锅好汤。很多时候</a:t>
            </a:r>
            <a:r>
              <a:rPr lang="en-US" altLang="zh-CN" sz="1200" b="1" dirty="0">
                <a:solidFill>
                  <a:schemeClr val="bg1"/>
                </a:solidFill>
                <a:cs typeface="+mn-ea"/>
                <a:sym typeface="+mn-lt"/>
              </a:rPr>
              <a:t>100-1</a:t>
            </a:r>
            <a:r>
              <a:rPr lang="zh-CN" altLang="en-US" sz="1200" b="1" dirty="0">
                <a:solidFill>
                  <a:schemeClr val="bg1"/>
                </a:solidFill>
                <a:cs typeface="+mn-ea"/>
                <a:sym typeface="+mn-lt"/>
              </a:rPr>
              <a:t>不等于</a:t>
            </a:r>
            <a:r>
              <a:rPr lang="en-US" altLang="zh-CN" sz="1200" b="1" dirty="0">
                <a:solidFill>
                  <a:schemeClr val="bg1"/>
                </a:solidFill>
                <a:cs typeface="+mn-ea"/>
                <a:sym typeface="+mn-lt"/>
              </a:rPr>
              <a:t>99</a:t>
            </a:r>
            <a:r>
              <a:rPr lang="zh-CN" altLang="en-US" sz="1200" b="1" dirty="0">
                <a:solidFill>
                  <a:schemeClr val="bg1"/>
                </a:solidFill>
                <a:cs typeface="+mn-ea"/>
                <a:sym typeface="+mn-lt"/>
              </a:rPr>
              <a:t>，而是功亏一篑，等于</a:t>
            </a:r>
            <a:r>
              <a:rPr lang="en-US" altLang="zh-CN" sz="1200" b="1" dirty="0">
                <a:solidFill>
                  <a:schemeClr val="bg1"/>
                </a:solidFill>
                <a:cs typeface="+mn-ea"/>
                <a:sym typeface="+mn-lt"/>
              </a:rPr>
              <a:t>0</a:t>
            </a:r>
            <a:r>
              <a:rPr lang="zh-CN" altLang="en-US" sz="1200" b="1" dirty="0">
                <a:solidFill>
                  <a:schemeClr val="bg1"/>
                </a:solidFill>
                <a:cs typeface="+mn-ea"/>
                <a:sym typeface="+mn-lt"/>
              </a:rPr>
              <a:t>。校对是写好材料的最后一道工序，是写材料的“最后一公里”。如果说材料写得好坏反映水平，校对效果好坏则完全反映工作态度。大家一定要抱着如履薄冰的心态认真对待材料校对。一篇好的材料，如果因为校对不细，出现了错别字，就好比一锅好汤掉进一个苍蝇一样，一锅好汤毁在一个苍蝇上。因此，在材料校对上要仔细仔细再仔细，用心用心再用心，确保万无一失。校对出现错误，不仅影响一篇稿子，甚至会影响历史。</a:t>
            </a:r>
            <a:endParaRPr lang="en-US" altLang="zh-CN" sz="1200" b="1" dirty="0">
              <a:solidFill>
                <a:schemeClr val="bg1"/>
              </a:solidFill>
              <a:cs typeface="+mn-ea"/>
              <a:sym typeface="+mn-lt"/>
            </a:endParaRPr>
          </a:p>
        </p:txBody>
      </p:sp>
      <p:sp>
        <p:nvSpPr>
          <p:cNvPr id="86" name="矩形 85"/>
          <p:cNvSpPr/>
          <p:nvPr/>
        </p:nvSpPr>
        <p:spPr>
          <a:xfrm>
            <a:off x="-15240" y="1439620"/>
            <a:ext cx="3882564" cy="190260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矩形 86">
            <a:extLst>
              <a:ext uri="{FF2B5EF4-FFF2-40B4-BE49-F238E27FC236}">
                <a16:creationId xmlns:a16="http://schemas.microsoft.com/office/drawing/2014/main" id="{971505F5-C20A-4151-9276-9E183F6A412B}"/>
              </a:ext>
            </a:extLst>
          </p:cNvPr>
          <p:cNvSpPr/>
          <p:nvPr/>
        </p:nvSpPr>
        <p:spPr>
          <a:xfrm>
            <a:off x="998290" y="3590776"/>
            <a:ext cx="9613784" cy="2492990"/>
          </a:xfrm>
          <a:prstGeom prst="rect">
            <a:avLst/>
          </a:prstGeom>
        </p:spPr>
        <p:txBody>
          <a:bodyPr wrap="square">
            <a:spAutoFit/>
          </a:bodyPr>
          <a:lstStyle/>
          <a:p>
            <a:r>
              <a:rPr lang="zh-CN" altLang="en-US" sz="1200" dirty="0">
                <a:cs typeface="+mn-ea"/>
                <a:sym typeface="+mn-lt"/>
              </a:rPr>
              <a:t>举例：</a:t>
            </a:r>
            <a:r>
              <a:rPr lang="en-US" altLang="zh-CN" sz="1200" dirty="0">
                <a:cs typeface="+mn-ea"/>
                <a:sym typeface="+mn-lt"/>
              </a:rPr>
              <a:t>1930</a:t>
            </a:r>
            <a:r>
              <a:rPr lang="zh-CN" altLang="en-US" sz="1200" dirty="0">
                <a:cs typeface="+mn-ea"/>
                <a:sym typeface="+mn-lt"/>
              </a:rPr>
              <a:t>年</a:t>
            </a:r>
            <a:r>
              <a:rPr lang="en-US" altLang="zh-CN" sz="1200" dirty="0">
                <a:cs typeface="+mn-ea"/>
                <a:sym typeface="+mn-lt"/>
              </a:rPr>
              <a:t>5</a:t>
            </a:r>
            <a:r>
              <a:rPr lang="zh-CN" altLang="en-US" sz="1200" dirty="0">
                <a:cs typeface="+mn-ea"/>
                <a:sym typeface="+mn-lt"/>
              </a:rPr>
              <a:t>月，蒋介石与冯玉祥、阎锡山在河南南部进行了大规模的中原大战，双方使用了</a:t>
            </a:r>
            <a:r>
              <a:rPr lang="en-US" altLang="zh-CN" sz="1200" dirty="0">
                <a:cs typeface="+mn-ea"/>
                <a:sym typeface="+mn-lt"/>
              </a:rPr>
              <a:t>100</a:t>
            </a:r>
            <a:r>
              <a:rPr lang="zh-CN" altLang="en-US" sz="1200" dirty="0">
                <a:cs typeface="+mn-ea"/>
                <a:sym typeface="+mn-lt"/>
              </a:rPr>
              <a:t>多万人的兵力。这场仗本来冯玉祥和阎锡山是有可能赢的，战前他们两家商定在河南北部的沁阳会师，然后集中兵力一举歼灭蒋介石。但是，冯玉祥的一位作战参谋在拟定命令时，误把“沁阳”写成“泌（</a:t>
            </a:r>
            <a:r>
              <a:rPr lang="en-US" altLang="zh-CN" sz="1200" dirty="0">
                <a:cs typeface="+mn-ea"/>
                <a:sym typeface="+mn-lt"/>
              </a:rPr>
              <a:t>bi</a:t>
            </a:r>
            <a:r>
              <a:rPr lang="zh-CN" altLang="en-US" sz="1200" dirty="0">
                <a:cs typeface="+mn-ea"/>
                <a:sym typeface="+mn-lt"/>
              </a:rPr>
              <a:t>）阳”。恰巧河南南部有一个泌阳，该地与沁阳相距数百公里。这样一来，就使冯玉祥的军队误入泌阳，因而贻误了聚歼蒋军的有利战机，让蒋军争得了主动权。在近半年的中原大战中，冯玉祥军队处处被动挨打，最后导致中原大战以蒋的胜利、冯玉祥和阎锡山的联军失败而告结束。沁阳的市委书记坠崖，因公殉职。</a:t>
            </a:r>
          </a:p>
          <a:p>
            <a:r>
              <a:rPr lang="zh-CN" altLang="en-US" sz="1200" dirty="0">
                <a:cs typeface="+mn-ea"/>
                <a:sym typeface="+mn-lt"/>
              </a:rPr>
              <a:t>我的体会是：</a:t>
            </a:r>
            <a:r>
              <a:rPr lang="zh-CN" altLang="en-US" sz="1200" b="1" dirty="0">
                <a:solidFill>
                  <a:srgbClr val="C00000"/>
                </a:solidFill>
                <a:cs typeface="+mn-ea"/>
                <a:sym typeface="+mn-lt"/>
              </a:rPr>
              <a:t>先校大后校小，先校事后校字，边校字边较数。</a:t>
            </a:r>
            <a:r>
              <a:rPr lang="zh-CN" altLang="en-US" sz="1200" b="1" dirty="0">
                <a:cs typeface="+mn-ea"/>
                <a:sym typeface="+mn-lt"/>
              </a:rPr>
              <a:t>其中，先校大后校小，就是先校对标题、序号、页码、封皮，等等。</a:t>
            </a:r>
            <a:endParaRPr lang="en-US" altLang="zh-CN" sz="1200" b="1" dirty="0">
              <a:cs typeface="+mn-ea"/>
              <a:sym typeface="+mn-lt"/>
            </a:endParaRPr>
          </a:p>
          <a:p>
            <a:r>
              <a:rPr lang="zh-CN" altLang="en-US" sz="1200" b="1" dirty="0">
                <a:cs typeface="+mn-ea"/>
                <a:sym typeface="+mn-lt"/>
              </a:rPr>
              <a:t>俗话说：眼大漏盆。越是大的东西、显眼的东西，越容易视而不见，越容易出现问题。</a:t>
            </a:r>
            <a:endParaRPr lang="en-US" altLang="zh-CN" sz="1200" b="1" dirty="0">
              <a:cs typeface="+mn-ea"/>
              <a:sym typeface="+mn-lt"/>
            </a:endParaRPr>
          </a:p>
          <a:p>
            <a:r>
              <a:rPr lang="zh-CN" altLang="en-US" sz="1200" dirty="0">
                <a:cs typeface="+mn-ea"/>
                <a:sym typeface="+mn-lt"/>
              </a:rPr>
              <a:t>延伸：标题。会议名称变化，但讲话稿未变。</a:t>
            </a:r>
            <a:endParaRPr lang="en-US" altLang="zh-CN" sz="1200" dirty="0">
              <a:cs typeface="+mn-ea"/>
              <a:sym typeface="+mn-lt"/>
            </a:endParaRPr>
          </a:p>
          <a:p>
            <a:r>
              <a:rPr lang="zh-CN" altLang="en-US" sz="1200" dirty="0">
                <a:cs typeface="+mn-ea"/>
                <a:sym typeface="+mn-lt"/>
              </a:rPr>
              <a:t>举例：王中市长。一遍过，一次退，序号错。</a:t>
            </a:r>
            <a:r>
              <a:rPr lang="zh-CN" altLang="en-US" sz="1200" b="1" dirty="0">
                <a:cs typeface="+mn-ea"/>
                <a:sym typeface="+mn-lt"/>
              </a:rPr>
              <a:t>先校事后校字。事就是指工作，字对了但工作搞错了也不行。每次定稿后印刷前都要逐项工作核实，拆解、派发、回收。边校字边较数。</a:t>
            </a:r>
            <a:endParaRPr lang="en-US" altLang="zh-CN" sz="1200" b="1" dirty="0">
              <a:cs typeface="+mn-ea"/>
              <a:sym typeface="+mn-lt"/>
            </a:endParaRPr>
          </a:p>
          <a:p>
            <a:r>
              <a:rPr lang="zh-CN" altLang="en-US" sz="1200" dirty="0">
                <a:cs typeface="+mn-ea"/>
                <a:sym typeface="+mn-lt"/>
              </a:rPr>
              <a:t>举例：济南。</a:t>
            </a:r>
            <a:endParaRPr lang="en-US" altLang="zh-CN" sz="1200" dirty="0">
              <a:cs typeface="+mn-ea"/>
              <a:sym typeface="+mn-lt"/>
            </a:endParaRPr>
          </a:p>
          <a:p>
            <a:r>
              <a:rPr lang="zh-CN" altLang="en-US" sz="1200" b="1" dirty="0">
                <a:cs typeface="+mn-ea"/>
                <a:sym typeface="+mn-lt"/>
              </a:rPr>
              <a:t>规避风险：数字和名词等不要连页。</a:t>
            </a:r>
            <a:endParaRPr lang="en-US" altLang="zh-CN" sz="1200" b="1" dirty="0">
              <a:cs typeface="+mn-ea"/>
              <a:sym typeface="+mn-lt"/>
            </a:endParaRPr>
          </a:p>
          <a:p>
            <a:r>
              <a:rPr lang="zh-CN" altLang="en-US" sz="1200" dirty="0">
                <a:cs typeface="+mn-ea"/>
                <a:sym typeface="+mn-lt"/>
              </a:rPr>
              <a:t>举例：妇女同志都站起来！害不害怕？我也害怕，提心吊胆，半路出逃。</a:t>
            </a:r>
          </a:p>
        </p:txBody>
      </p:sp>
    </p:spTree>
    <p:extLst>
      <p:ext uri="{BB962C8B-B14F-4D97-AF65-F5344CB8AC3E}">
        <p14:creationId xmlns:p14="http://schemas.microsoft.com/office/powerpoint/2010/main" val="219992425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3" presetClass="entr" presetSubtype="16" fill="hold" grpId="0"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plus(in)">
                                          <p:cBhvr>
                                            <p:cTn id="34" dur="500"/>
                                            <p:tgtEl>
                                              <p:spTgt spid="86"/>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1+#ppt_w/2"/>
                                              </p:val>
                                            </p:tav>
                                            <p:tav tm="100000">
                                              <p:val>
                                                <p:strVal val="#ppt_x"/>
                                              </p:val>
                                            </p:tav>
                                          </p:tavLst>
                                        </p:anim>
                                        <p:anim calcmode="lin" valueType="num">
                                          <p:cBhvr additive="base">
                                            <p:cTn id="43" dur="500" fill="hold"/>
                                            <p:tgtEl>
                                              <p:spTgt spid="85"/>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1000"/>
                                            <p:tgtEl>
                                              <p:spTgt spid="87"/>
                                            </p:tgtEl>
                                          </p:cBhvr>
                                        </p:animEffect>
                                        <p:anim calcmode="lin" valueType="num">
                                          <p:cBhvr>
                                            <p:cTn id="48" dur="1000" fill="hold"/>
                                            <p:tgtEl>
                                              <p:spTgt spid="87"/>
                                            </p:tgtEl>
                                            <p:attrNameLst>
                                              <p:attrName>ppt_x</p:attrName>
                                            </p:attrNameLst>
                                          </p:cBhvr>
                                          <p:tavLst>
                                            <p:tav tm="0">
                                              <p:val>
                                                <p:strVal val="#ppt_x"/>
                                              </p:val>
                                            </p:tav>
                                            <p:tav tm="100000">
                                              <p:val>
                                                <p:strVal val="#ppt_x"/>
                                              </p:val>
                                            </p:tav>
                                          </p:tavLst>
                                        </p:anim>
                                        <p:anim calcmode="lin" valueType="num">
                                          <p:cBhvr>
                                            <p:cTn id="4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73" grpId="0" bldLvl="0" animBg="1"/>
          <p:bldP spid="85" grpId="0"/>
          <p:bldP spid="86" grpId="0" bldLvl="0" animBg="1"/>
          <p:bldP spid="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3" presetClass="entr" presetSubtype="16" fill="hold" grpId="0"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plus(in)">
                                          <p:cBhvr>
                                            <p:cTn id="34" dur="500"/>
                                            <p:tgtEl>
                                              <p:spTgt spid="86"/>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1+#ppt_w/2"/>
                                              </p:val>
                                            </p:tav>
                                            <p:tav tm="100000">
                                              <p:val>
                                                <p:strVal val="#ppt_x"/>
                                              </p:val>
                                            </p:tav>
                                          </p:tavLst>
                                        </p:anim>
                                        <p:anim calcmode="lin" valueType="num">
                                          <p:cBhvr additive="base">
                                            <p:cTn id="43" dur="500" fill="hold"/>
                                            <p:tgtEl>
                                              <p:spTgt spid="85"/>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1000"/>
                                            <p:tgtEl>
                                              <p:spTgt spid="87"/>
                                            </p:tgtEl>
                                          </p:cBhvr>
                                        </p:animEffect>
                                        <p:anim calcmode="lin" valueType="num">
                                          <p:cBhvr>
                                            <p:cTn id="48" dur="1000" fill="hold"/>
                                            <p:tgtEl>
                                              <p:spTgt spid="87"/>
                                            </p:tgtEl>
                                            <p:attrNameLst>
                                              <p:attrName>ppt_x</p:attrName>
                                            </p:attrNameLst>
                                          </p:cBhvr>
                                          <p:tavLst>
                                            <p:tav tm="0">
                                              <p:val>
                                                <p:strVal val="#ppt_x"/>
                                              </p:val>
                                            </p:tav>
                                            <p:tav tm="100000">
                                              <p:val>
                                                <p:strVal val="#ppt_x"/>
                                              </p:val>
                                            </p:tav>
                                          </p:tavLst>
                                        </p:anim>
                                        <p:anim calcmode="lin" valueType="num">
                                          <p:cBhvr>
                                            <p:cTn id="4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73" grpId="0" bldLvl="0" animBg="1"/>
          <p:bldP spid="85" grpId="0"/>
          <p:bldP spid="86" grpId="0" bldLvl="0" animBg="1"/>
          <p:bldP spid="87"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3391504"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16" name="文本框 15"/>
          <p:cNvSpPr txBox="1"/>
          <p:nvPr/>
        </p:nvSpPr>
        <p:spPr>
          <a:xfrm>
            <a:off x="-3097530" y="350520"/>
            <a:ext cx="3348990"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17" name="矩形 16">
            <a:extLst>
              <a:ext uri="{FF2B5EF4-FFF2-40B4-BE49-F238E27FC236}">
                <a16:creationId xmlns:a16="http://schemas.microsoft.com/office/drawing/2014/main" id="{925EF002-D475-4FEE-9B3D-6EBE07F62193}"/>
              </a:ext>
            </a:extLst>
          </p:cNvPr>
          <p:cNvSpPr/>
          <p:nvPr/>
        </p:nvSpPr>
        <p:spPr>
          <a:xfrm>
            <a:off x="5931016" y="1232831"/>
            <a:ext cx="6260983" cy="1026743"/>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a:spLocks noChangeArrowheads="1"/>
          </p:cNvSpPr>
          <p:nvPr/>
        </p:nvSpPr>
        <p:spPr bwMode="auto">
          <a:xfrm>
            <a:off x="7105474" y="1303229"/>
            <a:ext cx="5092119" cy="923330"/>
          </a:xfrm>
          <a:prstGeom prst="rect">
            <a:avLst/>
          </a:prstGeom>
          <a:noFill/>
          <a:ln>
            <a:noFill/>
          </a:ln>
        </p:spPr>
        <p:txBody>
          <a:bodyPr wrap="square">
            <a:spAutoFit/>
          </a:bodyPr>
          <a:lstStyle/>
          <a:p>
            <a:r>
              <a:rPr lang="zh-CN" altLang="en-US" b="1" dirty="0">
                <a:solidFill>
                  <a:schemeClr val="bg1"/>
                </a:solidFill>
                <a:cs typeface="+mn-ea"/>
                <a:sym typeface="+mn-lt"/>
              </a:rPr>
              <a:t>第二，好材料一定是有思想性的材料，</a:t>
            </a:r>
            <a:endParaRPr lang="en-US" altLang="zh-CN" b="1" dirty="0">
              <a:solidFill>
                <a:schemeClr val="bg1"/>
              </a:solidFill>
              <a:cs typeface="+mn-ea"/>
              <a:sym typeface="+mn-lt"/>
            </a:endParaRPr>
          </a:p>
          <a:p>
            <a:r>
              <a:rPr lang="zh-CN" altLang="en-US" b="1" dirty="0">
                <a:solidFill>
                  <a:schemeClr val="bg1"/>
                </a:solidFill>
                <a:cs typeface="+mn-ea"/>
                <a:sym typeface="+mn-lt"/>
              </a:rPr>
              <a:t>所以我们一定要强化思考，</a:t>
            </a:r>
            <a:endParaRPr lang="en-US" altLang="zh-CN" b="1" dirty="0">
              <a:solidFill>
                <a:schemeClr val="bg1"/>
              </a:solidFill>
              <a:cs typeface="+mn-ea"/>
              <a:sym typeface="+mn-lt"/>
            </a:endParaRPr>
          </a:p>
          <a:p>
            <a:r>
              <a:rPr lang="zh-CN" altLang="en-US" b="1" dirty="0">
                <a:solidFill>
                  <a:schemeClr val="bg1"/>
                </a:solidFill>
                <a:cs typeface="+mn-ea"/>
                <a:sym typeface="+mn-lt"/>
              </a:rPr>
              <a:t>绝对不能做思想上的懒汉。</a:t>
            </a:r>
            <a:endParaRPr lang="en-US" altLang="zh-CN" b="1" dirty="0">
              <a:solidFill>
                <a:schemeClr val="bg1"/>
              </a:solidFill>
              <a:cs typeface="+mn-ea"/>
              <a:sym typeface="+mn-lt"/>
            </a:endParaRPr>
          </a:p>
        </p:txBody>
      </p:sp>
      <p:sp>
        <p:nvSpPr>
          <p:cNvPr id="25" name="矩形 24">
            <a:extLst>
              <a:ext uri="{FF2B5EF4-FFF2-40B4-BE49-F238E27FC236}">
                <a16:creationId xmlns:a16="http://schemas.microsoft.com/office/drawing/2014/main" id="{971505F5-C20A-4151-9276-9E183F6A412B}"/>
              </a:ext>
            </a:extLst>
          </p:cNvPr>
          <p:cNvSpPr/>
          <p:nvPr/>
        </p:nvSpPr>
        <p:spPr>
          <a:xfrm>
            <a:off x="987104" y="2654144"/>
            <a:ext cx="10217791" cy="3631763"/>
          </a:xfrm>
          <a:prstGeom prst="rect">
            <a:avLst/>
          </a:prstGeom>
        </p:spPr>
        <p:txBody>
          <a:bodyPr wrap="square">
            <a:spAutoFit/>
          </a:bodyPr>
          <a:lstStyle/>
          <a:p>
            <a:r>
              <a:rPr lang="zh-CN" altLang="en-US" sz="1200" dirty="0">
                <a:cs typeface="+mn-ea"/>
                <a:sym typeface="+mn-lt"/>
              </a:rPr>
              <a:t>思想上偷懒是最大的偷懒。农民懒不懒？我的回答是懒。虽然农民很勤劳、很辛苦，整天日出而作、日落而息，但是农民的辛劳是比较简单、比较低级的辛劳，是身体的劳作，农村中的大户一般都是有脑子的，也就是有思想的劳作。</a:t>
            </a:r>
            <a:endParaRPr lang="en-US" altLang="zh-CN" sz="1200" dirty="0">
              <a:cs typeface="+mn-ea"/>
              <a:sym typeface="+mn-lt"/>
            </a:endParaRPr>
          </a:p>
          <a:p>
            <a:r>
              <a:rPr lang="zh-CN" altLang="en-US" sz="2000" b="1" dirty="0">
                <a:solidFill>
                  <a:srgbClr val="C00000"/>
                </a:solidFill>
                <a:cs typeface="+mn-ea"/>
                <a:sym typeface="+mn-lt"/>
              </a:rPr>
              <a:t>写材料有三个层次：</a:t>
            </a:r>
            <a:endParaRPr lang="en-US" altLang="zh-CN" sz="2000" b="1" dirty="0">
              <a:solidFill>
                <a:srgbClr val="C00000"/>
              </a:solidFill>
              <a:cs typeface="+mn-ea"/>
              <a:sym typeface="+mn-lt"/>
            </a:endParaRPr>
          </a:p>
          <a:p>
            <a:endParaRPr lang="en-US" altLang="zh-CN" sz="1200" dirty="0">
              <a:cs typeface="+mn-ea"/>
              <a:sym typeface="+mn-lt"/>
            </a:endParaRPr>
          </a:p>
          <a:p>
            <a:r>
              <a:rPr lang="zh-CN" altLang="en-US" sz="1200" smtClean="0">
                <a:cs typeface="+mn-ea"/>
                <a:sym typeface="+mn-lt"/>
              </a:rPr>
              <a:t>第一个</a:t>
            </a:r>
            <a:r>
              <a:rPr lang="zh-CN" altLang="en-US" sz="1200" dirty="0">
                <a:cs typeface="+mn-ea"/>
                <a:sym typeface="+mn-lt"/>
              </a:rPr>
              <a:t>层次是</a:t>
            </a:r>
            <a:r>
              <a:rPr lang="zh-CN" altLang="en-US" b="1" dirty="0">
                <a:solidFill>
                  <a:srgbClr val="C00000"/>
                </a:solidFill>
                <a:cs typeface="+mn-ea"/>
                <a:sym typeface="+mn-lt"/>
              </a:rPr>
              <a:t>谋字</a:t>
            </a:r>
            <a:r>
              <a:rPr lang="zh-CN" altLang="en-US" sz="1200" dirty="0">
                <a:cs typeface="+mn-ea"/>
                <a:sym typeface="+mn-lt"/>
              </a:rPr>
              <a:t>，就是出稿、写字，这是最低的层次，也是最基本的层次。我们首先要把稿写好，写出一篇稿件、写出一篇发言、写出一篇署名文章，谋字是基本功。</a:t>
            </a:r>
            <a:endParaRPr lang="en-US" altLang="zh-CN" sz="1200" dirty="0">
              <a:cs typeface="+mn-ea"/>
              <a:sym typeface="+mn-lt"/>
            </a:endParaRPr>
          </a:p>
          <a:p>
            <a:endParaRPr lang="en-US" altLang="zh-CN" sz="1200" dirty="0">
              <a:cs typeface="+mn-ea"/>
              <a:sym typeface="+mn-lt"/>
            </a:endParaRPr>
          </a:p>
          <a:p>
            <a:r>
              <a:rPr lang="zh-CN" altLang="en-US" sz="1200" dirty="0">
                <a:cs typeface="+mn-ea"/>
                <a:sym typeface="+mn-lt"/>
              </a:rPr>
              <a:t>第二个层次是</a:t>
            </a:r>
            <a:r>
              <a:rPr lang="zh-CN" altLang="en-US" b="1" dirty="0">
                <a:solidFill>
                  <a:srgbClr val="C00000"/>
                </a:solidFill>
                <a:cs typeface="+mn-ea"/>
                <a:sym typeface="+mn-lt"/>
              </a:rPr>
              <a:t>谋事</a:t>
            </a:r>
            <a:r>
              <a:rPr lang="zh-CN" altLang="en-US" sz="1200" dirty="0">
                <a:cs typeface="+mn-ea"/>
                <a:sym typeface="+mn-lt"/>
              </a:rPr>
              <a:t>，不单纯把稿写好，还要把事办好，能够发现问题、分析问题、解决问题。</a:t>
            </a:r>
            <a:endParaRPr lang="en-US" altLang="zh-CN" sz="1200" dirty="0">
              <a:cs typeface="+mn-ea"/>
              <a:sym typeface="+mn-lt"/>
            </a:endParaRPr>
          </a:p>
          <a:p>
            <a:endParaRPr lang="en-US" altLang="zh-CN" sz="1200" dirty="0">
              <a:cs typeface="+mn-ea"/>
              <a:sym typeface="+mn-lt"/>
            </a:endParaRPr>
          </a:p>
          <a:p>
            <a:r>
              <a:rPr lang="zh-CN" altLang="en-US" sz="1200" dirty="0">
                <a:cs typeface="+mn-ea"/>
                <a:sym typeface="+mn-lt"/>
              </a:rPr>
              <a:t>第三个层次是</a:t>
            </a:r>
            <a:r>
              <a:rPr lang="zh-CN" altLang="en-US" b="1" dirty="0">
                <a:solidFill>
                  <a:srgbClr val="C00000"/>
                </a:solidFill>
                <a:cs typeface="+mn-ea"/>
                <a:sym typeface="+mn-lt"/>
              </a:rPr>
              <a:t>谋略</a:t>
            </a:r>
            <a:r>
              <a:rPr lang="zh-CN" altLang="en-US" sz="1200" dirty="0">
                <a:cs typeface="+mn-ea"/>
                <a:sym typeface="+mn-lt"/>
              </a:rPr>
              <a:t>，谋略就是出思路、出思想，不再是简单的字和事的问题。对于研究室来说，研究室就是思想的加工厂和制造厂，是出观点、出思想的工厂，这才是最高的层次。这三个层次，我们更多是在谋字、谋事的层次，但我认为我们应该跨越到谋略的层次，既会谋字，又会谋事，更能谋略。写写画画没问题，谋一件事怎么抓、怎么突破、怎么创新、怎么提升，也没有问题，大的谋略也能拿的出来，这才是真正的高水平。</a:t>
            </a:r>
          </a:p>
          <a:p>
            <a:endParaRPr lang="en-US" altLang="zh-CN" sz="1200" dirty="0">
              <a:cs typeface="+mn-ea"/>
              <a:sym typeface="+mn-lt"/>
            </a:endParaRPr>
          </a:p>
          <a:p>
            <a:r>
              <a:rPr lang="zh-CN" altLang="en-US" sz="1200" dirty="0">
                <a:cs typeface="+mn-ea"/>
                <a:sym typeface="+mn-lt"/>
              </a:rPr>
              <a:t>台湾大学有一座著名的“傅钟”，每天只响</a:t>
            </a:r>
            <a:r>
              <a:rPr lang="en-US" altLang="zh-CN" sz="1200" dirty="0">
                <a:cs typeface="+mn-ea"/>
                <a:sym typeface="+mn-lt"/>
              </a:rPr>
              <a:t>21</a:t>
            </a:r>
            <a:r>
              <a:rPr lang="zh-CN" altLang="en-US" sz="1200" dirty="0">
                <a:cs typeface="+mn-ea"/>
                <a:sym typeface="+mn-lt"/>
              </a:rPr>
              <a:t>下，为的是纪念老校长傅斯年的名言：“一天只有</a:t>
            </a:r>
            <a:r>
              <a:rPr lang="en-US" altLang="zh-CN" sz="1200" dirty="0">
                <a:cs typeface="+mn-ea"/>
                <a:sym typeface="+mn-lt"/>
              </a:rPr>
              <a:t>21</a:t>
            </a:r>
            <a:r>
              <a:rPr lang="zh-CN" altLang="en-US" sz="1200" dirty="0">
                <a:cs typeface="+mn-ea"/>
                <a:sym typeface="+mn-lt"/>
              </a:rPr>
              <a:t>小时，剩下的</a:t>
            </a:r>
            <a:r>
              <a:rPr lang="en-US" altLang="zh-CN" sz="1200" dirty="0">
                <a:cs typeface="+mn-ea"/>
                <a:sym typeface="+mn-lt"/>
              </a:rPr>
              <a:t>3</a:t>
            </a:r>
            <a:r>
              <a:rPr lang="zh-CN" altLang="en-US" sz="1200" dirty="0">
                <a:cs typeface="+mn-ea"/>
                <a:sym typeface="+mn-lt"/>
              </a:rPr>
              <a:t>小时是用来沉思的。”我没法告诉大家如何思考，这本身就违背了思考的本义。但是一定要注重学习，学而不思则罔，思而不学则殆。学习是区别一般和优秀的关键因素。我们现在学习条件非常好，学习资料非常丰富，但是真正愿意学习的人却非常少，多数人都在迷短信、玩微信，都在看报看题、看书看皮。如果大家把用在玩手机的时间用在学习方面，安于学习、专于学习、迷恋学习，久久为功，持之以恒，肯定会受益匪浅。</a:t>
            </a:r>
          </a:p>
        </p:txBody>
      </p:sp>
      <p:pic>
        <p:nvPicPr>
          <p:cNvPr id="26" name="图片 25">
            <a:extLst>
              <a:ext uri="{FF2B5EF4-FFF2-40B4-BE49-F238E27FC236}">
                <a16:creationId xmlns:a16="http://schemas.microsoft.com/office/drawing/2014/main" id="{BE515E1F-70CD-46FC-ACB7-0C3C6FBCAF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32831"/>
            <a:ext cx="5948737" cy="1026743"/>
          </a:xfrm>
          <a:prstGeom prst="rect">
            <a:avLst/>
          </a:prstGeom>
        </p:spPr>
      </p:pic>
    </p:spTree>
    <p:extLst>
      <p:ext uri="{BB962C8B-B14F-4D97-AF65-F5344CB8AC3E}">
        <p14:creationId xmlns:p14="http://schemas.microsoft.com/office/powerpoint/2010/main" val="3633534964"/>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6" presetClass="entr" presetSubtype="2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17" grpId="0" bldLvl="0" animBg="1"/>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6" presetClass="entr" presetSubtype="2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17" grpId="0" bldLvl="0" animBg="1"/>
          <p:bldP spid="24" grpId="0"/>
          <p:bldP spid="25"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3391504"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16" name="文本框 15"/>
          <p:cNvSpPr txBox="1"/>
          <p:nvPr/>
        </p:nvSpPr>
        <p:spPr>
          <a:xfrm>
            <a:off x="-3097530" y="350520"/>
            <a:ext cx="3348990"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27" name="矩形 26">
            <a:extLst>
              <a:ext uri="{FF2B5EF4-FFF2-40B4-BE49-F238E27FC236}">
                <a16:creationId xmlns:a16="http://schemas.microsoft.com/office/drawing/2014/main" id="{925EF002-D475-4FEE-9B3D-6EBE07F62193}"/>
              </a:ext>
            </a:extLst>
          </p:cNvPr>
          <p:cNvSpPr/>
          <p:nvPr/>
        </p:nvSpPr>
        <p:spPr>
          <a:xfrm>
            <a:off x="-15240" y="1519412"/>
            <a:ext cx="7053038" cy="2122414"/>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3"/>
          <p:cNvSpPr>
            <a:spLocks noChangeArrowheads="1"/>
          </p:cNvSpPr>
          <p:nvPr/>
        </p:nvSpPr>
        <p:spPr bwMode="auto">
          <a:xfrm>
            <a:off x="1300286" y="2118954"/>
            <a:ext cx="5092119" cy="1200329"/>
          </a:xfrm>
          <a:prstGeom prst="rect">
            <a:avLst/>
          </a:prstGeom>
          <a:noFill/>
          <a:ln>
            <a:noFill/>
          </a:ln>
        </p:spPr>
        <p:txBody>
          <a:bodyPr wrap="square">
            <a:spAutoFit/>
          </a:bodyPr>
          <a:lstStyle/>
          <a:p>
            <a:r>
              <a:rPr lang="zh-CN" altLang="en-US" sz="2400" b="1" dirty="0">
                <a:solidFill>
                  <a:schemeClr val="bg1"/>
                </a:solidFill>
                <a:cs typeface="+mn-ea"/>
                <a:sym typeface="+mn-lt"/>
              </a:rPr>
              <a:t>第三，好材料一定是千锤百炼的材料，</a:t>
            </a:r>
            <a:endParaRPr lang="en-US" altLang="zh-CN" sz="2400" b="1" dirty="0">
              <a:solidFill>
                <a:schemeClr val="bg1"/>
              </a:solidFill>
              <a:cs typeface="+mn-ea"/>
              <a:sym typeface="+mn-lt"/>
            </a:endParaRPr>
          </a:p>
          <a:p>
            <a:r>
              <a:rPr lang="zh-CN" altLang="en-US" sz="2400" b="1" dirty="0">
                <a:solidFill>
                  <a:schemeClr val="bg1"/>
                </a:solidFill>
                <a:cs typeface="+mn-ea"/>
                <a:sym typeface="+mn-lt"/>
              </a:rPr>
              <a:t>所以我们一定要反复修改打磨，</a:t>
            </a:r>
            <a:endParaRPr lang="en-US" altLang="zh-CN" sz="2400" b="1" dirty="0">
              <a:solidFill>
                <a:schemeClr val="bg1"/>
              </a:solidFill>
              <a:cs typeface="+mn-ea"/>
              <a:sym typeface="+mn-lt"/>
            </a:endParaRPr>
          </a:p>
          <a:p>
            <a:r>
              <a:rPr lang="zh-CN" altLang="en-US" sz="2400" b="1" dirty="0">
                <a:solidFill>
                  <a:schemeClr val="bg1"/>
                </a:solidFill>
                <a:cs typeface="+mn-ea"/>
                <a:sym typeface="+mn-lt"/>
              </a:rPr>
              <a:t>绝对不能做一锤子买卖。</a:t>
            </a:r>
            <a:endParaRPr lang="en-US" altLang="zh-CN" sz="2400" b="1" dirty="0">
              <a:solidFill>
                <a:schemeClr val="bg1"/>
              </a:solidFill>
              <a:cs typeface="+mn-ea"/>
              <a:sym typeface="+mn-lt"/>
            </a:endParaRPr>
          </a:p>
        </p:txBody>
      </p:sp>
      <p:sp>
        <p:nvSpPr>
          <p:cNvPr id="29" name="矩形 28">
            <a:extLst>
              <a:ext uri="{FF2B5EF4-FFF2-40B4-BE49-F238E27FC236}">
                <a16:creationId xmlns:a16="http://schemas.microsoft.com/office/drawing/2014/main" id="{971505F5-C20A-4151-9276-9E183F6A412B}"/>
              </a:ext>
            </a:extLst>
          </p:cNvPr>
          <p:cNvSpPr/>
          <p:nvPr/>
        </p:nvSpPr>
        <p:spPr>
          <a:xfrm>
            <a:off x="1761688" y="4333936"/>
            <a:ext cx="8959442" cy="1384995"/>
          </a:xfrm>
          <a:prstGeom prst="rect">
            <a:avLst/>
          </a:prstGeom>
        </p:spPr>
        <p:txBody>
          <a:bodyPr wrap="square">
            <a:spAutoFit/>
          </a:bodyPr>
          <a:lstStyle/>
          <a:p>
            <a:r>
              <a:rPr lang="zh-CN" altLang="en-US" sz="1200" dirty="0">
                <a:cs typeface="+mn-ea"/>
                <a:sym typeface="+mn-lt"/>
              </a:rPr>
              <a:t>文章不厌千回改。有人说，文章是改出来的，笔杆子是磨出来的。对于材料写作的千锤百炼，不一定要“锤”千次、“炼”百次，但像鲁迅说的“写完后至少看两遍”，是起码的。对此我深有体会，重要材料特别是涉及主要领导的材料，从拿出初稿到最终定稿，中间要经历多次修改、反复推敲，不是说拿出初稿就万事大吉，相反，这只是</a:t>
            </a:r>
            <a:r>
              <a:rPr lang="zh-CN" altLang="en-US" sz="1200">
                <a:cs typeface="+mn-ea"/>
                <a:sym typeface="+mn-lt"/>
              </a:rPr>
              <a:t>万里长征</a:t>
            </a:r>
            <a:r>
              <a:rPr lang="zh-CN" altLang="en-US" sz="1200" smtClean="0">
                <a:cs typeface="+mn-ea"/>
                <a:sym typeface="+mn-lt"/>
              </a:rPr>
              <a:t>迈出第一步</a:t>
            </a:r>
            <a:r>
              <a:rPr lang="zh-CN" altLang="en-US" sz="1200" dirty="0">
                <a:cs typeface="+mn-ea"/>
                <a:sym typeface="+mn-lt"/>
              </a:rPr>
              <a:t>，修改的过程更重要，因为只有经过反复修改才可能出精品、出力作。一切初稿都是狗屎。</a:t>
            </a:r>
            <a:endParaRPr lang="en-US" altLang="zh-CN" sz="1200" dirty="0">
              <a:cs typeface="+mn-ea"/>
              <a:sym typeface="+mn-lt"/>
            </a:endParaRPr>
          </a:p>
          <a:p>
            <a:r>
              <a:rPr lang="zh-CN" altLang="en-US" sz="1200" dirty="0">
                <a:cs typeface="+mn-ea"/>
                <a:sym typeface="+mn-lt"/>
              </a:rPr>
              <a:t>举例：省委组织部有一位领导，家中新添一洗衣机，爱人要其看说明书以便操作，良久无声，问其是否看完，答，快了，马上改完。这虽是一种职业病，但从正面解读，这位领导把改材料的意识深烙于脑海，随时随地付诸于实践，这点非常值得我们学习。我曾经跟有的同志交流，如果说我写的材料相对好一些的话，原因是我比你们多熬了几个通宵。</a:t>
            </a:r>
          </a:p>
        </p:txBody>
      </p:sp>
      <p:sp>
        <p:nvSpPr>
          <p:cNvPr id="30" name="矩形 29">
            <a:extLst>
              <a:ext uri="{FF2B5EF4-FFF2-40B4-BE49-F238E27FC236}">
                <a16:creationId xmlns:a16="http://schemas.microsoft.com/office/drawing/2014/main" id="{8CC89241-7E29-4BFA-BC43-8A2B9CCCE885}"/>
              </a:ext>
            </a:extLst>
          </p:cNvPr>
          <p:cNvSpPr/>
          <p:nvPr/>
        </p:nvSpPr>
        <p:spPr>
          <a:xfrm>
            <a:off x="7037798" y="1519412"/>
            <a:ext cx="5154202" cy="2122414"/>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42864584"/>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7"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anim calcmode="lin" valueType="num">
                                          <p:cBhvr>
                                            <p:cTn id="35" dur="500" fill="hold"/>
                                            <p:tgtEl>
                                              <p:spTgt spid="30"/>
                                            </p:tgtEl>
                                            <p:attrNameLst>
                                              <p:attrName>ppt_x</p:attrName>
                                            </p:attrNameLst>
                                          </p:cBhvr>
                                          <p:tavLst>
                                            <p:tav tm="0">
                                              <p:val>
                                                <p:strVal val="#ppt_x"/>
                                              </p:val>
                                            </p:tav>
                                            <p:tav tm="100000">
                                              <p:val>
                                                <p:strVal val="#ppt_x"/>
                                              </p:val>
                                            </p:tav>
                                          </p:tavLst>
                                        </p:anim>
                                        <p:anim calcmode="lin" valueType="num">
                                          <p:cBhvr>
                                            <p:cTn id="36" dur="5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27" grpId="0" bldLvl="0" animBg="1"/>
          <p:bldP spid="28" grpId="0"/>
          <p:bldP spid="29" grpId="0"/>
          <p:bldP spid="30"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7"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anim calcmode="lin" valueType="num">
                                          <p:cBhvr>
                                            <p:cTn id="35" dur="500" fill="hold"/>
                                            <p:tgtEl>
                                              <p:spTgt spid="30"/>
                                            </p:tgtEl>
                                            <p:attrNameLst>
                                              <p:attrName>ppt_x</p:attrName>
                                            </p:attrNameLst>
                                          </p:cBhvr>
                                          <p:tavLst>
                                            <p:tav tm="0">
                                              <p:val>
                                                <p:strVal val="#ppt_x"/>
                                              </p:val>
                                            </p:tav>
                                            <p:tav tm="100000">
                                              <p:val>
                                                <p:strVal val="#ppt_x"/>
                                              </p:val>
                                            </p:tav>
                                          </p:tavLst>
                                        </p:anim>
                                        <p:anim calcmode="lin" valueType="num">
                                          <p:cBhvr>
                                            <p:cTn id="36" dur="5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27" grpId="0" bldLvl="0" animBg="1"/>
          <p:bldP spid="28" grpId="0"/>
          <p:bldP spid="29" grpId="0"/>
          <p:bldP spid="30" grpId="0" bldLvl="0" animBg="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0" y="821128"/>
            <a:ext cx="1726058" cy="2939214"/>
            <a:chOff x="0" y="821128"/>
            <a:chExt cx="1726058" cy="2939214"/>
          </a:xfrm>
        </p:grpSpPr>
        <p:sp>
          <p:nvSpPr>
            <p:cNvPr id="5" name="矩形 4"/>
            <p:cNvSpPr/>
            <p:nvPr/>
          </p:nvSpPr>
          <p:spPr>
            <a:xfrm>
              <a:off x="0" y="821933"/>
              <a:ext cx="1726058" cy="293840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0" y="821128"/>
              <a:ext cx="1726058" cy="2938409"/>
            </a:xfrm>
            <a:prstGeom prst="rect">
              <a:avLst/>
            </a:prstGeom>
            <a:solidFill>
              <a:srgbClr val="C33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2" name="直接连接符 11"/>
          <p:cNvCxnSpPr/>
          <p:nvPr/>
        </p:nvCxnSpPr>
        <p:spPr>
          <a:xfrm>
            <a:off x="0" y="384743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734032"/>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9E4E3339-B24F-4053-9859-2D07C2C23B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31543" y="834363"/>
            <a:ext cx="7078894" cy="2938385"/>
          </a:xfrm>
          <a:prstGeom prst="rect">
            <a:avLst/>
          </a:prstGeom>
        </p:spPr>
      </p:pic>
      <p:grpSp>
        <p:nvGrpSpPr>
          <p:cNvPr id="2" name="组合 1"/>
          <p:cNvGrpSpPr/>
          <p:nvPr/>
        </p:nvGrpSpPr>
        <p:grpSpPr>
          <a:xfrm>
            <a:off x="9184510" y="820849"/>
            <a:ext cx="3007490" cy="2938409"/>
            <a:chOff x="9184510" y="820849"/>
            <a:chExt cx="3007490" cy="2938409"/>
          </a:xfrm>
        </p:grpSpPr>
        <p:pic>
          <p:nvPicPr>
            <p:cNvPr id="15" name="图片 14">
              <a:extLst>
                <a:ext uri="{FF2B5EF4-FFF2-40B4-BE49-F238E27FC236}">
                  <a16:creationId xmlns:a16="http://schemas.microsoft.com/office/drawing/2014/main" id="{D06A2112-94DB-45B0-B64C-8AF30D8122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4510" y="821933"/>
              <a:ext cx="3006690" cy="2928133"/>
            </a:xfrm>
            <a:prstGeom prst="rect">
              <a:avLst/>
            </a:prstGeom>
          </p:spPr>
        </p:pic>
        <p:sp>
          <p:nvSpPr>
            <p:cNvPr id="9" name="矩形 8"/>
            <p:cNvSpPr/>
            <p:nvPr/>
          </p:nvSpPr>
          <p:spPr>
            <a:xfrm>
              <a:off x="9185310" y="820849"/>
              <a:ext cx="3006690" cy="2938409"/>
            </a:xfrm>
            <a:prstGeom prst="rect">
              <a:avLst/>
            </a:prstGeom>
            <a:solidFill>
              <a:srgbClr val="C33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文本框 19"/>
          <p:cNvSpPr txBox="1"/>
          <p:nvPr/>
        </p:nvSpPr>
        <p:spPr>
          <a:xfrm>
            <a:off x="6540399" y="5231284"/>
            <a:ext cx="6582571" cy="110680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600" b="1" dirty="0">
                <a:solidFill>
                  <a:srgbClr val="C33736"/>
                </a:solidFill>
                <a:cs typeface="+mn-ea"/>
                <a:sym typeface="+mn-lt"/>
              </a:rPr>
              <a:t>感谢  </a:t>
            </a:r>
            <a:r>
              <a:rPr lang="zh-CN" altLang="en-US" sz="6600" b="1" dirty="0">
                <a:cs typeface="+mn-ea"/>
                <a:sym typeface="+mn-lt"/>
              </a:rPr>
              <a:t>聆听</a:t>
            </a:r>
            <a:endParaRPr lang="en-US" altLang="zh-CN" sz="6600" b="1" dirty="0">
              <a:cs typeface="+mn-ea"/>
              <a:sym typeface="+mn-lt"/>
            </a:endParaRPr>
          </a:p>
        </p:txBody>
      </p:sp>
      <p:cxnSp>
        <p:nvCxnSpPr>
          <p:cNvPr id="21" name="直接连接符 20"/>
          <p:cNvCxnSpPr>
            <a:cxnSpLocks/>
          </p:cNvCxnSpPr>
          <p:nvPr/>
        </p:nvCxnSpPr>
        <p:spPr>
          <a:xfrm>
            <a:off x="4828843" y="4308303"/>
            <a:ext cx="0" cy="2120004"/>
          </a:xfrm>
          <a:prstGeom prst="line">
            <a:avLst/>
          </a:prstGeom>
          <a:ln w="19050">
            <a:solidFill>
              <a:srgbClr val="C33736"/>
            </a:solidFill>
          </a:ln>
          <a:effectLst>
            <a:outerShdw blurRad="6350" dist="254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7141088" y="4533418"/>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2</a:t>
            </a:r>
          </a:p>
        </p:txBody>
      </p:sp>
      <p:sp>
        <p:nvSpPr>
          <p:cNvPr id="23" name="椭圆 22"/>
          <p:cNvSpPr/>
          <p:nvPr/>
        </p:nvSpPr>
        <p:spPr>
          <a:xfrm>
            <a:off x="7805298" y="4533418"/>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cs typeface="+mn-ea"/>
                <a:sym typeface="+mn-lt"/>
              </a:rPr>
              <a:t>0</a:t>
            </a:r>
          </a:p>
        </p:txBody>
      </p:sp>
      <p:sp>
        <p:nvSpPr>
          <p:cNvPr id="25" name="椭圆 24"/>
          <p:cNvSpPr/>
          <p:nvPr/>
        </p:nvSpPr>
        <p:spPr>
          <a:xfrm>
            <a:off x="8469508" y="4533418"/>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X</a:t>
            </a:r>
          </a:p>
        </p:txBody>
      </p:sp>
      <p:sp>
        <p:nvSpPr>
          <p:cNvPr id="26" name="椭圆 25"/>
          <p:cNvSpPr/>
          <p:nvPr/>
        </p:nvSpPr>
        <p:spPr>
          <a:xfrm>
            <a:off x="9133718" y="4533418"/>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X</a:t>
            </a:r>
          </a:p>
        </p:txBody>
      </p:sp>
      <p:pic>
        <p:nvPicPr>
          <p:cNvPr id="29" name="图片 28">
            <a:extLst>
              <a:ext uri="{FF2B5EF4-FFF2-40B4-BE49-F238E27FC236}">
                <a16:creationId xmlns:a16="http://schemas.microsoft.com/office/drawing/2014/main" id="{40BA3863-F0CF-48E0-B857-A085BBE3C71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12532" y="4352303"/>
            <a:ext cx="1970358" cy="1970358"/>
          </a:xfrm>
          <a:prstGeom prst="rect">
            <a:avLst/>
          </a:prstGeom>
        </p:spPr>
      </p:pic>
    </p:spTree>
    <p:extLst>
      <p:ext uri="{BB962C8B-B14F-4D97-AF65-F5344CB8AC3E}">
        <p14:creationId xmlns:p14="http://schemas.microsoft.com/office/powerpoint/2010/main" val="254555746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 presetClass="entr" presetSubtype="8" accel="40000" decel="6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500" fill="hold"/>
                                            <p:tgtEl>
                                              <p:spTgt spid="2"/>
                                            </p:tgtEl>
                                            <p:attrNameLst>
                                              <p:attrName>ppt_x</p:attrName>
                                            </p:attrNameLst>
                                          </p:cBhvr>
                                          <p:tavLst>
                                            <p:tav tm="0">
                                              <p:val>
                                                <p:strVal val="0-#ppt_w/2"/>
                                              </p:val>
                                            </p:tav>
                                            <p:tav tm="100000">
                                              <p:val>
                                                <p:strVal val="#ppt_x"/>
                                              </p:val>
                                            </p:tav>
                                          </p:tavLst>
                                        </p:anim>
                                        <p:anim calcmode="lin" valueType="num">
                                          <p:cBhvr additive="base">
                                            <p:cTn id="15" dur="1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8" accel="20000" decel="60000" fill="hold" nodeType="withEffect">
                                      <p:stCondLst>
                                        <p:cond delay="8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accel="40000" decel="60000" fill="hold" nodeType="withEffect">
                                      <p:stCondLst>
                                        <p:cond delay="150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nodeType="afterEffect" p14:presetBounceEnd="40000">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14:bounceEnd="40000">
                                          <p:cBhvr additive="base">
                                            <p:cTn id="27" dur="5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4000"/>
                                </p:stCondLst>
                                <p:childTnLst>
                                  <p:par>
                                    <p:cTn id="55" presetID="29"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ppt_x</p:attrName>
                                            </p:attrNameLst>
                                          </p:cBhvr>
                                          <p:tavLst>
                                            <p:tav tm="0">
                                              <p:val>
                                                <p:strVal val="#ppt_x-.2"/>
                                              </p:val>
                                            </p:tav>
                                            <p:tav tm="100000">
                                              <p:val>
                                                <p:strVal val="#ppt_x"/>
                                              </p:val>
                                            </p:tav>
                                          </p:tavLst>
                                        </p:anim>
                                        <p:anim calcmode="lin" valueType="num">
                                          <p:cBhvr>
                                            <p:cTn id="5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p:bldP spid="22" grpId="0" bldLvl="0" animBg="1"/>
          <p:bldP spid="23" grpId="0" bldLvl="0" animBg="1"/>
          <p:bldP spid="25" grpId="0" bldLvl="0" animBg="1"/>
          <p:bldP spid="26"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 presetClass="entr" presetSubtype="8" accel="40000" decel="6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500" fill="hold"/>
                                            <p:tgtEl>
                                              <p:spTgt spid="2"/>
                                            </p:tgtEl>
                                            <p:attrNameLst>
                                              <p:attrName>ppt_x</p:attrName>
                                            </p:attrNameLst>
                                          </p:cBhvr>
                                          <p:tavLst>
                                            <p:tav tm="0">
                                              <p:val>
                                                <p:strVal val="0-#ppt_w/2"/>
                                              </p:val>
                                            </p:tav>
                                            <p:tav tm="100000">
                                              <p:val>
                                                <p:strVal val="#ppt_x"/>
                                              </p:val>
                                            </p:tav>
                                          </p:tavLst>
                                        </p:anim>
                                        <p:anim calcmode="lin" valueType="num">
                                          <p:cBhvr additive="base">
                                            <p:cTn id="15" dur="1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8" accel="20000" decel="60000" fill="hold" nodeType="withEffect">
                                      <p:stCondLst>
                                        <p:cond delay="8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accel="40000" decel="60000" fill="hold" nodeType="withEffect">
                                      <p:stCondLst>
                                        <p:cond delay="150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4000"/>
                                </p:stCondLst>
                                <p:childTnLst>
                                  <p:par>
                                    <p:cTn id="55" presetID="29"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ppt_x</p:attrName>
                                            </p:attrNameLst>
                                          </p:cBhvr>
                                          <p:tavLst>
                                            <p:tav tm="0">
                                              <p:val>
                                                <p:strVal val="#ppt_x-.2"/>
                                              </p:val>
                                            </p:tav>
                                            <p:tav tm="100000">
                                              <p:val>
                                                <p:strVal val="#ppt_x"/>
                                              </p:val>
                                            </p:tav>
                                          </p:tavLst>
                                        </p:anim>
                                        <p:anim calcmode="lin" valueType="num">
                                          <p:cBhvr>
                                            <p:cTn id="5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p:bldP spid="22" grpId="0" bldLvl="0" animBg="1"/>
          <p:bldP spid="23" grpId="0" bldLvl="0" animBg="1"/>
          <p:bldP spid="25" grpId="0" bldLvl="0" animBg="1"/>
          <p:bldP spid="26"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41900" y="1031630"/>
            <a:ext cx="7850100" cy="4617141"/>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0" y="1645964"/>
            <a:ext cx="5045710" cy="318579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0" y="42913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6457505"/>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文本框 21"/>
          <p:cNvSpPr txBox="1"/>
          <p:nvPr/>
        </p:nvSpPr>
        <p:spPr>
          <a:xfrm>
            <a:off x="5272756" y="2066980"/>
            <a:ext cx="655462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cs typeface="+mn-ea"/>
                <a:sym typeface="+mn-lt"/>
              </a:rPr>
              <a:t>材料只是小名，它的大名叫公文。公文就是公务文书的简称，是相对于私人文书而言的一种文体类别。公文有狭义和广义之分：</a:t>
            </a:r>
            <a:endParaRPr lang="en-US" altLang="zh-CN" sz="1400" dirty="0">
              <a:solidFill>
                <a:schemeClr val="bg1"/>
              </a:solidFill>
              <a:cs typeface="+mn-ea"/>
              <a:sym typeface="+mn-lt"/>
            </a:endParaRPr>
          </a:p>
        </p:txBody>
      </p:sp>
      <p:sp>
        <p:nvSpPr>
          <p:cNvPr id="9" name="文本框 8">
            <a:extLst>
              <a:ext uri="{FF2B5EF4-FFF2-40B4-BE49-F238E27FC236}">
                <a16:creationId xmlns:a16="http://schemas.microsoft.com/office/drawing/2014/main" id="{2DDAFB17-ED4C-4342-81B8-3761A0664499}"/>
              </a:ext>
            </a:extLst>
          </p:cNvPr>
          <p:cNvSpPr txBox="1"/>
          <p:nvPr/>
        </p:nvSpPr>
        <p:spPr>
          <a:xfrm>
            <a:off x="7104186" y="1346907"/>
            <a:ext cx="3888366" cy="646331"/>
          </a:xfrm>
          <a:prstGeom prst="rect">
            <a:avLst/>
          </a:prstGeom>
          <a:noFill/>
        </p:spPr>
        <p:txBody>
          <a:bodyPr wrap="square" rtlCol="0">
            <a:spAutoFit/>
          </a:bodyPr>
          <a:lstStyle/>
          <a:p>
            <a:pPr algn="l" fontAlgn="auto">
              <a:lnSpc>
                <a:spcPct val="100000"/>
              </a:lnSpc>
            </a:pPr>
            <a:r>
              <a:rPr lang="en-US" altLang="zh-CN" sz="3600" b="1" dirty="0">
                <a:solidFill>
                  <a:schemeClr val="bg1"/>
                </a:solidFill>
                <a:cs typeface="+mn-ea"/>
                <a:sym typeface="+mn-lt"/>
              </a:rPr>
              <a:t>—</a:t>
            </a:r>
            <a:r>
              <a:rPr lang="zh-CN" altLang="en-US" sz="3600" b="1" dirty="0">
                <a:solidFill>
                  <a:schemeClr val="bg1"/>
                </a:solidFill>
                <a:cs typeface="+mn-ea"/>
                <a:sym typeface="+mn-lt"/>
              </a:rPr>
              <a:t>公   文</a:t>
            </a:r>
            <a:r>
              <a:rPr lang="en-US" altLang="zh-CN" sz="3600" b="1" dirty="0">
                <a:solidFill>
                  <a:schemeClr val="bg1"/>
                </a:solidFill>
                <a:cs typeface="+mn-ea"/>
                <a:sym typeface="+mn-lt"/>
              </a:rPr>
              <a:t>—</a:t>
            </a:r>
            <a:endParaRPr lang="zh-CN" altLang="en-US" sz="3600" b="1" dirty="0">
              <a:solidFill>
                <a:schemeClr val="bg1"/>
              </a:solidFill>
              <a:cs typeface="+mn-ea"/>
              <a:sym typeface="+mn-lt"/>
            </a:endParaRPr>
          </a:p>
        </p:txBody>
      </p:sp>
      <p:sp>
        <p:nvSpPr>
          <p:cNvPr id="8" name="文本框 21">
            <a:extLst>
              <a:ext uri="{FF2B5EF4-FFF2-40B4-BE49-F238E27FC236}">
                <a16:creationId xmlns:a16="http://schemas.microsoft.com/office/drawing/2014/main" id="{DF5392BC-0FA5-48E6-99C3-3023F0A52648}"/>
              </a:ext>
            </a:extLst>
          </p:cNvPr>
          <p:cNvSpPr txBox="1"/>
          <p:nvPr/>
        </p:nvSpPr>
        <p:spPr>
          <a:xfrm>
            <a:off x="5648770" y="2767738"/>
            <a:ext cx="5913689" cy="9848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FFFF00"/>
                </a:solidFill>
                <a:cs typeface="+mn-ea"/>
                <a:sym typeface="+mn-lt"/>
              </a:rPr>
              <a:t>狭义的公文</a:t>
            </a:r>
            <a:r>
              <a:rPr lang="zh-CN" altLang="en-US" sz="1400" dirty="0">
                <a:solidFill>
                  <a:schemeClr val="bg1"/>
                </a:solidFill>
                <a:cs typeface="+mn-ea"/>
                <a:sym typeface="+mn-lt"/>
              </a:rPr>
              <a:t>是指中央办公厅、国务院办公厅联合印发的、</a:t>
            </a:r>
            <a:r>
              <a:rPr lang="en-US" altLang="zh-CN" sz="1400" dirty="0">
                <a:solidFill>
                  <a:schemeClr val="bg1"/>
                </a:solidFill>
                <a:cs typeface="+mn-ea"/>
                <a:sym typeface="+mn-lt"/>
              </a:rPr>
              <a:t>2012</a:t>
            </a:r>
            <a:r>
              <a:rPr lang="zh-CN" altLang="en-US" sz="1400" dirty="0">
                <a:solidFill>
                  <a:schemeClr val="bg1"/>
                </a:solidFill>
                <a:cs typeface="+mn-ea"/>
                <a:sym typeface="+mn-lt"/>
              </a:rPr>
              <a:t>年</a:t>
            </a:r>
            <a:r>
              <a:rPr lang="en-US" altLang="zh-CN" sz="1400" dirty="0">
                <a:solidFill>
                  <a:schemeClr val="bg1"/>
                </a:solidFill>
                <a:cs typeface="+mn-ea"/>
                <a:sym typeface="+mn-lt"/>
              </a:rPr>
              <a:t>7</a:t>
            </a:r>
            <a:r>
              <a:rPr lang="zh-CN" altLang="en-US" sz="1400" dirty="0">
                <a:solidFill>
                  <a:schemeClr val="bg1"/>
                </a:solidFill>
                <a:cs typeface="+mn-ea"/>
                <a:sym typeface="+mn-lt"/>
              </a:rPr>
              <a:t>月</a:t>
            </a:r>
            <a:r>
              <a:rPr lang="en-US" altLang="zh-CN" sz="1400" dirty="0">
                <a:solidFill>
                  <a:schemeClr val="bg1"/>
                </a:solidFill>
                <a:cs typeface="+mn-ea"/>
                <a:sym typeface="+mn-lt"/>
              </a:rPr>
              <a:t>1</a:t>
            </a:r>
            <a:r>
              <a:rPr lang="zh-CN" altLang="en-US" sz="1400" dirty="0">
                <a:solidFill>
                  <a:schemeClr val="bg1"/>
                </a:solidFill>
                <a:cs typeface="+mn-ea"/>
                <a:sym typeface="+mn-lt"/>
              </a:rPr>
              <a:t>日起实施的</a:t>
            </a:r>
            <a:r>
              <a:rPr lang="en-US" altLang="zh-CN" sz="1400" dirty="0">
                <a:solidFill>
                  <a:schemeClr val="bg1"/>
                </a:solidFill>
                <a:cs typeface="+mn-ea"/>
                <a:sym typeface="+mn-lt"/>
              </a:rPr>
              <a:t>《</a:t>
            </a:r>
            <a:r>
              <a:rPr lang="zh-CN" altLang="en-US" sz="1400" dirty="0">
                <a:solidFill>
                  <a:schemeClr val="bg1"/>
                </a:solidFill>
                <a:cs typeface="+mn-ea"/>
                <a:sym typeface="+mn-lt"/>
              </a:rPr>
              <a:t>党政机关公文处理工作条例</a:t>
            </a:r>
            <a:r>
              <a:rPr lang="en-US" altLang="zh-CN" sz="1400" dirty="0">
                <a:solidFill>
                  <a:schemeClr val="bg1"/>
                </a:solidFill>
                <a:cs typeface="+mn-ea"/>
                <a:sym typeface="+mn-lt"/>
              </a:rPr>
              <a:t>》</a:t>
            </a:r>
            <a:r>
              <a:rPr lang="zh-CN" altLang="en-US" sz="1400" dirty="0">
                <a:solidFill>
                  <a:schemeClr val="bg1"/>
                </a:solidFill>
                <a:cs typeface="+mn-ea"/>
                <a:sym typeface="+mn-lt"/>
              </a:rPr>
              <a:t>中规定的</a:t>
            </a:r>
            <a:r>
              <a:rPr lang="en-US" altLang="zh-CN" sz="1400" dirty="0">
                <a:solidFill>
                  <a:schemeClr val="bg1"/>
                </a:solidFill>
                <a:cs typeface="+mn-ea"/>
                <a:sym typeface="+mn-lt"/>
              </a:rPr>
              <a:t>15</a:t>
            </a:r>
            <a:r>
              <a:rPr lang="zh-CN" altLang="en-US" sz="1400" dirty="0">
                <a:solidFill>
                  <a:schemeClr val="bg1"/>
                </a:solidFill>
                <a:cs typeface="+mn-ea"/>
                <a:sym typeface="+mn-lt"/>
              </a:rPr>
              <a:t>类公文， 分别是决议、决定、命令（令）、公报、公告、通告、意见、通知、通报、报告、请示、批复、议案、函、纪要，又称“法定公文”。</a:t>
            </a:r>
            <a:endParaRPr lang="en-US" altLang="zh-CN" sz="1400" dirty="0">
              <a:solidFill>
                <a:schemeClr val="bg1"/>
              </a:solidFill>
              <a:cs typeface="+mn-ea"/>
              <a:sym typeface="+mn-lt"/>
            </a:endParaRPr>
          </a:p>
        </p:txBody>
      </p:sp>
      <p:sp>
        <p:nvSpPr>
          <p:cNvPr id="10" name="文本框 21">
            <a:extLst>
              <a:ext uri="{FF2B5EF4-FFF2-40B4-BE49-F238E27FC236}">
                <a16:creationId xmlns:a16="http://schemas.microsoft.com/office/drawing/2014/main" id="{9A345A62-9A18-4BD2-BF9C-3F279987D8CB}"/>
              </a:ext>
            </a:extLst>
          </p:cNvPr>
          <p:cNvSpPr txBox="1"/>
          <p:nvPr/>
        </p:nvSpPr>
        <p:spPr>
          <a:xfrm>
            <a:off x="5657314" y="3989788"/>
            <a:ext cx="5888053"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FFFF00"/>
                </a:solidFill>
                <a:cs typeface="+mn-ea"/>
                <a:sym typeface="+mn-lt"/>
              </a:rPr>
              <a:t>广义的公文</a:t>
            </a:r>
            <a:r>
              <a:rPr lang="zh-CN" altLang="en-US" sz="1400" dirty="0">
                <a:solidFill>
                  <a:schemeClr val="bg1"/>
                </a:solidFill>
                <a:cs typeface="+mn-ea"/>
                <a:sym typeface="+mn-lt"/>
              </a:rPr>
              <a:t>是党政机关、企事业单位、社会团体等依法成立的社会组织在处理社会公务活动时形成并使用的书面文字材料。</a:t>
            </a:r>
            <a:endParaRPr lang="en-US" altLang="zh-CN" sz="1400" dirty="0">
              <a:solidFill>
                <a:schemeClr val="bg1"/>
              </a:solidFill>
              <a:cs typeface="+mn-ea"/>
              <a:sym typeface="+mn-lt"/>
            </a:endParaRPr>
          </a:p>
        </p:txBody>
      </p:sp>
      <p:cxnSp>
        <p:nvCxnSpPr>
          <p:cNvPr id="22" name="直接连接符 21">
            <a:extLst>
              <a:ext uri="{FF2B5EF4-FFF2-40B4-BE49-F238E27FC236}">
                <a16:creationId xmlns:a16="http://schemas.microsoft.com/office/drawing/2014/main" id="{12B3F718-2201-40CF-AA1E-A95885E12E96}"/>
              </a:ext>
            </a:extLst>
          </p:cNvPr>
          <p:cNvCxnSpPr/>
          <p:nvPr/>
        </p:nvCxnSpPr>
        <p:spPr>
          <a:xfrm>
            <a:off x="5452217" y="2767738"/>
            <a:ext cx="6093150"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24" name="直接连接符 23">
            <a:extLst>
              <a:ext uri="{FF2B5EF4-FFF2-40B4-BE49-F238E27FC236}">
                <a16:creationId xmlns:a16="http://schemas.microsoft.com/office/drawing/2014/main" id="{34F26111-C8A6-4FA9-8459-77EE4059C55F}"/>
              </a:ext>
            </a:extLst>
          </p:cNvPr>
          <p:cNvCxnSpPr>
            <a:cxnSpLocks/>
          </p:cNvCxnSpPr>
          <p:nvPr/>
        </p:nvCxnSpPr>
        <p:spPr>
          <a:xfrm>
            <a:off x="5452217" y="3783265"/>
            <a:ext cx="6093150"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25" name="直接连接符 24">
            <a:extLst>
              <a:ext uri="{FF2B5EF4-FFF2-40B4-BE49-F238E27FC236}">
                <a16:creationId xmlns:a16="http://schemas.microsoft.com/office/drawing/2014/main" id="{47FC3BDD-AE2C-41E5-A35D-1813559F4CA6}"/>
              </a:ext>
            </a:extLst>
          </p:cNvPr>
          <p:cNvCxnSpPr>
            <a:cxnSpLocks/>
          </p:cNvCxnSpPr>
          <p:nvPr/>
        </p:nvCxnSpPr>
        <p:spPr>
          <a:xfrm flipV="1">
            <a:off x="5452217" y="2767739"/>
            <a:ext cx="0" cy="1015526"/>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32" name="直接连接符 31">
            <a:extLst>
              <a:ext uri="{FF2B5EF4-FFF2-40B4-BE49-F238E27FC236}">
                <a16:creationId xmlns:a16="http://schemas.microsoft.com/office/drawing/2014/main" id="{DE605001-48A1-4578-80BE-DF4E6A86D514}"/>
              </a:ext>
            </a:extLst>
          </p:cNvPr>
          <p:cNvCxnSpPr>
            <a:cxnSpLocks/>
          </p:cNvCxnSpPr>
          <p:nvPr/>
        </p:nvCxnSpPr>
        <p:spPr>
          <a:xfrm flipV="1">
            <a:off x="11550629" y="2767739"/>
            <a:ext cx="0" cy="1015526"/>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40" name="直接连接符 39">
            <a:extLst>
              <a:ext uri="{FF2B5EF4-FFF2-40B4-BE49-F238E27FC236}">
                <a16:creationId xmlns:a16="http://schemas.microsoft.com/office/drawing/2014/main" id="{1CB66789-F559-434A-8C4C-93ECB18206A5}"/>
              </a:ext>
            </a:extLst>
          </p:cNvPr>
          <p:cNvCxnSpPr/>
          <p:nvPr/>
        </p:nvCxnSpPr>
        <p:spPr>
          <a:xfrm>
            <a:off x="5454009" y="3952870"/>
            <a:ext cx="6093150"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41" name="直接连接符 40">
            <a:extLst>
              <a:ext uri="{FF2B5EF4-FFF2-40B4-BE49-F238E27FC236}">
                <a16:creationId xmlns:a16="http://schemas.microsoft.com/office/drawing/2014/main" id="{AFC2923C-5EE4-4302-A635-4726C20A3D37}"/>
              </a:ext>
            </a:extLst>
          </p:cNvPr>
          <p:cNvCxnSpPr>
            <a:cxnSpLocks/>
          </p:cNvCxnSpPr>
          <p:nvPr/>
        </p:nvCxnSpPr>
        <p:spPr>
          <a:xfrm>
            <a:off x="5452217" y="4613395"/>
            <a:ext cx="6110242"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42" name="直接连接符 41">
            <a:extLst>
              <a:ext uri="{FF2B5EF4-FFF2-40B4-BE49-F238E27FC236}">
                <a16:creationId xmlns:a16="http://schemas.microsoft.com/office/drawing/2014/main" id="{D2385418-9365-4DBC-8BB1-B86D76D05269}"/>
              </a:ext>
            </a:extLst>
          </p:cNvPr>
          <p:cNvCxnSpPr>
            <a:cxnSpLocks/>
          </p:cNvCxnSpPr>
          <p:nvPr/>
        </p:nvCxnSpPr>
        <p:spPr>
          <a:xfrm flipV="1">
            <a:off x="5454009" y="3947492"/>
            <a:ext cx="0" cy="665903"/>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43" name="直接连接符 42">
            <a:extLst>
              <a:ext uri="{FF2B5EF4-FFF2-40B4-BE49-F238E27FC236}">
                <a16:creationId xmlns:a16="http://schemas.microsoft.com/office/drawing/2014/main" id="{D97C319A-B5B7-4497-88A8-F5867F3DA154}"/>
              </a:ext>
            </a:extLst>
          </p:cNvPr>
          <p:cNvCxnSpPr>
            <a:cxnSpLocks/>
          </p:cNvCxnSpPr>
          <p:nvPr/>
        </p:nvCxnSpPr>
        <p:spPr>
          <a:xfrm flipH="1" flipV="1">
            <a:off x="11552421" y="3952871"/>
            <a:ext cx="10038" cy="660524"/>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sp>
        <p:nvSpPr>
          <p:cNvPr id="48" name="文本框 21">
            <a:extLst>
              <a:ext uri="{FF2B5EF4-FFF2-40B4-BE49-F238E27FC236}">
                <a16:creationId xmlns:a16="http://schemas.microsoft.com/office/drawing/2014/main" id="{7F9B3340-AE79-4F87-A48D-AC86F52592A0}"/>
              </a:ext>
            </a:extLst>
          </p:cNvPr>
          <p:cNvSpPr txBox="1"/>
          <p:nvPr/>
        </p:nvSpPr>
        <p:spPr>
          <a:xfrm>
            <a:off x="5284479" y="4821899"/>
            <a:ext cx="655462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cs typeface="+mn-ea"/>
                <a:sym typeface="+mn-lt"/>
              </a:rPr>
              <a:t>说白了，</a:t>
            </a:r>
            <a:r>
              <a:rPr lang="zh-CN" altLang="en-US" sz="1400" b="1" dirty="0">
                <a:solidFill>
                  <a:srgbClr val="FFFF00"/>
                </a:solidFill>
                <a:cs typeface="+mn-ea"/>
                <a:sym typeface="+mn-lt"/>
              </a:rPr>
              <a:t>公文就是公家在处理公家事的时候形成并使用的文种。</a:t>
            </a:r>
            <a:endParaRPr lang="en-US" altLang="zh-CN" sz="1400" b="1" dirty="0">
              <a:solidFill>
                <a:srgbClr val="FFFF00"/>
              </a:solidFill>
              <a:cs typeface="+mn-ea"/>
              <a:sym typeface="+mn-lt"/>
            </a:endParaRPr>
          </a:p>
        </p:txBody>
      </p:sp>
      <p:sp>
        <p:nvSpPr>
          <p:cNvPr id="49" name="矩形 48">
            <a:extLst>
              <a:ext uri="{FF2B5EF4-FFF2-40B4-BE49-F238E27FC236}">
                <a16:creationId xmlns:a16="http://schemas.microsoft.com/office/drawing/2014/main" id="{078FB352-736D-491C-B9C4-1E9AC42B129F}"/>
              </a:ext>
            </a:extLst>
          </p:cNvPr>
          <p:cNvSpPr/>
          <p:nvPr/>
        </p:nvSpPr>
        <p:spPr>
          <a:xfrm>
            <a:off x="4490432" y="5893749"/>
            <a:ext cx="3211135" cy="369332"/>
          </a:xfrm>
          <a:prstGeom prst="rect">
            <a:avLst/>
          </a:prstGeom>
        </p:spPr>
        <p:txBody>
          <a:bodyPr wrap="none">
            <a:spAutoFit/>
          </a:bodyPr>
          <a:lstStyle/>
          <a:p>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文字工作体会</a:t>
            </a:r>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交流</a:t>
            </a:r>
            <a:r>
              <a:rPr lang="en-US" altLang="zh-CN" b="1" dirty="0">
                <a:solidFill>
                  <a:schemeClr val="bg1">
                    <a:lumMod val="50000"/>
                  </a:schemeClr>
                </a:solidFill>
                <a:cs typeface="+mn-ea"/>
                <a:sym typeface="+mn-lt"/>
              </a:rPr>
              <a:t>)——</a:t>
            </a:r>
            <a:endParaRPr lang="zh-CN" altLang="en-US" b="1" dirty="0">
              <a:solidFill>
                <a:schemeClr val="bg1">
                  <a:lumMod val="50000"/>
                </a:schemeClr>
              </a:solidFill>
              <a:cs typeface="+mn-ea"/>
              <a:sym typeface="+mn-lt"/>
            </a:endParaRPr>
          </a:p>
        </p:txBody>
      </p:sp>
    </p:spTree>
    <p:extLst>
      <p:ext uri="{BB962C8B-B14F-4D97-AF65-F5344CB8AC3E}">
        <p14:creationId xmlns:p14="http://schemas.microsoft.com/office/powerpoint/2010/main" val="228513688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500"/>
                            </p:stCondLst>
                            <p:childTnLst>
                              <p:par>
                                <p:cTn id="47" presetID="22" presetClass="entr" presetSubtype="2"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500"/>
                                        <p:tgtEl>
                                          <p:spTgt spid="42"/>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22" presetClass="entr" presetSubtype="1"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up)">
                                      <p:cBhvr>
                                        <p:cTn id="65" dur="500"/>
                                        <p:tgtEl>
                                          <p:spTgt spid="43"/>
                                        </p:tgtEl>
                                      </p:cBhvr>
                                    </p:animEffect>
                                  </p:childTnLst>
                                </p:cTn>
                              </p:par>
                            </p:childTnLst>
                          </p:cTn>
                        </p:par>
                        <p:par>
                          <p:cTn id="66" fill="hold">
                            <p:stCondLst>
                              <p:cond delay="7000"/>
                            </p:stCondLst>
                            <p:childTnLst>
                              <p:par>
                                <p:cTn id="67" presetID="22" presetClass="entr" presetSubtype="2"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right)">
                                      <p:cBhvr>
                                        <p:cTn id="69" dur="500"/>
                                        <p:tgtEl>
                                          <p:spTgt spid="41"/>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anim calcmode="lin" valueType="num">
                                      <p:cBhvr>
                                        <p:cTn id="78" dur="500" fill="hold"/>
                                        <p:tgtEl>
                                          <p:spTgt spid="48"/>
                                        </p:tgtEl>
                                        <p:attrNameLst>
                                          <p:attrName>ppt_x</p:attrName>
                                        </p:attrNameLst>
                                      </p:cBhvr>
                                      <p:tavLst>
                                        <p:tav tm="0">
                                          <p:val>
                                            <p:strVal val="#ppt_x"/>
                                          </p:val>
                                        </p:tav>
                                        <p:tav tm="100000">
                                          <p:val>
                                            <p:strVal val="#ppt_x"/>
                                          </p:val>
                                        </p:tav>
                                      </p:tavLst>
                                    </p:anim>
                                    <p:anim calcmode="lin" valueType="num">
                                      <p:cBhvr>
                                        <p:cTn id="79" dur="5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0" presetClass="entr" presetSubtype="0" fill="hold" grpId="0" nodeType="afterEffect">
                                  <p:stCondLst>
                                    <p:cond delay="0"/>
                                  </p:stCondLst>
                                  <p:iterate type="lt">
                                    <p:tmPct val="10000"/>
                                  </p:iterate>
                                  <p:childTnLst>
                                    <p:set>
                                      <p:cBhvr>
                                        <p:cTn id="82" dur="1" fill="hold">
                                          <p:stCondLst>
                                            <p:cond delay="0"/>
                                          </p:stCondLst>
                                        </p:cTn>
                                        <p:tgtEl>
                                          <p:spTgt spid="49"/>
                                        </p:tgtEl>
                                        <p:attrNameLst>
                                          <p:attrName>style.visibility</p:attrName>
                                        </p:attrNameLst>
                                      </p:cBhvr>
                                      <p:to>
                                        <p:strVal val="visible"/>
                                      </p:to>
                                    </p:set>
                                    <p:anim to="" calcmode="lin" valueType="num">
                                      <p:cBhvr>
                                        <p:cTn id="83" dur="700" fill="hold">
                                          <p:stCondLst>
                                            <p:cond delay="0"/>
                                          </p:stCondLst>
                                        </p:cTn>
                                        <p:tgtEl>
                                          <p:spTgt spid="49"/>
                                        </p:tgtEl>
                                        <p:attrNameLst>
                                          <p:attrName>ppt_x</p:attrName>
                                        </p:attrNameLst>
                                      </p:cBhvr>
                                      <p:tavLst>
                                        <p:tav tm="0" fmla="#ppt_x+(-#ppt_w/2*cos(ppt_r/180*pi))*((1.5-1.5*$)^2-(1.5-1.5*$)^3)">
                                          <p:val>
                                            <p:strVal val="0"/>
                                          </p:val>
                                        </p:tav>
                                        <p:tav tm="100000">
                                          <p:val>
                                            <p:strVal val="1"/>
                                          </p:val>
                                        </p:tav>
                                      </p:tavLst>
                                    </p:anim>
                                    <p:anim to="" calcmode="lin" valueType="num">
                                      <p:cBhvr>
                                        <p:cTn id="84" dur="700" fill="hold">
                                          <p:stCondLst>
                                            <p:cond delay="0"/>
                                          </p:stCondLst>
                                        </p:cTn>
                                        <p:tgtEl>
                                          <p:spTgt spid="49"/>
                                        </p:tgtEl>
                                        <p:attrNameLst>
                                          <p:attrName>ppt_y</p:attrName>
                                        </p:attrNameLst>
                                      </p:cBhvr>
                                      <p:tavLst>
                                        <p:tav tm="0" fmla="#ppt_y+(-#ppt_h/2*cos(ppt_r/180*pi))*((1.5-1.5*$)^2-(1.5-1.5*$)^3)">
                                          <p:val>
                                            <p:strVal val="0"/>
                                          </p:val>
                                        </p:tav>
                                        <p:tav tm="100000">
                                          <p:val>
                                            <p:strVal val="1"/>
                                          </p:val>
                                        </p:tav>
                                      </p:tavLst>
                                    </p:anim>
                                    <p:anim to="" calcmode="lin" valueType="num">
                                      <p:cBhvr>
                                        <p:cTn id="85" dur="700" fill="hold">
                                          <p:stCondLst>
                                            <p:cond delay="0"/>
                                          </p:stCondLst>
                                        </p:cTn>
                                        <p:tgtEl>
                                          <p:spTgt spid="49"/>
                                        </p:tgtEl>
                                        <p:attrNameLst>
                                          <p:attrName>ppt_h</p:attrName>
                                        </p:attrNameLst>
                                      </p:cBhvr>
                                      <p:tavLst>
                                        <p:tav tm="0" fmla="#ppt_h-(-#ppt_h)*((1.5-1.5*$)^2-(1.5-1.5*$)^3)">
                                          <p:val>
                                            <p:strVal val="0"/>
                                          </p:val>
                                        </p:tav>
                                        <p:tav tm="100000">
                                          <p:val>
                                            <p:strVal val="1"/>
                                          </p:val>
                                        </p:tav>
                                      </p:tavLst>
                                    </p:anim>
                                    <p:anim to="" calcmode="lin" valueType="num">
                                      <p:cBhvr>
                                        <p:cTn id="86" dur="700" fill="hold">
                                          <p:stCondLst>
                                            <p:cond delay="0"/>
                                          </p:stCondLst>
                                        </p:cTn>
                                        <p:tgtEl>
                                          <p:spTgt spid="49"/>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14" grpId="0"/>
      <p:bldP spid="9" grpId="0"/>
      <p:bldP spid="8" grpId="0"/>
      <p:bldP spid="10"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41900" y="828952"/>
            <a:ext cx="7850100" cy="481982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a:solidFill>
                <a:schemeClr val="bg1"/>
              </a:solidFill>
              <a:cs typeface="+mn-ea"/>
              <a:sym typeface="+mn-lt"/>
            </a:endParaRPr>
          </a:p>
        </p:txBody>
      </p:sp>
      <p:cxnSp>
        <p:nvCxnSpPr>
          <p:cNvPr id="36" name="直接连接符 35"/>
          <p:cNvCxnSpPr/>
          <p:nvPr/>
        </p:nvCxnSpPr>
        <p:spPr>
          <a:xfrm>
            <a:off x="0" y="42913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6457505"/>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文本框 21"/>
          <p:cNvSpPr txBox="1"/>
          <p:nvPr/>
        </p:nvSpPr>
        <p:spPr>
          <a:xfrm>
            <a:off x="5272756" y="3426855"/>
            <a:ext cx="6368259" cy="16927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altLang="zh-CN" sz="1400" dirty="0">
              <a:solidFill>
                <a:schemeClr val="bg1"/>
              </a:solidFill>
              <a:cs typeface="+mn-ea"/>
              <a:sym typeface="+mn-lt"/>
            </a:endParaRPr>
          </a:p>
          <a:p>
            <a:pPr algn="just"/>
            <a:r>
              <a:rPr lang="zh-CN" altLang="en-US" sz="1400" dirty="0">
                <a:solidFill>
                  <a:schemeClr val="bg1"/>
                </a:solidFill>
                <a:cs typeface="+mn-ea"/>
                <a:sym typeface="+mn-lt"/>
              </a:rPr>
              <a:t>其中，事务性公文是指处理日常事务工作中使用的，不具有法定格式和法定效力，其体式也无明文规定，只有惯用的种类和格式及约定俗成的写作方式，具有较大的灵活性。如计划类有计划、总结、简报、汇报等；报告类主要包括各种类型的调查报告、述职报告等；会议类包括讲话、发言、致辞等。</a:t>
            </a:r>
            <a:r>
              <a:rPr lang="zh-CN" altLang="en-US" sz="1600" b="1" dirty="0">
                <a:solidFill>
                  <a:srgbClr val="FFFF00"/>
                </a:solidFill>
                <a:cs typeface="+mn-ea"/>
                <a:sym typeface="+mn-lt"/>
              </a:rPr>
              <a:t>我们平时所说的材料就是这一类公文。总的来说，我们平时所说的公文其实就是指狭义的公文，我们平时所说的材料其实就是指事务性公文。</a:t>
            </a:r>
          </a:p>
        </p:txBody>
      </p:sp>
      <p:sp>
        <p:nvSpPr>
          <p:cNvPr id="12" name="矩形 11">
            <a:extLst>
              <a:ext uri="{FF2B5EF4-FFF2-40B4-BE49-F238E27FC236}">
                <a16:creationId xmlns:a16="http://schemas.microsoft.com/office/drawing/2014/main" id="{D8E3ED8C-A2F4-4B94-AA1B-1ED781D33D4F}"/>
              </a:ext>
            </a:extLst>
          </p:cNvPr>
          <p:cNvSpPr/>
          <p:nvPr/>
        </p:nvSpPr>
        <p:spPr>
          <a:xfrm>
            <a:off x="4490432" y="5893749"/>
            <a:ext cx="3211135" cy="369332"/>
          </a:xfrm>
          <a:prstGeom prst="rect">
            <a:avLst/>
          </a:prstGeom>
        </p:spPr>
        <p:txBody>
          <a:bodyPr wrap="none">
            <a:spAutoFit/>
          </a:bodyPr>
          <a:lstStyle/>
          <a:p>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文字工作体会</a:t>
            </a:r>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交流</a:t>
            </a:r>
            <a:r>
              <a:rPr lang="en-US" altLang="zh-CN" b="1" dirty="0">
                <a:solidFill>
                  <a:schemeClr val="bg1">
                    <a:lumMod val="50000"/>
                  </a:schemeClr>
                </a:solidFill>
                <a:cs typeface="+mn-ea"/>
                <a:sym typeface="+mn-lt"/>
              </a:rPr>
              <a:t>)——</a:t>
            </a:r>
            <a:endParaRPr lang="zh-CN" altLang="en-US" b="1" dirty="0">
              <a:solidFill>
                <a:schemeClr val="bg1">
                  <a:lumMod val="50000"/>
                </a:schemeClr>
              </a:solidFill>
              <a:cs typeface="+mn-ea"/>
              <a:sym typeface="+mn-lt"/>
            </a:endParaRPr>
          </a:p>
        </p:txBody>
      </p:sp>
      <p:sp>
        <p:nvSpPr>
          <p:cNvPr id="4" name="矩形 3">
            <a:extLst>
              <a:ext uri="{FF2B5EF4-FFF2-40B4-BE49-F238E27FC236}">
                <a16:creationId xmlns:a16="http://schemas.microsoft.com/office/drawing/2014/main" id="{EC7DCB79-2423-4DC9-9704-BC1970FBC74E}"/>
              </a:ext>
            </a:extLst>
          </p:cNvPr>
          <p:cNvSpPr/>
          <p:nvPr>
            <p:custDataLst>
              <p:tags r:id="rId1"/>
            </p:custDataLst>
          </p:nvPr>
        </p:nvSpPr>
        <p:spPr>
          <a:xfrm>
            <a:off x="5253625" y="1419896"/>
            <a:ext cx="5941909" cy="461665"/>
          </a:xfrm>
          <a:prstGeom prst="rect">
            <a:avLst/>
          </a:prstGeom>
        </p:spPr>
        <p:txBody>
          <a:bodyPr wrap="square">
            <a:spAutoFit/>
          </a:bodyPr>
          <a:lstStyle/>
          <a:p>
            <a:r>
              <a:rPr lang="zh-CN" altLang="en-US" sz="2400" b="1" dirty="0">
                <a:solidFill>
                  <a:schemeClr val="bg1"/>
                </a:solidFill>
                <a:cs typeface="+mn-ea"/>
                <a:sym typeface="+mn-lt"/>
              </a:rPr>
              <a:t>按公文的使用范围分类，可分为</a:t>
            </a:r>
            <a:r>
              <a:rPr lang="en-US" altLang="zh-CN" sz="2400" b="1" dirty="0">
                <a:solidFill>
                  <a:schemeClr val="bg1"/>
                </a:solidFill>
                <a:cs typeface="+mn-ea"/>
                <a:sym typeface="+mn-lt"/>
              </a:rPr>
              <a:t>:</a:t>
            </a:r>
          </a:p>
        </p:txBody>
      </p:sp>
      <p:sp>
        <p:nvSpPr>
          <p:cNvPr id="7" name="矩形: 圆角 6">
            <a:extLst>
              <a:ext uri="{FF2B5EF4-FFF2-40B4-BE49-F238E27FC236}">
                <a16:creationId xmlns:a16="http://schemas.microsoft.com/office/drawing/2014/main" id="{1DB7F230-4DD0-45E5-9323-C678877B3BEC}"/>
              </a:ext>
            </a:extLst>
          </p:cNvPr>
          <p:cNvSpPr/>
          <p:nvPr/>
        </p:nvSpPr>
        <p:spPr>
          <a:xfrm>
            <a:off x="5439507" y="2097454"/>
            <a:ext cx="1383323" cy="15231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a:extLst>
              <a:ext uri="{FF2B5EF4-FFF2-40B4-BE49-F238E27FC236}">
                <a16:creationId xmlns:a16="http://schemas.microsoft.com/office/drawing/2014/main" id="{17A76A90-4B1B-4348-ADDD-32FF810F78F3}"/>
              </a:ext>
            </a:extLst>
          </p:cNvPr>
          <p:cNvSpPr/>
          <p:nvPr/>
        </p:nvSpPr>
        <p:spPr>
          <a:xfrm>
            <a:off x="6989134" y="2086290"/>
            <a:ext cx="1383323" cy="15231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E930A2F3-98F7-4089-B776-2879DACA6BDC}"/>
              </a:ext>
            </a:extLst>
          </p:cNvPr>
          <p:cNvSpPr/>
          <p:nvPr/>
        </p:nvSpPr>
        <p:spPr>
          <a:xfrm>
            <a:off x="8538761" y="2086290"/>
            <a:ext cx="1383323" cy="15231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圆角 16">
            <a:extLst>
              <a:ext uri="{FF2B5EF4-FFF2-40B4-BE49-F238E27FC236}">
                <a16:creationId xmlns:a16="http://schemas.microsoft.com/office/drawing/2014/main" id="{3EFDFB2C-3E8E-4579-BB58-9B3C064D1171}"/>
              </a:ext>
            </a:extLst>
          </p:cNvPr>
          <p:cNvSpPr/>
          <p:nvPr/>
        </p:nvSpPr>
        <p:spPr>
          <a:xfrm>
            <a:off x="10103189" y="2086290"/>
            <a:ext cx="1383323" cy="15231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20D37F61-C357-4765-9D21-A96AB7AD11C6}"/>
              </a:ext>
            </a:extLst>
          </p:cNvPr>
          <p:cNvSpPr/>
          <p:nvPr/>
        </p:nvSpPr>
        <p:spPr>
          <a:xfrm>
            <a:off x="5508161" y="2318217"/>
            <a:ext cx="1242649" cy="954107"/>
          </a:xfrm>
          <a:prstGeom prst="rect">
            <a:avLst/>
          </a:prstGeom>
        </p:spPr>
        <p:txBody>
          <a:bodyPr wrap="none">
            <a:spAutoFit/>
          </a:bodyPr>
          <a:lstStyle/>
          <a:p>
            <a:pPr algn="ctr"/>
            <a:r>
              <a:rPr lang="zh-CN" altLang="zh-CN" sz="2800" kern="100" spc="-50" dirty="0">
                <a:solidFill>
                  <a:srgbClr val="C33736"/>
                </a:solidFill>
                <a:cs typeface="+mn-ea"/>
                <a:sym typeface="+mn-lt"/>
              </a:rPr>
              <a:t>规范性</a:t>
            </a:r>
            <a:endParaRPr lang="en-US" altLang="zh-CN" sz="2800" kern="100" spc="-50" dirty="0">
              <a:solidFill>
                <a:srgbClr val="C33736"/>
              </a:solidFill>
              <a:cs typeface="+mn-ea"/>
              <a:sym typeface="+mn-lt"/>
            </a:endParaRPr>
          </a:p>
          <a:p>
            <a:pPr algn="ctr"/>
            <a:r>
              <a:rPr lang="zh-CN" altLang="zh-CN" sz="2800" kern="100" spc="-50" dirty="0">
                <a:solidFill>
                  <a:srgbClr val="C33736"/>
                </a:solidFill>
                <a:cs typeface="+mn-ea"/>
                <a:sym typeface="+mn-lt"/>
              </a:rPr>
              <a:t>公文</a:t>
            </a:r>
            <a:endParaRPr lang="zh-CN" altLang="en-US" sz="2800" dirty="0">
              <a:solidFill>
                <a:srgbClr val="C33736"/>
              </a:solidFill>
              <a:cs typeface="+mn-ea"/>
              <a:sym typeface="+mn-lt"/>
            </a:endParaRPr>
          </a:p>
        </p:txBody>
      </p:sp>
      <p:sp>
        <p:nvSpPr>
          <p:cNvPr id="18" name="矩形 17">
            <a:extLst>
              <a:ext uri="{FF2B5EF4-FFF2-40B4-BE49-F238E27FC236}">
                <a16:creationId xmlns:a16="http://schemas.microsoft.com/office/drawing/2014/main" id="{72D4DF98-EAC4-4E7B-88E6-84F314CA9921}"/>
              </a:ext>
            </a:extLst>
          </p:cNvPr>
          <p:cNvSpPr/>
          <p:nvPr/>
        </p:nvSpPr>
        <p:spPr>
          <a:xfrm>
            <a:off x="7043883" y="2318218"/>
            <a:ext cx="1242648" cy="954107"/>
          </a:xfrm>
          <a:prstGeom prst="rect">
            <a:avLst/>
          </a:prstGeom>
        </p:spPr>
        <p:txBody>
          <a:bodyPr wrap="none">
            <a:spAutoFit/>
          </a:bodyPr>
          <a:lstStyle/>
          <a:p>
            <a:pPr algn="ctr"/>
            <a:r>
              <a:rPr lang="zh-CN" altLang="en-US" sz="2800" kern="100" spc="-50" dirty="0">
                <a:solidFill>
                  <a:srgbClr val="C33736"/>
                </a:solidFill>
                <a:cs typeface="+mn-ea"/>
                <a:sym typeface="+mn-lt"/>
              </a:rPr>
              <a:t>事务</a:t>
            </a:r>
            <a:r>
              <a:rPr lang="zh-CN" altLang="zh-CN" sz="2800" kern="100" spc="-50" dirty="0">
                <a:solidFill>
                  <a:srgbClr val="C33736"/>
                </a:solidFill>
                <a:cs typeface="+mn-ea"/>
                <a:sym typeface="+mn-lt"/>
              </a:rPr>
              <a:t>性</a:t>
            </a:r>
            <a:endParaRPr lang="en-US" altLang="zh-CN" sz="2800" kern="100" spc="-50" dirty="0">
              <a:solidFill>
                <a:srgbClr val="C33736"/>
              </a:solidFill>
              <a:cs typeface="+mn-ea"/>
              <a:sym typeface="+mn-lt"/>
            </a:endParaRPr>
          </a:p>
          <a:p>
            <a:pPr algn="ctr"/>
            <a:r>
              <a:rPr lang="zh-CN" altLang="zh-CN" sz="2800" kern="100" spc="-50" dirty="0">
                <a:solidFill>
                  <a:srgbClr val="C33736"/>
                </a:solidFill>
                <a:cs typeface="+mn-ea"/>
                <a:sym typeface="+mn-lt"/>
              </a:rPr>
              <a:t>公文</a:t>
            </a:r>
            <a:endParaRPr lang="zh-CN" altLang="en-US" sz="2800" dirty="0">
              <a:solidFill>
                <a:srgbClr val="C33736"/>
              </a:solidFill>
              <a:cs typeface="+mn-ea"/>
              <a:sym typeface="+mn-lt"/>
            </a:endParaRPr>
          </a:p>
        </p:txBody>
      </p:sp>
      <p:sp>
        <p:nvSpPr>
          <p:cNvPr id="19" name="矩形 18">
            <a:extLst>
              <a:ext uri="{FF2B5EF4-FFF2-40B4-BE49-F238E27FC236}">
                <a16:creationId xmlns:a16="http://schemas.microsoft.com/office/drawing/2014/main" id="{11F72630-4E09-4C05-BE07-6B168A8A009F}"/>
              </a:ext>
            </a:extLst>
          </p:cNvPr>
          <p:cNvSpPr/>
          <p:nvPr/>
        </p:nvSpPr>
        <p:spPr>
          <a:xfrm>
            <a:off x="8614774" y="2224435"/>
            <a:ext cx="1242648" cy="1384995"/>
          </a:xfrm>
          <a:prstGeom prst="rect">
            <a:avLst/>
          </a:prstGeom>
        </p:spPr>
        <p:txBody>
          <a:bodyPr wrap="none">
            <a:spAutoFit/>
          </a:bodyPr>
          <a:lstStyle/>
          <a:p>
            <a:pPr algn="ctr"/>
            <a:r>
              <a:rPr lang="zh-CN" altLang="en-US" sz="2800" kern="100" spc="-50" dirty="0">
                <a:solidFill>
                  <a:srgbClr val="C33736"/>
                </a:solidFill>
                <a:cs typeface="+mn-ea"/>
                <a:sym typeface="+mn-lt"/>
              </a:rPr>
              <a:t>法规与</a:t>
            </a:r>
            <a:endParaRPr lang="en-US" altLang="zh-CN" sz="2800" kern="100" spc="-50" dirty="0">
              <a:solidFill>
                <a:srgbClr val="C33736"/>
              </a:solidFill>
              <a:cs typeface="+mn-ea"/>
              <a:sym typeface="+mn-lt"/>
            </a:endParaRPr>
          </a:p>
          <a:p>
            <a:pPr algn="ctr"/>
            <a:r>
              <a:rPr lang="zh-CN" altLang="en-US" sz="2800" kern="100" spc="-50" dirty="0">
                <a:solidFill>
                  <a:srgbClr val="C33736"/>
                </a:solidFill>
                <a:cs typeface="+mn-ea"/>
                <a:sym typeface="+mn-lt"/>
              </a:rPr>
              <a:t>规章性</a:t>
            </a:r>
            <a:endParaRPr lang="en-US" altLang="zh-CN" sz="2800" kern="100" spc="-50" dirty="0">
              <a:solidFill>
                <a:srgbClr val="C33736"/>
              </a:solidFill>
              <a:cs typeface="+mn-ea"/>
              <a:sym typeface="+mn-lt"/>
            </a:endParaRPr>
          </a:p>
          <a:p>
            <a:pPr algn="ctr"/>
            <a:r>
              <a:rPr lang="zh-CN" altLang="zh-CN" sz="2800" kern="100" spc="-50" dirty="0">
                <a:solidFill>
                  <a:srgbClr val="C33736"/>
                </a:solidFill>
                <a:cs typeface="+mn-ea"/>
                <a:sym typeface="+mn-lt"/>
              </a:rPr>
              <a:t>公文</a:t>
            </a:r>
            <a:endParaRPr lang="zh-CN" altLang="en-US" sz="2800" dirty="0">
              <a:solidFill>
                <a:srgbClr val="C33736"/>
              </a:solidFill>
              <a:cs typeface="+mn-ea"/>
              <a:sym typeface="+mn-lt"/>
            </a:endParaRPr>
          </a:p>
        </p:txBody>
      </p:sp>
      <p:sp>
        <p:nvSpPr>
          <p:cNvPr id="20" name="矩形 19">
            <a:extLst>
              <a:ext uri="{FF2B5EF4-FFF2-40B4-BE49-F238E27FC236}">
                <a16:creationId xmlns:a16="http://schemas.microsoft.com/office/drawing/2014/main" id="{F42A651F-7B3A-4120-A96B-BAC6ACDD0091}"/>
              </a:ext>
            </a:extLst>
          </p:cNvPr>
          <p:cNvSpPr/>
          <p:nvPr/>
        </p:nvSpPr>
        <p:spPr>
          <a:xfrm>
            <a:off x="10150492" y="2259605"/>
            <a:ext cx="1242649" cy="954107"/>
          </a:xfrm>
          <a:prstGeom prst="rect">
            <a:avLst/>
          </a:prstGeom>
        </p:spPr>
        <p:txBody>
          <a:bodyPr wrap="none">
            <a:spAutoFit/>
          </a:bodyPr>
          <a:lstStyle/>
          <a:p>
            <a:pPr algn="ctr"/>
            <a:r>
              <a:rPr lang="zh-CN" altLang="en-US" sz="2800" kern="100" spc="-50" dirty="0">
                <a:solidFill>
                  <a:srgbClr val="C33736"/>
                </a:solidFill>
                <a:cs typeface="+mn-ea"/>
                <a:sym typeface="+mn-lt"/>
              </a:rPr>
              <a:t>专用性</a:t>
            </a:r>
            <a:endParaRPr lang="en-US" altLang="zh-CN" sz="2800" kern="100" spc="-50" dirty="0">
              <a:solidFill>
                <a:srgbClr val="C33736"/>
              </a:solidFill>
              <a:cs typeface="+mn-ea"/>
              <a:sym typeface="+mn-lt"/>
            </a:endParaRPr>
          </a:p>
          <a:p>
            <a:pPr algn="ctr"/>
            <a:r>
              <a:rPr lang="zh-CN" altLang="zh-CN" sz="2800" kern="100" spc="-50" dirty="0">
                <a:solidFill>
                  <a:srgbClr val="C33736"/>
                </a:solidFill>
                <a:cs typeface="+mn-ea"/>
                <a:sym typeface="+mn-lt"/>
              </a:rPr>
              <a:t>公文</a:t>
            </a:r>
            <a:endParaRPr lang="zh-CN" altLang="en-US" sz="2800" dirty="0">
              <a:solidFill>
                <a:srgbClr val="C33736"/>
              </a:solidFill>
              <a:cs typeface="+mn-ea"/>
              <a:sym typeface="+mn-lt"/>
            </a:endParaRPr>
          </a:p>
        </p:txBody>
      </p:sp>
      <p:pic>
        <p:nvPicPr>
          <p:cNvPr id="21" name="图片 20">
            <a:extLst>
              <a:ext uri="{FF2B5EF4-FFF2-40B4-BE49-F238E27FC236}">
                <a16:creationId xmlns:a16="http://schemas.microsoft.com/office/drawing/2014/main" id="{81043536-93DC-4D3A-8869-0E4085D1103F}"/>
              </a:ext>
            </a:extLst>
          </p:cNvPr>
          <p:cNvPicPr>
            <a:picLocks noChangeAspect="1"/>
          </p:cNvPicPr>
          <p:nvPr/>
        </p:nvPicPr>
        <p:blipFill>
          <a:blip r:embed="rId4"/>
          <a:stretch>
            <a:fillRect/>
          </a:stretch>
        </p:blipFill>
        <p:spPr>
          <a:xfrm>
            <a:off x="798859" y="828952"/>
            <a:ext cx="3388538" cy="4819817"/>
          </a:xfrm>
          <a:prstGeom prst="rect">
            <a:avLst/>
          </a:prstGeom>
        </p:spPr>
      </p:pic>
    </p:spTree>
    <p:extLst>
      <p:ext uri="{BB962C8B-B14F-4D97-AF65-F5344CB8AC3E}">
        <p14:creationId xmlns:p14="http://schemas.microsoft.com/office/powerpoint/2010/main" val="2572508129"/>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800" decel="100000"/>
                                            <p:tgtEl>
                                              <p:spTgt spid="21"/>
                                            </p:tgtEl>
                                          </p:cBhvr>
                                        </p:animEffect>
                                        <p:anim calcmode="lin" valueType="num">
                                          <p:cBhvr>
                                            <p:cTn id="16" dur="800" decel="100000" fill="hold"/>
                                            <p:tgtEl>
                                              <p:spTgt spid="21"/>
                                            </p:tgtEl>
                                            <p:attrNameLst>
                                              <p:attrName>style.rotation</p:attrName>
                                            </p:attrNameLst>
                                          </p:cBhvr>
                                          <p:tavLst>
                                            <p:tav tm="0">
                                              <p:val>
                                                <p:fltVal val="-90"/>
                                              </p:val>
                                            </p:tav>
                                            <p:tav tm="100000">
                                              <p:val>
                                                <p:fltVal val="0"/>
                                              </p:val>
                                            </p:tav>
                                          </p:tavLst>
                                        </p:anim>
                                        <p:anim calcmode="lin" valueType="num">
                                          <p:cBhvr>
                                            <p:cTn id="17" dur="800" decel="100000" fill="hold"/>
                                            <p:tgtEl>
                                              <p:spTgt spid="21"/>
                                            </p:tgtEl>
                                            <p:attrNameLst>
                                              <p:attrName>ppt_x</p:attrName>
                                            </p:attrNameLst>
                                          </p:cBhvr>
                                          <p:tavLst>
                                            <p:tav tm="0">
                                              <p:val>
                                                <p:strVal val="#ppt_x+0.4"/>
                                              </p:val>
                                            </p:tav>
                                            <p:tav tm="100000">
                                              <p:val>
                                                <p:strVal val="#ppt_x-0.05"/>
                                              </p:val>
                                            </p:tav>
                                          </p:tavLst>
                                        </p:anim>
                                        <p:anim calcmode="lin" valueType="num">
                                          <p:cBhvr>
                                            <p:cTn id="18" dur="800" decel="100000" fill="hold"/>
                                            <p:tgtEl>
                                              <p:spTgt spid="2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0" presetClass="entr" presetSubtype="0" fill="hold" grpId="0" nodeType="withEffect">
                                      <p:stCondLst>
                                        <p:cond delay="0"/>
                                      </p:stCondLst>
                                      <p:iterate type="lt">
                                        <p:tmPct val="10000"/>
                                      </p:iterate>
                                      <p:childTnLst>
                                        <p:set>
                                          <p:cBhvr>
                                            <p:cTn id="26" dur="750" fill="hold">
                                              <p:stCondLst>
                                                <p:cond delay="0"/>
                                              </p:stCondLst>
                                            </p:cTn>
                                            <p:tgtEl>
                                              <p:spTgt spid="4"/>
                                            </p:tgtEl>
                                            <p:attrNameLst>
                                              <p:attrName>style.visibility</p:attrName>
                                            </p:attrNameLst>
                                          </p:cBhvr>
                                          <p:to>
                                            <p:strVal val="visible"/>
                                          </p:to>
                                        </p:set>
                                        <p:anim to="" calcmode="lin" valueType="num">
                                          <p:cBhvr>
                                            <p:cTn id="27" dur="75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8" dur="750" fill="hold">
                                              <p:stCondLst>
                                                <p:cond delay="0"/>
                                              </p:stCondLst>
                                            </p:cTn>
                                            <p:tgtEl>
                                              <p:spTgt spid="4"/>
                                            </p:tgtEl>
                                            <p:attrNameLst>
                                              <p:attrName>ppt_w</p:attrName>
                                            </p:attrNameLst>
                                          </p:cBhvr>
                                          <p:tavLst>
                                            <p:tav tm="0" fmla="#ppt_w-#ppt_w*((1.5-1.5*$)^3-(1.5-1.5*$)^2)">
                                              <p:val>
                                                <p:strVal val="0"/>
                                              </p:val>
                                            </p:tav>
                                            <p:tav tm="100000">
                                              <p:val>
                                                <p:strVal val="1"/>
                                              </p:val>
                                            </p:tav>
                                          </p:tavLst>
                                        </p:anim>
                                        <p:anim to="" calcmode="lin" valueType="num">
                                          <p:cBhvr>
                                            <p:cTn id="29" dur="750" fill="hold">
                                              <p:stCondLst>
                                                <p:cond delay="0"/>
                                              </p:stCondLst>
                                            </p:cTn>
                                            <p:tgtEl>
                                              <p:spTgt spid="4"/>
                                            </p:tgtEl>
                                            <p:attrNameLst>
                                              <p:attrName>transform.rotation_z</p:attrName>
                                            </p:attrNameLst>
                                          </p:cBhvr>
                                          <p:tavLst>
                                            <p:tav tm="0" fmla="#ppt_r+45*((1.5-1.5*$)^3-(1.5-1.5*$)^2)">
                                              <p:val>
                                                <p:strVal val="0"/>
                                              </p:val>
                                            </p:tav>
                                            <p:tav tm="100000">
                                              <p:val>
                                                <p:strVal val="1"/>
                                              </p:val>
                                            </p:tav>
                                          </p:tavLst>
                                        </p:anim>
                                        <p:animEffect filter="fade">
                                          <p:cBhvr>
                                            <p:cTn id="30" dur="750">
                                              <p:stCondLst>
                                                <p:cond delay="0"/>
                                              </p:stCondLst>
                                            </p:cTn>
                                            <p:tgtEl>
                                              <p:spTgt spid="4"/>
                                            </p:tgtEl>
                                          </p:cBhvr>
                                        </p:animEffect>
                                      </p:childTnLst>
                                    </p:cTn>
                                  </p:par>
                                </p:childTnLst>
                              </p:cTn>
                            </p:par>
                            <p:par>
                              <p:cTn id="31" fill="hold">
                                <p:stCondLst>
                                  <p:cond delay="3800"/>
                                </p:stCondLst>
                                <p:childTnLst>
                                  <p:par>
                                    <p:cTn id="32" presetID="2" presetClass="entr" presetSubtype="2" fill="hold" grpId="0" nodeType="afterEffect" p14:presetBounceEnd="40000">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14:bounceEnd="40000">
                                          <p:cBhvr additive="base">
                                            <p:cTn id="34"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7"/>
                                            </p:tgtEl>
                                            <p:attrNameLst>
                                              <p:attrName>ppt_y</p:attrName>
                                            </p:attrNameLst>
                                          </p:cBhvr>
                                          <p:tavLst>
                                            <p:tav tm="0">
                                              <p:val>
                                                <p:strVal val="#ppt_y"/>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par>
                              <p:cTn id="38" fill="hold">
                                <p:stCondLst>
                                  <p:cond delay="4300"/>
                                </p:stCondLst>
                                <p:childTnLst>
                                  <p:par>
                                    <p:cTn id="39" presetID="2" presetClass="entr" presetSubtype="2" fill="hold" grpId="0" nodeType="afterEffect" p14:presetBounceEnd="40000">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14:bounceEnd="40000">
                                          <p:cBhvr additive="base">
                                            <p:cTn id="4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4800"/>
                                </p:stCondLst>
                                <p:childTnLst>
                                  <p:par>
                                    <p:cTn id="46" presetID="2" presetClass="entr" presetSubtype="2" fill="hold" grpId="0" nodeType="afterEffect" p14:presetBounceEnd="40000">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14:bounceEnd="40000">
                                          <p:cBhvr additive="base">
                                            <p:cTn id="48"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16"/>
                                            </p:tgtEl>
                                            <p:attrNameLst>
                                              <p:attrName>ppt_y</p:attrName>
                                            </p:attrNameLst>
                                          </p:cBhvr>
                                          <p:tavLst>
                                            <p:tav tm="0">
                                              <p:val>
                                                <p:strVal val="#ppt_y"/>
                                              </p:val>
                                            </p:tav>
                                            <p:tav tm="100000">
                                              <p:val>
                                                <p:strVal val="#ppt_y"/>
                                              </p:val>
                                            </p:tav>
                                          </p:tavLst>
                                        </p:anim>
                                      </p:childTnLst>
                                    </p:cTn>
                                  </p:par>
                                  <p:par>
                                    <p:cTn id="50" presetID="1"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5300"/>
                                </p:stCondLst>
                                <p:childTnLst>
                                  <p:par>
                                    <p:cTn id="53" presetID="2" presetClass="entr" presetSubtype="2" fill="hold" grpId="0" nodeType="afterEffect" p14:presetBounceEnd="40000">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14:bounceEnd="40000">
                                          <p:cBhvr additive="base">
                                            <p:cTn id="55"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par>
                              <p:cTn id="59" fill="hold">
                                <p:stCondLst>
                                  <p:cond delay="5800"/>
                                </p:stCondLst>
                                <p:childTnLst>
                                  <p:par>
                                    <p:cTn id="60" presetID="42"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anim calcmode="lin" valueType="num">
                                          <p:cBhvr>
                                            <p:cTn id="63" dur="500" fill="hold"/>
                                            <p:tgtEl>
                                              <p:spTgt spid="14"/>
                                            </p:tgtEl>
                                            <p:attrNameLst>
                                              <p:attrName>ppt_x</p:attrName>
                                            </p:attrNameLst>
                                          </p:cBhvr>
                                          <p:tavLst>
                                            <p:tav tm="0">
                                              <p:val>
                                                <p:strVal val="#ppt_x"/>
                                              </p:val>
                                            </p:tav>
                                            <p:tav tm="100000">
                                              <p:val>
                                                <p:strVal val="#ppt_x"/>
                                              </p:val>
                                            </p:tav>
                                          </p:tavLst>
                                        </p:anim>
                                        <p:anim calcmode="lin" valueType="num">
                                          <p:cBhvr>
                                            <p:cTn id="64" dur="50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6300"/>
                                </p:stCondLst>
                                <p:childTnLst>
                                  <p:par>
                                    <p:cTn id="66" presetID="0" presetClass="entr" presetSubtype="0" fill="hold" grpId="0" nodeType="afterEffect">
                                      <p:stCondLst>
                                        <p:cond delay="0"/>
                                      </p:stCondLst>
                                      <p:iterate type="lt">
                                        <p:tmPct val="10000"/>
                                      </p:iterate>
                                      <p:childTnLst>
                                        <p:set>
                                          <p:cBhvr>
                                            <p:cTn id="67" dur="1" fill="hold">
                                              <p:stCondLst>
                                                <p:cond delay="0"/>
                                              </p:stCondLst>
                                            </p:cTn>
                                            <p:tgtEl>
                                              <p:spTgt spid="12"/>
                                            </p:tgtEl>
                                            <p:attrNameLst>
                                              <p:attrName>style.visibility</p:attrName>
                                            </p:attrNameLst>
                                          </p:cBhvr>
                                          <p:to>
                                            <p:strVal val="visible"/>
                                          </p:to>
                                        </p:set>
                                        <p:anim to="" calcmode="lin" valueType="num">
                                          <p:cBhvr>
                                            <p:cTn id="68" dur="700" fill="hold">
                                              <p:stCondLst>
                                                <p:cond delay="0"/>
                                              </p:stCondLst>
                                            </p:cTn>
                                            <p:tgtEl>
                                              <p:spTgt spid="12"/>
                                            </p:tgtEl>
                                            <p:attrNameLst>
                                              <p:attrName>ppt_x</p:attrName>
                                            </p:attrNameLst>
                                          </p:cBhvr>
                                          <p:tavLst>
                                            <p:tav tm="0" fmla="#ppt_x+(-#ppt_w/2*cos(ppt_r/180*pi))*((1.5-1.5*$)^2-(1.5-1.5*$)^3)">
                                              <p:val>
                                                <p:strVal val="0"/>
                                              </p:val>
                                            </p:tav>
                                            <p:tav tm="100000">
                                              <p:val>
                                                <p:strVal val="1"/>
                                              </p:val>
                                            </p:tav>
                                          </p:tavLst>
                                        </p:anim>
                                        <p:anim to="" calcmode="lin" valueType="num">
                                          <p:cBhvr>
                                            <p:cTn id="69" dur="700" fill="hold">
                                              <p:stCondLst>
                                                <p:cond delay="0"/>
                                              </p:stCondLst>
                                            </p:cTn>
                                            <p:tgtEl>
                                              <p:spTgt spid="12"/>
                                            </p:tgtEl>
                                            <p:attrNameLst>
                                              <p:attrName>ppt_y</p:attrName>
                                            </p:attrNameLst>
                                          </p:cBhvr>
                                          <p:tavLst>
                                            <p:tav tm="0" fmla="#ppt_y+(-#ppt_h/2*cos(ppt_r/180*pi))*((1.5-1.5*$)^2-(1.5-1.5*$)^3)">
                                              <p:val>
                                                <p:strVal val="0"/>
                                              </p:val>
                                            </p:tav>
                                            <p:tav tm="100000">
                                              <p:val>
                                                <p:strVal val="1"/>
                                              </p:val>
                                            </p:tav>
                                          </p:tavLst>
                                        </p:anim>
                                        <p:anim to="" calcmode="lin" valueType="num">
                                          <p:cBhvr>
                                            <p:cTn id="70" dur="700" fill="hold">
                                              <p:stCondLst>
                                                <p:cond delay="0"/>
                                              </p:stCondLst>
                                            </p:cTn>
                                            <p:tgtEl>
                                              <p:spTgt spid="12"/>
                                            </p:tgtEl>
                                            <p:attrNameLst>
                                              <p:attrName>ppt_h</p:attrName>
                                            </p:attrNameLst>
                                          </p:cBhvr>
                                          <p:tavLst>
                                            <p:tav tm="0" fmla="#ppt_h-(-#ppt_h)*((1.5-1.5*$)^2-(1.5-1.5*$)^3)">
                                              <p:val>
                                                <p:strVal val="0"/>
                                              </p:val>
                                            </p:tav>
                                            <p:tav tm="100000">
                                              <p:val>
                                                <p:strVal val="1"/>
                                              </p:val>
                                            </p:tav>
                                          </p:tavLst>
                                        </p:anim>
                                        <p:anim to="" calcmode="lin" valueType="num">
                                          <p:cBhvr>
                                            <p:cTn id="71" dur="700" fill="hold">
                                              <p:stCondLst>
                                                <p:cond delay="0"/>
                                              </p:stCondLst>
                                            </p:cTn>
                                            <p:tgtEl>
                                              <p:spTgt spid="12"/>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 grpId="0"/>
          <p:bldP spid="12" grpId="0"/>
          <p:bldP spid="4" grpId="0"/>
          <p:bldP spid="7" grpId="0" animBg="1"/>
          <p:bldP spid="15" grpId="0" animBg="1"/>
          <p:bldP spid="16" grpId="0" animBg="1"/>
          <p:bldP spid="17" grpId="0" animBg="1"/>
          <p:bldP spid="8"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800" decel="100000"/>
                                            <p:tgtEl>
                                              <p:spTgt spid="21"/>
                                            </p:tgtEl>
                                          </p:cBhvr>
                                        </p:animEffect>
                                        <p:anim calcmode="lin" valueType="num">
                                          <p:cBhvr>
                                            <p:cTn id="16" dur="800" decel="100000" fill="hold"/>
                                            <p:tgtEl>
                                              <p:spTgt spid="21"/>
                                            </p:tgtEl>
                                            <p:attrNameLst>
                                              <p:attrName>style.rotation</p:attrName>
                                            </p:attrNameLst>
                                          </p:cBhvr>
                                          <p:tavLst>
                                            <p:tav tm="0">
                                              <p:val>
                                                <p:fltVal val="-90"/>
                                              </p:val>
                                            </p:tav>
                                            <p:tav tm="100000">
                                              <p:val>
                                                <p:fltVal val="0"/>
                                              </p:val>
                                            </p:tav>
                                          </p:tavLst>
                                        </p:anim>
                                        <p:anim calcmode="lin" valueType="num">
                                          <p:cBhvr>
                                            <p:cTn id="17" dur="800" decel="100000" fill="hold"/>
                                            <p:tgtEl>
                                              <p:spTgt spid="21"/>
                                            </p:tgtEl>
                                            <p:attrNameLst>
                                              <p:attrName>ppt_x</p:attrName>
                                            </p:attrNameLst>
                                          </p:cBhvr>
                                          <p:tavLst>
                                            <p:tav tm="0">
                                              <p:val>
                                                <p:strVal val="#ppt_x+0.4"/>
                                              </p:val>
                                            </p:tav>
                                            <p:tav tm="100000">
                                              <p:val>
                                                <p:strVal val="#ppt_x-0.05"/>
                                              </p:val>
                                            </p:tav>
                                          </p:tavLst>
                                        </p:anim>
                                        <p:anim calcmode="lin" valueType="num">
                                          <p:cBhvr>
                                            <p:cTn id="18" dur="800" decel="100000" fill="hold"/>
                                            <p:tgtEl>
                                              <p:spTgt spid="2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0" presetClass="entr" presetSubtype="0" fill="hold" grpId="0" nodeType="withEffect">
                                      <p:stCondLst>
                                        <p:cond delay="0"/>
                                      </p:stCondLst>
                                      <p:iterate type="lt">
                                        <p:tmPct val="10000"/>
                                      </p:iterate>
                                      <p:childTnLst>
                                        <p:set>
                                          <p:cBhvr>
                                            <p:cTn id="26" dur="750" fill="hold">
                                              <p:stCondLst>
                                                <p:cond delay="0"/>
                                              </p:stCondLst>
                                            </p:cTn>
                                            <p:tgtEl>
                                              <p:spTgt spid="4"/>
                                            </p:tgtEl>
                                            <p:attrNameLst>
                                              <p:attrName>style.visibility</p:attrName>
                                            </p:attrNameLst>
                                          </p:cBhvr>
                                          <p:to>
                                            <p:strVal val="visible"/>
                                          </p:to>
                                        </p:set>
                                        <p:anim to="" calcmode="lin" valueType="num">
                                          <p:cBhvr>
                                            <p:cTn id="27" dur="75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8" dur="750" fill="hold">
                                              <p:stCondLst>
                                                <p:cond delay="0"/>
                                              </p:stCondLst>
                                            </p:cTn>
                                            <p:tgtEl>
                                              <p:spTgt spid="4"/>
                                            </p:tgtEl>
                                            <p:attrNameLst>
                                              <p:attrName>ppt_w</p:attrName>
                                            </p:attrNameLst>
                                          </p:cBhvr>
                                          <p:tavLst>
                                            <p:tav tm="0" fmla="#ppt_w-#ppt_w*((1.5-1.5*$)^3-(1.5-1.5*$)^2)">
                                              <p:val>
                                                <p:strVal val="0"/>
                                              </p:val>
                                            </p:tav>
                                            <p:tav tm="100000">
                                              <p:val>
                                                <p:strVal val="1"/>
                                              </p:val>
                                            </p:tav>
                                          </p:tavLst>
                                        </p:anim>
                                        <p:anim to="" calcmode="lin" valueType="num">
                                          <p:cBhvr>
                                            <p:cTn id="29" dur="750" fill="hold">
                                              <p:stCondLst>
                                                <p:cond delay="0"/>
                                              </p:stCondLst>
                                            </p:cTn>
                                            <p:tgtEl>
                                              <p:spTgt spid="4"/>
                                            </p:tgtEl>
                                            <p:attrNameLst>
                                              <p:attrName>transform.rotation_z</p:attrName>
                                            </p:attrNameLst>
                                          </p:cBhvr>
                                          <p:tavLst>
                                            <p:tav tm="0" fmla="#ppt_r+45*((1.5-1.5*$)^3-(1.5-1.5*$)^2)">
                                              <p:val>
                                                <p:strVal val="0"/>
                                              </p:val>
                                            </p:tav>
                                            <p:tav tm="100000">
                                              <p:val>
                                                <p:strVal val="1"/>
                                              </p:val>
                                            </p:tav>
                                          </p:tavLst>
                                        </p:anim>
                                        <p:animEffect filter="fade">
                                          <p:cBhvr>
                                            <p:cTn id="30" dur="750">
                                              <p:stCondLst>
                                                <p:cond delay="0"/>
                                              </p:stCondLst>
                                            </p:cTn>
                                            <p:tgtEl>
                                              <p:spTgt spid="4"/>
                                            </p:tgtEl>
                                          </p:cBhvr>
                                        </p:animEffect>
                                      </p:childTnLst>
                                    </p:cTn>
                                  </p:par>
                                </p:childTnLst>
                              </p:cTn>
                            </p:par>
                            <p:par>
                              <p:cTn id="31" fill="hold">
                                <p:stCondLst>
                                  <p:cond delay="3800"/>
                                </p:stCondLst>
                                <p:childTnLst>
                                  <p:par>
                                    <p:cTn id="32" presetID="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par>
                              <p:cTn id="38" fill="hold">
                                <p:stCondLst>
                                  <p:cond delay="4300"/>
                                </p:stCondLst>
                                <p:childTnLst>
                                  <p:par>
                                    <p:cTn id="39" presetID="2" presetClass="entr" presetSubtype="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4800"/>
                                </p:stCondLst>
                                <p:childTnLst>
                                  <p:par>
                                    <p:cTn id="46" presetID="2" presetClass="entr" presetSubtype="2"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ppt_y"/>
                                              </p:val>
                                            </p:tav>
                                            <p:tav tm="100000">
                                              <p:val>
                                                <p:strVal val="#ppt_y"/>
                                              </p:val>
                                            </p:tav>
                                          </p:tavLst>
                                        </p:anim>
                                      </p:childTnLst>
                                    </p:cTn>
                                  </p:par>
                                  <p:par>
                                    <p:cTn id="50" presetID="1"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5300"/>
                                </p:stCondLst>
                                <p:childTnLst>
                                  <p:par>
                                    <p:cTn id="53" presetID="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par>
                              <p:cTn id="59" fill="hold">
                                <p:stCondLst>
                                  <p:cond delay="5800"/>
                                </p:stCondLst>
                                <p:childTnLst>
                                  <p:par>
                                    <p:cTn id="60" presetID="42"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anim calcmode="lin" valueType="num">
                                          <p:cBhvr>
                                            <p:cTn id="63" dur="500" fill="hold"/>
                                            <p:tgtEl>
                                              <p:spTgt spid="14"/>
                                            </p:tgtEl>
                                            <p:attrNameLst>
                                              <p:attrName>ppt_x</p:attrName>
                                            </p:attrNameLst>
                                          </p:cBhvr>
                                          <p:tavLst>
                                            <p:tav tm="0">
                                              <p:val>
                                                <p:strVal val="#ppt_x"/>
                                              </p:val>
                                            </p:tav>
                                            <p:tav tm="100000">
                                              <p:val>
                                                <p:strVal val="#ppt_x"/>
                                              </p:val>
                                            </p:tav>
                                          </p:tavLst>
                                        </p:anim>
                                        <p:anim calcmode="lin" valueType="num">
                                          <p:cBhvr>
                                            <p:cTn id="64" dur="50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6300"/>
                                </p:stCondLst>
                                <p:childTnLst>
                                  <p:par>
                                    <p:cTn id="66" presetID="0" presetClass="entr" presetSubtype="0" fill="hold" grpId="0" nodeType="afterEffect">
                                      <p:stCondLst>
                                        <p:cond delay="0"/>
                                      </p:stCondLst>
                                      <p:iterate type="lt">
                                        <p:tmPct val="10000"/>
                                      </p:iterate>
                                      <p:childTnLst>
                                        <p:set>
                                          <p:cBhvr>
                                            <p:cTn id="67" dur="1" fill="hold">
                                              <p:stCondLst>
                                                <p:cond delay="0"/>
                                              </p:stCondLst>
                                            </p:cTn>
                                            <p:tgtEl>
                                              <p:spTgt spid="12"/>
                                            </p:tgtEl>
                                            <p:attrNameLst>
                                              <p:attrName>style.visibility</p:attrName>
                                            </p:attrNameLst>
                                          </p:cBhvr>
                                          <p:to>
                                            <p:strVal val="visible"/>
                                          </p:to>
                                        </p:set>
                                        <p:anim to="" calcmode="lin" valueType="num">
                                          <p:cBhvr>
                                            <p:cTn id="68" dur="700" fill="hold">
                                              <p:stCondLst>
                                                <p:cond delay="0"/>
                                              </p:stCondLst>
                                            </p:cTn>
                                            <p:tgtEl>
                                              <p:spTgt spid="12"/>
                                            </p:tgtEl>
                                            <p:attrNameLst>
                                              <p:attrName>ppt_x</p:attrName>
                                            </p:attrNameLst>
                                          </p:cBhvr>
                                          <p:tavLst>
                                            <p:tav tm="0" fmla="#ppt_x+(-#ppt_w/2*cos(ppt_r/180*pi))*((1.5-1.5*$)^2-(1.5-1.5*$)^3)">
                                              <p:val>
                                                <p:strVal val="0"/>
                                              </p:val>
                                            </p:tav>
                                            <p:tav tm="100000">
                                              <p:val>
                                                <p:strVal val="1"/>
                                              </p:val>
                                            </p:tav>
                                          </p:tavLst>
                                        </p:anim>
                                        <p:anim to="" calcmode="lin" valueType="num">
                                          <p:cBhvr>
                                            <p:cTn id="69" dur="700" fill="hold">
                                              <p:stCondLst>
                                                <p:cond delay="0"/>
                                              </p:stCondLst>
                                            </p:cTn>
                                            <p:tgtEl>
                                              <p:spTgt spid="12"/>
                                            </p:tgtEl>
                                            <p:attrNameLst>
                                              <p:attrName>ppt_y</p:attrName>
                                            </p:attrNameLst>
                                          </p:cBhvr>
                                          <p:tavLst>
                                            <p:tav tm="0" fmla="#ppt_y+(-#ppt_h/2*cos(ppt_r/180*pi))*((1.5-1.5*$)^2-(1.5-1.5*$)^3)">
                                              <p:val>
                                                <p:strVal val="0"/>
                                              </p:val>
                                            </p:tav>
                                            <p:tav tm="100000">
                                              <p:val>
                                                <p:strVal val="1"/>
                                              </p:val>
                                            </p:tav>
                                          </p:tavLst>
                                        </p:anim>
                                        <p:anim to="" calcmode="lin" valueType="num">
                                          <p:cBhvr>
                                            <p:cTn id="70" dur="700" fill="hold">
                                              <p:stCondLst>
                                                <p:cond delay="0"/>
                                              </p:stCondLst>
                                            </p:cTn>
                                            <p:tgtEl>
                                              <p:spTgt spid="12"/>
                                            </p:tgtEl>
                                            <p:attrNameLst>
                                              <p:attrName>ppt_h</p:attrName>
                                            </p:attrNameLst>
                                          </p:cBhvr>
                                          <p:tavLst>
                                            <p:tav tm="0" fmla="#ppt_h-(-#ppt_h)*((1.5-1.5*$)^2-(1.5-1.5*$)^3)">
                                              <p:val>
                                                <p:strVal val="0"/>
                                              </p:val>
                                            </p:tav>
                                            <p:tav tm="100000">
                                              <p:val>
                                                <p:strVal val="1"/>
                                              </p:val>
                                            </p:tav>
                                          </p:tavLst>
                                        </p:anim>
                                        <p:anim to="" calcmode="lin" valueType="num">
                                          <p:cBhvr>
                                            <p:cTn id="71" dur="700" fill="hold">
                                              <p:stCondLst>
                                                <p:cond delay="0"/>
                                              </p:stCondLst>
                                            </p:cTn>
                                            <p:tgtEl>
                                              <p:spTgt spid="12"/>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 grpId="0"/>
          <p:bldP spid="12" grpId="0"/>
          <p:bldP spid="4" grpId="0"/>
          <p:bldP spid="7" grpId="0" animBg="1"/>
          <p:bldP spid="15" grpId="0" animBg="1"/>
          <p:bldP spid="16" grpId="0" animBg="1"/>
          <p:bldP spid="17" grpId="0" animBg="1"/>
          <p:bldP spid="8" grpId="0"/>
          <p:bldP spid="18" grpId="0"/>
          <p:bldP spid="19" grpId="0"/>
          <p:bldP spid="2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1497330" y="350520"/>
            <a:ext cx="2490470" cy="368300"/>
          </a:xfrm>
          <a:prstGeom prst="rect">
            <a:avLst/>
          </a:prstGeom>
          <a:noFill/>
        </p:spPr>
        <p:txBody>
          <a:bodyPr wrap="square" rtlCol="0">
            <a:spAutoFit/>
          </a:bodyPr>
          <a:lstStyle/>
          <a:p>
            <a:pPr algn="l" fontAlgn="auto">
              <a:lnSpc>
                <a:spcPct val="100000"/>
              </a:lnSpc>
            </a:pPr>
            <a:r>
              <a:rPr lang="zh-CN" altLang="en-US" b="1" dirty="0">
                <a:solidFill>
                  <a:srgbClr val="C33736"/>
                </a:solidFill>
                <a:cs typeface="+mn-ea"/>
                <a:sym typeface="+mn-lt"/>
              </a:rPr>
              <a:t>对材料的</a:t>
            </a:r>
            <a:r>
              <a:rPr lang="zh-CN" altLang="en-US" b="1" dirty="0">
                <a:cs typeface="+mn-ea"/>
                <a:sym typeface="+mn-lt"/>
              </a:rPr>
              <a:t>误解</a:t>
            </a:r>
          </a:p>
        </p:txBody>
      </p:sp>
      <p:sp>
        <p:nvSpPr>
          <p:cNvPr id="73" name="4"/>
          <p:cNvSpPr/>
          <p:nvPr/>
        </p:nvSpPr>
        <p:spPr>
          <a:xfrm>
            <a:off x="4573625" y="1634044"/>
            <a:ext cx="3043238" cy="1976329"/>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53257" name="3"/>
          <p:cNvSpPr txBox="1"/>
          <p:nvPr/>
        </p:nvSpPr>
        <p:spPr bwMode="auto">
          <a:xfrm>
            <a:off x="1412240" y="4345014"/>
            <a:ext cx="9371330" cy="844550"/>
          </a:xfrm>
          <a:prstGeom prst="rect">
            <a:avLst/>
          </a:prstGeom>
          <a:noFill/>
          <a:ln w="9525">
            <a:noFill/>
            <a:miter lim="800000"/>
          </a:ln>
        </p:spPr>
        <p:txBody>
          <a:bodyPr lIns="91254" tIns="45627" rIns="91254" bIns="45627"/>
          <a:lstStyle/>
          <a:p>
            <a:pPr algn="just" fontAlgn="auto">
              <a:lnSpc>
                <a:spcPct val="150000"/>
              </a:lnSpc>
              <a:spcBef>
                <a:spcPts val="0"/>
              </a:spcBef>
              <a:spcAft>
                <a:spcPts val="600"/>
              </a:spcAft>
              <a:buClr>
                <a:schemeClr val="accent1">
                  <a:lumMod val="75000"/>
                </a:schemeClr>
              </a:buClr>
              <a:buSzPct val="145000"/>
              <a:buFont typeface="Arial" panose="020B0604020202020204"/>
            </a:pPr>
            <a:r>
              <a:rPr lang="zh-CN" altLang="en-US" sz="1400" dirty="0">
                <a:cs typeface="+mn-ea"/>
                <a:sym typeface="+mn-lt"/>
              </a:rPr>
              <a:t>当前，很多人对材料的认识有误解、有偏差，有的人对材料过分轻视，认为材料是纸上谈兵，务虚不务实，作用不大难度也不大；有的人对材料过分重视，认为材料繁琐复杂，写材料熬心又熬血，意义很大但难度也很大。在机关里面对写材料更有一种错误认识：好汉子不干，赖汉子干不了。导致机关存在一种被动局面：能干的干部很多，能写的干部很少。目前这个问题更加严重，笔杆子已成为珍惜动物、濒危物种。对此，我认为，要改变现状，首先要改变观念，也就是要正确看待材料，正确对待写材料这项工作。</a:t>
            </a:r>
            <a:endParaRPr lang="zh-CN" altLang="en-US" sz="1400" dirty="0">
              <a:solidFill>
                <a:schemeClr val="bg1">
                  <a:lumMod val="50000"/>
                </a:schemeClr>
              </a:solidFill>
              <a:cs typeface="+mn-ea"/>
              <a:sym typeface="+mn-lt"/>
            </a:endParaRPr>
          </a:p>
        </p:txBody>
      </p:sp>
      <p:sp>
        <p:nvSpPr>
          <p:cNvPr id="2" name="2"/>
          <p:cNvSpPr/>
          <p:nvPr/>
        </p:nvSpPr>
        <p:spPr>
          <a:xfrm>
            <a:off x="7740370" y="1634044"/>
            <a:ext cx="3043238" cy="197632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7" name="1"/>
          <p:cNvSpPr/>
          <p:nvPr/>
        </p:nvSpPr>
        <p:spPr>
          <a:xfrm>
            <a:off x="1411960" y="1634044"/>
            <a:ext cx="3043238" cy="1976329"/>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50" name="MH_SubTitle_4"/>
          <p:cNvSpPr>
            <a:spLocks noChangeArrowheads="1"/>
          </p:cNvSpPr>
          <p:nvPr/>
        </p:nvSpPr>
        <p:spPr bwMode="auto">
          <a:xfrm>
            <a:off x="4697095" y="1990971"/>
            <a:ext cx="268097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fontAlgn="auto">
              <a:lnSpc>
                <a:spcPct val="100000"/>
              </a:lnSpc>
              <a:spcBef>
                <a:spcPts val="0"/>
              </a:spcBef>
              <a:buNone/>
            </a:pPr>
            <a:r>
              <a:rPr lang="zh-CN" altLang="en-US" sz="4000" b="1" dirty="0">
                <a:solidFill>
                  <a:schemeClr val="bg1"/>
                </a:solidFill>
                <a:latin typeface="+mn-lt"/>
                <a:ea typeface="+mn-ea"/>
                <a:cs typeface="+mn-ea"/>
                <a:sym typeface="+mn-lt"/>
              </a:rPr>
              <a:t>对材料的</a:t>
            </a:r>
            <a:endParaRPr lang="en-US" altLang="zh-CN" sz="4000" b="1" dirty="0">
              <a:solidFill>
                <a:schemeClr val="bg1"/>
              </a:solidFill>
              <a:latin typeface="+mn-lt"/>
              <a:ea typeface="+mn-ea"/>
              <a:cs typeface="+mn-ea"/>
              <a:sym typeface="+mn-lt"/>
            </a:endParaRPr>
          </a:p>
          <a:p>
            <a:pPr algn="ctr" fontAlgn="auto">
              <a:lnSpc>
                <a:spcPct val="100000"/>
              </a:lnSpc>
              <a:spcBef>
                <a:spcPts val="0"/>
              </a:spcBef>
              <a:buNone/>
            </a:pPr>
            <a:r>
              <a:rPr lang="zh-CN" altLang="en-US" sz="4000" b="1" dirty="0">
                <a:solidFill>
                  <a:schemeClr val="bg1"/>
                </a:solidFill>
                <a:latin typeface="+mn-lt"/>
                <a:ea typeface="+mn-ea"/>
                <a:cs typeface="+mn-ea"/>
                <a:sym typeface="+mn-lt"/>
              </a:rPr>
              <a:t>误解</a:t>
            </a:r>
          </a:p>
        </p:txBody>
      </p:sp>
      <p:sp>
        <p:nvSpPr>
          <p:cNvPr id="17" name="文本框 16">
            <a:extLst>
              <a:ext uri="{FF2B5EF4-FFF2-40B4-BE49-F238E27FC236}">
                <a16:creationId xmlns:a16="http://schemas.microsoft.com/office/drawing/2014/main" id="{8DC8B7A8-D48A-4BD8-A1CA-A39A7320C721}"/>
              </a:ext>
            </a:extLst>
          </p:cNvPr>
          <p:cNvSpPr txBox="1"/>
          <p:nvPr/>
        </p:nvSpPr>
        <p:spPr>
          <a:xfrm>
            <a:off x="1405591" y="3972955"/>
            <a:ext cx="3682223" cy="369332"/>
          </a:xfrm>
          <a:prstGeom prst="rect">
            <a:avLst/>
          </a:prstGeom>
          <a:noFill/>
        </p:spPr>
        <p:txBody>
          <a:bodyPr wrap="square" rtlCol="0">
            <a:spAutoFit/>
          </a:bodyPr>
          <a:lstStyle/>
          <a:p>
            <a:pPr algn="l" fontAlgn="auto">
              <a:lnSpc>
                <a:spcPct val="100000"/>
              </a:lnSpc>
            </a:pPr>
            <a:r>
              <a:rPr lang="zh-CN" altLang="en-US" b="1" dirty="0">
                <a:solidFill>
                  <a:srgbClr val="C00000"/>
                </a:solidFill>
                <a:cs typeface="+mn-ea"/>
                <a:sym typeface="+mn-lt"/>
              </a:rPr>
              <a:t>对材料的误解和存在问题</a:t>
            </a:r>
          </a:p>
        </p:txBody>
      </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2490470" cy="368300"/>
          </a:xfrm>
          <a:prstGeom prst="rect">
            <a:avLst/>
          </a:prstGeom>
          <a:noFill/>
        </p:spPr>
        <p:txBody>
          <a:bodyPr wrap="square" rtlCol="0">
            <a:spAutoFit/>
          </a:bodyPr>
          <a:lstStyle/>
          <a:p>
            <a:pPr algn="l" fontAlgn="auto">
              <a:lnSpc>
                <a:spcPct val="100000"/>
              </a:lnSpc>
            </a:pPr>
            <a:r>
              <a:rPr lang="zh-CN" altLang="en-US" b="1" dirty="0">
                <a:solidFill>
                  <a:srgbClr val="C33736"/>
                </a:solidFill>
                <a:cs typeface="+mn-ea"/>
                <a:sym typeface="+mn-lt"/>
              </a:rPr>
              <a:t>对材料的</a:t>
            </a:r>
            <a:r>
              <a:rPr lang="zh-CN" altLang="en-US" b="1" dirty="0">
                <a:cs typeface="+mn-ea"/>
                <a:sym typeface="+mn-lt"/>
              </a:rPr>
              <a:t>误解</a:t>
            </a: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1"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2"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repeatCount="500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2" fill="hold" grpId="0" nodeType="withEffect">
                                      <p:stCondLst>
                                        <p:cond delay="500"/>
                                      </p:stCondLst>
                                      <p:childTnLst>
                                        <p:set>
                                          <p:cBhvr>
                                            <p:cTn id="35" dur="1" fill="hold">
                                              <p:stCondLst>
                                                <p:cond delay="0"/>
                                              </p:stCondLst>
                                            </p:cTn>
                                            <p:tgtEl>
                                              <p:spTgt spid="2"/>
                                            </p:tgtEl>
                                            <p:attrNameLst>
                                              <p:attrName>style.visibility</p:attrName>
                                            </p:attrNameLst>
                                          </p:cBhvr>
                                          <p:to>
                                            <p:strVal val="visible"/>
                                          </p:to>
                                        </p:set>
                                        <p:animEffect transition="in" filter="wipe(right)">
                                          <p:cBhvr>
                                            <p:cTn id="36" dur="500"/>
                                            <p:tgtEl>
                                              <p:spTgt spid="2"/>
                                            </p:tgtEl>
                                          </p:cBhvr>
                                        </p:animEffect>
                                      </p:childTnLst>
                                    </p:cTn>
                                  </p:par>
                                  <p:par>
                                    <p:cTn id="37" presetID="53" presetClass="entr" presetSubtype="16" fill="hold" grpId="0" nodeType="withEffect">
                                      <p:stCondLst>
                                        <p:cond delay="100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Effect transition="in" filter="fade">
                                          <p:cBhvr>
                                            <p:cTn id="41" dur="500"/>
                                            <p:tgtEl>
                                              <p:spTgt spid="73"/>
                                            </p:tgtEl>
                                          </p:cBhvr>
                                        </p:animEffect>
                                      </p:childTnLst>
                                    </p:cTn>
                                  </p:par>
                                  <p:par>
                                    <p:cTn id="42" presetID="12" presetClass="entr" presetSubtype="4" fill="hold" grpId="1" nodeType="withEffect">
                                      <p:stCondLst>
                                        <p:cond delay="150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ppt_y</p:attrName>
                                            </p:attrNameLst>
                                          </p:cBhvr>
                                          <p:tavLst>
                                            <p:tav tm="0">
                                              <p:val>
                                                <p:strVal val="#ppt_y+#ppt_h*1.125000"/>
                                              </p:val>
                                            </p:tav>
                                            <p:tav tm="100000">
                                              <p:val>
                                                <p:strVal val="#ppt_y"/>
                                              </p:val>
                                            </p:tav>
                                          </p:tavLst>
                                        </p:anim>
                                        <p:animEffect transition="in" filter="wipe(up)">
                                          <p:cBhvr>
                                            <p:cTn id="45" dur="500"/>
                                            <p:tgtEl>
                                              <p:spTgt spid="50"/>
                                            </p:tgtEl>
                                          </p:cBhvr>
                                        </p:animEffect>
                                      </p:childTnLst>
                                    </p:cTn>
                                  </p:par>
                                  <p:par>
                                    <p:cTn id="46" presetID="29" presetClass="entr" presetSubtype="0" fill="hold" grpId="0" nodeType="withEffect">
                                      <p:stCondLst>
                                        <p:cond delay="2000"/>
                                      </p:stCondLst>
                                      <p:childTnLst>
                                        <p:set>
                                          <p:cBhvr>
                                            <p:cTn id="47" dur="1" fill="hold">
                                              <p:stCondLst>
                                                <p:cond delay="0"/>
                                              </p:stCondLst>
                                            </p:cTn>
                                            <p:tgtEl>
                                              <p:spTgt spid="53257"/>
                                            </p:tgtEl>
                                            <p:attrNameLst>
                                              <p:attrName>style.visibility</p:attrName>
                                            </p:attrNameLst>
                                          </p:cBhvr>
                                          <p:to>
                                            <p:strVal val="visible"/>
                                          </p:to>
                                        </p:set>
                                        <p:anim calcmode="lin" valueType="num">
                                          <p:cBhvr>
                                            <p:cTn id="48" dur="500" fill="hold"/>
                                            <p:tgtEl>
                                              <p:spTgt spid="53257"/>
                                            </p:tgtEl>
                                            <p:attrNameLst>
                                              <p:attrName>ppt_x</p:attrName>
                                            </p:attrNameLst>
                                          </p:cBhvr>
                                          <p:tavLst>
                                            <p:tav tm="0">
                                              <p:val>
                                                <p:strVal val="#ppt_x-.2"/>
                                              </p:val>
                                            </p:tav>
                                            <p:tav tm="100000">
                                              <p:val>
                                                <p:strVal val="#ppt_x"/>
                                              </p:val>
                                            </p:tav>
                                          </p:tavLst>
                                        </p:anim>
                                        <p:anim calcmode="lin" valueType="num">
                                          <p:cBhvr>
                                            <p:cTn id="49" dur="500" fill="hold"/>
                                            <p:tgtEl>
                                              <p:spTgt spid="53257"/>
                                            </p:tgtEl>
                                            <p:attrNameLst>
                                              <p:attrName>ppt_y</p:attrName>
                                            </p:attrNameLst>
                                          </p:cBhvr>
                                          <p:tavLst>
                                            <p:tav tm="0">
                                              <p:val>
                                                <p:strVal val="#ppt_y"/>
                                              </p:val>
                                            </p:tav>
                                            <p:tav tm="100000">
                                              <p:val>
                                                <p:strVal val="#ppt_y"/>
                                              </p:val>
                                            </p:tav>
                                          </p:tavLst>
                                        </p:anim>
                                        <p:animEffect transition="in" filter="wipe(right)" prLst="gradientSize: 0.1">
                                          <p:cBhvr>
                                            <p:cTn id="50" dur="500"/>
                                            <p:tgtEl>
                                              <p:spTgt spid="53257"/>
                                            </p:tgtEl>
                                          </p:cBhvr>
                                        </p:animEffect>
                                      </p:childTnLst>
                                    </p:cTn>
                                  </p:par>
                                  <p:par>
                                    <p:cTn id="51" presetID="29" presetClass="entr" presetSubtype="0" fill="hold" grpId="0" nodeType="withEffect">
                                      <p:stCondLst>
                                        <p:cond delay="25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ppt_x</p:attrName>
                                            </p:attrNameLst>
                                          </p:cBhvr>
                                          <p:tavLst>
                                            <p:tav tm="0">
                                              <p:val>
                                                <p:strVal val="#ppt_x-.2"/>
                                              </p:val>
                                            </p:tav>
                                            <p:tav tm="100000">
                                              <p:val>
                                                <p:strVal val="#ppt_x"/>
                                              </p:val>
                                            </p:tav>
                                          </p:tavLst>
                                        </p:anim>
                                        <p:anim calcmode="lin" valueType="num">
                                          <p:cBhvr>
                                            <p:cTn id="54"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16" grpId="2"/>
          <p:bldP spid="73" grpId="0" bldLvl="0" animBg="1"/>
          <p:bldP spid="53257" grpId="0"/>
          <p:bldP spid="2" grpId="0" bldLvl="0" animBg="1"/>
          <p:bldP spid="7" grpId="0" bldLvl="0" animBg="1"/>
          <p:bldP spid="50" grpId="0"/>
          <p:bldP spid="50" grpId="1"/>
          <p:bldP spid="17" grpId="0"/>
          <p:bldP spid="23" grpId="0"/>
          <p:bldP spid="23" grpId="1"/>
          <p:bldP spid="23" grpId="2"/>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1"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2"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repeatCount="5000" autoRev="1" fill="remove" grpId="2" nodeType="afterEffect">
                                      <p:stCondLst>
                                        <p:cond delay="0"/>
                                      </p:stCondLst>
                                      <p:childTnLst>
                                        <p:animScale>
                                          <p:cBhvr>
                                            <p:cTn id="30" dur="750" fill="hold"/>
                                            <p:tgtEl>
                                              <p:spTgt spid="23"/>
                                            </p:tgtEl>
                                          </p:cBhvr>
                                          <p:by x="120000" y="120000"/>
                                          <p:from x="100000" y="100000"/>
                                          <p:to x="120000" y="120000"/>
                                        </p:animScale>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2" fill="hold" grpId="0" nodeType="withEffect">
                                      <p:stCondLst>
                                        <p:cond delay="500"/>
                                      </p:stCondLst>
                                      <p:childTnLst>
                                        <p:set>
                                          <p:cBhvr>
                                            <p:cTn id="35" dur="1" fill="hold">
                                              <p:stCondLst>
                                                <p:cond delay="0"/>
                                              </p:stCondLst>
                                            </p:cTn>
                                            <p:tgtEl>
                                              <p:spTgt spid="2"/>
                                            </p:tgtEl>
                                            <p:attrNameLst>
                                              <p:attrName>style.visibility</p:attrName>
                                            </p:attrNameLst>
                                          </p:cBhvr>
                                          <p:to>
                                            <p:strVal val="visible"/>
                                          </p:to>
                                        </p:set>
                                        <p:animEffect transition="in" filter="wipe(right)">
                                          <p:cBhvr>
                                            <p:cTn id="36" dur="500"/>
                                            <p:tgtEl>
                                              <p:spTgt spid="2"/>
                                            </p:tgtEl>
                                          </p:cBhvr>
                                        </p:animEffect>
                                      </p:childTnLst>
                                    </p:cTn>
                                  </p:par>
                                  <p:par>
                                    <p:cTn id="37" presetID="53" presetClass="entr" presetSubtype="16" fill="hold" grpId="0" nodeType="withEffect">
                                      <p:stCondLst>
                                        <p:cond delay="100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Effect transition="in" filter="fade">
                                          <p:cBhvr>
                                            <p:cTn id="41" dur="500"/>
                                            <p:tgtEl>
                                              <p:spTgt spid="73"/>
                                            </p:tgtEl>
                                          </p:cBhvr>
                                        </p:animEffect>
                                      </p:childTnLst>
                                    </p:cTn>
                                  </p:par>
                                  <p:par>
                                    <p:cTn id="42" presetID="12" presetClass="entr" presetSubtype="4" fill="hold" grpId="1" nodeType="withEffect">
                                      <p:stCondLst>
                                        <p:cond delay="150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ppt_y</p:attrName>
                                            </p:attrNameLst>
                                          </p:cBhvr>
                                          <p:tavLst>
                                            <p:tav tm="0">
                                              <p:val>
                                                <p:strVal val="#ppt_y+#ppt_h*1.125000"/>
                                              </p:val>
                                            </p:tav>
                                            <p:tav tm="100000">
                                              <p:val>
                                                <p:strVal val="#ppt_y"/>
                                              </p:val>
                                            </p:tav>
                                          </p:tavLst>
                                        </p:anim>
                                        <p:animEffect transition="in" filter="wipe(up)">
                                          <p:cBhvr>
                                            <p:cTn id="45" dur="500"/>
                                            <p:tgtEl>
                                              <p:spTgt spid="50"/>
                                            </p:tgtEl>
                                          </p:cBhvr>
                                        </p:animEffect>
                                      </p:childTnLst>
                                    </p:cTn>
                                  </p:par>
                                  <p:par>
                                    <p:cTn id="46" presetID="29" presetClass="entr" presetSubtype="0" fill="hold" grpId="0" nodeType="withEffect">
                                      <p:stCondLst>
                                        <p:cond delay="2000"/>
                                      </p:stCondLst>
                                      <p:childTnLst>
                                        <p:set>
                                          <p:cBhvr>
                                            <p:cTn id="47" dur="1" fill="hold">
                                              <p:stCondLst>
                                                <p:cond delay="0"/>
                                              </p:stCondLst>
                                            </p:cTn>
                                            <p:tgtEl>
                                              <p:spTgt spid="53257"/>
                                            </p:tgtEl>
                                            <p:attrNameLst>
                                              <p:attrName>style.visibility</p:attrName>
                                            </p:attrNameLst>
                                          </p:cBhvr>
                                          <p:to>
                                            <p:strVal val="visible"/>
                                          </p:to>
                                        </p:set>
                                        <p:anim calcmode="lin" valueType="num">
                                          <p:cBhvr>
                                            <p:cTn id="48" dur="500" fill="hold"/>
                                            <p:tgtEl>
                                              <p:spTgt spid="53257"/>
                                            </p:tgtEl>
                                            <p:attrNameLst>
                                              <p:attrName>ppt_x</p:attrName>
                                            </p:attrNameLst>
                                          </p:cBhvr>
                                          <p:tavLst>
                                            <p:tav tm="0">
                                              <p:val>
                                                <p:strVal val="#ppt_x-.2"/>
                                              </p:val>
                                            </p:tav>
                                            <p:tav tm="100000">
                                              <p:val>
                                                <p:strVal val="#ppt_x"/>
                                              </p:val>
                                            </p:tav>
                                          </p:tavLst>
                                        </p:anim>
                                        <p:anim calcmode="lin" valueType="num">
                                          <p:cBhvr>
                                            <p:cTn id="49" dur="500" fill="hold"/>
                                            <p:tgtEl>
                                              <p:spTgt spid="53257"/>
                                            </p:tgtEl>
                                            <p:attrNameLst>
                                              <p:attrName>ppt_y</p:attrName>
                                            </p:attrNameLst>
                                          </p:cBhvr>
                                          <p:tavLst>
                                            <p:tav tm="0">
                                              <p:val>
                                                <p:strVal val="#ppt_y"/>
                                              </p:val>
                                            </p:tav>
                                            <p:tav tm="100000">
                                              <p:val>
                                                <p:strVal val="#ppt_y"/>
                                              </p:val>
                                            </p:tav>
                                          </p:tavLst>
                                        </p:anim>
                                        <p:animEffect transition="in" filter="wipe(right)" prLst="gradientSize: 0.1">
                                          <p:cBhvr>
                                            <p:cTn id="50" dur="500"/>
                                            <p:tgtEl>
                                              <p:spTgt spid="53257"/>
                                            </p:tgtEl>
                                          </p:cBhvr>
                                        </p:animEffect>
                                      </p:childTnLst>
                                    </p:cTn>
                                  </p:par>
                                  <p:par>
                                    <p:cTn id="51" presetID="29" presetClass="entr" presetSubtype="0" fill="hold" grpId="0" nodeType="withEffect">
                                      <p:stCondLst>
                                        <p:cond delay="25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ppt_x</p:attrName>
                                            </p:attrNameLst>
                                          </p:cBhvr>
                                          <p:tavLst>
                                            <p:tav tm="0">
                                              <p:val>
                                                <p:strVal val="#ppt_x-.2"/>
                                              </p:val>
                                            </p:tav>
                                            <p:tav tm="100000">
                                              <p:val>
                                                <p:strVal val="#ppt_x"/>
                                              </p:val>
                                            </p:tav>
                                          </p:tavLst>
                                        </p:anim>
                                        <p:anim calcmode="lin" valueType="num">
                                          <p:cBhvr>
                                            <p:cTn id="54"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16" grpId="2"/>
          <p:bldP spid="73" grpId="0" bldLvl="0" animBg="1"/>
          <p:bldP spid="53257" grpId="0"/>
          <p:bldP spid="2" grpId="0" bldLvl="0" animBg="1"/>
          <p:bldP spid="7" grpId="0" bldLvl="0" animBg="1"/>
          <p:bldP spid="50" grpId="0"/>
          <p:bldP spid="50" grpId="1"/>
          <p:bldP spid="17" grpId="0"/>
          <p:bldP spid="23" grpId="0"/>
          <p:bldP spid="23" grpId="1"/>
          <p:bldP spid="23" grpId="2"/>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1497330" y="350520"/>
            <a:ext cx="2490470" cy="368300"/>
          </a:xfrm>
          <a:prstGeom prst="rect">
            <a:avLst/>
          </a:prstGeom>
          <a:noFill/>
        </p:spPr>
        <p:txBody>
          <a:bodyPr wrap="square" rtlCol="0">
            <a:spAutoFit/>
          </a:bodyPr>
          <a:lstStyle/>
          <a:p>
            <a:pPr algn="l" fontAlgn="auto">
              <a:lnSpc>
                <a:spcPct val="100000"/>
              </a:lnSpc>
            </a:pPr>
            <a:r>
              <a:rPr lang="zh-CN" altLang="en-US" b="1" dirty="0">
                <a:solidFill>
                  <a:srgbClr val="C33736"/>
                </a:solidFill>
                <a:cs typeface="+mn-ea"/>
                <a:sym typeface="+mn-lt"/>
              </a:rPr>
              <a:t>对材料的</a:t>
            </a:r>
            <a:r>
              <a:rPr lang="zh-CN" altLang="en-US" b="1" dirty="0">
                <a:cs typeface="+mn-ea"/>
                <a:sym typeface="+mn-lt"/>
              </a:rPr>
              <a:t>误解</a:t>
            </a:r>
          </a:p>
        </p:txBody>
      </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2490470" cy="368300"/>
          </a:xfrm>
          <a:prstGeom prst="rect">
            <a:avLst/>
          </a:prstGeom>
          <a:noFill/>
        </p:spPr>
        <p:txBody>
          <a:bodyPr wrap="square" rtlCol="0">
            <a:spAutoFit/>
          </a:bodyPr>
          <a:lstStyle/>
          <a:p>
            <a:pPr algn="l" fontAlgn="auto">
              <a:lnSpc>
                <a:spcPct val="100000"/>
              </a:lnSpc>
            </a:pPr>
            <a:r>
              <a:rPr lang="zh-CN" altLang="en-US" b="1" dirty="0">
                <a:solidFill>
                  <a:srgbClr val="C33736"/>
                </a:solidFill>
                <a:cs typeface="+mn-ea"/>
                <a:sym typeface="+mn-lt"/>
              </a:rPr>
              <a:t>对材料的</a:t>
            </a:r>
            <a:r>
              <a:rPr lang="zh-CN" altLang="en-US" b="1" dirty="0">
                <a:cs typeface="+mn-ea"/>
                <a:sym typeface="+mn-lt"/>
              </a:rPr>
              <a:t>误解</a:t>
            </a:r>
          </a:p>
        </p:txBody>
      </p:sp>
      <p:sp>
        <p:nvSpPr>
          <p:cNvPr id="24" name="3">
            <a:extLst>
              <a:ext uri="{FF2B5EF4-FFF2-40B4-BE49-F238E27FC236}">
                <a16:creationId xmlns:a16="http://schemas.microsoft.com/office/drawing/2014/main" id="{1B17B97C-795A-4327-8AD8-C732C41D43DC}"/>
              </a:ext>
            </a:extLst>
          </p:cNvPr>
          <p:cNvSpPr/>
          <p:nvPr/>
        </p:nvSpPr>
        <p:spPr>
          <a:xfrm>
            <a:off x="3763692" y="4679035"/>
            <a:ext cx="7818121" cy="1434549"/>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25" name="2">
            <a:extLst>
              <a:ext uri="{FF2B5EF4-FFF2-40B4-BE49-F238E27FC236}">
                <a16:creationId xmlns:a16="http://schemas.microsoft.com/office/drawing/2014/main" id="{43C4E000-AC26-4F58-A34B-45FA70FCA8F4}"/>
              </a:ext>
            </a:extLst>
          </p:cNvPr>
          <p:cNvSpPr/>
          <p:nvPr/>
        </p:nvSpPr>
        <p:spPr>
          <a:xfrm>
            <a:off x="3731660" y="3169302"/>
            <a:ext cx="7818121" cy="134182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26" name="1">
            <a:extLst>
              <a:ext uri="{FF2B5EF4-FFF2-40B4-BE49-F238E27FC236}">
                <a16:creationId xmlns:a16="http://schemas.microsoft.com/office/drawing/2014/main" id="{86FF925C-89AC-4C93-B41E-05CB4372C5DA}"/>
              </a:ext>
            </a:extLst>
          </p:cNvPr>
          <p:cNvSpPr/>
          <p:nvPr/>
        </p:nvSpPr>
        <p:spPr>
          <a:xfrm>
            <a:off x="3719936" y="1180422"/>
            <a:ext cx="7818121" cy="1893084"/>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cxnSp>
        <p:nvCxnSpPr>
          <p:cNvPr id="27" name="直接连接符 26"/>
          <p:cNvCxnSpPr>
            <a:cxnSpLocks/>
          </p:cNvCxnSpPr>
          <p:nvPr/>
        </p:nvCxnSpPr>
        <p:spPr>
          <a:xfrm>
            <a:off x="2086495" y="3321633"/>
            <a:ext cx="1481043" cy="0"/>
          </a:xfrm>
          <a:prstGeom prst="line">
            <a:avLst/>
          </a:prstGeom>
          <a:ln w="12700">
            <a:solidFill>
              <a:srgbClr val="C33736"/>
            </a:solidFill>
            <a:headEnd type="none"/>
            <a:tailEnd type="oval"/>
          </a:ln>
          <a:effectLst/>
        </p:spPr>
        <p:style>
          <a:lnRef idx="1">
            <a:schemeClr val="accent1"/>
          </a:lnRef>
          <a:fillRef idx="0">
            <a:schemeClr val="accent1"/>
          </a:fillRef>
          <a:effectRef idx="0">
            <a:schemeClr val="accent1"/>
          </a:effectRef>
          <a:fontRef idx="minor">
            <a:schemeClr val="tx1"/>
          </a:fontRef>
        </p:style>
      </p:cxnSp>
      <p:cxnSp>
        <p:nvCxnSpPr>
          <p:cNvPr id="28" name="直接连接符 27"/>
          <p:cNvCxnSpPr>
            <a:cxnSpLocks/>
          </p:cNvCxnSpPr>
          <p:nvPr/>
        </p:nvCxnSpPr>
        <p:spPr>
          <a:xfrm>
            <a:off x="2060451" y="1329841"/>
            <a:ext cx="1481043" cy="31578"/>
          </a:xfrm>
          <a:prstGeom prst="line">
            <a:avLst/>
          </a:prstGeom>
          <a:ln w="12700">
            <a:solidFill>
              <a:srgbClr val="C33736"/>
            </a:solidFill>
            <a:headEnd type="none"/>
            <a:tailEnd type="oval"/>
          </a:ln>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a:cxnSpLocks/>
          </p:cNvCxnSpPr>
          <p:nvPr/>
        </p:nvCxnSpPr>
        <p:spPr>
          <a:xfrm flipV="1">
            <a:off x="2060451" y="5000139"/>
            <a:ext cx="1507087" cy="2"/>
          </a:xfrm>
          <a:prstGeom prst="line">
            <a:avLst/>
          </a:prstGeom>
          <a:ln w="12700">
            <a:solidFill>
              <a:srgbClr val="C33736"/>
            </a:solidFill>
            <a:headEnd type="none"/>
            <a:tailEnd type="oval"/>
          </a:ln>
          <a:effectLst/>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957777" y="2968581"/>
            <a:ext cx="980440" cy="980440"/>
            <a:chOff x="6636" y="5296"/>
            <a:chExt cx="1544" cy="1544"/>
          </a:xfrm>
        </p:grpSpPr>
        <p:sp>
          <p:nvSpPr>
            <p:cNvPr id="31" name="圆角矩形 30"/>
            <p:cNvSpPr>
              <a:spLocks noChangeAspect="1"/>
            </p:cNvSpPr>
            <p:nvPr/>
          </p:nvSpPr>
          <p:spPr>
            <a:xfrm>
              <a:off x="6636" y="5296"/>
              <a:ext cx="1544" cy="1544"/>
            </a:xfrm>
            <a:prstGeom prst="roundRect">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Freeform 133"/>
            <p:cNvSpPr>
              <a:spLocks noChangeAspect="1" noEditPoints="1"/>
            </p:cNvSpPr>
            <p:nvPr/>
          </p:nvSpPr>
          <p:spPr bwMode="auto">
            <a:xfrm>
              <a:off x="6969" y="5668"/>
              <a:ext cx="877" cy="799"/>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nvGrpSpPr>
          <p:cNvPr id="33" name="组合 32"/>
          <p:cNvGrpSpPr/>
          <p:nvPr/>
        </p:nvGrpSpPr>
        <p:grpSpPr>
          <a:xfrm>
            <a:off x="957777" y="4906792"/>
            <a:ext cx="980440" cy="980440"/>
            <a:chOff x="11015" y="5296"/>
            <a:chExt cx="1544" cy="1544"/>
          </a:xfrm>
        </p:grpSpPr>
        <p:sp>
          <p:nvSpPr>
            <p:cNvPr id="34" name="圆角矩形 33"/>
            <p:cNvSpPr>
              <a:spLocks noChangeAspect="1"/>
            </p:cNvSpPr>
            <p:nvPr/>
          </p:nvSpPr>
          <p:spPr>
            <a:xfrm>
              <a:off x="11015" y="5296"/>
              <a:ext cx="1544" cy="1544"/>
            </a:xfrm>
            <a:prstGeom prst="roundRect">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5" name="Freeform 122"/>
            <p:cNvSpPr>
              <a:spLocks noChangeAspect="1" noEditPoints="1"/>
            </p:cNvSpPr>
            <p:nvPr/>
          </p:nvSpPr>
          <p:spPr bwMode="auto">
            <a:xfrm>
              <a:off x="11507" y="5724"/>
              <a:ext cx="559" cy="687"/>
            </a:xfrm>
            <a:custGeom>
              <a:avLst/>
              <a:gdLst>
                <a:gd name="T0" fmla="*/ 6 w 54"/>
                <a:gd name="T1" fmla="*/ 56 h 66"/>
                <a:gd name="T2" fmla="*/ 39 w 54"/>
                <a:gd name="T3" fmla="*/ 52 h 66"/>
                <a:gd name="T4" fmla="*/ 40 w 54"/>
                <a:gd name="T5" fmla="*/ 47 h 66"/>
                <a:gd name="T6" fmla="*/ 45 w 54"/>
                <a:gd name="T7" fmla="*/ 64 h 66"/>
                <a:gd name="T8" fmla="*/ 2 w 54"/>
                <a:gd name="T9" fmla="*/ 66 h 66"/>
                <a:gd name="T10" fmla="*/ 0 w 54"/>
                <a:gd name="T11" fmla="*/ 3 h 66"/>
                <a:gd name="T12" fmla="*/ 2 w 54"/>
                <a:gd name="T13" fmla="*/ 0 h 66"/>
                <a:gd name="T14" fmla="*/ 45 w 54"/>
                <a:gd name="T15" fmla="*/ 3 h 66"/>
                <a:gd name="T16" fmla="*/ 39 w 54"/>
                <a:gd name="T17" fmla="*/ 11 h 66"/>
                <a:gd name="T18" fmla="*/ 6 w 54"/>
                <a:gd name="T19" fmla="*/ 6 h 66"/>
                <a:gd name="T20" fmla="*/ 22 w 54"/>
                <a:gd name="T21" fmla="*/ 22 h 66"/>
                <a:gd name="T22" fmla="*/ 52 w 54"/>
                <a:gd name="T23" fmla="*/ 22 h 66"/>
                <a:gd name="T24" fmla="*/ 23 w 54"/>
                <a:gd name="T25" fmla="*/ 22 h 66"/>
                <a:gd name="T26" fmla="*/ 19 w 54"/>
                <a:gd name="T27" fmla="*/ 34 h 66"/>
                <a:gd name="T28" fmla="*/ 20 w 54"/>
                <a:gd name="T29" fmla="*/ 38 h 66"/>
                <a:gd name="T30" fmla="*/ 13 w 54"/>
                <a:gd name="T31" fmla="*/ 40 h 66"/>
                <a:gd name="T32" fmla="*/ 20 w 54"/>
                <a:gd name="T33" fmla="*/ 41 h 66"/>
                <a:gd name="T34" fmla="*/ 20 w 54"/>
                <a:gd name="T35" fmla="*/ 24 h 66"/>
                <a:gd name="T36" fmla="*/ 20 w 54"/>
                <a:gd name="T37" fmla="*/ 31 h 66"/>
                <a:gd name="T38" fmla="*/ 17 w 54"/>
                <a:gd name="T39" fmla="*/ 46 h 66"/>
                <a:gd name="T40" fmla="*/ 37 w 54"/>
                <a:gd name="T41" fmla="*/ 48 h 66"/>
                <a:gd name="T42" fmla="*/ 17 w 54"/>
                <a:gd name="T43" fmla="*/ 46 h 66"/>
                <a:gd name="T44" fmla="*/ 26 w 54"/>
                <a:gd name="T45" fmla="*/ 17 h 66"/>
                <a:gd name="T46" fmla="*/ 15 w 54"/>
                <a:gd name="T47" fmla="*/ 20 h 66"/>
                <a:gd name="T48" fmla="*/ 36 w 54"/>
                <a:gd name="T49" fmla="*/ 17 h 66"/>
                <a:gd name="T50" fmla="*/ 44 w 54"/>
                <a:gd name="T51" fmla="*/ 15 h 66"/>
                <a:gd name="T52" fmla="*/ 54 w 54"/>
                <a:gd name="T53" fmla="*/ 24 h 66"/>
                <a:gd name="T54" fmla="*/ 54 w 54"/>
                <a:gd name="T55" fmla="*/ 41 h 66"/>
                <a:gd name="T56" fmla="*/ 54 w 54"/>
                <a:gd name="T57" fmla="*/ 24 h 66"/>
                <a:gd name="T58" fmla="*/ 52 w 54"/>
                <a:gd name="T59" fmla="*/ 43 h 66"/>
                <a:gd name="T60" fmla="*/ 38 w 54"/>
                <a:gd name="T61" fmla="*/ 36 h 66"/>
                <a:gd name="T62" fmla="*/ 36 w 54"/>
                <a:gd name="T63" fmla="*/ 36 h 66"/>
                <a:gd name="T64" fmla="*/ 23 w 54"/>
                <a:gd name="T65" fmla="*/ 43 h 66"/>
                <a:gd name="T66" fmla="*/ 51 w 54"/>
                <a:gd name="T67" fmla="*/ 43 h 66"/>
                <a:gd name="T68" fmla="*/ 18 w 54"/>
                <a:gd name="T69" fmla="*/ 60 h 66"/>
                <a:gd name="T70" fmla="*/ 17 w 54"/>
                <a:gd name="T71" fmla="*/ 62 h 66"/>
                <a:gd name="T72" fmla="*/ 27 w 54"/>
                <a:gd name="T73" fmla="*/ 63 h 66"/>
                <a:gd name="T74" fmla="*/ 28 w 54"/>
                <a:gd name="T75" fmla="*/ 61 h 66"/>
                <a:gd name="T76" fmla="*/ 18 w 54"/>
                <a:gd name="T7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66">
                  <a:moveTo>
                    <a:pt x="6" y="6"/>
                  </a:moveTo>
                  <a:cubicBezTo>
                    <a:pt x="6" y="56"/>
                    <a:pt x="6" y="56"/>
                    <a:pt x="6" y="56"/>
                  </a:cubicBezTo>
                  <a:cubicBezTo>
                    <a:pt x="39" y="56"/>
                    <a:pt x="39" y="56"/>
                    <a:pt x="39" y="56"/>
                  </a:cubicBezTo>
                  <a:cubicBezTo>
                    <a:pt x="39" y="52"/>
                    <a:pt x="39" y="52"/>
                    <a:pt x="39" y="52"/>
                  </a:cubicBezTo>
                  <a:cubicBezTo>
                    <a:pt x="42" y="52"/>
                    <a:pt x="42" y="52"/>
                    <a:pt x="42" y="52"/>
                  </a:cubicBezTo>
                  <a:cubicBezTo>
                    <a:pt x="40" y="47"/>
                    <a:pt x="40" y="47"/>
                    <a:pt x="40" y="47"/>
                  </a:cubicBezTo>
                  <a:cubicBezTo>
                    <a:pt x="45" y="47"/>
                    <a:pt x="45" y="47"/>
                    <a:pt x="45" y="47"/>
                  </a:cubicBezTo>
                  <a:cubicBezTo>
                    <a:pt x="45" y="64"/>
                    <a:pt x="45" y="64"/>
                    <a:pt x="45" y="64"/>
                  </a:cubicBezTo>
                  <a:cubicBezTo>
                    <a:pt x="45" y="65"/>
                    <a:pt x="44" y="66"/>
                    <a:pt x="42" y="66"/>
                  </a:cubicBezTo>
                  <a:cubicBezTo>
                    <a:pt x="2" y="66"/>
                    <a:pt x="2" y="66"/>
                    <a:pt x="2" y="66"/>
                  </a:cubicBezTo>
                  <a:cubicBezTo>
                    <a:pt x="1" y="66"/>
                    <a:pt x="0" y="65"/>
                    <a:pt x="0" y="64"/>
                  </a:cubicBezTo>
                  <a:cubicBezTo>
                    <a:pt x="0" y="3"/>
                    <a:pt x="0" y="3"/>
                    <a:pt x="0" y="3"/>
                  </a:cubicBezTo>
                  <a:cubicBezTo>
                    <a:pt x="0" y="1"/>
                    <a:pt x="1" y="0"/>
                    <a:pt x="2" y="0"/>
                  </a:cubicBezTo>
                  <a:cubicBezTo>
                    <a:pt x="2" y="0"/>
                    <a:pt x="2" y="0"/>
                    <a:pt x="2" y="0"/>
                  </a:cubicBezTo>
                  <a:cubicBezTo>
                    <a:pt x="42" y="0"/>
                    <a:pt x="42" y="0"/>
                    <a:pt x="42" y="0"/>
                  </a:cubicBezTo>
                  <a:cubicBezTo>
                    <a:pt x="44" y="0"/>
                    <a:pt x="45" y="1"/>
                    <a:pt x="45" y="3"/>
                  </a:cubicBezTo>
                  <a:cubicBezTo>
                    <a:pt x="45" y="11"/>
                    <a:pt x="45" y="11"/>
                    <a:pt x="45" y="11"/>
                  </a:cubicBezTo>
                  <a:cubicBezTo>
                    <a:pt x="39" y="11"/>
                    <a:pt x="39" y="11"/>
                    <a:pt x="39" y="11"/>
                  </a:cubicBezTo>
                  <a:cubicBezTo>
                    <a:pt x="39" y="6"/>
                    <a:pt x="39" y="6"/>
                    <a:pt x="39" y="6"/>
                  </a:cubicBezTo>
                  <a:cubicBezTo>
                    <a:pt x="6" y="6"/>
                    <a:pt x="6" y="6"/>
                    <a:pt x="6" y="6"/>
                  </a:cubicBezTo>
                  <a:close/>
                  <a:moveTo>
                    <a:pt x="23" y="22"/>
                  </a:moveTo>
                  <a:cubicBezTo>
                    <a:pt x="23" y="22"/>
                    <a:pt x="22" y="22"/>
                    <a:pt x="22" y="22"/>
                  </a:cubicBezTo>
                  <a:cubicBezTo>
                    <a:pt x="37" y="33"/>
                    <a:pt x="37" y="33"/>
                    <a:pt x="37" y="33"/>
                  </a:cubicBezTo>
                  <a:cubicBezTo>
                    <a:pt x="52" y="22"/>
                    <a:pt x="52" y="22"/>
                    <a:pt x="52" y="22"/>
                  </a:cubicBezTo>
                  <a:cubicBezTo>
                    <a:pt x="52" y="22"/>
                    <a:pt x="52" y="22"/>
                    <a:pt x="51" y="22"/>
                  </a:cubicBezTo>
                  <a:cubicBezTo>
                    <a:pt x="23" y="22"/>
                    <a:pt x="23" y="22"/>
                    <a:pt x="23" y="22"/>
                  </a:cubicBezTo>
                  <a:close/>
                  <a:moveTo>
                    <a:pt x="18" y="31"/>
                  </a:moveTo>
                  <a:cubicBezTo>
                    <a:pt x="19" y="34"/>
                    <a:pt x="19" y="34"/>
                    <a:pt x="19" y="34"/>
                  </a:cubicBezTo>
                  <a:cubicBezTo>
                    <a:pt x="20" y="34"/>
                    <a:pt x="20" y="34"/>
                    <a:pt x="20" y="34"/>
                  </a:cubicBezTo>
                  <a:cubicBezTo>
                    <a:pt x="20" y="38"/>
                    <a:pt x="20" y="38"/>
                    <a:pt x="20" y="38"/>
                  </a:cubicBezTo>
                  <a:cubicBezTo>
                    <a:pt x="12" y="38"/>
                    <a:pt x="12" y="38"/>
                    <a:pt x="12" y="38"/>
                  </a:cubicBezTo>
                  <a:cubicBezTo>
                    <a:pt x="13" y="40"/>
                    <a:pt x="13" y="40"/>
                    <a:pt x="13" y="40"/>
                  </a:cubicBezTo>
                  <a:cubicBezTo>
                    <a:pt x="20" y="40"/>
                    <a:pt x="20" y="40"/>
                    <a:pt x="20" y="40"/>
                  </a:cubicBezTo>
                  <a:cubicBezTo>
                    <a:pt x="20" y="41"/>
                    <a:pt x="20" y="41"/>
                    <a:pt x="20" y="41"/>
                  </a:cubicBezTo>
                  <a:cubicBezTo>
                    <a:pt x="32" y="33"/>
                    <a:pt x="32" y="33"/>
                    <a:pt x="32" y="33"/>
                  </a:cubicBezTo>
                  <a:cubicBezTo>
                    <a:pt x="20" y="24"/>
                    <a:pt x="20" y="24"/>
                    <a:pt x="20" y="24"/>
                  </a:cubicBezTo>
                  <a:cubicBezTo>
                    <a:pt x="20" y="24"/>
                    <a:pt x="20" y="24"/>
                    <a:pt x="20" y="24"/>
                  </a:cubicBezTo>
                  <a:cubicBezTo>
                    <a:pt x="20" y="31"/>
                    <a:pt x="20" y="31"/>
                    <a:pt x="20" y="31"/>
                  </a:cubicBezTo>
                  <a:cubicBezTo>
                    <a:pt x="18" y="31"/>
                    <a:pt x="18" y="31"/>
                    <a:pt x="18" y="31"/>
                  </a:cubicBezTo>
                  <a:close/>
                  <a:moveTo>
                    <a:pt x="17" y="46"/>
                  </a:moveTo>
                  <a:cubicBezTo>
                    <a:pt x="18" y="48"/>
                    <a:pt x="18" y="48"/>
                    <a:pt x="18" y="48"/>
                  </a:cubicBezTo>
                  <a:cubicBezTo>
                    <a:pt x="37" y="48"/>
                    <a:pt x="37" y="48"/>
                    <a:pt x="37" y="48"/>
                  </a:cubicBezTo>
                  <a:cubicBezTo>
                    <a:pt x="36" y="46"/>
                    <a:pt x="36" y="46"/>
                    <a:pt x="36" y="46"/>
                  </a:cubicBezTo>
                  <a:cubicBezTo>
                    <a:pt x="17" y="46"/>
                    <a:pt x="17" y="46"/>
                    <a:pt x="17" y="46"/>
                  </a:cubicBezTo>
                  <a:close/>
                  <a:moveTo>
                    <a:pt x="25" y="15"/>
                  </a:moveTo>
                  <a:cubicBezTo>
                    <a:pt x="26" y="17"/>
                    <a:pt x="26" y="17"/>
                    <a:pt x="26" y="17"/>
                  </a:cubicBezTo>
                  <a:cubicBezTo>
                    <a:pt x="14" y="17"/>
                    <a:pt x="14" y="17"/>
                    <a:pt x="14" y="17"/>
                  </a:cubicBezTo>
                  <a:cubicBezTo>
                    <a:pt x="15" y="20"/>
                    <a:pt x="15" y="20"/>
                    <a:pt x="15" y="20"/>
                  </a:cubicBezTo>
                  <a:cubicBezTo>
                    <a:pt x="37" y="20"/>
                    <a:pt x="37" y="20"/>
                    <a:pt x="37" y="20"/>
                  </a:cubicBezTo>
                  <a:cubicBezTo>
                    <a:pt x="36" y="17"/>
                    <a:pt x="36" y="17"/>
                    <a:pt x="36" y="17"/>
                  </a:cubicBezTo>
                  <a:cubicBezTo>
                    <a:pt x="45" y="17"/>
                    <a:pt x="45" y="17"/>
                    <a:pt x="45" y="17"/>
                  </a:cubicBezTo>
                  <a:cubicBezTo>
                    <a:pt x="44" y="15"/>
                    <a:pt x="44" y="15"/>
                    <a:pt x="44" y="15"/>
                  </a:cubicBezTo>
                  <a:cubicBezTo>
                    <a:pt x="25" y="15"/>
                    <a:pt x="25" y="15"/>
                    <a:pt x="25" y="15"/>
                  </a:cubicBezTo>
                  <a:close/>
                  <a:moveTo>
                    <a:pt x="54" y="24"/>
                  </a:moveTo>
                  <a:cubicBezTo>
                    <a:pt x="43" y="33"/>
                    <a:pt x="43" y="33"/>
                    <a:pt x="43" y="33"/>
                  </a:cubicBezTo>
                  <a:cubicBezTo>
                    <a:pt x="54" y="41"/>
                    <a:pt x="54" y="41"/>
                    <a:pt x="54" y="41"/>
                  </a:cubicBezTo>
                  <a:cubicBezTo>
                    <a:pt x="54" y="41"/>
                    <a:pt x="54" y="40"/>
                    <a:pt x="54" y="40"/>
                  </a:cubicBezTo>
                  <a:cubicBezTo>
                    <a:pt x="54" y="24"/>
                    <a:pt x="54" y="24"/>
                    <a:pt x="54" y="24"/>
                  </a:cubicBezTo>
                  <a:cubicBezTo>
                    <a:pt x="54" y="24"/>
                    <a:pt x="54" y="24"/>
                    <a:pt x="54" y="24"/>
                  </a:cubicBezTo>
                  <a:close/>
                  <a:moveTo>
                    <a:pt x="52" y="43"/>
                  </a:moveTo>
                  <a:cubicBezTo>
                    <a:pt x="40" y="34"/>
                    <a:pt x="40" y="34"/>
                    <a:pt x="40" y="34"/>
                  </a:cubicBezTo>
                  <a:cubicBezTo>
                    <a:pt x="38" y="36"/>
                    <a:pt x="38" y="36"/>
                    <a:pt x="38" y="36"/>
                  </a:cubicBezTo>
                  <a:cubicBezTo>
                    <a:pt x="37" y="37"/>
                    <a:pt x="37" y="37"/>
                    <a:pt x="37" y="37"/>
                  </a:cubicBezTo>
                  <a:cubicBezTo>
                    <a:pt x="36" y="36"/>
                    <a:pt x="36" y="36"/>
                    <a:pt x="36" y="36"/>
                  </a:cubicBezTo>
                  <a:cubicBezTo>
                    <a:pt x="34" y="35"/>
                    <a:pt x="34" y="35"/>
                    <a:pt x="34" y="35"/>
                  </a:cubicBezTo>
                  <a:cubicBezTo>
                    <a:pt x="23" y="43"/>
                    <a:pt x="23" y="43"/>
                    <a:pt x="23" y="43"/>
                  </a:cubicBezTo>
                  <a:cubicBezTo>
                    <a:pt x="23" y="43"/>
                    <a:pt x="23" y="43"/>
                    <a:pt x="23" y="43"/>
                  </a:cubicBezTo>
                  <a:cubicBezTo>
                    <a:pt x="51" y="43"/>
                    <a:pt x="51" y="43"/>
                    <a:pt x="51" y="43"/>
                  </a:cubicBezTo>
                  <a:cubicBezTo>
                    <a:pt x="51" y="43"/>
                    <a:pt x="52" y="43"/>
                    <a:pt x="52" y="43"/>
                  </a:cubicBezTo>
                  <a:close/>
                  <a:moveTo>
                    <a:pt x="18" y="60"/>
                  </a:moveTo>
                  <a:cubicBezTo>
                    <a:pt x="17" y="60"/>
                    <a:pt x="17" y="60"/>
                    <a:pt x="17" y="61"/>
                  </a:cubicBezTo>
                  <a:cubicBezTo>
                    <a:pt x="17" y="62"/>
                    <a:pt x="17" y="62"/>
                    <a:pt x="17" y="62"/>
                  </a:cubicBezTo>
                  <a:cubicBezTo>
                    <a:pt x="17" y="62"/>
                    <a:pt x="17" y="63"/>
                    <a:pt x="18" y="63"/>
                  </a:cubicBezTo>
                  <a:cubicBezTo>
                    <a:pt x="27" y="63"/>
                    <a:pt x="27" y="63"/>
                    <a:pt x="27" y="63"/>
                  </a:cubicBezTo>
                  <a:cubicBezTo>
                    <a:pt x="27" y="63"/>
                    <a:pt x="28" y="62"/>
                    <a:pt x="28" y="62"/>
                  </a:cubicBezTo>
                  <a:cubicBezTo>
                    <a:pt x="28" y="61"/>
                    <a:pt x="28" y="61"/>
                    <a:pt x="28" y="61"/>
                  </a:cubicBezTo>
                  <a:cubicBezTo>
                    <a:pt x="28" y="60"/>
                    <a:pt x="27" y="60"/>
                    <a:pt x="27" y="60"/>
                  </a:cubicBezTo>
                  <a:lnTo>
                    <a:pt x="18" y="60"/>
                  </a:ln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nvGrpSpPr>
          <p:cNvPr id="36" name="组合 35"/>
          <p:cNvGrpSpPr/>
          <p:nvPr/>
        </p:nvGrpSpPr>
        <p:grpSpPr>
          <a:xfrm>
            <a:off x="927565" y="1207408"/>
            <a:ext cx="980440" cy="980440"/>
            <a:chOff x="9817" y="3220"/>
            <a:chExt cx="1544" cy="1544"/>
          </a:xfrm>
        </p:grpSpPr>
        <p:sp>
          <p:nvSpPr>
            <p:cNvPr id="37" name="圆角矩形 36"/>
            <p:cNvSpPr>
              <a:spLocks noChangeAspect="1"/>
            </p:cNvSpPr>
            <p:nvPr/>
          </p:nvSpPr>
          <p:spPr>
            <a:xfrm>
              <a:off x="9817" y="3220"/>
              <a:ext cx="1544" cy="1544"/>
            </a:xfrm>
            <a:prstGeom prst="roundRect">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8" name="Freeform 149"/>
            <p:cNvSpPr>
              <a:spLocks noChangeAspect="1"/>
            </p:cNvSpPr>
            <p:nvPr/>
          </p:nvSpPr>
          <p:spPr bwMode="auto">
            <a:xfrm>
              <a:off x="10175" y="3677"/>
              <a:ext cx="827" cy="631"/>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sp>
        <p:nvSpPr>
          <p:cNvPr id="39" name="TextBox 76"/>
          <p:cNvSpPr txBox="1"/>
          <p:nvPr/>
        </p:nvSpPr>
        <p:spPr>
          <a:xfrm>
            <a:off x="3881508" y="1274205"/>
            <a:ext cx="3093721" cy="338554"/>
          </a:xfrm>
          <a:prstGeom prst="rect">
            <a:avLst/>
          </a:prstGeom>
          <a:noFill/>
          <a:effectLst/>
        </p:spPr>
        <p:txBody>
          <a:bodyPr wrap="square" rtlCol="0">
            <a:spAutoFit/>
          </a:bodyPr>
          <a:lstStyle/>
          <a:p>
            <a:r>
              <a:rPr lang="zh-CN" altLang="en-US" sz="1600" b="1" smtClean="0">
                <a:solidFill>
                  <a:schemeClr val="bg1"/>
                </a:solidFill>
                <a:cs typeface="+mn-ea"/>
                <a:sym typeface="+mn-lt"/>
              </a:rPr>
              <a:t>第一，</a:t>
            </a:r>
            <a:r>
              <a:rPr lang="zh-CN" altLang="en-US" sz="1600" b="1" dirty="0">
                <a:solidFill>
                  <a:schemeClr val="bg1"/>
                </a:solidFill>
                <a:cs typeface="+mn-ea"/>
                <a:sym typeface="+mn-lt"/>
              </a:rPr>
              <a:t>材料是一种工具。</a:t>
            </a:r>
            <a:endParaRPr lang="zh-CN" altLang="en-US" sz="1600" b="1" dirty="0">
              <a:solidFill>
                <a:schemeClr val="bg1"/>
              </a:solidFill>
              <a:effectLst/>
              <a:cs typeface="+mn-ea"/>
              <a:sym typeface="+mn-lt"/>
            </a:endParaRPr>
          </a:p>
        </p:txBody>
      </p:sp>
      <p:sp>
        <p:nvSpPr>
          <p:cNvPr id="40" name="文本框 39"/>
          <p:cNvSpPr txBox="1"/>
          <p:nvPr/>
        </p:nvSpPr>
        <p:spPr>
          <a:xfrm>
            <a:off x="3868614" y="1603743"/>
            <a:ext cx="7430989" cy="1384995"/>
          </a:xfrm>
          <a:prstGeom prst="rect">
            <a:avLst/>
          </a:prstGeom>
          <a:noFill/>
          <a:effectLst/>
        </p:spPr>
        <p:txBody>
          <a:bodyPr wrap="square" rtlCol="0">
            <a:spAutoFit/>
          </a:bodyPr>
          <a:lstStyle/>
          <a:p>
            <a:pPr>
              <a:spcBef>
                <a:spcPct val="20000"/>
              </a:spcBef>
              <a:spcAft>
                <a:spcPts val="600"/>
              </a:spcAft>
              <a:buClr>
                <a:schemeClr val="accent1">
                  <a:lumMod val="75000"/>
                </a:schemeClr>
              </a:buClr>
              <a:buSzPct val="145000"/>
              <a:buFont typeface="Arial" panose="020B0604020202020204"/>
            </a:pPr>
            <a:r>
              <a:rPr lang="zh-CN" altLang="en-US" sz="1200" dirty="0">
                <a:solidFill>
                  <a:schemeClr val="bg1"/>
                </a:solidFill>
                <a:cs typeface="+mn-ea"/>
                <a:sym typeface="+mn-lt"/>
              </a:rPr>
              <a:t>这是从战略的角度看材料。我们写材料的目的何在、作用何在，归根结底就是为了服务工作、服务领导，说白了材料就是一种工具，如同笔的存在是为了写字一样，尺的存在是为了丈量一样，材料就是服务、保障、促进工作的一种工具。打个比方，我们起草领导讲话，那么这个领导讲话就是展现领导意图、体现领导要求的一个工具；我们起草通知，那么这个通知就是部署工作、布置任务的一个工具；我们起草信息，那么这个信息就是反映工作、宣传工作的一个工具。只有搞明白了这一点，我们才能从战略的高度正确认识材料，才能举重若轻，更有效地使用工具，更好地驾驭材料。说白了，就是要看淡、看轻材料，做到不为材料所困，材料为我所用。 </a:t>
            </a:r>
            <a:endParaRPr lang="en-US" altLang="zh-CN" sz="1200" dirty="0">
              <a:solidFill>
                <a:schemeClr val="bg1"/>
              </a:solidFill>
              <a:effectLst/>
              <a:cs typeface="+mn-ea"/>
              <a:sym typeface="+mn-lt"/>
            </a:endParaRPr>
          </a:p>
        </p:txBody>
      </p:sp>
      <p:sp>
        <p:nvSpPr>
          <p:cNvPr id="41" name="TextBox 76"/>
          <p:cNvSpPr txBox="1"/>
          <p:nvPr/>
        </p:nvSpPr>
        <p:spPr>
          <a:xfrm>
            <a:off x="3868614" y="3190338"/>
            <a:ext cx="3196976" cy="338554"/>
          </a:xfrm>
          <a:prstGeom prst="rect">
            <a:avLst/>
          </a:prstGeom>
          <a:noFill/>
          <a:effectLst/>
        </p:spPr>
        <p:txBody>
          <a:bodyPr wrap="square" rtlCol="0">
            <a:spAutoFit/>
          </a:bodyPr>
          <a:lstStyle/>
          <a:p>
            <a:r>
              <a:rPr lang="zh-CN" altLang="en-US" sz="1600" b="1" dirty="0">
                <a:solidFill>
                  <a:schemeClr val="bg1"/>
                </a:solidFill>
                <a:cs typeface="+mn-ea"/>
                <a:sym typeface="+mn-lt"/>
              </a:rPr>
              <a:t>第二，写材料是一项工程。</a:t>
            </a:r>
            <a:endParaRPr lang="zh-CN" altLang="en-US" sz="1600" b="1" dirty="0">
              <a:solidFill>
                <a:schemeClr val="bg1"/>
              </a:solidFill>
              <a:effectLst/>
              <a:cs typeface="+mn-ea"/>
              <a:sym typeface="+mn-lt"/>
            </a:endParaRPr>
          </a:p>
        </p:txBody>
      </p:sp>
      <p:sp>
        <p:nvSpPr>
          <p:cNvPr id="42" name="文本框 41"/>
          <p:cNvSpPr txBox="1"/>
          <p:nvPr/>
        </p:nvSpPr>
        <p:spPr>
          <a:xfrm>
            <a:off x="3868615" y="3519188"/>
            <a:ext cx="7608276" cy="830997"/>
          </a:xfrm>
          <a:prstGeom prst="rect">
            <a:avLst/>
          </a:prstGeom>
          <a:noFill/>
          <a:effectLst/>
        </p:spPr>
        <p:txBody>
          <a:bodyPr wrap="square" rtlCol="0">
            <a:spAutoFit/>
          </a:bodyPr>
          <a:lstStyle/>
          <a:p>
            <a:pPr>
              <a:spcBef>
                <a:spcPct val="20000"/>
              </a:spcBef>
              <a:spcAft>
                <a:spcPts val="600"/>
              </a:spcAft>
              <a:buClr>
                <a:schemeClr val="accent1">
                  <a:lumMod val="75000"/>
                </a:schemeClr>
              </a:buClr>
              <a:buSzPct val="145000"/>
              <a:buFont typeface="Arial" panose="020B0604020202020204"/>
            </a:pPr>
            <a:r>
              <a:rPr lang="zh-CN" altLang="en-US" sz="1200" dirty="0">
                <a:solidFill>
                  <a:schemeClr val="bg1"/>
                </a:solidFill>
                <a:cs typeface="+mn-ea"/>
                <a:sym typeface="+mn-lt"/>
              </a:rPr>
              <a:t>这是从战术的角度看材料。每一个材料都是一个工程，写一个材料就是干一项工程，必须要把写材料提升到干工程的高度来对待，用心谋划、用力实施。工程建设的流程是从策划、设计、施工到竣工验收、交付使用，材料起草的过程也是这样，策划就是谋篇（拿思路），设计就是布局（定结构），施工就是起草（拿初稿），竣工验收就是把关、定稿，最后交付使用。</a:t>
            </a:r>
            <a:endParaRPr lang="en-US" altLang="zh-CN" sz="1200" dirty="0">
              <a:solidFill>
                <a:schemeClr val="bg1"/>
              </a:solidFill>
              <a:effectLst/>
              <a:cs typeface="+mn-ea"/>
              <a:sym typeface="+mn-lt"/>
            </a:endParaRPr>
          </a:p>
        </p:txBody>
      </p:sp>
      <p:sp>
        <p:nvSpPr>
          <p:cNvPr id="43" name="TextBox 76"/>
          <p:cNvSpPr txBox="1"/>
          <p:nvPr/>
        </p:nvSpPr>
        <p:spPr>
          <a:xfrm>
            <a:off x="3928401" y="4789315"/>
            <a:ext cx="2840246" cy="338554"/>
          </a:xfrm>
          <a:prstGeom prst="rect">
            <a:avLst/>
          </a:prstGeom>
          <a:noFill/>
          <a:effectLst/>
        </p:spPr>
        <p:txBody>
          <a:bodyPr wrap="square" rtlCol="0">
            <a:spAutoFit/>
          </a:bodyPr>
          <a:lstStyle/>
          <a:p>
            <a:r>
              <a:rPr lang="zh-CN" altLang="en-US" sz="1600" b="1" dirty="0">
                <a:solidFill>
                  <a:schemeClr val="bg1"/>
                </a:solidFill>
                <a:cs typeface="+mn-ea"/>
                <a:sym typeface="+mn-lt"/>
              </a:rPr>
              <a:t>第三，写材料是一项工作。</a:t>
            </a:r>
            <a:endParaRPr lang="zh-CN" altLang="en-US" sz="1600" b="1" dirty="0">
              <a:solidFill>
                <a:schemeClr val="bg1"/>
              </a:solidFill>
              <a:effectLst/>
              <a:cs typeface="+mn-ea"/>
              <a:sym typeface="+mn-lt"/>
            </a:endParaRPr>
          </a:p>
        </p:txBody>
      </p:sp>
      <p:sp>
        <p:nvSpPr>
          <p:cNvPr id="44" name="文本框 43">
            <a:extLst>
              <a:ext uri="{FF2B5EF4-FFF2-40B4-BE49-F238E27FC236}">
                <a16:creationId xmlns:a16="http://schemas.microsoft.com/office/drawing/2014/main" id="{BEC3D2F6-DFFB-442B-A5D8-81D6587B5BFE}"/>
              </a:ext>
            </a:extLst>
          </p:cNvPr>
          <p:cNvSpPr txBox="1"/>
          <p:nvPr/>
        </p:nvSpPr>
        <p:spPr>
          <a:xfrm>
            <a:off x="3881508" y="5136967"/>
            <a:ext cx="7630553" cy="830997"/>
          </a:xfrm>
          <a:prstGeom prst="rect">
            <a:avLst/>
          </a:prstGeom>
          <a:noFill/>
          <a:effectLst/>
        </p:spPr>
        <p:txBody>
          <a:bodyPr wrap="square" rtlCol="0">
            <a:spAutoFit/>
          </a:bodyPr>
          <a:lstStyle/>
          <a:p>
            <a:pPr>
              <a:spcBef>
                <a:spcPct val="20000"/>
              </a:spcBef>
              <a:spcAft>
                <a:spcPts val="600"/>
              </a:spcAft>
              <a:buClr>
                <a:schemeClr val="accent1">
                  <a:lumMod val="75000"/>
                </a:schemeClr>
              </a:buClr>
              <a:buSzPct val="145000"/>
              <a:buFont typeface="Arial" panose="020B0604020202020204"/>
            </a:pPr>
            <a:r>
              <a:rPr lang="zh-CN" altLang="en-US" sz="1200" dirty="0">
                <a:solidFill>
                  <a:schemeClr val="bg1"/>
                </a:solidFill>
                <a:cs typeface="+mn-ea"/>
                <a:sym typeface="+mn-lt"/>
              </a:rPr>
              <a:t>首先，写材料本身就是一项工作，而且是一项很重要的工作。写材料是专业性很强的综合性工作，写材料的是专业化高素质的干部。其次，材料与工作紧密相连、密切相关。材料与工作之间绝对不是两张皮的关系，绝对不是材料就是材料、工作就是工作，相反，两者之间是紧密的、互相的关系。材料从工作中来，到工作中去。或者说，材料来源于工作，作用于工作。</a:t>
            </a:r>
            <a:endParaRPr lang="en-US" altLang="zh-CN" sz="1200" dirty="0">
              <a:solidFill>
                <a:schemeClr val="bg1"/>
              </a:solidFill>
              <a:effectLst/>
              <a:cs typeface="+mn-ea"/>
              <a:sym typeface="+mn-lt"/>
            </a:endParaRPr>
          </a:p>
        </p:txBody>
      </p:sp>
    </p:spTree>
    <p:extLst>
      <p:ext uri="{BB962C8B-B14F-4D97-AF65-F5344CB8AC3E}">
        <p14:creationId xmlns:p14="http://schemas.microsoft.com/office/powerpoint/2010/main" val="182048406"/>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anim calcmode="lin" valueType="num">
                                          <p:cBhvr>
                                            <p:cTn id="51" dur="500" fill="hold"/>
                                            <p:tgtEl>
                                              <p:spTgt spid="39"/>
                                            </p:tgtEl>
                                            <p:attrNameLst>
                                              <p:attrName>ppt_x</p:attrName>
                                            </p:attrNameLst>
                                          </p:cBhvr>
                                          <p:tavLst>
                                            <p:tav tm="0">
                                              <p:val>
                                                <p:strVal val="#ppt_x"/>
                                              </p:val>
                                            </p:tav>
                                            <p:tav tm="100000">
                                              <p:val>
                                                <p:strVal val="#ppt_x"/>
                                              </p:val>
                                            </p:tav>
                                          </p:tavLst>
                                        </p:anim>
                                        <p:anim calcmode="lin" valueType="num">
                                          <p:cBhvr>
                                            <p:cTn id="52" dur="500" fill="hold"/>
                                            <p:tgtEl>
                                              <p:spTgt spid="3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anim calcmode="lin" valueType="num">
                                          <p:cBhvr>
                                            <p:cTn id="78" dur="500" fill="hold"/>
                                            <p:tgtEl>
                                              <p:spTgt spid="41"/>
                                            </p:tgtEl>
                                            <p:attrNameLst>
                                              <p:attrName>ppt_x</p:attrName>
                                            </p:attrNameLst>
                                          </p:cBhvr>
                                          <p:tavLst>
                                            <p:tav tm="0">
                                              <p:val>
                                                <p:strVal val="#ppt_x"/>
                                              </p:val>
                                            </p:tav>
                                            <p:tav tm="100000">
                                              <p:val>
                                                <p:strVal val="#ppt_x"/>
                                              </p:val>
                                            </p:tav>
                                          </p:tavLst>
                                        </p:anim>
                                        <p:anim calcmode="lin" valueType="num">
                                          <p:cBhvr>
                                            <p:cTn id="79" dur="5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strVal val="#ppt_x"/>
                                              </p:val>
                                            </p:tav>
                                            <p:tav tm="100000">
                                              <p:val>
                                                <p:strVal val="#ppt_x"/>
                                              </p:val>
                                            </p:tav>
                                          </p:tavLst>
                                        </p:anim>
                                        <p:anim calcmode="lin" valueType="num">
                                          <p:cBhvr>
                                            <p:cTn id="84" dur="5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53" presetClass="entr" presetSubtype="16" fill="hold" nodeType="after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childTnLst>
                              </p:cTn>
                            </p:par>
                            <p:par>
                              <p:cTn id="91" fill="hold">
                                <p:stCondLst>
                                  <p:cond delay="8500"/>
                                </p:stCondLst>
                                <p:childTnLst>
                                  <p:par>
                                    <p:cTn id="92" presetID="22" presetClass="entr" presetSubtype="8"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left)">
                                          <p:cBhvr>
                                            <p:cTn id="94" dur="500"/>
                                            <p:tgtEl>
                                              <p:spTgt spid="29"/>
                                            </p:tgtEl>
                                          </p:cBhvr>
                                        </p:animEffect>
                                      </p:childTnLst>
                                    </p:cTn>
                                  </p:par>
                                </p:childTnLst>
                              </p:cTn>
                            </p:par>
                            <p:par>
                              <p:cTn id="95" fill="hold">
                                <p:stCondLst>
                                  <p:cond delay="9000"/>
                                </p:stCondLst>
                                <p:childTnLst>
                                  <p:par>
                                    <p:cTn id="96" presetID="53" presetClass="entr" presetSubtype="16"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anim calcmode="lin" valueType="num">
                                          <p:cBhvr>
                                            <p:cTn id="105" dur="500" fill="hold"/>
                                            <p:tgtEl>
                                              <p:spTgt spid="43"/>
                                            </p:tgtEl>
                                            <p:attrNameLst>
                                              <p:attrName>ppt_x</p:attrName>
                                            </p:attrNameLst>
                                          </p:cBhvr>
                                          <p:tavLst>
                                            <p:tav tm="0">
                                              <p:val>
                                                <p:strVal val="#ppt_x"/>
                                              </p:val>
                                            </p:tav>
                                            <p:tav tm="100000">
                                              <p:val>
                                                <p:strVal val="#ppt_x"/>
                                              </p:val>
                                            </p:tav>
                                          </p:tavLst>
                                        </p:anim>
                                        <p:anim calcmode="lin" valueType="num">
                                          <p:cBhvr>
                                            <p:cTn id="106" dur="500" fill="hold"/>
                                            <p:tgtEl>
                                              <p:spTgt spid="4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anim calcmode="lin" valueType="num">
                                          <p:cBhvr>
                                            <p:cTn id="110" dur="500" fill="hold"/>
                                            <p:tgtEl>
                                              <p:spTgt spid="44"/>
                                            </p:tgtEl>
                                            <p:attrNameLst>
                                              <p:attrName>ppt_x</p:attrName>
                                            </p:attrNameLst>
                                          </p:cBhvr>
                                          <p:tavLst>
                                            <p:tav tm="0">
                                              <p:val>
                                                <p:strVal val="#ppt_x"/>
                                              </p:val>
                                            </p:tav>
                                            <p:tav tm="100000">
                                              <p:val>
                                                <p:strVal val="#ppt_x"/>
                                              </p:val>
                                            </p:tav>
                                          </p:tavLst>
                                        </p:anim>
                                        <p:anim calcmode="lin" valueType="num">
                                          <p:cBhvr>
                                            <p:cTn id="11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3" grpId="0"/>
          <p:bldP spid="23" grpId="1"/>
          <p:bldP spid="23" grpId="2"/>
          <p:bldP spid="24" grpId="0" bldLvl="0" animBg="1"/>
          <p:bldP spid="25" grpId="0" bldLvl="0" animBg="1"/>
          <p:bldP spid="26" grpId="0" bldLvl="0" animBg="1"/>
          <p:bldP spid="39" grpId="0" bldLvl="0"/>
          <p:bldP spid="40" grpId="0" bldLvl="0"/>
          <p:bldP spid="41" grpId="0" bldLvl="0"/>
          <p:bldP spid="42" grpId="0" bldLvl="0"/>
          <p:bldP spid="43" grpId="0" bldLvl="0"/>
          <p:bldP spid="44" grpId="0" bldLvl="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anim calcmode="lin" valueType="num">
                                          <p:cBhvr>
                                            <p:cTn id="51" dur="500" fill="hold"/>
                                            <p:tgtEl>
                                              <p:spTgt spid="39"/>
                                            </p:tgtEl>
                                            <p:attrNameLst>
                                              <p:attrName>ppt_x</p:attrName>
                                            </p:attrNameLst>
                                          </p:cBhvr>
                                          <p:tavLst>
                                            <p:tav tm="0">
                                              <p:val>
                                                <p:strVal val="#ppt_x"/>
                                              </p:val>
                                            </p:tav>
                                            <p:tav tm="100000">
                                              <p:val>
                                                <p:strVal val="#ppt_x"/>
                                              </p:val>
                                            </p:tav>
                                          </p:tavLst>
                                        </p:anim>
                                        <p:anim calcmode="lin" valueType="num">
                                          <p:cBhvr>
                                            <p:cTn id="52" dur="500" fill="hold"/>
                                            <p:tgtEl>
                                              <p:spTgt spid="3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anim calcmode="lin" valueType="num">
                                          <p:cBhvr>
                                            <p:cTn id="78" dur="500" fill="hold"/>
                                            <p:tgtEl>
                                              <p:spTgt spid="41"/>
                                            </p:tgtEl>
                                            <p:attrNameLst>
                                              <p:attrName>ppt_x</p:attrName>
                                            </p:attrNameLst>
                                          </p:cBhvr>
                                          <p:tavLst>
                                            <p:tav tm="0">
                                              <p:val>
                                                <p:strVal val="#ppt_x"/>
                                              </p:val>
                                            </p:tav>
                                            <p:tav tm="100000">
                                              <p:val>
                                                <p:strVal val="#ppt_x"/>
                                              </p:val>
                                            </p:tav>
                                          </p:tavLst>
                                        </p:anim>
                                        <p:anim calcmode="lin" valueType="num">
                                          <p:cBhvr>
                                            <p:cTn id="79" dur="5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strVal val="#ppt_x"/>
                                              </p:val>
                                            </p:tav>
                                            <p:tav tm="100000">
                                              <p:val>
                                                <p:strVal val="#ppt_x"/>
                                              </p:val>
                                            </p:tav>
                                          </p:tavLst>
                                        </p:anim>
                                        <p:anim calcmode="lin" valueType="num">
                                          <p:cBhvr>
                                            <p:cTn id="84" dur="5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53" presetClass="entr" presetSubtype="16" fill="hold" nodeType="after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childTnLst>
                              </p:cTn>
                            </p:par>
                            <p:par>
                              <p:cTn id="91" fill="hold">
                                <p:stCondLst>
                                  <p:cond delay="8500"/>
                                </p:stCondLst>
                                <p:childTnLst>
                                  <p:par>
                                    <p:cTn id="92" presetID="22" presetClass="entr" presetSubtype="8"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left)">
                                          <p:cBhvr>
                                            <p:cTn id="94" dur="500"/>
                                            <p:tgtEl>
                                              <p:spTgt spid="29"/>
                                            </p:tgtEl>
                                          </p:cBhvr>
                                        </p:animEffect>
                                      </p:childTnLst>
                                    </p:cTn>
                                  </p:par>
                                </p:childTnLst>
                              </p:cTn>
                            </p:par>
                            <p:par>
                              <p:cTn id="95" fill="hold">
                                <p:stCondLst>
                                  <p:cond delay="9000"/>
                                </p:stCondLst>
                                <p:childTnLst>
                                  <p:par>
                                    <p:cTn id="96" presetID="53" presetClass="entr" presetSubtype="16"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anim calcmode="lin" valueType="num">
                                          <p:cBhvr>
                                            <p:cTn id="105" dur="500" fill="hold"/>
                                            <p:tgtEl>
                                              <p:spTgt spid="43"/>
                                            </p:tgtEl>
                                            <p:attrNameLst>
                                              <p:attrName>ppt_x</p:attrName>
                                            </p:attrNameLst>
                                          </p:cBhvr>
                                          <p:tavLst>
                                            <p:tav tm="0">
                                              <p:val>
                                                <p:strVal val="#ppt_x"/>
                                              </p:val>
                                            </p:tav>
                                            <p:tav tm="100000">
                                              <p:val>
                                                <p:strVal val="#ppt_x"/>
                                              </p:val>
                                            </p:tav>
                                          </p:tavLst>
                                        </p:anim>
                                        <p:anim calcmode="lin" valueType="num">
                                          <p:cBhvr>
                                            <p:cTn id="106" dur="500" fill="hold"/>
                                            <p:tgtEl>
                                              <p:spTgt spid="4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anim calcmode="lin" valueType="num">
                                          <p:cBhvr>
                                            <p:cTn id="110" dur="500" fill="hold"/>
                                            <p:tgtEl>
                                              <p:spTgt spid="44"/>
                                            </p:tgtEl>
                                            <p:attrNameLst>
                                              <p:attrName>ppt_x</p:attrName>
                                            </p:attrNameLst>
                                          </p:cBhvr>
                                          <p:tavLst>
                                            <p:tav tm="0">
                                              <p:val>
                                                <p:strVal val="#ppt_x"/>
                                              </p:val>
                                            </p:tav>
                                            <p:tav tm="100000">
                                              <p:val>
                                                <p:strVal val="#ppt_x"/>
                                              </p:val>
                                            </p:tav>
                                          </p:tavLst>
                                        </p:anim>
                                        <p:anim calcmode="lin" valueType="num">
                                          <p:cBhvr>
                                            <p:cTn id="11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3" grpId="0"/>
          <p:bldP spid="23" grpId="1"/>
          <p:bldP spid="23" grpId="2"/>
          <p:bldP spid="24" grpId="0" bldLvl="0" animBg="1"/>
          <p:bldP spid="25" grpId="0" bldLvl="0" animBg="1"/>
          <p:bldP spid="26" grpId="0" bldLvl="0" animBg="1"/>
          <p:bldP spid="39" grpId="0" bldLvl="0"/>
          <p:bldP spid="40" grpId="0" bldLvl="0"/>
          <p:bldP spid="41" grpId="0" bldLvl="0"/>
          <p:bldP spid="42" grpId="0" bldLvl="0"/>
          <p:bldP spid="43" grpId="0" bldLvl="0"/>
          <p:bldP spid="44" grpId="0" bldLvl="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45655" y="1836366"/>
            <a:ext cx="5045710" cy="31858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0" y="1836420"/>
            <a:ext cx="7026910" cy="318579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0" y="1719552"/>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513902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304022" y="2818651"/>
            <a:ext cx="3785870" cy="830997"/>
          </a:xfrm>
          <a:prstGeom prst="rect">
            <a:avLst/>
          </a:prstGeom>
          <a:noFill/>
        </p:spPr>
        <p:txBody>
          <a:bodyPr wrap="square" rtlCol="0">
            <a:spAutoFit/>
          </a:bodyPr>
          <a:lstStyle/>
          <a:p>
            <a:pPr algn="l" fontAlgn="auto">
              <a:lnSpc>
                <a:spcPct val="100000"/>
              </a:lnSpc>
            </a:pPr>
            <a:r>
              <a:rPr lang="zh-CN" altLang="en-US" sz="4800" b="1" dirty="0">
                <a:solidFill>
                  <a:schemeClr val="bg1"/>
                </a:solidFill>
                <a:cs typeface="+mn-ea"/>
                <a:sym typeface="+mn-lt"/>
              </a:rPr>
              <a:t>如何写材料？</a:t>
            </a:r>
          </a:p>
        </p:txBody>
      </p:sp>
      <p:sp>
        <p:nvSpPr>
          <p:cNvPr id="14" name="文本框 21"/>
          <p:cNvSpPr txBox="1"/>
          <p:nvPr/>
        </p:nvSpPr>
        <p:spPr>
          <a:xfrm>
            <a:off x="2304022" y="3246301"/>
            <a:ext cx="4331970" cy="1761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10000"/>
              </a:lnSpc>
            </a:pPr>
            <a:r>
              <a:rPr lang="en-US" altLang="zh-CN" sz="2800" dirty="0">
                <a:solidFill>
                  <a:schemeClr val="bg1"/>
                </a:solidFill>
                <a:cs typeface="+mn-ea"/>
                <a:sym typeface="+mn-lt"/>
              </a:rPr>
              <a:t>How to write the material</a:t>
            </a:r>
            <a:r>
              <a:rPr lang="zh-CN" altLang="en-US" sz="2800" dirty="0">
                <a:solidFill>
                  <a:schemeClr val="bg1"/>
                </a:solidFill>
                <a:cs typeface="+mn-ea"/>
                <a:sym typeface="+mn-lt"/>
              </a:rPr>
              <a:t>？</a:t>
            </a:r>
          </a:p>
        </p:txBody>
      </p:sp>
      <p:sp>
        <p:nvSpPr>
          <p:cNvPr id="6" name="文本框 5"/>
          <p:cNvSpPr txBox="1"/>
          <p:nvPr/>
        </p:nvSpPr>
        <p:spPr>
          <a:xfrm>
            <a:off x="231775" y="2459990"/>
            <a:ext cx="2075180" cy="1938020"/>
          </a:xfrm>
          <a:prstGeom prst="rect">
            <a:avLst/>
          </a:prstGeom>
          <a:noFill/>
        </p:spPr>
        <p:txBody>
          <a:bodyPr wrap="square" rtlCol="0">
            <a:spAutoFit/>
          </a:bodyPr>
          <a:lstStyle/>
          <a:p>
            <a:pPr algn="r"/>
            <a:r>
              <a:rPr lang="en-US" altLang="zh-CN" sz="12000" b="1" dirty="0">
                <a:solidFill>
                  <a:schemeClr val="bg1"/>
                </a:solidFill>
                <a:cs typeface="+mn-ea"/>
                <a:sym typeface="+mn-lt"/>
              </a:rPr>
              <a:t>02</a:t>
            </a:r>
          </a:p>
        </p:txBody>
      </p:sp>
      <p:sp>
        <p:nvSpPr>
          <p:cNvPr id="4" name="矩形 3">
            <a:extLst>
              <a:ext uri="{FF2B5EF4-FFF2-40B4-BE49-F238E27FC236}">
                <a16:creationId xmlns:a16="http://schemas.microsoft.com/office/drawing/2014/main" id="{1E88E68D-1C01-42AC-B970-1FE6071775E8}"/>
              </a:ext>
            </a:extLst>
          </p:cNvPr>
          <p:cNvSpPr/>
          <p:nvPr/>
        </p:nvSpPr>
        <p:spPr>
          <a:xfrm>
            <a:off x="4490432" y="5893749"/>
            <a:ext cx="3211135" cy="369332"/>
          </a:xfrm>
          <a:prstGeom prst="rect">
            <a:avLst/>
          </a:prstGeom>
        </p:spPr>
        <p:txBody>
          <a:bodyPr wrap="none">
            <a:spAutoFit/>
          </a:bodyPr>
          <a:lstStyle/>
          <a:p>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文字工作体会</a:t>
            </a:r>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交流</a:t>
            </a:r>
            <a:r>
              <a:rPr lang="en-US" altLang="zh-CN" b="1" dirty="0">
                <a:solidFill>
                  <a:schemeClr val="bg1">
                    <a:lumMod val="50000"/>
                  </a:schemeClr>
                </a:solidFill>
                <a:cs typeface="+mn-ea"/>
                <a:sym typeface="+mn-lt"/>
              </a:rPr>
              <a:t>)——</a:t>
            </a:r>
            <a:endParaRPr lang="zh-CN" altLang="en-US" b="1" dirty="0">
              <a:solidFill>
                <a:schemeClr val="bg1">
                  <a:lumMod val="50000"/>
                </a:schemeClr>
              </a:solidFill>
              <a:cs typeface="+mn-ea"/>
              <a:sym typeface="+mn-lt"/>
            </a:endParaRPr>
          </a:p>
        </p:txBody>
      </p:sp>
    </p:spTree>
    <p:extLst>
      <p:ext uri="{BB962C8B-B14F-4D97-AF65-F5344CB8AC3E}">
        <p14:creationId xmlns:p14="http://schemas.microsoft.com/office/powerpoint/2010/main" val="2160113858"/>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2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500"/>
                                        <p:tgtEl>
                                          <p:spTgt spid="10"/>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anim calcmode="lin" valueType="num">
                                      <p:cBhvr>
                                        <p:cTn id="37" dur="500" fill="hold"/>
                                        <p:tgtEl>
                                          <p:spTgt spid="3"/>
                                        </p:tgtEl>
                                        <p:attrNameLst>
                                          <p:attrName>ppt_x</p:attrName>
                                        </p:attrNameLst>
                                      </p:cBhvr>
                                      <p:tavLst>
                                        <p:tav tm="0">
                                          <p:val>
                                            <p:strVal val="#ppt_x"/>
                                          </p:val>
                                        </p:tav>
                                        <p:tav tm="100000">
                                          <p:val>
                                            <p:strVal val="#ppt_x"/>
                                          </p:val>
                                        </p:tav>
                                      </p:tavLst>
                                    </p:anim>
                                    <p:anim calcmode="lin" valueType="num">
                                      <p:cBhvr>
                                        <p:cTn id="38" dur="5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0" presetClass="entr" presetSubtype="0" fill="hold" grpId="0" nodeType="afterEffect">
                                  <p:stCondLst>
                                    <p:cond delay="0"/>
                                  </p:stCondLst>
                                  <p:iterate type="lt">
                                    <p:tmPct val="10000"/>
                                  </p:iterate>
                                  <p:childTnLst>
                                    <p:set>
                                      <p:cBhvr>
                                        <p:cTn id="41" dur="1" fill="hold">
                                          <p:stCondLst>
                                            <p:cond delay="0"/>
                                          </p:stCondLst>
                                        </p:cTn>
                                        <p:tgtEl>
                                          <p:spTgt spid="4"/>
                                        </p:tgtEl>
                                        <p:attrNameLst>
                                          <p:attrName>style.visibility</p:attrName>
                                        </p:attrNameLst>
                                      </p:cBhvr>
                                      <p:to>
                                        <p:strVal val="visible"/>
                                      </p:to>
                                    </p:set>
                                    <p:anim to="" calcmode="lin" valueType="num">
                                      <p:cBhvr>
                                        <p:cTn id="42" dur="700" fill="hold">
                                          <p:stCondLst>
                                            <p:cond delay="0"/>
                                          </p:stCondLst>
                                        </p:cTn>
                                        <p:tgtEl>
                                          <p:spTgt spid="4"/>
                                        </p:tgtEl>
                                        <p:attrNameLst>
                                          <p:attrName>ppt_x</p:attrName>
                                        </p:attrNameLst>
                                      </p:cBhvr>
                                      <p:tavLst>
                                        <p:tav tm="0" fmla="#ppt_x+(-#ppt_w/2*cos(ppt_r/180*pi))*((1.5-1.5*$)^2-(1.5-1.5*$)^3)">
                                          <p:val>
                                            <p:strVal val="0"/>
                                          </p:val>
                                        </p:tav>
                                        <p:tav tm="100000">
                                          <p:val>
                                            <p:strVal val="1"/>
                                          </p:val>
                                        </p:tav>
                                      </p:tavLst>
                                    </p:anim>
                                    <p:anim to="" calcmode="lin" valueType="num">
                                      <p:cBhvr>
                                        <p:cTn id="43" dur="700" fill="hold">
                                          <p:stCondLst>
                                            <p:cond delay="0"/>
                                          </p:stCondLst>
                                        </p:cTn>
                                        <p:tgtEl>
                                          <p:spTgt spid="4"/>
                                        </p:tgtEl>
                                        <p:attrNameLst>
                                          <p:attrName>ppt_y</p:attrName>
                                        </p:attrNameLst>
                                      </p:cBhvr>
                                      <p:tavLst>
                                        <p:tav tm="0" fmla="#ppt_y+(-#ppt_h/2*cos(ppt_r/180*pi))*((1.5-1.5*$)^2-(1.5-1.5*$)^3)">
                                          <p:val>
                                            <p:strVal val="0"/>
                                          </p:val>
                                        </p:tav>
                                        <p:tav tm="100000">
                                          <p:val>
                                            <p:strVal val="1"/>
                                          </p:val>
                                        </p:tav>
                                      </p:tavLst>
                                    </p:anim>
                                    <p:anim to="" calcmode="lin" valueType="num">
                                      <p:cBhvr>
                                        <p:cTn id="44" dur="700" fill="hold">
                                          <p:stCondLst>
                                            <p:cond delay="0"/>
                                          </p:stCondLst>
                                        </p:cTn>
                                        <p:tgtEl>
                                          <p:spTgt spid="4"/>
                                        </p:tgtEl>
                                        <p:attrNameLst>
                                          <p:attrName>ppt_h</p:attrName>
                                        </p:attrNameLst>
                                      </p:cBhvr>
                                      <p:tavLst>
                                        <p:tav tm="0" fmla="#ppt_h-(-#ppt_h)*((1.5-1.5*$)^2-(1.5-1.5*$)^3)">
                                          <p:val>
                                            <p:strVal val="0"/>
                                          </p:val>
                                        </p:tav>
                                        <p:tav tm="100000">
                                          <p:val>
                                            <p:strVal val="1"/>
                                          </p:val>
                                        </p:tav>
                                      </p:tavLst>
                                    </p:anim>
                                    <p:anim to="" calcmode="lin" valueType="num">
                                      <p:cBhvr>
                                        <p:cTn id="45" dur="700" fill="hold">
                                          <p:stCondLst>
                                            <p:cond delay="0"/>
                                          </p:stCondLst>
                                        </p:cTn>
                                        <p:tgtEl>
                                          <p:spTgt spid="4"/>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10" grpId="0"/>
      <p:bldP spid="14" grpId="0"/>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2490470" cy="368300"/>
          </a:xfrm>
          <a:prstGeom prst="rect">
            <a:avLst/>
          </a:prstGeom>
          <a:noFill/>
        </p:spPr>
        <p:txBody>
          <a:bodyPr wrap="square" rtlCol="0">
            <a:spAutoFit/>
          </a:bodyPr>
          <a:lstStyle/>
          <a:p>
            <a:pPr algn="l" fontAlgn="auto">
              <a:lnSpc>
                <a:spcPct val="100000"/>
              </a:lnSpc>
            </a:pPr>
            <a:r>
              <a:rPr lang="zh-CN" altLang="en-US" b="1" dirty="0">
                <a:cs typeface="+mn-ea"/>
                <a:sym typeface="+mn-lt"/>
              </a:rPr>
              <a:t>如何写</a:t>
            </a:r>
            <a:r>
              <a:rPr lang="zh-CN" altLang="en-US" b="1" dirty="0">
                <a:solidFill>
                  <a:srgbClr val="C33736"/>
                </a:solidFill>
                <a:cs typeface="+mn-ea"/>
                <a:sym typeface="+mn-lt"/>
              </a:rPr>
              <a:t>材料</a:t>
            </a:r>
          </a:p>
        </p:txBody>
      </p:sp>
      <p:sp>
        <p:nvSpPr>
          <p:cNvPr id="16" name="文本框 15"/>
          <p:cNvSpPr txBox="1"/>
          <p:nvPr/>
        </p:nvSpPr>
        <p:spPr>
          <a:xfrm>
            <a:off x="-1497330" y="350520"/>
            <a:ext cx="2490470" cy="368300"/>
          </a:xfrm>
          <a:prstGeom prst="rect">
            <a:avLst/>
          </a:prstGeom>
          <a:noFill/>
        </p:spPr>
        <p:txBody>
          <a:bodyPr wrap="square" rtlCol="0">
            <a:spAutoFit/>
          </a:bodyPr>
          <a:lstStyle/>
          <a:p>
            <a:pPr algn="l" fontAlgn="auto">
              <a:lnSpc>
                <a:spcPct val="100000"/>
              </a:lnSpc>
            </a:pPr>
            <a:r>
              <a:rPr lang="zh-CN" altLang="en-US" b="1" dirty="0">
                <a:cs typeface="+mn-ea"/>
                <a:sym typeface="+mn-lt"/>
              </a:rPr>
              <a:t>如何写</a:t>
            </a:r>
            <a:r>
              <a:rPr lang="zh-CN" altLang="en-US" b="1" dirty="0">
                <a:solidFill>
                  <a:srgbClr val="C33736"/>
                </a:solidFill>
                <a:cs typeface="+mn-ea"/>
                <a:sym typeface="+mn-lt"/>
              </a:rPr>
              <a:t>材料</a:t>
            </a:r>
          </a:p>
        </p:txBody>
      </p:sp>
      <p:sp>
        <p:nvSpPr>
          <p:cNvPr id="45" name="文本框 44"/>
          <p:cNvSpPr txBox="1"/>
          <p:nvPr/>
        </p:nvSpPr>
        <p:spPr>
          <a:xfrm>
            <a:off x="2405577" y="1941583"/>
            <a:ext cx="3724275" cy="400110"/>
          </a:xfrm>
          <a:prstGeom prst="rect">
            <a:avLst/>
          </a:prstGeom>
          <a:noFill/>
        </p:spPr>
        <p:txBody>
          <a:bodyPr wrap="square" rtlCol="0">
            <a:spAutoFit/>
          </a:bodyPr>
          <a:lstStyle/>
          <a:p>
            <a:r>
              <a:rPr lang="zh-CN" altLang="en-US" sz="2000" b="1" dirty="0">
                <a:cs typeface="+mn-ea"/>
                <a:sym typeface="+mn-lt"/>
              </a:rPr>
              <a:t>就是要走好一个过程。</a:t>
            </a:r>
            <a:endParaRPr lang="zh-CN" altLang="en-US" sz="2000" dirty="0">
              <a:cs typeface="+mn-ea"/>
              <a:sym typeface="+mn-lt"/>
            </a:endParaRPr>
          </a:p>
        </p:txBody>
      </p:sp>
      <p:sp>
        <p:nvSpPr>
          <p:cNvPr id="46" name="文本框 45">
            <a:extLst>
              <a:ext uri="{FF2B5EF4-FFF2-40B4-BE49-F238E27FC236}">
                <a16:creationId xmlns:a16="http://schemas.microsoft.com/office/drawing/2014/main" id="{5CF3233D-5386-4F8A-AECB-914AE3F5A162}"/>
              </a:ext>
            </a:extLst>
          </p:cNvPr>
          <p:cNvSpPr txBox="1"/>
          <p:nvPr/>
        </p:nvSpPr>
        <p:spPr>
          <a:xfrm>
            <a:off x="2405577" y="3074810"/>
            <a:ext cx="3724275" cy="400110"/>
          </a:xfrm>
          <a:prstGeom prst="rect">
            <a:avLst/>
          </a:prstGeom>
          <a:noFill/>
        </p:spPr>
        <p:txBody>
          <a:bodyPr wrap="square" rtlCol="0">
            <a:spAutoFit/>
          </a:bodyPr>
          <a:lstStyle/>
          <a:p>
            <a:r>
              <a:rPr lang="zh-CN" altLang="en-US" sz="2000" b="1" dirty="0">
                <a:cs typeface="+mn-ea"/>
                <a:sym typeface="+mn-lt"/>
              </a:rPr>
              <a:t>就是要把好两个“方向”。</a:t>
            </a:r>
            <a:endParaRPr lang="zh-CN" altLang="en-US" sz="2000" dirty="0">
              <a:cs typeface="+mn-ea"/>
              <a:sym typeface="+mn-lt"/>
            </a:endParaRPr>
          </a:p>
        </p:txBody>
      </p:sp>
      <p:sp>
        <p:nvSpPr>
          <p:cNvPr id="47" name="文本框 46">
            <a:extLst>
              <a:ext uri="{FF2B5EF4-FFF2-40B4-BE49-F238E27FC236}">
                <a16:creationId xmlns:a16="http://schemas.microsoft.com/office/drawing/2014/main" id="{95CF7507-6398-43CE-A7B4-250A9B48857D}"/>
              </a:ext>
            </a:extLst>
          </p:cNvPr>
          <p:cNvSpPr txBox="1"/>
          <p:nvPr/>
        </p:nvSpPr>
        <p:spPr>
          <a:xfrm>
            <a:off x="2405577" y="4208037"/>
            <a:ext cx="3724275" cy="400110"/>
          </a:xfrm>
          <a:prstGeom prst="rect">
            <a:avLst/>
          </a:prstGeom>
          <a:noFill/>
        </p:spPr>
        <p:txBody>
          <a:bodyPr wrap="square" rtlCol="0">
            <a:spAutoFit/>
          </a:bodyPr>
          <a:lstStyle/>
          <a:p>
            <a:r>
              <a:rPr lang="zh-CN" altLang="en-US" sz="2000" b="1" dirty="0">
                <a:cs typeface="+mn-ea"/>
                <a:sym typeface="+mn-lt"/>
              </a:rPr>
              <a:t>就是要念好三个“紧箍咒”。</a:t>
            </a:r>
            <a:endParaRPr lang="zh-CN" altLang="en-US" sz="2000" dirty="0">
              <a:cs typeface="+mn-ea"/>
              <a:sym typeface="+mn-lt"/>
            </a:endParaRPr>
          </a:p>
        </p:txBody>
      </p:sp>
      <p:sp>
        <p:nvSpPr>
          <p:cNvPr id="48" name="文本框 47">
            <a:extLst>
              <a:ext uri="{FF2B5EF4-FFF2-40B4-BE49-F238E27FC236}">
                <a16:creationId xmlns:a16="http://schemas.microsoft.com/office/drawing/2014/main" id="{3CB6CC8B-8CAB-435E-A1FE-DF575D6CF2E2}"/>
              </a:ext>
            </a:extLst>
          </p:cNvPr>
          <p:cNvSpPr txBox="1"/>
          <p:nvPr/>
        </p:nvSpPr>
        <p:spPr>
          <a:xfrm>
            <a:off x="2405577" y="5341265"/>
            <a:ext cx="3724275" cy="400110"/>
          </a:xfrm>
          <a:prstGeom prst="rect">
            <a:avLst/>
          </a:prstGeom>
          <a:noFill/>
        </p:spPr>
        <p:txBody>
          <a:bodyPr wrap="square" rtlCol="0">
            <a:spAutoFit/>
          </a:bodyPr>
          <a:lstStyle/>
          <a:p>
            <a:r>
              <a:rPr lang="zh-CN" altLang="en-US" sz="2000" b="1" dirty="0">
                <a:cs typeface="+mn-ea"/>
                <a:sym typeface="+mn-lt"/>
              </a:rPr>
              <a:t>就是要不说“四句话”。</a:t>
            </a:r>
            <a:endParaRPr lang="zh-CN" altLang="en-US" sz="2000" dirty="0">
              <a:cs typeface="+mn-ea"/>
              <a:sym typeface="+mn-lt"/>
            </a:endParaRPr>
          </a:p>
        </p:txBody>
      </p:sp>
      <p:sp>
        <p:nvSpPr>
          <p:cNvPr id="49" name="文本框 48">
            <a:extLst>
              <a:ext uri="{FF2B5EF4-FFF2-40B4-BE49-F238E27FC236}">
                <a16:creationId xmlns:a16="http://schemas.microsoft.com/office/drawing/2014/main" id="{11813724-11C5-4578-90FD-35D8A6CE7162}"/>
              </a:ext>
            </a:extLst>
          </p:cNvPr>
          <p:cNvSpPr txBox="1"/>
          <p:nvPr/>
        </p:nvSpPr>
        <p:spPr>
          <a:xfrm>
            <a:off x="7493395" y="1953307"/>
            <a:ext cx="3724275" cy="400110"/>
          </a:xfrm>
          <a:prstGeom prst="rect">
            <a:avLst/>
          </a:prstGeom>
          <a:noFill/>
        </p:spPr>
        <p:txBody>
          <a:bodyPr wrap="square" rtlCol="0">
            <a:spAutoFit/>
          </a:bodyPr>
          <a:lstStyle/>
          <a:p>
            <a:r>
              <a:rPr lang="zh-CN" altLang="en-US" sz="2000" b="1" dirty="0">
                <a:cs typeface="+mn-ea"/>
                <a:sym typeface="+mn-lt"/>
              </a:rPr>
              <a:t>就是要打理好“五个部位”。</a:t>
            </a:r>
            <a:endParaRPr lang="zh-CN" altLang="en-US" sz="2000" dirty="0">
              <a:cs typeface="+mn-ea"/>
              <a:sym typeface="+mn-lt"/>
            </a:endParaRPr>
          </a:p>
        </p:txBody>
      </p:sp>
      <p:sp>
        <p:nvSpPr>
          <p:cNvPr id="50" name="文本框 49">
            <a:extLst>
              <a:ext uri="{FF2B5EF4-FFF2-40B4-BE49-F238E27FC236}">
                <a16:creationId xmlns:a16="http://schemas.microsoft.com/office/drawing/2014/main" id="{4ECF621D-43B2-4CF3-9E72-4CF17BE543DA}"/>
              </a:ext>
            </a:extLst>
          </p:cNvPr>
          <p:cNvSpPr txBox="1"/>
          <p:nvPr/>
        </p:nvSpPr>
        <p:spPr>
          <a:xfrm>
            <a:off x="7493395" y="3078719"/>
            <a:ext cx="3724275" cy="400110"/>
          </a:xfrm>
          <a:prstGeom prst="rect">
            <a:avLst/>
          </a:prstGeom>
          <a:noFill/>
        </p:spPr>
        <p:txBody>
          <a:bodyPr wrap="square" rtlCol="0">
            <a:spAutoFit/>
          </a:bodyPr>
          <a:lstStyle/>
          <a:p>
            <a:r>
              <a:rPr lang="zh-CN" altLang="en-US" sz="2000" b="1" dirty="0">
                <a:cs typeface="+mn-ea"/>
                <a:sym typeface="+mn-lt"/>
              </a:rPr>
              <a:t>就是要处理好“六个关系”。</a:t>
            </a:r>
            <a:endParaRPr lang="zh-CN" altLang="en-US" sz="2000" dirty="0">
              <a:cs typeface="+mn-ea"/>
              <a:sym typeface="+mn-lt"/>
            </a:endParaRPr>
          </a:p>
        </p:txBody>
      </p:sp>
      <p:sp>
        <p:nvSpPr>
          <p:cNvPr id="51" name="文本框 50">
            <a:extLst>
              <a:ext uri="{FF2B5EF4-FFF2-40B4-BE49-F238E27FC236}">
                <a16:creationId xmlns:a16="http://schemas.microsoft.com/office/drawing/2014/main" id="{ADB747A9-9515-4BF2-9722-229C331374F1}"/>
              </a:ext>
            </a:extLst>
          </p:cNvPr>
          <p:cNvSpPr txBox="1"/>
          <p:nvPr/>
        </p:nvSpPr>
        <p:spPr>
          <a:xfrm>
            <a:off x="7493395" y="4204131"/>
            <a:ext cx="3724275" cy="400110"/>
          </a:xfrm>
          <a:prstGeom prst="rect">
            <a:avLst/>
          </a:prstGeom>
          <a:noFill/>
        </p:spPr>
        <p:txBody>
          <a:bodyPr wrap="square" rtlCol="0">
            <a:spAutoFit/>
          </a:bodyPr>
          <a:lstStyle/>
          <a:p>
            <a:r>
              <a:rPr lang="zh-CN" altLang="en-US" sz="2000" b="1" dirty="0">
                <a:cs typeface="+mn-ea"/>
                <a:sym typeface="+mn-lt"/>
              </a:rPr>
              <a:t>就是要用好“七个土方”。</a:t>
            </a:r>
            <a:endParaRPr lang="zh-CN" altLang="en-US" sz="2000" dirty="0">
              <a:cs typeface="+mn-ea"/>
              <a:sym typeface="+mn-lt"/>
            </a:endParaRPr>
          </a:p>
        </p:txBody>
      </p:sp>
      <p:grpSp>
        <p:nvGrpSpPr>
          <p:cNvPr id="52" name="组合 51">
            <a:extLst>
              <a:ext uri="{FF2B5EF4-FFF2-40B4-BE49-F238E27FC236}">
                <a16:creationId xmlns:a16="http://schemas.microsoft.com/office/drawing/2014/main" id="{56ED9758-22D5-4B1E-9C06-8E634F5A402B}"/>
              </a:ext>
            </a:extLst>
          </p:cNvPr>
          <p:cNvGrpSpPr/>
          <p:nvPr/>
        </p:nvGrpSpPr>
        <p:grpSpPr>
          <a:xfrm>
            <a:off x="-74001" y="1787283"/>
            <a:ext cx="2403814" cy="717550"/>
            <a:chOff x="-483329" y="3956050"/>
            <a:chExt cx="2403814" cy="717550"/>
          </a:xfrm>
        </p:grpSpPr>
        <p:sp>
          <p:nvSpPr>
            <p:cNvPr id="53" name="Oval 29"/>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54" name="Freeform 35"/>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55" name="文本框 54">
              <a:extLst>
                <a:ext uri="{FF2B5EF4-FFF2-40B4-BE49-F238E27FC236}">
                  <a16:creationId xmlns:a16="http://schemas.microsoft.com/office/drawing/2014/main" id="{3449CAA2-BEC3-4F12-BAC1-3265A6EE6B75}"/>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01</a:t>
              </a:r>
            </a:p>
          </p:txBody>
        </p:sp>
      </p:grpSp>
      <p:grpSp>
        <p:nvGrpSpPr>
          <p:cNvPr id="56" name="组合 55">
            <a:extLst>
              <a:ext uri="{FF2B5EF4-FFF2-40B4-BE49-F238E27FC236}">
                <a16:creationId xmlns:a16="http://schemas.microsoft.com/office/drawing/2014/main" id="{94C992DC-EB9A-44A9-8DA2-4378F4B6A2EE}"/>
              </a:ext>
            </a:extLst>
          </p:cNvPr>
          <p:cNvGrpSpPr/>
          <p:nvPr/>
        </p:nvGrpSpPr>
        <p:grpSpPr>
          <a:xfrm>
            <a:off x="-74000" y="2893157"/>
            <a:ext cx="2403814" cy="717550"/>
            <a:chOff x="-483329" y="3956050"/>
            <a:chExt cx="2403814" cy="717550"/>
          </a:xfrm>
        </p:grpSpPr>
        <p:sp>
          <p:nvSpPr>
            <p:cNvPr id="57" name="Oval 29">
              <a:extLst>
                <a:ext uri="{FF2B5EF4-FFF2-40B4-BE49-F238E27FC236}">
                  <a16:creationId xmlns:a16="http://schemas.microsoft.com/office/drawing/2014/main" id="{A351C9D3-D10C-4A78-B157-62EF069D865A}"/>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58" name="Freeform 35">
              <a:extLst>
                <a:ext uri="{FF2B5EF4-FFF2-40B4-BE49-F238E27FC236}">
                  <a16:creationId xmlns:a16="http://schemas.microsoft.com/office/drawing/2014/main" id="{DFB4AA11-AF0D-4128-AC12-C5226D891128}"/>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59" name="文本框 58">
              <a:extLst>
                <a:ext uri="{FF2B5EF4-FFF2-40B4-BE49-F238E27FC236}">
                  <a16:creationId xmlns:a16="http://schemas.microsoft.com/office/drawing/2014/main" id="{171BA573-63CB-4B6C-B78D-1B94D5AFAA68}"/>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02</a:t>
              </a:r>
            </a:p>
          </p:txBody>
        </p:sp>
      </p:grpSp>
      <p:grpSp>
        <p:nvGrpSpPr>
          <p:cNvPr id="60" name="组合 59">
            <a:extLst>
              <a:ext uri="{FF2B5EF4-FFF2-40B4-BE49-F238E27FC236}">
                <a16:creationId xmlns:a16="http://schemas.microsoft.com/office/drawing/2014/main" id="{2DCFE03B-BB8B-45EA-BA25-63B73867FECB}"/>
              </a:ext>
            </a:extLst>
          </p:cNvPr>
          <p:cNvGrpSpPr/>
          <p:nvPr/>
        </p:nvGrpSpPr>
        <p:grpSpPr>
          <a:xfrm>
            <a:off x="-62277" y="3999031"/>
            <a:ext cx="2403814" cy="717550"/>
            <a:chOff x="-483329" y="3956050"/>
            <a:chExt cx="2403814" cy="717550"/>
          </a:xfrm>
        </p:grpSpPr>
        <p:sp>
          <p:nvSpPr>
            <p:cNvPr id="61" name="Oval 29">
              <a:extLst>
                <a:ext uri="{FF2B5EF4-FFF2-40B4-BE49-F238E27FC236}">
                  <a16:creationId xmlns:a16="http://schemas.microsoft.com/office/drawing/2014/main" id="{BBC38D8E-85E6-4420-97E1-BEF7D10586DA}"/>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62" name="Freeform 35">
              <a:extLst>
                <a:ext uri="{FF2B5EF4-FFF2-40B4-BE49-F238E27FC236}">
                  <a16:creationId xmlns:a16="http://schemas.microsoft.com/office/drawing/2014/main" id="{9683DB5C-8D1A-4878-84BE-C57F2748F88B}"/>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63" name="文本框 62">
              <a:extLst>
                <a:ext uri="{FF2B5EF4-FFF2-40B4-BE49-F238E27FC236}">
                  <a16:creationId xmlns:a16="http://schemas.microsoft.com/office/drawing/2014/main" id="{B6A3F312-68C8-44AD-AFD0-3D1FD7BF9B8B}"/>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03</a:t>
              </a:r>
            </a:p>
          </p:txBody>
        </p:sp>
      </p:grpSp>
      <p:grpSp>
        <p:nvGrpSpPr>
          <p:cNvPr id="64" name="组合 63">
            <a:extLst>
              <a:ext uri="{FF2B5EF4-FFF2-40B4-BE49-F238E27FC236}">
                <a16:creationId xmlns:a16="http://schemas.microsoft.com/office/drawing/2014/main" id="{D325CCFF-5F49-468A-A231-2EF06910030F}"/>
              </a:ext>
            </a:extLst>
          </p:cNvPr>
          <p:cNvGrpSpPr/>
          <p:nvPr/>
        </p:nvGrpSpPr>
        <p:grpSpPr>
          <a:xfrm>
            <a:off x="-62276" y="5104905"/>
            <a:ext cx="2403814" cy="717550"/>
            <a:chOff x="-483329" y="3956050"/>
            <a:chExt cx="2403814" cy="717550"/>
          </a:xfrm>
        </p:grpSpPr>
        <p:sp>
          <p:nvSpPr>
            <p:cNvPr id="65" name="Oval 29">
              <a:extLst>
                <a:ext uri="{FF2B5EF4-FFF2-40B4-BE49-F238E27FC236}">
                  <a16:creationId xmlns:a16="http://schemas.microsoft.com/office/drawing/2014/main" id="{1B0A22C7-E598-4729-A6D9-7ED8B5611882}"/>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66" name="Freeform 35">
              <a:extLst>
                <a:ext uri="{FF2B5EF4-FFF2-40B4-BE49-F238E27FC236}">
                  <a16:creationId xmlns:a16="http://schemas.microsoft.com/office/drawing/2014/main" id="{446E8026-2B32-4174-A127-EE01A8A121E5}"/>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67" name="文本框 66">
              <a:extLst>
                <a:ext uri="{FF2B5EF4-FFF2-40B4-BE49-F238E27FC236}">
                  <a16:creationId xmlns:a16="http://schemas.microsoft.com/office/drawing/2014/main" id="{AD877F92-04C8-4BC1-AFCC-72482EE3456A}"/>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04</a:t>
              </a:r>
            </a:p>
          </p:txBody>
        </p:sp>
      </p:grpSp>
      <p:grpSp>
        <p:nvGrpSpPr>
          <p:cNvPr id="68" name="组合 67">
            <a:extLst>
              <a:ext uri="{FF2B5EF4-FFF2-40B4-BE49-F238E27FC236}">
                <a16:creationId xmlns:a16="http://schemas.microsoft.com/office/drawing/2014/main" id="{351FB9DF-9910-4727-AEAA-786CD7ADB65A}"/>
              </a:ext>
            </a:extLst>
          </p:cNvPr>
          <p:cNvGrpSpPr/>
          <p:nvPr/>
        </p:nvGrpSpPr>
        <p:grpSpPr>
          <a:xfrm>
            <a:off x="4849694" y="1787284"/>
            <a:ext cx="2403814" cy="717550"/>
            <a:chOff x="-483329" y="3956050"/>
            <a:chExt cx="2403814" cy="717550"/>
          </a:xfrm>
        </p:grpSpPr>
        <p:sp>
          <p:nvSpPr>
            <p:cNvPr id="69" name="Oval 29">
              <a:extLst>
                <a:ext uri="{FF2B5EF4-FFF2-40B4-BE49-F238E27FC236}">
                  <a16:creationId xmlns:a16="http://schemas.microsoft.com/office/drawing/2014/main" id="{91903511-E7CB-46F6-A83A-B9A2C57C0F0D}"/>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70" name="Freeform 35">
              <a:extLst>
                <a:ext uri="{FF2B5EF4-FFF2-40B4-BE49-F238E27FC236}">
                  <a16:creationId xmlns:a16="http://schemas.microsoft.com/office/drawing/2014/main" id="{68B5B0A1-EDC5-43B4-A558-CC22AC0E268C}"/>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71" name="文本框 70">
              <a:extLst>
                <a:ext uri="{FF2B5EF4-FFF2-40B4-BE49-F238E27FC236}">
                  <a16:creationId xmlns:a16="http://schemas.microsoft.com/office/drawing/2014/main" id="{D3B99A00-0412-43C3-819F-E95339E7C4F7}"/>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05</a:t>
              </a:r>
            </a:p>
          </p:txBody>
        </p:sp>
      </p:grpSp>
      <p:grpSp>
        <p:nvGrpSpPr>
          <p:cNvPr id="72" name="组合 71">
            <a:extLst>
              <a:ext uri="{FF2B5EF4-FFF2-40B4-BE49-F238E27FC236}">
                <a16:creationId xmlns:a16="http://schemas.microsoft.com/office/drawing/2014/main" id="{0138EC7B-5DB9-4607-91F8-030D049AD210}"/>
              </a:ext>
            </a:extLst>
          </p:cNvPr>
          <p:cNvGrpSpPr/>
          <p:nvPr/>
        </p:nvGrpSpPr>
        <p:grpSpPr>
          <a:xfrm>
            <a:off x="4849695" y="2936144"/>
            <a:ext cx="2403814" cy="717550"/>
            <a:chOff x="-483329" y="3956050"/>
            <a:chExt cx="2403814" cy="717550"/>
          </a:xfrm>
        </p:grpSpPr>
        <p:sp>
          <p:nvSpPr>
            <p:cNvPr id="73" name="Oval 29">
              <a:extLst>
                <a:ext uri="{FF2B5EF4-FFF2-40B4-BE49-F238E27FC236}">
                  <a16:creationId xmlns:a16="http://schemas.microsoft.com/office/drawing/2014/main" id="{4AF9B0AA-3E79-4014-9AB2-5B0EDB938131}"/>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74" name="Freeform 35">
              <a:extLst>
                <a:ext uri="{FF2B5EF4-FFF2-40B4-BE49-F238E27FC236}">
                  <a16:creationId xmlns:a16="http://schemas.microsoft.com/office/drawing/2014/main" id="{37D83F8A-C98B-4B10-A21E-4C0FB2AC723D}"/>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75" name="文本框 74">
              <a:extLst>
                <a:ext uri="{FF2B5EF4-FFF2-40B4-BE49-F238E27FC236}">
                  <a16:creationId xmlns:a16="http://schemas.microsoft.com/office/drawing/2014/main" id="{77E92126-56B2-44EF-9087-64BD06ABBEFD}"/>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06</a:t>
              </a:r>
            </a:p>
          </p:txBody>
        </p:sp>
      </p:grpSp>
      <p:grpSp>
        <p:nvGrpSpPr>
          <p:cNvPr id="76" name="组合 75">
            <a:extLst>
              <a:ext uri="{FF2B5EF4-FFF2-40B4-BE49-F238E27FC236}">
                <a16:creationId xmlns:a16="http://schemas.microsoft.com/office/drawing/2014/main" id="{6FCB2765-D0B8-4650-A363-3F3EF1D3F518}"/>
              </a:ext>
            </a:extLst>
          </p:cNvPr>
          <p:cNvGrpSpPr/>
          <p:nvPr/>
        </p:nvGrpSpPr>
        <p:grpSpPr>
          <a:xfrm>
            <a:off x="4861418" y="4085004"/>
            <a:ext cx="2403814" cy="717550"/>
            <a:chOff x="-483329" y="3956050"/>
            <a:chExt cx="2403814" cy="717550"/>
          </a:xfrm>
        </p:grpSpPr>
        <p:sp>
          <p:nvSpPr>
            <p:cNvPr id="77" name="Oval 29">
              <a:extLst>
                <a:ext uri="{FF2B5EF4-FFF2-40B4-BE49-F238E27FC236}">
                  <a16:creationId xmlns:a16="http://schemas.microsoft.com/office/drawing/2014/main" id="{FF93E453-1865-4E98-92E4-A129D52571CE}"/>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78" name="Freeform 35">
              <a:extLst>
                <a:ext uri="{FF2B5EF4-FFF2-40B4-BE49-F238E27FC236}">
                  <a16:creationId xmlns:a16="http://schemas.microsoft.com/office/drawing/2014/main" id="{1C04CED7-F744-4C9D-94F4-6E33B4AB021E}"/>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79" name="文本框 78">
              <a:extLst>
                <a:ext uri="{FF2B5EF4-FFF2-40B4-BE49-F238E27FC236}">
                  <a16:creationId xmlns:a16="http://schemas.microsoft.com/office/drawing/2014/main" id="{0276DEE8-F8B3-4969-9296-394D5C0D12A5}"/>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07</a:t>
              </a:r>
            </a:p>
          </p:txBody>
        </p:sp>
      </p:grpSp>
    </p:spTree>
    <p:extLst>
      <p:ext uri="{BB962C8B-B14F-4D97-AF65-F5344CB8AC3E}">
        <p14:creationId xmlns:p14="http://schemas.microsoft.com/office/powerpoint/2010/main" val="3157603879"/>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 presetClass="entr" presetSubtype="8" fill="hold" nodeType="afterEffect" p14:presetBounceEnd="40000">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14:bounceEnd="40000">
                                          <p:cBhvr additive="base">
                                            <p:cTn id="34" dur="100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35" dur="100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5000"/>
                                </p:stCondLst>
                                <p:childTnLst>
                                  <p:par>
                                    <p:cTn id="43" presetID="2" presetClass="entr" presetSubtype="8" fill="hold" nodeType="afterEffect" p14:presetBounceEnd="40000">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14:bounceEnd="40000">
                                          <p:cBhvr additive="base">
                                            <p:cTn id="45" dur="100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46" dur="1000" fill="hold"/>
                                            <p:tgtEl>
                                              <p:spTgt spid="56"/>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childTnLst>
                              </p:cTn>
                            </p:par>
                            <p:par>
                              <p:cTn id="53" fill="hold">
                                <p:stCondLst>
                                  <p:cond delay="6500"/>
                                </p:stCondLst>
                                <p:childTnLst>
                                  <p:par>
                                    <p:cTn id="54" presetID="2" presetClass="entr" presetSubtype="8" fill="hold" nodeType="afterEffect" p14:presetBounceEnd="40000">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14:bounceEnd="40000">
                                          <p:cBhvr additive="base">
                                            <p:cTn id="56" dur="100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57" dur="1000" fill="hold"/>
                                            <p:tgtEl>
                                              <p:spTgt spid="60"/>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par>
                              <p:cTn id="64" fill="hold">
                                <p:stCondLst>
                                  <p:cond delay="8000"/>
                                </p:stCondLst>
                                <p:childTnLst>
                                  <p:par>
                                    <p:cTn id="65" presetID="2" presetClass="entr" presetSubtype="8" fill="hold" nodeType="afterEffect" p14:presetBounceEnd="40000">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14:bounceEnd="40000">
                                          <p:cBhvr additive="base">
                                            <p:cTn id="67" dur="1000" fill="hold"/>
                                            <p:tgtEl>
                                              <p:spTgt spid="64"/>
                                            </p:tgtEl>
                                            <p:attrNameLst>
                                              <p:attrName>ppt_x</p:attrName>
                                            </p:attrNameLst>
                                          </p:cBhvr>
                                          <p:tavLst>
                                            <p:tav tm="0">
                                              <p:val>
                                                <p:strVal val="0-#ppt_w/2"/>
                                              </p:val>
                                            </p:tav>
                                            <p:tav tm="100000">
                                              <p:val>
                                                <p:strVal val="#ppt_x"/>
                                              </p:val>
                                            </p:tav>
                                          </p:tavLst>
                                        </p:anim>
                                        <p:anim calcmode="lin" valueType="num" p14:bounceEnd="40000">
                                          <p:cBhvr additive="base">
                                            <p:cTn id="68" dur="1000" fill="hold"/>
                                            <p:tgtEl>
                                              <p:spTgt spid="64"/>
                                            </p:tgtEl>
                                            <p:attrNameLst>
                                              <p:attrName>ppt_y</p:attrName>
                                            </p:attrNameLst>
                                          </p:cBhvr>
                                          <p:tavLst>
                                            <p:tav tm="0">
                                              <p:val>
                                                <p:strVal val="#ppt_y"/>
                                              </p:val>
                                            </p:tav>
                                            <p:tav tm="100000">
                                              <p:val>
                                                <p:strVal val="#ppt_y"/>
                                              </p:val>
                                            </p:tav>
                                          </p:tavLst>
                                        </p:anim>
                                      </p:childTnLst>
                                    </p:cTn>
                                  </p:par>
                                </p:childTnLst>
                              </p:cTn>
                            </p:par>
                            <p:par>
                              <p:cTn id="69" fill="hold">
                                <p:stCondLst>
                                  <p:cond delay="9000"/>
                                </p:stCondLst>
                                <p:childTnLst>
                                  <p:par>
                                    <p:cTn id="70" presetID="53" presetClass="entr" presetSubtype="16"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9500"/>
                                </p:stCondLst>
                                <p:childTnLst>
                                  <p:par>
                                    <p:cTn id="76" presetID="2" presetClass="entr" presetSubtype="8" fill="hold" nodeType="afterEffect" p14:presetBounceEnd="40000">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14:bounceEnd="40000">
                                          <p:cBhvr additive="base">
                                            <p:cTn id="78" dur="1000" fill="hold"/>
                                            <p:tgtEl>
                                              <p:spTgt spid="68"/>
                                            </p:tgtEl>
                                            <p:attrNameLst>
                                              <p:attrName>ppt_x</p:attrName>
                                            </p:attrNameLst>
                                          </p:cBhvr>
                                          <p:tavLst>
                                            <p:tav tm="0">
                                              <p:val>
                                                <p:strVal val="0-#ppt_w/2"/>
                                              </p:val>
                                            </p:tav>
                                            <p:tav tm="100000">
                                              <p:val>
                                                <p:strVal val="#ppt_x"/>
                                              </p:val>
                                            </p:tav>
                                          </p:tavLst>
                                        </p:anim>
                                        <p:anim calcmode="lin" valueType="num" p14:bounceEnd="40000">
                                          <p:cBhvr additive="base">
                                            <p:cTn id="79" dur="1000" fill="hold"/>
                                            <p:tgtEl>
                                              <p:spTgt spid="68"/>
                                            </p:tgtEl>
                                            <p:attrNameLst>
                                              <p:attrName>ppt_y</p:attrName>
                                            </p:attrNameLst>
                                          </p:cBhvr>
                                          <p:tavLst>
                                            <p:tav tm="0">
                                              <p:val>
                                                <p:strVal val="#ppt_y"/>
                                              </p:val>
                                            </p:tav>
                                            <p:tav tm="100000">
                                              <p:val>
                                                <p:strVal val="#ppt_y"/>
                                              </p:val>
                                            </p:tav>
                                          </p:tavLst>
                                        </p:anim>
                                      </p:childTnLst>
                                    </p:cTn>
                                  </p:par>
                                </p:childTnLst>
                              </p:cTn>
                            </p:par>
                            <p:par>
                              <p:cTn id="80" fill="hold">
                                <p:stCondLst>
                                  <p:cond delay="10500"/>
                                </p:stCondLst>
                                <p:childTnLst>
                                  <p:par>
                                    <p:cTn id="81" presetID="53" presetClass="entr" presetSubtype="16"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p:cTn id="83" dur="500" fill="hold"/>
                                            <p:tgtEl>
                                              <p:spTgt spid="49"/>
                                            </p:tgtEl>
                                            <p:attrNameLst>
                                              <p:attrName>ppt_w</p:attrName>
                                            </p:attrNameLst>
                                          </p:cBhvr>
                                          <p:tavLst>
                                            <p:tav tm="0">
                                              <p:val>
                                                <p:fltVal val="0"/>
                                              </p:val>
                                            </p:tav>
                                            <p:tav tm="100000">
                                              <p:val>
                                                <p:strVal val="#ppt_w"/>
                                              </p:val>
                                            </p:tav>
                                          </p:tavLst>
                                        </p:anim>
                                        <p:anim calcmode="lin" valueType="num">
                                          <p:cBhvr>
                                            <p:cTn id="84" dur="500" fill="hold"/>
                                            <p:tgtEl>
                                              <p:spTgt spid="49"/>
                                            </p:tgtEl>
                                            <p:attrNameLst>
                                              <p:attrName>ppt_h</p:attrName>
                                            </p:attrNameLst>
                                          </p:cBhvr>
                                          <p:tavLst>
                                            <p:tav tm="0">
                                              <p:val>
                                                <p:fltVal val="0"/>
                                              </p:val>
                                            </p:tav>
                                            <p:tav tm="100000">
                                              <p:val>
                                                <p:strVal val="#ppt_h"/>
                                              </p:val>
                                            </p:tav>
                                          </p:tavLst>
                                        </p:anim>
                                        <p:animEffect transition="in" filter="fade">
                                          <p:cBhvr>
                                            <p:cTn id="85" dur="500"/>
                                            <p:tgtEl>
                                              <p:spTgt spid="49"/>
                                            </p:tgtEl>
                                          </p:cBhvr>
                                        </p:animEffect>
                                      </p:childTnLst>
                                    </p:cTn>
                                  </p:par>
                                </p:childTnLst>
                              </p:cTn>
                            </p:par>
                            <p:par>
                              <p:cTn id="86" fill="hold">
                                <p:stCondLst>
                                  <p:cond delay="11000"/>
                                </p:stCondLst>
                                <p:childTnLst>
                                  <p:par>
                                    <p:cTn id="87" presetID="2" presetClass="entr" presetSubtype="8" fill="hold" nodeType="afterEffect" p14:presetBounceEnd="40000">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14:bounceEnd="40000">
                                          <p:cBhvr additive="base">
                                            <p:cTn id="89" dur="1000" fill="hold"/>
                                            <p:tgtEl>
                                              <p:spTgt spid="72"/>
                                            </p:tgtEl>
                                            <p:attrNameLst>
                                              <p:attrName>ppt_x</p:attrName>
                                            </p:attrNameLst>
                                          </p:cBhvr>
                                          <p:tavLst>
                                            <p:tav tm="0">
                                              <p:val>
                                                <p:strVal val="0-#ppt_w/2"/>
                                              </p:val>
                                            </p:tav>
                                            <p:tav tm="100000">
                                              <p:val>
                                                <p:strVal val="#ppt_x"/>
                                              </p:val>
                                            </p:tav>
                                          </p:tavLst>
                                        </p:anim>
                                        <p:anim calcmode="lin" valueType="num" p14:bounceEnd="40000">
                                          <p:cBhvr additive="base">
                                            <p:cTn id="90" dur="1000" fill="hold"/>
                                            <p:tgtEl>
                                              <p:spTgt spid="72"/>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53" presetClass="entr" presetSubtype="16"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500" fill="hold"/>
                                            <p:tgtEl>
                                              <p:spTgt spid="50"/>
                                            </p:tgtEl>
                                            <p:attrNameLst>
                                              <p:attrName>ppt_w</p:attrName>
                                            </p:attrNameLst>
                                          </p:cBhvr>
                                          <p:tavLst>
                                            <p:tav tm="0">
                                              <p:val>
                                                <p:fltVal val="0"/>
                                              </p:val>
                                            </p:tav>
                                            <p:tav tm="100000">
                                              <p:val>
                                                <p:strVal val="#ppt_w"/>
                                              </p:val>
                                            </p:tav>
                                          </p:tavLst>
                                        </p:anim>
                                        <p:anim calcmode="lin" valueType="num">
                                          <p:cBhvr>
                                            <p:cTn id="95" dur="500" fill="hold"/>
                                            <p:tgtEl>
                                              <p:spTgt spid="50"/>
                                            </p:tgtEl>
                                            <p:attrNameLst>
                                              <p:attrName>ppt_h</p:attrName>
                                            </p:attrNameLst>
                                          </p:cBhvr>
                                          <p:tavLst>
                                            <p:tav tm="0">
                                              <p:val>
                                                <p:fltVal val="0"/>
                                              </p:val>
                                            </p:tav>
                                            <p:tav tm="100000">
                                              <p:val>
                                                <p:strVal val="#ppt_h"/>
                                              </p:val>
                                            </p:tav>
                                          </p:tavLst>
                                        </p:anim>
                                        <p:animEffect transition="in" filter="fade">
                                          <p:cBhvr>
                                            <p:cTn id="96" dur="500"/>
                                            <p:tgtEl>
                                              <p:spTgt spid="50"/>
                                            </p:tgtEl>
                                          </p:cBhvr>
                                        </p:animEffect>
                                      </p:childTnLst>
                                    </p:cTn>
                                  </p:par>
                                </p:childTnLst>
                              </p:cTn>
                            </p:par>
                            <p:par>
                              <p:cTn id="97" fill="hold">
                                <p:stCondLst>
                                  <p:cond delay="12500"/>
                                </p:stCondLst>
                                <p:childTnLst>
                                  <p:par>
                                    <p:cTn id="98" presetID="2" presetClass="entr" presetSubtype="8" fill="hold" nodeType="afterEffect" p14:presetBounceEnd="40000">
                                      <p:stCondLst>
                                        <p:cond delay="0"/>
                                      </p:stCondLst>
                                      <p:childTnLst>
                                        <p:set>
                                          <p:cBhvr>
                                            <p:cTn id="99" dur="1" fill="hold">
                                              <p:stCondLst>
                                                <p:cond delay="0"/>
                                              </p:stCondLst>
                                            </p:cTn>
                                            <p:tgtEl>
                                              <p:spTgt spid="76"/>
                                            </p:tgtEl>
                                            <p:attrNameLst>
                                              <p:attrName>style.visibility</p:attrName>
                                            </p:attrNameLst>
                                          </p:cBhvr>
                                          <p:to>
                                            <p:strVal val="visible"/>
                                          </p:to>
                                        </p:set>
                                        <p:anim calcmode="lin" valueType="num" p14:bounceEnd="40000">
                                          <p:cBhvr additive="base">
                                            <p:cTn id="100" dur="1000" fill="hold"/>
                                            <p:tgtEl>
                                              <p:spTgt spid="76"/>
                                            </p:tgtEl>
                                            <p:attrNameLst>
                                              <p:attrName>ppt_x</p:attrName>
                                            </p:attrNameLst>
                                          </p:cBhvr>
                                          <p:tavLst>
                                            <p:tav tm="0">
                                              <p:val>
                                                <p:strVal val="0-#ppt_w/2"/>
                                              </p:val>
                                            </p:tav>
                                            <p:tav tm="100000">
                                              <p:val>
                                                <p:strVal val="#ppt_x"/>
                                              </p:val>
                                            </p:tav>
                                          </p:tavLst>
                                        </p:anim>
                                        <p:anim calcmode="lin" valueType="num" p14:bounceEnd="40000">
                                          <p:cBhvr additive="base">
                                            <p:cTn id="101" dur="1000" fill="hold"/>
                                            <p:tgtEl>
                                              <p:spTgt spid="76"/>
                                            </p:tgtEl>
                                            <p:attrNameLst>
                                              <p:attrName>ppt_y</p:attrName>
                                            </p:attrNameLst>
                                          </p:cBhvr>
                                          <p:tavLst>
                                            <p:tav tm="0">
                                              <p:val>
                                                <p:strVal val="#ppt_y"/>
                                              </p:val>
                                            </p:tav>
                                            <p:tav tm="100000">
                                              <p:val>
                                                <p:strVal val="#ppt_y"/>
                                              </p:val>
                                            </p:tav>
                                          </p:tavLst>
                                        </p:anim>
                                      </p:childTnLst>
                                    </p:cTn>
                                  </p:par>
                                </p:childTnLst>
                              </p:cTn>
                            </p:par>
                            <p:par>
                              <p:cTn id="102" fill="hold">
                                <p:stCondLst>
                                  <p:cond delay="135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45" grpId="0"/>
          <p:bldP spid="46" grpId="0"/>
          <p:bldP spid="47" grpId="0"/>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1000" fill="hold"/>
                                            <p:tgtEl>
                                              <p:spTgt spid="52"/>
                                            </p:tgtEl>
                                            <p:attrNameLst>
                                              <p:attrName>ppt_x</p:attrName>
                                            </p:attrNameLst>
                                          </p:cBhvr>
                                          <p:tavLst>
                                            <p:tav tm="0">
                                              <p:val>
                                                <p:strVal val="0-#ppt_w/2"/>
                                              </p:val>
                                            </p:tav>
                                            <p:tav tm="100000">
                                              <p:val>
                                                <p:strVal val="#ppt_x"/>
                                              </p:val>
                                            </p:tav>
                                          </p:tavLst>
                                        </p:anim>
                                        <p:anim calcmode="lin" valueType="num">
                                          <p:cBhvr additive="base">
                                            <p:cTn id="35" dur="100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5000"/>
                                </p:stCondLst>
                                <p:childTnLst>
                                  <p:par>
                                    <p:cTn id="43" presetID="2" presetClass="entr" presetSubtype="8"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1000" fill="hold"/>
                                            <p:tgtEl>
                                              <p:spTgt spid="56"/>
                                            </p:tgtEl>
                                            <p:attrNameLst>
                                              <p:attrName>ppt_x</p:attrName>
                                            </p:attrNameLst>
                                          </p:cBhvr>
                                          <p:tavLst>
                                            <p:tav tm="0">
                                              <p:val>
                                                <p:strVal val="0-#ppt_w/2"/>
                                              </p:val>
                                            </p:tav>
                                            <p:tav tm="100000">
                                              <p:val>
                                                <p:strVal val="#ppt_x"/>
                                              </p:val>
                                            </p:tav>
                                          </p:tavLst>
                                        </p:anim>
                                        <p:anim calcmode="lin" valueType="num">
                                          <p:cBhvr additive="base">
                                            <p:cTn id="46" dur="1000" fill="hold"/>
                                            <p:tgtEl>
                                              <p:spTgt spid="56"/>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childTnLst>
                              </p:cTn>
                            </p:par>
                            <p:par>
                              <p:cTn id="53" fill="hold">
                                <p:stCondLst>
                                  <p:cond delay="6500"/>
                                </p:stCondLst>
                                <p:childTnLst>
                                  <p:par>
                                    <p:cTn id="54" presetID="2" presetClass="entr" presetSubtype="8"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1000" fill="hold"/>
                                            <p:tgtEl>
                                              <p:spTgt spid="60"/>
                                            </p:tgtEl>
                                            <p:attrNameLst>
                                              <p:attrName>ppt_x</p:attrName>
                                            </p:attrNameLst>
                                          </p:cBhvr>
                                          <p:tavLst>
                                            <p:tav tm="0">
                                              <p:val>
                                                <p:strVal val="0-#ppt_w/2"/>
                                              </p:val>
                                            </p:tav>
                                            <p:tav tm="100000">
                                              <p:val>
                                                <p:strVal val="#ppt_x"/>
                                              </p:val>
                                            </p:tav>
                                          </p:tavLst>
                                        </p:anim>
                                        <p:anim calcmode="lin" valueType="num">
                                          <p:cBhvr additive="base">
                                            <p:cTn id="57" dur="1000" fill="hold"/>
                                            <p:tgtEl>
                                              <p:spTgt spid="60"/>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par>
                              <p:cTn id="64" fill="hold">
                                <p:stCondLst>
                                  <p:cond delay="8000"/>
                                </p:stCondLst>
                                <p:childTnLst>
                                  <p:par>
                                    <p:cTn id="65" presetID="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1000" fill="hold"/>
                                            <p:tgtEl>
                                              <p:spTgt spid="64"/>
                                            </p:tgtEl>
                                            <p:attrNameLst>
                                              <p:attrName>ppt_x</p:attrName>
                                            </p:attrNameLst>
                                          </p:cBhvr>
                                          <p:tavLst>
                                            <p:tav tm="0">
                                              <p:val>
                                                <p:strVal val="0-#ppt_w/2"/>
                                              </p:val>
                                            </p:tav>
                                            <p:tav tm="100000">
                                              <p:val>
                                                <p:strVal val="#ppt_x"/>
                                              </p:val>
                                            </p:tav>
                                          </p:tavLst>
                                        </p:anim>
                                        <p:anim calcmode="lin" valueType="num">
                                          <p:cBhvr additive="base">
                                            <p:cTn id="68" dur="1000" fill="hold"/>
                                            <p:tgtEl>
                                              <p:spTgt spid="64"/>
                                            </p:tgtEl>
                                            <p:attrNameLst>
                                              <p:attrName>ppt_y</p:attrName>
                                            </p:attrNameLst>
                                          </p:cBhvr>
                                          <p:tavLst>
                                            <p:tav tm="0">
                                              <p:val>
                                                <p:strVal val="#ppt_y"/>
                                              </p:val>
                                            </p:tav>
                                            <p:tav tm="100000">
                                              <p:val>
                                                <p:strVal val="#ppt_y"/>
                                              </p:val>
                                            </p:tav>
                                          </p:tavLst>
                                        </p:anim>
                                      </p:childTnLst>
                                    </p:cTn>
                                  </p:par>
                                </p:childTnLst>
                              </p:cTn>
                            </p:par>
                            <p:par>
                              <p:cTn id="69" fill="hold">
                                <p:stCondLst>
                                  <p:cond delay="9000"/>
                                </p:stCondLst>
                                <p:childTnLst>
                                  <p:par>
                                    <p:cTn id="70" presetID="53" presetClass="entr" presetSubtype="16"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9500"/>
                                </p:stCondLst>
                                <p:childTnLst>
                                  <p:par>
                                    <p:cTn id="76" presetID="2" presetClass="entr" presetSubtype="8"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1000" fill="hold"/>
                                            <p:tgtEl>
                                              <p:spTgt spid="68"/>
                                            </p:tgtEl>
                                            <p:attrNameLst>
                                              <p:attrName>ppt_x</p:attrName>
                                            </p:attrNameLst>
                                          </p:cBhvr>
                                          <p:tavLst>
                                            <p:tav tm="0">
                                              <p:val>
                                                <p:strVal val="0-#ppt_w/2"/>
                                              </p:val>
                                            </p:tav>
                                            <p:tav tm="100000">
                                              <p:val>
                                                <p:strVal val="#ppt_x"/>
                                              </p:val>
                                            </p:tav>
                                          </p:tavLst>
                                        </p:anim>
                                        <p:anim calcmode="lin" valueType="num">
                                          <p:cBhvr additive="base">
                                            <p:cTn id="79" dur="1000" fill="hold"/>
                                            <p:tgtEl>
                                              <p:spTgt spid="68"/>
                                            </p:tgtEl>
                                            <p:attrNameLst>
                                              <p:attrName>ppt_y</p:attrName>
                                            </p:attrNameLst>
                                          </p:cBhvr>
                                          <p:tavLst>
                                            <p:tav tm="0">
                                              <p:val>
                                                <p:strVal val="#ppt_y"/>
                                              </p:val>
                                            </p:tav>
                                            <p:tav tm="100000">
                                              <p:val>
                                                <p:strVal val="#ppt_y"/>
                                              </p:val>
                                            </p:tav>
                                          </p:tavLst>
                                        </p:anim>
                                      </p:childTnLst>
                                    </p:cTn>
                                  </p:par>
                                </p:childTnLst>
                              </p:cTn>
                            </p:par>
                            <p:par>
                              <p:cTn id="80" fill="hold">
                                <p:stCondLst>
                                  <p:cond delay="10500"/>
                                </p:stCondLst>
                                <p:childTnLst>
                                  <p:par>
                                    <p:cTn id="81" presetID="53" presetClass="entr" presetSubtype="16"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p:cTn id="83" dur="500" fill="hold"/>
                                            <p:tgtEl>
                                              <p:spTgt spid="49"/>
                                            </p:tgtEl>
                                            <p:attrNameLst>
                                              <p:attrName>ppt_w</p:attrName>
                                            </p:attrNameLst>
                                          </p:cBhvr>
                                          <p:tavLst>
                                            <p:tav tm="0">
                                              <p:val>
                                                <p:fltVal val="0"/>
                                              </p:val>
                                            </p:tav>
                                            <p:tav tm="100000">
                                              <p:val>
                                                <p:strVal val="#ppt_w"/>
                                              </p:val>
                                            </p:tav>
                                          </p:tavLst>
                                        </p:anim>
                                        <p:anim calcmode="lin" valueType="num">
                                          <p:cBhvr>
                                            <p:cTn id="84" dur="500" fill="hold"/>
                                            <p:tgtEl>
                                              <p:spTgt spid="49"/>
                                            </p:tgtEl>
                                            <p:attrNameLst>
                                              <p:attrName>ppt_h</p:attrName>
                                            </p:attrNameLst>
                                          </p:cBhvr>
                                          <p:tavLst>
                                            <p:tav tm="0">
                                              <p:val>
                                                <p:fltVal val="0"/>
                                              </p:val>
                                            </p:tav>
                                            <p:tav tm="100000">
                                              <p:val>
                                                <p:strVal val="#ppt_h"/>
                                              </p:val>
                                            </p:tav>
                                          </p:tavLst>
                                        </p:anim>
                                        <p:animEffect transition="in" filter="fade">
                                          <p:cBhvr>
                                            <p:cTn id="85" dur="500"/>
                                            <p:tgtEl>
                                              <p:spTgt spid="49"/>
                                            </p:tgtEl>
                                          </p:cBhvr>
                                        </p:animEffect>
                                      </p:childTnLst>
                                    </p:cTn>
                                  </p:par>
                                </p:childTnLst>
                              </p:cTn>
                            </p:par>
                            <p:par>
                              <p:cTn id="86" fill="hold">
                                <p:stCondLst>
                                  <p:cond delay="11000"/>
                                </p:stCondLst>
                                <p:childTnLst>
                                  <p:par>
                                    <p:cTn id="87" presetID="2" presetClass="entr" presetSubtype="8" fill="hold"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additive="base">
                                            <p:cTn id="89" dur="1000" fill="hold"/>
                                            <p:tgtEl>
                                              <p:spTgt spid="72"/>
                                            </p:tgtEl>
                                            <p:attrNameLst>
                                              <p:attrName>ppt_x</p:attrName>
                                            </p:attrNameLst>
                                          </p:cBhvr>
                                          <p:tavLst>
                                            <p:tav tm="0">
                                              <p:val>
                                                <p:strVal val="0-#ppt_w/2"/>
                                              </p:val>
                                            </p:tav>
                                            <p:tav tm="100000">
                                              <p:val>
                                                <p:strVal val="#ppt_x"/>
                                              </p:val>
                                            </p:tav>
                                          </p:tavLst>
                                        </p:anim>
                                        <p:anim calcmode="lin" valueType="num">
                                          <p:cBhvr additive="base">
                                            <p:cTn id="90" dur="1000" fill="hold"/>
                                            <p:tgtEl>
                                              <p:spTgt spid="72"/>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53" presetClass="entr" presetSubtype="16"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500" fill="hold"/>
                                            <p:tgtEl>
                                              <p:spTgt spid="50"/>
                                            </p:tgtEl>
                                            <p:attrNameLst>
                                              <p:attrName>ppt_w</p:attrName>
                                            </p:attrNameLst>
                                          </p:cBhvr>
                                          <p:tavLst>
                                            <p:tav tm="0">
                                              <p:val>
                                                <p:fltVal val="0"/>
                                              </p:val>
                                            </p:tav>
                                            <p:tav tm="100000">
                                              <p:val>
                                                <p:strVal val="#ppt_w"/>
                                              </p:val>
                                            </p:tav>
                                          </p:tavLst>
                                        </p:anim>
                                        <p:anim calcmode="lin" valueType="num">
                                          <p:cBhvr>
                                            <p:cTn id="95" dur="500" fill="hold"/>
                                            <p:tgtEl>
                                              <p:spTgt spid="50"/>
                                            </p:tgtEl>
                                            <p:attrNameLst>
                                              <p:attrName>ppt_h</p:attrName>
                                            </p:attrNameLst>
                                          </p:cBhvr>
                                          <p:tavLst>
                                            <p:tav tm="0">
                                              <p:val>
                                                <p:fltVal val="0"/>
                                              </p:val>
                                            </p:tav>
                                            <p:tav tm="100000">
                                              <p:val>
                                                <p:strVal val="#ppt_h"/>
                                              </p:val>
                                            </p:tav>
                                          </p:tavLst>
                                        </p:anim>
                                        <p:animEffect transition="in" filter="fade">
                                          <p:cBhvr>
                                            <p:cTn id="96" dur="500"/>
                                            <p:tgtEl>
                                              <p:spTgt spid="50"/>
                                            </p:tgtEl>
                                          </p:cBhvr>
                                        </p:animEffect>
                                      </p:childTnLst>
                                    </p:cTn>
                                  </p:par>
                                </p:childTnLst>
                              </p:cTn>
                            </p:par>
                            <p:par>
                              <p:cTn id="97" fill="hold">
                                <p:stCondLst>
                                  <p:cond delay="12500"/>
                                </p:stCondLst>
                                <p:childTnLst>
                                  <p:par>
                                    <p:cTn id="98" presetID="2" presetClass="entr" presetSubtype="8" fill="hold" nodeType="afterEffect">
                                      <p:stCondLst>
                                        <p:cond delay="0"/>
                                      </p:stCondLst>
                                      <p:childTnLst>
                                        <p:set>
                                          <p:cBhvr>
                                            <p:cTn id="99" dur="1" fill="hold">
                                              <p:stCondLst>
                                                <p:cond delay="0"/>
                                              </p:stCondLst>
                                            </p:cTn>
                                            <p:tgtEl>
                                              <p:spTgt spid="76"/>
                                            </p:tgtEl>
                                            <p:attrNameLst>
                                              <p:attrName>style.visibility</p:attrName>
                                            </p:attrNameLst>
                                          </p:cBhvr>
                                          <p:to>
                                            <p:strVal val="visible"/>
                                          </p:to>
                                        </p:set>
                                        <p:anim calcmode="lin" valueType="num">
                                          <p:cBhvr additive="base">
                                            <p:cTn id="100" dur="1000" fill="hold"/>
                                            <p:tgtEl>
                                              <p:spTgt spid="76"/>
                                            </p:tgtEl>
                                            <p:attrNameLst>
                                              <p:attrName>ppt_x</p:attrName>
                                            </p:attrNameLst>
                                          </p:cBhvr>
                                          <p:tavLst>
                                            <p:tav tm="0">
                                              <p:val>
                                                <p:strVal val="0-#ppt_w/2"/>
                                              </p:val>
                                            </p:tav>
                                            <p:tav tm="100000">
                                              <p:val>
                                                <p:strVal val="#ppt_x"/>
                                              </p:val>
                                            </p:tav>
                                          </p:tavLst>
                                        </p:anim>
                                        <p:anim calcmode="lin" valueType="num">
                                          <p:cBhvr additive="base">
                                            <p:cTn id="101" dur="1000" fill="hold"/>
                                            <p:tgtEl>
                                              <p:spTgt spid="76"/>
                                            </p:tgtEl>
                                            <p:attrNameLst>
                                              <p:attrName>ppt_y</p:attrName>
                                            </p:attrNameLst>
                                          </p:cBhvr>
                                          <p:tavLst>
                                            <p:tav tm="0">
                                              <p:val>
                                                <p:strVal val="#ppt_y"/>
                                              </p:val>
                                            </p:tav>
                                            <p:tav tm="100000">
                                              <p:val>
                                                <p:strVal val="#ppt_y"/>
                                              </p:val>
                                            </p:tav>
                                          </p:tavLst>
                                        </p:anim>
                                      </p:childTnLst>
                                    </p:cTn>
                                  </p:par>
                                </p:childTnLst>
                              </p:cTn>
                            </p:par>
                            <p:par>
                              <p:cTn id="102" fill="hold">
                                <p:stCondLst>
                                  <p:cond delay="135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45" grpId="0"/>
          <p:bldP spid="46" grpId="0"/>
          <p:bldP spid="47" grpId="0"/>
          <p:bldP spid="48" grpId="0"/>
          <p:bldP spid="49" grpId="0"/>
          <p:bldP spid="50" grpId="0"/>
          <p:bldP spid="51"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PLAYERS_CUSTOMIZATION" val="UEsDBBQAAgAIADyAJku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NeSkUyLhOzRzQQAAF8SAAAdAAAAdW5pdmVyc2FsL2NvbW1vbl9tZXNzYWdlcy5sbmetWOtu2zYU/l+g70AIKLABXdoOaDAMiQNaYhwhMuVKdC4bBoGRGJuIJLq6OM1+7Wn2YHuSHVKyY/cCSUmAODApn+8cnst3DnV08iVL0VoUpVT5sfXh4L2FRB6rROaLY2vOTn/5zUJlxfOEpyoXx1auLHQyev3qKOX5ouYLAd9fv0LoKBNlCctypFePaySTY2s2jmx/OsP0OvL8iR+N3Yk1slW24vkD8tRC/fTr4eGXDx8Pfz5618r1gQmn2PP2gZBB+vi+BxBlge9FgEa8iJIrZo30/2Fy/px5LiXWqP0yTHoWkAtrpP93ys2DgFAWhZ7rkMgNI+oz4wuPMOJYo2tVoyVfC1QptJbiHlVLAXGsZCFQmcrEPIgVbOS16FLm+FPs0iggIQtcm7k+tUahKoqHtwaW19VSFaCuRIks+U0qEqMTMsY8XxWiBNW8goxC8FctJfxSZVzmB92qL6nnYyfCs1k0JWGIJ+Bctj0UIO3B38tqCc8Sod6Civs8VTxBt4UAQD9EfLVKZdz8UoarQls4S/lDpxUBvnTpJGK+74URoc5mxxqRPEFOwfVhB6IEOCQBABS8FMUTZCOT60Yc4TQdhnDmTs48+DBtwplcLFP4VEPtmBHIhJnIu6QgU0kAOR6Gl37gaKeBKsTRipflvSqSvSzdjWcXsEttHwrBZjvgTGNsgCE/JLBXUYi46gLz8JzaZ9GYUfg6JuBcj9d5vOwpBxXy3STdTckaYrWbeJ3536JFY/8KShwYyR8i4Z8DEZ0PkbgmIZAHCbtkKL5wJ1hTgSafDTNsmCfmutDTB8TjGOR0SNdS1SXsaJcAPxgOKg+GqQnJpzmkkou9HxBcgwoRN6uFXAuwo0hE0akIONcmjs7sT3P3j+gUux5xIkh1IKCImWagNWb8AeWqQjxZ8zwW6EbEXMf0AZ4lMjHPdO4Z/Z9r+TfiVcu3b1qqpg65ejPUnj12/45ZdQk2VZXIVlWXau2w1vynWKHr7Icm9Dn60/SHNqE4cP2XiUwpszpt2sCz47O1bGiMOo14pqf6R+ulLQkbvh+7QFhjqfpLEJgzdE+D0SDtL+XSU1A0a9oG9BU3vx2gk/otAFXoqRgX4Ko9Ey403feXvyTj0GXQMy7FTSmrzoHMVGMToO+HNoYJOBWVeCzGG3GrYPZLBV83cxl0RhPpzoDujH17rYK5zAOTKQAu2pGqRKnMwP6kB+Z8SjYeaAh+7ySXqk4TU7ypvDMkD76tM/HtQHlbqMzsprzcJG/TZE6eY0VzuKBROhswkmzrr3d8dsrv6VEKCQ5gCLExtfXkYutaTXsKQQloV3gs3Aw+UAsZr+IlNNNbVedJT6DmFuOQUwxg7ZlDwYt4+d8///bE+MqSZhe1u78PAtEjGbAg2YL9SVUlyr+6QBge78uZRR+p9ta3ket5CWQuZOGL3K5401oylcHWQbdeSPI2aJgxbJ9NoQ5Ck/aqLmB0G4IwxcE5cJm5GVijKS/ugAiZUukgFONqnYDVMO2PF++6SmUuhsg+r5XoAzN3FmHHMW8hoPjgknnX9MwEbjlx+zoiVYveYPYZpsCzX+GJRFZDAQNCtm8Z9E3a3Fo9uBZDAvWoStPaNiwGRNGsH2li/W2n265K8yro6N3Om6H/AVBLAwQUAAIACADXkpFM8lxpzfQDAAASEQAAJwAAAHVuaXZlcnNhbC9mbGFzaF9wdWJsaXNoaW5nX3NldHRpbmdzLnhtbNVY727aSBD/zlOsfOrH4qSXXFJkiKLEKKgEOOxcW1WnaLEHvJf1rs+7htJP9zT3YH2SznqBQCGtaY9TKxSBd2d+O/9+M954F+9TTqaQKyZF0zmuHzkERCRjJiZN5y5sPz93iNJUxJRLAU1HSIdctGpeVow4U0kAWqOoIggjVCPTTSfROmu47mw2qzOV5WZX8kIjvqpHMnWzHBQIDbmbcTrHLz3PQDkLhAoA+JdKsVBr1WqEeBbpVsYFB8JitFww4xTlbU5V4rhWbESjh0kuCxFfSS5zkk9GTeeX80vzWcpYqGuWgjAxUS1cNMu6QeOYGSsoD9gHIAmwSYLmnp04ZMZinTSdFycGBaXdbZQS27pODcqVxBgIvYBPQdOYamof7Xka3mu1XLBL8VzQlEUh7hDjf9O5Du+Dbufav+/1Qz+4vwlvu9aGPZRC/024h1LYCbv+PvJV4W/eDvxht9N7dR/2+92wM3jUwohuBMRzNyPmYWRlkUewCpinkyIdCco41uhnYVSgsco5zScQyjbDJI4pV+CQvzKY/F5QzvQcyXCEZHgAyC5VBpEemrQ1HZ0X4DzCWUA0DHO5KonTl6uSODvfcN21pz+6tdNKj2pNowSLB9dK0zx3fWkpNpZiwzXzTEaSxyuHIB1B3KMprFEieGCijZLHDhljEji62s9AkIAKpCHT6H60AlDFSGmmS/q1F9KXOaOcIB72CSC3wVY4ooTmaiPqq8ib4o9a73pSg/rThsMuPSX6WhY8JnNZEM4egGhJMNVFir8SIOuEIuNcpuUqUl4TxRkaN2Uwg/iiykFv8Yi0QE3sLxkHbU/4u2AfyAjGMkdcoFPsRrjOlMWv7wWcUaUeQenSxmeWJp3etf/mmXGQxlMqoj3BsT4gzfRB8OmcCKmXehiOiBYKyqTELC73qvhW//Y0KJYW3Kb5v07GGvQBU3KYU/ZJzFctqHxsQqclEQ25SmikIMOUWEzciLC7MFFAVcCICiIFnxMaYQdXhtZTJguFK5bAFlp9u4VWnzBRPk2wE+KJeQx5Jcij4xe/npz+dnb+slF3P/7z7/MvKi1m24BTc5wdbldPDs9qWp+N0K8ofWGQbum2ZZ6aQo23Dt39crAYYtst3nPN+Nk9jcqh+aMOo8C/HF7dkKEf3HXDoFGlIHoSuaejBEtqbF4nq+j070JMiV9FdDD0/6hkBuamEiX8oBJcv5Ifr6pIDe2QHqwN6EomYFOf2CaFbZ2zlGFl/hQUfYot38/u/4Wh3/2+aCl+IIYCzaMEs3qwSvgpuuAhQ/wjRc0+rW56G1c7z915iTY7KRMsxViaUb+6ebdOT47wsrhzq1ZDtM3/Y7RqnwBQSwMEFAACAAgA15KRTAoefTbWAgAAgAoAACEAAAB1bml2ZXJzYWwvZmxhc2hfc2tpbl9zZXR0aW5ncy54bWyVVttu4jAQfe9XIPa96V5pJReppaxUiW5R6fZ15SRDYuHYkT2hy9+v7TjEAVKysZDimXM8V08gesPE9GI0IkmlFAh8haLkFGHE0tvx6vFpuZj/mT3/flnNx1GNk1yqFSAykWkraWSOEVeIUlwmUqA57FJIVVA+nn766R4SOeQ5ltyCGspZ0wRaMxP3DKF4G98ndvURElmUVOwWMpOXMU02mZKVSM+6lu9KUJyJjUFe3Uxm814DnGl8RCg6Ps2v7RpGKRVoDdalH3O7zrI4jYE3lq7cM5DTmvo4+gPalmmGjnb32a4+Wkkz6Cb5+s6ufrwwp3erMrHrYwLCXzTQr1/s6oVyugPVPfzhm129DFlW5f/0SKlkZhPa5XxcxD2HS5qa62e9urLrLMEGZA2drYJPj4v1IQD51/DeE3tdleRLm9eDgWCLHnOYoqqARM2u1ulcvj9XaO5How8lLWZpfF7SSsN0Tbn2sFbYAl/gnYk0RHlJC3mTvCpgVjscIruKljCb3bthEWL3ssBHBVsvbEMJhC3yl0nsETIQtsgVZyk8C7479uBQVZOaKt9TX8+gAJ7cqYBRg6Bmm3pXml2jtaYW9vLqwFcvaDCFTGGqrT+vrABbOhI5We1TdOQUEXTLMopMiieLi3cuGk2iA4XvttO9RZAhh1Mt53w0gzrMl9tfnE0IqT8MbXD1foRmjt+OKSJN8sJ8mPR45HnmopjE1F/EY4adlAYO6lGsZcBxtvtIBVUbUK9S8qFmhETQQ4+X9f3qg5MoyAGJTmeZ+ENOpV9URQxqbqrGQDdZ7gprYM6ynJsfvjF4h/SA0aOtqZib8wRl+74MBL4JgKokb7q23tSaouLIOGyBe20gcCH3xUa06dK+hrvDBawxbDkvGdSTfli0vdIdIoH8BP7NuNU5+EAzoO2RxtpF1rn5zSQOju4M52ag2e4LZ5nb+2bqnGz0xyk0QvvP8x9QSwMEFAACAAgA15KRTHTttkLfAwAAoxAAACYAAAB1bml2ZXJzYWwvaHRtbF9wdWJsaXNoaW5nX3NldHRpbmdzLnhtbNVY727aSBD/zlOsfOrH4rSXXlJkiKLEKKgEOOzctaqqaPEOeC/rXde7htJP9zR9sD7Jjb1AQiCpacvlTigCj2d+O/9+M3a8k0+JIFPINFey6byoHzgEZKQYl5OmcxW2nx87RBsqGRVKQtORyiEnrZqX5iPBdRyAMaiqCcJI3UhN04mNSRuuO5vN6lynWXFXidwgvq5HKnHTDDRIA5mbCjrHLzNPQTsLhAoA+JcouTBr1WqEeBbpUrFcAOEMPZe8CIqKC5MIx7VaIxrdTDKVS3amhMpINhk1nV+OT4vPUscinfMEZJES3UJhITYNyhgvnKAi4J+BxMAnMXp7dOiQGWcmbjovDwsU1HY3UUpsGzktUM4UpkCaBXwChjJqqL205xn4ZPRSYEVsLmnCoxDvkCL8pnMeXgfdzrl/3euHfnB9EV52rQ87GIX+23AHo7ATdv1d9KvCX7wb+MNup/fmOuz3u2FncGuFGV1LiOeuZ8zDzKo8i2CVMM/EeTKSlAts0Xtp1GCwyQXNJhCqNscijqnQ4JC/Upj8nlPBzRy5cIBcuAFIT3UKkRkWZWs6JsvBuYWzgOgY1nLVEq9er1ri6HgtdNeefhvWVi89agyNYmwelJWuee5d0VJtrORaaMU1GSnBVgFBMgLWowkmeNCWDhlj1gXG1k9BkoBKpB03GG+0stD5SBtuSrq1F9qnGaeCIKVwLgC5DDbij2Ka6bU0r1JddHvUet9TBvQHG78VPaT6p8oFI3OVE8FvgBhFsLZ5gr9iIHcZRMaZSkqpoNoQLTg6N+UwA3ZS5aB3eESSoyXOk1SAsSd8zPlnMoKxyhAX6BSnD8q5tvj1nYBTqvUtKF36+MzyotM7998+KwKkbEpltCM4NgQkqdkLPp0TqczSDtMR0VxDWRTGWXmvSmz17y+D5kkubJl/djHuQO+xJPs5ZZfCfNODysfGdFoSsSBXCY0U5FgSi4k3Ihw8XOZQFTCikigp5oRGOLJ1QespV7lGiSWwhdbf76G1J1yWVxN8GMATMwZZJciDFy9/PXz129Hx60bd/fr3l+ePGi2W2UDQ4ji7zc4e3JbVrO7tzG8YPbI5N2zbKkuKRmUbh25/Glhsrc0R77nFvtm+fsoteW/7jJ5u/QT+6fDsggz94KobBo0qLdBTyDYTxdhE4+KJsYpN/yrEIvhVVAdD/49KbmA1KpHADyrB9SvF8aaK1tCu5cGdlVzJBRzjEzuWcJALnnDsxf8FKR/ix4/z+V/h5NZHQv4oKS2N98RJoFkUYx33Vvunm3RPl9X/UqLs1eqNbe0VzXO3vgzXUL7+j4VW7R9QSwMEFAACAAgA15KRTI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DYkpFMLvJuy8sJAAB7HgAAFwAAAHVuaXZlcnNhbC91bml2ZXJzYWwucG5n7Zl7UFNXGsBTy4rWAdmhlhETqF3F1lYEESHyyOraqi3Ibq0iyKsND+2F8LiThCQk6agtq2AyW6oGAma37CytC0kjQgwXEhAhUh4pdUkI4RIwaSIN4RVCAgnJ3oDbnZ3Zmf1/J3fmnjPf+Z3vO98557vnOzP3+u/PnPR5JfAVFArlc/rUiQ9RKK8EFOrl4i2bkRbn8XdOItVL4Icnj6P4Q+hpRPDKO5Z4DIUSsrc5Pv4VIm8tOpUColC+3e73JVnhN9koVJDf6RPHPirNMMHSQvQ5aeeUQ/nVVz8cC/jD7v17AvfUvIo8h08dPvXHTT+ipo/LCnU0qfgoxbA2rh0FYnY38n4Td4NMzu0Ac7nmvllbV8/HjsX+gwE4x3x3j1XDdA0oM5k+yMhFt8+7OK8dStRF3/Wu4jFWL0MRSGsnPawg+2Zel276aYPa5yWkZbbq8h75lb45qUsCIyJqMr7m/GKWpKGZ5vcvaVJdKIXjt7iNBie+TfmOttHPP8FdHw9zW9nS5YWUr3v5I+Vnfh7gAR7gAR7gAR7gAR7gAR7gAR7gAR7gAR7gAR7w/w1K540CaYYbzgdf2YpUv90S4pZ2c9zltaxNSOn3P8D4mxyHwywPYAfFtZXa5qd6LhZ2EBd6dxUWXaluroaqu6v7YfTLyAiLGKUIsqiN+Rlmm03LTkq9ONTaLB9jWsddm81jmfq2VV3Woq6vqiJKUwbaP8HCAz8NTBP4iNOllCAco+xI8CZOy09o+Ww0O5cLXnwqx7YPCXk/I0pT5cGEzNejosA2LoC4lMFaYRtBe+9j+5xUGqeoV+WK5qRwbT/kDHvU1/W44YPZiReGH9LMO1jkCUoeFG8XqTFzwwQeGG5YCpXeBUvCVB1vEgqjlIjB8Q7xbA8hneRLktEeqA21A2IYY03cEiK4DqchMysS6VMDoEiVeBRjdlsogQFxWnnWYs3oYCSiTc6T8IsJygPfwsXBpmVslHmkFhby3g+jJM7oA5FNgEB+QGzcGMbq1j3MPEIhOxr8EjL8IfFmFGqSULbQE6BuGRWrMHZ3B8tIcmaBYbLNq0r5eGMOHStgs/Wng5JZluuSSC6uARlcXKSD7VVF1tCtzzqsE7TZ+zL7F/EEjSG6Zq3XEavG8PDTc6V2k4g3pymwxwJQvURx1rTujBoa5PnF8+PIRklA0947FttwajOLgKyH04RPVmFciAt/b8Q+X6Viuql1MvzRGhkLF9xkZ5svrHU0PBy0JGRQwiirS9Pvyg5KHSULXd7BsRo9NCehkVwJA8WaSJZ6prfmHzub4QXsbScrCbe2pDLtDKYvDTMLYrS2WGhYSb23sagx4IEKOHCmjQTIEVOLK1pZiy4Q57RpmT0smBOpy4+qPzaJhC+D5CquK0uHsNFjJvCWFo1mA01Qni9LFKMXVjfvlFmWHbF4/dR9el5aK1/K52bIdbc2V1neq+nj8GQ1D66HAFBvZc7NFcoOflL8ik5FB67I7qVGhHJHnSwtt+zrISF6KDpeHmi0NmnEQdIXWw5qysyDpDXijRZSbYuhcZeyHKV4xGzam1cQgxOY9lEbDRfqgSctd9eQT4NXGGOVR/P/lCTkltfD8ckpssPa0jQQHaF/yBaxjeZw9mDxYDjiAXw33GgXd7Rm7r6szyNo9P4h/e0BJPPCG4J3OI1V8fXeUAhzpJlIS5y537sgUeX2zoB19jtOliUk0yrwj89F8/JuEu2hG2HFhSqkN0DVWHHTThpN0RLBb/4izai7HmaUWL6twJ/A9hCCWCR7Wg4r543eV9BAqKKNhrGfM84T8/3vKMr3KSQn68xQ2NzncFn7k7e3hQDPcr+0X9Bk3UkcCpTZQ2N2J9d9g4wceH6KG/Vo9ZvhSq25Mdx6wCjkjq1HfZToIq3uHiBr+YHXoh3PAPrEzNYUEbsLfxMOLKGv5TbhlGbN0tkdEGV93yK9gY52hQWAOxSLxuXGBmXxEUejoUZofFlWoKjV3Fr3YnsIOEnP7/iLYk/mESyAnoNmKJlL9veYMqoPSDvzvJJSP4SPYMmbd/2nF582YWLOT14A+rQcv6KRyAQF3ng24O3OhPxoxjPdR784YDaj1ZUUGIDhrBJ0epXg+SE8BiR2MJLXd6BnX8L5P5emX+lbgD6CDCl4WLJt4wPVT1CNTaZV46uAKRpQrVCc+LXScEXL7VqZouFdhSXxdiQLWRYA2+xaPSpPlLIiSOYi5BDZD/jqDSu6/sqUCIFSnXVIHWzNVKTaL80aSUikWVbTOdZHhPgM3a2MJWIInvyD8Wus0Qlz838er6SwiJqHM9fSiF9TN7G6sgnBUnKrM93OFxI0n7+ITh59WeWOTj4GaNpr0KQ45KskRROUxEFbY1KBSctcQWhJ24toBL8jCLbHNdoFuxIUDHPfl5bTVVg9gTxSq3n8IvoOcxqjfmyn6A3CCT+oYhwtuuiv+JGk2ppilYMD+P4bYcYVxdYLAlPpccWRCL2B6Ao0YmUFgjFo/TgmGKa6y9WRo8Qm4lROhRVZGaZhuSJ0laoKLDFFaO8bqWlKgu96LA52tdEd53sriTN3mrrZbAy7kN7RkDmYIp27j8WNtHuTwOJbyYEJvdQIjCzhw6vd+5NkQv5bJQ9C6HXXJjTCM9lJndR0mf/9+JFDWpsDKlb7i1+4YOAxJxgmbRs/tV3QoksFWJauz3ZsItXLRZse5ygtD/kwGm1aFn9fc1VLN171jVAI5eGm3tjWZ0+KTTicnIPHMd4w3MPiemrtlO0z+mf7BbGcyuqvsPM5okHO1ovqcb2Ps/C7jcHmuIUSFb97aHjWxibZa5sFktVPY7YrF9he/k7pxgZFBcVRH6RX1HFhoTsnJAczbFMkX/4H/04K5qGYuXwl3pBNHj8J0YeGHedquYwdeb/+JTHMxlIWdROZsx+L5Fiqw7awbEvazWkPIYE+KFQnXAOkziiyDZ+QB9zagwGZZcK45bNbf0lZVv3YaxBRhR3dSHolauNtdB06YWhN+4HrWvXT9U7zJbFltiIkNUZxjaQZluVSq8pE89XXzrJW/nbGN8SQ9sz5FjmlE5nywzEscqweBfrB9KdycS3YFqPnHsVyxssrdO3vH9T+FbkuFLWIw56LGwsFUGusLHINLU9P07UgVvAZT7CMsulzXGzZzn07kJkbseUW07eIqdSn0gGi5eb6LaMT+19+ZAY5ltWFam93+2z95b3bkdzANl11i9bhB196M11r1uVj7muO/VJq39UKFyY+x31vmWfyQqsX3uEM2MxynGiXu2nc++l7itKghFyHRZkZIHU57aR9bkXw8IHsmifM3p4eF4rM+H5bD+vz37ntn373zAn+8awr/wRQSwMEFAACAAgA2JKRTJXukX5LAAAAawAAABsAAAB1bml2ZXJzYWwvdW5pdmVyc2FsLnBuZy54bWyzsa/IzVEoSy0qzszPs1Uy1DNQsrfj5bIpKEoty0wtV6gAigEFIUBJoRLINUJwyzNTSjKAQgbmZgjBjNTM9IwSWyULA3O4oD7QTABQSwECAAAUAAIACAA8gCZLqQHEdvsCAACwCAAAFAAAAAAAAAABAAAAAAAAAAAAdW5pdmVyc2FsL3BsYXllci54bWxQSwECAAAUAAIACADXkpFMi4Ts0c0EAABfEgAAHQAAAAAAAAABAAAAAAAtAwAAdW5pdmVyc2FsL2NvbW1vbl9tZXNzYWdlcy5sbmdQSwECAAAUAAIACADXkpFM8lxpzfQDAAASEQAAJwAAAAAAAAABAAAAAAA1CAAAdW5pdmVyc2FsL2ZsYXNoX3B1Ymxpc2hpbmdfc2V0dGluZ3MueG1sUEsBAgAAFAACAAgA15KRTAoefTbWAgAAgAoAACEAAAAAAAAAAQAAAAAAbgwAAHVuaXZlcnNhbC9mbGFzaF9za2luX3NldHRpbmdzLnhtbFBLAQIAABQAAgAIANeSkUx07bZC3wMAAKMQAAAmAAAAAAAAAAEAAAAAAIMPAAB1bml2ZXJzYWwvaHRtbF9wdWJsaXNoaW5nX3NldHRpbmdzLnhtbFBLAQIAABQAAgAIANeSkUyCE8d0lgEAACIGAAAfAAAAAAAAAAEAAAAAAKYTAAB1bml2ZXJzYWwvaHRtbF9za2luX3NldHRpbmdzLmpzUEsBAgAAFAACAAgA2JKRTC7ybsvLCQAAex4AABcAAAAAAAAAAAAAAAAAeRUAAHVuaXZlcnNhbC91bml2ZXJzYWwucG5nUEsBAgAAFAACAAgA2JKRTJXukX5LAAAAawAAABsAAAAAAAAAAQAAAAAAeR8AAHVuaXZlcnNhbC91bml2ZXJzYWwucG5nLnhtbFBLBQYAAAAACAAIAGACAAD9HwAAAAA="/>
  <p:tag name="ISPRING_SCORM_RATE_SLIDES" val="0"/>
  <p:tag name="ISPRING_SCORM_PASSING_SCORE" val="0.000000"/>
  <p:tag name="ISPRING_ULTRA_SCORM_COURSE_ID" val="9CD4D594-4AFD-49D8-9734-9A16BE7D30F1"/>
  <p:tag name="ISPRINGONLINEFOLDERID" val="0"/>
  <p:tag name="ISPRINGONLINEFOLDERPATH" val="Content List"/>
  <p:tag name="ISPRINGCLOUDFOLDERID" val="0"/>
  <p:tag name="ISPRINGCLOUDFOLDERPATH" val="Repository"/>
  <p:tag name="ISPRING_FIRST_PUBLISH" val="1"/>
  <p:tag name="ISPRING_SCORM_ENDPOINT" val="&lt;endpoint&gt;&lt;enable&gt;0&lt;/enable&gt;&lt;lrs&gt;http://&lt;/lrs&gt;&lt;auth&gt;0&lt;/auth&gt;&lt;login&gt;&lt;/login&gt;&lt;password&gt;&lt;/password&gt;&lt;key&gt;&lt;/key&gt;&lt;name&gt;&lt;/name&gt;&lt;email&gt;&lt;/email&gt;&lt;/endpoint&gt;&#10;"/>
  <p:tag name="ISPRING_OUTPUT_FOLDER" val="C:\Users\Administrator\Desktop\新建文件夹 (3)"/>
</p:tagLst>
</file>

<file path=ppt/tags/tag10.xml><?xml version="1.0" encoding="utf-8"?>
<p:tagLst xmlns:a="http://schemas.openxmlformats.org/drawingml/2006/main" xmlns:r="http://schemas.openxmlformats.org/officeDocument/2006/relationships" xmlns:p="http://schemas.openxmlformats.org/presentationml/2006/main">
  <p:tag name="EFFECT_TARSP_IDS" val="54|"/>
</p:tagLst>
</file>

<file path=ppt/tags/tag11.xml><?xml version="1.0" encoding="utf-8"?>
<p:tagLst xmlns:a="http://schemas.openxmlformats.org/drawingml/2006/main" xmlns:r="http://schemas.openxmlformats.org/officeDocument/2006/relationships" xmlns:p="http://schemas.openxmlformats.org/presentationml/2006/main">
  <p:tag name="PA" val="v4.2.5"/>
</p:tagLst>
</file>

<file path=ppt/tags/tag12.xml><?xml version="1.0" encoding="utf-8"?>
<p:tagLst xmlns:a="http://schemas.openxmlformats.org/drawingml/2006/main" xmlns:r="http://schemas.openxmlformats.org/officeDocument/2006/relationships" xmlns:p="http://schemas.openxmlformats.org/presentationml/2006/main">
  <p:tag name="PA" val="v4.2.5"/>
</p:tagLst>
</file>

<file path=ppt/tags/tag13.xml><?xml version="1.0" encoding="utf-8"?>
<p:tagLst xmlns:a="http://schemas.openxmlformats.org/drawingml/2006/main" xmlns:r="http://schemas.openxmlformats.org/officeDocument/2006/relationships" xmlns:p="http://schemas.openxmlformats.org/presentationml/2006/main">
  <p:tag name="PA" val="v4.2.5"/>
</p:tagLst>
</file>

<file path=ppt/tags/tag14.xml><?xml version="1.0" encoding="utf-8"?>
<p:tagLst xmlns:a="http://schemas.openxmlformats.org/drawingml/2006/main" xmlns:r="http://schemas.openxmlformats.org/officeDocument/2006/relationships" xmlns:p="http://schemas.openxmlformats.org/presentationml/2006/main">
  <p:tag name="PA" val="v4.2.5"/>
</p:tagLst>
</file>

<file path=ppt/tags/tag15.xml><?xml version="1.0" encoding="utf-8"?>
<p:tagLst xmlns:a="http://schemas.openxmlformats.org/drawingml/2006/main" xmlns:r="http://schemas.openxmlformats.org/officeDocument/2006/relationships" xmlns:p="http://schemas.openxmlformats.org/presentationml/2006/main">
  <p:tag name="PA" val="v4.2.5"/>
</p:tagLst>
</file>

<file path=ppt/tags/tag16.xml><?xml version="1.0" encoding="utf-8"?>
<p:tagLst xmlns:a="http://schemas.openxmlformats.org/drawingml/2006/main" xmlns:r="http://schemas.openxmlformats.org/officeDocument/2006/relationships" xmlns:p="http://schemas.openxmlformats.org/presentationml/2006/main">
  <p:tag name="PA" val="v4.2.5"/>
</p:tagLst>
</file>

<file path=ppt/tags/tag17.xml><?xml version="1.0" encoding="utf-8"?>
<p:tagLst xmlns:a="http://schemas.openxmlformats.org/drawingml/2006/main" xmlns:r="http://schemas.openxmlformats.org/officeDocument/2006/relationships" xmlns:p="http://schemas.openxmlformats.org/presentationml/2006/main">
  <p:tag name="PA" val="v4.2.5"/>
</p:tagLst>
</file>

<file path=ppt/tags/tag18.xml><?xml version="1.0" encoding="utf-8"?>
<p:tagLst xmlns:a="http://schemas.openxmlformats.org/drawingml/2006/main" xmlns:r="http://schemas.openxmlformats.org/officeDocument/2006/relationships" xmlns:p="http://schemas.openxmlformats.org/presentationml/2006/main">
  <p:tag name="PA" val="v4.2.5"/>
</p:tagLst>
</file>

<file path=ppt/tags/tag19.xml><?xml version="1.0" encoding="utf-8"?>
<p:tagLst xmlns:a="http://schemas.openxmlformats.org/drawingml/2006/main" xmlns:r="http://schemas.openxmlformats.org/officeDocument/2006/relationships" xmlns:p="http://schemas.openxmlformats.org/presentationml/2006/main">
  <p:tag name="PA" val="v4.2.5"/>
</p:tagLst>
</file>

<file path=ppt/tags/tag2.xml><?xml version="1.0" encoding="utf-8"?>
<p:tagLst xmlns:a="http://schemas.openxmlformats.org/drawingml/2006/main" xmlns:r="http://schemas.openxmlformats.org/officeDocument/2006/relationships" xmlns:p="http://schemas.openxmlformats.org/presentationml/2006/main">
  <p:tag name="PA" val="v4.2.5"/>
</p:tagLst>
</file>

<file path=ppt/tags/tag20.xml><?xml version="1.0" encoding="utf-8"?>
<p:tagLst xmlns:a="http://schemas.openxmlformats.org/drawingml/2006/main" xmlns:r="http://schemas.openxmlformats.org/officeDocument/2006/relationships" xmlns:p="http://schemas.openxmlformats.org/presentationml/2006/main">
  <p:tag name="PA" val="v4.2.5"/>
</p:tagLst>
</file>

<file path=ppt/tags/tag21.xml><?xml version="1.0" encoding="utf-8"?>
<p:tagLst xmlns:a="http://schemas.openxmlformats.org/drawingml/2006/main" xmlns:r="http://schemas.openxmlformats.org/officeDocument/2006/relationships" xmlns:p="http://schemas.openxmlformats.org/presentationml/2006/main">
  <p:tag name="PA" val="v4.2.5"/>
</p:tagLst>
</file>

<file path=ppt/tags/tag22.xml><?xml version="1.0" encoding="utf-8"?>
<p:tagLst xmlns:a="http://schemas.openxmlformats.org/drawingml/2006/main" xmlns:r="http://schemas.openxmlformats.org/officeDocument/2006/relationships" xmlns:p="http://schemas.openxmlformats.org/presentationml/2006/main">
  <p:tag name="PA" val="v4.2.5"/>
</p:tagLst>
</file>

<file path=ppt/tags/tag3.xml><?xml version="1.0" encoding="utf-8"?>
<p:tagLst xmlns:a="http://schemas.openxmlformats.org/drawingml/2006/main" xmlns:r="http://schemas.openxmlformats.org/officeDocument/2006/relationships" xmlns:p="http://schemas.openxmlformats.org/presentationml/2006/main">
  <p:tag name="PA" val="v4.2.5"/>
</p:tagLst>
</file>

<file path=ppt/tags/tag4.xml><?xml version="1.0" encoding="utf-8"?>
<p:tagLst xmlns:a="http://schemas.openxmlformats.org/drawingml/2006/main" xmlns:r="http://schemas.openxmlformats.org/officeDocument/2006/relationships" xmlns:p="http://schemas.openxmlformats.org/presentationml/2006/main">
  <p:tag name="PA" val="v4.2.5"/>
</p:tagLst>
</file>

<file path=ppt/tags/tag5.xml><?xml version="1.0" encoding="utf-8"?>
<p:tagLst xmlns:a="http://schemas.openxmlformats.org/drawingml/2006/main" xmlns:r="http://schemas.openxmlformats.org/officeDocument/2006/relationships" xmlns:p="http://schemas.openxmlformats.org/presentationml/2006/main">
  <p:tag name="PA" val="v4.2.5"/>
</p:tagLst>
</file>

<file path=ppt/tags/tag6.xml><?xml version="1.0" encoding="utf-8"?>
<p:tagLst xmlns:a="http://schemas.openxmlformats.org/drawingml/2006/main" xmlns:r="http://schemas.openxmlformats.org/officeDocument/2006/relationships" xmlns:p="http://schemas.openxmlformats.org/presentationml/2006/main">
  <p:tag name="PA" val="v4.2.5"/>
</p:tagLst>
</file>

<file path=ppt/tags/tag7.xml><?xml version="1.0" encoding="utf-8"?>
<p:tagLst xmlns:a="http://schemas.openxmlformats.org/drawingml/2006/main" xmlns:r="http://schemas.openxmlformats.org/officeDocument/2006/relationships" xmlns:p="http://schemas.openxmlformats.org/presentationml/2006/main">
  <p:tag name="PA" val="v4.2.5"/>
</p:tagLst>
</file>

<file path=ppt/tags/tag8.xml><?xml version="1.0" encoding="utf-8"?>
<p:tagLst xmlns:a="http://schemas.openxmlformats.org/drawingml/2006/main" xmlns:r="http://schemas.openxmlformats.org/officeDocument/2006/relationships" xmlns:p="http://schemas.openxmlformats.org/presentationml/2006/main">
  <p:tag name="PA" val="v4.2.5"/>
</p:tagLst>
</file>

<file path=ppt/tags/tag9.xml><?xml version="1.0" encoding="utf-8"?>
<p:tagLst xmlns:a="http://schemas.openxmlformats.org/drawingml/2006/main" xmlns:r="http://schemas.openxmlformats.org/officeDocument/2006/relationships" xmlns:p="http://schemas.openxmlformats.org/presentationml/2006/main">
  <p:tag name="EFFECT_TARSP_IDS" val="5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rhbdoy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8674</Words>
  <Application>Microsoft Office PowerPoint</Application>
  <PresentationFormat>宽屏</PresentationFormat>
  <Paragraphs>422</Paragraphs>
  <Slides>39</Slides>
  <Notes>39</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39</vt:i4>
      </vt:variant>
    </vt:vector>
  </HeadingPairs>
  <TitlesOfParts>
    <vt:vector size="46" baseType="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159</cp:revision>
  <dcterms:created xsi:type="dcterms:W3CDTF">2018-01-26T13:25:00Z</dcterms:created>
  <dcterms:modified xsi:type="dcterms:W3CDTF">2023-04-17T05:02:39Z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