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29"/>
  </p:notesMasterIdLst>
  <p:sldIdLst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4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56" userDrawn="1">
          <p15:clr>
            <a:srgbClr val="A4A3A4"/>
          </p15:clr>
        </p15:guide>
        <p15:guide id="4" pos="393" userDrawn="1">
          <p15:clr>
            <a:srgbClr val="A4A3A4"/>
          </p15:clr>
        </p15:guide>
        <p15:guide id="5" pos="7256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7" orient="horz" pos="799" userDrawn="1">
          <p15:clr>
            <a:srgbClr val="A4A3A4"/>
          </p15:clr>
        </p15:guide>
        <p15:guide id="8" orient="horz" pos="3929" userDrawn="1">
          <p15:clr>
            <a:srgbClr val="A4A3A4"/>
          </p15:clr>
        </p15:guide>
        <p15:guide id="9" orient="horz" pos="38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  <a:srgbClr val="1F4E79"/>
    <a:srgbClr val="FF0000"/>
    <a:srgbClr val="0E4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296"/>
        <p:guide pos="3840"/>
        <p:guide orient="horz" pos="56"/>
        <p:guide pos="393"/>
        <p:guide pos="7256"/>
        <p:guide orient="horz" pos="686"/>
        <p:guide orient="horz" pos="799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B5CD11-662F-4060-98BD-F57D540483D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zh-CN" altLang="en-US"/>
        </a:p>
      </dgm:t>
    </dgm:pt>
    <dgm:pt modelId="{4AFF24FD-AB84-4E9E-B701-B02CA89C5FBF}">
      <dgm:prSet phldrT="[文本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>
            <a:lnSpc>
              <a:spcPts val="25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rPr>
            <a:t>行为的动机</a:t>
          </a:r>
        </a:p>
      </dgm:t>
    </dgm:pt>
    <dgm:pt modelId="{3E678137-DD1B-4802-A4CC-3E860B446C67}" type="parTrans" cxnId="{D3CEE81D-AE76-4BAF-A8E2-499BEA637DEE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4DF365D-F21A-46F1-BAE9-B8885B29ADB0}" type="sibTrans" cxnId="{D3CEE81D-AE76-4BAF-A8E2-499BEA637DEE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DE45B50-3DFA-4F80-8C97-38194540A8C7}">
      <dgm:prSet phldrT="[文本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>
            <a:lnSpc>
              <a:spcPts val="25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latin typeface="+mn-lt"/>
              <a:ea typeface="+mn-ea"/>
              <a:cs typeface="+mn-ea"/>
              <a:sym typeface="+mn-lt"/>
            </a:rPr>
            <a:t>为了逃避责任</a:t>
          </a:r>
        </a:p>
      </dgm:t>
    </dgm:pt>
    <dgm:pt modelId="{16BD1836-F1C6-46EF-BC5A-769BE5FC50AF}" type="parTrans" cxnId="{507FDE7F-FC72-4FE9-A07B-04A918098BEA}">
      <dgm:prSet custT="1"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73B7C79-DECA-4559-96C5-FBB0832BC682}" type="sibTrans" cxnId="{507FDE7F-FC72-4FE9-A07B-04A918098BEA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9FC9B54-6760-4823-8D40-30B10F4BCEA0}">
      <dgm:prSet phldrT="[文本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>
            <a:lnSpc>
              <a:spcPts val="25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latin typeface="+mn-lt"/>
              <a:ea typeface="+mn-ea"/>
              <a:cs typeface="+mn-ea"/>
              <a:sym typeface="+mn-lt"/>
            </a:rPr>
            <a:t>不想感到羞愧</a:t>
          </a:r>
        </a:p>
      </dgm:t>
    </dgm:pt>
    <dgm:pt modelId="{4BCBAAE4-D53C-41F6-9434-F345957FC2C9}" type="parTrans" cxnId="{FCAA9E78-1421-42D0-883C-968DA5A6429D}">
      <dgm:prSet custT="1"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EE99E6-E5AD-465D-A75F-7736C53B11B3}" type="sibTrans" cxnId="{FCAA9E78-1421-42D0-883C-968DA5A6429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0D0ACF5-7DF7-4231-8C5D-D63F9AAB839C}">
      <dgm:prSet phldrT="[文本]" custT="1"/>
      <dgm:spPr>
        <a:solidFill>
          <a:schemeClr val="accent1">
            <a:hueOff val="0"/>
            <a:satOff val="0"/>
            <a:lumOff val="0"/>
            <a:alpha val="97000"/>
          </a:schemeClr>
        </a:solidFill>
      </dgm:spPr>
      <dgm:t>
        <a:bodyPr/>
        <a:lstStyle/>
        <a:p>
          <a:pPr>
            <a:lnSpc>
              <a:spcPts val="25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latin typeface="+mn-lt"/>
              <a:ea typeface="+mn-ea"/>
              <a:cs typeface="+mn-ea"/>
              <a:sym typeface="+mn-lt"/>
            </a:rPr>
            <a:t>为了避免内疚</a:t>
          </a:r>
        </a:p>
      </dgm:t>
    </dgm:pt>
    <dgm:pt modelId="{860AE018-5F75-4926-9E51-2FA82386DDE4}" type="parTrans" cxnId="{E2C2F016-F2D9-489F-A899-F20B2514BAEC}">
      <dgm:prSet custT="1"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ACAE802-0E31-489B-A0FB-789BBB9644D0}" type="sibTrans" cxnId="{E2C2F016-F2D9-489F-A899-F20B2514BAEC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D746B37-1D93-47E3-B82C-5DC30425B650}">
      <dgm:prSet phldrT="[文本]" custT="1"/>
      <dgm:spPr>
        <a:solidFill>
          <a:srgbClr val="1F4E79"/>
        </a:solidFill>
      </dgm:spPr>
      <dgm:t>
        <a:bodyPr/>
        <a:lstStyle/>
        <a:p>
          <a:pPr>
            <a:lnSpc>
              <a:spcPts val="25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latin typeface="+mn-lt"/>
              <a:ea typeface="+mn-ea"/>
              <a:cs typeface="+mn-ea"/>
              <a:sym typeface="+mn-lt"/>
            </a:rPr>
            <a:t>为了履行职责</a:t>
          </a:r>
        </a:p>
      </dgm:t>
    </dgm:pt>
    <dgm:pt modelId="{F70B5BDE-8D3B-42E0-A6B6-8411F30877CE}" type="parTrans" cxnId="{1FD89660-7D8E-4D98-B10C-EDD116E010D8}">
      <dgm:prSet custT="1"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3B853D6-8932-4181-996C-96F9B6D3F3B8}" type="sibTrans" cxnId="{1FD89660-7D8E-4D98-B10C-EDD116E010D8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E1C529D-26BC-46E5-8C0B-67D3CE114974}">
      <dgm:prSet custT="1"/>
      <dgm:spPr>
        <a:solidFill>
          <a:srgbClr val="1F4E79"/>
        </a:solidFill>
      </dgm:spPr>
      <dgm:t>
        <a:bodyPr/>
        <a:lstStyle/>
        <a:p>
          <a:pPr>
            <a:lnSpc>
              <a:spcPts val="25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latin typeface="+mn-lt"/>
              <a:ea typeface="+mn-ea"/>
              <a:cs typeface="+mn-ea"/>
              <a:sym typeface="+mn-lt"/>
            </a:rPr>
            <a:t>为了得到赞同</a:t>
          </a:r>
        </a:p>
      </dgm:t>
    </dgm:pt>
    <dgm:pt modelId="{43FE24EA-E590-4836-AF72-621C946B9916}" type="parTrans" cxnId="{37ADB7F6-56BA-493A-8CCA-F34C1CB2FA99}">
      <dgm:prSet custT="1"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9DAC1FF-E8E6-4D6D-B7EF-6787E8F6646B}" type="sibTrans" cxnId="{37ADB7F6-56BA-493A-8CCA-F34C1CB2FA99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86AEAF4-56AE-44EF-B031-EE0C4E05DB24}">
      <dgm:prSet custT="1"/>
      <dgm:spPr>
        <a:solidFill>
          <a:srgbClr val="1F4E79"/>
        </a:solidFill>
      </dgm:spPr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latin typeface="+mn-lt"/>
              <a:ea typeface="+mn-ea"/>
              <a:cs typeface="+mn-ea"/>
              <a:sym typeface="+mn-lt"/>
            </a:rPr>
            <a:t>为了钱</a:t>
          </a:r>
        </a:p>
      </dgm:t>
    </dgm:pt>
    <dgm:pt modelId="{3B0AA905-30EB-406A-A79F-3F8DE48D53C1}" type="parTrans" cxnId="{40EFD07C-8E9F-4D40-8729-E10101E22029}">
      <dgm:prSet custT="1"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F3EF968-279F-43CB-B371-FC4A6F1908ED}" type="sibTrans" cxnId="{40EFD07C-8E9F-4D40-8729-E10101E22029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688418-7734-4700-A4BE-A3A46CDA9CF5}" type="pres">
      <dgm:prSet presAssocID="{B9B5CD11-662F-4060-98BD-F57D540483D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282C066-00AC-4A95-AC97-6B24626A9B33}" type="pres">
      <dgm:prSet presAssocID="{4AFF24FD-AB84-4E9E-B701-B02CA89C5FBF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2F82658F-C5E6-4C47-9142-228DD0227539}" type="pres">
      <dgm:prSet presAssocID="{3B0AA905-30EB-406A-A79F-3F8DE48D53C1}" presName="Name9" presStyleLbl="parChTrans1D2" presStyleIdx="0" presStyleCnt="6"/>
      <dgm:spPr/>
      <dgm:t>
        <a:bodyPr/>
        <a:lstStyle/>
        <a:p>
          <a:endParaRPr lang="zh-CN" altLang="en-US"/>
        </a:p>
      </dgm:t>
    </dgm:pt>
    <dgm:pt modelId="{8A5DFA6E-B3D5-4349-86DC-BED079812075}" type="pres">
      <dgm:prSet presAssocID="{3B0AA905-30EB-406A-A79F-3F8DE48D53C1}" presName="connTx" presStyleLbl="parChTrans1D2" presStyleIdx="0" presStyleCnt="6"/>
      <dgm:spPr/>
      <dgm:t>
        <a:bodyPr/>
        <a:lstStyle/>
        <a:p>
          <a:endParaRPr lang="zh-CN" altLang="en-US"/>
        </a:p>
      </dgm:t>
    </dgm:pt>
    <dgm:pt modelId="{DCB58519-A34A-4379-9D43-516BB5236642}" type="pres">
      <dgm:prSet presAssocID="{286AEAF4-56AE-44EF-B031-EE0C4E05DB2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3A8BAFD-EDF2-4526-A4C6-1536B079A5D5}" type="pres">
      <dgm:prSet presAssocID="{43FE24EA-E590-4836-AF72-621C946B9916}" presName="Name9" presStyleLbl="parChTrans1D2" presStyleIdx="1" presStyleCnt="6"/>
      <dgm:spPr/>
      <dgm:t>
        <a:bodyPr/>
        <a:lstStyle/>
        <a:p>
          <a:endParaRPr lang="zh-CN" altLang="en-US"/>
        </a:p>
      </dgm:t>
    </dgm:pt>
    <dgm:pt modelId="{574C1080-C28B-45FD-AA57-D6A1328BFDB0}" type="pres">
      <dgm:prSet presAssocID="{43FE24EA-E590-4836-AF72-621C946B9916}" presName="connTx" presStyleLbl="parChTrans1D2" presStyleIdx="1" presStyleCnt="6"/>
      <dgm:spPr/>
      <dgm:t>
        <a:bodyPr/>
        <a:lstStyle/>
        <a:p>
          <a:endParaRPr lang="zh-CN" altLang="en-US"/>
        </a:p>
      </dgm:t>
    </dgm:pt>
    <dgm:pt modelId="{95B3B858-B3EA-406D-B8F3-C262FE7D9EFF}" type="pres">
      <dgm:prSet presAssocID="{7E1C529D-26BC-46E5-8C0B-67D3CE11497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E743B0-4AF4-4E19-B7D2-6092B762D691}" type="pres">
      <dgm:prSet presAssocID="{16BD1836-F1C6-46EF-BC5A-769BE5FC50AF}" presName="Name9" presStyleLbl="parChTrans1D2" presStyleIdx="2" presStyleCnt="6"/>
      <dgm:spPr/>
      <dgm:t>
        <a:bodyPr/>
        <a:lstStyle/>
        <a:p>
          <a:endParaRPr lang="zh-CN" altLang="en-US"/>
        </a:p>
      </dgm:t>
    </dgm:pt>
    <dgm:pt modelId="{DBEF053C-D33E-4D4E-94FF-A91B4E90ABC1}" type="pres">
      <dgm:prSet presAssocID="{16BD1836-F1C6-46EF-BC5A-769BE5FC50AF}" presName="connTx" presStyleLbl="parChTrans1D2" presStyleIdx="2" presStyleCnt="6"/>
      <dgm:spPr/>
      <dgm:t>
        <a:bodyPr/>
        <a:lstStyle/>
        <a:p>
          <a:endParaRPr lang="zh-CN" altLang="en-US"/>
        </a:p>
      </dgm:t>
    </dgm:pt>
    <dgm:pt modelId="{F6345D6C-F0AC-49B3-9CB0-6ABF27DB59D5}" type="pres">
      <dgm:prSet presAssocID="{BDE45B50-3DFA-4F80-8C97-38194540A8C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2B683C-7FBF-44DC-B560-80F061D545E2}" type="pres">
      <dgm:prSet presAssocID="{4BCBAAE4-D53C-41F6-9434-F345957FC2C9}" presName="Name9" presStyleLbl="parChTrans1D2" presStyleIdx="3" presStyleCnt="6"/>
      <dgm:spPr/>
      <dgm:t>
        <a:bodyPr/>
        <a:lstStyle/>
        <a:p>
          <a:endParaRPr lang="zh-CN" altLang="en-US"/>
        </a:p>
      </dgm:t>
    </dgm:pt>
    <dgm:pt modelId="{62B799D6-8592-46AB-93B0-417BEDEFA979}" type="pres">
      <dgm:prSet presAssocID="{4BCBAAE4-D53C-41F6-9434-F345957FC2C9}" presName="connTx" presStyleLbl="parChTrans1D2" presStyleIdx="3" presStyleCnt="6"/>
      <dgm:spPr/>
      <dgm:t>
        <a:bodyPr/>
        <a:lstStyle/>
        <a:p>
          <a:endParaRPr lang="zh-CN" altLang="en-US"/>
        </a:p>
      </dgm:t>
    </dgm:pt>
    <dgm:pt modelId="{8FF7E482-A615-45AF-B7CC-9178D3ABB3DD}" type="pres">
      <dgm:prSet presAssocID="{C9FC9B54-6760-4823-8D40-30B10F4BCEA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8D1F6B3-B7D1-48E4-BFCC-4E6AB0590262}" type="pres">
      <dgm:prSet presAssocID="{860AE018-5F75-4926-9E51-2FA82386DDE4}" presName="Name9" presStyleLbl="parChTrans1D2" presStyleIdx="4" presStyleCnt="6"/>
      <dgm:spPr/>
      <dgm:t>
        <a:bodyPr/>
        <a:lstStyle/>
        <a:p>
          <a:endParaRPr lang="zh-CN" altLang="en-US"/>
        </a:p>
      </dgm:t>
    </dgm:pt>
    <dgm:pt modelId="{B8E6CD1E-DEBB-448B-B1A6-154609D008AA}" type="pres">
      <dgm:prSet presAssocID="{860AE018-5F75-4926-9E51-2FA82386DDE4}" presName="connTx" presStyleLbl="parChTrans1D2" presStyleIdx="4" presStyleCnt="6"/>
      <dgm:spPr/>
      <dgm:t>
        <a:bodyPr/>
        <a:lstStyle/>
        <a:p>
          <a:endParaRPr lang="zh-CN" altLang="en-US"/>
        </a:p>
      </dgm:t>
    </dgm:pt>
    <dgm:pt modelId="{94CFCE3B-A277-42F6-9CD7-219ED2BF8DB6}" type="pres">
      <dgm:prSet presAssocID="{30D0ACF5-7DF7-4231-8C5D-D63F9AAB839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DC3BDED-E85A-44DA-9BC9-230ADA3B7767}" type="pres">
      <dgm:prSet presAssocID="{F70B5BDE-8D3B-42E0-A6B6-8411F30877CE}" presName="Name9" presStyleLbl="parChTrans1D2" presStyleIdx="5" presStyleCnt="6"/>
      <dgm:spPr/>
      <dgm:t>
        <a:bodyPr/>
        <a:lstStyle/>
        <a:p>
          <a:endParaRPr lang="zh-CN" altLang="en-US"/>
        </a:p>
      </dgm:t>
    </dgm:pt>
    <dgm:pt modelId="{597434C5-10BE-4EFB-B807-609D08DFD793}" type="pres">
      <dgm:prSet presAssocID="{F70B5BDE-8D3B-42E0-A6B6-8411F30877CE}" presName="connTx" presStyleLbl="parChTrans1D2" presStyleIdx="5" presStyleCnt="6"/>
      <dgm:spPr/>
      <dgm:t>
        <a:bodyPr/>
        <a:lstStyle/>
        <a:p>
          <a:endParaRPr lang="zh-CN" altLang="en-US"/>
        </a:p>
      </dgm:t>
    </dgm:pt>
    <dgm:pt modelId="{159540C2-A254-4033-AA41-F67098749063}" type="pres">
      <dgm:prSet presAssocID="{DD746B37-1D93-47E3-B82C-5DC30425B65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3467CCC-03CB-4CD0-B651-C97CBB499A09}" type="presOf" srcId="{F70B5BDE-8D3B-42E0-A6B6-8411F30877CE}" destId="{597434C5-10BE-4EFB-B807-609D08DFD793}" srcOrd="1" destOrd="0" presId="urn:microsoft.com/office/officeart/2005/8/layout/radial1"/>
    <dgm:cxn modelId="{40EFD07C-8E9F-4D40-8729-E10101E22029}" srcId="{4AFF24FD-AB84-4E9E-B701-B02CA89C5FBF}" destId="{286AEAF4-56AE-44EF-B031-EE0C4E05DB24}" srcOrd="0" destOrd="0" parTransId="{3B0AA905-30EB-406A-A79F-3F8DE48D53C1}" sibTransId="{7F3EF968-279F-43CB-B371-FC4A6F1908ED}"/>
    <dgm:cxn modelId="{C784EA5A-8D27-49F7-B80E-C706E0228677}" type="presOf" srcId="{4BCBAAE4-D53C-41F6-9434-F345957FC2C9}" destId="{802B683C-7FBF-44DC-B560-80F061D545E2}" srcOrd="0" destOrd="0" presId="urn:microsoft.com/office/officeart/2005/8/layout/radial1"/>
    <dgm:cxn modelId="{C8CB144B-03BC-4032-9AA0-598C9655EE70}" type="presOf" srcId="{F70B5BDE-8D3B-42E0-A6B6-8411F30877CE}" destId="{1DC3BDED-E85A-44DA-9BC9-230ADA3B7767}" srcOrd="0" destOrd="0" presId="urn:microsoft.com/office/officeart/2005/8/layout/radial1"/>
    <dgm:cxn modelId="{4ECEBDAD-8009-47BE-864B-28E3E42DA509}" type="presOf" srcId="{DD746B37-1D93-47E3-B82C-5DC30425B650}" destId="{159540C2-A254-4033-AA41-F67098749063}" srcOrd="0" destOrd="0" presId="urn:microsoft.com/office/officeart/2005/8/layout/radial1"/>
    <dgm:cxn modelId="{037DD87E-2EA9-4774-9CB0-82B7ADEC570F}" type="presOf" srcId="{16BD1836-F1C6-46EF-BC5A-769BE5FC50AF}" destId="{DBEF053C-D33E-4D4E-94FF-A91B4E90ABC1}" srcOrd="1" destOrd="0" presId="urn:microsoft.com/office/officeart/2005/8/layout/radial1"/>
    <dgm:cxn modelId="{286EE8B5-51A8-4E6A-8649-F9048683C6F0}" type="presOf" srcId="{43FE24EA-E590-4836-AF72-621C946B9916}" destId="{63A8BAFD-EDF2-4526-A4C6-1536B079A5D5}" srcOrd="0" destOrd="0" presId="urn:microsoft.com/office/officeart/2005/8/layout/radial1"/>
    <dgm:cxn modelId="{FCAA9E78-1421-42D0-883C-968DA5A6429D}" srcId="{4AFF24FD-AB84-4E9E-B701-B02CA89C5FBF}" destId="{C9FC9B54-6760-4823-8D40-30B10F4BCEA0}" srcOrd="3" destOrd="0" parTransId="{4BCBAAE4-D53C-41F6-9434-F345957FC2C9}" sibTransId="{EEEE99E6-E5AD-465D-A75F-7736C53B11B3}"/>
    <dgm:cxn modelId="{EE93F0AF-807A-4845-8067-0B1ABDA393FE}" type="presOf" srcId="{4AFF24FD-AB84-4E9E-B701-B02CA89C5FBF}" destId="{2282C066-00AC-4A95-AC97-6B24626A9B33}" srcOrd="0" destOrd="0" presId="urn:microsoft.com/office/officeart/2005/8/layout/radial1"/>
    <dgm:cxn modelId="{F82E6B51-F4E9-47B7-8E3A-FC0C6A898D94}" type="presOf" srcId="{C9FC9B54-6760-4823-8D40-30B10F4BCEA0}" destId="{8FF7E482-A615-45AF-B7CC-9178D3ABB3DD}" srcOrd="0" destOrd="0" presId="urn:microsoft.com/office/officeart/2005/8/layout/radial1"/>
    <dgm:cxn modelId="{8D7A9EAE-7983-4B88-993E-7B2AA84E7F63}" type="presOf" srcId="{286AEAF4-56AE-44EF-B031-EE0C4E05DB24}" destId="{DCB58519-A34A-4379-9D43-516BB5236642}" srcOrd="0" destOrd="0" presId="urn:microsoft.com/office/officeart/2005/8/layout/radial1"/>
    <dgm:cxn modelId="{E2C2F016-F2D9-489F-A899-F20B2514BAEC}" srcId="{4AFF24FD-AB84-4E9E-B701-B02CA89C5FBF}" destId="{30D0ACF5-7DF7-4231-8C5D-D63F9AAB839C}" srcOrd="4" destOrd="0" parTransId="{860AE018-5F75-4926-9E51-2FA82386DDE4}" sibTransId="{BACAE802-0E31-489B-A0FB-789BBB9644D0}"/>
    <dgm:cxn modelId="{1C9A8072-A99B-4373-8362-31D99D0223AB}" type="presOf" srcId="{860AE018-5F75-4926-9E51-2FA82386DDE4}" destId="{68D1F6B3-B7D1-48E4-BFCC-4E6AB0590262}" srcOrd="0" destOrd="0" presId="urn:microsoft.com/office/officeart/2005/8/layout/radial1"/>
    <dgm:cxn modelId="{A9DA406A-46E0-474C-85C4-BBB2FFDFC29A}" type="presOf" srcId="{BDE45B50-3DFA-4F80-8C97-38194540A8C7}" destId="{F6345D6C-F0AC-49B3-9CB0-6ABF27DB59D5}" srcOrd="0" destOrd="0" presId="urn:microsoft.com/office/officeart/2005/8/layout/radial1"/>
    <dgm:cxn modelId="{37ADB7F6-56BA-493A-8CCA-F34C1CB2FA99}" srcId="{4AFF24FD-AB84-4E9E-B701-B02CA89C5FBF}" destId="{7E1C529D-26BC-46E5-8C0B-67D3CE114974}" srcOrd="1" destOrd="0" parTransId="{43FE24EA-E590-4836-AF72-621C946B9916}" sibTransId="{B9DAC1FF-E8E6-4D6D-B7EF-6787E8F6646B}"/>
    <dgm:cxn modelId="{FB94CA45-E2DC-412D-850E-75C84EA42752}" type="presOf" srcId="{43FE24EA-E590-4836-AF72-621C946B9916}" destId="{574C1080-C28B-45FD-AA57-D6A1328BFDB0}" srcOrd="1" destOrd="0" presId="urn:microsoft.com/office/officeart/2005/8/layout/radial1"/>
    <dgm:cxn modelId="{1FD89660-7D8E-4D98-B10C-EDD116E010D8}" srcId="{4AFF24FD-AB84-4E9E-B701-B02CA89C5FBF}" destId="{DD746B37-1D93-47E3-B82C-5DC30425B650}" srcOrd="5" destOrd="0" parTransId="{F70B5BDE-8D3B-42E0-A6B6-8411F30877CE}" sibTransId="{33B853D6-8932-4181-996C-96F9B6D3F3B8}"/>
    <dgm:cxn modelId="{17275A7C-21CE-4C41-ABF6-0FD679A53394}" type="presOf" srcId="{3B0AA905-30EB-406A-A79F-3F8DE48D53C1}" destId="{8A5DFA6E-B3D5-4349-86DC-BED079812075}" srcOrd="1" destOrd="0" presId="urn:microsoft.com/office/officeart/2005/8/layout/radial1"/>
    <dgm:cxn modelId="{6FF0B707-B0B8-4B43-A413-9D0C032207CA}" type="presOf" srcId="{16BD1836-F1C6-46EF-BC5A-769BE5FC50AF}" destId="{C0E743B0-4AF4-4E19-B7D2-6092B762D691}" srcOrd="0" destOrd="0" presId="urn:microsoft.com/office/officeart/2005/8/layout/radial1"/>
    <dgm:cxn modelId="{C00BC28D-1D6F-4597-B4DB-5A378726DC0F}" type="presOf" srcId="{860AE018-5F75-4926-9E51-2FA82386DDE4}" destId="{B8E6CD1E-DEBB-448B-B1A6-154609D008AA}" srcOrd="1" destOrd="0" presId="urn:microsoft.com/office/officeart/2005/8/layout/radial1"/>
    <dgm:cxn modelId="{3D0878D4-14A6-4B0A-9F78-6E8E7135146E}" type="presOf" srcId="{3B0AA905-30EB-406A-A79F-3F8DE48D53C1}" destId="{2F82658F-C5E6-4C47-9142-228DD0227539}" srcOrd="0" destOrd="0" presId="urn:microsoft.com/office/officeart/2005/8/layout/radial1"/>
    <dgm:cxn modelId="{5463969D-CFAA-48AF-87D2-0D7C436DC988}" type="presOf" srcId="{7E1C529D-26BC-46E5-8C0B-67D3CE114974}" destId="{95B3B858-B3EA-406D-B8F3-C262FE7D9EFF}" srcOrd="0" destOrd="0" presId="urn:microsoft.com/office/officeart/2005/8/layout/radial1"/>
    <dgm:cxn modelId="{C9878BC6-D3A9-4F1F-997C-29A7019CFD32}" type="presOf" srcId="{4BCBAAE4-D53C-41F6-9434-F345957FC2C9}" destId="{62B799D6-8592-46AB-93B0-417BEDEFA979}" srcOrd="1" destOrd="0" presId="urn:microsoft.com/office/officeart/2005/8/layout/radial1"/>
    <dgm:cxn modelId="{A66370A2-602F-4C4E-B7E0-2BAF3E7106A5}" type="presOf" srcId="{30D0ACF5-7DF7-4231-8C5D-D63F9AAB839C}" destId="{94CFCE3B-A277-42F6-9CD7-219ED2BF8DB6}" srcOrd="0" destOrd="0" presId="urn:microsoft.com/office/officeart/2005/8/layout/radial1"/>
    <dgm:cxn modelId="{48F905FE-4B9A-411A-83CB-6258054484FF}" type="presOf" srcId="{B9B5CD11-662F-4060-98BD-F57D540483D9}" destId="{2C688418-7734-4700-A4BE-A3A46CDA9CF5}" srcOrd="0" destOrd="0" presId="urn:microsoft.com/office/officeart/2005/8/layout/radial1"/>
    <dgm:cxn modelId="{507FDE7F-FC72-4FE9-A07B-04A918098BEA}" srcId="{4AFF24FD-AB84-4E9E-B701-B02CA89C5FBF}" destId="{BDE45B50-3DFA-4F80-8C97-38194540A8C7}" srcOrd="2" destOrd="0" parTransId="{16BD1836-F1C6-46EF-BC5A-769BE5FC50AF}" sibTransId="{273B7C79-DECA-4559-96C5-FBB0832BC682}"/>
    <dgm:cxn modelId="{D3CEE81D-AE76-4BAF-A8E2-499BEA637DEE}" srcId="{B9B5CD11-662F-4060-98BD-F57D540483D9}" destId="{4AFF24FD-AB84-4E9E-B701-B02CA89C5FBF}" srcOrd="0" destOrd="0" parTransId="{3E678137-DD1B-4802-A4CC-3E860B446C67}" sibTransId="{34DF365D-F21A-46F1-BAE9-B8885B29ADB0}"/>
    <dgm:cxn modelId="{3B66DD20-EC8D-4016-AE34-2A4D67EC6F45}" type="presParOf" srcId="{2C688418-7734-4700-A4BE-A3A46CDA9CF5}" destId="{2282C066-00AC-4A95-AC97-6B24626A9B33}" srcOrd="0" destOrd="0" presId="urn:microsoft.com/office/officeart/2005/8/layout/radial1"/>
    <dgm:cxn modelId="{0A82E08B-DDBF-497B-8E82-7C673A583743}" type="presParOf" srcId="{2C688418-7734-4700-A4BE-A3A46CDA9CF5}" destId="{2F82658F-C5E6-4C47-9142-228DD0227539}" srcOrd="1" destOrd="0" presId="urn:microsoft.com/office/officeart/2005/8/layout/radial1"/>
    <dgm:cxn modelId="{71F72B92-CCED-4ED3-9972-8F668932FD2C}" type="presParOf" srcId="{2F82658F-C5E6-4C47-9142-228DD0227539}" destId="{8A5DFA6E-B3D5-4349-86DC-BED079812075}" srcOrd="0" destOrd="0" presId="urn:microsoft.com/office/officeart/2005/8/layout/radial1"/>
    <dgm:cxn modelId="{86BE1F59-E308-4299-9CCE-CBE8748A0D92}" type="presParOf" srcId="{2C688418-7734-4700-A4BE-A3A46CDA9CF5}" destId="{DCB58519-A34A-4379-9D43-516BB5236642}" srcOrd="2" destOrd="0" presId="urn:microsoft.com/office/officeart/2005/8/layout/radial1"/>
    <dgm:cxn modelId="{54065D3B-0573-4E3D-956B-A12CC79FD573}" type="presParOf" srcId="{2C688418-7734-4700-A4BE-A3A46CDA9CF5}" destId="{63A8BAFD-EDF2-4526-A4C6-1536B079A5D5}" srcOrd="3" destOrd="0" presId="urn:microsoft.com/office/officeart/2005/8/layout/radial1"/>
    <dgm:cxn modelId="{1DF7DDAC-01B3-4C23-B546-384E4328CB07}" type="presParOf" srcId="{63A8BAFD-EDF2-4526-A4C6-1536B079A5D5}" destId="{574C1080-C28B-45FD-AA57-D6A1328BFDB0}" srcOrd="0" destOrd="0" presId="urn:microsoft.com/office/officeart/2005/8/layout/radial1"/>
    <dgm:cxn modelId="{69324075-A549-44C4-BA9D-A393EDBC1629}" type="presParOf" srcId="{2C688418-7734-4700-A4BE-A3A46CDA9CF5}" destId="{95B3B858-B3EA-406D-B8F3-C262FE7D9EFF}" srcOrd="4" destOrd="0" presId="urn:microsoft.com/office/officeart/2005/8/layout/radial1"/>
    <dgm:cxn modelId="{01FE64B6-91DD-4449-8975-33749A0646EF}" type="presParOf" srcId="{2C688418-7734-4700-A4BE-A3A46CDA9CF5}" destId="{C0E743B0-4AF4-4E19-B7D2-6092B762D691}" srcOrd="5" destOrd="0" presId="urn:microsoft.com/office/officeart/2005/8/layout/radial1"/>
    <dgm:cxn modelId="{A6D78C79-6F61-4A76-91F2-82A8F5662C42}" type="presParOf" srcId="{C0E743B0-4AF4-4E19-B7D2-6092B762D691}" destId="{DBEF053C-D33E-4D4E-94FF-A91B4E90ABC1}" srcOrd="0" destOrd="0" presId="urn:microsoft.com/office/officeart/2005/8/layout/radial1"/>
    <dgm:cxn modelId="{331A2838-D8D4-4562-BFFE-90B364E1A37F}" type="presParOf" srcId="{2C688418-7734-4700-A4BE-A3A46CDA9CF5}" destId="{F6345D6C-F0AC-49B3-9CB0-6ABF27DB59D5}" srcOrd="6" destOrd="0" presId="urn:microsoft.com/office/officeart/2005/8/layout/radial1"/>
    <dgm:cxn modelId="{EB8F4A5A-AB94-47CC-91DD-37D2D58336C3}" type="presParOf" srcId="{2C688418-7734-4700-A4BE-A3A46CDA9CF5}" destId="{802B683C-7FBF-44DC-B560-80F061D545E2}" srcOrd="7" destOrd="0" presId="urn:microsoft.com/office/officeart/2005/8/layout/radial1"/>
    <dgm:cxn modelId="{2F0C67EF-86BF-4585-8035-8E1B990F8982}" type="presParOf" srcId="{802B683C-7FBF-44DC-B560-80F061D545E2}" destId="{62B799D6-8592-46AB-93B0-417BEDEFA979}" srcOrd="0" destOrd="0" presId="urn:microsoft.com/office/officeart/2005/8/layout/radial1"/>
    <dgm:cxn modelId="{26E5E5E0-A7A9-4386-8272-89DAEDEBEFEA}" type="presParOf" srcId="{2C688418-7734-4700-A4BE-A3A46CDA9CF5}" destId="{8FF7E482-A615-45AF-B7CC-9178D3ABB3DD}" srcOrd="8" destOrd="0" presId="urn:microsoft.com/office/officeart/2005/8/layout/radial1"/>
    <dgm:cxn modelId="{C3CEADF4-4FAE-4060-B62E-1EB590480D15}" type="presParOf" srcId="{2C688418-7734-4700-A4BE-A3A46CDA9CF5}" destId="{68D1F6B3-B7D1-48E4-BFCC-4E6AB0590262}" srcOrd="9" destOrd="0" presId="urn:microsoft.com/office/officeart/2005/8/layout/radial1"/>
    <dgm:cxn modelId="{36E78838-383E-4B39-BE37-2EEC6683F268}" type="presParOf" srcId="{68D1F6B3-B7D1-48E4-BFCC-4E6AB0590262}" destId="{B8E6CD1E-DEBB-448B-B1A6-154609D008AA}" srcOrd="0" destOrd="0" presId="urn:microsoft.com/office/officeart/2005/8/layout/radial1"/>
    <dgm:cxn modelId="{D70F6F5D-8D0E-42DE-956C-DFA2300E3064}" type="presParOf" srcId="{2C688418-7734-4700-A4BE-A3A46CDA9CF5}" destId="{94CFCE3B-A277-42F6-9CD7-219ED2BF8DB6}" srcOrd="10" destOrd="0" presId="urn:microsoft.com/office/officeart/2005/8/layout/radial1"/>
    <dgm:cxn modelId="{FDC35300-97D0-4B4E-8095-C88F5CB6951F}" type="presParOf" srcId="{2C688418-7734-4700-A4BE-A3A46CDA9CF5}" destId="{1DC3BDED-E85A-44DA-9BC9-230ADA3B7767}" srcOrd="11" destOrd="0" presId="urn:microsoft.com/office/officeart/2005/8/layout/radial1"/>
    <dgm:cxn modelId="{CEE22D7E-FCF8-4DDD-80A9-50882A719C6F}" type="presParOf" srcId="{1DC3BDED-E85A-44DA-9BC9-230ADA3B7767}" destId="{597434C5-10BE-4EFB-B807-609D08DFD793}" srcOrd="0" destOrd="0" presId="urn:microsoft.com/office/officeart/2005/8/layout/radial1"/>
    <dgm:cxn modelId="{E0553D45-69F6-4EB7-8C14-D1A73DAFD256}" type="presParOf" srcId="{2C688418-7734-4700-A4BE-A3A46CDA9CF5}" destId="{159540C2-A254-4033-AA41-F67098749063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2C066-00AC-4A95-AC97-6B24626A9B33}">
      <dsp:nvSpPr>
        <dsp:cNvPr id="0" name=""/>
        <dsp:cNvSpPr/>
      </dsp:nvSpPr>
      <dsp:spPr>
        <a:xfrm>
          <a:off x="2721630" y="1610380"/>
          <a:ext cx="1224238" cy="1224238"/>
        </a:xfrm>
        <a:prstGeom prst="ellipse">
          <a:avLst/>
        </a:prstGeom>
        <a:solidFill>
          <a:schemeClr val="accent1">
            <a:hueOff val="0"/>
            <a:satOff val="0"/>
            <a:lum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rPr>
            <a:t>行为的动机</a:t>
          </a:r>
        </a:p>
      </dsp:txBody>
      <dsp:txXfrm>
        <a:off x="2900916" y="1789666"/>
        <a:ext cx="865666" cy="865666"/>
      </dsp:txXfrm>
    </dsp:sp>
    <dsp:sp modelId="{2F82658F-C5E6-4C47-9142-228DD0227539}">
      <dsp:nvSpPr>
        <dsp:cNvPr id="0" name=""/>
        <dsp:cNvSpPr/>
      </dsp:nvSpPr>
      <dsp:spPr>
        <a:xfrm rot="16200000">
          <a:off x="3148660" y="1408765"/>
          <a:ext cx="3701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70179" y="1652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324495" y="1416036"/>
        <a:ext cx="18508" cy="18508"/>
      </dsp:txXfrm>
    </dsp:sp>
    <dsp:sp modelId="{DCB58519-A34A-4379-9D43-516BB5236642}">
      <dsp:nvSpPr>
        <dsp:cNvPr id="0" name=""/>
        <dsp:cNvSpPr/>
      </dsp:nvSpPr>
      <dsp:spPr>
        <a:xfrm>
          <a:off x="2721630" y="15962"/>
          <a:ext cx="1224238" cy="1224238"/>
        </a:xfrm>
        <a:prstGeom prst="ellipse">
          <a:avLst/>
        </a:prstGeom>
        <a:solidFill>
          <a:srgbClr val="1F4E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latin typeface="+mn-lt"/>
              <a:ea typeface="+mn-ea"/>
              <a:cs typeface="+mn-ea"/>
              <a:sym typeface="+mn-lt"/>
            </a:rPr>
            <a:t>为了钱</a:t>
          </a:r>
        </a:p>
      </dsp:txBody>
      <dsp:txXfrm>
        <a:off x="2900916" y="195248"/>
        <a:ext cx="865666" cy="865666"/>
      </dsp:txXfrm>
    </dsp:sp>
    <dsp:sp modelId="{63A8BAFD-EDF2-4526-A4C6-1536B079A5D5}">
      <dsp:nvSpPr>
        <dsp:cNvPr id="0" name=""/>
        <dsp:cNvSpPr/>
      </dsp:nvSpPr>
      <dsp:spPr>
        <a:xfrm rot="19800000">
          <a:off x="3839063" y="1807370"/>
          <a:ext cx="3701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70179" y="1652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014898" y="1814641"/>
        <a:ext cx="18508" cy="18508"/>
      </dsp:txXfrm>
    </dsp:sp>
    <dsp:sp modelId="{95B3B858-B3EA-406D-B8F3-C262FE7D9EFF}">
      <dsp:nvSpPr>
        <dsp:cNvPr id="0" name=""/>
        <dsp:cNvSpPr/>
      </dsp:nvSpPr>
      <dsp:spPr>
        <a:xfrm>
          <a:off x="4102437" y="813171"/>
          <a:ext cx="1224238" cy="1224238"/>
        </a:xfrm>
        <a:prstGeom prst="ellipse">
          <a:avLst/>
        </a:prstGeom>
        <a:solidFill>
          <a:srgbClr val="1F4E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latin typeface="+mn-lt"/>
              <a:ea typeface="+mn-ea"/>
              <a:cs typeface="+mn-ea"/>
              <a:sym typeface="+mn-lt"/>
            </a:rPr>
            <a:t>为了得到赞同</a:t>
          </a:r>
        </a:p>
      </dsp:txBody>
      <dsp:txXfrm>
        <a:off x="4281723" y="992457"/>
        <a:ext cx="865666" cy="865666"/>
      </dsp:txXfrm>
    </dsp:sp>
    <dsp:sp modelId="{C0E743B0-4AF4-4E19-B7D2-6092B762D691}">
      <dsp:nvSpPr>
        <dsp:cNvPr id="0" name=""/>
        <dsp:cNvSpPr/>
      </dsp:nvSpPr>
      <dsp:spPr>
        <a:xfrm rot="1800000">
          <a:off x="3839063" y="2604579"/>
          <a:ext cx="3701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70179" y="1652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014898" y="2611850"/>
        <a:ext cx="18508" cy="18508"/>
      </dsp:txXfrm>
    </dsp:sp>
    <dsp:sp modelId="{F6345D6C-F0AC-49B3-9CB0-6ABF27DB59D5}">
      <dsp:nvSpPr>
        <dsp:cNvPr id="0" name=""/>
        <dsp:cNvSpPr/>
      </dsp:nvSpPr>
      <dsp:spPr>
        <a:xfrm>
          <a:off x="4102437" y="2407589"/>
          <a:ext cx="1224238" cy="1224238"/>
        </a:xfrm>
        <a:prstGeom prst="ellipse">
          <a:avLst/>
        </a:prstGeom>
        <a:solidFill>
          <a:schemeClr val="accent1">
            <a:hueOff val="0"/>
            <a:satOff val="0"/>
            <a:lum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latin typeface="+mn-lt"/>
              <a:ea typeface="+mn-ea"/>
              <a:cs typeface="+mn-ea"/>
              <a:sym typeface="+mn-lt"/>
            </a:rPr>
            <a:t>为了逃避责任</a:t>
          </a:r>
        </a:p>
      </dsp:txBody>
      <dsp:txXfrm>
        <a:off x="4281723" y="2586875"/>
        <a:ext cx="865666" cy="865666"/>
      </dsp:txXfrm>
    </dsp:sp>
    <dsp:sp modelId="{802B683C-7FBF-44DC-B560-80F061D545E2}">
      <dsp:nvSpPr>
        <dsp:cNvPr id="0" name=""/>
        <dsp:cNvSpPr/>
      </dsp:nvSpPr>
      <dsp:spPr>
        <a:xfrm rot="5400000">
          <a:off x="3148660" y="3003183"/>
          <a:ext cx="3701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70179" y="1652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324495" y="3010454"/>
        <a:ext cx="18508" cy="18508"/>
      </dsp:txXfrm>
    </dsp:sp>
    <dsp:sp modelId="{8FF7E482-A615-45AF-B7CC-9178D3ABB3DD}">
      <dsp:nvSpPr>
        <dsp:cNvPr id="0" name=""/>
        <dsp:cNvSpPr/>
      </dsp:nvSpPr>
      <dsp:spPr>
        <a:xfrm>
          <a:off x="2721630" y="3204798"/>
          <a:ext cx="1224238" cy="1224238"/>
        </a:xfrm>
        <a:prstGeom prst="ellipse">
          <a:avLst/>
        </a:prstGeom>
        <a:solidFill>
          <a:schemeClr val="accent1">
            <a:hueOff val="0"/>
            <a:satOff val="0"/>
            <a:lum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latin typeface="+mn-lt"/>
              <a:ea typeface="+mn-ea"/>
              <a:cs typeface="+mn-ea"/>
              <a:sym typeface="+mn-lt"/>
            </a:rPr>
            <a:t>不想感到羞愧</a:t>
          </a:r>
        </a:p>
      </dsp:txBody>
      <dsp:txXfrm>
        <a:off x="2900916" y="3384084"/>
        <a:ext cx="865666" cy="865666"/>
      </dsp:txXfrm>
    </dsp:sp>
    <dsp:sp modelId="{68D1F6B3-B7D1-48E4-BFCC-4E6AB0590262}">
      <dsp:nvSpPr>
        <dsp:cNvPr id="0" name=""/>
        <dsp:cNvSpPr/>
      </dsp:nvSpPr>
      <dsp:spPr>
        <a:xfrm rot="9000000">
          <a:off x="2458256" y="2604579"/>
          <a:ext cx="3701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70179" y="1652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10800000">
        <a:off x="2634092" y="2611850"/>
        <a:ext cx="18508" cy="18508"/>
      </dsp:txXfrm>
    </dsp:sp>
    <dsp:sp modelId="{94CFCE3B-A277-42F6-9CD7-219ED2BF8DB6}">
      <dsp:nvSpPr>
        <dsp:cNvPr id="0" name=""/>
        <dsp:cNvSpPr/>
      </dsp:nvSpPr>
      <dsp:spPr>
        <a:xfrm>
          <a:off x="1340824" y="2407589"/>
          <a:ext cx="1224238" cy="1224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97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latin typeface="+mn-lt"/>
              <a:ea typeface="+mn-ea"/>
              <a:cs typeface="+mn-ea"/>
              <a:sym typeface="+mn-lt"/>
            </a:rPr>
            <a:t>为了避免内疚</a:t>
          </a:r>
        </a:p>
      </dsp:txBody>
      <dsp:txXfrm>
        <a:off x="1520110" y="2586875"/>
        <a:ext cx="865666" cy="865666"/>
      </dsp:txXfrm>
    </dsp:sp>
    <dsp:sp modelId="{1DC3BDED-E85A-44DA-9BC9-230ADA3B7767}">
      <dsp:nvSpPr>
        <dsp:cNvPr id="0" name=""/>
        <dsp:cNvSpPr/>
      </dsp:nvSpPr>
      <dsp:spPr>
        <a:xfrm rot="12600000">
          <a:off x="2458256" y="1807370"/>
          <a:ext cx="3701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70179" y="1652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10800000">
        <a:off x="2634092" y="1814641"/>
        <a:ext cx="18508" cy="18508"/>
      </dsp:txXfrm>
    </dsp:sp>
    <dsp:sp modelId="{159540C2-A254-4033-AA41-F67098749063}">
      <dsp:nvSpPr>
        <dsp:cNvPr id="0" name=""/>
        <dsp:cNvSpPr/>
      </dsp:nvSpPr>
      <dsp:spPr>
        <a:xfrm>
          <a:off x="1340824" y="813171"/>
          <a:ext cx="1224238" cy="1224238"/>
        </a:xfrm>
        <a:prstGeom prst="ellipse">
          <a:avLst/>
        </a:prstGeom>
        <a:solidFill>
          <a:srgbClr val="1F4E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latin typeface="+mn-lt"/>
              <a:ea typeface="+mn-ea"/>
              <a:cs typeface="+mn-ea"/>
              <a:sym typeface="+mn-lt"/>
            </a:rPr>
            <a:t>为了履行职责</a:t>
          </a:r>
        </a:p>
      </dsp:txBody>
      <dsp:txXfrm>
        <a:off x="1520110" y="992457"/>
        <a:ext cx="865666" cy="865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1E42A-0CC4-4556-BDAB-AC5142A5735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BD4E4-5E28-44F6-82E2-B3DEC2A744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23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41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4044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678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091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153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2713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4846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3124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88785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873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16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36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905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93001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2046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5273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61255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7458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3257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989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5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3352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44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411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2496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30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>
            <a:extLst>
              <a:ext uri="{FF2B5EF4-FFF2-40B4-BE49-F238E27FC236}">
                <a16:creationId xmlns:a16="http://schemas.microsoft.com/office/drawing/2014/main" id="{32E922FC-1306-4FEA-A941-A5C8EC99AD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4947" y="0"/>
            <a:ext cx="12235360" cy="6866992"/>
          </a:xfrm>
          <a:prstGeom prst="rect">
            <a:avLst/>
          </a:prstGeom>
        </p:spPr>
      </p:pic>
      <p:grpSp>
        <p:nvGrpSpPr>
          <p:cNvPr id="14" name="淘宝店chenying0907出品 59">
            <a:extLst>
              <a:ext uri="{FF2B5EF4-FFF2-40B4-BE49-F238E27FC236}">
                <a16:creationId xmlns:a16="http://schemas.microsoft.com/office/drawing/2014/main" id="{9A9F47CF-4C6F-4276-90E2-52455F5A9B0B}"/>
              </a:ext>
            </a:extLst>
          </p:cNvPr>
          <p:cNvGrpSpPr/>
          <p:nvPr userDrawn="1"/>
        </p:nvGrpSpPr>
        <p:grpSpPr>
          <a:xfrm>
            <a:off x="0" y="267404"/>
            <a:ext cx="1029630" cy="685656"/>
            <a:chOff x="3258581" y="816412"/>
            <a:chExt cx="1184167" cy="1080000"/>
          </a:xfrm>
          <a:solidFill>
            <a:srgbClr val="1F4E79"/>
          </a:solidFill>
          <a:effectLst/>
        </p:grpSpPr>
        <p:sp>
          <p:nvSpPr>
            <p:cNvPr id="15" name="淘宝店chenying0907出品 60">
              <a:extLst>
                <a:ext uri="{FF2B5EF4-FFF2-40B4-BE49-F238E27FC236}">
                  <a16:creationId xmlns:a16="http://schemas.microsoft.com/office/drawing/2014/main" id="{DF913378-BEF3-43EC-A412-97A540F6ABAE}"/>
                </a:ext>
              </a:extLst>
            </p:cNvPr>
            <p:cNvSpPr/>
            <p:nvPr/>
          </p:nvSpPr>
          <p:spPr>
            <a:xfrm>
              <a:off x="3258581" y="816412"/>
              <a:ext cx="889425" cy="1080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等腰三角形 15">
              <a:extLst>
                <a:ext uri="{FF2B5EF4-FFF2-40B4-BE49-F238E27FC236}">
                  <a16:creationId xmlns:a16="http://schemas.microsoft.com/office/drawing/2014/main" id="{511D89AB-CCB0-42C6-A93C-87F636CE27FF}"/>
                </a:ext>
              </a:extLst>
            </p:cNvPr>
            <p:cNvSpPr/>
            <p:nvPr/>
          </p:nvSpPr>
          <p:spPr>
            <a:xfrm rot="5400000">
              <a:off x="4094940" y="1185259"/>
              <a:ext cx="400876" cy="2947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淘宝店chenying0907出品 72">
            <a:extLst>
              <a:ext uri="{FF2B5EF4-FFF2-40B4-BE49-F238E27FC236}">
                <a16:creationId xmlns:a16="http://schemas.microsoft.com/office/drawing/2014/main" id="{E44E205C-D9CC-4AA3-86AB-718CD668ED39}"/>
              </a:ext>
            </a:extLst>
          </p:cNvPr>
          <p:cNvGrpSpPr/>
          <p:nvPr userDrawn="1"/>
        </p:nvGrpSpPr>
        <p:grpSpPr>
          <a:xfrm>
            <a:off x="10681841" y="155990"/>
            <a:ext cx="1508572" cy="840833"/>
            <a:chOff x="2662738" y="3212811"/>
            <a:chExt cx="1508572" cy="840833"/>
          </a:xfrm>
        </p:grpSpPr>
        <p:sp>
          <p:nvSpPr>
            <p:cNvPr id="18" name="淘宝店chenying0907出品 84">
              <a:extLst>
                <a:ext uri="{FF2B5EF4-FFF2-40B4-BE49-F238E27FC236}">
                  <a16:creationId xmlns:a16="http://schemas.microsoft.com/office/drawing/2014/main" id="{DE335574-60D0-4A17-B436-AF1F30960BD7}"/>
                </a:ext>
              </a:extLst>
            </p:cNvPr>
            <p:cNvSpPr/>
            <p:nvPr/>
          </p:nvSpPr>
          <p:spPr>
            <a:xfrm>
              <a:off x="3709346" y="3599402"/>
              <a:ext cx="461964" cy="454242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淘宝店chenying0907出品 89">
              <a:extLst>
                <a:ext uri="{FF2B5EF4-FFF2-40B4-BE49-F238E27FC236}">
                  <a16:creationId xmlns:a16="http://schemas.microsoft.com/office/drawing/2014/main" id="{0A02C95D-B4A8-4958-9EAF-5FBA40FD4A0A}"/>
                </a:ext>
              </a:extLst>
            </p:cNvPr>
            <p:cNvSpPr/>
            <p:nvPr/>
          </p:nvSpPr>
          <p:spPr>
            <a:xfrm>
              <a:off x="2662738" y="3212811"/>
              <a:ext cx="461964" cy="454242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淘宝店chenying0907出品 90">
              <a:extLst>
                <a:ext uri="{FF2B5EF4-FFF2-40B4-BE49-F238E27FC236}">
                  <a16:creationId xmlns:a16="http://schemas.microsoft.com/office/drawing/2014/main" id="{FB9B37C2-ECC3-44F3-B619-2DB0631AC60D}"/>
                </a:ext>
              </a:extLst>
            </p:cNvPr>
            <p:cNvSpPr/>
            <p:nvPr/>
          </p:nvSpPr>
          <p:spPr>
            <a:xfrm>
              <a:off x="3124702" y="3667053"/>
              <a:ext cx="297842" cy="292864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淘宝店chenying0907出品 91">
              <a:extLst>
                <a:ext uri="{FF2B5EF4-FFF2-40B4-BE49-F238E27FC236}">
                  <a16:creationId xmlns:a16="http://schemas.microsoft.com/office/drawing/2014/main" id="{1473760E-A677-46D6-8CDD-3DDD94235A84}"/>
                </a:ext>
              </a:extLst>
            </p:cNvPr>
            <p:cNvSpPr/>
            <p:nvPr/>
          </p:nvSpPr>
          <p:spPr>
            <a:xfrm>
              <a:off x="3422544" y="3484048"/>
              <a:ext cx="286802" cy="212114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淘宝店chenying0907出品 51">
            <a:extLst>
              <a:ext uri="{FF2B5EF4-FFF2-40B4-BE49-F238E27FC236}">
                <a16:creationId xmlns:a16="http://schemas.microsoft.com/office/drawing/2014/main" id="{2B90247F-A894-4BCC-AE2A-7B1D5A165B77}"/>
              </a:ext>
            </a:extLst>
          </p:cNvPr>
          <p:cNvSpPr/>
          <p:nvPr userDrawn="1"/>
        </p:nvSpPr>
        <p:spPr>
          <a:xfrm>
            <a:off x="-44947" y="6597352"/>
            <a:ext cx="4079069" cy="26964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淘宝店chenying0907出品 52">
            <a:extLst>
              <a:ext uri="{FF2B5EF4-FFF2-40B4-BE49-F238E27FC236}">
                <a16:creationId xmlns:a16="http://schemas.microsoft.com/office/drawing/2014/main" id="{DAD7793E-6125-4FA1-9D1D-E36B22A1C9F9}"/>
              </a:ext>
            </a:extLst>
          </p:cNvPr>
          <p:cNvSpPr/>
          <p:nvPr userDrawn="1"/>
        </p:nvSpPr>
        <p:spPr>
          <a:xfrm>
            <a:off x="4035287" y="6597352"/>
            <a:ext cx="4079069" cy="26964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淘宝店chenying0907出品 58">
            <a:extLst>
              <a:ext uri="{FF2B5EF4-FFF2-40B4-BE49-F238E27FC236}">
                <a16:creationId xmlns:a16="http://schemas.microsoft.com/office/drawing/2014/main" id="{63BC31BE-473D-4CC7-AA06-44A7625C1D89}"/>
              </a:ext>
            </a:extLst>
          </p:cNvPr>
          <p:cNvSpPr/>
          <p:nvPr userDrawn="1"/>
        </p:nvSpPr>
        <p:spPr>
          <a:xfrm>
            <a:off x="8111344" y="6597352"/>
            <a:ext cx="4079069" cy="26964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81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95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>
            <a:extLst>
              <a:ext uri="{FF2B5EF4-FFF2-40B4-BE49-F238E27FC236}">
                <a16:creationId xmlns:a16="http://schemas.microsoft.com/office/drawing/2014/main" id="{ACD00C14-BE27-483D-A4F4-4769700298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4947" y="0"/>
            <a:ext cx="12235360" cy="686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23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>
            <a:extLst>
              <a:ext uri="{FF2B5EF4-FFF2-40B4-BE49-F238E27FC236}">
                <a16:creationId xmlns:a16="http://schemas.microsoft.com/office/drawing/2014/main" id="{ACD00C14-BE27-483D-A4F4-4769700298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4947" y="0"/>
            <a:ext cx="12235360" cy="686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5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560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62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559361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11669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2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03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3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65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1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56" userDrawn="1">
          <p15:clr>
            <a:srgbClr val="F26B43"/>
          </p15:clr>
        </p15:guide>
        <p15:guide id="4" pos="416" userDrawn="1">
          <p15:clr>
            <a:srgbClr val="F26B43"/>
          </p15:clr>
        </p15:guide>
        <p15:guide id="5" pos="7256" userDrawn="1">
          <p15:clr>
            <a:srgbClr val="F26B43"/>
          </p15:clr>
        </p15:guide>
        <p15:guide id="6" orient="horz" pos="704" userDrawn="1">
          <p15:clr>
            <a:srgbClr val="F26B43"/>
          </p15:clr>
        </p15:guide>
        <p15:guide id="7" orient="horz" pos="768" userDrawn="1">
          <p15:clr>
            <a:srgbClr val="F26B43"/>
          </p15:clr>
        </p15:guide>
        <p15:guide id="8" orient="horz" pos="3928" userDrawn="1">
          <p15:clr>
            <a:srgbClr val="F26B43"/>
          </p15:clr>
        </p15:guide>
        <p15:guide id="9" orient="horz" pos="3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34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png"/><Relationship Id="rId5" Type="http://schemas.openxmlformats.org/officeDocument/2006/relationships/tags" Target="../tags/tag6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image" Target="../media/image2.png"/><Relationship Id="rId5" Type="http://schemas.openxmlformats.org/officeDocument/2006/relationships/tags" Target="../tags/tag14.xml"/><Relationship Id="rId10" Type="http://schemas.openxmlformats.org/officeDocument/2006/relationships/notesSlide" Target="../notesSlides/notesSlide26.xml"/><Relationship Id="rId4" Type="http://schemas.openxmlformats.org/officeDocument/2006/relationships/tags" Target="../tags/tag13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淘宝店chenying0907出品 2">
            <a:extLst>
              <a:ext uri="{FF2B5EF4-FFF2-40B4-BE49-F238E27FC236}">
                <a16:creationId xmlns:a16="http://schemas.microsoft.com/office/drawing/2014/main" id="{D5BE6FC3-F509-4F80-8F67-B1CC17EAFC1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-15314" y="0"/>
            <a:ext cx="3053199" cy="6885384"/>
          </a:xfrm>
          <a:prstGeom prst="rect">
            <a:avLst/>
          </a:prstGeom>
          <a:solidFill>
            <a:schemeClr val="accent5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PA_淘宝店chenying0907出品 30">
            <a:extLst>
              <a:ext uri="{FF2B5EF4-FFF2-40B4-BE49-F238E27FC236}">
                <a16:creationId xmlns:a16="http://schemas.microsoft.com/office/drawing/2014/main" id="{E06F639A-FC4C-42AA-9AE9-696F43BDE69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37665" y="0"/>
            <a:ext cx="9147653" cy="6885384"/>
          </a:xfrm>
          <a:prstGeom prst="rect">
            <a:avLst/>
          </a:prstGeom>
          <a:solidFill>
            <a:schemeClr val="accent5">
              <a:lumMod val="7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PA_淘宝店chenying0907出品 3">
            <a:extLst>
              <a:ext uri="{FF2B5EF4-FFF2-40B4-BE49-F238E27FC236}">
                <a16:creationId xmlns:a16="http://schemas.microsoft.com/office/drawing/2014/main" id="{2EF2DFE2-70F3-4958-966A-63F186EB6C8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-17249" y="2132856"/>
            <a:ext cx="12220950" cy="25922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PA_淘宝店chenying0907出品 33">
            <a:extLst>
              <a:ext uri="{FF2B5EF4-FFF2-40B4-BE49-F238E27FC236}">
                <a16:creationId xmlns:a16="http://schemas.microsoft.com/office/drawing/2014/main" id="{BEB8DF54-FF84-4700-A8F5-C4797DC0D7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305349" y="2784012"/>
            <a:ext cx="5716878" cy="1556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200" b="1" spc="600" dirty="0">
                <a:solidFill>
                  <a:schemeClr val="bg1"/>
                </a:solidFill>
                <a:cs typeface="+mn-ea"/>
                <a:sym typeface="+mn-lt"/>
              </a:rPr>
              <a:t>非暴力沟通</a:t>
            </a:r>
          </a:p>
        </p:txBody>
      </p:sp>
      <p:sp>
        <p:nvSpPr>
          <p:cNvPr id="9" name="PA_淘宝店chenying0907出品 62">
            <a:extLst>
              <a:ext uri="{FF2B5EF4-FFF2-40B4-BE49-F238E27FC236}">
                <a16:creationId xmlns:a16="http://schemas.microsoft.com/office/drawing/2014/main" id="{3417C1C0-7553-4A5A-B0F6-274E539E434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305349" y="2193680"/>
            <a:ext cx="57168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Nonviolent  Communication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PA_淘宝店chenying0907出品 5">
            <a:extLst>
              <a:ext uri="{FF2B5EF4-FFF2-40B4-BE49-F238E27FC236}">
                <a16:creationId xmlns:a16="http://schemas.microsoft.com/office/drawing/2014/main" id="{F0B9A2CE-72C1-4D38-8223-CC9ADB54EE4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030497" y="2428190"/>
            <a:ext cx="67976" cy="1909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PA_淘宝店chenying0907出品 57">
            <a:extLst>
              <a:ext uri="{FF2B5EF4-FFF2-40B4-BE49-F238E27FC236}">
                <a16:creationId xmlns:a16="http://schemas.microsoft.com/office/drawing/2014/main" id="{03937D81-1D5A-4875-BF7D-C654418BBD9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6682" y="2204863"/>
            <a:ext cx="12220950" cy="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PA_淘宝店chenying0907出品 58">
            <a:extLst>
              <a:ext uri="{FF2B5EF4-FFF2-40B4-BE49-F238E27FC236}">
                <a16:creationId xmlns:a16="http://schemas.microsoft.com/office/drawing/2014/main" id="{36181D13-289D-4B22-A862-4C703DB1A7B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 flipV="1">
            <a:off x="6682" y="4624336"/>
            <a:ext cx="12220950" cy="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256B7819-9D29-457D-934C-91DDF12D253D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269" y="1560945"/>
            <a:ext cx="4166519" cy="3063391"/>
          </a:xfrm>
          <a:prstGeom prst="rect">
            <a:avLst/>
          </a:prstGeom>
        </p:spPr>
      </p:pic>
      <p:sp>
        <p:nvSpPr>
          <p:cNvPr id="28" name="TextBox 10">
            <a:extLst>
              <a:ext uri="{FF2B5EF4-FFF2-40B4-BE49-F238E27FC236}">
                <a16:creationId xmlns:a16="http://schemas.microsoft.com/office/drawing/2014/main" id="{45227B21-824E-4D90-B186-4B1C4E158049}"/>
              </a:ext>
            </a:extLst>
          </p:cNvPr>
          <p:cNvSpPr txBox="1"/>
          <p:nvPr/>
        </p:nvSpPr>
        <p:spPr>
          <a:xfrm>
            <a:off x="5305348" y="4726515"/>
            <a:ext cx="6213551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当我们褪去隐蔽的精神暴力，爱将自然流露。</a:t>
            </a:r>
          </a:p>
        </p:txBody>
      </p:sp>
    </p:spTree>
    <p:extLst>
      <p:ext uri="{BB962C8B-B14F-4D97-AF65-F5344CB8AC3E}">
        <p14:creationId xmlns:p14="http://schemas.microsoft.com/office/powerpoint/2010/main" val="348883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组合 66">
            <a:extLst>
              <a:ext uri="{FF2B5EF4-FFF2-40B4-BE49-F238E27FC236}">
                <a16:creationId xmlns:a16="http://schemas.microsoft.com/office/drawing/2014/main" id="{BF0F35E6-BA2F-41C5-8D2B-2A783F0B83D5}"/>
              </a:ext>
            </a:extLst>
          </p:cNvPr>
          <p:cNvGrpSpPr/>
          <p:nvPr/>
        </p:nvGrpSpPr>
        <p:grpSpPr>
          <a:xfrm>
            <a:off x="587846" y="1214296"/>
            <a:ext cx="699215" cy="671939"/>
            <a:chOff x="587846" y="1214296"/>
            <a:chExt cx="699215" cy="671939"/>
          </a:xfrm>
        </p:grpSpPr>
        <p:sp>
          <p:nvSpPr>
            <p:cNvPr id="65" name="椭圆 64">
              <a:extLst>
                <a:ext uri="{FF2B5EF4-FFF2-40B4-BE49-F238E27FC236}">
                  <a16:creationId xmlns:a16="http://schemas.microsoft.com/office/drawing/2014/main" id="{1F9052FC-71F2-43EF-8F47-39CDF0609312}"/>
                </a:ext>
              </a:extLst>
            </p:cNvPr>
            <p:cNvSpPr/>
            <p:nvPr/>
          </p:nvSpPr>
          <p:spPr>
            <a:xfrm>
              <a:off x="587846" y="1214296"/>
              <a:ext cx="335209" cy="335209"/>
            </a:xfrm>
            <a:prstGeom prst="ellipse">
              <a:avLst/>
            </a:prstGeom>
            <a:solidFill>
              <a:srgbClr val="0A8E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椭圆 65">
              <a:extLst>
                <a:ext uri="{FF2B5EF4-FFF2-40B4-BE49-F238E27FC236}">
                  <a16:creationId xmlns:a16="http://schemas.microsoft.com/office/drawing/2014/main" id="{B68FFC9B-07BC-466A-B0D0-842F7AC6AACC}"/>
                </a:ext>
              </a:extLst>
            </p:cNvPr>
            <p:cNvSpPr/>
            <p:nvPr/>
          </p:nvSpPr>
          <p:spPr>
            <a:xfrm>
              <a:off x="683193" y="1282367"/>
              <a:ext cx="603868" cy="603868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9" name="组合 68">
            <a:extLst>
              <a:ext uri="{FF2B5EF4-FFF2-40B4-BE49-F238E27FC236}">
                <a16:creationId xmlns:a16="http://schemas.microsoft.com/office/drawing/2014/main" id="{BEC01AA5-8F1F-4C22-AC02-1F6DB3503C38}"/>
              </a:ext>
            </a:extLst>
          </p:cNvPr>
          <p:cNvGrpSpPr/>
          <p:nvPr/>
        </p:nvGrpSpPr>
        <p:grpSpPr>
          <a:xfrm>
            <a:off x="6747253" y="2064647"/>
            <a:ext cx="4459629" cy="3211305"/>
            <a:chOff x="4720523" y="2087994"/>
            <a:chExt cx="4459629" cy="3211305"/>
          </a:xfrm>
        </p:grpSpPr>
        <p:sp>
          <p:nvSpPr>
            <p:cNvPr id="3" name="文本框 1">
              <a:extLst>
                <a:ext uri="{FF2B5EF4-FFF2-40B4-BE49-F238E27FC236}">
                  <a16:creationId xmlns:a16="http://schemas.microsoft.com/office/drawing/2014/main" id="{4992881B-7BC8-4912-863D-DA2114882850}"/>
                </a:ext>
              </a:extLst>
            </p:cNvPr>
            <p:cNvSpPr txBox="1"/>
            <p:nvPr/>
          </p:nvSpPr>
          <p:spPr>
            <a:xfrm>
              <a:off x="6448715" y="2855972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兴奋</a:t>
              </a:r>
            </a:p>
          </p:txBody>
        </p:sp>
        <p:sp>
          <p:nvSpPr>
            <p:cNvPr id="4" name="文本框 2">
              <a:extLst>
                <a:ext uri="{FF2B5EF4-FFF2-40B4-BE49-F238E27FC236}">
                  <a16:creationId xmlns:a16="http://schemas.microsoft.com/office/drawing/2014/main" id="{8B43B99E-A138-4C02-89D6-E77091F71864}"/>
                </a:ext>
              </a:extLst>
            </p:cNvPr>
            <p:cNvSpPr txBox="1"/>
            <p:nvPr/>
          </p:nvSpPr>
          <p:spPr>
            <a:xfrm>
              <a:off x="7312811" y="3720068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满足</a:t>
              </a:r>
            </a:p>
          </p:txBody>
        </p:sp>
        <p:sp>
          <p:nvSpPr>
            <p:cNvPr id="5" name="文本框 3">
              <a:extLst>
                <a:ext uri="{FF2B5EF4-FFF2-40B4-BE49-F238E27FC236}">
                  <a16:creationId xmlns:a16="http://schemas.microsoft.com/office/drawing/2014/main" id="{8B73DFD2-8C3B-4CEC-863D-9FEA26AFAA32}"/>
                </a:ext>
              </a:extLst>
            </p:cNvPr>
            <p:cNvSpPr txBox="1"/>
            <p:nvPr/>
          </p:nvSpPr>
          <p:spPr>
            <a:xfrm>
              <a:off x="6304699" y="3864084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感动</a:t>
              </a:r>
            </a:p>
          </p:txBody>
        </p:sp>
        <p:sp>
          <p:nvSpPr>
            <p:cNvPr id="6" name="文本框 4">
              <a:extLst>
                <a:ext uri="{FF2B5EF4-FFF2-40B4-BE49-F238E27FC236}">
                  <a16:creationId xmlns:a16="http://schemas.microsoft.com/office/drawing/2014/main" id="{ADE1F4AA-653F-45EB-B77C-3D8F3BD28D9E}"/>
                </a:ext>
              </a:extLst>
            </p:cNvPr>
            <p:cNvSpPr txBox="1"/>
            <p:nvPr/>
          </p:nvSpPr>
          <p:spPr>
            <a:xfrm>
              <a:off x="6088675" y="4800188"/>
              <a:ext cx="1656184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心旷神怡</a:t>
              </a:r>
              <a:endPara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文本框 5">
              <a:extLst>
                <a:ext uri="{FF2B5EF4-FFF2-40B4-BE49-F238E27FC236}">
                  <a16:creationId xmlns:a16="http://schemas.microsoft.com/office/drawing/2014/main" id="{82F99576-9834-4412-BF7B-5C5CB0ED86AE}"/>
                </a:ext>
              </a:extLst>
            </p:cNvPr>
            <p:cNvSpPr txBox="1"/>
            <p:nvPr/>
          </p:nvSpPr>
          <p:spPr>
            <a:xfrm>
              <a:off x="5584619" y="3288020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平静</a:t>
              </a:r>
            </a:p>
          </p:txBody>
        </p:sp>
        <p:sp>
          <p:nvSpPr>
            <p:cNvPr id="8" name="文本框 6">
              <a:extLst>
                <a:ext uri="{FF2B5EF4-FFF2-40B4-BE49-F238E27FC236}">
                  <a16:creationId xmlns:a16="http://schemas.microsoft.com/office/drawing/2014/main" id="{B984A625-5E78-455A-8ABF-08B44A2CFD5F}"/>
                </a:ext>
              </a:extLst>
            </p:cNvPr>
            <p:cNvSpPr txBox="1"/>
            <p:nvPr/>
          </p:nvSpPr>
          <p:spPr>
            <a:xfrm>
              <a:off x="7917882" y="2793266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自在</a:t>
              </a:r>
            </a:p>
          </p:txBody>
        </p:sp>
        <p:sp>
          <p:nvSpPr>
            <p:cNvPr id="9" name="文本框 7">
              <a:extLst>
                <a:ext uri="{FF2B5EF4-FFF2-40B4-BE49-F238E27FC236}">
                  <a16:creationId xmlns:a16="http://schemas.microsoft.com/office/drawing/2014/main" id="{95CAC63E-8CEC-43DF-9B51-25BDFD1C86AD}"/>
                </a:ext>
              </a:extLst>
            </p:cNvPr>
            <p:cNvSpPr txBox="1"/>
            <p:nvPr/>
          </p:nvSpPr>
          <p:spPr>
            <a:xfrm>
              <a:off x="4870189" y="4607555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踏实</a:t>
              </a:r>
            </a:p>
          </p:txBody>
        </p:sp>
        <p:sp>
          <p:nvSpPr>
            <p:cNvPr id="10" name="文本框 8">
              <a:extLst>
                <a:ext uri="{FF2B5EF4-FFF2-40B4-BE49-F238E27FC236}">
                  <a16:creationId xmlns:a16="http://schemas.microsoft.com/office/drawing/2014/main" id="{67A67201-3CBE-4457-A8E4-1CC7BA27548D}"/>
                </a:ext>
              </a:extLst>
            </p:cNvPr>
            <p:cNvSpPr txBox="1"/>
            <p:nvPr/>
          </p:nvSpPr>
          <p:spPr>
            <a:xfrm>
              <a:off x="7595925" y="4556940"/>
              <a:ext cx="1482352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无忧无虑</a:t>
              </a:r>
              <a:endPara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0">
              <a:extLst>
                <a:ext uri="{FF2B5EF4-FFF2-40B4-BE49-F238E27FC236}">
                  <a16:creationId xmlns:a16="http://schemas.microsoft.com/office/drawing/2014/main" id="{D63FE3F7-C7C8-412D-B022-CA7F66230718}"/>
                </a:ext>
              </a:extLst>
            </p:cNvPr>
            <p:cNvSpPr txBox="1"/>
            <p:nvPr/>
          </p:nvSpPr>
          <p:spPr>
            <a:xfrm>
              <a:off x="6016667" y="2207900"/>
              <a:ext cx="1482352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精力充沛</a:t>
              </a:r>
            </a:p>
          </p:txBody>
        </p:sp>
        <p:sp>
          <p:nvSpPr>
            <p:cNvPr id="14" name="文本框 12">
              <a:extLst>
                <a:ext uri="{FF2B5EF4-FFF2-40B4-BE49-F238E27FC236}">
                  <a16:creationId xmlns:a16="http://schemas.microsoft.com/office/drawing/2014/main" id="{D383DBD0-6425-4E81-B0BA-D0B7E4D02774}"/>
                </a:ext>
              </a:extLst>
            </p:cNvPr>
            <p:cNvSpPr txBox="1"/>
            <p:nvPr/>
          </p:nvSpPr>
          <p:spPr>
            <a:xfrm>
              <a:off x="4720523" y="2495932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陶醉</a:t>
              </a:r>
            </a:p>
          </p:txBody>
        </p:sp>
        <p:sp>
          <p:nvSpPr>
            <p:cNvPr id="33" name="文本框 9">
              <a:extLst>
                <a:ext uri="{FF2B5EF4-FFF2-40B4-BE49-F238E27FC236}">
                  <a16:creationId xmlns:a16="http://schemas.microsoft.com/office/drawing/2014/main" id="{3E5738D1-99D9-4651-8454-140493B74098}"/>
                </a:ext>
              </a:extLst>
            </p:cNvPr>
            <p:cNvSpPr txBox="1"/>
            <p:nvPr/>
          </p:nvSpPr>
          <p:spPr>
            <a:xfrm>
              <a:off x="7824996" y="2087994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喜悦</a:t>
              </a:r>
            </a:p>
          </p:txBody>
        </p:sp>
        <p:sp>
          <p:nvSpPr>
            <p:cNvPr id="34" name="文本框 11">
              <a:extLst>
                <a:ext uri="{FF2B5EF4-FFF2-40B4-BE49-F238E27FC236}">
                  <a16:creationId xmlns:a16="http://schemas.microsoft.com/office/drawing/2014/main" id="{CDB6F81C-2700-4936-A1C2-DE7171196177}"/>
                </a:ext>
              </a:extLst>
            </p:cNvPr>
            <p:cNvSpPr txBox="1"/>
            <p:nvPr/>
          </p:nvSpPr>
          <p:spPr>
            <a:xfrm>
              <a:off x="4844453" y="3889094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乐观</a:t>
              </a:r>
            </a:p>
          </p:txBody>
        </p:sp>
      </p:grpSp>
      <p:grpSp>
        <p:nvGrpSpPr>
          <p:cNvPr id="70" name="组合 69">
            <a:extLst>
              <a:ext uri="{FF2B5EF4-FFF2-40B4-BE49-F238E27FC236}">
                <a16:creationId xmlns:a16="http://schemas.microsoft.com/office/drawing/2014/main" id="{89B1FFD7-5190-4231-8B2A-BCF00C018BCD}"/>
              </a:ext>
            </a:extLst>
          </p:cNvPr>
          <p:cNvGrpSpPr/>
          <p:nvPr/>
        </p:nvGrpSpPr>
        <p:grpSpPr>
          <a:xfrm>
            <a:off x="1899137" y="2113465"/>
            <a:ext cx="3796850" cy="3216595"/>
            <a:chOff x="272294" y="2221312"/>
            <a:chExt cx="3796850" cy="3216595"/>
          </a:xfrm>
        </p:grpSpPr>
        <p:sp>
          <p:nvSpPr>
            <p:cNvPr id="2" name="文本框 13">
              <a:extLst>
                <a:ext uri="{FF2B5EF4-FFF2-40B4-BE49-F238E27FC236}">
                  <a16:creationId xmlns:a16="http://schemas.microsoft.com/office/drawing/2014/main" id="{C87337C9-1CC4-4A4D-B1AB-A6AE38FC2CE1}"/>
                </a:ext>
              </a:extLst>
            </p:cNvPr>
            <p:cNvSpPr txBox="1"/>
            <p:nvPr/>
          </p:nvSpPr>
          <p:spPr>
            <a:xfrm>
              <a:off x="776869" y="4163960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厌烦</a:t>
              </a:r>
            </a:p>
          </p:txBody>
        </p:sp>
        <p:sp>
          <p:nvSpPr>
            <p:cNvPr id="17" name="文本框 15">
              <a:extLst>
                <a:ext uri="{FF2B5EF4-FFF2-40B4-BE49-F238E27FC236}">
                  <a16:creationId xmlns:a16="http://schemas.microsoft.com/office/drawing/2014/main" id="{7B4C67AD-99E5-4A98-BB46-CCE900E7C783}"/>
                </a:ext>
              </a:extLst>
            </p:cNvPr>
            <p:cNvSpPr txBox="1"/>
            <p:nvPr/>
          </p:nvSpPr>
          <p:spPr>
            <a:xfrm>
              <a:off x="902913" y="4938796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担心</a:t>
              </a:r>
            </a:p>
          </p:txBody>
        </p:sp>
        <p:sp>
          <p:nvSpPr>
            <p:cNvPr id="18" name="文本框 16">
              <a:extLst>
                <a:ext uri="{FF2B5EF4-FFF2-40B4-BE49-F238E27FC236}">
                  <a16:creationId xmlns:a16="http://schemas.microsoft.com/office/drawing/2014/main" id="{94993899-04E2-4F76-B9FB-04CB8E218BED}"/>
                </a:ext>
              </a:extLst>
            </p:cNvPr>
            <p:cNvSpPr txBox="1"/>
            <p:nvPr/>
          </p:nvSpPr>
          <p:spPr>
            <a:xfrm>
              <a:off x="461966" y="2408875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忧伤</a:t>
              </a:r>
            </a:p>
          </p:txBody>
        </p:sp>
        <p:sp>
          <p:nvSpPr>
            <p:cNvPr id="19" name="文本框 17">
              <a:extLst>
                <a:ext uri="{FF2B5EF4-FFF2-40B4-BE49-F238E27FC236}">
                  <a16:creationId xmlns:a16="http://schemas.microsoft.com/office/drawing/2014/main" id="{3009F90B-A9B4-499F-A2FF-B4104F986D62}"/>
                </a:ext>
              </a:extLst>
            </p:cNvPr>
            <p:cNvSpPr txBox="1"/>
            <p:nvPr/>
          </p:nvSpPr>
          <p:spPr>
            <a:xfrm>
              <a:off x="2582343" y="2266565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生气</a:t>
              </a:r>
            </a:p>
          </p:txBody>
        </p:sp>
        <p:sp>
          <p:nvSpPr>
            <p:cNvPr id="20" name="文本框 18">
              <a:extLst>
                <a:ext uri="{FF2B5EF4-FFF2-40B4-BE49-F238E27FC236}">
                  <a16:creationId xmlns:a16="http://schemas.microsoft.com/office/drawing/2014/main" id="{9942F546-0F19-4603-93A7-2B22D95AD600}"/>
                </a:ext>
              </a:extLst>
            </p:cNvPr>
            <p:cNvSpPr txBox="1"/>
            <p:nvPr/>
          </p:nvSpPr>
          <p:spPr>
            <a:xfrm>
              <a:off x="982039" y="2975151"/>
              <a:ext cx="1512168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筋疲力尽</a:t>
              </a:r>
            </a:p>
          </p:txBody>
        </p:sp>
        <p:sp>
          <p:nvSpPr>
            <p:cNvPr id="21" name="文本框 19">
              <a:extLst>
                <a:ext uri="{FF2B5EF4-FFF2-40B4-BE49-F238E27FC236}">
                  <a16:creationId xmlns:a16="http://schemas.microsoft.com/office/drawing/2014/main" id="{4F4D0A14-194F-4EFB-9079-C14BF55A33BB}"/>
                </a:ext>
              </a:extLst>
            </p:cNvPr>
            <p:cNvSpPr txBox="1"/>
            <p:nvPr/>
          </p:nvSpPr>
          <p:spPr>
            <a:xfrm>
              <a:off x="1485286" y="2221312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绝望</a:t>
              </a:r>
            </a:p>
          </p:txBody>
        </p:sp>
        <p:sp>
          <p:nvSpPr>
            <p:cNvPr id="22" name="文本框 22">
              <a:extLst>
                <a:ext uri="{FF2B5EF4-FFF2-40B4-BE49-F238E27FC236}">
                  <a16:creationId xmlns:a16="http://schemas.microsoft.com/office/drawing/2014/main" id="{B4FCB26E-A58F-4BDE-8EE6-049063E5CD2D}"/>
                </a:ext>
              </a:extLst>
            </p:cNvPr>
            <p:cNvSpPr txBox="1"/>
            <p:nvPr/>
          </p:nvSpPr>
          <p:spPr>
            <a:xfrm>
              <a:off x="2667082" y="3121828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恼怒</a:t>
              </a:r>
            </a:p>
          </p:txBody>
        </p:sp>
        <p:sp>
          <p:nvSpPr>
            <p:cNvPr id="23" name="文本框 23">
              <a:extLst>
                <a:ext uri="{FF2B5EF4-FFF2-40B4-BE49-F238E27FC236}">
                  <a16:creationId xmlns:a16="http://schemas.microsoft.com/office/drawing/2014/main" id="{9C4B0555-B599-414B-B665-9681B00FFE45}"/>
                </a:ext>
              </a:extLst>
            </p:cNvPr>
            <p:cNvSpPr txBox="1"/>
            <p:nvPr/>
          </p:nvSpPr>
          <p:spPr>
            <a:xfrm>
              <a:off x="272294" y="3532818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害怕</a:t>
              </a:r>
            </a:p>
          </p:txBody>
        </p:sp>
        <p:sp>
          <p:nvSpPr>
            <p:cNvPr id="24" name="文本框 24">
              <a:extLst>
                <a:ext uri="{FF2B5EF4-FFF2-40B4-BE49-F238E27FC236}">
                  <a16:creationId xmlns:a16="http://schemas.microsoft.com/office/drawing/2014/main" id="{95607A00-38CF-414D-8DB8-60AE587A1EAC}"/>
                </a:ext>
              </a:extLst>
            </p:cNvPr>
            <p:cNvSpPr txBox="1"/>
            <p:nvPr/>
          </p:nvSpPr>
          <p:spPr>
            <a:xfrm>
              <a:off x="2206865" y="4938796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悲伤</a:t>
              </a:r>
            </a:p>
          </p:txBody>
        </p:sp>
        <p:sp>
          <p:nvSpPr>
            <p:cNvPr id="37" name="文本框 14">
              <a:extLst>
                <a:ext uri="{FF2B5EF4-FFF2-40B4-BE49-F238E27FC236}">
                  <a16:creationId xmlns:a16="http://schemas.microsoft.com/office/drawing/2014/main" id="{43B76A1F-9B1C-43A1-AF77-EFC538B85492}"/>
                </a:ext>
              </a:extLst>
            </p:cNvPr>
            <p:cNvSpPr txBox="1"/>
            <p:nvPr/>
          </p:nvSpPr>
          <p:spPr>
            <a:xfrm>
              <a:off x="1696900" y="4195312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灰心</a:t>
              </a:r>
            </a:p>
          </p:txBody>
        </p:sp>
        <p:sp>
          <p:nvSpPr>
            <p:cNvPr id="42" name="文本框 20">
              <a:extLst>
                <a:ext uri="{FF2B5EF4-FFF2-40B4-BE49-F238E27FC236}">
                  <a16:creationId xmlns:a16="http://schemas.microsoft.com/office/drawing/2014/main" id="{9E6F5B5E-F9AA-420B-B52A-0F9EA01A1CC8}"/>
                </a:ext>
              </a:extLst>
            </p:cNvPr>
            <p:cNvSpPr txBox="1"/>
            <p:nvPr/>
          </p:nvSpPr>
          <p:spPr>
            <a:xfrm>
              <a:off x="2654190" y="4102117"/>
              <a:ext cx="1414954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心神不宁</a:t>
              </a:r>
            </a:p>
          </p:txBody>
        </p:sp>
      </p:grpSp>
      <p:sp>
        <p:nvSpPr>
          <p:cNvPr id="48" name="TextBox 79">
            <a:extLst>
              <a:ext uri="{FF2B5EF4-FFF2-40B4-BE49-F238E27FC236}">
                <a16:creationId xmlns:a16="http://schemas.microsoft.com/office/drawing/2014/main" id="{BDD45110-DF70-4E8C-9ABD-464CD29D51BD}"/>
              </a:ext>
            </a:extLst>
          </p:cNvPr>
          <p:cNvSpPr txBox="1"/>
          <p:nvPr/>
        </p:nvSpPr>
        <p:spPr>
          <a:xfrm>
            <a:off x="6879969" y="5389385"/>
            <a:ext cx="4194199" cy="625930"/>
          </a:xfrm>
          <a:prstGeom prst="rect">
            <a:avLst/>
          </a:prstGeom>
          <a:solidFill>
            <a:srgbClr val="1F4E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表达需要得到满足的感受</a:t>
            </a:r>
          </a:p>
        </p:txBody>
      </p:sp>
      <p:sp>
        <p:nvSpPr>
          <p:cNvPr id="49" name="TextBox 80">
            <a:extLst>
              <a:ext uri="{FF2B5EF4-FFF2-40B4-BE49-F238E27FC236}">
                <a16:creationId xmlns:a16="http://schemas.microsoft.com/office/drawing/2014/main" id="{ABA257DB-B15B-4F94-AC22-D8EF6611B925}"/>
              </a:ext>
            </a:extLst>
          </p:cNvPr>
          <p:cNvSpPr txBox="1"/>
          <p:nvPr/>
        </p:nvSpPr>
        <p:spPr>
          <a:xfrm>
            <a:off x="1689230" y="5389385"/>
            <a:ext cx="3786213" cy="625930"/>
          </a:xfrm>
          <a:prstGeom prst="rect">
            <a:avLst/>
          </a:prstGeom>
          <a:solidFill>
            <a:srgbClr val="1F4E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>
            <a:defPPr>
              <a:defRPr lang="zh-CN"/>
            </a:defPPr>
            <a:lvl1pPr algn="ctr">
              <a:lnSpc>
                <a:spcPct val="150000"/>
              </a:lnSpc>
              <a:defRPr sz="2000">
                <a:solidFill>
                  <a:schemeClr val="bg1"/>
                </a:solidFill>
                <a:latin typeface="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表达需要没有得到满足的感受</a:t>
            </a:r>
          </a:p>
        </p:txBody>
      </p:sp>
      <p:sp>
        <p:nvSpPr>
          <p:cNvPr id="61" name="TextBox 48">
            <a:extLst>
              <a:ext uri="{FF2B5EF4-FFF2-40B4-BE49-F238E27FC236}">
                <a16:creationId xmlns:a16="http://schemas.microsoft.com/office/drawing/2014/main" id="{D191645E-4E68-4AD0-AB9B-168DE3F0E3D2}"/>
              </a:ext>
            </a:extLst>
          </p:cNvPr>
          <p:cNvSpPr txBox="1"/>
          <p:nvPr/>
        </p:nvSpPr>
        <p:spPr>
          <a:xfrm>
            <a:off x="1515148" y="1304018"/>
            <a:ext cx="3960440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体会和表达感受</a:t>
            </a: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FAD78AF0-4305-455E-AC83-B9C505CA4C17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</p:spTree>
    <p:extLst>
      <p:ext uri="{BB962C8B-B14F-4D97-AF65-F5344CB8AC3E}">
        <p14:creationId xmlns:p14="http://schemas.microsoft.com/office/powerpoint/2010/main" val="201925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8">
            <a:extLst>
              <a:ext uri="{FF2B5EF4-FFF2-40B4-BE49-F238E27FC236}">
                <a16:creationId xmlns:a16="http://schemas.microsoft.com/office/drawing/2014/main" id="{437BFC75-8424-4F10-A991-21558E4D9C4A}"/>
              </a:ext>
            </a:extLst>
          </p:cNvPr>
          <p:cNvSpPr txBox="1"/>
          <p:nvPr/>
        </p:nvSpPr>
        <p:spPr>
          <a:xfrm>
            <a:off x="1000100" y="1426851"/>
            <a:ext cx="3643338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"/>
                <a:ea typeface="微软雅黑" panose="020B0503020204020204" pitchFamily="34" charset="-122"/>
                <a:cs typeface="方正光辉特粗简体" pitchFamily="65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练习二：区分感受和想法</a:t>
            </a:r>
          </a:p>
        </p:txBody>
      </p:sp>
      <p:sp>
        <p:nvSpPr>
          <p:cNvPr id="6" name="TextBox 31">
            <a:extLst>
              <a:ext uri="{FF2B5EF4-FFF2-40B4-BE49-F238E27FC236}">
                <a16:creationId xmlns:a16="http://schemas.microsoft.com/office/drawing/2014/main" id="{ECFFA1A6-FC4B-4DC5-9097-1808B8E155D5}"/>
              </a:ext>
            </a:extLst>
          </p:cNvPr>
          <p:cNvSpPr txBox="1"/>
          <p:nvPr/>
        </p:nvSpPr>
        <p:spPr>
          <a:xfrm>
            <a:off x="1000100" y="2284716"/>
            <a:ext cx="308551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你真可恶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我有些烦躁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你帮我的忙，我很开心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380BF28-4A4B-4CBA-B87A-5BC9100E317C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E3464973-C33B-4C2C-9FC8-68CCB7F7D0A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6526" y="1678688"/>
            <a:ext cx="5143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77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>
            <a:extLst>
              <a:ext uri="{FF2B5EF4-FFF2-40B4-BE49-F238E27FC236}">
                <a16:creationId xmlns:a16="http://schemas.microsoft.com/office/drawing/2014/main" id="{7DE7629B-2342-4AE9-A8DF-B3DEDE49A047}"/>
              </a:ext>
            </a:extLst>
          </p:cNvPr>
          <p:cNvSpPr txBox="1"/>
          <p:nvPr/>
        </p:nvSpPr>
        <p:spPr>
          <a:xfrm>
            <a:off x="1457003" y="1259297"/>
            <a:ext cx="2395151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感受的根源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4FBE5DD-8B8B-4B45-9904-30A1C7091F2A}"/>
              </a:ext>
            </a:extLst>
          </p:cNvPr>
          <p:cNvSpPr/>
          <p:nvPr/>
        </p:nvSpPr>
        <p:spPr>
          <a:xfrm>
            <a:off x="2323277" y="1860813"/>
            <a:ext cx="5314275" cy="499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——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自身的需要和期待以及对他人言行的看法</a:t>
            </a:r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173671C4-A8B1-4434-B852-C03061303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071987"/>
              </p:ext>
            </p:extLst>
          </p:nvPr>
        </p:nvGraphicFramePr>
        <p:xfrm>
          <a:off x="755450" y="2459097"/>
          <a:ext cx="10763450" cy="4185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38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1394C"/>
                        </a:buClr>
                        <a:buFont typeface="Wingdings" pitchFamily="2" charset="2"/>
                        <a:buChar char="n"/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对他人的批评、指责、评论以及分析反映了我们的需要和价值观。如果我们通过批评来提出主张，人们的反应常常是申辩或反击。反之，如果我们直接说出需要，其他人较有可能作出积极回应。</a:t>
                      </a: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95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1394C"/>
                        </a:buClr>
                        <a:buFont typeface="Wingdings" pitchFamily="2" charset="2"/>
                        <a:buChar char="n"/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大部分人的个人成长经历：</a:t>
                      </a:r>
                      <a:r>
                        <a:rPr lang="en-US" altLang="zh-CN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“情感奴隶”</a:t>
                      </a:r>
                      <a:r>
                        <a:rPr lang="en-US" altLang="zh-CN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---</a:t>
                      </a: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我们有义务使他人快乐；</a:t>
                      </a:r>
                      <a:r>
                        <a:rPr lang="en-US" altLang="zh-CN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“面目可憎”</a:t>
                      </a:r>
                      <a:r>
                        <a:rPr lang="en-US" altLang="zh-CN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----</a:t>
                      </a: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拒绝考虑他人的感受和需要；</a:t>
                      </a:r>
                      <a:r>
                        <a:rPr lang="en-US" altLang="zh-CN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“生活的主人”对自己的意愿、感受和行动负责，但无法为他人负责。</a:t>
                      </a: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95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1394C"/>
                        </a:buClr>
                        <a:buFont typeface="Wingdings" pitchFamily="2" charset="2"/>
                        <a:buChar char="n"/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听到不中听的话时的四种选择：</a:t>
                      </a:r>
                      <a:r>
                        <a:rPr lang="en-US" altLang="zh-CN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认为自己犯了错，责备自己；</a:t>
                      </a:r>
                      <a:r>
                        <a:rPr lang="en-US" altLang="zh-CN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指责他人；</a:t>
                      </a:r>
                      <a:r>
                        <a:rPr lang="en-US" altLang="zh-CN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体会自己的感受和需要；</a:t>
                      </a:r>
                      <a:r>
                        <a:rPr lang="en-US" altLang="zh-CN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4.</a:t>
                      </a: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体会他人的感受和需要</a:t>
                      </a: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4E23EFB5-1CDE-43C6-9EE8-D9C4132B3793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A13EC59D-8F60-4A9A-B9BA-7CDE3EFE1E5E}"/>
              </a:ext>
            </a:extLst>
          </p:cNvPr>
          <p:cNvGrpSpPr/>
          <p:nvPr/>
        </p:nvGrpSpPr>
        <p:grpSpPr>
          <a:xfrm>
            <a:off x="587846" y="1214296"/>
            <a:ext cx="699215" cy="671939"/>
            <a:chOff x="587846" y="1214296"/>
            <a:chExt cx="699215" cy="671939"/>
          </a:xfrm>
        </p:grpSpPr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9FEF5A72-AD54-4BD2-BCFF-63ACEBCFD579}"/>
                </a:ext>
              </a:extLst>
            </p:cNvPr>
            <p:cNvSpPr/>
            <p:nvPr/>
          </p:nvSpPr>
          <p:spPr>
            <a:xfrm>
              <a:off x="587846" y="1214296"/>
              <a:ext cx="335209" cy="335209"/>
            </a:xfrm>
            <a:prstGeom prst="ellipse">
              <a:avLst/>
            </a:prstGeom>
            <a:solidFill>
              <a:srgbClr val="0A8E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BBCA42CD-7A4B-4264-A20C-568DD3BF25DA}"/>
                </a:ext>
              </a:extLst>
            </p:cNvPr>
            <p:cNvSpPr/>
            <p:nvPr/>
          </p:nvSpPr>
          <p:spPr>
            <a:xfrm>
              <a:off x="683193" y="1282367"/>
              <a:ext cx="603868" cy="603868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312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8">
            <a:extLst>
              <a:ext uri="{FF2B5EF4-FFF2-40B4-BE49-F238E27FC236}">
                <a16:creationId xmlns:a16="http://schemas.microsoft.com/office/drawing/2014/main" id="{3B9684A0-8C2C-47B8-93B9-4B1CC80E5E0E}"/>
              </a:ext>
            </a:extLst>
          </p:cNvPr>
          <p:cNvSpPr txBox="1"/>
          <p:nvPr/>
        </p:nvSpPr>
        <p:spPr>
          <a:xfrm>
            <a:off x="1000100" y="1426851"/>
            <a:ext cx="5095900" cy="113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"/>
                <a:ea typeface="微软雅黑" panose="020B0503020204020204" pitchFamily="34" charset="-122"/>
                <a:cs typeface="方正光辉特粗简体" pitchFamily="65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练习三：需要和感受的关系，以下哪些对自己的感受负责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id="{524EB21A-62FD-4C59-BD7A-3D533E8A3F73}"/>
              </a:ext>
            </a:extLst>
          </p:cNvPr>
          <p:cNvSpPr txBox="1"/>
          <p:nvPr/>
        </p:nvSpPr>
        <p:spPr>
          <a:xfrm>
            <a:off x="1000100" y="3000172"/>
            <a:ext cx="5095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你来这么晚，让我很郁闷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朋友叫我外号让我很难过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你让我搭你的车回家，我很感激，因为我想比孩子们先到家。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6554F99-9DB9-42C0-A495-3B653E74EEAC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186BCB2-2F15-45BF-BB91-CACBCEDA756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1882" y="1850674"/>
            <a:ext cx="5237018" cy="284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86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7">
            <a:extLst>
              <a:ext uri="{FF2B5EF4-FFF2-40B4-BE49-F238E27FC236}">
                <a16:creationId xmlns:a16="http://schemas.microsoft.com/office/drawing/2014/main" id="{6D76CC90-C92D-4D11-8234-9DDD21B1588E}"/>
              </a:ext>
            </a:extLst>
          </p:cNvPr>
          <p:cNvSpPr txBox="1"/>
          <p:nvPr/>
        </p:nvSpPr>
        <p:spPr>
          <a:xfrm>
            <a:off x="5092360" y="3111287"/>
            <a:ext cx="2160240" cy="914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非暴力沟通的目的：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与人联系</a:t>
            </a:r>
            <a:endParaRPr lang="zh-CN" altLang="en-US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3863BE8-D7E9-4C29-8341-5929DAC9D810}"/>
              </a:ext>
            </a:extLst>
          </p:cNvPr>
          <p:cNvGrpSpPr/>
          <p:nvPr/>
        </p:nvGrpSpPr>
        <p:grpSpPr>
          <a:xfrm>
            <a:off x="6719848" y="1811104"/>
            <a:ext cx="1962173" cy="1068903"/>
            <a:chOff x="4147447" y="31795"/>
            <a:chExt cx="1235365" cy="1068903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B4FA415B-D00C-4072-B426-5840AA53DAAC}"/>
                </a:ext>
              </a:extLst>
            </p:cNvPr>
            <p:cNvSpPr/>
            <p:nvPr/>
          </p:nvSpPr>
          <p:spPr>
            <a:xfrm>
              <a:off x="4313909" y="31795"/>
              <a:ext cx="1068903" cy="106890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9075111E-1E9F-4478-9E8B-8AAF887D5B6C}"/>
                </a:ext>
              </a:extLst>
            </p:cNvPr>
            <p:cNvSpPr/>
            <p:nvPr/>
          </p:nvSpPr>
          <p:spPr>
            <a:xfrm>
              <a:off x="4147447" y="31795"/>
              <a:ext cx="1068903" cy="1068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cs typeface="+mn-ea"/>
                  <a:sym typeface="+mn-lt"/>
                </a:rPr>
                <a:t>提出具体的请求</a:t>
              </a:r>
              <a:endParaRPr lang="en-US" altLang="en-US" b="1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sp>
        <p:nvSpPr>
          <p:cNvPr id="6" name="环形箭头 39">
            <a:extLst>
              <a:ext uri="{FF2B5EF4-FFF2-40B4-BE49-F238E27FC236}">
                <a16:creationId xmlns:a16="http://schemas.microsoft.com/office/drawing/2014/main" id="{961CFCEB-9CF6-4E6D-8569-0B1C6633EB4E}"/>
              </a:ext>
            </a:extLst>
          </p:cNvPr>
          <p:cNvSpPr/>
          <p:nvPr/>
        </p:nvSpPr>
        <p:spPr>
          <a:xfrm>
            <a:off x="4090895" y="1620009"/>
            <a:ext cx="4009019" cy="4009019"/>
          </a:xfrm>
          <a:prstGeom prst="circularArrow">
            <a:avLst>
              <a:gd name="adj1" fmla="val 5199"/>
              <a:gd name="adj2" fmla="val 335842"/>
              <a:gd name="adj3" fmla="val 21293531"/>
              <a:gd name="adj4" fmla="val 19765985"/>
              <a:gd name="adj5" fmla="val 6066"/>
            </a:avLst>
          </a:prstGeom>
          <a:solidFill>
            <a:srgbClr val="1F4E79"/>
          </a:solidFill>
          <a:ln>
            <a:solidFill>
              <a:srgbClr val="0A8EB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2EE8BD15-583C-4EE9-A4E8-F628A555B5C9}"/>
              </a:ext>
            </a:extLst>
          </p:cNvPr>
          <p:cNvGrpSpPr/>
          <p:nvPr/>
        </p:nvGrpSpPr>
        <p:grpSpPr>
          <a:xfrm>
            <a:off x="7202947" y="3624518"/>
            <a:ext cx="1745355" cy="1068903"/>
            <a:chOff x="4793599" y="2020446"/>
            <a:chExt cx="1068903" cy="1068903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F9186DEE-EA19-4613-8080-05D06A92AE89}"/>
                </a:ext>
              </a:extLst>
            </p:cNvPr>
            <p:cNvSpPr/>
            <p:nvPr/>
          </p:nvSpPr>
          <p:spPr>
            <a:xfrm>
              <a:off x="4793599" y="2020446"/>
              <a:ext cx="1068903" cy="106890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811B1BD3-35AD-4ABC-9454-F9981D586A3D}"/>
                </a:ext>
              </a:extLst>
            </p:cNvPr>
            <p:cNvSpPr/>
            <p:nvPr/>
          </p:nvSpPr>
          <p:spPr>
            <a:xfrm>
              <a:off x="4793599" y="2020446"/>
              <a:ext cx="1068903" cy="1068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cs typeface="+mn-ea"/>
                  <a:sym typeface="+mn-lt"/>
                </a:rPr>
                <a:t>明确谈话的目的</a:t>
              </a:r>
              <a:endParaRPr lang="en-US" altLang="en-US" b="1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sp>
        <p:nvSpPr>
          <p:cNvPr id="10" name="环形箭头 41">
            <a:extLst>
              <a:ext uri="{FF2B5EF4-FFF2-40B4-BE49-F238E27FC236}">
                <a16:creationId xmlns:a16="http://schemas.microsoft.com/office/drawing/2014/main" id="{F4715311-B372-4BA2-8504-91C478A07544}"/>
              </a:ext>
            </a:extLst>
          </p:cNvPr>
          <p:cNvSpPr/>
          <p:nvPr/>
        </p:nvSpPr>
        <p:spPr>
          <a:xfrm>
            <a:off x="4186332" y="1549505"/>
            <a:ext cx="4009019" cy="4009019"/>
          </a:xfrm>
          <a:prstGeom prst="circularArrow">
            <a:avLst>
              <a:gd name="adj1" fmla="val 5199"/>
              <a:gd name="adj2" fmla="val 335842"/>
              <a:gd name="adj3" fmla="val 4014998"/>
              <a:gd name="adj4" fmla="val 2253157"/>
              <a:gd name="adj5" fmla="val 6066"/>
            </a:avLst>
          </a:prstGeom>
          <a:solidFill>
            <a:srgbClr val="D65261"/>
          </a:solidFill>
          <a:ln>
            <a:solidFill>
              <a:srgbClr val="D652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6598BAAC-F4EB-4B6A-8577-CBB5DE316884}"/>
              </a:ext>
            </a:extLst>
          </p:cNvPr>
          <p:cNvGrpSpPr/>
          <p:nvPr/>
        </p:nvGrpSpPr>
        <p:grpSpPr>
          <a:xfrm>
            <a:off x="5650945" y="4910455"/>
            <a:ext cx="1068903" cy="1068903"/>
            <a:chOff x="3101952" y="3249500"/>
            <a:chExt cx="1068903" cy="1068903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A0567EB-5AC6-4972-A291-AF9D6C3B51F4}"/>
                </a:ext>
              </a:extLst>
            </p:cNvPr>
            <p:cNvSpPr/>
            <p:nvPr/>
          </p:nvSpPr>
          <p:spPr>
            <a:xfrm>
              <a:off x="3101952" y="3249500"/>
              <a:ext cx="1068903" cy="106890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3B6638D2-50E3-4E78-B95D-BC057E4DEC96}"/>
                </a:ext>
              </a:extLst>
            </p:cNvPr>
            <p:cNvSpPr/>
            <p:nvPr/>
          </p:nvSpPr>
          <p:spPr>
            <a:xfrm>
              <a:off x="3101952" y="3249500"/>
              <a:ext cx="1068903" cy="1068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cs typeface="+mn-ea"/>
                  <a:sym typeface="+mn-lt"/>
                </a:rPr>
                <a:t>请求反馈</a:t>
              </a:r>
              <a:endParaRPr lang="en-US" altLang="en-US" b="1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sp>
        <p:nvSpPr>
          <p:cNvPr id="14" name="环形箭头 43">
            <a:extLst>
              <a:ext uri="{FF2B5EF4-FFF2-40B4-BE49-F238E27FC236}">
                <a16:creationId xmlns:a16="http://schemas.microsoft.com/office/drawing/2014/main" id="{175994B2-4790-4D9E-BD77-FFF143D9E957}"/>
              </a:ext>
            </a:extLst>
          </p:cNvPr>
          <p:cNvSpPr/>
          <p:nvPr/>
        </p:nvSpPr>
        <p:spPr>
          <a:xfrm>
            <a:off x="4018887" y="1598084"/>
            <a:ext cx="4009019" cy="4009019"/>
          </a:xfrm>
          <a:prstGeom prst="circularArrow">
            <a:avLst>
              <a:gd name="adj1" fmla="val 5199"/>
              <a:gd name="adj2" fmla="val 335842"/>
              <a:gd name="adj3" fmla="val 8211001"/>
              <a:gd name="adj4" fmla="val 6449160"/>
              <a:gd name="adj5" fmla="val 6066"/>
            </a:avLst>
          </a:prstGeom>
          <a:solidFill>
            <a:srgbClr val="1F4E79"/>
          </a:solidFill>
          <a:ln>
            <a:solidFill>
              <a:srgbClr val="0A8EB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135C7F2D-2913-466A-9944-BA37BAC42E32}"/>
              </a:ext>
            </a:extLst>
          </p:cNvPr>
          <p:cNvGrpSpPr/>
          <p:nvPr/>
        </p:nvGrpSpPr>
        <p:grpSpPr>
          <a:xfrm>
            <a:off x="3224248" y="3630617"/>
            <a:ext cx="1800361" cy="1068903"/>
            <a:chOff x="1410304" y="2020446"/>
            <a:chExt cx="1068903" cy="1068903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69B087FD-45F3-4EC8-9EE1-C8902B1494FD}"/>
                </a:ext>
              </a:extLst>
            </p:cNvPr>
            <p:cNvSpPr/>
            <p:nvPr/>
          </p:nvSpPr>
          <p:spPr>
            <a:xfrm>
              <a:off x="1410304" y="2020446"/>
              <a:ext cx="1068903" cy="106890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39D4474C-179C-43DA-8649-72D1828B90F1}"/>
                </a:ext>
              </a:extLst>
            </p:cNvPr>
            <p:cNvSpPr/>
            <p:nvPr/>
          </p:nvSpPr>
          <p:spPr>
            <a:xfrm>
              <a:off x="1410304" y="2020446"/>
              <a:ext cx="1068903" cy="1068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cs typeface="+mn-ea"/>
                  <a:sym typeface="+mn-lt"/>
                </a:rPr>
                <a:t>了解他人的反应</a:t>
              </a:r>
              <a:endParaRPr lang="en-US" altLang="en-US" b="1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sp>
        <p:nvSpPr>
          <p:cNvPr id="18" name="环形箭头 45">
            <a:extLst>
              <a:ext uri="{FF2B5EF4-FFF2-40B4-BE49-F238E27FC236}">
                <a16:creationId xmlns:a16="http://schemas.microsoft.com/office/drawing/2014/main" id="{2BA5B54F-A1D3-4A22-97DF-82FD72CD0D43}"/>
              </a:ext>
            </a:extLst>
          </p:cNvPr>
          <p:cNvSpPr/>
          <p:nvPr/>
        </p:nvSpPr>
        <p:spPr>
          <a:xfrm>
            <a:off x="4090895" y="1620009"/>
            <a:ext cx="4009019" cy="4009019"/>
          </a:xfrm>
          <a:prstGeom prst="circularArrow">
            <a:avLst>
              <a:gd name="adj1" fmla="val 5199"/>
              <a:gd name="adj2" fmla="val 335842"/>
              <a:gd name="adj3" fmla="val 12298173"/>
              <a:gd name="adj4" fmla="val 10770627"/>
              <a:gd name="adj5" fmla="val 6066"/>
            </a:avLst>
          </a:prstGeom>
          <a:solidFill>
            <a:srgbClr val="E1394C">
              <a:alpha val="78000"/>
            </a:srgbClr>
          </a:solidFill>
          <a:ln>
            <a:solidFill>
              <a:srgbClr val="D652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C1EA0DB7-BA5B-4FF6-9E1D-3D727B92D067}"/>
              </a:ext>
            </a:extLst>
          </p:cNvPr>
          <p:cNvGrpSpPr/>
          <p:nvPr/>
        </p:nvGrpSpPr>
        <p:grpSpPr>
          <a:xfrm>
            <a:off x="3629840" y="1803351"/>
            <a:ext cx="2315266" cy="1080638"/>
            <a:chOff x="1822356" y="20060"/>
            <a:chExt cx="1303003" cy="1080638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F8A7375-7B6B-4FA9-BC2C-2403E4614F23}"/>
                </a:ext>
              </a:extLst>
            </p:cNvPr>
            <p:cNvSpPr/>
            <p:nvPr/>
          </p:nvSpPr>
          <p:spPr>
            <a:xfrm>
              <a:off x="2056456" y="31795"/>
              <a:ext cx="1068903" cy="106890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30B78E54-E811-424B-A813-78B63E7FA51C}"/>
                </a:ext>
              </a:extLst>
            </p:cNvPr>
            <p:cNvSpPr/>
            <p:nvPr/>
          </p:nvSpPr>
          <p:spPr>
            <a:xfrm>
              <a:off x="1822356" y="20060"/>
              <a:ext cx="1068903" cy="1068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cs typeface="+mn-ea"/>
                  <a:sym typeface="+mn-lt"/>
                </a:rPr>
                <a:t>区分请求与命令</a:t>
              </a:r>
            </a:p>
          </p:txBody>
        </p:sp>
      </p:grpSp>
      <p:sp>
        <p:nvSpPr>
          <p:cNvPr id="22" name="环形箭头 47">
            <a:extLst>
              <a:ext uri="{FF2B5EF4-FFF2-40B4-BE49-F238E27FC236}">
                <a16:creationId xmlns:a16="http://schemas.microsoft.com/office/drawing/2014/main" id="{E560D463-2B85-4347-A008-701B24AA7AA1}"/>
              </a:ext>
            </a:extLst>
          </p:cNvPr>
          <p:cNvSpPr/>
          <p:nvPr/>
        </p:nvSpPr>
        <p:spPr>
          <a:xfrm>
            <a:off x="4090895" y="1620009"/>
            <a:ext cx="4009019" cy="4009019"/>
          </a:xfrm>
          <a:prstGeom prst="circularArrow">
            <a:avLst>
              <a:gd name="adj1" fmla="val 5199"/>
              <a:gd name="adj2" fmla="val 335842"/>
              <a:gd name="adj3" fmla="val 16865986"/>
              <a:gd name="adj4" fmla="val 15198172"/>
              <a:gd name="adj5" fmla="val 6066"/>
            </a:avLst>
          </a:prstGeom>
          <a:solidFill>
            <a:srgbClr val="909090"/>
          </a:solidFill>
          <a:ln>
            <a:solidFill>
              <a:srgbClr val="90909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TextBox 48">
            <a:extLst>
              <a:ext uri="{FF2B5EF4-FFF2-40B4-BE49-F238E27FC236}">
                <a16:creationId xmlns:a16="http://schemas.microsoft.com/office/drawing/2014/main" id="{70EA88EC-0CA4-4EDB-9F87-99EBB1C17985}"/>
              </a:ext>
            </a:extLst>
          </p:cNvPr>
          <p:cNvSpPr txBox="1"/>
          <p:nvPr/>
        </p:nvSpPr>
        <p:spPr>
          <a:xfrm>
            <a:off x="1437262" y="1281334"/>
            <a:ext cx="1980220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请求帮助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00BC5427-56B5-4C8F-A88D-006001EBC277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B0A33FF6-7FA7-4F5A-885E-63B3207B8387}"/>
              </a:ext>
            </a:extLst>
          </p:cNvPr>
          <p:cNvGrpSpPr/>
          <p:nvPr/>
        </p:nvGrpSpPr>
        <p:grpSpPr>
          <a:xfrm>
            <a:off x="587846" y="1214296"/>
            <a:ext cx="699215" cy="671939"/>
            <a:chOff x="587846" y="1214296"/>
            <a:chExt cx="699215" cy="671939"/>
          </a:xfrm>
        </p:grpSpPr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F8E6BBF2-C27E-4F61-86D6-885CD5C624F1}"/>
                </a:ext>
              </a:extLst>
            </p:cNvPr>
            <p:cNvSpPr/>
            <p:nvPr/>
          </p:nvSpPr>
          <p:spPr>
            <a:xfrm>
              <a:off x="587846" y="1214296"/>
              <a:ext cx="335209" cy="335209"/>
            </a:xfrm>
            <a:prstGeom prst="ellipse">
              <a:avLst/>
            </a:prstGeom>
            <a:solidFill>
              <a:srgbClr val="0A8E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54BA27A6-9838-4577-A13A-110795435BCA}"/>
                </a:ext>
              </a:extLst>
            </p:cNvPr>
            <p:cNvSpPr/>
            <p:nvPr/>
          </p:nvSpPr>
          <p:spPr>
            <a:xfrm>
              <a:off x="683193" y="1282367"/>
              <a:ext cx="603868" cy="603868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43382" y="6401867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http://www.PPT818.com/xiazai/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1126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8">
            <a:extLst>
              <a:ext uri="{FF2B5EF4-FFF2-40B4-BE49-F238E27FC236}">
                <a16:creationId xmlns:a16="http://schemas.microsoft.com/office/drawing/2014/main" id="{F295E9C6-003E-4653-907C-4924D3D4314C}"/>
              </a:ext>
            </a:extLst>
          </p:cNvPr>
          <p:cNvSpPr txBox="1"/>
          <p:nvPr/>
        </p:nvSpPr>
        <p:spPr>
          <a:xfrm>
            <a:off x="1000100" y="1426851"/>
            <a:ext cx="6572296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"/>
                <a:ea typeface="微软雅黑" panose="020B0503020204020204" pitchFamily="34" charset="-122"/>
                <a:cs typeface="方正光辉特粗简体" pitchFamily="65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练习四：以下哪些句子提出了明确的请求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id="{CF2AC589-5792-44C2-9750-04B58CF49D1B}"/>
              </a:ext>
            </a:extLst>
          </p:cNvPr>
          <p:cNvSpPr txBox="1"/>
          <p:nvPr/>
        </p:nvSpPr>
        <p:spPr>
          <a:xfrm>
            <a:off x="1071538" y="2428868"/>
            <a:ext cx="431326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我希望你理解我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不要再抽烟了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我希望你尊重我的个人隐私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5049080-3AC4-46E1-BF3C-31F5B13DD85D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048EE917-0D7C-4FE0-AFC2-F70A65F18B6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9911" y="1717705"/>
            <a:ext cx="3903653" cy="290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99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BFE90A9-28BE-4521-A045-22FEBBF02E87}"/>
              </a:ext>
            </a:extLst>
          </p:cNvPr>
          <p:cNvSpPr txBox="1"/>
          <p:nvPr/>
        </p:nvSpPr>
        <p:spPr>
          <a:xfrm>
            <a:off x="1401855" y="1304374"/>
            <a:ext cx="5400600" cy="499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应用实例：如何运用非暴力沟通应对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D0566FD8-C0EB-457D-990C-10B233E975CE}"/>
              </a:ext>
            </a:extLst>
          </p:cNvPr>
          <p:cNvGrpSpPr/>
          <p:nvPr/>
        </p:nvGrpSpPr>
        <p:grpSpPr>
          <a:xfrm>
            <a:off x="8652358" y="5039411"/>
            <a:ext cx="3054655" cy="1094688"/>
            <a:chOff x="6093808" y="4798998"/>
            <a:chExt cx="2798672" cy="1094688"/>
          </a:xfrm>
        </p:grpSpPr>
        <p:sp>
          <p:nvSpPr>
            <p:cNvPr id="6" name="圆角矩形标注 45">
              <a:extLst>
                <a:ext uri="{FF2B5EF4-FFF2-40B4-BE49-F238E27FC236}">
                  <a16:creationId xmlns:a16="http://schemas.microsoft.com/office/drawing/2014/main" id="{AC6C5553-3E1F-4A71-BCA4-FFCFB7B7DFF0}"/>
                </a:ext>
              </a:extLst>
            </p:cNvPr>
            <p:cNvSpPr/>
            <p:nvPr/>
          </p:nvSpPr>
          <p:spPr>
            <a:xfrm flipV="1">
              <a:off x="6093808" y="4798998"/>
              <a:ext cx="2798672" cy="1094688"/>
            </a:xfrm>
            <a:prstGeom prst="wedgeRoundRectCallout">
              <a:avLst>
                <a:gd name="adj1" fmla="val -38710"/>
                <a:gd name="adj2" fmla="val 69994"/>
                <a:gd name="adj3" fmla="val 16667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78845C67-D55B-4365-847D-2E29E931C61A}"/>
                </a:ext>
              </a:extLst>
            </p:cNvPr>
            <p:cNvSpPr txBox="1"/>
            <p:nvPr/>
          </p:nvSpPr>
          <p:spPr>
            <a:xfrm>
              <a:off x="6249195" y="4895871"/>
              <a:ext cx="2623472" cy="873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思考：你的沟通模式如何，可以怎样改进？</a:t>
              </a:r>
            </a:p>
          </p:txBody>
        </p:sp>
      </p:grpSp>
      <p:sp>
        <p:nvSpPr>
          <p:cNvPr id="9" name="燕尾形箭头 28">
            <a:extLst>
              <a:ext uri="{FF2B5EF4-FFF2-40B4-BE49-F238E27FC236}">
                <a16:creationId xmlns:a16="http://schemas.microsoft.com/office/drawing/2014/main" id="{CA943121-8D17-4E9A-807E-1B6EA14E1BEB}"/>
              </a:ext>
            </a:extLst>
          </p:cNvPr>
          <p:cNvSpPr/>
          <p:nvPr/>
        </p:nvSpPr>
        <p:spPr>
          <a:xfrm>
            <a:off x="606422" y="3642318"/>
            <a:ext cx="10447482" cy="614507"/>
          </a:xfrm>
          <a:prstGeom prst="notchedRightArrow">
            <a:avLst/>
          </a:prstGeom>
          <a:solidFill>
            <a:schemeClr val="bg1">
              <a:lumMod val="50000"/>
              <a:alpha val="57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70E96D55-6928-4FE2-B083-A51F1814E080}"/>
              </a:ext>
            </a:extLst>
          </p:cNvPr>
          <p:cNvGrpSpPr/>
          <p:nvPr/>
        </p:nvGrpSpPr>
        <p:grpSpPr>
          <a:xfrm>
            <a:off x="1513854" y="3120872"/>
            <a:ext cx="908049" cy="614507"/>
            <a:chOff x="888983" y="2825644"/>
            <a:chExt cx="908049" cy="614507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C13D6229-D0C9-4EE3-8E39-EE86134991FF}"/>
                </a:ext>
              </a:extLst>
            </p:cNvPr>
            <p:cNvSpPr/>
            <p:nvPr/>
          </p:nvSpPr>
          <p:spPr>
            <a:xfrm>
              <a:off x="888983" y="2951979"/>
              <a:ext cx="908049" cy="396695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任意多边形 29">
              <a:extLst>
                <a:ext uri="{FF2B5EF4-FFF2-40B4-BE49-F238E27FC236}">
                  <a16:creationId xmlns:a16="http://schemas.microsoft.com/office/drawing/2014/main" id="{A5C97BB6-586F-4F44-9796-AC9FBF059528}"/>
                </a:ext>
              </a:extLst>
            </p:cNvPr>
            <p:cNvSpPr/>
            <p:nvPr/>
          </p:nvSpPr>
          <p:spPr>
            <a:xfrm>
              <a:off x="974971" y="2825644"/>
              <a:ext cx="736074" cy="614507"/>
            </a:xfrm>
            <a:custGeom>
              <a:avLst/>
              <a:gdLst>
                <a:gd name="connsiteX0" fmla="*/ 0 w 1216843"/>
                <a:gd name="connsiteY0" fmla="*/ 0 h 614507"/>
                <a:gd name="connsiteX1" fmla="*/ 1216843 w 1216843"/>
                <a:gd name="connsiteY1" fmla="*/ 0 h 614507"/>
                <a:gd name="connsiteX2" fmla="*/ 1216843 w 1216843"/>
                <a:gd name="connsiteY2" fmla="*/ 614507 h 614507"/>
                <a:gd name="connsiteX3" fmla="*/ 0 w 1216843"/>
                <a:gd name="connsiteY3" fmla="*/ 614507 h 614507"/>
                <a:gd name="connsiteX4" fmla="*/ 0 w 1216843"/>
                <a:gd name="connsiteY4" fmla="*/ 0 h 61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843" h="614507">
                  <a:moveTo>
                    <a:pt x="0" y="0"/>
                  </a:moveTo>
                  <a:lnTo>
                    <a:pt x="1216843" y="0"/>
                  </a:lnTo>
                  <a:lnTo>
                    <a:pt x="1216843" y="614507"/>
                  </a:lnTo>
                  <a:lnTo>
                    <a:pt x="0" y="61450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bIns="108000"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观察</a:t>
              </a:r>
            </a:p>
          </p:txBody>
        </p:sp>
      </p:grpSp>
      <p:sp>
        <p:nvSpPr>
          <p:cNvPr id="11" name="椭圆 10">
            <a:extLst>
              <a:ext uri="{FF2B5EF4-FFF2-40B4-BE49-F238E27FC236}">
                <a16:creationId xmlns:a16="http://schemas.microsoft.com/office/drawing/2014/main" id="{A21BE786-271E-4FC7-AF12-6D72C8427E04}"/>
              </a:ext>
            </a:extLst>
          </p:cNvPr>
          <p:cNvSpPr/>
          <p:nvPr/>
        </p:nvSpPr>
        <p:spPr>
          <a:xfrm>
            <a:off x="1881448" y="3861695"/>
            <a:ext cx="144000" cy="144117"/>
          </a:xfrm>
          <a:prstGeom prst="ellipse">
            <a:avLst/>
          </a:prstGeom>
          <a:solidFill>
            <a:srgbClr val="1F4E79">
              <a:alpha val="74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19F28D37-98DA-4A3F-982F-1007003E3C20}"/>
              </a:ext>
            </a:extLst>
          </p:cNvPr>
          <p:cNvSpPr/>
          <p:nvPr/>
        </p:nvSpPr>
        <p:spPr>
          <a:xfrm>
            <a:off x="4333152" y="3872759"/>
            <a:ext cx="144000" cy="144117"/>
          </a:xfrm>
          <a:prstGeom prst="ellipse">
            <a:avLst/>
          </a:prstGeom>
          <a:solidFill>
            <a:srgbClr val="1F4E79">
              <a:alpha val="74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F996E122-9B7A-4204-A703-179FAA598C9E}"/>
              </a:ext>
            </a:extLst>
          </p:cNvPr>
          <p:cNvSpPr/>
          <p:nvPr/>
        </p:nvSpPr>
        <p:spPr>
          <a:xfrm>
            <a:off x="6784856" y="3872759"/>
            <a:ext cx="144000" cy="144117"/>
          </a:xfrm>
          <a:prstGeom prst="ellipse">
            <a:avLst/>
          </a:prstGeom>
          <a:solidFill>
            <a:srgbClr val="1F4E79">
              <a:alpha val="74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832766BD-8F13-4D9F-9A04-C7F62D104222}"/>
              </a:ext>
            </a:extLst>
          </p:cNvPr>
          <p:cNvSpPr/>
          <p:nvPr/>
        </p:nvSpPr>
        <p:spPr>
          <a:xfrm>
            <a:off x="9236560" y="3861694"/>
            <a:ext cx="144000" cy="144117"/>
          </a:xfrm>
          <a:prstGeom prst="ellipse">
            <a:avLst/>
          </a:prstGeom>
          <a:solidFill>
            <a:srgbClr val="1F4E79">
              <a:alpha val="74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9D739E29-22B7-4BD2-AEB5-4FE04F0FC4BC}"/>
              </a:ext>
            </a:extLst>
          </p:cNvPr>
          <p:cNvGrpSpPr/>
          <p:nvPr/>
        </p:nvGrpSpPr>
        <p:grpSpPr>
          <a:xfrm>
            <a:off x="690097" y="4217191"/>
            <a:ext cx="3133521" cy="1920102"/>
            <a:chOff x="750856" y="3885904"/>
            <a:chExt cx="1596220" cy="1920102"/>
          </a:xfrm>
        </p:grpSpPr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27691353-297F-4335-9C11-1F874D2C588F}"/>
                </a:ext>
              </a:extLst>
            </p:cNvPr>
            <p:cNvSpPr txBox="1"/>
            <p:nvPr/>
          </p:nvSpPr>
          <p:spPr>
            <a:xfrm>
              <a:off x="750856" y="3914950"/>
              <a:ext cx="159622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“妈妈我这两年回家过年都为我安排相亲，我感到你为我焦虑”</a:t>
              </a:r>
              <a:endPara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“我们每次打电话时妈妈都会问我找对象的事儿”</a:t>
              </a:r>
              <a:endPara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5AE21D18-F9D2-4263-A5BA-21E29D13B2D6}"/>
                </a:ext>
              </a:extLst>
            </p:cNvPr>
            <p:cNvSpPr/>
            <p:nvPr/>
          </p:nvSpPr>
          <p:spPr>
            <a:xfrm>
              <a:off x="791028" y="5390632"/>
              <a:ext cx="1556046" cy="4153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区分观察与评论</a:t>
              </a: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8809D24F-41FB-404F-ADFF-C4781A235270}"/>
                </a:ext>
              </a:extLst>
            </p:cNvPr>
            <p:cNvSpPr/>
            <p:nvPr/>
          </p:nvSpPr>
          <p:spPr>
            <a:xfrm>
              <a:off x="791028" y="3885904"/>
              <a:ext cx="1556047" cy="1504728"/>
            </a:xfrm>
            <a:prstGeom prst="rect">
              <a:avLst/>
            </a:prstGeom>
            <a:noFill/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1400">
                <a:solidFill>
                  <a:srgbClr val="E1394C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90D59B5-4F6A-46A0-BEC9-83774CC8AA9D}"/>
              </a:ext>
            </a:extLst>
          </p:cNvPr>
          <p:cNvGrpSpPr/>
          <p:nvPr/>
        </p:nvGrpSpPr>
        <p:grpSpPr>
          <a:xfrm>
            <a:off x="6337469" y="3226060"/>
            <a:ext cx="1015040" cy="404256"/>
            <a:chOff x="1085938" y="3045922"/>
            <a:chExt cx="741858" cy="404256"/>
          </a:xfrm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1E0D1AF2-B9A8-4F13-9E3B-F13E152F5EB3}"/>
                </a:ext>
              </a:extLst>
            </p:cNvPr>
            <p:cNvSpPr/>
            <p:nvPr/>
          </p:nvSpPr>
          <p:spPr>
            <a:xfrm>
              <a:off x="1087190" y="3045922"/>
              <a:ext cx="740606" cy="3297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A8EB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08000"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任意多边形 79">
              <a:extLst>
                <a:ext uri="{FF2B5EF4-FFF2-40B4-BE49-F238E27FC236}">
                  <a16:creationId xmlns:a16="http://schemas.microsoft.com/office/drawing/2014/main" id="{1F0EAFF6-AC02-4C43-9DE5-D1255AC74A74}"/>
                </a:ext>
              </a:extLst>
            </p:cNvPr>
            <p:cNvSpPr/>
            <p:nvPr/>
          </p:nvSpPr>
          <p:spPr>
            <a:xfrm>
              <a:off x="1085938" y="3045922"/>
              <a:ext cx="736074" cy="404256"/>
            </a:xfrm>
            <a:custGeom>
              <a:avLst/>
              <a:gdLst>
                <a:gd name="connsiteX0" fmla="*/ 0 w 1216843"/>
                <a:gd name="connsiteY0" fmla="*/ 0 h 614507"/>
                <a:gd name="connsiteX1" fmla="*/ 1216843 w 1216843"/>
                <a:gd name="connsiteY1" fmla="*/ 0 h 614507"/>
                <a:gd name="connsiteX2" fmla="*/ 1216843 w 1216843"/>
                <a:gd name="connsiteY2" fmla="*/ 614507 h 614507"/>
                <a:gd name="connsiteX3" fmla="*/ 0 w 1216843"/>
                <a:gd name="connsiteY3" fmla="*/ 614507 h 614507"/>
                <a:gd name="connsiteX4" fmla="*/ 0 w 1216843"/>
                <a:gd name="connsiteY4" fmla="*/ 0 h 61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843" h="614507">
                  <a:moveTo>
                    <a:pt x="0" y="0"/>
                  </a:moveTo>
                  <a:lnTo>
                    <a:pt x="1216843" y="0"/>
                  </a:lnTo>
                  <a:lnTo>
                    <a:pt x="1216843" y="614507"/>
                  </a:lnTo>
                  <a:lnTo>
                    <a:pt x="0" y="614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08000"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需求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DD7D1D17-FF6E-46C8-A302-62AA4179D225}"/>
              </a:ext>
            </a:extLst>
          </p:cNvPr>
          <p:cNvGrpSpPr/>
          <p:nvPr/>
        </p:nvGrpSpPr>
        <p:grpSpPr>
          <a:xfrm>
            <a:off x="3927734" y="4214406"/>
            <a:ext cx="954836" cy="420098"/>
            <a:chOff x="1085938" y="3045922"/>
            <a:chExt cx="741858" cy="404256"/>
          </a:xfrm>
        </p:grpSpPr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26D8010A-B9AA-4313-A04D-A9EE867DFB83}"/>
                </a:ext>
              </a:extLst>
            </p:cNvPr>
            <p:cNvSpPr/>
            <p:nvPr/>
          </p:nvSpPr>
          <p:spPr>
            <a:xfrm>
              <a:off x="1087190" y="3045922"/>
              <a:ext cx="740606" cy="3297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A8EB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任意多边形 82">
              <a:extLst>
                <a:ext uri="{FF2B5EF4-FFF2-40B4-BE49-F238E27FC236}">
                  <a16:creationId xmlns:a16="http://schemas.microsoft.com/office/drawing/2014/main" id="{43780C8B-8295-4CBA-8AA6-ED9A6F07C2D8}"/>
                </a:ext>
              </a:extLst>
            </p:cNvPr>
            <p:cNvSpPr/>
            <p:nvPr/>
          </p:nvSpPr>
          <p:spPr>
            <a:xfrm>
              <a:off x="1085938" y="3045922"/>
              <a:ext cx="736074" cy="404256"/>
            </a:xfrm>
            <a:custGeom>
              <a:avLst/>
              <a:gdLst>
                <a:gd name="connsiteX0" fmla="*/ 0 w 1216843"/>
                <a:gd name="connsiteY0" fmla="*/ 0 h 614507"/>
                <a:gd name="connsiteX1" fmla="*/ 1216843 w 1216843"/>
                <a:gd name="connsiteY1" fmla="*/ 0 h 614507"/>
                <a:gd name="connsiteX2" fmla="*/ 1216843 w 1216843"/>
                <a:gd name="connsiteY2" fmla="*/ 614507 h 614507"/>
                <a:gd name="connsiteX3" fmla="*/ 0 w 1216843"/>
                <a:gd name="connsiteY3" fmla="*/ 614507 h 614507"/>
                <a:gd name="connsiteX4" fmla="*/ 0 w 1216843"/>
                <a:gd name="connsiteY4" fmla="*/ 0 h 61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843" h="614507">
                  <a:moveTo>
                    <a:pt x="0" y="0"/>
                  </a:moveTo>
                  <a:lnTo>
                    <a:pt x="1216843" y="0"/>
                  </a:lnTo>
                  <a:lnTo>
                    <a:pt x="1216843" y="614507"/>
                  </a:lnTo>
                  <a:lnTo>
                    <a:pt x="0" y="614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bIns="108000"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感受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F1776306-1282-43CB-BCC1-F7B32C1D9371}"/>
              </a:ext>
            </a:extLst>
          </p:cNvPr>
          <p:cNvGrpSpPr/>
          <p:nvPr/>
        </p:nvGrpSpPr>
        <p:grpSpPr>
          <a:xfrm>
            <a:off x="8651013" y="4182519"/>
            <a:ext cx="1171094" cy="491066"/>
            <a:chOff x="1085938" y="3045922"/>
            <a:chExt cx="1171094" cy="491066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A5F94847-8C33-4B48-B542-B4FFEDC4A00F}"/>
                </a:ext>
              </a:extLst>
            </p:cNvPr>
            <p:cNvSpPr/>
            <p:nvPr/>
          </p:nvSpPr>
          <p:spPr>
            <a:xfrm>
              <a:off x="1087189" y="3045922"/>
              <a:ext cx="1169843" cy="329709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bIns="108000"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任意多边形 85">
              <a:extLst>
                <a:ext uri="{FF2B5EF4-FFF2-40B4-BE49-F238E27FC236}">
                  <a16:creationId xmlns:a16="http://schemas.microsoft.com/office/drawing/2014/main" id="{9856D682-2D32-4BEA-8DDA-99C87326C710}"/>
                </a:ext>
              </a:extLst>
            </p:cNvPr>
            <p:cNvSpPr/>
            <p:nvPr/>
          </p:nvSpPr>
          <p:spPr>
            <a:xfrm>
              <a:off x="1085938" y="3045922"/>
              <a:ext cx="1171094" cy="491066"/>
            </a:xfrm>
            <a:custGeom>
              <a:avLst/>
              <a:gdLst>
                <a:gd name="connsiteX0" fmla="*/ 0 w 1216843"/>
                <a:gd name="connsiteY0" fmla="*/ 0 h 614507"/>
                <a:gd name="connsiteX1" fmla="*/ 1216843 w 1216843"/>
                <a:gd name="connsiteY1" fmla="*/ 0 h 614507"/>
                <a:gd name="connsiteX2" fmla="*/ 1216843 w 1216843"/>
                <a:gd name="connsiteY2" fmla="*/ 614507 h 614507"/>
                <a:gd name="connsiteX3" fmla="*/ 0 w 1216843"/>
                <a:gd name="connsiteY3" fmla="*/ 614507 h 614507"/>
                <a:gd name="connsiteX4" fmla="*/ 0 w 1216843"/>
                <a:gd name="connsiteY4" fmla="*/ 0 h 61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843" h="614507">
                  <a:moveTo>
                    <a:pt x="0" y="0"/>
                  </a:moveTo>
                  <a:lnTo>
                    <a:pt x="1216843" y="0"/>
                  </a:lnTo>
                  <a:lnTo>
                    <a:pt x="1216843" y="614507"/>
                  </a:lnTo>
                  <a:lnTo>
                    <a:pt x="0" y="614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bIns="108000"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请求帮助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D88246D5-0E86-4451-BB22-E26EC68C8F72}"/>
              </a:ext>
            </a:extLst>
          </p:cNvPr>
          <p:cNvGrpSpPr/>
          <p:nvPr/>
        </p:nvGrpSpPr>
        <p:grpSpPr>
          <a:xfrm>
            <a:off x="5055415" y="4214406"/>
            <a:ext cx="3219178" cy="1920102"/>
            <a:chOff x="750856" y="3885904"/>
            <a:chExt cx="1596220" cy="1920102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84B5209-3623-4F9C-85D7-A00EC47252A5}"/>
                </a:ext>
              </a:extLst>
            </p:cNvPr>
            <p:cNvSpPr txBox="1"/>
            <p:nvPr/>
          </p:nvSpPr>
          <p:spPr>
            <a:xfrm>
              <a:off x="750856" y="3914950"/>
              <a:ext cx="15962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父母有什么需求未被满足。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“面对父母催婚，我的需求是：被理解和尊重、给予时间和空间”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C0977727-D970-46B9-8A79-050A10B585BC}"/>
                </a:ext>
              </a:extLst>
            </p:cNvPr>
            <p:cNvSpPr/>
            <p:nvPr/>
          </p:nvSpPr>
          <p:spPr>
            <a:xfrm>
              <a:off x="791028" y="5390632"/>
              <a:ext cx="1556046" cy="4153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区分观察与评论</a:t>
              </a: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EB91A6D6-34FB-4399-B855-5F17E0DD398A}"/>
                </a:ext>
              </a:extLst>
            </p:cNvPr>
            <p:cNvSpPr/>
            <p:nvPr/>
          </p:nvSpPr>
          <p:spPr>
            <a:xfrm>
              <a:off x="791028" y="3885904"/>
              <a:ext cx="1556047" cy="1504728"/>
            </a:xfrm>
            <a:prstGeom prst="rect">
              <a:avLst/>
            </a:prstGeom>
            <a:noFill/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1400" b="1">
                <a:solidFill>
                  <a:srgbClr val="E1394C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991F6775-FE37-4A38-B874-6A67FC3F546C}"/>
              </a:ext>
            </a:extLst>
          </p:cNvPr>
          <p:cNvGrpSpPr/>
          <p:nvPr/>
        </p:nvGrpSpPr>
        <p:grpSpPr>
          <a:xfrm>
            <a:off x="3013514" y="2051818"/>
            <a:ext cx="3133521" cy="1622332"/>
            <a:chOff x="688466" y="3770630"/>
            <a:chExt cx="1598846" cy="1622332"/>
          </a:xfrm>
        </p:grpSpPr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54A9FC7A-412C-4615-831E-75C1E7E252BA}"/>
                </a:ext>
              </a:extLst>
            </p:cNvPr>
            <p:cNvSpPr txBox="1"/>
            <p:nvPr/>
          </p:nvSpPr>
          <p:spPr>
            <a:xfrm>
              <a:off x="688466" y="4213671"/>
              <a:ext cx="1596220" cy="78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“</a:t>
              </a: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妈妈是不是担心我找不到对象”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“爸妈说的太多有时我会很烦恼”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A896EFC2-AAAF-41B1-BE1E-65B2070F5AC8}"/>
                </a:ext>
              </a:extLst>
            </p:cNvPr>
            <p:cNvSpPr/>
            <p:nvPr/>
          </p:nvSpPr>
          <p:spPr>
            <a:xfrm>
              <a:off x="731266" y="3770630"/>
              <a:ext cx="1556046" cy="4153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体会并说出感受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C9E6C901-5B21-46D9-8B63-BC37E898BD8D}"/>
                </a:ext>
              </a:extLst>
            </p:cNvPr>
            <p:cNvSpPr/>
            <p:nvPr/>
          </p:nvSpPr>
          <p:spPr>
            <a:xfrm>
              <a:off x="728638" y="4184625"/>
              <a:ext cx="1556047" cy="1208337"/>
            </a:xfrm>
            <a:prstGeom prst="rect">
              <a:avLst/>
            </a:prstGeom>
            <a:noFill/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1400">
                <a:solidFill>
                  <a:srgbClr val="E1394C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BBA31401-2F5F-47AD-9F15-3DE6977F661F}"/>
              </a:ext>
            </a:extLst>
          </p:cNvPr>
          <p:cNvGrpSpPr/>
          <p:nvPr/>
        </p:nvGrpSpPr>
        <p:grpSpPr>
          <a:xfrm>
            <a:off x="7674986" y="1970463"/>
            <a:ext cx="2993564" cy="1642881"/>
            <a:chOff x="688466" y="3770630"/>
            <a:chExt cx="1598846" cy="1642881"/>
          </a:xfrm>
        </p:grpSpPr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339E9819-76C4-403B-916A-E0494FA17441}"/>
                </a:ext>
              </a:extLst>
            </p:cNvPr>
            <p:cNvSpPr txBox="1"/>
            <p:nvPr/>
          </p:nvSpPr>
          <p:spPr>
            <a:xfrm>
              <a:off x="688466" y="4213671"/>
              <a:ext cx="1596220" cy="78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肯定和倾听父母的需求和感受，提出自己的请求。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01312FEB-2B49-4DBF-8287-ADDE11C78374}"/>
                </a:ext>
              </a:extLst>
            </p:cNvPr>
            <p:cNvSpPr/>
            <p:nvPr/>
          </p:nvSpPr>
          <p:spPr>
            <a:xfrm>
              <a:off x="731266" y="3770630"/>
              <a:ext cx="1556046" cy="4153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提出请求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2526A5A2-560E-4334-A8CA-47334CAC485A}"/>
                </a:ext>
              </a:extLst>
            </p:cNvPr>
            <p:cNvSpPr/>
            <p:nvPr/>
          </p:nvSpPr>
          <p:spPr>
            <a:xfrm>
              <a:off x="728638" y="4184625"/>
              <a:ext cx="1556047" cy="1228886"/>
            </a:xfrm>
            <a:prstGeom prst="rect">
              <a:avLst/>
            </a:prstGeom>
            <a:noFill/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1400" b="1">
                <a:solidFill>
                  <a:srgbClr val="E1394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6" name="矩形 55">
            <a:extLst>
              <a:ext uri="{FF2B5EF4-FFF2-40B4-BE49-F238E27FC236}">
                <a16:creationId xmlns:a16="http://schemas.microsoft.com/office/drawing/2014/main" id="{D2DC3A08-F502-4F8D-8AA8-59EDEDA2A99E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9AB9DDC6-5A9E-46BC-9AD1-6D1579ED2DB9}"/>
              </a:ext>
            </a:extLst>
          </p:cNvPr>
          <p:cNvGrpSpPr/>
          <p:nvPr/>
        </p:nvGrpSpPr>
        <p:grpSpPr>
          <a:xfrm>
            <a:off x="587846" y="1214296"/>
            <a:ext cx="699215" cy="671939"/>
            <a:chOff x="587846" y="1214296"/>
            <a:chExt cx="699215" cy="671939"/>
          </a:xfrm>
        </p:grpSpPr>
        <p:sp>
          <p:nvSpPr>
            <p:cNvPr id="58" name="椭圆 57">
              <a:extLst>
                <a:ext uri="{FF2B5EF4-FFF2-40B4-BE49-F238E27FC236}">
                  <a16:creationId xmlns:a16="http://schemas.microsoft.com/office/drawing/2014/main" id="{F92435A7-C80F-4E67-91D6-830A09ADB00A}"/>
                </a:ext>
              </a:extLst>
            </p:cNvPr>
            <p:cNvSpPr/>
            <p:nvPr/>
          </p:nvSpPr>
          <p:spPr>
            <a:xfrm>
              <a:off x="587846" y="1214296"/>
              <a:ext cx="335209" cy="335209"/>
            </a:xfrm>
            <a:prstGeom prst="ellipse">
              <a:avLst/>
            </a:prstGeom>
            <a:solidFill>
              <a:srgbClr val="0A8E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69EB1A3D-D3DE-41AF-A873-640A914F1DB3}"/>
                </a:ext>
              </a:extLst>
            </p:cNvPr>
            <p:cNvSpPr/>
            <p:nvPr/>
          </p:nvSpPr>
          <p:spPr>
            <a:xfrm>
              <a:off x="683193" y="1282367"/>
              <a:ext cx="603868" cy="603868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53F1C225-9AE7-47E8-8066-E7BC95008515}"/>
              </a:ext>
            </a:extLst>
          </p:cNvPr>
          <p:cNvGrpSpPr/>
          <p:nvPr/>
        </p:nvGrpSpPr>
        <p:grpSpPr>
          <a:xfrm>
            <a:off x="5828567" y="1316779"/>
            <a:ext cx="1347600" cy="535044"/>
            <a:chOff x="6582107" y="1268441"/>
            <a:chExt cx="1347600" cy="535044"/>
          </a:xfrm>
        </p:grpSpPr>
        <p:sp>
          <p:nvSpPr>
            <p:cNvPr id="3" name="圆角矩形 56">
              <a:extLst>
                <a:ext uri="{FF2B5EF4-FFF2-40B4-BE49-F238E27FC236}">
                  <a16:creationId xmlns:a16="http://schemas.microsoft.com/office/drawing/2014/main" id="{EA1BB53E-574E-4D0C-9F0D-F7108B96F6DE}"/>
                </a:ext>
              </a:extLst>
            </p:cNvPr>
            <p:cNvSpPr/>
            <p:nvPr/>
          </p:nvSpPr>
          <p:spPr>
            <a:xfrm>
              <a:off x="6582107" y="1268441"/>
              <a:ext cx="1347600" cy="535044"/>
            </a:xfrm>
            <a:prstGeom prst="round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0E2E8138-9959-4CE2-897A-6709783FD663}"/>
                </a:ext>
              </a:extLst>
            </p:cNvPr>
            <p:cNvSpPr/>
            <p:nvPr/>
          </p:nvSpPr>
          <p:spPr>
            <a:xfrm>
              <a:off x="6725653" y="1361169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父母催婚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373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D1514DF-ED0C-4369-A06B-2B9F5F39D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66697"/>
              </p:ext>
            </p:extLst>
          </p:nvPr>
        </p:nvGraphicFramePr>
        <p:xfrm>
          <a:off x="733870" y="2201650"/>
          <a:ext cx="10785030" cy="44061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9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7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704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我真受不了自己，现在变得这么胖！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慢跑或许会有帮助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23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你对自己好像有些不耐烦，你很重视健康，对吗？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423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我真是个糟糕的吉他手！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只要多多练习你一定会很棒的！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23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你好像最近有些沮丧，是吗？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774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不论我说什么，我的孩子都不听！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这个年纪的孩子都会这样的！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814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听起来，你很伤心，希望找到和孩子沟通的办法，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423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你从不好好听我说话！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我没有啊</a:t>
                      </a:r>
                      <a:r>
                        <a:rPr lang="en-US" altLang="zh-CN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~</a:t>
                      </a: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423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听起来，你很失望，你需要体贴和理解是吗？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20" name="组合 19">
            <a:extLst>
              <a:ext uri="{FF2B5EF4-FFF2-40B4-BE49-F238E27FC236}">
                <a16:creationId xmlns:a16="http://schemas.microsoft.com/office/drawing/2014/main" id="{48C21C74-F0BB-4C8F-A630-64CFEB09B2F4}"/>
              </a:ext>
            </a:extLst>
          </p:cNvPr>
          <p:cNvGrpSpPr/>
          <p:nvPr/>
        </p:nvGrpSpPr>
        <p:grpSpPr>
          <a:xfrm>
            <a:off x="733870" y="1376486"/>
            <a:ext cx="10785030" cy="662137"/>
            <a:chOff x="733870" y="1376486"/>
            <a:chExt cx="10785030" cy="662137"/>
          </a:xfrm>
        </p:grpSpPr>
        <p:cxnSp>
          <p:nvCxnSpPr>
            <p:cNvPr id="2" name="直接连接符 1">
              <a:extLst>
                <a:ext uri="{FF2B5EF4-FFF2-40B4-BE49-F238E27FC236}">
                  <a16:creationId xmlns:a16="http://schemas.microsoft.com/office/drawing/2014/main" id="{BBE05B19-89FB-48D0-809F-5DEBFD6C64B8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52DAC6A8-FE00-4CF8-A2C2-D56897A79FD3}"/>
                </a:ext>
              </a:extLst>
            </p:cNvPr>
            <p:cNvGrpSpPr/>
            <p:nvPr/>
          </p:nvGrpSpPr>
          <p:grpSpPr>
            <a:xfrm>
              <a:off x="733870" y="1376486"/>
              <a:ext cx="2151112" cy="536247"/>
              <a:chOff x="1144698" y="1155537"/>
              <a:chExt cx="2151112" cy="536247"/>
            </a:xfrm>
          </p:grpSpPr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3671DAB3-7F6F-40A3-A8F8-9616960D387A}"/>
                  </a:ext>
                </a:extLst>
              </p:cNvPr>
              <p:cNvSpPr/>
              <p:nvPr/>
            </p:nvSpPr>
            <p:spPr>
              <a:xfrm>
                <a:off x="1144698" y="1203406"/>
                <a:ext cx="2151112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47BA4DD7-ADB9-4F70-95A9-CCF5FFD7B107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090221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认真倾听并反馈</a:t>
                </a:r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40EBABAA-0143-400B-9075-6122FE347495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</p:spTree>
    <p:extLst>
      <p:ext uri="{BB962C8B-B14F-4D97-AF65-F5344CB8AC3E}">
        <p14:creationId xmlns:p14="http://schemas.microsoft.com/office/powerpoint/2010/main" val="112477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BCAC51B-BB02-450A-9186-F03091FD73B9}"/>
              </a:ext>
            </a:extLst>
          </p:cNvPr>
          <p:cNvSpPr/>
          <p:nvPr/>
        </p:nvSpPr>
        <p:spPr>
          <a:xfrm>
            <a:off x="2435620" y="2368667"/>
            <a:ext cx="1779494" cy="45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被压抑的心灵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861FFFA-D66B-423B-A0A4-16FE7DEF0813}"/>
              </a:ext>
            </a:extLst>
          </p:cNvPr>
          <p:cNvSpPr/>
          <p:nvPr/>
        </p:nvSpPr>
        <p:spPr>
          <a:xfrm>
            <a:off x="6122284" y="2419501"/>
            <a:ext cx="1792768" cy="45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区分感受和想法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27D29A4-ABD9-4227-865C-EC6EEC162C77}"/>
              </a:ext>
            </a:extLst>
          </p:cNvPr>
          <p:cNvSpPr/>
          <p:nvPr/>
        </p:nvSpPr>
        <p:spPr>
          <a:xfrm>
            <a:off x="7095334" y="2469403"/>
            <a:ext cx="1569660" cy="458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建立表词汇表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C033C281-53E1-4D69-AA08-F149599BBE0D}"/>
              </a:ext>
            </a:extLst>
          </p:cNvPr>
          <p:cNvGrpSpPr/>
          <p:nvPr/>
        </p:nvGrpSpPr>
        <p:grpSpPr>
          <a:xfrm>
            <a:off x="977900" y="2418568"/>
            <a:ext cx="4932362" cy="3443656"/>
            <a:chOff x="2567414" y="2418568"/>
            <a:chExt cx="3342848" cy="3443656"/>
          </a:xfrm>
        </p:grpSpPr>
        <p:grpSp>
          <p:nvGrpSpPr>
            <p:cNvPr id="5" name="组合 47">
              <a:extLst>
                <a:ext uri="{FF2B5EF4-FFF2-40B4-BE49-F238E27FC236}">
                  <a16:creationId xmlns:a16="http://schemas.microsoft.com/office/drawing/2014/main" id="{02F78FE7-7165-445B-B6F7-B1BFD30DFA6A}"/>
                </a:ext>
              </a:extLst>
            </p:cNvPr>
            <p:cNvGrpSpPr/>
            <p:nvPr/>
          </p:nvGrpSpPr>
          <p:grpSpPr>
            <a:xfrm>
              <a:off x="2567414" y="2418568"/>
              <a:ext cx="3342848" cy="3443656"/>
              <a:chOff x="179512" y="980728"/>
              <a:chExt cx="2213113" cy="4321311"/>
            </a:xfrm>
            <a:solidFill>
              <a:srgbClr val="0B9FC7"/>
            </a:solidFill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grpSpPr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0EEE92F0-7A5D-4E87-B49E-3D8B3FEBDBF6}"/>
                  </a:ext>
                </a:extLst>
              </p:cNvPr>
              <p:cNvSpPr/>
              <p:nvPr/>
            </p:nvSpPr>
            <p:spPr>
              <a:xfrm>
                <a:off x="179512" y="980728"/>
                <a:ext cx="2213113" cy="432131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文本框 10">
                <a:extLst>
                  <a:ext uri="{FF2B5EF4-FFF2-40B4-BE49-F238E27FC236}">
                    <a16:creationId xmlns:a16="http://schemas.microsoft.com/office/drawing/2014/main" id="{23C0DFA6-8C5A-4B3B-A6FA-CFFF060CDCB2}"/>
                  </a:ext>
                </a:extLst>
              </p:cNvPr>
              <p:cNvSpPr txBox="1"/>
              <p:nvPr/>
            </p:nvSpPr>
            <p:spPr>
              <a:xfrm>
                <a:off x="280703" y="1968531"/>
                <a:ext cx="2035941" cy="3244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体会他人的感受和需要</a:t>
                </a:r>
                <a:endParaRPr lang="en-US" altLang="zh-CN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给他人反馈</a:t>
                </a:r>
                <a:endParaRPr lang="en-US" altLang="zh-CN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保持关注</a:t>
                </a:r>
                <a:endParaRPr lang="en-US" altLang="zh-CN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当我们痛苦得无法倾听他人时，我们需要</a:t>
                </a:r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、体会自己的感受和需要；</a:t>
                </a:r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、大声地提出请求；</a:t>
                </a:r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、换一个环境</a:t>
                </a:r>
                <a:r>
                  <a:rPr lang="zh-CN" altLang="en-US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。</a:t>
                </a:r>
                <a:endParaRPr lang="en-US" altLang="zh-CN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2BDAABFC-D9AE-404D-808C-A172C1755F6D}"/>
                </a:ext>
              </a:extLst>
            </p:cNvPr>
            <p:cNvSpPr/>
            <p:nvPr/>
          </p:nvSpPr>
          <p:spPr>
            <a:xfrm>
              <a:off x="2567414" y="2447704"/>
              <a:ext cx="3342848" cy="635343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426C49A0-745B-4E87-938E-F72920F6CED7}"/>
              </a:ext>
            </a:extLst>
          </p:cNvPr>
          <p:cNvGrpSpPr/>
          <p:nvPr/>
        </p:nvGrpSpPr>
        <p:grpSpPr>
          <a:xfrm>
            <a:off x="6267352" y="2440103"/>
            <a:ext cx="5099148" cy="3443656"/>
            <a:chOff x="6267352" y="2440103"/>
            <a:chExt cx="3214810" cy="3443656"/>
          </a:xfrm>
        </p:grpSpPr>
        <p:grpSp>
          <p:nvGrpSpPr>
            <p:cNvPr id="8" name="组合 49">
              <a:extLst>
                <a:ext uri="{FF2B5EF4-FFF2-40B4-BE49-F238E27FC236}">
                  <a16:creationId xmlns:a16="http://schemas.microsoft.com/office/drawing/2014/main" id="{D761BB42-DB84-48B0-B779-5948026F62C1}"/>
                </a:ext>
              </a:extLst>
            </p:cNvPr>
            <p:cNvGrpSpPr/>
            <p:nvPr/>
          </p:nvGrpSpPr>
          <p:grpSpPr>
            <a:xfrm>
              <a:off x="6267452" y="2440105"/>
              <a:ext cx="3214710" cy="3443654"/>
              <a:chOff x="3347864" y="1628801"/>
              <a:chExt cx="1800000" cy="3443654"/>
            </a:xfrm>
            <a:solidFill>
              <a:srgbClr val="B0B0B0"/>
            </a:solidFill>
            <a:effectLst>
              <a:outerShdw blurRad="50800" dist="50800" dir="5400000" algn="ctr" rotWithShape="0">
                <a:schemeClr val="bg1">
                  <a:lumMod val="75000"/>
                </a:schemeClr>
              </a:outerShdw>
            </a:effectLst>
          </p:grpSpPr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6882BC17-91FF-4DC9-B676-4EC1C2E62869}"/>
                  </a:ext>
                </a:extLst>
              </p:cNvPr>
              <p:cNvSpPr/>
              <p:nvPr/>
            </p:nvSpPr>
            <p:spPr>
              <a:xfrm>
                <a:off x="3347864" y="1628801"/>
                <a:ext cx="1800000" cy="344365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文本框 11">
                <a:extLst>
                  <a:ext uri="{FF2B5EF4-FFF2-40B4-BE49-F238E27FC236}">
                    <a16:creationId xmlns:a16="http://schemas.microsoft.com/office/drawing/2014/main" id="{AB106D6D-01A6-412A-A470-B7173516A3CB}"/>
                  </a:ext>
                </a:extLst>
              </p:cNvPr>
              <p:cNvSpPr txBox="1"/>
              <p:nvPr/>
            </p:nvSpPr>
            <p:spPr>
              <a:xfrm>
                <a:off x="3468918" y="2415981"/>
                <a:ext cx="1557891" cy="258532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倾听使身心痊愈</a:t>
                </a:r>
                <a:endPara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倾听和示弱的能力</a:t>
                </a:r>
                <a:endPara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倾听预防潜在的暴力</a:t>
                </a:r>
                <a:endPara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如果别人说“不”</a:t>
                </a:r>
                <a:endPara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使谈话生动有趣</a:t>
                </a:r>
                <a:endPara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如果别人保持沉默</a:t>
                </a:r>
                <a:endPara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CD8F672D-E490-4978-81F2-918F86073CBE}"/>
                </a:ext>
              </a:extLst>
            </p:cNvPr>
            <p:cNvSpPr/>
            <p:nvPr/>
          </p:nvSpPr>
          <p:spPr>
            <a:xfrm>
              <a:off x="6267352" y="2440103"/>
              <a:ext cx="3214810" cy="714382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C3787B02-41EA-4572-A52C-FDEF272B5975}"/>
              </a:ext>
            </a:extLst>
          </p:cNvPr>
          <p:cNvSpPr/>
          <p:nvPr/>
        </p:nvSpPr>
        <p:spPr>
          <a:xfrm>
            <a:off x="1533920" y="2496627"/>
            <a:ext cx="3322242" cy="499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用全身心倾听</a:t>
            </a:r>
            <a:endParaRPr lang="en-US" altLang="zh-CN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7B34CE7-6D2C-4A39-96AC-FEA7125185EB}"/>
              </a:ext>
            </a:extLst>
          </p:cNvPr>
          <p:cNvSpPr/>
          <p:nvPr/>
        </p:nvSpPr>
        <p:spPr>
          <a:xfrm>
            <a:off x="7206323" y="2509801"/>
            <a:ext cx="3207478" cy="499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倾听的力量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D6BF28E-E93C-4332-9877-F3CA3FEB1410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788245AF-F621-46F9-AF5A-CC02D5F65814}"/>
              </a:ext>
            </a:extLst>
          </p:cNvPr>
          <p:cNvGrpSpPr/>
          <p:nvPr/>
        </p:nvGrpSpPr>
        <p:grpSpPr>
          <a:xfrm>
            <a:off x="733870" y="1376486"/>
            <a:ext cx="10785030" cy="662137"/>
            <a:chOff x="733870" y="1376486"/>
            <a:chExt cx="10785030" cy="662137"/>
          </a:xfrm>
        </p:grpSpPr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D7A1612D-9D3C-4862-B7F0-FFAE713F06F6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1D1E64A1-AF1C-4971-A85D-F4C1AC871519}"/>
                </a:ext>
              </a:extLst>
            </p:cNvPr>
            <p:cNvGrpSpPr/>
            <p:nvPr/>
          </p:nvGrpSpPr>
          <p:grpSpPr>
            <a:xfrm>
              <a:off x="733870" y="1376486"/>
              <a:ext cx="2151112" cy="536247"/>
              <a:chOff x="1144698" y="1155537"/>
              <a:chExt cx="2151112" cy="536247"/>
            </a:xfrm>
          </p:grpSpPr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8E2A07EF-551D-4838-8D58-0C9A605A538F}"/>
                  </a:ext>
                </a:extLst>
              </p:cNvPr>
              <p:cNvSpPr/>
              <p:nvPr/>
            </p:nvSpPr>
            <p:spPr>
              <a:xfrm>
                <a:off x="1144698" y="1203406"/>
                <a:ext cx="2151112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966D4226-E210-447E-B7C4-DE363EA0BFDF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090221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认真倾听并反馈</a:t>
                </a:r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088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747E87E-F30A-43EF-A702-591858E22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494464"/>
              </p:ext>
            </p:extLst>
          </p:nvPr>
        </p:nvGraphicFramePr>
        <p:xfrm>
          <a:off x="1015635" y="2204864"/>
          <a:ext cx="10058765" cy="43128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19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1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7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442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当我们表现</a:t>
                      </a:r>
                      <a:endParaRPr lang="en-US" altLang="zh-CN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得不完美</a:t>
                      </a:r>
                      <a:endParaRPr lang="zh-CN" altLang="en-US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“笨蛋！”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“这种蠢事你也做得出！”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“你总是把事情搞得一团糟”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“我真的应该戒烟了”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“我必须加强锻炼”</a:t>
                      </a:r>
                    </a:p>
                  </a:txBody>
                  <a:tcPr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</a:t>
                      </a: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我想要满足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自己什么需求？</a:t>
                      </a:r>
                    </a:p>
                  </a:txBody>
                  <a:tcPr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0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当我们试图</a:t>
                      </a:r>
                      <a:endParaRPr lang="en-US" altLang="zh-CN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回避责任</a:t>
                      </a:r>
                    </a:p>
                  </a:txBody>
                  <a:tcPr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“我不得不打扫房间”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“我必须做我讨厌的工作因为我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是一个丈夫和父亲”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“我不得不学习枯燥的课程因为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我要毕业”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</a:t>
                      </a:r>
                      <a:r>
                        <a:rPr lang="zh-CN" alt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我选择做</a:t>
                      </a:r>
                      <a:r>
                        <a:rPr lang="en-US" altLang="zh-CN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_________</a:t>
                      </a:r>
                      <a:r>
                        <a:rPr lang="zh-CN" alt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。</a:t>
                      </a:r>
                      <a:endParaRPr lang="en-US" altLang="zh-CN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是因为我想</a:t>
                      </a:r>
                      <a:r>
                        <a:rPr lang="en-US" altLang="zh-CN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_______</a:t>
                      </a:r>
                      <a:r>
                        <a:rPr lang="zh-CN" alt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。</a:t>
                      </a:r>
                    </a:p>
                  </a:txBody>
                  <a:tcPr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右箭头 2">
            <a:extLst>
              <a:ext uri="{FF2B5EF4-FFF2-40B4-BE49-F238E27FC236}">
                <a16:creationId xmlns:a16="http://schemas.microsoft.com/office/drawing/2014/main" id="{4026D7F0-881C-449D-B3C1-5B70A723C774}"/>
              </a:ext>
            </a:extLst>
          </p:cNvPr>
          <p:cNvSpPr/>
          <p:nvPr/>
        </p:nvSpPr>
        <p:spPr>
          <a:xfrm>
            <a:off x="6804496" y="2931075"/>
            <a:ext cx="648072" cy="504056"/>
          </a:xfrm>
          <a:prstGeom prst="rightArrow">
            <a:avLst/>
          </a:prstGeom>
          <a:solidFill>
            <a:srgbClr val="1F4E79">
              <a:alpha val="88000"/>
            </a:srgbClr>
          </a:solidFill>
          <a:ln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右箭头 53">
            <a:extLst>
              <a:ext uri="{FF2B5EF4-FFF2-40B4-BE49-F238E27FC236}">
                <a16:creationId xmlns:a16="http://schemas.microsoft.com/office/drawing/2014/main" id="{3B49FC67-6C4C-41C2-AAEF-B4EC9E168164}"/>
              </a:ext>
            </a:extLst>
          </p:cNvPr>
          <p:cNvSpPr/>
          <p:nvPr/>
        </p:nvSpPr>
        <p:spPr>
          <a:xfrm>
            <a:off x="6818548" y="5013176"/>
            <a:ext cx="648072" cy="504056"/>
          </a:xfrm>
          <a:prstGeom prst="rightArrow">
            <a:avLst/>
          </a:prstGeom>
          <a:solidFill>
            <a:srgbClr val="1F4E79">
              <a:alpha val="88000"/>
            </a:srgbClr>
          </a:solidFill>
          <a:ln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85CCD07E-2DBC-4A37-AA42-FCFCA27839B1}"/>
              </a:ext>
            </a:extLst>
          </p:cNvPr>
          <p:cNvGrpSpPr/>
          <p:nvPr/>
        </p:nvGrpSpPr>
        <p:grpSpPr>
          <a:xfrm>
            <a:off x="733870" y="1376486"/>
            <a:ext cx="10785030" cy="662137"/>
            <a:chOff x="733870" y="1376486"/>
            <a:chExt cx="10785030" cy="662137"/>
          </a:xfrm>
        </p:grpSpPr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6F5A68A7-744A-4B91-BB3B-11F069D5A5D2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25AE7A9C-6367-46E8-8E1A-3DA40213E7A9}"/>
                </a:ext>
              </a:extLst>
            </p:cNvPr>
            <p:cNvGrpSpPr/>
            <p:nvPr/>
          </p:nvGrpSpPr>
          <p:grpSpPr>
            <a:xfrm>
              <a:off x="733870" y="1376486"/>
              <a:ext cx="2151112" cy="536247"/>
              <a:chOff x="1144698" y="1155537"/>
              <a:chExt cx="2151112" cy="536247"/>
            </a:xfrm>
          </p:grpSpPr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4EC0FB6B-CAE2-4B8C-90FF-8A564020B682}"/>
                  </a:ext>
                </a:extLst>
              </p:cNvPr>
              <p:cNvSpPr/>
              <p:nvPr/>
            </p:nvSpPr>
            <p:spPr>
              <a:xfrm>
                <a:off x="1144698" y="1203406"/>
                <a:ext cx="2151112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1E3C7807-1AF2-4DA4-ABCC-BB8BBACAAC90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090221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如何爱自己</a:t>
                </a:r>
              </a:p>
            </p:txBody>
          </p:sp>
        </p:grp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A6EA6749-834C-41EB-9764-C4FA3F1FB519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</p:spTree>
    <p:extLst>
      <p:ext uri="{BB962C8B-B14F-4D97-AF65-F5344CB8AC3E}">
        <p14:creationId xmlns:p14="http://schemas.microsoft.com/office/powerpoint/2010/main" val="123085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>
            <a:extLst>
              <a:ext uri="{FF2B5EF4-FFF2-40B4-BE49-F238E27FC236}">
                <a16:creationId xmlns:a16="http://schemas.microsoft.com/office/drawing/2014/main" id="{46ECB6BA-6140-4F71-9001-1C0CBC1E79C3}"/>
              </a:ext>
            </a:extLst>
          </p:cNvPr>
          <p:cNvSpPr txBox="1"/>
          <p:nvPr/>
        </p:nvSpPr>
        <p:spPr>
          <a:xfrm>
            <a:off x="657052" y="1219200"/>
            <a:ext cx="108618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也许我们从来没有想过和“暴力”扯上关系。不过如果稍微留意一下现实生活中的谈话方式，并且用心体会各种谈话方式给我们的不同感受，我们一定会发现，有些话确实伤人。言语上的指责、嘲讽、否定、说教以及任意打断、拒不回应、随意出口的评价和结论给我们带来的情感和精神上的创伤，甚至比肉体的伤害更加令人痛苦。这些无心或有意的语言暴力让人与人变得冷漠、隔膜、敌视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非暴力沟通能够：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疗愈内心深处的隐秘伤痛；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超越个人心智和情感的局限性；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突破那些引发愤怒、沮丧、焦虑等负面情绪的思维方式；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用不带伤害的方式化解人际间的冲突；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学会建立和谐的生命体验。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5635042-CA53-4666-8A9B-40BB83EAD4FC}"/>
              </a:ext>
            </a:extLst>
          </p:cNvPr>
          <p:cNvSpPr/>
          <p:nvPr/>
        </p:nvSpPr>
        <p:spPr>
          <a:xfrm>
            <a:off x="1155093" y="221568"/>
            <a:ext cx="2698175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什么是非暴力？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44683" y="5743852"/>
            <a:ext cx="16512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BFBFB"/>
                </a:solidFill>
              </a:rPr>
              <a:t>https://www.PPT818.com/</a:t>
            </a:r>
            <a:endParaRPr lang="zh-CN" altLang="en-US" sz="900" dirty="0">
              <a:solidFill>
                <a:srgbClr val="FBFB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示 5">
            <a:extLst>
              <a:ext uri="{FF2B5EF4-FFF2-40B4-BE49-F238E27FC236}">
                <a16:creationId xmlns:a16="http://schemas.microsoft.com/office/drawing/2014/main" id="{F080CD41-D998-47AB-B0CA-2289BF081F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9164816"/>
              </p:ext>
            </p:extLst>
          </p:nvPr>
        </p:nvGraphicFramePr>
        <p:xfrm>
          <a:off x="3035300" y="2164514"/>
          <a:ext cx="66675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组合 6">
            <a:extLst>
              <a:ext uri="{FF2B5EF4-FFF2-40B4-BE49-F238E27FC236}">
                <a16:creationId xmlns:a16="http://schemas.microsoft.com/office/drawing/2014/main" id="{574CACE4-3381-412F-8DDB-8F48E06D00DD}"/>
              </a:ext>
            </a:extLst>
          </p:cNvPr>
          <p:cNvGrpSpPr/>
          <p:nvPr/>
        </p:nvGrpSpPr>
        <p:grpSpPr>
          <a:xfrm>
            <a:off x="733870" y="1376486"/>
            <a:ext cx="10785030" cy="662137"/>
            <a:chOff x="733870" y="1376486"/>
            <a:chExt cx="10785030" cy="662137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E7BDCE7E-FF29-4C11-A1A7-E35555469E4D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559D189E-AC9E-470F-9A4F-FF6FC9FFF8E3}"/>
                </a:ext>
              </a:extLst>
            </p:cNvPr>
            <p:cNvGrpSpPr/>
            <p:nvPr/>
          </p:nvGrpSpPr>
          <p:grpSpPr>
            <a:xfrm>
              <a:off x="733870" y="1376486"/>
              <a:ext cx="2151112" cy="536247"/>
              <a:chOff x="1144698" y="1155537"/>
              <a:chExt cx="2151112" cy="536247"/>
            </a:xfrm>
          </p:grpSpPr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E1D3946B-68C9-4FED-9162-82841F22E0FD}"/>
                  </a:ext>
                </a:extLst>
              </p:cNvPr>
              <p:cNvSpPr/>
              <p:nvPr/>
            </p:nvSpPr>
            <p:spPr>
              <a:xfrm>
                <a:off x="1144698" y="1203406"/>
                <a:ext cx="2151112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1D64D3B5-8FAB-4402-A9B8-13C52CFC49AA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090221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如何爱自己</a:t>
                </a:r>
              </a:p>
            </p:txBody>
          </p:sp>
        </p:grp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CA18FD91-D156-4B47-B189-35B3BB7C902B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</p:spTree>
    <p:extLst>
      <p:ext uri="{BB962C8B-B14F-4D97-AF65-F5344CB8AC3E}">
        <p14:creationId xmlns:p14="http://schemas.microsoft.com/office/powerpoint/2010/main" val="156678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5">
            <a:extLst>
              <a:ext uri="{FF2B5EF4-FFF2-40B4-BE49-F238E27FC236}">
                <a16:creationId xmlns:a16="http://schemas.microsoft.com/office/drawing/2014/main" id="{8BF1DBB8-485E-4E8A-A021-3B1FD51B6685}"/>
              </a:ext>
            </a:extLst>
          </p:cNvPr>
          <p:cNvSpPr txBox="1"/>
          <p:nvPr/>
        </p:nvSpPr>
        <p:spPr>
          <a:xfrm>
            <a:off x="623888" y="2238864"/>
            <a:ext cx="6335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如果想充分表达愤怒，我们就不能归咎他人，而把注意力放在自己的感受和需要上。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表达愤怒的四个步骤是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 lvl="1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停下来，除了呼吸，什么都别做；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 lvl="1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2.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想一想是什么想法使我们生气了；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 lvl="1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3.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体会自己的需要；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 lvl="1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4.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表达感受和尚未满足的需要。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162E4A3-9B54-4585-80F3-D3D87F909D42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17FC55B5-4FE9-411B-907B-1946D54FE804}"/>
              </a:ext>
            </a:extLst>
          </p:cNvPr>
          <p:cNvGrpSpPr/>
          <p:nvPr/>
        </p:nvGrpSpPr>
        <p:grpSpPr>
          <a:xfrm>
            <a:off x="733870" y="1376486"/>
            <a:ext cx="10785030" cy="662137"/>
            <a:chOff x="733870" y="1376486"/>
            <a:chExt cx="10785030" cy="662137"/>
          </a:xfrm>
        </p:grpSpPr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99C8C629-998C-4777-962B-48726C891C11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73CD288D-A086-4047-9410-E8024FA55C6F}"/>
                </a:ext>
              </a:extLst>
            </p:cNvPr>
            <p:cNvGrpSpPr/>
            <p:nvPr/>
          </p:nvGrpSpPr>
          <p:grpSpPr>
            <a:xfrm>
              <a:off x="733870" y="1376486"/>
              <a:ext cx="2151112" cy="536247"/>
              <a:chOff x="1144698" y="1155537"/>
              <a:chExt cx="2151112" cy="536247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5536EBC7-6B4D-4099-9BFC-0A701A2F8009}"/>
                  </a:ext>
                </a:extLst>
              </p:cNvPr>
              <p:cNvSpPr/>
              <p:nvPr/>
            </p:nvSpPr>
            <p:spPr>
              <a:xfrm>
                <a:off x="1144698" y="1203406"/>
                <a:ext cx="2151112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CA703DE5-A3A1-4942-B4E9-17C941B7E1BA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090221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表达愤怒</a:t>
                </a:r>
              </a:p>
            </p:txBody>
          </p:sp>
        </p:grpSp>
      </p:grpSp>
      <p:pic>
        <p:nvPicPr>
          <p:cNvPr id="24" name="图片 23">
            <a:extLst>
              <a:ext uri="{FF2B5EF4-FFF2-40B4-BE49-F238E27FC236}">
                <a16:creationId xmlns:a16="http://schemas.microsoft.com/office/drawing/2014/main" id="{4D6BA216-D2CA-4419-8BF2-E1A8049C8DA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2296" y="2442828"/>
            <a:ext cx="3638804" cy="296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9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0">
            <a:extLst>
              <a:ext uri="{FF2B5EF4-FFF2-40B4-BE49-F238E27FC236}">
                <a16:creationId xmlns:a16="http://schemas.microsoft.com/office/drawing/2014/main" id="{99D1B4E3-31F0-4026-A45A-9E777898B153}"/>
              </a:ext>
            </a:extLst>
          </p:cNvPr>
          <p:cNvSpPr txBox="1"/>
          <p:nvPr/>
        </p:nvSpPr>
        <p:spPr>
          <a:xfrm>
            <a:off x="733869" y="5120111"/>
            <a:ext cx="10785031" cy="1313370"/>
          </a:xfrm>
          <a:prstGeom prst="rect">
            <a:avLst/>
          </a:prstGeom>
          <a:solidFill>
            <a:srgbClr val="1F4E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如果冲突双方都能充分的表达观察、感受、需要和请求，并得到对方的理解，那么双方的需要通常可以同时达到满足，至少他们可以求同存异。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然而有些时候，双方没有机会进行这样的谈话，在这种情况下，我们可能就需要使用强制力来避免伤害。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C29574B1-56F6-4C1D-8A06-0BC341D7FC89}"/>
              </a:ext>
            </a:extLst>
          </p:cNvPr>
          <p:cNvGrpSpPr/>
          <p:nvPr/>
        </p:nvGrpSpPr>
        <p:grpSpPr>
          <a:xfrm>
            <a:off x="733870" y="2286590"/>
            <a:ext cx="2331448" cy="2732218"/>
            <a:chOff x="1749075" y="2488978"/>
            <a:chExt cx="2331448" cy="2732218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54CFF7FE-C234-4FFA-8351-497E568071E8}"/>
                </a:ext>
              </a:extLst>
            </p:cNvPr>
            <p:cNvSpPr/>
            <p:nvPr/>
          </p:nvSpPr>
          <p:spPr>
            <a:xfrm rot="5400000">
              <a:off x="1548690" y="2689363"/>
              <a:ext cx="2732218" cy="2331448"/>
            </a:xfrm>
            <a:prstGeom prst="rect">
              <a:avLst/>
            </a:prstGeom>
            <a:solidFill>
              <a:srgbClr val="1F4E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DD2691CB-CB16-4F68-A171-9A734C007963}"/>
                </a:ext>
              </a:extLst>
            </p:cNvPr>
            <p:cNvSpPr/>
            <p:nvPr/>
          </p:nvSpPr>
          <p:spPr>
            <a:xfrm>
              <a:off x="1858399" y="2853726"/>
              <a:ext cx="2097433" cy="960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出于防卫的目的，而不是惩罚对方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EE9A7EEE-943C-4422-84E6-28FFB4DF94CF}"/>
              </a:ext>
            </a:extLst>
          </p:cNvPr>
          <p:cNvGrpSpPr/>
          <p:nvPr/>
        </p:nvGrpSpPr>
        <p:grpSpPr>
          <a:xfrm>
            <a:off x="733869" y="1376486"/>
            <a:ext cx="10785031" cy="662137"/>
            <a:chOff x="733869" y="1376486"/>
            <a:chExt cx="10785031" cy="662137"/>
          </a:xfrm>
        </p:grpSpPr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6A9E0806-3D0B-451A-82D5-B0BD7F60B4DD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8A3A2234-1694-4FDD-9460-DE4C2D93D2DF}"/>
                </a:ext>
              </a:extLst>
            </p:cNvPr>
            <p:cNvGrpSpPr/>
            <p:nvPr/>
          </p:nvGrpSpPr>
          <p:grpSpPr>
            <a:xfrm>
              <a:off x="733869" y="1376486"/>
              <a:ext cx="2778258" cy="536247"/>
              <a:chOff x="1144697" y="1155537"/>
              <a:chExt cx="2778258" cy="536247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44AEF24D-8037-4DFA-831F-1FBFD3B127F4}"/>
                  </a:ext>
                </a:extLst>
              </p:cNvPr>
              <p:cNvSpPr/>
              <p:nvPr/>
            </p:nvSpPr>
            <p:spPr>
              <a:xfrm>
                <a:off x="1144697" y="1203406"/>
                <a:ext cx="2717365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6287C13C-EEEE-4F68-86D1-7D9D8728A4A5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717366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运用强制力避免伤害</a:t>
                </a:r>
              </a:p>
            </p:txBody>
          </p:sp>
        </p:grp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CF00EDC6-E4A8-46C4-84A2-F7CCBAAC3B4B}"/>
              </a:ext>
            </a:extLst>
          </p:cNvPr>
          <p:cNvGrpSpPr/>
          <p:nvPr/>
        </p:nvGrpSpPr>
        <p:grpSpPr>
          <a:xfrm>
            <a:off x="3331033" y="2294728"/>
            <a:ext cx="2528897" cy="2701971"/>
            <a:chOff x="1749075" y="2467209"/>
            <a:chExt cx="2528897" cy="2701971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6A3A5AFC-D275-42F3-8D08-E457A097FA97}"/>
                </a:ext>
              </a:extLst>
            </p:cNvPr>
            <p:cNvSpPr/>
            <p:nvPr/>
          </p:nvSpPr>
          <p:spPr>
            <a:xfrm rot="5400000">
              <a:off x="1662538" y="2553746"/>
              <a:ext cx="2701971" cy="2528897"/>
            </a:xfrm>
            <a:prstGeom prst="rect">
              <a:avLst/>
            </a:prstGeom>
            <a:solidFill>
              <a:srgbClr val="1F4E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504B9A8B-62F7-48AD-8DD8-E558DA978A19}"/>
                </a:ext>
              </a:extLst>
            </p:cNvPr>
            <p:cNvSpPr/>
            <p:nvPr/>
          </p:nvSpPr>
          <p:spPr>
            <a:xfrm>
              <a:off x="1858399" y="2815464"/>
              <a:ext cx="2150459" cy="960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体罚、指责或否定他人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B5126F45-1D6A-481F-ACB1-A98A116ADECF}"/>
              </a:ext>
            </a:extLst>
          </p:cNvPr>
          <p:cNvGrpSpPr/>
          <p:nvPr/>
        </p:nvGrpSpPr>
        <p:grpSpPr>
          <a:xfrm>
            <a:off x="6125645" y="2303462"/>
            <a:ext cx="2566558" cy="2701972"/>
            <a:chOff x="1749074" y="2488978"/>
            <a:chExt cx="2566558" cy="2701972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AE39E1A4-D135-4755-BFCA-1189C12052D4}"/>
                </a:ext>
              </a:extLst>
            </p:cNvPr>
            <p:cNvSpPr/>
            <p:nvPr/>
          </p:nvSpPr>
          <p:spPr>
            <a:xfrm rot="5400000">
              <a:off x="1681367" y="2556685"/>
              <a:ext cx="2701972" cy="2566557"/>
            </a:xfrm>
            <a:prstGeom prst="rect">
              <a:avLst/>
            </a:prstGeom>
            <a:solidFill>
              <a:srgbClr val="1F4E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CB479399-5F0F-4A8D-AC4D-DE1778818EC8}"/>
                </a:ext>
              </a:extLst>
            </p:cNvPr>
            <p:cNvSpPr/>
            <p:nvPr/>
          </p:nvSpPr>
          <p:spPr>
            <a:xfrm>
              <a:off x="1858400" y="2522742"/>
              <a:ext cx="2457232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达到目的的同时，却又是去了更重要的东西</a:t>
              </a:r>
            </a:p>
            <a:p>
              <a:pPr lv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惩罚将导致关系的疏远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758F6B3-471E-4B51-9E22-01B3CA935D76}"/>
              </a:ext>
            </a:extLst>
          </p:cNvPr>
          <p:cNvGrpSpPr/>
          <p:nvPr/>
        </p:nvGrpSpPr>
        <p:grpSpPr>
          <a:xfrm>
            <a:off x="8957917" y="2275943"/>
            <a:ext cx="2566557" cy="2701972"/>
            <a:chOff x="1749074" y="2488978"/>
            <a:chExt cx="2566557" cy="2701972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254113A-030A-4AAF-9096-541CADC89AF2}"/>
                </a:ext>
              </a:extLst>
            </p:cNvPr>
            <p:cNvSpPr/>
            <p:nvPr/>
          </p:nvSpPr>
          <p:spPr>
            <a:xfrm rot="5400000">
              <a:off x="1681367" y="2556685"/>
              <a:ext cx="2701972" cy="2566557"/>
            </a:xfrm>
            <a:prstGeom prst="rect">
              <a:avLst/>
            </a:prstGeom>
            <a:solidFill>
              <a:srgbClr val="1F4E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7D40568B-4F49-4AB2-AF60-6B89A85A599F}"/>
                </a:ext>
              </a:extLst>
            </p:cNvPr>
            <p:cNvSpPr/>
            <p:nvPr/>
          </p:nvSpPr>
          <p:spPr>
            <a:xfrm>
              <a:off x="1749074" y="2590280"/>
              <a:ext cx="2566557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我不喜欢他现在的行为，我希望他怎么做</a:t>
              </a:r>
            </a:p>
            <a:p>
              <a:pPr lv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我希望他基于怎样的原因去做我想要他做的事情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558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A0AC5F6-10AD-4A85-B6B7-F9DECF88F60E}"/>
              </a:ext>
            </a:extLst>
          </p:cNvPr>
          <p:cNvSpPr/>
          <p:nvPr/>
        </p:nvSpPr>
        <p:spPr>
          <a:xfrm>
            <a:off x="728366" y="2482168"/>
            <a:ext cx="5445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表达感激时，我们应放下裁判的态度请说出：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对我们有益的行为；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2.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我们的哪些需要得到了满足；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3.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需要得到满足后，我们是什么样的心情。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FB96165-9838-419C-A7A8-D6C41D1F8ADB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81509BE5-B2DC-469F-BEC5-A8E80AAE1AA3}"/>
              </a:ext>
            </a:extLst>
          </p:cNvPr>
          <p:cNvGrpSpPr/>
          <p:nvPr/>
        </p:nvGrpSpPr>
        <p:grpSpPr>
          <a:xfrm>
            <a:off x="733869" y="1376486"/>
            <a:ext cx="10785031" cy="662137"/>
            <a:chOff x="733869" y="1376486"/>
            <a:chExt cx="10785031" cy="662137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CDA6BDED-8063-44CF-ACB6-35FF59D2A8C7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B87BC60-FECD-47BA-9E03-20BD9190C5FC}"/>
                </a:ext>
              </a:extLst>
            </p:cNvPr>
            <p:cNvGrpSpPr/>
            <p:nvPr/>
          </p:nvGrpSpPr>
          <p:grpSpPr>
            <a:xfrm>
              <a:off x="733869" y="1376486"/>
              <a:ext cx="2778258" cy="536247"/>
              <a:chOff x="1144697" y="1155537"/>
              <a:chExt cx="2778258" cy="536247"/>
            </a:xfrm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DC7416A7-6218-47A3-A080-0B5506B39123}"/>
                  </a:ext>
                </a:extLst>
              </p:cNvPr>
              <p:cNvSpPr/>
              <p:nvPr/>
            </p:nvSpPr>
            <p:spPr>
              <a:xfrm>
                <a:off x="1144697" y="1203406"/>
                <a:ext cx="2717365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C2B6FE2C-1C38-4D38-8567-436115750F4D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717366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表达感激涕零</a:t>
                </a:r>
              </a:p>
            </p:txBody>
          </p:sp>
        </p:grpSp>
      </p:grpSp>
      <p:pic>
        <p:nvPicPr>
          <p:cNvPr id="25" name="图片 24">
            <a:extLst>
              <a:ext uri="{FF2B5EF4-FFF2-40B4-BE49-F238E27FC236}">
                <a16:creationId xmlns:a16="http://schemas.microsoft.com/office/drawing/2014/main" id="{FB5EEBE2-362B-48D6-9351-819E3A79417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4102" y="2559926"/>
            <a:ext cx="4867197" cy="32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2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id="{C7467D4B-758C-4C9A-8045-6DEF7AE2635E}"/>
              </a:ext>
            </a:extLst>
          </p:cNvPr>
          <p:cNvGrpSpPr/>
          <p:nvPr/>
        </p:nvGrpSpPr>
        <p:grpSpPr>
          <a:xfrm>
            <a:off x="733869" y="1376486"/>
            <a:ext cx="10785031" cy="662137"/>
            <a:chOff x="733869" y="1376486"/>
            <a:chExt cx="10785031" cy="662137"/>
          </a:xfrm>
        </p:grpSpPr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AB9D011B-2819-498A-9950-6D2423D0DA73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8D8D2155-4EDC-40B1-AB08-06FAC4B8C9AE}"/>
                </a:ext>
              </a:extLst>
            </p:cNvPr>
            <p:cNvGrpSpPr/>
            <p:nvPr/>
          </p:nvGrpSpPr>
          <p:grpSpPr>
            <a:xfrm>
              <a:off x="733869" y="1376486"/>
              <a:ext cx="2778258" cy="536247"/>
              <a:chOff x="1144697" y="1155537"/>
              <a:chExt cx="2778258" cy="536247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A00CDCF3-A344-420F-9FDB-2837782C4095}"/>
                  </a:ext>
                </a:extLst>
              </p:cNvPr>
              <p:cNvSpPr/>
              <p:nvPr/>
            </p:nvSpPr>
            <p:spPr>
              <a:xfrm>
                <a:off x="1144697" y="1203406"/>
                <a:ext cx="2717365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28C3BDFA-1B6C-47FA-A01E-D846E38DDDD5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717366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表达感激</a:t>
                </a:r>
              </a:p>
            </p:txBody>
          </p:sp>
        </p:grpSp>
      </p:grp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5FF8C479-7B08-48DE-BED3-DB1E554C4234}"/>
              </a:ext>
            </a:extLst>
          </p:cNvPr>
          <p:cNvSpPr/>
          <p:nvPr/>
        </p:nvSpPr>
        <p:spPr>
          <a:xfrm>
            <a:off x="3068865" y="2570563"/>
            <a:ext cx="6054270" cy="932387"/>
          </a:xfrm>
          <a:custGeom>
            <a:avLst/>
            <a:gdLst>
              <a:gd name="connsiteX0" fmla="*/ 138135 w 828792"/>
              <a:gd name="connsiteY0" fmla="*/ 0 h 3931947"/>
              <a:gd name="connsiteX1" fmla="*/ 690657 w 828792"/>
              <a:gd name="connsiteY1" fmla="*/ 0 h 3931947"/>
              <a:gd name="connsiteX2" fmla="*/ 828792 w 828792"/>
              <a:gd name="connsiteY2" fmla="*/ 138135 h 3931947"/>
              <a:gd name="connsiteX3" fmla="*/ 828792 w 828792"/>
              <a:gd name="connsiteY3" fmla="*/ 3931947 h 3931947"/>
              <a:gd name="connsiteX4" fmla="*/ 828792 w 828792"/>
              <a:gd name="connsiteY4" fmla="*/ 3931947 h 3931947"/>
              <a:gd name="connsiteX5" fmla="*/ 0 w 828792"/>
              <a:gd name="connsiteY5" fmla="*/ 3931947 h 3931947"/>
              <a:gd name="connsiteX6" fmla="*/ 0 w 828792"/>
              <a:gd name="connsiteY6" fmla="*/ 3931947 h 3931947"/>
              <a:gd name="connsiteX7" fmla="*/ 0 w 828792"/>
              <a:gd name="connsiteY7" fmla="*/ 138135 h 3931947"/>
              <a:gd name="connsiteX8" fmla="*/ 138135 w 828792"/>
              <a:gd name="connsiteY8" fmla="*/ 0 h 393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792" h="3931947">
                <a:moveTo>
                  <a:pt x="828792" y="655340"/>
                </a:moveTo>
                <a:lnTo>
                  <a:pt x="828792" y="3276607"/>
                </a:lnTo>
                <a:cubicBezTo>
                  <a:pt x="828792" y="3638541"/>
                  <a:pt x="815756" y="3931945"/>
                  <a:pt x="799675" y="3931945"/>
                </a:cubicBezTo>
                <a:lnTo>
                  <a:pt x="0" y="3931945"/>
                </a:lnTo>
                <a:lnTo>
                  <a:pt x="0" y="3931945"/>
                </a:lnTo>
                <a:lnTo>
                  <a:pt x="0" y="2"/>
                </a:lnTo>
                <a:lnTo>
                  <a:pt x="0" y="2"/>
                </a:lnTo>
                <a:lnTo>
                  <a:pt x="799675" y="2"/>
                </a:lnTo>
                <a:cubicBezTo>
                  <a:pt x="815756" y="2"/>
                  <a:pt x="828792" y="293406"/>
                  <a:pt x="828792" y="65534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000" tIns="61413" rIns="82368" bIns="61414" numCol="1" spcCol="1270" anchor="ctr" anchorCtr="0">
            <a:noAutofit/>
          </a:bodyPr>
          <a:lstStyle/>
          <a:p>
            <a:pPr marL="57150" lvl="1" indent="-57150" algn="l" defTabSz="48895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har char="•"/>
            </a:pPr>
            <a:r>
              <a:rPr lang="zh-CN" altLang="en-US" kern="1200" dirty="0">
                <a:cs typeface="+mn-ea"/>
                <a:sym typeface="+mn-lt"/>
              </a:rPr>
              <a:t>自我膨胀，相信我们比别人优越</a:t>
            </a:r>
          </a:p>
          <a:p>
            <a:pPr marL="57150" lvl="1" indent="-57150" algn="l" defTabSz="48895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•"/>
            </a:pPr>
            <a:r>
              <a:rPr lang="zh-CN" altLang="en-US" kern="1200" dirty="0">
                <a:cs typeface="+mn-ea"/>
                <a:sym typeface="+mn-lt"/>
              </a:rPr>
              <a:t>假谦虚，否定别人的欣赏</a:t>
            </a: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1615E59A-F3D1-44C1-AB8C-C63B00EDD00C}"/>
              </a:ext>
            </a:extLst>
          </p:cNvPr>
          <p:cNvSpPr/>
          <p:nvPr/>
        </p:nvSpPr>
        <p:spPr>
          <a:xfrm>
            <a:off x="961137" y="2518762"/>
            <a:ext cx="2211720" cy="1035990"/>
          </a:xfrm>
          <a:custGeom>
            <a:avLst/>
            <a:gdLst>
              <a:gd name="connsiteX0" fmla="*/ 0 w 2211720"/>
              <a:gd name="connsiteY0" fmla="*/ 172668 h 1035990"/>
              <a:gd name="connsiteX1" fmla="*/ 172668 w 2211720"/>
              <a:gd name="connsiteY1" fmla="*/ 0 h 1035990"/>
              <a:gd name="connsiteX2" fmla="*/ 2039052 w 2211720"/>
              <a:gd name="connsiteY2" fmla="*/ 0 h 1035990"/>
              <a:gd name="connsiteX3" fmla="*/ 2211720 w 2211720"/>
              <a:gd name="connsiteY3" fmla="*/ 172668 h 1035990"/>
              <a:gd name="connsiteX4" fmla="*/ 2211720 w 2211720"/>
              <a:gd name="connsiteY4" fmla="*/ 863322 h 1035990"/>
              <a:gd name="connsiteX5" fmla="*/ 2039052 w 2211720"/>
              <a:gd name="connsiteY5" fmla="*/ 1035990 h 1035990"/>
              <a:gd name="connsiteX6" fmla="*/ 172668 w 2211720"/>
              <a:gd name="connsiteY6" fmla="*/ 1035990 h 1035990"/>
              <a:gd name="connsiteX7" fmla="*/ 0 w 2211720"/>
              <a:gd name="connsiteY7" fmla="*/ 863322 h 1035990"/>
              <a:gd name="connsiteX8" fmla="*/ 0 w 2211720"/>
              <a:gd name="connsiteY8" fmla="*/ 172668 h 103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1720" h="1035990">
                <a:moveTo>
                  <a:pt x="0" y="172668"/>
                </a:moveTo>
                <a:cubicBezTo>
                  <a:pt x="0" y="77306"/>
                  <a:pt x="77306" y="0"/>
                  <a:pt x="172668" y="0"/>
                </a:cubicBezTo>
                <a:lnTo>
                  <a:pt x="2039052" y="0"/>
                </a:lnTo>
                <a:cubicBezTo>
                  <a:pt x="2134414" y="0"/>
                  <a:pt x="2211720" y="77306"/>
                  <a:pt x="2211720" y="172668"/>
                </a:cubicBezTo>
                <a:lnTo>
                  <a:pt x="2211720" y="863322"/>
                </a:lnTo>
                <a:cubicBezTo>
                  <a:pt x="2211720" y="958684"/>
                  <a:pt x="2134414" y="1035990"/>
                  <a:pt x="2039052" y="1035990"/>
                </a:cubicBezTo>
                <a:lnTo>
                  <a:pt x="172668" y="1035990"/>
                </a:lnTo>
                <a:cubicBezTo>
                  <a:pt x="77306" y="1035990"/>
                  <a:pt x="0" y="958684"/>
                  <a:pt x="0" y="863322"/>
                </a:cubicBezTo>
                <a:lnTo>
                  <a:pt x="0" y="1726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773" tIns="88673" rIns="126773" bIns="88673" numCol="1" spcCol="1270" anchor="ctr" anchorCtr="0">
            <a:noAutofit/>
          </a:bodyPr>
          <a:lstStyle/>
          <a:p>
            <a:pPr marL="0" lvl="0" indent="0" algn="ctr" defTabSz="8890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000" b="1" kern="1200" dirty="0">
                <a:cs typeface="+mn-ea"/>
                <a:sym typeface="+mn-lt"/>
              </a:rPr>
              <a:t>接受别人的感激</a:t>
            </a: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24F4F779-D863-4346-8EA2-741DD5D757D8}"/>
              </a:ext>
            </a:extLst>
          </p:cNvPr>
          <p:cNvSpPr/>
          <p:nvPr/>
        </p:nvSpPr>
        <p:spPr>
          <a:xfrm>
            <a:off x="3068865" y="3702527"/>
            <a:ext cx="6054270" cy="932387"/>
          </a:xfrm>
          <a:custGeom>
            <a:avLst/>
            <a:gdLst>
              <a:gd name="connsiteX0" fmla="*/ 138135 w 828792"/>
              <a:gd name="connsiteY0" fmla="*/ 0 h 3931947"/>
              <a:gd name="connsiteX1" fmla="*/ 690657 w 828792"/>
              <a:gd name="connsiteY1" fmla="*/ 0 h 3931947"/>
              <a:gd name="connsiteX2" fmla="*/ 828792 w 828792"/>
              <a:gd name="connsiteY2" fmla="*/ 138135 h 3931947"/>
              <a:gd name="connsiteX3" fmla="*/ 828792 w 828792"/>
              <a:gd name="connsiteY3" fmla="*/ 3931947 h 3931947"/>
              <a:gd name="connsiteX4" fmla="*/ 828792 w 828792"/>
              <a:gd name="connsiteY4" fmla="*/ 3931947 h 3931947"/>
              <a:gd name="connsiteX5" fmla="*/ 0 w 828792"/>
              <a:gd name="connsiteY5" fmla="*/ 3931947 h 3931947"/>
              <a:gd name="connsiteX6" fmla="*/ 0 w 828792"/>
              <a:gd name="connsiteY6" fmla="*/ 3931947 h 3931947"/>
              <a:gd name="connsiteX7" fmla="*/ 0 w 828792"/>
              <a:gd name="connsiteY7" fmla="*/ 138135 h 3931947"/>
              <a:gd name="connsiteX8" fmla="*/ 138135 w 828792"/>
              <a:gd name="connsiteY8" fmla="*/ 0 h 393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792" h="3931947">
                <a:moveTo>
                  <a:pt x="828792" y="655340"/>
                </a:moveTo>
                <a:lnTo>
                  <a:pt x="828792" y="3276607"/>
                </a:lnTo>
                <a:cubicBezTo>
                  <a:pt x="828792" y="3638541"/>
                  <a:pt x="815756" y="3931945"/>
                  <a:pt x="799675" y="3931945"/>
                </a:cubicBezTo>
                <a:lnTo>
                  <a:pt x="0" y="3931945"/>
                </a:lnTo>
                <a:lnTo>
                  <a:pt x="0" y="3931945"/>
                </a:lnTo>
                <a:lnTo>
                  <a:pt x="0" y="2"/>
                </a:lnTo>
                <a:lnTo>
                  <a:pt x="0" y="2"/>
                </a:lnTo>
                <a:lnTo>
                  <a:pt x="799675" y="2"/>
                </a:lnTo>
                <a:cubicBezTo>
                  <a:pt x="815756" y="2"/>
                  <a:pt x="828792" y="293406"/>
                  <a:pt x="828792" y="65534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000" tIns="61413" rIns="82368" bIns="61414" numCol="1" spcCol="1270" anchor="ctr" anchorCtr="0">
            <a:noAutofit/>
          </a:bodyPr>
          <a:lstStyle/>
          <a:p>
            <a:pPr marL="57150" lvl="1" indent="-57150" algn="l" defTabSz="48895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har char="•"/>
            </a:pPr>
            <a:r>
              <a:rPr lang="zh-CN" altLang="en-US" kern="1200" dirty="0">
                <a:cs typeface="+mn-ea"/>
                <a:sym typeface="+mn-lt"/>
              </a:rPr>
              <a:t>不管你多努力工作，你都听不到一句肯定的话</a:t>
            </a:r>
          </a:p>
          <a:p>
            <a:pPr marL="57150" lvl="1" indent="-57150" algn="l" defTabSz="48895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•"/>
            </a:pPr>
            <a:r>
              <a:rPr lang="zh-CN" altLang="en-US" kern="1200" dirty="0">
                <a:cs typeface="+mn-ea"/>
                <a:sym typeface="+mn-lt"/>
              </a:rPr>
              <a:t>你犯了一点小错误，马上就会有人来指责你</a:t>
            </a:r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FACD4446-C7D0-4B5F-89B0-E10DDD552967}"/>
              </a:ext>
            </a:extLst>
          </p:cNvPr>
          <p:cNvSpPr/>
          <p:nvPr/>
        </p:nvSpPr>
        <p:spPr>
          <a:xfrm>
            <a:off x="961137" y="3606552"/>
            <a:ext cx="2211720" cy="1035990"/>
          </a:xfrm>
          <a:custGeom>
            <a:avLst/>
            <a:gdLst>
              <a:gd name="connsiteX0" fmla="*/ 0 w 2211720"/>
              <a:gd name="connsiteY0" fmla="*/ 172668 h 1035990"/>
              <a:gd name="connsiteX1" fmla="*/ 172668 w 2211720"/>
              <a:gd name="connsiteY1" fmla="*/ 0 h 1035990"/>
              <a:gd name="connsiteX2" fmla="*/ 2039052 w 2211720"/>
              <a:gd name="connsiteY2" fmla="*/ 0 h 1035990"/>
              <a:gd name="connsiteX3" fmla="*/ 2211720 w 2211720"/>
              <a:gd name="connsiteY3" fmla="*/ 172668 h 1035990"/>
              <a:gd name="connsiteX4" fmla="*/ 2211720 w 2211720"/>
              <a:gd name="connsiteY4" fmla="*/ 863322 h 1035990"/>
              <a:gd name="connsiteX5" fmla="*/ 2039052 w 2211720"/>
              <a:gd name="connsiteY5" fmla="*/ 1035990 h 1035990"/>
              <a:gd name="connsiteX6" fmla="*/ 172668 w 2211720"/>
              <a:gd name="connsiteY6" fmla="*/ 1035990 h 1035990"/>
              <a:gd name="connsiteX7" fmla="*/ 0 w 2211720"/>
              <a:gd name="connsiteY7" fmla="*/ 863322 h 1035990"/>
              <a:gd name="connsiteX8" fmla="*/ 0 w 2211720"/>
              <a:gd name="connsiteY8" fmla="*/ 172668 h 103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1720" h="1035990">
                <a:moveTo>
                  <a:pt x="0" y="172668"/>
                </a:moveTo>
                <a:cubicBezTo>
                  <a:pt x="0" y="77306"/>
                  <a:pt x="77306" y="0"/>
                  <a:pt x="172668" y="0"/>
                </a:cubicBezTo>
                <a:lnTo>
                  <a:pt x="2039052" y="0"/>
                </a:lnTo>
                <a:cubicBezTo>
                  <a:pt x="2134414" y="0"/>
                  <a:pt x="2211720" y="77306"/>
                  <a:pt x="2211720" y="172668"/>
                </a:cubicBezTo>
                <a:lnTo>
                  <a:pt x="2211720" y="863322"/>
                </a:lnTo>
                <a:cubicBezTo>
                  <a:pt x="2211720" y="958684"/>
                  <a:pt x="2134414" y="1035990"/>
                  <a:pt x="2039052" y="1035990"/>
                </a:cubicBezTo>
                <a:lnTo>
                  <a:pt x="172668" y="1035990"/>
                </a:lnTo>
                <a:cubicBezTo>
                  <a:pt x="77306" y="1035990"/>
                  <a:pt x="0" y="958684"/>
                  <a:pt x="0" y="863322"/>
                </a:cubicBezTo>
                <a:lnTo>
                  <a:pt x="0" y="1726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174641"/>
              <a:satOff val="-3128"/>
              <a:lumOff val="13293"/>
              <a:alphaOff val="0"/>
            </a:schemeClr>
          </a:fillRef>
          <a:effectRef idx="0">
            <a:schemeClr val="accent1">
              <a:shade val="80000"/>
              <a:hueOff val="174641"/>
              <a:satOff val="-3128"/>
              <a:lumOff val="1329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773" tIns="88673" rIns="126773" bIns="88673" numCol="1" spcCol="1270" anchor="ctr" anchorCtr="0">
            <a:noAutofit/>
          </a:bodyPr>
          <a:lstStyle/>
          <a:p>
            <a:pPr marL="0" lvl="0" indent="0" algn="ctr" defTabSz="8890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000" b="1" kern="1200" dirty="0">
                <a:cs typeface="+mn-ea"/>
                <a:sym typeface="+mn-lt"/>
              </a:rPr>
              <a:t>对感激的渴望</a:t>
            </a:r>
          </a:p>
        </p:txBody>
      </p: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6BBE2D00-3AA5-4A7A-AE8D-D3CD90BE0672}"/>
              </a:ext>
            </a:extLst>
          </p:cNvPr>
          <p:cNvSpPr/>
          <p:nvPr/>
        </p:nvSpPr>
        <p:spPr>
          <a:xfrm>
            <a:off x="3099250" y="4777426"/>
            <a:ext cx="6054269" cy="932387"/>
          </a:xfrm>
          <a:custGeom>
            <a:avLst/>
            <a:gdLst>
              <a:gd name="connsiteX0" fmla="*/ 138135 w 828792"/>
              <a:gd name="connsiteY0" fmla="*/ 0 h 3931947"/>
              <a:gd name="connsiteX1" fmla="*/ 690657 w 828792"/>
              <a:gd name="connsiteY1" fmla="*/ 0 h 3931947"/>
              <a:gd name="connsiteX2" fmla="*/ 828792 w 828792"/>
              <a:gd name="connsiteY2" fmla="*/ 138135 h 3931947"/>
              <a:gd name="connsiteX3" fmla="*/ 828792 w 828792"/>
              <a:gd name="connsiteY3" fmla="*/ 3931947 h 3931947"/>
              <a:gd name="connsiteX4" fmla="*/ 828792 w 828792"/>
              <a:gd name="connsiteY4" fmla="*/ 3931947 h 3931947"/>
              <a:gd name="connsiteX5" fmla="*/ 0 w 828792"/>
              <a:gd name="connsiteY5" fmla="*/ 3931947 h 3931947"/>
              <a:gd name="connsiteX6" fmla="*/ 0 w 828792"/>
              <a:gd name="connsiteY6" fmla="*/ 3931947 h 3931947"/>
              <a:gd name="connsiteX7" fmla="*/ 0 w 828792"/>
              <a:gd name="connsiteY7" fmla="*/ 138135 h 3931947"/>
              <a:gd name="connsiteX8" fmla="*/ 138135 w 828792"/>
              <a:gd name="connsiteY8" fmla="*/ 0 h 393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792" h="3931947">
                <a:moveTo>
                  <a:pt x="828792" y="655340"/>
                </a:moveTo>
                <a:lnTo>
                  <a:pt x="828792" y="3276607"/>
                </a:lnTo>
                <a:cubicBezTo>
                  <a:pt x="828792" y="3638541"/>
                  <a:pt x="815756" y="3931945"/>
                  <a:pt x="799675" y="3931945"/>
                </a:cubicBezTo>
                <a:lnTo>
                  <a:pt x="0" y="3931945"/>
                </a:lnTo>
                <a:lnTo>
                  <a:pt x="0" y="3931945"/>
                </a:lnTo>
                <a:lnTo>
                  <a:pt x="0" y="2"/>
                </a:lnTo>
                <a:lnTo>
                  <a:pt x="0" y="2"/>
                </a:lnTo>
                <a:lnTo>
                  <a:pt x="799675" y="2"/>
                </a:lnTo>
                <a:cubicBezTo>
                  <a:pt x="815756" y="2"/>
                  <a:pt x="828792" y="293406"/>
                  <a:pt x="828792" y="65534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000" tIns="61413" rIns="82368" bIns="61414" numCol="1" spcCol="1270" anchor="ctr" anchorCtr="0">
            <a:noAutofit/>
          </a:bodyPr>
          <a:lstStyle/>
          <a:p>
            <a:pPr marL="57150" lvl="1" indent="-57150" algn="l" defTabSz="48895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har char="•"/>
            </a:pPr>
            <a:r>
              <a:rPr lang="zh-CN" altLang="en-US" kern="1200" dirty="0">
                <a:cs typeface="+mn-ea"/>
                <a:sym typeface="+mn-lt"/>
              </a:rPr>
              <a:t>表达感激，害怕产生尴尬</a:t>
            </a:r>
          </a:p>
          <a:p>
            <a:pPr marL="57150" lvl="1" indent="-57150" algn="l" defTabSz="48895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•"/>
            </a:pPr>
            <a:r>
              <a:rPr lang="zh-CN" altLang="en-US" kern="1200" dirty="0">
                <a:cs typeface="+mn-ea"/>
                <a:sym typeface="+mn-lt"/>
              </a:rPr>
              <a:t>担心语言无法表达内心深处的感受</a:t>
            </a: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2943696F-9F81-4693-B74B-B4C97110EFFC}"/>
              </a:ext>
            </a:extLst>
          </p:cNvPr>
          <p:cNvSpPr/>
          <p:nvPr/>
        </p:nvSpPr>
        <p:spPr>
          <a:xfrm>
            <a:off x="961137" y="4694342"/>
            <a:ext cx="2211720" cy="1035990"/>
          </a:xfrm>
          <a:custGeom>
            <a:avLst/>
            <a:gdLst>
              <a:gd name="connsiteX0" fmla="*/ 0 w 2211720"/>
              <a:gd name="connsiteY0" fmla="*/ 172668 h 1035990"/>
              <a:gd name="connsiteX1" fmla="*/ 172668 w 2211720"/>
              <a:gd name="connsiteY1" fmla="*/ 0 h 1035990"/>
              <a:gd name="connsiteX2" fmla="*/ 2039052 w 2211720"/>
              <a:gd name="connsiteY2" fmla="*/ 0 h 1035990"/>
              <a:gd name="connsiteX3" fmla="*/ 2211720 w 2211720"/>
              <a:gd name="connsiteY3" fmla="*/ 172668 h 1035990"/>
              <a:gd name="connsiteX4" fmla="*/ 2211720 w 2211720"/>
              <a:gd name="connsiteY4" fmla="*/ 863322 h 1035990"/>
              <a:gd name="connsiteX5" fmla="*/ 2039052 w 2211720"/>
              <a:gd name="connsiteY5" fmla="*/ 1035990 h 1035990"/>
              <a:gd name="connsiteX6" fmla="*/ 172668 w 2211720"/>
              <a:gd name="connsiteY6" fmla="*/ 1035990 h 1035990"/>
              <a:gd name="connsiteX7" fmla="*/ 0 w 2211720"/>
              <a:gd name="connsiteY7" fmla="*/ 863322 h 1035990"/>
              <a:gd name="connsiteX8" fmla="*/ 0 w 2211720"/>
              <a:gd name="connsiteY8" fmla="*/ 172668 h 103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1720" h="1035990">
                <a:moveTo>
                  <a:pt x="0" y="172668"/>
                </a:moveTo>
                <a:cubicBezTo>
                  <a:pt x="0" y="77306"/>
                  <a:pt x="77306" y="0"/>
                  <a:pt x="172668" y="0"/>
                </a:cubicBezTo>
                <a:lnTo>
                  <a:pt x="2039052" y="0"/>
                </a:lnTo>
                <a:cubicBezTo>
                  <a:pt x="2134414" y="0"/>
                  <a:pt x="2211720" y="77306"/>
                  <a:pt x="2211720" y="172668"/>
                </a:cubicBezTo>
                <a:lnTo>
                  <a:pt x="2211720" y="863322"/>
                </a:lnTo>
                <a:cubicBezTo>
                  <a:pt x="2211720" y="958684"/>
                  <a:pt x="2134414" y="1035990"/>
                  <a:pt x="2039052" y="1035990"/>
                </a:cubicBezTo>
                <a:lnTo>
                  <a:pt x="172668" y="1035990"/>
                </a:lnTo>
                <a:cubicBezTo>
                  <a:pt x="77306" y="1035990"/>
                  <a:pt x="0" y="958684"/>
                  <a:pt x="0" y="863322"/>
                </a:cubicBezTo>
                <a:lnTo>
                  <a:pt x="0" y="1726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349283"/>
              <a:satOff val="-6256"/>
              <a:lumOff val="26585"/>
              <a:alphaOff val="0"/>
            </a:schemeClr>
          </a:fillRef>
          <a:effectRef idx="0">
            <a:schemeClr val="accent1">
              <a:shade val="80000"/>
              <a:hueOff val="349283"/>
              <a:satOff val="-6256"/>
              <a:lumOff val="2658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773" tIns="88673" rIns="126773" bIns="88673" numCol="1" spcCol="1270" anchor="ctr" anchorCtr="0">
            <a:noAutofit/>
          </a:bodyPr>
          <a:lstStyle/>
          <a:p>
            <a:pPr marL="0" lvl="0" indent="0" algn="ctr" defTabSz="8890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000" b="1" kern="1200" dirty="0">
                <a:cs typeface="+mn-ea"/>
                <a:sym typeface="+mn-lt"/>
              </a:rPr>
              <a:t>充分表达感激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992EAE7D-8C95-43DA-B6A3-40BA518D2805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</p:spTree>
    <p:extLst>
      <p:ext uri="{BB962C8B-B14F-4D97-AF65-F5344CB8AC3E}">
        <p14:creationId xmlns:p14="http://schemas.microsoft.com/office/powerpoint/2010/main" val="268701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F5325A52-9DBE-42B2-84AB-8789FD6DBB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36607" y="2391896"/>
            <a:ext cx="3843804" cy="3843804"/>
          </a:xfrm>
          <a:prstGeom prst="rect">
            <a:avLst/>
          </a:prstGeom>
        </p:spPr>
      </p:pic>
      <p:sp>
        <p:nvSpPr>
          <p:cNvPr id="2" name="TextBox 2">
            <a:extLst>
              <a:ext uri="{FF2B5EF4-FFF2-40B4-BE49-F238E27FC236}">
                <a16:creationId xmlns:a16="http://schemas.microsoft.com/office/drawing/2014/main" id="{D5F728B9-90DB-400D-9DCF-7A97007D7CFF}"/>
              </a:ext>
            </a:extLst>
          </p:cNvPr>
          <p:cNvSpPr txBox="1"/>
          <p:nvPr/>
        </p:nvSpPr>
        <p:spPr>
          <a:xfrm>
            <a:off x="3611418" y="1565324"/>
            <a:ext cx="33297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你取之于我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是我得到的最好的礼物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当你知道我因施予你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而快乐。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你明白，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我的给予不是让你欠我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而是因为我想活出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对你的爱。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B188C79-6037-46FE-AFBC-0FC1775A06C1}"/>
              </a:ext>
            </a:extLst>
          </p:cNvPr>
          <p:cNvSpPr txBox="1"/>
          <p:nvPr/>
        </p:nvSpPr>
        <p:spPr>
          <a:xfrm>
            <a:off x="7345348" y="1563617"/>
            <a:ext cx="27753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00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欣然的接受，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或许是最佳的赏赐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我无法将二者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分开。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当你施予我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我给你我的接纳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当你取之于我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我感谢你的赐予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D1FB0F8B-9C81-454A-8D99-205DF602A451}"/>
              </a:ext>
            </a:extLst>
          </p:cNvPr>
          <p:cNvSpPr txBox="1"/>
          <p:nvPr/>
        </p:nvSpPr>
        <p:spPr>
          <a:xfrm>
            <a:off x="10633136" y="2141611"/>
            <a:ext cx="1200329" cy="22493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《</a:t>
            </a:r>
            <a:r>
              <a:rPr lang="zh-CN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获赠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》</a:t>
            </a:r>
            <a:endParaRPr lang="zh-CN" altLang="en-US" sz="44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389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淘宝店chenying0907出品 2">
            <a:extLst>
              <a:ext uri="{FF2B5EF4-FFF2-40B4-BE49-F238E27FC236}">
                <a16:creationId xmlns:a16="http://schemas.microsoft.com/office/drawing/2014/main" id="{D5BE6FC3-F509-4F80-8F67-B1CC17EAFC1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-15314" y="0"/>
            <a:ext cx="3053199" cy="6885384"/>
          </a:xfrm>
          <a:prstGeom prst="rect">
            <a:avLst/>
          </a:prstGeom>
          <a:solidFill>
            <a:schemeClr val="accent5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PA_淘宝店chenying0907出品 30">
            <a:extLst>
              <a:ext uri="{FF2B5EF4-FFF2-40B4-BE49-F238E27FC236}">
                <a16:creationId xmlns:a16="http://schemas.microsoft.com/office/drawing/2014/main" id="{E06F639A-FC4C-42AA-9AE9-696F43BDE69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37665" y="0"/>
            <a:ext cx="9147653" cy="6885384"/>
          </a:xfrm>
          <a:prstGeom prst="rect">
            <a:avLst/>
          </a:prstGeom>
          <a:solidFill>
            <a:schemeClr val="accent5">
              <a:lumMod val="7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PA_淘宝店chenying0907出品 3">
            <a:extLst>
              <a:ext uri="{FF2B5EF4-FFF2-40B4-BE49-F238E27FC236}">
                <a16:creationId xmlns:a16="http://schemas.microsoft.com/office/drawing/2014/main" id="{2EF2DFE2-70F3-4958-966A-63F186EB6C8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-17249" y="2132856"/>
            <a:ext cx="12220950" cy="25922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PA_淘宝店chenying0907出品 33">
            <a:extLst>
              <a:ext uri="{FF2B5EF4-FFF2-40B4-BE49-F238E27FC236}">
                <a16:creationId xmlns:a16="http://schemas.microsoft.com/office/drawing/2014/main" id="{BEB8DF54-FF84-4700-A8F5-C4797DC0D7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305348" y="2602530"/>
            <a:ext cx="5376506" cy="1556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谢谢观看</a:t>
            </a:r>
          </a:p>
        </p:txBody>
      </p:sp>
      <p:sp>
        <p:nvSpPr>
          <p:cNvPr id="9" name="PA_淘宝店chenying0907出品 62">
            <a:extLst>
              <a:ext uri="{FF2B5EF4-FFF2-40B4-BE49-F238E27FC236}">
                <a16:creationId xmlns:a16="http://schemas.microsoft.com/office/drawing/2014/main" id="{3417C1C0-7553-4A5A-B0F6-274E539E434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305349" y="2324306"/>
            <a:ext cx="56674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Nonviolent  Communication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PA_淘宝店chenying0907出品 5">
            <a:extLst>
              <a:ext uri="{FF2B5EF4-FFF2-40B4-BE49-F238E27FC236}">
                <a16:creationId xmlns:a16="http://schemas.microsoft.com/office/drawing/2014/main" id="{F0B9A2CE-72C1-4D38-8223-CC9ADB54EE4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030497" y="2428190"/>
            <a:ext cx="67976" cy="1909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PA_淘宝店chenying0907出品 57">
            <a:extLst>
              <a:ext uri="{FF2B5EF4-FFF2-40B4-BE49-F238E27FC236}">
                <a16:creationId xmlns:a16="http://schemas.microsoft.com/office/drawing/2014/main" id="{03937D81-1D5A-4875-BF7D-C654418BBD9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6682" y="2204863"/>
            <a:ext cx="12220950" cy="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PA_淘宝店chenying0907出品 58">
            <a:extLst>
              <a:ext uri="{FF2B5EF4-FFF2-40B4-BE49-F238E27FC236}">
                <a16:creationId xmlns:a16="http://schemas.microsoft.com/office/drawing/2014/main" id="{36181D13-289D-4B22-A862-4C703DB1A7B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 flipV="1">
            <a:off x="6682" y="4624336"/>
            <a:ext cx="12220950" cy="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256B7819-9D29-457D-934C-91DDF12D253D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269" y="1560945"/>
            <a:ext cx="4166519" cy="3063391"/>
          </a:xfrm>
          <a:prstGeom prst="rect">
            <a:avLst/>
          </a:prstGeom>
        </p:spPr>
      </p:pic>
      <p:sp>
        <p:nvSpPr>
          <p:cNvPr id="28" name="TextBox 10">
            <a:extLst>
              <a:ext uri="{FF2B5EF4-FFF2-40B4-BE49-F238E27FC236}">
                <a16:creationId xmlns:a16="http://schemas.microsoft.com/office/drawing/2014/main" id="{45227B21-824E-4D90-B186-4B1C4E158049}"/>
              </a:ext>
            </a:extLst>
          </p:cNvPr>
          <p:cNvSpPr txBox="1"/>
          <p:nvPr/>
        </p:nvSpPr>
        <p:spPr>
          <a:xfrm>
            <a:off x="5305348" y="4726515"/>
            <a:ext cx="6213551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当我们褪去隐蔽的精神暴力，爱将自然流露。</a:t>
            </a:r>
          </a:p>
        </p:txBody>
      </p:sp>
    </p:spTree>
    <p:extLst>
      <p:ext uri="{BB962C8B-B14F-4D97-AF65-F5344CB8AC3E}">
        <p14:creationId xmlns:p14="http://schemas.microsoft.com/office/powerpoint/2010/main" val="78572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淘宝店chenying0907出品 133">
            <a:extLst>
              <a:ext uri="{FF2B5EF4-FFF2-40B4-BE49-F238E27FC236}">
                <a16:creationId xmlns:a16="http://schemas.microsoft.com/office/drawing/2014/main" id="{C65313CA-BE7D-4E16-B805-F3B67523E0DE}"/>
              </a:ext>
            </a:extLst>
          </p:cNvPr>
          <p:cNvCxnSpPr>
            <a:cxnSpLocks/>
          </p:cNvCxnSpPr>
          <p:nvPr/>
        </p:nvCxnSpPr>
        <p:spPr>
          <a:xfrm flipV="1">
            <a:off x="2575831" y="1"/>
            <a:ext cx="15280" cy="6857999"/>
          </a:xfrm>
          <a:prstGeom prst="line">
            <a:avLst/>
          </a:prstGeom>
          <a:ln w="57150">
            <a:solidFill>
              <a:srgbClr val="0E4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淘宝店chenying0907出品 11">
            <a:extLst>
              <a:ext uri="{FF2B5EF4-FFF2-40B4-BE49-F238E27FC236}">
                <a16:creationId xmlns:a16="http://schemas.microsoft.com/office/drawing/2014/main" id="{731DF6A5-CDFB-411C-8D4C-071EB6103104}"/>
              </a:ext>
            </a:extLst>
          </p:cNvPr>
          <p:cNvGrpSpPr>
            <a:grpSpLocks/>
          </p:cNvGrpSpPr>
          <p:nvPr/>
        </p:nvGrpSpPr>
        <p:grpSpPr bwMode="auto">
          <a:xfrm>
            <a:off x="2316338" y="1820969"/>
            <a:ext cx="518986" cy="517843"/>
            <a:chOff x="2435932" y="2780634"/>
            <a:chExt cx="720080" cy="720080"/>
          </a:xfrm>
        </p:grpSpPr>
        <p:sp>
          <p:nvSpPr>
            <p:cNvPr id="22" name="淘宝店chenying0907出品 135">
              <a:extLst>
                <a:ext uri="{FF2B5EF4-FFF2-40B4-BE49-F238E27FC236}">
                  <a16:creationId xmlns:a16="http://schemas.microsoft.com/office/drawing/2014/main" id="{DCC9E833-733F-421E-BE5A-F55706655341}"/>
                </a:ext>
              </a:extLst>
            </p:cNvPr>
            <p:cNvSpPr/>
            <p:nvPr/>
          </p:nvSpPr>
          <p:spPr>
            <a:xfrm>
              <a:off x="2435932" y="2780634"/>
              <a:ext cx="720080" cy="720080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淘宝店chenying0907出品 136">
              <a:extLst>
                <a:ext uri="{FF2B5EF4-FFF2-40B4-BE49-F238E27FC236}">
                  <a16:creationId xmlns:a16="http://schemas.microsoft.com/office/drawing/2014/main" id="{434B6778-B3B6-46BF-8C4B-8C99CAC9D971}"/>
                </a:ext>
              </a:extLst>
            </p:cNvPr>
            <p:cNvSpPr/>
            <p:nvPr/>
          </p:nvSpPr>
          <p:spPr>
            <a:xfrm>
              <a:off x="2616745" y="2960257"/>
              <a:ext cx="360040" cy="3608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4" name="TextBox 10">
            <a:extLst>
              <a:ext uri="{FF2B5EF4-FFF2-40B4-BE49-F238E27FC236}">
                <a16:creationId xmlns:a16="http://schemas.microsoft.com/office/drawing/2014/main" id="{75272323-848D-45B4-A354-9CB5BB2C8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93" y="2132375"/>
            <a:ext cx="78105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8000" b="1" dirty="0">
                <a:solidFill>
                  <a:srgbClr val="1F4E79"/>
                </a:solidFill>
                <a:latin typeface="+mn-lt"/>
                <a:ea typeface="+mn-ea"/>
                <a:cs typeface="+mn-ea"/>
                <a:sym typeface="+mn-lt"/>
              </a:rPr>
              <a:t>目录</a:t>
            </a:r>
            <a:endParaRPr lang="zh-CN" altLang="zh-CN" sz="8000" b="1" dirty="0">
              <a:solidFill>
                <a:srgbClr val="1F4E7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5" name="淘宝店chenying0907出品 11">
            <a:extLst>
              <a:ext uri="{FF2B5EF4-FFF2-40B4-BE49-F238E27FC236}">
                <a16:creationId xmlns:a16="http://schemas.microsoft.com/office/drawing/2014/main" id="{BFB25F42-5561-402E-99DA-C5A90FF3012F}"/>
              </a:ext>
            </a:extLst>
          </p:cNvPr>
          <p:cNvGrpSpPr>
            <a:grpSpLocks/>
          </p:cNvGrpSpPr>
          <p:nvPr/>
        </p:nvGrpSpPr>
        <p:grpSpPr bwMode="auto">
          <a:xfrm>
            <a:off x="2331618" y="3410313"/>
            <a:ext cx="518986" cy="517843"/>
            <a:chOff x="2435932" y="2780634"/>
            <a:chExt cx="720080" cy="720080"/>
          </a:xfrm>
        </p:grpSpPr>
        <p:sp>
          <p:nvSpPr>
            <p:cNvPr id="26" name="淘宝店chenying0907出品 140">
              <a:extLst>
                <a:ext uri="{FF2B5EF4-FFF2-40B4-BE49-F238E27FC236}">
                  <a16:creationId xmlns:a16="http://schemas.microsoft.com/office/drawing/2014/main" id="{822F0784-6BC8-40F1-8DF1-E976BCB885B2}"/>
                </a:ext>
              </a:extLst>
            </p:cNvPr>
            <p:cNvSpPr/>
            <p:nvPr/>
          </p:nvSpPr>
          <p:spPr>
            <a:xfrm>
              <a:off x="2435932" y="2780634"/>
              <a:ext cx="720080" cy="720080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淘宝店chenying0907出品 141">
              <a:extLst>
                <a:ext uri="{FF2B5EF4-FFF2-40B4-BE49-F238E27FC236}">
                  <a16:creationId xmlns:a16="http://schemas.microsoft.com/office/drawing/2014/main" id="{B4A759B6-5FB5-4ED0-84BD-E6FDA60C7582}"/>
                </a:ext>
              </a:extLst>
            </p:cNvPr>
            <p:cNvSpPr/>
            <p:nvPr/>
          </p:nvSpPr>
          <p:spPr>
            <a:xfrm>
              <a:off x="2616745" y="2960257"/>
              <a:ext cx="360040" cy="3608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8" name="淘宝店chenying0907出品 11">
            <a:extLst>
              <a:ext uri="{FF2B5EF4-FFF2-40B4-BE49-F238E27FC236}">
                <a16:creationId xmlns:a16="http://schemas.microsoft.com/office/drawing/2014/main" id="{A6B139C2-E4D4-4269-AE36-9FED4232DC45}"/>
              </a:ext>
            </a:extLst>
          </p:cNvPr>
          <p:cNvGrpSpPr>
            <a:grpSpLocks/>
          </p:cNvGrpSpPr>
          <p:nvPr/>
        </p:nvGrpSpPr>
        <p:grpSpPr bwMode="auto">
          <a:xfrm>
            <a:off x="2316338" y="4999656"/>
            <a:ext cx="518986" cy="517843"/>
            <a:chOff x="2435932" y="2780634"/>
            <a:chExt cx="720080" cy="720080"/>
          </a:xfrm>
        </p:grpSpPr>
        <p:sp>
          <p:nvSpPr>
            <p:cNvPr id="29" name="淘宝店chenying0907出品 143">
              <a:extLst>
                <a:ext uri="{FF2B5EF4-FFF2-40B4-BE49-F238E27FC236}">
                  <a16:creationId xmlns:a16="http://schemas.microsoft.com/office/drawing/2014/main" id="{62B2A781-6DDD-4215-9317-68E3CEF69915}"/>
                </a:ext>
              </a:extLst>
            </p:cNvPr>
            <p:cNvSpPr/>
            <p:nvPr/>
          </p:nvSpPr>
          <p:spPr>
            <a:xfrm>
              <a:off x="2435932" y="2780634"/>
              <a:ext cx="720080" cy="720080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淘宝店chenying0907出品 144">
              <a:extLst>
                <a:ext uri="{FF2B5EF4-FFF2-40B4-BE49-F238E27FC236}">
                  <a16:creationId xmlns:a16="http://schemas.microsoft.com/office/drawing/2014/main" id="{3E4BEAB6-4990-4B67-AB29-BD34DD5CAE64}"/>
                </a:ext>
              </a:extLst>
            </p:cNvPr>
            <p:cNvSpPr/>
            <p:nvPr/>
          </p:nvSpPr>
          <p:spPr>
            <a:xfrm>
              <a:off x="2616745" y="2960257"/>
              <a:ext cx="360040" cy="3608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9" name="淘宝店chenying0907出品 156">
            <a:extLst>
              <a:ext uri="{FF2B5EF4-FFF2-40B4-BE49-F238E27FC236}">
                <a16:creationId xmlns:a16="http://schemas.microsoft.com/office/drawing/2014/main" id="{D000A195-A690-4E6D-80F4-2056ABC51B77}"/>
              </a:ext>
            </a:extLst>
          </p:cNvPr>
          <p:cNvSpPr txBox="1"/>
          <p:nvPr/>
        </p:nvSpPr>
        <p:spPr>
          <a:xfrm>
            <a:off x="3078298" y="5058522"/>
            <a:ext cx="4155777" cy="724440"/>
          </a:xfrm>
          <a:prstGeom prst="rect">
            <a:avLst/>
          </a:prstGeom>
          <a:solidFill>
            <a:srgbClr val="1F4E79"/>
          </a:solidFill>
        </p:spPr>
        <p:txBody>
          <a:bodyPr wrap="square" lIns="180000" tIns="144000" rtlCol="0">
            <a:no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cs typeface="+mn-ea"/>
                <a:sym typeface="+mn-lt"/>
              </a:rPr>
              <a:t>非暴力沟通如何运用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淘宝店chenying0907出品 156">
            <a:extLst>
              <a:ext uri="{FF2B5EF4-FFF2-40B4-BE49-F238E27FC236}">
                <a16:creationId xmlns:a16="http://schemas.microsoft.com/office/drawing/2014/main" id="{DF9618EB-5C21-4394-8A51-21CB684C5998}"/>
              </a:ext>
            </a:extLst>
          </p:cNvPr>
          <p:cNvSpPr txBox="1"/>
          <p:nvPr/>
        </p:nvSpPr>
        <p:spPr>
          <a:xfrm>
            <a:off x="3078297" y="3308080"/>
            <a:ext cx="4155777" cy="724440"/>
          </a:xfrm>
          <a:prstGeom prst="rect">
            <a:avLst/>
          </a:prstGeom>
          <a:solidFill>
            <a:srgbClr val="1F4E79"/>
          </a:solidFill>
        </p:spPr>
        <p:txBody>
          <a:bodyPr wrap="square" lIns="180000" tIns="144000" rtlCol="0">
            <a:no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如何做到非暴力沟通</a:t>
            </a:r>
          </a:p>
        </p:txBody>
      </p:sp>
      <p:sp>
        <p:nvSpPr>
          <p:cNvPr id="44" name="淘宝店chenying0907出品 156">
            <a:extLst>
              <a:ext uri="{FF2B5EF4-FFF2-40B4-BE49-F238E27FC236}">
                <a16:creationId xmlns:a16="http://schemas.microsoft.com/office/drawing/2014/main" id="{6B2411CD-2B08-4E1F-9B9A-1745CFFC8FDF}"/>
              </a:ext>
            </a:extLst>
          </p:cNvPr>
          <p:cNvSpPr txBox="1"/>
          <p:nvPr/>
        </p:nvSpPr>
        <p:spPr>
          <a:xfrm>
            <a:off x="3094817" y="1718651"/>
            <a:ext cx="4155777" cy="724440"/>
          </a:xfrm>
          <a:prstGeom prst="rect">
            <a:avLst/>
          </a:prstGeom>
          <a:solidFill>
            <a:srgbClr val="1F4E79"/>
          </a:solidFill>
        </p:spPr>
        <p:txBody>
          <a:bodyPr wrap="square" lIns="180000" tIns="144000" rtlCol="0">
            <a:no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是什么蒙蔽了爱</a:t>
            </a:r>
          </a:p>
        </p:txBody>
      </p:sp>
      <p:pic>
        <p:nvPicPr>
          <p:cNvPr id="46" name="图片 45">
            <a:extLst>
              <a:ext uri="{FF2B5EF4-FFF2-40B4-BE49-F238E27FC236}">
                <a16:creationId xmlns:a16="http://schemas.microsoft.com/office/drawing/2014/main" id="{9B5005C1-0224-4973-85EC-56B9519B4F7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7679" y="2454138"/>
            <a:ext cx="2996979" cy="223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4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26">
            <a:extLst>
              <a:ext uri="{FF2B5EF4-FFF2-40B4-BE49-F238E27FC236}">
                <a16:creationId xmlns:a16="http://schemas.microsoft.com/office/drawing/2014/main" id="{C9FFB3B4-81FA-4816-A1AE-4F0F64F1ECE0}"/>
              </a:ext>
            </a:extLst>
          </p:cNvPr>
          <p:cNvSpPr txBox="1"/>
          <p:nvPr/>
        </p:nvSpPr>
        <p:spPr>
          <a:xfrm>
            <a:off x="568714" y="1518355"/>
            <a:ext cx="5408123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道德评判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</a:p>
          <a:p>
            <a:pPr marL="742950" lvl="1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如果一个人的行为不符合我们的价值观，那他就被看成不道德的或邪恶的。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进行比较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</a:p>
          <a:p>
            <a:pPr marL="742950" lvl="1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比较也是评判的一种方式。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回避责任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</a:p>
          <a:p>
            <a:pPr marL="742950" lvl="1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r>
              <a:rPr lang="en-US" altLang="zh-CN" dirty="0">
                <a:cs typeface="+mn-ea"/>
                <a:sym typeface="+mn-lt"/>
              </a:rPr>
              <a:t>“</a:t>
            </a:r>
            <a:r>
              <a:rPr lang="zh-CN" altLang="en-US" dirty="0">
                <a:cs typeface="+mn-ea"/>
                <a:sym typeface="+mn-lt"/>
              </a:rPr>
              <a:t>不得不”是淡化自我责任的最常见表达。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强人所难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</a:p>
          <a:p>
            <a:pPr marL="742950" lvl="1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常常把请求变成命令。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81F54C9-C2D1-408D-9031-C67E652E7EFE}"/>
              </a:ext>
            </a:extLst>
          </p:cNvPr>
          <p:cNvSpPr/>
          <p:nvPr/>
        </p:nvSpPr>
        <p:spPr>
          <a:xfrm>
            <a:off x="1155093" y="221568"/>
            <a:ext cx="3057247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是什么蒙蔽了爱？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F0F7092F-AA9D-4171-9536-B85D7AD1B32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164" y="1787411"/>
            <a:ext cx="5143500" cy="3429000"/>
          </a:xfrm>
          <a:prstGeom prst="rect">
            <a:avLst/>
          </a:prstGeom>
          <a:ln w="127000" cap="sq">
            <a:solidFill>
              <a:srgbClr val="1F4E79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797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id="{1A3DD148-0ACF-493C-A1FD-EB559E6193AC}"/>
              </a:ext>
            </a:extLst>
          </p:cNvPr>
          <p:cNvGrpSpPr/>
          <p:nvPr/>
        </p:nvGrpSpPr>
        <p:grpSpPr>
          <a:xfrm>
            <a:off x="4389018" y="1973299"/>
            <a:ext cx="3407131" cy="3312368"/>
            <a:chOff x="2489968" y="1484784"/>
            <a:chExt cx="3407131" cy="3312368"/>
          </a:xfrm>
        </p:grpSpPr>
        <p:sp>
          <p:nvSpPr>
            <p:cNvPr id="14" name="泪滴形 13">
              <a:extLst>
                <a:ext uri="{FF2B5EF4-FFF2-40B4-BE49-F238E27FC236}">
                  <a16:creationId xmlns:a16="http://schemas.microsoft.com/office/drawing/2014/main" id="{F8461715-9A55-441C-860A-FEA13322CB72}"/>
                </a:ext>
              </a:extLst>
            </p:cNvPr>
            <p:cNvSpPr/>
            <p:nvPr/>
          </p:nvSpPr>
          <p:spPr>
            <a:xfrm>
              <a:off x="2489968" y="3212976"/>
              <a:ext cx="1584176" cy="1584176"/>
            </a:xfrm>
            <a:prstGeom prst="teardrop">
              <a:avLst/>
            </a:prstGeom>
            <a:solidFill>
              <a:schemeClr val="bg1">
                <a:lumMod val="65000"/>
              </a:schemeClr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cs typeface="+mn-ea"/>
                  <a:sym typeface="+mn-lt"/>
                </a:rPr>
                <a:t>4.</a:t>
              </a:r>
              <a:r>
                <a:rPr lang="zh-CN" altLang="en-US" sz="2400" dirty="0">
                  <a:cs typeface="+mn-ea"/>
                  <a:sym typeface="+mn-lt"/>
                </a:rPr>
                <a:t>请求</a:t>
              </a:r>
            </a:p>
          </p:txBody>
        </p:sp>
        <p:sp>
          <p:nvSpPr>
            <p:cNvPr id="15" name="泪滴形 14">
              <a:extLst>
                <a:ext uri="{FF2B5EF4-FFF2-40B4-BE49-F238E27FC236}">
                  <a16:creationId xmlns:a16="http://schemas.microsoft.com/office/drawing/2014/main" id="{EF0B363A-211E-41B7-9F1D-46E275B2F204}"/>
                </a:ext>
              </a:extLst>
            </p:cNvPr>
            <p:cNvSpPr/>
            <p:nvPr/>
          </p:nvSpPr>
          <p:spPr>
            <a:xfrm rot="5400000">
              <a:off x="2502229" y="1484784"/>
              <a:ext cx="1584176" cy="1584176"/>
            </a:xfrm>
            <a:prstGeom prst="teardrop">
              <a:avLst/>
            </a:prstGeom>
            <a:solidFill>
              <a:srgbClr val="1F4E79"/>
            </a:solidFill>
            <a:ln>
              <a:solidFill>
                <a:srgbClr val="0A8EB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cs typeface="+mn-ea"/>
                  <a:sym typeface="+mn-lt"/>
                </a:rPr>
                <a:t>1.</a:t>
              </a:r>
              <a:r>
                <a:rPr lang="zh-CN" altLang="en-US" sz="2400" dirty="0">
                  <a:cs typeface="+mn-ea"/>
                  <a:sym typeface="+mn-lt"/>
                </a:rPr>
                <a:t>观察</a:t>
              </a:r>
            </a:p>
          </p:txBody>
        </p:sp>
        <p:sp>
          <p:nvSpPr>
            <p:cNvPr id="16" name="泪滴形 15">
              <a:extLst>
                <a:ext uri="{FF2B5EF4-FFF2-40B4-BE49-F238E27FC236}">
                  <a16:creationId xmlns:a16="http://schemas.microsoft.com/office/drawing/2014/main" id="{3D4C75D0-EA3F-4DAE-A36A-C26F164C0B13}"/>
                </a:ext>
              </a:extLst>
            </p:cNvPr>
            <p:cNvSpPr/>
            <p:nvPr/>
          </p:nvSpPr>
          <p:spPr>
            <a:xfrm rot="16200000">
              <a:off x="4286086" y="3212976"/>
              <a:ext cx="1584176" cy="1584176"/>
            </a:xfrm>
            <a:prstGeom prst="teardrop">
              <a:avLst/>
            </a:prstGeom>
            <a:solidFill>
              <a:schemeClr val="bg1">
                <a:lumMod val="65000"/>
              </a:schemeClr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cs typeface="+mn-ea"/>
                  <a:sym typeface="+mn-lt"/>
                </a:rPr>
                <a:t>3.</a:t>
              </a:r>
              <a:r>
                <a:rPr lang="zh-CN" altLang="en-US" sz="2400" dirty="0">
                  <a:cs typeface="+mn-ea"/>
                  <a:sym typeface="+mn-lt"/>
                </a:rPr>
                <a:t>需要</a:t>
              </a:r>
            </a:p>
          </p:txBody>
        </p:sp>
        <p:sp>
          <p:nvSpPr>
            <p:cNvPr id="17" name="泪滴形 16">
              <a:extLst>
                <a:ext uri="{FF2B5EF4-FFF2-40B4-BE49-F238E27FC236}">
                  <a16:creationId xmlns:a16="http://schemas.microsoft.com/office/drawing/2014/main" id="{AD3BD92F-C67C-47F4-BCB4-AC4F108B417D}"/>
                </a:ext>
              </a:extLst>
            </p:cNvPr>
            <p:cNvSpPr/>
            <p:nvPr/>
          </p:nvSpPr>
          <p:spPr>
            <a:xfrm rot="16200000" flipH="1">
              <a:off x="4312923" y="1484784"/>
              <a:ext cx="1584176" cy="1584176"/>
            </a:xfrm>
            <a:prstGeom prst="teardrop">
              <a:avLst/>
            </a:prstGeom>
            <a:solidFill>
              <a:srgbClr val="1F4E79"/>
            </a:solidFill>
            <a:ln>
              <a:solidFill>
                <a:srgbClr val="0A8EB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cs typeface="+mn-ea"/>
                  <a:sym typeface="+mn-lt"/>
                </a:rPr>
                <a:t>2.</a:t>
              </a:r>
              <a:r>
                <a:rPr lang="zh-CN" altLang="en-US" sz="2400" dirty="0">
                  <a:cs typeface="+mn-ea"/>
                  <a:sym typeface="+mn-lt"/>
                </a:rPr>
                <a:t>感受</a:t>
              </a:r>
            </a:p>
          </p:txBody>
        </p:sp>
      </p:grp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C756805B-97C2-4141-AB3E-8BEC5B57E810}"/>
              </a:ext>
            </a:extLst>
          </p:cNvPr>
          <p:cNvCxnSpPr/>
          <p:nvPr/>
        </p:nvCxnSpPr>
        <p:spPr>
          <a:xfrm flipH="1">
            <a:off x="2267107" y="3558321"/>
            <a:ext cx="3200522" cy="15973"/>
          </a:xfrm>
          <a:prstGeom prst="line">
            <a:avLst/>
          </a:prstGeom>
          <a:solidFill>
            <a:schemeClr val="bg1">
              <a:lumMod val="75000"/>
            </a:schemeClr>
          </a:solidFill>
          <a:ln>
            <a:solidFill>
              <a:srgbClr val="0A8EB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026">
            <a:extLst>
              <a:ext uri="{FF2B5EF4-FFF2-40B4-BE49-F238E27FC236}">
                <a16:creationId xmlns:a16="http://schemas.microsoft.com/office/drawing/2014/main" id="{FF079037-63A5-40BF-9122-624508EE2D23}"/>
              </a:ext>
            </a:extLst>
          </p:cNvPr>
          <p:cNvSpPr txBox="1"/>
          <p:nvPr/>
        </p:nvSpPr>
        <p:spPr>
          <a:xfrm>
            <a:off x="2102957" y="2709524"/>
            <a:ext cx="2185063" cy="960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什么是我的观察，区分观察与评论。</a:t>
            </a:r>
          </a:p>
        </p:txBody>
      </p:sp>
      <p:sp>
        <p:nvSpPr>
          <p:cNvPr id="20" name="TextBox 38">
            <a:extLst>
              <a:ext uri="{FF2B5EF4-FFF2-40B4-BE49-F238E27FC236}">
                <a16:creationId xmlns:a16="http://schemas.microsoft.com/office/drawing/2014/main" id="{DBC52B46-0AD6-42FE-AAF9-76C127698162}"/>
              </a:ext>
            </a:extLst>
          </p:cNvPr>
          <p:cNvSpPr txBox="1"/>
          <p:nvPr/>
        </p:nvSpPr>
        <p:spPr>
          <a:xfrm>
            <a:off x="8134766" y="4418474"/>
            <a:ext cx="2537441" cy="960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哪些需要，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导致那样的感受。</a:t>
            </a:r>
          </a:p>
        </p:txBody>
      </p:sp>
      <p:sp>
        <p:nvSpPr>
          <p:cNvPr id="21" name="TextBox 39">
            <a:extLst>
              <a:ext uri="{FF2B5EF4-FFF2-40B4-BE49-F238E27FC236}">
                <a16:creationId xmlns:a16="http://schemas.microsoft.com/office/drawing/2014/main" id="{5B1734FC-F2BC-4EB8-A224-484311A858D6}"/>
              </a:ext>
            </a:extLst>
          </p:cNvPr>
          <p:cNvSpPr txBox="1"/>
          <p:nvPr/>
        </p:nvSpPr>
        <p:spPr>
          <a:xfrm>
            <a:off x="8134766" y="2662300"/>
            <a:ext cx="1995668" cy="960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我的感受如何，体会和表达感受。</a:t>
            </a:r>
          </a:p>
        </p:txBody>
      </p:sp>
      <p:sp>
        <p:nvSpPr>
          <p:cNvPr id="22" name="TextBox 40">
            <a:extLst>
              <a:ext uri="{FF2B5EF4-FFF2-40B4-BE49-F238E27FC236}">
                <a16:creationId xmlns:a16="http://schemas.microsoft.com/office/drawing/2014/main" id="{2BE22C38-8E1E-48E6-8BCF-53311016FDD0}"/>
              </a:ext>
            </a:extLst>
          </p:cNvPr>
          <p:cNvSpPr txBox="1"/>
          <p:nvPr/>
        </p:nvSpPr>
        <p:spPr>
          <a:xfrm>
            <a:off x="2167537" y="4346327"/>
            <a:ext cx="1997843" cy="960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为了改善生活，我的请求是什么？</a:t>
            </a:r>
          </a:p>
        </p:txBody>
      </p: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A19E8EAD-3D29-4281-A010-67DE20807920}"/>
              </a:ext>
            </a:extLst>
          </p:cNvPr>
          <p:cNvCxnSpPr>
            <a:stCxn id="14" idx="2"/>
          </p:cNvCxnSpPr>
          <p:nvPr/>
        </p:nvCxnSpPr>
        <p:spPr>
          <a:xfrm flipH="1">
            <a:off x="2276235" y="5285667"/>
            <a:ext cx="2904871" cy="15973"/>
          </a:xfrm>
          <a:prstGeom prst="line">
            <a:avLst/>
          </a:prstGeom>
          <a:solidFill>
            <a:schemeClr val="bg1">
              <a:lumMod val="75000"/>
            </a:schemeClr>
          </a:solidFill>
          <a:ln>
            <a:solidFill>
              <a:srgbClr val="E1394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7AFC1B5E-31F0-4E9B-97B2-BAE289C05891}"/>
              </a:ext>
            </a:extLst>
          </p:cNvPr>
          <p:cNvCxnSpPr/>
          <p:nvPr/>
        </p:nvCxnSpPr>
        <p:spPr>
          <a:xfrm flipH="1">
            <a:off x="6977224" y="5269694"/>
            <a:ext cx="2904871" cy="15973"/>
          </a:xfrm>
          <a:prstGeom prst="line">
            <a:avLst/>
          </a:prstGeom>
          <a:solidFill>
            <a:schemeClr val="bg1">
              <a:lumMod val="75000"/>
            </a:schemeClr>
          </a:solidFill>
          <a:ln>
            <a:solidFill>
              <a:srgbClr val="E1394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A58E9DF2-4A6A-4ADC-965A-958B1125110F}"/>
              </a:ext>
            </a:extLst>
          </p:cNvPr>
          <p:cNvCxnSpPr/>
          <p:nvPr/>
        </p:nvCxnSpPr>
        <p:spPr>
          <a:xfrm flipH="1">
            <a:off x="6681573" y="3544031"/>
            <a:ext cx="3200522" cy="15973"/>
          </a:xfrm>
          <a:prstGeom prst="line">
            <a:avLst/>
          </a:prstGeom>
          <a:solidFill>
            <a:schemeClr val="bg1">
              <a:lumMod val="75000"/>
            </a:schemeClr>
          </a:solidFill>
          <a:ln>
            <a:solidFill>
              <a:srgbClr val="0A8EB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45AEA18C-378A-448C-A16D-ED394EC0BA98}"/>
              </a:ext>
            </a:extLst>
          </p:cNvPr>
          <p:cNvSpPr/>
          <p:nvPr/>
        </p:nvSpPr>
        <p:spPr>
          <a:xfrm>
            <a:off x="1155093" y="221568"/>
            <a:ext cx="3775393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如何做到非暴力沟通？</a:t>
            </a:r>
          </a:p>
        </p:txBody>
      </p:sp>
    </p:spTree>
    <p:extLst>
      <p:ext uri="{BB962C8B-B14F-4D97-AF65-F5344CB8AC3E}">
        <p14:creationId xmlns:p14="http://schemas.microsoft.com/office/powerpoint/2010/main" val="12007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8BB1E7D-A68F-47D9-A7F9-F80281E3591F}"/>
              </a:ext>
            </a:extLst>
          </p:cNvPr>
          <p:cNvSpPr/>
          <p:nvPr/>
        </p:nvSpPr>
        <p:spPr>
          <a:xfrm>
            <a:off x="587846" y="5581172"/>
            <a:ext cx="10931054" cy="935362"/>
          </a:xfrm>
          <a:prstGeom prst="rect">
            <a:avLst/>
          </a:prstGeom>
          <a:solidFill>
            <a:srgbClr val="1F4E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非暴力沟通不要求完全客观而不作任何评论，只强调区分两者的的重要性。将观察和评论混为一谈，人们将倾向于听到批评，甚至会产生逆反心理。</a:t>
            </a:r>
          </a:p>
        </p:txBody>
      </p:sp>
      <p:sp>
        <p:nvSpPr>
          <p:cNvPr id="4" name="文本框 5">
            <a:extLst>
              <a:ext uri="{FF2B5EF4-FFF2-40B4-BE49-F238E27FC236}">
                <a16:creationId xmlns:a16="http://schemas.microsoft.com/office/drawing/2014/main" id="{5C7ABD4E-2F68-447C-9A09-76AF35302106}"/>
              </a:ext>
            </a:extLst>
          </p:cNvPr>
          <p:cNvSpPr txBox="1"/>
          <p:nvPr/>
        </p:nvSpPr>
        <p:spPr>
          <a:xfrm>
            <a:off x="1937040" y="2005020"/>
            <a:ext cx="49695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我从未见过愚蠢的孩子；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我见过有个孩子有时做的事，我不理解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或不按我的吩咐做事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但他不是愚蠢的孩子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请在你说他愚蠢之前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想一想，他是个愚蠢的孩子，还是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他懂的事情与你不一样？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C3A3C630-947A-458D-85A3-2833A02529C8}"/>
              </a:ext>
            </a:extLst>
          </p:cNvPr>
          <p:cNvGrpSpPr/>
          <p:nvPr/>
        </p:nvGrpSpPr>
        <p:grpSpPr>
          <a:xfrm>
            <a:off x="1515882" y="2040638"/>
            <a:ext cx="321384" cy="382270"/>
            <a:chOff x="2303822" y="2031454"/>
            <a:chExt cx="321384" cy="382270"/>
          </a:xfrm>
        </p:grpSpPr>
        <p:grpSp>
          <p:nvGrpSpPr>
            <p:cNvPr id="5" name="组合 10">
              <a:extLst>
                <a:ext uri="{FF2B5EF4-FFF2-40B4-BE49-F238E27FC236}">
                  <a16:creationId xmlns:a16="http://schemas.microsoft.com/office/drawing/2014/main" id="{1A1A82EC-8B99-4EF0-A182-10E307A46E01}"/>
                </a:ext>
              </a:extLst>
            </p:cNvPr>
            <p:cNvGrpSpPr/>
            <p:nvPr/>
          </p:nvGrpSpPr>
          <p:grpSpPr>
            <a:xfrm>
              <a:off x="2303822" y="2033927"/>
              <a:ext cx="137160" cy="379797"/>
              <a:chOff x="1292888" y="1604451"/>
              <a:chExt cx="182880" cy="379797"/>
            </a:xfrm>
            <a:solidFill>
              <a:srgbClr val="1F4E79"/>
            </a:solidFill>
          </p:grpSpPr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DFD7F92D-4E9D-4BA5-AC85-D86EAFF7AC04}"/>
                  </a:ext>
                </a:extLst>
              </p:cNvPr>
              <p:cNvSpPr/>
              <p:nvPr/>
            </p:nvSpPr>
            <p:spPr>
              <a:xfrm>
                <a:off x="1292888" y="1801368"/>
                <a:ext cx="182880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梯形 15">
                <a:extLst>
                  <a:ext uri="{FF2B5EF4-FFF2-40B4-BE49-F238E27FC236}">
                    <a16:creationId xmlns:a16="http://schemas.microsoft.com/office/drawing/2014/main" id="{55786DB0-C383-48D2-84C9-B1804D64CC70}"/>
                  </a:ext>
                </a:extLst>
              </p:cNvPr>
              <p:cNvSpPr/>
              <p:nvPr/>
            </p:nvSpPr>
            <p:spPr>
              <a:xfrm rot="7099373">
                <a:off x="1283784" y="1692464"/>
                <a:ext cx="249373" cy="73348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组合 11">
              <a:extLst>
                <a:ext uri="{FF2B5EF4-FFF2-40B4-BE49-F238E27FC236}">
                  <a16:creationId xmlns:a16="http://schemas.microsoft.com/office/drawing/2014/main" id="{60857D67-E5D5-4402-9B4D-33DBADF3324A}"/>
                </a:ext>
              </a:extLst>
            </p:cNvPr>
            <p:cNvGrpSpPr/>
            <p:nvPr/>
          </p:nvGrpSpPr>
          <p:grpSpPr>
            <a:xfrm>
              <a:off x="2488046" y="2031454"/>
              <a:ext cx="137160" cy="379797"/>
              <a:chOff x="1292888" y="1604451"/>
              <a:chExt cx="182880" cy="379797"/>
            </a:xfrm>
            <a:solidFill>
              <a:srgbClr val="1F4E79"/>
            </a:solidFill>
          </p:grpSpPr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83F9BB0-5B97-4F1E-84DB-FC6DDDAF9514}"/>
                  </a:ext>
                </a:extLst>
              </p:cNvPr>
              <p:cNvSpPr/>
              <p:nvPr/>
            </p:nvSpPr>
            <p:spPr>
              <a:xfrm>
                <a:off x="1292888" y="1801368"/>
                <a:ext cx="182880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梯形 13">
                <a:extLst>
                  <a:ext uri="{FF2B5EF4-FFF2-40B4-BE49-F238E27FC236}">
                    <a16:creationId xmlns:a16="http://schemas.microsoft.com/office/drawing/2014/main" id="{4AA80565-0325-43E8-A474-989769955A5E}"/>
                  </a:ext>
                </a:extLst>
              </p:cNvPr>
              <p:cNvSpPr/>
              <p:nvPr/>
            </p:nvSpPr>
            <p:spPr>
              <a:xfrm rot="7099373">
                <a:off x="1283784" y="1692464"/>
                <a:ext cx="249373" cy="73348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AC93CD88-3AB6-4806-94B5-A5AAA0239BF2}"/>
              </a:ext>
            </a:extLst>
          </p:cNvPr>
          <p:cNvGrpSpPr/>
          <p:nvPr/>
        </p:nvGrpSpPr>
        <p:grpSpPr>
          <a:xfrm>
            <a:off x="6203429" y="4886553"/>
            <a:ext cx="315468" cy="388080"/>
            <a:chOff x="5269574" y="4790934"/>
            <a:chExt cx="315468" cy="388080"/>
          </a:xfrm>
        </p:grpSpPr>
        <p:grpSp>
          <p:nvGrpSpPr>
            <p:cNvPr id="7" name="组合 20">
              <a:extLst>
                <a:ext uri="{FF2B5EF4-FFF2-40B4-BE49-F238E27FC236}">
                  <a16:creationId xmlns:a16="http://schemas.microsoft.com/office/drawing/2014/main" id="{9E219BF3-065B-4188-A8BC-35F1D14EB030}"/>
                </a:ext>
              </a:extLst>
            </p:cNvPr>
            <p:cNvGrpSpPr/>
            <p:nvPr/>
          </p:nvGrpSpPr>
          <p:grpSpPr>
            <a:xfrm>
              <a:off x="5447882" y="4790934"/>
              <a:ext cx="137160" cy="388080"/>
              <a:chOff x="5057168" y="4161538"/>
              <a:chExt cx="182880" cy="388080"/>
            </a:xfrm>
            <a:solidFill>
              <a:srgbClr val="1F4E79"/>
            </a:solidFill>
          </p:grpSpPr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AB7F9CAF-6035-42C2-8F42-080A501E3CFF}"/>
                  </a:ext>
                </a:extLst>
              </p:cNvPr>
              <p:cNvSpPr/>
              <p:nvPr/>
            </p:nvSpPr>
            <p:spPr>
              <a:xfrm>
                <a:off x="5057168" y="4161538"/>
                <a:ext cx="182880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梯形 11">
                <a:extLst>
                  <a:ext uri="{FF2B5EF4-FFF2-40B4-BE49-F238E27FC236}">
                    <a16:creationId xmlns:a16="http://schemas.microsoft.com/office/drawing/2014/main" id="{C9032EB9-A9C3-4D19-95DF-60637BEF8E9F}"/>
                  </a:ext>
                </a:extLst>
              </p:cNvPr>
              <p:cNvSpPr/>
              <p:nvPr/>
            </p:nvSpPr>
            <p:spPr>
              <a:xfrm rot="7099373">
                <a:off x="4999780" y="4388258"/>
                <a:ext cx="249373" cy="73348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21">
              <a:extLst>
                <a:ext uri="{FF2B5EF4-FFF2-40B4-BE49-F238E27FC236}">
                  <a16:creationId xmlns:a16="http://schemas.microsoft.com/office/drawing/2014/main" id="{8E842647-06C4-4639-AC9B-7ACF3C6B4554}"/>
                </a:ext>
              </a:extLst>
            </p:cNvPr>
            <p:cNvGrpSpPr/>
            <p:nvPr/>
          </p:nvGrpSpPr>
          <p:grpSpPr>
            <a:xfrm>
              <a:off x="5269574" y="4790934"/>
              <a:ext cx="137160" cy="388080"/>
              <a:chOff x="5057168" y="4161538"/>
              <a:chExt cx="182880" cy="388080"/>
            </a:xfrm>
            <a:solidFill>
              <a:srgbClr val="1F4E79"/>
            </a:solidFill>
          </p:grpSpPr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1F45E6BB-CCBC-4B3E-BDE3-3E23FB63AC7B}"/>
                  </a:ext>
                </a:extLst>
              </p:cNvPr>
              <p:cNvSpPr/>
              <p:nvPr/>
            </p:nvSpPr>
            <p:spPr>
              <a:xfrm>
                <a:off x="5057168" y="4161538"/>
                <a:ext cx="182880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梯形 9">
                <a:extLst>
                  <a:ext uri="{FF2B5EF4-FFF2-40B4-BE49-F238E27FC236}">
                    <a16:creationId xmlns:a16="http://schemas.microsoft.com/office/drawing/2014/main" id="{44AD22BA-EAD1-48B6-ABB0-D31A031CA5A2}"/>
                  </a:ext>
                </a:extLst>
              </p:cNvPr>
              <p:cNvSpPr/>
              <p:nvPr/>
            </p:nvSpPr>
            <p:spPr>
              <a:xfrm rot="7099373">
                <a:off x="4999780" y="4388258"/>
                <a:ext cx="249373" cy="73348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C7C9747B-39FE-4599-A4C7-2FC3EDA244C6}"/>
              </a:ext>
            </a:extLst>
          </p:cNvPr>
          <p:cNvGrpSpPr/>
          <p:nvPr/>
        </p:nvGrpSpPr>
        <p:grpSpPr>
          <a:xfrm>
            <a:off x="587846" y="1186976"/>
            <a:ext cx="4781855" cy="699259"/>
            <a:chOff x="666027" y="1243923"/>
            <a:chExt cx="4781855" cy="699259"/>
          </a:xfrm>
        </p:grpSpPr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E98B236D-BC3E-4453-B3F2-4C6BB17767E8}"/>
                </a:ext>
              </a:extLst>
            </p:cNvPr>
            <p:cNvSpPr txBox="1"/>
            <p:nvPr/>
          </p:nvSpPr>
          <p:spPr>
            <a:xfrm>
              <a:off x="1487442" y="1243923"/>
              <a:ext cx="3960440" cy="580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cs typeface="+mn-ea"/>
                  <a:sym typeface="+mn-lt"/>
                </a:rPr>
                <a:t>区分观察与评论</a:t>
              </a:r>
            </a:p>
          </p:txBody>
        </p: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97004943-0BBE-4E44-B90B-032B896ED858}"/>
                </a:ext>
              </a:extLst>
            </p:cNvPr>
            <p:cNvGrpSpPr/>
            <p:nvPr/>
          </p:nvGrpSpPr>
          <p:grpSpPr>
            <a:xfrm>
              <a:off x="666027" y="1271243"/>
              <a:ext cx="699215" cy="671939"/>
              <a:chOff x="920288" y="1590279"/>
              <a:chExt cx="699215" cy="671939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0ACBA32F-E0E5-4E7B-867D-5D303A9E74F8}"/>
                  </a:ext>
                </a:extLst>
              </p:cNvPr>
              <p:cNvSpPr/>
              <p:nvPr/>
            </p:nvSpPr>
            <p:spPr>
              <a:xfrm>
                <a:off x="920288" y="1590279"/>
                <a:ext cx="335209" cy="335209"/>
              </a:xfrm>
              <a:prstGeom prst="ellipse">
                <a:avLst/>
              </a:prstGeom>
              <a:solidFill>
                <a:srgbClr val="0A8E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0C9157B8-5FEC-4DB2-9976-D36E80B7AD63}"/>
                  </a:ext>
                </a:extLst>
              </p:cNvPr>
              <p:cNvSpPr/>
              <p:nvPr/>
            </p:nvSpPr>
            <p:spPr>
              <a:xfrm>
                <a:off x="1015635" y="1658350"/>
                <a:ext cx="603868" cy="603868"/>
              </a:xfrm>
              <a:prstGeom prst="ellipse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2" name="矩形 31">
            <a:extLst>
              <a:ext uri="{FF2B5EF4-FFF2-40B4-BE49-F238E27FC236}">
                <a16:creationId xmlns:a16="http://schemas.microsoft.com/office/drawing/2014/main" id="{41A7FF06-1C88-4F94-8502-695BA9C49250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726241C0-26E6-4629-94FF-EA60C6A0F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741" y="1740378"/>
            <a:ext cx="3738926" cy="298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1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C6CF8289-1276-4979-A78E-C5466CA32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796788"/>
              </p:ext>
            </p:extLst>
          </p:nvPr>
        </p:nvGraphicFramePr>
        <p:xfrm>
          <a:off x="1627351" y="2719915"/>
          <a:ext cx="10259850" cy="386854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4210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8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你太大方了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当我看到你把吃午饭的钱都给了别人，我认为你太大方了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8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她无法完成工作</a:t>
                      </a:r>
                      <a:endParaRPr lang="zh-CN" altLang="en-US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我不认为她能完成工作。或她说：“我无法完成工作。”</a:t>
                      </a:r>
                      <a:endParaRPr lang="zh-CN" altLang="en-US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8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如果你饮食不均衡，你的健康就会出问题</a:t>
                      </a:r>
                      <a:endParaRPr lang="zh-CN" altLang="en-US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如果你饮食不均衡，我担心你的健康就会出问题</a:t>
                      </a:r>
                      <a:endParaRPr lang="zh-CN" altLang="en-US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8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米奇花钱大手大脚</a:t>
                      </a:r>
                      <a:endParaRPr lang="zh-CN" altLang="en-US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米奇上周买书花了一千元。</a:t>
                      </a:r>
                      <a:endParaRPr lang="zh-CN" altLang="en-US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8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欧文是个差劲的前锋</a:t>
                      </a:r>
                      <a:endParaRPr lang="zh-CN" altLang="en-US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在过去的</a:t>
                      </a:r>
                      <a:r>
                        <a:rPr lang="en-US" altLang="zh-CN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场比赛中，欧文没有进一个球。</a:t>
                      </a:r>
                      <a:endParaRPr lang="zh-CN" altLang="en-US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8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索菲长得很丑</a:t>
                      </a:r>
                      <a:endParaRPr lang="zh-CN" altLang="en-US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索菲对我没有什么吸引力。</a:t>
                      </a:r>
                      <a:endParaRPr lang="zh-CN" altLang="en-US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40">
            <a:extLst>
              <a:ext uri="{FF2B5EF4-FFF2-40B4-BE49-F238E27FC236}">
                <a16:creationId xmlns:a16="http://schemas.microsoft.com/office/drawing/2014/main" id="{C1335153-3FB0-4A77-93A8-7FA6F629BA0A}"/>
              </a:ext>
            </a:extLst>
          </p:cNvPr>
          <p:cNvSpPr txBox="1"/>
          <p:nvPr/>
        </p:nvSpPr>
        <p:spPr>
          <a:xfrm>
            <a:off x="2489173" y="1994097"/>
            <a:ext cx="2592288" cy="499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观察与评论混为一谈</a:t>
            </a:r>
          </a:p>
        </p:txBody>
      </p:sp>
      <p:sp>
        <p:nvSpPr>
          <p:cNvPr id="4" name="TextBox 41">
            <a:extLst>
              <a:ext uri="{FF2B5EF4-FFF2-40B4-BE49-F238E27FC236}">
                <a16:creationId xmlns:a16="http://schemas.microsoft.com/office/drawing/2014/main" id="{F65BD08D-C7DC-4A21-A460-A7F76309AD18}"/>
              </a:ext>
            </a:extLst>
          </p:cNvPr>
          <p:cNvSpPr txBox="1"/>
          <p:nvPr/>
        </p:nvSpPr>
        <p:spPr>
          <a:xfrm>
            <a:off x="7110539" y="1994096"/>
            <a:ext cx="2592288" cy="499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区分观察与感受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FF25810-87D7-42E5-8AAE-835D2D57DF10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C846A071-76C4-46A6-B1B0-0EDA411AF493}"/>
              </a:ext>
            </a:extLst>
          </p:cNvPr>
          <p:cNvGrpSpPr/>
          <p:nvPr/>
        </p:nvGrpSpPr>
        <p:grpSpPr>
          <a:xfrm>
            <a:off x="587846" y="1186976"/>
            <a:ext cx="4781855" cy="699259"/>
            <a:chOff x="666027" y="1243923"/>
            <a:chExt cx="4781855" cy="699259"/>
          </a:xfrm>
        </p:grpSpPr>
        <p:sp>
          <p:nvSpPr>
            <p:cNvPr id="22" name="TextBox 48">
              <a:extLst>
                <a:ext uri="{FF2B5EF4-FFF2-40B4-BE49-F238E27FC236}">
                  <a16:creationId xmlns:a16="http://schemas.microsoft.com/office/drawing/2014/main" id="{1C9E8146-5E06-41E3-939A-91C0BB6A4F18}"/>
                </a:ext>
              </a:extLst>
            </p:cNvPr>
            <p:cNvSpPr txBox="1"/>
            <p:nvPr/>
          </p:nvSpPr>
          <p:spPr>
            <a:xfrm>
              <a:off x="1487442" y="1243923"/>
              <a:ext cx="3960440" cy="580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cs typeface="+mn-ea"/>
                  <a:sym typeface="+mn-lt"/>
                </a:rPr>
                <a:t>区分观察与评论</a:t>
              </a: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A894C62C-5A99-47A8-A9D0-61B70EB189FE}"/>
                </a:ext>
              </a:extLst>
            </p:cNvPr>
            <p:cNvGrpSpPr/>
            <p:nvPr/>
          </p:nvGrpSpPr>
          <p:grpSpPr>
            <a:xfrm>
              <a:off x="666027" y="1271243"/>
              <a:ext cx="699215" cy="671939"/>
              <a:chOff x="920288" y="1590279"/>
              <a:chExt cx="699215" cy="671939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B587CD95-58BE-4950-AC44-D2AB1C100DA5}"/>
                  </a:ext>
                </a:extLst>
              </p:cNvPr>
              <p:cNvSpPr/>
              <p:nvPr/>
            </p:nvSpPr>
            <p:spPr>
              <a:xfrm>
                <a:off x="920288" y="1590279"/>
                <a:ext cx="335209" cy="335209"/>
              </a:xfrm>
              <a:prstGeom prst="ellipse">
                <a:avLst/>
              </a:prstGeom>
              <a:solidFill>
                <a:srgbClr val="0A8E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0D366F8D-E7FA-49A3-9D2B-52EC978C5C56}"/>
                  </a:ext>
                </a:extLst>
              </p:cNvPr>
              <p:cNvSpPr/>
              <p:nvPr/>
            </p:nvSpPr>
            <p:spPr>
              <a:xfrm>
                <a:off x="1015635" y="1658350"/>
                <a:ext cx="603868" cy="603868"/>
              </a:xfrm>
              <a:prstGeom prst="ellipse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169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8">
            <a:extLst>
              <a:ext uri="{FF2B5EF4-FFF2-40B4-BE49-F238E27FC236}">
                <a16:creationId xmlns:a16="http://schemas.microsoft.com/office/drawing/2014/main" id="{962BCB2B-C8B7-433D-BB29-11675314AE8C}"/>
              </a:ext>
            </a:extLst>
          </p:cNvPr>
          <p:cNvSpPr txBox="1"/>
          <p:nvPr/>
        </p:nvSpPr>
        <p:spPr>
          <a:xfrm>
            <a:off x="1000100" y="1426851"/>
            <a:ext cx="3643338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练习一：区分观察和评论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id="{4BFA9458-A8AB-4F1E-9F92-76D7D6BCCF64}"/>
              </a:ext>
            </a:extLst>
          </p:cNvPr>
          <p:cNvSpPr txBox="1"/>
          <p:nvPr/>
        </p:nvSpPr>
        <p:spPr>
          <a:xfrm>
            <a:off x="1000100" y="2343082"/>
            <a:ext cx="3857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华友一线工人工作时间太长了。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张三上班经常迟到。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李四不服从安排。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9282654-4211-47C2-946B-2B9490F01DA2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FC9DB2F7-776B-4E4E-80DF-1D94AF80E75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9076" y="1426851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7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48">
            <a:extLst>
              <a:ext uri="{FF2B5EF4-FFF2-40B4-BE49-F238E27FC236}">
                <a16:creationId xmlns:a16="http://schemas.microsoft.com/office/drawing/2014/main" id="{8167ABC3-2ECD-4A96-9A7A-5A724FC6BFD5}"/>
              </a:ext>
            </a:extLst>
          </p:cNvPr>
          <p:cNvSpPr txBox="1"/>
          <p:nvPr/>
        </p:nvSpPr>
        <p:spPr>
          <a:xfrm>
            <a:off x="1422486" y="1350403"/>
            <a:ext cx="2881534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体会和表达感受</a:t>
            </a: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503116C0-060F-4491-B3BC-E97BE84E3E06}"/>
              </a:ext>
            </a:extLst>
          </p:cNvPr>
          <p:cNvGrpSpPr/>
          <p:nvPr/>
        </p:nvGrpSpPr>
        <p:grpSpPr>
          <a:xfrm>
            <a:off x="1929441" y="2363420"/>
            <a:ext cx="2257732" cy="3443655"/>
            <a:chOff x="1005314" y="2397807"/>
            <a:chExt cx="2257732" cy="3443655"/>
          </a:xfrm>
        </p:grpSpPr>
        <p:grpSp>
          <p:nvGrpSpPr>
            <p:cNvPr id="2" name="组合 47">
              <a:extLst>
                <a:ext uri="{FF2B5EF4-FFF2-40B4-BE49-F238E27FC236}">
                  <a16:creationId xmlns:a16="http://schemas.microsoft.com/office/drawing/2014/main" id="{C0ED3119-DDC0-4DDA-8959-210C8573B109}"/>
                </a:ext>
              </a:extLst>
            </p:cNvPr>
            <p:cNvGrpSpPr/>
            <p:nvPr/>
          </p:nvGrpSpPr>
          <p:grpSpPr>
            <a:xfrm>
              <a:off x="1005314" y="2397807"/>
              <a:ext cx="2257732" cy="3443655"/>
              <a:chOff x="179512" y="980728"/>
              <a:chExt cx="2213113" cy="4321311"/>
            </a:xfrm>
            <a:solidFill>
              <a:srgbClr val="0B9FC7"/>
            </a:solidFill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2686D35F-5E0B-42D1-8897-E7BF67AE6658}"/>
                  </a:ext>
                </a:extLst>
              </p:cNvPr>
              <p:cNvSpPr/>
              <p:nvPr/>
            </p:nvSpPr>
            <p:spPr>
              <a:xfrm>
                <a:off x="179512" y="980728"/>
                <a:ext cx="2213113" cy="432131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" name="文本框 10">
                <a:extLst>
                  <a:ext uri="{FF2B5EF4-FFF2-40B4-BE49-F238E27FC236}">
                    <a16:creationId xmlns:a16="http://schemas.microsoft.com/office/drawing/2014/main" id="{9E1B1BB0-AD45-4DE7-8B6A-183427641419}"/>
                  </a:ext>
                </a:extLst>
              </p:cNvPr>
              <p:cNvSpPr txBox="1"/>
              <p:nvPr/>
            </p:nvSpPr>
            <p:spPr>
              <a:xfrm>
                <a:off x="280703" y="1968531"/>
                <a:ext cx="2035941" cy="272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人们认为感受是无关紧要的，重要的是权威的“正确思想”，表达内心的感受不被鼓励 </a:t>
                </a:r>
              </a:p>
            </p:txBody>
          </p:sp>
        </p:grp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8DBEBE7C-E9B8-43C7-8C2E-58D1820D1CC8}"/>
                </a:ext>
              </a:extLst>
            </p:cNvPr>
            <p:cNvSpPr/>
            <p:nvPr/>
          </p:nvSpPr>
          <p:spPr>
            <a:xfrm>
              <a:off x="1005314" y="2397807"/>
              <a:ext cx="2257732" cy="635343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17B663D3-023F-4A5A-996D-EF7FDB41D1B4}"/>
                </a:ext>
              </a:extLst>
            </p:cNvPr>
            <p:cNvSpPr/>
            <p:nvPr/>
          </p:nvSpPr>
          <p:spPr>
            <a:xfrm>
              <a:off x="1244433" y="2486248"/>
              <a:ext cx="1779494" cy="4991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被压抑的心灵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1944270A-A211-4AD6-9E8D-F86F3C10BE63}"/>
              </a:ext>
            </a:extLst>
          </p:cNvPr>
          <p:cNvGrpSpPr/>
          <p:nvPr/>
        </p:nvGrpSpPr>
        <p:grpSpPr>
          <a:xfrm>
            <a:off x="5195900" y="2345865"/>
            <a:ext cx="2257732" cy="3443656"/>
            <a:chOff x="5195900" y="2345865"/>
            <a:chExt cx="2257732" cy="3443656"/>
          </a:xfrm>
        </p:grpSpPr>
        <p:grpSp>
          <p:nvGrpSpPr>
            <p:cNvPr id="5" name="组合 49">
              <a:extLst>
                <a:ext uri="{FF2B5EF4-FFF2-40B4-BE49-F238E27FC236}">
                  <a16:creationId xmlns:a16="http://schemas.microsoft.com/office/drawing/2014/main" id="{136552B0-667A-4346-9CDB-AA42ADA1056B}"/>
                </a:ext>
              </a:extLst>
            </p:cNvPr>
            <p:cNvGrpSpPr/>
            <p:nvPr/>
          </p:nvGrpSpPr>
          <p:grpSpPr>
            <a:xfrm>
              <a:off x="5196000" y="2345867"/>
              <a:ext cx="2257632" cy="3443654"/>
              <a:chOff x="3347864" y="1628801"/>
              <a:chExt cx="1800000" cy="3443654"/>
            </a:xfrm>
            <a:solidFill>
              <a:srgbClr val="B0B0B0"/>
            </a:solidFill>
            <a:effectLst>
              <a:outerShdw blurRad="50800" dist="50800" dir="5400000" algn="ctr" rotWithShape="0">
                <a:schemeClr val="bg1">
                  <a:lumMod val="75000"/>
                </a:schemeClr>
              </a:outerShdw>
            </a:effectLst>
          </p:grpSpPr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1722193D-929B-4A80-AB11-CD5D047BAE87}"/>
                  </a:ext>
                </a:extLst>
              </p:cNvPr>
              <p:cNvSpPr/>
              <p:nvPr/>
            </p:nvSpPr>
            <p:spPr>
              <a:xfrm>
                <a:off x="3347864" y="1628801"/>
                <a:ext cx="1800000" cy="344365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文本框 11">
                <a:extLst>
                  <a:ext uri="{FF2B5EF4-FFF2-40B4-BE49-F238E27FC236}">
                    <a16:creationId xmlns:a16="http://schemas.microsoft.com/office/drawing/2014/main" id="{6F472926-3E72-4C87-9C4A-2648BA9E28D6}"/>
                  </a:ext>
                </a:extLst>
              </p:cNvPr>
              <p:cNvSpPr txBox="1"/>
              <p:nvPr/>
            </p:nvSpPr>
            <p:spPr>
              <a:xfrm>
                <a:off x="3468918" y="2415981"/>
                <a:ext cx="1557891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>
                    <a:solidFill>
                      <a:schemeClr val="bg1"/>
                    </a:solidFill>
                    <a:latin typeface="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>
                    <a:latin typeface="+mn-lt"/>
                    <a:ea typeface="+mn-ea"/>
                    <a:cs typeface="+mn-ea"/>
                    <a:sym typeface="+mn-lt"/>
                  </a:rPr>
                  <a:t>“我觉得我吉他弹得不好”</a:t>
                </a:r>
                <a:endParaRPr lang="en-US" altLang="zh-CN" dirty="0">
                  <a:latin typeface="+mn-lt"/>
                  <a:ea typeface="+mn-ea"/>
                  <a:cs typeface="+mn-ea"/>
                  <a:sym typeface="+mn-lt"/>
                </a:endParaRPr>
              </a:p>
              <a:p>
                <a:r>
                  <a:rPr lang="zh-CN" altLang="en-US" dirty="0">
                    <a:latin typeface="+mn-lt"/>
                    <a:ea typeface="+mn-ea"/>
                    <a:cs typeface="+mn-ea"/>
                    <a:sym typeface="+mn-lt"/>
                  </a:rPr>
                  <a:t>“作为吉他手，我有些失落”</a:t>
                </a:r>
              </a:p>
            </p:txBody>
          </p:sp>
        </p:grp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609AF37A-FA25-46E4-B59C-4AC469FC1625}"/>
                </a:ext>
              </a:extLst>
            </p:cNvPr>
            <p:cNvSpPr/>
            <p:nvPr/>
          </p:nvSpPr>
          <p:spPr>
            <a:xfrm>
              <a:off x="5195900" y="2345865"/>
              <a:ext cx="2257732" cy="635343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21C612A9-33B2-4668-9AB0-2D343C3C271D}"/>
                </a:ext>
              </a:extLst>
            </p:cNvPr>
            <p:cNvSpPr/>
            <p:nvPr/>
          </p:nvSpPr>
          <p:spPr>
            <a:xfrm>
              <a:off x="5276551" y="2354796"/>
              <a:ext cx="2025249" cy="4991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区分感受和想法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92B01D76-8997-4CEF-8893-3753A911C116}"/>
              </a:ext>
            </a:extLst>
          </p:cNvPr>
          <p:cNvGrpSpPr/>
          <p:nvPr/>
        </p:nvGrpSpPr>
        <p:grpSpPr>
          <a:xfrm>
            <a:off x="8550413" y="2345865"/>
            <a:ext cx="2257632" cy="3443657"/>
            <a:chOff x="8540685" y="2232435"/>
            <a:chExt cx="2257632" cy="3443657"/>
          </a:xfrm>
        </p:grpSpPr>
        <p:grpSp>
          <p:nvGrpSpPr>
            <p:cNvPr id="8" name="组合 50">
              <a:extLst>
                <a:ext uri="{FF2B5EF4-FFF2-40B4-BE49-F238E27FC236}">
                  <a16:creationId xmlns:a16="http://schemas.microsoft.com/office/drawing/2014/main" id="{121A10AA-A66E-49B2-B49A-D400848CFBFB}"/>
                </a:ext>
              </a:extLst>
            </p:cNvPr>
            <p:cNvGrpSpPr/>
            <p:nvPr/>
          </p:nvGrpSpPr>
          <p:grpSpPr>
            <a:xfrm>
              <a:off x="8540685" y="2232437"/>
              <a:ext cx="2257632" cy="3443655"/>
              <a:chOff x="5796136" y="1628800"/>
              <a:chExt cx="1800000" cy="3443655"/>
            </a:xfrm>
            <a:solidFill>
              <a:srgbClr val="E44E6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FB171AD5-5600-4484-BC7B-477EC7DC0D0A}"/>
                  </a:ext>
                </a:extLst>
              </p:cNvPr>
              <p:cNvSpPr/>
              <p:nvPr/>
            </p:nvSpPr>
            <p:spPr>
              <a:xfrm>
                <a:off x="5796136" y="1628800"/>
                <a:ext cx="1800000" cy="34436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文本框 12">
                <a:extLst>
                  <a:ext uri="{FF2B5EF4-FFF2-40B4-BE49-F238E27FC236}">
                    <a16:creationId xmlns:a16="http://schemas.microsoft.com/office/drawing/2014/main" id="{9D12739F-0573-4E07-9A1E-52D0E41D2188}"/>
                  </a:ext>
                </a:extLst>
              </p:cNvPr>
              <p:cNvSpPr txBox="1"/>
              <p:nvPr/>
            </p:nvSpPr>
            <p:spPr>
              <a:xfrm>
                <a:off x="5885996" y="2415981"/>
                <a:ext cx="1620280" cy="21698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清楚地表达感受需要丰富的词汇。例如“我很好”可以是“我很高兴、轻松、欣慰等”</a:t>
                </a:r>
                <a:endParaRPr lang="en-US" altLang="zh-CN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563A1BE-F63F-4913-BF53-D406E064A046}"/>
                </a:ext>
              </a:extLst>
            </p:cNvPr>
            <p:cNvSpPr/>
            <p:nvPr/>
          </p:nvSpPr>
          <p:spPr>
            <a:xfrm>
              <a:off x="8540885" y="2232435"/>
              <a:ext cx="2257432" cy="63534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48E1B391-2CDE-4ED0-BD7F-29879FB95016}"/>
                </a:ext>
              </a:extLst>
            </p:cNvPr>
            <p:cNvSpPr/>
            <p:nvPr/>
          </p:nvSpPr>
          <p:spPr>
            <a:xfrm>
              <a:off x="8679486" y="2320876"/>
              <a:ext cx="1980029" cy="4991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建立表达词汇表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矩形 31">
            <a:extLst>
              <a:ext uri="{FF2B5EF4-FFF2-40B4-BE49-F238E27FC236}">
                <a16:creationId xmlns:a16="http://schemas.microsoft.com/office/drawing/2014/main" id="{06CE56A0-12CA-43DD-B922-4B106BC0184B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8F9DAB4C-07B6-48C4-8135-19D3B09C99F2}"/>
              </a:ext>
            </a:extLst>
          </p:cNvPr>
          <p:cNvGrpSpPr/>
          <p:nvPr/>
        </p:nvGrpSpPr>
        <p:grpSpPr>
          <a:xfrm>
            <a:off x="587846" y="1214296"/>
            <a:ext cx="699215" cy="671939"/>
            <a:chOff x="587846" y="1214296"/>
            <a:chExt cx="699215" cy="671939"/>
          </a:xfrm>
        </p:grpSpPr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A8CE8594-312A-44B0-8B59-5C870D51F962}"/>
                </a:ext>
              </a:extLst>
            </p:cNvPr>
            <p:cNvSpPr/>
            <p:nvPr/>
          </p:nvSpPr>
          <p:spPr>
            <a:xfrm>
              <a:off x="587846" y="1214296"/>
              <a:ext cx="335209" cy="335209"/>
            </a:xfrm>
            <a:prstGeom prst="ellipse">
              <a:avLst/>
            </a:prstGeom>
            <a:solidFill>
              <a:srgbClr val="0A8E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CE42CB1C-1A5C-4E6A-8966-8A11739551E1}"/>
                </a:ext>
              </a:extLst>
            </p:cNvPr>
            <p:cNvSpPr/>
            <p:nvPr/>
          </p:nvSpPr>
          <p:spPr>
            <a:xfrm>
              <a:off x="683193" y="1282367"/>
              <a:ext cx="603868" cy="603868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416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1.3,&quot;BottomMargin&quot;:0.0,&quot;IntervalMargin&quot;:1.5,&quot;SettingType&quot;:&quot;System&quot;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kdar0ri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2007</Words>
  <Application>Microsoft Office PowerPoint</Application>
  <PresentationFormat>宽屏</PresentationFormat>
  <Paragraphs>299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等线</vt:lpstr>
      <vt:lpstr>宋体</vt:lpstr>
      <vt:lpstr>微软雅黑</vt:lpstr>
      <vt:lpstr>Arial</vt:lpstr>
      <vt:lpstr>Calibri</vt:lpstr>
      <vt:lpstr>Wingdings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40</cp:revision>
  <dcterms:created xsi:type="dcterms:W3CDTF">2020-08-19T03:33:38Z</dcterms:created>
  <dcterms:modified xsi:type="dcterms:W3CDTF">2023-04-17T05:02:51Z</dcterms:modified>
</cp:coreProperties>
</file>