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359" r:id="rId3"/>
    <p:sldId id="361" r:id="rId4"/>
    <p:sldId id="362" r:id="rId5"/>
    <p:sldId id="365" r:id="rId6"/>
    <p:sldId id="380" r:id="rId7"/>
    <p:sldId id="382" r:id="rId8"/>
    <p:sldId id="383" r:id="rId9"/>
    <p:sldId id="385" r:id="rId10"/>
    <p:sldId id="386" r:id="rId11"/>
    <p:sldId id="387" r:id="rId12"/>
    <p:sldId id="388" r:id="rId13"/>
    <p:sldId id="390" r:id="rId14"/>
    <p:sldId id="391" r:id="rId15"/>
    <p:sldId id="389" r:id="rId16"/>
    <p:sldId id="393" r:id="rId17"/>
    <p:sldId id="394" r:id="rId18"/>
    <p:sldId id="396" r:id="rId19"/>
    <p:sldId id="397" r:id="rId20"/>
    <p:sldId id="398" r:id="rId21"/>
    <p:sldId id="399" r:id="rId22"/>
    <p:sldId id="400" r:id="rId23"/>
    <p:sldId id="401" r:id="rId24"/>
    <p:sldId id="395" r:id="rId25"/>
    <p:sldId id="402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03" r:id="rId34"/>
    <p:sldId id="411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C"/>
    <a:srgbClr val="730C0C"/>
    <a:srgbClr val="7F7F7F"/>
    <a:srgbClr val="E6E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3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1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40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48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1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72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1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45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91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016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1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283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58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434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97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45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25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305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3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16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073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67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185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7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5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1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70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56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9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9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D429B45-7A9F-4F9D-B252-796D711F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70" y="53008"/>
            <a:ext cx="1020417" cy="10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7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04105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456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39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CE5AE0-36BF-4E63-8F39-ABBF32C1BEE2}"/>
              </a:ext>
            </a:extLst>
          </p:cNvPr>
          <p:cNvGrpSpPr/>
          <p:nvPr/>
        </p:nvGrpSpPr>
        <p:grpSpPr>
          <a:xfrm>
            <a:off x="0" y="-11023"/>
            <a:ext cx="12192000" cy="7079838"/>
            <a:chOff x="0" y="-11023"/>
            <a:chExt cx="12192000" cy="707983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D21553A-C63D-4DAF-A83D-6D6B9D05B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1023"/>
              <a:ext cx="9105900" cy="707983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DA21D8E-5919-42A2-ABF9-558E7EC00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8597" y="-11023"/>
              <a:ext cx="3223403" cy="707983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303690" y="2221109"/>
            <a:ext cx="5365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000" b="1" dirty="0">
                <a:solidFill>
                  <a:srgbClr val="730C0C"/>
                </a:solidFill>
                <a:cs typeface="+mn-ea"/>
                <a:sym typeface="+mn-lt"/>
              </a:rPr>
              <a:t>时间</a:t>
            </a:r>
            <a:r>
              <a:rPr kumimoji="1" lang="zh-CN" altLang="en-US" sz="6600" b="1" dirty="0">
                <a:solidFill>
                  <a:srgbClr val="730C0C"/>
                </a:solidFill>
                <a:cs typeface="+mn-ea"/>
                <a:sym typeface="+mn-lt"/>
              </a:rPr>
              <a:t>规划管理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4052" y="342770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如何做好时间规划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27304" y="4440785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    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 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8DF10B-B691-4AED-A9E1-9D168AF5F4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1" y="1354667"/>
            <a:ext cx="5331560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效能</a:t>
            </a:r>
          </a:p>
        </p:txBody>
      </p:sp>
      <p:sp>
        <p:nvSpPr>
          <p:cNvPr id="4" name="矩形 3"/>
          <p:cNvSpPr/>
          <p:nvPr/>
        </p:nvSpPr>
        <p:spPr>
          <a:xfrm>
            <a:off x="5140105" y="1640999"/>
            <a:ext cx="5832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730C0C"/>
                </a:solidFill>
                <a:cs typeface="+mn-ea"/>
                <a:sym typeface="+mn-lt"/>
              </a:rPr>
              <a:t>要事第一</a:t>
            </a:r>
            <a:endParaRPr lang="zh-CN" altLang="en-US" sz="2400" b="1" dirty="0">
              <a:solidFill>
                <a:srgbClr val="730C0C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事情太多、太杂怎么办？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事情总也做不完怎么办？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人的时间有限，无论怎么挤一天也不可能挤出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个小时出来。因此，有限的时间里，我们要做最能出效益的事！所以，我们做事情的标准，不是“某件事有没有意义”，而是“某件事是不是最有意义”。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概况起来说，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就是</a:t>
            </a:r>
            <a:r>
              <a:rPr lang="zh-CN" altLang="en-US" smtClean="0">
                <a:solidFill>
                  <a:srgbClr val="730C0C"/>
                </a:solidFill>
                <a:cs typeface="+mn-ea"/>
                <a:sym typeface="+mn-lt"/>
              </a:rPr>
              <a:t>“要事第一”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" y="1949584"/>
            <a:ext cx="3836008" cy="330185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42CE57-E553-4946-9389-191233A791DC}"/>
              </a:ext>
            </a:extLst>
          </p:cNvPr>
          <p:cNvSpPr/>
          <p:nvPr/>
        </p:nvSpPr>
        <p:spPr>
          <a:xfrm>
            <a:off x="819150" y="5437625"/>
            <a:ext cx="1087755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我们根据事情的重要和紧急程度的不同，将事情划分成为四种类型，并排定优先，以给予我们做事顺序的指导。请看下一页。</a:t>
            </a:r>
          </a:p>
        </p:txBody>
      </p:sp>
    </p:spTree>
    <p:extLst>
      <p:ext uri="{BB962C8B-B14F-4D97-AF65-F5344CB8AC3E}">
        <p14:creationId xmlns:p14="http://schemas.microsoft.com/office/powerpoint/2010/main" val="6365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效能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86F1D34-60B9-4E4D-8BB8-1BDFBB130E05}"/>
              </a:ext>
            </a:extLst>
          </p:cNvPr>
          <p:cNvGrpSpPr/>
          <p:nvPr/>
        </p:nvGrpSpPr>
        <p:grpSpPr>
          <a:xfrm>
            <a:off x="4863374" y="1548663"/>
            <a:ext cx="2466447" cy="4068452"/>
            <a:chOff x="10045700" y="3086100"/>
            <a:chExt cx="5276850" cy="8704263"/>
          </a:xfrm>
        </p:grpSpPr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CE1C5A0E-CE80-44C1-82F0-DACE6A98115D}"/>
                </a:ext>
              </a:extLst>
            </p:cNvPr>
            <p:cNvSpPr/>
            <p:nvPr/>
          </p:nvSpPr>
          <p:spPr bwMode="auto">
            <a:xfrm>
              <a:off x="11525250" y="9926638"/>
              <a:ext cx="2286000" cy="1863725"/>
            </a:xfrm>
            <a:custGeom>
              <a:avLst/>
              <a:gdLst>
                <a:gd name="T0" fmla="*/ 1143000 w 21600"/>
                <a:gd name="T1" fmla="*/ 931863 h 21600"/>
                <a:gd name="T2" fmla="*/ 1143000 w 21600"/>
                <a:gd name="T3" fmla="*/ 931863 h 21600"/>
                <a:gd name="T4" fmla="*/ 1143000 w 21600"/>
                <a:gd name="T5" fmla="*/ 931863 h 21600"/>
                <a:gd name="T6" fmla="*/ 1143000 w 21600"/>
                <a:gd name="T7" fmla="*/ 931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29" y="0"/>
                  </a:moveTo>
                  <a:cubicBezTo>
                    <a:pt x="405" y="0"/>
                    <a:pt x="0" y="539"/>
                    <a:pt x="0" y="1200"/>
                  </a:cubicBezTo>
                  <a:cubicBezTo>
                    <a:pt x="0" y="1894"/>
                    <a:pt x="405" y="2446"/>
                    <a:pt x="929" y="2446"/>
                  </a:cubicBezTo>
                  <a:cubicBezTo>
                    <a:pt x="929" y="2446"/>
                    <a:pt x="931" y="2446"/>
                    <a:pt x="20666" y="2446"/>
                  </a:cubicBezTo>
                  <a:cubicBezTo>
                    <a:pt x="21183" y="2446"/>
                    <a:pt x="21600" y="1894"/>
                    <a:pt x="21600" y="1200"/>
                  </a:cubicBezTo>
                  <a:cubicBezTo>
                    <a:pt x="21599" y="540"/>
                    <a:pt x="21183" y="0"/>
                    <a:pt x="20666" y="0"/>
                  </a:cubicBezTo>
                  <a:cubicBezTo>
                    <a:pt x="20666" y="0"/>
                    <a:pt x="20664" y="0"/>
                    <a:pt x="929" y="0"/>
                  </a:cubicBezTo>
                  <a:close/>
                  <a:moveTo>
                    <a:pt x="1060" y="3701"/>
                  </a:moveTo>
                  <a:cubicBezTo>
                    <a:pt x="572" y="3701"/>
                    <a:pt x="157" y="4235"/>
                    <a:pt x="157" y="4888"/>
                  </a:cubicBezTo>
                  <a:cubicBezTo>
                    <a:pt x="157" y="5541"/>
                    <a:pt x="572" y="6065"/>
                    <a:pt x="1060" y="6065"/>
                  </a:cubicBezTo>
                  <a:cubicBezTo>
                    <a:pt x="1060" y="6065"/>
                    <a:pt x="1061" y="6065"/>
                    <a:pt x="20512" y="6065"/>
                  </a:cubicBezTo>
                  <a:cubicBezTo>
                    <a:pt x="20993" y="6065"/>
                    <a:pt x="21408" y="5541"/>
                    <a:pt x="21408" y="4888"/>
                  </a:cubicBezTo>
                  <a:cubicBezTo>
                    <a:pt x="21408" y="4235"/>
                    <a:pt x="20993" y="3701"/>
                    <a:pt x="20512" y="3701"/>
                  </a:cubicBezTo>
                  <a:cubicBezTo>
                    <a:pt x="20512" y="3701"/>
                    <a:pt x="20512" y="3701"/>
                    <a:pt x="1060" y="3701"/>
                  </a:cubicBezTo>
                  <a:close/>
                  <a:moveTo>
                    <a:pt x="1060" y="7357"/>
                  </a:moveTo>
                  <a:cubicBezTo>
                    <a:pt x="572" y="7357"/>
                    <a:pt x="157" y="7899"/>
                    <a:pt x="157" y="8553"/>
                  </a:cubicBezTo>
                  <a:cubicBezTo>
                    <a:pt x="157" y="9224"/>
                    <a:pt x="572" y="9804"/>
                    <a:pt x="1060" y="9804"/>
                  </a:cubicBezTo>
                  <a:cubicBezTo>
                    <a:pt x="1060" y="9804"/>
                    <a:pt x="1061" y="9804"/>
                    <a:pt x="20512" y="9804"/>
                  </a:cubicBezTo>
                  <a:cubicBezTo>
                    <a:pt x="20993" y="9804"/>
                    <a:pt x="21408" y="9224"/>
                    <a:pt x="21408" y="8553"/>
                  </a:cubicBezTo>
                  <a:cubicBezTo>
                    <a:pt x="21408" y="7899"/>
                    <a:pt x="20993" y="7357"/>
                    <a:pt x="20512" y="7357"/>
                  </a:cubicBezTo>
                  <a:cubicBezTo>
                    <a:pt x="20512" y="7357"/>
                    <a:pt x="20512" y="7357"/>
                    <a:pt x="1060" y="7357"/>
                  </a:cubicBezTo>
                  <a:close/>
                  <a:moveTo>
                    <a:pt x="1060" y="11018"/>
                  </a:moveTo>
                  <a:cubicBezTo>
                    <a:pt x="572" y="11018"/>
                    <a:pt x="157" y="11559"/>
                    <a:pt x="157" y="12264"/>
                  </a:cubicBezTo>
                  <a:cubicBezTo>
                    <a:pt x="157" y="12927"/>
                    <a:pt x="572" y="13460"/>
                    <a:pt x="1060" y="13460"/>
                  </a:cubicBezTo>
                  <a:cubicBezTo>
                    <a:pt x="1060" y="13460"/>
                    <a:pt x="1061" y="13460"/>
                    <a:pt x="20512" y="13460"/>
                  </a:cubicBezTo>
                  <a:cubicBezTo>
                    <a:pt x="20993" y="13460"/>
                    <a:pt x="21408" y="12927"/>
                    <a:pt x="21408" y="12264"/>
                  </a:cubicBezTo>
                  <a:cubicBezTo>
                    <a:pt x="21408" y="11559"/>
                    <a:pt x="20993" y="11018"/>
                    <a:pt x="20512" y="11018"/>
                  </a:cubicBezTo>
                  <a:cubicBezTo>
                    <a:pt x="20512" y="11018"/>
                    <a:pt x="20512" y="11018"/>
                    <a:pt x="1060" y="11018"/>
                  </a:cubicBezTo>
                  <a:close/>
                  <a:moveTo>
                    <a:pt x="1060" y="14288"/>
                  </a:moveTo>
                  <a:cubicBezTo>
                    <a:pt x="537" y="14288"/>
                    <a:pt x="157" y="14653"/>
                    <a:pt x="157" y="15060"/>
                  </a:cubicBezTo>
                  <a:cubicBezTo>
                    <a:pt x="157" y="15419"/>
                    <a:pt x="448" y="15691"/>
                    <a:pt x="862" y="15764"/>
                  </a:cubicBezTo>
                  <a:cubicBezTo>
                    <a:pt x="890" y="15838"/>
                    <a:pt x="913" y="15920"/>
                    <a:pt x="967" y="15985"/>
                  </a:cubicBezTo>
                  <a:cubicBezTo>
                    <a:pt x="1168" y="16270"/>
                    <a:pt x="3031" y="18643"/>
                    <a:pt x="3512" y="19222"/>
                  </a:cubicBezTo>
                  <a:cubicBezTo>
                    <a:pt x="4048" y="19222"/>
                    <a:pt x="3551" y="19222"/>
                    <a:pt x="4048" y="19222"/>
                  </a:cubicBezTo>
                  <a:cubicBezTo>
                    <a:pt x="4040" y="19300"/>
                    <a:pt x="4029" y="19377"/>
                    <a:pt x="4029" y="19457"/>
                  </a:cubicBezTo>
                  <a:cubicBezTo>
                    <a:pt x="4029" y="20631"/>
                    <a:pt x="4887" y="21599"/>
                    <a:pt x="5919" y="21599"/>
                  </a:cubicBezTo>
                  <a:cubicBezTo>
                    <a:pt x="5919" y="21599"/>
                    <a:pt x="5918" y="21599"/>
                    <a:pt x="15512" y="21599"/>
                  </a:cubicBezTo>
                  <a:cubicBezTo>
                    <a:pt x="16543" y="21599"/>
                    <a:pt x="17412" y="20631"/>
                    <a:pt x="17412" y="19457"/>
                  </a:cubicBezTo>
                  <a:cubicBezTo>
                    <a:pt x="17412" y="19377"/>
                    <a:pt x="17398" y="19300"/>
                    <a:pt x="17390" y="19222"/>
                  </a:cubicBezTo>
                  <a:cubicBezTo>
                    <a:pt x="17391" y="19222"/>
                    <a:pt x="17956" y="19222"/>
                    <a:pt x="17956" y="19222"/>
                  </a:cubicBezTo>
                  <a:cubicBezTo>
                    <a:pt x="18164" y="18971"/>
                    <a:pt x="18505" y="18557"/>
                    <a:pt x="19129" y="17806"/>
                  </a:cubicBezTo>
                  <a:cubicBezTo>
                    <a:pt x="19887" y="16852"/>
                    <a:pt x="20351" y="16215"/>
                    <a:pt x="20572" y="15759"/>
                  </a:cubicBezTo>
                  <a:cubicBezTo>
                    <a:pt x="20965" y="15672"/>
                    <a:pt x="21251" y="15404"/>
                    <a:pt x="21251" y="15060"/>
                  </a:cubicBezTo>
                  <a:cubicBezTo>
                    <a:pt x="21251" y="14653"/>
                    <a:pt x="20841" y="14288"/>
                    <a:pt x="20317" y="14288"/>
                  </a:cubicBezTo>
                  <a:cubicBezTo>
                    <a:pt x="20317" y="14288"/>
                    <a:pt x="20319" y="14288"/>
                    <a:pt x="1060" y="14288"/>
                  </a:cubicBezTo>
                  <a:close/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 w="9525" cap="flat" cmpd="sng">
              <a:noFill/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481AEAE9-A648-456B-8843-8DD168881E33}"/>
                </a:ext>
              </a:extLst>
            </p:cNvPr>
            <p:cNvSpPr/>
            <p:nvPr/>
          </p:nvSpPr>
          <p:spPr bwMode="auto">
            <a:xfrm>
              <a:off x="11842750" y="3086100"/>
              <a:ext cx="3479800" cy="2195513"/>
            </a:xfrm>
            <a:custGeom>
              <a:avLst/>
              <a:gdLst>
                <a:gd name="T0" fmla="*/ 1739900 w 21600"/>
                <a:gd name="T1" fmla="*/ 1097757 h 21600"/>
                <a:gd name="T2" fmla="*/ 1739900 w 21600"/>
                <a:gd name="T3" fmla="*/ 1097757 h 21600"/>
                <a:gd name="T4" fmla="*/ 1739900 w 21600"/>
                <a:gd name="T5" fmla="*/ 1097757 h 21600"/>
                <a:gd name="T6" fmla="*/ 1739900 w 21600"/>
                <a:gd name="T7" fmla="*/ 10977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21599"/>
                  </a:lnTo>
                  <a:lnTo>
                    <a:pt x="17459" y="7583"/>
                  </a:lnTo>
                  <a:lnTo>
                    <a:pt x="8049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7F73DDDD-7BE3-4DC9-9B09-1DF23A0E9832}"/>
                </a:ext>
              </a:extLst>
            </p:cNvPr>
            <p:cNvSpPr/>
            <p:nvPr/>
          </p:nvSpPr>
          <p:spPr bwMode="auto">
            <a:xfrm>
              <a:off x="10045700" y="4883150"/>
              <a:ext cx="5276850" cy="1550988"/>
            </a:xfrm>
            <a:custGeom>
              <a:avLst/>
              <a:gdLst>
                <a:gd name="T0" fmla="*/ 2638425 w 21600"/>
                <a:gd name="T1" fmla="*/ 775494 h 21600"/>
                <a:gd name="T2" fmla="*/ 2638425 w 21600"/>
                <a:gd name="T3" fmla="*/ 775494 h 21600"/>
                <a:gd name="T4" fmla="*/ 2638425 w 21600"/>
                <a:gd name="T5" fmla="*/ 775494 h 21600"/>
                <a:gd name="T6" fmla="*/ 2638425 w 21600"/>
                <a:gd name="T7" fmla="*/ 7754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9248"/>
                  </a:lnTo>
                  <a:lnTo>
                    <a:pt x="21372" y="19161"/>
                  </a:lnTo>
                  <a:lnTo>
                    <a:pt x="15" y="21599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BFABBB6F-8608-4EC8-A384-BB02EF214143}"/>
                </a:ext>
              </a:extLst>
            </p:cNvPr>
            <p:cNvSpPr/>
            <p:nvPr/>
          </p:nvSpPr>
          <p:spPr bwMode="auto">
            <a:xfrm>
              <a:off x="10452100" y="3859213"/>
              <a:ext cx="4870450" cy="3825875"/>
            </a:xfrm>
            <a:custGeom>
              <a:avLst/>
              <a:gdLst>
                <a:gd name="T0" fmla="*/ 2435225 w 21600"/>
                <a:gd name="T1" fmla="*/ 1912937 h 21600"/>
                <a:gd name="T2" fmla="*/ 2435225 w 21600"/>
                <a:gd name="T3" fmla="*/ 1912937 h 21600"/>
                <a:gd name="T4" fmla="*/ 2435225 w 21600"/>
                <a:gd name="T5" fmla="*/ 1912937 h 21600"/>
                <a:gd name="T6" fmla="*/ 2435225 w 21600"/>
                <a:gd name="T7" fmla="*/ 19129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640" y="0"/>
                  </a:moveTo>
                  <a:lnTo>
                    <a:pt x="0" y="19721"/>
                  </a:lnTo>
                  <a:lnTo>
                    <a:pt x="830" y="21599"/>
                  </a:lnTo>
                  <a:lnTo>
                    <a:pt x="21599" y="8054"/>
                  </a:lnTo>
                  <a:lnTo>
                    <a:pt x="1864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6249127A-D692-4DEE-97D4-12F0DB4372D8}"/>
                </a:ext>
              </a:extLst>
            </p:cNvPr>
            <p:cNvSpPr/>
            <p:nvPr/>
          </p:nvSpPr>
          <p:spPr bwMode="auto">
            <a:xfrm>
              <a:off x="10452100" y="7362825"/>
              <a:ext cx="3924300" cy="1557338"/>
            </a:xfrm>
            <a:custGeom>
              <a:avLst/>
              <a:gdLst>
                <a:gd name="T0" fmla="*/ 1962150 w 21600"/>
                <a:gd name="T1" fmla="*/ 778669 h 21600"/>
                <a:gd name="T2" fmla="*/ 1962150 w 21600"/>
                <a:gd name="T3" fmla="*/ 778669 h 21600"/>
                <a:gd name="T4" fmla="*/ 1962150 w 21600"/>
                <a:gd name="T5" fmla="*/ 778669 h 21600"/>
                <a:gd name="T6" fmla="*/ 1962150 w 21600"/>
                <a:gd name="T7" fmla="*/ 7786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11535"/>
                  </a:lnTo>
                  <a:lnTo>
                    <a:pt x="20330" y="21599"/>
                  </a:lnTo>
                  <a:lnTo>
                    <a:pt x="1030" y="4601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1AC2A33A-6EAC-42A2-B05E-270DC14C67C8}"/>
                </a:ext>
              </a:extLst>
            </p:cNvPr>
            <p:cNvSpPr/>
            <p:nvPr/>
          </p:nvSpPr>
          <p:spPr bwMode="auto">
            <a:xfrm>
              <a:off x="10992980" y="5533369"/>
              <a:ext cx="4329112" cy="3151187"/>
            </a:xfrm>
            <a:custGeom>
              <a:avLst/>
              <a:gdLst>
                <a:gd name="T0" fmla="*/ 2164556 w 21600"/>
                <a:gd name="T1" fmla="*/ 1575594 h 21600"/>
                <a:gd name="T2" fmla="*/ 2164556 w 21600"/>
                <a:gd name="T3" fmla="*/ 1575594 h 21600"/>
                <a:gd name="T4" fmla="*/ 2164556 w 21600"/>
                <a:gd name="T5" fmla="*/ 1575594 h 21600"/>
                <a:gd name="T6" fmla="*/ 2164556 w 21600"/>
                <a:gd name="T7" fmla="*/ 1575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19114"/>
                  </a:lnTo>
                  <a:lnTo>
                    <a:pt x="512" y="21600"/>
                  </a:lnTo>
                  <a:lnTo>
                    <a:pt x="21322" y="4893"/>
                  </a:lnTo>
                  <a:lnTo>
                    <a:pt x="21599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id="{9966FA57-A7C2-4812-8C03-1FA0BCC824BA}"/>
                </a:ext>
              </a:extLst>
            </p:cNvPr>
            <p:cNvSpPr/>
            <p:nvPr/>
          </p:nvSpPr>
          <p:spPr bwMode="auto">
            <a:xfrm>
              <a:off x="10990263" y="8343900"/>
              <a:ext cx="2962275" cy="1376363"/>
            </a:xfrm>
            <a:custGeom>
              <a:avLst/>
              <a:gdLst>
                <a:gd name="T0" fmla="*/ 1481138 w 21600"/>
                <a:gd name="T1" fmla="*/ 688182 h 21600"/>
                <a:gd name="T2" fmla="*/ 1481138 w 21600"/>
                <a:gd name="T3" fmla="*/ 688182 h 21600"/>
                <a:gd name="T4" fmla="*/ 1481138 w 21600"/>
                <a:gd name="T5" fmla="*/ 688182 h 21600"/>
                <a:gd name="T6" fmla="*/ 1481138 w 21600"/>
                <a:gd name="T7" fmla="*/ 6881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18339"/>
                  </a:lnTo>
                  <a:lnTo>
                    <a:pt x="20424" y="21600"/>
                  </a:lnTo>
                  <a:lnTo>
                    <a:pt x="748" y="5676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21">
              <a:extLst>
                <a:ext uri="{FF2B5EF4-FFF2-40B4-BE49-F238E27FC236}">
                  <a16:creationId xmlns:a16="http://schemas.microsoft.com/office/drawing/2014/main" id="{5413B07C-6568-42F5-9779-11A27F930781}"/>
                </a:ext>
              </a:extLst>
            </p:cNvPr>
            <p:cNvSpPr/>
            <p:nvPr/>
          </p:nvSpPr>
          <p:spPr bwMode="auto">
            <a:xfrm>
              <a:off x="10045700" y="3086100"/>
              <a:ext cx="3090863" cy="3344863"/>
            </a:xfrm>
            <a:custGeom>
              <a:avLst/>
              <a:gdLst>
                <a:gd name="T0" fmla="*/ 1545432 w 21600"/>
                <a:gd name="T1" fmla="*/ 1672432 h 21600"/>
                <a:gd name="T2" fmla="*/ 1545432 w 21600"/>
                <a:gd name="T3" fmla="*/ 1672432 h 21600"/>
                <a:gd name="T4" fmla="*/ 1545432 w 21600"/>
                <a:gd name="T5" fmla="*/ 1672432 h 21600"/>
                <a:gd name="T6" fmla="*/ 1545432 w 21600"/>
                <a:gd name="T7" fmla="*/ 16724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537" y="0"/>
                  </a:moveTo>
                  <a:lnTo>
                    <a:pt x="0" y="11569"/>
                  </a:lnTo>
                  <a:lnTo>
                    <a:pt x="26" y="21600"/>
                  </a:lnTo>
                  <a:lnTo>
                    <a:pt x="21600" y="0"/>
                  </a:lnTo>
                  <a:lnTo>
                    <a:pt x="12537" y="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: Shape 22">
              <a:extLst>
                <a:ext uri="{FF2B5EF4-FFF2-40B4-BE49-F238E27FC236}">
                  <a16:creationId xmlns:a16="http://schemas.microsoft.com/office/drawing/2014/main" id="{13DD3264-6BDF-4067-BCDA-37EF5FDD378F}"/>
                </a:ext>
              </a:extLst>
            </p:cNvPr>
            <p:cNvSpPr/>
            <p:nvPr/>
          </p:nvSpPr>
          <p:spPr bwMode="auto">
            <a:xfrm>
              <a:off x="11383963" y="8196263"/>
              <a:ext cx="2987675" cy="1520825"/>
            </a:xfrm>
            <a:custGeom>
              <a:avLst/>
              <a:gdLst>
                <a:gd name="T0" fmla="*/ 1493838 w 21600"/>
                <a:gd name="T1" fmla="*/ 760413 h 21600"/>
                <a:gd name="T2" fmla="*/ 1493838 w 21600"/>
                <a:gd name="T3" fmla="*/ 760413 h 21600"/>
                <a:gd name="T4" fmla="*/ 1493838 w 21600"/>
                <a:gd name="T5" fmla="*/ 760413 h 21600"/>
                <a:gd name="T6" fmla="*/ 1493838 w 21600"/>
                <a:gd name="T7" fmla="*/ 7604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367" y="21600"/>
                  </a:moveTo>
                  <a:lnTo>
                    <a:pt x="19935" y="10310"/>
                  </a:lnTo>
                  <a:lnTo>
                    <a:pt x="21600" y="0"/>
                  </a:lnTo>
                  <a:lnTo>
                    <a:pt x="0" y="19113"/>
                  </a:lnTo>
                  <a:lnTo>
                    <a:pt x="1367" y="21600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16609884-A8EC-47A0-A5EA-5E7F1D7C3638}"/>
                </a:ext>
              </a:extLst>
            </p:cNvPr>
            <p:cNvSpPr/>
            <p:nvPr/>
          </p:nvSpPr>
          <p:spPr bwMode="auto">
            <a:xfrm>
              <a:off x="11383963" y="9515475"/>
              <a:ext cx="2568575" cy="201613"/>
            </a:xfrm>
            <a:custGeom>
              <a:avLst/>
              <a:gdLst>
                <a:gd name="T0" fmla="*/ 1284288 w 21600"/>
                <a:gd name="T1" fmla="*/ 100807 h 21600"/>
                <a:gd name="T2" fmla="*/ 1284288 w 21600"/>
                <a:gd name="T3" fmla="*/ 100807 h 21600"/>
                <a:gd name="T4" fmla="*/ 1284288 w 21600"/>
                <a:gd name="T5" fmla="*/ 100807 h 21600"/>
                <a:gd name="T6" fmla="*/ 1284288 w 21600"/>
                <a:gd name="T7" fmla="*/ 1008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3389"/>
                  </a:moveTo>
                  <a:lnTo>
                    <a:pt x="21599" y="0"/>
                  </a:lnTo>
                  <a:lnTo>
                    <a:pt x="20245" y="21600"/>
                  </a:lnTo>
                  <a:lnTo>
                    <a:pt x="1591" y="21600"/>
                  </a:lnTo>
                  <a:lnTo>
                    <a:pt x="0" y="3389"/>
                  </a:lnTo>
                </a:path>
              </a:pathLst>
            </a:custGeom>
            <a:gradFill>
              <a:gsLst>
                <a:gs pos="0">
                  <a:srgbClr val="A99A7C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B146432E-8182-4B16-9E62-0DC97074E157}"/>
              </a:ext>
            </a:extLst>
          </p:cNvPr>
          <p:cNvGrpSpPr/>
          <p:nvPr/>
        </p:nvGrpSpPr>
        <p:grpSpPr>
          <a:xfrm>
            <a:off x="8638806" y="1697288"/>
            <a:ext cx="2749723" cy="3472748"/>
            <a:chOff x="8170814" y="1912116"/>
            <a:chExt cx="2749722" cy="3472748"/>
          </a:xfrm>
        </p:grpSpPr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ECB526AC-A26E-4780-9EF2-7F5756F45443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72748"/>
              <a:chOff x="1193500" y="1491637"/>
              <a:chExt cx="3761195" cy="3472748"/>
            </a:xfrm>
          </p:grpSpPr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71ADBFAC-CD6C-46D0-ADA4-58C26A6A6C09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91808"/>
                <a:chOff x="1317257" y="1824875"/>
                <a:chExt cx="3761195" cy="891808"/>
              </a:xfrm>
            </p:grpSpPr>
            <p:sp>
              <p:nvSpPr>
                <p:cNvPr id="28" name="TextBox 35">
                  <a:extLst>
                    <a:ext uri="{FF2B5EF4-FFF2-40B4-BE49-F238E27FC236}">
                      <a16:creationId xmlns:a16="http://schemas.microsoft.com/office/drawing/2014/main" id="{59139158-C8B7-4DB9-9A78-8F5A0871CF44}"/>
                    </a:ext>
                  </a:extLst>
                </p:cNvPr>
                <p:cNvSpPr txBox="1"/>
                <p:nvPr/>
              </p:nvSpPr>
              <p:spPr>
                <a:xfrm>
                  <a:off x="1317257" y="22088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非常重视，并立即去做，直到问题解决或任务完成时止。</a:t>
                  </a:r>
                </a:p>
              </p:txBody>
            </p:sp>
            <p:sp>
              <p:nvSpPr>
                <p:cNvPr id="29" name="Rectangle 36">
                  <a:extLst>
                    <a:ext uri="{FF2B5EF4-FFF2-40B4-BE49-F238E27FC236}">
                      <a16:creationId xmlns:a16="http://schemas.microsoft.com/office/drawing/2014/main" id="{F1A4FEF8-601B-414C-993A-87A66A0D293C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立即去做</a:t>
                  </a:r>
                </a:p>
              </p:txBody>
            </p:sp>
          </p:grpSp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id="{C04F46E3-C315-4319-9BE4-079D1062626E}"/>
                  </a:ext>
                </a:extLst>
              </p:cNvPr>
              <p:cNvGrpSpPr/>
              <p:nvPr/>
            </p:nvGrpSpPr>
            <p:grpSpPr>
              <a:xfrm>
                <a:off x="1193500" y="3355930"/>
                <a:ext cx="3761195" cy="1608455"/>
                <a:chOff x="1317257" y="2365260"/>
                <a:chExt cx="3761195" cy="1608455"/>
              </a:xfrm>
            </p:grpSpPr>
            <p:sp>
              <p:nvSpPr>
                <p:cNvPr id="26" name="TextBox 33">
                  <a:extLst>
                    <a:ext uri="{FF2B5EF4-FFF2-40B4-BE49-F238E27FC236}">
                      <a16:creationId xmlns:a16="http://schemas.microsoft.com/office/drawing/2014/main" id="{8DC1227A-2D81-463D-BE6B-DC6939E54A10}"/>
                    </a:ext>
                  </a:extLst>
                </p:cNvPr>
                <p:cNvSpPr txBox="1"/>
                <p:nvPr/>
              </p:nvSpPr>
              <p:spPr>
                <a:xfrm>
                  <a:off x="1317257" y="2748800"/>
                  <a:ext cx="3761111" cy="12249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这类事务也需要管理者赶快处理，但不宜花去过多的时间，最好是授权处理或另约时间。</a:t>
                  </a:r>
                </a:p>
              </p:txBody>
            </p:sp>
            <p:sp>
              <p:nvSpPr>
                <p:cNvPr id="27" name="Rectangle 34">
                  <a:extLst>
                    <a:ext uri="{FF2B5EF4-FFF2-40B4-BE49-F238E27FC236}">
                      <a16:creationId xmlns:a16="http://schemas.microsoft.com/office/drawing/2014/main" id="{33B25DF2-A02A-4906-8467-CBF6A85C35E9}"/>
                    </a:ext>
                  </a:extLst>
                </p:cNvPr>
                <p:cNvSpPr/>
                <p:nvPr/>
              </p:nvSpPr>
              <p:spPr>
                <a:xfrm>
                  <a:off x="1317257" y="2365260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授权别人去做</a:t>
                  </a:r>
                </a:p>
              </p:txBody>
            </p:sp>
          </p:grpSp>
        </p:grpSp>
        <p:cxnSp>
          <p:nvCxnSpPr>
            <p:cNvPr id="19" name="Straight Connector 26">
              <a:extLst>
                <a:ext uri="{FF2B5EF4-FFF2-40B4-BE49-F238E27FC236}">
                  <a16:creationId xmlns:a16="http://schemas.microsoft.com/office/drawing/2014/main" id="{56FC3868-3682-4DFE-AD05-9A205E1E194F}"/>
                </a:ext>
              </a:extLst>
            </p:cNvPr>
            <p:cNvCxnSpPr/>
            <p:nvPr/>
          </p:nvCxnSpPr>
          <p:spPr>
            <a:xfrm>
              <a:off x="8472264" y="3534544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D36B4C84-F99B-493C-B0CF-A27FC762A00A}"/>
              </a:ext>
            </a:extLst>
          </p:cNvPr>
          <p:cNvGrpSpPr/>
          <p:nvPr/>
        </p:nvGrpSpPr>
        <p:grpSpPr>
          <a:xfrm>
            <a:off x="821344" y="1585880"/>
            <a:ext cx="2713719" cy="3263466"/>
            <a:chOff x="1307468" y="1582988"/>
            <a:chExt cx="2713719" cy="3263466"/>
          </a:xfrm>
        </p:grpSpPr>
        <p:grpSp>
          <p:nvGrpSpPr>
            <p:cNvPr id="31" name="Group 38">
              <a:extLst>
                <a:ext uri="{FF2B5EF4-FFF2-40B4-BE49-F238E27FC236}">
                  <a16:creationId xmlns:a16="http://schemas.microsoft.com/office/drawing/2014/main" id="{F477C59B-003D-4175-9713-5744BBCF8029}"/>
                </a:ext>
              </a:extLst>
            </p:cNvPr>
            <p:cNvGrpSpPr/>
            <p:nvPr/>
          </p:nvGrpSpPr>
          <p:grpSpPr>
            <a:xfrm>
              <a:off x="1410010" y="1582988"/>
              <a:ext cx="2611177" cy="3263466"/>
              <a:chOff x="1193500" y="1377337"/>
              <a:chExt cx="3761195" cy="3263466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EF1E2EE8-318D-41ED-AEE0-A96C462727E8}"/>
                  </a:ext>
                </a:extLst>
              </p:cNvPr>
              <p:cNvGrpSpPr/>
              <p:nvPr/>
            </p:nvGrpSpPr>
            <p:grpSpPr>
              <a:xfrm>
                <a:off x="1193500" y="1377337"/>
                <a:ext cx="3761195" cy="929908"/>
                <a:chOff x="1317257" y="1710575"/>
                <a:chExt cx="3761195" cy="929908"/>
              </a:xfrm>
            </p:grpSpPr>
            <p:sp>
              <p:nvSpPr>
                <p:cNvPr id="42" name="TextBox 49">
                  <a:extLst>
                    <a:ext uri="{FF2B5EF4-FFF2-40B4-BE49-F238E27FC236}">
                      <a16:creationId xmlns:a16="http://schemas.microsoft.com/office/drawing/2014/main" id="{459EBD25-2689-45E7-992F-DEF663D378FC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这类事务看起来一点都不急迫，可以从容地去做，但却是管理者要下苦功夫、花大精力去做的事，是管理</a:t>
                  </a:r>
                  <a:r>
                    <a: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者</a:t>
                  </a:r>
                  <a:r>
                    <a:rPr lang="zh-CN" altLang="en-US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的第一要务</a:t>
                  </a: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  <p:sp>
              <p:nvSpPr>
                <p:cNvPr id="43" name="Rectangle 50">
                  <a:extLst>
                    <a:ext uri="{FF2B5EF4-FFF2-40B4-BE49-F238E27FC236}">
                      <a16:creationId xmlns:a16="http://schemas.microsoft.com/office/drawing/2014/main" id="{ECB897A6-EAEC-4C1D-B1F4-395687744DEF}"/>
                    </a:ext>
                  </a:extLst>
                </p:cNvPr>
                <p:cNvSpPr/>
                <p:nvPr/>
              </p:nvSpPr>
              <p:spPr>
                <a:xfrm>
                  <a:off x="1317257" y="17105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定出时间待会做</a:t>
                  </a:r>
                </a:p>
              </p:txBody>
            </p:sp>
          </p:grpSp>
          <p:grpSp>
            <p:nvGrpSpPr>
              <p:cNvPr id="36" name="Group 43">
                <a:extLst>
                  <a:ext uri="{FF2B5EF4-FFF2-40B4-BE49-F238E27FC236}">
                    <a16:creationId xmlns:a16="http://schemas.microsoft.com/office/drawing/2014/main" id="{B6E0D45E-8941-424D-9A3B-7DF20CEA8B24}"/>
                  </a:ext>
                </a:extLst>
              </p:cNvPr>
              <p:cNvGrpSpPr/>
              <p:nvPr/>
            </p:nvGrpSpPr>
            <p:grpSpPr>
              <a:xfrm>
                <a:off x="1193500" y="3710895"/>
                <a:ext cx="3761195" cy="929908"/>
                <a:chOff x="1317257" y="2720225"/>
                <a:chExt cx="3761195" cy="929908"/>
              </a:xfrm>
            </p:grpSpPr>
            <p:sp>
              <p:nvSpPr>
                <p:cNvPr id="40" name="TextBox 47">
                  <a:extLst>
                    <a:ext uri="{FF2B5EF4-FFF2-40B4-BE49-F238E27FC236}">
                      <a16:creationId xmlns:a16="http://schemas.microsoft.com/office/drawing/2014/main" id="{19DB4293-FF7E-4644-A184-1E96FDC138D7}"/>
                    </a:ext>
                  </a:extLst>
                </p:cNvPr>
                <p:cNvSpPr txBox="1"/>
                <p:nvPr/>
              </p:nvSpPr>
              <p:spPr>
                <a:xfrm>
                  <a:off x="1317257" y="314230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先想一想：这件事如果根本不去理会，会出现什么情况呢？如果答案是“什么事都没发生。”那就应该立即停止做这些事。</a:t>
                  </a:r>
                </a:p>
              </p:txBody>
            </p:sp>
            <p:sp>
              <p:nvSpPr>
                <p:cNvPr id="41" name="Rectangle 48">
                  <a:extLst>
                    <a:ext uri="{FF2B5EF4-FFF2-40B4-BE49-F238E27FC236}">
                      <a16:creationId xmlns:a16="http://schemas.microsoft.com/office/drawing/2014/main" id="{2F2B1E77-8FB4-4EC5-9D1B-D31E0923E8E0}"/>
                    </a:ext>
                  </a:extLst>
                </p:cNvPr>
                <p:cNvSpPr/>
                <p:nvPr/>
              </p:nvSpPr>
              <p:spPr>
                <a:xfrm>
                  <a:off x="1317257" y="272022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打发时间时做</a:t>
                  </a:r>
                </a:p>
              </p:txBody>
            </p:sp>
          </p:grpSp>
        </p:grpSp>
        <p:cxnSp>
          <p:nvCxnSpPr>
            <p:cNvPr id="33" name="Straight Connector 40">
              <a:extLst>
                <a:ext uri="{FF2B5EF4-FFF2-40B4-BE49-F238E27FC236}">
                  <a16:creationId xmlns:a16="http://schemas.microsoft.com/office/drawing/2014/main" id="{575BE68B-2031-48FE-8474-5C0C4A5B971E}"/>
                </a:ext>
              </a:extLst>
            </p:cNvPr>
            <p:cNvCxnSpPr/>
            <p:nvPr/>
          </p:nvCxnSpPr>
          <p:spPr>
            <a:xfrm>
              <a:off x="1307468" y="3721974"/>
              <a:ext cx="2448272" cy="0"/>
            </a:xfrm>
            <a:prstGeom prst="line">
              <a:avLst/>
            </a:prstGeom>
            <a:ln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2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2D7CDE-E252-4BC9-8C38-80D8285F5F75}"/>
              </a:ext>
            </a:extLst>
          </p:cNvPr>
          <p:cNvGrpSpPr/>
          <p:nvPr/>
        </p:nvGrpSpPr>
        <p:grpSpPr>
          <a:xfrm>
            <a:off x="6433145" y="2040835"/>
            <a:ext cx="4451128" cy="1797974"/>
            <a:chOff x="6433145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583642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第三节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33145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效率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E064581-D7A7-4229-8C84-6F221A37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4" name="矩形 3"/>
          <p:cNvSpPr/>
          <p:nvPr/>
        </p:nvSpPr>
        <p:spPr>
          <a:xfrm>
            <a:off x="7823698" y="2120271"/>
            <a:ext cx="33234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农夫的效率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在美国，有一个农庄，经统计发现其农作物的产出值达平均上限的二倍，这是令人难以置信的。有一位效率专家想去研究高效率原因，他千里迢迢来到这个农庄。看到一户农家，他就推门而入。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92" y="1969703"/>
            <a:ext cx="5732135" cy="406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4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113549-E539-4993-A55F-88F923A8EEE5}"/>
              </a:ext>
            </a:extLst>
          </p:cNvPr>
          <p:cNvSpPr/>
          <p:nvPr/>
        </p:nvSpPr>
        <p:spPr>
          <a:xfrm>
            <a:off x="1448929" y="4417179"/>
            <a:ext cx="999170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是效率专家觉得很奇怪，为什么每隔一会儿，她就站起来，再重重地坐下去，这样一直地重复？效率专家再仔细一看，才发现这位农妇的坐垫，竟是一大袋必须重复压才会好吃的奶酪。因此效率专家说不必查了，他已经知道高效率的原因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8E8722-DAB6-46E0-A4AB-4C2EE66E196E}"/>
              </a:ext>
            </a:extLst>
          </p:cNvPr>
          <p:cNvSpPr/>
          <p:nvPr/>
        </p:nvSpPr>
        <p:spPr>
          <a:xfrm>
            <a:off x="5140105" y="1640999"/>
            <a:ext cx="66454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他发现有一位农妇，正在工作，她怎么工作呢？二只手打毛线，一只脚正推动着摇篮，摇篮里睡着一位刚出生不久的婴儿，另外一只脚在推动一个链条带动的搅拌器，嘴里哼着催眠曲，炉子上烧着有汽笛的水壶，耳朵注意听水有没有烧开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CA4020-293F-4364-AB8A-C552C050A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929" y="1084521"/>
            <a:ext cx="3512879" cy="35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D9916E85-2BEB-435B-A764-C606E212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892" y="1772827"/>
            <a:ext cx="437834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56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28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00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7200" defTabSz="1219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效率就是单位时间内完成的工作量。据说，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一个效率糟糕的人与一个高效的人工作效率相差可达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10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倍以上。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生活或者工作，无论做什么都应当有较高的效率，这在无形中就可以延长时间，这就是注重效率的好处。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32A08785-30E4-4DF7-ABBF-4A6ACD767042}"/>
              </a:ext>
            </a:extLst>
          </p:cNvPr>
          <p:cNvGrpSpPr>
            <a:grpSpLocks/>
          </p:cNvGrpSpPr>
          <p:nvPr/>
        </p:nvGrpSpPr>
        <p:grpSpPr bwMode="auto">
          <a:xfrm>
            <a:off x="840211" y="1269706"/>
            <a:ext cx="5502589" cy="4228121"/>
            <a:chOff x="0" y="0"/>
            <a:chExt cx="5503631" cy="4228992"/>
          </a:xfrm>
        </p:grpSpPr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03828C8B-C8D6-4A48-99F2-A1F9B10F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629" y="2278044"/>
              <a:ext cx="1474371" cy="1474371"/>
            </a:xfrm>
            <a:prstGeom prst="ellipse">
              <a:avLst/>
            </a:prstGeom>
            <a:solidFill>
              <a:srgbClr val="730C0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24880195-EF34-4265-B958-F42426641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546" y="2493961"/>
              <a:ext cx="1042537" cy="104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36" tIns="15236" rIns="15236" bIns="15236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如何提高效率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AutoShape 18">
              <a:extLst>
                <a:ext uri="{FF2B5EF4-FFF2-40B4-BE49-F238E27FC236}">
                  <a16:creationId xmlns:a16="http://schemas.microsoft.com/office/drawing/2014/main" id="{923FC049-38A7-4081-9724-E1D66CF2B9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16585" y="2805132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C05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1387AA4A-642F-452D-8912-BA0C2F96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260240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C0504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688EABCF-2120-443B-88D9-69A77803E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7" y="262658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事不宜迟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速度制胜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AutoShape 21">
              <a:extLst>
                <a:ext uri="{FF2B5EF4-FFF2-40B4-BE49-F238E27FC236}">
                  <a16:creationId xmlns:a16="http://schemas.microsoft.com/office/drawing/2014/main" id="{E1199513-BB20-4522-84DE-F8CCEC3A4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60000">
              <a:off x="808294" y="1907346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AutoShape 22">
              <a:extLst>
                <a:ext uri="{FF2B5EF4-FFF2-40B4-BE49-F238E27FC236}">
                  <a16:creationId xmlns:a16="http://schemas.microsoft.com/office/drawing/2014/main" id="{5352A55B-EF80-467F-B2E8-698576A10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46" y="1288571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9BBB59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F217F19E-55E4-4EDE-8024-57FDA7E31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28" y="1312753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统筹安排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平行作业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AutoShape 24">
              <a:extLst>
                <a:ext uri="{FF2B5EF4-FFF2-40B4-BE49-F238E27FC236}">
                  <a16:creationId xmlns:a16="http://schemas.microsoft.com/office/drawing/2014/main" id="{1592C3C9-4858-4F49-B6B6-EAF8546D7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20000">
              <a:off x="1571994" y="1352483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516354D-AF28-43B8-A28D-3E3EF246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061" y="47657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C16D0AFB-0E21-4725-A4AC-B010D3F6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243" y="50075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 dirty="0">
                  <a:solidFill>
                    <a:srgbClr val="CCEDC7"/>
                  </a:solidFill>
                  <a:cs typeface="+mn-ea"/>
                  <a:sym typeface="+mn-lt"/>
                </a:rPr>
                <a:t>优化流程</a:t>
              </a:r>
              <a:r>
                <a:rPr lang="en-US" altLang="zh-CN" sz="1400" b="1" dirty="0">
                  <a:solidFill>
                    <a:srgbClr val="CCEDC7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 dirty="0">
                  <a:solidFill>
                    <a:srgbClr val="CCEDC7"/>
                  </a:solidFill>
                  <a:cs typeface="+mn-ea"/>
                  <a:sym typeface="+mn-lt"/>
                </a:rPr>
                <a:t>简化操作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AutoShape 27">
              <a:extLst>
                <a:ext uri="{FF2B5EF4-FFF2-40B4-BE49-F238E27FC236}">
                  <a16:creationId xmlns:a16="http://schemas.microsoft.com/office/drawing/2014/main" id="{EA8DD5C2-FD36-4732-BA15-0648A06935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80000">
              <a:off x="2515982" y="1352483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4A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28">
              <a:extLst>
                <a:ext uri="{FF2B5EF4-FFF2-40B4-BE49-F238E27FC236}">
                  <a16:creationId xmlns:a16="http://schemas.microsoft.com/office/drawing/2014/main" id="{17EDCBBA-DC32-4088-B8C2-622B4760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09" y="47657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4AACC6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777A6C4C-D0AE-4208-857E-5CEE5FF02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691" y="50075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rgbClr val="CCEDC7"/>
                  </a:solidFill>
                  <a:cs typeface="+mn-ea"/>
                  <a:sym typeface="+mn-lt"/>
                </a:rPr>
                <a:t>整理整顿</a:t>
              </a:r>
              <a:r>
                <a:rPr lang="en-US" altLang="zh-CN" sz="1400" b="1">
                  <a:solidFill>
                    <a:srgbClr val="CCEDC7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b="1">
                  <a:solidFill>
                    <a:srgbClr val="CCEDC7"/>
                  </a:solidFill>
                  <a:cs typeface="+mn-ea"/>
                  <a:sym typeface="+mn-lt"/>
                </a:rPr>
                <a:t>快速定位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AutoShape 30">
              <a:extLst>
                <a:ext uri="{FF2B5EF4-FFF2-40B4-BE49-F238E27FC236}">
                  <a16:creationId xmlns:a16="http://schemas.microsoft.com/office/drawing/2014/main" id="{954B2CC0-C6FF-4605-8C06-C58264365A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40000">
              <a:off x="3279685" y="1907346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F79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AutoShape 31">
              <a:extLst>
                <a:ext uri="{FF2B5EF4-FFF2-40B4-BE49-F238E27FC236}">
                  <a16:creationId xmlns:a16="http://schemas.microsoft.com/office/drawing/2014/main" id="{1561930B-E283-4DB9-8487-81265FAA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124" y="1288571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F79645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E0F4005C-8919-47BE-AD1C-CD77C3188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306" y="1312753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选择效率更高的工具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33">
              <a:extLst>
                <a:ext uri="{FF2B5EF4-FFF2-40B4-BE49-F238E27FC236}">
                  <a16:creationId xmlns:a16="http://schemas.microsoft.com/office/drawing/2014/main" id="{63FE3C45-6C9F-4653-86F4-AEEF0BCE1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393" y="2805132"/>
              <a:ext cx="1415651" cy="420195"/>
            </a:xfrm>
            <a:prstGeom prst="leftArrow">
              <a:avLst>
                <a:gd name="adj1" fmla="val 60000"/>
                <a:gd name="adj2" fmla="val 49990"/>
              </a:avLst>
            </a:prstGeom>
            <a:solidFill>
              <a:srgbClr val="C05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AutoShape 34">
              <a:extLst>
                <a:ext uri="{FF2B5EF4-FFF2-40B4-BE49-F238E27FC236}">
                  <a16:creationId xmlns:a16="http://schemas.microsoft.com/office/drawing/2014/main" id="{9E0BBB06-30BA-46F5-AB82-DF44E5A77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015" y="2602406"/>
              <a:ext cx="1032059" cy="825647"/>
            </a:xfrm>
            <a:prstGeom prst="roundRect">
              <a:avLst>
                <a:gd name="adj" fmla="val 10000"/>
              </a:avLst>
            </a:prstGeom>
            <a:solidFill>
              <a:srgbClr val="C0504C"/>
            </a:solidFill>
            <a:ln w="38100" cap="flat" cmpd="sng">
              <a:solidFill>
                <a:srgbClr val="CCEDC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2C155B76-D6CC-4705-9950-5957323B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197" y="2626588"/>
              <a:ext cx="983695" cy="777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664" tIns="26664" rIns="26664" bIns="2666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1400" b="1" smtClean="0">
                  <a:solidFill>
                    <a:schemeClr val="bg1"/>
                  </a:solidFill>
                  <a:cs typeface="+mn-ea"/>
                  <a:sym typeface="+mn-lt"/>
                </a:rPr>
                <a:t>第一次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就把事情做好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143AC-B4E8-45D4-8C9B-D46A03B72CE7}"/>
              </a:ext>
            </a:extLst>
          </p:cNvPr>
          <p:cNvGrpSpPr/>
          <p:nvPr/>
        </p:nvGrpSpPr>
        <p:grpSpPr>
          <a:xfrm>
            <a:off x="5625170" y="1502247"/>
            <a:ext cx="5766730" cy="3545829"/>
            <a:chOff x="5625170" y="1502247"/>
            <a:chExt cx="5766730" cy="354582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孙子兵法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说：“激水之疾，至于漂石者，势也”。速度能决定石头浮沉。面对“快鱼吃慢鱼”的时代，速度决定人生进退，速度决定事业成败。大浪淘沙，优胜劣汰，这是万古不变的道理。要在竞争中斩露头角，脱颖而出，只有你自己与时间赛跑，与对手赛跑，才有可能会赢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事不宜迟，速度制胜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0363" y="2192904"/>
            <a:ext cx="4154807" cy="38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919651-2F30-44B7-835E-0918ACFF49BA}"/>
              </a:ext>
            </a:extLst>
          </p:cNvPr>
          <p:cNvGrpSpPr/>
          <p:nvPr/>
        </p:nvGrpSpPr>
        <p:grpSpPr>
          <a:xfrm>
            <a:off x="1305601" y="2078032"/>
            <a:ext cx="5262979" cy="3545829"/>
            <a:chOff x="1305601" y="2078032"/>
            <a:chExt cx="5262979" cy="354582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7" y="3038538"/>
              <a:ext cx="50003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们都知道一个“先装石头还是先装沙子才能发挥罐子最大容量”的故事模型。类比到时间的统筹安排上，则就是利用大块的时间处理“大块”的事情，利用琐碎的时间处理琐碎的事情，利用等待的事件兼做别的事情（比如烧开水的工夫可以拍个黄瓜）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统筹安排，平行作业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68580" y="2470835"/>
            <a:ext cx="5000299" cy="32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5B3C8B-6B07-42EA-B03E-02B7E3480ADC}"/>
              </a:ext>
            </a:extLst>
          </p:cNvPr>
          <p:cNvGrpSpPr/>
          <p:nvPr/>
        </p:nvGrpSpPr>
        <p:grpSpPr>
          <a:xfrm>
            <a:off x="6238758" y="2462753"/>
            <a:ext cx="5262979" cy="2714832"/>
            <a:chOff x="5625170" y="1502247"/>
            <a:chExt cx="5262979" cy="271483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6" y="2462753"/>
              <a:ext cx="49485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通过对流程的不断优化，使得工作更为顺畅；通过对流程中具体工作节点的操作过程进行简化，提高流程各环节的运行速度，从而提高效率。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优化流程，简化操作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23766" y="1496562"/>
            <a:ext cx="4649391" cy="46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9C7B002-3C8D-43AA-96F3-C5E1E645782A}"/>
              </a:ext>
            </a:extLst>
          </p:cNvPr>
          <p:cNvGrpSpPr/>
          <p:nvPr/>
        </p:nvGrpSpPr>
        <p:grpSpPr>
          <a:xfrm>
            <a:off x="1305601" y="2078032"/>
            <a:ext cx="5262979" cy="3130331"/>
            <a:chOff x="1305601" y="2078032"/>
            <a:chExt cx="5262979" cy="3130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7" y="3038538"/>
              <a:ext cx="486625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克服办公桌杂乱和个人混乱。通过对电脑文档、书面文件及身边工具等的整理，使得文件资料或工具的拿取和存放都能快速定位，从而提高效率。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整理整顿，快速定位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6261" y="1488558"/>
            <a:ext cx="4772904" cy="4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88847" y="2493886"/>
            <a:ext cx="4190208" cy="38401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842B067-DDB9-437B-A8C8-E1397C15CF2A}"/>
              </a:ext>
            </a:extLst>
          </p:cNvPr>
          <p:cNvGrpSpPr/>
          <p:nvPr/>
        </p:nvGrpSpPr>
        <p:grpSpPr>
          <a:xfrm>
            <a:off x="1012637" y="961328"/>
            <a:ext cx="4937589" cy="5189988"/>
            <a:chOff x="1012637" y="961328"/>
            <a:chExt cx="4937589" cy="5189988"/>
          </a:xfrm>
        </p:grpSpPr>
        <p:sp>
          <p:nvSpPr>
            <p:cNvPr id="5" name="文本框 4"/>
            <p:cNvSpPr txBox="1"/>
            <p:nvPr/>
          </p:nvSpPr>
          <p:spPr>
            <a:xfrm>
              <a:off x="1388204" y="961328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61366" y="1401478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6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40220" y="2104733"/>
              <a:ext cx="1253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CATALOG</a:t>
              </a:r>
              <a:endParaRPr kumimoji="1"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线连接符 8"/>
            <p:cNvCxnSpPr/>
            <p:nvPr/>
          </p:nvCxnSpPr>
          <p:spPr>
            <a:xfrm>
              <a:off x="1012637" y="2642015"/>
              <a:ext cx="4937589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484243" y="2827329"/>
              <a:ext cx="3518912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如何有效规划时间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效能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效率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勤恳</a:t>
              </a:r>
            </a:p>
            <a:p>
              <a:pPr marL="457200" indent="-457200">
                <a:lnSpc>
                  <a:spcPct val="150000"/>
                </a:lnSpc>
                <a:buFont typeface="Arial" charset="0"/>
                <a:buChar char="•"/>
              </a:pPr>
              <a:r>
                <a:rPr kumimoji="1"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时间规划管理步骤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75682" y="452761"/>
            <a:ext cx="1686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BFBFC"/>
                </a:solidFill>
              </a:rPr>
              <a:t>https://www.PPT818.com/</a:t>
            </a:r>
            <a:endParaRPr lang="zh-CN" altLang="en-US" sz="900" dirty="0">
              <a:solidFill>
                <a:srgbClr val="FB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A2D336-1A9F-4E16-BCA1-247890D03395}"/>
              </a:ext>
            </a:extLst>
          </p:cNvPr>
          <p:cNvGrpSpPr/>
          <p:nvPr/>
        </p:nvGrpSpPr>
        <p:grpSpPr>
          <a:xfrm>
            <a:off x="5625170" y="1502247"/>
            <a:ext cx="5766730" cy="3961327"/>
            <a:chOff x="5625170" y="1502247"/>
            <a:chExt cx="5766730" cy="396132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在日常办公中，我们发现，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Office2013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可比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Office2010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提高工作效率约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又比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Office2013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提高效率约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或者更多，尤其是利用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Powerpoint2016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制作幻灯片，许多原本需要用平面设计软件来设计的效果，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Powerpoint2016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一键就可以解决。可见，想要工作更高效，不仅仅是改变工作方式，在一定程度上还依赖于选择更合适的工具。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5625170" y="1502247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选择效率更高的工具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A32C448A-8225-4D63-9C58-EB5F9462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12" y="2111375"/>
            <a:ext cx="1463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4F5A57C-8844-4E74-8E36-D71DE353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42" y="2111375"/>
            <a:ext cx="1463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7592B2A-209B-4961-846B-A35C3AA6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42" y="39528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090B4B3-A457-4DFB-9143-60D3ACC1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99" y="3952875"/>
            <a:ext cx="14620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CEC1C16-B4F9-4546-AAEE-866CC239A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99" y="2111375"/>
            <a:ext cx="14620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5451C72-F047-41D0-A5DA-8CDBF535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12" y="39528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效率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5A9FEA-FF4A-4FF7-9A8E-71F54298410A}"/>
              </a:ext>
            </a:extLst>
          </p:cNvPr>
          <p:cNvGrpSpPr/>
          <p:nvPr/>
        </p:nvGrpSpPr>
        <p:grpSpPr>
          <a:xfrm>
            <a:off x="1305601" y="2078032"/>
            <a:ext cx="5766730" cy="3961327"/>
            <a:chOff x="1305601" y="2078032"/>
            <a:chExt cx="5766730" cy="396132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91295E7-B804-4729-99FE-7614DFA3CA06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界上最没有效率、最倒胃口的事情就是一件事情开始没有做好，被推倒重来。工作是很琐碎的，每一步都会牵涉到很多东西，一步不到位，将导致以后的步步不到位，最后当你看到漏洞无法弥补的时候，也就是自己被惩罚的</a:t>
              </a:r>
              <a:r>
                <a:rPr kumimoji="1"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时候</a:t>
              </a:r>
              <a:r>
                <a:rPr kumimoji="1" lang="zh-CN" alt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。第一次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就把事情做对、做好、做到位，是一个观念，也是一个良好的习惯。它会节省我们很多的人力、物力、财力，使我们少走很多不必要的弯路。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7B5BCF-2153-416E-9156-656BE9CD55D6}"/>
                </a:ext>
              </a:extLst>
            </p:cNvPr>
            <p:cNvSpPr txBox="1"/>
            <p:nvPr/>
          </p:nvSpPr>
          <p:spPr>
            <a:xfrm>
              <a:off x="1305601" y="2078032"/>
              <a:ext cx="52629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smtClean="0">
                  <a:solidFill>
                    <a:srgbClr val="730C0C"/>
                  </a:solidFill>
                  <a:cs typeface="+mn-ea"/>
                  <a:sym typeface="+mn-lt"/>
                </a:rPr>
                <a:t>第一次</a:t>
              </a:r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就把事情做好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F8D5E26-3938-40D0-A24F-CD230474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16451" y="2078032"/>
            <a:ext cx="3985473" cy="40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E50B27D-4D26-41E4-8F19-4DC4BD639CA3}"/>
              </a:ext>
            </a:extLst>
          </p:cNvPr>
          <p:cNvGrpSpPr/>
          <p:nvPr/>
        </p:nvGrpSpPr>
        <p:grpSpPr>
          <a:xfrm>
            <a:off x="6446229" y="2040835"/>
            <a:ext cx="4451128" cy="1797974"/>
            <a:chOff x="6446229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596726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第四节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46229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勤恳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602E22A-07BD-4A07-ADD5-C75DBE2F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40289C7-F1C0-48DD-80C8-082C215F76FE}"/>
              </a:ext>
            </a:extLst>
          </p:cNvPr>
          <p:cNvGrpSpPr/>
          <p:nvPr/>
        </p:nvGrpSpPr>
        <p:grpSpPr>
          <a:xfrm>
            <a:off x="1305601" y="2078032"/>
            <a:ext cx="5766730" cy="3545829"/>
            <a:chOff x="1305601" y="2078032"/>
            <a:chExt cx="5766730" cy="354582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住在田边的青蛙对住在路边的青蛙说：“您这里太危险啦，搬来跟我住吧！”路边的青蛙说：“我已经习惯这里，懒得搬了。”几天后，田边的青蛙去探望路边的青蛙，却发现他已被车子压死，可怜地暴尸在马路上。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原来，掌握命运的方法很简单，远离懒惰就可以了。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为什么需要勤恳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72331" y="1765005"/>
            <a:ext cx="4055974" cy="4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50232" y="528381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984067-1B1C-4FF8-A3EA-EA5067DBA12A}"/>
              </a:ext>
            </a:extLst>
          </p:cNvPr>
          <p:cNvGrpSpPr/>
          <p:nvPr/>
        </p:nvGrpSpPr>
        <p:grpSpPr>
          <a:xfrm>
            <a:off x="5625170" y="1502247"/>
            <a:ext cx="5766730" cy="3130331"/>
            <a:chOff x="5625170" y="1502247"/>
            <a:chExt cx="5766730" cy="313033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EC36EB6-2AEE-4175-AC76-470567E0344D}"/>
                </a:ext>
              </a:extLst>
            </p:cNvPr>
            <p:cNvSpPr txBox="1"/>
            <p:nvPr/>
          </p:nvSpPr>
          <p:spPr>
            <a:xfrm>
              <a:off x="5705255" y="2462753"/>
              <a:ext cx="568664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勤恳，就是要充分利用时间，不让时间白白流逝。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耽误什么其实都可以不在乎，唯有时间我们耽误不起，耽误时间是最不好的事情，因为没有人可以让时间逆转。时间不等人，昨天已经成为历史，明天还遥不可知，而今天是一个礼物，所以英文把“现在”称为“</a:t>
              </a:r>
              <a:r>
                <a:rPr kumimoji="1"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Present”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F36FA3A-B552-4B40-BD62-B796911E9E08}"/>
                </a:ext>
              </a:extLst>
            </p:cNvPr>
            <p:cNvSpPr txBox="1"/>
            <p:nvPr/>
          </p:nvSpPr>
          <p:spPr>
            <a:xfrm>
              <a:off x="5625170" y="1502247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什么是勤恳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755D084-B2F9-4ADA-B004-0D02A6860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502247"/>
            <a:ext cx="4521207" cy="46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7929AA-7681-4BEB-B17B-08787C194D4D}"/>
              </a:ext>
            </a:extLst>
          </p:cNvPr>
          <p:cNvSpPr txBox="1"/>
          <p:nvPr/>
        </p:nvSpPr>
        <p:spPr>
          <a:xfrm>
            <a:off x="1385686" y="3038538"/>
            <a:ext cx="568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是谁叫醒了我们的灵魂？叫醒我们的不是闹钟，而是梦想。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每天一觉醒来，我们的身体醒了，但灵魂未必能醒，能让灵魂苏醒的是目标。你看，在上班的路上，</a:t>
            </a:r>
            <a:r>
              <a:rPr kumimoji="1" lang="zh-CN" altLang="en-US" b="1" dirty="0">
                <a:solidFill>
                  <a:srgbClr val="730C0C"/>
                </a:solidFill>
                <a:cs typeface="+mn-ea"/>
                <a:sym typeface="+mn-lt"/>
              </a:rPr>
              <a:t>那些行色匆匆却格外精神抖擞的人，一定是心中树立了新目标的人。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心中有目标，步伐更矫健，工作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学习更有激情，怎能不勤奋？</a:t>
            </a: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6A7470-7A04-440F-AD79-30224F7287B2}"/>
              </a:ext>
            </a:extLst>
          </p:cNvPr>
          <p:cNvSpPr txBox="1"/>
          <p:nvPr/>
        </p:nvSpPr>
        <p:spPr>
          <a:xfrm>
            <a:off x="1305601" y="2078032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b="1" dirty="0">
                <a:solidFill>
                  <a:srgbClr val="730C0C"/>
                </a:solidFill>
                <a:cs typeface="+mn-ea"/>
                <a:sym typeface="+mn-lt"/>
              </a:rPr>
              <a:t>怎样才能唤醒勤恳的精神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7094" y="2259764"/>
            <a:ext cx="3800793" cy="38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13500" y="2222500"/>
            <a:ext cx="5473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你成家了吗？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你是否已经找到理想的意中人？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你该怎样去完善自我才能达成所愿？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面朝大海，春暖花开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你需要为之努力打拼吗？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你是否想住上这样的别墅洋房？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222500"/>
            <a:ext cx="51054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7802" y="1784350"/>
            <a:ext cx="5473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想挣很多钱吗？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想让爱人每天数钱数到手抽筋吗？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你挣钱的目标是多少？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你的梦想是什么？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你有明确的人生规划吗？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你是否想让自己的生活：如此惬意？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n"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97380"/>
            <a:ext cx="51054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9F0AC1B-0CD6-45A6-9784-2B733D7F5357}"/>
              </a:ext>
            </a:extLst>
          </p:cNvPr>
          <p:cNvGrpSpPr/>
          <p:nvPr/>
        </p:nvGrpSpPr>
        <p:grpSpPr>
          <a:xfrm>
            <a:off x="1305601" y="2078032"/>
            <a:ext cx="6391493" cy="3961327"/>
            <a:chOff x="1305601" y="2078032"/>
            <a:chExt cx="6391493" cy="396132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羚羊每天早上起来的时候就知道要比跑得最快的非洲豹跑得快，否则就会被吃掉；非洲豹每天早上起来就知道要比跑得最慢的羚羊要快，否则就会被饿死！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可见，不管我们是强者还是弱者，都要努力去做到更好。这就是危机感，否则，对生活麻木不仁，安于现状，裹足不前，等待我们的是只有被淘汰的命运！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77959" y="2540025"/>
            <a:ext cx="3516648" cy="32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50784F-6DB1-4D34-A3F3-D1561B12D069}"/>
              </a:ext>
            </a:extLst>
          </p:cNvPr>
          <p:cNvGrpSpPr/>
          <p:nvPr/>
        </p:nvGrpSpPr>
        <p:grpSpPr>
          <a:xfrm>
            <a:off x="731446" y="2078032"/>
            <a:ext cx="6391493" cy="3545829"/>
            <a:chOff x="1305601" y="2078032"/>
            <a:chExt cx="6391493" cy="354582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B7929AA-7681-4BEB-B17B-08787C194D4D}"/>
                </a:ext>
              </a:extLst>
            </p:cNvPr>
            <p:cNvSpPr txBox="1"/>
            <p:nvPr/>
          </p:nvSpPr>
          <p:spPr>
            <a:xfrm>
              <a:off x="1385686" y="3038538"/>
              <a:ext cx="568664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勤恳来源于现实与目标之间深重的危机意识，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“睡着了，你就会失败！”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这是硅谷精神所传递的危机意识，是令人惊叹的硅谷不眠夜的形成原因。</a:t>
              </a:r>
              <a:endPara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古有中国“头悬梁、锥刺股”以抗拒疲劳和睡意，今有硅谷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“睡眠必然成为一种灾难”</a:t>
              </a:r>
              <a:r>
                <a:rPr kumimoji="1"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之惊世骇俗的惜时精神。</a:t>
              </a:r>
            </a:p>
            <a:p>
              <a:pPr>
                <a:lnSpc>
                  <a:spcPct val="150000"/>
                </a:lnSpc>
              </a:pPr>
              <a:endPara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F6A7470-7A04-440F-AD79-30224F7287B2}"/>
                </a:ext>
              </a:extLst>
            </p:cNvPr>
            <p:cNvSpPr txBox="1"/>
            <p:nvPr/>
          </p:nvSpPr>
          <p:spPr>
            <a:xfrm>
              <a:off x="1305601" y="2078032"/>
              <a:ext cx="63914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D097646-DD97-4130-BF05-513267D72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2176" y="2626609"/>
            <a:ext cx="4728964" cy="30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1F7FAE9-C584-420D-9C07-DA26944F5FDE}"/>
              </a:ext>
            </a:extLst>
          </p:cNvPr>
          <p:cNvGrpSpPr/>
          <p:nvPr/>
        </p:nvGrpSpPr>
        <p:grpSpPr>
          <a:xfrm>
            <a:off x="7219950" y="2040835"/>
            <a:ext cx="4451128" cy="2628970"/>
            <a:chOff x="7219950" y="2040835"/>
            <a:chExt cx="4451128" cy="2628970"/>
          </a:xfrm>
        </p:grpSpPr>
        <p:sp>
          <p:nvSpPr>
            <p:cNvPr id="3" name="文本框 2"/>
            <p:cNvSpPr txBox="1"/>
            <p:nvPr/>
          </p:nvSpPr>
          <p:spPr>
            <a:xfrm>
              <a:off x="9370447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第一节</a:t>
              </a:r>
              <a:endParaRPr kumimoji="1"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19950" y="2915479"/>
              <a:ext cx="44511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如何有效规划时间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C76BAB4-8AA9-4469-B6F5-0F8F6B81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勤恳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58D86E2-AF66-4FCE-8222-CD59D7EA7CAD}"/>
              </a:ext>
            </a:extLst>
          </p:cNvPr>
          <p:cNvGrpSpPr/>
          <p:nvPr/>
        </p:nvGrpSpPr>
        <p:grpSpPr>
          <a:xfrm>
            <a:off x="5625171" y="1502247"/>
            <a:ext cx="5366681" cy="4532827"/>
            <a:chOff x="5625171" y="1502247"/>
            <a:chExt cx="5366681" cy="453282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EC36EB6-2AEE-4175-AC76-470567E0344D}"/>
                </a:ext>
              </a:extLst>
            </p:cNvPr>
            <p:cNvSpPr txBox="1"/>
            <p:nvPr/>
          </p:nvSpPr>
          <p:spPr>
            <a:xfrm>
              <a:off x="5705256" y="3034253"/>
              <a:ext cx="528659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</a:t>
              </a:r>
              <a:r>
                <a:rPr kumimoji="1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不眠的硅谷</a:t>
              </a:r>
              <a:r>
                <a:rPr kumimoji="1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中这样描述道：在阳光灿烂的日子里，你很难看到有人在外面闲逛。这些编程人员、软件开发人员、企业家及项目经理坚守</a:t>
              </a:r>
              <a:r>
                <a:rPr kumimoji="1" lang="zh-CN" altLang="en-US" b="1" dirty="0">
                  <a:solidFill>
                    <a:srgbClr val="730C0C"/>
                  </a:solidFill>
                  <a:cs typeface="+mn-ea"/>
                  <a:sym typeface="+mn-lt"/>
                </a:rPr>
                <a:t>“睡着了，你就会失败”</a:t>
              </a:r>
              <a:r>
                <a:rPr kumimoji="1"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的信条。凭着远大的理想，借助大杯的咖啡，他们会坐在发出融融光线的显示屏前一直工作到凌晨四、五点钟，有时甚至到六点，而不是舒舒服服地躺在床上。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F36FA3A-B552-4B40-BD62-B796911E9E08}"/>
                </a:ext>
              </a:extLst>
            </p:cNvPr>
            <p:cNvSpPr txBox="1"/>
            <p:nvPr/>
          </p:nvSpPr>
          <p:spPr>
            <a:xfrm>
              <a:off x="5625171" y="1502247"/>
              <a:ext cx="536668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730C0C"/>
                  </a:solidFill>
                  <a:cs typeface="+mn-ea"/>
                  <a:sym typeface="+mn-lt"/>
                </a:rPr>
                <a:t>怎样才能唤醒勤恳的精神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05B082B-C32D-41E9-AC58-105E7CCC7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66" y="1387549"/>
            <a:ext cx="4979805" cy="5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D7D16D6-FC48-4FC2-9349-4D59B3B5000C}"/>
              </a:ext>
            </a:extLst>
          </p:cNvPr>
          <p:cNvGrpSpPr/>
          <p:nvPr/>
        </p:nvGrpSpPr>
        <p:grpSpPr>
          <a:xfrm>
            <a:off x="7219950" y="2040835"/>
            <a:ext cx="4451128" cy="2628970"/>
            <a:chOff x="7219950" y="2040835"/>
            <a:chExt cx="4451128" cy="2628970"/>
          </a:xfrm>
        </p:grpSpPr>
        <p:sp>
          <p:nvSpPr>
            <p:cNvPr id="3" name="文本框 2"/>
            <p:cNvSpPr txBox="1"/>
            <p:nvPr/>
          </p:nvSpPr>
          <p:spPr>
            <a:xfrm>
              <a:off x="9370447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第五节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19950" y="2915479"/>
              <a:ext cx="44511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时间规划管理步骤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6CC01CE-67CD-4482-9E55-59D8019E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时间规划管理步骤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F5F20F1-18B4-4A6B-8876-6F67C45D80EB}"/>
              </a:ext>
            </a:extLst>
          </p:cNvPr>
          <p:cNvGrpSpPr/>
          <p:nvPr/>
        </p:nvGrpSpPr>
        <p:grpSpPr>
          <a:xfrm flipV="1">
            <a:off x="467275" y="3411566"/>
            <a:ext cx="11724725" cy="227428"/>
            <a:chOff x="467275" y="3695701"/>
            <a:chExt cx="11724725" cy="227428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3FE20F0-B3E1-4429-94D9-AF68736A74F4}"/>
                </a:ext>
              </a:extLst>
            </p:cNvPr>
            <p:cNvSpPr/>
            <p:nvPr/>
          </p:nvSpPr>
          <p:spPr>
            <a:xfrm>
              <a:off x="467275" y="3695701"/>
              <a:ext cx="227428" cy="227428"/>
            </a:xfrm>
            <a:prstGeom prst="ellipse">
              <a:avLst/>
            </a:prstGeom>
            <a:noFill/>
            <a:ln w="28575">
              <a:solidFill>
                <a:srgbClr val="533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79246C64-5B7B-495E-A89C-E1C257196669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694703" y="3809415"/>
              <a:ext cx="11497297" cy="0"/>
            </a:xfrm>
            <a:prstGeom prst="line">
              <a:avLst/>
            </a:prstGeom>
            <a:ln w="28575">
              <a:solidFill>
                <a:srgbClr val="533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EA8E195B-C3AB-483B-9D7C-E086CA87454C}"/>
              </a:ext>
            </a:extLst>
          </p:cNvPr>
          <p:cNvSpPr/>
          <p:nvPr/>
        </p:nvSpPr>
        <p:spPr>
          <a:xfrm>
            <a:off x="1620903" y="3411566"/>
            <a:ext cx="227428" cy="227428"/>
          </a:xfrm>
          <a:prstGeom prst="ellipse">
            <a:avLst/>
          </a:prstGeom>
          <a:solidFill>
            <a:srgbClr val="730C0C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B9D501B0-DDCB-4274-8E85-3F5C8A7DC79B}"/>
              </a:ext>
            </a:extLst>
          </p:cNvPr>
          <p:cNvCxnSpPr/>
          <p:nvPr/>
        </p:nvCxnSpPr>
        <p:spPr>
          <a:xfrm flipV="1">
            <a:off x="1734617" y="1741613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8">
            <a:extLst>
              <a:ext uri="{FF2B5EF4-FFF2-40B4-BE49-F238E27FC236}">
                <a16:creationId xmlns:a16="http://schemas.microsoft.com/office/drawing/2014/main" id="{0FAE68D9-D43C-40A4-A9C5-7D029E3A6031}"/>
              </a:ext>
            </a:extLst>
          </p:cNvPr>
          <p:cNvSpPr/>
          <p:nvPr/>
        </p:nvSpPr>
        <p:spPr>
          <a:xfrm>
            <a:off x="1374117" y="1985260"/>
            <a:ext cx="720999" cy="720999"/>
          </a:xfrm>
          <a:prstGeom prst="ellipse">
            <a:avLst/>
          </a:prstGeom>
          <a:solidFill>
            <a:srgbClr val="730C0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4CE29AF-0B8A-4F13-9CE4-E348ECB74BC6}"/>
              </a:ext>
            </a:extLst>
          </p:cNvPr>
          <p:cNvSpPr txBox="1"/>
          <p:nvPr/>
        </p:nvSpPr>
        <p:spPr>
          <a:xfrm>
            <a:off x="2165456" y="2360050"/>
            <a:ext cx="25687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没有目标就无法管理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目标必须明确具体，且有完成时限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71201CB-C579-452A-A26F-79C058761185}"/>
              </a:ext>
            </a:extLst>
          </p:cNvPr>
          <p:cNvSpPr txBox="1"/>
          <p:nvPr/>
        </p:nvSpPr>
        <p:spPr>
          <a:xfrm>
            <a:off x="2152015" y="1872615"/>
            <a:ext cx="340423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设定目标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85A62D-B967-4C7F-8E28-25280EA8EF69}"/>
              </a:ext>
            </a:extLst>
          </p:cNvPr>
          <p:cNvSpPr txBox="1"/>
          <p:nvPr/>
        </p:nvSpPr>
        <p:spPr>
          <a:xfrm>
            <a:off x="1338753" y="1365829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AD6B1DE-0DDC-48DE-BF5F-5CA677596BBB}"/>
              </a:ext>
            </a:extLst>
          </p:cNvPr>
          <p:cNvSpPr/>
          <p:nvPr/>
        </p:nvSpPr>
        <p:spPr>
          <a:xfrm>
            <a:off x="3944929" y="3411566"/>
            <a:ext cx="227428" cy="227428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49026256-1AFB-426A-899B-EEF30BC83017}"/>
              </a:ext>
            </a:extLst>
          </p:cNvPr>
          <p:cNvCxnSpPr/>
          <p:nvPr/>
        </p:nvCxnSpPr>
        <p:spPr>
          <a:xfrm flipV="1">
            <a:off x="4052367" y="3675039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5">
            <a:extLst>
              <a:ext uri="{FF2B5EF4-FFF2-40B4-BE49-F238E27FC236}">
                <a16:creationId xmlns:a16="http://schemas.microsoft.com/office/drawing/2014/main" id="{A5D84D6B-53A1-41C9-BE9C-8829E466F7EB}"/>
              </a:ext>
            </a:extLst>
          </p:cNvPr>
          <p:cNvSpPr/>
          <p:nvPr/>
        </p:nvSpPr>
        <p:spPr>
          <a:xfrm>
            <a:off x="3691867" y="3918686"/>
            <a:ext cx="720999" cy="720999"/>
          </a:xfrm>
          <a:prstGeom prst="ellipse">
            <a:avLst/>
          </a:prstGeom>
          <a:solidFill>
            <a:srgbClr val="7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C84A019-6141-4DE8-85AF-1B1012E3075E}"/>
              </a:ext>
            </a:extLst>
          </p:cNvPr>
          <p:cNvSpPr txBox="1"/>
          <p:nvPr/>
        </p:nvSpPr>
        <p:spPr>
          <a:xfrm>
            <a:off x="4483100" y="4293235"/>
            <a:ext cx="25825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先按重要性再按急迫性决定顺序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一天内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件要项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3D14BD1D-6AA6-4D31-98AD-90F85E4F4792}"/>
              </a:ext>
            </a:extLst>
          </p:cNvPr>
          <p:cNvSpPr txBox="1"/>
          <p:nvPr/>
        </p:nvSpPr>
        <p:spPr>
          <a:xfrm>
            <a:off x="4469486" y="3806017"/>
            <a:ext cx="263441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优先排序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D62BD9D2-F7A7-4D59-8A7F-4174A8CE0213}"/>
              </a:ext>
            </a:extLst>
          </p:cNvPr>
          <p:cNvSpPr txBox="1"/>
          <p:nvPr/>
        </p:nvSpPr>
        <p:spPr>
          <a:xfrm>
            <a:off x="3656503" y="5297502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DBC2C704-3AE0-4F42-BABF-64DE830B10A6}"/>
              </a:ext>
            </a:extLst>
          </p:cNvPr>
          <p:cNvSpPr/>
          <p:nvPr/>
        </p:nvSpPr>
        <p:spPr>
          <a:xfrm>
            <a:off x="6591691" y="3411566"/>
            <a:ext cx="227428" cy="227428"/>
          </a:xfrm>
          <a:prstGeom prst="ellipse">
            <a:avLst/>
          </a:prstGeom>
          <a:solidFill>
            <a:srgbClr val="730C0C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id="{D9D5AF12-42C0-47D7-B5B9-BF6D1EF65C66}"/>
              </a:ext>
            </a:extLst>
          </p:cNvPr>
          <p:cNvCxnSpPr/>
          <p:nvPr/>
        </p:nvCxnSpPr>
        <p:spPr>
          <a:xfrm flipV="1">
            <a:off x="6705405" y="1741613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21">
            <a:extLst>
              <a:ext uri="{FF2B5EF4-FFF2-40B4-BE49-F238E27FC236}">
                <a16:creationId xmlns:a16="http://schemas.microsoft.com/office/drawing/2014/main" id="{65B0CCE1-91B1-41A7-9EDF-3217B14A63BE}"/>
              </a:ext>
            </a:extLst>
          </p:cNvPr>
          <p:cNvSpPr/>
          <p:nvPr/>
        </p:nvSpPr>
        <p:spPr>
          <a:xfrm>
            <a:off x="6344905" y="1985260"/>
            <a:ext cx="720999" cy="720999"/>
          </a:xfrm>
          <a:prstGeom prst="ellipse">
            <a:avLst/>
          </a:prstGeom>
          <a:solidFill>
            <a:srgbClr val="730C0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BE90638D-E482-44C3-9522-1174D6B666CE}"/>
              </a:ext>
            </a:extLst>
          </p:cNvPr>
          <p:cNvSpPr txBox="1"/>
          <p:nvPr/>
        </p:nvSpPr>
        <p:spPr>
          <a:xfrm>
            <a:off x="7136129" y="2431415"/>
            <a:ext cx="45020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提高时间的利用率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增加生命的宽度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在具体的事项中，追求高效率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96C7372A-F97F-4F32-8DB0-611C1C19A653}"/>
              </a:ext>
            </a:extLst>
          </p:cNvPr>
          <p:cNvSpPr txBox="1"/>
          <p:nvPr/>
        </p:nvSpPr>
        <p:spPr>
          <a:xfrm>
            <a:off x="7122795" y="1944370"/>
            <a:ext cx="399732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统筹安排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843EEB90-E6AA-42C9-A74E-E2067C2E0547}"/>
              </a:ext>
            </a:extLst>
          </p:cNvPr>
          <p:cNvSpPr txBox="1"/>
          <p:nvPr/>
        </p:nvSpPr>
        <p:spPr>
          <a:xfrm>
            <a:off x="6309541" y="1365829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B7FEC655-F807-42DF-B50A-5B13168A09F9}"/>
              </a:ext>
            </a:extLst>
          </p:cNvPr>
          <p:cNvSpPr/>
          <p:nvPr/>
        </p:nvSpPr>
        <p:spPr>
          <a:xfrm>
            <a:off x="8915717" y="3411566"/>
            <a:ext cx="227428" cy="227428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3AD87492-ECB8-488E-AA41-2F085FD1B4CF}"/>
              </a:ext>
            </a:extLst>
          </p:cNvPr>
          <p:cNvCxnSpPr/>
          <p:nvPr/>
        </p:nvCxnSpPr>
        <p:spPr>
          <a:xfrm flipV="1">
            <a:off x="9023155" y="3675039"/>
            <a:ext cx="0" cy="1622463"/>
          </a:xfrm>
          <a:prstGeom prst="line">
            <a:avLst/>
          </a:prstGeom>
          <a:ln w="28575">
            <a:solidFill>
              <a:srgbClr val="53372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7">
            <a:extLst>
              <a:ext uri="{FF2B5EF4-FFF2-40B4-BE49-F238E27FC236}">
                <a16:creationId xmlns:a16="http://schemas.microsoft.com/office/drawing/2014/main" id="{407E5B20-ECE5-4CF4-9F83-2E7CBC2828E3}"/>
              </a:ext>
            </a:extLst>
          </p:cNvPr>
          <p:cNvSpPr/>
          <p:nvPr/>
        </p:nvSpPr>
        <p:spPr>
          <a:xfrm>
            <a:off x="8662655" y="3918686"/>
            <a:ext cx="720999" cy="720999"/>
          </a:xfrm>
          <a:prstGeom prst="ellipse">
            <a:avLst/>
          </a:prstGeom>
          <a:solidFill>
            <a:srgbClr val="7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4725FDA4-FDA3-4437-B5D1-58CB1AC9D3AD}"/>
              </a:ext>
            </a:extLst>
          </p:cNvPr>
          <p:cNvSpPr txBox="1"/>
          <p:nvPr/>
        </p:nvSpPr>
        <p:spPr>
          <a:xfrm>
            <a:off x="9440545" y="4308475"/>
            <a:ext cx="242443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检视自己的执行状况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如不满意，检讨自己的时间规划管理方法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发现问题，及时调整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8E9DA0F1-9F60-48DD-9F85-290B9B4E5803}"/>
              </a:ext>
            </a:extLst>
          </p:cNvPr>
          <p:cNvSpPr txBox="1"/>
          <p:nvPr/>
        </p:nvSpPr>
        <p:spPr>
          <a:xfrm>
            <a:off x="9440274" y="3764107"/>
            <a:ext cx="254852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730C0C"/>
                </a:solidFill>
                <a:cs typeface="+mn-ea"/>
                <a:sym typeface="+mn-lt"/>
              </a:rPr>
              <a:t>每晚回顾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F4930BD9-949C-43A5-B401-EC2768FD064B}"/>
              </a:ext>
            </a:extLst>
          </p:cNvPr>
          <p:cNvSpPr txBox="1"/>
          <p:nvPr/>
        </p:nvSpPr>
        <p:spPr>
          <a:xfrm>
            <a:off x="8627291" y="5297502"/>
            <a:ext cx="794363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grpSp>
        <p:nvGrpSpPr>
          <p:cNvPr id="30" name="Group 50">
            <a:extLst>
              <a:ext uri="{FF2B5EF4-FFF2-40B4-BE49-F238E27FC236}">
                <a16:creationId xmlns:a16="http://schemas.microsoft.com/office/drawing/2014/main" id="{E57DECBC-CBC3-4CD5-B3D8-95D6A362D3C0}"/>
              </a:ext>
            </a:extLst>
          </p:cNvPr>
          <p:cNvGrpSpPr/>
          <p:nvPr/>
        </p:nvGrpSpPr>
        <p:grpSpPr>
          <a:xfrm>
            <a:off x="1527321" y="2169873"/>
            <a:ext cx="395495" cy="39549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8AF711CD-D24D-4F8D-983E-07D006547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D056038-A2BF-47D3-846F-40B9EAB6A004}"/>
                </a:ext>
              </a:extLst>
            </p:cNvPr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53">
            <a:extLst>
              <a:ext uri="{FF2B5EF4-FFF2-40B4-BE49-F238E27FC236}">
                <a16:creationId xmlns:a16="http://schemas.microsoft.com/office/drawing/2014/main" id="{8CA0FD5B-4EC3-4A52-97B0-BCDDC56AD43D}"/>
              </a:ext>
            </a:extLst>
          </p:cNvPr>
          <p:cNvGrpSpPr/>
          <p:nvPr/>
        </p:nvGrpSpPr>
        <p:grpSpPr>
          <a:xfrm>
            <a:off x="3871381" y="4102976"/>
            <a:ext cx="396406" cy="370891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34" name="Freeform 91">
              <a:extLst>
                <a:ext uri="{FF2B5EF4-FFF2-40B4-BE49-F238E27FC236}">
                  <a16:creationId xmlns:a16="http://schemas.microsoft.com/office/drawing/2014/main" id="{4F4C72DA-A2BC-4C0C-A82F-2FA481CE6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:a16="http://schemas.microsoft.com/office/drawing/2014/main" id="{3B312F8C-BE72-4D12-84D7-B16BB6245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id="{011209F6-C230-4107-A61F-B758210FB30F}"/>
              </a:ext>
            </a:extLst>
          </p:cNvPr>
          <p:cNvGrpSpPr/>
          <p:nvPr/>
        </p:nvGrpSpPr>
        <p:grpSpPr>
          <a:xfrm>
            <a:off x="8889356" y="4100110"/>
            <a:ext cx="267596" cy="388418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DBAAE128-A2EB-4235-8C48-42FCA2E6F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0368B05-E991-4855-8962-151CDB8F6A3B}"/>
                </a:ext>
              </a:extLst>
            </p:cNvPr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03D93BF6-B549-409A-9450-1F4934577277}"/>
                </a:ext>
              </a:extLst>
            </p:cNvPr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2B7537A1-0BB8-4E45-8339-0C28686F2BD6}"/>
              </a:ext>
            </a:extLst>
          </p:cNvPr>
          <p:cNvGrpSpPr/>
          <p:nvPr/>
        </p:nvGrpSpPr>
        <p:grpSpPr>
          <a:xfrm>
            <a:off x="6469628" y="2128748"/>
            <a:ext cx="469139" cy="470218"/>
            <a:chOff x="6826250" y="4151313"/>
            <a:chExt cx="690563" cy="692151"/>
          </a:xfrm>
          <a:solidFill>
            <a:schemeClr val="bg1"/>
          </a:solidFill>
        </p:grpSpPr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0F69C060-A609-497B-B665-A3E569208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50" y="4216401"/>
              <a:ext cx="628650" cy="627063"/>
            </a:xfrm>
            <a:custGeom>
              <a:avLst/>
              <a:gdLst>
                <a:gd name="T0" fmla="*/ 12770 w 14656"/>
                <a:gd name="T1" fmla="*/ 6106 h 14620"/>
                <a:gd name="T2" fmla="*/ 12640 w 14656"/>
                <a:gd name="T3" fmla="*/ 6115 h 14620"/>
                <a:gd name="T4" fmla="*/ 12519 w 14656"/>
                <a:gd name="T5" fmla="*/ 6055 h 14620"/>
                <a:gd name="T6" fmla="*/ 9966 w 14656"/>
                <a:gd name="T7" fmla="*/ 5994 h 14620"/>
                <a:gd name="T8" fmla="*/ 8414 w 14656"/>
                <a:gd name="T9" fmla="*/ 5281 h 14620"/>
                <a:gd name="T10" fmla="*/ 6782 w 14656"/>
                <a:gd name="T11" fmla="*/ 4968 h 14620"/>
                <a:gd name="T12" fmla="*/ 5698 w 14656"/>
                <a:gd name="T13" fmla="*/ 4822 h 14620"/>
                <a:gd name="T14" fmla="*/ 8599 w 14656"/>
                <a:gd name="T15" fmla="*/ 2123 h 14620"/>
                <a:gd name="T16" fmla="*/ 8551 w 14656"/>
                <a:gd name="T17" fmla="*/ 1998 h 14620"/>
                <a:gd name="T18" fmla="*/ 8574 w 14656"/>
                <a:gd name="T19" fmla="*/ 1868 h 14620"/>
                <a:gd name="T20" fmla="*/ 9364 w 14656"/>
                <a:gd name="T21" fmla="*/ 1057 h 14620"/>
                <a:gd name="T22" fmla="*/ 9489 w 14656"/>
                <a:gd name="T23" fmla="*/ 1010 h 14620"/>
                <a:gd name="T24" fmla="*/ 9619 w 14656"/>
                <a:gd name="T25" fmla="*/ 1032 h 14620"/>
                <a:gd name="T26" fmla="*/ 13601 w 14656"/>
                <a:gd name="T27" fmla="*/ 5006 h 14620"/>
                <a:gd name="T28" fmla="*/ 13650 w 14656"/>
                <a:gd name="T29" fmla="*/ 5131 h 14620"/>
                <a:gd name="T30" fmla="*/ 13627 w 14656"/>
                <a:gd name="T31" fmla="*/ 5261 h 14620"/>
                <a:gd name="T32" fmla="*/ 8336 w 14656"/>
                <a:gd name="T33" fmla="*/ 13377 h 14620"/>
                <a:gd name="T34" fmla="*/ 8074 w 14656"/>
                <a:gd name="T35" fmla="*/ 13585 h 14620"/>
                <a:gd name="T36" fmla="*/ 7781 w 14656"/>
                <a:gd name="T37" fmla="*/ 13595 h 14620"/>
                <a:gd name="T38" fmla="*/ 7556 w 14656"/>
                <a:gd name="T39" fmla="*/ 13465 h 14620"/>
                <a:gd name="T40" fmla="*/ 1014 w 14656"/>
                <a:gd name="T41" fmla="*/ 6852 h 14620"/>
                <a:gd name="T42" fmla="*/ 1065 w 14656"/>
                <a:gd name="T43" fmla="*/ 6524 h 14620"/>
                <a:gd name="T44" fmla="*/ 1308 w 14656"/>
                <a:gd name="T45" fmla="*/ 6300 h 14620"/>
                <a:gd name="T46" fmla="*/ 6805 w 14656"/>
                <a:gd name="T47" fmla="*/ 5480 h 14620"/>
                <a:gd name="T48" fmla="*/ 8979 w 14656"/>
                <a:gd name="T49" fmla="*/ 6023 h 14620"/>
                <a:gd name="T50" fmla="*/ 10402 w 14656"/>
                <a:gd name="T51" fmla="*/ 369 h 14620"/>
                <a:gd name="T52" fmla="*/ 10132 w 14656"/>
                <a:gd name="T53" fmla="*/ 163 h 14620"/>
                <a:gd name="T54" fmla="*/ 9820 w 14656"/>
                <a:gd name="T55" fmla="*/ 38 h 14620"/>
                <a:gd name="T56" fmla="*/ 9482 w 14656"/>
                <a:gd name="T57" fmla="*/ 0 h 14620"/>
                <a:gd name="T58" fmla="*/ 9147 w 14656"/>
                <a:gd name="T59" fmla="*/ 55 h 14620"/>
                <a:gd name="T60" fmla="*/ 8841 w 14656"/>
                <a:gd name="T61" fmla="*/ 195 h 14620"/>
                <a:gd name="T62" fmla="*/ 7892 w 14656"/>
                <a:gd name="T63" fmla="*/ 1104 h 14620"/>
                <a:gd name="T64" fmla="*/ 7692 w 14656"/>
                <a:gd name="T65" fmla="*/ 1380 h 14620"/>
                <a:gd name="T66" fmla="*/ 7576 w 14656"/>
                <a:gd name="T67" fmla="*/ 1695 h 14620"/>
                <a:gd name="T68" fmla="*/ 7548 w 14656"/>
                <a:gd name="T69" fmla="*/ 2062 h 14620"/>
                <a:gd name="T70" fmla="*/ 7669 w 14656"/>
                <a:gd name="T71" fmla="*/ 2522 h 14620"/>
                <a:gd name="T72" fmla="*/ 623 w 14656"/>
                <a:gd name="T73" fmla="*/ 5539 h 14620"/>
                <a:gd name="T74" fmla="*/ 274 w 14656"/>
                <a:gd name="T75" fmla="*/ 5894 h 14620"/>
                <a:gd name="T76" fmla="*/ 58 w 14656"/>
                <a:gd name="T77" fmla="*/ 6345 h 14620"/>
                <a:gd name="T78" fmla="*/ 3 w 14656"/>
                <a:gd name="T79" fmla="*/ 6850 h 14620"/>
                <a:gd name="T80" fmla="*/ 114 w 14656"/>
                <a:gd name="T81" fmla="*/ 7337 h 14620"/>
                <a:gd name="T82" fmla="*/ 382 w 14656"/>
                <a:gd name="T83" fmla="*/ 7767 h 14620"/>
                <a:gd name="T84" fmla="*/ 7067 w 14656"/>
                <a:gd name="T85" fmla="*/ 14362 h 14620"/>
                <a:gd name="T86" fmla="*/ 7416 w 14656"/>
                <a:gd name="T87" fmla="*/ 14537 h 14620"/>
                <a:gd name="T88" fmla="*/ 7800 w 14656"/>
                <a:gd name="T89" fmla="*/ 14616 h 14620"/>
                <a:gd name="T90" fmla="*/ 8103 w 14656"/>
                <a:gd name="T91" fmla="*/ 14608 h 14620"/>
                <a:gd name="T92" fmla="*/ 8574 w 14656"/>
                <a:gd name="T93" fmla="*/ 14467 h 14620"/>
                <a:gd name="T94" fmla="*/ 8985 w 14656"/>
                <a:gd name="T95" fmla="*/ 14171 h 14620"/>
                <a:gd name="T96" fmla="*/ 9276 w 14656"/>
                <a:gd name="T97" fmla="*/ 13754 h 14620"/>
                <a:gd name="T98" fmla="*/ 12327 w 14656"/>
                <a:gd name="T99" fmla="*/ 7076 h 14620"/>
                <a:gd name="T100" fmla="*/ 12781 w 14656"/>
                <a:gd name="T101" fmla="*/ 7126 h 14620"/>
                <a:gd name="T102" fmla="*/ 13112 w 14656"/>
                <a:gd name="T103" fmla="*/ 7056 h 14620"/>
                <a:gd name="T104" fmla="*/ 13410 w 14656"/>
                <a:gd name="T105" fmla="*/ 6900 h 14620"/>
                <a:gd name="T106" fmla="*/ 14350 w 14656"/>
                <a:gd name="T107" fmla="*/ 5980 h 14620"/>
                <a:gd name="T108" fmla="*/ 14535 w 14656"/>
                <a:gd name="T109" fmla="*/ 5696 h 14620"/>
                <a:gd name="T110" fmla="*/ 14637 w 14656"/>
                <a:gd name="T111" fmla="*/ 5373 h 14620"/>
                <a:gd name="T112" fmla="*/ 14649 w 14656"/>
                <a:gd name="T113" fmla="*/ 5030 h 14620"/>
                <a:gd name="T114" fmla="*/ 14572 w 14656"/>
                <a:gd name="T115" fmla="*/ 4701 h 14620"/>
                <a:gd name="T116" fmla="*/ 14410 w 14656"/>
                <a:gd name="T117" fmla="*/ 4405 h 1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6" h="14620">
                  <a:moveTo>
                    <a:pt x="13576" y="5334"/>
                  </a:moveTo>
                  <a:lnTo>
                    <a:pt x="12866" y="6046"/>
                  </a:lnTo>
                  <a:lnTo>
                    <a:pt x="12856" y="6055"/>
                  </a:lnTo>
                  <a:lnTo>
                    <a:pt x="12847" y="6064"/>
                  </a:lnTo>
                  <a:lnTo>
                    <a:pt x="12837" y="6071"/>
                  </a:lnTo>
                  <a:lnTo>
                    <a:pt x="12826" y="6079"/>
                  </a:lnTo>
                  <a:lnTo>
                    <a:pt x="12816" y="6085"/>
                  </a:lnTo>
                  <a:lnTo>
                    <a:pt x="12805" y="6091"/>
                  </a:lnTo>
                  <a:lnTo>
                    <a:pt x="12794" y="6097"/>
                  </a:lnTo>
                  <a:lnTo>
                    <a:pt x="12782" y="6102"/>
                  </a:lnTo>
                  <a:lnTo>
                    <a:pt x="12770" y="6106"/>
                  </a:lnTo>
                  <a:lnTo>
                    <a:pt x="12759" y="6110"/>
                  </a:lnTo>
                  <a:lnTo>
                    <a:pt x="12747" y="6113"/>
                  </a:lnTo>
                  <a:lnTo>
                    <a:pt x="12735" y="6115"/>
                  </a:lnTo>
                  <a:lnTo>
                    <a:pt x="12723" y="6117"/>
                  </a:lnTo>
                  <a:lnTo>
                    <a:pt x="12712" y="6119"/>
                  </a:lnTo>
                  <a:lnTo>
                    <a:pt x="12700" y="6120"/>
                  </a:lnTo>
                  <a:lnTo>
                    <a:pt x="12688" y="6120"/>
                  </a:lnTo>
                  <a:lnTo>
                    <a:pt x="12676" y="6120"/>
                  </a:lnTo>
                  <a:lnTo>
                    <a:pt x="12664" y="6119"/>
                  </a:lnTo>
                  <a:lnTo>
                    <a:pt x="12652" y="6117"/>
                  </a:lnTo>
                  <a:lnTo>
                    <a:pt x="12640" y="6115"/>
                  </a:lnTo>
                  <a:lnTo>
                    <a:pt x="12628" y="6113"/>
                  </a:lnTo>
                  <a:lnTo>
                    <a:pt x="12615" y="6110"/>
                  </a:lnTo>
                  <a:lnTo>
                    <a:pt x="12604" y="6106"/>
                  </a:lnTo>
                  <a:lnTo>
                    <a:pt x="12593" y="6102"/>
                  </a:lnTo>
                  <a:lnTo>
                    <a:pt x="12581" y="6097"/>
                  </a:lnTo>
                  <a:lnTo>
                    <a:pt x="12571" y="6091"/>
                  </a:lnTo>
                  <a:lnTo>
                    <a:pt x="12560" y="6085"/>
                  </a:lnTo>
                  <a:lnTo>
                    <a:pt x="12549" y="6079"/>
                  </a:lnTo>
                  <a:lnTo>
                    <a:pt x="12539" y="6071"/>
                  </a:lnTo>
                  <a:lnTo>
                    <a:pt x="12529" y="6064"/>
                  </a:lnTo>
                  <a:lnTo>
                    <a:pt x="12519" y="6055"/>
                  </a:lnTo>
                  <a:lnTo>
                    <a:pt x="12510" y="6046"/>
                  </a:lnTo>
                  <a:lnTo>
                    <a:pt x="11621" y="5156"/>
                  </a:lnTo>
                  <a:lnTo>
                    <a:pt x="10900" y="6965"/>
                  </a:lnTo>
                  <a:lnTo>
                    <a:pt x="10961" y="6813"/>
                  </a:lnTo>
                  <a:lnTo>
                    <a:pt x="10819" y="6674"/>
                  </a:lnTo>
                  <a:lnTo>
                    <a:pt x="10677" y="6544"/>
                  </a:lnTo>
                  <a:lnTo>
                    <a:pt x="10534" y="6420"/>
                  </a:lnTo>
                  <a:lnTo>
                    <a:pt x="10392" y="6304"/>
                  </a:lnTo>
                  <a:lnTo>
                    <a:pt x="10251" y="6194"/>
                  </a:lnTo>
                  <a:lnTo>
                    <a:pt x="10108" y="6091"/>
                  </a:lnTo>
                  <a:lnTo>
                    <a:pt x="9966" y="5994"/>
                  </a:lnTo>
                  <a:lnTo>
                    <a:pt x="9823" y="5905"/>
                  </a:lnTo>
                  <a:lnTo>
                    <a:pt x="9681" y="5820"/>
                  </a:lnTo>
                  <a:lnTo>
                    <a:pt x="9539" y="5740"/>
                  </a:lnTo>
                  <a:lnTo>
                    <a:pt x="9397" y="5667"/>
                  </a:lnTo>
                  <a:lnTo>
                    <a:pt x="9257" y="5598"/>
                  </a:lnTo>
                  <a:lnTo>
                    <a:pt x="9115" y="5535"/>
                  </a:lnTo>
                  <a:lnTo>
                    <a:pt x="8974" y="5475"/>
                  </a:lnTo>
                  <a:lnTo>
                    <a:pt x="8833" y="5421"/>
                  </a:lnTo>
                  <a:lnTo>
                    <a:pt x="8693" y="5370"/>
                  </a:lnTo>
                  <a:lnTo>
                    <a:pt x="8553" y="5324"/>
                  </a:lnTo>
                  <a:lnTo>
                    <a:pt x="8414" y="5281"/>
                  </a:lnTo>
                  <a:lnTo>
                    <a:pt x="8275" y="5241"/>
                  </a:lnTo>
                  <a:lnTo>
                    <a:pt x="8136" y="5205"/>
                  </a:lnTo>
                  <a:lnTo>
                    <a:pt x="7997" y="5172"/>
                  </a:lnTo>
                  <a:lnTo>
                    <a:pt x="7860" y="5141"/>
                  </a:lnTo>
                  <a:lnTo>
                    <a:pt x="7723" y="5113"/>
                  </a:lnTo>
                  <a:lnTo>
                    <a:pt x="7587" y="5088"/>
                  </a:lnTo>
                  <a:lnTo>
                    <a:pt x="7451" y="5065"/>
                  </a:lnTo>
                  <a:lnTo>
                    <a:pt x="7315" y="5043"/>
                  </a:lnTo>
                  <a:lnTo>
                    <a:pt x="7180" y="5022"/>
                  </a:lnTo>
                  <a:lnTo>
                    <a:pt x="7047" y="5003"/>
                  </a:lnTo>
                  <a:lnTo>
                    <a:pt x="6782" y="4968"/>
                  </a:lnTo>
                  <a:lnTo>
                    <a:pt x="6519" y="4936"/>
                  </a:lnTo>
                  <a:lnTo>
                    <a:pt x="6436" y="4926"/>
                  </a:lnTo>
                  <a:lnTo>
                    <a:pt x="6354" y="4915"/>
                  </a:lnTo>
                  <a:lnTo>
                    <a:pt x="6270" y="4905"/>
                  </a:lnTo>
                  <a:lnTo>
                    <a:pt x="6188" y="4893"/>
                  </a:lnTo>
                  <a:lnTo>
                    <a:pt x="6105" y="4882"/>
                  </a:lnTo>
                  <a:lnTo>
                    <a:pt x="6024" y="4871"/>
                  </a:lnTo>
                  <a:lnTo>
                    <a:pt x="5942" y="4859"/>
                  </a:lnTo>
                  <a:lnTo>
                    <a:pt x="5861" y="4847"/>
                  </a:lnTo>
                  <a:lnTo>
                    <a:pt x="5779" y="4835"/>
                  </a:lnTo>
                  <a:lnTo>
                    <a:pt x="5698" y="4822"/>
                  </a:lnTo>
                  <a:lnTo>
                    <a:pt x="5617" y="4809"/>
                  </a:lnTo>
                  <a:lnTo>
                    <a:pt x="5537" y="4795"/>
                  </a:lnTo>
                  <a:lnTo>
                    <a:pt x="5456" y="4779"/>
                  </a:lnTo>
                  <a:lnTo>
                    <a:pt x="5376" y="4764"/>
                  </a:lnTo>
                  <a:lnTo>
                    <a:pt x="5296" y="4748"/>
                  </a:lnTo>
                  <a:lnTo>
                    <a:pt x="5216" y="4731"/>
                  </a:lnTo>
                  <a:lnTo>
                    <a:pt x="9487" y="3017"/>
                  </a:lnTo>
                  <a:lnTo>
                    <a:pt x="8624" y="2152"/>
                  </a:lnTo>
                  <a:lnTo>
                    <a:pt x="8615" y="2143"/>
                  </a:lnTo>
                  <a:lnTo>
                    <a:pt x="8607" y="2133"/>
                  </a:lnTo>
                  <a:lnTo>
                    <a:pt x="8599" y="2123"/>
                  </a:lnTo>
                  <a:lnTo>
                    <a:pt x="8592" y="2113"/>
                  </a:lnTo>
                  <a:lnTo>
                    <a:pt x="8586" y="2102"/>
                  </a:lnTo>
                  <a:lnTo>
                    <a:pt x="8580" y="2091"/>
                  </a:lnTo>
                  <a:lnTo>
                    <a:pt x="8574" y="2080"/>
                  </a:lnTo>
                  <a:lnTo>
                    <a:pt x="8569" y="2068"/>
                  </a:lnTo>
                  <a:lnTo>
                    <a:pt x="8565" y="2057"/>
                  </a:lnTo>
                  <a:lnTo>
                    <a:pt x="8561" y="2046"/>
                  </a:lnTo>
                  <a:lnTo>
                    <a:pt x="8558" y="2034"/>
                  </a:lnTo>
                  <a:lnTo>
                    <a:pt x="8555" y="2022"/>
                  </a:lnTo>
                  <a:lnTo>
                    <a:pt x="8553" y="2010"/>
                  </a:lnTo>
                  <a:lnTo>
                    <a:pt x="8551" y="1998"/>
                  </a:lnTo>
                  <a:lnTo>
                    <a:pt x="8550" y="1986"/>
                  </a:lnTo>
                  <a:lnTo>
                    <a:pt x="8550" y="1974"/>
                  </a:lnTo>
                  <a:lnTo>
                    <a:pt x="8550" y="1961"/>
                  </a:lnTo>
                  <a:lnTo>
                    <a:pt x="8551" y="1949"/>
                  </a:lnTo>
                  <a:lnTo>
                    <a:pt x="8553" y="1938"/>
                  </a:lnTo>
                  <a:lnTo>
                    <a:pt x="8555" y="1926"/>
                  </a:lnTo>
                  <a:lnTo>
                    <a:pt x="8558" y="1914"/>
                  </a:lnTo>
                  <a:lnTo>
                    <a:pt x="8562" y="1902"/>
                  </a:lnTo>
                  <a:lnTo>
                    <a:pt x="8565" y="1891"/>
                  </a:lnTo>
                  <a:lnTo>
                    <a:pt x="8570" y="1879"/>
                  </a:lnTo>
                  <a:lnTo>
                    <a:pt x="8574" y="1868"/>
                  </a:lnTo>
                  <a:lnTo>
                    <a:pt x="8580" y="1857"/>
                  </a:lnTo>
                  <a:lnTo>
                    <a:pt x="8586" y="1845"/>
                  </a:lnTo>
                  <a:lnTo>
                    <a:pt x="8593" y="1835"/>
                  </a:lnTo>
                  <a:lnTo>
                    <a:pt x="8600" y="1825"/>
                  </a:lnTo>
                  <a:lnTo>
                    <a:pt x="8608" y="1815"/>
                  </a:lnTo>
                  <a:lnTo>
                    <a:pt x="8616" y="1805"/>
                  </a:lnTo>
                  <a:lnTo>
                    <a:pt x="8625" y="1796"/>
                  </a:lnTo>
                  <a:lnTo>
                    <a:pt x="9335" y="1082"/>
                  </a:lnTo>
                  <a:lnTo>
                    <a:pt x="9344" y="1073"/>
                  </a:lnTo>
                  <a:lnTo>
                    <a:pt x="9354" y="1065"/>
                  </a:lnTo>
                  <a:lnTo>
                    <a:pt x="9364" y="1057"/>
                  </a:lnTo>
                  <a:lnTo>
                    <a:pt x="9374" y="1050"/>
                  </a:lnTo>
                  <a:lnTo>
                    <a:pt x="9385" y="1043"/>
                  </a:lnTo>
                  <a:lnTo>
                    <a:pt x="9396" y="1037"/>
                  </a:lnTo>
                  <a:lnTo>
                    <a:pt x="9408" y="1032"/>
                  </a:lnTo>
                  <a:lnTo>
                    <a:pt x="9419" y="1027"/>
                  </a:lnTo>
                  <a:lnTo>
                    <a:pt x="9430" y="1023"/>
                  </a:lnTo>
                  <a:lnTo>
                    <a:pt x="9442" y="1019"/>
                  </a:lnTo>
                  <a:lnTo>
                    <a:pt x="9454" y="1016"/>
                  </a:lnTo>
                  <a:lnTo>
                    <a:pt x="9465" y="1013"/>
                  </a:lnTo>
                  <a:lnTo>
                    <a:pt x="9477" y="1011"/>
                  </a:lnTo>
                  <a:lnTo>
                    <a:pt x="9489" y="1010"/>
                  </a:lnTo>
                  <a:lnTo>
                    <a:pt x="9501" y="1009"/>
                  </a:lnTo>
                  <a:lnTo>
                    <a:pt x="9513" y="1009"/>
                  </a:lnTo>
                  <a:lnTo>
                    <a:pt x="9525" y="1009"/>
                  </a:lnTo>
                  <a:lnTo>
                    <a:pt x="9537" y="1010"/>
                  </a:lnTo>
                  <a:lnTo>
                    <a:pt x="9549" y="1011"/>
                  </a:lnTo>
                  <a:lnTo>
                    <a:pt x="9561" y="1013"/>
                  </a:lnTo>
                  <a:lnTo>
                    <a:pt x="9574" y="1016"/>
                  </a:lnTo>
                  <a:lnTo>
                    <a:pt x="9585" y="1019"/>
                  </a:lnTo>
                  <a:lnTo>
                    <a:pt x="9597" y="1023"/>
                  </a:lnTo>
                  <a:lnTo>
                    <a:pt x="9608" y="1027"/>
                  </a:lnTo>
                  <a:lnTo>
                    <a:pt x="9619" y="1032"/>
                  </a:lnTo>
                  <a:lnTo>
                    <a:pt x="9630" y="1037"/>
                  </a:lnTo>
                  <a:lnTo>
                    <a:pt x="9641" y="1043"/>
                  </a:lnTo>
                  <a:lnTo>
                    <a:pt x="9651" y="1050"/>
                  </a:lnTo>
                  <a:lnTo>
                    <a:pt x="9662" y="1057"/>
                  </a:lnTo>
                  <a:lnTo>
                    <a:pt x="9672" y="1065"/>
                  </a:lnTo>
                  <a:lnTo>
                    <a:pt x="9681" y="1073"/>
                  </a:lnTo>
                  <a:lnTo>
                    <a:pt x="9691" y="1082"/>
                  </a:lnTo>
                  <a:lnTo>
                    <a:pt x="13576" y="4978"/>
                  </a:lnTo>
                  <a:lnTo>
                    <a:pt x="13585" y="4987"/>
                  </a:lnTo>
                  <a:lnTo>
                    <a:pt x="13593" y="4996"/>
                  </a:lnTo>
                  <a:lnTo>
                    <a:pt x="13601" y="5006"/>
                  </a:lnTo>
                  <a:lnTo>
                    <a:pt x="13608" y="5017"/>
                  </a:lnTo>
                  <a:lnTo>
                    <a:pt x="13615" y="5028"/>
                  </a:lnTo>
                  <a:lnTo>
                    <a:pt x="13621" y="5039"/>
                  </a:lnTo>
                  <a:lnTo>
                    <a:pt x="13627" y="5050"/>
                  </a:lnTo>
                  <a:lnTo>
                    <a:pt x="13631" y="5061"/>
                  </a:lnTo>
                  <a:lnTo>
                    <a:pt x="13636" y="5073"/>
                  </a:lnTo>
                  <a:lnTo>
                    <a:pt x="13641" y="5084"/>
                  </a:lnTo>
                  <a:lnTo>
                    <a:pt x="13644" y="5096"/>
                  </a:lnTo>
                  <a:lnTo>
                    <a:pt x="13646" y="5107"/>
                  </a:lnTo>
                  <a:lnTo>
                    <a:pt x="13648" y="5119"/>
                  </a:lnTo>
                  <a:lnTo>
                    <a:pt x="13650" y="5131"/>
                  </a:lnTo>
                  <a:lnTo>
                    <a:pt x="13651" y="5143"/>
                  </a:lnTo>
                  <a:lnTo>
                    <a:pt x="13651" y="5156"/>
                  </a:lnTo>
                  <a:lnTo>
                    <a:pt x="13651" y="5168"/>
                  </a:lnTo>
                  <a:lnTo>
                    <a:pt x="13650" y="5180"/>
                  </a:lnTo>
                  <a:lnTo>
                    <a:pt x="13648" y="5192"/>
                  </a:lnTo>
                  <a:lnTo>
                    <a:pt x="13646" y="5204"/>
                  </a:lnTo>
                  <a:lnTo>
                    <a:pt x="13644" y="5216"/>
                  </a:lnTo>
                  <a:lnTo>
                    <a:pt x="13641" y="5227"/>
                  </a:lnTo>
                  <a:lnTo>
                    <a:pt x="13636" y="5239"/>
                  </a:lnTo>
                  <a:lnTo>
                    <a:pt x="13631" y="5250"/>
                  </a:lnTo>
                  <a:lnTo>
                    <a:pt x="13627" y="5261"/>
                  </a:lnTo>
                  <a:lnTo>
                    <a:pt x="13621" y="5273"/>
                  </a:lnTo>
                  <a:lnTo>
                    <a:pt x="13615" y="5284"/>
                  </a:lnTo>
                  <a:lnTo>
                    <a:pt x="13608" y="5295"/>
                  </a:lnTo>
                  <a:lnTo>
                    <a:pt x="13601" y="5305"/>
                  </a:lnTo>
                  <a:lnTo>
                    <a:pt x="13593" y="5315"/>
                  </a:lnTo>
                  <a:lnTo>
                    <a:pt x="13585" y="5325"/>
                  </a:lnTo>
                  <a:lnTo>
                    <a:pt x="13576" y="5334"/>
                  </a:lnTo>
                  <a:close/>
                  <a:moveTo>
                    <a:pt x="8378" y="13292"/>
                  </a:moveTo>
                  <a:lnTo>
                    <a:pt x="8366" y="13321"/>
                  </a:lnTo>
                  <a:lnTo>
                    <a:pt x="8352" y="13350"/>
                  </a:lnTo>
                  <a:lnTo>
                    <a:pt x="8336" y="13377"/>
                  </a:lnTo>
                  <a:lnTo>
                    <a:pt x="8318" y="13403"/>
                  </a:lnTo>
                  <a:lnTo>
                    <a:pt x="8300" y="13427"/>
                  </a:lnTo>
                  <a:lnTo>
                    <a:pt x="8280" y="13450"/>
                  </a:lnTo>
                  <a:lnTo>
                    <a:pt x="8258" y="13473"/>
                  </a:lnTo>
                  <a:lnTo>
                    <a:pt x="8235" y="13494"/>
                  </a:lnTo>
                  <a:lnTo>
                    <a:pt x="8210" y="13513"/>
                  </a:lnTo>
                  <a:lnTo>
                    <a:pt x="8185" y="13530"/>
                  </a:lnTo>
                  <a:lnTo>
                    <a:pt x="8159" y="13546"/>
                  </a:lnTo>
                  <a:lnTo>
                    <a:pt x="8132" y="13560"/>
                  </a:lnTo>
                  <a:lnTo>
                    <a:pt x="8104" y="13573"/>
                  </a:lnTo>
                  <a:lnTo>
                    <a:pt x="8074" y="13585"/>
                  </a:lnTo>
                  <a:lnTo>
                    <a:pt x="8044" y="13594"/>
                  </a:lnTo>
                  <a:lnTo>
                    <a:pt x="8013" y="13601"/>
                  </a:lnTo>
                  <a:lnTo>
                    <a:pt x="7985" y="13607"/>
                  </a:lnTo>
                  <a:lnTo>
                    <a:pt x="7956" y="13610"/>
                  </a:lnTo>
                  <a:lnTo>
                    <a:pt x="7927" y="13612"/>
                  </a:lnTo>
                  <a:lnTo>
                    <a:pt x="7899" y="13612"/>
                  </a:lnTo>
                  <a:lnTo>
                    <a:pt x="7874" y="13611"/>
                  </a:lnTo>
                  <a:lnTo>
                    <a:pt x="7850" y="13609"/>
                  </a:lnTo>
                  <a:lnTo>
                    <a:pt x="7827" y="13605"/>
                  </a:lnTo>
                  <a:lnTo>
                    <a:pt x="7804" y="13601"/>
                  </a:lnTo>
                  <a:lnTo>
                    <a:pt x="7781" y="13595"/>
                  </a:lnTo>
                  <a:lnTo>
                    <a:pt x="7758" y="13589"/>
                  </a:lnTo>
                  <a:lnTo>
                    <a:pt x="7736" y="13580"/>
                  </a:lnTo>
                  <a:lnTo>
                    <a:pt x="7714" y="13571"/>
                  </a:lnTo>
                  <a:lnTo>
                    <a:pt x="7691" y="13562"/>
                  </a:lnTo>
                  <a:lnTo>
                    <a:pt x="7670" y="13551"/>
                  </a:lnTo>
                  <a:lnTo>
                    <a:pt x="7650" y="13539"/>
                  </a:lnTo>
                  <a:lnTo>
                    <a:pt x="7630" y="13526"/>
                  </a:lnTo>
                  <a:lnTo>
                    <a:pt x="7610" y="13512"/>
                  </a:lnTo>
                  <a:lnTo>
                    <a:pt x="7591" y="13497"/>
                  </a:lnTo>
                  <a:lnTo>
                    <a:pt x="7573" y="13482"/>
                  </a:lnTo>
                  <a:lnTo>
                    <a:pt x="7556" y="13465"/>
                  </a:lnTo>
                  <a:lnTo>
                    <a:pt x="1154" y="7119"/>
                  </a:lnTo>
                  <a:lnTo>
                    <a:pt x="1133" y="7096"/>
                  </a:lnTo>
                  <a:lnTo>
                    <a:pt x="1113" y="7072"/>
                  </a:lnTo>
                  <a:lnTo>
                    <a:pt x="1094" y="7048"/>
                  </a:lnTo>
                  <a:lnTo>
                    <a:pt x="1078" y="7022"/>
                  </a:lnTo>
                  <a:lnTo>
                    <a:pt x="1063" y="6996"/>
                  </a:lnTo>
                  <a:lnTo>
                    <a:pt x="1050" y="6967"/>
                  </a:lnTo>
                  <a:lnTo>
                    <a:pt x="1038" y="6940"/>
                  </a:lnTo>
                  <a:lnTo>
                    <a:pt x="1029" y="6911"/>
                  </a:lnTo>
                  <a:lnTo>
                    <a:pt x="1021" y="6882"/>
                  </a:lnTo>
                  <a:lnTo>
                    <a:pt x="1014" y="6852"/>
                  </a:lnTo>
                  <a:lnTo>
                    <a:pt x="1010" y="6822"/>
                  </a:lnTo>
                  <a:lnTo>
                    <a:pt x="1007" y="6792"/>
                  </a:lnTo>
                  <a:lnTo>
                    <a:pt x="1006" y="6761"/>
                  </a:lnTo>
                  <a:lnTo>
                    <a:pt x="1007" y="6730"/>
                  </a:lnTo>
                  <a:lnTo>
                    <a:pt x="1010" y="6699"/>
                  </a:lnTo>
                  <a:lnTo>
                    <a:pt x="1015" y="6668"/>
                  </a:lnTo>
                  <a:lnTo>
                    <a:pt x="1022" y="6638"/>
                  </a:lnTo>
                  <a:lnTo>
                    <a:pt x="1030" y="6608"/>
                  </a:lnTo>
                  <a:lnTo>
                    <a:pt x="1040" y="6579"/>
                  </a:lnTo>
                  <a:lnTo>
                    <a:pt x="1052" y="6551"/>
                  </a:lnTo>
                  <a:lnTo>
                    <a:pt x="1065" y="6524"/>
                  </a:lnTo>
                  <a:lnTo>
                    <a:pt x="1080" y="6498"/>
                  </a:lnTo>
                  <a:lnTo>
                    <a:pt x="1097" y="6472"/>
                  </a:lnTo>
                  <a:lnTo>
                    <a:pt x="1116" y="6448"/>
                  </a:lnTo>
                  <a:lnTo>
                    <a:pt x="1136" y="6425"/>
                  </a:lnTo>
                  <a:lnTo>
                    <a:pt x="1156" y="6403"/>
                  </a:lnTo>
                  <a:lnTo>
                    <a:pt x="1179" y="6383"/>
                  </a:lnTo>
                  <a:lnTo>
                    <a:pt x="1202" y="6363"/>
                  </a:lnTo>
                  <a:lnTo>
                    <a:pt x="1227" y="6345"/>
                  </a:lnTo>
                  <a:lnTo>
                    <a:pt x="1252" y="6329"/>
                  </a:lnTo>
                  <a:lnTo>
                    <a:pt x="1280" y="6314"/>
                  </a:lnTo>
                  <a:lnTo>
                    <a:pt x="1308" y="6300"/>
                  </a:lnTo>
                  <a:lnTo>
                    <a:pt x="4434" y="5046"/>
                  </a:lnTo>
                  <a:lnTo>
                    <a:pt x="4632" y="5107"/>
                  </a:lnTo>
                  <a:lnTo>
                    <a:pt x="4830" y="5162"/>
                  </a:lnTo>
                  <a:lnTo>
                    <a:pt x="5027" y="5210"/>
                  </a:lnTo>
                  <a:lnTo>
                    <a:pt x="5225" y="5252"/>
                  </a:lnTo>
                  <a:lnTo>
                    <a:pt x="5422" y="5290"/>
                  </a:lnTo>
                  <a:lnTo>
                    <a:pt x="5620" y="5323"/>
                  </a:lnTo>
                  <a:lnTo>
                    <a:pt x="5817" y="5353"/>
                  </a:lnTo>
                  <a:lnTo>
                    <a:pt x="6016" y="5380"/>
                  </a:lnTo>
                  <a:lnTo>
                    <a:pt x="6410" y="5431"/>
                  </a:lnTo>
                  <a:lnTo>
                    <a:pt x="6805" y="5480"/>
                  </a:lnTo>
                  <a:lnTo>
                    <a:pt x="7003" y="5507"/>
                  </a:lnTo>
                  <a:lnTo>
                    <a:pt x="7201" y="5536"/>
                  </a:lnTo>
                  <a:lnTo>
                    <a:pt x="7398" y="5568"/>
                  </a:lnTo>
                  <a:lnTo>
                    <a:pt x="7596" y="5603"/>
                  </a:lnTo>
                  <a:lnTo>
                    <a:pt x="7793" y="5643"/>
                  </a:lnTo>
                  <a:lnTo>
                    <a:pt x="7991" y="5688"/>
                  </a:lnTo>
                  <a:lnTo>
                    <a:pt x="8188" y="5739"/>
                  </a:lnTo>
                  <a:lnTo>
                    <a:pt x="8385" y="5798"/>
                  </a:lnTo>
                  <a:lnTo>
                    <a:pt x="8584" y="5864"/>
                  </a:lnTo>
                  <a:lnTo>
                    <a:pt x="8781" y="5939"/>
                  </a:lnTo>
                  <a:lnTo>
                    <a:pt x="8979" y="6023"/>
                  </a:lnTo>
                  <a:lnTo>
                    <a:pt x="9176" y="6116"/>
                  </a:lnTo>
                  <a:lnTo>
                    <a:pt x="9373" y="6221"/>
                  </a:lnTo>
                  <a:lnTo>
                    <a:pt x="9571" y="6337"/>
                  </a:lnTo>
                  <a:lnTo>
                    <a:pt x="9769" y="6466"/>
                  </a:lnTo>
                  <a:lnTo>
                    <a:pt x="9967" y="6608"/>
                  </a:lnTo>
                  <a:lnTo>
                    <a:pt x="10164" y="6765"/>
                  </a:lnTo>
                  <a:lnTo>
                    <a:pt x="10361" y="6935"/>
                  </a:lnTo>
                  <a:lnTo>
                    <a:pt x="10559" y="7122"/>
                  </a:lnTo>
                  <a:lnTo>
                    <a:pt x="10756" y="7324"/>
                  </a:lnTo>
                  <a:lnTo>
                    <a:pt x="8378" y="13292"/>
                  </a:lnTo>
                  <a:close/>
                  <a:moveTo>
                    <a:pt x="10402" y="369"/>
                  </a:moveTo>
                  <a:lnTo>
                    <a:pt x="10379" y="347"/>
                  </a:lnTo>
                  <a:lnTo>
                    <a:pt x="10356" y="326"/>
                  </a:lnTo>
                  <a:lnTo>
                    <a:pt x="10333" y="305"/>
                  </a:lnTo>
                  <a:lnTo>
                    <a:pt x="10310" y="286"/>
                  </a:lnTo>
                  <a:lnTo>
                    <a:pt x="10286" y="266"/>
                  </a:lnTo>
                  <a:lnTo>
                    <a:pt x="10261" y="247"/>
                  </a:lnTo>
                  <a:lnTo>
                    <a:pt x="10235" y="229"/>
                  </a:lnTo>
                  <a:lnTo>
                    <a:pt x="10210" y="211"/>
                  </a:lnTo>
                  <a:lnTo>
                    <a:pt x="10184" y="195"/>
                  </a:lnTo>
                  <a:lnTo>
                    <a:pt x="10158" y="179"/>
                  </a:lnTo>
                  <a:lnTo>
                    <a:pt x="10132" y="163"/>
                  </a:lnTo>
                  <a:lnTo>
                    <a:pt x="10105" y="148"/>
                  </a:lnTo>
                  <a:lnTo>
                    <a:pt x="10077" y="133"/>
                  </a:lnTo>
                  <a:lnTo>
                    <a:pt x="10050" y="120"/>
                  </a:lnTo>
                  <a:lnTo>
                    <a:pt x="10022" y="108"/>
                  </a:lnTo>
                  <a:lnTo>
                    <a:pt x="9994" y="96"/>
                  </a:lnTo>
                  <a:lnTo>
                    <a:pt x="9966" y="84"/>
                  </a:lnTo>
                  <a:lnTo>
                    <a:pt x="9938" y="74"/>
                  </a:lnTo>
                  <a:lnTo>
                    <a:pt x="9908" y="64"/>
                  </a:lnTo>
                  <a:lnTo>
                    <a:pt x="9879" y="55"/>
                  </a:lnTo>
                  <a:lnTo>
                    <a:pt x="9850" y="46"/>
                  </a:lnTo>
                  <a:lnTo>
                    <a:pt x="9820" y="38"/>
                  </a:lnTo>
                  <a:lnTo>
                    <a:pt x="9791" y="31"/>
                  </a:lnTo>
                  <a:lnTo>
                    <a:pt x="9761" y="25"/>
                  </a:lnTo>
                  <a:lnTo>
                    <a:pt x="9730" y="19"/>
                  </a:lnTo>
                  <a:lnTo>
                    <a:pt x="9699" y="14"/>
                  </a:lnTo>
                  <a:lnTo>
                    <a:pt x="9669" y="9"/>
                  </a:lnTo>
                  <a:lnTo>
                    <a:pt x="9638" y="6"/>
                  </a:lnTo>
                  <a:lnTo>
                    <a:pt x="9607" y="3"/>
                  </a:lnTo>
                  <a:lnTo>
                    <a:pt x="9577" y="2"/>
                  </a:lnTo>
                  <a:lnTo>
                    <a:pt x="9544" y="0"/>
                  </a:lnTo>
                  <a:lnTo>
                    <a:pt x="9513" y="0"/>
                  </a:lnTo>
                  <a:lnTo>
                    <a:pt x="9482" y="0"/>
                  </a:lnTo>
                  <a:lnTo>
                    <a:pt x="9451" y="2"/>
                  </a:lnTo>
                  <a:lnTo>
                    <a:pt x="9420" y="3"/>
                  </a:lnTo>
                  <a:lnTo>
                    <a:pt x="9388" y="6"/>
                  </a:lnTo>
                  <a:lnTo>
                    <a:pt x="9357" y="9"/>
                  </a:lnTo>
                  <a:lnTo>
                    <a:pt x="9327" y="14"/>
                  </a:lnTo>
                  <a:lnTo>
                    <a:pt x="9297" y="19"/>
                  </a:lnTo>
                  <a:lnTo>
                    <a:pt x="9266" y="25"/>
                  </a:lnTo>
                  <a:lnTo>
                    <a:pt x="9236" y="31"/>
                  </a:lnTo>
                  <a:lnTo>
                    <a:pt x="9206" y="38"/>
                  </a:lnTo>
                  <a:lnTo>
                    <a:pt x="9176" y="46"/>
                  </a:lnTo>
                  <a:lnTo>
                    <a:pt x="9147" y="55"/>
                  </a:lnTo>
                  <a:lnTo>
                    <a:pt x="9118" y="64"/>
                  </a:lnTo>
                  <a:lnTo>
                    <a:pt x="9089" y="74"/>
                  </a:lnTo>
                  <a:lnTo>
                    <a:pt x="9060" y="84"/>
                  </a:lnTo>
                  <a:lnTo>
                    <a:pt x="9031" y="96"/>
                  </a:lnTo>
                  <a:lnTo>
                    <a:pt x="9003" y="108"/>
                  </a:lnTo>
                  <a:lnTo>
                    <a:pt x="8976" y="120"/>
                  </a:lnTo>
                  <a:lnTo>
                    <a:pt x="8948" y="134"/>
                  </a:lnTo>
                  <a:lnTo>
                    <a:pt x="8921" y="149"/>
                  </a:lnTo>
                  <a:lnTo>
                    <a:pt x="8894" y="163"/>
                  </a:lnTo>
                  <a:lnTo>
                    <a:pt x="8867" y="179"/>
                  </a:lnTo>
                  <a:lnTo>
                    <a:pt x="8841" y="195"/>
                  </a:lnTo>
                  <a:lnTo>
                    <a:pt x="8816" y="211"/>
                  </a:lnTo>
                  <a:lnTo>
                    <a:pt x="8790" y="229"/>
                  </a:lnTo>
                  <a:lnTo>
                    <a:pt x="8766" y="247"/>
                  </a:lnTo>
                  <a:lnTo>
                    <a:pt x="8741" y="267"/>
                  </a:lnTo>
                  <a:lnTo>
                    <a:pt x="8716" y="286"/>
                  </a:lnTo>
                  <a:lnTo>
                    <a:pt x="8692" y="306"/>
                  </a:lnTo>
                  <a:lnTo>
                    <a:pt x="8669" y="326"/>
                  </a:lnTo>
                  <a:lnTo>
                    <a:pt x="8646" y="348"/>
                  </a:lnTo>
                  <a:lnTo>
                    <a:pt x="8624" y="369"/>
                  </a:lnTo>
                  <a:lnTo>
                    <a:pt x="7914" y="1081"/>
                  </a:lnTo>
                  <a:lnTo>
                    <a:pt x="7892" y="1104"/>
                  </a:lnTo>
                  <a:lnTo>
                    <a:pt x="7870" y="1128"/>
                  </a:lnTo>
                  <a:lnTo>
                    <a:pt x="7850" y="1151"/>
                  </a:lnTo>
                  <a:lnTo>
                    <a:pt x="7829" y="1174"/>
                  </a:lnTo>
                  <a:lnTo>
                    <a:pt x="7810" y="1199"/>
                  </a:lnTo>
                  <a:lnTo>
                    <a:pt x="7792" y="1223"/>
                  </a:lnTo>
                  <a:lnTo>
                    <a:pt x="7773" y="1249"/>
                  </a:lnTo>
                  <a:lnTo>
                    <a:pt x="7756" y="1274"/>
                  </a:lnTo>
                  <a:lnTo>
                    <a:pt x="7739" y="1300"/>
                  </a:lnTo>
                  <a:lnTo>
                    <a:pt x="7723" y="1326"/>
                  </a:lnTo>
                  <a:lnTo>
                    <a:pt x="7707" y="1352"/>
                  </a:lnTo>
                  <a:lnTo>
                    <a:pt x="7692" y="1380"/>
                  </a:lnTo>
                  <a:lnTo>
                    <a:pt x="7678" y="1407"/>
                  </a:lnTo>
                  <a:lnTo>
                    <a:pt x="7665" y="1434"/>
                  </a:lnTo>
                  <a:lnTo>
                    <a:pt x="7652" y="1462"/>
                  </a:lnTo>
                  <a:lnTo>
                    <a:pt x="7640" y="1491"/>
                  </a:lnTo>
                  <a:lnTo>
                    <a:pt x="7629" y="1519"/>
                  </a:lnTo>
                  <a:lnTo>
                    <a:pt x="7618" y="1547"/>
                  </a:lnTo>
                  <a:lnTo>
                    <a:pt x="7608" y="1576"/>
                  </a:lnTo>
                  <a:lnTo>
                    <a:pt x="7599" y="1606"/>
                  </a:lnTo>
                  <a:lnTo>
                    <a:pt x="7591" y="1636"/>
                  </a:lnTo>
                  <a:lnTo>
                    <a:pt x="7583" y="1665"/>
                  </a:lnTo>
                  <a:lnTo>
                    <a:pt x="7576" y="1695"/>
                  </a:lnTo>
                  <a:lnTo>
                    <a:pt x="7569" y="1725"/>
                  </a:lnTo>
                  <a:lnTo>
                    <a:pt x="7564" y="1756"/>
                  </a:lnTo>
                  <a:lnTo>
                    <a:pt x="7559" y="1786"/>
                  </a:lnTo>
                  <a:lnTo>
                    <a:pt x="7555" y="1817"/>
                  </a:lnTo>
                  <a:lnTo>
                    <a:pt x="7551" y="1848"/>
                  </a:lnTo>
                  <a:lnTo>
                    <a:pt x="7549" y="1879"/>
                  </a:lnTo>
                  <a:lnTo>
                    <a:pt x="7547" y="1911"/>
                  </a:lnTo>
                  <a:lnTo>
                    <a:pt x="7546" y="1942"/>
                  </a:lnTo>
                  <a:lnTo>
                    <a:pt x="7545" y="1974"/>
                  </a:lnTo>
                  <a:lnTo>
                    <a:pt x="7546" y="2018"/>
                  </a:lnTo>
                  <a:lnTo>
                    <a:pt x="7548" y="2062"/>
                  </a:lnTo>
                  <a:lnTo>
                    <a:pt x="7552" y="2106"/>
                  </a:lnTo>
                  <a:lnTo>
                    <a:pt x="7557" y="2150"/>
                  </a:lnTo>
                  <a:lnTo>
                    <a:pt x="7564" y="2192"/>
                  </a:lnTo>
                  <a:lnTo>
                    <a:pt x="7572" y="2236"/>
                  </a:lnTo>
                  <a:lnTo>
                    <a:pt x="7582" y="2278"/>
                  </a:lnTo>
                  <a:lnTo>
                    <a:pt x="7593" y="2319"/>
                  </a:lnTo>
                  <a:lnTo>
                    <a:pt x="7605" y="2361"/>
                  </a:lnTo>
                  <a:lnTo>
                    <a:pt x="7619" y="2402"/>
                  </a:lnTo>
                  <a:lnTo>
                    <a:pt x="7634" y="2442"/>
                  </a:lnTo>
                  <a:lnTo>
                    <a:pt x="7651" y="2483"/>
                  </a:lnTo>
                  <a:lnTo>
                    <a:pt x="7669" y="2522"/>
                  </a:lnTo>
                  <a:lnTo>
                    <a:pt x="7688" y="2560"/>
                  </a:lnTo>
                  <a:lnTo>
                    <a:pt x="7710" y="2599"/>
                  </a:lnTo>
                  <a:lnTo>
                    <a:pt x="7732" y="2635"/>
                  </a:lnTo>
                  <a:lnTo>
                    <a:pt x="902" y="5377"/>
                  </a:lnTo>
                  <a:lnTo>
                    <a:pt x="860" y="5397"/>
                  </a:lnTo>
                  <a:lnTo>
                    <a:pt x="819" y="5418"/>
                  </a:lnTo>
                  <a:lnTo>
                    <a:pt x="778" y="5440"/>
                  </a:lnTo>
                  <a:lnTo>
                    <a:pt x="737" y="5462"/>
                  </a:lnTo>
                  <a:lnTo>
                    <a:pt x="699" y="5486"/>
                  </a:lnTo>
                  <a:lnTo>
                    <a:pt x="660" y="5511"/>
                  </a:lnTo>
                  <a:lnTo>
                    <a:pt x="623" y="5539"/>
                  </a:lnTo>
                  <a:lnTo>
                    <a:pt x="586" y="5566"/>
                  </a:lnTo>
                  <a:lnTo>
                    <a:pt x="550" y="5594"/>
                  </a:lnTo>
                  <a:lnTo>
                    <a:pt x="516" y="5623"/>
                  </a:lnTo>
                  <a:lnTo>
                    <a:pt x="482" y="5655"/>
                  </a:lnTo>
                  <a:lnTo>
                    <a:pt x="450" y="5686"/>
                  </a:lnTo>
                  <a:lnTo>
                    <a:pt x="417" y="5718"/>
                  </a:lnTo>
                  <a:lnTo>
                    <a:pt x="386" y="5751"/>
                  </a:lnTo>
                  <a:lnTo>
                    <a:pt x="357" y="5786"/>
                  </a:lnTo>
                  <a:lnTo>
                    <a:pt x="328" y="5821"/>
                  </a:lnTo>
                  <a:lnTo>
                    <a:pt x="301" y="5857"/>
                  </a:lnTo>
                  <a:lnTo>
                    <a:pt x="274" y="5894"/>
                  </a:lnTo>
                  <a:lnTo>
                    <a:pt x="248" y="5931"/>
                  </a:lnTo>
                  <a:lnTo>
                    <a:pt x="224" y="5969"/>
                  </a:lnTo>
                  <a:lnTo>
                    <a:pt x="200" y="6009"/>
                  </a:lnTo>
                  <a:lnTo>
                    <a:pt x="179" y="6049"/>
                  </a:lnTo>
                  <a:lnTo>
                    <a:pt x="158" y="6089"/>
                  </a:lnTo>
                  <a:lnTo>
                    <a:pt x="138" y="6131"/>
                  </a:lnTo>
                  <a:lnTo>
                    <a:pt x="120" y="6172"/>
                  </a:lnTo>
                  <a:lnTo>
                    <a:pt x="103" y="6214"/>
                  </a:lnTo>
                  <a:lnTo>
                    <a:pt x="87" y="6258"/>
                  </a:lnTo>
                  <a:lnTo>
                    <a:pt x="71" y="6301"/>
                  </a:lnTo>
                  <a:lnTo>
                    <a:pt x="58" y="6345"/>
                  </a:lnTo>
                  <a:lnTo>
                    <a:pt x="46" y="6390"/>
                  </a:lnTo>
                  <a:lnTo>
                    <a:pt x="36" y="6435"/>
                  </a:lnTo>
                  <a:lnTo>
                    <a:pt x="26" y="6481"/>
                  </a:lnTo>
                  <a:lnTo>
                    <a:pt x="18" y="6527"/>
                  </a:lnTo>
                  <a:lnTo>
                    <a:pt x="12" y="6573"/>
                  </a:lnTo>
                  <a:lnTo>
                    <a:pt x="7" y="6620"/>
                  </a:lnTo>
                  <a:lnTo>
                    <a:pt x="3" y="6666"/>
                  </a:lnTo>
                  <a:lnTo>
                    <a:pt x="1" y="6712"/>
                  </a:lnTo>
                  <a:lnTo>
                    <a:pt x="0" y="6759"/>
                  </a:lnTo>
                  <a:lnTo>
                    <a:pt x="1" y="6804"/>
                  </a:lnTo>
                  <a:lnTo>
                    <a:pt x="3" y="6850"/>
                  </a:lnTo>
                  <a:lnTo>
                    <a:pt x="6" y="6896"/>
                  </a:lnTo>
                  <a:lnTo>
                    <a:pt x="11" y="6941"/>
                  </a:lnTo>
                  <a:lnTo>
                    <a:pt x="17" y="6987"/>
                  </a:lnTo>
                  <a:lnTo>
                    <a:pt x="24" y="7032"/>
                  </a:lnTo>
                  <a:lnTo>
                    <a:pt x="33" y="7076"/>
                  </a:lnTo>
                  <a:lnTo>
                    <a:pt x="43" y="7121"/>
                  </a:lnTo>
                  <a:lnTo>
                    <a:pt x="55" y="7165"/>
                  </a:lnTo>
                  <a:lnTo>
                    <a:pt x="67" y="7209"/>
                  </a:lnTo>
                  <a:lnTo>
                    <a:pt x="81" y="7253"/>
                  </a:lnTo>
                  <a:lnTo>
                    <a:pt x="98" y="7295"/>
                  </a:lnTo>
                  <a:lnTo>
                    <a:pt x="114" y="7337"/>
                  </a:lnTo>
                  <a:lnTo>
                    <a:pt x="132" y="7380"/>
                  </a:lnTo>
                  <a:lnTo>
                    <a:pt x="152" y="7421"/>
                  </a:lnTo>
                  <a:lnTo>
                    <a:pt x="172" y="7462"/>
                  </a:lnTo>
                  <a:lnTo>
                    <a:pt x="194" y="7503"/>
                  </a:lnTo>
                  <a:lnTo>
                    <a:pt x="217" y="7542"/>
                  </a:lnTo>
                  <a:lnTo>
                    <a:pt x="241" y="7581"/>
                  </a:lnTo>
                  <a:lnTo>
                    <a:pt x="268" y="7620"/>
                  </a:lnTo>
                  <a:lnTo>
                    <a:pt x="294" y="7658"/>
                  </a:lnTo>
                  <a:lnTo>
                    <a:pt x="322" y="7695"/>
                  </a:lnTo>
                  <a:lnTo>
                    <a:pt x="351" y="7732"/>
                  </a:lnTo>
                  <a:lnTo>
                    <a:pt x="382" y="7767"/>
                  </a:lnTo>
                  <a:lnTo>
                    <a:pt x="413" y="7801"/>
                  </a:lnTo>
                  <a:lnTo>
                    <a:pt x="447" y="7835"/>
                  </a:lnTo>
                  <a:lnTo>
                    <a:pt x="6844" y="14177"/>
                  </a:lnTo>
                  <a:lnTo>
                    <a:pt x="6871" y="14203"/>
                  </a:lnTo>
                  <a:lnTo>
                    <a:pt x="6897" y="14228"/>
                  </a:lnTo>
                  <a:lnTo>
                    <a:pt x="6924" y="14252"/>
                  </a:lnTo>
                  <a:lnTo>
                    <a:pt x="6952" y="14275"/>
                  </a:lnTo>
                  <a:lnTo>
                    <a:pt x="6979" y="14298"/>
                  </a:lnTo>
                  <a:lnTo>
                    <a:pt x="7008" y="14320"/>
                  </a:lnTo>
                  <a:lnTo>
                    <a:pt x="7038" y="14341"/>
                  </a:lnTo>
                  <a:lnTo>
                    <a:pt x="7067" y="14362"/>
                  </a:lnTo>
                  <a:lnTo>
                    <a:pt x="7097" y="14381"/>
                  </a:lnTo>
                  <a:lnTo>
                    <a:pt x="7127" y="14400"/>
                  </a:lnTo>
                  <a:lnTo>
                    <a:pt x="7157" y="14418"/>
                  </a:lnTo>
                  <a:lnTo>
                    <a:pt x="7188" y="14436"/>
                  </a:lnTo>
                  <a:lnTo>
                    <a:pt x="7221" y="14453"/>
                  </a:lnTo>
                  <a:lnTo>
                    <a:pt x="7252" y="14469"/>
                  </a:lnTo>
                  <a:lnTo>
                    <a:pt x="7284" y="14484"/>
                  </a:lnTo>
                  <a:lnTo>
                    <a:pt x="7316" y="14499"/>
                  </a:lnTo>
                  <a:lnTo>
                    <a:pt x="7349" y="14512"/>
                  </a:lnTo>
                  <a:lnTo>
                    <a:pt x="7383" y="14525"/>
                  </a:lnTo>
                  <a:lnTo>
                    <a:pt x="7416" y="14537"/>
                  </a:lnTo>
                  <a:lnTo>
                    <a:pt x="7450" y="14548"/>
                  </a:lnTo>
                  <a:lnTo>
                    <a:pt x="7484" y="14558"/>
                  </a:lnTo>
                  <a:lnTo>
                    <a:pt x="7518" y="14569"/>
                  </a:lnTo>
                  <a:lnTo>
                    <a:pt x="7553" y="14578"/>
                  </a:lnTo>
                  <a:lnTo>
                    <a:pt x="7588" y="14586"/>
                  </a:lnTo>
                  <a:lnTo>
                    <a:pt x="7623" y="14593"/>
                  </a:lnTo>
                  <a:lnTo>
                    <a:pt x="7657" y="14599"/>
                  </a:lnTo>
                  <a:lnTo>
                    <a:pt x="7693" y="14605"/>
                  </a:lnTo>
                  <a:lnTo>
                    <a:pt x="7729" y="14609"/>
                  </a:lnTo>
                  <a:lnTo>
                    <a:pt x="7765" y="14613"/>
                  </a:lnTo>
                  <a:lnTo>
                    <a:pt x="7800" y="14616"/>
                  </a:lnTo>
                  <a:lnTo>
                    <a:pt x="7836" y="14618"/>
                  </a:lnTo>
                  <a:lnTo>
                    <a:pt x="7872" y="14619"/>
                  </a:lnTo>
                  <a:lnTo>
                    <a:pt x="7882" y="14620"/>
                  </a:lnTo>
                  <a:lnTo>
                    <a:pt x="7892" y="14620"/>
                  </a:lnTo>
                  <a:lnTo>
                    <a:pt x="7903" y="14620"/>
                  </a:lnTo>
                  <a:lnTo>
                    <a:pt x="7911" y="14620"/>
                  </a:lnTo>
                  <a:lnTo>
                    <a:pt x="7949" y="14619"/>
                  </a:lnTo>
                  <a:lnTo>
                    <a:pt x="7987" y="14618"/>
                  </a:lnTo>
                  <a:lnTo>
                    <a:pt x="8025" y="14616"/>
                  </a:lnTo>
                  <a:lnTo>
                    <a:pt x="8065" y="14612"/>
                  </a:lnTo>
                  <a:lnTo>
                    <a:pt x="8103" y="14608"/>
                  </a:lnTo>
                  <a:lnTo>
                    <a:pt x="8141" y="14602"/>
                  </a:lnTo>
                  <a:lnTo>
                    <a:pt x="8179" y="14596"/>
                  </a:lnTo>
                  <a:lnTo>
                    <a:pt x="8219" y="14589"/>
                  </a:lnTo>
                  <a:lnTo>
                    <a:pt x="8265" y="14578"/>
                  </a:lnTo>
                  <a:lnTo>
                    <a:pt x="8311" y="14566"/>
                  </a:lnTo>
                  <a:lnTo>
                    <a:pt x="8356" y="14552"/>
                  </a:lnTo>
                  <a:lnTo>
                    <a:pt x="8401" y="14538"/>
                  </a:lnTo>
                  <a:lnTo>
                    <a:pt x="8445" y="14522"/>
                  </a:lnTo>
                  <a:lnTo>
                    <a:pt x="8489" y="14505"/>
                  </a:lnTo>
                  <a:lnTo>
                    <a:pt x="8531" y="14487"/>
                  </a:lnTo>
                  <a:lnTo>
                    <a:pt x="8574" y="14467"/>
                  </a:lnTo>
                  <a:lnTo>
                    <a:pt x="8616" y="14446"/>
                  </a:lnTo>
                  <a:lnTo>
                    <a:pt x="8656" y="14423"/>
                  </a:lnTo>
                  <a:lnTo>
                    <a:pt x="8696" y="14400"/>
                  </a:lnTo>
                  <a:lnTo>
                    <a:pt x="8736" y="14375"/>
                  </a:lnTo>
                  <a:lnTo>
                    <a:pt x="8774" y="14350"/>
                  </a:lnTo>
                  <a:lnTo>
                    <a:pt x="8811" y="14323"/>
                  </a:lnTo>
                  <a:lnTo>
                    <a:pt x="8847" y="14294"/>
                  </a:lnTo>
                  <a:lnTo>
                    <a:pt x="8883" y="14265"/>
                  </a:lnTo>
                  <a:lnTo>
                    <a:pt x="8918" y="14235"/>
                  </a:lnTo>
                  <a:lnTo>
                    <a:pt x="8952" y="14204"/>
                  </a:lnTo>
                  <a:lnTo>
                    <a:pt x="8985" y="14171"/>
                  </a:lnTo>
                  <a:lnTo>
                    <a:pt x="9017" y="14138"/>
                  </a:lnTo>
                  <a:lnTo>
                    <a:pt x="9047" y="14104"/>
                  </a:lnTo>
                  <a:lnTo>
                    <a:pt x="9078" y="14068"/>
                  </a:lnTo>
                  <a:lnTo>
                    <a:pt x="9106" y="14032"/>
                  </a:lnTo>
                  <a:lnTo>
                    <a:pt x="9134" y="13995"/>
                  </a:lnTo>
                  <a:lnTo>
                    <a:pt x="9160" y="13957"/>
                  </a:lnTo>
                  <a:lnTo>
                    <a:pt x="9186" y="13918"/>
                  </a:lnTo>
                  <a:lnTo>
                    <a:pt x="9210" y="13878"/>
                  </a:lnTo>
                  <a:lnTo>
                    <a:pt x="9232" y="13838"/>
                  </a:lnTo>
                  <a:lnTo>
                    <a:pt x="9255" y="13796"/>
                  </a:lnTo>
                  <a:lnTo>
                    <a:pt x="9276" y="13754"/>
                  </a:lnTo>
                  <a:lnTo>
                    <a:pt x="9295" y="13711"/>
                  </a:lnTo>
                  <a:lnTo>
                    <a:pt x="9313" y="13666"/>
                  </a:lnTo>
                  <a:lnTo>
                    <a:pt x="12000" y="6923"/>
                  </a:lnTo>
                  <a:lnTo>
                    <a:pt x="12038" y="6948"/>
                  </a:lnTo>
                  <a:lnTo>
                    <a:pt x="12077" y="6970"/>
                  </a:lnTo>
                  <a:lnTo>
                    <a:pt x="12118" y="6993"/>
                  </a:lnTo>
                  <a:lnTo>
                    <a:pt x="12158" y="7012"/>
                  </a:lnTo>
                  <a:lnTo>
                    <a:pt x="12199" y="7031"/>
                  </a:lnTo>
                  <a:lnTo>
                    <a:pt x="12241" y="7047"/>
                  </a:lnTo>
                  <a:lnTo>
                    <a:pt x="12284" y="7063"/>
                  </a:lnTo>
                  <a:lnTo>
                    <a:pt x="12327" y="7076"/>
                  </a:lnTo>
                  <a:lnTo>
                    <a:pt x="12370" y="7088"/>
                  </a:lnTo>
                  <a:lnTo>
                    <a:pt x="12414" y="7099"/>
                  </a:lnTo>
                  <a:lnTo>
                    <a:pt x="12459" y="7109"/>
                  </a:lnTo>
                  <a:lnTo>
                    <a:pt x="12504" y="7116"/>
                  </a:lnTo>
                  <a:lnTo>
                    <a:pt x="12549" y="7122"/>
                  </a:lnTo>
                  <a:lnTo>
                    <a:pt x="12595" y="7126"/>
                  </a:lnTo>
                  <a:lnTo>
                    <a:pt x="12642" y="7129"/>
                  </a:lnTo>
                  <a:lnTo>
                    <a:pt x="12688" y="7130"/>
                  </a:lnTo>
                  <a:lnTo>
                    <a:pt x="12719" y="7129"/>
                  </a:lnTo>
                  <a:lnTo>
                    <a:pt x="12750" y="7128"/>
                  </a:lnTo>
                  <a:lnTo>
                    <a:pt x="12781" y="7126"/>
                  </a:lnTo>
                  <a:lnTo>
                    <a:pt x="12813" y="7123"/>
                  </a:lnTo>
                  <a:lnTo>
                    <a:pt x="12844" y="7120"/>
                  </a:lnTo>
                  <a:lnTo>
                    <a:pt x="12874" y="7116"/>
                  </a:lnTo>
                  <a:lnTo>
                    <a:pt x="12905" y="7111"/>
                  </a:lnTo>
                  <a:lnTo>
                    <a:pt x="12935" y="7105"/>
                  </a:lnTo>
                  <a:lnTo>
                    <a:pt x="12966" y="7098"/>
                  </a:lnTo>
                  <a:lnTo>
                    <a:pt x="12995" y="7091"/>
                  </a:lnTo>
                  <a:lnTo>
                    <a:pt x="13025" y="7083"/>
                  </a:lnTo>
                  <a:lnTo>
                    <a:pt x="13054" y="7075"/>
                  </a:lnTo>
                  <a:lnTo>
                    <a:pt x="13083" y="7066"/>
                  </a:lnTo>
                  <a:lnTo>
                    <a:pt x="13112" y="7056"/>
                  </a:lnTo>
                  <a:lnTo>
                    <a:pt x="13141" y="7045"/>
                  </a:lnTo>
                  <a:lnTo>
                    <a:pt x="13170" y="7034"/>
                  </a:lnTo>
                  <a:lnTo>
                    <a:pt x="13198" y="7022"/>
                  </a:lnTo>
                  <a:lnTo>
                    <a:pt x="13225" y="7009"/>
                  </a:lnTo>
                  <a:lnTo>
                    <a:pt x="13253" y="6996"/>
                  </a:lnTo>
                  <a:lnTo>
                    <a:pt x="13280" y="6981"/>
                  </a:lnTo>
                  <a:lnTo>
                    <a:pt x="13307" y="6966"/>
                  </a:lnTo>
                  <a:lnTo>
                    <a:pt x="13334" y="6950"/>
                  </a:lnTo>
                  <a:lnTo>
                    <a:pt x="13360" y="6934"/>
                  </a:lnTo>
                  <a:lnTo>
                    <a:pt x="13385" y="6918"/>
                  </a:lnTo>
                  <a:lnTo>
                    <a:pt x="13410" y="6900"/>
                  </a:lnTo>
                  <a:lnTo>
                    <a:pt x="13435" y="6882"/>
                  </a:lnTo>
                  <a:lnTo>
                    <a:pt x="13460" y="6863"/>
                  </a:lnTo>
                  <a:lnTo>
                    <a:pt x="13485" y="6843"/>
                  </a:lnTo>
                  <a:lnTo>
                    <a:pt x="13508" y="6823"/>
                  </a:lnTo>
                  <a:lnTo>
                    <a:pt x="13532" y="6803"/>
                  </a:lnTo>
                  <a:lnTo>
                    <a:pt x="13554" y="6781"/>
                  </a:lnTo>
                  <a:lnTo>
                    <a:pt x="13577" y="6759"/>
                  </a:lnTo>
                  <a:lnTo>
                    <a:pt x="14285" y="6050"/>
                  </a:lnTo>
                  <a:lnTo>
                    <a:pt x="14307" y="6028"/>
                  </a:lnTo>
                  <a:lnTo>
                    <a:pt x="14329" y="6005"/>
                  </a:lnTo>
                  <a:lnTo>
                    <a:pt x="14350" y="5980"/>
                  </a:lnTo>
                  <a:lnTo>
                    <a:pt x="14370" y="5957"/>
                  </a:lnTo>
                  <a:lnTo>
                    <a:pt x="14389" y="5932"/>
                  </a:lnTo>
                  <a:lnTo>
                    <a:pt x="14408" y="5908"/>
                  </a:lnTo>
                  <a:lnTo>
                    <a:pt x="14426" y="5883"/>
                  </a:lnTo>
                  <a:lnTo>
                    <a:pt x="14444" y="5857"/>
                  </a:lnTo>
                  <a:lnTo>
                    <a:pt x="14460" y="5831"/>
                  </a:lnTo>
                  <a:lnTo>
                    <a:pt x="14477" y="5805"/>
                  </a:lnTo>
                  <a:lnTo>
                    <a:pt x="14493" y="5778"/>
                  </a:lnTo>
                  <a:lnTo>
                    <a:pt x="14508" y="5751"/>
                  </a:lnTo>
                  <a:lnTo>
                    <a:pt x="14522" y="5724"/>
                  </a:lnTo>
                  <a:lnTo>
                    <a:pt x="14535" y="5696"/>
                  </a:lnTo>
                  <a:lnTo>
                    <a:pt x="14548" y="5668"/>
                  </a:lnTo>
                  <a:lnTo>
                    <a:pt x="14560" y="5640"/>
                  </a:lnTo>
                  <a:lnTo>
                    <a:pt x="14572" y="5611"/>
                  </a:lnTo>
                  <a:lnTo>
                    <a:pt x="14582" y="5583"/>
                  </a:lnTo>
                  <a:lnTo>
                    <a:pt x="14592" y="5554"/>
                  </a:lnTo>
                  <a:lnTo>
                    <a:pt x="14602" y="5525"/>
                  </a:lnTo>
                  <a:lnTo>
                    <a:pt x="14610" y="5494"/>
                  </a:lnTo>
                  <a:lnTo>
                    <a:pt x="14618" y="5465"/>
                  </a:lnTo>
                  <a:lnTo>
                    <a:pt x="14625" y="5435"/>
                  </a:lnTo>
                  <a:lnTo>
                    <a:pt x="14631" y="5405"/>
                  </a:lnTo>
                  <a:lnTo>
                    <a:pt x="14637" y="5373"/>
                  </a:lnTo>
                  <a:lnTo>
                    <a:pt x="14642" y="5343"/>
                  </a:lnTo>
                  <a:lnTo>
                    <a:pt x="14646" y="5312"/>
                  </a:lnTo>
                  <a:lnTo>
                    <a:pt x="14649" y="5282"/>
                  </a:lnTo>
                  <a:lnTo>
                    <a:pt x="14652" y="5250"/>
                  </a:lnTo>
                  <a:lnTo>
                    <a:pt x="14654" y="5219"/>
                  </a:lnTo>
                  <a:lnTo>
                    <a:pt x="14656" y="5187"/>
                  </a:lnTo>
                  <a:lnTo>
                    <a:pt x="14656" y="5156"/>
                  </a:lnTo>
                  <a:lnTo>
                    <a:pt x="14656" y="5124"/>
                  </a:lnTo>
                  <a:lnTo>
                    <a:pt x="14654" y="5092"/>
                  </a:lnTo>
                  <a:lnTo>
                    <a:pt x="14652" y="5061"/>
                  </a:lnTo>
                  <a:lnTo>
                    <a:pt x="14649" y="5030"/>
                  </a:lnTo>
                  <a:lnTo>
                    <a:pt x="14646" y="4999"/>
                  </a:lnTo>
                  <a:lnTo>
                    <a:pt x="14642" y="4968"/>
                  </a:lnTo>
                  <a:lnTo>
                    <a:pt x="14637" y="4938"/>
                  </a:lnTo>
                  <a:lnTo>
                    <a:pt x="14631" y="4908"/>
                  </a:lnTo>
                  <a:lnTo>
                    <a:pt x="14625" y="4877"/>
                  </a:lnTo>
                  <a:lnTo>
                    <a:pt x="14618" y="4847"/>
                  </a:lnTo>
                  <a:lnTo>
                    <a:pt x="14610" y="4817"/>
                  </a:lnTo>
                  <a:lnTo>
                    <a:pt x="14602" y="4788"/>
                  </a:lnTo>
                  <a:lnTo>
                    <a:pt x="14592" y="4758"/>
                  </a:lnTo>
                  <a:lnTo>
                    <a:pt x="14583" y="4729"/>
                  </a:lnTo>
                  <a:lnTo>
                    <a:pt x="14572" y="4701"/>
                  </a:lnTo>
                  <a:lnTo>
                    <a:pt x="14561" y="4672"/>
                  </a:lnTo>
                  <a:lnTo>
                    <a:pt x="14549" y="4643"/>
                  </a:lnTo>
                  <a:lnTo>
                    <a:pt x="14536" y="4616"/>
                  </a:lnTo>
                  <a:lnTo>
                    <a:pt x="14523" y="4589"/>
                  </a:lnTo>
                  <a:lnTo>
                    <a:pt x="14509" y="4562"/>
                  </a:lnTo>
                  <a:lnTo>
                    <a:pt x="14494" y="4534"/>
                  </a:lnTo>
                  <a:lnTo>
                    <a:pt x="14478" y="4508"/>
                  </a:lnTo>
                  <a:lnTo>
                    <a:pt x="14462" y="4482"/>
                  </a:lnTo>
                  <a:lnTo>
                    <a:pt x="14445" y="4456"/>
                  </a:lnTo>
                  <a:lnTo>
                    <a:pt x="14428" y="4431"/>
                  </a:lnTo>
                  <a:lnTo>
                    <a:pt x="14410" y="4405"/>
                  </a:lnTo>
                  <a:lnTo>
                    <a:pt x="14391" y="4381"/>
                  </a:lnTo>
                  <a:lnTo>
                    <a:pt x="14372" y="4357"/>
                  </a:lnTo>
                  <a:lnTo>
                    <a:pt x="14352" y="4333"/>
                  </a:lnTo>
                  <a:lnTo>
                    <a:pt x="14331" y="4310"/>
                  </a:lnTo>
                  <a:lnTo>
                    <a:pt x="14309" y="4287"/>
                  </a:lnTo>
                  <a:lnTo>
                    <a:pt x="14288" y="4265"/>
                  </a:lnTo>
                  <a:lnTo>
                    <a:pt x="10402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DD31B4EF-8B0E-4C54-890F-DF39F51CE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4497388"/>
              <a:ext cx="107950" cy="107950"/>
            </a:xfrm>
            <a:custGeom>
              <a:avLst/>
              <a:gdLst>
                <a:gd name="T0" fmla="*/ 1409 w 2514"/>
                <a:gd name="T1" fmla="*/ 519 h 2521"/>
                <a:gd name="T2" fmla="*/ 1584 w 2514"/>
                <a:gd name="T3" fmla="*/ 579 h 2521"/>
                <a:gd name="T4" fmla="*/ 1737 w 2514"/>
                <a:gd name="T5" fmla="*/ 677 h 2521"/>
                <a:gd name="T6" fmla="*/ 1862 w 2514"/>
                <a:gd name="T7" fmla="*/ 808 h 2521"/>
                <a:gd name="T8" fmla="*/ 1952 w 2514"/>
                <a:gd name="T9" fmla="*/ 966 h 2521"/>
                <a:gd name="T10" fmla="*/ 2002 w 2514"/>
                <a:gd name="T11" fmla="*/ 1145 h 2521"/>
                <a:gd name="T12" fmla="*/ 2007 w 2514"/>
                <a:gd name="T13" fmla="*/ 1338 h 2521"/>
                <a:gd name="T14" fmla="*/ 1966 w 2514"/>
                <a:gd name="T15" fmla="*/ 1520 h 2521"/>
                <a:gd name="T16" fmla="*/ 1883 w 2514"/>
                <a:gd name="T17" fmla="*/ 1683 h 2521"/>
                <a:gd name="T18" fmla="*/ 1765 w 2514"/>
                <a:gd name="T19" fmla="*/ 1820 h 2521"/>
                <a:gd name="T20" fmla="*/ 1617 w 2514"/>
                <a:gd name="T21" fmla="*/ 1925 h 2521"/>
                <a:gd name="T22" fmla="*/ 1446 w 2514"/>
                <a:gd name="T23" fmla="*/ 1992 h 2521"/>
                <a:gd name="T24" fmla="*/ 1257 w 2514"/>
                <a:gd name="T25" fmla="*/ 2017 h 2521"/>
                <a:gd name="T26" fmla="*/ 1069 w 2514"/>
                <a:gd name="T27" fmla="*/ 1992 h 2521"/>
                <a:gd name="T28" fmla="*/ 897 w 2514"/>
                <a:gd name="T29" fmla="*/ 1925 h 2521"/>
                <a:gd name="T30" fmla="*/ 750 w 2514"/>
                <a:gd name="T31" fmla="*/ 1820 h 2521"/>
                <a:gd name="T32" fmla="*/ 631 w 2514"/>
                <a:gd name="T33" fmla="*/ 1683 h 2521"/>
                <a:gd name="T34" fmla="*/ 549 w 2514"/>
                <a:gd name="T35" fmla="*/ 1520 h 2521"/>
                <a:gd name="T36" fmla="*/ 507 w 2514"/>
                <a:gd name="T37" fmla="*/ 1338 h 2521"/>
                <a:gd name="T38" fmla="*/ 512 w 2514"/>
                <a:gd name="T39" fmla="*/ 1145 h 2521"/>
                <a:gd name="T40" fmla="*/ 562 w 2514"/>
                <a:gd name="T41" fmla="*/ 966 h 2521"/>
                <a:gd name="T42" fmla="*/ 652 w 2514"/>
                <a:gd name="T43" fmla="*/ 808 h 2521"/>
                <a:gd name="T44" fmla="*/ 777 w 2514"/>
                <a:gd name="T45" fmla="*/ 677 h 2521"/>
                <a:gd name="T46" fmla="*/ 930 w 2514"/>
                <a:gd name="T47" fmla="*/ 579 h 2521"/>
                <a:gd name="T48" fmla="*/ 1105 w 2514"/>
                <a:gd name="T49" fmla="*/ 519 h 2521"/>
                <a:gd name="T50" fmla="*/ 1257 w 2514"/>
                <a:gd name="T51" fmla="*/ 2521 h 2521"/>
                <a:gd name="T52" fmla="*/ 1571 w 2514"/>
                <a:gd name="T53" fmla="*/ 2481 h 2521"/>
                <a:gd name="T54" fmla="*/ 1856 w 2514"/>
                <a:gd name="T55" fmla="*/ 2368 h 2521"/>
                <a:gd name="T56" fmla="*/ 2102 w 2514"/>
                <a:gd name="T57" fmla="*/ 2193 h 2521"/>
                <a:gd name="T58" fmla="*/ 2299 w 2514"/>
                <a:gd name="T59" fmla="*/ 1964 h 2521"/>
                <a:gd name="T60" fmla="*/ 2438 w 2514"/>
                <a:gd name="T61" fmla="*/ 1693 h 2521"/>
                <a:gd name="T62" fmla="*/ 2508 w 2514"/>
                <a:gd name="T63" fmla="*/ 1389 h 2521"/>
                <a:gd name="T64" fmla="*/ 2500 w 2514"/>
                <a:gd name="T65" fmla="*/ 1069 h 2521"/>
                <a:gd name="T66" fmla="*/ 2416 w 2514"/>
                <a:gd name="T67" fmla="*/ 770 h 2521"/>
                <a:gd name="T68" fmla="*/ 2264 w 2514"/>
                <a:gd name="T69" fmla="*/ 506 h 2521"/>
                <a:gd name="T70" fmla="*/ 2057 w 2514"/>
                <a:gd name="T71" fmla="*/ 288 h 2521"/>
                <a:gd name="T72" fmla="*/ 1801 w 2514"/>
                <a:gd name="T73" fmla="*/ 124 h 2521"/>
                <a:gd name="T74" fmla="*/ 1510 w 2514"/>
                <a:gd name="T75" fmla="*/ 25 h 2521"/>
                <a:gd name="T76" fmla="*/ 1193 w 2514"/>
                <a:gd name="T77" fmla="*/ 2 h 2521"/>
                <a:gd name="T78" fmla="*/ 884 w 2514"/>
                <a:gd name="T79" fmla="*/ 56 h 2521"/>
                <a:gd name="T80" fmla="*/ 606 w 2514"/>
                <a:gd name="T81" fmla="*/ 182 h 2521"/>
                <a:gd name="T82" fmla="*/ 369 w 2514"/>
                <a:gd name="T83" fmla="*/ 369 h 2521"/>
                <a:gd name="T84" fmla="*/ 182 w 2514"/>
                <a:gd name="T85" fmla="*/ 607 h 2521"/>
                <a:gd name="T86" fmla="*/ 57 w 2514"/>
                <a:gd name="T87" fmla="*/ 886 h 2521"/>
                <a:gd name="T88" fmla="*/ 2 w 2514"/>
                <a:gd name="T89" fmla="*/ 1196 h 2521"/>
                <a:gd name="T90" fmla="*/ 26 w 2514"/>
                <a:gd name="T91" fmla="*/ 1514 h 2521"/>
                <a:gd name="T92" fmla="*/ 124 w 2514"/>
                <a:gd name="T93" fmla="*/ 1806 h 2521"/>
                <a:gd name="T94" fmla="*/ 287 w 2514"/>
                <a:gd name="T95" fmla="*/ 2062 h 2521"/>
                <a:gd name="T96" fmla="*/ 506 w 2514"/>
                <a:gd name="T97" fmla="*/ 2270 h 2521"/>
                <a:gd name="T98" fmla="*/ 768 w 2514"/>
                <a:gd name="T99" fmla="*/ 2422 h 2521"/>
                <a:gd name="T100" fmla="*/ 1066 w 2514"/>
                <a:gd name="T101" fmla="*/ 2507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4" h="2521">
                  <a:moveTo>
                    <a:pt x="1257" y="504"/>
                  </a:moveTo>
                  <a:lnTo>
                    <a:pt x="1296" y="505"/>
                  </a:lnTo>
                  <a:lnTo>
                    <a:pt x="1334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6" y="528"/>
                  </a:lnTo>
                  <a:lnTo>
                    <a:pt x="1481" y="538"/>
                  </a:lnTo>
                  <a:lnTo>
                    <a:pt x="1517" y="551"/>
                  </a:lnTo>
                  <a:lnTo>
                    <a:pt x="1551" y="564"/>
                  </a:lnTo>
                  <a:lnTo>
                    <a:pt x="1584" y="579"/>
                  </a:lnTo>
                  <a:lnTo>
                    <a:pt x="1617" y="596"/>
                  </a:lnTo>
                  <a:lnTo>
                    <a:pt x="1648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5" y="752"/>
                  </a:lnTo>
                  <a:lnTo>
                    <a:pt x="1839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3" y="868"/>
                  </a:lnTo>
                  <a:lnTo>
                    <a:pt x="1921" y="900"/>
                  </a:lnTo>
                  <a:lnTo>
                    <a:pt x="1937" y="933"/>
                  </a:lnTo>
                  <a:lnTo>
                    <a:pt x="1952" y="966"/>
                  </a:lnTo>
                  <a:lnTo>
                    <a:pt x="1966" y="1000"/>
                  </a:lnTo>
                  <a:lnTo>
                    <a:pt x="1977" y="1035"/>
                  </a:lnTo>
                  <a:lnTo>
                    <a:pt x="1988" y="1072"/>
                  </a:lnTo>
                  <a:lnTo>
                    <a:pt x="1996" y="1108"/>
                  </a:lnTo>
                  <a:lnTo>
                    <a:pt x="2002" y="1145"/>
                  </a:lnTo>
                  <a:lnTo>
                    <a:pt x="2007" y="1183"/>
                  </a:lnTo>
                  <a:lnTo>
                    <a:pt x="2010" y="1221"/>
                  </a:lnTo>
                  <a:lnTo>
                    <a:pt x="2011" y="1260"/>
                  </a:lnTo>
                  <a:lnTo>
                    <a:pt x="2010" y="1300"/>
                  </a:lnTo>
                  <a:lnTo>
                    <a:pt x="2007" y="1338"/>
                  </a:lnTo>
                  <a:lnTo>
                    <a:pt x="2002" y="1375"/>
                  </a:lnTo>
                  <a:lnTo>
                    <a:pt x="1996" y="1413"/>
                  </a:lnTo>
                  <a:lnTo>
                    <a:pt x="1988" y="1449"/>
                  </a:lnTo>
                  <a:lnTo>
                    <a:pt x="1977" y="1485"/>
                  </a:lnTo>
                  <a:lnTo>
                    <a:pt x="1966" y="1520"/>
                  </a:lnTo>
                  <a:lnTo>
                    <a:pt x="1952" y="1555"/>
                  </a:lnTo>
                  <a:lnTo>
                    <a:pt x="1937" y="1588"/>
                  </a:lnTo>
                  <a:lnTo>
                    <a:pt x="1921" y="1620"/>
                  </a:lnTo>
                  <a:lnTo>
                    <a:pt x="1903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39" y="1741"/>
                  </a:lnTo>
                  <a:lnTo>
                    <a:pt x="1815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8" y="1907"/>
                  </a:lnTo>
                  <a:lnTo>
                    <a:pt x="1617" y="1925"/>
                  </a:lnTo>
                  <a:lnTo>
                    <a:pt x="1584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1" y="1982"/>
                  </a:lnTo>
                  <a:lnTo>
                    <a:pt x="1446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4" y="2012"/>
                  </a:lnTo>
                  <a:lnTo>
                    <a:pt x="1296" y="2015"/>
                  </a:lnTo>
                  <a:lnTo>
                    <a:pt x="1257" y="2017"/>
                  </a:lnTo>
                  <a:lnTo>
                    <a:pt x="1219" y="2015"/>
                  </a:lnTo>
                  <a:lnTo>
                    <a:pt x="1180" y="2012"/>
                  </a:lnTo>
                  <a:lnTo>
                    <a:pt x="1142" y="2007"/>
                  </a:lnTo>
                  <a:lnTo>
                    <a:pt x="1105" y="2001"/>
                  </a:lnTo>
                  <a:lnTo>
                    <a:pt x="1069" y="1992"/>
                  </a:lnTo>
                  <a:lnTo>
                    <a:pt x="1033" y="1982"/>
                  </a:lnTo>
                  <a:lnTo>
                    <a:pt x="997" y="1970"/>
                  </a:lnTo>
                  <a:lnTo>
                    <a:pt x="963" y="1957"/>
                  </a:lnTo>
                  <a:lnTo>
                    <a:pt x="930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5" y="1887"/>
                  </a:lnTo>
                  <a:lnTo>
                    <a:pt x="805" y="1866"/>
                  </a:lnTo>
                  <a:lnTo>
                    <a:pt x="777" y="1844"/>
                  </a:lnTo>
                  <a:lnTo>
                    <a:pt x="750" y="1820"/>
                  </a:lnTo>
                  <a:lnTo>
                    <a:pt x="724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2" y="1713"/>
                  </a:lnTo>
                  <a:lnTo>
                    <a:pt x="631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7" y="1588"/>
                  </a:lnTo>
                  <a:lnTo>
                    <a:pt x="562" y="1555"/>
                  </a:lnTo>
                  <a:lnTo>
                    <a:pt x="549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300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9" y="1000"/>
                  </a:lnTo>
                  <a:lnTo>
                    <a:pt x="562" y="966"/>
                  </a:lnTo>
                  <a:lnTo>
                    <a:pt x="577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1" y="838"/>
                  </a:lnTo>
                  <a:lnTo>
                    <a:pt x="652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4" y="726"/>
                  </a:lnTo>
                  <a:lnTo>
                    <a:pt x="750" y="701"/>
                  </a:lnTo>
                  <a:lnTo>
                    <a:pt x="777" y="677"/>
                  </a:lnTo>
                  <a:lnTo>
                    <a:pt x="805" y="654"/>
                  </a:lnTo>
                  <a:lnTo>
                    <a:pt x="835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0" y="579"/>
                  </a:lnTo>
                  <a:lnTo>
                    <a:pt x="963" y="564"/>
                  </a:lnTo>
                  <a:lnTo>
                    <a:pt x="997" y="551"/>
                  </a:lnTo>
                  <a:lnTo>
                    <a:pt x="1033" y="538"/>
                  </a:lnTo>
                  <a:lnTo>
                    <a:pt x="1069" y="528"/>
                  </a:lnTo>
                  <a:lnTo>
                    <a:pt x="1105" y="519"/>
                  </a:lnTo>
                  <a:lnTo>
                    <a:pt x="1142" y="513"/>
                  </a:lnTo>
                  <a:lnTo>
                    <a:pt x="1180" y="508"/>
                  </a:lnTo>
                  <a:lnTo>
                    <a:pt x="1219" y="505"/>
                  </a:lnTo>
                  <a:lnTo>
                    <a:pt x="1257" y="504"/>
                  </a:lnTo>
                  <a:close/>
                  <a:moveTo>
                    <a:pt x="1257" y="2521"/>
                  </a:moveTo>
                  <a:lnTo>
                    <a:pt x="1321" y="2519"/>
                  </a:lnTo>
                  <a:lnTo>
                    <a:pt x="1386" y="2515"/>
                  </a:lnTo>
                  <a:lnTo>
                    <a:pt x="1448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0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1" y="2396"/>
                  </a:lnTo>
                  <a:lnTo>
                    <a:pt x="1856" y="2368"/>
                  </a:lnTo>
                  <a:lnTo>
                    <a:pt x="1909" y="2338"/>
                  </a:lnTo>
                  <a:lnTo>
                    <a:pt x="1959" y="2305"/>
                  </a:lnTo>
                  <a:lnTo>
                    <a:pt x="2008" y="2270"/>
                  </a:lnTo>
                  <a:lnTo>
                    <a:pt x="2057" y="2232"/>
                  </a:lnTo>
                  <a:lnTo>
                    <a:pt x="2102" y="2193"/>
                  </a:lnTo>
                  <a:lnTo>
                    <a:pt x="2145" y="2151"/>
                  </a:lnTo>
                  <a:lnTo>
                    <a:pt x="2187" y="2107"/>
                  </a:lnTo>
                  <a:lnTo>
                    <a:pt x="2227" y="2062"/>
                  </a:lnTo>
                  <a:lnTo>
                    <a:pt x="2264" y="2013"/>
                  </a:lnTo>
                  <a:lnTo>
                    <a:pt x="2299" y="1964"/>
                  </a:lnTo>
                  <a:lnTo>
                    <a:pt x="2332" y="1914"/>
                  </a:lnTo>
                  <a:lnTo>
                    <a:pt x="2363" y="1860"/>
                  </a:lnTo>
                  <a:lnTo>
                    <a:pt x="2391" y="1806"/>
                  </a:lnTo>
                  <a:lnTo>
                    <a:pt x="2416" y="1750"/>
                  </a:lnTo>
                  <a:lnTo>
                    <a:pt x="2438" y="1693"/>
                  </a:lnTo>
                  <a:lnTo>
                    <a:pt x="2458" y="1634"/>
                  </a:lnTo>
                  <a:lnTo>
                    <a:pt x="2475" y="1575"/>
                  </a:lnTo>
                  <a:lnTo>
                    <a:pt x="2489" y="1514"/>
                  </a:lnTo>
                  <a:lnTo>
                    <a:pt x="2500" y="1452"/>
                  </a:lnTo>
                  <a:lnTo>
                    <a:pt x="2508" y="1389"/>
                  </a:lnTo>
                  <a:lnTo>
                    <a:pt x="2512" y="1325"/>
                  </a:lnTo>
                  <a:lnTo>
                    <a:pt x="2514" y="1260"/>
                  </a:lnTo>
                  <a:lnTo>
                    <a:pt x="2512" y="1196"/>
                  </a:lnTo>
                  <a:lnTo>
                    <a:pt x="2508" y="1131"/>
                  </a:lnTo>
                  <a:lnTo>
                    <a:pt x="2500" y="1069"/>
                  </a:lnTo>
                  <a:lnTo>
                    <a:pt x="2489" y="1006"/>
                  </a:lnTo>
                  <a:lnTo>
                    <a:pt x="2475" y="946"/>
                  </a:lnTo>
                  <a:lnTo>
                    <a:pt x="2458" y="886"/>
                  </a:lnTo>
                  <a:lnTo>
                    <a:pt x="2438" y="828"/>
                  </a:lnTo>
                  <a:lnTo>
                    <a:pt x="2416" y="770"/>
                  </a:lnTo>
                  <a:lnTo>
                    <a:pt x="2391" y="714"/>
                  </a:lnTo>
                  <a:lnTo>
                    <a:pt x="2363" y="659"/>
                  </a:lnTo>
                  <a:lnTo>
                    <a:pt x="2332" y="607"/>
                  </a:lnTo>
                  <a:lnTo>
                    <a:pt x="2299" y="556"/>
                  </a:lnTo>
                  <a:lnTo>
                    <a:pt x="2264" y="506"/>
                  </a:lnTo>
                  <a:lnTo>
                    <a:pt x="2227" y="459"/>
                  </a:lnTo>
                  <a:lnTo>
                    <a:pt x="2187" y="413"/>
                  </a:lnTo>
                  <a:lnTo>
                    <a:pt x="2145" y="369"/>
                  </a:lnTo>
                  <a:lnTo>
                    <a:pt x="2102" y="328"/>
                  </a:lnTo>
                  <a:lnTo>
                    <a:pt x="2057" y="288"/>
                  </a:lnTo>
                  <a:lnTo>
                    <a:pt x="2008" y="251"/>
                  </a:lnTo>
                  <a:lnTo>
                    <a:pt x="1959" y="216"/>
                  </a:lnTo>
                  <a:lnTo>
                    <a:pt x="1909" y="182"/>
                  </a:lnTo>
                  <a:lnTo>
                    <a:pt x="1856" y="152"/>
                  </a:lnTo>
                  <a:lnTo>
                    <a:pt x="1801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0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8" y="14"/>
                  </a:lnTo>
                  <a:lnTo>
                    <a:pt x="1386" y="6"/>
                  </a:lnTo>
                  <a:lnTo>
                    <a:pt x="1321" y="2"/>
                  </a:lnTo>
                  <a:lnTo>
                    <a:pt x="1257" y="0"/>
                  </a:ln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3" y="39"/>
                  </a:lnTo>
                  <a:lnTo>
                    <a:pt x="884" y="56"/>
                  </a:lnTo>
                  <a:lnTo>
                    <a:pt x="825" y="77"/>
                  </a:lnTo>
                  <a:lnTo>
                    <a:pt x="768" y="99"/>
                  </a:lnTo>
                  <a:lnTo>
                    <a:pt x="713" y="124"/>
                  </a:lnTo>
                  <a:lnTo>
                    <a:pt x="658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2" y="328"/>
                  </a:lnTo>
                  <a:lnTo>
                    <a:pt x="369" y="369"/>
                  </a:lnTo>
                  <a:lnTo>
                    <a:pt x="326" y="413"/>
                  </a:lnTo>
                  <a:lnTo>
                    <a:pt x="287" y="459"/>
                  </a:lnTo>
                  <a:lnTo>
                    <a:pt x="250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1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6" y="828"/>
                  </a:lnTo>
                  <a:lnTo>
                    <a:pt x="57" y="886"/>
                  </a:lnTo>
                  <a:lnTo>
                    <a:pt x="40" y="946"/>
                  </a:lnTo>
                  <a:lnTo>
                    <a:pt x="26" y="1006"/>
                  </a:lnTo>
                  <a:lnTo>
                    <a:pt x="15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5" y="1452"/>
                  </a:lnTo>
                  <a:lnTo>
                    <a:pt x="26" y="1514"/>
                  </a:lnTo>
                  <a:lnTo>
                    <a:pt x="40" y="1575"/>
                  </a:lnTo>
                  <a:lnTo>
                    <a:pt x="57" y="1634"/>
                  </a:lnTo>
                  <a:lnTo>
                    <a:pt x="76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1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0" y="2013"/>
                  </a:lnTo>
                  <a:lnTo>
                    <a:pt x="287" y="2062"/>
                  </a:lnTo>
                  <a:lnTo>
                    <a:pt x="326" y="2107"/>
                  </a:lnTo>
                  <a:lnTo>
                    <a:pt x="369" y="2151"/>
                  </a:lnTo>
                  <a:lnTo>
                    <a:pt x="412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8" y="2368"/>
                  </a:lnTo>
                  <a:lnTo>
                    <a:pt x="713" y="2396"/>
                  </a:lnTo>
                  <a:lnTo>
                    <a:pt x="768" y="2422"/>
                  </a:lnTo>
                  <a:lnTo>
                    <a:pt x="825" y="2444"/>
                  </a:lnTo>
                  <a:lnTo>
                    <a:pt x="884" y="2464"/>
                  </a:lnTo>
                  <a:lnTo>
                    <a:pt x="943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7" y="2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F286B8E5-E073-411B-9DA0-1C707A565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4151313"/>
              <a:ext cx="107950" cy="107950"/>
            </a:xfrm>
            <a:custGeom>
              <a:avLst/>
              <a:gdLst>
                <a:gd name="T0" fmla="*/ 1106 w 2515"/>
                <a:gd name="T1" fmla="*/ 2001 h 2521"/>
                <a:gd name="T2" fmla="*/ 931 w 2515"/>
                <a:gd name="T3" fmla="*/ 1942 h 2521"/>
                <a:gd name="T4" fmla="*/ 778 w 2515"/>
                <a:gd name="T5" fmla="*/ 1844 h 2521"/>
                <a:gd name="T6" fmla="*/ 653 w 2515"/>
                <a:gd name="T7" fmla="*/ 1713 h 2521"/>
                <a:gd name="T8" fmla="*/ 562 w 2515"/>
                <a:gd name="T9" fmla="*/ 1555 h 2521"/>
                <a:gd name="T10" fmla="*/ 512 w 2515"/>
                <a:gd name="T11" fmla="*/ 1375 h 2521"/>
                <a:gd name="T12" fmla="*/ 507 w 2515"/>
                <a:gd name="T13" fmla="*/ 1183 h 2521"/>
                <a:gd name="T14" fmla="*/ 548 w 2515"/>
                <a:gd name="T15" fmla="*/ 1000 h 2521"/>
                <a:gd name="T16" fmla="*/ 632 w 2515"/>
                <a:gd name="T17" fmla="*/ 838 h 2521"/>
                <a:gd name="T18" fmla="*/ 751 w 2515"/>
                <a:gd name="T19" fmla="*/ 701 h 2521"/>
                <a:gd name="T20" fmla="*/ 897 w 2515"/>
                <a:gd name="T21" fmla="*/ 596 h 2521"/>
                <a:gd name="T22" fmla="*/ 1068 w 2515"/>
                <a:gd name="T23" fmla="*/ 528 h 2521"/>
                <a:gd name="T24" fmla="*/ 1258 w 2515"/>
                <a:gd name="T25" fmla="*/ 504 h 2521"/>
                <a:gd name="T26" fmla="*/ 1447 w 2515"/>
                <a:gd name="T27" fmla="*/ 528 h 2521"/>
                <a:gd name="T28" fmla="*/ 1618 w 2515"/>
                <a:gd name="T29" fmla="*/ 596 h 2521"/>
                <a:gd name="T30" fmla="*/ 1765 w 2515"/>
                <a:gd name="T31" fmla="*/ 701 h 2521"/>
                <a:gd name="T32" fmla="*/ 1883 w 2515"/>
                <a:gd name="T33" fmla="*/ 838 h 2521"/>
                <a:gd name="T34" fmla="*/ 1967 w 2515"/>
                <a:gd name="T35" fmla="*/ 1000 h 2521"/>
                <a:gd name="T36" fmla="*/ 2008 w 2515"/>
                <a:gd name="T37" fmla="*/ 1183 h 2521"/>
                <a:gd name="T38" fmla="*/ 2003 w 2515"/>
                <a:gd name="T39" fmla="*/ 1375 h 2521"/>
                <a:gd name="T40" fmla="*/ 1953 w 2515"/>
                <a:gd name="T41" fmla="*/ 1555 h 2521"/>
                <a:gd name="T42" fmla="*/ 1862 w 2515"/>
                <a:gd name="T43" fmla="*/ 1713 h 2521"/>
                <a:gd name="T44" fmla="*/ 1737 w 2515"/>
                <a:gd name="T45" fmla="*/ 1844 h 2521"/>
                <a:gd name="T46" fmla="*/ 1585 w 2515"/>
                <a:gd name="T47" fmla="*/ 1942 h 2521"/>
                <a:gd name="T48" fmla="*/ 1409 w 2515"/>
                <a:gd name="T49" fmla="*/ 2001 h 2521"/>
                <a:gd name="T50" fmla="*/ 1258 w 2515"/>
                <a:gd name="T51" fmla="*/ 0 h 2521"/>
                <a:gd name="T52" fmla="*/ 944 w 2515"/>
                <a:gd name="T53" fmla="*/ 39 h 2521"/>
                <a:gd name="T54" fmla="*/ 659 w 2515"/>
                <a:gd name="T55" fmla="*/ 152 h 2521"/>
                <a:gd name="T56" fmla="*/ 413 w 2515"/>
                <a:gd name="T57" fmla="*/ 328 h 2521"/>
                <a:gd name="T58" fmla="*/ 215 w 2515"/>
                <a:gd name="T59" fmla="*/ 556 h 2521"/>
                <a:gd name="T60" fmla="*/ 77 w 2515"/>
                <a:gd name="T61" fmla="*/ 827 h 2521"/>
                <a:gd name="T62" fmla="*/ 7 w 2515"/>
                <a:gd name="T63" fmla="*/ 1131 h 2521"/>
                <a:gd name="T64" fmla="*/ 14 w 2515"/>
                <a:gd name="T65" fmla="*/ 1452 h 2521"/>
                <a:gd name="T66" fmla="*/ 99 w 2515"/>
                <a:gd name="T67" fmla="*/ 1750 h 2521"/>
                <a:gd name="T68" fmla="*/ 251 w 2515"/>
                <a:gd name="T69" fmla="*/ 2014 h 2521"/>
                <a:gd name="T70" fmla="*/ 458 w 2515"/>
                <a:gd name="T71" fmla="*/ 2232 h 2521"/>
                <a:gd name="T72" fmla="*/ 713 w 2515"/>
                <a:gd name="T73" fmla="*/ 2397 h 2521"/>
                <a:gd name="T74" fmla="*/ 1004 w 2515"/>
                <a:gd name="T75" fmla="*/ 2495 h 2521"/>
                <a:gd name="T76" fmla="*/ 1322 w 2515"/>
                <a:gd name="T77" fmla="*/ 2519 h 2521"/>
                <a:gd name="T78" fmla="*/ 1631 w 2515"/>
                <a:gd name="T79" fmla="*/ 2464 h 2521"/>
                <a:gd name="T80" fmla="*/ 1908 w 2515"/>
                <a:gd name="T81" fmla="*/ 2338 h 2521"/>
                <a:gd name="T82" fmla="*/ 2146 w 2515"/>
                <a:gd name="T83" fmla="*/ 2152 h 2521"/>
                <a:gd name="T84" fmla="*/ 2333 w 2515"/>
                <a:gd name="T85" fmla="*/ 1914 h 2521"/>
                <a:gd name="T86" fmla="*/ 2459 w 2515"/>
                <a:gd name="T87" fmla="*/ 1634 h 2521"/>
                <a:gd name="T88" fmla="*/ 2513 w 2515"/>
                <a:gd name="T89" fmla="*/ 1325 h 2521"/>
                <a:gd name="T90" fmla="*/ 2490 w 2515"/>
                <a:gd name="T91" fmla="*/ 1006 h 2521"/>
                <a:gd name="T92" fmla="*/ 2390 w 2515"/>
                <a:gd name="T93" fmla="*/ 714 h 2521"/>
                <a:gd name="T94" fmla="*/ 2227 w 2515"/>
                <a:gd name="T95" fmla="*/ 459 h 2521"/>
                <a:gd name="T96" fmla="*/ 2009 w 2515"/>
                <a:gd name="T97" fmla="*/ 251 h 2521"/>
                <a:gd name="T98" fmla="*/ 1746 w 2515"/>
                <a:gd name="T99" fmla="*/ 99 h 2521"/>
                <a:gd name="T100" fmla="*/ 1449 w 2515"/>
                <a:gd name="T101" fmla="*/ 1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5" h="2521">
                  <a:moveTo>
                    <a:pt x="1258" y="2017"/>
                  </a:moveTo>
                  <a:lnTo>
                    <a:pt x="1218" y="2015"/>
                  </a:lnTo>
                  <a:lnTo>
                    <a:pt x="1180" y="2012"/>
                  </a:lnTo>
                  <a:lnTo>
                    <a:pt x="1143" y="2007"/>
                  </a:lnTo>
                  <a:lnTo>
                    <a:pt x="1106" y="2001"/>
                  </a:lnTo>
                  <a:lnTo>
                    <a:pt x="1068" y="1992"/>
                  </a:lnTo>
                  <a:lnTo>
                    <a:pt x="1033" y="1982"/>
                  </a:lnTo>
                  <a:lnTo>
                    <a:pt x="998" y="1970"/>
                  </a:lnTo>
                  <a:lnTo>
                    <a:pt x="964" y="1957"/>
                  </a:lnTo>
                  <a:lnTo>
                    <a:pt x="931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6" y="1887"/>
                  </a:lnTo>
                  <a:lnTo>
                    <a:pt x="806" y="1866"/>
                  </a:lnTo>
                  <a:lnTo>
                    <a:pt x="778" y="1844"/>
                  </a:lnTo>
                  <a:lnTo>
                    <a:pt x="751" y="1820"/>
                  </a:lnTo>
                  <a:lnTo>
                    <a:pt x="723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3" y="1713"/>
                  </a:lnTo>
                  <a:lnTo>
                    <a:pt x="632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8" y="1588"/>
                  </a:lnTo>
                  <a:lnTo>
                    <a:pt x="562" y="1555"/>
                  </a:lnTo>
                  <a:lnTo>
                    <a:pt x="548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299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8" y="1000"/>
                  </a:lnTo>
                  <a:lnTo>
                    <a:pt x="562" y="966"/>
                  </a:lnTo>
                  <a:lnTo>
                    <a:pt x="578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2" y="838"/>
                  </a:lnTo>
                  <a:lnTo>
                    <a:pt x="653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3" y="726"/>
                  </a:lnTo>
                  <a:lnTo>
                    <a:pt x="751" y="701"/>
                  </a:lnTo>
                  <a:lnTo>
                    <a:pt x="778" y="677"/>
                  </a:lnTo>
                  <a:lnTo>
                    <a:pt x="806" y="654"/>
                  </a:lnTo>
                  <a:lnTo>
                    <a:pt x="836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1" y="579"/>
                  </a:lnTo>
                  <a:lnTo>
                    <a:pt x="964" y="564"/>
                  </a:lnTo>
                  <a:lnTo>
                    <a:pt x="998" y="549"/>
                  </a:lnTo>
                  <a:lnTo>
                    <a:pt x="1033" y="538"/>
                  </a:lnTo>
                  <a:lnTo>
                    <a:pt x="1068" y="528"/>
                  </a:lnTo>
                  <a:lnTo>
                    <a:pt x="1106" y="519"/>
                  </a:lnTo>
                  <a:lnTo>
                    <a:pt x="1143" y="513"/>
                  </a:lnTo>
                  <a:lnTo>
                    <a:pt x="1180" y="508"/>
                  </a:lnTo>
                  <a:lnTo>
                    <a:pt x="1218" y="505"/>
                  </a:lnTo>
                  <a:lnTo>
                    <a:pt x="1258" y="504"/>
                  </a:lnTo>
                  <a:lnTo>
                    <a:pt x="1297" y="505"/>
                  </a:lnTo>
                  <a:lnTo>
                    <a:pt x="1335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7" y="528"/>
                  </a:lnTo>
                  <a:lnTo>
                    <a:pt x="1482" y="538"/>
                  </a:lnTo>
                  <a:lnTo>
                    <a:pt x="1517" y="549"/>
                  </a:lnTo>
                  <a:lnTo>
                    <a:pt x="1551" y="564"/>
                  </a:lnTo>
                  <a:lnTo>
                    <a:pt x="1585" y="579"/>
                  </a:lnTo>
                  <a:lnTo>
                    <a:pt x="1618" y="596"/>
                  </a:lnTo>
                  <a:lnTo>
                    <a:pt x="1649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6" y="752"/>
                  </a:lnTo>
                  <a:lnTo>
                    <a:pt x="1840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2" y="868"/>
                  </a:lnTo>
                  <a:lnTo>
                    <a:pt x="1920" y="900"/>
                  </a:lnTo>
                  <a:lnTo>
                    <a:pt x="1938" y="933"/>
                  </a:lnTo>
                  <a:lnTo>
                    <a:pt x="1953" y="966"/>
                  </a:lnTo>
                  <a:lnTo>
                    <a:pt x="1967" y="1000"/>
                  </a:lnTo>
                  <a:lnTo>
                    <a:pt x="1978" y="1035"/>
                  </a:lnTo>
                  <a:lnTo>
                    <a:pt x="1988" y="1072"/>
                  </a:lnTo>
                  <a:lnTo>
                    <a:pt x="1997" y="1108"/>
                  </a:lnTo>
                  <a:lnTo>
                    <a:pt x="2003" y="1145"/>
                  </a:lnTo>
                  <a:lnTo>
                    <a:pt x="2008" y="1183"/>
                  </a:lnTo>
                  <a:lnTo>
                    <a:pt x="2011" y="1221"/>
                  </a:lnTo>
                  <a:lnTo>
                    <a:pt x="2012" y="1260"/>
                  </a:lnTo>
                  <a:lnTo>
                    <a:pt x="2011" y="1299"/>
                  </a:lnTo>
                  <a:lnTo>
                    <a:pt x="2008" y="1338"/>
                  </a:lnTo>
                  <a:lnTo>
                    <a:pt x="2003" y="1375"/>
                  </a:lnTo>
                  <a:lnTo>
                    <a:pt x="1997" y="1413"/>
                  </a:lnTo>
                  <a:lnTo>
                    <a:pt x="1988" y="1449"/>
                  </a:lnTo>
                  <a:lnTo>
                    <a:pt x="1978" y="1485"/>
                  </a:lnTo>
                  <a:lnTo>
                    <a:pt x="1967" y="1520"/>
                  </a:lnTo>
                  <a:lnTo>
                    <a:pt x="1953" y="1555"/>
                  </a:lnTo>
                  <a:lnTo>
                    <a:pt x="1938" y="1588"/>
                  </a:lnTo>
                  <a:lnTo>
                    <a:pt x="1920" y="1620"/>
                  </a:lnTo>
                  <a:lnTo>
                    <a:pt x="1902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40" y="1741"/>
                  </a:lnTo>
                  <a:lnTo>
                    <a:pt x="1816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9" y="1907"/>
                  </a:lnTo>
                  <a:lnTo>
                    <a:pt x="1618" y="1925"/>
                  </a:lnTo>
                  <a:lnTo>
                    <a:pt x="1585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2" y="1982"/>
                  </a:lnTo>
                  <a:lnTo>
                    <a:pt x="1447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5" y="2012"/>
                  </a:lnTo>
                  <a:lnTo>
                    <a:pt x="1297" y="2015"/>
                  </a:lnTo>
                  <a:lnTo>
                    <a:pt x="1258" y="2017"/>
                  </a:lnTo>
                  <a:close/>
                  <a:moveTo>
                    <a:pt x="1258" y="0"/>
                  </a:move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4" y="39"/>
                  </a:lnTo>
                  <a:lnTo>
                    <a:pt x="884" y="56"/>
                  </a:lnTo>
                  <a:lnTo>
                    <a:pt x="826" y="77"/>
                  </a:lnTo>
                  <a:lnTo>
                    <a:pt x="769" y="99"/>
                  </a:lnTo>
                  <a:lnTo>
                    <a:pt x="713" y="124"/>
                  </a:lnTo>
                  <a:lnTo>
                    <a:pt x="659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3" y="328"/>
                  </a:lnTo>
                  <a:lnTo>
                    <a:pt x="369" y="369"/>
                  </a:lnTo>
                  <a:lnTo>
                    <a:pt x="327" y="413"/>
                  </a:lnTo>
                  <a:lnTo>
                    <a:pt x="288" y="459"/>
                  </a:lnTo>
                  <a:lnTo>
                    <a:pt x="251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2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7" y="827"/>
                  </a:lnTo>
                  <a:lnTo>
                    <a:pt x="56" y="886"/>
                  </a:lnTo>
                  <a:lnTo>
                    <a:pt x="39" y="946"/>
                  </a:lnTo>
                  <a:lnTo>
                    <a:pt x="25" y="1006"/>
                  </a:lnTo>
                  <a:lnTo>
                    <a:pt x="14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4" y="1452"/>
                  </a:lnTo>
                  <a:lnTo>
                    <a:pt x="25" y="1514"/>
                  </a:lnTo>
                  <a:lnTo>
                    <a:pt x="39" y="1575"/>
                  </a:lnTo>
                  <a:lnTo>
                    <a:pt x="56" y="1634"/>
                  </a:lnTo>
                  <a:lnTo>
                    <a:pt x="77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2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1" y="2014"/>
                  </a:lnTo>
                  <a:lnTo>
                    <a:pt x="288" y="2062"/>
                  </a:lnTo>
                  <a:lnTo>
                    <a:pt x="327" y="2107"/>
                  </a:lnTo>
                  <a:lnTo>
                    <a:pt x="369" y="2152"/>
                  </a:lnTo>
                  <a:lnTo>
                    <a:pt x="413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9" y="2368"/>
                  </a:lnTo>
                  <a:lnTo>
                    <a:pt x="713" y="2397"/>
                  </a:lnTo>
                  <a:lnTo>
                    <a:pt x="769" y="2422"/>
                  </a:lnTo>
                  <a:lnTo>
                    <a:pt x="826" y="2444"/>
                  </a:lnTo>
                  <a:lnTo>
                    <a:pt x="884" y="2464"/>
                  </a:lnTo>
                  <a:lnTo>
                    <a:pt x="944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8" y="2521"/>
                  </a:lnTo>
                  <a:lnTo>
                    <a:pt x="1322" y="2519"/>
                  </a:lnTo>
                  <a:lnTo>
                    <a:pt x="1385" y="2515"/>
                  </a:lnTo>
                  <a:lnTo>
                    <a:pt x="1449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1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2" y="2397"/>
                  </a:lnTo>
                  <a:lnTo>
                    <a:pt x="1856" y="2368"/>
                  </a:lnTo>
                  <a:lnTo>
                    <a:pt x="1908" y="2338"/>
                  </a:lnTo>
                  <a:lnTo>
                    <a:pt x="1960" y="2305"/>
                  </a:lnTo>
                  <a:lnTo>
                    <a:pt x="2009" y="2270"/>
                  </a:lnTo>
                  <a:lnTo>
                    <a:pt x="2056" y="2232"/>
                  </a:lnTo>
                  <a:lnTo>
                    <a:pt x="2103" y="2193"/>
                  </a:lnTo>
                  <a:lnTo>
                    <a:pt x="2146" y="2152"/>
                  </a:lnTo>
                  <a:lnTo>
                    <a:pt x="2188" y="2107"/>
                  </a:lnTo>
                  <a:lnTo>
                    <a:pt x="2227" y="2062"/>
                  </a:lnTo>
                  <a:lnTo>
                    <a:pt x="2265" y="2014"/>
                  </a:lnTo>
                  <a:lnTo>
                    <a:pt x="2300" y="1964"/>
                  </a:lnTo>
                  <a:lnTo>
                    <a:pt x="2333" y="1914"/>
                  </a:lnTo>
                  <a:lnTo>
                    <a:pt x="2363" y="1860"/>
                  </a:lnTo>
                  <a:lnTo>
                    <a:pt x="2390" y="1806"/>
                  </a:lnTo>
                  <a:lnTo>
                    <a:pt x="2416" y="1750"/>
                  </a:lnTo>
                  <a:lnTo>
                    <a:pt x="2439" y="1693"/>
                  </a:lnTo>
                  <a:lnTo>
                    <a:pt x="2459" y="1634"/>
                  </a:lnTo>
                  <a:lnTo>
                    <a:pt x="2476" y="1575"/>
                  </a:lnTo>
                  <a:lnTo>
                    <a:pt x="2490" y="1514"/>
                  </a:lnTo>
                  <a:lnTo>
                    <a:pt x="2501" y="1452"/>
                  </a:lnTo>
                  <a:lnTo>
                    <a:pt x="2508" y="1389"/>
                  </a:lnTo>
                  <a:lnTo>
                    <a:pt x="2513" y="1325"/>
                  </a:lnTo>
                  <a:lnTo>
                    <a:pt x="2515" y="1260"/>
                  </a:lnTo>
                  <a:lnTo>
                    <a:pt x="2513" y="1196"/>
                  </a:lnTo>
                  <a:lnTo>
                    <a:pt x="2508" y="1131"/>
                  </a:lnTo>
                  <a:lnTo>
                    <a:pt x="2501" y="1069"/>
                  </a:lnTo>
                  <a:lnTo>
                    <a:pt x="2490" y="1006"/>
                  </a:lnTo>
                  <a:lnTo>
                    <a:pt x="2476" y="946"/>
                  </a:lnTo>
                  <a:lnTo>
                    <a:pt x="2459" y="886"/>
                  </a:lnTo>
                  <a:lnTo>
                    <a:pt x="2439" y="827"/>
                  </a:lnTo>
                  <a:lnTo>
                    <a:pt x="2416" y="770"/>
                  </a:lnTo>
                  <a:lnTo>
                    <a:pt x="2390" y="714"/>
                  </a:lnTo>
                  <a:lnTo>
                    <a:pt x="2363" y="659"/>
                  </a:lnTo>
                  <a:lnTo>
                    <a:pt x="2333" y="607"/>
                  </a:lnTo>
                  <a:lnTo>
                    <a:pt x="2300" y="556"/>
                  </a:lnTo>
                  <a:lnTo>
                    <a:pt x="2265" y="506"/>
                  </a:lnTo>
                  <a:lnTo>
                    <a:pt x="2227" y="459"/>
                  </a:lnTo>
                  <a:lnTo>
                    <a:pt x="2188" y="413"/>
                  </a:lnTo>
                  <a:lnTo>
                    <a:pt x="2146" y="369"/>
                  </a:lnTo>
                  <a:lnTo>
                    <a:pt x="2103" y="328"/>
                  </a:lnTo>
                  <a:lnTo>
                    <a:pt x="2056" y="288"/>
                  </a:lnTo>
                  <a:lnTo>
                    <a:pt x="2009" y="251"/>
                  </a:lnTo>
                  <a:lnTo>
                    <a:pt x="1960" y="216"/>
                  </a:lnTo>
                  <a:lnTo>
                    <a:pt x="1908" y="182"/>
                  </a:lnTo>
                  <a:lnTo>
                    <a:pt x="1856" y="152"/>
                  </a:lnTo>
                  <a:lnTo>
                    <a:pt x="1802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1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9" y="14"/>
                  </a:lnTo>
                  <a:lnTo>
                    <a:pt x="1385" y="6"/>
                  </a:lnTo>
                  <a:lnTo>
                    <a:pt x="1322" y="2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D98DD1A1-2093-4024-8E8C-38AD4B946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9288" y="4475163"/>
              <a:ext cx="85725" cy="87313"/>
            </a:xfrm>
            <a:custGeom>
              <a:avLst/>
              <a:gdLst>
                <a:gd name="T0" fmla="*/ 1107 w 2012"/>
                <a:gd name="T1" fmla="*/ 514 h 2016"/>
                <a:gd name="T2" fmla="*/ 1224 w 2012"/>
                <a:gd name="T3" fmla="*/ 553 h 2016"/>
                <a:gd name="T4" fmla="*/ 1326 w 2012"/>
                <a:gd name="T5" fmla="*/ 619 h 2016"/>
                <a:gd name="T6" fmla="*/ 1409 w 2012"/>
                <a:gd name="T7" fmla="*/ 707 h 2016"/>
                <a:gd name="T8" fmla="*/ 1469 w 2012"/>
                <a:gd name="T9" fmla="*/ 812 h 2016"/>
                <a:gd name="T10" fmla="*/ 1503 w 2012"/>
                <a:gd name="T11" fmla="*/ 931 h 2016"/>
                <a:gd name="T12" fmla="*/ 1507 w 2012"/>
                <a:gd name="T13" fmla="*/ 1060 h 2016"/>
                <a:gd name="T14" fmla="*/ 1478 w 2012"/>
                <a:gd name="T15" fmla="*/ 1182 h 2016"/>
                <a:gd name="T16" fmla="*/ 1423 w 2012"/>
                <a:gd name="T17" fmla="*/ 1290 h 2016"/>
                <a:gd name="T18" fmla="*/ 1344 w 2012"/>
                <a:gd name="T19" fmla="*/ 1381 h 2016"/>
                <a:gd name="T20" fmla="*/ 1245 w 2012"/>
                <a:gd name="T21" fmla="*/ 1452 h 2016"/>
                <a:gd name="T22" fmla="*/ 1131 w 2012"/>
                <a:gd name="T23" fmla="*/ 1496 h 2016"/>
                <a:gd name="T24" fmla="*/ 1006 w 2012"/>
                <a:gd name="T25" fmla="*/ 1512 h 2016"/>
                <a:gd name="T26" fmla="*/ 880 w 2012"/>
                <a:gd name="T27" fmla="*/ 1496 h 2016"/>
                <a:gd name="T28" fmla="*/ 766 w 2012"/>
                <a:gd name="T29" fmla="*/ 1452 h 2016"/>
                <a:gd name="T30" fmla="*/ 668 w 2012"/>
                <a:gd name="T31" fmla="*/ 1381 h 2016"/>
                <a:gd name="T32" fmla="*/ 589 w 2012"/>
                <a:gd name="T33" fmla="*/ 1290 h 2016"/>
                <a:gd name="T34" fmla="*/ 534 w 2012"/>
                <a:gd name="T35" fmla="*/ 1182 h 2016"/>
                <a:gd name="T36" fmla="*/ 506 w 2012"/>
                <a:gd name="T37" fmla="*/ 1060 h 2016"/>
                <a:gd name="T38" fmla="*/ 509 w 2012"/>
                <a:gd name="T39" fmla="*/ 931 h 2016"/>
                <a:gd name="T40" fmla="*/ 543 w 2012"/>
                <a:gd name="T41" fmla="*/ 812 h 2016"/>
                <a:gd name="T42" fmla="*/ 603 w 2012"/>
                <a:gd name="T43" fmla="*/ 707 h 2016"/>
                <a:gd name="T44" fmla="*/ 686 w 2012"/>
                <a:gd name="T45" fmla="*/ 619 h 2016"/>
                <a:gd name="T46" fmla="*/ 787 w 2012"/>
                <a:gd name="T47" fmla="*/ 553 h 2016"/>
                <a:gd name="T48" fmla="*/ 904 w 2012"/>
                <a:gd name="T49" fmla="*/ 514 h 2016"/>
                <a:gd name="T50" fmla="*/ 0 w 2012"/>
                <a:gd name="T51" fmla="*/ 1008 h 2016"/>
                <a:gd name="T52" fmla="*/ 32 w 2012"/>
                <a:gd name="T53" fmla="*/ 1260 h 2016"/>
                <a:gd name="T54" fmla="*/ 121 w 2012"/>
                <a:gd name="T55" fmla="*/ 1488 h 2016"/>
                <a:gd name="T56" fmla="*/ 261 w 2012"/>
                <a:gd name="T57" fmla="*/ 1686 h 2016"/>
                <a:gd name="T58" fmla="*/ 443 w 2012"/>
                <a:gd name="T59" fmla="*/ 1844 h 2016"/>
                <a:gd name="T60" fmla="*/ 661 w 2012"/>
                <a:gd name="T61" fmla="*/ 1955 h 2016"/>
                <a:gd name="T62" fmla="*/ 903 w 2012"/>
                <a:gd name="T63" fmla="*/ 2011 h 2016"/>
                <a:gd name="T64" fmla="*/ 1159 w 2012"/>
                <a:gd name="T65" fmla="*/ 2004 h 2016"/>
                <a:gd name="T66" fmla="*/ 1397 w 2012"/>
                <a:gd name="T67" fmla="*/ 1937 h 2016"/>
                <a:gd name="T68" fmla="*/ 1607 w 2012"/>
                <a:gd name="T69" fmla="*/ 1816 h 2016"/>
                <a:gd name="T70" fmla="*/ 1782 w 2012"/>
                <a:gd name="T71" fmla="*/ 1649 h 2016"/>
                <a:gd name="T72" fmla="*/ 1912 w 2012"/>
                <a:gd name="T73" fmla="*/ 1445 h 2016"/>
                <a:gd name="T74" fmla="*/ 1992 w 2012"/>
                <a:gd name="T75" fmla="*/ 1211 h 2016"/>
                <a:gd name="T76" fmla="*/ 2011 w 2012"/>
                <a:gd name="T77" fmla="*/ 957 h 2016"/>
                <a:gd name="T78" fmla="*/ 1966 w 2012"/>
                <a:gd name="T79" fmla="*/ 709 h 2016"/>
                <a:gd name="T80" fmla="*/ 1866 w 2012"/>
                <a:gd name="T81" fmla="*/ 486 h 2016"/>
                <a:gd name="T82" fmla="*/ 1717 w 2012"/>
                <a:gd name="T83" fmla="*/ 295 h 2016"/>
                <a:gd name="T84" fmla="*/ 1527 w 2012"/>
                <a:gd name="T85" fmla="*/ 146 h 2016"/>
                <a:gd name="T86" fmla="*/ 1304 w 2012"/>
                <a:gd name="T87" fmla="*/ 45 h 2016"/>
                <a:gd name="T88" fmla="*/ 1057 w 2012"/>
                <a:gd name="T89" fmla="*/ 1 h 2016"/>
                <a:gd name="T90" fmla="*/ 803 w 2012"/>
                <a:gd name="T91" fmla="*/ 20 h 2016"/>
                <a:gd name="T92" fmla="*/ 570 w 2012"/>
                <a:gd name="T93" fmla="*/ 100 h 2016"/>
                <a:gd name="T94" fmla="*/ 366 w 2012"/>
                <a:gd name="T95" fmla="*/ 231 h 2016"/>
                <a:gd name="T96" fmla="*/ 200 w 2012"/>
                <a:gd name="T97" fmla="*/ 405 h 2016"/>
                <a:gd name="T98" fmla="*/ 79 w 2012"/>
                <a:gd name="T99" fmla="*/ 616 h 2016"/>
                <a:gd name="T100" fmla="*/ 12 w 2012"/>
                <a:gd name="T101" fmla="*/ 855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2" h="2016">
                  <a:moveTo>
                    <a:pt x="1006" y="504"/>
                  </a:moveTo>
                  <a:lnTo>
                    <a:pt x="1032" y="505"/>
                  </a:lnTo>
                  <a:lnTo>
                    <a:pt x="1057" y="507"/>
                  </a:lnTo>
                  <a:lnTo>
                    <a:pt x="1082" y="510"/>
                  </a:lnTo>
                  <a:lnTo>
                    <a:pt x="1107" y="514"/>
                  </a:lnTo>
                  <a:lnTo>
                    <a:pt x="1131" y="520"/>
                  </a:lnTo>
                  <a:lnTo>
                    <a:pt x="1156" y="526"/>
                  </a:lnTo>
                  <a:lnTo>
                    <a:pt x="1179" y="534"/>
                  </a:lnTo>
                  <a:lnTo>
                    <a:pt x="1202" y="543"/>
                  </a:lnTo>
                  <a:lnTo>
                    <a:pt x="1224" y="553"/>
                  </a:lnTo>
                  <a:lnTo>
                    <a:pt x="1245" y="564"/>
                  </a:lnTo>
                  <a:lnTo>
                    <a:pt x="1266" y="577"/>
                  </a:lnTo>
                  <a:lnTo>
                    <a:pt x="1287" y="590"/>
                  </a:lnTo>
                  <a:lnTo>
                    <a:pt x="1306" y="604"/>
                  </a:lnTo>
                  <a:lnTo>
                    <a:pt x="1326" y="619"/>
                  </a:lnTo>
                  <a:lnTo>
                    <a:pt x="1344" y="635"/>
                  </a:lnTo>
                  <a:lnTo>
                    <a:pt x="1362" y="651"/>
                  </a:lnTo>
                  <a:lnTo>
                    <a:pt x="1378" y="669"/>
                  </a:lnTo>
                  <a:lnTo>
                    <a:pt x="1394" y="688"/>
                  </a:lnTo>
                  <a:lnTo>
                    <a:pt x="1409" y="707"/>
                  </a:lnTo>
                  <a:lnTo>
                    <a:pt x="1423" y="726"/>
                  </a:lnTo>
                  <a:lnTo>
                    <a:pt x="1436" y="747"/>
                  </a:lnTo>
                  <a:lnTo>
                    <a:pt x="1448" y="768"/>
                  </a:lnTo>
                  <a:lnTo>
                    <a:pt x="1459" y="789"/>
                  </a:lnTo>
                  <a:lnTo>
                    <a:pt x="1469" y="812"/>
                  </a:lnTo>
                  <a:lnTo>
                    <a:pt x="1478" y="835"/>
                  </a:lnTo>
                  <a:lnTo>
                    <a:pt x="1487" y="858"/>
                  </a:lnTo>
                  <a:lnTo>
                    <a:pt x="1493" y="882"/>
                  </a:lnTo>
                  <a:lnTo>
                    <a:pt x="1499" y="906"/>
                  </a:lnTo>
                  <a:lnTo>
                    <a:pt x="1503" y="931"/>
                  </a:lnTo>
                  <a:lnTo>
                    <a:pt x="1507" y="957"/>
                  </a:lnTo>
                  <a:lnTo>
                    <a:pt x="1508" y="982"/>
                  </a:lnTo>
                  <a:lnTo>
                    <a:pt x="1509" y="1008"/>
                  </a:lnTo>
                  <a:lnTo>
                    <a:pt x="1508" y="1034"/>
                  </a:lnTo>
                  <a:lnTo>
                    <a:pt x="1507" y="1060"/>
                  </a:lnTo>
                  <a:lnTo>
                    <a:pt x="1503" y="1085"/>
                  </a:lnTo>
                  <a:lnTo>
                    <a:pt x="1499" y="1110"/>
                  </a:lnTo>
                  <a:lnTo>
                    <a:pt x="1493" y="1134"/>
                  </a:lnTo>
                  <a:lnTo>
                    <a:pt x="1487" y="1158"/>
                  </a:lnTo>
                  <a:lnTo>
                    <a:pt x="1478" y="1182"/>
                  </a:lnTo>
                  <a:lnTo>
                    <a:pt x="1469" y="1205"/>
                  </a:lnTo>
                  <a:lnTo>
                    <a:pt x="1459" y="1227"/>
                  </a:lnTo>
                  <a:lnTo>
                    <a:pt x="1448" y="1248"/>
                  </a:lnTo>
                  <a:lnTo>
                    <a:pt x="1436" y="1269"/>
                  </a:lnTo>
                  <a:lnTo>
                    <a:pt x="1423" y="1290"/>
                  </a:lnTo>
                  <a:lnTo>
                    <a:pt x="1409" y="1310"/>
                  </a:lnTo>
                  <a:lnTo>
                    <a:pt x="1394" y="1329"/>
                  </a:lnTo>
                  <a:lnTo>
                    <a:pt x="1378" y="1347"/>
                  </a:lnTo>
                  <a:lnTo>
                    <a:pt x="1362" y="1365"/>
                  </a:lnTo>
                  <a:lnTo>
                    <a:pt x="1344" y="1381"/>
                  </a:lnTo>
                  <a:lnTo>
                    <a:pt x="1326" y="1397"/>
                  </a:lnTo>
                  <a:lnTo>
                    <a:pt x="1306" y="1412"/>
                  </a:lnTo>
                  <a:lnTo>
                    <a:pt x="1287" y="1427"/>
                  </a:lnTo>
                  <a:lnTo>
                    <a:pt x="1266" y="1440"/>
                  </a:lnTo>
                  <a:lnTo>
                    <a:pt x="1245" y="1452"/>
                  </a:lnTo>
                  <a:lnTo>
                    <a:pt x="1224" y="1463"/>
                  </a:lnTo>
                  <a:lnTo>
                    <a:pt x="1202" y="1473"/>
                  </a:lnTo>
                  <a:lnTo>
                    <a:pt x="1179" y="1482"/>
                  </a:lnTo>
                  <a:lnTo>
                    <a:pt x="1156" y="1490"/>
                  </a:lnTo>
                  <a:lnTo>
                    <a:pt x="1131" y="1496"/>
                  </a:lnTo>
                  <a:lnTo>
                    <a:pt x="1107" y="1502"/>
                  </a:lnTo>
                  <a:lnTo>
                    <a:pt x="1082" y="1506"/>
                  </a:lnTo>
                  <a:lnTo>
                    <a:pt x="1057" y="1509"/>
                  </a:lnTo>
                  <a:lnTo>
                    <a:pt x="1032" y="1511"/>
                  </a:lnTo>
                  <a:lnTo>
                    <a:pt x="1006" y="1512"/>
                  </a:lnTo>
                  <a:lnTo>
                    <a:pt x="980" y="1511"/>
                  </a:lnTo>
                  <a:lnTo>
                    <a:pt x="954" y="1509"/>
                  </a:lnTo>
                  <a:lnTo>
                    <a:pt x="929" y="1506"/>
                  </a:lnTo>
                  <a:lnTo>
                    <a:pt x="904" y="1502"/>
                  </a:lnTo>
                  <a:lnTo>
                    <a:pt x="880" y="1496"/>
                  </a:lnTo>
                  <a:lnTo>
                    <a:pt x="856" y="1490"/>
                  </a:lnTo>
                  <a:lnTo>
                    <a:pt x="833" y="1482"/>
                  </a:lnTo>
                  <a:lnTo>
                    <a:pt x="811" y="1473"/>
                  </a:lnTo>
                  <a:lnTo>
                    <a:pt x="787" y="1463"/>
                  </a:lnTo>
                  <a:lnTo>
                    <a:pt x="766" y="1452"/>
                  </a:lnTo>
                  <a:lnTo>
                    <a:pt x="745" y="1440"/>
                  </a:lnTo>
                  <a:lnTo>
                    <a:pt x="725" y="1427"/>
                  </a:lnTo>
                  <a:lnTo>
                    <a:pt x="705" y="1412"/>
                  </a:lnTo>
                  <a:lnTo>
                    <a:pt x="686" y="1397"/>
                  </a:lnTo>
                  <a:lnTo>
                    <a:pt x="668" y="1381"/>
                  </a:lnTo>
                  <a:lnTo>
                    <a:pt x="651" y="1365"/>
                  </a:lnTo>
                  <a:lnTo>
                    <a:pt x="633" y="1347"/>
                  </a:lnTo>
                  <a:lnTo>
                    <a:pt x="617" y="1329"/>
                  </a:lnTo>
                  <a:lnTo>
                    <a:pt x="603" y="1310"/>
                  </a:lnTo>
                  <a:lnTo>
                    <a:pt x="589" y="1290"/>
                  </a:lnTo>
                  <a:lnTo>
                    <a:pt x="576" y="1269"/>
                  </a:lnTo>
                  <a:lnTo>
                    <a:pt x="564" y="1248"/>
                  </a:lnTo>
                  <a:lnTo>
                    <a:pt x="553" y="1227"/>
                  </a:lnTo>
                  <a:lnTo>
                    <a:pt x="543" y="1205"/>
                  </a:lnTo>
                  <a:lnTo>
                    <a:pt x="534" y="1182"/>
                  </a:lnTo>
                  <a:lnTo>
                    <a:pt x="526" y="1158"/>
                  </a:lnTo>
                  <a:lnTo>
                    <a:pt x="519" y="1134"/>
                  </a:lnTo>
                  <a:lnTo>
                    <a:pt x="513" y="1110"/>
                  </a:lnTo>
                  <a:lnTo>
                    <a:pt x="509" y="1085"/>
                  </a:lnTo>
                  <a:lnTo>
                    <a:pt x="506" y="1060"/>
                  </a:lnTo>
                  <a:lnTo>
                    <a:pt x="504" y="1034"/>
                  </a:lnTo>
                  <a:lnTo>
                    <a:pt x="503" y="1008"/>
                  </a:lnTo>
                  <a:lnTo>
                    <a:pt x="504" y="982"/>
                  </a:lnTo>
                  <a:lnTo>
                    <a:pt x="506" y="957"/>
                  </a:lnTo>
                  <a:lnTo>
                    <a:pt x="509" y="931"/>
                  </a:lnTo>
                  <a:lnTo>
                    <a:pt x="513" y="906"/>
                  </a:lnTo>
                  <a:lnTo>
                    <a:pt x="519" y="882"/>
                  </a:lnTo>
                  <a:lnTo>
                    <a:pt x="526" y="858"/>
                  </a:lnTo>
                  <a:lnTo>
                    <a:pt x="534" y="835"/>
                  </a:lnTo>
                  <a:lnTo>
                    <a:pt x="543" y="812"/>
                  </a:lnTo>
                  <a:lnTo>
                    <a:pt x="553" y="789"/>
                  </a:lnTo>
                  <a:lnTo>
                    <a:pt x="564" y="768"/>
                  </a:lnTo>
                  <a:lnTo>
                    <a:pt x="576" y="747"/>
                  </a:lnTo>
                  <a:lnTo>
                    <a:pt x="589" y="726"/>
                  </a:lnTo>
                  <a:lnTo>
                    <a:pt x="603" y="707"/>
                  </a:lnTo>
                  <a:lnTo>
                    <a:pt x="617" y="688"/>
                  </a:lnTo>
                  <a:lnTo>
                    <a:pt x="633" y="669"/>
                  </a:lnTo>
                  <a:lnTo>
                    <a:pt x="651" y="651"/>
                  </a:lnTo>
                  <a:lnTo>
                    <a:pt x="668" y="635"/>
                  </a:lnTo>
                  <a:lnTo>
                    <a:pt x="686" y="619"/>
                  </a:lnTo>
                  <a:lnTo>
                    <a:pt x="705" y="604"/>
                  </a:lnTo>
                  <a:lnTo>
                    <a:pt x="725" y="590"/>
                  </a:lnTo>
                  <a:lnTo>
                    <a:pt x="745" y="577"/>
                  </a:lnTo>
                  <a:lnTo>
                    <a:pt x="766" y="564"/>
                  </a:lnTo>
                  <a:lnTo>
                    <a:pt x="787" y="553"/>
                  </a:lnTo>
                  <a:lnTo>
                    <a:pt x="811" y="543"/>
                  </a:lnTo>
                  <a:lnTo>
                    <a:pt x="833" y="534"/>
                  </a:lnTo>
                  <a:lnTo>
                    <a:pt x="856" y="526"/>
                  </a:lnTo>
                  <a:lnTo>
                    <a:pt x="880" y="520"/>
                  </a:lnTo>
                  <a:lnTo>
                    <a:pt x="904" y="514"/>
                  </a:lnTo>
                  <a:lnTo>
                    <a:pt x="929" y="510"/>
                  </a:lnTo>
                  <a:lnTo>
                    <a:pt x="954" y="507"/>
                  </a:lnTo>
                  <a:lnTo>
                    <a:pt x="980" y="505"/>
                  </a:lnTo>
                  <a:lnTo>
                    <a:pt x="1006" y="504"/>
                  </a:lnTo>
                  <a:close/>
                  <a:moveTo>
                    <a:pt x="0" y="1008"/>
                  </a:moveTo>
                  <a:lnTo>
                    <a:pt x="2" y="1060"/>
                  </a:lnTo>
                  <a:lnTo>
                    <a:pt x="5" y="1111"/>
                  </a:lnTo>
                  <a:lnTo>
                    <a:pt x="12" y="1161"/>
                  </a:lnTo>
                  <a:lnTo>
                    <a:pt x="21" y="1211"/>
                  </a:lnTo>
                  <a:lnTo>
                    <a:pt x="32" y="1260"/>
                  </a:lnTo>
                  <a:lnTo>
                    <a:pt x="45" y="1308"/>
                  </a:lnTo>
                  <a:lnTo>
                    <a:pt x="61" y="1355"/>
                  </a:lnTo>
                  <a:lnTo>
                    <a:pt x="79" y="1400"/>
                  </a:lnTo>
                  <a:lnTo>
                    <a:pt x="99" y="1445"/>
                  </a:lnTo>
                  <a:lnTo>
                    <a:pt x="121" y="1488"/>
                  </a:lnTo>
                  <a:lnTo>
                    <a:pt x="146" y="1530"/>
                  </a:lnTo>
                  <a:lnTo>
                    <a:pt x="172" y="1572"/>
                  </a:lnTo>
                  <a:lnTo>
                    <a:pt x="200" y="1611"/>
                  </a:lnTo>
                  <a:lnTo>
                    <a:pt x="230" y="1649"/>
                  </a:lnTo>
                  <a:lnTo>
                    <a:pt x="261" y="1686"/>
                  </a:lnTo>
                  <a:lnTo>
                    <a:pt x="294" y="1721"/>
                  </a:lnTo>
                  <a:lnTo>
                    <a:pt x="330" y="1754"/>
                  </a:lnTo>
                  <a:lnTo>
                    <a:pt x="366" y="1785"/>
                  </a:lnTo>
                  <a:lnTo>
                    <a:pt x="404" y="1816"/>
                  </a:lnTo>
                  <a:lnTo>
                    <a:pt x="443" y="1844"/>
                  </a:lnTo>
                  <a:lnTo>
                    <a:pt x="485" y="1870"/>
                  </a:lnTo>
                  <a:lnTo>
                    <a:pt x="527" y="1894"/>
                  </a:lnTo>
                  <a:lnTo>
                    <a:pt x="570" y="1917"/>
                  </a:lnTo>
                  <a:lnTo>
                    <a:pt x="614" y="1937"/>
                  </a:lnTo>
                  <a:lnTo>
                    <a:pt x="661" y="1955"/>
                  </a:lnTo>
                  <a:lnTo>
                    <a:pt x="707" y="1971"/>
                  </a:lnTo>
                  <a:lnTo>
                    <a:pt x="754" y="1984"/>
                  </a:lnTo>
                  <a:lnTo>
                    <a:pt x="803" y="1995"/>
                  </a:lnTo>
                  <a:lnTo>
                    <a:pt x="853" y="2004"/>
                  </a:lnTo>
                  <a:lnTo>
                    <a:pt x="903" y="2011"/>
                  </a:lnTo>
                  <a:lnTo>
                    <a:pt x="954" y="2015"/>
                  </a:lnTo>
                  <a:lnTo>
                    <a:pt x="1006" y="2016"/>
                  </a:lnTo>
                  <a:lnTo>
                    <a:pt x="1057" y="2015"/>
                  </a:lnTo>
                  <a:lnTo>
                    <a:pt x="1108" y="2011"/>
                  </a:lnTo>
                  <a:lnTo>
                    <a:pt x="1159" y="2004"/>
                  </a:lnTo>
                  <a:lnTo>
                    <a:pt x="1208" y="1995"/>
                  </a:lnTo>
                  <a:lnTo>
                    <a:pt x="1257" y="1984"/>
                  </a:lnTo>
                  <a:lnTo>
                    <a:pt x="1304" y="1971"/>
                  </a:lnTo>
                  <a:lnTo>
                    <a:pt x="1352" y="1955"/>
                  </a:lnTo>
                  <a:lnTo>
                    <a:pt x="1397" y="1937"/>
                  </a:lnTo>
                  <a:lnTo>
                    <a:pt x="1441" y="1917"/>
                  </a:lnTo>
                  <a:lnTo>
                    <a:pt x="1485" y="1894"/>
                  </a:lnTo>
                  <a:lnTo>
                    <a:pt x="1527" y="1870"/>
                  </a:lnTo>
                  <a:lnTo>
                    <a:pt x="1568" y="1844"/>
                  </a:lnTo>
                  <a:lnTo>
                    <a:pt x="1607" y="1816"/>
                  </a:lnTo>
                  <a:lnTo>
                    <a:pt x="1645" y="1785"/>
                  </a:lnTo>
                  <a:lnTo>
                    <a:pt x="1682" y="1754"/>
                  </a:lnTo>
                  <a:lnTo>
                    <a:pt x="1717" y="1721"/>
                  </a:lnTo>
                  <a:lnTo>
                    <a:pt x="1750" y="1686"/>
                  </a:lnTo>
                  <a:lnTo>
                    <a:pt x="1782" y="1649"/>
                  </a:lnTo>
                  <a:lnTo>
                    <a:pt x="1811" y="1611"/>
                  </a:lnTo>
                  <a:lnTo>
                    <a:pt x="1840" y="1572"/>
                  </a:lnTo>
                  <a:lnTo>
                    <a:pt x="1866" y="1530"/>
                  </a:lnTo>
                  <a:lnTo>
                    <a:pt x="1890" y="1488"/>
                  </a:lnTo>
                  <a:lnTo>
                    <a:pt x="1912" y="1445"/>
                  </a:lnTo>
                  <a:lnTo>
                    <a:pt x="1932" y="1400"/>
                  </a:lnTo>
                  <a:lnTo>
                    <a:pt x="1950" y="1355"/>
                  </a:lnTo>
                  <a:lnTo>
                    <a:pt x="1966" y="1308"/>
                  </a:lnTo>
                  <a:lnTo>
                    <a:pt x="1980" y="1260"/>
                  </a:lnTo>
                  <a:lnTo>
                    <a:pt x="1992" y="1211"/>
                  </a:lnTo>
                  <a:lnTo>
                    <a:pt x="2001" y="1161"/>
                  </a:lnTo>
                  <a:lnTo>
                    <a:pt x="2007" y="1111"/>
                  </a:lnTo>
                  <a:lnTo>
                    <a:pt x="2011" y="1060"/>
                  </a:lnTo>
                  <a:lnTo>
                    <a:pt x="2012" y="1008"/>
                  </a:lnTo>
                  <a:lnTo>
                    <a:pt x="2011" y="957"/>
                  </a:lnTo>
                  <a:lnTo>
                    <a:pt x="2007" y="905"/>
                  </a:lnTo>
                  <a:lnTo>
                    <a:pt x="2001" y="855"/>
                  </a:lnTo>
                  <a:lnTo>
                    <a:pt x="1992" y="805"/>
                  </a:lnTo>
                  <a:lnTo>
                    <a:pt x="1980" y="756"/>
                  </a:lnTo>
                  <a:lnTo>
                    <a:pt x="1966" y="709"/>
                  </a:lnTo>
                  <a:lnTo>
                    <a:pt x="1950" y="661"/>
                  </a:lnTo>
                  <a:lnTo>
                    <a:pt x="1932" y="616"/>
                  </a:lnTo>
                  <a:lnTo>
                    <a:pt x="1912" y="572"/>
                  </a:lnTo>
                  <a:lnTo>
                    <a:pt x="1890" y="528"/>
                  </a:lnTo>
                  <a:lnTo>
                    <a:pt x="1866" y="486"/>
                  </a:lnTo>
                  <a:lnTo>
                    <a:pt x="1840" y="445"/>
                  </a:lnTo>
                  <a:lnTo>
                    <a:pt x="1811" y="405"/>
                  </a:lnTo>
                  <a:lnTo>
                    <a:pt x="1782" y="367"/>
                  </a:lnTo>
                  <a:lnTo>
                    <a:pt x="1750" y="331"/>
                  </a:lnTo>
                  <a:lnTo>
                    <a:pt x="1717" y="295"/>
                  </a:lnTo>
                  <a:lnTo>
                    <a:pt x="1682" y="262"/>
                  </a:lnTo>
                  <a:lnTo>
                    <a:pt x="1645" y="231"/>
                  </a:lnTo>
                  <a:lnTo>
                    <a:pt x="1607" y="201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5" y="122"/>
                  </a:lnTo>
                  <a:lnTo>
                    <a:pt x="1441" y="100"/>
                  </a:lnTo>
                  <a:lnTo>
                    <a:pt x="1397" y="80"/>
                  </a:lnTo>
                  <a:lnTo>
                    <a:pt x="1352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9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3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61" y="61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7" y="122"/>
                  </a:lnTo>
                  <a:lnTo>
                    <a:pt x="485" y="146"/>
                  </a:lnTo>
                  <a:lnTo>
                    <a:pt x="443" y="172"/>
                  </a:lnTo>
                  <a:lnTo>
                    <a:pt x="404" y="201"/>
                  </a:lnTo>
                  <a:lnTo>
                    <a:pt x="366" y="231"/>
                  </a:lnTo>
                  <a:lnTo>
                    <a:pt x="330" y="262"/>
                  </a:lnTo>
                  <a:lnTo>
                    <a:pt x="294" y="295"/>
                  </a:lnTo>
                  <a:lnTo>
                    <a:pt x="261" y="331"/>
                  </a:lnTo>
                  <a:lnTo>
                    <a:pt x="230" y="367"/>
                  </a:lnTo>
                  <a:lnTo>
                    <a:pt x="200" y="405"/>
                  </a:lnTo>
                  <a:lnTo>
                    <a:pt x="172" y="445"/>
                  </a:lnTo>
                  <a:lnTo>
                    <a:pt x="146" y="486"/>
                  </a:lnTo>
                  <a:lnTo>
                    <a:pt x="121" y="528"/>
                  </a:lnTo>
                  <a:lnTo>
                    <a:pt x="99" y="572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9"/>
                  </a:lnTo>
                  <a:lnTo>
                    <a:pt x="32" y="756"/>
                  </a:lnTo>
                  <a:lnTo>
                    <a:pt x="21" y="805"/>
                  </a:lnTo>
                  <a:lnTo>
                    <a:pt x="12" y="855"/>
                  </a:lnTo>
                  <a:lnTo>
                    <a:pt x="5" y="905"/>
                  </a:lnTo>
                  <a:lnTo>
                    <a:pt x="2" y="957"/>
                  </a:lnTo>
                  <a:lnTo>
                    <a:pt x="0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6332D8C2-F80B-463A-81D4-EFC2C4C8BABA}"/>
                </a:ext>
              </a:extLst>
            </p:cNvPr>
            <p:cNvSpPr/>
            <p:nvPr/>
          </p:nvSpPr>
          <p:spPr bwMode="auto">
            <a:xfrm>
              <a:off x="7085013" y="4627563"/>
              <a:ext cx="42863" cy="42863"/>
            </a:xfrm>
            <a:custGeom>
              <a:avLst/>
              <a:gdLst>
                <a:gd name="T0" fmla="*/ 554 w 1006"/>
                <a:gd name="T1" fmla="*/ 1005 h 1008"/>
                <a:gd name="T2" fmla="*/ 628 w 1006"/>
                <a:gd name="T3" fmla="*/ 992 h 1008"/>
                <a:gd name="T4" fmla="*/ 699 w 1006"/>
                <a:gd name="T5" fmla="*/ 969 h 1008"/>
                <a:gd name="T6" fmla="*/ 763 w 1006"/>
                <a:gd name="T7" fmla="*/ 935 h 1008"/>
                <a:gd name="T8" fmla="*/ 822 w 1006"/>
                <a:gd name="T9" fmla="*/ 893 h 1008"/>
                <a:gd name="T10" fmla="*/ 875 w 1006"/>
                <a:gd name="T11" fmla="*/ 843 h 1008"/>
                <a:gd name="T12" fmla="*/ 920 w 1006"/>
                <a:gd name="T13" fmla="*/ 786 h 1008"/>
                <a:gd name="T14" fmla="*/ 956 w 1006"/>
                <a:gd name="T15" fmla="*/ 723 h 1008"/>
                <a:gd name="T16" fmla="*/ 983 w 1006"/>
                <a:gd name="T17" fmla="*/ 654 h 1008"/>
                <a:gd name="T18" fmla="*/ 1000 w 1006"/>
                <a:gd name="T19" fmla="*/ 581 h 1008"/>
                <a:gd name="T20" fmla="*/ 1006 w 1006"/>
                <a:gd name="T21" fmla="*/ 504 h 1008"/>
                <a:gd name="T22" fmla="*/ 1000 w 1006"/>
                <a:gd name="T23" fmla="*/ 427 h 1008"/>
                <a:gd name="T24" fmla="*/ 983 w 1006"/>
                <a:gd name="T25" fmla="*/ 354 h 1008"/>
                <a:gd name="T26" fmla="*/ 956 w 1006"/>
                <a:gd name="T27" fmla="*/ 285 h 1008"/>
                <a:gd name="T28" fmla="*/ 920 w 1006"/>
                <a:gd name="T29" fmla="*/ 222 h 1008"/>
                <a:gd name="T30" fmla="*/ 875 w 1006"/>
                <a:gd name="T31" fmla="*/ 165 h 1008"/>
                <a:gd name="T32" fmla="*/ 822 w 1006"/>
                <a:gd name="T33" fmla="*/ 115 h 1008"/>
                <a:gd name="T34" fmla="*/ 763 w 1006"/>
                <a:gd name="T35" fmla="*/ 72 h 1008"/>
                <a:gd name="T36" fmla="*/ 699 w 1006"/>
                <a:gd name="T37" fmla="*/ 39 h 1008"/>
                <a:gd name="T38" fmla="*/ 628 w 1006"/>
                <a:gd name="T39" fmla="*/ 16 h 1008"/>
                <a:gd name="T40" fmla="*/ 554 w 1006"/>
                <a:gd name="T41" fmla="*/ 3 h 1008"/>
                <a:gd name="T42" fmla="*/ 476 w 1006"/>
                <a:gd name="T43" fmla="*/ 1 h 1008"/>
                <a:gd name="T44" fmla="*/ 401 w 1006"/>
                <a:gd name="T45" fmla="*/ 10 h 1008"/>
                <a:gd name="T46" fmla="*/ 330 w 1006"/>
                <a:gd name="T47" fmla="*/ 30 h 1008"/>
                <a:gd name="T48" fmla="*/ 263 w 1006"/>
                <a:gd name="T49" fmla="*/ 60 h 1008"/>
                <a:gd name="T50" fmla="*/ 202 w 1006"/>
                <a:gd name="T51" fmla="*/ 100 h 1008"/>
                <a:gd name="T52" fmla="*/ 147 w 1006"/>
                <a:gd name="T53" fmla="*/ 147 h 1008"/>
                <a:gd name="T54" fmla="*/ 99 w 1006"/>
                <a:gd name="T55" fmla="*/ 202 h 1008"/>
                <a:gd name="T56" fmla="*/ 61 w 1006"/>
                <a:gd name="T57" fmla="*/ 264 h 1008"/>
                <a:gd name="T58" fmla="*/ 30 w 1006"/>
                <a:gd name="T59" fmla="*/ 330 h 1008"/>
                <a:gd name="T60" fmla="*/ 10 w 1006"/>
                <a:gd name="T61" fmla="*/ 402 h 1008"/>
                <a:gd name="T62" fmla="*/ 1 w 1006"/>
                <a:gd name="T63" fmla="*/ 478 h 1008"/>
                <a:gd name="T64" fmla="*/ 3 w 1006"/>
                <a:gd name="T65" fmla="*/ 555 h 1008"/>
                <a:gd name="T66" fmla="*/ 16 w 1006"/>
                <a:gd name="T67" fmla="*/ 630 h 1008"/>
                <a:gd name="T68" fmla="*/ 39 w 1006"/>
                <a:gd name="T69" fmla="*/ 700 h 1008"/>
                <a:gd name="T70" fmla="*/ 73 w 1006"/>
                <a:gd name="T71" fmla="*/ 765 h 1008"/>
                <a:gd name="T72" fmla="*/ 114 w 1006"/>
                <a:gd name="T73" fmla="*/ 824 h 1008"/>
                <a:gd name="T74" fmla="*/ 165 w 1006"/>
                <a:gd name="T75" fmla="*/ 877 h 1008"/>
                <a:gd name="T76" fmla="*/ 222 w 1006"/>
                <a:gd name="T77" fmla="*/ 922 h 1008"/>
                <a:gd name="T78" fmla="*/ 284 w 1006"/>
                <a:gd name="T79" fmla="*/ 959 h 1008"/>
                <a:gd name="T80" fmla="*/ 353 w 1006"/>
                <a:gd name="T81" fmla="*/ 985 h 1008"/>
                <a:gd name="T82" fmla="*/ 426 w 1006"/>
                <a:gd name="T83" fmla="*/ 1002 h 1008"/>
                <a:gd name="T84" fmla="*/ 503 w 1006"/>
                <a:gd name="T8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1008"/>
                  </a:moveTo>
                  <a:lnTo>
                    <a:pt x="529" y="1007"/>
                  </a:lnTo>
                  <a:lnTo>
                    <a:pt x="554" y="1005"/>
                  </a:lnTo>
                  <a:lnTo>
                    <a:pt x="579" y="1002"/>
                  </a:lnTo>
                  <a:lnTo>
                    <a:pt x="604" y="998"/>
                  </a:lnTo>
                  <a:lnTo>
                    <a:pt x="628" y="992"/>
                  </a:lnTo>
                  <a:lnTo>
                    <a:pt x="652" y="985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2" y="948"/>
                  </a:lnTo>
                  <a:lnTo>
                    <a:pt x="763" y="935"/>
                  </a:lnTo>
                  <a:lnTo>
                    <a:pt x="784" y="922"/>
                  </a:lnTo>
                  <a:lnTo>
                    <a:pt x="803" y="908"/>
                  </a:lnTo>
                  <a:lnTo>
                    <a:pt x="822" y="893"/>
                  </a:lnTo>
                  <a:lnTo>
                    <a:pt x="841" y="877"/>
                  </a:lnTo>
                  <a:lnTo>
                    <a:pt x="859" y="861"/>
                  </a:lnTo>
                  <a:lnTo>
                    <a:pt x="875" y="843"/>
                  </a:lnTo>
                  <a:lnTo>
                    <a:pt x="891" y="824"/>
                  </a:lnTo>
                  <a:lnTo>
                    <a:pt x="906" y="805"/>
                  </a:lnTo>
                  <a:lnTo>
                    <a:pt x="920" y="786"/>
                  </a:lnTo>
                  <a:lnTo>
                    <a:pt x="933" y="765"/>
                  </a:lnTo>
                  <a:lnTo>
                    <a:pt x="945" y="744"/>
                  </a:lnTo>
                  <a:lnTo>
                    <a:pt x="956" y="723"/>
                  </a:lnTo>
                  <a:lnTo>
                    <a:pt x="966" y="700"/>
                  </a:lnTo>
                  <a:lnTo>
                    <a:pt x="975" y="677"/>
                  </a:lnTo>
                  <a:lnTo>
                    <a:pt x="983" y="654"/>
                  </a:lnTo>
                  <a:lnTo>
                    <a:pt x="989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4" y="555"/>
                  </a:lnTo>
                  <a:lnTo>
                    <a:pt x="1006" y="530"/>
                  </a:lnTo>
                  <a:lnTo>
                    <a:pt x="1006" y="504"/>
                  </a:lnTo>
                  <a:lnTo>
                    <a:pt x="1006" y="478"/>
                  </a:lnTo>
                  <a:lnTo>
                    <a:pt x="1004" y="452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89" y="378"/>
                  </a:lnTo>
                  <a:lnTo>
                    <a:pt x="983" y="354"/>
                  </a:lnTo>
                  <a:lnTo>
                    <a:pt x="975" y="330"/>
                  </a:lnTo>
                  <a:lnTo>
                    <a:pt x="966" y="307"/>
                  </a:lnTo>
                  <a:lnTo>
                    <a:pt x="956" y="285"/>
                  </a:lnTo>
                  <a:lnTo>
                    <a:pt x="945" y="264"/>
                  </a:lnTo>
                  <a:lnTo>
                    <a:pt x="933" y="243"/>
                  </a:lnTo>
                  <a:lnTo>
                    <a:pt x="920" y="222"/>
                  </a:lnTo>
                  <a:lnTo>
                    <a:pt x="906" y="202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9" y="147"/>
                  </a:lnTo>
                  <a:lnTo>
                    <a:pt x="841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4" y="85"/>
                  </a:lnTo>
                  <a:lnTo>
                    <a:pt x="763" y="72"/>
                  </a:lnTo>
                  <a:lnTo>
                    <a:pt x="742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4" y="49"/>
                  </a:lnTo>
                  <a:lnTo>
                    <a:pt x="263" y="60"/>
                  </a:lnTo>
                  <a:lnTo>
                    <a:pt x="242" y="72"/>
                  </a:lnTo>
                  <a:lnTo>
                    <a:pt x="222" y="85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0" y="165"/>
                  </a:lnTo>
                  <a:lnTo>
                    <a:pt x="114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1" y="264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3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3" y="654"/>
                  </a:lnTo>
                  <a:lnTo>
                    <a:pt x="30" y="677"/>
                  </a:lnTo>
                  <a:lnTo>
                    <a:pt x="39" y="700"/>
                  </a:lnTo>
                  <a:lnTo>
                    <a:pt x="49" y="723"/>
                  </a:lnTo>
                  <a:lnTo>
                    <a:pt x="61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99" y="805"/>
                  </a:lnTo>
                  <a:lnTo>
                    <a:pt x="114" y="824"/>
                  </a:lnTo>
                  <a:lnTo>
                    <a:pt x="130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2" y="922"/>
                  </a:lnTo>
                  <a:lnTo>
                    <a:pt x="242" y="935"/>
                  </a:lnTo>
                  <a:lnTo>
                    <a:pt x="263" y="948"/>
                  </a:lnTo>
                  <a:lnTo>
                    <a:pt x="284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5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6" y="1002"/>
                  </a:lnTo>
                  <a:lnTo>
                    <a:pt x="451" y="1005"/>
                  </a:lnTo>
                  <a:lnTo>
                    <a:pt x="476" y="1007"/>
                  </a:lnTo>
                  <a:lnTo>
                    <a:pt x="503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4D8C9FA4-8D36-4EEB-B75C-07935B155A44}"/>
                </a:ext>
              </a:extLst>
            </p:cNvPr>
            <p:cNvSpPr/>
            <p:nvPr/>
          </p:nvSpPr>
          <p:spPr bwMode="auto">
            <a:xfrm>
              <a:off x="7431088" y="4302126"/>
              <a:ext cx="42863" cy="44450"/>
            </a:xfrm>
            <a:custGeom>
              <a:avLst/>
              <a:gdLst>
                <a:gd name="T0" fmla="*/ 452 w 1006"/>
                <a:gd name="T1" fmla="*/ 3 h 1008"/>
                <a:gd name="T2" fmla="*/ 377 w 1006"/>
                <a:gd name="T3" fmla="*/ 16 h 1008"/>
                <a:gd name="T4" fmla="*/ 307 w 1006"/>
                <a:gd name="T5" fmla="*/ 39 h 1008"/>
                <a:gd name="T6" fmla="*/ 243 w 1006"/>
                <a:gd name="T7" fmla="*/ 72 h 1008"/>
                <a:gd name="T8" fmla="*/ 183 w 1006"/>
                <a:gd name="T9" fmla="*/ 115 h 1008"/>
                <a:gd name="T10" fmla="*/ 131 w 1006"/>
                <a:gd name="T11" fmla="*/ 165 h 1008"/>
                <a:gd name="T12" fmla="*/ 86 w 1006"/>
                <a:gd name="T13" fmla="*/ 222 h 1008"/>
                <a:gd name="T14" fmla="*/ 49 w 1006"/>
                <a:gd name="T15" fmla="*/ 285 h 1008"/>
                <a:gd name="T16" fmla="*/ 22 w 1006"/>
                <a:gd name="T17" fmla="*/ 354 h 1008"/>
                <a:gd name="T18" fmla="*/ 6 w 1006"/>
                <a:gd name="T19" fmla="*/ 427 h 1008"/>
                <a:gd name="T20" fmla="*/ 0 w 1006"/>
                <a:gd name="T21" fmla="*/ 504 h 1008"/>
                <a:gd name="T22" fmla="*/ 6 w 1006"/>
                <a:gd name="T23" fmla="*/ 581 h 1008"/>
                <a:gd name="T24" fmla="*/ 22 w 1006"/>
                <a:gd name="T25" fmla="*/ 654 h 1008"/>
                <a:gd name="T26" fmla="*/ 49 w 1006"/>
                <a:gd name="T27" fmla="*/ 723 h 1008"/>
                <a:gd name="T28" fmla="*/ 86 w 1006"/>
                <a:gd name="T29" fmla="*/ 786 h 1008"/>
                <a:gd name="T30" fmla="*/ 131 w 1006"/>
                <a:gd name="T31" fmla="*/ 843 h 1008"/>
                <a:gd name="T32" fmla="*/ 183 w 1006"/>
                <a:gd name="T33" fmla="*/ 893 h 1008"/>
                <a:gd name="T34" fmla="*/ 243 w 1006"/>
                <a:gd name="T35" fmla="*/ 936 h 1008"/>
                <a:gd name="T36" fmla="*/ 307 w 1006"/>
                <a:gd name="T37" fmla="*/ 969 h 1008"/>
                <a:gd name="T38" fmla="*/ 377 w 1006"/>
                <a:gd name="T39" fmla="*/ 992 h 1008"/>
                <a:gd name="T40" fmla="*/ 452 w 1006"/>
                <a:gd name="T41" fmla="*/ 1005 h 1008"/>
                <a:gd name="T42" fmla="*/ 529 w 1006"/>
                <a:gd name="T43" fmla="*/ 1007 h 1008"/>
                <a:gd name="T44" fmla="*/ 605 w 1006"/>
                <a:gd name="T45" fmla="*/ 998 h 1008"/>
                <a:gd name="T46" fmla="*/ 676 w 1006"/>
                <a:gd name="T47" fmla="*/ 978 h 1008"/>
                <a:gd name="T48" fmla="*/ 743 w 1006"/>
                <a:gd name="T49" fmla="*/ 948 h 1008"/>
                <a:gd name="T50" fmla="*/ 804 w 1006"/>
                <a:gd name="T51" fmla="*/ 908 h 1008"/>
                <a:gd name="T52" fmla="*/ 858 w 1006"/>
                <a:gd name="T53" fmla="*/ 861 h 1008"/>
                <a:gd name="T54" fmla="*/ 906 w 1006"/>
                <a:gd name="T55" fmla="*/ 805 h 1008"/>
                <a:gd name="T56" fmla="*/ 946 w 1006"/>
                <a:gd name="T57" fmla="*/ 744 h 1008"/>
                <a:gd name="T58" fmla="*/ 976 w 1006"/>
                <a:gd name="T59" fmla="*/ 677 h 1008"/>
                <a:gd name="T60" fmla="*/ 996 w 1006"/>
                <a:gd name="T61" fmla="*/ 606 h 1008"/>
                <a:gd name="T62" fmla="*/ 1005 w 1006"/>
                <a:gd name="T63" fmla="*/ 530 h 1008"/>
                <a:gd name="T64" fmla="*/ 1003 w 1006"/>
                <a:gd name="T65" fmla="*/ 453 h 1008"/>
                <a:gd name="T66" fmla="*/ 990 w 1006"/>
                <a:gd name="T67" fmla="*/ 378 h 1008"/>
                <a:gd name="T68" fmla="*/ 967 w 1006"/>
                <a:gd name="T69" fmla="*/ 307 h 1008"/>
                <a:gd name="T70" fmla="*/ 934 w 1006"/>
                <a:gd name="T71" fmla="*/ 243 h 1008"/>
                <a:gd name="T72" fmla="*/ 891 w 1006"/>
                <a:gd name="T73" fmla="*/ 183 h 1008"/>
                <a:gd name="T74" fmla="*/ 841 w 1006"/>
                <a:gd name="T75" fmla="*/ 131 h 1008"/>
                <a:gd name="T76" fmla="*/ 784 w 1006"/>
                <a:gd name="T77" fmla="*/ 86 h 1008"/>
                <a:gd name="T78" fmla="*/ 721 w 1006"/>
                <a:gd name="T79" fmla="*/ 49 h 1008"/>
                <a:gd name="T80" fmla="*/ 653 w 1006"/>
                <a:gd name="T81" fmla="*/ 22 h 1008"/>
                <a:gd name="T82" fmla="*/ 580 w 1006"/>
                <a:gd name="T83" fmla="*/ 6 h 1008"/>
                <a:gd name="T84" fmla="*/ 503 w 1006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0"/>
                  </a:moveTo>
                  <a:lnTo>
                    <a:pt x="477" y="1"/>
                  </a:lnTo>
                  <a:lnTo>
                    <a:pt x="452" y="3"/>
                  </a:lnTo>
                  <a:lnTo>
                    <a:pt x="427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5" y="49"/>
                  </a:lnTo>
                  <a:lnTo>
                    <a:pt x="264" y="60"/>
                  </a:lnTo>
                  <a:lnTo>
                    <a:pt x="243" y="72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1"/>
                  </a:lnTo>
                  <a:lnTo>
                    <a:pt x="22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3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2" y="654"/>
                  </a:lnTo>
                  <a:lnTo>
                    <a:pt x="30" y="677"/>
                  </a:lnTo>
                  <a:lnTo>
                    <a:pt x="39" y="701"/>
                  </a:lnTo>
                  <a:lnTo>
                    <a:pt x="49" y="723"/>
                  </a:lnTo>
                  <a:lnTo>
                    <a:pt x="60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100" y="805"/>
                  </a:lnTo>
                  <a:lnTo>
                    <a:pt x="115" y="825"/>
                  </a:lnTo>
                  <a:lnTo>
                    <a:pt x="131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1" y="922"/>
                  </a:lnTo>
                  <a:lnTo>
                    <a:pt x="243" y="936"/>
                  </a:lnTo>
                  <a:lnTo>
                    <a:pt x="264" y="948"/>
                  </a:lnTo>
                  <a:lnTo>
                    <a:pt x="285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6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7" y="1002"/>
                  </a:lnTo>
                  <a:lnTo>
                    <a:pt x="452" y="1005"/>
                  </a:lnTo>
                  <a:lnTo>
                    <a:pt x="477" y="1007"/>
                  </a:lnTo>
                  <a:lnTo>
                    <a:pt x="503" y="1008"/>
                  </a:lnTo>
                  <a:lnTo>
                    <a:pt x="529" y="1007"/>
                  </a:lnTo>
                  <a:lnTo>
                    <a:pt x="554" y="1005"/>
                  </a:lnTo>
                  <a:lnTo>
                    <a:pt x="580" y="1002"/>
                  </a:lnTo>
                  <a:lnTo>
                    <a:pt x="605" y="998"/>
                  </a:lnTo>
                  <a:lnTo>
                    <a:pt x="629" y="992"/>
                  </a:lnTo>
                  <a:lnTo>
                    <a:pt x="653" y="986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3" y="948"/>
                  </a:lnTo>
                  <a:lnTo>
                    <a:pt x="764" y="936"/>
                  </a:lnTo>
                  <a:lnTo>
                    <a:pt x="784" y="922"/>
                  </a:lnTo>
                  <a:lnTo>
                    <a:pt x="804" y="908"/>
                  </a:lnTo>
                  <a:lnTo>
                    <a:pt x="823" y="893"/>
                  </a:lnTo>
                  <a:lnTo>
                    <a:pt x="841" y="877"/>
                  </a:lnTo>
                  <a:lnTo>
                    <a:pt x="858" y="861"/>
                  </a:lnTo>
                  <a:lnTo>
                    <a:pt x="875" y="843"/>
                  </a:lnTo>
                  <a:lnTo>
                    <a:pt x="891" y="825"/>
                  </a:lnTo>
                  <a:lnTo>
                    <a:pt x="906" y="805"/>
                  </a:lnTo>
                  <a:lnTo>
                    <a:pt x="921" y="786"/>
                  </a:lnTo>
                  <a:lnTo>
                    <a:pt x="934" y="765"/>
                  </a:lnTo>
                  <a:lnTo>
                    <a:pt x="946" y="744"/>
                  </a:lnTo>
                  <a:lnTo>
                    <a:pt x="957" y="723"/>
                  </a:lnTo>
                  <a:lnTo>
                    <a:pt x="967" y="701"/>
                  </a:lnTo>
                  <a:lnTo>
                    <a:pt x="976" y="677"/>
                  </a:lnTo>
                  <a:lnTo>
                    <a:pt x="983" y="654"/>
                  </a:lnTo>
                  <a:lnTo>
                    <a:pt x="990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3" y="555"/>
                  </a:lnTo>
                  <a:lnTo>
                    <a:pt x="1005" y="530"/>
                  </a:lnTo>
                  <a:lnTo>
                    <a:pt x="1006" y="504"/>
                  </a:lnTo>
                  <a:lnTo>
                    <a:pt x="1005" y="478"/>
                  </a:lnTo>
                  <a:lnTo>
                    <a:pt x="1003" y="453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90" y="378"/>
                  </a:lnTo>
                  <a:lnTo>
                    <a:pt x="983" y="354"/>
                  </a:lnTo>
                  <a:lnTo>
                    <a:pt x="976" y="331"/>
                  </a:lnTo>
                  <a:lnTo>
                    <a:pt x="967" y="307"/>
                  </a:lnTo>
                  <a:lnTo>
                    <a:pt x="957" y="285"/>
                  </a:lnTo>
                  <a:lnTo>
                    <a:pt x="946" y="263"/>
                  </a:lnTo>
                  <a:lnTo>
                    <a:pt x="934" y="243"/>
                  </a:lnTo>
                  <a:lnTo>
                    <a:pt x="921" y="222"/>
                  </a:lnTo>
                  <a:lnTo>
                    <a:pt x="906" y="203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8" y="147"/>
                  </a:lnTo>
                  <a:lnTo>
                    <a:pt x="841" y="131"/>
                  </a:lnTo>
                  <a:lnTo>
                    <a:pt x="823" y="115"/>
                  </a:lnTo>
                  <a:lnTo>
                    <a:pt x="804" y="100"/>
                  </a:lnTo>
                  <a:lnTo>
                    <a:pt x="784" y="86"/>
                  </a:lnTo>
                  <a:lnTo>
                    <a:pt x="764" y="72"/>
                  </a:lnTo>
                  <a:lnTo>
                    <a:pt x="743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3" y="22"/>
                  </a:lnTo>
                  <a:lnTo>
                    <a:pt x="629" y="16"/>
                  </a:lnTo>
                  <a:lnTo>
                    <a:pt x="605" y="10"/>
                  </a:lnTo>
                  <a:lnTo>
                    <a:pt x="580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/>
      <p:bldP spid="10" grpId="0"/>
      <p:bldP spid="11" grpId="0"/>
      <p:bldP spid="12" grpId="0" bldLvl="0" animBg="1"/>
      <p:bldP spid="14" grpId="0" bldLvl="0" animBg="1"/>
      <p:bldP spid="15" grpId="0"/>
      <p:bldP spid="16" grpId="0"/>
      <p:bldP spid="17" grpId="0"/>
      <p:bldP spid="18" grpId="0" bldLvl="0" animBg="1"/>
      <p:bldP spid="20" grpId="0" bldLvl="0" animBg="1"/>
      <p:bldP spid="21" grpId="0"/>
      <p:bldP spid="22" grpId="0"/>
      <p:bldP spid="23" grpId="0"/>
      <p:bldP spid="24" grpId="0" bldLvl="0" animBg="1"/>
      <p:bldP spid="26" grpId="0" bldLvl="0" animBg="1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CE5AE0-36BF-4E63-8F39-ABBF32C1BEE2}"/>
              </a:ext>
            </a:extLst>
          </p:cNvPr>
          <p:cNvGrpSpPr/>
          <p:nvPr/>
        </p:nvGrpSpPr>
        <p:grpSpPr>
          <a:xfrm>
            <a:off x="0" y="-11023"/>
            <a:ext cx="12192000" cy="7079838"/>
            <a:chOff x="0" y="-11023"/>
            <a:chExt cx="12192000" cy="707983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D21553A-C63D-4DAF-A83D-6D6B9D05B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1023"/>
              <a:ext cx="9105900" cy="707983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DA21D8E-5919-42A2-ABF9-558E7EC00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68597" y="-11023"/>
              <a:ext cx="3223403" cy="707983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303690" y="2221109"/>
            <a:ext cx="5365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000" b="1" dirty="0">
                <a:solidFill>
                  <a:srgbClr val="730C0C"/>
                </a:solidFill>
                <a:cs typeface="+mn-ea"/>
                <a:sym typeface="+mn-lt"/>
              </a:rPr>
              <a:t>时间</a:t>
            </a:r>
            <a:r>
              <a:rPr kumimoji="1" lang="zh-CN" altLang="en-US" sz="6600" b="1" dirty="0">
                <a:solidFill>
                  <a:srgbClr val="730C0C"/>
                </a:solidFill>
                <a:cs typeface="+mn-ea"/>
                <a:sym typeface="+mn-lt"/>
              </a:rPr>
              <a:t>规划管理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4052" y="342770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如何做好时间规划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27304" y="4440785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    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时间： 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kumimoji="1"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8DF10B-B691-4AED-A9E1-9D168AF5F4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1" y="1354667"/>
            <a:ext cx="5331560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6267158" y="1676276"/>
            <a:ext cx="49395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我们常常听到：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我要是在大学多学点东西就好啦！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我应该少上网、少看电视，多读点书！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时间根本不够用，公司股价节节下降，董事会和股东像一群蜜蜂一样叮得我满头包；同事间争权夺利，我总是担任和事佬的角色；家人总也见不到我，几乎把我登报作废！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80" y="1676276"/>
            <a:ext cx="6059596" cy="42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3" name="矩形 2"/>
          <p:cNvSpPr/>
          <p:nvPr/>
        </p:nvSpPr>
        <p:spPr>
          <a:xfrm>
            <a:off x="1262081" y="2501279"/>
            <a:ext cx="589097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我们将怎样面对这样的一笔时间财富呢？</a:t>
            </a:r>
          </a:p>
          <a:p>
            <a:pPr algn="r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最成功和最不成功的人一样，一天都只有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小时，但区别就在于他们如何利用这所拥有的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小时。每小时由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分钟组成，每分钟由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秒组成，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小时总计就是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8.64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万秒。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055" y="1561242"/>
            <a:ext cx="4116543" cy="41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7131421" y="1676276"/>
            <a:ext cx="398263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30C0C"/>
                </a:solidFill>
                <a:cs typeface="+mn-ea"/>
                <a:sym typeface="+mn-lt"/>
              </a:rPr>
              <a:t>请问：你如何用这笔钱？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如果银行明天向你的帐号拨款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8.64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万元，你在这一天可以随心所欲，想用多少就用多少，用途也没有任何的规定。条件只有一个：用剩的钱不能留到第二天再用，也不能节余归自己。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8929" y="2026189"/>
            <a:ext cx="5045161" cy="33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grpSp>
        <p:nvGrpSpPr>
          <p:cNvPr id="41" name="Group 57">
            <a:extLst>
              <a:ext uri="{FF2B5EF4-FFF2-40B4-BE49-F238E27FC236}">
                <a16:creationId xmlns:a16="http://schemas.microsoft.com/office/drawing/2014/main" id="{2F2D9AF9-E76D-4CF6-9ECA-4F920E6DFB0B}"/>
              </a:ext>
            </a:extLst>
          </p:cNvPr>
          <p:cNvGrpSpPr/>
          <p:nvPr/>
        </p:nvGrpSpPr>
        <p:grpSpPr>
          <a:xfrm>
            <a:off x="2204386" y="2293673"/>
            <a:ext cx="2713719" cy="3311024"/>
            <a:chOff x="1307468" y="1849688"/>
            <a:chExt cx="2713719" cy="3311024"/>
          </a:xfrm>
        </p:grpSpPr>
        <p:grpSp>
          <p:nvGrpSpPr>
            <p:cNvPr id="42" name="Group 58">
              <a:extLst>
                <a:ext uri="{FF2B5EF4-FFF2-40B4-BE49-F238E27FC236}">
                  <a16:creationId xmlns:a16="http://schemas.microsoft.com/office/drawing/2014/main" id="{49FD204D-D819-46B3-B1AE-4AE64993F968}"/>
                </a:ext>
              </a:extLst>
            </p:cNvPr>
            <p:cNvGrpSpPr/>
            <p:nvPr/>
          </p:nvGrpSpPr>
          <p:grpSpPr>
            <a:xfrm>
              <a:off x="1410010" y="1849688"/>
              <a:ext cx="2611177" cy="3311024"/>
              <a:chOff x="1193500" y="1644037"/>
              <a:chExt cx="3761195" cy="3311024"/>
            </a:xfrm>
          </p:grpSpPr>
          <p:grpSp>
            <p:nvGrpSpPr>
              <p:cNvPr id="46" name="Group 62">
                <a:extLst>
                  <a:ext uri="{FF2B5EF4-FFF2-40B4-BE49-F238E27FC236}">
                    <a16:creationId xmlns:a16="http://schemas.microsoft.com/office/drawing/2014/main" id="{3DB4A295-D7B3-4A3C-BA21-A84A8AB22ECA}"/>
                  </a:ext>
                </a:extLst>
              </p:cNvPr>
              <p:cNvGrpSpPr/>
              <p:nvPr/>
            </p:nvGrpSpPr>
            <p:grpSpPr>
              <a:xfrm>
                <a:off x="1193500" y="1644037"/>
                <a:ext cx="3761195" cy="904508"/>
                <a:chOff x="1317257" y="1977275"/>
                <a:chExt cx="3761195" cy="904508"/>
              </a:xfrm>
            </p:grpSpPr>
            <p:sp>
              <p:nvSpPr>
                <p:cNvPr id="53" name="TextBox 69">
                  <a:extLst>
                    <a:ext uri="{FF2B5EF4-FFF2-40B4-BE49-F238E27FC236}">
                      <a16:creationId xmlns:a16="http://schemas.microsoft.com/office/drawing/2014/main" id="{E9E59E1D-0955-46FC-AAB3-EBFF4CB25C64}"/>
                    </a:ext>
                  </a:extLst>
                </p:cNvPr>
                <p:cNvSpPr txBox="1"/>
                <p:nvPr/>
              </p:nvSpPr>
              <p:spPr>
                <a:xfrm>
                  <a:off x="1317257" y="23739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同样时间，成果更多</a:t>
                  </a:r>
                </a:p>
              </p:txBody>
            </p:sp>
            <p:sp>
              <p:nvSpPr>
                <p:cNvPr id="54" name="Rectangle 70">
                  <a:extLst>
                    <a:ext uri="{FF2B5EF4-FFF2-40B4-BE49-F238E27FC236}">
                      <a16:creationId xmlns:a16="http://schemas.microsoft.com/office/drawing/2014/main" id="{69E5CC3F-6B97-435A-8977-8EF736DD45BD}"/>
                    </a:ext>
                  </a:extLst>
                </p:cNvPr>
                <p:cNvSpPr/>
                <p:nvPr/>
              </p:nvSpPr>
              <p:spPr>
                <a:xfrm>
                  <a:off x="1317257" y="19772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效率</a:t>
                  </a:r>
                </a:p>
              </p:txBody>
            </p:sp>
          </p:grpSp>
          <p:grpSp>
            <p:nvGrpSpPr>
              <p:cNvPr id="47" name="Group 63">
                <a:extLst>
                  <a:ext uri="{FF2B5EF4-FFF2-40B4-BE49-F238E27FC236}">
                    <a16:creationId xmlns:a16="http://schemas.microsoft.com/office/drawing/2014/main" id="{AB8D8D4A-D477-4AFB-841A-39D28CF30BB9}"/>
                  </a:ext>
                </a:extLst>
              </p:cNvPr>
              <p:cNvGrpSpPr/>
              <p:nvPr/>
            </p:nvGrpSpPr>
            <p:grpSpPr>
              <a:xfrm>
                <a:off x="1193500" y="2967945"/>
                <a:ext cx="3761195" cy="904508"/>
                <a:chOff x="1317257" y="1977275"/>
                <a:chExt cx="3761195" cy="904508"/>
              </a:xfrm>
            </p:grpSpPr>
            <p:sp>
              <p:nvSpPr>
                <p:cNvPr id="51" name="TextBox 67">
                  <a:extLst>
                    <a:ext uri="{FF2B5EF4-FFF2-40B4-BE49-F238E27FC236}">
                      <a16:creationId xmlns:a16="http://schemas.microsoft.com/office/drawing/2014/main" id="{44212CF2-A27F-4480-9E9E-35CC1EF0F4F7}"/>
                    </a:ext>
                  </a:extLst>
                </p:cNvPr>
                <p:cNvSpPr txBox="1"/>
                <p:nvPr/>
              </p:nvSpPr>
              <p:spPr>
                <a:xfrm>
                  <a:off x="1317257" y="23739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做最该做的事</a:t>
                  </a:r>
                  <a:r>
                    <a: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，</a:t>
                  </a:r>
                  <a:r>
                    <a:rPr lang="zh-CN" altLang="en-US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要事第一</a:t>
                  </a: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 68">
                  <a:extLst>
                    <a:ext uri="{FF2B5EF4-FFF2-40B4-BE49-F238E27FC236}">
                      <a16:creationId xmlns:a16="http://schemas.microsoft.com/office/drawing/2014/main" id="{476B9931-444D-4C3A-A8EE-8072359330A8}"/>
                    </a:ext>
                  </a:extLst>
                </p:cNvPr>
                <p:cNvSpPr/>
                <p:nvPr/>
              </p:nvSpPr>
              <p:spPr>
                <a:xfrm>
                  <a:off x="1317257" y="19772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效能</a:t>
                  </a:r>
                </a:p>
              </p:txBody>
            </p:sp>
          </p:grpSp>
          <p:grpSp>
            <p:nvGrpSpPr>
              <p:cNvPr id="48" name="Group 64">
                <a:extLst>
                  <a:ext uri="{FF2B5EF4-FFF2-40B4-BE49-F238E27FC236}">
                    <a16:creationId xmlns:a16="http://schemas.microsoft.com/office/drawing/2014/main" id="{B900A4B7-1123-431C-B262-FA269217F9AA}"/>
                  </a:ext>
                </a:extLst>
              </p:cNvPr>
              <p:cNvGrpSpPr/>
              <p:nvPr/>
            </p:nvGrpSpPr>
            <p:grpSpPr>
              <a:xfrm>
                <a:off x="1193500" y="4050553"/>
                <a:ext cx="3761195" cy="904508"/>
                <a:chOff x="1317257" y="1735975"/>
                <a:chExt cx="3761195" cy="904508"/>
              </a:xfrm>
            </p:grpSpPr>
            <p:sp>
              <p:nvSpPr>
                <p:cNvPr id="49" name="TextBox 65">
                  <a:extLst>
                    <a:ext uri="{FF2B5EF4-FFF2-40B4-BE49-F238E27FC236}">
                      <a16:creationId xmlns:a16="http://schemas.microsoft.com/office/drawing/2014/main" id="{E449D7FC-F5D7-4E12-A6A1-011739F7CDD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充分利用时间，不浪费</a:t>
                  </a:r>
                </a:p>
              </p:txBody>
            </p:sp>
            <p:sp>
              <p:nvSpPr>
                <p:cNvPr id="50" name="Rectangle 66">
                  <a:extLst>
                    <a:ext uri="{FF2B5EF4-FFF2-40B4-BE49-F238E27FC236}">
                      <a16:creationId xmlns:a16="http://schemas.microsoft.com/office/drawing/2014/main" id="{6FE99A6F-C9F6-4FF8-8F38-26F13D62136F}"/>
                    </a:ext>
                  </a:extLst>
                </p:cNvPr>
                <p:cNvSpPr/>
                <p:nvPr/>
              </p:nvSpPr>
              <p:spPr>
                <a:xfrm>
                  <a:off x="1317257" y="17359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勤恳</a:t>
                  </a:r>
                </a:p>
              </p:txBody>
            </p:sp>
          </p:grpSp>
        </p:grpSp>
        <p:grpSp>
          <p:nvGrpSpPr>
            <p:cNvPr id="43" name="Group 59">
              <a:extLst>
                <a:ext uri="{FF2B5EF4-FFF2-40B4-BE49-F238E27FC236}">
                  <a16:creationId xmlns:a16="http://schemas.microsoft.com/office/drawing/2014/main" id="{3D72042D-4382-482F-A0ED-E3AD4E0AB4C2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44" name="Straight Connector 60">
                <a:extLst>
                  <a:ext uri="{FF2B5EF4-FFF2-40B4-BE49-F238E27FC236}">
                    <a16:creationId xmlns:a16="http://schemas.microsoft.com/office/drawing/2014/main" id="{F67335B3-4232-43E7-A7D3-E33A63464406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1">
                <a:extLst>
                  <a:ext uri="{FF2B5EF4-FFF2-40B4-BE49-F238E27FC236}">
                    <a16:creationId xmlns:a16="http://schemas.microsoft.com/office/drawing/2014/main" id="{9C14E057-36DC-4021-8654-8FBB3B1B9F31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71">
            <a:extLst>
              <a:ext uri="{FF2B5EF4-FFF2-40B4-BE49-F238E27FC236}">
                <a16:creationId xmlns:a16="http://schemas.microsoft.com/office/drawing/2014/main" id="{0ABED0DF-047A-4882-A5B9-4A686739E6B3}"/>
              </a:ext>
            </a:extLst>
          </p:cNvPr>
          <p:cNvGrpSpPr/>
          <p:nvPr/>
        </p:nvGrpSpPr>
        <p:grpSpPr>
          <a:xfrm>
            <a:off x="8370178" y="2169543"/>
            <a:ext cx="2713719" cy="3432935"/>
            <a:chOff x="1307468" y="1862388"/>
            <a:chExt cx="2713719" cy="3432935"/>
          </a:xfrm>
        </p:grpSpPr>
        <p:grpSp>
          <p:nvGrpSpPr>
            <p:cNvPr id="56" name="Group 72">
              <a:extLst>
                <a:ext uri="{FF2B5EF4-FFF2-40B4-BE49-F238E27FC236}">
                  <a16:creationId xmlns:a16="http://schemas.microsoft.com/office/drawing/2014/main" id="{B5E9E408-9556-46E9-A76D-AF819F15661D}"/>
                </a:ext>
              </a:extLst>
            </p:cNvPr>
            <p:cNvGrpSpPr/>
            <p:nvPr/>
          </p:nvGrpSpPr>
          <p:grpSpPr>
            <a:xfrm>
              <a:off x="1410010" y="1862388"/>
              <a:ext cx="2611177" cy="3432935"/>
              <a:chOff x="1193500" y="1656737"/>
              <a:chExt cx="3761195" cy="3432935"/>
            </a:xfrm>
          </p:grpSpPr>
          <p:grpSp>
            <p:nvGrpSpPr>
              <p:cNvPr id="60" name="Group 76">
                <a:extLst>
                  <a:ext uri="{FF2B5EF4-FFF2-40B4-BE49-F238E27FC236}">
                    <a16:creationId xmlns:a16="http://schemas.microsoft.com/office/drawing/2014/main" id="{EBF75327-4F3D-4CC2-A4C6-3D2CE87EAD39}"/>
                  </a:ext>
                </a:extLst>
              </p:cNvPr>
              <p:cNvGrpSpPr/>
              <p:nvPr/>
            </p:nvGrpSpPr>
            <p:grpSpPr>
              <a:xfrm>
                <a:off x="1193500" y="1656737"/>
                <a:ext cx="3761195" cy="942975"/>
                <a:chOff x="1317257" y="1989975"/>
                <a:chExt cx="3761195" cy="942975"/>
              </a:xfrm>
            </p:grpSpPr>
            <p:sp>
              <p:nvSpPr>
                <p:cNvPr id="64" name="TextBox 83">
                  <a:extLst>
                    <a:ext uri="{FF2B5EF4-FFF2-40B4-BE49-F238E27FC236}">
                      <a16:creationId xmlns:a16="http://schemas.microsoft.com/office/drawing/2014/main" id="{9CAD668C-7944-4F4F-A432-E13C8FDCA914}"/>
                    </a:ext>
                  </a:extLst>
                </p:cNvPr>
                <p:cNvSpPr txBox="1"/>
                <p:nvPr/>
              </p:nvSpPr>
              <p:spPr>
                <a:xfrm>
                  <a:off x="1317257" y="2424950"/>
                  <a:ext cx="3723612" cy="508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一分钱也不剩</a:t>
                  </a:r>
                </a:p>
              </p:txBody>
            </p:sp>
            <p:sp>
              <p:nvSpPr>
                <p:cNvPr id="65" name="Rectangle 84">
                  <a:extLst>
                    <a:ext uri="{FF2B5EF4-FFF2-40B4-BE49-F238E27FC236}">
                      <a16:creationId xmlns:a16="http://schemas.microsoft.com/office/drawing/2014/main" id="{CD5892CD-2B74-47F6-BA0C-5086F52973F7}"/>
                    </a:ext>
                  </a:extLst>
                </p:cNvPr>
                <p:cNvSpPr/>
                <p:nvPr/>
              </p:nvSpPr>
              <p:spPr>
                <a:xfrm>
                  <a:off x="1317257" y="19899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把钱花完</a:t>
                  </a:r>
                </a:p>
              </p:txBody>
            </p:sp>
          </p:grpSp>
          <p:grpSp>
            <p:nvGrpSpPr>
              <p:cNvPr id="61" name="Group 77">
                <a:extLst>
                  <a:ext uri="{FF2B5EF4-FFF2-40B4-BE49-F238E27FC236}">
                    <a16:creationId xmlns:a16="http://schemas.microsoft.com/office/drawing/2014/main" id="{1C7646F5-F8F6-4AE7-85FF-E7ED9B670942}"/>
                  </a:ext>
                </a:extLst>
              </p:cNvPr>
              <p:cNvGrpSpPr/>
              <p:nvPr/>
            </p:nvGrpSpPr>
            <p:grpSpPr>
              <a:xfrm>
                <a:off x="1193500" y="3031445"/>
                <a:ext cx="3761195" cy="2058227"/>
                <a:chOff x="1317257" y="2040775"/>
                <a:chExt cx="3761195" cy="2058227"/>
              </a:xfrm>
            </p:grpSpPr>
            <p:sp>
              <p:nvSpPr>
                <p:cNvPr id="62" name="TextBox 81">
                  <a:extLst>
                    <a:ext uri="{FF2B5EF4-FFF2-40B4-BE49-F238E27FC236}">
                      <a16:creationId xmlns:a16="http://schemas.microsoft.com/office/drawing/2014/main" id="{2648928E-695E-4A9D-BA27-915333AF1B06}"/>
                    </a:ext>
                  </a:extLst>
                </p:cNvPr>
                <p:cNvSpPr txBox="1"/>
                <p:nvPr/>
              </p:nvSpPr>
              <p:spPr>
                <a:xfrm>
                  <a:off x="1317257" y="2475751"/>
                  <a:ext cx="3761113" cy="446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买最该买的东西</a:t>
                  </a:r>
                </a:p>
              </p:txBody>
            </p:sp>
            <p:sp>
              <p:nvSpPr>
                <p:cNvPr id="63" name="Rectangle 82">
                  <a:extLst>
                    <a:ext uri="{FF2B5EF4-FFF2-40B4-BE49-F238E27FC236}">
                      <a16:creationId xmlns:a16="http://schemas.microsoft.com/office/drawing/2014/main" id="{5E084BD8-803F-4BDF-8984-6B1BA2234ACC}"/>
                    </a:ext>
                  </a:extLst>
                </p:cNvPr>
                <p:cNvSpPr/>
                <p:nvPr/>
              </p:nvSpPr>
              <p:spPr>
                <a:xfrm>
                  <a:off x="1317257" y="20407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在刀刃上</a:t>
                  </a:r>
                </a:p>
              </p:txBody>
            </p:sp>
            <p:sp>
              <p:nvSpPr>
                <p:cNvPr id="66" name="TextBox 81">
                  <a:extLst>
                    <a:ext uri="{FF2B5EF4-FFF2-40B4-BE49-F238E27FC236}">
                      <a16:creationId xmlns:a16="http://schemas.microsoft.com/office/drawing/2014/main" id="{AA535759-3D7E-4F01-83E7-5229D305B97C}"/>
                    </a:ext>
                  </a:extLst>
                </p:cNvPr>
                <p:cNvSpPr txBox="1"/>
                <p:nvPr/>
              </p:nvSpPr>
              <p:spPr>
                <a:xfrm>
                  <a:off x="1317257" y="3652360"/>
                  <a:ext cx="3761113" cy="4466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同样的钱，买的最多</a:t>
                  </a:r>
                </a:p>
              </p:txBody>
            </p:sp>
            <p:sp>
              <p:nvSpPr>
                <p:cNvPr id="67" name="Rectangle 82">
                  <a:extLst>
                    <a:ext uri="{FF2B5EF4-FFF2-40B4-BE49-F238E27FC236}">
                      <a16:creationId xmlns:a16="http://schemas.microsoft.com/office/drawing/2014/main" id="{34094263-65FE-48D6-9559-74C654606505}"/>
                    </a:ext>
                  </a:extLst>
                </p:cNvPr>
                <p:cNvSpPr/>
                <p:nvPr/>
              </p:nvSpPr>
              <p:spPr>
                <a:xfrm>
                  <a:off x="1317257" y="3217384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400" b="1" dirty="0">
                      <a:solidFill>
                        <a:srgbClr val="730C0C"/>
                      </a:solidFill>
                      <a:cs typeface="+mn-ea"/>
                      <a:sym typeface="+mn-lt"/>
                    </a:rPr>
                    <a:t>便宜实惠</a:t>
                  </a:r>
                </a:p>
              </p:txBody>
            </p:sp>
          </p:grpSp>
        </p:grpSp>
        <p:grpSp>
          <p:nvGrpSpPr>
            <p:cNvPr id="57" name="Group 73">
              <a:extLst>
                <a:ext uri="{FF2B5EF4-FFF2-40B4-BE49-F238E27FC236}">
                  <a16:creationId xmlns:a16="http://schemas.microsoft.com/office/drawing/2014/main" id="{82C9120C-12B5-475D-A01E-28AE52BE146F}"/>
                </a:ext>
              </a:extLst>
            </p:cNvPr>
            <p:cNvGrpSpPr/>
            <p:nvPr/>
          </p:nvGrpSpPr>
          <p:grpSpPr>
            <a:xfrm>
              <a:off x="1307468" y="2731706"/>
              <a:ext cx="2499072" cy="1387007"/>
              <a:chOff x="1307468" y="2946534"/>
              <a:chExt cx="2499072" cy="1387007"/>
            </a:xfrm>
          </p:grpSpPr>
          <p:cxnSp>
            <p:nvCxnSpPr>
              <p:cNvPr id="58" name="Straight Connector 74">
                <a:extLst>
                  <a:ext uri="{FF2B5EF4-FFF2-40B4-BE49-F238E27FC236}">
                    <a16:creationId xmlns:a16="http://schemas.microsoft.com/office/drawing/2014/main" id="{8C392CFA-479A-4D1B-BA05-3071424EE1AF}"/>
                  </a:ext>
                </a:extLst>
              </p:cNvPr>
              <p:cNvCxnSpPr/>
              <p:nvPr/>
            </p:nvCxnSpPr>
            <p:spPr>
              <a:xfrm>
                <a:off x="1358268" y="2946534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5">
                <a:extLst>
                  <a:ext uri="{FF2B5EF4-FFF2-40B4-BE49-F238E27FC236}">
                    <a16:creationId xmlns:a16="http://schemas.microsoft.com/office/drawing/2014/main" id="{5B775ADB-01B5-49C8-8526-00A3C76AEC5C}"/>
                  </a:ext>
                </a:extLst>
              </p:cNvPr>
              <p:cNvCxnSpPr/>
              <p:nvPr/>
            </p:nvCxnSpPr>
            <p:spPr>
              <a:xfrm>
                <a:off x="1307468" y="4333541"/>
                <a:ext cx="2448272" cy="0"/>
              </a:xfrm>
              <a:prstGeom prst="line">
                <a:avLst/>
              </a:prstGeom>
              <a:ln>
                <a:solidFill>
                  <a:srgbClr val="533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6048F917-C30E-4FD2-85FC-65A5A08FAF0C}"/>
              </a:ext>
            </a:extLst>
          </p:cNvPr>
          <p:cNvSpPr/>
          <p:nvPr/>
        </p:nvSpPr>
        <p:spPr>
          <a:xfrm>
            <a:off x="5631143" y="1391470"/>
            <a:ext cx="1415772" cy="581057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类比分析</a:t>
            </a: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196E3FD1-A37F-42D7-9AC6-03400281F1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165" y="960529"/>
            <a:ext cx="2437859" cy="56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2081" y="3225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如何有效规划时间</a:t>
            </a:r>
          </a:p>
        </p:txBody>
      </p:sp>
      <p:sp>
        <p:nvSpPr>
          <p:cNvPr id="31" name="五边形 9">
            <a:extLst>
              <a:ext uri="{FF2B5EF4-FFF2-40B4-BE49-F238E27FC236}">
                <a16:creationId xmlns:a16="http://schemas.microsoft.com/office/drawing/2014/main" id="{A1093EEF-3C30-4A7E-A601-181CFE53805F}"/>
              </a:ext>
            </a:extLst>
          </p:cNvPr>
          <p:cNvSpPr/>
          <p:nvPr/>
        </p:nvSpPr>
        <p:spPr>
          <a:xfrm>
            <a:off x="5497210" y="3574691"/>
            <a:ext cx="1477612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效率</a:t>
            </a:r>
          </a:p>
        </p:txBody>
      </p:sp>
      <p:sp>
        <p:nvSpPr>
          <p:cNvPr id="32" name="五边形 10">
            <a:extLst>
              <a:ext uri="{FF2B5EF4-FFF2-40B4-BE49-F238E27FC236}">
                <a16:creationId xmlns:a16="http://schemas.microsoft.com/office/drawing/2014/main" id="{FAA22BFA-2EFA-47BE-9D22-E4CD5327E84E}"/>
              </a:ext>
            </a:extLst>
          </p:cNvPr>
          <p:cNvSpPr/>
          <p:nvPr/>
        </p:nvSpPr>
        <p:spPr>
          <a:xfrm>
            <a:off x="5497210" y="2729543"/>
            <a:ext cx="1920683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效能</a:t>
            </a:r>
          </a:p>
        </p:txBody>
      </p:sp>
      <p:sp>
        <p:nvSpPr>
          <p:cNvPr id="33" name="五边形 13">
            <a:extLst>
              <a:ext uri="{FF2B5EF4-FFF2-40B4-BE49-F238E27FC236}">
                <a16:creationId xmlns:a16="http://schemas.microsoft.com/office/drawing/2014/main" id="{BE9FE601-1B8A-4B80-89EE-00FD8CAD8AFE}"/>
              </a:ext>
            </a:extLst>
          </p:cNvPr>
          <p:cNvSpPr/>
          <p:nvPr/>
        </p:nvSpPr>
        <p:spPr>
          <a:xfrm>
            <a:off x="5497210" y="1913065"/>
            <a:ext cx="2179236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效益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7971E51-47C1-4BF6-AA5A-70311196B398}"/>
              </a:ext>
            </a:extLst>
          </p:cNvPr>
          <p:cNvSpPr/>
          <p:nvPr/>
        </p:nvSpPr>
        <p:spPr>
          <a:xfrm>
            <a:off x="985136" y="1640920"/>
            <a:ext cx="40059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这三个要素中，效能最为重要，效率次之，勤恳再次之。也就是说，做好时间规划管理，选择做最重要的事（效能）是根本，然后再正确地去做事（效率），最后再根据前两个要素的实际效果并结合原定计划，保持适度的勤恳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BFA1129-9D6F-4DB5-ACCB-CB4271D48B3C}"/>
              </a:ext>
            </a:extLst>
          </p:cNvPr>
          <p:cNvSpPr/>
          <p:nvPr/>
        </p:nvSpPr>
        <p:spPr>
          <a:xfrm>
            <a:off x="7648174" y="1812370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效果与利益，是最终追求的结果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1D6F853-1AF4-4932-A599-D5963151DE48}"/>
              </a:ext>
            </a:extLst>
          </p:cNvPr>
          <p:cNvSpPr/>
          <p:nvPr/>
        </p:nvSpPr>
        <p:spPr>
          <a:xfrm>
            <a:off x="7648174" y="2657512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强调目的正确、效果有利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461BF82-FA37-4FC9-BE4C-75481F965BA5}"/>
              </a:ext>
            </a:extLst>
          </p:cNvPr>
          <p:cNvSpPr/>
          <p:nvPr/>
        </p:nvSpPr>
        <p:spPr>
          <a:xfrm>
            <a:off x="7648174" y="3539252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是指在单位时间里完成的工作量</a:t>
            </a:r>
          </a:p>
        </p:txBody>
      </p:sp>
      <p:sp>
        <p:nvSpPr>
          <p:cNvPr id="39" name="五边形 9">
            <a:extLst>
              <a:ext uri="{FF2B5EF4-FFF2-40B4-BE49-F238E27FC236}">
                <a16:creationId xmlns:a16="http://schemas.microsoft.com/office/drawing/2014/main" id="{66332F64-FA18-44B7-838C-2F52FD3455DB}"/>
              </a:ext>
            </a:extLst>
          </p:cNvPr>
          <p:cNvSpPr/>
          <p:nvPr/>
        </p:nvSpPr>
        <p:spPr>
          <a:xfrm>
            <a:off x="5497210" y="4439365"/>
            <a:ext cx="1477612" cy="432000"/>
          </a:xfrm>
          <a:prstGeom prst="homePlate">
            <a:avLst/>
          </a:prstGeom>
          <a:gradFill>
            <a:gsLst>
              <a:gs pos="0">
                <a:srgbClr val="A99A7C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20" b="1" dirty="0">
                <a:cs typeface="+mn-ea"/>
                <a:sym typeface="+mn-lt"/>
              </a:rPr>
              <a:t>勤恳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05F469-D12C-4A89-BD73-9BDFC6A13AD3}"/>
              </a:ext>
            </a:extLst>
          </p:cNvPr>
          <p:cNvSpPr/>
          <p:nvPr/>
        </p:nvSpPr>
        <p:spPr>
          <a:xfrm>
            <a:off x="7648174" y="4403926"/>
            <a:ext cx="343892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充分利用时间，不浪费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931B9B-266E-4BBC-A16D-27712F9E5B18}"/>
              </a:ext>
            </a:extLst>
          </p:cNvPr>
          <p:cNvSpPr/>
          <p:nvPr/>
        </p:nvSpPr>
        <p:spPr>
          <a:xfrm>
            <a:off x="1104900" y="5293563"/>
            <a:ext cx="10101964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3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也就是说，勤恳必须在做正确的事和正确地做事这两个前提条件下，否则，</a:t>
            </a:r>
            <a:r>
              <a:rPr lang="zh-CN" altLang="en-US" sz="2000" b="1" dirty="0">
                <a:solidFill>
                  <a:srgbClr val="730C0C"/>
                </a:solidFill>
                <a:cs typeface="+mn-ea"/>
                <a:sym typeface="+mn-lt"/>
              </a:rPr>
              <a:t>盲目的勤恳，对实现时间规划管理的效益作用不大，反而让自己活的很累。</a:t>
            </a:r>
            <a:endParaRPr lang="zh-CN" altLang="en-US" dirty="0">
              <a:solidFill>
                <a:srgbClr val="730C0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9" grpId="0" bldLvl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E4EF">
                <a:alpha val="82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DC1DA69-5269-4B5B-95AE-3D8F6FA15A96}"/>
              </a:ext>
            </a:extLst>
          </p:cNvPr>
          <p:cNvGrpSpPr/>
          <p:nvPr/>
        </p:nvGrpSpPr>
        <p:grpSpPr>
          <a:xfrm>
            <a:off x="6560735" y="2040835"/>
            <a:ext cx="4451128" cy="1797974"/>
            <a:chOff x="6560735" y="2040835"/>
            <a:chExt cx="4451128" cy="1797974"/>
          </a:xfrm>
        </p:grpSpPr>
        <p:sp>
          <p:nvSpPr>
            <p:cNvPr id="3" name="文本框 2"/>
            <p:cNvSpPr txBox="1"/>
            <p:nvPr/>
          </p:nvSpPr>
          <p:spPr>
            <a:xfrm>
              <a:off x="8711232" y="2040835"/>
              <a:ext cx="23006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buClr>
                  <a:srgbClr val="730C0C"/>
                </a:buClr>
                <a:buSzPct val="70000"/>
                <a:buFont typeface="Wingdings" charset="2"/>
                <a:buChar char="p"/>
              </a:pPr>
              <a:r>
                <a:rPr kumimoji="1"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第二节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60735" y="2915479"/>
              <a:ext cx="44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效能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FBE03B6-F738-4DB9-80A4-166072BC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8" y="1529001"/>
            <a:ext cx="7067422" cy="45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d1vwcn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2281</Words>
  <Application>Microsoft Office PowerPoint</Application>
  <PresentationFormat>宽屏</PresentationFormat>
  <Paragraphs>204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DengXian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2019-06-24T07:11:54Z</dcterms:created>
  <dcterms:modified xsi:type="dcterms:W3CDTF">2023-04-17T05:03:40Z</dcterms:modified>
</cp:coreProperties>
</file>