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5"/>
  </p:notesMasterIdLst>
  <p:handoutMasterIdLst>
    <p:handoutMasterId r:id="rId26"/>
  </p:handoutMasterIdLst>
  <p:sldIdLst>
    <p:sldId id="1244" r:id="rId3"/>
    <p:sldId id="2084" r:id="rId4"/>
    <p:sldId id="1699" r:id="rId5"/>
    <p:sldId id="2065" r:id="rId6"/>
    <p:sldId id="1362" r:id="rId7"/>
    <p:sldId id="2066" r:id="rId8"/>
    <p:sldId id="2089" r:id="rId9"/>
    <p:sldId id="1702" r:id="rId10"/>
    <p:sldId id="2090" r:id="rId11"/>
    <p:sldId id="2085" r:id="rId12"/>
    <p:sldId id="1693" r:id="rId13"/>
    <p:sldId id="1701" r:id="rId14"/>
    <p:sldId id="2068" r:id="rId15"/>
    <p:sldId id="2069" r:id="rId16"/>
    <p:sldId id="1694" r:id="rId17"/>
    <p:sldId id="2071" r:id="rId18"/>
    <p:sldId id="2086" r:id="rId19"/>
    <p:sldId id="1700" r:id="rId20"/>
    <p:sldId id="2072" r:id="rId21"/>
    <p:sldId id="1696" r:id="rId22"/>
    <p:sldId id="2073" r:id="rId23"/>
    <p:sldId id="2087" r:id="rId24"/>
  </p:sldIdLst>
  <p:sldSz cx="12196763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BF9"/>
    <a:srgbClr val="DEE4D6"/>
    <a:srgbClr val="C8E6F8"/>
    <a:srgbClr val="FBD186"/>
    <a:srgbClr val="BEC3C7"/>
    <a:srgbClr val="E1DBC8"/>
    <a:srgbClr val="FEF29F"/>
    <a:srgbClr val="AEB3B9"/>
    <a:srgbClr val="94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314" autoAdjust="0"/>
  </p:normalViewPr>
  <p:slideViewPr>
    <p:cSldViewPr snapToObjects="1">
      <p:cViewPr varScale="1">
        <p:scale>
          <a:sx n="108" d="100"/>
          <a:sy n="108" d="100"/>
        </p:scale>
        <p:origin x="672" y="11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5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2023-04-17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4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7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6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1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4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34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8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24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71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69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6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3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4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1E3F-C13F-4B26-9200-5700167AFF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60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24D7D9-A140-41DA-A078-2E62873F2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763" cy="68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89" y="685800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349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</p:spPr>
        <p:txBody>
          <a:bodyPr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>
                <a:latin typeface="站酷小薇LOGO体" panose="02010600010101010101" pitchFamily="50" charset="-122"/>
              </a:defRPr>
            </a:lvl2pPr>
            <a:lvl3pPr>
              <a:defRPr>
                <a:latin typeface="站酷小薇LOGO体" panose="02010600010101010101" pitchFamily="50" charset="-122"/>
              </a:defRPr>
            </a:lvl3pPr>
            <a:lvl4pPr>
              <a:defRPr>
                <a:latin typeface="站酷小薇LOGO体" panose="02010600010101010101" pitchFamily="50" charset="-122"/>
              </a:defRPr>
            </a:lvl4pPr>
            <a:lvl5pPr>
              <a:defRPr>
                <a:latin typeface="站酷小薇LOGO体" panose="0201060001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>
                <a:latin typeface="站酷小薇LOGO体" panose="02010600010101010101" pitchFamily="50" charset="-122"/>
              </a:defRPr>
            </a:lvl2pPr>
            <a:lvl3pPr>
              <a:defRPr>
                <a:latin typeface="站酷小薇LOGO体" panose="02010600010101010101" pitchFamily="50" charset="-122"/>
              </a:defRPr>
            </a:lvl3pPr>
            <a:lvl4pPr>
              <a:defRPr>
                <a:latin typeface="站酷小薇LOGO体" panose="02010600010101010101" pitchFamily="50" charset="-122"/>
              </a:defRPr>
            </a:lvl4pPr>
            <a:lvl5pPr>
              <a:defRPr>
                <a:latin typeface="站酷小薇LOGO体" panose="0201060001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2pPr>
            <a:lvl3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3pPr>
            <a:lvl4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4pPr>
            <a:lvl5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cxnSp>
        <p:nvCxnSpPr>
          <p:cNvPr id="4" name="直接连接符 3"/>
          <p:cNvCxnSpPr>
            <a:cxnSpLocks/>
          </p:cNvCxnSpPr>
          <p:nvPr userDrawn="1"/>
        </p:nvCxnSpPr>
        <p:spPr bwMode="auto">
          <a:xfrm>
            <a:off x="794759" y="627765"/>
            <a:ext cx="8732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631119" y="195484"/>
            <a:ext cx="1235075" cy="442913"/>
          </a:xfrm>
          <a:custGeom>
            <a:avLst/>
            <a:gdLst>
              <a:gd name="T0" fmla="*/ 201 w 1654"/>
              <a:gd name="T1" fmla="*/ 0 h 554"/>
              <a:gd name="T2" fmla="*/ 1654 w 1654"/>
              <a:gd name="T3" fmla="*/ 0 h 554"/>
              <a:gd name="T4" fmla="*/ 1453 w 1654"/>
              <a:gd name="T5" fmla="*/ 554 h 554"/>
              <a:gd name="T6" fmla="*/ 0 w 1654"/>
              <a:gd name="T7" fmla="*/ 554 h 554"/>
              <a:gd name="T8" fmla="*/ 201 w 1654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4" h="554">
                <a:moveTo>
                  <a:pt x="201" y="0"/>
                </a:moveTo>
                <a:lnTo>
                  <a:pt x="1654" y="0"/>
                </a:lnTo>
                <a:lnTo>
                  <a:pt x="1453" y="554"/>
                </a:lnTo>
                <a:lnTo>
                  <a:pt x="0" y="554"/>
                </a:lnTo>
                <a:lnTo>
                  <a:pt x="2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102929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7"/>
          <p:cNvSpPr>
            <a:spLocks/>
          </p:cNvSpPr>
          <p:nvPr userDrawn="1"/>
        </p:nvSpPr>
        <p:spPr bwMode="auto">
          <a:xfrm>
            <a:off x="9958019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8"/>
          <p:cNvSpPr>
            <a:spLocks/>
          </p:cNvSpPr>
          <p:nvPr userDrawn="1"/>
        </p:nvSpPr>
        <p:spPr bwMode="auto">
          <a:xfrm>
            <a:off x="96198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1020869" y="218008"/>
            <a:ext cx="4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8D532AE-1218-4540-83FB-2A8BCE0E4579}" type="slidenum">
              <a:rPr lang="zh-CN" altLang="en-US" smtClean="0">
                <a:solidFill>
                  <a:schemeClr val="accent2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rPr>
              <a:pPr algn="ctr"/>
              <a:t>‹#›</a:t>
            </a:fld>
            <a:endParaRPr lang="zh-CN" altLang="en-US" dirty="0">
              <a:solidFill>
                <a:schemeClr val="accent2"/>
              </a:solidFill>
              <a:latin typeface="站酷小薇LOGO体" panose="02010600010101010101" pitchFamily="50" charset="-122"/>
              <a:ea typeface="站酷小薇LOGO体" panose="02010600010101010101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4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5614BCB4-6F47-4A03-8882-0294D403DD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6764" cy="6858000"/>
          </a:xfrm>
          <a:custGeom>
            <a:avLst/>
            <a:gdLst>
              <a:gd name="connsiteX0" fmla="*/ 0 w 12196764"/>
              <a:gd name="connsiteY0" fmla="*/ 0 h 6858000"/>
              <a:gd name="connsiteX1" fmla="*/ 12196764 w 12196764"/>
              <a:gd name="connsiteY1" fmla="*/ 0 h 6858000"/>
              <a:gd name="connsiteX2" fmla="*/ 12196764 w 12196764"/>
              <a:gd name="connsiteY2" fmla="*/ 1117916 h 6858000"/>
              <a:gd name="connsiteX3" fmla="*/ 7780479 w 12196764"/>
              <a:gd name="connsiteY3" fmla="*/ 6858000 h 6858000"/>
              <a:gd name="connsiteX4" fmla="*/ 0 w 1219676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764" h="6858000">
                <a:moveTo>
                  <a:pt x="0" y="0"/>
                </a:moveTo>
                <a:lnTo>
                  <a:pt x="12196764" y="0"/>
                </a:lnTo>
                <a:lnTo>
                  <a:pt x="12196764" y="1117916"/>
                </a:lnTo>
                <a:lnTo>
                  <a:pt x="77804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6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0AA92439-4F42-4D1E-90CA-637FF36DAB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196763" cy="2658978"/>
          </a:xfrm>
          <a:custGeom>
            <a:avLst/>
            <a:gdLst>
              <a:gd name="connsiteX0" fmla="*/ 0 w 12196763"/>
              <a:gd name="connsiteY0" fmla="*/ 0 h 2658978"/>
              <a:gd name="connsiteX1" fmla="*/ 12196763 w 12196763"/>
              <a:gd name="connsiteY1" fmla="*/ 0 h 2658978"/>
              <a:gd name="connsiteX2" fmla="*/ 12196763 w 12196763"/>
              <a:gd name="connsiteY2" fmla="*/ 2658978 h 2658978"/>
              <a:gd name="connsiteX3" fmla="*/ 0 w 12196763"/>
              <a:gd name="connsiteY3" fmla="*/ 2658978 h 26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6763" h="2658978">
                <a:moveTo>
                  <a:pt x="0" y="0"/>
                </a:moveTo>
                <a:lnTo>
                  <a:pt x="12196763" y="0"/>
                </a:lnTo>
                <a:lnTo>
                  <a:pt x="12196763" y="2658978"/>
                </a:lnTo>
                <a:lnTo>
                  <a:pt x="0" y="2658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9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73010023-FD08-44FB-A4DE-7A873B3D0F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1772" cy="6858000"/>
          </a:xfrm>
          <a:custGeom>
            <a:avLst/>
            <a:gdLst>
              <a:gd name="connsiteX0" fmla="*/ 0 w 4051772"/>
              <a:gd name="connsiteY0" fmla="*/ 0 h 6858000"/>
              <a:gd name="connsiteX1" fmla="*/ 4051772 w 4051772"/>
              <a:gd name="connsiteY1" fmla="*/ 0 h 6858000"/>
              <a:gd name="connsiteX2" fmla="*/ 4051772 w 4051772"/>
              <a:gd name="connsiteY2" fmla="*/ 6858000 h 6858000"/>
              <a:gd name="connsiteX3" fmla="*/ 0 w 40517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772" h="6858000">
                <a:moveTo>
                  <a:pt x="0" y="0"/>
                </a:moveTo>
                <a:lnTo>
                  <a:pt x="4051772" y="0"/>
                </a:lnTo>
                <a:lnTo>
                  <a:pt x="4051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33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1244194"/>
            <a:ext cx="10857119" cy="561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96744" y="622300"/>
            <a:ext cx="5540114" cy="5682426"/>
          </a:xfrm>
          <a:custGeom>
            <a:avLst/>
            <a:gdLst>
              <a:gd name="connsiteX0" fmla="*/ 0 w 3904093"/>
              <a:gd name="connsiteY0" fmla="*/ 0 h 3294743"/>
              <a:gd name="connsiteX1" fmla="*/ 3904093 w 3904093"/>
              <a:gd name="connsiteY1" fmla="*/ 0 h 3294743"/>
              <a:gd name="connsiteX2" fmla="*/ 3904093 w 3904093"/>
              <a:gd name="connsiteY2" fmla="*/ 3294743 h 3294743"/>
              <a:gd name="connsiteX3" fmla="*/ 0 w 3904093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093" h="3294743">
                <a:moveTo>
                  <a:pt x="0" y="0"/>
                </a:moveTo>
                <a:lnTo>
                  <a:pt x="3904093" y="0"/>
                </a:lnTo>
                <a:lnTo>
                  <a:pt x="3904093" y="3294743"/>
                </a:lnTo>
                <a:lnTo>
                  <a:pt x="0" y="3294743"/>
                </a:lnTo>
                <a:close/>
              </a:path>
            </a:pathLst>
          </a:custGeom>
          <a:effectLst>
            <a:outerShdw blurRad="1270000" dist="952500" dir="8100000" sx="95000" sy="9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646336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8" y="274638"/>
            <a:ext cx="1097708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1600201"/>
            <a:ext cx="109770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675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653" y="274639"/>
            <a:ext cx="2744272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274639"/>
            <a:ext cx="802953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2986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56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DF8C5762-6093-4455-9F25-1AFA40BFE69D}"/>
              </a:ext>
            </a:extLst>
          </p:cNvPr>
          <p:cNvSpPr/>
          <p:nvPr userDrawn="1"/>
        </p:nvSpPr>
        <p:spPr bwMode="auto">
          <a:xfrm>
            <a:off x="11676456" y="6326372"/>
            <a:ext cx="467145" cy="467145"/>
          </a:xfrm>
          <a:custGeom>
            <a:avLst/>
            <a:gdLst>
              <a:gd name="connsiteX0" fmla="*/ 487988 w 487988"/>
              <a:gd name="connsiteY0" fmla="*/ 0 h 487988"/>
              <a:gd name="connsiteX1" fmla="*/ 487988 w 487988"/>
              <a:gd name="connsiteY1" fmla="*/ 487988 h 487988"/>
              <a:gd name="connsiteX2" fmla="*/ 0 w 487988"/>
              <a:gd name="connsiteY2" fmla="*/ 487988 h 48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988" h="487988">
                <a:moveTo>
                  <a:pt x="487988" y="0"/>
                </a:moveTo>
                <a:lnTo>
                  <a:pt x="487988" y="487988"/>
                </a:lnTo>
                <a:lnTo>
                  <a:pt x="0" y="4879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CDE465AF-549E-4356-B7BA-675837ECE919}"/>
              </a:ext>
            </a:extLst>
          </p:cNvPr>
          <p:cNvSpPr txBox="1"/>
          <p:nvPr userDrawn="1"/>
        </p:nvSpPr>
        <p:spPr>
          <a:xfrm>
            <a:off x="11834745" y="652426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A2BEF17-5336-49D4-9F7F-1AE04EBEDEA7}" type="slidenum">
              <a:rPr lang="zh-CN" altLang="en-US" sz="1200" smtClean="0">
                <a:solidFill>
                  <a:srgbClr val="FFFFFF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rPr>
              <a:pPr algn="ctr"/>
              <a:t>‹#›</a:t>
            </a:fld>
            <a:endParaRPr lang="zh-CN" altLang="en-US" sz="1200" dirty="0">
              <a:solidFill>
                <a:srgbClr val="FFFFFF"/>
              </a:solidFill>
              <a:latin typeface="站酷小薇LOGO体" panose="02010600010101010101" pitchFamily="50" charset="-122"/>
              <a:ea typeface="站酷小薇LOGO体" panose="02010600010101010101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 sz="2800">
                <a:latin typeface="站酷小薇LOGO体" panose="02010600010101010101" pitchFamily="50" charset="-122"/>
              </a:defRPr>
            </a:lvl2pPr>
            <a:lvl3pPr>
              <a:defRPr sz="2400">
                <a:latin typeface="站酷小薇LOGO体" panose="02010600010101010101" pitchFamily="50" charset="-122"/>
              </a:defRPr>
            </a:lvl3pPr>
            <a:lvl4pPr>
              <a:defRPr sz="2000">
                <a:latin typeface="站酷小薇LOGO体" panose="02010600010101010101" pitchFamily="50" charset="-122"/>
              </a:defRPr>
            </a:lvl4pPr>
            <a:lvl5pPr>
              <a:defRPr sz="2000">
                <a:latin typeface="站酷小薇LOGO体" panose="02010600010101010101" pitchFamily="50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ltUpDiag">
          <a:fgClr>
            <a:srgbClr val="F6F6F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0" r:id="rId9"/>
    <p:sldLayoutId id="2147483691" r:id="rId10"/>
    <p:sldLayoutId id="2147483669" r:id="rId11"/>
    <p:sldLayoutId id="2147483670" r:id="rId12"/>
    <p:sldLayoutId id="2147483671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7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745375" y="1414654"/>
            <a:ext cx="7200800" cy="3218944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E046A41-E789-4AC6-A9A4-A084130E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597" y="625785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这里可以输入公司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团队名称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4818321-A63F-4740-B072-E209CCF92C9F}"/>
              </a:ext>
            </a:extLst>
          </p:cNvPr>
          <p:cNvGrpSpPr/>
          <p:nvPr/>
        </p:nvGrpSpPr>
        <p:grpSpPr>
          <a:xfrm>
            <a:off x="757794" y="548681"/>
            <a:ext cx="876091" cy="576064"/>
            <a:chOff x="708075" y="376409"/>
            <a:chExt cx="779531" cy="635185"/>
          </a:xfrm>
          <a:solidFill>
            <a:schemeClr val="bg1"/>
          </a:solidFill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6FBEC518-51CA-4762-908E-B42522ED7D41}"/>
                </a:ext>
              </a:extLst>
            </p:cNvPr>
            <p:cNvSpPr/>
            <p:nvPr/>
          </p:nvSpPr>
          <p:spPr bwMode="auto">
            <a:xfrm>
              <a:off x="708075" y="376409"/>
              <a:ext cx="779531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F3A6B8C-40DA-4A27-B71C-550E04942322}"/>
                </a:ext>
              </a:extLst>
            </p:cNvPr>
            <p:cNvSpPr/>
            <p:nvPr/>
          </p:nvSpPr>
          <p:spPr bwMode="auto">
            <a:xfrm rot="5400000" flipV="1">
              <a:off x="407393" y="677092"/>
              <a:ext cx="635184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2AC73AD-7738-42EE-B8F0-8B2B9524EC61}"/>
              </a:ext>
            </a:extLst>
          </p:cNvPr>
          <p:cNvSpPr/>
          <p:nvPr/>
        </p:nvSpPr>
        <p:spPr bwMode="auto">
          <a:xfrm>
            <a:off x="5473960" y="3999948"/>
            <a:ext cx="1992573" cy="418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865EE57-7B74-450C-9DBD-71FF9080A505}"/>
              </a:ext>
            </a:extLst>
          </p:cNvPr>
          <p:cNvSpPr/>
          <p:nvPr/>
        </p:nvSpPr>
        <p:spPr bwMode="auto">
          <a:xfrm>
            <a:off x="5018261" y="3999948"/>
            <a:ext cx="1336811" cy="418526"/>
          </a:xfrm>
          <a:prstGeom prst="roundRect">
            <a:avLst>
              <a:gd name="adj" fmla="val 582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讲课人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252EAB-9325-4AA2-8480-0AB536789619}"/>
              </a:ext>
            </a:extLst>
          </p:cNvPr>
          <p:cNvSpPr/>
          <p:nvPr/>
        </p:nvSpPr>
        <p:spPr bwMode="auto">
          <a:xfrm>
            <a:off x="8153786" y="6175230"/>
            <a:ext cx="641717" cy="68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6FE0CE-F470-4F22-8D67-51DBC52F0996}"/>
              </a:ext>
            </a:extLst>
          </p:cNvPr>
          <p:cNvSpPr/>
          <p:nvPr/>
        </p:nvSpPr>
        <p:spPr>
          <a:xfrm>
            <a:off x="4753070" y="2171872"/>
            <a:ext cx="6981398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心理健康应知应会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D8C5F4-22AD-4F7F-BB18-62EC8AD31E21}"/>
              </a:ext>
            </a:extLst>
          </p:cNvPr>
          <p:cNvSpPr/>
          <p:nvPr/>
        </p:nvSpPr>
        <p:spPr>
          <a:xfrm>
            <a:off x="4937552" y="164508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中小学生</a:t>
            </a:r>
          </a:p>
        </p:txBody>
      </p:sp>
      <p:sp>
        <p:nvSpPr>
          <p:cNvPr id="13" name="Right Triangle 15"/>
          <p:cNvSpPr/>
          <p:nvPr/>
        </p:nvSpPr>
        <p:spPr>
          <a:xfrm flipH="1" flipV="1">
            <a:off x="11549527" y="1414654"/>
            <a:ext cx="396648" cy="39664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4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>
        <p:blinds dir="vert"/>
      </p:transition>
    </mc:Choice>
    <mc:Fallback xmlns="">
      <p:transition spd="slow" advTm="532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extLst mod="1"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98CB0313-AD1D-406B-83BE-1CFB15610182}"/>
              </a:ext>
            </a:extLst>
          </p:cNvPr>
          <p:cNvSpPr/>
          <p:nvPr/>
        </p:nvSpPr>
        <p:spPr bwMode="auto">
          <a:xfrm>
            <a:off x="2766056" y="1535709"/>
            <a:ext cx="6861260" cy="381642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71F55D-7474-4E96-82F1-F810855C12B9}"/>
              </a:ext>
            </a:extLst>
          </p:cNvPr>
          <p:cNvSpPr txBox="1"/>
          <p:nvPr/>
        </p:nvSpPr>
        <p:spPr>
          <a:xfrm>
            <a:off x="5179710" y="2751751"/>
            <a:ext cx="203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TWO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AAF332-4421-4196-AAB4-BC83CF709C0B}"/>
              </a:ext>
            </a:extLst>
          </p:cNvPr>
          <p:cNvSpPr/>
          <p:nvPr/>
        </p:nvSpPr>
        <p:spPr bwMode="auto">
          <a:xfrm>
            <a:off x="5548613" y="1535709"/>
            <a:ext cx="1296144" cy="10299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E2ED6DEE-A3F8-4AA8-9E05-B57F1119E9A2}"/>
              </a:ext>
            </a:extLst>
          </p:cNvPr>
          <p:cNvSpPr txBox="1"/>
          <p:nvPr/>
        </p:nvSpPr>
        <p:spPr>
          <a:xfrm>
            <a:off x="3586254" y="3548159"/>
            <a:ext cx="52208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4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中小学生心理健康的标准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3C7487-D652-45B9-AC38-207D87A8AEAB}"/>
              </a:ext>
            </a:extLst>
          </p:cNvPr>
          <p:cNvSpPr/>
          <p:nvPr/>
        </p:nvSpPr>
        <p:spPr bwMode="auto">
          <a:xfrm>
            <a:off x="5784590" y="3341225"/>
            <a:ext cx="824187" cy="572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F745A5-53E1-4396-B092-8C3F555EB6E9}"/>
              </a:ext>
            </a:extLst>
          </p:cNvPr>
          <p:cNvSpPr txBox="1"/>
          <p:nvPr/>
        </p:nvSpPr>
        <p:spPr>
          <a:xfrm>
            <a:off x="5901570" y="1633902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59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6122">
        <p15:prstTrans prst="pageCurlDouble"/>
      </p:transition>
    </mc:Choice>
    <mc:Fallback xmlns="">
      <p:transition spd="med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4946253" y="1706339"/>
            <a:ext cx="5544616" cy="46749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71" y="2238408"/>
            <a:ext cx="4405358" cy="4405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181602E-195B-42A7-9BF3-D7C3CABC29CA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青少年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心理健康的标准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EF3181D2-BACD-4D8B-829B-9F69BFD73DE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C91D8A-A2E7-4948-B9BF-4212030A74A8}"/>
              </a:ext>
            </a:extLst>
          </p:cNvPr>
          <p:cNvSpPr/>
          <p:nvPr/>
        </p:nvSpPr>
        <p:spPr>
          <a:xfrm>
            <a:off x="2265962" y="1147572"/>
            <a:ext cx="5918607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50000"/>
              </a:lnSpc>
              <a:defRPr/>
            </a:pPr>
            <a:r>
              <a:rPr lang="zh-CN" altLang="en-US" sz="2000" b="1" kern="1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心理学家将青少年心理健康的标准描述为以下几点：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A88114D-89D9-4009-A1B5-DC82865B7F2C}"/>
              </a:ext>
            </a:extLst>
          </p:cNvPr>
          <p:cNvSpPr/>
          <p:nvPr/>
        </p:nvSpPr>
        <p:spPr>
          <a:xfrm>
            <a:off x="5331452" y="1916832"/>
            <a:ext cx="3744416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①智力正常。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②有情绪的稳定性与协调性。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③有较好的社会适应性。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④有和谐的人际关系。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⑤反应能力适度与行为协调。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altLang="zh-CN" sz="2000" dirty="0" smtClean="0">
              <a:solidFill>
                <a:srgbClr val="3D3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A3C6E3C-55E5-4EC6-8587-CC9982BFB6CC}"/>
              </a:ext>
            </a:extLst>
          </p:cNvPr>
          <p:cNvSpPr/>
          <p:nvPr/>
        </p:nvSpPr>
        <p:spPr bwMode="auto">
          <a:xfrm>
            <a:off x="5090269" y="1709587"/>
            <a:ext cx="1044672" cy="1128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4187" y="4035800"/>
            <a:ext cx="306041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⑥心理年龄符合实际年龄。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⑦有心理自控能力。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⑧有健全的个性特征。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⑨有自信心。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⑩有心理耐受力。</a:t>
            </a:r>
          </a:p>
        </p:txBody>
      </p:sp>
    </p:spTree>
    <p:extLst>
      <p:ext uri="{BB962C8B-B14F-4D97-AF65-F5344CB8AC3E}">
        <p14:creationId xmlns:p14="http://schemas.microsoft.com/office/powerpoint/2010/main" val="31551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8136928" y="3355757"/>
            <a:ext cx="3062686" cy="288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562437" y="3351871"/>
            <a:ext cx="3062686" cy="288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81085" y="3355757"/>
            <a:ext cx="3062686" cy="288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FD92673E-9DA5-4BC8-B9F9-C43D6B97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656" y="1400020"/>
            <a:ext cx="3071958" cy="198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C25214E-2818-4DEE-9384-72CBCD07D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74" y="1380284"/>
            <a:ext cx="3036649" cy="197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8E3D86-55D4-4941-9BC8-7D59D78E48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78" y="1375961"/>
            <a:ext cx="3049493" cy="197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EE844C-3FD5-4B67-A5D2-421913EFB63D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成长中七种不健康心理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7FAA6E1F-4CF9-472A-9F8F-A2C1FDDCE28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C20D2C-B615-4D9F-803F-6F989A5D8A07}"/>
              </a:ext>
            </a:extLst>
          </p:cNvPr>
          <p:cNvSpPr/>
          <p:nvPr/>
        </p:nvSpPr>
        <p:spPr>
          <a:xfrm>
            <a:off x="1186012" y="3845698"/>
            <a:ext cx="2621714" cy="186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由于种种原因，青少年会出现闷闷不乐，愁眉苦脸，沉默寡言的现象。如果长时期地处于这种状态，就应当予以充分重视。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7684D2D-A910-45F1-A9A6-0F23F1E53B90}"/>
              </a:ext>
            </a:extLst>
          </p:cNvPr>
          <p:cNvSpPr/>
          <p:nvPr/>
        </p:nvSpPr>
        <p:spPr>
          <a:xfrm>
            <a:off x="4702721" y="4047731"/>
            <a:ext cx="269993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表现为斤斤计较，心胸太狭窄，不能容人也不理解别人。对小事也耿耿于怀，爱钻牛角尖。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FC1BF58-8807-41AF-8AC3-201AE8292772}"/>
              </a:ext>
            </a:extLst>
          </p:cNvPr>
          <p:cNvSpPr/>
          <p:nvPr/>
        </p:nvSpPr>
        <p:spPr>
          <a:xfrm>
            <a:off x="8303687" y="4025746"/>
            <a:ext cx="2719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当别人比自己好时，表现出不自然、不舒服甚至怀有敌意，更有甚者竟用打击、中伤手段来发泄内心的嫉妒。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DE1AD3EC-76ED-4017-B6A8-ACF3C8187FB6}"/>
              </a:ext>
            </a:extLst>
          </p:cNvPr>
          <p:cNvSpPr/>
          <p:nvPr/>
        </p:nvSpPr>
        <p:spPr bwMode="auto">
          <a:xfrm>
            <a:off x="4577501" y="3351870"/>
            <a:ext cx="1921270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狭  隘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7B8A332-0286-4163-8E47-E2205DD1893E}"/>
              </a:ext>
            </a:extLst>
          </p:cNvPr>
          <p:cNvSpPr/>
          <p:nvPr/>
        </p:nvSpPr>
        <p:spPr bwMode="auto">
          <a:xfrm>
            <a:off x="8127656" y="3374995"/>
            <a:ext cx="1919858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嫉  妒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FDE5E46-7077-44B5-9143-3B1CC8DDD8CE}"/>
              </a:ext>
            </a:extLst>
          </p:cNvPr>
          <p:cNvSpPr/>
          <p:nvPr/>
        </p:nvSpPr>
        <p:spPr bwMode="auto">
          <a:xfrm>
            <a:off x="986086" y="3351869"/>
            <a:ext cx="1969678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忧  郁</a:t>
            </a:r>
          </a:p>
        </p:txBody>
      </p:sp>
    </p:spTree>
    <p:extLst>
      <p:ext uri="{BB962C8B-B14F-4D97-AF65-F5344CB8AC3E}">
        <p14:creationId xmlns:p14="http://schemas.microsoft.com/office/powerpoint/2010/main" val="39328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3434085" y="3798324"/>
            <a:ext cx="7478937" cy="2116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90069" y="1296845"/>
            <a:ext cx="7622953" cy="2200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819E07D-543C-4183-83C2-BF1DB0FD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420" y="3804139"/>
            <a:ext cx="2448273" cy="2111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EE844C-3FD5-4B67-A5D2-421913EFB63D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成长中七种不健康心理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7FAA6E1F-4CF9-472A-9F8F-A2C1FDDCE28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C20D2C-B615-4D9F-803F-6F989A5D8A07}"/>
              </a:ext>
            </a:extLst>
          </p:cNvPr>
          <p:cNvSpPr/>
          <p:nvPr/>
        </p:nvSpPr>
        <p:spPr>
          <a:xfrm>
            <a:off x="3816727" y="1970738"/>
            <a:ext cx="6336704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对环境和事物有恐怖感，如怕针、怕暗、怕鬼怪。轻者心跳厉害、手发抖，重者睡不着觉、失眠、梦中惊叫等。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7684D2D-A910-45F1-A9A6-0F23F1E53B90}"/>
              </a:ext>
            </a:extLst>
          </p:cNvPr>
          <p:cNvSpPr/>
          <p:nvPr/>
        </p:nvSpPr>
        <p:spPr>
          <a:xfrm>
            <a:off x="4226173" y="4415044"/>
            <a:ext cx="6336704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有点小事自己不快，便向别人发泄，摔摔打打骂骂咧咧，有的则以戏弄别人为自己开心，对别人冷嘲热讽，没有温暖之心。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AE6D52A-E049-4F0F-A6AF-9AA0272BB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26" y="1294762"/>
            <a:ext cx="2404063" cy="220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3FCB49-10D9-4B6B-B07C-6C3755C24058}"/>
              </a:ext>
            </a:extLst>
          </p:cNvPr>
          <p:cNvSpPr/>
          <p:nvPr/>
        </p:nvSpPr>
        <p:spPr bwMode="auto">
          <a:xfrm>
            <a:off x="8957631" y="1128777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惊  恐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AB122FD-CC02-4011-8F7F-A0DFD82A97D5}"/>
              </a:ext>
            </a:extLst>
          </p:cNvPr>
          <p:cNvSpPr/>
          <p:nvPr/>
        </p:nvSpPr>
        <p:spPr bwMode="auto">
          <a:xfrm>
            <a:off x="8957630" y="3662092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残  暴</a:t>
            </a:r>
          </a:p>
        </p:txBody>
      </p:sp>
    </p:spTree>
    <p:extLst>
      <p:ext uri="{BB962C8B-B14F-4D97-AF65-F5344CB8AC3E}">
        <p14:creationId xmlns:p14="http://schemas.microsoft.com/office/powerpoint/2010/main" val="8710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22"/>
    </mc:Choice>
    <mc:Fallback xmlns="">
      <p:transition advTm="61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4051423" y="3811821"/>
            <a:ext cx="7079704" cy="21034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05648" y="1259225"/>
            <a:ext cx="7323398" cy="2200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19E07D-543C-4183-83C2-BF1DB0FD9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36" y="3798321"/>
            <a:ext cx="2997417" cy="2116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E6D52A-E049-4F0F-A6AF-9AA0272BB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55" y="1259224"/>
            <a:ext cx="2978046" cy="221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: 圆角 25">
            <a:extLst>
              <a:ext uri="{FF2B5EF4-FFF2-40B4-BE49-F238E27FC236}">
                <a16:creationId xmlns:a16="http://schemas.microsoft.com/office/drawing/2014/main" id="{1D3FCB49-10D9-4B6B-B07C-6C3755C24058}"/>
              </a:ext>
            </a:extLst>
          </p:cNvPr>
          <p:cNvSpPr/>
          <p:nvPr/>
        </p:nvSpPr>
        <p:spPr bwMode="auto">
          <a:xfrm>
            <a:off x="9173654" y="1033492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敏  感</a:t>
            </a:r>
          </a:p>
        </p:txBody>
      </p:sp>
      <p:sp>
        <p:nvSpPr>
          <p:cNvPr id="20" name="矩形: 圆角 26">
            <a:extLst>
              <a:ext uri="{FF2B5EF4-FFF2-40B4-BE49-F238E27FC236}">
                <a16:creationId xmlns:a16="http://schemas.microsoft.com/office/drawing/2014/main" id="{2AB122FD-CC02-4011-8F7F-A0DFD82A97D5}"/>
              </a:ext>
            </a:extLst>
          </p:cNvPr>
          <p:cNvSpPr/>
          <p:nvPr/>
        </p:nvSpPr>
        <p:spPr bwMode="auto">
          <a:xfrm>
            <a:off x="9173655" y="3576017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  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EE844C-3FD5-4B67-A5D2-421913EFB63D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成长中七种不健康心理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7FAA6E1F-4CF9-472A-9F8F-A2C1FDDCE28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C20D2C-B615-4D9F-803F-6F989A5D8A07}"/>
              </a:ext>
            </a:extLst>
          </p:cNvPr>
          <p:cNvSpPr/>
          <p:nvPr/>
        </p:nvSpPr>
        <p:spPr>
          <a:xfrm>
            <a:off x="4425000" y="1970738"/>
            <a:ext cx="6336704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即神经过敏，多疑，常常把别人无意中的话，不相干的动作当做对自己的轻视或嘲笑，为此而喜怒无常，情绪变化很大。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7684D2D-A910-45F1-A9A6-0F23F1E53B90}"/>
              </a:ext>
            </a:extLst>
          </p:cNvPr>
          <p:cNvSpPr/>
          <p:nvPr/>
        </p:nvSpPr>
        <p:spPr>
          <a:xfrm>
            <a:off x="4422923" y="4154076"/>
            <a:ext cx="6336704" cy="114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对自己缺乏信心，以为在各方面都不如人家，无论在学习上，还是在生活中，总把自己看得比别人低一等，抬不起头来。这种自卑严重影响了自己的情绪，对自己都缺乏情趣，压抑感太强。</a:t>
            </a:r>
          </a:p>
        </p:txBody>
      </p:sp>
    </p:spTree>
    <p:extLst>
      <p:ext uri="{BB962C8B-B14F-4D97-AF65-F5344CB8AC3E}">
        <p14:creationId xmlns:p14="http://schemas.microsoft.com/office/powerpoint/2010/main" val="13489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22"/>
    </mc:Choice>
    <mc:Fallback xmlns="">
      <p:transition advTm="612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 bwMode="auto">
          <a:xfrm>
            <a:off x="9626773" y="0"/>
            <a:ext cx="2381904" cy="6878413"/>
          </a:xfrm>
          <a:prstGeom prst="parallelogram">
            <a:avLst>
              <a:gd name="adj" fmla="val 55625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8172FE-7D34-427A-AD71-8B51947D0F81}"/>
              </a:ext>
            </a:extLst>
          </p:cNvPr>
          <p:cNvSpPr/>
          <p:nvPr/>
        </p:nvSpPr>
        <p:spPr>
          <a:xfrm>
            <a:off x="1461598" y="1604787"/>
            <a:ext cx="7229071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焦</a:t>
            </a:r>
            <a:r>
              <a:rPr lang="zh-CN" altLang="zh-CN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虑倾向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学生的表现是总感到莫名的紧张、坐立不安、心神不定、心里烦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燥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、不踏实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5A53EC-51CC-4063-8D8C-7B52B752E35E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中学生心理健康问题的一些具体表现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234835EA-8447-4DBF-A0AA-5A567104EC1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52F8BE02-E953-4927-A2D6-3713047FC984}"/>
              </a:ext>
            </a:extLst>
          </p:cNvPr>
          <p:cNvSpPr/>
          <p:nvPr/>
        </p:nvSpPr>
        <p:spPr bwMode="auto">
          <a:xfrm>
            <a:off x="975816" y="1645475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1746669-405C-4448-91B4-F079C8F14544}"/>
              </a:ext>
            </a:extLst>
          </p:cNvPr>
          <p:cNvSpPr/>
          <p:nvPr/>
        </p:nvSpPr>
        <p:spPr>
          <a:xfrm>
            <a:off x="1461598" y="2583157"/>
            <a:ext cx="7077256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适应不良问题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的学生表现为不喜欢学校的课外活动，对学校生活不适应。这些在高一和初一学生身上表现得持别明显。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5ADC31C-6B32-453D-A5DE-74B52EA1849E}"/>
              </a:ext>
            </a:extLst>
          </p:cNvPr>
          <p:cNvSpPr/>
          <p:nvPr/>
        </p:nvSpPr>
        <p:spPr bwMode="auto">
          <a:xfrm>
            <a:off x="965240" y="2611953"/>
            <a:ext cx="47358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799B4B-211B-40F4-8890-E0E787D0FD5D}"/>
              </a:ext>
            </a:extLst>
          </p:cNvPr>
          <p:cNvSpPr/>
          <p:nvPr/>
        </p:nvSpPr>
        <p:spPr>
          <a:xfrm>
            <a:off x="1469197" y="4745097"/>
            <a:ext cx="7221472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情绪不稳定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问题的学生比例仅次于学习压力感，其表现是心情时好时坏，学习劲头时高时低，对父母、老师一会儿亲近、一会儿疏远。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350D5F1-2044-401E-8A58-3C70AD6CE88C}"/>
              </a:ext>
            </a:extLst>
          </p:cNvPr>
          <p:cNvSpPr/>
          <p:nvPr/>
        </p:nvSpPr>
        <p:spPr bwMode="auto">
          <a:xfrm>
            <a:off x="975816" y="3712029"/>
            <a:ext cx="423000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18FCA0E-FFE0-4C30-BD00-3789CCE92B39}"/>
              </a:ext>
            </a:extLst>
          </p:cNvPr>
          <p:cNvSpPr/>
          <p:nvPr/>
        </p:nvSpPr>
        <p:spPr>
          <a:xfrm>
            <a:off x="1438342" y="3668446"/>
            <a:ext cx="7021937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心理不平衡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的学生的表现是别的同学考得比自己好、比自己有或穿名牌服装时就觉得不舒服，另外总感觉老师和家长对自己不公平。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AB5CCBA-1DB8-4AA9-9BF6-BC6C92EE0EFD}"/>
              </a:ext>
            </a:extLst>
          </p:cNvPr>
          <p:cNvSpPr/>
          <p:nvPr/>
        </p:nvSpPr>
        <p:spPr bwMode="auto">
          <a:xfrm>
            <a:off x="971200" y="4765283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777" y="1604787"/>
            <a:ext cx="3046211" cy="46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任意多边形: 形状 174">
            <a:extLst>
              <a:ext uri="{FF2B5EF4-FFF2-40B4-BE49-F238E27FC236}">
                <a16:creationId xmlns:a16="http://schemas.microsoft.com/office/drawing/2014/main" id="{B6901C07-15F9-4DD3-B701-A0DCDAA65F77}"/>
              </a:ext>
            </a:extLst>
          </p:cNvPr>
          <p:cNvSpPr/>
          <p:nvPr/>
        </p:nvSpPr>
        <p:spPr bwMode="auto">
          <a:xfrm>
            <a:off x="-10871" y="3508099"/>
            <a:ext cx="4089922" cy="3349901"/>
          </a:xfrm>
          <a:custGeom>
            <a:avLst/>
            <a:gdLst>
              <a:gd name="connsiteX0" fmla="*/ 0 w 1208720"/>
              <a:gd name="connsiteY0" fmla="*/ 0 h 1208720"/>
              <a:gd name="connsiteX1" fmla="*/ 1208720 w 1208720"/>
              <a:gd name="connsiteY1" fmla="*/ 1208720 h 1208720"/>
              <a:gd name="connsiteX2" fmla="*/ 0 w 1208720"/>
              <a:gd name="connsiteY2" fmla="*/ 1208720 h 12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720" h="1208720">
                <a:moveTo>
                  <a:pt x="0" y="0"/>
                </a:moveTo>
                <a:lnTo>
                  <a:pt x="1208720" y="1208720"/>
                </a:lnTo>
                <a:lnTo>
                  <a:pt x="0" y="12087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8172FE-7D34-427A-AD71-8B51947D0F81}"/>
              </a:ext>
            </a:extLst>
          </p:cNvPr>
          <p:cNvSpPr/>
          <p:nvPr/>
        </p:nvSpPr>
        <p:spPr>
          <a:xfrm>
            <a:off x="4354246" y="1206632"/>
            <a:ext cx="7216744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强迫症状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的学生总在想一些没必要的事情，如老想考不好怎么办，总是反复检查作业做得对不对；女生总担心自己衣服是否整齐，总要照镜子。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5A53EC-51CC-4063-8D8C-7B52B752E35E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中学生心理健康问题的一些具体表现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234835EA-8447-4DBF-A0AA-5A567104EC1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52F8BE02-E953-4927-A2D6-3713047FC984}"/>
              </a:ext>
            </a:extLst>
          </p:cNvPr>
          <p:cNvSpPr/>
          <p:nvPr/>
        </p:nvSpPr>
        <p:spPr bwMode="auto">
          <a:xfrm>
            <a:off x="3898582" y="1301811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1746669-405C-4448-91B4-F079C8F14544}"/>
              </a:ext>
            </a:extLst>
          </p:cNvPr>
          <p:cNvSpPr/>
          <p:nvPr/>
        </p:nvSpPr>
        <p:spPr>
          <a:xfrm>
            <a:off x="4354246" y="2446594"/>
            <a:ext cx="723255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人际关系敏感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方面有问题的学生总感觉别人对自己不友好，其他人不理解、不同情自己当别人新到他或议论他时总感觉不快；有人与异性在一起感觉不自在。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5ADC31C-6B32-453D-A5DE-74B52EA1849E}"/>
              </a:ext>
            </a:extLst>
          </p:cNvPr>
          <p:cNvSpPr/>
          <p:nvPr/>
        </p:nvSpPr>
        <p:spPr bwMode="auto">
          <a:xfrm>
            <a:off x="3898581" y="2462248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799B4B-211B-40F4-8890-E0E787D0FD5D}"/>
              </a:ext>
            </a:extLst>
          </p:cNvPr>
          <p:cNvSpPr/>
          <p:nvPr/>
        </p:nvSpPr>
        <p:spPr>
          <a:xfrm>
            <a:off x="4435535" y="3770473"/>
            <a:ext cx="7122327" cy="78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敌对倾向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学生的表现是常发脾气，摔东西、大叫；常与人抬杠；有理不让人，无理搅三分；有扔摔东西的冲动；想控制自己但控制不住。 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350D5F1-2044-401E-8A58-3C70AD6CE88C}"/>
              </a:ext>
            </a:extLst>
          </p:cNvPr>
          <p:cNvSpPr/>
          <p:nvPr/>
        </p:nvSpPr>
        <p:spPr bwMode="auto">
          <a:xfrm>
            <a:off x="3872543" y="3848207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18FCA0E-FFE0-4C30-BD00-3789CCE92B39}"/>
              </a:ext>
            </a:extLst>
          </p:cNvPr>
          <p:cNvSpPr/>
          <p:nvPr/>
        </p:nvSpPr>
        <p:spPr>
          <a:xfrm>
            <a:off x="4448952" y="5019468"/>
            <a:ext cx="7107051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偏执倾向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学生的表现是总感觉自己想法和别人不一样；总觉得别人在背后议论自己；觉得大多数人不可信、不可靠；很难与他人合作。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AB5CCBA-1DB8-4AA9-9BF6-BC6C92EE0EFD}"/>
              </a:ext>
            </a:extLst>
          </p:cNvPr>
          <p:cNvSpPr/>
          <p:nvPr/>
        </p:nvSpPr>
        <p:spPr bwMode="auto">
          <a:xfrm>
            <a:off x="3899407" y="5023357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2" y="1646484"/>
            <a:ext cx="2932000" cy="46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6249"/>
      </p:ext>
    </p:extLst>
  </p:cSld>
  <p:clrMapOvr>
    <a:masterClrMapping/>
  </p:clrMapOvr>
  <p:transition spd="slow" advTm="6122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98CB0313-AD1D-406B-83BE-1CFB15610182}"/>
              </a:ext>
            </a:extLst>
          </p:cNvPr>
          <p:cNvSpPr/>
          <p:nvPr/>
        </p:nvSpPr>
        <p:spPr bwMode="auto">
          <a:xfrm>
            <a:off x="2766056" y="1535709"/>
            <a:ext cx="6861260" cy="381642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71F55D-7474-4E96-82F1-F810855C12B9}"/>
              </a:ext>
            </a:extLst>
          </p:cNvPr>
          <p:cNvSpPr txBox="1"/>
          <p:nvPr/>
        </p:nvSpPr>
        <p:spPr>
          <a:xfrm>
            <a:off x="5059965" y="2751751"/>
            <a:ext cx="227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THREE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AAF332-4421-4196-AAB4-BC83CF709C0B}"/>
              </a:ext>
            </a:extLst>
          </p:cNvPr>
          <p:cNvSpPr/>
          <p:nvPr/>
        </p:nvSpPr>
        <p:spPr bwMode="auto">
          <a:xfrm>
            <a:off x="5548613" y="1535709"/>
            <a:ext cx="1296144" cy="10299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E2ED6DEE-A3F8-4AA8-9E05-B57F1119E9A2}"/>
              </a:ext>
            </a:extLst>
          </p:cNvPr>
          <p:cNvSpPr txBox="1"/>
          <p:nvPr/>
        </p:nvSpPr>
        <p:spPr>
          <a:xfrm>
            <a:off x="3586254" y="3548159"/>
            <a:ext cx="52208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4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增进心理健康的途径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3C7487-D652-45B9-AC38-207D87A8AEAB}"/>
              </a:ext>
            </a:extLst>
          </p:cNvPr>
          <p:cNvSpPr/>
          <p:nvPr/>
        </p:nvSpPr>
        <p:spPr bwMode="auto">
          <a:xfrm>
            <a:off x="5784590" y="3341225"/>
            <a:ext cx="824187" cy="572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F745A5-53E1-4396-B092-8C3F555EB6E9}"/>
              </a:ext>
            </a:extLst>
          </p:cNvPr>
          <p:cNvSpPr txBox="1"/>
          <p:nvPr/>
        </p:nvSpPr>
        <p:spPr>
          <a:xfrm>
            <a:off x="5901570" y="1633902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20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6122">
        <p15:prstTrans prst="pageCurlDouble"/>
      </p:transition>
    </mc:Choice>
    <mc:Fallback xmlns="">
      <p:transition spd="med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2517F91-149A-4D6D-89D5-FB2ED3294DEE}"/>
              </a:ext>
            </a:extLst>
          </p:cNvPr>
          <p:cNvSpPr/>
          <p:nvPr/>
        </p:nvSpPr>
        <p:spPr bwMode="auto">
          <a:xfrm>
            <a:off x="0" y="2038810"/>
            <a:ext cx="12196763" cy="34784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C9D86E-5370-4136-8342-E681E0A72A70}"/>
              </a:ext>
            </a:extLst>
          </p:cNvPr>
          <p:cNvSpPr/>
          <p:nvPr/>
        </p:nvSpPr>
        <p:spPr>
          <a:xfrm>
            <a:off x="1057821" y="2546826"/>
            <a:ext cx="39142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通过网络、书籍、学校专栏等途径，学习获得系统的科学的心理科学基础知和心理健康知识，可以了解常见心理问题产生的主要原因及其表现，学会一些习理调适方法，自我调节心理状态。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9C7C5C-D686-4C4A-ADB2-84D1512B1744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学习心理健康知识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979193B7-C384-42FA-A49B-FC4AF30D188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31403B-DC31-4F91-B84B-809623C45BF6}"/>
              </a:ext>
            </a:extLst>
          </p:cNvPr>
          <p:cNvSpPr/>
          <p:nvPr/>
        </p:nvSpPr>
        <p:spPr>
          <a:xfrm>
            <a:off x="917667" y="1332716"/>
            <a:ext cx="4560864" cy="531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学习心理健康知识，学会自我调节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00CAA4-C9F8-4E9C-B9AA-CB0D04D634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71" y="1850230"/>
            <a:ext cx="5745818" cy="38305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20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2517F91-149A-4D6D-89D5-FB2ED3294DEE}"/>
              </a:ext>
            </a:extLst>
          </p:cNvPr>
          <p:cNvSpPr/>
          <p:nvPr/>
        </p:nvSpPr>
        <p:spPr bwMode="auto">
          <a:xfrm>
            <a:off x="0" y="3645024"/>
            <a:ext cx="12196763" cy="23042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26373" y="1612238"/>
            <a:ext cx="5400600" cy="40435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C9D86E-5370-4136-8342-E681E0A72A70}"/>
              </a:ext>
            </a:extLst>
          </p:cNvPr>
          <p:cNvSpPr/>
          <p:nvPr/>
        </p:nvSpPr>
        <p:spPr>
          <a:xfrm>
            <a:off x="6705844" y="2970650"/>
            <a:ext cx="41857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kern="100" dirty="0">
                <a:latin typeface="+mn-lt"/>
                <a:ea typeface="+mn-ea"/>
                <a:cs typeface="+mn-ea"/>
                <a:sym typeface="+mn-lt"/>
              </a:rPr>
              <a:t>良好的人际关系是心理健康的重要指标，与朋友们倾诉，可以排解心里烦恼，减轻心理压力；与长辈、老师们多交流，可以得到指引和方法，有利于保持心理健康。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9C7C5C-D686-4C4A-ADB2-84D1512B1744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积极与人交流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979193B7-C384-42FA-A49B-FC4AF30D188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7F56D7-EEE9-47E8-B428-3CF5FE6D17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238"/>
            <a:ext cx="6065860" cy="405454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40696F5-3F8F-4B6A-B316-665170E7E5A3}"/>
              </a:ext>
            </a:extLst>
          </p:cNvPr>
          <p:cNvSpPr/>
          <p:nvPr/>
        </p:nvSpPr>
        <p:spPr>
          <a:xfrm>
            <a:off x="6793431" y="2291444"/>
            <a:ext cx="3945311" cy="531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积极与人交流，排解心理压力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FDC580-823E-465A-BF60-599267BB7902}"/>
              </a:ext>
            </a:extLst>
          </p:cNvPr>
          <p:cNvSpPr/>
          <p:nvPr/>
        </p:nvSpPr>
        <p:spPr bwMode="auto">
          <a:xfrm>
            <a:off x="6065860" y="1623269"/>
            <a:ext cx="1044672" cy="1128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1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07C9E65-977C-4988-A36E-DA78893CF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" y="0"/>
            <a:ext cx="6120680" cy="6858000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BF02974-2982-4543-BF81-590084B374B5}"/>
              </a:ext>
            </a:extLst>
          </p:cNvPr>
          <p:cNvSpPr/>
          <p:nvPr/>
        </p:nvSpPr>
        <p:spPr bwMode="auto">
          <a:xfrm>
            <a:off x="6487343" y="3238629"/>
            <a:ext cx="605997" cy="605997"/>
          </a:xfrm>
          <a:prstGeom prst="roundRect">
            <a:avLst>
              <a:gd name="adj" fmla="val 723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A1E7862F-485E-4171-B20C-17C1738AF9D9}"/>
              </a:ext>
            </a:extLst>
          </p:cNvPr>
          <p:cNvSpPr/>
          <p:nvPr/>
        </p:nvSpPr>
        <p:spPr bwMode="auto">
          <a:xfrm>
            <a:off x="6487343" y="4087990"/>
            <a:ext cx="605997" cy="605997"/>
          </a:xfrm>
          <a:prstGeom prst="roundRect">
            <a:avLst>
              <a:gd name="adj" fmla="val 723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47">
            <a:extLst>
              <a:ext uri="{FF2B5EF4-FFF2-40B4-BE49-F238E27FC236}">
                <a16:creationId xmlns:a16="http://schemas.microsoft.com/office/drawing/2014/main" id="{3C5C6B63-A681-4D07-8D5B-380B0ACD6CDC}"/>
              </a:ext>
            </a:extLst>
          </p:cNvPr>
          <p:cNvSpPr txBox="1"/>
          <p:nvPr/>
        </p:nvSpPr>
        <p:spPr>
          <a:xfrm>
            <a:off x="7106493" y="3309095"/>
            <a:ext cx="4579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什么是心理健康</a:t>
            </a:r>
          </a:p>
        </p:txBody>
      </p:sp>
      <p:sp>
        <p:nvSpPr>
          <p:cNvPr id="40" name="TextBox 47">
            <a:extLst>
              <a:ext uri="{FF2B5EF4-FFF2-40B4-BE49-F238E27FC236}">
                <a16:creationId xmlns:a16="http://schemas.microsoft.com/office/drawing/2014/main" id="{70293C0B-D59B-4E99-90D5-8F814BF010DA}"/>
              </a:ext>
            </a:extLst>
          </p:cNvPr>
          <p:cNvSpPr txBox="1"/>
          <p:nvPr/>
        </p:nvSpPr>
        <p:spPr>
          <a:xfrm>
            <a:off x="7106493" y="4140408"/>
            <a:ext cx="52278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中小学生心理健康的标准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F10660-002C-4A37-9C58-573AEDB3FA4F}"/>
              </a:ext>
            </a:extLst>
          </p:cNvPr>
          <p:cNvSpPr/>
          <p:nvPr/>
        </p:nvSpPr>
        <p:spPr bwMode="auto">
          <a:xfrm>
            <a:off x="4802237" y="805483"/>
            <a:ext cx="3312368" cy="1759421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58">
            <a:extLst>
              <a:ext uri="{FF2B5EF4-FFF2-40B4-BE49-F238E27FC236}">
                <a16:creationId xmlns:a16="http://schemas.microsoft.com/office/drawing/2014/main" id="{4A0C0542-E448-4A82-9C13-4B34A0573629}"/>
              </a:ext>
            </a:extLst>
          </p:cNvPr>
          <p:cNvSpPr txBox="1"/>
          <p:nvPr/>
        </p:nvSpPr>
        <p:spPr>
          <a:xfrm>
            <a:off x="6451508" y="1387531"/>
            <a:ext cx="1362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30" name="TextBox 58">
            <a:extLst>
              <a:ext uri="{FF2B5EF4-FFF2-40B4-BE49-F238E27FC236}">
                <a16:creationId xmlns:a16="http://schemas.microsoft.com/office/drawing/2014/main" id="{9C1EBD66-9622-4072-B7DD-C926856D8957}"/>
              </a:ext>
            </a:extLst>
          </p:cNvPr>
          <p:cNvSpPr txBox="1"/>
          <p:nvPr/>
        </p:nvSpPr>
        <p:spPr>
          <a:xfrm>
            <a:off x="6452936" y="1093656"/>
            <a:ext cx="142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1F9BE1D-C34A-4548-B0C2-1E51DD5A8AE1}"/>
              </a:ext>
            </a:extLst>
          </p:cNvPr>
          <p:cNvSpPr/>
          <p:nvPr/>
        </p:nvSpPr>
        <p:spPr bwMode="auto">
          <a:xfrm>
            <a:off x="6487343" y="4931397"/>
            <a:ext cx="605997" cy="605997"/>
          </a:xfrm>
          <a:prstGeom prst="roundRect">
            <a:avLst>
              <a:gd name="adj" fmla="val 723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8DDA14C6-49C4-444B-B032-7F66CB05C74A}"/>
              </a:ext>
            </a:extLst>
          </p:cNvPr>
          <p:cNvSpPr txBox="1"/>
          <p:nvPr/>
        </p:nvSpPr>
        <p:spPr>
          <a:xfrm>
            <a:off x="7106493" y="5010973"/>
            <a:ext cx="4579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增进心理健康的途径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82BA8D-AE1D-4FD8-BC08-4B2429116CEC}"/>
              </a:ext>
            </a:extLst>
          </p:cNvPr>
          <p:cNvSpPr/>
          <p:nvPr/>
        </p:nvSpPr>
        <p:spPr bwMode="auto">
          <a:xfrm>
            <a:off x="6921001" y="2180211"/>
            <a:ext cx="446671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2637" y="188640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00651"/>
      </p:ext>
    </p:extLst>
  </p:cSld>
  <p:clrMapOvr>
    <a:masterClrMapping/>
  </p:clrMapOvr>
  <p:transition spd="slow" advTm="4102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089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http://www.PPT818.com/hangye/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平行四边形 13"/>
          <p:cNvSpPr/>
          <p:nvPr/>
        </p:nvSpPr>
        <p:spPr bwMode="auto">
          <a:xfrm>
            <a:off x="3123090" y="0"/>
            <a:ext cx="3240360" cy="6881422"/>
          </a:xfrm>
          <a:prstGeom prst="parallelogram">
            <a:avLst>
              <a:gd name="adj" fmla="val 46759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106852" y="0"/>
            <a:ext cx="5947337" cy="6881422"/>
          </a:xfrm>
          <a:prstGeom prst="parallelogram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2390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1FDC580-823E-465A-BF60-599267BB7902}"/>
              </a:ext>
            </a:extLst>
          </p:cNvPr>
          <p:cNvSpPr/>
          <p:nvPr/>
        </p:nvSpPr>
        <p:spPr bwMode="auto">
          <a:xfrm>
            <a:off x="6555383" y="1330224"/>
            <a:ext cx="1044672" cy="1128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E9FB22-9A04-4C56-BF30-A6F8F0FD25B8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积极参加体育活动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62ECBBF3-8185-41C9-AD92-92923122F0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BE315F-4D66-4B9D-9F44-DDD880B358D5}"/>
              </a:ext>
            </a:extLst>
          </p:cNvPr>
          <p:cNvSpPr/>
          <p:nvPr/>
        </p:nvSpPr>
        <p:spPr>
          <a:xfrm>
            <a:off x="6458421" y="1579196"/>
            <a:ext cx="479517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体育活动是有利于身心健康的活动。长期坚持体育锻炼，可以健体强身，增进友谊，体验快乐，因而促进身心协调发展，增进健康。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DD7B72-D835-4CCF-BED2-1CF919C01919}"/>
              </a:ext>
            </a:extLst>
          </p:cNvPr>
          <p:cNvSpPr/>
          <p:nvPr/>
        </p:nvSpPr>
        <p:spPr>
          <a:xfrm>
            <a:off x="6552959" y="2852848"/>
            <a:ext cx="4795170" cy="4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体育锻炼对参加者的身心影响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820304-8B22-498C-B3F4-C8ED21F5654E}"/>
              </a:ext>
            </a:extLst>
          </p:cNvPr>
          <p:cNvSpPr/>
          <p:nvPr/>
        </p:nvSpPr>
        <p:spPr>
          <a:xfrm>
            <a:off x="6465916" y="3570153"/>
            <a:ext cx="479517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latin typeface="+mn-lt"/>
                <a:ea typeface="+mn-ea"/>
                <a:cs typeface="+mn-ea"/>
                <a:sym typeface="+mn-lt"/>
              </a:rPr>
              <a:t>身体：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锻炼能改善有氧能力、强健骨骼、强健关节、增强柔韧性、改善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睡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眠质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量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altLang="zh-CN" b="1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latin typeface="+mn-lt"/>
                <a:ea typeface="+mn-ea"/>
                <a:cs typeface="+mn-ea"/>
                <a:sym typeface="+mn-lt"/>
              </a:rPr>
              <a:t>心理：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能提高自信心、情绪稳定、独立性、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让人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做事果断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锻炼能降低怒气、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虑、抑郁、紧张、慌张、恐惧感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2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82479CBF-9E70-4D90-B6B2-E5C3E748827D}"/>
              </a:ext>
            </a:extLst>
          </p:cNvPr>
          <p:cNvSpPr/>
          <p:nvPr/>
        </p:nvSpPr>
        <p:spPr bwMode="auto">
          <a:xfrm>
            <a:off x="0" y="4149081"/>
            <a:ext cx="12196762" cy="21539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E9FB22-9A04-4C56-BF30-A6F8F0FD25B8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进行心理咨询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62ECBBF3-8185-41C9-AD92-92923122F0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BE315F-4D66-4B9D-9F44-DDD880B358D5}"/>
              </a:ext>
            </a:extLst>
          </p:cNvPr>
          <p:cNvSpPr/>
          <p:nvPr/>
        </p:nvSpPr>
        <p:spPr>
          <a:xfrm>
            <a:off x="847312" y="1916832"/>
            <a:ext cx="51070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kern="100" dirty="0">
                <a:latin typeface="+mn-lt"/>
                <a:ea typeface="+mn-ea"/>
                <a:cs typeface="+mn-ea"/>
                <a:sym typeface="+mn-lt"/>
              </a:rPr>
              <a:t>如果心理问题较严重，影响到学习生活而不能及时解决，也可以找专业心理咨询师进行咨询；更严重的心理问题则需要找精神科医生进行治疗。</a:t>
            </a:r>
            <a:endParaRPr lang="zh-CN" altLang="zh-CN" sz="20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DD7B72-D835-4CCF-BED2-1CF919C01919}"/>
              </a:ext>
            </a:extLst>
          </p:cNvPr>
          <p:cNvSpPr/>
          <p:nvPr/>
        </p:nvSpPr>
        <p:spPr>
          <a:xfrm>
            <a:off x="2290276" y="4564973"/>
            <a:ext cx="2879592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心理咨询师：</a:t>
            </a:r>
            <a:endParaRPr lang="zh-CN" altLang="zh-CN" sz="20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89C596-4551-4B6E-8802-4125E2EAB706}"/>
              </a:ext>
            </a:extLst>
          </p:cNvPr>
          <p:cNvSpPr/>
          <p:nvPr/>
        </p:nvSpPr>
        <p:spPr>
          <a:xfrm>
            <a:off x="2290275" y="4982331"/>
            <a:ext cx="3097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运用心理学以及相关知识，帮助求助者解除心理问题的专业人员。一般接待的是</a:t>
            </a:r>
            <a:r>
              <a:rPr lang="zh-CN" altLang="en-US" sz="16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普通人。</a:t>
            </a:r>
            <a:endParaRPr lang="zh-CN" altLang="zh-CN" sz="16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BAB12A0-A248-4D11-A175-89E1C18E97C4}"/>
              </a:ext>
            </a:extLst>
          </p:cNvPr>
          <p:cNvSpPr/>
          <p:nvPr/>
        </p:nvSpPr>
        <p:spPr>
          <a:xfrm>
            <a:off x="8062439" y="4564973"/>
            <a:ext cx="2879592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精神科医生：</a:t>
            </a:r>
            <a:endParaRPr lang="zh-CN" altLang="zh-CN" sz="20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D7166AC-491A-438A-8827-5C13DDBE5734}"/>
              </a:ext>
            </a:extLst>
          </p:cNvPr>
          <p:cNvSpPr/>
          <p:nvPr/>
        </p:nvSpPr>
        <p:spPr>
          <a:xfrm>
            <a:off x="8062438" y="4982331"/>
            <a:ext cx="3097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精神科医生则是医学出身，专门针对各种精神类病人进行医治的，接待的是</a:t>
            </a:r>
            <a:r>
              <a:rPr lang="zh-CN" altLang="en-US" sz="16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精神类病人。</a:t>
            </a:r>
            <a:endParaRPr lang="zh-CN" altLang="zh-CN" sz="16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814" y="4307626"/>
            <a:ext cx="1779462" cy="1836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757" y="4200840"/>
            <a:ext cx="2298972" cy="2050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0" y="1317481"/>
            <a:ext cx="4061111" cy="26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4745375" y="1414654"/>
            <a:ext cx="7200800" cy="3218944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6FE0CE-F470-4F22-8D67-51DBC52F0996}"/>
              </a:ext>
            </a:extLst>
          </p:cNvPr>
          <p:cNvSpPr/>
          <p:nvPr/>
        </p:nvSpPr>
        <p:spPr>
          <a:xfrm>
            <a:off x="5378301" y="2562461"/>
            <a:ext cx="5993949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演示完毕 感谢聆听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E046A41-E789-4AC6-A9A4-A084130E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589" y="622545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这里可以输入公司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团队名称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252EAB-9325-4AA2-8480-0AB536789619}"/>
              </a:ext>
            </a:extLst>
          </p:cNvPr>
          <p:cNvSpPr/>
          <p:nvPr/>
        </p:nvSpPr>
        <p:spPr bwMode="auto">
          <a:xfrm>
            <a:off x="8098944" y="6046095"/>
            <a:ext cx="641717" cy="682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ight Triangle 15"/>
          <p:cNvSpPr/>
          <p:nvPr/>
        </p:nvSpPr>
        <p:spPr>
          <a:xfrm flipH="1" flipV="1">
            <a:off x="11549527" y="1414654"/>
            <a:ext cx="396648" cy="39664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4818321-A63F-4740-B072-E209CCF92C9F}"/>
              </a:ext>
            </a:extLst>
          </p:cNvPr>
          <p:cNvGrpSpPr/>
          <p:nvPr/>
        </p:nvGrpSpPr>
        <p:grpSpPr>
          <a:xfrm>
            <a:off x="757794" y="548681"/>
            <a:ext cx="876091" cy="576064"/>
            <a:chOff x="708075" y="376409"/>
            <a:chExt cx="779531" cy="635185"/>
          </a:xfrm>
          <a:solidFill>
            <a:schemeClr val="bg1"/>
          </a:solidFill>
        </p:grpSpPr>
        <p:sp>
          <p:nvSpPr>
            <p:cNvPr id="21" name="矩形: 圆角 18">
              <a:extLst>
                <a:ext uri="{FF2B5EF4-FFF2-40B4-BE49-F238E27FC236}">
                  <a16:creationId xmlns:a16="http://schemas.microsoft.com/office/drawing/2014/main" id="{6FBEC518-51CA-4762-908E-B42522ED7D41}"/>
                </a:ext>
              </a:extLst>
            </p:cNvPr>
            <p:cNvSpPr/>
            <p:nvPr/>
          </p:nvSpPr>
          <p:spPr bwMode="auto">
            <a:xfrm>
              <a:off x="708075" y="376409"/>
              <a:ext cx="779531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: 圆角 19">
              <a:extLst>
                <a:ext uri="{FF2B5EF4-FFF2-40B4-BE49-F238E27FC236}">
                  <a16:creationId xmlns:a16="http://schemas.microsoft.com/office/drawing/2014/main" id="{BF3A6B8C-40DA-4A27-B71C-550E04942322}"/>
                </a:ext>
              </a:extLst>
            </p:cNvPr>
            <p:cNvSpPr/>
            <p:nvPr/>
          </p:nvSpPr>
          <p:spPr bwMode="auto">
            <a:xfrm rot="5400000" flipV="1">
              <a:off x="407393" y="677092"/>
              <a:ext cx="635184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: 圆角 24">
            <a:extLst>
              <a:ext uri="{FF2B5EF4-FFF2-40B4-BE49-F238E27FC236}">
                <a16:creationId xmlns:a16="http://schemas.microsoft.com/office/drawing/2014/main" id="{C2AC73AD-7738-42EE-B8F0-8B2B9524EC61}"/>
              </a:ext>
            </a:extLst>
          </p:cNvPr>
          <p:cNvSpPr/>
          <p:nvPr/>
        </p:nvSpPr>
        <p:spPr bwMode="auto">
          <a:xfrm>
            <a:off x="5666333" y="3999948"/>
            <a:ext cx="1992573" cy="418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27" name="矩形: 圆角 25">
            <a:extLst>
              <a:ext uri="{FF2B5EF4-FFF2-40B4-BE49-F238E27FC236}">
                <a16:creationId xmlns:a16="http://schemas.microsoft.com/office/drawing/2014/main" id="{9865EE57-7B74-450C-9DBD-71FF9080A505}"/>
              </a:ext>
            </a:extLst>
          </p:cNvPr>
          <p:cNvSpPr/>
          <p:nvPr/>
        </p:nvSpPr>
        <p:spPr bwMode="auto">
          <a:xfrm>
            <a:off x="5018261" y="3999948"/>
            <a:ext cx="1336811" cy="418526"/>
          </a:xfrm>
          <a:prstGeom prst="roundRect">
            <a:avLst>
              <a:gd name="adj" fmla="val 582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讲课人</a:t>
            </a:r>
          </a:p>
        </p:txBody>
      </p:sp>
    </p:spTree>
    <p:extLst>
      <p:ext uri="{BB962C8B-B14F-4D97-AF65-F5344CB8AC3E}">
        <p14:creationId xmlns:p14="http://schemas.microsoft.com/office/powerpoint/2010/main" val="40741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>
        <p:blinds dir="vert"/>
      </p:transition>
    </mc:Choice>
    <mc:Fallback xmlns="">
      <p:transition spd="slow" advTm="532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 mod="1"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98CB0313-AD1D-406B-83BE-1CFB15610182}"/>
              </a:ext>
            </a:extLst>
          </p:cNvPr>
          <p:cNvSpPr/>
          <p:nvPr/>
        </p:nvSpPr>
        <p:spPr bwMode="auto">
          <a:xfrm>
            <a:off x="2766056" y="1535709"/>
            <a:ext cx="6861260" cy="381642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71F55D-7474-4E96-82F1-F810855C12B9}"/>
              </a:ext>
            </a:extLst>
          </p:cNvPr>
          <p:cNvSpPr txBox="1"/>
          <p:nvPr/>
        </p:nvSpPr>
        <p:spPr>
          <a:xfrm>
            <a:off x="5224272" y="2751751"/>
            <a:ext cx="194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ONE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AAF332-4421-4196-AAB4-BC83CF709C0B}"/>
              </a:ext>
            </a:extLst>
          </p:cNvPr>
          <p:cNvSpPr/>
          <p:nvPr/>
        </p:nvSpPr>
        <p:spPr bwMode="auto">
          <a:xfrm>
            <a:off x="5548613" y="1535709"/>
            <a:ext cx="1296144" cy="10299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E2ED6DEE-A3F8-4AA8-9E05-B57F1119E9A2}"/>
              </a:ext>
            </a:extLst>
          </p:cNvPr>
          <p:cNvSpPr txBox="1"/>
          <p:nvPr/>
        </p:nvSpPr>
        <p:spPr>
          <a:xfrm>
            <a:off x="3748411" y="3548159"/>
            <a:ext cx="48965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4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什么是心理健康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3C7487-D652-45B9-AC38-207D87A8AEAB}"/>
              </a:ext>
            </a:extLst>
          </p:cNvPr>
          <p:cNvSpPr/>
          <p:nvPr/>
        </p:nvSpPr>
        <p:spPr bwMode="auto">
          <a:xfrm>
            <a:off x="5784590" y="3341225"/>
            <a:ext cx="824187" cy="572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F745A5-53E1-4396-B092-8C3F555EB6E9}"/>
              </a:ext>
            </a:extLst>
          </p:cNvPr>
          <p:cNvSpPr txBox="1"/>
          <p:nvPr/>
        </p:nvSpPr>
        <p:spPr>
          <a:xfrm>
            <a:off x="5901570" y="1633902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93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6122">
        <p15:prstTrans prst="pageCurlDouble"/>
      </p:transition>
    </mc:Choice>
    <mc:Fallback xmlns="">
      <p:transition spd="med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708CBF3-281E-4C7B-AE47-F88283DF3D0D}"/>
              </a:ext>
            </a:extLst>
          </p:cNvPr>
          <p:cNvSpPr txBox="1"/>
          <p:nvPr/>
        </p:nvSpPr>
        <p:spPr>
          <a:xfrm>
            <a:off x="6898147" y="1885815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什么是真正的健康？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D25544-0505-4F14-9825-F4DD5A7A70C5}"/>
              </a:ext>
            </a:extLst>
          </p:cNvPr>
          <p:cNvSpPr/>
          <p:nvPr/>
        </p:nvSpPr>
        <p:spPr>
          <a:xfrm>
            <a:off x="6220378" y="2391357"/>
            <a:ext cx="394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kern="100" dirty="0">
                <a:latin typeface="+mn-lt"/>
                <a:ea typeface="+mn-ea"/>
                <a:cs typeface="+mn-ea"/>
                <a:sym typeface="+mn-lt"/>
              </a:rPr>
              <a:t>估计</a:t>
            </a:r>
            <a:r>
              <a:rPr lang="zh-CN" altLang="zh-CN" sz="2400" kern="100" dirty="0">
                <a:latin typeface="+mn-lt"/>
                <a:ea typeface="+mn-ea"/>
                <a:cs typeface="+mn-ea"/>
                <a:sym typeface="+mn-lt"/>
              </a:rPr>
              <a:t>很多同学便会脱囗而出：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A2DA895-9D7C-4BA3-91AF-7D3C302B0907}"/>
              </a:ext>
            </a:extLst>
          </p:cNvPr>
          <p:cNvSpPr/>
          <p:nvPr/>
        </p:nvSpPr>
        <p:spPr>
          <a:xfrm>
            <a:off x="3869492" y="2853022"/>
            <a:ext cx="871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4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身体没病就是健康呗</a:t>
            </a:r>
            <a:r>
              <a:rPr lang="zh-CN" altLang="en-US" sz="4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endParaRPr lang="zh-CN" altLang="en-US" sz="48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B4BF79-16A5-47A6-A865-4BD62FA48DC0}"/>
              </a:ext>
            </a:extLst>
          </p:cNvPr>
          <p:cNvSpPr/>
          <p:nvPr/>
        </p:nvSpPr>
        <p:spPr>
          <a:xfrm>
            <a:off x="6180002" y="3771772"/>
            <a:ext cx="422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 dirty="0">
                <a:latin typeface="+mn-lt"/>
                <a:ea typeface="+mn-ea"/>
                <a:cs typeface="+mn-ea"/>
                <a:sym typeface="+mn-lt"/>
              </a:rPr>
              <a:t>其实这种理解是不全面的</a:t>
            </a:r>
            <a:r>
              <a:rPr lang="zh-CN" altLang="en-US" sz="2800" b="1" kern="100" dirty="0">
                <a:latin typeface="+mn-lt"/>
                <a:ea typeface="+mn-ea"/>
                <a:cs typeface="+mn-ea"/>
                <a:sym typeface="+mn-lt"/>
              </a:rPr>
              <a:t>！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AA9B404-9134-4C82-B209-856646EBC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4307" y="1525014"/>
            <a:ext cx="5221181" cy="52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>
            <a:extLst>
              <a:ext uri="{FF2B5EF4-FFF2-40B4-BE49-F238E27FC236}">
                <a16:creationId xmlns:a16="http://schemas.microsoft.com/office/drawing/2014/main" id="{D39D5646-4ECD-4CBC-BED6-FA1AB1238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967" y="-27384"/>
            <a:ext cx="12227028" cy="3592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154EE33E-9449-4756-AE22-2351236EA1FA}"/>
              </a:ext>
            </a:extLst>
          </p:cNvPr>
          <p:cNvSpPr txBox="1"/>
          <p:nvPr/>
        </p:nvSpPr>
        <p:spPr>
          <a:xfrm>
            <a:off x="743971" y="3639512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什么是真正的健康？</a:t>
            </a:r>
          </a:p>
        </p:txBody>
      </p:sp>
      <p:sp>
        <p:nvSpPr>
          <p:cNvPr id="109" name="Freeform 230">
            <a:extLst>
              <a:ext uri="{FF2B5EF4-FFF2-40B4-BE49-F238E27FC236}">
                <a16:creationId xmlns:a16="http://schemas.microsoft.com/office/drawing/2014/main" id="{C57349C9-D3B1-45B5-8CE7-E2AACF104C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5220" y="3690276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D49DDC18-5552-4FF7-86CB-0DACAC51B7DF}"/>
              </a:ext>
            </a:extLst>
          </p:cNvPr>
          <p:cNvSpPr/>
          <p:nvPr/>
        </p:nvSpPr>
        <p:spPr bwMode="auto">
          <a:xfrm>
            <a:off x="346801" y="711084"/>
            <a:ext cx="7806930" cy="223186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5E07A50F-13EC-4C7F-8D38-ABB20CBF85A7}"/>
              </a:ext>
            </a:extLst>
          </p:cNvPr>
          <p:cNvSpPr/>
          <p:nvPr/>
        </p:nvSpPr>
        <p:spPr bwMode="auto">
          <a:xfrm rot="16200000">
            <a:off x="11413865" y="3642794"/>
            <a:ext cx="628373" cy="482385"/>
          </a:xfrm>
          <a:custGeom>
            <a:avLst/>
            <a:gdLst>
              <a:gd name="connsiteX0" fmla="*/ 1923470 w 1923470"/>
              <a:gd name="connsiteY0" fmla="*/ 0 h 894614"/>
              <a:gd name="connsiteX1" fmla="*/ 1923470 w 1923470"/>
              <a:gd name="connsiteY1" fmla="*/ 894614 h 894614"/>
              <a:gd name="connsiteX2" fmla="*/ 0 w 1923470"/>
              <a:gd name="connsiteY2" fmla="*/ 894614 h 894614"/>
              <a:gd name="connsiteX3" fmla="*/ 321470 w 1923470"/>
              <a:gd name="connsiteY3" fmla="*/ 447308 h 894614"/>
              <a:gd name="connsiteX4" fmla="*/ 0 w 1923470"/>
              <a:gd name="connsiteY4" fmla="*/ 0 h 8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470" h="894614">
                <a:moveTo>
                  <a:pt x="1923470" y="0"/>
                </a:moveTo>
                <a:lnTo>
                  <a:pt x="1923470" y="894614"/>
                </a:lnTo>
                <a:lnTo>
                  <a:pt x="0" y="894614"/>
                </a:lnTo>
                <a:lnTo>
                  <a:pt x="321470" y="447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3D699B21-5A13-4B97-A414-E91AD739F15A}"/>
              </a:ext>
            </a:extLst>
          </p:cNvPr>
          <p:cNvSpPr/>
          <p:nvPr/>
        </p:nvSpPr>
        <p:spPr>
          <a:xfrm>
            <a:off x="841797" y="1299455"/>
            <a:ext cx="6679066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世界卫生组织给健康下的定义为：</a:t>
            </a:r>
          </a:p>
        </p:txBody>
      </p:sp>
      <p:sp>
        <p:nvSpPr>
          <p:cNvPr id="115" name="TextBox 3">
            <a:extLst>
              <a:ext uri="{FF2B5EF4-FFF2-40B4-BE49-F238E27FC236}">
                <a16:creationId xmlns:a16="http://schemas.microsoft.com/office/drawing/2014/main" id="{FA702BE1-6F8E-4C5F-8480-39CED1E54CD1}"/>
              </a:ext>
            </a:extLst>
          </p:cNvPr>
          <p:cNvSpPr txBox="1"/>
          <p:nvPr/>
        </p:nvSpPr>
        <p:spPr>
          <a:xfrm>
            <a:off x="841797" y="1686466"/>
            <a:ext cx="6679065" cy="10114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健康是一种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身体上</a:t>
            </a:r>
            <a:r>
              <a:rPr lang="zh-CN" altLang="en-US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精神上</a:t>
            </a:r>
            <a:r>
              <a:rPr lang="zh-CN" altLang="en-US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社会适应上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的完好状态，而不是没有疾病及虚弱现象。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A6B74F52-9C0F-4444-A66D-21DC537DB8A5}"/>
              </a:ext>
            </a:extLst>
          </p:cNvPr>
          <p:cNvSpPr txBox="1"/>
          <p:nvPr/>
        </p:nvSpPr>
        <p:spPr>
          <a:xfrm>
            <a:off x="668642" y="860445"/>
            <a:ext cx="533195" cy="4411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746A462B-8203-400A-B38B-F83F1C6CEDA6}"/>
              </a:ext>
            </a:extLst>
          </p:cNvPr>
          <p:cNvSpPr/>
          <p:nvPr/>
        </p:nvSpPr>
        <p:spPr bwMode="auto">
          <a:xfrm>
            <a:off x="2501376" y="4174364"/>
            <a:ext cx="1501222" cy="556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65CD018A-6D46-44AF-A80A-B40591D4F1E8}"/>
              </a:ext>
            </a:extLst>
          </p:cNvPr>
          <p:cNvSpPr/>
          <p:nvPr/>
        </p:nvSpPr>
        <p:spPr>
          <a:xfrm>
            <a:off x="1849909" y="4459186"/>
            <a:ext cx="7868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从世界卫生组织的定义可以看出，健康包涵了三个基本要素：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7938790-0808-4D2B-8B8C-D10389732C89}"/>
              </a:ext>
            </a:extLst>
          </p:cNvPr>
          <p:cNvSpPr/>
          <p:nvPr/>
        </p:nvSpPr>
        <p:spPr bwMode="auto">
          <a:xfrm>
            <a:off x="1960662" y="5103675"/>
            <a:ext cx="2375826" cy="713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躯体健康</a:t>
            </a:r>
          </a:p>
        </p:txBody>
      </p:sp>
      <p:sp>
        <p:nvSpPr>
          <p:cNvPr id="136" name="矩形: 圆角 135">
            <a:extLst>
              <a:ext uri="{FF2B5EF4-FFF2-40B4-BE49-F238E27FC236}">
                <a16:creationId xmlns:a16="http://schemas.microsoft.com/office/drawing/2014/main" id="{3248F058-941B-47DA-90C4-E4A9CBDC43FA}"/>
              </a:ext>
            </a:extLst>
          </p:cNvPr>
          <p:cNvSpPr/>
          <p:nvPr/>
        </p:nvSpPr>
        <p:spPr bwMode="auto">
          <a:xfrm>
            <a:off x="4700818" y="5103675"/>
            <a:ext cx="2375826" cy="713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心理健康</a:t>
            </a:r>
          </a:p>
        </p:txBody>
      </p:sp>
      <p:sp>
        <p:nvSpPr>
          <p:cNvPr id="137" name="矩形: 圆角 136">
            <a:extLst>
              <a:ext uri="{FF2B5EF4-FFF2-40B4-BE49-F238E27FC236}">
                <a16:creationId xmlns:a16="http://schemas.microsoft.com/office/drawing/2014/main" id="{869D9EAA-1BE1-4753-BB63-58CA3A0206AC}"/>
              </a:ext>
            </a:extLst>
          </p:cNvPr>
          <p:cNvSpPr/>
          <p:nvPr/>
        </p:nvSpPr>
        <p:spPr bwMode="auto">
          <a:xfrm>
            <a:off x="7441070" y="5103675"/>
            <a:ext cx="2375826" cy="713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具有社会适应能力</a:t>
            </a:r>
          </a:p>
        </p:txBody>
      </p:sp>
    </p:spTree>
    <p:extLst>
      <p:ext uri="{BB962C8B-B14F-4D97-AF65-F5344CB8AC3E}">
        <p14:creationId xmlns:p14="http://schemas.microsoft.com/office/powerpoint/2010/main" val="15680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10000841" y="2281490"/>
            <a:ext cx="1415365" cy="1277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492241" y="2281490"/>
            <a:ext cx="1415365" cy="1277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964376" y="2273780"/>
            <a:ext cx="1415365" cy="1277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38" name="图片 137">
            <a:extLst>
              <a:ext uri="{FF2B5EF4-FFF2-40B4-BE49-F238E27FC236}">
                <a16:creationId xmlns:a16="http://schemas.microsoft.com/office/drawing/2014/main" id="{C785D832-E363-4B00-990A-280B7A10C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00" y="0"/>
            <a:ext cx="6336705" cy="6873324"/>
          </a:xfrm>
          <a:prstGeom prst="rect">
            <a:avLst/>
          </a:prstGeom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154EE33E-9449-4756-AE22-2351236EA1FA}"/>
              </a:ext>
            </a:extLst>
          </p:cNvPr>
          <p:cNvSpPr txBox="1"/>
          <p:nvPr/>
        </p:nvSpPr>
        <p:spPr>
          <a:xfrm>
            <a:off x="6971291" y="371867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什么是真正的健康？</a:t>
            </a:r>
          </a:p>
        </p:txBody>
      </p:sp>
      <p:sp>
        <p:nvSpPr>
          <p:cNvPr id="109" name="Freeform 230">
            <a:extLst>
              <a:ext uri="{FF2B5EF4-FFF2-40B4-BE49-F238E27FC236}">
                <a16:creationId xmlns:a16="http://schemas.microsoft.com/office/drawing/2014/main" id="{C57349C9-D3B1-45B5-8CE7-E2AACF104C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572540" y="422631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66F94-99CB-4BA5-8A13-65EEEB091D44}"/>
              </a:ext>
            </a:extLst>
          </p:cNvPr>
          <p:cNvSpPr/>
          <p:nvPr/>
        </p:nvSpPr>
        <p:spPr bwMode="auto">
          <a:xfrm>
            <a:off x="4779919" y="3910440"/>
            <a:ext cx="6674446" cy="22768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914A98-9884-4A40-8944-E9711541CC60}"/>
              </a:ext>
            </a:extLst>
          </p:cNvPr>
          <p:cNvSpPr/>
          <p:nvPr/>
        </p:nvSpPr>
        <p:spPr>
          <a:xfrm>
            <a:off x="5000533" y="4514096"/>
            <a:ext cx="6233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具有社会适应能力是国际上公认的心理健康首要标准，全面健康包括躯体健康和心理健康两大部分，两者密切相关，缺一不可，无法分割。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74454" y="2415583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躯体</a:t>
            </a:r>
            <a:endParaRPr lang="en-US" altLang="zh-CN" sz="3200" dirty="0" smtClean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</a:t>
            </a:r>
            <a:endParaRPr lang="zh-CN" altLang="en-US" sz="3200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22531" y="2404297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</a:t>
            </a:r>
            <a:endParaRPr lang="en-US" altLang="zh-CN" sz="3200" dirty="0" smtClean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</a:t>
            </a:r>
            <a:endParaRPr lang="zh-CN" altLang="en-US" sz="3200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95784" y="249678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具有社会</a:t>
            </a:r>
            <a:endParaRPr lang="en-US" altLang="zh-CN" sz="2400" dirty="0" smtClean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适应</a:t>
            </a:r>
            <a:r>
              <a:rPr lang="zh-CN" altLang="en-US" sz="2400" dirty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能力</a:t>
            </a:r>
          </a:p>
        </p:txBody>
      </p:sp>
    </p:spTree>
    <p:extLst>
      <p:ext uri="{BB962C8B-B14F-4D97-AF65-F5344CB8AC3E}">
        <p14:creationId xmlns:p14="http://schemas.microsoft.com/office/powerpoint/2010/main" val="40502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22"/>
    </mc:Choice>
    <mc:Fallback xmlns="">
      <p:transition advTm="61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841797" y="2071270"/>
            <a:ext cx="6912768" cy="1170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64447C-C16B-4D02-B84C-5929B713D10B}"/>
              </a:ext>
            </a:extLst>
          </p:cNvPr>
          <p:cNvSpPr/>
          <p:nvPr/>
        </p:nvSpPr>
        <p:spPr bwMode="auto">
          <a:xfrm>
            <a:off x="997667" y="2071270"/>
            <a:ext cx="708226" cy="6432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E293118E-18EE-460C-91F4-84CCE89A599B}"/>
              </a:ext>
            </a:extLst>
          </p:cNvPr>
          <p:cNvSpPr/>
          <p:nvPr/>
        </p:nvSpPr>
        <p:spPr>
          <a:xfrm>
            <a:off x="841797" y="1592954"/>
            <a:ext cx="6365018" cy="4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1946</a:t>
            </a:r>
            <a:r>
              <a:rPr lang="zh-CN" altLang="en-US" b="1" kern="100" dirty="0">
                <a:latin typeface="+mn-lt"/>
                <a:ea typeface="+mn-ea"/>
                <a:cs typeface="+mn-ea"/>
                <a:sym typeface="+mn-lt"/>
              </a:rPr>
              <a:t>年召开的第三届国际心理卫生大会将心理健康定义为：</a:t>
            </a:r>
            <a:endParaRPr lang="zh-CN" altLang="zh-CN" b="1" kern="1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8BD0B6-2D95-45A1-A80B-2A6343448AFF}"/>
              </a:ext>
            </a:extLst>
          </p:cNvPr>
          <p:cNvSpPr txBox="1"/>
          <p:nvPr/>
        </p:nvSpPr>
        <p:spPr>
          <a:xfrm>
            <a:off x="841797" y="332656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心理健康？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:a16="http://schemas.microsoft.com/office/drawing/2014/main" id="{614E4C7B-17E1-44BC-A8EC-3E1EFE7CD26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43046" y="383420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3EDD99-12E8-4C4D-94FD-5FC3B9B7BE70}"/>
              </a:ext>
            </a:extLst>
          </p:cNvPr>
          <p:cNvSpPr/>
          <p:nvPr/>
        </p:nvSpPr>
        <p:spPr>
          <a:xfrm>
            <a:off x="789818" y="3518070"/>
            <a:ext cx="6076986" cy="4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b="1" kern="100" dirty="0">
                <a:latin typeface="+mn-lt"/>
                <a:ea typeface="+mn-ea"/>
                <a:cs typeface="+mn-ea"/>
                <a:sym typeface="+mn-lt"/>
              </a:rPr>
              <a:t>国内心理学家认为心理健康的标准是：</a:t>
            </a:r>
            <a:endParaRPr lang="zh-CN" altLang="zh-CN" sz="1800" b="1" kern="1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3CF232-4960-4BCE-AD6B-6F8F4DB6C786}"/>
              </a:ext>
            </a:extLst>
          </p:cNvPr>
          <p:cNvSpPr/>
          <p:nvPr/>
        </p:nvSpPr>
        <p:spPr>
          <a:xfrm>
            <a:off x="963877" y="2217239"/>
            <a:ext cx="6578061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“所谓心理健康是指身体、智能以及情感上与他人的心理健康不相矛盾的范围内，将个人的心境发展成最佳的状态。”</a:t>
            </a:r>
            <a:endParaRPr lang="zh-CN" altLang="zh-CN" sz="1800" kern="1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640ABC-407C-4EA6-9212-CA74FB826C79}"/>
              </a:ext>
            </a:extLst>
          </p:cNvPr>
          <p:cNvSpPr/>
          <p:nvPr/>
        </p:nvSpPr>
        <p:spPr>
          <a:xfrm>
            <a:off x="5233115" y="5420969"/>
            <a:ext cx="2031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kern="100" dirty="0">
                <a:latin typeface="+mn-lt"/>
                <a:ea typeface="+mn-ea"/>
                <a:cs typeface="+mn-ea"/>
                <a:sym typeface="+mn-lt"/>
              </a:rPr>
              <a:t>什么年龄段做什么事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50527" y="4140616"/>
            <a:ext cx="1415365" cy="1277012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546130" y="4140616"/>
            <a:ext cx="1402823" cy="1277012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129191" y="4140616"/>
            <a:ext cx="1402824" cy="1277012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712252" y="4116588"/>
            <a:ext cx="1418151" cy="1301039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0483" y="417895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智力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正常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543" y="416694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情绪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良好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97597" y="4178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意志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健全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91496" y="417895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行为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协调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963" y="1567204"/>
            <a:ext cx="4222579" cy="47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C2DBB253-B338-4E4E-94B0-671EF68D8858}"/>
              </a:ext>
            </a:extLst>
          </p:cNvPr>
          <p:cNvSpPr/>
          <p:nvPr/>
        </p:nvSpPr>
        <p:spPr bwMode="auto">
          <a:xfrm>
            <a:off x="0" y="5630780"/>
            <a:ext cx="12196763" cy="1227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76196" y="1515845"/>
            <a:ext cx="3388833" cy="3448340"/>
            <a:chOff x="4225427" y="1306853"/>
            <a:chExt cx="3744416" cy="3810166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</p:grpSpPr>
        <p:sp>
          <p:nvSpPr>
            <p:cNvPr id="14" name="梯形 13"/>
            <p:cNvSpPr/>
            <p:nvPr/>
          </p:nvSpPr>
          <p:spPr bwMode="auto">
            <a:xfrm>
              <a:off x="4225427" y="3900867"/>
              <a:ext cx="3744416" cy="1216152"/>
            </a:xfrm>
            <a:prstGeom prst="trapezoid">
              <a:avLst>
                <a:gd name="adj" fmla="val 4558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 prstMaterial="matte"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 bwMode="auto">
            <a:xfrm>
              <a:off x="5390530" y="1306853"/>
              <a:ext cx="1414830" cy="124615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 prstMaterial="matte"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梯形 15"/>
            <p:cNvSpPr/>
            <p:nvPr/>
          </p:nvSpPr>
          <p:spPr bwMode="auto">
            <a:xfrm>
              <a:off x="4781506" y="2611613"/>
              <a:ext cx="2625248" cy="1216152"/>
            </a:xfrm>
            <a:prstGeom prst="trapezoid">
              <a:avLst>
                <a:gd name="adj" fmla="val 4916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 prstMaterial="matte"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729E608-6826-41F1-9689-6A17803AEE2E}"/>
              </a:ext>
            </a:extLst>
          </p:cNvPr>
          <p:cNvSpPr txBox="1"/>
          <p:nvPr/>
        </p:nvSpPr>
        <p:spPr>
          <a:xfrm>
            <a:off x="841797" y="332656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心理疾病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的分类</a:t>
            </a:r>
          </a:p>
        </p:txBody>
      </p:sp>
      <p:sp>
        <p:nvSpPr>
          <p:cNvPr id="24" name="Freeform 230">
            <a:extLst>
              <a:ext uri="{FF2B5EF4-FFF2-40B4-BE49-F238E27FC236}">
                <a16:creationId xmlns:a16="http://schemas.microsoft.com/office/drawing/2014/main" id="{95A2094F-5FF5-4FA6-8207-C1D804DA54A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43046" y="383420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25B365DB-12DC-4418-A4E8-16D6F55549D3}"/>
              </a:ext>
            </a:extLst>
          </p:cNvPr>
          <p:cNvSpPr txBox="1"/>
          <p:nvPr/>
        </p:nvSpPr>
        <p:spPr>
          <a:xfrm>
            <a:off x="5768707" y="2099642"/>
            <a:ext cx="13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严重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243231EE-B62E-4814-9193-C6683823A9A8}"/>
              </a:ext>
            </a:extLst>
          </p:cNvPr>
          <p:cNvSpPr txBox="1"/>
          <p:nvPr/>
        </p:nvSpPr>
        <p:spPr>
          <a:xfrm>
            <a:off x="5979501" y="3082018"/>
            <a:ext cx="94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中等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DF1C7BF6-5FD3-4F0B-BBB4-713DAB27AD3F}"/>
              </a:ext>
            </a:extLst>
          </p:cNvPr>
          <p:cNvSpPr txBox="1"/>
          <p:nvPr/>
        </p:nvSpPr>
        <p:spPr>
          <a:xfrm>
            <a:off x="5768707" y="4196508"/>
            <a:ext cx="131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较轻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D023E80-FE69-499A-9C08-CB30D4371DE5}"/>
              </a:ext>
            </a:extLst>
          </p:cNvPr>
          <p:cNvSpPr/>
          <p:nvPr/>
        </p:nvSpPr>
        <p:spPr>
          <a:xfrm>
            <a:off x="337742" y="4072506"/>
            <a:ext cx="3888432" cy="6619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神经症是最轻级别的心理疾病，我们通常听到的强迫症、社交恐惧症等等，都是神经症。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2FFE2D1-CAF8-4AF8-A190-0D04B7A23341}"/>
              </a:ext>
            </a:extLst>
          </p:cNvPr>
          <p:cNvSpPr/>
          <p:nvPr/>
        </p:nvSpPr>
        <p:spPr>
          <a:xfrm>
            <a:off x="8079470" y="3015501"/>
            <a:ext cx="3833725" cy="9574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最广为人知的人格障碍，应该是反社会型人格障碍了，他们是各种恶性新闻事件的主角，他们的快乐建立在别人的痛苦之上。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4E35350-C8E6-40F1-AC41-3923F2C77FF4}"/>
              </a:ext>
            </a:extLst>
          </p:cNvPr>
          <p:cNvSpPr/>
          <p:nvPr/>
        </p:nvSpPr>
        <p:spPr>
          <a:xfrm>
            <a:off x="408061" y="1811745"/>
            <a:ext cx="4424176" cy="127419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最</a:t>
            </a:r>
            <a:r>
              <a:rPr lang="zh-CN" altLang="en-US" sz="1600" dirty="0" smtClean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严重的</a:t>
            </a: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精神疾病有精神分裂症、躁郁症等。典型症状有比如幻觉、妄想、怪异行为和怪异想法，他们的言语、行为和神情，明显和正常人不同。</a:t>
            </a:r>
            <a:endParaRPr lang="zh-CN" altLang="zh-CN" sz="1600" dirty="0">
              <a:solidFill>
                <a:srgbClr val="3D3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4C60851-9F36-4806-BD14-0646F5A27DB2}"/>
              </a:ext>
            </a:extLst>
          </p:cNvPr>
          <p:cNvSpPr/>
          <p:nvPr/>
        </p:nvSpPr>
        <p:spPr>
          <a:xfrm>
            <a:off x="337741" y="3812318"/>
            <a:ext cx="91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神经症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91A6BE8-3742-483D-B1A0-9F78AB3DAE6D}"/>
              </a:ext>
            </a:extLst>
          </p:cNvPr>
          <p:cNvSpPr/>
          <p:nvPr/>
        </p:nvSpPr>
        <p:spPr>
          <a:xfrm>
            <a:off x="8068278" y="268300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人格障碍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1BDBF4F-6044-43F7-A726-5067155958FE}"/>
              </a:ext>
            </a:extLst>
          </p:cNvPr>
          <p:cNvSpPr/>
          <p:nvPr/>
        </p:nvSpPr>
        <p:spPr>
          <a:xfrm>
            <a:off x="450723" y="146332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精神病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F720E68-80AB-4629-BF2E-5583C5E0F921}"/>
              </a:ext>
            </a:extLst>
          </p:cNvPr>
          <p:cNvSpPr/>
          <p:nvPr/>
        </p:nvSpPr>
        <p:spPr>
          <a:xfrm>
            <a:off x="1022376" y="5854793"/>
            <a:ext cx="10445127" cy="7571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一般人都会有的各种心理问题，如暂时的心理失衡，心理困扰，疑惑等。这种不是属于心理疾病 ，在自我调节和他人的帮助下一般能很快解决）</a:t>
            </a: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CA080E6F-64DD-4B78-B796-7C569C95F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2237" y="2289515"/>
            <a:ext cx="1084611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5D7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CA080E6F-64DD-4B78-B796-7C569C95F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8181" y="4365104"/>
            <a:ext cx="648072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5D7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Line 12">
            <a:extLst>
              <a:ext uri="{FF2B5EF4-FFF2-40B4-BE49-F238E27FC236}">
                <a16:creationId xmlns:a16="http://schemas.microsoft.com/office/drawing/2014/main" id="{CA080E6F-64DD-4B78-B796-7C569C95F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2224" y="3212976"/>
            <a:ext cx="557245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5D7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605346" y="3393107"/>
            <a:ext cx="7458280" cy="25331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05347" y="1780672"/>
            <a:ext cx="7458280" cy="10002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625" y="2504418"/>
            <a:ext cx="4092527" cy="45249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53D7C78-4F32-4963-83E4-B31ED519630C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身体健康</a:t>
            </a:r>
            <a:r>
              <a:rPr lang="zh-CN" altLang="en-US" dirty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心理健康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的关系</a:t>
            </a:r>
          </a:p>
        </p:txBody>
      </p:sp>
      <p:sp>
        <p:nvSpPr>
          <p:cNvPr id="12" name="Freeform 230">
            <a:extLst>
              <a:ext uri="{FF2B5EF4-FFF2-40B4-BE49-F238E27FC236}">
                <a16:creationId xmlns:a16="http://schemas.microsoft.com/office/drawing/2014/main" id="{C85498F7-F24E-4A25-81DC-8D11EE947C7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: 圆角 12">
            <a:extLst>
              <a:ext uri="{FF2B5EF4-FFF2-40B4-BE49-F238E27FC236}">
                <a16:creationId xmlns:a16="http://schemas.microsoft.com/office/drawing/2014/main" id="{06E4E11B-9E2B-4856-946B-12AA6F57C358}"/>
              </a:ext>
            </a:extLst>
          </p:cNvPr>
          <p:cNvSpPr/>
          <p:nvPr/>
        </p:nvSpPr>
        <p:spPr bwMode="auto">
          <a:xfrm>
            <a:off x="762988" y="1363314"/>
            <a:ext cx="3672408" cy="417358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身体健康会影响心理状态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CA1758F-1529-4DEE-B89B-258C3037A877}"/>
              </a:ext>
            </a:extLst>
          </p:cNvPr>
          <p:cNvSpPr/>
          <p:nvPr/>
        </p:nvSpPr>
        <p:spPr>
          <a:xfrm>
            <a:off x="569131" y="1844824"/>
            <a:ext cx="7314748" cy="70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当我们身体健康时，就能够愉快的生活；反之，会引起心理或行为的变化。例如心脏病人常常惶惶不安；癌症病人会感到生活无乐趣，甚至产生死亡将临的恐惧。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D0B849-6A95-451C-B838-6E2691F23D31}"/>
              </a:ext>
            </a:extLst>
          </p:cNvPr>
          <p:cNvSpPr/>
          <p:nvPr/>
        </p:nvSpPr>
        <p:spPr>
          <a:xfrm>
            <a:off x="594770" y="3472318"/>
            <a:ext cx="7289109" cy="23329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>
                <a:latin typeface="+mn-lt"/>
                <a:ea typeface="+mn-ea"/>
                <a:cs typeface="+mn-ea"/>
                <a:sym typeface="+mn-lt"/>
              </a:rPr>
              <a:t>俗话说：笑一笑，十年少；愁一愁，白了头。充分说明了心理对生理的影响。当人心理状态良好时，就会食欲旺盛、精力充沛，使有机体的潜能得以充分发挥，学习效率提高。</a:t>
            </a:r>
            <a:endParaRPr lang="en-US" altLang="zh-CN" sz="1600" kern="1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不良的心理状态可以引发一系列劣性生理机能的改变，因而导致失眠、便秘、消化不良、心绞、心率失常等症状的产生。</a:t>
            </a:r>
            <a:endParaRPr lang="en-US" altLang="zh-CN" sz="1600" kern="1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最新研究还发现： 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65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％病人的疾病与社会逆境引起的压抑有关，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35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％的病人在很大程度上是由于情绪不好引起的。</a:t>
            </a:r>
            <a:endParaRPr lang="zh-CN" altLang="en-US" sz="16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FFD61F6-29A0-4303-9265-E07628AB4F15}"/>
              </a:ext>
            </a:extLst>
          </p:cNvPr>
          <p:cNvSpPr/>
          <p:nvPr/>
        </p:nvSpPr>
        <p:spPr>
          <a:xfrm>
            <a:off x="569131" y="5926292"/>
            <a:ext cx="731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心理和身体的关糸是紧密相连的，二者互相制约，互相影响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: 圆角 30">
            <a:extLst>
              <a:ext uri="{FF2B5EF4-FFF2-40B4-BE49-F238E27FC236}">
                <a16:creationId xmlns:a16="http://schemas.microsoft.com/office/drawing/2014/main" id="{CD8E3123-FAE8-46CA-B95F-803ACE3B60C6}"/>
              </a:ext>
            </a:extLst>
          </p:cNvPr>
          <p:cNvSpPr/>
          <p:nvPr/>
        </p:nvSpPr>
        <p:spPr bwMode="auto">
          <a:xfrm>
            <a:off x="762988" y="3001857"/>
            <a:ext cx="3672408" cy="417358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心理状态也会影响身体健康</a:t>
            </a:r>
          </a:p>
        </p:txBody>
      </p:sp>
    </p:spTree>
    <p:extLst>
      <p:ext uri="{BB962C8B-B14F-4D97-AF65-F5344CB8AC3E}">
        <p14:creationId xmlns:p14="http://schemas.microsoft.com/office/powerpoint/2010/main" val="35415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C5CD29A-3ACC-4FB8-9CFB-5F9A5988C3F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导出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第一PPT，www.1ppt.com">
  <a:themeElements>
    <a:clrScheme name="红色系">
      <a:dk1>
        <a:srgbClr val="3D3D3D"/>
      </a:dk1>
      <a:lt1>
        <a:srgbClr val="FFFFFF"/>
      </a:lt1>
      <a:dk2>
        <a:srgbClr val="7F7F7F"/>
      </a:dk2>
      <a:lt2>
        <a:srgbClr val="F6F6F6"/>
      </a:lt2>
      <a:accent1>
        <a:srgbClr val="BD2531"/>
      </a:accent1>
      <a:accent2>
        <a:srgbClr val="DD3B44"/>
      </a:accent2>
      <a:accent3>
        <a:srgbClr val="F9B335"/>
      </a:accent3>
      <a:accent4>
        <a:srgbClr val="E8E2DB"/>
      </a:accent4>
      <a:accent5>
        <a:srgbClr val="7F7F7F"/>
      </a:accent5>
      <a:accent6>
        <a:srgbClr val="3D3D3D"/>
      </a:accent6>
      <a:hlink>
        <a:srgbClr val="DD3B44"/>
      </a:hlink>
      <a:folHlink>
        <a:srgbClr val="3D3D3D"/>
      </a:folHlink>
    </a:clrScheme>
    <a:fontScheme name="oaefegfa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8" id="{7F122F74-82B9-43DA-A288-57C72D3B8C31}" vid="{26237D85-D927-47D8-AC26-7E393E3C09D7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红黑简约商务(两红一橙黄暖色)</Template>
  <TotalTime>1693</TotalTime>
  <Pages>0</Pages>
  <Words>1602</Words>
  <Characters>0</Characters>
  <Application>Microsoft Office PowerPoint</Application>
  <DocSecurity>0</DocSecurity>
  <PresentationFormat>自定义</PresentationFormat>
  <Lines>0</Lines>
  <Paragraphs>169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仿宋_GB2312</vt:lpstr>
      <vt:lpstr>宋体</vt:lpstr>
      <vt:lpstr>微软雅黑</vt:lpstr>
      <vt:lpstr>义启小魏楷</vt:lpstr>
      <vt:lpstr>站酷小薇LOGO体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130</cp:revision>
  <dcterms:created xsi:type="dcterms:W3CDTF">2019-04-28T10:25:49Z</dcterms:created>
  <dcterms:modified xsi:type="dcterms:W3CDTF">2023-04-17T05:04:52Z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