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3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50" r:id="rId1"/>
    <p:sldMasterId id="2147483659" r:id="rId2"/>
  </p:sldMasterIdLst>
  <p:notesMasterIdLst>
    <p:notesMasterId r:id="rId40"/>
  </p:notesMasterIdLst>
  <p:sldIdLst>
    <p:sldId id="307" r:id="rId3"/>
    <p:sldId id="310" r:id="rId4"/>
    <p:sldId id="311" r:id="rId5"/>
    <p:sldId id="312" r:id="rId6"/>
    <p:sldId id="263" r:id="rId7"/>
    <p:sldId id="313" r:id="rId8"/>
    <p:sldId id="314" r:id="rId9"/>
    <p:sldId id="315" r:id="rId10"/>
    <p:sldId id="316" r:id="rId11"/>
    <p:sldId id="317" r:id="rId12"/>
    <p:sldId id="318" r:id="rId13"/>
    <p:sldId id="319" r:id="rId14"/>
    <p:sldId id="320" r:id="rId15"/>
    <p:sldId id="321" r:id="rId16"/>
    <p:sldId id="322" r:id="rId17"/>
    <p:sldId id="323" r:id="rId18"/>
    <p:sldId id="324" r:id="rId19"/>
    <p:sldId id="325" r:id="rId20"/>
    <p:sldId id="327" r:id="rId21"/>
    <p:sldId id="328" r:id="rId22"/>
    <p:sldId id="329" r:id="rId23"/>
    <p:sldId id="330" r:id="rId24"/>
    <p:sldId id="331" r:id="rId25"/>
    <p:sldId id="332" r:id="rId26"/>
    <p:sldId id="333" r:id="rId27"/>
    <p:sldId id="334" r:id="rId28"/>
    <p:sldId id="335" r:id="rId29"/>
    <p:sldId id="336" r:id="rId30"/>
    <p:sldId id="337" r:id="rId31"/>
    <p:sldId id="338" r:id="rId32"/>
    <p:sldId id="339" r:id="rId33"/>
    <p:sldId id="340" r:id="rId34"/>
    <p:sldId id="341" r:id="rId35"/>
    <p:sldId id="342" r:id="rId36"/>
    <p:sldId id="343" r:id="rId37"/>
    <p:sldId id="344" r:id="rId38"/>
    <p:sldId id="345" r:id="rId39"/>
  </p:sldIdLst>
  <p:sldSz cx="12192000" cy="6858000"/>
  <p:notesSz cx="6858000" cy="9144000"/>
  <p:custDataLst>
    <p:tags r:id="rId41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4386"/>
    <a:srgbClr val="EB4D40"/>
    <a:srgbClr val="E53238"/>
    <a:srgbClr val="002B56"/>
    <a:srgbClr val="0052A4"/>
    <a:srgbClr val="001932"/>
    <a:srgbClr val="1A4B92"/>
    <a:srgbClr val="E25B50"/>
    <a:srgbClr val="239F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75" autoAdjust="0"/>
    <p:restoredTop sz="96314" autoAdjust="0"/>
  </p:normalViewPr>
  <p:slideViewPr>
    <p:cSldViewPr snapToGrid="0">
      <p:cViewPr varScale="1">
        <p:scale>
          <a:sx n="108" d="100"/>
          <a:sy n="108" d="100"/>
        </p:scale>
        <p:origin x="80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0" Type="http://schemas.openxmlformats.org/officeDocument/2006/relationships/slide" Target="slides/slide18.xml"/><Relationship Id="rId41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13BBE5-0BEA-4494-9BEF-C8C2F48C9E2D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CB8912-F0BA-4AD8-8415-DA1F26BCB0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3252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59559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72220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64996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5940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55005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21061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79873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18571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69280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36179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98753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03451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290877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886777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256150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670002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534715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594999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481046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31139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999582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05543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006379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409269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671827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87042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50253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34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635230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35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980445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36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505142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37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14899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3877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27198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23582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54955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83089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2970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xiazai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9559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8766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2960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7786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401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537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1777076" y="6888096"/>
            <a:ext cx="1224136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200000"/>
              </a:lnSpc>
            </a:pPr>
            <a:r>
              <a:rPr lang="en-US" altLang="zh-CN" sz="100" dirty="0" smtClean="0">
                <a:solidFill>
                  <a:prstClr val="black"/>
                </a:solidFill>
                <a:latin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 smtClean="0">
                <a:solidFill>
                  <a:prstClr val="black"/>
                </a:solidFill>
                <a:latin typeface="微软雅黑" panose="020B0503020204020204" pitchFamily="34" charset="-122"/>
                <a:hlinkClick r:id="rId2"/>
              </a:rPr>
              <a:t>下载</a:t>
            </a:r>
            <a:r>
              <a:rPr lang="zh-CN" altLang="en-US" sz="100" dirty="0" smtClean="0">
                <a:solidFill>
                  <a:prstClr val="black"/>
                </a:solidFill>
                <a:latin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</a:rPr>
              <a:t>http://</a:t>
            </a:r>
            <a:r>
              <a:rPr lang="en-US" altLang="zh-CN" sz="100" dirty="0" smtClean="0">
                <a:solidFill>
                  <a:prstClr val="black"/>
                </a:solidFill>
                <a:latin typeface="微软雅黑" panose="020B0503020204020204" pitchFamily="34" charset="-122"/>
              </a:rPr>
              <a:t>www.ypppt.com/xiazai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</a:rPr>
              <a:t>/</a:t>
            </a:r>
            <a:endParaRPr lang="en-US" altLang="zh-CN" sz="100" dirty="0" smtClean="0">
              <a:solidFill>
                <a:prstClr val="black"/>
              </a:solidFill>
              <a:latin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597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6712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 defTabSz="914400"/>
              <a:t>2023-04-17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334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 defTabSz="914400"/>
              <a:t>2023-04-17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255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7063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4" r:id="rId3"/>
    <p:sldLayoutId id="2147483655" r:id="rId4"/>
    <p:sldLayoutId id="2147483656" r:id="rId5"/>
    <p:sldLayoutId id="2147483657" r:id="rId6"/>
    <p:sldLayoutId id="2147483658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9025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jpe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tags" Target="../tags/tag22.xml"/><Relationship Id="rId7" Type="http://schemas.openxmlformats.org/officeDocument/2006/relationships/notesSlide" Target="../notesSlides/notesSlide20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4.xml"/><Relationship Id="rId4" Type="http://schemas.openxmlformats.org/officeDocument/2006/relationships/tags" Target="../tags/tag2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1.xml"/><Relationship Id="rId13" Type="http://schemas.openxmlformats.org/officeDocument/2006/relationships/notesSlide" Target="../notesSlides/notesSlide3.xml"/><Relationship Id="rId3" Type="http://schemas.openxmlformats.org/officeDocument/2006/relationships/tags" Target="../tags/tag6.xml"/><Relationship Id="rId7" Type="http://schemas.openxmlformats.org/officeDocument/2006/relationships/tags" Target="../tags/tag10.xml"/><Relationship Id="rId12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tags" Target="../tags/tag14.xml"/><Relationship Id="rId5" Type="http://schemas.openxmlformats.org/officeDocument/2006/relationships/tags" Target="../tags/tag8.xml"/><Relationship Id="rId10" Type="http://schemas.openxmlformats.org/officeDocument/2006/relationships/tags" Target="../tags/tag13.xml"/><Relationship Id="rId4" Type="http://schemas.openxmlformats.org/officeDocument/2006/relationships/tags" Target="../tags/tag7.xml"/><Relationship Id="rId9" Type="http://schemas.openxmlformats.org/officeDocument/2006/relationships/tags" Target="../tags/tag12.xml"/><Relationship Id="rId14" Type="http://schemas.openxmlformats.org/officeDocument/2006/relationships/image" Target="../media/image6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tags" Target="../tags/tag27.xml"/><Relationship Id="rId7" Type="http://schemas.openxmlformats.org/officeDocument/2006/relationships/notesSlide" Target="../notesSlides/notesSlide33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9.xml"/><Relationship Id="rId4" Type="http://schemas.openxmlformats.org/officeDocument/2006/relationships/tags" Target="../tags/tag2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tags" Target="../tags/tag17.xml"/><Relationship Id="rId7" Type="http://schemas.openxmlformats.org/officeDocument/2006/relationships/notesSlide" Target="../notesSlides/notesSlide4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9.xml"/><Relationship Id="rId4" Type="http://schemas.openxmlformats.org/officeDocument/2006/relationships/tags" Target="../tags/tag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/>
          </a:p>
        </p:txBody>
      </p:sp>
      <p:sp>
        <p:nvSpPr>
          <p:cNvPr id="17" name="任意多边形: 形状 3">
            <a:extLst>
              <a:ext uri="{FF2B5EF4-FFF2-40B4-BE49-F238E27FC236}">
                <a16:creationId xmlns:a16="http://schemas.microsoft.com/office/drawing/2014/main" id="{1E2B8634-ABCA-4BAC-ABC7-3172A52BAA75}"/>
              </a:ext>
            </a:extLst>
          </p:cNvPr>
          <p:cNvSpPr/>
          <p:nvPr/>
        </p:nvSpPr>
        <p:spPr>
          <a:xfrm flipV="1">
            <a:off x="2493863" y="-218214"/>
            <a:ext cx="7360920" cy="7360920"/>
          </a:xfrm>
          <a:prstGeom prst="ellipse">
            <a:avLst/>
          </a:prstGeom>
          <a:noFill/>
          <a:ln w="28575">
            <a:solidFill>
              <a:srgbClr val="EB4D4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400" dirty="0">
              <a:solidFill>
                <a:srgbClr val="9CB0A4"/>
              </a:solidFill>
              <a:cs typeface="+mn-ea"/>
              <a:sym typeface="+mn-lt"/>
            </a:endParaRPr>
          </a:p>
        </p:txBody>
      </p:sp>
      <p:sp>
        <p:nvSpPr>
          <p:cNvPr id="4" name="任意多边形: 形状 3">
            <a:extLst>
              <a:ext uri="{FF2B5EF4-FFF2-40B4-BE49-F238E27FC236}">
                <a16:creationId xmlns:a16="http://schemas.microsoft.com/office/drawing/2014/main" id="{1E2B8634-ABCA-4BAC-ABC7-3172A52BAA75}"/>
              </a:ext>
            </a:extLst>
          </p:cNvPr>
          <p:cNvSpPr/>
          <p:nvPr/>
        </p:nvSpPr>
        <p:spPr>
          <a:xfrm flipV="1">
            <a:off x="2870189" y="158112"/>
            <a:ext cx="6608268" cy="6608268"/>
          </a:xfrm>
          <a:prstGeom prst="ellipse">
            <a:avLst/>
          </a:prstGeom>
          <a:solidFill>
            <a:srgbClr val="FFFFFF">
              <a:alpha val="87059"/>
            </a:srgbClr>
          </a:solidFill>
          <a:ln w="57150">
            <a:solidFill>
              <a:srgbClr val="0043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400" dirty="0">
              <a:solidFill>
                <a:srgbClr val="9CB0A4"/>
              </a:solidFill>
              <a:cs typeface="+mn-ea"/>
              <a:sym typeface="+mn-lt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4B13508B-32EA-4DD8-B2D8-122C0106DC64}"/>
              </a:ext>
            </a:extLst>
          </p:cNvPr>
          <p:cNvSpPr txBox="1"/>
          <p:nvPr/>
        </p:nvSpPr>
        <p:spPr>
          <a:xfrm>
            <a:off x="4206240" y="1928245"/>
            <a:ext cx="4038600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2400" dirty="0">
                <a:cs typeface="+mn-ea"/>
                <a:sym typeface="+mn-lt"/>
              </a:rPr>
              <a:t>商务礼仪系列</a:t>
            </a:r>
            <a:r>
              <a:rPr lang="en-US" altLang="zh-CN" sz="2400" dirty="0" smtClean="0">
                <a:cs typeface="+mn-ea"/>
                <a:sym typeface="+mn-lt"/>
              </a:rPr>
              <a:t>—</a:t>
            </a:r>
            <a:endParaRPr lang="en-US" altLang="zh-CN" sz="2400" dirty="0">
              <a:cs typeface="+mn-ea"/>
              <a:sym typeface="+mn-lt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99970ED3-193E-48AD-9580-720E6B5C5551}"/>
              </a:ext>
            </a:extLst>
          </p:cNvPr>
          <p:cNvSpPr txBox="1"/>
          <p:nvPr/>
        </p:nvSpPr>
        <p:spPr>
          <a:xfrm>
            <a:off x="3876224" y="2467358"/>
            <a:ext cx="4852610" cy="144655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8800" spc="300" dirty="0" smtClean="0">
                <a:solidFill>
                  <a:srgbClr val="EB4D4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  <a:sym typeface="+mn-lt"/>
              </a:rPr>
              <a:t>接待礼仪</a:t>
            </a:r>
            <a:endParaRPr lang="en-US" altLang="zh-CN" sz="8800" spc="300" dirty="0">
              <a:solidFill>
                <a:srgbClr val="EB4D40"/>
              </a:solidFill>
              <a:latin typeface="方正正黑简体" panose="02000000000000000000" pitchFamily="2" charset="-122"/>
              <a:ea typeface="方正正黑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C330772E-48B6-45C9-988B-4112335213AD}"/>
              </a:ext>
            </a:extLst>
          </p:cNvPr>
          <p:cNvSpPr/>
          <p:nvPr/>
        </p:nvSpPr>
        <p:spPr bwMode="auto">
          <a:xfrm>
            <a:off x="4392530" y="3770107"/>
            <a:ext cx="4071076" cy="40011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defRPr/>
            </a:pPr>
            <a:r>
              <a:rPr lang="zh-CN" altLang="en-US" sz="200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  <a:sym typeface="+mn-lt"/>
              </a:rPr>
              <a:t>商务招待</a:t>
            </a:r>
            <a:r>
              <a:rPr lang="en-US" altLang="zh-CN" sz="200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  <a:sym typeface="+mn-lt"/>
              </a:rPr>
              <a:t>/</a:t>
            </a:r>
            <a:r>
              <a:rPr lang="zh-CN" altLang="en-US" sz="200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  <a:sym typeface="+mn-lt"/>
              </a:rPr>
              <a:t>商务接待礼仪培训</a:t>
            </a:r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62F963BA-3063-4A34-A717-BEB161DC2C38}"/>
              </a:ext>
            </a:extLst>
          </p:cNvPr>
          <p:cNvSpPr/>
          <p:nvPr/>
        </p:nvSpPr>
        <p:spPr>
          <a:xfrm>
            <a:off x="4597005" y="4550200"/>
            <a:ext cx="1499435" cy="341839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cs typeface="+mn-ea"/>
              <a:sym typeface="+mn-lt"/>
            </a:endParaRPr>
          </a:p>
        </p:txBody>
      </p:sp>
      <p:sp>
        <p:nvSpPr>
          <p:cNvPr id="10" name="矩形: 圆角 9">
            <a:extLst>
              <a:ext uri="{FF2B5EF4-FFF2-40B4-BE49-F238E27FC236}">
                <a16:creationId xmlns:a16="http://schemas.microsoft.com/office/drawing/2014/main" id="{2911E758-FA38-43D9-804D-F3F8EC7A72AE}"/>
              </a:ext>
            </a:extLst>
          </p:cNvPr>
          <p:cNvSpPr/>
          <p:nvPr/>
        </p:nvSpPr>
        <p:spPr>
          <a:xfrm>
            <a:off x="6257724" y="4550200"/>
            <a:ext cx="1499435" cy="341839"/>
          </a:xfrm>
          <a:prstGeom prst="roundRect">
            <a:avLst>
              <a:gd name="adj" fmla="val 50000"/>
            </a:avLst>
          </a:prstGeom>
          <a:solidFill>
            <a:srgbClr val="1A4B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cs typeface="+mn-ea"/>
              <a:sym typeface="+mn-lt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10F1C681-F438-4180-A2CA-5E0CF949D8A4}"/>
              </a:ext>
            </a:extLst>
          </p:cNvPr>
          <p:cNvSpPr txBox="1"/>
          <p:nvPr/>
        </p:nvSpPr>
        <p:spPr>
          <a:xfrm>
            <a:off x="4597005" y="4568872"/>
            <a:ext cx="1499435" cy="30777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1400" smtClean="0">
                <a:solidFill>
                  <a:schemeClr val="bg1"/>
                </a:solidFill>
                <a:cs typeface="+mn-ea"/>
                <a:sym typeface="+mn-lt"/>
              </a:rPr>
              <a:t>汇报：</a:t>
            </a:r>
            <a:r>
              <a:rPr lang="en-US" altLang="zh-CN" sz="1400" smtClean="0">
                <a:solidFill>
                  <a:schemeClr val="bg1"/>
                </a:solidFill>
                <a:cs typeface="+mn-ea"/>
                <a:sym typeface="+mn-lt"/>
              </a:rPr>
              <a:t>PPT818</a:t>
            </a:r>
            <a:endParaRPr lang="en-US" altLang="zh-CN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06787D4C-5A8D-43F2-8393-24CE4A5FEC70}"/>
              </a:ext>
            </a:extLst>
          </p:cNvPr>
          <p:cNvSpPr txBox="1"/>
          <p:nvPr/>
        </p:nvSpPr>
        <p:spPr>
          <a:xfrm>
            <a:off x="6264194" y="4568872"/>
            <a:ext cx="1499435" cy="30777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部门：策划部</a:t>
            </a:r>
            <a:endParaRPr lang="en-US" altLang="zh-CN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96969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:a16="http://schemas.microsoft.com/office/drawing/2014/main" xmlns:a14="http://schemas.microsoft.com/office/drawing/2010/main"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4" grpId="0" animBg="1"/>
      <p:bldP spid="5" grpId="0"/>
      <p:bldP spid="6" grpId="0"/>
      <p:bldP spid="7" grpId="0"/>
      <p:bldP spid="9" grpId="0" animBg="1"/>
      <p:bldP spid="10" grpId="0" animBg="1"/>
      <p:bldP spid="11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圆角矩形 62"/>
          <p:cNvSpPr/>
          <p:nvPr/>
        </p:nvSpPr>
        <p:spPr>
          <a:xfrm>
            <a:off x="1186354" y="1325880"/>
            <a:ext cx="9812308" cy="4937760"/>
          </a:xfrm>
          <a:prstGeom prst="roundRect">
            <a:avLst>
              <a:gd name="adj" fmla="val 11169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ctr">
              <a:buClr>
                <a:srgbClr val="FF0000"/>
              </a:buClr>
              <a:buSzPct val="70000"/>
              <a:buFont typeface="Wingdings" panose="05000000000000000000" pitchFamily="2" charset="2"/>
              <a:buChar char="u"/>
              <a:tabLst>
                <a:tab pos="723900" algn="l"/>
                <a:tab pos="1447800" algn="l"/>
              </a:tabLst>
            </a:pPr>
            <a:endParaRPr lang="zh-CN" altLang="en-US" sz="16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</a:endParaRPr>
          </a:p>
        </p:txBody>
      </p:sp>
      <p:grpSp>
        <p:nvGrpSpPr>
          <p:cNvPr id="57" name="组合 56">
            <a:extLst>
              <a:ext uri="{FF2B5EF4-FFF2-40B4-BE49-F238E27FC236}">
                <a16:creationId xmlns:a16="http://schemas.microsoft.com/office/drawing/2014/main" id="{1DF30057-291E-43FD-AD5E-A019E6FC21FF}"/>
              </a:ext>
            </a:extLst>
          </p:cNvPr>
          <p:cNvGrpSpPr/>
          <p:nvPr/>
        </p:nvGrpSpPr>
        <p:grpSpPr>
          <a:xfrm>
            <a:off x="0" y="386801"/>
            <a:ext cx="12191998" cy="584775"/>
            <a:chOff x="0" y="386801"/>
            <a:chExt cx="12191998" cy="584775"/>
          </a:xfrm>
        </p:grpSpPr>
        <p:sp>
          <p:nvSpPr>
            <p:cNvPr id="51" name="文本框 50">
              <a:extLst>
                <a:ext uri="{FF2B5EF4-FFF2-40B4-BE49-F238E27FC236}">
                  <a16:creationId xmlns:a16="http://schemas.microsoft.com/office/drawing/2014/main" id="{7247AB59-1E01-42C7-AA28-09F70969DDAD}"/>
                </a:ext>
              </a:extLst>
            </p:cNvPr>
            <p:cNvSpPr txBox="1"/>
            <p:nvPr/>
          </p:nvSpPr>
          <p:spPr>
            <a:xfrm>
              <a:off x="1186354" y="386801"/>
              <a:ext cx="48228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3200" b="1" dirty="0">
                  <a:cs typeface="+mn-ea"/>
                  <a:sym typeface="+mn-lt"/>
                </a:rPr>
                <a:t>接待迎客</a:t>
              </a:r>
              <a:r>
                <a:rPr lang="zh-CN" altLang="en-US" sz="3200" b="1" dirty="0" smtClean="0">
                  <a:cs typeface="+mn-ea"/>
                  <a:sym typeface="+mn-lt"/>
                </a:rPr>
                <a:t>技巧</a:t>
              </a:r>
              <a:endParaRPr lang="zh-CN" altLang="en-US" sz="3200" b="1" dirty="0">
                <a:cs typeface="+mn-ea"/>
                <a:sym typeface="+mn-lt"/>
              </a:endParaRPr>
            </a:p>
          </p:txBody>
        </p:sp>
        <p:sp>
          <p:nvSpPr>
            <p:cNvPr id="54" name="矩形 53">
              <a:extLst>
                <a:ext uri="{FF2B5EF4-FFF2-40B4-BE49-F238E27FC236}">
                  <a16:creationId xmlns:a16="http://schemas.microsoft.com/office/drawing/2014/main" id="{C552EC34-A6E0-4C29-BD54-F63BD72EA271}"/>
                </a:ext>
              </a:extLst>
            </p:cNvPr>
            <p:cNvSpPr/>
            <p:nvPr/>
          </p:nvSpPr>
          <p:spPr>
            <a:xfrm flipH="1">
              <a:off x="0" y="386801"/>
              <a:ext cx="914400" cy="58477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5" name="矩形 54">
              <a:extLst>
                <a:ext uri="{FF2B5EF4-FFF2-40B4-BE49-F238E27FC236}">
                  <a16:creationId xmlns:a16="http://schemas.microsoft.com/office/drawing/2014/main" id="{5CB5F99F-F5A9-42C0-8EAC-90E0F57999CD}"/>
                </a:ext>
              </a:extLst>
            </p:cNvPr>
            <p:cNvSpPr/>
            <p:nvPr/>
          </p:nvSpPr>
          <p:spPr>
            <a:xfrm flipH="1">
              <a:off x="965199" y="386801"/>
              <a:ext cx="129627" cy="584774"/>
            </a:xfrm>
            <a:prstGeom prst="rect">
              <a:avLst/>
            </a:prstGeom>
            <a:solidFill>
              <a:srgbClr val="0043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6" name="矩形 55">
              <a:extLst>
                <a:ext uri="{FF2B5EF4-FFF2-40B4-BE49-F238E27FC236}">
                  <a16:creationId xmlns:a16="http://schemas.microsoft.com/office/drawing/2014/main" id="{FE6E92AC-8F8A-4465-A7B6-DE45C8ECB3AC}"/>
                </a:ext>
              </a:extLst>
            </p:cNvPr>
            <p:cNvSpPr/>
            <p:nvPr/>
          </p:nvSpPr>
          <p:spPr>
            <a:xfrm flipH="1">
              <a:off x="9281159" y="386801"/>
              <a:ext cx="2910839" cy="58477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3" name="矩形 22"/>
          <p:cNvSpPr/>
          <p:nvPr/>
        </p:nvSpPr>
        <p:spPr>
          <a:xfrm>
            <a:off x="1523737" y="2577827"/>
            <a:ext cx="9098543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>
              <a:lnSpc>
                <a:spcPct val="150000"/>
              </a:lnSpc>
              <a:spcBef>
                <a:spcPct val="50000"/>
              </a:spcBef>
            </a:pPr>
            <a:r>
              <a:rPr kumimoji="1" lang="zh-CN" altLang="en-US" sz="1400" b="1" dirty="0">
                <a:solidFill>
                  <a:srgbClr val="EB4D40"/>
                </a:solidFill>
                <a:latin typeface="+mn-ea"/>
                <a:sym typeface="Wingdings 2" panose="05020102010507070707" pitchFamily="18" charset="2"/>
              </a:rPr>
              <a:t>场所的不同，引领访客时的要点也不同甘共苦： </a:t>
            </a:r>
          </a:p>
          <a:p>
            <a:pPr fontAlgn="t">
              <a:lnSpc>
                <a:spcPct val="150000"/>
              </a:lnSpc>
              <a:spcBef>
                <a:spcPct val="50000"/>
              </a:spcBef>
            </a:pP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Wingdings 2" panose="05020102010507070707" pitchFamily="18" charset="2"/>
              </a:rPr>
              <a:t>      </a:t>
            </a:r>
            <a:r>
              <a:rPr kumimoji="1"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Wingdings 2" panose="05020102010507070707" pitchFamily="18" charset="2"/>
              </a:rPr>
              <a:t>1</a:t>
            </a: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Wingdings 2" panose="05020102010507070707" pitchFamily="18" charset="2"/>
              </a:rPr>
              <a:t>、走廊上：走在访客侧前方两至三步。当访客走在走廊的正中央时，你要走在走廊上的一旁。偶尔向后望，确认访客跟上；当转弯拐角时，要招呼一声说：“往这边走。” </a:t>
            </a:r>
          </a:p>
          <a:p>
            <a:pPr fontAlgn="t">
              <a:lnSpc>
                <a:spcPct val="150000"/>
              </a:lnSpc>
              <a:spcBef>
                <a:spcPct val="50000"/>
              </a:spcBef>
            </a:pP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Wingdings 2" panose="05020102010507070707" pitchFamily="18" charset="2"/>
              </a:rPr>
              <a:t>      </a:t>
            </a:r>
            <a:r>
              <a:rPr kumimoji="1"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Wingdings 2" panose="05020102010507070707" pitchFamily="18" charset="2"/>
              </a:rPr>
              <a:t>2</a:t>
            </a: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Wingdings 2" panose="05020102010507070707" pitchFamily="18" charset="2"/>
              </a:rPr>
              <a:t>、楼梯上：先说一声：“在</a:t>
            </a:r>
            <a:r>
              <a:rPr kumimoji="1"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Wingdings 2" panose="05020102010507070707" pitchFamily="18" charset="2"/>
              </a:rPr>
              <a:t>X</a:t>
            </a: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Wingdings 2" panose="05020102010507070707" pitchFamily="18" charset="2"/>
              </a:rPr>
              <a:t>楼。”然后开始引领访客到楼上。上楼时应该让访客先走，因为一般以为高的位置代表尊贵。 在上下楼梯时，不应并排行走，而应当右侧上行，左侧下行。</a:t>
            </a:r>
          </a:p>
          <a:p>
            <a:pPr fontAlgn="t">
              <a:lnSpc>
                <a:spcPct val="150000"/>
              </a:lnSpc>
              <a:spcBef>
                <a:spcPct val="50000"/>
              </a:spcBef>
            </a:pP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Wingdings 2" panose="05020102010507070707" pitchFamily="18" charset="2"/>
              </a:rPr>
              <a:t>      </a:t>
            </a:r>
            <a:r>
              <a:rPr kumimoji="1"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Wingdings 2" panose="05020102010507070707" pitchFamily="18" charset="2"/>
              </a:rPr>
              <a:t>3</a:t>
            </a: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Wingdings 2" panose="05020102010507070707" pitchFamily="18" charset="2"/>
              </a:rPr>
              <a:t>、电梯内：首先，你要按动电梯的按钮，同时告诉访客目的地是在第几层。如果访客不只一个人，或者有很多公司内部的职员也要进入电梯并站在一角，按着开启的掣，引领访客进入，然后再让公司内部职员进入。即是说访客先进入，以示尊重。离开电梯，则刚好相反，按着开启的掣，让宾客先出。如果你的上司也在时，让你的上司先出，然后你才步出。 </a:t>
            </a:r>
          </a:p>
        </p:txBody>
      </p:sp>
      <p:sp>
        <p:nvSpPr>
          <p:cNvPr id="59" name="文本框 58">
            <a:extLst>
              <a:ext uri="{FF2B5EF4-FFF2-40B4-BE49-F238E27FC236}">
                <a16:creationId xmlns:a16="http://schemas.microsoft.com/office/drawing/2014/main" id="{4B13508B-32EA-4DD8-B2D8-122C0106DC64}"/>
              </a:ext>
            </a:extLst>
          </p:cNvPr>
          <p:cNvSpPr txBox="1"/>
          <p:nvPr/>
        </p:nvSpPr>
        <p:spPr>
          <a:xfrm>
            <a:off x="4790487" y="499430"/>
            <a:ext cx="4355866" cy="2769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1200" dirty="0">
                <a:cs typeface="+mn-ea"/>
                <a:sym typeface="+mn-lt"/>
              </a:rPr>
              <a:t>商务礼仪系列</a:t>
            </a:r>
            <a:r>
              <a:rPr lang="en-US" altLang="zh-CN" sz="1200" dirty="0" smtClean="0">
                <a:cs typeface="+mn-ea"/>
                <a:sym typeface="+mn-lt"/>
              </a:rPr>
              <a:t>—</a:t>
            </a:r>
            <a:r>
              <a:rPr lang="zh-CN" altLang="en-US" sz="1200" dirty="0" smtClean="0">
                <a:cs typeface="+mn-ea"/>
                <a:sym typeface="+mn-lt"/>
              </a:rPr>
              <a:t>接待礼仪</a:t>
            </a:r>
            <a:endParaRPr lang="en-US" altLang="zh-CN" sz="1200" dirty="0">
              <a:cs typeface="+mn-ea"/>
              <a:sym typeface="+mn-lt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1523737" y="1648813"/>
            <a:ext cx="182614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1600" b="1" dirty="0">
                <a:solidFill>
                  <a:srgbClr val="004386"/>
                </a:solidFill>
                <a:latin typeface="+mn-ea"/>
              </a:rPr>
              <a:t>第三步：引领访客</a:t>
            </a:r>
          </a:p>
        </p:txBody>
      </p:sp>
      <p:sp>
        <p:nvSpPr>
          <p:cNvPr id="4" name="矩形 3"/>
          <p:cNvSpPr/>
          <p:nvPr/>
        </p:nvSpPr>
        <p:spPr>
          <a:xfrm>
            <a:off x="1572843" y="2121730"/>
            <a:ext cx="6317755" cy="3508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t">
              <a:lnSpc>
                <a:spcPct val="120000"/>
              </a:lnSpc>
              <a:spcBef>
                <a:spcPct val="50000"/>
              </a:spcBef>
            </a:pPr>
            <a:r>
              <a:rPr kumimoji="1"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Wingdings 2" panose="05020102010507070707" pitchFamily="18" charset="2"/>
              </a:rPr>
              <a:t>不能忽视的要点是</a:t>
            </a:r>
            <a:r>
              <a:rPr kumimoji="1"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Wingdings 2" panose="05020102010507070707" pitchFamily="18" charset="2"/>
              </a:rPr>
              <a:t>——</a:t>
            </a:r>
            <a:r>
              <a:rPr kumimoji="1"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Wingdings 2" panose="05020102010507070707" pitchFamily="18" charset="2"/>
              </a:rPr>
              <a:t>引领开始时向访客说一声：“对不起，令你久候了。”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4730" y="1253572"/>
            <a:ext cx="2415230" cy="1630498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25385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:a16="http://schemas.microsoft.com/office/drawing/2014/main"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5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25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75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23" grpId="0"/>
      <p:bldP spid="59" grpId="0"/>
      <p:bldP spid="24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圆角矩形 62"/>
          <p:cNvSpPr/>
          <p:nvPr/>
        </p:nvSpPr>
        <p:spPr>
          <a:xfrm>
            <a:off x="1186354" y="1600200"/>
            <a:ext cx="3858086" cy="4282440"/>
          </a:xfrm>
          <a:prstGeom prst="roundRect">
            <a:avLst>
              <a:gd name="adj" fmla="val 11169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ctr">
              <a:buClr>
                <a:srgbClr val="FF0000"/>
              </a:buClr>
              <a:buSzPct val="70000"/>
              <a:buFont typeface="Wingdings" panose="05000000000000000000" pitchFamily="2" charset="2"/>
              <a:buChar char="u"/>
              <a:tabLst>
                <a:tab pos="723900" algn="l"/>
                <a:tab pos="1447800" algn="l"/>
              </a:tabLst>
            </a:pPr>
            <a:endParaRPr lang="zh-CN" altLang="en-US" sz="16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</a:endParaRPr>
          </a:p>
        </p:txBody>
      </p:sp>
      <p:grpSp>
        <p:nvGrpSpPr>
          <p:cNvPr id="57" name="组合 56">
            <a:extLst>
              <a:ext uri="{FF2B5EF4-FFF2-40B4-BE49-F238E27FC236}">
                <a16:creationId xmlns:a16="http://schemas.microsoft.com/office/drawing/2014/main" id="{1DF30057-291E-43FD-AD5E-A019E6FC21FF}"/>
              </a:ext>
            </a:extLst>
          </p:cNvPr>
          <p:cNvGrpSpPr/>
          <p:nvPr/>
        </p:nvGrpSpPr>
        <p:grpSpPr>
          <a:xfrm>
            <a:off x="0" y="386801"/>
            <a:ext cx="12191998" cy="584775"/>
            <a:chOff x="0" y="386801"/>
            <a:chExt cx="12191998" cy="584775"/>
          </a:xfrm>
        </p:grpSpPr>
        <p:sp>
          <p:nvSpPr>
            <p:cNvPr id="51" name="文本框 50">
              <a:extLst>
                <a:ext uri="{FF2B5EF4-FFF2-40B4-BE49-F238E27FC236}">
                  <a16:creationId xmlns:a16="http://schemas.microsoft.com/office/drawing/2014/main" id="{7247AB59-1E01-42C7-AA28-09F70969DDAD}"/>
                </a:ext>
              </a:extLst>
            </p:cNvPr>
            <p:cNvSpPr txBox="1"/>
            <p:nvPr/>
          </p:nvSpPr>
          <p:spPr>
            <a:xfrm>
              <a:off x="1186354" y="386801"/>
              <a:ext cx="48228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3200" b="1" dirty="0">
                  <a:cs typeface="+mn-ea"/>
                  <a:sym typeface="+mn-lt"/>
                </a:rPr>
                <a:t>接待迎客</a:t>
              </a:r>
              <a:r>
                <a:rPr lang="zh-CN" altLang="en-US" sz="3200" b="1" dirty="0" smtClean="0">
                  <a:cs typeface="+mn-ea"/>
                  <a:sym typeface="+mn-lt"/>
                </a:rPr>
                <a:t>技巧</a:t>
              </a:r>
              <a:endParaRPr lang="zh-CN" altLang="en-US" sz="3200" b="1" dirty="0">
                <a:cs typeface="+mn-ea"/>
                <a:sym typeface="+mn-lt"/>
              </a:endParaRPr>
            </a:p>
          </p:txBody>
        </p:sp>
        <p:sp>
          <p:nvSpPr>
            <p:cNvPr id="54" name="矩形 53">
              <a:extLst>
                <a:ext uri="{FF2B5EF4-FFF2-40B4-BE49-F238E27FC236}">
                  <a16:creationId xmlns:a16="http://schemas.microsoft.com/office/drawing/2014/main" id="{C552EC34-A6E0-4C29-BD54-F63BD72EA271}"/>
                </a:ext>
              </a:extLst>
            </p:cNvPr>
            <p:cNvSpPr/>
            <p:nvPr/>
          </p:nvSpPr>
          <p:spPr>
            <a:xfrm flipH="1">
              <a:off x="0" y="386801"/>
              <a:ext cx="914400" cy="58477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5" name="矩形 54">
              <a:extLst>
                <a:ext uri="{FF2B5EF4-FFF2-40B4-BE49-F238E27FC236}">
                  <a16:creationId xmlns:a16="http://schemas.microsoft.com/office/drawing/2014/main" id="{5CB5F99F-F5A9-42C0-8EAC-90E0F57999CD}"/>
                </a:ext>
              </a:extLst>
            </p:cNvPr>
            <p:cNvSpPr/>
            <p:nvPr/>
          </p:nvSpPr>
          <p:spPr>
            <a:xfrm flipH="1">
              <a:off x="965199" y="386801"/>
              <a:ext cx="129627" cy="584774"/>
            </a:xfrm>
            <a:prstGeom prst="rect">
              <a:avLst/>
            </a:prstGeom>
            <a:solidFill>
              <a:srgbClr val="0043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6" name="矩形 55">
              <a:extLst>
                <a:ext uri="{FF2B5EF4-FFF2-40B4-BE49-F238E27FC236}">
                  <a16:creationId xmlns:a16="http://schemas.microsoft.com/office/drawing/2014/main" id="{FE6E92AC-8F8A-4465-A7B6-DE45C8ECB3AC}"/>
                </a:ext>
              </a:extLst>
            </p:cNvPr>
            <p:cNvSpPr/>
            <p:nvPr/>
          </p:nvSpPr>
          <p:spPr>
            <a:xfrm flipH="1">
              <a:off x="9281159" y="386801"/>
              <a:ext cx="2910839" cy="58477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59" name="文本框 58">
            <a:extLst>
              <a:ext uri="{FF2B5EF4-FFF2-40B4-BE49-F238E27FC236}">
                <a16:creationId xmlns:a16="http://schemas.microsoft.com/office/drawing/2014/main" id="{4B13508B-32EA-4DD8-B2D8-122C0106DC64}"/>
              </a:ext>
            </a:extLst>
          </p:cNvPr>
          <p:cNvSpPr txBox="1"/>
          <p:nvPr/>
        </p:nvSpPr>
        <p:spPr>
          <a:xfrm>
            <a:off x="4790487" y="499430"/>
            <a:ext cx="4355866" cy="2769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1200" dirty="0">
                <a:cs typeface="+mn-ea"/>
                <a:sym typeface="+mn-lt"/>
              </a:rPr>
              <a:t>商务礼仪系列</a:t>
            </a:r>
            <a:r>
              <a:rPr lang="en-US" altLang="zh-CN" sz="1200" dirty="0" smtClean="0">
                <a:cs typeface="+mn-ea"/>
                <a:sym typeface="+mn-lt"/>
              </a:rPr>
              <a:t>—</a:t>
            </a:r>
            <a:r>
              <a:rPr lang="zh-CN" altLang="en-US" sz="1200" dirty="0" smtClean="0">
                <a:cs typeface="+mn-ea"/>
                <a:sym typeface="+mn-lt"/>
              </a:rPr>
              <a:t>接待礼仪</a:t>
            </a:r>
            <a:endParaRPr lang="en-US" altLang="zh-CN" sz="1200" dirty="0">
              <a:cs typeface="+mn-ea"/>
              <a:sym typeface="+mn-lt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1523737" y="1923133"/>
            <a:ext cx="203132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1600" b="1" dirty="0">
                <a:solidFill>
                  <a:srgbClr val="004386"/>
                </a:solidFill>
                <a:latin typeface="+mn-ea"/>
              </a:rPr>
              <a:t>第四步：入座，备茶</a:t>
            </a:r>
          </a:p>
        </p:txBody>
      </p:sp>
      <p:sp>
        <p:nvSpPr>
          <p:cNvPr id="4" name="矩形 3"/>
          <p:cNvSpPr/>
          <p:nvPr/>
        </p:nvSpPr>
        <p:spPr>
          <a:xfrm>
            <a:off x="1572843" y="2472605"/>
            <a:ext cx="2031325" cy="3877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t">
              <a:lnSpc>
                <a:spcPct val="120000"/>
              </a:lnSpc>
              <a:spcBef>
                <a:spcPct val="50000"/>
              </a:spcBef>
            </a:pPr>
            <a:r>
              <a:rPr kumimoji="1"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Wingdings 2" panose="05020102010507070707" pitchFamily="18" charset="2"/>
              </a:rPr>
              <a:t>会客室的准备工作：</a:t>
            </a:r>
          </a:p>
        </p:txBody>
      </p:sp>
      <p:sp>
        <p:nvSpPr>
          <p:cNvPr id="13" name="矩形 12"/>
          <p:cNvSpPr/>
          <p:nvPr/>
        </p:nvSpPr>
        <p:spPr>
          <a:xfrm>
            <a:off x="1523737" y="2982957"/>
            <a:ext cx="2730235" cy="24314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fontAlgn="t">
              <a:lnSpc>
                <a:spcPct val="15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Wingdings 2" panose="05020102010507070707" pitchFamily="18" charset="2"/>
              </a:rPr>
              <a:t>窗户是否通风；</a:t>
            </a:r>
          </a:p>
          <a:p>
            <a:pPr marL="285750" indent="-285750" fontAlgn="t">
              <a:lnSpc>
                <a:spcPct val="15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Wingdings 2" panose="05020102010507070707" pitchFamily="18" charset="2"/>
              </a:rPr>
              <a:t>地上是否有烟灰、纸屑；</a:t>
            </a:r>
          </a:p>
          <a:p>
            <a:pPr marL="285750" indent="-285750" fontAlgn="t">
              <a:lnSpc>
                <a:spcPct val="15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Wingdings 2" panose="05020102010507070707" pitchFamily="18" charset="2"/>
              </a:rPr>
              <a:t>会客桌是否已抹干净；</a:t>
            </a:r>
          </a:p>
          <a:p>
            <a:pPr marL="285750" indent="-285750" fontAlgn="t">
              <a:lnSpc>
                <a:spcPct val="15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Wingdings 2" panose="05020102010507070707" pitchFamily="18" charset="2"/>
              </a:rPr>
              <a:t>沙发是否整齐清洁；</a:t>
            </a:r>
          </a:p>
          <a:p>
            <a:pPr marL="285750" indent="-285750" fontAlgn="t">
              <a:lnSpc>
                <a:spcPct val="15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Wingdings 2" panose="05020102010507070707" pitchFamily="18" charset="2"/>
              </a:rPr>
              <a:t>墙上挂钟的时间是否正确</a:t>
            </a:r>
          </a:p>
        </p:txBody>
      </p:sp>
      <p:sp>
        <p:nvSpPr>
          <p:cNvPr id="3" name="矩形 2"/>
          <p:cNvSpPr/>
          <p:nvPr/>
        </p:nvSpPr>
        <p:spPr>
          <a:xfrm>
            <a:off x="5870390" y="5301660"/>
            <a:ext cx="51633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000" b="1" dirty="0">
                <a:solidFill>
                  <a:srgbClr val="004386"/>
                </a:solidFill>
              </a:rPr>
              <a:t>这些重要的细节是否被你乎视掉了呢？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9904" y="1923133"/>
            <a:ext cx="3516449" cy="242697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645794">
            <a:off x="8076372" y="1613886"/>
            <a:ext cx="3310890" cy="292242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54045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:a14="http://schemas.microsoft.com/office/drawing/2010/main" xmlns:a16="http://schemas.microsoft.com/office/drawing/2014/main"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5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25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75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25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75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59" grpId="0"/>
      <p:bldP spid="24" grpId="0"/>
      <p:bldP spid="4" grpId="0"/>
      <p:bldP spid="13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圆角矩形 62"/>
          <p:cNvSpPr/>
          <p:nvPr/>
        </p:nvSpPr>
        <p:spPr>
          <a:xfrm>
            <a:off x="1186354" y="1325880"/>
            <a:ext cx="9812308" cy="4937760"/>
          </a:xfrm>
          <a:prstGeom prst="roundRect">
            <a:avLst>
              <a:gd name="adj" fmla="val 11169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ctr">
              <a:buClr>
                <a:srgbClr val="FF0000"/>
              </a:buClr>
              <a:buSzPct val="70000"/>
              <a:buFont typeface="Wingdings" panose="05000000000000000000" pitchFamily="2" charset="2"/>
              <a:buChar char="u"/>
              <a:tabLst>
                <a:tab pos="723900" algn="l"/>
                <a:tab pos="1447800" algn="l"/>
              </a:tabLst>
            </a:pPr>
            <a:endParaRPr lang="zh-CN" altLang="en-US" sz="16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</a:endParaRPr>
          </a:p>
        </p:txBody>
      </p:sp>
      <p:grpSp>
        <p:nvGrpSpPr>
          <p:cNvPr id="57" name="组合 56">
            <a:extLst>
              <a:ext uri="{FF2B5EF4-FFF2-40B4-BE49-F238E27FC236}">
                <a16:creationId xmlns:a16="http://schemas.microsoft.com/office/drawing/2014/main" id="{1DF30057-291E-43FD-AD5E-A019E6FC21FF}"/>
              </a:ext>
            </a:extLst>
          </p:cNvPr>
          <p:cNvGrpSpPr/>
          <p:nvPr/>
        </p:nvGrpSpPr>
        <p:grpSpPr>
          <a:xfrm>
            <a:off x="0" y="386801"/>
            <a:ext cx="12191998" cy="584775"/>
            <a:chOff x="0" y="386801"/>
            <a:chExt cx="12191998" cy="584775"/>
          </a:xfrm>
        </p:grpSpPr>
        <p:sp>
          <p:nvSpPr>
            <p:cNvPr id="51" name="文本框 50">
              <a:extLst>
                <a:ext uri="{FF2B5EF4-FFF2-40B4-BE49-F238E27FC236}">
                  <a16:creationId xmlns:a16="http://schemas.microsoft.com/office/drawing/2014/main" id="{7247AB59-1E01-42C7-AA28-09F70969DDAD}"/>
                </a:ext>
              </a:extLst>
            </p:cNvPr>
            <p:cNvSpPr txBox="1"/>
            <p:nvPr/>
          </p:nvSpPr>
          <p:spPr>
            <a:xfrm>
              <a:off x="1186354" y="386801"/>
              <a:ext cx="48228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3200" b="1" dirty="0">
                  <a:cs typeface="+mn-ea"/>
                  <a:sym typeface="+mn-lt"/>
                </a:rPr>
                <a:t>接待迎客</a:t>
              </a:r>
              <a:r>
                <a:rPr lang="zh-CN" altLang="en-US" sz="3200" b="1" dirty="0" smtClean="0">
                  <a:cs typeface="+mn-ea"/>
                  <a:sym typeface="+mn-lt"/>
                </a:rPr>
                <a:t>技巧</a:t>
              </a:r>
              <a:endParaRPr lang="zh-CN" altLang="en-US" sz="3200" b="1" dirty="0">
                <a:cs typeface="+mn-ea"/>
                <a:sym typeface="+mn-lt"/>
              </a:endParaRPr>
            </a:p>
          </p:txBody>
        </p:sp>
        <p:sp>
          <p:nvSpPr>
            <p:cNvPr id="54" name="矩形 53">
              <a:extLst>
                <a:ext uri="{FF2B5EF4-FFF2-40B4-BE49-F238E27FC236}">
                  <a16:creationId xmlns:a16="http://schemas.microsoft.com/office/drawing/2014/main" id="{C552EC34-A6E0-4C29-BD54-F63BD72EA271}"/>
                </a:ext>
              </a:extLst>
            </p:cNvPr>
            <p:cNvSpPr/>
            <p:nvPr/>
          </p:nvSpPr>
          <p:spPr>
            <a:xfrm flipH="1">
              <a:off x="0" y="386801"/>
              <a:ext cx="914400" cy="58477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5" name="矩形 54">
              <a:extLst>
                <a:ext uri="{FF2B5EF4-FFF2-40B4-BE49-F238E27FC236}">
                  <a16:creationId xmlns:a16="http://schemas.microsoft.com/office/drawing/2014/main" id="{5CB5F99F-F5A9-42C0-8EAC-90E0F57999CD}"/>
                </a:ext>
              </a:extLst>
            </p:cNvPr>
            <p:cNvSpPr/>
            <p:nvPr/>
          </p:nvSpPr>
          <p:spPr>
            <a:xfrm flipH="1">
              <a:off x="965199" y="386801"/>
              <a:ext cx="129627" cy="584774"/>
            </a:xfrm>
            <a:prstGeom prst="rect">
              <a:avLst/>
            </a:prstGeom>
            <a:solidFill>
              <a:srgbClr val="0043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6" name="矩形 55">
              <a:extLst>
                <a:ext uri="{FF2B5EF4-FFF2-40B4-BE49-F238E27FC236}">
                  <a16:creationId xmlns:a16="http://schemas.microsoft.com/office/drawing/2014/main" id="{FE6E92AC-8F8A-4465-A7B6-DE45C8ECB3AC}"/>
                </a:ext>
              </a:extLst>
            </p:cNvPr>
            <p:cNvSpPr/>
            <p:nvPr/>
          </p:nvSpPr>
          <p:spPr>
            <a:xfrm flipH="1">
              <a:off x="9281159" y="386801"/>
              <a:ext cx="2910839" cy="58477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59" name="文本框 58">
            <a:extLst>
              <a:ext uri="{FF2B5EF4-FFF2-40B4-BE49-F238E27FC236}">
                <a16:creationId xmlns:a16="http://schemas.microsoft.com/office/drawing/2014/main" id="{4B13508B-32EA-4DD8-B2D8-122C0106DC64}"/>
              </a:ext>
            </a:extLst>
          </p:cNvPr>
          <p:cNvSpPr txBox="1"/>
          <p:nvPr/>
        </p:nvSpPr>
        <p:spPr>
          <a:xfrm>
            <a:off x="4790487" y="499430"/>
            <a:ext cx="4355866" cy="2769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1200" dirty="0">
                <a:cs typeface="+mn-ea"/>
                <a:sym typeface="+mn-lt"/>
              </a:rPr>
              <a:t>商务礼仪系列</a:t>
            </a:r>
            <a:r>
              <a:rPr lang="en-US" altLang="zh-CN" sz="1200" dirty="0" smtClean="0">
                <a:cs typeface="+mn-ea"/>
                <a:sym typeface="+mn-lt"/>
              </a:rPr>
              <a:t>—</a:t>
            </a:r>
            <a:r>
              <a:rPr lang="zh-CN" altLang="en-US" sz="1200" dirty="0" smtClean="0">
                <a:cs typeface="+mn-ea"/>
                <a:sym typeface="+mn-lt"/>
              </a:rPr>
              <a:t>接待礼仪</a:t>
            </a:r>
            <a:endParaRPr lang="en-US" altLang="zh-CN" sz="1200" dirty="0">
              <a:cs typeface="+mn-ea"/>
              <a:sym typeface="+mn-lt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6294290" y="3440176"/>
            <a:ext cx="285206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1600" b="1" dirty="0">
                <a:solidFill>
                  <a:srgbClr val="004386"/>
                </a:solidFill>
                <a:latin typeface="+mn-ea"/>
              </a:rPr>
              <a:t>一般来说座位安排是这样的：</a:t>
            </a:r>
          </a:p>
        </p:txBody>
      </p:sp>
      <p:sp>
        <p:nvSpPr>
          <p:cNvPr id="4" name="矩形 3"/>
          <p:cNvSpPr/>
          <p:nvPr/>
        </p:nvSpPr>
        <p:spPr>
          <a:xfrm>
            <a:off x="1511883" y="1740730"/>
            <a:ext cx="2618157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>
              <a:lnSpc>
                <a:spcPct val="150000"/>
              </a:lnSpc>
              <a:spcBef>
                <a:spcPct val="50000"/>
              </a:spcBef>
            </a:pP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Wingdings 2" panose="05020102010507070707" pitchFamily="18" charset="2"/>
              </a:rPr>
              <a:t>开门后接待人员站在门的侧面，说：“请进。”请客人进去。进门后随手关门</a:t>
            </a:r>
            <a:r>
              <a:rPr kumimoji="1"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Wingdings 2" panose="05020102010507070707" pitchFamily="18" charset="2"/>
              </a:rPr>
              <a:t>。</a:t>
            </a:r>
            <a:endParaRPr kumimoji="1"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sym typeface="Wingdings 2" panose="05020102010507070707" pitchFamily="18" charset="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790487" y="1740730"/>
            <a:ext cx="2618157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>
              <a:lnSpc>
                <a:spcPct val="150000"/>
              </a:lnSpc>
              <a:spcBef>
                <a:spcPct val="50000"/>
              </a:spcBef>
            </a:pP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Wingdings 2" panose="05020102010507070707" pitchFamily="18" charset="2"/>
              </a:rPr>
              <a:t>请客人进入接待室后，便请他坐上座。并说声：“请稍等一会。” </a:t>
            </a:r>
          </a:p>
        </p:txBody>
      </p:sp>
      <p:sp>
        <p:nvSpPr>
          <p:cNvPr id="14" name="矩形 13"/>
          <p:cNvSpPr/>
          <p:nvPr/>
        </p:nvSpPr>
        <p:spPr>
          <a:xfrm>
            <a:off x="7972080" y="1740730"/>
            <a:ext cx="261815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>
              <a:lnSpc>
                <a:spcPct val="150000"/>
              </a:lnSpc>
              <a:spcBef>
                <a:spcPct val="50000"/>
              </a:spcBef>
            </a:pP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Wingdings 2" panose="05020102010507070707" pitchFamily="18" charset="2"/>
              </a:rPr>
              <a:t>当客人在接待室入座后，你要立即准备弄茶。 </a:t>
            </a:r>
          </a:p>
        </p:txBody>
      </p:sp>
      <p:sp>
        <p:nvSpPr>
          <p:cNvPr id="3" name="右箭头 2"/>
          <p:cNvSpPr/>
          <p:nvPr/>
        </p:nvSpPr>
        <p:spPr>
          <a:xfrm>
            <a:off x="4130040" y="2110062"/>
            <a:ext cx="380796" cy="369332"/>
          </a:xfrm>
          <a:prstGeom prst="rightArrow">
            <a:avLst/>
          </a:prstGeom>
          <a:solidFill>
            <a:srgbClr val="0043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右箭头 15"/>
          <p:cNvSpPr/>
          <p:nvPr/>
        </p:nvSpPr>
        <p:spPr>
          <a:xfrm>
            <a:off x="7427947" y="2110062"/>
            <a:ext cx="380796" cy="369332"/>
          </a:xfrm>
          <a:prstGeom prst="rightArrow">
            <a:avLst/>
          </a:prstGeom>
          <a:solidFill>
            <a:srgbClr val="0043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6347929" y="3982221"/>
            <a:ext cx="6096000" cy="170816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>
              <a:lnSpc>
                <a:spcPct val="150000"/>
              </a:lnSpc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接近入口处为下座，对面是上座。</a:t>
            </a:r>
          </a:p>
          <a:p>
            <a:pPr marL="285750" indent="-285750" algn="just">
              <a:lnSpc>
                <a:spcPct val="150000"/>
              </a:lnSpc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有椅子与沙发两种座位沙发是上座。</a:t>
            </a:r>
          </a:p>
          <a:p>
            <a:pPr marL="285750" indent="-285750" algn="just">
              <a:lnSpc>
                <a:spcPct val="150000"/>
              </a:lnSpc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如果有一边是窗，能看见窗外景色为上座。</a:t>
            </a:r>
          </a:p>
          <a:p>
            <a:pPr marL="285750" indent="-285750" algn="just">
              <a:lnSpc>
                <a:spcPct val="150000"/>
              </a:lnSpc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西洋式的房间，有暖炉或装饰物在前的是上座。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1675" y="3352010"/>
            <a:ext cx="4421966" cy="23377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14295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:a16="http://schemas.microsoft.com/office/drawing/2014/main"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5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25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75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25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75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59" grpId="0"/>
      <p:bldP spid="24" grpId="0"/>
      <p:bldP spid="4" grpId="0"/>
      <p:bldP spid="13" grpId="0"/>
      <p:bldP spid="14" grpId="0"/>
      <p:bldP spid="3" grpId="0" animBg="1"/>
      <p:bldP spid="16" grpId="0" animBg="1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圆角矩形 15"/>
          <p:cNvSpPr/>
          <p:nvPr/>
        </p:nvSpPr>
        <p:spPr>
          <a:xfrm>
            <a:off x="6106344" y="1600200"/>
            <a:ext cx="5063043" cy="4282440"/>
          </a:xfrm>
          <a:prstGeom prst="roundRect">
            <a:avLst>
              <a:gd name="adj" fmla="val 11169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ctr">
              <a:buClr>
                <a:srgbClr val="FF0000"/>
              </a:buClr>
              <a:buSzPct val="70000"/>
              <a:buFont typeface="Wingdings" panose="05000000000000000000" pitchFamily="2" charset="2"/>
              <a:buChar char="u"/>
              <a:tabLst>
                <a:tab pos="723900" algn="l"/>
                <a:tab pos="1447800" algn="l"/>
              </a:tabLst>
            </a:pPr>
            <a:endParaRPr lang="zh-CN" altLang="en-US" sz="16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63" name="圆角矩形 62"/>
          <p:cNvSpPr/>
          <p:nvPr/>
        </p:nvSpPr>
        <p:spPr>
          <a:xfrm>
            <a:off x="1186355" y="1600200"/>
            <a:ext cx="4482926" cy="4282440"/>
          </a:xfrm>
          <a:prstGeom prst="roundRect">
            <a:avLst>
              <a:gd name="adj" fmla="val 11169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ctr">
              <a:buClr>
                <a:srgbClr val="FF0000"/>
              </a:buClr>
              <a:buSzPct val="70000"/>
              <a:buFont typeface="Wingdings" panose="05000000000000000000" pitchFamily="2" charset="2"/>
              <a:buChar char="u"/>
              <a:tabLst>
                <a:tab pos="723900" algn="l"/>
                <a:tab pos="1447800" algn="l"/>
              </a:tabLst>
            </a:pPr>
            <a:endParaRPr lang="zh-CN" altLang="en-US" sz="16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</a:endParaRPr>
          </a:p>
        </p:txBody>
      </p:sp>
      <p:grpSp>
        <p:nvGrpSpPr>
          <p:cNvPr id="57" name="组合 56">
            <a:extLst>
              <a:ext uri="{FF2B5EF4-FFF2-40B4-BE49-F238E27FC236}">
                <a16:creationId xmlns:a16="http://schemas.microsoft.com/office/drawing/2014/main" id="{1DF30057-291E-43FD-AD5E-A019E6FC21FF}"/>
              </a:ext>
            </a:extLst>
          </p:cNvPr>
          <p:cNvGrpSpPr/>
          <p:nvPr/>
        </p:nvGrpSpPr>
        <p:grpSpPr>
          <a:xfrm>
            <a:off x="0" y="386801"/>
            <a:ext cx="12191998" cy="584775"/>
            <a:chOff x="0" y="386801"/>
            <a:chExt cx="12191998" cy="584775"/>
          </a:xfrm>
        </p:grpSpPr>
        <p:sp>
          <p:nvSpPr>
            <p:cNvPr id="51" name="文本框 50">
              <a:extLst>
                <a:ext uri="{FF2B5EF4-FFF2-40B4-BE49-F238E27FC236}">
                  <a16:creationId xmlns:a16="http://schemas.microsoft.com/office/drawing/2014/main" id="{7247AB59-1E01-42C7-AA28-09F70969DDAD}"/>
                </a:ext>
              </a:extLst>
            </p:cNvPr>
            <p:cNvSpPr txBox="1"/>
            <p:nvPr/>
          </p:nvSpPr>
          <p:spPr>
            <a:xfrm>
              <a:off x="1186354" y="386801"/>
              <a:ext cx="48228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3200" b="1" dirty="0">
                  <a:cs typeface="+mn-ea"/>
                  <a:sym typeface="+mn-lt"/>
                </a:rPr>
                <a:t>接待迎客</a:t>
              </a:r>
              <a:r>
                <a:rPr lang="zh-CN" altLang="en-US" sz="3200" b="1" dirty="0" smtClean="0">
                  <a:cs typeface="+mn-ea"/>
                  <a:sym typeface="+mn-lt"/>
                </a:rPr>
                <a:t>技巧</a:t>
              </a:r>
              <a:endParaRPr lang="zh-CN" altLang="en-US" sz="3200" b="1" dirty="0">
                <a:cs typeface="+mn-ea"/>
                <a:sym typeface="+mn-lt"/>
              </a:endParaRPr>
            </a:p>
          </p:txBody>
        </p:sp>
        <p:sp>
          <p:nvSpPr>
            <p:cNvPr id="54" name="矩形 53">
              <a:extLst>
                <a:ext uri="{FF2B5EF4-FFF2-40B4-BE49-F238E27FC236}">
                  <a16:creationId xmlns:a16="http://schemas.microsoft.com/office/drawing/2014/main" id="{C552EC34-A6E0-4C29-BD54-F63BD72EA271}"/>
                </a:ext>
              </a:extLst>
            </p:cNvPr>
            <p:cNvSpPr/>
            <p:nvPr/>
          </p:nvSpPr>
          <p:spPr>
            <a:xfrm flipH="1">
              <a:off x="0" y="386801"/>
              <a:ext cx="914400" cy="58477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5" name="矩形 54">
              <a:extLst>
                <a:ext uri="{FF2B5EF4-FFF2-40B4-BE49-F238E27FC236}">
                  <a16:creationId xmlns:a16="http://schemas.microsoft.com/office/drawing/2014/main" id="{5CB5F99F-F5A9-42C0-8EAC-90E0F57999CD}"/>
                </a:ext>
              </a:extLst>
            </p:cNvPr>
            <p:cNvSpPr/>
            <p:nvPr/>
          </p:nvSpPr>
          <p:spPr>
            <a:xfrm flipH="1">
              <a:off x="965199" y="386801"/>
              <a:ext cx="129627" cy="584774"/>
            </a:xfrm>
            <a:prstGeom prst="rect">
              <a:avLst/>
            </a:prstGeom>
            <a:solidFill>
              <a:srgbClr val="0043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6" name="矩形 55">
              <a:extLst>
                <a:ext uri="{FF2B5EF4-FFF2-40B4-BE49-F238E27FC236}">
                  <a16:creationId xmlns:a16="http://schemas.microsoft.com/office/drawing/2014/main" id="{FE6E92AC-8F8A-4465-A7B6-DE45C8ECB3AC}"/>
                </a:ext>
              </a:extLst>
            </p:cNvPr>
            <p:cNvSpPr/>
            <p:nvPr/>
          </p:nvSpPr>
          <p:spPr>
            <a:xfrm flipH="1">
              <a:off x="9281159" y="386801"/>
              <a:ext cx="2910839" cy="58477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59" name="文本框 58">
            <a:extLst>
              <a:ext uri="{FF2B5EF4-FFF2-40B4-BE49-F238E27FC236}">
                <a16:creationId xmlns:a16="http://schemas.microsoft.com/office/drawing/2014/main" id="{4B13508B-32EA-4DD8-B2D8-122C0106DC64}"/>
              </a:ext>
            </a:extLst>
          </p:cNvPr>
          <p:cNvSpPr txBox="1"/>
          <p:nvPr/>
        </p:nvSpPr>
        <p:spPr>
          <a:xfrm>
            <a:off x="4790487" y="499430"/>
            <a:ext cx="4355866" cy="2769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1200" dirty="0">
                <a:cs typeface="+mn-ea"/>
                <a:sym typeface="+mn-lt"/>
              </a:rPr>
              <a:t>商务礼仪系列</a:t>
            </a:r>
            <a:r>
              <a:rPr lang="en-US" altLang="zh-CN" sz="1200" dirty="0" smtClean="0">
                <a:cs typeface="+mn-ea"/>
                <a:sym typeface="+mn-lt"/>
              </a:rPr>
              <a:t>—</a:t>
            </a:r>
            <a:r>
              <a:rPr lang="zh-CN" altLang="en-US" sz="1200" dirty="0" smtClean="0">
                <a:cs typeface="+mn-ea"/>
                <a:sym typeface="+mn-lt"/>
              </a:rPr>
              <a:t>接待礼仪</a:t>
            </a:r>
            <a:endParaRPr lang="en-US" altLang="zh-CN" sz="1200" dirty="0">
              <a:cs typeface="+mn-ea"/>
              <a:sym typeface="+mn-lt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1523737" y="1923133"/>
            <a:ext cx="182614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1600" b="1" dirty="0">
                <a:solidFill>
                  <a:srgbClr val="004386"/>
                </a:solidFill>
                <a:latin typeface="+mn-ea"/>
              </a:rPr>
              <a:t>端茶的步骤如下：</a:t>
            </a:r>
          </a:p>
        </p:txBody>
      </p:sp>
      <p:sp>
        <p:nvSpPr>
          <p:cNvPr id="13" name="矩形 12"/>
          <p:cNvSpPr/>
          <p:nvPr/>
        </p:nvSpPr>
        <p:spPr>
          <a:xfrm>
            <a:off x="1523737" y="2378622"/>
            <a:ext cx="3236784" cy="32808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t">
              <a:lnSpc>
                <a:spcPct val="120000"/>
              </a:lnSpc>
              <a:spcBef>
                <a:spcPct val="50000"/>
              </a:spcBef>
            </a:pPr>
            <a:r>
              <a:rPr kumimoji="1"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Wingdings 2" panose="05020102010507070707" pitchFamily="18" charset="2"/>
              </a:rPr>
              <a:t>1</a:t>
            </a:r>
            <a:r>
              <a:rPr kumimoji="1"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Wingdings 2" panose="05020102010507070707" pitchFamily="18" charset="2"/>
              </a:rPr>
              <a:t>、事前的准备 </a:t>
            </a:r>
          </a:p>
          <a:p>
            <a:pPr fontAlgn="t">
              <a:lnSpc>
                <a:spcPct val="120000"/>
              </a:lnSpc>
              <a:spcBef>
                <a:spcPct val="50000"/>
              </a:spcBef>
            </a:pP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Wingdings 2" panose="05020102010507070707" pitchFamily="18" charset="2"/>
              </a:rPr>
              <a:t>首先，先洗手，</a:t>
            </a:r>
          </a:p>
          <a:p>
            <a:pPr fontAlgn="t">
              <a:lnSpc>
                <a:spcPct val="120000"/>
              </a:lnSpc>
              <a:spcBef>
                <a:spcPct val="50000"/>
              </a:spcBef>
            </a:pP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Wingdings 2" panose="05020102010507070707" pitchFamily="18" charset="2"/>
              </a:rPr>
              <a:t>然后，检视茶具的清洁。  </a:t>
            </a:r>
          </a:p>
          <a:p>
            <a:pPr fontAlgn="t">
              <a:lnSpc>
                <a:spcPct val="120000"/>
              </a:lnSpc>
              <a:spcBef>
                <a:spcPct val="50000"/>
              </a:spcBef>
            </a:pPr>
            <a:r>
              <a:rPr kumimoji="1"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Wingdings 2" panose="05020102010507070707" pitchFamily="18" charset="2"/>
              </a:rPr>
              <a:t>2</a:t>
            </a:r>
            <a:r>
              <a:rPr kumimoji="1"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Wingdings 2" panose="05020102010507070707" pitchFamily="18" charset="2"/>
              </a:rPr>
              <a:t>、倒茶的方法 </a:t>
            </a:r>
          </a:p>
          <a:p>
            <a:pPr fontAlgn="t">
              <a:lnSpc>
                <a:spcPct val="120000"/>
              </a:lnSpc>
              <a:spcBef>
                <a:spcPct val="50000"/>
              </a:spcBef>
            </a:pP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Wingdings 2" panose="05020102010507070707" pitchFamily="18" charset="2"/>
              </a:rPr>
              <a:t>检查每个茶杯的杯身花样是否相同；</a:t>
            </a:r>
          </a:p>
          <a:p>
            <a:pPr fontAlgn="t">
              <a:lnSpc>
                <a:spcPct val="120000"/>
              </a:lnSpc>
              <a:spcBef>
                <a:spcPct val="50000"/>
              </a:spcBef>
            </a:pP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Wingdings 2" panose="05020102010507070707" pitchFamily="18" charset="2"/>
              </a:rPr>
              <a:t>茶水的温度以八十度为宜；</a:t>
            </a:r>
          </a:p>
          <a:p>
            <a:pPr fontAlgn="t">
              <a:lnSpc>
                <a:spcPct val="120000"/>
              </a:lnSpc>
              <a:spcBef>
                <a:spcPct val="50000"/>
              </a:spcBef>
            </a:pP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Wingdings 2" panose="05020102010507070707" pitchFamily="18" charset="2"/>
              </a:rPr>
              <a:t>注意入量大约为茶杯容量的六至七成；</a:t>
            </a:r>
          </a:p>
          <a:p>
            <a:pPr fontAlgn="t">
              <a:lnSpc>
                <a:spcPct val="120000"/>
              </a:lnSpc>
              <a:spcBef>
                <a:spcPct val="50000"/>
              </a:spcBef>
            </a:pP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Wingdings 2" panose="05020102010507070707" pitchFamily="18" charset="2"/>
              </a:rPr>
              <a:t>注意每一杯茶的浓度要一样；</a:t>
            </a:r>
          </a:p>
          <a:p>
            <a:pPr fontAlgn="t">
              <a:lnSpc>
                <a:spcPct val="120000"/>
              </a:lnSpc>
              <a:spcBef>
                <a:spcPct val="50000"/>
              </a:spcBef>
            </a:pP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Wingdings 2" panose="05020102010507070707" pitchFamily="18" charset="2"/>
              </a:rPr>
              <a:t>检查杯数与人数是否相同</a:t>
            </a:r>
            <a:r>
              <a:rPr kumimoji="1"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Wingdings 2" panose="05020102010507070707" pitchFamily="18" charset="2"/>
              </a:rPr>
              <a:t>。</a:t>
            </a:r>
            <a:endParaRPr kumimoji="1"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sym typeface="Wingdings 2" panose="05020102010507070707" pitchFamily="18" charset="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968420" y="2068004"/>
            <a:ext cx="4114289" cy="3216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>
              <a:lnSpc>
                <a:spcPct val="120000"/>
              </a:lnSpc>
              <a:spcBef>
                <a:spcPct val="50000"/>
              </a:spcBef>
            </a:pPr>
            <a:r>
              <a:rPr kumimoji="1"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Wingdings 2" panose="05020102010507070707" pitchFamily="18" charset="2"/>
              </a:rPr>
              <a:t>3</a:t>
            </a:r>
            <a:r>
              <a:rPr kumimoji="1"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Wingdings 2" panose="05020102010507070707" pitchFamily="18" charset="2"/>
              </a:rPr>
              <a:t>、端茶的方法 </a:t>
            </a:r>
          </a:p>
          <a:p>
            <a:pPr fontAlgn="t">
              <a:lnSpc>
                <a:spcPct val="120000"/>
              </a:lnSpc>
              <a:spcBef>
                <a:spcPct val="50000"/>
              </a:spcBef>
            </a:pP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Wingdings 2" panose="05020102010507070707" pitchFamily="18" charset="2"/>
              </a:rPr>
              <a:t>注意在叩门后，向客人微笑点头后才进入；在离开时，于门口向客人点头施礼才离去。 </a:t>
            </a:r>
          </a:p>
          <a:p>
            <a:pPr fontAlgn="t">
              <a:lnSpc>
                <a:spcPct val="120000"/>
              </a:lnSpc>
              <a:spcBef>
                <a:spcPct val="50000"/>
              </a:spcBef>
            </a:pP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Wingdings 2" panose="05020102010507070707" pitchFamily="18" charset="2"/>
              </a:rPr>
              <a:t>双手将茶逐一拿给客人，或者用左手托着茶盘，右手将茶拿给客人；</a:t>
            </a:r>
          </a:p>
          <a:p>
            <a:pPr fontAlgn="t">
              <a:lnSpc>
                <a:spcPct val="120000"/>
              </a:lnSpc>
              <a:spcBef>
                <a:spcPct val="50000"/>
              </a:spcBef>
            </a:pP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Wingdings 2" panose="05020102010507070707" pitchFamily="18" charset="2"/>
              </a:rPr>
              <a:t>端茶给客人时，要先给坐在上座的重要宾客，然后顺序给其他宾客；</a:t>
            </a:r>
          </a:p>
          <a:p>
            <a:pPr fontAlgn="t">
              <a:lnSpc>
                <a:spcPct val="120000"/>
              </a:lnSpc>
              <a:spcBef>
                <a:spcPct val="50000"/>
              </a:spcBef>
            </a:pP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Wingdings 2" panose="05020102010507070707" pitchFamily="18" charset="2"/>
              </a:rPr>
              <a:t>一般要从客人的右后方将茶递给客人，说声：“请喝茶。”  </a:t>
            </a:r>
          </a:p>
          <a:p>
            <a:pPr fontAlgn="t">
              <a:lnSpc>
                <a:spcPct val="120000"/>
              </a:lnSpc>
              <a:spcBef>
                <a:spcPct val="50000"/>
              </a:spcBef>
            </a:pPr>
            <a:r>
              <a:rPr kumimoji="1"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Wingdings 2" panose="05020102010507070707" pitchFamily="18" charset="2"/>
              </a:rPr>
              <a:t>4</a:t>
            </a: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Wingdings 2" panose="05020102010507070707" pitchFamily="18" charset="2"/>
              </a:rPr>
              <a:t>、访客离去后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4600" y="1600200"/>
            <a:ext cx="3041725" cy="4596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539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:a16="http://schemas.microsoft.com/office/drawing/2014/main"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63" grpId="0" animBg="1"/>
      <p:bldP spid="59" grpId="0"/>
      <p:bldP spid="24" grpId="0"/>
      <p:bldP spid="13" grpId="0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圆角矩形 62"/>
          <p:cNvSpPr/>
          <p:nvPr/>
        </p:nvSpPr>
        <p:spPr>
          <a:xfrm>
            <a:off x="1186354" y="1325880"/>
            <a:ext cx="9812308" cy="4937760"/>
          </a:xfrm>
          <a:prstGeom prst="roundRect">
            <a:avLst>
              <a:gd name="adj" fmla="val 11169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ctr">
              <a:buClr>
                <a:srgbClr val="FF0000"/>
              </a:buClr>
              <a:buSzPct val="70000"/>
              <a:buFont typeface="Wingdings" panose="05000000000000000000" pitchFamily="2" charset="2"/>
              <a:buChar char="u"/>
              <a:tabLst>
                <a:tab pos="723900" algn="l"/>
                <a:tab pos="1447800" algn="l"/>
              </a:tabLst>
            </a:pPr>
            <a:endParaRPr lang="zh-CN" altLang="en-US" sz="16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</a:endParaRPr>
          </a:p>
        </p:txBody>
      </p:sp>
      <p:grpSp>
        <p:nvGrpSpPr>
          <p:cNvPr id="57" name="组合 56">
            <a:extLst>
              <a:ext uri="{FF2B5EF4-FFF2-40B4-BE49-F238E27FC236}">
                <a16:creationId xmlns:a16="http://schemas.microsoft.com/office/drawing/2014/main" id="{1DF30057-291E-43FD-AD5E-A019E6FC21FF}"/>
              </a:ext>
            </a:extLst>
          </p:cNvPr>
          <p:cNvGrpSpPr/>
          <p:nvPr/>
        </p:nvGrpSpPr>
        <p:grpSpPr>
          <a:xfrm>
            <a:off x="0" y="386801"/>
            <a:ext cx="12191998" cy="584775"/>
            <a:chOff x="0" y="386801"/>
            <a:chExt cx="12191998" cy="584775"/>
          </a:xfrm>
        </p:grpSpPr>
        <p:sp>
          <p:nvSpPr>
            <p:cNvPr id="51" name="文本框 50">
              <a:extLst>
                <a:ext uri="{FF2B5EF4-FFF2-40B4-BE49-F238E27FC236}">
                  <a16:creationId xmlns:a16="http://schemas.microsoft.com/office/drawing/2014/main" id="{7247AB59-1E01-42C7-AA28-09F70969DDAD}"/>
                </a:ext>
              </a:extLst>
            </p:cNvPr>
            <p:cNvSpPr txBox="1"/>
            <p:nvPr/>
          </p:nvSpPr>
          <p:spPr>
            <a:xfrm>
              <a:off x="1186354" y="386801"/>
              <a:ext cx="48228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3200" b="1" dirty="0">
                  <a:cs typeface="+mn-ea"/>
                  <a:sym typeface="+mn-lt"/>
                </a:rPr>
                <a:t>接待迎客</a:t>
              </a:r>
              <a:r>
                <a:rPr lang="zh-CN" altLang="en-US" sz="3200" b="1" dirty="0" smtClean="0">
                  <a:cs typeface="+mn-ea"/>
                  <a:sym typeface="+mn-lt"/>
                </a:rPr>
                <a:t>技巧</a:t>
              </a:r>
              <a:endParaRPr lang="zh-CN" altLang="en-US" sz="3200" b="1" dirty="0">
                <a:cs typeface="+mn-ea"/>
                <a:sym typeface="+mn-lt"/>
              </a:endParaRPr>
            </a:p>
          </p:txBody>
        </p:sp>
        <p:sp>
          <p:nvSpPr>
            <p:cNvPr id="54" name="矩形 53">
              <a:extLst>
                <a:ext uri="{FF2B5EF4-FFF2-40B4-BE49-F238E27FC236}">
                  <a16:creationId xmlns:a16="http://schemas.microsoft.com/office/drawing/2014/main" id="{C552EC34-A6E0-4C29-BD54-F63BD72EA271}"/>
                </a:ext>
              </a:extLst>
            </p:cNvPr>
            <p:cNvSpPr/>
            <p:nvPr/>
          </p:nvSpPr>
          <p:spPr>
            <a:xfrm flipH="1">
              <a:off x="0" y="386801"/>
              <a:ext cx="914400" cy="58477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5" name="矩形 54">
              <a:extLst>
                <a:ext uri="{FF2B5EF4-FFF2-40B4-BE49-F238E27FC236}">
                  <a16:creationId xmlns:a16="http://schemas.microsoft.com/office/drawing/2014/main" id="{5CB5F99F-F5A9-42C0-8EAC-90E0F57999CD}"/>
                </a:ext>
              </a:extLst>
            </p:cNvPr>
            <p:cNvSpPr/>
            <p:nvPr/>
          </p:nvSpPr>
          <p:spPr>
            <a:xfrm flipH="1">
              <a:off x="965199" y="386801"/>
              <a:ext cx="129627" cy="584774"/>
            </a:xfrm>
            <a:prstGeom prst="rect">
              <a:avLst/>
            </a:prstGeom>
            <a:solidFill>
              <a:srgbClr val="0043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6" name="矩形 55">
              <a:extLst>
                <a:ext uri="{FF2B5EF4-FFF2-40B4-BE49-F238E27FC236}">
                  <a16:creationId xmlns:a16="http://schemas.microsoft.com/office/drawing/2014/main" id="{FE6E92AC-8F8A-4465-A7B6-DE45C8ECB3AC}"/>
                </a:ext>
              </a:extLst>
            </p:cNvPr>
            <p:cNvSpPr/>
            <p:nvPr/>
          </p:nvSpPr>
          <p:spPr>
            <a:xfrm flipH="1">
              <a:off x="9281159" y="386801"/>
              <a:ext cx="2910839" cy="58477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59" name="文本框 58">
            <a:extLst>
              <a:ext uri="{FF2B5EF4-FFF2-40B4-BE49-F238E27FC236}">
                <a16:creationId xmlns:a16="http://schemas.microsoft.com/office/drawing/2014/main" id="{4B13508B-32EA-4DD8-B2D8-122C0106DC64}"/>
              </a:ext>
            </a:extLst>
          </p:cNvPr>
          <p:cNvSpPr txBox="1"/>
          <p:nvPr/>
        </p:nvSpPr>
        <p:spPr>
          <a:xfrm>
            <a:off x="4790487" y="499430"/>
            <a:ext cx="4355866" cy="2769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1200" dirty="0">
                <a:cs typeface="+mn-ea"/>
                <a:sym typeface="+mn-lt"/>
              </a:rPr>
              <a:t>商务礼仪系列</a:t>
            </a:r>
            <a:r>
              <a:rPr lang="en-US" altLang="zh-CN" sz="1200" dirty="0" smtClean="0">
                <a:cs typeface="+mn-ea"/>
                <a:sym typeface="+mn-lt"/>
              </a:rPr>
              <a:t>—</a:t>
            </a:r>
            <a:r>
              <a:rPr lang="zh-CN" altLang="en-US" sz="1200" dirty="0" smtClean="0">
                <a:cs typeface="+mn-ea"/>
                <a:sym typeface="+mn-lt"/>
              </a:rPr>
              <a:t>接待礼仪</a:t>
            </a:r>
            <a:endParaRPr lang="en-US" altLang="zh-CN" sz="1200" dirty="0">
              <a:cs typeface="+mn-ea"/>
              <a:sym typeface="+mn-lt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1688848" y="1748536"/>
            <a:ext cx="244169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1600" b="1" dirty="0">
                <a:solidFill>
                  <a:srgbClr val="004386"/>
                </a:solidFill>
                <a:latin typeface="+mn-ea"/>
              </a:rPr>
              <a:t>如有吸烟的访客到访时：</a:t>
            </a:r>
          </a:p>
        </p:txBody>
      </p:sp>
      <p:sp>
        <p:nvSpPr>
          <p:cNvPr id="5" name="矩形 4"/>
          <p:cNvSpPr/>
          <p:nvPr/>
        </p:nvSpPr>
        <p:spPr>
          <a:xfrm>
            <a:off x="1742487" y="2229621"/>
            <a:ext cx="6197554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  <a:defRPr/>
            </a:pPr>
            <a:r>
              <a:rPr kumimoji="1"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1</a:t>
            </a:r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、即使公司内禁烟，如果有吸烟的客人到访，也要将烟灰碟送给客人，同时别忘记送上打火机。</a:t>
            </a:r>
          </a:p>
          <a:p>
            <a:pPr algn="just">
              <a:lnSpc>
                <a:spcPct val="150000"/>
              </a:lnSpc>
              <a:spcBef>
                <a:spcPct val="50000"/>
              </a:spcBef>
              <a:defRPr/>
            </a:pPr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     </a:t>
            </a:r>
            <a:r>
              <a:rPr kumimoji="1"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2</a:t>
            </a:r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、当客人离去后，应该立即将窗打开，让新鲜的空气进来，将烟味吹走，清理烟灰碟时，注意火种是否已熄灭，有没有易燃的文件在附近？小心检查是否有烟灰或烟头在地毯上。</a:t>
            </a:r>
          </a:p>
          <a:p>
            <a:pPr algn="just">
              <a:lnSpc>
                <a:spcPct val="150000"/>
              </a:lnSpc>
              <a:spcBef>
                <a:spcPct val="50000"/>
              </a:spcBef>
              <a:defRPr/>
            </a:pPr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     </a:t>
            </a:r>
            <a:r>
              <a:rPr kumimoji="1"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3</a:t>
            </a:r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、如果你负责接待工作，请勿吸烟。因为接待是</a:t>
            </a:r>
            <a:r>
              <a:rPr kumimoji="1"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客人优品眼</a:t>
            </a:r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便会看见的地方。吸烟应该是在休息的时间，在休息室或吸烟室内做的事情。如果你很想吸烟，待吸完烟再回来。小心烟味留在衣服或头发上，检查牙齿或手指甲是否呈黄色等等。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9214" y="2229621"/>
            <a:ext cx="2200275" cy="17621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9213" y="4248943"/>
            <a:ext cx="2200275" cy="16432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83175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:a16="http://schemas.microsoft.com/office/drawing/2014/main"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5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25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75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59" grpId="0"/>
      <p:bldP spid="2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圆角矩形 62"/>
          <p:cNvSpPr/>
          <p:nvPr/>
        </p:nvSpPr>
        <p:spPr>
          <a:xfrm>
            <a:off x="1186354" y="1600200"/>
            <a:ext cx="9877885" cy="4541520"/>
          </a:xfrm>
          <a:prstGeom prst="roundRect">
            <a:avLst>
              <a:gd name="adj" fmla="val 11169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ctr">
              <a:buClr>
                <a:srgbClr val="FF0000"/>
              </a:buClr>
              <a:buSzPct val="70000"/>
              <a:buFont typeface="Wingdings" panose="05000000000000000000" pitchFamily="2" charset="2"/>
              <a:buChar char="u"/>
              <a:tabLst>
                <a:tab pos="723900" algn="l"/>
                <a:tab pos="1447800" algn="l"/>
              </a:tabLst>
            </a:pPr>
            <a:endParaRPr lang="zh-CN" altLang="en-US" sz="16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</a:endParaRPr>
          </a:p>
        </p:txBody>
      </p:sp>
      <p:grpSp>
        <p:nvGrpSpPr>
          <p:cNvPr id="57" name="组合 56">
            <a:extLst>
              <a:ext uri="{FF2B5EF4-FFF2-40B4-BE49-F238E27FC236}">
                <a16:creationId xmlns:a16="http://schemas.microsoft.com/office/drawing/2014/main" id="{1DF30057-291E-43FD-AD5E-A019E6FC21FF}"/>
              </a:ext>
            </a:extLst>
          </p:cNvPr>
          <p:cNvGrpSpPr/>
          <p:nvPr/>
        </p:nvGrpSpPr>
        <p:grpSpPr>
          <a:xfrm>
            <a:off x="0" y="386801"/>
            <a:ext cx="12191998" cy="584775"/>
            <a:chOff x="0" y="386801"/>
            <a:chExt cx="12191998" cy="584775"/>
          </a:xfrm>
        </p:grpSpPr>
        <p:sp>
          <p:nvSpPr>
            <p:cNvPr id="51" name="文本框 50">
              <a:extLst>
                <a:ext uri="{FF2B5EF4-FFF2-40B4-BE49-F238E27FC236}">
                  <a16:creationId xmlns:a16="http://schemas.microsoft.com/office/drawing/2014/main" id="{7247AB59-1E01-42C7-AA28-09F70969DDAD}"/>
                </a:ext>
              </a:extLst>
            </p:cNvPr>
            <p:cNvSpPr txBox="1"/>
            <p:nvPr/>
          </p:nvSpPr>
          <p:spPr>
            <a:xfrm>
              <a:off x="1186354" y="386801"/>
              <a:ext cx="48228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3200" b="1" dirty="0">
                  <a:cs typeface="+mn-ea"/>
                  <a:sym typeface="+mn-lt"/>
                </a:rPr>
                <a:t>接待迎客</a:t>
              </a:r>
              <a:r>
                <a:rPr lang="zh-CN" altLang="en-US" sz="3200" b="1" dirty="0" smtClean="0">
                  <a:cs typeface="+mn-ea"/>
                  <a:sym typeface="+mn-lt"/>
                </a:rPr>
                <a:t>技巧</a:t>
              </a:r>
              <a:endParaRPr lang="zh-CN" altLang="en-US" sz="3200" b="1" dirty="0">
                <a:cs typeface="+mn-ea"/>
                <a:sym typeface="+mn-lt"/>
              </a:endParaRPr>
            </a:p>
          </p:txBody>
        </p:sp>
        <p:sp>
          <p:nvSpPr>
            <p:cNvPr id="54" name="矩形 53">
              <a:extLst>
                <a:ext uri="{FF2B5EF4-FFF2-40B4-BE49-F238E27FC236}">
                  <a16:creationId xmlns:a16="http://schemas.microsoft.com/office/drawing/2014/main" id="{C552EC34-A6E0-4C29-BD54-F63BD72EA271}"/>
                </a:ext>
              </a:extLst>
            </p:cNvPr>
            <p:cNvSpPr/>
            <p:nvPr/>
          </p:nvSpPr>
          <p:spPr>
            <a:xfrm flipH="1">
              <a:off x="0" y="386801"/>
              <a:ext cx="914400" cy="58477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5" name="矩形 54">
              <a:extLst>
                <a:ext uri="{FF2B5EF4-FFF2-40B4-BE49-F238E27FC236}">
                  <a16:creationId xmlns:a16="http://schemas.microsoft.com/office/drawing/2014/main" id="{5CB5F99F-F5A9-42C0-8EAC-90E0F57999CD}"/>
                </a:ext>
              </a:extLst>
            </p:cNvPr>
            <p:cNvSpPr/>
            <p:nvPr/>
          </p:nvSpPr>
          <p:spPr>
            <a:xfrm flipH="1">
              <a:off x="965199" y="386801"/>
              <a:ext cx="129627" cy="584774"/>
            </a:xfrm>
            <a:prstGeom prst="rect">
              <a:avLst/>
            </a:prstGeom>
            <a:solidFill>
              <a:srgbClr val="0043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6" name="矩形 55">
              <a:extLst>
                <a:ext uri="{FF2B5EF4-FFF2-40B4-BE49-F238E27FC236}">
                  <a16:creationId xmlns:a16="http://schemas.microsoft.com/office/drawing/2014/main" id="{FE6E92AC-8F8A-4465-A7B6-DE45C8ECB3AC}"/>
                </a:ext>
              </a:extLst>
            </p:cNvPr>
            <p:cNvSpPr/>
            <p:nvPr/>
          </p:nvSpPr>
          <p:spPr>
            <a:xfrm flipH="1">
              <a:off x="9281159" y="386801"/>
              <a:ext cx="2910839" cy="58477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59" name="文本框 58">
            <a:extLst>
              <a:ext uri="{FF2B5EF4-FFF2-40B4-BE49-F238E27FC236}">
                <a16:creationId xmlns:a16="http://schemas.microsoft.com/office/drawing/2014/main" id="{4B13508B-32EA-4DD8-B2D8-122C0106DC64}"/>
              </a:ext>
            </a:extLst>
          </p:cNvPr>
          <p:cNvSpPr txBox="1"/>
          <p:nvPr/>
        </p:nvSpPr>
        <p:spPr>
          <a:xfrm>
            <a:off x="4790487" y="499430"/>
            <a:ext cx="4355866" cy="2769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1200" dirty="0">
                <a:cs typeface="+mn-ea"/>
                <a:sym typeface="+mn-lt"/>
              </a:rPr>
              <a:t>商务礼仪系列</a:t>
            </a:r>
            <a:r>
              <a:rPr lang="en-US" altLang="zh-CN" sz="1200" dirty="0" smtClean="0">
                <a:cs typeface="+mn-ea"/>
                <a:sym typeface="+mn-lt"/>
              </a:rPr>
              <a:t>—</a:t>
            </a:r>
            <a:r>
              <a:rPr lang="zh-CN" altLang="en-US" sz="1200" dirty="0" smtClean="0">
                <a:cs typeface="+mn-ea"/>
                <a:sym typeface="+mn-lt"/>
              </a:rPr>
              <a:t>接待礼仪</a:t>
            </a:r>
            <a:endParaRPr lang="en-US" altLang="zh-CN" sz="1200" dirty="0">
              <a:cs typeface="+mn-ea"/>
              <a:sym typeface="+mn-lt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4170615" y="1923133"/>
            <a:ext cx="26468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1600" b="1" dirty="0">
                <a:solidFill>
                  <a:srgbClr val="004386"/>
                </a:solidFill>
                <a:latin typeface="+mn-ea"/>
              </a:rPr>
              <a:t>第五步：替访客保管物品时</a:t>
            </a:r>
          </a:p>
        </p:txBody>
      </p:sp>
      <p:sp>
        <p:nvSpPr>
          <p:cNvPr id="13" name="矩形 12"/>
          <p:cNvSpPr/>
          <p:nvPr/>
        </p:nvSpPr>
        <p:spPr>
          <a:xfrm>
            <a:off x="4170615" y="2425559"/>
            <a:ext cx="6741224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>
              <a:lnSpc>
                <a:spcPct val="150000"/>
              </a:lnSpc>
              <a:spcBef>
                <a:spcPct val="50000"/>
              </a:spcBef>
            </a:pPr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Wingdings 2" panose="05020102010507070707" pitchFamily="18" charset="2"/>
              </a:rPr>
              <a:t> </a:t>
            </a:r>
            <a:r>
              <a:rPr kumimoji="1"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Wingdings 2" panose="05020102010507070707" pitchFamily="18" charset="2"/>
              </a:rPr>
              <a:t>A</a:t>
            </a:r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Wingdings 2" panose="05020102010507070707" pitchFamily="18" charset="2"/>
              </a:rPr>
              <a:t>、通常接待不保管访客的物品，如果有特殊的访客提出要求时，你首先要问对方一句：“请问将贵重物品随身携带？”切记要问清此点，以避免事后出现麻烦。</a:t>
            </a:r>
          </a:p>
          <a:p>
            <a:pPr fontAlgn="t">
              <a:lnSpc>
                <a:spcPct val="150000"/>
              </a:lnSpc>
              <a:spcBef>
                <a:spcPct val="50000"/>
              </a:spcBef>
            </a:pPr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Wingdings 2" panose="05020102010507070707" pitchFamily="18" charset="2"/>
              </a:rPr>
              <a:t>  </a:t>
            </a:r>
            <a:r>
              <a:rPr kumimoji="1"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Wingdings 2" panose="05020102010507070707" pitchFamily="18" charset="2"/>
              </a:rPr>
              <a:t>B</a:t>
            </a:r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Wingdings 2" panose="05020102010507070707" pitchFamily="18" charset="2"/>
              </a:rPr>
              <a:t>、当访客离去，忘记从接待取回放置的物品或拖付保管的东西时。你有责任通知访客。找个适当的时间致电给当事人，如果不是当事人接电话，切勿将当事人遗留物品的事告知对方这是基本的常识。</a:t>
            </a:r>
          </a:p>
          <a:p>
            <a:pPr fontAlgn="t">
              <a:lnSpc>
                <a:spcPct val="150000"/>
              </a:lnSpc>
              <a:spcBef>
                <a:spcPct val="50000"/>
              </a:spcBef>
            </a:pPr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Wingdings 2" panose="05020102010507070707" pitchFamily="18" charset="2"/>
              </a:rPr>
              <a:t>  </a:t>
            </a:r>
            <a:r>
              <a:rPr kumimoji="1"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Wingdings 2" panose="05020102010507070707" pitchFamily="18" charset="2"/>
              </a:rPr>
              <a:t>C</a:t>
            </a:r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Wingdings 2" panose="05020102010507070707" pitchFamily="18" charset="2"/>
              </a:rPr>
              <a:t>、为了避免出现访客遗留物品的情况，当访客要离去时，迅即检查预放在接待的物品或即时检查会客室，看是否有物品遗留下来。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2147" y="2261687"/>
            <a:ext cx="2352675" cy="15621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8961" y="3918557"/>
            <a:ext cx="1868805" cy="17469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273341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:a14="http://schemas.microsoft.com/office/drawing/2010/main" xmlns:a16="http://schemas.microsoft.com/office/drawing/2014/main"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5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25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75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59" grpId="0"/>
      <p:bldP spid="24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圆角矩形 62"/>
          <p:cNvSpPr/>
          <p:nvPr/>
        </p:nvSpPr>
        <p:spPr>
          <a:xfrm>
            <a:off x="1186354" y="1325880"/>
            <a:ext cx="9812308" cy="4937760"/>
          </a:xfrm>
          <a:prstGeom prst="roundRect">
            <a:avLst>
              <a:gd name="adj" fmla="val 11169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ctr">
              <a:buClr>
                <a:srgbClr val="FF0000"/>
              </a:buClr>
              <a:buSzPct val="70000"/>
              <a:buFont typeface="Wingdings" panose="05000000000000000000" pitchFamily="2" charset="2"/>
              <a:buChar char="u"/>
              <a:tabLst>
                <a:tab pos="723900" algn="l"/>
                <a:tab pos="1447800" algn="l"/>
              </a:tabLst>
            </a:pPr>
            <a:endParaRPr lang="zh-CN" altLang="en-US" sz="16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</a:endParaRPr>
          </a:p>
        </p:txBody>
      </p:sp>
      <p:grpSp>
        <p:nvGrpSpPr>
          <p:cNvPr id="57" name="组合 56">
            <a:extLst>
              <a:ext uri="{FF2B5EF4-FFF2-40B4-BE49-F238E27FC236}">
                <a16:creationId xmlns:a16="http://schemas.microsoft.com/office/drawing/2014/main" id="{1DF30057-291E-43FD-AD5E-A019E6FC21FF}"/>
              </a:ext>
            </a:extLst>
          </p:cNvPr>
          <p:cNvGrpSpPr/>
          <p:nvPr/>
        </p:nvGrpSpPr>
        <p:grpSpPr>
          <a:xfrm>
            <a:off x="0" y="386801"/>
            <a:ext cx="12191998" cy="584775"/>
            <a:chOff x="0" y="386801"/>
            <a:chExt cx="12191998" cy="584775"/>
          </a:xfrm>
        </p:grpSpPr>
        <p:sp>
          <p:nvSpPr>
            <p:cNvPr id="51" name="文本框 50">
              <a:extLst>
                <a:ext uri="{FF2B5EF4-FFF2-40B4-BE49-F238E27FC236}">
                  <a16:creationId xmlns:a16="http://schemas.microsoft.com/office/drawing/2014/main" id="{7247AB59-1E01-42C7-AA28-09F70969DDAD}"/>
                </a:ext>
              </a:extLst>
            </p:cNvPr>
            <p:cNvSpPr txBox="1"/>
            <p:nvPr/>
          </p:nvSpPr>
          <p:spPr>
            <a:xfrm>
              <a:off x="1186354" y="386801"/>
              <a:ext cx="48228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3200" b="1" dirty="0">
                  <a:cs typeface="+mn-ea"/>
                  <a:sym typeface="+mn-lt"/>
                </a:rPr>
                <a:t>接待迎客</a:t>
              </a:r>
              <a:r>
                <a:rPr lang="zh-CN" altLang="en-US" sz="3200" b="1" dirty="0" smtClean="0">
                  <a:cs typeface="+mn-ea"/>
                  <a:sym typeface="+mn-lt"/>
                </a:rPr>
                <a:t>技巧</a:t>
              </a:r>
              <a:endParaRPr lang="zh-CN" altLang="en-US" sz="3200" b="1" dirty="0">
                <a:cs typeface="+mn-ea"/>
                <a:sym typeface="+mn-lt"/>
              </a:endParaRPr>
            </a:p>
          </p:txBody>
        </p:sp>
        <p:sp>
          <p:nvSpPr>
            <p:cNvPr id="54" name="矩形 53">
              <a:extLst>
                <a:ext uri="{FF2B5EF4-FFF2-40B4-BE49-F238E27FC236}">
                  <a16:creationId xmlns:a16="http://schemas.microsoft.com/office/drawing/2014/main" id="{C552EC34-A6E0-4C29-BD54-F63BD72EA271}"/>
                </a:ext>
              </a:extLst>
            </p:cNvPr>
            <p:cNvSpPr/>
            <p:nvPr/>
          </p:nvSpPr>
          <p:spPr>
            <a:xfrm flipH="1">
              <a:off x="0" y="386801"/>
              <a:ext cx="914400" cy="58477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5" name="矩形 54">
              <a:extLst>
                <a:ext uri="{FF2B5EF4-FFF2-40B4-BE49-F238E27FC236}">
                  <a16:creationId xmlns:a16="http://schemas.microsoft.com/office/drawing/2014/main" id="{5CB5F99F-F5A9-42C0-8EAC-90E0F57999CD}"/>
                </a:ext>
              </a:extLst>
            </p:cNvPr>
            <p:cNvSpPr/>
            <p:nvPr/>
          </p:nvSpPr>
          <p:spPr>
            <a:xfrm flipH="1">
              <a:off x="965199" y="386801"/>
              <a:ext cx="129627" cy="584774"/>
            </a:xfrm>
            <a:prstGeom prst="rect">
              <a:avLst/>
            </a:prstGeom>
            <a:solidFill>
              <a:srgbClr val="0043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6" name="矩形 55">
              <a:extLst>
                <a:ext uri="{FF2B5EF4-FFF2-40B4-BE49-F238E27FC236}">
                  <a16:creationId xmlns:a16="http://schemas.microsoft.com/office/drawing/2014/main" id="{FE6E92AC-8F8A-4465-A7B6-DE45C8ECB3AC}"/>
                </a:ext>
              </a:extLst>
            </p:cNvPr>
            <p:cNvSpPr/>
            <p:nvPr/>
          </p:nvSpPr>
          <p:spPr>
            <a:xfrm flipH="1">
              <a:off x="9281159" y="386801"/>
              <a:ext cx="2910839" cy="58477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59" name="文本框 58">
            <a:extLst>
              <a:ext uri="{FF2B5EF4-FFF2-40B4-BE49-F238E27FC236}">
                <a16:creationId xmlns:a16="http://schemas.microsoft.com/office/drawing/2014/main" id="{4B13508B-32EA-4DD8-B2D8-122C0106DC64}"/>
              </a:ext>
            </a:extLst>
          </p:cNvPr>
          <p:cNvSpPr txBox="1"/>
          <p:nvPr/>
        </p:nvSpPr>
        <p:spPr>
          <a:xfrm>
            <a:off x="4790487" y="499430"/>
            <a:ext cx="4355866" cy="2769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1200" dirty="0">
                <a:cs typeface="+mn-ea"/>
                <a:sym typeface="+mn-lt"/>
              </a:rPr>
              <a:t>商务礼仪系列</a:t>
            </a:r>
            <a:r>
              <a:rPr lang="en-US" altLang="zh-CN" sz="1200" dirty="0" smtClean="0">
                <a:cs typeface="+mn-ea"/>
                <a:sym typeface="+mn-lt"/>
              </a:rPr>
              <a:t>—</a:t>
            </a:r>
            <a:r>
              <a:rPr lang="zh-CN" altLang="en-US" sz="1200" dirty="0" smtClean="0">
                <a:cs typeface="+mn-ea"/>
                <a:sym typeface="+mn-lt"/>
              </a:rPr>
              <a:t>接待礼仪</a:t>
            </a:r>
            <a:endParaRPr lang="en-US" altLang="zh-CN" sz="1200" dirty="0">
              <a:cs typeface="+mn-ea"/>
              <a:sym typeface="+mn-lt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1688848" y="1748536"/>
            <a:ext cx="332334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1600" b="1" dirty="0">
                <a:solidFill>
                  <a:srgbClr val="004386"/>
                </a:solidFill>
                <a:latin typeface="+mn-ea"/>
              </a:rPr>
              <a:t>第六步：叫外卖时，应注意的事项 </a:t>
            </a:r>
          </a:p>
        </p:txBody>
      </p:sp>
      <p:sp>
        <p:nvSpPr>
          <p:cNvPr id="5" name="矩形 4"/>
          <p:cNvSpPr/>
          <p:nvPr/>
        </p:nvSpPr>
        <p:spPr>
          <a:xfrm>
            <a:off x="1742487" y="2229621"/>
            <a:ext cx="6822394" cy="386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  <a:defRPr/>
            </a:pP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 有客人到访时，有时会要求叫外卖。此时，接待人员要听清楚上司的指示 ：</a:t>
            </a:r>
          </a:p>
          <a:p>
            <a:pPr algn="just">
              <a:lnSpc>
                <a:spcPct val="150000"/>
              </a:lnSpc>
              <a:spcBef>
                <a:spcPct val="50000"/>
              </a:spcBef>
              <a:defRPr/>
            </a:pP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  （</a:t>
            </a:r>
            <a:r>
              <a:rPr kumimoji="1"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1</a:t>
            </a: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）人数；</a:t>
            </a:r>
          </a:p>
          <a:p>
            <a:pPr algn="just">
              <a:lnSpc>
                <a:spcPct val="150000"/>
              </a:lnSpc>
              <a:spcBef>
                <a:spcPct val="50000"/>
              </a:spcBef>
              <a:defRPr/>
            </a:pP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  （</a:t>
            </a:r>
            <a:r>
              <a:rPr kumimoji="1"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2</a:t>
            </a: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）地点；</a:t>
            </a:r>
          </a:p>
          <a:p>
            <a:pPr algn="just">
              <a:lnSpc>
                <a:spcPct val="150000"/>
              </a:lnSpc>
              <a:spcBef>
                <a:spcPct val="50000"/>
              </a:spcBef>
              <a:defRPr/>
            </a:pP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  （</a:t>
            </a:r>
            <a:r>
              <a:rPr kumimoji="1"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3</a:t>
            </a: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）时间；</a:t>
            </a:r>
          </a:p>
          <a:p>
            <a:pPr algn="just">
              <a:lnSpc>
                <a:spcPct val="150000"/>
              </a:lnSpc>
              <a:spcBef>
                <a:spcPct val="50000"/>
              </a:spcBef>
              <a:defRPr/>
            </a:pP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  （</a:t>
            </a:r>
            <a:r>
              <a:rPr kumimoji="1"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4</a:t>
            </a: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）食品的种类。</a:t>
            </a:r>
          </a:p>
          <a:p>
            <a:pPr algn="just">
              <a:lnSpc>
                <a:spcPct val="150000"/>
              </a:lnSpc>
              <a:spcBef>
                <a:spcPct val="50000"/>
              </a:spcBef>
              <a:defRPr/>
            </a:pP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        尤其是时间的掌握，不能太早，否则食品会变凉，但也不能太迟，令客人久等。</a:t>
            </a:r>
          </a:p>
          <a:p>
            <a:pPr algn="just">
              <a:lnSpc>
                <a:spcPct val="150000"/>
              </a:lnSpc>
              <a:spcBef>
                <a:spcPct val="50000"/>
              </a:spcBef>
              <a:defRPr/>
            </a:pP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        向几间熟识的外卖店叫外卖较好，既方便又稳安。</a:t>
            </a:r>
          </a:p>
          <a:p>
            <a:pPr algn="just">
              <a:lnSpc>
                <a:spcPct val="150000"/>
              </a:lnSpc>
              <a:spcBef>
                <a:spcPct val="50000"/>
              </a:spcBef>
              <a:defRPr/>
            </a:pP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        当收到外卖的食品时，你负责派送给客人。准备筷子，换茶给客人。</a:t>
            </a:r>
          </a:p>
          <a:p>
            <a:pPr algn="just">
              <a:lnSpc>
                <a:spcPct val="150000"/>
              </a:lnSpc>
              <a:spcBef>
                <a:spcPct val="50000"/>
              </a:spcBef>
              <a:defRPr/>
            </a:pP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        客人食完后，把握时机收拾干净。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65199">
            <a:off x="8452989" y="1822752"/>
            <a:ext cx="2227170" cy="167383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8720">
            <a:off x="8465112" y="3695777"/>
            <a:ext cx="2650331" cy="186273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365053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:a14="http://schemas.microsoft.com/office/drawing/2010/main" xmlns:a16="http://schemas.microsoft.com/office/drawing/2014/main"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5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5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75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59" grpId="0"/>
      <p:bldP spid="2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圆角矩形 62"/>
          <p:cNvSpPr/>
          <p:nvPr/>
        </p:nvSpPr>
        <p:spPr>
          <a:xfrm>
            <a:off x="1186354" y="1600200"/>
            <a:ext cx="9877885" cy="4541520"/>
          </a:xfrm>
          <a:prstGeom prst="roundRect">
            <a:avLst>
              <a:gd name="adj" fmla="val 11169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ctr">
              <a:buClr>
                <a:srgbClr val="FF0000"/>
              </a:buClr>
              <a:buSzPct val="70000"/>
              <a:buFont typeface="Wingdings" panose="05000000000000000000" pitchFamily="2" charset="2"/>
              <a:buChar char="u"/>
              <a:tabLst>
                <a:tab pos="723900" algn="l"/>
                <a:tab pos="1447800" algn="l"/>
              </a:tabLst>
            </a:pPr>
            <a:endParaRPr lang="zh-CN" altLang="en-US" sz="16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</a:endParaRPr>
          </a:p>
        </p:txBody>
      </p:sp>
      <p:grpSp>
        <p:nvGrpSpPr>
          <p:cNvPr id="57" name="组合 56">
            <a:extLst>
              <a:ext uri="{FF2B5EF4-FFF2-40B4-BE49-F238E27FC236}">
                <a16:creationId xmlns:a16="http://schemas.microsoft.com/office/drawing/2014/main" id="{1DF30057-291E-43FD-AD5E-A019E6FC21FF}"/>
              </a:ext>
            </a:extLst>
          </p:cNvPr>
          <p:cNvGrpSpPr/>
          <p:nvPr/>
        </p:nvGrpSpPr>
        <p:grpSpPr>
          <a:xfrm>
            <a:off x="0" y="386801"/>
            <a:ext cx="12191998" cy="584775"/>
            <a:chOff x="0" y="386801"/>
            <a:chExt cx="12191998" cy="584775"/>
          </a:xfrm>
        </p:grpSpPr>
        <p:sp>
          <p:nvSpPr>
            <p:cNvPr id="51" name="文本框 50">
              <a:extLst>
                <a:ext uri="{FF2B5EF4-FFF2-40B4-BE49-F238E27FC236}">
                  <a16:creationId xmlns:a16="http://schemas.microsoft.com/office/drawing/2014/main" id="{7247AB59-1E01-42C7-AA28-09F70969DDAD}"/>
                </a:ext>
              </a:extLst>
            </p:cNvPr>
            <p:cNvSpPr txBox="1"/>
            <p:nvPr/>
          </p:nvSpPr>
          <p:spPr>
            <a:xfrm>
              <a:off x="1186354" y="386801"/>
              <a:ext cx="48228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3200" b="1" dirty="0">
                  <a:cs typeface="+mn-ea"/>
                  <a:sym typeface="+mn-lt"/>
                </a:rPr>
                <a:t>接待迎客</a:t>
              </a:r>
              <a:r>
                <a:rPr lang="zh-CN" altLang="en-US" sz="3200" b="1" dirty="0" smtClean="0">
                  <a:cs typeface="+mn-ea"/>
                  <a:sym typeface="+mn-lt"/>
                </a:rPr>
                <a:t>技巧</a:t>
              </a:r>
              <a:endParaRPr lang="zh-CN" altLang="en-US" sz="3200" b="1" dirty="0">
                <a:cs typeface="+mn-ea"/>
                <a:sym typeface="+mn-lt"/>
              </a:endParaRPr>
            </a:p>
          </p:txBody>
        </p:sp>
        <p:sp>
          <p:nvSpPr>
            <p:cNvPr id="54" name="矩形 53">
              <a:extLst>
                <a:ext uri="{FF2B5EF4-FFF2-40B4-BE49-F238E27FC236}">
                  <a16:creationId xmlns:a16="http://schemas.microsoft.com/office/drawing/2014/main" id="{C552EC34-A6E0-4C29-BD54-F63BD72EA271}"/>
                </a:ext>
              </a:extLst>
            </p:cNvPr>
            <p:cNvSpPr/>
            <p:nvPr/>
          </p:nvSpPr>
          <p:spPr>
            <a:xfrm flipH="1">
              <a:off x="0" y="386801"/>
              <a:ext cx="914400" cy="58477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5" name="矩形 54">
              <a:extLst>
                <a:ext uri="{FF2B5EF4-FFF2-40B4-BE49-F238E27FC236}">
                  <a16:creationId xmlns:a16="http://schemas.microsoft.com/office/drawing/2014/main" id="{5CB5F99F-F5A9-42C0-8EAC-90E0F57999CD}"/>
                </a:ext>
              </a:extLst>
            </p:cNvPr>
            <p:cNvSpPr/>
            <p:nvPr/>
          </p:nvSpPr>
          <p:spPr>
            <a:xfrm flipH="1">
              <a:off x="965199" y="386801"/>
              <a:ext cx="129627" cy="584774"/>
            </a:xfrm>
            <a:prstGeom prst="rect">
              <a:avLst/>
            </a:prstGeom>
            <a:solidFill>
              <a:srgbClr val="0043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6" name="矩形 55">
              <a:extLst>
                <a:ext uri="{FF2B5EF4-FFF2-40B4-BE49-F238E27FC236}">
                  <a16:creationId xmlns:a16="http://schemas.microsoft.com/office/drawing/2014/main" id="{FE6E92AC-8F8A-4465-A7B6-DE45C8ECB3AC}"/>
                </a:ext>
              </a:extLst>
            </p:cNvPr>
            <p:cNvSpPr/>
            <p:nvPr/>
          </p:nvSpPr>
          <p:spPr>
            <a:xfrm flipH="1">
              <a:off x="9281159" y="386801"/>
              <a:ext cx="2910839" cy="58477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59" name="文本框 58">
            <a:extLst>
              <a:ext uri="{FF2B5EF4-FFF2-40B4-BE49-F238E27FC236}">
                <a16:creationId xmlns:a16="http://schemas.microsoft.com/office/drawing/2014/main" id="{4B13508B-32EA-4DD8-B2D8-122C0106DC64}"/>
              </a:ext>
            </a:extLst>
          </p:cNvPr>
          <p:cNvSpPr txBox="1"/>
          <p:nvPr/>
        </p:nvSpPr>
        <p:spPr>
          <a:xfrm>
            <a:off x="4790487" y="499430"/>
            <a:ext cx="4355866" cy="2769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1200" dirty="0">
                <a:cs typeface="+mn-ea"/>
                <a:sym typeface="+mn-lt"/>
              </a:rPr>
              <a:t>商务礼仪系列</a:t>
            </a:r>
            <a:r>
              <a:rPr lang="en-US" altLang="zh-CN" sz="1200" dirty="0" smtClean="0">
                <a:cs typeface="+mn-ea"/>
                <a:sym typeface="+mn-lt"/>
              </a:rPr>
              <a:t>—</a:t>
            </a:r>
            <a:r>
              <a:rPr lang="zh-CN" altLang="en-US" sz="1200" dirty="0" smtClean="0">
                <a:cs typeface="+mn-ea"/>
                <a:sym typeface="+mn-lt"/>
              </a:rPr>
              <a:t>接待礼仪</a:t>
            </a:r>
            <a:endParaRPr lang="en-US" altLang="zh-CN" sz="1200" dirty="0">
              <a:cs typeface="+mn-ea"/>
              <a:sym typeface="+mn-lt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4909720" y="1923133"/>
            <a:ext cx="26468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1600" b="1" dirty="0" smtClean="0">
                <a:solidFill>
                  <a:srgbClr val="004386"/>
                </a:solidFill>
                <a:latin typeface="+mn-ea"/>
              </a:rPr>
              <a:t>第</a:t>
            </a:r>
            <a:r>
              <a:rPr kumimoji="1" lang="zh-CN" altLang="en-US" sz="1600" b="1" dirty="0">
                <a:solidFill>
                  <a:srgbClr val="004386"/>
                </a:solidFill>
                <a:latin typeface="+mn-ea"/>
              </a:rPr>
              <a:t>七</a:t>
            </a:r>
            <a:r>
              <a:rPr kumimoji="1" lang="zh-CN" altLang="en-US" sz="1600" b="1" dirty="0" smtClean="0">
                <a:solidFill>
                  <a:srgbClr val="004386"/>
                </a:solidFill>
                <a:latin typeface="+mn-ea"/>
              </a:rPr>
              <a:t>步</a:t>
            </a:r>
            <a:r>
              <a:rPr kumimoji="1" lang="zh-CN" altLang="en-US" sz="1600" b="1" dirty="0">
                <a:solidFill>
                  <a:srgbClr val="004386"/>
                </a:solidFill>
                <a:latin typeface="+mn-ea"/>
              </a:rPr>
              <a:t>：当访客准备离开时</a:t>
            </a:r>
          </a:p>
        </p:txBody>
      </p:sp>
      <p:sp>
        <p:nvSpPr>
          <p:cNvPr id="13" name="矩形 12"/>
          <p:cNvSpPr/>
          <p:nvPr/>
        </p:nvSpPr>
        <p:spPr>
          <a:xfrm>
            <a:off x="1634420" y="2302614"/>
            <a:ext cx="9357359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>
              <a:lnSpc>
                <a:spcPct val="150000"/>
              </a:lnSpc>
              <a:spcBef>
                <a:spcPct val="50000"/>
              </a:spcBef>
            </a:pPr>
            <a:r>
              <a:rPr kumimoji="1"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Wingdings 2" panose="05020102010507070707" pitchFamily="18" charset="2"/>
              </a:rPr>
              <a:t>1</a:t>
            </a: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Wingdings 2" panose="05020102010507070707" pitchFamily="18" charset="2"/>
              </a:rPr>
              <a:t>、通常情况下，当客人正要离去时，向他们说一声：“谢谢您的来临。”</a:t>
            </a:r>
          </a:p>
          <a:p>
            <a:pPr fontAlgn="t">
              <a:lnSpc>
                <a:spcPct val="150000"/>
              </a:lnSpc>
              <a:spcBef>
                <a:spcPct val="50000"/>
              </a:spcBef>
            </a:pPr>
            <a:r>
              <a:rPr kumimoji="1"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Wingdings 2" panose="05020102010507070707" pitchFamily="18" charset="2"/>
              </a:rPr>
              <a:t>2</a:t>
            </a: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Wingdings 2" panose="05020102010507070707" pitchFamily="18" charset="2"/>
              </a:rPr>
              <a:t>、需特别的送客，则带领客人到电梯前，替客人按钮，当客人进入电梯后，在门未关闭前，向客人告别。</a:t>
            </a:r>
          </a:p>
          <a:p>
            <a:pPr fontAlgn="t">
              <a:lnSpc>
                <a:spcPct val="150000"/>
              </a:lnSpc>
              <a:spcBef>
                <a:spcPct val="50000"/>
              </a:spcBef>
            </a:pPr>
            <a:r>
              <a:rPr kumimoji="1"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Wingdings 2" panose="05020102010507070707" pitchFamily="18" charset="2"/>
              </a:rPr>
              <a:t>3</a:t>
            </a: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Wingdings 2" panose="05020102010507070707" pitchFamily="18" charset="2"/>
              </a:rPr>
              <a:t>、利用车辆接送客人。</a:t>
            </a:r>
          </a:p>
          <a:p>
            <a:pPr fontAlgn="t">
              <a:lnSpc>
                <a:spcPct val="150000"/>
              </a:lnSpc>
              <a:spcBef>
                <a:spcPct val="50000"/>
              </a:spcBef>
            </a:pPr>
            <a:r>
              <a:rPr kumimoji="1"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Wingdings 2" panose="05020102010507070707" pitchFamily="18" charset="2"/>
              </a:rPr>
              <a:t>A</a:t>
            </a: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Wingdings 2" panose="05020102010507070707" pitchFamily="18" charset="2"/>
              </a:rPr>
              <a:t>、如果客人需要你帮助叫出租车 ： </a:t>
            </a:r>
          </a:p>
          <a:p>
            <a:pPr fontAlgn="t">
              <a:lnSpc>
                <a:spcPct val="150000"/>
              </a:lnSpc>
              <a:spcBef>
                <a:spcPct val="50000"/>
              </a:spcBef>
            </a:pP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Wingdings 2" panose="05020102010507070707" pitchFamily="18" charset="2"/>
              </a:rPr>
              <a:t>        你应先将客人带至门前等候。你截停车后，替客人打开车门，然后一手固定车门，一手示意他们进入，说：“请！”客人入座后，指把车门关上。这时，最好不要立即离去，应站在原地，与客人挥手告别，直到汽车远去。</a:t>
            </a:r>
          </a:p>
          <a:p>
            <a:pPr fontAlgn="t">
              <a:lnSpc>
                <a:spcPct val="150000"/>
              </a:lnSpc>
              <a:spcBef>
                <a:spcPct val="50000"/>
              </a:spcBef>
            </a:pPr>
            <a:r>
              <a:rPr kumimoji="1"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Wingdings 2" panose="05020102010507070707" pitchFamily="18" charset="2"/>
              </a:rPr>
              <a:t>B</a:t>
            </a: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Wingdings 2" panose="05020102010507070707" pitchFamily="18" charset="2"/>
              </a:rPr>
              <a:t>、如果需要你亲自送客时：</a:t>
            </a:r>
          </a:p>
          <a:p>
            <a:pPr fontAlgn="t">
              <a:lnSpc>
                <a:spcPct val="150000"/>
              </a:lnSpc>
              <a:spcBef>
                <a:spcPct val="50000"/>
              </a:spcBef>
            </a:pP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Wingdings 2" panose="05020102010507070707" pitchFamily="18" charset="2"/>
              </a:rPr>
              <a:t>       同样乘车也有座位的次序司机后面的座位为上座。司机旁边为次上座位。三人同时乘坐时，后面两个为上座位，司机旁边为次上座位，是助手座位。为安全起见，法律规定，坐在司机旁边座位上的人，必须系上安全带。 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8638" y="1358925"/>
            <a:ext cx="1811207" cy="12587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64139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:a16="http://schemas.microsoft.com/office/drawing/2014/main"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5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25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59" grpId="0"/>
      <p:bldP spid="24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圆角矩形 62"/>
          <p:cNvSpPr/>
          <p:nvPr/>
        </p:nvSpPr>
        <p:spPr>
          <a:xfrm>
            <a:off x="1186354" y="1325880"/>
            <a:ext cx="9812308" cy="4937760"/>
          </a:xfrm>
          <a:prstGeom prst="roundRect">
            <a:avLst>
              <a:gd name="adj" fmla="val 11169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ctr">
              <a:buClr>
                <a:srgbClr val="FF0000"/>
              </a:buClr>
              <a:buSzPct val="70000"/>
              <a:buFont typeface="Wingdings" panose="05000000000000000000" pitchFamily="2" charset="2"/>
              <a:buChar char="u"/>
              <a:tabLst>
                <a:tab pos="723900" algn="l"/>
                <a:tab pos="1447800" algn="l"/>
              </a:tabLst>
            </a:pPr>
            <a:endParaRPr lang="zh-CN" altLang="en-US" sz="16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</a:endParaRPr>
          </a:p>
        </p:txBody>
      </p:sp>
      <p:grpSp>
        <p:nvGrpSpPr>
          <p:cNvPr id="57" name="组合 56">
            <a:extLst>
              <a:ext uri="{FF2B5EF4-FFF2-40B4-BE49-F238E27FC236}">
                <a16:creationId xmlns:a16="http://schemas.microsoft.com/office/drawing/2014/main" id="{1DF30057-291E-43FD-AD5E-A019E6FC21FF}"/>
              </a:ext>
            </a:extLst>
          </p:cNvPr>
          <p:cNvGrpSpPr/>
          <p:nvPr/>
        </p:nvGrpSpPr>
        <p:grpSpPr>
          <a:xfrm>
            <a:off x="0" y="386801"/>
            <a:ext cx="12191998" cy="584775"/>
            <a:chOff x="0" y="386801"/>
            <a:chExt cx="12191998" cy="584775"/>
          </a:xfrm>
        </p:grpSpPr>
        <p:sp>
          <p:nvSpPr>
            <p:cNvPr id="51" name="文本框 50">
              <a:extLst>
                <a:ext uri="{FF2B5EF4-FFF2-40B4-BE49-F238E27FC236}">
                  <a16:creationId xmlns:a16="http://schemas.microsoft.com/office/drawing/2014/main" id="{7247AB59-1E01-42C7-AA28-09F70969DDAD}"/>
                </a:ext>
              </a:extLst>
            </p:cNvPr>
            <p:cNvSpPr txBox="1"/>
            <p:nvPr/>
          </p:nvSpPr>
          <p:spPr>
            <a:xfrm>
              <a:off x="1186354" y="386801"/>
              <a:ext cx="48228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3200" b="1" dirty="0">
                  <a:cs typeface="+mn-ea"/>
                  <a:sym typeface="+mn-lt"/>
                </a:rPr>
                <a:t>接待迎客</a:t>
              </a:r>
              <a:r>
                <a:rPr lang="zh-CN" altLang="en-US" sz="3200" b="1" dirty="0" smtClean="0">
                  <a:cs typeface="+mn-ea"/>
                  <a:sym typeface="+mn-lt"/>
                </a:rPr>
                <a:t>技巧</a:t>
              </a:r>
              <a:endParaRPr lang="zh-CN" altLang="en-US" sz="3200" b="1" dirty="0">
                <a:cs typeface="+mn-ea"/>
                <a:sym typeface="+mn-lt"/>
              </a:endParaRPr>
            </a:p>
          </p:txBody>
        </p:sp>
        <p:sp>
          <p:nvSpPr>
            <p:cNvPr id="54" name="矩形 53">
              <a:extLst>
                <a:ext uri="{FF2B5EF4-FFF2-40B4-BE49-F238E27FC236}">
                  <a16:creationId xmlns:a16="http://schemas.microsoft.com/office/drawing/2014/main" id="{C552EC34-A6E0-4C29-BD54-F63BD72EA271}"/>
                </a:ext>
              </a:extLst>
            </p:cNvPr>
            <p:cNvSpPr/>
            <p:nvPr/>
          </p:nvSpPr>
          <p:spPr>
            <a:xfrm flipH="1">
              <a:off x="0" y="386801"/>
              <a:ext cx="914400" cy="58477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5" name="矩形 54">
              <a:extLst>
                <a:ext uri="{FF2B5EF4-FFF2-40B4-BE49-F238E27FC236}">
                  <a16:creationId xmlns:a16="http://schemas.microsoft.com/office/drawing/2014/main" id="{5CB5F99F-F5A9-42C0-8EAC-90E0F57999CD}"/>
                </a:ext>
              </a:extLst>
            </p:cNvPr>
            <p:cNvSpPr/>
            <p:nvPr/>
          </p:nvSpPr>
          <p:spPr>
            <a:xfrm flipH="1">
              <a:off x="965199" y="386801"/>
              <a:ext cx="129627" cy="584774"/>
            </a:xfrm>
            <a:prstGeom prst="rect">
              <a:avLst/>
            </a:prstGeom>
            <a:solidFill>
              <a:srgbClr val="0043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6" name="矩形 55">
              <a:extLst>
                <a:ext uri="{FF2B5EF4-FFF2-40B4-BE49-F238E27FC236}">
                  <a16:creationId xmlns:a16="http://schemas.microsoft.com/office/drawing/2014/main" id="{FE6E92AC-8F8A-4465-A7B6-DE45C8ECB3AC}"/>
                </a:ext>
              </a:extLst>
            </p:cNvPr>
            <p:cNvSpPr/>
            <p:nvPr/>
          </p:nvSpPr>
          <p:spPr>
            <a:xfrm flipH="1">
              <a:off x="9281159" y="386801"/>
              <a:ext cx="2910839" cy="58477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59" name="文本框 58">
            <a:extLst>
              <a:ext uri="{FF2B5EF4-FFF2-40B4-BE49-F238E27FC236}">
                <a16:creationId xmlns:a16="http://schemas.microsoft.com/office/drawing/2014/main" id="{4B13508B-32EA-4DD8-B2D8-122C0106DC64}"/>
              </a:ext>
            </a:extLst>
          </p:cNvPr>
          <p:cNvSpPr txBox="1"/>
          <p:nvPr/>
        </p:nvSpPr>
        <p:spPr>
          <a:xfrm>
            <a:off x="4790487" y="499430"/>
            <a:ext cx="4355866" cy="2769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1200" dirty="0">
                <a:cs typeface="+mn-ea"/>
                <a:sym typeface="+mn-lt"/>
              </a:rPr>
              <a:t>商务礼仪系列</a:t>
            </a:r>
            <a:r>
              <a:rPr lang="en-US" altLang="zh-CN" sz="1200" dirty="0" smtClean="0">
                <a:cs typeface="+mn-ea"/>
                <a:sym typeface="+mn-lt"/>
              </a:rPr>
              <a:t>—</a:t>
            </a:r>
            <a:r>
              <a:rPr lang="zh-CN" altLang="en-US" sz="1200" dirty="0" smtClean="0">
                <a:cs typeface="+mn-ea"/>
                <a:sym typeface="+mn-lt"/>
              </a:rPr>
              <a:t>接待礼仪</a:t>
            </a:r>
            <a:endParaRPr lang="en-US" altLang="zh-CN" sz="1200" dirty="0">
              <a:cs typeface="+mn-ea"/>
              <a:sym typeface="+mn-lt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5596890" y="1536763"/>
            <a:ext cx="162095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1600" b="1" dirty="0" smtClean="0">
                <a:solidFill>
                  <a:srgbClr val="004386"/>
                </a:solidFill>
                <a:latin typeface="+mn-ea"/>
              </a:rPr>
              <a:t>交换名片的礼仪</a:t>
            </a:r>
            <a:endParaRPr kumimoji="1" lang="zh-CN" altLang="en-US" sz="1600" b="1" dirty="0">
              <a:solidFill>
                <a:srgbClr val="004386"/>
              </a:solidFill>
              <a:latin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454437"/>
            <a:ext cx="4693710" cy="296916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矩形 4"/>
          <p:cNvSpPr/>
          <p:nvPr/>
        </p:nvSpPr>
        <p:spPr>
          <a:xfrm>
            <a:off x="5596891" y="2086200"/>
            <a:ext cx="495579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  <a:defRPr/>
            </a:pPr>
            <a:r>
              <a:rPr kumimoji="1"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1</a:t>
            </a: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、事前的准备：</a:t>
            </a:r>
          </a:p>
          <a:p>
            <a:pPr algn="just">
              <a:lnSpc>
                <a:spcPct val="150000"/>
              </a:lnSpc>
              <a:spcBef>
                <a:spcPct val="50000"/>
              </a:spcBef>
              <a:defRPr/>
            </a:pP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        前往会客室接见客人时，别忘记带干净的新名片；</a:t>
            </a:r>
          </a:p>
          <a:p>
            <a:pPr algn="just">
              <a:lnSpc>
                <a:spcPct val="150000"/>
              </a:lnSpc>
              <a:spcBef>
                <a:spcPct val="50000"/>
              </a:spcBef>
              <a:defRPr/>
            </a:pP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       把名片放在上衣的袋内或裤袋中都不好，应把名片存放在名片夹内。</a:t>
            </a:r>
          </a:p>
          <a:p>
            <a:pPr algn="just">
              <a:lnSpc>
                <a:spcPct val="150000"/>
              </a:lnSpc>
              <a:spcBef>
                <a:spcPct val="50000"/>
              </a:spcBef>
              <a:defRPr/>
            </a:pP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      平时准备多些名片，不要在客人面前出现名片已用光的情况。</a:t>
            </a:r>
          </a:p>
          <a:p>
            <a:pPr algn="just">
              <a:lnSpc>
                <a:spcPct val="150000"/>
              </a:lnSpc>
              <a:spcBef>
                <a:spcPct val="50000"/>
              </a:spcBef>
              <a:defRPr/>
            </a:pPr>
            <a:r>
              <a:rPr kumimoji="1"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2</a:t>
            </a: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、交换名片时的礼仪：</a:t>
            </a:r>
          </a:p>
          <a:p>
            <a:pPr algn="just">
              <a:lnSpc>
                <a:spcPct val="150000"/>
              </a:lnSpc>
              <a:spcBef>
                <a:spcPct val="50000"/>
              </a:spcBef>
              <a:defRPr/>
            </a:pP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       用双手拿着名片的两角，名片的正面向上面向对方，并说：“我是</a:t>
            </a:r>
            <a:r>
              <a:rPr kumimoji="1"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XX</a:t>
            </a: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，请多指教。”</a:t>
            </a:r>
          </a:p>
          <a:p>
            <a:pPr algn="just">
              <a:lnSpc>
                <a:spcPct val="150000"/>
              </a:lnSpc>
              <a:spcBef>
                <a:spcPct val="50000"/>
              </a:spcBef>
              <a:defRPr/>
            </a:pP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       一般来说，来访者或地位较低的要先拿出名片</a:t>
            </a:r>
            <a:r>
              <a:rPr kumimoji="1"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。</a:t>
            </a:r>
            <a:endParaRPr kumimoji="1"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845876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:a14="http://schemas.microsoft.com/office/drawing/2010/main" xmlns:a16="http://schemas.microsoft.com/office/drawing/2014/main"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5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25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59" grpId="0"/>
      <p:bldP spid="2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圆角矩形 62"/>
          <p:cNvSpPr/>
          <p:nvPr/>
        </p:nvSpPr>
        <p:spPr>
          <a:xfrm>
            <a:off x="1186354" y="1325880"/>
            <a:ext cx="9938846" cy="4937760"/>
          </a:xfrm>
          <a:prstGeom prst="roundRect">
            <a:avLst>
              <a:gd name="adj" fmla="val 11169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ctr">
              <a:buClr>
                <a:srgbClr val="FF0000"/>
              </a:buClr>
              <a:buSzPct val="70000"/>
              <a:buFont typeface="Wingdings" panose="05000000000000000000" pitchFamily="2" charset="2"/>
              <a:buChar char="u"/>
              <a:tabLst>
                <a:tab pos="723900" algn="l"/>
                <a:tab pos="1447800" algn="l"/>
              </a:tabLst>
            </a:pPr>
            <a:endParaRPr lang="zh-CN" altLang="en-US" sz="16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</a:endParaRPr>
          </a:p>
        </p:txBody>
      </p:sp>
      <p:grpSp>
        <p:nvGrpSpPr>
          <p:cNvPr id="57" name="组合 56">
            <a:extLst>
              <a:ext uri="{FF2B5EF4-FFF2-40B4-BE49-F238E27FC236}">
                <a16:creationId xmlns:a16="http://schemas.microsoft.com/office/drawing/2014/main" id="{1DF30057-291E-43FD-AD5E-A019E6FC21FF}"/>
              </a:ext>
            </a:extLst>
          </p:cNvPr>
          <p:cNvGrpSpPr/>
          <p:nvPr/>
        </p:nvGrpSpPr>
        <p:grpSpPr>
          <a:xfrm>
            <a:off x="0" y="386801"/>
            <a:ext cx="12191998" cy="584775"/>
            <a:chOff x="0" y="386801"/>
            <a:chExt cx="12191998" cy="584775"/>
          </a:xfrm>
        </p:grpSpPr>
        <p:sp>
          <p:nvSpPr>
            <p:cNvPr id="51" name="文本框 50">
              <a:extLst>
                <a:ext uri="{FF2B5EF4-FFF2-40B4-BE49-F238E27FC236}">
                  <a16:creationId xmlns:a16="http://schemas.microsoft.com/office/drawing/2014/main" id="{7247AB59-1E01-42C7-AA28-09F70969DDAD}"/>
                </a:ext>
              </a:extLst>
            </p:cNvPr>
            <p:cNvSpPr txBox="1"/>
            <p:nvPr/>
          </p:nvSpPr>
          <p:spPr>
            <a:xfrm>
              <a:off x="1186354" y="386801"/>
              <a:ext cx="48228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3200" b="1" dirty="0">
                  <a:cs typeface="+mn-ea"/>
                  <a:sym typeface="+mn-lt"/>
                </a:rPr>
                <a:t>接待迎客</a:t>
              </a:r>
              <a:r>
                <a:rPr lang="zh-CN" altLang="en-US" sz="3200" b="1" dirty="0" smtClean="0">
                  <a:cs typeface="+mn-ea"/>
                  <a:sym typeface="+mn-lt"/>
                </a:rPr>
                <a:t>技巧</a:t>
              </a:r>
              <a:endParaRPr lang="zh-CN" altLang="en-US" sz="3200" b="1" dirty="0">
                <a:cs typeface="+mn-ea"/>
                <a:sym typeface="+mn-lt"/>
              </a:endParaRPr>
            </a:p>
          </p:txBody>
        </p:sp>
        <p:sp>
          <p:nvSpPr>
            <p:cNvPr id="54" name="矩形 53">
              <a:extLst>
                <a:ext uri="{FF2B5EF4-FFF2-40B4-BE49-F238E27FC236}">
                  <a16:creationId xmlns:a16="http://schemas.microsoft.com/office/drawing/2014/main" id="{C552EC34-A6E0-4C29-BD54-F63BD72EA271}"/>
                </a:ext>
              </a:extLst>
            </p:cNvPr>
            <p:cNvSpPr/>
            <p:nvPr/>
          </p:nvSpPr>
          <p:spPr>
            <a:xfrm flipH="1">
              <a:off x="0" y="386801"/>
              <a:ext cx="914400" cy="58477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5" name="矩形 54">
              <a:extLst>
                <a:ext uri="{FF2B5EF4-FFF2-40B4-BE49-F238E27FC236}">
                  <a16:creationId xmlns:a16="http://schemas.microsoft.com/office/drawing/2014/main" id="{5CB5F99F-F5A9-42C0-8EAC-90E0F57999CD}"/>
                </a:ext>
              </a:extLst>
            </p:cNvPr>
            <p:cNvSpPr/>
            <p:nvPr/>
          </p:nvSpPr>
          <p:spPr>
            <a:xfrm flipH="1">
              <a:off x="965199" y="386801"/>
              <a:ext cx="129627" cy="584774"/>
            </a:xfrm>
            <a:prstGeom prst="rect">
              <a:avLst/>
            </a:prstGeom>
            <a:solidFill>
              <a:srgbClr val="0043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6" name="矩形 55">
              <a:extLst>
                <a:ext uri="{FF2B5EF4-FFF2-40B4-BE49-F238E27FC236}">
                  <a16:creationId xmlns:a16="http://schemas.microsoft.com/office/drawing/2014/main" id="{FE6E92AC-8F8A-4465-A7B6-DE45C8ECB3AC}"/>
                </a:ext>
              </a:extLst>
            </p:cNvPr>
            <p:cNvSpPr/>
            <p:nvPr/>
          </p:nvSpPr>
          <p:spPr>
            <a:xfrm flipH="1">
              <a:off x="9281159" y="386801"/>
              <a:ext cx="2910839" cy="58477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59" name="文本框 58">
            <a:extLst>
              <a:ext uri="{FF2B5EF4-FFF2-40B4-BE49-F238E27FC236}">
                <a16:creationId xmlns:a16="http://schemas.microsoft.com/office/drawing/2014/main" id="{4B13508B-32EA-4DD8-B2D8-122C0106DC64}"/>
              </a:ext>
            </a:extLst>
          </p:cNvPr>
          <p:cNvSpPr txBox="1"/>
          <p:nvPr/>
        </p:nvSpPr>
        <p:spPr>
          <a:xfrm>
            <a:off x="4790487" y="499430"/>
            <a:ext cx="4355866" cy="2769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1200" dirty="0">
                <a:cs typeface="+mn-ea"/>
                <a:sym typeface="+mn-lt"/>
              </a:rPr>
              <a:t>商务礼仪系列</a:t>
            </a:r>
            <a:r>
              <a:rPr lang="en-US" altLang="zh-CN" sz="1200" dirty="0" smtClean="0">
                <a:cs typeface="+mn-ea"/>
                <a:sym typeface="+mn-lt"/>
              </a:rPr>
              <a:t>—</a:t>
            </a:r>
            <a:r>
              <a:rPr lang="zh-CN" altLang="en-US" sz="1200" dirty="0" smtClean="0">
                <a:cs typeface="+mn-ea"/>
                <a:sym typeface="+mn-lt"/>
              </a:rPr>
              <a:t>接待礼仪</a:t>
            </a:r>
            <a:endParaRPr lang="en-US" altLang="zh-CN" sz="1200" dirty="0">
              <a:cs typeface="+mn-ea"/>
              <a:sym typeface="+mn-lt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1609835" y="1524568"/>
            <a:ext cx="168187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1600" b="1" dirty="0">
                <a:solidFill>
                  <a:srgbClr val="004386"/>
                </a:solidFill>
                <a:latin typeface="+mn-ea"/>
              </a:rPr>
              <a:t>介绍客人的礼仪 </a:t>
            </a:r>
          </a:p>
        </p:txBody>
      </p:sp>
      <p:sp>
        <p:nvSpPr>
          <p:cNvPr id="5" name="矩形 4"/>
          <p:cNvSpPr/>
          <p:nvPr/>
        </p:nvSpPr>
        <p:spPr>
          <a:xfrm>
            <a:off x="1484371" y="2217426"/>
            <a:ext cx="3971549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  <a:defRPr/>
            </a:pPr>
            <a:r>
              <a:rPr kumimoji="1"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1</a:t>
            </a: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）  职位的高低不同</a:t>
            </a:r>
          </a:p>
          <a:p>
            <a:pPr algn="just">
              <a:lnSpc>
                <a:spcPct val="150000"/>
              </a:lnSpc>
              <a:spcBef>
                <a:spcPct val="50000"/>
              </a:spcBef>
              <a:defRPr/>
            </a:pP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首先将职位低的人介绍给职位高的人。然后将高职位的人介绍给低职位的人。</a:t>
            </a:r>
          </a:p>
          <a:p>
            <a:pPr algn="just">
              <a:lnSpc>
                <a:spcPct val="150000"/>
              </a:lnSpc>
              <a:spcBef>
                <a:spcPct val="50000"/>
              </a:spcBef>
              <a:defRPr/>
            </a:pPr>
            <a:r>
              <a:rPr kumimoji="1"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2</a:t>
            </a: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）不同年龄的人</a:t>
            </a:r>
          </a:p>
          <a:p>
            <a:pPr algn="just">
              <a:lnSpc>
                <a:spcPct val="150000"/>
              </a:lnSpc>
              <a:spcBef>
                <a:spcPct val="50000"/>
              </a:spcBef>
              <a:defRPr/>
            </a:pP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首先介绍年少的人给年长的人，然后才将年长者介绍给年少的人。</a:t>
            </a:r>
          </a:p>
          <a:p>
            <a:pPr algn="just">
              <a:lnSpc>
                <a:spcPct val="150000"/>
              </a:lnSpc>
              <a:spcBef>
                <a:spcPct val="50000"/>
              </a:spcBef>
              <a:defRPr/>
            </a:pPr>
            <a:r>
              <a:rPr kumimoji="1"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3</a:t>
            </a: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）其中一方是自己公司的人</a:t>
            </a:r>
          </a:p>
          <a:p>
            <a:pPr algn="just">
              <a:lnSpc>
                <a:spcPct val="150000"/>
              </a:lnSpc>
              <a:spcBef>
                <a:spcPct val="50000"/>
              </a:spcBef>
              <a:defRPr/>
            </a:pP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首先将自己公司的人介绍给公司以外的人认识。 </a:t>
            </a:r>
          </a:p>
          <a:p>
            <a:pPr algn="just">
              <a:lnSpc>
                <a:spcPct val="150000"/>
              </a:lnSpc>
              <a:spcBef>
                <a:spcPct val="50000"/>
              </a:spcBef>
              <a:defRPr/>
            </a:pP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</a:t>
            </a:r>
            <a:r>
              <a:rPr kumimoji="1"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4</a:t>
            </a: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）男性与</a:t>
            </a:r>
            <a:r>
              <a:rPr kumimoji="1"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女性</a:t>
            </a:r>
            <a:endParaRPr kumimoji="1"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284744" y="3767862"/>
            <a:ext cx="5250930" cy="21821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ct val="50000"/>
              </a:spcBef>
              <a:defRPr/>
            </a:pPr>
            <a:r>
              <a:rPr kumimoji="1" lang="en-US" altLang="zh-CN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5</a:t>
            </a: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）地位与年龄相仿的人</a:t>
            </a:r>
          </a:p>
          <a:p>
            <a:pPr algn="just">
              <a:lnSpc>
                <a:spcPct val="120000"/>
              </a:lnSpc>
              <a:spcBef>
                <a:spcPct val="50000"/>
              </a:spcBef>
              <a:defRPr/>
            </a:pP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此时将与你较熟的一方介绍给你不太认识的对方。</a:t>
            </a:r>
          </a:p>
          <a:p>
            <a:pPr algn="just">
              <a:lnSpc>
                <a:spcPct val="120000"/>
              </a:lnSpc>
              <a:spcBef>
                <a:spcPct val="50000"/>
              </a:spcBef>
              <a:defRPr/>
            </a:pP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</a:t>
            </a:r>
            <a:r>
              <a:rPr kumimoji="1"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6</a:t>
            </a: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）要求介绍的人</a:t>
            </a:r>
          </a:p>
          <a:p>
            <a:pPr algn="just">
              <a:lnSpc>
                <a:spcPct val="120000"/>
              </a:lnSpc>
              <a:spcBef>
                <a:spcPct val="50000"/>
              </a:spcBef>
              <a:defRPr/>
            </a:pP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首先介绍那位要求介绍的人。</a:t>
            </a:r>
          </a:p>
          <a:p>
            <a:pPr algn="just">
              <a:lnSpc>
                <a:spcPct val="120000"/>
              </a:lnSpc>
              <a:spcBef>
                <a:spcPct val="50000"/>
              </a:spcBef>
              <a:defRPr/>
            </a:pP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</a:t>
            </a:r>
            <a:r>
              <a:rPr kumimoji="1"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7</a:t>
            </a: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）一个人对很多人时</a:t>
            </a:r>
          </a:p>
          <a:p>
            <a:pPr algn="just">
              <a:lnSpc>
                <a:spcPct val="120000"/>
              </a:lnSpc>
              <a:spcBef>
                <a:spcPct val="50000"/>
              </a:spcBef>
              <a:defRPr/>
            </a:pP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首先将那个人介绍给那一班人认识。 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2977" y="1382513"/>
            <a:ext cx="3272567" cy="2145256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62078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:a14="http://schemas.microsoft.com/office/drawing/2010/main" xmlns:a16="http://schemas.microsoft.com/office/drawing/2014/main"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5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25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75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59" grpId="0"/>
      <p:bldP spid="24" grpId="0"/>
      <p:bldP spid="5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14"/>
          <p:cNvSpPr txBox="1"/>
          <p:nvPr/>
        </p:nvSpPr>
        <p:spPr>
          <a:xfrm>
            <a:off x="3923843" y="4123713"/>
            <a:ext cx="7026556" cy="24622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indent="-171450" algn="just">
              <a:lnSpc>
                <a:spcPct val="200000"/>
              </a:lnSpc>
              <a:buClr>
                <a:srgbClr val="E53238"/>
              </a:buClr>
              <a:buFont typeface="Wingdings" panose="05000000000000000000" pitchFamily="2" charset="2"/>
              <a:buChar char="u"/>
            </a:pPr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 提高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服务人员的个人素质；</a:t>
            </a:r>
          </a:p>
          <a:p>
            <a:pPr marL="171450" indent="-171450" algn="just">
              <a:lnSpc>
                <a:spcPct val="200000"/>
              </a:lnSpc>
              <a:buClr>
                <a:srgbClr val="E53238"/>
              </a:buClr>
              <a:buFont typeface="Wingdings" panose="05000000000000000000" pitchFamily="2" charset="2"/>
              <a:buChar char="u"/>
            </a:pPr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 更好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地对服务对象表示尊重；</a:t>
            </a:r>
          </a:p>
          <a:p>
            <a:pPr marL="171450" indent="-171450" algn="just">
              <a:lnSpc>
                <a:spcPct val="200000"/>
              </a:lnSpc>
              <a:buClr>
                <a:srgbClr val="E53238"/>
              </a:buClr>
              <a:buFont typeface="Wingdings" panose="05000000000000000000" pitchFamily="2" charset="2"/>
              <a:buChar char="u"/>
            </a:pPr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 塑造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并维护公司的整体形象；</a:t>
            </a:r>
          </a:p>
          <a:p>
            <a:pPr marL="171450" indent="-171450" algn="just">
              <a:lnSpc>
                <a:spcPct val="200000"/>
              </a:lnSpc>
              <a:buClr>
                <a:srgbClr val="E53238"/>
              </a:buClr>
              <a:buFont typeface="Wingdings" panose="05000000000000000000" pitchFamily="2" charset="2"/>
              <a:buChar char="u"/>
            </a:pPr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 使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公司创造出更好的经济效益和社会效益。</a:t>
            </a:r>
          </a:p>
          <a:p>
            <a:pPr marL="171450" indent="-171450" algn="just">
              <a:lnSpc>
                <a:spcPct val="200000"/>
              </a:lnSpc>
              <a:buClr>
                <a:srgbClr val="E53238"/>
              </a:buClr>
              <a:buFont typeface="Wingdings" panose="05000000000000000000" pitchFamily="2" charset="2"/>
              <a:buChar char="u"/>
            </a:pP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6" name="矩形 35"/>
          <p:cNvSpPr>
            <a:spLocks noChangeArrowheads="1"/>
          </p:cNvSpPr>
          <p:nvPr/>
        </p:nvSpPr>
        <p:spPr bwMode="auto">
          <a:xfrm>
            <a:off x="3923842" y="3229107"/>
            <a:ext cx="7612837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待客应对最多的地方是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接待</a:t>
            </a: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。你的接待技巧要圆熟而且要诚意地对待顾客。你的一举一动都影响客人对公司的印象。学习接待礼仪有利于：</a:t>
            </a:r>
          </a:p>
        </p:txBody>
      </p:sp>
      <p:sp>
        <p:nvSpPr>
          <p:cNvPr id="38" name="矩形 37"/>
          <p:cNvSpPr/>
          <p:nvPr/>
        </p:nvSpPr>
        <p:spPr>
          <a:xfrm>
            <a:off x="-3" y="1157812"/>
            <a:ext cx="2607061" cy="1744330"/>
          </a:xfrm>
          <a:prstGeom prst="rect">
            <a:avLst/>
          </a:prstGeom>
          <a:blipFill dpi="0" rotWithShape="1">
            <a:blip r:embed="rId5" cstate="screen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colorTemperature colorTemp="7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矩形 38"/>
          <p:cNvSpPr/>
          <p:nvPr/>
        </p:nvSpPr>
        <p:spPr>
          <a:xfrm>
            <a:off x="2762844" y="1157812"/>
            <a:ext cx="2558118" cy="1744330"/>
          </a:xfrm>
          <a:prstGeom prst="rect">
            <a:avLst/>
          </a:prstGeom>
          <a:blipFill dpi="0"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矩形 39"/>
          <p:cNvSpPr/>
          <p:nvPr/>
        </p:nvSpPr>
        <p:spPr>
          <a:xfrm>
            <a:off x="5442882" y="1157812"/>
            <a:ext cx="2558118" cy="1744330"/>
          </a:xfrm>
          <a:prstGeom prst="rect">
            <a:avLst/>
          </a:prstGeom>
          <a:blipFill dpi="0"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4" name="矩形 83"/>
          <p:cNvSpPr/>
          <p:nvPr/>
        </p:nvSpPr>
        <p:spPr>
          <a:xfrm>
            <a:off x="8122919" y="1157812"/>
            <a:ext cx="4069077" cy="1744330"/>
          </a:xfrm>
          <a:prstGeom prst="rect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5" name="组合 84"/>
          <p:cNvGrpSpPr/>
          <p:nvPr/>
        </p:nvGrpSpPr>
        <p:grpSpPr>
          <a:xfrm>
            <a:off x="568705" y="3152964"/>
            <a:ext cx="2768855" cy="2672611"/>
            <a:chOff x="3011090" y="593328"/>
            <a:chExt cx="1750219" cy="1509713"/>
          </a:xfrm>
        </p:grpSpPr>
        <p:sp>
          <p:nvSpPr>
            <p:cNvPr id="86" name="椭圆 85"/>
            <p:cNvSpPr/>
            <p:nvPr>
              <p:custDataLst>
                <p:tags r:id="rId1"/>
              </p:custDataLst>
            </p:nvPr>
          </p:nvSpPr>
          <p:spPr>
            <a:xfrm>
              <a:off x="3175396" y="735012"/>
              <a:ext cx="1421606" cy="1226344"/>
            </a:xfrm>
            <a:prstGeom prst="ellipse">
              <a:avLst/>
            </a:prstGeom>
            <a:solidFill>
              <a:srgbClr val="0043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108000" anchor="ctr"/>
            <a:lstStyle/>
            <a:p>
              <a:pPr algn="ctr">
                <a:defRPr/>
              </a:pPr>
              <a:r>
                <a:rPr lang="zh-CN" altLang="en-US" sz="4400" b="1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前言</a:t>
              </a:r>
              <a:endParaRPr lang="zh-CN" altLang="en-US" sz="44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7" name="椭圆 86"/>
            <p:cNvSpPr/>
            <p:nvPr>
              <p:custDataLst>
                <p:tags r:id="rId2"/>
              </p:custDataLst>
            </p:nvPr>
          </p:nvSpPr>
          <p:spPr>
            <a:xfrm>
              <a:off x="3011090" y="593328"/>
              <a:ext cx="1750219" cy="1509713"/>
            </a:xfrm>
            <a:prstGeom prst="ellipse">
              <a:avLst/>
            </a:prstGeom>
            <a:noFill/>
            <a:ln>
              <a:solidFill>
                <a:srgbClr val="004386"/>
              </a:solidFill>
              <a:prstDash val="lgDashDot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13">
                <a:solidFill>
                  <a:srgbClr val="FFFFFF"/>
                </a:solidFill>
              </a:endParaRPr>
            </a:p>
          </p:txBody>
        </p:sp>
      </p:grpSp>
      <p:sp>
        <p:nvSpPr>
          <p:cNvPr id="88" name="文本框 87">
            <a:extLst>
              <a:ext uri="{FF2B5EF4-FFF2-40B4-BE49-F238E27FC236}">
                <a16:creationId xmlns:a16="http://schemas.microsoft.com/office/drawing/2014/main" id="{4B13508B-32EA-4DD8-B2D8-122C0106DC64}"/>
              </a:ext>
            </a:extLst>
          </p:cNvPr>
          <p:cNvSpPr txBox="1"/>
          <p:nvPr/>
        </p:nvSpPr>
        <p:spPr>
          <a:xfrm>
            <a:off x="3789516" y="499430"/>
            <a:ext cx="4355866" cy="2769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1200" dirty="0">
                <a:cs typeface="+mn-ea"/>
                <a:sym typeface="+mn-lt"/>
              </a:rPr>
              <a:t>商务礼仪系列</a:t>
            </a:r>
            <a:r>
              <a:rPr lang="en-US" altLang="zh-CN" sz="1200" dirty="0" smtClean="0">
                <a:cs typeface="+mn-ea"/>
                <a:sym typeface="+mn-lt"/>
              </a:rPr>
              <a:t>—</a:t>
            </a:r>
            <a:r>
              <a:rPr lang="zh-CN" altLang="en-US" sz="1200" dirty="0" smtClean="0">
                <a:cs typeface="+mn-ea"/>
                <a:sym typeface="+mn-lt"/>
              </a:rPr>
              <a:t>接待礼仪</a:t>
            </a:r>
            <a:endParaRPr lang="en-US" altLang="zh-CN" sz="1200" dirty="0">
              <a:cs typeface="+mn-ea"/>
              <a:sym typeface="+mn-lt"/>
            </a:endParaRPr>
          </a:p>
        </p:txBody>
      </p:sp>
      <p:sp>
        <p:nvSpPr>
          <p:cNvPr id="89" name="矩形 88">
            <a:extLst>
              <a:ext uri="{FF2B5EF4-FFF2-40B4-BE49-F238E27FC236}">
                <a16:creationId xmlns:a16="http://schemas.microsoft.com/office/drawing/2014/main" id="{FE6E92AC-8F8A-4465-A7B6-DE45C8ECB3AC}"/>
              </a:ext>
            </a:extLst>
          </p:cNvPr>
          <p:cNvSpPr/>
          <p:nvPr/>
        </p:nvSpPr>
        <p:spPr>
          <a:xfrm flipH="1">
            <a:off x="8461443" y="386801"/>
            <a:ext cx="3730556" cy="58477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82944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:a16="http://schemas.microsoft.com/office/drawing/2014/main" xmlns:a14="http://schemas.microsoft.com/office/drawing/2010/main"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8" grpId="0" animBg="1"/>
      <p:bldP spid="39" grpId="0" animBg="1"/>
      <p:bldP spid="40" grpId="0" animBg="1"/>
      <p:bldP spid="84" grpId="0" animBg="1"/>
      <p:bldP spid="8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" name="组合 114"/>
          <p:cNvGrpSpPr/>
          <p:nvPr/>
        </p:nvGrpSpPr>
        <p:grpSpPr>
          <a:xfrm>
            <a:off x="1761682" y="1707186"/>
            <a:ext cx="2942129" cy="2839862"/>
            <a:chOff x="3011090" y="593328"/>
            <a:chExt cx="1750219" cy="1509713"/>
          </a:xfrm>
        </p:grpSpPr>
        <p:sp>
          <p:nvSpPr>
            <p:cNvPr id="116" name="椭圆 115"/>
            <p:cNvSpPr/>
            <p:nvPr>
              <p:custDataLst>
                <p:tags r:id="rId4"/>
              </p:custDataLst>
            </p:nvPr>
          </p:nvSpPr>
          <p:spPr>
            <a:xfrm>
              <a:off x="3175396" y="735012"/>
              <a:ext cx="1421606" cy="1226344"/>
            </a:xfrm>
            <a:prstGeom prst="ellipse">
              <a:avLst/>
            </a:prstGeom>
            <a:solidFill>
              <a:srgbClr val="0043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108000" anchor="ctr"/>
            <a:lstStyle/>
            <a:p>
              <a:pPr algn="ctr">
                <a:defRPr/>
              </a:pPr>
              <a:r>
                <a:rPr lang="zh-CN" altLang="en-US" sz="4000" b="1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第</a:t>
              </a:r>
              <a:r>
                <a:rPr lang="zh-CN" altLang="en-US" sz="40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二</a:t>
              </a:r>
              <a:r>
                <a:rPr lang="zh-CN" altLang="en-US" sz="4000" b="1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章</a:t>
              </a:r>
              <a:endParaRPr lang="zh-CN" altLang="en-US" sz="4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7" name="椭圆 116"/>
            <p:cNvSpPr/>
            <p:nvPr>
              <p:custDataLst>
                <p:tags r:id="rId5"/>
              </p:custDataLst>
            </p:nvPr>
          </p:nvSpPr>
          <p:spPr>
            <a:xfrm>
              <a:off x="3011090" y="593328"/>
              <a:ext cx="1750219" cy="1509713"/>
            </a:xfrm>
            <a:prstGeom prst="ellipse">
              <a:avLst/>
            </a:prstGeom>
            <a:noFill/>
            <a:ln>
              <a:solidFill>
                <a:srgbClr val="EB4D40"/>
              </a:solidFill>
              <a:prstDash val="lgDashDot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13">
                <a:solidFill>
                  <a:srgbClr val="FFFFFF"/>
                </a:solidFill>
              </a:endParaRPr>
            </a:p>
          </p:txBody>
        </p:sp>
      </p:grpSp>
      <p:grpSp>
        <p:nvGrpSpPr>
          <p:cNvPr id="118" name="组合 117"/>
          <p:cNvGrpSpPr/>
          <p:nvPr/>
        </p:nvGrpSpPr>
        <p:grpSpPr>
          <a:xfrm>
            <a:off x="1523359" y="4978795"/>
            <a:ext cx="4711042" cy="707886"/>
            <a:chOff x="5058966" y="1225945"/>
            <a:chExt cx="3242657" cy="678737"/>
          </a:xfrm>
        </p:grpSpPr>
        <p:sp>
          <p:nvSpPr>
            <p:cNvPr id="119" name="文本框 11"/>
            <p:cNvSpPr txBox="1"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5574695" y="1402322"/>
              <a:ext cx="2726928" cy="3083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3200" b="1" dirty="0" smtClean="0">
                  <a:solidFill>
                    <a:srgbClr val="004386"/>
                  </a:solidFill>
                  <a:latin typeface="+mn-ea"/>
                  <a:ea typeface="+mn-ea"/>
                </a:rPr>
                <a:t>服务的仪态</a:t>
              </a:r>
              <a:endParaRPr lang="zh-CN" altLang="en-US" sz="3200" b="1" dirty="0">
                <a:solidFill>
                  <a:srgbClr val="004386"/>
                </a:solidFill>
                <a:latin typeface="+mn-ea"/>
                <a:ea typeface="+mn-ea"/>
              </a:endParaRPr>
            </a:p>
          </p:txBody>
        </p:sp>
        <p:cxnSp>
          <p:nvCxnSpPr>
            <p:cNvPr id="120" name="直接连接符 119"/>
            <p:cNvCxnSpPr/>
            <p:nvPr>
              <p:custDataLst>
                <p:tags r:id="rId2"/>
              </p:custDataLst>
            </p:nvPr>
          </p:nvCxnSpPr>
          <p:spPr>
            <a:xfrm flipH="1">
              <a:off x="5288351" y="1225947"/>
              <a:ext cx="286344" cy="641151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文本框 13"/>
            <p:cNvSpPr txBox="1"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5058966" y="1225945"/>
              <a:ext cx="289322" cy="678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4000" b="1" dirty="0" smtClean="0">
                  <a:solidFill>
                    <a:srgbClr val="EB4D40"/>
                  </a:solidFill>
                  <a:latin typeface="+mn-ea"/>
                  <a:ea typeface="+mn-ea"/>
                  <a:cs typeface="华康俪金黑W8"/>
                </a:rPr>
                <a:t>2</a:t>
              </a:r>
              <a:endParaRPr lang="zh-CN" altLang="en-US" sz="4000" b="1" dirty="0">
                <a:solidFill>
                  <a:srgbClr val="EB4D40"/>
                </a:solidFill>
                <a:latin typeface="+mn-ea"/>
                <a:ea typeface="+mn-ea"/>
                <a:cs typeface="华康俪金黑W8"/>
              </a:endParaRPr>
            </a:p>
          </p:txBody>
        </p:sp>
      </p:grpSp>
      <p:sp>
        <p:nvSpPr>
          <p:cNvPr id="150" name="文本框 149">
            <a:extLst>
              <a:ext uri="{FF2B5EF4-FFF2-40B4-BE49-F238E27FC236}">
                <a16:creationId xmlns:a16="http://schemas.microsoft.com/office/drawing/2014/main" id="{4B13508B-32EA-4DD8-B2D8-122C0106DC64}"/>
              </a:ext>
            </a:extLst>
          </p:cNvPr>
          <p:cNvSpPr txBox="1"/>
          <p:nvPr/>
        </p:nvSpPr>
        <p:spPr>
          <a:xfrm>
            <a:off x="3789516" y="499430"/>
            <a:ext cx="4355866" cy="2769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1200" dirty="0">
                <a:cs typeface="+mn-ea"/>
                <a:sym typeface="+mn-lt"/>
              </a:rPr>
              <a:t>商务礼仪系列</a:t>
            </a:r>
            <a:r>
              <a:rPr lang="en-US" altLang="zh-CN" sz="1200" dirty="0" smtClean="0">
                <a:cs typeface="+mn-ea"/>
                <a:sym typeface="+mn-lt"/>
              </a:rPr>
              <a:t>—</a:t>
            </a:r>
            <a:r>
              <a:rPr lang="zh-CN" altLang="en-US" sz="1200" dirty="0" smtClean="0">
                <a:cs typeface="+mn-ea"/>
                <a:sym typeface="+mn-lt"/>
              </a:rPr>
              <a:t>接待礼仪</a:t>
            </a:r>
            <a:endParaRPr lang="en-US" altLang="zh-CN" sz="1200" dirty="0">
              <a:cs typeface="+mn-ea"/>
              <a:sym typeface="+mn-lt"/>
            </a:endParaRPr>
          </a:p>
        </p:txBody>
      </p:sp>
      <p:sp>
        <p:nvSpPr>
          <p:cNvPr id="151" name="矩形 150">
            <a:extLst>
              <a:ext uri="{FF2B5EF4-FFF2-40B4-BE49-F238E27FC236}">
                <a16:creationId xmlns:a16="http://schemas.microsoft.com/office/drawing/2014/main" id="{FE6E92AC-8F8A-4465-A7B6-DE45C8ECB3AC}"/>
              </a:ext>
            </a:extLst>
          </p:cNvPr>
          <p:cNvSpPr/>
          <p:nvPr/>
        </p:nvSpPr>
        <p:spPr>
          <a:xfrm flipH="1">
            <a:off x="8461443" y="386801"/>
            <a:ext cx="3730556" cy="58477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218938" y="1544991"/>
            <a:ext cx="5973061" cy="4139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9610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:a16="http://schemas.microsoft.com/office/drawing/2014/main" xmlns:a14="http://schemas.microsoft.com/office/drawing/2010/main"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组合 56">
            <a:extLst>
              <a:ext uri="{FF2B5EF4-FFF2-40B4-BE49-F238E27FC236}">
                <a16:creationId xmlns:a16="http://schemas.microsoft.com/office/drawing/2014/main" id="{1DF30057-291E-43FD-AD5E-A019E6FC21FF}"/>
              </a:ext>
            </a:extLst>
          </p:cNvPr>
          <p:cNvGrpSpPr/>
          <p:nvPr/>
        </p:nvGrpSpPr>
        <p:grpSpPr>
          <a:xfrm>
            <a:off x="0" y="386801"/>
            <a:ext cx="12191998" cy="584775"/>
            <a:chOff x="0" y="386801"/>
            <a:chExt cx="12191998" cy="584775"/>
          </a:xfrm>
        </p:grpSpPr>
        <p:sp>
          <p:nvSpPr>
            <p:cNvPr id="51" name="文本框 50">
              <a:extLst>
                <a:ext uri="{FF2B5EF4-FFF2-40B4-BE49-F238E27FC236}">
                  <a16:creationId xmlns:a16="http://schemas.microsoft.com/office/drawing/2014/main" id="{7247AB59-1E01-42C7-AA28-09F70969DDAD}"/>
                </a:ext>
              </a:extLst>
            </p:cNvPr>
            <p:cNvSpPr txBox="1"/>
            <p:nvPr/>
          </p:nvSpPr>
          <p:spPr>
            <a:xfrm>
              <a:off x="1186354" y="386801"/>
              <a:ext cx="48228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3200" b="1" dirty="0">
                  <a:cs typeface="+mn-ea"/>
                  <a:sym typeface="+mn-lt"/>
                </a:rPr>
                <a:t>服务的仪态</a:t>
              </a:r>
            </a:p>
          </p:txBody>
        </p:sp>
        <p:sp>
          <p:nvSpPr>
            <p:cNvPr id="54" name="矩形 53">
              <a:extLst>
                <a:ext uri="{FF2B5EF4-FFF2-40B4-BE49-F238E27FC236}">
                  <a16:creationId xmlns:a16="http://schemas.microsoft.com/office/drawing/2014/main" id="{C552EC34-A6E0-4C29-BD54-F63BD72EA271}"/>
                </a:ext>
              </a:extLst>
            </p:cNvPr>
            <p:cNvSpPr/>
            <p:nvPr/>
          </p:nvSpPr>
          <p:spPr>
            <a:xfrm flipH="1">
              <a:off x="0" y="386801"/>
              <a:ext cx="914400" cy="58477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5" name="矩形 54">
              <a:extLst>
                <a:ext uri="{FF2B5EF4-FFF2-40B4-BE49-F238E27FC236}">
                  <a16:creationId xmlns:a16="http://schemas.microsoft.com/office/drawing/2014/main" id="{5CB5F99F-F5A9-42C0-8EAC-90E0F57999CD}"/>
                </a:ext>
              </a:extLst>
            </p:cNvPr>
            <p:cNvSpPr/>
            <p:nvPr/>
          </p:nvSpPr>
          <p:spPr>
            <a:xfrm flipH="1">
              <a:off x="965199" y="386801"/>
              <a:ext cx="129627" cy="584774"/>
            </a:xfrm>
            <a:prstGeom prst="rect">
              <a:avLst/>
            </a:prstGeom>
            <a:solidFill>
              <a:srgbClr val="0043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6" name="矩形 55">
              <a:extLst>
                <a:ext uri="{FF2B5EF4-FFF2-40B4-BE49-F238E27FC236}">
                  <a16:creationId xmlns:a16="http://schemas.microsoft.com/office/drawing/2014/main" id="{FE6E92AC-8F8A-4465-A7B6-DE45C8ECB3AC}"/>
                </a:ext>
              </a:extLst>
            </p:cNvPr>
            <p:cNvSpPr/>
            <p:nvPr/>
          </p:nvSpPr>
          <p:spPr>
            <a:xfrm flipH="1">
              <a:off x="9281159" y="386801"/>
              <a:ext cx="2910839" cy="58477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59" name="文本框 58">
            <a:extLst>
              <a:ext uri="{FF2B5EF4-FFF2-40B4-BE49-F238E27FC236}">
                <a16:creationId xmlns:a16="http://schemas.microsoft.com/office/drawing/2014/main" id="{4B13508B-32EA-4DD8-B2D8-122C0106DC64}"/>
              </a:ext>
            </a:extLst>
          </p:cNvPr>
          <p:cNvSpPr txBox="1"/>
          <p:nvPr/>
        </p:nvSpPr>
        <p:spPr>
          <a:xfrm>
            <a:off x="4790487" y="499430"/>
            <a:ext cx="4355866" cy="2769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1200" dirty="0">
                <a:cs typeface="+mn-ea"/>
                <a:sym typeface="+mn-lt"/>
              </a:rPr>
              <a:t>商务礼仪系列</a:t>
            </a:r>
            <a:r>
              <a:rPr lang="en-US" altLang="zh-CN" sz="1200" dirty="0" smtClean="0">
                <a:cs typeface="+mn-ea"/>
                <a:sym typeface="+mn-lt"/>
              </a:rPr>
              <a:t>—</a:t>
            </a:r>
            <a:r>
              <a:rPr lang="zh-CN" altLang="en-US" sz="1200" dirty="0" smtClean="0">
                <a:cs typeface="+mn-ea"/>
                <a:sym typeface="+mn-lt"/>
              </a:rPr>
              <a:t>接待礼仪</a:t>
            </a:r>
            <a:endParaRPr lang="en-US" altLang="zh-CN" sz="1200" dirty="0">
              <a:cs typeface="+mn-ea"/>
              <a:sym typeface="+mn-lt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3549362" y="1319724"/>
            <a:ext cx="352853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1600" b="1" dirty="0">
                <a:solidFill>
                  <a:srgbClr val="004386"/>
                </a:solidFill>
                <a:latin typeface="+mn-ea"/>
              </a:rPr>
              <a:t>礼貌地鞠躬、可改变对方对你的印象 </a:t>
            </a:r>
          </a:p>
        </p:txBody>
      </p:sp>
      <p:sp>
        <p:nvSpPr>
          <p:cNvPr id="18" name="圆角矩形 17"/>
          <p:cNvSpPr/>
          <p:nvPr/>
        </p:nvSpPr>
        <p:spPr>
          <a:xfrm>
            <a:off x="1200990" y="1828800"/>
            <a:ext cx="4133909" cy="4304191"/>
          </a:xfrm>
          <a:prstGeom prst="roundRect">
            <a:avLst>
              <a:gd name="adj" fmla="val 8925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ctr">
              <a:buClr>
                <a:srgbClr val="FF0000"/>
              </a:buClr>
              <a:buSzPct val="70000"/>
              <a:buFont typeface="Wingdings" panose="05000000000000000000" pitchFamily="2" charset="2"/>
              <a:buChar char="u"/>
              <a:tabLst>
                <a:tab pos="723900" algn="l"/>
                <a:tab pos="1447800" algn="l"/>
              </a:tabLst>
            </a:pPr>
            <a:endParaRPr lang="zh-CN" altLang="en-US" sz="16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9" name="圆角矩形 18"/>
          <p:cNvSpPr/>
          <p:nvPr/>
        </p:nvSpPr>
        <p:spPr>
          <a:xfrm>
            <a:off x="5591463" y="1828801"/>
            <a:ext cx="3650949" cy="4304190"/>
          </a:xfrm>
          <a:prstGeom prst="roundRect">
            <a:avLst>
              <a:gd name="adj" fmla="val 9153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ctr">
              <a:buClr>
                <a:srgbClr val="FF0000"/>
              </a:buClr>
              <a:buSzPct val="70000"/>
              <a:buFont typeface="Wingdings" panose="05000000000000000000" pitchFamily="2" charset="2"/>
              <a:buChar char="u"/>
              <a:tabLst>
                <a:tab pos="723900" algn="l"/>
                <a:tab pos="1447800" algn="l"/>
              </a:tabLst>
            </a:pPr>
            <a:endParaRPr lang="zh-CN" altLang="en-US" sz="16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457554" y="2485840"/>
            <a:ext cx="354056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  <a:defRPr/>
            </a:pP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点头礼</a:t>
            </a:r>
            <a:r>
              <a:rPr kumimoji="1"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——</a:t>
            </a: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即十五度鞠躬。</a:t>
            </a:r>
          </a:p>
          <a:p>
            <a:pPr algn="just">
              <a:lnSpc>
                <a:spcPct val="150000"/>
              </a:lnSpc>
              <a:spcBef>
                <a:spcPct val="50000"/>
              </a:spcBef>
              <a:defRPr/>
            </a:pP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　　　普通的鞠躬、中礼</a:t>
            </a:r>
            <a:r>
              <a:rPr kumimoji="1"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——</a:t>
            </a: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即三十度鞠躬。</a:t>
            </a:r>
          </a:p>
          <a:p>
            <a:pPr algn="just">
              <a:lnSpc>
                <a:spcPct val="150000"/>
              </a:lnSpc>
              <a:spcBef>
                <a:spcPct val="50000"/>
              </a:spcBef>
              <a:defRPr/>
            </a:pP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　　　恭敬的鞠躬及敬礼</a:t>
            </a:r>
            <a:r>
              <a:rPr kumimoji="1"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——</a:t>
            </a: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即四十五度鞠躬。</a:t>
            </a:r>
          </a:p>
          <a:p>
            <a:pPr>
              <a:lnSpc>
                <a:spcPct val="150000"/>
              </a:lnSpc>
              <a:spcBef>
                <a:spcPct val="50000"/>
              </a:spcBef>
              <a:defRPr/>
            </a:pP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　　顺应不同的时间及场合来做。在街上或公司遇见上司或公司的前辈时，只需点头礼便可以，到对方的公司访谈的时候或接待初次访客时，要行鞠躬礼。 </a:t>
            </a:r>
          </a:p>
        </p:txBody>
      </p:sp>
      <p:sp>
        <p:nvSpPr>
          <p:cNvPr id="21" name="矩形 20"/>
          <p:cNvSpPr/>
          <p:nvPr/>
        </p:nvSpPr>
        <p:spPr>
          <a:xfrm>
            <a:off x="1457554" y="2067881"/>
            <a:ext cx="203132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1600" b="1" dirty="0">
                <a:solidFill>
                  <a:srgbClr val="004386"/>
                </a:solidFill>
                <a:latin typeface="+mn-ea"/>
              </a:rPr>
              <a:t>鞠躬一般分为三项：</a:t>
            </a:r>
          </a:p>
        </p:txBody>
      </p:sp>
      <p:sp>
        <p:nvSpPr>
          <p:cNvPr id="22" name="矩形 21"/>
          <p:cNvSpPr/>
          <p:nvPr/>
        </p:nvSpPr>
        <p:spPr>
          <a:xfrm>
            <a:off x="5833219" y="2724084"/>
            <a:ext cx="3327769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>
              <a:lnSpc>
                <a:spcPct val="150000"/>
              </a:lnSpc>
              <a:spcBef>
                <a:spcPct val="50000"/>
              </a:spcBef>
            </a:pPr>
            <a:r>
              <a:rPr kumimoji="1"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Wingdings 2" panose="05020102010507070707" pitchFamily="18" charset="2"/>
              </a:rPr>
              <a:t>1</a:t>
            </a: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Wingdings 2" panose="05020102010507070707" pitchFamily="18" charset="2"/>
              </a:rPr>
              <a:t>、必须伸直腰、脚跟靠拢、双脚尖处微微分开，目视对方。</a:t>
            </a:r>
          </a:p>
          <a:p>
            <a:pPr fontAlgn="t">
              <a:lnSpc>
                <a:spcPct val="150000"/>
              </a:lnSpc>
              <a:spcBef>
                <a:spcPct val="50000"/>
              </a:spcBef>
            </a:pP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Wingdings 2" panose="05020102010507070707" pitchFamily="18" charset="2"/>
              </a:rPr>
              <a:t>　</a:t>
            </a:r>
            <a:r>
              <a:rPr kumimoji="1"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Wingdings 2" panose="05020102010507070707" pitchFamily="18" charset="2"/>
              </a:rPr>
              <a:t>2</a:t>
            </a: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Wingdings 2" panose="05020102010507070707" pitchFamily="18" charset="2"/>
              </a:rPr>
              <a:t>、然后将伸直的腰背，由腰开始的上身向前弯曲，当低下头时，头部垂低，背部微呈圆弯形状。</a:t>
            </a:r>
          </a:p>
          <a:p>
            <a:pPr fontAlgn="t">
              <a:lnSpc>
                <a:spcPct val="150000"/>
              </a:lnSpc>
              <a:spcBef>
                <a:spcPct val="50000"/>
              </a:spcBef>
            </a:pP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Wingdings 2" panose="05020102010507070707" pitchFamily="18" charset="2"/>
              </a:rPr>
              <a:t>　</a:t>
            </a:r>
            <a:r>
              <a:rPr kumimoji="1"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Wingdings 2" panose="05020102010507070707" pitchFamily="18" charset="2"/>
              </a:rPr>
              <a:t>3</a:t>
            </a: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Wingdings 2" panose="05020102010507070707" pitchFamily="18" charset="2"/>
              </a:rPr>
              <a:t>、弯腰速度适中，之后将垂下的头再次抬起时，动作可慢慢做，这样会令人感觉很舒服。</a:t>
            </a:r>
          </a:p>
        </p:txBody>
      </p:sp>
      <p:sp>
        <p:nvSpPr>
          <p:cNvPr id="23" name="矩形 22"/>
          <p:cNvSpPr/>
          <p:nvPr/>
        </p:nvSpPr>
        <p:spPr>
          <a:xfrm>
            <a:off x="5833220" y="2215007"/>
            <a:ext cx="14157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1600" b="1" dirty="0">
                <a:solidFill>
                  <a:srgbClr val="EB4D40"/>
                </a:solidFill>
                <a:latin typeface="+mn-ea"/>
              </a:rPr>
              <a:t>正确的做法。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1159" y="1319724"/>
            <a:ext cx="2819475" cy="5026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515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:a16="http://schemas.microsoft.com/office/drawing/2014/main"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24" grpId="0"/>
      <p:bldP spid="18" grpId="0" animBg="1"/>
      <p:bldP spid="19" grpId="0" animBg="1"/>
      <p:bldP spid="20" grpId="0"/>
      <p:bldP spid="21" grpId="0"/>
      <p:bldP spid="22" grpId="0"/>
      <p:bldP spid="2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组合 56">
            <a:extLst>
              <a:ext uri="{FF2B5EF4-FFF2-40B4-BE49-F238E27FC236}">
                <a16:creationId xmlns:a16="http://schemas.microsoft.com/office/drawing/2014/main" id="{1DF30057-291E-43FD-AD5E-A019E6FC21FF}"/>
              </a:ext>
            </a:extLst>
          </p:cNvPr>
          <p:cNvGrpSpPr/>
          <p:nvPr/>
        </p:nvGrpSpPr>
        <p:grpSpPr>
          <a:xfrm>
            <a:off x="0" y="386801"/>
            <a:ext cx="12191998" cy="584775"/>
            <a:chOff x="0" y="386801"/>
            <a:chExt cx="12191998" cy="584775"/>
          </a:xfrm>
        </p:grpSpPr>
        <p:sp>
          <p:nvSpPr>
            <p:cNvPr id="51" name="文本框 50">
              <a:extLst>
                <a:ext uri="{FF2B5EF4-FFF2-40B4-BE49-F238E27FC236}">
                  <a16:creationId xmlns:a16="http://schemas.microsoft.com/office/drawing/2014/main" id="{7247AB59-1E01-42C7-AA28-09F70969DDAD}"/>
                </a:ext>
              </a:extLst>
            </p:cNvPr>
            <p:cNvSpPr txBox="1"/>
            <p:nvPr/>
          </p:nvSpPr>
          <p:spPr>
            <a:xfrm>
              <a:off x="1186354" y="386801"/>
              <a:ext cx="48228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3200" b="1" dirty="0">
                  <a:cs typeface="+mn-ea"/>
                  <a:sym typeface="+mn-lt"/>
                </a:rPr>
                <a:t>服务的仪态</a:t>
              </a:r>
            </a:p>
          </p:txBody>
        </p:sp>
        <p:sp>
          <p:nvSpPr>
            <p:cNvPr id="54" name="矩形 53">
              <a:extLst>
                <a:ext uri="{FF2B5EF4-FFF2-40B4-BE49-F238E27FC236}">
                  <a16:creationId xmlns:a16="http://schemas.microsoft.com/office/drawing/2014/main" id="{C552EC34-A6E0-4C29-BD54-F63BD72EA271}"/>
                </a:ext>
              </a:extLst>
            </p:cNvPr>
            <p:cNvSpPr/>
            <p:nvPr/>
          </p:nvSpPr>
          <p:spPr>
            <a:xfrm flipH="1">
              <a:off x="0" y="386801"/>
              <a:ext cx="914400" cy="58477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5" name="矩形 54">
              <a:extLst>
                <a:ext uri="{FF2B5EF4-FFF2-40B4-BE49-F238E27FC236}">
                  <a16:creationId xmlns:a16="http://schemas.microsoft.com/office/drawing/2014/main" id="{5CB5F99F-F5A9-42C0-8EAC-90E0F57999CD}"/>
                </a:ext>
              </a:extLst>
            </p:cNvPr>
            <p:cNvSpPr/>
            <p:nvPr/>
          </p:nvSpPr>
          <p:spPr>
            <a:xfrm flipH="1">
              <a:off x="965199" y="386801"/>
              <a:ext cx="129627" cy="584774"/>
            </a:xfrm>
            <a:prstGeom prst="rect">
              <a:avLst/>
            </a:prstGeom>
            <a:solidFill>
              <a:srgbClr val="0043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6" name="矩形 55">
              <a:extLst>
                <a:ext uri="{FF2B5EF4-FFF2-40B4-BE49-F238E27FC236}">
                  <a16:creationId xmlns:a16="http://schemas.microsoft.com/office/drawing/2014/main" id="{FE6E92AC-8F8A-4465-A7B6-DE45C8ECB3AC}"/>
                </a:ext>
              </a:extLst>
            </p:cNvPr>
            <p:cNvSpPr/>
            <p:nvPr/>
          </p:nvSpPr>
          <p:spPr>
            <a:xfrm flipH="1">
              <a:off x="9281159" y="386801"/>
              <a:ext cx="2910839" cy="58477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59" name="文本框 58">
            <a:extLst>
              <a:ext uri="{FF2B5EF4-FFF2-40B4-BE49-F238E27FC236}">
                <a16:creationId xmlns:a16="http://schemas.microsoft.com/office/drawing/2014/main" id="{4B13508B-32EA-4DD8-B2D8-122C0106DC64}"/>
              </a:ext>
            </a:extLst>
          </p:cNvPr>
          <p:cNvSpPr txBox="1"/>
          <p:nvPr/>
        </p:nvSpPr>
        <p:spPr>
          <a:xfrm>
            <a:off x="4790487" y="499430"/>
            <a:ext cx="4355866" cy="2769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1200" dirty="0">
                <a:cs typeface="+mn-ea"/>
                <a:sym typeface="+mn-lt"/>
              </a:rPr>
              <a:t>商务礼仪系列</a:t>
            </a:r>
            <a:r>
              <a:rPr lang="en-US" altLang="zh-CN" sz="1200" dirty="0" smtClean="0">
                <a:cs typeface="+mn-ea"/>
                <a:sym typeface="+mn-lt"/>
              </a:rPr>
              <a:t>—</a:t>
            </a:r>
            <a:r>
              <a:rPr lang="zh-CN" altLang="en-US" sz="1200" dirty="0" smtClean="0">
                <a:cs typeface="+mn-ea"/>
                <a:sym typeface="+mn-lt"/>
              </a:rPr>
              <a:t>接待礼仪</a:t>
            </a:r>
            <a:endParaRPr lang="en-US" altLang="zh-CN" sz="1200" dirty="0">
              <a:cs typeface="+mn-ea"/>
              <a:sym typeface="+mn-lt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5696918" y="1319724"/>
            <a:ext cx="127150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1600" b="1" dirty="0">
                <a:solidFill>
                  <a:srgbClr val="004386"/>
                </a:solidFill>
                <a:latin typeface="+mn-ea"/>
              </a:rPr>
              <a:t>正确的站姿 </a:t>
            </a:r>
          </a:p>
        </p:txBody>
      </p:sp>
      <p:sp>
        <p:nvSpPr>
          <p:cNvPr id="18" name="圆角矩形 17"/>
          <p:cNvSpPr/>
          <p:nvPr/>
        </p:nvSpPr>
        <p:spPr>
          <a:xfrm>
            <a:off x="2042160" y="1828800"/>
            <a:ext cx="9006838" cy="4304191"/>
          </a:xfrm>
          <a:prstGeom prst="roundRect">
            <a:avLst>
              <a:gd name="adj" fmla="val 7155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ctr">
              <a:buClr>
                <a:srgbClr val="FF0000"/>
              </a:buClr>
              <a:buSzPct val="70000"/>
              <a:buFont typeface="Wingdings" panose="05000000000000000000" pitchFamily="2" charset="2"/>
              <a:buChar char="u"/>
              <a:tabLst>
                <a:tab pos="723900" algn="l"/>
                <a:tab pos="1447800" algn="l"/>
              </a:tabLst>
            </a:pPr>
            <a:endParaRPr lang="zh-CN" altLang="en-US" sz="16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3225394" y="2562124"/>
            <a:ext cx="7823605" cy="3216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  <a:defRPr/>
            </a:pP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头部抬起，面部朝向正前方，双眼平视，下颌微微内收，劲部挺直</a:t>
            </a:r>
            <a:r>
              <a:rPr kumimoji="1"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。双肩</a:t>
            </a: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放松，保持水平，腰部直立</a:t>
            </a:r>
            <a:r>
              <a:rPr kumimoji="1"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。</a:t>
            </a:r>
            <a:endParaRPr kumimoji="1" lang="en-US" altLang="zh-CN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  <a:spcBef>
                <a:spcPct val="50000"/>
              </a:spcBef>
              <a:defRPr/>
            </a:pPr>
            <a:r>
              <a:rPr kumimoji="1"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（</a:t>
            </a: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女性）双臂自然下垂，处于身体两侧，右手搭在左手上，贴在腹部。</a:t>
            </a:r>
          </a:p>
          <a:p>
            <a:pPr>
              <a:lnSpc>
                <a:spcPct val="150000"/>
              </a:lnSpc>
              <a:spcBef>
                <a:spcPct val="50000"/>
              </a:spcBef>
              <a:defRPr/>
            </a:pPr>
            <a:r>
              <a:rPr kumimoji="1"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（</a:t>
            </a: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女性）两腿呈“</a:t>
            </a:r>
            <a:r>
              <a:rPr kumimoji="1"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V”</a:t>
            </a: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字形立正时，双膝与双脚的跟部靠紧，两脚尖之间相距一个拳头的宽度</a:t>
            </a:r>
            <a:r>
              <a:rPr kumimoji="1"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。      两</a:t>
            </a: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腿呈“</a:t>
            </a:r>
            <a:r>
              <a:rPr kumimoji="1"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T”</a:t>
            </a: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字形立正时，右脚后跟靠在左足弓处。</a:t>
            </a:r>
          </a:p>
          <a:p>
            <a:pPr>
              <a:lnSpc>
                <a:spcPct val="150000"/>
              </a:lnSpc>
              <a:spcBef>
                <a:spcPct val="50000"/>
              </a:spcBef>
              <a:defRPr/>
            </a:pPr>
            <a:r>
              <a:rPr kumimoji="1"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（</a:t>
            </a: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男性）双手相握，可叠放于腹前，或者相握于身后。</a:t>
            </a:r>
          </a:p>
          <a:p>
            <a:pPr>
              <a:lnSpc>
                <a:spcPct val="150000"/>
              </a:lnSpc>
              <a:spcBef>
                <a:spcPct val="50000"/>
              </a:spcBef>
              <a:defRPr/>
            </a:pPr>
            <a:r>
              <a:rPr kumimoji="1"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（</a:t>
            </a: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男性）双脚叉开，与肩平行。 </a:t>
            </a:r>
          </a:p>
          <a:p>
            <a:pPr>
              <a:lnSpc>
                <a:spcPct val="150000"/>
              </a:lnSpc>
              <a:spcBef>
                <a:spcPct val="50000"/>
              </a:spcBef>
              <a:defRPr/>
            </a:pPr>
            <a:r>
              <a:rPr kumimoji="1"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 身体</a:t>
            </a: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的重心放在两脚之间。</a:t>
            </a:r>
          </a:p>
        </p:txBody>
      </p:sp>
      <p:sp>
        <p:nvSpPr>
          <p:cNvPr id="21" name="矩形 20"/>
          <p:cNvSpPr/>
          <p:nvPr/>
        </p:nvSpPr>
        <p:spPr>
          <a:xfrm>
            <a:off x="3225394" y="2067881"/>
            <a:ext cx="73661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1600" b="1" dirty="0">
                <a:solidFill>
                  <a:srgbClr val="004386"/>
                </a:solidFill>
                <a:latin typeface="+mn-ea"/>
              </a:rPr>
              <a:t>站姿：站姿的基本要求是挺直、舒展，站得直，立得正，线条优美，精神焕发。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134" y="971575"/>
            <a:ext cx="2131608" cy="542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682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:a16="http://schemas.microsoft.com/office/drawing/2014/main"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5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75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24" grpId="0"/>
      <p:bldP spid="18" grpId="0" animBg="1"/>
      <p:bldP spid="20" grpId="0"/>
      <p:bldP spid="2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组合 56">
            <a:extLst>
              <a:ext uri="{FF2B5EF4-FFF2-40B4-BE49-F238E27FC236}">
                <a16:creationId xmlns:a16="http://schemas.microsoft.com/office/drawing/2014/main" id="{1DF30057-291E-43FD-AD5E-A019E6FC21FF}"/>
              </a:ext>
            </a:extLst>
          </p:cNvPr>
          <p:cNvGrpSpPr/>
          <p:nvPr/>
        </p:nvGrpSpPr>
        <p:grpSpPr>
          <a:xfrm>
            <a:off x="0" y="386801"/>
            <a:ext cx="12191998" cy="584775"/>
            <a:chOff x="0" y="386801"/>
            <a:chExt cx="12191998" cy="584775"/>
          </a:xfrm>
        </p:grpSpPr>
        <p:sp>
          <p:nvSpPr>
            <p:cNvPr id="51" name="文本框 50">
              <a:extLst>
                <a:ext uri="{FF2B5EF4-FFF2-40B4-BE49-F238E27FC236}">
                  <a16:creationId xmlns:a16="http://schemas.microsoft.com/office/drawing/2014/main" id="{7247AB59-1E01-42C7-AA28-09F70969DDAD}"/>
                </a:ext>
              </a:extLst>
            </p:cNvPr>
            <p:cNvSpPr txBox="1"/>
            <p:nvPr/>
          </p:nvSpPr>
          <p:spPr>
            <a:xfrm>
              <a:off x="1186354" y="386801"/>
              <a:ext cx="48228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3200" b="1" dirty="0">
                  <a:cs typeface="+mn-ea"/>
                  <a:sym typeface="+mn-lt"/>
                </a:rPr>
                <a:t>服务的仪态</a:t>
              </a:r>
            </a:p>
          </p:txBody>
        </p:sp>
        <p:sp>
          <p:nvSpPr>
            <p:cNvPr id="54" name="矩形 53">
              <a:extLst>
                <a:ext uri="{FF2B5EF4-FFF2-40B4-BE49-F238E27FC236}">
                  <a16:creationId xmlns:a16="http://schemas.microsoft.com/office/drawing/2014/main" id="{C552EC34-A6E0-4C29-BD54-F63BD72EA271}"/>
                </a:ext>
              </a:extLst>
            </p:cNvPr>
            <p:cNvSpPr/>
            <p:nvPr/>
          </p:nvSpPr>
          <p:spPr>
            <a:xfrm flipH="1">
              <a:off x="0" y="386801"/>
              <a:ext cx="914400" cy="58477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5" name="矩形 54">
              <a:extLst>
                <a:ext uri="{FF2B5EF4-FFF2-40B4-BE49-F238E27FC236}">
                  <a16:creationId xmlns:a16="http://schemas.microsoft.com/office/drawing/2014/main" id="{5CB5F99F-F5A9-42C0-8EAC-90E0F57999CD}"/>
                </a:ext>
              </a:extLst>
            </p:cNvPr>
            <p:cNvSpPr/>
            <p:nvPr/>
          </p:nvSpPr>
          <p:spPr>
            <a:xfrm flipH="1">
              <a:off x="965199" y="386801"/>
              <a:ext cx="129627" cy="584774"/>
            </a:xfrm>
            <a:prstGeom prst="rect">
              <a:avLst/>
            </a:prstGeom>
            <a:solidFill>
              <a:srgbClr val="0043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6" name="矩形 55">
              <a:extLst>
                <a:ext uri="{FF2B5EF4-FFF2-40B4-BE49-F238E27FC236}">
                  <a16:creationId xmlns:a16="http://schemas.microsoft.com/office/drawing/2014/main" id="{FE6E92AC-8F8A-4465-A7B6-DE45C8ECB3AC}"/>
                </a:ext>
              </a:extLst>
            </p:cNvPr>
            <p:cNvSpPr/>
            <p:nvPr/>
          </p:nvSpPr>
          <p:spPr>
            <a:xfrm flipH="1">
              <a:off x="9281159" y="386801"/>
              <a:ext cx="2910839" cy="58477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59" name="文本框 58">
            <a:extLst>
              <a:ext uri="{FF2B5EF4-FFF2-40B4-BE49-F238E27FC236}">
                <a16:creationId xmlns:a16="http://schemas.microsoft.com/office/drawing/2014/main" id="{4B13508B-32EA-4DD8-B2D8-122C0106DC64}"/>
              </a:ext>
            </a:extLst>
          </p:cNvPr>
          <p:cNvSpPr txBox="1"/>
          <p:nvPr/>
        </p:nvSpPr>
        <p:spPr>
          <a:xfrm>
            <a:off x="4790487" y="499430"/>
            <a:ext cx="4355866" cy="2769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1200" dirty="0">
                <a:cs typeface="+mn-ea"/>
                <a:sym typeface="+mn-lt"/>
              </a:rPr>
              <a:t>商务礼仪系列</a:t>
            </a:r>
            <a:r>
              <a:rPr lang="en-US" altLang="zh-CN" sz="1200" dirty="0" smtClean="0">
                <a:cs typeface="+mn-ea"/>
                <a:sym typeface="+mn-lt"/>
              </a:rPr>
              <a:t>—</a:t>
            </a:r>
            <a:r>
              <a:rPr lang="zh-CN" altLang="en-US" sz="1200" dirty="0" smtClean="0">
                <a:cs typeface="+mn-ea"/>
                <a:sym typeface="+mn-lt"/>
              </a:rPr>
              <a:t>接待礼仪</a:t>
            </a:r>
            <a:endParaRPr lang="en-US" altLang="zh-CN" sz="1200" dirty="0">
              <a:cs typeface="+mn-ea"/>
              <a:sym typeface="+mn-lt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5696918" y="1319724"/>
            <a:ext cx="127150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1600" b="1" dirty="0">
                <a:solidFill>
                  <a:srgbClr val="004386"/>
                </a:solidFill>
                <a:latin typeface="+mn-ea"/>
              </a:rPr>
              <a:t>正确</a:t>
            </a:r>
            <a:r>
              <a:rPr kumimoji="1" lang="zh-CN" altLang="en-US" sz="1600" b="1" dirty="0" smtClean="0">
                <a:solidFill>
                  <a:srgbClr val="004386"/>
                </a:solidFill>
                <a:latin typeface="+mn-ea"/>
              </a:rPr>
              <a:t>的坐姿 </a:t>
            </a:r>
            <a:endParaRPr kumimoji="1" lang="zh-CN" altLang="en-US" sz="1600" b="1" dirty="0">
              <a:solidFill>
                <a:srgbClr val="004386"/>
              </a:solidFill>
              <a:latin typeface="+mn-ea"/>
            </a:endParaRPr>
          </a:p>
        </p:txBody>
      </p:sp>
      <p:sp>
        <p:nvSpPr>
          <p:cNvPr id="18" name="圆角矩形 17"/>
          <p:cNvSpPr/>
          <p:nvPr/>
        </p:nvSpPr>
        <p:spPr>
          <a:xfrm>
            <a:off x="1186354" y="1828800"/>
            <a:ext cx="9862644" cy="4304191"/>
          </a:xfrm>
          <a:prstGeom prst="roundRect">
            <a:avLst>
              <a:gd name="adj" fmla="val 8571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ctr">
              <a:buClr>
                <a:srgbClr val="FF0000"/>
              </a:buClr>
              <a:buSzPct val="70000"/>
              <a:buFont typeface="Wingdings" panose="05000000000000000000" pitchFamily="2" charset="2"/>
              <a:buChar char="u"/>
              <a:tabLst>
                <a:tab pos="723900" algn="l"/>
                <a:tab pos="1447800" algn="l"/>
              </a:tabLst>
            </a:pPr>
            <a:endParaRPr lang="zh-CN" altLang="en-US" sz="16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457554" y="2562124"/>
            <a:ext cx="7823605" cy="2139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  <a:defRPr/>
            </a:pPr>
            <a:r>
              <a:rPr kumimoji="1"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1</a:t>
            </a: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）入坐的要点：</a:t>
            </a:r>
          </a:p>
          <a:p>
            <a:pPr>
              <a:lnSpc>
                <a:spcPct val="150000"/>
              </a:lnSpc>
              <a:spcBef>
                <a:spcPct val="50000"/>
              </a:spcBef>
              <a:defRPr/>
            </a:pP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　　在他人之后入坐</a:t>
            </a:r>
            <a:r>
              <a:rPr kumimoji="1"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；   从</a:t>
            </a: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座位左侧就座</a:t>
            </a:r>
            <a:r>
              <a:rPr kumimoji="1"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；   毫无</a:t>
            </a: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声息地就座</a:t>
            </a:r>
            <a:r>
              <a:rPr kumimoji="1"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；   以</a:t>
            </a: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背部接近座椅</a:t>
            </a:r>
            <a:r>
              <a:rPr kumimoji="1"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。</a:t>
            </a:r>
            <a:endParaRPr kumimoji="1" lang="en-US" altLang="zh-CN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  <a:spcBef>
                <a:spcPct val="50000"/>
              </a:spcBef>
              <a:defRPr/>
            </a:pPr>
            <a:r>
              <a:rPr kumimoji="1" lang="en-US" altLang="zh-CN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2</a:t>
            </a:r>
            <a:r>
              <a:rPr kumimoji="1"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）得体的坐法：</a:t>
            </a:r>
            <a:endParaRPr kumimoji="1"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  <a:spcBef>
                <a:spcPct val="50000"/>
              </a:spcBef>
              <a:defRPr/>
            </a:pPr>
            <a:endParaRPr kumimoji="1"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  <a:spcBef>
                <a:spcPct val="50000"/>
              </a:spcBef>
              <a:defRPr/>
            </a:pP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　　</a:t>
            </a:r>
          </a:p>
        </p:txBody>
      </p:sp>
      <p:sp>
        <p:nvSpPr>
          <p:cNvPr id="21" name="矩形 20"/>
          <p:cNvSpPr/>
          <p:nvPr/>
        </p:nvSpPr>
        <p:spPr>
          <a:xfrm>
            <a:off x="4141480" y="2067881"/>
            <a:ext cx="490390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1600" b="1" dirty="0">
                <a:solidFill>
                  <a:srgbClr val="004386"/>
                </a:solidFill>
                <a:latin typeface="+mn-ea"/>
              </a:rPr>
              <a:t>坐姿：坐姿的基本要求是端庄、文雅、得体、大方。</a:t>
            </a:r>
          </a:p>
        </p:txBody>
      </p:sp>
      <p:sp>
        <p:nvSpPr>
          <p:cNvPr id="4" name="矩形 3"/>
          <p:cNvSpPr/>
          <p:nvPr/>
        </p:nvSpPr>
        <p:spPr>
          <a:xfrm>
            <a:off x="1829926" y="3972906"/>
            <a:ext cx="720739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  <a:defRPr/>
            </a:pP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先则身走近座椅，背对其站立，右腿后退一点，以小腿确认一下座椅，然后随势坐下。必要时，可以一手手扶座椅的把手。坐好后占椅面</a:t>
            </a:r>
            <a:r>
              <a:rPr kumimoji="1"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3/4</a:t>
            </a: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左右。</a:t>
            </a:r>
          </a:p>
        </p:txBody>
      </p:sp>
      <p:sp>
        <p:nvSpPr>
          <p:cNvPr id="5" name="矩形 4"/>
          <p:cNvSpPr/>
          <p:nvPr/>
        </p:nvSpPr>
        <p:spPr>
          <a:xfrm>
            <a:off x="1837993" y="4996383"/>
            <a:ext cx="720739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  <a:defRPr/>
            </a:pP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若着裙装，应用手将裙子稍向前拢一下，不宜将裙子下摆东撩西扇，也不许当从整理服饰。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8735" y="1880271"/>
            <a:ext cx="1685158" cy="4185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102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:a16="http://schemas.microsoft.com/office/drawing/2014/main"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5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25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75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25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75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24" grpId="0"/>
      <p:bldP spid="18" grpId="0" animBg="1"/>
      <p:bldP spid="20" grpId="0"/>
      <p:bldP spid="21" grpId="0"/>
      <p:bldP spid="4" grpId="0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组合 56">
            <a:extLst>
              <a:ext uri="{FF2B5EF4-FFF2-40B4-BE49-F238E27FC236}">
                <a16:creationId xmlns:a16="http://schemas.microsoft.com/office/drawing/2014/main" id="{1DF30057-291E-43FD-AD5E-A019E6FC21FF}"/>
              </a:ext>
            </a:extLst>
          </p:cNvPr>
          <p:cNvGrpSpPr/>
          <p:nvPr/>
        </p:nvGrpSpPr>
        <p:grpSpPr>
          <a:xfrm>
            <a:off x="0" y="386801"/>
            <a:ext cx="12191998" cy="584775"/>
            <a:chOff x="0" y="386801"/>
            <a:chExt cx="12191998" cy="584775"/>
          </a:xfrm>
        </p:grpSpPr>
        <p:sp>
          <p:nvSpPr>
            <p:cNvPr id="51" name="文本框 50">
              <a:extLst>
                <a:ext uri="{FF2B5EF4-FFF2-40B4-BE49-F238E27FC236}">
                  <a16:creationId xmlns:a16="http://schemas.microsoft.com/office/drawing/2014/main" id="{7247AB59-1E01-42C7-AA28-09F70969DDAD}"/>
                </a:ext>
              </a:extLst>
            </p:cNvPr>
            <p:cNvSpPr txBox="1"/>
            <p:nvPr/>
          </p:nvSpPr>
          <p:spPr>
            <a:xfrm>
              <a:off x="1186354" y="386801"/>
              <a:ext cx="48228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3200" b="1" dirty="0">
                  <a:cs typeface="+mn-ea"/>
                  <a:sym typeface="+mn-lt"/>
                </a:rPr>
                <a:t>服务的仪态</a:t>
              </a:r>
            </a:p>
          </p:txBody>
        </p:sp>
        <p:sp>
          <p:nvSpPr>
            <p:cNvPr id="54" name="矩形 53">
              <a:extLst>
                <a:ext uri="{FF2B5EF4-FFF2-40B4-BE49-F238E27FC236}">
                  <a16:creationId xmlns:a16="http://schemas.microsoft.com/office/drawing/2014/main" id="{C552EC34-A6E0-4C29-BD54-F63BD72EA271}"/>
                </a:ext>
              </a:extLst>
            </p:cNvPr>
            <p:cNvSpPr/>
            <p:nvPr/>
          </p:nvSpPr>
          <p:spPr>
            <a:xfrm flipH="1">
              <a:off x="0" y="386801"/>
              <a:ext cx="914400" cy="58477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5" name="矩形 54">
              <a:extLst>
                <a:ext uri="{FF2B5EF4-FFF2-40B4-BE49-F238E27FC236}">
                  <a16:creationId xmlns:a16="http://schemas.microsoft.com/office/drawing/2014/main" id="{5CB5F99F-F5A9-42C0-8EAC-90E0F57999CD}"/>
                </a:ext>
              </a:extLst>
            </p:cNvPr>
            <p:cNvSpPr/>
            <p:nvPr/>
          </p:nvSpPr>
          <p:spPr>
            <a:xfrm flipH="1">
              <a:off x="965199" y="386801"/>
              <a:ext cx="129627" cy="584774"/>
            </a:xfrm>
            <a:prstGeom prst="rect">
              <a:avLst/>
            </a:prstGeom>
            <a:solidFill>
              <a:srgbClr val="0043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6" name="矩形 55">
              <a:extLst>
                <a:ext uri="{FF2B5EF4-FFF2-40B4-BE49-F238E27FC236}">
                  <a16:creationId xmlns:a16="http://schemas.microsoft.com/office/drawing/2014/main" id="{FE6E92AC-8F8A-4465-A7B6-DE45C8ECB3AC}"/>
                </a:ext>
              </a:extLst>
            </p:cNvPr>
            <p:cNvSpPr/>
            <p:nvPr/>
          </p:nvSpPr>
          <p:spPr>
            <a:xfrm flipH="1">
              <a:off x="9281159" y="386801"/>
              <a:ext cx="2910839" cy="58477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59" name="文本框 58">
            <a:extLst>
              <a:ext uri="{FF2B5EF4-FFF2-40B4-BE49-F238E27FC236}">
                <a16:creationId xmlns:a16="http://schemas.microsoft.com/office/drawing/2014/main" id="{4B13508B-32EA-4DD8-B2D8-122C0106DC64}"/>
              </a:ext>
            </a:extLst>
          </p:cNvPr>
          <p:cNvSpPr txBox="1"/>
          <p:nvPr/>
        </p:nvSpPr>
        <p:spPr>
          <a:xfrm>
            <a:off x="4790487" y="499430"/>
            <a:ext cx="4355866" cy="2769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1200" dirty="0">
                <a:cs typeface="+mn-ea"/>
                <a:sym typeface="+mn-lt"/>
              </a:rPr>
              <a:t>商务礼仪系列</a:t>
            </a:r>
            <a:r>
              <a:rPr lang="en-US" altLang="zh-CN" sz="1200" dirty="0" smtClean="0">
                <a:cs typeface="+mn-ea"/>
                <a:sym typeface="+mn-lt"/>
              </a:rPr>
              <a:t>—</a:t>
            </a:r>
            <a:r>
              <a:rPr lang="zh-CN" altLang="en-US" sz="1200" dirty="0" smtClean="0">
                <a:cs typeface="+mn-ea"/>
                <a:sym typeface="+mn-lt"/>
              </a:rPr>
              <a:t>接待礼仪</a:t>
            </a:r>
            <a:endParaRPr lang="en-US" altLang="zh-CN" sz="1200" dirty="0">
              <a:cs typeface="+mn-ea"/>
              <a:sym typeface="+mn-lt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5696918" y="1319724"/>
            <a:ext cx="174759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1600" b="1" dirty="0">
                <a:solidFill>
                  <a:srgbClr val="004386"/>
                </a:solidFill>
                <a:latin typeface="+mn-ea"/>
              </a:rPr>
              <a:t>2</a:t>
            </a:r>
            <a:r>
              <a:rPr kumimoji="1" lang="zh-CN" altLang="en-US" sz="1600" b="1" dirty="0">
                <a:solidFill>
                  <a:srgbClr val="004386"/>
                </a:solidFill>
                <a:latin typeface="+mn-ea"/>
              </a:rPr>
              <a:t>）离座的要点：</a:t>
            </a:r>
          </a:p>
        </p:txBody>
      </p:sp>
      <p:sp>
        <p:nvSpPr>
          <p:cNvPr id="18" name="圆角矩形 17"/>
          <p:cNvSpPr/>
          <p:nvPr/>
        </p:nvSpPr>
        <p:spPr>
          <a:xfrm>
            <a:off x="2042160" y="1828800"/>
            <a:ext cx="9006838" cy="4304191"/>
          </a:xfrm>
          <a:prstGeom prst="roundRect">
            <a:avLst>
              <a:gd name="adj" fmla="val 7155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ctr">
              <a:buClr>
                <a:srgbClr val="FF0000"/>
              </a:buClr>
              <a:buSzPct val="70000"/>
              <a:buFont typeface="Wingdings" panose="05000000000000000000" pitchFamily="2" charset="2"/>
              <a:buChar char="u"/>
              <a:tabLst>
                <a:tab pos="723900" algn="l"/>
                <a:tab pos="1447800" algn="l"/>
              </a:tabLst>
            </a:pPr>
            <a:endParaRPr lang="zh-CN" altLang="en-US" sz="16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3359204" y="2068640"/>
            <a:ext cx="7823605" cy="38245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  <a:defRPr/>
            </a:pPr>
            <a:r>
              <a:rPr kumimoji="1" lang="zh-CN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      先</a:t>
            </a:r>
            <a:r>
              <a:rPr kumimoji="1"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有表示；</a:t>
            </a:r>
          </a:p>
          <a:p>
            <a:pPr>
              <a:lnSpc>
                <a:spcPct val="150000"/>
              </a:lnSpc>
              <a:spcBef>
                <a:spcPct val="50000"/>
              </a:spcBef>
              <a:defRPr/>
            </a:pP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　　离开座位时，身旁如有人在座，须以语言或动作向其示意，方可站起。</a:t>
            </a:r>
          </a:p>
          <a:p>
            <a:pPr>
              <a:lnSpc>
                <a:spcPct val="150000"/>
              </a:lnSpc>
              <a:spcBef>
                <a:spcPct val="50000"/>
              </a:spcBef>
              <a:defRPr/>
            </a:pP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　　</a:t>
            </a:r>
            <a:r>
              <a:rPr kumimoji="1"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注意先后；</a:t>
            </a:r>
          </a:p>
          <a:p>
            <a:pPr>
              <a:lnSpc>
                <a:spcPct val="150000"/>
              </a:lnSpc>
              <a:spcBef>
                <a:spcPct val="50000"/>
              </a:spcBef>
              <a:defRPr/>
            </a:pP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　　地位低于对方时，应稍后离开，双方身份相似时，才可同时起身离座。</a:t>
            </a:r>
          </a:p>
          <a:p>
            <a:pPr>
              <a:lnSpc>
                <a:spcPct val="150000"/>
              </a:lnSpc>
              <a:spcBef>
                <a:spcPct val="50000"/>
              </a:spcBef>
              <a:defRPr/>
            </a:pP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　　</a:t>
            </a:r>
            <a:r>
              <a:rPr kumimoji="1"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起身缓慢；</a:t>
            </a:r>
          </a:p>
          <a:p>
            <a:pPr>
              <a:lnSpc>
                <a:spcPct val="150000"/>
              </a:lnSpc>
              <a:spcBef>
                <a:spcPct val="50000"/>
              </a:spcBef>
              <a:defRPr/>
            </a:pP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　　起身离座时，最好动作轻缓，无声无息。</a:t>
            </a:r>
          </a:p>
          <a:p>
            <a:pPr>
              <a:lnSpc>
                <a:spcPct val="150000"/>
              </a:lnSpc>
              <a:spcBef>
                <a:spcPct val="50000"/>
              </a:spcBef>
              <a:defRPr/>
            </a:pP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　</a:t>
            </a:r>
            <a:r>
              <a:rPr kumimoji="1"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　站好再走；</a:t>
            </a:r>
          </a:p>
          <a:p>
            <a:pPr>
              <a:lnSpc>
                <a:spcPct val="150000"/>
              </a:lnSpc>
              <a:spcBef>
                <a:spcPct val="50000"/>
              </a:spcBef>
              <a:defRPr/>
            </a:pP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　　离开座椅时，先要采用“基本的站姿”，站定后，方可离开。</a:t>
            </a:r>
          </a:p>
          <a:p>
            <a:pPr>
              <a:lnSpc>
                <a:spcPct val="150000"/>
              </a:lnSpc>
              <a:spcBef>
                <a:spcPct val="50000"/>
              </a:spcBef>
              <a:defRPr/>
            </a:pP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　　从左离开。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1159" y="4098545"/>
            <a:ext cx="2009775" cy="12763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4204" y="2570603"/>
            <a:ext cx="1905000" cy="12287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863502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:a16="http://schemas.microsoft.com/office/drawing/2014/main"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5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25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75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24" grpId="0"/>
      <p:bldP spid="18" grpId="0" animBg="1"/>
      <p:bldP spid="2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组合 56">
            <a:extLst>
              <a:ext uri="{FF2B5EF4-FFF2-40B4-BE49-F238E27FC236}">
                <a16:creationId xmlns:a16="http://schemas.microsoft.com/office/drawing/2014/main" id="{1DF30057-291E-43FD-AD5E-A019E6FC21FF}"/>
              </a:ext>
            </a:extLst>
          </p:cNvPr>
          <p:cNvGrpSpPr/>
          <p:nvPr/>
        </p:nvGrpSpPr>
        <p:grpSpPr>
          <a:xfrm>
            <a:off x="0" y="386801"/>
            <a:ext cx="12191998" cy="584775"/>
            <a:chOff x="0" y="386801"/>
            <a:chExt cx="12191998" cy="584775"/>
          </a:xfrm>
        </p:grpSpPr>
        <p:sp>
          <p:nvSpPr>
            <p:cNvPr id="51" name="文本框 50">
              <a:extLst>
                <a:ext uri="{FF2B5EF4-FFF2-40B4-BE49-F238E27FC236}">
                  <a16:creationId xmlns:a16="http://schemas.microsoft.com/office/drawing/2014/main" id="{7247AB59-1E01-42C7-AA28-09F70969DDAD}"/>
                </a:ext>
              </a:extLst>
            </p:cNvPr>
            <p:cNvSpPr txBox="1"/>
            <p:nvPr/>
          </p:nvSpPr>
          <p:spPr>
            <a:xfrm>
              <a:off x="1186354" y="386801"/>
              <a:ext cx="48228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3200" b="1" dirty="0">
                  <a:cs typeface="+mn-ea"/>
                  <a:sym typeface="+mn-lt"/>
                </a:rPr>
                <a:t>服务的仪态</a:t>
              </a:r>
            </a:p>
          </p:txBody>
        </p:sp>
        <p:sp>
          <p:nvSpPr>
            <p:cNvPr id="54" name="矩形 53">
              <a:extLst>
                <a:ext uri="{FF2B5EF4-FFF2-40B4-BE49-F238E27FC236}">
                  <a16:creationId xmlns:a16="http://schemas.microsoft.com/office/drawing/2014/main" id="{C552EC34-A6E0-4C29-BD54-F63BD72EA271}"/>
                </a:ext>
              </a:extLst>
            </p:cNvPr>
            <p:cNvSpPr/>
            <p:nvPr/>
          </p:nvSpPr>
          <p:spPr>
            <a:xfrm flipH="1">
              <a:off x="0" y="386801"/>
              <a:ext cx="914400" cy="58477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5" name="矩形 54">
              <a:extLst>
                <a:ext uri="{FF2B5EF4-FFF2-40B4-BE49-F238E27FC236}">
                  <a16:creationId xmlns:a16="http://schemas.microsoft.com/office/drawing/2014/main" id="{5CB5F99F-F5A9-42C0-8EAC-90E0F57999CD}"/>
                </a:ext>
              </a:extLst>
            </p:cNvPr>
            <p:cNvSpPr/>
            <p:nvPr/>
          </p:nvSpPr>
          <p:spPr>
            <a:xfrm flipH="1">
              <a:off x="965199" y="386801"/>
              <a:ext cx="129627" cy="584774"/>
            </a:xfrm>
            <a:prstGeom prst="rect">
              <a:avLst/>
            </a:prstGeom>
            <a:solidFill>
              <a:srgbClr val="0043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6" name="矩形 55">
              <a:extLst>
                <a:ext uri="{FF2B5EF4-FFF2-40B4-BE49-F238E27FC236}">
                  <a16:creationId xmlns:a16="http://schemas.microsoft.com/office/drawing/2014/main" id="{FE6E92AC-8F8A-4465-A7B6-DE45C8ECB3AC}"/>
                </a:ext>
              </a:extLst>
            </p:cNvPr>
            <p:cNvSpPr/>
            <p:nvPr/>
          </p:nvSpPr>
          <p:spPr>
            <a:xfrm flipH="1">
              <a:off x="9281159" y="386801"/>
              <a:ext cx="2910839" cy="58477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59" name="文本框 58">
            <a:extLst>
              <a:ext uri="{FF2B5EF4-FFF2-40B4-BE49-F238E27FC236}">
                <a16:creationId xmlns:a16="http://schemas.microsoft.com/office/drawing/2014/main" id="{4B13508B-32EA-4DD8-B2D8-122C0106DC64}"/>
              </a:ext>
            </a:extLst>
          </p:cNvPr>
          <p:cNvSpPr txBox="1"/>
          <p:nvPr/>
        </p:nvSpPr>
        <p:spPr>
          <a:xfrm>
            <a:off x="4790487" y="499430"/>
            <a:ext cx="4355866" cy="2769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1200" dirty="0">
                <a:cs typeface="+mn-ea"/>
                <a:sym typeface="+mn-lt"/>
              </a:rPr>
              <a:t>商务礼仪系列</a:t>
            </a:r>
            <a:r>
              <a:rPr lang="en-US" altLang="zh-CN" sz="1200" dirty="0" smtClean="0">
                <a:cs typeface="+mn-ea"/>
                <a:sym typeface="+mn-lt"/>
              </a:rPr>
              <a:t>—</a:t>
            </a:r>
            <a:r>
              <a:rPr lang="zh-CN" altLang="en-US" sz="1200" dirty="0" smtClean="0">
                <a:cs typeface="+mn-ea"/>
                <a:sym typeface="+mn-lt"/>
              </a:rPr>
              <a:t>接待礼仪</a:t>
            </a:r>
            <a:endParaRPr lang="en-US" altLang="zh-CN" sz="1200" dirty="0">
              <a:cs typeface="+mn-ea"/>
              <a:sym typeface="+mn-lt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5220826" y="1319724"/>
            <a:ext cx="174759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1600" b="1" dirty="0">
                <a:solidFill>
                  <a:srgbClr val="004386"/>
                </a:solidFill>
                <a:latin typeface="+mn-ea"/>
              </a:rPr>
              <a:t>3</a:t>
            </a:r>
            <a:r>
              <a:rPr kumimoji="1" lang="zh-CN" altLang="en-US" sz="1600" b="1" dirty="0">
                <a:solidFill>
                  <a:srgbClr val="004386"/>
                </a:solidFill>
                <a:latin typeface="+mn-ea"/>
              </a:rPr>
              <a:t>）下肢的体位：</a:t>
            </a:r>
          </a:p>
        </p:txBody>
      </p:sp>
      <p:sp>
        <p:nvSpPr>
          <p:cNvPr id="18" name="圆角矩形 17"/>
          <p:cNvSpPr/>
          <p:nvPr/>
        </p:nvSpPr>
        <p:spPr>
          <a:xfrm>
            <a:off x="7511572" y="1828800"/>
            <a:ext cx="3539174" cy="4304191"/>
          </a:xfrm>
          <a:prstGeom prst="roundRect">
            <a:avLst>
              <a:gd name="adj" fmla="val 8571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ctr">
              <a:buClr>
                <a:srgbClr val="FF0000"/>
              </a:buClr>
              <a:buSzPct val="70000"/>
              <a:buFont typeface="Wingdings" panose="05000000000000000000" pitchFamily="2" charset="2"/>
              <a:buChar char="u"/>
              <a:tabLst>
                <a:tab pos="723900" algn="l"/>
                <a:tab pos="1447800" algn="l"/>
              </a:tabLst>
            </a:pPr>
            <a:endParaRPr lang="zh-CN" altLang="en-US" sz="16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8445832" y="2284148"/>
            <a:ext cx="194959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  <a:defRPr/>
            </a:pPr>
            <a:r>
              <a:rPr kumimoji="1"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正襟危坐式；</a:t>
            </a:r>
          </a:p>
          <a:p>
            <a:pPr>
              <a:lnSpc>
                <a:spcPct val="150000"/>
              </a:lnSpc>
              <a:spcBef>
                <a:spcPct val="50000"/>
              </a:spcBef>
              <a:defRPr/>
            </a:pP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　　垂腿开膝式；</a:t>
            </a:r>
          </a:p>
          <a:p>
            <a:pPr>
              <a:lnSpc>
                <a:spcPct val="150000"/>
              </a:lnSpc>
              <a:spcBef>
                <a:spcPct val="50000"/>
              </a:spcBef>
              <a:defRPr/>
            </a:pP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　　双腿叠放式；</a:t>
            </a:r>
          </a:p>
          <a:p>
            <a:pPr>
              <a:lnSpc>
                <a:spcPct val="150000"/>
              </a:lnSpc>
              <a:spcBef>
                <a:spcPct val="50000"/>
              </a:spcBef>
              <a:defRPr/>
            </a:pP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　　双腿斜放式；</a:t>
            </a:r>
          </a:p>
          <a:p>
            <a:pPr>
              <a:lnSpc>
                <a:spcPct val="150000"/>
              </a:lnSpc>
              <a:spcBef>
                <a:spcPct val="50000"/>
              </a:spcBef>
              <a:defRPr/>
            </a:pP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　　双脚交叉式；</a:t>
            </a:r>
          </a:p>
          <a:p>
            <a:pPr>
              <a:lnSpc>
                <a:spcPct val="150000"/>
              </a:lnSpc>
              <a:spcBef>
                <a:spcPct val="50000"/>
              </a:spcBef>
              <a:defRPr/>
            </a:pP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　　双脚内收式；</a:t>
            </a:r>
          </a:p>
          <a:p>
            <a:pPr>
              <a:lnSpc>
                <a:spcPct val="150000"/>
              </a:lnSpc>
              <a:spcBef>
                <a:spcPct val="50000"/>
              </a:spcBef>
              <a:defRPr/>
            </a:pP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　　前伸后曲式；</a:t>
            </a:r>
          </a:p>
          <a:p>
            <a:pPr>
              <a:lnSpc>
                <a:spcPct val="150000"/>
              </a:lnSpc>
              <a:spcBef>
                <a:spcPct val="50000"/>
              </a:spcBef>
              <a:defRPr/>
            </a:pP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　　大腿叠放式。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9278" y="2217818"/>
            <a:ext cx="5306802" cy="352615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83124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:a16="http://schemas.microsoft.com/office/drawing/2014/main"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5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25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24" grpId="0"/>
      <p:bldP spid="18" grpId="0" animBg="1"/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组合 56">
            <a:extLst>
              <a:ext uri="{FF2B5EF4-FFF2-40B4-BE49-F238E27FC236}">
                <a16:creationId xmlns:a16="http://schemas.microsoft.com/office/drawing/2014/main" id="{1DF30057-291E-43FD-AD5E-A019E6FC21FF}"/>
              </a:ext>
            </a:extLst>
          </p:cNvPr>
          <p:cNvGrpSpPr/>
          <p:nvPr/>
        </p:nvGrpSpPr>
        <p:grpSpPr>
          <a:xfrm>
            <a:off x="0" y="386801"/>
            <a:ext cx="12191998" cy="584775"/>
            <a:chOff x="0" y="386801"/>
            <a:chExt cx="12191998" cy="584775"/>
          </a:xfrm>
        </p:grpSpPr>
        <p:sp>
          <p:nvSpPr>
            <p:cNvPr id="51" name="文本框 50">
              <a:extLst>
                <a:ext uri="{FF2B5EF4-FFF2-40B4-BE49-F238E27FC236}">
                  <a16:creationId xmlns:a16="http://schemas.microsoft.com/office/drawing/2014/main" id="{7247AB59-1E01-42C7-AA28-09F70969DDAD}"/>
                </a:ext>
              </a:extLst>
            </p:cNvPr>
            <p:cNvSpPr txBox="1"/>
            <p:nvPr/>
          </p:nvSpPr>
          <p:spPr>
            <a:xfrm>
              <a:off x="1186354" y="386801"/>
              <a:ext cx="48228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3200" b="1" dirty="0">
                  <a:cs typeface="+mn-ea"/>
                  <a:sym typeface="+mn-lt"/>
                </a:rPr>
                <a:t>服务的仪态</a:t>
              </a:r>
            </a:p>
          </p:txBody>
        </p:sp>
        <p:sp>
          <p:nvSpPr>
            <p:cNvPr id="54" name="矩形 53">
              <a:extLst>
                <a:ext uri="{FF2B5EF4-FFF2-40B4-BE49-F238E27FC236}">
                  <a16:creationId xmlns:a16="http://schemas.microsoft.com/office/drawing/2014/main" id="{C552EC34-A6E0-4C29-BD54-F63BD72EA271}"/>
                </a:ext>
              </a:extLst>
            </p:cNvPr>
            <p:cNvSpPr/>
            <p:nvPr/>
          </p:nvSpPr>
          <p:spPr>
            <a:xfrm flipH="1">
              <a:off x="0" y="386801"/>
              <a:ext cx="914400" cy="58477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5" name="矩形 54">
              <a:extLst>
                <a:ext uri="{FF2B5EF4-FFF2-40B4-BE49-F238E27FC236}">
                  <a16:creationId xmlns:a16="http://schemas.microsoft.com/office/drawing/2014/main" id="{5CB5F99F-F5A9-42C0-8EAC-90E0F57999CD}"/>
                </a:ext>
              </a:extLst>
            </p:cNvPr>
            <p:cNvSpPr/>
            <p:nvPr/>
          </p:nvSpPr>
          <p:spPr>
            <a:xfrm flipH="1">
              <a:off x="965199" y="386801"/>
              <a:ext cx="129627" cy="584774"/>
            </a:xfrm>
            <a:prstGeom prst="rect">
              <a:avLst/>
            </a:prstGeom>
            <a:solidFill>
              <a:srgbClr val="0043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6" name="矩形 55">
              <a:extLst>
                <a:ext uri="{FF2B5EF4-FFF2-40B4-BE49-F238E27FC236}">
                  <a16:creationId xmlns:a16="http://schemas.microsoft.com/office/drawing/2014/main" id="{FE6E92AC-8F8A-4465-A7B6-DE45C8ECB3AC}"/>
                </a:ext>
              </a:extLst>
            </p:cNvPr>
            <p:cNvSpPr/>
            <p:nvPr/>
          </p:nvSpPr>
          <p:spPr>
            <a:xfrm flipH="1">
              <a:off x="9281159" y="386801"/>
              <a:ext cx="2910839" cy="58477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59" name="文本框 58">
            <a:extLst>
              <a:ext uri="{FF2B5EF4-FFF2-40B4-BE49-F238E27FC236}">
                <a16:creationId xmlns:a16="http://schemas.microsoft.com/office/drawing/2014/main" id="{4B13508B-32EA-4DD8-B2D8-122C0106DC64}"/>
              </a:ext>
            </a:extLst>
          </p:cNvPr>
          <p:cNvSpPr txBox="1"/>
          <p:nvPr/>
        </p:nvSpPr>
        <p:spPr>
          <a:xfrm>
            <a:off x="4790487" y="499430"/>
            <a:ext cx="4355866" cy="2769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1200" dirty="0">
                <a:cs typeface="+mn-ea"/>
                <a:sym typeface="+mn-lt"/>
              </a:rPr>
              <a:t>商务礼仪系列</a:t>
            </a:r>
            <a:r>
              <a:rPr lang="en-US" altLang="zh-CN" sz="1200" dirty="0" smtClean="0">
                <a:cs typeface="+mn-ea"/>
                <a:sym typeface="+mn-lt"/>
              </a:rPr>
              <a:t>—</a:t>
            </a:r>
            <a:r>
              <a:rPr lang="zh-CN" altLang="en-US" sz="1200" dirty="0" smtClean="0">
                <a:cs typeface="+mn-ea"/>
                <a:sym typeface="+mn-lt"/>
              </a:rPr>
              <a:t>接待礼仪</a:t>
            </a:r>
            <a:endParaRPr lang="en-US" altLang="zh-CN" sz="1200" dirty="0">
              <a:cs typeface="+mn-ea"/>
              <a:sym typeface="+mn-lt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4675838" y="1319724"/>
            <a:ext cx="40655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1600" b="1" dirty="0">
                <a:solidFill>
                  <a:srgbClr val="004386"/>
                </a:solidFill>
                <a:latin typeface="+mn-ea"/>
              </a:rPr>
              <a:t>4</a:t>
            </a:r>
            <a:r>
              <a:rPr kumimoji="1" lang="zh-CN" altLang="en-US" sz="1600" b="1" dirty="0">
                <a:solidFill>
                  <a:srgbClr val="004386"/>
                </a:solidFill>
                <a:latin typeface="+mn-ea"/>
              </a:rPr>
              <a:t>）坐姿还要根据座位的高低有不同要求： </a:t>
            </a:r>
            <a:br>
              <a:rPr kumimoji="1" lang="zh-CN" altLang="en-US" sz="1600" b="1" dirty="0">
                <a:solidFill>
                  <a:srgbClr val="004386"/>
                </a:solidFill>
                <a:latin typeface="+mn-ea"/>
              </a:rPr>
            </a:br>
            <a:endParaRPr kumimoji="1" lang="zh-CN" altLang="en-US" sz="1600" b="1" dirty="0">
              <a:solidFill>
                <a:srgbClr val="004386"/>
              </a:solidFill>
              <a:latin typeface="+mn-ea"/>
            </a:endParaRPr>
          </a:p>
        </p:txBody>
      </p:sp>
      <p:sp>
        <p:nvSpPr>
          <p:cNvPr id="18" name="圆角矩形 17"/>
          <p:cNvSpPr/>
          <p:nvPr/>
        </p:nvSpPr>
        <p:spPr>
          <a:xfrm>
            <a:off x="1341120" y="1828800"/>
            <a:ext cx="9707878" cy="4304191"/>
          </a:xfrm>
          <a:prstGeom prst="roundRect">
            <a:avLst>
              <a:gd name="adj" fmla="val 7155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ctr">
              <a:buClr>
                <a:srgbClr val="FF0000"/>
              </a:buClr>
              <a:buSzPct val="70000"/>
              <a:buFont typeface="Wingdings" panose="05000000000000000000" pitchFamily="2" charset="2"/>
              <a:buChar char="u"/>
              <a:tabLst>
                <a:tab pos="723900" algn="l"/>
                <a:tab pos="1447800" algn="l"/>
              </a:tabLst>
            </a:pPr>
            <a:endParaRPr lang="zh-CN" altLang="en-US" sz="16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627937" y="2068640"/>
            <a:ext cx="6875984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  <a:defRPr/>
            </a:pPr>
            <a:r>
              <a:rPr kumimoji="1"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</a:t>
            </a:r>
            <a:r>
              <a:rPr kumimoji="1"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A</a:t>
            </a:r>
            <a:r>
              <a:rPr kumimoji="1"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、低座位：</a:t>
            </a:r>
          </a:p>
          <a:p>
            <a:pPr>
              <a:lnSpc>
                <a:spcPct val="150000"/>
              </a:lnSpc>
              <a:spcBef>
                <a:spcPct val="50000"/>
              </a:spcBef>
              <a:defRPr/>
            </a:pP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      轻轻坐下，臀部后面距座椅靠背约</a:t>
            </a:r>
            <a:r>
              <a:rPr kumimoji="1"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5</a:t>
            </a: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厘米，背部靠椅背。如果穿的是高跟鞋，坐在低座位上，膝盖会高出腰部，这时应当并拢两腿，使膝盖平行靠紧。然后将膝盖偏向谈话对方，偏的角度应根据座位高低来定，但以大腿和上半身构成直角为标准。 </a:t>
            </a:r>
            <a:r>
              <a:rPr kumimoji="1"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/>
            </a:r>
            <a:br>
              <a:rPr kumimoji="1"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</a:br>
            <a:r>
              <a:rPr kumimoji="1"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        </a:t>
            </a:r>
            <a:r>
              <a:rPr kumimoji="1"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B</a:t>
            </a:r>
            <a:r>
              <a:rPr kumimoji="1"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、较高的座位：</a:t>
            </a:r>
          </a:p>
          <a:p>
            <a:pPr>
              <a:lnSpc>
                <a:spcPct val="150000"/>
              </a:lnSpc>
              <a:spcBef>
                <a:spcPct val="50000"/>
              </a:spcBef>
              <a:defRPr/>
            </a:pP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      上身保持正和直，可以翘大腿。其方法是将左脚微向右倾，右大腿放在左大腿上，脚尖朝向地面，切忌脚尖朝天。 </a:t>
            </a:r>
            <a:b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</a:br>
            <a:r>
              <a:rPr kumimoji="1"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       </a:t>
            </a:r>
            <a:r>
              <a:rPr kumimoji="1"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C</a:t>
            </a:r>
            <a:r>
              <a:rPr kumimoji="1"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、座椅不高也不低：</a:t>
            </a:r>
          </a:p>
          <a:p>
            <a:pPr>
              <a:lnSpc>
                <a:spcPct val="150000"/>
              </a:lnSpc>
              <a:spcBef>
                <a:spcPct val="50000"/>
              </a:spcBef>
              <a:defRPr/>
            </a:pP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       两脚尽量向左后方，让大腿和你的上半身成</a:t>
            </a:r>
            <a:r>
              <a:rPr kumimoji="1"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90</a:t>
            </a: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度以上角度，双膝并拢，再把右脚从左脚外侧伸出，使两脚外侧相靠，这样不但雅致，而且显得文静而优美。 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878369">
            <a:off x="8673292" y="2869079"/>
            <a:ext cx="2938271" cy="193515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394189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:a16="http://schemas.microsoft.com/office/drawing/2014/main"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5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25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24" grpId="0"/>
      <p:bldP spid="18" grpId="0" animBg="1"/>
      <p:bldP spid="2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组合 56">
            <a:extLst>
              <a:ext uri="{FF2B5EF4-FFF2-40B4-BE49-F238E27FC236}">
                <a16:creationId xmlns:a16="http://schemas.microsoft.com/office/drawing/2014/main" id="{1DF30057-291E-43FD-AD5E-A019E6FC21FF}"/>
              </a:ext>
            </a:extLst>
          </p:cNvPr>
          <p:cNvGrpSpPr/>
          <p:nvPr/>
        </p:nvGrpSpPr>
        <p:grpSpPr>
          <a:xfrm>
            <a:off x="0" y="386801"/>
            <a:ext cx="12191998" cy="584775"/>
            <a:chOff x="0" y="386801"/>
            <a:chExt cx="12191998" cy="584775"/>
          </a:xfrm>
        </p:grpSpPr>
        <p:sp>
          <p:nvSpPr>
            <p:cNvPr id="51" name="文本框 50">
              <a:extLst>
                <a:ext uri="{FF2B5EF4-FFF2-40B4-BE49-F238E27FC236}">
                  <a16:creationId xmlns:a16="http://schemas.microsoft.com/office/drawing/2014/main" id="{7247AB59-1E01-42C7-AA28-09F70969DDAD}"/>
                </a:ext>
              </a:extLst>
            </p:cNvPr>
            <p:cNvSpPr txBox="1"/>
            <p:nvPr/>
          </p:nvSpPr>
          <p:spPr>
            <a:xfrm>
              <a:off x="1186354" y="386801"/>
              <a:ext cx="48228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3200" b="1" dirty="0">
                  <a:cs typeface="+mn-ea"/>
                  <a:sym typeface="+mn-lt"/>
                </a:rPr>
                <a:t>服务的仪态</a:t>
              </a:r>
            </a:p>
          </p:txBody>
        </p:sp>
        <p:sp>
          <p:nvSpPr>
            <p:cNvPr id="54" name="矩形 53">
              <a:extLst>
                <a:ext uri="{FF2B5EF4-FFF2-40B4-BE49-F238E27FC236}">
                  <a16:creationId xmlns:a16="http://schemas.microsoft.com/office/drawing/2014/main" id="{C552EC34-A6E0-4C29-BD54-F63BD72EA271}"/>
                </a:ext>
              </a:extLst>
            </p:cNvPr>
            <p:cNvSpPr/>
            <p:nvPr/>
          </p:nvSpPr>
          <p:spPr>
            <a:xfrm flipH="1">
              <a:off x="0" y="386801"/>
              <a:ext cx="914400" cy="58477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5" name="矩形 54">
              <a:extLst>
                <a:ext uri="{FF2B5EF4-FFF2-40B4-BE49-F238E27FC236}">
                  <a16:creationId xmlns:a16="http://schemas.microsoft.com/office/drawing/2014/main" id="{5CB5F99F-F5A9-42C0-8EAC-90E0F57999CD}"/>
                </a:ext>
              </a:extLst>
            </p:cNvPr>
            <p:cNvSpPr/>
            <p:nvPr/>
          </p:nvSpPr>
          <p:spPr>
            <a:xfrm flipH="1">
              <a:off x="965199" y="386801"/>
              <a:ext cx="129627" cy="584774"/>
            </a:xfrm>
            <a:prstGeom prst="rect">
              <a:avLst/>
            </a:prstGeom>
            <a:solidFill>
              <a:srgbClr val="0043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6" name="矩形 55">
              <a:extLst>
                <a:ext uri="{FF2B5EF4-FFF2-40B4-BE49-F238E27FC236}">
                  <a16:creationId xmlns:a16="http://schemas.microsoft.com/office/drawing/2014/main" id="{FE6E92AC-8F8A-4465-A7B6-DE45C8ECB3AC}"/>
                </a:ext>
              </a:extLst>
            </p:cNvPr>
            <p:cNvSpPr/>
            <p:nvPr/>
          </p:nvSpPr>
          <p:spPr>
            <a:xfrm flipH="1">
              <a:off x="9281159" y="386801"/>
              <a:ext cx="2910839" cy="58477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59" name="文本框 58">
            <a:extLst>
              <a:ext uri="{FF2B5EF4-FFF2-40B4-BE49-F238E27FC236}">
                <a16:creationId xmlns:a16="http://schemas.microsoft.com/office/drawing/2014/main" id="{4B13508B-32EA-4DD8-B2D8-122C0106DC64}"/>
              </a:ext>
            </a:extLst>
          </p:cNvPr>
          <p:cNvSpPr txBox="1"/>
          <p:nvPr/>
        </p:nvSpPr>
        <p:spPr>
          <a:xfrm>
            <a:off x="4790487" y="499430"/>
            <a:ext cx="4355866" cy="2769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1200" dirty="0">
                <a:cs typeface="+mn-ea"/>
                <a:sym typeface="+mn-lt"/>
              </a:rPr>
              <a:t>商务礼仪系列</a:t>
            </a:r>
            <a:r>
              <a:rPr lang="en-US" altLang="zh-CN" sz="1200" dirty="0" smtClean="0">
                <a:cs typeface="+mn-ea"/>
                <a:sym typeface="+mn-lt"/>
              </a:rPr>
              <a:t>—</a:t>
            </a:r>
            <a:r>
              <a:rPr lang="zh-CN" altLang="en-US" sz="1200" dirty="0" smtClean="0">
                <a:cs typeface="+mn-ea"/>
                <a:sym typeface="+mn-lt"/>
              </a:rPr>
              <a:t>接待礼仪</a:t>
            </a:r>
            <a:endParaRPr lang="en-US" altLang="zh-CN" sz="1200" dirty="0">
              <a:cs typeface="+mn-ea"/>
              <a:sym typeface="+mn-lt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5220826" y="1319724"/>
            <a:ext cx="127150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1600" b="1" dirty="0">
                <a:solidFill>
                  <a:srgbClr val="004386"/>
                </a:solidFill>
                <a:latin typeface="+mn-ea"/>
              </a:rPr>
              <a:t>正确的走姿 </a:t>
            </a:r>
          </a:p>
        </p:txBody>
      </p:sp>
      <p:sp>
        <p:nvSpPr>
          <p:cNvPr id="18" name="圆角矩形 17"/>
          <p:cNvSpPr/>
          <p:nvPr/>
        </p:nvSpPr>
        <p:spPr>
          <a:xfrm>
            <a:off x="1186354" y="1828800"/>
            <a:ext cx="7409006" cy="4304191"/>
          </a:xfrm>
          <a:prstGeom prst="roundRect">
            <a:avLst>
              <a:gd name="adj" fmla="val 8571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ctr">
              <a:buClr>
                <a:srgbClr val="FF0000"/>
              </a:buClr>
              <a:buSzPct val="70000"/>
              <a:buFont typeface="Wingdings" panose="05000000000000000000" pitchFamily="2" charset="2"/>
              <a:buChar char="u"/>
              <a:tabLst>
                <a:tab pos="723900" algn="l"/>
                <a:tab pos="1447800" algn="l"/>
              </a:tabLst>
            </a:pPr>
            <a:endParaRPr lang="zh-CN" altLang="en-US" sz="16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461858" y="2201573"/>
            <a:ext cx="6857998" cy="38010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  <a:defRPr/>
            </a:pPr>
            <a:r>
              <a:rPr kumimoji="1"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走姿：要求注意稳重与干炼。</a:t>
            </a:r>
          </a:p>
          <a:p>
            <a:pPr>
              <a:lnSpc>
                <a:spcPct val="150000"/>
              </a:lnSpc>
              <a:spcBef>
                <a:spcPct val="50000"/>
              </a:spcBef>
              <a:defRPr/>
            </a:pP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　　得体的做法：</a:t>
            </a:r>
          </a:p>
          <a:p>
            <a:pPr>
              <a:lnSpc>
                <a:spcPct val="150000"/>
              </a:lnSpc>
              <a:spcBef>
                <a:spcPct val="50000"/>
              </a:spcBef>
              <a:defRPr/>
            </a:pP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　　行走时，头部要抬起，目光平视前方，双臂自然下垂，手掌心向内，并以身体为中心前后摆动。</a:t>
            </a:r>
          </a:p>
          <a:p>
            <a:pPr>
              <a:lnSpc>
                <a:spcPct val="150000"/>
              </a:lnSpc>
              <a:spcBef>
                <a:spcPct val="50000"/>
              </a:spcBef>
              <a:defRPr/>
            </a:pP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　　行走时，应伸直膝盖，尤其是前足着地和后足离地时，膝部不能弯曲。</a:t>
            </a:r>
          </a:p>
          <a:p>
            <a:pPr>
              <a:lnSpc>
                <a:spcPct val="150000"/>
              </a:lnSpc>
              <a:spcBef>
                <a:spcPct val="50000"/>
              </a:spcBef>
              <a:defRPr/>
            </a:pP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　　男士步幅以一脚半距离为宜，女士步幅以一脚距离为宜。</a:t>
            </a:r>
          </a:p>
          <a:p>
            <a:pPr>
              <a:lnSpc>
                <a:spcPct val="150000"/>
              </a:lnSpc>
              <a:spcBef>
                <a:spcPct val="50000"/>
              </a:spcBef>
              <a:defRPr/>
            </a:pP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　　抬脚时，脚尖应正对前方，不能偏斜。</a:t>
            </a:r>
          </a:p>
          <a:p>
            <a:pPr>
              <a:lnSpc>
                <a:spcPct val="150000"/>
              </a:lnSpc>
              <a:spcBef>
                <a:spcPct val="50000"/>
              </a:spcBef>
              <a:defRPr/>
            </a:pP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　　沿直线行走，即两脚内侧应落在一条直线上。　</a:t>
            </a:r>
          </a:p>
          <a:p>
            <a:pPr>
              <a:lnSpc>
                <a:spcPct val="150000"/>
              </a:lnSpc>
              <a:spcBef>
                <a:spcPct val="50000"/>
              </a:spcBef>
              <a:defRPr/>
            </a:pP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　　双臂以身为轴前后摆动幅度</a:t>
            </a:r>
            <a:r>
              <a:rPr kumimoji="1"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30</a:t>
            </a: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－</a:t>
            </a:r>
            <a:r>
              <a:rPr kumimoji="1"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35</a:t>
            </a: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度。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1776" y="1721386"/>
            <a:ext cx="3293024" cy="23807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211385">
            <a:off x="8230951" y="4317866"/>
            <a:ext cx="2566110" cy="17962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84435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:a16="http://schemas.microsoft.com/office/drawing/2014/main"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5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250"/>
                            </p:stCondLst>
                            <p:childTnLst>
                              <p:par>
                                <p:cTn id="3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750"/>
                            </p:stCondLst>
                            <p:childTnLst>
                              <p:par>
                                <p:cTn id="3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24" grpId="0"/>
      <p:bldP spid="18" grpId="0" animBg="1"/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组合 56">
            <a:extLst>
              <a:ext uri="{FF2B5EF4-FFF2-40B4-BE49-F238E27FC236}">
                <a16:creationId xmlns:a16="http://schemas.microsoft.com/office/drawing/2014/main" id="{1DF30057-291E-43FD-AD5E-A019E6FC21FF}"/>
              </a:ext>
            </a:extLst>
          </p:cNvPr>
          <p:cNvGrpSpPr/>
          <p:nvPr/>
        </p:nvGrpSpPr>
        <p:grpSpPr>
          <a:xfrm>
            <a:off x="0" y="386801"/>
            <a:ext cx="12191998" cy="584775"/>
            <a:chOff x="0" y="386801"/>
            <a:chExt cx="12191998" cy="584775"/>
          </a:xfrm>
        </p:grpSpPr>
        <p:sp>
          <p:nvSpPr>
            <p:cNvPr id="51" name="文本框 50">
              <a:extLst>
                <a:ext uri="{FF2B5EF4-FFF2-40B4-BE49-F238E27FC236}">
                  <a16:creationId xmlns:a16="http://schemas.microsoft.com/office/drawing/2014/main" id="{7247AB59-1E01-42C7-AA28-09F70969DDAD}"/>
                </a:ext>
              </a:extLst>
            </p:cNvPr>
            <p:cNvSpPr txBox="1"/>
            <p:nvPr/>
          </p:nvSpPr>
          <p:spPr>
            <a:xfrm>
              <a:off x="1186354" y="386801"/>
              <a:ext cx="48228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3200" b="1" dirty="0">
                  <a:cs typeface="+mn-ea"/>
                  <a:sym typeface="+mn-lt"/>
                </a:rPr>
                <a:t>服务的仪态</a:t>
              </a:r>
            </a:p>
          </p:txBody>
        </p:sp>
        <p:sp>
          <p:nvSpPr>
            <p:cNvPr id="54" name="矩形 53">
              <a:extLst>
                <a:ext uri="{FF2B5EF4-FFF2-40B4-BE49-F238E27FC236}">
                  <a16:creationId xmlns:a16="http://schemas.microsoft.com/office/drawing/2014/main" id="{C552EC34-A6E0-4C29-BD54-F63BD72EA271}"/>
                </a:ext>
              </a:extLst>
            </p:cNvPr>
            <p:cNvSpPr/>
            <p:nvPr/>
          </p:nvSpPr>
          <p:spPr>
            <a:xfrm flipH="1">
              <a:off x="0" y="386801"/>
              <a:ext cx="914400" cy="58477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5" name="矩形 54">
              <a:extLst>
                <a:ext uri="{FF2B5EF4-FFF2-40B4-BE49-F238E27FC236}">
                  <a16:creationId xmlns:a16="http://schemas.microsoft.com/office/drawing/2014/main" id="{5CB5F99F-F5A9-42C0-8EAC-90E0F57999CD}"/>
                </a:ext>
              </a:extLst>
            </p:cNvPr>
            <p:cNvSpPr/>
            <p:nvPr/>
          </p:nvSpPr>
          <p:spPr>
            <a:xfrm flipH="1">
              <a:off x="965199" y="386801"/>
              <a:ext cx="129627" cy="584774"/>
            </a:xfrm>
            <a:prstGeom prst="rect">
              <a:avLst/>
            </a:prstGeom>
            <a:solidFill>
              <a:srgbClr val="0043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6" name="矩形 55">
              <a:extLst>
                <a:ext uri="{FF2B5EF4-FFF2-40B4-BE49-F238E27FC236}">
                  <a16:creationId xmlns:a16="http://schemas.microsoft.com/office/drawing/2014/main" id="{FE6E92AC-8F8A-4465-A7B6-DE45C8ECB3AC}"/>
                </a:ext>
              </a:extLst>
            </p:cNvPr>
            <p:cNvSpPr/>
            <p:nvPr/>
          </p:nvSpPr>
          <p:spPr>
            <a:xfrm flipH="1">
              <a:off x="9281159" y="386801"/>
              <a:ext cx="2910839" cy="58477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59" name="文本框 58">
            <a:extLst>
              <a:ext uri="{FF2B5EF4-FFF2-40B4-BE49-F238E27FC236}">
                <a16:creationId xmlns:a16="http://schemas.microsoft.com/office/drawing/2014/main" id="{4B13508B-32EA-4DD8-B2D8-122C0106DC64}"/>
              </a:ext>
            </a:extLst>
          </p:cNvPr>
          <p:cNvSpPr txBox="1"/>
          <p:nvPr/>
        </p:nvSpPr>
        <p:spPr>
          <a:xfrm>
            <a:off x="4790487" y="499430"/>
            <a:ext cx="4355866" cy="2769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1200" dirty="0">
                <a:cs typeface="+mn-ea"/>
                <a:sym typeface="+mn-lt"/>
              </a:rPr>
              <a:t>商务礼仪系列</a:t>
            </a:r>
            <a:r>
              <a:rPr lang="en-US" altLang="zh-CN" sz="1200" dirty="0" smtClean="0">
                <a:cs typeface="+mn-ea"/>
                <a:sym typeface="+mn-lt"/>
              </a:rPr>
              <a:t>—</a:t>
            </a:r>
            <a:r>
              <a:rPr lang="zh-CN" altLang="en-US" sz="1200" dirty="0" smtClean="0">
                <a:cs typeface="+mn-ea"/>
                <a:sym typeface="+mn-lt"/>
              </a:rPr>
              <a:t>接待礼仪</a:t>
            </a:r>
            <a:endParaRPr lang="en-US" altLang="zh-CN" sz="1200" dirty="0">
              <a:cs typeface="+mn-ea"/>
              <a:sym typeface="+mn-lt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5696918" y="1319724"/>
            <a:ext cx="127150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1600" b="1" dirty="0">
                <a:solidFill>
                  <a:srgbClr val="004386"/>
                </a:solidFill>
                <a:latin typeface="+mn-ea"/>
              </a:rPr>
              <a:t>正确的蹲姿 </a:t>
            </a:r>
          </a:p>
          <a:p>
            <a:pPr>
              <a:spcBef>
                <a:spcPct val="50000"/>
              </a:spcBef>
            </a:pPr>
            <a:r>
              <a:rPr kumimoji="1" lang="zh-CN" altLang="en-US" sz="1600" b="1" dirty="0">
                <a:solidFill>
                  <a:srgbClr val="004386"/>
                </a:solidFill>
                <a:latin typeface="+mn-ea"/>
              </a:rPr>
              <a:t> </a:t>
            </a:r>
            <a:br>
              <a:rPr kumimoji="1" lang="zh-CN" altLang="en-US" sz="1600" b="1" dirty="0">
                <a:solidFill>
                  <a:srgbClr val="004386"/>
                </a:solidFill>
                <a:latin typeface="+mn-ea"/>
              </a:rPr>
            </a:br>
            <a:endParaRPr kumimoji="1" lang="zh-CN" altLang="en-US" sz="1600" b="1" dirty="0">
              <a:solidFill>
                <a:srgbClr val="004386"/>
              </a:solidFill>
              <a:latin typeface="+mn-ea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4513289" y="2164081"/>
            <a:ext cx="3152430" cy="3581399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ctr">
              <a:buClr>
                <a:srgbClr val="FF0000"/>
              </a:buClr>
              <a:buSzPct val="70000"/>
              <a:buFont typeface="Wingdings" panose="05000000000000000000" pitchFamily="2" charset="2"/>
              <a:buChar char="u"/>
              <a:tabLst>
                <a:tab pos="723900" algn="l"/>
                <a:tab pos="1447800" algn="l"/>
              </a:tabLst>
            </a:pPr>
            <a:endParaRPr lang="zh-CN" altLang="en-US" sz="16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7980724" y="2164081"/>
            <a:ext cx="3152430" cy="3581399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ctr">
              <a:buClr>
                <a:srgbClr val="FF0000"/>
              </a:buClr>
              <a:buSzPct val="70000"/>
              <a:buFont typeface="Wingdings" panose="05000000000000000000" pitchFamily="2" charset="2"/>
              <a:buChar char="u"/>
              <a:tabLst>
                <a:tab pos="723900" algn="l"/>
                <a:tab pos="1447800" algn="l"/>
              </a:tabLst>
            </a:pPr>
            <a:endParaRPr lang="zh-CN" altLang="en-US" sz="16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769852" y="2821120"/>
            <a:ext cx="347708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>
              <a:lnSpc>
                <a:spcPct val="120000"/>
              </a:lnSpc>
              <a:spcBef>
                <a:spcPct val="50000"/>
              </a:spcBef>
            </a:pPr>
            <a:r>
              <a:rPr kumimoji="1"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Wingdings 2" panose="05020102010507070707" pitchFamily="18" charset="2"/>
              </a:rPr>
              <a:t>       整理</a:t>
            </a:r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Wingdings 2" panose="05020102010507070707" pitchFamily="18" charset="2"/>
              </a:rPr>
              <a:t>工作环境；</a:t>
            </a:r>
          </a:p>
          <a:p>
            <a:pPr fontAlgn="t">
              <a:lnSpc>
                <a:spcPct val="120000"/>
              </a:lnSpc>
              <a:spcBef>
                <a:spcPct val="50000"/>
              </a:spcBef>
            </a:pPr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Wingdings 2" panose="05020102010507070707" pitchFamily="18" charset="2"/>
              </a:rPr>
              <a:t>　　给予客人帮助；</a:t>
            </a:r>
          </a:p>
          <a:p>
            <a:pPr fontAlgn="t">
              <a:lnSpc>
                <a:spcPct val="120000"/>
              </a:lnSpc>
              <a:spcBef>
                <a:spcPct val="50000"/>
              </a:spcBef>
            </a:pPr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Wingdings 2" panose="05020102010507070707" pitchFamily="18" charset="2"/>
              </a:rPr>
              <a:t>　　提供必要服务；</a:t>
            </a:r>
          </a:p>
          <a:p>
            <a:pPr fontAlgn="t">
              <a:lnSpc>
                <a:spcPct val="120000"/>
              </a:lnSpc>
              <a:spcBef>
                <a:spcPct val="50000"/>
              </a:spcBef>
            </a:pPr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Wingdings 2" panose="05020102010507070707" pitchFamily="18" charset="2"/>
              </a:rPr>
              <a:t>　　捡拾地面物品；</a:t>
            </a:r>
          </a:p>
          <a:p>
            <a:pPr fontAlgn="t">
              <a:lnSpc>
                <a:spcPct val="120000"/>
              </a:lnSpc>
              <a:spcBef>
                <a:spcPct val="50000"/>
              </a:spcBef>
            </a:pPr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Wingdings 2" panose="05020102010507070707" pitchFamily="18" charset="2"/>
              </a:rPr>
              <a:t>        自我整理装扮。</a:t>
            </a:r>
          </a:p>
        </p:txBody>
      </p:sp>
      <p:sp>
        <p:nvSpPr>
          <p:cNvPr id="15" name="矩形 14"/>
          <p:cNvSpPr/>
          <p:nvPr/>
        </p:nvSpPr>
        <p:spPr>
          <a:xfrm>
            <a:off x="4769852" y="2403161"/>
            <a:ext cx="174759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1600" b="1" dirty="0">
                <a:solidFill>
                  <a:srgbClr val="004386"/>
                </a:solidFill>
                <a:latin typeface="+mn-ea"/>
              </a:rPr>
              <a:t>1</a:t>
            </a:r>
            <a:r>
              <a:rPr kumimoji="1" lang="zh-CN" altLang="en-US" sz="1600" b="1" dirty="0">
                <a:solidFill>
                  <a:srgbClr val="004386"/>
                </a:solidFill>
                <a:latin typeface="+mn-ea"/>
              </a:rPr>
              <a:t>）适用的情况：</a:t>
            </a:r>
          </a:p>
        </p:txBody>
      </p:sp>
      <p:sp>
        <p:nvSpPr>
          <p:cNvPr id="16" name="矩形 15"/>
          <p:cNvSpPr/>
          <p:nvPr/>
        </p:nvSpPr>
        <p:spPr>
          <a:xfrm>
            <a:off x="8691657" y="3236989"/>
            <a:ext cx="292608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>
              <a:lnSpc>
                <a:spcPct val="120000"/>
              </a:lnSpc>
              <a:spcBef>
                <a:spcPct val="50000"/>
              </a:spcBef>
            </a:pPr>
            <a:r>
              <a:rPr kumimoji="1"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Wingdings 2" panose="05020102010507070707" pitchFamily="18" charset="2"/>
              </a:rPr>
              <a:t>      不要</a:t>
            </a:r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Wingdings 2" panose="05020102010507070707" pitchFamily="18" charset="2"/>
              </a:rPr>
              <a:t>突然下蹲；</a:t>
            </a:r>
          </a:p>
          <a:p>
            <a:pPr fontAlgn="t">
              <a:lnSpc>
                <a:spcPct val="120000"/>
              </a:lnSpc>
              <a:spcBef>
                <a:spcPct val="50000"/>
              </a:spcBef>
            </a:pPr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Wingdings 2" panose="05020102010507070707" pitchFamily="18" charset="2"/>
              </a:rPr>
              <a:t>　　不要距人过近；</a:t>
            </a:r>
          </a:p>
          <a:p>
            <a:pPr fontAlgn="t">
              <a:lnSpc>
                <a:spcPct val="120000"/>
              </a:lnSpc>
              <a:spcBef>
                <a:spcPct val="50000"/>
              </a:spcBef>
            </a:pPr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Wingdings 2" panose="05020102010507070707" pitchFamily="18" charset="2"/>
              </a:rPr>
              <a:t>　　不要方位失当；</a:t>
            </a:r>
          </a:p>
          <a:p>
            <a:pPr fontAlgn="t">
              <a:lnSpc>
                <a:spcPct val="120000"/>
              </a:lnSpc>
              <a:spcBef>
                <a:spcPct val="50000"/>
              </a:spcBef>
            </a:pPr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Wingdings 2" panose="05020102010507070707" pitchFamily="18" charset="2"/>
              </a:rPr>
              <a:t>　　不要毫无遮掩；</a:t>
            </a:r>
          </a:p>
          <a:p>
            <a:pPr fontAlgn="t">
              <a:lnSpc>
                <a:spcPct val="120000"/>
              </a:lnSpc>
              <a:spcBef>
                <a:spcPct val="50000"/>
              </a:spcBef>
            </a:pPr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Wingdings 2" panose="05020102010507070707" pitchFamily="18" charset="2"/>
              </a:rPr>
              <a:t>        不要蹲着休息。</a:t>
            </a:r>
          </a:p>
        </p:txBody>
      </p:sp>
      <p:sp>
        <p:nvSpPr>
          <p:cNvPr id="17" name="矩形 16"/>
          <p:cNvSpPr/>
          <p:nvPr/>
        </p:nvSpPr>
        <p:spPr>
          <a:xfrm>
            <a:off x="8691657" y="2550287"/>
            <a:ext cx="154241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1600" b="1" dirty="0">
                <a:solidFill>
                  <a:srgbClr val="EB4D40"/>
                </a:solidFill>
                <a:latin typeface="+mn-ea"/>
              </a:rPr>
              <a:t>2</a:t>
            </a:r>
            <a:r>
              <a:rPr kumimoji="1" lang="zh-CN" altLang="en-US" sz="1600" b="1" dirty="0">
                <a:solidFill>
                  <a:srgbClr val="EB4D40"/>
                </a:solidFill>
                <a:latin typeface="+mn-ea"/>
              </a:rPr>
              <a:t>）注意事项：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9457" y="1918475"/>
            <a:ext cx="2932537" cy="180529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4826" y="4028945"/>
            <a:ext cx="3000084" cy="178391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500025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:a14="http://schemas.microsoft.com/office/drawing/2010/main" xmlns:a16="http://schemas.microsoft.com/office/drawing/2014/main"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5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500"/>
                            </p:stCondLst>
                            <p:childTnLst>
                              <p:par>
                                <p:cTn id="6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24" grpId="0"/>
      <p:bldP spid="12" grpId="0" animBg="1"/>
      <p:bldP spid="13" grpId="0" animBg="1"/>
      <p:bldP spid="14" grpId="0"/>
      <p:bldP spid="15" grpId="0"/>
      <p:bldP spid="16" grpId="0"/>
      <p:bldP spid="1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组合 56">
            <a:extLst>
              <a:ext uri="{FF2B5EF4-FFF2-40B4-BE49-F238E27FC236}">
                <a16:creationId xmlns:a16="http://schemas.microsoft.com/office/drawing/2014/main" id="{1DF30057-291E-43FD-AD5E-A019E6FC21FF}"/>
              </a:ext>
            </a:extLst>
          </p:cNvPr>
          <p:cNvGrpSpPr/>
          <p:nvPr/>
        </p:nvGrpSpPr>
        <p:grpSpPr>
          <a:xfrm>
            <a:off x="0" y="386801"/>
            <a:ext cx="12191998" cy="584775"/>
            <a:chOff x="0" y="386801"/>
            <a:chExt cx="12191998" cy="584775"/>
          </a:xfrm>
        </p:grpSpPr>
        <p:sp>
          <p:nvSpPr>
            <p:cNvPr id="51" name="文本框 50">
              <a:extLst>
                <a:ext uri="{FF2B5EF4-FFF2-40B4-BE49-F238E27FC236}">
                  <a16:creationId xmlns:a16="http://schemas.microsoft.com/office/drawing/2014/main" id="{7247AB59-1E01-42C7-AA28-09F70969DDAD}"/>
                </a:ext>
              </a:extLst>
            </p:cNvPr>
            <p:cNvSpPr txBox="1"/>
            <p:nvPr/>
          </p:nvSpPr>
          <p:spPr>
            <a:xfrm>
              <a:off x="1186354" y="386801"/>
              <a:ext cx="48228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3200" b="1" dirty="0">
                  <a:cs typeface="+mn-ea"/>
                  <a:sym typeface="+mn-lt"/>
                </a:rPr>
                <a:t>服务的仪态</a:t>
              </a:r>
            </a:p>
          </p:txBody>
        </p:sp>
        <p:sp>
          <p:nvSpPr>
            <p:cNvPr id="54" name="矩形 53">
              <a:extLst>
                <a:ext uri="{FF2B5EF4-FFF2-40B4-BE49-F238E27FC236}">
                  <a16:creationId xmlns:a16="http://schemas.microsoft.com/office/drawing/2014/main" id="{C552EC34-A6E0-4C29-BD54-F63BD72EA271}"/>
                </a:ext>
              </a:extLst>
            </p:cNvPr>
            <p:cNvSpPr/>
            <p:nvPr/>
          </p:nvSpPr>
          <p:spPr>
            <a:xfrm flipH="1">
              <a:off x="0" y="386801"/>
              <a:ext cx="914400" cy="58477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5" name="矩形 54">
              <a:extLst>
                <a:ext uri="{FF2B5EF4-FFF2-40B4-BE49-F238E27FC236}">
                  <a16:creationId xmlns:a16="http://schemas.microsoft.com/office/drawing/2014/main" id="{5CB5F99F-F5A9-42C0-8EAC-90E0F57999CD}"/>
                </a:ext>
              </a:extLst>
            </p:cNvPr>
            <p:cNvSpPr/>
            <p:nvPr/>
          </p:nvSpPr>
          <p:spPr>
            <a:xfrm flipH="1">
              <a:off x="965199" y="386801"/>
              <a:ext cx="129627" cy="584774"/>
            </a:xfrm>
            <a:prstGeom prst="rect">
              <a:avLst/>
            </a:prstGeom>
            <a:solidFill>
              <a:srgbClr val="0043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6" name="矩形 55">
              <a:extLst>
                <a:ext uri="{FF2B5EF4-FFF2-40B4-BE49-F238E27FC236}">
                  <a16:creationId xmlns:a16="http://schemas.microsoft.com/office/drawing/2014/main" id="{FE6E92AC-8F8A-4465-A7B6-DE45C8ECB3AC}"/>
                </a:ext>
              </a:extLst>
            </p:cNvPr>
            <p:cNvSpPr/>
            <p:nvPr/>
          </p:nvSpPr>
          <p:spPr>
            <a:xfrm flipH="1">
              <a:off x="9281159" y="386801"/>
              <a:ext cx="2910839" cy="58477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59" name="文本框 58">
            <a:extLst>
              <a:ext uri="{FF2B5EF4-FFF2-40B4-BE49-F238E27FC236}">
                <a16:creationId xmlns:a16="http://schemas.microsoft.com/office/drawing/2014/main" id="{4B13508B-32EA-4DD8-B2D8-122C0106DC64}"/>
              </a:ext>
            </a:extLst>
          </p:cNvPr>
          <p:cNvSpPr txBox="1"/>
          <p:nvPr/>
        </p:nvSpPr>
        <p:spPr>
          <a:xfrm>
            <a:off x="4790487" y="499430"/>
            <a:ext cx="4355866" cy="2769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1200" dirty="0">
                <a:cs typeface="+mn-ea"/>
                <a:sym typeface="+mn-lt"/>
              </a:rPr>
              <a:t>商务礼仪系列</a:t>
            </a:r>
            <a:r>
              <a:rPr lang="en-US" altLang="zh-CN" sz="1200" dirty="0" smtClean="0">
                <a:cs typeface="+mn-ea"/>
                <a:sym typeface="+mn-lt"/>
              </a:rPr>
              <a:t>—</a:t>
            </a:r>
            <a:r>
              <a:rPr lang="zh-CN" altLang="en-US" sz="1200" dirty="0" smtClean="0">
                <a:cs typeface="+mn-ea"/>
                <a:sym typeface="+mn-lt"/>
              </a:rPr>
              <a:t>接待礼仪</a:t>
            </a:r>
            <a:endParaRPr lang="en-US" altLang="zh-CN" sz="1200" dirty="0">
              <a:cs typeface="+mn-ea"/>
              <a:sym typeface="+mn-lt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5220826" y="1319724"/>
            <a:ext cx="127150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1600" b="1" dirty="0">
                <a:solidFill>
                  <a:srgbClr val="004386"/>
                </a:solidFill>
                <a:latin typeface="+mn-ea"/>
              </a:rPr>
              <a:t>正确的蹲姿 </a:t>
            </a:r>
          </a:p>
        </p:txBody>
      </p:sp>
      <p:sp>
        <p:nvSpPr>
          <p:cNvPr id="18" name="圆角矩形 17"/>
          <p:cNvSpPr/>
          <p:nvPr/>
        </p:nvSpPr>
        <p:spPr>
          <a:xfrm>
            <a:off x="1186354" y="1828800"/>
            <a:ext cx="9908366" cy="4304191"/>
          </a:xfrm>
          <a:prstGeom prst="roundRect">
            <a:avLst>
              <a:gd name="adj" fmla="val 8571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ctr">
              <a:buClr>
                <a:srgbClr val="FF0000"/>
              </a:buClr>
              <a:buSzPct val="70000"/>
              <a:buFont typeface="Wingdings" panose="05000000000000000000" pitchFamily="2" charset="2"/>
              <a:buChar char="u"/>
              <a:tabLst>
                <a:tab pos="723900" algn="l"/>
                <a:tab pos="1447800" algn="l"/>
              </a:tabLst>
            </a:pPr>
            <a:endParaRPr lang="zh-CN" altLang="en-US" sz="16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1250" y="2406629"/>
            <a:ext cx="1477544" cy="199027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634490" y="4825517"/>
            <a:ext cx="338328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  <a:defRPr/>
            </a:pPr>
            <a:r>
              <a:rPr kumimoji="1"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1</a:t>
            </a:r>
            <a:r>
              <a:rPr kumimoji="1"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、高低式： （适用于男服务员</a:t>
            </a:r>
            <a:r>
              <a:rPr kumimoji="1" lang="zh-CN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）</a:t>
            </a:r>
            <a:endParaRPr kumimoji="1" lang="zh-CN" alt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534969" y="4825517"/>
            <a:ext cx="3211135" cy="4180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  <a:defRPr/>
            </a:pPr>
            <a:r>
              <a:rPr kumimoji="1"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2</a:t>
            </a:r>
            <a:r>
              <a:rPr kumimoji="1"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、交叉式： （适用于女服务员）</a:t>
            </a:r>
          </a:p>
        </p:txBody>
      </p:sp>
      <p:sp>
        <p:nvSpPr>
          <p:cNvPr id="8" name="矩形 7"/>
          <p:cNvSpPr/>
          <p:nvPr/>
        </p:nvSpPr>
        <p:spPr>
          <a:xfrm>
            <a:off x="7852409" y="4825517"/>
            <a:ext cx="1364476" cy="4180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  <a:defRPr/>
            </a:pPr>
            <a:r>
              <a:rPr kumimoji="1"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3</a:t>
            </a:r>
            <a:r>
              <a:rPr kumimoji="1"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、半蹲式： </a:t>
            </a:r>
          </a:p>
        </p:txBody>
      </p:sp>
      <p:sp>
        <p:nvSpPr>
          <p:cNvPr id="9" name="矩形 8"/>
          <p:cNvSpPr/>
          <p:nvPr/>
        </p:nvSpPr>
        <p:spPr>
          <a:xfrm>
            <a:off x="9386032" y="4825517"/>
            <a:ext cx="13644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  <a:defRPr/>
            </a:pPr>
            <a:r>
              <a:rPr kumimoji="1"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4 </a:t>
            </a:r>
            <a:r>
              <a:rPr kumimoji="1"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、半跪式：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7164" y="2370449"/>
            <a:ext cx="1822715" cy="226762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9853" y="2373694"/>
            <a:ext cx="1459040" cy="2134521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49170" y="2469405"/>
            <a:ext cx="838200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065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:a14="http://schemas.microsoft.com/office/drawing/2010/main" xmlns:a16="http://schemas.microsoft.com/office/drawing/2014/main"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5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25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75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25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75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250"/>
                            </p:stCondLst>
                            <p:childTnLst>
                              <p:par>
                                <p:cTn id="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750"/>
                            </p:stCondLst>
                            <p:childTnLst>
                              <p:par>
                                <p:cTn id="6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250"/>
                            </p:stCondLst>
                            <p:childTnLst>
                              <p:par>
                                <p:cTn id="6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24" grpId="0"/>
      <p:bldP spid="18" grpId="0" animBg="1"/>
      <p:bldP spid="6" grpId="0"/>
      <p:bldP spid="7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1544991"/>
            <a:ext cx="6241137" cy="4139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5" name="组合 114"/>
          <p:cNvGrpSpPr/>
          <p:nvPr/>
        </p:nvGrpSpPr>
        <p:grpSpPr>
          <a:xfrm>
            <a:off x="1978081" y="2374446"/>
            <a:ext cx="2746319" cy="2650858"/>
            <a:chOff x="3011090" y="593328"/>
            <a:chExt cx="1750219" cy="1509713"/>
          </a:xfrm>
        </p:grpSpPr>
        <p:sp>
          <p:nvSpPr>
            <p:cNvPr id="116" name="椭圆 115"/>
            <p:cNvSpPr/>
            <p:nvPr>
              <p:custDataLst>
                <p:tags r:id="rId10"/>
              </p:custDataLst>
            </p:nvPr>
          </p:nvSpPr>
          <p:spPr>
            <a:xfrm>
              <a:off x="3175396" y="776035"/>
              <a:ext cx="1421606" cy="1226344"/>
            </a:xfrm>
            <a:prstGeom prst="ellipse">
              <a:avLst/>
            </a:prstGeom>
            <a:solidFill>
              <a:srgbClr val="EB4D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108000" anchor="ctr"/>
            <a:lstStyle/>
            <a:p>
              <a:pPr algn="ctr">
                <a:defRPr/>
              </a:pPr>
              <a:r>
                <a:rPr lang="zh-CN" altLang="en-US" sz="44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目录</a:t>
              </a:r>
            </a:p>
          </p:txBody>
        </p:sp>
        <p:sp>
          <p:nvSpPr>
            <p:cNvPr id="117" name="椭圆 116"/>
            <p:cNvSpPr/>
            <p:nvPr>
              <p:custDataLst>
                <p:tags r:id="rId11"/>
              </p:custDataLst>
            </p:nvPr>
          </p:nvSpPr>
          <p:spPr>
            <a:xfrm>
              <a:off x="3011090" y="593328"/>
              <a:ext cx="1750219" cy="1509713"/>
            </a:xfrm>
            <a:prstGeom prst="ellipse">
              <a:avLst/>
            </a:prstGeom>
            <a:noFill/>
            <a:ln>
              <a:solidFill>
                <a:srgbClr val="EB4D40"/>
              </a:solidFill>
              <a:prstDash val="lgDashDot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13">
                <a:solidFill>
                  <a:srgbClr val="FFFFFF"/>
                </a:solidFill>
              </a:endParaRPr>
            </a:p>
          </p:txBody>
        </p:sp>
      </p:grpSp>
      <p:grpSp>
        <p:nvGrpSpPr>
          <p:cNvPr id="118" name="组合 117"/>
          <p:cNvGrpSpPr/>
          <p:nvPr/>
        </p:nvGrpSpPr>
        <p:grpSpPr>
          <a:xfrm>
            <a:off x="6979279" y="2175106"/>
            <a:ext cx="4711042" cy="668686"/>
            <a:chOff x="5058966" y="1225947"/>
            <a:chExt cx="3242657" cy="641151"/>
          </a:xfrm>
        </p:grpSpPr>
        <p:sp>
          <p:nvSpPr>
            <p:cNvPr id="119" name="文本框 11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5574695" y="1402322"/>
              <a:ext cx="2726928" cy="3083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800" b="1" dirty="0">
                  <a:solidFill>
                    <a:srgbClr val="004386"/>
                  </a:solidFill>
                  <a:latin typeface="+mn-ea"/>
                  <a:ea typeface="+mn-ea"/>
                </a:rPr>
                <a:t>接待迎客技巧</a:t>
              </a:r>
            </a:p>
          </p:txBody>
        </p:sp>
        <p:cxnSp>
          <p:nvCxnSpPr>
            <p:cNvPr id="120" name="直接连接符 119"/>
            <p:cNvCxnSpPr/>
            <p:nvPr>
              <p:custDataLst>
                <p:tags r:id="rId8"/>
              </p:custDataLst>
            </p:nvPr>
          </p:nvCxnSpPr>
          <p:spPr>
            <a:xfrm flipH="1">
              <a:off x="5288351" y="1225947"/>
              <a:ext cx="286344" cy="641151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文本框 13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5058966" y="1225947"/>
              <a:ext cx="289322" cy="6197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600" b="1" dirty="0">
                  <a:solidFill>
                    <a:srgbClr val="EB4D40"/>
                  </a:solidFill>
                  <a:latin typeface="+mn-ea"/>
                  <a:ea typeface="+mn-ea"/>
                  <a:cs typeface="华康俪金黑W8"/>
                </a:rPr>
                <a:t>1</a:t>
              </a:r>
              <a:endParaRPr lang="zh-CN" altLang="en-US" sz="3600" b="1" dirty="0">
                <a:solidFill>
                  <a:srgbClr val="EB4D40"/>
                </a:solidFill>
                <a:latin typeface="+mn-ea"/>
                <a:ea typeface="+mn-ea"/>
                <a:cs typeface="华康俪金黑W8"/>
              </a:endParaRPr>
            </a:p>
          </p:txBody>
        </p:sp>
      </p:grpSp>
      <p:grpSp>
        <p:nvGrpSpPr>
          <p:cNvPr id="139" name="组合 138"/>
          <p:cNvGrpSpPr/>
          <p:nvPr/>
        </p:nvGrpSpPr>
        <p:grpSpPr>
          <a:xfrm>
            <a:off x="6979279" y="3515925"/>
            <a:ext cx="4711042" cy="668686"/>
            <a:chOff x="5058966" y="1225947"/>
            <a:chExt cx="3242657" cy="641151"/>
          </a:xfrm>
        </p:grpSpPr>
        <p:sp>
          <p:nvSpPr>
            <p:cNvPr id="140" name="文本框 11"/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5574695" y="1402322"/>
              <a:ext cx="2726928" cy="3083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800" b="1" dirty="0">
                  <a:solidFill>
                    <a:srgbClr val="004386"/>
                  </a:solidFill>
                  <a:latin typeface="+mn-ea"/>
                  <a:ea typeface="+mn-ea"/>
                </a:rPr>
                <a:t>服务的仪态</a:t>
              </a:r>
            </a:p>
          </p:txBody>
        </p:sp>
        <p:cxnSp>
          <p:nvCxnSpPr>
            <p:cNvPr id="141" name="直接连接符 140"/>
            <p:cNvCxnSpPr/>
            <p:nvPr>
              <p:custDataLst>
                <p:tags r:id="rId5"/>
              </p:custDataLst>
            </p:nvPr>
          </p:nvCxnSpPr>
          <p:spPr>
            <a:xfrm flipH="1">
              <a:off x="5288351" y="1225947"/>
              <a:ext cx="286344" cy="641151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2" name="文本框 13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5058966" y="1225947"/>
              <a:ext cx="289322" cy="6197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600" b="1" dirty="0" smtClean="0">
                  <a:solidFill>
                    <a:srgbClr val="EB4D40"/>
                  </a:solidFill>
                  <a:latin typeface="+mn-ea"/>
                  <a:ea typeface="+mn-ea"/>
                  <a:cs typeface="华康俪金黑W8"/>
                </a:rPr>
                <a:t>2</a:t>
              </a:r>
              <a:endParaRPr lang="zh-CN" altLang="en-US" sz="3600" b="1" dirty="0">
                <a:solidFill>
                  <a:srgbClr val="EB4D40"/>
                </a:solidFill>
                <a:latin typeface="+mn-ea"/>
                <a:ea typeface="+mn-ea"/>
                <a:cs typeface="华康俪金黑W8"/>
              </a:endParaRPr>
            </a:p>
          </p:txBody>
        </p:sp>
      </p:grpSp>
      <p:grpSp>
        <p:nvGrpSpPr>
          <p:cNvPr id="143" name="组合 142"/>
          <p:cNvGrpSpPr/>
          <p:nvPr/>
        </p:nvGrpSpPr>
        <p:grpSpPr>
          <a:xfrm>
            <a:off x="6979279" y="4872285"/>
            <a:ext cx="4711042" cy="668686"/>
            <a:chOff x="5058966" y="1225947"/>
            <a:chExt cx="3242657" cy="641151"/>
          </a:xfrm>
        </p:grpSpPr>
        <p:sp>
          <p:nvSpPr>
            <p:cNvPr id="144" name="文本框 11"/>
            <p:cNvSpPr txBox="1"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5574695" y="1402322"/>
              <a:ext cx="2726928" cy="3083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800" b="1" dirty="0">
                  <a:solidFill>
                    <a:srgbClr val="004386"/>
                  </a:solidFill>
                  <a:latin typeface="+mn-ea"/>
                  <a:ea typeface="+mn-ea"/>
                </a:rPr>
                <a:t>个人礼仪</a:t>
              </a:r>
            </a:p>
          </p:txBody>
        </p:sp>
        <p:cxnSp>
          <p:nvCxnSpPr>
            <p:cNvPr id="145" name="直接连接符 144"/>
            <p:cNvCxnSpPr/>
            <p:nvPr>
              <p:custDataLst>
                <p:tags r:id="rId2"/>
              </p:custDataLst>
            </p:nvPr>
          </p:nvCxnSpPr>
          <p:spPr>
            <a:xfrm flipH="1">
              <a:off x="5288351" y="1225947"/>
              <a:ext cx="286344" cy="641151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6" name="文本框 13"/>
            <p:cNvSpPr txBox="1"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5058966" y="1225947"/>
              <a:ext cx="289322" cy="6197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600" b="1" dirty="0" smtClean="0">
                  <a:solidFill>
                    <a:srgbClr val="EB4D40"/>
                  </a:solidFill>
                  <a:latin typeface="+mn-ea"/>
                  <a:ea typeface="+mn-ea"/>
                  <a:cs typeface="华康俪金黑W8"/>
                </a:rPr>
                <a:t>3</a:t>
              </a:r>
              <a:endParaRPr lang="zh-CN" altLang="en-US" sz="3600" b="1" dirty="0">
                <a:solidFill>
                  <a:srgbClr val="EB4D40"/>
                </a:solidFill>
                <a:latin typeface="+mn-ea"/>
                <a:ea typeface="+mn-ea"/>
                <a:cs typeface="华康俪金黑W8"/>
              </a:endParaRPr>
            </a:p>
          </p:txBody>
        </p:sp>
      </p:grpSp>
      <p:sp>
        <p:nvSpPr>
          <p:cNvPr id="150" name="文本框 149">
            <a:extLst>
              <a:ext uri="{FF2B5EF4-FFF2-40B4-BE49-F238E27FC236}">
                <a16:creationId xmlns:a16="http://schemas.microsoft.com/office/drawing/2014/main" id="{4B13508B-32EA-4DD8-B2D8-122C0106DC64}"/>
              </a:ext>
            </a:extLst>
          </p:cNvPr>
          <p:cNvSpPr txBox="1"/>
          <p:nvPr/>
        </p:nvSpPr>
        <p:spPr>
          <a:xfrm>
            <a:off x="3789516" y="499430"/>
            <a:ext cx="4355866" cy="2769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1200" dirty="0">
                <a:cs typeface="+mn-ea"/>
                <a:sym typeface="+mn-lt"/>
              </a:rPr>
              <a:t>商务礼仪系列</a:t>
            </a:r>
            <a:r>
              <a:rPr lang="en-US" altLang="zh-CN" sz="1200" dirty="0" smtClean="0">
                <a:cs typeface="+mn-ea"/>
                <a:sym typeface="+mn-lt"/>
              </a:rPr>
              <a:t>—</a:t>
            </a:r>
            <a:r>
              <a:rPr lang="zh-CN" altLang="en-US" sz="1200" dirty="0" smtClean="0">
                <a:cs typeface="+mn-ea"/>
                <a:sym typeface="+mn-lt"/>
              </a:rPr>
              <a:t>接待礼仪</a:t>
            </a:r>
            <a:endParaRPr lang="en-US" altLang="zh-CN" sz="1200" dirty="0">
              <a:cs typeface="+mn-ea"/>
              <a:sym typeface="+mn-lt"/>
            </a:endParaRPr>
          </a:p>
        </p:txBody>
      </p:sp>
      <p:sp>
        <p:nvSpPr>
          <p:cNvPr id="151" name="矩形 150">
            <a:extLst>
              <a:ext uri="{FF2B5EF4-FFF2-40B4-BE49-F238E27FC236}">
                <a16:creationId xmlns:a16="http://schemas.microsoft.com/office/drawing/2014/main" id="{FE6E92AC-8F8A-4465-A7B6-DE45C8ECB3AC}"/>
              </a:ext>
            </a:extLst>
          </p:cNvPr>
          <p:cNvSpPr/>
          <p:nvPr/>
        </p:nvSpPr>
        <p:spPr>
          <a:xfrm flipH="1">
            <a:off x="8461443" y="386801"/>
            <a:ext cx="3730556" cy="58477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72357" y="674703"/>
            <a:ext cx="19530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50" smtClean="0">
                <a:solidFill>
                  <a:srgbClr val="FFFFFF"/>
                </a:solidFill>
              </a:rPr>
              <a:t>https://www.PPT818.com/</a:t>
            </a:r>
            <a:endParaRPr lang="zh-CN" altLang="en-US" sz="105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240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:a16="http://schemas.microsoft.com/office/drawing/2014/main" xmlns:a14="http://schemas.microsoft.com/office/drawing/2010/main"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75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75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组合 56">
            <a:extLst>
              <a:ext uri="{FF2B5EF4-FFF2-40B4-BE49-F238E27FC236}">
                <a16:creationId xmlns:a16="http://schemas.microsoft.com/office/drawing/2014/main" id="{1DF30057-291E-43FD-AD5E-A019E6FC21FF}"/>
              </a:ext>
            </a:extLst>
          </p:cNvPr>
          <p:cNvGrpSpPr/>
          <p:nvPr/>
        </p:nvGrpSpPr>
        <p:grpSpPr>
          <a:xfrm>
            <a:off x="0" y="386801"/>
            <a:ext cx="12191998" cy="584775"/>
            <a:chOff x="0" y="386801"/>
            <a:chExt cx="12191998" cy="584775"/>
          </a:xfrm>
        </p:grpSpPr>
        <p:sp>
          <p:nvSpPr>
            <p:cNvPr id="51" name="文本框 50">
              <a:extLst>
                <a:ext uri="{FF2B5EF4-FFF2-40B4-BE49-F238E27FC236}">
                  <a16:creationId xmlns:a16="http://schemas.microsoft.com/office/drawing/2014/main" id="{7247AB59-1E01-42C7-AA28-09F70969DDAD}"/>
                </a:ext>
              </a:extLst>
            </p:cNvPr>
            <p:cNvSpPr txBox="1"/>
            <p:nvPr/>
          </p:nvSpPr>
          <p:spPr>
            <a:xfrm>
              <a:off x="1186354" y="386801"/>
              <a:ext cx="48228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3200" b="1" dirty="0">
                  <a:cs typeface="+mn-ea"/>
                  <a:sym typeface="+mn-lt"/>
                </a:rPr>
                <a:t>服务的仪态</a:t>
              </a:r>
            </a:p>
          </p:txBody>
        </p:sp>
        <p:sp>
          <p:nvSpPr>
            <p:cNvPr id="54" name="矩形 53">
              <a:extLst>
                <a:ext uri="{FF2B5EF4-FFF2-40B4-BE49-F238E27FC236}">
                  <a16:creationId xmlns:a16="http://schemas.microsoft.com/office/drawing/2014/main" id="{C552EC34-A6E0-4C29-BD54-F63BD72EA271}"/>
                </a:ext>
              </a:extLst>
            </p:cNvPr>
            <p:cNvSpPr/>
            <p:nvPr/>
          </p:nvSpPr>
          <p:spPr>
            <a:xfrm flipH="1">
              <a:off x="0" y="386801"/>
              <a:ext cx="914400" cy="58477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5" name="矩形 54">
              <a:extLst>
                <a:ext uri="{FF2B5EF4-FFF2-40B4-BE49-F238E27FC236}">
                  <a16:creationId xmlns:a16="http://schemas.microsoft.com/office/drawing/2014/main" id="{5CB5F99F-F5A9-42C0-8EAC-90E0F57999CD}"/>
                </a:ext>
              </a:extLst>
            </p:cNvPr>
            <p:cNvSpPr/>
            <p:nvPr/>
          </p:nvSpPr>
          <p:spPr>
            <a:xfrm flipH="1">
              <a:off x="965199" y="386801"/>
              <a:ext cx="129627" cy="584774"/>
            </a:xfrm>
            <a:prstGeom prst="rect">
              <a:avLst/>
            </a:prstGeom>
            <a:solidFill>
              <a:srgbClr val="0043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6" name="矩形 55">
              <a:extLst>
                <a:ext uri="{FF2B5EF4-FFF2-40B4-BE49-F238E27FC236}">
                  <a16:creationId xmlns:a16="http://schemas.microsoft.com/office/drawing/2014/main" id="{FE6E92AC-8F8A-4465-A7B6-DE45C8ECB3AC}"/>
                </a:ext>
              </a:extLst>
            </p:cNvPr>
            <p:cNvSpPr/>
            <p:nvPr/>
          </p:nvSpPr>
          <p:spPr>
            <a:xfrm flipH="1">
              <a:off x="9281159" y="386801"/>
              <a:ext cx="2910839" cy="58477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59" name="文本框 58">
            <a:extLst>
              <a:ext uri="{FF2B5EF4-FFF2-40B4-BE49-F238E27FC236}">
                <a16:creationId xmlns:a16="http://schemas.microsoft.com/office/drawing/2014/main" id="{4B13508B-32EA-4DD8-B2D8-122C0106DC64}"/>
              </a:ext>
            </a:extLst>
          </p:cNvPr>
          <p:cNvSpPr txBox="1"/>
          <p:nvPr/>
        </p:nvSpPr>
        <p:spPr>
          <a:xfrm>
            <a:off x="4790487" y="499430"/>
            <a:ext cx="4355866" cy="2769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1200" dirty="0">
                <a:cs typeface="+mn-ea"/>
                <a:sym typeface="+mn-lt"/>
              </a:rPr>
              <a:t>商务礼仪系列</a:t>
            </a:r>
            <a:r>
              <a:rPr lang="en-US" altLang="zh-CN" sz="1200" dirty="0" smtClean="0">
                <a:cs typeface="+mn-ea"/>
                <a:sym typeface="+mn-lt"/>
              </a:rPr>
              <a:t>—</a:t>
            </a:r>
            <a:r>
              <a:rPr lang="zh-CN" altLang="en-US" sz="1200" dirty="0" smtClean="0">
                <a:cs typeface="+mn-ea"/>
                <a:sym typeface="+mn-lt"/>
              </a:rPr>
              <a:t>接待礼仪</a:t>
            </a:r>
            <a:endParaRPr lang="en-US" altLang="zh-CN" sz="1200" dirty="0">
              <a:cs typeface="+mn-ea"/>
              <a:sym typeface="+mn-lt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5220826" y="1319724"/>
            <a:ext cx="168187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1600" b="1" dirty="0">
                <a:solidFill>
                  <a:srgbClr val="004386"/>
                </a:solidFill>
                <a:latin typeface="+mn-ea"/>
              </a:rPr>
              <a:t>正确的手臂姿势 </a:t>
            </a:r>
          </a:p>
        </p:txBody>
      </p:sp>
      <p:sp>
        <p:nvSpPr>
          <p:cNvPr id="18" name="圆角矩形 17"/>
          <p:cNvSpPr/>
          <p:nvPr/>
        </p:nvSpPr>
        <p:spPr>
          <a:xfrm>
            <a:off x="1186354" y="1828800"/>
            <a:ext cx="9908366" cy="4785360"/>
          </a:xfrm>
          <a:prstGeom prst="roundRect">
            <a:avLst>
              <a:gd name="adj" fmla="val 8571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ctr">
              <a:buClr>
                <a:srgbClr val="FF0000"/>
              </a:buClr>
              <a:buSzPct val="70000"/>
              <a:buFont typeface="Wingdings" panose="05000000000000000000" pitchFamily="2" charset="2"/>
              <a:buChar char="u"/>
              <a:tabLst>
                <a:tab pos="723900" algn="l"/>
                <a:tab pos="1447800" algn="l"/>
              </a:tabLst>
            </a:pPr>
            <a:endParaRPr lang="zh-CN" altLang="en-US" sz="16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540620" y="1859279"/>
            <a:ext cx="9199833" cy="450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r>
              <a:rPr kumimoji="1"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、</a:t>
            </a:r>
            <a:r>
              <a:rPr kumimoji="1"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常用手势：</a:t>
            </a:r>
          </a:p>
          <a:p>
            <a:pPr>
              <a:spcBef>
                <a:spcPct val="50000"/>
              </a:spcBef>
              <a:defRPr/>
            </a:pP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        双手指尖朝下，掌心向内，在手臂伸直后分别紧贴于两腿裤线之处；</a:t>
            </a:r>
          </a:p>
          <a:p>
            <a:pPr>
              <a:spcBef>
                <a:spcPct val="50000"/>
              </a:spcBef>
              <a:defRPr/>
            </a:pP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        双手伸直后自然相交于小腹处，掌心向内，一只手在上一只手在下地叠放或相握在一起。</a:t>
            </a:r>
          </a:p>
          <a:p>
            <a:pPr>
              <a:spcBef>
                <a:spcPct val="50000"/>
              </a:spcBef>
              <a:defRPr/>
            </a:pP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       双手伸直后自然相交于背后，掌心向外，两只手相握在一起。</a:t>
            </a:r>
            <a:endParaRPr kumimoji="1"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  <a:defRPr/>
            </a:pPr>
            <a:r>
              <a:rPr kumimoji="1"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1"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kumimoji="1"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自然搭放：</a:t>
            </a:r>
          </a:p>
          <a:p>
            <a:pPr>
              <a:spcBef>
                <a:spcPct val="50000"/>
              </a:spcBef>
              <a:defRPr/>
            </a:pP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       身体趋近桌子，尽量挺直上身，将双手放在桌子上时，可以分开、叠放或相握；</a:t>
            </a:r>
          </a:p>
          <a:p>
            <a:pPr>
              <a:spcBef>
                <a:spcPct val="50000"/>
              </a:spcBef>
              <a:defRPr/>
            </a:pP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       但不要将胳膊支起来，或是将一只手放在桌子上，一只手放在桌子下。</a:t>
            </a:r>
            <a:endParaRPr kumimoji="1"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50000"/>
              </a:spcBef>
              <a:defRPr/>
            </a:pPr>
            <a:r>
              <a:rPr kumimoji="1"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kumimoji="1"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kumimoji="1"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递接物品：</a:t>
            </a:r>
          </a:p>
          <a:p>
            <a:pPr algn="just">
              <a:spcBef>
                <a:spcPct val="50000"/>
              </a:spcBef>
              <a:defRPr/>
            </a:pPr>
            <a:r>
              <a:rPr kumimoji="1"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        </a:t>
            </a: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双手为宜，不方便双手并用时，也要采用右手，以左手通常视为无礼；</a:t>
            </a:r>
          </a:p>
          <a:p>
            <a:pPr algn="just">
              <a:spcBef>
                <a:spcPct val="50000"/>
              </a:spcBef>
              <a:defRPr/>
            </a:pP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        将有文字的物品递交他人时，须使之正面面对对方；</a:t>
            </a:r>
          </a:p>
          <a:p>
            <a:pPr algn="just">
              <a:spcBef>
                <a:spcPct val="50000"/>
              </a:spcBef>
              <a:defRPr/>
            </a:pP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        将带尖、带刃或其它易于伤人的物品递于他人时，切勿以尖、刃直指对方。</a:t>
            </a:r>
            <a:endParaRPr kumimoji="1"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50000"/>
              </a:spcBef>
              <a:defRPr/>
            </a:pPr>
            <a:r>
              <a:rPr kumimoji="1"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1"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kumimoji="1"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kumimoji="1"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展示物品：</a:t>
            </a:r>
          </a:p>
          <a:p>
            <a:pPr algn="just">
              <a:spcBef>
                <a:spcPct val="50000"/>
              </a:spcBef>
              <a:defRPr/>
            </a:pPr>
            <a:r>
              <a:rPr kumimoji="1"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        </a:t>
            </a: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一是将物品举至高于双眼之处，这适于被人围观时采用；</a:t>
            </a: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algn="just">
              <a:spcBef>
                <a:spcPct val="50000"/>
              </a:spcBef>
              <a:defRPr/>
            </a:pP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  二是将物品举至上不过眼部，下不过胸部的区域，这适用于让他人看清展示之物。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6980" y="1828800"/>
            <a:ext cx="1447739" cy="4948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724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:a16="http://schemas.microsoft.com/office/drawing/2014/main"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5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25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24" grpId="0"/>
      <p:bldP spid="18" grpId="0" animBg="1"/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组合 56">
            <a:extLst>
              <a:ext uri="{FF2B5EF4-FFF2-40B4-BE49-F238E27FC236}">
                <a16:creationId xmlns:a16="http://schemas.microsoft.com/office/drawing/2014/main" id="{1DF30057-291E-43FD-AD5E-A019E6FC21FF}"/>
              </a:ext>
            </a:extLst>
          </p:cNvPr>
          <p:cNvGrpSpPr/>
          <p:nvPr/>
        </p:nvGrpSpPr>
        <p:grpSpPr>
          <a:xfrm>
            <a:off x="0" y="386801"/>
            <a:ext cx="12191998" cy="584775"/>
            <a:chOff x="0" y="386801"/>
            <a:chExt cx="12191998" cy="584775"/>
          </a:xfrm>
        </p:grpSpPr>
        <p:sp>
          <p:nvSpPr>
            <p:cNvPr id="51" name="文本框 50">
              <a:extLst>
                <a:ext uri="{FF2B5EF4-FFF2-40B4-BE49-F238E27FC236}">
                  <a16:creationId xmlns:a16="http://schemas.microsoft.com/office/drawing/2014/main" id="{7247AB59-1E01-42C7-AA28-09F70969DDAD}"/>
                </a:ext>
              </a:extLst>
            </p:cNvPr>
            <p:cNvSpPr txBox="1"/>
            <p:nvPr/>
          </p:nvSpPr>
          <p:spPr>
            <a:xfrm>
              <a:off x="1186354" y="386801"/>
              <a:ext cx="48228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3200" b="1" dirty="0">
                  <a:cs typeface="+mn-ea"/>
                  <a:sym typeface="+mn-lt"/>
                </a:rPr>
                <a:t>服务的仪态</a:t>
              </a:r>
            </a:p>
          </p:txBody>
        </p:sp>
        <p:sp>
          <p:nvSpPr>
            <p:cNvPr id="54" name="矩形 53">
              <a:extLst>
                <a:ext uri="{FF2B5EF4-FFF2-40B4-BE49-F238E27FC236}">
                  <a16:creationId xmlns:a16="http://schemas.microsoft.com/office/drawing/2014/main" id="{C552EC34-A6E0-4C29-BD54-F63BD72EA271}"/>
                </a:ext>
              </a:extLst>
            </p:cNvPr>
            <p:cNvSpPr/>
            <p:nvPr/>
          </p:nvSpPr>
          <p:spPr>
            <a:xfrm flipH="1">
              <a:off x="0" y="386801"/>
              <a:ext cx="914400" cy="58477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5" name="矩形 54">
              <a:extLst>
                <a:ext uri="{FF2B5EF4-FFF2-40B4-BE49-F238E27FC236}">
                  <a16:creationId xmlns:a16="http://schemas.microsoft.com/office/drawing/2014/main" id="{5CB5F99F-F5A9-42C0-8EAC-90E0F57999CD}"/>
                </a:ext>
              </a:extLst>
            </p:cNvPr>
            <p:cNvSpPr/>
            <p:nvPr/>
          </p:nvSpPr>
          <p:spPr>
            <a:xfrm flipH="1">
              <a:off x="965199" y="386801"/>
              <a:ext cx="129627" cy="584774"/>
            </a:xfrm>
            <a:prstGeom prst="rect">
              <a:avLst/>
            </a:prstGeom>
            <a:solidFill>
              <a:srgbClr val="0043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6" name="矩形 55">
              <a:extLst>
                <a:ext uri="{FF2B5EF4-FFF2-40B4-BE49-F238E27FC236}">
                  <a16:creationId xmlns:a16="http://schemas.microsoft.com/office/drawing/2014/main" id="{FE6E92AC-8F8A-4465-A7B6-DE45C8ECB3AC}"/>
                </a:ext>
              </a:extLst>
            </p:cNvPr>
            <p:cNvSpPr/>
            <p:nvPr/>
          </p:nvSpPr>
          <p:spPr>
            <a:xfrm flipH="1">
              <a:off x="9281159" y="386801"/>
              <a:ext cx="2910839" cy="58477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59" name="文本框 58">
            <a:extLst>
              <a:ext uri="{FF2B5EF4-FFF2-40B4-BE49-F238E27FC236}">
                <a16:creationId xmlns:a16="http://schemas.microsoft.com/office/drawing/2014/main" id="{4B13508B-32EA-4DD8-B2D8-122C0106DC64}"/>
              </a:ext>
            </a:extLst>
          </p:cNvPr>
          <p:cNvSpPr txBox="1"/>
          <p:nvPr/>
        </p:nvSpPr>
        <p:spPr>
          <a:xfrm>
            <a:off x="4790487" y="499430"/>
            <a:ext cx="4355866" cy="2769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1200" dirty="0">
                <a:cs typeface="+mn-ea"/>
                <a:sym typeface="+mn-lt"/>
              </a:rPr>
              <a:t>商务礼仪系列</a:t>
            </a:r>
            <a:r>
              <a:rPr lang="en-US" altLang="zh-CN" sz="1200" dirty="0" smtClean="0">
                <a:cs typeface="+mn-ea"/>
                <a:sym typeface="+mn-lt"/>
              </a:rPr>
              <a:t>—</a:t>
            </a:r>
            <a:r>
              <a:rPr lang="zh-CN" altLang="en-US" sz="1200" dirty="0" smtClean="0">
                <a:cs typeface="+mn-ea"/>
                <a:sym typeface="+mn-lt"/>
              </a:rPr>
              <a:t>接待礼仪</a:t>
            </a:r>
            <a:endParaRPr lang="en-US" altLang="zh-CN" sz="1200" dirty="0">
              <a:cs typeface="+mn-ea"/>
              <a:sym typeface="+mn-lt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5220826" y="1319724"/>
            <a:ext cx="168187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1600" b="1" dirty="0">
                <a:solidFill>
                  <a:srgbClr val="004386"/>
                </a:solidFill>
                <a:latin typeface="+mn-ea"/>
              </a:rPr>
              <a:t>正确的手臂姿势 </a:t>
            </a:r>
          </a:p>
        </p:txBody>
      </p:sp>
      <p:sp>
        <p:nvSpPr>
          <p:cNvPr id="18" name="圆角矩形 17"/>
          <p:cNvSpPr/>
          <p:nvPr/>
        </p:nvSpPr>
        <p:spPr>
          <a:xfrm>
            <a:off x="1186354" y="1828800"/>
            <a:ext cx="9908366" cy="4785360"/>
          </a:xfrm>
          <a:prstGeom prst="roundRect">
            <a:avLst>
              <a:gd name="adj" fmla="val 8571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ctr">
              <a:buClr>
                <a:srgbClr val="FF0000"/>
              </a:buClr>
              <a:buSzPct val="70000"/>
              <a:buFont typeface="Wingdings" panose="05000000000000000000" pitchFamily="2" charset="2"/>
              <a:buChar char="u"/>
              <a:tabLst>
                <a:tab pos="723900" algn="l"/>
                <a:tab pos="1447800" algn="l"/>
              </a:tabLst>
            </a:pPr>
            <a:endParaRPr lang="zh-CN" altLang="en-US" sz="16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540620" y="1991186"/>
            <a:ext cx="9660780" cy="429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5</a:t>
            </a:r>
            <a:r>
              <a:rPr kumimoji="1"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、招呼他人：</a:t>
            </a:r>
          </a:p>
          <a:p>
            <a:pPr>
              <a:spcBef>
                <a:spcPct val="50000"/>
              </a:spcBef>
              <a:defRPr/>
            </a:pPr>
            <a:r>
              <a:rPr kumimoji="1"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</a:t>
            </a: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横摆式：即手臂向外侧横向摆动，指尖指向被引导或指示的方向，适用于指示方向时；</a:t>
            </a:r>
          </a:p>
          <a:p>
            <a:pPr>
              <a:spcBef>
                <a:spcPct val="50000"/>
              </a:spcBef>
              <a:defRPr/>
            </a:pP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直臂式：手臂向外侧横向摆动，指尖指向前方，手臂抬至肩高，适用于指示物品所在；</a:t>
            </a:r>
          </a:p>
          <a:p>
            <a:pPr>
              <a:spcBef>
                <a:spcPct val="50000"/>
              </a:spcBef>
              <a:defRPr/>
            </a:pP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曲臂式：手臂弯曲，由体侧向体前摆动，手臂高度在胸以下，适用于请人进门时；</a:t>
            </a:r>
          </a:p>
          <a:p>
            <a:pPr>
              <a:spcBef>
                <a:spcPct val="50000"/>
              </a:spcBef>
              <a:defRPr/>
            </a:pP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斜臂式：手臂由上向下斜伸摆动，适用于请人入座时。</a:t>
            </a:r>
          </a:p>
          <a:p>
            <a:pPr>
              <a:spcBef>
                <a:spcPct val="50000"/>
              </a:spcBef>
              <a:defRPr/>
            </a:pP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  以上四种形式，都仅用一只手臂，另外一只手臂此时可垂在身体一侧或背于身后。</a:t>
            </a:r>
          </a:p>
          <a:p>
            <a:pPr>
              <a:spcBef>
                <a:spcPct val="50000"/>
              </a:spcBef>
              <a:defRPr/>
            </a:pPr>
            <a:r>
              <a:rPr kumimoji="1"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6</a:t>
            </a:r>
            <a:r>
              <a:rPr kumimoji="1"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、与人握手：</a:t>
            </a:r>
          </a:p>
          <a:p>
            <a:pPr>
              <a:spcBef>
                <a:spcPct val="50000"/>
              </a:spcBef>
              <a:defRPr/>
            </a:pP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  注意先后顺序：尊者在先，即地位高者先伸手，地位低者后伸手。</a:t>
            </a:r>
          </a:p>
          <a:p>
            <a:pPr>
              <a:spcBef>
                <a:spcPct val="50000"/>
              </a:spcBef>
              <a:defRPr/>
            </a:pP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  注意用力大小：握手时，力量应当适中。</a:t>
            </a:r>
          </a:p>
          <a:p>
            <a:pPr>
              <a:spcBef>
                <a:spcPct val="50000"/>
              </a:spcBef>
              <a:defRPr/>
            </a:pP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  注意时间长度：与人握手时，一般三至五秒即可。</a:t>
            </a:r>
          </a:p>
          <a:p>
            <a:pPr>
              <a:spcBef>
                <a:spcPct val="50000"/>
              </a:spcBef>
              <a:defRPr/>
            </a:pP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  注意相握方式：应先走近对方，右手伸出，掌心向里，握住对方的手掌大部分，双方相握后，应目视对方双眼，将手上下晃动两三下。</a:t>
            </a:r>
          </a:p>
          <a:p>
            <a:pPr>
              <a:spcBef>
                <a:spcPct val="50000"/>
              </a:spcBef>
              <a:defRPr/>
            </a:pPr>
            <a:r>
              <a:rPr kumimoji="1"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  </a:t>
            </a: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握手时应伸出右手，不能伸出左手与人相握。戴着手套握手是失礼行为。男士在握手前先脱下手套，摘下帽子。女士可以例外。男士与女士相握时，应浅握，只握女士的手指部位。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8181" y="2940769"/>
            <a:ext cx="2329879" cy="162741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422020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:a14="http://schemas.microsoft.com/office/drawing/2010/main" xmlns:a16="http://schemas.microsoft.com/office/drawing/2014/main"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5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250"/>
                            </p:stCondLst>
                            <p:childTnLst>
                              <p:par>
                                <p:cTn id="3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24" grpId="0"/>
      <p:bldP spid="18" grpId="0" animBg="1"/>
      <p:bldP spid="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组合 56">
            <a:extLst>
              <a:ext uri="{FF2B5EF4-FFF2-40B4-BE49-F238E27FC236}">
                <a16:creationId xmlns:a16="http://schemas.microsoft.com/office/drawing/2014/main" id="{1DF30057-291E-43FD-AD5E-A019E6FC21FF}"/>
              </a:ext>
            </a:extLst>
          </p:cNvPr>
          <p:cNvGrpSpPr/>
          <p:nvPr/>
        </p:nvGrpSpPr>
        <p:grpSpPr>
          <a:xfrm>
            <a:off x="0" y="386801"/>
            <a:ext cx="12191998" cy="584775"/>
            <a:chOff x="0" y="386801"/>
            <a:chExt cx="12191998" cy="584775"/>
          </a:xfrm>
        </p:grpSpPr>
        <p:sp>
          <p:nvSpPr>
            <p:cNvPr id="51" name="文本框 50">
              <a:extLst>
                <a:ext uri="{FF2B5EF4-FFF2-40B4-BE49-F238E27FC236}">
                  <a16:creationId xmlns:a16="http://schemas.microsoft.com/office/drawing/2014/main" id="{7247AB59-1E01-42C7-AA28-09F70969DDAD}"/>
                </a:ext>
              </a:extLst>
            </p:cNvPr>
            <p:cNvSpPr txBox="1"/>
            <p:nvPr/>
          </p:nvSpPr>
          <p:spPr>
            <a:xfrm>
              <a:off x="1186354" y="386801"/>
              <a:ext cx="48228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3200" b="1" dirty="0">
                  <a:cs typeface="+mn-ea"/>
                  <a:sym typeface="+mn-lt"/>
                </a:rPr>
                <a:t>服务的仪态</a:t>
              </a:r>
            </a:p>
          </p:txBody>
        </p:sp>
        <p:sp>
          <p:nvSpPr>
            <p:cNvPr id="54" name="矩形 53">
              <a:extLst>
                <a:ext uri="{FF2B5EF4-FFF2-40B4-BE49-F238E27FC236}">
                  <a16:creationId xmlns:a16="http://schemas.microsoft.com/office/drawing/2014/main" id="{C552EC34-A6E0-4C29-BD54-F63BD72EA271}"/>
                </a:ext>
              </a:extLst>
            </p:cNvPr>
            <p:cNvSpPr/>
            <p:nvPr/>
          </p:nvSpPr>
          <p:spPr>
            <a:xfrm flipH="1">
              <a:off x="0" y="386801"/>
              <a:ext cx="914400" cy="58477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5" name="矩形 54">
              <a:extLst>
                <a:ext uri="{FF2B5EF4-FFF2-40B4-BE49-F238E27FC236}">
                  <a16:creationId xmlns:a16="http://schemas.microsoft.com/office/drawing/2014/main" id="{5CB5F99F-F5A9-42C0-8EAC-90E0F57999CD}"/>
                </a:ext>
              </a:extLst>
            </p:cNvPr>
            <p:cNvSpPr/>
            <p:nvPr/>
          </p:nvSpPr>
          <p:spPr>
            <a:xfrm flipH="1">
              <a:off x="965199" y="386801"/>
              <a:ext cx="129627" cy="584774"/>
            </a:xfrm>
            <a:prstGeom prst="rect">
              <a:avLst/>
            </a:prstGeom>
            <a:solidFill>
              <a:srgbClr val="0043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6" name="矩形 55">
              <a:extLst>
                <a:ext uri="{FF2B5EF4-FFF2-40B4-BE49-F238E27FC236}">
                  <a16:creationId xmlns:a16="http://schemas.microsoft.com/office/drawing/2014/main" id="{FE6E92AC-8F8A-4465-A7B6-DE45C8ECB3AC}"/>
                </a:ext>
              </a:extLst>
            </p:cNvPr>
            <p:cNvSpPr/>
            <p:nvPr/>
          </p:nvSpPr>
          <p:spPr>
            <a:xfrm flipH="1">
              <a:off x="9281159" y="386801"/>
              <a:ext cx="2910839" cy="58477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59" name="文本框 58">
            <a:extLst>
              <a:ext uri="{FF2B5EF4-FFF2-40B4-BE49-F238E27FC236}">
                <a16:creationId xmlns:a16="http://schemas.microsoft.com/office/drawing/2014/main" id="{4B13508B-32EA-4DD8-B2D8-122C0106DC64}"/>
              </a:ext>
            </a:extLst>
          </p:cNvPr>
          <p:cNvSpPr txBox="1"/>
          <p:nvPr/>
        </p:nvSpPr>
        <p:spPr>
          <a:xfrm>
            <a:off x="4790487" y="499430"/>
            <a:ext cx="4355866" cy="2769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1200" dirty="0">
                <a:cs typeface="+mn-ea"/>
                <a:sym typeface="+mn-lt"/>
              </a:rPr>
              <a:t>商务礼仪系列</a:t>
            </a:r>
            <a:r>
              <a:rPr lang="en-US" altLang="zh-CN" sz="1200" dirty="0" smtClean="0">
                <a:cs typeface="+mn-ea"/>
                <a:sym typeface="+mn-lt"/>
              </a:rPr>
              <a:t>—</a:t>
            </a:r>
            <a:r>
              <a:rPr lang="zh-CN" altLang="en-US" sz="1200" dirty="0" smtClean="0">
                <a:cs typeface="+mn-ea"/>
                <a:sym typeface="+mn-lt"/>
              </a:rPr>
              <a:t>接待礼仪</a:t>
            </a:r>
            <a:endParaRPr lang="en-US" altLang="zh-CN" sz="1200" dirty="0">
              <a:cs typeface="+mn-ea"/>
              <a:sym typeface="+mn-lt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5220826" y="1319724"/>
            <a:ext cx="14157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1600" b="1" dirty="0">
                <a:solidFill>
                  <a:srgbClr val="004386"/>
                </a:solidFill>
                <a:latin typeface="+mn-ea"/>
              </a:rPr>
              <a:t>表情神态礼仪</a:t>
            </a:r>
          </a:p>
        </p:txBody>
      </p:sp>
      <p:sp>
        <p:nvSpPr>
          <p:cNvPr id="18" name="圆角矩形 17"/>
          <p:cNvSpPr/>
          <p:nvPr/>
        </p:nvSpPr>
        <p:spPr>
          <a:xfrm>
            <a:off x="1186354" y="1828800"/>
            <a:ext cx="9908366" cy="4785360"/>
          </a:xfrm>
          <a:prstGeom prst="roundRect">
            <a:avLst>
              <a:gd name="adj" fmla="val 8571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ctr">
              <a:buClr>
                <a:srgbClr val="FF0000"/>
              </a:buClr>
              <a:buSzPct val="70000"/>
              <a:buFont typeface="Wingdings" panose="05000000000000000000" pitchFamily="2" charset="2"/>
              <a:buChar char="u"/>
              <a:tabLst>
                <a:tab pos="723900" algn="l"/>
                <a:tab pos="1447800" algn="l"/>
              </a:tabLst>
            </a:pPr>
            <a:endParaRPr lang="zh-CN" altLang="en-US" sz="16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664820" y="1859279"/>
            <a:ext cx="6429900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  <a:defRPr/>
            </a:pPr>
            <a:r>
              <a:rPr kumimoji="1"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r>
              <a:rPr kumimoji="1"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、目光</a:t>
            </a:r>
            <a:r>
              <a:rPr kumimoji="1"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：</a:t>
            </a:r>
          </a:p>
          <a:p>
            <a:pPr>
              <a:lnSpc>
                <a:spcPct val="150000"/>
              </a:lnSpc>
              <a:spcBef>
                <a:spcPct val="50000"/>
              </a:spcBef>
              <a:defRPr/>
            </a:pPr>
            <a:r>
              <a:rPr kumimoji="1"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目光凝视区域：</a:t>
            </a:r>
          </a:p>
          <a:p>
            <a:pPr>
              <a:lnSpc>
                <a:spcPct val="150000"/>
              </a:lnSpc>
              <a:spcBef>
                <a:spcPct val="50000"/>
              </a:spcBef>
              <a:defRPr/>
            </a:pPr>
            <a:r>
              <a:rPr kumimoji="1"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kumimoji="1"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A</a:t>
            </a: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、公务凝视区域：以两眼为底线、额中为顶角形成的三角区。</a:t>
            </a:r>
          </a:p>
          <a:p>
            <a:pPr>
              <a:lnSpc>
                <a:spcPct val="150000"/>
              </a:lnSpc>
              <a:spcBef>
                <a:spcPct val="50000"/>
              </a:spcBef>
              <a:defRPr/>
            </a:pP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kumimoji="1"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B</a:t>
            </a: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、社交凝视区域：以两眼为上线、唇心为下顶角所形成的倒三角区。</a:t>
            </a:r>
          </a:p>
          <a:p>
            <a:pPr>
              <a:lnSpc>
                <a:spcPct val="150000"/>
              </a:lnSpc>
              <a:spcBef>
                <a:spcPct val="50000"/>
              </a:spcBef>
              <a:defRPr/>
            </a:pP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kumimoji="1"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C</a:t>
            </a: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、亲密凝视区域：从双眼到胸部之间。</a:t>
            </a:r>
          </a:p>
          <a:p>
            <a:pPr>
              <a:lnSpc>
                <a:spcPct val="150000"/>
              </a:lnSpc>
              <a:spcBef>
                <a:spcPct val="50000"/>
              </a:spcBef>
              <a:defRPr/>
            </a:pPr>
            <a:r>
              <a:rPr kumimoji="1"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目光的运用：</a:t>
            </a:r>
          </a:p>
          <a:p>
            <a:pPr>
              <a:lnSpc>
                <a:spcPct val="150000"/>
              </a:lnSpc>
              <a:spcBef>
                <a:spcPct val="50000"/>
              </a:spcBef>
              <a:defRPr/>
            </a:pP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要做到“散点柔视”，即应将目光柔和地照在别人的整个脸上，而不是聚焦于对方的眼睛。</a:t>
            </a:r>
          </a:p>
          <a:p>
            <a:pPr>
              <a:lnSpc>
                <a:spcPct val="150000"/>
              </a:lnSpc>
              <a:spcBef>
                <a:spcPct val="50000"/>
              </a:spcBef>
              <a:defRPr/>
            </a:pP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当双方沉默不语时，应将目光移开。</a:t>
            </a:r>
          </a:p>
          <a:p>
            <a:pPr>
              <a:lnSpc>
                <a:spcPct val="150000"/>
              </a:lnSpc>
              <a:spcBef>
                <a:spcPct val="50000"/>
              </a:spcBef>
              <a:defRPr/>
            </a:pP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目光运用中的忌讳：</a:t>
            </a:r>
          </a:p>
          <a:p>
            <a:pPr>
              <a:lnSpc>
                <a:spcPct val="150000"/>
              </a:lnSpc>
              <a:spcBef>
                <a:spcPct val="50000"/>
              </a:spcBef>
              <a:defRPr/>
            </a:pP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盯视、眯视。</a:t>
            </a:r>
            <a:endParaRPr kumimoji="1"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sym typeface="Webdings" panose="05030102010509060703" pitchFamily="18" charset="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195" y="2850915"/>
            <a:ext cx="3604132" cy="274112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373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:a14="http://schemas.microsoft.com/office/drawing/2010/main" xmlns:a16="http://schemas.microsoft.com/office/drawing/2014/main"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5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25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24" grpId="0"/>
      <p:bldP spid="18" grpId="0" animBg="1"/>
      <p:bldP spid="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" name="组合 114"/>
          <p:cNvGrpSpPr/>
          <p:nvPr/>
        </p:nvGrpSpPr>
        <p:grpSpPr>
          <a:xfrm>
            <a:off x="1761682" y="1707186"/>
            <a:ext cx="2942129" cy="2839862"/>
            <a:chOff x="3011090" y="593328"/>
            <a:chExt cx="1750219" cy="1509713"/>
          </a:xfrm>
        </p:grpSpPr>
        <p:sp>
          <p:nvSpPr>
            <p:cNvPr id="116" name="椭圆 115"/>
            <p:cNvSpPr/>
            <p:nvPr>
              <p:custDataLst>
                <p:tags r:id="rId4"/>
              </p:custDataLst>
            </p:nvPr>
          </p:nvSpPr>
          <p:spPr>
            <a:xfrm>
              <a:off x="3175396" y="735012"/>
              <a:ext cx="1421606" cy="1226344"/>
            </a:xfrm>
            <a:prstGeom prst="ellipse">
              <a:avLst/>
            </a:prstGeom>
            <a:solidFill>
              <a:srgbClr val="0043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108000" anchor="ctr"/>
            <a:lstStyle/>
            <a:p>
              <a:pPr algn="ctr">
                <a:defRPr/>
              </a:pPr>
              <a:r>
                <a:rPr lang="zh-CN" altLang="en-US" sz="4000" b="1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第三章</a:t>
              </a:r>
              <a:endParaRPr lang="zh-CN" altLang="en-US" sz="4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7" name="椭圆 116"/>
            <p:cNvSpPr/>
            <p:nvPr>
              <p:custDataLst>
                <p:tags r:id="rId5"/>
              </p:custDataLst>
            </p:nvPr>
          </p:nvSpPr>
          <p:spPr>
            <a:xfrm>
              <a:off x="3011090" y="593328"/>
              <a:ext cx="1750219" cy="1509713"/>
            </a:xfrm>
            <a:prstGeom prst="ellipse">
              <a:avLst/>
            </a:prstGeom>
            <a:noFill/>
            <a:ln>
              <a:solidFill>
                <a:srgbClr val="EB4D40"/>
              </a:solidFill>
              <a:prstDash val="lgDashDot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13">
                <a:solidFill>
                  <a:srgbClr val="FFFFFF"/>
                </a:solidFill>
              </a:endParaRPr>
            </a:p>
          </p:txBody>
        </p:sp>
      </p:grpSp>
      <p:grpSp>
        <p:nvGrpSpPr>
          <p:cNvPr id="118" name="组合 117"/>
          <p:cNvGrpSpPr/>
          <p:nvPr/>
        </p:nvGrpSpPr>
        <p:grpSpPr>
          <a:xfrm>
            <a:off x="1523359" y="4978795"/>
            <a:ext cx="4711042" cy="707886"/>
            <a:chOff x="5058966" y="1225945"/>
            <a:chExt cx="3242657" cy="678737"/>
          </a:xfrm>
        </p:grpSpPr>
        <p:sp>
          <p:nvSpPr>
            <p:cNvPr id="119" name="文本框 11"/>
            <p:cNvSpPr txBox="1"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5574695" y="1402322"/>
              <a:ext cx="2726928" cy="3083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3200" b="1" dirty="0" smtClean="0">
                  <a:solidFill>
                    <a:srgbClr val="004386"/>
                  </a:solidFill>
                  <a:latin typeface="+mn-ea"/>
                  <a:ea typeface="+mn-ea"/>
                </a:rPr>
                <a:t>个人礼仪</a:t>
              </a:r>
              <a:endParaRPr lang="zh-CN" altLang="en-US" sz="3200" b="1" dirty="0">
                <a:solidFill>
                  <a:srgbClr val="004386"/>
                </a:solidFill>
                <a:latin typeface="+mn-ea"/>
                <a:ea typeface="+mn-ea"/>
              </a:endParaRPr>
            </a:p>
          </p:txBody>
        </p:sp>
        <p:cxnSp>
          <p:nvCxnSpPr>
            <p:cNvPr id="120" name="直接连接符 119"/>
            <p:cNvCxnSpPr/>
            <p:nvPr>
              <p:custDataLst>
                <p:tags r:id="rId2"/>
              </p:custDataLst>
            </p:nvPr>
          </p:nvCxnSpPr>
          <p:spPr>
            <a:xfrm flipH="1">
              <a:off x="5288351" y="1225947"/>
              <a:ext cx="286344" cy="641151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文本框 13"/>
            <p:cNvSpPr txBox="1"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5058966" y="1225945"/>
              <a:ext cx="289322" cy="678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4000" b="1" dirty="0" smtClean="0">
                  <a:solidFill>
                    <a:srgbClr val="EB4D40"/>
                  </a:solidFill>
                  <a:latin typeface="+mn-ea"/>
                  <a:ea typeface="+mn-ea"/>
                  <a:cs typeface="华康俪金黑W8"/>
                </a:rPr>
                <a:t>3</a:t>
              </a:r>
              <a:endParaRPr lang="zh-CN" altLang="en-US" sz="4000" b="1" dirty="0">
                <a:solidFill>
                  <a:srgbClr val="EB4D40"/>
                </a:solidFill>
                <a:latin typeface="+mn-ea"/>
                <a:ea typeface="+mn-ea"/>
                <a:cs typeface="华康俪金黑W8"/>
              </a:endParaRPr>
            </a:p>
          </p:txBody>
        </p:sp>
      </p:grpSp>
      <p:sp>
        <p:nvSpPr>
          <p:cNvPr id="150" name="文本框 149">
            <a:extLst>
              <a:ext uri="{FF2B5EF4-FFF2-40B4-BE49-F238E27FC236}">
                <a16:creationId xmlns:a16="http://schemas.microsoft.com/office/drawing/2014/main" id="{4B13508B-32EA-4DD8-B2D8-122C0106DC64}"/>
              </a:ext>
            </a:extLst>
          </p:cNvPr>
          <p:cNvSpPr txBox="1"/>
          <p:nvPr/>
        </p:nvSpPr>
        <p:spPr>
          <a:xfrm>
            <a:off x="3789516" y="499430"/>
            <a:ext cx="4355866" cy="2769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1200" dirty="0">
                <a:cs typeface="+mn-ea"/>
                <a:sym typeface="+mn-lt"/>
              </a:rPr>
              <a:t>商务礼仪系列</a:t>
            </a:r>
            <a:r>
              <a:rPr lang="en-US" altLang="zh-CN" sz="1200" dirty="0" smtClean="0">
                <a:cs typeface="+mn-ea"/>
                <a:sym typeface="+mn-lt"/>
              </a:rPr>
              <a:t>—</a:t>
            </a:r>
            <a:r>
              <a:rPr lang="zh-CN" altLang="en-US" sz="1200" dirty="0" smtClean="0">
                <a:cs typeface="+mn-ea"/>
                <a:sym typeface="+mn-lt"/>
              </a:rPr>
              <a:t>接待礼仪</a:t>
            </a:r>
            <a:endParaRPr lang="en-US" altLang="zh-CN" sz="1200" dirty="0">
              <a:cs typeface="+mn-ea"/>
              <a:sym typeface="+mn-lt"/>
            </a:endParaRPr>
          </a:p>
        </p:txBody>
      </p:sp>
      <p:sp>
        <p:nvSpPr>
          <p:cNvPr id="151" name="矩形 150">
            <a:extLst>
              <a:ext uri="{FF2B5EF4-FFF2-40B4-BE49-F238E27FC236}">
                <a16:creationId xmlns:a16="http://schemas.microsoft.com/office/drawing/2014/main" id="{FE6E92AC-8F8A-4465-A7B6-DE45C8ECB3AC}"/>
              </a:ext>
            </a:extLst>
          </p:cNvPr>
          <p:cNvSpPr/>
          <p:nvPr/>
        </p:nvSpPr>
        <p:spPr>
          <a:xfrm flipH="1">
            <a:off x="8461443" y="386801"/>
            <a:ext cx="3730556" cy="58477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218938" y="1544991"/>
            <a:ext cx="5973061" cy="4139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8852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:a16="http://schemas.microsoft.com/office/drawing/2014/main" xmlns:a14="http://schemas.microsoft.com/office/drawing/2010/main"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组合 56">
            <a:extLst>
              <a:ext uri="{FF2B5EF4-FFF2-40B4-BE49-F238E27FC236}">
                <a16:creationId xmlns:a16="http://schemas.microsoft.com/office/drawing/2014/main" id="{1DF30057-291E-43FD-AD5E-A019E6FC21FF}"/>
              </a:ext>
            </a:extLst>
          </p:cNvPr>
          <p:cNvGrpSpPr/>
          <p:nvPr/>
        </p:nvGrpSpPr>
        <p:grpSpPr>
          <a:xfrm>
            <a:off x="0" y="386801"/>
            <a:ext cx="12191998" cy="584775"/>
            <a:chOff x="0" y="386801"/>
            <a:chExt cx="12191998" cy="584775"/>
          </a:xfrm>
        </p:grpSpPr>
        <p:sp>
          <p:nvSpPr>
            <p:cNvPr id="51" name="文本框 50">
              <a:extLst>
                <a:ext uri="{FF2B5EF4-FFF2-40B4-BE49-F238E27FC236}">
                  <a16:creationId xmlns:a16="http://schemas.microsoft.com/office/drawing/2014/main" id="{7247AB59-1E01-42C7-AA28-09F70969DDAD}"/>
                </a:ext>
              </a:extLst>
            </p:cNvPr>
            <p:cNvSpPr txBox="1"/>
            <p:nvPr/>
          </p:nvSpPr>
          <p:spPr>
            <a:xfrm>
              <a:off x="1186354" y="386801"/>
              <a:ext cx="48228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3200" b="1" dirty="0" smtClean="0">
                  <a:cs typeface="+mn-ea"/>
                  <a:sym typeface="+mn-lt"/>
                </a:rPr>
                <a:t>个人礼仪</a:t>
              </a:r>
              <a:endParaRPr lang="zh-CN" altLang="en-US" sz="3200" b="1" dirty="0">
                <a:cs typeface="+mn-ea"/>
                <a:sym typeface="+mn-lt"/>
              </a:endParaRPr>
            </a:p>
          </p:txBody>
        </p:sp>
        <p:sp>
          <p:nvSpPr>
            <p:cNvPr id="54" name="矩形 53">
              <a:extLst>
                <a:ext uri="{FF2B5EF4-FFF2-40B4-BE49-F238E27FC236}">
                  <a16:creationId xmlns:a16="http://schemas.microsoft.com/office/drawing/2014/main" id="{C552EC34-A6E0-4C29-BD54-F63BD72EA271}"/>
                </a:ext>
              </a:extLst>
            </p:cNvPr>
            <p:cNvSpPr/>
            <p:nvPr/>
          </p:nvSpPr>
          <p:spPr>
            <a:xfrm flipH="1">
              <a:off x="0" y="386801"/>
              <a:ext cx="914400" cy="58477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5" name="矩形 54">
              <a:extLst>
                <a:ext uri="{FF2B5EF4-FFF2-40B4-BE49-F238E27FC236}">
                  <a16:creationId xmlns:a16="http://schemas.microsoft.com/office/drawing/2014/main" id="{5CB5F99F-F5A9-42C0-8EAC-90E0F57999CD}"/>
                </a:ext>
              </a:extLst>
            </p:cNvPr>
            <p:cNvSpPr/>
            <p:nvPr/>
          </p:nvSpPr>
          <p:spPr>
            <a:xfrm flipH="1">
              <a:off x="965199" y="386801"/>
              <a:ext cx="129627" cy="584774"/>
            </a:xfrm>
            <a:prstGeom prst="rect">
              <a:avLst/>
            </a:prstGeom>
            <a:solidFill>
              <a:srgbClr val="0043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6" name="矩形 55">
              <a:extLst>
                <a:ext uri="{FF2B5EF4-FFF2-40B4-BE49-F238E27FC236}">
                  <a16:creationId xmlns:a16="http://schemas.microsoft.com/office/drawing/2014/main" id="{FE6E92AC-8F8A-4465-A7B6-DE45C8ECB3AC}"/>
                </a:ext>
              </a:extLst>
            </p:cNvPr>
            <p:cNvSpPr/>
            <p:nvPr/>
          </p:nvSpPr>
          <p:spPr>
            <a:xfrm flipH="1">
              <a:off x="9281159" y="386801"/>
              <a:ext cx="2910839" cy="58477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59" name="文本框 58">
            <a:extLst>
              <a:ext uri="{FF2B5EF4-FFF2-40B4-BE49-F238E27FC236}">
                <a16:creationId xmlns:a16="http://schemas.microsoft.com/office/drawing/2014/main" id="{4B13508B-32EA-4DD8-B2D8-122C0106DC64}"/>
              </a:ext>
            </a:extLst>
          </p:cNvPr>
          <p:cNvSpPr txBox="1"/>
          <p:nvPr/>
        </p:nvSpPr>
        <p:spPr>
          <a:xfrm>
            <a:off x="4790487" y="499430"/>
            <a:ext cx="4355866" cy="2769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1200" dirty="0">
                <a:cs typeface="+mn-ea"/>
                <a:sym typeface="+mn-lt"/>
              </a:rPr>
              <a:t>商务礼仪系列</a:t>
            </a:r>
            <a:r>
              <a:rPr lang="en-US" altLang="zh-CN" sz="1200" dirty="0" smtClean="0">
                <a:cs typeface="+mn-ea"/>
                <a:sym typeface="+mn-lt"/>
              </a:rPr>
              <a:t>—</a:t>
            </a:r>
            <a:r>
              <a:rPr lang="zh-CN" altLang="en-US" sz="1200" dirty="0" smtClean="0">
                <a:cs typeface="+mn-ea"/>
                <a:sym typeface="+mn-lt"/>
              </a:rPr>
              <a:t>接待礼仪</a:t>
            </a:r>
            <a:endParaRPr lang="en-US" altLang="zh-CN" sz="1200" dirty="0">
              <a:cs typeface="+mn-ea"/>
              <a:sym typeface="+mn-lt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5220826" y="1319724"/>
            <a:ext cx="223651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1600" b="1" dirty="0">
                <a:solidFill>
                  <a:srgbClr val="004386"/>
                </a:solidFill>
                <a:latin typeface="+mn-ea"/>
              </a:rPr>
              <a:t>职场女性服饰、仪容：</a:t>
            </a:r>
          </a:p>
        </p:txBody>
      </p:sp>
      <p:sp>
        <p:nvSpPr>
          <p:cNvPr id="18" name="圆角矩形 17"/>
          <p:cNvSpPr/>
          <p:nvPr/>
        </p:nvSpPr>
        <p:spPr>
          <a:xfrm>
            <a:off x="1186354" y="1828800"/>
            <a:ext cx="9908366" cy="4785360"/>
          </a:xfrm>
          <a:prstGeom prst="roundRect">
            <a:avLst>
              <a:gd name="adj" fmla="val 8571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ctr">
              <a:buClr>
                <a:srgbClr val="FF0000"/>
              </a:buClr>
              <a:buSzPct val="70000"/>
              <a:buFont typeface="Wingdings" panose="05000000000000000000" pitchFamily="2" charset="2"/>
              <a:buChar char="u"/>
              <a:tabLst>
                <a:tab pos="723900" algn="l"/>
                <a:tab pos="1447800" algn="l"/>
              </a:tabLst>
            </a:pPr>
            <a:endParaRPr lang="zh-CN" altLang="en-US" sz="16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525380" y="2201573"/>
            <a:ext cx="5683140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  <a:defRPr/>
            </a:pPr>
            <a:r>
              <a:rPr kumimoji="1"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发型：</a:t>
            </a:r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短发或束发，禁：染奇异的颜色或怪异发型。</a:t>
            </a:r>
          </a:p>
          <a:p>
            <a:pPr>
              <a:lnSpc>
                <a:spcPct val="150000"/>
              </a:lnSpc>
              <a:spcBef>
                <a:spcPct val="50000"/>
              </a:spcBef>
              <a:defRPr/>
            </a:pPr>
            <a:r>
              <a:rPr kumimoji="1"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饰品：</a:t>
            </a:r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小而精美的耳环；只戴婚戒。禁：夸张、前卫的饰品。</a:t>
            </a:r>
          </a:p>
          <a:p>
            <a:pPr>
              <a:lnSpc>
                <a:spcPct val="150000"/>
              </a:lnSpc>
              <a:spcBef>
                <a:spcPct val="50000"/>
              </a:spcBef>
              <a:defRPr/>
            </a:pPr>
            <a:r>
              <a:rPr kumimoji="1"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妆容</a:t>
            </a:r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：淡妆；禁：浓装、前卫装。</a:t>
            </a:r>
          </a:p>
          <a:p>
            <a:pPr>
              <a:lnSpc>
                <a:spcPct val="150000"/>
              </a:lnSpc>
              <a:spcBef>
                <a:spcPct val="50000"/>
              </a:spcBef>
              <a:defRPr/>
            </a:pPr>
            <a:r>
              <a:rPr kumimoji="1"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指甲：</a:t>
            </a:r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短、干净、透明色甲油。禁：长或脏的指甲、艳色的甲油。</a:t>
            </a:r>
          </a:p>
          <a:p>
            <a:pPr>
              <a:lnSpc>
                <a:spcPct val="150000"/>
              </a:lnSpc>
              <a:spcBef>
                <a:spcPct val="50000"/>
              </a:spcBef>
              <a:defRPr/>
            </a:pPr>
            <a:r>
              <a:rPr kumimoji="1"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服装：</a:t>
            </a:r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上衣袖过肩、下裙过膝，丝袜浅色，禁：口袋放过多物品。</a:t>
            </a:r>
          </a:p>
          <a:p>
            <a:pPr>
              <a:lnSpc>
                <a:spcPct val="150000"/>
              </a:lnSpc>
              <a:spcBef>
                <a:spcPct val="50000"/>
              </a:spcBef>
              <a:defRPr/>
            </a:pPr>
            <a:r>
              <a:rPr kumimoji="1"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鞋子：</a:t>
            </a:r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与服装相配色的皮鞋，禁：不干净。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1734" y="3015446"/>
            <a:ext cx="2249426" cy="359196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87445" y="1730346"/>
            <a:ext cx="2346301" cy="4982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446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:a16="http://schemas.microsoft.com/office/drawing/2014/main"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5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25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75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24" grpId="0"/>
      <p:bldP spid="18" grpId="0" animBg="1"/>
      <p:bldP spid="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组合 56">
            <a:extLst>
              <a:ext uri="{FF2B5EF4-FFF2-40B4-BE49-F238E27FC236}">
                <a16:creationId xmlns:a16="http://schemas.microsoft.com/office/drawing/2014/main" id="{1DF30057-291E-43FD-AD5E-A019E6FC21FF}"/>
              </a:ext>
            </a:extLst>
          </p:cNvPr>
          <p:cNvGrpSpPr/>
          <p:nvPr/>
        </p:nvGrpSpPr>
        <p:grpSpPr>
          <a:xfrm>
            <a:off x="0" y="386801"/>
            <a:ext cx="12191998" cy="584775"/>
            <a:chOff x="0" y="386801"/>
            <a:chExt cx="12191998" cy="584775"/>
          </a:xfrm>
        </p:grpSpPr>
        <p:sp>
          <p:nvSpPr>
            <p:cNvPr id="51" name="文本框 50">
              <a:extLst>
                <a:ext uri="{FF2B5EF4-FFF2-40B4-BE49-F238E27FC236}">
                  <a16:creationId xmlns:a16="http://schemas.microsoft.com/office/drawing/2014/main" id="{7247AB59-1E01-42C7-AA28-09F70969DDAD}"/>
                </a:ext>
              </a:extLst>
            </p:cNvPr>
            <p:cNvSpPr txBox="1"/>
            <p:nvPr/>
          </p:nvSpPr>
          <p:spPr>
            <a:xfrm>
              <a:off x="1186354" y="386801"/>
              <a:ext cx="48228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3200" b="1" dirty="0" smtClean="0">
                  <a:cs typeface="+mn-ea"/>
                  <a:sym typeface="+mn-lt"/>
                </a:rPr>
                <a:t>个人礼仪</a:t>
              </a:r>
              <a:endParaRPr lang="zh-CN" altLang="en-US" sz="3200" b="1" dirty="0">
                <a:cs typeface="+mn-ea"/>
                <a:sym typeface="+mn-lt"/>
              </a:endParaRPr>
            </a:p>
          </p:txBody>
        </p:sp>
        <p:sp>
          <p:nvSpPr>
            <p:cNvPr id="54" name="矩形 53">
              <a:extLst>
                <a:ext uri="{FF2B5EF4-FFF2-40B4-BE49-F238E27FC236}">
                  <a16:creationId xmlns:a16="http://schemas.microsoft.com/office/drawing/2014/main" id="{C552EC34-A6E0-4C29-BD54-F63BD72EA271}"/>
                </a:ext>
              </a:extLst>
            </p:cNvPr>
            <p:cNvSpPr/>
            <p:nvPr/>
          </p:nvSpPr>
          <p:spPr>
            <a:xfrm flipH="1">
              <a:off x="0" y="386801"/>
              <a:ext cx="914400" cy="58477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5" name="矩形 54">
              <a:extLst>
                <a:ext uri="{FF2B5EF4-FFF2-40B4-BE49-F238E27FC236}">
                  <a16:creationId xmlns:a16="http://schemas.microsoft.com/office/drawing/2014/main" id="{5CB5F99F-F5A9-42C0-8EAC-90E0F57999CD}"/>
                </a:ext>
              </a:extLst>
            </p:cNvPr>
            <p:cNvSpPr/>
            <p:nvPr/>
          </p:nvSpPr>
          <p:spPr>
            <a:xfrm flipH="1">
              <a:off x="965199" y="386801"/>
              <a:ext cx="129627" cy="584774"/>
            </a:xfrm>
            <a:prstGeom prst="rect">
              <a:avLst/>
            </a:prstGeom>
            <a:solidFill>
              <a:srgbClr val="0043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6" name="矩形 55">
              <a:extLst>
                <a:ext uri="{FF2B5EF4-FFF2-40B4-BE49-F238E27FC236}">
                  <a16:creationId xmlns:a16="http://schemas.microsoft.com/office/drawing/2014/main" id="{FE6E92AC-8F8A-4465-A7B6-DE45C8ECB3AC}"/>
                </a:ext>
              </a:extLst>
            </p:cNvPr>
            <p:cNvSpPr/>
            <p:nvPr/>
          </p:nvSpPr>
          <p:spPr>
            <a:xfrm flipH="1">
              <a:off x="9281159" y="386801"/>
              <a:ext cx="2910839" cy="58477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59" name="文本框 58">
            <a:extLst>
              <a:ext uri="{FF2B5EF4-FFF2-40B4-BE49-F238E27FC236}">
                <a16:creationId xmlns:a16="http://schemas.microsoft.com/office/drawing/2014/main" id="{4B13508B-32EA-4DD8-B2D8-122C0106DC64}"/>
              </a:ext>
            </a:extLst>
          </p:cNvPr>
          <p:cNvSpPr txBox="1"/>
          <p:nvPr/>
        </p:nvSpPr>
        <p:spPr>
          <a:xfrm>
            <a:off x="4790487" y="499430"/>
            <a:ext cx="4355866" cy="2769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1200" dirty="0">
                <a:cs typeface="+mn-ea"/>
                <a:sym typeface="+mn-lt"/>
              </a:rPr>
              <a:t>商务礼仪系列</a:t>
            </a:r>
            <a:r>
              <a:rPr lang="en-US" altLang="zh-CN" sz="1200" dirty="0" smtClean="0">
                <a:cs typeface="+mn-ea"/>
                <a:sym typeface="+mn-lt"/>
              </a:rPr>
              <a:t>—</a:t>
            </a:r>
            <a:r>
              <a:rPr lang="zh-CN" altLang="en-US" sz="1200" dirty="0" smtClean="0">
                <a:cs typeface="+mn-ea"/>
                <a:sym typeface="+mn-lt"/>
              </a:rPr>
              <a:t>接待礼仪</a:t>
            </a:r>
            <a:endParaRPr lang="en-US" altLang="zh-CN" sz="1200" dirty="0">
              <a:cs typeface="+mn-ea"/>
              <a:sym typeface="+mn-lt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5220826" y="1319724"/>
            <a:ext cx="223651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1600" b="1" dirty="0">
                <a:solidFill>
                  <a:srgbClr val="004386"/>
                </a:solidFill>
                <a:latin typeface="+mn-ea"/>
              </a:rPr>
              <a:t>职</a:t>
            </a:r>
            <a:r>
              <a:rPr kumimoji="1" lang="zh-CN" altLang="en-US" sz="1600" b="1" dirty="0" smtClean="0">
                <a:solidFill>
                  <a:srgbClr val="004386"/>
                </a:solidFill>
                <a:latin typeface="+mn-ea"/>
              </a:rPr>
              <a:t>场男性</a:t>
            </a:r>
            <a:r>
              <a:rPr kumimoji="1" lang="zh-CN" altLang="en-US" sz="1600" b="1" dirty="0">
                <a:solidFill>
                  <a:srgbClr val="004386"/>
                </a:solidFill>
                <a:latin typeface="+mn-ea"/>
              </a:rPr>
              <a:t>服饰、仪容：</a:t>
            </a:r>
          </a:p>
        </p:txBody>
      </p:sp>
      <p:sp>
        <p:nvSpPr>
          <p:cNvPr id="18" name="圆角矩形 17"/>
          <p:cNvSpPr/>
          <p:nvPr/>
        </p:nvSpPr>
        <p:spPr>
          <a:xfrm>
            <a:off x="1186354" y="1828800"/>
            <a:ext cx="9908366" cy="4785360"/>
          </a:xfrm>
          <a:prstGeom prst="roundRect">
            <a:avLst>
              <a:gd name="adj" fmla="val 8571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ctr">
              <a:buClr>
                <a:srgbClr val="FF0000"/>
              </a:buClr>
              <a:buSzPct val="70000"/>
              <a:buFont typeface="Wingdings" panose="05000000000000000000" pitchFamily="2" charset="2"/>
              <a:buChar char="u"/>
              <a:tabLst>
                <a:tab pos="723900" algn="l"/>
                <a:tab pos="1447800" algn="l"/>
              </a:tabLst>
            </a:pPr>
            <a:endParaRPr lang="zh-CN" altLang="en-US" sz="16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220826" y="2201573"/>
            <a:ext cx="5683140" cy="40802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Bef>
                <a:spcPct val="50000"/>
              </a:spcBef>
              <a:defRPr/>
            </a:pPr>
            <a:r>
              <a:rPr kumimoji="1"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发型：</a:t>
            </a:r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短发并保持干净、整洁，禁：留鬓角。</a:t>
            </a:r>
          </a:p>
          <a:p>
            <a:pPr>
              <a:lnSpc>
                <a:spcPct val="200000"/>
              </a:lnSpc>
              <a:spcBef>
                <a:spcPct val="50000"/>
              </a:spcBef>
              <a:defRPr/>
            </a:pPr>
            <a:r>
              <a:rPr kumimoji="1"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脸：</a:t>
            </a:r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注意脸部清洁，并经常剃须。并保持口气清新。</a:t>
            </a:r>
          </a:p>
          <a:p>
            <a:pPr>
              <a:lnSpc>
                <a:spcPct val="200000"/>
              </a:lnSpc>
              <a:spcBef>
                <a:spcPct val="50000"/>
              </a:spcBef>
              <a:defRPr/>
            </a:pPr>
            <a:r>
              <a:rPr kumimoji="1"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指甲：</a:t>
            </a:r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短、干净。禁：长或脏的指甲。</a:t>
            </a:r>
          </a:p>
          <a:p>
            <a:pPr>
              <a:lnSpc>
                <a:spcPct val="200000"/>
              </a:lnSpc>
              <a:spcBef>
                <a:spcPct val="50000"/>
              </a:spcBef>
              <a:defRPr/>
            </a:pPr>
            <a:r>
              <a:rPr kumimoji="1"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服装：</a:t>
            </a:r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穿着整洁、干净，搭配得当；裤子烫出裤边。扣子完好，并扣整齐。禁：口袋放过多物品。</a:t>
            </a:r>
          </a:p>
          <a:p>
            <a:pPr>
              <a:lnSpc>
                <a:spcPct val="200000"/>
              </a:lnSpc>
              <a:spcBef>
                <a:spcPct val="50000"/>
              </a:spcBef>
              <a:defRPr/>
            </a:pPr>
            <a:r>
              <a:rPr kumimoji="1"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衬衫：</a:t>
            </a:r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衬衫领口干净，与领带颜色搭配得当。</a:t>
            </a:r>
          </a:p>
          <a:p>
            <a:pPr>
              <a:lnSpc>
                <a:spcPct val="200000"/>
              </a:lnSpc>
              <a:spcBef>
                <a:spcPct val="50000"/>
              </a:spcBef>
              <a:defRPr/>
            </a:pPr>
            <a:r>
              <a:rPr kumimoji="1"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鞋子：</a:t>
            </a:r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与服装相配色的皮鞋，并保持干净。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0227" y="4344120"/>
            <a:ext cx="2037276" cy="230052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5861" y="1936665"/>
            <a:ext cx="2038350" cy="461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257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:a16="http://schemas.microsoft.com/office/drawing/2014/main"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5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25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75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24" grpId="0"/>
      <p:bldP spid="18" grpId="0" animBg="1"/>
      <p:bldP spid="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组合 56">
            <a:extLst>
              <a:ext uri="{FF2B5EF4-FFF2-40B4-BE49-F238E27FC236}">
                <a16:creationId xmlns:a16="http://schemas.microsoft.com/office/drawing/2014/main" id="{1DF30057-291E-43FD-AD5E-A019E6FC21FF}"/>
              </a:ext>
            </a:extLst>
          </p:cNvPr>
          <p:cNvGrpSpPr/>
          <p:nvPr/>
        </p:nvGrpSpPr>
        <p:grpSpPr>
          <a:xfrm>
            <a:off x="0" y="386801"/>
            <a:ext cx="12191998" cy="584775"/>
            <a:chOff x="0" y="386801"/>
            <a:chExt cx="12191998" cy="584775"/>
          </a:xfrm>
        </p:grpSpPr>
        <p:sp>
          <p:nvSpPr>
            <p:cNvPr id="51" name="文本框 50">
              <a:extLst>
                <a:ext uri="{FF2B5EF4-FFF2-40B4-BE49-F238E27FC236}">
                  <a16:creationId xmlns:a16="http://schemas.microsoft.com/office/drawing/2014/main" id="{7247AB59-1E01-42C7-AA28-09F70969DDAD}"/>
                </a:ext>
              </a:extLst>
            </p:cNvPr>
            <p:cNvSpPr txBox="1"/>
            <p:nvPr/>
          </p:nvSpPr>
          <p:spPr>
            <a:xfrm>
              <a:off x="1186354" y="386801"/>
              <a:ext cx="48228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3200" b="1" dirty="0" smtClean="0">
                  <a:cs typeface="+mn-ea"/>
                  <a:sym typeface="+mn-lt"/>
                </a:rPr>
                <a:t>个人礼仪</a:t>
              </a:r>
              <a:endParaRPr lang="zh-CN" altLang="en-US" sz="3200" b="1" dirty="0">
                <a:cs typeface="+mn-ea"/>
                <a:sym typeface="+mn-lt"/>
              </a:endParaRPr>
            </a:p>
          </p:txBody>
        </p:sp>
        <p:sp>
          <p:nvSpPr>
            <p:cNvPr id="54" name="矩形 53">
              <a:extLst>
                <a:ext uri="{FF2B5EF4-FFF2-40B4-BE49-F238E27FC236}">
                  <a16:creationId xmlns:a16="http://schemas.microsoft.com/office/drawing/2014/main" id="{C552EC34-A6E0-4C29-BD54-F63BD72EA271}"/>
                </a:ext>
              </a:extLst>
            </p:cNvPr>
            <p:cNvSpPr/>
            <p:nvPr/>
          </p:nvSpPr>
          <p:spPr>
            <a:xfrm flipH="1">
              <a:off x="0" y="386801"/>
              <a:ext cx="914400" cy="58477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5" name="矩形 54">
              <a:extLst>
                <a:ext uri="{FF2B5EF4-FFF2-40B4-BE49-F238E27FC236}">
                  <a16:creationId xmlns:a16="http://schemas.microsoft.com/office/drawing/2014/main" id="{5CB5F99F-F5A9-42C0-8EAC-90E0F57999CD}"/>
                </a:ext>
              </a:extLst>
            </p:cNvPr>
            <p:cNvSpPr/>
            <p:nvPr/>
          </p:nvSpPr>
          <p:spPr>
            <a:xfrm flipH="1">
              <a:off x="965199" y="386801"/>
              <a:ext cx="129627" cy="584774"/>
            </a:xfrm>
            <a:prstGeom prst="rect">
              <a:avLst/>
            </a:prstGeom>
            <a:solidFill>
              <a:srgbClr val="0043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6" name="矩形 55">
              <a:extLst>
                <a:ext uri="{FF2B5EF4-FFF2-40B4-BE49-F238E27FC236}">
                  <a16:creationId xmlns:a16="http://schemas.microsoft.com/office/drawing/2014/main" id="{FE6E92AC-8F8A-4465-A7B6-DE45C8ECB3AC}"/>
                </a:ext>
              </a:extLst>
            </p:cNvPr>
            <p:cNvSpPr/>
            <p:nvPr/>
          </p:nvSpPr>
          <p:spPr>
            <a:xfrm flipH="1">
              <a:off x="9281159" y="386801"/>
              <a:ext cx="2910839" cy="58477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59" name="文本框 58">
            <a:extLst>
              <a:ext uri="{FF2B5EF4-FFF2-40B4-BE49-F238E27FC236}">
                <a16:creationId xmlns:a16="http://schemas.microsoft.com/office/drawing/2014/main" id="{4B13508B-32EA-4DD8-B2D8-122C0106DC64}"/>
              </a:ext>
            </a:extLst>
          </p:cNvPr>
          <p:cNvSpPr txBox="1"/>
          <p:nvPr/>
        </p:nvSpPr>
        <p:spPr>
          <a:xfrm>
            <a:off x="4790487" y="499430"/>
            <a:ext cx="4355866" cy="2769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1200" dirty="0">
                <a:cs typeface="+mn-ea"/>
                <a:sym typeface="+mn-lt"/>
              </a:rPr>
              <a:t>商务礼仪系列</a:t>
            </a:r>
            <a:r>
              <a:rPr lang="en-US" altLang="zh-CN" sz="1200" dirty="0" smtClean="0">
                <a:cs typeface="+mn-ea"/>
                <a:sym typeface="+mn-lt"/>
              </a:rPr>
              <a:t>—</a:t>
            </a:r>
            <a:r>
              <a:rPr lang="zh-CN" altLang="en-US" sz="1200" dirty="0" smtClean="0">
                <a:cs typeface="+mn-ea"/>
                <a:sym typeface="+mn-lt"/>
              </a:rPr>
              <a:t>接待礼仪</a:t>
            </a:r>
            <a:endParaRPr lang="en-US" altLang="zh-CN" sz="1200" dirty="0">
              <a:cs typeface="+mn-ea"/>
              <a:sym typeface="+mn-lt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5740427" y="1319724"/>
            <a:ext cx="8002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1600" b="1" dirty="0">
                <a:solidFill>
                  <a:srgbClr val="004386"/>
                </a:solidFill>
                <a:latin typeface="+mn-ea"/>
              </a:rPr>
              <a:t>结束语</a:t>
            </a:r>
          </a:p>
        </p:txBody>
      </p:sp>
      <p:sp>
        <p:nvSpPr>
          <p:cNvPr id="18" name="圆角矩形 17"/>
          <p:cNvSpPr/>
          <p:nvPr/>
        </p:nvSpPr>
        <p:spPr>
          <a:xfrm>
            <a:off x="1186354" y="1828800"/>
            <a:ext cx="9908366" cy="4312920"/>
          </a:xfrm>
          <a:prstGeom prst="roundRect">
            <a:avLst>
              <a:gd name="adj" fmla="val 8571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ctr">
              <a:buClr>
                <a:srgbClr val="FF0000"/>
              </a:buClr>
              <a:buSzPct val="70000"/>
              <a:buFont typeface="Wingdings" panose="05000000000000000000" pitchFamily="2" charset="2"/>
              <a:buChar char="u"/>
              <a:tabLst>
                <a:tab pos="723900" algn="l"/>
                <a:tab pos="1447800" algn="l"/>
              </a:tabLst>
            </a:pPr>
            <a:endParaRPr lang="zh-CN" altLang="en-US" sz="16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575537" y="2377127"/>
            <a:ext cx="6429900" cy="3216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Bef>
                <a:spcPct val="50000"/>
              </a:spcBef>
              <a:defRPr/>
            </a:pP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迎来送往，是社会交往接待活动中最基本的形式和重要环节，是表达主人情谊、体现礼貌素养的重要方面。尤其是迎接，是给客人</a:t>
            </a:r>
            <a:r>
              <a:rPr kumimoji="1"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良好优品印象</a:t>
            </a: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的最重要工作。给对方留下</a:t>
            </a:r>
            <a:r>
              <a:rPr kumimoji="1"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好的优品印象</a:t>
            </a: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，就为下一步深入接触打下了基础。迎接客人要有 周密的布署，应注意以下事项。</a:t>
            </a:r>
          </a:p>
          <a:p>
            <a:pPr>
              <a:lnSpc>
                <a:spcPct val="200000"/>
              </a:lnSpc>
              <a:spcBef>
                <a:spcPct val="50000"/>
              </a:spcBef>
              <a:defRPr/>
            </a:pP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对前来访问、洽谈业务、参加会议的外国、外地客人，应首先了解对方到达的车次、航班，安排与客人身份、职务相当的人员前去迎接。若因某种原因，相应身份的主人不能前往，前去迎接的主人应向客人作出礼貌的解释。  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4858" y="2880360"/>
            <a:ext cx="3131526" cy="179260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662880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:a16="http://schemas.microsoft.com/office/drawing/2014/main"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5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25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24" grpId="0"/>
      <p:bldP spid="18" grpId="0" animBg="1"/>
      <p:bldP spid="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/>
          </a:p>
        </p:txBody>
      </p:sp>
      <p:sp>
        <p:nvSpPr>
          <p:cNvPr id="17" name="任意多边形: 形状 3">
            <a:extLst>
              <a:ext uri="{FF2B5EF4-FFF2-40B4-BE49-F238E27FC236}">
                <a16:creationId xmlns:a16="http://schemas.microsoft.com/office/drawing/2014/main" id="{1E2B8634-ABCA-4BAC-ABC7-3172A52BAA75}"/>
              </a:ext>
            </a:extLst>
          </p:cNvPr>
          <p:cNvSpPr/>
          <p:nvPr/>
        </p:nvSpPr>
        <p:spPr>
          <a:xfrm flipV="1">
            <a:off x="2493863" y="-218214"/>
            <a:ext cx="7360920" cy="7360920"/>
          </a:xfrm>
          <a:prstGeom prst="ellipse">
            <a:avLst/>
          </a:prstGeom>
          <a:noFill/>
          <a:ln w="28575">
            <a:solidFill>
              <a:srgbClr val="EB4D4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400" dirty="0">
              <a:solidFill>
                <a:srgbClr val="9CB0A4"/>
              </a:solidFill>
              <a:cs typeface="+mn-ea"/>
              <a:sym typeface="+mn-lt"/>
            </a:endParaRPr>
          </a:p>
        </p:txBody>
      </p:sp>
      <p:sp>
        <p:nvSpPr>
          <p:cNvPr id="4" name="任意多边形: 形状 3">
            <a:extLst>
              <a:ext uri="{FF2B5EF4-FFF2-40B4-BE49-F238E27FC236}">
                <a16:creationId xmlns:a16="http://schemas.microsoft.com/office/drawing/2014/main" id="{1E2B8634-ABCA-4BAC-ABC7-3172A52BAA75}"/>
              </a:ext>
            </a:extLst>
          </p:cNvPr>
          <p:cNvSpPr/>
          <p:nvPr/>
        </p:nvSpPr>
        <p:spPr>
          <a:xfrm flipV="1">
            <a:off x="2870189" y="158112"/>
            <a:ext cx="6608268" cy="6608268"/>
          </a:xfrm>
          <a:prstGeom prst="ellipse">
            <a:avLst/>
          </a:prstGeom>
          <a:solidFill>
            <a:srgbClr val="FFFFFF">
              <a:alpha val="87059"/>
            </a:srgbClr>
          </a:solidFill>
          <a:ln w="57150">
            <a:solidFill>
              <a:srgbClr val="0043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400" dirty="0">
              <a:solidFill>
                <a:srgbClr val="9CB0A4"/>
              </a:solidFill>
              <a:cs typeface="+mn-ea"/>
              <a:sym typeface="+mn-lt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4B13508B-32EA-4DD8-B2D8-122C0106DC64}"/>
              </a:ext>
            </a:extLst>
          </p:cNvPr>
          <p:cNvSpPr txBox="1"/>
          <p:nvPr/>
        </p:nvSpPr>
        <p:spPr>
          <a:xfrm>
            <a:off x="4206240" y="1928245"/>
            <a:ext cx="4038600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2400" dirty="0">
                <a:cs typeface="+mn-ea"/>
                <a:sym typeface="+mn-lt"/>
              </a:rPr>
              <a:t>商务礼仪系列</a:t>
            </a:r>
            <a:r>
              <a:rPr lang="en-US" altLang="zh-CN" sz="2400" dirty="0" smtClean="0">
                <a:cs typeface="+mn-ea"/>
                <a:sym typeface="+mn-lt"/>
              </a:rPr>
              <a:t>—</a:t>
            </a:r>
            <a:endParaRPr lang="en-US" altLang="zh-CN" sz="2400" dirty="0">
              <a:cs typeface="+mn-ea"/>
              <a:sym typeface="+mn-lt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99970ED3-193E-48AD-9580-720E6B5C5551}"/>
              </a:ext>
            </a:extLst>
          </p:cNvPr>
          <p:cNvSpPr txBox="1"/>
          <p:nvPr/>
        </p:nvSpPr>
        <p:spPr>
          <a:xfrm>
            <a:off x="3847196" y="2452844"/>
            <a:ext cx="4852610" cy="144655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>
              <a:defRPr sz="8800" spc="300">
                <a:solidFill>
                  <a:srgbClr val="EB4D4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defRPr>
            </a:lvl1pPr>
          </a:lstStyle>
          <a:p>
            <a:r>
              <a:rPr lang="zh-CN" altLang="en-US" dirty="0" smtClean="0">
                <a:sym typeface="+mn-lt"/>
              </a:rPr>
              <a:t>谢谢观看</a:t>
            </a:r>
            <a:endParaRPr lang="en-US" altLang="zh-CN" dirty="0">
              <a:sym typeface="+mn-lt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C330772E-48B6-45C9-988B-4112335213AD}"/>
              </a:ext>
            </a:extLst>
          </p:cNvPr>
          <p:cNvSpPr/>
          <p:nvPr/>
        </p:nvSpPr>
        <p:spPr bwMode="auto">
          <a:xfrm>
            <a:off x="4392530" y="3770107"/>
            <a:ext cx="4071076" cy="40011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defRPr/>
            </a:pPr>
            <a:r>
              <a:rPr lang="zh-CN" altLang="en-US" sz="200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  <a:sym typeface="+mn-lt"/>
              </a:rPr>
              <a:t>商务招待</a:t>
            </a:r>
            <a:r>
              <a:rPr lang="en-US" altLang="zh-CN" sz="200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  <a:sym typeface="+mn-lt"/>
              </a:rPr>
              <a:t>/</a:t>
            </a:r>
            <a:r>
              <a:rPr lang="zh-CN" altLang="en-US" sz="200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  <a:sym typeface="+mn-lt"/>
              </a:rPr>
              <a:t>商务接待礼仪培训</a:t>
            </a:r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62F963BA-3063-4A34-A717-BEB161DC2C38}"/>
              </a:ext>
            </a:extLst>
          </p:cNvPr>
          <p:cNvSpPr/>
          <p:nvPr/>
        </p:nvSpPr>
        <p:spPr>
          <a:xfrm>
            <a:off x="4597005" y="4550200"/>
            <a:ext cx="1499435" cy="341839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cs typeface="+mn-ea"/>
              <a:sym typeface="+mn-lt"/>
            </a:endParaRPr>
          </a:p>
        </p:txBody>
      </p:sp>
      <p:sp>
        <p:nvSpPr>
          <p:cNvPr id="10" name="矩形: 圆角 9">
            <a:extLst>
              <a:ext uri="{FF2B5EF4-FFF2-40B4-BE49-F238E27FC236}">
                <a16:creationId xmlns:a16="http://schemas.microsoft.com/office/drawing/2014/main" id="{2911E758-FA38-43D9-804D-F3F8EC7A72AE}"/>
              </a:ext>
            </a:extLst>
          </p:cNvPr>
          <p:cNvSpPr/>
          <p:nvPr/>
        </p:nvSpPr>
        <p:spPr>
          <a:xfrm>
            <a:off x="6257724" y="4550200"/>
            <a:ext cx="1499435" cy="341839"/>
          </a:xfrm>
          <a:prstGeom prst="roundRect">
            <a:avLst>
              <a:gd name="adj" fmla="val 50000"/>
            </a:avLst>
          </a:prstGeom>
          <a:solidFill>
            <a:srgbClr val="1A4B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cs typeface="+mn-ea"/>
              <a:sym typeface="+mn-lt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10F1C681-F438-4180-A2CA-5E0CF949D8A4}"/>
              </a:ext>
            </a:extLst>
          </p:cNvPr>
          <p:cNvSpPr txBox="1"/>
          <p:nvPr/>
        </p:nvSpPr>
        <p:spPr>
          <a:xfrm>
            <a:off x="4597005" y="4568872"/>
            <a:ext cx="1499435" cy="30777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1400" smtClean="0">
                <a:solidFill>
                  <a:schemeClr val="bg1"/>
                </a:solidFill>
                <a:cs typeface="+mn-ea"/>
                <a:sym typeface="+mn-lt"/>
              </a:rPr>
              <a:t>汇报：</a:t>
            </a:r>
            <a:r>
              <a:rPr lang="en-US" altLang="zh-CN" sz="1400" smtClean="0">
                <a:solidFill>
                  <a:schemeClr val="bg1"/>
                </a:solidFill>
                <a:cs typeface="+mn-ea"/>
                <a:sym typeface="+mn-lt"/>
              </a:rPr>
              <a:t>PPT818</a:t>
            </a:r>
            <a:endParaRPr lang="en-US" altLang="zh-CN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06787D4C-5A8D-43F2-8393-24CE4A5FEC70}"/>
              </a:ext>
            </a:extLst>
          </p:cNvPr>
          <p:cNvSpPr txBox="1"/>
          <p:nvPr/>
        </p:nvSpPr>
        <p:spPr>
          <a:xfrm>
            <a:off x="6264194" y="4568872"/>
            <a:ext cx="1499435" cy="30777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部门：策划部</a:t>
            </a:r>
            <a:endParaRPr lang="en-US" altLang="zh-CN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64162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:a16="http://schemas.microsoft.com/office/drawing/2014/main" xmlns:a14="http://schemas.microsoft.com/office/drawing/2010/main"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4" grpId="0" animBg="1"/>
      <p:bldP spid="5" grpId="0"/>
      <p:bldP spid="6" grpId="0"/>
      <p:bldP spid="7" grpId="0"/>
      <p:bldP spid="9" grpId="0" animBg="1"/>
      <p:bldP spid="10" grpId="0" animBg="1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" name="组合 114"/>
          <p:cNvGrpSpPr/>
          <p:nvPr/>
        </p:nvGrpSpPr>
        <p:grpSpPr>
          <a:xfrm>
            <a:off x="1761682" y="1707186"/>
            <a:ext cx="2942129" cy="2839862"/>
            <a:chOff x="3011090" y="593328"/>
            <a:chExt cx="1750219" cy="1509713"/>
          </a:xfrm>
        </p:grpSpPr>
        <p:sp>
          <p:nvSpPr>
            <p:cNvPr id="116" name="椭圆 115"/>
            <p:cNvSpPr/>
            <p:nvPr>
              <p:custDataLst>
                <p:tags r:id="rId4"/>
              </p:custDataLst>
            </p:nvPr>
          </p:nvSpPr>
          <p:spPr>
            <a:xfrm>
              <a:off x="3175396" y="735012"/>
              <a:ext cx="1421606" cy="1226344"/>
            </a:xfrm>
            <a:prstGeom prst="ellipse">
              <a:avLst/>
            </a:prstGeom>
            <a:solidFill>
              <a:srgbClr val="0043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108000" anchor="ctr"/>
            <a:lstStyle/>
            <a:p>
              <a:pPr algn="ctr">
                <a:defRPr/>
              </a:pPr>
              <a:r>
                <a:rPr lang="zh-CN" altLang="en-US" sz="40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第一</a:t>
              </a:r>
              <a:r>
                <a:rPr lang="zh-CN" altLang="en-US" sz="4000" b="1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章</a:t>
              </a:r>
              <a:endParaRPr lang="zh-CN" altLang="en-US" sz="4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7" name="椭圆 116"/>
            <p:cNvSpPr/>
            <p:nvPr>
              <p:custDataLst>
                <p:tags r:id="rId5"/>
              </p:custDataLst>
            </p:nvPr>
          </p:nvSpPr>
          <p:spPr>
            <a:xfrm>
              <a:off x="3011090" y="593328"/>
              <a:ext cx="1750219" cy="1509713"/>
            </a:xfrm>
            <a:prstGeom prst="ellipse">
              <a:avLst/>
            </a:prstGeom>
            <a:noFill/>
            <a:ln>
              <a:solidFill>
                <a:srgbClr val="EB4D40"/>
              </a:solidFill>
              <a:prstDash val="lgDashDot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13">
                <a:solidFill>
                  <a:srgbClr val="FFFFFF"/>
                </a:solidFill>
              </a:endParaRPr>
            </a:p>
          </p:txBody>
        </p:sp>
      </p:grpSp>
      <p:grpSp>
        <p:nvGrpSpPr>
          <p:cNvPr id="118" name="组合 117"/>
          <p:cNvGrpSpPr/>
          <p:nvPr/>
        </p:nvGrpSpPr>
        <p:grpSpPr>
          <a:xfrm>
            <a:off x="1523359" y="4978795"/>
            <a:ext cx="4711042" cy="707886"/>
            <a:chOff x="5058966" y="1225945"/>
            <a:chExt cx="3242657" cy="678737"/>
          </a:xfrm>
        </p:grpSpPr>
        <p:sp>
          <p:nvSpPr>
            <p:cNvPr id="119" name="文本框 11"/>
            <p:cNvSpPr txBox="1"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5574695" y="1402322"/>
              <a:ext cx="2726928" cy="3083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3200" b="1" dirty="0">
                  <a:solidFill>
                    <a:srgbClr val="004386"/>
                  </a:solidFill>
                  <a:latin typeface="+mn-ea"/>
                  <a:ea typeface="+mn-ea"/>
                </a:rPr>
                <a:t>接待迎客技巧</a:t>
              </a:r>
            </a:p>
          </p:txBody>
        </p:sp>
        <p:cxnSp>
          <p:nvCxnSpPr>
            <p:cNvPr id="120" name="直接连接符 119"/>
            <p:cNvCxnSpPr/>
            <p:nvPr>
              <p:custDataLst>
                <p:tags r:id="rId2"/>
              </p:custDataLst>
            </p:nvPr>
          </p:nvCxnSpPr>
          <p:spPr>
            <a:xfrm flipH="1">
              <a:off x="5288351" y="1225947"/>
              <a:ext cx="286344" cy="641151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文本框 13"/>
            <p:cNvSpPr txBox="1"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5058966" y="1225945"/>
              <a:ext cx="289322" cy="678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4000" b="1" dirty="0">
                  <a:solidFill>
                    <a:srgbClr val="EB4D40"/>
                  </a:solidFill>
                  <a:latin typeface="+mn-ea"/>
                  <a:ea typeface="+mn-ea"/>
                  <a:cs typeface="华康俪金黑W8"/>
                </a:rPr>
                <a:t>1</a:t>
              </a:r>
              <a:endParaRPr lang="zh-CN" altLang="en-US" sz="4000" b="1" dirty="0">
                <a:solidFill>
                  <a:srgbClr val="EB4D40"/>
                </a:solidFill>
                <a:latin typeface="+mn-ea"/>
                <a:ea typeface="+mn-ea"/>
                <a:cs typeface="华康俪金黑W8"/>
              </a:endParaRPr>
            </a:p>
          </p:txBody>
        </p:sp>
      </p:grpSp>
      <p:sp>
        <p:nvSpPr>
          <p:cNvPr id="150" name="文本框 149">
            <a:extLst>
              <a:ext uri="{FF2B5EF4-FFF2-40B4-BE49-F238E27FC236}">
                <a16:creationId xmlns:a16="http://schemas.microsoft.com/office/drawing/2014/main" id="{4B13508B-32EA-4DD8-B2D8-122C0106DC64}"/>
              </a:ext>
            </a:extLst>
          </p:cNvPr>
          <p:cNvSpPr txBox="1"/>
          <p:nvPr/>
        </p:nvSpPr>
        <p:spPr>
          <a:xfrm>
            <a:off x="3789516" y="499430"/>
            <a:ext cx="4355866" cy="2769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1200" dirty="0">
                <a:cs typeface="+mn-ea"/>
                <a:sym typeface="+mn-lt"/>
              </a:rPr>
              <a:t>商务礼仪系列</a:t>
            </a:r>
            <a:r>
              <a:rPr lang="en-US" altLang="zh-CN" sz="1200" dirty="0" smtClean="0">
                <a:cs typeface="+mn-ea"/>
                <a:sym typeface="+mn-lt"/>
              </a:rPr>
              <a:t>—</a:t>
            </a:r>
            <a:r>
              <a:rPr lang="zh-CN" altLang="en-US" sz="1200" dirty="0" smtClean="0">
                <a:cs typeface="+mn-ea"/>
                <a:sym typeface="+mn-lt"/>
              </a:rPr>
              <a:t>接待礼仪</a:t>
            </a:r>
            <a:endParaRPr lang="en-US" altLang="zh-CN" sz="1200" dirty="0">
              <a:cs typeface="+mn-ea"/>
              <a:sym typeface="+mn-lt"/>
            </a:endParaRPr>
          </a:p>
        </p:txBody>
      </p:sp>
      <p:sp>
        <p:nvSpPr>
          <p:cNvPr id="151" name="矩形 150">
            <a:extLst>
              <a:ext uri="{FF2B5EF4-FFF2-40B4-BE49-F238E27FC236}">
                <a16:creationId xmlns:a16="http://schemas.microsoft.com/office/drawing/2014/main" id="{FE6E92AC-8F8A-4465-A7B6-DE45C8ECB3AC}"/>
              </a:ext>
            </a:extLst>
          </p:cNvPr>
          <p:cNvSpPr/>
          <p:nvPr/>
        </p:nvSpPr>
        <p:spPr>
          <a:xfrm flipH="1">
            <a:off x="8461443" y="386801"/>
            <a:ext cx="3730556" cy="58477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218938" y="1544991"/>
            <a:ext cx="5973061" cy="4139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4264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:a16="http://schemas.microsoft.com/office/drawing/2014/main" xmlns:a14="http://schemas.microsoft.com/office/drawing/2010/main"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圆角矩形 62"/>
          <p:cNvSpPr/>
          <p:nvPr/>
        </p:nvSpPr>
        <p:spPr>
          <a:xfrm>
            <a:off x="1186354" y="1828801"/>
            <a:ext cx="3650949" cy="3870960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ctr">
              <a:buClr>
                <a:srgbClr val="FF0000"/>
              </a:buClr>
              <a:buSzPct val="70000"/>
              <a:buFont typeface="Wingdings" panose="05000000000000000000" pitchFamily="2" charset="2"/>
              <a:buChar char="u"/>
              <a:tabLst>
                <a:tab pos="723900" algn="l"/>
                <a:tab pos="1447800" algn="l"/>
              </a:tabLst>
            </a:pPr>
            <a:endParaRPr lang="zh-CN" altLang="en-US" sz="16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62" name="圆角矩形 61"/>
          <p:cNvSpPr/>
          <p:nvPr/>
        </p:nvSpPr>
        <p:spPr>
          <a:xfrm>
            <a:off x="5107650" y="1828801"/>
            <a:ext cx="3650949" cy="3870960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ctr">
              <a:buClr>
                <a:srgbClr val="FF0000"/>
              </a:buClr>
              <a:buSzPct val="70000"/>
              <a:buFont typeface="Wingdings" panose="05000000000000000000" pitchFamily="2" charset="2"/>
              <a:buChar char="u"/>
              <a:tabLst>
                <a:tab pos="723900" algn="l"/>
                <a:tab pos="1447800" algn="l"/>
              </a:tabLst>
            </a:pPr>
            <a:endParaRPr lang="zh-CN" altLang="en-US" sz="16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</a:endParaRPr>
          </a:p>
        </p:txBody>
      </p:sp>
      <p:grpSp>
        <p:nvGrpSpPr>
          <p:cNvPr id="57" name="组合 56">
            <a:extLst>
              <a:ext uri="{FF2B5EF4-FFF2-40B4-BE49-F238E27FC236}">
                <a16:creationId xmlns:a16="http://schemas.microsoft.com/office/drawing/2014/main" id="{1DF30057-291E-43FD-AD5E-A019E6FC21FF}"/>
              </a:ext>
            </a:extLst>
          </p:cNvPr>
          <p:cNvGrpSpPr/>
          <p:nvPr/>
        </p:nvGrpSpPr>
        <p:grpSpPr>
          <a:xfrm>
            <a:off x="0" y="386801"/>
            <a:ext cx="12191998" cy="584775"/>
            <a:chOff x="0" y="386801"/>
            <a:chExt cx="12191998" cy="584775"/>
          </a:xfrm>
        </p:grpSpPr>
        <p:sp>
          <p:nvSpPr>
            <p:cNvPr id="51" name="文本框 50">
              <a:extLst>
                <a:ext uri="{FF2B5EF4-FFF2-40B4-BE49-F238E27FC236}">
                  <a16:creationId xmlns:a16="http://schemas.microsoft.com/office/drawing/2014/main" id="{7247AB59-1E01-42C7-AA28-09F70969DDAD}"/>
                </a:ext>
              </a:extLst>
            </p:cNvPr>
            <p:cNvSpPr txBox="1"/>
            <p:nvPr/>
          </p:nvSpPr>
          <p:spPr>
            <a:xfrm>
              <a:off x="1186354" y="386801"/>
              <a:ext cx="48228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3200" b="1" dirty="0" smtClean="0">
                  <a:cs typeface="+mn-ea"/>
                  <a:sym typeface="+mn-lt"/>
                </a:rPr>
                <a:t>接待迎客技巧</a:t>
              </a:r>
              <a:endParaRPr lang="zh-CN" altLang="en-US" sz="3200" b="1" dirty="0">
                <a:cs typeface="+mn-ea"/>
                <a:sym typeface="+mn-lt"/>
              </a:endParaRPr>
            </a:p>
          </p:txBody>
        </p:sp>
        <p:sp>
          <p:nvSpPr>
            <p:cNvPr id="54" name="矩形 53">
              <a:extLst>
                <a:ext uri="{FF2B5EF4-FFF2-40B4-BE49-F238E27FC236}">
                  <a16:creationId xmlns:a16="http://schemas.microsoft.com/office/drawing/2014/main" id="{C552EC34-A6E0-4C29-BD54-F63BD72EA271}"/>
                </a:ext>
              </a:extLst>
            </p:cNvPr>
            <p:cNvSpPr/>
            <p:nvPr/>
          </p:nvSpPr>
          <p:spPr>
            <a:xfrm flipH="1">
              <a:off x="0" y="386801"/>
              <a:ext cx="914400" cy="58477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5" name="矩形 54">
              <a:extLst>
                <a:ext uri="{FF2B5EF4-FFF2-40B4-BE49-F238E27FC236}">
                  <a16:creationId xmlns:a16="http://schemas.microsoft.com/office/drawing/2014/main" id="{5CB5F99F-F5A9-42C0-8EAC-90E0F57999CD}"/>
                </a:ext>
              </a:extLst>
            </p:cNvPr>
            <p:cNvSpPr/>
            <p:nvPr/>
          </p:nvSpPr>
          <p:spPr>
            <a:xfrm flipH="1">
              <a:off x="965199" y="386801"/>
              <a:ext cx="129627" cy="584774"/>
            </a:xfrm>
            <a:prstGeom prst="rect">
              <a:avLst/>
            </a:prstGeom>
            <a:solidFill>
              <a:srgbClr val="0043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6" name="矩形 55">
              <a:extLst>
                <a:ext uri="{FF2B5EF4-FFF2-40B4-BE49-F238E27FC236}">
                  <a16:creationId xmlns:a16="http://schemas.microsoft.com/office/drawing/2014/main" id="{FE6E92AC-8F8A-4465-A7B6-DE45C8ECB3AC}"/>
                </a:ext>
              </a:extLst>
            </p:cNvPr>
            <p:cNvSpPr/>
            <p:nvPr/>
          </p:nvSpPr>
          <p:spPr>
            <a:xfrm flipH="1">
              <a:off x="9281159" y="386801"/>
              <a:ext cx="2910839" cy="58477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3" name="矩形 22"/>
          <p:cNvSpPr/>
          <p:nvPr/>
        </p:nvSpPr>
        <p:spPr>
          <a:xfrm>
            <a:off x="1442918" y="2485840"/>
            <a:ext cx="3477086" cy="2899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>
              <a:lnSpc>
                <a:spcPct val="120000"/>
              </a:lnSpc>
              <a:spcBef>
                <a:spcPct val="50000"/>
              </a:spcBef>
            </a:pPr>
            <a:r>
              <a:rPr kumimoji="1"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Wingdings 2" panose="05020102010507070707" pitchFamily="18" charset="2"/>
              </a:rPr>
              <a:t> </a:t>
            </a:r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Wingdings 2" panose="05020102010507070707" pitchFamily="18" charset="2"/>
              </a:rPr>
              <a:t>正确的姿态</a:t>
            </a:r>
          </a:p>
          <a:p>
            <a:pPr fontAlgn="t">
              <a:lnSpc>
                <a:spcPct val="120000"/>
              </a:lnSpc>
              <a:spcBef>
                <a:spcPct val="50000"/>
              </a:spcBef>
            </a:pPr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Wingdings 2" panose="05020102010507070707" pitchFamily="18" charset="2"/>
              </a:rPr>
              <a:t> 整理来宾的名单： </a:t>
            </a:r>
          </a:p>
          <a:p>
            <a:pPr fontAlgn="t">
              <a:lnSpc>
                <a:spcPct val="120000"/>
              </a:lnSpc>
              <a:spcBef>
                <a:spcPct val="50000"/>
              </a:spcBef>
            </a:pPr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Wingdings 2" panose="05020102010507070707" pitchFamily="18" charset="2"/>
              </a:rPr>
              <a:t> 电话应对 </a:t>
            </a:r>
          </a:p>
          <a:p>
            <a:pPr fontAlgn="t">
              <a:lnSpc>
                <a:spcPct val="120000"/>
              </a:lnSpc>
              <a:spcBef>
                <a:spcPct val="50000"/>
              </a:spcBef>
            </a:pPr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Wingdings 2" panose="05020102010507070707" pitchFamily="18" charset="2"/>
              </a:rPr>
              <a:t> 柜台经常保持清洁整齐 </a:t>
            </a:r>
          </a:p>
          <a:p>
            <a:pPr fontAlgn="t">
              <a:lnSpc>
                <a:spcPct val="120000"/>
              </a:lnSpc>
              <a:spcBef>
                <a:spcPct val="50000"/>
              </a:spcBef>
            </a:pPr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Wingdings 2" panose="05020102010507070707" pitchFamily="18" charset="2"/>
              </a:rPr>
              <a:t> 注意服务仪容 </a:t>
            </a:r>
          </a:p>
          <a:p>
            <a:pPr marL="285750" indent="-285750" fontAlgn="t">
              <a:lnSpc>
                <a:spcPct val="120000"/>
              </a:lnSpc>
              <a:spcBef>
                <a:spcPct val="50000"/>
              </a:spcBef>
              <a:buFont typeface="Wingdings 2" panose="05020102010507070707" pitchFamily="18" charset="2"/>
              <a:buChar char="C"/>
            </a:pPr>
            <a:r>
              <a:rPr kumimoji="1"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Wingdings 2" panose="05020102010507070707" pitchFamily="18" charset="2"/>
              </a:rPr>
              <a:t>接待</a:t>
            </a:r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Wingdings 2" panose="05020102010507070707" pitchFamily="18" charset="2"/>
              </a:rPr>
              <a:t>访客时要注意访客的心理</a:t>
            </a:r>
            <a:r>
              <a:rPr kumimoji="1"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Wingdings 2" panose="05020102010507070707" pitchFamily="18" charset="2"/>
              </a:rPr>
              <a:t>及</a:t>
            </a:r>
            <a:endParaRPr kumimoji="1" lang="en-US" altLang="zh-CN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+mn-ea"/>
              <a:sym typeface="Wingdings 2" panose="05020102010507070707" pitchFamily="18" charset="2"/>
            </a:endParaRPr>
          </a:p>
          <a:p>
            <a:pPr marL="285750" indent="-285750" fontAlgn="t">
              <a:lnSpc>
                <a:spcPct val="120000"/>
              </a:lnSpc>
              <a:spcBef>
                <a:spcPct val="50000"/>
              </a:spcBef>
              <a:buFont typeface="Wingdings 2" panose="05020102010507070707" pitchFamily="18" charset="2"/>
              <a:buChar char="C"/>
            </a:pPr>
            <a:r>
              <a:rPr kumimoji="1"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Wingdings 2" panose="05020102010507070707" pitchFamily="18" charset="2"/>
              </a:rPr>
              <a:t>顺应</a:t>
            </a:r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Wingdings 2" panose="05020102010507070707" pitchFamily="18" charset="2"/>
              </a:rPr>
              <a:t>访客的要求，进行服务。 </a:t>
            </a:r>
          </a:p>
        </p:txBody>
      </p:sp>
      <p:sp>
        <p:nvSpPr>
          <p:cNvPr id="59" name="文本框 58">
            <a:extLst>
              <a:ext uri="{FF2B5EF4-FFF2-40B4-BE49-F238E27FC236}">
                <a16:creationId xmlns:a16="http://schemas.microsoft.com/office/drawing/2014/main" id="{4B13508B-32EA-4DD8-B2D8-122C0106DC64}"/>
              </a:ext>
            </a:extLst>
          </p:cNvPr>
          <p:cNvSpPr txBox="1"/>
          <p:nvPr/>
        </p:nvSpPr>
        <p:spPr>
          <a:xfrm>
            <a:off x="4790487" y="499430"/>
            <a:ext cx="4355866" cy="2769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1200" dirty="0">
                <a:cs typeface="+mn-ea"/>
                <a:sym typeface="+mn-lt"/>
              </a:rPr>
              <a:t>商务礼仪系列</a:t>
            </a:r>
            <a:r>
              <a:rPr lang="en-US" altLang="zh-CN" sz="1200" dirty="0" smtClean="0">
                <a:cs typeface="+mn-ea"/>
                <a:sym typeface="+mn-lt"/>
              </a:rPr>
              <a:t>—</a:t>
            </a:r>
            <a:r>
              <a:rPr lang="zh-CN" altLang="en-US" sz="1200" dirty="0" smtClean="0">
                <a:cs typeface="+mn-ea"/>
                <a:sym typeface="+mn-lt"/>
              </a:rPr>
              <a:t>接待礼仪</a:t>
            </a:r>
            <a:endParaRPr lang="en-US" altLang="zh-CN" sz="1200" dirty="0">
              <a:cs typeface="+mn-ea"/>
              <a:sym typeface="+mn-lt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1442918" y="2067881"/>
            <a:ext cx="182614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1600" b="1" dirty="0">
                <a:solidFill>
                  <a:srgbClr val="004386"/>
                </a:solidFill>
                <a:latin typeface="+mn-ea"/>
              </a:rPr>
              <a:t>接待的工作要点：</a:t>
            </a:r>
          </a:p>
        </p:txBody>
      </p:sp>
      <p:sp>
        <p:nvSpPr>
          <p:cNvPr id="60" name="矩形 59"/>
          <p:cNvSpPr/>
          <p:nvPr/>
        </p:nvSpPr>
        <p:spPr>
          <a:xfrm>
            <a:off x="5818584" y="2901709"/>
            <a:ext cx="2926082" cy="1224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>
              <a:lnSpc>
                <a:spcPct val="120000"/>
              </a:lnSpc>
              <a:spcBef>
                <a:spcPct val="50000"/>
              </a:spcBef>
            </a:pPr>
            <a:r>
              <a:rPr kumimoji="1"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Wingdings 2" panose="05020102010507070707" pitchFamily="18" charset="2"/>
              </a:rPr>
              <a:t>优品是</a:t>
            </a:r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Wingdings 2" panose="05020102010507070707" pitchFamily="18" charset="2"/>
              </a:rPr>
              <a:t>你的接待态度；</a:t>
            </a:r>
          </a:p>
          <a:p>
            <a:pPr fontAlgn="t">
              <a:lnSpc>
                <a:spcPct val="120000"/>
              </a:lnSpc>
              <a:spcBef>
                <a:spcPct val="50000"/>
              </a:spcBef>
            </a:pPr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Wingdings 2" panose="05020102010507070707" pitchFamily="18" charset="2"/>
              </a:rPr>
              <a:t>第二是你的服装打扮及礼貌；</a:t>
            </a:r>
          </a:p>
          <a:p>
            <a:pPr fontAlgn="t">
              <a:lnSpc>
                <a:spcPct val="120000"/>
              </a:lnSpc>
              <a:spcBef>
                <a:spcPct val="50000"/>
              </a:spcBef>
            </a:pPr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Wingdings 2" panose="05020102010507070707" pitchFamily="18" charset="2"/>
              </a:rPr>
              <a:t>第三是你的说话技巧。 </a:t>
            </a:r>
          </a:p>
        </p:txBody>
      </p:sp>
      <p:sp>
        <p:nvSpPr>
          <p:cNvPr id="61" name="矩形 60"/>
          <p:cNvSpPr/>
          <p:nvPr/>
        </p:nvSpPr>
        <p:spPr>
          <a:xfrm>
            <a:off x="5818584" y="2215007"/>
            <a:ext cx="244169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1600" b="1" dirty="0">
                <a:solidFill>
                  <a:srgbClr val="EB4D40"/>
                </a:solidFill>
                <a:latin typeface="+mn-ea"/>
              </a:rPr>
              <a:t>最影响你接待水准的是：</a:t>
            </a: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17281" y="1357436"/>
            <a:ext cx="3327288" cy="5500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102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:a14="http://schemas.microsoft.com/office/drawing/2010/main" xmlns:a16="http://schemas.microsoft.com/office/drawing/2014/main"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2" grpId="0" animBg="1"/>
      <p:bldP spid="23" grpId="0"/>
      <p:bldP spid="59" grpId="0"/>
      <p:bldP spid="24" grpId="0"/>
      <p:bldP spid="60" grpId="0"/>
      <p:bldP spid="6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圆角矩形 62"/>
          <p:cNvSpPr/>
          <p:nvPr/>
        </p:nvSpPr>
        <p:spPr>
          <a:xfrm>
            <a:off x="5240194" y="1661160"/>
            <a:ext cx="5961206" cy="4434839"/>
          </a:xfrm>
          <a:prstGeom prst="roundRect">
            <a:avLst>
              <a:gd name="adj" fmla="val 11169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ctr">
              <a:buClr>
                <a:srgbClr val="FF0000"/>
              </a:buClr>
              <a:buSzPct val="70000"/>
              <a:buFont typeface="Wingdings" panose="05000000000000000000" pitchFamily="2" charset="2"/>
              <a:buChar char="u"/>
              <a:tabLst>
                <a:tab pos="723900" algn="l"/>
                <a:tab pos="1447800" algn="l"/>
              </a:tabLst>
            </a:pPr>
            <a:endParaRPr lang="zh-CN" altLang="en-US" sz="16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</a:endParaRPr>
          </a:p>
        </p:txBody>
      </p:sp>
      <p:grpSp>
        <p:nvGrpSpPr>
          <p:cNvPr id="57" name="组合 56">
            <a:extLst>
              <a:ext uri="{FF2B5EF4-FFF2-40B4-BE49-F238E27FC236}">
                <a16:creationId xmlns:a16="http://schemas.microsoft.com/office/drawing/2014/main" id="{1DF30057-291E-43FD-AD5E-A019E6FC21FF}"/>
              </a:ext>
            </a:extLst>
          </p:cNvPr>
          <p:cNvGrpSpPr/>
          <p:nvPr/>
        </p:nvGrpSpPr>
        <p:grpSpPr>
          <a:xfrm>
            <a:off x="0" y="386801"/>
            <a:ext cx="12191998" cy="584775"/>
            <a:chOff x="0" y="386801"/>
            <a:chExt cx="12191998" cy="584775"/>
          </a:xfrm>
        </p:grpSpPr>
        <p:sp>
          <p:nvSpPr>
            <p:cNvPr id="51" name="文本框 50">
              <a:extLst>
                <a:ext uri="{FF2B5EF4-FFF2-40B4-BE49-F238E27FC236}">
                  <a16:creationId xmlns:a16="http://schemas.microsoft.com/office/drawing/2014/main" id="{7247AB59-1E01-42C7-AA28-09F70969DDAD}"/>
                </a:ext>
              </a:extLst>
            </p:cNvPr>
            <p:cNvSpPr txBox="1"/>
            <p:nvPr/>
          </p:nvSpPr>
          <p:spPr>
            <a:xfrm>
              <a:off x="1186354" y="386801"/>
              <a:ext cx="48228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3200" b="1" dirty="0" smtClean="0">
                  <a:cs typeface="+mn-ea"/>
                  <a:sym typeface="+mn-lt"/>
                </a:rPr>
                <a:t>接待迎客技巧</a:t>
              </a:r>
              <a:endParaRPr lang="zh-CN" altLang="en-US" sz="3200" b="1" dirty="0">
                <a:cs typeface="+mn-ea"/>
                <a:sym typeface="+mn-lt"/>
              </a:endParaRPr>
            </a:p>
          </p:txBody>
        </p:sp>
        <p:sp>
          <p:nvSpPr>
            <p:cNvPr id="54" name="矩形 53">
              <a:extLst>
                <a:ext uri="{FF2B5EF4-FFF2-40B4-BE49-F238E27FC236}">
                  <a16:creationId xmlns:a16="http://schemas.microsoft.com/office/drawing/2014/main" id="{C552EC34-A6E0-4C29-BD54-F63BD72EA271}"/>
                </a:ext>
              </a:extLst>
            </p:cNvPr>
            <p:cNvSpPr/>
            <p:nvPr/>
          </p:nvSpPr>
          <p:spPr>
            <a:xfrm flipH="1">
              <a:off x="0" y="386801"/>
              <a:ext cx="914400" cy="58477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5" name="矩形 54">
              <a:extLst>
                <a:ext uri="{FF2B5EF4-FFF2-40B4-BE49-F238E27FC236}">
                  <a16:creationId xmlns:a16="http://schemas.microsoft.com/office/drawing/2014/main" id="{5CB5F99F-F5A9-42C0-8EAC-90E0F57999CD}"/>
                </a:ext>
              </a:extLst>
            </p:cNvPr>
            <p:cNvSpPr/>
            <p:nvPr/>
          </p:nvSpPr>
          <p:spPr>
            <a:xfrm flipH="1">
              <a:off x="965199" y="386801"/>
              <a:ext cx="129627" cy="584774"/>
            </a:xfrm>
            <a:prstGeom prst="rect">
              <a:avLst/>
            </a:prstGeom>
            <a:solidFill>
              <a:srgbClr val="0043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6" name="矩形 55">
              <a:extLst>
                <a:ext uri="{FF2B5EF4-FFF2-40B4-BE49-F238E27FC236}">
                  <a16:creationId xmlns:a16="http://schemas.microsoft.com/office/drawing/2014/main" id="{FE6E92AC-8F8A-4465-A7B6-DE45C8ECB3AC}"/>
                </a:ext>
              </a:extLst>
            </p:cNvPr>
            <p:cNvSpPr/>
            <p:nvPr/>
          </p:nvSpPr>
          <p:spPr>
            <a:xfrm flipH="1">
              <a:off x="9281159" y="386801"/>
              <a:ext cx="2910839" cy="58477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3" name="矩形 22"/>
          <p:cNvSpPr/>
          <p:nvPr/>
        </p:nvSpPr>
        <p:spPr>
          <a:xfrm>
            <a:off x="5496758" y="2318200"/>
            <a:ext cx="6542842" cy="331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>
              <a:lnSpc>
                <a:spcPct val="120000"/>
              </a:lnSpc>
              <a:spcBef>
                <a:spcPct val="50000"/>
              </a:spcBef>
            </a:pPr>
            <a:r>
              <a:rPr kumimoji="1"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Wingdings 2" panose="05020102010507070707" pitchFamily="18" charset="2"/>
              </a:rPr>
              <a:t>1</a:t>
            </a:r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Wingdings 2" panose="05020102010507070707" pitchFamily="18" charset="2"/>
              </a:rPr>
              <a:t>、必要的心理准备；</a:t>
            </a:r>
          </a:p>
          <a:p>
            <a:pPr fontAlgn="t">
              <a:lnSpc>
                <a:spcPct val="120000"/>
              </a:lnSpc>
              <a:spcBef>
                <a:spcPct val="50000"/>
              </a:spcBef>
            </a:pPr>
            <a:r>
              <a:rPr kumimoji="1"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Wingdings 2" panose="05020102010507070707" pitchFamily="18" charset="2"/>
              </a:rPr>
              <a:t>2</a:t>
            </a:r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Wingdings 2" panose="05020102010507070707" pitchFamily="18" charset="2"/>
              </a:rPr>
              <a:t>、确保贵宾从入口进来后，能清楚知道接待的位置；</a:t>
            </a:r>
          </a:p>
          <a:p>
            <a:pPr fontAlgn="t">
              <a:lnSpc>
                <a:spcPct val="120000"/>
              </a:lnSpc>
              <a:spcBef>
                <a:spcPct val="50000"/>
              </a:spcBef>
            </a:pPr>
            <a:r>
              <a:rPr kumimoji="1"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Wingdings 2" panose="05020102010507070707" pitchFamily="18" charset="2"/>
              </a:rPr>
              <a:t>3</a:t>
            </a:r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Wingdings 2" panose="05020102010507070707" pitchFamily="18" charset="2"/>
              </a:rPr>
              <a:t>、整齐清洁；</a:t>
            </a:r>
          </a:p>
          <a:p>
            <a:pPr fontAlgn="t">
              <a:lnSpc>
                <a:spcPct val="120000"/>
              </a:lnSpc>
              <a:spcBef>
                <a:spcPct val="50000"/>
              </a:spcBef>
            </a:pPr>
            <a:r>
              <a:rPr kumimoji="1"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Wingdings 2" panose="05020102010507070707" pitchFamily="18" charset="2"/>
              </a:rPr>
              <a:t>4</a:t>
            </a:r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Wingdings 2" panose="05020102010507070707" pitchFamily="18" charset="2"/>
              </a:rPr>
              <a:t>、借齐需要的小册子；</a:t>
            </a:r>
          </a:p>
          <a:p>
            <a:pPr fontAlgn="t">
              <a:lnSpc>
                <a:spcPct val="120000"/>
              </a:lnSpc>
              <a:spcBef>
                <a:spcPct val="50000"/>
              </a:spcBef>
            </a:pPr>
            <a:r>
              <a:rPr kumimoji="1"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Wingdings 2" panose="05020102010507070707" pitchFamily="18" charset="2"/>
              </a:rPr>
              <a:t>5</a:t>
            </a:r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Wingdings 2" panose="05020102010507070707" pitchFamily="18" charset="2"/>
              </a:rPr>
              <a:t>、时钟及日历表；</a:t>
            </a:r>
          </a:p>
          <a:p>
            <a:pPr fontAlgn="t">
              <a:lnSpc>
                <a:spcPct val="120000"/>
              </a:lnSpc>
              <a:spcBef>
                <a:spcPct val="50000"/>
              </a:spcBef>
            </a:pPr>
            <a:r>
              <a:rPr kumimoji="1"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Wingdings 2" panose="05020102010507070707" pitchFamily="18" charset="2"/>
              </a:rPr>
              <a:t>6</a:t>
            </a:r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Wingdings 2" panose="05020102010507070707" pitchFamily="18" charset="2"/>
              </a:rPr>
              <a:t>、花瓶；</a:t>
            </a:r>
          </a:p>
          <a:p>
            <a:pPr fontAlgn="t">
              <a:lnSpc>
                <a:spcPct val="120000"/>
              </a:lnSpc>
              <a:spcBef>
                <a:spcPct val="50000"/>
              </a:spcBef>
            </a:pPr>
            <a:r>
              <a:rPr kumimoji="1"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Wingdings 2" panose="05020102010507070707" pitchFamily="18" charset="2"/>
              </a:rPr>
              <a:t>7</a:t>
            </a:r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Wingdings 2" panose="05020102010507070707" pitchFamily="18" charset="2"/>
              </a:rPr>
              <a:t>、安排好当天的工作程度表；</a:t>
            </a:r>
          </a:p>
          <a:p>
            <a:pPr fontAlgn="t">
              <a:lnSpc>
                <a:spcPct val="120000"/>
              </a:lnSpc>
              <a:spcBef>
                <a:spcPct val="50000"/>
              </a:spcBef>
            </a:pPr>
            <a:r>
              <a:rPr kumimoji="1"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Wingdings 2" panose="05020102010507070707" pitchFamily="18" charset="2"/>
              </a:rPr>
              <a:t>8</a:t>
            </a:r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Wingdings 2" panose="05020102010507070707" pitchFamily="18" charset="2"/>
              </a:rPr>
              <a:t>、你的服饰要整齐。</a:t>
            </a:r>
          </a:p>
        </p:txBody>
      </p:sp>
      <p:sp>
        <p:nvSpPr>
          <p:cNvPr id="59" name="文本框 58">
            <a:extLst>
              <a:ext uri="{FF2B5EF4-FFF2-40B4-BE49-F238E27FC236}">
                <a16:creationId xmlns:a16="http://schemas.microsoft.com/office/drawing/2014/main" id="{4B13508B-32EA-4DD8-B2D8-122C0106DC64}"/>
              </a:ext>
            </a:extLst>
          </p:cNvPr>
          <p:cNvSpPr txBox="1"/>
          <p:nvPr/>
        </p:nvSpPr>
        <p:spPr>
          <a:xfrm>
            <a:off x="4790487" y="499430"/>
            <a:ext cx="4355866" cy="2769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1200" dirty="0">
                <a:cs typeface="+mn-ea"/>
                <a:sym typeface="+mn-lt"/>
              </a:rPr>
              <a:t>商务礼仪系列</a:t>
            </a:r>
            <a:r>
              <a:rPr lang="en-US" altLang="zh-CN" sz="1200" dirty="0" smtClean="0">
                <a:cs typeface="+mn-ea"/>
                <a:sym typeface="+mn-lt"/>
              </a:rPr>
              <a:t>—</a:t>
            </a:r>
            <a:r>
              <a:rPr lang="zh-CN" altLang="en-US" sz="1200" dirty="0" smtClean="0">
                <a:cs typeface="+mn-ea"/>
                <a:sym typeface="+mn-lt"/>
              </a:rPr>
              <a:t>接待礼仪</a:t>
            </a:r>
            <a:endParaRPr lang="en-US" altLang="zh-CN" sz="1200" dirty="0">
              <a:cs typeface="+mn-ea"/>
              <a:sym typeface="+mn-lt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5496758" y="1900241"/>
            <a:ext cx="26468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1600" b="1" dirty="0" smtClean="0">
                <a:solidFill>
                  <a:srgbClr val="004386"/>
                </a:solidFill>
                <a:latin typeface="+mn-ea"/>
              </a:rPr>
              <a:t>优品步</a:t>
            </a:r>
            <a:r>
              <a:rPr kumimoji="1" lang="zh-CN" altLang="en-US" sz="1600" b="1" dirty="0">
                <a:solidFill>
                  <a:srgbClr val="004386"/>
                </a:solidFill>
                <a:latin typeface="+mn-ea"/>
              </a:rPr>
              <a:t>：具体而完善的准备</a:t>
            </a: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947" y="3956741"/>
            <a:ext cx="2873894" cy="1967745"/>
          </a:xfrm>
          <a:prstGeom prst="rect">
            <a:avLst/>
          </a:prstGeom>
          <a:ln>
            <a:noFill/>
          </a:ln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573592">
            <a:off x="1265215" y="1864269"/>
            <a:ext cx="2382712" cy="1728893"/>
          </a:xfrm>
          <a:prstGeom prst="rect">
            <a:avLst/>
          </a:prstGeom>
          <a:ln>
            <a:noFill/>
          </a:ln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09329">
            <a:off x="3065816" y="2999498"/>
            <a:ext cx="1875500" cy="1299393"/>
          </a:xfrm>
          <a:prstGeom prst="rect">
            <a:avLst/>
          </a:prstGeom>
          <a:ln>
            <a:noFill/>
          </a:ln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04385">
            <a:off x="2839639" y="4534309"/>
            <a:ext cx="1862024" cy="128738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87319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:a14="http://schemas.microsoft.com/office/drawing/2010/main" xmlns:a16="http://schemas.microsoft.com/office/drawing/2014/main"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5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25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75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23" grpId="0"/>
      <p:bldP spid="59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圆角矩形 62"/>
          <p:cNvSpPr/>
          <p:nvPr/>
        </p:nvSpPr>
        <p:spPr>
          <a:xfrm>
            <a:off x="1267172" y="1386840"/>
            <a:ext cx="9812308" cy="4937760"/>
          </a:xfrm>
          <a:prstGeom prst="roundRect">
            <a:avLst>
              <a:gd name="adj" fmla="val 11169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ctr">
              <a:buClr>
                <a:srgbClr val="FF0000"/>
              </a:buClr>
              <a:buSzPct val="70000"/>
              <a:buFont typeface="Wingdings" panose="05000000000000000000" pitchFamily="2" charset="2"/>
              <a:buChar char="u"/>
              <a:tabLst>
                <a:tab pos="723900" algn="l"/>
                <a:tab pos="1447800" algn="l"/>
              </a:tabLst>
            </a:pPr>
            <a:endParaRPr lang="zh-CN" altLang="en-US" sz="16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</a:endParaRPr>
          </a:p>
        </p:txBody>
      </p:sp>
      <p:grpSp>
        <p:nvGrpSpPr>
          <p:cNvPr id="57" name="组合 56">
            <a:extLst>
              <a:ext uri="{FF2B5EF4-FFF2-40B4-BE49-F238E27FC236}">
                <a16:creationId xmlns:a16="http://schemas.microsoft.com/office/drawing/2014/main" id="{1DF30057-291E-43FD-AD5E-A019E6FC21FF}"/>
              </a:ext>
            </a:extLst>
          </p:cNvPr>
          <p:cNvGrpSpPr/>
          <p:nvPr/>
        </p:nvGrpSpPr>
        <p:grpSpPr>
          <a:xfrm>
            <a:off x="0" y="386801"/>
            <a:ext cx="12191998" cy="584775"/>
            <a:chOff x="0" y="386801"/>
            <a:chExt cx="12191998" cy="584775"/>
          </a:xfrm>
        </p:grpSpPr>
        <p:sp>
          <p:nvSpPr>
            <p:cNvPr id="51" name="文本框 50">
              <a:extLst>
                <a:ext uri="{FF2B5EF4-FFF2-40B4-BE49-F238E27FC236}">
                  <a16:creationId xmlns:a16="http://schemas.microsoft.com/office/drawing/2014/main" id="{7247AB59-1E01-42C7-AA28-09F70969DDAD}"/>
                </a:ext>
              </a:extLst>
            </p:cNvPr>
            <p:cNvSpPr txBox="1"/>
            <p:nvPr/>
          </p:nvSpPr>
          <p:spPr>
            <a:xfrm>
              <a:off x="1186354" y="386801"/>
              <a:ext cx="48228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3200" b="1" dirty="0">
                  <a:cs typeface="+mn-ea"/>
                  <a:sym typeface="+mn-lt"/>
                </a:rPr>
                <a:t>接待迎客</a:t>
              </a:r>
              <a:r>
                <a:rPr lang="zh-CN" altLang="en-US" sz="3200" b="1" dirty="0" smtClean="0">
                  <a:cs typeface="+mn-ea"/>
                  <a:sym typeface="+mn-lt"/>
                </a:rPr>
                <a:t>技巧</a:t>
              </a:r>
              <a:endParaRPr lang="zh-CN" altLang="en-US" sz="3200" b="1" dirty="0">
                <a:cs typeface="+mn-ea"/>
                <a:sym typeface="+mn-lt"/>
              </a:endParaRPr>
            </a:p>
          </p:txBody>
        </p:sp>
        <p:sp>
          <p:nvSpPr>
            <p:cNvPr id="54" name="矩形 53">
              <a:extLst>
                <a:ext uri="{FF2B5EF4-FFF2-40B4-BE49-F238E27FC236}">
                  <a16:creationId xmlns:a16="http://schemas.microsoft.com/office/drawing/2014/main" id="{C552EC34-A6E0-4C29-BD54-F63BD72EA271}"/>
                </a:ext>
              </a:extLst>
            </p:cNvPr>
            <p:cNvSpPr/>
            <p:nvPr/>
          </p:nvSpPr>
          <p:spPr>
            <a:xfrm flipH="1">
              <a:off x="0" y="386801"/>
              <a:ext cx="914400" cy="58477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5" name="矩形 54">
              <a:extLst>
                <a:ext uri="{FF2B5EF4-FFF2-40B4-BE49-F238E27FC236}">
                  <a16:creationId xmlns:a16="http://schemas.microsoft.com/office/drawing/2014/main" id="{5CB5F99F-F5A9-42C0-8EAC-90E0F57999CD}"/>
                </a:ext>
              </a:extLst>
            </p:cNvPr>
            <p:cNvSpPr/>
            <p:nvPr/>
          </p:nvSpPr>
          <p:spPr>
            <a:xfrm flipH="1">
              <a:off x="965199" y="386801"/>
              <a:ext cx="129627" cy="584774"/>
            </a:xfrm>
            <a:prstGeom prst="rect">
              <a:avLst/>
            </a:prstGeom>
            <a:solidFill>
              <a:srgbClr val="0043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6" name="矩形 55">
              <a:extLst>
                <a:ext uri="{FF2B5EF4-FFF2-40B4-BE49-F238E27FC236}">
                  <a16:creationId xmlns:a16="http://schemas.microsoft.com/office/drawing/2014/main" id="{FE6E92AC-8F8A-4465-A7B6-DE45C8ECB3AC}"/>
                </a:ext>
              </a:extLst>
            </p:cNvPr>
            <p:cNvSpPr/>
            <p:nvPr/>
          </p:nvSpPr>
          <p:spPr>
            <a:xfrm flipH="1">
              <a:off x="9281159" y="386801"/>
              <a:ext cx="2910839" cy="58477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3" name="矩形 22"/>
          <p:cNvSpPr/>
          <p:nvPr/>
        </p:nvSpPr>
        <p:spPr>
          <a:xfrm>
            <a:off x="1523737" y="4349783"/>
            <a:ext cx="6542842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>
              <a:lnSpc>
                <a:spcPct val="120000"/>
              </a:lnSpc>
              <a:spcBef>
                <a:spcPct val="50000"/>
              </a:spcBef>
            </a:pPr>
            <a:r>
              <a:rPr kumimoji="1"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Wingdings 2" panose="05020102010507070707" pitchFamily="18" charset="2"/>
              </a:rPr>
              <a:t>1</a:t>
            </a:r>
            <a:r>
              <a:rPr kumimoji="1"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Wingdings 2" panose="05020102010507070707" pitchFamily="18" charset="2"/>
              </a:rPr>
              <a:t>、以愉快的心情向来访者打招呼。</a:t>
            </a:r>
          </a:p>
          <a:p>
            <a:pPr fontAlgn="t">
              <a:lnSpc>
                <a:spcPct val="120000"/>
              </a:lnSpc>
              <a:spcBef>
                <a:spcPct val="50000"/>
              </a:spcBef>
            </a:pPr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Wingdings 2" panose="05020102010507070707" pitchFamily="18" charset="2"/>
              </a:rPr>
              <a:t>（</a:t>
            </a:r>
            <a:r>
              <a:rPr kumimoji="1"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Wingdings 2" panose="05020102010507070707" pitchFamily="18" charset="2"/>
              </a:rPr>
              <a:t>1</a:t>
            </a:r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Wingdings 2" panose="05020102010507070707" pitchFamily="18" charset="2"/>
              </a:rPr>
              <a:t>）必须站起来向到访者的人说声：“欢迎！” </a:t>
            </a:r>
          </a:p>
          <a:p>
            <a:pPr fontAlgn="t">
              <a:lnSpc>
                <a:spcPct val="120000"/>
              </a:lnSpc>
              <a:spcBef>
                <a:spcPct val="50000"/>
              </a:spcBef>
            </a:pPr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Wingdings 2" panose="05020102010507070707" pitchFamily="18" charset="2"/>
              </a:rPr>
              <a:t>（</a:t>
            </a:r>
            <a:r>
              <a:rPr kumimoji="1"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Wingdings 2" panose="05020102010507070707" pitchFamily="18" charset="2"/>
              </a:rPr>
              <a:t>2</a:t>
            </a:r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Wingdings 2" panose="05020102010507070707" pitchFamily="18" charset="2"/>
              </a:rPr>
              <a:t>）中午十一点前可以说声：“早安！” </a:t>
            </a:r>
          </a:p>
          <a:p>
            <a:pPr fontAlgn="t">
              <a:lnSpc>
                <a:spcPct val="120000"/>
              </a:lnSpc>
              <a:spcBef>
                <a:spcPct val="50000"/>
              </a:spcBef>
            </a:pPr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Wingdings 2" panose="05020102010507070707" pitchFamily="18" charset="2"/>
              </a:rPr>
              <a:t>（</a:t>
            </a:r>
            <a:r>
              <a:rPr kumimoji="1"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Wingdings 2" panose="05020102010507070707" pitchFamily="18" charset="2"/>
              </a:rPr>
              <a:t>3</a:t>
            </a:r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Wingdings 2" panose="05020102010507070707" pitchFamily="18" charset="2"/>
              </a:rPr>
              <a:t>）午后可以说一声：“你好！” </a:t>
            </a:r>
          </a:p>
        </p:txBody>
      </p:sp>
      <p:sp>
        <p:nvSpPr>
          <p:cNvPr id="59" name="文本框 58">
            <a:extLst>
              <a:ext uri="{FF2B5EF4-FFF2-40B4-BE49-F238E27FC236}">
                <a16:creationId xmlns:a16="http://schemas.microsoft.com/office/drawing/2014/main" id="{4B13508B-32EA-4DD8-B2D8-122C0106DC64}"/>
              </a:ext>
            </a:extLst>
          </p:cNvPr>
          <p:cNvSpPr txBox="1"/>
          <p:nvPr/>
        </p:nvSpPr>
        <p:spPr>
          <a:xfrm>
            <a:off x="4790487" y="499430"/>
            <a:ext cx="4355866" cy="2769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1200" dirty="0">
                <a:cs typeface="+mn-ea"/>
                <a:sym typeface="+mn-lt"/>
              </a:rPr>
              <a:t>商务礼仪系列</a:t>
            </a:r>
            <a:r>
              <a:rPr lang="en-US" altLang="zh-CN" sz="1200" dirty="0" smtClean="0">
                <a:cs typeface="+mn-ea"/>
                <a:sym typeface="+mn-lt"/>
              </a:rPr>
              <a:t>—</a:t>
            </a:r>
            <a:r>
              <a:rPr lang="zh-CN" altLang="en-US" sz="1200" dirty="0" smtClean="0">
                <a:cs typeface="+mn-ea"/>
                <a:sym typeface="+mn-lt"/>
              </a:rPr>
              <a:t>接待礼仪</a:t>
            </a:r>
            <a:endParaRPr lang="en-US" altLang="zh-CN" sz="1200" dirty="0">
              <a:cs typeface="+mn-ea"/>
              <a:sym typeface="+mn-lt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1523737" y="1648813"/>
            <a:ext cx="244169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1600" b="1" dirty="0">
                <a:solidFill>
                  <a:srgbClr val="004386"/>
                </a:solidFill>
                <a:latin typeface="+mn-ea"/>
              </a:rPr>
              <a:t>第二步：主动招呼来访者</a:t>
            </a:r>
          </a:p>
        </p:txBody>
      </p:sp>
      <p:sp>
        <p:nvSpPr>
          <p:cNvPr id="22" name="矩形 21"/>
          <p:cNvSpPr/>
          <p:nvPr/>
        </p:nvSpPr>
        <p:spPr>
          <a:xfrm>
            <a:off x="6379065" y="4349783"/>
            <a:ext cx="4700415" cy="15204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>
              <a:lnSpc>
                <a:spcPct val="120000"/>
              </a:lnSpc>
              <a:spcBef>
                <a:spcPct val="50000"/>
              </a:spcBef>
            </a:pPr>
            <a:r>
              <a:rPr kumimoji="1"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Wingdings 2" panose="05020102010507070707" pitchFamily="18" charset="2"/>
              </a:rPr>
              <a:t>2</a:t>
            </a:r>
            <a:r>
              <a:rPr kumimoji="1"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Wingdings 2" panose="05020102010507070707" pitchFamily="18" charset="2"/>
              </a:rPr>
              <a:t>、填写访客名册</a:t>
            </a:r>
          </a:p>
          <a:p>
            <a:pPr fontAlgn="t">
              <a:lnSpc>
                <a:spcPct val="120000"/>
              </a:lnSpc>
              <a:spcBef>
                <a:spcPct val="50000"/>
              </a:spcBef>
            </a:pPr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Wingdings 2" panose="05020102010507070707" pitchFamily="18" charset="2"/>
              </a:rPr>
              <a:t>（</a:t>
            </a:r>
            <a:r>
              <a:rPr kumimoji="1"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Wingdings 2" panose="05020102010507070707" pitchFamily="18" charset="2"/>
              </a:rPr>
              <a:t>1</a:t>
            </a:r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Wingdings 2" panose="05020102010507070707" pitchFamily="18" charset="2"/>
              </a:rPr>
              <a:t>）询问对方是否事前已预约。</a:t>
            </a:r>
          </a:p>
          <a:p>
            <a:pPr fontAlgn="t">
              <a:lnSpc>
                <a:spcPct val="120000"/>
              </a:lnSpc>
              <a:spcBef>
                <a:spcPct val="50000"/>
              </a:spcBef>
            </a:pPr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Wingdings 2" panose="05020102010507070707" pitchFamily="18" charset="2"/>
              </a:rPr>
              <a:t>（</a:t>
            </a:r>
            <a:r>
              <a:rPr kumimoji="1"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Wingdings 2" panose="05020102010507070707" pitchFamily="18" charset="2"/>
              </a:rPr>
              <a:t>2</a:t>
            </a:r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Wingdings 2" panose="05020102010507070707" pitchFamily="18" charset="2"/>
              </a:rPr>
              <a:t>）礼貌地请他们签名，并请他们佩挂宾客名牌 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28" y="2248864"/>
            <a:ext cx="2727931" cy="182349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9254" y="2248863"/>
            <a:ext cx="2914650" cy="182349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295624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:a16="http://schemas.microsoft.com/office/drawing/2014/main"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5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25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75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25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23" grpId="0"/>
      <p:bldP spid="59" grpId="0"/>
      <p:bldP spid="24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圆角矩形 62"/>
          <p:cNvSpPr/>
          <p:nvPr/>
        </p:nvSpPr>
        <p:spPr>
          <a:xfrm>
            <a:off x="1267172" y="1386840"/>
            <a:ext cx="9812308" cy="4937760"/>
          </a:xfrm>
          <a:prstGeom prst="roundRect">
            <a:avLst>
              <a:gd name="adj" fmla="val 11169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ctr">
              <a:buClr>
                <a:srgbClr val="FF0000"/>
              </a:buClr>
              <a:buSzPct val="70000"/>
              <a:buFont typeface="Wingdings" panose="05000000000000000000" pitchFamily="2" charset="2"/>
              <a:buChar char="u"/>
              <a:tabLst>
                <a:tab pos="723900" algn="l"/>
                <a:tab pos="1447800" algn="l"/>
              </a:tabLst>
            </a:pPr>
            <a:endParaRPr lang="zh-CN" altLang="en-US" sz="16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</a:endParaRPr>
          </a:p>
        </p:txBody>
      </p:sp>
      <p:grpSp>
        <p:nvGrpSpPr>
          <p:cNvPr id="57" name="组合 56">
            <a:extLst>
              <a:ext uri="{FF2B5EF4-FFF2-40B4-BE49-F238E27FC236}">
                <a16:creationId xmlns:a16="http://schemas.microsoft.com/office/drawing/2014/main" id="{1DF30057-291E-43FD-AD5E-A019E6FC21FF}"/>
              </a:ext>
            </a:extLst>
          </p:cNvPr>
          <p:cNvGrpSpPr/>
          <p:nvPr/>
        </p:nvGrpSpPr>
        <p:grpSpPr>
          <a:xfrm>
            <a:off x="0" y="386801"/>
            <a:ext cx="12191998" cy="584775"/>
            <a:chOff x="0" y="386801"/>
            <a:chExt cx="12191998" cy="584775"/>
          </a:xfrm>
        </p:grpSpPr>
        <p:sp>
          <p:nvSpPr>
            <p:cNvPr id="51" name="文本框 50">
              <a:extLst>
                <a:ext uri="{FF2B5EF4-FFF2-40B4-BE49-F238E27FC236}">
                  <a16:creationId xmlns:a16="http://schemas.microsoft.com/office/drawing/2014/main" id="{7247AB59-1E01-42C7-AA28-09F70969DDAD}"/>
                </a:ext>
              </a:extLst>
            </p:cNvPr>
            <p:cNvSpPr txBox="1"/>
            <p:nvPr/>
          </p:nvSpPr>
          <p:spPr>
            <a:xfrm>
              <a:off x="1186354" y="386801"/>
              <a:ext cx="48228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3200" b="1" dirty="0">
                  <a:cs typeface="+mn-ea"/>
                  <a:sym typeface="+mn-lt"/>
                </a:rPr>
                <a:t>接待迎客</a:t>
              </a:r>
              <a:r>
                <a:rPr lang="zh-CN" altLang="en-US" sz="3200" b="1" dirty="0" smtClean="0">
                  <a:cs typeface="+mn-ea"/>
                  <a:sym typeface="+mn-lt"/>
                </a:rPr>
                <a:t>技巧</a:t>
              </a:r>
              <a:endParaRPr lang="zh-CN" altLang="en-US" sz="3200" b="1" dirty="0">
                <a:cs typeface="+mn-ea"/>
                <a:sym typeface="+mn-lt"/>
              </a:endParaRPr>
            </a:p>
          </p:txBody>
        </p:sp>
        <p:sp>
          <p:nvSpPr>
            <p:cNvPr id="54" name="矩形 53">
              <a:extLst>
                <a:ext uri="{FF2B5EF4-FFF2-40B4-BE49-F238E27FC236}">
                  <a16:creationId xmlns:a16="http://schemas.microsoft.com/office/drawing/2014/main" id="{C552EC34-A6E0-4C29-BD54-F63BD72EA271}"/>
                </a:ext>
              </a:extLst>
            </p:cNvPr>
            <p:cNvSpPr/>
            <p:nvPr/>
          </p:nvSpPr>
          <p:spPr>
            <a:xfrm flipH="1">
              <a:off x="0" y="386801"/>
              <a:ext cx="914400" cy="58477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5" name="矩形 54">
              <a:extLst>
                <a:ext uri="{FF2B5EF4-FFF2-40B4-BE49-F238E27FC236}">
                  <a16:creationId xmlns:a16="http://schemas.microsoft.com/office/drawing/2014/main" id="{5CB5F99F-F5A9-42C0-8EAC-90E0F57999CD}"/>
                </a:ext>
              </a:extLst>
            </p:cNvPr>
            <p:cNvSpPr/>
            <p:nvPr/>
          </p:nvSpPr>
          <p:spPr>
            <a:xfrm flipH="1">
              <a:off x="965199" y="386801"/>
              <a:ext cx="129627" cy="584774"/>
            </a:xfrm>
            <a:prstGeom prst="rect">
              <a:avLst/>
            </a:prstGeom>
            <a:solidFill>
              <a:srgbClr val="0043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6" name="矩形 55">
              <a:extLst>
                <a:ext uri="{FF2B5EF4-FFF2-40B4-BE49-F238E27FC236}">
                  <a16:creationId xmlns:a16="http://schemas.microsoft.com/office/drawing/2014/main" id="{FE6E92AC-8F8A-4465-A7B6-DE45C8ECB3AC}"/>
                </a:ext>
              </a:extLst>
            </p:cNvPr>
            <p:cNvSpPr/>
            <p:nvPr/>
          </p:nvSpPr>
          <p:spPr>
            <a:xfrm flipH="1">
              <a:off x="9281159" y="386801"/>
              <a:ext cx="2910839" cy="58477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3" name="矩形 22"/>
          <p:cNvSpPr/>
          <p:nvPr/>
        </p:nvSpPr>
        <p:spPr>
          <a:xfrm>
            <a:off x="6747438" y="2402631"/>
            <a:ext cx="3989140" cy="127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>
              <a:lnSpc>
                <a:spcPct val="120000"/>
              </a:lnSpc>
              <a:spcBef>
                <a:spcPct val="50000"/>
              </a:spcBef>
            </a:pPr>
            <a:r>
              <a:rPr kumimoji="1"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Wingdings 2" panose="05020102010507070707" pitchFamily="18" charset="2"/>
              </a:rPr>
              <a:t>当</a:t>
            </a:r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Wingdings 2" panose="05020102010507070707" pitchFamily="18" charset="2"/>
              </a:rPr>
              <a:t>你清楚对方的公司名称及姓名后，便向宾客说一声：‘请稍等一下，我立刻通知</a:t>
            </a:r>
            <a:r>
              <a:rPr kumimoji="1"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Wingdings 2" panose="05020102010507070707" pitchFamily="18" charset="2"/>
              </a:rPr>
              <a:t>XXX</a:t>
            </a:r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Wingdings 2" panose="05020102010507070707" pitchFamily="18" charset="2"/>
              </a:rPr>
              <a:t>先生（或女士）。”迅即与有关人员联络 。</a:t>
            </a:r>
          </a:p>
        </p:txBody>
      </p:sp>
      <p:sp>
        <p:nvSpPr>
          <p:cNvPr id="59" name="文本框 58">
            <a:extLst>
              <a:ext uri="{FF2B5EF4-FFF2-40B4-BE49-F238E27FC236}">
                <a16:creationId xmlns:a16="http://schemas.microsoft.com/office/drawing/2014/main" id="{4B13508B-32EA-4DD8-B2D8-122C0106DC64}"/>
              </a:ext>
            </a:extLst>
          </p:cNvPr>
          <p:cNvSpPr txBox="1"/>
          <p:nvPr/>
        </p:nvSpPr>
        <p:spPr>
          <a:xfrm>
            <a:off x="4790487" y="499430"/>
            <a:ext cx="4355866" cy="2769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1200" dirty="0">
                <a:cs typeface="+mn-ea"/>
                <a:sym typeface="+mn-lt"/>
              </a:rPr>
              <a:t>商务礼仪系列</a:t>
            </a:r>
            <a:r>
              <a:rPr lang="en-US" altLang="zh-CN" sz="1200" dirty="0" smtClean="0">
                <a:cs typeface="+mn-ea"/>
                <a:sym typeface="+mn-lt"/>
              </a:rPr>
              <a:t>—</a:t>
            </a:r>
            <a:r>
              <a:rPr lang="zh-CN" altLang="en-US" sz="1200" dirty="0" smtClean="0">
                <a:cs typeface="+mn-ea"/>
                <a:sym typeface="+mn-lt"/>
              </a:rPr>
              <a:t>接待礼仪</a:t>
            </a:r>
            <a:endParaRPr lang="en-US" altLang="zh-CN" sz="1200" dirty="0">
              <a:cs typeface="+mn-ea"/>
              <a:sym typeface="+mn-lt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4694569" y="1648813"/>
            <a:ext cx="311816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1600" b="1" dirty="0" smtClean="0">
                <a:solidFill>
                  <a:srgbClr val="004386"/>
                </a:solidFill>
                <a:latin typeface="+mn-ea"/>
              </a:rPr>
              <a:t>第三步</a:t>
            </a:r>
            <a:r>
              <a:rPr kumimoji="1" lang="zh-CN" altLang="en-US" sz="1600" b="1" dirty="0">
                <a:solidFill>
                  <a:srgbClr val="004386"/>
                </a:solidFill>
                <a:latin typeface="+mn-ea"/>
              </a:rPr>
              <a:t>：迅速、准确地传达联络 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5688" y="2740307"/>
            <a:ext cx="4579894" cy="283135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9" name="AutoShape 10"/>
          <p:cNvSpPr>
            <a:spLocks noChangeArrowheads="1"/>
          </p:cNvSpPr>
          <p:nvPr/>
        </p:nvSpPr>
        <p:spPr bwMode="auto">
          <a:xfrm>
            <a:off x="6765182" y="3863692"/>
            <a:ext cx="3722442" cy="758014"/>
          </a:xfrm>
          <a:prstGeom prst="wedgeRoundRectCallout">
            <a:avLst>
              <a:gd name="adj1" fmla="val 18840"/>
              <a:gd name="adj2" fmla="val 82531"/>
              <a:gd name="adj3" fmla="val 16667"/>
            </a:avLst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等线" panose="02010600030101010101" pitchFamily="2" charset="-122"/>
              </a:defRPr>
            </a:lvl9pPr>
          </a:lstStyle>
          <a:p>
            <a:pPr eaLnBrk="1" hangingPunct="1"/>
            <a:r>
              <a:rPr kumimoji="1" lang="en-US" altLang="zh-CN" sz="1600" dirty="0">
                <a:solidFill>
                  <a:schemeClr val="bg1"/>
                </a:solidFill>
                <a:latin typeface="+mn-ea"/>
                <a:ea typeface="+mn-ea"/>
              </a:rPr>
              <a:t>           </a:t>
            </a:r>
            <a:r>
              <a:rPr kumimoji="1" lang="zh-CN" altLang="en-US" sz="1600" dirty="0">
                <a:solidFill>
                  <a:schemeClr val="bg1"/>
                </a:solidFill>
                <a:latin typeface="+mn-ea"/>
                <a:ea typeface="+mn-ea"/>
              </a:rPr>
              <a:t>如果有几位访客同时到来，我们该怎么应对呢？</a:t>
            </a:r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auto">
          <a:xfrm>
            <a:off x="7010400" y="4965322"/>
            <a:ext cx="372617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hlink"/>
                    </a:gs>
                    <a:gs pos="100000">
                      <a:srgbClr val="E6EFF9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等线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考验你的接待技巧的时候到了！</a:t>
            </a:r>
          </a:p>
        </p:txBody>
      </p:sp>
    </p:spTree>
    <p:extLst>
      <p:ext uri="{BB962C8B-B14F-4D97-AF65-F5344CB8AC3E}">
        <p14:creationId xmlns:p14="http://schemas.microsoft.com/office/powerpoint/2010/main" val="844663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:a14="http://schemas.microsoft.com/office/drawing/2010/main" xmlns:a16="http://schemas.microsoft.com/office/drawing/2014/main"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5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25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23" grpId="0"/>
      <p:bldP spid="59" grpId="0"/>
      <p:bldP spid="24" grpId="0"/>
      <p:bldP spid="19" grpId="0" animBg="1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圆角矩形 62"/>
          <p:cNvSpPr/>
          <p:nvPr/>
        </p:nvSpPr>
        <p:spPr>
          <a:xfrm>
            <a:off x="1186354" y="1325880"/>
            <a:ext cx="9812308" cy="4937760"/>
          </a:xfrm>
          <a:prstGeom prst="roundRect">
            <a:avLst>
              <a:gd name="adj" fmla="val 11169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ctr">
              <a:buClr>
                <a:srgbClr val="FF0000"/>
              </a:buClr>
              <a:buSzPct val="70000"/>
              <a:buFont typeface="Wingdings" panose="05000000000000000000" pitchFamily="2" charset="2"/>
              <a:buChar char="u"/>
              <a:tabLst>
                <a:tab pos="723900" algn="l"/>
                <a:tab pos="1447800" algn="l"/>
              </a:tabLst>
            </a:pPr>
            <a:endParaRPr lang="zh-CN" altLang="en-US" sz="16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</a:endParaRPr>
          </a:p>
        </p:txBody>
      </p:sp>
      <p:grpSp>
        <p:nvGrpSpPr>
          <p:cNvPr id="57" name="组合 56">
            <a:extLst>
              <a:ext uri="{FF2B5EF4-FFF2-40B4-BE49-F238E27FC236}">
                <a16:creationId xmlns:a16="http://schemas.microsoft.com/office/drawing/2014/main" id="{1DF30057-291E-43FD-AD5E-A019E6FC21FF}"/>
              </a:ext>
            </a:extLst>
          </p:cNvPr>
          <p:cNvGrpSpPr/>
          <p:nvPr/>
        </p:nvGrpSpPr>
        <p:grpSpPr>
          <a:xfrm>
            <a:off x="0" y="386801"/>
            <a:ext cx="12191998" cy="584775"/>
            <a:chOff x="0" y="386801"/>
            <a:chExt cx="12191998" cy="584775"/>
          </a:xfrm>
        </p:grpSpPr>
        <p:sp>
          <p:nvSpPr>
            <p:cNvPr id="51" name="文本框 50">
              <a:extLst>
                <a:ext uri="{FF2B5EF4-FFF2-40B4-BE49-F238E27FC236}">
                  <a16:creationId xmlns:a16="http://schemas.microsoft.com/office/drawing/2014/main" id="{7247AB59-1E01-42C7-AA28-09F70969DDAD}"/>
                </a:ext>
              </a:extLst>
            </p:cNvPr>
            <p:cNvSpPr txBox="1"/>
            <p:nvPr/>
          </p:nvSpPr>
          <p:spPr>
            <a:xfrm>
              <a:off x="1186354" y="386801"/>
              <a:ext cx="48228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3200" b="1" dirty="0">
                  <a:cs typeface="+mn-ea"/>
                  <a:sym typeface="+mn-lt"/>
                </a:rPr>
                <a:t>接待迎客</a:t>
              </a:r>
              <a:r>
                <a:rPr lang="zh-CN" altLang="en-US" sz="3200" b="1" dirty="0" smtClean="0">
                  <a:cs typeface="+mn-ea"/>
                  <a:sym typeface="+mn-lt"/>
                </a:rPr>
                <a:t>技巧</a:t>
              </a:r>
              <a:endParaRPr lang="zh-CN" altLang="en-US" sz="3200" b="1" dirty="0">
                <a:cs typeface="+mn-ea"/>
                <a:sym typeface="+mn-lt"/>
              </a:endParaRPr>
            </a:p>
          </p:txBody>
        </p:sp>
        <p:sp>
          <p:nvSpPr>
            <p:cNvPr id="54" name="矩形 53">
              <a:extLst>
                <a:ext uri="{FF2B5EF4-FFF2-40B4-BE49-F238E27FC236}">
                  <a16:creationId xmlns:a16="http://schemas.microsoft.com/office/drawing/2014/main" id="{C552EC34-A6E0-4C29-BD54-F63BD72EA271}"/>
                </a:ext>
              </a:extLst>
            </p:cNvPr>
            <p:cNvSpPr/>
            <p:nvPr/>
          </p:nvSpPr>
          <p:spPr>
            <a:xfrm flipH="1">
              <a:off x="0" y="386801"/>
              <a:ext cx="914400" cy="58477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5" name="矩形 54">
              <a:extLst>
                <a:ext uri="{FF2B5EF4-FFF2-40B4-BE49-F238E27FC236}">
                  <a16:creationId xmlns:a16="http://schemas.microsoft.com/office/drawing/2014/main" id="{5CB5F99F-F5A9-42C0-8EAC-90E0F57999CD}"/>
                </a:ext>
              </a:extLst>
            </p:cNvPr>
            <p:cNvSpPr/>
            <p:nvPr/>
          </p:nvSpPr>
          <p:spPr>
            <a:xfrm flipH="1">
              <a:off x="965199" y="386801"/>
              <a:ext cx="129627" cy="584774"/>
            </a:xfrm>
            <a:prstGeom prst="rect">
              <a:avLst/>
            </a:prstGeom>
            <a:solidFill>
              <a:srgbClr val="0043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6" name="矩形 55">
              <a:extLst>
                <a:ext uri="{FF2B5EF4-FFF2-40B4-BE49-F238E27FC236}">
                  <a16:creationId xmlns:a16="http://schemas.microsoft.com/office/drawing/2014/main" id="{FE6E92AC-8F8A-4465-A7B6-DE45C8ECB3AC}"/>
                </a:ext>
              </a:extLst>
            </p:cNvPr>
            <p:cNvSpPr/>
            <p:nvPr/>
          </p:nvSpPr>
          <p:spPr>
            <a:xfrm flipH="1">
              <a:off x="9281159" y="386801"/>
              <a:ext cx="2910839" cy="58477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3" name="矩形 22"/>
          <p:cNvSpPr/>
          <p:nvPr/>
        </p:nvSpPr>
        <p:spPr>
          <a:xfrm>
            <a:off x="1523737" y="2577922"/>
            <a:ext cx="4343663" cy="97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>
              <a:lnSpc>
                <a:spcPct val="120000"/>
              </a:lnSpc>
              <a:spcBef>
                <a:spcPct val="50000"/>
              </a:spcBef>
            </a:pP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Wingdings 2" panose="05020102010507070707" pitchFamily="18" charset="2"/>
              </a:rPr>
              <a:t> </a:t>
            </a:r>
            <a:r>
              <a:rPr kumimoji="1"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Wingdings 2" panose="05020102010507070707" pitchFamily="18" charset="2"/>
              </a:rPr>
              <a:t>A</a:t>
            </a: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Wingdings 2" panose="05020102010507070707" pitchFamily="18" charset="2"/>
              </a:rPr>
              <a:t>、请访客按顺序在沙发上候坐，以等待登记；</a:t>
            </a:r>
          </a:p>
          <a:p>
            <a:pPr fontAlgn="t">
              <a:lnSpc>
                <a:spcPct val="120000"/>
              </a:lnSpc>
              <a:spcBef>
                <a:spcPct val="50000"/>
              </a:spcBef>
            </a:pP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Wingdings 2" panose="05020102010507070707" pitchFamily="18" charset="2"/>
              </a:rPr>
              <a:t> </a:t>
            </a:r>
            <a:r>
              <a:rPr kumimoji="1" lang="en-US" altLang="zh-CN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Wingdings 2" panose="05020102010507070707" pitchFamily="18" charset="2"/>
              </a:rPr>
              <a:t>B</a:t>
            </a: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Wingdings 2" panose="05020102010507070707" pitchFamily="18" charset="2"/>
              </a:rPr>
              <a:t>、如令他们等候，要向访客说声：“对不起，令你久等了。”</a:t>
            </a:r>
          </a:p>
        </p:txBody>
      </p:sp>
      <p:sp>
        <p:nvSpPr>
          <p:cNvPr id="59" name="文本框 58">
            <a:extLst>
              <a:ext uri="{FF2B5EF4-FFF2-40B4-BE49-F238E27FC236}">
                <a16:creationId xmlns:a16="http://schemas.microsoft.com/office/drawing/2014/main" id="{4B13508B-32EA-4DD8-B2D8-122C0106DC64}"/>
              </a:ext>
            </a:extLst>
          </p:cNvPr>
          <p:cNvSpPr txBox="1"/>
          <p:nvPr/>
        </p:nvSpPr>
        <p:spPr>
          <a:xfrm>
            <a:off x="4790487" y="499430"/>
            <a:ext cx="4355866" cy="2769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1200" dirty="0">
                <a:cs typeface="+mn-ea"/>
                <a:sym typeface="+mn-lt"/>
              </a:rPr>
              <a:t>商务礼仪系列</a:t>
            </a:r>
            <a:r>
              <a:rPr lang="en-US" altLang="zh-CN" sz="1200" dirty="0" smtClean="0">
                <a:cs typeface="+mn-ea"/>
                <a:sym typeface="+mn-lt"/>
              </a:rPr>
              <a:t>—</a:t>
            </a:r>
            <a:r>
              <a:rPr lang="zh-CN" altLang="en-US" sz="1200" dirty="0" smtClean="0">
                <a:cs typeface="+mn-ea"/>
                <a:sym typeface="+mn-lt"/>
              </a:rPr>
              <a:t>接待礼仪</a:t>
            </a:r>
            <a:endParaRPr lang="en-US" altLang="zh-CN" sz="1200" dirty="0">
              <a:cs typeface="+mn-ea"/>
              <a:sym typeface="+mn-lt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1523737" y="1648908"/>
            <a:ext cx="285206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1600" b="1" dirty="0">
                <a:solidFill>
                  <a:srgbClr val="004386"/>
                </a:solidFill>
                <a:latin typeface="+mn-ea"/>
              </a:rPr>
              <a:t>接待多个访客时的注意事项：</a:t>
            </a:r>
          </a:p>
        </p:txBody>
      </p:sp>
      <p:sp>
        <p:nvSpPr>
          <p:cNvPr id="4" name="矩形 3"/>
          <p:cNvSpPr/>
          <p:nvPr/>
        </p:nvSpPr>
        <p:spPr>
          <a:xfrm>
            <a:off x="1572843" y="2121825"/>
            <a:ext cx="2930610" cy="3508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t">
              <a:lnSpc>
                <a:spcPct val="120000"/>
              </a:lnSpc>
              <a:spcBef>
                <a:spcPct val="50000"/>
              </a:spcBef>
            </a:pPr>
            <a:r>
              <a:rPr kumimoji="1"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Wingdings 2" panose="05020102010507070707" pitchFamily="18" charset="2"/>
              </a:rPr>
              <a:t>应该依访客的先后顺序进行处理 ：</a:t>
            </a:r>
          </a:p>
        </p:txBody>
      </p:sp>
      <p:sp>
        <p:nvSpPr>
          <p:cNvPr id="16" name="矩形 15"/>
          <p:cNvSpPr/>
          <p:nvPr/>
        </p:nvSpPr>
        <p:spPr>
          <a:xfrm>
            <a:off x="1523737" y="4597494"/>
            <a:ext cx="4343663" cy="12341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>
              <a:lnSpc>
                <a:spcPct val="120000"/>
              </a:lnSpc>
              <a:spcBef>
                <a:spcPct val="50000"/>
              </a:spcBef>
            </a:pP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Wingdings 2" panose="05020102010507070707" pitchFamily="18" charset="2"/>
              </a:rPr>
              <a:t> </a:t>
            </a:r>
            <a:r>
              <a:rPr kumimoji="1"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Wingdings 2" panose="05020102010507070707" pitchFamily="18" charset="2"/>
              </a:rPr>
              <a:t>A</a:t>
            </a: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Wingdings 2" panose="05020102010507070707" pitchFamily="18" charset="2"/>
              </a:rPr>
              <a:t>、联络后，引领访客到会客地点并向访客说：“已联络了</a:t>
            </a:r>
            <a:r>
              <a:rPr kumimoji="1"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Wingdings 2" panose="05020102010507070707" pitchFamily="18" charset="2"/>
              </a:rPr>
              <a:t>XX</a:t>
            </a: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Wingdings 2" panose="05020102010507070707" pitchFamily="18" charset="2"/>
              </a:rPr>
              <a:t>。他现在正在前来接待，请先坐一下。” </a:t>
            </a:r>
            <a:endParaRPr kumimoji="1" lang="en-US" altLang="zh-CN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ea"/>
              <a:sym typeface="Wingdings 2" panose="05020102010507070707" pitchFamily="18" charset="2"/>
            </a:endParaRPr>
          </a:p>
          <a:p>
            <a:pPr fontAlgn="t">
              <a:lnSpc>
                <a:spcPct val="120000"/>
              </a:lnSpc>
              <a:spcBef>
                <a:spcPct val="50000"/>
              </a:spcBef>
            </a:pPr>
            <a:r>
              <a:rPr kumimoji="1"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Wingdings 2" panose="05020102010507070707" pitchFamily="18" charset="2"/>
              </a:rPr>
              <a:t> </a:t>
            </a:r>
            <a:r>
              <a:rPr kumimoji="1"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Wingdings 2" panose="05020102010507070707" pitchFamily="18" charset="2"/>
              </a:rPr>
              <a:t>B</a:t>
            </a: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Wingdings 2" panose="05020102010507070707" pitchFamily="18" charset="2"/>
              </a:rPr>
              <a:t>、如需等待或会晤人员没空时，询问访客可否由其他人作代表来与他会晤。</a:t>
            </a:r>
          </a:p>
        </p:txBody>
      </p:sp>
      <p:sp>
        <p:nvSpPr>
          <p:cNvPr id="17" name="矩形 16"/>
          <p:cNvSpPr/>
          <p:nvPr/>
        </p:nvSpPr>
        <p:spPr>
          <a:xfrm>
            <a:off x="1572843" y="4141397"/>
            <a:ext cx="1620957" cy="3877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t">
              <a:lnSpc>
                <a:spcPct val="120000"/>
              </a:lnSpc>
              <a:spcBef>
                <a:spcPct val="50000"/>
              </a:spcBef>
            </a:pPr>
            <a:r>
              <a:rPr kumimoji="1"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Wingdings 2" panose="05020102010507070707" pitchFamily="18" charset="2"/>
              </a:rPr>
              <a:t>联络会晤人员：</a:t>
            </a:r>
          </a:p>
        </p:txBody>
      </p:sp>
      <p:sp>
        <p:nvSpPr>
          <p:cNvPr id="21" name="矩形 20"/>
          <p:cNvSpPr/>
          <p:nvPr/>
        </p:nvSpPr>
        <p:spPr>
          <a:xfrm>
            <a:off x="6444701" y="2688321"/>
            <a:ext cx="4343663" cy="149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>
              <a:lnSpc>
                <a:spcPct val="120000"/>
              </a:lnSpc>
              <a:spcBef>
                <a:spcPct val="50000"/>
              </a:spcBef>
            </a:pP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Wingdings 2" panose="05020102010507070707" pitchFamily="18" charset="2"/>
              </a:rPr>
              <a:t> </a:t>
            </a:r>
            <a:r>
              <a:rPr kumimoji="1"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Wingdings 2" panose="05020102010507070707" pitchFamily="18" charset="2"/>
              </a:rPr>
              <a:t>A</a:t>
            </a: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Wingdings 2" panose="05020102010507070707" pitchFamily="18" charset="2"/>
              </a:rPr>
              <a:t>、首先你要向宾客致歉。礼貌的说声：“对不起，</a:t>
            </a:r>
            <a:r>
              <a:rPr kumimoji="1"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Wingdings 2" panose="05020102010507070707" pitchFamily="18" charset="2"/>
              </a:rPr>
              <a:t>XXX</a:t>
            </a: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Wingdings 2" panose="05020102010507070707" pitchFamily="18" charset="2"/>
              </a:rPr>
              <a:t>有事外出了。” </a:t>
            </a:r>
            <a:endParaRPr kumimoji="1" lang="en-US" altLang="zh-CN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ea"/>
              <a:sym typeface="Wingdings 2" panose="05020102010507070707" pitchFamily="18" charset="2"/>
            </a:endParaRPr>
          </a:p>
          <a:p>
            <a:pPr fontAlgn="t">
              <a:lnSpc>
                <a:spcPct val="120000"/>
              </a:lnSpc>
              <a:spcBef>
                <a:spcPct val="50000"/>
              </a:spcBef>
            </a:pPr>
            <a:r>
              <a:rPr kumimoji="1"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Wingdings 2" panose="05020102010507070707" pitchFamily="18" charset="2"/>
              </a:rPr>
              <a:t> </a:t>
            </a:r>
            <a:r>
              <a:rPr kumimoji="1" lang="en-US" altLang="zh-CN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Wingdings 2" panose="05020102010507070707" pitchFamily="18" charset="2"/>
              </a:rPr>
              <a:t>B</a:t>
            </a: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Wingdings 2" panose="05020102010507070707" pitchFamily="18" charset="2"/>
              </a:rPr>
              <a:t>、当访客询问会晤人员去向时，委婉的告知访客实情。继而询问是否需要留言或找别的人员，有没有什么物件需要转交给会晤人等等。</a:t>
            </a:r>
          </a:p>
        </p:txBody>
      </p:sp>
      <p:sp>
        <p:nvSpPr>
          <p:cNvPr id="25" name="矩形 24"/>
          <p:cNvSpPr/>
          <p:nvPr/>
        </p:nvSpPr>
        <p:spPr>
          <a:xfrm>
            <a:off x="6493807" y="2232319"/>
            <a:ext cx="1620957" cy="3508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t">
              <a:lnSpc>
                <a:spcPct val="120000"/>
              </a:lnSpc>
              <a:spcBef>
                <a:spcPct val="50000"/>
              </a:spcBef>
            </a:pPr>
            <a:r>
              <a:rPr kumimoji="1"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Wingdings 2" panose="05020102010507070707" pitchFamily="18" charset="2"/>
              </a:rPr>
              <a:t>会晤人员不在时：</a:t>
            </a:r>
          </a:p>
        </p:txBody>
      </p:sp>
      <p:sp>
        <p:nvSpPr>
          <p:cNvPr id="26" name="矩形 25"/>
          <p:cNvSpPr/>
          <p:nvPr/>
        </p:nvSpPr>
        <p:spPr>
          <a:xfrm>
            <a:off x="6444701" y="4856026"/>
            <a:ext cx="4343663" cy="97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>
              <a:lnSpc>
                <a:spcPct val="120000"/>
              </a:lnSpc>
              <a:spcBef>
                <a:spcPct val="50000"/>
              </a:spcBef>
            </a:pP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Wingdings 2" panose="05020102010507070707" pitchFamily="18" charset="2"/>
              </a:rPr>
              <a:t> </a:t>
            </a:r>
            <a:r>
              <a:rPr kumimoji="1"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Wingdings 2" panose="05020102010507070707" pitchFamily="18" charset="2"/>
              </a:rPr>
              <a:t>A</a:t>
            </a: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Wingdings 2" panose="05020102010507070707" pitchFamily="18" charset="2"/>
              </a:rPr>
              <a:t>、首先你要向宾客致歉。礼貌的说声：“对不起，</a:t>
            </a:r>
            <a:r>
              <a:rPr kumimoji="1"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Wingdings 2" panose="05020102010507070707" pitchFamily="18" charset="2"/>
              </a:rPr>
              <a:t>XXX</a:t>
            </a: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Wingdings 2" panose="05020102010507070707" pitchFamily="18" charset="2"/>
              </a:rPr>
              <a:t>有事外出了。” </a:t>
            </a:r>
            <a:endParaRPr kumimoji="1" lang="en-US" altLang="zh-CN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ea"/>
              <a:sym typeface="Wingdings 2" panose="05020102010507070707" pitchFamily="18" charset="2"/>
            </a:endParaRPr>
          </a:p>
          <a:p>
            <a:pPr fontAlgn="t">
              <a:lnSpc>
                <a:spcPct val="120000"/>
              </a:lnSpc>
              <a:spcBef>
                <a:spcPct val="50000"/>
              </a:spcBef>
            </a:pP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Wingdings 2" panose="05020102010507070707" pitchFamily="18" charset="2"/>
              </a:rPr>
              <a:t>问清其来访的用意，然后联络有关部门的负责人。 </a:t>
            </a:r>
          </a:p>
        </p:txBody>
      </p:sp>
      <p:sp>
        <p:nvSpPr>
          <p:cNvPr id="27" name="矩形 26"/>
          <p:cNvSpPr/>
          <p:nvPr/>
        </p:nvSpPr>
        <p:spPr>
          <a:xfrm>
            <a:off x="6493807" y="4399929"/>
            <a:ext cx="2698175" cy="3508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t">
              <a:lnSpc>
                <a:spcPct val="120000"/>
              </a:lnSpc>
              <a:spcBef>
                <a:spcPct val="50000"/>
              </a:spcBef>
            </a:pPr>
            <a:r>
              <a:rPr kumimoji="1"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Wingdings 2" panose="05020102010507070707" pitchFamily="18" charset="2"/>
              </a:rPr>
              <a:t>当访客没有指定的会晤人员时：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73832">
            <a:off x="9015541" y="1212863"/>
            <a:ext cx="2108812" cy="141151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504711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:a14="http://schemas.microsoft.com/office/drawing/2010/main" xmlns:a16="http://schemas.microsoft.com/office/drawing/2014/main"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5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25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75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25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75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25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75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250"/>
                            </p:stCondLst>
                            <p:childTnLst>
                              <p:par>
                                <p:cTn id="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750"/>
                            </p:stCondLst>
                            <p:childTnLst>
                              <p:par>
                                <p:cTn id="7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23" grpId="0"/>
      <p:bldP spid="59" grpId="0"/>
      <p:bldP spid="24" grpId="0"/>
      <p:bldP spid="4" grpId="0"/>
      <p:bldP spid="16" grpId="0"/>
      <p:bldP spid="17" grpId="0"/>
      <p:bldP spid="21" grpId="0"/>
      <p:bldP spid="25" grpId="0"/>
      <p:bldP spid="26" grpId="0"/>
      <p:bldP spid="2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329223945"/>
  <p:tag name="MH_LIBRARY" val="GRAPHIC"/>
  <p:tag name="MH_ORDER" val="文本框 1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329223945"/>
  <p:tag name="MH_LIBRARY" val="GRAPHIC"/>
  <p:tag name="MH_ORDER" val="Straight Connector 1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329223945"/>
  <p:tag name="MH_LIBRARY" val="GRAPHIC"/>
  <p:tag name="MH_ORDER" val="文本框 1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329223945"/>
  <p:tag name="MH_LIBRARY" val="GRAPHIC"/>
  <p:tag name="MH_ORDER" val="Isosceles Triangle 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329223945"/>
  <p:tag name="MH_LIBRARY" val="GRAPHIC"/>
  <p:tag name="MH_ORDER" val="Isosceles Triangle 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329223945"/>
  <p:tag name="MH_LIBRARY" val="GRAPHIC"/>
  <p:tag name="MH_ORDER" val="文本框 1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329223945"/>
  <p:tag name="MH_LIBRARY" val="GRAPHIC"/>
  <p:tag name="MH_ORDER" val="Straight Connector 1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329223945"/>
  <p:tag name="MH_LIBRARY" val="GRAPHIC"/>
  <p:tag name="MH_ORDER" val="文本框 1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329223945"/>
  <p:tag name="MH_LIBRARY" val="GRAPHIC"/>
  <p:tag name="MH_ORDER" val="Isosceles Triangle 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329223945"/>
  <p:tag name="MH_LIBRARY" val="GRAPHIC"/>
  <p:tag name="MH_ORDER" val="Isosceles Triangle 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329223945"/>
  <p:tag name="MH_LIBRARY" val="GRAPHIC"/>
  <p:tag name="MH_ORDER" val="Isosceles Triangle 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329223945"/>
  <p:tag name="MH_LIBRARY" val="GRAPHIC"/>
  <p:tag name="MH_ORDER" val="文本框 1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329223945"/>
  <p:tag name="MH_LIBRARY" val="GRAPHIC"/>
  <p:tag name="MH_ORDER" val="Straight Connector 1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329223945"/>
  <p:tag name="MH_LIBRARY" val="GRAPHIC"/>
  <p:tag name="MH_ORDER" val="文本框 1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329223945"/>
  <p:tag name="MH_LIBRARY" val="GRAPHIC"/>
  <p:tag name="MH_ORDER" val="Isosceles Triangle 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329223945"/>
  <p:tag name="MH_LIBRARY" val="GRAPHIC"/>
  <p:tag name="MH_ORDER" val="Isosceles Triangle 6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329223945"/>
  <p:tag name="MH_LIBRARY" val="GRAPHIC"/>
  <p:tag name="MH_ORDER" val="文本框 1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329223945"/>
  <p:tag name="MH_LIBRARY" val="GRAPHIC"/>
  <p:tag name="MH_ORDER" val="Straight Connector 1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329223945"/>
  <p:tag name="MH_LIBRARY" val="GRAPHIC"/>
  <p:tag name="MH_ORDER" val="文本框 1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329223945"/>
  <p:tag name="MH_LIBRARY" val="GRAPHIC"/>
  <p:tag name="MH_ORDER" val="Isosceles Triangle 5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329223945"/>
  <p:tag name="MH_LIBRARY" val="GRAPHIC"/>
  <p:tag name="MH_ORDER" val="Isosceles Triangle 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329223945"/>
  <p:tag name="MH_LIBRARY" val="GRAPHIC"/>
  <p:tag name="MH_ORDER" val="Isosceles Triangle 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329223945"/>
  <p:tag name="MH_LIBRARY" val="GRAPHIC"/>
  <p:tag name="MH_ORDER" val="文本框 1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329223945"/>
  <p:tag name="MH_LIBRARY" val="GRAPHIC"/>
  <p:tag name="MH_ORDER" val="Straight Connector 1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329223945"/>
  <p:tag name="MH_LIBRARY" val="GRAPHIC"/>
  <p:tag name="MH_ORDER" val="文本框 1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329223945"/>
  <p:tag name="MH_LIBRARY" val="GRAPHIC"/>
  <p:tag name="MH_ORDER" val="文本框 1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329223945"/>
  <p:tag name="MH_LIBRARY" val="GRAPHIC"/>
  <p:tag name="MH_ORDER" val="Straight Connector 1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329223945"/>
  <p:tag name="MH_LIBRARY" val="GRAPHIC"/>
  <p:tag name="MH_ORDER" val="文本框 13"/>
</p:tagLst>
</file>

<file path=ppt/theme/theme1.xml><?xml version="1.0" encoding="utf-8"?>
<a:theme xmlns:a="http://schemas.openxmlformats.org/drawingml/2006/main" name="第一PPT，www.1ppt.com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niy52wm5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包图主题2</Template>
  <TotalTime>0</TotalTime>
  <Words>3996</Words>
  <Application>Microsoft Office PowerPoint</Application>
  <PresentationFormat>宽屏</PresentationFormat>
  <Paragraphs>403</Paragraphs>
  <Slides>37</Slides>
  <Notes>37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37</vt:i4>
      </vt:variant>
    </vt:vector>
  </HeadingPairs>
  <TitlesOfParts>
    <vt:vector size="50" baseType="lpstr">
      <vt:lpstr>等线</vt:lpstr>
      <vt:lpstr>方正正黑简体</vt:lpstr>
      <vt:lpstr>华康俪金黑W8</vt:lpstr>
      <vt:lpstr>宋体</vt:lpstr>
      <vt:lpstr>微软雅黑</vt:lpstr>
      <vt:lpstr>Arial</vt:lpstr>
      <vt:lpstr>Calibri</vt:lpstr>
      <vt:lpstr>Times New Roman</vt:lpstr>
      <vt:lpstr>Webdings</vt:lpstr>
      <vt:lpstr>Wingdings</vt:lpstr>
      <vt:lpstr>Wingdings 2</vt:lpstr>
      <vt:lpstr>第一PPT，www.1ppt.com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/>
  <cp:keywords/>
  <dc:description>www.ppt818.com-提供资源下载</dc:description>
  <cp:lastModifiedBy/>
  <cp:revision>1</cp:revision>
  <dcterms:created xsi:type="dcterms:W3CDTF">2019-01-28T23:26:03Z</dcterms:created>
  <dcterms:modified xsi:type="dcterms:W3CDTF">2023-04-17T05:08:31Z</dcterms:modified>
</cp:coreProperties>
</file>