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28"/>
  </p:notesMasterIdLst>
  <p:sldIdLst>
    <p:sldId id="259" r:id="rId3"/>
    <p:sldId id="260" r:id="rId4"/>
    <p:sldId id="261" r:id="rId5"/>
    <p:sldId id="265" r:id="rId6"/>
    <p:sldId id="266" r:id="rId7"/>
    <p:sldId id="267" r:id="rId8"/>
    <p:sldId id="269" r:id="rId9"/>
    <p:sldId id="268" r:id="rId10"/>
    <p:sldId id="262" r:id="rId11"/>
    <p:sldId id="270" r:id="rId12"/>
    <p:sldId id="271" r:id="rId13"/>
    <p:sldId id="272" r:id="rId14"/>
    <p:sldId id="273" r:id="rId15"/>
    <p:sldId id="263" r:id="rId16"/>
    <p:sldId id="274" r:id="rId17"/>
    <p:sldId id="275" r:id="rId18"/>
    <p:sldId id="277" r:id="rId19"/>
    <p:sldId id="278" r:id="rId20"/>
    <p:sldId id="276" r:id="rId21"/>
    <p:sldId id="264" r:id="rId22"/>
    <p:sldId id="280" r:id="rId23"/>
    <p:sldId id="279" r:id="rId24"/>
    <p:sldId id="281" r:id="rId25"/>
    <p:sldId id="282" r:id="rId26"/>
    <p:sldId id="28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748"/>
    <a:srgbClr val="142537"/>
    <a:srgbClr val="203849"/>
    <a:srgbClr val="FAEED8"/>
    <a:srgbClr val="BDB4A4"/>
    <a:srgbClr val="BA1219"/>
    <a:srgbClr val="C20316"/>
    <a:srgbClr val="AA2E28"/>
    <a:srgbClr val="C7020C"/>
    <a:srgbClr val="FFF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1" autoAdjust="0"/>
    <p:restoredTop sz="94654"/>
  </p:normalViewPr>
  <p:slideViewPr>
    <p:cSldViewPr snapToGrid="0">
      <p:cViewPr varScale="1">
        <p:scale>
          <a:sx n="106" d="100"/>
          <a:sy n="106" d="100"/>
        </p:scale>
        <p:origin x="888" y="114"/>
      </p:cViewPr>
      <p:guideLst>
        <p:guide orient="horz" pos="913"/>
        <p:guide pos="551"/>
        <p:guide pos="7151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4180;&#24230;&#38144;&#21806;&#19994;&#32489;(&#22312;&#32844;&#39038;&#38382;&#19994;&#32489;)201712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4180;&#24230;&#38144;&#21806;&#19994;&#32489;(&#22312;&#32844;&#39038;&#38382;&#19994;&#32489;)201712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BDB4A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67-5E40-BB45-59F17F002B80}"/>
              </c:ext>
            </c:extLst>
          </c:dPt>
          <c:dPt>
            <c:idx val="1"/>
            <c:bubble3D val="0"/>
            <c:spPr>
              <a:solidFill>
                <a:srgbClr val="2038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67-5E40-BB45-59F17F002B80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0.28899999999999998</c:v>
                </c:pt>
                <c:pt idx="1">
                  <c:v>0.71099999999999997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67-5E40-BB45-59F17F002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BDB4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40-EE4F-A61A-1E24DB8717EE}"/>
              </c:ext>
            </c:extLst>
          </c:dPt>
          <c:dPt>
            <c:idx val="1"/>
            <c:bubble3D val="0"/>
            <c:spPr>
              <a:solidFill>
                <a:srgbClr val="2038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40-EE4F-A61A-1E24DB8717EE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0.37</c:v>
                </c:pt>
                <c:pt idx="1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40-EE4F-A61A-1E24DB871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BDB4A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DB-D841-B8D2-915FDFB0D5CE}"/>
              </c:ext>
            </c:extLst>
          </c:dPt>
          <c:dPt>
            <c:idx val="1"/>
            <c:bubble3D val="0"/>
            <c:spPr>
              <a:solidFill>
                <a:srgbClr val="2038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DB-D841-B8D2-915FDFB0D5CE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DB-D841-B8D2-915FDFB0D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'[年度销售业绩(在职顾问业绩)20171223.xlsx]Sheet2'!$B$4</c:f>
              <c:strCache>
                <c:ptCount val="1"/>
                <c:pt idx="0">
                  <c:v>推荐客户</c:v>
                </c:pt>
              </c:strCache>
            </c:strRef>
          </c:tx>
          <c:spPr>
            <a:solidFill>
              <a:srgbClr val="20384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'[年度销售业绩(在职顾问业绩)20171223.xlsx]Sheet2'!$C$3:$F$3</c:f>
              <c:strCache>
                <c:ptCount val="4"/>
                <c:pt idx="0">
                  <c:v>9月</c:v>
                </c:pt>
                <c:pt idx="1">
                  <c:v>10月</c:v>
                </c:pt>
                <c:pt idx="2">
                  <c:v>11月</c:v>
                </c:pt>
                <c:pt idx="3">
                  <c:v>12月</c:v>
                </c:pt>
              </c:strCache>
            </c:strRef>
          </c:cat>
          <c:val>
            <c:numRef>
              <c:f>'[年度销售业绩(在职顾问业绩)20171223.xlsx]Sheet2'!$C$4:$F$4</c:f>
              <c:numCache>
                <c:formatCode>General</c:formatCode>
                <c:ptCount val="4"/>
                <c:pt idx="0">
                  <c:v>162</c:v>
                </c:pt>
                <c:pt idx="1">
                  <c:v>138</c:v>
                </c:pt>
                <c:pt idx="2">
                  <c:v>97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DC-8F4E-8311-413EB1CAE62F}"/>
            </c:ext>
          </c:extLst>
        </c:ser>
        <c:ser>
          <c:idx val="1"/>
          <c:order val="1"/>
          <c:tx>
            <c:strRef>
              <c:f>'[年度销售业绩(在职顾问业绩)20171223.xlsx]Sheet2'!$B$5</c:f>
              <c:strCache>
                <c:ptCount val="1"/>
                <c:pt idx="0">
                  <c:v>客户到访</c:v>
                </c:pt>
              </c:strCache>
            </c:strRef>
          </c:tx>
          <c:spPr>
            <a:solidFill>
              <a:srgbClr val="BDB4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'[年度销售业绩(在职顾问业绩)20171223.xlsx]Sheet2'!$C$3:$F$3</c:f>
              <c:strCache>
                <c:ptCount val="4"/>
                <c:pt idx="0">
                  <c:v>9月</c:v>
                </c:pt>
                <c:pt idx="1">
                  <c:v>10月</c:v>
                </c:pt>
                <c:pt idx="2">
                  <c:v>11月</c:v>
                </c:pt>
                <c:pt idx="3">
                  <c:v>12月</c:v>
                </c:pt>
              </c:strCache>
            </c:strRef>
          </c:cat>
          <c:val>
            <c:numRef>
              <c:f>'[年度销售业绩(在职顾问业绩)20171223.xlsx]Sheet2'!$C$5:$F$5</c:f>
              <c:numCache>
                <c:formatCode>General</c:formatCode>
                <c:ptCount val="4"/>
                <c:pt idx="0">
                  <c:v>36</c:v>
                </c:pt>
                <c:pt idx="1">
                  <c:v>71</c:v>
                </c:pt>
                <c:pt idx="2">
                  <c:v>43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DC-8F4E-8311-413EB1CAE6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0"/>
        <c:overlap val="-27"/>
        <c:axId val="-261719056"/>
        <c:axId val="-181706048"/>
      </c:barChart>
      <c:catAx>
        <c:axId val="-261719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81706048"/>
        <c:crosses val="autoZero"/>
        <c:auto val="1"/>
        <c:lblAlgn val="ctr"/>
        <c:lblOffset val="100"/>
        <c:noMultiLvlLbl val="0"/>
      </c:catAx>
      <c:valAx>
        <c:axId val="-18170604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26171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b="1" i="1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'[年度销售业绩(在职顾问业绩)20171223.xlsx]Sheet2'!$B$13</c:f>
              <c:strCache>
                <c:ptCount val="1"/>
                <c:pt idx="0">
                  <c:v>认购金额</c:v>
                </c:pt>
              </c:strCache>
            </c:strRef>
          </c:tx>
          <c:spPr>
            <a:solidFill>
              <a:srgbClr val="203849"/>
            </a:solidFill>
            <a:ln w="38100" cap="flat" cmpd="sng" algn="ctr">
              <a:noFill/>
              <a:prstDash val="solid"/>
            </a:ln>
            <a:effectLst/>
            <a:sp3d>
              <a:extrusionClr>
                <a:srgbClr val="FFFFFF"/>
              </a:extrusionClr>
              <a:contourClr>
                <a:srgbClr val="FFFFFF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'[年度销售业绩(在职顾问业绩)20171223.xlsx]Sheet2'!$C$12:$F$12</c:f>
              <c:strCache>
                <c:ptCount val="4"/>
                <c:pt idx="0">
                  <c:v>9月</c:v>
                </c:pt>
                <c:pt idx="1">
                  <c:v>10月</c:v>
                </c:pt>
                <c:pt idx="2">
                  <c:v>11月</c:v>
                </c:pt>
                <c:pt idx="3">
                  <c:v>12月</c:v>
                </c:pt>
              </c:strCache>
            </c:strRef>
          </c:cat>
          <c:val>
            <c:numRef>
              <c:f>'[年度销售业绩(在职顾问业绩)20171223.xlsx]Sheet2'!$C$13:$F$13</c:f>
              <c:numCache>
                <c:formatCode>General</c:formatCode>
                <c:ptCount val="4"/>
                <c:pt idx="0">
                  <c:v>569</c:v>
                </c:pt>
                <c:pt idx="1">
                  <c:v>1109</c:v>
                </c:pt>
                <c:pt idx="2">
                  <c:v>492</c:v>
                </c:pt>
                <c:pt idx="3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1-0D4A-A9D8-3FA891D191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81691360"/>
        <c:axId val="-181691904"/>
      </c:barChart>
      <c:catAx>
        <c:axId val="-181691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81691904"/>
        <c:crosses val="autoZero"/>
        <c:auto val="1"/>
        <c:lblAlgn val="ctr"/>
        <c:lblOffset val="100"/>
        <c:noMultiLvlLbl val="0"/>
      </c:catAx>
      <c:valAx>
        <c:axId val="-181691904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-181691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b="1" i="1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0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613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968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23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440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994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39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598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27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493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89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299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645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608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704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513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625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495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58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04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3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879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382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92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72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9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47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49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8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68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7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907704" y="685800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03859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11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1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BC075B7-7706-C241-A00F-4FB8036A73DC}"/>
              </a:ext>
            </a:extLst>
          </p:cNvPr>
          <p:cNvSpPr/>
          <p:nvPr/>
        </p:nvSpPr>
        <p:spPr>
          <a:xfrm>
            <a:off x="0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DA50371-65AA-B64E-A966-75B761007430}"/>
              </a:ext>
            </a:extLst>
          </p:cNvPr>
          <p:cNvGrpSpPr/>
          <p:nvPr/>
        </p:nvGrpSpPr>
        <p:grpSpPr>
          <a:xfrm>
            <a:off x="1110111" y="2192030"/>
            <a:ext cx="8709558" cy="1547966"/>
            <a:chOff x="2522980" y="1111249"/>
            <a:chExt cx="8709558" cy="1547966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389D7B3-A0BC-C048-A643-0C617FCFE613}"/>
                </a:ext>
              </a:extLst>
            </p:cNvPr>
            <p:cNvSpPr txBox="1"/>
            <p:nvPr/>
          </p:nvSpPr>
          <p:spPr>
            <a:xfrm>
              <a:off x="2522980" y="1111249"/>
              <a:ext cx="87095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7200" dirty="0">
                  <a:solidFill>
                    <a:schemeClr val="bg1"/>
                  </a:solidFill>
                  <a:cs typeface="+mn-ea"/>
                  <a:sym typeface="+mn-lt"/>
                </a:rPr>
                <a:t>企业</a:t>
              </a:r>
              <a:r>
                <a:rPr kumimoji="1" lang="zh-CN" altLang="en-US" sz="7200" dirty="0" smtClean="0">
                  <a:solidFill>
                    <a:schemeClr val="bg1"/>
                  </a:solidFill>
                  <a:cs typeface="+mn-ea"/>
                  <a:sym typeface="+mn-lt"/>
                </a:rPr>
                <a:t>营</a:t>
              </a:r>
              <a:r>
                <a:rPr kumimoji="1" lang="zh-CN" altLang="en-US" sz="7200" dirty="0">
                  <a:solidFill>
                    <a:schemeClr val="bg1"/>
                  </a:solidFill>
                  <a:cs typeface="+mn-ea"/>
                  <a:sym typeface="+mn-lt"/>
                </a:rPr>
                <a:t>销案例分析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2A83290-4BAC-1F4D-B590-A8564F46F0DD}"/>
                </a:ext>
              </a:extLst>
            </p:cNvPr>
            <p:cNvSpPr txBox="1"/>
            <p:nvPr/>
          </p:nvSpPr>
          <p:spPr>
            <a:xfrm>
              <a:off x="2522980" y="2289883"/>
              <a:ext cx="6448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CN" b="1" i="1" dirty="0">
                  <a:solidFill>
                    <a:schemeClr val="bg1"/>
                  </a:solidFill>
                  <a:cs typeface="+mn-ea"/>
                  <a:sym typeface="+mn-lt"/>
                </a:rPr>
                <a:t>COOPERATIVE MARKETING CASE ANALYSIS</a:t>
              </a:r>
              <a:endParaRPr kumimoji="1" lang="zh-CN" altLang="en-US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71CF04F6-504D-A647-8D1F-EF742A9972B0}"/>
              </a:ext>
            </a:extLst>
          </p:cNvPr>
          <p:cNvGrpSpPr/>
          <p:nvPr/>
        </p:nvGrpSpPr>
        <p:grpSpPr>
          <a:xfrm>
            <a:off x="1110111" y="4784979"/>
            <a:ext cx="5058637" cy="596638"/>
            <a:chOff x="3566681" y="5402792"/>
            <a:chExt cx="5058637" cy="596638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59AE12E2-5E78-4C42-B20F-B8C5F854EC61}"/>
                </a:ext>
              </a:extLst>
            </p:cNvPr>
            <p:cNvSpPr txBox="1"/>
            <p:nvPr/>
          </p:nvSpPr>
          <p:spPr>
            <a:xfrm>
              <a:off x="3566681" y="5722431"/>
              <a:ext cx="5058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20w+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顶尖设计师 ｜ </a:t>
              </a:r>
              <a:r>
                <a:rPr kumimoji="1" lang="en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1500w+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优质原创内容 ｜累积下载量超过</a:t>
              </a:r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亿次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ECFEF69-563E-744D-9B16-E78793FAF691}"/>
                </a:ext>
              </a:extLst>
            </p:cNvPr>
            <p:cNvSpPr txBox="1"/>
            <p:nvPr/>
          </p:nvSpPr>
          <p:spPr>
            <a:xfrm>
              <a:off x="3566681" y="5402792"/>
              <a:ext cx="3306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PPT818</a:t>
              </a:r>
              <a:r>
                <a:rPr kumimoji="1" lang="zh-CN" altLang="en-US" sz="1200" b="1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网络科技有限公司</a:t>
              </a:r>
              <a:endParaRPr kumimoji="1" lang="zh-CN" altLang="en-US" sz="1200" b="1" dirty="0">
                <a:solidFill>
                  <a:schemeClr val="bg1">
                    <a:alpha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F5754B73-A48A-3240-9B5F-FE57730DE0C5}"/>
              </a:ext>
            </a:extLst>
          </p:cNvPr>
          <p:cNvSpPr txBox="1"/>
          <p:nvPr/>
        </p:nvSpPr>
        <p:spPr>
          <a:xfrm>
            <a:off x="1110112" y="1844393"/>
            <a:ext cx="749989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" altLang="zh-CN" sz="3200" b="1" i="1" dirty="0">
                <a:ln w="12700">
                  <a:gradFill>
                    <a:gsLst>
                      <a:gs pos="0">
                        <a:schemeClr val="bg1">
                          <a:alpha val="40000"/>
                        </a:schemeClr>
                      </a:gs>
                      <a:gs pos="97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rPr>
              <a:t>ENTERPRISE CONTENT TRAINING</a:t>
            </a:r>
            <a:endParaRPr kumimoji="1" lang="zh-CN" altLang="en-US" sz="3200" b="1" i="1" dirty="0">
              <a:ln w="12700">
                <a:gradFill>
                  <a:gsLst>
                    <a:gs pos="0">
                      <a:schemeClr val="bg1">
                        <a:alpha val="40000"/>
                      </a:schemeClr>
                    </a:gs>
                    <a:gs pos="97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609CAC2-D252-3145-9DBF-53318D1498A8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AADCADF6-EA53-234D-8F67-53E6A2A73DAF}"/>
                </a:ext>
              </a:extLst>
            </p:cNvPr>
            <p:cNvGrpSpPr/>
            <p:nvPr/>
          </p:nvGrpSpPr>
          <p:grpSpPr>
            <a:xfrm>
              <a:off x="874713" y="696429"/>
              <a:ext cx="2737167" cy="400110"/>
              <a:chOff x="874713" y="696429"/>
              <a:chExt cx="273716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:a16="http://schemas.microsoft.com/office/drawing/2014/main" id="{E4EDA161-34D7-4341-8E0E-79E5B841EA78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2AE3482-96FA-8940-BBEC-C23218A8678D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221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营销的八大类型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:a16="http://schemas.microsoft.com/office/drawing/2014/main" id="{2B37DDBA-79E3-7749-86BE-8BF7181682AC}"/>
                </a:ext>
              </a:extLst>
            </p:cNvPr>
            <p:cNvCxnSpPr>
              <a:cxnSpLocks/>
            </p:cNvCxnSpPr>
            <p:nvPr/>
          </p:nvCxnSpPr>
          <p:spPr>
            <a:xfrm>
              <a:off x="3383280" y="891540"/>
              <a:ext cx="7934008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171236B-67E1-234E-B84D-3402EAD1C093}"/>
              </a:ext>
            </a:extLst>
          </p:cNvPr>
          <p:cNvGrpSpPr/>
          <p:nvPr/>
        </p:nvGrpSpPr>
        <p:grpSpPr>
          <a:xfrm>
            <a:off x="874713" y="1383983"/>
            <a:ext cx="4777588" cy="4777588"/>
            <a:chOff x="874713" y="1808163"/>
            <a:chExt cx="4777588" cy="4777588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647E8B1D-F8DA-9A45-924C-71069041CD18}"/>
                </a:ext>
              </a:extLst>
            </p:cNvPr>
            <p:cNvSpPr/>
            <p:nvPr/>
          </p:nvSpPr>
          <p:spPr>
            <a:xfrm>
              <a:off x="874713" y="1808163"/>
              <a:ext cx="4777588" cy="4777588"/>
            </a:xfrm>
            <a:prstGeom prst="ellipse">
              <a:avLst/>
            </a:prstGeom>
            <a:gradFill flip="none" rotWithShape="1">
              <a:gsLst>
                <a:gs pos="28000">
                  <a:srgbClr val="142537">
                    <a:alpha val="0"/>
                  </a:srgbClr>
                </a:gs>
                <a:gs pos="100000">
                  <a:srgbClr val="142537">
                    <a:alpha val="14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gradFill>
                <a:gsLst>
                  <a:gs pos="0">
                    <a:srgbClr val="B61B20">
                      <a:alpha val="0"/>
                    </a:srgbClr>
                  </a:gs>
                  <a:gs pos="66000">
                    <a:srgbClr val="142537"/>
                  </a:gs>
                  <a:gs pos="32000">
                    <a:srgbClr val="142537"/>
                  </a:gs>
                  <a:gs pos="100000">
                    <a:srgbClr val="B61B20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17C2FF28-F827-444A-B34A-46F48E1DC335}"/>
                </a:ext>
              </a:extLst>
            </p:cNvPr>
            <p:cNvSpPr/>
            <p:nvPr/>
          </p:nvSpPr>
          <p:spPr>
            <a:xfrm>
              <a:off x="3502140" y="3532022"/>
              <a:ext cx="1654264" cy="1654264"/>
            </a:xfrm>
            <a:prstGeom prst="ellipse">
              <a:avLst/>
            </a:prstGeom>
            <a:gradFill>
              <a:gsLst>
                <a:gs pos="97000">
                  <a:srgbClr val="142537">
                    <a:alpha val="81000"/>
                  </a:srgbClr>
                </a:gs>
                <a:gs pos="1000">
                  <a:srgbClr val="142537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14562546-F55C-E94A-89FE-A438726F103E}"/>
                </a:ext>
              </a:extLst>
            </p:cNvPr>
            <p:cNvSpPr/>
            <p:nvPr/>
          </p:nvSpPr>
          <p:spPr>
            <a:xfrm>
              <a:off x="1396275" y="3532022"/>
              <a:ext cx="1654264" cy="1654264"/>
            </a:xfrm>
            <a:prstGeom prst="ellipse">
              <a:avLst/>
            </a:prstGeom>
            <a:gradFill flip="none" rotWithShape="1">
              <a:gsLst>
                <a:gs pos="97000">
                  <a:srgbClr val="142537">
                    <a:alpha val="81000"/>
                  </a:srgbClr>
                </a:gs>
                <a:gs pos="1000">
                  <a:srgbClr val="142537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ADAD8190-8FF0-E748-9514-7F8B36EE02AE}"/>
                </a:ext>
              </a:extLst>
            </p:cNvPr>
            <p:cNvSpPr/>
            <p:nvPr/>
          </p:nvSpPr>
          <p:spPr>
            <a:xfrm>
              <a:off x="1702687" y="4284452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营销的</a:t>
              </a:r>
              <a:endParaRPr kumimoji="1"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八大类型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3AD64648-8547-F047-8A77-6EF87AD2CAFC}"/>
                </a:ext>
              </a:extLst>
            </p:cNvPr>
            <p:cNvSpPr/>
            <p:nvPr/>
          </p:nvSpPr>
          <p:spPr>
            <a:xfrm>
              <a:off x="3831477" y="4284452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营销的</a:t>
              </a:r>
              <a:endParaRPr kumimoji="1"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kumimoji="1"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八大类型</a:t>
              </a:r>
            </a:p>
          </p:txBody>
        </p:sp>
        <p:cxnSp>
          <p:nvCxnSpPr>
            <p:cNvPr id="14" name="直接连接符 31">
              <a:extLst>
                <a:ext uri="{FF2B5EF4-FFF2-40B4-BE49-F238E27FC236}">
                  <a16:creationId xmlns:a16="http://schemas.microsoft.com/office/drawing/2014/main" id="{AC9DE706-3DD6-AD42-890A-0FB886739582}"/>
                </a:ext>
              </a:extLst>
            </p:cNvPr>
            <p:cNvCxnSpPr/>
            <p:nvPr/>
          </p:nvCxnSpPr>
          <p:spPr>
            <a:xfrm>
              <a:off x="1377967" y="3229676"/>
              <a:ext cx="3802743" cy="0"/>
            </a:xfrm>
            <a:prstGeom prst="line">
              <a:avLst/>
            </a:prstGeom>
            <a:ln>
              <a:solidFill>
                <a:srgbClr val="1425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2BAC47A-B581-2542-A462-1C2E3474A63E}"/>
                </a:ext>
              </a:extLst>
            </p:cNvPr>
            <p:cNvSpPr/>
            <p:nvPr/>
          </p:nvSpPr>
          <p:spPr>
            <a:xfrm>
              <a:off x="2381944" y="2650282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b="1" dirty="0">
                  <a:solidFill>
                    <a:srgbClr val="142537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D4715893-2CB7-F446-8AA7-2C2FD19DB646}"/>
                </a:ext>
              </a:extLst>
            </p:cNvPr>
            <p:cNvGrpSpPr/>
            <p:nvPr/>
          </p:nvGrpSpPr>
          <p:grpSpPr>
            <a:xfrm>
              <a:off x="4139565" y="3788186"/>
              <a:ext cx="379413" cy="412750"/>
              <a:chOff x="4059238" y="3343275"/>
              <a:chExt cx="379413" cy="412750"/>
            </a:xfrm>
            <a:solidFill>
              <a:schemeClr val="bg1"/>
            </a:solidFill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786472E1-0574-F548-8C00-6206F39562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65600" y="3457575"/>
                <a:ext cx="128588" cy="147638"/>
              </a:xfrm>
              <a:custGeom>
                <a:avLst/>
                <a:gdLst>
                  <a:gd name="T0" fmla="*/ 0 w 81"/>
                  <a:gd name="T1" fmla="*/ 24 h 93"/>
                  <a:gd name="T2" fmla="*/ 0 w 81"/>
                  <a:gd name="T3" fmla="*/ 70 h 93"/>
                  <a:gd name="T4" fmla="*/ 41 w 81"/>
                  <a:gd name="T5" fmla="*/ 93 h 93"/>
                  <a:gd name="T6" fmla="*/ 81 w 81"/>
                  <a:gd name="T7" fmla="*/ 70 h 93"/>
                  <a:gd name="T8" fmla="*/ 81 w 81"/>
                  <a:gd name="T9" fmla="*/ 24 h 93"/>
                  <a:gd name="T10" fmla="*/ 41 w 81"/>
                  <a:gd name="T11" fmla="*/ 0 h 93"/>
                  <a:gd name="T12" fmla="*/ 0 w 81"/>
                  <a:gd name="T13" fmla="*/ 24 h 93"/>
                  <a:gd name="T14" fmla="*/ 0 w 81"/>
                  <a:gd name="T15" fmla="*/ 24 h 93"/>
                  <a:gd name="T16" fmla="*/ 0 w 81"/>
                  <a:gd name="T17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93">
                    <a:moveTo>
                      <a:pt x="0" y="24"/>
                    </a:moveTo>
                    <a:lnTo>
                      <a:pt x="0" y="70"/>
                    </a:lnTo>
                    <a:lnTo>
                      <a:pt x="41" y="93"/>
                    </a:lnTo>
                    <a:lnTo>
                      <a:pt x="81" y="70"/>
                    </a:lnTo>
                    <a:lnTo>
                      <a:pt x="81" y="24"/>
                    </a:lnTo>
                    <a:lnTo>
                      <a:pt x="41" y="0"/>
                    </a:lnTo>
                    <a:lnTo>
                      <a:pt x="0" y="24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D9E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9A79553C-2137-3E47-9F7E-852DB02167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65600" y="3457575"/>
                <a:ext cx="128588" cy="147638"/>
              </a:xfrm>
              <a:custGeom>
                <a:avLst/>
                <a:gdLst>
                  <a:gd name="T0" fmla="*/ 0 w 81"/>
                  <a:gd name="T1" fmla="*/ 24 h 93"/>
                  <a:gd name="T2" fmla="*/ 0 w 81"/>
                  <a:gd name="T3" fmla="*/ 70 h 93"/>
                  <a:gd name="T4" fmla="*/ 41 w 81"/>
                  <a:gd name="T5" fmla="*/ 93 h 93"/>
                  <a:gd name="T6" fmla="*/ 81 w 81"/>
                  <a:gd name="T7" fmla="*/ 70 h 93"/>
                  <a:gd name="T8" fmla="*/ 81 w 81"/>
                  <a:gd name="T9" fmla="*/ 24 h 93"/>
                  <a:gd name="T10" fmla="*/ 41 w 81"/>
                  <a:gd name="T11" fmla="*/ 0 h 93"/>
                  <a:gd name="T12" fmla="*/ 0 w 81"/>
                  <a:gd name="T13" fmla="*/ 24 h 93"/>
                  <a:gd name="T14" fmla="*/ 0 w 81"/>
                  <a:gd name="T15" fmla="*/ 24 h 93"/>
                  <a:gd name="T16" fmla="*/ 0 w 81"/>
                  <a:gd name="T17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93">
                    <a:moveTo>
                      <a:pt x="0" y="24"/>
                    </a:moveTo>
                    <a:lnTo>
                      <a:pt x="0" y="70"/>
                    </a:lnTo>
                    <a:lnTo>
                      <a:pt x="41" y="93"/>
                    </a:lnTo>
                    <a:lnTo>
                      <a:pt x="81" y="70"/>
                    </a:lnTo>
                    <a:lnTo>
                      <a:pt x="81" y="24"/>
                    </a:lnTo>
                    <a:lnTo>
                      <a:pt x="41" y="0"/>
                    </a:lnTo>
                    <a:lnTo>
                      <a:pt x="0" y="24"/>
                    </a:lnTo>
                    <a:moveTo>
                      <a:pt x="0" y="24"/>
                    </a:moveTo>
                    <a:lnTo>
                      <a:pt x="0" y="24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D9E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74C40696-010A-124F-9ED6-8003F17F84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59238" y="3343275"/>
                <a:ext cx="379413" cy="412750"/>
              </a:xfrm>
              <a:custGeom>
                <a:avLst/>
                <a:gdLst>
                  <a:gd name="T0" fmla="*/ 96 w 2638"/>
                  <a:gd name="T1" fmla="*/ 1217 h 2902"/>
                  <a:gd name="T2" fmla="*/ 150 w 2638"/>
                  <a:gd name="T3" fmla="*/ 1877 h 2902"/>
                  <a:gd name="T4" fmla="*/ 432 w 2638"/>
                  <a:gd name="T5" fmla="*/ 2099 h 2902"/>
                  <a:gd name="T6" fmla="*/ 514 w 2638"/>
                  <a:gd name="T7" fmla="*/ 2000 h 2902"/>
                  <a:gd name="T8" fmla="*/ 275 w 2638"/>
                  <a:gd name="T9" fmla="*/ 1767 h 2902"/>
                  <a:gd name="T10" fmla="*/ 628 w 2638"/>
                  <a:gd name="T11" fmla="*/ 1601 h 2902"/>
                  <a:gd name="T12" fmla="*/ 238 w 2638"/>
                  <a:gd name="T13" fmla="*/ 1301 h 2902"/>
                  <a:gd name="T14" fmla="*/ 642 w 2638"/>
                  <a:gd name="T15" fmla="*/ 1136 h 2902"/>
                  <a:gd name="T16" fmla="*/ 637 w 2638"/>
                  <a:gd name="T17" fmla="*/ 830 h 2902"/>
                  <a:gd name="T18" fmla="*/ 1169 w 2638"/>
                  <a:gd name="T19" fmla="*/ 38 h 2902"/>
                  <a:gd name="T20" fmla="*/ 1020 w 2638"/>
                  <a:gd name="T21" fmla="*/ 77 h 2902"/>
                  <a:gd name="T22" fmla="*/ 810 w 2638"/>
                  <a:gd name="T23" fmla="*/ 206 h 2902"/>
                  <a:gd name="T24" fmla="*/ 173 w 2638"/>
                  <a:gd name="T25" fmla="*/ 77 h 2902"/>
                  <a:gd name="T26" fmla="*/ 23 w 2638"/>
                  <a:gd name="T27" fmla="*/ 38 h 2902"/>
                  <a:gd name="T28" fmla="*/ 359 w 2638"/>
                  <a:gd name="T29" fmla="*/ 633 h 2902"/>
                  <a:gd name="T30" fmla="*/ 503 w 2638"/>
                  <a:gd name="T31" fmla="*/ 579 h 2902"/>
                  <a:gd name="T32" fmla="*/ 347 w 2638"/>
                  <a:gd name="T33" fmla="*/ 371 h 2902"/>
                  <a:gd name="T34" fmla="*/ 522 w 2638"/>
                  <a:gd name="T35" fmla="*/ 710 h 2902"/>
                  <a:gd name="T36" fmla="*/ 1237 w 2638"/>
                  <a:gd name="T37" fmla="*/ 2444 h 2902"/>
                  <a:gd name="T38" fmla="*/ 2134 w 2638"/>
                  <a:gd name="T39" fmla="*/ 2444 h 2902"/>
                  <a:gd name="T40" fmla="*/ 1685 w 2638"/>
                  <a:gd name="T41" fmla="*/ 1673 h 2902"/>
                  <a:gd name="T42" fmla="*/ 843 w 2638"/>
                  <a:gd name="T43" fmla="*/ 2269 h 2902"/>
                  <a:gd name="T44" fmla="*/ 699 w 2638"/>
                  <a:gd name="T45" fmla="*/ 2323 h 2902"/>
                  <a:gd name="T46" fmla="*/ 854 w 2638"/>
                  <a:gd name="T47" fmla="*/ 2532 h 2902"/>
                  <a:gd name="T48" fmla="*/ 671 w 2638"/>
                  <a:gd name="T49" fmla="*/ 2193 h 2902"/>
                  <a:gd name="T50" fmla="*/ 929 w 2638"/>
                  <a:gd name="T51" fmla="*/ 1888 h 2902"/>
                  <a:gd name="T52" fmla="*/ 782 w 2638"/>
                  <a:gd name="T53" fmla="*/ 1840 h 2902"/>
                  <a:gd name="T54" fmla="*/ 7 w 2638"/>
                  <a:gd name="T55" fmla="*/ 2803 h 2902"/>
                  <a:gd name="T56" fmla="*/ 79 w 2638"/>
                  <a:gd name="T57" fmla="*/ 2896 h 2902"/>
                  <a:gd name="T58" fmla="*/ 225 w 2638"/>
                  <a:gd name="T59" fmla="*/ 2698 h 2902"/>
                  <a:gd name="T60" fmla="*/ 1029 w 2638"/>
                  <a:gd name="T61" fmla="*/ 2825 h 2902"/>
                  <a:gd name="T62" fmla="*/ 1123 w 2638"/>
                  <a:gd name="T63" fmla="*/ 2896 h 2902"/>
                  <a:gd name="T64" fmla="*/ 1194 w 2638"/>
                  <a:gd name="T65" fmla="*/ 2803 h 2902"/>
                  <a:gd name="T66" fmla="*/ 2188 w 2638"/>
                  <a:gd name="T67" fmla="*/ 812 h 2902"/>
                  <a:gd name="T68" fmla="*/ 1738 w 2638"/>
                  <a:gd name="T69" fmla="*/ 1585 h 2902"/>
                  <a:gd name="T70" fmla="*/ 2638 w 2638"/>
                  <a:gd name="T71" fmla="*/ 1585 h 2902"/>
                  <a:gd name="T72" fmla="*/ 2188 w 2638"/>
                  <a:gd name="T73" fmla="*/ 812 h 2902"/>
                  <a:gd name="T74" fmla="*/ 2188 w 2638"/>
                  <a:gd name="T75" fmla="*/ 812 h 2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38" h="2902">
                    <a:moveTo>
                      <a:pt x="522" y="710"/>
                    </a:moveTo>
                    <a:cubicBezTo>
                      <a:pt x="329" y="893"/>
                      <a:pt x="191" y="1041"/>
                      <a:pt x="96" y="1217"/>
                    </a:cubicBezTo>
                    <a:cubicBezTo>
                      <a:pt x="30" y="1339"/>
                      <a:pt x="0" y="1456"/>
                      <a:pt x="7" y="1565"/>
                    </a:cubicBezTo>
                    <a:cubicBezTo>
                      <a:pt x="14" y="1678"/>
                      <a:pt x="62" y="1783"/>
                      <a:pt x="150" y="1877"/>
                    </a:cubicBezTo>
                    <a:cubicBezTo>
                      <a:pt x="239" y="1973"/>
                      <a:pt x="310" y="2035"/>
                      <a:pt x="386" y="2085"/>
                    </a:cubicBezTo>
                    <a:cubicBezTo>
                      <a:pt x="399" y="2094"/>
                      <a:pt x="415" y="2099"/>
                      <a:pt x="432" y="2099"/>
                    </a:cubicBezTo>
                    <a:cubicBezTo>
                      <a:pt x="459" y="2099"/>
                      <a:pt x="485" y="2086"/>
                      <a:pt x="501" y="2062"/>
                    </a:cubicBezTo>
                    <a:cubicBezTo>
                      <a:pt x="514" y="2044"/>
                      <a:pt x="518" y="2022"/>
                      <a:pt x="514" y="2000"/>
                    </a:cubicBezTo>
                    <a:cubicBezTo>
                      <a:pt x="509" y="1979"/>
                      <a:pt x="497" y="1960"/>
                      <a:pt x="478" y="1947"/>
                    </a:cubicBezTo>
                    <a:cubicBezTo>
                      <a:pt x="415" y="1906"/>
                      <a:pt x="354" y="1852"/>
                      <a:pt x="275" y="1767"/>
                    </a:cubicBezTo>
                    <a:cubicBezTo>
                      <a:pt x="628" y="1767"/>
                      <a:pt x="628" y="1767"/>
                      <a:pt x="628" y="1767"/>
                    </a:cubicBezTo>
                    <a:cubicBezTo>
                      <a:pt x="628" y="1601"/>
                      <a:pt x="628" y="1601"/>
                      <a:pt x="628" y="1601"/>
                    </a:cubicBezTo>
                    <a:cubicBezTo>
                      <a:pt x="178" y="1601"/>
                      <a:pt x="178" y="1601"/>
                      <a:pt x="178" y="1601"/>
                    </a:cubicBezTo>
                    <a:cubicBezTo>
                      <a:pt x="154" y="1510"/>
                      <a:pt x="173" y="1416"/>
                      <a:pt x="238" y="1301"/>
                    </a:cubicBezTo>
                    <a:cubicBezTo>
                      <a:pt x="642" y="1301"/>
                      <a:pt x="642" y="1301"/>
                      <a:pt x="642" y="1301"/>
                    </a:cubicBezTo>
                    <a:cubicBezTo>
                      <a:pt x="642" y="1136"/>
                      <a:pt x="642" y="1136"/>
                      <a:pt x="642" y="1136"/>
                    </a:cubicBezTo>
                    <a:cubicBezTo>
                      <a:pt x="349" y="1136"/>
                      <a:pt x="349" y="1136"/>
                      <a:pt x="349" y="1136"/>
                    </a:cubicBezTo>
                    <a:cubicBezTo>
                      <a:pt x="420" y="1046"/>
                      <a:pt x="515" y="946"/>
                      <a:pt x="637" y="830"/>
                    </a:cubicBezTo>
                    <a:cubicBezTo>
                      <a:pt x="989" y="495"/>
                      <a:pt x="1163" y="263"/>
                      <a:pt x="1185" y="99"/>
                    </a:cubicBezTo>
                    <a:cubicBezTo>
                      <a:pt x="1188" y="78"/>
                      <a:pt x="1182" y="56"/>
                      <a:pt x="1169" y="38"/>
                    </a:cubicBezTo>
                    <a:cubicBezTo>
                      <a:pt x="1156" y="21"/>
                      <a:pt x="1136" y="9"/>
                      <a:pt x="1114" y="6"/>
                    </a:cubicBezTo>
                    <a:cubicBezTo>
                      <a:pt x="1068" y="0"/>
                      <a:pt x="1026" y="32"/>
                      <a:pt x="1020" y="77"/>
                    </a:cubicBezTo>
                    <a:cubicBezTo>
                      <a:pt x="1015" y="111"/>
                      <a:pt x="997" y="154"/>
                      <a:pt x="966" y="205"/>
                    </a:cubicBezTo>
                    <a:cubicBezTo>
                      <a:pt x="951" y="205"/>
                      <a:pt x="911" y="205"/>
                      <a:pt x="810" y="206"/>
                    </a:cubicBezTo>
                    <a:cubicBezTo>
                      <a:pt x="620" y="206"/>
                      <a:pt x="278" y="207"/>
                      <a:pt x="217" y="206"/>
                    </a:cubicBezTo>
                    <a:cubicBezTo>
                      <a:pt x="206" y="182"/>
                      <a:pt x="177" y="109"/>
                      <a:pt x="173" y="77"/>
                    </a:cubicBezTo>
                    <a:cubicBezTo>
                      <a:pt x="166" y="32"/>
                      <a:pt x="124" y="0"/>
                      <a:pt x="79" y="6"/>
                    </a:cubicBezTo>
                    <a:cubicBezTo>
                      <a:pt x="57" y="9"/>
                      <a:pt x="37" y="21"/>
                      <a:pt x="23" y="38"/>
                    </a:cubicBezTo>
                    <a:cubicBezTo>
                      <a:pt x="10" y="56"/>
                      <a:pt x="4" y="78"/>
                      <a:pt x="7" y="99"/>
                    </a:cubicBezTo>
                    <a:cubicBezTo>
                      <a:pt x="25" y="229"/>
                      <a:pt x="136" y="399"/>
                      <a:pt x="359" y="633"/>
                    </a:cubicBezTo>
                    <a:cubicBezTo>
                      <a:pt x="390" y="667"/>
                      <a:pt x="443" y="668"/>
                      <a:pt x="477" y="637"/>
                    </a:cubicBezTo>
                    <a:cubicBezTo>
                      <a:pt x="493" y="622"/>
                      <a:pt x="502" y="601"/>
                      <a:pt x="503" y="579"/>
                    </a:cubicBezTo>
                    <a:cubicBezTo>
                      <a:pt x="504" y="557"/>
                      <a:pt x="496" y="536"/>
                      <a:pt x="480" y="520"/>
                    </a:cubicBezTo>
                    <a:cubicBezTo>
                      <a:pt x="430" y="467"/>
                      <a:pt x="386" y="417"/>
                      <a:pt x="347" y="371"/>
                    </a:cubicBezTo>
                    <a:cubicBezTo>
                      <a:pt x="845" y="371"/>
                      <a:pt x="845" y="371"/>
                      <a:pt x="845" y="371"/>
                    </a:cubicBezTo>
                    <a:cubicBezTo>
                      <a:pt x="763" y="470"/>
                      <a:pt x="654" y="584"/>
                      <a:pt x="522" y="710"/>
                    </a:cubicBezTo>
                    <a:close/>
                    <a:moveTo>
                      <a:pt x="1237" y="1930"/>
                    </a:moveTo>
                    <a:cubicBezTo>
                      <a:pt x="1237" y="2444"/>
                      <a:pt x="1237" y="2444"/>
                      <a:pt x="1237" y="2444"/>
                    </a:cubicBezTo>
                    <a:cubicBezTo>
                      <a:pt x="1685" y="2700"/>
                      <a:pt x="1685" y="2700"/>
                      <a:pt x="1685" y="2700"/>
                    </a:cubicBezTo>
                    <a:cubicBezTo>
                      <a:pt x="2134" y="2444"/>
                      <a:pt x="2134" y="2444"/>
                      <a:pt x="2134" y="2444"/>
                    </a:cubicBezTo>
                    <a:cubicBezTo>
                      <a:pt x="2134" y="1930"/>
                      <a:pt x="2134" y="1930"/>
                      <a:pt x="2134" y="1930"/>
                    </a:cubicBezTo>
                    <a:cubicBezTo>
                      <a:pt x="1685" y="1673"/>
                      <a:pt x="1685" y="1673"/>
                      <a:pt x="1685" y="1673"/>
                    </a:cubicBezTo>
                    <a:lnTo>
                      <a:pt x="1237" y="1930"/>
                    </a:lnTo>
                    <a:close/>
                    <a:moveTo>
                      <a:pt x="843" y="2269"/>
                    </a:moveTo>
                    <a:cubicBezTo>
                      <a:pt x="811" y="2236"/>
                      <a:pt x="758" y="2234"/>
                      <a:pt x="725" y="2266"/>
                    </a:cubicBezTo>
                    <a:cubicBezTo>
                      <a:pt x="709" y="2281"/>
                      <a:pt x="699" y="2301"/>
                      <a:pt x="699" y="2323"/>
                    </a:cubicBezTo>
                    <a:cubicBezTo>
                      <a:pt x="698" y="2346"/>
                      <a:pt x="706" y="2367"/>
                      <a:pt x="721" y="2383"/>
                    </a:cubicBezTo>
                    <a:cubicBezTo>
                      <a:pt x="771" y="2435"/>
                      <a:pt x="816" y="2485"/>
                      <a:pt x="854" y="2532"/>
                    </a:cubicBezTo>
                    <a:cubicBezTo>
                      <a:pt x="347" y="2532"/>
                      <a:pt x="347" y="2532"/>
                      <a:pt x="347" y="2532"/>
                    </a:cubicBezTo>
                    <a:cubicBezTo>
                      <a:pt x="429" y="2433"/>
                      <a:pt x="538" y="2319"/>
                      <a:pt x="671" y="2193"/>
                    </a:cubicBezTo>
                    <a:cubicBezTo>
                      <a:pt x="778" y="2091"/>
                      <a:pt x="845" y="2022"/>
                      <a:pt x="909" y="1949"/>
                    </a:cubicBezTo>
                    <a:cubicBezTo>
                      <a:pt x="923" y="1932"/>
                      <a:pt x="930" y="1911"/>
                      <a:pt x="929" y="1888"/>
                    </a:cubicBezTo>
                    <a:cubicBezTo>
                      <a:pt x="927" y="1866"/>
                      <a:pt x="917" y="1846"/>
                      <a:pt x="900" y="1832"/>
                    </a:cubicBezTo>
                    <a:cubicBezTo>
                      <a:pt x="865" y="1802"/>
                      <a:pt x="812" y="1806"/>
                      <a:pt x="782" y="1840"/>
                    </a:cubicBezTo>
                    <a:cubicBezTo>
                      <a:pt x="722" y="1910"/>
                      <a:pt x="658" y="1975"/>
                      <a:pt x="556" y="2073"/>
                    </a:cubicBezTo>
                    <a:cubicBezTo>
                      <a:pt x="204" y="2407"/>
                      <a:pt x="29" y="2639"/>
                      <a:pt x="7" y="2803"/>
                    </a:cubicBezTo>
                    <a:cubicBezTo>
                      <a:pt x="4" y="2825"/>
                      <a:pt x="10" y="2847"/>
                      <a:pt x="23" y="2864"/>
                    </a:cubicBezTo>
                    <a:cubicBezTo>
                      <a:pt x="37" y="2882"/>
                      <a:pt x="57" y="2893"/>
                      <a:pt x="79" y="2896"/>
                    </a:cubicBezTo>
                    <a:cubicBezTo>
                      <a:pt x="124" y="2902"/>
                      <a:pt x="166" y="2871"/>
                      <a:pt x="173" y="2825"/>
                    </a:cubicBezTo>
                    <a:cubicBezTo>
                      <a:pt x="178" y="2784"/>
                      <a:pt x="187" y="2756"/>
                      <a:pt x="225" y="2698"/>
                    </a:cubicBezTo>
                    <a:cubicBezTo>
                      <a:pt x="975" y="2698"/>
                      <a:pt x="975" y="2698"/>
                      <a:pt x="975" y="2698"/>
                    </a:cubicBezTo>
                    <a:cubicBezTo>
                      <a:pt x="1006" y="2749"/>
                      <a:pt x="1024" y="2792"/>
                      <a:pt x="1029" y="2825"/>
                    </a:cubicBezTo>
                    <a:cubicBezTo>
                      <a:pt x="1035" y="2867"/>
                      <a:pt x="1070" y="2897"/>
                      <a:pt x="1112" y="2897"/>
                    </a:cubicBezTo>
                    <a:cubicBezTo>
                      <a:pt x="1115" y="2897"/>
                      <a:pt x="1119" y="2897"/>
                      <a:pt x="1123" y="2896"/>
                    </a:cubicBezTo>
                    <a:cubicBezTo>
                      <a:pt x="1145" y="2893"/>
                      <a:pt x="1165" y="2882"/>
                      <a:pt x="1178" y="2864"/>
                    </a:cubicBezTo>
                    <a:cubicBezTo>
                      <a:pt x="1192" y="2847"/>
                      <a:pt x="1197" y="2825"/>
                      <a:pt x="1194" y="2803"/>
                    </a:cubicBezTo>
                    <a:cubicBezTo>
                      <a:pt x="1177" y="2673"/>
                      <a:pt x="1065" y="2504"/>
                      <a:pt x="843" y="2269"/>
                    </a:cubicBezTo>
                    <a:close/>
                    <a:moveTo>
                      <a:pt x="2188" y="812"/>
                    </a:moveTo>
                    <a:cubicBezTo>
                      <a:pt x="1738" y="1069"/>
                      <a:pt x="1738" y="1069"/>
                      <a:pt x="1738" y="1069"/>
                    </a:cubicBezTo>
                    <a:cubicBezTo>
                      <a:pt x="1738" y="1585"/>
                      <a:pt x="1738" y="1585"/>
                      <a:pt x="1738" y="1585"/>
                    </a:cubicBezTo>
                    <a:cubicBezTo>
                      <a:pt x="2188" y="1843"/>
                      <a:pt x="2188" y="1843"/>
                      <a:pt x="2188" y="1843"/>
                    </a:cubicBezTo>
                    <a:cubicBezTo>
                      <a:pt x="2638" y="1585"/>
                      <a:pt x="2638" y="1585"/>
                      <a:pt x="2638" y="1585"/>
                    </a:cubicBezTo>
                    <a:cubicBezTo>
                      <a:pt x="2638" y="1069"/>
                      <a:pt x="2638" y="1069"/>
                      <a:pt x="2638" y="1069"/>
                    </a:cubicBezTo>
                    <a:lnTo>
                      <a:pt x="2188" y="812"/>
                    </a:lnTo>
                    <a:close/>
                    <a:moveTo>
                      <a:pt x="2188" y="812"/>
                    </a:moveTo>
                    <a:cubicBezTo>
                      <a:pt x="2188" y="812"/>
                      <a:pt x="2188" y="812"/>
                      <a:pt x="2188" y="8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D9E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006B352C-F5CB-4046-8531-D0FBA53B0A3A}"/>
                </a:ext>
              </a:extLst>
            </p:cNvPr>
            <p:cNvGrpSpPr/>
            <p:nvPr/>
          </p:nvGrpSpPr>
          <p:grpSpPr>
            <a:xfrm>
              <a:off x="1988702" y="3781426"/>
              <a:ext cx="469409" cy="419510"/>
              <a:chOff x="2765424" y="5192713"/>
              <a:chExt cx="806450" cy="720724"/>
            </a:xfrm>
            <a:solidFill>
              <a:schemeClr val="bg1"/>
            </a:solidFill>
          </p:grpSpPr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BC91C57D-CECA-134E-9E6D-AB21624652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97188" y="5392738"/>
                <a:ext cx="481013" cy="506412"/>
              </a:xfrm>
              <a:custGeom>
                <a:avLst/>
                <a:gdLst>
                  <a:gd name="T0" fmla="*/ 1199 w 1736"/>
                  <a:gd name="T1" fmla="*/ 595 h 1832"/>
                  <a:gd name="T2" fmla="*/ 1296 w 1736"/>
                  <a:gd name="T3" fmla="*/ 521 h 1832"/>
                  <a:gd name="T4" fmla="*/ 1631 w 1736"/>
                  <a:gd name="T5" fmla="*/ 484 h 1832"/>
                  <a:gd name="T6" fmla="*/ 1631 w 1736"/>
                  <a:gd name="T7" fmla="*/ 104 h 1832"/>
                  <a:gd name="T8" fmla="*/ 1244 w 1736"/>
                  <a:gd name="T9" fmla="*/ 104 h 1832"/>
                  <a:gd name="T10" fmla="*/ 1207 w 1736"/>
                  <a:gd name="T11" fmla="*/ 439 h 1832"/>
                  <a:gd name="T12" fmla="*/ 1125 w 1736"/>
                  <a:gd name="T13" fmla="*/ 506 h 1832"/>
                  <a:gd name="T14" fmla="*/ 574 w 1736"/>
                  <a:gd name="T15" fmla="*/ 595 h 1832"/>
                  <a:gd name="T16" fmla="*/ 298 w 1736"/>
                  <a:gd name="T17" fmla="*/ 461 h 1832"/>
                  <a:gd name="T18" fmla="*/ 261 w 1736"/>
                  <a:gd name="T19" fmla="*/ 350 h 1832"/>
                  <a:gd name="T20" fmla="*/ 60 w 1736"/>
                  <a:gd name="T21" fmla="*/ 350 h 1832"/>
                  <a:gd name="T22" fmla="*/ 60 w 1736"/>
                  <a:gd name="T23" fmla="*/ 551 h 1832"/>
                  <a:gd name="T24" fmla="*/ 254 w 1736"/>
                  <a:gd name="T25" fmla="*/ 558 h 1832"/>
                  <a:gd name="T26" fmla="*/ 537 w 1736"/>
                  <a:gd name="T27" fmla="*/ 700 h 1832"/>
                  <a:gd name="T28" fmla="*/ 834 w 1736"/>
                  <a:gd name="T29" fmla="*/ 1161 h 1832"/>
                  <a:gd name="T30" fmla="*/ 849 w 1736"/>
                  <a:gd name="T31" fmla="*/ 1340 h 1832"/>
                  <a:gd name="T32" fmla="*/ 767 w 1736"/>
                  <a:gd name="T33" fmla="*/ 1392 h 1832"/>
                  <a:gd name="T34" fmla="*/ 767 w 1736"/>
                  <a:gd name="T35" fmla="*/ 1735 h 1832"/>
                  <a:gd name="T36" fmla="*/ 1117 w 1736"/>
                  <a:gd name="T37" fmla="*/ 1735 h 1832"/>
                  <a:gd name="T38" fmla="*/ 1117 w 1736"/>
                  <a:gd name="T39" fmla="*/ 1392 h 1832"/>
                  <a:gd name="T40" fmla="*/ 969 w 1736"/>
                  <a:gd name="T41" fmla="*/ 1325 h 1832"/>
                  <a:gd name="T42" fmla="*/ 954 w 1736"/>
                  <a:gd name="T43" fmla="*/ 1169 h 1832"/>
                  <a:gd name="T44" fmla="*/ 1199 w 1736"/>
                  <a:gd name="T45" fmla="*/ 595 h 1832"/>
                  <a:gd name="T46" fmla="*/ 1199 w 1736"/>
                  <a:gd name="T47" fmla="*/ 595 h 1832"/>
                  <a:gd name="T48" fmla="*/ 1199 w 1736"/>
                  <a:gd name="T49" fmla="*/ 595 h 1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36" h="1832">
                    <a:moveTo>
                      <a:pt x="1199" y="595"/>
                    </a:moveTo>
                    <a:cubicBezTo>
                      <a:pt x="1296" y="521"/>
                      <a:pt x="1296" y="521"/>
                      <a:pt x="1296" y="521"/>
                    </a:cubicBezTo>
                    <a:cubicBezTo>
                      <a:pt x="1400" y="588"/>
                      <a:pt x="1542" y="573"/>
                      <a:pt x="1631" y="484"/>
                    </a:cubicBezTo>
                    <a:cubicBezTo>
                      <a:pt x="1736" y="379"/>
                      <a:pt x="1736" y="208"/>
                      <a:pt x="1631" y="104"/>
                    </a:cubicBezTo>
                    <a:cubicBezTo>
                      <a:pt x="1527" y="0"/>
                      <a:pt x="1348" y="0"/>
                      <a:pt x="1244" y="104"/>
                    </a:cubicBezTo>
                    <a:cubicBezTo>
                      <a:pt x="1147" y="193"/>
                      <a:pt x="1140" y="342"/>
                      <a:pt x="1207" y="439"/>
                    </a:cubicBezTo>
                    <a:cubicBezTo>
                      <a:pt x="1125" y="506"/>
                      <a:pt x="1125" y="506"/>
                      <a:pt x="1125" y="506"/>
                    </a:cubicBezTo>
                    <a:cubicBezTo>
                      <a:pt x="1065" y="461"/>
                      <a:pt x="589" y="573"/>
                      <a:pt x="574" y="595"/>
                    </a:cubicBezTo>
                    <a:cubicBezTo>
                      <a:pt x="298" y="461"/>
                      <a:pt x="298" y="461"/>
                      <a:pt x="298" y="461"/>
                    </a:cubicBezTo>
                    <a:cubicBezTo>
                      <a:pt x="306" y="424"/>
                      <a:pt x="283" y="387"/>
                      <a:pt x="261" y="350"/>
                    </a:cubicBezTo>
                    <a:cubicBezTo>
                      <a:pt x="201" y="290"/>
                      <a:pt x="112" y="290"/>
                      <a:pt x="60" y="350"/>
                    </a:cubicBezTo>
                    <a:cubicBezTo>
                      <a:pt x="0" y="409"/>
                      <a:pt x="0" y="499"/>
                      <a:pt x="60" y="551"/>
                    </a:cubicBezTo>
                    <a:cubicBezTo>
                      <a:pt x="112" y="603"/>
                      <a:pt x="201" y="610"/>
                      <a:pt x="254" y="558"/>
                    </a:cubicBezTo>
                    <a:cubicBezTo>
                      <a:pt x="537" y="700"/>
                      <a:pt x="537" y="700"/>
                      <a:pt x="537" y="700"/>
                    </a:cubicBezTo>
                    <a:cubicBezTo>
                      <a:pt x="522" y="767"/>
                      <a:pt x="760" y="1146"/>
                      <a:pt x="834" y="1161"/>
                    </a:cubicBezTo>
                    <a:cubicBezTo>
                      <a:pt x="849" y="1340"/>
                      <a:pt x="849" y="1340"/>
                      <a:pt x="849" y="1340"/>
                    </a:cubicBezTo>
                    <a:cubicBezTo>
                      <a:pt x="820" y="1355"/>
                      <a:pt x="790" y="1370"/>
                      <a:pt x="767" y="1392"/>
                    </a:cubicBezTo>
                    <a:cubicBezTo>
                      <a:pt x="671" y="1489"/>
                      <a:pt x="671" y="1638"/>
                      <a:pt x="767" y="1735"/>
                    </a:cubicBezTo>
                    <a:cubicBezTo>
                      <a:pt x="864" y="1832"/>
                      <a:pt x="1021" y="1832"/>
                      <a:pt x="1117" y="1735"/>
                    </a:cubicBezTo>
                    <a:cubicBezTo>
                      <a:pt x="1214" y="1638"/>
                      <a:pt x="1214" y="1489"/>
                      <a:pt x="1117" y="1392"/>
                    </a:cubicBezTo>
                    <a:cubicBezTo>
                      <a:pt x="1073" y="1348"/>
                      <a:pt x="1021" y="1325"/>
                      <a:pt x="969" y="1325"/>
                    </a:cubicBezTo>
                    <a:cubicBezTo>
                      <a:pt x="954" y="1169"/>
                      <a:pt x="954" y="1169"/>
                      <a:pt x="954" y="1169"/>
                    </a:cubicBezTo>
                    <a:cubicBezTo>
                      <a:pt x="1021" y="1154"/>
                      <a:pt x="1259" y="677"/>
                      <a:pt x="1199" y="595"/>
                    </a:cubicBezTo>
                    <a:close/>
                    <a:moveTo>
                      <a:pt x="1199" y="595"/>
                    </a:moveTo>
                    <a:cubicBezTo>
                      <a:pt x="1199" y="595"/>
                      <a:pt x="1199" y="595"/>
                      <a:pt x="1199" y="59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D9E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555E735B-5336-9441-9E16-E5A8691202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65424" y="5192713"/>
                <a:ext cx="806450" cy="720724"/>
              </a:xfrm>
              <a:custGeom>
                <a:avLst/>
                <a:gdLst>
                  <a:gd name="T0" fmla="*/ 2763 w 2912"/>
                  <a:gd name="T1" fmla="*/ 1847 h 2607"/>
                  <a:gd name="T2" fmla="*/ 2227 w 2912"/>
                  <a:gd name="T3" fmla="*/ 1855 h 2607"/>
                  <a:gd name="T4" fmla="*/ 1728 w 2912"/>
                  <a:gd name="T5" fmla="*/ 1601 h 2607"/>
                  <a:gd name="T6" fmla="*/ 1675 w 2912"/>
                  <a:gd name="T7" fmla="*/ 1318 h 2607"/>
                  <a:gd name="T8" fmla="*/ 1601 w 2912"/>
                  <a:gd name="T9" fmla="*/ 1229 h 2607"/>
                  <a:gd name="T10" fmla="*/ 1400 w 2912"/>
                  <a:gd name="T11" fmla="*/ 1155 h 2607"/>
                  <a:gd name="T12" fmla="*/ 1355 w 2912"/>
                  <a:gd name="T13" fmla="*/ 745 h 2607"/>
                  <a:gd name="T14" fmla="*/ 1459 w 2912"/>
                  <a:gd name="T15" fmla="*/ 670 h 2607"/>
                  <a:gd name="T16" fmla="*/ 1459 w 2912"/>
                  <a:gd name="T17" fmla="*/ 149 h 2607"/>
                  <a:gd name="T18" fmla="*/ 923 w 2912"/>
                  <a:gd name="T19" fmla="*/ 149 h 2607"/>
                  <a:gd name="T20" fmla="*/ 923 w 2912"/>
                  <a:gd name="T21" fmla="*/ 670 h 2607"/>
                  <a:gd name="T22" fmla="*/ 1147 w 2912"/>
                  <a:gd name="T23" fmla="*/ 775 h 2607"/>
                  <a:gd name="T24" fmla="*/ 1236 w 2912"/>
                  <a:gd name="T25" fmla="*/ 1177 h 2607"/>
                  <a:gd name="T26" fmla="*/ 1095 w 2912"/>
                  <a:gd name="T27" fmla="*/ 1266 h 2607"/>
                  <a:gd name="T28" fmla="*/ 1050 w 2912"/>
                  <a:gd name="T29" fmla="*/ 1326 h 2607"/>
                  <a:gd name="T30" fmla="*/ 1005 w 2912"/>
                  <a:gd name="T31" fmla="*/ 1430 h 2607"/>
                  <a:gd name="T32" fmla="*/ 1013 w 2912"/>
                  <a:gd name="T33" fmla="*/ 1646 h 2607"/>
                  <a:gd name="T34" fmla="*/ 633 w 2912"/>
                  <a:gd name="T35" fmla="*/ 1899 h 2607"/>
                  <a:gd name="T36" fmla="*/ 149 w 2912"/>
                  <a:gd name="T37" fmla="*/ 1944 h 2607"/>
                  <a:gd name="T38" fmla="*/ 149 w 2912"/>
                  <a:gd name="T39" fmla="*/ 2465 h 2607"/>
                  <a:gd name="T40" fmla="*/ 685 w 2912"/>
                  <a:gd name="T41" fmla="*/ 2465 h 2607"/>
                  <a:gd name="T42" fmla="*/ 782 w 2912"/>
                  <a:gd name="T43" fmla="*/ 2093 h 2607"/>
                  <a:gd name="T44" fmla="*/ 1102 w 2912"/>
                  <a:gd name="T45" fmla="*/ 1780 h 2607"/>
                  <a:gd name="T46" fmla="*/ 1303 w 2912"/>
                  <a:gd name="T47" fmla="*/ 1884 h 2607"/>
                  <a:gd name="T48" fmla="*/ 1415 w 2912"/>
                  <a:gd name="T49" fmla="*/ 1892 h 2607"/>
                  <a:gd name="T50" fmla="*/ 1631 w 2912"/>
                  <a:gd name="T51" fmla="*/ 1788 h 2607"/>
                  <a:gd name="T52" fmla="*/ 1646 w 2912"/>
                  <a:gd name="T53" fmla="*/ 1765 h 2607"/>
                  <a:gd name="T54" fmla="*/ 2122 w 2912"/>
                  <a:gd name="T55" fmla="*/ 2071 h 2607"/>
                  <a:gd name="T56" fmla="*/ 2227 w 2912"/>
                  <a:gd name="T57" fmla="*/ 2368 h 2607"/>
                  <a:gd name="T58" fmla="*/ 2763 w 2912"/>
                  <a:gd name="T59" fmla="*/ 2368 h 2607"/>
                  <a:gd name="T60" fmla="*/ 2763 w 2912"/>
                  <a:gd name="T61" fmla="*/ 1847 h 2607"/>
                  <a:gd name="T62" fmla="*/ 2763 w 2912"/>
                  <a:gd name="T63" fmla="*/ 1847 h 2607"/>
                  <a:gd name="T64" fmla="*/ 2763 w 2912"/>
                  <a:gd name="T65" fmla="*/ 1847 h 2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12" h="2607">
                    <a:moveTo>
                      <a:pt x="2763" y="1847"/>
                    </a:moveTo>
                    <a:cubicBezTo>
                      <a:pt x="2621" y="1706"/>
                      <a:pt x="2383" y="1706"/>
                      <a:pt x="2227" y="1855"/>
                    </a:cubicBezTo>
                    <a:cubicBezTo>
                      <a:pt x="1728" y="1601"/>
                      <a:pt x="1728" y="1601"/>
                      <a:pt x="1728" y="1601"/>
                    </a:cubicBezTo>
                    <a:cubicBezTo>
                      <a:pt x="1750" y="1505"/>
                      <a:pt x="1735" y="1400"/>
                      <a:pt x="1675" y="1318"/>
                    </a:cubicBezTo>
                    <a:cubicBezTo>
                      <a:pt x="1601" y="1229"/>
                      <a:pt x="1601" y="1229"/>
                      <a:pt x="1601" y="1229"/>
                    </a:cubicBezTo>
                    <a:cubicBezTo>
                      <a:pt x="1541" y="1184"/>
                      <a:pt x="1474" y="1155"/>
                      <a:pt x="1400" y="1155"/>
                    </a:cubicBezTo>
                    <a:cubicBezTo>
                      <a:pt x="1355" y="745"/>
                      <a:pt x="1355" y="745"/>
                      <a:pt x="1355" y="745"/>
                    </a:cubicBezTo>
                    <a:cubicBezTo>
                      <a:pt x="1392" y="730"/>
                      <a:pt x="1430" y="700"/>
                      <a:pt x="1459" y="670"/>
                    </a:cubicBezTo>
                    <a:cubicBezTo>
                      <a:pt x="1608" y="529"/>
                      <a:pt x="1608" y="291"/>
                      <a:pt x="1459" y="149"/>
                    </a:cubicBezTo>
                    <a:cubicBezTo>
                      <a:pt x="1310" y="0"/>
                      <a:pt x="1072" y="0"/>
                      <a:pt x="923" y="149"/>
                    </a:cubicBezTo>
                    <a:cubicBezTo>
                      <a:pt x="774" y="298"/>
                      <a:pt x="774" y="529"/>
                      <a:pt x="923" y="670"/>
                    </a:cubicBezTo>
                    <a:cubicBezTo>
                      <a:pt x="983" y="730"/>
                      <a:pt x="1065" y="767"/>
                      <a:pt x="1147" y="775"/>
                    </a:cubicBezTo>
                    <a:cubicBezTo>
                      <a:pt x="1236" y="1177"/>
                      <a:pt x="1236" y="1177"/>
                      <a:pt x="1236" y="1177"/>
                    </a:cubicBezTo>
                    <a:cubicBezTo>
                      <a:pt x="1191" y="1192"/>
                      <a:pt x="1139" y="1222"/>
                      <a:pt x="1095" y="1266"/>
                    </a:cubicBezTo>
                    <a:cubicBezTo>
                      <a:pt x="1080" y="1281"/>
                      <a:pt x="1057" y="1303"/>
                      <a:pt x="1050" y="1326"/>
                    </a:cubicBezTo>
                    <a:cubicBezTo>
                      <a:pt x="1005" y="1430"/>
                      <a:pt x="1005" y="1430"/>
                      <a:pt x="1005" y="1430"/>
                    </a:cubicBezTo>
                    <a:cubicBezTo>
                      <a:pt x="990" y="1497"/>
                      <a:pt x="990" y="1579"/>
                      <a:pt x="1013" y="1646"/>
                    </a:cubicBezTo>
                    <a:cubicBezTo>
                      <a:pt x="633" y="1899"/>
                      <a:pt x="633" y="1899"/>
                      <a:pt x="633" y="1899"/>
                    </a:cubicBezTo>
                    <a:cubicBezTo>
                      <a:pt x="484" y="1802"/>
                      <a:pt x="283" y="1817"/>
                      <a:pt x="149" y="1944"/>
                    </a:cubicBezTo>
                    <a:cubicBezTo>
                      <a:pt x="0" y="2085"/>
                      <a:pt x="0" y="2324"/>
                      <a:pt x="149" y="2465"/>
                    </a:cubicBezTo>
                    <a:cubicBezTo>
                      <a:pt x="298" y="2607"/>
                      <a:pt x="536" y="2607"/>
                      <a:pt x="685" y="2465"/>
                    </a:cubicBezTo>
                    <a:cubicBezTo>
                      <a:pt x="789" y="2368"/>
                      <a:pt x="819" y="2219"/>
                      <a:pt x="782" y="2093"/>
                    </a:cubicBezTo>
                    <a:cubicBezTo>
                      <a:pt x="1102" y="1780"/>
                      <a:pt x="1102" y="1780"/>
                      <a:pt x="1102" y="1780"/>
                    </a:cubicBezTo>
                    <a:cubicBezTo>
                      <a:pt x="1162" y="1840"/>
                      <a:pt x="1229" y="1869"/>
                      <a:pt x="1303" y="1884"/>
                    </a:cubicBezTo>
                    <a:cubicBezTo>
                      <a:pt x="1415" y="1892"/>
                      <a:pt x="1415" y="1892"/>
                      <a:pt x="1415" y="1892"/>
                    </a:cubicBezTo>
                    <a:cubicBezTo>
                      <a:pt x="1497" y="1877"/>
                      <a:pt x="1571" y="1847"/>
                      <a:pt x="1631" y="1788"/>
                    </a:cubicBezTo>
                    <a:cubicBezTo>
                      <a:pt x="1638" y="1780"/>
                      <a:pt x="1646" y="1773"/>
                      <a:pt x="1646" y="1765"/>
                    </a:cubicBezTo>
                    <a:cubicBezTo>
                      <a:pt x="2122" y="2071"/>
                      <a:pt x="2122" y="2071"/>
                      <a:pt x="2122" y="2071"/>
                    </a:cubicBezTo>
                    <a:cubicBezTo>
                      <a:pt x="2107" y="2182"/>
                      <a:pt x="2145" y="2294"/>
                      <a:pt x="2227" y="2368"/>
                    </a:cubicBezTo>
                    <a:cubicBezTo>
                      <a:pt x="2375" y="2510"/>
                      <a:pt x="2614" y="2510"/>
                      <a:pt x="2763" y="2368"/>
                    </a:cubicBezTo>
                    <a:cubicBezTo>
                      <a:pt x="2912" y="2227"/>
                      <a:pt x="2912" y="1989"/>
                      <a:pt x="2763" y="1847"/>
                    </a:cubicBezTo>
                    <a:close/>
                    <a:moveTo>
                      <a:pt x="2763" y="1847"/>
                    </a:moveTo>
                    <a:cubicBezTo>
                      <a:pt x="2763" y="1847"/>
                      <a:pt x="2763" y="1847"/>
                      <a:pt x="2763" y="18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9ED8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8B46BFD1-FEE6-7149-B05C-6DF5A451778A}"/>
              </a:ext>
            </a:extLst>
          </p:cNvPr>
          <p:cNvSpPr/>
          <p:nvPr/>
        </p:nvSpPr>
        <p:spPr>
          <a:xfrm>
            <a:off x="5981638" y="3238374"/>
            <a:ext cx="53356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1400" smtClean="0">
                <a:solidFill>
                  <a:srgbClr val="142537"/>
                </a:solidFill>
                <a:cs typeface="+mn-ea"/>
                <a:sym typeface="+mn-lt"/>
              </a:rPr>
              <a:t>PPT818</a:t>
            </a:r>
            <a:r>
              <a:rPr lang="zh-CN" altLang="en-US" sz="1400" smtClean="0">
                <a:solidFill>
                  <a:srgbClr val="142537"/>
                </a:solidFill>
                <a:cs typeface="+mn-ea"/>
                <a:sym typeface="+mn-lt"/>
              </a:rPr>
              <a:t>成立于</a:t>
            </a:r>
            <a:r>
              <a:rPr lang="en-US" altLang="zh-CN" sz="1400" smtClean="0">
                <a:solidFill>
                  <a:srgbClr val="142537"/>
                </a:solidFill>
                <a:cs typeface="+mn-ea"/>
                <a:sym typeface="+mn-lt"/>
              </a:rPr>
              <a:t>2005</a:t>
            </a:r>
            <a:r>
              <a:rPr lang="zh-CN" altLang="en-US" sz="1400" smtClean="0">
                <a:solidFill>
                  <a:srgbClr val="142537"/>
                </a:solidFill>
                <a:cs typeface="+mn-ea"/>
                <a:sym typeface="+mn-lt"/>
              </a:rPr>
              <a:t>年，隶属于</a:t>
            </a:r>
            <a:r>
              <a:rPr lang="en-US" altLang="zh-CN" sz="1400" smtClean="0">
                <a:solidFill>
                  <a:srgbClr val="142537"/>
                </a:solidFill>
                <a:cs typeface="+mn-ea"/>
                <a:sym typeface="+mn-lt"/>
              </a:rPr>
              <a:t>PPT818</a:t>
            </a:r>
            <a:r>
              <a:rPr lang="zh-CN" altLang="en-US" sz="1400" smtClean="0">
                <a:solidFill>
                  <a:srgbClr val="142537"/>
                </a:solidFill>
                <a:cs typeface="+mn-ea"/>
                <a:sym typeface="+mn-lt"/>
              </a:rPr>
              <a:t>网络科技有限公司，是中国人气优质创意内容供给平台。</a:t>
            </a:r>
          </a:p>
          <a:p>
            <a:pPr lvl="0" defTabSz="914400">
              <a:lnSpc>
                <a:spcPct val="150000"/>
              </a:lnSpc>
              <a:defRPr/>
            </a:pPr>
            <a:endParaRPr lang="zh-CN" altLang="en-US" sz="1400" smtClean="0">
              <a:solidFill>
                <a:srgbClr val="142537"/>
              </a:solidFill>
              <a:cs typeface="+mn-ea"/>
              <a:sym typeface="+mn-lt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1400" smtClean="0">
                <a:solidFill>
                  <a:srgbClr val="142537"/>
                </a:solidFill>
                <a:cs typeface="+mn-ea"/>
                <a:sym typeface="+mn-lt"/>
              </a:rPr>
              <a:t>平台联合</a:t>
            </a:r>
            <a:r>
              <a:rPr lang="en-US" altLang="zh-CN" sz="1400" smtClean="0">
                <a:solidFill>
                  <a:srgbClr val="142537"/>
                </a:solidFill>
                <a:cs typeface="+mn-ea"/>
                <a:sym typeface="+mn-lt"/>
              </a:rPr>
              <a:t>20w+</a:t>
            </a:r>
            <a:r>
              <a:rPr lang="zh-CN" altLang="en-US" sz="1400" smtClean="0">
                <a:solidFill>
                  <a:srgbClr val="142537"/>
                </a:solidFill>
                <a:cs typeface="+mn-ea"/>
                <a:sym typeface="+mn-lt"/>
              </a:rPr>
              <a:t>顶尖设计师、创意工作室以及国内外图库平台，汇集</a:t>
            </a:r>
            <a:r>
              <a:rPr lang="en-US" altLang="zh-CN" sz="1400" smtClean="0">
                <a:solidFill>
                  <a:srgbClr val="142537"/>
                </a:solidFill>
                <a:cs typeface="+mn-ea"/>
                <a:sym typeface="+mn-lt"/>
              </a:rPr>
              <a:t>1500w+</a:t>
            </a:r>
            <a:r>
              <a:rPr lang="zh-CN" altLang="en-US" sz="1400" smtClean="0">
                <a:solidFill>
                  <a:srgbClr val="142537"/>
                </a:solidFill>
                <a:cs typeface="+mn-ea"/>
                <a:sym typeface="+mn-lt"/>
              </a:rPr>
              <a:t>优质原创内容，为各行各业输出正版的图片、视频、音频、源文件素材。</a:t>
            </a:r>
            <a:endParaRPr lang="zh-CN" altLang="en-US" sz="1400" dirty="0">
              <a:solidFill>
                <a:srgbClr val="142537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FA6F5D2-B9E3-E141-82F3-3461B62D1548}"/>
              </a:ext>
            </a:extLst>
          </p:cNvPr>
          <p:cNvGrpSpPr/>
          <p:nvPr/>
        </p:nvGrpSpPr>
        <p:grpSpPr>
          <a:xfrm>
            <a:off x="6078843" y="2345232"/>
            <a:ext cx="2542882" cy="460858"/>
            <a:chOff x="6078843" y="2646984"/>
            <a:chExt cx="2542882" cy="460858"/>
          </a:xfrm>
        </p:grpSpPr>
        <p:pic>
          <p:nvPicPr>
            <p:cNvPr id="25" name="图形 24">
              <a:extLst>
                <a:ext uri="{FF2B5EF4-FFF2-40B4-BE49-F238E27FC236}">
                  <a16:creationId xmlns:a16="http://schemas.microsoft.com/office/drawing/2014/main" id="{60A0C5C4-052B-4A48-89C4-5CF2B8362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4"/>
                </a:ext>
              </a:extLst>
            </a:blip>
            <a:stretch>
              <a:fillRect/>
            </a:stretch>
          </p:blipFill>
          <p:spPr>
            <a:xfrm>
              <a:off x="6078843" y="2646984"/>
              <a:ext cx="460858" cy="460858"/>
            </a:xfrm>
            <a:prstGeom prst="rect">
              <a:avLst/>
            </a:prstGeom>
          </p:spPr>
        </p:pic>
        <p:pic>
          <p:nvPicPr>
            <p:cNvPr id="27" name="图形 26">
              <a:extLst>
                <a:ext uri="{FF2B5EF4-FFF2-40B4-BE49-F238E27FC236}">
                  <a16:creationId xmlns:a16="http://schemas.microsoft.com/office/drawing/2014/main" id="{7439681B-5DF2-734D-9A45-B29CB3A5A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6"/>
                </a:ext>
              </a:extLst>
            </a:blip>
            <a:stretch>
              <a:fillRect/>
            </a:stretch>
          </p:blipFill>
          <p:spPr>
            <a:xfrm>
              <a:off x="8160867" y="2646984"/>
              <a:ext cx="460858" cy="460858"/>
            </a:xfrm>
            <a:prstGeom prst="rect">
              <a:avLst/>
            </a:prstGeom>
          </p:spPr>
        </p:pic>
        <p:pic>
          <p:nvPicPr>
            <p:cNvPr id="29" name="图形 28">
              <a:extLst>
                <a:ext uri="{FF2B5EF4-FFF2-40B4-BE49-F238E27FC236}">
                  <a16:creationId xmlns:a16="http://schemas.microsoft.com/office/drawing/2014/main" id="{91D88852-6A30-9D4B-A275-67C178009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8"/>
                </a:ext>
              </a:extLst>
            </a:blip>
            <a:stretch>
              <a:fillRect/>
            </a:stretch>
          </p:blipFill>
          <p:spPr>
            <a:xfrm>
              <a:off x="7119855" y="2646984"/>
              <a:ext cx="460858" cy="460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51072CE-4124-164E-AD8D-2216524239EA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463F28D-4383-E64A-BB26-222B98C72297}"/>
                </a:ext>
              </a:extLst>
            </p:cNvPr>
            <p:cNvGrpSpPr/>
            <p:nvPr/>
          </p:nvGrpSpPr>
          <p:grpSpPr>
            <a:xfrm>
              <a:off x="874713" y="696429"/>
              <a:ext cx="2737167" cy="400110"/>
              <a:chOff x="874713" y="696429"/>
              <a:chExt cx="273716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:a16="http://schemas.microsoft.com/office/drawing/2014/main" id="{872174CD-0585-B14D-ABA2-51DB92DB4C51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D6FD4B1-858C-EB48-BC5E-EF8CD666F5B2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221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营销的八大类型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:a16="http://schemas.microsoft.com/office/drawing/2014/main" id="{1B3DE3FE-34F8-C043-9367-5933D309308B}"/>
                </a:ext>
              </a:extLst>
            </p:cNvPr>
            <p:cNvCxnSpPr>
              <a:cxnSpLocks/>
            </p:cNvCxnSpPr>
            <p:nvPr/>
          </p:nvCxnSpPr>
          <p:spPr>
            <a:xfrm>
              <a:off x="3383280" y="891540"/>
              <a:ext cx="7934008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F6435B1-0EEA-8D4B-AF3F-C09E6AB9399D}"/>
              </a:ext>
            </a:extLst>
          </p:cNvPr>
          <p:cNvGrpSpPr/>
          <p:nvPr/>
        </p:nvGrpSpPr>
        <p:grpSpPr>
          <a:xfrm>
            <a:off x="874713" y="1449388"/>
            <a:ext cx="5017018" cy="4440369"/>
            <a:chOff x="874713" y="1449388"/>
            <a:chExt cx="5017018" cy="444036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2C7ACDA-023A-0F41-9429-0EF94E941E4C}"/>
                </a:ext>
              </a:extLst>
            </p:cNvPr>
            <p:cNvSpPr/>
            <p:nvPr/>
          </p:nvSpPr>
          <p:spPr bwMode="auto">
            <a:xfrm>
              <a:off x="874713" y="1458912"/>
              <a:ext cx="4995735" cy="207784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1CBD7F61-4502-0A4A-A9C7-993DC73BFFA1}"/>
                </a:ext>
              </a:extLst>
            </p:cNvPr>
            <p:cNvSpPr txBox="1"/>
            <p:nvPr/>
          </p:nvSpPr>
          <p:spPr>
            <a:xfrm>
              <a:off x="1157452" y="1771538"/>
              <a:ext cx="1875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142537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A5D00A8-7F4D-9C4E-B122-99167E55EA72}"/>
                </a:ext>
              </a:extLst>
            </p:cNvPr>
            <p:cNvSpPr txBox="1"/>
            <p:nvPr/>
          </p:nvSpPr>
          <p:spPr>
            <a:xfrm>
              <a:off x="1157454" y="2330798"/>
              <a:ext cx="3983117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6" indent="-143996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smtClean="0">
                  <a:solidFill>
                    <a:srgbClr val="142537"/>
                  </a:solidFill>
                  <a:cs typeface="+mn-ea"/>
                  <a:sym typeface="+mn-lt"/>
                </a:rPr>
                <a:t>PPT818</a:t>
              </a:r>
              <a:r>
                <a:rPr lang="zh-CN" altLang="en-US" sz="1400" smtClean="0">
                  <a:solidFill>
                    <a:srgbClr val="142537"/>
                  </a:solidFill>
                  <a:cs typeface="+mn-ea"/>
                  <a:sym typeface="+mn-lt"/>
                </a:rPr>
                <a:t>成立于</a:t>
              </a:r>
              <a:r>
                <a:rPr lang="en-US" altLang="zh-CN" sz="1400" smtClean="0">
                  <a:solidFill>
                    <a:srgbClr val="142537"/>
                  </a:solidFill>
                  <a:cs typeface="+mn-ea"/>
                  <a:sym typeface="+mn-lt"/>
                </a:rPr>
                <a:t>2005</a:t>
              </a:r>
              <a:r>
                <a:rPr lang="zh-CN" altLang="en-US" sz="1400" smtClean="0">
                  <a:solidFill>
                    <a:srgbClr val="142537"/>
                  </a:solidFill>
                  <a:cs typeface="+mn-ea"/>
                  <a:sym typeface="+mn-lt"/>
                </a:rPr>
                <a:t>年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1A577A7-4B26-C64D-B7ED-9DBD1693905D}"/>
                </a:ext>
              </a:extLst>
            </p:cNvPr>
            <p:cNvSpPr txBox="1"/>
            <p:nvPr/>
          </p:nvSpPr>
          <p:spPr>
            <a:xfrm>
              <a:off x="1157454" y="2719629"/>
              <a:ext cx="3038237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6" indent="-143996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smtClean="0">
                  <a:solidFill>
                    <a:srgbClr val="142537"/>
                  </a:solidFill>
                  <a:cs typeface="+mn-ea"/>
                  <a:sym typeface="+mn-lt"/>
                </a:rPr>
                <a:t>隶属于</a:t>
              </a:r>
              <a:r>
                <a:rPr lang="en-US" altLang="zh-CN" sz="1400" smtClean="0">
                  <a:solidFill>
                    <a:srgbClr val="142537"/>
                  </a:solidFill>
                  <a:cs typeface="+mn-ea"/>
                  <a:sym typeface="+mn-lt"/>
                </a:rPr>
                <a:t>PPT818</a:t>
              </a:r>
              <a:r>
                <a:rPr lang="zh-CN" altLang="en-US" sz="1400" smtClean="0">
                  <a:solidFill>
                    <a:srgbClr val="142537"/>
                  </a:solidFill>
                  <a:cs typeface="+mn-ea"/>
                  <a:sym typeface="+mn-lt"/>
                </a:rPr>
                <a:t>网络科技有限公司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BBF959B-AE6F-0947-A5B4-E55039D00FB3}"/>
                </a:ext>
              </a:extLst>
            </p:cNvPr>
            <p:cNvSpPr/>
            <p:nvPr/>
          </p:nvSpPr>
          <p:spPr bwMode="auto">
            <a:xfrm>
              <a:off x="874713" y="1449388"/>
              <a:ext cx="5006319" cy="56515"/>
            </a:xfrm>
            <a:prstGeom prst="rect">
              <a:avLst/>
            </a:prstGeom>
            <a:solidFill>
              <a:srgbClr val="1425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F192A03-7B1A-9D4A-B25B-80F4D1945B6E}"/>
                </a:ext>
              </a:extLst>
            </p:cNvPr>
            <p:cNvSpPr/>
            <p:nvPr/>
          </p:nvSpPr>
          <p:spPr bwMode="auto">
            <a:xfrm>
              <a:off x="885412" y="3811914"/>
              <a:ext cx="4995735" cy="207784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238FA13-8A3E-2647-AE56-55D9A4900E47}"/>
                </a:ext>
              </a:extLst>
            </p:cNvPr>
            <p:cNvSpPr txBox="1"/>
            <p:nvPr/>
          </p:nvSpPr>
          <p:spPr>
            <a:xfrm>
              <a:off x="1168151" y="4124540"/>
              <a:ext cx="1875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rgbClr val="142537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5DFED63-DDE5-8C4D-83F4-7208B8ABB94C}"/>
                </a:ext>
              </a:extLst>
            </p:cNvPr>
            <p:cNvSpPr txBox="1"/>
            <p:nvPr/>
          </p:nvSpPr>
          <p:spPr>
            <a:xfrm>
              <a:off x="1168153" y="4683800"/>
              <a:ext cx="3983117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6" indent="-143996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400" smtClean="0">
                  <a:solidFill>
                    <a:srgbClr val="142537"/>
                  </a:solidFill>
                  <a:cs typeface="+mn-ea"/>
                  <a:sym typeface="+mn-lt"/>
                </a:rPr>
                <a:t>PPT818</a:t>
              </a:r>
              <a:r>
                <a:rPr lang="zh-CN" altLang="en-US" sz="1400" smtClean="0">
                  <a:solidFill>
                    <a:srgbClr val="142537"/>
                  </a:solidFill>
                  <a:cs typeface="+mn-ea"/>
                  <a:sym typeface="+mn-lt"/>
                </a:rPr>
                <a:t>成立于</a:t>
              </a:r>
              <a:r>
                <a:rPr lang="en-US" altLang="zh-CN" sz="1400" smtClean="0">
                  <a:solidFill>
                    <a:srgbClr val="142537"/>
                  </a:solidFill>
                  <a:cs typeface="+mn-ea"/>
                  <a:sym typeface="+mn-lt"/>
                </a:rPr>
                <a:t>2005</a:t>
              </a:r>
              <a:r>
                <a:rPr lang="zh-CN" altLang="en-US" sz="1400" smtClean="0">
                  <a:solidFill>
                    <a:srgbClr val="142537"/>
                  </a:solidFill>
                  <a:cs typeface="+mn-ea"/>
                  <a:sym typeface="+mn-lt"/>
                </a:rPr>
                <a:t>年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E86A6E52-9B70-3641-9C15-9DDCF7535B7B}"/>
                </a:ext>
              </a:extLst>
            </p:cNvPr>
            <p:cNvSpPr txBox="1"/>
            <p:nvPr/>
          </p:nvSpPr>
          <p:spPr>
            <a:xfrm>
              <a:off x="1168153" y="5072631"/>
              <a:ext cx="3038237" cy="350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6" indent="-143996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zh-CN" altLang="en-US" sz="1400" smtClean="0">
                  <a:solidFill>
                    <a:srgbClr val="142537"/>
                  </a:solidFill>
                  <a:cs typeface="+mn-ea"/>
                  <a:sym typeface="+mn-lt"/>
                </a:rPr>
                <a:t>隶属于</a:t>
              </a:r>
              <a:r>
                <a:rPr lang="en-US" altLang="zh-CN" sz="1400" smtClean="0">
                  <a:solidFill>
                    <a:srgbClr val="142537"/>
                  </a:solidFill>
                  <a:cs typeface="+mn-ea"/>
                  <a:sym typeface="+mn-lt"/>
                </a:rPr>
                <a:t>PPT818</a:t>
              </a:r>
              <a:r>
                <a:rPr lang="zh-CN" altLang="en-US" sz="1400" smtClean="0">
                  <a:solidFill>
                    <a:srgbClr val="142537"/>
                  </a:solidFill>
                  <a:cs typeface="+mn-ea"/>
                  <a:sym typeface="+mn-lt"/>
                </a:rPr>
                <a:t>网络科技有限公司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65203E6-2C84-5948-9F27-0DBC61464641}"/>
                </a:ext>
              </a:extLst>
            </p:cNvPr>
            <p:cNvSpPr/>
            <p:nvPr/>
          </p:nvSpPr>
          <p:spPr bwMode="auto">
            <a:xfrm>
              <a:off x="885412" y="3802390"/>
              <a:ext cx="5006319" cy="56515"/>
            </a:xfrm>
            <a:prstGeom prst="rect">
              <a:avLst/>
            </a:prstGeom>
            <a:solidFill>
              <a:srgbClr val="14253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B68CA32D-8B7C-8849-8606-0B8091CE88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187" y="1449388"/>
            <a:ext cx="5280998" cy="444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30008102-7C26-9B43-A4C6-39CD2AE28C28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E0F8D491-4212-F043-A9BD-3E134F6BE330}"/>
                </a:ext>
              </a:extLst>
            </p:cNvPr>
            <p:cNvGrpSpPr/>
            <p:nvPr/>
          </p:nvGrpSpPr>
          <p:grpSpPr>
            <a:xfrm>
              <a:off x="874713" y="696429"/>
              <a:ext cx="2737167" cy="400110"/>
              <a:chOff x="874713" y="696429"/>
              <a:chExt cx="273716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:a16="http://schemas.microsoft.com/office/drawing/2014/main" id="{642E5A5F-BE4C-EA43-B874-248922055E42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76C75958-A182-0F48-9565-EBDF7F4F95BE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221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营销的八大类型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:a16="http://schemas.microsoft.com/office/drawing/2014/main" id="{D6D3EB7B-0641-9A4C-A14D-4E7975941558}"/>
                </a:ext>
              </a:extLst>
            </p:cNvPr>
            <p:cNvCxnSpPr>
              <a:cxnSpLocks/>
            </p:cNvCxnSpPr>
            <p:nvPr/>
          </p:nvCxnSpPr>
          <p:spPr>
            <a:xfrm>
              <a:off x="3383280" y="891540"/>
              <a:ext cx="7934008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2573FBF-A290-C04F-BA21-BF36DD745CD3}"/>
              </a:ext>
            </a:extLst>
          </p:cNvPr>
          <p:cNvGrpSpPr/>
          <p:nvPr/>
        </p:nvGrpSpPr>
        <p:grpSpPr>
          <a:xfrm>
            <a:off x="1654659" y="1947238"/>
            <a:ext cx="2668472" cy="699254"/>
            <a:chOff x="6367045" y="1038587"/>
            <a:chExt cx="2668472" cy="699254"/>
          </a:xfrm>
          <a:solidFill>
            <a:srgbClr val="203849"/>
          </a:solidFill>
        </p:grpSpPr>
        <p:sp>
          <p:nvSpPr>
            <p:cNvPr id="8" name="矩形: 圆角 11">
              <a:extLst>
                <a:ext uri="{FF2B5EF4-FFF2-40B4-BE49-F238E27FC236}">
                  <a16:creationId xmlns:a16="http://schemas.microsoft.com/office/drawing/2014/main" id="{531CBF04-CFDE-F843-BC4E-A8B071E41C34}"/>
                </a:ext>
              </a:extLst>
            </p:cNvPr>
            <p:cNvSpPr/>
            <p:nvPr/>
          </p:nvSpPr>
          <p:spPr bwMode="auto">
            <a:xfrm>
              <a:off x="6367045" y="1038587"/>
              <a:ext cx="2668472" cy="58928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BA8C7B5-ED04-0E41-8868-A737594C346B}"/>
                </a:ext>
              </a:extLst>
            </p:cNvPr>
            <p:cNvSpPr txBox="1"/>
            <p:nvPr/>
          </p:nvSpPr>
          <p:spPr>
            <a:xfrm>
              <a:off x="6570202" y="1148562"/>
              <a:ext cx="226215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10" name="等腰三角形 18">
              <a:extLst>
                <a:ext uri="{FF2B5EF4-FFF2-40B4-BE49-F238E27FC236}">
                  <a16:creationId xmlns:a16="http://schemas.microsoft.com/office/drawing/2014/main" id="{C35BACE4-F869-254E-87A1-2E0A62E99111}"/>
                </a:ext>
              </a:extLst>
            </p:cNvPr>
            <p:cNvSpPr/>
            <p:nvPr/>
          </p:nvSpPr>
          <p:spPr bwMode="auto">
            <a:xfrm rot="10800000">
              <a:off x="7649212" y="1624897"/>
              <a:ext cx="104138" cy="112944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C64EE1F-F784-9143-9224-76926F45FF55}"/>
              </a:ext>
            </a:extLst>
          </p:cNvPr>
          <p:cNvGrpSpPr/>
          <p:nvPr/>
        </p:nvGrpSpPr>
        <p:grpSpPr>
          <a:xfrm>
            <a:off x="4801051" y="1947236"/>
            <a:ext cx="2875280" cy="699254"/>
            <a:chOff x="6263641" y="2086474"/>
            <a:chExt cx="2875280" cy="699254"/>
          </a:xfrm>
          <a:solidFill>
            <a:srgbClr val="203849"/>
          </a:solidFill>
        </p:grpSpPr>
        <p:sp>
          <p:nvSpPr>
            <p:cNvPr id="12" name="矩形: 圆角 3">
              <a:extLst>
                <a:ext uri="{FF2B5EF4-FFF2-40B4-BE49-F238E27FC236}">
                  <a16:creationId xmlns:a16="http://schemas.microsoft.com/office/drawing/2014/main" id="{FCBEDA98-A9B0-9241-B5C5-B276832B1118}"/>
                </a:ext>
              </a:extLst>
            </p:cNvPr>
            <p:cNvSpPr/>
            <p:nvPr/>
          </p:nvSpPr>
          <p:spPr bwMode="auto">
            <a:xfrm>
              <a:off x="6263641" y="2086474"/>
              <a:ext cx="2875280" cy="58928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893C227-312D-5B4A-ACB1-F2EAE9089F12}"/>
                </a:ext>
              </a:extLst>
            </p:cNvPr>
            <p:cNvSpPr txBox="1"/>
            <p:nvPr/>
          </p:nvSpPr>
          <p:spPr>
            <a:xfrm>
              <a:off x="6454786" y="2196449"/>
              <a:ext cx="249299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14" name="等腰三角形 43">
              <a:extLst>
                <a:ext uri="{FF2B5EF4-FFF2-40B4-BE49-F238E27FC236}">
                  <a16:creationId xmlns:a16="http://schemas.microsoft.com/office/drawing/2014/main" id="{ED895709-12DE-0B4E-8AA1-F0F61CEFE440}"/>
                </a:ext>
              </a:extLst>
            </p:cNvPr>
            <p:cNvSpPr/>
            <p:nvPr/>
          </p:nvSpPr>
          <p:spPr bwMode="auto">
            <a:xfrm rot="10800000">
              <a:off x="7649212" y="2672784"/>
              <a:ext cx="104138" cy="112944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E729920-EE49-8441-95C3-FD772D5C703D}"/>
              </a:ext>
            </a:extLst>
          </p:cNvPr>
          <p:cNvGrpSpPr/>
          <p:nvPr/>
        </p:nvGrpSpPr>
        <p:grpSpPr>
          <a:xfrm>
            <a:off x="4431564" y="5033302"/>
            <a:ext cx="3349192" cy="699254"/>
            <a:chOff x="6026685" y="3134361"/>
            <a:chExt cx="3349192" cy="699254"/>
          </a:xfrm>
          <a:solidFill>
            <a:srgbClr val="203849"/>
          </a:solidFill>
        </p:grpSpPr>
        <p:sp>
          <p:nvSpPr>
            <p:cNvPr id="16" name="矩形: 圆角 10">
              <a:extLst>
                <a:ext uri="{FF2B5EF4-FFF2-40B4-BE49-F238E27FC236}">
                  <a16:creationId xmlns:a16="http://schemas.microsoft.com/office/drawing/2014/main" id="{939DE88E-C9E4-3542-9A10-87D387A3E4AA}"/>
                </a:ext>
              </a:extLst>
            </p:cNvPr>
            <p:cNvSpPr/>
            <p:nvPr/>
          </p:nvSpPr>
          <p:spPr bwMode="auto">
            <a:xfrm>
              <a:off x="6026685" y="3134361"/>
              <a:ext cx="3349192" cy="58928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28B0FEE6-0BF1-7647-B149-640A8221C1CD}"/>
                </a:ext>
              </a:extLst>
            </p:cNvPr>
            <p:cNvSpPr txBox="1"/>
            <p:nvPr/>
          </p:nvSpPr>
          <p:spPr>
            <a:xfrm>
              <a:off x="6223954" y="3244336"/>
              <a:ext cx="2954655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18" name="等腰三角形 44">
              <a:extLst>
                <a:ext uri="{FF2B5EF4-FFF2-40B4-BE49-F238E27FC236}">
                  <a16:creationId xmlns:a16="http://schemas.microsoft.com/office/drawing/2014/main" id="{69636E92-41AB-C742-AF7C-F1043399E845}"/>
                </a:ext>
              </a:extLst>
            </p:cNvPr>
            <p:cNvSpPr/>
            <p:nvPr/>
          </p:nvSpPr>
          <p:spPr bwMode="auto">
            <a:xfrm rot="10800000">
              <a:off x="7649212" y="3720671"/>
              <a:ext cx="104138" cy="112944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E0D1BAE-062D-4649-93D2-EAB47FEC8DF7}"/>
              </a:ext>
            </a:extLst>
          </p:cNvPr>
          <p:cNvGrpSpPr/>
          <p:nvPr/>
        </p:nvGrpSpPr>
        <p:grpSpPr>
          <a:xfrm>
            <a:off x="8154251" y="1948746"/>
            <a:ext cx="2231592" cy="696246"/>
            <a:chOff x="6585485" y="4182248"/>
            <a:chExt cx="2231592" cy="696245"/>
          </a:xfrm>
          <a:solidFill>
            <a:srgbClr val="203849"/>
          </a:solidFill>
        </p:grpSpPr>
        <p:sp>
          <p:nvSpPr>
            <p:cNvPr id="20" name="矩形: 圆角 13">
              <a:extLst>
                <a:ext uri="{FF2B5EF4-FFF2-40B4-BE49-F238E27FC236}">
                  <a16:creationId xmlns:a16="http://schemas.microsoft.com/office/drawing/2014/main" id="{90873C6C-63C4-B843-AD53-F8EC51D7D44D}"/>
                </a:ext>
              </a:extLst>
            </p:cNvPr>
            <p:cNvSpPr/>
            <p:nvPr/>
          </p:nvSpPr>
          <p:spPr bwMode="auto">
            <a:xfrm>
              <a:off x="6585485" y="4182248"/>
              <a:ext cx="2231592" cy="58928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9697AF90-5A2A-7A45-A21A-784E3E14A8F8}"/>
                </a:ext>
              </a:extLst>
            </p:cNvPr>
            <p:cNvSpPr txBox="1"/>
            <p:nvPr/>
          </p:nvSpPr>
          <p:spPr>
            <a:xfrm>
              <a:off x="6801036" y="4292223"/>
              <a:ext cx="1800493" cy="369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22" name="等腰三角形 45">
              <a:extLst>
                <a:ext uri="{FF2B5EF4-FFF2-40B4-BE49-F238E27FC236}">
                  <a16:creationId xmlns:a16="http://schemas.microsoft.com/office/drawing/2014/main" id="{757BDE90-5977-5E49-927F-F01CF86B9F7E}"/>
                </a:ext>
              </a:extLst>
            </p:cNvPr>
            <p:cNvSpPr/>
            <p:nvPr/>
          </p:nvSpPr>
          <p:spPr bwMode="auto">
            <a:xfrm rot="10800000">
              <a:off x="7649212" y="4765549"/>
              <a:ext cx="104138" cy="112944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95A47A0-4FCD-8A4D-9BC4-9E58B1C29ED6}"/>
              </a:ext>
            </a:extLst>
          </p:cNvPr>
          <p:cNvGrpSpPr/>
          <p:nvPr/>
        </p:nvGrpSpPr>
        <p:grpSpPr>
          <a:xfrm>
            <a:off x="8369802" y="4796619"/>
            <a:ext cx="2231592" cy="699254"/>
            <a:chOff x="6585485" y="5230134"/>
            <a:chExt cx="2231592" cy="699254"/>
          </a:xfrm>
          <a:solidFill>
            <a:srgbClr val="203849"/>
          </a:solidFill>
        </p:grpSpPr>
        <p:sp>
          <p:nvSpPr>
            <p:cNvPr id="24" name="矩形: 圆角 12">
              <a:extLst>
                <a:ext uri="{FF2B5EF4-FFF2-40B4-BE49-F238E27FC236}">
                  <a16:creationId xmlns:a16="http://schemas.microsoft.com/office/drawing/2014/main" id="{6939EB2A-9D62-7145-9211-D8EB41782457}"/>
                </a:ext>
              </a:extLst>
            </p:cNvPr>
            <p:cNvSpPr/>
            <p:nvPr/>
          </p:nvSpPr>
          <p:spPr bwMode="auto">
            <a:xfrm>
              <a:off x="6585485" y="5230134"/>
              <a:ext cx="2231592" cy="58928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53837DB-2C60-9D44-8580-FFC0C3922802}"/>
                </a:ext>
              </a:extLst>
            </p:cNvPr>
            <p:cNvSpPr txBox="1"/>
            <p:nvPr/>
          </p:nvSpPr>
          <p:spPr>
            <a:xfrm>
              <a:off x="6801036" y="5340109"/>
              <a:ext cx="180049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26" name="等腰三角形 48">
              <a:extLst>
                <a:ext uri="{FF2B5EF4-FFF2-40B4-BE49-F238E27FC236}">
                  <a16:creationId xmlns:a16="http://schemas.microsoft.com/office/drawing/2014/main" id="{BD76CC92-7072-2149-A567-6C7249C8D562}"/>
                </a:ext>
              </a:extLst>
            </p:cNvPr>
            <p:cNvSpPr/>
            <p:nvPr/>
          </p:nvSpPr>
          <p:spPr bwMode="auto">
            <a:xfrm rot="10800000">
              <a:off x="7649212" y="5816444"/>
              <a:ext cx="104138" cy="112944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CA167CF-6066-C64D-9330-7A2DB510D9B8}"/>
              </a:ext>
            </a:extLst>
          </p:cNvPr>
          <p:cNvGrpSpPr/>
          <p:nvPr/>
        </p:nvGrpSpPr>
        <p:grpSpPr>
          <a:xfrm>
            <a:off x="5039360" y="3235083"/>
            <a:ext cx="2113280" cy="934720"/>
            <a:chOff x="5039360" y="3235083"/>
            <a:chExt cx="2113280" cy="934720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13431AF0-70D8-B849-A81F-CCCE55AEBCD8}"/>
                </a:ext>
              </a:extLst>
            </p:cNvPr>
            <p:cNvSpPr/>
            <p:nvPr/>
          </p:nvSpPr>
          <p:spPr>
            <a:xfrm>
              <a:off x="5039360" y="3379281"/>
              <a:ext cx="21132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1" lang="zh-CN" altLang="en-US" sz="3600" b="1" dirty="0">
                  <a:solidFill>
                    <a:srgbClr val="142537"/>
                  </a:solidFill>
                  <a:cs typeface="+mn-ea"/>
                  <a:sym typeface="+mn-lt"/>
                </a:rPr>
                <a:t>八大类型</a:t>
              </a:r>
              <a:endParaRPr lang="en-US" altLang="zh-CN" sz="3600" b="1" dirty="0">
                <a:solidFill>
                  <a:srgbClr val="203849"/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80966E78-EA95-2940-9753-28B0F12162B9}"/>
                </a:ext>
              </a:extLst>
            </p:cNvPr>
            <p:cNvGrpSpPr/>
            <p:nvPr/>
          </p:nvGrpSpPr>
          <p:grpSpPr>
            <a:xfrm>
              <a:off x="5120640" y="3235083"/>
              <a:ext cx="1971040" cy="934720"/>
              <a:chOff x="5120640" y="2966720"/>
              <a:chExt cx="1971040" cy="934720"/>
            </a:xfrm>
          </p:grpSpPr>
          <p:cxnSp>
            <p:nvCxnSpPr>
              <p:cNvPr id="29" name="直接连接符 50">
                <a:extLst>
                  <a:ext uri="{FF2B5EF4-FFF2-40B4-BE49-F238E27FC236}">
                    <a16:creationId xmlns:a16="http://schemas.microsoft.com/office/drawing/2014/main" id="{971780B3-C4F3-1A41-8E54-035699B731FC}"/>
                  </a:ext>
                </a:extLst>
              </p:cNvPr>
              <p:cNvCxnSpPr/>
              <p:nvPr/>
            </p:nvCxnSpPr>
            <p:spPr bwMode="auto">
              <a:xfrm>
                <a:off x="5120640" y="2966720"/>
                <a:ext cx="197104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2038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直接连接符 51">
                <a:extLst>
                  <a:ext uri="{FF2B5EF4-FFF2-40B4-BE49-F238E27FC236}">
                    <a16:creationId xmlns:a16="http://schemas.microsoft.com/office/drawing/2014/main" id="{80DD5C43-7D9C-AB43-A8AB-5CAC0AEF479E}"/>
                  </a:ext>
                </a:extLst>
              </p:cNvPr>
              <p:cNvCxnSpPr/>
              <p:nvPr/>
            </p:nvCxnSpPr>
            <p:spPr bwMode="auto">
              <a:xfrm>
                <a:off x="5120640" y="3901440"/>
                <a:ext cx="197104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20384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F76320F7-3862-E443-9FF0-BD3342C1DC71}"/>
              </a:ext>
            </a:extLst>
          </p:cNvPr>
          <p:cNvGrpSpPr/>
          <p:nvPr/>
        </p:nvGrpSpPr>
        <p:grpSpPr>
          <a:xfrm>
            <a:off x="8682469" y="3273757"/>
            <a:ext cx="2231592" cy="699254"/>
            <a:chOff x="6585485" y="5230134"/>
            <a:chExt cx="2231592" cy="699254"/>
          </a:xfrm>
          <a:solidFill>
            <a:srgbClr val="203849"/>
          </a:solidFill>
        </p:grpSpPr>
        <p:sp>
          <p:nvSpPr>
            <p:cNvPr id="32" name="矩形: 圆角 12">
              <a:extLst>
                <a:ext uri="{FF2B5EF4-FFF2-40B4-BE49-F238E27FC236}">
                  <a16:creationId xmlns:a16="http://schemas.microsoft.com/office/drawing/2014/main" id="{AA69535E-84D8-494D-B4EA-349DB243643B}"/>
                </a:ext>
              </a:extLst>
            </p:cNvPr>
            <p:cNvSpPr/>
            <p:nvPr/>
          </p:nvSpPr>
          <p:spPr bwMode="auto">
            <a:xfrm>
              <a:off x="6585485" y="5230134"/>
              <a:ext cx="2231592" cy="58928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F747CFA-63E0-1442-815F-04870A7B6CC7}"/>
                </a:ext>
              </a:extLst>
            </p:cNvPr>
            <p:cNvSpPr txBox="1"/>
            <p:nvPr/>
          </p:nvSpPr>
          <p:spPr>
            <a:xfrm>
              <a:off x="6801036" y="5340109"/>
              <a:ext cx="180049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34" name="等腰三角形 48">
              <a:extLst>
                <a:ext uri="{FF2B5EF4-FFF2-40B4-BE49-F238E27FC236}">
                  <a16:creationId xmlns:a16="http://schemas.microsoft.com/office/drawing/2014/main" id="{E9923686-8EFB-724A-ACD0-D266B2B5A61A}"/>
                </a:ext>
              </a:extLst>
            </p:cNvPr>
            <p:cNvSpPr/>
            <p:nvPr/>
          </p:nvSpPr>
          <p:spPr bwMode="auto">
            <a:xfrm rot="10800000">
              <a:off x="7649212" y="5816444"/>
              <a:ext cx="104138" cy="112944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035FF78-3670-594F-B60E-DEEAA19335E6}"/>
              </a:ext>
            </a:extLst>
          </p:cNvPr>
          <p:cNvGrpSpPr/>
          <p:nvPr/>
        </p:nvGrpSpPr>
        <p:grpSpPr>
          <a:xfrm>
            <a:off x="1011367" y="4642504"/>
            <a:ext cx="2231592" cy="699254"/>
            <a:chOff x="6585485" y="5230134"/>
            <a:chExt cx="2231592" cy="699254"/>
          </a:xfrm>
          <a:solidFill>
            <a:srgbClr val="203849"/>
          </a:solidFill>
        </p:grpSpPr>
        <p:sp>
          <p:nvSpPr>
            <p:cNvPr id="36" name="矩形: 圆角 12">
              <a:extLst>
                <a:ext uri="{FF2B5EF4-FFF2-40B4-BE49-F238E27FC236}">
                  <a16:creationId xmlns:a16="http://schemas.microsoft.com/office/drawing/2014/main" id="{7510F0E8-3B35-9A49-AA60-9D9781B013EC}"/>
                </a:ext>
              </a:extLst>
            </p:cNvPr>
            <p:cNvSpPr/>
            <p:nvPr/>
          </p:nvSpPr>
          <p:spPr bwMode="auto">
            <a:xfrm>
              <a:off x="6585485" y="5230134"/>
              <a:ext cx="2231592" cy="58928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8CB756B5-0EEA-F846-91AC-FB9FC6BC6B6F}"/>
                </a:ext>
              </a:extLst>
            </p:cNvPr>
            <p:cNvSpPr txBox="1"/>
            <p:nvPr/>
          </p:nvSpPr>
          <p:spPr>
            <a:xfrm>
              <a:off x="6801036" y="5340109"/>
              <a:ext cx="180049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38" name="等腰三角形 48">
              <a:extLst>
                <a:ext uri="{FF2B5EF4-FFF2-40B4-BE49-F238E27FC236}">
                  <a16:creationId xmlns:a16="http://schemas.microsoft.com/office/drawing/2014/main" id="{5E76C065-7C20-1043-A4F4-EC53E15A457C}"/>
                </a:ext>
              </a:extLst>
            </p:cNvPr>
            <p:cNvSpPr/>
            <p:nvPr/>
          </p:nvSpPr>
          <p:spPr bwMode="auto">
            <a:xfrm rot="10800000">
              <a:off x="7649212" y="5816444"/>
              <a:ext cx="104138" cy="112944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51FDB6CB-7BB1-F449-AFEF-B9F406FF72EA}"/>
              </a:ext>
            </a:extLst>
          </p:cNvPr>
          <p:cNvGrpSpPr/>
          <p:nvPr/>
        </p:nvGrpSpPr>
        <p:grpSpPr>
          <a:xfrm>
            <a:off x="1744041" y="3336808"/>
            <a:ext cx="2231592" cy="699254"/>
            <a:chOff x="6585485" y="5230134"/>
            <a:chExt cx="2231592" cy="699254"/>
          </a:xfrm>
          <a:solidFill>
            <a:srgbClr val="203849"/>
          </a:solidFill>
        </p:grpSpPr>
        <p:sp>
          <p:nvSpPr>
            <p:cNvPr id="40" name="矩形: 圆角 12">
              <a:extLst>
                <a:ext uri="{FF2B5EF4-FFF2-40B4-BE49-F238E27FC236}">
                  <a16:creationId xmlns:a16="http://schemas.microsoft.com/office/drawing/2014/main" id="{B66EC31E-A3A1-AD4E-A4A2-E20DC19A2FA2}"/>
                </a:ext>
              </a:extLst>
            </p:cNvPr>
            <p:cNvSpPr/>
            <p:nvPr/>
          </p:nvSpPr>
          <p:spPr bwMode="auto">
            <a:xfrm>
              <a:off x="6585485" y="5230134"/>
              <a:ext cx="2231592" cy="589280"/>
            </a:xfrm>
            <a:prstGeom prst="roundRect">
              <a:avLst>
                <a:gd name="adj" fmla="val 50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0C1C94B-30C0-544A-84B2-16D3EA40E350}"/>
                </a:ext>
              </a:extLst>
            </p:cNvPr>
            <p:cNvSpPr txBox="1"/>
            <p:nvPr/>
          </p:nvSpPr>
          <p:spPr>
            <a:xfrm>
              <a:off x="6801036" y="5340109"/>
              <a:ext cx="180049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42" name="等腰三角形 48">
              <a:extLst>
                <a:ext uri="{FF2B5EF4-FFF2-40B4-BE49-F238E27FC236}">
                  <a16:creationId xmlns:a16="http://schemas.microsoft.com/office/drawing/2014/main" id="{3630A342-20D7-DB40-99E7-7E99F0BED9B4}"/>
                </a:ext>
              </a:extLst>
            </p:cNvPr>
            <p:cNvSpPr/>
            <p:nvPr/>
          </p:nvSpPr>
          <p:spPr bwMode="auto">
            <a:xfrm rot="10800000">
              <a:off x="7649212" y="5816444"/>
              <a:ext cx="104138" cy="112944"/>
            </a:xfrm>
            <a:prstGeom prst="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2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0FA696C-1434-624E-B8AD-1CD8204D9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15612"/>
            <a:ext cx="12192000" cy="47744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50F4760F-364B-994F-B6BD-C84BA9758D6D}"/>
              </a:ext>
            </a:extLst>
          </p:cNvPr>
          <p:cNvSpPr/>
          <p:nvPr/>
        </p:nvSpPr>
        <p:spPr>
          <a:xfrm>
            <a:off x="0" y="6350"/>
            <a:ext cx="12192000" cy="3752462"/>
          </a:xfrm>
          <a:prstGeom prst="rect">
            <a:avLst/>
          </a:prstGeom>
          <a:gradFill flip="none" rotWithShape="1">
            <a:gsLst>
              <a:gs pos="0">
                <a:srgbClr val="203849">
                  <a:alpha val="87000"/>
                </a:srgbClr>
              </a:gs>
              <a:gs pos="99000">
                <a:srgbClr val="142537">
                  <a:alpha val="84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81080AA-19D0-424C-8D5C-6646655418FD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12CFD3A-A3C0-DE4E-9F4A-AB7CF7589EB5}"/>
                </a:ext>
              </a:extLst>
            </p:cNvPr>
            <p:cNvGrpSpPr/>
            <p:nvPr/>
          </p:nvGrpSpPr>
          <p:grpSpPr>
            <a:xfrm>
              <a:off x="874713" y="696429"/>
              <a:ext cx="2737167" cy="400110"/>
              <a:chOff x="874713" y="696429"/>
              <a:chExt cx="273716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:a16="http://schemas.microsoft.com/office/drawing/2014/main" id="{07710C1E-6883-7B4F-A240-E51F0EA3DF08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7CFA64F-F2CA-0B4C-AA79-7BEC38162351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221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营销的八大类型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:a16="http://schemas.microsoft.com/office/drawing/2014/main" id="{C6119E7B-8525-8644-8CFC-BE1E26A581E9}"/>
                </a:ext>
              </a:extLst>
            </p:cNvPr>
            <p:cNvCxnSpPr>
              <a:cxnSpLocks/>
            </p:cNvCxnSpPr>
            <p:nvPr/>
          </p:nvCxnSpPr>
          <p:spPr>
            <a:xfrm>
              <a:off x="3383280" y="891540"/>
              <a:ext cx="7934008" cy="0"/>
            </a:xfrm>
            <a:prstGeom prst="line">
              <a:avLst/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: 圆角 19">
            <a:extLst>
              <a:ext uri="{FF2B5EF4-FFF2-40B4-BE49-F238E27FC236}">
                <a16:creationId xmlns:a16="http://schemas.microsoft.com/office/drawing/2014/main" id="{CB81E0B3-7AEA-2C4E-9D1C-E6B6E2E71902}"/>
              </a:ext>
            </a:extLst>
          </p:cNvPr>
          <p:cNvSpPr/>
          <p:nvPr/>
        </p:nvSpPr>
        <p:spPr>
          <a:xfrm>
            <a:off x="874713" y="1450582"/>
            <a:ext cx="10477500" cy="4534292"/>
          </a:xfrm>
          <a:prstGeom prst="roundRect">
            <a:avLst>
              <a:gd name="adj" fmla="val 0"/>
            </a:avLst>
          </a:prstGeom>
          <a:solidFill>
            <a:srgbClr val="2038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671DC7D-3706-9046-A137-506EF4313C57}"/>
              </a:ext>
            </a:extLst>
          </p:cNvPr>
          <p:cNvGrpSpPr/>
          <p:nvPr/>
        </p:nvGrpSpPr>
        <p:grpSpPr>
          <a:xfrm>
            <a:off x="1480962" y="1995306"/>
            <a:ext cx="1833644" cy="3535618"/>
            <a:chOff x="1480962" y="1995306"/>
            <a:chExt cx="1833644" cy="3535618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6B11016-EC9B-7441-8498-6FAD19BB40A6}"/>
                </a:ext>
              </a:extLst>
            </p:cNvPr>
            <p:cNvSpPr txBox="1"/>
            <p:nvPr/>
          </p:nvSpPr>
          <p:spPr>
            <a:xfrm>
              <a:off x="1484218" y="3961264"/>
              <a:ext cx="183038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en-US" altLang="zh-CN" sz="1600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r>
                <a:rPr lang="zh-CN" altLang="en-US" sz="1600" smtClean="0">
                  <a:solidFill>
                    <a:schemeClr val="bg1"/>
                  </a:solidFill>
                  <a:cs typeface="+mn-ea"/>
                  <a:sym typeface="+mn-lt"/>
                </a:rPr>
                <a:t>网络科技有限公司，是中国人气优质创意内容供给平台。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DD4CCC9-D065-4249-8ED7-D8B724916111}"/>
                </a:ext>
              </a:extLst>
            </p:cNvPr>
            <p:cNvSpPr/>
            <p:nvPr/>
          </p:nvSpPr>
          <p:spPr>
            <a:xfrm>
              <a:off x="1480962" y="3234826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cxnSp>
          <p:nvCxnSpPr>
            <p:cNvPr id="18" name="直接连接符 25">
              <a:extLst>
                <a:ext uri="{FF2B5EF4-FFF2-40B4-BE49-F238E27FC236}">
                  <a16:creationId xmlns:a16="http://schemas.microsoft.com/office/drawing/2014/main" id="{2C9AF484-4737-F34A-BAAF-B27906648612}"/>
                </a:ext>
              </a:extLst>
            </p:cNvPr>
            <p:cNvCxnSpPr/>
            <p:nvPr/>
          </p:nvCxnSpPr>
          <p:spPr>
            <a:xfrm>
              <a:off x="1587468" y="3146215"/>
              <a:ext cx="158496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33B3E88-8BE7-E742-B735-935C04CB0E86}"/>
                </a:ext>
              </a:extLst>
            </p:cNvPr>
            <p:cNvSpPr/>
            <p:nvPr/>
          </p:nvSpPr>
          <p:spPr>
            <a:xfrm>
              <a:off x="1480962" y="1995306"/>
              <a:ext cx="122982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6600" b="1" i="1" dirty="0">
                  <a:solidFill>
                    <a:schemeClr val="bg1">
                      <a:alpha val="13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6600" b="1" i="1" dirty="0">
                <a:solidFill>
                  <a:schemeClr val="bg1">
                    <a:alpha val="13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6" name="直接连接符 53">
              <a:extLst>
                <a:ext uri="{FF2B5EF4-FFF2-40B4-BE49-F238E27FC236}">
                  <a16:creationId xmlns:a16="http://schemas.microsoft.com/office/drawing/2014/main" id="{444E9E43-61E0-AB48-92BB-853C9859B752}"/>
                </a:ext>
              </a:extLst>
            </p:cNvPr>
            <p:cNvCxnSpPr/>
            <p:nvPr/>
          </p:nvCxnSpPr>
          <p:spPr>
            <a:xfrm>
              <a:off x="1587468" y="3694855"/>
              <a:ext cx="158496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E6FE2B5-7EB9-7F45-B551-2D7239844ED9}"/>
              </a:ext>
            </a:extLst>
          </p:cNvPr>
          <p:cNvGrpSpPr/>
          <p:nvPr/>
        </p:nvGrpSpPr>
        <p:grpSpPr>
          <a:xfrm>
            <a:off x="3929808" y="1995306"/>
            <a:ext cx="1871039" cy="3535618"/>
            <a:chOff x="3929808" y="1995306"/>
            <a:chExt cx="1871039" cy="3535618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2824C36-7DC4-6546-AA89-DC5D2288C8E6}"/>
                </a:ext>
              </a:extLst>
            </p:cNvPr>
            <p:cNvSpPr txBox="1"/>
            <p:nvPr/>
          </p:nvSpPr>
          <p:spPr>
            <a:xfrm>
              <a:off x="3970459" y="3961264"/>
              <a:ext cx="183038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en-US" altLang="zh-CN" sz="1600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r>
                <a:rPr lang="zh-CN" altLang="en-US" sz="1600" smtClean="0">
                  <a:solidFill>
                    <a:schemeClr val="bg1"/>
                  </a:solidFill>
                  <a:cs typeface="+mn-ea"/>
                  <a:sym typeface="+mn-lt"/>
                </a:rPr>
                <a:t>网络科技有限公司，是中国人气优质创意内容供给平台。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A7D538A3-3DD9-AA48-8216-6E21B6A69F88}"/>
                </a:ext>
              </a:extLst>
            </p:cNvPr>
            <p:cNvSpPr/>
            <p:nvPr/>
          </p:nvSpPr>
          <p:spPr>
            <a:xfrm>
              <a:off x="3970459" y="3234826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cxnSp>
          <p:nvCxnSpPr>
            <p:cNvPr id="19" name="直接连接符 41">
              <a:extLst>
                <a:ext uri="{FF2B5EF4-FFF2-40B4-BE49-F238E27FC236}">
                  <a16:creationId xmlns:a16="http://schemas.microsoft.com/office/drawing/2014/main" id="{D0C9F5B8-7033-5144-9A3C-67BF69F877F0}"/>
                </a:ext>
              </a:extLst>
            </p:cNvPr>
            <p:cNvCxnSpPr/>
            <p:nvPr/>
          </p:nvCxnSpPr>
          <p:spPr>
            <a:xfrm>
              <a:off x="4059735" y="3146215"/>
              <a:ext cx="158496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404D88C-6318-C94A-A831-112AA56A20CB}"/>
                </a:ext>
              </a:extLst>
            </p:cNvPr>
            <p:cNvSpPr/>
            <p:nvPr/>
          </p:nvSpPr>
          <p:spPr>
            <a:xfrm>
              <a:off x="3929808" y="1995306"/>
              <a:ext cx="122982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6600" b="1" i="1" dirty="0">
                  <a:solidFill>
                    <a:schemeClr val="bg1">
                      <a:alpha val="13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6600" b="1" i="1" dirty="0">
                <a:solidFill>
                  <a:schemeClr val="bg1">
                    <a:alpha val="13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7" name="直接连接符 54">
              <a:extLst>
                <a:ext uri="{FF2B5EF4-FFF2-40B4-BE49-F238E27FC236}">
                  <a16:creationId xmlns:a16="http://schemas.microsoft.com/office/drawing/2014/main" id="{C1FEA4EF-6F18-994B-A9AA-B0F9371ED26B}"/>
                </a:ext>
              </a:extLst>
            </p:cNvPr>
            <p:cNvCxnSpPr/>
            <p:nvPr/>
          </p:nvCxnSpPr>
          <p:spPr>
            <a:xfrm>
              <a:off x="4059735" y="3694855"/>
              <a:ext cx="158496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6AA234C-0A5D-DE48-A885-37818A4185AA}"/>
              </a:ext>
            </a:extLst>
          </p:cNvPr>
          <p:cNvGrpSpPr/>
          <p:nvPr/>
        </p:nvGrpSpPr>
        <p:grpSpPr>
          <a:xfrm>
            <a:off x="6378654" y="1995306"/>
            <a:ext cx="1866506" cy="3535618"/>
            <a:chOff x="6378654" y="1995306"/>
            <a:chExt cx="1866506" cy="353561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0FC502D-856A-1648-A7FA-67D2D9E94B92}"/>
                </a:ext>
              </a:extLst>
            </p:cNvPr>
            <p:cNvSpPr txBox="1"/>
            <p:nvPr/>
          </p:nvSpPr>
          <p:spPr>
            <a:xfrm>
              <a:off x="6414772" y="3961264"/>
              <a:ext cx="183038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en-US" altLang="zh-CN" sz="1600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r>
                <a:rPr lang="zh-CN" altLang="en-US" sz="1600" smtClean="0">
                  <a:solidFill>
                    <a:schemeClr val="bg1"/>
                  </a:solidFill>
                  <a:cs typeface="+mn-ea"/>
                  <a:sym typeface="+mn-lt"/>
                </a:rPr>
                <a:t>网络科技有限公司，是中国人气优质创意内容供给平台。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2AF0C61-DACE-D642-BDCF-F03028618D32}"/>
                </a:ext>
              </a:extLst>
            </p:cNvPr>
            <p:cNvSpPr/>
            <p:nvPr/>
          </p:nvSpPr>
          <p:spPr>
            <a:xfrm>
              <a:off x="6414772" y="3234826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cxnSp>
          <p:nvCxnSpPr>
            <p:cNvPr id="20" name="直接连接符 42">
              <a:extLst>
                <a:ext uri="{FF2B5EF4-FFF2-40B4-BE49-F238E27FC236}">
                  <a16:creationId xmlns:a16="http://schemas.microsoft.com/office/drawing/2014/main" id="{3C2E01B9-F828-D844-AE6F-7895BBC204D2}"/>
                </a:ext>
              </a:extLst>
            </p:cNvPr>
            <p:cNvCxnSpPr/>
            <p:nvPr/>
          </p:nvCxnSpPr>
          <p:spPr>
            <a:xfrm>
              <a:off x="6491362" y="3146215"/>
              <a:ext cx="158496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1F87AC56-6DB1-1745-A47D-6561CB546876}"/>
                </a:ext>
              </a:extLst>
            </p:cNvPr>
            <p:cNvSpPr/>
            <p:nvPr/>
          </p:nvSpPr>
          <p:spPr>
            <a:xfrm>
              <a:off x="6378654" y="1995306"/>
              <a:ext cx="122982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6600" b="1" i="1" dirty="0">
                  <a:solidFill>
                    <a:schemeClr val="bg1">
                      <a:alpha val="13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6600" b="1" i="1" dirty="0">
                <a:solidFill>
                  <a:schemeClr val="bg1">
                    <a:alpha val="13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8" name="直接连接符 55">
              <a:extLst>
                <a:ext uri="{FF2B5EF4-FFF2-40B4-BE49-F238E27FC236}">
                  <a16:creationId xmlns:a16="http://schemas.microsoft.com/office/drawing/2014/main" id="{6F2225AA-6C7B-8845-926A-69F1BC0D4748}"/>
                </a:ext>
              </a:extLst>
            </p:cNvPr>
            <p:cNvCxnSpPr/>
            <p:nvPr/>
          </p:nvCxnSpPr>
          <p:spPr>
            <a:xfrm>
              <a:off x="6491362" y="3694855"/>
              <a:ext cx="158496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46749CC-2E1B-9843-B7C5-BA13AC27C2EC}"/>
              </a:ext>
            </a:extLst>
          </p:cNvPr>
          <p:cNvGrpSpPr/>
          <p:nvPr/>
        </p:nvGrpSpPr>
        <p:grpSpPr>
          <a:xfrm>
            <a:off x="8817340" y="1995306"/>
            <a:ext cx="1872134" cy="3535618"/>
            <a:chOff x="8817340" y="1995306"/>
            <a:chExt cx="1872134" cy="3535618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4294592-7096-9344-91F1-92E7EDD6488F}"/>
                </a:ext>
              </a:extLst>
            </p:cNvPr>
            <p:cNvSpPr txBox="1"/>
            <p:nvPr/>
          </p:nvSpPr>
          <p:spPr>
            <a:xfrm>
              <a:off x="8859086" y="3961264"/>
              <a:ext cx="183038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en-US" altLang="zh-CN" sz="1600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r>
                <a:rPr lang="zh-CN" altLang="en-US" sz="1600" smtClean="0">
                  <a:solidFill>
                    <a:schemeClr val="bg1"/>
                  </a:solidFill>
                  <a:cs typeface="+mn-ea"/>
                  <a:sym typeface="+mn-lt"/>
                </a:rPr>
                <a:t>网络科技有限公司，是中国人气优质创意内容供给平台。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25C16AC-0019-4F49-BFA1-9D635D612C4A}"/>
                </a:ext>
              </a:extLst>
            </p:cNvPr>
            <p:cNvSpPr/>
            <p:nvPr/>
          </p:nvSpPr>
          <p:spPr>
            <a:xfrm>
              <a:off x="8863618" y="3234826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cxnSp>
          <p:nvCxnSpPr>
            <p:cNvPr id="21" name="直接连接符 43">
              <a:extLst>
                <a:ext uri="{FF2B5EF4-FFF2-40B4-BE49-F238E27FC236}">
                  <a16:creationId xmlns:a16="http://schemas.microsoft.com/office/drawing/2014/main" id="{F4F204AB-5A67-F249-8E40-C3BEC05F712B}"/>
                </a:ext>
              </a:extLst>
            </p:cNvPr>
            <p:cNvCxnSpPr/>
            <p:nvPr/>
          </p:nvCxnSpPr>
          <p:spPr>
            <a:xfrm>
              <a:off x="8943308" y="3146215"/>
              <a:ext cx="158496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D6F18960-04A3-8F4D-A748-F7AB7C4BB4C1}"/>
                </a:ext>
              </a:extLst>
            </p:cNvPr>
            <p:cNvSpPr/>
            <p:nvPr/>
          </p:nvSpPr>
          <p:spPr>
            <a:xfrm>
              <a:off x="8817340" y="1995306"/>
              <a:ext cx="1229824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6600" b="1" i="1" dirty="0">
                  <a:solidFill>
                    <a:schemeClr val="bg1">
                      <a:alpha val="13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6600" b="1" i="1" dirty="0">
                <a:solidFill>
                  <a:schemeClr val="bg1">
                    <a:alpha val="13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9" name="直接连接符 56">
              <a:extLst>
                <a:ext uri="{FF2B5EF4-FFF2-40B4-BE49-F238E27FC236}">
                  <a16:creationId xmlns:a16="http://schemas.microsoft.com/office/drawing/2014/main" id="{D37EB660-24C1-BE49-A180-E97113FAE119}"/>
                </a:ext>
              </a:extLst>
            </p:cNvPr>
            <p:cNvCxnSpPr/>
            <p:nvPr/>
          </p:nvCxnSpPr>
          <p:spPr>
            <a:xfrm>
              <a:off x="8943308" y="3694855"/>
              <a:ext cx="158496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93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3AFB2FA-F1E8-8349-BD18-A4BC90451B75}"/>
              </a:ext>
            </a:extLst>
          </p:cNvPr>
          <p:cNvSpPr/>
          <p:nvPr/>
        </p:nvSpPr>
        <p:spPr>
          <a:xfrm>
            <a:off x="0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70CE582-42B9-4A45-8B52-F11CD31AF25F}"/>
              </a:ext>
            </a:extLst>
          </p:cNvPr>
          <p:cNvGrpSpPr/>
          <p:nvPr/>
        </p:nvGrpSpPr>
        <p:grpSpPr>
          <a:xfrm>
            <a:off x="4545045" y="2339509"/>
            <a:ext cx="4907565" cy="1057795"/>
            <a:chOff x="1160709" y="2437464"/>
            <a:chExt cx="4907565" cy="1057795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0D6E7C7-A731-254A-9EE6-EE58DB19EEB6}"/>
                </a:ext>
              </a:extLst>
            </p:cNvPr>
            <p:cNvSpPr txBox="1"/>
            <p:nvPr/>
          </p:nvSpPr>
          <p:spPr>
            <a:xfrm>
              <a:off x="1160709" y="2787373"/>
              <a:ext cx="49075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企业营销的五种需求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DD3C1AB-F070-B245-915C-61DD07062276}"/>
                </a:ext>
              </a:extLst>
            </p:cNvPr>
            <p:cNvSpPr txBox="1"/>
            <p:nvPr/>
          </p:nvSpPr>
          <p:spPr>
            <a:xfrm>
              <a:off x="1160710" y="2437464"/>
              <a:ext cx="1501145" cy="41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i="1" dirty="0">
                  <a:ln>
                    <a:gradFill>
                      <a:gsLst>
                        <a:gs pos="0">
                          <a:schemeClr val="bg1">
                            <a:alpha val="93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rgbClr val="142537"/>
                  </a:solidFill>
                  <a:cs typeface="+mn-ea"/>
                  <a:sym typeface="+mn-lt"/>
                </a:rPr>
                <a:t>PART.03</a:t>
              </a:r>
            </a:p>
          </p:txBody>
        </p:sp>
      </p:grpSp>
      <p:pic>
        <p:nvPicPr>
          <p:cNvPr id="6" name="图形 5">
            <a:extLst>
              <a:ext uri="{FF2B5EF4-FFF2-40B4-BE49-F238E27FC236}">
                <a16:creationId xmlns:a16="http://schemas.microsoft.com/office/drawing/2014/main" id="{15F2F827-9BE0-C44B-9A13-292E294EA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645142" y="2228461"/>
            <a:ext cx="2401078" cy="240107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BCEE32C-4184-DD4C-A8FB-5B2D74FF87E6}"/>
              </a:ext>
            </a:extLst>
          </p:cNvPr>
          <p:cNvGrpSpPr/>
          <p:nvPr/>
        </p:nvGrpSpPr>
        <p:grpSpPr>
          <a:xfrm>
            <a:off x="4545045" y="3747213"/>
            <a:ext cx="5058637" cy="596638"/>
            <a:chOff x="3566681" y="5402792"/>
            <a:chExt cx="5058637" cy="59663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FBD8810B-A4DF-354F-906D-D6183604D07E}"/>
                </a:ext>
              </a:extLst>
            </p:cNvPr>
            <p:cNvSpPr txBox="1"/>
            <p:nvPr/>
          </p:nvSpPr>
          <p:spPr>
            <a:xfrm>
              <a:off x="3566681" y="5722431"/>
              <a:ext cx="5058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20w+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顶尖设计师 ｜ </a:t>
              </a:r>
              <a:r>
                <a:rPr kumimoji="1" lang="en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1500w+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优质原创内容 ｜累积下载量超过</a:t>
              </a:r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亿次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C84838E-B235-884C-B13D-4C449C980C62}"/>
                </a:ext>
              </a:extLst>
            </p:cNvPr>
            <p:cNvSpPr txBox="1"/>
            <p:nvPr/>
          </p:nvSpPr>
          <p:spPr>
            <a:xfrm>
              <a:off x="3566681" y="5402792"/>
              <a:ext cx="3306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PPT818</a:t>
              </a:r>
              <a:r>
                <a:rPr kumimoji="1" lang="zh-CN" altLang="en-US" sz="1200" b="1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网络科技有限公司</a:t>
              </a:r>
              <a:endParaRPr kumimoji="1" lang="zh-CN" altLang="en-US" sz="1200" b="1" dirty="0">
                <a:solidFill>
                  <a:schemeClr val="bg1">
                    <a:alpha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6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24C127C-B332-1841-A6EA-E993B15CFC50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23552E37-37F0-A14D-98D5-976367A1A68C}"/>
                </a:ext>
              </a:extLst>
            </p:cNvPr>
            <p:cNvGrpSpPr/>
            <p:nvPr/>
          </p:nvGrpSpPr>
          <p:grpSpPr>
            <a:xfrm>
              <a:off x="874713" y="696429"/>
              <a:ext cx="3160077" cy="400110"/>
              <a:chOff x="874713" y="696429"/>
              <a:chExt cx="316007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:a16="http://schemas.microsoft.com/office/drawing/2014/main" id="{ECD4BEFB-7F48-C545-A1AF-A3D5CD0A9C7B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CFBBF14-AC35-734E-BED8-A9835CE9808F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644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企业营销的五种需求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:a16="http://schemas.microsoft.com/office/drawing/2014/main" id="{6A0630AE-A655-2847-96EF-52357ED98692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034790" y="891540"/>
              <a:ext cx="7282498" cy="4944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B14A1B2-2884-9141-8A76-9CF816C79B77}"/>
              </a:ext>
            </a:extLst>
          </p:cNvPr>
          <p:cNvGrpSpPr/>
          <p:nvPr/>
        </p:nvGrpSpPr>
        <p:grpSpPr>
          <a:xfrm>
            <a:off x="1252604" y="1430158"/>
            <a:ext cx="5427842" cy="5427842"/>
            <a:chOff x="1252604" y="1430158"/>
            <a:chExt cx="5427842" cy="5427842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3F63352-B4C7-4848-AB16-73795BE8EA7B}"/>
                </a:ext>
              </a:extLst>
            </p:cNvPr>
            <p:cNvSpPr/>
            <p:nvPr/>
          </p:nvSpPr>
          <p:spPr bwMode="auto">
            <a:xfrm>
              <a:off x="1252604" y="1430158"/>
              <a:ext cx="5427842" cy="5427842"/>
            </a:xfrm>
            <a:prstGeom prst="ellipse">
              <a:avLst/>
            </a:prstGeom>
            <a:gradFill flip="none" rotWithShape="1">
              <a:gsLst>
                <a:gs pos="95000">
                  <a:srgbClr val="203849"/>
                </a:gs>
                <a:gs pos="48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F6393AC2-BCAF-3343-8CD0-06E02C1FB640}"/>
                </a:ext>
              </a:extLst>
            </p:cNvPr>
            <p:cNvSpPr/>
            <p:nvPr/>
          </p:nvSpPr>
          <p:spPr bwMode="auto">
            <a:xfrm>
              <a:off x="1940715" y="2118269"/>
              <a:ext cx="4051620" cy="4051620"/>
            </a:xfrm>
            <a:prstGeom prst="ellipse">
              <a:avLst/>
            </a:prstGeom>
            <a:gradFill flip="none" rotWithShape="1">
              <a:gsLst>
                <a:gs pos="95000">
                  <a:srgbClr val="203849"/>
                </a:gs>
                <a:gs pos="48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7F78163C-B9AC-4443-9E5B-A9BA80FA2E97}"/>
                </a:ext>
              </a:extLst>
            </p:cNvPr>
            <p:cNvSpPr/>
            <p:nvPr/>
          </p:nvSpPr>
          <p:spPr bwMode="auto">
            <a:xfrm>
              <a:off x="2471804" y="2649358"/>
              <a:ext cx="2989442" cy="2989442"/>
            </a:xfrm>
            <a:prstGeom prst="ellipse">
              <a:avLst/>
            </a:prstGeom>
            <a:gradFill flip="none" rotWithShape="1">
              <a:gsLst>
                <a:gs pos="95000">
                  <a:srgbClr val="203849"/>
                </a:gs>
                <a:gs pos="48000">
                  <a:schemeClr val="accent4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3BE60DB-184C-1549-8345-1C84A2F398BF}"/>
                </a:ext>
              </a:extLst>
            </p:cNvPr>
            <p:cNvSpPr/>
            <p:nvPr/>
          </p:nvSpPr>
          <p:spPr bwMode="auto">
            <a:xfrm>
              <a:off x="3172844" y="3350398"/>
              <a:ext cx="1587362" cy="1587362"/>
            </a:xfrm>
            <a:prstGeom prst="ellipse">
              <a:avLst/>
            </a:prstGeom>
            <a:solidFill>
              <a:srgbClr val="20384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D16641C-F3D7-524F-8533-51A627B7603D}"/>
                </a:ext>
              </a:extLst>
            </p:cNvPr>
            <p:cNvSpPr txBox="1"/>
            <p:nvPr/>
          </p:nvSpPr>
          <p:spPr>
            <a:xfrm>
              <a:off x="3439418" y="3790136"/>
              <a:ext cx="1054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五种</a:t>
              </a:r>
              <a:endParaRPr kumimoji="1"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kumimoji="1"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需求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3743EE4-4215-0A4D-8619-67A2B1D64831}"/>
              </a:ext>
            </a:extLst>
          </p:cNvPr>
          <p:cNvGrpSpPr/>
          <p:nvPr/>
        </p:nvGrpSpPr>
        <p:grpSpPr>
          <a:xfrm>
            <a:off x="4484721" y="1477185"/>
            <a:ext cx="6208317" cy="4651203"/>
            <a:chOff x="4466433" y="1477185"/>
            <a:chExt cx="6208317" cy="4651203"/>
          </a:xfrm>
        </p:grpSpPr>
        <p:sp>
          <p:nvSpPr>
            <p:cNvPr id="17" name="Rectangle 21">
              <a:extLst>
                <a:ext uri="{FF2B5EF4-FFF2-40B4-BE49-F238E27FC236}">
                  <a16:creationId xmlns:a16="http://schemas.microsoft.com/office/drawing/2014/main" id="{4B712310-9F2A-0C4D-A9BC-04D00BB0A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424" y="5217844"/>
              <a:ext cx="1354938" cy="420956"/>
            </a:xfrm>
            <a:prstGeom prst="roundRect">
              <a:avLst/>
            </a:prstGeom>
            <a:solidFill>
              <a:srgbClr val="203849"/>
            </a:solidFill>
            <a:ln>
              <a:noFill/>
            </a:ln>
          </p:spPr>
          <p:txBody>
            <a:bodyPr wrap="none" lIns="144000" tIns="36000" rIns="144000" bIns="36000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五种需求</a:t>
              </a:r>
              <a:endParaRPr lang="zh-CN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Text Box 27">
              <a:extLst>
                <a:ext uri="{FF2B5EF4-FFF2-40B4-BE49-F238E27FC236}">
                  <a16:creationId xmlns:a16="http://schemas.microsoft.com/office/drawing/2014/main" id="{9052089E-5C96-1045-A216-BD6C45B92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54521" y="4723278"/>
              <a:ext cx="111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b="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企业营销</a:t>
              </a:r>
            </a:p>
          </p:txBody>
        </p:sp>
        <p:sp>
          <p:nvSpPr>
            <p:cNvPr id="19" name="Text Box 27">
              <a:extLst>
                <a:ext uri="{FF2B5EF4-FFF2-40B4-BE49-F238E27FC236}">
                  <a16:creationId xmlns:a16="http://schemas.microsoft.com/office/drawing/2014/main" id="{60444D83-3320-9C40-A614-2F202FB50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3113" y="5229036"/>
              <a:ext cx="111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b="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企业营销</a:t>
              </a:r>
            </a:p>
          </p:txBody>
        </p:sp>
        <p:sp>
          <p:nvSpPr>
            <p:cNvPr id="20" name="Text Box 27">
              <a:extLst>
                <a:ext uri="{FF2B5EF4-FFF2-40B4-BE49-F238E27FC236}">
                  <a16:creationId xmlns:a16="http://schemas.microsoft.com/office/drawing/2014/main" id="{25E1ACC3-FC19-D24F-891A-0F913FA71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3113" y="5734794"/>
              <a:ext cx="11156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b="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企业营销</a:t>
              </a:r>
            </a:p>
          </p:txBody>
        </p:sp>
        <p:cxnSp>
          <p:nvCxnSpPr>
            <p:cNvPr id="21" name="直接箭头连接符 33">
              <a:extLst>
                <a:ext uri="{FF2B5EF4-FFF2-40B4-BE49-F238E27FC236}">
                  <a16:creationId xmlns:a16="http://schemas.microsoft.com/office/drawing/2014/main" id="{4FF48950-C71B-A34F-A9CE-B6826C691A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45833" y="5350546"/>
              <a:ext cx="1656080" cy="0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rgbClr val="203849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2" name="直接连接符 45">
              <a:extLst>
                <a:ext uri="{FF2B5EF4-FFF2-40B4-BE49-F238E27FC236}">
                  <a16:creationId xmlns:a16="http://schemas.microsoft.com/office/drawing/2014/main" id="{CA18D903-2461-A143-9EF2-8EA3FA8990D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34252" y="4614548"/>
              <a:ext cx="0" cy="1513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20384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EAECE0B2-AAFF-8746-A407-FA13E4145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4024" y="2080481"/>
              <a:ext cx="1354938" cy="420956"/>
            </a:xfrm>
            <a:prstGeom prst="roundRect">
              <a:avLst/>
            </a:prstGeom>
            <a:solidFill>
              <a:srgbClr val="203849"/>
            </a:solidFill>
            <a:ln>
              <a:noFill/>
            </a:ln>
          </p:spPr>
          <p:txBody>
            <a:bodyPr wrap="none" lIns="144000" tIns="36000" rIns="144000" bIns="36000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五种需求</a:t>
              </a:r>
              <a:endParaRPr lang="zh-CN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Text Box 27">
              <a:extLst>
                <a:ext uri="{FF2B5EF4-FFF2-40B4-BE49-F238E27FC236}">
                  <a16:creationId xmlns:a16="http://schemas.microsoft.com/office/drawing/2014/main" id="{9F99E348-4D02-6F4D-83AF-C26501582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5121" y="1585915"/>
              <a:ext cx="111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b="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企业营销</a:t>
              </a:r>
            </a:p>
          </p:txBody>
        </p:sp>
        <p:sp>
          <p:nvSpPr>
            <p:cNvPr id="25" name="Text Box 27">
              <a:extLst>
                <a:ext uri="{FF2B5EF4-FFF2-40B4-BE49-F238E27FC236}">
                  <a16:creationId xmlns:a16="http://schemas.microsoft.com/office/drawing/2014/main" id="{0458F1FA-D3DF-DB48-BC75-DC95CEC57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3713" y="2091673"/>
              <a:ext cx="111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b="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企业营销</a:t>
              </a:r>
            </a:p>
          </p:txBody>
        </p:sp>
        <p:sp>
          <p:nvSpPr>
            <p:cNvPr id="26" name="Text Box 27">
              <a:extLst>
                <a:ext uri="{FF2B5EF4-FFF2-40B4-BE49-F238E27FC236}">
                  <a16:creationId xmlns:a16="http://schemas.microsoft.com/office/drawing/2014/main" id="{9235FF52-A241-D249-9CB8-0BF57318B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3713" y="2597431"/>
              <a:ext cx="11156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b="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企业营销</a:t>
              </a:r>
            </a:p>
          </p:txBody>
        </p:sp>
        <p:cxnSp>
          <p:nvCxnSpPr>
            <p:cNvPr id="27" name="直接箭头连接符 33">
              <a:extLst>
                <a:ext uri="{FF2B5EF4-FFF2-40B4-BE49-F238E27FC236}">
                  <a16:creationId xmlns:a16="http://schemas.microsoft.com/office/drawing/2014/main" id="{DD7AA0EB-A0E8-ED4A-BC74-BFF2C15C004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66433" y="2213183"/>
              <a:ext cx="1656080" cy="0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rgbClr val="203849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28" name="直接连接符 45">
              <a:extLst>
                <a:ext uri="{FF2B5EF4-FFF2-40B4-BE49-F238E27FC236}">
                  <a16:creationId xmlns:a16="http://schemas.microsoft.com/office/drawing/2014/main" id="{8C929975-A374-5540-8BE7-3D2F17891B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54852" y="1477185"/>
              <a:ext cx="0" cy="1513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20384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ectangle 21">
              <a:extLst>
                <a:ext uri="{FF2B5EF4-FFF2-40B4-BE49-F238E27FC236}">
                  <a16:creationId xmlns:a16="http://schemas.microsoft.com/office/drawing/2014/main" id="{883891CD-1076-E342-BEBF-3B4AB890C8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8003" y="3711538"/>
              <a:ext cx="1354938" cy="420956"/>
            </a:xfrm>
            <a:prstGeom prst="roundRect">
              <a:avLst/>
            </a:prstGeom>
            <a:solidFill>
              <a:srgbClr val="203849"/>
            </a:solidFill>
            <a:ln>
              <a:noFill/>
            </a:ln>
          </p:spPr>
          <p:txBody>
            <a:bodyPr wrap="none" lIns="144000" tIns="36000" rIns="144000" bIns="36000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五种需求</a:t>
              </a:r>
              <a:endParaRPr lang="zh-CN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78273C4E-5BCC-B148-9DF5-AF02F6BD63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9100" y="3216972"/>
              <a:ext cx="111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b="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企业营销</a:t>
              </a:r>
            </a:p>
          </p:txBody>
        </p:sp>
        <p:sp>
          <p:nvSpPr>
            <p:cNvPr id="31" name="Text Box 27">
              <a:extLst>
                <a:ext uri="{FF2B5EF4-FFF2-40B4-BE49-F238E27FC236}">
                  <a16:creationId xmlns:a16="http://schemas.microsoft.com/office/drawing/2014/main" id="{328D03C9-88E9-EA4C-9AD1-77B3085A2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7692" y="3722730"/>
              <a:ext cx="11156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b="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企业营销</a:t>
              </a:r>
            </a:p>
          </p:txBody>
        </p:sp>
        <p:sp>
          <p:nvSpPr>
            <p:cNvPr id="32" name="Text Box 27">
              <a:extLst>
                <a:ext uri="{FF2B5EF4-FFF2-40B4-BE49-F238E27FC236}">
                  <a16:creationId xmlns:a16="http://schemas.microsoft.com/office/drawing/2014/main" id="{74E7062D-7178-864F-94C5-8CBDF947D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7692" y="4228488"/>
              <a:ext cx="11156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b="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企业营销</a:t>
              </a:r>
            </a:p>
          </p:txBody>
        </p:sp>
        <p:cxnSp>
          <p:nvCxnSpPr>
            <p:cNvPr id="33" name="直接箭头连接符 33">
              <a:extLst>
                <a:ext uri="{FF2B5EF4-FFF2-40B4-BE49-F238E27FC236}">
                  <a16:creationId xmlns:a16="http://schemas.microsoft.com/office/drawing/2014/main" id="{39E04908-24DF-B14C-98D2-5E220E9E8BD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50412" y="3844240"/>
              <a:ext cx="1656080" cy="0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rgbClr val="203849"/>
              </a:solidFill>
              <a:prstDash val="solid"/>
              <a:round/>
              <a:headEnd type="none" w="med" len="med"/>
              <a:tailEnd type="oval"/>
            </a:ln>
            <a:effectLst/>
          </p:spPr>
        </p:cxnSp>
        <p:cxnSp>
          <p:nvCxnSpPr>
            <p:cNvPr id="34" name="直接连接符 45">
              <a:extLst>
                <a:ext uri="{FF2B5EF4-FFF2-40B4-BE49-F238E27FC236}">
                  <a16:creationId xmlns:a16="http://schemas.microsoft.com/office/drawing/2014/main" id="{F3C0CC48-544B-5C4C-848A-5E035BCDD0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538831" y="3108242"/>
              <a:ext cx="0" cy="15138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20384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373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3FC2F34-7B74-DF4E-97F8-352235EE64FC}"/>
              </a:ext>
            </a:extLst>
          </p:cNvPr>
          <p:cNvSpPr/>
          <p:nvPr/>
        </p:nvSpPr>
        <p:spPr>
          <a:xfrm>
            <a:off x="0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A1CED69-15C6-EB44-8788-B717FF07E856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6F28D3CB-0777-0446-B91F-6F86FABB55F3}"/>
                </a:ext>
              </a:extLst>
            </p:cNvPr>
            <p:cNvGrpSpPr/>
            <p:nvPr/>
          </p:nvGrpSpPr>
          <p:grpSpPr>
            <a:xfrm>
              <a:off x="874713" y="696429"/>
              <a:ext cx="3160077" cy="400110"/>
              <a:chOff x="874713" y="696429"/>
              <a:chExt cx="316007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:a16="http://schemas.microsoft.com/office/drawing/2014/main" id="{F7A4FF59-939C-A845-8E46-10C7BC6DEB04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487066A-DFB7-9642-8CD6-59362AEDDDFB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644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企业营销的五种需求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:a16="http://schemas.microsoft.com/office/drawing/2014/main" id="{DB8F2A06-81BE-794D-916B-A8C32D57DD52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034790" y="891540"/>
              <a:ext cx="7282498" cy="4944"/>
            </a:xfrm>
            <a:prstGeom prst="line">
              <a:avLst/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A1C58B3-0C7C-3D4F-AA69-F44B332E1E9A}"/>
              </a:ext>
            </a:extLst>
          </p:cNvPr>
          <p:cNvGrpSpPr/>
          <p:nvPr/>
        </p:nvGrpSpPr>
        <p:grpSpPr>
          <a:xfrm>
            <a:off x="1762760" y="2151624"/>
            <a:ext cx="2958782" cy="2254885"/>
            <a:chOff x="1762760" y="2151624"/>
            <a:chExt cx="2958782" cy="2254885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56BF8E8-81E8-E94C-89CA-A316A1459C9D}"/>
                </a:ext>
              </a:extLst>
            </p:cNvPr>
            <p:cNvSpPr/>
            <p:nvPr/>
          </p:nvSpPr>
          <p:spPr bwMode="auto">
            <a:xfrm>
              <a:off x="1805622" y="2237349"/>
              <a:ext cx="2915920" cy="619760"/>
            </a:xfrm>
            <a:prstGeom prst="parallelogram">
              <a:avLst/>
            </a:prstGeom>
            <a:gradFill>
              <a:gsLst>
                <a:gs pos="0">
                  <a:srgbClr val="FAEED8">
                    <a:alpha val="32000"/>
                  </a:srgbClr>
                </a:gs>
                <a:gs pos="87000">
                  <a:srgbClr val="FAEED8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906B9A79-ED63-1F43-A5F8-5EFFEAA5D23B}"/>
                </a:ext>
              </a:extLst>
            </p:cNvPr>
            <p:cNvSpPr/>
            <p:nvPr/>
          </p:nvSpPr>
          <p:spPr bwMode="auto">
            <a:xfrm>
              <a:off x="1805622" y="3786749"/>
              <a:ext cx="2915920" cy="619760"/>
            </a:xfrm>
            <a:prstGeom prst="parallelogram">
              <a:avLst/>
            </a:prstGeom>
            <a:gradFill>
              <a:gsLst>
                <a:gs pos="0">
                  <a:srgbClr val="FAEED8">
                    <a:alpha val="32000"/>
                  </a:srgbClr>
                </a:gs>
                <a:gs pos="87000">
                  <a:srgbClr val="FAEED8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622F4C8C-0469-034B-BA58-066D4F397E8D}"/>
                </a:ext>
              </a:extLst>
            </p:cNvPr>
            <p:cNvSpPr/>
            <p:nvPr/>
          </p:nvSpPr>
          <p:spPr bwMode="auto">
            <a:xfrm>
              <a:off x="1762760" y="2151624"/>
              <a:ext cx="2915920" cy="619760"/>
            </a:xfrm>
            <a:prstGeom prst="parallelogram">
              <a:avLst/>
            </a:prstGeom>
            <a:gradFill>
              <a:gsLst>
                <a:gs pos="0">
                  <a:srgbClr val="FAEED8"/>
                </a:gs>
                <a:gs pos="87000">
                  <a:srgbClr val="FAEED8">
                    <a:alpha val="0"/>
                  </a:srgbClr>
                </a:gs>
              </a:gsLst>
              <a:lin ang="0" scaled="0"/>
            </a:gradFill>
            <a:ln w="9525" cap="flat" cmpd="sng" algn="ctr"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D97406AC-739B-0B4D-AF1D-5B64222CAAD2}"/>
                </a:ext>
              </a:extLst>
            </p:cNvPr>
            <p:cNvSpPr/>
            <p:nvPr/>
          </p:nvSpPr>
          <p:spPr bwMode="auto">
            <a:xfrm>
              <a:off x="1762760" y="3701024"/>
              <a:ext cx="2915920" cy="619760"/>
            </a:xfrm>
            <a:prstGeom prst="parallelogram">
              <a:avLst/>
            </a:prstGeom>
            <a:gradFill>
              <a:gsLst>
                <a:gs pos="0">
                  <a:srgbClr val="FAEED8"/>
                </a:gs>
                <a:gs pos="87000">
                  <a:srgbClr val="FAEED8">
                    <a:alpha val="0"/>
                  </a:srgbClr>
                </a:gs>
              </a:gsLst>
              <a:lin ang="0" scaled="0"/>
            </a:gradFill>
            <a:ln w="9525" cap="flat" cmpd="sng" algn="ctr"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0" name="Text Box 48">
              <a:extLst>
                <a:ext uri="{FF2B5EF4-FFF2-40B4-BE49-F238E27FC236}">
                  <a16:creationId xmlns:a16="http://schemas.microsoft.com/office/drawing/2014/main" id="{5C4647AE-60ED-8F4B-A195-CBBFEB7B56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2110" y="2257510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latinLnBrk="1" hangingPunct="1"/>
              <a:r>
                <a:rPr kumimoji="1" lang="zh-CN" altLang="en-US" sz="180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五种需求</a:t>
              </a:r>
              <a:endParaRPr lang="zh-CN" altLang="zh-CN" sz="1800" dirty="0">
                <a:solidFill>
                  <a:srgbClr val="1425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 Box 48">
              <a:extLst>
                <a:ext uri="{FF2B5EF4-FFF2-40B4-BE49-F238E27FC236}">
                  <a16:creationId xmlns:a16="http://schemas.microsoft.com/office/drawing/2014/main" id="{EC95D411-9D99-DE4B-9270-8A2BB3400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2110" y="3840633"/>
              <a:ext cx="1114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latinLnBrk="1" hangingPunct="1"/>
              <a:r>
                <a:rPr kumimoji="1" lang="zh-CN" altLang="en-US" sz="180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五种需求</a:t>
              </a:r>
              <a:endParaRPr lang="zh-CN" altLang="zh-CN" sz="1800" dirty="0">
                <a:solidFill>
                  <a:srgbClr val="1425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DC9E211E-8891-0C40-B118-B8956196ADA7}"/>
              </a:ext>
            </a:extLst>
          </p:cNvPr>
          <p:cNvGrpSpPr/>
          <p:nvPr/>
        </p:nvGrpSpPr>
        <p:grpSpPr>
          <a:xfrm>
            <a:off x="7456170" y="2151624"/>
            <a:ext cx="2973070" cy="2240597"/>
            <a:chOff x="7456170" y="2151624"/>
            <a:chExt cx="2973070" cy="2240597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B3993D7C-1426-4D4E-BC16-81832125224C}"/>
                </a:ext>
              </a:extLst>
            </p:cNvPr>
            <p:cNvSpPr/>
            <p:nvPr/>
          </p:nvSpPr>
          <p:spPr bwMode="auto">
            <a:xfrm flipH="1">
              <a:off x="7456170" y="2223061"/>
              <a:ext cx="2915920" cy="619760"/>
            </a:xfrm>
            <a:prstGeom prst="parallelogram">
              <a:avLst/>
            </a:prstGeom>
            <a:gradFill>
              <a:gsLst>
                <a:gs pos="0">
                  <a:srgbClr val="FAEED8">
                    <a:alpha val="18000"/>
                  </a:srgbClr>
                </a:gs>
                <a:gs pos="86000">
                  <a:srgbClr val="FAEED8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2" name="平行四边形 11">
              <a:extLst>
                <a:ext uri="{FF2B5EF4-FFF2-40B4-BE49-F238E27FC236}">
                  <a16:creationId xmlns:a16="http://schemas.microsoft.com/office/drawing/2014/main" id="{C1FFC7E1-4307-6247-923A-BA95AD9DB669}"/>
                </a:ext>
              </a:extLst>
            </p:cNvPr>
            <p:cNvSpPr/>
            <p:nvPr/>
          </p:nvSpPr>
          <p:spPr bwMode="auto">
            <a:xfrm flipH="1">
              <a:off x="7456170" y="3772461"/>
              <a:ext cx="2915920" cy="619760"/>
            </a:xfrm>
            <a:prstGeom prst="parallelogram">
              <a:avLst/>
            </a:prstGeom>
            <a:gradFill>
              <a:gsLst>
                <a:gs pos="0">
                  <a:srgbClr val="FAEED8">
                    <a:alpha val="18000"/>
                  </a:srgbClr>
                </a:gs>
                <a:gs pos="86000">
                  <a:srgbClr val="FAEED8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8" name="平行四边形 17">
              <a:extLst>
                <a:ext uri="{FF2B5EF4-FFF2-40B4-BE49-F238E27FC236}">
                  <a16:creationId xmlns:a16="http://schemas.microsoft.com/office/drawing/2014/main" id="{60FAE38F-6FA1-2947-9635-1D450F8A4F97}"/>
                </a:ext>
              </a:extLst>
            </p:cNvPr>
            <p:cNvSpPr/>
            <p:nvPr/>
          </p:nvSpPr>
          <p:spPr bwMode="auto">
            <a:xfrm flipH="1">
              <a:off x="7513320" y="2151624"/>
              <a:ext cx="2915920" cy="619760"/>
            </a:xfrm>
            <a:prstGeom prst="parallelogram">
              <a:avLst/>
            </a:prstGeom>
            <a:gradFill>
              <a:gsLst>
                <a:gs pos="0">
                  <a:srgbClr val="FAEED8"/>
                </a:gs>
                <a:gs pos="86000">
                  <a:srgbClr val="FAEED8">
                    <a:alpha val="0"/>
                  </a:srgbClr>
                </a:gs>
              </a:gsLst>
              <a:lin ang="0" scaled="0"/>
            </a:gradFill>
            <a:ln w="9525" cap="flat" cmpd="sng" algn="ctr"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id="{731CF6CE-B6B1-C44A-B691-C434682A6B03}"/>
                </a:ext>
              </a:extLst>
            </p:cNvPr>
            <p:cNvSpPr/>
            <p:nvPr/>
          </p:nvSpPr>
          <p:spPr bwMode="auto">
            <a:xfrm flipH="1">
              <a:off x="7513320" y="3701024"/>
              <a:ext cx="2915920" cy="619760"/>
            </a:xfrm>
            <a:prstGeom prst="parallelogram">
              <a:avLst/>
            </a:prstGeom>
            <a:gradFill>
              <a:gsLst>
                <a:gs pos="0">
                  <a:srgbClr val="FAEED8"/>
                </a:gs>
                <a:gs pos="86000">
                  <a:srgbClr val="FAEED8">
                    <a:alpha val="0"/>
                  </a:srgbClr>
                </a:gs>
              </a:gsLst>
              <a:lin ang="0" scaled="0"/>
            </a:gradFill>
            <a:ln w="9525" cap="flat" cmpd="sng" algn="ctr">
              <a:gradFill>
                <a:gsLst>
                  <a:gs pos="0">
                    <a:schemeClr val="accent4"/>
                  </a:gs>
                  <a:gs pos="100000">
                    <a:schemeClr val="accent4">
                      <a:alpha val="0"/>
                    </a:schemeClr>
                  </a:gs>
                </a:gsLst>
                <a:lin ang="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1" name="Text Box 48">
              <a:extLst>
                <a:ext uri="{FF2B5EF4-FFF2-40B4-BE49-F238E27FC236}">
                  <a16:creationId xmlns:a16="http://schemas.microsoft.com/office/drawing/2014/main" id="{26CE25AB-6DA0-7840-9151-2CBEAACE7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0982" y="2257510"/>
              <a:ext cx="1114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latinLnBrk="1" hangingPunct="1"/>
              <a:r>
                <a:rPr kumimoji="1" lang="zh-CN" altLang="en-US" sz="180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五种需求</a:t>
              </a:r>
              <a:endParaRPr lang="zh-CN" altLang="zh-CN" sz="1800" dirty="0">
                <a:solidFill>
                  <a:srgbClr val="1425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 Box 48">
              <a:extLst>
                <a:ext uri="{FF2B5EF4-FFF2-40B4-BE49-F238E27FC236}">
                  <a16:creationId xmlns:a16="http://schemas.microsoft.com/office/drawing/2014/main" id="{9E9943E2-1B26-D74D-B15D-073B5A0E1D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0982" y="3840633"/>
              <a:ext cx="1114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latinLnBrk="1" hangingPunct="1"/>
              <a:r>
                <a:rPr kumimoji="1" lang="zh-CN" altLang="en-US" sz="1800" dirty="0">
                  <a:solidFill>
                    <a:srgbClr val="142537"/>
                  </a:solidFill>
                  <a:latin typeface="+mn-lt"/>
                  <a:ea typeface="+mn-ea"/>
                  <a:cs typeface="+mn-ea"/>
                  <a:sym typeface="+mn-lt"/>
                </a:rPr>
                <a:t>五种需求</a:t>
              </a:r>
              <a:endParaRPr lang="zh-CN" altLang="zh-CN" sz="1800" dirty="0">
                <a:solidFill>
                  <a:srgbClr val="1425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Text Box 16">
            <a:extLst>
              <a:ext uri="{FF2B5EF4-FFF2-40B4-BE49-F238E27FC236}">
                <a16:creationId xmlns:a16="http://schemas.microsoft.com/office/drawing/2014/main" id="{9276595E-CC6D-A24F-A83E-3B6A801C2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882" y="5325036"/>
            <a:ext cx="7996238" cy="53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zh-CN" altLang="en-US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平台联合</a:t>
            </a: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en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w+</a:t>
            </a:r>
            <a:r>
              <a:rPr lang="zh-CN" altLang="en-US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顶尖设计师、创意工作室以及国内外图库平台，汇集</a:t>
            </a:r>
            <a:r>
              <a: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1500</a:t>
            </a:r>
            <a:r>
              <a:rPr lang="en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w+</a:t>
            </a:r>
            <a:r>
              <a:rPr lang="zh-CN" altLang="en-US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优质原创内容，为各行各业输出正版的图片、视频、音频、源文件素材。</a:t>
            </a:r>
            <a:endParaRPr lang="zh-CN" altLang="zh-CN" sz="14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E4D0D16-8912-4042-9968-8B51E3C113DA}"/>
              </a:ext>
            </a:extLst>
          </p:cNvPr>
          <p:cNvGrpSpPr/>
          <p:nvPr/>
        </p:nvGrpSpPr>
        <p:grpSpPr>
          <a:xfrm>
            <a:off x="4196080" y="1347972"/>
            <a:ext cx="3799840" cy="3799840"/>
            <a:chOff x="4196080" y="1347972"/>
            <a:chExt cx="3799840" cy="3799840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5F9548D9-CDED-E94B-8085-F946F3C15171}"/>
                </a:ext>
              </a:extLst>
            </p:cNvPr>
            <p:cNvSpPr/>
            <p:nvPr/>
          </p:nvSpPr>
          <p:spPr bwMode="auto">
            <a:xfrm>
              <a:off x="4196080" y="1347972"/>
              <a:ext cx="3799840" cy="3799840"/>
            </a:xfrm>
            <a:prstGeom prst="ellipse">
              <a:avLst/>
            </a:prstGeom>
            <a:gradFill>
              <a:gsLst>
                <a:gs pos="100000">
                  <a:schemeClr val="bg1">
                    <a:alpha val="45000"/>
                  </a:schemeClr>
                </a:gs>
                <a:gs pos="0">
                  <a:schemeClr val="bg1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AEC32069-42C4-8B4D-92B6-B2E4B6EF14A0}"/>
                </a:ext>
              </a:extLst>
            </p:cNvPr>
            <p:cNvSpPr/>
            <p:nvPr/>
          </p:nvSpPr>
          <p:spPr bwMode="auto">
            <a:xfrm>
              <a:off x="4692908" y="1844800"/>
              <a:ext cx="2806184" cy="2806184"/>
            </a:xfrm>
            <a:prstGeom prst="ellipse">
              <a:avLst/>
            </a:prstGeom>
            <a:gradFill>
              <a:gsLst>
                <a:gs pos="0">
                  <a:srgbClr val="FAEED8">
                    <a:alpha val="9000"/>
                  </a:srgbClr>
                </a:gs>
                <a:gs pos="100000">
                  <a:srgbClr val="FAEED8"/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5" name="Text Box 40">
              <a:extLst>
                <a:ext uri="{FF2B5EF4-FFF2-40B4-BE49-F238E27FC236}">
                  <a16:creationId xmlns:a16="http://schemas.microsoft.com/office/drawing/2014/main" id="{FEBC6861-9B02-5945-AF4C-2097019D9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7440" y="2721854"/>
              <a:ext cx="235712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kumimoji="1" lang="zh-CN" altLang="en-US" sz="2800" dirty="0">
                  <a:solidFill>
                    <a:srgbClr val="203849"/>
                  </a:solidFill>
                  <a:latin typeface="+mn-lt"/>
                  <a:ea typeface="+mn-ea"/>
                  <a:cs typeface="+mn-ea"/>
                  <a:sym typeface="+mn-lt"/>
                </a:rPr>
                <a:t>企业营销的</a:t>
              </a:r>
              <a:endParaRPr kumimoji="1" lang="en-US" altLang="zh-CN" sz="2800" dirty="0">
                <a:solidFill>
                  <a:srgbClr val="203849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ctr"/>
              <a:r>
                <a:rPr kumimoji="1" lang="zh-CN" altLang="en-US" sz="2800" dirty="0">
                  <a:solidFill>
                    <a:srgbClr val="203849"/>
                  </a:solidFill>
                  <a:latin typeface="+mn-lt"/>
                  <a:ea typeface="+mn-ea"/>
                  <a:cs typeface="+mn-ea"/>
                  <a:sym typeface="+mn-lt"/>
                </a:rPr>
                <a:t>五种需求</a:t>
              </a:r>
            </a:p>
          </p:txBody>
        </p:sp>
        <p:sp>
          <p:nvSpPr>
            <p:cNvPr id="25" name="弧形 31">
              <a:extLst>
                <a:ext uri="{FF2B5EF4-FFF2-40B4-BE49-F238E27FC236}">
                  <a16:creationId xmlns:a16="http://schemas.microsoft.com/office/drawing/2014/main" id="{7CC44B7A-F6B1-D746-A630-A4777C97A234}"/>
                </a:ext>
              </a:extLst>
            </p:cNvPr>
            <p:cNvSpPr/>
            <p:nvPr/>
          </p:nvSpPr>
          <p:spPr bwMode="auto">
            <a:xfrm>
              <a:off x="4906268" y="2058160"/>
              <a:ext cx="2379464" cy="2379464"/>
            </a:xfrm>
            <a:prstGeom prst="arc">
              <a:avLst>
                <a:gd name="adj1" fmla="val 11903045"/>
                <a:gd name="adj2" fmla="val 0"/>
              </a:avLst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6" name="弧形 32">
              <a:extLst>
                <a:ext uri="{FF2B5EF4-FFF2-40B4-BE49-F238E27FC236}">
                  <a16:creationId xmlns:a16="http://schemas.microsoft.com/office/drawing/2014/main" id="{745B61AA-96C5-1B4E-B4D9-43A9A2FA1477}"/>
                </a:ext>
              </a:extLst>
            </p:cNvPr>
            <p:cNvSpPr/>
            <p:nvPr/>
          </p:nvSpPr>
          <p:spPr bwMode="auto">
            <a:xfrm>
              <a:off x="4906268" y="2058160"/>
              <a:ext cx="2379464" cy="2379464"/>
            </a:xfrm>
            <a:prstGeom prst="arc">
              <a:avLst>
                <a:gd name="adj1" fmla="val 533640"/>
                <a:gd name="adj2" fmla="val 11507564"/>
              </a:avLst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FEFAEBB-2008-B94C-A0E3-AA907392F9DB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02AC243A-9C04-6446-B66C-EE7B861201F0}"/>
                </a:ext>
              </a:extLst>
            </p:cNvPr>
            <p:cNvGrpSpPr/>
            <p:nvPr/>
          </p:nvGrpSpPr>
          <p:grpSpPr>
            <a:xfrm>
              <a:off x="874713" y="696429"/>
              <a:ext cx="3160077" cy="400110"/>
              <a:chOff x="874713" y="696429"/>
              <a:chExt cx="316007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:a16="http://schemas.microsoft.com/office/drawing/2014/main" id="{4D77FAF0-00B9-714B-AE6E-E55B376898AE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8D08864-A51E-514D-92C4-28139D655282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644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企业营销的五种需求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:a16="http://schemas.microsoft.com/office/drawing/2014/main" id="{AFEB9A3E-99B9-9C49-918F-270966022922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034790" y="891540"/>
              <a:ext cx="7282498" cy="4944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DAF37FA-1643-734D-BB71-224D01483645}"/>
              </a:ext>
            </a:extLst>
          </p:cNvPr>
          <p:cNvGrpSpPr/>
          <p:nvPr/>
        </p:nvGrpSpPr>
        <p:grpSpPr>
          <a:xfrm>
            <a:off x="604838" y="3861872"/>
            <a:ext cx="11160126" cy="1554480"/>
            <a:chOff x="604838" y="3861872"/>
            <a:chExt cx="11160126" cy="1554480"/>
          </a:xfrm>
        </p:grpSpPr>
        <p:sp>
          <p:nvSpPr>
            <p:cNvPr id="7" name="矩形: 圆角 26">
              <a:extLst>
                <a:ext uri="{FF2B5EF4-FFF2-40B4-BE49-F238E27FC236}">
                  <a16:creationId xmlns:a16="http://schemas.microsoft.com/office/drawing/2014/main" id="{D5217340-07D7-0344-829A-64D4661B6E75}"/>
                </a:ext>
              </a:extLst>
            </p:cNvPr>
            <p:cNvSpPr/>
            <p:nvPr/>
          </p:nvSpPr>
          <p:spPr bwMode="auto">
            <a:xfrm>
              <a:off x="604838" y="3861872"/>
              <a:ext cx="11160126" cy="1554480"/>
            </a:xfrm>
            <a:prstGeom prst="roundRect">
              <a:avLst>
                <a:gd name="adj" fmla="val 4249"/>
              </a:avLst>
            </a:prstGeom>
            <a:blipFill dpi="0" rotWithShape="1">
              <a:blip r:embed="rId3"/>
              <a:srcRect/>
              <a:tile tx="0" ty="0" sx="100000" sy="100000" flip="none" algn="ctr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19">
              <a:extLst>
                <a:ext uri="{FF2B5EF4-FFF2-40B4-BE49-F238E27FC236}">
                  <a16:creationId xmlns:a16="http://schemas.microsoft.com/office/drawing/2014/main" id="{BEB5B75C-E5A6-0848-882B-E2827CD2B0E3}"/>
                </a:ext>
              </a:extLst>
            </p:cNvPr>
            <p:cNvSpPr/>
            <p:nvPr/>
          </p:nvSpPr>
          <p:spPr bwMode="auto">
            <a:xfrm>
              <a:off x="604838" y="3861872"/>
              <a:ext cx="11160126" cy="1554480"/>
            </a:xfrm>
            <a:prstGeom prst="roundRect">
              <a:avLst>
                <a:gd name="adj" fmla="val 4249"/>
              </a:avLst>
            </a:prstGeom>
            <a:gradFill>
              <a:gsLst>
                <a:gs pos="100000">
                  <a:srgbClr val="203849">
                    <a:alpha val="91000"/>
                  </a:srgbClr>
                </a:gs>
                <a:gs pos="0">
                  <a:srgbClr val="142537">
                    <a:alpha val="84000"/>
                  </a:srgbClr>
                </a:gs>
              </a:gsLst>
              <a:lin ang="27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06C9FBAA-3B21-A346-8EDC-1D10AB963859}"/>
                </a:ext>
              </a:extLst>
            </p:cNvPr>
            <p:cNvSpPr txBox="1"/>
            <p:nvPr/>
          </p:nvSpPr>
          <p:spPr>
            <a:xfrm>
              <a:off x="5663224" y="4249973"/>
              <a:ext cx="1023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-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方案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2 -</a:t>
              </a:r>
            </a:p>
          </p:txBody>
        </p:sp>
        <p:sp>
          <p:nvSpPr>
            <p:cNvPr id="12" name="TextBox 2">
              <a:extLst>
                <a:ext uri="{FF2B5EF4-FFF2-40B4-BE49-F238E27FC236}">
                  <a16:creationId xmlns:a16="http://schemas.microsoft.com/office/drawing/2014/main" id="{E0653953-33E5-E849-A3D2-0C1394A9240C}"/>
                </a:ext>
              </a:extLst>
            </p:cNvPr>
            <p:cNvSpPr txBox="1"/>
            <p:nvPr/>
          </p:nvSpPr>
          <p:spPr>
            <a:xfrm>
              <a:off x="1678958" y="4663885"/>
              <a:ext cx="89915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1600" smtClean="0">
                  <a:solidFill>
                    <a:prstClr val="white"/>
                  </a:solidFill>
                  <a:cs typeface="+mn-ea"/>
                  <a:sym typeface="+mn-lt"/>
                </a:rPr>
                <a:t>PPT818</a:t>
              </a:r>
              <a:r>
                <a:rPr lang="zh-CN" altLang="en-US" sz="1600" smtClean="0">
                  <a:solidFill>
                    <a:prstClr val="white"/>
                  </a:solidFill>
                  <a:cs typeface="+mn-ea"/>
                  <a:sym typeface="+mn-lt"/>
                </a:rPr>
                <a:t>成立于</a:t>
              </a:r>
              <a:r>
                <a:rPr lang="en-US" altLang="zh-CN" sz="1600" smtClean="0">
                  <a:solidFill>
                    <a:prstClr val="white"/>
                  </a:solidFill>
                  <a:cs typeface="+mn-ea"/>
                  <a:sym typeface="+mn-lt"/>
                </a:rPr>
                <a:t>2005</a:t>
              </a:r>
              <a:r>
                <a:rPr lang="zh-CN" altLang="en-US" sz="1600" smtClean="0">
                  <a:solidFill>
                    <a:prstClr val="white"/>
                  </a:solidFill>
                  <a:cs typeface="+mn-ea"/>
                  <a:sym typeface="+mn-lt"/>
                </a:rPr>
                <a:t>年，隶属于</a:t>
              </a:r>
              <a:r>
                <a:rPr lang="en-US" altLang="zh-CN" sz="1600" smtClean="0">
                  <a:solidFill>
                    <a:prstClr val="white"/>
                  </a:solidFill>
                  <a:cs typeface="+mn-ea"/>
                  <a:sym typeface="+mn-lt"/>
                </a:rPr>
                <a:t>PPT818</a:t>
              </a:r>
              <a:r>
                <a:rPr lang="zh-CN" altLang="en-US" sz="1600" smtClean="0">
                  <a:solidFill>
                    <a:prstClr val="white"/>
                  </a:solidFill>
                  <a:cs typeface="+mn-ea"/>
                  <a:sym typeface="+mn-lt"/>
                </a:rPr>
                <a:t>网络科技有限公司，是中国人气优质创意内容供给平台。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B45A85D-6C58-7F49-B32B-D25C3BA0FE51}"/>
              </a:ext>
            </a:extLst>
          </p:cNvPr>
          <p:cNvGrpSpPr/>
          <p:nvPr/>
        </p:nvGrpSpPr>
        <p:grpSpPr>
          <a:xfrm>
            <a:off x="604838" y="1874520"/>
            <a:ext cx="11160126" cy="1554480"/>
            <a:chOff x="604838" y="1870949"/>
            <a:chExt cx="11160126" cy="1554480"/>
          </a:xfrm>
        </p:grpSpPr>
        <p:sp>
          <p:nvSpPr>
            <p:cNvPr id="8" name="矩形: 圆角 23">
              <a:extLst>
                <a:ext uri="{FF2B5EF4-FFF2-40B4-BE49-F238E27FC236}">
                  <a16:creationId xmlns:a16="http://schemas.microsoft.com/office/drawing/2014/main" id="{E4E6A465-A8F4-C848-AF40-5BD4E7CF49D8}"/>
                </a:ext>
              </a:extLst>
            </p:cNvPr>
            <p:cNvSpPr/>
            <p:nvPr/>
          </p:nvSpPr>
          <p:spPr bwMode="auto">
            <a:xfrm>
              <a:off x="604838" y="1870949"/>
              <a:ext cx="11160126" cy="1554480"/>
            </a:xfrm>
            <a:prstGeom prst="roundRect">
              <a:avLst>
                <a:gd name="adj" fmla="val 5556"/>
              </a:avLst>
            </a:prstGeom>
            <a:blipFill dpi="0" rotWithShape="1">
              <a:blip r:embed="rId4"/>
              <a:srcRect/>
              <a:tile tx="0" ty="0" sx="100000" sy="100000" flip="none" algn="ctr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: 圆角 18">
              <a:extLst>
                <a:ext uri="{FF2B5EF4-FFF2-40B4-BE49-F238E27FC236}">
                  <a16:creationId xmlns:a16="http://schemas.microsoft.com/office/drawing/2014/main" id="{F19C50EA-AA72-4544-9272-8E06838E1EBF}"/>
                </a:ext>
              </a:extLst>
            </p:cNvPr>
            <p:cNvSpPr/>
            <p:nvPr/>
          </p:nvSpPr>
          <p:spPr bwMode="auto">
            <a:xfrm>
              <a:off x="604838" y="1870949"/>
              <a:ext cx="11160126" cy="1554480"/>
            </a:xfrm>
            <a:prstGeom prst="roundRect">
              <a:avLst>
                <a:gd name="adj" fmla="val 5556"/>
              </a:avLst>
            </a:prstGeom>
            <a:gradFill>
              <a:gsLst>
                <a:gs pos="100000">
                  <a:srgbClr val="203849">
                    <a:alpha val="91000"/>
                  </a:srgbClr>
                </a:gs>
                <a:gs pos="0">
                  <a:srgbClr val="142537">
                    <a:alpha val="84000"/>
                  </a:srgbClr>
                </a:gs>
              </a:gsLst>
              <a:lin ang="27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TextBox 2">
              <a:extLst>
                <a:ext uri="{FF2B5EF4-FFF2-40B4-BE49-F238E27FC236}">
                  <a16:creationId xmlns:a16="http://schemas.microsoft.com/office/drawing/2014/main" id="{7D98C596-6341-0542-9D3A-C1694ECF26A9}"/>
                </a:ext>
              </a:extLst>
            </p:cNvPr>
            <p:cNvSpPr txBox="1"/>
            <p:nvPr/>
          </p:nvSpPr>
          <p:spPr>
            <a:xfrm>
              <a:off x="5673384" y="2129675"/>
              <a:ext cx="1023037" cy="3627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- 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方案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1 -</a:t>
              </a:r>
            </a:p>
          </p:txBody>
        </p:sp>
        <p:sp>
          <p:nvSpPr>
            <p:cNvPr id="14" name="TextBox 2">
              <a:extLst>
                <a:ext uri="{FF2B5EF4-FFF2-40B4-BE49-F238E27FC236}">
                  <a16:creationId xmlns:a16="http://schemas.microsoft.com/office/drawing/2014/main" id="{7419ED1C-2143-C641-A589-8B90A0AA3050}"/>
                </a:ext>
              </a:extLst>
            </p:cNvPr>
            <p:cNvSpPr txBox="1"/>
            <p:nvPr/>
          </p:nvSpPr>
          <p:spPr>
            <a:xfrm>
              <a:off x="1704340" y="2492467"/>
              <a:ext cx="8961120" cy="701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平台联合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20</a:t>
              </a:r>
              <a:r>
                <a:rPr lang="en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w+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顶尖设计师、创意工作室以及国内外图库平台，汇集</a:t>
              </a: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1500</a:t>
              </a:r>
              <a:r>
                <a:rPr lang="en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w+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优质原创内容，为各行各业输出正版的图片、视频、音频、源文件素材。</a:t>
              </a:r>
              <a:endParaRPr lang="zh-CN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2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430EE80-09EC-CC41-BD4C-5C2EFC51027C}"/>
              </a:ext>
            </a:extLst>
          </p:cNvPr>
          <p:cNvSpPr/>
          <p:nvPr/>
        </p:nvSpPr>
        <p:spPr>
          <a:xfrm>
            <a:off x="0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3960FD1-02D6-864B-B1A4-42040E05D406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86720AE-60CF-6E48-BDE9-D8640E5F42C6}"/>
                </a:ext>
              </a:extLst>
            </p:cNvPr>
            <p:cNvGrpSpPr/>
            <p:nvPr/>
          </p:nvGrpSpPr>
          <p:grpSpPr>
            <a:xfrm>
              <a:off x="874713" y="696429"/>
              <a:ext cx="3160077" cy="400110"/>
              <a:chOff x="874713" y="696429"/>
              <a:chExt cx="316007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:a16="http://schemas.microsoft.com/office/drawing/2014/main" id="{60309177-E7A4-4842-8131-384C382A1D0C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8DBEA7C-E8ED-4D4E-923D-D619F355B7F5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644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企业营销的五种需求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:a16="http://schemas.microsoft.com/office/drawing/2014/main" id="{591CE44F-FA4C-4042-948E-13DAAC079ECD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034790" y="891540"/>
              <a:ext cx="7282498" cy="4944"/>
            </a:xfrm>
            <a:prstGeom prst="line">
              <a:avLst/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9EB87895-3E8C-F84E-8027-8FF07DA29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054032"/>
              </p:ext>
            </p:extLst>
          </p:nvPr>
        </p:nvGraphicFramePr>
        <p:xfrm>
          <a:off x="874713" y="1459276"/>
          <a:ext cx="10477499" cy="4525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172">
                  <a:extLst>
                    <a:ext uri="{9D8B030D-6E8A-4147-A177-3AD203B41FA5}">
                      <a16:colId xmlns:a16="http://schemas.microsoft.com/office/drawing/2014/main" val="1813646467"/>
                    </a:ext>
                  </a:extLst>
                </a:gridCol>
                <a:gridCol w="6438629">
                  <a:extLst>
                    <a:ext uri="{9D8B030D-6E8A-4147-A177-3AD203B41FA5}">
                      <a16:colId xmlns:a16="http://schemas.microsoft.com/office/drawing/2014/main" val="1220413393"/>
                    </a:ext>
                  </a:extLst>
                </a:gridCol>
                <a:gridCol w="2145698">
                  <a:extLst>
                    <a:ext uri="{9D8B030D-6E8A-4147-A177-3AD203B41FA5}">
                      <a16:colId xmlns:a16="http://schemas.microsoft.com/office/drawing/2014/main" val="3795957551"/>
                    </a:ext>
                  </a:extLst>
                </a:gridCol>
              </a:tblGrid>
              <a:tr h="64651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1600" b="1" dirty="0">
                        <a:solidFill>
                          <a:srgbClr val="203849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indent="0" algn="ctr">
                        <a:buFontTx/>
                        <a:buNone/>
                      </a:pPr>
                      <a:r>
                        <a:rPr kumimoji="1" lang="zh-CN" altLang="en-US" sz="1600" b="1" dirty="0">
                          <a:solidFill>
                            <a:srgbClr val="203849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企业营销的五种需求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kumimoji="1" lang="zh-CN" altLang="en-US" sz="1600" b="1" dirty="0">
                          <a:solidFill>
                            <a:srgbClr val="203849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五种需求</a:t>
                      </a:r>
                      <a:endParaRPr lang="zh-CN" altLang="en-US" sz="1600" b="1" dirty="0">
                        <a:solidFill>
                          <a:srgbClr val="203849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820218"/>
                  </a:ext>
                </a:extLst>
              </a:tr>
              <a:tr h="64651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风险包容度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较高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较低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024830"/>
                  </a:ext>
                </a:extLst>
              </a:tr>
              <a:tr h="64651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投资者门槛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个人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500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万元、法人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500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万元</a:t>
                      </a:r>
                      <a:endParaRPr lang="en-US" altLang="zh-CN" sz="14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无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213028"/>
                  </a:ext>
                </a:extLst>
              </a:tr>
              <a:tr h="64651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投资者构成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机构投资者为主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机构、个人并重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428893"/>
                  </a:ext>
                </a:extLst>
              </a:tr>
              <a:tr h="64651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公司准入门槛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无财务指标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较高财务指标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427805"/>
                  </a:ext>
                </a:extLst>
              </a:tr>
              <a:tr h="64651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交易制度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协议转让方式、竞争性传统做市商制度、集合竞价转让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集中竞价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544090"/>
                  </a:ext>
                </a:extLst>
              </a:tr>
              <a:tr h="646514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融资制度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定向发行股票、公司债、可转债或中小企业私募债等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Font typeface="Wingdings" panose="05000000000000000000" pitchFamily="2" charset="2"/>
                        <a:buChar char="w"/>
                        <a:defRPr sz="2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95000"/>
                        <a:buFont typeface="Wingdings" panose="05000000000000000000" pitchFamily="2" charset="2"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defTabSz="91440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ea"/>
                          <a:sym typeface="+mn-lt"/>
                        </a:rPr>
                        <a:t>允许公开发行</a:t>
                      </a:r>
                    </a:p>
                  </a:txBody>
                  <a:tcPr marL="121929" marR="121929" marT="60948" marB="60948"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202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0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3684CB6-5785-7D47-899E-1314EB294064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291CFD0-B0FB-904B-8F26-20044F4DD301}"/>
                </a:ext>
              </a:extLst>
            </p:cNvPr>
            <p:cNvGrpSpPr/>
            <p:nvPr/>
          </p:nvGrpSpPr>
          <p:grpSpPr>
            <a:xfrm>
              <a:off x="874713" y="696429"/>
              <a:ext cx="3160077" cy="400110"/>
              <a:chOff x="874713" y="696429"/>
              <a:chExt cx="316007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:a16="http://schemas.microsoft.com/office/drawing/2014/main" id="{F49C4687-3582-B241-9602-CA36087A20B9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2A57962-3C95-9340-9324-C78F398FF2AB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644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企业营销的五种需求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:a16="http://schemas.microsoft.com/office/drawing/2014/main" id="{B1B0FB4B-A6C9-2745-9C3E-751B2A4A6E95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034790" y="891540"/>
              <a:ext cx="7282498" cy="4944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973D88B-B976-7B43-A04C-862FCE64E22F}"/>
              </a:ext>
            </a:extLst>
          </p:cNvPr>
          <p:cNvGrpSpPr/>
          <p:nvPr/>
        </p:nvGrpSpPr>
        <p:grpSpPr>
          <a:xfrm>
            <a:off x="2043822" y="1745343"/>
            <a:ext cx="8012136" cy="1683657"/>
            <a:chOff x="2043822" y="1745343"/>
            <a:chExt cx="8012136" cy="1683657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3A21C020-2A9B-5341-9925-4EB423571447}"/>
                </a:ext>
              </a:extLst>
            </p:cNvPr>
            <p:cNvSpPr/>
            <p:nvPr/>
          </p:nvSpPr>
          <p:spPr>
            <a:xfrm>
              <a:off x="8372301" y="1745343"/>
              <a:ext cx="1683657" cy="1683657"/>
            </a:xfrm>
            <a:prstGeom prst="ellipse">
              <a:avLst/>
            </a:prstGeom>
            <a:gradFill>
              <a:gsLst>
                <a:gs pos="0">
                  <a:srgbClr val="203849"/>
                </a:gs>
                <a:gs pos="100000">
                  <a:srgbClr val="142537">
                    <a:alpha val="88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85D4FBD7-51E7-094E-BB08-601132E1ED77}"/>
                </a:ext>
              </a:extLst>
            </p:cNvPr>
            <p:cNvSpPr/>
            <p:nvPr/>
          </p:nvSpPr>
          <p:spPr>
            <a:xfrm>
              <a:off x="2043822" y="1745343"/>
              <a:ext cx="1683657" cy="1683657"/>
            </a:xfrm>
            <a:prstGeom prst="ellipse">
              <a:avLst/>
            </a:prstGeom>
            <a:noFill/>
            <a:ln>
              <a:solidFill>
                <a:srgbClr val="2038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1C3179B-C7D3-8544-8EFA-E86D34F1403B}"/>
                </a:ext>
              </a:extLst>
            </p:cNvPr>
            <p:cNvSpPr/>
            <p:nvPr/>
          </p:nvSpPr>
          <p:spPr>
            <a:xfrm>
              <a:off x="2508787" y="2187062"/>
              <a:ext cx="7537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203849"/>
                  </a:solidFill>
                  <a:effectLst/>
                  <a:uLnTx/>
                  <a:uFillTx/>
                  <a:cs typeface="+mn-ea"/>
                  <a:sym typeface="+mn-lt"/>
                </a:rPr>
                <a:t>87</a:t>
              </a:r>
              <a:r>
                <a:rPr kumimoji="0" lang="en-US" altLang="zh-CN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203849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1600" b="1" u="none" strike="noStrike" kern="1200" cap="none" spc="0" normalizeH="0" baseline="0" noProof="0" dirty="0">
                <a:ln>
                  <a:noFill/>
                </a:ln>
                <a:solidFill>
                  <a:srgbClr val="203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497AA08-1080-AC47-9BE8-A8B7FB8047C2}"/>
                </a:ext>
              </a:extLst>
            </p:cNvPr>
            <p:cNvSpPr/>
            <p:nvPr/>
          </p:nvSpPr>
          <p:spPr>
            <a:xfrm>
              <a:off x="2177765" y="2587172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经营城市数量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EBCEBF4A-72C8-D24F-B800-A3F4D5A8B1AD}"/>
                </a:ext>
              </a:extLst>
            </p:cNvPr>
            <p:cNvSpPr/>
            <p:nvPr/>
          </p:nvSpPr>
          <p:spPr>
            <a:xfrm>
              <a:off x="5655635" y="2187062"/>
              <a:ext cx="7537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2400" b="1" i="1" dirty="0">
                  <a:solidFill>
                    <a:srgbClr val="203849"/>
                  </a:solidFill>
                  <a:cs typeface="+mn-ea"/>
                  <a:sym typeface="+mn-lt"/>
                </a:rPr>
                <a:t>13</a:t>
              </a:r>
              <a:r>
                <a:rPr lang="en-US" altLang="zh-CN" sz="1600" b="1" i="1" dirty="0">
                  <a:solidFill>
                    <a:srgbClr val="203849"/>
                  </a:solidFill>
                  <a:cs typeface="+mn-ea"/>
                  <a:sym typeface="+mn-lt"/>
                </a:rPr>
                <a:t>%</a:t>
              </a:r>
              <a:endParaRPr lang="zh-CN" altLang="en-US" sz="1600" b="1" dirty="0">
                <a:solidFill>
                  <a:srgbClr val="203849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2643B6E-EF4A-3744-AD5A-8A682A324B87}"/>
                </a:ext>
              </a:extLst>
            </p:cNvPr>
            <p:cNvSpPr/>
            <p:nvPr/>
          </p:nvSpPr>
          <p:spPr>
            <a:xfrm>
              <a:off x="5193168" y="2587172"/>
              <a:ext cx="16786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日销售平均单价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3A22E6A-A8D8-DB41-B33B-F2AA6349E712}"/>
                </a:ext>
              </a:extLst>
            </p:cNvPr>
            <p:cNvSpPr/>
            <p:nvPr/>
          </p:nvSpPr>
          <p:spPr>
            <a:xfrm>
              <a:off x="8742687" y="2187062"/>
              <a:ext cx="9428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100</a:t>
              </a:r>
              <a:r>
                <a:rPr kumimoji="0" lang="en-US" altLang="zh-CN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F557E6C-6467-6B44-B67C-810F85BAA4E2}"/>
                </a:ext>
              </a:extLst>
            </p:cNvPr>
            <p:cNvSpPr/>
            <p:nvPr/>
          </p:nvSpPr>
          <p:spPr>
            <a:xfrm>
              <a:off x="8608836" y="2587172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日流水总额</a:t>
              </a: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9437D8FF-A889-AB4F-8C30-A346ACD84560}"/>
                </a:ext>
              </a:extLst>
            </p:cNvPr>
            <p:cNvSpPr/>
            <p:nvPr/>
          </p:nvSpPr>
          <p:spPr>
            <a:xfrm>
              <a:off x="5190672" y="1745343"/>
              <a:ext cx="1683657" cy="1683657"/>
            </a:xfrm>
            <a:prstGeom prst="ellipse">
              <a:avLst/>
            </a:prstGeom>
            <a:noFill/>
            <a:ln>
              <a:solidFill>
                <a:srgbClr val="2038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乘号 62">
              <a:extLst>
                <a:ext uri="{FF2B5EF4-FFF2-40B4-BE49-F238E27FC236}">
                  <a16:creationId xmlns:a16="http://schemas.microsoft.com/office/drawing/2014/main" id="{77546092-50B4-F140-B35D-0FB5FBABDAD4}"/>
                </a:ext>
              </a:extLst>
            </p:cNvPr>
            <p:cNvSpPr/>
            <p:nvPr/>
          </p:nvSpPr>
          <p:spPr>
            <a:xfrm rot="18900000">
              <a:off x="4193315" y="2321412"/>
              <a:ext cx="531520" cy="531518"/>
            </a:xfrm>
            <a:prstGeom prst="mathMultiply">
              <a:avLst>
                <a:gd name="adj1" fmla="val 6063"/>
              </a:avLst>
            </a:prstGeom>
            <a:solidFill>
              <a:srgbClr val="203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等号 63">
              <a:extLst>
                <a:ext uri="{FF2B5EF4-FFF2-40B4-BE49-F238E27FC236}">
                  <a16:creationId xmlns:a16="http://schemas.microsoft.com/office/drawing/2014/main" id="{F15D11CC-333F-0145-8A0D-E972987D78D4}"/>
                </a:ext>
              </a:extLst>
            </p:cNvPr>
            <p:cNvSpPr/>
            <p:nvPr/>
          </p:nvSpPr>
          <p:spPr>
            <a:xfrm>
              <a:off x="7430724" y="2394581"/>
              <a:ext cx="385181" cy="385181"/>
            </a:xfrm>
            <a:prstGeom prst="mathEqual">
              <a:avLst>
                <a:gd name="adj1" fmla="val 9301"/>
                <a:gd name="adj2" fmla="val 17942"/>
              </a:avLst>
            </a:prstGeom>
            <a:solidFill>
              <a:srgbClr val="203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6BD77AA-3C4C-B847-8F60-C4DCED3D4C9E}"/>
              </a:ext>
            </a:extLst>
          </p:cNvPr>
          <p:cNvGrpSpPr/>
          <p:nvPr/>
        </p:nvGrpSpPr>
        <p:grpSpPr>
          <a:xfrm>
            <a:off x="2043821" y="3979863"/>
            <a:ext cx="7977357" cy="1683657"/>
            <a:chOff x="2043821" y="3979863"/>
            <a:chExt cx="7977357" cy="1683657"/>
          </a:xfrm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F0D34F25-23B0-DB41-B6F3-A238BBB7DF57}"/>
                </a:ext>
              </a:extLst>
            </p:cNvPr>
            <p:cNvSpPr/>
            <p:nvPr/>
          </p:nvSpPr>
          <p:spPr>
            <a:xfrm>
              <a:off x="2043821" y="3979863"/>
              <a:ext cx="1683657" cy="1683657"/>
            </a:xfrm>
            <a:prstGeom prst="ellipse">
              <a:avLst/>
            </a:prstGeom>
            <a:gradFill>
              <a:gsLst>
                <a:gs pos="0">
                  <a:srgbClr val="203849"/>
                </a:gs>
                <a:gs pos="100000">
                  <a:srgbClr val="142537">
                    <a:alpha val="88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20950D59-578A-7F44-89D2-95AD89A8D90F}"/>
                </a:ext>
              </a:extLst>
            </p:cNvPr>
            <p:cNvSpPr/>
            <p:nvPr/>
          </p:nvSpPr>
          <p:spPr>
            <a:xfrm>
              <a:off x="5190671" y="3979863"/>
              <a:ext cx="1683657" cy="1683657"/>
            </a:xfrm>
            <a:prstGeom prst="ellipse">
              <a:avLst/>
            </a:prstGeom>
            <a:noFill/>
            <a:ln>
              <a:solidFill>
                <a:srgbClr val="2038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7D5216B-5BF9-944B-BE16-DE3534CA00C3}"/>
                </a:ext>
              </a:extLst>
            </p:cNvPr>
            <p:cNvSpPr/>
            <p:nvPr/>
          </p:nvSpPr>
          <p:spPr>
            <a:xfrm>
              <a:off x="5655636" y="4421582"/>
              <a:ext cx="7537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203849"/>
                  </a:solidFill>
                  <a:effectLst/>
                  <a:uLnTx/>
                  <a:uFillTx/>
                  <a:cs typeface="+mn-ea"/>
                  <a:sym typeface="+mn-lt"/>
                </a:rPr>
                <a:t>87</a:t>
              </a:r>
              <a:r>
                <a:rPr kumimoji="0" lang="en-US" altLang="zh-CN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203849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1600" b="1" u="none" strike="noStrike" kern="1200" cap="none" spc="0" normalizeH="0" baseline="0" noProof="0" dirty="0">
                <a:ln>
                  <a:noFill/>
                </a:ln>
                <a:solidFill>
                  <a:srgbClr val="2038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743E211-B1E9-F646-AD5B-EF18D4D6A46F}"/>
                </a:ext>
              </a:extLst>
            </p:cNvPr>
            <p:cNvSpPr/>
            <p:nvPr/>
          </p:nvSpPr>
          <p:spPr>
            <a:xfrm>
              <a:off x="5324614" y="4821692"/>
              <a:ext cx="14157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经营城市数量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F4E64A4-E293-7449-A68D-2A29F37ABD85}"/>
                </a:ext>
              </a:extLst>
            </p:cNvPr>
            <p:cNvSpPr/>
            <p:nvPr/>
          </p:nvSpPr>
          <p:spPr>
            <a:xfrm>
              <a:off x="8802484" y="4421582"/>
              <a:ext cx="7537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914400">
                <a:defRPr/>
              </a:pPr>
              <a:r>
                <a:rPr lang="en-US" altLang="zh-CN" sz="2400" b="1" i="1" dirty="0">
                  <a:solidFill>
                    <a:srgbClr val="203849"/>
                  </a:solidFill>
                  <a:cs typeface="+mn-ea"/>
                  <a:sym typeface="+mn-lt"/>
                </a:rPr>
                <a:t>13</a:t>
              </a:r>
              <a:r>
                <a:rPr lang="en-US" altLang="zh-CN" sz="1600" b="1" i="1" dirty="0">
                  <a:solidFill>
                    <a:srgbClr val="203849"/>
                  </a:solidFill>
                  <a:cs typeface="+mn-ea"/>
                  <a:sym typeface="+mn-lt"/>
                </a:rPr>
                <a:t>%</a:t>
              </a:r>
              <a:endParaRPr lang="zh-CN" altLang="en-US" sz="1600" b="1" dirty="0">
                <a:solidFill>
                  <a:srgbClr val="203849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DC99CD3B-B1E7-054A-9A20-570C4D615E3E}"/>
                </a:ext>
              </a:extLst>
            </p:cNvPr>
            <p:cNvSpPr/>
            <p:nvPr/>
          </p:nvSpPr>
          <p:spPr>
            <a:xfrm>
              <a:off x="8340017" y="4821692"/>
              <a:ext cx="16786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日销售平均单价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E1F84746-9781-CD42-8512-6D5905BB9E87}"/>
                </a:ext>
              </a:extLst>
            </p:cNvPr>
            <p:cNvSpPr/>
            <p:nvPr/>
          </p:nvSpPr>
          <p:spPr>
            <a:xfrm>
              <a:off x="2414207" y="4421582"/>
              <a:ext cx="9428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100</a:t>
              </a:r>
              <a:r>
                <a:rPr kumimoji="0" lang="en-US" altLang="zh-CN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%</a:t>
              </a:r>
              <a:endPara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E5BE1532-19F3-A341-93DD-34456AFCBA25}"/>
                </a:ext>
              </a:extLst>
            </p:cNvPr>
            <p:cNvSpPr/>
            <p:nvPr/>
          </p:nvSpPr>
          <p:spPr>
            <a:xfrm>
              <a:off x="2280356" y="4821692"/>
              <a:ext cx="12105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日流水总额</a:t>
              </a: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9D2A368E-E4A0-BE4F-B0ED-89DA6EEF3E71}"/>
                </a:ext>
              </a:extLst>
            </p:cNvPr>
            <p:cNvSpPr/>
            <p:nvPr/>
          </p:nvSpPr>
          <p:spPr>
            <a:xfrm>
              <a:off x="8337521" y="3979863"/>
              <a:ext cx="1683657" cy="1683657"/>
            </a:xfrm>
            <a:prstGeom prst="ellipse">
              <a:avLst/>
            </a:prstGeom>
            <a:noFill/>
            <a:ln>
              <a:solidFill>
                <a:srgbClr val="2038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乘号 62">
              <a:extLst>
                <a:ext uri="{FF2B5EF4-FFF2-40B4-BE49-F238E27FC236}">
                  <a16:creationId xmlns:a16="http://schemas.microsoft.com/office/drawing/2014/main" id="{A02353EA-22BB-F44D-9C45-938A30565E1D}"/>
                </a:ext>
              </a:extLst>
            </p:cNvPr>
            <p:cNvSpPr/>
            <p:nvPr/>
          </p:nvSpPr>
          <p:spPr>
            <a:xfrm rot="18900000">
              <a:off x="7340164" y="4555932"/>
              <a:ext cx="531520" cy="531518"/>
            </a:xfrm>
            <a:prstGeom prst="mathMultiply">
              <a:avLst>
                <a:gd name="adj1" fmla="val 6063"/>
              </a:avLst>
            </a:prstGeom>
            <a:solidFill>
              <a:srgbClr val="203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等号 63">
              <a:extLst>
                <a:ext uri="{FF2B5EF4-FFF2-40B4-BE49-F238E27FC236}">
                  <a16:creationId xmlns:a16="http://schemas.microsoft.com/office/drawing/2014/main" id="{9A2B2D84-424D-9840-B6EF-70B59092AF52}"/>
                </a:ext>
              </a:extLst>
            </p:cNvPr>
            <p:cNvSpPr/>
            <p:nvPr/>
          </p:nvSpPr>
          <p:spPr>
            <a:xfrm>
              <a:off x="4355085" y="4629101"/>
              <a:ext cx="385181" cy="385181"/>
            </a:xfrm>
            <a:prstGeom prst="mathEqual">
              <a:avLst>
                <a:gd name="adj1" fmla="val 9301"/>
                <a:gd name="adj2" fmla="val 17942"/>
              </a:avLst>
            </a:prstGeom>
            <a:solidFill>
              <a:srgbClr val="203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8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4D5CA300-2262-3E41-BB12-8B306300630E}"/>
              </a:ext>
            </a:extLst>
          </p:cNvPr>
          <p:cNvSpPr/>
          <p:nvPr/>
        </p:nvSpPr>
        <p:spPr>
          <a:xfrm>
            <a:off x="-9057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99000">
                <a:srgbClr val="142537">
                  <a:alpha val="1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C2B4E24-D9C9-4040-9100-4B5461B2AD34}"/>
              </a:ext>
            </a:extLst>
          </p:cNvPr>
          <p:cNvGrpSpPr/>
          <p:nvPr/>
        </p:nvGrpSpPr>
        <p:grpSpPr>
          <a:xfrm>
            <a:off x="3912268" y="692150"/>
            <a:ext cx="4367463" cy="1874648"/>
            <a:chOff x="2296303" y="1437986"/>
            <a:chExt cx="4367463" cy="1874648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9A45842-879A-0A4F-9108-4583D40CC9D7}"/>
                </a:ext>
              </a:extLst>
            </p:cNvPr>
            <p:cNvSpPr txBox="1"/>
            <p:nvPr/>
          </p:nvSpPr>
          <p:spPr>
            <a:xfrm>
              <a:off x="2296303" y="1437986"/>
              <a:ext cx="4367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7200" dirty="0">
                  <a:solidFill>
                    <a:schemeClr val="bg1"/>
                  </a:solidFill>
                  <a:cs typeface="+mn-ea"/>
                  <a:sym typeface="+mn-lt"/>
                </a:rPr>
                <a:t>目 录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B4857C61-8667-4148-A984-676AC6E16C18}"/>
                </a:ext>
              </a:extLst>
            </p:cNvPr>
            <p:cNvSpPr txBox="1"/>
            <p:nvPr/>
          </p:nvSpPr>
          <p:spPr>
            <a:xfrm>
              <a:off x="2405085" y="2543193"/>
              <a:ext cx="41498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" altLang="zh-CN" sz="4400" b="1" i="1" dirty="0">
                  <a:ln>
                    <a:gradFill>
                      <a:gsLst>
                        <a:gs pos="0">
                          <a:schemeClr val="bg1">
                            <a:alpha val="36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noFill/>
                  <a:cs typeface="+mn-ea"/>
                  <a:sym typeface="+mn-lt"/>
                </a:rPr>
                <a:t>CONTENTS</a:t>
              </a:r>
              <a:endParaRPr kumimoji="1" lang="zh-CN" altLang="en-US" sz="4400" b="1" i="1" dirty="0">
                <a:ln>
                  <a:gradFill>
                    <a:gsLst>
                      <a:gs pos="0">
                        <a:schemeClr val="bg1">
                          <a:alpha val="36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C7E29BA-D7FB-994A-99B8-9F4A6929D790}"/>
              </a:ext>
            </a:extLst>
          </p:cNvPr>
          <p:cNvGrpSpPr/>
          <p:nvPr/>
        </p:nvGrpSpPr>
        <p:grpSpPr>
          <a:xfrm>
            <a:off x="2551465" y="2844390"/>
            <a:ext cx="2199710" cy="811574"/>
            <a:chOff x="1160710" y="2437464"/>
            <a:chExt cx="2199710" cy="811574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FB70F4A-852C-2841-9C6C-EF20326CCB65}"/>
                </a:ext>
              </a:extLst>
            </p:cNvPr>
            <p:cNvSpPr txBox="1"/>
            <p:nvPr/>
          </p:nvSpPr>
          <p:spPr>
            <a:xfrm>
              <a:off x="1160710" y="2787373"/>
              <a:ext cx="21997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营销管理概述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CDBF01B-D297-AE41-9404-589F33A31C65}"/>
                </a:ext>
              </a:extLst>
            </p:cNvPr>
            <p:cNvSpPr txBox="1"/>
            <p:nvPr/>
          </p:nvSpPr>
          <p:spPr>
            <a:xfrm>
              <a:off x="1859275" y="2437464"/>
              <a:ext cx="1501145" cy="41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2000" b="1" i="1" dirty="0">
                  <a:ln>
                    <a:gradFill>
                      <a:gsLst>
                        <a:gs pos="0">
                          <a:schemeClr val="bg1">
                            <a:alpha val="93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chemeClr val="bg1"/>
                  </a:solidFill>
                  <a:cs typeface="+mn-ea"/>
                  <a:sym typeface="+mn-lt"/>
                </a:rPr>
                <a:t>PART.01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61028A6-4476-9B43-B6BB-84D0601B5B35}"/>
              </a:ext>
            </a:extLst>
          </p:cNvPr>
          <p:cNvGrpSpPr/>
          <p:nvPr/>
        </p:nvGrpSpPr>
        <p:grpSpPr>
          <a:xfrm>
            <a:off x="7580528" y="2762006"/>
            <a:ext cx="2552021" cy="811574"/>
            <a:chOff x="1160709" y="2437464"/>
            <a:chExt cx="2552021" cy="81157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1FE4084D-2F40-D64D-8308-C43E87299FD6}"/>
                </a:ext>
              </a:extLst>
            </p:cNvPr>
            <p:cNvSpPr txBox="1"/>
            <p:nvPr/>
          </p:nvSpPr>
          <p:spPr>
            <a:xfrm>
              <a:off x="1160709" y="2787373"/>
              <a:ext cx="25520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8B7D6F2-A454-004A-83B7-F245C71039F7}"/>
                </a:ext>
              </a:extLst>
            </p:cNvPr>
            <p:cNvSpPr txBox="1"/>
            <p:nvPr/>
          </p:nvSpPr>
          <p:spPr>
            <a:xfrm>
              <a:off x="1183481" y="2437464"/>
              <a:ext cx="1501145" cy="41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i="1" dirty="0">
                  <a:ln>
                    <a:gradFill>
                      <a:gsLst>
                        <a:gs pos="0">
                          <a:schemeClr val="bg1">
                            <a:alpha val="93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chemeClr val="bg1"/>
                  </a:solidFill>
                  <a:cs typeface="+mn-ea"/>
                  <a:sym typeface="+mn-lt"/>
                </a:rPr>
                <a:t>PART.02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F6EF7591-47E4-664F-B930-51D6631DE96B}"/>
              </a:ext>
            </a:extLst>
          </p:cNvPr>
          <p:cNvGrpSpPr/>
          <p:nvPr/>
        </p:nvGrpSpPr>
        <p:grpSpPr>
          <a:xfrm>
            <a:off x="1463210" y="4490323"/>
            <a:ext cx="3006025" cy="811574"/>
            <a:chOff x="354395" y="2437464"/>
            <a:chExt cx="3006025" cy="81157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98F3EA2-9EBD-BB4D-A94E-24DA60453392}"/>
                </a:ext>
              </a:extLst>
            </p:cNvPr>
            <p:cNvSpPr txBox="1"/>
            <p:nvPr/>
          </p:nvSpPr>
          <p:spPr>
            <a:xfrm>
              <a:off x="354395" y="2787373"/>
              <a:ext cx="3006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企业营销的五种需求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E04BC05-8E78-2C4D-8B01-CF77A24A63D6}"/>
                </a:ext>
              </a:extLst>
            </p:cNvPr>
            <p:cNvSpPr txBox="1"/>
            <p:nvPr/>
          </p:nvSpPr>
          <p:spPr>
            <a:xfrm>
              <a:off x="1859275" y="2437464"/>
              <a:ext cx="1501145" cy="41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zh-CN" sz="2000" b="1" i="1" dirty="0">
                  <a:ln>
                    <a:gradFill>
                      <a:gsLst>
                        <a:gs pos="0">
                          <a:schemeClr val="bg1">
                            <a:alpha val="93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chemeClr val="bg1"/>
                  </a:solidFill>
                  <a:cs typeface="+mn-ea"/>
                  <a:sym typeface="+mn-lt"/>
                </a:rPr>
                <a:t>PART.03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810CAF6-A1FC-8C47-B72A-057BAE46C82D}"/>
              </a:ext>
            </a:extLst>
          </p:cNvPr>
          <p:cNvGrpSpPr/>
          <p:nvPr/>
        </p:nvGrpSpPr>
        <p:grpSpPr>
          <a:xfrm>
            <a:off x="6889869" y="4659142"/>
            <a:ext cx="3006025" cy="811574"/>
            <a:chOff x="1160709" y="2437464"/>
            <a:chExt cx="3006025" cy="811574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8DA27C0-9F7F-4A45-9D1F-BC91EAF66E75}"/>
                </a:ext>
              </a:extLst>
            </p:cNvPr>
            <p:cNvSpPr txBox="1"/>
            <p:nvPr/>
          </p:nvSpPr>
          <p:spPr>
            <a:xfrm>
              <a:off x="1160709" y="2787373"/>
              <a:ext cx="30060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企业营销方法及意义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421DCFE-BC6D-AF45-BBCB-E8FABB4B8FE6}"/>
                </a:ext>
              </a:extLst>
            </p:cNvPr>
            <p:cNvSpPr txBox="1"/>
            <p:nvPr/>
          </p:nvSpPr>
          <p:spPr>
            <a:xfrm>
              <a:off x="1183481" y="2437464"/>
              <a:ext cx="1501145" cy="41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i="1" dirty="0">
                  <a:ln>
                    <a:gradFill>
                      <a:gsLst>
                        <a:gs pos="0">
                          <a:schemeClr val="bg1">
                            <a:alpha val="93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chemeClr val="bg1"/>
                  </a:solidFill>
                  <a:cs typeface="+mn-ea"/>
                  <a:sym typeface="+mn-lt"/>
                </a:rPr>
                <a:t>PART.04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2335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01BBFC4-FF75-424F-A2DE-CAEB4BD356F9}"/>
              </a:ext>
            </a:extLst>
          </p:cNvPr>
          <p:cNvSpPr/>
          <p:nvPr/>
        </p:nvSpPr>
        <p:spPr>
          <a:xfrm>
            <a:off x="0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D06985B-5663-4A4E-ABE4-81FCF5171E98}"/>
              </a:ext>
            </a:extLst>
          </p:cNvPr>
          <p:cNvGrpSpPr/>
          <p:nvPr/>
        </p:nvGrpSpPr>
        <p:grpSpPr>
          <a:xfrm>
            <a:off x="4545045" y="2339509"/>
            <a:ext cx="4907565" cy="1057795"/>
            <a:chOff x="1160709" y="2437464"/>
            <a:chExt cx="4907565" cy="1057795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03B145A-8A53-DC4C-BCD2-7310E8193505}"/>
                </a:ext>
              </a:extLst>
            </p:cNvPr>
            <p:cNvSpPr txBox="1"/>
            <p:nvPr/>
          </p:nvSpPr>
          <p:spPr>
            <a:xfrm>
              <a:off x="1160709" y="2787373"/>
              <a:ext cx="49075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企业营销方法及意义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3672AF79-5C79-FC45-AC21-27BF191E03E5}"/>
                </a:ext>
              </a:extLst>
            </p:cNvPr>
            <p:cNvSpPr txBox="1"/>
            <p:nvPr/>
          </p:nvSpPr>
          <p:spPr>
            <a:xfrm>
              <a:off x="1160710" y="2437464"/>
              <a:ext cx="1501145" cy="41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i="1" dirty="0">
                  <a:ln>
                    <a:gradFill>
                      <a:gsLst>
                        <a:gs pos="0">
                          <a:schemeClr val="bg1">
                            <a:alpha val="93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rgbClr val="142537"/>
                  </a:solidFill>
                  <a:cs typeface="+mn-ea"/>
                  <a:sym typeface="+mn-lt"/>
                </a:rPr>
                <a:t>PART.04</a:t>
              </a:r>
            </a:p>
          </p:txBody>
        </p:sp>
      </p:grpSp>
      <p:pic>
        <p:nvPicPr>
          <p:cNvPr id="6" name="图形 5">
            <a:extLst>
              <a:ext uri="{FF2B5EF4-FFF2-40B4-BE49-F238E27FC236}">
                <a16:creationId xmlns:a16="http://schemas.microsoft.com/office/drawing/2014/main" id="{3570BE4A-6419-694D-8E39-38D8C1706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645142" y="2228461"/>
            <a:ext cx="2401078" cy="240107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E65427E5-6101-4C4B-8212-1942B794E8EC}"/>
              </a:ext>
            </a:extLst>
          </p:cNvPr>
          <p:cNvGrpSpPr/>
          <p:nvPr/>
        </p:nvGrpSpPr>
        <p:grpSpPr>
          <a:xfrm>
            <a:off x="4545045" y="3747213"/>
            <a:ext cx="5058637" cy="596638"/>
            <a:chOff x="3566681" y="5402792"/>
            <a:chExt cx="5058637" cy="59663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4E52FDB1-E610-754C-BD5B-2D9AC3787CAA}"/>
                </a:ext>
              </a:extLst>
            </p:cNvPr>
            <p:cNvSpPr txBox="1"/>
            <p:nvPr/>
          </p:nvSpPr>
          <p:spPr>
            <a:xfrm>
              <a:off x="3566681" y="5722431"/>
              <a:ext cx="5058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20w+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顶尖设计师 ｜ </a:t>
              </a:r>
              <a:r>
                <a:rPr kumimoji="1" lang="en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1500w+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优质原创内容 ｜累积下载量超过</a:t>
              </a:r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亿次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9806621-A771-584A-A2C4-36B7A31E94AF}"/>
                </a:ext>
              </a:extLst>
            </p:cNvPr>
            <p:cNvSpPr txBox="1"/>
            <p:nvPr/>
          </p:nvSpPr>
          <p:spPr>
            <a:xfrm>
              <a:off x="3566681" y="5402792"/>
              <a:ext cx="3306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PPT818</a:t>
              </a:r>
              <a:r>
                <a:rPr kumimoji="1" lang="zh-CN" altLang="en-US" sz="1200" b="1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网络科技有限公司</a:t>
              </a:r>
              <a:endParaRPr kumimoji="1" lang="zh-CN" altLang="en-US" sz="1200" b="1" dirty="0">
                <a:solidFill>
                  <a:schemeClr val="bg1">
                    <a:alpha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9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91DFF3D-6CB0-3E4D-A9A0-3A246398D793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C4B1C96-4EC3-2B42-B452-1A475FE031BE}"/>
                </a:ext>
              </a:extLst>
            </p:cNvPr>
            <p:cNvGrpSpPr/>
            <p:nvPr/>
          </p:nvGrpSpPr>
          <p:grpSpPr>
            <a:xfrm>
              <a:off x="874713" y="696429"/>
              <a:ext cx="3160077" cy="400110"/>
              <a:chOff x="874713" y="696429"/>
              <a:chExt cx="316007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:a16="http://schemas.microsoft.com/office/drawing/2014/main" id="{A042A4DC-B28F-794C-BDAB-8561FABCE3A3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7FD4B86-3895-E84E-A421-909C245695C8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644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企业营销方法及意义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:a16="http://schemas.microsoft.com/office/drawing/2014/main" id="{28F95448-BEA9-324E-A0D8-0173AE37CE50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034790" y="891540"/>
              <a:ext cx="7282498" cy="4944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38032CE-4649-EA42-ABE4-6E8F6604C53F}"/>
              </a:ext>
            </a:extLst>
          </p:cNvPr>
          <p:cNvGrpSpPr/>
          <p:nvPr/>
        </p:nvGrpSpPr>
        <p:grpSpPr>
          <a:xfrm>
            <a:off x="874713" y="1449388"/>
            <a:ext cx="4604543" cy="4507185"/>
            <a:chOff x="874713" y="1449388"/>
            <a:chExt cx="4604543" cy="450718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1A21E94-B958-4F4D-AB17-877BA7967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4713" y="1449389"/>
              <a:ext cx="4604543" cy="4507184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B7A638C-85C0-E94A-8794-4C0A04719AAD}"/>
                </a:ext>
              </a:extLst>
            </p:cNvPr>
            <p:cNvSpPr/>
            <p:nvPr/>
          </p:nvSpPr>
          <p:spPr>
            <a:xfrm>
              <a:off x="874713" y="1449388"/>
              <a:ext cx="4604543" cy="4507184"/>
            </a:xfrm>
            <a:prstGeom prst="rect">
              <a:avLst/>
            </a:prstGeom>
            <a:gradFill>
              <a:gsLst>
                <a:gs pos="0">
                  <a:srgbClr val="142537"/>
                </a:gs>
                <a:gs pos="100000">
                  <a:srgbClr val="203849">
                    <a:alpha val="77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C049483-595E-AB4B-BD13-754F24E7B8BF}"/>
                </a:ext>
              </a:extLst>
            </p:cNvPr>
            <p:cNvSpPr txBox="1"/>
            <p:nvPr/>
          </p:nvSpPr>
          <p:spPr>
            <a:xfrm>
              <a:off x="1854771" y="3240077"/>
              <a:ext cx="264442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企业营销方法及意义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CD36523-2EE2-F54C-8B48-DF993578C499}"/>
              </a:ext>
            </a:extLst>
          </p:cNvPr>
          <p:cNvGrpSpPr/>
          <p:nvPr/>
        </p:nvGrpSpPr>
        <p:grpSpPr>
          <a:xfrm>
            <a:off x="5832476" y="1449387"/>
            <a:ext cx="5519738" cy="4535487"/>
            <a:chOff x="5832476" y="1449387"/>
            <a:chExt cx="5519738" cy="453548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8E2D4DA-98B2-2C45-84BD-6316F0260B90}"/>
                </a:ext>
              </a:extLst>
            </p:cNvPr>
            <p:cNvSpPr/>
            <p:nvPr/>
          </p:nvSpPr>
          <p:spPr>
            <a:xfrm>
              <a:off x="5832476" y="1449387"/>
              <a:ext cx="5519738" cy="4535487"/>
            </a:xfrm>
            <a:prstGeom prst="rect">
              <a:avLst/>
            </a:prstGeom>
            <a:solidFill>
              <a:srgbClr val="2038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 Box 16">
              <a:extLst>
                <a:ext uri="{FF2B5EF4-FFF2-40B4-BE49-F238E27FC236}">
                  <a16:creationId xmlns:a16="http://schemas.microsoft.com/office/drawing/2014/main" id="{ABF41AA1-DF4E-C449-992B-65510AF80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1836" y="2073836"/>
              <a:ext cx="4341018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285750" indent="-285750" eaLnBrk="1" hangingPunct="1">
                <a:lnSpc>
                  <a:spcPct val="130000"/>
                </a:lnSpc>
                <a:buFont typeface="Wingdings" pitchFamily="2" charset="2"/>
                <a:buChar char="n"/>
              </a:pPr>
              <a:r>
                <a:rPr lang="zh-CN" altLang="en-US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平台联合</a:t>
              </a:r>
              <a:r>
                <a:rPr lang="en-US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</a:t>
              </a:r>
              <a:r>
                <a:rPr lang="en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w+</a:t>
              </a:r>
              <a:r>
                <a:rPr lang="zh-CN" altLang="en-US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顶尖设计师、创意工作室以及国内外图库平台，汇集</a:t>
              </a:r>
              <a:r>
                <a:rPr lang="en-US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1500</a:t>
              </a:r>
              <a:r>
                <a:rPr lang="en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w+</a:t>
              </a:r>
              <a:r>
                <a:rPr lang="zh-CN" altLang="en-US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优质原创内容，</a:t>
              </a:r>
              <a:endPara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285750" indent="-285750" eaLnBrk="1" hangingPunct="1">
                <a:lnSpc>
                  <a:spcPct val="130000"/>
                </a:lnSpc>
                <a:buFont typeface="Wingdings" pitchFamily="2" charset="2"/>
                <a:buChar char="n"/>
              </a:pPr>
              <a:endPara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285750" indent="-285750" eaLnBrk="1" hangingPunct="1">
                <a:lnSpc>
                  <a:spcPct val="130000"/>
                </a:lnSpc>
                <a:buFont typeface="Wingdings" pitchFamily="2" charset="2"/>
                <a:buChar char="n"/>
              </a:pPr>
              <a:r>
                <a:rPr lang="zh-CN" altLang="en-US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为各行各业输出正版的图片、视频、音频、源文件素材。</a:t>
              </a:r>
              <a:endParaRPr lang="zh-CN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Text Box 16">
              <a:extLst>
                <a:ext uri="{FF2B5EF4-FFF2-40B4-BE49-F238E27FC236}">
                  <a16:creationId xmlns:a16="http://schemas.microsoft.com/office/drawing/2014/main" id="{471FA237-A91D-E24A-BE38-9E28F1988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1836" y="3999807"/>
              <a:ext cx="4341018" cy="1400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285750" indent="-285750" eaLnBrk="1" hangingPunct="1">
                <a:lnSpc>
                  <a:spcPct val="130000"/>
                </a:lnSpc>
                <a:buFont typeface="Wingdings" pitchFamily="2" charset="2"/>
                <a:buChar char="n"/>
              </a:pPr>
              <a:r>
                <a:rPr lang="zh-CN" altLang="en-US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平台联合</a:t>
              </a:r>
              <a:r>
                <a:rPr lang="en-US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20</a:t>
              </a:r>
              <a:r>
                <a:rPr lang="en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w+</a:t>
              </a:r>
              <a:r>
                <a:rPr lang="zh-CN" altLang="en-US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顶尖设计师、创意工作室以及国内外图库平台，汇集</a:t>
              </a:r>
              <a:r>
                <a:rPr lang="en-US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1500</a:t>
              </a:r>
              <a:r>
                <a:rPr lang="en" altLang="zh-CN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w+</a:t>
              </a:r>
              <a:r>
                <a:rPr lang="zh-CN" altLang="en-US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优质原创内容，</a:t>
              </a:r>
              <a:endPara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285750" indent="-285750" eaLnBrk="1" hangingPunct="1">
                <a:lnSpc>
                  <a:spcPct val="130000"/>
                </a:lnSpc>
                <a:buFont typeface="Wingdings" pitchFamily="2" charset="2"/>
                <a:buChar char="n"/>
              </a:pPr>
              <a:endParaRPr lang="en-US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marL="285750" indent="-285750" eaLnBrk="1" hangingPunct="1">
                <a:lnSpc>
                  <a:spcPct val="130000"/>
                </a:lnSpc>
                <a:buFont typeface="Wingdings" pitchFamily="2" charset="2"/>
                <a:buChar char="n"/>
              </a:pPr>
              <a:r>
                <a:rPr lang="zh-CN" altLang="en-US" sz="1400" b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为各行各业输出正版的图片、视频、音频、源文件素材。</a:t>
              </a:r>
              <a:endParaRPr lang="zh-CN" altLang="zh-CN" sz="14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9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A9A0BB4-AB45-9646-A17C-290D9B619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6EB4D2D-B535-7E4A-BA4C-D636F72792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2537">
              <a:alpha val="77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6252ADE-8845-6048-B3F4-3B53065F576C}"/>
              </a:ext>
            </a:extLst>
          </p:cNvPr>
          <p:cNvGrpSpPr/>
          <p:nvPr/>
        </p:nvGrpSpPr>
        <p:grpSpPr>
          <a:xfrm>
            <a:off x="456748" y="1956585"/>
            <a:ext cx="11278504" cy="3900828"/>
            <a:chOff x="456748" y="1672658"/>
            <a:chExt cx="11278504" cy="4237616"/>
          </a:xfrm>
        </p:grpSpPr>
        <p:sp>
          <p:nvSpPr>
            <p:cNvPr id="10" name="矩形: 圆角 82">
              <a:extLst>
                <a:ext uri="{FF2B5EF4-FFF2-40B4-BE49-F238E27FC236}">
                  <a16:creationId xmlns:a16="http://schemas.microsoft.com/office/drawing/2014/main" id="{EFA36FD4-D29F-A446-8B6E-E7DCBC1D27F7}"/>
                </a:ext>
              </a:extLst>
            </p:cNvPr>
            <p:cNvSpPr/>
            <p:nvPr/>
          </p:nvSpPr>
          <p:spPr>
            <a:xfrm>
              <a:off x="456748" y="1672658"/>
              <a:ext cx="11278504" cy="4237616"/>
            </a:xfrm>
            <a:prstGeom prst="roundRect">
              <a:avLst>
                <a:gd name="adj" fmla="val 50000"/>
              </a:avLst>
            </a:prstGeom>
            <a:solidFill>
              <a:srgbClr val="203849">
                <a:alpha val="5000"/>
              </a:srgbClr>
            </a:solidFill>
            <a:ln w="6350">
              <a:gradFill flip="none" rotWithShape="1">
                <a:gsLst>
                  <a:gs pos="0">
                    <a:srgbClr val="203849"/>
                  </a:gs>
                  <a:gs pos="60000">
                    <a:srgbClr val="0BD0D9">
                      <a:alpha val="0"/>
                    </a:srgbClr>
                  </a:gs>
                  <a:gs pos="40000">
                    <a:schemeClr val="accent3">
                      <a:alpha val="0"/>
                    </a:schemeClr>
                  </a:gs>
                  <a:gs pos="100000">
                    <a:srgbClr val="203849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: 圆角 80">
              <a:extLst>
                <a:ext uri="{FF2B5EF4-FFF2-40B4-BE49-F238E27FC236}">
                  <a16:creationId xmlns:a16="http://schemas.microsoft.com/office/drawing/2014/main" id="{0B95535F-AFCC-EB45-8951-561BC9D9DDD4}"/>
                </a:ext>
              </a:extLst>
            </p:cNvPr>
            <p:cNvSpPr/>
            <p:nvPr/>
          </p:nvSpPr>
          <p:spPr>
            <a:xfrm>
              <a:off x="695325" y="1844660"/>
              <a:ext cx="10801350" cy="3893612"/>
            </a:xfrm>
            <a:prstGeom prst="roundRect">
              <a:avLst>
                <a:gd name="adj" fmla="val 50000"/>
              </a:avLst>
            </a:prstGeom>
            <a:solidFill>
              <a:srgbClr val="203849">
                <a:alpha val="10000"/>
              </a:srgbClr>
            </a:solidFill>
            <a:ln w="6350">
              <a:gradFill flip="none" rotWithShape="1">
                <a:gsLst>
                  <a:gs pos="2000">
                    <a:srgbClr val="203849"/>
                  </a:gs>
                  <a:gs pos="60000">
                    <a:srgbClr val="0BD0D9">
                      <a:alpha val="0"/>
                    </a:srgbClr>
                  </a:gs>
                  <a:gs pos="40000">
                    <a:schemeClr val="accent3">
                      <a:alpha val="0"/>
                    </a:schemeClr>
                  </a:gs>
                  <a:gs pos="100000">
                    <a:srgbClr val="203849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7B341DA-0F6C-AC47-9B21-7BD0DC758F7D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1CB6FD9-AA0C-824F-907A-22C570D2A8CB}"/>
                </a:ext>
              </a:extLst>
            </p:cNvPr>
            <p:cNvGrpSpPr/>
            <p:nvPr/>
          </p:nvGrpSpPr>
          <p:grpSpPr>
            <a:xfrm>
              <a:off x="874713" y="696429"/>
              <a:ext cx="3160077" cy="400110"/>
              <a:chOff x="874713" y="696429"/>
              <a:chExt cx="316007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:a16="http://schemas.microsoft.com/office/drawing/2014/main" id="{B6B76376-D100-5445-9D28-4C465C046B15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580B4E8-B984-2C47-ACD6-48FAC7408859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644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企业营销方法及意义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:a16="http://schemas.microsoft.com/office/drawing/2014/main" id="{5D409F94-0A8B-4A4D-8EDE-6F3114138908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034790" y="891540"/>
              <a:ext cx="7282498" cy="4944"/>
            </a:xfrm>
            <a:prstGeom prst="line">
              <a:avLst/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2817006-94C5-F548-9D69-E0FAC11014DF}"/>
              </a:ext>
            </a:extLst>
          </p:cNvPr>
          <p:cNvGrpSpPr/>
          <p:nvPr/>
        </p:nvGrpSpPr>
        <p:grpSpPr>
          <a:xfrm>
            <a:off x="2192398" y="2461747"/>
            <a:ext cx="7807203" cy="2669552"/>
            <a:chOff x="2192399" y="2393882"/>
            <a:chExt cx="7807203" cy="2669552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F164871-282C-214A-B6AB-50636396D730}"/>
                </a:ext>
              </a:extLst>
            </p:cNvPr>
            <p:cNvSpPr/>
            <p:nvPr/>
          </p:nvSpPr>
          <p:spPr>
            <a:xfrm>
              <a:off x="2192399" y="2393882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企业营销方法及意义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1A69FB34-EB67-1947-9156-0964B8D800C5}"/>
                </a:ext>
              </a:extLst>
            </p:cNvPr>
            <p:cNvSpPr/>
            <p:nvPr/>
          </p:nvSpPr>
          <p:spPr>
            <a:xfrm>
              <a:off x="2192399" y="2993721"/>
              <a:ext cx="12971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70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多场次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8CAF663-6CD9-7D4B-B386-6F97DDDB419E}"/>
                </a:ext>
              </a:extLst>
            </p:cNvPr>
            <p:cNvSpPr/>
            <p:nvPr/>
          </p:nvSpPr>
          <p:spPr>
            <a:xfrm>
              <a:off x="4245273" y="2993721"/>
              <a:ext cx="11496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800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万元</a:t>
              </a:r>
            </a:p>
          </p:txBody>
        </p:sp>
        <p:cxnSp>
          <p:nvCxnSpPr>
            <p:cNvPr id="16" name="直接连接符 64">
              <a:extLst>
                <a:ext uri="{FF2B5EF4-FFF2-40B4-BE49-F238E27FC236}">
                  <a16:creationId xmlns:a16="http://schemas.microsoft.com/office/drawing/2014/main" id="{FCCCB86B-2AD9-6841-BDE2-48B4DD0A571D}"/>
                </a:ext>
              </a:extLst>
            </p:cNvPr>
            <p:cNvCxnSpPr/>
            <p:nvPr/>
          </p:nvCxnSpPr>
          <p:spPr>
            <a:xfrm>
              <a:off x="2297809" y="2878467"/>
              <a:ext cx="320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82E03B2-3DE7-FB4D-9756-584F5678EA15}"/>
                </a:ext>
              </a:extLst>
            </p:cNvPr>
            <p:cNvSpPr/>
            <p:nvPr/>
          </p:nvSpPr>
          <p:spPr>
            <a:xfrm>
              <a:off x="6690192" y="2393882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企业营销方法及意义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5C23C79-8579-9849-8D33-3C038FE72166}"/>
                </a:ext>
              </a:extLst>
            </p:cNvPr>
            <p:cNvSpPr/>
            <p:nvPr/>
          </p:nvSpPr>
          <p:spPr>
            <a:xfrm>
              <a:off x="6690192" y="2993721"/>
              <a:ext cx="14510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68000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多次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D822046-C9E0-3640-BD5B-C888F666B5C0}"/>
                </a:ext>
              </a:extLst>
            </p:cNvPr>
            <p:cNvSpPr/>
            <p:nvPr/>
          </p:nvSpPr>
          <p:spPr>
            <a:xfrm>
              <a:off x="8743066" y="2993721"/>
              <a:ext cx="11496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800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万元</a:t>
              </a:r>
            </a:p>
          </p:txBody>
        </p:sp>
        <p:cxnSp>
          <p:nvCxnSpPr>
            <p:cNvPr id="20" name="直接连接符 68">
              <a:extLst>
                <a:ext uri="{FF2B5EF4-FFF2-40B4-BE49-F238E27FC236}">
                  <a16:creationId xmlns:a16="http://schemas.microsoft.com/office/drawing/2014/main" id="{0A7A9BC5-6864-C743-A3DC-5B2764B589A0}"/>
                </a:ext>
              </a:extLst>
            </p:cNvPr>
            <p:cNvCxnSpPr/>
            <p:nvPr/>
          </p:nvCxnSpPr>
          <p:spPr>
            <a:xfrm>
              <a:off x="6795602" y="2878467"/>
              <a:ext cx="320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8D22894-B52D-A646-94A1-C19B7E75314B}"/>
                </a:ext>
              </a:extLst>
            </p:cNvPr>
            <p:cNvSpPr/>
            <p:nvPr/>
          </p:nvSpPr>
          <p:spPr>
            <a:xfrm>
              <a:off x="2192399" y="4063485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企业营销方法及意义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FB4DFED-C0AE-B343-9A45-6555B44EEA74}"/>
                </a:ext>
              </a:extLst>
            </p:cNvPr>
            <p:cNvSpPr/>
            <p:nvPr/>
          </p:nvSpPr>
          <p:spPr>
            <a:xfrm>
              <a:off x="2192399" y="4663324"/>
              <a:ext cx="104387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5000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人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F197BD6-D8CA-2947-AD8C-6D17F253A4D5}"/>
                </a:ext>
              </a:extLst>
            </p:cNvPr>
            <p:cNvSpPr/>
            <p:nvPr/>
          </p:nvSpPr>
          <p:spPr>
            <a:xfrm>
              <a:off x="4245273" y="4663324"/>
              <a:ext cx="11496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150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万元</a:t>
              </a:r>
            </a:p>
          </p:txBody>
        </p:sp>
        <p:cxnSp>
          <p:nvCxnSpPr>
            <p:cNvPr id="24" name="直接连接符 72">
              <a:extLst>
                <a:ext uri="{FF2B5EF4-FFF2-40B4-BE49-F238E27FC236}">
                  <a16:creationId xmlns:a16="http://schemas.microsoft.com/office/drawing/2014/main" id="{D46EF1A3-7EF2-C54F-87D4-70F8890CD750}"/>
                </a:ext>
              </a:extLst>
            </p:cNvPr>
            <p:cNvCxnSpPr/>
            <p:nvPr/>
          </p:nvCxnSpPr>
          <p:spPr>
            <a:xfrm>
              <a:off x="2297809" y="4548070"/>
              <a:ext cx="320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73D540D-5390-C949-9C98-B5A2E8F8162B}"/>
                </a:ext>
              </a:extLst>
            </p:cNvPr>
            <p:cNvSpPr/>
            <p:nvPr/>
          </p:nvSpPr>
          <p:spPr>
            <a:xfrm>
              <a:off x="6690192" y="4063485"/>
              <a:ext cx="22621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企业营销方法及意义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AAF94BF3-056A-9247-B918-34B7BE42BE9D}"/>
                </a:ext>
              </a:extLst>
            </p:cNvPr>
            <p:cNvSpPr/>
            <p:nvPr/>
          </p:nvSpPr>
          <p:spPr>
            <a:xfrm>
              <a:off x="6690192" y="4663324"/>
              <a:ext cx="13003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1000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余户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7F38E21-30E1-2348-8F57-4768C8E8B714}"/>
                </a:ext>
              </a:extLst>
            </p:cNvPr>
            <p:cNvSpPr/>
            <p:nvPr/>
          </p:nvSpPr>
          <p:spPr>
            <a:xfrm>
              <a:off x="8743066" y="4663324"/>
              <a:ext cx="121219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240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万元</a:t>
              </a:r>
            </a:p>
          </p:txBody>
        </p:sp>
        <p:cxnSp>
          <p:nvCxnSpPr>
            <p:cNvPr id="28" name="直接连接符 76">
              <a:extLst>
                <a:ext uri="{FF2B5EF4-FFF2-40B4-BE49-F238E27FC236}">
                  <a16:creationId xmlns:a16="http://schemas.microsoft.com/office/drawing/2014/main" id="{E3E922DC-C59C-0C4A-A40A-EEA959EEEB03}"/>
                </a:ext>
              </a:extLst>
            </p:cNvPr>
            <p:cNvCxnSpPr/>
            <p:nvPr/>
          </p:nvCxnSpPr>
          <p:spPr>
            <a:xfrm>
              <a:off x="6795602" y="4548070"/>
              <a:ext cx="320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87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9DCC646-1F77-3240-A66C-CBDBBAC4AF06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06EDDEE-B9CC-4043-82C6-758A5C4670EE}"/>
                </a:ext>
              </a:extLst>
            </p:cNvPr>
            <p:cNvGrpSpPr/>
            <p:nvPr/>
          </p:nvGrpSpPr>
          <p:grpSpPr>
            <a:xfrm>
              <a:off x="874713" y="696429"/>
              <a:ext cx="3160077" cy="400110"/>
              <a:chOff x="874713" y="696429"/>
              <a:chExt cx="316007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:a16="http://schemas.microsoft.com/office/drawing/2014/main" id="{C4778BBC-2549-2245-BAB0-247F074D2A3B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0A5DBC6-ABD7-E043-B3DA-21F299CECE0A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644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企业营销方法及意义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:a16="http://schemas.microsoft.com/office/drawing/2014/main" id="{B868A5DC-9E92-8942-9C2B-4D12D4C30BB3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034790" y="891540"/>
              <a:ext cx="7282498" cy="4944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梯形 6">
            <a:extLst>
              <a:ext uri="{FF2B5EF4-FFF2-40B4-BE49-F238E27FC236}">
                <a16:creationId xmlns:a16="http://schemas.microsoft.com/office/drawing/2014/main" id="{9C48C2CC-BE99-3F4C-8B75-910B1885ED3D}"/>
              </a:ext>
            </a:extLst>
          </p:cNvPr>
          <p:cNvSpPr/>
          <p:nvPr/>
        </p:nvSpPr>
        <p:spPr>
          <a:xfrm>
            <a:off x="1770241" y="1449388"/>
            <a:ext cx="12405360" cy="5408612"/>
          </a:xfrm>
          <a:prstGeom prst="trapezoid">
            <a:avLst>
              <a:gd name="adj" fmla="val 20284"/>
            </a:avLst>
          </a:prstGeom>
          <a:gradFill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044CBC-29DD-CB4B-B49C-B3862E8611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4848" b="97042" l="152" r="100000">
                        <a14:foregroundMark x1="17160" y1="36319" x2="5923" y2="26376"/>
                        <a14:foregroundMark x1="2354" y1="28020" x2="228" y2="29745"/>
                        <a14:foregroundMark x1="34700" y1="10929" x2="41838" y2="4848"/>
                        <a14:foregroundMark x1="82764" y1="64174" x2="92179" y2="78800"/>
                        <a14:foregroundMark x1="90661" y1="76171" x2="93850" y2="97042"/>
                        <a14:foregroundMark x1="95065" y1="88907" x2="96052" y2="94330"/>
                      </a14:backgroundRemoval>
                    </a14:imgEffect>
                    <a14:imgEffect>
                      <a14:colorTemperature colorTemp="4261"/>
                    </a14:imgEffect>
                    <a14:imgEffect>
                      <a14:saturation sat="33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6105" y="1542383"/>
            <a:ext cx="5754424" cy="5315617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6032C249-D6B8-9846-8B30-DF6E1465B964}"/>
              </a:ext>
            </a:extLst>
          </p:cNvPr>
          <p:cNvGrpSpPr/>
          <p:nvPr/>
        </p:nvGrpSpPr>
        <p:grpSpPr>
          <a:xfrm>
            <a:off x="4286106" y="2448626"/>
            <a:ext cx="7031181" cy="2320108"/>
            <a:chOff x="4286106" y="2448626"/>
            <a:chExt cx="7031181" cy="2320108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77E4E54-901E-6A4F-B5BB-98934AC60CC7}"/>
                </a:ext>
              </a:extLst>
            </p:cNvPr>
            <p:cNvSpPr/>
            <p:nvPr/>
          </p:nvSpPr>
          <p:spPr>
            <a:xfrm>
              <a:off x="4286106" y="3060574"/>
              <a:ext cx="7031181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en-US" altLang="zh-CN" sz="1400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r>
                <a:rPr lang="zh-CN" altLang="en-US" sz="1400" smtClean="0">
                  <a:solidFill>
                    <a:schemeClr val="bg1"/>
                  </a:solidFill>
                  <a:cs typeface="+mn-ea"/>
                  <a:sym typeface="+mn-lt"/>
                </a:rPr>
                <a:t>成立于</a:t>
              </a:r>
              <a:r>
                <a:rPr lang="en-US" altLang="zh-CN" sz="1400" smtClean="0">
                  <a:solidFill>
                    <a:schemeClr val="bg1"/>
                  </a:solidFill>
                  <a:cs typeface="+mn-ea"/>
                  <a:sym typeface="+mn-lt"/>
                </a:rPr>
                <a:t>2005</a:t>
              </a:r>
              <a:r>
                <a:rPr lang="zh-CN" altLang="en-US" sz="1400" smtClean="0">
                  <a:solidFill>
                    <a:schemeClr val="bg1"/>
                  </a:solidFill>
                  <a:cs typeface="+mn-ea"/>
                  <a:sym typeface="+mn-lt"/>
                </a:rPr>
                <a:t>年，隶属于</a:t>
              </a:r>
              <a:r>
                <a:rPr lang="en-US" altLang="zh-CN" sz="1400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r>
                <a:rPr lang="zh-CN" altLang="en-US" sz="1400" smtClean="0">
                  <a:solidFill>
                    <a:schemeClr val="bg1"/>
                  </a:solidFill>
                  <a:cs typeface="+mn-ea"/>
                  <a:sym typeface="+mn-lt"/>
                </a:rPr>
                <a:t>网络科技有限公司，是中国人气优质创意内容供给平台。</a:t>
              </a:r>
            </a:p>
            <a:p>
              <a:pPr lvl="0" defTabSz="914400">
                <a:lnSpc>
                  <a:spcPct val="150000"/>
                </a:lnSpc>
                <a:defRPr/>
              </a:pPr>
              <a:endParaRPr lang="zh-CN" altLang="en-US" sz="140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1400" smtClean="0">
                  <a:solidFill>
                    <a:schemeClr val="bg1"/>
                  </a:solidFill>
                  <a:cs typeface="+mn-ea"/>
                  <a:sym typeface="+mn-lt"/>
                </a:rPr>
                <a:t>平台联合</a:t>
              </a:r>
              <a:r>
                <a:rPr lang="en-US" altLang="zh-CN" sz="1400" smtClean="0">
                  <a:solidFill>
                    <a:schemeClr val="bg1"/>
                  </a:solidFill>
                  <a:cs typeface="+mn-ea"/>
                  <a:sym typeface="+mn-lt"/>
                </a:rPr>
                <a:t>20w+</a:t>
              </a:r>
              <a:r>
                <a:rPr lang="zh-CN" altLang="en-US" sz="1400" smtClean="0">
                  <a:solidFill>
                    <a:schemeClr val="bg1"/>
                  </a:solidFill>
                  <a:cs typeface="+mn-ea"/>
                  <a:sym typeface="+mn-lt"/>
                </a:rPr>
                <a:t>顶尖设计师、创意工作室以及国内外图库平台，汇集</a:t>
              </a:r>
              <a:r>
                <a:rPr lang="en-US" altLang="zh-CN" sz="1400" smtClean="0">
                  <a:solidFill>
                    <a:schemeClr val="bg1"/>
                  </a:solidFill>
                  <a:cs typeface="+mn-ea"/>
                  <a:sym typeface="+mn-lt"/>
                </a:rPr>
                <a:t>1500w+</a:t>
              </a:r>
              <a:r>
                <a:rPr lang="zh-CN" altLang="en-US" sz="1400" smtClean="0">
                  <a:solidFill>
                    <a:schemeClr val="bg1"/>
                  </a:solidFill>
                  <a:cs typeface="+mn-ea"/>
                  <a:sym typeface="+mn-lt"/>
                </a:rPr>
                <a:t>优质原创内容，为各行各业输出正版的图片、视频、音频、源文件素材。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AAC22F6-A03F-9447-B1DD-953BA3EA19A7}"/>
                </a:ext>
              </a:extLst>
            </p:cNvPr>
            <p:cNvSpPr txBox="1"/>
            <p:nvPr/>
          </p:nvSpPr>
          <p:spPr>
            <a:xfrm>
              <a:off x="4286106" y="2448626"/>
              <a:ext cx="2644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企业营销方法及意义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6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FA9AC99-2E3F-FA4D-8F66-5FCC8504DA2A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CD20748-81B8-984E-B263-A71FBA02BDB1}"/>
                </a:ext>
              </a:extLst>
            </p:cNvPr>
            <p:cNvGrpSpPr/>
            <p:nvPr/>
          </p:nvGrpSpPr>
          <p:grpSpPr>
            <a:xfrm>
              <a:off x="874713" y="696429"/>
              <a:ext cx="3160077" cy="400110"/>
              <a:chOff x="874713" y="696429"/>
              <a:chExt cx="316007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:a16="http://schemas.microsoft.com/office/drawing/2014/main" id="{AD2B7165-9804-0646-BB12-35F92641421D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F54F2C6-B59E-774C-B9FE-92C993825A32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6444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企业营销方法及意义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:a16="http://schemas.microsoft.com/office/drawing/2014/main" id="{4C02F223-A3D4-5D49-A81D-2465B7E020DF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4034790" y="891540"/>
              <a:ext cx="7282498" cy="4944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882C25E-1AA6-1142-B638-3EE7D773CA28}"/>
              </a:ext>
            </a:extLst>
          </p:cNvPr>
          <p:cNvGrpSpPr/>
          <p:nvPr/>
        </p:nvGrpSpPr>
        <p:grpSpPr>
          <a:xfrm>
            <a:off x="874713" y="1449388"/>
            <a:ext cx="2634681" cy="4535487"/>
            <a:chOff x="874713" y="1449388"/>
            <a:chExt cx="2634681" cy="4535487"/>
          </a:xfrm>
        </p:grpSpPr>
        <p:sp>
          <p:nvSpPr>
            <p:cNvPr id="27" name="矩形: 圆角 9">
              <a:extLst>
                <a:ext uri="{FF2B5EF4-FFF2-40B4-BE49-F238E27FC236}">
                  <a16:creationId xmlns:a16="http://schemas.microsoft.com/office/drawing/2014/main" id="{7D70873A-A999-C04B-B25A-F3B8B5EEB15F}"/>
                </a:ext>
              </a:extLst>
            </p:cNvPr>
            <p:cNvSpPr/>
            <p:nvPr/>
          </p:nvSpPr>
          <p:spPr>
            <a:xfrm>
              <a:off x="874713" y="1449388"/>
              <a:ext cx="2634681" cy="4535487"/>
            </a:xfrm>
            <a:prstGeom prst="roundRect">
              <a:avLst>
                <a:gd name="adj" fmla="val 10026"/>
              </a:avLst>
            </a:prstGeom>
            <a:gradFill>
              <a:gsLst>
                <a:gs pos="0">
                  <a:srgbClr val="203849"/>
                </a:gs>
                <a:gs pos="100000">
                  <a:srgbClr val="14253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id="{E03C86CF-7BB2-DA44-AF93-50366D559A7A}"/>
                </a:ext>
              </a:extLst>
            </p:cNvPr>
            <p:cNvSpPr txBox="1"/>
            <p:nvPr/>
          </p:nvSpPr>
          <p:spPr>
            <a:xfrm>
              <a:off x="1406876" y="5258060"/>
              <a:ext cx="1570355" cy="293029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algn="ctr"/>
              <a:r>
                <a:rPr kumimoji="1"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企业营销方法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F173851-CD8D-264D-873A-D51C7F91937F}"/>
                </a:ext>
              </a:extLst>
            </p:cNvPr>
            <p:cNvSpPr/>
            <p:nvPr/>
          </p:nvSpPr>
          <p:spPr>
            <a:xfrm>
              <a:off x="1393117" y="2576247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企业营销方法</a:t>
              </a:r>
            </a:p>
          </p:txBody>
        </p:sp>
        <p:grpSp>
          <p:nvGrpSpPr>
            <p:cNvPr id="30" name="Group 4">
              <a:extLst>
                <a:ext uri="{FF2B5EF4-FFF2-40B4-BE49-F238E27FC236}">
                  <a16:creationId xmlns:a16="http://schemas.microsoft.com/office/drawing/2014/main" id="{69BF2A52-938D-A644-94A8-A848F3D764A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25019" y="4896813"/>
              <a:ext cx="334068" cy="263521"/>
              <a:chOff x="3" y="1"/>
              <a:chExt cx="5261" cy="4150"/>
            </a:xfrm>
            <a:solidFill>
              <a:schemeClr val="bg1"/>
            </a:solidFill>
          </p:grpSpPr>
          <p:sp>
            <p:nvSpPr>
              <p:cNvPr id="31" name="Freeform 5">
                <a:extLst>
                  <a:ext uri="{FF2B5EF4-FFF2-40B4-BE49-F238E27FC236}">
                    <a16:creationId xmlns:a16="http://schemas.microsoft.com/office/drawing/2014/main" id="{9541D999-7465-6549-A5F6-3964623EA3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" y="1"/>
                <a:ext cx="5261" cy="4150"/>
              </a:xfrm>
              <a:custGeom>
                <a:avLst/>
                <a:gdLst>
                  <a:gd name="T0" fmla="*/ 2422 w 3219"/>
                  <a:gd name="T1" fmla="*/ 2539 h 2539"/>
                  <a:gd name="T2" fmla="*/ 2581 w 3219"/>
                  <a:gd name="T3" fmla="*/ 2344 h 2539"/>
                  <a:gd name="T4" fmla="*/ 2633 w 3219"/>
                  <a:gd name="T5" fmla="*/ 2290 h 2539"/>
                  <a:gd name="T6" fmla="*/ 2157 w 3219"/>
                  <a:gd name="T7" fmla="*/ 2239 h 2539"/>
                  <a:gd name="T8" fmla="*/ 2106 w 3219"/>
                  <a:gd name="T9" fmla="*/ 2293 h 2539"/>
                  <a:gd name="T10" fmla="*/ 2317 w 3219"/>
                  <a:gd name="T11" fmla="*/ 2344 h 2539"/>
                  <a:gd name="T12" fmla="*/ 827 w 3219"/>
                  <a:gd name="T13" fmla="*/ 2539 h 2539"/>
                  <a:gd name="T14" fmla="*/ 987 w 3219"/>
                  <a:gd name="T15" fmla="*/ 2344 h 2539"/>
                  <a:gd name="T16" fmla="*/ 1038 w 3219"/>
                  <a:gd name="T17" fmla="*/ 2290 h 2539"/>
                  <a:gd name="T18" fmla="*/ 563 w 3219"/>
                  <a:gd name="T19" fmla="*/ 2239 h 2539"/>
                  <a:gd name="T20" fmla="*/ 511 w 3219"/>
                  <a:gd name="T21" fmla="*/ 2293 h 2539"/>
                  <a:gd name="T22" fmla="*/ 722 w 3219"/>
                  <a:gd name="T23" fmla="*/ 2344 h 2539"/>
                  <a:gd name="T24" fmla="*/ 128 w 3219"/>
                  <a:gd name="T25" fmla="*/ 2539 h 2539"/>
                  <a:gd name="T26" fmla="*/ 0 w 3219"/>
                  <a:gd name="T27" fmla="*/ 128 h 2539"/>
                  <a:gd name="T28" fmla="*/ 3091 w 3219"/>
                  <a:gd name="T29" fmla="*/ 0 h 2539"/>
                  <a:gd name="T30" fmla="*/ 3219 w 3219"/>
                  <a:gd name="T31" fmla="*/ 2411 h 2539"/>
                  <a:gd name="T32" fmla="*/ 1941 w 3219"/>
                  <a:gd name="T33" fmla="*/ 1811 h 2539"/>
                  <a:gd name="T34" fmla="*/ 2136 w 3219"/>
                  <a:gd name="T35" fmla="*/ 1631 h 2539"/>
                  <a:gd name="T36" fmla="*/ 1941 w 3219"/>
                  <a:gd name="T37" fmla="*/ 1811 h 2539"/>
                  <a:gd name="T38" fmla="*/ 2422 w 3219"/>
                  <a:gd name="T39" fmla="*/ 908 h 2539"/>
                  <a:gd name="T40" fmla="*/ 1941 w 3219"/>
                  <a:gd name="T41" fmla="*/ 728 h 2539"/>
                  <a:gd name="T42" fmla="*/ 1790 w 3219"/>
                  <a:gd name="T43" fmla="*/ 304 h 2539"/>
                  <a:gd name="T44" fmla="*/ 260 w 3219"/>
                  <a:gd name="T45" fmla="*/ 285 h 2539"/>
                  <a:gd name="T46" fmla="*/ 241 w 3219"/>
                  <a:gd name="T47" fmla="*/ 1799 h 2539"/>
                  <a:gd name="T48" fmla="*/ 1771 w 3219"/>
                  <a:gd name="T49" fmla="*/ 1818 h 2539"/>
                  <a:gd name="T50" fmla="*/ 1790 w 3219"/>
                  <a:gd name="T51" fmla="*/ 304 h 2539"/>
                  <a:gd name="T52" fmla="*/ 1941 w 3219"/>
                  <a:gd name="T53" fmla="*/ 291 h 2539"/>
                  <a:gd name="T54" fmla="*/ 2557 w 3219"/>
                  <a:gd name="T55" fmla="*/ 472 h 2539"/>
                  <a:gd name="T56" fmla="*/ 3009 w 3219"/>
                  <a:gd name="T57" fmla="*/ 291 h 2539"/>
                  <a:gd name="T58" fmla="*/ 2738 w 3219"/>
                  <a:gd name="T59" fmla="*/ 472 h 2539"/>
                  <a:gd name="T60" fmla="*/ 3009 w 3219"/>
                  <a:gd name="T61" fmla="*/ 291 h 2539"/>
                  <a:gd name="T62" fmla="*/ 2527 w 3219"/>
                  <a:gd name="T63" fmla="*/ 728 h 2539"/>
                  <a:gd name="T64" fmla="*/ 3009 w 3219"/>
                  <a:gd name="T65" fmla="*/ 908 h 2539"/>
                  <a:gd name="T66" fmla="*/ 3009 w 3219"/>
                  <a:gd name="T67" fmla="*/ 1180 h 2539"/>
                  <a:gd name="T68" fmla="*/ 1941 w 3219"/>
                  <a:gd name="T69" fmla="*/ 1360 h 2539"/>
                  <a:gd name="T70" fmla="*/ 3009 w 3219"/>
                  <a:gd name="T71" fmla="*/ 1180 h 2539"/>
                  <a:gd name="T72" fmla="*/ 3009 w 3219"/>
                  <a:gd name="T73" fmla="*/ 1180 h 2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19" h="2539">
                    <a:moveTo>
                      <a:pt x="3091" y="2539"/>
                    </a:moveTo>
                    <a:cubicBezTo>
                      <a:pt x="2422" y="2539"/>
                      <a:pt x="2422" y="2539"/>
                      <a:pt x="2422" y="2539"/>
                    </a:cubicBezTo>
                    <a:cubicBezTo>
                      <a:pt x="2422" y="2344"/>
                      <a:pt x="2422" y="2344"/>
                      <a:pt x="2422" y="2344"/>
                    </a:cubicBezTo>
                    <a:cubicBezTo>
                      <a:pt x="2581" y="2344"/>
                      <a:pt x="2581" y="2344"/>
                      <a:pt x="2581" y="2344"/>
                    </a:cubicBezTo>
                    <a:cubicBezTo>
                      <a:pt x="2610" y="2344"/>
                      <a:pt x="2633" y="2321"/>
                      <a:pt x="2633" y="2293"/>
                    </a:cubicBezTo>
                    <a:cubicBezTo>
                      <a:pt x="2633" y="2290"/>
                      <a:pt x="2633" y="2290"/>
                      <a:pt x="2633" y="2290"/>
                    </a:cubicBezTo>
                    <a:cubicBezTo>
                      <a:pt x="2633" y="2262"/>
                      <a:pt x="2610" y="2239"/>
                      <a:pt x="2581" y="2239"/>
                    </a:cubicBezTo>
                    <a:cubicBezTo>
                      <a:pt x="2157" y="2239"/>
                      <a:pt x="2157" y="2239"/>
                      <a:pt x="2157" y="2239"/>
                    </a:cubicBezTo>
                    <a:cubicBezTo>
                      <a:pt x="2129" y="2239"/>
                      <a:pt x="2106" y="2262"/>
                      <a:pt x="2106" y="2290"/>
                    </a:cubicBezTo>
                    <a:cubicBezTo>
                      <a:pt x="2106" y="2293"/>
                      <a:pt x="2106" y="2293"/>
                      <a:pt x="2106" y="2293"/>
                    </a:cubicBezTo>
                    <a:cubicBezTo>
                      <a:pt x="2106" y="2321"/>
                      <a:pt x="2129" y="2344"/>
                      <a:pt x="2157" y="2344"/>
                    </a:cubicBezTo>
                    <a:cubicBezTo>
                      <a:pt x="2317" y="2344"/>
                      <a:pt x="2317" y="2344"/>
                      <a:pt x="2317" y="2344"/>
                    </a:cubicBezTo>
                    <a:cubicBezTo>
                      <a:pt x="2317" y="2539"/>
                      <a:pt x="2317" y="2539"/>
                      <a:pt x="2317" y="2539"/>
                    </a:cubicBezTo>
                    <a:cubicBezTo>
                      <a:pt x="827" y="2539"/>
                      <a:pt x="827" y="2539"/>
                      <a:pt x="827" y="2539"/>
                    </a:cubicBezTo>
                    <a:cubicBezTo>
                      <a:pt x="827" y="2344"/>
                      <a:pt x="827" y="2344"/>
                      <a:pt x="827" y="2344"/>
                    </a:cubicBezTo>
                    <a:cubicBezTo>
                      <a:pt x="987" y="2344"/>
                      <a:pt x="987" y="2344"/>
                      <a:pt x="987" y="2344"/>
                    </a:cubicBezTo>
                    <a:cubicBezTo>
                      <a:pt x="1015" y="2344"/>
                      <a:pt x="1038" y="2321"/>
                      <a:pt x="1038" y="2293"/>
                    </a:cubicBezTo>
                    <a:cubicBezTo>
                      <a:pt x="1038" y="2290"/>
                      <a:pt x="1038" y="2290"/>
                      <a:pt x="1038" y="2290"/>
                    </a:cubicBezTo>
                    <a:cubicBezTo>
                      <a:pt x="1038" y="2262"/>
                      <a:pt x="1015" y="2239"/>
                      <a:pt x="987" y="2239"/>
                    </a:cubicBezTo>
                    <a:cubicBezTo>
                      <a:pt x="563" y="2239"/>
                      <a:pt x="563" y="2239"/>
                      <a:pt x="563" y="2239"/>
                    </a:cubicBezTo>
                    <a:cubicBezTo>
                      <a:pt x="534" y="2239"/>
                      <a:pt x="511" y="2262"/>
                      <a:pt x="511" y="2290"/>
                    </a:cubicBezTo>
                    <a:cubicBezTo>
                      <a:pt x="511" y="2293"/>
                      <a:pt x="511" y="2293"/>
                      <a:pt x="511" y="2293"/>
                    </a:cubicBezTo>
                    <a:cubicBezTo>
                      <a:pt x="511" y="2321"/>
                      <a:pt x="534" y="2344"/>
                      <a:pt x="563" y="2344"/>
                    </a:cubicBezTo>
                    <a:cubicBezTo>
                      <a:pt x="722" y="2344"/>
                      <a:pt x="722" y="2344"/>
                      <a:pt x="722" y="2344"/>
                    </a:cubicBezTo>
                    <a:cubicBezTo>
                      <a:pt x="722" y="2539"/>
                      <a:pt x="722" y="2539"/>
                      <a:pt x="722" y="2539"/>
                    </a:cubicBezTo>
                    <a:cubicBezTo>
                      <a:pt x="128" y="2539"/>
                      <a:pt x="128" y="2539"/>
                      <a:pt x="128" y="2539"/>
                    </a:cubicBezTo>
                    <a:cubicBezTo>
                      <a:pt x="57" y="2539"/>
                      <a:pt x="0" y="2482"/>
                      <a:pt x="0" y="2411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ubicBezTo>
                      <a:pt x="3091" y="0"/>
                      <a:pt x="3091" y="0"/>
                      <a:pt x="3091" y="0"/>
                    </a:cubicBezTo>
                    <a:cubicBezTo>
                      <a:pt x="3162" y="0"/>
                      <a:pt x="3219" y="57"/>
                      <a:pt x="3219" y="128"/>
                    </a:cubicBezTo>
                    <a:cubicBezTo>
                      <a:pt x="3219" y="2411"/>
                      <a:pt x="3219" y="2411"/>
                      <a:pt x="3219" y="2411"/>
                    </a:cubicBezTo>
                    <a:cubicBezTo>
                      <a:pt x="3219" y="2482"/>
                      <a:pt x="3162" y="2539"/>
                      <a:pt x="3091" y="2539"/>
                    </a:cubicBezTo>
                    <a:close/>
                    <a:moveTo>
                      <a:pt x="1941" y="1811"/>
                    </a:moveTo>
                    <a:cubicBezTo>
                      <a:pt x="2136" y="1811"/>
                      <a:pt x="2136" y="1811"/>
                      <a:pt x="2136" y="1811"/>
                    </a:cubicBezTo>
                    <a:cubicBezTo>
                      <a:pt x="2136" y="1631"/>
                      <a:pt x="2136" y="1631"/>
                      <a:pt x="2136" y="1631"/>
                    </a:cubicBezTo>
                    <a:cubicBezTo>
                      <a:pt x="1941" y="1631"/>
                      <a:pt x="1941" y="1631"/>
                      <a:pt x="1941" y="1631"/>
                    </a:cubicBezTo>
                    <a:lnTo>
                      <a:pt x="1941" y="1811"/>
                    </a:lnTo>
                    <a:close/>
                    <a:moveTo>
                      <a:pt x="1941" y="908"/>
                    </a:moveTo>
                    <a:cubicBezTo>
                      <a:pt x="2422" y="908"/>
                      <a:pt x="2422" y="908"/>
                      <a:pt x="2422" y="908"/>
                    </a:cubicBezTo>
                    <a:cubicBezTo>
                      <a:pt x="2422" y="728"/>
                      <a:pt x="2422" y="728"/>
                      <a:pt x="2422" y="728"/>
                    </a:cubicBezTo>
                    <a:cubicBezTo>
                      <a:pt x="1941" y="728"/>
                      <a:pt x="1941" y="728"/>
                      <a:pt x="1941" y="728"/>
                    </a:cubicBezTo>
                    <a:lnTo>
                      <a:pt x="1941" y="908"/>
                    </a:lnTo>
                    <a:close/>
                    <a:moveTo>
                      <a:pt x="1790" y="304"/>
                    </a:moveTo>
                    <a:cubicBezTo>
                      <a:pt x="1790" y="294"/>
                      <a:pt x="1782" y="285"/>
                      <a:pt x="1771" y="285"/>
                    </a:cubicBezTo>
                    <a:cubicBezTo>
                      <a:pt x="260" y="285"/>
                      <a:pt x="260" y="285"/>
                      <a:pt x="260" y="285"/>
                    </a:cubicBezTo>
                    <a:cubicBezTo>
                      <a:pt x="249" y="285"/>
                      <a:pt x="241" y="294"/>
                      <a:pt x="241" y="304"/>
                    </a:cubicBezTo>
                    <a:cubicBezTo>
                      <a:pt x="241" y="1799"/>
                      <a:pt x="241" y="1799"/>
                      <a:pt x="241" y="1799"/>
                    </a:cubicBezTo>
                    <a:cubicBezTo>
                      <a:pt x="241" y="1809"/>
                      <a:pt x="249" y="1818"/>
                      <a:pt x="260" y="1818"/>
                    </a:cubicBezTo>
                    <a:cubicBezTo>
                      <a:pt x="1771" y="1818"/>
                      <a:pt x="1771" y="1818"/>
                      <a:pt x="1771" y="1818"/>
                    </a:cubicBezTo>
                    <a:cubicBezTo>
                      <a:pt x="1782" y="1818"/>
                      <a:pt x="1790" y="1809"/>
                      <a:pt x="1790" y="1799"/>
                    </a:cubicBezTo>
                    <a:lnTo>
                      <a:pt x="1790" y="304"/>
                    </a:lnTo>
                    <a:close/>
                    <a:moveTo>
                      <a:pt x="2557" y="291"/>
                    </a:moveTo>
                    <a:cubicBezTo>
                      <a:pt x="1941" y="291"/>
                      <a:pt x="1941" y="291"/>
                      <a:pt x="1941" y="291"/>
                    </a:cubicBezTo>
                    <a:cubicBezTo>
                      <a:pt x="1941" y="472"/>
                      <a:pt x="1941" y="472"/>
                      <a:pt x="1941" y="472"/>
                    </a:cubicBezTo>
                    <a:cubicBezTo>
                      <a:pt x="2557" y="472"/>
                      <a:pt x="2557" y="472"/>
                      <a:pt x="2557" y="472"/>
                    </a:cubicBezTo>
                    <a:lnTo>
                      <a:pt x="2557" y="291"/>
                    </a:lnTo>
                    <a:close/>
                    <a:moveTo>
                      <a:pt x="3009" y="291"/>
                    </a:moveTo>
                    <a:cubicBezTo>
                      <a:pt x="2738" y="291"/>
                      <a:pt x="2738" y="291"/>
                      <a:pt x="2738" y="291"/>
                    </a:cubicBezTo>
                    <a:cubicBezTo>
                      <a:pt x="2738" y="472"/>
                      <a:pt x="2738" y="472"/>
                      <a:pt x="2738" y="472"/>
                    </a:cubicBezTo>
                    <a:cubicBezTo>
                      <a:pt x="3009" y="472"/>
                      <a:pt x="3009" y="472"/>
                      <a:pt x="3009" y="472"/>
                    </a:cubicBezTo>
                    <a:lnTo>
                      <a:pt x="3009" y="291"/>
                    </a:lnTo>
                    <a:close/>
                    <a:moveTo>
                      <a:pt x="3009" y="728"/>
                    </a:moveTo>
                    <a:cubicBezTo>
                      <a:pt x="2527" y="728"/>
                      <a:pt x="2527" y="728"/>
                      <a:pt x="2527" y="728"/>
                    </a:cubicBezTo>
                    <a:cubicBezTo>
                      <a:pt x="2527" y="908"/>
                      <a:pt x="2527" y="908"/>
                      <a:pt x="2527" y="908"/>
                    </a:cubicBezTo>
                    <a:cubicBezTo>
                      <a:pt x="3009" y="908"/>
                      <a:pt x="3009" y="908"/>
                      <a:pt x="3009" y="908"/>
                    </a:cubicBezTo>
                    <a:lnTo>
                      <a:pt x="3009" y="728"/>
                    </a:lnTo>
                    <a:close/>
                    <a:moveTo>
                      <a:pt x="3009" y="1180"/>
                    </a:moveTo>
                    <a:cubicBezTo>
                      <a:pt x="1941" y="1180"/>
                      <a:pt x="1941" y="1180"/>
                      <a:pt x="1941" y="1180"/>
                    </a:cubicBezTo>
                    <a:cubicBezTo>
                      <a:pt x="1941" y="1360"/>
                      <a:pt x="1941" y="1360"/>
                      <a:pt x="1941" y="1360"/>
                    </a:cubicBezTo>
                    <a:cubicBezTo>
                      <a:pt x="3009" y="1360"/>
                      <a:pt x="3009" y="1360"/>
                      <a:pt x="3009" y="1360"/>
                    </a:cubicBezTo>
                    <a:lnTo>
                      <a:pt x="3009" y="1180"/>
                    </a:lnTo>
                    <a:close/>
                    <a:moveTo>
                      <a:pt x="3009" y="1180"/>
                    </a:moveTo>
                    <a:cubicBezTo>
                      <a:pt x="3009" y="1180"/>
                      <a:pt x="3009" y="1180"/>
                      <a:pt x="3009" y="118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48CC42E7-41BD-CD43-BD1D-F831EC9449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5" y="738"/>
                <a:ext cx="1108" cy="1613"/>
              </a:xfrm>
              <a:custGeom>
                <a:avLst/>
                <a:gdLst>
                  <a:gd name="T0" fmla="*/ 320 w 678"/>
                  <a:gd name="T1" fmla="*/ 0 h 987"/>
                  <a:gd name="T2" fmla="*/ 358 w 678"/>
                  <a:gd name="T3" fmla="*/ 0 h 987"/>
                  <a:gd name="T4" fmla="*/ 678 w 678"/>
                  <a:gd name="T5" fmla="*/ 320 h 987"/>
                  <a:gd name="T6" fmla="*/ 678 w 678"/>
                  <a:gd name="T7" fmla="*/ 667 h 987"/>
                  <a:gd name="T8" fmla="*/ 358 w 678"/>
                  <a:gd name="T9" fmla="*/ 987 h 987"/>
                  <a:gd name="T10" fmla="*/ 320 w 678"/>
                  <a:gd name="T11" fmla="*/ 987 h 987"/>
                  <a:gd name="T12" fmla="*/ 0 w 678"/>
                  <a:gd name="T13" fmla="*/ 667 h 987"/>
                  <a:gd name="T14" fmla="*/ 0 w 678"/>
                  <a:gd name="T15" fmla="*/ 320 h 987"/>
                  <a:gd name="T16" fmla="*/ 320 w 678"/>
                  <a:gd name="T17" fmla="*/ 0 h 987"/>
                  <a:gd name="T18" fmla="*/ 320 w 678"/>
                  <a:gd name="T19" fmla="*/ 0 h 987"/>
                  <a:gd name="T20" fmla="*/ 320 w 678"/>
                  <a:gd name="T21" fmla="*/ 0 h 9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8" h="987">
                    <a:moveTo>
                      <a:pt x="320" y="0"/>
                    </a:moveTo>
                    <a:cubicBezTo>
                      <a:pt x="358" y="0"/>
                      <a:pt x="358" y="0"/>
                      <a:pt x="358" y="0"/>
                    </a:cubicBezTo>
                    <a:cubicBezTo>
                      <a:pt x="535" y="0"/>
                      <a:pt x="678" y="143"/>
                      <a:pt x="678" y="320"/>
                    </a:cubicBezTo>
                    <a:cubicBezTo>
                      <a:pt x="678" y="667"/>
                      <a:pt x="678" y="667"/>
                      <a:pt x="678" y="667"/>
                    </a:cubicBezTo>
                    <a:cubicBezTo>
                      <a:pt x="678" y="843"/>
                      <a:pt x="535" y="987"/>
                      <a:pt x="358" y="987"/>
                    </a:cubicBezTo>
                    <a:cubicBezTo>
                      <a:pt x="320" y="987"/>
                      <a:pt x="320" y="987"/>
                      <a:pt x="320" y="987"/>
                    </a:cubicBezTo>
                    <a:cubicBezTo>
                      <a:pt x="143" y="987"/>
                      <a:pt x="0" y="843"/>
                      <a:pt x="0" y="667"/>
                    </a:cubicBezTo>
                    <a:cubicBezTo>
                      <a:pt x="0" y="320"/>
                      <a:pt x="0" y="320"/>
                      <a:pt x="0" y="320"/>
                    </a:cubicBezTo>
                    <a:cubicBezTo>
                      <a:pt x="0" y="143"/>
                      <a:pt x="143" y="0"/>
                      <a:pt x="320" y="0"/>
                    </a:cubicBezTo>
                    <a:close/>
                    <a:moveTo>
                      <a:pt x="320" y="0"/>
                    </a:moveTo>
                    <a:cubicBezTo>
                      <a:pt x="320" y="0"/>
                      <a:pt x="320" y="0"/>
                      <a:pt x="32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id="{A81AA179-3B25-0944-BB4E-19CDF72957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78" y="2255"/>
                <a:ext cx="1151" cy="342"/>
              </a:xfrm>
              <a:custGeom>
                <a:avLst/>
                <a:gdLst>
                  <a:gd name="T0" fmla="*/ 0 w 704"/>
                  <a:gd name="T1" fmla="*/ 209 h 209"/>
                  <a:gd name="T2" fmla="*/ 352 w 704"/>
                  <a:gd name="T3" fmla="*/ 0 h 209"/>
                  <a:gd name="T4" fmla="*/ 704 w 704"/>
                  <a:gd name="T5" fmla="*/ 209 h 209"/>
                  <a:gd name="T6" fmla="*/ 0 w 704"/>
                  <a:gd name="T7" fmla="*/ 209 h 209"/>
                  <a:gd name="T8" fmla="*/ 0 w 704"/>
                  <a:gd name="T9" fmla="*/ 209 h 209"/>
                  <a:gd name="T10" fmla="*/ 0 w 704"/>
                  <a:gd name="T11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4" h="209">
                    <a:moveTo>
                      <a:pt x="0" y="209"/>
                    </a:moveTo>
                    <a:cubicBezTo>
                      <a:pt x="67" y="85"/>
                      <a:pt x="200" y="0"/>
                      <a:pt x="352" y="0"/>
                    </a:cubicBezTo>
                    <a:cubicBezTo>
                      <a:pt x="505" y="0"/>
                      <a:pt x="637" y="85"/>
                      <a:pt x="704" y="209"/>
                    </a:cubicBezTo>
                    <a:lnTo>
                      <a:pt x="0" y="209"/>
                    </a:lnTo>
                    <a:close/>
                    <a:moveTo>
                      <a:pt x="0" y="209"/>
                    </a:moveTo>
                    <a:cubicBezTo>
                      <a:pt x="0" y="209"/>
                      <a:pt x="0" y="209"/>
                      <a:pt x="0" y="20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B1177EFE-A600-DF49-9B43-EBD9436DD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7266" y="2200459"/>
              <a:ext cx="329575" cy="327624"/>
            </a:xfrm>
            <a:custGeom>
              <a:avLst/>
              <a:gdLst>
                <a:gd name="T0" fmla="*/ 2711 w 2892"/>
                <a:gd name="T1" fmla="*/ 1997 h 2876"/>
                <a:gd name="T2" fmla="*/ 2548 w 2892"/>
                <a:gd name="T3" fmla="*/ 2158 h 2876"/>
                <a:gd name="T4" fmla="*/ 2548 w 2892"/>
                <a:gd name="T5" fmla="*/ 2237 h 2876"/>
                <a:gd name="T6" fmla="*/ 2480 w 2892"/>
                <a:gd name="T7" fmla="*/ 2298 h 2876"/>
                <a:gd name="T8" fmla="*/ 2313 w 2892"/>
                <a:gd name="T9" fmla="*/ 2298 h 2876"/>
                <a:gd name="T10" fmla="*/ 2129 w 2892"/>
                <a:gd name="T11" fmla="*/ 2167 h 2876"/>
                <a:gd name="T12" fmla="*/ 2091 w 2892"/>
                <a:gd name="T13" fmla="*/ 1962 h 2876"/>
                <a:gd name="T14" fmla="*/ 2656 w 2892"/>
                <a:gd name="T15" fmla="*/ 1769 h 2876"/>
                <a:gd name="T16" fmla="*/ 2836 w 2892"/>
                <a:gd name="T17" fmla="*/ 1380 h 2876"/>
                <a:gd name="T18" fmla="*/ 2442 w 2892"/>
                <a:gd name="T19" fmla="*/ 249 h 2876"/>
                <a:gd name="T20" fmla="*/ 2059 w 2892"/>
                <a:gd name="T21" fmla="*/ 53 h 2876"/>
                <a:gd name="T22" fmla="*/ 613 w 2892"/>
                <a:gd name="T23" fmla="*/ 549 h 2876"/>
                <a:gd name="T24" fmla="*/ 434 w 2892"/>
                <a:gd name="T25" fmla="*/ 938 h 2876"/>
                <a:gd name="T26" fmla="*/ 515 w 2892"/>
                <a:gd name="T27" fmla="*/ 1173 h 2876"/>
                <a:gd name="T28" fmla="*/ 333 w 2892"/>
                <a:gd name="T29" fmla="*/ 1233 h 2876"/>
                <a:gd name="T30" fmla="*/ 321 w 2892"/>
                <a:gd name="T31" fmla="*/ 1197 h 2876"/>
                <a:gd name="T32" fmla="*/ 121 w 2892"/>
                <a:gd name="T33" fmla="*/ 1088 h 2876"/>
                <a:gd name="T34" fmla="*/ 31 w 2892"/>
                <a:gd name="T35" fmla="*/ 1296 h 2876"/>
                <a:gd name="T36" fmla="*/ 289 w 2892"/>
                <a:gd name="T37" fmla="*/ 2037 h 2876"/>
                <a:gd name="T38" fmla="*/ 489 w 2892"/>
                <a:gd name="T39" fmla="*/ 2145 h 2876"/>
                <a:gd name="T40" fmla="*/ 578 w 2892"/>
                <a:gd name="T41" fmla="*/ 1937 h 2876"/>
                <a:gd name="T42" fmla="*/ 561 w 2892"/>
                <a:gd name="T43" fmla="*/ 1887 h 2876"/>
                <a:gd name="T44" fmla="*/ 743 w 2892"/>
                <a:gd name="T45" fmla="*/ 1827 h 2876"/>
                <a:gd name="T46" fmla="*/ 827 w 2892"/>
                <a:gd name="T47" fmla="*/ 2068 h 2876"/>
                <a:gd name="T48" fmla="*/ 1210 w 2892"/>
                <a:gd name="T49" fmla="*/ 2264 h 2876"/>
                <a:gd name="T50" fmla="*/ 1780 w 2892"/>
                <a:gd name="T51" fmla="*/ 2069 h 2876"/>
                <a:gd name="T52" fmla="*/ 1847 w 2892"/>
                <a:gd name="T53" fmla="*/ 2370 h 2876"/>
                <a:gd name="T54" fmla="*/ 2065 w 2892"/>
                <a:gd name="T55" fmla="*/ 2583 h 2876"/>
                <a:gd name="T56" fmla="*/ 2476 w 2892"/>
                <a:gd name="T57" fmla="*/ 2583 h 2876"/>
                <a:gd name="T58" fmla="*/ 2549 w 2892"/>
                <a:gd name="T59" fmla="*/ 2661 h 2876"/>
                <a:gd name="T60" fmla="*/ 2549 w 2892"/>
                <a:gd name="T61" fmla="*/ 2714 h 2876"/>
                <a:gd name="T62" fmla="*/ 2711 w 2892"/>
                <a:gd name="T63" fmla="*/ 2876 h 2876"/>
                <a:gd name="T64" fmla="*/ 2874 w 2892"/>
                <a:gd name="T65" fmla="*/ 2714 h 2876"/>
                <a:gd name="T66" fmla="*/ 2874 w 2892"/>
                <a:gd name="T67" fmla="*/ 2158 h 2876"/>
                <a:gd name="T68" fmla="*/ 2711 w 2892"/>
                <a:gd name="T69" fmla="*/ 1997 h 2876"/>
                <a:gd name="T70" fmla="*/ 1996 w 2892"/>
                <a:gd name="T71" fmla="*/ 481 h 2876"/>
                <a:gd name="T72" fmla="*/ 2213 w 2892"/>
                <a:gd name="T73" fmla="*/ 696 h 2876"/>
                <a:gd name="T74" fmla="*/ 1996 w 2892"/>
                <a:gd name="T75" fmla="*/ 912 h 2876"/>
                <a:gd name="T76" fmla="*/ 1779 w 2892"/>
                <a:gd name="T77" fmla="*/ 696 h 2876"/>
                <a:gd name="T78" fmla="*/ 1996 w 2892"/>
                <a:gd name="T79" fmla="*/ 481 h 2876"/>
                <a:gd name="T80" fmla="*/ 1996 w 2892"/>
                <a:gd name="T81" fmla="*/ 481 h 2876"/>
                <a:gd name="T82" fmla="*/ 1996 w 2892"/>
                <a:gd name="T83" fmla="*/ 481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2" h="2876">
                  <a:moveTo>
                    <a:pt x="2711" y="1997"/>
                  </a:moveTo>
                  <a:cubicBezTo>
                    <a:pt x="2621" y="1997"/>
                    <a:pt x="2548" y="2069"/>
                    <a:pt x="2548" y="2158"/>
                  </a:cubicBezTo>
                  <a:cubicBezTo>
                    <a:pt x="2548" y="2237"/>
                    <a:pt x="2548" y="2237"/>
                    <a:pt x="2548" y="2237"/>
                  </a:cubicBezTo>
                  <a:cubicBezTo>
                    <a:pt x="2521" y="2304"/>
                    <a:pt x="2480" y="2298"/>
                    <a:pt x="2480" y="2298"/>
                  </a:cubicBezTo>
                  <a:cubicBezTo>
                    <a:pt x="2313" y="2298"/>
                    <a:pt x="2313" y="2298"/>
                    <a:pt x="2313" y="2298"/>
                  </a:cubicBezTo>
                  <a:cubicBezTo>
                    <a:pt x="2176" y="2315"/>
                    <a:pt x="2129" y="2167"/>
                    <a:pt x="2129" y="2167"/>
                  </a:cubicBezTo>
                  <a:cubicBezTo>
                    <a:pt x="2091" y="1962"/>
                    <a:pt x="2091" y="1962"/>
                    <a:pt x="2091" y="1962"/>
                  </a:cubicBezTo>
                  <a:cubicBezTo>
                    <a:pt x="2656" y="1769"/>
                    <a:pt x="2656" y="1769"/>
                    <a:pt x="2656" y="1769"/>
                  </a:cubicBezTo>
                  <a:cubicBezTo>
                    <a:pt x="2812" y="1716"/>
                    <a:pt x="2892" y="1542"/>
                    <a:pt x="2836" y="1380"/>
                  </a:cubicBezTo>
                  <a:cubicBezTo>
                    <a:pt x="2442" y="249"/>
                    <a:pt x="2442" y="249"/>
                    <a:pt x="2442" y="249"/>
                  </a:cubicBezTo>
                  <a:cubicBezTo>
                    <a:pt x="2386" y="88"/>
                    <a:pt x="2214" y="0"/>
                    <a:pt x="2059" y="53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458" y="602"/>
                    <a:pt x="378" y="776"/>
                    <a:pt x="434" y="938"/>
                  </a:cubicBezTo>
                  <a:cubicBezTo>
                    <a:pt x="515" y="1173"/>
                    <a:pt x="515" y="1173"/>
                    <a:pt x="515" y="1173"/>
                  </a:cubicBezTo>
                  <a:cubicBezTo>
                    <a:pt x="333" y="1233"/>
                    <a:pt x="333" y="1233"/>
                    <a:pt x="333" y="1233"/>
                  </a:cubicBezTo>
                  <a:cubicBezTo>
                    <a:pt x="321" y="1197"/>
                    <a:pt x="321" y="1197"/>
                    <a:pt x="321" y="1197"/>
                  </a:cubicBezTo>
                  <a:cubicBezTo>
                    <a:pt x="290" y="1109"/>
                    <a:pt x="201" y="1061"/>
                    <a:pt x="121" y="1088"/>
                  </a:cubicBezTo>
                  <a:cubicBezTo>
                    <a:pt x="41" y="1116"/>
                    <a:pt x="0" y="1209"/>
                    <a:pt x="31" y="1296"/>
                  </a:cubicBezTo>
                  <a:cubicBezTo>
                    <a:pt x="289" y="2037"/>
                    <a:pt x="289" y="2037"/>
                    <a:pt x="289" y="2037"/>
                  </a:cubicBezTo>
                  <a:cubicBezTo>
                    <a:pt x="319" y="2124"/>
                    <a:pt x="409" y="2172"/>
                    <a:pt x="489" y="2145"/>
                  </a:cubicBezTo>
                  <a:cubicBezTo>
                    <a:pt x="569" y="2117"/>
                    <a:pt x="609" y="2024"/>
                    <a:pt x="578" y="1937"/>
                  </a:cubicBezTo>
                  <a:cubicBezTo>
                    <a:pt x="561" y="1887"/>
                    <a:pt x="561" y="1887"/>
                    <a:pt x="561" y="1887"/>
                  </a:cubicBezTo>
                  <a:cubicBezTo>
                    <a:pt x="743" y="1827"/>
                    <a:pt x="743" y="1827"/>
                    <a:pt x="743" y="1827"/>
                  </a:cubicBezTo>
                  <a:cubicBezTo>
                    <a:pt x="827" y="2068"/>
                    <a:pt x="827" y="2068"/>
                    <a:pt x="827" y="2068"/>
                  </a:cubicBezTo>
                  <a:cubicBezTo>
                    <a:pt x="883" y="2229"/>
                    <a:pt x="1055" y="2317"/>
                    <a:pt x="1210" y="2264"/>
                  </a:cubicBezTo>
                  <a:cubicBezTo>
                    <a:pt x="1780" y="2069"/>
                    <a:pt x="1780" y="2069"/>
                    <a:pt x="1780" y="2069"/>
                  </a:cubicBezTo>
                  <a:cubicBezTo>
                    <a:pt x="1847" y="2370"/>
                    <a:pt x="1847" y="2370"/>
                    <a:pt x="1847" y="2370"/>
                  </a:cubicBezTo>
                  <a:cubicBezTo>
                    <a:pt x="1881" y="2561"/>
                    <a:pt x="2065" y="2583"/>
                    <a:pt x="2065" y="2583"/>
                  </a:cubicBezTo>
                  <a:cubicBezTo>
                    <a:pt x="2476" y="2583"/>
                    <a:pt x="2476" y="2583"/>
                    <a:pt x="2476" y="2583"/>
                  </a:cubicBezTo>
                  <a:cubicBezTo>
                    <a:pt x="2515" y="2589"/>
                    <a:pt x="2537" y="2626"/>
                    <a:pt x="2549" y="2661"/>
                  </a:cubicBezTo>
                  <a:cubicBezTo>
                    <a:pt x="2549" y="2714"/>
                    <a:pt x="2549" y="2714"/>
                    <a:pt x="2549" y="2714"/>
                  </a:cubicBezTo>
                  <a:cubicBezTo>
                    <a:pt x="2549" y="2803"/>
                    <a:pt x="2621" y="2876"/>
                    <a:pt x="2711" y="2876"/>
                  </a:cubicBezTo>
                  <a:cubicBezTo>
                    <a:pt x="2801" y="2876"/>
                    <a:pt x="2874" y="2803"/>
                    <a:pt x="2874" y="2714"/>
                  </a:cubicBezTo>
                  <a:cubicBezTo>
                    <a:pt x="2874" y="2158"/>
                    <a:pt x="2874" y="2158"/>
                    <a:pt x="2874" y="2158"/>
                  </a:cubicBezTo>
                  <a:cubicBezTo>
                    <a:pt x="2874" y="2069"/>
                    <a:pt x="2801" y="1997"/>
                    <a:pt x="2711" y="1997"/>
                  </a:cubicBezTo>
                  <a:close/>
                  <a:moveTo>
                    <a:pt x="1996" y="481"/>
                  </a:moveTo>
                  <a:cubicBezTo>
                    <a:pt x="2116" y="481"/>
                    <a:pt x="2213" y="578"/>
                    <a:pt x="2213" y="696"/>
                  </a:cubicBezTo>
                  <a:cubicBezTo>
                    <a:pt x="2213" y="815"/>
                    <a:pt x="2116" y="912"/>
                    <a:pt x="1996" y="912"/>
                  </a:cubicBezTo>
                  <a:cubicBezTo>
                    <a:pt x="1876" y="912"/>
                    <a:pt x="1779" y="815"/>
                    <a:pt x="1779" y="696"/>
                  </a:cubicBezTo>
                  <a:cubicBezTo>
                    <a:pt x="1779" y="578"/>
                    <a:pt x="1876" y="481"/>
                    <a:pt x="1996" y="481"/>
                  </a:cubicBezTo>
                  <a:close/>
                  <a:moveTo>
                    <a:pt x="1996" y="481"/>
                  </a:moveTo>
                  <a:cubicBezTo>
                    <a:pt x="1996" y="481"/>
                    <a:pt x="1996" y="481"/>
                    <a:pt x="1996" y="48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5" name="直接连接符 69">
              <a:extLst>
                <a:ext uri="{FF2B5EF4-FFF2-40B4-BE49-F238E27FC236}">
                  <a16:creationId xmlns:a16="http://schemas.microsoft.com/office/drawing/2014/main" id="{BEFB5BAD-5F70-7B49-A26A-2B1531AE6290}"/>
                </a:ext>
              </a:extLst>
            </p:cNvPr>
            <p:cNvCxnSpPr>
              <a:cxnSpLocks/>
            </p:cNvCxnSpPr>
            <p:nvPr/>
          </p:nvCxnSpPr>
          <p:spPr>
            <a:xfrm>
              <a:off x="2192053" y="3243860"/>
              <a:ext cx="0" cy="1181100"/>
            </a:xfrm>
            <a:prstGeom prst="line">
              <a:avLst/>
            </a:prstGeom>
            <a:ln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5CEDDF47-AAE6-B54A-BFD5-D08922F791D0}"/>
              </a:ext>
            </a:extLst>
          </p:cNvPr>
          <p:cNvSpPr/>
          <p:nvPr/>
        </p:nvSpPr>
        <p:spPr>
          <a:xfrm>
            <a:off x="3971953" y="2104693"/>
            <a:ext cx="682693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1400" smtClean="0">
                <a:solidFill>
                  <a:srgbClr val="142537"/>
                </a:solidFill>
                <a:cs typeface="+mn-ea"/>
                <a:sym typeface="+mn-lt"/>
              </a:rPr>
              <a:t>PPT818</a:t>
            </a:r>
            <a:r>
              <a:rPr lang="zh-CN" altLang="en-US" sz="1400" smtClean="0">
                <a:solidFill>
                  <a:srgbClr val="142537"/>
                </a:solidFill>
                <a:cs typeface="+mn-ea"/>
                <a:sym typeface="+mn-lt"/>
              </a:rPr>
              <a:t>成立于</a:t>
            </a:r>
            <a:r>
              <a:rPr lang="en-US" altLang="zh-CN" sz="1400" smtClean="0">
                <a:solidFill>
                  <a:srgbClr val="142537"/>
                </a:solidFill>
                <a:cs typeface="+mn-ea"/>
                <a:sym typeface="+mn-lt"/>
              </a:rPr>
              <a:t>2005</a:t>
            </a:r>
            <a:r>
              <a:rPr lang="zh-CN" altLang="en-US" sz="1400" smtClean="0">
                <a:solidFill>
                  <a:srgbClr val="142537"/>
                </a:solidFill>
                <a:cs typeface="+mn-ea"/>
                <a:sym typeface="+mn-lt"/>
              </a:rPr>
              <a:t>年，隶属于</a:t>
            </a:r>
            <a:r>
              <a:rPr lang="en-US" altLang="zh-CN" sz="1400" smtClean="0">
                <a:solidFill>
                  <a:srgbClr val="142537"/>
                </a:solidFill>
                <a:cs typeface="+mn-ea"/>
                <a:sym typeface="+mn-lt"/>
              </a:rPr>
              <a:t>PPT818</a:t>
            </a:r>
            <a:r>
              <a:rPr lang="zh-CN" altLang="en-US" sz="1400" smtClean="0">
                <a:solidFill>
                  <a:srgbClr val="142537"/>
                </a:solidFill>
                <a:cs typeface="+mn-ea"/>
                <a:sym typeface="+mn-lt"/>
              </a:rPr>
              <a:t>网络科技有限公司，是中国人气优质创意内容供给平台。</a:t>
            </a:r>
          </a:p>
          <a:p>
            <a:pPr lvl="0" defTabSz="914400">
              <a:lnSpc>
                <a:spcPct val="150000"/>
              </a:lnSpc>
              <a:defRPr/>
            </a:pPr>
            <a:endParaRPr lang="zh-CN" altLang="en-US" sz="1400" smtClean="0">
              <a:solidFill>
                <a:srgbClr val="142537"/>
              </a:solidFill>
              <a:cs typeface="+mn-ea"/>
              <a:sym typeface="+mn-lt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1400" smtClean="0">
                <a:solidFill>
                  <a:srgbClr val="142537"/>
                </a:solidFill>
                <a:cs typeface="+mn-ea"/>
                <a:sym typeface="+mn-lt"/>
              </a:rPr>
              <a:t>平台联合</a:t>
            </a:r>
            <a:r>
              <a:rPr lang="en-US" altLang="zh-CN" sz="1400" smtClean="0">
                <a:solidFill>
                  <a:srgbClr val="142537"/>
                </a:solidFill>
                <a:cs typeface="+mn-ea"/>
                <a:sym typeface="+mn-lt"/>
              </a:rPr>
              <a:t>20w+</a:t>
            </a:r>
            <a:r>
              <a:rPr lang="zh-CN" altLang="en-US" sz="1400" smtClean="0">
                <a:solidFill>
                  <a:srgbClr val="142537"/>
                </a:solidFill>
                <a:cs typeface="+mn-ea"/>
                <a:sym typeface="+mn-lt"/>
              </a:rPr>
              <a:t>顶尖设计师、创意工作室以及国内外图库平台，汇集</a:t>
            </a:r>
            <a:r>
              <a:rPr lang="en-US" altLang="zh-CN" sz="1400" smtClean="0">
                <a:solidFill>
                  <a:srgbClr val="142537"/>
                </a:solidFill>
                <a:cs typeface="+mn-ea"/>
                <a:sym typeface="+mn-lt"/>
              </a:rPr>
              <a:t>1500w+</a:t>
            </a:r>
            <a:r>
              <a:rPr lang="zh-CN" altLang="en-US" sz="1400" smtClean="0">
                <a:solidFill>
                  <a:srgbClr val="142537"/>
                </a:solidFill>
                <a:cs typeface="+mn-ea"/>
                <a:sym typeface="+mn-lt"/>
              </a:rPr>
              <a:t>优质原创内容，为各行各业输出正版的图片、视频、音频、源文件素材。</a:t>
            </a:r>
            <a:endParaRPr lang="zh-CN" altLang="en-US" sz="1400" dirty="0">
              <a:solidFill>
                <a:srgbClr val="142537"/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3CADE17-9A8D-FF4D-82C9-828F93D0B6B7}"/>
              </a:ext>
            </a:extLst>
          </p:cNvPr>
          <p:cNvSpPr/>
          <p:nvPr/>
        </p:nvSpPr>
        <p:spPr>
          <a:xfrm>
            <a:off x="3971953" y="3992642"/>
            <a:ext cx="68269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1200" smtClean="0">
                <a:solidFill>
                  <a:srgbClr val="142537"/>
                </a:solidFill>
                <a:cs typeface="+mn-ea"/>
                <a:sym typeface="+mn-lt"/>
              </a:rPr>
              <a:t>PPT818</a:t>
            </a:r>
            <a:r>
              <a:rPr lang="zh-CN" altLang="en-US" sz="1200" smtClean="0">
                <a:solidFill>
                  <a:srgbClr val="142537"/>
                </a:solidFill>
                <a:cs typeface="+mn-ea"/>
                <a:sym typeface="+mn-lt"/>
              </a:rPr>
              <a:t>成立于</a:t>
            </a:r>
            <a:r>
              <a:rPr lang="en-US" altLang="zh-CN" sz="1200" smtClean="0">
                <a:solidFill>
                  <a:srgbClr val="142537"/>
                </a:solidFill>
                <a:cs typeface="+mn-ea"/>
                <a:sym typeface="+mn-lt"/>
              </a:rPr>
              <a:t>2005</a:t>
            </a:r>
            <a:r>
              <a:rPr lang="zh-CN" altLang="en-US" sz="1200" smtClean="0">
                <a:solidFill>
                  <a:srgbClr val="142537"/>
                </a:solidFill>
                <a:cs typeface="+mn-ea"/>
                <a:sym typeface="+mn-lt"/>
              </a:rPr>
              <a:t>年，隶属于</a:t>
            </a:r>
            <a:r>
              <a:rPr lang="en-US" altLang="zh-CN" sz="1200" smtClean="0">
                <a:solidFill>
                  <a:srgbClr val="142537"/>
                </a:solidFill>
                <a:cs typeface="+mn-ea"/>
                <a:sym typeface="+mn-lt"/>
              </a:rPr>
              <a:t>PPT818</a:t>
            </a:r>
            <a:r>
              <a:rPr lang="zh-CN" altLang="en-US" sz="1200" smtClean="0">
                <a:solidFill>
                  <a:srgbClr val="142537"/>
                </a:solidFill>
                <a:cs typeface="+mn-ea"/>
                <a:sym typeface="+mn-lt"/>
              </a:rPr>
              <a:t>网络科技有限公司，是中国人气优质创意内容供给平台。</a:t>
            </a:r>
          </a:p>
          <a:p>
            <a:pPr lvl="0" defTabSz="914400">
              <a:lnSpc>
                <a:spcPct val="150000"/>
              </a:lnSpc>
              <a:defRPr/>
            </a:pPr>
            <a:endParaRPr lang="zh-CN" altLang="en-US" sz="1200" smtClean="0">
              <a:solidFill>
                <a:srgbClr val="142537"/>
              </a:solidFill>
              <a:cs typeface="+mn-ea"/>
              <a:sym typeface="+mn-lt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1200" smtClean="0">
                <a:solidFill>
                  <a:srgbClr val="142537"/>
                </a:solidFill>
                <a:cs typeface="+mn-ea"/>
                <a:sym typeface="+mn-lt"/>
              </a:rPr>
              <a:t>平台联合</a:t>
            </a:r>
            <a:r>
              <a:rPr lang="en-US" altLang="zh-CN" sz="1200" smtClean="0">
                <a:solidFill>
                  <a:srgbClr val="142537"/>
                </a:solidFill>
                <a:cs typeface="+mn-ea"/>
                <a:sym typeface="+mn-lt"/>
              </a:rPr>
              <a:t>20w+</a:t>
            </a:r>
            <a:r>
              <a:rPr lang="zh-CN" altLang="en-US" sz="1200" smtClean="0">
                <a:solidFill>
                  <a:srgbClr val="142537"/>
                </a:solidFill>
                <a:cs typeface="+mn-ea"/>
                <a:sym typeface="+mn-lt"/>
              </a:rPr>
              <a:t>顶尖设计师、创意工作室以及国内外图库平台，汇集</a:t>
            </a:r>
            <a:r>
              <a:rPr lang="en-US" altLang="zh-CN" sz="1200" smtClean="0">
                <a:solidFill>
                  <a:srgbClr val="142537"/>
                </a:solidFill>
                <a:cs typeface="+mn-ea"/>
                <a:sym typeface="+mn-lt"/>
              </a:rPr>
              <a:t>1500w+</a:t>
            </a:r>
            <a:r>
              <a:rPr lang="zh-CN" altLang="en-US" sz="1200" smtClean="0">
                <a:solidFill>
                  <a:srgbClr val="142537"/>
                </a:solidFill>
                <a:cs typeface="+mn-ea"/>
                <a:sym typeface="+mn-lt"/>
              </a:rPr>
              <a:t>优质原创内容，为各行各业输出正版的图片、视频、音频、源文件素材。</a:t>
            </a:r>
            <a:endParaRPr lang="zh-CN" altLang="en-US" sz="1200" dirty="0">
              <a:solidFill>
                <a:srgbClr val="142537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98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5F59EBA-A62F-604A-9E98-26AC88624197}"/>
              </a:ext>
            </a:extLst>
          </p:cNvPr>
          <p:cNvSpPr/>
          <p:nvPr/>
        </p:nvSpPr>
        <p:spPr>
          <a:xfrm>
            <a:off x="0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9EE8820-5C94-AD41-BE22-B3B799C9C408}"/>
              </a:ext>
            </a:extLst>
          </p:cNvPr>
          <p:cNvGrpSpPr/>
          <p:nvPr/>
        </p:nvGrpSpPr>
        <p:grpSpPr>
          <a:xfrm>
            <a:off x="4264791" y="2192030"/>
            <a:ext cx="6570849" cy="1547966"/>
            <a:chOff x="2522980" y="1111249"/>
            <a:chExt cx="6570849" cy="1547966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4D6A05F7-2217-0A43-8371-B3E490B24BE7}"/>
                </a:ext>
              </a:extLst>
            </p:cNvPr>
            <p:cNvSpPr txBox="1"/>
            <p:nvPr/>
          </p:nvSpPr>
          <p:spPr>
            <a:xfrm>
              <a:off x="2522980" y="1111249"/>
              <a:ext cx="65708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7200" dirty="0">
                  <a:solidFill>
                    <a:schemeClr val="bg1"/>
                  </a:solidFill>
                  <a:cs typeface="+mn-ea"/>
                  <a:sym typeface="+mn-lt"/>
                </a:rPr>
                <a:t>谢谢您的观看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6ED0B9F-8611-1840-BA05-753CCA83DFBF}"/>
                </a:ext>
              </a:extLst>
            </p:cNvPr>
            <p:cNvSpPr txBox="1"/>
            <p:nvPr/>
          </p:nvSpPr>
          <p:spPr>
            <a:xfrm>
              <a:off x="2522980" y="2289883"/>
              <a:ext cx="6448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CN" b="1" i="1" dirty="0">
                  <a:solidFill>
                    <a:schemeClr val="bg1"/>
                  </a:solidFill>
                  <a:cs typeface="+mn-ea"/>
                  <a:sym typeface="+mn-lt"/>
                </a:rPr>
                <a:t>THANK</a:t>
              </a:r>
              <a:r>
                <a:rPr kumimoji="1" lang="zh-CN" altLang="en-US" b="1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b="1" i="1" dirty="0">
                  <a:solidFill>
                    <a:schemeClr val="bg1"/>
                  </a:solidFill>
                  <a:cs typeface="+mn-ea"/>
                  <a:sym typeface="+mn-lt"/>
                </a:rPr>
                <a:t>YOU</a:t>
              </a:r>
              <a:r>
                <a:rPr kumimoji="1" lang="zh-CN" altLang="en-US" b="1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b="1" i="1" dirty="0">
                  <a:solidFill>
                    <a:schemeClr val="bg1"/>
                  </a:solidFill>
                  <a:cs typeface="+mn-ea"/>
                  <a:sym typeface="+mn-lt"/>
                </a:rPr>
                <a:t>FOR</a:t>
              </a:r>
              <a:r>
                <a:rPr kumimoji="1" lang="zh-CN" altLang="en-US" b="1" i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b="1" i="1" dirty="0">
                  <a:solidFill>
                    <a:schemeClr val="bg1"/>
                  </a:solidFill>
                  <a:cs typeface="+mn-ea"/>
                  <a:sym typeface="+mn-lt"/>
                </a:rPr>
                <a:t>WHATCHING</a:t>
              </a:r>
              <a:endParaRPr kumimoji="1" lang="zh-CN" altLang="en-US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0A6CD24-963F-8740-88F3-08A371FB110E}"/>
              </a:ext>
            </a:extLst>
          </p:cNvPr>
          <p:cNvGrpSpPr/>
          <p:nvPr/>
        </p:nvGrpSpPr>
        <p:grpSpPr>
          <a:xfrm>
            <a:off x="4264791" y="4784979"/>
            <a:ext cx="5058637" cy="596638"/>
            <a:chOff x="3566681" y="5402792"/>
            <a:chExt cx="5058637" cy="59663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02B9C54-1D5E-7C46-AC2B-00FA5706D541}"/>
                </a:ext>
              </a:extLst>
            </p:cNvPr>
            <p:cNvSpPr txBox="1"/>
            <p:nvPr/>
          </p:nvSpPr>
          <p:spPr>
            <a:xfrm>
              <a:off x="3566681" y="5722431"/>
              <a:ext cx="5058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20w+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顶尖设计师 ｜ </a:t>
              </a:r>
              <a:r>
                <a:rPr kumimoji="1" lang="en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1500w+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优质原创内容 ｜累积下载量超过</a:t>
              </a:r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亿次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DBDCB9A-F578-9B45-8773-74311EB2C5D6}"/>
                </a:ext>
              </a:extLst>
            </p:cNvPr>
            <p:cNvSpPr txBox="1"/>
            <p:nvPr/>
          </p:nvSpPr>
          <p:spPr>
            <a:xfrm>
              <a:off x="3566681" y="5402792"/>
              <a:ext cx="3306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PPT818</a:t>
              </a:r>
              <a:r>
                <a:rPr kumimoji="1" lang="zh-CN" altLang="en-US" sz="1200" b="1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网络科技有限公司</a:t>
              </a:r>
              <a:endParaRPr kumimoji="1" lang="zh-CN" altLang="en-US" sz="1200" b="1" dirty="0">
                <a:solidFill>
                  <a:schemeClr val="bg1">
                    <a:alpha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3A845DE6-B863-374C-B36B-F48146F9A371}"/>
              </a:ext>
            </a:extLst>
          </p:cNvPr>
          <p:cNvSpPr txBox="1"/>
          <p:nvPr/>
        </p:nvSpPr>
        <p:spPr>
          <a:xfrm>
            <a:off x="4264792" y="1844393"/>
            <a:ext cx="749989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en" altLang="zh-CN" sz="3200" b="1" i="1" dirty="0">
                <a:ln w="12700">
                  <a:gradFill>
                    <a:gsLst>
                      <a:gs pos="0">
                        <a:schemeClr val="bg1">
                          <a:alpha val="40000"/>
                        </a:schemeClr>
                      </a:gs>
                      <a:gs pos="97000">
                        <a:schemeClr val="bg1">
                          <a:alpha val="0"/>
                        </a:schemeClr>
                      </a:gs>
                    </a:gsLst>
                    <a:lin ang="5400000" scaled="1"/>
                  </a:gradFill>
                </a:ln>
                <a:noFill/>
                <a:cs typeface="+mn-ea"/>
                <a:sym typeface="+mn-lt"/>
              </a:rPr>
              <a:t>ENTERPRISE CONTENT TRAINING</a:t>
            </a:r>
            <a:endParaRPr kumimoji="1" lang="zh-CN" altLang="en-US" sz="3200" b="1" i="1" dirty="0">
              <a:ln w="12700">
                <a:gradFill>
                  <a:gsLst>
                    <a:gs pos="0">
                      <a:schemeClr val="bg1">
                        <a:alpha val="40000"/>
                      </a:schemeClr>
                    </a:gs>
                    <a:gs pos="97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  <a:noFill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27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DD2DA8C-9991-4B49-8C32-5AE0B74E5439}"/>
              </a:ext>
            </a:extLst>
          </p:cNvPr>
          <p:cNvSpPr/>
          <p:nvPr/>
        </p:nvSpPr>
        <p:spPr>
          <a:xfrm>
            <a:off x="0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DC32814-FD9E-2746-A5B1-B652A86EE3BE}"/>
              </a:ext>
            </a:extLst>
          </p:cNvPr>
          <p:cNvGrpSpPr/>
          <p:nvPr/>
        </p:nvGrpSpPr>
        <p:grpSpPr>
          <a:xfrm>
            <a:off x="4545045" y="2339509"/>
            <a:ext cx="4486243" cy="1057795"/>
            <a:chOff x="1160709" y="2437464"/>
            <a:chExt cx="4486243" cy="105779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C240BA9F-CC8D-FE4F-9E43-32D9F07583F3}"/>
                </a:ext>
              </a:extLst>
            </p:cNvPr>
            <p:cNvSpPr txBox="1"/>
            <p:nvPr/>
          </p:nvSpPr>
          <p:spPr>
            <a:xfrm>
              <a:off x="1160709" y="2787373"/>
              <a:ext cx="4486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营销管理概述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BD6DD52-919D-6A45-92C7-E383BA07A27E}"/>
                </a:ext>
              </a:extLst>
            </p:cNvPr>
            <p:cNvSpPr txBox="1"/>
            <p:nvPr/>
          </p:nvSpPr>
          <p:spPr>
            <a:xfrm>
              <a:off x="1160710" y="2437464"/>
              <a:ext cx="1501145" cy="41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i="1" dirty="0">
                  <a:ln>
                    <a:gradFill>
                      <a:gsLst>
                        <a:gs pos="0">
                          <a:schemeClr val="bg1">
                            <a:alpha val="93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rgbClr val="142537"/>
                  </a:solidFill>
                  <a:cs typeface="+mn-ea"/>
                  <a:sym typeface="+mn-lt"/>
                </a:rPr>
                <a:t>PART.01</a:t>
              </a:r>
            </a:p>
          </p:txBody>
        </p:sp>
      </p:grpSp>
      <p:pic>
        <p:nvPicPr>
          <p:cNvPr id="7" name="图形 6">
            <a:extLst>
              <a:ext uri="{FF2B5EF4-FFF2-40B4-BE49-F238E27FC236}">
                <a16:creationId xmlns:a16="http://schemas.microsoft.com/office/drawing/2014/main" id="{FD91F632-B16F-844C-BC0D-18E541625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p159="http://schemas.microsoft.com/office/powerpoint/2015/09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645142" y="2228461"/>
            <a:ext cx="2401078" cy="240107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20CA98D0-B3D0-0243-8A73-12586A7D5FA4}"/>
              </a:ext>
            </a:extLst>
          </p:cNvPr>
          <p:cNvGrpSpPr/>
          <p:nvPr/>
        </p:nvGrpSpPr>
        <p:grpSpPr>
          <a:xfrm>
            <a:off x="4545045" y="3747213"/>
            <a:ext cx="5058637" cy="596638"/>
            <a:chOff x="3566681" y="5402792"/>
            <a:chExt cx="5058637" cy="59663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583CC5C-C18D-5546-84E5-C239F07AF5DA}"/>
                </a:ext>
              </a:extLst>
            </p:cNvPr>
            <p:cNvSpPr txBox="1"/>
            <p:nvPr/>
          </p:nvSpPr>
          <p:spPr>
            <a:xfrm>
              <a:off x="3566681" y="5722431"/>
              <a:ext cx="5058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20w+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顶尖设计师 ｜ </a:t>
              </a:r>
              <a:r>
                <a:rPr kumimoji="1" lang="en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1500w+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优质原创内容 ｜累积下载量超过</a:t>
              </a:r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亿次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067D3BB-22D9-2D4D-8327-03A91AE3D92D}"/>
                </a:ext>
              </a:extLst>
            </p:cNvPr>
            <p:cNvSpPr txBox="1"/>
            <p:nvPr/>
          </p:nvSpPr>
          <p:spPr>
            <a:xfrm>
              <a:off x="3566681" y="5402792"/>
              <a:ext cx="3306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PPT818</a:t>
              </a:r>
              <a:r>
                <a:rPr kumimoji="1" lang="zh-CN" altLang="en-US" sz="1200" b="1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网络科技有限公司</a:t>
              </a:r>
              <a:endParaRPr kumimoji="1" lang="zh-CN" altLang="en-US" sz="1200" b="1" dirty="0">
                <a:solidFill>
                  <a:schemeClr val="bg1">
                    <a:alpha val="6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987644" y="579422"/>
            <a:ext cx="17473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smtClean="0">
                <a:solidFill>
                  <a:srgbClr val="1F3748"/>
                </a:solidFill>
              </a:rPr>
              <a:t>https://www.PPT818.com/</a:t>
            </a:r>
            <a:endParaRPr lang="zh-CN" altLang="en-US" sz="1050" dirty="0">
              <a:solidFill>
                <a:srgbClr val="1F3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35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5AFD1B3-3D3A-2C44-901E-BCE9923C73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51858" y="0"/>
            <a:ext cx="8740141" cy="685799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7574A79-586A-A04B-B42F-27F09BE76649}"/>
              </a:ext>
            </a:extLst>
          </p:cNvPr>
          <p:cNvSpPr/>
          <p:nvPr/>
        </p:nvSpPr>
        <p:spPr>
          <a:xfrm>
            <a:off x="-1" y="0"/>
            <a:ext cx="6655443" cy="685800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37708C-7154-F946-B5FD-3067E1418DDC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53F8201-79DD-324D-8A48-D5D546CB6928}"/>
                </a:ext>
              </a:extLst>
            </p:cNvPr>
            <p:cNvGrpSpPr/>
            <p:nvPr/>
          </p:nvGrpSpPr>
          <p:grpSpPr>
            <a:xfrm>
              <a:off x="874713" y="696429"/>
              <a:ext cx="2737167" cy="400110"/>
              <a:chOff x="874713" y="696429"/>
              <a:chExt cx="2737167" cy="400110"/>
            </a:xfrm>
          </p:grpSpPr>
          <p:sp>
            <p:nvSpPr>
              <p:cNvPr id="3" name="图形 1">
                <a:extLst>
                  <a:ext uri="{FF2B5EF4-FFF2-40B4-BE49-F238E27FC236}">
                    <a16:creationId xmlns:a16="http://schemas.microsoft.com/office/drawing/2014/main" id="{34F9076B-8734-FC43-9050-1FFF77E46712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502E2A1-27EA-2149-9EF4-19C7396ABE78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221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</p:grpSp>
        <p:cxnSp>
          <p:nvCxnSpPr>
            <p:cNvPr id="7" name="直线连接符 6">
              <a:extLst>
                <a:ext uri="{FF2B5EF4-FFF2-40B4-BE49-F238E27FC236}">
                  <a16:creationId xmlns:a16="http://schemas.microsoft.com/office/drawing/2014/main" id="{640A7248-B6B3-2C43-8E5D-0ACAFB5C9052}"/>
                </a:ext>
              </a:extLst>
            </p:cNvPr>
            <p:cNvCxnSpPr/>
            <p:nvPr/>
          </p:nvCxnSpPr>
          <p:spPr>
            <a:xfrm>
              <a:off x="3200400" y="891540"/>
              <a:ext cx="8116888" cy="0"/>
            </a:xfrm>
            <a:prstGeom prst="line">
              <a:avLst/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8297316-7BD7-3E4A-97BC-4E62440ECD6C}"/>
              </a:ext>
            </a:extLst>
          </p:cNvPr>
          <p:cNvGrpSpPr/>
          <p:nvPr/>
        </p:nvGrpSpPr>
        <p:grpSpPr>
          <a:xfrm>
            <a:off x="974248" y="2268182"/>
            <a:ext cx="4955220" cy="3130203"/>
            <a:chOff x="974248" y="2268182"/>
            <a:chExt cx="4955220" cy="3130203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E2CD29D-6E72-8642-8489-CBCA0EA56EE7}"/>
                </a:ext>
              </a:extLst>
            </p:cNvPr>
            <p:cNvSpPr/>
            <p:nvPr/>
          </p:nvSpPr>
          <p:spPr>
            <a:xfrm>
              <a:off x="974248" y="3367060"/>
              <a:ext cx="4955220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400">
                <a:lnSpc>
                  <a:spcPct val="150000"/>
                </a:lnSpc>
                <a:defRPr/>
              </a:pPr>
              <a:r>
                <a:rPr lang="en-US" altLang="zh-CN" sz="1400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r>
                <a:rPr lang="zh-CN" altLang="en-US" sz="1400" smtClean="0">
                  <a:solidFill>
                    <a:schemeClr val="bg1"/>
                  </a:solidFill>
                  <a:cs typeface="+mn-ea"/>
                  <a:sym typeface="+mn-lt"/>
                </a:rPr>
                <a:t>成立于</a:t>
              </a:r>
              <a:r>
                <a:rPr lang="en-US" altLang="zh-CN" sz="1400" smtClean="0">
                  <a:solidFill>
                    <a:schemeClr val="bg1"/>
                  </a:solidFill>
                  <a:cs typeface="+mn-ea"/>
                  <a:sym typeface="+mn-lt"/>
                </a:rPr>
                <a:t>2005</a:t>
              </a:r>
              <a:r>
                <a:rPr lang="zh-CN" altLang="en-US" sz="1400" smtClean="0">
                  <a:solidFill>
                    <a:schemeClr val="bg1"/>
                  </a:solidFill>
                  <a:cs typeface="+mn-ea"/>
                  <a:sym typeface="+mn-lt"/>
                </a:rPr>
                <a:t>年，隶属于</a:t>
              </a:r>
              <a:r>
                <a:rPr lang="en-US" altLang="zh-CN" sz="1400" smtClean="0">
                  <a:solidFill>
                    <a:schemeClr val="bg1"/>
                  </a:solidFill>
                  <a:cs typeface="+mn-ea"/>
                  <a:sym typeface="+mn-lt"/>
                </a:rPr>
                <a:t>PPT818</a:t>
              </a:r>
              <a:r>
                <a:rPr lang="zh-CN" altLang="en-US" sz="1400" smtClean="0">
                  <a:solidFill>
                    <a:schemeClr val="bg1"/>
                  </a:solidFill>
                  <a:cs typeface="+mn-ea"/>
                  <a:sym typeface="+mn-lt"/>
                </a:rPr>
                <a:t>网络科技有限公司，是中国人气优质创意内容供给平台。</a:t>
              </a:r>
            </a:p>
            <a:p>
              <a:pPr lvl="0" defTabSz="914400">
                <a:lnSpc>
                  <a:spcPct val="150000"/>
                </a:lnSpc>
                <a:defRPr/>
              </a:pPr>
              <a:endParaRPr lang="zh-CN" altLang="en-US" sz="140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 defTabSz="914400">
                <a:lnSpc>
                  <a:spcPct val="150000"/>
                </a:lnSpc>
                <a:defRPr/>
              </a:pPr>
              <a:r>
                <a:rPr lang="zh-CN" altLang="en-US" sz="1400" smtClean="0">
                  <a:solidFill>
                    <a:schemeClr val="bg1"/>
                  </a:solidFill>
                  <a:cs typeface="+mn-ea"/>
                  <a:sym typeface="+mn-lt"/>
                </a:rPr>
                <a:t>平台联合</a:t>
              </a:r>
              <a:r>
                <a:rPr lang="en-US" altLang="zh-CN" sz="1400" smtClean="0">
                  <a:solidFill>
                    <a:schemeClr val="bg1"/>
                  </a:solidFill>
                  <a:cs typeface="+mn-ea"/>
                  <a:sym typeface="+mn-lt"/>
                </a:rPr>
                <a:t>20w+</a:t>
              </a:r>
              <a:r>
                <a:rPr lang="zh-CN" altLang="en-US" sz="1400" smtClean="0">
                  <a:solidFill>
                    <a:schemeClr val="bg1"/>
                  </a:solidFill>
                  <a:cs typeface="+mn-ea"/>
                  <a:sym typeface="+mn-lt"/>
                </a:rPr>
                <a:t>顶尖设计师、创意工作室以及国内外图库平台，汇集</a:t>
              </a:r>
              <a:r>
                <a:rPr lang="en-US" altLang="zh-CN" sz="1400" smtClean="0">
                  <a:solidFill>
                    <a:schemeClr val="bg1"/>
                  </a:solidFill>
                  <a:cs typeface="+mn-ea"/>
                  <a:sym typeface="+mn-lt"/>
                </a:rPr>
                <a:t>1500w+</a:t>
              </a:r>
              <a:r>
                <a:rPr lang="zh-CN" altLang="en-US" sz="1400" smtClean="0">
                  <a:solidFill>
                    <a:schemeClr val="bg1"/>
                  </a:solidFill>
                  <a:cs typeface="+mn-ea"/>
                  <a:sym typeface="+mn-lt"/>
                </a:rPr>
                <a:t>优质原创内容，为各行各业输出正版的图片、视频、音频、源文件素材。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2BCC08E-708A-6948-8EEB-5C463C028AB9}"/>
                </a:ext>
              </a:extLst>
            </p:cNvPr>
            <p:cNvSpPr txBox="1"/>
            <p:nvPr/>
          </p:nvSpPr>
          <p:spPr>
            <a:xfrm>
              <a:off x="974248" y="2268182"/>
              <a:ext cx="29546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600" b="1" dirty="0">
                  <a:solidFill>
                    <a:schemeClr val="bg1"/>
                  </a:solidFill>
                  <a:cs typeface="+mn-ea"/>
                  <a:sym typeface="+mn-lt"/>
                </a:rPr>
                <a:t>营销管理概述</a:t>
              </a:r>
            </a:p>
          </p:txBody>
        </p:sp>
        <p:cxnSp>
          <p:nvCxnSpPr>
            <p:cNvPr id="14" name="直接连接符 10">
              <a:extLst>
                <a:ext uri="{FF2B5EF4-FFF2-40B4-BE49-F238E27FC236}">
                  <a16:creationId xmlns:a16="http://schemas.microsoft.com/office/drawing/2014/main" id="{77817001-EE2E-6243-98D7-EB21827563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4248" y="3065362"/>
              <a:ext cx="3576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994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2314278-F9A6-9041-8A2A-3BE3DC2B8C4F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02EE8A4-B60D-1849-8B93-6327ACBC6CAC}"/>
                </a:ext>
              </a:extLst>
            </p:cNvPr>
            <p:cNvGrpSpPr/>
            <p:nvPr/>
          </p:nvGrpSpPr>
          <p:grpSpPr>
            <a:xfrm>
              <a:off x="874713" y="696429"/>
              <a:ext cx="2737167" cy="400110"/>
              <a:chOff x="874713" y="696429"/>
              <a:chExt cx="2737167" cy="400110"/>
            </a:xfrm>
          </p:grpSpPr>
          <p:sp>
            <p:nvSpPr>
              <p:cNvPr id="8" name="图形 1">
                <a:extLst>
                  <a:ext uri="{FF2B5EF4-FFF2-40B4-BE49-F238E27FC236}">
                    <a16:creationId xmlns:a16="http://schemas.microsoft.com/office/drawing/2014/main" id="{24AEABE2-8057-9940-B4EB-2A1CA002F2E1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657B16E7-4185-E34C-9B6E-48621596A98A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221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</p:grpSp>
        <p:cxnSp>
          <p:nvCxnSpPr>
            <p:cNvPr id="7" name="直线连接符 6">
              <a:extLst>
                <a:ext uri="{FF2B5EF4-FFF2-40B4-BE49-F238E27FC236}">
                  <a16:creationId xmlns:a16="http://schemas.microsoft.com/office/drawing/2014/main" id="{D1AEF09B-BA03-934B-B6A4-2382486D555B}"/>
                </a:ext>
              </a:extLst>
            </p:cNvPr>
            <p:cNvCxnSpPr/>
            <p:nvPr/>
          </p:nvCxnSpPr>
          <p:spPr>
            <a:xfrm>
              <a:off x="3200400" y="891540"/>
              <a:ext cx="8116888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8B3D9988-51FF-A844-BD8A-55A2B590157D}"/>
              </a:ext>
            </a:extLst>
          </p:cNvPr>
          <p:cNvGrpSpPr/>
          <p:nvPr/>
        </p:nvGrpSpPr>
        <p:grpSpPr>
          <a:xfrm>
            <a:off x="423946" y="1732005"/>
            <a:ext cx="4113099" cy="3950259"/>
            <a:chOff x="109734" y="1732005"/>
            <a:chExt cx="4113099" cy="3950259"/>
          </a:xfrm>
        </p:grpSpPr>
        <p:graphicFrame>
          <p:nvGraphicFramePr>
            <p:cNvPr id="20" name="图表 19">
              <a:extLst>
                <a:ext uri="{FF2B5EF4-FFF2-40B4-BE49-F238E27FC236}">
                  <a16:creationId xmlns:a16="http://schemas.microsoft.com/office/drawing/2014/main" id="{94EA32AE-E647-D847-A5BF-56E9DECF757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62122540"/>
                </p:ext>
              </p:extLst>
            </p:nvPr>
          </p:nvGraphicFramePr>
          <p:xfrm>
            <a:off x="109734" y="2940198"/>
            <a:ext cx="4113099" cy="27420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3DD9540-5399-3F4B-B734-C853BE2EAA42}"/>
                </a:ext>
              </a:extLst>
            </p:cNvPr>
            <p:cNvGrpSpPr/>
            <p:nvPr/>
          </p:nvGrpSpPr>
          <p:grpSpPr>
            <a:xfrm>
              <a:off x="869618" y="1732005"/>
              <a:ext cx="2593330" cy="3875891"/>
              <a:chOff x="869618" y="1732005"/>
              <a:chExt cx="2593330" cy="3875891"/>
            </a:xfrm>
          </p:grpSpPr>
          <p:sp>
            <p:nvSpPr>
              <p:cNvPr id="17" name="TextBox 11">
                <a:extLst>
                  <a:ext uri="{FF2B5EF4-FFF2-40B4-BE49-F238E27FC236}">
                    <a16:creationId xmlns:a16="http://schemas.microsoft.com/office/drawing/2014/main" id="{E2FD34E9-AB59-0549-A599-6243DDE4A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9741" y="1732005"/>
                <a:ext cx="129308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lvl="0"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CN" altLang="en-US" sz="2000" dirty="0">
                    <a:solidFill>
                      <a:srgbClr val="142537"/>
                    </a:solidFill>
                    <a:latin typeface="+mn-lt"/>
                    <a:ea typeface="+mn-ea"/>
                    <a:cs typeface="+mn-ea"/>
                    <a:sym typeface="+mn-lt"/>
                  </a:rPr>
                  <a:t>营销管理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F6FC6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8004E274-6ABB-7949-B9FB-E4101D7D7E12}"/>
                  </a:ext>
                </a:extLst>
              </p:cNvPr>
              <p:cNvSpPr txBox="1"/>
              <p:nvPr/>
            </p:nvSpPr>
            <p:spPr>
              <a:xfrm>
                <a:off x="2182383" y="3542548"/>
                <a:ext cx="11272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完成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28.9%</a:t>
                </a:r>
                <a:endParaRPr kumimoji="0" lang="zh-CN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弧形 8">
                <a:extLst>
                  <a:ext uri="{FF2B5EF4-FFF2-40B4-BE49-F238E27FC236}">
                    <a16:creationId xmlns:a16="http://schemas.microsoft.com/office/drawing/2014/main" id="{ADA2B12E-9318-6D45-B991-DE72AD5B1F23}"/>
                  </a:ext>
                </a:extLst>
              </p:cNvPr>
              <p:cNvSpPr/>
              <p:nvPr/>
            </p:nvSpPr>
            <p:spPr bwMode="auto">
              <a:xfrm>
                <a:off x="869618" y="3014566"/>
                <a:ext cx="2593330" cy="2593330"/>
              </a:xfrm>
              <a:prstGeom prst="arc">
                <a:avLst>
                  <a:gd name="adj1" fmla="val 16200000"/>
                  <a:gd name="adj2" fmla="val 790251"/>
                </a:avLst>
              </a:prstGeom>
              <a:noFill/>
              <a:ln w="9525" cap="flat" cmpd="sng" algn="ctr">
                <a:solidFill>
                  <a:srgbClr val="142537"/>
                </a:solidFill>
                <a:prstDash val="solid"/>
                <a:round/>
                <a:headEnd type="oval" w="sm" len="sm"/>
                <a:tailEnd type="oval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40D3C92-F8DB-9248-9FD3-E16EA4350743}"/>
                  </a:ext>
                </a:extLst>
              </p:cNvPr>
              <p:cNvSpPr txBox="1"/>
              <p:nvPr/>
            </p:nvSpPr>
            <p:spPr>
              <a:xfrm>
                <a:off x="2249681" y="2369354"/>
                <a:ext cx="90281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已有测时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28h</a:t>
                </a:r>
                <a:endParaRPr kumimoji="0" lang="zh-CN" alt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F522DFB-AFCC-B144-9F91-56936076B83F}"/>
              </a:ext>
            </a:extLst>
          </p:cNvPr>
          <p:cNvGrpSpPr/>
          <p:nvPr/>
        </p:nvGrpSpPr>
        <p:grpSpPr>
          <a:xfrm>
            <a:off x="4039451" y="1732005"/>
            <a:ext cx="4113099" cy="3950259"/>
            <a:chOff x="4039451" y="1732005"/>
            <a:chExt cx="4113099" cy="3950259"/>
          </a:xfrm>
        </p:grpSpPr>
        <p:graphicFrame>
          <p:nvGraphicFramePr>
            <p:cNvPr id="21" name="图表 20">
              <a:extLst>
                <a:ext uri="{FF2B5EF4-FFF2-40B4-BE49-F238E27FC236}">
                  <a16:creationId xmlns:a16="http://schemas.microsoft.com/office/drawing/2014/main" id="{5E74256D-C4B8-BA44-ACD5-8931ECC48FC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88083715"/>
                </p:ext>
              </p:extLst>
            </p:nvPr>
          </p:nvGraphicFramePr>
          <p:xfrm>
            <a:off x="4039451" y="2940198"/>
            <a:ext cx="4113099" cy="27420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B429F2B8-3F34-D741-BA34-9F9BEDD4CF55}"/>
                </a:ext>
              </a:extLst>
            </p:cNvPr>
            <p:cNvGrpSpPr/>
            <p:nvPr/>
          </p:nvGrpSpPr>
          <p:grpSpPr>
            <a:xfrm>
              <a:off x="4799335" y="1732005"/>
              <a:ext cx="2593330" cy="3875891"/>
              <a:chOff x="4799335" y="1732005"/>
              <a:chExt cx="2593330" cy="3875891"/>
            </a:xfrm>
          </p:grpSpPr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00562858-83C5-8E4A-9F94-80ED7E828E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9458" y="1732005"/>
                <a:ext cx="129308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lvl="0"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CN" altLang="en-US" sz="2000" dirty="0">
                    <a:solidFill>
                      <a:srgbClr val="142537"/>
                    </a:solidFill>
                    <a:latin typeface="+mn-lt"/>
                    <a:ea typeface="+mn-ea"/>
                    <a:cs typeface="+mn-ea"/>
                    <a:sym typeface="+mn-lt"/>
                  </a:rPr>
                  <a:t>营销管理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F6FC6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380726FD-347A-7641-9F0F-86F57183A3B9}"/>
                  </a:ext>
                </a:extLst>
              </p:cNvPr>
              <p:cNvSpPr txBox="1"/>
              <p:nvPr/>
            </p:nvSpPr>
            <p:spPr>
              <a:xfrm>
                <a:off x="6151966" y="3518498"/>
                <a:ext cx="11272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完成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37.0%</a:t>
                </a:r>
                <a:endParaRPr kumimoji="0" lang="zh-CN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4C9C72BE-43B8-9D46-ABCC-2952E95842F1}"/>
                  </a:ext>
                </a:extLst>
              </p:cNvPr>
              <p:cNvSpPr txBox="1"/>
              <p:nvPr/>
            </p:nvSpPr>
            <p:spPr>
              <a:xfrm>
                <a:off x="6179398" y="2369354"/>
                <a:ext cx="90281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已有测时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lvl="0" defTabSz="914400">
                  <a:defRPr/>
                </a:pPr>
                <a:r>
                  <a:rPr lang="en-US" altLang="zh-CN" sz="2000" b="1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47h</a:t>
                </a:r>
                <a:endParaRPr lang="zh-CN" altLang="en-US" sz="2000" b="1" i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弧形 23">
                <a:extLst>
                  <a:ext uri="{FF2B5EF4-FFF2-40B4-BE49-F238E27FC236}">
                    <a16:creationId xmlns:a16="http://schemas.microsoft.com/office/drawing/2014/main" id="{5228BE22-2B63-D442-B439-4369CCB51C6C}"/>
                  </a:ext>
                </a:extLst>
              </p:cNvPr>
              <p:cNvSpPr/>
              <p:nvPr/>
            </p:nvSpPr>
            <p:spPr bwMode="auto">
              <a:xfrm>
                <a:off x="4799335" y="3014566"/>
                <a:ext cx="2593330" cy="2593330"/>
              </a:xfrm>
              <a:prstGeom prst="arc">
                <a:avLst>
                  <a:gd name="adj1" fmla="val 16200000"/>
                  <a:gd name="adj2" fmla="val 2549047"/>
                </a:avLst>
              </a:prstGeom>
              <a:noFill/>
              <a:ln w="9525" cap="flat" cmpd="sng" algn="ctr">
                <a:solidFill>
                  <a:srgbClr val="142537"/>
                </a:solidFill>
                <a:prstDash val="solid"/>
                <a:round/>
                <a:headEnd type="oval" w="sm" len="sm"/>
                <a:tailEnd type="oval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6B9E606-CD90-E343-8C72-FFA06A5F0483}"/>
              </a:ext>
            </a:extLst>
          </p:cNvPr>
          <p:cNvGrpSpPr/>
          <p:nvPr/>
        </p:nvGrpSpPr>
        <p:grpSpPr>
          <a:xfrm>
            <a:off x="7606788" y="1732005"/>
            <a:ext cx="4113099" cy="3950259"/>
            <a:chOff x="8018268" y="1732005"/>
            <a:chExt cx="4113099" cy="3950259"/>
          </a:xfrm>
        </p:grpSpPr>
        <p:graphicFrame>
          <p:nvGraphicFramePr>
            <p:cNvPr id="22" name="图表 21">
              <a:extLst>
                <a:ext uri="{FF2B5EF4-FFF2-40B4-BE49-F238E27FC236}">
                  <a16:creationId xmlns:a16="http://schemas.microsoft.com/office/drawing/2014/main" id="{236A7477-4018-E945-AA65-95177E62E60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0778411"/>
                </p:ext>
              </p:extLst>
            </p:nvPr>
          </p:nvGraphicFramePr>
          <p:xfrm>
            <a:off x="8018268" y="2940198"/>
            <a:ext cx="4113099" cy="27420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6572E691-EAAA-5B48-AC34-E4BE446A3276}"/>
                </a:ext>
              </a:extLst>
            </p:cNvPr>
            <p:cNvGrpSpPr/>
            <p:nvPr/>
          </p:nvGrpSpPr>
          <p:grpSpPr>
            <a:xfrm>
              <a:off x="8778152" y="1732005"/>
              <a:ext cx="2593330" cy="3875891"/>
              <a:chOff x="8778152" y="1732005"/>
              <a:chExt cx="2593330" cy="3875891"/>
            </a:xfrm>
          </p:grpSpPr>
          <p:sp>
            <p:nvSpPr>
              <p:cNvPr id="19" name="TextBox 14">
                <a:extLst>
                  <a:ext uri="{FF2B5EF4-FFF2-40B4-BE49-F238E27FC236}">
                    <a16:creationId xmlns:a16="http://schemas.microsoft.com/office/drawing/2014/main" id="{E5CBCB40-EAC8-2A44-A9A4-65935777B7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25748" y="1732005"/>
                <a:ext cx="149813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lvl="0"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zh-CN" altLang="en-US" sz="2000" dirty="0">
                    <a:solidFill>
                      <a:srgbClr val="142537"/>
                    </a:solidFill>
                    <a:latin typeface="+mn-lt"/>
                    <a:ea typeface="+mn-ea"/>
                    <a:cs typeface="+mn-ea"/>
                    <a:sym typeface="+mn-lt"/>
                  </a:rPr>
                  <a:t>营销管理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F6FC6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BE4FAE6D-7759-3D45-BBCA-D5DF862BBBB1}"/>
                  </a:ext>
                </a:extLst>
              </p:cNvPr>
              <p:cNvSpPr txBox="1"/>
              <p:nvPr/>
            </p:nvSpPr>
            <p:spPr>
              <a:xfrm>
                <a:off x="10130783" y="3518498"/>
                <a:ext cx="112723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完成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45.0%</a:t>
                </a:r>
                <a:endParaRPr kumimoji="0" lang="zh-CN" alt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D3F11626-F065-1544-835B-AFBF3DEBF107}"/>
                  </a:ext>
                </a:extLst>
              </p:cNvPr>
              <p:cNvSpPr txBox="1"/>
              <p:nvPr/>
            </p:nvSpPr>
            <p:spPr>
              <a:xfrm>
                <a:off x="10158215" y="2369354"/>
                <a:ext cx="902811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已有测时</a:t>
                </a: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lvl="0" defTabSz="914400">
                  <a:defRPr/>
                </a:pPr>
                <a:r>
                  <a:rPr lang="en-US" altLang="zh-CN" sz="2000" b="1" i="1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3.6h</a:t>
                </a:r>
                <a:endParaRPr lang="zh-CN" altLang="en-US" sz="2000" b="1" i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弧形 24">
                <a:extLst>
                  <a:ext uri="{FF2B5EF4-FFF2-40B4-BE49-F238E27FC236}">
                    <a16:creationId xmlns:a16="http://schemas.microsoft.com/office/drawing/2014/main" id="{62F5B19C-BD03-B44B-8183-B9A541396472}"/>
                  </a:ext>
                </a:extLst>
              </p:cNvPr>
              <p:cNvSpPr/>
              <p:nvPr/>
            </p:nvSpPr>
            <p:spPr bwMode="auto">
              <a:xfrm>
                <a:off x="8778152" y="3014566"/>
                <a:ext cx="2593330" cy="2593330"/>
              </a:xfrm>
              <a:prstGeom prst="arc">
                <a:avLst>
                  <a:gd name="adj1" fmla="val 16200000"/>
                  <a:gd name="adj2" fmla="val 4235485"/>
                </a:avLst>
              </a:prstGeom>
              <a:noFill/>
              <a:ln w="9525" cap="flat" cmpd="sng" algn="ctr">
                <a:solidFill>
                  <a:srgbClr val="142537"/>
                </a:solidFill>
                <a:prstDash val="solid"/>
                <a:round/>
                <a:headEnd type="oval" w="sm" len="sm"/>
                <a:tailEnd type="oval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82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c="http://schemas.openxmlformats.org/drawingml/2006/chart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4C84A1B-0E06-B84A-9866-00C34B346B14}"/>
              </a:ext>
            </a:extLst>
          </p:cNvPr>
          <p:cNvSpPr/>
          <p:nvPr/>
        </p:nvSpPr>
        <p:spPr>
          <a:xfrm>
            <a:off x="0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3729BF7-57C3-1C45-A0C9-12CD881BE3E9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40CA8536-F35F-0F41-B463-3F399963EEC5}"/>
                </a:ext>
              </a:extLst>
            </p:cNvPr>
            <p:cNvGrpSpPr/>
            <p:nvPr/>
          </p:nvGrpSpPr>
          <p:grpSpPr>
            <a:xfrm>
              <a:off x="874713" y="696429"/>
              <a:ext cx="2737167" cy="400110"/>
              <a:chOff x="874713" y="696429"/>
              <a:chExt cx="2737167" cy="400110"/>
            </a:xfrm>
          </p:grpSpPr>
          <p:sp>
            <p:nvSpPr>
              <p:cNvPr id="11" name="图形 1">
                <a:extLst>
                  <a:ext uri="{FF2B5EF4-FFF2-40B4-BE49-F238E27FC236}">
                    <a16:creationId xmlns:a16="http://schemas.microsoft.com/office/drawing/2014/main" id="{512FB746-B7F6-C84F-A12D-7B14C91B3C07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78CD5992-0AF6-BB4B-8363-50A17DA83EEB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221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</p:grpSp>
        <p:cxnSp>
          <p:nvCxnSpPr>
            <p:cNvPr id="10" name="直线连接符 9">
              <a:extLst>
                <a:ext uri="{FF2B5EF4-FFF2-40B4-BE49-F238E27FC236}">
                  <a16:creationId xmlns:a16="http://schemas.microsoft.com/office/drawing/2014/main" id="{3F32BAC0-14D2-2445-A88B-8353C7820A84}"/>
                </a:ext>
              </a:extLst>
            </p:cNvPr>
            <p:cNvCxnSpPr/>
            <p:nvPr/>
          </p:nvCxnSpPr>
          <p:spPr>
            <a:xfrm>
              <a:off x="3200400" y="891540"/>
              <a:ext cx="8116888" cy="0"/>
            </a:xfrm>
            <a:prstGeom prst="line">
              <a:avLst/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6E94CD1F-8C7C-0343-9C9C-CF24654A76C2}"/>
              </a:ext>
            </a:extLst>
          </p:cNvPr>
          <p:cNvSpPr txBox="1"/>
          <p:nvPr/>
        </p:nvSpPr>
        <p:spPr>
          <a:xfrm>
            <a:off x="1763164" y="2401722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cs typeface="+mn-ea"/>
                <a:sym typeface="+mn-lt"/>
              </a:rPr>
              <a:t>营销管理概述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7694C4A-FD9D-6D49-9F6F-268E151A8CBC}"/>
              </a:ext>
            </a:extLst>
          </p:cNvPr>
          <p:cNvSpPr txBox="1"/>
          <p:nvPr/>
        </p:nvSpPr>
        <p:spPr>
          <a:xfrm>
            <a:off x="4920383" y="5864858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cs typeface="+mn-ea"/>
                <a:sym typeface="+mn-lt"/>
              </a:rPr>
              <a:t>营销管理概述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70F19A9-9B7C-5044-92A7-6DE49A7D7A9C}"/>
              </a:ext>
            </a:extLst>
          </p:cNvPr>
          <p:cNvSpPr txBox="1"/>
          <p:nvPr/>
        </p:nvSpPr>
        <p:spPr>
          <a:xfrm>
            <a:off x="1874924" y="4187019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cs typeface="+mn-ea"/>
                <a:sym typeface="+mn-lt"/>
              </a:rPr>
              <a:t>营销管理概述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98D4463-5505-024E-ACEC-C16F26D58225}"/>
              </a:ext>
            </a:extLst>
          </p:cNvPr>
          <p:cNvSpPr txBox="1"/>
          <p:nvPr/>
        </p:nvSpPr>
        <p:spPr>
          <a:xfrm>
            <a:off x="7965843" y="4187019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cs typeface="+mn-ea"/>
                <a:sym typeface="+mn-lt"/>
              </a:rPr>
              <a:t>营销管理概述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CEAC87D-3927-A940-883C-CAE6BFA1BC76}"/>
              </a:ext>
            </a:extLst>
          </p:cNvPr>
          <p:cNvSpPr txBox="1"/>
          <p:nvPr/>
        </p:nvSpPr>
        <p:spPr>
          <a:xfrm>
            <a:off x="8077603" y="2401722"/>
            <a:ext cx="156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cs typeface="+mn-ea"/>
                <a:sym typeface="+mn-lt"/>
              </a:rPr>
              <a:t>营销管理概述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C6B32A0-061B-104F-8B3E-C2F42D81E74C}"/>
              </a:ext>
            </a:extLst>
          </p:cNvPr>
          <p:cNvGrpSpPr/>
          <p:nvPr/>
        </p:nvGrpSpPr>
        <p:grpSpPr>
          <a:xfrm>
            <a:off x="3350633" y="2538763"/>
            <a:ext cx="4710460" cy="95250"/>
            <a:chOff x="3741420" y="2658143"/>
            <a:chExt cx="4710460" cy="9525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1EE2AF56-FE61-854F-BCE9-FF76ABC4C421}"/>
                </a:ext>
              </a:extLst>
            </p:cNvPr>
            <p:cNvGrpSpPr/>
            <p:nvPr/>
          </p:nvGrpSpPr>
          <p:grpSpPr>
            <a:xfrm>
              <a:off x="3741420" y="2658143"/>
              <a:ext cx="95250" cy="95250"/>
              <a:chOff x="3741420" y="2658143"/>
              <a:chExt cx="95250" cy="95250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A1DB6FB7-574B-094D-A0D7-4EBA4AD72F26}"/>
                  </a:ext>
                </a:extLst>
              </p:cNvPr>
              <p:cNvSpPr/>
              <p:nvPr/>
            </p:nvSpPr>
            <p:spPr bwMode="auto">
              <a:xfrm>
                <a:off x="3763043" y="2679766"/>
                <a:ext cx="52004" cy="52004"/>
              </a:xfrm>
              <a:prstGeom prst="ellipse">
                <a:avLst/>
              </a:prstGeom>
              <a:solidFill>
                <a:schemeClr val="tx2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DCFE909A-FE31-834E-A2FD-A124DD202104}"/>
                  </a:ext>
                </a:extLst>
              </p:cNvPr>
              <p:cNvSpPr/>
              <p:nvPr/>
            </p:nvSpPr>
            <p:spPr bwMode="auto">
              <a:xfrm>
                <a:off x="3741420" y="2658143"/>
                <a:ext cx="95250" cy="9525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D389D5DE-6B77-8644-9507-D3369BF12812}"/>
                </a:ext>
              </a:extLst>
            </p:cNvPr>
            <p:cNvGrpSpPr/>
            <p:nvPr/>
          </p:nvGrpSpPr>
          <p:grpSpPr>
            <a:xfrm>
              <a:off x="8356630" y="2658143"/>
              <a:ext cx="95250" cy="95250"/>
              <a:chOff x="3741420" y="2658143"/>
              <a:chExt cx="95250" cy="95250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AFD1C31B-EEBA-634C-8647-371D5662A30F}"/>
                  </a:ext>
                </a:extLst>
              </p:cNvPr>
              <p:cNvSpPr/>
              <p:nvPr/>
            </p:nvSpPr>
            <p:spPr bwMode="auto">
              <a:xfrm>
                <a:off x="3763043" y="2679766"/>
                <a:ext cx="52004" cy="52004"/>
              </a:xfrm>
              <a:prstGeom prst="ellipse">
                <a:avLst/>
              </a:prstGeom>
              <a:solidFill>
                <a:schemeClr val="tx2"/>
              </a:solidFill>
              <a:ln w="635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38F4D02D-010C-E84A-BDDE-69F616A98B7B}"/>
                  </a:ext>
                </a:extLst>
              </p:cNvPr>
              <p:cNvSpPr/>
              <p:nvPr/>
            </p:nvSpPr>
            <p:spPr bwMode="auto">
              <a:xfrm>
                <a:off x="3741420" y="2658143"/>
                <a:ext cx="95250" cy="95250"/>
              </a:xfrm>
              <a:prstGeom prst="ellipse">
                <a:avLst/>
              </a:prstGeom>
              <a:noFill/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1C7BA2B-CC4E-AE4C-9B2A-D0CF27CCB26D}"/>
              </a:ext>
            </a:extLst>
          </p:cNvPr>
          <p:cNvGrpSpPr/>
          <p:nvPr/>
        </p:nvGrpSpPr>
        <p:grpSpPr>
          <a:xfrm>
            <a:off x="3472553" y="4324060"/>
            <a:ext cx="95250" cy="95250"/>
            <a:chOff x="3741420" y="2658143"/>
            <a:chExt cx="95250" cy="95250"/>
          </a:xfrm>
        </p:grpSpPr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8E3FAEBE-EB35-1543-9551-7F3B5435DBA8}"/>
                </a:ext>
              </a:extLst>
            </p:cNvPr>
            <p:cNvSpPr/>
            <p:nvPr/>
          </p:nvSpPr>
          <p:spPr bwMode="auto">
            <a:xfrm>
              <a:off x="3763043" y="2679766"/>
              <a:ext cx="52004" cy="52004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44844AD9-D198-1D46-9534-E1D59F922FF5}"/>
                </a:ext>
              </a:extLst>
            </p:cNvPr>
            <p:cNvSpPr/>
            <p:nvPr/>
          </p:nvSpPr>
          <p:spPr bwMode="auto">
            <a:xfrm>
              <a:off x="3741420" y="2658143"/>
              <a:ext cx="95250" cy="95250"/>
            </a:xfrm>
            <a:prstGeom prst="ellipse">
              <a:avLst/>
            </a:prstGeom>
            <a:noFill/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3DF3660-2028-F848-8F69-A09456B38126}"/>
              </a:ext>
            </a:extLst>
          </p:cNvPr>
          <p:cNvGrpSpPr/>
          <p:nvPr/>
        </p:nvGrpSpPr>
        <p:grpSpPr>
          <a:xfrm>
            <a:off x="7828683" y="4324060"/>
            <a:ext cx="95250" cy="95250"/>
            <a:chOff x="3741420" y="2658143"/>
            <a:chExt cx="95250" cy="95250"/>
          </a:xfrm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A96685D-13E7-0D45-9922-22B0A551FEB6}"/>
                </a:ext>
              </a:extLst>
            </p:cNvPr>
            <p:cNvSpPr/>
            <p:nvPr/>
          </p:nvSpPr>
          <p:spPr bwMode="auto">
            <a:xfrm>
              <a:off x="3763043" y="2679766"/>
              <a:ext cx="52004" cy="52004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FA198590-B9B9-1844-9DE7-853DAA45A652}"/>
                </a:ext>
              </a:extLst>
            </p:cNvPr>
            <p:cNvSpPr/>
            <p:nvPr/>
          </p:nvSpPr>
          <p:spPr bwMode="auto">
            <a:xfrm>
              <a:off x="3741420" y="2658143"/>
              <a:ext cx="95250" cy="95250"/>
            </a:xfrm>
            <a:prstGeom prst="ellipse">
              <a:avLst/>
            </a:prstGeom>
            <a:noFill/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6A85374-A281-0548-A7CF-5E6E6CC65DAF}"/>
              </a:ext>
            </a:extLst>
          </p:cNvPr>
          <p:cNvGrpSpPr/>
          <p:nvPr/>
        </p:nvGrpSpPr>
        <p:grpSpPr>
          <a:xfrm>
            <a:off x="5657588" y="5679535"/>
            <a:ext cx="95250" cy="95250"/>
            <a:chOff x="3741420" y="2658143"/>
            <a:chExt cx="95250" cy="95250"/>
          </a:xfrm>
        </p:grpSpPr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6897A0FF-E081-1844-B782-0224F1F73317}"/>
                </a:ext>
              </a:extLst>
            </p:cNvPr>
            <p:cNvSpPr/>
            <p:nvPr/>
          </p:nvSpPr>
          <p:spPr bwMode="auto">
            <a:xfrm>
              <a:off x="3763043" y="2679766"/>
              <a:ext cx="52004" cy="52004"/>
            </a:xfrm>
            <a:prstGeom prst="ellipse">
              <a:avLst/>
            </a:prstGeom>
            <a:solidFill>
              <a:schemeClr val="tx2"/>
            </a:solidFill>
            <a:ln w="63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7BB1521C-156D-9542-B810-67DD2C91FDC2}"/>
                </a:ext>
              </a:extLst>
            </p:cNvPr>
            <p:cNvSpPr/>
            <p:nvPr/>
          </p:nvSpPr>
          <p:spPr bwMode="auto">
            <a:xfrm>
              <a:off x="3741420" y="2658143"/>
              <a:ext cx="95250" cy="95250"/>
            </a:xfrm>
            <a:prstGeom prst="ellipse">
              <a:avLst/>
            </a:prstGeom>
            <a:noFill/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" name="椭圆 36">
            <a:extLst>
              <a:ext uri="{FF2B5EF4-FFF2-40B4-BE49-F238E27FC236}">
                <a16:creationId xmlns:a16="http://schemas.microsoft.com/office/drawing/2014/main" id="{D0BEEBF5-8A53-8C40-9BA7-30BA6A8D3D62}"/>
              </a:ext>
            </a:extLst>
          </p:cNvPr>
          <p:cNvSpPr/>
          <p:nvPr/>
        </p:nvSpPr>
        <p:spPr bwMode="auto">
          <a:xfrm>
            <a:off x="1048332" y="-1347261"/>
            <a:ext cx="9313762" cy="9313762"/>
          </a:xfrm>
          <a:prstGeom prst="ellipse">
            <a:avLst/>
          </a:prstGeom>
          <a:noFill/>
          <a:ln w="12700" cap="rnd" cmpd="sng" algn="ctr">
            <a:gradFill>
              <a:gsLst>
                <a:gs pos="0">
                  <a:schemeClr val="bg1">
                    <a:alpha val="0"/>
                  </a:schemeClr>
                </a:gs>
                <a:gs pos="99000">
                  <a:schemeClr val="bg1"/>
                </a:gs>
              </a:gsLst>
              <a:lin ang="5400000" scaled="1"/>
            </a:gra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D979FCCC-DEC1-D540-BA58-6EA00E470968}"/>
              </a:ext>
            </a:extLst>
          </p:cNvPr>
          <p:cNvSpPr/>
          <p:nvPr/>
        </p:nvSpPr>
        <p:spPr bwMode="auto">
          <a:xfrm>
            <a:off x="874712" y="-1509307"/>
            <a:ext cx="9661002" cy="9661002"/>
          </a:xfrm>
          <a:prstGeom prst="ellipse">
            <a:avLst/>
          </a:prstGeom>
          <a:noFill/>
          <a:ln w="12700" cap="rnd" cmpd="sng" algn="ctr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D9FD4BE-D966-5D4D-80EA-A2F1471191DA}"/>
              </a:ext>
            </a:extLst>
          </p:cNvPr>
          <p:cNvGrpSpPr/>
          <p:nvPr/>
        </p:nvGrpSpPr>
        <p:grpSpPr>
          <a:xfrm>
            <a:off x="3287133" y="891540"/>
            <a:ext cx="4836160" cy="4836160"/>
            <a:chOff x="3287133" y="891540"/>
            <a:chExt cx="4836160" cy="4836160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74F912D-4C23-E142-BA8A-05A771260A78}"/>
                </a:ext>
              </a:extLst>
            </p:cNvPr>
            <p:cNvSpPr/>
            <p:nvPr/>
          </p:nvSpPr>
          <p:spPr bwMode="auto">
            <a:xfrm>
              <a:off x="3287133" y="891540"/>
              <a:ext cx="4836160" cy="4836160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6000"/>
                  </a:schemeClr>
                </a:gs>
              </a:gsLst>
              <a:lin ang="5400000" scaled="1"/>
            </a:gradFill>
            <a:ln w="6350" cap="flat" cmpd="sng" algn="ctr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63EFC1D-C81E-FA43-A324-63203BF7EB55}"/>
                </a:ext>
              </a:extLst>
            </p:cNvPr>
            <p:cNvSpPr txBox="1"/>
            <p:nvPr/>
          </p:nvSpPr>
          <p:spPr>
            <a:xfrm>
              <a:off x="3856093" y="3194204"/>
              <a:ext cx="36982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60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CONTENTS</a:t>
              </a:r>
              <a:endPara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6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46591AB-E137-DF45-9152-6173EF82BBA3}"/>
                </a:ext>
              </a:extLst>
            </p:cNvPr>
            <p:cNvSpPr txBox="1"/>
            <p:nvPr/>
          </p:nvSpPr>
          <p:spPr>
            <a:xfrm>
              <a:off x="5075293" y="2921772"/>
              <a:ext cx="12598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914400">
                <a:defRPr/>
              </a:pPr>
              <a:r>
                <a:rPr kumimoji="1"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营销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BD0D9">
                    <a:lumMod val="60000"/>
                    <a:lumOff val="4000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弧形 34">
              <a:extLst>
                <a:ext uri="{FF2B5EF4-FFF2-40B4-BE49-F238E27FC236}">
                  <a16:creationId xmlns:a16="http://schemas.microsoft.com/office/drawing/2014/main" id="{B4430AAF-3BCF-9442-B56E-816172650090}"/>
                </a:ext>
              </a:extLst>
            </p:cNvPr>
            <p:cNvSpPr/>
            <p:nvPr/>
          </p:nvSpPr>
          <p:spPr bwMode="auto">
            <a:xfrm>
              <a:off x="5038463" y="2604770"/>
              <a:ext cx="1333500" cy="1333500"/>
            </a:xfrm>
            <a:prstGeom prst="arc">
              <a:avLst>
                <a:gd name="adj1" fmla="val 11416118"/>
                <a:gd name="adj2" fmla="val 20874813"/>
              </a:avLst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oval" w="sm" len="sm"/>
              <a:tailEnd type="oval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弧形 35">
              <a:extLst>
                <a:ext uri="{FF2B5EF4-FFF2-40B4-BE49-F238E27FC236}">
                  <a16:creationId xmlns:a16="http://schemas.microsoft.com/office/drawing/2014/main" id="{146B1B27-E06D-2442-89D3-55B6E949BE77}"/>
                </a:ext>
              </a:extLst>
            </p:cNvPr>
            <p:cNvSpPr/>
            <p:nvPr/>
          </p:nvSpPr>
          <p:spPr bwMode="auto">
            <a:xfrm flipV="1">
              <a:off x="5038463" y="2604770"/>
              <a:ext cx="1333500" cy="1333500"/>
            </a:xfrm>
            <a:prstGeom prst="arc">
              <a:avLst>
                <a:gd name="adj1" fmla="val 11686659"/>
                <a:gd name="adj2" fmla="val 20613108"/>
              </a:avLst>
            </a:prstGeom>
            <a:noFill/>
            <a:ln w="6350" cap="flat" cmpd="sng" algn="ctr">
              <a:solidFill>
                <a:schemeClr val="bg1"/>
              </a:solidFill>
              <a:prstDash val="solid"/>
              <a:round/>
              <a:headEnd type="oval" w="sm" len="sm"/>
              <a:tailEnd type="oval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94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4D05086-EBD7-1F44-BDE0-6877442A688B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86F8DCA-81FD-224D-9AB9-1178D6FAD045}"/>
                </a:ext>
              </a:extLst>
            </p:cNvPr>
            <p:cNvGrpSpPr/>
            <p:nvPr/>
          </p:nvGrpSpPr>
          <p:grpSpPr>
            <a:xfrm>
              <a:off x="874713" y="696429"/>
              <a:ext cx="2737167" cy="400110"/>
              <a:chOff x="874713" y="696429"/>
              <a:chExt cx="2737167" cy="400110"/>
            </a:xfrm>
          </p:grpSpPr>
          <p:sp>
            <p:nvSpPr>
              <p:cNvPr id="5" name="图形 1">
                <a:extLst>
                  <a:ext uri="{FF2B5EF4-FFF2-40B4-BE49-F238E27FC236}">
                    <a16:creationId xmlns:a16="http://schemas.microsoft.com/office/drawing/2014/main" id="{C5E0053D-915D-5344-AD7D-C15F3EE9E04C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03849"/>
                  </a:gs>
                  <a:gs pos="100000">
                    <a:srgbClr val="142537"/>
                  </a:gs>
                </a:gsLst>
                <a:lin ang="2700000" scaled="0"/>
              </a:gra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B47E33D-DDE7-9B48-85BB-333752DECBAC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221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</p:grpSp>
        <p:cxnSp>
          <p:nvCxnSpPr>
            <p:cNvPr id="4" name="直线连接符 3">
              <a:extLst>
                <a:ext uri="{FF2B5EF4-FFF2-40B4-BE49-F238E27FC236}">
                  <a16:creationId xmlns:a16="http://schemas.microsoft.com/office/drawing/2014/main" id="{6920A05F-12D1-8644-BEFE-4A0A3DEA6DE4}"/>
                </a:ext>
              </a:extLst>
            </p:cNvPr>
            <p:cNvCxnSpPr/>
            <p:nvPr/>
          </p:nvCxnSpPr>
          <p:spPr>
            <a:xfrm>
              <a:off x="3200400" y="891540"/>
              <a:ext cx="8116888" cy="0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rgbClr val="142537"/>
                  </a:gs>
                  <a:gs pos="100000">
                    <a:srgbClr val="203849"/>
                  </a:gs>
                </a:gsLst>
                <a:lin ang="10800000" scaled="1"/>
                <a:tileRect/>
              </a:gra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5F1F9CC3-15FF-6C48-8CA2-C9357381D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8857191"/>
              </p:ext>
            </p:extLst>
          </p:nvPr>
        </p:nvGraphicFramePr>
        <p:xfrm>
          <a:off x="1005713" y="2009457"/>
          <a:ext cx="5090287" cy="1556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B7015E7E-EDDE-464C-A13F-03CC1A530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529669"/>
              </p:ext>
            </p:extLst>
          </p:nvPr>
        </p:nvGraphicFramePr>
        <p:xfrm>
          <a:off x="1063658" y="3856224"/>
          <a:ext cx="5032342" cy="1655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8" name="组合 27">
            <a:extLst>
              <a:ext uri="{FF2B5EF4-FFF2-40B4-BE49-F238E27FC236}">
                <a16:creationId xmlns:a16="http://schemas.microsoft.com/office/drawing/2014/main" id="{8BEBF6E5-E1F8-AB4D-9558-8068E2B0E738}"/>
              </a:ext>
            </a:extLst>
          </p:cNvPr>
          <p:cNvGrpSpPr/>
          <p:nvPr/>
        </p:nvGrpSpPr>
        <p:grpSpPr>
          <a:xfrm>
            <a:off x="6147845" y="1763303"/>
            <a:ext cx="4980497" cy="4043130"/>
            <a:chOff x="6147845" y="1763303"/>
            <a:chExt cx="4980497" cy="4043130"/>
          </a:xfrm>
        </p:grpSpPr>
        <p:sp>
          <p:nvSpPr>
            <p:cNvPr id="9" name="矩形: 圆角 32">
              <a:extLst>
                <a:ext uri="{FF2B5EF4-FFF2-40B4-BE49-F238E27FC236}">
                  <a16:creationId xmlns:a16="http://schemas.microsoft.com/office/drawing/2014/main" id="{5B8E3CC7-BC86-C247-A0AC-51ED4DAF4186}"/>
                </a:ext>
              </a:extLst>
            </p:cNvPr>
            <p:cNvSpPr/>
            <p:nvPr/>
          </p:nvSpPr>
          <p:spPr bwMode="auto">
            <a:xfrm>
              <a:off x="6147845" y="1763303"/>
              <a:ext cx="4980497" cy="4043130"/>
            </a:xfrm>
            <a:prstGeom prst="roundRect">
              <a:avLst>
                <a:gd name="adj" fmla="val 6711"/>
              </a:avLst>
            </a:prstGeom>
            <a:solidFill>
              <a:srgbClr val="BDB4A4">
                <a:alpha val="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4AE2C3DA-9757-5546-9ED2-F8459E324555}"/>
                </a:ext>
              </a:extLst>
            </p:cNvPr>
            <p:cNvGrpSpPr/>
            <p:nvPr/>
          </p:nvGrpSpPr>
          <p:grpSpPr>
            <a:xfrm>
              <a:off x="6849913" y="2368450"/>
              <a:ext cx="1569660" cy="646331"/>
              <a:chOff x="6685321" y="2182440"/>
              <a:chExt cx="1569660" cy="646331"/>
            </a:xfrm>
          </p:grpSpPr>
          <p:sp>
            <p:nvSpPr>
              <p:cNvPr id="10" name="TextBox 2">
                <a:extLst>
                  <a:ext uri="{FF2B5EF4-FFF2-40B4-BE49-F238E27FC236}">
                    <a16:creationId xmlns:a16="http://schemas.microsoft.com/office/drawing/2014/main" id="{2191CF0B-2D2D-674D-BCF0-A220BBD268FE}"/>
                  </a:ext>
                </a:extLst>
              </p:cNvPr>
              <p:cNvSpPr txBox="1"/>
              <p:nvPr/>
            </p:nvSpPr>
            <p:spPr>
              <a:xfrm>
                <a:off x="6685321" y="2182440"/>
                <a:ext cx="1569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1400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  <p:sp>
            <p:nvSpPr>
              <p:cNvPr id="11" name="TextBox 2">
                <a:extLst>
                  <a:ext uri="{FF2B5EF4-FFF2-40B4-BE49-F238E27FC236}">
                    <a16:creationId xmlns:a16="http://schemas.microsoft.com/office/drawing/2014/main" id="{A8CF24C6-9471-8E40-A30B-74FF43EEFD4F}"/>
                  </a:ext>
                </a:extLst>
              </p:cNvPr>
              <p:cNvSpPr txBox="1"/>
              <p:nvPr/>
            </p:nvSpPr>
            <p:spPr>
              <a:xfrm>
                <a:off x="6685321" y="2490217"/>
                <a:ext cx="8194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i="1" dirty="0">
                    <a:solidFill>
                      <a:srgbClr val="142537"/>
                    </a:solidFill>
                    <a:cs typeface="+mn-ea"/>
                    <a:sym typeface="+mn-lt"/>
                  </a:rPr>
                  <a:t>481</a:t>
                </a:r>
                <a:r>
                  <a:rPr lang="zh-CN" altLang="en-US" sz="16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组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D88C097-40B2-3D49-BED8-6675E43C1FB0}"/>
                </a:ext>
              </a:extLst>
            </p:cNvPr>
            <p:cNvGrpSpPr/>
            <p:nvPr/>
          </p:nvGrpSpPr>
          <p:grpSpPr>
            <a:xfrm>
              <a:off x="8983984" y="2368450"/>
              <a:ext cx="1569660" cy="646331"/>
              <a:chOff x="6685321" y="2182440"/>
              <a:chExt cx="1569660" cy="646331"/>
            </a:xfrm>
          </p:grpSpPr>
          <p:sp>
            <p:nvSpPr>
              <p:cNvPr id="14" name="TextBox 2">
                <a:extLst>
                  <a:ext uri="{FF2B5EF4-FFF2-40B4-BE49-F238E27FC236}">
                    <a16:creationId xmlns:a16="http://schemas.microsoft.com/office/drawing/2014/main" id="{12DF9269-1DE1-7B4E-9C51-7580651CA120}"/>
                  </a:ext>
                </a:extLst>
              </p:cNvPr>
              <p:cNvSpPr txBox="1"/>
              <p:nvPr/>
            </p:nvSpPr>
            <p:spPr>
              <a:xfrm>
                <a:off x="6685321" y="2182440"/>
                <a:ext cx="1569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1400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6274A4E8-6C42-024B-9AD8-5C9449084508}"/>
                  </a:ext>
                </a:extLst>
              </p:cNvPr>
              <p:cNvSpPr txBox="1"/>
              <p:nvPr/>
            </p:nvSpPr>
            <p:spPr>
              <a:xfrm>
                <a:off x="6685321" y="2490217"/>
                <a:ext cx="8194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i="1" dirty="0">
                    <a:solidFill>
                      <a:srgbClr val="142537"/>
                    </a:solidFill>
                    <a:cs typeface="+mn-ea"/>
                    <a:sym typeface="+mn-lt"/>
                  </a:rPr>
                  <a:t>432</a:t>
                </a:r>
                <a:r>
                  <a:rPr lang="zh-CN" altLang="en-US" sz="16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组</a:t>
                </a: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AFB93694-28B4-0D45-AB62-688065DF38FD}"/>
                </a:ext>
              </a:extLst>
            </p:cNvPr>
            <p:cNvGrpSpPr/>
            <p:nvPr/>
          </p:nvGrpSpPr>
          <p:grpSpPr>
            <a:xfrm>
              <a:off x="6849913" y="3429000"/>
              <a:ext cx="1569660" cy="646331"/>
              <a:chOff x="6685321" y="2182440"/>
              <a:chExt cx="1569660" cy="646331"/>
            </a:xfrm>
          </p:grpSpPr>
          <p:sp>
            <p:nvSpPr>
              <p:cNvPr id="17" name="TextBox 2">
                <a:extLst>
                  <a:ext uri="{FF2B5EF4-FFF2-40B4-BE49-F238E27FC236}">
                    <a16:creationId xmlns:a16="http://schemas.microsoft.com/office/drawing/2014/main" id="{AD8080E3-7A9A-F344-9ADE-A2C2701E5958}"/>
                  </a:ext>
                </a:extLst>
              </p:cNvPr>
              <p:cNvSpPr txBox="1"/>
              <p:nvPr/>
            </p:nvSpPr>
            <p:spPr>
              <a:xfrm>
                <a:off x="6685321" y="2182440"/>
                <a:ext cx="1569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1400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  <p:sp>
            <p:nvSpPr>
              <p:cNvPr id="18" name="TextBox 2">
                <a:extLst>
                  <a:ext uri="{FF2B5EF4-FFF2-40B4-BE49-F238E27FC236}">
                    <a16:creationId xmlns:a16="http://schemas.microsoft.com/office/drawing/2014/main" id="{F8269875-DC02-9445-AA4B-B6AFBA7FA1C2}"/>
                  </a:ext>
                </a:extLst>
              </p:cNvPr>
              <p:cNvSpPr txBox="1"/>
              <p:nvPr/>
            </p:nvSpPr>
            <p:spPr>
              <a:xfrm>
                <a:off x="6685321" y="2490217"/>
                <a:ext cx="8194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i="1" dirty="0">
                    <a:solidFill>
                      <a:srgbClr val="142537"/>
                    </a:solidFill>
                    <a:cs typeface="+mn-ea"/>
                    <a:sym typeface="+mn-lt"/>
                  </a:rPr>
                  <a:t>63%</a:t>
                </a:r>
                <a:endParaRPr lang="zh-CN" altLang="en-US" sz="1600" b="1" dirty="0">
                  <a:solidFill>
                    <a:srgbClr val="142537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2A5FBB1-CE3C-6E43-A413-4870C0F5139E}"/>
                </a:ext>
              </a:extLst>
            </p:cNvPr>
            <p:cNvGrpSpPr/>
            <p:nvPr/>
          </p:nvGrpSpPr>
          <p:grpSpPr>
            <a:xfrm>
              <a:off x="8983984" y="3429000"/>
              <a:ext cx="1569660" cy="646331"/>
              <a:chOff x="6685321" y="2182440"/>
              <a:chExt cx="1569660" cy="646331"/>
            </a:xfrm>
          </p:grpSpPr>
          <p:sp>
            <p:nvSpPr>
              <p:cNvPr id="20" name="TextBox 2">
                <a:extLst>
                  <a:ext uri="{FF2B5EF4-FFF2-40B4-BE49-F238E27FC236}">
                    <a16:creationId xmlns:a16="http://schemas.microsoft.com/office/drawing/2014/main" id="{156DBF45-BAF7-3449-A16E-14185F20FB60}"/>
                  </a:ext>
                </a:extLst>
              </p:cNvPr>
              <p:cNvSpPr txBox="1"/>
              <p:nvPr/>
            </p:nvSpPr>
            <p:spPr>
              <a:xfrm>
                <a:off x="6685321" y="2182440"/>
                <a:ext cx="1569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1400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  <p:sp>
            <p:nvSpPr>
              <p:cNvPr id="21" name="TextBox 2">
                <a:extLst>
                  <a:ext uri="{FF2B5EF4-FFF2-40B4-BE49-F238E27FC236}">
                    <a16:creationId xmlns:a16="http://schemas.microsoft.com/office/drawing/2014/main" id="{8136CEF7-EFEE-DD48-A1C2-EFB3A4338899}"/>
                  </a:ext>
                </a:extLst>
              </p:cNvPr>
              <p:cNvSpPr txBox="1"/>
              <p:nvPr/>
            </p:nvSpPr>
            <p:spPr>
              <a:xfrm>
                <a:off x="6685321" y="2490217"/>
                <a:ext cx="8194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i="1" dirty="0">
                    <a:solidFill>
                      <a:srgbClr val="142537"/>
                    </a:solidFill>
                    <a:cs typeface="+mn-ea"/>
                    <a:sym typeface="+mn-lt"/>
                  </a:rPr>
                  <a:t>21%</a:t>
                </a:r>
                <a:endParaRPr lang="zh-CN" altLang="en-US" sz="1600" b="1" dirty="0">
                  <a:solidFill>
                    <a:srgbClr val="142537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E6C29740-536D-BA45-B203-2B21C5839CF2}"/>
                </a:ext>
              </a:extLst>
            </p:cNvPr>
            <p:cNvGrpSpPr/>
            <p:nvPr/>
          </p:nvGrpSpPr>
          <p:grpSpPr>
            <a:xfrm>
              <a:off x="6849913" y="4553794"/>
              <a:ext cx="1569660" cy="646331"/>
              <a:chOff x="6685321" y="2182440"/>
              <a:chExt cx="1569660" cy="646331"/>
            </a:xfrm>
          </p:grpSpPr>
          <p:sp>
            <p:nvSpPr>
              <p:cNvPr id="23" name="TextBox 2">
                <a:extLst>
                  <a:ext uri="{FF2B5EF4-FFF2-40B4-BE49-F238E27FC236}">
                    <a16:creationId xmlns:a16="http://schemas.microsoft.com/office/drawing/2014/main" id="{547B7C86-6176-0E4B-AFFF-463164163E69}"/>
                  </a:ext>
                </a:extLst>
              </p:cNvPr>
              <p:cNvSpPr txBox="1"/>
              <p:nvPr/>
            </p:nvSpPr>
            <p:spPr>
              <a:xfrm>
                <a:off x="6685321" y="2182440"/>
                <a:ext cx="1569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1400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  <p:sp>
            <p:nvSpPr>
              <p:cNvPr id="24" name="TextBox 2">
                <a:extLst>
                  <a:ext uri="{FF2B5EF4-FFF2-40B4-BE49-F238E27FC236}">
                    <a16:creationId xmlns:a16="http://schemas.microsoft.com/office/drawing/2014/main" id="{19944AB7-FFFF-F04C-95C4-5711F5B17F5F}"/>
                  </a:ext>
                </a:extLst>
              </p:cNvPr>
              <p:cNvSpPr txBox="1"/>
              <p:nvPr/>
            </p:nvSpPr>
            <p:spPr>
              <a:xfrm>
                <a:off x="6685321" y="2490217"/>
                <a:ext cx="8194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i="1" dirty="0">
                    <a:solidFill>
                      <a:srgbClr val="142537"/>
                    </a:solidFill>
                    <a:cs typeface="+mn-ea"/>
                    <a:sym typeface="+mn-lt"/>
                  </a:rPr>
                  <a:t>481</a:t>
                </a:r>
                <a:r>
                  <a:rPr lang="zh-CN" altLang="en-US" sz="16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组</a:t>
                </a: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A588F1D-DD95-B64E-AB7A-09AD2BEF4503}"/>
                </a:ext>
              </a:extLst>
            </p:cNvPr>
            <p:cNvGrpSpPr/>
            <p:nvPr/>
          </p:nvGrpSpPr>
          <p:grpSpPr>
            <a:xfrm>
              <a:off x="8983984" y="4553794"/>
              <a:ext cx="1569660" cy="646331"/>
              <a:chOff x="6685321" y="2182440"/>
              <a:chExt cx="1569660" cy="646331"/>
            </a:xfrm>
          </p:grpSpPr>
          <p:sp>
            <p:nvSpPr>
              <p:cNvPr id="26" name="TextBox 2">
                <a:extLst>
                  <a:ext uri="{FF2B5EF4-FFF2-40B4-BE49-F238E27FC236}">
                    <a16:creationId xmlns:a16="http://schemas.microsoft.com/office/drawing/2014/main" id="{4F2CC6C6-648C-694C-83C1-13B67164F181}"/>
                  </a:ext>
                </a:extLst>
              </p:cNvPr>
              <p:cNvSpPr txBox="1"/>
              <p:nvPr/>
            </p:nvSpPr>
            <p:spPr>
              <a:xfrm>
                <a:off x="6685321" y="2182440"/>
                <a:ext cx="1569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1400" dirty="0">
                    <a:solidFill>
                      <a:srgbClr val="142537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  <p:sp>
            <p:nvSpPr>
              <p:cNvPr id="27" name="TextBox 2">
                <a:extLst>
                  <a:ext uri="{FF2B5EF4-FFF2-40B4-BE49-F238E27FC236}">
                    <a16:creationId xmlns:a16="http://schemas.microsoft.com/office/drawing/2014/main" id="{4CC5A5E3-BC66-B04E-8879-48F72DF00773}"/>
                  </a:ext>
                </a:extLst>
              </p:cNvPr>
              <p:cNvSpPr txBox="1"/>
              <p:nvPr/>
            </p:nvSpPr>
            <p:spPr>
              <a:xfrm>
                <a:off x="6685321" y="2490217"/>
                <a:ext cx="8194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i="1" dirty="0">
                    <a:solidFill>
                      <a:srgbClr val="142537"/>
                    </a:solidFill>
                    <a:cs typeface="+mn-ea"/>
                    <a:sym typeface="+mn-lt"/>
                  </a:rPr>
                  <a:t>432</a:t>
                </a:r>
                <a:r>
                  <a:rPr lang="zh-CN" altLang="en-US" sz="1600" b="1" dirty="0">
                    <a:solidFill>
                      <a:srgbClr val="142537"/>
                    </a:solidFill>
                    <a:cs typeface="+mn-ea"/>
                    <a:sym typeface="+mn-lt"/>
                  </a:rPr>
                  <a:t>组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34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c="http://schemas.openxmlformats.org/drawingml/2006/chart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ED9AF77-B518-6040-BE29-825F19B2B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2504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2F3D4E86-7297-1443-B12A-6AE964613972}"/>
              </a:ext>
            </a:extLst>
          </p:cNvPr>
          <p:cNvSpPr/>
          <p:nvPr/>
        </p:nvSpPr>
        <p:spPr>
          <a:xfrm>
            <a:off x="-18501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>
                  <a:alpha val="85000"/>
                </a:srgbClr>
              </a:gs>
              <a:gs pos="99000">
                <a:srgbClr val="142537">
                  <a:alpha val="93000"/>
                </a:srgbClr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067FFAE-F2FB-0343-9669-BCB3F0044967}"/>
              </a:ext>
            </a:extLst>
          </p:cNvPr>
          <p:cNvSpPr/>
          <p:nvPr/>
        </p:nvSpPr>
        <p:spPr>
          <a:xfrm>
            <a:off x="1063657" y="2561129"/>
            <a:ext cx="43429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en-US" altLang="zh-CN" sz="14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r>
              <a:rPr lang="zh-CN" altLang="en-US" sz="1400" smtClean="0">
                <a:solidFill>
                  <a:schemeClr val="bg1"/>
                </a:solidFill>
                <a:cs typeface="+mn-ea"/>
                <a:sym typeface="+mn-lt"/>
              </a:rPr>
              <a:t>成立于</a:t>
            </a:r>
            <a:r>
              <a:rPr lang="en-US" altLang="zh-CN" sz="1400" smtClean="0">
                <a:solidFill>
                  <a:schemeClr val="bg1"/>
                </a:solidFill>
                <a:cs typeface="+mn-ea"/>
                <a:sym typeface="+mn-lt"/>
              </a:rPr>
              <a:t>2005</a:t>
            </a:r>
            <a:r>
              <a:rPr lang="zh-CN" altLang="en-US" sz="1400" smtClean="0">
                <a:solidFill>
                  <a:schemeClr val="bg1"/>
                </a:solidFill>
                <a:cs typeface="+mn-ea"/>
                <a:sym typeface="+mn-lt"/>
              </a:rPr>
              <a:t>年，隶属于</a:t>
            </a:r>
            <a:r>
              <a:rPr lang="en-US" altLang="zh-CN" sz="14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r>
              <a:rPr lang="zh-CN" altLang="en-US" sz="1400" smtClean="0">
                <a:solidFill>
                  <a:schemeClr val="bg1"/>
                </a:solidFill>
                <a:cs typeface="+mn-ea"/>
                <a:sym typeface="+mn-lt"/>
              </a:rPr>
              <a:t>网络科技有限公司，是中国人气优质创意内容供给平台。</a:t>
            </a:r>
          </a:p>
          <a:p>
            <a:pPr lvl="0" defTabSz="914400">
              <a:lnSpc>
                <a:spcPct val="150000"/>
              </a:lnSpc>
              <a:defRPr/>
            </a:pPr>
            <a:endParaRPr lang="zh-CN" altLang="en-US" sz="1400" smtClean="0">
              <a:solidFill>
                <a:schemeClr val="bg1"/>
              </a:solidFill>
              <a:cs typeface="+mn-ea"/>
              <a:sym typeface="+mn-lt"/>
            </a:endParaRPr>
          </a:p>
          <a:p>
            <a:pPr lvl="0" defTabSz="914400">
              <a:lnSpc>
                <a:spcPct val="150000"/>
              </a:lnSpc>
              <a:defRPr/>
            </a:pPr>
            <a:r>
              <a:rPr lang="zh-CN" altLang="en-US" sz="1400" smtClean="0">
                <a:solidFill>
                  <a:schemeClr val="bg1"/>
                </a:solidFill>
                <a:cs typeface="+mn-ea"/>
                <a:sym typeface="+mn-lt"/>
              </a:rPr>
              <a:t>平台联合</a:t>
            </a:r>
            <a:r>
              <a:rPr lang="en-US" altLang="zh-CN" sz="1400" smtClean="0">
                <a:solidFill>
                  <a:schemeClr val="bg1"/>
                </a:solidFill>
                <a:cs typeface="+mn-ea"/>
                <a:sym typeface="+mn-lt"/>
              </a:rPr>
              <a:t>20w+</a:t>
            </a:r>
            <a:r>
              <a:rPr lang="zh-CN" altLang="en-US" sz="1400" smtClean="0">
                <a:solidFill>
                  <a:schemeClr val="bg1"/>
                </a:solidFill>
                <a:cs typeface="+mn-ea"/>
                <a:sym typeface="+mn-lt"/>
              </a:rPr>
              <a:t>顶尖设计师、创意工作室以及国内外图库平台，汇集</a:t>
            </a:r>
            <a:r>
              <a:rPr lang="en-US" altLang="zh-CN" sz="1400" smtClean="0">
                <a:solidFill>
                  <a:schemeClr val="bg1"/>
                </a:solidFill>
                <a:cs typeface="+mn-ea"/>
                <a:sym typeface="+mn-lt"/>
              </a:rPr>
              <a:t>1500w+</a:t>
            </a:r>
            <a:r>
              <a:rPr lang="zh-CN" altLang="en-US" sz="1400" smtClean="0">
                <a:solidFill>
                  <a:schemeClr val="bg1"/>
                </a:solidFill>
                <a:cs typeface="+mn-ea"/>
                <a:sym typeface="+mn-lt"/>
              </a:rPr>
              <a:t>优质原创内容，为各行各业输出正版的图片、视频、音频、源文件素材。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CF0904-54E5-CB40-BDBC-13BAB31E43E0}"/>
              </a:ext>
            </a:extLst>
          </p:cNvPr>
          <p:cNvGrpSpPr/>
          <p:nvPr/>
        </p:nvGrpSpPr>
        <p:grpSpPr>
          <a:xfrm>
            <a:off x="874713" y="696429"/>
            <a:ext cx="10442575" cy="400110"/>
            <a:chOff x="874713" y="696429"/>
            <a:chExt cx="10442575" cy="400110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C9E839D7-3F43-294C-924E-5FC881A72DE4}"/>
                </a:ext>
              </a:extLst>
            </p:cNvPr>
            <p:cNvGrpSpPr/>
            <p:nvPr/>
          </p:nvGrpSpPr>
          <p:grpSpPr>
            <a:xfrm>
              <a:off x="874713" y="696429"/>
              <a:ext cx="2737167" cy="400110"/>
              <a:chOff x="874713" y="696429"/>
              <a:chExt cx="2737167" cy="400110"/>
            </a:xfrm>
          </p:grpSpPr>
          <p:sp>
            <p:nvSpPr>
              <p:cNvPr id="21" name="图形 1">
                <a:extLst>
                  <a:ext uri="{FF2B5EF4-FFF2-40B4-BE49-F238E27FC236}">
                    <a16:creationId xmlns:a16="http://schemas.microsoft.com/office/drawing/2014/main" id="{B35C0899-1A52-6E41-8DA8-F5E2BFFFA3EB}"/>
                  </a:ext>
                </a:extLst>
              </p:cNvPr>
              <p:cNvSpPr/>
              <p:nvPr/>
            </p:nvSpPr>
            <p:spPr>
              <a:xfrm>
                <a:off x="874713" y="707539"/>
                <a:ext cx="377891" cy="377891"/>
              </a:xfrm>
              <a:custGeom>
                <a:avLst/>
                <a:gdLst>
                  <a:gd name="connsiteX0" fmla="*/ 960431 w 1920862"/>
                  <a:gd name="connsiteY0" fmla="*/ 0 h 1920862"/>
                  <a:gd name="connsiteX1" fmla="*/ 0 w 1920862"/>
                  <a:gd name="connsiteY1" fmla="*/ 960431 h 1920862"/>
                  <a:gd name="connsiteX2" fmla="*/ 960431 w 1920862"/>
                  <a:gd name="connsiteY2" fmla="*/ 1920862 h 1920862"/>
                  <a:gd name="connsiteX3" fmla="*/ 1920862 w 1920862"/>
                  <a:gd name="connsiteY3" fmla="*/ 960431 h 1920862"/>
                  <a:gd name="connsiteX4" fmla="*/ 960431 w 1920862"/>
                  <a:gd name="connsiteY4" fmla="*/ 0 h 1920862"/>
                  <a:gd name="connsiteX5" fmla="*/ 1057435 w 1920862"/>
                  <a:gd name="connsiteY5" fmla="*/ 400180 h 1920862"/>
                  <a:gd name="connsiteX6" fmla="*/ 1041428 w 1920862"/>
                  <a:gd name="connsiteY6" fmla="*/ 1120503 h 1920862"/>
                  <a:gd name="connsiteX7" fmla="*/ 879435 w 1920862"/>
                  <a:gd name="connsiteY7" fmla="*/ 1120503 h 1920862"/>
                  <a:gd name="connsiteX8" fmla="*/ 863428 w 1920862"/>
                  <a:gd name="connsiteY8" fmla="*/ 400180 h 1920862"/>
                  <a:gd name="connsiteX9" fmla="*/ 1057435 w 1920862"/>
                  <a:gd name="connsiteY9" fmla="*/ 400180 h 1920862"/>
                  <a:gd name="connsiteX10" fmla="*/ 960671 w 1920862"/>
                  <a:gd name="connsiteY10" fmla="*/ 1535810 h 1920862"/>
                  <a:gd name="connsiteX11" fmla="*/ 854784 w 1920862"/>
                  <a:gd name="connsiteY11" fmla="*/ 1441207 h 1920862"/>
                  <a:gd name="connsiteX12" fmla="*/ 960671 w 1920862"/>
                  <a:gd name="connsiteY12" fmla="*/ 1345484 h 1920862"/>
                  <a:gd name="connsiteX13" fmla="*/ 1065999 w 1920862"/>
                  <a:gd name="connsiteY13" fmla="*/ 1441207 h 1920862"/>
                  <a:gd name="connsiteX14" fmla="*/ 960671 w 1920862"/>
                  <a:gd name="connsiteY14" fmla="*/ 1535810 h 1920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20862" h="1920862">
                    <a:moveTo>
                      <a:pt x="960431" y="0"/>
                    </a:moveTo>
                    <a:cubicBezTo>
                      <a:pt x="430033" y="0"/>
                      <a:pt x="0" y="430033"/>
                      <a:pt x="0" y="960431"/>
                    </a:cubicBezTo>
                    <a:cubicBezTo>
                      <a:pt x="0" y="1490829"/>
                      <a:pt x="430033" y="1920862"/>
                      <a:pt x="960431" y="1920862"/>
                    </a:cubicBezTo>
                    <a:cubicBezTo>
                      <a:pt x="1490829" y="1920862"/>
                      <a:pt x="1920862" y="1490829"/>
                      <a:pt x="1920862" y="960431"/>
                    </a:cubicBezTo>
                    <a:cubicBezTo>
                      <a:pt x="1920862" y="430033"/>
                      <a:pt x="1490829" y="0"/>
                      <a:pt x="960431" y="0"/>
                    </a:cubicBezTo>
                    <a:close/>
                    <a:moveTo>
                      <a:pt x="1057435" y="400180"/>
                    </a:moveTo>
                    <a:lnTo>
                      <a:pt x="1041428" y="1120503"/>
                    </a:lnTo>
                    <a:lnTo>
                      <a:pt x="879435" y="1120503"/>
                    </a:lnTo>
                    <a:lnTo>
                      <a:pt x="863428" y="400180"/>
                    </a:lnTo>
                    <a:lnTo>
                      <a:pt x="1057435" y="400180"/>
                    </a:lnTo>
                    <a:close/>
                    <a:moveTo>
                      <a:pt x="960671" y="1535810"/>
                    </a:moveTo>
                    <a:cubicBezTo>
                      <a:pt x="894402" y="1535810"/>
                      <a:pt x="854784" y="1500514"/>
                      <a:pt x="854784" y="1441207"/>
                    </a:cubicBezTo>
                    <a:cubicBezTo>
                      <a:pt x="854784" y="1380780"/>
                      <a:pt x="894322" y="1345484"/>
                      <a:pt x="960671" y="1345484"/>
                    </a:cubicBezTo>
                    <a:cubicBezTo>
                      <a:pt x="1026461" y="1345484"/>
                      <a:pt x="1065999" y="1380780"/>
                      <a:pt x="1065999" y="1441207"/>
                    </a:cubicBezTo>
                    <a:cubicBezTo>
                      <a:pt x="1065999" y="1500514"/>
                      <a:pt x="1026461" y="1535810"/>
                      <a:pt x="960671" y="1535810"/>
                    </a:cubicBezTo>
                    <a:close/>
                  </a:path>
                </a:pathLst>
              </a:custGeom>
              <a:solidFill>
                <a:schemeClr val="bg1"/>
              </a:solidFill>
              <a:ln w="80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6876E8B5-B875-2A42-85A2-32BBD84E549D}"/>
                  </a:ext>
                </a:extLst>
              </p:cNvPr>
              <p:cNvSpPr txBox="1"/>
              <p:nvPr/>
            </p:nvSpPr>
            <p:spPr>
              <a:xfrm>
                <a:off x="1390365" y="696429"/>
                <a:ext cx="22215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营销管理概述</a:t>
                </a:r>
              </a:p>
            </p:txBody>
          </p:sp>
        </p:grpSp>
        <p:cxnSp>
          <p:nvCxnSpPr>
            <p:cNvPr id="20" name="直线连接符 19">
              <a:extLst>
                <a:ext uri="{FF2B5EF4-FFF2-40B4-BE49-F238E27FC236}">
                  <a16:creationId xmlns:a16="http://schemas.microsoft.com/office/drawing/2014/main" id="{6F71A8B4-35C1-2742-BF17-7D6AC2D9C7E8}"/>
                </a:ext>
              </a:extLst>
            </p:cNvPr>
            <p:cNvCxnSpPr/>
            <p:nvPr/>
          </p:nvCxnSpPr>
          <p:spPr>
            <a:xfrm>
              <a:off x="3200400" y="891540"/>
              <a:ext cx="8116888" cy="0"/>
            </a:xfrm>
            <a:prstGeom prst="line">
              <a:avLst/>
            </a:prstGeom>
            <a:ln w="2540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862181E-4174-3245-993E-DAB4A3E4D46A}"/>
              </a:ext>
            </a:extLst>
          </p:cNvPr>
          <p:cNvGrpSpPr/>
          <p:nvPr/>
        </p:nvGrpSpPr>
        <p:grpSpPr>
          <a:xfrm>
            <a:off x="5935248" y="2242727"/>
            <a:ext cx="5382040" cy="2763658"/>
            <a:chOff x="5935248" y="2242727"/>
            <a:chExt cx="5382040" cy="2763658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C5B36B5-6019-3C40-BDE3-A1B58C17EAAC}"/>
                </a:ext>
              </a:extLst>
            </p:cNvPr>
            <p:cNvGrpSpPr/>
            <p:nvPr/>
          </p:nvGrpSpPr>
          <p:grpSpPr>
            <a:xfrm>
              <a:off x="5935248" y="2242727"/>
              <a:ext cx="5382040" cy="396240"/>
              <a:chOff x="1128090" y="1993160"/>
              <a:chExt cx="5382040" cy="396240"/>
            </a:xfrm>
          </p:grpSpPr>
          <p:sp>
            <p:nvSpPr>
              <p:cNvPr id="7" name="矩形: 圆角 19">
                <a:extLst>
                  <a:ext uri="{FF2B5EF4-FFF2-40B4-BE49-F238E27FC236}">
                    <a16:creationId xmlns:a16="http://schemas.microsoft.com/office/drawing/2014/main" id="{82610C48-64F7-0844-96B4-EC167D42FD81}"/>
                  </a:ext>
                </a:extLst>
              </p:cNvPr>
              <p:cNvSpPr/>
              <p:nvPr/>
            </p:nvSpPr>
            <p:spPr bwMode="auto">
              <a:xfrm>
                <a:off x="1181647" y="1993160"/>
                <a:ext cx="5328483" cy="3962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3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96BE705-B24D-E44C-B924-05D519664CD9}"/>
                  </a:ext>
                </a:extLst>
              </p:cNvPr>
              <p:cNvSpPr txBox="1"/>
              <p:nvPr/>
            </p:nvSpPr>
            <p:spPr>
              <a:xfrm>
                <a:off x="1455658" y="2037391"/>
                <a:ext cx="481451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:r>
                  <a:rPr lang="en-US" altLang="zh-CN" sz="1400" smtClean="0">
                    <a:solidFill>
                      <a:schemeClr val="bg1"/>
                    </a:solidFill>
                    <a:cs typeface="+mn-ea"/>
                    <a:sym typeface="+mn-lt"/>
                  </a:rPr>
                  <a:t>PPT818</a:t>
                </a:r>
                <a:r>
                  <a:rPr lang="zh-CN" altLang="en-US" sz="1400" smtClean="0">
                    <a:solidFill>
                      <a:schemeClr val="bg1"/>
                    </a:solidFill>
                    <a:cs typeface="+mn-ea"/>
                    <a:sym typeface="+mn-lt"/>
                  </a:rPr>
                  <a:t>成立于</a:t>
                </a:r>
                <a:r>
                  <a:rPr lang="en-US" altLang="zh-CN" sz="1400" smtClean="0">
                    <a:solidFill>
                      <a:schemeClr val="bg1"/>
                    </a:solidFill>
                    <a:cs typeface="+mn-ea"/>
                    <a:sym typeface="+mn-lt"/>
                  </a:rPr>
                  <a:t>2005</a:t>
                </a:r>
                <a:r>
                  <a:rPr lang="zh-CN" altLang="en-US" sz="1400" smtClean="0">
                    <a:solidFill>
                      <a:schemeClr val="bg1"/>
                    </a:solidFill>
                    <a:cs typeface="+mn-ea"/>
                    <a:sym typeface="+mn-lt"/>
                  </a:rPr>
                  <a:t>年，隶属于</a:t>
                </a:r>
                <a:r>
                  <a:rPr lang="en-US" altLang="zh-CN" sz="1400" smtClean="0">
                    <a:solidFill>
                      <a:schemeClr val="bg1"/>
                    </a:solidFill>
                    <a:cs typeface="+mn-ea"/>
                    <a:sym typeface="+mn-lt"/>
                  </a:rPr>
                  <a:t>PPT818</a:t>
                </a:r>
                <a:r>
                  <a:rPr lang="zh-CN" altLang="en-US" sz="1400" smtClean="0">
                    <a:solidFill>
                      <a:schemeClr val="bg1"/>
                    </a:solidFill>
                    <a:cs typeface="+mn-ea"/>
                    <a:sym typeface="+mn-lt"/>
                  </a:rPr>
                  <a:t>网络科技有限公司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15" name="组合 14">
                <a:extLst>
                  <a:ext uri="{FF2B5EF4-FFF2-40B4-BE49-F238E27FC236}">
                    <a16:creationId xmlns:a16="http://schemas.microsoft.com/office/drawing/2014/main" id="{BF72C1AB-EC7A-EE4B-B6C6-1DDF8A46DC4B}"/>
                  </a:ext>
                </a:extLst>
              </p:cNvPr>
              <p:cNvGrpSpPr/>
              <p:nvPr/>
            </p:nvGrpSpPr>
            <p:grpSpPr>
              <a:xfrm>
                <a:off x="1128090" y="2062535"/>
                <a:ext cx="249027" cy="249027"/>
                <a:chOff x="4536440" y="-1071880"/>
                <a:chExt cx="416560" cy="416560"/>
              </a:xfrm>
            </p:grpSpPr>
            <p:sp>
              <p:nvSpPr>
                <p:cNvPr id="16" name="椭圆 15">
                  <a:extLst>
                    <a:ext uri="{FF2B5EF4-FFF2-40B4-BE49-F238E27FC236}">
                      <a16:creationId xmlns:a16="http://schemas.microsoft.com/office/drawing/2014/main" id="{3BA8D156-476D-6E43-84C5-669FA598F6BF}"/>
                    </a:ext>
                  </a:extLst>
                </p:cNvPr>
                <p:cNvSpPr/>
                <p:nvPr/>
              </p:nvSpPr>
              <p:spPr bwMode="auto">
                <a:xfrm>
                  <a:off x="4536440" y="-1071880"/>
                  <a:ext cx="416560" cy="41656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5">
                  <a:extLst>
                    <a:ext uri="{FF2B5EF4-FFF2-40B4-BE49-F238E27FC236}">
                      <a16:creationId xmlns:a16="http://schemas.microsoft.com/office/drawing/2014/main" id="{A7A9924F-3C03-7F45-ADFD-4B63B3E818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32366" y="-973129"/>
                  <a:ext cx="224708" cy="219058"/>
                </a:xfrm>
                <a:custGeom>
                  <a:avLst/>
                  <a:gdLst>
                    <a:gd name="T0" fmla="*/ 626 w 2238"/>
                    <a:gd name="T1" fmla="*/ 1006 h 2182"/>
                    <a:gd name="T2" fmla="*/ 929 w 2238"/>
                    <a:gd name="T3" fmla="*/ 1594 h 2182"/>
                    <a:gd name="T4" fmla="*/ 2200 w 2238"/>
                    <a:gd name="T5" fmla="*/ 0 h 2182"/>
                    <a:gd name="T6" fmla="*/ 2238 w 2238"/>
                    <a:gd name="T7" fmla="*/ 835 h 2182"/>
                    <a:gd name="T8" fmla="*/ 967 w 2238"/>
                    <a:gd name="T9" fmla="*/ 2182 h 2182"/>
                    <a:gd name="T10" fmla="*/ 0 w 2238"/>
                    <a:gd name="T11" fmla="*/ 1385 h 2182"/>
                    <a:gd name="T12" fmla="*/ 626 w 2238"/>
                    <a:gd name="T13" fmla="*/ 1006 h 2182"/>
                    <a:gd name="T14" fmla="*/ 626 w 2238"/>
                    <a:gd name="T15" fmla="*/ 1006 h 2182"/>
                    <a:gd name="T16" fmla="*/ 626 w 2238"/>
                    <a:gd name="T17" fmla="*/ 1006 h 2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38" h="2182">
                      <a:moveTo>
                        <a:pt x="626" y="1006"/>
                      </a:moveTo>
                      <a:cubicBezTo>
                        <a:pt x="929" y="1594"/>
                        <a:pt x="929" y="1594"/>
                        <a:pt x="929" y="1594"/>
                      </a:cubicBezTo>
                      <a:cubicBezTo>
                        <a:pt x="929" y="1594"/>
                        <a:pt x="1423" y="398"/>
                        <a:pt x="2200" y="0"/>
                      </a:cubicBezTo>
                      <a:cubicBezTo>
                        <a:pt x="2181" y="285"/>
                        <a:pt x="2105" y="531"/>
                        <a:pt x="2238" y="835"/>
                      </a:cubicBezTo>
                      <a:cubicBezTo>
                        <a:pt x="1897" y="911"/>
                        <a:pt x="1195" y="1765"/>
                        <a:pt x="967" y="2182"/>
                      </a:cubicBezTo>
                      <a:cubicBezTo>
                        <a:pt x="645" y="1784"/>
                        <a:pt x="266" y="1480"/>
                        <a:pt x="0" y="1385"/>
                      </a:cubicBezTo>
                      <a:lnTo>
                        <a:pt x="626" y="1006"/>
                      </a:lnTo>
                      <a:close/>
                      <a:moveTo>
                        <a:pt x="626" y="1006"/>
                      </a:moveTo>
                      <a:cubicBezTo>
                        <a:pt x="626" y="1006"/>
                        <a:pt x="626" y="1006"/>
                        <a:pt x="626" y="1006"/>
                      </a:cubicBezTo>
                    </a:path>
                  </a:pathLst>
                </a:custGeom>
                <a:solidFill>
                  <a:srgbClr val="20384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C0EBCC3B-D558-F942-A1C7-891D13C9620A}"/>
                </a:ext>
              </a:extLst>
            </p:cNvPr>
            <p:cNvGrpSpPr/>
            <p:nvPr/>
          </p:nvGrpSpPr>
          <p:grpSpPr>
            <a:xfrm>
              <a:off x="5935248" y="3031866"/>
              <a:ext cx="5382040" cy="396240"/>
              <a:chOff x="1128090" y="1993160"/>
              <a:chExt cx="5382040" cy="396240"/>
            </a:xfrm>
          </p:grpSpPr>
          <p:sp>
            <p:nvSpPr>
              <p:cNvPr id="25" name="矩形: 圆角 19">
                <a:extLst>
                  <a:ext uri="{FF2B5EF4-FFF2-40B4-BE49-F238E27FC236}">
                    <a16:creationId xmlns:a16="http://schemas.microsoft.com/office/drawing/2014/main" id="{86C657BC-92DB-4340-896C-5C45B2029F09}"/>
                  </a:ext>
                </a:extLst>
              </p:cNvPr>
              <p:cNvSpPr/>
              <p:nvPr/>
            </p:nvSpPr>
            <p:spPr bwMode="auto">
              <a:xfrm>
                <a:off x="1181647" y="1993160"/>
                <a:ext cx="5328483" cy="3962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3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A6CDAE6-1E37-A84A-8463-828BDE0AFF9E}"/>
                  </a:ext>
                </a:extLst>
              </p:cNvPr>
              <p:cNvSpPr txBox="1"/>
              <p:nvPr/>
            </p:nvSpPr>
            <p:spPr>
              <a:xfrm>
                <a:off x="1455659" y="2037391"/>
                <a:ext cx="27099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:r>
                  <a:rPr lang="en-US" altLang="zh-CN" sz="1400" smtClean="0">
                    <a:solidFill>
                      <a:schemeClr val="bg1"/>
                    </a:solidFill>
                    <a:cs typeface="+mn-ea"/>
                    <a:sym typeface="+mn-lt"/>
                  </a:rPr>
                  <a:t>PPT818</a:t>
                </a:r>
                <a:r>
                  <a:rPr lang="zh-CN" altLang="en-US" sz="1400" smtClean="0">
                    <a:solidFill>
                      <a:schemeClr val="bg1"/>
                    </a:solidFill>
                    <a:cs typeface="+mn-ea"/>
                    <a:sym typeface="+mn-lt"/>
                  </a:rPr>
                  <a:t>网络科技有限公司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C4AB910D-5F05-7D42-994E-6628F55B34E7}"/>
                  </a:ext>
                </a:extLst>
              </p:cNvPr>
              <p:cNvGrpSpPr/>
              <p:nvPr/>
            </p:nvGrpSpPr>
            <p:grpSpPr>
              <a:xfrm>
                <a:off x="1128090" y="2062535"/>
                <a:ext cx="249027" cy="249027"/>
                <a:chOff x="4536440" y="-1071880"/>
                <a:chExt cx="416560" cy="416560"/>
              </a:xfrm>
            </p:grpSpPr>
            <p:sp>
              <p:nvSpPr>
                <p:cNvPr id="28" name="椭圆 27">
                  <a:extLst>
                    <a:ext uri="{FF2B5EF4-FFF2-40B4-BE49-F238E27FC236}">
                      <a16:creationId xmlns:a16="http://schemas.microsoft.com/office/drawing/2014/main" id="{5887EAB5-DB09-804B-B12E-1EEAEFDE8B4B}"/>
                    </a:ext>
                  </a:extLst>
                </p:cNvPr>
                <p:cNvSpPr/>
                <p:nvPr/>
              </p:nvSpPr>
              <p:spPr bwMode="auto">
                <a:xfrm>
                  <a:off x="4536440" y="-1071880"/>
                  <a:ext cx="416560" cy="41656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5">
                  <a:extLst>
                    <a:ext uri="{FF2B5EF4-FFF2-40B4-BE49-F238E27FC236}">
                      <a16:creationId xmlns:a16="http://schemas.microsoft.com/office/drawing/2014/main" id="{46352CC9-6392-0A40-9156-A31A025812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32366" y="-973129"/>
                  <a:ext cx="224708" cy="219058"/>
                </a:xfrm>
                <a:custGeom>
                  <a:avLst/>
                  <a:gdLst>
                    <a:gd name="T0" fmla="*/ 626 w 2238"/>
                    <a:gd name="T1" fmla="*/ 1006 h 2182"/>
                    <a:gd name="T2" fmla="*/ 929 w 2238"/>
                    <a:gd name="T3" fmla="*/ 1594 h 2182"/>
                    <a:gd name="T4" fmla="*/ 2200 w 2238"/>
                    <a:gd name="T5" fmla="*/ 0 h 2182"/>
                    <a:gd name="T6" fmla="*/ 2238 w 2238"/>
                    <a:gd name="T7" fmla="*/ 835 h 2182"/>
                    <a:gd name="T8" fmla="*/ 967 w 2238"/>
                    <a:gd name="T9" fmla="*/ 2182 h 2182"/>
                    <a:gd name="T10" fmla="*/ 0 w 2238"/>
                    <a:gd name="T11" fmla="*/ 1385 h 2182"/>
                    <a:gd name="T12" fmla="*/ 626 w 2238"/>
                    <a:gd name="T13" fmla="*/ 1006 h 2182"/>
                    <a:gd name="T14" fmla="*/ 626 w 2238"/>
                    <a:gd name="T15" fmla="*/ 1006 h 2182"/>
                    <a:gd name="T16" fmla="*/ 626 w 2238"/>
                    <a:gd name="T17" fmla="*/ 1006 h 2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38" h="2182">
                      <a:moveTo>
                        <a:pt x="626" y="1006"/>
                      </a:moveTo>
                      <a:cubicBezTo>
                        <a:pt x="929" y="1594"/>
                        <a:pt x="929" y="1594"/>
                        <a:pt x="929" y="1594"/>
                      </a:cubicBezTo>
                      <a:cubicBezTo>
                        <a:pt x="929" y="1594"/>
                        <a:pt x="1423" y="398"/>
                        <a:pt x="2200" y="0"/>
                      </a:cubicBezTo>
                      <a:cubicBezTo>
                        <a:pt x="2181" y="285"/>
                        <a:pt x="2105" y="531"/>
                        <a:pt x="2238" y="835"/>
                      </a:cubicBezTo>
                      <a:cubicBezTo>
                        <a:pt x="1897" y="911"/>
                        <a:pt x="1195" y="1765"/>
                        <a:pt x="967" y="2182"/>
                      </a:cubicBezTo>
                      <a:cubicBezTo>
                        <a:pt x="645" y="1784"/>
                        <a:pt x="266" y="1480"/>
                        <a:pt x="0" y="1385"/>
                      </a:cubicBezTo>
                      <a:lnTo>
                        <a:pt x="626" y="1006"/>
                      </a:lnTo>
                      <a:close/>
                      <a:moveTo>
                        <a:pt x="626" y="1006"/>
                      </a:moveTo>
                      <a:cubicBezTo>
                        <a:pt x="626" y="1006"/>
                        <a:pt x="626" y="1006"/>
                        <a:pt x="626" y="1006"/>
                      </a:cubicBezTo>
                    </a:path>
                  </a:pathLst>
                </a:custGeom>
                <a:solidFill>
                  <a:srgbClr val="20384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F8A3E08F-BF41-704A-9DEE-8CB143001245}"/>
                </a:ext>
              </a:extLst>
            </p:cNvPr>
            <p:cNvGrpSpPr/>
            <p:nvPr/>
          </p:nvGrpSpPr>
          <p:grpSpPr>
            <a:xfrm>
              <a:off x="5935248" y="3821005"/>
              <a:ext cx="5382040" cy="396240"/>
              <a:chOff x="1128090" y="1993160"/>
              <a:chExt cx="5382040" cy="396240"/>
            </a:xfrm>
          </p:grpSpPr>
          <p:sp>
            <p:nvSpPr>
              <p:cNvPr id="31" name="矩形: 圆角 19">
                <a:extLst>
                  <a:ext uri="{FF2B5EF4-FFF2-40B4-BE49-F238E27FC236}">
                    <a16:creationId xmlns:a16="http://schemas.microsoft.com/office/drawing/2014/main" id="{35016AEE-481F-D744-A83F-FBEA13DB8FF2}"/>
                  </a:ext>
                </a:extLst>
              </p:cNvPr>
              <p:cNvSpPr/>
              <p:nvPr/>
            </p:nvSpPr>
            <p:spPr bwMode="auto">
              <a:xfrm>
                <a:off x="1181647" y="1993160"/>
                <a:ext cx="5328483" cy="3962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3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3D560E1-1B94-8F4D-AC81-F0CD4578AF99}"/>
                  </a:ext>
                </a:extLst>
              </p:cNvPr>
              <p:cNvSpPr txBox="1"/>
              <p:nvPr/>
            </p:nvSpPr>
            <p:spPr>
              <a:xfrm>
                <a:off x="1455658" y="2037391"/>
                <a:ext cx="50544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defTabSz="914400"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创意工作室以及国内外图库平台，汇集</a:t>
                </a: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1500w+</a:t>
                </a: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优质原创内容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574152A4-C3BF-4646-98ED-E53E38BE389F}"/>
                  </a:ext>
                </a:extLst>
              </p:cNvPr>
              <p:cNvGrpSpPr/>
              <p:nvPr/>
            </p:nvGrpSpPr>
            <p:grpSpPr>
              <a:xfrm>
                <a:off x="1128090" y="2062535"/>
                <a:ext cx="249027" cy="249027"/>
                <a:chOff x="4536440" y="-1071880"/>
                <a:chExt cx="416560" cy="416560"/>
              </a:xfrm>
            </p:grpSpPr>
            <p:sp>
              <p:nvSpPr>
                <p:cNvPr id="34" name="椭圆 33">
                  <a:extLst>
                    <a:ext uri="{FF2B5EF4-FFF2-40B4-BE49-F238E27FC236}">
                      <a16:creationId xmlns:a16="http://schemas.microsoft.com/office/drawing/2014/main" id="{7C31CB8D-8005-E24C-ABEC-29DF2E16E8C3}"/>
                    </a:ext>
                  </a:extLst>
                </p:cNvPr>
                <p:cNvSpPr/>
                <p:nvPr/>
              </p:nvSpPr>
              <p:spPr bwMode="auto">
                <a:xfrm>
                  <a:off x="4536440" y="-1071880"/>
                  <a:ext cx="416560" cy="41656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5">
                  <a:extLst>
                    <a:ext uri="{FF2B5EF4-FFF2-40B4-BE49-F238E27FC236}">
                      <a16:creationId xmlns:a16="http://schemas.microsoft.com/office/drawing/2014/main" id="{E20012B5-29E0-5B40-9103-07DF8C312E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32366" y="-973129"/>
                  <a:ext cx="224708" cy="219058"/>
                </a:xfrm>
                <a:custGeom>
                  <a:avLst/>
                  <a:gdLst>
                    <a:gd name="T0" fmla="*/ 626 w 2238"/>
                    <a:gd name="T1" fmla="*/ 1006 h 2182"/>
                    <a:gd name="T2" fmla="*/ 929 w 2238"/>
                    <a:gd name="T3" fmla="*/ 1594 h 2182"/>
                    <a:gd name="T4" fmla="*/ 2200 w 2238"/>
                    <a:gd name="T5" fmla="*/ 0 h 2182"/>
                    <a:gd name="T6" fmla="*/ 2238 w 2238"/>
                    <a:gd name="T7" fmla="*/ 835 h 2182"/>
                    <a:gd name="T8" fmla="*/ 967 w 2238"/>
                    <a:gd name="T9" fmla="*/ 2182 h 2182"/>
                    <a:gd name="T10" fmla="*/ 0 w 2238"/>
                    <a:gd name="T11" fmla="*/ 1385 h 2182"/>
                    <a:gd name="T12" fmla="*/ 626 w 2238"/>
                    <a:gd name="T13" fmla="*/ 1006 h 2182"/>
                    <a:gd name="T14" fmla="*/ 626 w 2238"/>
                    <a:gd name="T15" fmla="*/ 1006 h 2182"/>
                    <a:gd name="T16" fmla="*/ 626 w 2238"/>
                    <a:gd name="T17" fmla="*/ 1006 h 2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38" h="2182">
                      <a:moveTo>
                        <a:pt x="626" y="1006"/>
                      </a:moveTo>
                      <a:cubicBezTo>
                        <a:pt x="929" y="1594"/>
                        <a:pt x="929" y="1594"/>
                        <a:pt x="929" y="1594"/>
                      </a:cubicBezTo>
                      <a:cubicBezTo>
                        <a:pt x="929" y="1594"/>
                        <a:pt x="1423" y="398"/>
                        <a:pt x="2200" y="0"/>
                      </a:cubicBezTo>
                      <a:cubicBezTo>
                        <a:pt x="2181" y="285"/>
                        <a:pt x="2105" y="531"/>
                        <a:pt x="2238" y="835"/>
                      </a:cubicBezTo>
                      <a:cubicBezTo>
                        <a:pt x="1897" y="911"/>
                        <a:pt x="1195" y="1765"/>
                        <a:pt x="967" y="2182"/>
                      </a:cubicBezTo>
                      <a:cubicBezTo>
                        <a:pt x="645" y="1784"/>
                        <a:pt x="266" y="1480"/>
                        <a:pt x="0" y="1385"/>
                      </a:cubicBezTo>
                      <a:lnTo>
                        <a:pt x="626" y="1006"/>
                      </a:lnTo>
                      <a:close/>
                      <a:moveTo>
                        <a:pt x="626" y="1006"/>
                      </a:moveTo>
                      <a:cubicBezTo>
                        <a:pt x="626" y="1006"/>
                        <a:pt x="626" y="1006"/>
                        <a:pt x="626" y="1006"/>
                      </a:cubicBezTo>
                    </a:path>
                  </a:pathLst>
                </a:custGeom>
                <a:solidFill>
                  <a:srgbClr val="20384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741E3A5C-928F-DA48-8E72-94D9556AAA75}"/>
                </a:ext>
              </a:extLst>
            </p:cNvPr>
            <p:cNvGrpSpPr/>
            <p:nvPr/>
          </p:nvGrpSpPr>
          <p:grpSpPr>
            <a:xfrm>
              <a:off x="5935248" y="4610145"/>
              <a:ext cx="5382040" cy="396240"/>
              <a:chOff x="1128090" y="1993160"/>
              <a:chExt cx="5382040" cy="396240"/>
            </a:xfrm>
          </p:grpSpPr>
          <p:sp>
            <p:nvSpPr>
              <p:cNvPr id="37" name="矩形: 圆角 19">
                <a:extLst>
                  <a:ext uri="{FF2B5EF4-FFF2-40B4-BE49-F238E27FC236}">
                    <a16:creationId xmlns:a16="http://schemas.microsoft.com/office/drawing/2014/main" id="{C82C0BFF-A59B-EE45-855B-A15F9E091A61}"/>
                  </a:ext>
                </a:extLst>
              </p:cNvPr>
              <p:cNvSpPr/>
              <p:nvPr/>
            </p:nvSpPr>
            <p:spPr bwMode="auto">
              <a:xfrm>
                <a:off x="1181647" y="1993160"/>
                <a:ext cx="5328483" cy="39624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alpha val="13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1D7181A4-907A-4342-B6DD-5A7784BE9A0E}"/>
                  </a:ext>
                </a:extLst>
              </p:cNvPr>
              <p:cNvSpPr txBox="1"/>
              <p:nvPr/>
            </p:nvSpPr>
            <p:spPr>
              <a:xfrm>
                <a:off x="1455658" y="2037391"/>
                <a:ext cx="50544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中国人气优质创意内容供给平台</a:t>
                </a:r>
              </a:p>
            </p:txBody>
          </p: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14C53566-143E-204E-8789-D02F23767F83}"/>
                  </a:ext>
                </a:extLst>
              </p:cNvPr>
              <p:cNvGrpSpPr/>
              <p:nvPr/>
            </p:nvGrpSpPr>
            <p:grpSpPr>
              <a:xfrm>
                <a:off x="1128090" y="2062535"/>
                <a:ext cx="249027" cy="249027"/>
                <a:chOff x="4536440" y="-1071880"/>
                <a:chExt cx="416560" cy="416560"/>
              </a:xfrm>
            </p:grpSpPr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CBC28A25-371C-B344-BFDA-A2E316D54F65}"/>
                    </a:ext>
                  </a:extLst>
                </p:cNvPr>
                <p:cNvSpPr/>
                <p:nvPr/>
              </p:nvSpPr>
              <p:spPr bwMode="auto">
                <a:xfrm>
                  <a:off x="4536440" y="-1071880"/>
                  <a:ext cx="416560" cy="416560"/>
                </a:xfrm>
                <a:prstGeom prst="ellipse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5">
                  <a:extLst>
                    <a:ext uri="{FF2B5EF4-FFF2-40B4-BE49-F238E27FC236}">
                      <a16:creationId xmlns:a16="http://schemas.microsoft.com/office/drawing/2014/main" id="{1C3C2A00-FBF5-1943-9409-B2FAF30246D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32366" y="-973129"/>
                  <a:ext cx="224708" cy="219058"/>
                </a:xfrm>
                <a:custGeom>
                  <a:avLst/>
                  <a:gdLst>
                    <a:gd name="T0" fmla="*/ 626 w 2238"/>
                    <a:gd name="T1" fmla="*/ 1006 h 2182"/>
                    <a:gd name="T2" fmla="*/ 929 w 2238"/>
                    <a:gd name="T3" fmla="*/ 1594 h 2182"/>
                    <a:gd name="T4" fmla="*/ 2200 w 2238"/>
                    <a:gd name="T5" fmla="*/ 0 h 2182"/>
                    <a:gd name="T6" fmla="*/ 2238 w 2238"/>
                    <a:gd name="T7" fmla="*/ 835 h 2182"/>
                    <a:gd name="T8" fmla="*/ 967 w 2238"/>
                    <a:gd name="T9" fmla="*/ 2182 h 2182"/>
                    <a:gd name="T10" fmla="*/ 0 w 2238"/>
                    <a:gd name="T11" fmla="*/ 1385 h 2182"/>
                    <a:gd name="T12" fmla="*/ 626 w 2238"/>
                    <a:gd name="T13" fmla="*/ 1006 h 2182"/>
                    <a:gd name="T14" fmla="*/ 626 w 2238"/>
                    <a:gd name="T15" fmla="*/ 1006 h 2182"/>
                    <a:gd name="T16" fmla="*/ 626 w 2238"/>
                    <a:gd name="T17" fmla="*/ 1006 h 2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38" h="2182">
                      <a:moveTo>
                        <a:pt x="626" y="1006"/>
                      </a:moveTo>
                      <a:cubicBezTo>
                        <a:pt x="929" y="1594"/>
                        <a:pt x="929" y="1594"/>
                        <a:pt x="929" y="1594"/>
                      </a:cubicBezTo>
                      <a:cubicBezTo>
                        <a:pt x="929" y="1594"/>
                        <a:pt x="1423" y="398"/>
                        <a:pt x="2200" y="0"/>
                      </a:cubicBezTo>
                      <a:cubicBezTo>
                        <a:pt x="2181" y="285"/>
                        <a:pt x="2105" y="531"/>
                        <a:pt x="2238" y="835"/>
                      </a:cubicBezTo>
                      <a:cubicBezTo>
                        <a:pt x="1897" y="911"/>
                        <a:pt x="1195" y="1765"/>
                        <a:pt x="967" y="2182"/>
                      </a:cubicBezTo>
                      <a:cubicBezTo>
                        <a:pt x="645" y="1784"/>
                        <a:pt x="266" y="1480"/>
                        <a:pt x="0" y="1385"/>
                      </a:cubicBezTo>
                      <a:lnTo>
                        <a:pt x="626" y="1006"/>
                      </a:lnTo>
                      <a:close/>
                      <a:moveTo>
                        <a:pt x="626" y="1006"/>
                      </a:moveTo>
                      <a:cubicBezTo>
                        <a:pt x="626" y="1006"/>
                        <a:pt x="626" y="1006"/>
                        <a:pt x="626" y="1006"/>
                      </a:cubicBezTo>
                    </a:path>
                  </a:pathLst>
                </a:custGeom>
                <a:solidFill>
                  <a:srgbClr val="20384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721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5563F66-39E8-AA4D-94D0-4B9CA919506D}"/>
              </a:ext>
            </a:extLst>
          </p:cNvPr>
          <p:cNvSpPr/>
          <p:nvPr/>
        </p:nvSpPr>
        <p:spPr>
          <a:xfrm>
            <a:off x="0" y="6350"/>
            <a:ext cx="12192000" cy="6851650"/>
          </a:xfrm>
          <a:prstGeom prst="rect">
            <a:avLst/>
          </a:prstGeom>
          <a:gradFill flip="none" rotWithShape="1">
            <a:gsLst>
              <a:gs pos="0">
                <a:srgbClr val="203849"/>
              </a:gs>
              <a:gs pos="100000">
                <a:srgbClr val="142537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4EDDB7B-4498-C74E-82F5-8388EDBB8261}"/>
              </a:ext>
            </a:extLst>
          </p:cNvPr>
          <p:cNvGrpSpPr/>
          <p:nvPr/>
        </p:nvGrpSpPr>
        <p:grpSpPr>
          <a:xfrm>
            <a:off x="4545045" y="2339509"/>
            <a:ext cx="4486243" cy="1057795"/>
            <a:chOff x="1160709" y="2437464"/>
            <a:chExt cx="4486243" cy="1057795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C026792-0B05-8E4A-8C5E-7EE9A23A4434}"/>
                </a:ext>
              </a:extLst>
            </p:cNvPr>
            <p:cNvSpPr txBox="1"/>
            <p:nvPr/>
          </p:nvSpPr>
          <p:spPr>
            <a:xfrm>
              <a:off x="1160709" y="2787373"/>
              <a:ext cx="4486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营销的八大类型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B3AFC6D-EA7E-484A-ABF0-44E9AFC364A8}"/>
                </a:ext>
              </a:extLst>
            </p:cNvPr>
            <p:cNvSpPr txBox="1"/>
            <p:nvPr/>
          </p:nvSpPr>
          <p:spPr>
            <a:xfrm>
              <a:off x="1160710" y="2437464"/>
              <a:ext cx="1501145" cy="41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i="1" dirty="0">
                  <a:ln>
                    <a:gradFill>
                      <a:gsLst>
                        <a:gs pos="0">
                          <a:schemeClr val="bg1">
                            <a:alpha val="93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rgbClr val="142537"/>
                  </a:solidFill>
                  <a:cs typeface="+mn-ea"/>
                  <a:sym typeface="+mn-lt"/>
                </a:rPr>
                <a:t>PART.02</a:t>
              </a:r>
            </a:p>
          </p:txBody>
        </p:sp>
      </p:grpSp>
      <p:pic>
        <p:nvPicPr>
          <p:cNvPr id="6" name="图形 5">
            <a:extLst>
              <a:ext uri="{FF2B5EF4-FFF2-40B4-BE49-F238E27FC236}">
                <a16:creationId xmlns:a16="http://schemas.microsoft.com/office/drawing/2014/main" id="{249BDC61-CC90-1B44-BA96-4440FDBC6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r:embed="rId4"/>
              </a:ext>
            </a:extLst>
          </a:blip>
          <a:stretch>
            <a:fillRect/>
          </a:stretch>
        </p:blipFill>
        <p:spPr>
          <a:xfrm>
            <a:off x="1645142" y="2228461"/>
            <a:ext cx="2401078" cy="2401078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0F4E6FF5-1185-CE43-BA53-28ABB0EF058E}"/>
              </a:ext>
            </a:extLst>
          </p:cNvPr>
          <p:cNvGrpSpPr/>
          <p:nvPr/>
        </p:nvGrpSpPr>
        <p:grpSpPr>
          <a:xfrm>
            <a:off x="4545045" y="3747213"/>
            <a:ext cx="5058637" cy="596638"/>
            <a:chOff x="3566681" y="5402792"/>
            <a:chExt cx="5058637" cy="59663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9B054A4-74AF-344E-AEF2-950F6FB311C8}"/>
                </a:ext>
              </a:extLst>
            </p:cNvPr>
            <p:cNvSpPr txBox="1"/>
            <p:nvPr/>
          </p:nvSpPr>
          <p:spPr>
            <a:xfrm>
              <a:off x="3566681" y="5722431"/>
              <a:ext cx="5058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20w+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顶尖设计师 ｜ </a:t>
              </a:r>
              <a:r>
                <a:rPr kumimoji="1" lang="en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1500w+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优质原创内容 ｜累积下载量超过</a:t>
              </a:r>
              <a:r>
                <a:rPr kumimoji="1" lang="en-US" altLang="zh-CN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4</a:t>
              </a:r>
              <a:r>
                <a:rPr kumimoji="1" lang="zh-CN" altLang="en-US" sz="1200" dirty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亿次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89C3A40-D3BA-7248-8728-B1E2AB552D5F}"/>
                </a:ext>
              </a:extLst>
            </p:cNvPr>
            <p:cNvSpPr txBox="1"/>
            <p:nvPr/>
          </p:nvSpPr>
          <p:spPr>
            <a:xfrm>
              <a:off x="3566681" y="5402792"/>
              <a:ext cx="3306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b="1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PPT818</a:t>
              </a:r>
              <a:r>
                <a:rPr kumimoji="1" lang="zh-CN" altLang="en-US" sz="1200" b="1" smtClean="0">
                  <a:solidFill>
                    <a:schemeClr val="bg1">
                      <a:alpha val="65000"/>
                    </a:schemeClr>
                  </a:solidFill>
                  <a:cs typeface="+mn-ea"/>
                  <a:sym typeface="+mn-lt"/>
                </a:rPr>
                <a:t>网络科技有限公司</a:t>
              </a:r>
              <a:endParaRPr kumimoji="1" lang="zh-CN" altLang="en-US" sz="1200" b="1" dirty="0">
                <a:solidFill>
                  <a:schemeClr val="bg1">
                    <a:alpha val="6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16813BB3-CB1D-CB4B-8BF6-F2101D231E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3017" b="96542" l="6988" r="91029">
                        <a14:foregroundMark x1="33239" y1="22737" x2="27101" y2="30684"/>
                        <a14:foregroundMark x1="27101" y1="30684" x2="25873" y2="41354"/>
                        <a14:foregroundMark x1="25873" y1="41354" x2="27573" y2="48050"/>
                        <a14:foregroundMark x1="25496" y1="62987" x2="29367" y2="92568"/>
                        <a14:foregroundMark x1="6988" y1="73657" x2="7838" y2="79397"/>
                        <a14:foregroundMark x1="11709" y1="88595" x2="15770" y2="93966"/>
                        <a14:foregroundMark x1="15770" y1="93966" x2="27290" y2="96909"/>
                        <a14:foregroundMark x1="27290" y1="96909" x2="36072" y2="97057"/>
                        <a14:foregroundMark x1="36072" y1="97057" x2="53352" y2="96542"/>
                        <a14:foregroundMark x1="53352" y1="96542" x2="53636" y2="96468"/>
                        <a14:foregroundMark x1="10198" y1="87564" x2="8687" y2="87712"/>
                        <a14:foregroundMark x1="63456" y1="64459" x2="63456" y2="68286"/>
                        <a14:foregroundMark x1="37016" y1="28477" x2="43248" y2="36497"/>
                        <a14:foregroundMark x1="43248" y1="36497" x2="44570" y2="37307"/>
                        <a14:foregroundMark x1="45420" y1="23620" x2="40982" y2="30684"/>
                        <a14:foregroundMark x1="40982" y1="30684" x2="39660" y2="36645"/>
                        <a14:foregroundMark x1="39660" y1="36645" x2="39660" y2="36645"/>
                        <a14:foregroundMark x1="41832" y1="20088" x2="39849" y2="26196"/>
                        <a14:foregroundMark x1="39849" y1="26196" x2="40038" y2="26784"/>
                        <a14:foregroundMark x1="50992" y1="14864" x2="52314" y2="25754"/>
                        <a14:foregroundMark x1="52314" y1="25754" x2="52314" y2="25754"/>
                        <a14:foregroundMark x1="40699" y1="38337" x2="40510" y2="43709"/>
                        <a14:foregroundMark x1="54863" y1="15379" x2="52314" y2="32818"/>
                        <a14:foregroundMark x1="55996" y1="14202" x2="54297" y2="19941"/>
                        <a14:foregroundMark x1="54297" y1="19941" x2="54297" y2="19941"/>
                        <a14:foregroundMark x1="50614" y1="8021" x2="50142" y2="13024"/>
                        <a14:foregroundMark x1="46081" y1="4709" x2="46553" y2="15894"/>
                        <a14:foregroundMark x1="52314" y1="4341" x2="52975" y2="10081"/>
                        <a14:foregroundMark x1="52975" y1="10081" x2="53824" y2="11700"/>
                        <a14:foregroundMark x1="40510" y1="3017" x2="40888" y2="9787"/>
                        <a14:foregroundMark x1="40888" y1="9787" x2="42871" y2="10670"/>
                        <a14:foregroundMark x1="49764" y1="31788" x2="49197" y2="38337"/>
                        <a14:foregroundMark x1="49197" y1="38337" x2="49292" y2="38705"/>
                        <a14:foregroundMark x1="74032" y1="54231" x2="74032" y2="56071"/>
                        <a14:foregroundMark x1="90746" y1="55776" x2="91029" y2="58572"/>
                        <a14:foregroundMark x1="49764" y1="33996" x2="49292" y2="36497"/>
                        <a14:foregroundMark x1="51275" y1="32450" x2="50425" y2="37307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2123" y="-996275"/>
            <a:ext cx="6448928" cy="82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:asvg="http://schemas.microsoft.com/office/drawing/2016/SVG/main" xmlns:a14="http://schemas.microsoft.com/office/drawing/2010/main" xmlns:a16="http://schemas.microsoft.com/office/drawing/2014/main"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8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ll55mn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2822</TotalTime>
  <Words>1347</Words>
  <Application>Microsoft Office PowerPoint</Application>
  <PresentationFormat>宽屏</PresentationFormat>
  <Paragraphs>249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268</cp:revision>
  <dcterms:created xsi:type="dcterms:W3CDTF">2017-08-18T03:02:00Z</dcterms:created>
  <dcterms:modified xsi:type="dcterms:W3CDTF">2023-04-17T05:09:00Z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